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7"/>
  </p:notesMasterIdLst>
  <p:sldIdLst>
    <p:sldId id="256" r:id="rId2"/>
    <p:sldId id="696" r:id="rId3"/>
    <p:sldId id="734" r:id="rId4"/>
    <p:sldId id="492" r:id="rId5"/>
    <p:sldId id="744" r:id="rId6"/>
    <p:sldId id="745" r:id="rId7"/>
    <p:sldId id="770" r:id="rId8"/>
    <p:sldId id="771" r:id="rId9"/>
    <p:sldId id="772" r:id="rId10"/>
    <p:sldId id="773" r:id="rId11"/>
    <p:sldId id="774" r:id="rId12"/>
    <p:sldId id="1096" r:id="rId13"/>
    <p:sldId id="775" r:id="rId14"/>
    <p:sldId id="777" r:id="rId15"/>
    <p:sldId id="778" r:id="rId16"/>
    <p:sldId id="746" r:id="rId17"/>
    <p:sldId id="747" r:id="rId18"/>
    <p:sldId id="749" r:id="rId19"/>
    <p:sldId id="750" r:id="rId20"/>
    <p:sldId id="752" r:id="rId21"/>
    <p:sldId id="753" r:id="rId22"/>
    <p:sldId id="754" r:id="rId23"/>
    <p:sldId id="755" r:id="rId24"/>
    <p:sldId id="757" r:id="rId25"/>
    <p:sldId id="758" r:id="rId26"/>
    <p:sldId id="759" r:id="rId27"/>
    <p:sldId id="760" r:id="rId28"/>
    <p:sldId id="762" r:id="rId29"/>
    <p:sldId id="764" r:id="rId30"/>
    <p:sldId id="765" r:id="rId31"/>
    <p:sldId id="766" r:id="rId32"/>
    <p:sldId id="767" r:id="rId33"/>
    <p:sldId id="768" r:id="rId34"/>
    <p:sldId id="769" r:id="rId35"/>
    <p:sldId id="788" r:id="rId36"/>
    <p:sldId id="789" r:id="rId37"/>
    <p:sldId id="790" r:id="rId38"/>
    <p:sldId id="791" r:id="rId39"/>
    <p:sldId id="792" r:id="rId40"/>
    <p:sldId id="793" r:id="rId41"/>
    <p:sldId id="795" r:id="rId42"/>
    <p:sldId id="796" r:id="rId43"/>
    <p:sldId id="794" r:id="rId44"/>
    <p:sldId id="735" r:id="rId45"/>
    <p:sldId id="499" r:id="rId46"/>
    <p:sldId id="743" r:id="rId47"/>
    <p:sldId id="657" r:id="rId48"/>
    <p:sldId id="614" r:id="rId49"/>
    <p:sldId id="615" r:id="rId50"/>
    <p:sldId id="617" r:id="rId51"/>
    <p:sldId id="669" r:id="rId52"/>
    <p:sldId id="616" r:id="rId53"/>
    <p:sldId id="782" r:id="rId54"/>
    <p:sldId id="658" r:id="rId55"/>
    <p:sldId id="670" r:id="rId56"/>
    <p:sldId id="671" r:id="rId57"/>
    <p:sldId id="623" r:id="rId58"/>
    <p:sldId id="659" r:id="rId59"/>
    <p:sldId id="672" r:id="rId60"/>
    <p:sldId id="625" r:id="rId61"/>
    <p:sldId id="626" r:id="rId62"/>
    <p:sldId id="627" r:id="rId63"/>
    <p:sldId id="629" r:id="rId64"/>
    <p:sldId id="630" r:id="rId65"/>
    <p:sldId id="676" r:id="rId66"/>
    <p:sldId id="660" r:id="rId67"/>
    <p:sldId id="631" r:id="rId68"/>
    <p:sldId id="674" r:id="rId69"/>
    <p:sldId id="783" r:id="rId70"/>
    <p:sldId id="784" r:id="rId71"/>
    <p:sldId id="785" r:id="rId72"/>
    <p:sldId id="786" r:id="rId73"/>
    <p:sldId id="634" r:id="rId74"/>
    <p:sldId id="675" r:id="rId75"/>
    <p:sldId id="635" r:id="rId76"/>
    <p:sldId id="736" r:id="rId77"/>
    <p:sldId id="737" r:id="rId78"/>
    <p:sldId id="787" r:id="rId79"/>
    <p:sldId id="664" r:id="rId80"/>
    <p:sldId id="523" r:id="rId81"/>
    <p:sldId id="524" r:id="rId82"/>
    <p:sldId id="525" r:id="rId83"/>
    <p:sldId id="526" r:id="rId84"/>
    <p:sldId id="527" r:id="rId85"/>
    <p:sldId id="528" r:id="rId86"/>
    <p:sldId id="798" r:id="rId87"/>
    <p:sldId id="799" r:id="rId88"/>
    <p:sldId id="801" r:id="rId89"/>
    <p:sldId id="591" r:id="rId90"/>
    <p:sldId id="593" r:id="rId91"/>
    <p:sldId id="594" r:id="rId92"/>
    <p:sldId id="595" r:id="rId93"/>
    <p:sldId id="596" r:id="rId94"/>
    <p:sldId id="704" r:id="rId95"/>
    <p:sldId id="741" r:id="rId96"/>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66FF"/>
    <a:srgbClr val="FFFF99"/>
    <a:srgbClr val="FFFFCC"/>
    <a:srgbClr val="FF0000"/>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88202" autoAdjust="0"/>
  </p:normalViewPr>
  <p:slideViewPr>
    <p:cSldViewPr>
      <p:cViewPr varScale="1">
        <p:scale>
          <a:sx n="99" d="100"/>
          <a:sy n="99" d="100"/>
        </p:scale>
        <p:origin x="1482"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0"/>
    </p:cViewPr>
  </p:sorterViewPr>
  <p:notesViewPr>
    <p:cSldViewPr>
      <p:cViewPr varScale="1">
        <p:scale>
          <a:sx n="58" d="100"/>
          <a:sy n="58" d="100"/>
        </p:scale>
        <p:origin x="-173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F9CFA4-4561-4E14-B8A2-6668B82C6C5C}" type="slidenum">
              <a:rPr lang="en-US" altLang="zh-CN"/>
              <a:pPr/>
              <a:t>‹#›</a:t>
            </a:fld>
            <a:endParaRPr lang="en-US" altLang="zh-CN"/>
          </a:p>
        </p:txBody>
      </p:sp>
    </p:spTree>
    <p:extLst>
      <p:ext uri="{BB962C8B-B14F-4D97-AF65-F5344CB8AC3E}">
        <p14:creationId xmlns:p14="http://schemas.microsoft.com/office/powerpoint/2010/main" val="2003020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3</a:t>
            </a:fld>
            <a:endParaRPr lang="en-US" altLang="zh-CN">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44</a:t>
            </a:fld>
            <a:endParaRPr lang="en-US" altLang="zh-CN">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A767E-54D1-4789-9C15-03B8F304B170}" type="slidenum">
              <a:rPr lang="zh-CN" altLang="en-US"/>
              <a:pPr/>
              <a:t>80</a:t>
            </a:fld>
            <a:endParaRPr lang="en-US" altLang="zh-CN"/>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ltLang="zh-CN"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DAD49-4ADE-44A1-AA43-78C6461A966E}" type="slidenum">
              <a:rPr lang="zh-CN" altLang="en-US"/>
              <a:pPr/>
              <a:t>81</a:t>
            </a:fld>
            <a:endParaRPr lang="en-US" altLang="zh-CN"/>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ltLang="zh-CN"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D9D8A-C6A6-4079-A34C-815DC6275AFA}" type="slidenum">
              <a:rPr lang="zh-CN" altLang="en-US"/>
              <a:pPr/>
              <a:t>82</a:t>
            </a:fld>
            <a:endParaRPr lang="en-US" altLang="zh-CN"/>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ltLang="zh-CN"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26BBE-05E7-4FB4-968C-C35581F93E54}" type="slidenum">
              <a:rPr lang="zh-CN" altLang="en-US"/>
              <a:pPr/>
              <a:t>83</a:t>
            </a:fld>
            <a:endParaRPr lang="en-US" altLang="zh-CN"/>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ltLang="zh-CN"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CA4A6-1A1D-40AF-AECF-627AF02FEB4F}" type="slidenum">
              <a:rPr lang="zh-CN" altLang="en-US"/>
              <a:pPr/>
              <a:t>85</a:t>
            </a:fld>
            <a:endParaRPr lang="en-US" altLang="zh-CN"/>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ltLang="zh-CN"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924B5-65F2-4538-848A-66172CA9CECB}" type="slidenum">
              <a:rPr lang="en-US" altLang="zh-CN"/>
              <a:pPr/>
              <a:t>93</a:t>
            </a:fld>
            <a:endParaRPr lang="en-US" altLang="zh-CN"/>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altLang="zh-CN">
                <a:latin typeface="Arial"/>
              </a:rPr>
              <a:t>——</a:t>
            </a:r>
            <a:r>
              <a:rPr lang="zh-CN" altLang="en-US"/>
              <a:t>正式复审</a:t>
            </a:r>
          </a:p>
          <a:p>
            <a:r>
              <a:rPr lang="zh-CN" altLang="en-US"/>
              <a:t>    设计复审会</a:t>
            </a:r>
          </a:p>
          <a:p>
            <a:r>
              <a:rPr lang="en-US" altLang="zh-CN">
                <a:latin typeface="Arial"/>
              </a:rPr>
              <a:t>——</a:t>
            </a:r>
            <a:r>
              <a:rPr lang="zh-CN" altLang="en-US"/>
              <a:t>非正式复审</a:t>
            </a:r>
          </a:p>
          <a:p>
            <a:r>
              <a:rPr lang="zh-CN" altLang="en-US"/>
              <a:t>      走查</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pPr/>
              <a:t>‹#›</a:t>
            </a:fld>
            <a:endParaRPr lang="en-US" altLang="zh-CN"/>
          </a:p>
        </p:txBody>
      </p:sp>
    </p:spTree>
    <p:extLst>
      <p:ext uri="{BB962C8B-B14F-4D97-AF65-F5344CB8AC3E}">
        <p14:creationId xmlns:p14="http://schemas.microsoft.com/office/powerpoint/2010/main" val="40428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pPr/>
              <a:t>‹#›</a:t>
            </a:fld>
            <a:endParaRPr lang="en-US" altLang="zh-CN"/>
          </a:p>
        </p:txBody>
      </p:sp>
    </p:spTree>
    <p:extLst>
      <p:ext uri="{BB962C8B-B14F-4D97-AF65-F5344CB8AC3E}">
        <p14:creationId xmlns:p14="http://schemas.microsoft.com/office/powerpoint/2010/main" val="367980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pPr/>
              <a:t>‹#›</a:t>
            </a:fld>
            <a:endParaRPr lang="en-US" altLang="zh-CN"/>
          </a:p>
        </p:txBody>
      </p:sp>
    </p:spTree>
    <p:extLst>
      <p:ext uri="{BB962C8B-B14F-4D97-AF65-F5344CB8AC3E}">
        <p14:creationId xmlns:p14="http://schemas.microsoft.com/office/powerpoint/2010/main" val="407398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85800" y="1474440"/>
            <a:ext cx="7772400" cy="4114800"/>
          </a:xfrm>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pPr/>
              <a:t>‹#›</a:t>
            </a:fld>
            <a:endParaRPr lang="en-US" altLang="zh-CN"/>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 y="6544261"/>
            <a:ext cx="9144000" cy="341123"/>
          </a:xfrm>
          <a:prstGeom prst="rect">
            <a:avLst/>
          </a:prstGeom>
          <a:gradFill>
            <a:gsLst>
              <a:gs pos="0">
                <a:srgbClr val="000082"/>
              </a:gs>
              <a:gs pos="30000">
                <a:srgbClr val="66008F"/>
              </a:gs>
              <a:gs pos="64999">
                <a:srgbClr val="BA0066"/>
              </a:gs>
              <a:gs pos="89999">
                <a:srgbClr val="FF0000"/>
              </a:gs>
              <a:gs pos="100000">
                <a:srgbClr val="FF8200"/>
              </a:gs>
            </a:gsLst>
            <a:lin ang="0" scaled="0"/>
          </a:gradFill>
          <a:ln>
            <a:noFill/>
          </a:ln>
          <a:effectLst/>
        </p:spPr>
      </p:pic>
      <p:cxnSp>
        <p:nvCxnSpPr>
          <p:cNvPr id="8" name="直接连接符 7"/>
          <p:cNvCxnSpPr/>
          <p:nvPr userDrawn="1"/>
        </p:nvCxnSpPr>
        <p:spPr bwMode="auto">
          <a:xfrm>
            <a:off x="-744" y="1196752"/>
            <a:ext cx="9144000" cy="0"/>
          </a:xfrm>
          <a:prstGeom prst="line">
            <a:avLst/>
          </a:prstGeom>
          <a:noFill/>
          <a:ln w="76200" cap="flat" cmpd="sng" algn="ctr">
            <a:gradFill>
              <a:gsLst>
                <a:gs pos="0">
                  <a:srgbClr val="FFC000"/>
                </a:gs>
                <a:gs pos="92000">
                  <a:srgbClr val="FFFF00"/>
                </a:gs>
                <a:gs pos="100000">
                  <a:schemeClr val="accent1">
                    <a:tint val="23500"/>
                    <a:satMod val="160000"/>
                  </a:schemeClr>
                </a:gs>
              </a:gsLst>
              <a:lin ang="5400000" scaled="0"/>
            </a:gra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extLst>
      <p:ext uri="{BB962C8B-B14F-4D97-AF65-F5344CB8AC3E}">
        <p14:creationId xmlns:p14="http://schemas.microsoft.com/office/powerpoint/2010/main" val="1335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pPr/>
              <a:t>‹#›</a:t>
            </a:fld>
            <a:endParaRPr lang="en-US" altLang="zh-CN"/>
          </a:p>
        </p:txBody>
      </p:sp>
    </p:spTree>
    <p:extLst>
      <p:ext uri="{BB962C8B-B14F-4D97-AF65-F5344CB8AC3E}">
        <p14:creationId xmlns:p14="http://schemas.microsoft.com/office/powerpoint/2010/main" val="59539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pPr/>
              <a:t>‹#›</a:t>
            </a:fld>
            <a:endParaRPr lang="en-US" altLang="zh-CN"/>
          </a:p>
        </p:txBody>
      </p:sp>
    </p:spTree>
    <p:extLst>
      <p:ext uri="{BB962C8B-B14F-4D97-AF65-F5344CB8AC3E}">
        <p14:creationId xmlns:p14="http://schemas.microsoft.com/office/powerpoint/2010/main" val="2418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pPr/>
              <a:t>‹#›</a:t>
            </a:fld>
            <a:endParaRPr lang="en-US" altLang="zh-CN"/>
          </a:p>
        </p:txBody>
      </p:sp>
    </p:spTree>
    <p:extLst>
      <p:ext uri="{BB962C8B-B14F-4D97-AF65-F5344CB8AC3E}">
        <p14:creationId xmlns:p14="http://schemas.microsoft.com/office/powerpoint/2010/main" val="2890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pPr/>
              <a:t>‹#›</a:t>
            </a:fld>
            <a:endParaRPr lang="en-US" altLang="zh-CN"/>
          </a:p>
        </p:txBody>
      </p:sp>
    </p:spTree>
    <p:extLst>
      <p:ext uri="{BB962C8B-B14F-4D97-AF65-F5344CB8AC3E}">
        <p14:creationId xmlns:p14="http://schemas.microsoft.com/office/powerpoint/2010/main" val="20855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pPr/>
              <a:t>‹#›</a:t>
            </a:fld>
            <a:endParaRPr lang="en-US" altLang="zh-CN"/>
          </a:p>
        </p:txBody>
      </p:sp>
    </p:spTree>
    <p:extLst>
      <p:ext uri="{BB962C8B-B14F-4D97-AF65-F5344CB8AC3E}">
        <p14:creationId xmlns:p14="http://schemas.microsoft.com/office/powerpoint/2010/main" val="24706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pPr/>
              <a:t>‹#›</a:t>
            </a:fld>
            <a:endParaRPr lang="en-US" altLang="zh-CN"/>
          </a:p>
        </p:txBody>
      </p:sp>
    </p:spTree>
    <p:extLst>
      <p:ext uri="{BB962C8B-B14F-4D97-AF65-F5344CB8AC3E}">
        <p14:creationId xmlns:p14="http://schemas.microsoft.com/office/powerpoint/2010/main" val="322453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pPr/>
              <a:t>‹#›</a:t>
            </a:fld>
            <a:endParaRPr lang="en-US" altLang="zh-CN"/>
          </a:p>
        </p:txBody>
      </p:sp>
    </p:spTree>
    <p:extLst>
      <p:ext uri="{BB962C8B-B14F-4D97-AF65-F5344CB8AC3E}">
        <p14:creationId xmlns:p14="http://schemas.microsoft.com/office/powerpoint/2010/main" val="341638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32" y="1501872"/>
            <a:ext cx="4953000" cy="1600200"/>
          </a:xfrm>
        </p:spPr>
        <p:txBody>
          <a:bodyPr/>
          <a:lstStyle/>
          <a:p>
            <a:r>
              <a:rPr lang="zh-CN" altLang="en-US" sz="4800" b="1" dirty="0">
                <a:solidFill>
                  <a:schemeClr val="tx1"/>
                </a:solidFill>
                <a:ea typeface="楷体_GB2312" pitchFamily="49" charset="-122"/>
              </a:rPr>
              <a:t>软 件 工 程</a:t>
            </a:r>
            <a:br>
              <a:rPr lang="zh-CN" altLang="en-US" sz="4800" b="1" dirty="0">
                <a:solidFill>
                  <a:schemeClr val="tx1"/>
                </a:solidFill>
                <a:ea typeface="楷体_GB2312" pitchFamily="49" charset="-122"/>
              </a:rPr>
            </a:br>
            <a:r>
              <a:rPr lang="en-US" altLang="zh-CN" sz="3600" b="1" dirty="0">
                <a:solidFill>
                  <a:schemeClr val="tx1"/>
                </a:solidFill>
                <a:ea typeface="楷体_GB2312" pitchFamily="49" charset="-122"/>
              </a:rPr>
              <a:t>Software Engineering</a:t>
            </a:r>
            <a:endParaRPr lang="en-US" altLang="zh-CN" b="1" dirty="0">
              <a:ea typeface="楷体_GB2312" pitchFamily="49" charset="-122"/>
            </a:endParaRPr>
          </a:p>
        </p:txBody>
      </p:sp>
      <p:sp>
        <p:nvSpPr>
          <p:cNvPr id="2051" name="Rectangle 3"/>
          <p:cNvSpPr>
            <a:spLocks noGrp="1" noChangeArrowheads="1"/>
          </p:cNvSpPr>
          <p:nvPr>
            <p:ph type="subTitle" idx="1"/>
          </p:nvPr>
        </p:nvSpPr>
        <p:spPr>
          <a:xfrm>
            <a:off x="1285852" y="3500438"/>
            <a:ext cx="6477000" cy="1214446"/>
          </a:xfrm>
        </p:spPr>
        <p:txBody>
          <a:bodyPr/>
          <a:lstStyle/>
          <a:p>
            <a:pPr>
              <a:lnSpc>
                <a:spcPct val="130000"/>
              </a:lnSpc>
            </a:pPr>
            <a:r>
              <a:rPr lang="zh-CN" altLang="en-US" sz="2800" b="1" dirty="0">
                <a:ea typeface="楷体_GB2312" pitchFamily="49" charset="-122"/>
              </a:rPr>
              <a:t>主讲：杨谊</a:t>
            </a:r>
            <a:endParaRPr lang="zh-CN" altLang="en-US" sz="3600" b="1" dirty="0">
              <a:ea typeface="楷体_GB2312" pitchFamily="49" charset="-122"/>
            </a:endParaRPr>
          </a:p>
          <a:p>
            <a:r>
              <a:rPr lang="zh-CN" altLang="en-US" sz="3600" b="1" dirty="0">
                <a:ea typeface="楷体_GB2312" pitchFamily="49" charset="-122"/>
              </a:rPr>
              <a:t> </a:t>
            </a:r>
            <a:r>
              <a:rPr lang="en-US" altLang="zh-CN" sz="2800" b="1" dirty="0">
                <a:ea typeface="楷体_GB2312" pitchFamily="49" charset="-122"/>
              </a:rPr>
              <a:t>E-mail :  yiyang20110130@163.com</a:t>
            </a:r>
            <a:endParaRPr lang="en-US" altLang="zh-CN" sz="3600" b="1" dirty="0">
              <a:ea typeface="楷体_GB2312" pitchFamily="49" charset="-122"/>
            </a:endParaRPr>
          </a:p>
          <a:p>
            <a:pPr algn="l"/>
            <a:endParaRPr lang="en-US" altLang="zh-CN" sz="3600" b="1" dirty="0">
              <a:ea typeface="楷体_GB2312" pitchFamily="49" charset="-122"/>
            </a:endParaRPr>
          </a:p>
        </p:txBody>
      </p:sp>
      <p:sp>
        <p:nvSpPr>
          <p:cNvPr id="2" name="AutoShape 9" descr="d:\users\yy\appdata\roaming\360se6\User Data\temp\rjcxj(1).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1" descr="d:\users\yy\appdata\roaming\360se6\User Data\temp\rjcxj(1).jp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down)">
                                      <p:cBhvr>
                                        <p:cTn id="11" dur="500"/>
                                        <p:tgtEl>
                                          <p:spTgt spid="205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down)">
                                      <p:cBhvr>
                                        <p:cTn id="15" dur="500"/>
                                        <p:tgtEl>
                                          <p:spTgt spid="205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关于设计的经验</a:t>
            </a:r>
          </a:p>
        </p:txBody>
      </p:sp>
      <p:sp>
        <p:nvSpPr>
          <p:cNvPr id="3" name="内容占位符 2"/>
          <p:cNvSpPr>
            <a:spLocks noGrp="1"/>
          </p:cNvSpPr>
          <p:nvPr>
            <p:ph idx="1"/>
          </p:nvPr>
        </p:nvSpPr>
        <p:spPr>
          <a:xfrm>
            <a:off x="685800" y="1412776"/>
            <a:ext cx="4894312" cy="2847876"/>
          </a:xfrm>
        </p:spPr>
        <p:txBody>
          <a:bodyPr/>
          <a:lstStyle/>
          <a:p>
            <a:pPr marL="0" indent="0">
              <a:buNone/>
            </a:pPr>
            <a:r>
              <a:rPr lang="en-US" altLang="zh-CN" dirty="0"/>
              <a:t>4. </a:t>
            </a:r>
            <a:r>
              <a:rPr lang="zh-CN" altLang="en-US" dirty="0"/>
              <a:t>一致性和标准</a:t>
            </a:r>
            <a:endParaRPr lang="zh-CN" altLang="en-US" b="0" dirty="0"/>
          </a:p>
          <a:p>
            <a:pPr>
              <a:spcBef>
                <a:spcPts val="1600"/>
              </a:spcBef>
            </a:pPr>
            <a:r>
              <a:rPr lang="zh-CN" altLang="en-US" sz="2800" b="0" dirty="0"/>
              <a:t>苹果和微软对“确定”和“取消”按钮的顺序不同。</a:t>
            </a:r>
            <a:endParaRPr lang="en-US" altLang="zh-CN" sz="2800" b="0" dirty="0"/>
          </a:p>
          <a:p>
            <a:pPr>
              <a:spcBef>
                <a:spcPts val="1600"/>
              </a:spcBef>
            </a:pPr>
            <a:r>
              <a:rPr lang="zh-CN" altLang="en-US" sz="2800" b="0" dirty="0"/>
              <a:t>哪个更好？</a:t>
            </a:r>
          </a:p>
        </p:txBody>
      </p:sp>
      <p:pic>
        <p:nvPicPr>
          <p:cNvPr id="16386" name="Picture 2" descr="d:\users\yy\appdata\roaming\360se6\User Data\temp\214138mvsvahzhdvfpffhr.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72" t="58680" r="26296" b="2325"/>
          <a:stretch/>
        </p:blipFill>
        <p:spPr bwMode="auto">
          <a:xfrm>
            <a:off x="5448300" y="2771676"/>
            <a:ext cx="3352800" cy="170487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yy\appdata\roaming\360se6\User Data\temp\214138mvsvahzhdvfpffhr.jpg"/>
          <p:cNvPicPr>
            <a:picLocks noChangeAspect="1" noChangeArrowheads="1"/>
          </p:cNvPicPr>
          <p:nvPr/>
        </p:nvPicPr>
        <p:blipFill rotWithShape="1">
          <a:blip r:embed="rId2">
            <a:extLst>
              <a:ext uri="{28A0092B-C50C-407E-A947-70E740481C1C}">
                <a14:useLocalDpi xmlns:a14="http://schemas.microsoft.com/office/drawing/2010/main" val="0"/>
              </a:ext>
            </a:extLst>
          </a:blip>
          <a:srcRect l="52999" t="5848" b="63069"/>
          <a:stretch/>
        </p:blipFill>
        <p:spPr bwMode="auto">
          <a:xfrm>
            <a:off x="5448300" y="1412776"/>
            <a:ext cx="366204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d:\users\yy\appdata\roaming\360se6\User Data\temp\214138oh6lhkbqn5qhhz4n.jpg"/>
          <p:cNvPicPr>
            <a:picLocks noChangeAspect="1" noChangeArrowheads="1"/>
          </p:cNvPicPr>
          <p:nvPr/>
        </p:nvPicPr>
        <p:blipFill rotWithShape="1">
          <a:blip r:embed="rId3">
            <a:extLst>
              <a:ext uri="{28A0092B-C50C-407E-A947-70E740481C1C}">
                <a14:useLocalDpi xmlns:a14="http://schemas.microsoft.com/office/drawing/2010/main" val="0"/>
              </a:ext>
            </a:extLst>
          </a:blip>
          <a:srcRect l="55262" t="3248" r="1086" b="68253"/>
          <a:stretch/>
        </p:blipFill>
        <p:spPr bwMode="auto">
          <a:xfrm>
            <a:off x="539552" y="4656459"/>
            <a:ext cx="396558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d:\users\yy\appdata\roaming\360se6\User Data\temp\214138oh6lhkbqn5qhhz4n.jpg"/>
          <p:cNvPicPr>
            <a:picLocks noChangeAspect="1" noChangeArrowheads="1"/>
          </p:cNvPicPr>
          <p:nvPr/>
        </p:nvPicPr>
        <p:blipFill rotWithShape="1">
          <a:blip r:embed="rId3">
            <a:extLst>
              <a:ext uri="{28A0092B-C50C-407E-A947-70E740481C1C}">
                <a14:useLocalDpi xmlns:a14="http://schemas.microsoft.com/office/drawing/2010/main" val="0"/>
              </a:ext>
            </a:extLst>
          </a:blip>
          <a:srcRect l="4165" t="7318" r="62715" b="65710"/>
          <a:stretch/>
        </p:blipFill>
        <p:spPr bwMode="auto">
          <a:xfrm>
            <a:off x="4355976" y="4581128"/>
            <a:ext cx="3456384" cy="187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9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关于设计的经验</a:t>
            </a:r>
          </a:p>
        </p:txBody>
      </p:sp>
      <p:sp>
        <p:nvSpPr>
          <p:cNvPr id="3" name="内容占位符 2"/>
          <p:cNvSpPr>
            <a:spLocks noGrp="1"/>
          </p:cNvSpPr>
          <p:nvPr>
            <p:ph idx="1"/>
          </p:nvPr>
        </p:nvSpPr>
        <p:spPr>
          <a:xfrm>
            <a:off x="685800" y="1484784"/>
            <a:ext cx="8062664" cy="4114800"/>
          </a:xfrm>
        </p:spPr>
        <p:txBody>
          <a:bodyPr/>
          <a:lstStyle/>
          <a:p>
            <a:pPr marL="0" indent="0">
              <a:buNone/>
            </a:pPr>
            <a:r>
              <a:rPr lang="en-US" altLang="zh-CN" dirty="0"/>
              <a:t>5. </a:t>
            </a:r>
            <a:r>
              <a:rPr lang="zh-CN" altLang="en-US" dirty="0"/>
              <a:t>错误的预防</a:t>
            </a:r>
            <a:endParaRPr lang="zh-CN" altLang="en-US" b="0" dirty="0"/>
          </a:p>
          <a:p>
            <a:pPr>
              <a:spcBef>
                <a:spcPts val="1600"/>
              </a:spcBef>
            </a:pPr>
            <a:r>
              <a:rPr lang="zh-CN" altLang="en-US" sz="2800" b="0" dirty="0"/>
              <a:t>一开始就考虑到可能发生的错误。</a:t>
            </a:r>
            <a:endParaRPr lang="en-US" altLang="zh-CN" sz="2800" b="0" dirty="0"/>
          </a:p>
          <a:p>
            <a:pPr>
              <a:spcBef>
                <a:spcPts val="1600"/>
              </a:spcBef>
            </a:pPr>
            <a:r>
              <a:rPr lang="zh-CN" altLang="en-US" sz="2800" b="0" dirty="0"/>
              <a:t>有意识地预防错误</a:t>
            </a:r>
            <a:r>
              <a:rPr lang="zh-CN" altLang="en-US" sz="2400" b="0" dirty="0"/>
              <a:t>。</a:t>
            </a:r>
            <a:endParaRPr lang="en-US" altLang="zh-CN" sz="2400" b="0" dirty="0"/>
          </a:p>
        </p:txBody>
      </p:sp>
    </p:spTree>
    <p:extLst>
      <p:ext uri="{BB962C8B-B14F-4D97-AF65-F5344CB8AC3E}">
        <p14:creationId xmlns:p14="http://schemas.microsoft.com/office/powerpoint/2010/main" val="260714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55F9A-CB32-4884-8663-FC4E4399B660}"/>
              </a:ext>
            </a:extLst>
          </p:cNvPr>
          <p:cNvSpPr>
            <a:spLocks noGrp="1"/>
          </p:cNvSpPr>
          <p:nvPr>
            <p:ph type="title"/>
          </p:nvPr>
        </p:nvSpPr>
        <p:spPr/>
        <p:txBody>
          <a:bodyPr/>
          <a:lstStyle/>
          <a:p>
            <a:r>
              <a:rPr lang="zh-CN" altLang="en-US" dirty="0"/>
              <a:t>人机界面设计</a:t>
            </a:r>
          </a:p>
        </p:txBody>
      </p:sp>
      <p:sp>
        <p:nvSpPr>
          <p:cNvPr id="3" name="内容占位符 2">
            <a:extLst>
              <a:ext uri="{FF2B5EF4-FFF2-40B4-BE49-F238E27FC236}">
                <a16:creationId xmlns:a16="http://schemas.microsoft.com/office/drawing/2014/main" id="{841E885A-EE39-4B6F-9D1F-64C7C230CAF6}"/>
              </a:ext>
            </a:extLst>
          </p:cNvPr>
          <p:cNvSpPr>
            <a:spLocks noGrp="1"/>
          </p:cNvSpPr>
          <p:nvPr>
            <p:ph idx="1"/>
          </p:nvPr>
        </p:nvSpPr>
        <p:spPr/>
        <p:txBody>
          <a:bodyPr/>
          <a:lstStyle/>
          <a:p>
            <a:pPr>
              <a:lnSpc>
                <a:spcPct val="130000"/>
              </a:lnSpc>
              <a:spcBef>
                <a:spcPts val="1600"/>
              </a:spcBef>
            </a:pPr>
            <a:r>
              <a:rPr lang="zh-CN" altLang="en-US" sz="2800" b="0">
                <a:latin typeface="微软雅黑" panose="020B0503020204020204" pitchFamily="34" charset="-122"/>
                <a:ea typeface="微软雅黑" panose="020B0503020204020204" pitchFamily="34" charset="-122"/>
              </a:rPr>
              <a:t>全面考虑</a:t>
            </a:r>
            <a:r>
              <a:rPr lang="zh-CN" altLang="en-US" sz="2800" b="0" dirty="0">
                <a:latin typeface="微软雅黑" panose="020B0503020204020204" pitchFamily="34" charset="-122"/>
                <a:ea typeface="微软雅黑" panose="020B0503020204020204" pitchFamily="34" charset="-122"/>
              </a:rPr>
              <a:t>问题的重要性，培养前瞻能力。</a:t>
            </a:r>
            <a:endParaRPr lang="en-US" altLang="zh-CN" sz="2800" b="0" dirty="0">
              <a:latin typeface="微软雅黑" panose="020B0503020204020204" pitchFamily="34" charset="-122"/>
              <a:ea typeface="微软雅黑" panose="020B0503020204020204" pitchFamily="34" charset="-122"/>
            </a:endParaRPr>
          </a:p>
          <a:p>
            <a:pPr>
              <a:lnSpc>
                <a:spcPct val="130000"/>
              </a:lnSpc>
              <a:spcBef>
                <a:spcPts val="1600"/>
              </a:spcBef>
            </a:pPr>
            <a:r>
              <a:rPr lang="zh-CN" altLang="en-US" sz="2800" b="0" dirty="0">
                <a:latin typeface="微软雅黑" panose="020B0503020204020204" pitchFamily="34" charset="-122"/>
                <a:ea typeface="微软雅黑" panose="020B0503020204020204" pitchFamily="34" charset="-122"/>
              </a:rPr>
              <a:t>全局观的重要性，培养大局意识。 </a:t>
            </a:r>
          </a:p>
        </p:txBody>
      </p:sp>
      <p:sp>
        <p:nvSpPr>
          <p:cNvPr id="4" name="文本框 3">
            <a:extLst>
              <a:ext uri="{FF2B5EF4-FFF2-40B4-BE49-F238E27FC236}">
                <a16:creationId xmlns:a16="http://schemas.microsoft.com/office/drawing/2014/main" id="{7E541AAB-E3DA-4791-B4E8-7E752A737585}"/>
              </a:ext>
            </a:extLst>
          </p:cNvPr>
          <p:cNvSpPr txBox="1"/>
          <p:nvPr/>
        </p:nvSpPr>
        <p:spPr>
          <a:xfrm>
            <a:off x="611560" y="548680"/>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051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出色的首页设计 </a:t>
            </a:r>
          </a:p>
        </p:txBody>
      </p:sp>
      <p:sp>
        <p:nvSpPr>
          <p:cNvPr id="3" name="内容占位符 2"/>
          <p:cNvSpPr>
            <a:spLocks noGrp="1"/>
          </p:cNvSpPr>
          <p:nvPr>
            <p:ph idx="1"/>
          </p:nvPr>
        </p:nvSpPr>
        <p:spPr/>
        <p:txBody>
          <a:bodyPr/>
          <a:lstStyle/>
          <a:p>
            <a:pPr>
              <a:lnSpc>
                <a:spcPct val="110000"/>
              </a:lnSpc>
              <a:spcBef>
                <a:spcPts val="1000"/>
              </a:spcBef>
            </a:pPr>
            <a:r>
              <a:rPr lang="zh-CN" altLang="en-US" dirty="0"/>
              <a:t>朗朗上口的标题</a:t>
            </a:r>
            <a:endParaRPr lang="en-US" altLang="zh-CN" dirty="0"/>
          </a:p>
          <a:p>
            <a:pPr>
              <a:lnSpc>
                <a:spcPct val="110000"/>
              </a:lnSpc>
              <a:spcBef>
                <a:spcPts val="1000"/>
              </a:spcBef>
            </a:pPr>
            <a:r>
              <a:rPr lang="zh-CN" altLang="en-US" dirty="0"/>
              <a:t>与特定消费群体相契合</a:t>
            </a:r>
            <a:endParaRPr lang="en-US" altLang="zh-CN" dirty="0"/>
          </a:p>
          <a:p>
            <a:pPr>
              <a:lnSpc>
                <a:spcPct val="110000"/>
              </a:lnSpc>
              <a:spcBef>
                <a:spcPts val="1000"/>
              </a:spcBef>
            </a:pPr>
            <a:r>
              <a:rPr lang="zh-CN" altLang="en-US" dirty="0"/>
              <a:t>简洁明了，千万不要长篇大论</a:t>
            </a:r>
            <a:endParaRPr lang="en-US" altLang="zh-CN" dirty="0"/>
          </a:p>
          <a:p>
            <a:pPr>
              <a:lnSpc>
                <a:spcPct val="110000"/>
              </a:lnSpc>
              <a:spcBef>
                <a:spcPts val="1000"/>
              </a:spcBef>
            </a:pPr>
            <a:r>
              <a:rPr lang="zh-CN" altLang="en-US" dirty="0"/>
              <a:t>多数用户只会在首页中阅读十来个字</a:t>
            </a:r>
          </a:p>
          <a:p>
            <a:endParaRPr lang="zh-CN" altLang="en-US" dirty="0"/>
          </a:p>
        </p:txBody>
      </p:sp>
    </p:spTree>
    <p:extLst>
      <p:ext uri="{BB962C8B-B14F-4D97-AF65-F5344CB8AC3E}">
        <p14:creationId xmlns:p14="http://schemas.microsoft.com/office/powerpoint/2010/main" val="73939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出色的首页设计 </a:t>
            </a:r>
          </a:p>
        </p:txBody>
      </p:sp>
      <p:sp>
        <p:nvSpPr>
          <p:cNvPr id="3" name="内容占位符 2"/>
          <p:cNvSpPr>
            <a:spLocks noGrp="1"/>
          </p:cNvSpPr>
          <p:nvPr>
            <p:ph idx="1"/>
          </p:nvPr>
        </p:nvSpPr>
        <p:spPr>
          <a:xfrm>
            <a:off x="539552" y="1412776"/>
            <a:ext cx="7772400" cy="4114800"/>
          </a:xfrm>
        </p:spPr>
        <p:txBody>
          <a:bodyPr/>
          <a:lstStyle/>
          <a:p>
            <a:r>
              <a:rPr lang="zh-CN" altLang="en-US" dirty="0"/>
              <a:t>加背景图片，在页面中央设置图像</a:t>
            </a:r>
            <a:endParaRPr lang="en-US" altLang="zh-CN" dirty="0"/>
          </a:p>
          <a:p>
            <a:r>
              <a:rPr lang="zh-CN" altLang="en-US" dirty="0"/>
              <a:t>图像比文本内容更具优势</a:t>
            </a:r>
          </a:p>
        </p:txBody>
      </p:sp>
      <p:pic>
        <p:nvPicPr>
          <p:cNvPr id="13314" name="Picture 2" descr="http://s3.51cto.com/wyfs02/M02/7D/20/wKioL1bg192Qu49DAAQttJzJue88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12" y="2787352"/>
            <a:ext cx="7187952" cy="359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3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出色的首页设计 </a:t>
            </a:r>
          </a:p>
        </p:txBody>
      </p:sp>
      <p:sp>
        <p:nvSpPr>
          <p:cNvPr id="3" name="内容占位符 2"/>
          <p:cNvSpPr>
            <a:spLocks noGrp="1"/>
          </p:cNvSpPr>
          <p:nvPr>
            <p:ph idx="1"/>
          </p:nvPr>
        </p:nvSpPr>
        <p:spPr>
          <a:xfrm>
            <a:off x="615256" y="1556792"/>
            <a:ext cx="7772400" cy="4114800"/>
          </a:xfrm>
        </p:spPr>
        <p:txBody>
          <a:bodyPr/>
          <a:lstStyle/>
          <a:p>
            <a:r>
              <a:rPr lang="zh-CN" altLang="en-US" dirty="0"/>
              <a:t>良好的流程，有吸引力的产品、服务、功能或者创新成果。</a:t>
            </a:r>
          </a:p>
        </p:txBody>
      </p:sp>
      <p:pic>
        <p:nvPicPr>
          <p:cNvPr id="14338" name="Picture 2" descr="http://s5.51cto.com/wyfs02/M01/7D/20/wKioL1bg2DCxWxIMAAJida_niC0394.png"/>
          <p:cNvPicPr>
            <a:picLocks noChangeAspect="1" noChangeArrowheads="1"/>
          </p:cNvPicPr>
          <p:nvPr/>
        </p:nvPicPr>
        <p:blipFill rotWithShape="1">
          <a:blip r:embed="rId2">
            <a:extLst>
              <a:ext uri="{28A0092B-C50C-407E-A947-70E740481C1C}">
                <a14:useLocalDpi xmlns:a14="http://schemas.microsoft.com/office/drawing/2010/main" val="0"/>
              </a:ext>
            </a:extLst>
          </a:blip>
          <a:srcRect b="37853"/>
          <a:stretch/>
        </p:blipFill>
        <p:spPr bwMode="auto">
          <a:xfrm>
            <a:off x="1259632" y="2852936"/>
            <a:ext cx="637140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8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通栏布局优于多栏布局</a:t>
            </a:r>
          </a:p>
        </p:txBody>
      </p:sp>
      <p:pic>
        <p:nvPicPr>
          <p:cNvPr id="13314" name="Picture 2" descr="d:\users\yy\appdata\roaming\360se6\User Data\temp\26080505_cj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84512"/>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2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整合相似的功能，去掉零碎的 </a:t>
            </a:r>
            <a:r>
              <a:rPr lang="en-US" altLang="zh-CN" sz="2800" dirty="0"/>
              <a:t>UI </a:t>
            </a:r>
            <a:r>
              <a:rPr lang="zh-CN" altLang="en-US" sz="2800" dirty="0"/>
              <a:t>元素</a:t>
            </a:r>
          </a:p>
        </p:txBody>
      </p:sp>
      <p:pic>
        <p:nvPicPr>
          <p:cNvPr id="14338" name="Picture 2" descr="d:\users\yy\appdata\roaming\360se6\User Data\temp\26080505_v9N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56520"/>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8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主要功能需要多次强化显示</a:t>
            </a:r>
          </a:p>
          <a:p>
            <a:br>
              <a:rPr lang="zh-CN" altLang="en-US" sz="2800" dirty="0"/>
            </a:br>
            <a:endParaRPr lang="zh-CN" altLang="en-US" sz="2800" dirty="0"/>
          </a:p>
        </p:txBody>
      </p:sp>
      <p:pic>
        <p:nvPicPr>
          <p:cNvPr id="35842" name="Picture 2" descr="d:\users\yy\appdata\roaming\360se6\User Data\temp\26080505_Lve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2504"/>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布局有层次有重点，而非简单罗列</a:t>
            </a:r>
          </a:p>
        </p:txBody>
      </p:sp>
      <p:pic>
        <p:nvPicPr>
          <p:cNvPr id="34818" name="Picture 2" descr="d:\users\yy\appdata\roaming\360se6\User Data\temp\26080506_HsW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56520"/>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7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476672"/>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软件开发过程</a:t>
            </a:r>
          </a:p>
        </p:txBody>
      </p:sp>
      <p:sp>
        <p:nvSpPr>
          <p:cNvPr id="3" name="TextBox 2"/>
          <p:cNvSpPr txBox="1"/>
          <p:nvPr/>
        </p:nvSpPr>
        <p:spPr>
          <a:xfrm>
            <a:off x="1730760" y="4221088"/>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需求分析</a:t>
            </a:r>
          </a:p>
        </p:txBody>
      </p:sp>
      <p:sp>
        <p:nvSpPr>
          <p:cNvPr id="7" name="TextBox 6"/>
          <p:cNvSpPr txBox="1"/>
          <p:nvPr/>
        </p:nvSpPr>
        <p:spPr>
          <a:xfrm>
            <a:off x="1730760" y="3365130"/>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730760" y="2501034"/>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730760" y="1628800"/>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a:t>
            </a:r>
          </a:p>
        </p:txBody>
      </p:sp>
      <p:sp>
        <p:nvSpPr>
          <p:cNvPr id="10" name="TextBox 9"/>
          <p:cNvSpPr txBox="1"/>
          <p:nvPr/>
        </p:nvSpPr>
        <p:spPr>
          <a:xfrm>
            <a:off x="1730760" y="5090862"/>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软件计划  </a:t>
            </a:r>
          </a:p>
        </p:txBody>
      </p:sp>
      <p:sp>
        <p:nvSpPr>
          <p:cNvPr id="2" name="矩形 1"/>
          <p:cNvSpPr/>
          <p:nvPr/>
        </p:nvSpPr>
        <p:spPr>
          <a:xfrm>
            <a:off x="5796136" y="5226453"/>
            <a:ext cx="498855" cy="584775"/>
          </a:xfrm>
          <a:prstGeom prst="rect">
            <a:avLst/>
          </a:prstGeom>
        </p:spPr>
        <p:txBody>
          <a:bodyPr wrap="none">
            <a:spAutoFit/>
          </a:bodyPr>
          <a:lstStyle/>
          <a:p>
            <a:pPr lvl="0" algn="ctr"/>
            <a:r>
              <a:rPr lang="zh-CN" altLang="en-US" sz="3200" b="1" dirty="0">
                <a:solidFill>
                  <a:srgbClr val="FF0000"/>
                </a:solidFill>
                <a:latin typeface="黑体" panose="02010609060101010101" pitchFamily="49" charset="-122"/>
                <a:ea typeface="黑体" panose="02010609060101010101" pitchFamily="49" charset="-122"/>
                <a:sym typeface="Wingdings 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1" name="矩形 10"/>
          <p:cNvSpPr/>
          <p:nvPr/>
        </p:nvSpPr>
        <p:spPr>
          <a:xfrm>
            <a:off x="5796136" y="4428974"/>
            <a:ext cx="498855" cy="584775"/>
          </a:xfrm>
          <a:prstGeom prst="rect">
            <a:avLst/>
          </a:prstGeom>
        </p:spPr>
        <p:txBody>
          <a:bodyPr wrap="none">
            <a:spAutoFit/>
          </a:bodyPr>
          <a:lstStyle/>
          <a:p>
            <a:pPr lvl="0" algn="ctr"/>
            <a:r>
              <a:rPr lang="zh-CN" altLang="en-US" sz="3200" b="1" dirty="0">
                <a:solidFill>
                  <a:srgbClr val="FF0000"/>
                </a:solidFill>
                <a:latin typeface="黑体" panose="02010609060101010101" pitchFamily="49" charset="-122"/>
                <a:ea typeface="黑体" panose="02010609060101010101" pitchFamily="49" charset="-122"/>
                <a:sym typeface="Wingdings 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5652120" y="3390091"/>
            <a:ext cx="792088" cy="830997"/>
          </a:xfrm>
          <a:prstGeom prst="rect">
            <a:avLst/>
          </a:prstGeom>
          <a:noFill/>
        </p:spPr>
        <p:txBody>
          <a:bodyPr wrap="square" rtlCol="0">
            <a:spAutoFit/>
          </a:bodyPr>
          <a:lstStyle/>
          <a:p>
            <a:r>
              <a:rPr lang="zh-CN" altLang="en-US" sz="4800" dirty="0">
                <a:solidFill>
                  <a:srgbClr val="FF0000"/>
                </a:solidFill>
                <a:sym typeface="Wingdings 2"/>
              </a:rPr>
              <a:t></a:t>
            </a:r>
            <a:endParaRPr lang="zh-CN" altLang="en-US" sz="4800" dirty="0">
              <a:solidFill>
                <a:srgbClr val="FF0000"/>
              </a:solidFill>
            </a:endParaRPr>
          </a:p>
        </p:txBody>
      </p:sp>
    </p:spTree>
    <p:extLst>
      <p:ext uri="{BB962C8B-B14F-4D97-AF65-F5344CB8AC3E}">
        <p14:creationId xmlns:p14="http://schemas.microsoft.com/office/powerpoint/2010/main" val="1624735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简洁明了，直接了当</a:t>
            </a:r>
          </a:p>
        </p:txBody>
      </p:sp>
      <p:pic>
        <p:nvPicPr>
          <p:cNvPr id="32770" name="Picture 2" descr="d:\users\yy\appdata\roaming\360se6\User Data\temp\26080506_y7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0496"/>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2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使用简洁的表单</a:t>
            </a:r>
          </a:p>
        </p:txBody>
      </p:sp>
      <p:pic>
        <p:nvPicPr>
          <p:cNvPr id="31746" name="Picture 2" descr="d:\users\yy\appdata\roaming\360se6\User Data\temp\26080507_8t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40496"/>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1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把选项列出来而不是藏起来</a:t>
            </a:r>
          </a:p>
        </p:txBody>
      </p:sp>
      <p:pic>
        <p:nvPicPr>
          <p:cNvPr id="30722" name="Picture 2" descr="d:\users\yy\appdata\roaming\360se6\User Data\temp\26080507_uS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84512"/>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4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使用连续性的提示符，别让用户误以为页面到了终点</a:t>
            </a:r>
          </a:p>
        </p:txBody>
      </p:sp>
      <p:pic>
        <p:nvPicPr>
          <p:cNvPr id="29698" name="Picture 2" descr="d:\users\yy\appdata\roaming\360se6\User Data\temp\26080507_N9w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00536"/>
            <a:ext cx="761047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6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直接显示输入框，可以省略一个页面</a:t>
            </a:r>
          </a:p>
        </p:txBody>
      </p:sp>
      <p:pic>
        <p:nvPicPr>
          <p:cNvPr id="27650" name="Picture 2" descr="d:\users\yy\appdata\roaming\360se6\User Data\temp\26080507_kv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0496"/>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2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试着减少线框，减少不必要的注意</a:t>
            </a:r>
          </a:p>
        </p:txBody>
      </p:sp>
      <p:pic>
        <p:nvPicPr>
          <p:cNvPr id="26626" name="Picture 2" descr="d:\users\yy\appdata\roaming\360se6\User Data\temp\26080507_f4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84512"/>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5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给出默认的选项，而不需要用户选择</a:t>
            </a:r>
          </a:p>
        </p:txBody>
      </p:sp>
      <p:pic>
        <p:nvPicPr>
          <p:cNvPr id="25602" name="Picture 2" descr="d:\users\yy\appdata\roaming\360se6\User Data\temp\26080507_kmw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2504"/>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10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 保持一致性，降低用户的学习成本</a:t>
            </a:r>
          </a:p>
        </p:txBody>
      </p:sp>
      <p:pic>
        <p:nvPicPr>
          <p:cNvPr id="24578" name="Picture 2" descr="d:\users\yy\appdata\roaming\360se6\User Data\temp\26080508_0x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0496"/>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0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 自动补全一些数据，降低用户的操作负担</a:t>
            </a:r>
          </a:p>
        </p:txBody>
      </p:sp>
      <p:pic>
        <p:nvPicPr>
          <p:cNvPr id="22530" name="Picture 2" descr="d:\users\yy\appdata\roaming\360se6\User Data\temp\26080508_vw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12504"/>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3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556792"/>
            <a:ext cx="7918648" cy="727720"/>
          </a:xfrm>
        </p:spPr>
        <p:txBody>
          <a:bodyPr/>
          <a:lstStyle/>
          <a:p>
            <a:r>
              <a:rPr lang="zh-CN" altLang="en-US" sz="2800" dirty="0"/>
              <a:t>尊重用户的使用习惯，而不是随意创造新规则</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54828"/>
          <a:stretch/>
        </p:blipFill>
        <p:spPr>
          <a:xfrm>
            <a:off x="1547664" y="2348880"/>
            <a:ext cx="2720363" cy="368102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50770"/>
            <a:ext cx="2691095" cy="3679130"/>
          </a:xfrm>
          <a:prstGeom prst="rect">
            <a:avLst/>
          </a:prstGeom>
        </p:spPr>
      </p:pic>
    </p:spTree>
    <p:extLst>
      <p:ext uri="{BB962C8B-B14F-4D97-AF65-F5344CB8AC3E}">
        <p14:creationId xmlns:p14="http://schemas.microsoft.com/office/powerpoint/2010/main" val="308034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84784"/>
            <a:ext cx="7972452" cy="4786346"/>
          </a:xfrm>
        </p:spPr>
        <p:txBody>
          <a:bodyPr/>
          <a:lstStyle/>
          <a:p>
            <a:pPr marL="0" indent="0">
              <a:buNone/>
              <a:defRPr/>
            </a:pPr>
            <a:r>
              <a:rPr lang="en-US" altLang="zh-CN" sz="3600" dirty="0">
                <a:solidFill>
                  <a:srgbClr val="0000FF"/>
                </a:solidFill>
              </a:rPr>
              <a:t>4.7  </a:t>
            </a:r>
            <a:r>
              <a:rPr lang="zh-CN" altLang="en-US" sz="3600" dirty="0">
                <a:solidFill>
                  <a:srgbClr val="0000FF"/>
                </a:solidFill>
              </a:rPr>
              <a:t>人机界面设计（自学）</a:t>
            </a:r>
            <a:endParaRPr lang="en-US" altLang="zh-CN" sz="3600" dirty="0">
              <a:solidFill>
                <a:srgbClr val="0000FF"/>
              </a:solidFill>
            </a:endParaRPr>
          </a:p>
          <a:p>
            <a:pPr marL="0" indent="0" eaLnBrk="1" hangingPunct="1">
              <a:buFont typeface="Wingdings" pitchFamily="2" charset="2"/>
              <a:buNone/>
              <a:defRPr/>
            </a:pPr>
            <a:r>
              <a:rPr lang="en-US" altLang="zh-CN" sz="2800" dirty="0"/>
              <a:t>4.8  </a:t>
            </a:r>
            <a:r>
              <a:rPr lang="zh-CN" altLang="en-US" sz="2800" dirty="0"/>
              <a:t>详细设计的方法和工具</a:t>
            </a:r>
            <a:endParaRPr lang="en-US" altLang="zh-CN" sz="2800" dirty="0"/>
          </a:p>
          <a:p>
            <a:pPr marL="0" indent="0" eaLnBrk="1" hangingPunct="1">
              <a:buFont typeface="Wingdings" pitchFamily="2" charset="2"/>
              <a:buNone/>
              <a:defRPr/>
            </a:pPr>
            <a:r>
              <a:rPr lang="en-US" altLang="zh-CN" sz="2800" dirty="0"/>
              <a:t>     4.8 </a:t>
            </a:r>
            <a:r>
              <a:rPr lang="zh-CN" altLang="en-US" sz="2800" dirty="0"/>
              <a:t>过程设计</a:t>
            </a:r>
            <a:endParaRPr lang="en-US" altLang="zh-CN" sz="2800" dirty="0"/>
          </a:p>
          <a:p>
            <a:pPr marL="0" indent="0" eaLnBrk="1" hangingPunct="1">
              <a:buFont typeface="Wingdings" pitchFamily="2" charset="2"/>
              <a:buNone/>
              <a:defRPr/>
            </a:pPr>
            <a:r>
              <a:rPr lang="en-US" altLang="zh-CN" sz="2800" dirty="0"/>
              <a:t>     4.9 </a:t>
            </a:r>
            <a:r>
              <a:rPr lang="zh-CN" altLang="en-US" sz="2800" dirty="0"/>
              <a:t>过程设计的工具</a:t>
            </a:r>
            <a:endParaRPr lang="en-US" altLang="zh-CN" sz="2800" dirty="0"/>
          </a:p>
          <a:p>
            <a:pPr marL="0" indent="0" eaLnBrk="1" hangingPunct="1">
              <a:buFont typeface="Wingdings" pitchFamily="2" charset="2"/>
              <a:buNone/>
              <a:defRPr/>
            </a:pPr>
            <a:r>
              <a:rPr lang="en-US" altLang="zh-CN" sz="2800" dirty="0"/>
              <a:t>     4.10 </a:t>
            </a:r>
            <a:r>
              <a:rPr lang="zh-CN" altLang="en-US" sz="2800" dirty="0"/>
              <a:t>面向数据结构的设计方法</a:t>
            </a:r>
            <a:endParaRPr lang="en-US" altLang="zh-CN" sz="2800" dirty="0"/>
          </a:p>
        </p:txBody>
      </p:sp>
      <p:sp>
        <p:nvSpPr>
          <p:cNvPr id="9219" name="标题 1"/>
          <p:cNvSpPr>
            <a:spLocks noGrp="1"/>
          </p:cNvSpPr>
          <p:nvPr>
            <p:ph type="title"/>
          </p:nvPr>
        </p:nvSpPr>
        <p:spPr>
          <a:xfrm>
            <a:off x="827584" y="116632"/>
            <a:ext cx="7772400" cy="1143000"/>
          </a:xfrm>
        </p:spPr>
        <p:txBody>
          <a:bodyPr/>
          <a:lstStyle/>
          <a:p>
            <a:r>
              <a:rPr lang="zh-CN" altLang="en-US" dirty="0"/>
              <a:t>第</a:t>
            </a:r>
            <a:r>
              <a:rPr lang="en-US" altLang="zh-CN" dirty="0"/>
              <a:t>4</a:t>
            </a:r>
            <a:r>
              <a:rPr lang="zh-CN" altLang="en-US" dirty="0"/>
              <a:t>章  结构化设计</a:t>
            </a:r>
          </a:p>
        </p:txBody>
      </p:sp>
      <p:pic>
        <p:nvPicPr>
          <p:cNvPr id="119810" name="Picture 2" descr="c:\documents and settings\owner\application data\360se6\User Data\temp\t013fa069eb8dc786d1.jpg"/>
          <p:cNvPicPr>
            <a:picLocks noChangeAspect="1" noChangeArrowheads="1"/>
          </p:cNvPicPr>
          <p:nvPr/>
        </p:nvPicPr>
        <p:blipFill>
          <a:blip r:embed="rId3"/>
          <a:srcRect/>
          <a:stretch>
            <a:fillRect/>
          </a:stretch>
        </p:blipFill>
        <p:spPr bwMode="auto">
          <a:xfrm>
            <a:off x="6192688" y="4882630"/>
            <a:ext cx="2915816" cy="1642714"/>
          </a:xfrm>
          <a:prstGeom prst="rect">
            <a:avLst/>
          </a:prstGeom>
          <a:noFill/>
        </p:spPr>
      </p:pic>
    </p:spTree>
    <p:extLst>
      <p:ext uri="{BB962C8B-B14F-4D97-AF65-F5344CB8AC3E}">
        <p14:creationId xmlns:p14="http://schemas.microsoft.com/office/powerpoint/2010/main" val="408831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72816"/>
            <a:ext cx="7772400" cy="727720"/>
          </a:xfrm>
        </p:spPr>
        <p:txBody>
          <a:bodyPr/>
          <a:lstStyle/>
          <a:p>
            <a:r>
              <a:rPr lang="zh-CN" altLang="en-US" sz="2800" dirty="0"/>
              <a:t>采用及时校验，而不是到最后才提示错误</a:t>
            </a:r>
          </a:p>
        </p:txBody>
      </p:sp>
      <p:pic>
        <p:nvPicPr>
          <p:cNvPr id="15362" name="Picture 2" descr="http://image95.360doc.com/DownloadImg/2016/03/2402/68323763_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56" y="2480815"/>
            <a:ext cx="6480720" cy="267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5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72816"/>
            <a:ext cx="7772400" cy="727720"/>
          </a:xfrm>
        </p:spPr>
        <p:txBody>
          <a:bodyPr/>
          <a:lstStyle/>
          <a:p>
            <a:r>
              <a:rPr lang="zh-CN" altLang="en-US" sz="2800" dirty="0"/>
              <a:t>使用更大的点击区域</a:t>
            </a:r>
          </a:p>
        </p:txBody>
      </p:sp>
      <p:pic>
        <p:nvPicPr>
          <p:cNvPr id="16386" name="Picture 2" descr="http://image95.360doc.com/DownloadImg/2016/03/2402/68323763_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0887"/>
            <a:ext cx="6912768" cy="285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6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72816"/>
            <a:ext cx="7772400" cy="727720"/>
          </a:xfrm>
        </p:spPr>
        <p:txBody>
          <a:bodyPr/>
          <a:lstStyle/>
          <a:p>
            <a:r>
              <a:rPr lang="zh-CN" altLang="en-US" sz="2800" dirty="0"/>
              <a:t>给用户些好处，别急着做生意</a:t>
            </a:r>
          </a:p>
        </p:txBody>
      </p:sp>
      <p:pic>
        <p:nvPicPr>
          <p:cNvPr id="17410" name="Picture 2" descr="d:\users\yy\appdata\roaming\360se6\User Data\temp\26080505_7W5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12504"/>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788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善于引导用户的视觉浏览线，而非单一布局</a:t>
            </a:r>
          </a:p>
        </p:txBody>
      </p:sp>
      <p:pic>
        <p:nvPicPr>
          <p:cNvPr id="16388" name="Picture 4" descr="d:\users\yy\appdata\roaming\360se6\User Data\temp\26080508_oly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7130"/>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给用户一些激励</a:t>
            </a:r>
          </a:p>
        </p:txBody>
      </p:sp>
      <p:pic>
        <p:nvPicPr>
          <p:cNvPr id="15362" name="Picture 2" descr="d:\users\yy\appdata\roaming\360se6\User Data\temp\26080509_evT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2504"/>
            <a:ext cx="76104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6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727720"/>
          </a:xfrm>
        </p:spPr>
        <p:txBody>
          <a:bodyPr/>
          <a:lstStyle/>
          <a:p>
            <a:r>
              <a:rPr lang="zh-CN" altLang="en-US" sz="2800" dirty="0"/>
              <a:t>合理运用形状和色彩</a:t>
            </a:r>
            <a:endParaRPr lang="en-US" altLang="zh-CN" sz="2800" dirty="0"/>
          </a:p>
          <a:p>
            <a:r>
              <a:rPr lang="zh-CN" altLang="en-US" sz="2800" dirty="0"/>
              <a:t>人们认为相邻的事物是相关的</a:t>
            </a:r>
          </a:p>
        </p:txBody>
      </p:sp>
      <p:sp>
        <p:nvSpPr>
          <p:cNvPr id="4" name="矩形 3"/>
          <p:cNvSpPr/>
          <p:nvPr/>
        </p:nvSpPr>
        <p:spPr bwMode="auto">
          <a:xfrm>
            <a:off x="1043608" y="3128268"/>
            <a:ext cx="3528392" cy="79208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Times New Roman" pitchFamily="18" charset="0"/>
                <a:ea typeface="宋体" charset="-122"/>
              </a:rPr>
              <a:t>STOP         WAR</a:t>
            </a:r>
            <a:endParaRPr kumimoji="1" lang="zh-CN" altLang="en-US" sz="2400" b="0" i="0" u="none" strike="noStrike" cap="none" normalizeH="0" baseline="0" dirty="0">
              <a:ln>
                <a:noFill/>
              </a:ln>
              <a:solidFill>
                <a:schemeClr val="tx1"/>
              </a:solidFill>
              <a:effectLst/>
              <a:latin typeface="Times New Roman" pitchFamily="18" charset="0"/>
              <a:ea typeface="宋体" charset="-122"/>
            </a:endParaRPr>
          </a:p>
        </p:txBody>
      </p:sp>
      <p:sp>
        <p:nvSpPr>
          <p:cNvPr id="6" name="矩形 5"/>
          <p:cNvSpPr/>
          <p:nvPr/>
        </p:nvSpPr>
        <p:spPr bwMode="auto">
          <a:xfrm>
            <a:off x="1043608" y="3933056"/>
            <a:ext cx="3528392" cy="792088"/>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Times New Roman" pitchFamily="18" charset="0"/>
                <a:ea typeface="宋体" charset="-122"/>
              </a:rPr>
              <a:t>PEACE       NOW</a:t>
            </a:r>
            <a:endParaRPr kumimoji="1" lang="zh-CN" altLang="en-US" sz="2400" b="0" i="0" u="none" strike="noStrike" cap="none" normalizeH="0" baseline="0" dirty="0">
              <a:ln>
                <a:noFill/>
              </a:ln>
              <a:solidFill>
                <a:schemeClr val="tx1"/>
              </a:solidFill>
              <a:effectLst/>
              <a:latin typeface="Times New Roman" pitchFamily="18" charset="0"/>
              <a:ea typeface="宋体" charset="-122"/>
            </a:endParaRPr>
          </a:p>
        </p:txBody>
      </p:sp>
      <p:sp>
        <p:nvSpPr>
          <p:cNvPr id="5" name="矩形 4"/>
          <p:cNvSpPr/>
          <p:nvPr/>
        </p:nvSpPr>
        <p:spPr bwMode="auto">
          <a:xfrm>
            <a:off x="5004048" y="3130612"/>
            <a:ext cx="1765436" cy="159453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Times New Roman" pitchFamily="18" charset="0"/>
                <a:ea typeface="宋体" charset="-122"/>
              </a:rPr>
              <a:t>STOP</a:t>
            </a:r>
          </a:p>
          <a:p>
            <a:pPr marL="0" marR="0" indent="0" algn="ctr" defTabSz="914400" rtl="0" eaLnBrk="1" fontAlgn="base" latinLnBrk="0" hangingPunct="1">
              <a:lnSpc>
                <a:spcPct val="100000"/>
              </a:lnSpc>
              <a:spcBef>
                <a:spcPct val="0"/>
              </a:spcBef>
              <a:spcAft>
                <a:spcPct val="0"/>
              </a:spcAft>
              <a:buClrTx/>
              <a:buSzTx/>
              <a:buFontTx/>
              <a:buNone/>
              <a:tabLst/>
            </a:pPr>
            <a:endParaRPr lang="en-US" altLang="zh-CN" dirty="0"/>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Times New Roman" pitchFamily="18" charset="0"/>
                <a:ea typeface="宋体" charset="-122"/>
              </a:rPr>
              <a:t>PEACE</a:t>
            </a:r>
            <a:endParaRPr kumimoji="1" lang="zh-CN" altLang="en-US" sz="2400" b="0" i="0" u="none" strike="noStrike" cap="none" normalizeH="0" baseline="0" dirty="0">
              <a:ln>
                <a:noFill/>
              </a:ln>
              <a:solidFill>
                <a:schemeClr val="tx1"/>
              </a:solidFill>
              <a:effectLst/>
              <a:latin typeface="Times New Roman" pitchFamily="18" charset="0"/>
              <a:ea typeface="宋体" charset="-122"/>
            </a:endParaRPr>
          </a:p>
        </p:txBody>
      </p:sp>
      <p:sp>
        <p:nvSpPr>
          <p:cNvPr id="8" name="矩形 7"/>
          <p:cNvSpPr/>
          <p:nvPr/>
        </p:nvSpPr>
        <p:spPr bwMode="auto">
          <a:xfrm>
            <a:off x="6767004" y="3123090"/>
            <a:ext cx="1765436" cy="1594532"/>
          </a:xfrm>
          <a:prstGeom prst="rect">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CN" sz="2400" b="0" i="0" u="none" strike="noStrike" cap="none" normalizeH="0" baseline="0" dirty="0">
              <a:ln>
                <a:noFill/>
              </a:ln>
              <a:solidFill>
                <a:schemeClr val="tx1"/>
              </a:solidFill>
              <a:effectLst/>
              <a:latin typeface="Times New Roman" pitchFamily="18" charset="0"/>
              <a:ea typeface="宋体"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Times New Roman" pitchFamily="18" charset="0"/>
                <a:ea typeface="宋体" charset="-122"/>
              </a:rPr>
              <a:t>WAR</a:t>
            </a:r>
          </a:p>
          <a:p>
            <a:pPr marL="0" marR="0" indent="0" algn="ctr" defTabSz="914400" rtl="0" eaLnBrk="1" fontAlgn="base" latinLnBrk="0" hangingPunct="1">
              <a:lnSpc>
                <a:spcPct val="100000"/>
              </a:lnSpc>
              <a:spcBef>
                <a:spcPct val="0"/>
              </a:spcBef>
              <a:spcAft>
                <a:spcPct val="0"/>
              </a:spcAft>
              <a:buClrTx/>
              <a:buSzTx/>
              <a:buFontTx/>
              <a:buNone/>
              <a:tabLst/>
            </a:pPr>
            <a:endParaRPr lang="en-US" altLang="zh-CN" dirty="0"/>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Times New Roman" pitchFamily="18" charset="0"/>
                <a:ea typeface="宋体" charset="-122"/>
              </a:rPr>
              <a:t>NOW</a:t>
            </a:r>
          </a:p>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483474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270576" cy="2376264"/>
          </a:xfrm>
        </p:spPr>
        <p:txBody>
          <a:bodyPr/>
          <a:lstStyle/>
          <a:p>
            <a:r>
              <a:rPr lang="zh-CN" altLang="en-US" sz="2800" dirty="0"/>
              <a:t>周边视觉效应</a:t>
            </a:r>
            <a:endParaRPr lang="en-US" altLang="zh-CN" sz="2800" dirty="0"/>
          </a:p>
          <a:p>
            <a:pPr lvl="1"/>
            <a:r>
              <a:rPr lang="zh-CN" altLang="en-US" sz="2400" dirty="0"/>
              <a:t>网站侧边的广告栏做成闪烁效果容易吸引用户（干扰）</a:t>
            </a:r>
          </a:p>
        </p:txBody>
      </p:sp>
    </p:spTree>
    <p:extLst>
      <p:ext uri="{BB962C8B-B14F-4D97-AF65-F5344CB8AC3E}">
        <p14:creationId xmlns:p14="http://schemas.microsoft.com/office/powerpoint/2010/main" val="3203945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2376264"/>
          </a:xfrm>
        </p:spPr>
        <p:txBody>
          <a:bodyPr/>
          <a:lstStyle/>
          <a:p>
            <a:r>
              <a:rPr lang="zh-CN" altLang="en-US" sz="2800" dirty="0"/>
              <a:t>视觉暗示效应</a:t>
            </a:r>
            <a:endParaRPr lang="en-US" altLang="zh-CN" sz="2800" dirty="0"/>
          </a:p>
          <a:p>
            <a:pPr lvl="1"/>
            <a:r>
              <a:rPr lang="zh-CN" altLang="en-US" sz="2400" dirty="0"/>
              <a:t>按钮会暗示人们按下</a:t>
            </a:r>
            <a:endParaRPr lang="en-US" altLang="zh-CN" sz="2400" dirty="0"/>
          </a:p>
          <a:p>
            <a:pPr lvl="1"/>
            <a:r>
              <a:rPr lang="zh-CN" altLang="en-US" sz="2400" dirty="0"/>
              <a:t>超链接会暗示人们点击</a:t>
            </a:r>
            <a:endParaRPr lang="en-US" altLang="zh-CN" sz="2400" dirty="0"/>
          </a:p>
          <a:p>
            <a:pPr lvl="1"/>
            <a:endParaRPr lang="zh-CN" altLang="en-US" sz="2400" dirty="0"/>
          </a:p>
        </p:txBody>
      </p:sp>
      <p:pic>
        <p:nvPicPr>
          <p:cNvPr id="4" name="Picture 2" descr="d:\users\yy\appdata\roaming\360se6\User Data\temp\26080505_7W5m.png"/>
          <p:cNvPicPr>
            <a:picLocks noChangeAspect="1" noChangeArrowheads="1"/>
          </p:cNvPicPr>
          <p:nvPr/>
        </p:nvPicPr>
        <p:blipFill rotWithShape="1">
          <a:blip r:embed="rId2">
            <a:extLst>
              <a:ext uri="{28A0092B-C50C-407E-A947-70E740481C1C}">
                <a14:useLocalDpi xmlns:a14="http://schemas.microsoft.com/office/drawing/2010/main" val="0"/>
              </a:ext>
            </a:extLst>
          </a:blip>
          <a:srcRect r="51005"/>
          <a:stretch/>
        </p:blipFill>
        <p:spPr bwMode="auto">
          <a:xfrm>
            <a:off x="843237" y="3068960"/>
            <a:ext cx="3728764" cy="313372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655"/>
          <a:stretch/>
        </p:blipFill>
        <p:spPr bwMode="auto">
          <a:xfrm>
            <a:off x="4572000" y="3643635"/>
            <a:ext cx="73914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00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2376264"/>
          </a:xfrm>
        </p:spPr>
        <p:txBody>
          <a:bodyPr/>
          <a:lstStyle/>
          <a:p>
            <a:r>
              <a:rPr lang="zh-CN" altLang="en-US" sz="2800" dirty="0"/>
              <a:t>标准视觉效应</a:t>
            </a:r>
            <a:endParaRPr lang="en-US" altLang="zh-CN" sz="2800" dirty="0"/>
          </a:p>
          <a:p>
            <a:pPr lvl="1"/>
            <a:r>
              <a:rPr lang="zh-CN" altLang="en-US" sz="2400" dirty="0"/>
              <a:t>标准视角的画像更容易被识别（画一杯咖啡，你会怎么画？）</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30560"/>
            <a:ext cx="3810000" cy="2316480"/>
          </a:xfrm>
          <a:prstGeom prst="rect">
            <a:avLst/>
          </a:prstGeom>
        </p:spPr>
      </p:pic>
      <p:pic>
        <p:nvPicPr>
          <p:cNvPr id="14338" name="Picture 2" descr="https://ss1.bdstatic.com/70cFvXSh_Q1YnxGkpoWK1HF6hhy/it/u=4194797135,2943156342&amp;fm=26&amp;gp=0.jpg"/>
          <p:cNvPicPr>
            <a:picLocks noChangeAspect="1" noChangeArrowheads="1"/>
          </p:cNvPicPr>
          <p:nvPr/>
        </p:nvPicPr>
        <p:blipFill rotWithShape="1">
          <a:blip r:embed="rId3">
            <a:extLst>
              <a:ext uri="{28A0092B-C50C-407E-A947-70E740481C1C}">
                <a14:useLocalDpi xmlns:a14="http://schemas.microsoft.com/office/drawing/2010/main" val="0"/>
              </a:ext>
            </a:extLst>
          </a:blip>
          <a:srcRect t="14586" b="20414"/>
          <a:stretch/>
        </p:blipFill>
        <p:spPr bwMode="auto">
          <a:xfrm>
            <a:off x="4608585" y="3534132"/>
            <a:ext cx="3563815" cy="231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22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2376264"/>
          </a:xfrm>
        </p:spPr>
        <p:txBody>
          <a:bodyPr/>
          <a:lstStyle/>
          <a:p>
            <a:r>
              <a:rPr lang="zh-CN" altLang="en-US" sz="2800" dirty="0"/>
              <a:t>突出显示不同的地方</a:t>
            </a:r>
            <a:endParaRPr lang="en-US" altLang="zh-CN" sz="2800" dirty="0"/>
          </a:p>
          <a:p>
            <a:pPr lvl="1"/>
            <a:r>
              <a:rPr lang="zh-CN" altLang="en-US" sz="2400" dirty="0"/>
              <a:t>如果几个页面很相似，用户难以发现区别</a:t>
            </a:r>
            <a:endParaRPr lang="en-US" altLang="zh-CN" sz="2400" dirty="0"/>
          </a:p>
          <a:p>
            <a:pPr lvl="1"/>
            <a:r>
              <a:rPr lang="zh-CN" altLang="en-US" sz="2400" dirty="0"/>
              <a:t>要突出显示区别</a:t>
            </a:r>
          </a:p>
        </p:txBody>
      </p:sp>
    </p:spTree>
    <p:extLst>
      <p:ext uri="{BB962C8B-B14F-4D97-AF65-F5344CB8AC3E}">
        <p14:creationId xmlns:p14="http://schemas.microsoft.com/office/powerpoint/2010/main" val="165768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7714C8A-0ED2-4F3C-BB3D-6B121032C4B2}" type="slidenum">
              <a:rPr lang="zh-CN" altLang="en-US"/>
              <a:pPr/>
              <a:t>4</a:t>
            </a:fld>
            <a:endParaRPr lang="en-US" altLang="zh-CN"/>
          </a:p>
        </p:txBody>
      </p:sp>
      <p:sp>
        <p:nvSpPr>
          <p:cNvPr id="454658" name="Rectangle 2"/>
          <p:cNvSpPr>
            <a:spLocks noGrp="1" noChangeArrowheads="1"/>
          </p:cNvSpPr>
          <p:nvPr>
            <p:ph type="body" idx="1"/>
          </p:nvPr>
        </p:nvSpPr>
        <p:spPr>
          <a:xfrm>
            <a:off x="785786" y="1556792"/>
            <a:ext cx="7129462" cy="4114800"/>
          </a:xfrm>
        </p:spPr>
        <p:txBody>
          <a:bodyPr/>
          <a:lstStyle/>
          <a:p>
            <a:pPr>
              <a:lnSpc>
                <a:spcPct val="130000"/>
              </a:lnSpc>
              <a:buClr>
                <a:schemeClr val="hlink"/>
              </a:buClr>
              <a:buFont typeface="Wingdings" pitchFamily="2" charset="2"/>
              <a:buChar char="Ø"/>
            </a:pPr>
            <a:r>
              <a:rPr lang="zh-CN" altLang="en-US" sz="2800" b="1" dirty="0">
                <a:ea typeface="楷体_GB2312" pitchFamily="49" charset="-122"/>
              </a:rPr>
              <a:t>人机界面设计要考虑哪些方面的问题？</a:t>
            </a:r>
            <a:endParaRPr lang="en-US" altLang="zh-CN" sz="2800" dirty="0">
              <a:ea typeface="楷体_GB2312" pitchFamily="49" charset="-122"/>
            </a:endParaRPr>
          </a:p>
          <a:p>
            <a:pPr>
              <a:lnSpc>
                <a:spcPct val="130000"/>
              </a:lnSpc>
              <a:buClr>
                <a:schemeClr val="hlink"/>
              </a:buClr>
              <a:buFont typeface="Wingdings" pitchFamily="2" charset="2"/>
              <a:buChar char="Ø"/>
            </a:pPr>
            <a:r>
              <a:rPr lang="zh-CN" altLang="en-US" sz="2800" b="1" dirty="0">
                <a:ea typeface="楷体_GB2312" pitchFamily="49" charset="-122"/>
              </a:rPr>
              <a:t>用户界面的设计方法过程是怎样的？</a:t>
            </a:r>
            <a:endParaRPr lang="en-US" altLang="zh-CN" sz="2800" b="1" dirty="0">
              <a:ea typeface="楷体_GB2312" pitchFamily="49" charset="-122"/>
            </a:endParaRPr>
          </a:p>
          <a:p>
            <a:pPr>
              <a:buClr>
                <a:schemeClr val="hlink"/>
              </a:buClr>
              <a:buFont typeface="Wingdings" pitchFamily="2" charset="2"/>
              <a:buChar char="Ø"/>
            </a:pPr>
            <a:endParaRPr lang="zh-CN" altLang="en-US" sz="2800" b="1" dirty="0">
              <a:ea typeface="楷体_GB2312" pitchFamily="49" charset="-122"/>
            </a:endParaRPr>
          </a:p>
        </p:txBody>
      </p:sp>
      <p:sp>
        <p:nvSpPr>
          <p:cNvPr id="454659" name="Rectangle 3"/>
          <p:cNvSpPr>
            <a:spLocks noGrp="1" noChangeArrowheads="1"/>
          </p:cNvSpPr>
          <p:nvPr>
            <p:ph type="title"/>
          </p:nvPr>
        </p:nvSpPr>
        <p:spPr>
          <a:xfrm>
            <a:off x="2195736" y="332656"/>
            <a:ext cx="4321175" cy="882650"/>
          </a:xfrm>
          <a:noFill/>
          <a:ln/>
        </p:spPr>
        <p:txBody>
          <a:bodyPr/>
          <a:lstStyle/>
          <a:p>
            <a:r>
              <a:rPr lang="zh-CN" altLang="en-US" sz="3600" b="1" dirty="0"/>
              <a:t>人机界面设计</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2376264"/>
          </a:xfrm>
        </p:spPr>
        <p:txBody>
          <a:bodyPr/>
          <a:lstStyle/>
          <a:p>
            <a:r>
              <a:rPr lang="zh-CN" altLang="en-US" sz="2800" dirty="0"/>
              <a:t>使用容易识别的文字形式</a:t>
            </a:r>
            <a:endParaRPr lang="en-US" altLang="zh-CN" sz="2800" dirty="0"/>
          </a:p>
          <a:p>
            <a:pPr lvl="1"/>
            <a:r>
              <a:rPr lang="zh-CN" altLang="en-US" sz="2400" dirty="0"/>
              <a:t>大写单词更难以被识别</a:t>
            </a:r>
            <a:endParaRPr lang="en-US" altLang="zh-CN" sz="2400" dirty="0"/>
          </a:p>
        </p:txBody>
      </p:sp>
      <p:sp>
        <p:nvSpPr>
          <p:cNvPr id="4" name="TextBox 3"/>
          <p:cNvSpPr txBox="1"/>
          <p:nvPr/>
        </p:nvSpPr>
        <p:spPr>
          <a:xfrm>
            <a:off x="1043608" y="4341297"/>
            <a:ext cx="7272808" cy="830997"/>
          </a:xfrm>
          <a:prstGeom prst="rect">
            <a:avLst/>
          </a:prstGeom>
          <a:noFill/>
        </p:spPr>
        <p:txBody>
          <a:bodyPr wrap="square" rtlCol="0">
            <a:spAutoFit/>
          </a:bodyPr>
          <a:lstStyle/>
          <a:p>
            <a:r>
              <a:rPr lang="en-US" altLang="zh-CN" dirty="0"/>
              <a:t>When creating a new custom help, the default is "share" and "allow comments", and the user can cancel it. </a:t>
            </a:r>
            <a:endParaRPr lang="zh-CN" altLang="en-US" dirty="0"/>
          </a:p>
        </p:txBody>
      </p:sp>
      <p:sp>
        <p:nvSpPr>
          <p:cNvPr id="5" name="TextBox 4"/>
          <p:cNvSpPr txBox="1"/>
          <p:nvPr/>
        </p:nvSpPr>
        <p:spPr>
          <a:xfrm>
            <a:off x="1043608" y="2996952"/>
            <a:ext cx="7272808" cy="1200329"/>
          </a:xfrm>
          <a:prstGeom prst="rect">
            <a:avLst/>
          </a:prstGeom>
          <a:noFill/>
        </p:spPr>
        <p:txBody>
          <a:bodyPr wrap="square" rtlCol="0">
            <a:spAutoFit/>
          </a:bodyPr>
          <a:lstStyle/>
          <a:p>
            <a:r>
              <a:rPr lang="en-US" altLang="zh-CN" dirty="0"/>
              <a:t>WHEN CREATING A NEW CUSTOM HELP, THE DEFAULT IS "SHARE" AND "ALLOW COMMENTS", AND THE USER CAN CANCEL IT. </a:t>
            </a:r>
            <a:endParaRPr lang="zh-CN" altLang="en-US" dirty="0"/>
          </a:p>
        </p:txBody>
      </p:sp>
    </p:spTree>
    <p:extLst>
      <p:ext uri="{BB962C8B-B14F-4D97-AF65-F5344CB8AC3E}">
        <p14:creationId xmlns:p14="http://schemas.microsoft.com/office/powerpoint/2010/main" val="4062113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2376264"/>
          </a:xfrm>
        </p:spPr>
        <p:txBody>
          <a:bodyPr/>
          <a:lstStyle/>
          <a:p>
            <a:r>
              <a:rPr lang="zh-CN" altLang="en-US" sz="2800" dirty="0"/>
              <a:t>使用容易识别的文字形式</a:t>
            </a:r>
            <a:endParaRPr lang="en-US" altLang="zh-CN" sz="2800" dirty="0"/>
          </a:p>
          <a:p>
            <a:pPr lvl="1"/>
            <a:r>
              <a:rPr lang="zh-CN" altLang="en-US" sz="2400" dirty="0"/>
              <a:t>花体字更难以被识别</a:t>
            </a:r>
            <a:endParaRPr lang="en-US" altLang="zh-CN" sz="2400" dirty="0"/>
          </a:p>
        </p:txBody>
      </p:sp>
      <p:sp>
        <p:nvSpPr>
          <p:cNvPr id="5" name="TextBox 4"/>
          <p:cNvSpPr txBox="1"/>
          <p:nvPr/>
        </p:nvSpPr>
        <p:spPr>
          <a:xfrm>
            <a:off x="1043608" y="3140968"/>
            <a:ext cx="7272808" cy="830997"/>
          </a:xfrm>
          <a:prstGeom prst="rect">
            <a:avLst/>
          </a:prstGeom>
          <a:noFill/>
        </p:spPr>
        <p:txBody>
          <a:bodyPr wrap="square" rtlCol="0">
            <a:spAutoFit/>
          </a:bodyPr>
          <a:lstStyle/>
          <a:p>
            <a:r>
              <a:rPr lang="en-US" altLang="zh-CN" dirty="0">
                <a:latin typeface="Script MT Bold" panose="03040602040607080904" pitchFamily="66" charset="0"/>
              </a:rPr>
              <a:t>When creating a new custom help, the default is "share" and "allow comments", and the user can cancel it. </a:t>
            </a:r>
            <a:endParaRPr lang="zh-CN" altLang="en-US" dirty="0">
              <a:latin typeface="Script MT Bold" panose="03040602040607080904" pitchFamily="66" charset="0"/>
            </a:endParaRPr>
          </a:p>
        </p:txBody>
      </p:sp>
      <p:sp>
        <p:nvSpPr>
          <p:cNvPr id="6" name="TextBox 5"/>
          <p:cNvSpPr txBox="1"/>
          <p:nvPr/>
        </p:nvSpPr>
        <p:spPr>
          <a:xfrm>
            <a:off x="1043608" y="4341297"/>
            <a:ext cx="7272808" cy="830997"/>
          </a:xfrm>
          <a:prstGeom prst="rect">
            <a:avLst/>
          </a:prstGeom>
          <a:noFill/>
        </p:spPr>
        <p:txBody>
          <a:bodyPr wrap="square" rtlCol="0">
            <a:spAutoFit/>
          </a:bodyPr>
          <a:lstStyle/>
          <a:p>
            <a:r>
              <a:rPr lang="en-US" altLang="zh-CN" dirty="0"/>
              <a:t>When creating a new custom help, the default is "share" and "allow comments", and the user can cancel it. </a:t>
            </a:r>
            <a:endParaRPr lang="zh-CN" altLang="en-US" dirty="0"/>
          </a:p>
        </p:txBody>
      </p:sp>
    </p:spTree>
    <p:extLst>
      <p:ext uri="{BB962C8B-B14F-4D97-AF65-F5344CB8AC3E}">
        <p14:creationId xmlns:p14="http://schemas.microsoft.com/office/powerpoint/2010/main" val="1928278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7772400" cy="1440160"/>
          </a:xfrm>
        </p:spPr>
        <p:txBody>
          <a:bodyPr/>
          <a:lstStyle/>
          <a:p>
            <a:r>
              <a:rPr lang="zh-CN" altLang="en-US" sz="2800" dirty="0"/>
              <a:t>使用容易识别的文字形式</a:t>
            </a:r>
            <a:endParaRPr lang="en-US" altLang="zh-CN" sz="2800" dirty="0"/>
          </a:p>
          <a:p>
            <a:pPr lvl="1"/>
            <a:r>
              <a:rPr lang="zh-CN" altLang="en-US" sz="2400" dirty="0"/>
              <a:t>行较长时更难以阅读</a:t>
            </a:r>
            <a:endParaRPr lang="en-US" altLang="zh-CN" sz="2400" dirty="0"/>
          </a:p>
          <a:p>
            <a:pPr lvl="1"/>
            <a:r>
              <a:rPr lang="zh-CN" altLang="en-US" sz="2400" dirty="0"/>
              <a:t>行间距较小时更难以阅读</a:t>
            </a:r>
          </a:p>
        </p:txBody>
      </p:sp>
      <p:sp>
        <p:nvSpPr>
          <p:cNvPr id="5" name="TextBox 4"/>
          <p:cNvSpPr txBox="1"/>
          <p:nvPr/>
        </p:nvSpPr>
        <p:spPr>
          <a:xfrm>
            <a:off x="0" y="3392035"/>
            <a:ext cx="9144000" cy="744884"/>
          </a:xfrm>
          <a:prstGeom prst="rect">
            <a:avLst/>
          </a:prstGeom>
          <a:noFill/>
        </p:spPr>
        <p:txBody>
          <a:bodyPr wrap="square" rtlCol="0">
            <a:spAutoFit/>
          </a:bodyPr>
          <a:lstStyle/>
          <a:p>
            <a:pPr>
              <a:lnSpc>
                <a:spcPct val="70000"/>
              </a:lnSpc>
            </a:pPr>
            <a:r>
              <a:rPr lang="en-US" altLang="zh-CN" sz="2000" dirty="0">
                <a:latin typeface="+mn-lt"/>
              </a:rPr>
              <a:t>When creating a new custom help, the default is "share" and "allow comments", and the user can cancel it. If a document is of the "shared" type, it can be reprinted. At the same time, you have the right to make various edits for custom documents.</a:t>
            </a:r>
            <a:endParaRPr lang="zh-CN" altLang="en-US" sz="2000" dirty="0">
              <a:latin typeface="+mn-lt"/>
            </a:endParaRPr>
          </a:p>
        </p:txBody>
      </p:sp>
      <p:sp>
        <p:nvSpPr>
          <p:cNvPr id="6" name="TextBox 5"/>
          <p:cNvSpPr txBox="1"/>
          <p:nvPr/>
        </p:nvSpPr>
        <p:spPr>
          <a:xfrm>
            <a:off x="1340886" y="4318064"/>
            <a:ext cx="5751394" cy="2052934"/>
          </a:xfrm>
          <a:prstGeom prst="rect">
            <a:avLst/>
          </a:prstGeom>
          <a:noFill/>
        </p:spPr>
        <p:txBody>
          <a:bodyPr wrap="square" rtlCol="0">
            <a:spAutoFit/>
          </a:bodyPr>
          <a:lstStyle/>
          <a:p>
            <a:pPr>
              <a:lnSpc>
                <a:spcPct val="130000"/>
              </a:lnSpc>
            </a:pPr>
            <a:r>
              <a:rPr lang="en-US" altLang="zh-CN" sz="2000" dirty="0">
                <a:latin typeface="+mn-lt"/>
              </a:rPr>
              <a:t>When creating a new custom help, the default is "share" and "allow comments", and the user can cancel it. If a document is of the "shared" type, it can be reprinted. At the same time, you have the right to make various edits for custom documents.</a:t>
            </a:r>
            <a:endParaRPr lang="zh-CN" altLang="en-US" sz="2000" dirty="0">
              <a:latin typeface="+mn-lt"/>
            </a:endParaRPr>
          </a:p>
        </p:txBody>
      </p:sp>
    </p:spTree>
    <p:extLst>
      <p:ext uri="{BB962C8B-B14F-4D97-AF65-F5344CB8AC3E}">
        <p14:creationId xmlns:p14="http://schemas.microsoft.com/office/powerpoint/2010/main" val="3849957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685800" y="1700808"/>
            <a:ext cx="8134672" cy="1584176"/>
          </a:xfrm>
        </p:spPr>
        <p:txBody>
          <a:bodyPr/>
          <a:lstStyle/>
          <a:p>
            <a:r>
              <a:rPr lang="zh-CN" altLang="en-US" sz="2800" dirty="0"/>
              <a:t>唤醒注意力</a:t>
            </a:r>
            <a:endParaRPr lang="en-US" altLang="zh-CN" sz="2800" dirty="0"/>
          </a:p>
          <a:p>
            <a:pPr lvl="1"/>
            <a:r>
              <a:rPr lang="zh-CN" altLang="en-US" sz="2400" dirty="0"/>
              <a:t>单调的内容要使用声音、色彩和动作来提升唤醒水平</a:t>
            </a:r>
            <a:endParaRPr lang="en-US" altLang="zh-CN" sz="2400" dirty="0"/>
          </a:p>
          <a:p>
            <a:pPr lvl="1"/>
            <a:r>
              <a:rPr lang="zh-CN" altLang="en-US" sz="2400" dirty="0"/>
              <a:t>复杂的内容要消除声音、色彩和动作来提升唤醒水平</a:t>
            </a:r>
          </a:p>
        </p:txBody>
      </p:sp>
    </p:spTree>
    <p:extLst>
      <p:ext uri="{BB962C8B-B14F-4D97-AF65-F5344CB8AC3E}">
        <p14:creationId xmlns:p14="http://schemas.microsoft.com/office/powerpoint/2010/main" val="3290269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3568" y="1484784"/>
            <a:ext cx="7972452" cy="4786346"/>
          </a:xfrm>
        </p:spPr>
        <p:txBody>
          <a:bodyPr/>
          <a:lstStyle/>
          <a:p>
            <a:pPr marL="0" indent="0">
              <a:buNone/>
              <a:defRPr/>
            </a:pPr>
            <a:r>
              <a:rPr lang="en-US" altLang="zh-CN" sz="2800" dirty="0"/>
              <a:t>4.7  </a:t>
            </a:r>
            <a:r>
              <a:rPr lang="zh-CN" altLang="en-US" sz="2800" dirty="0"/>
              <a:t>人机界面设计</a:t>
            </a:r>
            <a:endParaRPr lang="en-US" altLang="zh-CN" sz="2800" dirty="0"/>
          </a:p>
          <a:p>
            <a:pPr marL="0" indent="0" eaLnBrk="1" hangingPunct="1">
              <a:buNone/>
              <a:defRPr/>
            </a:pPr>
            <a:r>
              <a:rPr lang="en-US" altLang="zh-CN" sz="3600" dirty="0">
                <a:solidFill>
                  <a:srgbClr val="0000FF"/>
                </a:solidFill>
              </a:rPr>
              <a:t>4.8  </a:t>
            </a:r>
            <a:r>
              <a:rPr lang="zh-CN" altLang="en-US" sz="3600" dirty="0">
                <a:solidFill>
                  <a:srgbClr val="0000FF"/>
                </a:solidFill>
              </a:rPr>
              <a:t>详细设计的方法和工具</a:t>
            </a:r>
            <a:endParaRPr lang="en-US" altLang="zh-CN" sz="3600" dirty="0">
              <a:solidFill>
                <a:srgbClr val="0000FF"/>
              </a:solidFill>
            </a:endParaRPr>
          </a:p>
          <a:p>
            <a:pPr marL="0" indent="0" eaLnBrk="1" hangingPunct="1">
              <a:buNone/>
              <a:defRPr/>
            </a:pPr>
            <a:r>
              <a:rPr lang="en-US" altLang="zh-CN" sz="3600" dirty="0">
                <a:solidFill>
                  <a:srgbClr val="0000FF"/>
                </a:solidFill>
              </a:rPr>
              <a:t>     </a:t>
            </a:r>
            <a:r>
              <a:rPr lang="en-US" altLang="zh-CN" dirty="0">
                <a:solidFill>
                  <a:srgbClr val="0000FF"/>
                </a:solidFill>
              </a:rPr>
              <a:t>4.8 </a:t>
            </a:r>
            <a:r>
              <a:rPr lang="zh-CN" altLang="en-US" dirty="0">
                <a:solidFill>
                  <a:srgbClr val="0000FF"/>
                </a:solidFill>
              </a:rPr>
              <a:t>过程设计</a:t>
            </a:r>
            <a:endParaRPr lang="en-US" altLang="zh-CN" dirty="0">
              <a:solidFill>
                <a:srgbClr val="0000FF"/>
              </a:solidFill>
            </a:endParaRPr>
          </a:p>
          <a:p>
            <a:pPr marL="0" indent="0" eaLnBrk="1" hangingPunct="1">
              <a:buNone/>
              <a:defRPr/>
            </a:pPr>
            <a:r>
              <a:rPr lang="en-US" altLang="zh-CN" dirty="0">
                <a:solidFill>
                  <a:srgbClr val="0000FF"/>
                </a:solidFill>
              </a:rPr>
              <a:t>     4.9 </a:t>
            </a:r>
            <a:r>
              <a:rPr lang="zh-CN" altLang="en-US" dirty="0">
                <a:solidFill>
                  <a:srgbClr val="0000FF"/>
                </a:solidFill>
              </a:rPr>
              <a:t>过程设计的工具</a:t>
            </a:r>
            <a:endParaRPr lang="en-US" altLang="zh-CN" dirty="0">
              <a:solidFill>
                <a:srgbClr val="0000FF"/>
              </a:solidFill>
            </a:endParaRPr>
          </a:p>
          <a:p>
            <a:pPr marL="0" indent="0" eaLnBrk="1" hangingPunct="1">
              <a:buNone/>
              <a:defRPr/>
            </a:pPr>
            <a:r>
              <a:rPr lang="en-US" altLang="zh-CN" dirty="0">
                <a:solidFill>
                  <a:srgbClr val="0000FF"/>
                </a:solidFill>
              </a:rPr>
              <a:t>     4.10 </a:t>
            </a:r>
            <a:r>
              <a:rPr lang="zh-CN" altLang="en-US" dirty="0">
                <a:solidFill>
                  <a:srgbClr val="0000FF"/>
                </a:solidFill>
              </a:rPr>
              <a:t>面向数据结构的设计方法</a:t>
            </a:r>
            <a:endParaRPr lang="en-US" altLang="zh-CN" dirty="0">
              <a:solidFill>
                <a:srgbClr val="0000FF"/>
              </a:solidFill>
            </a:endParaRPr>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pic>
        <p:nvPicPr>
          <p:cNvPr id="119810" name="Picture 2" descr="c:\documents and settings\owner\application data\360se6\User Data\temp\t013fa069eb8dc786d1.jpg"/>
          <p:cNvPicPr>
            <a:picLocks noChangeAspect="1" noChangeArrowheads="1"/>
          </p:cNvPicPr>
          <p:nvPr/>
        </p:nvPicPr>
        <p:blipFill>
          <a:blip r:embed="rId3"/>
          <a:srcRect/>
          <a:stretch>
            <a:fillRect/>
          </a:stretch>
        </p:blipFill>
        <p:spPr bwMode="auto">
          <a:xfrm>
            <a:off x="6228184" y="4882631"/>
            <a:ext cx="2915816" cy="1642713"/>
          </a:xfrm>
          <a:prstGeom prst="rect">
            <a:avLst/>
          </a:prstGeom>
          <a:noFill/>
        </p:spPr>
      </p:pic>
    </p:spTree>
    <p:extLst>
      <p:ext uri="{BB962C8B-B14F-4D97-AF65-F5344CB8AC3E}">
        <p14:creationId xmlns:p14="http://schemas.microsoft.com/office/powerpoint/2010/main" val="2147488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BFA1107-A819-4665-A8B2-11144AD81E3D}" type="slidenum">
              <a:rPr lang="zh-CN" altLang="en-US"/>
              <a:pPr/>
              <a:t>45</a:t>
            </a:fld>
            <a:endParaRPr lang="en-US" altLang="zh-CN"/>
          </a:p>
        </p:txBody>
      </p:sp>
      <p:sp>
        <p:nvSpPr>
          <p:cNvPr id="473090" name="Rectangle 2"/>
          <p:cNvSpPr>
            <a:spLocks noGrp="1" noChangeArrowheads="1"/>
          </p:cNvSpPr>
          <p:nvPr>
            <p:ph type="title"/>
          </p:nvPr>
        </p:nvSpPr>
        <p:spPr>
          <a:xfrm>
            <a:off x="685800" y="197768"/>
            <a:ext cx="7772400" cy="1143000"/>
          </a:xfrm>
        </p:spPr>
        <p:txBody>
          <a:bodyPr/>
          <a:lstStyle/>
          <a:p>
            <a:r>
              <a:rPr lang="zh-CN" altLang="en-US" b="1" dirty="0"/>
              <a:t>详细设计</a:t>
            </a:r>
          </a:p>
        </p:txBody>
      </p:sp>
      <p:sp>
        <p:nvSpPr>
          <p:cNvPr id="473091" name="Rectangle 3"/>
          <p:cNvSpPr>
            <a:spLocks noGrp="1" noChangeArrowheads="1"/>
          </p:cNvSpPr>
          <p:nvPr>
            <p:ph type="body" idx="1"/>
          </p:nvPr>
        </p:nvSpPr>
        <p:spPr>
          <a:xfrm>
            <a:off x="755576" y="1556792"/>
            <a:ext cx="7992888" cy="4546848"/>
          </a:xfrm>
        </p:spPr>
        <p:txBody>
          <a:bodyPr/>
          <a:lstStyle/>
          <a:p>
            <a:pPr>
              <a:spcBef>
                <a:spcPts val="1800"/>
              </a:spcBef>
              <a:buClr>
                <a:schemeClr val="hlink"/>
              </a:buClr>
              <a:buFont typeface="Wingdings" pitchFamily="2" charset="2"/>
              <a:buChar char="Ø"/>
            </a:pPr>
            <a:r>
              <a:rPr lang="zh-CN" altLang="en-US" sz="2800" b="1" dirty="0">
                <a:ea typeface="楷体_GB2312" pitchFamily="49" charset="-122"/>
              </a:rPr>
              <a:t>任务：</a:t>
            </a:r>
            <a:endParaRPr lang="en-US" altLang="zh-CN" sz="2800" b="1" dirty="0">
              <a:ea typeface="楷体_GB2312" pitchFamily="49" charset="-122"/>
            </a:endParaRPr>
          </a:p>
          <a:p>
            <a:pPr lvl="1">
              <a:spcBef>
                <a:spcPts val="1800"/>
              </a:spcBef>
              <a:buClr>
                <a:schemeClr val="hlink"/>
              </a:buClr>
              <a:buFont typeface="Vrinda" panose="020B0502040204020203" pitchFamily="34" charset="0"/>
              <a:buChar char="-"/>
            </a:pPr>
            <a:r>
              <a:rPr lang="zh-CN" altLang="en-US" sz="2400" dirty="0"/>
              <a:t>详细描述总体设计的内容</a:t>
            </a:r>
            <a:endParaRPr lang="en-US" altLang="zh-CN" sz="2400" dirty="0"/>
          </a:p>
          <a:p>
            <a:pPr lvl="1">
              <a:spcBef>
                <a:spcPts val="1800"/>
              </a:spcBef>
              <a:buClr>
                <a:schemeClr val="hlink"/>
              </a:buClr>
              <a:buFont typeface="Vrinda" panose="020B0502040204020203" pitchFamily="34" charset="0"/>
              <a:buChar char="-"/>
            </a:pPr>
            <a:r>
              <a:rPr lang="zh-CN" altLang="zh-CN" sz="2400" dirty="0"/>
              <a:t>确定每个模块的算法</a:t>
            </a:r>
            <a:r>
              <a:rPr lang="zh-CN" altLang="en-US" sz="2400" dirty="0"/>
              <a:t>和</a:t>
            </a:r>
            <a:r>
              <a:rPr lang="zh-CN" altLang="zh-CN" sz="2400" dirty="0"/>
              <a:t>使用的数据</a:t>
            </a:r>
            <a:endParaRPr lang="en-US" altLang="zh-CN" sz="2400" dirty="0"/>
          </a:p>
          <a:p>
            <a:pPr>
              <a:lnSpc>
                <a:spcPct val="150000"/>
              </a:lnSpc>
              <a:spcBef>
                <a:spcPts val="1000"/>
              </a:spcBef>
              <a:buClr>
                <a:schemeClr val="hlink"/>
              </a:buClr>
              <a:buFont typeface="Wingdings" pitchFamily="2" charset="2"/>
              <a:buChar char="Ø"/>
            </a:pPr>
            <a:r>
              <a:rPr lang="zh-CN" altLang="en-US" sz="2800" dirty="0">
                <a:latin typeface="楷体_GB2312" pitchFamily="49" charset="-122"/>
                <a:ea typeface="楷体_GB2312" pitchFamily="49" charset="-122"/>
              </a:rPr>
              <a:t>不是写代码，但设计结果是编码的依据。</a:t>
            </a:r>
            <a:endParaRPr lang="en-US" altLang="zh-CN" sz="2800" dirty="0">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7544" y="197768"/>
            <a:ext cx="8229600" cy="1143000"/>
          </a:xfrm>
        </p:spPr>
        <p:txBody>
          <a:bodyPr/>
          <a:lstStyle/>
          <a:p>
            <a:r>
              <a:rPr lang="zh-CN" altLang="en-US" dirty="0">
                <a:ea typeface="黑体" pitchFamily="2" charset="-122"/>
              </a:rPr>
              <a:t>详细设计的原则和方法</a:t>
            </a:r>
          </a:p>
        </p:txBody>
      </p:sp>
      <p:sp>
        <p:nvSpPr>
          <p:cNvPr id="61443" name="Rectangle 3"/>
          <p:cNvSpPr>
            <a:spLocks noGrp="1" noChangeArrowheads="1"/>
          </p:cNvSpPr>
          <p:nvPr>
            <p:ph type="body" idx="1"/>
          </p:nvPr>
        </p:nvSpPr>
        <p:spPr>
          <a:xfrm>
            <a:off x="467544" y="1484784"/>
            <a:ext cx="8424936" cy="4824536"/>
          </a:xfrm>
        </p:spPr>
        <p:txBody>
          <a:bodyPr/>
          <a:lstStyle/>
          <a:p>
            <a:pPr>
              <a:spcBef>
                <a:spcPts val="1500"/>
              </a:spcBef>
              <a:buFont typeface="Wingdings" pitchFamily="2" charset="2"/>
              <a:buChar char="ü"/>
            </a:pPr>
            <a:r>
              <a:rPr lang="zh-CN" altLang="en-US" sz="2800" b="1" dirty="0">
                <a:latin typeface="+mn-ea"/>
              </a:rPr>
              <a:t>清晰第一</a:t>
            </a:r>
            <a:r>
              <a:rPr lang="zh-CN" altLang="en-US" sz="2800" dirty="0">
                <a:latin typeface="+mn-ea"/>
              </a:rPr>
              <a:t>，效率第二</a:t>
            </a:r>
          </a:p>
          <a:p>
            <a:pPr>
              <a:lnSpc>
                <a:spcPct val="150000"/>
              </a:lnSpc>
              <a:spcBef>
                <a:spcPts val="1500"/>
              </a:spcBef>
              <a:buFont typeface="Wingdings" pitchFamily="2" charset="2"/>
              <a:buChar char="ü"/>
            </a:pPr>
            <a:r>
              <a:rPr lang="zh-CN" altLang="en-US" sz="2800" b="1" dirty="0">
                <a:latin typeface="+mn-ea"/>
              </a:rPr>
              <a:t>结构化的控制结构</a:t>
            </a:r>
          </a:p>
          <a:p>
            <a:pPr lvl="1">
              <a:spcBef>
                <a:spcPts val="1000"/>
              </a:spcBef>
            </a:pPr>
            <a:r>
              <a:rPr lang="zh-CN" altLang="en-US" b="1" dirty="0">
                <a:latin typeface="+mn-ea"/>
              </a:rPr>
              <a:t>单入口单出口</a:t>
            </a:r>
            <a:endParaRPr lang="en-US" altLang="zh-CN" b="1" dirty="0">
              <a:latin typeface="+mn-ea"/>
            </a:endParaRPr>
          </a:p>
          <a:p>
            <a:pPr lvl="1">
              <a:spcBef>
                <a:spcPts val="1500"/>
              </a:spcBef>
            </a:pPr>
            <a:r>
              <a:rPr lang="en-US" altLang="zh-CN" b="1" dirty="0">
                <a:latin typeface="+mn-ea"/>
              </a:rPr>
              <a:t>3 </a:t>
            </a:r>
            <a:r>
              <a:rPr lang="zh-CN" altLang="en-US" b="1" dirty="0">
                <a:latin typeface="+mn-ea"/>
              </a:rPr>
              <a:t>种基本结构</a:t>
            </a:r>
            <a:r>
              <a:rPr lang="zh-CN" altLang="en-US" dirty="0">
                <a:ea typeface="楷体_GB2312" pitchFamily="49" charset="-122"/>
              </a:rPr>
              <a:t>：顺序、选择、循环</a:t>
            </a:r>
            <a:endParaRPr lang="zh-CN" altLang="en-US" b="1" dirty="0">
              <a:latin typeface="+mn-ea"/>
            </a:endParaRPr>
          </a:p>
        </p:txBody>
      </p:sp>
    </p:spTree>
    <p:extLst>
      <p:ext uri="{BB962C8B-B14F-4D97-AF65-F5344CB8AC3E}">
        <p14:creationId xmlns:p14="http://schemas.microsoft.com/office/powerpoint/2010/main" val="1395275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BFA1107-A819-4665-A8B2-11144AD81E3D}" type="slidenum">
              <a:rPr lang="zh-CN" altLang="en-US"/>
              <a:pPr/>
              <a:t>47</a:t>
            </a:fld>
            <a:endParaRPr lang="en-US" altLang="zh-CN"/>
          </a:p>
        </p:txBody>
      </p:sp>
      <p:sp>
        <p:nvSpPr>
          <p:cNvPr id="473090" name="Rectangle 2"/>
          <p:cNvSpPr>
            <a:spLocks noGrp="1" noChangeArrowheads="1"/>
          </p:cNvSpPr>
          <p:nvPr>
            <p:ph type="title"/>
          </p:nvPr>
        </p:nvSpPr>
        <p:spPr/>
        <p:txBody>
          <a:bodyPr/>
          <a:lstStyle/>
          <a:p>
            <a:r>
              <a:rPr lang="zh-CN" altLang="en-US" b="1" dirty="0"/>
              <a:t>详细设计</a:t>
            </a:r>
          </a:p>
        </p:txBody>
      </p:sp>
      <p:sp>
        <p:nvSpPr>
          <p:cNvPr id="473091" name="Rectangle 3"/>
          <p:cNvSpPr>
            <a:spLocks noGrp="1" noChangeArrowheads="1"/>
          </p:cNvSpPr>
          <p:nvPr>
            <p:ph type="body" idx="1"/>
          </p:nvPr>
        </p:nvSpPr>
        <p:spPr>
          <a:xfrm>
            <a:off x="755576" y="1484784"/>
            <a:ext cx="7632848" cy="4392488"/>
          </a:xfrm>
        </p:spPr>
        <p:txBody>
          <a:bodyPr/>
          <a:lstStyle/>
          <a:p>
            <a:pPr marL="342900" lvl="1" indent="-342900">
              <a:spcBef>
                <a:spcPct val="45000"/>
              </a:spcBef>
              <a:buClr>
                <a:schemeClr val="hlink"/>
              </a:buClr>
              <a:buFont typeface="Wingdings" pitchFamily="2" charset="2"/>
              <a:buChar char="Ø"/>
            </a:pPr>
            <a:r>
              <a:rPr lang="zh-CN" altLang="en-US" sz="2800" b="1" dirty="0">
                <a:ea typeface="楷体_GB2312" pitchFamily="49" charset="-122"/>
              </a:rPr>
              <a:t>详细设计的工具</a:t>
            </a:r>
            <a:r>
              <a:rPr lang="zh-CN" altLang="en-US" dirty="0">
                <a:ea typeface="楷体_GB2312" pitchFamily="49" charset="-122"/>
              </a:rPr>
              <a:t>：</a:t>
            </a:r>
            <a:endParaRPr lang="en-US" altLang="zh-CN" sz="2400" dirty="0"/>
          </a:p>
          <a:p>
            <a:pPr marL="723900" lvl="2" indent="-368300">
              <a:lnSpc>
                <a:spcPct val="120000"/>
              </a:lnSpc>
              <a:spcBef>
                <a:spcPts val="600"/>
              </a:spcBef>
              <a:buClr>
                <a:schemeClr val="hlink"/>
              </a:buClr>
              <a:buSzPct val="80000"/>
            </a:pPr>
            <a:r>
              <a:rPr lang="zh-CN" altLang="en-US" dirty="0">
                <a:latin typeface="楷体_GB2312" pitchFamily="49" charset="-122"/>
                <a:ea typeface="楷体_GB2312" pitchFamily="49" charset="-122"/>
              </a:rPr>
              <a:t>程序流程图（</a:t>
            </a:r>
            <a:r>
              <a:rPr lang="en-US" altLang="zh-CN" dirty="0">
                <a:latin typeface="楷体_GB2312" pitchFamily="49" charset="-122"/>
                <a:ea typeface="楷体_GB2312" pitchFamily="49" charset="-122"/>
              </a:rPr>
              <a:t>PFD)</a:t>
            </a:r>
          </a:p>
          <a:p>
            <a:pPr marL="723900" lvl="2" indent="-368300">
              <a:lnSpc>
                <a:spcPct val="120000"/>
              </a:lnSpc>
              <a:spcBef>
                <a:spcPts val="600"/>
              </a:spcBef>
              <a:buClr>
                <a:schemeClr val="hlink"/>
              </a:buClr>
              <a:buSzPct val="80000"/>
            </a:pPr>
            <a:r>
              <a:rPr lang="zh-CN" altLang="en-US" dirty="0">
                <a:latin typeface="楷体_GB2312" pitchFamily="49" charset="-122"/>
                <a:ea typeface="楷体_GB2312" pitchFamily="49" charset="-122"/>
              </a:rPr>
              <a:t>盒图（</a:t>
            </a:r>
            <a:r>
              <a:rPr lang="en-US" altLang="zh-CN" dirty="0">
                <a:latin typeface="楷体_GB2312" pitchFamily="49" charset="-122"/>
                <a:ea typeface="楷体_GB2312" pitchFamily="49" charset="-122"/>
              </a:rPr>
              <a:t>N-S</a:t>
            </a:r>
            <a:r>
              <a:rPr lang="zh-CN" altLang="en-US" dirty="0">
                <a:latin typeface="楷体_GB2312" pitchFamily="49" charset="-122"/>
                <a:ea typeface="楷体_GB2312" pitchFamily="49" charset="-122"/>
              </a:rPr>
              <a:t>图）</a:t>
            </a:r>
          </a:p>
          <a:p>
            <a:pPr marL="723900" lvl="2" indent="-368300">
              <a:lnSpc>
                <a:spcPct val="120000"/>
              </a:lnSpc>
              <a:spcBef>
                <a:spcPts val="600"/>
              </a:spcBef>
              <a:buClr>
                <a:schemeClr val="hlink"/>
              </a:buClr>
              <a:buSzPct val="80000"/>
            </a:pPr>
            <a:r>
              <a:rPr lang="en-US" altLang="zh-CN" dirty="0">
                <a:solidFill>
                  <a:schemeClr val="tx1">
                    <a:lumMod val="50000"/>
                    <a:lumOff val="50000"/>
                  </a:schemeClr>
                </a:solidFill>
                <a:latin typeface="宋体" pitchFamily="2" charset="-122"/>
              </a:rPr>
              <a:t>PAD</a:t>
            </a:r>
            <a:r>
              <a:rPr lang="zh-CN" altLang="en-US" dirty="0">
                <a:solidFill>
                  <a:schemeClr val="tx1">
                    <a:lumMod val="50000"/>
                    <a:lumOff val="50000"/>
                  </a:schemeClr>
                </a:solidFill>
                <a:latin typeface="宋体" pitchFamily="2" charset="-122"/>
              </a:rPr>
              <a:t>图（不要求）</a:t>
            </a:r>
            <a:endParaRPr lang="zh-CN" altLang="en-US" dirty="0">
              <a:solidFill>
                <a:schemeClr val="tx1">
                  <a:lumMod val="50000"/>
                  <a:lumOff val="50000"/>
                </a:schemeClr>
              </a:solidFill>
              <a:latin typeface="楷体_GB2312" pitchFamily="49" charset="-122"/>
              <a:ea typeface="楷体_GB2312" pitchFamily="49" charset="-122"/>
            </a:endParaRPr>
          </a:p>
          <a:p>
            <a:pPr marL="723900" lvl="2" indent="-368300">
              <a:lnSpc>
                <a:spcPct val="120000"/>
              </a:lnSpc>
              <a:spcBef>
                <a:spcPts val="600"/>
              </a:spcBef>
              <a:buClr>
                <a:schemeClr val="hlink"/>
              </a:buClr>
              <a:buSzPct val="80000"/>
            </a:pPr>
            <a:r>
              <a:rPr kumimoji="0" lang="zh-CN" altLang="en-US" dirty="0">
                <a:latin typeface="楷体_GB2312" pitchFamily="49" charset="-122"/>
                <a:ea typeface="楷体_GB2312" pitchFamily="49" charset="-122"/>
              </a:rPr>
              <a:t>判定表</a:t>
            </a:r>
            <a:r>
              <a:rPr kumimoji="0" lang="en-US" altLang="zh-CN" dirty="0">
                <a:latin typeface="楷体_GB2312" pitchFamily="49" charset="-122"/>
                <a:ea typeface="楷体_GB2312" pitchFamily="49" charset="-122"/>
              </a:rPr>
              <a:t>/</a:t>
            </a:r>
            <a:r>
              <a:rPr kumimoji="0" lang="zh-CN" altLang="en-US" dirty="0">
                <a:latin typeface="楷体_GB2312" pitchFamily="49" charset="-122"/>
                <a:ea typeface="楷体_GB2312" pitchFamily="49" charset="-122"/>
              </a:rPr>
              <a:t>判定树</a:t>
            </a:r>
          </a:p>
          <a:p>
            <a:pPr marL="723900" lvl="2" indent="-368300">
              <a:lnSpc>
                <a:spcPct val="120000"/>
              </a:lnSpc>
              <a:spcBef>
                <a:spcPts val="600"/>
              </a:spcBef>
              <a:buClr>
                <a:schemeClr val="hlink"/>
              </a:buClr>
              <a:buSzPct val="80000"/>
            </a:pPr>
            <a:r>
              <a:rPr kumimoji="0" lang="zh-CN" altLang="en-US" dirty="0">
                <a:solidFill>
                  <a:schemeClr val="tx1">
                    <a:lumMod val="50000"/>
                    <a:lumOff val="50000"/>
                  </a:schemeClr>
                </a:solidFill>
                <a:latin typeface="楷体_GB2312" pitchFamily="49" charset="-122"/>
                <a:ea typeface="楷体_GB2312" pitchFamily="49" charset="-122"/>
              </a:rPr>
              <a:t>过程设计语言（</a:t>
            </a:r>
            <a:r>
              <a:rPr kumimoji="0" lang="en-US" altLang="zh-CN" dirty="0">
                <a:solidFill>
                  <a:schemeClr val="tx1">
                    <a:lumMod val="50000"/>
                    <a:lumOff val="50000"/>
                  </a:schemeClr>
                </a:solidFill>
                <a:latin typeface="楷体_GB2312" pitchFamily="49" charset="-122"/>
                <a:ea typeface="楷体_GB2312" pitchFamily="49" charset="-122"/>
              </a:rPr>
              <a:t>PDL</a:t>
            </a:r>
            <a:r>
              <a:rPr kumimoji="0" lang="zh-CN" altLang="en-US" dirty="0">
                <a:solidFill>
                  <a:schemeClr val="tx1">
                    <a:lumMod val="50000"/>
                    <a:lumOff val="50000"/>
                  </a:schemeClr>
                </a:solidFill>
                <a:latin typeface="楷体_GB2312" pitchFamily="49" charset="-122"/>
                <a:ea typeface="楷体_GB2312" pitchFamily="49" charset="-122"/>
              </a:rPr>
              <a:t>）（不要求）</a:t>
            </a:r>
            <a:endParaRPr kumimoji="0" lang="en-US" altLang="zh-CN" dirty="0">
              <a:solidFill>
                <a:schemeClr val="tx1">
                  <a:lumMod val="50000"/>
                  <a:lumOff val="50000"/>
                </a:schemeClr>
              </a:solidFill>
              <a:latin typeface="楷体_GB2312" pitchFamily="49" charset="-122"/>
              <a:ea typeface="楷体_GB2312" pitchFamily="49" charset="-122"/>
            </a:endParaRPr>
          </a:p>
          <a:p>
            <a:pPr marL="723900" lvl="2" indent="-368300">
              <a:lnSpc>
                <a:spcPct val="120000"/>
              </a:lnSpc>
              <a:spcBef>
                <a:spcPts val="600"/>
              </a:spcBef>
              <a:buClr>
                <a:schemeClr val="hlink"/>
              </a:buClr>
              <a:buSzPct val="80000"/>
            </a:pPr>
            <a:r>
              <a:rPr lang="en-US" altLang="zh-CN" dirty="0">
                <a:solidFill>
                  <a:schemeClr val="tx1">
                    <a:lumMod val="50000"/>
                    <a:lumOff val="50000"/>
                  </a:schemeClr>
                </a:solidFill>
                <a:latin typeface="Times New Roman" pitchFamily="18" charset="0"/>
              </a:rPr>
              <a:t>Jackson </a:t>
            </a:r>
            <a:r>
              <a:rPr lang="zh-CN" altLang="en-US" dirty="0">
                <a:solidFill>
                  <a:schemeClr val="tx1">
                    <a:lumMod val="50000"/>
                    <a:lumOff val="50000"/>
                  </a:schemeClr>
                </a:solidFill>
                <a:latin typeface="宋体" pitchFamily="2" charset="-122"/>
              </a:rPr>
              <a:t>方法 （不要求）</a:t>
            </a:r>
            <a:endParaRPr lang="zh-CN" altLang="en-US" dirty="0">
              <a:solidFill>
                <a:schemeClr val="tx1">
                  <a:lumMod val="50000"/>
                  <a:lumOff val="50000"/>
                </a:schemeClr>
              </a:solidFill>
              <a:latin typeface="楷体_GB2312" pitchFamily="49" charset="-122"/>
              <a:ea typeface="楷体_GB2312" pitchFamily="49" charset="-122"/>
            </a:endParaRPr>
          </a:p>
          <a:p>
            <a:pPr>
              <a:spcBef>
                <a:spcPct val="45000"/>
              </a:spcBef>
              <a:buClr>
                <a:schemeClr val="hlink"/>
              </a:buClr>
              <a:buFont typeface="Wingdings" pitchFamily="2" charset="2"/>
              <a:buChar char="Ø"/>
            </a:pPr>
            <a:r>
              <a:rPr lang="zh-CN" altLang="en-US" sz="2800" b="1" dirty="0">
                <a:ea typeface="楷体_GB2312" pitchFamily="49" charset="-122"/>
              </a:rPr>
              <a:t>实例</a:t>
            </a:r>
          </a:p>
        </p:txBody>
      </p:sp>
      <p:sp>
        <p:nvSpPr>
          <p:cNvPr id="5" name="圆角矩形标注 4"/>
          <p:cNvSpPr/>
          <p:nvPr/>
        </p:nvSpPr>
        <p:spPr bwMode="auto">
          <a:xfrm>
            <a:off x="4572000" y="2204864"/>
            <a:ext cx="3024336" cy="1440160"/>
          </a:xfrm>
          <a:prstGeom prst="wedgeRoundRectCallout">
            <a:avLst>
              <a:gd name="adj1" fmla="val -61705"/>
              <a:gd name="adj2" fmla="val 7628"/>
              <a:gd name="adj3" fmla="val 16667"/>
            </a:avLst>
          </a:prstGeom>
          <a:solidFill>
            <a:srgbClr val="FFFF99"/>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掌握所有工具，实际应用时选择自己喜欢的工具。</a:t>
            </a:r>
          </a:p>
        </p:txBody>
      </p:sp>
    </p:spTree>
    <p:extLst>
      <p:ext uri="{BB962C8B-B14F-4D97-AF65-F5344CB8AC3E}">
        <p14:creationId xmlns:p14="http://schemas.microsoft.com/office/powerpoint/2010/main" val="1354615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92125" y="533400"/>
            <a:ext cx="27844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85775" indent="-485775">
              <a:defRPr kumimoji="1" sz="2400">
                <a:solidFill>
                  <a:schemeClr val="tx1"/>
                </a:solidFill>
                <a:latin typeface="Times New Roman" pitchFamily="18" charset="0"/>
                <a:ea typeface="宋体" pitchFamily="2" charset="-122"/>
              </a:defRPr>
            </a:lvl1pPr>
            <a:lvl2pPr marL="1133475" indent="-457200">
              <a:defRPr kumimoji="1" sz="2400">
                <a:solidFill>
                  <a:schemeClr val="tx1"/>
                </a:solidFill>
                <a:latin typeface="Times New Roman" pitchFamily="18" charset="0"/>
                <a:ea typeface="宋体" pitchFamily="2" charset="-122"/>
              </a:defRPr>
            </a:lvl2pPr>
            <a:lvl3pPr marL="1371600" indent="-457200">
              <a:defRPr kumimoji="1" sz="2400">
                <a:solidFill>
                  <a:schemeClr val="tx1"/>
                </a:solidFill>
                <a:latin typeface="Times New Roman" pitchFamily="18" charset="0"/>
                <a:ea typeface="宋体" pitchFamily="2" charset="-122"/>
              </a:defRPr>
            </a:lvl3pPr>
            <a:lvl4pPr marL="1828800" indent="-457200">
              <a:defRPr kumimoji="1" sz="2400">
                <a:solidFill>
                  <a:schemeClr val="tx1"/>
                </a:solidFill>
                <a:latin typeface="Times New Roman" pitchFamily="18" charset="0"/>
                <a:ea typeface="宋体" pitchFamily="2" charset="-122"/>
              </a:defRPr>
            </a:lvl4pPr>
            <a:lvl5pPr marL="2286000" indent="-457200">
              <a:defRPr kumimoji="1" sz="2400">
                <a:solidFill>
                  <a:schemeClr val="tx1"/>
                </a:solidFill>
                <a:latin typeface="Times New Roman" pitchFamily="18" charset="0"/>
                <a:ea typeface="宋体" pitchFamily="2" charset="-122"/>
              </a:defRPr>
            </a:lvl5pPr>
            <a:lvl6pPr marL="27432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200400" indent="-457200" fontAlgn="base">
              <a:spcBef>
                <a:spcPct val="0"/>
              </a:spcBef>
              <a:spcAft>
                <a:spcPct val="0"/>
              </a:spcAft>
              <a:defRPr kumimoji="1" sz="2400">
                <a:solidFill>
                  <a:schemeClr val="tx1"/>
                </a:solidFill>
                <a:latin typeface="Times New Roman" pitchFamily="18" charset="0"/>
                <a:ea typeface="宋体" pitchFamily="2" charset="-122"/>
              </a:defRPr>
            </a:lvl7pPr>
            <a:lvl8pPr marL="36576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1148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spcBef>
                <a:spcPct val="50000"/>
              </a:spcBef>
              <a:buFontTx/>
              <a:buAutoNum type="arabicParenBoth"/>
            </a:pPr>
            <a:r>
              <a:rPr lang="zh-CN" altLang="en-US" sz="2000" b="1">
                <a:solidFill>
                  <a:srgbClr val="020202"/>
                </a:solidFill>
                <a:latin typeface="宋体" pitchFamily="2" charset="-122"/>
              </a:rPr>
              <a:t>顺序结构</a:t>
            </a:r>
          </a:p>
          <a:p>
            <a:pPr>
              <a:spcBef>
                <a:spcPct val="50000"/>
              </a:spcBef>
            </a:pPr>
            <a:endParaRPr lang="en-US" altLang="zh-CN" sz="2000" b="1">
              <a:solidFill>
                <a:srgbClr val="020202"/>
              </a:solidFill>
            </a:endParaRPr>
          </a:p>
        </p:txBody>
      </p:sp>
      <p:sp>
        <p:nvSpPr>
          <p:cNvPr id="4099" name="Text Box 3"/>
          <p:cNvSpPr txBox="1">
            <a:spLocks noChangeArrowheads="1"/>
          </p:cNvSpPr>
          <p:nvPr/>
        </p:nvSpPr>
        <p:spPr bwMode="auto">
          <a:xfrm>
            <a:off x="3168650" y="533400"/>
            <a:ext cx="30797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85775" indent="-485775">
              <a:defRPr kumimoji="1" sz="2400">
                <a:solidFill>
                  <a:schemeClr val="tx1"/>
                </a:solidFill>
                <a:latin typeface="Times New Roman" pitchFamily="18" charset="0"/>
                <a:ea typeface="宋体" pitchFamily="2" charset="-122"/>
              </a:defRPr>
            </a:lvl1pPr>
            <a:lvl2pPr marL="676275">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a:spcBef>
                <a:spcPct val="50000"/>
              </a:spcBef>
            </a:pPr>
            <a:r>
              <a:rPr lang="en-US" altLang="zh-CN" sz="2000" b="1">
                <a:solidFill>
                  <a:srgbClr val="020202"/>
                </a:solidFill>
                <a:latin typeface="宋体" pitchFamily="2" charset="-122"/>
              </a:rPr>
              <a:t>(2) </a:t>
            </a:r>
            <a:r>
              <a:rPr lang="zh-CN" altLang="en-US" sz="2000" b="1">
                <a:solidFill>
                  <a:srgbClr val="020202"/>
                </a:solidFill>
                <a:latin typeface="宋体" pitchFamily="2" charset="-122"/>
              </a:rPr>
              <a:t>选择结构</a:t>
            </a:r>
          </a:p>
        </p:txBody>
      </p:sp>
      <p:grpSp>
        <p:nvGrpSpPr>
          <p:cNvPr id="4100" name="Group 4"/>
          <p:cNvGrpSpPr>
            <a:grpSpLocks/>
          </p:cNvGrpSpPr>
          <p:nvPr/>
        </p:nvGrpSpPr>
        <p:grpSpPr bwMode="auto">
          <a:xfrm>
            <a:off x="1371600" y="914400"/>
            <a:ext cx="609600" cy="1979613"/>
            <a:chOff x="2394" y="1758"/>
            <a:chExt cx="340" cy="1140"/>
          </a:xfrm>
        </p:grpSpPr>
        <p:sp>
          <p:nvSpPr>
            <p:cNvPr id="4101" name="Text Box 5"/>
            <p:cNvSpPr txBox="1">
              <a:spLocks noChangeArrowheads="1"/>
            </p:cNvSpPr>
            <p:nvPr/>
          </p:nvSpPr>
          <p:spPr bwMode="auto">
            <a:xfrm>
              <a:off x="2394" y="1957"/>
              <a:ext cx="340"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10800"/>
            <a:lstStyle/>
            <a:p>
              <a:pPr algn="ctr"/>
              <a:r>
                <a:rPr lang="en-US" altLang="zh-CN" sz="1800" b="1">
                  <a:solidFill>
                    <a:srgbClr val="020202"/>
                  </a:solidFill>
                  <a:latin typeface="宋体" pitchFamily="2" charset="-122"/>
                </a:rPr>
                <a:t>A</a:t>
              </a:r>
            </a:p>
          </p:txBody>
        </p:sp>
        <p:sp>
          <p:nvSpPr>
            <p:cNvPr id="4102" name="Line 6"/>
            <p:cNvSpPr>
              <a:spLocks noChangeShapeType="1"/>
            </p:cNvSpPr>
            <p:nvPr/>
          </p:nvSpPr>
          <p:spPr bwMode="auto">
            <a:xfrm>
              <a:off x="2564" y="2241"/>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36000"/>
            <a:lstStyle/>
            <a:p>
              <a:endParaRPr lang="zh-CN" altLang="en-US"/>
            </a:p>
          </p:txBody>
        </p:sp>
        <p:sp>
          <p:nvSpPr>
            <p:cNvPr id="4103" name="Line 7"/>
            <p:cNvSpPr>
              <a:spLocks noChangeShapeType="1"/>
            </p:cNvSpPr>
            <p:nvPr/>
          </p:nvSpPr>
          <p:spPr bwMode="auto">
            <a:xfrm>
              <a:off x="2564" y="1758"/>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36000"/>
            <a:lstStyle/>
            <a:p>
              <a:endParaRPr lang="zh-CN" altLang="en-US"/>
            </a:p>
          </p:txBody>
        </p:sp>
        <p:sp>
          <p:nvSpPr>
            <p:cNvPr id="4104" name="Text Box 8"/>
            <p:cNvSpPr txBox="1">
              <a:spLocks noChangeArrowheads="1"/>
            </p:cNvSpPr>
            <p:nvPr/>
          </p:nvSpPr>
          <p:spPr bwMode="auto">
            <a:xfrm>
              <a:off x="2394" y="2428"/>
              <a:ext cx="340"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10800"/>
            <a:lstStyle/>
            <a:p>
              <a:pPr algn="ctr"/>
              <a:r>
                <a:rPr lang="en-US" altLang="zh-CN" sz="1800" b="1">
                  <a:solidFill>
                    <a:srgbClr val="020202"/>
                  </a:solidFill>
                  <a:latin typeface="宋体" pitchFamily="2" charset="-122"/>
                </a:rPr>
                <a:t>B</a:t>
              </a:r>
            </a:p>
          </p:txBody>
        </p:sp>
        <p:sp>
          <p:nvSpPr>
            <p:cNvPr id="4105" name="Line 9"/>
            <p:cNvSpPr>
              <a:spLocks noChangeShapeType="1"/>
            </p:cNvSpPr>
            <p:nvPr/>
          </p:nvSpPr>
          <p:spPr bwMode="auto">
            <a:xfrm>
              <a:off x="2564" y="2711"/>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36000"/>
            <a:lstStyle/>
            <a:p>
              <a:endParaRPr lang="zh-CN" altLang="en-US"/>
            </a:p>
          </p:txBody>
        </p:sp>
      </p:grpSp>
      <p:grpSp>
        <p:nvGrpSpPr>
          <p:cNvPr id="4106" name="Group 10"/>
          <p:cNvGrpSpPr>
            <a:grpSpLocks/>
          </p:cNvGrpSpPr>
          <p:nvPr/>
        </p:nvGrpSpPr>
        <p:grpSpPr bwMode="auto">
          <a:xfrm>
            <a:off x="3352800" y="914400"/>
            <a:ext cx="2159000" cy="1998663"/>
            <a:chOff x="6180" y="1758"/>
            <a:chExt cx="1699" cy="1094"/>
          </a:xfrm>
        </p:grpSpPr>
        <p:grpSp>
          <p:nvGrpSpPr>
            <p:cNvPr id="4107" name="Group 11"/>
            <p:cNvGrpSpPr>
              <a:grpSpLocks/>
            </p:cNvGrpSpPr>
            <p:nvPr/>
          </p:nvGrpSpPr>
          <p:grpSpPr bwMode="auto">
            <a:xfrm>
              <a:off x="6691" y="1758"/>
              <a:ext cx="680" cy="539"/>
              <a:chOff x="7031" y="3488"/>
              <a:chExt cx="680" cy="539"/>
            </a:xfrm>
          </p:grpSpPr>
          <p:grpSp>
            <p:nvGrpSpPr>
              <p:cNvPr id="4108" name="Group 12"/>
              <p:cNvGrpSpPr>
                <a:grpSpLocks/>
              </p:cNvGrpSpPr>
              <p:nvPr/>
            </p:nvGrpSpPr>
            <p:grpSpPr bwMode="auto">
              <a:xfrm>
                <a:off x="7031" y="3687"/>
                <a:ext cx="680" cy="340"/>
                <a:chOff x="7048" y="3687"/>
                <a:chExt cx="680" cy="340"/>
              </a:xfrm>
            </p:grpSpPr>
            <p:sp>
              <p:nvSpPr>
                <p:cNvPr id="4109" name="AutoShape 13"/>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0" name="Text Box 14"/>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P</a:t>
                  </a:r>
                </a:p>
              </p:txBody>
            </p:sp>
          </p:grpSp>
          <p:sp>
            <p:nvSpPr>
              <p:cNvPr id="4111" name="Line 15"/>
              <p:cNvSpPr>
                <a:spLocks noChangeShapeType="1"/>
              </p:cNvSpPr>
              <p:nvPr/>
            </p:nvSpPr>
            <p:spPr bwMode="auto">
              <a:xfrm>
                <a:off x="7371" y="3488"/>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grpSp>
          <p:nvGrpSpPr>
            <p:cNvPr id="4112" name="Group 16"/>
            <p:cNvGrpSpPr>
              <a:grpSpLocks/>
            </p:cNvGrpSpPr>
            <p:nvPr/>
          </p:nvGrpSpPr>
          <p:grpSpPr bwMode="auto">
            <a:xfrm>
              <a:off x="7539" y="2382"/>
              <a:ext cx="340" cy="470"/>
              <a:chOff x="2394" y="2428"/>
              <a:chExt cx="340" cy="470"/>
            </a:xfrm>
          </p:grpSpPr>
          <p:sp>
            <p:nvSpPr>
              <p:cNvPr id="4113" name="Text Box 17"/>
              <p:cNvSpPr txBox="1">
                <a:spLocks noChangeArrowheads="1"/>
              </p:cNvSpPr>
              <p:nvPr/>
            </p:nvSpPr>
            <p:spPr bwMode="auto">
              <a:xfrm>
                <a:off x="2394" y="2428"/>
                <a:ext cx="340"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1800" b="1">
                    <a:solidFill>
                      <a:srgbClr val="020202"/>
                    </a:solidFill>
                    <a:latin typeface="宋体" pitchFamily="2" charset="-122"/>
                  </a:rPr>
                  <a:t>B</a:t>
                </a:r>
              </a:p>
            </p:txBody>
          </p:sp>
          <p:sp>
            <p:nvSpPr>
              <p:cNvPr id="4114" name="Line 18"/>
              <p:cNvSpPr>
                <a:spLocks noChangeShapeType="1"/>
              </p:cNvSpPr>
              <p:nvPr/>
            </p:nvSpPr>
            <p:spPr bwMode="auto">
              <a:xfrm>
                <a:off x="2564" y="2711"/>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grpSp>
          <p:nvGrpSpPr>
            <p:cNvPr id="4115" name="Group 19"/>
            <p:cNvGrpSpPr>
              <a:grpSpLocks/>
            </p:cNvGrpSpPr>
            <p:nvPr/>
          </p:nvGrpSpPr>
          <p:grpSpPr bwMode="auto">
            <a:xfrm>
              <a:off x="6180" y="2382"/>
              <a:ext cx="340" cy="470"/>
              <a:chOff x="2394" y="2428"/>
              <a:chExt cx="340" cy="470"/>
            </a:xfrm>
          </p:grpSpPr>
          <p:sp>
            <p:nvSpPr>
              <p:cNvPr id="4116" name="Text Box 20"/>
              <p:cNvSpPr txBox="1">
                <a:spLocks noChangeArrowheads="1"/>
              </p:cNvSpPr>
              <p:nvPr/>
            </p:nvSpPr>
            <p:spPr bwMode="auto">
              <a:xfrm>
                <a:off x="2394" y="2428"/>
                <a:ext cx="340"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1800" b="1">
                    <a:solidFill>
                      <a:srgbClr val="020202"/>
                    </a:solidFill>
                    <a:latin typeface="宋体" pitchFamily="2" charset="-122"/>
                  </a:rPr>
                  <a:t>A</a:t>
                </a:r>
              </a:p>
            </p:txBody>
          </p:sp>
          <p:sp>
            <p:nvSpPr>
              <p:cNvPr id="4117" name="Line 21"/>
              <p:cNvSpPr>
                <a:spLocks noChangeShapeType="1"/>
              </p:cNvSpPr>
              <p:nvPr/>
            </p:nvSpPr>
            <p:spPr bwMode="auto">
              <a:xfrm>
                <a:off x="2564" y="2711"/>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4118" name="Line 22"/>
            <p:cNvSpPr>
              <a:spLocks noChangeShapeType="1"/>
            </p:cNvSpPr>
            <p:nvPr/>
          </p:nvSpPr>
          <p:spPr bwMode="auto">
            <a:xfrm>
              <a:off x="6350" y="2127"/>
              <a:ext cx="3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9" name="Line 23"/>
            <p:cNvSpPr>
              <a:spLocks noChangeShapeType="1"/>
            </p:cNvSpPr>
            <p:nvPr/>
          </p:nvSpPr>
          <p:spPr bwMode="auto">
            <a:xfrm>
              <a:off x="7371" y="2127"/>
              <a:ext cx="3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20" name="Line 24"/>
            <p:cNvSpPr>
              <a:spLocks noChangeShapeType="1"/>
            </p:cNvSpPr>
            <p:nvPr/>
          </p:nvSpPr>
          <p:spPr bwMode="auto">
            <a:xfrm>
              <a:off x="6350" y="2127"/>
              <a:ext cx="0" cy="25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21" name="Line 25"/>
            <p:cNvSpPr>
              <a:spLocks noChangeShapeType="1"/>
            </p:cNvSpPr>
            <p:nvPr/>
          </p:nvSpPr>
          <p:spPr bwMode="auto">
            <a:xfrm>
              <a:off x="7711" y="2127"/>
              <a:ext cx="0" cy="25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22" name="Text Box 26"/>
            <p:cNvSpPr txBox="1">
              <a:spLocks noChangeArrowheads="1"/>
            </p:cNvSpPr>
            <p:nvPr/>
          </p:nvSpPr>
          <p:spPr bwMode="auto">
            <a:xfrm>
              <a:off x="6294" y="1843"/>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F</a:t>
              </a:r>
            </a:p>
          </p:txBody>
        </p:sp>
        <p:sp>
          <p:nvSpPr>
            <p:cNvPr id="4123" name="Text Box 27"/>
            <p:cNvSpPr txBox="1">
              <a:spLocks noChangeArrowheads="1"/>
            </p:cNvSpPr>
            <p:nvPr/>
          </p:nvSpPr>
          <p:spPr bwMode="auto">
            <a:xfrm>
              <a:off x="7428" y="1843"/>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T</a:t>
              </a:r>
            </a:p>
          </p:txBody>
        </p:sp>
      </p:grpSp>
      <p:sp>
        <p:nvSpPr>
          <p:cNvPr id="4124" name="Text Box 28"/>
          <p:cNvSpPr txBox="1">
            <a:spLocks noChangeArrowheads="1"/>
          </p:cNvSpPr>
          <p:nvPr/>
        </p:nvSpPr>
        <p:spPr bwMode="auto">
          <a:xfrm>
            <a:off x="5789613" y="533400"/>
            <a:ext cx="33543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85775" indent="-485775">
              <a:defRPr kumimoji="1" sz="2400">
                <a:solidFill>
                  <a:schemeClr val="tx1"/>
                </a:solidFill>
                <a:latin typeface="Times New Roman" pitchFamily="18" charset="0"/>
                <a:ea typeface="宋体" pitchFamily="2" charset="-122"/>
              </a:defRPr>
            </a:lvl1pPr>
            <a:lvl2pPr marL="676275">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a:spcBef>
                <a:spcPct val="50000"/>
              </a:spcBef>
            </a:pPr>
            <a:r>
              <a:rPr lang="en-US" altLang="zh-CN" sz="2000" b="1">
                <a:solidFill>
                  <a:srgbClr val="020202"/>
                </a:solidFill>
                <a:latin typeface="宋体" pitchFamily="2" charset="-122"/>
              </a:rPr>
              <a:t>(3) </a:t>
            </a:r>
            <a:r>
              <a:rPr lang="zh-CN" altLang="en-US" sz="2000" b="1">
                <a:solidFill>
                  <a:srgbClr val="020202"/>
                </a:solidFill>
                <a:latin typeface="宋体" pitchFamily="2" charset="-122"/>
              </a:rPr>
              <a:t>先判定型循环结构</a:t>
            </a:r>
            <a:endParaRPr lang="zh-CN" altLang="en-US" sz="2000" b="1">
              <a:solidFill>
                <a:srgbClr val="020202"/>
              </a:solidFill>
            </a:endParaRPr>
          </a:p>
        </p:txBody>
      </p:sp>
      <p:sp>
        <p:nvSpPr>
          <p:cNvPr id="4125" name="Text Box 29"/>
          <p:cNvSpPr txBox="1">
            <a:spLocks noChangeArrowheads="1"/>
          </p:cNvSpPr>
          <p:nvPr/>
        </p:nvSpPr>
        <p:spPr bwMode="auto">
          <a:xfrm>
            <a:off x="533400" y="31242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8938" indent="-388938">
              <a:defRPr kumimoji="1" sz="2400">
                <a:solidFill>
                  <a:schemeClr val="tx1"/>
                </a:solidFill>
                <a:latin typeface="Times New Roman" pitchFamily="18" charset="0"/>
                <a:ea typeface="宋体" pitchFamily="2" charset="-122"/>
              </a:defRPr>
            </a:lvl1pPr>
            <a:lvl2pPr marL="579438">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a:spcBef>
                <a:spcPct val="50000"/>
              </a:spcBef>
            </a:pPr>
            <a:r>
              <a:rPr lang="en-US" altLang="zh-CN" sz="2000" b="1" dirty="0">
                <a:solidFill>
                  <a:srgbClr val="020202"/>
                </a:solidFill>
                <a:latin typeface="宋体" pitchFamily="2" charset="-122"/>
              </a:rPr>
              <a:t>(4) </a:t>
            </a:r>
            <a:r>
              <a:rPr lang="zh-CN" altLang="en-US" sz="2000" b="1" dirty="0">
                <a:solidFill>
                  <a:srgbClr val="020202"/>
                </a:solidFill>
                <a:latin typeface="宋体" pitchFamily="2" charset="-122"/>
              </a:rPr>
              <a:t>后判定型循环结构</a:t>
            </a:r>
          </a:p>
        </p:txBody>
      </p:sp>
      <p:grpSp>
        <p:nvGrpSpPr>
          <p:cNvPr id="4190" name="Group 94"/>
          <p:cNvGrpSpPr>
            <a:grpSpLocks/>
          </p:cNvGrpSpPr>
          <p:nvPr/>
        </p:nvGrpSpPr>
        <p:grpSpPr bwMode="auto">
          <a:xfrm>
            <a:off x="6477000" y="914400"/>
            <a:ext cx="2362200" cy="2108200"/>
            <a:chOff x="4032" y="768"/>
            <a:chExt cx="1052" cy="1088"/>
          </a:xfrm>
        </p:grpSpPr>
        <p:sp>
          <p:nvSpPr>
            <p:cNvPr id="4127" name="Text Box 31"/>
            <p:cNvSpPr txBox="1">
              <a:spLocks noChangeArrowheads="1"/>
            </p:cNvSpPr>
            <p:nvPr/>
          </p:nvSpPr>
          <p:spPr bwMode="auto">
            <a:xfrm>
              <a:off x="4290" y="1199"/>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T</a:t>
              </a:r>
            </a:p>
          </p:txBody>
        </p:sp>
        <p:grpSp>
          <p:nvGrpSpPr>
            <p:cNvPr id="4128" name="Group 32"/>
            <p:cNvGrpSpPr>
              <a:grpSpLocks/>
            </p:cNvGrpSpPr>
            <p:nvPr/>
          </p:nvGrpSpPr>
          <p:grpSpPr bwMode="auto">
            <a:xfrm>
              <a:off x="4304" y="973"/>
              <a:ext cx="545" cy="271"/>
              <a:chOff x="7048" y="3687"/>
              <a:chExt cx="680" cy="340"/>
            </a:xfrm>
          </p:grpSpPr>
          <p:sp>
            <p:nvSpPr>
              <p:cNvPr id="4129" name="AutoShape 33"/>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0" name="Text Box 34"/>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P</a:t>
                </a:r>
              </a:p>
            </p:txBody>
          </p:sp>
        </p:grpSp>
        <p:sp>
          <p:nvSpPr>
            <p:cNvPr id="4131" name="Line 35"/>
            <p:cNvSpPr>
              <a:spLocks noChangeShapeType="1"/>
            </p:cNvSpPr>
            <p:nvPr/>
          </p:nvSpPr>
          <p:spPr bwMode="auto">
            <a:xfrm>
              <a:off x="4576" y="768"/>
              <a:ext cx="0" cy="19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32" name="Text Box 36"/>
            <p:cNvSpPr txBox="1">
              <a:spLocks noChangeArrowheads="1"/>
            </p:cNvSpPr>
            <p:nvPr/>
          </p:nvSpPr>
          <p:spPr bwMode="auto">
            <a:xfrm>
              <a:off x="4440" y="1403"/>
              <a:ext cx="273" cy="2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1800" b="1">
                  <a:solidFill>
                    <a:srgbClr val="020202"/>
                  </a:solidFill>
                  <a:latin typeface="宋体" pitchFamily="2" charset="-122"/>
                </a:rPr>
                <a:t>S</a:t>
              </a:r>
            </a:p>
          </p:txBody>
        </p:sp>
        <p:sp>
          <p:nvSpPr>
            <p:cNvPr id="4133" name="Line 37"/>
            <p:cNvSpPr>
              <a:spLocks noChangeShapeType="1"/>
            </p:cNvSpPr>
            <p:nvPr/>
          </p:nvSpPr>
          <p:spPr bwMode="auto">
            <a:xfrm>
              <a:off x="4576" y="1629"/>
              <a:ext cx="0" cy="172"/>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4134" name="Line 38"/>
            <p:cNvSpPr>
              <a:spLocks noChangeShapeType="1"/>
            </p:cNvSpPr>
            <p:nvPr/>
          </p:nvSpPr>
          <p:spPr bwMode="auto">
            <a:xfrm>
              <a:off x="4576" y="1244"/>
              <a:ext cx="0" cy="15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35" name="Line 39"/>
            <p:cNvSpPr>
              <a:spLocks noChangeShapeType="1"/>
            </p:cNvSpPr>
            <p:nvPr/>
          </p:nvSpPr>
          <p:spPr bwMode="auto">
            <a:xfrm>
              <a:off x="4032" y="1789"/>
              <a:ext cx="5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36" name="Line 40"/>
            <p:cNvSpPr>
              <a:spLocks noChangeShapeType="1"/>
            </p:cNvSpPr>
            <p:nvPr/>
          </p:nvSpPr>
          <p:spPr bwMode="auto">
            <a:xfrm flipV="1">
              <a:off x="4032" y="814"/>
              <a:ext cx="0" cy="9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37" name="Line 41"/>
            <p:cNvSpPr>
              <a:spLocks noChangeShapeType="1"/>
            </p:cNvSpPr>
            <p:nvPr/>
          </p:nvSpPr>
          <p:spPr bwMode="auto">
            <a:xfrm>
              <a:off x="4032" y="814"/>
              <a:ext cx="544"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38" name="Line 42"/>
            <p:cNvSpPr>
              <a:spLocks noChangeShapeType="1"/>
            </p:cNvSpPr>
            <p:nvPr/>
          </p:nvSpPr>
          <p:spPr bwMode="auto">
            <a:xfrm>
              <a:off x="4857" y="1108"/>
              <a:ext cx="1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39" name="Line 43"/>
            <p:cNvSpPr>
              <a:spLocks noChangeShapeType="1"/>
            </p:cNvSpPr>
            <p:nvPr/>
          </p:nvSpPr>
          <p:spPr bwMode="auto">
            <a:xfrm>
              <a:off x="5016" y="1108"/>
              <a:ext cx="0" cy="74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40" name="Text Box 44"/>
            <p:cNvSpPr txBox="1">
              <a:spLocks noChangeArrowheads="1"/>
            </p:cNvSpPr>
            <p:nvPr/>
          </p:nvSpPr>
          <p:spPr bwMode="auto">
            <a:xfrm>
              <a:off x="4812" y="895"/>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F</a:t>
              </a:r>
            </a:p>
          </p:txBody>
        </p:sp>
      </p:grpSp>
      <p:grpSp>
        <p:nvGrpSpPr>
          <p:cNvPr id="4191" name="Group 95"/>
          <p:cNvGrpSpPr>
            <a:grpSpLocks/>
          </p:cNvGrpSpPr>
          <p:nvPr/>
        </p:nvGrpSpPr>
        <p:grpSpPr bwMode="auto">
          <a:xfrm>
            <a:off x="1143000" y="3810000"/>
            <a:ext cx="2209800" cy="2743200"/>
            <a:chOff x="720" y="2448"/>
            <a:chExt cx="827" cy="1143"/>
          </a:xfrm>
        </p:grpSpPr>
        <p:sp>
          <p:nvSpPr>
            <p:cNvPr id="4142" name="Text Box 46"/>
            <p:cNvSpPr txBox="1">
              <a:spLocks noChangeArrowheads="1"/>
            </p:cNvSpPr>
            <p:nvPr/>
          </p:nvSpPr>
          <p:spPr bwMode="auto">
            <a:xfrm>
              <a:off x="1228" y="3069"/>
              <a:ext cx="2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b="1">
                  <a:solidFill>
                    <a:srgbClr val="020202"/>
                  </a:solidFill>
                  <a:latin typeface="宋体" pitchFamily="2" charset="-122"/>
                </a:rPr>
                <a:t>F</a:t>
              </a:r>
            </a:p>
          </p:txBody>
        </p:sp>
        <p:sp>
          <p:nvSpPr>
            <p:cNvPr id="4143" name="Text Box 47"/>
            <p:cNvSpPr txBox="1">
              <a:spLocks noChangeArrowheads="1"/>
            </p:cNvSpPr>
            <p:nvPr/>
          </p:nvSpPr>
          <p:spPr bwMode="auto">
            <a:xfrm>
              <a:off x="870" y="2695"/>
              <a:ext cx="272" cy="2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b="1">
                  <a:solidFill>
                    <a:srgbClr val="020202"/>
                  </a:solidFill>
                  <a:latin typeface="宋体" pitchFamily="2" charset="-122"/>
                </a:rPr>
                <a:t>S</a:t>
              </a:r>
            </a:p>
          </p:txBody>
        </p:sp>
        <p:sp>
          <p:nvSpPr>
            <p:cNvPr id="4144" name="Line 48"/>
            <p:cNvSpPr>
              <a:spLocks noChangeShapeType="1"/>
            </p:cNvSpPr>
            <p:nvPr/>
          </p:nvSpPr>
          <p:spPr bwMode="auto">
            <a:xfrm>
              <a:off x="1006" y="2448"/>
              <a:ext cx="0" cy="24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nvGrpSpPr>
            <p:cNvPr id="4145" name="Group 49"/>
            <p:cNvGrpSpPr>
              <a:grpSpLocks/>
            </p:cNvGrpSpPr>
            <p:nvPr/>
          </p:nvGrpSpPr>
          <p:grpSpPr bwMode="auto">
            <a:xfrm>
              <a:off x="720" y="2934"/>
              <a:ext cx="558" cy="657"/>
              <a:chOff x="6916" y="5970"/>
              <a:chExt cx="698" cy="822"/>
            </a:xfrm>
          </p:grpSpPr>
          <p:sp>
            <p:nvSpPr>
              <p:cNvPr id="4146" name="Text Box 50"/>
              <p:cNvSpPr txBox="1">
                <a:spLocks noChangeArrowheads="1"/>
              </p:cNvSpPr>
              <p:nvPr/>
            </p:nvSpPr>
            <p:spPr bwMode="auto">
              <a:xfrm>
                <a:off x="6916" y="6509"/>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b="1">
                    <a:solidFill>
                      <a:srgbClr val="020202"/>
                    </a:solidFill>
                    <a:latin typeface="宋体" pitchFamily="2" charset="-122"/>
                  </a:rPr>
                  <a:t>T</a:t>
                </a:r>
              </a:p>
            </p:txBody>
          </p:sp>
          <p:grpSp>
            <p:nvGrpSpPr>
              <p:cNvPr id="4147" name="Group 51"/>
              <p:cNvGrpSpPr>
                <a:grpSpLocks/>
              </p:cNvGrpSpPr>
              <p:nvPr/>
            </p:nvGrpSpPr>
            <p:grpSpPr bwMode="auto">
              <a:xfrm>
                <a:off x="6934" y="6226"/>
                <a:ext cx="680" cy="340"/>
                <a:chOff x="7048" y="3687"/>
                <a:chExt cx="680" cy="340"/>
              </a:xfrm>
            </p:grpSpPr>
            <p:sp>
              <p:nvSpPr>
                <p:cNvPr id="4148" name="AutoShape 52"/>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49" name="Text Box 53"/>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b="1">
                      <a:solidFill>
                        <a:srgbClr val="020202"/>
                      </a:solidFill>
                      <a:latin typeface="宋体" pitchFamily="2" charset="-122"/>
                    </a:rPr>
                    <a:t>P</a:t>
                  </a:r>
                </a:p>
              </p:txBody>
            </p:sp>
          </p:grpSp>
          <p:sp>
            <p:nvSpPr>
              <p:cNvPr id="4150" name="Line 54"/>
              <p:cNvSpPr>
                <a:spLocks noChangeShapeType="1"/>
              </p:cNvSpPr>
              <p:nvPr/>
            </p:nvSpPr>
            <p:spPr bwMode="auto">
              <a:xfrm>
                <a:off x="7274" y="5970"/>
                <a:ext cx="0" cy="24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151" name="Line 55"/>
              <p:cNvSpPr>
                <a:spLocks noChangeShapeType="1"/>
              </p:cNvSpPr>
              <p:nvPr/>
            </p:nvSpPr>
            <p:spPr bwMode="auto">
              <a:xfrm>
                <a:off x="7274" y="6566"/>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4152" name="Line 56"/>
            <p:cNvSpPr>
              <a:spLocks noChangeShapeType="1"/>
            </p:cNvSpPr>
            <p:nvPr/>
          </p:nvSpPr>
          <p:spPr bwMode="auto">
            <a:xfrm>
              <a:off x="1273" y="3274"/>
              <a:ext cx="27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53" name="Line 57"/>
            <p:cNvSpPr>
              <a:spLocks noChangeShapeType="1"/>
            </p:cNvSpPr>
            <p:nvPr/>
          </p:nvSpPr>
          <p:spPr bwMode="auto">
            <a:xfrm flipV="1">
              <a:off x="1536" y="2502"/>
              <a:ext cx="0" cy="7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54" name="Line 58"/>
            <p:cNvSpPr>
              <a:spLocks noChangeShapeType="1"/>
            </p:cNvSpPr>
            <p:nvPr/>
          </p:nvSpPr>
          <p:spPr bwMode="auto">
            <a:xfrm flipH="1">
              <a:off x="1015" y="2502"/>
              <a:ext cx="521"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4155" name="Text Box 59"/>
          <p:cNvSpPr txBox="1">
            <a:spLocks noChangeArrowheads="1"/>
          </p:cNvSpPr>
          <p:nvPr/>
        </p:nvSpPr>
        <p:spPr bwMode="auto">
          <a:xfrm>
            <a:off x="4800600" y="31242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rgbClr val="020202"/>
                </a:solidFill>
                <a:latin typeface="宋体" pitchFamily="2" charset="-122"/>
              </a:rPr>
              <a:t>(5) </a:t>
            </a:r>
            <a:r>
              <a:rPr lang="zh-CN" altLang="en-US" sz="2000" b="1">
                <a:solidFill>
                  <a:srgbClr val="020202"/>
                </a:solidFill>
                <a:latin typeface="宋体" pitchFamily="2" charset="-122"/>
              </a:rPr>
              <a:t>多情况选择</a:t>
            </a:r>
          </a:p>
        </p:txBody>
      </p:sp>
      <p:grpSp>
        <p:nvGrpSpPr>
          <p:cNvPr id="4192" name="Group 96"/>
          <p:cNvGrpSpPr>
            <a:grpSpLocks/>
          </p:cNvGrpSpPr>
          <p:nvPr/>
        </p:nvGrpSpPr>
        <p:grpSpPr bwMode="auto">
          <a:xfrm>
            <a:off x="5334000" y="3429000"/>
            <a:ext cx="3560763" cy="3429000"/>
            <a:chOff x="3120" y="2256"/>
            <a:chExt cx="1571" cy="1841"/>
          </a:xfrm>
        </p:grpSpPr>
        <p:sp>
          <p:nvSpPr>
            <p:cNvPr id="4157" name="Line 61"/>
            <p:cNvSpPr>
              <a:spLocks noChangeShapeType="1"/>
            </p:cNvSpPr>
            <p:nvPr/>
          </p:nvSpPr>
          <p:spPr bwMode="auto">
            <a:xfrm>
              <a:off x="3406" y="2256"/>
              <a:ext cx="0" cy="19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grpSp>
          <p:nvGrpSpPr>
            <p:cNvPr id="4158" name="Group 62"/>
            <p:cNvGrpSpPr>
              <a:grpSpLocks/>
            </p:cNvGrpSpPr>
            <p:nvPr/>
          </p:nvGrpSpPr>
          <p:grpSpPr bwMode="auto">
            <a:xfrm>
              <a:off x="3120" y="2378"/>
              <a:ext cx="1568" cy="536"/>
              <a:chOff x="1764" y="6438"/>
              <a:chExt cx="1961" cy="669"/>
            </a:xfrm>
          </p:grpSpPr>
          <p:sp>
            <p:nvSpPr>
              <p:cNvPr id="4159" name="Text Box 63"/>
              <p:cNvSpPr txBox="1">
                <a:spLocks noChangeArrowheads="1"/>
              </p:cNvSpPr>
              <p:nvPr/>
            </p:nvSpPr>
            <p:spPr bwMode="auto">
              <a:xfrm>
                <a:off x="2499" y="6438"/>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800" b="1">
                    <a:solidFill>
                      <a:srgbClr val="020202"/>
                    </a:solidFill>
                    <a:latin typeface="宋体" pitchFamily="2" charset="-122"/>
                  </a:rPr>
                  <a:t>T</a:t>
                </a:r>
                <a:endParaRPr lang="en-US" altLang="zh-CN" sz="900" b="1">
                  <a:solidFill>
                    <a:srgbClr val="020202"/>
                  </a:solidFill>
                  <a:latin typeface="宋体" pitchFamily="2" charset="-122"/>
                </a:endParaRPr>
              </a:p>
            </p:txBody>
          </p:sp>
          <p:sp>
            <p:nvSpPr>
              <p:cNvPr id="4160" name="Text Box 64"/>
              <p:cNvSpPr txBox="1">
                <a:spLocks noChangeArrowheads="1"/>
              </p:cNvSpPr>
              <p:nvPr/>
            </p:nvSpPr>
            <p:spPr bwMode="auto">
              <a:xfrm>
                <a:off x="3005" y="6580"/>
                <a:ext cx="510"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72000" rIns="18000" bIns="10800"/>
              <a:lstStyle/>
              <a:p>
                <a:pPr algn="ctr"/>
                <a:r>
                  <a:rPr lang="en-US" altLang="zh-CN" sz="1800" b="1">
                    <a:solidFill>
                      <a:srgbClr val="020202"/>
                    </a:solidFill>
                    <a:latin typeface="宋体" pitchFamily="2" charset="-122"/>
                  </a:rPr>
                  <a:t>A1</a:t>
                </a:r>
                <a:endParaRPr lang="en-US" altLang="zh-CN" sz="900" b="1">
                  <a:solidFill>
                    <a:srgbClr val="020202"/>
                  </a:solidFill>
                  <a:latin typeface="宋体" pitchFamily="2" charset="-122"/>
                </a:endParaRPr>
              </a:p>
            </p:txBody>
          </p:sp>
          <p:sp>
            <p:nvSpPr>
              <p:cNvPr id="4161" name="Text Box 65"/>
              <p:cNvSpPr txBox="1">
                <a:spLocks noChangeArrowheads="1"/>
              </p:cNvSpPr>
              <p:nvPr/>
            </p:nvSpPr>
            <p:spPr bwMode="auto">
              <a:xfrm>
                <a:off x="1764" y="6824"/>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800" b="1">
                    <a:solidFill>
                      <a:srgbClr val="020202"/>
                    </a:solidFill>
                    <a:latin typeface="宋体" pitchFamily="2" charset="-122"/>
                  </a:rPr>
                  <a:t>F</a:t>
                </a:r>
                <a:endParaRPr lang="en-US" altLang="zh-CN" sz="900" b="1">
                  <a:solidFill>
                    <a:srgbClr val="020202"/>
                  </a:solidFill>
                  <a:latin typeface="宋体" pitchFamily="2" charset="-122"/>
                </a:endParaRPr>
              </a:p>
            </p:txBody>
          </p:sp>
          <p:grpSp>
            <p:nvGrpSpPr>
              <p:cNvPr id="4162" name="Group 66"/>
              <p:cNvGrpSpPr>
                <a:grpSpLocks/>
              </p:cNvGrpSpPr>
              <p:nvPr/>
            </p:nvGrpSpPr>
            <p:grpSpPr bwMode="auto">
              <a:xfrm>
                <a:off x="1782" y="6541"/>
                <a:ext cx="680" cy="340"/>
                <a:chOff x="7048" y="3687"/>
                <a:chExt cx="680" cy="340"/>
              </a:xfrm>
            </p:grpSpPr>
            <p:sp>
              <p:nvSpPr>
                <p:cNvPr id="4163" name="AutoShape 67"/>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4164" name="Text Box 68"/>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400" b="1">
                      <a:solidFill>
                        <a:srgbClr val="020202"/>
                      </a:solidFill>
                      <a:latin typeface="宋体" pitchFamily="2" charset="-122"/>
                    </a:rPr>
                    <a:t>P=1</a:t>
                  </a:r>
                </a:p>
              </p:txBody>
            </p:sp>
          </p:grpSp>
          <p:sp>
            <p:nvSpPr>
              <p:cNvPr id="4165" name="Line 69"/>
              <p:cNvSpPr>
                <a:spLocks noChangeShapeType="1"/>
              </p:cNvSpPr>
              <p:nvPr/>
            </p:nvSpPr>
            <p:spPr bwMode="auto">
              <a:xfrm>
                <a:off x="2122" y="6881"/>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sp>
            <p:nvSpPr>
              <p:cNvPr id="4166" name="Line 70"/>
              <p:cNvSpPr>
                <a:spLocks noChangeShapeType="1"/>
              </p:cNvSpPr>
              <p:nvPr/>
            </p:nvSpPr>
            <p:spPr bwMode="auto">
              <a:xfrm>
                <a:off x="2472" y="6710"/>
                <a:ext cx="525"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sp>
            <p:nvSpPr>
              <p:cNvPr id="4167" name="Line 71"/>
              <p:cNvSpPr>
                <a:spLocks noChangeShapeType="1"/>
              </p:cNvSpPr>
              <p:nvPr/>
            </p:nvSpPr>
            <p:spPr bwMode="auto">
              <a:xfrm>
                <a:off x="3515" y="6710"/>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tIns="72000"/>
              <a:lstStyle/>
              <a:p>
                <a:endParaRPr lang="zh-CN" altLang="en-US"/>
              </a:p>
            </p:txBody>
          </p:sp>
        </p:grpSp>
        <p:grpSp>
          <p:nvGrpSpPr>
            <p:cNvPr id="4168" name="Group 72"/>
            <p:cNvGrpSpPr>
              <a:grpSpLocks/>
            </p:cNvGrpSpPr>
            <p:nvPr/>
          </p:nvGrpSpPr>
          <p:grpSpPr bwMode="auto">
            <a:xfrm>
              <a:off x="3120" y="2810"/>
              <a:ext cx="1568" cy="535"/>
              <a:chOff x="1764" y="6438"/>
              <a:chExt cx="1961" cy="669"/>
            </a:xfrm>
          </p:grpSpPr>
          <p:sp>
            <p:nvSpPr>
              <p:cNvPr id="4169" name="Text Box 73"/>
              <p:cNvSpPr txBox="1">
                <a:spLocks noChangeArrowheads="1"/>
              </p:cNvSpPr>
              <p:nvPr/>
            </p:nvSpPr>
            <p:spPr bwMode="auto">
              <a:xfrm>
                <a:off x="2499" y="6438"/>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800" b="1">
                    <a:solidFill>
                      <a:srgbClr val="020202"/>
                    </a:solidFill>
                    <a:latin typeface="宋体" pitchFamily="2" charset="-122"/>
                  </a:rPr>
                  <a:t>T</a:t>
                </a:r>
                <a:endParaRPr lang="en-US" altLang="zh-CN" sz="900" b="1">
                  <a:solidFill>
                    <a:srgbClr val="020202"/>
                  </a:solidFill>
                  <a:latin typeface="宋体" pitchFamily="2" charset="-122"/>
                </a:endParaRPr>
              </a:p>
            </p:txBody>
          </p:sp>
          <p:sp>
            <p:nvSpPr>
              <p:cNvPr id="4170" name="Text Box 74"/>
              <p:cNvSpPr txBox="1">
                <a:spLocks noChangeArrowheads="1"/>
              </p:cNvSpPr>
              <p:nvPr/>
            </p:nvSpPr>
            <p:spPr bwMode="auto">
              <a:xfrm>
                <a:off x="3005" y="6580"/>
                <a:ext cx="510"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72000" rIns="18000" bIns="10800"/>
              <a:lstStyle/>
              <a:p>
                <a:pPr algn="ctr"/>
                <a:r>
                  <a:rPr lang="en-US" altLang="zh-CN" sz="1800" b="1">
                    <a:solidFill>
                      <a:srgbClr val="020202"/>
                    </a:solidFill>
                    <a:latin typeface="宋体" pitchFamily="2" charset="-122"/>
                  </a:rPr>
                  <a:t>A2</a:t>
                </a:r>
              </a:p>
            </p:txBody>
          </p:sp>
          <p:sp>
            <p:nvSpPr>
              <p:cNvPr id="4171" name="Text Box 75"/>
              <p:cNvSpPr txBox="1">
                <a:spLocks noChangeArrowheads="1"/>
              </p:cNvSpPr>
              <p:nvPr/>
            </p:nvSpPr>
            <p:spPr bwMode="auto">
              <a:xfrm>
                <a:off x="1764" y="6824"/>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800" b="1">
                    <a:solidFill>
                      <a:srgbClr val="020202"/>
                    </a:solidFill>
                    <a:latin typeface="宋体" pitchFamily="2" charset="-122"/>
                  </a:rPr>
                  <a:t>F</a:t>
                </a:r>
              </a:p>
            </p:txBody>
          </p:sp>
          <p:grpSp>
            <p:nvGrpSpPr>
              <p:cNvPr id="4172" name="Group 76"/>
              <p:cNvGrpSpPr>
                <a:grpSpLocks/>
              </p:cNvGrpSpPr>
              <p:nvPr/>
            </p:nvGrpSpPr>
            <p:grpSpPr bwMode="auto">
              <a:xfrm>
                <a:off x="1782" y="6541"/>
                <a:ext cx="680" cy="340"/>
                <a:chOff x="7048" y="3687"/>
                <a:chExt cx="680" cy="340"/>
              </a:xfrm>
            </p:grpSpPr>
            <p:sp>
              <p:nvSpPr>
                <p:cNvPr id="4173" name="AutoShape 77"/>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4174" name="Text Box 78"/>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400" b="1">
                      <a:solidFill>
                        <a:srgbClr val="020202"/>
                      </a:solidFill>
                      <a:latin typeface="宋体" pitchFamily="2" charset="-122"/>
                    </a:rPr>
                    <a:t>P=2</a:t>
                  </a:r>
                  <a:endParaRPr lang="en-US" altLang="zh-CN" sz="700" b="1">
                    <a:solidFill>
                      <a:srgbClr val="020202"/>
                    </a:solidFill>
                    <a:latin typeface="宋体" pitchFamily="2" charset="-122"/>
                  </a:endParaRPr>
                </a:p>
              </p:txBody>
            </p:sp>
          </p:grpSp>
          <p:sp>
            <p:nvSpPr>
              <p:cNvPr id="4175" name="Line 79"/>
              <p:cNvSpPr>
                <a:spLocks noChangeShapeType="1"/>
              </p:cNvSpPr>
              <p:nvPr/>
            </p:nvSpPr>
            <p:spPr bwMode="auto">
              <a:xfrm>
                <a:off x="2122" y="6881"/>
                <a:ext cx="0" cy="18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sp>
            <p:nvSpPr>
              <p:cNvPr id="4176" name="Line 80"/>
              <p:cNvSpPr>
                <a:spLocks noChangeShapeType="1"/>
              </p:cNvSpPr>
              <p:nvPr/>
            </p:nvSpPr>
            <p:spPr bwMode="auto">
              <a:xfrm>
                <a:off x="2472" y="6710"/>
                <a:ext cx="525"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sp>
            <p:nvSpPr>
              <p:cNvPr id="4177" name="Line 81"/>
              <p:cNvSpPr>
                <a:spLocks noChangeShapeType="1"/>
              </p:cNvSpPr>
              <p:nvPr/>
            </p:nvSpPr>
            <p:spPr bwMode="auto">
              <a:xfrm>
                <a:off x="3515" y="6710"/>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tIns="72000"/>
              <a:lstStyle/>
              <a:p>
                <a:endParaRPr lang="zh-CN" altLang="en-US"/>
              </a:p>
            </p:txBody>
          </p:sp>
        </p:grpSp>
        <p:sp>
          <p:nvSpPr>
            <p:cNvPr id="4178" name="Text Box 82"/>
            <p:cNvSpPr txBox="1">
              <a:spLocks noChangeArrowheads="1"/>
            </p:cNvSpPr>
            <p:nvPr/>
          </p:nvSpPr>
          <p:spPr bwMode="auto">
            <a:xfrm>
              <a:off x="3274" y="3377"/>
              <a:ext cx="25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8000" tIns="72000" rIns="18000" bIns="10800"/>
            <a:lstStyle/>
            <a:p>
              <a:pPr algn="just"/>
              <a:r>
                <a:rPr lang="en-US" altLang="zh-CN" sz="2000" b="1">
                  <a:solidFill>
                    <a:srgbClr val="020202"/>
                  </a:solidFill>
                  <a:latin typeface="Times New Roman"/>
                </a:rPr>
                <a:t>…</a:t>
              </a:r>
              <a:endParaRPr lang="en-US" altLang="zh-CN" sz="1000" b="1">
                <a:solidFill>
                  <a:srgbClr val="020202"/>
                </a:solidFill>
                <a:latin typeface="宋体" pitchFamily="2" charset="-122"/>
              </a:endParaRPr>
            </a:p>
          </p:txBody>
        </p:sp>
        <p:sp>
          <p:nvSpPr>
            <p:cNvPr id="4179" name="Text Box 83"/>
            <p:cNvSpPr txBox="1">
              <a:spLocks noChangeArrowheads="1"/>
            </p:cNvSpPr>
            <p:nvPr/>
          </p:nvSpPr>
          <p:spPr bwMode="auto">
            <a:xfrm>
              <a:off x="3708" y="3502"/>
              <a:ext cx="27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800" b="1">
                  <a:solidFill>
                    <a:srgbClr val="020202"/>
                  </a:solidFill>
                  <a:latin typeface="宋体" pitchFamily="2" charset="-122"/>
                </a:rPr>
                <a:t>T</a:t>
              </a:r>
              <a:endParaRPr lang="en-US" altLang="zh-CN" sz="900" b="1">
                <a:solidFill>
                  <a:srgbClr val="020202"/>
                </a:solidFill>
                <a:latin typeface="宋体" pitchFamily="2" charset="-122"/>
              </a:endParaRPr>
            </a:p>
          </p:txBody>
        </p:sp>
        <p:sp>
          <p:nvSpPr>
            <p:cNvPr id="4180" name="Text Box 84"/>
            <p:cNvSpPr txBox="1">
              <a:spLocks noChangeArrowheads="1"/>
            </p:cNvSpPr>
            <p:nvPr/>
          </p:nvSpPr>
          <p:spPr bwMode="auto">
            <a:xfrm>
              <a:off x="4113" y="3616"/>
              <a:ext cx="407" cy="2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72000" rIns="18000" bIns="10800"/>
            <a:lstStyle/>
            <a:p>
              <a:pPr algn="ctr"/>
              <a:r>
                <a:rPr lang="en-US" altLang="zh-CN" sz="1800" b="1">
                  <a:solidFill>
                    <a:srgbClr val="020202"/>
                  </a:solidFill>
                  <a:latin typeface="宋体" pitchFamily="2" charset="-122"/>
                </a:rPr>
                <a:t>An</a:t>
              </a:r>
              <a:endParaRPr lang="en-US" altLang="zh-CN" sz="900" b="1">
                <a:solidFill>
                  <a:srgbClr val="020202"/>
                </a:solidFill>
                <a:latin typeface="宋体" pitchFamily="2" charset="-122"/>
              </a:endParaRPr>
            </a:p>
          </p:txBody>
        </p:sp>
        <p:sp>
          <p:nvSpPr>
            <p:cNvPr id="4181" name="Text Box 85"/>
            <p:cNvSpPr txBox="1">
              <a:spLocks noChangeArrowheads="1"/>
            </p:cNvSpPr>
            <p:nvPr/>
          </p:nvSpPr>
          <p:spPr bwMode="auto">
            <a:xfrm>
              <a:off x="3120" y="3811"/>
              <a:ext cx="27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800" b="1">
                  <a:solidFill>
                    <a:srgbClr val="020202"/>
                  </a:solidFill>
                  <a:latin typeface="宋体" pitchFamily="2" charset="-122"/>
                </a:rPr>
                <a:t>F</a:t>
              </a:r>
              <a:endParaRPr lang="en-US" altLang="zh-CN" sz="900" b="1">
                <a:solidFill>
                  <a:srgbClr val="020202"/>
                </a:solidFill>
                <a:latin typeface="宋体" pitchFamily="2" charset="-122"/>
              </a:endParaRPr>
            </a:p>
          </p:txBody>
        </p:sp>
        <p:grpSp>
          <p:nvGrpSpPr>
            <p:cNvPr id="4182" name="Group 86"/>
            <p:cNvGrpSpPr>
              <a:grpSpLocks/>
            </p:cNvGrpSpPr>
            <p:nvPr/>
          </p:nvGrpSpPr>
          <p:grpSpPr bwMode="auto">
            <a:xfrm>
              <a:off x="3134" y="3585"/>
              <a:ext cx="544" cy="272"/>
              <a:chOff x="7048" y="3687"/>
              <a:chExt cx="680" cy="340"/>
            </a:xfrm>
          </p:grpSpPr>
          <p:sp>
            <p:nvSpPr>
              <p:cNvPr id="4183" name="AutoShape 87"/>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4184" name="Text Box 88"/>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72000" rIns="18000" bIns="10800"/>
              <a:lstStyle/>
              <a:p>
                <a:pPr algn="ctr"/>
                <a:r>
                  <a:rPr lang="en-US" altLang="zh-CN" sz="1400" b="1">
                    <a:solidFill>
                      <a:srgbClr val="020202"/>
                    </a:solidFill>
                    <a:latin typeface="宋体" pitchFamily="2" charset="-122"/>
                  </a:rPr>
                  <a:t>P=n</a:t>
                </a:r>
                <a:endParaRPr lang="en-US" altLang="zh-CN" sz="700" b="1">
                  <a:solidFill>
                    <a:srgbClr val="020202"/>
                  </a:solidFill>
                  <a:latin typeface="宋体" pitchFamily="2" charset="-122"/>
                </a:endParaRPr>
              </a:p>
            </p:txBody>
          </p:sp>
        </p:grpSp>
        <p:sp>
          <p:nvSpPr>
            <p:cNvPr id="4185" name="Line 89"/>
            <p:cNvSpPr>
              <a:spLocks noChangeShapeType="1"/>
            </p:cNvSpPr>
            <p:nvPr/>
          </p:nvSpPr>
          <p:spPr bwMode="auto">
            <a:xfrm>
              <a:off x="3406" y="3857"/>
              <a:ext cx="0" cy="24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sp>
          <p:nvSpPr>
            <p:cNvPr id="4186" name="Line 90"/>
            <p:cNvSpPr>
              <a:spLocks noChangeShapeType="1"/>
            </p:cNvSpPr>
            <p:nvPr/>
          </p:nvSpPr>
          <p:spPr bwMode="auto">
            <a:xfrm>
              <a:off x="3686" y="3720"/>
              <a:ext cx="420"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tIns="72000"/>
            <a:lstStyle/>
            <a:p>
              <a:endParaRPr lang="zh-CN" altLang="en-US"/>
            </a:p>
          </p:txBody>
        </p:sp>
        <p:sp>
          <p:nvSpPr>
            <p:cNvPr id="4187" name="Line 91"/>
            <p:cNvSpPr>
              <a:spLocks noChangeShapeType="1"/>
            </p:cNvSpPr>
            <p:nvPr/>
          </p:nvSpPr>
          <p:spPr bwMode="auto">
            <a:xfrm>
              <a:off x="4520" y="3720"/>
              <a:ext cx="1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tIns="72000"/>
            <a:lstStyle/>
            <a:p>
              <a:endParaRPr lang="zh-CN" altLang="en-US"/>
            </a:p>
          </p:txBody>
        </p:sp>
        <p:sp>
          <p:nvSpPr>
            <p:cNvPr id="4188" name="Line 92"/>
            <p:cNvSpPr>
              <a:spLocks noChangeShapeType="1"/>
            </p:cNvSpPr>
            <p:nvPr/>
          </p:nvSpPr>
          <p:spPr bwMode="auto">
            <a:xfrm>
              <a:off x="3410" y="3944"/>
              <a:ext cx="1281" cy="0"/>
            </a:xfrm>
            <a:prstGeom prst="line">
              <a:avLst/>
            </a:prstGeom>
            <a:noFill/>
            <a:ln w="9525">
              <a:solidFill>
                <a:srgbClr val="000000"/>
              </a:solidFill>
              <a:round/>
              <a:headEnd type="arrow" w="sm" len="sm"/>
              <a:tailEnd/>
            </a:ln>
            <a:extLst>
              <a:ext uri="{909E8E84-426E-40DD-AFC4-6F175D3DCCD1}">
                <a14:hiddenFill xmlns:a14="http://schemas.microsoft.com/office/drawing/2010/main">
                  <a:noFill/>
                </a14:hiddenFill>
              </a:ext>
            </a:extLst>
          </p:spPr>
          <p:txBody>
            <a:bodyPr tIns="72000"/>
            <a:lstStyle/>
            <a:p>
              <a:endParaRPr lang="zh-CN" altLang="en-US"/>
            </a:p>
          </p:txBody>
        </p:sp>
        <p:sp>
          <p:nvSpPr>
            <p:cNvPr id="4189" name="Line 93"/>
            <p:cNvSpPr>
              <a:spLocks noChangeShapeType="1"/>
            </p:cNvSpPr>
            <p:nvPr/>
          </p:nvSpPr>
          <p:spPr bwMode="auto">
            <a:xfrm>
              <a:off x="4679" y="2596"/>
              <a:ext cx="0" cy="13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tIns="72000"/>
            <a:lstStyle/>
            <a:p>
              <a:endParaRPr lang="zh-CN" altLang="en-US"/>
            </a:p>
          </p:txBody>
        </p:sp>
      </p:grpSp>
    </p:spTree>
    <p:extLst>
      <p:ext uri="{BB962C8B-B14F-4D97-AF65-F5344CB8AC3E}">
        <p14:creationId xmlns:p14="http://schemas.microsoft.com/office/powerpoint/2010/main" val="2957928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box(in)">
                                      <p:cBhvr>
                                        <p:cTn id="11" dur="500"/>
                                        <p:tgtEl>
                                          <p:spTgt spid="4100"/>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blinds(horizontal)">
                                      <p:cBhvr>
                                        <p:cTn id="16" dur="500"/>
                                        <p:tgtEl>
                                          <p:spTgt spid="4099"/>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4106"/>
                                        </p:tgtEl>
                                        <p:attrNameLst>
                                          <p:attrName>style.visibility</p:attrName>
                                        </p:attrNameLst>
                                      </p:cBhvr>
                                      <p:to>
                                        <p:strVal val="visible"/>
                                      </p:to>
                                    </p:set>
                                    <p:animEffect transition="in" filter="box(in)">
                                      <p:cBhvr>
                                        <p:cTn id="20" dur="500"/>
                                        <p:tgtEl>
                                          <p:spTgt spid="4106"/>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124"/>
                                        </p:tgtEl>
                                        <p:attrNameLst>
                                          <p:attrName>style.visibility</p:attrName>
                                        </p:attrNameLst>
                                      </p:cBhvr>
                                      <p:to>
                                        <p:strVal val="visible"/>
                                      </p:to>
                                    </p:set>
                                    <p:animEffect transition="in" filter="blinds(horizontal)">
                                      <p:cBhvr>
                                        <p:cTn id="25" dur="500"/>
                                        <p:tgtEl>
                                          <p:spTgt spid="4124"/>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6" fill="hold" nodeType="afterGroup">
                            <p:stCondLst>
                              <p:cond delay="500"/>
                            </p:stCondLst>
                            <p:childTnLst>
                              <p:par>
                                <p:cTn id="27" presetID="4" presetClass="entr" presetSubtype="16" fill="hold" nodeType="afterEffect">
                                  <p:stCondLst>
                                    <p:cond delay="0"/>
                                  </p:stCondLst>
                                  <p:childTnLst>
                                    <p:set>
                                      <p:cBhvr>
                                        <p:cTn id="28" dur="1" fill="hold">
                                          <p:stCondLst>
                                            <p:cond delay="0"/>
                                          </p:stCondLst>
                                        </p:cTn>
                                        <p:tgtEl>
                                          <p:spTgt spid="4190"/>
                                        </p:tgtEl>
                                        <p:attrNameLst>
                                          <p:attrName>style.visibility</p:attrName>
                                        </p:attrNameLst>
                                      </p:cBhvr>
                                      <p:to>
                                        <p:strVal val="visible"/>
                                      </p:to>
                                    </p:set>
                                    <p:animEffect transition="in" filter="box(in)">
                                      <p:cBhvr>
                                        <p:cTn id="29" dur="500"/>
                                        <p:tgtEl>
                                          <p:spTgt spid="4190"/>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125"/>
                                        </p:tgtEl>
                                        <p:attrNameLst>
                                          <p:attrName>style.visibility</p:attrName>
                                        </p:attrNameLst>
                                      </p:cBhvr>
                                      <p:to>
                                        <p:strVal val="visible"/>
                                      </p:to>
                                    </p:set>
                                    <p:animEffect transition="in" filter="blinds(horizontal)">
                                      <p:cBhvr>
                                        <p:cTn id="34" dur="500"/>
                                        <p:tgtEl>
                                          <p:spTgt spid="4125"/>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childTnLst>
                          </p:cTn>
                        </p:par>
                        <p:par>
                          <p:cTn id="35" fill="hold" nodeType="afterGroup">
                            <p:stCondLst>
                              <p:cond delay="500"/>
                            </p:stCondLst>
                            <p:childTnLst>
                              <p:par>
                                <p:cTn id="36" presetID="4" presetClass="entr" presetSubtype="16" fill="hold" nodeType="afterEffect">
                                  <p:stCondLst>
                                    <p:cond delay="0"/>
                                  </p:stCondLst>
                                  <p:childTnLst>
                                    <p:set>
                                      <p:cBhvr>
                                        <p:cTn id="37" dur="1" fill="hold">
                                          <p:stCondLst>
                                            <p:cond delay="0"/>
                                          </p:stCondLst>
                                        </p:cTn>
                                        <p:tgtEl>
                                          <p:spTgt spid="4191"/>
                                        </p:tgtEl>
                                        <p:attrNameLst>
                                          <p:attrName>style.visibility</p:attrName>
                                        </p:attrNameLst>
                                      </p:cBhvr>
                                      <p:to>
                                        <p:strVal val="visible"/>
                                      </p:to>
                                    </p:set>
                                    <p:animEffect transition="in" filter="box(in)">
                                      <p:cBhvr>
                                        <p:cTn id="38" dur="500"/>
                                        <p:tgtEl>
                                          <p:spTgt spid="4191"/>
                                        </p:tgtEl>
                                      </p:cBhvr>
                                    </p:animEffect>
                                  </p:childTnLst>
                                  <p:subTnLst>
                                    <p:audio>
                                      <p:cMediaNode>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155"/>
                                        </p:tgtEl>
                                        <p:attrNameLst>
                                          <p:attrName>style.visibility</p:attrName>
                                        </p:attrNameLst>
                                      </p:cBhvr>
                                      <p:to>
                                        <p:strVal val="visible"/>
                                      </p:to>
                                    </p:set>
                                    <p:animEffect transition="in" filter="blinds(horizontal)">
                                      <p:cBhvr>
                                        <p:cTn id="43" dur="500"/>
                                        <p:tgtEl>
                                          <p:spTgt spid="4155"/>
                                        </p:tgtEl>
                                      </p:cBhvr>
                                    </p:animEffect>
                                  </p:childTnLst>
                                  <p:subTnLst>
                                    <p:audio>
                                      <p:cMediaNode>
                                        <p:cTn display="0" masterRel="sameClick">
                                          <p:stCondLst>
                                            <p:cond evt="begin" delay="0">
                                              <p:tn val="41"/>
                                            </p:cond>
                                          </p:stCondLst>
                                          <p:endCondLst>
                                            <p:cond evt="onStopAudio" delay="0">
                                              <p:tgtEl>
                                                <p:sldTgt/>
                                              </p:tgtEl>
                                            </p:cond>
                                          </p:endCondLst>
                                        </p:cTn>
                                        <p:tgtEl>
                                          <p:sndTgt r:embed="rId2" name="CAMERA.WAV"/>
                                        </p:tgtEl>
                                      </p:cMediaNode>
                                    </p:audio>
                                  </p:subTnLst>
                                </p:cTn>
                              </p:par>
                            </p:childTnLst>
                          </p:cTn>
                        </p:par>
                        <p:par>
                          <p:cTn id="44" fill="hold" nodeType="afterGroup">
                            <p:stCondLst>
                              <p:cond delay="500"/>
                            </p:stCondLst>
                            <p:childTnLst>
                              <p:par>
                                <p:cTn id="45" presetID="4" presetClass="entr" presetSubtype="16" fill="hold" nodeType="afterEffect">
                                  <p:stCondLst>
                                    <p:cond delay="0"/>
                                  </p:stCondLst>
                                  <p:childTnLst>
                                    <p:set>
                                      <p:cBhvr>
                                        <p:cTn id="46" dur="1" fill="hold">
                                          <p:stCondLst>
                                            <p:cond delay="0"/>
                                          </p:stCondLst>
                                        </p:cTn>
                                        <p:tgtEl>
                                          <p:spTgt spid="4192"/>
                                        </p:tgtEl>
                                        <p:attrNameLst>
                                          <p:attrName>style.visibility</p:attrName>
                                        </p:attrNameLst>
                                      </p:cBhvr>
                                      <p:to>
                                        <p:strVal val="visible"/>
                                      </p:to>
                                    </p:set>
                                    <p:animEffect transition="in" filter="box(in)">
                                      <p:cBhvr>
                                        <p:cTn id="47" dur="500"/>
                                        <p:tgtEl>
                                          <p:spTgt spid="4192"/>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P spid="4124" grpId="0" autoUpdateAnimBg="0"/>
      <p:bldP spid="4125" grpId="0" autoUpdateAnimBg="0"/>
      <p:bldP spid="415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685800" y="1515556"/>
            <a:ext cx="8153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rgbClr val="020202"/>
                </a:solidFill>
                <a:latin typeface="宋体" pitchFamily="2" charset="-122"/>
              </a:rPr>
              <a:t>任何复杂的程序流程图都由以上五种基本结构组合而成。 </a:t>
            </a:r>
          </a:p>
          <a:p>
            <a:endParaRPr lang="zh-CN" altLang="en-US" b="1" dirty="0">
              <a:solidFill>
                <a:srgbClr val="020202"/>
              </a:solidFill>
              <a:latin typeface="宋体" pitchFamily="2" charset="-122"/>
            </a:endParaRPr>
          </a:p>
          <a:p>
            <a:r>
              <a:rPr lang="zh-CN" altLang="en-US" b="1" dirty="0">
                <a:solidFill>
                  <a:srgbClr val="020202"/>
                </a:solidFill>
                <a:latin typeface="宋体" pitchFamily="2" charset="-122"/>
              </a:rPr>
              <a:t>优点：</a:t>
            </a:r>
            <a:endParaRPr lang="en-US" altLang="zh-CN" b="1" dirty="0">
              <a:solidFill>
                <a:srgbClr val="020202"/>
              </a:solidFill>
              <a:latin typeface="宋体" pitchFamily="2" charset="-122"/>
            </a:endParaRPr>
          </a:p>
          <a:p>
            <a:pPr marL="342900" indent="-342900">
              <a:lnSpc>
                <a:spcPct val="150000"/>
              </a:lnSpc>
              <a:buFont typeface="Wingdings" panose="05000000000000000000" pitchFamily="2" charset="2"/>
              <a:buChar char="Ø"/>
            </a:pPr>
            <a:r>
              <a:rPr lang="zh-CN" altLang="en-US" b="1" dirty="0">
                <a:solidFill>
                  <a:srgbClr val="020202"/>
                </a:solidFill>
                <a:latin typeface="宋体" pitchFamily="2" charset="-122"/>
              </a:rPr>
              <a:t>容易掌握，使用广泛。</a:t>
            </a:r>
          </a:p>
          <a:p>
            <a:endParaRPr lang="zh-CN" altLang="en-US" b="1" dirty="0">
              <a:solidFill>
                <a:srgbClr val="020202"/>
              </a:solidFill>
              <a:latin typeface="宋体" pitchFamily="2" charset="-122"/>
            </a:endParaRPr>
          </a:p>
          <a:p>
            <a:r>
              <a:rPr lang="zh-CN" altLang="en-US" b="1" dirty="0">
                <a:solidFill>
                  <a:srgbClr val="020202"/>
                </a:solidFill>
                <a:latin typeface="宋体" pitchFamily="2" charset="-122"/>
              </a:rPr>
              <a:t>缺点：</a:t>
            </a:r>
            <a:endParaRPr lang="en-US" altLang="zh-CN" b="1" dirty="0">
              <a:solidFill>
                <a:srgbClr val="020202"/>
              </a:solidFill>
              <a:latin typeface="宋体" pitchFamily="2" charset="-122"/>
            </a:endParaRPr>
          </a:p>
          <a:p>
            <a:pPr marL="342900" indent="-342900">
              <a:lnSpc>
                <a:spcPct val="150000"/>
              </a:lnSpc>
              <a:buFont typeface="Wingdings" panose="05000000000000000000" pitchFamily="2" charset="2"/>
              <a:buChar char="Ø"/>
            </a:pPr>
            <a:r>
              <a:rPr lang="zh-CN" altLang="en-US" b="1" dirty="0">
                <a:solidFill>
                  <a:srgbClr val="020202"/>
                </a:solidFill>
                <a:latin typeface="宋体" pitchFamily="2" charset="-122"/>
              </a:rPr>
              <a:t>不利于大型系统的可理解性；</a:t>
            </a:r>
            <a:endParaRPr lang="en-US" altLang="zh-CN" b="1" dirty="0">
              <a:solidFill>
                <a:srgbClr val="020202"/>
              </a:solidFill>
              <a:latin typeface="宋体" pitchFamily="2" charset="-122"/>
            </a:endParaRPr>
          </a:p>
          <a:p>
            <a:pPr marL="342900" indent="-342900">
              <a:lnSpc>
                <a:spcPct val="150000"/>
              </a:lnSpc>
              <a:buFont typeface="Wingdings" panose="05000000000000000000" pitchFamily="2" charset="2"/>
              <a:buChar char="Ø"/>
            </a:pPr>
            <a:r>
              <a:rPr lang="zh-CN" altLang="en-US" b="1" dirty="0">
                <a:solidFill>
                  <a:srgbClr val="020202"/>
                </a:solidFill>
                <a:latin typeface="宋体" pitchFamily="2" charset="-122"/>
              </a:rPr>
              <a:t>不易表示数据结构；</a:t>
            </a:r>
            <a:endParaRPr lang="en-US" altLang="zh-CN" b="1" dirty="0">
              <a:solidFill>
                <a:srgbClr val="020202"/>
              </a:solidFill>
              <a:latin typeface="宋体" pitchFamily="2" charset="-122"/>
            </a:endParaRPr>
          </a:p>
          <a:p>
            <a:pPr marL="342900" indent="-342900">
              <a:lnSpc>
                <a:spcPct val="150000"/>
              </a:lnSpc>
              <a:buFont typeface="Wingdings" panose="05000000000000000000" pitchFamily="2" charset="2"/>
              <a:buChar char="Ø"/>
            </a:pPr>
            <a:r>
              <a:rPr lang="zh-CN" altLang="en-US" b="1" dirty="0">
                <a:solidFill>
                  <a:srgbClr val="020202"/>
                </a:solidFill>
                <a:latin typeface="宋体" pitchFamily="2" charset="-122"/>
              </a:rPr>
              <a:t>转移控制太方便。</a:t>
            </a:r>
          </a:p>
        </p:txBody>
      </p:sp>
      <p:sp>
        <p:nvSpPr>
          <p:cNvPr id="24586" name="Text Box 10"/>
          <p:cNvSpPr txBox="1">
            <a:spLocks noChangeArrowheads="1"/>
          </p:cNvSpPr>
          <p:nvPr/>
        </p:nvSpPr>
        <p:spPr bwMode="auto">
          <a:xfrm>
            <a:off x="685800" y="548680"/>
            <a:ext cx="77746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rgbClr val="0066FF"/>
                </a:solidFill>
                <a:latin typeface="宋体" pitchFamily="2" charset="-122"/>
              </a:rPr>
              <a:t>程序流程图</a:t>
            </a:r>
            <a:r>
              <a:rPr lang="en-US" altLang="zh-CN" sz="3200" b="1" dirty="0">
                <a:solidFill>
                  <a:srgbClr val="0066FF"/>
                </a:solidFill>
              </a:rPr>
              <a:t>(Program Flow Chart)</a:t>
            </a:r>
          </a:p>
        </p:txBody>
      </p:sp>
      <p:grpSp>
        <p:nvGrpSpPr>
          <p:cNvPr id="4" name="Group 94"/>
          <p:cNvGrpSpPr>
            <a:grpSpLocks/>
          </p:cNvGrpSpPr>
          <p:nvPr/>
        </p:nvGrpSpPr>
        <p:grpSpPr bwMode="auto">
          <a:xfrm>
            <a:off x="5900878" y="2376722"/>
            <a:ext cx="2344236" cy="2108200"/>
            <a:chOff x="4032" y="768"/>
            <a:chExt cx="1044" cy="1088"/>
          </a:xfrm>
        </p:grpSpPr>
        <p:sp>
          <p:nvSpPr>
            <p:cNvPr id="5" name="Text Box 31"/>
            <p:cNvSpPr txBox="1">
              <a:spLocks noChangeArrowheads="1"/>
            </p:cNvSpPr>
            <p:nvPr/>
          </p:nvSpPr>
          <p:spPr bwMode="auto">
            <a:xfrm>
              <a:off x="4370" y="1234"/>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dirty="0">
                  <a:solidFill>
                    <a:srgbClr val="020202"/>
                  </a:solidFill>
                  <a:latin typeface="宋体" pitchFamily="2" charset="-122"/>
                </a:rPr>
                <a:t>T</a:t>
              </a:r>
            </a:p>
          </p:txBody>
        </p:sp>
        <p:grpSp>
          <p:nvGrpSpPr>
            <p:cNvPr id="6" name="Group 32"/>
            <p:cNvGrpSpPr>
              <a:grpSpLocks/>
            </p:cNvGrpSpPr>
            <p:nvPr/>
          </p:nvGrpSpPr>
          <p:grpSpPr bwMode="auto">
            <a:xfrm>
              <a:off x="4304" y="973"/>
              <a:ext cx="545" cy="271"/>
              <a:chOff x="7048" y="3687"/>
              <a:chExt cx="680" cy="340"/>
            </a:xfrm>
          </p:grpSpPr>
          <p:sp>
            <p:nvSpPr>
              <p:cNvPr id="17" name="AutoShape 33"/>
              <p:cNvSpPr>
                <a:spLocks noChangeArrowheads="1"/>
              </p:cNvSpPr>
              <p:nvPr/>
            </p:nvSpPr>
            <p:spPr bwMode="auto">
              <a:xfrm>
                <a:off x="7048" y="3687"/>
                <a:ext cx="680" cy="340"/>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 name="Text Box 34"/>
              <p:cNvSpPr txBox="1">
                <a:spLocks noChangeArrowheads="1"/>
              </p:cNvSpPr>
              <p:nvPr/>
            </p:nvSpPr>
            <p:spPr bwMode="auto">
              <a:xfrm>
                <a:off x="7229" y="3715"/>
                <a:ext cx="3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P</a:t>
                </a:r>
              </a:p>
            </p:txBody>
          </p:sp>
        </p:grpSp>
        <p:sp>
          <p:nvSpPr>
            <p:cNvPr id="7" name="Line 35"/>
            <p:cNvSpPr>
              <a:spLocks noChangeShapeType="1"/>
            </p:cNvSpPr>
            <p:nvPr/>
          </p:nvSpPr>
          <p:spPr bwMode="auto">
            <a:xfrm>
              <a:off x="4576" y="768"/>
              <a:ext cx="0" cy="19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8" name="Text Box 36"/>
            <p:cNvSpPr txBox="1">
              <a:spLocks noChangeArrowheads="1"/>
            </p:cNvSpPr>
            <p:nvPr/>
          </p:nvSpPr>
          <p:spPr bwMode="auto">
            <a:xfrm>
              <a:off x="4440" y="1403"/>
              <a:ext cx="273" cy="2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1800" b="1">
                  <a:solidFill>
                    <a:srgbClr val="020202"/>
                  </a:solidFill>
                  <a:latin typeface="宋体" pitchFamily="2" charset="-122"/>
                </a:rPr>
                <a:t>S</a:t>
              </a:r>
            </a:p>
          </p:txBody>
        </p:sp>
        <p:sp>
          <p:nvSpPr>
            <p:cNvPr id="9" name="Line 37"/>
            <p:cNvSpPr>
              <a:spLocks noChangeShapeType="1"/>
            </p:cNvSpPr>
            <p:nvPr/>
          </p:nvSpPr>
          <p:spPr bwMode="auto">
            <a:xfrm>
              <a:off x="4576" y="1629"/>
              <a:ext cx="0" cy="172"/>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10" name="Line 38"/>
            <p:cNvSpPr>
              <a:spLocks noChangeShapeType="1"/>
            </p:cNvSpPr>
            <p:nvPr/>
          </p:nvSpPr>
          <p:spPr bwMode="auto">
            <a:xfrm>
              <a:off x="4576" y="1244"/>
              <a:ext cx="0" cy="15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1" name="Line 39"/>
            <p:cNvSpPr>
              <a:spLocks noChangeShapeType="1"/>
            </p:cNvSpPr>
            <p:nvPr/>
          </p:nvSpPr>
          <p:spPr bwMode="auto">
            <a:xfrm>
              <a:off x="4032" y="1789"/>
              <a:ext cx="5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40"/>
            <p:cNvSpPr>
              <a:spLocks noChangeShapeType="1"/>
            </p:cNvSpPr>
            <p:nvPr/>
          </p:nvSpPr>
          <p:spPr bwMode="auto">
            <a:xfrm flipV="1">
              <a:off x="4032" y="814"/>
              <a:ext cx="0" cy="9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41"/>
            <p:cNvSpPr>
              <a:spLocks noChangeShapeType="1"/>
            </p:cNvSpPr>
            <p:nvPr/>
          </p:nvSpPr>
          <p:spPr bwMode="auto">
            <a:xfrm>
              <a:off x="4032" y="814"/>
              <a:ext cx="544"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4" name="Line 42"/>
            <p:cNvSpPr>
              <a:spLocks noChangeShapeType="1"/>
            </p:cNvSpPr>
            <p:nvPr/>
          </p:nvSpPr>
          <p:spPr bwMode="auto">
            <a:xfrm>
              <a:off x="4857" y="1108"/>
              <a:ext cx="1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43"/>
            <p:cNvSpPr>
              <a:spLocks noChangeShapeType="1"/>
            </p:cNvSpPr>
            <p:nvPr/>
          </p:nvSpPr>
          <p:spPr bwMode="auto">
            <a:xfrm>
              <a:off x="5016" y="1108"/>
              <a:ext cx="0" cy="74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6" name="Text Box 44"/>
            <p:cNvSpPr txBox="1">
              <a:spLocks noChangeArrowheads="1"/>
            </p:cNvSpPr>
            <p:nvPr/>
          </p:nvSpPr>
          <p:spPr bwMode="auto">
            <a:xfrm>
              <a:off x="4804" y="902"/>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800" b="1">
                  <a:solidFill>
                    <a:srgbClr val="020202"/>
                  </a:solidFill>
                  <a:latin typeface="宋体" pitchFamily="2" charset="-122"/>
                </a:rPr>
                <a:t>F</a:t>
              </a:r>
            </a:p>
          </p:txBody>
        </p:sp>
      </p:grpSp>
    </p:spTree>
    <p:extLst>
      <p:ext uri="{BB962C8B-B14F-4D97-AF65-F5344CB8AC3E}">
        <p14:creationId xmlns:p14="http://schemas.microsoft.com/office/powerpoint/2010/main" val="13798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用户界面设计</a:t>
            </a:r>
            <a:r>
              <a:rPr lang="en-US" altLang="zh-CN" sz="3600" dirty="0"/>
              <a:t>( User Interface)</a:t>
            </a:r>
            <a:endParaRPr lang="zh-CN" altLang="en-US" sz="3600" dirty="0"/>
          </a:p>
        </p:txBody>
      </p:sp>
      <p:sp>
        <p:nvSpPr>
          <p:cNvPr id="3" name="内容占位符 2"/>
          <p:cNvSpPr>
            <a:spLocks noGrp="1"/>
          </p:cNvSpPr>
          <p:nvPr>
            <p:ph idx="1"/>
          </p:nvPr>
        </p:nvSpPr>
        <p:spPr/>
        <p:txBody>
          <a:bodyPr/>
          <a:lstStyle/>
          <a:p>
            <a:r>
              <a:rPr lang="zh-CN" altLang="en-US" dirty="0"/>
              <a:t>成功的 </a:t>
            </a:r>
            <a:r>
              <a:rPr lang="en-US" altLang="zh-CN" dirty="0"/>
              <a:t>UI </a:t>
            </a:r>
            <a:r>
              <a:rPr lang="zh-CN" altLang="en-US" dirty="0"/>
              <a:t>设计能满足商业目标</a:t>
            </a:r>
            <a:endParaRPr lang="en-US" altLang="zh-CN" dirty="0"/>
          </a:p>
          <a:p>
            <a:endParaRPr lang="en-US" altLang="zh-CN" dirty="0"/>
          </a:p>
          <a:p>
            <a:r>
              <a:rPr lang="zh-CN" altLang="en-US" dirty="0"/>
              <a:t>更能为用户带来良好的体验</a:t>
            </a:r>
          </a:p>
        </p:txBody>
      </p:sp>
    </p:spTree>
    <p:extLst>
      <p:ext uri="{BB962C8B-B14F-4D97-AF65-F5344CB8AC3E}">
        <p14:creationId xmlns:p14="http://schemas.microsoft.com/office/powerpoint/2010/main" val="3255765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3048000" y="609600"/>
            <a:ext cx="6096000" cy="1143000"/>
          </a:xfrm>
        </p:spPr>
        <p:txBody>
          <a:bodyPr/>
          <a:lstStyle/>
          <a:p>
            <a:pPr algn="just"/>
            <a:br>
              <a:rPr lang="en-US" altLang="zh-CN" sz="1400">
                <a:solidFill>
                  <a:schemeClr val="bg2"/>
                </a:solidFill>
              </a:rPr>
            </a:br>
            <a:endParaRPr lang="en-US" altLang="zh-CN" sz="1400">
              <a:solidFill>
                <a:schemeClr val="bg2"/>
              </a:solidFill>
            </a:endParaRP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3914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ChangeArrowheads="1"/>
          </p:cNvSpPr>
          <p:nvPr/>
        </p:nvSpPr>
        <p:spPr bwMode="auto">
          <a:xfrm>
            <a:off x="609600" y="914400"/>
            <a:ext cx="4876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800" b="1">
                <a:solidFill>
                  <a:srgbClr val="020100"/>
                </a:solidFill>
                <a:latin typeface="宋体" pitchFamily="2" charset="-122"/>
              </a:rPr>
              <a:t>程序流程图的标准符号</a:t>
            </a:r>
          </a:p>
        </p:txBody>
      </p:sp>
    </p:spTree>
    <p:extLst>
      <p:ext uri="{BB962C8B-B14F-4D97-AF65-F5344CB8AC3E}">
        <p14:creationId xmlns:p14="http://schemas.microsoft.com/office/powerpoint/2010/main" val="157524786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灯片编号占位符 5"/>
          <p:cNvSpPr>
            <a:spLocks noGrp="1"/>
          </p:cNvSpPr>
          <p:nvPr>
            <p:ph type="sldNum" sz="quarter" idx="12"/>
          </p:nvPr>
        </p:nvSpPr>
        <p:spPr/>
        <p:txBody>
          <a:bodyPr/>
          <a:lstStyle/>
          <a:p>
            <a:fld id="{412D099D-BFA4-4BC1-B7C4-E4C768B135EA}" type="slidenum">
              <a:rPr lang="zh-CN" altLang="en-US"/>
              <a:pPr/>
              <a:t>51</a:t>
            </a:fld>
            <a:endParaRPr lang="en-US" altLang="zh-CN"/>
          </a:p>
        </p:txBody>
      </p:sp>
      <p:sp>
        <p:nvSpPr>
          <p:cNvPr id="486403" name="Rectangle 3"/>
          <p:cNvSpPr>
            <a:spLocks noGrp="1" noChangeArrowheads="1"/>
          </p:cNvSpPr>
          <p:nvPr>
            <p:ph type="body" idx="1"/>
          </p:nvPr>
        </p:nvSpPr>
        <p:spPr>
          <a:xfrm>
            <a:off x="755576" y="1846263"/>
            <a:ext cx="4824412" cy="3713162"/>
          </a:xfrm>
        </p:spPr>
        <p:txBody>
          <a:bodyPr/>
          <a:lstStyle/>
          <a:p>
            <a:pPr marL="533400" lvl="2" indent="-533400">
              <a:buFont typeface="Wingdings" pitchFamily="2" charset="2"/>
              <a:buNone/>
            </a:pPr>
            <a:r>
              <a:rPr lang="zh-CN" altLang="en-US" sz="2800" b="1" dirty="0">
                <a:latin typeface="楷体_GB2312" pitchFamily="49" charset="-122"/>
                <a:ea typeface="楷体_GB2312" pitchFamily="49" charset="-122"/>
              </a:rPr>
              <a:t>例：求</a:t>
            </a:r>
            <a:r>
              <a:rPr lang="en-US" altLang="zh-CN" sz="2800" b="1" dirty="0">
                <a:latin typeface="楷体_GB2312" pitchFamily="49" charset="-122"/>
                <a:ea typeface="楷体_GB2312" pitchFamily="49" charset="-122"/>
              </a:rPr>
              <a:t>1-100</a:t>
            </a:r>
            <a:r>
              <a:rPr lang="zh-CN" altLang="en-US" sz="2800" b="1" dirty="0">
                <a:latin typeface="楷体_GB2312" pitchFamily="49" charset="-122"/>
                <a:ea typeface="楷体_GB2312" pitchFamily="49" charset="-122"/>
              </a:rPr>
              <a:t>的累加和 </a:t>
            </a:r>
          </a:p>
          <a:p>
            <a:pPr marL="533400" lvl="2" indent="-533400">
              <a:buFont typeface="Wingdings" pitchFamily="2" charset="2"/>
              <a:buNone/>
            </a:pPr>
            <a:r>
              <a:rPr lang="en-US" altLang="zh-CN" sz="2800" b="1" dirty="0">
                <a:latin typeface="楷体_GB2312" pitchFamily="49" charset="-122"/>
                <a:ea typeface="楷体_GB2312" pitchFamily="49" charset="-122"/>
              </a:rPr>
              <a:t>    s  </a:t>
            </a:r>
            <a:r>
              <a:rPr lang="zh-CN" altLang="en-US" sz="2800" b="1" dirty="0">
                <a:latin typeface="楷体_GB2312" pitchFamily="49" charset="-122"/>
                <a:ea typeface="楷体_GB2312" pitchFamily="49" charset="-122"/>
              </a:rPr>
              <a:t>累加和</a:t>
            </a:r>
          </a:p>
          <a:p>
            <a:pPr marL="533400" lvl="2" indent="-533400">
              <a:buFont typeface="Wingdings"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n  </a:t>
            </a:r>
            <a:r>
              <a:rPr lang="zh-CN" altLang="en-US" sz="2800" b="1" dirty="0">
                <a:latin typeface="楷体_GB2312" pitchFamily="49" charset="-122"/>
                <a:ea typeface="楷体_GB2312" pitchFamily="49" charset="-122"/>
              </a:rPr>
              <a:t>初值</a:t>
            </a:r>
          </a:p>
          <a:p>
            <a:pPr marL="533400" lvl="2" indent="-533400">
              <a:buFont typeface="Wingdings"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N  </a:t>
            </a:r>
            <a:r>
              <a:rPr lang="zh-CN" altLang="en-US" sz="2800" b="1" dirty="0">
                <a:latin typeface="楷体_GB2312" pitchFamily="49" charset="-122"/>
                <a:ea typeface="楷体_GB2312" pitchFamily="49" charset="-122"/>
              </a:rPr>
              <a:t>否（假）</a:t>
            </a:r>
          </a:p>
          <a:p>
            <a:pPr marL="533400" lvl="2" indent="-533400">
              <a:buFont typeface="Wingdings"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Y  </a:t>
            </a:r>
            <a:r>
              <a:rPr lang="zh-CN" altLang="en-US" sz="2800" b="1" dirty="0">
                <a:latin typeface="楷体_GB2312" pitchFamily="49" charset="-122"/>
                <a:ea typeface="楷体_GB2312" pitchFamily="49" charset="-122"/>
              </a:rPr>
              <a:t>是（真）</a:t>
            </a:r>
            <a:endParaRPr lang="en-US" altLang="zh-CN" sz="2800" b="1" dirty="0">
              <a:latin typeface="楷体_GB2312" pitchFamily="49" charset="-122"/>
              <a:ea typeface="楷体_GB2312" pitchFamily="49" charset="-122"/>
            </a:endParaRPr>
          </a:p>
          <a:p>
            <a:pPr marL="609600" indent="-609600">
              <a:buFont typeface="Wingdings" pitchFamily="2" charset="2"/>
              <a:buNone/>
            </a:pPr>
            <a:endParaRPr lang="zh-CN" altLang="en-US" sz="2800" dirty="0">
              <a:latin typeface="楷体_GB2312" pitchFamily="49" charset="-122"/>
              <a:ea typeface="楷体_GB2312" pitchFamily="49" charset="-122"/>
            </a:endParaRPr>
          </a:p>
        </p:txBody>
      </p:sp>
      <p:grpSp>
        <p:nvGrpSpPr>
          <p:cNvPr id="2" name="Group 4"/>
          <p:cNvGrpSpPr>
            <a:grpSpLocks/>
          </p:cNvGrpSpPr>
          <p:nvPr/>
        </p:nvGrpSpPr>
        <p:grpSpPr bwMode="auto">
          <a:xfrm>
            <a:off x="4572000" y="1377624"/>
            <a:ext cx="3384375" cy="5038607"/>
            <a:chOff x="3651" y="910"/>
            <a:chExt cx="1334" cy="2580"/>
          </a:xfrm>
        </p:grpSpPr>
        <p:sp>
          <p:nvSpPr>
            <p:cNvPr id="486405" name="Rectangle 5"/>
            <p:cNvSpPr>
              <a:spLocks noChangeArrowheads="1"/>
            </p:cNvSpPr>
            <p:nvPr/>
          </p:nvSpPr>
          <p:spPr bwMode="auto">
            <a:xfrm>
              <a:off x="4095" y="1289"/>
              <a:ext cx="818" cy="190"/>
            </a:xfrm>
            <a:prstGeom prst="rect">
              <a:avLst/>
            </a:prstGeom>
            <a:solidFill>
              <a:srgbClr val="FFFFCC"/>
            </a:solidFill>
            <a:ln w="28575">
              <a:solidFill>
                <a:srgbClr val="000000"/>
              </a:solidFill>
              <a:miter lim="800000"/>
              <a:headEnd/>
              <a:tailEnd/>
            </a:ln>
          </p:spPr>
          <p:txBody>
            <a:bodyPr/>
            <a:lstStyle/>
            <a:p>
              <a:endParaRPr lang="zh-CN" altLang="en-US" sz="2000" b="1"/>
            </a:p>
          </p:txBody>
        </p:sp>
        <p:sp>
          <p:nvSpPr>
            <p:cNvPr id="486406" name="Rectangle 6"/>
            <p:cNvSpPr>
              <a:spLocks noChangeArrowheads="1"/>
            </p:cNvSpPr>
            <p:nvPr/>
          </p:nvSpPr>
          <p:spPr bwMode="auto">
            <a:xfrm>
              <a:off x="4250" y="1297"/>
              <a:ext cx="409" cy="15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2000" b="1" dirty="0">
                  <a:solidFill>
                    <a:srgbClr val="000000"/>
                  </a:solidFill>
                  <a:latin typeface="宋体" pitchFamily="2" charset="-122"/>
                </a:rPr>
                <a:t>s=1; </a:t>
              </a:r>
              <a:r>
                <a:rPr lang="en-US" altLang="zh-CN" sz="2000" b="1">
                  <a:solidFill>
                    <a:srgbClr val="000000"/>
                  </a:solidFill>
                  <a:latin typeface="宋体" pitchFamily="2" charset="-122"/>
                </a:rPr>
                <a:t>n=0</a:t>
              </a:r>
              <a:endParaRPr lang="en-US" altLang="zh-CN" sz="2000" b="1" dirty="0">
                <a:solidFill>
                  <a:schemeClr val="tx1"/>
                </a:solidFill>
                <a:ea typeface="华文新魏" pitchFamily="2" charset="-122"/>
              </a:endParaRPr>
            </a:p>
          </p:txBody>
        </p:sp>
        <p:sp>
          <p:nvSpPr>
            <p:cNvPr id="486407" name="Freeform 7"/>
            <p:cNvSpPr>
              <a:spLocks/>
            </p:cNvSpPr>
            <p:nvPr/>
          </p:nvSpPr>
          <p:spPr bwMode="auto">
            <a:xfrm>
              <a:off x="4504" y="1071"/>
              <a:ext cx="1" cy="109"/>
            </a:xfrm>
            <a:custGeom>
              <a:avLst/>
              <a:gdLst/>
              <a:ahLst/>
              <a:cxnLst>
                <a:cxn ang="0">
                  <a:pos x="0" y="0"/>
                </a:cxn>
                <a:cxn ang="0">
                  <a:pos x="0" y="73"/>
                </a:cxn>
                <a:cxn ang="0">
                  <a:pos x="0" y="109"/>
                </a:cxn>
              </a:cxnLst>
              <a:rect l="0" t="0" r="r" b="b"/>
              <a:pathLst>
                <a:path h="109">
                  <a:moveTo>
                    <a:pt x="0" y="0"/>
                  </a:moveTo>
                  <a:lnTo>
                    <a:pt x="0" y="73"/>
                  </a:lnTo>
                  <a:lnTo>
                    <a:pt x="0" y="109"/>
                  </a:lnTo>
                </a:path>
              </a:pathLst>
            </a:custGeom>
            <a:noFill/>
            <a:ln w="14288">
              <a:solidFill>
                <a:srgbClr val="000000"/>
              </a:solidFill>
              <a:prstDash val="solid"/>
              <a:round/>
              <a:headEnd/>
              <a:tailEnd/>
            </a:ln>
          </p:spPr>
          <p:txBody>
            <a:bodyPr/>
            <a:lstStyle/>
            <a:p>
              <a:endParaRPr lang="zh-CN" altLang="en-US" sz="2000" b="1"/>
            </a:p>
          </p:txBody>
        </p:sp>
        <p:sp>
          <p:nvSpPr>
            <p:cNvPr id="486408" name="Freeform 8"/>
            <p:cNvSpPr>
              <a:spLocks/>
            </p:cNvSpPr>
            <p:nvPr/>
          </p:nvSpPr>
          <p:spPr bwMode="auto">
            <a:xfrm>
              <a:off x="4468" y="1171"/>
              <a:ext cx="72" cy="118"/>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sz="2000" b="1"/>
            </a:p>
          </p:txBody>
        </p:sp>
        <p:sp>
          <p:nvSpPr>
            <p:cNvPr id="486409" name="Freeform 9"/>
            <p:cNvSpPr>
              <a:spLocks/>
            </p:cNvSpPr>
            <p:nvPr/>
          </p:nvSpPr>
          <p:spPr bwMode="auto">
            <a:xfrm>
              <a:off x="4023" y="2574"/>
              <a:ext cx="962" cy="209"/>
            </a:xfrm>
            <a:custGeom>
              <a:avLst/>
              <a:gdLst/>
              <a:ahLst/>
              <a:cxnLst>
                <a:cxn ang="0">
                  <a:pos x="0" y="109"/>
                </a:cxn>
                <a:cxn ang="0">
                  <a:pos x="481" y="0"/>
                </a:cxn>
                <a:cxn ang="0">
                  <a:pos x="962" y="109"/>
                </a:cxn>
                <a:cxn ang="0">
                  <a:pos x="481" y="209"/>
                </a:cxn>
                <a:cxn ang="0">
                  <a:pos x="0" y="109"/>
                </a:cxn>
              </a:cxnLst>
              <a:rect l="0" t="0" r="r" b="b"/>
              <a:pathLst>
                <a:path w="962" h="209">
                  <a:moveTo>
                    <a:pt x="0" y="109"/>
                  </a:moveTo>
                  <a:lnTo>
                    <a:pt x="481" y="0"/>
                  </a:lnTo>
                  <a:lnTo>
                    <a:pt x="962" y="109"/>
                  </a:lnTo>
                  <a:lnTo>
                    <a:pt x="481" y="209"/>
                  </a:lnTo>
                  <a:lnTo>
                    <a:pt x="0" y="109"/>
                  </a:lnTo>
                  <a:close/>
                </a:path>
              </a:pathLst>
            </a:custGeom>
            <a:solidFill>
              <a:srgbClr val="FFFFCC"/>
            </a:solidFill>
            <a:ln w="28575">
              <a:solidFill>
                <a:srgbClr val="000000"/>
              </a:solidFill>
              <a:prstDash val="solid"/>
              <a:round/>
              <a:headEnd/>
              <a:tailEnd/>
            </a:ln>
          </p:spPr>
          <p:txBody>
            <a:bodyPr/>
            <a:lstStyle/>
            <a:p>
              <a:endParaRPr lang="zh-CN" altLang="en-US" sz="2000" b="1"/>
            </a:p>
          </p:txBody>
        </p:sp>
        <p:sp>
          <p:nvSpPr>
            <p:cNvPr id="486410" name="Rectangle 10"/>
            <p:cNvSpPr>
              <a:spLocks noChangeArrowheads="1"/>
            </p:cNvSpPr>
            <p:nvPr/>
          </p:nvSpPr>
          <p:spPr bwMode="auto">
            <a:xfrm>
              <a:off x="4250" y="2601"/>
              <a:ext cx="409" cy="15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2000" b="1" dirty="0">
                  <a:solidFill>
                    <a:srgbClr val="000000"/>
                  </a:solidFill>
                  <a:latin typeface="宋体" pitchFamily="2" charset="-122"/>
                </a:rPr>
                <a:t>  n&lt;100?</a:t>
              </a:r>
              <a:endParaRPr lang="en-US" altLang="zh-CN" sz="2000" b="1" dirty="0">
                <a:solidFill>
                  <a:schemeClr val="tx1"/>
                </a:solidFill>
                <a:ea typeface="华文新魏" pitchFamily="2" charset="-122"/>
              </a:endParaRPr>
            </a:p>
          </p:txBody>
        </p:sp>
        <p:sp>
          <p:nvSpPr>
            <p:cNvPr id="486411" name="Rectangle 11"/>
            <p:cNvSpPr>
              <a:spLocks noChangeArrowheads="1"/>
            </p:cNvSpPr>
            <p:nvPr/>
          </p:nvSpPr>
          <p:spPr bwMode="auto">
            <a:xfrm>
              <a:off x="4095" y="1769"/>
              <a:ext cx="818" cy="190"/>
            </a:xfrm>
            <a:prstGeom prst="rect">
              <a:avLst/>
            </a:prstGeom>
            <a:solidFill>
              <a:srgbClr val="FFFFCC"/>
            </a:solidFill>
            <a:ln w="28575">
              <a:solidFill>
                <a:srgbClr val="000000"/>
              </a:solidFill>
              <a:miter lim="800000"/>
              <a:headEnd/>
              <a:tailEnd/>
            </a:ln>
          </p:spPr>
          <p:txBody>
            <a:bodyPr/>
            <a:lstStyle/>
            <a:p>
              <a:endParaRPr lang="zh-CN" altLang="en-US" sz="2000" b="1"/>
            </a:p>
          </p:txBody>
        </p:sp>
        <p:sp>
          <p:nvSpPr>
            <p:cNvPr id="486412" name="Rectangle 12"/>
            <p:cNvSpPr>
              <a:spLocks noChangeArrowheads="1"/>
            </p:cNvSpPr>
            <p:nvPr/>
          </p:nvSpPr>
          <p:spPr bwMode="auto">
            <a:xfrm>
              <a:off x="4361" y="1777"/>
              <a:ext cx="373" cy="158"/>
            </a:xfrm>
            <a:prstGeom prst="rect">
              <a:avLst/>
            </a:prstGeom>
            <a:noFill/>
            <a:ln w="9525">
              <a:noFill/>
              <a:miter lim="800000"/>
              <a:headEnd/>
              <a:tailEnd/>
            </a:ln>
          </p:spPr>
          <p:txBody>
            <a:bodyPr wrap="square" lIns="0" tIns="0" rIns="0" bIns="0">
              <a:spAutoFit/>
            </a:bodyPr>
            <a:lstStyle/>
            <a:p>
              <a:pPr>
                <a:spcBef>
                  <a:spcPct val="0"/>
                </a:spcBef>
                <a:buClrTx/>
                <a:buSzTx/>
                <a:buFontTx/>
                <a:buNone/>
              </a:pPr>
              <a:r>
                <a:rPr lang="en-US" altLang="zh-CN" sz="2000" b="1" dirty="0">
                  <a:solidFill>
                    <a:srgbClr val="000000"/>
                  </a:solidFill>
                  <a:latin typeface="宋体" pitchFamily="2" charset="-122"/>
                </a:rPr>
                <a:t>n=n+1</a:t>
              </a:r>
              <a:endParaRPr lang="en-US" altLang="zh-CN" sz="2000" b="1" dirty="0">
                <a:solidFill>
                  <a:schemeClr val="tx1"/>
                </a:solidFill>
                <a:ea typeface="华文新魏" pitchFamily="2" charset="-122"/>
              </a:endParaRPr>
            </a:p>
          </p:txBody>
        </p:sp>
        <p:sp>
          <p:nvSpPr>
            <p:cNvPr id="486413" name="Line 13"/>
            <p:cNvSpPr>
              <a:spLocks noChangeShapeType="1"/>
            </p:cNvSpPr>
            <p:nvPr/>
          </p:nvSpPr>
          <p:spPr bwMode="auto">
            <a:xfrm>
              <a:off x="4504" y="1959"/>
              <a:ext cx="1" cy="99"/>
            </a:xfrm>
            <a:prstGeom prst="line">
              <a:avLst/>
            </a:prstGeom>
            <a:noFill/>
            <a:ln w="14288">
              <a:solidFill>
                <a:srgbClr val="000000"/>
              </a:solidFill>
              <a:round/>
              <a:headEnd/>
              <a:tailEnd/>
            </a:ln>
          </p:spPr>
          <p:txBody>
            <a:bodyPr/>
            <a:lstStyle/>
            <a:p>
              <a:endParaRPr lang="zh-CN" altLang="en-US" sz="2000" b="1"/>
            </a:p>
          </p:txBody>
        </p:sp>
        <p:sp>
          <p:nvSpPr>
            <p:cNvPr id="486414" name="Freeform 14"/>
            <p:cNvSpPr>
              <a:spLocks/>
            </p:cNvSpPr>
            <p:nvPr/>
          </p:nvSpPr>
          <p:spPr bwMode="auto">
            <a:xfrm>
              <a:off x="4468" y="2049"/>
              <a:ext cx="72" cy="118"/>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sz="2000" b="1"/>
            </a:p>
          </p:txBody>
        </p:sp>
        <p:sp>
          <p:nvSpPr>
            <p:cNvPr id="486415" name="Rectangle 15"/>
            <p:cNvSpPr>
              <a:spLocks noChangeArrowheads="1"/>
            </p:cNvSpPr>
            <p:nvPr/>
          </p:nvSpPr>
          <p:spPr bwMode="auto">
            <a:xfrm>
              <a:off x="4095" y="2167"/>
              <a:ext cx="818" cy="208"/>
            </a:xfrm>
            <a:prstGeom prst="rect">
              <a:avLst/>
            </a:prstGeom>
            <a:solidFill>
              <a:srgbClr val="FFFFCC"/>
            </a:solidFill>
            <a:ln w="28575">
              <a:solidFill>
                <a:srgbClr val="000000"/>
              </a:solidFill>
              <a:miter lim="800000"/>
              <a:headEnd/>
              <a:tailEnd/>
            </a:ln>
          </p:spPr>
          <p:txBody>
            <a:bodyPr/>
            <a:lstStyle/>
            <a:p>
              <a:endParaRPr lang="zh-CN" altLang="en-US" sz="2000" b="1"/>
            </a:p>
          </p:txBody>
        </p:sp>
        <p:sp>
          <p:nvSpPr>
            <p:cNvPr id="486416" name="Rectangle 16"/>
            <p:cNvSpPr>
              <a:spLocks noChangeArrowheads="1"/>
            </p:cNvSpPr>
            <p:nvPr/>
          </p:nvSpPr>
          <p:spPr bwMode="auto">
            <a:xfrm>
              <a:off x="4361" y="2185"/>
              <a:ext cx="373" cy="158"/>
            </a:xfrm>
            <a:prstGeom prst="rect">
              <a:avLst/>
            </a:prstGeom>
            <a:noFill/>
            <a:ln w="9525">
              <a:noFill/>
              <a:miter lim="800000"/>
              <a:headEnd/>
              <a:tailEnd/>
            </a:ln>
          </p:spPr>
          <p:txBody>
            <a:bodyPr wrap="square" lIns="0" tIns="0" rIns="0" bIns="0">
              <a:spAutoFit/>
            </a:bodyPr>
            <a:lstStyle/>
            <a:p>
              <a:pPr>
                <a:spcBef>
                  <a:spcPct val="0"/>
                </a:spcBef>
                <a:buClrTx/>
                <a:buSzTx/>
                <a:buFontTx/>
                <a:buNone/>
              </a:pPr>
              <a:r>
                <a:rPr lang="en-US" altLang="zh-CN" sz="2000" b="1" dirty="0">
                  <a:solidFill>
                    <a:srgbClr val="000000"/>
                  </a:solidFill>
                  <a:latin typeface="宋体" pitchFamily="2" charset="-122"/>
                </a:rPr>
                <a:t>s=</a:t>
              </a:r>
              <a:r>
                <a:rPr lang="en-US" altLang="zh-CN" sz="2000" b="1" dirty="0" err="1">
                  <a:solidFill>
                    <a:srgbClr val="000000"/>
                  </a:solidFill>
                  <a:latin typeface="宋体" pitchFamily="2" charset="-122"/>
                </a:rPr>
                <a:t>s+n</a:t>
              </a:r>
              <a:endParaRPr lang="en-US" altLang="zh-CN" sz="2000" b="1" dirty="0">
                <a:solidFill>
                  <a:schemeClr val="tx1"/>
                </a:solidFill>
                <a:ea typeface="华文新魏" pitchFamily="2" charset="-122"/>
              </a:endParaRPr>
            </a:p>
          </p:txBody>
        </p:sp>
        <p:sp>
          <p:nvSpPr>
            <p:cNvPr id="486417" name="Line 17"/>
            <p:cNvSpPr>
              <a:spLocks noChangeShapeType="1"/>
            </p:cNvSpPr>
            <p:nvPr/>
          </p:nvSpPr>
          <p:spPr bwMode="auto">
            <a:xfrm>
              <a:off x="4504" y="2375"/>
              <a:ext cx="1" cy="100"/>
            </a:xfrm>
            <a:prstGeom prst="line">
              <a:avLst/>
            </a:prstGeom>
            <a:noFill/>
            <a:ln w="14288">
              <a:solidFill>
                <a:srgbClr val="000000"/>
              </a:solidFill>
              <a:round/>
              <a:headEnd/>
              <a:tailEnd/>
            </a:ln>
          </p:spPr>
          <p:txBody>
            <a:bodyPr/>
            <a:lstStyle/>
            <a:p>
              <a:endParaRPr lang="zh-CN" altLang="en-US" sz="2000" b="1"/>
            </a:p>
          </p:txBody>
        </p:sp>
        <p:sp>
          <p:nvSpPr>
            <p:cNvPr id="486418" name="Freeform 18"/>
            <p:cNvSpPr>
              <a:spLocks/>
            </p:cNvSpPr>
            <p:nvPr/>
          </p:nvSpPr>
          <p:spPr bwMode="auto">
            <a:xfrm>
              <a:off x="4468" y="2457"/>
              <a:ext cx="72" cy="117"/>
            </a:xfrm>
            <a:custGeom>
              <a:avLst/>
              <a:gdLst/>
              <a:ahLst/>
              <a:cxnLst>
                <a:cxn ang="0">
                  <a:pos x="72" y="0"/>
                </a:cxn>
                <a:cxn ang="0">
                  <a:pos x="36" y="117"/>
                </a:cxn>
                <a:cxn ang="0">
                  <a:pos x="0" y="0"/>
                </a:cxn>
                <a:cxn ang="0">
                  <a:pos x="72" y="0"/>
                </a:cxn>
              </a:cxnLst>
              <a:rect l="0" t="0" r="r" b="b"/>
              <a:pathLst>
                <a:path w="72" h="117">
                  <a:moveTo>
                    <a:pt x="72" y="0"/>
                  </a:moveTo>
                  <a:lnTo>
                    <a:pt x="36" y="117"/>
                  </a:lnTo>
                  <a:lnTo>
                    <a:pt x="0" y="0"/>
                  </a:lnTo>
                  <a:lnTo>
                    <a:pt x="72" y="0"/>
                  </a:lnTo>
                  <a:close/>
                </a:path>
              </a:pathLst>
            </a:custGeom>
            <a:solidFill>
              <a:srgbClr val="000000"/>
            </a:solidFill>
            <a:ln w="9525">
              <a:noFill/>
              <a:round/>
              <a:headEnd/>
              <a:tailEnd/>
            </a:ln>
          </p:spPr>
          <p:txBody>
            <a:bodyPr/>
            <a:lstStyle/>
            <a:p>
              <a:endParaRPr lang="zh-CN" altLang="en-US" sz="2000" b="1"/>
            </a:p>
          </p:txBody>
        </p:sp>
        <p:sp>
          <p:nvSpPr>
            <p:cNvPr id="486419" name="Line 19"/>
            <p:cNvSpPr>
              <a:spLocks noChangeShapeType="1"/>
            </p:cNvSpPr>
            <p:nvPr/>
          </p:nvSpPr>
          <p:spPr bwMode="auto">
            <a:xfrm>
              <a:off x="4504" y="2783"/>
              <a:ext cx="1" cy="99"/>
            </a:xfrm>
            <a:prstGeom prst="line">
              <a:avLst/>
            </a:prstGeom>
            <a:noFill/>
            <a:ln w="14288">
              <a:solidFill>
                <a:srgbClr val="000000"/>
              </a:solidFill>
              <a:round/>
              <a:headEnd/>
              <a:tailEnd/>
            </a:ln>
          </p:spPr>
          <p:txBody>
            <a:bodyPr/>
            <a:lstStyle/>
            <a:p>
              <a:endParaRPr lang="zh-CN" altLang="en-US" sz="2000" b="1"/>
            </a:p>
          </p:txBody>
        </p:sp>
        <p:sp>
          <p:nvSpPr>
            <p:cNvPr id="486420" name="Freeform 20"/>
            <p:cNvSpPr>
              <a:spLocks/>
            </p:cNvSpPr>
            <p:nvPr/>
          </p:nvSpPr>
          <p:spPr bwMode="auto">
            <a:xfrm>
              <a:off x="4468" y="2873"/>
              <a:ext cx="72" cy="118"/>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sz="2000" b="1"/>
            </a:p>
          </p:txBody>
        </p:sp>
        <p:sp>
          <p:nvSpPr>
            <p:cNvPr id="486421" name="Rectangle 21"/>
            <p:cNvSpPr>
              <a:spLocks noChangeArrowheads="1"/>
            </p:cNvSpPr>
            <p:nvPr/>
          </p:nvSpPr>
          <p:spPr bwMode="auto">
            <a:xfrm>
              <a:off x="4095" y="2991"/>
              <a:ext cx="818" cy="190"/>
            </a:xfrm>
            <a:prstGeom prst="rect">
              <a:avLst/>
            </a:prstGeom>
            <a:solidFill>
              <a:srgbClr val="FFFFCC"/>
            </a:solidFill>
            <a:ln w="28575">
              <a:solidFill>
                <a:srgbClr val="000000"/>
              </a:solidFill>
              <a:miter lim="800000"/>
              <a:headEnd/>
              <a:tailEnd/>
            </a:ln>
          </p:spPr>
          <p:txBody>
            <a:bodyPr/>
            <a:lstStyle/>
            <a:p>
              <a:endParaRPr lang="zh-CN" altLang="en-US" sz="2000" b="1"/>
            </a:p>
          </p:txBody>
        </p:sp>
        <p:sp>
          <p:nvSpPr>
            <p:cNvPr id="486422" name="Rectangle 22"/>
            <p:cNvSpPr>
              <a:spLocks noChangeArrowheads="1"/>
            </p:cNvSpPr>
            <p:nvPr/>
          </p:nvSpPr>
          <p:spPr bwMode="auto">
            <a:xfrm>
              <a:off x="4368" y="3000"/>
              <a:ext cx="362" cy="165"/>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2000" b="1" dirty="0">
                  <a:solidFill>
                    <a:srgbClr val="000000"/>
                  </a:solidFill>
                  <a:latin typeface="宋体" pitchFamily="2" charset="-122"/>
                </a:rPr>
                <a:t>显示 </a:t>
              </a:r>
              <a:r>
                <a:rPr lang="en-US" altLang="zh-CN" sz="2000" b="1" dirty="0">
                  <a:solidFill>
                    <a:srgbClr val="000000"/>
                  </a:solidFill>
                  <a:latin typeface="宋体" pitchFamily="2" charset="-122"/>
                </a:rPr>
                <a:t>s</a:t>
              </a:r>
              <a:endParaRPr lang="en-US" altLang="zh-CN" sz="2000" b="1" dirty="0">
                <a:solidFill>
                  <a:schemeClr val="tx1"/>
                </a:solidFill>
                <a:ea typeface="华文新魏" pitchFamily="2" charset="-122"/>
              </a:endParaRPr>
            </a:p>
          </p:txBody>
        </p:sp>
        <p:sp>
          <p:nvSpPr>
            <p:cNvPr id="486423" name="Line 23"/>
            <p:cNvSpPr>
              <a:spLocks noChangeShapeType="1"/>
            </p:cNvSpPr>
            <p:nvPr/>
          </p:nvSpPr>
          <p:spPr bwMode="auto">
            <a:xfrm>
              <a:off x="4504" y="3181"/>
              <a:ext cx="1" cy="45"/>
            </a:xfrm>
            <a:prstGeom prst="line">
              <a:avLst/>
            </a:prstGeom>
            <a:noFill/>
            <a:ln w="14288">
              <a:solidFill>
                <a:srgbClr val="000000"/>
              </a:solidFill>
              <a:round/>
              <a:headEnd/>
              <a:tailEnd/>
            </a:ln>
          </p:spPr>
          <p:txBody>
            <a:bodyPr/>
            <a:lstStyle/>
            <a:p>
              <a:endParaRPr lang="zh-CN" altLang="en-US" sz="2000" b="1"/>
            </a:p>
          </p:txBody>
        </p:sp>
        <p:sp>
          <p:nvSpPr>
            <p:cNvPr id="486424" name="Freeform 24"/>
            <p:cNvSpPr>
              <a:spLocks/>
            </p:cNvSpPr>
            <p:nvPr/>
          </p:nvSpPr>
          <p:spPr bwMode="auto">
            <a:xfrm>
              <a:off x="4468" y="3217"/>
              <a:ext cx="72" cy="118"/>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sz="2000" b="1"/>
            </a:p>
          </p:txBody>
        </p:sp>
        <p:sp>
          <p:nvSpPr>
            <p:cNvPr id="486425" name="Freeform 25"/>
            <p:cNvSpPr>
              <a:spLocks/>
            </p:cNvSpPr>
            <p:nvPr/>
          </p:nvSpPr>
          <p:spPr bwMode="auto">
            <a:xfrm>
              <a:off x="4304" y="3335"/>
              <a:ext cx="64" cy="136"/>
            </a:xfrm>
            <a:custGeom>
              <a:avLst/>
              <a:gdLst/>
              <a:ahLst/>
              <a:cxnLst>
                <a:cxn ang="0">
                  <a:pos x="64" y="0"/>
                </a:cxn>
                <a:cxn ang="0">
                  <a:pos x="27" y="0"/>
                </a:cxn>
                <a:cxn ang="0">
                  <a:pos x="0" y="27"/>
                </a:cxn>
                <a:cxn ang="0">
                  <a:pos x="0" y="63"/>
                </a:cxn>
                <a:cxn ang="0">
                  <a:pos x="9" y="100"/>
                </a:cxn>
                <a:cxn ang="0">
                  <a:pos x="27" y="127"/>
                </a:cxn>
                <a:cxn ang="0">
                  <a:pos x="64" y="136"/>
                </a:cxn>
              </a:cxnLst>
              <a:rect l="0" t="0" r="r" b="b"/>
              <a:pathLst>
                <a:path w="64" h="136">
                  <a:moveTo>
                    <a:pt x="64" y="0"/>
                  </a:moveTo>
                  <a:lnTo>
                    <a:pt x="27" y="0"/>
                  </a:lnTo>
                  <a:lnTo>
                    <a:pt x="0" y="27"/>
                  </a:lnTo>
                  <a:lnTo>
                    <a:pt x="0" y="63"/>
                  </a:lnTo>
                  <a:lnTo>
                    <a:pt x="9" y="100"/>
                  </a:lnTo>
                  <a:lnTo>
                    <a:pt x="27" y="127"/>
                  </a:lnTo>
                  <a:lnTo>
                    <a:pt x="64" y="136"/>
                  </a:lnTo>
                </a:path>
              </a:pathLst>
            </a:custGeom>
            <a:noFill/>
            <a:ln w="14288">
              <a:solidFill>
                <a:srgbClr val="000000"/>
              </a:solidFill>
              <a:prstDash val="solid"/>
              <a:round/>
              <a:headEnd/>
              <a:tailEnd/>
            </a:ln>
          </p:spPr>
          <p:txBody>
            <a:bodyPr/>
            <a:lstStyle/>
            <a:p>
              <a:endParaRPr lang="zh-CN" altLang="en-US" sz="2000" b="1"/>
            </a:p>
          </p:txBody>
        </p:sp>
        <p:sp>
          <p:nvSpPr>
            <p:cNvPr id="486426" name="Freeform 26"/>
            <p:cNvSpPr>
              <a:spLocks/>
            </p:cNvSpPr>
            <p:nvPr/>
          </p:nvSpPr>
          <p:spPr bwMode="auto">
            <a:xfrm>
              <a:off x="4640" y="3335"/>
              <a:ext cx="73" cy="136"/>
            </a:xfrm>
            <a:custGeom>
              <a:avLst/>
              <a:gdLst/>
              <a:ahLst/>
              <a:cxnLst>
                <a:cxn ang="0">
                  <a:pos x="0" y="0"/>
                </a:cxn>
                <a:cxn ang="0">
                  <a:pos x="37" y="9"/>
                </a:cxn>
                <a:cxn ang="0">
                  <a:pos x="64" y="27"/>
                </a:cxn>
                <a:cxn ang="0">
                  <a:pos x="73" y="63"/>
                </a:cxn>
                <a:cxn ang="0">
                  <a:pos x="55" y="109"/>
                </a:cxn>
                <a:cxn ang="0">
                  <a:pos x="0" y="136"/>
                </a:cxn>
              </a:cxnLst>
              <a:rect l="0" t="0" r="r" b="b"/>
              <a:pathLst>
                <a:path w="73" h="136">
                  <a:moveTo>
                    <a:pt x="0" y="0"/>
                  </a:moveTo>
                  <a:lnTo>
                    <a:pt x="37" y="9"/>
                  </a:lnTo>
                  <a:lnTo>
                    <a:pt x="64" y="27"/>
                  </a:lnTo>
                  <a:lnTo>
                    <a:pt x="73" y="63"/>
                  </a:lnTo>
                  <a:lnTo>
                    <a:pt x="55" y="109"/>
                  </a:lnTo>
                  <a:lnTo>
                    <a:pt x="0" y="136"/>
                  </a:lnTo>
                </a:path>
              </a:pathLst>
            </a:custGeom>
            <a:noFill/>
            <a:ln w="14288">
              <a:solidFill>
                <a:srgbClr val="000000"/>
              </a:solidFill>
              <a:prstDash val="solid"/>
              <a:round/>
              <a:headEnd/>
              <a:tailEnd/>
            </a:ln>
          </p:spPr>
          <p:txBody>
            <a:bodyPr/>
            <a:lstStyle/>
            <a:p>
              <a:endParaRPr lang="zh-CN" altLang="en-US" sz="2000" b="1"/>
            </a:p>
          </p:txBody>
        </p:sp>
        <p:sp>
          <p:nvSpPr>
            <p:cNvPr id="486427" name="Line 27"/>
            <p:cNvSpPr>
              <a:spLocks noChangeShapeType="1"/>
            </p:cNvSpPr>
            <p:nvPr/>
          </p:nvSpPr>
          <p:spPr bwMode="auto">
            <a:xfrm>
              <a:off x="4368" y="3335"/>
              <a:ext cx="272" cy="1"/>
            </a:xfrm>
            <a:prstGeom prst="line">
              <a:avLst/>
            </a:prstGeom>
            <a:noFill/>
            <a:ln w="14288">
              <a:solidFill>
                <a:srgbClr val="000000"/>
              </a:solidFill>
              <a:round/>
              <a:headEnd/>
              <a:tailEnd/>
            </a:ln>
          </p:spPr>
          <p:txBody>
            <a:bodyPr/>
            <a:lstStyle/>
            <a:p>
              <a:endParaRPr lang="zh-CN" altLang="en-US" sz="2000" b="1"/>
            </a:p>
          </p:txBody>
        </p:sp>
        <p:sp>
          <p:nvSpPr>
            <p:cNvPr id="486428" name="Line 28"/>
            <p:cNvSpPr>
              <a:spLocks noChangeShapeType="1"/>
            </p:cNvSpPr>
            <p:nvPr/>
          </p:nvSpPr>
          <p:spPr bwMode="auto">
            <a:xfrm>
              <a:off x="4368" y="3471"/>
              <a:ext cx="272" cy="1"/>
            </a:xfrm>
            <a:prstGeom prst="line">
              <a:avLst/>
            </a:prstGeom>
            <a:noFill/>
            <a:ln w="14288">
              <a:solidFill>
                <a:srgbClr val="000000"/>
              </a:solidFill>
              <a:round/>
              <a:headEnd/>
              <a:tailEnd/>
            </a:ln>
          </p:spPr>
          <p:txBody>
            <a:bodyPr/>
            <a:lstStyle/>
            <a:p>
              <a:endParaRPr lang="zh-CN" altLang="en-US" sz="2000" b="1"/>
            </a:p>
          </p:txBody>
        </p:sp>
        <p:sp>
          <p:nvSpPr>
            <p:cNvPr id="486429" name="Rectangle 29"/>
            <p:cNvSpPr>
              <a:spLocks noChangeArrowheads="1"/>
            </p:cNvSpPr>
            <p:nvPr/>
          </p:nvSpPr>
          <p:spPr bwMode="auto">
            <a:xfrm>
              <a:off x="4417" y="3325"/>
              <a:ext cx="241" cy="165"/>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2000" b="1" dirty="0">
                  <a:solidFill>
                    <a:srgbClr val="000000"/>
                  </a:solidFill>
                  <a:latin typeface="宋体" pitchFamily="2" charset="-122"/>
                </a:rPr>
                <a:t>结束</a:t>
              </a:r>
              <a:endParaRPr lang="zh-CN" altLang="en-US" sz="2000" b="1" dirty="0">
                <a:solidFill>
                  <a:schemeClr val="tx1"/>
                </a:solidFill>
                <a:ea typeface="华文新魏" pitchFamily="2" charset="-122"/>
              </a:endParaRPr>
            </a:p>
          </p:txBody>
        </p:sp>
        <p:sp>
          <p:nvSpPr>
            <p:cNvPr id="486430" name="Freeform 30"/>
            <p:cNvSpPr>
              <a:spLocks/>
            </p:cNvSpPr>
            <p:nvPr/>
          </p:nvSpPr>
          <p:spPr bwMode="auto">
            <a:xfrm>
              <a:off x="3886" y="1551"/>
              <a:ext cx="509" cy="1132"/>
            </a:xfrm>
            <a:custGeom>
              <a:avLst/>
              <a:gdLst/>
              <a:ahLst/>
              <a:cxnLst>
                <a:cxn ang="0">
                  <a:pos x="182" y="1132"/>
                </a:cxn>
                <a:cxn ang="0">
                  <a:pos x="0" y="1132"/>
                </a:cxn>
                <a:cxn ang="0">
                  <a:pos x="0" y="0"/>
                </a:cxn>
                <a:cxn ang="0">
                  <a:pos x="509" y="0"/>
                </a:cxn>
              </a:cxnLst>
              <a:rect l="0" t="0" r="r" b="b"/>
              <a:pathLst>
                <a:path w="509" h="1132">
                  <a:moveTo>
                    <a:pt x="182" y="1132"/>
                  </a:moveTo>
                  <a:lnTo>
                    <a:pt x="0" y="1132"/>
                  </a:lnTo>
                  <a:lnTo>
                    <a:pt x="0" y="0"/>
                  </a:lnTo>
                  <a:lnTo>
                    <a:pt x="509" y="0"/>
                  </a:lnTo>
                </a:path>
              </a:pathLst>
            </a:custGeom>
            <a:noFill/>
            <a:ln w="14288">
              <a:solidFill>
                <a:srgbClr val="000000"/>
              </a:solidFill>
              <a:prstDash val="solid"/>
              <a:round/>
              <a:headEnd/>
              <a:tailEnd/>
            </a:ln>
          </p:spPr>
          <p:txBody>
            <a:bodyPr/>
            <a:lstStyle/>
            <a:p>
              <a:endParaRPr lang="zh-CN" altLang="en-US" sz="2000" b="1"/>
            </a:p>
          </p:txBody>
        </p:sp>
        <p:sp>
          <p:nvSpPr>
            <p:cNvPr id="486431" name="Freeform 31"/>
            <p:cNvSpPr>
              <a:spLocks/>
            </p:cNvSpPr>
            <p:nvPr/>
          </p:nvSpPr>
          <p:spPr bwMode="auto">
            <a:xfrm>
              <a:off x="4386" y="1515"/>
              <a:ext cx="118" cy="72"/>
            </a:xfrm>
            <a:custGeom>
              <a:avLst/>
              <a:gdLst/>
              <a:ahLst/>
              <a:cxnLst>
                <a:cxn ang="0">
                  <a:pos x="0" y="0"/>
                </a:cxn>
                <a:cxn ang="0">
                  <a:pos x="118" y="36"/>
                </a:cxn>
                <a:cxn ang="0">
                  <a:pos x="0" y="72"/>
                </a:cxn>
                <a:cxn ang="0">
                  <a:pos x="0" y="0"/>
                </a:cxn>
              </a:cxnLst>
              <a:rect l="0" t="0" r="r" b="b"/>
              <a:pathLst>
                <a:path w="118" h="72">
                  <a:moveTo>
                    <a:pt x="0" y="0"/>
                  </a:moveTo>
                  <a:lnTo>
                    <a:pt x="118" y="36"/>
                  </a:lnTo>
                  <a:lnTo>
                    <a:pt x="0" y="72"/>
                  </a:lnTo>
                  <a:lnTo>
                    <a:pt x="0" y="0"/>
                  </a:lnTo>
                  <a:close/>
                </a:path>
              </a:pathLst>
            </a:custGeom>
            <a:solidFill>
              <a:srgbClr val="000000"/>
            </a:solidFill>
            <a:ln w="9525">
              <a:noFill/>
              <a:round/>
              <a:headEnd/>
              <a:tailEnd/>
            </a:ln>
          </p:spPr>
          <p:txBody>
            <a:bodyPr/>
            <a:lstStyle/>
            <a:p>
              <a:endParaRPr lang="zh-CN" altLang="en-US" sz="2000" b="1"/>
            </a:p>
          </p:txBody>
        </p:sp>
        <p:sp>
          <p:nvSpPr>
            <p:cNvPr id="486432" name="Line 32"/>
            <p:cNvSpPr>
              <a:spLocks noChangeShapeType="1"/>
            </p:cNvSpPr>
            <p:nvPr/>
          </p:nvSpPr>
          <p:spPr bwMode="auto">
            <a:xfrm>
              <a:off x="4504" y="1479"/>
              <a:ext cx="1" cy="172"/>
            </a:xfrm>
            <a:prstGeom prst="line">
              <a:avLst/>
            </a:prstGeom>
            <a:noFill/>
            <a:ln w="14288">
              <a:solidFill>
                <a:srgbClr val="000000"/>
              </a:solidFill>
              <a:round/>
              <a:headEnd/>
              <a:tailEnd/>
            </a:ln>
          </p:spPr>
          <p:txBody>
            <a:bodyPr/>
            <a:lstStyle/>
            <a:p>
              <a:endParaRPr lang="zh-CN" altLang="en-US" sz="2000" b="1"/>
            </a:p>
          </p:txBody>
        </p:sp>
        <p:sp>
          <p:nvSpPr>
            <p:cNvPr id="486433" name="Freeform 33"/>
            <p:cNvSpPr>
              <a:spLocks/>
            </p:cNvSpPr>
            <p:nvPr/>
          </p:nvSpPr>
          <p:spPr bwMode="auto">
            <a:xfrm>
              <a:off x="4468" y="1642"/>
              <a:ext cx="72" cy="117"/>
            </a:xfrm>
            <a:custGeom>
              <a:avLst/>
              <a:gdLst/>
              <a:ahLst/>
              <a:cxnLst>
                <a:cxn ang="0">
                  <a:pos x="72" y="0"/>
                </a:cxn>
                <a:cxn ang="0">
                  <a:pos x="36" y="117"/>
                </a:cxn>
                <a:cxn ang="0">
                  <a:pos x="0" y="0"/>
                </a:cxn>
                <a:cxn ang="0">
                  <a:pos x="72" y="0"/>
                </a:cxn>
              </a:cxnLst>
              <a:rect l="0" t="0" r="r" b="b"/>
              <a:pathLst>
                <a:path w="72" h="117">
                  <a:moveTo>
                    <a:pt x="72" y="0"/>
                  </a:moveTo>
                  <a:lnTo>
                    <a:pt x="36" y="117"/>
                  </a:lnTo>
                  <a:lnTo>
                    <a:pt x="0" y="0"/>
                  </a:lnTo>
                  <a:lnTo>
                    <a:pt x="72" y="0"/>
                  </a:lnTo>
                  <a:close/>
                </a:path>
              </a:pathLst>
            </a:custGeom>
            <a:solidFill>
              <a:srgbClr val="000000"/>
            </a:solidFill>
            <a:ln w="9525">
              <a:noFill/>
              <a:round/>
              <a:headEnd/>
              <a:tailEnd/>
            </a:ln>
          </p:spPr>
          <p:txBody>
            <a:bodyPr/>
            <a:lstStyle/>
            <a:p>
              <a:endParaRPr lang="zh-CN" altLang="en-US" sz="2000" b="1"/>
            </a:p>
          </p:txBody>
        </p:sp>
        <p:sp>
          <p:nvSpPr>
            <p:cNvPr id="486434" name="Text Box 34"/>
            <p:cNvSpPr txBox="1">
              <a:spLocks noChangeArrowheads="1"/>
            </p:cNvSpPr>
            <p:nvPr/>
          </p:nvSpPr>
          <p:spPr bwMode="auto">
            <a:xfrm>
              <a:off x="4558" y="2795"/>
              <a:ext cx="232" cy="214"/>
            </a:xfrm>
            <a:prstGeom prst="rect">
              <a:avLst/>
            </a:prstGeom>
            <a:noFill/>
            <a:ln w="9525">
              <a:noFill/>
              <a:miter lim="800000"/>
              <a:headEnd/>
              <a:tailEnd/>
            </a:ln>
            <a:effectLst/>
          </p:spPr>
          <p:txBody>
            <a:bodyPr>
              <a:spAutoFit/>
            </a:bodyPr>
            <a:lstStyle/>
            <a:p>
              <a:pPr>
                <a:spcBef>
                  <a:spcPct val="0"/>
                </a:spcBef>
                <a:buClrTx/>
                <a:buSzTx/>
                <a:buFontTx/>
                <a:buNone/>
              </a:pPr>
              <a:r>
                <a:rPr lang="en-US" altLang="zh-CN" sz="2000" b="1">
                  <a:solidFill>
                    <a:schemeClr val="tx1"/>
                  </a:solidFill>
                  <a:latin typeface="Times New Roman" pitchFamily="18" charset="0"/>
                  <a:ea typeface="华文新魏" pitchFamily="2" charset="-122"/>
                </a:rPr>
                <a:t>N</a:t>
              </a:r>
            </a:p>
          </p:txBody>
        </p:sp>
        <p:sp>
          <p:nvSpPr>
            <p:cNvPr id="486435" name="Text Box 35"/>
            <p:cNvSpPr txBox="1">
              <a:spLocks noChangeArrowheads="1"/>
            </p:cNvSpPr>
            <p:nvPr/>
          </p:nvSpPr>
          <p:spPr bwMode="auto">
            <a:xfrm>
              <a:off x="3651" y="2432"/>
              <a:ext cx="174" cy="214"/>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000" b="1">
                  <a:solidFill>
                    <a:schemeClr val="tx1"/>
                  </a:solidFill>
                  <a:latin typeface="Times New Roman" pitchFamily="18" charset="0"/>
                  <a:ea typeface="华文新魏" pitchFamily="2" charset="-122"/>
                </a:rPr>
                <a:t>Y</a:t>
              </a:r>
            </a:p>
          </p:txBody>
        </p:sp>
        <p:sp>
          <p:nvSpPr>
            <p:cNvPr id="486436" name="Freeform 36"/>
            <p:cNvSpPr>
              <a:spLocks/>
            </p:cNvSpPr>
            <p:nvPr/>
          </p:nvSpPr>
          <p:spPr bwMode="auto">
            <a:xfrm>
              <a:off x="4286" y="928"/>
              <a:ext cx="64" cy="136"/>
            </a:xfrm>
            <a:custGeom>
              <a:avLst/>
              <a:gdLst/>
              <a:ahLst/>
              <a:cxnLst>
                <a:cxn ang="0">
                  <a:pos x="64" y="0"/>
                </a:cxn>
                <a:cxn ang="0">
                  <a:pos x="27" y="0"/>
                </a:cxn>
                <a:cxn ang="0">
                  <a:pos x="0" y="27"/>
                </a:cxn>
                <a:cxn ang="0">
                  <a:pos x="0" y="63"/>
                </a:cxn>
                <a:cxn ang="0">
                  <a:pos x="9" y="100"/>
                </a:cxn>
                <a:cxn ang="0">
                  <a:pos x="27" y="127"/>
                </a:cxn>
                <a:cxn ang="0">
                  <a:pos x="64" y="136"/>
                </a:cxn>
              </a:cxnLst>
              <a:rect l="0" t="0" r="r" b="b"/>
              <a:pathLst>
                <a:path w="64" h="136">
                  <a:moveTo>
                    <a:pt x="64" y="0"/>
                  </a:moveTo>
                  <a:lnTo>
                    <a:pt x="27" y="0"/>
                  </a:lnTo>
                  <a:lnTo>
                    <a:pt x="0" y="27"/>
                  </a:lnTo>
                  <a:lnTo>
                    <a:pt x="0" y="63"/>
                  </a:lnTo>
                  <a:lnTo>
                    <a:pt x="9" y="100"/>
                  </a:lnTo>
                  <a:lnTo>
                    <a:pt x="27" y="127"/>
                  </a:lnTo>
                  <a:lnTo>
                    <a:pt x="64" y="136"/>
                  </a:lnTo>
                </a:path>
              </a:pathLst>
            </a:custGeom>
            <a:noFill/>
            <a:ln w="14288">
              <a:solidFill>
                <a:srgbClr val="000000"/>
              </a:solidFill>
              <a:prstDash val="solid"/>
              <a:round/>
              <a:headEnd/>
              <a:tailEnd/>
            </a:ln>
          </p:spPr>
          <p:txBody>
            <a:bodyPr/>
            <a:lstStyle/>
            <a:p>
              <a:endParaRPr lang="zh-CN" altLang="en-US" sz="2000" b="1"/>
            </a:p>
          </p:txBody>
        </p:sp>
        <p:sp>
          <p:nvSpPr>
            <p:cNvPr id="486437" name="Freeform 37"/>
            <p:cNvSpPr>
              <a:spLocks/>
            </p:cNvSpPr>
            <p:nvPr/>
          </p:nvSpPr>
          <p:spPr bwMode="auto">
            <a:xfrm>
              <a:off x="4622" y="928"/>
              <a:ext cx="73" cy="136"/>
            </a:xfrm>
            <a:custGeom>
              <a:avLst/>
              <a:gdLst/>
              <a:ahLst/>
              <a:cxnLst>
                <a:cxn ang="0">
                  <a:pos x="0" y="0"/>
                </a:cxn>
                <a:cxn ang="0">
                  <a:pos x="37" y="9"/>
                </a:cxn>
                <a:cxn ang="0">
                  <a:pos x="64" y="27"/>
                </a:cxn>
                <a:cxn ang="0">
                  <a:pos x="73" y="63"/>
                </a:cxn>
                <a:cxn ang="0">
                  <a:pos x="55" y="109"/>
                </a:cxn>
                <a:cxn ang="0">
                  <a:pos x="0" y="136"/>
                </a:cxn>
              </a:cxnLst>
              <a:rect l="0" t="0" r="r" b="b"/>
              <a:pathLst>
                <a:path w="73" h="136">
                  <a:moveTo>
                    <a:pt x="0" y="0"/>
                  </a:moveTo>
                  <a:lnTo>
                    <a:pt x="37" y="9"/>
                  </a:lnTo>
                  <a:lnTo>
                    <a:pt x="64" y="27"/>
                  </a:lnTo>
                  <a:lnTo>
                    <a:pt x="73" y="63"/>
                  </a:lnTo>
                  <a:lnTo>
                    <a:pt x="55" y="109"/>
                  </a:lnTo>
                  <a:lnTo>
                    <a:pt x="0" y="136"/>
                  </a:lnTo>
                </a:path>
              </a:pathLst>
            </a:custGeom>
            <a:noFill/>
            <a:ln w="14288">
              <a:solidFill>
                <a:srgbClr val="000000"/>
              </a:solidFill>
              <a:prstDash val="solid"/>
              <a:round/>
              <a:headEnd/>
              <a:tailEnd/>
            </a:ln>
          </p:spPr>
          <p:txBody>
            <a:bodyPr/>
            <a:lstStyle/>
            <a:p>
              <a:endParaRPr lang="zh-CN" altLang="en-US" sz="2000" b="1"/>
            </a:p>
          </p:txBody>
        </p:sp>
        <p:sp>
          <p:nvSpPr>
            <p:cNvPr id="486438" name="Line 38"/>
            <p:cNvSpPr>
              <a:spLocks noChangeShapeType="1"/>
            </p:cNvSpPr>
            <p:nvPr/>
          </p:nvSpPr>
          <p:spPr bwMode="auto">
            <a:xfrm>
              <a:off x="4350" y="928"/>
              <a:ext cx="272" cy="1"/>
            </a:xfrm>
            <a:prstGeom prst="line">
              <a:avLst/>
            </a:prstGeom>
            <a:noFill/>
            <a:ln w="14288">
              <a:solidFill>
                <a:srgbClr val="000000"/>
              </a:solidFill>
              <a:round/>
              <a:headEnd/>
              <a:tailEnd/>
            </a:ln>
          </p:spPr>
          <p:txBody>
            <a:bodyPr/>
            <a:lstStyle/>
            <a:p>
              <a:endParaRPr lang="zh-CN" altLang="en-US" sz="2000" b="1"/>
            </a:p>
          </p:txBody>
        </p:sp>
        <p:sp>
          <p:nvSpPr>
            <p:cNvPr id="486439" name="Line 39"/>
            <p:cNvSpPr>
              <a:spLocks noChangeShapeType="1"/>
            </p:cNvSpPr>
            <p:nvPr/>
          </p:nvSpPr>
          <p:spPr bwMode="auto">
            <a:xfrm>
              <a:off x="4350" y="1064"/>
              <a:ext cx="272" cy="1"/>
            </a:xfrm>
            <a:prstGeom prst="line">
              <a:avLst/>
            </a:prstGeom>
            <a:noFill/>
            <a:ln w="14288">
              <a:solidFill>
                <a:srgbClr val="000000"/>
              </a:solidFill>
              <a:round/>
              <a:headEnd/>
              <a:tailEnd/>
            </a:ln>
          </p:spPr>
          <p:txBody>
            <a:bodyPr/>
            <a:lstStyle/>
            <a:p>
              <a:endParaRPr lang="zh-CN" altLang="en-US" sz="2000" b="1"/>
            </a:p>
          </p:txBody>
        </p:sp>
        <p:sp>
          <p:nvSpPr>
            <p:cNvPr id="486440" name="Rectangle 40"/>
            <p:cNvSpPr>
              <a:spLocks noChangeArrowheads="1"/>
            </p:cNvSpPr>
            <p:nvPr/>
          </p:nvSpPr>
          <p:spPr bwMode="auto">
            <a:xfrm>
              <a:off x="4403" y="910"/>
              <a:ext cx="241" cy="165"/>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2000" b="1" dirty="0">
                  <a:solidFill>
                    <a:srgbClr val="000000"/>
                  </a:solidFill>
                  <a:latin typeface="宋体" pitchFamily="2" charset="-122"/>
                </a:rPr>
                <a:t>开始</a:t>
              </a:r>
              <a:endParaRPr lang="zh-CN" altLang="en-US" sz="2000" b="1" dirty="0">
                <a:solidFill>
                  <a:schemeClr val="tx1"/>
                </a:solidFill>
                <a:ea typeface="华文新魏" pitchFamily="2" charset="-122"/>
              </a:endParaRPr>
            </a:p>
          </p:txBody>
        </p:sp>
      </p:grpSp>
      <p:sp>
        <p:nvSpPr>
          <p:cNvPr id="3" name="标题 2"/>
          <p:cNvSpPr>
            <a:spLocks noGrp="1"/>
          </p:cNvSpPr>
          <p:nvPr>
            <p:ph type="title"/>
          </p:nvPr>
        </p:nvSpPr>
        <p:spPr/>
        <p:txBody>
          <a:bodyPr/>
          <a:lstStyle/>
          <a:p>
            <a:r>
              <a:rPr lang="zh-CN" altLang="en-US" sz="3600" dirty="0">
                <a:solidFill>
                  <a:srgbClr val="0066FF"/>
                </a:solidFill>
                <a:latin typeface="黑体" panose="02010609060101010101" pitchFamily="49" charset="-122"/>
                <a:ea typeface="黑体" panose="02010609060101010101" pitchFamily="49" charset="-122"/>
              </a:rPr>
              <a:t>程序流程图（</a:t>
            </a:r>
            <a:r>
              <a:rPr lang="en-US" altLang="zh-CN" sz="3600" dirty="0">
                <a:solidFill>
                  <a:srgbClr val="0066FF"/>
                </a:solidFill>
                <a:latin typeface="黑体" panose="02010609060101010101" pitchFamily="49" charset="-122"/>
                <a:ea typeface="黑体" panose="02010609060101010101" pitchFamily="49" charset="-122"/>
              </a:rPr>
              <a:t>PFD)</a:t>
            </a:r>
            <a:endParaRPr lang="zh-CN" altLang="en-US" sz="3600" dirty="0">
              <a:solidFill>
                <a:srgbClr val="0066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2516422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363663" y="3495675"/>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zh-CN" sz="1100">
                <a:solidFill>
                  <a:srgbClr val="000000"/>
                </a:solidFill>
                <a:latin typeface="Times New Roman" pitchFamily="18" charset="0"/>
              </a:rPr>
              <a:t> </a:t>
            </a:r>
            <a:endParaRPr lang="en-US" altLang="zh-CN" u="sng">
              <a:effectLst>
                <a:outerShdw blurRad="38100" dist="38100" dir="2700000" algn="tl">
                  <a:srgbClr val="C0C0C0"/>
                </a:outerShdw>
              </a:effectLst>
              <a:latin typeface="Times New Roman" pitchFamily="18" charset="0"/>
            </a:endParaRPr>
          </a:p>
        </p:txBody>
      </p:sp>
      <p:grpSp>
        <p:nvGrpSpPr>
          <p:cNvPr id="78851" name="Group 3"/>
          <p:cNvGrpSpPr>
            <a:grpSpLocks noChangeAspect="1"/>
          </p:cNvGrpSpPr>
          <p:nvPr/>
        </p:nvGrpSpPr>
        <p:grpSpPr bwMode="auto">
          <a:xfrm>
            <a:off x="1487594" y="404664"/>
            <a:ext cx="7327560" cy="6453336"/>
            <a:chOff x="144" y="0"/>
            <a:chExt cx="5616" cy="4320"/>
          </a:xfrm>
        </p:grpSpPr>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0"/>
              <a:ext cx="561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24"/>
            <a:stretch/>
          </p:blipFill>
          <p:spPr bwMode="auto">
            <a:xfrm>
              <a:off x="144" y="2016"/>
              <a:ext cx="5606" cy="2304"/>
            </a:xfrm>
            <a:prstGeom prst="rect">
              <a:avLst/>
            </a:prstGeom>
            <a:solidFill>
              <a:srgbClr val="FFFF99"/>
            </a:solidFill>
            <a:ln w="9525">
              <a:noFill/>
              <a:miter lim="800000"/>
              <a:headEnd/>
              <a:tailEnd/>
            </a:ln>
          </p:spPr>
        </p:pic>
      </p:grpSp>
      <p:sp>
        <p:nvSpPr>
          <p:cNvPr id="78854" name="Text Box 6"/>
          <p:cNvSpPr txBox="1">
            <a:spLocks noChangeArrowheads="1"/>
          </p:cNvSpPr>
          <p:nvPr/>
        </p:nvSpPr>
        <p:spPr bwMode="auto">
          <a:xfrm>
            <a:off x="609600" y="914400"/>
            <a:ext cx="11430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800" b="1">
                <a:solidFill>
                  <a:srgbClr val="020100"/>
                </a:solidFill>
                <a:latin typeface="宋体" pitchFamily="2" charset="-122"/>
              </a:rPr>
              <a:t>示例</a:t>
            </a:r>
          </a:p>
        </p:txBody>
      </p:sp>
    </p:spTree>
    <p:extLst>
      <p:ext uri="{BB962C8B-B14F-4D97-AF65-F5344CB8AC3E}">
        <p14:creationId xmlns:p14="http://schemas.microsoft.com/office/powerpoint/2010/main" val="78937900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灯片编号占位符 3"/>
          <p:cNvSpPr>
            <a:spLocks noGrp="1"/>
          </p:cNvSpPr>
          <p:nvPr>
            <p:ph type="sldNum" sz="quarter" idx="12"/>
          </p:nvPr>
        </p:nvSpPr>
        <p:spPr/>
        <p:txBody>
          <a:bodyPr/>
          <a:lstStyle/>
          <a:p>
            <a:fld id="{67931638-34D3-4865-9280-4F92F05B2F58}" type="slidenum">
              <a:rPr lang="zh-CN" altLang="en-US"/>
              <a:pPr/>
              <a:t>53</a:t>
            </a:fld>
            <a:endParaRPr lang="en-US" altLang="zh-CN"/>
          </a:p>
        </p:txBody>
      </p:sp>
      <p:sp>
        <p:nvSpPr>
          <p:cNvPr id="494594" name="Freeform 2"/>
          <p:cNvSpPr>
            <a:spLocks/>
          </p:cNvSpPr>
          <p:nvPr/>
        </p:nvSpPr>
        <p:spPr bwMode="auto">
          <a:xfrm>
            <a:off x="4764088" y="2241550"/>
            <a:ext cx="1587" cy="100013"/>
          </a:xfrm>
          <a:custGeom>
            <a:avLst/>
            <a:gdLst/>
            <a:ahLst/>
            <a:cxnLst>
              <a:cxn ang="0">
                <a:pos x="0" y="0"/>
              </a:cxn>
              <a:cxn ang="0">
                <a:pos x="0" y="36"/>
              </a:cxn>
              <a:cxn ang="0">
                <a:pos x="0" y="63"/>
              </a:cxn>
            </a:cxnLst>
            <a:rect l="0" t="0" r="r" b="b"/>
            <a:pathLst>
              <a:path h="63">
                <a:moveTo>
                  <a:pt x="0" y="0"/>
                </a:moveTo>
                <a:lnTo>
                  <a:pt x="0" y="36"/>
                </a:lnTo>
                <a:lnTo>
                  <a:pt x="0" y="63"/>
                </a:lnTo>
              </a:path>
            </a:pathLst>
          </a:custGeom>
          <a:noFill/>
          <a:ln w="14288">
            <a:solidFill>
              <a:srgbClr val="000000"/>
            </a:solidFill>
            <a:prstDash val="solid"/>
            <a:round/>
            <a:headEnd/>
            <a:tailEnd/>
          </a:ln>
        </p:spPr>
        <p:txBody>
          <a:bodyPr/>
          <a:lstStyle/>
          <a:p>
            <a:endParaRPr lang="zh-CN" altLang="en-US"/>
          </a:p>
        </p:txBody>
      </p:sp>
      <p:sp>
        <p:nvSpPr>
          <p:cNvPr id="494595" name="Freeform 3"/>
          <p:cNvSpPr>
            <a:spLocks/>
          </p:cNvSpPr>
          <p:nvPr/>
        </p:nvSpPr>
        <p:spPr bwMode="auto">
          <a:xfrm>
            <a:off x="4705350" y="2327275"/>
            <a:ext cx="115888" cy="187325"/>
          </a:xfrm>
          <a:custGeom>
            <a:avLst/>
            <a:gdLst/>
            <a:ahLst/>
            <a:cxnLst>
              <a:cxn ang="0">
                <a:pos x="73" y="0"/>
              </a:cxn>
              <a:cxn ang="0">
                <a:pos x="37" y="118"/>
              </a:cxn>
              <a:cxn ang="0">
                <a:pos x="0" y="0"/>
              </a:cxn>
              <a:cxn ang="0">
                <a:pos x="73" y="0"/>
              </a:cxn>
            </a:cxnLst>
            <a:rect l="0" t="0" r="r" b="b"/>
            <a:pathLst>
              <a:path w="73" h="118">
                <a:moveTo>
                  <a:pt x="73" y="0"/>
                </a:moveTo>
                <a:lnTo>
                  <a:pt x="37" y="118"/>
                </a:lnTo>
                <a:lnTo>
                  <a:pt x="0" y="0"/>
                </a:lnTo>
                <a:lnTo>
                  <a:pt x="73" y="0"/>
                </a:lnTo>
                <a:close/>
              </a:path>
            </a:pathLst>
          </a:custGeom>
          <a:solidFill>
            <a:srgbClr val="000000"/>
          </a:solidFill>
          <a:ln w="9525">
            <a:noFill/>
            <a:round/>
            <a:headEnd/>
            <a:tailEnd/>
          </a:ln>
        </p:spPr>
        <p:txBody>
          <a:bodyPr/>
          <a:lstStyle/>
          <a:p>
            <a:endParaRPr lang="zh-CN" altLang="en-US"/>
          </a:p>
        </p:txBody>
      </p:sp>
      <p:sp>
        <p:nvSpPr>
          <p:cNvPr id="494596" name="Freeform 4"/>
          <p:cNvSpPr>
            <a:spLocks/>
          </p:cNvSpPr>
          <p:nvPr/>
        </p:nvSpPr>
        <p:spPr bwMode="auto">
          <a:xfrm>
            <a:off x="4495800" y="0"/>
            <a:ext cx="704850" cy="381000"/>
          </a:xfrm>
          <a:custGeom>
            <a:avLst/>
            <a:gdLst/>
            <a:ahLst/>
            <a:cxnLst>
              <a:cxn ang="0">
                <a:pos x="82" y="163"/>
              </a:cxn>
              <a:cxn ang="0">
                <a:pos x="354" y="163"/>
              </a:cxn>
              <a:cxn ang="0">
                <a:pos x="399" y="154"/>
              </a:cxn>
              <a:cxn ang="0">
                <a:pos x="435" y="127"/>
              </a:cxn>
              <a:cxn ang="0">
                <a:pos x="444" y="82"/>
              </a:cxn>
              <a:cxn ang="0">
                <a:pos x="435" y="36"/>
              </a:cxn>
              <a:cxn ang="0">
                <a:pos x="399" y="9"/>
              </a:cxn>
              <a:cxn ang="0">
                <a:pos x="354" y="0"/>
              </a:cxn>
              <a:cxn ang="0">
                <a:pos x="82" y="0"/>
              </a:cxn>
              <a:cxn ang="0">
                <a:pos x="37" y="9"/>
              </a:cxn>
              <a:cxn ang="0">
                <a:pos x="9" y="36"/>
              </a:cxn>
              <a:cxn ang="0">
                <a:pos x="0" y="82"/>
              </a:cxn>
              <a:cxn ang="0">
                <a:pos x="0" y="82"/>
              </a:cxn>
              <a:cxn ang="0">
                <a:pos x="9" y="127"/>
              </a:cxn>
              <a:cxn ang="0">
                <a:pos x="37" y="154"/>
              </a:cxn>
              <a:cxn ang="0">
                <a:pos x="82" y="163"/>
              </a:cxn>
            </a:cxnLst>
            <a:rect l="0" t="0" r="r" b="b"/>
            <a:pathLst>
              <a:path w="444" h="163">
                <a:moveTo>
                  <a:pt x="82" y="163"/>
                </a:moveTo>
                <a:lnTo>
                  <a:pt x="354" y="163"/>
                </a:lnTo>
                <a:lnTo>
                  <a:pt x="399" y="154"/>
                </a:lnTo>
                <a:lnTo>
                  <a:pt x="435" y="127"/>
                </a:lnTo>
                <a:lnTo>
                  <a:pt x="444" y="82"/>
                </a:lnTo>
                <a:lnTo>
                  <a:pt x="435" y="36"/>
                </a:lnTo>
                <a:lnTo>
                  <a:pt x="399" y="9"/>
                </a:lnTo>
                <a:lnTo>
                  <a:pt x="354" y="0"/>
                </a:lnTo>
                <a:lnTo>
                  <a:pt x="82" y="0"/>
                </a:lnTo>
                <a:lnTo>
                  <a:pt x="37" y="9"/>
                </a:lnTo>
                <a:lnTo>
                  <a:pt x="9" y="36"/>
                </a:lnTo>
                <a:lnTo>
                  <a:pt x="0" y="82"/>
                </a:lnTo>
                <a:lnTo>
                  <a:pt x="0" y="82"/>
                </a:lnTo>
                <a:lnTo>
                  <a:pt x="9" y="127"/>
                </a:lnTo>
                <a:lnTo>
                  <a:pt x="37" y="154"/>
                </a:lnTo>
                <a:lnTo>
                  <a:pt x="82" y="163"/>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597" name="Rectangle 5"/>
          <p:cNvSpPr>
            <a:spLocks noChangeArrowheads="1"/>
          </p:cNvSpPr>
          <p:nvPr/>
        </p:nvSpPr>
        <p:spPr bwMode="auto">
          <a:xfrm>
            <a:off x="4648200" y="0"/>
            <a:ext cx="457200" cy="274638"/>
          </a:xfrm>
          <a:prstGeom prst="rect">
            <a:avLst/>
          </a:prstGeom>
          <a:noFill/>
          <a:ln w="9525">
            <a:noFill/>
            <a:miter lim="800000"/>
            <a:headEnd/>
            <a:tailEnd/>
          </a:ln>
        </p:spPr>
        <p:txBody>
          <a:bodyPr lIns="0" tIns="0" rIns="0" bIns="0">
            <a:spAutoFit/>
          </a:bodyPr>
          <a:lstStyle/>
          <a:p>
            <a:pPr>
              <a:spcBef>
                <a:spcPct val="0"/>
              </a:spcBef>
              <a:buClrTx/>
              <a:buSzTx/>
              <a:buFontTx/>
              <a:buNone/>
            </a:pPr>
            <a:r>
              <a:rPr lang="zh-CN" altLang="en-US" sz="1800">
                <a:solidFill>
                  <a:srgbClr val="000000"/>
                </a:solidFill>
                <a:latin typeface="宋体" pitchFamily="2" charset="-122"/>
              </a:rPr>
              <a:t>开始</a:t>
            </a:r>
            <a:endParaRPr lang="zh-CN" altLang="en-US" sz="2400" b="1">
              <a:solidFill>
                <a:schemeClr val="tx1"/>
              </a:solidFill>
              <a:latin typeface="Times New Roman" pitchFamily="18" charset="0"/>
              <a:ea typeface="华文新魏" pitchFamily="2" charset="-122"/>
            </a:endParaRPr>
          </a:p>
        </p:txBody>
      </p:sp>
      <p:sp>
        <p:nvSpPr>
          <p:cNvPr id="494598" name="Line 6"/>
          <p:cNvSpPr>
            <a:spLocks noChangeShapeType="1"/>
          </p:cNvSpPr>
          <p:nvPr/>
        </p:nvSpPr>
        <p:spPr bwMode="auto">
          <a:xfrm>
            <a:off x="4764088" y="1147763"/>
            <a:ext cx="1587" cy="115887"/>
          </a:xfrm>
          <a:prstGeom prst="line">
            <a:avLst/>
          </a:prstGeom>
          <a:noFill/>
          <a:ln w="14288">
            <a:solidFill>
              <a:srgbClr val="000000"/>
            </a:solidFill>
            <a:round/>
            <a:headEnd/>
            <a:tailEnd/>
          </a:ln>
        </p:spPr>
        <p:txBody>
          <a:bodyPr/>
          <a:lstStyle/>
          <a:p>
            <a:endParaRPr lang="zh-CN" altLang="en-US"/>
          </a:p>
        </p:txBody>
      </p:sp>
      <p:sp>
        <p:nvSpPr>
          <p:cNvPr id="494599" name="Freeform 7"/>
          <p:cNvSpPr>
            <a:spLocks/>
          </p:cNvSpPr>
          <p:nvPr/>
        </p:nvSpPr>
        <p:spPr bwMode="auto">
          <a:xfrm>
            <a:off x="4705350" y="1249363"/>
            <a:ext cx="115888" cy="187325"/>
          </a:xfrm>
          <a:custGeom>
            <a:avLst/>
            <a:gdLst/>
            <a:ahLst/>
            <a:cxnLst>
              <a:cxn ang="0">
                <a:pos x="73" y="0"/>
              </a:cxn>
              <a:cxn ang="0">
                <a:pos x="37" y="118"/>
              </a:cxn>
              <a:cxn ang="0">
                <a:pos x="0" y="0"/>
              </a:cxn>
              <a:cxn ang="0">
                <a:pos x="73" y="0"/>
              </a:cxn>
            </a:cxnLst>
            <a:rect l="0" t="0" r="r" b="b"/>
            <a:pathLst>
              <a:path w="73" h="118">
                <a:moveTo>
                  <a:pt x="73" y="0"/>
                </a:moveTo>
                <a:lnTo>
                  <a:pt x="37" y="118"/>
                </a:lnTo>
                <a:lnTo>
                  <a:pt x="0" y="0"/>
                </a:lnTo>
                <a:lnTo>
                  <a:pt x="73" y="0"/>
                </a:lnTo>
                <a:close/>
              </a:path>
            </a:pathLst>
          </a:custGeom>
          <a:solidFill>
            <a:srgbClr val="000000"/>
          </a:solidFill>
          <a:ln w="9525">
            <a:noFill/>
            <a:round/>
            <a:headEnd/>
            <a:tailEnd/>
          </a:ln>
        </p:spPr>
        <p:txBody>
          <a:bodyPr/>
          <a:lstStyle/>
          <a:p>
            <a:endParaRPr lang="zh-CN" altLang="en-US"/>
          </a:p>
        </p:txBody>
      </p:sp>
      <p:sp>
        <p:nvSpPr>
          <p:cNvPr id="494600" name="Rectangle 8"/>
          <p:cNvSpPr>
            <a:spLocks noChangeArrowheads="1"/>
          </p:cNvSpPr>
          <p:nvPr/>
        </p:nvSpPr>
        <p:spPr bwMode="auto">
          <a:xfrm>
            <a:off x="7481888" y="5016500"/>
            <a:ext cx="1143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Y</a:t>
            </a:r>
            <a:endParaRPr lang="en-US" altLang="zh-CN" sz="2400" b="1">
              <a:solidFill>
                <a:schemeClr val="tx1"/>
              </a:solidFill>
              <a:latin typeface="Times New Roman" pitchFamily="18" charset="0"/>
              <a:ea typeface="华文新魏" pitchFamily="2" charset="-122"/>
            </a:endParaRPr>
          </a:p>
        </p:txBody>
      </p:sp>
      <p:sp>
        <p:nvSpPr>
          <p:cNvPr id="494601" name="Rectangle 9"/>
          <p:cNvSpPr>
            <a:spLocks noChangeArrowheads="1"/>
          </p:cNvSpPr>
          <p:nvPr/>
        </p:nvSpPr>
        <p:spPr bwMode="auto">
          <a:xfrm>
            <a:off x="4073525" y="889000"/>
            <a:ext cx="1395413" cy="274638"/>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02" name="Rectangle 10"/>
          <p:cNvSpPr>
            <a:spLocks noChangeArrowheads="1"/>
          </p:cNvSpPr>
          <p:nvPr/>
        </p:nvSpPr>
        <p:spPr bwMode="auto">
          <a:xfrm>
            <a:off x="4187825" y="889000"/>
            <a:ext cx="11430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取下一部门</a:t>
            </a:r>
            <a:endParaRPr lang="zh-CN" altLang="en-US" sz="2400" b="1">
              <a:solidFill>
                <a:schemeClr val="tx1"/>
              </a:solidFill>
              <a:latin typeface="Times New Roman" pitchFamily="18" charset="0"/>
              <a:ea typeface="华文新魏" pitchFamily="2" charset="-122"/>
            </a:endParaRPr>
          </a:p>
        </p:txBody>
      </p:sp>
      <p:sp>
        <p:nvSpPr>
          <p:cNvPr id="494603" name="Rectangle 11"/>
          <p:cNvSpPr>
            <a:spLocks noChangeArrowheads="1"/>
          </p:cNvSpPr>
          <p:nvPr/>
        </p:nvSpPr>
        <p:spPr bwMode="auto">
          <a:xfrm>
            <a:off x="3943350" y="1436688"/>
            <a:ext cx="1798638" cy="258762"/>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04" name="Rectangle 12"/>
          <p:cNvSpPr>
            <a:spLocks noChangeArrowheads="1"/>
          </p:cNvSpPr>
          <p:nvPr/>
        </p:nvSpPr>
        <p:spPr bwMode="auto">
          <a:xfrm>
            <a:off x="4044950" y="1435100"/>
            <a:ext cx="16002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打开职工工资表</a:t>
            </a:r>
            <a:endParaRPr lang="zh-CN" altLang="en-US" sz="2400" b="1">
              <a:solidFill>
                <a:schemeClr val="tx1"/>
              </a:solidFill>
              <a:latin typeface="Times New Roman" pitchFamily="18" charset="0"/>
              <a:ea typeface="华文新魏" pitchFamily="2" charset="-122"/>
            </a:endParaRPr>
          </a:p>
        </p:txBody>
      </p:sp>
      <p:sp>
        <p:nvSpPr>
          <p:cNvPr id="494605" name="Rectangle 13"/>
          <p:cNvSpPr>
            <a:spLocks noChangeArrowheads="1"/>
          </p:cNvSpPr>
          <p:nvPr/>
        </p:nvSpPr>
        <p:spPr bwMode="auto">
          <a:xfrm>
            <a:off x="4073525" y="1968500"/>
            <a:ext cx="1395413"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06" name="Rectangle 14"/>
          <p:cNvSpPr>
            <a:spLocks noChangeArrowheads="1"/>
          </p:cNvSpPr>
          <p:nvPr/>
        </p:nvSpPr>
        <p:spPr bwMode="auto">
          <a:xfrm>
            <a:off x="4187825" y="1982788"/>
            <a:ext cx="11430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取下一职工</a:t>
            </a:r>
            <a:endParaRPr lang="zh-CN" altLang="en-US" sz="2400" b="1">
              <a:solidFill>
                <a:schemeClr val="tx1"/>
              </a:solidFill>
              <a:latin typeface="Times New Roman" pitchFamily="18" charset="0"/>
              <a:ea typeface="华文新魏" pitchFamily="2" charset="-122"/>
            </a:endParaRPr>
          </a:p>
        </p:txBody>
      </p:sp>
      <p:sp>
        <p:nvSpPr>
          <p:cNvPr id="494607" name="Line 15"/>
          <p:cNvSpPr>
            <a:spLocks noChangeShapeType="1"/>
          </p:cNvSpPr>
          <p:nvPr/>
        </p:nvSpPr>
        <p:spPr bwMode="auto">
          <a:xfrm>
            <a:off x="4764088" y="1695450"/>
            <a:ext cx="1587" cy="114300"/>
          </a:xfrm>
          <a:prstGeom prst="line">
            <a:avLst/>
          </a:prstGeom>
          <a:noFill/>
          <a:ln w="14288">
            <a:solidFill>
              <a:srgbClr val="000000"/>
            </a:solidFill>
            <a:round/>
            <a:headEnd/>
            <a:tailEnd/>
          </a:ln>
        </p:spPr>
        <p:txBody>
          <a:bodyPr/>
          <a:lstStyle/>
          <a:p>
            <a:endParaRPr lang="zh-CN" altLang="en-US"/>
          </a:p>
        </p:txBody>
      </p:sp>
      <p:sp>
        <p:nvSpPr>
          <p:cNvPr id="494608" name="Freeform 16"/>
          <p:cNvSpPr>
            <a:spLocks/>
          </p:cNvSpPr>
          <p:nvPr/>
        </p:nvSpPr>
        <p:spPr bwMode="auto">
          <a:xfrm>
            <a:off x="4705350" y="1795463"/>
            <a:ext cx="115888" cy="187325"/>
          </a:xfrm>
          <a:custGeom>
            <a:avLst/>
            <a:gdLst/>
            <a:ahLst/>
            <a:cxnLst>
              <a:cxn ang="0">
                <a:pos x="73" y="0"/>
              </a:cxn>
              <a:cxn ang="0">
                <a:pos x="37" y="118"/>
              </a:cxn>
              <a:cxn ang="0">
                <a:pos x="0" y="0"/>
              </a:cxn>
              <a:cxn ang="0">
                <a:pos x="73" y="0"/>
              </a:cxn>
            </a:cxnLst>
            <a:rect l="0" t="0" r="r" b="b"/>
            <a:pathLst>
              <a:path w="73" h="118">
                <a:moveTo>
                  <a:pt x="73" y="0"/>
                </a:moveTo>
                <a:lnTo>
                  <a:pt x="37" y="118"/>
                </a:lnTo>
                <a:lnTo>
                  <a:pt x="0" y="0"/>
                </a:lnTo>
                <a:lnTo>
                  <a:pt x="73" y="0"/>
                </a:lnTo>
                <a:close/>
              </a:path>
            </a:pathLst>
          </a:custGeom>
          <a:solidFill>
            <a:srgbClr val="000000"/>
          </a:solidFill>
          <a:ln w="9525">
            <a:noFill/>
            <a:round/>
            <a:headEnd/>
            <a:tailEnd/>
          </a:ln>
        </p:spPr>
        <p:txBody>
          <a:bodyPr/>
          <a:lstStyle/>
          <a:p>
            <a:endParaRPr lang="zh-CN" altLang="en-US"/>
          </a:p>
        </p:txBody>
      </p:sp>
      <p:sp>
        <p:nvSpPr>
          <p:cNvPr id="494609" name="Freeform 17"/>
          <p:cNvSpPr>
            <a:spLocks/>
          </p:cNvSpPr>
          <p:nvPr/>
        </p:nvSpPr>
        <p:spPr bwMode="auto">
          <a:xfrm>
            <a:off x="4216400" y="2514600"/>
            <a:ext cx="1093788" cy="488950"/>
          </a:xfrm>
          <a:custGeom>
            <a:avLst/>
            <a:gdLst/>
            <a:ahLst/>
            <a:cxnLst>
              <a:cxn ang="0">
                <a:pos x="345" y="0"/>
              </a:cxn>
              <a:cxn ang="0">
                <a:pos x="0" y="154"/>
              </a:cxn>
              <a:cxn ang="0">
                <a:pos x="345" y="308"/>
              </a:cxn>
              <a:cxn ang="0">
                <a:pos x="689" y="154"/>
              </a:cxn>
              <a:cxn ang="0">
                <a:pos x="345" y="0"/>
              </a:cxn>
            </a:cxnLst>
            <a:rect l="0" t="0" r="r" b="b"/>
            <a:pathLst>
              <a:path w="689" h="308">
                <a:moveTo>
                  <a:pt x="345" y="0"/>
                </a:moveTo>
                <a:lnTo>
                  <a:pt x="0" y="154"/>
                </a:lnTo>
                <a:lnTo>
                  <a:pt x="345" y="308"/>
                </a:lnTo>
                <a:lnTo>
                  <a:pt x="689" y="154"/>
                </a:lnTo>
                <a:lnTo>
                  <a:pt x="345"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610" name="Rectangle 18"/>
          <p:cNvSpPr>
            <a:spLocks noChangeArrowheads="1"/>
          </p:cNvSpPr>
          <p:nvPr/>
        </p:nvSpPr>
        <p:spPr bwMode="auto">
          <a:xfrm>
            <a:off x="4533900" y="2628900"/>
            <a:ext cx="4572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性别</a:t>
            </a:r>
            <a:endParaRPr lang="zh-CN" altLang="en-US" sz="2400" b="1">
              <a:solidFill>
                <a:schemeClr val="tx1"/>
              </a:solidFill>
              <a:latin typeface="Times New Roman" pitchFamily="18" charset="0"/>
              <a:ea typeface="华文新魏" pitchFamily="2" charset="-122"/>
            </a:endParaRPr>
          </a:p>
        </p:txBody>
      </p:sp>
      <p:sp>
        <p:nvSpPr>
          <p:cNvPr id="494611" name="Freeform 19"/>
          <p:cNvSpPr>
            <a:spLocks/>
          </p:cNvSpPr>
          <p:nvPr/>
        </p:nvSpPr>
        <p:spPr bwMode="auto">
          <a:xfrm>
            <a:off x="1498600" y="1652588"/>
            <a:ext cx="1092200" cy="488950"/>
          </a:xfrm>
          <a:custGeom>
            <a:avLst/>
            <a:gdLst/>
            <a:ahLst/>
            <a:cxnLst>
              <a:cxn ang="0">
                <a:pos x="344" y="0"/>
              </a:cxn>
              <a:cxn ang="0">
                <a:pos x="0" y="154"/>
              </a:cxn>
              <a:cxn ang="0">
                <a:pos x="344" y="308"/>
              </a:cxn>
              <a:cxn ang="0">
                <a:pos x="688" y="154"/>
              </a:cxn>
              <a:cxn ang="0">
                <a:pos x="344" y="0"/>
              </a:cxn>
            </a:cxnLst>
            <a:rect l="0" t="0" r="r" b="b"/>
            <a:pathLst>
              <a:path w="688" h="308">
                <a:moveTo>
                  <a:pt x="344" y="0"/>
                </a:moveTo>
                <a:lnTo>
                  <a:pt x="0" y="154"/>
                </a:lnTo>
                <a:lnTo>
                  <a:pt x="344" y="308"/>
                </a:lnTo>
                <a:lnTo>
                  <a:pt x="688" y="154"/>
                </a:lnTo>
                <a:lnTo>
                  <a:pt x="344"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612" name="Rectangle 20"/>
          <p:cNvSpPr>
            <a:spLocks noChangeArrowheads="1"/>
          </p:cNvSpPr>
          <p:nvPr/>
        </p:nvSpPr>
        <p:spPr bwMode="auto">
          <a:xfrm>
            <a:off x="1814513" y="1766888"/>
            <a:ext cx="4572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年龄</a:t>
            </a:r>
            <a:endParaRPr lang="zh-CN" altLang="en-US" sz="2400" b="1">
              <a:solidFill>
                <a:schemeClr val="tx1"/>
              </a:solidFill>
              <a:latin typeface="Times New Roman" pitchFamily="18" charset="0"/>
              <a:ea typeface="华文新魏" pitchFamily="2" charset="-122"/>
            </a:endParaRPr>
          </a:p>
        </p:txBody>
      </p:sp>
      <p:sp>
        <p:nvSpPr>
          <p:cNvPr id="494613" name="Line 21"/>
          <p:cNvSpPr>
            <a:spLocks noChangeShapeType="1"/>
          </p:cNvSpPr>
          <p:nvPr/>
        </p:nvSpPr>
        <p:spPr bwMode="auto">
          <a:xfrm flipH="1">
            <a:off x="1239838" y="1925638"/>
            <a:ext cx="258762" cy="1587"/>
          </a:xfrm>
          <a:prstGeom prst="line">
            <a:avLst/>
          </a:prstGeom>
          <a:noFill/>
          <a:ln w="14288">
            <a:solidFill>
              <a:srgbClr val="000000"/>
            </a:solidFill>
            <a:round/>
            <a:headEnd/>
            <a:tailEnd/>
          </a:ln>
        </p:spPr>
        <p:txBody>
          <a:bodyPr/>
          <a:lstStyle/>
          <a:p>
            <a:endParaRPr lang="zh-CN" altLang="en-US"/>
          </a:p>
        </p:txBody>
      </p:sp>
      <p:sp>
        <p:nvSpPr>
          <p:cNvPr id="494614" name="Line 22"/>
          <p:cNvSpPr>
            <a:spLocks noChangeShapeType="1"/>
          </p:cNvSpPr>
          <p:nvPr/>
        </p:nvSpPr>
        <p:spPr bwMode="auto">
          <a:xfrm>
            <a:off x="2590800" y="1925638"/>
            <a:ext cx="274638" cy="1587"/>
          </a:xfrm>
          <a:prstGeom prst="line">
            <a:avLst/>
          </a:prstGeom>
          <a:noFill/>
          <a:ln w="14288">
            <a:solidFill>
              <a:srgbClr val="000000"/>
            </a:solidFill>
            <a:round/>
            <a:headEnd/>
            <a:tailEnd/>
          </a:ln>
        </p:spPr>
        <p:txBody>
          <a:bodyPr/>
          <a:lstStyle/>
          <a:p>
            <a:endParaRPr lang="zh-CN" altLang="en-US"/>
          </a:p>
        </p:txBody>
      </p:sp>
      <p:sp>
        <p:nvSpPr>
          <p:cNvPr id="494615" name="Freeform 23"/>
          <p:cNvSpPr>
            <a:spLocks/>
          </p:cNvSpPr>
          <p:nvPr/>
        </p:nvSpPr>
        <p:spPr bwMode="auto">
          <a:xfrm>
            <a:off x="1239838" y="1925638"/>
            <a:ext cx="157162" cy="100012"/>
          </a:xfrm>
          <a:custGeom>
            <a:avLst/>
            <a:gdLst/>
            <a:ahLst/>
            <a:cxnLst>
              <a:cxn ang="0">
                <a:pos x="99" y="0"/>
              </a:cxn>
              <a:cxn ang="0">
                <a:pos x="0" y="0"/>
              </a:cxn>
              <a:cxn ang="0">
                <a:pos x="0" y="63"/>
              </a:cxn>
            </a:cxnLst>
            <a:rect l="0" t="0" r="r" b="b"/>
            <a:pathLst>
              <a:path w="99" h="63">
                <a:moveTo>
                  <a:pt x="99" y="0"/>
                </a:moveTo>
                <a:lnTo>
                  <a:pt x="0" y="0"/>
                </a:lnTo>
                <a:lnTo>
                  <a:pt x="0" y="63"/>
                </a:lnTo>
              </a:path>
            </a:pathLst>
          </a:custGeom>
          <a:noFill/>
          <a:ln w="14288">
            <a:solidFill>
              <a:srgbClr val="000000"/>
            </a:solidFill>
            <a:prstDash val="solid"/>
            <a:round/>
            <a:headEnd/>
            <a:tailEnd/>
          </a:ln>
        </p:spPr>
        <p:txBody>
          <a:bodyPr/>
          <a:lstStyle/>
          <a:p>
            <a:endParaRPr lang="zh-CN" altLang="en-US"/>
          </a:p>
        </p:txBody>
      </p:sp>
      <p:sp>
        <p:nvSpPr>
          <p:cNvPr id="494616" name="Freeform 24"/>
          <p:cNvSpPr>
            <a:spLocks/>
          </p:cNvSpPr>
          <p:nvPr/>
        </p:nvSpPr>
        <p:spPr bwMode="auto">
          <a:xfrm>
            <a:off x="1166813" y="2011363"/>
            <a:ext cx="130175" cy="187325"/>
          </a:xfrm>
          <a:custGeom>
            <a:avLst/>
            <a:gdLst/>
            <a:ahLst/>
            <a:cxnLst>
              <a:cxn ang="0">
                <a:pos x="82" y="0"/>
              </a:cxn>
              <a:cxn ang="0">
                <a:pos x="46" y="118"/>
              </a:cxn>
              <a:cxn ang="0">
                <a:pos x="0" y="0"/>
              </a:cxn>
              <a:cxn ang="0">
                <a:pos x="82" y="0"/>
              </a:cxn>
            </a:cxnLst>
            <a:rect l="0" t="0" r="r" b="b"/>
            <a:pathLst>
              <a:path w="82" h="118">
                <a:moveTo>
                  <a:pt x="82" y="0"/>
                </a:moveTo>
                <a:lnTo>
                  <a:pt x="46"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617" name="Freeform 25"/>
          <p:cNvSpPr>
            <a:spLocks/>
          </p:cNvSpPr>
          <p:nvPr/>
        </p:nvSpPr>
        <p:spPr bwMode="auto">
          <a:xfrm>
            <a:off x="793750" y="2198688"/>
            <a:ext cx="977900" cy="315912"/>
          </a:xfrm>
          <a:custGeom>
            <a:avLst/>
            <a:gdLst/>
            <a:ahLst/>
            <a:cxnLst>
              <a:cxn ang="0">
                <a:pos x="54" y="0"/>
              </a:cxn>
              <a:cxn ang="0">
                <a:pos x="580" y="0"/>
              </a:cxn>
              <a:cxn ang="0">
                <a:pos x="616" y="99"/>
              </a:cxn>
              <a:cxn ang="0">
                <a:pos x="580" y="199"/>
              </a:cxn>
              <a:cxn ang="0">
                <a:pos x="54" y="199"/>
              </a:cxn>
              <a:cxn ang="0">
                <a:pos x="0" y="99"/>
              </a:cxn>
              <a:cxn ang="0">
                <a:pos x="54" y="0"/>
              </a:cxn>
            </a:cxnLst>
            <a:rect l="0" t="0" r="r" b="b"/>
            <a:pathLst>
              <a:path w="616" h="199">
                <a:moveTo>
                  <a:pt x="54" y="0"/>
                </a:moveTo>
                <a:lnTo>
                  <a:pt x="580" y="0"/>
                </a:lnTo>
                <a:lnTo>
                  <a:pt x="616" y="99"/>
                </a:lnTo>
                <a:lnTo>
                  <a:pt x="580" y="199"/>
                </a:lnTo>
                <a:lnTo>
                  <a:pt x="54" y="199"/>
                </a:lnTo>
                <a:lnTo>
                  <a:pt x="0" y="99"/>
                </a:lnTo>
                <a:lnTo>
                  <a:pt x="54"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618" name="Rectangle 26"/>
          <p:cNvSpPr>
            <a:spLocks noChangeArrowheads="1"/>
          </p:cNvSpPr>
          <p:nvPr/>
        </p:nvSpPr>
        <p:spPr bwMode="auto">
          <a:xfrm>
            <a:off x="936625" y="2227263"/>
            <a:ext cx="6858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职务？</a:t>
            </a:r>
            <a:endParaRPr lang="zh-CN" altLang="en-US" sz="2400" b="1">
              <a:solidFill>
                <a:schemeClr val="tx1"/>
              </a:solidFill>
              <a:latin typeface="Times New Roman" pitchFamily="18" charset="0"/>
              <a:ea typeface="华文新魏" pitchFamily="2" charset="-122"/>
            </a:endParaRPr>
          </a:p>
        </p:txBody>
      </p:sp>
      <p:sp>
        <p:nvSpPr>
          <p:cNvPr id="494619" name="Freeform 27"/>
          <p:cNvSpPr>
            <a:spLocks/>
          </p:cNvSpPr>
          <p:nvPr/>
        </p:nvSpPr>
        <p:spPr bwMode="auto">
          <a:xfrm>
            <a:off x="692150" y="2355850"/>
            <a:ext cx="101600" cy="201613"/>
          </a:xfrm>
          <a:custGeom>
            <a:avLst/>
            <a:gdLst/>
            <a:ahLst/>
            <a:cxnLst>
              <a:cxn ang="0">
                <a:pos x="64" y="0"/>
              </a:cxn>
              <a:cxn ang="0">
                <a:pos x="0" y="0"/>
              </a:cxn>
              <a:cxn ang="0">
                <a:pos x="0" y="127"/>
              </a:cxn>
            </a:cxnLst>
            <a:rect l="0" t="0" r="r" b="b"/>
            <a:pathLst>
              <a:path w="64" h="127">
                <a:moveTo>
                  <a:pt x="64" y="0"/>
                </a:moveTo>
                <a:lnTo>
                  <a:pt x="0" y="0"/>
                </a:lnTo>
                <a:lnTo>
                  <a:pt x="0" y="127"/>
                </a:lnTo>
              </a:path>
            </a:pathLst>
          </a:custGeom>
          <a:noFill/>
          <a:ln w="14288">
            <a:solidFill>
              <a:srgbClr val="000000"/>
            </a:solidFill>
            <a:prstDash val="solid"/>
            <a:round/>
            <a:headEnd/>
            <a:tailEnd/>
          </a:ln>
        </p:spPr>
        <p:txBody>
          <a:bodyPr/>
          <a:lstStyle/>
          <a:p>
            <a:endParaRPr lang="zh-CN" altLang="en-US"/>
          </a:p>
        </p:txBody>
      </p:sp>
      <p:sp>
        <p:nvSpPr>
          <p:cNvPr id="494620" name="Freeform 28"/>
          <p:cNvSpPr>
            <a:spLocks/>
          </p:cNvSpPr>
          <p:nvPr/>
        </p:nvSpPr>
        <p:spPr bwMode="auto">
          <a:xfrm>
            <a:off x="620713" y="2543175"/>
            <a:ext cx="130175" cy="187325"/>
          </a:xfrm>
          <a:custGeom>
            <a:avLst/>
            <a:gdLst/>
            <a:ahLst/>
            <a:cxnLst>
              <a:cxn ang="0">
                <a:pos x="82" y="0"/>
              </a:cxn>
              <a:cxn ang="0">
                <a:pos x="45" y="118"/>
              </a:cxn>
              <a:cxn ang="0">
                <a:pos x="0" y="0"/>
              </a:cxn>
              <a:cxn ang="0">
                <a:pos x="82" y="0"/>
              </a:cxn>
            </a:cxnLst>
            <a:rect l="0" t="0" r="r" b="b"/>
            <a:pathLst>
              <a:path w="82" h="118">
                <a:moveTo>
                  <a:pt x="82" y="0"/>
                </a:moveTo>
                <a:lnTo>
                  <a:pt x="45"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621" name="Freeform 29"/>
          <p:cNvSpPr>
            <a:spLocks/>
          </p:cNvSpPr>
          <p:nvPr/>
        </p:nvSpPr>
        <p:spPr bwMode="auto">
          <a:xfrm>
            <a:off x="1771650" y="2355850"/>
            <a:ext cx="273050" cy="201613"/>
          </a:xfrm>
          <a:custGeom>
            <a:avLst/>
            <a:gdLst/>
            <a:ahLst/>
            <a:cxnLst>
              <a:cxn ang="0">
                <a:pos x="0" y="0"/>
              </a:cxn>
              <a:cxn ang="0">
                <a:pos x="172" y="0"/>
              </a:cxn>
              <a:cxn ang="0">
                <a:pos x="172" y="127"/>
              </a:cxn>
            </a:cxnLst>
            <a:rect l="0" t="0" r="r" b="b"/>
            <a:pathLst>
              <a:path w="172" h="127">
                <a:moveTo>
                  <a:pt x="0" y="0"/>
                </a:moveTo>
                <a:lnTo>
                  <a:pt x="172" y="0"/>
                </a:lnTo>
                <a:lnTo>
                  <a:pt x="172" y="127"/>
                </a:lnTo>
              </a:path>
            </a:pathLst>
          </a:custGeom>
          <a:noFill/>
          <a:ln w="14288">
            <a:solidFill>
              <a:srgbClr val="000000"/>
            </a:solidFill>
            <a:prstDash val="solid"/>
            <a:round/>
            <a:headEnd/>
            <a:tailEnd/>
          </a:ln>
        </p:spPr>
        <p:txBody>
          <a:bodyPr/>
          <a:lstStyle/>
          <a:p>
            <a:endParaRPr lang="zh-CN" altLang="en-US"/>
          </a:p>
        </p:txBody>
      </p:sp>
      <p:sp>
        <p:nvSpPr>
          <p:cNvPr id="494622" name="Freeform 30"/>
          <p:cNvSpPr>
            <a:spLocks/>
          </p:cNvSpPr>
          <p:nvPr/>
        </p:nvSpPr>
        <p:spPr bwMode="auto">
          <a:xfrm>
            <a:off x="1987550" y="2543175"/>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23" name="Rectangle 31"/>
          <p:cNvSpPr>
            <a:spLocks noChangeArrowheads="1"/>
          </p:cNvSpPr>
          <p:nvPr/>
        </p:nvSpPr>
        <p:spPr bwMode="auto">
          <a:xfrm>
            <a:off x="477838" y="2730500"/>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24" name="Rectangle 32"/>
          <p:cNvSpPr>
            <a:spLocks noChangeArrowheads="1"/>
          </p:cNvSpPr>
          <p:nvPr/>
        </p:nvSpPr>
        <p:spPr bwMode="auto">
          <a:xfrm>
            <a:off x="592138" y="2744788"/>
            <a:ext cx="2286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处</a:t>
            </a:r>
            <a:endParaRPr lang="zh-CN" altLang="en-US" sz="2400" b="1">
              <a:solidFill>
                <a:schemeClr val="tx1"/>
              </a:solidFill>
              <a:latin typeface="Times New Roman" pitchFamily="18" charset="0"/>
              <a:ea typeface="华文新魏" pitchFamily="2" charset="-122"/>
            </a:endParaRPr>
          </a:p>
        </p:txBody>
      </p:sp>
      <p:sp>
        <p:nvSpPr>
          <p:cNvPr id="494625" name="Rectangle 33"/>
          <p:cNvSpPr>
            <a:spLocks noChangeArrowheads="1"/>
          </p:cNvSpPr>
          <p:nvPr/>
        </p:nvSpPr>
        <p:spPr bwMode="auto">
          <a:xfrm>
            <a:off x="1123950" y="2730500"/>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26" name="Rectangle 34"/>
          <p:cNvSpPr>
            <a:spLocks noChangeArrowheads="1"/>
          </p:cNvSpPr>
          <p:nvPr/>
        </p:nvSpPr>
        <p:spPr bwMode="auto">
          <a:xfrm>
            <a:off x="1254125" y="2744788"/>
            <a:ext cx="2286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科</a:t>
            </a:r>
            <a:endParaRPr lang="zh-CN" altLang="en-US" sz="2400" b="1">
              <a:solidFill>
                <a:schemeClr val="tx1"/>
              </a:solidFill>
              <a:latin typeface="Times New Roman" pitchFamily="18" charset="0"/>
              <a:ea typeface="华文新魏" pitchFamily="2" charset="-122"/>
            </a:endParaRPr>
          </a:p>
        </p:txBody>
      </p:sp>
      <p:sp>
        <p:nvSpPr>
          <p:cNvPr id="494627" name="Rectangle 35"/>
          <p:cNvSpPr>
            <a:spLocks noChangeArrowheads="1"/>
          </p:cNvSpPr>
          <p:nvPr/>
        </p:nvSpPr>
        <p:spPr bwMode="auto">
          <a:xfrm>
            <a:off x="1828800" y="2730500"/>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28" name="Rectangle 36"/>
          <p:cNvSpPr>
            <a:spLocks noChangeArrowheads="1"/>
          </p:cNvSpPr>
          <p:nvPr/>
        </p:nvSpPr>
        <p:spPr bwMode="auto">
          <a:xfrm>
            <a:off x="1958975" y="2744788"/>
            <a:ext cx="2286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员</a:t>
            </a:r>
            <a:endParaRPr lang="zh-CN" altLang="en-US" sz="2400" b="1">
              <a:solidFill>
                <a:schemeClr val="tx1"/>
              </a:solidFill>
              <a:latin typeface="Times New Roman" pitchFamily="18" charset="0"/>
              <a:ea typeface="华文新魏" pitchFamily="2" charset="-122"/>
            </a:endParaRPr>
          </a:p>
        </p:txBody>
      </p:sp>
      <p:sp>
        <p:nvSpPr>
          <p:cNvPr id="494629" name="Rectangle 37"/>
          <p:cNvSpPr>
            <a:spLocks noChangeArrowheads="1"/>
          </p:cNvSpPr>
          <p:nvPr/>
        </p:nvSpPr>
        <p:spPr bwMode="auto">
          <a:xfrm>
            <a:off x="419100" y="3421063"/>
            <a:ext cx="488950" cy="258762"/>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30" name="Rectangle 38"/>
          <p:cNvSpPr>
            <a:spLocks noChangeArrowheads="1"/>
          </p:cNvSpPr>
          <p:nvPr/>
        </p:nvSpPr>
        <p:spPr bwMode="auto">
          <a:xfrm>
            <a:off x="549275" y="3421063"/>
            <a:ext cx="3429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+50</a:t>
            </a:r>
            <a:endParaRPr lang="en-US" altLang="zh-CN" sz="2400" b="1">
              <a:solidFill>
                <a:schemeClr val="tx1"/>
              </a:solidFill>
              <a:latin typeface="Times New Roman" pitchFamily="18" charset="0"/>
              <a:ea typeface="华文新魏" pitchFamily="2" charset="-122"/>
            </a:endParaRPr>
          </a:p>
        </p:txBody>
      </p:sp>
      <p:sp>
        <p:nvSpPr>
          <p:cNvPr id="494631" name="Rectangle 39"/>
          <p:cNvSpPr>
            <a:spLocks noChangeArrowheads="1"/>
          </p:cNvSpPr>
          <p:nvPr/>
        </p:nvSpPr>
        <p:spPr bwMode="auto">
          <a:xfrm>
            <a:off x="1123950" y="3421063"/>
            <a:ext cx="488950" cy="258762"/>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32" name="Rectangle 40"/>
          <p:cNvSpPr>
            <a:spLocks noChangeArrowheads="1"/>
          </p:cNvSpPr>
          <p:nvPr/>
        </p:nvSpPr>
        <p:spPr bwMode="auto">
          <a:xfrm>
            <a:off x="1254125" y="3421063"/>
            <a:ext cx="3429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+45</a:t>
            </a:r>
            <a:endParaRPr lang="en-US" altLang="zh-CN" sz="2400" b="1">
              <a:solidFill>
                <a:schemeClr val="tx1"/>
              </a:solidFill>
              <a:latin typeface="Times New Roman" pitchFamily="18" charset="0"/>
              <a:ea typeface="华文新魏" pitchFamily="2" charset="-122"/>
            </a:endParaRPr>
          </a:p>
        </p:txBody>
      </p:sp>
      <p:sp>
        <p:nvSpPr>
          <p:cNvPr id="494633" name="Rectangle 41"/>
          <p:cNvSpPr>
            <a:spLocks noChangeArrowheads="1"/>
          </p:cNvSpPr>
          <p:nvPr/>
        </p:nvSpPr>
        <p:spPr bwMode="auto">
          <a:xfrm>
            <a:off x="1828800" y="3421063"/>
            <a:ext cx="488950" cy="258762"/>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34" name="Rectangle 42"/>
          <p:cNvSpPr>
            <a:spLocks noChangeArrowheads="1"/>
          </p:cNvSpPr>
          <p:nvPr/>
        </p:nvSpPr>
        <p:spPr bwMode="auto">
          <a:xfrm>
            <a:off x="1958975" y="3421063"/>
            <a:ext cx="3429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+35</a:t>
            </a:r>
            <a:endParaRPr lang="en-US" altLang="zh-CN" sz="2400" b="1">
              <a:solidFill>
                <a:schemeClr val="tx1"/>
              </a:solidFill>
              <a:latin typeface="Times New Roman" pitchFamily="18" charset="0"/>
              <a:ea typeface="华文新魏" pitchFamily="2" charset="-122"/>
            </a:endParaRPr>
          </a:p>
        </p:txBody>
      </p:sp>
      <p:sp>
        <p:nvSpPr>
          <p:cNvPr id="494635" name="Line 43"/>
          <p:cNvSpPr>
            <a:spLocks noChangeShapeType="1"/>
          </p:cNvSpPr>
          <p:nvPr/>
        </p:nvSpPr>
        <p:spPr bwMode="auto">
          <a:xfrm>
            <a:off x="692150" y="3003550"/>
            <a:ext cx="1588" cy="215900"/>
          </a:xfrm>
          <a:prstGeom prst="line">
            <a:avLst/>
          </a:prstGeom>
          <a:noFill/>
          <a:ln w="14288">
            <a:solidFill>
              <a:srgbClr val="000000"/>
            </a:solidFill>
            <a:round/>
            <a:headEnd/>
            <a:tailEnd/>
          </a:ln>
        </p:spPr>
        <p:txBody>
          <a:bodyPr/>
          <a:lstStyle/>
          <a:p>
            <a:endParaRPr lang="zh-CN" altLang="en-US"/>
          </a:p>
        </p:txBody>
      </p:sp>
      <p:sp>
        <p:nvSpPr>
          <p:cNvPr id="494636" name="Freeform 44"/>
          <p:cNvSpPr>
            <a:spLocks/>
          </p:cNvSpPr>
          <p:nvPr/>
        </p:nvSpPr>
        <p:spPr bwMode="auto">
          <a:xfrm>
            <a:off x="620713" y="3205163"/>
            <a:ext cx="130175" cy="187325"/>
          </a:xfrm>
          <a:custGeom>
            <a:avLst/>
            <a:gdLst/>
            <a:ahLst/>
            <a:cxnLst>
              <a:cxn ang="0">
                <a:pos x="82" y="0"/>
              </a:cxn>
              <a:cxn ang="0">
                <a:pos x="45" y="118"/>
              </a:cxn>
              <a:cxn ang="0">
                <a:pos x="0" y="0"/>
              </a:cxn>
              <a:cxn ang="0">
                <a:pos x="82" y="0"/>
              </a:cxn>
            </a:cxnLst>
            <a:rect l="0" t="0" r="r" b="b"/>
            <a:pathLst>
              <a:path w="82" h="118">
                <a:moveTo>
                  <a:pt x="82" y="0"/>
                </a:moveTo>
                <a:lnTo>
                  <a:pt x="45"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637" name="Line 45"/>
          <p:cNvSpPr>
            <a:spLocks noChangeShapeType="1"/>
          </p:cNvSpPr>
          <p:nvPr/>
        </p:nvSpPr>
        <p:spPr bwMode="auto">
          <a:xfrm>
            <a:off x="1339850" y="3003550"/>
            <a:ext cx="1588" cy="273050"/>
          </a:xfrm>
          <a:prstGeom prst="line">
            <a:avLst/>
          </a:prstGeom>
          <a:noFill/>
          <a:ln w="14288">
            <a:solidFill>
              <a:srgbClr val="000000"/>
            </a:solidFill>
            <a:round/>
            <a:headEnd/>
            <a:tailEnd/>
          </a:ln>
        </p:spPr>
        <p:txBody>
          <a:bodyPr/>
          <a:lstStyle/>
          <a:p>
            <a:endParaRPr lang="zh-CN" altLang="en-US"/>
          </a:p>
        </p:txBody>
      </p:sp>
      <p:sp>
        <p:nvSpPr>
          <p:cNvPr id="494638" name="Freeform 46"/>
          <p:cNvSpPr>
            <a:spLocks/>
          </p:cNvSpPr>
          <p:nvPr/>
        </p:nvSpPr>
        <p:spPr bwMode="auto">
          <a:xfrm>
            <a:off x="1282700" y="3248025"/>
            <a:ext cx="114300" cy="187325"/>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a:p>
        </p:txBody>
      </p:sp>
      <p:sp>
        <p:nvSpPr>
          <p:cNvPr id="494639" name="Line 47"/>
          <p:cNvSpPr>
            <a:spLocks noChangeShapeType="1"/>
          </p:cNvSpPr>
          <p:nvPr/>
        </p:nvSpPr>
        <p:spPr bwMode="auto">
          <a:xfrm>
            <a:off x="2044700" y="3003550"/>
            <a:ext cx="1588" cy="273050"/>
          </a:xfrm>
          <a:prstGeom prst="line">
            <a:avLst/>
          </a:prstGeom>
          <a:noFill/>
          <a:ln w="14288">
            <a:solidFill>
              <a:srgbClr val="000000"/>
            </a:solidFill>
            <a:round/>
            <a:headEnd/>
            <a:tailEnd/>
          </a:ln>
        </p:spPr>
        <p:txBody>
          <a:bodyPr/>
          <a:lstStyle/>
          <a:p>
            <a:endParaRPr lang="zh-CN" altLang="en-US"/>
          </a:p>
        </p:txBody>
      </p:sp>
      <p:sp>
        <p:nvSpPr>
          <p:cNvPr id="494640" name="Freeform 48"/>
          <p:cNvSpPr>
            <a:spLocks/>
          </p:cNvSpPr>
          <p:nvPr/>
        </p:nvSpPr>
        <p:spPr bwMode="auto">
          <a:xfrm>
            <a:off x="1987550" y="3248025"/>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41" name="Line 49"/>
          <p:cNvSpPr>
            <a:spLocks noChangeShapeType="1"/>
          </p:cNvSpPr>
          <p:nvPr/>
        </p:nvSpPr>
        <p:spPr bwMode="auto">
          <a:xfrm>
            <a:off x="692150" y="3708400"/>
            <a:ext cx="1588" cy="100013"/>
          </a:xfrm>
          <a:prstGeom prst="line">
            <a:avLst/>
          </a:prstGeom>
          <a:noFill/>
          <a:ln w="14288">
            <a:solidFill>
              <a:srgbClr val="000000"/>
            </a:solidFill>
            <a:round/>
            <a:headEnd/>
            <a:tailEnd/>
          </a:ln>
        </p:spPr>
        <p:txBody>
          <a:bodyPr/>
          <a:lstStyle/>
          <a:p>
            <a:endParaRPr lang="zh-CN" altLang="en-US"/>
          </a:p>
        </p:txBody>
      </p:sp>
      <p:sp>
        <p:nvSpPr>
          <p:cNvPr id="494642" name="Freeform 50"/>
          <p:cNvSpPr>
            <a:spLocks/>
          </p:cNvSpPr>
          <p:nvPr/>
        </p:nvSpPr>
        <p:spPr bwMode="auto">
          <a:xfrm>
            <a:off x="620713" y="3794125"/>
            <a:ext cx="130175" cy="187325"/>
          </a:xfrm>
          <a:custGeom>
            <a:avLst/>
            <a:gdLst/>
            <a:ahLst/>
            <a:cxnLst>
              <a:cxn ang="0">
                <a:pos x="82" y="0"/>
              </a:cxn>
              <a:cxn ang="0">
                <a:pos x="45" y="118"/>
              </a:cxn>
              <a:cxn ang="0">
                <a:pos x="0" y="0"/>
              </a:cxn>
              <a:cxn ang="0">
                <a:pos x="82" y="0"/>
              </a:cxn>
            </a:cxnLst>
            <a:rect l="0" t="0" r="r" b="b"/>
            <a:pathLst>
              <a:path w="82" h="118">
                <a:moveTo>
                  <a:pt x="82" y="0"/>
                </a:moveTo>
                <a:lnTo>
                  <a:pt x="45"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643" name="Line 51"/>
          <p:cNvSpPr>
            <a:spLocks noChangeShapeType="1"/>
          </p:cNvSpPr>
          <p:nvPr/>
        </p:nvSpPr>
        <p:spPr bwMode="auto">
          <a:xfrm>
            <a:off x="2044700" y="3665538"/>
            <a:ext cx="1588" cy="142875"/>
          </a:xfrm>
          <a:prstGeom prst="line">
            <a:avLst/>
          </a:prstGeom>
          <a:noFill/>
          <a:ln w="14288">
            <a:solidFill>
              <a:srgbClr val="000000"/>
            </a:solidFill>
            <a:round/>
            <a:headEnd/>
            <a:tailEnd/>
          </a:ln>
        </p:spPr>
        <p:txBody>
          <a:bodyPr/>
          <a:lstStyle/>
          <a:p>
            <a:endParaRPr lang="zh-CN" altLang="en-US"/>
          </a:p>
        </p:txBody>
      </p:sp>
      <p:sp>
        <p:nvSpPr>
          <p:cNvPr id="494644" name="Freeform 52"/>
          <p:cNvSpPr>
            <a:spLocks/>
          </p:cNvSpPr>
          <p:nvPr/>
        </p:nvSpPr>
        <p:spPr bwMode="auto">
          <a:xfrm>
            <a:off x="1987550" y="3794125"/>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45" name="Freeform 53"/>
          <p:cNvSpPr>
            <a:spLocks/>
          </p:cNvSpPr>
          <p:nvPr/>
        </p:nvSpPr>
        <p:spPr bwMode="auto">
          <a:xfrm>
            <a:off x="1339850" y="3708400"/>
            <a:ext cx="1588" cy="100013"/>
          </a:xfrm>
          <a:custGeom>
            <a:avLst/>
            <a:gdLst/>
            <a:ahLst/>
            <a:cxnLst>
              <a:cxn ang="0">
                <a:pos x="0" y="0"/>
              </a:cxn>
              <a:cxn ang="0">
                <a:pos x="0" y="36"/>
              </a:cxn>
              <a:cxn ang="0">
                <a:pos x="0" y="63"/>
              </a:cxn>
            </a:cxnLst>
            <a:rect l="0" t="0" r="r" b="b"/>
            <a:pathLst>
              <a:path h="63">
                <a:moveTo>
                  <a:pt x="0" y="0"/>
                </a:moveTo>
                <a:lnTo>
                  <a:pt x="0" y="36"/>
                </a:lnTo>
                <a:lnTo>
                  <a:pt x="0" y="63"/>
                </a:lnTo>
              </a:path>
            </a:pathLst>
          </a:custGeom>
          <a:noFill/>
          <a:ln w="14288">
            <a:solidFill>
              <a:srgbClr val="000000"/>
            </a:solidFill>
            <a:prstDash val="solid"/>
            <a:round/>
            <a:headEnd/>
            <a:tailEnd/>
          </a:ln>
        </p:spPr>
        <p:txBody>
          <a:bodyPr/>
          <a:lstStyle/>
          <a:p>
            <a:endParaRPr lang="zh-CN" altLang="en-US"/>
          </a:p>
        </p:txBody>
      </p:sp>
      <p:sp>
        <p:nvSpPr>
          <p:cNvPr id="494646" name="Freeform 54"/>
          <p:cNvSpPr>
            <a:spLocks/>
          </p:cNvSpPr>
          <p:nvPr/>
        </p:nvSpPr>
        <p:spPr bwMode="auto">
          <a:xfrm>
            <a:off x="1282700" y="3794125"/>
            <a:ext cx="114300" cy="187325"/>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a:p>
        </p:txBody>
      </p:sp>
      <p:sp>
        <p:nvSpPr>
          <p:cNvPr id="494647" name="Line 55"/>
          <p:cNvSpPr>
            <a:spLocks noChangeShapeType="1"/>
          </p:cNvSpPr>
          <p:nvPr/>
        </p:nvSpPr>
        <p:spPr bwMode="auto">
          <a:xfrm>
            <a:off x="692150" y="3981450"/>
            <a:ext cx="1352550" cy="1588"/>
          </a:xfrm>
          <a:prstGeom prst="line">
            <a:avLst/>
          </a:prstGeom>
          <a:noFill/>
          <a:ln w="14288">
            <a:solidFill>
              <a:srgbClr val="000000"/>
            </a:solidFill>
            <a:round/>
            <a:headEnd/>
            <a:tailEnd/>
          </a:ln>
        </p:spPr>
        <p:txBody>
          <a:bodyPr/>
          <a:lstStyle/>
          <a:p>
            <a:endParaRPr lang="zh-CN" altLang="en-US"/>
          </a:p>
        </p:txBody>
      </p:sp>
      <p:sp>
        <p:nvSpPr>
          <p:cNvPr id="494648" name="Line 56"/>
          <p:cNvSpPr>
            <a:spLocks noChangeShapeType="1"/>
          </p:cNvSpPr>
          <p:nvPr/>
        </p:nvSpPr>
        <p:spPr bwMode="auto">
          <a:xfrm>
            <a:off x="1339850" y="3981450"/>
            <a:ext cx="1588" cy="590550"/>
          </a:xfrm>
          <a:prstGeom prst="line">
            <a:avLst/>
          </a:prstGeom>
          <a:noFill/>
          <a:ln w="14288">
            <a:solidFill>
              <a:srgbClr val="000000"/>
            </a:solidFill>
            <a:round/>
            <a:headEnd/>
            <a:tailEnd/>
          </a:ln>
        </p:spPr>
        <p:txBody>
          <a:bodyPr/>
          <a:lstStyle/>
          <a:p>
            <a:endParaRPr lang="zh-CN" altLang="en-US"/>
          </a:p>
        </p:txBody>
      </p:sp>
      <p:sp>
        <p:nvSpPr>
          <p:cNvPr id="494649" name="Freeform 57"/>
          <p:cNvSpPr>
            <a:spLocks/>
          </p:cNvSpPr>
          <p:nvPr/>
        </p:nvSpPr>
        <p:spPr bwMode="auto">
          <a:xfrm>
            <a:off x="1282700" y="4557713"/>
            <a:ext cx="114300" cy="185737"/>
          </a:xfrm>
          <a:custGeom>
            <a:avLst/>
            <a:gdLst/>
            <a:ahLst/>
            <a:cxnLst>
              <a:cxn ang="0">
                <a:pos x="72" y="0"/>
              </a:cxn>
              <a:cxn ang="0">
                <a:pos x="36" y="117"/>
              </a:cxn>
              <a:cxn ang="0">
                <a:pos x="0" y="0"/>
              </a:cxn>
              <a:cxn ang="0">
                <a:pos x="72" y="0"/>
              </a:cxn>
            </a:cxnLst>
            <a:rect l="0" t="0" r="r" b="b"/>
            <a:pathLst>
              <a:path w="72" h="117">
                <a:moveTo>
                  <a:pt x="72" y="0"/>
                </a:moveTo>
                <a:lnTo>
                  <a:pt x="36" y="117"/>
                </a:lnTo>
                <a:lnTo>
                  <a:pt x="0" y="0"/>
                </a:lnTo>
                <a:lnTo>
                  <a:pt x="72" y="0"/>
                </a:lnTo>
                <a:close/>
              </a:path>
            </a:pathLst>
          </a:custGeom>
          <a:solidFill>
            <a:srgbClr val="000000"/>
          </a:solidFill>
          <a:ln w="9525">
            <a:noFill/>
            <a:round/>
            <a:headEnd/>
            <a:tailEnd/>
          </a:ln>
        </p:spPr>
        <p:txBody>
          <a:bodyPr/>
          <a:lstStyle/>
          <a:p>
            <a:endParaRPr lang="zh-CN" altLang="en-US"/>
          </a:p>
        </p:txBody>
      </p:sp>
      <p:sp>
        <p:nvSpPr>
          <p:cNvPr id="494650" name="Rectangle 58"/>
          <p:cNvSpPr>
            <a:spLocks noChangeArrowheads="1"/>
          </p:cNvSpPr>
          <p:nvPr/>
        </p:nvSpPr>
        <p:spPr bwMode="auto">
          <a:xfrm>
            <a:off x="649288" y="4772025"/>
            <a:ext cx="1395412" cy="274638"/>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51" name="Rectangle 59"/>
          <p:cNvSpPr>
            <a:spLocks noChangeArrowheads="1"/>
          </p:cNvSpPr>
          <p:nvPr/>
        </p:nvSpPr>
        <p:spPr bwMode="auto">
          <a:xfrm>
            <a:off x="765175" y="4772025"/>
            <a:ext cx="11430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写入工资表</a:t>
            </a:r>
            <a:endParaRPr lang="zh-CN" altLang="en-US" sz="2400" b="1">
              <a:solidFill>
                <a:schemeClr val="tx1"/>
              </a:solidFill>
              <a:latin typeface="Times New Roman" pitchFamily="18" charset="0"/>
              <a:ea typeface="华文新魏" pitchFamily="2" charset="-122"/>
            </a:endParaRPr>
          </a:p>
        </p:txBody>
      </p:sp>
      <p:sp>
        <p:nvSpPr>
          <p:cNvPr id="494652" name="Rectangle 60"/>
          <p:cNvSpPr>
            <a:spLocks noChangeArrowheads="1"/>
          </p:cNvSpPr>
          <p:nvPr/>
        </p:nvSpPr>
        <p:spPr bwMode="auto">
          <a:xfrm>
            <a:off x="1196975" y="1593850"/>
            <a:ext cx="346249" cy="276999"/>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dirty="0">
                <a:solidFill>
                  <a:srgbClr val="000000"/>
                </a:solidFill>
                <a:latin typeface="宋体" pitchFamily="2" charset="-122"/>
              </a:rPr>
              <a:t>&lt;60</a:t>
            </a:r>
            <a:endParaRPr lang="en-US" altLang="zh-CN" sz="2400" b="1" dirty="0">
              <a:solidFill>
                <a:schemeClr val="tx1"/>
              </a:solidFill>
              <a:latin typeface="Times New Roman" pitchFamily="18" charset="0"/>
              <a:ea typeface="华文新魏" pitchFamily="2" charset="-122"/>
            </a:endParaRPr>
          </a:p>
        </p:txBody>
      </p:sp>
      <p:sp>
        <p:nvSpPr>
          <p:cNvPr id="494653" name="Rectangle 61"/>
          <p:cNvSpPr>
            <a:spLocks noChangeArrowheads="1"/>
          </p:cNvSpPr>
          <p:nvPr/>
        </p:nvSpPr>
        <p:spPr bwMode="auto">
          <a:xfrm>
            <a:off x="2490788" y="1593850"/>
            <a:ext cx="461665" cy="276999"/>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dirty="0">
                <a:solidFill>
                  <a:srgbClr val="000000"/>
                </a:solidFill>
                <a:latin typeface="宋体" pitchFamily="2" charset="-122"/>
              </a:rPr>
              <a:t>&gt;=60</a:t>
            </a:r>
            <a:endParaRPr lang="en-US" altLang="zh-CN" sz="2400" b="1" dirty="0">
              <a:solidFill>
                <a:schemeClr val="tx1"/>
              </a:solidFill>
              <a:latin typeface="Times New Roman" pitchFamily="18" charset="0"/>
              <a:ea typeface="华文新魏" pitchFamily="2" charset="-122"/>
            </a:endParaRPr>
          </a:p>
        </p:txBody>
      </p:sp>
      <p:sp>
        <p:nvSpPr>
          <p:cNvPr id="494654" name="Line 62"/>
          <p:cNvSpPr>
            <a:spLocks noChangeShapeType="1"/>
          </p:cNvSpPr>
          <p:nvPr/>
        </p:nvSpPr>
        <p:spPr bwMode="auto">
          <a:xfrm flipV="1">
            <a:off x="1397000" y="2457450"/>
            <a:ext cx="1588" cy="100013"/>
          </a:xfrm>
          <a:prstGeom prst="line">
            <a:avLst/>
          </a:prstGeom>
          <a:noFill/>
          <a:ln w="14288">
            <a:solidFill>
              <a:srgbClr val="000000"/>
            </a:solidFill>
            <a:round/>
            <a:headEnd/>
            <a:tailEnd/>
          </a:ln>
        </p:spPr>
        <p:txBody>
          <a:bodyPr/>
          <a:lstStyle/>
          <a:p>
            <a:endParaRPr lang="zh-CN" altLang="en-US"/>
          </a:p>
        </p:txBody>
      </p:sp>
      <p:sp>
        <p:nvSpPr>
          <p:cNvPr id="494655" name="Freeform 63"/>
          <p:cNvSpPr>
            <a:spLocks/>
          </p:cNvSpPr>
          <p:nvPr/>
        </p:nvSpPr>
        <p:spPr bwMode="auto">
          <a:xfrm>
            <a:off x="1339850" y="2543175"/>
            <a:ext cx="115888" cy="187325"/>
          </a:xfrm>
          <a:custGeom>
            <a:avLst/>
            <a:gdLst/>
            <a:ahLst/>
            <a:cxnLst>
              <a:cxn ang="0">
                <a:pos x="73" y="0"/>
              </a:cxn>
              <a:cxn ang="0">
                <a:pos x="36" y="118"/>
              </a:cxn>
              <a:cxn ang="0">
                <a:pos x="0" y="0"/>
              </a:cxn>
              <a:cxn ang="0">
                <a:pos x="73" y="0"/>
              </a:cxn>
            </a:cxnLst>
            <a:rect l="0" t="0" r="r" b="b"/>
            <a:pathLst>
              <a:path w="73" h="118">
                <a:moveTo>
                  <a:pt x="73" y="0"/>
                </a:moveTo>
                <a:lnTo>
                  <a:pt x="36" y="118"/>
                </a:lnTo>
                <a:lnTo>
                  <a:pt x="0" y="0"/>
                </a:lnTo>
                <a:lnTo>
                  <a:pt x="73" y="0"/>
                </a:lnTo>
                <a:close/>
              </a:path>
            </a:pathLst>
          </a:custGeom>
          <a:solidFill>
            <a:srgbClr val="000000"/>
          </a:solidFill>
          <a:ln w="9525">
            <a:noFill/>
            <a:round/>
            <a:headEnd/>
            <a:tailEnd/>
          </a:ln>
        </p:spPr>
        <p:txBody>
          <a:bodyPr/>
          <a:lstStyle/>
          <a:p>
            <a:endParaRPr lang="zh-CN" altLang="en-US"/>
          </a:p>
        </p:txBody>
      </p:sp>
      <p:sp>
        <p:nvSpPr>
          <p:cNvPr id="494656" name="Rectangle 64"/>
          <p:cNvSpPr>
            <a:spLocks noChangeArrowheads="1"/>
          </p:cNvSpPr>
          <p:nvPr/>
        </p:nvSpPr>
        <p:spPr bwMode="auto">
          <a:xfrm>
            <a:off x="3829050" y="2844800"/>
            <a:ext cx="2286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女</a:t>
            </a:r>
            <a:endParaRPr lang="zh-CN" altLang="en-US" sz="2400" b="1">
              <a:solidFill>
                <a:schemeClr val="tx1"/>
              </a:solidFill>
              <a:latin typeface="Times New Roman" pitchFamily="18" charset="0"/>
              <a:ea typeface="华文新魏" pitchFamily="2" charset="-122"/>
            </a:endParaRPr>
          </a:p>
        </p:txBody>
      </p:sp>
      <p:sp>
        <p:nvSpPr>
          <p:cNvPr id="494657" name="Freeform 65"/>
          <p:cNvSpPr>
            <a:spLocks/>
          </p:cNvSpPr>
          <p:nvPr/>
        </p:nvSpPr>
        <p:spPr bwMode="auto">
          <a:xfrm>
            <a:off x="2865438" y="1925638"/>
            <a:ext cx="100012" cy="373062"/>
          </a:xfrm>
          <a:custGeom>
            <a:avLst/>
            <a:gdLst/>
            <a:ahLst/>
            <a:cxnLst>
              <a:cxn ang="0">
                <a:pos x="0" y="0"/>
              </a:cxn>
              <a:cxn ang="0">
                <a:pos x="63" y="0"/>
              </a:cxn>
              <a:cxn ang="0">
                <a:pos x="63" y="235"/>
              </a:cxn>
            </a:cxnLst>
            <a:rect l="0" t="0" r="r" b="b"/>
            <a:pathLst>
              <a:path w="63" h="235">
                <a:moveTo>
                  <a:pt x="0" y="0"/>
                </a:moveTo>
                <a:lnTo>
                  <a:pt x="63" y="0"/>
                </a:lnTo>
                <a:lnTo>
                  <a:pt x="63" y="235"/>
                </a:lnTo>
              </a:path>
            </a:pathLst>
          </a:custGeom>
          <a:noFill/>
          <a:ln w="14288">
            <a:solidFill>
              <a:srgbClr val="000000"/>
            </a:solidFill>
            <a:prstDash val="solid"/>
            <a:round/>
            <a:headEnd/>
            <a:tailEnd/>
          </a:ln>
        </p:spPr>
        <p:txBody>
          <a:bodyPr/>
          <a:lstStyle/>
          <a:p>
            <a:endParaRPr lang="zh-CN" altLang="en-US"/>
          </a:p>
        </p:txBody>
      </p:sp>
      <p:sp>
        <p:nvSpPr>
          <p:cNvPr id="494658" name="Freeform 66"/>
          <p:cNvSpPr>
            <a:spLocks/>
          </p:cNvSpPr>
          <p:nvPr/>
        </p:nvSpPr>
        <p:spPr bwMode="auto">
          <a:xfrm>
            <a:off x="2908300" y="2270125"/>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59" name="Rectangle 67"/>
          <p:cNvSpPr>
            <a:spLocks noChangeArrowheads="1"/>
          </p:cNvSpPr>
          <p:nvPr/>
        </p:nvSpPr>
        <p:spPr bwMode="auto">
          <a:xfrm>
            <a:off x="2476500" y="2457450"/>
            <a:ext cx="1035050" cy="54610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60" name="Rectangle 68"/>
          <p:cNvSpPr>
            <a:spLocks noChangeArrowheads="1"/>
          </p:cNvSpPr>
          <p:nvPr/>
        </p:nvSpPr>
        <p:spPr bwMode="auto">
          <a:xfrm>
            <a:off x="2649538" y="2471738"/>
            <a:ext cx="6858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a:t>
            </a:r>
            <a:r>
              <a:rPr lang="zh-CN" altLang="en-US" sz="1800">
                <a:solidFill>
                  <a:srgbClr val="000000"/>
                </a:solidFill>
                <a:latin typeface="宋体" pitchFamily="2" charset="-122"/>
              </a:rPr>
              <a:t>年龄</a:t>
            </a:r>
            <a:endParaRPr lang="zh-CN" altLang="en-US" sz="2400" b="1">
              <a:solidFill>
                <a:schemeClr val="tx1"/>
              </a:solidFill>
              <a:latin typeface="Times New Roman" pitchFamily="18" charset="0"/>
              <a:ea typeface="华文新魏" pitchFamily="2" charset="-122"/>
            </a:endParaRPr>
          </a:p>
        </p:txBody>
      </p:sp>
      <p:sp>
        <p:nvSpPr>
          <p:cNvPr id="494661" name="Rectangle 69"/>
          <p:cNvSpPr>
            <a:spLocks noChangeArrowheads="1"/>
          </p:cNvSpPr>
          <p:nvPr/>
        </p:nvSpPr>
        <p:spPr bwMode="auto">
          <a:xfrm>
            <a:off x="2820988" y="2744788"/>
            <a:ext cx="346249" cy="276999"/>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dirty="0">
                <a:solidFill>
                  <a:srgbClr val="000000"/>
                </a:solidFill>
                <a:latin typeface="宋体" pitchFamily="2" charset="-122"/>
              </a:rPr>
              <a:t>-60</a:t>
            </a:r>
            <a:endParaRPr lang="en-US" altLang="zh-CN" sz="2400" b="1" dirty="0">
              <a:solidFill>
                <a:schemeClr val="tx1"/>
              </a:solidFill>
              <a:latin typeface="Times New Roman" pitchFamily="18" charset="0"/>
              <a:ea typeface="华文新魏" pitchFamily="2" charset="-122"/>
            </a:endParaRPr>
          </a:p>
        </p:txBody>
      </p:sp>
      <p:sp>
        <p:nvSpPr>
          <p:cNvPr id="494662" name="Rectangle 70"/>
          <p:cNvSpPr>
            <a:spLocks noChangeArrowheads="1"/>
          </p:cNvSpPr>
          <p:nvPr/>
        </p:nvSpPr>
        <p:spPr bwMode="auto">
          <a:xfrm>
            <a:off x="2433638" y="3421063"/>
            <a:ext cx="1350962" cy="258762"/>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63" name="Rectangle 71"/>
          <p:cNvSpPr>
            <a:spLocks noChangeArrowheads="1"/>
          </p:cNvSpPr>
          <p:nvPr/>
        </p:nvSpPr>
        <p:spPr bwMode="auto">
          <a:xfrm>
            <a:off x="2590800" y="3421063"/>
            <a:ext cx="10287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工资*</a:t>
            </a:r>
            <a:r>
              <a:rPr lang="en-US" altLang="zh-CN" sz="1800">
                <a:solidFill>
                  <a:srgbClr val="000000"/>
                </a:solidFill>
                <a:latin typeface="宋体" pitchFamily="2" charset="-122"/>
              </a:rPr>
              <a:t>1.05</a:t>
            </a:r>
            <a:endParaRPr lang="en-US" altLang="zh-CN" sz="2400" b="1">
              <a:solidFill>
                <a:schemeClr val="tx1"/>
              </a:solidFill>
              <a:latin typeface="Times New Roman" pitchFamily="18" charset="0"/>
              <a:ea typeface="华文新魏" pitchFamily="2" charset="-122"/>
            </a:endParaRPr>
          </a:p>
        </p:txBody>
      </p:sp>
      <p:sp>
        <p:nvSpPr>
          <p:cNvPr id="494664" name="Line 72"/>
          <p:cNvSpPr>
            <a:spLocks noChangeShapeType="1"/>
          </p:cNvSpPr>
          <p:nvPr/>
        </p:nvSpPr>
        <p:spPr bwMode="auto">
          <a:xfrm>
            <a:off x="2965450" y="3003550"/>
            <a:ext cx="1588" cy="273050"/>
          </a:xfrm>
          <a:prstGeom prst="line">
            <a:avLst/>
          </a:prstGeom>
          <a:noFill/>
          <a:ln w="14288">
            <a:solidFill>
              <a:srgbClr val="000000"/>
            </a:solidFill>
            <a:round/>
            <a:headEnd/>
            <a:tailEnd/>
          </a:ln>
        </p:spPr>
        <p:txBody>
          <a:bodyPr/>
          <a:lstStyle/>
          <a:p>
            <a:endParaRPr lang="zh-CN" altLang="en-US"/>
          </a:p>
        </p:txBody>
      </p:sp>
      <p:sp>
        <p:nvSpPr>
          <p:cNvPr id="494665" name="Freeform 73"/>
          <p:cNvSpPr>
            <a:spLocks/>
          </p:cNvSpPr>
          <p:nvPr/>
        </p:nvSpPr>
        <p:spPr bwMode="auto">
          <a:xfrm>
            <a:off x="2908300" y="3248025"/>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66" name="Freeform 74"/>
          <p:cNvSpPr>
            <a:spLocks/>
          </p:cNvSpPr>
          <p:nvPr/>
        </p:nvSpPr>
        <p:spPr bwMode="auto">
          <a:xfrm>
            <a:off x="2433638" y="4643438"/>
            <a:ext cx="1077912" cy="488950"/>
          </a:xfrm>
          <a:custGeom>
            <a:avLst/>
            <a:gdLst/>
            <a:ahLst/>
            <a:cxnLst>
              <a:cxn ang="0">
                <a:pos x="335" y="0"/>
              </a:cxn>
              <a:cxn ang="0">
                <a:pos x="0" y="154"/>
              </a:cxn>
              <a:cxn ang="0">
                <a:pos x="335" y="308"/>
              </a:cxn>
              <a:cxn ang="0">
                <a:pos x="679" y="154"/>
              </a:cxn>
              <a:cxn ang="0">
                <a:pos x="335" y="0"/>
              </a:cxn>
            </a:cxnLst>
            <a:rect l="0" t="0" r="r" b="b"/>
            <a:pathLst>
              <a:path w="679" h="308">
                <a:moveTo>
                  <a:pt x="335" y="0"/>
                </a:moveTo>
                <a:lnTo>
                  <a:pt x="0" y="154"/>
                </a:lnTo>
                <a:lnTo>
                  <a:pt x="335" y="308"/>
                </a:lnTo>
                <a:lnTo>
                  <a:pt x="679" y="154"/>
                </a:lnTo>
                <a:lnTo>
                  <a:pt x="335"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667" name="Rectangle 75"/>
          <p:cNvSpPr>
            <a:spLocks noChangeArrowheads="1"/>
          </p:cNvSpPr>
          <p:nvPr/>
        </p:nvSpPr>
        <p:spPr bwMode="auto">
          <a:xfrm>
            <a:off x="2735263" y="4743450"/>
            <a:ext cx="4572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N=0?</a:t>
            </a:r>
            <a:endParaRPr lang="en-US" altLang="zh-CN" sz="2400" b="1">
              <a:solidFill>
                <a:schemeClr val="tx1"/>
              </a:solidFill>
              <a:latin typeface="Times New Roman" pitchFamily="18" charset="0"/>
              <a:ea typeface="华文新魏" pitchFamily="2" charset="-122"/>
            </a:endParaRPr>
          </a:p>
        </p:txBody>
      </p:sp>
      <p:sp>
        <p:nvSpPr>
          <p:cNvPr id="494668" name="Rectangle 76"/>
          <p:cNvSpPr>
            <a:spLocks noChangeArrowheads="1"/>
          </p:cNvSpPr>
          <p:nvPr/>
        </p:nvSpPr>
        <p:spPr bwMode="auto">
          <a:xfrm>
            <a:off x="2590800" y="4097338"/>
            <a:ext cx="820738"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69" name="Rectangle 77"/>
          <p:cNvSpPr>
            <a:spLocks noChangeArrowheads="1"/>
          </p:cNvSpPr>
          <p:nvPr/>
        </p:nvSpPr>
        <p:spPr bwMode="auto">
          <a:xfrm>
            <a:off x="2820988" y="4097338"/>
            <a:ext cx="3429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N-1</a:t>
            </a:r>
            <a:endParaRPr lang="en-US" altLang="zh-CN" sz="2400" b="1">
              <a:solidFill>
                <a:schemeClr val="tx1"/>
              </a:solidFill>
              <a:latin typeface="Times New Roman" pitchFamily="18" charset="0"/>
              <a:ea typeface="华文新魏" pitchFamily="2" charset="-122"/>
            </a:endParaRPr>
          </a:p>
        </p:txBody>
      </p:sp>
      <p:sp>
        <p:nvSpPr>
          <p:cNvPr id="494670" name="Line 78"/>
          <p:cNvSpPr>
            <a:spLocks noChangeShapeType="1"/>
          </p:cNvSpPr>
          <p:nvPr/>
        </p:nvSpPr>
        <p:spPr bwMode="auto">
          <a:xfrm>
            <a:off x="2965450" y="3708400"/>
            <a:ext cx="1588" cy="215900"/>
          </a:xfrm>
          <a:prstGeom prst="line">
            <a:avLst/>
          </a:prstGeom>
          <a:noFill/>
          <a:ln w="14288">
            <a:solidFill>
              <a:srgbClr val="000000"/>
            </a:solidFill>
            <a:round/>
            <a:headEnd/>
            <a:tailEnd/>
          </a:ln>
        </p:spPr>
        <p:txBody>
          <a:bodyPr/>
          <a:lstStyle/>
          <a:p>
            <a:endParaRPr lang="zh-CN" altLang="en-US"/>
          </a:p>
        </p:txBody>
      </p:sp>
      <p:sp>
        <p:nvSpPr>
          <p:cNvPr id="494671" name="Freeform 79"/>
          <p:cNvSpPr>
            <a:spLocks/>
          </p:cNvSpPr>
          <p:nvPr/>
        </p:nvSpPr>
        <p:spPr bwMode="auto">
          <a:xfrm>
            <a:off x="2908300" y="3910013"/>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72" name="Line 80"/>
          <p:cNvSpPr>
            <a:spLocks noChangeShapeType="1"/>
          </p:cNvSpPr>
          <p:nvPr/>
        </p:nvSpPr>
        <p:spPr bwMode="auto">
          <a:xfrm>
            <a:off x="2965450" y="4370388"/>
            <a:ext cx="1588" cy="100012"/>
          </a:xfrm>
          <a:prstGeom prst="line">
            <a:avLst/>
          </a:prstGeom>
          <a:noFill/>
          <a:ln w="14288">
            <a:solidFill>
              <a:srgbClr val="000000"/>
            </a:solidFill>
            <a:round/>
            <a:headEnd/>
            <a:tailEnd/>
          </a:ln>
        </p:spPr>
        <p:txBody>
          <a:bodyPr/>
          <a:lstStyle/>
          <a:p>
            <a:endParaRPr lang="zh-CN" altLang="en-US"/>
          </a:p>
        </p:txBody>
      </p:sp>
      <p:sp>
        <p:nvSpPr>
          <p:cNvPr id="494673" name="Freeform 81"/>
          <p:cNvSpPr>
            <a:spLocks/>
          </p:cNvSpPr>
          <p:nvPr/>
        </p:nvSpPr>
        <p:spPr bwMode="auto">
          <a:xfrm>
            <a:off x="2908300" y="4456113"/>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74" name="Freeform 82"/>
          <p:cNvSpPr>
            <a:spLocks/>
          </p:cNvSpPr>
          <p:nvPr/>
        </p:nvSpPr>
        <p:spPr bwMode="auto">
          <a:xfrm>
            <a:off x="3138488" y="3176588"/>
            <a:ext cx="804862" cy="1739900"/>
          </a:xfrm>
          <a:custGeom>
            <a:avLst/>
            <a:gdLst/>
            <a:ahLst/>
            <a:cxnLst>
              <a:cxn ang="0">
                <a:pos x="235" y="1096"/>
              </a:cxn>
              <a:cxn ang="0">
                <a:pos x="507" y="1096"/>
              </a:cxn>
              <a:cxn ang="0">
                <a:pos x="507" y="0"/>
              </a:cxn>
              <a:cxn ang="0">
                <a:pos x="0" y="0"/>
              </a:cxn>
            </a:cxnLst>
            <a:rect l="0" t="0" r="r" b="b"/>
            <a:pathLst>
              <a:path w="507" h="1096">
                <a:moveTo>
                  <a:pt x="235" y="1096"/>
                </a:moveTo>
                <a:lnTo>
                  <a:pt x="507" y="1096"/>
                </a:lnTo>
                <a:lnTo>
                  <a:pt x="507" y="0"/>
                </a:lnTo>
                <a:lnTo>
                  <a:pt x="0" y="0"/>
                </a:lnTo>
              </a:path>
            </a:pathLst>
          </a:custGeom>
          <a:noFill/>
          <a:ln w="14288">
            <a:solidFill>
              <a:srgbClr val="000000"/>
            </a:solidFill>
            <a:prstDash val="solid"/>
            <a:round/>
            <a:headEnd/>
            <a:tailEnd/>
          </a:ln>
        </p:spPr>
        <p:txBody>
          <a:bodyPr/>
          <a:lstStyle/>
          <a:p>
            <a:endParaRPr lang="zh-CN" altLang="en-US"/>
          </a:p>
        </p:txBody>
      </p:sp>
      <p:sp>
        <p:nvSpPr>
          <p:cNvPr id="494675" name="Freeform 83"/>
          <p:cNvSpPr>
            <a:spLocks/>
          </p:cNvSpPr>
          <p:nvPr/>
        </p:nvSpPr>
        <p:spPr bwMode="auto">
          <a:xfrm>
            <a:off x="2965450" y="3105150"/>
            <a:ext cx="187325" cy="128588"/>
          </a:xfrm>
          <a:custGeom>
            <a:avLst/>
            <a:gdLst/>
            <a:ahLst/>
            <a:cxnLst>
              <a:cxn ang="0">
                <a:pos x="118" y="81"/>
              </a:cxn>
              <a:cxn ang="0">
                <a:pos x="0" y="45"/>
              </a:cxn>
              <a:cxn ang="0">
                <a:pos x="118" y="0"/>
              </a:cxn>
              <a:cxn ang="0">
                <a:pos x="118" y="81"/>
              </a:cxn>
            </a:cxnLst>
            <a:rect l="0" t="0" r="r" b="b"/>
            <a:pathLst>
              <a:path w="118" h="81">
                <a:moveTo>
                  <a:pt x="118" y="81"/>
                </a:moveTo>
                <a:lnTo>
                  <a:pt x="0" y="45"/>
                </a:lnTo>
                <a:lnTo>
                  <a:pt x="118" y="0"/>
                </a:lnTo>
                <a:lnTo>
                  <a:pt x="118" y="81"/>
                </a:lnTo>
                <a:close/>
              </a:path>
            </a:pathLst>
          </a:custGeom>
          <a:solidFill>
            <a:srgbClr val="000000"/>
          </a:solidFill>
          <a:ln w="9525">
            <a:noFill/>
            <a:round/>
            <a:headEnd/>
            <a:tailEnd/>
          </a:ln>
        </p:spPr>
        <p:txBody>
          <a:bodyPr/>
          <a:lstStyle/>
          <a:p>
            <a:endParaRPr lang="zh-CN" altLang="en-US"/>
          </a:p>
        </p:txBody>
      </p:sp>
      <p:sp>
        <p:nvSpPr>
          <p:cNvPr id="494676" name="Line 84"/>
          <p:cNvSpPr>
            <a:spLocks noChangeShapeType="1"/>
          </p:cNvSpPr>
          <p:nvPr/>
        </p:nvSpPr>
        <p:spPr bwMode="auto">
          <a:xfrm flipH="1">
            <a:off x="2217738" y="4916488"/>
            <a:ext cx="258762" cy="1587"/>
          </a:xfrm>
          <a:prstGeom prst="line">
            <a:avLst/>
          </a:prstGeom>
          <a:noFill/>
          <a:ln w="14288">
            <a:solidFill>
              <a:srgbClr val="000000"/>
            </a:solidFill>
            <a:round/>
            <a:headEnd/>
            <a:tailEnd/>
          </a:ln>
        </p:spPr>
        <p:txBody>
          <a:bodyPr/>
          <a:lstStyle/>
          <a:p>
            <a:endParaRPr lang="zh-CN" altLang="en-US"/>
          </a:p>
        </p:txBody>
      </p:sp>
      <p:sp>
        <p:nvSpPr>
          <p:cNvPr id="494677" name="Freeform 85"/>
          <p:cNvSpPr>
            <a:spLocks/>
          </p:cNvSpPr>
          <p:nvPr/>
        </p:nvSpPr>
        <p:spPr bwMode="auto">
          <a:xfrm>
            <a:off x="2044700" y="4845050"/>
            <a:ext cx="187325" cy="128588"/>
          </a:xfrm>
          <a:custGeom>
            <a:avLst/>
            <a:gdLst/>
            <a:ahLst/>
            <a:cxnLst>
              <a:cxn ang="0">
                <a:pos x="118" y="81"/>
              </a:cxn>
              <a:cxn ang="0">
                <a:pos x="0" y="45"/>
              </a:cxn>
              <a:cxn ang="0">
                <a:pos x="118" y="0"/>
              </a:cxn>
              <a:cxn ang="0">
                <a:pos x="118" y="81"/>
              </a:cxn>
            </a:cxnLst>
            <a:rect l="0" t="0" r="r" b="b"/>
            <a:pathLst>
              <a:path w="118" h="81">
                <a:moveTo>
                  <a:pt x="118" y="81"/>
                </a:moveTo>
                <a:lnTo>
                  <a:pt x="0" y="45"/>
                </a:lnTo>
                <a:lnTo>
                  <a:pt x="118" y="0"/>
                </a:lnTo>
                <a:lnTo>
                  <a:pt x="118" y="81"/>
                </a:lnTo>
                <a:close/>
              </a:path>
            </a:pathLst>
          </a:custGeom>
          <a:solidFill>
            <a:srgbClr val="000000"/>
          </a:solidFill>
          <a:ln w="9525">
            <a:noFill/>
            <a:round/>
            <a:headEnd/>
            <a:tailEnd/>
          </a:ln>
        </p:spPr>
        <p:txBody>
          <a:bodyPr/>
          <a:lstStyle/>
          <a:p>
            <a:endParaRPr lang="zh-CN" altLang="en-US"/>
          </a:p>
        </p:txBody>
      </p:sp>
      <p:sp>
        <p:nvSpPr>
          <p:cNvPr id="494678" name="Freeform 86"/>
          <p:cNvSpPr>
            <a:spLocks/>
          </p:cNvSpPr>
          <p:nvPr/>
        </p:nvSpPr>
        <p:spPr bwMode="auto">
          <a:xfrm>
            <a:off x="6662738" y="1695450"/>
            <a:ext cx="1092200" cy="488950"/>
          </a:xfrm>
          <a:custGeom>
            <a:avLst/>
            <a:gdLst/>
            <a:ahLst/>
            <a:cxnLst>
              <a:cxn ang="0">
                <a:pos x="344" y="0"/>
              </a:cxn>
              <a:cxn ang="0">
                <a:pos x="0" y="154"/>
              </a:cxn>
              <a:cxn ang="0">
                <a:pos x="344" y="308"/>
              </a:cxn>
              <a:cxn ang="0">
                <a:pos x="688" y="154"/>
              </a:cxn>
              <a:cxn ang="0">
                <a:pos x="344" y="0"/>
              </a:cxn>
            </a:cxnLst>
            <a:rect l="0" t="0" r="r" b="b"/>
            <a:pathLst>
              <a:path w="688" h="308">
                <a:moveTo>
                  <a:pt x="344" y="0"/>
                </a:moveTo>
                <a:lnTo>
                  <a:pt x="0" y="154"/>
                </a:lnTo>
                <a:lnTo>
                  <a:pt x="344" y="308"/>
                </a:lnTo>
                <a:lnTo>
                  <a:pt x="688" y="154"/>
                </a:lnTo>
                <a:lnTo>
                  <a:pt x="344"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679" name="Rectangle 87"/>
          <p:cNvSpPr>
            <a:spLocks noChangeArrowheads="1"/>
          </p:cNvSpPr>
          <p:nvPr/>
        </p:nvSpPr>
        <p:spPr bwMode="auto">
          <a:xfrm>
            <a:off x="6978650" y="1809750"/>
            <a:ext cx="4572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年龄</a:t>
            </a:r>
            <a:endParaRPr lang="zh-CN" altLang="en-US" sz="2400" b="1">
              <a:solidFill>
                <a:schemeClr val="tx1"/>
              </a:solidFill>
              <a:latin typeface="Times New Roman" pitchFamily="18" charset="0"/>
              <a:ea typeface="华文新魏" pitchFamily="2" charset="-122"/>
            </a:endParaRPr>
          </a:p>
        </p:txBody>
      </p:sp>
      <p:sp>
        <p:nvSpPr>
          <p:cNvPr id="494680" name="Line 88"/>
          <p:cNvSpPr>
            <a:spLocks noChangeShapeType="1"/>
          </p:cNvSpPr>
          <p:nvPr/>
        </p:nvSpPr>
        <p:spPr bwMode="auto">
          <a:xfrm flipH="1">
            <a:off x="6403975" y="1968500"/>
            <a:ext cx="258763" cy="1588"/>
          </a:xfrm>
          <a:prstGeom prst="line">
            <a:avLst/>
          </a:prstGeom>
          <a:noFill/>
          <a:ln w="14288">
            <a:solidFill>
              <a:srgbClr val="000000"/>
            </a:solidFill>
            <a:round/>
            <a:headEnd/>
            <a:tailEnd/>
          </a:ln>
        </p:spPr>
        <p:txBody>
          <a:bodyPr/>
          <a:lstStyle/>
          <a:p>
            <a:endParaRPr lang="zh-CN" altLang="en-US"/>
          </a:p>
        </p:txBody>
      </p:sp>
      <p:sp>
        <p:nvSpPr>
          <p:cNvPr id="494681" name="Line 89"/>
          <p:cNvSpPr>
            <a:spLocks noChangeShapeType="1"/>
          </p:cNvSpPr>
          <p:nvPr/>
        </p:nvSpPr>
        <p:spPr bwMode="auto">
          <a:xfrm>
            <a:off x="7754938" y="1968500"/>
            <a:ext cx="273050" cy="1588"/>
          </a:xfrm>
          <a:prstGeom prst="line">
            <a:avLst/>
          </a:prstGeom>
          <a:noFill/>
          <a:ln w="14288">
            <a:solidFill>
              <a:srgbClr val="000000"/>
            </a:solidFill>
            <a:round/>
            <a:headEnd/>
            <a:tailEnd/>
          </a:ln>
        </p:spPr>
        <p:txBody>
          <a:bodyPr/>
          <a:lstStyle/>
          <a:p>
            <a:endParaRPr lang="zh-CN" altLang="en-US"/>
          </a:p>
        </p:txBody>
      </p:sp>
      <p:sp>
        <p:nvSpPr>
          <p:cNvPr id="494682" name="Freeform 90"/>
          <p:cNvSpPr>
            <a:spLocks/>
          </p:cNvSpPr>
          <p:nvPr/>
        </p:nvSpPr>
        <p:spPr bwMode="auto">
          <a:xfrm>
            <a:off x="6403975" y="1968500"/>
            <a:ext cx="157163" cy="100013"/>
          </a:xfrm>
          <a:custGeom>
            <a:avLst/>
            <a:gdLst/>
            <a:ahLst/>
            <a:cxnLst>
              <a:cxn ang="0">
                <a:pos x="99" y="0"/>
              </a:cxn>
              <a:cxn ang="0">
                <a:pos x="0" y="0"/>
              </a:cxn>
              <a:cxn ang="0">
                <a:pos x="0" y="63"/>
              </a:cxn>
            </a:cxnLst>
            <a:rect l="0" t="0" r="r" b="b"/>
            <a:pathLst>
              <a:path w="99" h="63">
                <a:moveTo>
                  <a:pt x="99" y="0"/>
                </a:moveTo>
                <a:lnTo>
                  <a:pt x="0" y="0"/>
                </a:lnTo>
                <a:lnTo>
                  <a:pt x="0" y="63"/>
                </a:lnTo>
              </a:path>
            </a:pathLst>
          </a:custGeom>
          <a:noFill/>
          <a:ln w="14288">
            <a:solidFill>
              <a:srgbClr val="000000"/>
            </a:solidFill>
            <a:prstDash val="solid"/>
            <a:round/>
            <a:headEnd/>
            <a:tailEnd/>
          </a:ln>
        </p:spPr>
        <p:txBody>
          <a:bodyPr/>
          <a:lstStyle/>
          <a:p>
            <a:endParaRPr lang="zh-CN" altLang="en-US"/>
          </a:p>
        </p:txBody>
      </p:sp>
      <p:sp>
        <p:nvSpPr>
          <p:cNvPr id="494683" name="Freeform 91"/>
          <p:cNvSpPr>
            <a:spLocks/>
          </p:cNvSpPr>
          <p:nvPr/>
        </p:nvSpPr>
        <p:spPr bwMode="auto">
          <a:xfrm>
            <a:off x="6330950" y="2054225"/>
            <a:ext cx="130175" cy="187325"/>
          </a:xfrm>
          <a:custGeom>
            <a:avLst/>
            <a:gdLst/>
            <a:ahLst/>
            <a:cxnLst>
              <a:cxn ang="0">
                <a:pos x="82" y="0"/>
              </a:cxn>
              <a:cxn ang="0">
                <a:pos x="46" y="118"/>
              </a:cxn>
              <a:cxn ang="0">
                <a:pos x="0" y="0"/>
              </a:cxn>
              <a:cxn ang="0">
                <a:pos x="82" y="0"/>
              </a:cxn>
            </a:cxnLst>
            <a:rect l="0" t="0" r="r" b="b"/>
            <a:pathLst>
              <a:path w="82" h="118">
                <a:moveTo>
                  <a:pt x="82" y="0"/>
                </a:moveTo>
                <a:lnTo>
                  <a:pt x="46"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684" name="Freeform 92"/>
          <p:cNvSpPr>
            <a:spLocks/>
          </p:cNvSpPr>
          <p:nvPr/>
        </p:nvSpPr>
        <p:spPr bwMode="auto">
          <a:xfrm>
            <a:off x="5957888" y="2241550"/>
            <a:ext cx="977900" cy="330200"/>
          </a:xfrm>
          <a:custGeom>
            <a:avLst/>
            <a:gdLst/>
            <a:ahLst/>
            <a:cxnLst>
              <a:cxn ang="0">
                <a:pos x="54" y="0"/>
              </a:cxn>
              <a:cxn ang="0">
                <a:pos x="580" y="0"/>
              </a:cxn>
              <a:cxn ang="0">
                <a:pos x="616" y="100"/>
              </a:cxn>
              <a:cxn ang="0">
                <a:pos x="580" y="208"/>
              </a:cxn>
              <a:cxn ang="0">
                <a:pos x="54" y="208"/>
              </a:cxn>
              <a:cxn ang="0">
                <a:pos x="0" y="100"/>
              </a:cxn>
              <a:cxn ang="0">
                <a:pos x="54" y="0"/>
              </a:cxn>
            </a:cxnLst>
            <a:rect l="0" t="0" r="r" b="b"/>
            <a:pathLst>
              <a:path w="616" h="208">
                <a:moveTo>
                  <a:pt x="54" y="0"/>
                </a:moveTo>
                <a:lnTo>
                  <a:pt x="580" y="0"/>
                </a:lnTo>
                <a:lnTo>
                  <a:pt x="616" y="100"/>
                </a:lnTo>
                <a:lnTo>
                  <a:pt x="580" y="208"/>
                </a:lnTo>
                <a:lnTo>
                  <a:pt x="54" y="208"/>
                </a:lnTo>
                <a:lnTo>
                  <a:pt x="0" y="100"/>
                </a:lnTo>
                <a:lnTo>
                  <a:pt x="54"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685" name="Rectangle 93"/>
          <p:cNvSpPr>
            <a:spLocks noChangeArrowheads="1"/>
          </p:cNvSpPr>
          <p:nvPr/>
        </p:nvSpPr>
        <p:spPr bwMode="auto">
          <a:xfrm>
            <a:off x="6100763" y="2270125"/>
            <a:ext cx="6858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职务？</a:t>
            </a:r>
            <a:endParaRPr lang="zh-CN" altLang="en-US" sz="2400" b="1">
              <a:solidFill>
                <a:schemeClr val="tx1"/>
              </a:solidFill>
              <a:latin typeface="Times New Roman" pitchFamily="18" charset="0"/>
              <a:ea typeface="华文新魏" pitchFamily="2" charset="-122"/>
            </a:endParaRPr>
          </a:p>
        </p:txBody>
      </p:sp>
      <p:sp>
        <p:nvSpPr>
          <p:cNvPr id="494686" name="Freeform 94"/>
          <p:cNvSpPr>
            <a:spLocks/>
          </p:cNvSpPr>
          <p:nvPr/>
        </p:nvSpPr>
        <p:spPr bwMode="auto">
          <a:xfrm>
            <a:off x="5856288" y="2400300"/>
            <a:ext cx="101600" cy="315913"/>
          </a:xfrm>
          <a:custGeom>
            <a:avLst/>
            <a:gdLst/>
            <a:ahLst/>
            <a:cxnLst>
              <a:cxn ang="0">
                <a:pos x="64" y="0"/>
              </a:cxn>
              <a:cxn ang="0">
                <a:pos x="0" y="0"/>
              </a:cxn>
              <a:cxn ang="0">
                <a:pos x="0" y="199"/>
              </a:cxn>
            </a:cxnLst>
            <a:rect l="0" t="0" r="r" b="b"/>
            <a:pathLst>
              <a:path w="64" h="199">
                <a:moveTo>
                  <a:pt x="64" y="0"/>
                </a:moveTo>
                <a:lnTo>
                  <a:pt x="0" y="0"/>
                </a:lnTo>
                <a:lnTo>
                  <a:pt x="0" y="199"/>
                </a:lnTo>
              </a:path>
            </a:pathLst>
          </a:custGeom>
          <a:noFill/>
          <a:ln w="14288">
            <a:solidFill>
              <a:srgbClr val="000000"/>
            </a:solidFill>
            <a:prstDash val="solid"/>
            <a:round/>
            <a:headEnd/>
            <a:tailEnd/>
          </a:ln>
        </p:spPr>
        <p:txBody>
          <a:bodyPr/>
          <a:lstStyle/>
          <a:p>
            <a:endParaRPr lang="zh-CN" altLang="en-US"/>
          </a:p>
        </p:txBody>
      </p:sp>
      <p:sp>
        <p:nvSpPr>
          <p:cNvPr id="494687" name="Freeform 95"/>
          <p:cNvSpPr>
            <a:spLocks/>
          </p:cNvSpPr>
          <p:nvPr/>
        </p:nvSpPr>
        <p:spPr bwMode="auto">
          <a:xfrm>
            <a:off x="5784850" y="2701925"/>
            <a:ext cx="128588" cy="187325"/>
          </a:xfrm>
          <a:custGeom>
            <a:avLst/>
            <a:gdLst/>
            <a:ahLst/>
            <a:cxnLst>
              <a:cxn ang="0">
                <a:pos x="81" y="0"/>
              </a:cxn>
              <a:cxn ang="0">
                <a:pos x="45" y="118"/>
              </a:cxn>
              <a:cxn ang="0">
                <a:pos x="0" y="0"/>
              </a:cxn>
              <a:cxn ang="0">
                <a:pos x="81" y="0"/>
              </a:cxn>
            </a:cxnLst>
            <a:rect l="0" t="0" r="r" b="b"/>
            <a:pathLst>
              <a:path w="81" h="118">
                <a:moveTo>
                  <a:pt x="81" y="0"/>
                </a:moveTo>
                <a:lnTo>
                  <a:pt x="45"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88" name="Freeform 96"/>
          <p:cNvSpPr>
            <a:spLocks/>
          </p:cNvSpPr>
          <p:nvPr/>
        </p:nvSpPr>
        <p:spPr bwMode="auto">
          <a:xfrm>
            <a:off x="6935788" y="2400300"/>
            <a:ext cx="273050" cy="215900"/>
          </a:xfrm>
          <a:custGeom>
            <a:avLst/>
            <a:gdLst/>
            <a:ahLst/>
            <a:cxnLst>
              <a:cxn ang="0">
                <a:pos x="0" y="0"/>
              </a:cxn>
              <a:cxn ang="0">
                <a:pos x="172" y="0"/>
              </a:cxn>
              <a:cxn ang="0">
                <a:pos x="172" y="136"/>
              </a:cxn>
            </a:cxnLst>
            <a:rect l="0" t="0" r="r" b="b"/>
            <a:pathLst>
              <a:path w="172" h="136">
                <a:moveTo>
                  <a:pt x="0" y="0"/>
                </a:moveTo>
                <a:lnTo>
                  <a:pt x="172" y="0"/>
                </a:lnTo>
                <a:lnTo>
                  <a:pt x="172" y="136"/>
                </a:lnTo>
              </a:path>
            </a:pathLst>
          </a:custGeom>
          <a:noFill/>
          <a:ln w="14288">
            <a:solidFill>
              <a:srgbClr val="000000"/>
            </a:solidFill>
            <a:prstDash val="solid"/>
            <a:round/>
            <a:headEnd/>
            <a:tailEnd/>
          </a:ln>
        </p:spPr>
        <p:txBody>
          <a:bodyPr/>
          <a:lstStyle/>
          <a:p>
            <a:endParaRPr lang="zh-CN" altLang="en-US"/>
          </a:p>
        </p:txBody>
      </p:sp>
      <p:sp>
        <p:nvSpPr>
          <p:cNvPr id="494689" name="Freeform 97"/>
          <p:cNvSpPr>
            <a:spLocks/>
          </p:cNvSpPr>
          <p:nvPr/>
        </p:nvSpPr>
        <p:spPr bwMode="auto">
          <a:xfrm>
            <a:off x="7151688" y="2600325"/>
            <a:ext cx="128587"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690" name="Rectangle 98"/>
          <p:cNvSpPr>
            <a:spLocks noChangeArrowheads="1"/>
          </p:cNvSpPr>
          <p:nvPr/>
        </p:nvSpPr>
        <p:spPr bwMode="auto">
          <a:xfrm>
            <a:off x="5640388" y="2917825"/>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91" name="Rectangle 99"/>
          <p:cNvSpPr>
            <a:spLocks noChangeArrowheads="1"/>
          </p:cNvSpPr>
          <p:nvPr/>
        </p:nvSpPr>
        <p:spPr bwMode="auto">
          <a:xfrm>
            <a:off x="5756275" y="2932113"/>
            <a:ext cx="2286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处</a:t>
            </a:r>
            <a:endParaRPr lang="zh-CN" altLang="en-US" sz="2400" b="1">
              <a:solidFill>
                <a:schemeClr val="tx1"/>
              </a:solidFill>
              <a:latin typeface="Times New Roman" pitchFamily="18" charset="0"/>
              <a:ea typeface="华文新魏" pitchFamily="2" charset="-122"/>
            </a:endParaRPr>
          </a:p>
        </p:txBody>
      </p:sp>
      <p:sp>
        <p:nvSpPr>
          <p:cNvPr id="494692" name="Rectangle 100"/>
          <p:cNvSpPr>
            <a:spLocks noChangeArrowheads="1"/>
          </p:cNvSpPr>
          <p:nvPr/>
        </p:nvSpPr>
        <p:spPr bwMode="auto">
          <a:xfrm>
            <a:off x="6275388" y="2863850"/>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93" name="Rectangle 101"/>
          <p:cNvSpPr>
            <a:spLocks noChangeArrowheads="1"/>
          </p:cNvSpPr>
          <p:nvPr/>
        </p:nvSpPr>
        <p:spPr bwMode="auto">
          <a:xfrm>
            <a:off x="6392863" y="2901950"/>
            <a:ext cx="2286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科</a:t>
            </a:r>
            <a:endParaRPr lang="zh-CN" altLang="en-US" sz="2400" b="1">
              <a:solidFill>
                <a:schemeClr val="tx1"/>
              </a:solidFill>
              <a:latin typeface="Times New Roman" pitchFamily="18" charset="0"/>
              <a:ea typeface="华文新魏" pitchFamily="2" charset="-122"/>
            </a:endParaRPr>
          </a:p>
        </p:txBody>
      </p:sp>
      <p:sp>
        <p:nvSpPr>
          <p:cNvPr id="494694" name="Rectangle 102"/>
          <p:cNvSpPr>
            <a:spLocks noChangeArrowheads="1"/>
          </p:cNvSpPr>
          <p:nvPr/>
        </p:nvSpPr>
        <p:spPr bwMode="auto">
          <a:xfrm>
            <a:off x="6992938" y="2787650"/>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95" name="Rectangle 103"/>
          <p:cNvSpPr>
            <a:spLocks noChangeArrowheads="1"/>
          </p:cNvSpPr>
          <p:nvPr/>
        </p:nvSpPr>
        <p:spPr bwMode="auto">
          <a:xfrm>
            <a:off x="7123113" y="2787650"/>
            <a:ext cx="2286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员</a:t>
            </a:r>
            <a:endParaRPr lang="zh-CN" altLang="en-US" sz="2400" b="1">
              <a:solidFill>
                <a:schemeClr val="tx1"/>
              </a:solidFill>
              <a:latin typeface="Times New Roman" pitchFamily="18" charset="0"/>
              <a:ea typeface="华文新魏" pitchFamily="2" charset="-122"/>
            </a:endParaRPr>
          </a:p>
        </p:txBody>
      </p:sp>
      <p:sp>
        <p:nvSpPr>
          <p:cNvPr id="494696" name="Rectangle 104"/>
          <p:cNvSpPr>
            <a:spLocks noChangeArrowheads="1"/>
          </p:cNvSpPr>
          <p:nvPr/>
        </p:nvSpPr>
        <p:spPr bwMode="auto">
          <a:xfrm>
            <a:off x="5611813" y="3463925"/>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97" name="Rectangle 105"/>
          <p:cNvSpPr>
            <a:spLocks noChangeArrowheads="1"/>
          </p:cNvSpPr>
          <p:nvPr/>
        </p:nvSpPr>
        <p:spPr bwMode="auto">
          <a:xfrm>
            <a:off x="5741988" y="3463925"/>
            <a:ext cx="3429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+50</a:t>
            </a:r>
            <a:endParaRPr lang="en-US" altLang="zh-CN" sz="2400" b="1">
              <a:solidFill>
                <a:schemeClr val="tx1"/>
              </a:solidFill>
              <a:latin typeface="Times New Roman" pitchFamily="18" charset="0"/>
              <a:ea typeface="华文新魏" pitchFamily="2" charset="-122"/>
            </a:endParaRPr>
          </a:p>
        </p:txBody>
      </p:sp>
      <p:sp>
        <p:nvSpPr>
          <p:cNvPr id="494698" name="Rectangle 106"/>
          <p:cNvSpPr>
            <a:spLocks noChangeArrowheads="1"/>
          </p:cNvSpPr>
          <p:nvPr/>
        </p:nvSpPr>
        <p:spPr bwMode="auto">
          <a:xfrm>
            <a:off x="6288088" y="3463925"/>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699" name="Rectangle 107"/>
          <p:cNvSpPr>
            <a:spLocks noChangeArrowheads="1"/>
          </p:cNvSpPr>
          <p:nvPr/>
        </p:nvSpPr>
        <p:spPr bwMode="auto">
          <a:xfrm>
            <a:off x="6418263" y="3463925"/>
            <a:ext cx="3429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+40</a:t>
            </a:r>
            <a:endParaRPr lang="en-US" altLang="zh-CN" sz="2400" b="1">
              <a:solidFill>
                <a:schemeClr val="tx1"/>
              </a:solidFill>
              <a:latin typeface="Times New Roman" pitchFamily="18" charset="0"/>
              <a:ea typeface="华文新魏" pitchFamily="2" charset="-122"/>
            </a:endParaRPr>
          </a:p>
        </p:txBody>
      </p:sp>
      <p:sp>
        <p:nvSpPr>
          <p:cNvPr id="494700" name="Rectangle 108"/>
          <p:cNvSpPr>
            <a:spLocks noChangeArrowheads="1"/>
          </p:cNvSpPr>
          <p:nvPr/>
        </p:nvSpPr>
        <p:spPr bwMode="auto">
          <a:xfrm>
            <a:off x="6992938" y="3463925"/>
            <a:ext cx="488950"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701" name="Rectangle 109"/>
          <p:cNvSpPr>
            <a:spLocks noChangeArrowheads="1"/>
          </p:cNvSpPr>
          <p:nvPr/>
        </p:nvSpPr>
        <p:spPr bwMode="auto">
          <a:xfrm>
            <a:off x="7123113" y="3463925"/>
            <a:ext cx="3429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+30</a:t>
            </a:r>
            <a:endParaRPr lang="en-US" altLang="zh-CN" sz="2400" b="1">
              <a:solidFill>
                <a:schemeClr val="tx1"/>
              </a:solidFill>
              <a:latin typeface="Times New Roman" pitchFamily="18" charset="0"/>
              <a:ea typeface="华文新魏" pitchFamily="2" charset="-122"/>
            </a:endParaRPr>
          </a:p>
        </p:txBody>
      </p:sp>
      <p:sp>
        <p:nvSpPr>
          <p:cNvPr id="494702" name="Line 110"/>
          <p:cNvSpPr>
            <a:spLocks noChangeShapeType="1"/>
          </p:cNvSpPr>
          <p:nvPr/>
        </p:nvSpPr>
        <p:spPr bwMode="auto">
          <a:xfrm>
            <a:off x="5856288" y="3219450"/>
            <a:ext cx="1587" cy="215900"/>
          </a:xfrm>
          <a:prstGeom prst="line">
            <a:avLst/>
          </a:prstGeom>
          <a:noFill/>
          <a:ln w="14288">
            <a:solidFill>
              <a:srgbClr val="000000"/>
            </a:solidFill>
            <a:round/>
            <a:headEnd/>
            <a:tailEnd/>
          </a:ln>
        </p:spPr>
        <p:txBody>
          <a:bodyPr/>
          <a:lstStyle/>
          <a:p>
            <a:endParaRPr lang="zh-CN" altLang="en-US"/>
          </a:p>
        </p:txBody>
      </p:sp>
      <p:sp>
        <p:nvSpPr>
          <p:cNvPr id="494703" name="Freeform 111"/>
          <p:cNvSpPr>
            <a:spLocks/>
          </p:cNvSpPr>
          <p:nvPr/>
        </p:nvSpPr>
        <p:spPr bwMode="auto">
          <a:xfrm>
            <a:off x="5784850" y="3276600"/>
            <a:ext cx="128588" cy="187325"/>
          </a:xfrm>
          <a:custGeom>
            <a:avLst/>
            <a:gdLst/>
            <a:ahLst/>
            <a:cxnLst>
              <a:cxn ang="0">
                <a:pos x="81" y="0"/>
              </a:cxn>
              <a:cxn ang="0">
                <a:pos x="45" y="118"/>
              </a:cxn>
              <a:cxn ang="0">
                <a:pos x="0" y="0"/>
              </a:cxn>
              <a:cxn ang="0">
                <a:pos x="81" y="0"/>
              </a:cxn>
            </a:cxnLst>
            <a:rect l="0" t="0" r="r" b="b"/>
            <a:pathLst>
              <a:path w="81" h="118">
                <a:moveTo>
                  <a:pt x="81" y="0"/>
                </a:moveTo>
                <a:lnTo>
                  <a:pt x="45"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04" name="Line 112"/>
          <p:cNvSpPr>
            <a:spLocks noChangeShapeType="1"/>
          </p:cNvSpPr>
          <p:nvPr/>
        </p:nvSpPr>
        <p:spPr bwMode="auto">
          <a:xfrm>
            <a:off x="6503988" y="3136900"/>
            <a:ext cx="1587" cy="161925"/>
          </a:xfrm>
          <a:prstGeom prst="line">
            <a:avLst/>
          </a:prstGeom>
          <a:noFill/>
          <a:ln w="14351">
            <a:solidFill>
              <a:srgbClr val="000000"/>
            </a:solidFill>
            <a:round/>
            <a:headEnd/>
            <a:tailEnd/>
          </a:ln>
        </p:spPr>
        <p:txBody>
          <a:bodyPr/>
          <a:lstStyle/>
          <a:p>
            <a:endParaRPr lang="zh-CN" altLang="en-US"/>
          </a:p>
        </p:txBody>
      </p:sp>
      <p:sp>
        <p:nvSpPr>
          <p:cNvPr id="494705" name="Freeform 113"/>
          <p:cNvSpPr>
            <a:spLocks/>
          </p:cNvSpPr>
          <p:nvPr/>
        </p:nvSpPr>
        <p:spPr bwMode="auto">
          <a:xfrm>
            <a:off x="6446838" y="3305175"/>
            <a:ext cx="114300" cy="187325"/>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a:p>
        </p:txBody>
      </p:sp>
      <p:sp>
        <p:nvSpPr>
          <p:cNvPr id="494706" name="Line 114"/>
          <p:cNvSpPr>
            <a:spLocks noChangeShapeType="1"/>
          </p:cNvSpPr>
          <p:nvPr/>
        </p:nvSpPr>
        <p:spPr bwMode="auto">
          <a:xfrm>
            <a:off x="7208838" y="3060700"/>
            <a:ext cx="1587" cy="258763"/>
          </a:xfrm>
          <a:prstGeom prst="line">
            <a:avLst/>
          </a:prstGeom>
          <a:noFill/>
          <a:ln w="14288">
            <a:solidFill>
              <a:srgbClr val="000000"/>
            </a:solidFill>
            <a:round/>
            <a:headEnd/>
            <a:tailEnd/>
          </a:ln>
        </p:spPr>
        <p:txBody>
          <a:bodyPr/>
          <a:lstStyle/>
          <a:p>
            <a:endParaRPr lang="zh-CN" altLang="en-US"/>
          </a:p>
        </p:txBody>
      </p:sp>
      <p:sp>
        <p:nvSpPr>
          <p:cNvPr id="494707" name="Freeform 115"/>
          <p:cNvSpPr>
            <a:spLocks/>
          </p:cNvSpPr>
          <p:nvPr/>
        </p:nvSpPr>
        <p:spPr bwMode="auto">
          <a:xfrm>
            <a:off x="7151688" y="3305175"/>
            <a:ext cx="128587"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08" name="Line 116"/>
          <p:cNvSpPr>
            <a:spLocks noChangeShapeType="1"/>
          </p:cNvSpPr>
          <p:nvPr/>
        </p:nvSpPr>
        <p:spPr bwMode="auto">
          <a:xfrm>
            <a:off x="5856288" y="3765550"/>
            <a:ext cx="1587" cy="101600"/>
          </a:xfrm>
          <a:prstGeom prst="line">
            <a:avLst/>
          </a:prstGeom>
          <a:noFill/>
          <a:ln w="14288">
            <a:solidFill>
              <a:srgbClr val="000000"/>
            </a:solidFill>
            <a:round/>
            <a:headEnd/>
            <a:tailEnd/>
          </a:ln>
        </p:spPr>
        <p:txBody>
          <a:bodyPr/>
          <a:lstStyle/>
          <a:p>
            <a:endParaRPr lang="zh-CN" altLang="en-US"/>
          </a:p>
        </p:txBody>
      </p:sp>
      <p:sp>
        <p:nvSpPr>
          <p:cNvPr id="494709" name="Freeform 117"/>
          <p:cNvSpPr>
            <a:spLocks/>
          </p:cNvSpPr>
          <p:nvPr/>
        </p:nvSpPr>
        <p:spPr bwMode="auto">
          <a:xfrm>
            <a:off x="5784850" y="3852863"/>
            <a:ext cx="128588" cy="185737"/>
          </a:xfrm>
          <a:custGeom>
            <a:avLst/>
            <a:gdLst/>
            <a:ahLst/>
            <a:cxnLst>
              <a:cxn ang="0">
                <a:pos x="81" y="0"/>
              </a:cxn>
              <a:cxn ang="0">
                <a:pos x="45" y="117"/>
              </a:cxn>
              <a:cxn ang="0">
                <a:pos x="0" y="0"/>
              </a:cxn>
              <a:cxn ang="0">
                <a:pos x="81" y="0"/>
              </a:cxn>
            </a:cxnLst>
            <a:rect l="0" t="0" r="r" b="b"/>
            <a:pathLst>
              <a:path w="81" h="117">
                <a:moveTo>
                  <a:pt x="81" y="0"/>
                </a:moveTo>
                <a:lnTo>
                  <a:pt x="45" y="117"/>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10" name="Line 118"/>
          <p:cNvSpPr>
            <a:spLocks noChangeShapeType="1"/>
          </p:cNvSpPr>
          <p:nvPr/>
        </p:nvSpPr>
        <p:spPr bwMode="auto">
          <a:xfrm>
            <a:off x="7208838" y="3708400"/>
            <a:ext cx="1587" cy="158750"/>
          </a:xfrm>
          <a:prstGeom prst="line">
            <a:avLst/>
          </a:prstGeom>
          <a:noFill/>
          <a:ln w="14288">
            <a:solidFill>
              <a:srgbClr val="000000"/>
            </a:solidFill>
            <a:round/>
            <a:headEnd/>
            <a:tailEnd/>
          </a:ln>
        </p:spPr>
        <p:txBody>
          <a:bodyPr/>
          <a:lstStyle/>
          <a:p>
            <a:endParaRPr lang="zh-CN" altLang="en-US"/>
          </a:p>
        </p:txBody>
      </p:sp>
      <p:sp>
        <p:nvSpPr>
          <p:cNvPr id="494711" name="Freeform 119"/>
          <p:cNvSpPr>
            <a:spLocks/>
          </p:cNvSpPr>
          <p:nvPr/>
        </p:nvSpPr>
        <p:spPr bwMode="auto">
          <a:xfrm>
            <a:off x="7151688" y="3852863"/>
            <a:ext cx="128587" cy="185737"/>
          </a:xfrm>
          <a:custGeom>
            <a:avLst/>
            <a:gdLst/>
            <a:ahLst/>
            <a:cxnLst>
              <a:cxn ang="0">
                <a:pos x="81" y="0"/>
              </a:cxn>
              <a:cxn ang="0">
                <a:pos x="36" y="117"/>
              </a:cxn>
              <a:cxn ang="0">
                <a:pos x="0" y="0"/>
              </a:cxn>
              <a:cxn ang="0">
                <a:pos x="81" y="0"/>
              </a:cxn>
            </a:cxnLst>
            <a:rect l="0" t="0" r="r" b="b"/>
            <a:pathLst>
              <a:path w="81" h="117">
                <a:moveTo>
                  <a:pt x="81" y="0"/>
                </a:moveTo>
                <a:lnTo>
                  <a:pt x="36" y="117"/>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12" name="Freeform 120"/>
          <p:cNvSpPr>
            <a:spLocks/>
          </p:cNvSpPr>
          <p:nvPr/>
        </p:nvSpPr>
        <p:spPr bwMode="auto">
          <a:xfrm>
            <a:off x="6503988" y="3765550"/>
            <a:ext cx="1587" cy="101600"/>
          </a:xfrm>
          <a:custGeom>
            <a:avLst/>
            <a:gdLst/>
            <a:ahLst/>
            <a:cxnLst>
              <a:cxn ang="0">
                <a:pos x="0" y="0"/>
              </a:cxn>
              <a:cxn ang="0">
                <a:pos x="0" y="27"/>
              </a:cxn>
              <a:cxn ang="0">
                <a:pos x="0" y="64"/>
              </a:cxn>
            </a:cxnLst>
            <a:rect l="0" t="0" r="r" b="b"/>
            <a:pathLst>
              <a:path h="64">
                <a:moveTo>
                  <a:pt x="0" y="0"/>
                </a:moveTo>
                <a:lnTo>
                  <a:pt x="0" y="27"/>
                </a:lnTo>
                <a:lnTo>
                  <a:pt x="0" y="64"/>
                </a:lnTo>
              </a:path>
            </a:pathLst>
          </a:custGeom>
          <a:noFill/>
          <a:ln w="14288">
            <a:solidFill>
              <a:srgbClr val="000000"/>
            </a:solidFill>
            <a:prstDash val="solid"/>
            <a:round/>
            <a:headEnd/>
            <a:tailEnd/>
          </a:ln>
        </p:spPr>
        <p:txBody>
          <a:bodyPr/>
          <a:lstStyle/>
          <a:p>
            <a:endParaRPr lang="zh-CN" altLang="en-US"/>
          </a:p>
        </p:txBody>
      </p:sp>
      <p:sp>
        <p:nvSpPr>
          <p:cNvPr id="494713" name="Freeform 121"/>
          <p:cNvSpPr>
            <a:spLocks/>
          </p:cNvSpPr>
          <p:nvPr/>
        </p:nvSpPr>
        <p:spPr bwMode="auto">
          <a:xfrm>
            <a:off x="6446838" y="3852863"/>
            <a:ext cx="114300" cy="185737"/>
          </a:xfrm>
          <a:custGeom>
            <a:avLst/>
            <a:gdLst/>
            <a:ahLst/>
            <a:cxnLst>
              <a:cxn ang="0">
                <a:pos x="72" y="0"/>
              </a:cxn>
              <a:cxn ang="0">
                <a:pos x="36" y="117"/>
              </a:cxn>
              <a:cxn ang="0">
                <a:pos x="0" y="0"/>
              </a:cxn>
              <a:cxn ang="0">
                <a:pos x="72" y="0"/>
              </a:cxn>
            </a:cxnLst>
            <a:rect l="0" t="0" r="r" b="b"/>
            <a:pathLst>
              <a:path w="72" h="117">
                <a:moveTo>
                  <a:pt x="72" y="0"/>
                </a:moveTo>
                <a:lnTo>
                  <a:pt x="36" y="117"/>
                </a:lnTo>
                <a:lnTo>
                  <a:pt x="0" y="0"/>
                </a:lnTo>
                <a:lnTo>
                  <a:pt x="72" y="0"/>
                </a:lnTo>
                <a:close/>
              </a:path>
            </a:pathLst>
          </a:custGeom>
          <a:solidFill>
            <a:srgbClr val="000000"/>
          </a:solidFill>
          <a:ln w="9525">
            <a:noFill/>
            <a:round/>
            <a:headEnd/>
            <a:tailEnd/>
          </a:ln>
        </p:spPr>
        <p:txBody>
          <a:bodyPr/>
          <a:lstStyle/>
          <a:p>
            <a:endParaRPr lang="zh-CN" altLang="en-US"/>
          </a:p>
        </p:txBody>
      </p:sp>
      <p:sp>
        <p:nvSpPr>
          <p:cNvPr id="494714" name="Line 122"/>
          <p:cNvSpPr>
            <a:spLocks noChangeShapeType="1"/>
          </p:cNvSpPr>
          <p:nvPr/>
        </p:nvSpPr>
        <p:spPr bwMode="auto">
          <a:xfrm>
            <a:off x="5856288" y="4038600"/>
            <a:ext cx="1352550" cy="1588"/>
          </a:xfrm>
          <a:prstGeom prst="line">
            <a:avLst/>
          </a:prstGeom>
          <a:noFill/>
          <a:ln w="14288">
            <a:solidFill>
              <a:srgbClr val="000000"/>
            </a:solidFill>
            <a:round/>
            <a:headEnd/>
            <a:tailEnd/>
          </a:ln>
        </p:spPr>
        <p:txBody>
          <a:bodyPr/>
          <a:lstStyle/>
          <a:p>
            <a:endParaRPr lang="zh-CN" altLang="en-US"/>
          </a:p>
        </p:txBody>
      </p:sp>
      <p:sp>
        <p:nvSpPr>
          <p:cNvPr id="494715" name="Line 123"/>
          <p:cNvSpPr>
            <a:spLocks noChangeShapeType="1"/>
          </p:cNvSpPr>
          <p:nvPr/>
        </p:nvSpPr>
        <p:spPr bwMode="auto">
          <a:xfrm>
            <a:off x="6503988" y="4038600"/>
            <a:ext cx="1587" cy="590550"/>
          </a:xfrm>
          <a:prstGeom prst="line">
            <a:avLst/>
          </a:prstGeom>
          <a:noFill/>
          <a:ln w="14288">
            <a:solidFill>
              <a:srgbClr val="000000"/>
            </a:solidFill>
            <a:round/>
            <a:headEnd/>
            <a:tailEnd/>
          </a:ln>
        </p:spPr>
        <p:txBody>
          <a:bodyPr/>
          <a:lstStyle/>
          <a:p>
            <a:endParaRPr lang="zh-CN" altLang="en-US"/>
          </a:p>
        </p:txBody>
      </p:sp>
      <p:sp>
        <p:nvSpPr>
          <p:cNvPr id="494716" name="Freeform 124"/>
          <p:cNvSpPr>
            <a:spLocks/>
          </p:cNvSpPr>
          <p:nvPr/>
        </p:nvSpPr>
        <p:spPr bwMode="auto">
          <a:xfrm>
            <a:off x="6446838" y="4614863"/>
            <a:ext cx="114300" cy="187325"/>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a:p>
        </p:txBody>
      </p:sp>
      <p:sp>
        <p:nvSpPr>
          <p:cNvPr id="494717" name="Rectangle 125"/>
          <p:cNvSpPr>
            <a:spLocks noChangeArrowheads="1"/>
          </p:cNvSpPr>
          <p:nvPr/>
        </p:nvSpPr>
        <p:spPr bwMode="auto">
          <a:xfrm>
            <a:off x="5813425" y="4830763"/>
            <a:ext cx="1395413"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718" name="Rectangle 126"/>
          <p:cNvSpPr>
            <a:spLocks noChangeArrowheads="1"/>
          </p:cNvSpPr>
          <p:nvPr/>
        </p:nvSpPr>
        <p:spPr bwMode="auto">
          <a:xfrm>
            <a:off x="5929313" y="4830763"/>
            <a:ext cx="11430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写入工资表</a:t>
            </a:r>
            <a:endParaRPr lang="zh-CN" altLang="en-US" sz="2400" b="1">
              <a:solidFill>
                <a:schemeClr val="tx1"/>
              </a:solidFill>
              <a:latin typeface="Times New Roman" pitchFamily="18" charset="0"/>
              <a:ea typeface="华文新魏" pitchFamily="2" charset="-122"/>
            </a:endParaRPr>
          </a:p>
        </p:txBody>
      </p:sp>
      <p:sp>
        <p:nvSpPr>
          <p:cNvPr id="494719" name="Rectangle 127"/>
          <p:cNvSpPr>
            <a:spLocks noChangeArrowheads="1"/>
          </p:cNvSpPr>
          <p:nvPr/>
        </p:nvSpPr>
        <p:spPr bwMode="auto">
          <a:xfrm>
            <a:off x="6359525" y="1651000"/>
            <a:ext cx="3429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&lt;65</a:t>
            </a:r>
            <a:endParaRPr lang="en-US" altLang="zh-CN" sz="2400" b="1">
              <a:solidFill>
                <a:schemeClr val="tx1"/>
              </a:solidFill>
              <a:latin typeface="Times New Roman" pitchFamily="18" charset="0"/>
              <a:ea typeface="华文新魏" pitchFamily="2" charset="-122"/>
            </a:endParaRPr>
          </a:p>
        </p:txBody>
      </p:sp>
      <p:sp>
        <p:nvSpPr>
          <p:cNvPr id="494720" name="Rectangle 128"/>
          <p:cNvSpPr>
            <a:spLocks noChangeArrowheads="1"/>
          </p:cNvSpPr>
          <p:nvPr/>
        </p:nvSpPr>
        <p:spPr bwMode="auto">
          <a:xfrm>
            <a:off x="7654925" y="1651000"/>
            <a:ext cx="4572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&gt;=65</a:t>
            </a:r>
            <a:endParaRPr lang="en-US" altLang="zh-CN" sz="2400" b="1">
              <a:solidFill>
                <a:schemeClr val="tx1"/>
              </a:solidFill>
              <a:latin typeface="Times New Roman" pitchFamily="18" charset="0"/>
              <a:ea typeface="华文新魏" pitchFamily="2" charset="-122"/>
            </a:endParaRPr>
          </a:p>
        </p:txBody>
      </p:sp>
      <p:sp>
        <p:nvSpPr>
          <p:cNvPr id="494721" name="Line 129"/>
          <p:cNvSpPr>
            <a:spLocks noChangeShapeType="1"/>
          </p:cNvSpPr>
          <p:nvPr/>
        </p:nvSpPr>
        <p:spPr bwMode="auto">
          <a:xfrm flipV="1">
            <a:off x="6497638" y="2565400"/>
            <a:ext cx="1587" cy="101600"/>
          </a:xfrm>
          <a:prstGeom prst="line">
            <a:avLst/>
          </a:prstGeom>
          <a:noFill/>
          <a:ln w="14288">
            <a:solidFill>
              <a:srgbClr val="000000"/>
            </a:solidFill>
            <a:round/>
            <a:headEnd/>
            <a:tailEnd/>
          </a:ln>
        </p:spPr>
        <p:txBody>
          <a:bodyPr/>
          <a:lstStyle/>
          <a:p>
            <a:endParaRPr lang="zh-CN" altLang="en-US"/>
          </a:p>
        </p:txBody>
      </p:sp>
      <p:sp>
        <p:nvSpPr>
          <p:cNvPr id="494722" name="Freeform 130"/>
          <p:cNvSpPr>
            <a:spLocks/>
          </p:cNvSpPr>
          <p:nvPr/>
        </p:nvSpPr>
        <p:spPr bwMode="auto">
          <a:xfrm>
            <a:off x="6440488" y="2676525"/>
            <a:ext cx="114300" cy="187325"/>
          </a:xfrm>
          <a:custGeom>
            <a:avLst/>
            <a:gdLst/>
            <a:ahLst/>
            <a:cxnLst>
              <a:cxn ang="0">
                <a:pos x="72" y="0"/>
              </a:cxn>
              <a:cxn ang="0">
                <a:pos x="36" y="118"/>
              </a:cxn>
              <a:cxn ang="0">
                <a:pos x="0" y="0"/>
              </a:cxn>
              <a:cxn ang="0">
                <a:pos x="72" y="0"/>
              </a:cxn>
            </a:cxnLst>
            <a:rect l="0" t="0" r="r" b="b"/>
            <a:pathLst>
              <a:path w="72" h="118">
                <a:moveTo>
                  <a:pt x="72" y="0"/>
                </a:moveTo>
                <a:lnTo>
                  <a:pt x="36" y="118"/>
                </a:lnTo>
                <a:lnTo>
                  <a:pt x="0" y="0"/>
                </a:lnTo>
                <a:lnTo>
                  <a:pt x="72" y="0"/>
                </a:lnTo>
                <a:close/>
              </a:path>
            </a:pathLst>
          </a:custGeom>
          <a:solidFill>
            <a:srgbClr val="000000"/>
          </a:solidFill>
          <a:ln w="9525">
            <a:noFill/>
            <a:round/>
            <a:headEnd/>
            <a:tailEnd/>
          </a:ln>
        </p:spPr>
        <p:txBody>
          <a:bodyPr/>
          <a:lstStyle/>
          <a:p>
            <a:endParaRPr lang="zh-CN" altLang="en-US"/>
          </a:p>
        </p:txBody>
      </p:sp>
      <p:sp>
        <p:nvSpPr>
          <p:cNvPr id="494723" name="Freeform 131"/>
          <p:cNvSpPr>
            <a:spLocks/>
          </p:cNvSpPr>
          <p:nvPr/>
        </p:nvSpPr>
        <p:spPr bwMode="auto">
          <a:xfrm>
            <a:off x="8027988" y="1968500"/>
            <a:ext cx="115887" cy="373063"/>
          </a:xfrm>
          <a:custGeom>
            <a:avLst/>
            <a:gdLst/>
            <a:ahLst/>
            <a:cxnLst>
              <a:cxn ang="0">
                <a:pos x="0" y="0"/>
              </a:cxn>
              <a:cxn ang="0">
                <a:pos x="73" y="0"/>
              </a:cxn>
              <a:cxn ang="0">
                <a:pos x="73" y="235"/>
              </a:cxn>
            </a:cxnLst>
            <a:rect l="0" t="0" r="r" b="b"/>
            <a:pathLst>
              <a:path w="73" h="235">
                <a:moveTo>
                  <a:pt x="0" y="0"/>
                </a:moveTo>
                <a:lnTo>
                  <a:pt x="73" y="0"/>
                </a:lnTo>
                <a:lnTo>
                  <a:pt x="73" y="235"/>
                </a:lnTo>
              </a:path>
            </a:pathLst>
          </a:custGeom>
          <a:noFill/>
          <a:ln w="14288">
            <a:solidFill>
              <a:srgbClr val="000000"/>
            </a:solidFill>
            <a:prstDash val="solid"/>
            <a:round/>
            <a:headEnd/>
            <a:tailEnd/>
          </a:ln>
        </p:spPr>
        <p:txBody>
          <a:bodyPr/>
          <a:lstStyle/>
          <a:p>
            <a:endParaRPr lang="zh-CN" altLang="en-US"/>
          </a:p>
        </p:txBody>
      </p:sp>
      <p:sp>
        <p:nvSpPr>
          <p:cNvPr id="494724" name="Freeform 132"/>
          <p:cNvSpPr>
            <a:spLocks/>
          </p:cNvSpPr>
          <p:nvPr/>
        </p:nvSpPr>
        <p:spPr bwMode="auto">
          <a:xfrm>
            <a:off x="8072438" y="2327275"/>
            <a:ext cx="128587" cy="187325"/>
          </a:xfrm>
          <a:custGeom>
            <a:avLst/>
            <a:gdLst/>
            <a:ahLst/>
            <a:cxnLst>
              <a:cxn ang="0">
                <a:pos x="81" y="0"/>
              </a:cxn>
              <a:cxn ang="0">
                <a:pos x="45" y="118"/>
              </a:cxn>
              <a:cxn ang="0">
                <a:pos x="0" y="0"/>
              </a:cxn>
              <a:cxn ang="0">
                <a:pos x="81" y="0"/>
              </a:cxn>
            </a:cxnLst>
            <a:rect l="0" t="0" r="r" b="b"/>
            <a:pathLst>
              <a:path w="81" h="118">
                <a:moveTo>
                  <a:pt x="81" y="0"/>
                </a:moveTo>
                <a:lnTo>
                  <a:pt x="45"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25" name="Rectangle 133"/>
          <p:cNvSpPr>
            <a:spLocks noChangeArrowheads="1"/>
          </p:cNvSpPr>
          <p:nvPr/>
        </p:nvSpPr>
        <p:spPr bwMode="auto">
          <a:xfrm>
            <a:off x="7640638" y="2514600"/>
            <a:ext cx="1035050" cy="54610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726" name="Rectangle 134"/>
          <p:cNvSpPr>
            <a:spLocks noChangeArrowheads="1"/>
          </p:cNvSpPr>
          <p:nvPr/>
        </p:nvSpPr>
        <p:spPr bwMode="auto">
          <a:xfrm>
            <a:off x="7813675" y="2514600"/>
            <a:ext cx="6858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a:t>
            </a:r>
            <a:r>
              <a:rPr lang="zh-CN" altLang="en-US" sz="1800">
                <a:solidFill>
                  <a:srgbClr val="000000"/>
                </a:solidFill>
                <a:latin typeface="宋体" pitchFamily="2" charset="-122"/>
              </a:rPr>
              <a:t>年龄</a:t>
            </a:r>
            <a:endParaRPr lang="zh-CN" altLang="en-US" sz="2400" b="1">
              <a:solidFill>
                <a:schemeClr val="tx1"/>
              </a:solidFill>
              <a:latin typeface="Times New Roman" pitchFamily="18" charset="0"/>
              <a:ea typeface="华文新魏" pitchFamily="2" charset="-122"/>
            </a:endParaRPr>
          </a:p>
        </p:txBody>
      </p:sp>
      <p:sp>
        <p:nvSpPr>
          <p:cNvPr id="494727" name="Rectangle 135"/>
          <p:cNvSpPr>
            <a:spLocks noChangeArrowheads="1"/>
          </p:cNvSpPr>
          <p:nvPr/>
        </p:nvSpPr>
        <p:spPr bwMode="auto">
          <a:xfrm>
            <a:off x="7985125" y="2787650"/>
            <a:ext cx="3429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-65</a:t>
            </a:r>
            <a:endParaRPr lang="en-US" altLang="zh-CN" sz="2400" b="1">
              <a:solidFill>
                <a:schemeClr val="tx1"/>
              </a:solidFill>
              <a:latin typeface="Times New Roman" pitchFamily="18" charset="0"/>
              <a:ea typeface="华文新魏" pitchFamily="2" charset="-122"/>
            </a:endParaRPr>
          </a:p>
        </p:txBody>
      </p:sp>
      <p:sp>
        <p:nvSpPr>
          <p:cNvPr id="494728" name="Rectangle 136"/>
          <p:cNvSpPr>
            <a:spLocks noChangeArrowheads="1"/>
          </p:cNvSpPr>
          <p:nvPr/>
        </p:nvSpPr>
        <p:spPr bwMode="auto">
          <a:xfrm>
            <a:off x="7640638" y="3463925"/>
            <a:ext cx="1208087"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729" name="Rectangle 137"/>
          <p:cNvSpPr>
            <a:spLocks noChangeArrowheads="1"/>
          </p:cNvSpPr>
          <p:nvPr/>
        </p:nvSpPr>
        <p:spPr bwMode="auto">
          <a:xfrm>
            <a:off x="7726363" y="3463925"/>
            <a:ext cx="10287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工资*</a:t>
            </a:r>
            <a:r>
              <a:rPr lang="en-US" altLang="zh-CN" sz="1800">
                <a:solidFill>
                  <a:srgbClr val="000000"/>
                </a:solidFill>
                <a:latin typeface="宋体" pitchFamily="2" charset="-122"/>
              </a:rPr>
              <a:t>1.04</a:t>
            </a:r>
            <a:endParaRPr lang="en-US" altLang="zh-CN" sz="2400" b="1">
              <a:solidFill>
                <a:schemeClr val="tx1"/>
              </a:solidFill>
              <a:latin typeface="Times New Roman" pitchFamily="18" charset="0"/>
              <a:ea typeface="华文新魏" pitchFamily="2" charset="-122"/>
            </a:endParaRPr>
          </a:p>
        </p:txBody>
      </p:sp>
      <p:sp>
        <p:nvSpPr>
          <p:cNvPr id="494730" name="Line 138"/>
          <p:cNvSpPr>
            <a:spLocks noChangeShapeType="1"/>
          </p:cNvSpPr>
          <p:nvPr/>
        </p:nvSpPr>
        <p:spPr bwMode="auto">
          <a:xfrm>
            <a:off x="8143875" y="3060700"/>
            <a:ext cx="1588" cy="258763"/>
          </a:xfrm>
          <a:prstGeom prst="line">
            <a:avLst/>
          </a:prstGeom>
          <a:noFill/>
          <a:ln w="14288">
            <a:solidFill>
              <a:srgbClr val="000000"/>
            </a:solidFill>
            <a:round/>
            <a:headEnd/>
            <a:tailEnd/>
          </a:ln>
        </p:spPr>
        <p:txBody>
          <a:bodyPr/>
          <a:lstStyle/>
          <a:p>
            <a:endParaRPr lang="zh-CN" altLang="en-US"/>
          </a:p>
        </p:txBody>
      </p:sp>
      <p:sp>
        <p:nvSpPr>
          <p:cNvPr id="494731" name="Freeform 139"/>
          <p:cNvSpPr>
            <a:spLocks/>
          </p:cNvSpPr>
          <p:nvPr/>
        </p:nvSpPr>
        <p:spPr bwMode="auto">
          <a:xfrm>
            <a:off x="8072438" y="3305175"/>
            <a:ext cx="128587" cy="187325"/>
          </a:xfrm>
          <a:custGeom>
            <a:avLst/>
            <a:gdLst/>
            <a:ahLst/>
            <a:cxnLst>
              <a:cxn ang="0">
                <a:pos x="81" y="0"/>
              </a:cxn>
              <a:cxn ang="0">
                <a:pos x="45" y="118"/>
              </a:cxn>
              <a:cxn ang="0">
                <a:pos x="0" y="0"/>
              </a:cxn>
              <a:cxn ang="0">
                <a:pos x="81" y="0"/>
              </a:cxn>
            </a:cxnLst>
            <a:rect l="0" t="0" r="r" b="b"/>
            <a:pathLst>
              <a:path w="81" h="118">
                <a:moveTo>
                  <a:pt x="81" y="0"/>
                </a:moveTo>
                <a:lnTo>
                  <a:pt x="45"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32" name="Freeform 140"/>
          <p:cNvSpPr>
            <a:spLocks/>
          </p:cNvSpPr>
          <p:nvPr/>
        </p:nvSpPr>
        <p:spPr bwMode="auto">
          <a:xfrm>
            <a:off x="7597775" y="4686300"/>
            <a:ext cx="1077913" cy="488950"/>
          </a:xfrm>
          <a:custGeom>
            <a:avLst/>
            <a:gdLst/>
            <a:ahLst/>
            <a:cxnLst>
              <a:cxn ang="0">
                <a:pos x="344" y="0"/>
              </a:cxn>
              <a:cxn ang="0">
                <a:pos x="0" y="154"/>
              </a:cxn>
              <a:cxn ang="0">
                <a:pos x="344" y="308"/>
              </a:cxn>
              <a:cxn ang="0">
                <a:pos x="679" y="154"/>
              </a:cxn>
              <a:cxn ang="0">
                <a:pos x="344" y="0"/>
              </a:cxn>
            </a:cxnLst>
            <a:rect l="0" t="0" r="r" b="b"/>
            <a:pathLst>
              <a:path w="679" h="308">
                <a:moveTo>
                  <a:pt x="344" y="0"/>
                </a:moveTo>
                <a:lnTo>
                  <a:pt x="0" y="154"/>
                </a:lnTo>
                <a:lnTo>
                  <a:pt x="344" y="308"/>
                </a:lnTo>
                <a:lnTo>
                  <a:pt x="679" y="154"/>
                </a:lnTo>
                <a:lnTo>
                  <a:pt x="344"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733" name="Rectangle 141"/>
          <p:cNvSpPr>
            <a:spLocks noChangeArrowheads="1"/>
          </p:cNvSpPr>
          <p:nvPr/>
        </p:nvSpPr>
        <p:spPr bwMode="auto">
          <a:xfrm>
            <a:off x="7899400" y="4800600"/>
            <a:ext cx="4572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N=0?</a:t>
            </a:r>
            <a:endParaRPr lang="en-US" altLang="zh-CN" sz="2400" b="1">
              <a:solidFill>
                <a:schemeClr val="tx1"/>
              </a:solidFill>
              <a:latin typeface="Times New Roman" pitchFamily="18" charset="0"/>
              <a:ea typeface="华文新魏" pitchFamily="2" charset="-122"/>
            </a:endParaRPr>
          </a:p>
        </p:txBody>
      </p:sp>
      <p:sp>
        <p:nvSpPr>
          <p:cNvPr id="494734" name="Rectangle 142"/>
          <p:cNvSpPr>
            <a:spLocks noChangeArrowheads="1"/>
          </p:cNvSpPr>
          <p:nvPr/>
        </p:nvSpPr>
        <p:spPr bwMode="auto">
          <a:xfrm>
            <a:off x="7754938" y="4140200"/>
            <a:ext cx="820737" cy="273050"/>
          </a:xfrm>
          <a:prstGeom prst="rect">
            <a:avLst/>
          </a:prstGeom>
          <a:solidFill>
            <a:srgbClr val="FFFFFF"/>
          </a:solidFill>
          <a:ln w="14288">
            <a:solidFill>
              <a:srgbClr val="000000"/>
            </a:solidFill>
            <a:miter lim="800000"/>
            <a:headEnd/>
            <a:tailEnd/>
          </a:ln>
        </p:spPr>
        <p:txBody>
          <a:bodyPr/>
          <a:lstStyle/>
          <a:p>
            <a:endParaRPr lang="zh-CN" altLang="en-US"/>
          </a:p>
        </p:txBody>
      </p:sp>
      <p:sp>
        <p:nvSpPr>
          <p:cNvPr id="494735" name="Rectangle 143"/>
          <p:cNvSpPr>
            <a:spLocks noChangeArrowheads="1"/>
          </p:cNvSpPr>
          <p:nvPr/>
        </p:nvSpPr>
        <p:spPr bwMode="auto">
          <a:xfrm>
            <a:off x="7985125" y="4154488"/>
            <a:ext cx="3429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N-1</a:t>
            </a:r>
            <a:endParaRPr lang="en-US" altLang="zh-CN" sz="2400" b="1">
              <a:solidFill>
                <a:schemeClr val="tx1"/>
              </a:solidFill>
              <a:latin typeface="Times New Roman" pitchFamily="18" charset="0"/>
              <a:ea typeface="华文新魏" pitchFamily="2" charset="-122"/>
            </a:endParaRPr>
          </a:p>
        </p:txBody>
      </p:sp>
      <p:sp>
        <p:nvSpPr>
          <p:cNvPr id="494736" name="Line 144"/>
          <p:cNvSpPr>
            <a:spLocks noChangeShapeType="1"/>
          </p:cNvSpPr>
          <p:nvPr/>
        </p:nvSpPr>
        <p:spPr bwMode="auto">
          <a:xfrm>
            <a:off x="8143875" y="3765550"/>
            <a:ext cx="1588" cy="215900"/>
          </a:xfrm>
          <a:prstGeom prst="line">
            <a:avLst/>
          </a:prstGeom>
          <a:noFill/>
          <a:ln w="14288">
            <a:solidFill>
              <a:srgbClr val="000000"/>
            </a:solidFill>
            <a:round/>
            <a:headEnd/>
            <a:tailEnd/>
          </a:ln>
        </p:spPr>
        <p:txBody>
          <a:bodyPr/>
          <a:lstStyle/>
          <a:p>
            <a:endParaRPr lang="zh-CN" altLang="en-US"/>
          </a:p>
        </p:txBody>
      </p:sp>
      <p:sp>
        <p:nvSpPr>
          <p:cNvPr id="494737" name="Freeform 145"/>
          <p:cNvSpPr>
            <a:spLocks/>
          </p:cNvSpPr>
          <p:nvPr/>
        </p:nvSpPr>
        <p:spPr bwMode="auto">
          <a:xfrm>
            <a:off x="8072438" y="3952875"/>
            <a:ext cx="128587" cy="187325"/>
          </a:xfrm>
          <a:custGeom>
            <a:avLst/>
            <a:gdLst/>
            <a:ahLst/>
            <a:cxnLst>
              <a:cxn ang="0">
                <a:pos x="81" y="0"/>
              </a:cxn>
              <a:cxn ang="0">
                <a:pos x="45" y="118"/>
              </a:cxn>
              <a:cxn ang="0">
                <a:pos x="0" y="0"/>
              </a:cxn>
              <a:cxn ang="0">
                <a:pos x="81" y="0"/>
              </a:cxn>
            </a:cxnLst>
            <a:rect l="0" t="0" r="r" b="b"/>
            <a:pathLst>
              <a:path w="81" h="118">
                <a:moveTo>
                  <a:pt x="81" y="0"/>
                </a:moveTo>
                <a:lnTo>
                  <a:pt x="45"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38" name="Line 146"/>
          <p:cNvSpPr>
            <a:spLocks noChangeShapeType="1"/>
          </p:cNvSpPr>
          <p:nvPr/>
        </p:nvSpPr>
        <p:spPr bwMode="auto">
          <a:xfrm>
            <a:off x="8143875" y="4413250"/>
            <a:ext cx="1588" cy="100013"/>
          </a:xfrm>
          <a:prstGeom prst="line">
            <a:avLst/>
          </a:prstGeom>
          <a:noFill/>
          <a:ln w="14288">
            <a:solidFill>
              <a:srgbClr val="000000"/>
            </a:solidFill>
            <a:round/>
            <a:headEnd/>
            <a:tailEnd/>
          </a:ln>
        </p:spPr>
        <p:txBody>
          <a:bodyPr/>
          <a:lstStyle/>
          <a:p>
            <a:endParaRPr lang="zh-CN" altLang="en-US"/>
          </a:p>
        </p:txBody>
      </p:sp>
      <p:sp>
        <p:nvSpPr>
          <p:cNvPr id="494739" name="Freeform 147"/>
          <p:cNvSpPr>
            <a:spLocks/>
          </p:cNvSpPr>
          <p:nvPr/>
        </p:nvSpPr>
        <p:spPr bwMode="auto">
          <a:xfrm>
            <a:off x="8072438" y="4498975"/>
            <a:ext cx="128587" cy="187325"/>
          </a:xfrm>
          <a:custGeom>
            <a:avLst/>
            <a:gdLst/>
            <a:ahLst/>
            <a:cxnLst>
              <a:cxn ang="0">
                <a:pos x="81" y="0"/>
              </a:cxn>
              <a:cxn ang="0">
                <a:pos x="45" y="118"/>
              </a:cxn>
              <a:cxn ang="0">
                <a:pos x="0" y="0"/>
              </a:cxn>
              <a:cxn ang="0">
                <a:pos x="81" y="0"/>
              </a:cxn>
            </a:cxnLst>
            <a:rect l="0" t="0" r="r" b="b"/>
            <a:pathLst>
              <a:path w="81" h="118">
                <a:moveTo>
                  <a:pt x="81" y="0"/>
                </a:moveTo>
                <a:lnTo>
                  <a:pt x="45"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40" name="Line 148"/>
          <p:cNvSpPr>
            <a:spLocks noChangeShapeType="1"/>
          </p:cNvSpPr>
          <p:nvPr/>
        </p:nvSpPr>
        <p:spPr bwMode="auto">
          <a:xfrm flipH="1">
            <a:off x="7381875" y="4959350"/>
            <a:ext cx="258763" cy="1588"/>
          </a:xfrm>
          <a:prstGeom prst="line">
            <a:avLst/>
          </a:prstGeom>
          <a:noFill/>
          <a:ln w="14288">
            <a:solidFill>
              <a:srgbClr val="000000"/>
            </a:solidFill>
            <a:round/>
            <a:headEnd/>
            <a:tailEnd/>
          </a:ln>
        </p:spPr>
        <p:txBody>
          <a:bodyPr/>
          <a:lstStyle/>
          <a:p>
            <a:endParaRPr lang="zh-CN" altLang="en-US"/>
          </a:p>
        </p:txBody>
      </p:sp>
      <p:sp>
        <p:nvSpPr>
          <p:cNvPr id="494741" name="Freeform 149"/>
          <p:cNvSpPr>
            <a:spLocks/>
          </p:cNvSpPr>
          <p:nvPr/>
        </p:nvSpPr>
        <p:spPr bwMode="auto">
          <a:xfrm>
            <a:off x="7208838" y="4902200"/>
            <a:ext cx="187325" cy="114300"/>
          </a:xfrm>
          <a:custGeom>
            <a:avLst/>
            <a:gdLst/>
            <a:ahLst/>
            <a:cxnLst>
              <a:cxn ang="0">
                <a:pos x="118" y="72"/>
              </a:cxn>
              <a:cxn ang="0">
                <a:pos x="0" y="36"/>
              </a:cxn>
              <a:cxn ang="0">
                <a:pos x="118" y="0"/>
              </a:cxn>
              <a:cxn ang="0">
                <a:pos x="118" y="72"/>
              </a:cxn>
            </a:cxnLst>
            <a:rect l="0" t="0" r="r" b="b"/>
            <a:pathLst>
              <a:path w="118" h="72">
                <a:moveTo>
                  <a:pt x="118" y="72"/>
                </a:moveTo>
                <a:lnTo>
                  <a:pt x="0" y="36"/>
                </a:lnTo>
                <a:lnTo>
                  <a:pt x="118" y="0"/>
                </a:lnTo>
                <a:lnTo>
                  <a:pt x="118" y="72"/>
                </a:lnTo>
                <a:close/>
              </a:path>
            </a:pathLst>
          </a:custGeom>
          <a:solidFill>
            <a:srgbClr val="000000"/>
          </a:solidFill>
          <a:ln w="9525">
            <a:noFill/>
            <a:round/>
            <a:headEnd/>
            <a:tailEnd/>
          </a:ln>
        </p:spPr>
        <p:txBody>
          <a:bodyPr/>
          <a:lstStyle/>
          <a:p>
            <a:endParaRPr lang="zh-CN" altLang="en-US"/>
          </a:p>
        </p:txBody>
      </p:sp>
      <p:sp>
        <p:nvSpPr>
          <p:cNvPr id="494742" name="Freeform 150"/>
          <p:cNvSpPr>
            <a:spLocks/>
          </p:cNvSpPr>
          <p:nvPr/>
        </p:nvSpPr>
        <p:spPr bwMode="auto">
          <a:xfrm>
            <a:off x="8302625" y="3219450"/>
            <a:ext cx="646113" cy="1739900"/>
          </a:xfrm>
          <a:custGeom>
            <a:avLst/>
            <a:gdLst/>
            <a:ahLst/>
            <a:cxnLst>
              <a:cxn ang="0">
                <a:pos x="172" y="1096"/>
              </a:cxn>
              <a:cxn ang="0">
                <a:pos x="407" y="1096"/>
              </a:cxn>
              <a:cxn ang="0">
                <a:pos x="407" y="0"/>
              </a:cxn>
              <a:cxn ang="0">
                <a:pos x="0" y="0"/>
              </a:cxn>
            </a:cxnLst>
            <a:rect l="0" t="0" r="r" b="b"/>
            <a:pathLst>
              <a:path w="407" h="1096">
                <a:moveTo>
                  <a:pt x="172" y="1096"/>
                </a:moveTo>
                <a:lnTo>
                  <a:pt x="407" y="1096"/>
                </a:lnTo>
                <a:lnTo>
                  <a:pt x="407" y="0"/>
                </a:lnTo>
                <a:lnTo>
                  <a:pt x="0" y="0"/>
                </a:lnTo>
              </a:path>
            </a:pathLst>
          </a:custGeom>
          <a:noFill/>
          <a:ln w="14288">
            <a:solidFill>
              <a:srgbClr val="000000"/>
            </a:solidFill>
            <a:prstDash val="solid"/>
            <a:round/>
            <a:headEnd/>
            <a:tailEnd/>
          </a:ln>
        </p:spPr>
        <p:txBody>
          <a:bodyPr/>
          <a:lstStyle/>
          <a:p>
            <a:endParaRPr lang="zh-CN" altLang="en-US"/>
          </a:p>
        </p:txBody>
      </p:sp>
      <p:sp>
        <p:nvSpPr>
          <p:cNvPr id="494743" name="Freeform 151"/>
          <p:cNvSpPr>
            <a:spLocks/>
          </p:cNvSpPr>
          <p:nvPr/>
        </p:nvSpPr>
        <p:spPr bwMode="auto">
          <a:xfrm>
            <a:off x="8143875" y="3162300"/>
            <a:ext cx="173038" cy="114300"/>
          </a:xfrm>
          <a:custGeom>
            <a:avLst/>
            <a:gdLst/>
            <a:ahLst/>
            <a:cxnLst>
              <a:cxn ang="0">
                <a:pos x="109" y="72"/>
              </a:cxn>
              <a:cxn ang="0">
                <a:pos x="0" y="36"/>
              </a:cxn>
              <a:cxn ang="0">
                <a:pos x="109" y="0"/>
              </a:cxn>
              <a:cxn ang="0">
                <a:pos x="109" y="72"/>
              </a:cxn>
            </a:cxnLst>
            <a:rect l="0" t="0" r="r" b="b"/>
            <a:pathLst>
              <a:path w="109" h="72">
                <a:moveTo>
                  <a:pt x="109" y="72"/>
                </a:moveTo>
                <a:lnTo>
                  <a:pt x="0" y="36"/>
                </a:lnTo>
                <a:lnTo>
                  <a:pt x="109" y="0"/>
                </a:lnTo>
                <a:lnTo>
                  <a:pt x="109" y="72"/>
                </a:lnTo>
                <a:close/>
              </a:path>
            </a:pathLst>
          </a:custGeom>
          <a:solidFill>
            <a:srgbClr val="000000"/>
          </a:solidFill>
          <a:ln w="9525">
            <a:noFill/>
            <a:round/>
            <a:headEnd/>
            <a:tailEnd/>
          </a:ln>
        </p:spPr>
        <p:txBody>
          <a:bodyPr/>
          <a:lstStyle/>
          <a:p>
            <a:endParaRPr lang="zh-CN" altLang="en-US"/>
          </a:p>
        </p:txBody>
      </p:sp>
      <p:sp>
        <p:nvSpPr>
          <p:cNvPr id="494744" name="Freeform 152"/>
          <p:cNvSpPr>
            <a:spLocks/>
          </p:cNvSpPr>
          <p:nvPr/>
        </p:nvSpPr>
        <p:spPr bwMode="auto">
          <a:xfrm>
            <a:off x="1066800" y="5075238"/>
            <a:ext cx="5437188" cy="157162"/>
          </a:xfrm>
          <a:custGeom>
            <a:avLst/>
            <a:gdLst/>
            <a:ahLst/>
            <a:cxnLst>
              <a:cxn ang="0">
                <a:pos x="0" y="0"/>
              </a:cxn>
              <a:cxn ang="0">
                <a:pos x="0" y="99"/>
              </a:cxn>
              <a:cxn ang="0">
                <a:pos x="3425" y="99"/>
              </a:cxn>
              <a:cxn ang="0">
                <a:pos x="3425" y="36"/>
              </a:cxn>
            </a:cxnLst>
            <a:rect l="0" t="0" r="r" b="b"/>
            <a:pathLst>
              <a:path w="3425" h="99">
                <a:moveTo>
                  <a:pt x="0" y="0"/>
                </a:moveTo>
                <a:lnTo>
                  <a:pt x="0" y="99"/>
                </a:lnTo>
                <a:lnTo>
                  <a:pt x="3425" y="99"/>
                </a:lnTo>
                <a:lnTo>
                  <a:pt x="3425" y="36"/>
                </a:lnTo>
              </a:path>
            </a:pathLst>
          </a:custGeom>
          <a:noFill/>
          <a:ln w="14288">
            <a:solidFill>
              <a:srgbClr val="000000"/>
            </a:solidFill>
            <a:prstDash val="solid"/>
            <a:round/>
            <a:headEnd/>
            <a:tailEnd/>
          </a:ln>
        </p:spPr>
        <p:txBody>
          <a:bodyPr/>
          <a:lstStyle/>
          <a:p>
            <a:endParaRPr lang="zh-CN" altLang="en-US"/>
          </a:p>
        </p:txBody>
      </p:sp>
      <p:sp>
        <p:nvSpPr>
          <p:cNvPr id="494745" name="Line 153"/>
          <p:cNvSpPr>
            <a:spLocks noChangeShapeType="1"/>
          </p:cNvSpPr>
          <p:nvPr/>
        </p:nvSpPr>
        <p:spPr bwMode="auto">
          <a:xfrm>
            <a:off x="4489450" y="5232400"/>
            <a:ext cx="1588" cy="101600"/>
          </a:xfrm>
          <a:prstGeom prst="line">
            <a:avLst/>
          </a:prstGeom>
          <a:noFill/>
          <a:ln w="14288">
            <a:solidFill>
              <a:srgbClr val="000000"/>
            </a:solidFill>
            <a:round/>
            <a:headEnd/>
            <a:tailEnd/>
          </a:ln>
        </p:spPr>
        <p:txBody>
          <a:bodyPr/>
          <a:lstStyle/>
          <a:p>
            <a:endParaRPr lang="zh-CN" altLang="en-US"/>
          </a:p>
        </p:txBody>
      </p:sp>
      <p:sp>
        <p:nvSpPr>
          <p:cNvPr id="494746" name="Freeform 154"/>
          <p:cNvSpPr>
            <a:spLocks/>
          </p:cNvSpPr>
          <p:nvPr/>
        </p:nvSpPr>
        <p:spPr bwMode="auto">
          <a:xfrm>
            <a:off x="4432300" y="5319713"/>
            <a:ext cx="130175" cy="187325"/>
          </a:xfrm>
          <a:custGeom>
            <a:avLst/>
            <a:gdLst/>
            <a:ahLst/>
            <a:cxnLst>
              <a:cxn ang="0">
                <a:pos x="82" y="0"/>
              </a:cxn>
              <a:cxn ang="0">
                <a:pos x="36" y="118"/>
              </a:cxn>
              <a:cxn ang="0">
                <a:pos x="0" y="0"/>
              </a:cxn>
              <a:cxn ang="0">
                <a:pos x="82" y="0"/>
              </a:cxn>
            </a:cxnLst>
            <a:rect l="0" t="0" r="r" b="b"/>
            <a:pathLst>
              <a:path w="82" h="118">
                <a:moveTo>
                  <a:pt x="82" y="0"/>
                </a:moveTo>
                <a:lnTo>
                  <a:pt x="36"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747" name="Freeform 155"/>
          <p:cNvSpPr>
            <a:spLocks/>
          </p:cNvSpPr>
          <p:nvPr/>
        </p:nvSpPr>
        <p:spPr bwMode="auto">
          <a:xfrm>
            <a:off x="3684588" y="5507038"/>
            <a:ext cx="1625600" cy="330200"/>
          </a:xfrm>
          <a:custGeom>
            <a:avLst/>
            <a:gdLst/>
            <a:ahLst/>
            <a:cxnLst>
              <a:cxn ang="0">
                <a:pos x="82" y="0"/>
              </a:cxn>
              <a:cxn ang="0">
                <a:pos x="961" y="0"/>
              </a:cxn>
              <a:cxn ang="0">
                <a:pos x="1024" y="99"/>
              </a:cxn>
              <a:cxn ang="0">
                <a:pos x="961" y="208"/>
              </a:cxn>
              <a:cxn ang="0">
                <a:pos x="82" y="208"/>
              </a:cxn>
              <a:cxn ang="0">
                <a:pos x="0" y="99"/>
              </a:cxn>
              <a:cxn ang="0">
                <a:pos x="82" y="0"/>
              </a:cxn>
            </a:cxnLst>
            <a:rect l="0" t="0" r="r" b="b"/>
            <a:pathLst>
              <a:path w="1024" h="208">
                <a:moveTo>
                  <a:pt x="82" y="0"/>
                </a:moveTo>
                <a:lnTo>
                  <a:pt x="961" y="0"/>
                </a:lnTo>
                <a:lnTo>
                  <a:pt x="1024" y="99"/>
                </a:lnTo>
                <a:lnTo>
                  <a:pt x="961" y="208"/>
                </a:lnTo>
                <a:lnTo>
                  <a:pt x="82" y="208"/>
                </a:lnTo>
                <a:lnTo>
                  <a:pt x="0" y="99"/>
                </a:lnTo>
                <a:lnTo>
                  <a:pt x="82"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748" name="Rectangle 156"/>
          <p:cNvSpPr>
            <a:spLocks noChangeArrowheads="1"/>
          </p:cNvSpPr>
          <p:nvPr/>
        </p:nvSpPr>
        <p:spPr bwMode="auto">
          <a:xfrm>
            <a:off x="3914775" y="5534025"/>
            <a:ext cx="11430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下一职工？</a:t>
            </a:r>
            <a:endParaRPr lang="zh-CN" altLang="en-US" sz="2400" b="1">
              <a:solidFill>
                <a:schemeClr val="tx1"/>
              </a:solidFill>
              <a:latin typeface="Times New Roman" pitchFamily="18" charset="0"/>
              <a:ea typeface="华文新魏" pitchFamily="2" charset="-122"/>
            </a:endParaRPr>
          </a:p>
        </p:txBody>
      </p:sp>
      <p:sp>
        <p:nvSpPr>
          <p:cNvPr id="494749" name="Freeform 157"/>
          <p:cNvSpPr>
            <a:spLocks/>
          </p:cNvSpPr>
          <p:nvPr/>
        </p:nvSpPr>
        <p:spPr bwMode="auto">
          <a:xfrm>
            <a:off x="3657600" y="6019800"/>
            <a:ext cx="1625600" cy="315913"/>
          </a:xfrm>
          <a:custGeom>
            <a:avLst/>
            <a:gdLst/>
            <a:ahLst/>
            <a:cxnLst>
              <a:cxn ang="0">
                <a:pos x="82" y="0"/>
              </a:cxn>
              <a:cxn ang="0">
                <a:pos x="961" y="0"/>
              </a:cxn>
              <a:cxn ang="0">
                <a:pos x="1024" y="99"/>
              </a:cxn>
              <a:cxn ang="0">
                <a:pos x="961" y="199"/>
              </a:cxn>
              <a:cxn ang="0">
                <a:pos x="82" y="199"/>
              </a:cxn>
              <a:cxn ang="0">
                <a:pos x="0" y="99"/>
              </a:cxn>
              <a:cxn ang="0">
                <a:pos x="82" y="0"/>
              </a:cxn>
            </a:cxnLst>
            <a:rect l="0" t="0" r="r" b="b"/>
            <a:pathLst>
              <a:path w="1024" h="199">
                <a:moveTo>
                  <a:pt x="82" y="0"/>
                </a:moveTo>
                <a:lnTo>
                  <a:pt x="961" y="0"/>
                </a:lnTo>
                <a:lnTo>
                  <a:pt x="1024" y="99"/>
                </a:lnTo>
                <a:lnTo>
                  <a:pt x="961" y="199"/>
                </a:lnTo>
                <a:lnTo>
                  <a:pt x="82" y="199"/>
                </a:lnTo>
                <a:lnTo>
                  <a:pt x="0" y="99"/>
                </a:lnTo>
                <a:lnTo>
                  <a:pt x="82" y="0"/>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750" name="Rectangle 158"/>
          <p:cNvSpPr>
            <a:spLocks noChangeArrowheads="1"/>
          </p:cNvSpPr>
          <p:nvPr/>
        </p:nvSpPr>
        <p:spPr bwMode="auto">
          <a:xfrm>
            <a:off x="3914775" y="6081713"/>
            <a:ext cx="11430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下一部门？</a:t>
            </a:r>
            <a:endParaRPr lang="zh-CN" altLang="en-US" sz="2400" b="1">
              <a:solidFill>
                <a:schemeClr val="tx1"/>
              </a:solidFill>
              <a:latin typeface="Times New Roman" pitchFamily="18" charset="0"/>
              <a:ea typeface="华文新魏" pitchFamily="2" charset="-122"/>
            </a:endParaRPr>
          </a:p>
        </p:txBody>
      </p:sp>
      <p:sp>
        <p:nvSpPr>
          <p:cNvPr id="494751" name="Freeform 159"/>
          <p:cNvSpPr>
            <a:spLocks/>
          </p:cNvSpPr>
          <p:nvPr/>
        </p:nvSpPr>
        <p:spPr bwMode="auto">
          <a:xfrm>
            <a:off x="4144963" y="6599238"/>
            <a:ext cx="704850" cy="258762"/>
          </a:xfrm>
          <a:custGeom>
            <a:avLst/>
            <a:gdLst/>
            <a:ahLst/>
            <a:cxnLst>
              <a:cxn ang="0">
                <a:pos x="82" y="163"/>
              </a:cxn>
              <a:cxn ang="0">
                <a:pos x="362" y="163"/>
              </a:cxn>
              <a:cxn ang="0">
                <a:pos x="399" y="154"/>
              </a:cxn>
              <a:cxn ang="0">
                <a:pos x="435" y="127"/>
              </a:cxn>
              <a:cxn ang="0">
                <a:pos x="444" y="82"/>
              </a:cxn>
              <a:cxn ang="0">
                <a:pos x="435" y="36"/>
              </a:cxn>
              <a:cxn ang="0">
                <a:pos x="399" y="9"/>
              </a:cxn>
              <a:cxn ang="0">
                <a:pos x="362" y="0"/>
              </a:cxn>
              <a:cxn ang="0">
                <a:pos x="82" y="0"/>
              </a:cxn>
              <a:cxn ang="0">
                <a:pos x="36" y="9"/>
              </a:cxn>
              <a:cxn ang="0">
                <a:pos x="9" y="36"/>
              </a:cxn>
              <a:cxn ang="0">
                <a:pos x="0" y="82"/>
              </a:cxn>
              <a:cxn ang="0">
                <a:pos x="0" y="82"/>
              </a:cxn>
              <a:cxn ang="0">
                <a:pos x="9" y="127"/>
              </a:cxn>
              <a:cxn ang="0">
                <a:pos x="36" y="154"/>
              </a:cxn>
              <a:cxn ang="0">
                <a:pos x="82" y="163"/>
              </a:cxn>
            </a:cxnLst>
            <a:rect l="0" t="0" r="r" b="b"/>
            <a:pathLst>
              <a:path w="444" h="163">
                <a:moveTo>
                  <a:pt x="82" y="163"/>
                </a:moveTo>
                <a:lnTo>
                  <a:pt x="362" y="163"/>
                </a:lnTo>
                <a:lnTo>
                  <a:pt x="399" y="154"/>
                </a:lnTo>
                <a:lnTo>
                  <a:pt x="435" y="127"/>
                </a:lnTo>
                <a:lnTo>
                  <a:pt x="444" y="82"/>
                </a:lnTo>
                <a:lnTo>
                  <a:pt x="435" y="36"/>
                </a:lnTo>
                <a:lnTo>
                  <a:pt x="399" y="9"/>
                </a:lnTo>
                <a:lnTo>
                  <a:pt x="362" y="0"/>
                </a:lnTo>
                <a:lnTo>
                  <a:pt x="82" y="0"/>
                </a:lnTo>
                <a:lnTo>
                  <a:pt x="36" y="9"/>
                </a:lnTo>
                <a:lnTo>
                  <a:pt x="9" y="36"/>
                </a:lnTo>
                <a:lnTo>
                  <a:pt x="0" y="82"/>
                </a:lnTo>
                <a:lnTo>
                  <a:pt x="0" y="82"/>
                </a:lnTo>
                <a:lnTo>
                  <a:pt x="9" y="127"/>
                </a:lnTo>
                <a:lnTo>
                  <a:pt x="36" y="154"/>
                </a:lnTo>
                <a:lnTo>
                  <a:pt x="82" y="163"/>
                </a:lnTo>
                <a:close/>
              </a:path>
            </a:pathLst>
          </a:custGeom>
          <a:solidFill>
            <a:srgbClr val="FFFFFF"/>
          </a:solidFill>
          <a:ln w="14288">
            <a:solidFill>
              <a:srgbClr val="000000"/>
            </a:solidFill>
            <a:prstDash val="solid"/>
            <a:round/>
            <a:headEnd/>
            <a:tailEnd/>
          </a:ln>
        </p:spPr>
        <p:txBody>
          <a:bodyPr/>
          <a:lstStyle/>
          <a:p>
            <a:endParaRPr lang="zh-CN" altLang="en-US"/>
          </a:p>
        </p:txBody>
      </p:sp>
      <p:sp>
        <p:nvSpPr>
          <p:cNvPr id="494752" name="Rectangle 160"/>
          <p:cNvSpPr>
            <a:spLocks noChangeArrowheads="1"/>
          </p:cNvSpPr>
          <p:nvPr/>
        </p:nvSpPr>
        <p:spPr bwMode="auto">
          <a:xfrm>
            <a:off x="4337050" y="6583363"/>
            <a:ext cx="457200" cy="274637"/>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a:solidFill>
                  <a:srgbClr val="000000"/>
                </a:solidFill>
                <a:latin typeface="宋体" pitchFamily="2" charset="-122"/>
              </a:rPr>
              <a:t>结束</a:t>
            </a:r>
            <a:endParaRPr lang="zh-CN" altLang="en-US" sz="2400" b="1">
              <a:solidFill>
                <a:schemeClr val="tx1"/>
              </a:solidFill>
              <a:latin typeface="Times New Roman" pitchFamily="18" charset="0"/>
              <a:ea typeface="华文新魏" pitchFamily="2" charset="-122"/>
            </a:endParaRPr>
          </a:p>
        </p:txBody>
      </p:sp>
      <p:sp>
        <p:nvSpPr>
          <p:cNvPr id="494753" name="Line 161"/>
          <p:cNvSpPr>
            <a:spLocks noChangeShapeType="1"/>
          </p:cNvSpPr>
          <p:nvPr/>
        </p:nvSpPr>
        <p:spPr bwMode="auto">
          <a:xfrm>
            <a:off x="4489450" y="5780088"/>
            <a:ext cx="1588" cy="100012"/>
          </a:xfrm>
          <a:prstGeom prst="line">
            <a:avLst/>
          </a:prstGeom>
          <a:noFill/>
          <a:ln w="14288">
            <a:solidFill>
              <a:srgbClr val="000000"/>
            </a:solidFill>
            <a:round/>
            <a:headEnd/>
            <a:tailEnd/>
          </a:ln>
        </p:spPr>
        <p:txBody>
          <a:bodyPr/>
          <a:lstStyle/>
          <a:p>
            <a:endParaRPr lang="zh-CN" altLang="en-US"/>
          </a:p>
        </p:txBody>
      </p:sp>
      <p:sp>
        <p:nvSpPr>
          <p:cNvPr id="494754" name="Freeform 162"/>
          <p:cNvSpPr>
            <a:spLocks/>
          </p:cNvSpPr>
          <p:nvPr/>
        </p:nvSpPr>
        <p:spPr bwMode="auto">
          <a:xfrm>
            <a:off x="4432300" y="5865813"/>
            <a:ext cx="130175" cy="187325"/>
          </a:xfrm>
          <a:custGeom>
            <a:avLst/>
            <a:gdLst/>
            <a:ahLst/>
            <a:cxnLst>
              <a:cxn ang="0">
                <a:pos x="82" y="0"/>
              </a:cxn>
              <a:cxn ang="0">
                <a:pos x="36" y="118"/>
              </a:cxn>
              <a:cxn ang="0">
                <a:pos x="0" y="0"/>
              </a:cxn>
              <a:cxn ang="0">
                <a:pos x="82" y="0"/>
              </a:cxn>
            </a:cxnLst>
            <a:rect l="0" t="0" r="r" b="b"/>
            <a:pathLst>
              <a:path w="82" h="118">
                <a:moveTo>
                  <a:pt x="82" y="0"/>
                </a:moveTo>
                <a:lnTo>
                  <a:pt x="36"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755" name="Line 163"/>
          <p:cNvSpPr>
            <a:spLocks noChangeShapeType="1"/>
          </p:cNvSpPr>
          <p:nvPr/>
        </p:nvSpPr>
        <p:spPr bwMode="auto">
          <a:xfrm>
            <a:off x="4489450" y="6326188"/>
            <a:ext cx="1588" cy="100012"/>
          </a:xfrm>
          <a:prstGeom prst="line">
            <a:avLst/>
          </a:prstGeom>
          <a:noFill/>
          <a:ln w="14288">
            <a:solidFill>
              <a:srgbClr val="000000"/>
            </a:solidFill>
            <a:round/>
            <a:headEnd/>
            <a:tailEnd/>
          </a:ln>
        </p:spPr>
        <p:txBody>
          <a:bodyPr/>
          <a:lstStyle/>
          <a:p>
            <a:endParaRPr lang="zh-CN" altLang="en-US"/>
          </a:p>
        </p:txBody>
      </p:sp>
      <p:sp>
        <p:nvSpPr>
          <p:cNvPr id="494756" name="Freeform 164"/>
          <p:cNvSpPr>
            <a:spLocks/>
          </p:cNvSpPr>
          <p:nvPr/>
        </p:nvSpPr>
        <p:spPr bwMode="auto">
          <a:xfrm>
            <a:off x="4432300" y="6411913"/>
            <a:ext cx="130175" cy="187325"/>
          </a:xfrm>
          <a:custGeom>
            <a:avLst/>
            <a:gdLst/>
            <a:ahLst/>
            <a:cxnLst>
              <a:cxn ang="0">
                <a:pos x="82" y="0"/>
              </a:cxn>
              <a:cxn ang="0">
                <a:pos x="36" y="118"/>
              </a:cxn>
              <a:cxn ang="0">
                <a:pos x="0" y="0"/>
              </a:cxn>
              <a:cxn ang="0">
                <a:pos x="82" y="0"/>
              </a:cxn>
            </a:cxnLst>
            <a:rect l="0" t="0" r="r" b="b"/>
            <a:pathLst>
              <a:path w="82" h="118">
                <a:moveTo>
                  <a:pt x="82" y="0"/>
                </a:moveTo>
                <a:lnTo>
                  <a:pt x="36" y="118"/>
                </a:lnTo>
                <a:lnTo>
                  <a:pt x="0" y="0"/>
                </a:lnTo>
                <a:lnTo>
                  <a:pt x="82" y="0"/>
                </a:lnTo>
                <a:close/>
              </a:path>
            </a:pathLst>
          </a:custGeom>
          <a:solidFill>
            <a:srgbClr val="000000"/>
          </a:solidFill>
          <a:ln w="9525">
            <a:noFill/>
            <a:round/>
            <a:headEnd/>
            <a:tailEnd/>
          </a:ln>
        </p:spPr>
        <p:txBody>
          <a:bodyPr/>
          <a:lstStyle/>
          <a:p>
            <a:endParaRPr lang="zh-CN" altLang="en-US"/>
          </a:p>
        </p:txBody>
      </p:sp>
      <p:sp>
        <p:nvSpPr>
          <p:cNvPr id="494757" name="Freeform 165"/>
          <p:cNvSpPr>
            <a:spLocks/>
          </p:cNvSpPr>
          <p:nvPr/>
        </p:nvSpPr>
        <p:spPr bwMode="auto">
          <a:xfrm>
            <a:off x="374650" y="615950"/>
            <a:ext cx="3309938" cy="5048250"/>
          </a:xfrm>
          <a:custGeom>
            <a:avLst/>
            <a:gdLst/>
            <a:ahLst/>
            <a:cxnLst>
              <a:cxn ang="0">
                <a:pos x="2165" y="3180"/>
              </a:cxn>
              <a:cxn ang="0">
                <a:pos x="0" y="3180"/>
              </a:cxn>
              <a:cxn ang="0">
                <a:pos x="0" y="0"/>
              </a:cxn>
              <a:cxn ang="0">
                <a:pos x="2065" y="0"/>
              </a:cxn>
            </a:cxnLst>
            <a:rect l="0" t="0" r="r" b="b"/>
            <a:pathLst>
              <a:path w="2165" h="3180">
                <a:moveTo>
                  <a:pt x="2165" y="3180"/>
                </a:moveTo>
                <a:lnTo>
                  <a:pt x="0" y="3180"/>
                </a:lnTo>
                <a:lnTo>
                  <a:pt x="0" y="0"/>
                </a:lnTo>
                <a:lnTo>
                  <a:pt x="2065" y="0"/>
                </a:lnTo>
              </a:path>
            </a:pathLst>
          </a:custGeom>
          <a:noFill/>
          <a:ln w="14288">
            <a:solidFill>
              <a:srgbClr val="000000"/>
            </a:solidFill>
            <a:prstDash val="solid"/>
            <a:round/>
            <a:headEnd/>
            <a:tailEnd/>
          </a:ln>
        </p:spPr>
        <p:txBody>
          <a:bodyPr/>
          <a:lstStyle/>
          <a:p>
            <a:endParaRPr lang="zh-CN" altLang="en-US"/>
          </a:p>
        </p:txBody>
      </p:sp>
      <p:sp>
        <p:nvSpPr>
          <p:cNvPr id="494758" name="Freeform 166"/>
          <p:cNvSpPr>
            <a:spLocks/>
          </p:cNvSpPr>
          <p:nvPr/>
        </p:nvSpPr>
        <p:spPr bwMode="auto">
          <a:xfrm>
            <a:off x="3511550" y="615950"/>
            <a:ext cx="1079500" cy="1250950"/>
          </a:xfrm>
          <a:custGeom>
            <a:avLst/>
            <a:gdLst/>
            <a:ahLst/>
            <a:cxnLst>
              <a:cxn ang="0">
                <a:pos x="0" y="0"/>
              </a:cxn>
              <a:cxn ang="0">
                <a:pos x="0" y="788"/>
              </a:cxn>
              <a:cxn ang="0">
                <a:pos x="680" y="788"/>
              </a:cxn>
            </a:cxnLst>
            <a:rect l="0" t="0" r="r" b="b"/>
            <a:pathLst>
              <a:path w="680" h="788">
                <a:moveTo>
                  <a:pt x="0" y="0"/>
                </a:moveTo>
                <a:lnTo>
                  <a:pt x="0" y="788"/>
                </a:lnTo>
                <a:lnTo>
                  <a:pt x="680" y="788"/>
                </a:lnTo>
              </a:path>
            </a:pathLst>
          </a:custGeom>
          <a:noFill/>
          <a:ln w="14288">
            <a:solidFill>
              <a:srgbClr val="000000"/>
            </a:solidFill>
            <a:prstDash val="solid"/>
            <a:round/>
            <a:headEnd/>
            <a:tailEnd/>
          </a:ln>
        </p:spPr>
        <p:txBody>
          <a:bodyPr/>
          <a:lstStyle/>
          <a:p>
            <a:endParaRPr lang="zh-CN" altLang="en-US"/>
          </a:p>
        </p:txBody>
      </p:sp>
      <p:sp>
        <p:nvSpPr>
          <p:cNvPr id="494759" name="Freeform 167"/>
          <p:cNvSpPr>
            <a:spLocks/>
          </p:cNvSpPr>
          <p:nvPr/>
        </p:nvSpPr>
        <p:spPr bwMode="auto">
          <a:xfrm>
            <a:off x="4576763" y="1795463"/>
            <a:ext cx="187325" cy="130175"/>
          </a:xfrm>
          <a:custGeom>
            <a:avLst/>
            <a:gdLst/>
            <a:ahLst/>
            <a:cxnLst>
              <a:cxn ang="0">
                <a:pos x="0" y="0"/>
              </a:cxn>
              <a:cxn ang="0">
                <a:pos x="118" y="45"/>
              </a:cxn>
              <a:cxn ang="0">
                <a:pos x="0" y="82"/>
              </a:cxn>
              <a:cxn ang="0">
                <a:pos x="0" y="0"/>
              </a:cxn>
            </a:cxnLst>
            <a:rect l="0" t="0" r="r" b="b"/>
            <a:pathLst>
              <a:path w="118" h="82">
                <a:moveTo>
                  <a:pt x="0" y="0"/>
                </a:moveTo>
                <a:lnTo>
                  <a:pt x="118" y="45"/>
                </a:lnTo>
                <a:lnTo>
                  <a:pt x="0" y="82"/>
                </a:lnTo>
                <a:lnTo>
                  <a:pt x="0" y="0"/>
                </a:lnTo>
                <a:close/>
              </a:path>
            </a:pathLst>
          </a:custGeom>
          <a:solidFill>
            <a:srgbClr val="000000"/>
          </a:solidFill>
          <a:ln w="9525">
            <a:noFill/>
            <a:round/>
            <a:headEnd/>
            <a:tailEnd/>
          </a:ln>
        </p:spPr>
        <p:txBody>
          <a:bodyPr/>
          <a:lstStyle/>
          <a:p>
            <a:endParaRPr lang="zh-CN" altLang="en-US"/>
          </a:p>
        </p:txBody>
      </p:sp>
      <p:sp>
        <p:nvSpPr>
          <p:cNvPr id="494760" name="Line 168"/>
          <p:cNvSpPr>
            <a:spLocks noChangeShapeType="1"/>
          </p:cNvSpPr>
          <p:nvPr/>
        </p:nvSpPr>
        <p:spPr bwMode="auto">
          <a:xfrm>
            <a:off x="228600" y="457200"/>
            <a:ext cx="4343400" cy="0"/>
          </a:xfrm>
          <a:prstGeom prst="line">
            <a:avLst/>
          </a:prstGeom>
          <a:noFill/>
          <a:ln w="14288">
            <a:solidFill>
              <a:srgbClr val="000000"/>
            </a:solidFill>
            <a:round/>
            <a:headEnd/>
            <a:tailEnd/>
          </a:ln>
        </p:spPr>
        <p:txBody>
          <a:bodyPr/>
          <a:lstStyle/>
          <a:p>
            <a:endParaRPr lang="zh-CN" altLang="en-US"/>
          </a:p>
        </p:txBody>
      </p:sp>
      <p:sp>
        <p:nvSpPr>
          <p:cNvPr id="494761" name="Freeform 169"/>
          <p:cNvSpPr>
            <a:spLocks/>
          </p:cNvSpPr>
          <p:nvPr/>
        </p:nvSpPr>
        <p:spPr bwMode="auto">
          <a:xfrm>
            <a:off x="4576763" y="385763"/>
            <a:ext cx="187325" cy="130175"/>
          </a:xfrm>
          <a:custGeom>
            <a:avLst/>
            <a:gdLst/>
            <a:ahLst/>
            <a:cxnLst>
              <a:cxn ang="0">
                <a:pos x="0" y="0"/>
              </a:cxn>
              <a:cxn ang="0">
                <a:pos x="118" y="37"/>
              </a:cxn>
              <a:cxn ang="0">
                <a:pos x="0" y="82"/>
              </a:cxn>
              <a:cxn ang="0">
                <a:pos x="0" y="0"/>
              </a:cxn>
            </a:cxnLst>
            <a:rect l="0" t="0" r="r" b="b"/>
            <a:pathLst>
              <a:path w="118" h="82">
                <a:moveTo>
                  <a:pt x="0" y="0"/>
                </a:moveTo>
                <a:lnTo>
                  <a:pt x="118" y="37"/>
                </a:lnTo>
                <a:lnTo>
                  <a:pt x="0" y="82"/>
                </a:lnTo>
                <a:lnTo>
                  <a:pt x="0" y="0"/>
                </a:lnTo>
                <a:close/>
              </a:path>
            </a:pathLst>
          </a:custGeom>
          <a:solidFill>
            <a:srgbClr val="000000"/>
          </a:solidFill>
          <a:ln w="9525">
            <a:noFill/>
            <a:round/>
            <a:headEnd/>
            <a:tailEnd/>
          </a:ln>
        </p:spPr>
        <p:txBody>
          <a:bodyPr/>
          <a:lstStyle/>
          <a:p>
            <a:endParaRPr lang="zh-CN" altLang="en-US"/>
          </a:p>
        </p:txBody>
      </p:sp>
      <p:sp>
        <p:nvSpPr>
          <p:cNvPr id="494762" name="Rectangle 170"/>
          <p:cNvSpPr>
            <a:spLocks noChangeArrowheads="1"/>
          </p:cNvSpPr>
          <p:nvPr/>
        </p:nvSpPr>
        <p:spPr bwMode="auto">
          <a:xfrm>
            <a:off x="8732838" y="5016500"/>
            <a:ext cx="1143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a:t>
            </a:r>
            <a:endParaRPr lang="en-US" altLang="zh-CN" sz="2400" b="1">
              <a:solidFill>
                <a:schemeClr val="tx1"/>
              </a:solidFill>
              <a:latin typeface="Times New Roman" pitchFamily="18" charset="0"/>
              <a:ea typeface="华文新魏" pitchFamily="2" charset="-122"/>
            </a:endParaRPr>
          </a:p>
        </p:txBody>
      </p:sp>
      <p:sp>
        <p:nvSpPr>
          <p:cNvPr id="494763" name="Rectangle 171"/>
          <p:cNvSpPr>
            <a:spLocks noChangeArrowheads="1"/>
          </p:cNvSpPr>
          <p:nvPr/>
        </p:nvSpPr>
        <p:spPr bwMode="auto">
          <a:xfrm>
            <a:off x="3613150" y="4498975"/>
            <a:ext cx="1143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N</a:t>
            </a:r>
            <a:endParaRPr lang="en-US" altLang="zh-CN" sz="2400" b="1">
              <a:solidFill>
                <a:schemeClr val="tx1"/>
              </a:solidFill>
              <a:latin typeface="Times New Roman" pitchFamily="18" charset="0"/>
              <a:ea typeface="华文新魏" pitchFamily="2" charset="-122"/>
            </a:endParaRPr>
          </a:p>
        </p:txBody>
      </p:sp>
      <p:sp>
        <p:nvSpPr>
          <p:cNvPr id="494764" name="Rectangle 172"/>
          <p:cNvSpPr>
            <a:spLocks noChangeArrowheads="1"/>
          </p:cNvSpPr>
          <p:nvPr/>
        </p:nvSpPr>
        <p:spPr bwMode="auto">
          <a:xfrm>
            <a:off x="2260600" y="4498975"/>
            <a:ext cx="114300"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en-US" altLang="zh-CN" sz="1800">
                <a:solidFill>
                  <a:srgbClr val="000000"/>
                </a:solidFill>
                <a:latin typeface="宋体" pitchFamily="2" charset="-122"/>
              </a:rPr>
              <a:t>Y</a:t>
            </a:r>
            <a:endParaRPr lang="en-US" altLang="zh-CN" sz="2400" b="1">
              <a:solidFill>
                <a:schemeClr val="tx1"/>
              </a:solidFill>
              <a:latin typeface="Times New Roman" pitchFamily="18" charset="0"/>
              <a:ea typeface="华文新魏" pitchFamily="2" charset="-122"/>
            </a:endParaRPr>
          </a:p>
        </p:txBody>
      </p:sp>
      <p:sp>
        <p:nvSpPr>
          <p:cNvPr id="494765" name="Rectangle 173"/>
          <p:cNvSpPr>
            <a:spLocks noChangeArrowheads="1"/>
          </p:cNvSpPr>
          <p:nvPr/>
        </p:nvSpPr>
        <p:spPr bwMode="auto">
          <a:xfrm>
            <a:off x="5395913" y="5692775"/>
            <a:ext cx="3109912" cy="274638"/>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b="1">
                <a:solidFill>
                  <a:srgbClr val="000000"/>
                </a:solidFill>
                <a:latin typeface="宋体" pitchFamily="2" charset="-122"/>
              </a:rPr>
              <a:t>附注：女退休后每年工资加 </a:t>
            </a:r>
            <a:r>
              <a:rPr lang="en-US" altLang="zh-CN" sz="1800" b="1">
                <a:solidFill>
                  <a:srgbClr val="000000"/>
                </a:solidFill>
                <a:latin typeface="宋体" pitchFamily="2" charset="-122"/>
              </a:rPr>
              <a:t>5%</a:t>
            </a:r>
            <a:endParaRPr lang="en-US" altLang="zh-CN" sz="2400" b="1">
              <a:solidFill>
                <a:schemeClr val="tx1"/>
              </a:solidFill>
              <a:latin typeface="Times New Roman" pitchFamily="18" charset="0"/>
              <a:ea typeface="华文新魏" pitchFamily="2" charset="-122"/>
            </a:endParaRPr>
          </a:p>
        </p:txBody>
      </p:sp>
      <p:sp>
        <p:nvSpPr>
          <p:cNvPr id="494766" name="Rectangle 174"/>
          <p:cNvSpPr>
            <a:spLocks noChangeArrowheads="1"/>
          </p:cNvSpPr>
          <p:nvPr/>
        </p:nvSpPr>
        <p:spPr bwMode="auto">
          <a:xfrm>
            <a:off x="5438775" y="5980113"/>
            <a:ext cx="3145092" cy="276999"/>
          </a:xfrm>
          <a:prstGeom prst="rect">
            <a:avLst/>
          </a:prstGeom>
          <a:noFill/>
          <a:ln w="9525">
            <a:noFill/>
            <a:miter lim="800000"/>
            <a:headEnd/>
            <a:tailEnd/>
          </a:ln>
        </p:spPr>
        <p:txBody>
          <a:bodyPr wrap="none" lIns="0" tIns="0" rIns="0" bIns="0">
            <a:spAutoFit/>
          </a:bodyPr>
          <a:lstStyle/>
          <a:p>
            <a:pPr>
              <a:spcBef>
                <a:spcPct val="0"/>
              </a:spcBef>
              <a:buClrTx/>
              <a:buSzTx/>
              <a:buFontTx/>
              <a:buNone/>
            </a:pPr>
            <a:r>
              <a:rPr lang="zh-CN" altLang="en-US" sz="1800" b="1" dirty="0">
                <a:solidFill>
                  <a:srgbClr val="000000"/>
                </a:solidFill>
                <a:latin typeface="宋体" pitchFamily="2" charset="-122"/>
              </a:rPr>
              <a:t>      男退休后每年工资加 </a:t>
            </a:r>
            <a:r>
              <a:rPr lang="en-US" altLang="zh-CN" sz="1800" b="1" dirty="0">
                <a:solidFill>
                  <a:srgbClr val="000000"/>
                </a:solidFill>
                <a:latin typeface="宋体" pitchFamily="2" charset="-122"/>
              </a:rPr>
              <a:t>4%</a:t>
            </a:r>
            <a:endParaRPr lang="en-US" altLang="zh-CN" sz="2400" b="1" dirty="0">
              <a:solidFill>
                <a:schemeClr val="tx1"/>
              </a:solidFill>
              <a:latin typeface="Times New Roman" pitchFamily="18" charset="0"/>
              <a:ea typeface="华文新魏" pitchFamily="2" charset="-122"/>
            </a:endParaRPr>
          </a:p>
        </p:txBody>
      </p:sp>
      <p:sp>
        <p:nvSpPr>
          <p:cNvPr id="494767" name="Freeform 175"/>
          <p:cNvSpPr>
            <a:spLocks/>
          </p:cNvSpPr>
          <p:nvPr/>
        </p:nvSpPr>
        <p:spPr bwMode="auto">
          <a:xfrm>
            <a:off x="2044700" y="1436688"/>
            <a:ext cx="2171700" cy="1350962"/>
          </a:xfrm>
          <a:custGeom>
            <a:avLst/>
            <a:gdLst/>
            <a:ahLst/>
            <a:cxnLst>
              <a:cxn ang="0">
                <a:pos x="1368" y="851"/>
              </a:cxn>
              <a:cxn ang="0">
                <a:pos x="1033" y="851"/>
              </a:cxn>
              <a:cxn ang="0">
                <a:pos x="1033" y="507"/>
              </a:cxn>
              <a:cxn ang="0">
                <a:pos x="752" y="507"/>
              </a:cxn>
              <a:cxn ang="0">
                <a:pos x="752" y="0"/>
              </a:cxn>
              <a:cxn ang="0">
                <a:pos x="0" y="0"/>
              </a:cxn>
              <a:cxn ang="0">
                <a:pos x="0" y="63"/>
              </a:cxn>
            </a:cxnLst>
            <a:rect l="0" t="0" r="r" b="b"/>
            <a:pathLst>
              <a:path w="1368" h="851">
                <a:moveTo>
                  <a:pt x="1368" y="851"/>
                </a:moveTo>
                <a:lnTo>
                  <a:pt x="1033" y="851"/>
                </a:lnTo>
                <a:lnTo>
                  <a:pt x="1033" y="507"/>
                </a:lnTo>
                <a:lnTo>
                  <a:pt x="752" y="507"/>
                </a:lnTo>
                <a:lnTo>
                  <a:pt x="752" y="0"/>
                </a:lnTo>
                <a:lnTo>
                  <a:pt x="0" y="0"/>
                </a:lnTo>
                <a:lnTo>
                  <a:pt x="0" y="63"/>
                </a:lnTo>
              </a:path>
            </a:pathLst>
          </a:custGeom>
          <a:noFill/>
          <a:ln w="14288">
            <a:solidFill>
              <a:srgbClr val="000000"/>
            </a:solidFill>
            <a:prstDash val="solid"/>
            <a:round/>
            <a:headEnd/>
            <a:tailEnd/>
          </a:ln>
        </p:spPr>
        <p:txBody>
          <a:bodyPr/>
          <a:lstStyle/>
          <a:p>
            <a:endParaRPr lang="zh-CN" altLang="en-US"/>
          </a:p>
        </p:txBody>
      </p:sp>
      <p:sp>
        <p:nvSpPr>
          <p:cNvPr id="494768" name="Freeform 176"/>
          <p:cNvSpPr>
            <a:spLocks/>
          </p:cNvSpPr>
          <p:nvPr/>
        </p:nvSpPr>
        <p:spPr bwMode="auto">
          <a:xfrm>
            <a:off x="1987550" y="1508125"/>
            <a:ext cx="128588"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69" name="Line 177"/>
          <p:cNvSpPr>
            <a:spLocks noChangeShapeType="1"/>
          </p:cNvSpPr>
          <p:nvPr/>
        </p:nvSpPr>
        <p:spPr bwMode="auto">
          <a:xfrm>
            <a:off x="5310188" y="2787650"/>
            <a:ext cx="431800" cy="1588"/>
          </a:xfrm>
          <a:prstGeom prst="line">
            <a:avLst/>
          </a:prstGeom>
          <a:noFill/>
          <a:ln w="14288">
            <a:solidFill>
              <a:srgbClr val="000000"/>
            </a:solidFill>
            <a:round/>
            <a:headEnd/>
            <a:tailEnd/>
          </a:ln>
        </p:spPr>
        <p:txBody>
          <a:bodyPr/>
          <a:lstStyle/>
          <a:p>
            <a:endParaRPr lang="zh-CN" altLang="en-US"/>
          </a:p>
        </p:txBody>
      </p:sp>
      <p:sp>
        <p:nvSpPr>
          <p:cNvPr id="494770" name="Freeform 178"/>
          <p:cNvSpPr>
            <a:spLocks/>
          </p:cNvSpPr>
          <p:nvPr/>
        </p:nvSpPr>
        <p:spPr bwMode="auto">
          <a:xfrm>
            <a:off x="5684838" y="1436688"/>
            <a:ext cx="1524000" cy="1350962"/>
          </a:xfrm>
          <a:custGeom>
            <a:avLst/>
            <a:gdLst/>
            <a:ahLst/>
            <a:cxnLst>
              <a:cxn ang="0">
                <a:pos x="0" y="851"/>
              </a:cxn>
              <a:cxn ang="0">
                <a:pos x="0" y="335"/>
              </a:cxn>
              <a:cxn ang="0">
                <a:pos x="262" y="335"/>
              </a:cxn>
              <a:cxn ang="0">
                <a:pos x="262" y="0"/>
              </a:cxn>
              <a:cxn ang="0">
                <a:pos x="960" y="0"/>
              </a:cxn>
              <a:cxn ang="0">
                <a:pos x="960" y="63"/>
              </a:cxn>
            </a:cxnLst>
            <a:rect l="0" t="0" r="r" b="b"/>
            <a:pathLst>
              <a:path w="960" h="851">
                <a:moveTo>
                  <a:pt x="0" y="851"/>
                </a:moveTo>
                <a:lnTo>
                  <a:pt x="0" y="335"/>
                </a:lnTo>
                <a:lnTo>
                  <a:pt x="262" y="335"/>
                </a:lnTo>
                <a:lnTo>
                  <a:pt x="262" y="0"/>
                </a:lnTo>
                <a:lnTo>
                  <a:pt x="960" y="0"/>
                </a:lnTo>
                <a:lnTo>
                  <a:pt x="960" y="63"/>
                </a:lnTo>
              </a:path>
            </a:pathLst>
          </a:custGeom>
          <a:noFill/>
          <a:ln w="14288">
            <a:solidFill>
              <a:srgbClr val="000000"/>
            </a:solidFill>
            <a:prstDash val="solid"/>
            <a:round/>
            <a:headEnd/>
            <a:tailEnd/>
          </a:ln>
        </p:spPr>
        <p:txBody>
          <a:bodyPr/>
          <a:lstStyle/>
          <a:p>
            <a:endParaRPr lang="zh-CN" altLang="en-US"/>
          </a:p>
        </p:txBody>
      </p:sp>
      <p:sp>
        <p:nvSpPr>
          <p:cNvPr id="494771" name="Freeform 179"/>
          <p:cNvSpPr>
            <a:spLocks/>
          </p:cNvSpPr>
          <p:nvPr/>
        </p:nvSpPr>
        <p:spPr bwMode="auto">
          <a:xfrm>
            <a:off x="7151688" y="1508125"/>
            <a:ext cx="128587" cy="187325"/>
          </a:xfrm>
          <a:custGeom>
            <a:avLst/>
            <a:gdLst/>
            <a:ahLst/>
            <a:cxnLst>
              <a:cxn ang="0">
                <a:pos x="81" y="0"/>
              </a:cxn>
              <a:cxn ang="0">
                <a:pos x="36" y="118"/>
              </a:cxn>
              <a:cxn ang="0">
                <a:pos x="0" y="0"/>
              </a:cxn>
              <a:cxn ang="0">
                <a:pos x="81" y="0"/>
              </a:cxn>
            </a:cxnLst>
            <a:rect l="0" t="0" r="r" b="b"/>
            <a:pathLst>
              <a:path w="81" h="118">
                <a:moveTo>
                  <a:pt x="81" y="0"/>
                </a:moveTo>
                <a:lnTo>
                  <a:pt x="36" y="118"/>
                </a:lnTo>
                <a:lnTo>
                  <a:pt x="0" y="0"/>
                </a:lnTo>
                <a:lnTo>
                  <a:pt x="81" y="0"/>
                </a:lnTo>
                <a:close/>
              </a:path>
            </a:pathLst>
          </a:custGeom>
          <a:solidFill>
            <a:srgbClr val="000000"/>
          </a:solidFill>
          <a:ln w="9525">
            <a:noFill/>
            <a:round/>
            <a:headEnd/>
            <a:tailEnd/>
          </a:ln>
        </p:spPr>
        <p:txBody>
          <a:bodyPr/>
          <a:lstStyle/>
          <a:p>
            <a:endParaRPr lang="zh-CN" altLang="en-US"/>
          </a:p>
        </p:txBody>
      </p:sp>
      <p:sp>
        <p:nvSpPr>
          <p:cNvPr id="494772" name="Text Box 180"/>
          <p:cNvSpPr txBox="1">
            <a:spLocks noChangeArrowheads="1"/>
          </p:cNvSpPr>
          <p:nvPr/>
        </p:nvSpPr>
        <p:spPr bwMode="auto">
          <a:xfrm>
            <a:off x="7140575" y="130175"/>
            <a:ext cx="184150" cy="457200"/>
          </a:xfrm>
          <a:prstGeom prst="rect">
            <a:avLst/>
          </a:prstGeom>
          <a:noFill/>
          <a:ln w="9525">
            <a:noFill/>
            <a:miter lim="800000"/>
            <a:headEnd/>
            <a:tailEnd/>
          </a:ln>
          <a:effectLst/>
        </p:spPr>
        <p:txBody>
          <a:bodyPr wrap="none">
            <a:spAutoFit/>
          </a:bodyPr>
          <a:lstStyle/>
          <a:p>
            <a:pPr>
              <a:spcBef>
                <a:spcPct val="0"/>
              </a:spcBef>
              <a:buClrTx/>
              <a:buSzTx/>
              <a:buFontTx/>
              <a:buNone/>
            </a:pPr>
            <a:endParaRPr lang="zh-CN" altLang="en-US" sz="2400" b="1">
              <a:solidFill>
                <a:schemeClr val="tx1"/>
              </a:solidFill>
              <a:latin typeface="Times New Roman" pitchFamily="18" charset="0"/>
              <a:ea typeface="华文新魏" pitchFamily="2" charset="-122"/>
            </a:endParaRPr>
          </a:p>
        </p:txBody>
      </p:sp>
      <p:sp>
        <p:nvSpPr>
          <p:cNvPr id="494773" name="Rectangle 181"/>
          <p:cNvSpPr>
            <a:spLocks noChangeArrowheads="1"/>
          </p:cNvSpPr>
          <p:nvPr/>
        </p:nvSpPr>
        <p:spPr bwMode="auto">
          <a:xfrm>
            <a:off x="5857751" y="735087"/>
            <a:ext cx="3106737" cy="461665"/>
          </a:xfrm>
          <a:prstGeom prst="rect">
            <a:avLst/>
          </a:prstGeom>
          <a:solidFill>
            <a:srgbClr val="FFFF99"/>
          </a:solidFill>
          <a:ln w="9525">
            <a:noFill/>
            <a:miter lim="800000"/>
            <a:headEnd/>
            <a:tailEnd/>
          </a:ln>
          <a:effectLst/>
        </p:spPr>
        <p:txBody>
          <a:bodyPr wrap="square">
            <a:spAutoFit/>
          </a:bodyPr>
          <a:lstStyle/>
          <a:p>
            <a:pPr>
              <a:spcBef>
                <a:spcPct val="0"/>
              </a:spcBef>
              <a:buClrTx/>
              <a:buSzTx/>
              <a:buFontTx/>
              <a:buNone/>
            </a:pPr>
            <a:r>
              <a:rPr lang="zh-CN" altLang="en-US" b="1" dirty="0">
                <a:latin typeface="宋体" pitchFamily="2" charset="-122"/>
              </a:rPr>
              <a:t>例</a:t>
            </a:r>
            <a:r>
              <a:rPr lang="en-US" altLang="zh-CN" b="1" dirty="0">
                <a:latin typeface="宋体" pitchFamily="2" charset="-122"/>
              </a:rPr>
              <a:t>  </a:t>
            </a:r>
            <a:r>
              <a:rPr lang="zh-CN" altLang="en-US" b="1" dirty="0">
                <a:latin typeface="宋体" pitchFamily="2" charset="-122"/>
              </a:rPr>
              <a:t>普调工资 </a:t>
            </a:r>
            <a:r>
              <a:rPr lang="en-US" altLang="zh-CN" b="1" dirty="0">
                <a:latin typeface="宋体" pitchFamily="2" charset="-122"/>
              </a:rPr>
              <a:t>PFD </a:t>
            </a:r>
            <a:r>
              <a:rPr lang="zh-CN" altLang="en-US" b="1" dirty="0">
                <a:latin typeface="宋体" pitchFamily="2" charset="-122"/>
              </a:rPr>
              <a:t>图</a:t>
            </a:r>
          </a:p>
        </p:txBody>
      </p:sp>
      <p:sp>
        <p:nvSpPr>
          <p:cNvPr id="494774" name="Line 182"/>
          <p:cNvSpPr>
            <a:spLocks noChangeShapeType="1"/>
          </p:cNvSpPr>
          <p:nvPr/>
        </p:nvSpPr>
        <p:spPr bwMode="auto">
          <a:xfrm>
            <a:off x="228600" y="2971800"/>
            <a:ext cx="0" cy="3124200"/>
          </a:xfrm>
          <a:prstGeom prst="line">
            <a:avLst/>
          </a:prstGeom>
          <a:noFill/>
          <a:ln w="9525">
            <a:solidFill>
              <a:schemeClr val="tx1"/>
            </a:solidFill>
            <a:round/>
            <a:headEnd/>
            <a:tailEnd/>
          </a:ln>
          <a:effectLst/>
        </p:spPr>
        <p:txBody>
          <a:bodyPr/>
          <a:lstStyle/>
          <a:p>
            <a:endParaRPr lang="zh-CN" altLang="en-US"/>
          </a:p>
        </p:txBody>
      </p:sp>
      <p:sp>
        <p:nvSpPr>
          <p:cNvPr id="494775" name="Line 183"/>
          <p:cNvSpPr>
            <a:spLocks noChangeShapeType="1"/>
          </p:cNvSpPr>
          <p:nvPr/>
        </p:nvSpPr>
        <p:spPr bwMode="auto">
          <a:xfrm flipH="1">
            <a:off x="228600" y="6172200"/>
            <a:ext cx="3429000" cy="0"/>
          </a:xfrm>
          <a:prstGeom prst="line">
            <a:avLst/>
          </a:prstGeom>
          <a:noFill/>
          <a:ln w="9525">
            <a:solidFill>
              <a:schemeClr val="tx1"/>
            </a:solidFill>
            <a:round/>
            <a:headEnd/>
            <a:tailEnd/>
          </a:ln>
          <a:effectLst/>
        </p:spPr>
        <p:txBody>
          <a:bodyPr/>
          <a:lstStyle/>
          <a:p>
            <a:endParaRPr lang="zh-CN" altLang="en-US"/>
          </a:p>
        </p:txBody>
      </p:sp>
      <p:sp>
        <p:nvSpPr>
          <p:cNvPr id="494776" name="Line 184"/>
          <p:cNvSpPr>
            <a:spLocks noChangeShapeType="1"/>
          </p:cNvSpPr>
          <p:nvPr/>
        </p:nvSpPr>
        <p:spPr bwMode="auto">
          <a:xfrm>
            <a:off x="228600" y="6096000"/>
            <a:ext cx="0" cy="76200"/>
          </a:xfrm>
          <a:prstGeom prst="line">
            <a:avLst/>
          </a:prstGeom>
          <a:noFill/>
          <a:ln w="9525">
            <a:solidFill>
              <a:schemeClr val="tx1"/>
            </a:solidFill>
            <a:round/>
            <a:headEnd/>
            <a:tailEnd/>
          </a:ln>
          <a:effectLst/>
        </p:spPr>
        <p:txBody>
          <a:bodyPr/>
          <a:lstStyle/>
          <a:p>
            <a:endParaRPr lang="zh-CN" altLang="en-US"/>
          </a:p>
        </p:txBody>
      </p:sp>
      <p:sp>
        <p:nvSpPr>
          <p:cNvPr id="494777" name="Line 185"/>
          <p:cNvSpPr>
            <a:spLocks noChangeShapeType="1"/>
          </p:cNvSpPr>
          <p:nvPr/>
        </p:nvSpPr>
        <p:spPr bwMode="auto">
          <a:xfrm flipV="1">
            <a:off x="228600" y="457200"/>
            <a:ext cx="0" cy="2667000"/>
          </a:xfrm>
          <a:prstGeom prst="line">
            <a:avLst/>
          </a:prstGeom>
          <a:noFill/>
          <a:ln w="9525">
            <a:solidFill>
              <a:schemeClr val="tx1"/>
            </a:solidFill>
            <a:round/>
            <a:headEnd/>
            <a:tailEnd/>
          </a:ln>
          <a:effectLst/>
        </p:spPr>
        <p:txBody>
          <a:bodyPr/>
          <a:lstStyle/>
          <a:p>
            <a:endParaRPr lang="zh-CN" altLang="en-US"/>
          </a:p>
        </p:txBody>
      </p:sp>
      <p:sp>
        <p:nvSpPr>
          <p:cNvPr id="494778" name="Text Box 186"/>
          <p:cNvSpPr txBox="1">
            <a:spLocks noChangeArrowheads="1"/>
          </p:cNvSpPr>
          <p:nvPr/>
        </p:nvSpPr>
        <p:spPr bwMode="auto">
          <a:xfrm>
            <a:off x="5165725" y="2765425"/>
            <a:ext cx="412750" cy="366713"/>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1800">
                <a:solidFill>
                  <a:schemeClr val="tx1"/>
                </a:solidFill>
                <a:latin typeface="Times New Roman" pitchFamily="18" charset="0"/>
              </a:rPr>
              <a:t>男</a:t>
            </a:r>
          </a:p>
        </p:txBody>
      </p:sp>
      <p:sp>
        <p:nvSpPr>
          <p:cNvPr id="494779" name="Line 187"/>
          <p:cNvSpPr>
            <a:spLocks noChangeShapeType="1"/>
          </p:cNvSpPr>
          <p:nvPr/>
        </p:nvSpPr>
        <p:spPr bwMode="auto">
          <a:xfrm>
            <a:off x="4800600" y="381000"/>
            <a:ext cx="0" cy="533400"/>
          </a:xfrm>
          <a:prstGeom prst="line">
            <a:avLst/>
          </a:prstGeom>
          <a:noFill/>
          <a:ln w="9525">
            <a:solidFill>
              <a:schemeClr val="tx1"/>
            </a:solidFill>
            <a:round/>
            <a:headEnd/>
            <a:tailEnd type="triangle" w="med" len="med"/>
          </a:ln>
          <a:effectLst/>
        </p:spPr>
        <p:txBody>
          <a:bodyPr/>
          <a:lstStyle/>
          <a:p>
            <a:endParaRPr lang="zh-CN" altLang="en-US"/>
          </a:p>
        </p:txBody>
      </p:sp>
    </p:spTree>
    <p:extLst>
      <p:ext uri="{BB962C8B-B14F-4D97-AF65-F5344CB8AC3E}">
        <p14:creationId xmlns:p14="http://schemas.microsoft.com/office/powerpoint/2010/main" val="347070918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BFA1107-A819-4665-A8B2-11144AD81E3D}" type="slidenum">
              <a:rPr lang="zh-CN" altLang="en-US"/>
              <a:pPr/>
              <a:t>54</a:t>
            </a:fld>
            <a:endParaRPr lang="en-US" altLang="zh-CN"/>
          </a:p>
        </p:txBody>
      </p:sp>
      <p:sp>
        <p:nvSpPr>
          <p:cNvPr id="473090" name="Rectangle 2"/>
          <p:cNvSpPr>
            <a:spLocks noGrp="1" noChangeArrowheads="1"/>
          </p:cNvSpPr>
          <p:nvPr>
            <p:ph type="title"/>
          </p:nvPr>
        </p:nvSpPr>
        <p:spPr/>
        <p:txBody>
          <a:bodyPr/>
          <a:lstStyle/>
          <a:p>
            <a:r>
              <a:rPr lang="zh-CN" altLang="en-US" sz="3200" b="1" dirty="0"/>
              <a:t>详细设计</a:t>
            </a:r>
          </a:p>
        </p:txBody>
      </p:sp>
      <p:sp>
        <p:nvSpPr>
          <p:cNvPr id="473091" name="Rectangle 3"/>
          <p:cNvSpPr>
            <a:spLocks noGrp="1" noChangeArrowheads="1"/>
          </p:cNvSpPr>
          <p:nvPr>
            <p:ph type="body" idx="1"/>
          </p:nvPr>
        </p:nvSpPr>
        <p:spPr>
          <a:xfrm>
            <a:off x="827584" y="1546448"/>
            <a:ext cx="7632848" cy="4114800"/>
          </a:xfrm>
        </p:spPr>
        <p:txBody>
          <a:bodyPr/>
          <a:lstStyle/>
          <a:p>
            <a:pPr marL="342900" lvl="1" indent="-342900">
              <a:spcBef>
                <a:spcPct val="45000"/>
              </a:spcBef>
              <a:buClr>
                <a:schemeClr val="hlink"/>
              </a:buClr>
              <a:buFont typeface="Wingdings" pitchFamily="2" charset="2"/>
              <a:buChar char="Ø"/>
            </a:pPr>
            <a:r>
              <a:rPr lang="zh-CN" altLang="en-US" sz="2800" b="1" dirty="0">
                <a:ea typeface="楷体_GB2312" pitchFamily="49" charset="-122"/>
              </a:rPr>
              <a:t>详细设计的工具</a:t>
            </a:r>
            <a:r>
              <a:rPr lang="zh-CN" altLang="en-US" dirty="0">
                <a:ea typeface="楷体_GB2312" pitchFamily="49" charset="-122"/>
              </a:rPr>
              <a:t>：</a:t>
            </a:r>
            <a:endParaRPr lang="en-US" altLang="zh-CN" sz="2400" dirty="0"/>
          </a:p>
          <a:p>
            <a:pPr marL="723900" lvl="2" indent="-368300">
              <a:lnSpc>
                <a:spcPct val="150000"/>
              </a:lnSpc>
              <a:spcBef>
                <a:spcPts val="0"/>
              </a:spcBef>
              <a:buClr>
                <a:schemeClr val="hlink"/>
              </a:buClr>
              <a:buSzPct val="80000"/>
            </a:pPr>
            <a:r>
              <a:rPr lang="zh-CN" altLang="en-US" dirty="0">
                <a:solidFill>
                  <a:schemeClr val="tx1">
                    <a:lumMod val="65000"/>
                    <a:lumOff val="35000"/>
                  </a:schemeClr>
                </a:solidFill>
                <a:latin typeface="楷体_GB2312" pitchFamily="49" charset="-122"/>
                <a:ea typeface="楷体_GB2312" pitchFamily="49" charset="-122"/>
              </a:rPr>
              <a:t>程序流程图（</a:t>
            </a:r>
            <a:r>
              <a:rPr lang="en-US" altLang="zh-CN" dirty="0">
                <a:solidFill>
                  <a:schemeClr val="tx1">
                    <a:lumMod val="65000"/>
                    <a:lumOff val="35000"/>
                  </a:schemeClr>
                </a:solidFill>
                <a:latin typeface="楷体_GB2312" pitchFamily="49" charset="-122"/>
                <a:ea typeface="楷体_GB2312" pitchFamily="49" charset="-122"/>
              </a:rPr>
              <a:t>PFD)</a:t>
            </a:r>
          </a:p>
          <a:p>
            <a:pPr marL="723900" lvl="2" indent="-368300">
              <a:lnSpc>
                <a:spcPct val="150000"/>
              </a:lnSpc>
              <a:spcBef>
                <a:spcPts val="0"/>
              </a:spcBef>
              <a:buClr>
                <a:schemeClr val="hlink"/>
              </a:buClr>
              <a:buSzPct val="80000"/>
            </a:pPr>
            <a:r>
              <a:rPr lang="zh-CN" altLang="en-US" sz="3600" dirty="0">
                <a:solidFill>
                  <a:srgbClr val="0066FF"/>
                </a:solidFill>
                <a:latin typeface="楷体_GB2312" pitchFamily="49" charset="-122"/>
                <a:ea typeface="楷体_GB2312" pitchFamily="49" charset="-122"/>
              </a:rPr>
              <a:t>盒图（</a:t>
            </a:r>
            <a:r>
              <a:rPr lang="en-US" altLang="zh-CN" sz="3600" dirty="0">
                <a:solidFill>
                  <a:srgbClr val="0066FF"/>
                </a:solidFill>
                <a:latin typeface="楷体_GB2312" pitchFamily="49" charset="-122"/>
                <a:ea typeface="楷体_GB2312" pitchFamily="49" charset="-122"/>
              </a:rPr>
              <a:t>N-S</a:t>
            </a:r>
            <a:r>
              <a:rPr lang="zh-CN" altLang="en-US" sz="3600" dirty="0">
                <a:solidFill>
                  <a:srgbClr val="0066FF"/>
                </a:solidFill>
                <a:latin typeface="楷体_GB2312" pitchFamily="49" charset="-122"/>
                <a:ea typeface="楷体_GB2312" pitchFamily="49" charset="-122"/>
              </a:rPr>
              <a:t>图）</a:t>
            </a:r>
          </a:p>
          <a:p>
            <a:pPr marL="723900" lvl="2" indent="-368300">
              <a:lnSpc>
                <a:spcPct val="150000"/>
              </a:lnSpc>
              <a:spcBef>
                <a:spcPts val="0"/>
              </a:spcBef>
              <a:buClr>
                <a:schemeClr val="hlink"/>
              </a:buClr>
              <a:buSzPct val="80000"/>
            </a:pPr>
            <a:r>
              <a:rPr kumimoji="0" lang="en-US" altLang="zh-CN" dirty="0">
                <a:solidFill>
                  <a:schemeClr val="tx1">
                    <a:lumMod val="65000"/>
                    <a:lumOff val="35000"/>
                  </a:schemeClr>
                </a:solidFill>
                <a:latin typeface="楷体_GB2312" pitchFamily="49" charset="-122"/>
                <a:ea typeface="楷体_GB2312" pitchFamily="49" charset="-122"/>
              </a:rPr>
              <a:t>PAD</a:t>
            </a:r>
            <a:r>
              <a:rPr kumimoji="0" lang="zh-CN" altLang="en-US" dirty="0">
                <a:solidFill>
                  <a:schemeClr val="tx1">
                    <a:lumMod val="65000"/>
                    <a:lumOff val="35000"/>
                  </a:schemeClr>
                </a:solidFill>
                <a:latin typeface="楷体_GB2312" pitchFamily="49" charset="-122"/>
                <a:ea typeface="楷体_GB2312" pitchFamily="49" charset="-122"/>
              </a:rPr>
              <a:t>图</a:t>
            </a:r>
          </a:p>
          <a:p>
            <a:pPr marL="723900" lvl="2" indent="-368300">
              <a:lnSpc>
                <a:spcPct val="150000"/>
              </a:lnSpc>
              <a:spcBef>
                <a:spcPts val="0"/>
              </a:spcBef>
              <a:buClr>
                <a:schemeClr val="hlink"/>
              </a:buClr>
              <a:buSzPct val="80000"/>
            </a:pPr>
            <a:r>
              <a:rPr kumimoji="0" lang="zh-CN" altLang="en-US" dirty="0">
                <a:solidFill>
                  <a:schemeClr val="tx1">
                    <a:lumMod val="65000"/>
                    <a:lumOff val="35000"/>
                  </a:schemeClr>
                </a:solidFill>
                <a:latin typeface="楷体_GB2312" pitchFamily="49" charset="-122"/>
                <a:ea typeface="楷体_GB2312" pitchFamily="49" charset="-122"/>
              </a:rPr>
              <a:t>判定表</a:t>
            </a:r>
            <a:r>
              <a:rPr kumimoji="0" lang="en-US" altLang="zh-CN" dirty="0">
                <a:solidFill>
                  <a:schemeClr val="tx1">
                    <a:lumMod val="65000"/>
                    <a:lumOff val="35000"/>
                  </a:schemeClr>
                </a:solidFill>
                <a:latin typeface="楷体_GB2312" pitchFamily="49" charset="-122"/>
                <a:ea typeface="楷体_GB2312" pitchFamily="49" charset="-122"/>
              </a:rPr>
              <a:t>/</a:t>
            </a:r>
            <a:r>
              <a:rPr kumimoji="0" lang="zh-CN" altLang="en-US" dirty="0">
                <a:solidFill>
                  <a:schemeClr val="tx1">
                    <a:lumMod val="65000"/>
                    <a:lumOff val="35000"/>
                  </a:schemeClr>
                </a:solidFill>
                <a:latin typeface="楷体_GB2312" pitchFamily="49" charset="-122"/>
                <a:ea typeface="楷体_GB2312" pitchFamily="49" charset="-122"/>
              </a:rPr>
              <a:t>判定树</a:t>
            </a:r>
          </a:p>
          <a:p>
            <a:pPr>
              <a:spcBef>
                <a:spcPct val="45000"/>
              </a:spcBef>
              <a:buClr>
                <a:schemeClr val="hlink"/>
              </a:buClr>
              <a:buFont typeface="Wingdings" pitchFamily="2" charset="2"/>
              <a:buChar char="Ø"/>
            </a:pPr>
            <a:r>
              <a:rPr lang="zh-CN" altLang="en-US" sz="2800" b="1" dirty="0">
                <a:ea typeface="楷体_GB2312" pitchFamily="49" charset="-122"/>
              </a:rPr>
              <a:t>实例</a:t>
            </a:r>
          </a:p>
        </p:txBody>
      </p:sp>
    </p:spTree>
    <p:extLst>
      <p:ext uri="{BB962C8B-B14F-4D97-AF65-F5344CB8AC3E}">
        <p14:creationId xmlns:p14="http://schemas.microsoft.com/office/powerpoint/2010/main" val="10862914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灯片编号占位符 5"/>
          <p:cNvSpPr>
            <a:spLocks noGrp="1"/>
          </p:cNvSpPr>
          <p:nvPr>
            <p:ph type="sldNum" sz="quarter" idx="12"/>
          </p:nvPr>
        </p:nvSpPr>
        <p:spPr>
          <a:xfrm>
            <a:off x="6553200" y="6068144"/>
            <a:ext cx="1905000" cy="457200"/>
          </a:xfrm>
        </p:spPr>
        <p:txBody>
          <a:bodyPr/>
          <a:lstStyle/>
          <a:p>
            <a:fld id="{83EBB408-E2B3-472F-9983-F98EB1319BC2}" type="slidenum">
              <a:rPr lang="zh-CN" altLang="en-US"/>
              <a:pPr/>
              <a:t>55</a:t>
            </a:fld>
            <a:endParaRPr lang="en-US" altLang="zh-CN"/>
          </a:p>
        </p:txBody>
      </p:sp>
      <p:sp>
        <p:nvSpPr>
          <p:cNvPr id="488450" name="Rectangle 2"/>
          <p:cNvSpPr>
            <a:spLocks noGrp="1" noChangeArrowheads="1"/>
          </p:cNvSpPr>
          <p:nvPr>
            <p:ph type="title"/>
          </p:nvPr>
        </p:nvSpPr>
        <p:spPr>
          <a:xfrm>
            <a:off x="685800" y="188640"/>
            <a:ext cx="7772400" cy="1143000"/>
          </a:xfrm>
        </p:spPr>
        <p:txBody>
          <a:bodyPr/>
          <a:lstStyle/>
          <a:p>
            <a:pPr marL="609600" indent="-609600"/>
            <a:r>
              <a:rPr lang="zh-CN" altLang="en-US" sz="3200" dirty="0">
                <a:latin typeface="黑体" panose="02010609060101010101" pitchFamily="49" charset="-122"/>
                <a:ea typeface="黑体" panose="02010609060101010101" pitchFamily="49" charset="-122"/>
              </a:rPr>
              <a:t>盒图 </a:t>
            </a:r>
            <a:r>
              <a:rPr lang="en-US" altLang="zh-CN" sz="3200" dirty="0">
                <a:latin typeface="黑体" panose="02010609060101010101" pitchFamily="49" charset="-122"/>
                <a:ea typeface="黑体" panose="02010609060101010101" pitchFamily="49" charset="-122"/>
              </a:rPr>
              <a:t>(N-S </a:t>
            </a:r>
            <a:r>
              <a:rPr lang="zh-CN" altLang="en-US" sz="3200" dirty="0">
                <a:latin typeface="黑体" panose="02010609060101010101" pitchFamily="49" charset="-122"/>
                <a:ea typeface="黑体" panose="02010609060101010101" pitchFamily="49" charset="-122"/>
              </a:rPr>
              <a:t>图</a:t>
            </a:r>
            <a:r>
              <a:rPr lang="en-US" altLang="zh-CN" sz="3200" dirty="0">
                <a:latin typeface="黑体" panose="02010609060101010101" pitchFamily="49" charset="-122"/>
                <a:ea typeface="黑体" panose="02010609060101010101" pitchFamily="49" charset="-122"/>
              </a:rPr>
              <a:t>)</a:t>
            </a:r>
          </a:p>
        </p:txBody>
      </p:sp>
      <p:sp>
        <p:nvSpPr>
          <p:cNvPr id="488451" name="Rectangle 3"/>
          <p:cNvSpPr>
            <a:spLocks noGrp="1" noChangeArrowheads="1"/>
          </p:cNvSpPr>
          <p:nvPr>
            <p:ph type="body" idx="1"/>
          </p:nvPr>
        </p:nvSpPr>
        <p:spPr>
          <a:xfrm>
            <a:off x="468313" y="1340768"/>
            <a:ext cx="8675687" cy="1600894"/>
          </a:xfrm>
          <a:noFill/>
        </p:spPr>
        <p:txBody>
          <a:bodyPr/>
          <a:lstStyle/>
          <a:p>
            <a:pPr marL="0" indent="0">
              <a:buClr>
                <a:schemeClr val="tx1"/>
              </a:buClr>
              <a:buSzTx/>
              <a:buFont typeface="Wingdings" pitchFamily="2" charset="2"/>
              <a:buNone/>
            </a:pPr>
            <a:r>
              <a:rPr lang="zh-CN" altLang="en-US" sz="2800" dirty="0">
                <a:latin typeface="楷体_GB2312" pitchFamily="49" charset="-122"/>
                <a:ea typeface="楷体_GB2312" pitchFamily="49" charset="-122"/>
              </a:rPr>
              <a:t>画法：去掉流程线，全部算法写在一个矩形阵内。</a:t>
            </a:r>
            <a:endParaRPr lang="en-US" altLang="zh-CN" sz="2800" dirty="0">
              <a:latin typeface="楷体_GB2312" pitchFamily="49" charset="-122"/>
              <a:ea typeface="楷体_GB2312" pitchFamily="49" charset="-122"/>
            </a:endParaRPr>
          </a:p>
          <a:p>
            <a:pPr marL="0" indent="0">
              <a:buClr>
                <a:schemeClr val="tx1"/>
              </a:buClr>
              <a:buSzTx/>
              <a:buFont typeface="Wingdings" pitchFamily="2" charset="2"/>
              <a:buNone/>
            </a:pPr>
            <a:r>
              <a:rPr lang="zh-CN" altLang="en-US" sz="2800" dirty="0">
                <a:latin typeface="楷体_GB2312" pitchFamily="49" charset="-122"/>
                <a:ea typeface="楷体_GB2312" pitchFamily="49" charset="-122"/>
              </a:rPr>
              <a:t>特点</a:t>
            </a:r>
            <a:r>
              <a:rPr lang="zh-CN" altLang="en-US" sz="2800" b="1" dirty="0">
                <a:latin typeface="楷体_GB2312" pitchFamily="49" charset="-122"/>
                <a:ea typeface="楷体_GB2312" pitchFamily="49" charset="-122"/>
              </a:rPr>
              <a:t>：结构紧凑，占用篇幅小。</a:t>
            </a:r>
            <a:endParaRPr lang="en-US" altLang="zh-CN" sz="2800" b="1" dirty="0">
              <a:latin typeface="楷体_GB2312" pitchFamily="49" charset="-122"/>
              <a:ea typeface="楷体_GB2312" pitchFamily="49" charset="-122"/>
            </a:endParaRPr>
          </a:p>
          <a:p>
            <a:pPr marL="0" indent="0">
              <a:buClr>
                <a:schemeClr val="tx1"/>
              </a:buClr>
              <a:buSzTx/>
              <a:buFont typeface="Wingdings" pitchFamily="2" charset="2"/>
              <a:buNone/>
            </a:pPr>
            <a:r>
              <a:rPr lang="zh-CN" altLang="en-US" sz="2800" b="1" dirty="0">
                <a:latin typeface="楷体_GB2312" pitchFamily="49" charset="-122"/>
                <a:ea typeface="楷体_GB2312" pitchFamily="49" charset="-122"/>
              </a:rPr>
              <a:t>使用符号：</a:t>
            </a:r>
          </a:p>
        </p:txBody>
      </p:sp>
      <p:grpSp>
        <p:nvGrpSpPr>
          <p:cNvPr id="2" name="Group 4"/>
          <p:cNvGrpSpPr>
            <a:grpSpLocks/>
          </p:cNvGrpSpPr>
          <p:nvPr/>
        </p:nvGrpSpPr>
        <p:grpSpPr bwMode="auto">
          <a:xfrm>
            <a:off x="635000" y="3109937"/>
            <a:ext cx="1460500" cy="895350"/>
            <a:chOff x="400" y="1386"/>
            <a:chExt cx="920" cy="564"/>
          </a:xfrm>
        </p:grpSpPr>
        <p:sp>
          <p:nvSpPr>
            <p:cNvPr id="488453" name="Rectangle 5"/>
            <p:cNvSpPr>
              <a:spLocks noChangeArrowheads="1"/>
            </p:cNvSpPr>
            <p:nvPr/>
          </p:nvSpPr>
          <p:spPr bwMode="auto">
            <a:xfrm>
              <a:off x="400" y="1400"/>
              <a:ext cx="920" cy="536"/>
            </a:xfrm>
            <a:prstGeom prst="rect">
              <a:avLst/>
            </a:prstGeom>
            <a:solidFill>
              <a:srgbClr val="CCFF99"/>
            </a:solidFill>
            <a:ln w="19050">
              <a:solidFill>
                <a:schemeClr val="tx1"/>
              </a:solidFill>
              <a:miter lim="800000"/>
              <a:headEnd/>
              <a:tailEnd/>
            </a:ln>
            <a:effectLst/>
          </p:spPr>
          <p:txBody>
            <a:bodyPr wrap="none" anchor="ctr"/>
            <a:lstStyle/>
            <a:p>
              <a:endParaRPr lang="zh-CN" altLang="en-US"/>
            </a:p>
          </p:txBody>
        </p:sp>
        <p:sp>
          <p:nvSpPr>
            <p:cNvPr id="488454" name="Line 6"/>
            <p:cNvSpPr>
              <a:spLocks noChangeShapeType="1"/>
            </p:cNvSpPr>
            <p:nvPr/>
          </p:nvSpPr>
          <p:spPr bwMode="auto">
            <a:xfrm>
              <a:off x="400" y="1672"/>
              <a:ext cx="920" cy="0"/>
            </a:xfrm>
            <a:prstGeom prst="line">
              <a:avLst/>
            </a:prstGeom>
            <a:noFill/>
            <a:ln w="19050">
              <a:solidFill>
                <a:schemeClr val="tx1"/>
              </a:solidFill>
              <a:miter lim="800000"/>
              <a:headEnd/>
              <a:tailEnd/>
            </a:ln>
            <a:effectLst/>
          </p:spPr>
          <p:txBody>
            <a:bodyPr wrap="none"/>
            <a:lstStyle/>
            <a:p>
              <a:endParaRPr lang="zh-CN" altLang="en-US"/>
            </a:p>
          </p:txBody>
        </p:sp>
        <p:sp>
          <p:nvSpPr>
            <p:cNvPr id="488455" name="Text Box 7"/>
            <p:cNvSpPr txBox="1">
              <a:spLocks noChangeArrowheads="1"/>
            </p:cNvSpPr>
            <p:nvPr/>
          </p:nvSpPr>
          <p:spPr bwMode="auto">
            <a:xfrm>
              <a:off x="742" y="1386"/>
              <a:ext cx="255" cy="564"/>
            </a:xfrm>
            <a:prstGeom prst="rect">
              <a:avLst/>
            </a:prstGeom>
            <a:noFill/>
            <a:ln w="9525">
              <a:noFill/>
              <a:miter lim="800000"/>
              <a:headEnd/>
              <a:tailEnd/>
            </a:ln>
            <a:effectLst/>
          </p:spPr>
          <p:txBody>
            <a:bodyPr wrap="none">
              <a:spAutoFit/>
            </a:bodyPr>
            <a:lstStyle/>
            <a:p>
              <a:pPr>
                <a:buClrTx/>
                <a:buSzTx/>
                <a:buFontTx/>
                <a:buNone/>
              </a:pPr>
              <a:r>
                <a:rPr lang="en-US" altLang="zh-CN" sz="2400" b="1">
                  <a:solidFill>
                    <a:schemeClr val="tx1"/>
                  </a:solidFill>
                  <a:latin typeface="Times New Roman" pitchFamily="18" charset="0"/>
                </a:rPr>
                <a:t>A</a:t>
              </a:r>
            </a:p>
            <a:p>
              <a:pPr>
                <a:buClrTx/>
                <a:buSzTx/>
                <a:buFontTx/>
                <a:buNone/>
              </a:pPr>
              <a:r>
                <a:rPr lang="en-US" altLang="zh-CN" sz="2400" b="1">
                  <a:solidFill>
                    <a:schemeClr val="tx1"/>
                  </a:solidFill>
                  <a:latin typeface="Times New Roman" pitchFamily="18" charset="0"/>
                </a:rPr>
                <a:t>B</a:t>
              </a:r>
            </a:p>
          </p:txBody>
        </p:sp>
      </p:grpSp>
      <p:grpSp>
        <p:nvGrpSpPr>
          <p:cNvPr id="3" name="Group 8"/>
          <p:cNvGrpSpPr>
            <a:grpSpLocks/>
          </p:cNvGrpSpPr>
          <p:nvPr/>
        </p:nvGrpSpPr>
        <p:grpSpPr bwMode="auto">
          <a:xfrm>
            <a:off x="2374900" y="2906737"/>
            <a:ext cx="1700213" cy="1101725"/>
            <a:chOff x="1496" y="1258"/>
            <a:chExt cx="1071" cy="694"/>
          </a:xfrm>
        </p:grpSpPr>
        <p:sp>
          <p:nvSpPr>
            <p:cNvPr id="488457" name="Rectangle 9"/>
            <p:cNvSpPr>
              <a:spLocks noChangeArrowheads="1"/>
            </p:cNvSpPr>
            <p:nvPr/>
          </p:nvSpPr>
          <p:spPr bwMode="auto">
            <a:xfrm>
              <a:off x="1536" y="1280"/>
              <a:ext cx="984" cy="664"/>
            </a:xfrm>
            <a:prstGeom prst="rect">
              <a:avLst/>
            </a:prstGeom>
            <a:solidFill>
              <a:srgbClr val="CCFF99"/>
            </a:solidFill>
            <a:ln w="19050">
              <a:solidFill>
                <a:schemeClr val="tx1"/>
              </a:solidFill>
              <a:miter lim="800000"/>
              <a:headEnd/>
              <a:tailEnd/>
            </a:ln>
            <a:effectLst/>
          </p:spPr>
          <p:txBody>
            <a:bodyPr wrap="none" anchor="ctr"/>
            <a:lstStyle/>
            <a:p>
              <a:pPr algn="ctr">
                <a:spcBef>
                  <a:spcPct val="0"/>
                </a:spcBef>
                <a:buClrTx/>
                <a:buSzTx/>
                <a:buFontTx/>
                <a:buNone/>
              </a:pPr>
              <a:endParaRPr lang="zh-CN" altLang="en-US" sz="2400">
                <a:solidFill>
                  <a:schemeClr val="tx1"/>
                </a:solidFill>
                <a:latin typeface="Times New Roman" pitchFamily="18" charset="0"/>
              </a:endParaRPr>
            </a:p>
          </p:txBody>
        </p:sp>
        <p:sp>
          <p:nvSpPr>
            <p:cNvPr id="488458" name="Line 10"/>
            <p:cNvSpPr>
              <a:spLocks noChangeShapeType="1"/>
            </p:cNvSpPr>
            <p:nvPr/>
          </p:nvSpPr>
          <p:spPr bwMode="auto">
            <a:xfrm>
              <a:off x="1536" y="1528"/>
              <a:ext cx="992" cy="0"/>
            </a:xfrm>
            <a:prstGeom prst="line">
              <a:avLst/>
            </a:prstGeom>
            <a:noFill/>
            <a:ln w="19050">
              <a:solidFill>
                <a:schemeClr val="tx1"/>
              </a:solidFill>
              <a:miter lim="800000"/>
              <a:headEnd/>
              <a:tailEnd/>
            </a:ln>
            <a:effectLst/>
          </p:spPr>
          <p:txBody>
            <a:bodyPr wrap="none"/>
            <a:lstStyle/>
            <a:p>
              <a:endParaRPr lang="zh-CN" altLang="en-US"/>
            </a:p>
          </p:txBody>
        </p:sp>
        <p:sp>
          <p:nvSpPr>
            <p:cNvPr id="488459" name="Line 11"/>
            <p:cNvSpPr>
              <a:spLocks noChangeShapeType="1"/>
            </p:cNvSpPr>
            <p:nvPr/>
          </p:nvSpPr>
          <p:spPr bwMode="auto">
            <a:xfrm>
              <a:off x="2040" y="1528"/>
              <a:ext cx="0" cy="424"/>
            </a:xfrm>
            <a:prstGeom prst="line">
              <a:avLst/>
            </a:prstGeom>
            <a:noFill/>
            <a:ln w="19050">
              <a:solidFill>
                <a:schemeClr val="tx1"/>
              </a:solidFill>
              <a:miter lim="800000"/>
              <a:headEnd/>
              <a:tailEnd/>
            </a:ln>
            <a:effectLst/>
          </p:spPr>
          <p:txBody>
            <a:bodyPr wrap="none"/>
            <a:lstStyle/>
            <a:p>
              <a:endParaRPr lang="zh-CN" altLang="en-US"/>
            </a:p>
          </p:txBody>
        </p:sp>
        <p:sp>
          <p:nvSpPr>
            <p:cNvPr id="488460" name="Line 12"/>
            <p:cNvSpPr>
              <a:spLocks noChangeShapeType="1"/>
            </p:cNvSpPr>
            <p:nvPr/>
          </p:nvSpPr>
          <p:spPr bwMode="auto">
            <a:xfrm flipH="1">
              <a:off x="2128" y="1280"/>
              <a:ext cx="392" cy="248"/>
            </a:xfrm>
            <a:prstGeom prst="line">
              <a:avLst/>
            </a:prstGeom>
            <a:noFill/>
            <a:ln w="19050">
              <a:solidFill>
                <a:schemeClr val="tx1"/>
              </a:solidFill>
              <a:miter lim="800000"/>
              <a:headEnd/>
              <a:tailEnd/>
            </a:ln>
            <a:effectLst/>
          </p:spPr>
          <p:txBody>
            <a:bodyPr wrap="none"/>
            <a:lstStyle/>
            <a:p>
              <a:endParaRPr lang="zh-CN" altLang="en-US"/>
            </a:p>
          </p:txBody>
        </p:sp>
        <p:sp>
          <p:nvSpPr>
            <p:cNvPr id="488461" name="Line 13"/>
            <p:cNvSpPr>
              <a:spLocks noChangeShapeType="1"/>
            </p:cNvSpPr>
            <p:nvPr/>
          </p:nvSpPr>
          <p:spPr bwMode="auto">
            <a:xfrm>
              <a:off x="1536" y="1280"/>
              <a:ext cx="392" cy="248"/>
            </a:xfrm>
            <a:prstGeom prst="line">
              <a:avLst/>
            </a:prstGeom>
            <a:noFill/>
            <a:ln w="19050">
              <a:solidFill>
                <a:schemeClr val="tx1"/>
              </a:solidFill>
              <a:miter lim="800000"/>
              <a:headEnd/>
              <a:tailEnd/>
            </a:ln>
            <a:effectLst/>
          </p:spPr>
          <p:txBody>
            <a:bodyPr wrap="none"/>
            <a:lstStyle/>
            <a:p>
              <a:endParaRPr lang="zh-CN" altLang="en-US"/>
            </a:p>
          </p:txBody>
        </p:sp>
        <p:sp>
          <p:nvSpPr>
            <p:cNvPr id="488462" name="Text Box 14"/>
            <p:cNvSpPr txBox="1">
              <a:spLocks noChangeArrowheads="1"/>
            </p:cNvSpPr>
            <p:nvPr/>
          </p:nvSpPr>
          <p:spPr bwMode="auto">
            <a:xfrm>
              <a:off x="1894" y="1258"/>
              <a:ext cx="23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P</a:t>
              </a:r>
            </a:p>
          </p:txBody>
        </p:sp>
        <p:sp>
          <p:nvSpPr>
            <p:cNvPr id="488463" name="Text Box 15"/>
            <p:cNvSpPr txBox="1">
              <a:spLocks noChangeArrowheads="1"/>
            </p:cNvSpPr>
            <p:nvPr/>
          </p:nvSpPr>
          <p:spPr bwMode="auto">
            <a:xfrm>
              <a:off x="1496" y="1297"/>
              <a:ext cx="228" cy="279"/>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300" b="1">
                  <a:solidFill>
                    <a:schemeClr val="tx1"/>
                  </a:solidFill>
                  <a:latin typeface="Times New Roman" pitchFamily="18" charset="0"/>
                </a:rPr>
                <a:t>F</a:t>
              </a:r>
            </a:p>
          </p:txBody>
        </p:sp>
        <p:sp>
          <p:nvSpPr>
            <p:cNvPr id="488464" name="Text Box 16"/>
            <p:cNvSpPr txBox="1">
              <a:spLocks noChangeArrowheads="1"/>
            </p:cNvSpPr>
            <p:nvPr/>
          </p:nvSpPr>
          <p:spPr bwMode="auto">
            <a:xfrm>
              <a:off x="2328" y="1297"/>
              <a:ext cx="239" cy="279"/>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300" b="1">
                  <a:solidFill>
                    <a:schemeClr val="tx1"/>
                  </a:solidFill>
                  <a:latin typeface="Times New Roman" pitchFamily="18" charset="0"/>
                </a:rPr>
                <a:t>T</a:t>
              </a:r>
            </a:p>
          </p:txBody>
        </p:sp>
        <p:sp>
          <p:nvSpPr>
            <p:cNvPr id="488465" name="Text Box 17"/>
            <p:cNvSpPr txBox="1">
              <a:spLocks noChangeArrowheads="1"/>
            </p:cNvSpPr>
            <p:nvPr/>
          </p:nvSpPr>
          <p:spPr bwMode="auto">
            <a:xfrm>
              <a:off x="2150" y="1586"/>
              <a:ext cx="255"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A</a:t>
              </a:r>
            </a:p>
          </p:txBody>
        </p:sp>
        <p:sp>
          <p:nvSpPr>
            <p:cNvPr id="488466" name="Text Box 18"/>
            <p:cNvSpPr txBox="1">
              <a:spLocks noChangeArrowheads="1"/>
            </p:cNvSpPr>
            <p:nvPr/>
          </p:nvSpPr>
          <p:spPr bwMode="auto">
            <a:xfrm>
              <a:off x="1670" y="1586"/>
              <a:ext cx="244"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B</a:t>
              </a:r>
            </a:p>
          </p:txBody>
        </p:sp>
      </p:grpSp>
      <p:grpSp>
        <p:nvGrpSpPr>
          <p:cNvPr id="4" name="Group 19"/>
          <p:cNvGrpSpPr>
            <a:grpSpLocks/>
          </p:cNvGrpSpPr>
          <p:nvPr/>
        </p:nvGrpSpPr>
        <p:grpSpPr bwMode="auto">
          <a:xfrm>
            <a:off x="4305300" y="2906737"/>
            <a:ext cx="1700213" cy="1101725"/>
            <a:chOff x="2712" y="1258"/>
            <a:chExt cx="1071" cy="694"/>
          </a:xfrm>
        </p:grpSpPr>
        <p:sp>
          <p:nvSpPr>
            <p:cNvPr id="488468" name="Rectangle 20"/>
            <p:cNvSpPr>
              <a:spLocks noChangeArrowheads="1"/>
            </p:cNvSpPr>
            <p:nvPr/>
          </p:nvSpPr>
          <p:spPr bwMode="auto">
            <a:xfrm>
              <a:off x="2752" y="1280"/>
              <a:ext cx="984" cy="664"/>
            </a:xfrm>
            <a:prstGeom prst="rect">
              <a:avLst/>
            </a:prstGeom>
            <a:solidFill>
              <a:srgbClr val="CCFF99"/>
            </a:solidFill>
            <a:ln w="19050">
              <a:solidFill>
                <a:schemeClr val="tx1"/>
              </a:solidFill>
              <a:miter lim="800000"/>
              <a:headEnd/>
              <a:tailEnd/>
            </a:ln>
            <a:effectLst/>
          </p:spPr>
          <p:txBody>
            <a:bodyPr wrap="none" anchor="ctr"/>
            <a:lstStyle/>
            <a:p>
              <a:pPr algn="ctr">
                <a:spcBef>
                  <a:spcPct val="0"/>
                </a:spcBef>
                <a:buClrTx/>
                <a:buSzTx/>
                <a:buFontTx/>
                <a:buNone/>
              </a:pPr>
              <a:endParaRPr lang="zh-CN" altLang="en-US" sz="2400">
                <a:solidFill>
                  <a:schemeClr val="tx1"/>
                </a:solidFill>
                <a:latin typeface="Times New Roman" pitchFamily="18" charset="0"/>
              </a:endParaRPr>
            </a:p>
          </p:txBody>
        </p:sp>
        <p:sp>
          <p:nvSpPr>
            <p:cNvPr id="488469" name="Line 21"/>
            <p:cNvSpPr>
              <a:spLocks noChangeShapeType="1"/>
            </p:cNvSpPr>
            <p:nvPr/>
          </p:nvSpPr>
          <p:spPr bwMode="auto">
            <a:xfrm>
              <a:off x="2752" y="1528"/>
              <a:ext cx="992" cy="0"/>
            </a:xfrm>
            <a:prstGeom prst="line">
              <a:avLst/>
            </a:prstGeom>
            <a:noFill/>
            <a:ln w="19050">
              <a:solidFill>
                <a:schemeClr val="tx1"/>
              </a:solidFill>
              <a:miter lim="800000"/>
              <a:headEnd/>
              <a:tailEnd/>
            </a:ln>
            <a:effectLst/>
          </p:spPr>
          <p:txBody>
            <a:bodyPr wrap="none"/>
            <a:lstStyle/>
            <a:p>
              <a:endParaRPr lang="zh-CN" altLang="en-US"/>
            </a:p>
          </p:txBody>
        </p:sp>
        <p:sp>
          <p:nvSpPr>
            <p:cNvPr id="488470" name="Line 22"/>
            <p:cNvSpPr>
              <a:spLocks noChangeShapeType="1"/>
            </p:cNvSpPr>
            <p:nvPr/>
          </p:nvSpPr>
          <p:spPr bwMode="auto">
            <a:xfrm>
              <a:off x="3256" y="1528"/>
              <a:ext cx="0" cy="424"/>
            </a:xfrm>
            <a:prstGeom prst="line">
              <a:avLst/>
            </a:prstGeom>
            <a:noFill/>
            <a:ln w="19050">
              <a:solidFill>
                <a:schemeClr val="tx1"/>
              </a:solidFill>
              <a:miter lim="800000"/>
              <a:headEnd/>
              <a:tailEnd/>
            </a:ln>
            <a:effectLst/>
          </p:spPr>
          <p:txBody>
            <a:bodyPr wrap="none"/>
            <a:lstStyle/>
            <a:p>
              <a:endParaRPr lang="zh-CN" altLang="en-US"/>
            </a:p>
          </p:txBody>
        </p:sp>
        <p:sp>
          <p:nvSpPr>
            <p:cNvPr id="488471" name="Line 23"/>
            <p:cNvSpPr>
              <a:spLocks noChangeShapeType="1"/>
            </p:cNvSpPr>
            <p:nvPr/>
          </p:nvSpPr>
          <p:spPr bwMode="auto">
            <a:xfrm flipH="1">
              <a:off x="3344" y="1280"/>
              <a:ext cx="392" cy="248"/>
            </a:xfrm>
            <a:prstGeom prst="line">
              <a:avLst/>
            </a:prstGeom>
            <a:noFill/>
            <a:ln w="19050">
              <a:solidFill>
                <a:schemeClr val="tx1"/>
              </a:solidFill>
              <a:miter lim="800000"/>
              <a:headEnd/>
              <a:tailEnd/>
            </a:ln>
            <a:effectLst/>
          </p:spPr>
          <p:txBody>
            <a:bodyPr wrap="none"/>
            <a:lstStyle/>
            <a:p>
              <a:endParaRPr lang="zh-CN" altLang="en-US"/>
            </a:p>
          </p:txBody>
        </p:sp>
        <p:sp>
          <p:nvSpPr>
            <p:cNvPr id="488472" name="Line 24"/>
            <p:cNvSpPr>
              <a:spLocks noChangeShapeType="1"/>
            </p:cNvSpPr>
            <p:nvPr/>
          </p:nvSpPr>
          <p:spPr bwMode="auto">
            <a:xfrm>
              <a:off x="2752" y="1280"/>
              <a:ext cx="416" cy="248"/>
            </a:xfrm>
            <a:prstGeom prst="line">
              <a:avLst/>
            </a:prstGeom>
            <a:noFill/>
            <a:ln w="19050">
              <a:solidFill>
                <a:schemeClr val="tx1"/>
              </a:solidFill>
              <a:miter lim="800000"/>
              <a:headEnd/>
              <a:tailEnd/>
            </a:ln>
            <a:effectLst/>
          </p:spPr>
          <p:txBody>
            <a:bodyPr wrap="none"/>
            <a:lstStyle/>
            <a:p>
              <a:endParaRPr lang="zh-CN" altLang="en-US"/>
            </a:p>
          </p:txBody>
        </p:sp>
        <p:sp>
          <p:nvSpPr>
            <p:cNvPr id="488473" name="Text Box 25"/>
            <p:cNvSpPr txBox="1">
              <a:spLocks noChangeArrowheads="1"/>
            </p:cNvSpPr>
            <p:nvPr/>
          </p:nvSpPr>
          <p:spPr bwMode="auto">
            <a:xfrm>
              <a:off x="3110" y="1258"/>
              <a:ext cx="23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P</a:t>
              </a:r>
            </a:p>
          </p:txBody>
        </p:sp>
        <p:sp>
          <p:nvSpPr>
            <p:cNvPr id="488474" name="Text Box 26"/>
            <p:cNvSpPr txBox="1">
              <a:spLocks noChangeArrowheads="1"/>
            </p:cNvSpPr>
            <p:nvPr/>
          </p:nvSpPr>
          <p:spPr bwMode="auto">
            <a:xfrm>
              <a:off x="2712" y="1297"/>
              <a:ext cx="228" cy="279"/>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300" b="1">
                  <a:solidFill>
                    <a:schemeClr val="tx1"/>
                  </a:solidFill>
                  <a:latin typeface="Times New Roman" pitchFamily="18" charset="0"/>
                </a:rPr>
                <a:t>F</a:t>
              </a:r>
            </a:p>
          </p:txBody>
        </p:sp>
        <p:sp>
          <p:nvSpPr>
            <p:cNvPr id="488475" name="Text Box 27"/>
            <p:cNvSpPr txBox="1">
              <a:spLocks noChangeArrowheads="1"/>
            </p:cNvSpPr>
            <p:nvPr/>
          </p:nvSpPr>
          <p:spPr bwMode="auto">
            <a:xfrm>
              <a:off x="3544" y="1297"/>
              <a:ext cx="239" cy="279"/>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300" b="1">
                  <a:solidFill>
                    <a:schemeClr val="tx1"/>
                  </a:solidFill>
                  <a:latin typeface="Times New Roman" pitchFamily="18" charset="0"/>
                </a:rPr>
                <a:t>T</a:t>
              </a:r>
            </a:p>
          </p:txBody>
        </p:sp>
        <p:sp>
          <p:nvSpPr>
            <p:cNvPr id="488476" name="Text Box 28"/>
            <p:cNvSpPr txBox="1">
              <a:spLocks noChangeArrowheads="1"/>
            </p:cNvSpPr>
            <p:nvPr/>
          </p:nvSpPr>
          <p:spPr bwMode="auto">
            <a:xfrm>
              <a:off x="3366" y="1586"/>
              <a:ext cx="255"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A</a:t>
              </a:r>
            </a:p>
          </p:txBody>
        </p:sp>
        <p:sp>
          <p:nvSpPr>
            <p:cNvPr id="488477" name="Line 29"/>
            <p:cNvSpPr>
              <a:spLocks noChangeShapeType="1"/>
            </p:cNvSpPr>
            <p:nvPr/>
          </p:nvSpPr>
          <p:spPr bwMode="auto">
            <a:xfrm>
              <a:off x="3008" y="1576"/>
              <a:ext cx="0" cy="336"/>
            </a:xfrm>
            <a:prstGeom prst="line">
              <a:avLst/>
            </a:prstGeom>
            <a:noFill/>
            <a:ln w="25400">
              <a:solidFill>
                <a:schemeClr val="tx1"/>
              </a:solidFill>
              <a:miter lim="800000"/>
              <a:headEnd/>
              <a:tailEnd type="stealth" w="med" len="med"/>
            </a:ln>
            <a:effectLst/>
          </p:spPr>
          <p:txBody>
            <a:bodyPr wrap="none"/>
            <a:lstStyle/>
            <a:p>
              <a:endParaRPr lang="zh-CN" altLang="en-US"/>
            </a:p>
          </p:txBody>
        </p:sp>
      </p:grpSp>
      <p:grpSp>
        <p:nvGrpSpPr>
          <p:cNvPr id="5" name="Group 30"/>
          <p:cNvGrpSpPr>
            <a:grpSpLocks/>
          </p:cNvGrpSpPr>
          <p:nvPr/>
        </p:nvGrpSpPr>
        <p:grpSpPr bwMode="auto">
          <a:xfrm>
            <a:off x="1619672" y="4699595"/>
            <a:ext cx="1625600" cy="1152525"/>
            <a:chOff x="432" y="2458"/>
            <a:chExt cx="1024" cy="726"/>
          </a:xfrm>
        </p:grpSpPr>
        <p:sp>
          <p:nvSpPr>
            <p:cNvPr id="488479" name="Rectangle 31"/>
            <p:cNvSpPr>
              <a:spLocks noChangeArrowheads="1"/>
            </p:cNvSpPr>
            <p:nvPr/>
          </p:nvSpPr>
          <p:spPr bwMode="auto">
            <a:xfrm>
              <a:off x="432" y="2480"/>
              <a:ext cx="1024" cy="704"/>
            </a:xfrm>
            <a:prstGeom prst="rect">
              <a:avLst/>
            </a:prstGeom>
            <a:solidFill>
              <a:srgbClr val="CCFF99"/>
            </a:solidFill>
            <a:ln w="19050">
              <a:solidFill>
                <a:schemeClr val="tx1"/>
              </a:solidFill>
              <a:miter lim="800000"/>
              <a:headEnd/>
              <a:tailEnd/>
            </a:ln>
            <a:effectLst/>
          </p:spPr>
          <p:txBody>
            <a:bodyPr wrap="none" anchor="ctr"/>
            <a:lstStyle/>
            <a:p>
              <a:endParaRPr lang="zh-CN" altLang="en-US"/>
            </a:p>
          </p:txBody>
        </p:sp>
        <p:sp>
          <p:nvSpPr>
            <p:cNvPr id="488480" name="Text Box 32"/>
            <p:cNvSpPr txBox="1">
              <a:spLocks noChangeArrowheads="1"/>
            </p:cNvSpPr>
            <p:nvPr/>
          </p:nvSpPr>
          <p:spPr bwMode="auto">
            <a:xfrm>
              <a:off x="438" y="2458"/>
              <a:ext cx="969"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while P do</a:t>
              </a:r>
            </a:p>
          </p:txBody>
        </p:sp>
        <p:sp>
          <p:nvSpPr>
            <p:cNvPr id="488481" name="Rectangle 33"/>
            <p:cNvSpPr>
              <a:spLocks noChangeArrowheads="1"/>
            </p:cNvSpPr>
            <p:nvPr/>
          </p:nvSpPr>
          <p:spPr bwMode="auto">
            <a:xfrm>
              <a:off x="664" y="2728"/>
              <a:ext cx="792" cy="456"/>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88482" name="Text Box 34"/>
            <p:cNvSpPr txBox="1">
              <a:spLocks noChangeArrowheads="1"/>
            </p:cNvSpPr>
            <p:nvPr/>
          </p:nvSpPr>
          <p:spPr bwMode="auto">
            <a:xfrm>
              <a:off x="934" y="2802"/>
              <a:ext cx="255"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A</a:t>
              </a:r>
            </a:p>
          </p:txBody>
        </p:sp>
      </p:grpSp>
      <p:grpSp>
        <p:nvGrpSpPr>
          <p:cNvPr id="6" name="Group 35"/>
          <p:cNvGrpSpPr>
            <a:grpSpLocks/>
          </p:cNvGrpSpPr>
          <p:nvPr/>
        </p:nvGrpSpPr>
        <p:grpSpPr bwMode="auto">
          <a:xfrm>
            <a:off x="3781003" y="4734520"/>
            <a:ext cx="1625600" cy="1133475"/>
            <a:chOff x="1792" y="2480"/>
            <a:chExt cx="1024" cy="714"/>
          </a:xfrm>
        </p:grpSpPr>
        <p:sp>
          <p:nvSpPr>
            <p:cNvPr id="488484" name="Rectangle 36"/>
            <p:cNvSpPr>
              <a:spLocks noChangeArrowheads="1"/>
            </p:cNvSpPr>
            <p:nvPr/>
          </p:nvSpPr>
          <p:spPr bwMode="auto">
            <a:xfrm>
              <a:off x="1792" y="2480"/>
              <a:ext cx="1024" cy="704"/>
            </a:xfrm>
            <a:prstGeom prst="rect">
              <a:avLst/>
            </a:prstGeom>
            <a:solidFill>
              <a:srgbClr val="CCFF99"/>
            </a:solidFill>
            <a:ln w="19050">
              <a:solidFill>
                <a:schemeClr val="tx1"/>
              </a:solidFill>
              <a:miter lim="800000"/>
              <a:headEnd/>
              <a:tailEnd/>
            </a:ln>
            <a:effectLst/>
          </p:spPr>
          <p:txBody>
            <a:bodyPr wrap="none" anchor="ctr"/>
            <a:lstStyle/>
            <a:p>
              <a:endParaRPr lang="zh-CN" altLang="en-US"/>
            </a:p>
          </p:txBody>
        </p:sp>
        <p:sp>
          <p:nvSpPr>
            <p:cNvPr id="488485" name="Text Box 37"/>
            <p:cNvSpPr txBox="1">
              <a:spLocks noChangeArrowheads="1"/>
            </p:cNvSpPr>
            <p:nvPr/>
          </p:nvSpPr>
          <p:spPr bwMode="auto">
            <a:xfrm>
              <a:off x="1823" y="2906"/>
              <a:ext cx="932"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dirty="0">
                  <a:solidFill>
                    <a:schemeClr val="tx1"/>
                  </a:solidFill>
                  <a:latin typeface="Times New Roman" pitchFamily="18" charset="0"/>
                </a:rPr>
                <a:t>do-until P</a:t>
              </a:r>
            </a:p>
          </p:txBody>
        </p:sp>
        <p:sp>
          <p:nvSpPr>
            <p:cNvPr id="488486" name="Rectangle 38"/>
            <p:cNvSpPr>
              <a:spLocks noChangeArrowheads="1"/>
            </p:cNvSpPr>
            <p:nvPr/>
          </p:nvSpPr>
          <p:spPr bwMode="auto">
            <a:xfrm>
              <a:off x="1792" y="2480"/>
              <a:ext cx="792" cy="456"/>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88487" name="Text Box 39"/>
            <p:cNvSpPr txBox="1">
              <a:spLocks noChangeArrowheads="1"/>
            </p:cNvSpPr>
            <p:nvPr/>
          </p:nvSpPr>
          <p:spPr bwMode="auto">
            <a:xfrm>
              <a:off x="2078" y="2554"/>
              <a:ext cx="255"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A</a:t>
              </a:r>
            </a:p>
          </p:txBody>
        </p:sp>
      </p:grpSp>
      <p:grpSp>
        <p:nvGrpSpPr>
          <p:cNvPr id="7" name="Group 40"/>
          <p:cNvGrpSpPr>
            <a:grpSpLocks/>
          </p:cNvGrpSpPr>
          <p:nvPr/>
        </p:nvGrpSpPr>
        <p:grpSpPr bwMode="auto">
          <a:xfrm>
            <a:off x="6272213" y="2636912"/>
            <a:ext cx="2351087" cy="1346200"/>
            <a:chOff x="3951" y="1256"/>
            <a:chExt cx="1481" cy="848"/>
          </a:xfrm>
        </p:grpSpPr>
        <p:sp>
          <p:nvSpPr>
            <p:cNvPr id="488489" name="Rectangle 41"/>
            <p:cNvSpPr>
              <a:spLocks noChangeArrowheads="1"/>
            </p:cNvSpPr>
            <p:nvPr/>
          </p:nvSpPr>
          <p:spPr bwMode="auto">
            <a:xfrm>
              <a:off x="3951" y="1280"/>
              <a:ext cx="1481" cy="824"/>
            </a:xfrm>
            <a:prstGeom prst="rect">
              <a:avLst/>
            </a:prstGeom>
            <a:solidFill>
              <a:srgbClr val="CCFF99"/>
            </a:solidFill>
            <a:ln w="19050">
              <a:solidFill>
                <a:schemeClr val="tx1"/>
              </a:solidFill>
              <a:miter lim="800000"/>
              <a:headEnd/>
              <a:tailEnd/>
            </a:ln>
            <a:effectLst/>
          </p:spPr>
          <p:txBody>
            <a:bodyPr wrap="none" anchor="ctr"/>
            <a:lstStyle/>
            <a:p>
              <a:endParaRPr lang="zh-CN" altLang="en-US"/>
            </a:p>
          </p:txBody>
        </p:sp>
        <p:sp>
          <p:nvSpPr>
            <p:cNvPr id="488490" name="Line 42"/>
            <p:cNvSpPr>
              <a:spLocks noChangeShapeType="1"/>
            </p:cNvSpPr>
            <p:nvPr/>
          </p:nvSpPr>
          <p:spPr bwMode="auto">
            <a:xfrm>
              <a:off x="3960" y="1728"/>
              <a:ext cx="1472" cy="0"/>
            </a:xfrm>
            <a:prstGeom prst="line">
              <a:avLst/>
            </a:prstGeom>
            <a:noFill/>
            <a:ln w="19050">
              <a:solidFill>
                <a:schemeClr val="tx1"/>
              </a:solidFill>
              <a:miter lim="800000"/>
              <a:headEnd/>
              <a:tailEnd/>
            </a:ln>
            <a:effectLst/>
          </p:spPr>
          <p:txBody>
            <a:bodyPr wrap="none"/>
            <a:lstStyle/>
            <a:p>
              <a:endParaRPr lang="zh-CN" altLang="en-US"/>
            </a:p>
          </p:txBody>
        </p:sp>
        <p:sp>
          <p:nvSpPr>
            <p:cNvPr id="488491" name="Line 43"/>
            <p:cNvSpPr>
              <a:spLocks noChangeShapeType="1"/>
            </p:cNvSpPr>
            <p:nvPr/>
          </p:nvSpPr>
          <p:spPr bwMode="auto">
            <a:xfrm flipH="1">
              <a:off x="4976" y="1280"/>
              <a:ext cx="456" cy="224"/>
            </a:xfrm>
            <a:prstGeom prst="line">
              <a:avLst/>
            </a:prstGeom>
            <a:noFill/>
            <a:ln w="19050">
              <a:solidFill>
                <a:schemeClr val="tx1"/>
              </a:solidFill>
              <a:miter lim="800000"/>
              <a:headEnd/>
              <a:tailEnd/>
            </a:ln>
            <a:effectLst/>
          </p:spPr>
          <p:txBody>
            <a:bodyPr wrap="none"/>
            <a:lstStyle/>
            <a:p>
              <a:endParaRPr lang="zh-CN" altLang="en-US"/>
            </a:p>
          </p:txBody>
        </p:sp>
        <p:sp>
          <p:nvSpPr>
            <p:cNvPr id="488492" name="Line 44"/>
            <p:cNvSpPr>
              <a:spLocks noChangeShapeType="1"/>
            </p:cNvSpPr>
            <p:nvPr/>
          </p:nvSpPr>
          <p:spPr bwMode="auto">
            <a:xfrm>
              <a:off x="3960" y="1280"/>
              <a:ext cx="432" cy="224"/>
            </a:xfrm>
            <a:prstGeom prst="line">
              <a:avLst/>
            </a:prstGeom>
            <a:noFill/>
            <a:ln w="19050">
              <a:solidFill>
                <a:schemeClr val="tx1"/>
              </a:solidFill>
              <a:miter lim="800000"/>
              <a:headEnd/>
              <a:tailEnd/>
            </a:ln>
            <a:effectLst/>
          </p:spPr>
          <p:txBody>
            <a:bodyPr wrap="none"/>
            <a:lstStyle/>
            <a:p>
              <a:endParaRPr lang="zh-CN" altLang="en-US"/>
            </a:p>
          </p:txBody>
        </p:sp>
        <p:sp>
          <p:nvSpPr>
            <p:cNvPr id="488493" name="Text Box 45"/>
            <p:cNvSpPr txBox="1">
              <a:spLocks noChangeArrowheads="1"/>
            </p:cNvSpPr>
            <p:nvPr/>
          </p:nvSpPr>
          <p:spPr bwMode="auto">
            <a:xfrm>
              <a:off x="4582" y="1256"/>
              <a:ext cx="23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P</a:t>
              </a:r>
            </a:p>
          </p:txBody>
        </p:sp>
        <p:sp>
          <p:nvSpPr>
            <p:cNvPr id="488494" name="Line 46"/>
            <p:cNvSpPr>
              <a:spLocks noChangeShapeType="1"/>
            </p:cNvSpPr>
            <p:nvPr/>
          </p:nvSpPr>
          <p:spPr bwMode="auto">
            <a:xfrm flipH="1">
              <a:off x="4312" y="1512"/>
              <a:ext cx="0" cy="592"/>
            </a:xfrm>
            <a:prstGeom prst="line">
              <a:avLst/>
            </a:prstGeom>
            <a:noFill/>
            <a:ln w="19050">
              <a:solidFill>
                <a:schemeClr val="tx1"/>
              </a:solidFill>
              <a:miter lim="800000"/>
              <a:headEnd/>
              <a:tailEnd/>
            </a:ln>
            <a:effectLst/>
          </p:spPr>
          <p:txBody>
            <a:bodyPr wrap="none"/>
            <a:lstStyle/>
            <a:p>
              <a:endParaRPr lang="zh-CN" altLang="en-US"/>
            </a:p>
          </p:txBody>
        </p:sp>
        <p:sp>
          <p:nvSpPr>
            <p:cNvPr id="488495" name="Text Box 47"/>
            <p:cNvSpPr txBox="1">
              <a:spLocks noChangeArrowheads="1"/>
            </p:cNvSpPr>
            <p:nvPr/>
          </p:nvSpPr>
          <p:spPr bwMode="auto">
            <a:xfrm>
              <a:off x="3966" y="1480"/>
              <a:ext cx="1462"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chemeClr val="tx1"/>
                  </a:solidFill>
                  <a:latin typeface="Times New Roman" pitchFamily="18" charset="0"/>
                </a:rPr>
                <a:t>= 1  = 2   </a:t>
              </a:r>
              <a:r>
                <a:rPr lang="en-US" altLang="zh-CN" sz="2400" b="1">
                  <a:solidFill>
                    <a:schemeClr val="tx1"/>
                  </a:solidFill>
                  <a:latin typeface="Times New Roman" pitchFamily="18" charset="0"/>
                  <a:cs typeface="Times New Roman" pitchFamily="18" charset="0"/>
                </a:rPr>
                <a:t>…   = n</a:t>
              </a:r>
              <a:endParaRPr lang="en-US" altLang="zh-CN" sz="2400" b="1">
                <a:solidFill>
                  <a:schemeClr val="tx1"/>
                </a:solidFill>
                <a:latin typeface="Times New Roman" pitchFamily="18" charset="0"/>
              </a:endParaRPr>
            </a:p>
          </p:txBody>
        </p:sp>
        <p:sp>
          <p:nvSpPr>
            <p:cNvPr id="488496" name="Line 48"/>
            <p:cNvSpPr>
              <a:spLocks noChangeShapeType="1"/>
            </p:cNvSpPr>
            <p:nvPr/>
          </p:nvSpPr>
          <p:spPr bwMode="auto">
            <a:xfrm flipH="1">
              <a:off x="4680" y="1512"/>
              <a:ext cx="0" cy="592"/>
            </a:xfrm>
            <a:prstGeom prst="line">
              <a:avLst/>
            </a:prstGeom>
            <a:noFill/>
            <a:ln w="19050">
              <a:solidFill>
                <a:schemeClr val="tx1"/>
              </a:solidFill>
              <a:miter lim="800000"/>
              <a:headEnd/>
              <a:tailEnd/>
            </a:ln>
            <a:effectLst/>
          </p:spPr>
          <p:txBody>
            <a:bodyPr wrap="none"/>
            <a:lstStyle/>
            <a:p>
              <a:endParaRPr lang="zh-CN" altLang="en-US"/>
            </a:p>
          </p:txBody>
        </p:sp>
        <p:sp>
          <p:nvSpPr>
            <p:cNvPr id="488497" name="Line 49"/>
            <p:cNvSpPr>
              <a:spLocks noChangeShapeType="1"/>
            </p:cNvSpPr>
            <p:nvPr/>
          </p:nvSpPr>
          <p:spPr bwMode="auto">
            <a:xfrm flipH="1">
              <a:off x="5040" y="1512"/>
              <a:ext cx="0" cy="592"/>
            </a:xfrm>
            <a:prstGeom prst="line">
              <a:avLst/>
            </a:prstGeom>
            <a:noFill/>
            <a:ln w="19050">
              <a:solidFill>
                <a:schemeClr val="tx1"/>
              </a:solidFill>
              <a:miter lim="800000"/>
              <a:headEnd/>
              <a:tailEnd/>
            </a:ln>
            <a:effectLst/>
          </p:spPr>
          <p:txBody>
            <a:bodyPr wrap="none"/>
            <a:lstStyle/>
            <a:p>
              <a:endParaRPr lang="zh-CN" altLang="en-US"/>
            </a:p>
          </p:txBody>
        </p:sp>
        <p:sp>
          <p:nvSpPr>
            <p:cNvPr id="488498" name="Line 50"/>
            <p:cNvSpPr>
              <a:spLocks noChangeShapeType="1"/>
            </p:cNvSpPr>
            <p:nvPr/>
          </p:nvSpPr>
          <p:spPr bwMode="auto">
            <a:xfrm>
              <a:off x="3960" y="1504"/>
              <a:ext cx="1472" cy="0"/>
            </a:xfrm>
            <a:prstGeom prst="line">
              <a:avLst/>
            </a:prstGeom>
            <a:noFill/>
            <a:ln w="19050">
              <a:solidFill>
                <a:schemeClr val="tx1"/>
              </a:solidFill>
              <a:miter lim="800000"/>
              <a:headEnd/>
              <a:tailEnd/>
            </a:ln>
            <a:effectLst/>
          </p:spPr>
          <p:txBody>
            <a:bodyPr wrap="none"/>
            <a:lstStyle/>
            <a:p>
              <a:endParaRPr lang="zh-CN" altLang="en-US"/>
            </a:p>
          </p:txBody>
        </p:sp>
        <p:sp>
          <p:nvSpPr>
            <p:cNvPr id="488499" name="Text Box 51"/>
            <p:cNvSpPr txBox="1">
              <a:spLocks noChangeArrowheads="1"/>
            </p:cNvSpPr>
            <p:nvPr/>
          </p:nvSpPr>
          <p:spPr bwMode="auto">
            <a:xfrm>
              <a:off x="3982" y="1746"/>
              <a:ext cx="1404"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dirty="0">
                  <a:solidFill>
                    <a:schemeClr val="tx1"/>
                  </a:solidFill>
                  <a:latin typeface="Times New Roman" pitchFamily="18" charset="0"/>
                </a:rPr>
                <a:t>A</a:t>
              </a:r>
              <a:r>
                <a:rPr lang="en-US" altLang="zh-CN" sz="2400" b="1" baseline="-25000" dirty="0">
                  <a:solidFill>
                    <a:schemeClr val="tx1"/>
                  </a:solidFill>
                  <a:latin typeface="Times New Roman" pitchFamily="18" charset="0"/>
                </a:rPr>
                <a:t>1</a:t>
              </a:r>
              <a:r>
                <a:rPr lang="en-US" altLang="zh-CN" sz="2400" b="1" dirty="0">
                  <a:solidFill>
                    <a:schemeClr val="tx1"/>
                  </a:solidFill>
                  <a:latin typeface="Times New Roman" pitchFamily="18" charset="0"/>
                </a:rPr>
                <a:t>   A</a:t>
              </a:r>
              <a:r>
                <a:rPr lang="en-US" altLang="zh-CN" sz="2400" b="1" baseline="-25000" dirty="0">
                  <a:solidFill>
                    <a:schemeClr val="tx1"/>
                  </a:solidFill>
                  <a:latin typeface="Times New Roman" pitchFamily="18" charset="0"/>
                </a:rPr>
                <a:t>2</a:t>
              </a:r>
              <a:r>
                <a:rPr lang="en-US" altLang="zh-CN" sz="2400" b="1" dirty="0">
                  <a:solidFill>
                    <a:schemeClr val="tx1"/>
                  </a:solidFill>
                  <a:latin typeface="Times New Roman" pitchFamily="18" charset="0"/>
                </a:rPr>
                <a:t>    …   A</a:t>
              </a:r>
              <a:r>
                <a:rPr lang="en-US" altLang="zh-CN" sz="2400" b="1" baseline="-25000" dirty="0">
                  <a:solidFill>
                    <a:schemeClr val="tx1"/>
                  </a:solidFill>
                  <a:latin typeface="Times New Roman" pitchFamily="18" charset="0"/>
                </a:rPr>
                <a:t>n</a:t>
              </a:r>
            </a:p>
          </p:txBody>
        </p:sp>
      </p:grpSp>
      <p:sp>
        <p:nvSpPr>
          <p:cNvPr id="488500" name="Text Box 52"/>
          <p:cNvSpPr txBox="1">
            <a:spLocks noChangeArrowheads="1"/>
          </p:cNvSpPr>
          <p:nvPr/>
        </p:nvSpPr>
        <p:spPr bwMode="auto">
          <a:xfrm>
            <a:off x="860425" y="3965600"/>
            <a:ext cx="184150" cy="457200"/>
          </a:xfrm>
          <a:prstGeom prst="rect">
            <a:avLst/>
          </a:prstGeom>
          <a:noFill/>
          <a:ln w="9525">
            <a:noFill/>
            <a:miter lim="800000"/>
            <a:headEnd/>
            <a:tailEnd/>
          </a:ln>
          <a:effectLst/>
        </p:spPr>
        <p:txBody>
          <a:bodyPr wrap="none">
            <a:spAutoFit/>
          </a:bodyPr>
          <a:lstStyle/>
          <a:p>
            <a:pPr>
              <a:spcBef>
                <a:spcPct val="0"/>
              </a:spcBef>
              <a:buClrTx/>
              <a:buSzTx/>
              <a:buFontTx/>
              <a:buNone/>
            </a:pPr>
            <a:endParaRPr lang="zh-CN" altLang="en-US" sz="2400">
              <a:solidFill>
                <a:schemeClr val="tx1"/>
              </a:solidFill>
              <a:latin typeface="Times New Roman" pitchFamily="18" charset="0"/>
            </a:endParaRPr>
          </a:p>
        </p:txBody>
      </p:sp>
      <p:sp>
        <p:nvSpPr>
          <p:cNvPr id="488501" name="Text Box 53"/>
          <p:cNvSpPr txBox="1">
            <a:spLocks noChangeArrowheads="1"/>
          </p:cNvSpPr>
          <p:nvPr/>
        </p:nvSpPr>
        <p:spPr bwMode="auto">
          <a:xfrm>
            <a:off x="835025" y="4046562"/>
            <a:ext cx="1103313"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顺序型</a:t>
            </a:r>
          </a:p>
        </p:txBody>
      </p:sp>
      <p:sp>
        <p:nvSpPr>
          <p:cNvPr id="488502" name="Text Box 54"/>
          <p:cNvSpPr txBox="1">
            <a:spLocks noChangeArrowheads="1"/>
          </p:cNvSpPr>
          <p:nvPr/>
        </p:nvSpPr>
        <p:spPr bwMode="auto">
          <a:xfrm>
            <a:off x="2524125" y="4067200"/>
            <a:ext cx="1458913"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选择型</a:t>
            </a:r>
            <a:r>
              <a:rPr lang="en-US" altLang="zh-CN" sz="2400" b="1" dirty="0">
                <a:solidFill>
                  <a:schemeClr val="tx1"/>
                </a:solidFill>
                <a:latin typeface="Times New Roman" pitchFamily="18" charset="0"/>
                <a:ea typeface="仿宋_GB2312" pitchFamily="49" charset="-122"/>
              </a:rPr>
              <a:t>(1)</a:t>
            </a:r>
          </a:p>
        </p:txBody>
      </p:sp>
      <p:sp>
        <p:nvSpPr>
          <p:cNvPr id="488503" name="Text Box 55"/>
          <p:cNvSpPr txBox="1">
            <a:spLocks noChangeArrowheads="1"/>
          </p:cNvSpPr>
          <p:nvPr/>
        </p:nvSpPr>
        <p:spPr bwMode="auto">
          <a:xfrm>
            <a:off x="4419600" y="4071962"/>
            <a:ext cx="1458913"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选择型</a:t>
            </a:r>
            <a:r>
              <a:rPr lang="en-US" altLang="zh-CN" sz="2400" b="1" dirty="0">
                <a:solidFill>
                  <a:schemeClr val="tx1"/>
                </a:solidFill>
                <a:latin typeface="Times New Roman" pitchFamily="18" charset="0"/>
                <a:ea typeface="仿宋_GB2312" pitchFamily="49" charset="-122"/>
              </a:rPr>
              <a:t>(2)</a:t>
            </a:r>
          </a:p>
        </p:txBody>
      </p:sp>
      <p:sp>
        <p:nvSpPr>
          <p:cNvPr id="488504" name="Text Box 56"/>
          <p:cNvSpPr txBox="1">
            <a:spLocks noChangeArrowheads="1"/>
          </p:cNvSpPr>
          <p:nvPr/>
        </p:nvSpPr>
        <p:spPr bwMode="auto">
          <a:xfrm>
            <a:off x="1659360" y="5852120"/>
            <a:ext cx="2073275" cy="457200"/>
          </a:xfrm>
          <a:prstGeom prst="rect">
            <a:avLst/>
          </a:prstGeom>
          <a:noFill/>
          <a:ln w="9525">
            <a:noFill/>
            <a:miter lim="800000"/>
            <a:headEnd/>
            <a:tailEnd/>
          </a:ln>
          <a:effectLst/>
        </p:spPr>
        <p:txBody>
          <a:bodyPr>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当型循环</a:t>
            </a:r>
          </a:p>
        </p:txBody>
      </p:sp>
      <p:sp>
        <p:nvSpPr>
          <p:cNvPr id="488505" name="Text Box 57"/>
          <p:cNvSpPr txBox="1">
            <a:spLocks noChangeArrowheads="1"/>
          </p:cNvSpPr>
          <p:nvPr/>
        </p:nvSpPr>
        <p:spPr bwMode="auto">
          <a:xfrm>
            <a:off x="3636540" y="5852120"/>
            <a:ext cx="2378075" cy="457200"/>
          </a:xfrm>
          <a:prstGeom prst="rect">
            <a:avLst/>
          </a:prstGeom>
          <a:noFill/>
          <a:ln w="9525">
            <a:noFill/>
            <a:miter lim="800000"/>
            <a:headEnd/>
            <a:tailEnd/>
          </a:ln>
          <a:effectLst/>
        </p:spPr>
        <p:txBody>
          <a:bodyPr>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直到型循环</a:t>
            </a:r>
          </a:p>
        </p:txBody>
      </p:sp>
      <p:sp>
        <p:nvSpPr>
          <p:cNvPr id="488506" name="Text Box 58"/>
          <p:cNvSpPr txBox="1">
            <a:spLocks noChangeArrowheads="1"/>
          </p:cNvSpPr>
          <p:nvPr/>
        </p:nvSpPr>
        <p:spPr bwMode="auto">
          <a:xfrm>
            <a:off x="6457950" y="4059312"/>
            <a:ext cx="2022475"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多分支选择型</a:t>
            </a:r>
          </a:p>
        </p:txBody>
      </p:sp>
      <p:sp>
        <p:nvSpPr>
          <p:cNvPr id="488507" name="Rectangle 59"/>
          <p:cNvSpPr>
            <a:spLocks noChangeArrowheads="1"/>
          </p:cNvSpPr>
          <p:nvPr/>
        </p:nvSpPr>
        <p:spPr bwMode="auto">
          <a:xfrm>
            <a:off x="6012705" y="4772620"/>
            <a:ext cx="1871663" cy="1079500"/>
          </a:xfrm>
          <a:prstGeom prst="rect">
            <a:avLst/>
          </a:prstGeom>
          <a:noFill/>
          <a:ln w="9525" algn="ctr">
            <a:noFill/>
            <a:miter lim="800000"/>
            <a:headEnd/>
            <a:tailEnd/>
          </a:ln>
          <a:effectLst/>
        </p:spPr>
        <p:txBody>
          <a:bodyPr wrap="none" anchor="ctr"/>
          <a:lstStyle/>
          <a:p>
            <a:endParaRPr lang="zh-CN" altLang="en-US"/>
          </a:p>
        </p:txBody>
      </p:sp>
      <p:sp>
        <p:nvSpPr>
          <p:cNvPr id="488508" name="Rectangle 60"/>
          <p:cNvSpPr>
            <a:spLocks noChangeArrowheads="1"/>
          </p:cNvSpPr>
          <p:nvPr/>
        </p:nvSpPr>
        <p:spPr bwMode="auto">
          <a:xfrm>
            <a:off x="6012705" y="4734520"/>
            <a:ext cx="1512888" cy="1117600"/>
          </a:xfrm>
          <a:prstGeom prst="rect">
            <a:avLst/>
          </a:prstGeom>
          <a:solidFill>
            <a:srgbClr val="99FF66"/>
          </a:solidFill>
          <a:ln w="9525" algn="ctr">
            <a:solidFill>
              <a:schemeClr val="tx1"/>
            </a:solidFill>
            <a:miter lim="800000"/>
            <a:headEnd/>
            <a:tailEnd/>
          </a:ln>
          <a:effectLst/>
        </p:spPr>
        <p:txBody>
          <a:bodyPr wrap="none" anchor="ctr"/>
          <a:lstStyle/>
          <a:p>
            <a:endParaRPr lang="zh-CN" altLang="en-US"/>
          </a:p>
        </p:txBody>
      </p:sp>
      <p:sp>
        <p:nvSpPr>
          <p:cNvPr id="488509" name="Oval 61"/>
          <p:cNvSpPr>
            <a:spLocks noChangeArrowheads="1"/>
          </p:cNvSpPr>
          <p:nvPr/>
        </p:nvSpPr>
        <p:spPr bwMode="auto">
          <a:xfrm>
            <a:off x="6228605" y="4988520"/>
            <a:ext cx="936625" cy="576262"/>
          </a:xfrm>
          <a:prstGeom prst="ellipse">
            <a:avLst/>
          </a:prstGeom>
          <a:solidFill>
            <a:srgbClr val="FFFF99"/>
          </a:solidFill>
          <a:ln w="9525" algn="ctr">
            <a:solidFill>
              <a:schemeClr val="tx1"/>
            </a:solidFill>
            <a:round/>
            <a:headEnd/>
            <a:tailEnd/>
          </a:ln>
          <a:effectLst/>
        </p:spPr>
        <p:txBody>
          <a:bodyPr wrap="none" anchor="ctr"/>
          <a:lstStyle/>
          <a:p>
            <a:endParaRPr lang="zh-CN" altLang="en-US"/>
          </a:p>
        </p:txBody>
      </p:sp>
      <p:sp>
        <p:nvSpPr>
          <p:cNvPr id="488510" name="Text Box 62"/>
          <p:cNvSpPr txBox="1">
            <a:spLocks noChangeArrowheads="1"/>
          </p:cNvSpPr>
          <p:nvPr/>
        </p:nvSpPr>
        <p:spPr bwMode="auto">
          <a:xfrm>
            <a:off x="6515943" y="5034557"/>
            <a:ext cx="504825" cy="457200"/>
          </a:xfrm>
          <a:prstGeom prst="rect">
            <a:avLst/>
          </a:prstGeom>
          <a:noFill/>
          <a:ln w="9525" algn="ctr">
            <a:noFill/>
            <a:miter lim="800000"/>
            <a:headEnd/>
            <a:tailEnd/>
          </a:ln>
          <a:effectLst/>
        </p:spPr>
        <p:txBody>
          <a:bodyPr>
            <a:spAutoFit/>
          </a:bodyPr>
          <a:lstStyle/>
          <a:p>
            <a:pPr marL="609600" indent="-609600">
              <a:spcBef>
                <a:spcPct val="50000"/>
              </a:spcBef>
              <a:buClr>
                <a:schemeClr val="tx1"/>
              </a:buClr>
              <a:buSzTx/>
              <a:buFont typeface="Wingdings" pitchFamily="2" charset="2"/>
              <a:buNone/>
            </a:pPr>
            <a:r>
              <a:rPr lang="en-US" altLang="zh-CN" sz="2400">
                <a:solidFill>
                  <a:schemeClr val="tx1"/>
                </a:solidFill>
                <a:ea typeface="楷体_GB2312" pitchFamily="49" charset="-122"/>
              </a:rPr>
              <a:t>A</a:t>
            </a:r>
          </a:p>
        </p:txBody>
      </p:sp>
      <p:sp>
        <p:nvSpPr>
          <p:cNvPr id="488511" name="Text Box 63"/>
          <p:cNvSpPr txBox="1">
            <a:spLocks noChangeArrowheads="1"/>
          </p:cNvSpPr>
          <p:nvPr/>
        </p:nvSpPr>
        <p:spPr bwMode="auto">
          <a:xfrm>
            <a:off x="5796805" y="5852120"/>
            <a:ext cx="1871663" cy="457200"/>
          </a:xfrm>
          <a:prstGeom prst="rect">
            <a:avLst/>
          </a:prstGeom>
          <a:noFill/>
          <a:ln w="9525" algn="ctr">
            <a:noFill/>
            <a:miter lim="800000"/>
            <a:headEnd/>
            <a:tailEnd/>
          </a:ln>
          <a:effectLst/>
        </p:spPr>
        <p:txBody>
          <a:bodyPr>
            <a:spAutoFit/>
          </a:bodyPr>
          <a:lstStyle/>
          <a:p>
            <a:pPr marL="609600" indent="-609600">
              <a:spcBef>
                <a:spcPct val="50000"/>
              </a:spcBef>
              <a:buClr>
                <a:schemeClr val="tx1"/>
              </a:buClr>
              <a:buSzTx/>
              <a:buFont typeface="Wingdings" pitchFamily="2" charset="2"/>
              <a:buNone/>
            </a:pPr>
            <a:r>
              <a:rPr lang="zh-CN" altLang="en-US" sz="2400" b="1" dirty="0">
                <a:solidFill>
                  <a:schemeClr val="tx1"/>
                </a:solidFill>
                <a:ea typeface="仿宋_GB2312" pitchFamily="49" charset="-122"/>
              </a:rPr>
              <a:t>调用子程序</a:t>
            </a:r>
          </a:p>
        </p:txBody>
      </p:sp>
    </p:spTree>
    <p:extLst>
      <p:ext uri="{BB962C8B-B14F-4D97-AF65-F5344CB8AC3E}">
        <p14:creationId xmlns:p14="http://schemas.microsoft.com/office/powerpoint/2010/main" val="683145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4885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85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85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5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85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85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850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nodePh="1">
                                  <p:stCondLst>
                                    <p:cond delay="0"/>
                                  </p:stCondLst>
                                  <p:endCondLst>
                                    <p:cond evt="begin" delay="0">
                                      <p:tn val="65"/>
                                    </p:cond>
                                  </p:endCondLst>
                                  <p:childTnLst>
                                    <p:set>
                                      <p:cBhvr>
                                        <p:cTn id="66" dur="1" fill="hold">
                                          <p:stCondLst>
                                            <p:cond delay="0"/>
                                          </p:stCondLst>
                                        </p:cTn>
                                        <p:tgtEl>
                                          <p:spTgt spid="488507"/>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48850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8850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8851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8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500" grpId="0"/>
      <p:bldP spid="488501" grpId="0"/>
      <p:bldP spid="488502" grpId="0"/>
      <p:bldP spid="488503" grpId="0"/>
      <p:bldP spid="488504" grpId="0"/>
      <p:bldP spid="488505" grpId="0"/>
      <p:bldP spid="488506" grpId="0"/>
      <p:bldP spid="488507" grpId="0"/>
      <p:bldP spid="488508" grpId="0" animBg="1"/>
      <p:bldP spid="488509" grpId="0" animBg="1"/>
      <p:bldP spid="488510" grpId="0"/>
      <p:bldP spid="488511"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98975E2A-90DC-4C5E-BD2F-CE400183088E}" type="slidenum">
              <a:rPr lang="zh-CN" altLang="en-US"/>
              <a:pPr/>
              <a:t>56</a:t>
            </a:fld>
            <a:endParaRPr lang="en-US" altLang="zh-CN"/>
          </a:p>
        </p:txBody>
      </p:sp>
      <p:sp>
        <p:nvSpPr>
          <p:cNvPr id="489474" name="Rectangle 2"/>
          <p:cNvSpPr>
            <a:spLocks noGrp="1" noChangeArrowheads="1"/>
          </p:cNvSpPr>
          <p:nvPr>
            <p:ph type="title"/>
          </p:nvPr>
        </p:nvSpPr>
        <p:spPr/>
        <p:txBody>
          <a:bodyPr/>
          <a:lstStyle/>
          <a:p>
            <a:r>
              <a:rPr lang="zh-CN" altLang="en-US" sz="3200" b="1" dirty="0"/>
              <a:t>盒  图</a:t>
            </a:r>
          </a:p>
        </p:txBody>
      </p:sp>
      <p:sp>
        <p:nvSpPr>
          <p:cNvPr id="489475" name="Rectangle 3"/>
          <p:cNvSpPr>
            <a:spLocks noGrp="1" noChangeArrowheads="1"/>
          </p:cNvSpPr>
          <p:nvPr>
            <p:ph type="body" idx="1"/>
          </p:nvPr>
        </p:nvSpPr>
        <p:spPr>
          <a:xfrm>
            <a:off x="611188" y="1556792"/>
            <a:ext cx="7848600" cy="4104109"/>
          </a:xfrm>
        </p:spPr>
        <p:txBody>
          <a:bodyPr/>
          <a:lstStyle/>
          <a:p>
            <a:pPr>
              <a:buClr>
                <a:schemeClr val="folHlink"/>
              </a:buClr>
              <a:buFont typeface="Wingdings" pitchFamily="2" charset="2"/>
              <a:buChar char="Ø"/>
            </a:pPr>
            <a:r>
              <a:rPr lang="zh-CN" altLang="en-US" sz="2800" b="1" dirty="0">
                <a:latin typeface="楷体_GB2312" pitchFamily="49" charset="-122"/>
                <a:ea typeface="楷体_GB2312" pitchFamily="49" charset="-122"/>
              </a:rPr>
              <a:t>不能随意跳转（避免了程序流图的缺点</a:t>
            </a:r>
            <a:r>
              <a:rPr lang="zh-CN" altLang="en-US" sz="2800"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a:t>
            </a:r>
          </a:p>
          <a:p>
            <a:pPr marL="0" lvl="1" indent="0">
              <a:buClr>
                <a:schemeClr val="folHlink"/>
              </a:buClr>
              <a:buNone/>
            </a:pPr>
            <a:r>
              <a:rPr lang="zh-CN" altLang="en-US" dirty="0">
                <a:solidFill>
                  <a:srgbClr val="0066FF"/>
                </a:solidFill>
                <a:latin typeface="楷体_GB2312" pitchFamily="49" charset="-122"/>
                <a:ea typeface="楷体_GB2312" pitchFamily="49" charset="-122"/>
              </a:rPr>
              <a:t>   </a:t>
            </a:r>
            <a:r>
              <a:rPr lang="zh-CN" altLang="en-US" sz="2400" dirty="0">
                <a:solidFill>
                  <a:srgbClr val="0066FF"/>
                </a:solidFill>
                <a:latin typeface="楷体_GB2312" pitchFamily="49" charset="-122"/>
                <a:ea typeface="楷体_GB2312" pitchFamily="49" charset="-122"/>
              </a:rPr>
              <a:t>***本质上的改进，没有箭头，不能随意转移控制。</a:t>
            </a:r>
          </a:p>
          <a:p>
            <a:pPr>
              <a:lnSpc>
                <a:spcPct val="150000"/>
              </a:lnSpc>
              <a:spcBef>
                <a:spcPts val="1000"/>
              </a:spcBef>
              <a:buClr>
                <a:schemeClr val="folHlink"/>
              </a:buClr>
              <a:buFont typeface="Wingdings" pitchFamily="2" charset="2"/>
              <a:buChar char="Ø"/>
            </a:pPr>
            <a:r>
              <a:rPr lang="zh-CN" altLang="en-US" sz="2800" b="1" dirty="0">
                <a:latin typeface="楷体_GB2312" pitchFamily="49" charset="-122"/>
                <a:ea typeface="楷体_GB2312" pitchFamily="49" charset="-122"/>
              </a:rPr>
              <a:t>控制结构明确，模块层次清楚。</a:t>
            </a:r>
          </a:p>
          <a:p>
            <a:pPr>
              <a:lnSpc>
                <a:spcPct val="150000"/>
              </a:lnSpc>
              <a:spcBef>
                <a:spcPts val="1000"/>
              </a:spcBef>
              <a:buClr>
                <a:schemeClr val="folHlink"/>
              </a:buClr>
              <a:buFont typeface="Wingdings" pitchFamily="2" charset="2"/>
              <a:buChar char="Ø"/>
            </a:pPr>
            <a:r>
              <a:rPr lang="zh-CN" altLang="en-US" sz="2800" b="1" dirty="0">
                <a:latin typeface="楷体_GB2312" pitchFamily="49" charset="-122"/>
                <a:ea typeface="楷体_GB2312" pitchFamily="49" charset="-122"/>
              </a:rPr>
              <a:t>局部和全局数据的作用域容易确定。</a:t>
            </a:r>
            <a:endParaRPr lang="en-US" altLang="zh-CN" sz="2800" b="1" dirty="0">
              <a:latin typeface="楷体_GB2312" pitchFamily="49" charset="-122"/>
              <a:ea typeface="楷体_GB2312" pitchFamily="49" charset="-122"/>
            </a:endParaRPr>
          </a:p>
          <a:p>
            <a:pPr lvl="1">
              <a:buClr>
                <a:schemeClr val="folHlink"/>
              </a:buClr>
              <a:buFont typeface="Wingdings"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36241072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233" name="Group 41"/>
          <p:cNvGrpSpPr>
            <a:grpSpLocks/>
          </p:cNvGrpSpPr>
          <p:nvPr/>
        </p:nvGrpSpPr>
        <p:grpSpPr bwMode="auto">
          <a:xfrm>
            <a:off x="838200" y="1602904"/>
            <a:ext cx="3886200" cy="4267200"/>
            <a:chOff x="1056" y="1133"/>
            <a:chExt cx="2117" cy="2222"/>
          </a:xfrm>
        </p:grpSpPr>
        <p:grpSp>
          <p:nvGrpSpPr>
            <p:cNvPr id="8207" name="Group 15"/>
            <p:cNvGrpSpPr>
              <a:grpSpLocks/>
            </p:cNvGrpSpPr>
            <p:nvPr/>
          </p:nvGrpSpPr>
          <p:grpSpPr bwMode="auto">
            <a:xfrm>
              <a:off x="1065" y="1992"/>
              <a:ext cx="1056" cy="275"/>
              <a:chOff x="1065" y="1992"/>
              <a:chExt cx="1056" cy="275"/>
            </a:xfrm>
          </p:grpSpPr>
          <p:sp>
            <p:nvSpPr>
              <p:cNvPr id="8200" name="AutoShape 8"/>
              <p:cNvSpPr>
                <a:spLocks noChangeArrowheads="1"/>
              </p:cNvSpPr>
              <p:nvPr/>
            </p:nvSpPr>
            <p:spPr bwMode="auto">
              <a:xfrm>
                <a:off x="1133" y="2040"/>
                <a:ext cx="907" cy="2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1" name="AutoShape 9"/>
              <p:cNvSpPr>
                <a:spLocks noChangeArrowheads="1"/>
              </p:cNvSpPr>
              <p:nvPr/>
            </p:nvSpPr>
            <p:spPr bwMode="auto">
              <a:xfrm>
                <a:off x="1133" y="2040"/>
                <a:ext cx="227"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3" name="AutoShape 11"/>
              <p:cNvSpPr>
                <a:spLocks noChangeArrowheads="1"/>
              </p:cNvSpPr>
              <p:nvPr/>
            </p:nvSpPr>
            <p:spPr bwMode="auto">
              <a:xfrm flipH="1">
                <a:off x="1813" y="2040"/>
                <a:ext cx="227"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4" name="Text Box 12"/>
              <p:cNvSpPr txBox="1">
                <a:spLocks noChangeArrowheads="1"/>
              </p:cNvSpPr>
              <p:nvPr/>
            </p:nvSpPr>
            <p:spPr bwMode="auto">
              <a:xfrm>
                <a:off x="1104" y="1992"/>
                <a:ext cx="96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4</a:t>
                </a:r>
                <a:endParaRPr lang="en-US" altLang="zh-CN" b="1" i="1">
                  <a:solidFill>
                    <a:srgbClr val="020202"/>
                  </a:solidFill>
                  <a:latin typeface="Times New Roman" pitchFamily="18" charset="0"/>
                </a:endParaRPr>
              </a:p>
            </p:txBody>
          </p:sp>
          <p:sp>
            <p:nvSpPr>
              <p:cNvPr id="8205" name="Text Box 13"/>
              <p:cNvSpPr txBox="1">
                <a:spLocks noChangeArrowheads="1"/>
              </p:cNvSpPr>
              <p:nvPr/>
            </p:nvSpPr>
            <p:spPr bwMode="auto">
              <a:xfrm>
                <a:off x="1065" y="2085"/>
                <a:ext cx="24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T</a:t>
                </a:r>
              </a:p>
            </p:txBody>
          </p:sp>
          <p:sp>
            <p:nvSpPr>
              <p:cNvPr id="8206" name="Text Box 14"/>
              <p:cNvSpPr txBox="1">
                <a:spLocks noChangeArrowheads="1"/>
              </p:cNvSpPr>
              <p:nvPr/>
            </p:nvSpPr>
            <p:spPr bwMode="auto">
              <a:xfrm>
                <a:off x="1881" y="2085"/>
                <a:ext cx="24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F</a:t>
                </a:r>
              </a:p>
            </p:txBody>
          </p:sp>
        </p:grpSp>
        <p:grpSp>
          <p:nvGrpSpPr>
            <p:cNvPr id="8211" name="Group 19"/>
            <p:cNvGrpSpPr>
              <a:grpSpLocks/>
            </p:cNvGrpSpPr>
            <p:nvPr/>
          </p:nvGrpSpPr>
          <p:grpSpPr bwMode="auto">
            <a:xfrm>
              <a:off x="1083" y="2267"/>
              <a:ext cx="576" cy="635"/>
              <a:chOff x="1083" y="2267"/>
              <a:chExt cx="576" cy="635"/>
            </a:xfrm>
          </p:grpSpPr>
          <p:sp>
            <p:nvSpPr>
              <p:cNvPr id="8208" name="Rectangle 16"/>
              <p:cNvSpPr>
                <a:spLocks noChangeArrowheads="1"/>
              </p:cNvSpPr>
              <p:nvPr/>
            </p:nvSpPr>
            <p:spPr bwMode="auto">
              <a:xfrm>
                <a:off x="1133" y="2267"/>
                <a:ext cx="476" cy="6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9" name="Text Box 17"/>
              <p:cNvSpPr txBox="1">
                <a:spLocks noChangeArrowheads="1"/>
              </p:cNvSpPr>
              <p:nvPr/>
            </p:nvSpPr>
            <p:spPr bwMode="auto">
              <a:xfrm>
                <a:off x="1083" y="2592"/>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altLang="zh-CN" sz="1400" b="1">
                    <a:solidFill>
                      <a:srgbClr val="020202"/>
                    </a:solidFill>
                    <a:latin typeface="Times New Roman" pitchFamily="18" charset="0"/>
                  </a:rPr>
                  <a:t>Do-Until </a:t>
                </a:r>
                <a:r>
                  <a:rPr lang="en-US" altLang="zh-CN" sz="1800" b="1" i="1">
                    <a:solidFill>
                      <a:srgbClr val="020202"/>
                    </a:solidFill>
                    <a:latin typeface="Times New Roman" pitchFamily="18" charset="0"/>
                  </a:rPr>
                  <a:t>x</a:t>
                </a:r>
                <a:r>
                  <a:rPr lang="en-US" altLang="zh-CN" sz="1800" b="1" baseline="-25000">
                    <a:solidFill>
                      <a:srgbClr val="020202"/>
                    </a:solidFill>
                    <a:latin typeface="Times New Roman" pitchFamily="18" charset="0"/>
                  </a:rPr>
                  <a:t>5</a:t>
                </a:r>
                <a:endParaRPr lang="en-US" altLang="zh-CN" sz="1400" b="1">
                  <a:solidFill>
                    <a:srgbClr val="020202"/>
                  </a:solidFill>
                  <a:latin typeface="Times New Roman" pitchFamily="18" charset="0"/>
                </a:endParaRPr>
              </a:p>
            </p:txBody>
          </p:sp>
          <p:sp>
            <p:nvSpPr>
              <p:cNvPr id="8210" name="Text Box 18"/>
              <p:cNvSpPr txBox="1">
                <a:spLocks noChangeArrowheads="1"/>
              </p:cNvSpPr>
              <p:nvPr/>
            </p:nvSpPr>
            <p:spPr bwMode="auto">
              <a:xfrm>
                <a:off x="1133" y="2267"/>
                <a:ext cx="336" cy="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i</a:t>
                </a:r>
                <a:endParaRPr lang="en-US" altLang="zh-CN" b="1">
                  <a:solidFill>
                    <a:srgbClr val="020202"/>
                  </a:solidFill>
                  <a:latin typeface="Times New Roman" pitchFamily="18" charset="0"/>
                </a:endParaRPr>
              </a:p>
            </p:txBody>
          </p:sp>
        </p:grpSp>
        <p:grpSp>
          <p:nvGrpSpPr>
            <p:cNvPr id="8215" name="Group 23"/>
            <p:cNvGrpSpPr>
              <a:grpSpLocks/>
            </p:cNvGrpSpPr>
            <p:nvPr/>
          </p:nvGrpSpPr>
          <p:grpSpPr bwMode="auto">
            <a:xfrm>
              <a:off x="1609" y="2267"/>
              <a:ext cx="431" cy="634"/>
              <a:chOff x="1609" y="2267"/>
              <a:chExt cx="431" cy="634"/>
            </a:xfrm>
          </p:grpSpPr>
          <p:sp>
            <p:nvSpPr>
              <p:cNvPr id="8213" name="Text Box 21"/>
              <p:cNvSpPr txBox="1">
                <a:spLocks noChangeArrowheads="1"/>
              </p:cNvSpPr>
              <p:nvPr/>
            </p:nvSpPr>
            <p:spPr bwMode="auto">
              <a:xfrm>
                <a:off x="1609" y="2267"/>
                <a:ext cx="431"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18800"/>
              <a:lstStyle/>
              <a:p>
                <a:pPr algn="ctr">
                  <a:spcBef>
                    <a:spcPct val="50000"/>
                  </a:spcBef>
                </a:pPr>
                <a:r>
                  <a:rPr lang="en-US" altLang="zh-CN" b="1" i="1">
                    <a:solidFill>
                      <a:srgbClr val="020202"/>
                    </a:solidFill>
                    <a:latin typeface="Times New Roman" pitchFamily="18" charset="0"/>
                  </a:rPr>
                  <a:t>g</a:t>
                </a:r>
                <a:endParaRPr lang="en-US" altLang="zh-CN" b="1">
                  <a:solidFill>
                    <a:srgbClr val="020202"/>
                  </a:solidFill>
                  <a:latin typeface="Times New Roman" pitchFamily="18" charset="0"/>
                </a:endParaRPr>
              </a:p>
            </p:txBody>
          </p:sp>
          <p:sp>
            <p:nvSpPr>
              <p:cNvPr id="8214" name="Text Box 22"/>
              <p:cNvSpPr txBox="1">
                <a:spLocks noChangeArrowheads="1"/>
              </p:cNvSpPr>
              <p:nvPr/>
            </p:nvSpPr>
            <p:spPr bwMode="auto">
              <a:xfrm>
                <a:off x="1609" y="2584"/>
                <a:ext cx="431"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zh-CN" b="1" i="1">
                    <a:solidFill>
                      <a:srgbClr val="020202"/>
                    </a:solidFill>
                    <a:latin typeface="Times New Roman" pitchFamily="18" charset="0"/>
                  </a:rPr>
                  <a:t>h</a:t>
                </a:r>
              </a:p>
            </p:txBody>
          </p:sp>
        </p:grpSp>
        <p:sp>
          <p:nvSpPr>
            <p:cNvPr id="8216" name="Text Box 24"/>
            <p:cNvSpPr txBox="1">
              <a:spLocks noChangeArrowheads="1"/>
            </p:cNvSpPr>
            <p:nvPr/>
          </p:nvSpPr>
          <p:spPr bwMode="auto">
            <a:xfrm>
              <a:off x="1133" y="1813"/>
              <a:ext cx="90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0800"/>
            <a:lstStyle/>
            <a:p>
              <a:pPr algn="ctr">
                <a:spcBef>
                  <a:spcPct val="50000"/>
                </a:spcBef>
              </a:pPr>
              <a:r>
                <a:rPr lang="en-US" altLang="zh-CN" b="1" i="1">
                  <a:solidFill>
                    <a:srgbClr val="020202"/>
                  </a:solidFill>
                  <a:latin typeface="Times New Roman" pitchFamily="18" charset="0"/>
                </a:rPr>
                <a:t>f</a:t>
              </a:r>
            </a:p>
          </p:txBody>
        </p:sp>
        <p:grpSp>
          <p:nvGrpSpPr>
            <p:cNvPr id="8220" name="Group 28"/>
            <p:cNvGrpSpPr>
              <a:grpSpLocks/>
            </p:cNvGrpSpPr>
            <p:nvPr/>
          </p:nvGrpSpPr>
          <p:grpSpPr bwMode="auto">
            <a:xfrm>
              <a:off x="2040" y="1813"/>
              <a:ext cx="907" cy="1088"/>
              <a:chOff x="2040" y="1813"/>
              <a:chExt cx="907" cy="1088"/>
            </a:xfrm>
          </p:grpSpPr>
          <p:sp>
            <p:nvSpPr>
              <p:cNvPr id="8217" name="Rectangle 25"/>
              <p:cNvSpPr>
                <a:spLocks noChangeArrowheads="1"/>
              </p:cNvSpPr>
              <p:nvPr/>
            </p:nvSpPr>
            <p:spPr bwMode="auto">
              <a:xfrm>
                <a:off x="2040" y="1813"/>
                <a:ext cx="907" cy="1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18" name="Oval 26"/>
              <p:cNvSpPr>
                <a:spLocks noChangeArrowheads="1"/>
              </p:cNvSpPr>
              <p:nvPr/>
            </p:nvSpPr>
            <p:spPr bwMode="auto">
              <a:xfrm>
                <a:off x="2160" y="2016"/>
                <a:ext cx="672" cy="6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19" name="Text Box 27"/>
              <p:cNvSpPr txBox="1">
                <a:spLocks noChangeArrowheads="1"/>
              </p:cNvSpPr>
              <p:nvPr/>
            </p:nvSpPr>
            <p:spPr bwMode="auto">
              <a:xfrm>
                <a:off x="2208" y="2203"/>
                <a:ext cx="52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k</a:t>
                </a:r>
              </a:p>
            </p:txBody>
          </p:sp>
        </p:grpSp>
        <p:grpSp>
          <p:nvGrpSpPr>
            <p:cNvPr id="8227" name="Group 35"/>
            <p:cNvGrpSpPr>
              <a:grpSpLocks/>
            </p:cNvGrpSpPr>
            <p:nvPr/>
          </p:nvGrpSpPr>
          <p:grpSpPr bwMode="auto">
            <a:xfrm>
              <a:off x="1056" y="1539"/>
              <a:ext cx="1977" cy="274"/>
              <a:chOff x="1056" y="1539"/>
              <a:chExt cx="1977" cy="274"/>
            </a:xfrm>
          </p:grpSpPr>
          <p:sp>
            <p:nvSpPr>
              <p:cNvPr id="8221" name="AutoShape 29"/>
              <p:cNvSpPr>
                <a:spLocks noChangeArrowheads="1"/>
              </p:cNvSpPr>
              <p:nvPr/>
            </p:nvSpPr>
            <p:spPr bwMode="auto">
              <a:xfrm>
                <a:off x="1133" y="1586"/>
                <a:ext cx="1814" cy="2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2" name="Text Box 30"/>
              <p:cNvSpPr txBox="1">
                <a:spLocks noChangeArrowheads="1"/>
              </p:cNvSpPr>
              <p:nvPr/>
            </p:nvSpPr>
            <p:spPr bwMode="auto">
              <a:xfrm>
                <a:off x="1632" y="1539"/>
                <a:ext cx="81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1</a:t>
                </a:r>
                <a:endParaRPr lang="en-US" altLang="zh-CN" b="1" i="1">
                  <a:solidFill>
                    <a:srgbClr val="020202"/>
                  </a:solidFill>
                  <a:latin typeface="Times New Roman" pitchFamily="18" charset="0"/>
                </a:endParaRPr>
              </a:p>
            </p:txBody>
          </p:sp>
          <p:sp>
            <p:nvSpPr>
              <p:cNvPr id="8223" name="AutoShape 31"/>
              <p:cNvSpPr>
                <a:spLocks noChangeArrowheads="1"/>
              </p:cNvSpPr>
              <p:nvPr/>
            </p:nvSpPr>
            <p:spPr bwMode="auto">
              <a:xfrm>
                <a:off x="1133" y="1586"/>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4" name="AutoShape 32"/>
              <p:cNvSpPr>
                <a:spLocks noChangeArrowheads="1"/>
              </p:cNvSpPr>
              <p:nvPr/>
            </p:nvSpPr>
            <p:spPr bwMode="auto">
              <a:xfrm flipH="1">
                <a:off x="2493" y="1586"/>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5" name="Text Box 33"/>
              <p:cNvSpPr txBox="1">
                <a:spLocks noChangeArrowheads="1"/>
              </p:cNvSpPr>
              <p:nvPr/>
            </p:nvSpPr>
            <p:spPr bwMode="auto">
              <a:xfrm>
                <a:off x="1056" y="1632"/>
                <a:ext cx="33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T</a:t>
                </a:r>
              </a:p>
            </p:txBody>
          </p:sp>
          <p:sp>
            <p:nvSpPr>
              <p:cNvPr id="8226" name="Text Box 34"/>
              <p:cNvSpPr txBox="1">
                <a:spLocks noChangeArrowheads="1"/>
              </p:cNvSpPr>
              <p:nvPr/>
            </p:nvSpPr>
            <p:spPr bwMode="auto">
              <a:xfrm>
                <a:off x="2697" y="1632"/>
                <a:ext cx="33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F</a:t>
                </a:r>
              </a:p>
            </p:txBody>
          </p:sp>
        </p:grpSp>
        <p:sp>
          <p:nvSpPr>
            <p:cNvPr id="8228" name="Text Box 36"/>
            <p:cNvSpPr txBox="1">
              <a:spLocks noChangeArrowheads="1"/>
            </p:cNvSpPr>
            <p:nvPr/>
          </p:nvSpPr>
          <p:spPr bwMode="auto">
            <a:xfrm>
              <a:off x="1133" y="1360"/>
              <a:ext cx="181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b="1" i="1">
                  <a:solidFill>
                    <a:srgbClr val="020202"/>
                  </a:solidFill>
                  <a:latin typeface="Times New Roman" pitchFamily="18" charset="0"/>
                </a:rPr>
                <a:t>b</a:t>
              </a:r>
            </a:p>
          </p:txBody>
        </p:sp>
        <p:sp>
          <p:nvSpPr>
            <p:cNvPr id="8229" name="Text Box 37"/>
            <p:cNvSpPr txBox="1">
              <a:spLocks noChangeArrowheads="1"/>
            </p:cNvSpPr>
            <p:nvPr/>
          </p:nvSpPr>
          <p:spPr bwMode="auto">
            <a:xfrm>
              <a:off x="1133" y="2901"/>
              <a:ext cx="1814"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sz="2000" b="1">
                  <a:solidFill>
                    <a:srgbClr val="020202"/>
                  </a:solidFill>
                  <a:latin typeface="Times New Roman" pitchFamily="18" charset="0"/>
                </a:rPr>
                <a:t>Do-Until  </a:t>
              </a:r>
              <a:r>
                <a:rPr lang="en-US" altLang="zh-CN" sz="2000" b="1" i="1">
                  <a:solidFill>
                    <a:srgbClr val="020202"/>
                  </a:solidFill>
                  <a:latin typeface="Times New Roman" pitchFamily="18" charset="0"/>
                </a:rPr>
                <a:t>x</a:t>
              </a:r>
              <a:r>
                <a:rPr lang="en-US" altLang="zh-CN" sz="2000" b="1" baseline="-25000">
                  <a:solidFill>
                    <a:srgbClr val="020202"/>
                  </a:solidFill>
                  <a:latin typeface="Times New Roman" pitchFamily="18" charset="0"/>
                </a:rPr>
                <a:t>6</a:t>
              </a:r>
              <a:endParaRPr lang="en-US" altLang="zh-CN" sz="2000" b="1">
                <a:solidFill>
                  <a:srgbClr val="020202"/>
                </a:solidFill>
                <a:latin typeface="Times New Roman" pitchFamily="18" charset="0"/>
              </a:endParaRPr>
            </a:p>
          </p:txBody>
        </p:sp>
        <p:sp>
          <p:nvSpPr>
            <p:cNvPr id="8230" name="Rectangle 38"/>
            <p:cNvSpPr>
              <a:spLocks noChangeArrowheads="1"/>
            </p:cNvSpPr>
            <p:nvPr/>
          </p:nvSpPr>
          <p:spPr bwMode="auto">
            <a:xfrm>
              <a:off x="1133" y="1360"/>
              <a:ext cx="2040" cy="1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1" name="Text Box 39"/>
            <p:cNvSpPr txBox="1">
              <a:spLocks noChangeArrowheads="1"/>
            </p:cNvSpPr>
            <p:nvPr/>
          </p:nvSpPr>
          <p:spPr bwMode="auto">
            <a:xfrm>
              <a:off x="1133" y="1133"/>
              <a:ext cx="20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b="1" i="1">
                  <a:solidFill>
                    <a:srgbClr val="020202"/>
                  </a:solidFill>
                  <a:latin typeface="Times New Roman" pitchFamily="18" charset="0"/>
                </a:rPr>
                <a:t>a</a:t>
              </a:r>
              <a:endParaRPr lang="en-US" altLang="zh-CN" b="1">
                <a:solidFill>
                  <a:srgbClr val="020202"/>
                </a:solidFill>
                <a:latin typeface="Times New Roman" pitchFamily="18" charset="0"/>
              </a:endParaRPr>
            </a:p>
          </p:txBody>
        </p:sp>
        <p:sp>
          <p:nvSpPr>
            <p:cNvPr id="8232" name="Text Box 40"/>
            <p:cNvSpPr txBox="1">
              <a:spLocks noChangeArrowheads="1"/>
            </p:cNvSpPr>
            <p:nvPr/>
          </p:nvSpPr>
          <p:spPr bwMode="auto">
            <a:xfrm>
              <a:off x="1133" y="3128"/>
              <a:ext cx="20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b="1" i="1">
                  <a:solidFill>
                    <a:srgbClr val="020202"/>
                  </a:solidFill>
                  <a:latin typeface="Times New Roman" pitchFamily="18" charset="0"/>
                </a:rPr>
                <a:t>j</a:t>
              </a:r>
            </a:p>
          </p:txBody>
        </p:sp>
      </p:grpSp>
      <p:grpSp>
        <p:nvGrpSpPr>
          <p:cNvPr id="8266" name="Group 74"/>
          <p:cNvGrpSpPr>
            <a:grpSpLocks/>
          </p:cNvGrpSpPr>
          <p:nvPr/>
        </p:nvGrpSpPr>
        <p:grpSpPr bwMode="auto">
          <a:xfrm>
            <a:off x="5029200" y="2288704"/>
            <a:ext cx="3657600" cy="2743200"/>
            <a:chOff x="3168" y="859"/>
            <a:chExt cx="1819" cy="1294"/>
          </a:xfrm>
        </p:grpSpPr>
        <p:grpSp>
          <p:nvGrpSpPr>
            <p:cNvPr id="8264" name="Group 72"/>
            <p:cNvGrpSpPr>
              <a:grpSpLocks/>
            </p:cNvGrpSpPr>
            <p:nvPr/>
          </p:nvGrpSpPr>
          <p:grpSpPr bwMode="auto">
            <a:xfrm>
              <a:off x="3173" y="1106"/>
              <a:ext cx="1814" cy="1047"/>
              <a:chOff x="3173" y="1106"/>
              <a:chExt cx="1814" cy="1047"/>
            </a:xfrm>
          </p:grpSpPr>
          <p:grpSp>
            <p:nvGrpSpPr>
              <p:cNvPr id="8253" name="Group 61"/>
              <p:cNvGrpSpPr>
                <a:grpSpLocks/>
              </p:cNvGrpSpPr>
              <p:nvPr/>
            </p:nvGrpSpPr>
            <p:grpSpPr bwMode="auto">
              <a:xfrm>
                <a:off x="3173" y="1106"/>
                <a:ext cx="1814" cy="254"/>
                <a:chOff x="3173" y="1106"/>
                <a:chExt cx="1814" cy="254"/>
              </a:xfrm>
            </p:grpSpPr>
            <p:sp>
              <p:nvSpPr>
                <p:cNvPr id="8249" name="AutoShape 57"/>
                <p:cNvSpPr>
                  <a:spLocks noChangeArrowheads="1"/>
                </p:cNvSpPr>
                <p:nvPr/>
              </p:nvSpPr>
              <p:spPr bwMode="auto">
                <a:xfrm>
                  <a:off x="3173" y="1133"/>
                  <a:ext cx="1814" cy="2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0" name="AutoShape 58"/>
                <p:cNvSpPr>
                  <a:spLocks noChangeArrowheads="1"/>
                </p:cNvSpPr>
                <p:nvPr/>
              </p:nvSpPr>
              <p:spPr bwMode="auto">
                <a:xfrm>
                  <a:off x="3173" y="1133"/>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1" name="AutoShape 59"/>
                <p:cNvSpPr>
                  <a:spLocks noChangeArrowheads="1"/>
                </p:cNvSpPr>
                <p:nvPr/>
              </p:nvSpPr>
              <p:spPr bwMode="auto">
                <a:xfrm flipH="1">
                  <a:off x="4534" y="1133"/>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2" name="Text Box 60"/>
                <p:cNvSpPr txBox="1">
                  <a:spLocks noChangeArrowheads="1"/>
                </p:cNvSpPr>
                <p:nvPr/>
              </p:nvSpPr>
              <p:spPr bwMode="auto">
                <a:xfrm>
                  <a:off x="3600" y="1106"/>
                  <a:ext cx="96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2</a:t>
                  </a:r>
                  <a:endParaRPr lang="en-US" altLang="zh-CN" b="1" i="1">
                    <a:solidFill>
                      <a:srgbClr val="020202"/>
                    </a:solidFill>
                    <a:latin typeface="Times New Roman" pitchFamily="18" charset="0"/>
                  </a:endParaRPr>
                </a:p>
              </p:txBody>
            </p:sp>
          </p:grpSp>
          <p:grpSp>
            <p:nvGrpSpPr>
              <p:cNvPr id="8260" name="Group 68"/>
              <p:cNvGrpSpPr>
                <a:grpSpLocks/>
              </p:cNvGrpSpPr>
              <p:nvPr/>
            </p:nvGrpSpPr>
            <p:grpSpPr bwMode="auto">
              <a:xfrm>
                <a:off x="3173" y="1360"/>
                <a:ext cx="907" cy="793"/>
                <a:chOff x="3173" y="1360"/>
                <a:chExt cx="907" cy="793"/>
              </a:xfrm>
            </p:grpSpPr>
            <p:sp>
              <p:nvSpPr>
                <p:cNvPr id="8254" name="Text Box 62"/>
                <p:cNvSpPr txBox="1">
                  <a:spLocks noChangeArrowheads="1"/>
                </p:cNvSpPr>
                <p:nvPr/>
              </p:nvSpPr>
              <p:spPr bwMode="auto">
                <a:xfrm>
                  <a:off x="3173" y="1360"/>
                  <a:ext cx="90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sz="2000" b="1">
                      <a:solidFill>
                        <a:srgbClr val="020202"/>
                      </a:solidFill>
                      <a:latin typeface="Times New Roman" pitchFamily="18" charset="0"/>
                    </a:rPr>
                    <a:t>1</a:t>
                  </a:r>
                </a:p>
              </p:txBody>
            </p:sp>
            <p:sp>
              <p:nvSpPr>
                <p:cNvPr id="8257" name="Rectangle 65"/>
                <p:cNvSpPr>
                  <a:spLocks noChangeArrowheads="1"/>
                </p:cNvSpPr>
                <p:nvPr/>
              </p:nvSpPr>
              <p:spPr bwMode="auto">
                <a:xfrm>
                  <a:off x="3173" y="1586"/>
                  <a:ext cx="907" cy="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8" name="Text Box 66"/>
                <p:cNvSpPr txBox="1">
                  <a:spLocks noChangeArrowheads="1"/>
                </p:cNvSpPr>
                <p:nvPr/>
              </p:nvSpPr>
              <p:spPr bwMode="auto">
                <a:xfrm>
                  <a:off x="3513" y="1858"/>
                  <a:ext cx="567" cy="2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zh-CN" b="1" i="1">
                      <a:solidFill>
                        <a:srgbClr val="020202"/>
                      </a:solidFill>
                      <a:latin typeface="Times New Roman" pitchFamily="18" charset="0"/>
                    </a:rPr>
                    <a:t>c</a:t>
                  </a:r>
                </a:p>
              </p:txBody>
            </p:sp>
            <p:sp>
              <p:nvSpPr>
                <p:cNvPr id="8259" name="Text Box 67"/>
                <p:cNvSpPr txBox="1">
                  <a:spLocks noChangeArrowheads="1"/>
                </p:cNvSpPr>
                <p:nvPr/>
              </p:nvSpPr>
              <p:spPr bwMode="auto">
                <a:xfrm>
                  <a:off x="3189" y="1632"/>
                  <a:ext cx="795"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rgbClr val="020202"/>
                      </a:solidFill>
                      <a:latin typeface="Times New Roman" pitchFamily="18" charset="0"/>
                    </a:rPr>
                    <a:t>Do-While </a:t>
                  </a:r>
                  <a:r>
                    <a:rPr lang="en-US" altLang="zh-CN" sz="2000" b="1" i="1">
                      <a:solidFill>
                        <a:srgbClr val="020202"/>
                      </a:solidFill>
                      <a:latin typeface="Times New Roman" pitchFamily="18" charset="0"/>
                    </a:rPr>
                    <a:t>x</a:t>
                  </a:r>
                  <a:r>
                    <a:rPr lang="en-US" altLang="zh-CN" sz="2000" b="1" baseline="-25000">
                      <a:solidFill>
                        <a:srgbClr val="020202"/>
                      </a:solidFill>
                      <a:latin typeface="Times New Roman" pitchFamily="18" charset="0"/>
                    </a:rPr>
                    <a:t>3</a:t>
                  </a:r>
                  <a:endParaRPr lang="en-US" altLang="zh-CN" sz="2000" b="1">
                    <a:solidFill>
                      <a:srgbClr val="020202"/>
                    </a:solidFill>
                    <a:latin typeface="Times New Roman" pitchFamily="18" charset="0"/>
                  </a:endParaRPr>
                </a:p>
              </p:txBody>
            </p:sp>
          </p:grpSp>
          <p:grpSp>
            <p:nvGrpSpPr>
              <p:cNvPr id="8263" name="Group 71"/>
              <p:cNvGrpSpPr>
                <a:grpSpLocks/>
              </p:cNvGrpSpPr>
              <p:nvPr/>
            </p:nvGrpSpPr>
            <p:grpSpPr bwMode="auto">
              <a:xfrm>
                <a:off x="4080" y="1360"/>
                <a:ext cx="907" cy="793"/>
                <a:chOff x="4080" y="1360"/>
                <a:chExt cx="907" cy="793"/>
              </a:xfrm>
            </p:grpSpPr>
            <p:sp>
              <p:nvSpPr>
                <p:cNvPr id="8255" name="Text Box 63"/>
                <p:cNvSpPr txBox="1">
                  <a:spLocks noChangeArrowheads="1"/>
                </p:cNvSpPr>
                <p:nvPr/>
              </p:nvSpPr>
              <p:spPr bwMode="auto">
                <a:xfrm>
                  <a:off x="4080" y="1360"/>
                  <a:ext cx="453"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sz="2000" b="1">
                      <a:solidFill>
                        <a:srgbClr val="020202"/>
                      </a:solidFill>
                      <a:latin typeface="Times New Roman" pitchFamily="18" charset="0"/>
                    </a:rPr>
                    <a:t>2</a:t>
                  </a:r>
                </a:p>
              </p:txBody>
            </p:sp>
            <p:sp>
              <p:nvSpPr>
                <p:cNvPr id="8256" name="Text Box 64"/>
                <p:cNvSpPr txBox="1">
                  <a:spLocks noChangeArrowheads="1"/>
                </p:cNvSpPr>
                <p:nvPr/>
              </p:nvSpPr>
              <p:spPr bwMode="auto">
                <a:xfrm>
                  <a:off x="4534" y="1360"/>
                  <a:ext cx="453"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sz="2000" b="1">
                      <a:solidFill>
                        <a:srgbClr val="020202"/>
                      </a:solidFill>
                      <a:latin typeface="Times New Roman" pitchFamily="18" charset="0"/>
                    </a:rPr>
                    <a:t>3</a:t>
                  </a:r>
                </a:p>
              </p:txBody>
            </p:sp>
            <p:sp>
              <p:nvSpPr>
                <p:cNvPr id="8261" name="Text Box 69"/>
                <p:cNvSpPr txBox="1">
                  <a:spLocks noChangeArrowheads="1"/>
                </p:cNvSpPr>
                <p:nvPr/>
              </p:nvSpPr>
              <p:spPr bwMode="auto">
                <a:xfrm>
                  <a:off x="4080" y="1586"/>
                  <a:ext cx="453" cy="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2000"/>
                <a:lstStyle/>
                <a:p>
                  <a:pPr algn="ctr">
                    <a:spcBef>
                      <a:spcPct val="50000"/>
                    </a:spcBef>
                  </a:pPr>
                  <a:r>
                    <a:rPr lang="en-US" altLang="zh-CN" b="1" i="1">
                      <a:solidFill>
                        <a:srgbClr val="020202"/>
                      </a:solidFill>
                      <a:latin typeface="Times New Roman" pitchFamily="18" charset="0"/>
                    </a:rPr>
                    <a:t>d</a:t>
                  </a:r>
                </a:p>
              </p:txBody>
            </p:sp>
            <p:sp>
              <p:nvSpPr>
                <p:cNvPr id="8262" name="Text Box 70"/>
                <p:cNvSpPr txBox="1">
                  <a:spLocks noChangeArrowheads="1"/>
                </p:cNvSpPr>
                <p:nvPr/>
              </p:nvSpPr>
              <p:spPr bwMode="auto">
                <a:xfrm>
                  <a:off x="4534" y="1586"/>
                  <a:ext cx="453" cy="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2000"/>
                <a:lstStyle/>
                <a:p>
                  <a:pPr algn="ctr">
                    <a:spcBef>
                      <a:spcPct val="50000"/>
                    </a:spcBef>
                  </a:pPr>
                  <a:r>
                    <a:rPr lang="en-US" altLang="zh-CN" b="1" i="1">
                      <a:solidFill>
                        <a:srgbClr val="020202"/>
                      </a:solidFill>
                      <a:latin typeface="Times New Roman" pitchFamily="18" charset="0"/>
                    </a:rPr>
                    <a:t>e</a:t>
                  </a:r>
                </a:p>
              </p:txBody>
            </p:sp>
          </p:grpSp>
        </p:grpSp>
        <p:sp>
          <p:nvSpPr>
            <p:cNvPr id="8265" name="Text Box 73"/>
            <p:cNvSpPr txBox="1">
              <a:spLocks noChangeArrowheads="1"/>
            </p:cNvSpPr>
            <p:nvPr/>
          </p:nvSpPr>
          <p:spPr bwMode="auto">
            <a:xfrm>
              <a:off x="3168" y="859"/>
              <a:ext cx="38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i="1" dirty="0">
                  <a:solidFill>
                    <a:srgbClr val="020202"/>
                  </a:solidFill>
                  <a:latin typeface="Times New Roman" pitchFamily="18" charset="0"/>
                </a:rPr>
                <a:t>k </a:t>
              </a:r>
              <a:r>
                <a:rPr lang="en-US" altLang="zh-CN" b="1" dirty="0">
                  <a:solidFill>
                    <a:srgbClr val="020202"/>
                  </a:solidFill>
                  <a:latin typeface="Times New Roman" pitchFamily="18" charset="0"/>
                </a:rPr>
                <a:t>:</a:t>
              </a:r>
              <a:endParaRPr lang="en-US" altLang="zh-CN" b="1" i="1" dirty="0">
                <a:solidFill>
                  <a:srgbClr val="020202"/>
                </a:solidFill>
                <a:latin typeface="Times New Roman" pitchFamily="18" charset="0"/>
              </a:endParaRPr>
            </a:p>
          </p:txBody>
        </p:sp>
      </p:grpSp>
      <p:sp>
        <p:nvSpPr>
          <p:cNvPr id="8268" name="Text Box 76"/>
          <p:cNvSpPr txBox="1">
            <a:spLocks noChangeArrowheads="1"/>
          </p:cNvSpPr>
          <p:nvPr/>
        </p:nvSpPr>
        <p:spPr bwMode="auto">
          <a:xfrm>
            <a:off x="685800" y="764704"/>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020202"/>
                </a:solidFill>
                <a:latin typeface="Times New Roman" pitchFamily="18" charset="0"/>
              </a:rPr>
              <a:t>例</a:t>
            </a:r>
          </a:p>
        </p:txBody>
      </p:sp>
    </p:spTree>
    <p:extLst>
      <p:ext uri="{BB962C8B-B14F-4D97-AF65-F5344CB8AC3E}">
        <p14:creationId xmlns:p14="http://schemas.microsoft.com/office/powerpoint/2010/main" val="2045165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266"/>
                                        </p:tgtEl>
                                        <p:attrNameLst>
                                          <p:attrName>style.visibility</p:attrName>
                                        </p:attrNameLst>
                                      </p:cBhvr>
                                      <p:to>
                                        <p:strVal val="visible"/>
                                      </p:to>
                                    </p:set>
                                    <p:animEffect transition="in" filter="box(in)">
                                      <p:cBhvr>
                                        <p:cTn id="7" dur="500"/>
                                        <p:tgtEl>
                                          <p:spTgt spid="826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BFA1107-A819-4665-A8B2-11144AD81E3D}" type="slidenum">
              <a:rPr lang="zh-CN" altLang="en-US"/>
              <a:pPr/>
              <a:t>58</a:t>
            </a:fld>
            <a:endParaRPr lang="en-US" altLang="zh-CN"/>
          </a:p>
        </p:txBody>
      </p:sp>
      <p:sp>
        <p:nvSpPr>
          <p:cNvPr id="473090" name="Rectangle 2"/>
          <p:cNvSpPr>
            <a:spLocks noGrp="1" noChangeArrowheads="1"/>
          </p:cNvSpPr>
          <p:nvPr>
            <p:ph type="title"/>
          </p:nvPr>
        </p:nvSpPr>
        <p:spPr/>
        <p:txBody>
          <a:bodyPr/>
          <a:lstStyle/>
          <a:p>
            <a:r>
              <a:rPr lang="zh-CN" altLang="en-US" sz="3200" b="1"/>
              <a:t>详细设计</a:t>
            </a:r>
          </a:p>
        </p:txBody>
      </p:sp>
      <p:sp>
        <p:nvSpPr>
          <p:cNvPr id="473091" name="Rectangle 3"/>
          <p:cNvSpPr>
            <a:spLocks noGrp="1" noChangeArrowheads="1"/>
          </p:cNvSpPr>
          <p:nvPr>
            <p:ph type="body" idx="1"/>
          </p:nvPr>
        </p:nvSpPr>
        <p:spPr>
          <a:xfrm>
            <a:off x="899592" y="1556792"/>
            <a:ext cx="7632848" cy="4114800"/>
          </a:xfrm>
        </p:spPr>
        <p:txBody>
          <a:bodyPr/>
          <a:lstStyle/>
          <a:p>
            <a:pPr marL="342900" lvl="1" indent="-342900">
              <a:spcBef>
                <a:spcPct val="45000"/>
              </a:spcBef>
              <a:buClr>
                <a:schemeClr val="hlink"/>
              </a:buClr>
              <a:buFont typeface="Wingdings" pitchFamily="2" charset="2"/>
              <a:buChar char="Ø"/>
            </a:pPr>
            <a:r>
              <a:rPr lang="zh-CN" altLang="en-US" sz="2800" b="1" dirty="0">
                <a:ea typeface="楷体_GB2312" pitchFamily="49" charset="-122"/>
              </a:rPr>
              <a:t>详细设计的工具</a:t>
            </a:r>
            <a:r>
              <a:rPr lang="zh-CN" altLang="en-US" dirty="0">
                <a:ea typeface="楷体_GB2312" pitchFamily="49" charset="-122"/>
              </a:rPr>
              <a:t>：</a:t>
            </a:r>
            <a:endParaRPr lang="en-US" altLang="zh-CN" sz="2400" dirty="0"/>
          </a:p>
          <a:p>
            <a:pPr marL="723900" lvl="2" indent="-368300">
              <a:lnSpc>
                <a:spcPct val="150000"/>
              </a:lnSpc>
              <a:spcBef>
                <a:spcPts val="0"/>
              </a:spcBef>
              <a:buClr>
                <a:schemeClr val="hlink"/>
              </a:buClr>
              <a:buSzPct val="80000"/>
            </a:pPr>
            <a:r>
              <a:rPr lang="zh-CN" altLang="en-US" dirty="0">
                <a:latin typeface="楷体_GB2312" pitchFamily="49" charset="-122"/>
                <a:ea typeface="楷体_GB2312" pitchFamily="49" charset="-122"/>
              </a:rPr>
              <a:t>程序流程图（</a:t>
            </a:r>
            <a:r>
              <a:rPr lang="en-US" altLang="zh-CN" dirty="0">
                <a:latin typeface="楷体_GB2312" pitchFamily="49" charset="-122"/>
                <a:ea typeface="楷体_GB2312" pitchFamily="49" charset="-122"/>
              </a:rPr>
              <a:t>PFD)</a:t>
            </a:r>
          </a:p>
          <a:p>
            <a:pPr marL="723900" lvl="2" indent="-368300">
              <a:lnSpc>
                <a:spcPct val="150000"/>
              </a:lnSpc>
              <a:spcBef>
                <a:spcPts val="0"/>
              </a:spcBef>
              <a:buClr>
                <a:schemeClr val="hlink"/>
              </a:buClr>
              <a:buSzPct val="80000"/>
            </a:pPr>
            <a:r>
              <a:rPr lang="zh-CN" altLang="en-US" dirty="0">
                <a:latin typeface="楷体_GB2312" pitchFamily="49" charset="-122"/>
                <a:ea typeface="楷体_GB2312" pitchFamily="49" charset="-122"/>
              </a:rPr>
              <a:t>盒图（</a:t>
            </a:r>
            <a:r>
              <a:rPr lang="en-US" altLang="zh-CN" dirty="0">
                <a:latin typeface="楷体_GB2312" pitchFamily="49" charset="-122"/>
                <a:ea typeface="楷体_GB2312" pitchFamily="49" charset="-122"/>
              </a:rPr>
              <a:t>N-S</a:t>
            </a:r>
            <a:r>
              <a:rPr lang="zh-CN" altLang="en-US" dirty="0">
                <a:latin typeface="楷体_GB2312" pitchFamily="49" charset="-122"/>
                <a:ea typeface="楷体_GB2312" pitchFamily="49" charset="-122"/>
              </a:rPr>
              <a:t>图）</a:t>
            </a:r>
          </a:p>
          <a:p>
            <a:pPr marL="723900" lvl="2" indent="-368300">
              <a:lnSpc>
                <a:spcPct val="150000"/>
              </a:lnSpc>
              <a:spcBef>
                <a:spcPts val="0"/>
              </a:spcBef>
              <a:buClr>
                <a:schemeClr val="hlink"/>
              </a:buClr>
              <a:buSzPct val="80000"/>
            </a:pPr>
            <a:r>
              <a:rPr kumimoji="0" lang="en-US" altLang="zh-CN" sz="3200" dirty="0">
                <a:solidFill>
                  <a:srgbClr val="0066FF"/>
                </a:solidFill>
                <a:latin typeface="楷体_GB2312" pitchFamily="49" charset="-122"/>
                <a:ea typeface="楷体_GB2312" pitchFamily="49" charset="-122"/>
              </a:rPr>
              <a:t>PAD</a:t>
            </a:r>
            <a:r>
              <a:rPr kumimoji="0" lang="zh-CN" altLang="en-US" sz="3200" dirty="0">
                <a:solidFill>
                  <a:srgbClr val="0066FF"/>
                </a:solidFill>
                <a:latin typeface="楷体_GB2312" pitchFamily="49" charset="-122"/>
                <a:ea typeface="楷体_GB2312" pitchFamily="49" charset="-122"/>
              </a:rPr>
              <a:t>图（了解）</a:t>
            </a:r>
          </a:p>
          <a:p>
            <a:pPr marL="723900" lvl="2" indent="-368300">
              <a:lnSpc>
                <a:spcPct val="150000"/>
              </a:lnSpc>
              <a:spcBef>
                <a:spcPts val="0"/>
              </a:spcBef>
              <a:buClr>
                <a:schemeClr val="hlink"/>
              </a:buClr>
              <a:buSzPct val="80000"/>
            </a:pPr>
            <a:r>
              <a:rPr kumimoji="0" lang="zh-CN" altLang="en-US" dirty="0">
                <a:latin typeface="楷体_GB2312" pitchFamily="49" charset="-122"/>
                <a:ea typeface="楷体_GB2312" pitchFamily="49" charset="-122"/>
              </a:rPr>
              <a:t>判定表</a:t>
            </a:r>
            <a:r>
              <a:rPr kumimoji="0" lang="en-US" altLang="zh-CN" dirty="0">
                <a:latin typeface="楷体_GB2312" pitchFamily="49" charset="-122"/>
                <a:ea typeface="楷体_GB2312" pitchFamily="49" charset="-122"/>
              </a:rPr>
              <a:t>/</a:t>
            </a:r>
            <a:r>
              <a:rPr kumimoji="0" lang="zh-CN" altLang="en-US" dirty="0">
                <a:latin typeface="楷体_GB2312" pitchFamily="49" charset="-122"/>
                <a:ea typeface="楷体_GB2312" pitchFamily="49" charset="-122"/>
              </a:rPr>
              <a:t>判定树</a:t>
            </a:r>
          </a:p>
          <a:p>
            <a:pPr>
              <a:spcBef>
                <a:spcPct val="45000"/>
              </a:spcBef>
              <a:buClr>
                <a:schemeClr val="hlink"/>
              </a:buClr>
              <a:buFont typeface="Wingdings" pitchFamily="2" charset="2"/>
              <a:buChar char="Ø"/>
            </a:pPr>
            <a:r>
              <a:rPr lang="zh-CN" altLang="en-US" sz="2800" b="1" dirty="0">
                <a:ea typeface="楷体_GB2312" pitchFamily="49" charset="-122"/>
              </a:rPr>
              <a:t>实例</a:t>
            </a:r>
          </a:p>
        </p:txBody>
      </p:sp>
    </p:spTree>
    <p:extLst>
      <p:ext uri="{BB962C8B-B14F-4D97-AF65-F5344CB8AC3E}">
        <p14:creationId xmlns:p14="http://schemas.microsoft.com/office/powerpoint/2010/main" val="108629149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灯片编号占位符 5"/>
          <p:cNvSpPr>
            <a:spLocks noGrp="1"/>
          </p:cNvSpPr>
          <p:nvPr>
            <p:ph type="sldNum" sz="quarter" idx="12"/>
          </p:nvPr>
        </p:nvSpPr>
        <p:spPr>
          <a:xfrm>
            <a:off x="6553200" y="6212160"/>
            <a:ext cx="1905000" cy="457200"/>
          </a:xfrm>
        </p:spPr>
        <p:txBody>
          <a:bodyPr/>
          <a:lstStyle/>
          <a:p>
            <a:fld id="{B096F3D0-7BB7-4B09-BDA9-8076778EFC29}" type="slidenum">
              <a:rPr lang="zh-CN" altLang="en-US"/>
              <a:pPr/>
              <a:t>59</a:t>
            </a:fld>
            <a:endParaRPr lang="en-US" altLang="zh-CN"/>
          </a:p>
        </p:txBody>
      </p:sp>
      <p:sp>
        <p:nvSpPr>
          <p:cNvPr id="490498" name="Rectangle 2"/>
          <p:cNvSpPr>
            <a:spLocks noGrp="1" noChangeArrowheads="1"/>
          </p:cNvSpPr>
          <p:nvPr>
            <p:ph type="title"/>
          </p:nvPr>
        </p:nvSpPr>
        <p:spPr>
          <a:xfrm>
            <a:off x="685800" y="332656"/>
            <a:ext cx="7772400" cy="1143000"/>
          </a:xfrm>
        </p:spPr>
        <p:txBody>
          <a:bodyPr/>
          <a:lstStyle/>
          <a:p>
            <a:pPr marL="609600" indent="-609600"/>
            <a:r>
              <a:rPr lang="zh-CN" altLang="zh-CN" sz="3200" dirty="0"/>
              <a:t>问题分析图</a:t>
            </a:r>
            <a:r>
              <a:rPr lang="zh-CN" altLang="en-US" sz="3200" dirty="0"/>
              <a:t> </a:t>
            </a:r>
            <a:r>
              <a:rPr lang="en-US" altLang="zh-CN" sz="3200" dirty="0"/>
              <a:t>(PAD)</a:t>
            </a:r>
            <a:endParaRPr lang="zh-CN" altLang="en-US" sz="3200" dirty="0"/>
          </a:p>
        </p:txBody>
      </p:sp>
      <p:sp>
        <p:nvSpPr>
          <p:cNvPr id="490500" name="Rectangle 4"/>
          <p:cNvSpPr>
            <a:spLocks noChangeArrowheads="1"/>
          </p:cNvSpPr>
          <p:nvPr/>
        </p:nvSpPr>
        <p:spPr bwMode="auto">
          <a:xfrm>
            <a:off x="812800" y="1788145"/>
            <a:ext cx="7581900" cy="1109663"/>
          </a:xfrm>
          <a:prstGeom prst="rect">
            <a:avLst/>
          </a:prstGeom>
          <a:noFill/>
          <a:ln w="9525">
            <a:noFill/>
            <a:miter lim="800000"/>
            <a:headEnd/>
            <a:tailEnd/>
          </a:ln>
          <a:effectLst/>
        </p:spPr>
        <p:txBody>
          <a:bodyPr/>
          <a:lstStyle/>
          <a:p>
            <a:pPr marL="342900" indent="-342900">
              <a:lnSpc>
                <a:spcPct val="105000"/>
              </a:lnSpc>
              <a:buClr>
                <a:srgbClr val="990099"/>
              </a:buClr>
              <a:buSzPct val="90000"/>
              <a:buFont typeface="Wingdings" pitchFamily="2" charset="2"/>
              <a:buChar char="§"/>
            </a:pPr>
            <a:endParaRPr lang="zh-CN" altLang="en-US" sz="2800" b="1">
              <a:solidFill>
                <a:srgbClr val="006600"/>
              </a:solidFill>
              <a:effectLst>
                <a:outerShdw blurRad="38100" dist="38100" dir="2700000" algn="tl">
                  <a:srgbClr val="C0C0C0"/>
                </a:outerShdw>
              </a:effectLst>
              <a:ea typeface="仿宋_GB2312" pitchFamily="49" charset="-122"/>
            </a:endParaRPr>
          </a:p>
        </p:txBody>
      </p:sp>
      <p:grpSp>
        <p:nvGrpSpPr>
          <p:cNvPr id="2" name="Group 5"/>
          <p:cNvGrpSpPr>
            <a:grpSpLocks/>
          </p:cNvGrpSpPr>
          <p:nvPr/>
        </p:nvGrpSpPr>
        <p:grpSpPr bwMode="auto">
          <a:xfrm>
            <a:off x="713556" y="2204864"/>
            <a:ext cx="7767637" cy="3726413"/>
            <a:chOff x="385" y="709"/>
            <a:chExt cx="4893" cy="2586"/>
          </a:xfrm>
        </p:grpSpPr>
        <p:grpSp>
          <p:nvGrpSpPr>
            <p:cNvPr id="3" name="Group 6"/>
            <p:cNvGrpSpPr>
              <a:grpSpLocks/>
            </p:cNvGrpSpPr>
            <p:nvPr/>
          </p:nvGrpSpPr>
          <p:grpSpPr bwMode="auto">
            <a:xfrm>
              <a:off x="489" y="1107"/>
              <a:ext cx="486" cy="821"/>
              <a:chOff x="491" y="1160"/>
              <a:chExt cx="486" cy="821"/>
            </a:xfrm>
          </p:grpSpPr>
          <p:sp>
            <p:nvSpPr>
              <p:cNvPr id="490503" name="Line 7"/>
              <p:cNvSpPr>
                <a:spLocks noChangeShapeType="1"/>
              </p:cNvSpPr>
              <p:nvPr/>
            </p:nvSpPr>
            <p:spPr bwMode="auto">
              <a:xfrm>
                <a:off x="491" y="1160"/>
                <a:ext cx="0" cy="821"/>
              </a:xfrm>
              <a:prstGeom prst="line">
                <a:avLst/>
              </a:prstGeom>
              <a:noFill/>
              <a:ln w="28575">
                <a:solidFill>
                  <a:schemeClr val="tx1"/>
                </a:solidFill>
                <a:miter lim="800000"/>
                <a:headEnd/>
                <a:tailEnd/>
              </a:ln>
              <a:effectLst/>
            </p:spPr>
            <p:txBody>
              <a:bodyPr wrap="none"/>
              <a:lstStyle/>
              <a:p>
                <a:endParaRPr lang="zh-CN" altLang="en-US"/>
              </a:p>
            </p:txBody>
          </p:sp>
          <p:sp>
            <p:nvSpPr>
              <p:cNvPr id="490504" name="Rectangle 8"/>
              <p:cNvSpPr>
                <a:spLocks noChangeArrowheads="1"/>
              </p:cNvSpPr>
              <p:nvPr/>
            </p:nvSpPr>
            <p:spPr bwMode="auto">
              <a:xfrm>
                <a:off x="491" y="1271"/>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05" name="Rectangle 9"/>
              <p:cNvSpPr>
                <a:spLocks noChangeArrowheads="1"/>
              </p:cNvSpPr>
              <p:nvPr/>
            </p:nvSpPr>
            <p:spPr bwMode="auto">
              <a:xfrm>
                <a:off x="494" y="1638"/>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grpSp>
        <p:grpSp>
          <p:nvGrpSpPr>
            <p:cNvPr id="4" name="Group 10"/>
            <p:cNvGrpSpPr>
              <a:grpSpLocks/>
            </p:cNvGrpSpPr>
            <p:nvPr/>
          </p:nvGrpSpPr>
          <p:grpSpPr bwMode="auto">
            <a:xfrm>
              <a:off x="1327" y="1110"/>
              <a:ext cx="986" cy="821"/>
              <a:chOff x="1329" y="1163"/>
              <a:chExt cx="986" cy="821"/>
            </a:xfrm>
          </p:grpSpPr>
          <p:grpSp>
            <p:nvGrpSpPr>
              <p:cNvPr id="5" name="Group 11"/>
              <p:cNvGrpSpPr>
                <a:grpSpLocks/>
              </p:cNvGrpSpPr>
              <p:nvPr/>
            </p:nvGrpSpPr>
            <p:grpSpPr bwMode="auto">
              <a:xfrm>
                <a:off x="1329" y="1163"/>
                <a:ext cx="986" cy="821"/>
                <a:chOff x="1329" y="1163"/>
                <a:chExt cx="986" cy="821"/>
              </a:xfrm>
            </p:grpSpPr>
            <p:sp>
              <p:nvSpPr>
                <p:cNvPr id="490508" name="Line 12"/>
                <p:cNvSpPr>
                  <a:spLocks noChangeShapeType="1"/>
                </p:cNvSpPr>
                <p:nvPr/>
              </p:nvSpPr>
              <p:spPr bwMode="auto">
                <a:xfrm>
                  <a:off x="1341" y="1163"/>
                  <a:ext cx="0" cy="821"/>
                </a:xfrm>
                <a:prstGeom prst="line">
                  <a:avLst/>
                </a:prstGeom>
                <a:noFill/>
                <a:ln w="28575">
                  <a:solidFill>
                    <a:schemeClr val="tx1"/>
                  </a:solidFill>
                  <a:miter lim="800000"/>
                  <a:headEnd/>
                  <a:tailEnd/>
                </a:ln>
                <a:effectLst/>
              </p:spPr>
              <p:txBody>
                <a:bodyPr wrap="none"/>
                <a:lstStyle/>
                <a:p>
                  <a:endParaRPr lang="zh-CN" altLang="en-US"/>
                </a:p>
              </p:txBody>
            </p:sp>
            <p:sp>
              <p:nvSpPr>
                <p:cNvPr id="490509" name="Line 13"/>
                <p:cNvSpPr>
                  <a:spLocks noChangeShapeType="1"/>
                </p:cNvSpPr>
                <p:nvPr/>
              </p:nvSpPr>
              <p:spPr bwMode="auto">
                <a:xfrm>
                  <a:off x="1329" y="1406"/>
                  <a:ext cx="492" cy="0"/>
                </a:xfrm>
                <a:prstGeom prst="line">
                  <a:avLst/>
                </a:prstGeom>
                <a:noFill/>
                <a:ln w="9525">
                  <a:solidFill>
                    <a:schemeClr val="tx1"/>
                  </a:solidFill>
                  <a:miter lim="800000"/>
                  <a:headEnd/>
                  <a:tailEnd/>
                </a:ln>
                <a:effectLst/>
              </p:spPr>
              <p:txBody>
                <a:bodyPr wrap="none"/>
                <a:lstStyle/>
                <a:p>
                  <a:endParaRPr lang="zh-CN" altLang="en-US"/>
                </a:p>
              </p:txBody>
            </p:sp>
            <p:grpSp>
              <p:nvGrpSpPr>
                <p:cNvPr id="6" name="Group 14"/>
                <p:cNvGrpSpPr>
                  <a:grpSpLocks/>
                </p:cNvGrpSpPr>
                <p:nvPr/>
              </p:nvGrpSpPr>
              <p:grpSpPr bwMode="auto">
                <a:xfrm>
                  <a:off x="1338" y="1413"/>
                  <a:ext cx="333" cy="349"/>
                  <a:chOff x="1465" y="2497"/>
                  <a:chExt cx="333" cy="324"/>
                </a:xfrm>
              </p:grpSpPr>
              <p:sp>
                <p:nvSpPr>
                  <p:cNvPr id="490511" name="AutoShape 15"/>
                  <p:cNvSpPr>
                    <a:spLocks noChangeArrowheads="1"/>
                  </p:cNvSpPr>
                  <p:nvPr/>
                </p:nvSpPr>
                <p:spPr bwMode="auto">
                  <a:xfrm>
                    <a:off x="1465" y="2497"/>
                    <a:ext cx="333" cy="1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12" name="AutoShape 16"/>
                  <p:cNvSpPr>
                    <a:spLocks noChangeArrowheads="1"/>
                  </p:cNvSpPr>
                  <p:nvPr/>
                </p:nvSpPr>
                <p:spPr bwMode="auto">
                  <a:xfrm flipV="1">
                    <a:off x="1468" y="2666"/>
                    <a:ext cx="3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13" name="Rectangle 17"/>
                  <p:cNvSpPr>
                    <a:spLocks noChangeArrowheads="1"/>
                  </p:cNvSpPr>
                  <p:nvPr/>
                </p:nvSpPr>
                <p:spPr bwMode="auto">
                  <a:xfrm>
                    <a:off x="1474" y="2507"/>
                    <a:ext cx="94" cy="314"/>
                  </a:xfrm>
                  <a:prstGeom prst="rect">
                    <a:avLst/>
                  </a:prstGeom>
                  <a:solidFill>
                    <a:srgbClr val="CCFF99"/>
                  </a:solidFill>
                  <a:ln w="9525">
                    <a:noFill/>
                    <a:miter lim="800000"/>
                    <a:headEnd/>
                    <a:tailEnd/>
                  </a:ln>
                  <a:effectLst/>
                </p:spPr>
                <p:txBody>
                  <a:bodyPr wrap="none" anchor="ctr"/>
                  <a:lstStyle/>
                  <a:p>
                    <a:endParaRPr lang="zh-CN" altLang="en-US"/>
                  </a:p>
                </p:txBody>
              </p:sp>
            </p:grpSp>
            <p:sp>
              <p:nvSpPr>
                <p:cNvPr id="490514" name="Line 18"/>
                <p:cNvSpPr>
                  <a:spLocks noChangeShapeType="1"/>
                </p:cNvSpPr>
                <p:nvPr/>
              </p:nvSpPr>
              <p:spPr bwMode="auto">
                <a:xfrm>
                  <a:off x="1338" y="1761"/>
                  <a:ext cx="475" cy="0"/>
                </a:xfrm>
                <a:prstGeom prst="line">
                  <a:avLst/>
                </a:prstGeom>
                <a:noFill/>
                <a:ln w="9525">
                  <a:solidFill>
                    <a:schemeClr val="tx1"/>
                  </a:solidFill>
                  <a:miter lim="800000"/>
                  <a:headEnd/>
                  <a:tailEnd/>
                </a:ln>
                <a:effectLst/>
              </p:spPr>
              <p:txBody>
                <a:bodyPr wrap="none"/>
                <a:lstStyle/>
                <a:p>
                  <a:endParaRPr lang="zh-CN" altLang="en-US"/>
                </a:p>
              </p:txBody>
            </p:sp>
            <p:grpSp>
              <p:nvGrpSpPr>
                <p:cNvPr id="7" name="Group 19"/>
                <p:cNvGrpSpPr>
                  <a:grpSpLocks/>
                </p:cNvGrpSpPr>
                <p:nvPr/>
              </p:nvGrpSpPr>
              <p:grpSpPr bwMode="auto">
                <a:xfrm>
                  <a:off x="1829" y="1205"/>
                  <a:ext cx="486" cy="330"/>
                  <a:chOff x="1999" y="1237"/>
                  <a:chExt cx="486" cy="330"/>
                </a:xfrm>
              </p:grpSpPr>
              <p:sp>
                <p:nvSpPr>
                  <p:cNvPr id="490516" name="Rectangle 20"/>
                  <p:cNvSpPr>
                    <a:spLocks noChangeArrowheads="1"/>
                  </p:cNvSpPr>
                  <p:nvPr/>
                </p:nvSpPr>
                <p:spPr bwMode="auto">
                  <a:xfrm>
                    <a:off x="2002" y="1282"/>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17" name="Line 21"/>
                  <p:cNvSpPr>
                    <a:spLocks noChangeShapeType="1"/>
                  </p:cNvSpPr>
                  <p:nvPr/>
                </p:nvSpPr>
                <p:spPr bwMode="auto">
                  <a:xfrm>
                    <a:off x="1999" y="1237"/>
                    <a:ext cx="0" cy="330"/>
                  </a:xfrm>
                  <a:prstGeom prst="line">
                    <a:avLst/>
                  </a:prstGeom>
                  <a:noFill/>
                  <a:ln w="28575">
                    <a:solidFill>
                      <a:schemeClr val="tx1"/>
                    </a:solidFill>
                    <a:miter lim="800000"/>
                    <a:headEnd/>
                    <a:tailEnd/>
                  </a:ln>
                  <a:effectLst/>
                </p:spPr>
                <p:txBody>
                  <a:bodyPr wrap="none"/>
                  <a:lstStyle/>
                  <a:p>
                    <a:endParaRPr lang="zh-CN" altLang="en-US"/>
                  </a:p>
                </p:txBody>
              </p:sp>
            </p:grpSp>
            <p:grpSp>
              <p:nvGrpSpPr>
                <p:cNvPr id="8" name="Group 22"/>
                <p:cNvGrpSpPr>
                  <a:grpSpLocks/>
                </p:cNvGrpSpPr>
                <p:nvPr/>
              </p:nvGrpSpPr>
              <p:grpSpPr bwMode="auto">
                <a:xfrm>
                  <a:off x="1826" y="1637"/>
                  <a:ext cx="483" cy="330"/>
                  <a:chOff x="1818" y="1613"/>
                  <a:chExt cx="483" cy="330"/>
                </a:xfrm>
              </p:grpSpPr>
              <p:sp>
                <p:nvSpPr>
                  <p:cNvPr id="490519" name="Rectangle 23"/>
                  <p:cNvSpPr>
                    <a:spLocks noChangeArrowheads="1"/>
                  </p:cNvSpPr>
                  <p:nvPr/>
                </p:nvSpPr>
                <p:spPr bwMode="auto">
                  <a:xfrm>
                    <a:off x="1818" y="1642"/>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20" name="Line 24"/>
                  <p:cNvSpPr>
                    <a:spLocks noChangeShapeType="1"/>
                  </p:cNvSpPr>
                  <p:nvPr/>
                </p:nvSpPr>
                <p:spPr bwMode="auto">
                  <a:xfrm>
                    <a:off x="1823" y="1613"/>
                    <a:ext cx="0" cy="330"/>
                  </a:xfrm>
                  <a:prstGeom prst="line">
                    <a:avLst/>
                  </a:prstGeom>
                  <a:noFill/>
                  <a:ln w="28575">
                    <a:solidFill>
                      <a:schemeClr val="tx1"/>
                    </a:solidFill>
                    <a:miter lim="800000"/>
                    <a:headEnd/>
                    <a:tailEnd/>
                  </a:ln>
                  <a:effectLst/>
                </p:spPr>
                <p:txBody>
                  <a:bodyPr wrap="none"/>
                  <a:lstStyle/>
                  <a:p>
                    <a:endParaRPr lang="zh-CN" altLang="en-US"/>
                  </a:p>
                </p:txBody>
              </p:sp>
            </p:grpSp>
            <p:sp>
              <p:nvSpPr>
                <p:cNvPr id="490521" name="Line 25"/>
                <p:cNvSpPr>
                  <a:spLocks noChangeShapeType="1"/>
                </p:cNvSpPr>
                <p:nvPr/>
              </p:nvSpPr>
              <p:spPr bwMode="auto">
                <a:xfrm flipH="1">
                  <a:off x="1584" y="1415"/>
                  <a:ext cx="93" cy="186"/>
                </a:xfrm>
                <a:prstGeom prst="line">
                  <a:avLst/>
                </a:prstGeom>
                <a:noFill/>
                <a:ln w="9525">
                  <a:solidFill>
                    <a:schemeClr val="tx1"/>
                  </a:solidFill>
                  <a:miter lim="800000"/>
                  <a:headEnd/>
                  <a:tailEnd/>
                </a:ln>
                <a:effectLst/>
              </p:spPr>
              <p:txBody>
                <a:bodyPr wrap="none"/>
                <a:lstStyle/>
                <a:p>
                  <a:endParaRPr lang="zh-CN" altLang="en-US"/>
                </a:p>
              </p:txBody>
            </p:sp>
          </p:grpSp>
          <p:sp>
            <p:nvSpPr>
              <p:cNvPr id="490522" name="Line 26"/>
              <p:cNvSpPr>
                <a:spLocks noChangeShapeType="1"/>
              </p:cNvSpPr>
              <p:nvPr/>
            </p:nvSpPr>
            <p:spPr bwMode="auto">
              <a:xfrm>
                <a:off x="1584" y="1584"/>
                <a:ext cx="85" cy="178"/>
              </a:xfrm>
              <a:prstGeom prst="line">
                <a:avLst/>
              </a:prstGeom>
              <a:noFill/>
              <a:ln w="9525">
                <a:solidFill>
                  <a:schemeClr val="tx1"/>
                </a:solidFill>
                <a:miter lim="800000"/>
                <a:headEnd/>
                <a:tailEnd/>
              </a:ln>
              <a:effectLst/>
            </p:spPr>
            <p:txBody>
              <a:bodyPr wrap="none"/>
              <a:lstStyle/>
              <a:p>
                <a:endParaRPr lang="zh-CN" altLang="en-US"/>
              </a:p>
            </p:txBody>
          </p:sp>
        </p:grpSp>
        <p:grpSp>
          <p:nvGrpSpPr>
            <p:cNvPr id="9" name="Group 27"/>
            <p:cNvGrpSpPr>
              <a:grpSpLocks/>
            </p:cNvGrpSpPr>
            <p:nvPr/>
          </p:nvGrpSpPr>
          <p:grpSpPr bwMode="auto">
            <a:xfrm>
              <a:off x="2618" y="1121"/>
              <a:ext cx="978" cy="821"/>
              <a:chOff x="2620" y="1174"/>
              <a:chExt cx="978" cy="821"/>
            </a:xfrm>
          </p:grpSpPr>
          <p:grpSp>
            <p:nvGrpSpPr>
              <p:cNvPr id="10" name="Group 28"/>
              <p:cNvGrpSpPr>
                <a:grpSpLocks/>
              </p:cNvGrpSpPr>
              <p:nvPr/>
            </p:nvGrpSpPr>
            <p:grpSpPr bwMode="auto">
              <a:xfrm>
                <a:off x="2620" y="1174"/>
                <a:ext cx="978" cy="821"/>
                <a:chOff x="2620" y="1174"/>
                <a:chExt cx="978" cy="821"/>
              </a:xfrm>
            </p:grpSpPr>
            <p:sp>
              <p:nvSpPr>
                <p:cNvPr id="490525" name="Line 29"/>
                <p:cNvSpPr>
                  <a:spLocks noChangeShapeType="1"/>
                </p:cNvSpPr>
                <p:nvPr/>
              </p:nvSpPr>
              <p:spPr bwMode="auto">
                <a:xfrm>
                  <a:off x="2624" y="1174"/>
                  <a:ext cx="0" cy="821"/>
                </a:xfrm>
                <a:prstGeom prst="line">
                  <a:avLst/>
                </a:prstGeom>
                <a:noFill/>
                <a:ln w="28575">
                  <a:solidFill>
                    <a:schemeClr val="tx1"/>
                  </a:solidFill>
                  <a:miter lim="800000"/>
                  <a:headEnd/>
                  <a:tailEnd/>
                </a:ln>
                <a:effectLst/>
              </p:spPr>
              <p:txBody>
                <a:bodyPr wrap="none"/>
                <a:lstStyle/>
                <a:p>
                  <a:endParaRPr lang="zh-CN" altLang="en-US"/>
                </a:p>
              </p:txBody>
            </p:sp>
            <p:sp>
              <p:nvSpPr>
                <p:cNvPr id="490526" name="Line 30"/>
                <p:cNvSpPr>
                  <a:spLocks noChangeShapeType="1"/>
                </p:cNvSpPr>
                <p:nvPr/>
              </p:nvSpPr>
              <p:spPr bwMode="auto">
                <a:xfrm>
                  <a:off x="2620" y="1417"/>
                  <a:ext cx="492" cy="0"/>
                </a:xfrm>
                <a:prstGeom prst="line">
                  <a:avLst/>
                </a:prstGeom>
                <a:noFill/>
                <a:ln w="9525">
                  <a:solidFill>
                    <a:schemeClr val="tx1"/>
                  </a:solidFill>
                  <a:miter lim="800000"/>
                  <a:headEnd/>
                  <a:tailEnd/>
                </a:ln>
                <a:effectLst/>
              </p:spPr>
              <p:txBody>
                <a:bodyPr wrap="none"/>
                <a:lstStyle/>
                <a:p>
                  <a:endParaRPr lang="zh-CN" altLang="en-US"/>
                </a:p>
              </p:txBody>
            </p:sp>
            <p:grpSp>
              <p:nvGrpSpPr>
                <p:cNvPr id="11" name="Group 31"/>
                <p:cNvGrpSpPr>
                  <a:grpSpLocks/>
                </p:cNvGrpSpPr>
                <p:nvPr/>
              </p:nvGrpSpPr>
              <p:grpSpPr bwMode="auto">
                <a:xfrm>
                  <a:off x="2629" y="1424"/>
                  <a:ext cx="341" cy="348"/>
                  <a:chOff x="1465" y="2497"/>
                  <a:chExt cx="333" cy="324"/>
                </a:xfrm>
              </p:grpSpPr>
              <p:sp>
                <p:nvSpPr>
                  <p:cNvPr id="490528" name="AutoShape 32"/>
                  <p:cNvSpPr>
                    <a:spLocks noChangeArrowheads="1"/>
                  </p:cNvSpPr>
                  <p:nvPr/>
                </p:nvSpPr>
                <p:spPr bwMode="auto">
                  <a:xfrm>
                    <a:off x="1465" y="2497"/>
                    <a:ext cx="333" cy="1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29" name="AutoShape 33"/>
                  <p:cNvSpPr>
                    <a:spLocks noChangeArrowheads="1"/>
                  </p:cNvSpPr>
                  <p:nvPr/>
                </p:nvSpPr>
                <p:spPr bwMode="auto">
                  <a:xfrm flipV="1">
                    <a:off x="1468" y="2666"/>
                    <a:ext cx="3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30" name="Rectangle 34"/>
                  <p:cNvSpPr>
                    <a:spLocks noChangeArrowheads="1"/>
                  </p:cNvSpPr>
                  <p:nvPr/>
                </p:nvSpPr>
                <p:spPr bwMode="auto">
                  <a:xfrm>
                    <a:off x="1474" y="2507"/>
                    <a:ext cx="94" cy="314"/>
                  </a:xfrm>
                  <a:prstGeom prst="rect">
                    <a:avLst/>
                  </a:prstGeom>
                  <a:solidFill>
                    <a:srgbClr val="CCFF99"/>
                  </a:solidFill>
                  <a:ln w="9525">
                    <a:noFill/>
                    <a:miter lim="800000"/>
                    <a:headEnd/>
                    <a:tailEnd/>
                  </a:ln>
                  <a:effectLst/>
                </p:spPr>
                <p:txBody>
                  <a:bodyPr wrap="none" anchor="ctr"/>
                  <a:lstStyle/>
                  <a:p>
                    <a:endParaRPr lang="zh-CN" altLang="en-US"/>
                  </a:p>
                </p:txBody>
              </p:sp>
            </p:grpSp>
            <p:sp>
              <p:nvSpPr>
                <p:cNvPr id="490531" name="Line 35"/>
                <p:cNvSpPr>
                  <a:spLocks noChangeShapeType="1"/>
                </p:cNvSpPr>
                <p:nvPr/>
              </p:nvSpPr>
              <p:spPr bwMode="auto">
                <a:xfrm>
                  <a:off x="2629" y="1772"/>
                  <a:ext cx="475" cy="0"/>
                </a:xfrm>
                <a:prstGeom prst="line">
                  <a:avLst/>
                </a:prstGeom>
                <a:noFill/>
                <a:ln w="9525">
                  <a:solidFill>
                    <a:schemeClr val="tx1"/>
                  </a:solidFill>
                  <a:miter lim="800000"/>
                  <a:headEnd/>
                  <a:tailEnd/>
                </a:ln>
                <a:effectLst/>
              </p:spPr>
              <p:txBody>
                <a:bodyPr wrap="none"/>
                <a:lstStyle/>
                <a:p>
                  <a:endParaRPr lang="zh-CN" altLang="en-US"/>
                </a:p>
              </p:txBody>
            </p:sp>
            <p:grpSp>
              <p:nvGrpSpPr>
                <p:cNvPr id="12" name="Group 36"/>
                <p:cNvGrpSpPr>
                  <a:grpSpLocks/>
                </p:cNvGrpSpPr>
                <p:nvPr/>
              </p:nvGrpSpPr>
              <p:grpSpPr bwMode="auto">
                <a:xfrm>
                  <a:off x="3115" y="1216"/>
                  <a:ext cx="483" cy="330"/>
                  <a:chOff x="3115" y="1216"/>
                  <a:chExt cx="483" cy="330"/>
                </a:xfrm>
              </p:grpSpPr>
              <p:sp>
                <p:nvSpPr>
                  <p:cNvPr id="490533" name="Rectangle 37"/>
                  <p:cNvSpPr>
                    <a:spLocks noChangeArrowheads="1"/>
                  </p:cNvSpPr>
                  <p:nvPr/>
                </p:nvSpPr>
                <p:spPr bwMode="auto">
                  <a:xfrm>
                    <a:off x="3115" y="1253"/>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34" name="Line 38"/>
                  <p:cNvSpPr>
                    <a:spLocks noChangeShapeType="1"/>
                  </p:cNvSpPr>
                  <p:nvPr/>
                </p:nvSpPr>
                <p:spPr bwMode="auto">
                  <a:xfrm>
                    <a:off x="3120" y="1216"/>
                    <a:ext cx="0" cy="330"/>
                  </a:xfrm>
                  <a:prstGeom prst="line">
                    <a:avLst/>
                  </a:prstGeom>
                  <a:noFill/>
                  <a:ln w="28575">
                    <a:solidFill>
                      <a:schemeClr val="tx1"/>
                    </a:solidFill>
                    <a:miter lim="800000"/>
                    <a:headEnd/>
                    <a:tailEnd/>
                  </a:ln>
                  <a:effectLst/>
                </p:spPr>
                <p:txBody>
                  <a:bodyPr wrap="none"/>
                  <a:lstStyle/>
                  <a:p>
                    <a:endParaRPr lang="zh-CN" altLang="en-US"/>
                  </a:p>
                </p:txBody>
              </p:sp>
            </p:grpSp>
            <p:sp>
              <p:nvSpPr>
                <p:cNvPr id="490535" name="Line 39"/>
                <p:cNvSpPr>
                  <a:spLocks noChangeShapeType="1"/>
                </p:cNvSpPr>
                <p:nvPr/>
              </p:nvSpPr>
              <p:spPr bwMode="auto">
                <a:xfrm flipH="1">
                  <a:off x="2875" y="1426"/>
                  <a:ext cx="93" cy="186"/>
                </a:xfrm>
                <a:prstGeom prst="line">
                  <a:avLst/>
                </a:prstGeom>
                <a:noFill/>
                <a:ln w="9525">
                  <a:solidFill>
                    <a:schemeClr val="tx1"/>
                  </a:solidFill>
                  <a:miter lim="800000"/>
                  <a:headEnd/>
                  <a:tailEnd/>
                </a:ln>
                <a:effectLst/>
              </p:spPr>
              <p:txBody>
                <a:bodyPr wrap="none"/>
                <a:lstStyle/>
                <a:p>
                  <a:endParaRPr lang="zh-CN" altLang="en-US"/>
                </a:p>
              </p:txBody>
            </p:sp>
          </p:grpSp>
          <p:sp>
            <p:nvSpPr>
              <p:cNvPr id="490536" name="Line 40"/>
              <p:cNvSpPr>
                <a:spLocks noChangeShapeType="1"/>
              </p:cNvSpPr>
              <p:nvPr/>
            </p:nvSpPr>
            <p:spPr bwMode="auto">
              <a:xfrm>
                <a:off x="2875" y="1595"/>
                <a:ext cx="85" cy="178"/>
              </a:xfrm>
              <a:prstGeom prst="line">
                <a:avLst/>
              </a:prstGeom>
              <a:noFill/>
              <a:ln w="9525">
                <a:solidFill>
                  <a:schemeClr val="tx1"/>
                </a:solidFill>
                <a:miter lim="800000"/>
                <a:headEnd/>
                <a:tailEnd/>
              </a:ln>
              <a:effectLst/>
            </p:spPr>
            <p:txBody>
              <a:bodyPr wrap="none"/>
              <a:lstStyle/>
              <a:p>
                <a:endParaRPr lang="zh-CN" altLang="en-US"/>
              </a:p>
            </p:txBody>
          </p:sp>
        </p:grpSp>
        <p:grpSp>
          <p:nvGrpSpPr>
            <p:cNvPr id="13" name="Group 41"/>
            <p:cNvGrpSpPr>
              <a:grpSpLocks/>
            </p:cNvGrpSpPr>
            <p:nvPr/>
          </p:nvGrpSpPr>
          <p:grpSpPr bwMode="auto">
            <a:xfrm>
              <a:off x="385" y="2742"/>
              <a:ext cx="1414" cy="525"/>
              <a:chOff x="466" y="2693"/>
              <a:chExt cx="1414" cy="525"/>
            </a:xfrm>
          </p:grpSpPr>
          <p:sp>
            <p:nvSpPr>
              <p:cNvPr id="490538" name="Line 42"/>
              <p:cNvSpPr>
                <a:spLocks noChangeShapeType="1"/>
              </p:cNvSpPr>
              <p:nvPr/>
            </p:nvSpPr>
            <p:spPr bwMode="auto">
              <a:xfrm>
                <a:off x="1500" y="2786"/>
                <a:ext cx="0" cy="339"/>
              </a:xfrm>
              <a:prstGeom prst="line">
                <a:avLst/>
              </a:prstGeom>
              <a:noFill/>
              <a:ln w="28575">
                <a:solidFill>
                  <a:schemeClr val="tx1"/>
                </a:solidFill>
                <a:miter lim="800000"/>
                <a:headEnd/>
                <a:tailEnd/>
              </a:ln>
              <a:effectLst/>
            </p:spPr>
            <p:txBody>
              <a:bodyPr wrap="none"/>
              <a:lstStyle/>
              <a:p>
                <a:endParaRPr lang="zh-CN" altLang="en-US"/>
              </a:p>
            </p:txBody>
          </p:sp>
          <p:grpSp>
            <p:nvGrpSpPr>
              <p:cNvPr id="14" name="Group 43"/>
              <p:cNvGrpSpPr>
                <a:grpSpLocks/>
              </p:cNvGrpSpPr>
              <p:nvPr/>
            </p:nvGrpSpPr>
            <p:grpSpPr bwMode="auto">
              <a:xfrm>
                <a:off x="466" y="2693"/>
                <a:ext cx="1414" cy="525"/>
                <a:chOff x="966" y="2812"/>
                <a:chExt cx="1414" cy="525"/>
              </a:xfrm>
            </p:grpSpPr>
            <p:sp>
              <p:nvSpPr>
                <p:cNvPr id="490540" name="Line 44"/>
                <p:cNvSpPr>
                  <a:spLocks noChangeShapeType="1"/>
                </p:cNvSpPr>
                <p:nvPr/>
              </p:nvSpPr>
              <p:spPr bwMode="auto">
                <a:xfrm>
                  <a:off x="966" y="2812"/>
                  <a:ext cx="0" cy="525"/>
                </a:xfrm>
                <a:prstGeom prst="line">
                  <a:avLst/>
                </a:prstGeom>
                <a:noFill/>
                <a:ln w="28575">
                  <a:solidFill>
                    <a:schemeClr val="tx1"/>
                  </a:solidFill>
                  <a:miter lim="800000"/>
                  <a:headEnd/>
                  <a:tailEnd/>
                </a:ln>
                <a:effectLst/>
              </p:spPr>
              <p:txBody>
                <a:bodyPr wrap="none"/>
                <a:lstStyle/>
                <a:p>
                  <a:endParaRPr lang="zh-CN" altLang="en-US"/>
                </a:p>
              </p:txBody>
            </p:sp>
            <p:sp>
              <p:nvSpPr>
                <p:cNvPr id="490541" name="Rectangle 45"/>
                <p:cNvSpPr>
                  <a:spLocks noChangeArrowheads="1"/>
                </p:cNvSpPr>
                <p:nvPr/>
              </p:nvSpPr>
              <p:spPr bwMode="auto">
                <a:xfrm>
                  <a:off x="966" y="2958"/>
                  <a:ext cx="804" cy="237"/>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42" name="Line 46"/>
                <p:cNvSpPr>
                  <a:spLocks noChangeShapeType="1"/>
                </p:cNvSpPr>
                <p:nvPr/>
              </p:nvSpPr>
              <p:spPr bwMode="auto">
                <a:xfrm>
                  <a:off x="1770" y="3075"/>
                  <a:ext cx="221" cy="0"/>
                </a:xfrm>
                <a:prstGeom prst="line">
                  <a:avLst/>
                </a:prstGeom>
                <a:noFill/>
                <a:ln w="9525">
                  <a:solidFill>
                    <a:schemeClr val="tx1"/>
                  </a:solidFill>
                  <a:miter lim="800000"/>
                  <a:headEnd/>
                  <a:tailEnd/>
                </a:ln>
                <a:effectLst/>
              </p:spPr>
              <p:txBody>
                <a:bodyPr wrap="none"/>
                <a:lstStyle/>
                <a:p>
                  <a:endParaRPr lang="zh-CN" altLang="en-US"/>
                </a:p>
              </p:txBody>
            </p:sp>
            <p:sp>
              <p:nvSpPr>
                <p:cNvPr id="490543" name="Rectangle 47"/>
                <p:cNvSpPr>
                  <a:spLocks noChangeArrowheads="1"/>
                </p:cNvSpPr>
                <p:nvPr/>
              </p:nvSpPr>
              <p:spPr bwMode="auto">
                <a:xfrm>
                  <a:off x="1999" y="2965"/>
                  <a:ext cx="381" cy="228"/>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grpSp>
        </p:grpSp>
        <p:grpSp>
          <p:nvGrpSpPr>
            <p:cNvPr id="15" name="Group 48"/>
            <p:cNvGrpSpPr>
              <a:grpSpLocks/>
            </p:cNvGrpSpPr>
            <p:nvPr/>
          </p:nvGrpSpPr>
          <p:grpSpPr bwMode="auto">
            <a:xfrm>
              <a:off x="2108" y="2770"/>
              <a:ext cx="1414" cy="525"/>
              <a:chOff x="466" y="2693"/>
              <a:chExt cx="1414" cy="525"/>
            </a:xfrm>
          </p:grpSpPr>
          <p:sp>
            <p:nvSpPr>
              <p:cNvPr id="490545" name="Line 49"/>
              <p:cNvSpPr>
                <a:spLocks noChangeShapeType="1"/>
              </p:cNvSpPr>
              <p:nvPr/>
            </p:nvSpPr>
            <p:spPr bwMode="auto">
              <a:xfrm>
                <a:off x="1500" y="2786"/>
                <a:ext cx="0" cy="339"/>
              </a:xfrm>
              <a:prstGeom prst="line">
                <a:avLst/>
              </a:prstGeom>
              <a:noFill/>
              <a:ln w="28575">
                <a:solidFill>
                  <a:schemeClr val="tx1"/>
                </a:solidFill>
                <a:miter lim="800000"/>
                <a:headEnd/>
                <a:tailEnd/>
              </a:ln>
              <a:effectLst/>
            </p:spPr>
            <p:txBody>
              <a:bodyPr wrap="none"/>
              <a:lstStyle/>
              <a:p>
                <a:endParaRPr lang="zh-CN" altLang="en-US"/>
              </a:p>
            </p:txBody>
          </p:sp>
          <p:grpSp>
            <p:nvGrpSpPr>
              <p:cNvPr id="16" name="Group 50"/>
              <p:cNvGrpSpPr>
                <a:grpSpLocks/>
              </p:cNvGrpSpPr>
              <p:nvPr/>
            </p:nvGrpSpPr>
            <p:grpSpPr bwMode="auto">
              <a:xfrm>
                <a:off x="466" y="2693"/>
                <a:ext cx="1414" cy="525"/>
                <a:chOff x="966" y="2812"/>
                <a:chExt cx="1414" cy="525"/>
              </a:xfrm>
            </p:grpSpPr>
            <p:sp>
              <p:nvSpPr>
                <p:cNvPr id="490547" name="Line 51"/>
                <p:cNvSpPr>
                  <a:spLocks noChangeShapeType="1"/>
                </p:cNvSpPr>
                <p:nvPr/>
              </p:nvSpPr>
              <p:spPr bwMode="auto">
                <a:xfrm>
                  <a:off x="966" y="2812"/>
                  <a:ext cx="0" cy="525"/>
                </a:xfrm>
                <a:prstGeom prst="line">
                  <a:avLst/>
                </a:prstGeom>
                <a:noFill/>
                <a:ln w="28575">
                  <a:solidFill>
                    <a:schemeClr val="tx1"/>
                  </a:solidFill>
                  <a:miter lim="800000"/>
                  <a:headEnd/>
                  <a:tailEnd/>
                </a:ln>
                <a:effectLst/>
              </p:spPr>
              <p:txBody>
                <a:bodyPr wrap="none"/>
                <a:lstStyle/>
                <a:p>
                  <a:endParaRPr lang="zh-CN" altLang="en-US"/>
                </a:p>
              </p:txBody>
            </p:sp>
            <p:sp>
              <p:nvSpPr>
                <p:cNvPr id="490548" name="Rectangle 52"/>
                <p:cNvSpPr>
                  <a:spLocks noChangeArrowheads="1"/>
                </p:cNvSpPr>
                <p:nvPr/>
              </p:nvSpPr>
              <p:spPr bwMode="auto">
                <a:xfrm>
                  <a:off x="966" y="2958"/>
                  <a:ext cx="804" cy="237"/>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49" name="Line 53"/>
                <p:cNvSpPr>
                  <a:spLocks noChangeShapeType="1"/>
                </p:cNvSpPr>
                <p:nvPr/>
              </p:nvSpPr>
              <p:spPr bwMode="auto">
                <a:xfrm>
                  <a:off x="1770" y="3075"/>
                  <a:ext cx="221" cy="0"/>
                </a:xfrm>
                <a:prstGeom prst="line">
                  <a:avLst/>
                </a:prstGeom>
                <a:noFill/>
                <a:ln w="9525">
                  <a:solidFill>
                    <a:schemeClr val="tx1"/>
                  </a:solidFill>
                  <a:miter lim="800000"/>
                  <a:headEnd/>
                  <a:tailEnd/>
                </a:ln>
                <a:effectLst/>
              </p:spPr>
              <p:txBody>
                <a:bodyPr wrap="none"/>
                <a:lstStyle/>
                <a:p>
                  <a:endParaRPr lang="zh-CN" altLang="en-US"/>
                </a:p>
              </p:txBody>
            </p:sp>
            <p:sp>
              <p:nvSpPr>
                <p:cNvPr id="490550" name="Rectangle 54"/>
                <p:cNvSpPr>
                  <a:spLocks noChangeArrowheads="1"/>
                </p:cNvSpPr>
                <p:nvPr/>
              </p:nvSpPr>
              <p:spPr bwMode="auto">
                <a:xfrm>
                  <a:off x="1999" y="2965"/>
                  <a:ext cx="381" cy="228"/>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grpSp>
        </p:grpSp>
        <p:grpSp>
          <p:nvGrpSpPr>
            <p:cNvPr id="17" name="Group 55"/>
            <p:cNvGrpSpPr>
              <a:grpSpLocks/>
            </p:cNvGrpSpPr>
            <p:nvPr/>
          </p:nvGrpSpPr>
          <p:grpSpPr bwMode="auto">
            <a:xfrm>
              <a:off x="4150" y="798"/>
              <a:ext cx="1128" cy="1498"/>
              <a:chOff x="4204" y="1194"/>
              <a:chExt cx="1128" cy="1498"/>
            </a:xfrm>
          </p:grpSpPr>
          <p:sp>
            <p:nvSpPr>
              <p:cNvPr id="490552" name="Line 56"/>
              <p:cNvSpPr>
                <a:spLocks noChangeShapeType="1"/>
              </p:cNvSpPr>
              <p:nvPr/>
            </p:nvSpPr>
            <p:spPr bwMode="auto">
              <a:xfrm flipH="1">
                <a:off x="4204" y="1194"/>
                <a:ext cx="8" cy="1498"/>
              </a:xfrm>
              <a:prstGeom prst="line">
                <a:avLst/>
              </a:prstGeom>
              <a:noFill/>
              <a:ln w="28575">
                <a:solidFill>
                  <a:schemeClr val="tx1"/>
                </a:solidFill>
                <a:miter lim="800000"/>
                <a:headEnd/>
                <a:tailEnd/>
              </a:ln>
              <a:effectLst/>
            </p:spPr>
            <p:txBody>
              <a:bodyPr wrap="none"/>
              <a:lstStyle/>
              <a:p>
                <a:endParaRPr lang="zh-CN" altLang="en-US"/>
              </a:p>
            </p:txBody>
          </p:sp>
          <p:sp>
            <p:nvSpPr>
              <p:cNvPr id="490553" name="Line 57"/>
              <p:cNvSpPr>
                <a:spLocks noChangeShapeType="1"/>
              </p:cNvSpPr>
              <p:nvPr/>
            </p:nvSpPr>
            <p:spPr bwMode="auto">
              <a:xfrm>
                <a:off x="4208" y="1429"/>
                <a:ext cx="628" cy="0"/>
              </a:xfrm>
              <a:prstGeom prst="line">
                <a:avLst/>
              </a:prstGeom>
              <a:noFill/>
              <a:ln w="9525">
                <a:solidFill>
                  <a:schemeClr val="tx1"/>
                </a:solidFill>
                <a:miter lim="800000"/>
                <a:headEnd/>
                <a:tailEnd/>
              </a:ln>
              <a:effectLst/>
            </p:spPr>
            <p:txBody>
              <a:bodyPr wrap="none"/>
              <a:lstStyle/>
              <a:p>
                <a:endParaRPr lang="zh-CN" altLang="en-US"/>
              </a:p>
            </p:txBody>
          </p:sp>
          <p:grpSp>
            <p:nvGrpSpPr>
              <p:cNvPr id="18" name="Group 58"/>
              <p:cNvGrpSpPr>
                <a:grpSpLocks/>
              </p:cNvGrpSpPr>
              <p:nvPr/>
            </p:nvGrpSpPr>
            <p:grpSpPr bwMode="auto">
              <a:xfrm>
                <a:off x="4217" y="1444"/>
                <a:ext cx="341" cy="348"/>
                <a:chOff x="1465" y="2497"/>
                <a:chExt cx="333" cy="324"/>
              </a:xfrm>
            </p:grpSpPr>
            <p:sp>
              <p:nvSpPr>
                <p:cNvPr id="490555" name="AutoShape 59"/>
                <p:cNvSpPr>
                  <a:spLocks noChangeArrowheads="1"/>
                </p:cNvSpPr>
                <p:nvPr/>
              </p:nvSpPr>
              <p:spPr bwMode="auto">
                <a:xfrm>
                  <a:off x="1465" y="2497"/>
                  <a:ext cx="333" cy="1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56" name="AutoShape 60"/>
                <p:cNvSpPr>
                  <a:spLocks noChangeArrowheads="1"/>
                </p:cNvSpPr>
                <p:nvPr/>
              </p:nvSpPr>
              <p:spPr bwMode="auto">
                <a:xfrm flipV="1">
                  <a:off x="1468" y="2666"/>
                  <a:ext cx="3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57" name="Rectangle 61"/>
                <p:cNvSpPr>
                  <a:spLocks noChangeArrowheads="1"/>
                </p:cNvSpPr>
                <p:nvPr/>
              </p:nvSpPr>
              <p:spPr bwMode="auto">
                <a:xfrm>
                  <a:off x="1474" y="2507"/>
                  <a:ext cx="94" cy="314"/>
                </a:xfrm>
                <a:prstGeom prst="rect">
                  <a:avLst/>
                </a:prstGeom>
                <a:solidFill>
                  <a:srgbClr val="CCFF99"/>
                </a:solidFill>
                <a:ln w="9525">
                  <a:noFill/>
                  <a:miter lim="800000"/>
                  <a:headEnd/>
                  <a:tailEnd/>
                </a:ln>
                <a:effectLst/>
              </p:spPr>
              <p:txBody>
                <a:bodyPr wrap="none" anchor="ctr"/>
                <a:lstStyle/>
                <a:p>
                  <a:endParaRPr lang="zh-CN" altLang="en-US"/>
                </a:p>
              </p:txBody>
            </p:sp>
          </p:grpSp>
          <p:sp>
            <p:nvSpPr>
              <p:cNvPr id="490558" name="Line 62"/>
              <p:cNvSpPr>
                <a:spLocks noChangeShapeType="1"/>
              </p:cNvSpPr>
              <p:nvPr/>
            </p:nvSpPr>
            <p:spPr bwMode="auto">
              <a:xfrm flipV="1">
                <a:off x="4556" y="1784"/>
                <a:ext cx="279" cy="1"/>
              </a:xfrm>
              <a:prstGeom prst="line">
                <a:avLst/>
              </a:prstGeom>
              <a:noFill/>
              <a:ln w="9525">
                <a:solidFill>
                  <a:schemeClr val="tx1"/>
                </a:solidFill>
                <a:miter lim="800000"/>
                <a:headEnd/>
                <a:tailEnd/>
              </a:ln>
              <a:effectLst/>
            </p:spPr>
            <p:txBody>
              <a:bodyPr wrap="none"/>
              <a:lstStyle/>
              <a:p>
                <a:endParaRPr lang="zh-CN" altLang="en-US"/>
              </a:p>
            </p:txBody>
          </p:sp>
          <p:grpSp>
            <p:nvGrpSpPr>
              <p:cNvPr id="19" name="Group 63"/>
              <p:cNvGrpSpPr>
                <a:grpSpLocks/>
              </p:cNvGrpSpPr>
              <p:nvPr/>
            </p:nvGrpSpPr>
            <p:grpSpPr bwMode="auto">
              <a:xfrm>
                <a:off x="4847" y="1236"/>
                <a:ext cx="483" cy="330"/>
                <a:chOff x="3115" y="1216"/>
                <a:chExt cx="483" cy="330"/>
              </a:xfrm>
            </p:grpSpPr>
            <p:sp>
              <p:nvSpPr>
                <p:cNvPr id="490560" name="Rectangle 64"/>
                <p:cNvSpPr>
                  <a:spLocks noChangeArrowheads="1"/>
                </p:cNvSpPr>
                <p:nvPr/>
              </p:nvSpPr>
              <p:spPr bwMode="auto">
                <a:xfrm>
                  <a:off x="3115" y="1253"/>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61" name="Line 65"/>
                <p:cNvSpPr>
                  <a:spLocks noChangeShapeType="1"/>
                </p:cNvSpPr>
                <p:nvPr/>
              </p:nvSpPr>
              <p:spPr bwMode="auto">
                <a:xfrm>
                  <a:off x="3120" y="1216"/>
                  <a:ext cx="0" cy="330"/>
                </a:xfrm>
                <a:prstGeom prst="line">
                  <a:avLst/>
                </a:prstGeom>
                <a:noFill/>
                <a:ln w="28575">
                  <a:solidFill>
                    <a:schemeClr val="tx1"/>
                  </a:solidFill>
                  <a:miter lim="800000"/>
                  <a:headEnd/>
                  <a:tailEnd/>
                </a:ln>
                <a:effectLst/>
              </p:spPr>
              <p:txBody>
                <a:bodyPr wrap="none"/>
                <a:lstStyle/>
                <a:p>
                  <a:endParaRPr lang="zh-CN" altLang="en-US"/>
                </a:p>
              </p:txBody>
            </p:sp>
          </p:grpSp>
          <p:sp>
            <p:nvSpPr>
              <p:cNvPr id="490562" name="Line 66"/>
              <p:cNvSpPr>
                <a:spLocks noChangeShapeType="1"/>
              </p:cNvSpPr>
              <p:nvPr/>
            </p:nvSpPr>
            <p:spPr bwMode="auto">
              <a:xfrm flipH="1">
                <a:off x="4463" y="1438"/>
                <a:ext cx="93" cy="186"/>
              </a:xfrm>
              <a:prstGeom prst="line">
                <a:avLst/>
              </a:prstGeom>
              <a:noFill/>
              <a:ln w="9525">
                <a:solidFill>
                  <a:schemeClr val="tx1"/>
                </a:solidFill>
                <a:miter lim="800000"/>
                <a:headEnd/>
                <a:tailEnd/>
              </a:ln>
              <a:effectLst/>
            </p:spPr>
            <p:txBody>
              <a:bodyPr wrap="none"/>
              <a:lstStyle/>
              <a:p>
                <a:endParaRPr lang="zh-CN" altLang="en-US"/>
              </a:p>
            </p:txBody>
          </p:sp>
          <p:sp>
            <p:nvSpPr>
              <p:cNvPr id="490563" name="Line 67"/>
              <p:cNvSpPr>
                <a:spLocks noChangeShapeType="1"/>
              </p:cNvSpPr>
              <p:nvPr/>
            </p:nvSpPr>
            <p:spPr bwMode="auto">
              <a:xfrm>
                <a:off x="4463" y="1607"/>
                <a:ext cx="85" cy="178"/>
              </a:xfrm>
              <a:prstGeom prst="line">
                <a:avLst/>
              </a:prstGeom>
              <a:noFill/>
              <a:ln w="9525">
                <a:solidFill>
                  <a:schemeClr val="tx1"/>
                </a:solidFill>
                <a:miter lim="800000"/>
                <a:headEnd/>
                <a:tailEnd/>
              </a:ln>
              <a:effectLst/>
            </p:spPr>
            <p:txBody>
              <a:bodyPr wrap="none"/>
              <a:lstStyle/>
              <a:p>
                <a:endParaRPr lang="zh-CN" altLang="en-US"/>
              </a:p>
            </p:txBody>
          </p:sp>
          <p:grpSp>
            <p:nvGrpSpPr>
              <p:cNvPr id="20" name="Group 68"/>
              <p:cNvGrpSpPr>
                <a:grpSpLocks/>
              </p:cNvGrpSpPr>
              <p:nvPr/>
            </p:nvGrpSpPr>
            <p:grpSpPr bwMode="auto">
              <a:xfrm>
                <a:off x="4849" y="1628"/>
                <a:ext cx="483" cy="330"/>
                <a:chOff x="3115" y="1216"/>
                <a:chExt cx="483" cy="330"/>
              </a:xfrm>
            </p:grpSpPr>
            <p:sp>
              <p:nvSpPr>
                <p:cNvPr id="490565" name="Rectangle 69"/>
                <p:cNvSpPr>
                  <a:spLocks noChangeArrowheads="1"/>
                </p:cNvSpPr>
                <p:nvPr/>
              </p:nvSpPr>
              <p:spPr bwMode="auto">
                <a:xfrm>
                  <a:off x="3115" y="1253"/>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66" name="Line 70"/>
                <p:cNvSpPr>
                  <a:spLocks noChangeShapeType="1"/>
                </p:cNvSpPr>
                <p:nvPr/>
              </p:nvSpPr>
              <p:spPr bwMode="auto">
                <a:xfrm>
                  <a:off x="3120" y="1216"/>
                  <a:ext cx="0" cy="330"/>
                </a:xfrm>
                <a:prstGeom prst="line">
                  <a:avLst/>
                </a:prstGeom>
                <a:noFill/>
                <a:ln w="28575">
                  <a:solidFill>
                    <a:schemeClr val="tx1"/>
                  </a:solidFill>
                  <a:miter lim="800000"/>
                  <a:headEnd/>
                  <a:tailEnd/>
                </a:ln>
                <a:effectLst/>
              </p:spPr>
              <p:txBody>
                <a:bodyPr wrap="none"/>
                <a:lstStyle/>
                <a:p>
                  <a:endParaRPr lang="zh-CN" altLang="en-US"/>
                </a:p>
              </p:txBody>
            </p:sp>
          </p:grpSp>
          <p:grpSp>
            <p:nvGrpSpPr>
              <p:cNvPr id="21" name="Group 71"/>
              <p:cNvGrpSpPr>
                <a:grpSpLocks/>
              </p:cNvGrpSpPr>
              <p:nvPr/>
            </p:nvGrpSpPr>
            <p:grpSpPr bwMode="auto">
              <a:xfrm>
                <a:off x="4211" y="1785"/>
                <a:ext cx="341" cy="348"/>
                <a:chOff x="1465" y="2497"/>
                <a:chExt cx="333" cy="324"/>
              </a:xfrm>
            </p:grpSpPr>
            <p:sp>
              <p:nvSpPr>
                <p:cNvPr id="490568" name="AutoShape 72"/>
                <p:cNvSpPr>
                  <a:spLocks noChangeArrowheads="1"/>
                </p:cNvSpPr>
                <p:nvPr/>
              </p:nvSpPr>
              <p:spPr bwMode="auto">
                <a:xfrm>
                  <a:off x="1465" y="2497"/>
                  <a:ext cx="333" cy="1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69" name="AutoShape 73"/>
                <p:cNvSpPr>
                  <a:spLocks noChangeArrowheads="1"/>
                </p:cNvSpPr>
                <p:nvPr/>
              </p:nvSpPr>
              <p:spPr bwMode="auto">
                <a:xfrm flipV="1">
                  <a:off x="1468" y="2666"/>
                  <a:ext cx="3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70" name="Rectangle 74"/>
                <p:cNvSpPr>
                  <a:spLocks noChangeArrowheads="1"/>
                </p:cNvSpPr>
                <p:nvPr/>
              </p:nvSpPr>
              <p:spPr bwMode="auto">
                <a:xfrm>
                  <a:off x="1474" y="2507"/>
                  <a:ext cx="94" cy="314"/>
                </a:xfrm>
                <a:prstGeom prst="rect">
                  <a:avLst/>
                </a:prstGeom>
                <a:solidFill>
                  <a:srgbClr val="CCFF99"/>
                </a:solidFill>
                <a:ln w="9525">
                  <a:noFill/>
                  <a:miter lim="800000"/>
                  <a:headEnd/>
                  <a:tailEnd/>
                </a:ln>
                <a:effectLst/>
              </p:spPr>
              <p:txBody>
                <a:bodyPr wrap="none" anchor="ctr"/>
                <a:lstStyle/>
                <a:p>
                  <a:endParaRPr lang="zh-CN" altLang="en-US"/>
                </a:p>
              </p:txBody>
            </p:sp>
          </p:grpSp>
          <p:sp>
            <p:nvSpPr>
              <p:cNvPr id="490571" name="Line 75"/>
              <p:cNvSpPr>
                <a:spLocks noChangeShapeType="1"/>
              </p:cNvSpPr>
              <p:nvPr/>
            </p:nvSpPr>
            <p:spPr bwMode="auto">
              <a:xfrm>
                <a:off x="4540" y="2134"/>
                <a:ext cx="296" cy="0"/>
              </a:xfrm>
              <a:prstGeom prst="line">
                <a:avLst/>
              </a:prstGeom>
              <a:noFill/>
              <a:ln w="9525">
                <a:solidFill>
                  <a:schemeClr val="tx1"/>
                </a:solidFill>
                <a:miter lim="800000"/>
                <a:headEnd/>
                <a:tailEnd/>
              </a:ln>
              <a:effectLst/>
            </p:spPr>
            <p:txBody>
              <a:bodyPr wrap="none"/>
              <a:lstStyle/>
              <a:p>
                <a:endParaRPr lang="zh-CN" altLang="en-US"/>
              </a:p>
            </p:txBody>
          </p:sp>
          <p:grpSp>
            <p:nvGrpSpPr>
              <p:cNvPr id="22" name="Group 76"/>
              <p:cNvGrpSpPr>
                <a:grpSpLocks/>
              </p:cNvGrpSpPr>
              <p:nvPr/>
            </p:nvGrpSpPr>
            <p:grpSpPr bwMode="auto">
              <a:xfrm>
                <a:off x="4213" y="2127"/>
                <a:ext cx="341" cy="348"/>
                <a:chOff x="1465" y="2497"/>
                <a:chExt cx="333" cy="324"/>
              </a:xfrm>
            </p:grpSpPr>
            <p:sp>
              <p:nvSpPr>
                <p:cNvPr id="490573" name="AutoShape 77"/>
                <p:cNvSpPr>
                  <a:spLocks noChangeArrowheads="1"/>
                </p:cNvSpPr>
                <p:nvPr/>
              </p:nvSpPr>
              <p:spPr bwMode="auto">
                <a:xfrm>
                  <a:off x="1465" y="2497"/>
                  <a:ext cx="333" cy="1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74" name="AutoShape 78"/>
                <p:cNvSpPr>
                  <a:spLocks noChangeArrowheads="1"/>
                </p:cNvSpPr>
                <p:nvPr/>
              </p:nvSpPr>
              <p:spPr bwMode="auto">
                <a:xfrm flipV="1">
                  <a:off x="1468" y="2666"/>
                  <a:ext cx="3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99"/>
                </a:solidFill>
                <a:ln w="9525">
                  <a:noFill/>
                  <a:miter lim="800000"/>
                  <a:headEnd/>
                  <a:tailEnd/>
                </a:ln>
                <a:effectLst/>
              </p:spPr>
              <p:txBody>
                <a:bodyPr wrap="none" anchor="ctr"/>
                <a:lstStyle/>
                <a:p>
                  <a:endParaRPr lang="zh-CN" altLang="en-US"/>
                </a:p>
              </p:txBody>
            </p:sp>
            <p:sp>
              <p:nvSpPr>
                <p:cNvPr id="490575" name="Rectangle 79"/>
                <p:cNvSpPr>
                  <a:spLocks noChangeArrowheads="1"/>
                </p:cNvSpPr>
                <p:nvPr/>
              </p:nvSpPr>
              <p:spPr bwMode="auto">
                <a:xfrm>
                  <a:off x="1474" y="2507"/>
                  <a:ext cx="94" cy="314"/>
                </a:xfrm>
                <a:prstGeom prst="rect">
                  <a:avLst/>
                </a:prstGeom>
                <a:solidFill>
                  <a:srgbClr val="CCFF99"/>
                </a:solidFill>
                <a:ln w="9525">
                  <a:noFill/>
                  <a:miter lim="800000"/>
                  <a:headEnd/>
                  <a:tailEnd/>
                </a:ln>
                <a:effectLst/>
              </p:spPr>
              <p:txBody>
                <a:bodyPr wrap="none" anchor="ctr"/>
                <a:lstStyle/>
                <a:p>
                  <a:endParaRPr lang="zh-CN" altLang="en-US"/>
                </a:p>
              </p:txBody>
            </p:sp>
          </p:grpSp>
          <p:sp>
            <p:nvSpPr>
              <p:cNvPr id="490576" name="Line 80"/>
              <p:cNvSpPr>
                <a:spLocks noChangeShapeType="1"/>
              </p:cNvSpPr>
              <p:nvPr/>
            </p:nvSpPr>
            <p:spPr bwMode="auto">
              <a:xfrm>
                <a:off x="4210" y="2482"/>
                <a:ext cx="627" cy="0"/>
              </a:xfrm>
              <a:prstGeom prst="line">
                <a:avLst/>
              </a:prstGeom>
              <a:noFill/>
              <a:ln w="9525">
                <a:solidFill>
                  <a:schemeClr val="tx1"/>
                </a:solidFill>
                <a:miter lim="800000"/>
                <a:headEnd/>
                <a:tailEnd/>
              </a:ln>
              <a:effectLst/>
            </p:spPr>
            <p:txBody>
              <a:bodyPr wrap="none"/>
              <a:lstStyle/>
              <a:p>
                <a:endParaRPr lang="zh-CN" altLang="en-US"/>
              </a:p>
            </p:txBody>
          </p:sp>
          <p:sp>
            <p:nvSpPr>
              <p:cNvPr id="490577" name="Line 81"/>
              <p:cNvSpPr>
                <a:spLocks noChangeShapeType="1"/>
              </p:cNvSpPr>
              <p:nvPr/>
            </p:nvSpPr>
            <p:spPr bwMode="auto">
              <a:xfrm flipH="1">
                <a:off x="4464" y="1787"/>
                <a:ext cx="85" cy="195"/>
              </a:xfrm>
              <a:prstGeom prst="line">
                <a:avLst/>
              </a:prstGeom>
              <a:noFill/>
              <a:ln w="9525">
                <a:solidFill>
                  <a:schemeClr val="tx1"/>
                </a:solidFill>
                <a:miter lim="800000"/>
                <a:headEnd/>
                <a:tailEnd/>
              </a:ln>
              <a:effectLst/>
            </p:spPr>
            <p:txBody>
              <a:bodyPr wrap="none"/>
              <a:lstStyle/>
              <a:p>
                <a:endParaRPr lang="zh-CN" altLang="en-US"/>
              </a:p>
            </p:txBody>
          </p:sp>
          <p:sp>
            <p:nvSpPr>
              <p:cNvPr id="490578" name="Line 82"/>
              <p:cNvSpPr>
                <a:spLocks noChangeShapeType="1"/>
              </p:cNvSpPr>
              <p:nvPr/>
            </p:nvSpPr>
            <p:spPr bwMode="auto">
              <a:xfrm>
                <a:off x="4464" y="1974"/>
                <a:ext cx="85" cy="161"/>
              </a:xfrm>
              <a:prstGeom prst="line">
                <a:avLst/>
              </a:prstGeom>
              <a:noFill/>
              <a:ln w="9525">
                <a:solidFill>
                  <a:schemeClr val="tx1"/>
                </a:solidFill>
                <a:miter lim="800000"/>
                <a:headEnd/>
                <a:tailEnd/>
              </a:ln>
              <a:effectLst/>
            </p:spPr>
            <p:txBody>
              <a:bodyPr wrap="none"/>
              <a:lstStyle/>
              <a:p>
                <a:endParaRPr lang="zh-CN" altLang="en-US"/>
              </a:p>
            </p:txBody>
          </p:sp>
          <p:sp>
            <p:nvSpPr>
              <p:cNvPr id="490579" name="Line 83"/>
              <p:cNvSpPr>
                <a:spLocks noChangeShapeType="1"/>
              </p:cNvSpPr>
              <p:nvPr/>
            </p:nvSpPr>
            <p:spPr bwMode="auto">
              <a:xfrm flipH="1">
                <a:off x="4464" y="2135"/>
                <a:ext cx="85" cy="169"/>
              </a:xfrm>
              <a:prstGeom prst="line">
                <a:avLst/>
              </a:prstGeom>
              <a:noFill/>
              <a:ln w="9525">
                <a:solidFill>
                  <a:schemeClr val="tx1"/>
                </a:solidFill>
                <a:miter lim="800000"/>
                <a:headEnd/>
                <a:tailEnd/>
              </a:ln>
              <a:effectLst/>
            </p:spPr>
            <p:txBody>
              <a:bodyPr wrap="none"/>
              <a:lstStyle/>
              <a:p>
                <a:endParaRPr lang="zh-CN" altLang="en-US"/>
              </a:p>
            </p:txBody>
          </p:sp>
          <p:sp>
            <p:nvSpPr>
              <p:cNvPr id="490580" name="Line 84"/>
              <p:cNvSpPr>
                <a:spLocks noChangeShapeType="1"/>
              </p:cNvSpPr>
              <p:nvPr/>
            </p:nvSpPr>
            <p:spPr bwMode="auto">
              <a:xfrm>
                <a:off x="4464" y="2304"/>
                <a:ext cx="102" cy="178"/>
              </a:xfrm>
              <a:prstGeom prst="line">
                <a:avLst/>
              </a:prstGeom>
              <a:noFill/>
              <a:ln w="9525">
                <a:solidFill>
                  <a:schemeClr val="tx1"/>
                </a:solidFill>
                <a:miter lim="800000"/>
                <a:headEnd/>
                <a:tailEnd/>
              </a:ln>
              <a:effectLst/>
            </p:spPr>
            <p:txBody>
              <a:bodyPr wrap="none"/>
              <a:lstStyle/>
              <a:p>
                <a:endParaRPr lang="zh-CN" altLang="en-US"/>
              </a:p>
            </p:txBody>
          </p:sp>
          <p:grpSp>
            <p:nvGrpSpPr>
              <p:cNvPr id="23" name="Group 85"/>
              <p:cNvGrpSpPr>
                <a:grpSpLocks/>
              </p:cNvGrpSpPr>
              <p:nvPr/>
            </p:nvGrpSpPr>
            <p:grpSpPr bwMode="auto">
              <a:xfrm>
                <a:off x="4844" y="2316"/>
                <a:ext cx="483" cy="330"/>
                <a:chOff x="3115" y="1216"/>
                <a:chExt cx="483" cy="330"/>
              </a:xfrm>
            </p:grpSpPr>
            <p:sp>
              <p:nvSpPr>
                <p:cNvPr id="490582" name="Rectangle 86"/>
                <p:cNvSpPr>
                  <a:spLocks noChangeArrowheads="1"/>
                </p:cNvSpPr>
                <p:nvPr/>
              </p:nvSpPr>
              <p:spPr bwMode="auto">
                <a:xfrm>
                  <a:off x="3115" y="1253"/>
                  <a:ext cx="483" cy="245"/>
                </a:xfrm>
                <a:prstGeom prst="rect">
                  <a:avLst/>
                </a:prstGeom>
                <a:solidFill>
                  <a:srgbClr val="CCFF99"/>
                </a:solidFill>
                <a:ln w="9525">
                  <a:solidFill>
                    <a:schemeClr val="tx1"/>
                  </a:solidFill>
                  <a:miter lim="800000"/>
                  <a:headEnd/>
                  <a:tailEnd/>
                </a:ln>
                <a:effectLst/>
              </p:spPr>
              <p:txBody>
                <a:bodyPr wrap="none" anchor="ctr"/>
                <a:lstStyle/>
                <a:p>
                  <a:endParaRPr lang="zh-CN" altLang="en-US"/>
                </a:p>
              </p:txBody>
            </p:sp>
            <p:sp>
              <p:nvSpPr>
                <p:cNvPr id="490583" name="Line 87"/>
                <p:cNvSpPr>
                  <a:spLocks noChangeShapeType="1"/>
                </p:cNvSpPr>
                <p:nvPr/>
              </p:nvSpPr>
              <p:spPr bwMode="auto">
                <a:xfrm>
                  <a:off x="3120" y="1216"/>
                  <a:ext cx="0" cy="330"/>
                </a:xfrm>
                <a:prstGeom prst="line">
                  <a:avLst/>
                </a:prstGeom>
                <a:noFill/>
                <a:ln w="28575">
                  <a:solidFill>
                    <a:schemeClr val="tx1"/>
                  </a:solidFill>
                  <a:miter lim="800000"/>
                  <a:headEnd/>
                  <a:tailEnd/>
                </a:ln>
                <a:effectLst/>
              </p:spPr>
              <p:txBody>
                <a:bodyPr wrap="none"/>
                <a:lstStyle/>
                <a:p>
                  <a:endParaRPr lang="zh-CN" altLang="en-US"/>
                </a:p>
              </p:txBody>
            </p:sp>
          </p:grpSp>
        </p:grpSp>
        <p:sp>
          <p:nvSpPr>
            <p:cNvPr id="490584" name="Text Box 88"/>
            <p:cNvSpPr txBox="1">
              <a:spLocks noChangeArrowheads="1"/>
            </p:cNvSpPr>
            <p:nvPr/>
          </p:nvSpPr>
          <p:spPr bwMode="auto">
            <a:xfrm>
              <a:off x="1935" y="1148"/>
              <a:ext cx="287"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r>
                <a:rPr lang="en-US" altLang="zh-CN" sz="2400" b="1" baseline="-25000">
                  <a:solidFill>
                    <a:srgbClr val="990033"/>
                  </a:solidFill>
                  <a:latin typeface="Times New Roman" pitchFamily="18" charset="0"/>
                  <a:ea typeface="黑体" pitchFamily="2" charset="-122"/>
                </a:rPr>
                <a:t>1</a:t>
              </a:r>
            </a:p>
          </p:txBody>
        </p:sp>
        <p:sp>
          <p:nvSpPr>
            <p:cNvPr id="490585" name="Text Box 89"/>
            <p:cNvSpPr txBox="1">
              <a:spLocks noChangeArrowheads="1"/>
            </p:cNvSpPr>
            <p:nvPr/>
          </p:nvSpPr>
          <p:spPr bwMode="auto">
            <a:xfrm>
              <a:off x="3222" y="1165"/>
              <a:ext cx="22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p>
          </p:txBody>
        </p:sp>
        <p:sp>
          <p:nvSpPr>
            <p:cNvPr id="490586" name="Text Box 90"/>
            <p:cNvSpPr txBox="1">
              <a:spLocks noChangeArrowheads="1"/>
            </p:cNvSpPr>
            <p:nvPr/>
          </p:nvSpPr>
          <p:spPr bwMode="auto">
            <a:xfrm>
              <a:off x="4884" y="809"/>
              <a:ext cx="319"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dirty="0">
                  <a:solidFill>
                    <a:srgbClr val="990033"/>
                  </a:solidFill>
                  <a:latin typeface="Times New Roman" pitchFamily="18" charset="0"/>
                  <a:ea typeface="黑体" pitchFamily="2" charset="-122"/>
                </a:rPr>
                <a:t>A</a:t>
              </a:r>
              <a:r>
                <a:rPr lang="en-US" altLang="zh-CN" sz="2400" b="1" baseline="-25000" dirty="0">
                  <a:solidFill>
                    <a:srgbClr val="990033"/>
                  </a:solidFill>
                  <a:latin typeface="Times New Roman" pitchFamily="18" charset="0"/>
                  <a:ea typeface="黑体" pitchFamily="2" charset="-122"/>
                </a:rPr>
                <a:t>1</a:t>
              </a:r>
            </a:p>
          </p:txBody>
        </p:sp>
        <p:sp>
          <p:nvSpPr>
            <p:cNvPr id="490587" name="Text Box 91"/>
            <p:cNvSpPr txBox="1">
              <a:spLocks noChangeArrowheads="1"/>
            </p:cNvSpPr>
            <p:nvPr/>
          </p:nvSpPr>
          <p:spPr bwMode="auto">
            <a:xfrm>
              <a:off x="4895" y="1193"/>
              <a:ext cx="319"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A</a:t>
              </a:r>
              <a:r>
                <a:rPr lang="en-US" altLang="zh-CN" sz="2400" b="1" baseline="-25000">
                  <a:solidFill>
                    <a:srgbClr val="990033"/>
                  </a:solidFill>
                  <a:latin typeface="Times New Roman" pitchFamily="18" charset="0"/>
                  <a:ea typeface="黑体" pitchFamily="2" charset="-122"/>
                </a:rPr>
                <a:t>2</a:t>
              </a:r>
            </a:p>
          </p:txBody>
        </p:sp>
        <p:sp>
          <p:nvSpPr>
            <p:cNvPr id="490588" name="Text Box 92"/>
            <p:cNvSpPr txBox="1">
              <a:spLocks noChangeArrowheads="1"/>
            </p:cNvSpPr>
            <p:nvPr/>
          </p:nvSpPr>
          <p:spPr bwMode="auto">
            <a:xfrm>
              <a:off x="4894" y="1880"/>
              <a:ext cx="326"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A</a:t>
              </a:r>
              <a:r>
                <a:rPr lang="en-US" altLang="zh-CN" sz="2400" b="1" baseline="-25000">
                  <a:solidFill>
                    <a:srgbClr val="990033"/>
                  </a:solidFill>
                  <a:latin typeface="Times New Roman" pitchFamily="18" charset="0"/>
                  <a:ea typeface="黑体" pitchFamily="2" charset="-122"/>
                </a:rPr>
                <a:t>n</a:t>
              </a:r>
            </a:p>
          </p:txBody>
        </p:sp>
        <p:sp>
          <p:nvSpPr>
            <p:cNvPr id="490589" name="Text Box 93"/>
            <p:cNvSpPr txBox="1">
              <a:spLocks noChangeArrowheads="1"/>
            </p:cNvSpPr>
            <p:nvPr/>
          </p:nvSpPr>
          <p:spPr bwMode="auto">
            <a:xfrm>
              <a:off x="1363" y="1382"/>
              <a:ext cx="23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P</a:t>
              </a:r>
            </a:p>
          </p:txBody>
        </p:sp>
        <p:sp>
          <p:nvSpPr>
            <p:cNvPr id="490590" name="Text Box 94"/>
            <p:cNvSpPr txBox="1">
              <a:spLocks noChangeArrowheads="1"/>
            </p:cNvSpPr>
            <p:nvPr/>
          </p:nvSpPr>
          <p:spPr bwMode="auto">
            <a:xfrm>
              <a:off x="2645" y="1385"/>
              <a:ext cx="23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P</a:t>
              </a:r>
            </a:p>
          </p:txBody>
        </p:sp>
        <p:sp>
          <p:nvSpPr>
            <p:cNvPr id="490591" name="Text Box 95"/>
            <p:cNvSpPr txBox="1">
              <a:spLocks noChangeArrowheads="1"/>
            </p:cNvSpPr>
            <p:nvPr/>
          </p:nvSpPr>
          <p:spPr bwMode="auto">
            <a:xfrm>
              <a:off x="4170" y="1315"/>
              <a:ext cx="23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P</a:t>
              </a:r>
            </a:p>
          </p:txBody>
        </p:sp>
        <p:sp>
          <p:nvSpPr>
            <p:cNvPr id="490592" name="Text Box 96"/>
            <p:cNvSpPr txBox="1">
              <a:spLocks noChangeArrowheads="1"/>
            </p:cNvSpPr>
            <p:nvPr/>
          </p:nvSpPr>
          <p:spPr bwMode="auto">
            <a:xfrm>
              <a:off x="4437" y="709"/>
              <a:ext cx="320"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=1</a:t>
              </a:r>
            </a:p>
          </p:txBody>
        </p:sp>
        <p:sp>
          <p:nvSpPr>
            <p:cNvPr id="490593" name="Text Box 97"/>
            <p:cNvSpPr txBox="1">
              <a:spLocks noChangeArrowheads="1"/>
            </p:cNvSpPr>
            <p:nvPr/>
          </p:nvSpPr>
          <p:spPr bwMode="auto">
            <a:xfrm>
              <a:off x="4450" y="1059"/>
              <a:ext cx="320"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=2</a:t>
              </a:r>
            </a:p>
          </p:txBody>
        </p:sp>
        <p:sp>
          <p:nvSpPr>
            <p:cNvPr id="490594" name="Text Box 98"/>
            <p:cNvSpPr txBox="1">
              <a:spLocks noChangeArrowheads="1"/>
            </p:cNvSpPr>
            <p:nvPr/>
          </p:nvSpPr>
          <p:spPr bwMode="auto">
            <a:xfrm>
              <a:off x="4458" y="1747"/>
              <a:ext cx="332"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=n</a:t>
              </a:r>
            </a:p>
          </p:txBody>
        </p:sp>
        <p:sp>
          <p:nvSpPr>
            <p:cNvPr id="490595" name="Text Box 99"/>
            <p:cNvSpPr txBox="1">
              <a:spLocks noChangeArrowheads="1"/>
            </p:cNvSpPr>
            <p:nvPr/>
          </p:nvSpPr>
          <p:spPr bwMode="auto">
            <a:xfrm>
              <a:off x="387" y="2859"/>
              <a:ext cx="718"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dirty="0">
                  <a:solidFill>
                    <a:srgbClr val="990033"/>
                  </a:solidFill>
                  <a:latin typeface="Times New Roman" pitchFamily="18" charset="0"/>
                  <a:ea typeface="黑体" pitchFamily="2" charset="-122"/>
                </a:rPr>
                <a:t>while</a:t>
              </a:r>
              <a:r>
                <a:rPr lang="en-US" altLang="zh-CN" sz="2400" dirty="0">
                  <a:solidFill>
                    <a:srgbClr val="990033"/>
                  </a:solidFill>
                  <a:latin typeface="Times New Roman" pitchFamily="18" charset="0"/>
                  <a:ea typeface="黑体" pitchFamily="2" charset="-122"/>
                </a:rPr>
                <a:t> </a:t>
              </a:r>
              <a:r>
                <a:rPr lang="en-US" altLang="zh-CN" sz="2400" b="1" dirty="0">
                  <a:solidFill>
                    <a:srgbClr val="990033"/>
                  </a:solidFill>
                  <a:latin typeface="Times New Roman" pitchFamily="18" charset="0"/>
                  <a:ea typeface="黑体" pitchFamily="2" charset="-122"/>
                </a:rPr>
                <a:t>P</a:t>
              </a:r>
            </a:p>
          </p:txBody>
        </p:sp>
        <p:sp>
          <p:nvSpPr>
            <p:cNvPr id="490596" name="Line 100"/>
            <p:cNvSpPr>
              <a:spLocks noChangeShapeType="1"/>
            </p:cNvSpPr>
            <p:nvPr/>
          </p:nvSpPr>
          <p:spPr bwMode="auto">
            <a:xfrm>
              <a:off x="1114" y="2887"/>
              <a:ext cx="0" cy="237"/>
            </a:xfrm>
            <a:prstGeom prst="line">
              <a:avLst/>
            </a:prstGeom>
            <a:noFill/>
            <a:ln w="9525">
              <a:solidFill>
                <a:schemeClr val="tx1"/>
              </a:solidFill>
              <a:miter lim="800000"/>
              <a:headEnd/>
              <a:tailEnd/>
            </a:ln>
            <a:effectLst/>
          </p:spPr>
          <p:txBody>
            <a:bodyPr wrap="none"/>
            <a:lstStyle/>
            <a:p>
              <a:endParaRPr lang="zh-CN" altLang="en-US"/>
            </a:p>
          </p:txBody>
        </p:sp>
        <p:sp>
          <p:nvSpPr>
            <p:cNvPr id="490597" name="Text Box 101"/>
            <p:cNvSpPr txBox="1">
              <a:spLocks noChangeArrowheads="1"/>
            </p:cNvSpPr>
            <p:nvPr/>
          </p:nvSpPr>
          <p:spPr bwMode="auto">
            <a:xfrm>
              <a:off x="1497" y="2866"/>
              <a:ext cx="22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p>
          </p:txBody>
        </p:sp>
        <p:sp>
          <p:nvSpPr>
            <p:cNvPr id="490598" name="Text Box 102"/>
            <p:cNvSpPr txBox="1">
              <a:spLocks noChangeArrowheads="1"/>
            </p:cNvSpPr>
            <p:nvPr/>
          </p:nvSpPr>
          <p:spPr bwMode="auto">
            <a:xfrm>
              <a:off x="3227" y="2886"/>
              <a:ext cx="223"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p>
          </p:txBody>
        </p:sp>
        <p:sp>
          <p:nvSpPr>
            <p:cNvPr id="490599" name="Text Box 103"/>
            <p:cNvSpPr txBox="1">
              <a:spLocks noChangeArrowheads="1"/>
            </p:cNvSpPr>
            <p:nvPr/>
          </p:nvSpPr>
          <p:spPr bwMode="auto">
            <a:xfrm>
              <a:off x="600" y="1168"/>
              <a:ext cx="287"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r>
                <a:rPr lang="en-US" altLang="zh-CN" sz="2400" b="1" baseline="-25000">
                  <a:solidFill>
                    <a:srgbClr val="990033"/>
                  </a:solidFill>
                  <a:latin typeface="Times New Roman" pitchFamily="18" charset="0"/>
                  <a:ea typeface="黑体" pitchFamily="2" charset="-122"/>
                </a:rPr>
                <a:t>1</a:t>
              </a:r>
            </a:p>
          </p:txBody>
        </p:sp>
        <p:sp>
          <p:nvSpPr>
            <p:cNvPr id="490600" name="Text Box 104"/>
            <p:cNvSpPr txBox="1">
              <a:spLocks noChangeArrowheads="1"/>
            </p:cNvSpPr>
            <p:nvPr/>
          </p:nvSpPr>
          <p:spPr bwMode="auto">
            <a:xfrm>
              <a:off x="598" y="1540"/>
              <a:ext cx="287"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r>
                <a:rPr lang="en-US" altLang="zh-CN" sz="2400" b="1" baseline="-25000">
                  <a:solidFill>
                    <a:srgbClr val="990033"/>
                  </a:solidFill>
                  <a:latin typeface="Times New Roman" pitchFamily="18" charset="0"/>
                  <a:ea typeface="黑体" pitchFamily="2" charset="-122"/>
                </a:rPr>
                <a:t>2</a:t>
              </a:r>
            </a:p>
          </p:txBody>
        </p:sp>
        <p:sp>
          <p:nvSpPr>
            <p:cNvPr id="490601" name="Text Box 105"/>
            <p:cNvSpPr txBox="1">
              <a:spLocks noChangeArrowheads="1"/>
            </p:cNvSpPr>
            <p:nvPr/>
          </p:nvSpPr>
          <p:spPr bwMode="auto">
            <a:xfrm>
              <a:off x="1937" y="1566"/>
              <a:ext cx="287"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S</a:t>
              </a:r>
              <a:r>
                <a:rPr lang="en-US" altLang="zh-CN" sz="2400" b="1" baseline="-25000">
                  <a:solidFill>
                    <a:srgbClr val="990033"/>
                  </a:solidFill>
                  <a:latin typeface="Times New Roman" pitchFamily="18" charset="0"/>
                  <a:ea typeface="黑体" pitchFamily="2" charset="-122"/>
                </a:rPr>
                <a:t>2</a:t>
              </a:r>
            </a:p>
          </p:txBody>
        </p:sp>
        <p:sp>
          <p:nvSpPr>
            <p:cNvPr id="490602" name="Text Box 106"/>
            <p:cNvSpPr txBox="1">
              <a:spLocks noChangeArrowheads="1"/>
            </p:cNvSpPr>
            <p:nvPr/>
          </p:nvSpPr>
          <p:spPr bwMode="auto">
            <a:xfrm>
              <a:off x="2140" y="2884"/>
              <a:ext cx="665" cy="288"/>
            </a:xfrm>
            <a:prstGeom prst="rect">
              <a:avLst/>
            </a:prstGeom>
            <a:noFill/>
            <a:ln w="9525">
              <a:noFill/>
              <a:miter lim="800000"/>
              <a:headEnd/>
              <a:tailEnd/>
            </a:ln>
            <a:effectLst/>
          </p:spPr>
          <p:txBody>
            <a:bodyPr wrap="none">
              <a:spAutoFit/>
            </a:bodyPr>
            <a:lstStyle/>
            <a:p>
              <a:pPr>
                <a:spcBef>
                  <a:spcPct val="0"/>
                </a:spcBef>
                <a:buClrTx/>
                <a:buSzTx/>
                <a:buFontTx/>
                <a:buNone/>
              </a:pPr>
              <a:r>
                <a:rPr lang="en-US" altLang="zh-CN" sz="2400" b="1">
                  <a:solidFill>
                    <a:srgbClr val="990033"/>
                  </a:solidFill>
                  <a:latin typeface="Times New Roman" pitchFamily="18" charset="0"/>
                  <a:ea typeface="黑体" pitchFamily="2" charset="-122"/>
                </a:rPr>
                <a:t>until P</a:t>
              </a:r>
            </a:p>
          </p:txBody>
        </p:sp>
        <p:sp>
          <p:nvSpPr>
            <p:cNvPr id="490603" name="Line 107"/>
            <p:cNvSpPr>
              <a:spLocks noChangeShapeType="1"/>
            </p:cNvSpPr>
            <p:nvPr/>
          </p:nvSpPr>
          <p:spPr bwMode="auto">
            <a:xfrm>
              <a:off x="2834" y="2912"/>
              <a:ext cx="0" cy="237"/>
            </a:xfrm>
            <a:prstGeom prst="line">
              <a:avLst/>
            </a:prstGeom>
            <a:noFill/>
            <a:ln w="9525">
              <a:solidFill>
                <a:schemeClr val="tx1"/>
              </a:solidFill>
              <a:miter lim="800000"/>
              <a:headEnd/>
              <a:tailEnd/>
            </a:ln>
            <a:effectLst/>
          </p:spPr>
          <p:txBody>
            <a:bodyPr wrap="none"/>
            <a:lstStyle/>
            <a:p>
              <a:endParaRPr lang="zh-CN" altLang="en-US"/>
            </a:p>
          </p:txBody>
        </p:sp>
      </p:grpSp>
      <p:sp>
        <p:nvSpPr>
          <p:cNvPr id="490604" name="Text Box 108"/>
          <p:cNvSpPr txBox="1">
            <a:spLocks noChangeArrowheads="1"/>
          </p:cNvSpPr>
          <p:nvPr/>
        </p:nvSpPr>
        <p:spPr bwMode="auto">
          <a:xfrm>
            <a:off x="3504381" y="3942859"/>
            <a:ext cx="1103312"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选择型</a:t>
            </a:r>
          </a:p>
        </p:txBody>
      </p:sp>
      <p:sp>
        <p:nvSpPr>
          <p:cNvPr id="490605" name="Text Box 109"/>
          <p:cNvSpPr txBox="1">
            <a:spLocks noChangeArrowheads="1"/>
          </p:cNvSpPr>
          <p:nvPr/>
        </p:nvSpPr>
        <p:spPr bwMode="auto">
          <a:xfrm>
            <a:off x="791343" y="3961909"/>
            <a:ext cx="1103313"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顺序型</a:t>
            </a:r>
          </a:p>
        </p:txBody>
      </p:sp>
      <p:sp>
        <p:nvSpPr>
          <p:cNvPr id="490606" name="Text Box 110"/>
          <p:cNvSpPr txBox="1">
            <a:spLocks noChangeArrowheads="1"/>
          </p:cNvSpPr>
          <p:nvPr/>
        </p:nvSpPr>
        <p:spPr bwMode="auto">
          <a:xfrm>
            <a:off x="6633343" y="4393957"/>
            <a:ext cx="2022475"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多分支选择型</a:t>
            </a:r>
          </a:p>
        </p:txBody>
      </p:sp>
      <p:sp>
        <p:nvSpPr>
          <p:cNvPr id="490607" name="Text Box 111"/>
          <p:cNvSpPr txBox="1">
            <a:spLocks noChangeArrowheads="1"/>
          </p:cNvSpPr>
          <p:nvPr/>
        </p:nvSpPr>
        <p:spPr bwMode="auto">
          <a:xfrm>
            <a:off x="826268" y="5690101"/>
            <a:ext cx="2040943" cy="461665"/>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先判断型循环</a:t>
            </a:r>
          </a:p>
        </p:txBody>
      </p:sp>
      <p:sp>
        <p:nvSpPr>
          <p:cNvPr id="490608" name="Text Box 112"/>
          <p:cNvSpPr txBox="1">
            <a:spLocks noChangeArrowheads="1"/>
          </p:cNvSpPr>
          <p:nvPr/>
        </p:nvSpPr>
        <p:spPr bwMode="auto">
          <a:xfrm>
            <a:off x="3547243" y="5685338"/>
            <a:ext cx="2040943" cy="461665"/>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后判断型循环</a:t>
            </a:r>
          </a:p>
        </p:txBody>
      </p:sp>
      <p:sp>
        <p:nvSpPr>
          <p:cNvPr id="490609" name="Line 113"/>
          <p:cNvSpPr>
            <a:spLocks noChangeShapeType="1"/>
          </p:cNvSpPr>
          <p:nvPr/>
        </p:nvSpPr>
        <p:spPr bwMode="auto">
          <a:xfrm>
            <a:off x="6619056" y="5882189"/>
            <a:ext cx="490537" cy="1587"/>
          </a:xfrm>
          <a:prstGeom prst="line">
            <a:avLst/>
          </a:prstGeom>
          <a:noFill/>
          <a:ln w="9525">
            <a:solidFill>
              <a:schemeClr val="tx1"/>
            </a:solidFill>
            <a:round/>
            <a:headEnd/>
            <a:tailEnd/>
          </a:ln>
          <a:effectLst/>
        </p:spPr>
        <p:txBody>
          <a:bodyPr/>
          <a:lstStyle/>
          <a:p>
            <a:endParaRPr lang="zh-CN" altLang="en-US"/>
          </a:p>
        </p:txBody>
      </p:sp>
      <p:sp>
        <p:nvSpPr>
          <p:cNvPr id="490610" name="Line 114"/>
          <p:cNvSpPr>
            <a:spLocks noChangeShapeType="1"/>
          </p:cNvSpPr>
          <p:nvPr/>
        </p:nvSpPr>
        <p:spPr bwMode="auto">
          <a:xfrm>
            <a:off x="6619056" y="6025064"/>
            <a:ext cx="490537" cy="1587"/>
          </a:xfrm>
          <a:prstGeom prst="line">
            <a:avLst/>
          </a:prstGeom>
          <a:noFill/>
          <a:ln w="9525">
            <a:solidFill>
              <a:schemeClr val="tx1"/>
            </a:solidFill>
            <a:round/>
            <a:headEnd/>
            <a:tailEnd/>
          </a:ln>
          <a:effectLst/>
        </p:spPr>
        <p:txBody>
          <a:bodyPr/>
          <a:lstStyle/>
          <a:p>
            <a:endParaRPr lang="zh-CN" altLang="en-US"/>
          </a:p>
        </p:txBody>
      </p:sp>
      <p:sp>
        <p:nvSpPr>
          <p:cNvPr id="490611" name="Text Box 115"/>
          <p:cNvSpPr txBox="1">
            <a:spLocks noChangeArrowheads="1"/>
          </p:cNvSpPr>
          <p:nvPr/>
        </p:nvSpPr>
        <p:spPr bwMode="auto">
          <a:xfrm>
            <a:off x="6609531" y="5545639"/>
            <a:ext cx="1100137" cy="336550"/>
          </a:xfrm>
          <a:prstGeom prst="rect">
            <a:avLst/>
          </a:prstGeom>
          <a:noFill/>
          <a:ln w="9525" algn="ctr">
            <a:noFill/>
            <a:miter lim="800000"/>
            <a:headEnd/>
            <a:tailEnd/>
          </a:ln>
          <a:effectLst/>
        </p:spPr>
        <p:txBody>
          <a:bodyPr>
            <a:spAutoFit/>
          </a:bodyPr>
          <a:lstStyle/>
          <a:p>
            <a:pPr marL="609600" indent="-609600">
              <a:spcBef>
                <a:spcPct val="50000"/>
              </a:spcBef>
              <a:buClr>
                <a:schemeClr val="tx1"/>
              </a:buClr>
              <a:buSzTx/>
              <a:buFont typeface="Wingdings" pitchFamily="2" charset="2"/>
              <a:buNone/>
            </a:pPr>
            <a:r>
              <a:rPr lang="en-US" altLang="zh-CN" sz="1600" b="1" dirty="0" err="1">
                <a:solidFill>
                  <a:schemeClr val="tx1"/>
                </a:solidFill>
                <a:ea typeface="楷体_GB2312" pitchFamily="49" charset="-122"/>
              </a:rPr>
              <a:t>def</a:t>
            </a:r>
            <a:endParaRPr lang="en-US" altLang="zh-CN" sz="1600" b="1" dirty="0">
              <a:solidFill>
                <a:schemeClr val="tx1"/>
              </a:solidFill>
              <a:ea typeface="楷体_GB2312" pitchFamily="49" charset="-122"/>
            </a:endParaRPr>
          </a:p>
        </p:txBody>
      </p:sp>
      <p:sp>
        <p:nvSpPr>
          <p:cNvPr id="490612" name="Text Box 116"/>
          <p:cNvSpPr txBox="1">
            <a:spLocks noChangeArrowheads="1"/>
          </p:cNvSpPr>
          <p:nvPr/>
        </p:nvSpPr>
        <p:spPr bwMode="auto">
          <a:xfrm>
            <a:off x="7266756" y="5690101"/>
            <a:ext cx="1409700"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a:solidFill>
                  <a:schemeClr val="tx1"/>
                </a:solidFill>
                <a:latin typeface="Times New Roman" pitchFamily="18" charset="0"/>
                <a:ea typeface="仿宋_GB2312" pitchFamily="49" charset="-122"/>
              </a:rPr>
              <a:t>定义符号</a:t>
            </a:r>
          </a:p>
        </p:txBody>
      </p:sp>
      <p:sp>
        <p:nvSpPr>
          <p:cNvPr id="490613" name="AutoShape 117"/>
          <p:cNvSpPr>
            <a:spLocks noChangeArrowheads="1"/>
          </p:cNvSpPr>
          <p:nvPr/>
        </p:nvSpPr>
        <p:spPr bwMode="auto">
          <a:xfrm>
            <a:off x="6695179" y="5174754"/>
            <a:ext cx="325093" cy="342477"/>
          </a:xfrm>
          <a:prstGeom prst="flowChartConnector">
            <a:avLst/>
          </a:prstGeom>
          <a:noFill/>
          <a:ln w="15875">
            <a:solidFill>
              <a:schemeClr val="tx1"/>
            </a:solidFill>
            <a:round/>
            <a:headEnd/>
            <a:tailEnd/>
          </a:ln>
          <a:effectLst/>
        </p:spPr>
        <p:txBody>
          <a:bodyPr wrap="none" anchor="ctr"/>
          <a:lstStyle/>
          <a:p>
            <a:endParaRPr lang="zh-CN" altLang="en-US"/>
          </a:p>
        </p:txBody>
      </p:sp>
      <p:sp>
        <p:nvSpPr>
          <p:cNvPr id="490614" name="Text Box 118"/>
          <p:cNvSpPr txBox="1">
            <a:spLocks noChangeArrowheads="1"/>
          </p:cNvSpPr>
          <p:nvPr/>
        </p:nvSpPr>
        <p:spPr bwMode="auto">
          <a:xfrm>
            <a:off x="7169918" y="5132040"/>
            <a:ext cx="1409700" cy="457200"/>
          </a:xfrm>
          <a:prstGeom prst="rect">
            <a:avLst/>
          </a:prstGeom>
          <a:noFill/>
          <a:ln w="9525">
            <a:noFill/>
            <a:miter lim="800000"/>
            <a:headEnd/>
            <a:tailEnd/>
          </a:ln>
          <a:effectLst/>
        </p:spPr>
        <p:txBody>
          <a:bodyPr wrap="none">
            <a:spAutoFit/>
          </a:bodyPr>
          <a:lstStyle/>
          <a:p>
            <a:pPr>
              <a:spcBef>
                <a:spcPct val="0"/>
              </a:spcBef>
              <a:buClrTx/>
              <a:buSzTx/>
              <a:buFontTx/>
              <a:buNone/>
            </a:pPr>
            <a:r>
              <a:rPr lang="zh-CN" altLang="en-US" sz="2400" b="1" dirty="0">
                <a:solidFill>
                  <a:schemeClr val="tx1"/>
                </a:solidFill>
                <a:latin typeface="Times New Roman" pitchFamily="18" charset="0"/>
                <a:ea typeface="仿宋_GB2312" pitchFamily="49" charset="-122"/>
              </a:rPr>
              <a:t>语句标号</a:t>
            </a:r>
          </a:p>
        </p:txBody>
      </p:sp>
      <p:sp>
        <p:nvSpPr>
          <p:cNvPr id="24" name="TextBox 23"/>
          <p:cNvSpPr txBox="1"/>
          <p:nvPr/>
        </p:nvSpPr>
        <p:spPr>
          <a:xfrm>
            <a:off x="688974" y="1412776"/>
            <a:ext cx="7864475" cy="1082348"/>
          </a:xfrm>
          <a:prstGeom prst="rect">
            <a:avLst/>
          </a:prstGeom>
          <a:noFill/>
        </p:spPr>
        <p:txBody>
          <a:bodyPr wrap="square" rtlCol="0">
            <a:spAutoFit/>
          </a:bodyPr>
          <a:lstStyle/>
          <a:p>
            <a:r>
              <a:rPr lang="zh-CN" altLang="en-US" sz="2800" b="1" dirty="0"/>
              <a:t>画法：用二维树形结构表示程序的控制流。</a:t>
            </a:r>
            <a:endParaRPr lang="en-US" altLang="zh-CN" sz="2800" b="1" dirty="0"/>
          </a:p>
          <a:p>
            <a:pPr>
              <a:spcBef>
                <a:spcPts val="1000"/>
              </a:spcBef>
            </a:pPr>
            <a:r>
              <a:rPr lang="zh-CN" altLang="en-US" sz="2800" b="1" dirty="0"/>
              <a:t>特点：翻译成代码比较容易。</a:t>
            </a:r>
          </a:p>
        </p:txBody>
      </p:sp>
    </p:spTree>
    <p:extLst>
      <p:ext uri="{BB962C8B-B14F-4D97-AF65-F5344CB8AC3E}">
        <p14:creationId xmlns:p14="http://schemas.microsoft.com/office/powerpoint/2010/main" val="2033293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06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06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06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06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06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06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06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06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06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0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490604" grpId="0"/>
      <p:bldP spid="490605" grpId="0"/>
      <p:bldP spid="490606" grpId="0"/>
      <p:bldP spid="490607" grpId="0"/>
      <p:bldP spid="490608" grpId="0"/>
      <p:bldP spid="490609" grpId="0" animBg="1"/>
      <p:bldP spid="490610" grpId="0" animBg="1"/>
      <p:bldP spid="490611" grpId="0"/>
      <p:bldP spid="490612" grpId="0"/>
      <p:bldP spid="490613" grpId="0" animBg="1"/>
      <p:bldP spid="4906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1" y="1484784"/>
            <a:ext cx="6112565" cy="39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a:t>用户界面设计</a:t>
            </a:r>
          </a:p>
        </p:txBody>
      </p:sp>
      <p:sp>
        <p:nvSpPr>
          <p:cNvPr id="3" name="内容占位符 2"/>
          <p:cNvSpPr>
            <a:spLocks noGrp="1"/>
          </p:cNvSpPr>
          <p:nvPr>
            <p:ph idx="1"/>
          </p:nvPr>
        </p:nvSpPr>
        <p:spPr>
          <a:xfrm>
            <a:off x="5832648" y="1484784"/>
            <a:ext cx="3491880" cy="4176464"/>
          </a:xfrm>
        </p:spPr>
        <p:txBody>
          <a:bodyPr/>
          <a:lstStyle/>
          <a:p>
            <a:r>
              <a:rPr lang="zh-CN" altLang="en-US" sz="2400" dirty="0"/>
              <a:t>适合软件功能</a:t>
            </a:r>
            <a:endParaRPr lang="en-US" altLang="zh-CN" sz="2400" dirty="0"/>
          </a:p>
          <a:p>
            <a:r>
              <a:rPr lang="zh-CN" altLang="en-US" sz="2400" dirty="0"/>
              <a:t>简单明确，容易理解</a:t>
            </a:r>
            <a:endParaRPr lang="en-US" altLang="zh-CN" sz="2400" dirty="0"/>
          </a:p>
          <a:p>
            <a:r>
              <a:rPr lang="zh-CN" altLang="en-US" sz="2400" dirty="0"/>
              <a:t>风格一致</a:t>
            </a:r>
            <a:endParaRPr lang="en-US" altLang="zh-CN" sz="2400" dirty="0"/>
          </a:p>
          <a:p>
            <a:r>
              <a:rPr lang="zh-CN" altLang="en-US" sz="2400" dirty="0"/>
              <a:t>出错处理，可恢复</a:t>
            </a:r>
            <a:endParaRPr lang="en-US" altLang="zh-CN" sz="2400" dirty="0"/>
          </a:p>
          <a:p>
            <a:r>
              <a:rPr lang="zh-CN" altLang="en-US" sz="2400" dirty="0"/>
              <a:t>帮助提示</a:t>
            </a:r>
            <a:endParaRPr lang="en-US" altLang="zh-CN" sz="2400" dirty="0"/>
          </a:p>
          <a:p>
            <a:r>
              <a:rPr lang="zh-CN" altLang="en-US" sz="2400" dirty="0"/>
              <a:t>国际化</a:t>
            </a:r>
            <a:endParaRPr lang="en-US" altLang="zh-CN" sz="2400" dirty="0"/>
          </a:p>
          <a:p>
            <a:r>
              <a:rPr lang="zh-CN" altLang="en-US" sz="2400" dirty="0"/>
              <a:t>个性化</a:t>
            </a:r>
            <a:endParaRPr lang="en-US" altLang="zh-CN" sz="2400" dirty="0"/>
          </a:p>
          <a:p>
            <a:r>
              <a:rPr lang="zh-CN" altLang="en-US" sz="2400" dirty="0"/>
              <a:t>和谐的布局和颜色</a:t>
            </a:r>
            <a:endParaRPr lang="en-US" altLang="zh-CN" sz="2400" dirty="0"/>
          </a:p>
          <a:p>
            <a:endParaRPr lang="zh-CN" altLang="en-US" sz="2400" dirty="0"/>
          </a:p>
        </p:txBody>
      </p:sp>
    </p:spTree>
    <p:extLst>
      <p:ext uri="{BB962C8B-B14F-4D97-AF65-F5344CB8AC3E}">
        <p14:creationId xmlns:p14="http://schemas.microsoft.com/office/powerpoint/2010/main" val="2549918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224" name="Group 8"/>
          <p:cNvGrpSpPr>
            <a:grpSpLocks/>
          </p:cNvGrpSpPr>
          <p:nvPr/>
        </p:nvGrpSpPr>
        <p:grpSpPr bwMode="auto">
          <a:xfrm>
            <a:off x="886023" y="1221904"/>
            <a:ext cx="1295400" cy="2001838"/>
            <a:chOff x="290" y="240"/>
            <a:chExt cx="816" cy="1107"/>
          </a:xfrm>
        </p:grpSpPr>
        <p:sp>
          <p:nvSpPr>
            <p:cNvPr id="9220" name="Text Box 4"/>
            <p:cNvSpPr txBox="1">
              <a:spLocks noChangeArrowheads="1"/>
            </p:cNvSpPr>
            <p:nvPr/>
          </p:nvSpPr>
          <p:spPr bwMode="auto">
            <a:xfrm>
              <a:off x="453" y="340"/>
              <a:ext cx="45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b="1">
                  <a:solidFill>
                    <a:srgbClr val="020202"/>
                  </a:solidFill>
                  <a:latin typeface="Times New Roman" pitchFamily="18" charset="0"/>
                </a:rPr>
                <a:t>A</a:t>
              </a:r>
            </a:p>
          </p:txBody>
        </p:sp>
        <p:sp>
          <p:nvSpPr>
            <p:cNvPr id="9221" name="Text Box 5"/>
            <p:cNvSpPr txBox="1">
              <a:spLocks noChangeArrowheads="1"/>
            </p:cNvSpPr>
            <p:nvPr/>
          </p:nvSpPr>
          <p:spPr bwMode="auto">
            <a:xfrm>
              <a:off x="453" y="680"/>
              <a:ext cx="45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10800"/>
            <a:lstStyle/>
            <a:p>
              <a:pPr algn="ctr">
                <a:spcBef>
                  <a:spcPct val="50000"/>
                </a:spcBef>
              </a:pPr>
              <a:r>
                <a:rPr lang="en-US" altLang="zh-CN" b="1">
                  <a:solidFill>
                    <a:srgbClr val="020202"/>
                  </a:solidFill>
                  <a:latin typeface="Times New Roman" pitchFamily="18" charset="0"/>
                </a:rPr>
                <a:t>B</a:t>
              </a:r>
            </a:p>
          </p:txBody>
        </p:sp>
        <p:sp>
          <p:nvSpPr>
            <p:cNvPr id="9222" name="Line 6"/>
            <p:cNvSpPr>
              <a:spLocks noChangeShapeType="1"/>
            </p:cNvSpPr>
            <p:nvPr/>
          </p:nvSpPr>
          <p:spPr bwMode="auto">
            <a:xfrm>
              <a:off x="453" y="240"/>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3" name="Text Box 7"/>
            <p:cNvSpPr txBox="1">
              <a:spLocks noChangeArrowheads="1"/>
            </p:cNvSpPr>
            <p:nvPr/>
          </p:nvSpPr>
          <p:spPr bwMode="auto">
            <a:xfrm>
              <a:off x="290" y="1128"/>
              <a:ext cx="81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rgbClr val="020202"/>
                  </a:solidFill>
                  <a:latin typeface="Times New Roman" pitchFamily="18" charset="0"/>
                </a:rPr>
                <a:t>Sequential</a:t>
              </a:r>
            </a:p>
          </p:txBody>
        </p:sp>
      </p:grpSp>
      <p:grpSp>
        <p:nvGrpSpPr>
          <p:cNvPr id="9256" name="Group 40"/>
          <p:cNvGrpSpPr>
            <a:grpSpLocks/>
          </p:cNvGrpSpPr>
          <p:nvPr/>
        </p:nvGrpSpPr>
        <p:grpSpPr bwMode="auto">
          <a:xfrm>
            <a:off x="6372423" y="1298104"/>
            <a:ext cx="2232025" cy="2284413"/>
            <a:chOff x="3840" y="272"/>
            <a:chExt cx="1406" cy="1036"/>
          </a:xfrm>
        </p:grpSpPr>
        <p:grpSp>
          <p:nvGrpSpPr>
            <p:cNvPr id="9248" name="Group 32"/>
            <p:cNvGrpSpPr>
              <a:grpSpLocks/>
            </p:cNvGrpSpPr>
            <p:nvPr/>
          </p:nvGrpSpPr>
          <p:grpSpPr bwMode="auto">
            <a:xfrm>
              <a:off x="3853" y="272"/>
              <a:ext cx="1393" cy="385"/>
              <a:chOff x="3853" y="272"/>
              <a:chExt cx="1393" cy="385"/>
            </a:xfrm>
          </p:grpSpPr>
          <p:sp>
            <p:nvSpPr>
              <p:cNvPr id="9243" name="Line 27"/>
              <p:cNvSpPr>
                <a:spLocks noChangeShapeType="1"/>
              </p:cNvSpPr>
              <p:nvPr/>
            </p:nvSpPr>
            <p:spPr bwMode="auto">
              <a:xfrm>
                <a:off x="3853" y="272"/>
                <a:ext cx="0" cy="3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4" name="Text Box 28"/>
              <p:cNvSpPr txBox="1">
                <a:spLocks noChangeArrowheads="1"/>
              </p:cNvSpPr>
              <p:nvPr/>
            </p:nvSpPr>
            <p:spPr bwMode="auto">
              <a:xfrm>
                <a:off x="3853" y="340"/>
                <a:ext cx="816" cy="2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spcBef>
                    <a:spcPct val="50000"/>
                  </a:spcBef>
                </a:pPr>
                <a:r>
                  <a:rPr lang="en-US" altLang="zh-CN" b="1">
                    <a:solidFill>
                      <a:srgbClr val="020202"/>
                    </a:solidFill>
                    <a:latin typeface="Times New Roman" pitchFamily="18" charset="0"/>
                  </a:rPr>
                  <a:t> While P</a:t>
                </a:r>
              </a:p>
            </p:txBody>
          </p:sp>
          <p:sp>
            <p:nvSpPr>
              <p:cNvPr id="9245" name="Line 29"/>
              <p:cNvSpPr>
                <a:spLocks noChangeShapeType="1"/>
              </p:cNvSpPr>
              <p:nvPr/>
            </p:nvSpPr>
            <p:spPr bwMode="auto">
              <a:xfrm>
                <a:off x="4608" y="340"/>
                <a:ext cx="0"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6" name="Line 30"/>
              <p:cNvSpPr>
                <a:spLocks noChangeShapeType="1"/>
              </p:cNvSpPr>
              <p:nvPr/>
            </p:nvSpPr>
            <p:spPr bwMode="auto">
              <a:xfrm>
                <a:off x="4670" y="47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7" name="Text Box 31"/>
              <p:cNvSpPr txBox="1">
                <a:spLocks noChangeArrowheads="1"/>
              </p:cNvSpPr>
              <p:nvPr/>
            </p:nvSpPr>
            <p:spPr bwMode="auto">
              <a:xfrm>
                <a:off x="4862" y="340"/>
                <a:ext cx="384" cy="1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a:solidFill>
                      <a:srgbClr val="020202"/>
                    </a:solidFill>
                    <a:latin typeface="Times New Roman" pitchFamily="18" charset="0"/>
                  </a:rPr>
                  <a:t>S</a:t>
                </a:r>
              </a:p>
            </p:txBody>
          </p:sp>
        </p:grpSp>
        <p:grpSp>
          <p:nvGrpSpPr>
            <p:cNvPr id="9249" name="Group 33"/>
            <p:cNvGrpSpPr>
              <a:grpSpLocks/>
            </p:cNvGrpSpPr>
            <p:nvPr/>
          </p:nvGrpSpPr>
          <p:grpSpPr bwMode="auto">
            <a:xfrm>
              <a:off x="3840" y="768"/>
              <a:ext cx="1393" cy="385"/>
              <a:chOff x="3853" y="272"/>
              <a:chExt cx="1393" cy="385"/>
            </a:xfrm>
          </p:grpSpPr>
          <p:sp>
            <p:nvSpPr>
              <p:cNvPr id="9250" name="Line 34"/>
              <p:cNvSpPr>
                <a:spLocks noChangeShapeType="1"/>
              </p:cNvSpPr>
              <p:nvPr/>
            </p:nvSpPr>
            <p:spPr bwMode="auto">
              <a:xfrm>
                <a:off x="3853" y="272"/>
                <a:ext cx="0" cy="3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1" name="Text Box 35"/>
              <p:cNvSpPr txBox="1">
                <a:spLocks noChangeArrowheads="1"/>
              </p:cNvSpPr>
              <p:nvPr/>
            </p:nvSpPr>
            <p:spPr bwMode="auto">
              <a:xfrm>
                <a:off x="3853" y="340"/>
                <a:ext cx="816" cy="2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spcBef>
                    <a:spcPct val="50000"/>
                  </a:spcBef>
                </a:pPr>
                <a:r>
                  <a:rPr lang="en-US" altLang="zh-CN" b="1">
                    <a:solidFill>
                      <a:srgbClr val="020202"/>
                    </a:solidFill>
                    <a:latin typeface="Times New Roman" pitchFamily="18" charset="0"/>
                  </a:rPr>
                  <a:t> Until P</a:t>
                </a:r>
              </a:p>
            </p:txBody>
          </p:sp>
          <p:sp>
            <p:nvSpPr>
              <p:cNvPr id="9252" name="Line 36"/>
              <p:cNvSpPr>
                <a:spLocks noChangeShapeType="1"/>
              </p:cNvSpPr>
              <p:nvPr/>
            </p:nvSpPr>
            <p:spPr bwMode="auto">
              <a:xfrm>
                <a:off x="4608" y="340"/>
                <a:ext cx="0"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3" name="Line 37"/>
              <p:cNvSpPr>
                <a:spLocks noChangeShapeType="1"/>
              </p:cNvSpPr>
              <p:nvPr/>
            </p:nvSpPr>
            <p:spPr bwMode="auto">
              <a:xfrm>
                <a:off x="4670" y="47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4" name="Text Box 38"/>
              <p:cNvSpPr txBox="1">
                <a:spLocks noChangeArrowheads="1"/>
              </p:cNvSpPr>
              <p:nvPr/>
            </p:nvSpPr>
            <p:spPr bwMode="auto">
              <a:xfrm>
                <a:off x="4862" y="340"/>
                <a:ext cx="384" cy="1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a:solidFill>
                      <a:srgbClr val="020202"/>
                    </a:solidFill>
                    <a:latin typeface="Times New Roman" pitchFamily="18" charset="0"/>
                  </a:rPr>
                  <a:t>S</a:t>
                </a:r>
              </a:p>
            </p:txBody>
          </p:sp>
        </p:grpSp>
        <p:sp>
          <p:nvSpPr>
            <p:cNvPr id="9255" name="Text Box 39"/>
            <p:cNvSpPr txBox="1">
              <a:spLocks noChangeArrowheads="1"/>
            </p:cNvSpPr>
            <p:nvPr/>
          </p:nvSpPr>
          <p:spPr bwMode="auto">
            <a:xfrm>
              <a:off x="4171" y="1128"/>
              <a:ext cx="816"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rgbClr val="020202"/>
                  </a:solidFill>
                  <a:latin typeface="Times New Roman" pitchFamily="18" charset="0"/>
                </a:rPr>
                <a:t>Loops</a:t>
              </a:r>
            </a:p>
          </p:txBody>
        </p:sp>
      </p:grpSp>
      <p:grpSp>
        <p:nvGrpSpPr>
          <p:cNvPr id="9257" name="Group 41"/>
          <p:cNvGrpSpPr>
            <a:grpSpLocks/>
          </p:cNvGrpSpPr>
          <p:nvPr/>
        </p:nvGrpSpPr>
        <p:grpSpPr bwMode="auto">
          <a:xfrm>
            <a:off x="2867223" y="1374304"/>
            <a:ext cx="3195638" cy="2146300"/>
            <a:chOff x="1539" y="272"/>
            <a:chExt cx="2013" cy="992"/>
          </a:xfrm>
        </p:grpSpPr>
        <p:sp>
          <p:nvSpPr>
            <p:cNvPr id="9258" name="Line 42"/>
            <p:cNvSpPr>
              <a:spLocks noChangeShapeType="1"/>
            </p:cNvSpPr>
            <p:nvPr/>
          </p:nvSpPr>
          <p:spPr bwMode="auto">
            <a:xfrm>
              <a:off x="1541" y="272"/>
              <a:ext cx="0" cy="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259" name="Group 43"/>
            <p:cNvGrpSpPr>
              <a:grpSpLocks/>
            </p:cNvGrpSpPr>
            <p:nvPr/>
          </p:nvGrpSpPr>
          <p:grpSpPr bwMode="auto">
            <a:xfrm>
              <a:off x="1541" y="430"/>
              <a:ext cx="816" cy="192"/>
              <a:chOff x="1541" y="430"/>
              <a:chExt cx="816" cy="192"/>
            </a:xfrm>
          </p:grpSpPr>
          <p:sp>
            <p:nvSpPr>
              <p:cNvPr id="9260" name="Line 44"/>
              <p:cNvSpPr>
                <a:spLocks noChangeShapeType="1"/>
              </p:cNvSpPr>
              <p:nvPr/>
            </p:nvSpPr>
            <p:spPr bwMode="auto">
              <a:xfrm>
                <a:off x="1541" y="43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1" name="Line 45"/>
              <p:cNvSpPr>
                <a:spLocks noChangeShapeType="1"/>
              </p:cNvSpPr>
              <p:nvPr/>
            </p:nvSpPr>
            <p:spPr bwMode="auto">
              <a:xfrm flipH="1">
                <a:off x="2040" y="43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62" name="Group 46"/>
            <p:cNvGrpSpPr>
              <a:grpSpLocks/>
            </p:cNvGrpSpPr>
            <p:nvPr/>
          </p:nvGrpSpPr>
          <p:grpSpPr bwMode="auto">
            <a:xfrm flipV="1">
              <a:off x="1541" y="612"/>
              <a:ext cx="816" cy="192"/>
              <a:chOff x="1541" y="430"/>
              <a:chExt cx="816" cy="192"/>
            </a:xfrm>
          </p:grpSpPr>
          <p:sp>
            <p:nvSpPr>
              <p:cNvPr id="9263" name="Line 47"/>
              <p:cNvSpPr>
                <a:spLocks noChangeShapeType="1"/>
              </p:cNvSpPr>
              <p:nvPr/>
            </p:nvSpPr>
            <p:spPr bwMode="auto">
              <a:xfrm>
                <a:off x="1541" y="43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4" name="Line 48"/>
              <p:cNvSpPr>
                <a:spLocks noChangeShapeType="1"/>
              </p:cNvSpPr>
              <p:nvPr/>
            </p:nvSpPr>
            <p:spPr bwMode="auto">
              <a:xfrm flipH="1">
                <a:off x="2040" y="43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265" name="Text Box 49"/>
            <p:cNvSpPr txBox="1">
              <a:spLocks noChangeArrowheads="1"/>
            </p:cNvSpPr>
            <p:nvPr/>
          </p:nvSpPr>
          <p:spPr bwMode="auto">
            <a:xfrm>
              <a:off x="1632" y="480"/>
              <a:ext cx="384"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P</a:t>
              </a:r>
            </a:p>
          </p:txBody>
        </p:sp>
        <p:sp>
          <p:nvSpPr>
            <p:cNvPr id="9266" name="Text Box 50"/>
            <p:cNvSpPr txBox="1">
              <a:spLocks noChangeArrowheads="1"/>
            </p:cNvSpPr>
            <p:nvPr/>
          </p:nvSpPr>
          <p:spPr bwMode="auto">
            <a:xfrm>
              <a:off x="2352" y="288"/>
              <a:ext cx="384" cy="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A</a:t>
              </a:r>
            </a:p>
          </p:txBody>
        </p:sp>
        <p:sp>
          <p:nvSpPr>
            <p:cNvPr id="9267" name="Text Box 51"/>
            <p:cNvSpPr txBox="1">
              <a:spLocks noChangeArrowheads="1"/>
            </p:cNvSpPr>
            <p:nvPr/>
          </p:nvSpPr>
          <p:spPr bwMode="auto">
            <a:xfrm>
              <a:off x="2352" y="672"/>
              <a:ext cx="384" cy="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B</a:t>
              </a:r>
            </a:p>
          </p:txBody>
        </p:sp>
        <p:grpSp>
          <p:nvGrpSpPr>
            <p:cNvPr id="9268" name="Group 52"/>
            <p:cNvGrpSpPr>
              <a:grpSpLocks/>
            </p:cNvGrpSpPr>
            <p:nvPr/>
          </p:nvGrpSpPr>
          <p:grpSpPr bwMode="auto">
            <a:xfrm>
              <a:off x="2880" y="336"/>
              <a:ext cx="672" cy="155"/>
              <a:chOff x="2880" y="336"/>
              <a:chExt cx="672" cy="155"/>
            </a:xfrm>
          </p:grpSpPr>
          <p:sp>
            <p:nvSpPr>
              <p:cNvPr id="9269" name="Line 53"/>
              <p:cNvSpPr>
                <a:spLocks noChangeShapeType="1"/>
              </p:cNvSpPr>
              <p:nvPr/>
            </p:nvSpPr>
            <p:spPr bwMode="auto">
              <a:xfrm flipH="1">
                <a:off x="2880" y="432"/>
                <a:ext cx="192" cy="0"/>
              </a:xfrm>
              <a:prstGeom prst="line">
                <a:avLst/>
              </a:prstGeom>
              <a:noFill/>
              <a:ln w="9525">
                <a:solidFill>
                  <a:srgbClr val="33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0" name="Text Box 54"/>
              <p:cNvSpPr txBox="1">
                <a:spLocks noChangeArrowheads="1"/>
              </p:cNvSpPr>
              <p:nvPr/>
            </p:nvSpPr>
            <p:spPr bwMode="auto">
              <a:xfrm>
                <a:off x="3072" y="336"/>
                <a:ext cx="48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b="1">
                    <a:solidFill>
                      <a:srgbClr val="020202"/>
                    </a:solidFill>
                    <a:latin typeface="Times New Roman" pitchFamily="18" charset="0"/>
                  </a:rPr>
                  <a:t>THEN</a:t>
                </a:r>
                <a:endParaRPr lang="en-US" altLang="zh-CN" b="1">
                  <a:solidFill>
                    <a:srgbClr val="020202"/>
                  </a:solidFill>
                  <a:latin typeface="Times New Roman" pitchFamily="18" charset="0"/>
                </a:endParaRPr>
              </a:p>
            </p:txBody>
          </p:sp>
        </p:grpSp>
        <p:grpSp>
          <p:nvGrpSpPr>
            <p:cNvPr id="9271" name="Group 55"/>
            <p:cNvGrpSpPr>
              <a:grpSpLocks/>
            </p:cNvGrpSpPr>
            <p:nvPr/>
          </p:nvGrpSpPr>
          <p:grpSpPr bwMode="auto">
            <a:xfrm>
              <a:off x="2880" y="672"/>
              <a:ext cx="672" cy="155"/>
              <a:chOff x="2880" y="336"/>
              <a:chExt cx="672" cy="155"/>
            </a:xfrm>
          </p:grpSpPr>
          <p:sp>
            <p:nvSpPr>
              <p:cNvPr id="9272" name="Line 56"/>
              <p:cNvSpPr>
                <a:spLocks noChangeShapeType="1"/>
              </p:cNvSpPr>
              <p:nvPr/>
            </p:nvSpPr>
            <p:spPr bwMode="auto">
              <a:xfrm flipH="1">
                <a:off x="2880" y="432"/>
                <a:ext cx="192" cy="0"/>
              </a:xfrm>
              <a:prstGeom prst="line">
                <a:avLst/>
              </a:prstGeom>
              <a:noFill/>
              <a:ln w="9525">
                <a:solidFill>
                  <a:srgbClr val="33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3" name="Text Box 57"/>
              <p:cNvSpPr txBox="1">
                <a:spLocks noChangeArrowheads="1"/>
              </p:cNvSpPr>
              <p:nvPr/>
            </p:nvSpPr>
            <p:spPr bwMode="auto">
              <a:xfrm>
                <a:off x="3072" y="336"/>
                <a:ext cx="48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b="1">
                    <a:solidFill>
                      <a:srgbClr val="020202"/>
                    </a:solidFill>
                    <a:latin typeface="Times New Roman" pitchFamily="18" charset="0"/>
                  </a:rPr>
                  <a:t>ELSE</a:t>
                </a:r>
                <a:endParaRPr lang="en-US" altLang="zh-CN" b="1">
                  <a:solidFill>
                    <a:srgbClr val="020202"/>
                  </a:solidFill>
                  <a:latin typeface="Times New Roman" pitchFamily="18" charset="0"/>
                </a:endParaRPr>
              </a:p>
            </p:txBody>
          </p:sp>
        </p:grpSp>
        <p:sp>
          <p:nvSpPr>
            <p:cNvPr id="9274" name="Text Box 58"/>
            <p:cNvSpPr txBox="1">
              <a:spLocks noChangeArrowheads="1"/>
            </p:cNvSpPr>
            <p:nvPr/>
          </p:nvSpPr>
          <p:spPr bwMode="auto">
            <a:xfrm>
              <a:off x="1539" y="1081"/>
              <a:ext cx="115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rgbClr val="020202"/>
                  </a:solidFill>
                  <a:latin typeface="Times New Roman" pitchFamily="18" charset="0"/>
                </a:rPr>
                <a:t>Selective</a:t>
              </a:r>
            </a:p>
          </p:txBody>
        </p:sp>
      </p:grpSp>
      <p:grpSp>
        <p:nvGrpSpPr>
          <p:cNvPr id="9285" name="Group 69"/>
          <p:cNvGrpSpPr>
            <a:grpSpLocks/>
          </p:cNvGrpSpPr>
          <p:nvPr/>
        </p:nvGrpSpPr>
        <p:grpSpPr bwMode="auto">
          <a:xfrm>
            <a:off x="886023" y="3507904"/>
            <a:ext cx="1981200" cy="2697163"/>
            <a:chOff x="435" y="1824"/>
            <a:chExt cx="1245" cy="1520"/>
          </a:xfrm>
        </p:grpSpPr>
        <p:sp>
          <p:nvSpPr>
            <p:cNvPr id="9225" name="Line 9"/>
            <p:cNvSpPr>
              <a:spLocks noChangeShapeType="1"/>
            </p:cNvSpPr>
            <p:nvPr/>
          </p:nvSpPr>
          <p:spPr bwMode="auto">
            <a:xfrm>
              <a:off x="482" y="1824"/>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6" name="Line 10"/>
            <p:cNvSpPr>
              <a:spLocks noChangeShapeType="1"/>
            </p:cNvSpPr>
            <p:nvPr/>
          </p:nvSpPr>
          <p:spPr bwMode="auto">
            <a:xfrm>
              <a:off x="482" y="1982"/>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7" name="Line 11"/>
            <p:cNvSpPr>
              <a:spLocks noChangeShapeType="1"/>
            </p:cNvSpPr>
            <p:nvPr/>
          </p:nvSpPr>
          <p:spPr bwMode="auto">
            <a:xfrm flipH="1">
              <a:off x="981" y="1982"/>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2" name="Text Box 16"/>
            <p:cNvSpPr txBox="1">
              <a:spLocks noChangeArrowheads="1"/>
            </p:cNvSpPr>
            <p:nvPr/>
          </p:nvSpPr>
          <p:spPr bwMode="auto">
            <a:xfrm>
              <a:off x="435" y="2448"/>
              <a:ext cx="48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P =</a:t>
              </a:r>
            </a:p>
          </p:txBody>
        </p:sp>
        <p:sp>
          <p:nvSpPr>
            <p:cNvPr id="9233" name="Text Box 17"/>
            <p:cNvSpPr txBox="1">
              <a:spLocks noChangeArrowheads="1"/>
            </p:cNvSpPr>
            <p:nvPr/>
          </p:nvSpPr>
          <p:spPr bwMode="auto">
            <a:xfrm>
              <a:off x="1293" y="1840"/>
              <a:ext cx="384" cy="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A1</a:t>
              </a:r>
            </a:p>
          </p:txBody>
        </p:sp>
        <p:sp>
          <p:nvSpPr>
            <p:cNvPr id="9234" name="Text Box 18"/>
            <p:cNvSpPr txBox="1">
              <a:spLocks noChangeArrowheads="1"/>
            </p:cNvSpPr>
            <p:nvPr/>
          </p:nvSpPr>
          <p:spPr bwMode="auto">
            <a:xfrm>
              <a:off x="1293" y="2224"/>
              <a:ext cx="384" cy="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A2</a:t>
              </a:r>
            </a:p>
          </p:txBody>
        </p:sp>
        <p:sp>
          <p:nvSpPr>
            <p:cNvPr id="9241" name="Text Box 25"/>
            <p:cNvSpPr txBox="1">
              <a:spLocks noChangeArrowheads="1"/>
            </p:cNvSpPr>
            <p:nvPr/>
          </p:nvSpPr>
          <p:spPr bwMode="auto">
            <a:xfrm>
              <a:off x="480" y="3120"/>
              <a:ext cx="115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rgbClr val="020202"/>
                  </a:solidFill>
                  <a:latin typeface="Times New Roman" pitchFamily="18" charset="0"/>
                </a:rPr>
                <a:t>Case</a:t>
              </a:r>
            </a:p>
          </p:txBody>
        </p:sp>
        <p:grpSp>
          <p:nvGrpSpPr>
            <p:cNvPr id="9279" name="Group 63"/>
            <p:cNvGrpSpPr>
              <a:grpSpLocks/>
            </p:cNvGrpSpPr>
            <p:nvPr/>
          </p:nvGrpSpPr>
          <p:grpSpPr bwMode="auto">
            <a:xfrm>
              <a:off x="482" y="2833"/>
              <a:ext cx="1198" cy="271"/>
              <a:chOff x="482" y="3400"/>
              <a:chExt cx="1198" cy="271"/>
            </a:xfrm>
          </p:grpSpPr>
          <p:sp>
            <p:nvSpPr>
              <p:cNvPr id="9230" name="Line 14"/>
              <p:cNvSpPr>
                <a:spLocks noChangeShapeType="1"/>
              </p:cNvSpPr>
              <p:nvPr/>
            </p:nvSpPr>
            <p:spPr bwMode="auto">
              <a:xfrm flipV="1">
                <a:off x="482" y="3592"/>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31" name="Line 15"/>
              <p:cNvSpPr>
                <a:spLocks noChangeShapeType="1"/>
              </p:cNvSpPr>
              <p:nvPr/>
            </p:nvSpPr>
            <p:spPr bwMode="auto">
              <a:xfrm flipH="1" flipV="1">
                <a:off x="981" y="34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5" name="Text Box 59"/>
              <p:cNvSpPr txBox="1">
                <a:spLocks noChangeArrowheads="1"/>
              </p:cNvSpPr>
              <p:nvPr/>
            </p:nvSpPr>
            <p:spPr bwMode="auto">
              <a:xfrm>
                <a:off x="1296" y="3408"/>
                <a:ext cx="384" cy="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An</a:t>
                </a:r>
              </a:p>
            </p:txBody>
          </p:sp>
        </p:grpSp>
        <p:sp>
          <p:nvSpPr>
            <p:cNvPr id="9276" name="Line 60"/>
            <p:cNvSpPr>
              <a:spLocks noChangeShapeType="1"/>
            </p:cNvSpPr>
            <p:nvPr/>
          </p:nvSpPr>
          <p:spPr bwMode="auto">
            <a:xfrm flipH="1" flipV="1">
              <a:off x="981" y="216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7" name="Line 61"/>
            <p:cNvSpPr>
              <a:spLocks noChangeShapeType="1"/>
            </p:cNvSpPr>
            <p:nvPr/>
          </p:nvSpPr>
          <p:spPr bwMode="auto">
            <a:xfrm>
              <a:off x="1174" y="2353"/>
              <a:ext cx="1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8" name="Line 62"/>
            <p:cNvSpPr>
              <a:spLocks noChangeShapeType="1"/>
            </p:cNvSpPr>
            <p:nvPr/>
          </p:nvSpPr>
          <p:spPr bwMode="auto">
            <a:xfrm flipH="1">
              <a:off x="981" y="2352"/>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0" name="Text Box 64"/>
            <p:cNvSpPr txBox="1">
              <a:spLocks noChangeArrowheads="1"/>
            </p:cNvSpPr>
            <p:nvPr/>
          </p:nvSpPr>
          <p:spPr bwMode="auto">
            <a:xfrm>
              <a:off x="816" y="1968"/>
              <a:ext cx="28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rgbClr val="020202"/>
                  </a:solidFill>
                  <a:latin typeface="Times New Roman" pitchFamily="18" charset="0"/>
                </a:rPr>
                <a:t>1</a:t>
              </a:r>
            </a:p>
          </p:txBody>
        </p:sp>
        <p:sp>
          <p:nvSpPr>
            <p:cNvPr id="9281" name="Text Box 65"/>
            <p:cNvSpPr txBox="1">
              <a:spLocks noChangeArrowheads="1"/>
            </p:cNvSpPr>
            <p:nvPr/>
          </p:nvSpPr>
          <p:spPr bwMode="auto">
            <a:xfrm>
              <a:off x="816" y="2256"/>
              <a:ext cx="28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rgbClr val="020202"/>
                  </a:solidFill>
                  <a:latin typeface="Times New Roman" pitchFamily="18" charset="0"/>
                </a:rPr>
                <a:t>2</a:t>
              </a:r>
            </a:p>
          </p:txBody>
        </p:sp>
        <p:sp>
          <p:nvSpPr>
            <p:cNvPr id="9282" name="Text Box 66"/>
            <p:cNvSpPr txBox="1">
              <a:spLocks noChangeArrowheads="1"/>
            </p:cNvSpPr>
            <p:nvPr/>
          </p:nvSpPr>
          <p:spPr bwMode="auto">
            <a:xfrm>
              <a:off x="816" y="2808"/>
              <a:ext cx="28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rgbClr val="020202"/>
                  </a:solidFill>
                  <a:latin typeface="Times New Roman" pitchFamily="18" charset="0"/>
                </a:rPr>
                <a:t>n</a:t>
              </a:r>
            </a:p>
          </p:txBody>
        </p:sp>
        <p:sp>
          <p:nvSpPr>
            <p:cNvPr id="9284" name="Text Box 68"/>
            <p:cNvSpPr txBox="1">
              <a:spLocks noChangeArrowheads="1"/>
            </p:cNvSpPr>
            <p:nvPr/>
          </p:nvSpPr>
          <p:spPr bwMode="auto">
            <a:xfrm>
              <a:off x="816" y="2588"/>
              <a:ext cx="34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b="1">
                  <a:solidFill>
                    <a:srgbClr val="020202"/>
                  </a:solidFill>
                  <a:latin typeface="Times New Roman" pitchFamily="18" charset="0"/>
                </a:rPr>
                <a:t>…</a:t>
              </a:r>
            </a:p>
          </p:txBody>
        </p:sp>
      </p:grpSp>
      <p:grpSp>
        <p:nvGrpSpPr>
          <p:cNvPr id="9288" name="Group 72"/>
          <p:cNvGrpSpPr>
            <a:grpSpLocks/>
          </p:cNvGrpSpPr>
          <p:nvPr/>
        </p:nvGrpSpPr>
        <p:grpSpPr bwMode="auto">
          <a:xfrm>
            <a:off x="3781623" y="4193704"/>
            <a:ext cx="1752600" cy="1492250"/>
            <a:chOff x="1920" y="1968"/>
            <a:chExt cx="768" cy="635"/>
          </a:xfrm>
        </p:grpSpPr>
        <p:sp>
          <p:nvSpPr>
            <p:cNvPr id="9286" name="Oval 70"/>
            <p:cNvSpPr>
              <a:spLocks noChangeArrowheads="1"/>
            </p:cNvSpPr>
            <p:nvPr/>
          </p:nvSpPr>
          <p:spPr bwMode="auto">
            <a:xfrm>
              <a:off x="2112" y="1968"/>
              <a:ext cx="227" cy="22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7" name="Text Box 71"/>
            <p:cNvSpPr txBox="1">
              <a:spLocks noChangeArrowheads="1"/>
            </p:cNvSpPr>
            <p:nvPr/>
          </p:nvSpPr>
          <p:spPr bwMode="auto">
            <a:xfrm>
              <a:off x="1920" y="2304"/>
              <a:ext cx="76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a:solidFill>
                    <a:srgbClr val="020202"/>
                  </a:solidFill>
                  <a:latin typeface="Times New Roman" pitchFamily="18" charset="0"/>
                </a:rPr>
                <a:t>Statement Index</a:t>
              </a:r>
            </a:p>
          </p:txBody>
        </p:sp>
      </p:grpSp>
      <p:grpSp>
        <p:nvGrpSpPr>
          <p:cNvPr id="9296" name="Group 80"/>
          <p:cNvGrpSpPr>
            <a:grpSpLocks/>
          </p:cNvGrpSpPr>
          <p:nvPr/>
        </p:nvGrpSpPr>
        <p:grpSpPr bwMode="auto">
          <a:xfrm>
            <a:off x="6448623" y="4193704"/>
            <a:ext cx="1905000" cy="1449388"/>
            <a:chOff x="3360" y="1872"/>
            <a:chExt cx="816" cy="661"/>
          </a:xfrm>
        </p:grpSpPr>
        <p:grpSp>
          <p:nvGrpSpPr>
            <p:cNvPr id="9294" name="Group 78"/>
            <p:cNvGrpSpPr>
              <a:grpSpLocks/>
            </p:cNvGrpSpPr>
            <p:nvPr/>
          </p:nvGrpSpPr>
          <p:grpSpPr bwMode="auto">
            <a:xfrm>
              <a:off x="3454" y="1872"/>
              <a:ext cx="578" cy="313"/>
              <a:chOff x="3454" y="1872"/>
              <a:chExt cx="578" cy="313"/>
            </a:xfrm>
          </p:grpSpPr>
          <p:sp>
            <p:nvSpPr>
              <p:cNvPr id="9289" name="Text Box 73"/>
              <p:cNvSpPr txBox="1">
                <a:spLocks noChangeArrowheads="1"/>
              </p:cNvSpPr>
              <p:nvPr/>
            </p:nvSpPr>
            <p:spPr bwMode="auto">
              <a:xfrm>
                <a:off x="3456" y="1872"/>
                <a:ext cx="57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b="1">
                    <a:solidFill>
                      <a:srgbClr val="020202"/>
                    </a:solidFill>
                    <a:latin typeface="Times New Roman" pitchFamily="18" charset="0"/>
                  </a:rPr>
                  <a:t>def</a:t>
                </a:r>
              </a:p>
            </p:txBody>
          </p:sp>
          <p:sp>
            <p:nvSpPr>
              <p:cNvPr id="9292" name="Line 76"/>
              <p:cNvSpPr>
                <a:spLocks noChangeShapeType="1"/>
              </p:cNvSpPr>
              <p:nvPr/>
            </p:nvSpPr>
            <p:spPr bwMode="auto">
              <a:xfrm>
                <a:off x="3456" y="211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93" name="Line 77"/>
              <p:cNvSpPr>
                <a:spLocks noChangeShapeType="1"/>
              </p:cNvSpPr>
              <p:nvPr/>
            </p:nvSpPr>
            <p:spPr bwMode="auto">
              <a:xfrm>
                <a:off x="3454" y="2185"/>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295" name="Text Box 79"/>
            <p:cNvSpPr txBox="1">
              <a:spLocks noChangeArrowheads="1"/>
            </p:cNvSpPr>
            <p:nvPr/>
          </p:nvSpPr>
          <p:spPr bwMode="auto">
            <a:xfrm>
              <a:off x="3360" y="2352"/>
              <a:ext cx="816"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a:solidFill>
                    <a:srgbClr val="020202"/>
                  </a:solidFill>
                  <a:latin typeface="Times New Roman" pitchFamily="18" charset="0"/>
                </a:rPr>
                <a:t>Definition</a:t>
              </a:r>
            </a:p>
          </p:txBody>
        </p:sp>
      </p:grpSp>
      <p:sp>
        <p:nvSpPr>
          <p:cNvPr id="9298" name="Text Box 82"/>
          <p:cNvSpPr txBox="1">
            <a:spLocks noChangeArrowheads="1"/>
          </p:cNvSpPr>
          <p:nvPr/>
        </p:nvSpPr>
        <p:spPr bwMode="auto">
          <a:xfrm>
            <a:off x="581223" y="764704"/>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20202"/>
                </a:solidFill>
                <a:latin typeface="Times New Roman" pitchFamily="18" charset="0"/>
                <a:ea typeface="楷体_GB2312" pitchFamily="49" charset="-122"/>
              </a:rPr>
              <a:t>PAD(Problem Analysis Diagram)</a:t>
            </a:r>
            <a:endParaRPr lang="en-US" altLang="zh-CN" sz="2800" b="1">
              <a:solidFill>
                <a:srgbClr val="020202"/>
              </a:solidFill>
              <a:latin typeface="Times New Roman" pitchFamily="18" charset="0"/>
              <a:ea typeface="楷体_GB2312" pitchFamily="49" charset="-122"/>
            </a:endParaRPr>
          </a:p>
        </p:txBody>
      </p:sp>
    </p:spTree>
    <p:extLst>
      <p:ext uri="{BB962C8B-B14F-4D97-AF65-F5344CB8AC3E}">
        <p14:creationId xmlns:p14="http://schemas.microsoft.com/office/powerpoint/2010/main" val="20321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98"/>
                                        </p:tgtEl>
                                        <p:attrNameLst>
                                          <p:attrName>style.visibility</p:attrName>
                                        </p:attrNameLst>
                                      </p:cBhvr>
                                      <p:to>
                                        <p:strVal val="visible"/>
                                      </p:to>
                                    </p:set>
                                    <p:animEffect transition="in" filter="blinds(horizontal)">
                                      <p:cBhvr>
                                        <p:cTn id="7" dur="500"/>
                                        <p:tgtEl>
                                          <p:spTgt spid="929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9257"/>
                                        </p:tgtEl>
                                        <p:attrNameLst>
                                          <p:attrName>style.visibility</p:attrName>
                                        </p:attrNameLst>
                                      </p:cBhvr>
                                      <p:to>
                                        <p:strVal val="visible"/>
                                      </p:to>
                                    </p:set>
                                    <p:animEffect transition="in" filter="box(in)">
                                      <p:cBhvr>
                                        <p:cTn id="16" dur="500"/>
                                        <p:tgtEl>
                                          <p:spTgt spid="9257"/>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nodeType="afterGroup">
                            <p:stCondLst>
                              <p:cond delay="1000"/>
                            </p:stCondLst>
                            <p:childTnLst>
                              <p:par>
                                <p:cTn id="18" presetID="4" presetClass="entr" presetSubtype="16" fill="hold" nodeType="afterEffect">
                                  <p:stCondLst>
                                    <p:cond delay="0"/>
                                  </p:stCondLst>
                                  <p:childTnLst>
                                    <p:set>
                                      <p:cBhvr>
                                        <p:cTn id="19" dur="1" fill="hold">
                                          <p:stCondLst>
                                            <p:cond delay="0"/>
                                          </p:stCondLst>
                                        </p:cTn>
                                        <p:tgtEl>
                                          <p:spTgt spid="9256"/>
                                        </p:tgtEl>
                                        <p:attrNameLst>
                                          <p:attrName>style.visibility</p:attrName>
                                        </p:attrNameLst>
                                      </p:cBhvr>
                                      <p:to>
                                        <p:strVal val="visible"/>
                                      </p:to>
                                    </p:set>
                                    <p:animEffect transition="in" filter="box(in)">
                                      <p:cBhvr>
                                        <p:cTn id="20" dur="500"/>
                                        <p:tgtEl>
                                          <p:spTgt spid="9256"/>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1" fill="hold" nodeType="afterGroup">
                            <p:stCondLst>
                              <p:cond delay="1500"/>
                            </p:stCondLst>
                            <p:childTnLst>
                              <p:par>
                                <p:cTn id="22" presetID="4" presetClass="entr" presetSubtype="16" fill="hold" nodeType="afterEffect">
                                  <p:stCondLst>
                                    <p:cond delay="0"/>
                                  </p:stCondLst>
                                  <p:childTnLst>
                                    <p:set>
                                      <p:cBhvr>
                                        <p:cTn id="23" dur="1" fill="hold">
                                          <p:stCondLst>
                                            <p:cond delay="0"/>
                                          </p:stCondLst>
                                        </p:cTn>
                                        <p:tgtEl>
                                          <p:spTgt spid="9285"/>
                                        </p:tgtEl>
                                        <p:attrNameLst>
                                          <p:attrName>style.visibility</p:attrName>
                                        </p:attrNameLst>
                                      </p:cBhvr>
                                      <p:to>
                                        <p:strVal val="visible"/>
                                      </p:to>
                                    </p:set>
                                    <p:animEffect transition="in" filter="box(in)">
                                      <p:cBhvr>
                                        <p:cTn id="24" dur="500"/>
                                        <p:tgtEl>
                                          <p:spTgt spid="9285"/>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WAV"/>
                                        </p:tgtEl>
                                      </p:cMediaNode>
                                    </p:audio>
                                  </p:subTnLst>
                                </p:cTn>
                              </p:par>
                            </p:childTnLst>
                          </p:cTn>
                        </p:par>
                        <p:par>
                          <p:cTn id="25" fill="hold" nodeType="afterGroup">
                            <p:stCondLst>
                              <p:cond delay="2000"/>
                            </p:stCondLst>
                            <p:childTnLst>
                              <p:par>
                                <p:cTn id="26" presetID="4" presetClass="entr" presetSubtype="16" fill="hold" nodeType="afterEffect">
                                  <p:stCondLst>
                                    <p:cond delay="0"/>
                                  </p:stCondLst>
                                  <p:childTnLst>
                                    <p:set>
                                      <p:cBhvr>
                                        <p:cTn id="27" dur="1" fill="hold">
                                          <p:stCondLst>
                                            <p:cond delay="0"/>
                                          </p:stCondLst>
                                        </p:cTn>
                                        <p:tgtEl>
                                          <p:spTgt spid="9288"/>
                                        </p:tgtEl>
                                        <p:attrNameLst>
                                          <p:attrName>style.visibility</p:attrName>
                                        </p:attrNameLst>
                                      </p:cBhvr>
                                      <p:to>
                                        <p:strVal val="visible"/>
                                      </p:to>
                                    </p:set>
                                    <p:animEffect transition="in" filter="box(in)">
                                      <p:cBhvr>
                                        <p:cTn id="28" dur="500"/>
                                        <p:tgtEl>
                                          <p:spTgt spid="9288"/>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childTnLst>
                          </p:cTn>
                        </p:par>
                        <p:par>
                          <p:cTn id="29" fill="hold" nodeType="afterGroup">
                            <p:stCondLst>
                              <p:cond delay="2500"/>
                            </p:stCondLst>
                            <p:childTnLst>
                              <p:par>
                                <p:cTn id="30" presetID="4" presetClass="entr" presetSubtype="16" fill="hold" nodeType="afterEffect">
                                  <p:stCondLst>
                                    <p:cond delay="0"/>
                                  </p:stCondLst>
                                  <p:childTnLst>
                                    <p:set>
                                      <p:cBhvr>
                                        <p:cTn id="31" dur="1" fill="hold">
                                          <p:stCondLst>
                                            <p:cond delay="0"/>
                                          </p:stCondLst>
                                        </p:cTn>
                                        <p:tgtEl>
                                          <p:spTgt spid="9296"/>
                                        </p:tgtEl>
                                        <p:attrNameLst>
                                          <p:attrName>style.visibility</p:attrName>
                                        </p:attrNameLst>
                                      </p:cBhvr>
                                      <p:to>
                                        <p:strVal val="visible"/>
                                      </p:to>
                                    </p:set>
                                    <p:animEffect transition="in" filter="box(in)">
                                      <p:cBhvr>
                                        <p:cTn id="32" dur="500"/>
                                        <p:tgtEl>
                                          <p:spTgt spid="9296"/>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838200" y="1602904"/>
            <a:ext cx="3810000" cy="4495800"/>
            <a:chOff x="1056" y="1133"/>
            <a:chExt cx="2117" cy="2222"/>
          </a:xfrm>
        </p:grpSpPr>
        <p:grpSp>
          <p:nvGrpSpPr>
            <p:cNvPr id="26627" name="Group 3"/>
            <p:cNvGrpSpPr>
              <a:grpSpLocks/>
            </p:cNvGrpSpPr>
            <p:nvPr/>
          </p:nvGrpSpPr>
          <p:grpSpPr bwMode="auto">
            <a:xfrm>
              <a:off x="1065" y="1992"/>
              <a:ext cx="1056" cy="275"/>
              <a:chOff x="1065" y="1992"/>
              <a:chExt cx="1056" cy="275"/>
            </a:xfrm>
          </p:grpSpPr>
          <p:sp>
            <p:nvSpPr>
              <p:cNvPr id="26628" name="AutoShape 4"/>
              <p:cNvSpPr>
                <a:spLocks noChangeArrowheads="1"/>
              </p:cNvSpPr>
              <p:nvPr/>
            </p:nvSpPr>
            <p:spPr bwMode="auto">
              <a:xfrm>
                <a:off x="1133" y="2040"/>
                <a:ext cx="907" cy="2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29" name="AutoShape 5"/>
              <p:cNvSpPr>
                <a:spLocks noChangeArrowheads="1"/>
              </p:cNvSpPr>
              <p:nvPr/>
            </p:nvSpPr>
            <p:spPr bwMode="auto">
              <a:xfrm>
                <a:off x="1133" y="2040"/>
                <a:ext cx="227"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0" name="AutoShape 6"/>
              <p:cNvSpPr>
                <a:spLocks noChangeArrowheads="1"/>
              </p:cNvSpPr>
              <p:nvPr/>
            </p:nvSpPr>
            <p:spPr bwMode="auto">
              <a:xfrm flipH="1">
                <a:off x="1813" y="2040"/>
                <a:ext cx="227"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1" name="Text Box 7"/>
              <p:cNvSpPr txBox="1">
                <a:spLocks noChangeArrowheads="1"/>
              </p:cNvSpPr>
              <p:nvPr/>
            </p:nvSpPr>
            <p:spPr bwMode="auto">
              <a:xfrm>
                <a:off x="1104" y="1992"/>
                <a:ext cx="9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4</a:t>
                </a:r>
                <a:endParaRPr lang="en-US" altLang="zh-CN" b="1" i="1">
                  <a:solidFill>
                    <a:srgbClr val="020202"/>
                  </a:solidFill>
                  <a:latin typeface="Times New Roman" pitchFamily="18" charset="0"/>
                </a:endParaRPr>
              </a:p>
            </p:txBody>
          </p:sp>
          <p:sp>
            <p:nvSpPr>
              <p:cNvPr id="26632" name="Text Box 8"/>
              <p:cNvSpPr txBox="1">
                <a:spLocks noChangeArrowheads="1"/>
              </p:cNvSpPr>
              <p:nvPr/>
            </p:nvSpPr>
            <p:spPr bwMode="auto">
              <a:xfrm>
                <a:off x="1065" y="2086"/>
                <a:ext cx="24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T</a:t>
                </a:r>
              </a:p>
            </p:txBody>
          </p:sp>
          <p:sp>
            <p:nvSpPr>
              <p:cNvPr id="26633" name="Text Box 9"/>
              <p:cNvSpPr txBox="1">
                <a:spLocks noChangeArrowheads="1"/>
              </p:cNvSpPr>
              <p:nvPr/>
            </p:nvSpPr>
            <p:spPr bwMode="auto">
              <a:xfrm>
                <a:off x="1881" y="2086"/>
                <a:ext cx="24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F</a:t>
                </a:r>
              </a:p>
            </p:txBody>
          </p:sp>
        </p:grpSp>
        <p:grpSp>
          <p:nvGrpSpPr>
            <p:cNvPr id="26634" name="Group 10"/>
            <p:cNvGrpSpPr>
              <a:grpSpLocks/>
            </p:cNvGrpSpPr>
            <p:nvPr/>
          </p:nvGrpSpPr>
          <p:grpSpPr bwMode="auto">
            <a:xfrm>
              <a:off x="1083" y="2267"/>
              <a:ext cx="576" cy="635"/>
              <a:chOff x="1083" y="2267"/>
              <a:chExt cx="576" cy="635"/>
            </a:xfrm>
          </p:grpSpPr>
          <p:sp>
            <p:nvSpPr>
              <p:cNvPr id="26635" name="Rectangle 11"/>
              <p:cNvSpPr>
                <a:spLocks noChangeArrowheads="1"/>
              </p:cNvSpPr>
              <p:nvPr/>
            </p:nvSpPr>
            <p:spPr bwMode="auto">
              <a:xfrm>
                <a:off x="1133" y="2267"/>
                <a:ext cx="476" cy="6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6" name="Text Box 12"/>
              <p:cNvSpPr txBox="1">
                <a:spLocks noChangeArrowheads="1"/>
              </p:cNvSpPr>
              <p:nvPr/>
            </p:nvSpPr>
            <p:spPr bwMode="auto">
              <a:xfrm>
                <a:off x="1083" y="2592"/>
                <a:ext cx="57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altLang="zh-CN" sz="1400" b="1">
                    <a:solidFill>
                      <a:srgbClr val="020202"/>
                    </a:solidFill>
                    <a:latin typeface="Times New Roman" pitchFamily="18" charset="0"/>
                  </a:rPr>
                  <a:t>Do-Until </a:t>
                </a:r>
                <a:r>
                  <a:rPr lang="en-US" altLang="zh-CN" sz="1800" b="1" i="1">
                    <a:solidFill>
                      <a:srgbClr val="020202"/>
                    </a:solidFill>
                    <a:latin typeface="Times New Roman" pitchFamily="18" charset="0"/>
                  </a:rPr>
                  <a:t>x</a:t>
                </a:r>
                <a:r>
                  <a:rPr lang="en-US" altLang="zh-CN" sz="1800" b="1" baseline="-25000">
                    <a:solidFill>
                      <a:srgbClr val="020202"/>
                    </a:solidFill>
                    <a:latin typeface="Times New Roman" pitchFamily="18" charset="0"/>
                  </a:rPr>
                  <a:t>5</a:t>
                </a:r>
                <a:endParaRPr lang="en-US" altLang="zh-CN" sz="1400" b="1">
                  <a:solidFill>
                    <a:srgbClr val="020202"/>
                  </a:solidFill>
                  <a:latin typeface="Times New Roman" pitchFamily="18" charset="0"/>
                </a:endParaRPr>
              </a:p>
            </p:txBody>
          </p:sp>
          <p:sp>
            <p:nvSpPr>
              <p:cNvPr id="26637" name="Text Box 13"/>
              <p:cNvSpPr txBox="1">
                <a:spLocks noChangeArrowheads="1"/>
              </p:cNvSpPr>
              <p:nvPr/>
            </p:nvSpPr>
            <p:spPr bwMode="auto">
              <a:xfrm>
                <a:off x="1134" y="2267"/>
                <a:ext cx="336" cy="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i</a:t>
                </a:r>
                <a:endParaRPr lang="en-US" altLang="zh-CN" b="1">
                  <a:solidFill>
                    <a:srgbClr val="020202"/>
                  </a:solidFill>
                  <a:latin typeface="Times New Roman" pitchFamily="18" charset="0"/>
                </a:endParaRPr>
              </a:p>
            </p:txBody>
          </p:sp>
        </p:grpSp>
        <p:grpSp>
          <p:nvGrpSpPr>
            <p:cNvPr id="26638" name="Group 14"/>
            <p:cNvGrpSpPr>
              <a:grpSpLocks/>
            </p:cNvGrpSpPr>
            <p:nvPr/>
          </p:nvGrpSpPr>
          <p:grpSpPr bwMode="auto">
            <a:xfrm>
              <a:off x="1609" y="2267"/>
              <a:ext cx="431" cy="634"/>
              <a:chOff x="1609" y="2267"/>
              <a:chExt cx="431" cy="634"/>
            </a:xfrm>
          </p:grpSpPr>
          <p:sp>
            <p:nvSpPr>
              <p:cNvPr id="26639" name="Text Box 15"/>
              <p:cNvSpPr txBox="1">
                <a:spLocks noChangeArrowheads="1"/>
              </p:cNvSpPr>
              <p:nvPr/>
            </p:nvSpPr>
            <p:spPr bwMode="auto">
              <a:xfrm>
                <a:off x="1609" y="2267"/>
                <a:ext cx="431"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18800"/>
              <a:lstStyle/>
              <a:p>
                <a:pPr algn="ctr">
                  <a:spcBef>
                    <a:spcPct val="50000"/>
                  </a:spcBef>
                </a:pPr>
                <a:r>
                  <a:rPr lang="en-US" altLang="zh-CN" b="1" i="1">
                    <a:solidFill>
                      <a:srgbClr val="020202"/>
                    </a:solidFill>
                    <a:latin typeface="Times New Roman" pitchFamily="18" charset="0"/>
                  </a:rPr>
                  <a:t>g</a:t>
                </a:r>
                <a:endParaRPr lang="en-US" altLang="zh-CN" b="1">
                  <a:solidFill>
                    <a:srgbClr val="020202"/>
                  </a:solidFill>
                  <a:latin typeface="Times New Roman" pitchFamily="18" charset="0"/>
                </a:endParaRPr>
              </a:p>
            </p:txBody>
          </p:sp>
          <p:sp>
            <p:nvSpPr>
              <p:cNvPr id="26640" name="Text Box 16"/>
              <p:cNvSpPr txBox="1">
                <a:spLocks noChangeArrowheads="1"/>
              </p:cNvSpPr>
              <p:nvPr/>
            </p:nvSpPr>
            <p:spPr bwMode="auto">
              <a:xfrm>
                <a:off x="1609" y="2584"/>
                <a:ext cx="431"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zh-CN" b="1" i="1">
                    <a:solidFill>
                      <a:srgbClr val="020202"/>
                    </a:solidFill>
                    <a:latin typeface="Times New Roman" pitchFamily="18" charset="0"/>
                  </a:rPr>
                  <a:t>h</a:t>
                </a:r>
              </a:p>
            </p:txBody>
          </p:sp>
        </p:grpSp>
        <p:sp>
          <p:nvSpPr>
            <p:cNvPr id="26641" name="Text Box 17"/>
            <p:cNvSpPr txBox="1">
              <a:spLocks noChangeArrowheads="1"/>
            </p:cNvSpPr>
            <p:nvPr/>
          </p:nvSpPr>
          <p:spPr bwMode="auto">
            <a:xfrm>
              <a:off x="1133" y="1813"/>
              <a:ext cx="90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0800"/>
            <a:lstStyle/>
            <a:p>
              <a:pPr algn="ctr">
                <a:spcBef>
                  <a:spcPct val="50000"/>
                </a:spcBef>
              </a:pPr>
              <a:r>
                <a:rPr lang="en-US" altLang="zh-CN" b="1" i="1">
                  <a:solidFill>
                    <a:srgbClr val="020202"/>
                  </a:solidFill>
                  <a:latin typeface="Times New Roman" pitchFamily="18" charset="0"/>
                </a:rPr>
                <a:t>f</a:t>
              </a:r>
            </a:p>
          </p:txBody>
        </p:sp>
        <p:grpSp>
          <p:nvGrpSpPr>
            <p:cNvPr id="26642" name="Group 18"/>
            <p:cNvGrpSpPr>
              <a:grpSpLocks/>
            </p:cNvGrpSpPr>
            <p:nvPr/>
          </p:nvGrpSpPr>
          <p:grpSpPr bwMode="auto">
            <a:xfrm>
              <a:off x="2040" y="1813"/>
              <a:ext cx="907" cy="1088"/>
              <a:chOff x="2040" y="1813"/>
              <a:chExt cx="907" cy="1088"/>
            </a:xfrm>
          </p:grpSpPr>
          <p:sp>
            <p:nvSpPr>
              <p:cNvPr id="26643" name="Rectangle 19"/>
              <p:cNvSpPr>
                <a:spLocks noChangeArrowheads="1"/>
              </p:cNvSpPr>
              <p:nvPr/>
            </p:nvSpPr>
            <p:spPr bwMode="auto">
              <a:xfrm>
                <a:off x="2040" y="1813"/>
                <a:ext cx="907" cy="1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4" name="Oval 20"/>
              <p:cNvSpPr>
                <a:spLocks noChangeArrowheads="1"/>
              </p:cNvSpPr>
              <p:nvPr/>
            </p:nvSpPr>
            <p:spPr bwMode="auto">
              <a:xfrm>
                <a:off x="2160" y="2016"/>
                <a:ext cx="672" cy="6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5" name="Text Box 21"/>
              <p:cNvSpPr txBox="1">
                <a:spLocks noChangeArrowheads="1"/>
              </p:cNvSpPr>
              <p:nvPr/>
            </p:nvSpPr>
            <p:spPr bwMode="auto">
              <a:xfrm>
                <a:off x="2208" y="2203"/>
                <a:ext cx="52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k</a:t>
                </a:r>
              </a:p>
            </p:txBody>
          </p:sp>
        </p:grpSp>
        <p:grpSp>
          <p:nvGrpSpPr>
            <p:cNvPr id="26646" name="Group 22"/>
            <p:cNvGrpSpPr>
              <a:grpSpLocks/>
            </p:cNvGrpSpPr>
            <p:nvPr/>
          </p:nvGrpSpPr>
          <p:grpSpPr bwMode="auto">
            <a:xfrm>
              <a:off x="1056" y="1539"/>
              <a:ext cx="1977" cy="274"/>
              <a:chOff x="1056" y="1539"/>
              <a:chExt cx="1977" cy="274"/>
            </a:xfrm>
          </p:grpSpPr>
          <p:sp>
            <p:nvSpPr>
              <p:cNvPr id="26647" name="AutoShape 23"/>
              <p:cNvSpPr>
                <a:spLocks noChangeArrowheads="1"/>
              </p:cNvSpPr>
              <p:nvPr/>
            </p:nvSpPr>
            <p:spPr bwMode="auto">
              <a:xfrm>
                <a:off x="1133" y="1586"/>
                <a:ext cx="1814" cy="2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8" name="Text Box 24"/>
              <p:cNvSpPr txBox="1">
                <a:spLocks noChangeArrowheads="1"/>
              </p:cNvSpPr>
              <p:nvPr/>
            </p:nvSpPr>
            <p:spPr bwMode="auto">
              <a:xfrm>
                <a:off x="1632" y="1539"/>
                <a:ext cx="81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1</a:t>
                </a:r>
                <a:endParaRPr lang="en-US" altLang="zh-CN" b="1" i="1">
                  <a:solidFill>
                    <a:srgbClr val="020202"/>
                  </a:solidFill>
                  <a:latin typeface="Times New Roman" pitchFamily="18" charset="0"/>
                </a:endParaRPr>
              </a:p>
            </p:txBody>
          </p:sp>
          <p:sp>
            <p:nvSpPr>
              <p:cNvPr id="26649" name="AutoShape 25"/>
              <p:cNvSpPr>
                <a:spLocks noChangeArrowheads="1"/>
              </p:cNvSpPr>
              <p:nvPr/>
            </p:nvSpPr>
            <p:spPr bwMode="auto">
              <a:xfrm>
                <a:off x="1133" y="1586"/>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0" name="AutoShape 26"/>
              <p:cNvSpPr>
                <a:spLocks noChangeArrowheads="1"/>
              </p:cNvSpPr>
              <p:nvPr/>
            </p:nvSpPr>
            <p:spPr bwMode="auto">
              <a:xfrm flipH="1">
                <a:off x="2493" y="1586"/>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1" name="Text Box 27"/>
              <p:cNvSpPr txBox="1">
                <a:spLocks noChangeArrowheads="1"/>
              </p:cNvSpPr>
              <p:nvPr/>
            </p:nvSpPr>
            <p:spPr bwMode="auto">
              <a:xfrm>
                <a:off x="1056" y="1632"/>
                <a:ext cx="33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T</a:t>
                </a:r>
              </a:p>
            </p:txBody>
          </p:sp>
          <p:sp>
            <p:nvSpPr>
              <p:cNvPr id="26652" name="Text Box 28"/>
              <p:cNvSpPr txBox="1">
                <a:spLocks noChangeArrowheads="1"/>
              </p:cNvSpPr>
              <p:nvPr/>
            </p:nvSpPr>
            <p:spPr bwMode="auto">
              <a:xfrm>
                <a:off x="2697" y="1632"/>
                <a:ext cx="33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1">
                    <a:solidFill>
                      <a:srgbClr val="020202"/>
                    </a:solidFill>
                    <a:latin typeface="Times New Roman" pitchFamily="18" charset="0"/>
                  </a:rPr>
                  <a:t>F</a:t>
                </a:r>
              </a:p>
            </p:txBody>
          </p:sp>
        </p:grpSp>
        <p:sp>
          <p:nvSpPr>
            <p:cNvPr id="26653" name="Text Box 29"/>
            <p:cNvSpPr txBox="1">
              <a:spLocks noChangeArrowheads="1"/>
            </p:cNvSpPr>
            <p:nvPr/>
          </p:nvSpPr>
          <p:spPr bwMode="auto">
            <a:xfrm>
              <a:off x="1133" y="1360"/>
              <a:ext cx="181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b="1" i="1">
                  <a:solidFill>
                    <a:srgbClr val="020202"/>
                  </a:solidFill>
                  <a:latin typeface="Times New Roman" pitchFamily="18" charset="0"/>
                </a:rPr>
                <a:t>b</a:t>
              </a:r>
            </a:p>
          </p:txBody>
        </p:sp>
        <p:sp>
          <p:nvSpPr>
            <p:cNvPr id="26654" name="Text Box 30"/>
            <p:cNvSpPr txBox="1">
              <a:spLocks noChangeArrowheads="1"/>
            </p:cNvSpPr>
            <p:nvPr/>
          </p:nvSpPr>
          <p:spPr bwMode="auto">
            <a:xfrm>
              <a:off x="1133" y="2901"/>
              <a:ext cx="1814"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sz="2000" b="1">
                  <a:solidFill>
                    <a:srgbClr val="020202"/>
                  </a:solidFill>
                  <a:latin typeface="Times New Roman" pitchFamily="18" charset="0"/>
                </a:rPr>
                <a:t>Do-Until  </a:t>
              </a:r>
              <a:r>
                <a:rPr lang="en-US" altLang="zh-CN" sz="2000" b="1" i="1">
                  <a:solidFill>
                    <a:srgbClr val="020202"/>
                  </a:solidFill>
                  <a:latin typeface="Times New Roman" pitchFamily="18" charset="0"/>
                </a:rPr>
                <a:t>x</a:t>
              </a:r>
              <a:r>
                <a:rPr lang="en-US" altLang="zh-CN" sz="2000" b="1" baseline="-25000">
                  <a:solidFill>
                    <a:srgbClr val="020202"/>
                  </a:solidFill>
                  <a:latin typeface="Times New Roman" pitchFamily="18" charset="0"/>
                </a:rPr>
                <a:t>6</a:t>
              </a:r>
              <a:endParaRPr lang="en-US" altLang="zh-CN" sz="2000" b="1">
                <a:solidFill>
                  <a:srgbClr val="020202"/>
                </a:solidFill>
                <a:latin typeface="Times New Roman" pitchFamily="18" charset="0"/>
              </a:endParaRPr>
            </a:p>
          </p:txBody>
        </p:sp>
        <p:sp>
          <p:nvSpPr>
            <p:cNvPr id="26655" name="Rectangle 31"/>
            <p:cNvSpPr>
              <a:spLocks noChangeArrowheads="1"/>
            </p:cNvSpPr>
            <p:nvPr/>
          </p:nvSpPr>
          <p:spPr bwMode="auto">
            <a:xfrm>
              <a:off x="1133" y="1360"/>
              <a:ext cx="2040" cy="1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6" name="Text Box 32"/>
            <p:cNvSpPr txBox="1">
              <a:spLocks noChangeArrowheads="1"/>
            </p:cNvSpPr>
            <p:nvPr/>
          </p:nvSpPr>
          <p:spPr bwMode="auto">
            <a:xfrm>
              <a:off x="1133" y="1133"/>
              <a:ext cx="20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b="1" i="1">
                  <a:solidFill>
                    <a:srgbClr val="020202"/>
                  </a:solidFill>
                  <a:latin typeface="Times New Roman" pitchFamily="18" charset="0"/>
                </a:rPr>
                <a:t>a</a:t>
              </a:r>
              <a:endParaRPr lang="en-US" altLang="zh-CN" b="1">
                <a:solidFill>
                  <a:srgbClr val="020202"/>
                </a:solidFill>
                <a:latin typeface="Times New Roman" pitchFamily="18" charset="0"/>
              </a:endParaRPr>
            </a:p>
          </p:txBody>
        </p:sp>
        <p:sp>
          <p:nvSpPr>
            <p:cNvPr id="26657" name="Text Box 33"/>
            <p:cNvSpPr txBox="1">
              <a:spLocks noChangeArrowheads="1"/>
            </p:cNvSpPr>
            <p:nvPr/>
          </p:nvSpPr>
          <p:spPr bwMode="auto">
            <a:xfrm>
              <a:off x="1133" y="3128"/>
              <a:ext cx="20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lgn="ctr">
                <a:spcBef>
                  <a:spcPct val="50000"/>
                </a:spcBef>
              </a:pPr>
              <a:r>
                <a:rPr lang="en-US" altLang="zh-CN" b="1" i="1">
                  <a:solidFill>
                    <a:srgbClr val="020202"/>
                  </a:solidFill>
                  <a:latin typeface="Times New Roman" pitchFamily="18" charset="0"/>
                </a:rPr>
                <a:t>j</a:t>
              </a:r>
            </a:p>
          </p:txBody>
        </p:sp>
      </p:grpSp>
      <p:grpSp>
        <p:nvGrpSpPr>
          <p:cNvPr id="26658" name="Group 34"/>
          <p:cNvGrpSpPr>
            <a:grpSpLocks/>
          </p:cNvGrpSpPr>
          <p:nvPr/>
        </p:nvGrpSpPr>
        <p:grpSpPr bwMode="auto">
          <a:xfrm>
            <a:off x="5029200" y="2288704"/>
            <a:ext cx="3429000" cy="2514600"/>
            <a:chOff x="3168" y="859"/>
            <a:chExt cx="1819" cy="1294"/>
          </a:xfrm>
        </p:grpSpPr>
        <p:grpSp>
          <p:nvGrpSpPr>
            <p:cNvPr id="26659" name="Group 35"/>
            <p:cNvGrpSpPr>
              <a:grpSpLocks/>
            </p:cNvGrpSpPr>
            <p:nvPr/>
          </p:nvGrpSpPr>
          <p:grpSpPr bwMode="auto">
            <a:xfrm>
              <a:off x="3173" y="1106"/>
              <a:ext cx="1814" cy="1047"/>
              <a:chOff x="3173" y="1106"/>
              <a:chExt cx="1814" cy="1047"/>
            </a:xfrm>
          </p:grpSpPr>
          <p:grpSp>
            <p:nvGrpSpPr>
              <p:cNvPr id="26660" name="Group 36"/>
              <p:cNvGrpSpPr>
                <a:grpSpLocks/>
              </p:cNvGrpSpPr>
              <p:nvPr/>
            </p:nvGrpSpPr>
            <p:grpSpPr bwMode="auto">
              <a:xfrm>
                <a:off x="3173" y="1106"/>
                <a:ext cx="1814" cy="254"/>
                <a:chOff x="3173" y="1106"/>
                <a:chExt cx="1814" cy="254"/>
              </a:xfrm>
            </p:grpSpPr>
            <p:sp>
              <p:nvSpPr>
                <p:cNvPr id="26661" name="AutoShape 37"/>
                <p:cNvSpPr>
                  <a:spLocks noChangeArrowheads="1"/>
                </p:cNvSpPr>
                <p:nvPr/>
              </p:nvSpPr>
              <p:spPr bwMode="auto">
                <a:xfrm>
                  <a:off x="3173" y="1133"/>
                  <a:ext cx="1814" cy="2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62" name="AutoShape 38"/>
                <p:cNvSpPr>
                  <a:spLocks noChangeArrowheads="1"/>
                </p:cNvSpPr>
                <p:nvPr/>
              </p:nvSpPr>
              <p:spPr bwMode="auto">
                <a:xfrm>
                  <a:off x="3173" y="1133"/>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63" name="AutoShape 39"/>
                <p:cNvSpPr>
                  <a:spLocks noChangeArrowheads="1"/>
                </p:cNvSpPr>
                <p:nvPr/>
              </p:nvSpPr>
              <p:spPr bwMode="auto">
                <a:xfrm flipH="1">
                  <a:off x="4534" y="1133"/>
                  <a:ext cx="453" cy="227"/>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64" name="Text Box 40"/>
                <p:cNvSpPr txBox="1">
                  <a:spLocks noChangeArrowheads="1"/>
                </p:cNvSpPr>
                <p:nvPr/>
              </p:nvSpPr>
              <p:spPr bwMode="auto">
                <a:xfrm>
                  <a:off x="3600" y="1106"/>
                  <a:ext cx="960"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2</a:t>
                  </a:r>
                  <a:endParaRPr lang="en-US" altLang="zh-CN" b="1" i="1">
                    <a:solidFill>
                      <a:srgbClr val="020202"/>
                    </a:solidFill>
                    <a:latin typeface="Times New Roman" pitchFamily="18" charset="0"/>
                  </a:endParaRPr>
                </a:p>
              </p:txBody>
            </p:sp>
          </p:grpSp>
          <p:grpSp>
            <p:nvGrpSpPr>
              <p:cNvPr id="26665" name="Group 41"/>
              <p:cNvGrpSpPr>
                <a:grpSpLocks/>
              </p:cNvGrpSpPr>
              <p:nvPr/>
            </p:nvGrpSpPr>
            <p:grpSpPr bwMode="auto">
              <a:xfrm>
                <a:off x="3173" y="1360"/>
                <a:ext cx="907" cy="793"/>
                <a:chOff x="3173" y="1360"/>
                <a:chExt cx="907" cy="793"/>
              </a:xfrm>
            </p:grpSpPr>
            <p:sp>
              <p:nvSpPr>
                <p:cNvPr id="26666" name="Text Box 42"/>
                <p:cNvSpPr txBox="1">
                  <a:spLocks noChangeArrowheads="1"/>
                </p:cNvSpPr>
                <p:nvPr/>
              </p:nvSpPr>
              <p:spPr bwMode="auto">
                <a:xfrm>
                  <a:off x="3173" y="1360"/>
                  <a:ext cx="90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sz="2000" b="1">
                      <a:solidFill>
                        <a:srgbClr val="020202"/>
                      </a:solidFill>
                      <a:latin typeface="Times New Roman" pitchFamily="18" charset="0"/>
                    </a:rPr>
                    <a:t>1</a:t>
                  </a:r>
                </a:p>
              </p:txBody>
            </p:sp>
            <p:sp>
              <p:nvSpPr>
                <p:cNvPr id="26667" name="Rectangle 43"/>
                <p:cNvSpPr>
                  <a:spLocks noChangeArrowheads="1"/>
                </p:cNvSpPr>
                <p:nvPr/>
              </p:nvSpPr>
              <p:spPr bwMode="auto">
                <a:xfrm>
                  <a:off x="3173" y="1586"/>
                  <a:ext cx="907" cy="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68" name="Text Box 44"/>
                <p:cNvSpPr txBox="1">
                  <a:spLocks noChangeArrowheads="1"/>
                </p:cNvSpPr>
                <p:nvPr/>
              </p:nvSpPr>
              <p:spPr bwMode="auto">
                <a:xfrm>
                  <a:off x="3513" y="1858"/>
                  <a:ext cx="567" cy="2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zh-CN" b="1" i="1">
                      <a:solidFill>
                        <a:srgbClr val="020202"/>
                      </a:solidFill>
                      <a:latin typeface="Times New Roman" pitchFamily="18" charset="0"/>
                    </a:rPr>
                    <a:t>c</a:t>
                  </a:r>
                </a:p>
              </p:txBody>
            </p:sp>
            <p:sp>
              <p:nvSpPr>
                <p:cNvPr id="26669" name="Text Box 45"/>
                <p:cNvSpPr txBox="1">
                  <a:spLocks noChangeArrowheads="1"/>
                </p:cNvSpPr>
                <p:nvPr/>
              </p:nvSpPr>
              <p:spPr bwMode="auto">
                <a:xfrm>
                  <a:off x="3189" y="1632"/>
                  <a:ext cx="795"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a:solidFill>
                        <a:srgbClr val="020202"/>
                      </a:solidFill>
                      <a:latin typeface="Times New Roman" pitchFamily="18" charset="0"/>
                    </a:rPr>
                    <a:t>Do-While </a:t>
                  </a:r>
                  <a:r>
                    <a:rPr lang="en-US" altLang="zh-CN" sz="2000" b="1" i="1" dirty="0">
                      <a:solidFill>
                        <a:srgbClr val="020202"/>
                      </a:solidFill>
                      <a:latin typeface="Times New Roman" pitchFamily="18" charset="0"/>
                    </a:rPr>
                    <a:t>x</a:t>
                  </a:r>
                  <a:r>
                    <a:rPr lang="en-US" altLang="zh-CN" sz="2000" b="1" baseline="-25000" dirty="0">
                      <a:solidFill>
                        <a:srgbClr val="020202"/>
                      </a:solidFill>
                      <a:latin typeface="Times New Roman" pitchFamily="18" charset="0"/>
                    </a:rPr>
                    <a:t>3</a:t>
                  </a:r>
                  <a:endParaRPr lang="en-US" altLang="zh-CN" sz="2000" b="1" dirty="0">
                    <a:solidFill>
                      <a:srgbClr val="020202"/>
                    </a:solidFill>
                    <a:latin typeface="Times New Roman" pitchFamily="18" charset="0"/>
                  </a:endParaRPr>
                </a:p>
              </p:txBody>
            </p:sp>
          </p:grpSp>
          <p:grpSp>
            <p:nvGrpSpPr>
              <p:cNvPr id="26670" name="Group 46"/>
              <p:cNvGrpSpPr>
                <a:grpSpLocks/>
              </p:cNvGrpSpPr>
              <p:nvPr/>
            </p:nvGrpSpPr>
            <p:grpSpPr bwMode="auto">
              <a:xfrm>
                <a:off x="4080" y="1360"/>
                <a:ext cx="907" cy="793"/>
                <a:chOff x="4080" y="1360"/>
                <a:chExt cx="907" cy="793"/>
              </a:xfrm>
            </p:grpSpPr>
            <p:sp>
              <p:nvSpPr>
                <p:cNvPr id="26671" name="Text Box 47"/>
                <p:cNvSpPr txBox="1">
                  <a:spLocks noChangeArrowheads="1"/>
                </p:cNvSpPr>
                <p:nvPr/>
              </p:nvSpPr>
              <p:spPr bwMode="auto">
                <a:xfrm>
                  <a:off x="4080" y="1360"/>
                  <a:ext cx="453"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sz="2000" b="1">
                      <a:solidFill>
                        <a:srgbClr val="020202"/>
                      </a:solidFill>
                      <a:latin typeface="Times New Roman" pitchFamily="18" charset="0"/>
                    </a:rPr>
                    <a:t>2</a:t>
                  </a:r>
                </a:p>
              </p:txBody>
            </p:sp>
            <p:sp>
              <p:nvSpPr>
                <p:cNvPr id="26672" name="Text Box 48"/>
                <p:cNvSpPr txBox="1">
                  <a:spLocks noChangeArrowheads="1"/>
                </p:cNvSpPr>
                <p:nvPr/>
              </p:nvSpPr>
              <p:spPr bwMode="auto">
                <a:xfrm>
                  <a:off x="4534" y="1360"/>
                  <a:ext cx="453"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sz="2000" b="1">
                      <a:solidFill>
                        <a:srgbClr val="020202"/>
                      </a:solidFill>
                      <a:latin typeface="Times New Roman" pitchFamily="18" charset="0"/>
                    </a:rPr>
                    <a:t>3</a:t>
                  </a:r>
                </a:p>
              </p:txBody>
            </p:sp>
            <p:sp>
              <p:nvSpPr>
                <p:cNvPr id="26673" name="Text Box 49"/>
                <p:cNvSpPr txBox="1">
                  <a:spLocks noChangeArrowheads="1"/>
                </p:cNvSpPr>
                <p:nvPr/>
              </p:nvSpPr>
              <p:spPr bwMode="auto">
                <a:xfrm>
                  <a:off x="4080" y="1586"/>
                  <a:ext cx="453" cy="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2000"/>
                <a:lstStyle/>
                <a:p>
                  <a:pPr algn="ctr">
                    <a:spcBef>
                      <a:spcPct val="50000"/>
                    </a:spcBef>
                  </a:pPr>
                  <a:r>
                    <a:rPr lang="en-US" altLang="zh-CN" b="1" i="1">
                      <a:solidFill>
                        <a:srgbClr val="020202"/>
                      </a:solidFill>
                      <a:latin typeface="Times New Roman" pitchFamily="18" charset="0"/>
                    </a:rPr>
                    <a:t>d</a:t>
                  </a:r>
                </a:p>
              </p:txBody>
            </p:sp>
            <p:sp>
              <p:nvSpPr>
                <p:cNvPr id="26674" name="Text Box 50"/>
                <p:cNvSpPr txBox="1">
                  <a:spLocks noChangeArrowheads="1"/>
                </p:cNvSpPr>
                <p:nvPr/>
              </p:nvSpPr>
              <p:spPr bwMode="auto">
                <a:xfrm>
                  <a:off x="4534" y="1586"/>
                  <a:ext cx="453" cy="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252000"/>
                <a:lstStyle/>
                <a:p>
                  <a:pPr algn="ctr">
                    <a:spcBef>
                      <a:spcPct val="50000"/>
                    </a:spcBef>
                  </a:pPr>
                  <a:r>
                    <a:rPr lang="en-US" altLang="zh-CN" b="1" i="1">
                      <a:solidFill>
                        <a:srgbClr val="020202"/>
                      </a:solidFill>
                      <a:latin typeface="Times New Roman" pitchFamily="18" charset="0"/>
                    </a:rPr>
                    <a:t>e</a:t>
                  </a:r>
                </a:p>
              </p:txBody>
            </p:sp>
          </p:grpSp>
        </p:grpSp>
        <p:sp>
          <p:nvSpPr>
            <p:cNvPr id="26675" name="Text Box 51"/>
            <p:cNvSpPr txBox="1">
              <a:spLocks noChangeArrowheads="1"/>
            </p:cNvSpPr>
            <p:nvPr/>
          </p:nvSpPr>
          <p:spPr bwMode="auto">
            <a:xfrm>
              <a:off x="3168" y="859"/>
              <a:ext cx="38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i="1">
                  <a:solidFill>
                    <a:srgbClr val="020202"/>
                  </a:solidFill>
                  <a:latin typeface="Times New Roman" pitchFamily="18" charset="0"/>
                </a:rPr>
                <a:t>k </a:t>
              </a:r>
              <a:r>
                <a:rPr lang="en-US" altLang="zh-CN" b="1">
                  <a:solidFill>
                    <a:srgbClr val="020202"/>
                  </a:solidFill>
                  <a:latin typeface="Times New Roman" pitchFamily="18" charset="0"/>
                </a:rPr>
                <a:t>:</a:t>
              </a:r>
              <a:endParaRPr lang="en-US" altLang="zh-CN" b="1" i="1">
                <a:solidFill>
                  <a:srgbClr val="020202"/>
                </a:solidFill>
                <a:latin typeface="Times New Roman" pitchFamily="18" charset="0"/>
              </a:endParaRPr>
            </a:p>
          </p:txBody>
        </p:sp>
      </p:grpSp>
      <p:sp>
        <p:nvSpPr>
          <p:cNvPr id="26677" name="Text Box 53"/>
          <p:cNvSpPr txBox="1">
            <a:spLocks noChangeArrowheads="1"/>
          </p:cNvSpPr>
          <p:nvPr/>
        </p:nvSpPr>
        <p:spPr bwMode="auto">
          <a:xfrm>
            <a:off x="533400" y="764704"/>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020202"/>
                </a:solidFill>
                <a:latin typeface="宋体" pitchFamily="2" charset="-122"/>
              </a:rPr>
              <a:t>例：</a:t>
            </a:r>
            <a:r>
              <a:rPr lang="en-US" altLang="zh-CN" sz="2800" b="1" dirty="0">
                <a:solidFill>
                  <a:srgbClr val="020202"/>
                </a:solidFill>
                <a:latin typeface="宋体" pitchFamily="2" charset="-122"/>
              </a:rPr>
              <a:t>N-S</a:t>
            </a:r>
            <a:r>
              <a:rPr lang="zh-CN" altLang="en-US" sz="2800" b="1" dirty="0">
                <a:solidFill>
                  <a:srgbClr val="020202"/>
                </a:solidFill>
                <a:latin typeface="宋体" pitchFamily="2" charset="-122"/>
              </a:rPr>
              <a:t>图与</a:t>
            </a:r>
            <a:r>
              <a:rPr lang="en-US" altLang="zh-CN" sz="2800" b="1" dirty="0">
                <a:solidFill>
                  <a:srgbClr val="020202"/>
                </a:solidFill>
                <a:latin typeface="宋体" pitchFamily="2" charset="-122"/>
              </a:rPr>
              <a:t>PAD</a:t>
            </a:r>
            <a:r>
              <a:rPr lang="zh-CN" altLang="en-US" sz="2800" b="1" dirty="0">
                <a:solidFill>
                  <a:srgbClr val="020202"/>
                </a:solidFill>
                <a:latin typeface="宋体" pitchFamily="2" charset="-122"/>
              </a:rPr>
              <a:t>的转换</a:t>
            </a:r>
          </a:p>
        </p:txBody>
      </p:sp>
      <p:sp>
        <p:nvSpPr>
          <p:cNvPr id="2" name="矩形 1"/>
          <p:cNvSpPr/>
          <p:nvPr/>
        </p:nvSpPr>
        <p:spPr>
          <a:xfrm>
            <a:off x="5364088" y="5282051"/>
            <a:ext cx="1217000" cy="584775"/>
          </a:xfrm>
          <a:prstGeom prst="rect">
            <a:avLst/>
          </a:prstGeom>
        </p:spPr>
        <p:txBody>
          <a:bodyPr wrap="none">
            <a:spAutoFit/>
          </a:bodyPr>
          <a:lstStyle/>
          <a:p>
            <a:r>
              <a:rPr lang="en-US" altLang="zh-CN" sz="3200" b="1" dirty="0">
                <a:solidFill>
                  <a:srgbClr val="0000FF"/>
                </a:solidFill>
                <a:latin typeface="宋体" pitchFamily="2" charset="-122"/>
              </a:rPr>
              <a:t>N-S</a:t>
            </a:r>
            <a:r>
              <a:rPr lang="zh-CN" altLang="en-US" sz="3200" b="1" dirty="0">
                <a:solidFill>
                  <a:srgbClr val="0000FF"/>
                </a:solidFill>
                <a:latin typeface="宋体" pitchFamily="2" charset="-122"/>
              </a:rPr>
              <a:t>图</a:t>
            </a:r>
            <a:endParaRPr lang="zh-CN" altLang="en-US" sz="3200" dirty="0">
              <a:solidFill>
                <a:srgbClr val="0000FF"/>
              </a:solidFill>
            </a:endParaRPr>
          </a:p>
        </p:txBody>
      </p:sp>
      <p:cxnSp>
        <p:nvCxnSpPr>
          <p:cNvPr id="5" name="直接箭头连接符 4"/>
          <p:cNvCxnSpPr/>
          <p:nvPr/>
        </p:nvCxnSpPr>
        <p:spPr bwMode="auto">
          <a:xfrm flipV="1">
            <a:off x="3635896" y="2978757"/>
            <a:ext cx="1296144" cy="101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6245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352" name="Group 112"/>
          <p:cNvGrpSpPr>
            <a:grpSpLocks/>
          </p:cNvGrpSpPr>
          <p:nvPr/>
        </p:nvGrpSpPr>
        <p:grpSpPr bwMode="auto">
          <a:xfrm>
            <a:off x="762000" y="457200"/>
            <a:ext cx="7392988" cy="3636963"/>
            <a:chOff x="240" y="288"/>
            <a:chExt cx="4657" cy="1923"/>
          </a:xfrm>
        </p:grpSpPr>
        <p:sp>
          <p:nvSpPr>
            <p:cNvPr id="10249" name="Text Box 9"/>
            <p:cNvSpPr txBox="1">
              <a:spLocks noChangeArrowheads="1"/>
            </p:cNvSpPr>
            <p:nvPr/>
          </p:nvSpPr>
          <p:spPr bwMode="auto">
            <a:xfrm>
              <a:off x="240" y="288"/>
              <a:ext cx="672"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020202"/>
                  </a:solidFill>
                  <a:latin typeface="Times New Roman" pitchFamily="18" charset="0"/>
                  <a:ea typeface="楷体_GB2312" pitchFamily="49" charset="-122"/>
                </a:rPr>
                <a:t>开始 </a:t>
              </a:r>
              <a:r>
                <a:rPr lang="zh-CN" altLang="en-US" b="1">
                  <a:solidFill>
                    <a:srgbClr val="020202"/>
                  </a:solidFill>
                  <a:latin typeface="Times New Roman" pitchFamily="18" charset="0"/>
                  <a:ea typeface="楷体_GB2312" pitchFamily="49" charset="-122"/>
                  <a:sym typeface="Symbol" pitchFamily="18" charset="2"/>
                </a:rPr>
                <a:t></a:t>
              </a:r>
              <a:endParaRPr lang="zh-CN" altLang="en-US" b="1">
                <a:solidFill>
                  <a:srgbClr val="020202"/>
                </a:solidFill>
                <a:latin typeface="Times New Roman" pitchFamily="18" charset="0"/>
                <a:ea typeface="楷体_GB2312" pitchFamily="49" charset="-122"/>
              </a:endParaRPr>
            </a:p>
          </p:txBody>
        </p:sp>
        <p:sp>
          <p:nvSpPr>
            <p:cNvPr id="10250" name="Text Box 10"/>
            <p:cNvSpPr txBox="1">
              <a:spLocks noChangeArrowheads="1"/>
            </p:cNvSpPr>
            <p:nvPr/>
          </p:nvSpPr>
          <p:spPr bwMode="auto">
            <a:xfrm>
              <a:off x="240" y="1776"/>
              <a:ext cx="672"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020202"/>
                  </a:solidFill>
                  <a:latin typeface="Times New Roman" pitchFamily="18" charset="0"/>
                  <a:ea typeface="楷体_GB2312" pitchFamily="49" charset="-122"/>
                </a:rPr>
                <a:t>结束 </a:t>
              </a:r>
              <a:r>
                <a:rPr lang="zh-CN" altLang="en-US" b="1">
                  <a:solidFill>
                    <a:srgbClr val="020202"/>
                  </a:solidFill>
                  <a:latin typeface="Times New Roman" pitchFamily="18" charset="0"/>
                  <a:ea typeface="楷体_GB2312" pitchFamily="49" charset="-122"/>
                  <a:sym typeface="Symbol" pitchFamily="18" charset="2"/>
                </a:rPr>
                <a:t></a:t>
              </a:r>
              <a:endParaRPr lang="zh-CN" altLang="en-US" b="1">
                <a:solidFill>
                  <a:srgbClr val="020202"/>
                </a:solidFill>
                <a:latin typeface="Times New Roman" pitchFamily="18" charset="0"/>
                <a:ea typeface="楷体_GB2312" pitchFamily="49" charset="-122"/>
              </a:endParaRPr>
            </a:p>
          </p:txBody>
        </p:sp>
        <p:grpSp>
          <p:nvGrpSpPr>
            <p:cNvPr id="10307" name="Group 67"/>
            <p:cNvGrpSpPr>
              <a:grpSpLocks/>
            </p:cNvGrpSpPr>
            <p:nvPr/>
          </p:nvGrpSpPr>
          <p:grpSpPr bwMode="auto">
            <a:xfrm>
              <a:off x="864" y="336"/>
              <a:ext cx="4033" cy="1720"/>
              <a:chOff x="1344" y="864"/>
              <a:chExt cx="4033" cy="1720"/>
            </a:xfrm>
          </p:grpSpPr>
          <p:sp>
            <p:nvSpPr>
              <p:cNvPr id="10244" name="Text Box 4"/>
              <p:cNvSpPr txBox="1">
                <a:spLocks noChangeArrowheads="1"/>
              </p:cNvSpPr>
              <p:nvPr/>
            </p:nvSpPr>
            <p:spPr bwMode="auto">
              <a:xfrm>
                <a:off x="1344" y="965"/>
                <a:ext cx="45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b="1" i="1">
                    <a:solidFill>
                      <a:srgbClr val="020202"/>
                    </a:solidFill>
                    <a:latin typeface="Times New Roman" pitchFamily="18" charset="0"/>
                  </a:rPr>
                  <a:t>a</a:t>
                </a:r>
                <a:endParaRPr lang="en-US" altLang="zh-CN" b="1">
                  <a:solidFill>
                    <a:srgbClr val="020202"/>
                  </a:solidFill>
                  <a:latin typeface="Times New Roman" pitchFamily="18" charset="0"/>
                </a:endParaRPr>
              </a:p>
            </p:txBody>
          </p:sp>
          <p:sp>
            <p:nvSpPr>
              <p:cNvPr id="10245" name="Text Box 5"/>
              <p:cNvSpPr txBox="1">
                <a:spLocks noChangeArrowheads="1"/>
              </p:cNvSpPr>
              <p:nvPr/>
            </p:nvSpPr>
            <p:spPr bwMode="auto">
              <a:xfrm>
                <a:off x="1344" y="2153"/>
                <a:ext cx="45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10800"/>
              <a:lstStyle/>
              <a:p>
                <a:pPr algn="ctr">
                  <a:spcBef>
                    <a:spcPct val="50000"/>
                  </a:spcBef>
                </a:pPr>
                <a:r>
                  <a:rPr lang="en-US" altLang="zh-CN" b="1" i="1">
                    <a:solidFill>
                      <a:srgbClr val="020202"/>
                    </a:solidFill>
                    <a:latin typeface="Times New Roman" pitchFamily="18" charset="0"/>
                  </a:rPr>
                  <a:t>j</a:t>
                </a:r>
              </a:p>
            </p:txBody>
          </p:sp>
          <p:sp>
            <p:nvSpPr>
              <p:cNvPr id="10246" name="Line 6"/>
              <p:cNvSpPr>
                <a:spLocks noChangeShapeType="1"/>
              </p:cNvSpPr>
              <p:nvPr/>
            </p:nvSpPr>
            <p:spPr bwMode="auto">
              <a:xfrm>
                <a:off x="1344" y="956"/>
                <a:ext cx="0" cy="14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3" name="Line 13"/>
              <p:cNvSpPr>
                <a:spLocks noChangeShapeType="1"/>
              </p:cNvSpPr>
              <p:nvPr/>
            </p:nvSpPr>
            <p:spPr bwMode="auto">
              <a:xfrm>
                <a:off x="3984" y="105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300" name="Group 60"/>
              <p:cNvGrpSpPr>
                <a:grpSpLocks/>
              </p:cNvGrpSpPr>
              <p:nvPr/>
            </p:nvGrpSpPr>
            <p:grpSpPr bwMode="auto">
              <a:xfrm>
                <a:off x="3984" y="1059"/>
                <a:ext cx="1393" cy="265"/>
                <a:chOff x="3984" y="1129"/>
                <a:chExt cx="1393" cy="265"/>
              </a:xfrm>
            </p:grpSpPr>
            <p:sp>
              <p:nvSpPr>
                <p:cNvPr id="10254" name="Text Box 14"/>
                <p:cNvSpPr txBox="1">
                  <a:spLocks noChangeArrowheads="1"/>
                </p:cNvSpPr>
                <p:nvPr/>
              </p:nvSpPr>
              <p:spPr bwMode="auto">
                <a:xfrm>
                  <a:off x="3984" y="1130"/>
                  <a:ext cx="816" cy="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spcBef>
                      <a:spcPct val="50000"/>
                    </a:spcBef>
                  </a:pPr>
                  <a:r>
                    <a:rPr lang="en-US" altLang="zh-CN" b="1">
                      <a:solidFill>
                        <a:srgbClr val="020202"/>
                      </a:solidFill>
                      <a:latin typeface="Times New Roman" pitchFamily="18" charset="0"/>
                    </a:rPr>
                    <a:t> Until  </a:t>
                  </a: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5</a:t>
                  </a:r>
                  <a:endParaRPr lang="en-US" altLang="zh-CN" b="1">
                    <a:solidFill>
                      <a:srgbClr val="020202"/>
                    </a:solidFill>
                    <a:latin typeface="Times New Roman" pitchFamily="18" charset="0"/>
                  </a:endParaRPr>
                </a:p>
              </p:txBody>
            </p:sp>
            <p:sp>
              <p:nvSpPr>
                <p:cNvPr id="10255" name="Line 15"/>
                <p:cNvSpPr>
                  <a:spLocks noChangeShapeType="1"/>
                </p:cNvSpPr>
                <p:nvPr/>
              </p:nvSpPr>
              <p:spPr bwMode="auto">
                <a:xfrm>
                  <a:off x="4739" y="1130"/>
                  <a:ext cx="0" cy="2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6" name="Line 16"/>
                <p:cNvSpPr>
                  <a:spLocks noChangeShapeType="1"/>
                </p:cNvSpPr>
                <p:nvPr/>
              </p:nvSpPr>
              <p:spPr bwMode="auto">
                <a:xfrm>
                  <a:off x="4801" y="127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7" name="Text Box 17"/>
                <p:cNvSpPr txBox="1">
                  <a:spLocks noChangeArrowheads="1"/>
                </p:cNvSpPr>
                <p:nvPr/>
              </p:nvSpPr>
              <p:spPr bwMode="auto">
                <a:xfrm>
                  <a:off x="4993" y="1129"/>
                  <a:ext cx="384" cy="2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i</a:t>
                  </a:r>
                  <a:endParaRPr lang="en-US" altLang="zh-CN" b="1">
                    <a:solidFill>
                      <a:srgbClr val="020202"/>
                    </a:solidFill>
                    <a:latin typeface="Times New Roman" pitchFamily="18" charset="0"/>
                  </a:endParaRPr>
                </a:p>
              </p:txBody>
            </p:sp>
          </p:grpSp>
          <p:sp>
            <p:nvSpPr>
              <p:cNvPr id="10260" name="Text Box 20"/>
              <p:cNvSpPr txBox="1">
                <a:spLocks noChangeArrowheads="1"/>
              </p:cNvSpPr>
              <p:nvPr/>
            </p:nvSpPr>
            <p:spPr bwMode="auto">
              <a:xfrm>
                <a:off x="1344" y="1536"/>
                <a:ext cx="816" cy="2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spcBef>
                    <a:spcPct val="50000"/>
                  </a:spcBef>
                </a:pPr>
                <a:r>
                  <a:rPr lang="en-US" altLang="zh-CN" b="1" dirty="0">
                    <a:solidFill>
                      <a:srgbClr val="020202"/>
                    </a:solidFill>
                    <a:latin typeface="Times New Roman" pitchFamily="18" charset="0"/>
                  </a:rPr>
                  <a:t> Until  </a:t>
                </a:r>
                <a:r>
                  <a:rPr lang="en-US" altLang="zh-CN" b="1" i="1" dirty="0">
                    <a:solidFill>
                      <a:srgbClr val="020202"/>
                    </a:solidFill>
                    <a:latin typeface="Times New Roman" pitchFamily="18" charset="0"/>
                  </a:rPr>
                  <a:t>x</a:t>
                </a:r>
                <a:r>
                  <a:rPr lang="en-US" altLang="zh-CN" b="1" baseline="-25000" dirty="0">
                    <a:solidFill>
                      <a:srgbClr val="020202"/>
                    </a:solidFill>
                    <a:latin typeface="Times New Roman" pitchFamily="18" charset="0"/>
                  </a:rPr>
                  <a:t>6</a:t>
                </a:r>
                <a:endParaRPr lang="en-US" altLang="zh-CN" b="1" dirty="0">
                  <a:solidFill>
                    <a:srgbClr val="020202"/>
                  </a:solidFill>
                  <a:latin typeface="Times New Roman" pitchFamily="18" charset="0"/>
                </a:endParaRPr>
              </a:p>
            </p:txBody>
          </p:sp>
          <p:sp>
            <p:nvSpPr>
              <p:cNvPr id="10261" name="Line 21"/>
              <p:cNvSpPr>
                <a:spLocks noChangeShapeType="1"/>
              </p:cNvSpPr>
              <p:nvPr/>
            </p:nvSpPr>
            <p:spPr bwMode="auto">
              <a:xfrm>
                <a:off x="2099" y="1536"/>
                <a:ext cx="0" cy="2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2" name="Line 22"/>
              <p:cNvSpPr>
                <a:spLocks noChangeShapeType="1"/>
              </p:cNvSpPr>
              <p:nvPr/>
            </p:nvSpPr>
            <p:spPr bwMode="auto">
              <a:xfrm>
                <a:off x="2161" y="168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287" name="Group 47"/>
              <p:cNvGrpSpPr>
                <a:grpSpLocks/>
              </p:cNvGrpSpPr>
              <p:nvPr/>
            </p:nvGrpSpPr>
            <p:grpSpPr bwMode="auto">
              <a:xfrm>
                <a:off x="2353" y="1287"/>
                <a:ext cx="1195" cy="1083"/>
                <a:chOff x="2353" y="1287"/>
                <a:chExt cx="1195" cy="1083"/>
              </a:xfrm>
            </p:grpSpPr>
            <p:sp>
              <p:nvSpPr>
                <p:cNvPr id="10263" name="Text Box 23"/>
                <p:cNvSpPr txBox="1">
                  <a:spLocks noChangeArrowheads="1"/>
                </p:cNvSpPr>
                <p:nvPr/>
              </p:nvSpPr>
              <p:spPr bwMode="auto">
                <a:xfrm>
                  <a:off x="2353" y="1287"/>
                  <a:ext cx="384" cy="2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b</a:t>
                  </a:r>
                  <a:endParaRPr lang="en-US" altLang="zh-CN" b="1">
                    <a:solidFill>
                      <a:srgbClr val="020202"/>
                    </a:solidFill>
                    <a:latin typeface="Times New Roman" pitchFamily="18" charset="0"/>
                  </a:endParaRPr>
                </a:p>
              </p:txBody>
            </p:sp>
            <p:sp>
              <p:nvSpPr>
                <p:cNvPr id="10267" name="Line 27"/>
                <p:cNvSpPr>
                  <a:spLocks noChangeShapeType="1"/>
                </p:cNvSpPr>
                <p:nvPr/>
              </p:nvSpPr>
              <p:spPr bwMode="auto">
                <a:xfrm>
                  <a:off x="2353" y="1296"/>
                  <a:ext cx="0" cy="9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286" name="Group 46"/>
                <p:cNvGrpSpPr>
                  <a:grpSpLocks/>
                </p:cNvGrpSpPr>
                <p:nvPr/>
              </p:nvGrpSpPr>
              <p:grpSpPr bwMode="auto">
                <a:xfrm>
                  <a:off x="2353" y="1881"/>
                  <a:ext cx="1195" cy="489"/>
                  <a:chOff x="3314" y="974"/>
                  <a:chExt cx="1195" cy="489"/>
                </a:xfrm>
              </p:grpSpPr>
              <p:grpSp>
                <p:nvGrpSpPr>
                  <p:cNvPr id="10270" name="Group 30"/>
                  <p:cNvGrpSpPr>
                    <a:grpSpLocks/>
                  </p:cNvGrpSpPr>
                  <p:nvPr/>
                </p:nvGrpSpPr>
                <p:grpSpPr bwMode="auto">
                  <a:xfrm>
                    <a:off x="3314" y="974"/>
                    <a:ext cx="816" cy="192"/>
                    <a:chOff x="1541" y="430"/>
                    <a:chExt cx="816" cy="192"/>
                  </a:xfrm>
                </p:grpSpPr>
                <p:sp>
                  <p:nvSpPr>
                    <p:cNvPr id="10271" name="Line 31"/>
                    <p:cNvSpPr>
                      <a:spLocks noChangeShapeType="1"/>
                    </p:cNvSpPr>
                    <p:nvPr/>
                  </p:nvSpPr>
                  <p:spPr bwMode="auto">
                    <a:xfrm>
                      <a:off x="1541" y="43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2" name="Line 32"/>
                    <p:cNvSpPr>
                      <a:spLocks noChangeShapeType="1"/>
                    </p:cNvSpPr>
                    <p:nvPr/>
                  </p:nvSpPr>
                  <p:spPr bwMode="auto">
                    <a:xfrm flipH="1">
                      <a:off x="2040" y="43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73" name="Group 33"/>
                  <p:cNvGrpSpPr>
                    <a:grpSpLocks/>
                  </p:cNvGrpSpPr>
                  <p:nvPr/>
                </p:nvGrpSpPr>
                <p:grpSpPr bwMode="auto">
                  <a:xfrm flipV="1">
                    <a:off x="3314" y="1156"/>
                    <a:ext cx="816" cy="192"/>
                    <a:chOff x="1541" y="430"/>
                    <a:chExt cx="816" cy="192"/>
                  </a:xfrm>
                </p:grpSpPr>
                <p:sp>
                  <p:nvSpPr>
                    <p:cNvPr id="10274" name="Line 34"/>
                    <p:cNvSpPr>
                      <a:spLocks noChangeShapeType="1"/>
                    </p:cNvSpPr>
                    <p:nvPr/>
                  </p:nvSpPr>
                  <p:spPr bwMode="auto">
                    <a:xfrm>
                      <a:off x="1541" y="43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5" name="Line 35"/>
                    <p:cNvSpPr>
                      <a:spLocks noChangeShapeType="1"/>
                    </p:cNvSpPr>
                    <p:nvPr/>
                  </p:nvSpPr>
                  <p:spPr bwMode="auto">
                    <a:xfrm flipH="1">
                      <a:off x="2040" y="43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276" name="Text Box 36"/>
                  <p:cNvSpPr txBox="1">
                    <a:spLocks noChangeArrowheads="1"/>
                  </p:cNvSpPr>
                  <p:nvPr/>
                </p:nvSpPr>
                <p:spPr bwMode="auto">
                  <a:xfrm>
                    <a:off x="3405" y="1024"/>
                    <a:ext cx="38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1</a:t>
                    </a:r>
                    <a:endParaRPr lang="en-US" altLang="zh-CN" b="1" i="1">
                      <a:solidFill>
                        <a:srgbClr val="020202"/>
                      </a:solidFill>
                      <a:latin typeface="Times New Roman" pitchFamily="18" charset="0"/>
                    </a:endParaRPr>
                  </a:p>
                </p:txBody>
              </p:sp>
              <p:sp>
                <p:nvSpPr>
                  <p:cNvPr id="10278" name="Text Box 38"/>
                  <p:cNvSpPr txBox="1">
                    <a:spLocks noChangeArrowheads="1"/>
                  </p:cNvSpPr>
                  <p:nvPr/>
                </p:nvSpPr>
                <p:spPr bwMode="auto">
                  <a:xfrm>
                    <a:off x="4125" y="1216"/>
                    <a:ext cx="384" cy="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k</a:t>
                    </a:r>
                    <a:endParaRPr lang="en-US" altLang="zh-CN" b="1">
                      <a:solidFill>
                        <a:srgbClr val="020202"/>
                      </a:solidFill>
                      <a:latin typeface="Times New Roman" pitchFamily="18" charset="0"/>
                    </a:endParaRPr>
                  </a:p>
                </p:txBody>
              </p:sp>
            </p:grpSp>
          </p:grpSp>
          <p:sp>
            <p:nvSpPr>
              <p:cNvPr id="10289" name="Text Box 49"/>
              <p:cNvSpPr txBox="1">
                <a:spLocks noChangeArrowheads="1"/>
              </p:cNvSpPr>
              <p:nvPr/>
            </p:nvSpPr>
            <p:spPr bwMode="auto">
              <a:xfrm>
                <a:off x="3168" y="864"/>
                <a:ext cx="384" cy="2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f</a:t>
                </a:r>
                <a:endParaRPr lang="en-US" altLang="zh-CN" b="1">
                  <a:solidFill>
                    <a:srgbClr val="020202"/>
                  </a:solidFill>
                  <a:latin typeface="Times New Roman" pitchFamily="18" charset="0"/>
                </a:endParaRPr>
              </a:p>
            </p:txBody>
          </p:sp>
          <p:sp>
            <p:nvSpPr>
              <p:cNvPr id="10290" name="Line 50"/>
              <p:cNvSpPr>
                <a:spLocks noChangeShapeType="1"/>
              </p:cNvSpPr>
              <p:nvPr/>
            </p:nvSpPr>
            <p:spPr bwMode="auto">
              <a:xfrm>
                <a:off x="3168" y="873"/>
                <a:ext cx="0" cy="10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292" name="Group 52"/>
              <p:cNvGrpSpPr>
                <a:grpSpLocks/>
              </p:cNvGrpSpPr>
              <p:nvPr/>
            </p:nvGrpSpPr>
            <p:grpSpPr bwMode="auto">
              <a:xfrm>
                <a:off x="3168" y="1458"/>
                <a:ext cx="816" cy="192"/>
                <a:chOff x="1541" y="430"/>
                <a:chExt cx="816" cy="192"/>
              </a:xfrm>
            </p:grpSpPr>
            <p:sp>
              <p:nvSpPr>
                <p:cNvPr id="10293" name="Line 53"/>
                <p:cNvSpPr>
                  <a:spLocks noChangeShapeType="1"/>
                </p:cNvSpPr>
                <p:nvPr/>
              </p:nvSpPr>
              <p:spPr bwMode="auto">
                <a:xfrm>
                  <a:off x="1541" y="43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4" name="Line 54"/>
                <p:cNvSpPr>
                  <a:spLocks noChangeShapeType="1"/>
                </p:cNvSpPr>
                <p:nvPr/>
              </p:nvSpPr>
              <p:spPr bwMode="auto">
                <a:xfrm flipH="1">
                  <a:off x="2040" y="43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95" name="Group 55"/>
              <p:cNvGrpSpPr>
                <a:grpSpLocks/>
              </p:cNvGrpSpPr>
              <p:nvPr/>
            </p:nvGrpSpPr>
            <p:grpSpPr bwMode="auto">
              <a:xfrm flipV="1">
                <a:off x="3168" y="1640"/>
                <a:ext cx="816" cy="192"/>
                <a:chOff x="1541" y="430"/>
                <a:chExt cx="816" cy="192"/>
              </a:xfrm>
            </p:grpSpPr>
            <p:sp>
              <p:nvSpPr>
                <p:cNvPr id="10296" name="Line 56"/>
                <p:cNvSpPr>
                  <a:spLocks noChangeShapeType="1"/>
                </p:cNvSpPr>
                <p:nvPr/>
              </p:nvSpPr>
              <p:spPr bwMode="auto">
                <a:xfrm>
                  <a:off x="1541" y="43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7" name="Line 57"/>
                <p:cNvSpPr>
                  <a:spLocks noChangeShapeType="1"/>
                </p:cNvSpPr>
                <p:nvPr/>
              </p:nvSpPr>
              <p:spPr bwMode="auto">
                <a:xfrm flipH="1">
                  <a:off x="2040" y="43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298" name="Text Box 58"/>
              <p:cNvSpPr txBox="1">
                <a:spLocks noChangeArrowheads="1"/>
              </p:cNvSpPr>
              <p:nvPr/>
            </p:nvSpPr>
            <p:spPr bwMode="auto">
              <a:xfrm>
                <a:off x="3259" y="1508"/>
                <a:ext cx="38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4</a:t>
                </a:r>
                <a:endParaRPr lang="en-US" altLang="zh-CN" b="1" i="1">
                  <a:solidFill>
                    <a:srgbClr val="020202"/>
                  </a:solidFill>
                  <a:latin typeface="Times New Roman" pitchFamily="18" charset="0"/>
                </a:endParaRPr>
              </a:p>
            </p:txBody>
          </p:sp>
          <p:sp>
            <p:nvSpPr>
              <p:cNvPr id="10302" name="Text Box 62"/>
              <p:cNvSpPr txBox="1">
                <a:spLocks noChangeArrowheads="1"/>
              </p:cNvSpPr>
              <p:nvPr/>
            </p:nvSpPr>
            <p:spPr bwMode="auto">
              <a:xfrm>
                <a:off x="3980" y="1936"/>
                <a:ext cx="45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lstStyle/>
              <a:p>
                <a:pPr algn="ctr">
                  <a:spcBef>
                    <a:spcPct val="50000"/>
                  </a:spcBef>
                </a:pPr>
                <a:r>
                  <a:rPr lang="en-US" altLang="zh-CN" b="1" i="1">
                    <a:solidFill>
                      <a:srgbClr val="020202"/>
                    </a:solidFill>
                    <a:latin typeface="Times New Roman" pitchFamily="18" charset="0"/>
                  </a:rPr>
                  <a:t>g</a:t>
                </a:r>
                <a:endParaRPr lang="en-US" altLang="zh-CN" b="1">
                  <a:solidFill>
                    <a:srgbClr val="020202"/>
                  </a:solidFill>
                  <a:latin typeface="Times New Roman" pitchFamily="18" charset="0"/>
                </a:endParaRPr>
              </a:p>
            </p:txBody>
          </p:sp>
          <p:sp>
            <p:nvSpPr>
              <p:cNvPr id="10303" name="Text Box 63"/>
              <p:cNvSpPr txBox="1">
                <a:spLocks noChangeArrowheads="1"/>
              </p:cNvSpPr>
              <p:nvPr/>
            </p:nvSpPr>
            <p:spPr bwMode="auto">
              <a:xfrm>
                <a:off x="3980" y="2298"/>
                <a:ext cx="45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10800"/>
              <a:lstStyle/>
              <a:p>
                <a:pPr algn="ctr">
                  <a:spcBef>
                    <a:spcPct val="50000"/>
                  </a:spcBef>
                </a:pPr>
                <a:r>
                  <a:rPr lang="en-US" altLang="zh-CN" b="1" i="1">
                    <a:solidFill>
                      <a:srgbClr val="020202"/>
                    </a:solidFill>
                    <a:latin typeface="Times New Roman" pitchFamily="18" charset="0"/>
                  </a:rPr>
                  <a:t>h</a:t>
                </a:r>
                <a:endParaRPr lang="en-US" altLang="zh-CN" b="1">
                  <a:solidFill>
                    <a:srgbClr val="020202"/>
                  </a:solidFill>
                  <a:latin typeface="Times New Roman" pitchFamily="18" charset="0"/>
                </a:endParaRPr>
              </a:p>
            </p:txBody>
          </p:sp>
          <p:sp>
            <p:nvSpPr>
              <p:cNvPr id="10304" name="Line 64"/>
              <p:cNvSpPr>
                <a:spLocks noChangeShapeType="1"/>
              </p:cNvSpPr>
              <p:nvPr/>
            </p:nvSpPr>
            <p:spPr bwMode="auto">
              <a:xfrm>
                <a:off x="3980" y="1836"/>
                <a:ext cx="0" cy="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350" name="Group 110"/>
          <p:cNvGrpSpPr>
            <a:grpSpLocks/>
          </p:cNvGrpSpPr>
          <p:nvPr/>
        </p:nvGrpSpPr>
        <p:grpSpPr bwMode="auto">
          <a:xfrm>
            <a:off x="1066800" y="4495800"/>
            <a:ext cx="5943600" cy="1831975"/>
            <a:chOff x="1200" y="2352"/>
            <a:chExt cx="3169" cy="999"/>
          </a:xfrm>
        </p:grpSpPr>
        <p:grpSp>
          <p:nvGrpSpPr>
            <p:cNvPr id="10309" name="Group 69"/>
            <p:cNvGrpSpPr>
              <a:grpSpLocks/>
            </p:cNvGrpSpPr>
            <p:nvPr/>
          </p:nvGrpSpPr>
          <p:grpSpPr bwMode="auto">
            <a:xfrm>
              <a:off x="1582" y="2592"/>
              <a:ext cx="578" cy="313"/>
              <a:chOff x="3454" y="1872"/>
              <a:chExt cx="578" cy="313"/>
            </a:xfrm>
          </p:grpSpPr>
          <p:sp>
            <p:nvSpPr>
              <p:cNvPr id="10310" name="Text Box 70"/>
              <p:cNvSpPr txBox="1">
                <a:spLocks noChangeArrowheads="1"/>
              </p:cNvSpPr>
              <p:nvPr/>
            </p:nvSpPr>
            <p:spPr bwMode="auto">
              <a:xfrm>
                <a:off x="3455" y="1872"/>
                <a:ext cx="57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20202"/>
                    </a:solidFill>
                    <a:latin typeface="Times New Roman" pitchFamily="18" charset="0"/>
                  </a:rPr>
                  <a:t>def</a:t>
                </a:r>
              </a:p>
            </p:txBody>
          </p:sp>
          <p:sp>
            <p:nvSpPr>
              <p:cNvPr id="10311" name="Line 71"/>
              <p:cNvSpPr>
                <a:spLocks noChangeShapeType="1"/>
              </p:cNvSpPr>
              <p:nvPr/>
            </p:nvSpPr>
            <p:spPr bwMode="auto">
              <a:xfrm>
                <a:off x="3456" y="211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2" name="Line 72"/>
              <p:cNvSpPr>
                <a:spLocks noChangeShapeType="1"/>
              </p:cNvSpPr>
              <p:nvPr/>
            </p:nvSpPr>
            <p:spPr bwMode="auto">
              <a:xfrm>
                <a:off x="3454" y="2185"/>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333" name="Text Box 93"/>
            <p:cNvSpPr txBox="1">
              <a:spLocks noChangeArrowheads="1"/>
            </p:cNvSpPr>
            <p:nvPr/>
          </p:nvSpPr>
          <p:spPr bwMode="auto">
            <a:xfrm>
              <a:off x="1200" y="2688"/>
              <a:ext cx="384" cy="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k</a:t>
              </a:r>
              <a:endParaRPr lang="en-US" altLang="zh-CN" b="1">
                <a:solidFill>
                  <a:srgbClr val="020202"/>
                </a:solidFill>
                <a:latin typeface="Times New Roman" pitchFamily="18" charset="0"/>
              </a:endParaRPr>
            </a:p>
          </p:txBody>
        </p:sp>
        <p:grpSp>
          <p:nvGrpSpPr>
            <p:cNvPr id="10349" name="Group 109"/>
            <p:cNvGrpSpPr>
              <a:grpSpLocks/>
            </p:cNvGrpSpPr>
            <p:nvPr/>
          </p:nvGrpSpPr>
          <p:grpSpPr bwMode="auto">
            <a:xfrm>
              <a:off x="2112" y="2352"/>
              <a:ext cx="2257" cy="999"/>
              <a:chOff x="2112" y="2276"/>
              <a:chExt cx="2257" cy="999"/>
            </a:xfrm>
          </p:grpSpPr>
          <p:sp>
            <p:nvSpPr>
              <p:cNvPr id="10315" name="Line 75"/>
              <p:cNvSpPr>
                <a:spLocks noChangeShapeType="1"/>
              </p:cNvSpPr>
              <p:nvPr/>
            </p:nvSpPr>
            <p:spPr bwMode="auto">
              <a:xfrm>
                <a:off x="2160" y="2414"/>
                <a:ext cx="0" cy="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6" name="Line 76"/>
              <p:cNvSpPr>
                <a:spLocks noChangeShapeType="1"/>
              </p:cNvSpPr>
              <p:nvPr/>
            </p:nvSpPr>
            <p:spPr bwMode="auto">
              <a:xfrm>
                <a:off x="2159" y="241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7" name="Line 77"/>
              <p:cNvSpPr>
                <a:spLocks noChangeShapeType="1"/>
              </p:cNvSpPr>
              <p:nvPr/>
            </p:nvSpPr>
            <p:spPr bwMode="auto">
              <a:xfrm flipH="1">
                <a:off x="2658" y="2414"/>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8" name="Text Box 78"/>
              <p:cNvSpPr txBox="1">
                <a:spLocks noChangeArrowheads="1"/>
              </p:cNvSpPr>
              <p:nvPr/>
            </p:nvSpPr>
            <p:spPr bwMode="auto">
              <a:xfrm>
                <a:off x="2112" y="2640"/>
                <a:ext cx="483"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2</a:t>
                </a:r>
                <a:endParaRPr lang="en-US" altLang="zh-CN" b="1">
                  <a:solidFill>
                    <a:srgbClr val="020202"/>
                  </a:solidFill>
                  <a:latin typeface="Times New Roman" pitchFamily="18" charset="0"/>
                </a:endParaRPr>
              </a:p>
            </p:txBody>
          </p:sp>
          <p:sp>
            <p:nvSpPr>
              <p:cNvPr id="10320" name="Text Box 80"/>
              <p:cNvSpPr txBox="1">
                <a:spLocks noChangeArrowheads="1"/>
              </p:cNvSpPr>
              <p:nvPr/>
            </p:nvSpPr>
            <p:spPr bwMode="auto">
              <a:xfrm>
                <a:off x="2970" y="2656"/>
                <a:ext cx="384" cy="2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d</a:t>
                </a:r>
                <a:endParaRPr lang="en-US" altLang="zh-CN" b="1">
                  <a:solidFill>
                    <a:srgbClr val="020202"/>
                  </a:solidFill>
                  <a:latin typeface="Times New Roman" pitchFamily="18" charset="0"/>
                </a:endParaRPr>
              </a:p>
            </p:txBody>
          </p:sp>
          <p:sp>
            <p:nvSpPr>
              <p:cNvPr id="10323" name="Line 83"/>
              <p:cNvSpPr>
                <a:spLocks noChangeShapeType="1"/>
              </p:cNvSpPr>
              <p:nvPr/>
            </p:nvSpPr>
            <p:spPr bwMode="auto">
              <a:xfrm flipV="1">
                <a:off x="2159" y="3161"/>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24" name="Line 84"/>
              <p:cNvSpPr>
                <a:spLocks noChangeShapeType="1"/>
              </p:cNvSpPr>
              <p:nvPr/>
            </p:nvSpPr>
            <p:spPr bwMode="auto">
              <a:xfrm flipH="1" flipV="1">
                <a:off x="2658" y="2969"/>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25" name="Text Box 85"/>
              <p:cNvSpPr txBox="1">
                <a:spLocks noChangeArrowheads="1"/>
              </p:cNvSpPr>
              <p:nvPr/>
            </p:nvSpPr>
            <p:spPr bwMode="auto">
              <a:xfrm>
                <a:off x="2972" y="3021"/>
                <a:ext cx="385" cy="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rgbClr val="020202"/>
                    </a:solidFill>
                    <a:latin typeface="Times New Roman" pitchFamily="18" charset="0"/>
                  </a:rPr>
                  <a:t>e</a:t>
                </a:r>
                <a:endParaRPr lang="en-US" altLang="zh-CN" b="1">
                  <a:solidFill>
                    <a:srgbClr val="020202"/>
                  </a:solidFill>
                  <a:latin typeface="Times New Roman" pitchFamily="18" charset="0"/>
                </a:endParaRPr>
              </a:p>
            </p:txBody>
          </p:sp>
          <p:sp>
            <p:nvSpPr>
              <p:cNvPr id="10326" name="Line 86"/>
              <p:cNvSpPr>
                <a:spLocks noChangeShapeType="1"/>
              </p:cNvSpPr>
              <p:nvPr/>
            </p:nvSpPr>
            <p:spPr bwMode="auto">
              <a:xfrm flipH="1" flipV="1">
                <a:off x="2658" y="2592"/>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27" name="Line 87"/>
              <p:cNvSpPr>
                <a:spLocks noChangeShapeType="1"/>
              </p:cNvSpPr>
              <p:nvPr/>
            </p:nvSpPr>
            <p:spPr bwMode="auto">
              <a:xfrm>
                <a:off x="2851" y="2785"/>
                <a:ext cx="1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28" name="Line 88"/>
              <p:cNvSpPr>
                <a:spLocks noChangeShapeType="1"/>
              </p:cNvSpPr>
              <p:nvPr/>
            </p:nvSpPr>
            <p:spPr bwMode="auto">
              <a:xfrm flipH="1">
                <a:off x="2658" y="2784"/>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29" name="Text Box 89"/>
              <p:cNvSpPr txBox="1">
                <a:spLocks noChangeArrowheads="1"/>
              </p:cNvSpPr>
              <p:nvPr/>
            </p:nvSpPr>
            <p:spPr bwMode="auto">
              <a:xfrm>
                <a:off x="2492" y="2400"/>
                <a:ext cx="28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20202"/>
                    </a:solidFill>
                    <a:latin typeface="Times New Roman" pitchFamily="18" charset="0"/>
                  </a:rPr>
                  <a:t>1</a:t>
                </a:r>
              </a:p>
            </p:txBody>
          </p:sp>
          <p:sp>
            <p:nvSpPr>
              <p:cNvPr id="10330" name="Text Box 90"/>
              <p:cNvSpPr txBox="1">
                <a:spLocks noChangeArrowheads="1"/>
              </p:cNvSpPr>
              <p:nvPr/>
            </p:nvSpPr>
            <p:spPr bwMode="auto">
              <a:xfrm>
                <a:off x="2492" y="2688"/>
                <a:ext cx="28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20202"/>
                    </a:solidFill>
                    <a:latin typeface="Times New Roman" pitchFamily="18" charset="0"/>
                  </a:rPr>
                  <a:t>2</a:t>
                </a:r>
              </a:p>
            </p:txBody>
          </p:sp>
          <p:sp>
            <p:nvSpPr>
              <p:cNvPr id="10331" name="Text Box 91"/>
              <p:cNvSpPr txBox="1">
                <a:spLocks noChangeArrowheads="1"/>
              </p:cNvSpPr>
              <p:nvPr/>
            </p:nvSpPr>
            <p:spPr bwMode="auto">
              <a:xfrm>
                <a:off x="2496" y="2951"/>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20202"/>
                    </a:solidFill>
                    <a:latin typeface="Times New Roman" pitchFamily="18" charset="0"/>
                  </a:rPr>
                  <a:t>3</a:t>
                </a:r>
              </a:p>
            </p:txBody>
          </p:sp>
          <p:grpSp>
            <p:nvGrpSpPr>
              <p:cNvPr id="10348" name="Group 108"/>
              <p:cNvGrpSpPr>
                <a:grpSpLocks/>
              </p:cNvGrpSpPr>
              <p:nvPr/>
            </p:nvGrpSpPr>
            <p:grpSpPr bwMode="auto">
              <a:xfrm>
                <a:off x="2969" y="2276"/>
                <a:ext cx="1400" cy="271"/>
                <a:chOff x="2969" y="2276"/>
                <a:chExt cx="1400" cy="249"/>
              </a:xfrm>
            </p:grpSpPr>
            <p:sp>
              <p:nvSpPr>
                <p:cNvPr id="10337" name="Text Box 97"/>
                <p:cNvSpPr txBox="1">
                  <a:spLocks noChangeArrowheads="1"/>
                </p:cNvSpPr>
                <p:nvPr/>
              </p:nvSpPr>
              <p:spPr bwMode="auto">
                <a:xfrm>
                  <a:off x="2969" y="2276"/>
                  <a:ext cx="816" cy="2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spcBef>
                      <a:spcPct val="50000"/>
                    </a:spcBef>
                  </a:pPr>
                  <a:r>
                    <a:rPr lang="en-US" altLang="zh-CN" b="1">
                      <a:solidFill>
                        <a:srgbClr val="020202"/>
                      </a:solidFill>
                      <a:latin typeface="Times New Roman" pitchFamily="18" charset="0"/>
                    </a:rPr>
                    <a:t> While  </a:t>
                  </a:r>
                  <a:r>
                    <a:rPr lang="en-US" altLang="zh-CN" b="1" i="1">
                      <a:solidFill>
                        <a:srgbClr val="020202"/>
                      </a:solidFill>
                      <a:latin typeface="Times New Roman" pitchFamily="18" charset="0"/>
                    </a:rPr>
                    <a:t>x</a:t>
                  </a:r>
                  <a:r>
                    <a:rPr lang="en-US" altLang="zh-CN" b="1" baseline="-25000">
                      <a:solidFill>
                        <a:srgbClr val="020202"/>
                      </a:solidFill>
                      <a:latin typeface="Times New Roman" pitchFamily="18" charset="0"/>
                    </a:rPr>
                    <a:t>3</a:t>
                  </a:r>
                  <a:endParaRPr lang="en-US" altLang="zh-CN" b="1">
                    <a:solidFill>
                      <a:srgbClr val="020202"/>
                    </a:solidFill>
                    <a:latin typeface="Times New Roman" pitchFamily="18" charset="0"/>
                  </a:endParaRPr>
                </a:p>
              </p:txBody>
            </p:sp>
            <p:sp>
              <p:nvSpPr>
                <p:cNvPr id="10338" name="Line 98"/>
                <p:cNvSpPr>
                  <a:spLocks noChangeShapeType="1"/>
                </p:cNvSpPr>
                <p:nvPr/>
              </p:nvSpPr>
              <p:spPr bwMode="auto">
                <a:xfrm>
                  <a:off x="3731" y="2276"/>
                  <a:ext cx="0"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39" name="Line 99"/>
                <p:cNvSpPr>
                  <a:spLocks noChangeShapeType="1"/>
                </p:cNvSpPr>
                <p:nvPr/>
              </p:nvSpPr>
              <p:spPr bwMode="auto">
                <a:xfrm>
                  <a:off x="3793" y="241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0" name="Text Box 100"/>
                <p:cNvSpPr txBox="1">
                  <a:spLocks noChangeArrowheads="1"/>
                </p:cNvSpPr>
                <p:nvPr/>
              </p:nvSpPr>
              <p:spPr bwMode="auto">
                <a:xfrm>
                  <a:off x="3985" y="2276"/>
                  <a:ext cx="384" cy="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p>
                  <a:pPr algn="ctr">
                    <a:spcBef>
                      <a:spcPct val="50000"/>
                    </a:spcBef>
                  </a:pPr>
                  <a:r>
                    <a:rPr lang="en-US" altLang="zh-CN" b="1" i="1">
                      <a:solidFill>
                        <a:srgbClr val="020202"/>
                      </a:solidFill>
                      <a:latin typeface="Times New Roman" pitchFamily="18" charset="0"/>
                    </a:rPr>
                    <a:t>c</a:t>
                  </a:r>
                  <a:endParaRPr lang="en-US" altLang="zh-CN" b="1">
                    <a:solidFill>
                      <a:srgbClr val="020202"/>
                    </a:solidFill>
                    <a:latin typeface="Times New Roman" pitchFamily="18" charset="0"/>
                  </a:endParaRPr>
                </a:p>
              </p:txBody>
            </p:sp>
          </p:grpSp>
        </p:grpSp>
      </p:grpSp>
      <p:sp>
        <p:nvSpPr>
          <p:cNvPr id="68" name="矩形 67"/>
          <p:cNvSpPr/>
          <p:nvPr/>
        </p:nvSpPr>
        <p:spPr>
          <a:xfrm>
            <a:off x="6296819" y="5407393"/>
            <a:ext cx="1248569" cy="584775"/>
          </a:xfrm>
          <a:prstGeom prst="rect">
            <a:avLst/>
          </a:prstGeom>
        </p:spPr>
        <p:txBody>
          <a:bodyPr wrap="square">
            <a:spAutoFit/>
          </a:bodyPr>
          <a:lstStyle/>
          <a:p>
            <a:pPr algn="ctr"/>
            <a:r>
              <a:rPr lang="en-US" altLang="zh-CN" sz="3200" b="1" dirty="0">
                <a:solidFill>
                  <a:srgbClr val="0000FF"/>
                </a:solidFill>
                <a:latin typeface="宋体" pitchFamily="2" charset="-122"/>
              </a:rPr>
              <a:t>PAD</a:t>
            </a:r>
            <a:endParaRPr lang="zh-CN" altLang="en-US" sz="3200" dirty="0">
              <a:solidFill>
                <a:srgbClr val="0000FF"/>
              </a:solidFill>
            </a:endParaRPr>
          </a:p>
        </p:txBody>
      </p:sp>
      <p:cxnSp>
        <p:nvCxnSpPr>
          <p:cNvPr id="69" name="直接箭头连接符 68"/>
          <p:cNvCxnSpPr/>
          <p:nvPr/>
        </p:nvCxnSpPr>
        <p:spPr bwMode="auto">
          <a:xfrm flipH="1">
            <a:off x="1979712" y="3396274"/>
            <a:ext cx="2471640" cy="1596488"/>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01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just"/>
            <a:br>
              <a:rPr lang="en-US" altLang="zh-CN" sz="1400" b="1">
                <a:solidFill>
                  <a:schemeClr val="bg2"/>
                </a:solidFill>
              </a:rPr>
            </a:br>
            <a:endParaRPr lang="en-US" altLang="zh-CN" sz="1400">
              <a:solidFill>
                <a:schemeClr val="bg2"/>
              </a:solidFill>
            </a:endParaRPr>
          </a:p>
        </p:txBody>
      </p:sp>
      <p:sp>
        <p:nvSpPr>
          <p:cNvPr id="88067" name="Rectangle 3" descr="Rectangle: Click to edit Master text styles&#10;Second level&#10;Third level&#10;Fourth level&#10;Fifth level"/>
          <p:cNvSpPr>
            <a:spLocks noGrp="1" noChangeArrowheads="1"/>
          </p:cNvSpPr>
          <p:nvPr>
            <p:ph type="body" idx="1"/>
          </p:nvPr>
        </p:nvSpPr>
        <p:spPr>
          <a:xfrm>
            <a:off x="611560" y="548680"/>
            <a:ext cx="3505200" cy="533400"/>
          </a:xfrm>
        </p:spPr>
        <p:txBody>
          <a:bodyPr/>
          <a:lstStyle/>
          <a:p>
            <a:pPr>
              <a:buFont typeface="Wingdings" pitchFamily="2" charset="2"/>
              <a:buNone/>
            </a:pPr>
            <a:r>
              <a:rPr lang="en-US" altLang="zh-CN" sz="2800" b="1" dirty="0">
                <a:solidFill>
                  <a:srgbClr val="020100"/>
                </a:solidFill>
                <a:latin typeface="宋体" pitchFamily="2" charset="-122"/>
              </a:rPr>
              <a:t>PAD</a:t>
            </a:r>
            <a:r>
              <a:rPr lang="zh-CN" altLang="en-US" sz="2800" b="1" dirty="0">
                <a:solidFill>
                  <a:srgbClr val="020100"/>
                </a:solidFill>
                <a:latin typeface="宋体" pitchFamily="2" charset="-122"/>
              </a:rPr>
              <a:t>的描述结果</a:t>
            </a:r>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67767"/>
            <a:ext cx="74676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28571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descr="Rectangle: Click to edit Master text styles&#10;Second level&#10;Third level&#10;Fourth level&#10;Fifth level"/>
          <p:cNvSpPr>
            <a:spLocks noGrp="1" noChangeArrowheads="1"/>
          </p:cNvSpPr>
          <p:nvPr>
            <p:ph type="body" idx="1"/>
          </p:nvPr>
        </p:nvSpPr>
        <p:spPr>
          <a:xfrm>
            <a:off x="829816" y="1412776"/>
            <a:ext cx="7918648" cy="1219200"/>
          </a:xfrm>
        </p:spPr>
        <p:txBody>
          <a:bodyPr/>
          <a:lstStyle/>
          <a:p>
            <a:pPr>
              <a:lnSpc>
                <a:spcPct val="90000"/>
              </a:lnSpc>
              <a:buFont typeface="Wingdings" pitchFamily="2" charset="2"/>
              <a:buNone/>
            </a:pPr>
            <a:r>
              <a:rPr lang="zh-CN" altLang="en-US" sz="2400" b="1" dirty="0">
                <a:solidFill>
                  <a:srgbClr val="020100"/>
                </a:solidFill>
                <a:latin typeface="宋体" pitchFamily="2" charset="-122"/>
              </a:rPr>
              <a:t>对应于增量型循环结构</a:t>
            </a:r>
          </a:p>
          <a:p>
            <a:pPr>
              <a:lnSpc>
                <a:spcPct val="90000"/>
              </a:lnSpc>
              <a:buFont typeface="Wingdings" pitchFamily="2" charset="2"/>
              <a:buNone/>
            </a:pPr>
            <a:r>
              <a:rPr lang="zh-CN" altLang="en-US" sz="2400" b="1" dirty="0">
                <a:solidFill>
                  <a:srgbClr val="020100"/>
                </a:solidFill>
                <a:latin typeface="宋体" pitchFamily="2" charset="-122"/>
              </a:rPr>
              <a:t>	</a:t>
            </a:r>
            <a:r>
              <a:rPr lang="en-US" altLang="zh-CN" sz="2400" b="1" dirty="0">
                <a:solidFill>
                  <a:srgbClr val="020100"/>
                </a:solidFill>
                <a:latin typeface="宋体" pitchFamily="2" charset="-122"/>
              </a:rPr>
              <a:t>for  i:= n1 to  n2  step  n3  do</a:t>
            </a:r>
            <a:endParaRPr lang="en-GB" altLang="zh-CN" sz="2400" b="1" dirty="0">
              <a:solidFill>
                <a:srgbClr val="020100"/>
              </a:solidFill>
              <a:latin typeface="宋体" pitchFamily="2" charset="-122"/>
            </a:endParaRPr>
          </a:p>
          <a:p>
            <a:pPr>
              <a:lnSpc>
                <a:spcPct val="90000"/>
              </a:lnSpc>
              <a:buFont typeface="Wingdings" pitchFamily="2" charset="2"/>
              <a:buNone/>
            </a:pPr>
            <a:r>
              <a:rPr lang="zh-CN" altLang="en-US" sz="2400" b="1" dirty="0">
                <a:solidFill>
                  <a:srgbClr val="020100"/>
                </a:solidFill>
                <a:latin typeface="宋体" pitchFamily="2" charset="-122"/>
              </a:rPr>
              <a:t>在</a:t>
            </a:r>
            <a:r>
              <a:rPr lang="en-US" altLang="zh-CN" sz="2400" b="1" dirty="0">
                <a:solidFill>
                  <a:srgbClr val="020100"/>
                </a:solidFill>
                <a:latin typeface="宋体" pitchFamily="2" charset="-122"/>
              </a:rPr>
              <a:t>PAD</a:t>
            </a:r>
            <a:r>
              <a:rPr lang="zh-CN" altLang="en-US" sz="2400" b="1" dirty="0">
                <a:solidFill>
                  <a:srgbClr val="020100"/>
                </a:solidFill>
                <a:latin typeface="宋体" pitchFamily="2" charset="-122"/>
              </a:rPr>
              <a:t>中有相应的循环控制结构</a:t>
            </a:r>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32" y="2780928"/>
            <a:ext cx="73914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587375" y="548680"/>
            <a:ext cx="3222625"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altLang="zh-CN" sz="2800" b="1">
                <a:solidFill>
                  <a:srgbClr val="020100"/>
                </a:solidFill>
                <a:latin typeface="宋体" pitchFamily="2" charset="-122"/>
              </a:rPr>
              <a:t>PAD</a:t>
            </a:r>
            <a:r>
              <a:rPr lang="zh-CN" altLang="en-US" sz="2800" b="1">
                <a:solidFill>
                  <a:srgbClr val="020100"/>
                </a:solidFill>
                <a:latin typeface="宋体" pitchFamily="2" charset="-122"/>
              </a:rPr>
              <a:t>的扩充控制结构</a:t>
            </a:r>
          </a:p>
        </p:txBody>
      </p:sp>
    </p:spTree>
    <p:extLst>
      <p:ext uri="{BB962C8B-B14F-4D97-AF65-F5344CB8AC3E}">
        <p14:creationId xmlns:p14="http://schemas.microsoft.com/office/powerpoint/2010/main" val="62997054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61CA110-5305-4D50-A6B5-E1D2A82B899B}" type="slidenum">
              <a:rPr lang="zh-CN" altLang="en-US"/>
              <a:pPr/>
              <a:t>65</a:t>
            </a:fld>
            <a:endParaRPr lang="en-US" altLang="zh-CN"/>
          </a:p>
        </p:txBody>
      </p:sp>
      <p:pic>
        <p:nvPicPr>
          <p:cNvPr id="493570" name="Picture 2" descr="rj63"/>
          <p:cNvPicPr>
            <a:picLocks noChangeAspect="1" noChangeArrowheads="1"/>
          </p:cNvPicPr>
          <p:nvPr/>
        </p:nvPicPr>
        <p:blipFill>
          <a:blip r:embed="rId2" cstate="print"/>
          <a:srcRect/>
          <a:stretch>
            <a:fillRect/>
          </a:stretch>
        </p:blipFill>
        <p:spPr bwMode="auto">
          <a:xfrm>
            <a:off x="755650" y="765175"/>
            <a:ext cx="7704138" cy="4033838"/>
          </a:xfrm>
          <a:prstGeom prst="rect">
            <a:avLst/>
          </a:prstGeom>
          <a:noFill/>
        </p:spPr>
      </p:pic>
    </p:spTree>
    <p:extLst>
      <p:ext uri="{BB962C8B-B14F-4D97-AF65-F5344CB8AC3E}">
        <p14:creationId xmlns:p14="http://schemas.microsoft.com/office/powerpoint/2010/main" val="122420349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BFA1107-A819-4665-A8B2-11144AD81E3D}" type="slidenum">
              <a:rPr lang="zh-CN" altLang="en-US"/>
              <a:pPr/>
              <a:t>66</a:t>
            </a:fld>
            <a:endParaRPr lang="en-US" altLang="zh-CN"/>
          </a:p>
        </p:txBody>
      </p:sp>
      <p:sp>
        <p:nvSpPr>
          <p:cNvPr id="473090" name="Rectangle 2"/>
          <p:cNvSpPr>
            <a:spLocks noGrp="1" noChangeArrowheads="1"/>
          </p:cNvSpPr>
          <p:nvPr>
            <p:ph type="title"/>
          </p:nvPr>
        </p:nvSpPr>
        <p:spPr/>
        <p:txBody>
          <a:bodyPr/>
          <a:lstStyle/>
          <a:p>
            <a:r>
              <a:rPr lang="zh-CN" altLang="en-US" sz="3200" b="1" dirty="0"/>
              <a:t>详细设计</a:t>
            </a:r>
          </a:p>
        </p:txBody>
      </p:sp>
      <p:sp>
        <p:nvSpPr>
          <p:cNvPr id="473091" name="Rectangle 3"/>
          <p:cNvSpPr>
            <a:spLocks noGrp="1" noChangeArrowheads="1"/>
          </p:cNvSpPr>
          <p:nvPr>
            <p:ph type="body" idx="1"/>
          </p:nvPr>
        </p:nvSpPr>
        <p:spPr>
          <a:xfrm>
            <a:off x="971600" y="1556792"/>
            <a:ext cx="7632848" cy="4114800"/>
          </a:xfrm>
        </p:spPr>
        <p:txBody>
          <a:bodyPr/>
          <a:lstStyle/>
          <a:p>
            <a:pPr marL="342900" lvl="1" indent="-342900">
              <a:spcBef>
                <a:spcPct val="45000"/>
              </a:spcBef>
              <a:buClr>
                <a:schemeClr val="hlink"/>
              </a:buClr>
              <a:buFont typeface="Wingdings" pitchFamily="2" charset="2"/>
              <a:buChar char="Ø"/>
            </a:pPr>
            <a:r>
              <a:rPr lang="zh-CN" altLang="en-US" sz="2800" b="1" dirty="0">
                <a:ea typeface="楷体_GB2312" pitchFamily="49" charset="-122"/>
              </a:rPr>
              <a:t>详细设计的工具</a:t>
            </a:r>
            <a:r>
              <a:rPr lang="zh-CN" altLang="en-US" dirty="0">
                <a:ea typeface="楷体_GB2312" pitchFamily="49" charset="-122"/>
              </a:rPr>
              <a:t>：</a:t>
            </a:r>
            <a:endParaRPr lang="en-US" altLang="zh-CN" sz="2400" dirty="0"/>
          </a:p>
          <a:p>
            <a:pPr marL="723900" lvl="2" indent="-368300">
              <a:lnSpc>
                <a:spcPct val="150000"/>
              </a:lnSpc>
              <a:spcBef>
                <a:spcPts val="0"/>
              </a:spcBef>
              <a:buClr>
                <a:schemeClr val="hlink"/>
              </a:buClr>
              <a:buSzPct val="80000"/>
            </a:pPr>
            <a:r>
              <a:rPr lang="zh-CN" altLang="en-US" dirty="0">
                <a:latin typeface="楷体_GB2312" pitchFamily="49" charset="-122"/>
                <a:ea typeface="楷体_GB2312" pitchFamily="49" charset="-122"/>
              </a:rPr>
              <a:t>程序流程图（</a:t>
            </a:r>
            <a:r>
              <a:rPr lang="en-US" altLang="zh-CN" dirty="0">
                <a:latin typeface="楷体_GB2312" pitchFamily="49" charset="-122"/>
                <a:ea typeface="楷体_GB2312" pitchFamily="49" charset="-122"/>
              </a:rPr>
              <a:t>PFD)</a:t>
            </a:r>
          </a:p>
          <a:p>
            <a:pPr marL="723900" lvl="2" indent="-368300">
              <a:lnSpc>
                <a:spcPct val="150000"/>
              </a:lnSpc>
              <a:spcBef>
                <a:spcPts val="0"/>
              </a:spcBef>
              <a:buClr>
                <a:schemeClr val="hlink"/>
              </a:buClr>
              <a:buSzPct val="80000"/>
            </a:pPr>
            <a:r>
              <a:rPr lang="zh-CN" altLang="en-US" dirty="0">
                <a:latin typeface="楷体_GB2312" pitchFamily="49" charset="-122"/>
                <a:ea typeface="楷体_GB2312" pitchFamily="49" charset="-122"/>
              </a:rPr>
              <a:t>盒图（</a:t>
            </a:r>
            <a:r>
              <a:rPr lang="en-US" altLang="zh-CN" dirty="0">
                <a:latin typeface="楷体_GB2312" pitchFamily="49" charset="-122"/>
                <a:ea typeface="楷体_GB2312" pitchFamily="49" charset="-122"/>
              </a:rPr>
              <a:t>N-S</a:t>
            </a:r>
            <a:r>
              <a:rPr lang="zh-CN" altLang="en-US" dirty="0">
                <a:latin typeface="楷体_GB2312" pitchFamily="49" charset="-122"/>
                <a:ea typeface="楷体_GB2312" pitchFamily="49" charset="-122"/>
              </a:rPr>
              <a:t>图）</a:t>
            </a:r>
          </a:p>
          <a:p>
            <a:pPr marL="723900" lvl="2" indent="-368300">
              <a:lnSpc>
                <a:spcPct val="150000"/>
              </a:lnSpc>
              <a:spcBef>
                <a:spcPts val="0"/>
              </a:spcBef>
              <a:buClr>
                <a:schemeClr val="hlink"/>
              </a:buClr>
              <a:buSzPct val="80000"/>
            </a:pPr>
            <a:r>
              <a:rPr kumimoji="0" lang="en-US" altLang="zh-CN" dirty="0">
                <a:latin typeface="楷体_GB2312" pitchFamily="49" charset="-122"/>
                <a:ea typeface="楷体_GB2312" pitchFamily="49" charset="-122"/>
              </a:rPr>
              <a:t>PAD</a:t>
            </a:r>
            <a:r>
              <a:rPr kumimoji="0" lang="zh-CN" altLang="en-US" dirty="0">
                <a:latin typeface="楷体_GB2312" pitchFamily="49" charset="-122"/>
                <a:ea typeface="楷体_GB2312" pitchFamily="49" charset="-122"/>
              </a:rPr>
              <a:t>图</a:t>
            </a:r>
          </a:p>
          <a:p>
            <a:pPr marL="723900" lvl="2" indent="-368300">
              <a:lnSpc>
                <a:spcPct val="150000"/>
              </a:lnSpc>
              <a:spcBef>
                <a:spcPts val="0"/>
              </a:spcBef>
              <a:buClr>
                <a:schemeClr val="hlink"/>
              </a:buClr>
              <a:buSzPct val="80000"/>
            </a:pPr>
            <a:r>
              <a:rPr kumimoji="0" lang="zh-CN" altLang="en-US" sz="3600" dirty="0">
                <a:solidFill>
                  <a:srgbClr val="0066FF"/>
                </a:solidFill>
                <a:latin typeface="楷体_GB2312" pitchFamily="49" charset="-122"/>
                <a:ea typeface="楷体_GB2312" pitchFamily="49" charset="-122"/>
              </a:rPr>
              <a:t>判定表</a:t>
            </a:r>
            <a:r>
              <a:rPr kumimoji="0" lang="en-US" altLang="zh-CN" sz="3600" dirty="0">
                <a:solidFill>
                  <a:srgbClr val="0066FF"/>
                </a:solidFill>
                <a:latin typeface="楷体_GB2312" pitchFamily="49" charset="-122"/>
                <a:ea typeface="楷体_GB2312" pitchFamily="49" charset="-122"/>
              </a:rPr>
              <a:t>/</a:t>
            </a:r>
            <a:r>
              <a:rPr kumimoji="0" lang="zh-CN" altLang="en-US" sz="3600" dirty="0">
                <a:solidFill>
                  <a:srgbClr val="0066FF"/>
                </a:solidFill>
                <a:latin typeface="楷体_GB2312" pitchFamily="49" charset="-122"/>
                <a:ea typeface="楷体_GB2312" pitchFamily="49" charset="-122"/>
              </a:rPr>
              <a:t>判定树</a:t>
            </a:r>
          </a:p>
          <a:p>
            <a:pPr>
              <a:spcBef>
                <a:spcPct val="45000"/>
              </a:spcBef>
              <a:buClr>
                <a:schemeClr val="hlink"/>
              </a:buClr>
              <a:buFont typeface="Wingdings" pitchFamily="2" charset="2"/>
              <a:buChar char="Ø"/>
            </a:pPr>
            <a:r>
              <a:rPr lang="zh-CN" altLang="en-US" sz="2800" b="1" dirty="0">
                <a:ea typeface="楷体_GB2312" pitchFamily="49" charset="-122"/>
              </a:rPr>
              <a:t>实例</a:t>
            </a:r>
          </a:p>
        </p:txBody>
      </p:sp>
    </p:spTree>
    <p:extLst>
      <p:ext uri="{BB962C8B-B14F-4D97-AF65-F5344CB8AC3E}">
        <p14:creationId xmlns:p14="http://schemas.microsoft.com/office/powerpoint/2010/main" val="108629149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59632" y="404664"/>
            <a:ext cx="6624736" cy="838200"/>
          </a:xfrm>
        </p:spPr>
        <p:txBody>
          <a:bodyPr/>
          <a:lstStyle/>
          <a:p>
            <a:r>
              <a:rPr lang="zh-CN" altLang="en-US" sz="3600" dirty="0"/>
              <a:t>判定表</a:t>
            </a:r>
          </a:p>
        </p:txBody>
      </p:sp>
      <p:sp>
        <p:nvSpPr>
          <p:cNvPr id="90115" name="Rectangle 3" descr="Rectangle: Click to edit Master text styles&#10;Second level&#10;Third level&#10;Fourth level&#10;Fifth level"/>
          <p:cNvSpPr>
            <a:spLocks noGrp="1" noChangeArrowheads="1"/>
          </p:cNvSpPr>
          <p:nvPr>
            <p:ph type="body" idx="1"/>
          </p:nvPr>
        </p:nvSpPr>
        <p:spPr>
          <a:xfrm>
            <a:off x="609600" y="1484784"/>
            <a:ext cx="7924800" cy="4493096"/>
          </a:xfrm>
        </p:spPr>
        <p:txBody>
          <a:bodyPr/>
          <a:lstStyle/>
          <a:p>
            <a:pPr marL="738188" indent="-457200">
              <a:lnSpc>
                <a:spcPct val="120000"/>
              </a:lnSpc>
              <a:spcBef>
                <a:spcPts val="600"/>
              </a:spcBef>
              <a:buClr>
                <a:schemeClr val="tx1"/>
              </a:buClr>
              <a:buSzPct val="60000"/>
              <a:buFont typeface="Wingdings" panose="05000000000000000000" pitchFamily="2" charset="2"/>
              <a:buChar char="l"/>
            </a:pPr>
            <a:r>
              <a:rPr lang="zh-CN" altLang="en-US" sz="2800" dirty="0">
                <a:ea typeface="楷体_GB2312" pitchFamily="49" charset="-122"/>
              </a:rPr>
              <a:t>判定表用于表示复杂的条件组合与应做的动作之间的对应关系。</a:t>
            </a:r>
            <a:endParaRPr lang="en-US" altLang="zh-CN" sz="2800" dirty="0">
              <a:ea typeface="楷体_GB2312" pitchFamily="49" charset="-122"/>
            </a:endParaRPr>
          </a:p>
          <a:p>
            <a:pPr marL="1138238" lvl="1" indent="-457200">
              <a:lnSpc>
                <a:spcPct val="120000"/>
              </a:lnSpc>
              <a:spcBef>
                <a:spcPts val="600"/>
              </a:spcBef>
              <a:buClr>
                <a:schemeClr val="tx1"/>
              </a:buClr>
              <a:buSzPct val="60000"/>
              <a:buFont typeface="Wingdings" panose="05000000000000000000" pitchFamily="2" charset="2"/>
              <a:buChar char="Ø"/>
            </a:pPr>
            <a:r>
              <a:rPr lang="zh-CN" altLang="en-US" sz="2400" b="1" dirty="0">
                <a:solidFill>
                  <a:srgbClr val="020100"/>
                </a:solidFill>
                <a:latin typeface="宋体" pitchFamily="2" charset="-122"/>
              </a:rPr>
              <a:t>条件部分：所有的两分支判断的列表</a:t>
            </a:r>
            <a:endParaRPr lang="en-US" altLang="zh-CN" sz="2400" b="1" dirty="0">
              <a:solidFill>
                <a:srgbClr val="020100"/>
              </a:solidFill>
              <a:latin typeface="宋体" pitchFamily="2" charset="-122"/>
            </a:endParaRPr>
          </a:p>
          <a:p>
            <a:pPr marL="1138238" lvl="1" indent="-457200">
              <a:lnSpc>
                <a:spcPct val="120000"/>
              </a:lnSpc>
              <a:spcBef>
                <a:spcPts val="600"/>
              </a:spcBef>
              <a:buClr>
                <a:schemeClr val="tx1"/>
              </a:buClr>
              <a:buSzPct val="60000"/>
              <a:buFont typeface="Wingdings" panose="05000000000000000000" pitchFamily="2" charset="2"/>
              <a:buChar char="Ø"/>
            </a:pPr>
            <a:r>
              <a:rPr lang="zh-CN" altLang="en-US" sz="2400" b="1" dirty="0">
                <a:solidFill>
                  <a:srgbClr val="020100"/>
                </a:solidFill>
                <a:latin typeface="宋体" pitchFamily="2" charset="-122"/>
              </a:rPr>
              <a:t>动作部分：相应的处理动作</a:t>
            </a:r>
            <a:endParaRPr lang="en-US" altLang="zh-CN" sz="2400" b="1" dirty="0">
              <a:solidFill>
                <a:srgbClr val="020100"/>
              </a:solidFill>
              <a:latin typeface="宋体" pitchFamily="2" charset="-122"/>
            </a:endParaRPr>
          </a:p>
          <a:p>
            <a:pPr marL="1138238" lvl="1" indent="-457200">
              <a:lnSpc>
                <a:spcPct val="120000"/>
              </a:lnSpc>
              <a:spcBef>
                <a:spcPts val="600"/>
              </a:spcBef>
              <a:buClr>
                <a:schemeClr val="tx1"/>
              </a:buClr>
              <a:buSzPct val="60000"/>
              <a:buFont typeface="Wingdings" panose="05000000000000000000" pitchFamily="2" charset="2"/>
              <a:buChar char="Ø"/>
            </a:pPr>
            <a:r>
              <a:rPr lang="zh-CN" altLang="en-US" sz="2400" b="1" dirty="0">
                <a:solidFill>
                  <a:srgbClr val="020100"/>
                </a:solidFill>
                <a:latin typeface="宋体" pitchFamily="2" charset="-122"/>
              </a:rPr>
              <a:t>将程序流程图中的多分支都改成两分支</a:t>
            </a:r>
          </a:p>
          <a:p>
            <a:endParaRPr lang="en-US" altLang="zh-CN" b="1" dirty="0">
              <a:solidFill>
                <a:srgbClr val="020100"/>
              </a:solidFill>
              <a:latin typeface="宋体" pitchFamily="2" charset="-122"/>
            </a:endParaRPr>
          </a:p>
        </p:txBody>
      </p:sp>
    </p:spTree>
    <p:extLst>
      <p:ext uri="{BB962C8B-B14F-4D97-AF65-F5344CB8AC3E}">
        <p14:creationId xmlns:p14="http://schemas.microsoft.com/office/powerpoint/2010/main" val="87152868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12"/>
          </p:nvPr>
        </p:nvSpPr>
        <p:spPr/>
        <p:txBody>
          <a:bodyPr/>
          <a:lstStyle/>
          <a:p>
            <a:fld id="{0F01A778-70A4-4532-B93E-231CC9E4F76F}" type="slidenum">
              <a:rPr lang="zh-CN" altLang="en-US"/>
              <a:pPr/>
              <a:t>68</a:t>
            </a:fld>
            <a:endParaRPr lang="en-US" altLang="zh-CN"/>
          </a:p>
        </p:txBody>
      </p:sp>
      <p:sp>
        <p:nvSpPr>
          <p:cNvPr id="501762" name="Rectangle 2"/>
          <p:cNvSpPr>
            <a:spLocks noChangeArrowheads="1"/>
          </p:cNvSpPr>
          <p:nvPr/>
        </p:nvSpPr>
        <p:spPr bwMode="auto">
          <a:xfrm>
            <a:off x="323850" y="620713"/>
            <a:ext cx="8424863" cy="5105400"/>
          </a:xfrm>
          <a:prstGeom prst="rect">
            <a:avLst/>
          </a:prstGeom>
          <a:noFill/>
          <a:ln w="9525">
            <a:noFill/>
            <a:miter lim="800000"/>
            <a:headEnd/>
            <a:tailEnd/>
          </a:ln>
          <a:effectLst/>
        </p:spPr>
        <p:txBody>
          <a:bodyPr/>
          <a:lstStyle/>
          <a:p>
            <a:pPr marL="287338" indent="-6350">
              <a:lnSpc>
                <a:spcPct val="110000"/>
              </a:lnSpc>
              <a:buClr>
                <a:schemeClr val="folHlink"/>
              </a:buClr>
              <a:buSzPct val="60000"/>
              <a:buFont typeface="Wingdings" pitchFamily="2" charset="2"/>
              <a:buNone/>
            </a:pPr>
            <a:r>
              <a:rPr lang="zh-CN" altLang="en-US" sz="2800" b="1" dirty="0">
                <a:solidFill>
                  <a:schemeClr val="tx1"/>
                </a:solidFill>
                <a:ea typeface="楷体_GB2312" pitchFamily="49" charset="-122"/>
              </a:rPr>
              <a:t>举例：行李托运费的算法</a:t>
            </a:r>
            <a:endParaRPr lang="en-US" altLang="zh-CN" sz="2800" b="1" dirty="0">
              <a:solidFill>
                <a:schemeClr val="tx1"/>
              </a:solidFill>
              <a:ea typeface="楷体_GB2312" pitchFamily="49" charset="-122"/>
            </a:endParaRPr>
          </a:p>
          <a:p>
            <a:pPr marL="287338" indent="-6350">
              <a:lnSpc>
                <a:spcPct val="110000"/>
              </a:lnSpc>
              <a:buClr>
                <a:schemeClr val="folHlink"/>
              </a:buClr>
              <a:buSzPct val="60000"/>
              <a:buFont typeface="Wingdings" pitchFamily="2" charset="2"/>
              <a:buNone/>
            </a:pPr>
            <a:endParaRPr lang="zh-CN" altLang="en-US" sz="2800" b="1" dirty="0">
              <a:solidFill>
                <a:schemeClr val="tx1"/>
              </a:solidFill>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某航空公司规定，乘客可免费托运重量不超过 </a:t>
            </a:r>
            <a:r>
              <a:rPr lang="en-US" altLang="zh-CN" b="1" dirty="0">
                <a:ea typeface="楷体_GB2312" pitchFamily="49" charset="-122"/>
              </a:rPr>
              <a:t>30kg </a:t>
            </a:r>
            <a:r>
              <a:rPr lang="zh-CN" altLang="en-US" b="1" dirty="0">
                <a:ea typeface="楷体_GB2312" pitchFamily="49" charset="-122"/>
              </a:rPr>
              <a:t>的行李。</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当行李重量超过 </a:t>
            </a:r>
            <a:r>
              <a:rPr lang="en-US" altLang="zh-CN" b="1" dirty="0">
                <a:ea typeface="楷体_GB2312" pitchFamily="49" charset="-122"/>
              </a:rPr>
              <a:t>30kg </a:t>
            </a:r>
            <a:r>
              <a:rPr lang="zh-CN" altLang="en-US" b="1" dirty="0">
                <a:ea typeface="楷体_GB2312" pitchFamily="49" charset="-122"/>
              </a:rPr>
              <a:t>时，</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对头等舱的国内乘客超重部分每公斤收费 </a:t>
            </a:r>
            <a:r>
              <a:rPr lang="en-US" altLang="zh-CN" b="1" dirty="0">
                <a:ea typeface="楷体_GB2312" pitchFamily="49" charset="-122"/>
              </a:rPr>
              <a:t>4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对其他舱的国内乘客超重部分每公斤收费 </a:t>
            </a:r>
            <a:r>
              <a:rPr lang="en-US" altLang="zh-CN" b="1" dirty="0">
                <a:ea typeface="楷体_GB2312" pitchFamily="49" charset="-122"/>
              </a:rPr>
              <a:t>6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对外国乘客超重部分每公斤收费比国内乘客多一倍，</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对残疾乘客超重部分每公斤收费比正常乘客少一半。</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solidFill>
                  <a:schemeClr val="tx1"/>
                </a:solidFill>
                <a:ea typeface="楷体_GB2312" pitchFamily="49" charset="-122"/>
              </a:rPr>
              <a:t>用判定表表示与计算行李费的算法。</a:t>
            </a:r>
          </a:p>
        </p:txBody>
      </p:sp>
      <p:sp>
        <p:nvSpPr>
          <p:cNvPr id="2" name="TextBox 1"/>
          <p:cNvSpPr txBox="1"/>
          <p:nvPr/>
        </p:nvSpPr>
        <p:spPr>
          <a:xfrm>
            <a:off x="2339752" y="5433913"/>
            <a:ext cx="3816424" cy="461665"/>
          </a:xfrm>
          <a:prstGeom prst="rect">
            <a:avLst/>
          </a:prstGeom>
          <a:solidFill>
            <a:srgbClr val="FFC000"/>
          </a:solidFill>
          <a:effectLst>
            <a:outerShdw blurRad="50800" dist="50800" dir="1020000" algn="ctr" rotWithShape="0">
              <a:schemeClr val="tx1"/>
            </a:outerShdw>
          </a:effectLst>
        </p:spPr>
        <p:txBody>
          <a:bodyPr wrap="square" rtlCol="0">
            <a:spAutoFit/>
          </a:bodyPr>
          <a:lstStyle/>
          <a:p>
            <a:pPr algn="ctr"/>
            <a:r>
              <a:rPr lang="zh-CN" altLang="en-US" b="1" dirty="0"/>
              <a:t>想一想，几个条件？</a:t>
            </a:r>
          </a:p>
        </p:txBody>
      </p:sp>
    </p:spTree>
    <p:extLst>
      <p:ext uri="{BB962C8B-B14F-4D97-AF65-F5344CB8AC3E}">
        <p14:creationId xmlns:p14="http://schemas.microsoft.com/office/powerpoint/2010/main" val="3858819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6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6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76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12"/>
          </p:nvPr>
        </p:nvSpPr>
        <p:spPr/>
        <p:txBody>
          <a:bodyPr/>
          <a:lstStyle/>
          <a:p>
            <a:fld id="{0F01A778-70A4-4532-B93E-231CC9E4F76F}" type="slidenum">
              <a:rPr lang="zh-CN" altLang="en-US"/>
              <a:pPr/>
              <a:t>69</a:t>
            </a:fld>
            <a:endParaRPr lang="en-US" altLang="zh-CN"/>
          </a:p>
        </p:txBody>
      </p:sp>
      <p:sp>
        <p:nvSpPr>
          <p:cNvPr id="501762" name="Rectangle 2"/>
          <p:cNvSpPr>
            <a:spLocks noChangeArrowheads="1"/>
          </p:cNvSpPr>
          <p:nvPr/>
        </p:nvSpPr>
        <p:spPr bwMode="auto">
          <a:xfrm>
            <a:off x="323850" y="620713"/>
            <a:ext cx="8424863" cy="5105400"/>
          </a:xfrm>
          <a:prstGeom prst="rect">
            <a:avLst/>
          </a:prstGeom>
          <a:noFill/>
          <a:ln w="9525">
            <a:noFill/>
            <a:miter lim="800000"/>
            <a:headEnd/>
            <a:tailEnd/>
          </a:ln>
          <a:effectLst/>
        </p:spPr>
        <p:txBody>
          <a:bodyPr/>
          <a:lstStyle/>
          <a:p>
            <a:pPr marL="287338" indent="-6350">
              <a:lnSpc>
                <a:spcPct val="110000"/>
              </a:lnSpc>
              <a:buClr>
                <a:schemeClr val="folHlink"/>
              </a:buClr>
              <a:buSzPct val="60000"/>
              <a:buFont typeface="Wingdings" pitchFamily="2" charset="2"/>
              <a:buNone/>
            </a:pPr>
            <a:r>
              <a:rPr lang="zh-CN" altLang="en-US" sz="2800" b="1" dirty="0">
                <a:solidFill>
                  <a:schemeClr val="tx1"/>
                </a:solidFill>
                <a:ea typeface="楷体_GB2312" pitchFamily="49" charset="-122"/>
              </a:rPr>
              <a:t>举例：行李托运费的算法</a:t>
            </a:r>
            <a:endParaRPr lang="en-US" altLang="zh-CN" sz="2800" b="1" dirty="0">
              <a:solidFill>
                <a:schemeClr val="tx1"/>
              </a:solidFill>
              <a:ea typeface="楷体_GB2312" pitchFamily="49" charset="-122"/>
            </a:endParaRPr>
          </a:p>
          <a:p>
            <a:pPr marL="287338" indent="-6350">
              <a:lnSpc>
                <a:spcPct val="110000"/>
              </a:lnSpc>
              <a:buClr>
                <a:schemeClr val="folHlink"/>
              </a:buClr>
              <a:buSzPct val="60000"/>
              <a:buFont typeface="Wingdings" pitchFamily="2" charset="2"/>
              <a:buNone/>
            </a:pPr>
            <a:endParaRPr lang="zh-CN" altLang="en-US" sz="2800" b="1" dirty="0">
              <a:solidFill>
                <a:schemeClr val="tx1"/>
              </a:solidFill>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某航空公司规定，乘客可免费托运重量</a:t>
            </a:r>
            <a:r>
              <a:rPr lang="zh-CN" altLang="en-US" b="1" dirty="0">
                <a:solidFill>
                  <a:srgbClr val="0000FF"/>
                </a:solidFill>
                <a:ea typeface="楷体_GB2312" pitchFamily="49" charset="-122"/>
              </a:rPr>
              <a:t>不超过 </a:t>
            </a:r>
            <a:r>
              <a:rPr lang="en-US" altLang="zh-CN" b="1" dirty="0">
                <a:solidFill>
                  <a:srgbClr val="0000FF"/>
                </a:solidFill>
                <a:ea typeface="楷体_GB2312" pitchFamily="49" charset="-122"/>
              </a:rPr>
              <a:t>30kg </a:t>
            </a:r>
            <a:r>
              <a:rPr lang="zh-CN" altLang="en-US" b="1" dirty="0">
                <a:ea typeface="楷体_GB2312" pitchFamily="49" charset="-122"/>
              </a:rPr>
              <a:t>的行李。</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当行李重量</a:t>
            </a:r>
            <a:r>
              <a:rPr lang="zh-CN" altLang="en-US" b="1" dirty="0">
                <a:solidFill>
                  <a:srgbClr val="0000FF"/>
                </a:solidFill>
                <a:ea typeface="楷体_GB2312" pitchFamily="49" charset="-122"/>
              </a:rPr>
              <a:t>超过 </a:t>
            </a:r>
            <a:r>
              <a:rPr lang="en-US" altLang="zh-CN" b="1" dirty="0">
                <a:solidFill>
                  <a:srgbClr val="0000FF"/>
                </a:solidFill>
                <a:ea typeface="楷体_GB2312" pitchFamily="49" charset="-122"/>
              </a:rPr>
              <a:t>30kg </a:t>
            </a:r>
            <a:r>
              <a:rPr lang="zh-CN" altLang="en-US" b="1" dirty="0">
                <a:ea typeface="楷体_GB2312" pitchFamily="49" charset="-122"/>
              </a:rPr>
              <a:t>时，</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对头等舱的国内乘客超重部分每公斤收费 </a:t>
            </a:r>
            <a:r>
              <a:rPr lang="en-US" altLang="zh-CN" b="1" dirty="0">
                <a:ea typeface="楷体_GB2312" pitchFamily="49" charset="-122"/>
              </a:rPr>
              <a:t>4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对其他舱的国内乘客超重部分每公斤收费 </a:t>
            </a:r>
            <a:r>
              <a:rPr lang="en-US" altLang="zh-CN" b="1" dirty="0">
                <a:ea typeface="楷体_GB2312" pitchFamily="49" charset="-122"/>
              </a:rPr>
              <a:t>6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对外国乘客超重部分每公斤收费比国内乘客多一倍，</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对残疾乘客超重部分每公斤收费比正常乘客少一半。</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solidFill>
                  <a:schemeClr val="tx1"/>
                </a:solidFill>
                <a:ea typeface="楷体_GB2312" pitchFamily="49" charset="-122"/>
              </a:rPr>
              <a:t>用判定表表示与计算行李费的算法。</a:t>
            </a:r>
          </a:p>
        </p:txBody>
      </p:sp>
    </p:spTree>
    <p:extLst>
      <p:ext uri="{BB962C8B-B14F-4D97-AF65-F5344CB8AC3E}">
        <p14:creationId xmlns:p14="http://schemas.microsoft.com/office/powerpoint/2010/main" val="5856435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关于设计的经验</a:t>
            </a:r>
          </a:p>
        </p:txBody>
      </p:sp>
      <p:sp>
        <p:nvSpPr>
          <p:cNvPr id="3" name="内容占位符 2"/>
          <p:cNvSpPr>
            <a:spLocks noGrp="1"/>
          </p:cNvSpPr>
          <p:nvPr>
            <p:ph idx="1"/>
          </p:nvPr>
        </p:nvSpPr>
        <p:spPr/>
        <p:txBody>
          <a:bodyPr/>
          <a:lstStyle/>
          <a:p>
            <a:pPr marL="0" indent="0">
              <a:buNone/>
            </a:pPr>
            <a:r>
              <a:rPr lang="en-US" altLang="zh-CN" dirty="0"/>
              <a:t>1. </a:t>
            </a:r>
            <a:r>
              <a:rPr lang="zh-CN" altLang="en-US" dirty="0"/>
              <a:t>系统状态的可视性</a:t>
            </a:r>
            <a:endParaRPr lang="zh-CN" altLang="en-US" b="0" dirty="0"/>
          </a:p>
          <a:p>
            <a:pPr>
              <a:spcBef>
                <a:spcPts val="1600"/>
              </a:spcBef>
            </a:pPr>
            <a:r>
              <a:rPr lang="zh-CN" altLang="en-US" sz="2800" b="0" dirty="0"/>
              <a:t>上传下载时，用户始终可以看到是否已经提交的状态</a:t>
            </a:r>
            <a:endParaRPr lang="en-US" altLang="zh-CN" sz="2800" b="0" dirty="0"/>
          </a:p>
          <a:p>
            <a:pPr>
              <a:spcBef>
                <a:spcPts val="1600"/>
              </a:spcBef>
            </a:pPr>
            <a:r>
              <a:rPr lang="zh-CN" altLang="en-US" sz="2800" b="0" dirty="0"/>
              <a:t>还应当看到执行的进度</a:t>
            </a:r>
            <a:endParaRPr lang="zh-CN" altLang="en-US" sz="2800" dirty="0"/>
          </a:p>
        </p:txBody>
      </p:sp>
      <p:pic>
        <p:nvPicPr>
          <p:cNvPr id="13314" name="Picture 2" descr="d:\users\yy\appdata\roaming\360se6\User Data\temp\214137xgks98v0r6e6g6k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42616"/>
            <a:ext cx="794385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764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12"/>
          </p:nvPr>
        </p:nvSpPr>
        <p:spPr/>
        <p:txBody>
          <a:bodyPr/>
          <a:lstStyle/>
          <a:p>
            <a:fld id="{0F01A778-70A4-4532-B93E-231CC9E4F76F}" type="slidenum">
              <a:rPr lang="zh-CN" altLang="en-US"/>
              <a:pPr/>
              <a:t>70</a:t>
            </a:fld>
            <a:endParaRPr lang="en-US" altLang="zh-CN"/>
          </a:p>
        </p:txBody>
      </p:sp>
      <p:sp>
        <p:nvSpPr>
          <p:cNvPr id="501762" name="Rectangle 2"/>
          <p:cNvSpPr>
            <a:spLocks noChangeArrowheads="1"/>
          </p:cNvSpPr>
          <p:nvPr/>
        </p:nvSpPr>
        <p:spPr bwMode="auto">
          <a:xfrm>
            <a:off x="323850" y="620713"/>
            <a:ext cx="8424863" cy="5105400"/>
          </a:xfrm>
          <a:prstGeom prst="rect">
            <a:avLst/>
          </a:prstGeom>
          <a:noFill/>
          <a:ln w="9525">
            <a:noFill/>
            <a:miter lim="800000"/>
            <a:headEnd/>
            <a:tailEnd/>
          </a:ln>
          <a:effectLst/>
        </p:spPr>
        <p:txBody>
          <a:bodyPr/>
          <a:lstStyle/>
          <a:p>
            <a:pPr marL="287338" indent="-6350">
              <a:lnSpc>
                <a:spcPct val="110000"/>
              </a:lnSpc>
              <a:buClr>
                <a:schemeClr val="folHlink"/>
              </a:buClr>
              <a:buSzPct val="60000"/>
              <a:buFont typeface="Wingdings" pitchFamily="2" charset="2"/>
              <a:buNone/>
            </a:pPr>
            <a:r>
              <a:rPr lang="zh-CN" altLang="en-US" sz="2800" b="1" dirty="0">
                <a:solidFill>
                  <a:schemeClr val="tx1"/>
                </a:solidFill>
                <a:ea typeface="楷体_GB2312" pitchFamily="49" charset="-122"/>
              </a:rPr>
              <a:t>举例：行李托运费的算法</a:t>
            </a:r>
            <a:endParaRPr lang="en-US" altLang="zh-CN" sz="2800" b="1" dirty="0">
              <a:solidFill>
                <a:schemeClr val="tx1"/>
              </a:solidFill>
              <a:ea typeface="楷体_GB2312" pitchFamily="49" charset="-122"/>
            </a:endParaRPr>
          </a:p>
          <a:p>
            <a:pPr marL="287338" indent="-6350">
              <a:lnSpc>
                <a:spcPct val="110000"/>
              </a:lnSpc>
              <a:buClr>
                <a:schemeClr val="folHlink"/>
              </a:buClr>
              <a:buSzPct val="60000"/>
              <a:buFont typeface="Wingdings" pitchFamily="2" charset="2"/>
              <a:buNone/>
            </a:pPr>
            <a:endParaRPr lang="zh-CN" altLang="en-US" sz="2800" b="1" dirty="0">
              <a:solidFill>
                <a:schemeClr val="tx1"/>
              </a:solidFill>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某航空公司规定，乘客可免费托运重量</a:t>
            </a:r>
            <a:r>
              <a:rPr lang="zh-CN" altLang="en-US" b="1" dirty="0">
                <a:solidFill>
                  <a:srgbClr val="0000FF"/>
                </a:solidFill>
                <a:ea typeface="楷体_GB2312" pitchFamily="49" charset="-122"/>
              </a:rPr>
              <a:t>不超过 </a:t>
            </a:r>
            <a:r>
              <a:rPr lang="en-US" altLang="zh-CN" b="1" dirty="0">
                <a:solidFill>
                  <a:srgbClr val="0000FF"/>
                </a:solidFill>
                <a:ea typeface="楷体_GB2312" pitchFamily="49" charset="-122"/>
              </a:rPr>
              <a:t>30kg </a:t>
            </a:r>
            <a:r>
              <a:rPr lang="zh-CN" altLang="en-US" b="1" dirty="0">
                <a:ea typeface="楷体_GB2312" pitchFamily="49" charset="-122"/>
              </a:rPr>
              <a:t>的行李。</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当行李重量</a:t>
            </a:r>
            <a:r>
              <a:rPr lang="zh-CN" altLang="en-US" b="1" dirty="0">
                <a:solidFill>
                  <a:srgbClr val="0000FF"/>
                </a:solidFill>
                <a:ea typeface="楷体_GB2312" pitchFamily="49" charset="-122"/>
              </a:rPr>
              <a:t>超过 </a:t>
            </a:r>
            <a:r>
              <a:rPr lang="en-US" altLang="zh-CN" b="1" dirty="0">
                <a:solidFill>
                  <a:srgbClr val="0000FF"/>
                </a:solidFill>
                <a:ea typeface="楷体_GB2312" pitchFamily="49" charset="-122"/>
              </a:rPr>
              <a:t>30kg </a:t>
            </a:r>
            <a:r>
              <a:rPr lang="zh-CN" altLang="en-US" b="1" dirty="0">
                <a:ea typeface="楷体_GB2312" pitchFamily="49" charset="-122"/>
              </a:rPr>
              <a:t>时，</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头等舱</a:t>
            </a:r>
            <a:r>
              <a:rPr lang="zh-CN" altLang="en-US" b="1" dirty="0">
                <a:ea typeface="楷体_GB2312" pitchFamily="49" charset="-122"/>
              </a:rPr>
              <a:t>的国内乘客超重部分每公斤收费 </a:t>
            </a:r>
            <a:r>
              <a:rPr lang="en-US" altLang="zh-CN" b="1" dirty="0">
                <a:ea typeface="楷体_GB2312" pitchFamily="49" charset="-122"/>
              </a:rPr>
              <a:t>4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其他舱</a:t>
            </a:r>
            <a:r>
              <a:rPr lang="zh-CN" altLang="en-US" b="1" dirty="0">
                <a:ea typeface="楷体_GB2312" pitchFamily="49" charset="-122"/>
              </a:rPr>
              <a:t>的国内乘客超重部分每公斤收费 </a:t>
            </a:r>
            <a:r>
              <a:rPr lang="en-US" altLang="zh-CN" b="1" dirty="0">
                <a:ea typeface="楷体_GB2312" pitchFamily="49" charset="-122"/>
              </a:rPr>
              <a:t>6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对外国乘客超重部分每公斤收费比国内乘客多一倍，</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对残疾乘客超重部分每公斤收费比正常乘客少一半。</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solidFill>
                  <a:schemeClr val="tx1"/>
                </a:solidFill>
                <a:ea typeface="楷体_GB2312" pitchFamily="49" charset="-122"/>
              </a:rPr>
              <a:t>用判定表表示与计算行李费的算法。</a:t>
            </a:r>
          </a:p>
        </p:txBody>
      </p:sp>
    </p:spTree>
    <p:extLst>
      <p:ext uri="{BB962C8B-B14F-4D97-AF65-F5344CB8AC3E}">
        <p14:creationId xmlns:p14="http://schemas.microsoft.com/office/powerpoint/2010/main" val="291353104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12"/>
          </p:nvPr>
        </p:nvSpPr>
        <p:spPr/>
        <p:txBody>
          <a:bodyPr/>
          <a:lstStyle/>
          <a:p>
            <a:fld id="{0F01A778-70A4-4532-B93E-231CC9E4F76F}" type="slidenum">
              <a:rPr lang="zh-CN" altLang="en-US"/>
              <a:pPr/>
              <a:t>71</a:t>
            </a:fld>
            <a:endParaRPr lang="en-US" altLang="zh-CN"/>
          </a:p>
        </p:txBody>
      </p:sp>
      <p:sp>
        <p:nvSpPr>
          <p:cNvPr id="501762" name="Rectangle 2"/>
          <p:cNvSpPr>
            <a:spLocks noChangeArrowheads="1"/>
          </p:cNvSpPr>
          <p:nvPr/>
        </p:nvSpPr>
        <p:spPr bwMode="auto">
          <a:xfrm>
            <a:off x="323850" y="620713"/>
            <a:ext cx="8424863" cy="5105400"/>
          </a:xfrm>
          <a:prstGeom prst="rect">
            <a:avLst/>
          </a:prstGeom>
          <a:noFill/>
          <a:ln w="9525">
            <a:noFill/>
            <a:miter lim="800000"/>
            <a:headEnd/>
            <a:tailEnd/>
          </a:ln>
          <a:effectLst/>
        </p:spPr>
        <p:txBody>
          <a:bodyPr/>
          <a:lstStyle/>
          <a:p>
            <a:pPr marL="287338" indent="-6350">
              <a:lnSpc>
                <a:spcPct val="110000"/>
              </a:lnSpc>
              <a:buClr>
                <a:schemeClr val="folHlink"/>
              </a:buClr>
              <a:buSzPct val="60000"/>
              <a:buFont typeface="Wingdings" pitchFamily="2" charset="2"/>
              <a:buNone/>
            </a:pPr>
            <a:r>
              <a:rPr lang="zh-CN" altLang="en-US" sz="2800" b="1" dirty="0">
                <a:solidFill>
                  <a:schemeClr val="tx1"/>
                </a:solidFill>
                <a:ea typeface="楷体_GB2312" pitchFamily="49" charset="-122"/>
              </a:rPr>
              <a:t>举例：行李托运费的算法</a:t>
            </a:r>
            <a:endParaRPr lang="en-US" altLang="zh-CN" sz="2800" b="1" dirty="0">
              <a:solidFill>
                <a:schemeClr val="tx1"/>
              </a:solidFill>
              <a:ea typeface="楷体_GB2312" pitchFamily="49" charset="-122"/>
            </a:endParaRPr>
          </a:p>
          <a:p>
            <a:pPr marL="287338" indent="-6350">
              <a:lnSpc>
                <a:spcPct val="110000"/>
              </a:lnSpc>
              <a:buClr>
                <a:schemeClr val="folHlink"/>
              </a:buClr>
              <a:buSzPct val="60000"/>
              <a:buFont typeface="Wingdings" pitchFamily="2" charset="2"/>
              <a:buNone/>
            </a:pPr>
            <a:endParaRPr lang="zh-CN" altLang="en-US" sz="2800" b="1" dirty="0">
              <a:solidFill>
                <a:schemeClr val="tx1"/>
              </a:solidFill>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某航空公司规定，乘客可免费托运重量</a:t>
            </a:r>
            <a:r>
              <a:rPr lang="zh-CN" altLang="en-US" b="1" dirty="0">
                <a:solidFill>
                  <a:srgbClr val="0000FF"/>
                </a:solidFill>
                <a:ea typeface="楷体_GB2312" pitchFamily="49" charset="-122"/>
              </a:rPr>
              <a:t>不超过 </a:t>
            </a:r>
            <a:r>
              <a:rPr lang="en-US" altLang="zh-CN" b="1" dirty="0">
                <a:solidFill>
                  <a:srgbClr val="0000FF"/>
                </a:solidFill>
                <a:ea typeface="楷体_GB2312" pitchFamily="49" charset="-122"/>
              </a:rPr>
              <a:t>30kg </a:t>
            </a:r>
            <a:r>
              <a:rPr lang="zh-CN" altLang="en-US" b="1" dirty="0">
                <a:ea typeface="楷体_GB2312" pitchFamily="49" charset="-122"/>
              </a:rPr>
              <a:t>的行李。</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当行李重量</a:t>
            </a:r>
            <a:r>
              <a:rPr lang="zh-CN" altLang="en-US" b="1" dirty="0">
                <a:solidFill>
                  <a:srgbClr val="0000FF"/>
                </a:solidFill>
                <a:ea typeface="楷体_GB2312" pitchFamily="49" charset="-122"/>
              </a:rPr>
              <a:t>超过 </a:t>
            </a:r>
            <a:r>
              <a:rPr lang="en-US" altLang="zh-CN" b="1" dirty="0">
                <a:solidFill>
                  <a:srgbClr val="0000FF"/>
                </a:solidFill>
                <a:ea typeface="楷体_GB2312" pitchFamily="49" charset="-122"/>
              </a:rPr>
              <a:t>30kg </a:t>
            </a:r>
            <a:r>
              <a:rPr lang="zh-CN" altLang="en-US" b="1" dirty="0">
                <a:ea typeface="楷体_GB2312" pitchFamily="49" charset="-122"/>
              </a:rPr>
              <a:t>时，</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头等舱</a:t>
            </a:r>
            <a:r>
              <a:rPr lang="zh-CN" altLang="en-US" b="1" dirty="0">
                <a:ea typeface="楷体_GB2312" pitchFamily="49" charset="-122"/>
              </a:rPr>
              <a:t>的</a:t>
            </a:r>
            <a:r>
              <a:rPr lang="zh-CN" altLang="en-US" b="1" dirty="0">
                <a:solidFill>
                  <a:srgbClr val="0000FF"/>
                </a:solidFill>
                <a:ea typeface="楷体_GB2312" pitchFamily="49" charset="-122"/>
              </a:rPr>
              <a:t>国内</a:t>
            </a:r>
            <a:r>
              <a:rPr lang="zh-CN" altLang="en-US" b="1" dirty="0">
                <a:ea typeface="楷体_GB2312" pitchFamily="49" charset="-122"/>
              </a:rPr>
              <a:t>乘客超重部分每公斤收费 </a:t>
            </a:r>
            <a:r>
              <a:rPr lang="en-US" altLang="zh-CN" b="1" dirty="0">
                <a:ea typeface="楷体_GB2312" pitchFamily="49" charset="-122"/>
              </a:rPr>
              <a:t>4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其他舱</a:t>
            </a:r>
            <a:r>
              <a:rPr lang="zh-CN" altLang="en-US" b="1" dirty="0">
                <a:ea typeface="楷体_GB2312" pitchFamily="49" charset="-122"/>
              </a:rPr>
              <a:t>的国内乘客超重部分每公斤收费 </a:t>
            </a:r>
            <a:r>
              <a:rPr lang="en-US" altLang="zh-CN" b="1" dirty="0">
                <a:ea typeface="楷体_GB2312" pitchFamily="49" charset="-122"/>
              </a:rPr>
              <a:t>6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外国</a:t>
            </a:r>
            <a:r>
              <a:rPr lang="zh-CN" altLang="en-US" b="1" dirty="0">
                <a:ea typeface="楷体_GB2312" pitchFamily="49" charset="-122"/>
              </a:rPr>
              <a:t>乘客超重部分每公斤收费比国内乘客多一倍，</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对残疾乘客超重部分每公斤收费比正常乘客少一半。</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solidFill>
                  <a:schemeClr val="tx1"/>
                </a:solidFill>
                <a:ea typeface="楷体_GB2312" pitchFamily="49" charset="-122"/>
              </a:rPr>
              <a:t>用判定表表示与计算行李费的算法。</a:t>
            </a:r>
          </a:p>
        </p:txBody>
      </p:sp>
    </p:spTree>
    <p:extLst>
      <p:ext uri="{BB962C8B-B14F-4D97-AF65-F5344CB8AC3E}">
        <p14:creationId xmlns:p14="http://schemas.microsoft.com/office/powerpoint/2010/main" val="3946170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12"/>
          </p:nvPr>
        </p:nvSpPr>
        <p:spPr/>
        <p:txBody>
          <a:bodyPr/>
          <a:lstStyle/>
          <a:p>
            <a:fld id="{0F01A778-70A4-4532-B93E-231CC9E4F76F}" type="slidenum">
              <a:rPr lang="zh-CN" altLang="en-US"/>
              <a:pPr/>
              <a:t>72</a:t>
            </a:fld>
            <a:endParaRPr lang="en-US" altLang="zh-CN"/>
          </a:p>
        </p:txBody>
      </p:sp>
      <p:sp>
        <p:nvSpPr>
          <p:cNvPr id="501762" name="Rectangle 2"/>
          <p:cNvSpPr>
            <a:spLocks noChangeArrowheads="1"/>
          </p:cNvSpPr>
          <p:nvPr/>
        </p:nvSpPr>
        <p:spPr bwMode="auto">
          <a:xfrm>
            <a:off x="323850" y="620713"/>
            <a:ext cx="8424863" cy="5105400"/>
          </a:xfrm>
          <a:prstGeom prst="rect">
            <a:avLst/>
          </a:prstGeom>
          <a:noFill/>
          <a:ln w="9525">
            <a:noFill/>
            <a:miter lim="800000"/>
            <a:headEnd/>
            <a:tailEnd/>
          </a:ln>
          <a:effectLst/>
        </p:spPr>
        <p:txBody>
          <a:bodyPr/>
          <a:lstStyle/>
          <a:p>
            <a:pPr marL="287338" indent="-6350">
              <a:lnSpc>
                <a:spcPct val="110000"/>
              </a:lnSpc>
              <a:buClr>
                <a:schemeClr val="folHlink"/>
              </a:buClr>
              <a:buSzPct val="60000"/>
              <a:buFont typeface="Wingdings" pitchFamily="2" charset="2"/>
              <a:buNone/>
            </a:pPr>
            <a:r>
              <a:rPr lang="zh-CN" altLang="en-US" sz="2800" b="1" dirty="0">
                <a:solidFill>
                  <a:schemeClr val="tx1"/>
                </a:solidFill>
                <a:ea typeface="楷体_GB2312" pitchFamily="49" charset="-122"/>
              </a:rPr>
              <a:t>举例：行李托运费的算法</a:t>
            </a:r>
            <a:endParaRPr lang="en-US" altLang="zh-CN" sz="2800" b="1" dirty="0">
              <a:solidFill>
                <a:schemeClr val="tx1"/>
              </a:solidFill>
              <a:ea typeface="楷体_GB2312" pitchFamily="49" charset="-122"/>
            </a:endParaRPr>
          </a:p>
          <a:p>
            <a:pPr marL="287338" indent="-6350">
              <a:lnSpc>
                <a:spcPct val="110000"/>
              </a:lnSpc>
              <a:buClr>
                <a:schemeClr val="folHlink"/>
              </a:buClr>
              <a:buSzPct val="60000"/>
              <a:buFont typeface="Wingdings" pitchFamily="2" charset="2"/>
              <a:buNone/>
            </a:pPr>
            <a:endParaRPr lang="zh-CN" altLang="en-US" sz="2800" b="1" dirty="0">
              <a:solidFill>
                <a:schemeClr val="tx1"/>
              </a:solidFill>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某航空公司规定，乘客可免费托运重量</a:t>
            </a:r>
            <a:r>
              <a:rPr lang="zh-CN" altLang="en-US" b="1" dirty="0">
                <a:solidFill>
                  <a:srgbClr val="0000FF"/>
                </a:solidFill>
                <a:ea typeface="楷体_GB2312" pitchFamily="49" charset="-122"/>
              </a:rPr>
              <a:t>不超过 </a:t>
            </a:r>
            <a:r>
              <a:rPr lang="en-US" altLang="zh-CN" b="1" dirty="0">
                <a:solidFill>
                  <a:srgbClr val="0000FF"/>
                </a:solidFill>
                <a:ea typeface="楷体_GB2312" pitchFamily="49" charset="-122"/>
              </a:rPr>
              <a:t>30kg </a:t>
            </a:r>
            <a:r>
              <a:rPr lang="zh-CN" altLang="en-US" b="1" dirty="0">
                <a:ea typeface="楷体_GB2312" pitchFamily="49" charset="-122"/>
              </a:rPr>
              <a:t>的行李。</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ea typeface="楷体_GB2312" pitchFamily="49" charset="-122"/>
              </a:rPr>
              <a:t>当行李重量</a:t>
            </a:r>
            <a:r>
              <a:rPr lang="zh-CN" altLang="en-US" b="1" dirty="0">
                <a:solidFill>
                  <a:srgbClr val="0000FF"/>
                </a:solidFill>
                <a:ea typeface="楷体_GB2312" pitchFamily="49" charset="-122"/>
              </a:rPr>
              <a:t>超过 </a:t>
            </a:r>
            <a:r>
              <a:rPr lang="en-US" altLang="zh-CN" b="1" dirty="0">
                <a:solidFill>
                  <a:srgbClr val="0000FF"/>
                </a:solidFill>
                <a:ea typeface="楷体_GB2312" pitchFamily="49" charset="-122"/>
              </a:rPr>
              <a:t>30kg </a:t>
            </a:r>
            <a:r>
              <a:rPr lang="zh-CN" altLang="en-US" b="1" dirty="0">
                <a:ea typeface="楷体_GB2312" pitchFamily="49" charset="-122"/>
              </a:rPr>
              <a:t>时，</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头等舱</a:t>
            </a:r>
            <a:r>
              <a:rPr lang="zh-CN" altLang="en-US" b="1" dirty="0">
                <a:ea typeface="楷体_GB2312" pitchFamily="49" charset="-122"/>
              </a:rPr>
              <a:t>的</a:t>
            </a:r>
            <a:r>
              <a:rPr lang="zh-CN" altLang="en-US" b="1" dirty="0">
                <a:solidFill>
                  <a:srgbClr val="0000FF"/>
                </a:solidFill>
                <a:ea typeface="楷体_GB2312" pitchFamily="49" charset="-122"/>
              </a:rPr>
              <a:t>国内乘客</a:t>
            </a:r>
            <a:r>
              <a:rPr lang="zh-CN" altLang="en-US" b="1" dirty="0">
                <a:ea typeface="楷体_GB2312" pitchFamily="49" charset="-122"/>
              </a:rPr>
              <a:t>超重部分每公斤收费 </a:t>
            </a:r>
            <a:r>
              <a:rPr lang="en-US" altLang="zh-CN" b="1" dirty="0">
                <a:ea typeface="楷体_GB2312" pitchFamily="49" charset="-122"/>
              </a:rPr>
              <a:t>4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其他舱</a:t>
            </a:r>
            <a:r>
              <a:rPr lang="zh-CN" altLang="en-US" b="1" dirty="0">
                <a:ea typeface="楷体_GB2312" pitchFamily="49" charset="-122"/>
              </a:rPr>
              <a:t>的</a:t>
            </a:r>
            <a:r>
              <a:rPr lang="zh-CN" altLang="en-US" b="1" dirty="0">
                <a:solidFill>
                  <a:srgbClr val="0000FF"/>
                </a:solidFill>
                <a:ea typeface="楷体_GB2312" pitchFamily="49" charset="-122"/>
              </a:rPr>
              <a:t>国内乘客</a:t>
            </a:r>
            <a:r>
              <a:rPr lang="zh-CN" altLang="en-US" b="1" dirty="0">
                <a:ea typeface="楷体_GB2312" pitchFamily="49" charset="-122"/>
              </a:rPr>
              <a:t>超重部分每公斤收费 </a:t>
            </a:r>
            <a:r>
              <a:rPr lang="en-US" altLang="zh-CN" b="1" dirty="0">
                <a:ea typeface="楷体_GB2312" pitchFamily="49" charset="-122"/>
              </a:rPr>
              <a:t>6 </a:t>
            </a:r>
            <a:r>
              <a:rPr lang="zh-CN" altLang="en-US" b="1" dirty="0">
                <a:ea typeface="楷体_GB2312" pitchFamily="49" charset="-122"/>
              </a:rPr>
              <a:t>元，</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外国乘客</a:t>
            </a:r>
            <a:r>
              <a:rPr lang="zh-CN" altLang="en-US" b="1" dirty="0">
                <a:ea typeface="楷体_GB2312" pitchFamily="49" charset="-122"/>
              </a:rPr>
              <a:t>超重部分每公斤收费比国内乘客多一倍，</a:t>
            </a:r>
            <a:endParaRPr lang="en-US" altLang="zh-CN" b="1" dirty="0">
              <a:ea typeface="楷体_GB2312" pitchFamily="49" charset="-122"/>
            </a:endParaRPr>
          </a:p>
          <a:p>
            <a:pPr marL="738188" indent="-457200">
              <a:lnSpc>
                <a:spcPct val="120000"/>
              </a:lnSpc>
              <a:spcBef>
                <a:spcPts val="600"/>
              </a:spcBef>
              <a:buSzPct val="60000"/>
              <a:buFont typeface="Wingdings" panose="05000000000000000000" pitchFamily="2" charset="2"/>
              <a:buChar char="Ø"/>
            </a:pPr>
            <a:r>
              <a:rPr lang="zh-CN" altLang="en-US" b="1" dirty="0">
                <a:ea typeface="楷体_GB2312" pitchFamily="49" charset="-122"/>
              </a:rPr>
              <a:t>对</a:t>
            </a:r>
            <a:r>
              <a:rPr lang="zh-CN" altLang="en-US" b="1" dirty="0">
                <a:solidFill>
                  <a:srgbClr val="0000FF"/>
                </a:solidFill>
                <a:ea typeface="楷体_GB2312" pitchFamily="49" charset="-122"/>
              </a:rPr>
              <a:t>残疾乘客</a:t>
            </a:r>
            <a:r>
              <a:rPr lang="zh-CN" altLang="en-US" b="1" dirty="0">
                <a:ea typeface="楷体_GB2312" pitchFamily="49" charset="-122"/>
              </a:rPr>
              <a:t>超重部分每公斤收费比</a:t>
            </a:r>
            <a:r>
              <a:rPr lang="zh-CN" altLang="en-US" b="1" dirty="0">
                <a:solidFill>
                  <a:srgbClr val="0000FF"/>
                </a:solidFill>
                <a:ea typeface="楷体_GB2312" pitchFamily="49" charset="-122"/>
              </a:rPr>
              <a:t>正常乘客</a:t>
            </a:r>
            <a:r>
              <a:rPr lang="zh-CN" altLang="en-US" b="1" dirty="0">
                <a:ea typeface="楷体_GB2312" pitchFamily="49" charset="-122"/>
              </a:rPr>
              <a:t>少一半。</a:t>
            </a:r>
            <a:endParaRPr lang="en-US" altLang="zh-CN" b="1" dirty="0">
              <a:ea typeface="楷体_GB2312" pitchFamily="49" charset="-122"/>
            </a:endParaRPr>
          </a:p>
          <a:p>
            <a:pPr marL="287338" indent="-6350">
              <a:lnSpc>
                <a:spcPct val="120000"/>
              </a:lnSpc>
              <a:spcBef>
                <a:spcPts val="600"/>
              </a:spcBef>
              <a:buClr>
                <a:schemeClr val="folHlink"/>
              </a:buClr>
              <a:buSzPct val="60000"/>
              <a:buFont typeface="Wingdings" pitchFamily="2" charset="2"/>
              <a:buNone/>
            </a:pPr>
            <a:r>
              <a:rPr lang="zh-CN" altLang="en-US" b="1" dirty="0">
                <a:solidFill>
                  <a:schemeClr val="tx1"/>
                </a:solidFill>
                <a:ea typeface="楷体_GB2312" pitchFamily="49" charset="-122"/>
              </a:rPr>
              <a:t>用判定表表示与计算行李费的算法。</a:t>
            </a:r>
          </a:p>
        </p:txBody>
      </p:sp>
    </p:spTree>
    <p:extLst>
      <p:ext uri="{BB962C8B-B14F-4D97-AF65-F5344CB8AC3E}">
        <p14:creationId xmlns:p14="http://schemas.microsoft.com/office/powerpoint/2010/main" val="297973344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83" name="Group 19"/>
          <p:cNvGrpSpPr>
            <a:grpSpLocks/>
          </p:cNvGrpSpPr>
          <p:nvPr/>
        </p:nvGrpSpPr>
        <p:grpSpPr bwMode="auto">
          <a:xfrm>
            <a:off x="195062" y="406236"/>
            <a:ext cx="8165813" cy="5867147"/>
            <a:chOff x="192" y="370"/>
            <a:chExt cx="4906" cy="3202"/>
          </a:xfrm>
        </p:grpSpPr>
        <p:graphicFrame>
          <p:nvGraphicFramePr>
            <p:cNvPr id="11273" name="Object 9"/>
            <p:cNvGraphicFramePr>
              <a:graphicFrameLocks noChangeAspect="1"/>
            </p:cNvGraphicFramePr>
            <p:nvPr>
              <p:extLst>
                <p:ext uri="{D42A27DB-BD31-4B8C-83A1-F6EECF244321}">
                  <p14:modId xmlns:p14="http://schemas.microsoft.com/office/powerpoint/2010/main" val="1362890264"/>
                </p:ext>
              </p:extLst>
            </p:nvPr>
          </p:nvGraphicFramePr>
          <p:xfrm>
            <a:off x="1252" y="772"/>
            <a:ext cx="3846" cy="2800"/>
          </p:xfrm>
          <a:graphic>
            <a:graphicData uri="http://schemas.openxmlformats.org/presentationml/2006/ole">
              <mc:AlternateContent xmlns:mc="http://schemas.openxmlformats.org/markup-compatibility/2006">
                <mc:Choice xmlns:v="urn:schemas-microsoft-com:vml" Requires="v">
                  <p:oleObj name="Document" r:id="rId2" imgW="6208199" imgH="4983135" progId="Word.Document.8">
                    <p:embed/>
                  </p:oleObj>
                </mc:Choice>
                <mc:Fallback>
                  <p:oleObj name="Document" r:id="rId2" imgW="6208199" imgH="4983135" progId="Word.Document.8">
                    <p:embed/>
                    <p:pic>
                      <p:nvPicPr>
                        <p:cNvPr id="0" name=""/>
                        <p:cNvPicPr>
                          <a:picLocks noChangeAspect="1" noChangeArrowheads="1"/>
                        </p:cNvPicPr>
                        <p:nvPr/>
                      </p:nvPicPr>
                      <p:blipFill>
                        <a:blip r:embed="rId3"/>
                        <a:srcRect/>
                        <a:stretch>
                          <a:fillRect/>
                        </a:stretch>
                      </p:blipFill>
                      <p:spPr bwMode="auto">
                        <a:xfrm>
                          <a:off x="1252" y="772"/>
                          <a:ext cx="3846" cy="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AutoShape 10"/>
            <p:cNvSpPr>
              <a:spLocks/>
            </p:cNvSpPr>
            <p:nvPr/>
          </p:nvSpPr>
          <p:spPr bwMode="auto">
            <a:xfrm rot="-5400000">
              <a:off x="3912" y="-456"/>
              <a:ext cx="144" cy="2208"/>
            </a:xfrm>
            <a:prstGeom prst="rightBrace">
              <a:avLst>
                <a:gd name="adj1" fmla="val 1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5" name="Text Box 11"/>
            <p:cNvSpPr txBox="1">
              <a:spLocks noChangeArrowheads="1"/>
            </p:cNvSpPr>
            <p:nvPr/>
          </p:nvSpPr>
          <p:spPr bwMode="auto">
            <a:xfrm>
              <a:off x="3600" y="370"/>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dirty="0">
                  <a:solidFill>
                    <a:srgbClr val="020202"/>
                  </a:solidFill>
                  <a:latin typeface="Times New Roman" pitchFamily="18" charset="0"/>
                </a:rPr>
                <a:t>Rules</a:t>
              </a:r>
            </a:p>
          </p:txBody>
        </p:sp>
        <p:sp>
          <p:nvSpPr>
            <p:cNvPr id="11276" name="Text Box 12"/>
            <p:cNvSpPr txBox="1">
              <a:spLocks noChangeArrowheads="1"/>
            </p:cNvSpPr>
            <p:nvPr/>
          </p:nvSpPr>
          <p:spPr bwMode="auto">
            <a:xfrm>
              <a:off x="1346" y="768"/>
              <a:ext cx="163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20202"/>
                  </a:solidFill>
                  <a:latin typeface="Times New Roman" pitchFamily="18" charset="0"/>
                </a:rPr>
                <a:t>Rule numbers  </a:t>
              </a:r>
              <a:r>
                <a:rPr lang="en-US" altLang="zh-CN" b="1">
                  <a:solidFill>
                    <a:srgbClr val="020202"/>
                  </a:solidFill>
                  <a:latin typeface="Times New Roman" pitchFamily="18" charset="0"/>
                  <a:sym typeface="Symbol" pitchFamily="18" charset="2"/>
                </a:rPr>
                <a:t></a:t>
              </a:r>
              <a:endParaRPr lang="en-US" altLang="zh-CN" b="1">
                <a:solidFill>
                  <a:srgbClr val="020202"/>
                </a:solidFill>
                <a:latin typeface="Times New Roman" pitchFamily="18" charset="0"/>
              </a:endParaRPr>
            </a:p>
          </p:txBody>
        </p:sp>
        <p:sp>
          <p:nvSpPr>
            <p:cNvPr id="11277" name="AutoShape 13"/>
            <p:cNvSpPr>
              <a:spLocks/>
            </p:cNvSpPr>
            <p:nvPr/>
          </p:nvSpPr>
          <p:spPr bwMode="auto">
            <a:xfrm>
              <a:off x="1152" y="1056"/>
              <a:ext cx="96" cy="960"/>
            </a:xfrm>
            <a:prstGeom prst="leftBrace">
              <a:avLst>
                <a:gd name="adj1" fmla="val 8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8" name="AutoShape 14"/>
            <p:cNvSpPr>
              <a:spLocks/>
            </p:cNvSpPr>
            <p:nvPr/>
          </p:nvSpPr>
          <p:spPr bwMode="auto">
            <a:xfrm>
              <a:off x="1152" y="2016"/>
              <a:ext cx="96" cy="1536"/>
            </a:xfrm>
            <a:prstGeom prst="leftBrace">
              <a:avLst>
                <a:gd name="adj1" fmla="val 1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9" name="Text Box 15"/>
            <p:cNvSpPr txBox="1">
              <a:spLocks noChangeArrowheads="1"/>
            </p:cNvSpPr>
            <p:nvPr/>
          </p:nvSpPr>
          <p:spPr bwMode="auto">
            <a:xfrm>
              <a:off x="192" y="1248"/>
              <a:ext cx="91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zh-CN" b="1">
                  <a:solidFill>
                    <a:srgbClr val="020202"/>
                  </a:solidFill>
                  <a:latin typeface="Times New Roman" pitchFamily="18" charset="0"/>
                </a:rPr>
                <a:t>Condition rows</a:t>
              </a:r>
            </a:p>
          </p:txBody>
        </p:sp>
        <p:sp>
          <p:nvSpPr>
            <p:cNvPr id="11280" name="Text Box 16"/>
            <p:cNvSpPr txBox="1">
              <a:spLocks noChangeArrowheads="1"/>
            </p:cNvSpPr>
            <p:nvPr/>
          </p:nvSpPr>
          <p:spPr bwMode="auto">
            <a:xfrm>
              <a:off x="240" y="2496"/>
              <a:ext cx="91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zh-CN" b="1">
                  <a:solidFill>
                    <a:srgbClr val="020202"/>
                  </a:solidFill>
                  <a:latin typeface="Times New Roman" pitchFamily="18" charset="0"/>
                </a:rPr>
                <a:t>Action rows</a:t>
              </a:r>
            </a:p>
          </p:txBody>
        </p:sp>
      </p:grpSp>
      <p:sp>
        <p:nvSpPr>
          <p:cNvPr id="2" name="圆角矩形标注 1"/>
          <p:cNvSpPr/>
          <p:nvPr/>
        </p:nvSpPr>
        <p:spPr bwMode="auto">
          <a:xfrm>
            <a:off x="35496" y="749913"/>
            <a:ext cx="1837336" cy="771188"/>
          </a:xfrm>
          <a:prstGeom prst="wedgeRoundRectCallout">
            <a:avLst>
              <a:gd name="adj1" fmla="val 38944"/>
              <a:gd name="adj2" fmla="val 71872"/>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2000" b="1" dirty="0">
                <a:ea typeface="楷体_GB2312" pitchFamily="49" charset="-122"/>
              </a:rPr>
              <a:t>左上部：所有条件</a:t>
            </a:r>
            <a:endParaRPr kumimoji="1" lang="zh-CN" altLang="en-US" sz="2000" b="0" i="0" u="none" strike="noStrike" cap="none" normalizeH="0" baseline="0" dirty="0">
              <a:ln>
                <a:noFill/>
              </a:ln>
              <a:effectLst/>
            </a:endParaRPr>
          </a:p>
        </p:txBody>
      </p:sp>
      <p:sp>
        <p:nvSpPr>
          <p:cNvPr id="12" name="圆角矩形标注 11"/>
          <p:cNvSpPr/>
          <p:nvPr/>
        </p:nvSpPr>
        <p:spPr bwMode="auto">
          <a:xfrm>
            <a:off x="35496" y="5851143"/>
            <a:ext cx="1837336" cy="771188"/>
          </a:xfrm>
          <a:prstGeom prst="wedgeRoundRectCallout">
            <a:avLst>
              <a:gd name="adj1" fmla="val 42238"/>
              <a:gd name="adj2" fmla="val -76341"/>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2000" b="1" dirty="0">
                <a:ea typeface="楷体_GB2312" pitchFamily="49" charset="-122"/>
              </a:rPr>
              <a:t>左下部：所有动作</a:t>
            </a:r>
            <a:endParaRPr kumimoji="1" lang="zh-CN" altLang="en-US" sz="2000" b="0" i="0" u="none" strike="noStrike" cap="none" normalizeH="0" baseline="0" dirty="0">
              <a:ln>
                <a:noFill/>
              </a:ln>
              <a:effectLst/>
            </a:endParaRPr>
          </a:p>
        </p:txBody>
      </p:sp>
      <p:sp>
        <p:nvSpPr>
          <p:cNvPr id="13" name="圆角矩形标注 12"/>
          <p:cNvSpPr/>
          <p:nvPr/>
        </p:nvSpPr>
        <p:spPr bwMode="auto">
          <a:xfrm>
            <a:off x="6952080" y="123266"/>
            <a:ext cx="2080346" cy="771188"/>
          </a:xfrm>
          <a:prstGeom prst="wedgeRoundRectCallout">
            <a:avLst>
              <a:gd name="adj1" fmla="val 2370"/>
              <a:gd name="adj2" fmla="val 76812"/>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2000" b="1" dirty="0">
                <a:ea typeface="楷体_GB2312" pitchFamily="49" charset="-122"/>
              </a:rPr>
              <a:t>右上部：所有条件取值组合</a:t>
            </a:r>
            <a:endParaRPr kumimoji="1" lang="zh-CN" altLang="en-US" sz="2000" b="0" i="0" u="none" strike="noStrike" cap="none" normalizeH="0" baseline="0" dirty="0">
              <a:ln>
                <a:noFill/>
              </a:ln>
              <a:effectLst/>
            </a:endParaRPr>
          </a:p>
        </p:txBody>
      </p:sp>
      <p:sp>
        <p:nvSpPr>
          <p:cNvPr id="14" name="圆角矩形标注 13"/>
          <p:cNvSpPr/>
          <p:nvPr/>
        </p:nvSpPr>
        <p:spPr bwMode="auto">
          <a:xfrm>
            <a:off x="6920032" y="5851143"/>
            <a:ext cx="2080346" cy="771188"/>
          </a:xfrm>
          <a:prstGeom prst="wedgeRoundRectCallout">
            <a:avLst>
              <a:gd name="adj1" fmla="val 9696"/>
              <a:gd name="adj2" fmla="val -68107"/>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2000" b="1" dirty="0">
                <a:ea typeface="楷体_GB2312" pitchFamily="49" charset="-122"/>
              </a:rPr>
              <a:t>右下部：各取值组合的动作</a:t>
            </a:r>
            <a:endParaRPr kumimoji="1" lang="zh-CN" altLang="en-US" sz="2000" b="0" i="0" u="none" strike="noStrike" cap="none" normalizeH="0" baseline="0" dirty="0">
              <a:ln>
                <a:noFill/>
              </a:ln>
              <a:effectLst/>
            </a:endParaRPr>
          </a:p>
        </p:txBody>
      </p:sp>
    </p:spTree>
    <p:extLst>
      <p:ext uri="{BB962C8B-B14F-4D97-AF65-F5344CB8AC3E}">
        <p14:creationId xmlns:p14="http://schemas.microsoft.com/office/powerpoint/2010/main" val="10312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6BBFBA6-5050-4EDC-8451-758DFC3BBF00}" type="slidenum">
              <a:rPr lang="zh-CN" altLang="en-US"/>
              <a:pPr/>
              <a:t>74</a:t>
            </a:fld>
            <a:endParaRPr lang="en-US" altLang="zh-CN"/>
          </a:p>
        </p:txBody>
      </p:sp>
      <p:sp>
        <p:nvSpPr>
          <p:cNvPr id="505858" name="Rectangle 2"/>
          <p:cNvSpPr>
            <a:spLocks noChangeArrowheads="1"/>
          </p:cNvSpPr>
          <p:nvPr/>
        </p:nvSpPr>
        <p:spPr bwMode="auto">
          <a:xfrm>
            <a:off x="684213" y="1700808"/>
            <a:ext cx="7862887" cy="3895130"/>
          </a:xfrm>
          <a:prstGeom prst="rect">
            <a:avLst/>
          </a:prstGeom>
          <a:noFill/>
          <a:ln w="9525">
            <a:noFill/>
            <a:miter lim="800000"/>
            <a:headEnd/>
            <a:tailEnd/>
          </a:ln>
          <a:effectLst/>
        </p:spPr>
        <p:txBody>
          <a:bodyPr/>
          <a:lstStyle/>
          <a:p>
            <a:pPr marL="457200" indent="-457200">
              <a:buClr>
                <a:schemeClr val="bg1">
                  <a:lumMod val="10000"/>
                </a:schemeClr>
              </a:buClr>
              <a:buSzPct val="60000"/>
              <a:buFont typeface="Wingdings" panose="05000000000000000000" pitchFamily="2" charset="2"/>
              <a:buChar char="l"/>
            </a:pPr>
            <a:r>
              <a:rPr lang="zh-CN" altLang="en-US" sz="2800" b="1" dirty="0">
                <a:solidFill>
                  <a:schemeClr val="tx1"/>
                </a:solidFill>
                <a:latin typeface="楷体_GB2312" pitchFamily="49" charset="-122"/>
                <a:ea typeface="楷体_GB2312" pitchFamily="49" charset="-122"/>
              </a:rPr>
              <a:t>判定树是判定表的变种，也能清晰地表示复杂的条件组合与应做的动作之间的对应关系。</a:t>
            </a:r>
          </a:p>
          <a:p>
            <a:pPr marL="457200" indent="-457200">
              <a:buClr>
                <a:schemeClr val="bg1">
                  <a:lumMod val="10000"/>
                </a:schemeClr>
              </a:buClr>
              <a:buSzPct val="60000"/>
              <a:buFont typeface="Wingdings" panose="05000000000000000000" pitchFamily="2" charset="2"/>
              <a:buChar char="l"/>
            </a:pPr>
            <a:endParaRPr lang="en-US" altLang="zh-CN" sz="2800" b="1" dirty="0">
              <a:solidFill>
                <a:schemeClr val="tx1"/>
              </a:solidFill>
              <a:latin typeface="楷体_GB2312" pitchFamily="49" charset="-122"/>
              <a:ea typeface="楷体_GB2312" pitchFamily="49" charset="-122"/>
            </a:endParaRPr>
          </a:p>
          <a:p>
            <a:pPr marL="457200" indent="-457200">
              <a:buClr>
                <a:schemeClr val="bg1">
                  <a:lumMod val="10000"/>
                </a:schemeClr>
              </a:buClr>
              <a:buSzPct val="60000"/>
              <a:buFont typeface="Wingdings" panose="05000000000000000000" pitchFamily="2" charset="2"/>
              <a:buChar char="l"/>
            </a:pPr>
            <a:r>
              <a:rPr lang="zh-CN" altLang="en-US" sz="2800" b="1" dirty="0">
                <a:solidFill>
                  <a:schemeClr val="tx1"/>
                </a:solidFill>
                <a:latin typeface="楷体_GB2312" pitchFamily="49" charset="-122"/>
                <a:ea typeface="楷体_GB2312" pitchFamily="49" charset="-122"/>
              </a:rPr>
              <a:t>优点：形式简单、易于掌握和使用。</a:t>
            </a:r>
          </a:p>
        </p:txBody>
      </p:sp>
      <p:sp>
        <p:nvSpPr>
          <p:cNvPr id="505859" name="Rectangle 3"/>
          <p:cNvSpPr>
            <a:spLocks noChangeArrowheads="1"/>
          </p:cNvSpPr>
          <p:nvPr/>
        </p:nvSpPr>
        <p:spPr bwMode="auto">
          <a:xfrm>
            <a:off x="1187624" y="764704"/>
            <a:ext cx="7105650" cy="685800"/>
          </a:xfrm>
          <a:prstGeom prst="rect">
            <a:avLst/>
          </a:prstGeom>
          <a:noFill/>
          <a:ln w="9525">
            <a:noFill/>
            <a:miter lim="800000"/>
            <a:headEnd/>
            <a:tailEnd/>
          </a:ln>
          <a:effectLst/>
        </p:spPr>
        <p:txBody>
          <a:bodyPr anchor="ctr"/>
          <a:lstStyle/>
          <a:p>
            <a:pPr algn="ctr">
              <a:lnSpc>
                <a:spcPct val="150000"/>
              </a:lnSpc>
              <a:spcBef>
                <a:spcPct val="50000"/>
              </a:spcBef>
              <a:buClrTx/>
              <a:buSzTx/>
              <a:buFontTx/>
              <a:buNone/>
            </a:pPr>
            <a:r>
              <a:rPr lang="zh-CN" altLang="en-US" sz="3600" b="1" dirty="0">
                <a:solidFill>
                  <a:srgbClr val="0070C0"/>
                </a:solidFill>
                <a:latin typeface="微软雅黑" panose="020B0503020204020204" pitchFamily="34" charset="-122"/>
                <a:ea typeface="微软雅黑" panose="020B0503020204020204" pitchFamily="34" charset="-122"/>
                <a:cs typeface="+mj-cs"/>
              </a:rPr>
              <a:t>判定树</a:t>
            </a:r>
          </a:p>
        </p:txBody>
      </p:sp>
    </p:spTree>
    <p:extLst>
      <p:ext uri="{BB962C8B-B14F-4D97-AF65-F5344CB8AC3E}">
        <p14:creationId xmlns:p14="http://schemas.microsoft.com/office/powerpoint/2010/main" val="379806375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0" name="Group 162"/>
          <p:cNvGrpSpPr>
            <a:grpSpLocks/>
          </p:cNvGrpSpPr>
          <p:nvPr/>
        </p:nvGrpSpPr>
        <p:grpSpPr bwMode="auto">
          <a:xfrm>
            <a:off x="228600" y="678904"/>
            <a:ext cx="8458200" cy="5486400"/>
            <a:chOff x="288" y="240"/>
            <a:chExt cx="5328" cy="2757"/>
          </a:xfrm>
        </p:grpSpPr>
        <p:sp>
          <p:nvSpPr>
            <p:cNvPr id="12295" name="Text Box 7"/>
            <p:cNvSpPr txBox="1">
              <a:spLocks noChangeArrowheads="1"/>
            </p:cNvSpPr>
            <p:nvPr/>
          </p:nvSpPr>
          <p:spPr bwMode="auto">
            <a:xfrm>
              <a:off x="288" y="1632"/>
              <a:ext cx="576"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行李费算法</a:t>
              </a:r>
            </a:p>
          </p:txBody>
        </p:sp>
        <p:grpSp>
          <p:nvGrpSpPr>
            <p:cNvPr id="12296" name="Group 8"/>
            <p:cNvGrpSpPr>
              <a:grpSpLocks/>
            </p:cNvGrpSpPr>
            <p:nvPr/>
          </p:nvGrpSpPr>
          <p:grpSpPr bwMode="auto">
            <a:xfrm>
              <a:off x="912" y="1298"/>
              <a:ext cx="195" cy="1569"/>
              <a:chOff x="1248" y="1392"/>
              <a:chExt cx="241" cy="912"/>
            </a:xfrm>
          </p:grpSpPr>
          <p:sp>
            <p:nvSpPr>
              <p:cNvPr id="12297" name="Line 9"/>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8" name="Line 10"/>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9" name="Line 11"/>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300" name="Text Box 12"/>
            <p:cNvSpPr txBox="1">
              <a:spLocks noChangeArrowheads="1"/>
            </p:cNvSpPr>
            <p:nvPr/>
          </p:nvSpPr>
          <p:spPr bwMode="auto">
            <a:xfrm>
              <a:off x="1104" y="1104"/>
              <a:ext cx="672"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行李重量</a:t>
              </a:r>
              <a:r>
                <a:rPr lang="en-US" altLang="zh-CN" sz="2000" b="1">
                  <a:solidFill>
                    <a:srgbClr val="020202"/>
                  </a:solidFill>
                  <a:latin typeface="宋体" pitchFamily="2" charset="-122"/>
                </a:rPr>
                <a:t>W &gt; 30</a:t>
              </a:r>
            </a:p>
          </p:txBody>
        </p:sp>
        <p:grpSp>
          <p:nvGrpSpPr>
            <p:cNvPr id="12302" name="Group 14"/>
            <p:cNvGrpSpPr>
              <a:grpSpLocks/>
            </p:cNvGrpSpPr>
            <p:nvPr/>
          </p:nvGrpSpPr>
          <p:grpSpPr bwMode="auto">
            <a:xfrm>
              <a:off x="1824" y="816"/>
              <a:ext cx="195" cy="1365"/>
              <a:chOff x="1248" y="1392"/>
              <a:chExt cx="241" cy="912"/>
            </a:xfrm>
          </p:grpSpPr>
          <p:sp>
            <p:nvSpPr>
              <p:cNvPr id="12303" name="Line 15"/>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4" name="Line 16"/>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5" name="Line 17"/>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449" name="Group 161"/>
            <p:cNvGrpSpPr>
              <a:grpSpLocks/>
            </p:cNvGrpSpPr>
            <p:nvPr/>
          </p:nvGrpSpPr>
          <p:grpSpPr bwMode="auto">
            <a:xfrm>
              <a:off x="1104" y="2679"/>
              <a:ext cx="1440" cy="318"/>
              <a:chOff x="1104" y="2112"/>
              <a:chExt cx="1440" cy="318"/>
            </a:xfrm>
          </p:grpSpPr>
          <p:sp>
            <p:nvSpPr>
              <p:cNvPr id="12301" name="Text Box 13"/>
              <p:cNvSpPr txBox="1">
                <a:spLocks noChangeArrowheads="1"/>
              </p:cNvSpPr>
              <p:nvPr/>
            </p:nvSpPr>
            <p:spPr bwMode="auto">
              <a:xfrm>
                <a:off x="1104" y="2112"/>
                <a:ext cx="67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行李重量</a:t>
                </a:r>
                <a:r>
                  <a:rPr lang="en-US" altLang="zh-CN" sz="2000" b="1">
                    <a:solidFill>
                      <a:srgbClr val="020202"/>
                    </a:solidFill>
                    <a:latin typeface="宋体" pitchFamily="2" charset="-122"/>
                  </a:rPr>
                  <a:t>W </a:t>
                </a:r>
                <a:r>
                  <a:rPr lang="en-US" altLang="zh-CN" sz="2000" b="1">
                    <a:solidFill>
                      <a:srgbClr val="020202"/>
                    </a:solidFill>
                    <a:latin typeface="宋体" pitchFamily="2" charset="-122"/>
                    <a:sym typeface="Symbol" pitchFamily="18" charset="2"/>
                  </a:rPr>
                  <a:t></a:t>
                </a:r>
                <a:r>
                  <a:rPr lang="en-US" altLang="zh-CN" sz="2000" b="1">
                    <a:solidFill>
                      <a:srgbClr val="020202"/>
                    </a:solidFill>
                    <a:latin typeface="宋体" pitchFamily="2" charset="-122"/>
                  </a:rPr>
                  <a:t> 30</a:t>
                </a:r>
              </a:p>
            </p:txBody>
          </p:sp>
          <p:sp>
            <p:nvSpPr>
              <p:cNvPr id="12306" name="Line 18"/>
              <p:cNvSpPr>
                <a:spLocks noChangeShapeType="1"/>
              </p:cNvSpPr>
              <p:nvPr/>
            </p:nvSpPr>
            <p:spPr bwMode="auto">
              <a:xfrm>
                <a:off x="1824" y="230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9" name="Text Box 21"/>
              <p:cNvSpPr txBox="1">
                <a:spLocks noChangeArrowheads="1"/>
              </p:cNvSpPr>
              <p:nvPr/>
            </p:nvSpPr>
            <p:spPr bwMode="auto">
              <a:xfrm>
                <a:off x="1968" y="2208"/>
                <a:ext cx="57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dirty="0">
                    <a:solidFill>
                      <a:srgbClr val="020202"/>
                    </a:solidFill>
                    <a:latin typeface="宋体" pitchFamily="2" charset="-122"/>
                  </a:rPr>
                  <a:t>免费</a:t>
                </a:r>
              </a:p>
            </p:txBody>
          </p:sp>
        </p:grpSp>
        <p:sp>
          <p:nvSpPr>
            <p:cNvPr id="12310" name="Text Box 22"/>
            <p:cNvSpPr txBox="1">
              <a:spLocks noChangeArrowheads="1"/>
            </p:cNvSpPr>
            <p:nvPr/>
          </p:nvSpPr>
          <p:spPr bwMode="auto">
            <a:xfrm>
              <a:off x="2064" y="720"/>
              <a:ext cx="672"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国内乘客</a:t>
              </a:r>
            </a:p>
          </p:txBody>
        </p:sp>
        <p:sp>
          <p:nvSpPr>
            <p:cNvPr id="12311" name="Text Box 23"/>
            <p:cNvSpPr txBox="1">
              <a:spLocks noChangeArrowheads="1"/>
            </p:cNvSpPr>
            <p:nvPr/>
          </p:nvSpPr>
          <p:spPr bwMode="auto">
            <a:xfrm>
              <a:off x="2064" y="2085"/>
              <a:ext cx="67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外国乘客</a:t>
              </a:r>
            </a:p>
          </p:txBody>
        </p:sp>
        <p:grpSp>
          <p:nvGrpSpPr>
            <p:cNvPr id="12361" name="Group 73"/>
            <p:cNvGrpSpPr>
              <a:grpSpLocks/>
            </p:cNvGrpSpPr>
            <p:nvPr/>
          </p:nvGrpSpPr>
          <p:grpSpPr bwMode="auto">
            <a:xfrm>
              <a:off x="2784" y="240"/>
              <a:ext cx="2832" cy="1231"/>
              <a:chOff x="2784" y="240"/>
              <a:chExt cx="2832" cy="1231"/>
            </a:xfrm>
          </p:grpSpPr>
          <p:grpSp>
            <p:nvGrpSpPr>
              <p:cNvPr id="12312" name="Group 24"/>
              <p:cNvGrpSpPr>
                <a:grpSpLocks/>
              </p:cNvGrpSpPr>
              <p:nvPr/>
            </p:nvGrpSpPr>
            <p:grpSpPr bwMode="auto">
              <a:xfrm>
                <a:off x="2784" y="519"/>
                <a:ext cx="172" cy="639"/>
                <a:chOff x="1248" y="1392"/>
                <a:chExt cx="241" cy="912"/>
              </a:xfrm>
            </p:grpSpPr>
            <p:sp>
              <p:nvSpPr>
                <p:cNvPr id="12313" name="Line 25"/>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14" name="Line 26"/>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15" name="Line 27"/>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316" name="Text Box 28"/>
              <p:cNvSpPr txBox="1">
                <a:spLocks noChangeArrowheads="1"/>
              </p:cNvSpPr>
              <p:nvPr/>
            </p:nvSpPr>
            <p:spPr bwMode="auto">
              <a:xfrm>
                <a:off x="2880" y="432"/>
                <a:ext cx="672"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头等舱</a:t>
                </a:r>
              </a:p>
            </p:txBody>
          </p:sp>
          <p:sp>
            <p:nvSpPr>
              <p:cNvPr id="12317" name="Text Box 29"/>
              <p:cNvSpPr txBox="1">
                <a:spLocks noChangeArrowheads="1"/>
              </p:cNvSpPr>
              <p:nvPr/>
            </p:nvSpPr>
            <p:spPr bwMode="auto">
              <a:xfrm>
                <a:off x="2880" y="1056"/>
                <a:ext cx="67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其他舱</a:t>
                </a:r>
              </a:p>
            </p:txBody>
          </p:sp>
          <p:grpSp>
            <p:nvGrpSpPr>
              <p:cNvPr id="12334" name="Group 46"/>
              <p:cNvGrpSpPr>
                <a:grpSpLocks/>
              </p:cNvGrpSpPr>
              <p:nvPr/>
            </p:nvGrpSpPr>
            <p:grpSpPr bwMode="auto">
              <a:xfrm>
                <a:off x="3552" y="240"/>
                <a:ext cx="2064" cy="562"/>
                <a:chOff x="3552" y="240"/>
                <a:chExt cx="2064" cy="648"/>
              </a:xfrm>
            </p:grpSpPr>
            <p:grpSp>
              <p:nvGrpSpPr>
                <p:cNvPr id="12318" name="Group 30"/>
                <p:cNvGrpSpPr>
                  <a:grpSpLocks/>
                </p:cNvGrpSpPr>
                <p:nvPr/>
              </p:nvGrpSpPr>
              <p:grpSpPr bwMode="auto">
                <a:xfrm>
                  <a:off x="3552" y="349"/>
                  <a:ext cx="172" cy="413"/>
                  <a:chOff x="1248" y="1392"/>
                  <a:chExt cx="241" cy="912"/>
                </a:xfrm>
              </p:grpSpPr>
              <p:sp>
                <p:nvSpPr>
                  <p:cNvPr id="12319" name="Line 31"/>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20" name="Line 32"/>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21" name="Line 33"/>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322" name="Text Box 34"/>
                <p:cNvSpPr txBox="1">
                  <a:spLocks noChangeArrowheads="1"/>
                </p:cNvSpPr>
                <p:nvPr/>
              </p:nvSpPr>
              <p:spPr bwMode="auto">
                <a:xfrm>
                  <a:off x="3744" y="240"/>
                  <a:ext cx="67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残疾乘客</a:t>
                  </a:r>
                </a:p>
              </p:txBody>
            </p:sp>
            <p:sp>
              <p:nvSpPr>
                <p:cNvPr id="12323" name="Text Box 35"/>
                <p:cNvSpPr txBox="1">
                  <a:spLocks noChangeArrowheads="1"/>
                </p:cNvSpPr>
                <p:nvPr/>
              </p:nvSpPr>
              <p:spPr bwMode="auto">
                <a:xfrm>
                  <a:off x="3744" y="671"/>
                  <a:ext cx="67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正常乘客</a:t>
                  </a:r>
                </a:p>
              </p:txBody>
            </p:sp>
            <p:grpSp>
              <p:nvGrpSpPr>
                <p:cNvPr id="12330" name="Group 42"/>
                <p:cNvGrpSpPr>
                  <a:grpSpLocks/>
                </p:cNvGrpSpPr>
                <p:nvPr/>
              </p:nvGrpSpPr>
              <p:grpSpPr bwMode="auto">
                <a:xfrm>
                  <a:off x="4464" y="240"/>
                  <a:ext cx="1152" cy="240"/>
                  <a:chOff x="4464" y="240"/>
                  <a:chExt cx="1152" cy="240"/>
                </a:xfrm>
              </p:grpSpPr>
              <p:sp>
                <p:nvSpPr>
                  <p:cNvPr id="12324" name="Line 36"/>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29" name="Text Box 41"/>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2</a:t>
                    </a:r>
                    <a:endParaRPr lang="en-US" altLang="zh-CN" sz="2000" b="1">
                      <a:solidFill>
                        <a:srgbClr val="020202"/>
                      </a:solidFill>
                      <a:latin typeface="宋体" pitchFamily="2" charset="-122"/>
                    </a:endParaRPr>
                  </a:p>
                </p:txBody>
              </p:sp>
            </p:grpSp>
            <p:grpSp>
              <p:nvGrpSpPr>
                <p:cNvPr id="12331" name="Group 43"/>
                <p:cNvGrpSpPr>
                  <a:grpSpLocks/>
                </p:cNvGrpSpPr>
                <p:nvPr/>
              </p:nvGrpSpPr>
              <p:grpSpPr bwMode="auto">
                <a:xfrm>
                  <a:off x="4464" y="648"/>
                  <a:ext cx="1152" cy="240"/>
                  <a:chOff x="4464" y="240"/>
                  <a:chExt cx="1152" cy="240"/>
                </a:xfrm>
              </p:grpSpPr>
              <p:sp>
                <p:nvSpPr>
                  <p:cNvPr id="12332" name="Line 44"/>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33" name="Text Box 45"/>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4</a:t>
                    </a:r>
                    <a:endParaRPr lang="en-US" altLang="zh-CN" sz="2000" b="1">
                      <a:solidFill>
                        <a:srgbClr val="020202"/>
                      </a:solidFill>
                      <a:latin typeface="宋体" pitchFamily="2" charset="-122"/>
                    </a:endParaRPr>
                  </a:p>
                </p:txBody>
              </p:sp>
            </p:grpSp>
          </p:grpSp>
          <p:grpSp>
            <p:nvGrpSpPr>
              <p:cNvPr id="12348" name="Group 60"/>
              <p:cNvGrpSpPr>
                <a:grpSpLocks/>
              </p:cNvGrpSpPr>
              <p:nvPr/>
            </p:nvGrpSpPr>
            <p:grpSpPr bwMode="auto">
              <a:xfrm>
                <a:off x="3552" y="909"/>
                <a:ext cx="2064" cy="562"/>
                <a:chOff x="3552" y="240"/>
                <a:chExt cx="2064" cy="648"/>
              </a:xfrm>
            </p:grpSpPr>
            <p:grpSp>
              <p:nvGrpSpPr>
                <p:cNvPr id="12349" name="Group 61"/>
                <p:cNvGrpSpPr>
                  <a:grpSpLocks/>
                </p:cNvGrpSpPr>
                <p:nvPr/>
              </p:nvGrpSpPr>
              <p:grpSpPr bwMode="auto">
                <a:xfrm>
                  <a:off x="3552" y="349"/>
                  <a:ext cx="172" cy="413"/>
                  <a:chOff x="1248" y="1392"/>
                  <a:chExt cx="241" cy="912"/>
                </a:xfrm>
              </p:grpSpPr>
              <p:sp>
                <p:nvSpPr>
                  <p:cNvPr id="12350" name="Line 62"/>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51" name="Line 63"/>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52" name="Line 64"/>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353" name="Text Box 65"/>
                <p:cNvSpPr txBox="1">
                  <a:spLocks noChangeArrowheads="1"/>
                </p:cNvSpPr>
                <p:nvPr/>
              </p:nvSpPr>
              <p:spPr bwMode="auto">
                <a:xfrm>
                  <a:off x="3744" y="240"/>
                  <a:ext cx="67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残疾乘客</a:t>
                  </a:r>
                </a:p>
              </p:txBody>
            </p:sp>
            <p:sp>
              <p:nvSpPr>
                <p:cNvPr id="12354" name="Text Box 66"/>
                <p:cNvSpPr txBox="1">
                  <a:spLocks noChangeArrowheads="1"/>
                </p:cNvSpPr>
                <p:nvPr/>
              </p:nvSpPr>
              <p:spPr bwMode="auto">
                <a:xfrm>
                  <a:off x="3744" y="671"/>
                  <a:ext cx="67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正常乘客</a:t>
                  </a:r>
                </a:p>
              </p:txBody>
            </p:sp>
            <p:grpSp>
              <p:nvGrpSpPr>
                <p:cNvPr id="12355" name="Group 67"/>
                <p:cNvGrpSpPr>
                  <a:grpSpLocks/>
                </p:cNvGrpSpPr>
                <p:nvPr/>
              </p:nvGrpSpPr>
              <p:grpSpPr bwMode="auto">
                <a:xfrm>
                  <a:off x="4464" y="240"/>
                  <a:ext cx="1152" cy="240"/>
                  <a:chOff x="4464" y="240"/>
                  <a:chExt cx="1152" cy="240"/>
                </a:xfrm>
              </p:grpSpPr>
              <p:sp>
                <p:nvSpPr>
                  <p:cNvPr id="12356" name="Line 68"/>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57" name="Text Box 69"/>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3</a:t>
                    </a:r>
                    <a:endParaRPr lang="en-US" altLang="zh-CN" sz="2000" b="1">
                      <a:solidFill>
                        <a:srgbClr val="020202"/>
                      </a:solidFill>
                      <a:latin typeface="宋体" pitchFamily="2" charset="-122"/>
                    </a:endParaRPr>
                  </a:p>
                </p:txBody>
              </p:sp>
            </p:grpSp>
            <p:grpSp>
              <p:nvGrpSpPr>
                <p:cNvPr id="12358" name="Group 70"/>
                <p:cNvGrpSpPr>
                  <a:grpSpLocks/>
                </p:cNvGrpSpPr>
                <p:nvPr/>
              </p:nvGrpSpPr>
              <p:grpSpPr bwMode="auto">
                <a:xfrm>
                  <a:off x="4464" y="648"/>
                  <a:ext cx="1152" cy="240"/>
                  <a:chOff x="4464" y="240"/>
                  <a:chExt cx="1152" cy="240"/>
                </a:xfrm>
              </p:grpSpPr>
              <p:sp>
                <p:nvSpPr>
                  <p:cNvPr id="12359" name="Line 71"/>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60" name="Text Box 72"/>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6</a:t>
                    </a:r>
                    <a:endParaRPr lang="en-US" altLang="zh-CN" sz="2000" b="1">
                      <a:solidFill>
                        <a:srgbClr val="020202"/>
                      </a:solidFill>
                      <a:latin typeface="宋体" pitchFamily="2" charset="-122"/>
                    </a:endParaRPr>
                  </a:p>
                </p:txBody>
              </p:sp>
            </p:grpSp>
          </p:grpSp>
        </p:grpSp>
        <p:grpSp>
          <p:nvGrpSpPr>
            <p:cNvPr id="12416" name="Group 128"/>
            <p:cNvGrpSpPr>
              <a:grpSpLocks/>
            </p:cNvGrpSpPr>
            <p:nvPr/>
          </p:nvGrpSpPr>
          <p:grpSpPr bwMode="auto">
            <a:xfrm>
              <a:off x="2784" y="1584"/>
              <a:ext cx="2832" cy="1231"/>
              <a:chOff x="2784" y="240"/>
              <a:chExt cx="2832" cy="1231"/>
            </a:xfrm>
          </p:grpSpPr>
          <p:grpSp>
            <p:nvGrpSpPr>
              <p:cNvPr id="12417" name="Group 129"/>
              <p:cNvGrpSpPr>
                <a:grpSpLocks/>
              </p:cNvGrpSpPr>
              <p:nvPr/>
            </p:nvGrpSpPr>
            <p:grpSpPr bwMode="auto">
              <a:xfrm>
                <a:off x="2784" y="519"/>
                <a:ext cx="172" cy="639"/>
                <a:chOff x="1248" y="1392"/>
                <a:chExt cx="241" cy="912"/>
              </a:xfrm>
            </p:grpSpPr>
            <p:sp>
              <p:nvSpPr>
                <p:cNvPr id="12418" name="Line 130"/>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19" name="Line 131"/>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20" name="Line 132"/>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421" name="Text Box 133"/>
              <p:cNvSpPr txBox="1">
                <a:spLocks noChangeArrowheads="1"/>
              </p:cNvSpPr>
              <p:nvPr/>
            </p:nvSpPr>
            <p:spPr bwMode="auto">
              <a:xfrm>
                <a:off x="2880" y="432"/>
                <a:ext cx="672"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头等舱</a:t>
                </a:r>
              </a:p>
            </p:txBody>
          </p:sp>
          <p:sp>
            <p:nvSpPr>
              <p:cNvPr id="12422" name="Text Box 134"/>
              <p:cNvSpPr txBox="1">
                <a:spLocks noChangeArrowheads="1"/>
              </p:cNvSpPr>
              <p:nvPr/>
            </p:nvSpPr>
            <p:spPr bwMode="auto">
              <a:xfrm>
                <a:off x="2880" y="1056"/>
                <a:ext cx="67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dirty="0">
                    <a:solidFill>
                      <a:srgbClr val="020202"/>
                    </a:solidFill>
                    <a:latin typeface="宋体" pitchFamily="2" charset="-122"/>
                  </a:rPr>
                  <a:t>其他舱</a:t>
                </a:r>
              </a:p>
            </p:txBody>
          </p:sp>
          <p:grpSp>
            <p:nvGrpSpPr>
              <p:cNvPr id="12423" name="Group 135"/>
              <p:cNvGrpSpPr>
                <a:grpSpLocks/>
              </p:cNvGrpSpPr>
              <p:nvPr/>
            </p:nvGrpSpPr>
            <p:grpSpPr bwMode="auto">
              <a:xfrm>
                <a:off x="3552" y="240"/>
                <a:ext cx="2064" cy="562"/>
                <a:chOff x="3552" y="240"/>
                <a:chExt cx="2064" cy="648"/>
              </a:xfrm>
            </p:grpSpPr>
            <p:grpSp>
              <p:nvGrpSpPr>
                <p:cNvPr id="12424" name="Group 136"/>
                <p:cNvGrpSpPr>
                  <a:grpSpLocks/>
                </p:cNvGrpSpPr>
                <p:nvPr/>
              </p:nvGrpSpPr>
              <p:grpSpPr bwMode="auto">
                <a:xfrm>
                  <a:off x="3552" y="349"/>
                  <a:ext cx="172" cy="413"/>
                  <a:chOff x="1248" y="1392"/>
                  <a:chExt cx="241" cy="912"/>
                </a:xfrm>
              </p:grpSpPr>
              <p:sp>
                <p:nvSpPr>
                  <p:cNvPr id="12425" name="Line 137"/>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26" name="Line 138"/>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27" name="Line 139"/>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428" name="Text Box 140"/>
                <p:cNvSpPr txBox="1">
                  <a:spLocks noChangeArrowheads="1"/>
                </p:cNvSpPr>
                <p:nvPr/>
              </p:nvSpPr>
              <p:spPr bwMode="auto">
                <a:xfrm>
                  <a:off x="3744" y="240"/>
                  <a:ext cx="67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残疾乘客</a:t>
                  </a:r>
                </a:p>
              </p:txBody>
            </p:sp>
            <p:sp>
              <p:nvSpPr>
                <p:cNvPr id="12429" name="Text Box 141"/>
                <p:cNvSpPr txBox="1">
                  <a:spLocks noChangeArrowheads="1"/>
                </p:cNvSpPr>
                <p:nvPr/>
              </p:nvSpPr>
              <p:spPr bwMode="auto">
                <a:xfrm>
                  <a:off x="3744" y="670"/>
                  <a:ext cx="67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正常乘客</a:t>
                  </a:r>
                </a:p>
              </p:txBody>
            </p:sp>
            <p:grpSp>
              <p:nvGrpSpPr>
                <p:cNvPr id="12430" name="Group 142"/>
                <p:cNvGrpSpPr>
                  <a:grpSpLocks/>
                </p:cNvGrpSpPr>
                <p:nvPr/>
              </p:nvGrpSpPr>
              <p:grpSpPr bwMode="auto">
                <a:xfrm>
                  <a:off x="4464" y="240"/>
                  <a:ext cx="1152" cy="240"/>
                  <a:chOff x="4464" y="240"/>
                  <a:chExt cx="1152" cy="240"/>
                </a:xfrm>
              </p:grpSpPr>
              <p:sp>
                <p:nvSpPr>
                  <p:cNvPr id="12431" name="Line 143"/>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32" name="Text Box 144"/>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4</a:t>
                    </a:r>
                    <a:endParaRPr lang="en-US" altLang="zh-CN" sz="2000" b="1">
                      <a:solidFill>
                        <a:srgbClr val="020202"/>
                      </a:solidFill>
                      <a:latin typeface="宋体" pitchFamily="2" charset="-122"/>
                    </a:endParaRPr>
                  </a:p>
                </p:txBody>
              </p:sp>
            </p:grpSp>
            <p:grpSp>
              <p:nvGrpSpPr>
                <p:cNvPr id="12433" name="Group 145"/>
                <p:cNvGrpSpPr>
                  <a:grpSpLocks/>
                </p:cNvGrpSpPr>
                <p:nvPr/>
              </p:nvGrpSpPr>
              <p:grpSpPr bwMode="auto">
                <a:xfrm>
                  <a:off x="4464" y="648"/>
                  <a:ext cx="1152" cy="240"/>
                  <a:chOff x="4464" y="240"/>
                  <a:chExt cx="1152" cy="240"/>
                </a:xfrm>
              </p:grpSpPr>
              <p:sp>
                <p:nvSpPr>
                  <p:cNvPr id="12434" name="Line 146"/>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35" name="Text Box 147"/>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8</a:t>
                    </a:r>
                    <a:endParaRPr lang="en-US" altLang="zh-CN" sz="2000" b="1">
                      <a:solidFill>
                        <a:srgbClr val="020202"/>
                      </a:solidFill>
                      <a:latin typeface="宋体" pitchFamily="2" charset="-122"/>
                    </a:endParaRPr>
                  </a:p>
                </p:txBody>
              </p:sp>
            </p:grpSp>
          </p:grpSp>
          <p:grpSp>
            <p:nvGrpSpPr>
              <p:cNvPr id="12436" name="Group 148"/>
              <p:cNvGrpSpPr>
                <a:grpSpLocks/>
              </p:cNvGrpSpPr>
              <p:nvPr/>
            </p:nvGrpSpPr>
            <p:grpSpPr bwMode="auto">
              <a:xfrm>
                <a:off x="3552" y="909"/>
                <a:ext cx="2064" cy="562"/>
                <a:chOff x="3552" y="240"/>
                <a:chExt cx="2064" cy="648"/>
              </a:xfrm>
            </p:grpSpPr>
            <p:grpSp>
              <p:nvGrpSpPr>
                <p:cNvPr id="12437" name="Group 149"/>
                <p:cNvGrpSpPr>
                  <a:grpSpLocks/>
                </p:cNvGrpSpPr>
                <p:nvPr/>
              </p:nvGrpSpPr>
              <p:grpSpPr bwMode="auto">
                <a:xfrm>
                  <a:off x="3552" y="349"/>
                  <a:ext cx="172" cy="413"/>
                  <a:chOff x="1248" y="1392"/>
                  <a:chExt cx="241" cy="912"/>
                </a:xfrm>
              </p:grpSpPr>
              <p:sp>
                <p:nvSpPr>
                  <p:cNvPr id="12438" name="Line 150"/>
                  <p:cNvSpPr>
                    <a:spLocks noChangeShapeType="1"/>
                  </p:cNvSpPr>
                  <p:nvPr/>
                </p:nvSpPr>
                <p:spPr bwMode="auto">
                  <a:xfrm>
                    <a:off x="1248" y="139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39" name="Line 151"/>
                  <p:cNvSpPr>
                    <a:spLocks noChangeShapeType="1"/>
                  </p:cNvSpPr>
                  <p:nvPr/>
                </p:nvSpPr>
                <p:spPr bwMode="auto">
                  <a:xfrm>
                    <a:off x="1249"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40" name="Line 152"/>
                  <p:cNvSpPr>
                    <a:spLocks noChangeShapeType="1"/>
                  </p:cNvSpPr>
                  <p:nvPr/>
                </p:nvSpPr>
                <p:spPr bwMode="auto">
                  <a:xfrm>
                    <a:off x="1248" y="13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441" name="Text Box 153"/>
                <p:cNvSpPr txBox="1">
                  <a:spLocks noChangeArrowheads="1"/>
                </p:cNvSpPr>
                <p:nvPr/>
              </p:nvSpPr>
              <p:spPr bwMode="auto">
                <a:xfrm>
                  <a:off x="3744" y="240"/>
                  <a:ext cx="67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残疾乘客</a:t>
                  </a:r>
                </a:p>
              </p:txBody>
            </p:sp>
            <p:sp>
              <p:nvSpPr>
                <p:cNvPr id="12442" name="Text Box 154"/>
                <p:cNvSpPr txBox="1">
                  <a:spLocks noChangeArrowheads="1"/>
                </p:cNvSpPr>
                <p:nvPr/>
              </p:nvSpPr>
              <p:spPr bwMode="auto">
                <a:xfrm>
                  <a:off x="3744" y="671"/>
                  <a:ext cx="67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spcBef>
                      <a:spcPct val="50000"/>
                    </a:spcBef>
                  </a:pPr>
                  <a:r>
                    <a:rPr lang="zh-CN" altLang="en-US" sz="2000" b="1">
                      <a:solidFill>
                        <a:srgbClr val="020202"/>
                      </a:solidFill>
                      <a:latin typeface="宋体" pitchFamily="2" charset="-122"/>
                    </a:rPr>
                    <a:t>正常乘客</a:t>
                  </a:r>
                </a:p>
              </p:txBody>
            </p:sp>
            <p:grpSp>
              <p:nvGrpSpPr>
                <p:cNvPr id="12443" name="Group 155"/>
                <p:cNvGrpSpPr>
                  <a:grpSpLocks/>
                </p:cNvGrpSpPr>
                <p:nvPr/>
              </p:nvGrpSpPr>
              <p:grpSpPr bwMode="auto">
                <a:xfrm>
                  <a:off x="4464" y="240"/>
                  <a:ext cx="1152" cy="240"/>
                  <a:chOff x="4464" y="240"/>
                  <a:chExt cx="1152" cy="240"/>
                </a:xfrm>
              </p:grpSpPr>
              <p:sp>
                <p:nvSpPr>
                  <p:cNvPr id="12444" name="Line 156"/>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45" name="Text Box 157"/>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6</a:t>
                    </a:r>
                    <a:endParaRPr lang="en-US" altLang="zh-CN" sz="2000" b="1">
                      <a:solidFill>
                        <a:srgbClr val="020202"/>
                      </a:solidFill>
                      <a:latin typeface="宋体" pitchFamily="2" charset="-122"/>
                    </a:endParaRPr>
                  </a:p>
                </p:txBody>
              </p:sp>
            </p:grpSp>
            <p:grpSp>
              <p:nvGrpSpPr>
                <p:cNvPr id="12446" name="Group 158"/>
                <p:cNvGrpSpPr>
                  <a:grpSpLocks/>
                </p:cNvGrpSpPr>
                <p:nvPr/>
              </p:nvGrpSpPr>
              <p:grpSpPr bwMode="auto">
                <a:xfrm>
                  <a:off x="4464" y="648"/>
                  <a:ext cx="1152" cy="240"/>
                  <a:chOff x="4464" y="240"/>
                  <a:chExt cx="1152" cy="240"/>
                </a:xfrm>
              </p:grpSpPr>
              <p:sp>
                <p:nvSpPr>
                  <p:cNvPr id="12447" name="Line 159"/>
                  <p:cNvSpPr>
                    <a:spLocks noChangeShapeType="1"/>
                  </p:cNvSpPr>
                  <p:nvPr/>
                </p:nvSpPr>
                <p:spPr bwMode="auto">
                  <a:xfrm>
                    <a:off x="4464" y="35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48" name="Text Box 160"/>
                  <p:cNvSpPr txBox="1">
                    <a:spLocks noChangeArrowheads="1"/>
                  </p:cNvSpPr>
                  <p:nvPr/>
                </p:nvSpPr>
                <p:spPr bwMode="auto">
                  <a:xfrm>
                    <a:off x="4704" y="2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pPr algn="ctr">
                      <a:spcBef>
                        <a:spcPct val="50000"/>
                      </a:spcBef>
                    </a:pPr>
                    <a:r>
                      <a:rPr lang="en-US" altLang="en-US" sz="2000" b="1">
                        <a:solidFill>
                          <a:srgbClr val="020202"/>
                        </a:solidFill>
                        <a:latin typeface="宋体" pitchFamily="2" charset="-122"/>
                      </a:rPr>
                      <a:t>(</a:t>
                    </a:r>
                    <a:r>
                      <a:rPr lang="en-US" altLang="zh-CN" sz="2000" b="1">
                        <a:solidFill>
                          <a:srgbClr val="020202"/>
                        </a:solidFill>
                        <a:latin typeface="宋体" pitchFamily="2" charset="-122"/>
                      </a:rPr>
                      <a:t>W-30) </a:t>
                    </a:r>
                    <a:r>
                      <a:rPr lang="en-US" altLang="zh-CN" sz="2000" b="1">
                        <a:solidFill>
                          <a:srgbClr val="020202"/>
                        </a:solidFill>
                        <a:latin typeface="宋体" pitchFamily="2" charset="-122"/>
                        <a:sym typeface="Symbol" pitchFamily="18" charset="2"/>
                      </a:rPr>
                      <a:t> 12</a:t>
                    </a:r>
                    <a:endParaRPr lang="en-US" altLang="zh-CN" sz="2000" b="1">
                      <a:solidFill>
                        <a:srgbClr val="020202"/>
                      </a:solidFill>
                      <a:latin typeface="宋体" pitchFamily="2" charset="-122"/>
                    </a:endParaRPr>
                  </a:p>
                </p:txBody>
              </p:sp>
            </p:grpSp>
          </p:grpSp>
        </p:grpSp>
      </p:grpSp>
      <p:sp>
        <p:nvSpPr>
          <p:cNvPr id="12451" name="Text Box 163"/>
          <p:cNvSpPr txBox="1">
            <a:spLocks noChangeArrowheads="1"/>
          </p:cNvSpPr>
          <p:nvPr/>
        </p:nvSpPr>
        <p:spPr bwMode="auto">
          <a:xfrm>
            <a:off x="2571328" y="6098306"/>
            <a:ext cx="495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200" b="1" dirty="0">
                <a:solidFill>
                  <a:srgbClr val="020202"/>
                </a:solidFill>
                <a:latin typeface="Times New Roman" pitchFamily="18" charset="0"/>
              </a:rPr>
              <a:t>用判定树表示计算行李费的算法</a:t>
            </a:r>
            <a:endParaRPr lang="zh-CN" altLang="en-US" b="1" dirty="0">
              <a:solidFill>
                <a:srgbClr val="020202"/>
              </a:solidFill>
              <a:latin typeface="Times New Roman" pitchFamily="18" charset="0"/>
            </a:endParaRPr>
          </a:p>
        </p:txBody>
      </p:sp>
    </p:spTree>
    <p:extLst>
      <p:ext uri="{BB962C8B-B14F-4D97-AF65-F5344CB8AC3E}">
        <p14:creationId xmlns:p14="http://schemas.microsoft.com/office/powerpoint/2010/main" val="425687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2450"/>
                                        </p:tgtEl>
                                        <p:attrNameLst>
                                          <p:attrName>style.visibility</p:attrName>
                                        </p:attrNameLst>
                                      </p:cBhvr>
                                      <p:to>
                                        <p:strVal val="visible"/>
                                      </p:to>
                                    </p:set>
                                    <p:animEffect transition="in" filter="box(in)">
                                      <p:cBhvr>
                                        <p:cTn id="7" dur="500"/>
                                        <p:tgtEl>
                                          <p:spTgt spid="124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451"/>
                                        </p:tgtEl>
                                        <p:attrNameLst>
                                          <p:attrName>style.visibility</p:attrName>
                                        </p:attrNameLst>
                                      </p:cBhvr>
                                      <p:to>
                                        <p:strVal val="visible"/>
                                      </p:to>
                                    </p:set>
                                    <p:animEffect transition="in" filter="blinds(horizontal)">
                                      <p:cBhvr>
                                        <p:cTn id="11" dur="500"/>
                                        <p:tgtEl>
                                          <p:spTgt spid="12451"/>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课堂作业</a:t>
            </a:r>
          </a:p>
        </p:txBody>
      </p:sp>
      <p:sp>
        <p:nvSpPr>
          <p:cNvPr id="3" name="内容占位符 2"/>
          <p:cNvSpPr>
            <a:spLocks noGrp="1"/>
          </p:cNvSpPr>
          <p:nvPr>
            <p:ph idx="1"/>
          </p:nvPr>
        </p:nvSpPr>
        <p:spPr>
          <a:xfrm>
            <a:off x="685800" y="1762472"/>
            <a:ext cx="7772400" cy="4618856"/>
          </a:xfrm>
          <a:solidFill>
            <a:srgbClr val="FFFFFF"/>
          </a:solidFill>
        </p:spPr>
        <p:txBody>
          <a:bodyPr/>
          <a:lstStyle/>
          <a:p>
            <a:pPr marL="0" indent="0">
              <a:spcBef>
                <a:spcPts val="0"/>
              </a:spcBef>
              <a:buNone/>
            </a:pPr>
            <a:r>
              <a:rPr lang="en-US" altLang="zh-CN" sz="2000" dirty="0"/>
              <a:t>void root ( float root1, float root2 ) {</a:t>
            </a:r>
            <a:endParaRPr lang="zh-CN" altLang="zh-CN" sz="2000" dirty="0"/>
          </a:p>
          <a:p>
            <a:pPr marL="0" indent="0">
              <a:spcBef>
                <a:spcPts val="0"/>
              </a:spcBef>
              <a:buNone/>
            </a:pPr>
            <a:r>
              <a:rPr lang="en-US" altLang="zh-CN" sz="2000" dirty="0"/>
              <a:t>   </a:t>
            </a:r>
            <a:r>
              <a:rPr lang="en-US" altLang="zh-CN" sz="2000" dirty="0" err="1"/>
              <a:t>i</a:t>
            </a:r>
            <a:r>
              <a:rPr lang="en-US" altLang="zh-CN" sz="2000" dirty="0"/>
              <a:t> = 1;  j = 0;</a:t>
            </a:r>
            <a:endParaRPr lang="zh-CN" altLang="zh-CN" sz="2000" dirty="0"/>
          </a:p>
          <a:p>
            <a:pPr marL="0" indent="0">
              <a:spcBef>
                <a:spcPts val="0"/>
              </a:spcBef>
              <a:buNone/>
            </a:pPr>
            <a:r>
              <a:rPr lang="en-US" altLang="zh-CN" sz="2000" dirty="0"/>
              <a:t>   while ( </a:t>
            </a:r>
            <a:r>
              <a:rPr lang="en-US" altLang="zh-CN" sz="2000" dirty="0" err="1"/>
              <a:t>i</a:t>
            </a:r>
            <a:r>
              <a:rPr lang="en-US" altLang="zh-CN" sz="2000" dirty="0"/>
              <a:t> &lt;= 10 ) {</a:t>
            </a:r>
            <a:endParaRPr lang="zh-CN" altLang="zh-CN" sz="2000" dirty="0"/>
          </a:p>
          <a:p>
            <a:pPr marL="400050" lvl="1" indent="0">
              <a:spcBef>
                <a:spcPts val="0"/>
              </a:spcBef>
              <a:buNone/>
            </a:pPr>
            <a:r>
              <a:rPr lang="zh-CN" altLang="zh-CN" sz="1800" dirty="0"/>
              <a:t>输入一元二次方程的系数</a:t>
            </a:r>
            <a:r>
              <a:rPr lang="en-US" altLang="zh-CN" sz="1800" dirty="0"/>
              <a:t>a, b, c;</a:t>
            </a:r>
            <a:endParaRPr lang="zh-CN" altLang="zh-CN" sz="1800" dirty="0"/>
          </a:p>
          <a:p>
            <a:pPr marL="400050" lvl="1" indent="0">
              <a:spcBef>
                <a:spcPts val="0"/>
              </a:spcBef>
              <a:buNone/>
            </a:pPr>
            <a:r>
              <a:rPr lang="en-US" altLang="zh-CN" sz="1800" dirty="0"/>
              <a:t>p = b*b – 4*a*c;</a:t>
            </a:r>
            <a:endParaRPr lang="zh-CN" altLang="zh-CN" sz="1800" dirty="0"/>
          </a:p>
          <a:p>
            <a:pPr marL="400050" lvl="1" indent="0">
              <a:spcBef>
                <a:spcPts val="0"/>
              </a:spcBef>
              <a:buNone/>
            </a:pPr>
            <a:r>
              <a:rPr lang="en-US" altLang="zh-CN" sz="1800" dirty="0"/>
              <a:t>if ( p &lt; 0 ) </a:t>
            </a:r>
            <a:r>
              <a:rPr lang="zh-CN" altLang="zh-CN" sz="1800" dirty="0"/>
              <a:t>输出“方程</a:t>
            </a:r>
            <a:r>
              <a:rPr lang="en-US" altLang="zh-CN" sz="1800" dirty="0" err="1"/>
              <a:t>i</a:t>
            </a:r>
            <a:r>
              <a:rPr lang="zh-CN" altLang="zh-CN" sz="1800" dirty="0"/>
              <a:t>无实数根”</a:t>
            </a:r>
            <a:r>
              <a:rPr lang="en-US" altLang="zh-CN" sz="1800" dirty="0"/>
              <a:t>;</a:t>
            </a:r>
            <a:endParaRPr lang="zh-CN" altLang="zh-CN" sz="1800" dirty="0"/>
          </a:p>
          <a:p>
            <a:pPr marL="400050" lvl="1" indent="0">
              <a:spcBef>
                <a:spcPts val="0"/>
              </a:spcBef>
              <a:buNone/>
            </a:pPr>
            <a:r>
              <a:rPr lang="en-US" altLang="zh-CN" sz="1800" dirty="0"/>
              <a:t>else if ( p &gt; 0 ) </a:t>
            </a:r>
            <a:r>
              <a:rPr lang="zh-CN" altLang="zh-CN" sz="1800" dirty="0"/>
              <a:t>求出根并输出</a:t>
            </a:r>
            <a:r>
              <a:rPr lang="en-US" altLang="zh-CN" sz="1800" dirty="0"/>
              <a:t>;</a:t>
            </a:r>
            <a:endParaRPr lang="zh-CN" altLang="zh-CN" sz="1800" dirty="0"/>
          </a:p>
          <a:p>
            <a:pPr marL="400050" lvl="1" indent="0">
              <a:spcBef>
                <a:spcPts val="0"/>
              </a:spcBef>
              <a:buNone/>
            </a:pPr>
            <a:r>
              <a:rPr lang="en-US" altLang="zh-CN" sz="1800" dirty="0"/>
              <a:t>if ( p</a:t>
            </a:r>
            <a:r>
              <a:rPr lang="en-US" altLang="zh-CN" sz="1800" i="1" dirty="0"/>
              <a:t> == </a:t>
            </a:r>
            <a:r>
              <a:rPr lang="en-US" altLang="zh-CN" sz="1800" dirty="0"/>
              <a:t>0 ) {</a:t>
            </a:r>
            <a:endParaRPr lang="zh-CN" altLang="zh-CN" sz="1800" dirty="0"/>
          </a:p>
          <a:p>
            <a:pPr marL="400050" lvl="1" indent="0">
              <a:spcBef>
                <a:spcPts val="0"/>
              </a:spcBef>
              <a:buNone/>
            </a:pPr>
            <a:r>
              <a:rPr lang="en-US" altLang="zh-CN" sz="1800" dirty="0"/>
              <a:t>   </a:t>
            </a:r>
            <a:r>
              <a:rPr lang="zh-CN" altLang="zh-CN" sz="1800" dirty="0"/>
              <a:t>求出重根并输出</a:t>
            </a:r>
            <a:r>
              <a:rPr lang="en-US" altLang="zh-CN" sz="1800" dirty="0"/>
              <a:t>;</a:t>
            </a:r>
            <a:endParaRPr lang="zh-CN" altLang="zh-CN" sz="1800" dirty="0"/>
          </a:p>
          <a:p>
            <a:pPr marL="400050" lvl="1" indent="0">
              <a:spcBef>
                <a:spcPts val="0"/>
              </a:spcBef>
              <a:buNone/>
            </a:pPr>
            <a:r>
              <a:rPr lang="en-US" altLang="zh-CN" sz="1800" dirty="0"/>
              <a:t>   j = j + 1;</a:t>
            </a:r>
            <a:endParaRPr lang="zh-CN" altLang="zh-CN" sz="1800" dirty="0"/>
          </a:p>
          <a:p>
            <a:pPr marL="400050" lvl="1" indent="0">
              <a:spcBef>
                <a:spcPts val="0"/>
              </a:spcBef>
              <a:buNone/>
            </a:pPr>
            <a:r>
              <a:rPr lang="en-US" altLang="zh-CN" sz="1800" dirty="0"/>
              <a:t>}</a:t>
            </a:r>
            <a:endParaRPr lang="zh-CN" altLang="zh-CN" sz="1800" dirty="0"/>
          </a:p>
          <a:p>
            <a:pPr marL="0" indent="0">
              <a:spcBef>
                <a:spcPts val="0"/>
              </a:spcBef>
              <a:buNone/>
            </a:pPr>
            <a:r>
              <a:rPr lang="en-US" altLang="zh-CN" sz="2000" dirty="0"/>
              <a:t>      </a:t>
            </a:r>
            <a:r>
              <a:rPr lang="en-US" altLang="zh-CN" sz="2000" dirty="0" err="1"/>
              <a:t>i</a:t>
            </a:r>
            <a:r>
              <a:rPr lang="en-US" altLang="zh-CN" sz="2000" dirty="0"/>
              <a:t> = </a:t>
            </a:r>
            <a:r>
              <a:rPr lang="en-US" altLang="zh-CN" sz="2000" dirty="0" err="1"/>
              <a:t>i</a:t>
            </a:r>
            <a:r>
              <a:rPr lang="en-US" altLang="zh-CN" sz="2000" dirty="0"/>
              <a:t> +1;</a:t>
            </a:r>
            <a:endParaRPr lang="zh-CN" altLang="zh-CN" sz="2000" dirty="0"/>
          </a:p>
          <a:p>
            <a:pPr marL="0" indent="0">
              <a:spcBef>
                <a:spcPts val="0"/>
              </a:spcBef>
              <a:buNone/>
            </a:pPr>
            <a:r>
              <a:rPr lang="en-US" altLang="zh-CN" sz="2000" dirty="0"/>
              <a:t>   }</a:t>
            </a:r>
            <a:endParaRPr lang="zh-CN" altLang="zh-CN" sz="2000" dirty="0"/>
          </a:p>
          <a:p>
            <a:pPr marL="0" indent="0">
              <a:spcBef>
                <a:spcPts val="0"/>
              </a:spcBef>
              <a:buNone/>
            </a:pPr>
            <a:r>
              <a:rPr lang="en-US" altLang="zh-CN" sz="2000" dirty="0"/>
              <a:t>   </a:t>
            </a:r>
            <a:r>
              <a:rPr lang="zh-CN" altLang="zh-CN" sz="2000" dirty="0"/>
              <a:t>输出重根的方程的个数</a:t>
            </a:r>
            <a:r>
              <a:rPr lang="en-US" altLang="zh-CN" sz="2000" dirty="0"/>
              <a:t>j;</a:t>
            </a:r>
            <a:endParaRPr lang="zh-CN" altLang="zh-CN" sz="2000" dirty="0"/>
          </a:p>
          <a:p>
            <a:pPr marL="0" indent="0">
              <a:spcBef>
                <a:spcPts val="0"/>
              </a:spcBef>
              <a:buNone/>
            </a:pPr>
            <a:r>
              <a:rPr lang="en-US" altLang="zh-CN" sz="2000" dirty="0"/>
              <a:t>}</a:t>
            </a:r>
            <a:endParaRPr lang="zh-CN" altLang="zh-CN" sz="2000" dirty="0"/>
          </a:p>
          <a:p>
            <a:endParaRPr lang="zh-CN" altLang="en-US" sz="1800" dirty="0"/>
          </a:p>
        </p:txBody>
      </p:sp>
      <p:sp>
        <p:nvSpPr>
          <p:cNvPr id="2" name="矩形 1"/>
          <p:cNvSpPr/>
          <p:nvPr/>
        </p:nvSpPr>
        <p:spPr>
          <a:xfrm>
            <a:off x="539552" y="1311151"/>
            <a:ext cx="7560840" cy="461665"/>
          </a:xfrm>
          <a:prstGeom prst="rect">
            <a:avLst/>
          </a:prstGeom>
        </p:spPr>
        <p:txBody>
          <a:bodyPr wrap="square">
            <a:spAutoFit/>
          </a:bodyPr>
          <a:lstStyle/>
          <a:p>
            <a:r>
              <a:rPr lang="en-US" altLang="zh-CN" b="1" kern="0" dirty="0">
                <a:solidFill>
                  <a:srgbClr val="000000"/>
                </a:solidFill>
                <a:latin typeface="Times New Roman"/>
                <a:ea typeface="宋体"/>
              </a:rPr>
              <a:t>1</a:t>
            </a:r>
            <a:r>
              <a:rPr lang="zh-CN" altLang="en-US" b="1" kern="0" dirty="0">
                <a:solidFill>
                  <a:srgbClr val="000000"/>
                </a:solidFill>
                <a:latin typeface="Times New Roman"/>
                <a:ea typeface="宋体"/>
              </a:rPr>
              <a:t>、</a:t>
            </a:r>
            <a:r>
              <a:rPr lang="zh-CN" altLang="zh-CN" b="1" kern="0" dirty="0">
                <a:solidFill>
                  <a:srgbClr val="000000"/>
                </a:solidFill>
                <a:latin typeface="Times New Roman"/>
                <a:ea typeface="宋体"/>
              </a:rPr>
              <a:t>将下面的伪码转换为</a:t>
            </a:r>
            <a:r>
              <a:rPr lang="zh-CN" altLang="en-US" b="1" kern="0" dirty="0">
                <a:solidFill>
                  <a:srgbClr val="000000"/>
                </a:solidFill>
                <a:latin typeface="Times New Roman"/>
                <a:ea typeface="宋体"/>
              </a:rPr>
              <a:t>程序流程</a:t>
            </a:r>
            <a:r>
              <a:rPr lang="zh-CN" altLang="zh-CN" b="1" kern="0" dirty="0">
                <a:solidFill>
                  <a:srgbClr val="000000"/>
                </a:solidFill>
                <a:latin typeface="Times New Roman"/>
                <a:ea typeface="宋体"/>
              </a:rPr>
              <a:t>图。</a:t>
            </a:r>
            <a:r>
              <a:rPr lang="zh-CN" altLang="en-US" b="1" kern="0" dirty="0">
                <a:solidFill>
                  <a:srgbClr val="000000"/>
                </a:solidFill>
                <a:latin typeface="Times New Roman"/>
                <a:ea typeface="宋体"/>
              </a:rPr>
              <a:t>（</a:t>
            </a:r>
            <a:r>
              <a:rPr lang="en-US" altLang="zh-CN" b="1" kern="0" dirty="0">
                <a:solidFill>
                  <a:srgbClr val="000000"/>
                </a:solidFill>
                <a:latin typeface="Times New Roman"/>
                <a:ea typeface="宋体"/>
              </a:rPr>
              <a:t>1</a:t>
            </a:r>
            <a:r>
              <a:rPr lang="zh-CN" altLang="en-US" b="1" kern="0" dirty="0">
                <a:solidFill>
                  <a:srgbClr val="000000"/>
                </a:solidFill>
                <a:latin typeface="Times New Roman"/>
                <a:ea typeface="宋体"/>
              </a:rPr>
              <a:t>个小组）</a:t>
            </a:r>
            <a:endParaRPr lang="zh-CN" altLang="en-US" dirty="0"/>
          </a:p>
        </p:txBody>
      </p:sp>
      <p:pic>
        <p:nvPicPr>
          <p:cNvPr id="6" name="Picture 3">
            <a:extLst>
              <a:ext uri="{FF2B5EF4-FFF2-40B4-BE49-F238E27FC236}">
                <a16:creationId xmlns:a16="http://schemas.microsoft.com/office/drawing/2014/main" id="{6327B879-96DA-4EC9-A52C-A165FFC107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43814"/>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566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课堂作业</a:t>
            </a:r>
          </a:p>
        </p:txBody>
      </p:sp>
      <p:sp>
        <p:nvSpPr>
          <p:cNvPr id="3" name="内容占位符 2"/>
          <p:cNvSpPr>
            <a:spLocks noGrp="1"/>
          </p:cNvSpPr>
          <p:nvPr>
            <p:ph idx="1"/>
          </p:nvPr>
        </p:nvSpPr>
        <p:spPr>
          <a:xfrm>
            <a:off x="685800" y="1412776"/>
            <a:ext cx="7990656" cy="4896544"/>
          </a:xfrm>
        </p:spPr>
        <p:txBody>
          <a:bodyPr/>
          <a:lstStyle/>
          <a:p>
            <a:pPr marL="0" indent="0">
              <a:lnSpc>
                <a:spcPct val="130000"/>
              </a:lnSpc>
              <a:spcBef>
                <a:spcPts val="1200"/>
              </a:spcBef>
              <a:buNone/>
            </a:pPr>
            <a:r>
              <a:rPr lang="en-US" altLang="zh-CN" sz="2000" dirty="0"/>
              <a:t>2. </a:t>
            </a:r>
            <a:r>
              <a:rPr lang="zh-CN" altLang="en-US" sz="2000" dirty="0"/>
              <a:t>血糖是诊断糖代谢紊乱常用和重要的指标，临床上常通过测量空腹血糖、餐后血糖的数值初步判断是否存在血糖异常。</a:t>
            </a:r>
            <a:endParaRPr lang="en-US" altLang="zh-CN" sz="2000" dirty="0"/>
          </a:p>
          <a:p>
            <a:pPr marL="0" indent="0">
              <a:lnSpc>
                <a:spcPct val="130000"/>
              </a:lnSpc>
              <a:spcBef>
                <a:spcPts val="1200"/>
              </a:spcBef>
              <a:buNone/>
            </a:pPr>
            <a:r>
              <a:rPr lang="zh-CN" altLang="en-US" sz="2000" dirty="0"/>
              <a:t>（</a:t>
            </a:r>
            <a:r>
              <a:rPr lang="en-US" altLang="zh-CN" sz="2000" dirty="0"/>
              <a:t>1</a:t>
            </a:r>
            <a:r>
              <a:rPr lang="zh-CN" altLang="en-US" sz="2000" dirty="0"/>
              <a:t>）空腹血糖：普通成年人空腹状态下血糖标准值为</a:t>
            </a:r>
            <a:r>
              <a:rPr lang="en-US" altLang="zh-CN" sz="2000" dirty="0"/>
              <a:t>3.9-6.1mmol/L</a:t>
            </a:r>
            <a:r>
              <a:rPr lang="zh-CN" altLang="en-US" sz="2000" dirty="0"/>
              <a:t>，孕妇空腹血糖的正常值为</a:t>
            </a:r>
            <a:r>
              <a:rPr lang="en-US" altLang="zh-CN" sz="2000" dirty="0"/>
              <a:t>3.4-5.1mmol/L</a:t>
            </a:r>
            <a:r>
              <a:rPr lang="zh-CN" altLang="en-US" sz="2000" dirty="0"/>
              <a:t>。</a:t>
            </a:r>
            <a:endParaRPr lang="en-US" altLang="zh-CN" sz="2000" dirty="0"/>
          </a:p>
          <a:p>
            <a:pPr marL="0" lvl="0" indent="0">
              <a:lnSpc>
                <a:spcPct val="130000"/>
              </a:lnSpc>
              <a:spcBef>
                <a:spcPts val="1200"/>
              </a:spcBef>
              <a:buNone/>
            </a:pPr>
            <a:r>
              <a:rPr lang="zh-CN" altLang="en-US" sz="2000" dirty="0"/>
              <a:t>（</a:t>
            </a:r>
            <a:r>
              <a:rPr lang="en-US" altLang="zh-CN" sz="2000" dirty="0"/>
              <a:t>2</a:t>
            </a:r>
            <a:r>
              <a:rPr lang="zh-CN" altLang="en-US" sz="2000" dirty="0"/>
              <a:t>）餐后血糖：普通成年人餐后</a:t>
            </a:r>
            <a:r>
              <a:rPr lang="en-US" altLang="zh-CN" sz="2000" dirty="0"/>
              <a:t>1</a:t>
            </a:r>
            <a:r>
              <a:rPr lang="zh-CN" altLang="en-US" sz="2000" dirty="0"/>
              <a:t>小时血糖标准值为</a:t>
            </a:r>
            <a:r>
              <a:rPr lang="en-US" altLang="zh-CN" sz="2000" dirty="0"/>
              <a:t>4.4-11.1mmol/L</a:t>
            </a:r>
            <a:r>
              <a:rPr lang="zh-CN" altLang="en-US" sz="2000" dirty="0"/>
              <a:t>；餐后</a:t>
            </a:r>
            <a:r>
              <a:rPr lang="en-US" altLang="zh-CN" sz="2000" dirty="0"/>
              <a:t>2</a:t>
            </a:r>
            <a:r>
              <a:rPr lang="zh-CN" altLang="en-US" sz="2000" dirty="0"/>
              <a:t>小时血糖为</a:t>
            </a:r>
            <a:r>
              <a:rPr lang="en-US" altLang="zh-CN" sz="2000" dirty="0"/>
              <a:t>4.4-7.8mmol/L</a:t>
            </a:r>
            <a:r>
              <a:rPr lang="zh-CN" altLang="en-US" sz="2000" dirty="0"/>
              <a:t>；餐后</a:t>
            </a:r>
            <a:r>
              <a:rPr lang="en-US" altLang="zh-CN" sz="2000" dirty="0"/>
              <a:t>3</a:t>
            </a:r>
            <a:r>
              <a:rPr lang="zh-CN" altLang="en-US" sz="2000" dirty="0"/>
              <a:t>小时血糖为</a:t>
            </a:r>
            <a:r>
              <a:rPr lang="en-US" altLang="zh-CN" sz="2000" dirty="0"/>
              <a:t>3.9-6.11mmol/L</a:t>
            </a:r>
            <a:r>
              <a:rPr lang="zh-CN" altLang="en-US" sz="2000" dirty="0"/>
              <a:t>。孕妇餐后</a:t>
            </a:r>
            <a:r>
              <a:rPr lang="en-US" altLang="zh-CN" sz="2000" dirty="0"/>
              <a:t>1</a:t>
            </a:r>
            <a:r>
              <a:rPr lang="zh-CN" altLang="en-US" sz="2000" dirty="0"/>
              <a:t>小时的标准值为</a:t>
            </a:r>
            <a:r>
              <a:rPr lang="en-US" altLang="zh-CN" sz="2000" dirty="0"/>
              <a:t>3.4-10.0mmol/L</a:t>
            </a:r>
            <a:r>
              <a:rPr lang="zh-CN" altLang="en-US" sz="2000" dirty="0"/>
              <a:t>、餐后</a:t>
            </a:r>
            <a:r>
              <a:rPr lang="en-US" altLang="zh-CN" sz="2000" dirty="0"/>
              <a:t>2</a:t>
            </a:r>
            <a:r>
              <a:rPr lang="zh-CN" altLang="en-US" sz="2000" dirty="0"/>
              <a:t>小时为</a:t>
            </a:r>
            <a:r>
              <a:rPr lang="en-US" altLang="zh-CN" sz="2000" dirty="0"/>
              <a:t>3.4-8.5mmol/L</a:t>
            </a:r>
            <a:r>
              <a:rPr lang="zh-CN" altLang="en-US" sz="2000" dirty="0"/>
              <a:t>。</a:t>
            </a:r>
            <a:endParaRPr lang="en-US" altLang="zh-CN" sz="2000" dirty="0"/>
          </a:p>
          <a:p>
            <a:pPr marL="0" lvl="0" indent="0">
              <a:spcBef>
                <a:spcPts val="1800"/>
              </a:spcBef>
              <a:buNone/>
            </a:pPr>
            <a:r>
              <a:rPr lang="zh-CN" altLang="zh-CN" sz="2400" dirty="0"/>
              <a:t>请用判定表或判定树描述上述问题的逻辑。</a:t>
            </a:r>
            <a:r>
              <a:rPr lang="zh-CN" altLang="en-US" sz="2400" dirty="0"/>
              <a:t>（</a:t>
            </a:r>
            <a:r>
              <a:rPr lang="en-US" altLang="zh-CN" sz="2400" dirty="0"/>
              <a:t>1</a:t>
            </a:r>
            <a:r>
              <a:rPr lang="zh-CN" altLang="en-US" sz="2400" dirty="0"/>
              <a:t>个小组）</a:t>
            </a:r>
            <a:endParaRPr lang="zh-CN" altLang="zh-CN" sz="2400" dirty="0"/>
          </a:p>
          <a:p>
            <a:pPr marL="0" indent="0">
              <a:buNone/>
            </a:pPr>
            <a:r>
              <a:rPr lang="zh-CN" altLang="en-US" sz="2400" dirty="0"/>
              <a:t> </a:t>
            </a:r>
          </a:p>
        </p:txBody>
      </p:sp>
      <p:pic>
        <p:nvPicPr>
          <p:cNvPr id="5" name="Picture 3">
            <a:extLst>
              <a:ext uri="{FF2B5EF4-FFF2-40B4-BE49-F238E27FC236}">
                <a16:creationId xmlns:a16="http://schemas.microsoft.com/office/drawing/2014/main" id="{0BE96DC1-E4D0-40C8-B5FF-BC21348B1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43814"/>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6586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AE1D9E9-897C-47E7-A53A-3850E2E9BAFD}" type="slidenum">
              <a:rPr lang="en-US" altLang="zh-CN"/>
              <a:pPr/>
              <a:t>78</a:t>
            </a:fld>
            <a:endParaRPr lang="en-US" altLang="zh-CN"/>
          </a:p>
        </p:txBody>
      </p:sp>
      <p:sp>
        <p:nvSpPr>
          <p:cNvPr id="260099" name="Rectangle 3"/>
          <p:cNvSpPr>
            <a:spLocks noGrp="1" noChangeArrowheads="1"/>
          </p:cNvSpPr>
          <p:nvPr>
            <p:ph type="body" idx="1"/>
          </p:nvPr>
        </p:nvSpPr>
        <p:spPr>
          <a:xfrm>
            <a:off x="685800" y="1357297"/>
            <a:ext cx="7773988" cy="4929223"/>
          </a:xfrm>
        </p:spPr>
        <p:txBody>
          <a:bodyPr/>
          <a:lstStyle/>
          <a:p>
            <a:pPr marL="0" indent="0">
              <a:buNone/>
            </a:pPr>
            <a:r>
              <a:rPr lang="zh-CN" altLang="en-US" sz="2400" dirty="0"/>
              <a:t>课本习题</a:t>
            </a:r>
            <a:endParaRPr lang="en-US" altLang="zh-CN" sz="2400" dirty="0"/>
          </a:p>
          <a:p>
            <a:pPr marL="0" indent="0">
              <a:buNone/>
            </a:pPr>
            <a:r>
              <a:rPr lang="en-US" altLang="zh-CN" sz="2400" dirty="0"/>
              <a:t>P105  </a:t>
            </a:r>
            <a:r>
              <a:rPr lang="zh-CN" altLang="en-US" sz="2400" dirty="0"/>
              <a:t>四、应用题</a:t>
            </a:r>
            <a:endParaRPr lang="en-US" altLang="zh-CN" sz="2400" dirty="0"/>
          </a:p>
          <a:p>
            <a:pPr marL="0" indent="0">
              <a:buNone/>
            </a:pPr>
            <a:r>
              <a:rPr lang="en-US" altLang="zh-CN" sz="2400" dirty="0"/>
              <a:t>1.   1</a:t>
            </a:r>
            <a:r>
              <a:rPr lang="zh-CN" altLang="en-US" sz="2400" dirty="0"/>
              <a:t>个小组</a:t>
            </a:r>
            <a:endParaRPr lang="en-US" altLang="zh-CN" sz="2400" dirty="0"/>
          </a:p>
          <a:p>
            <a:pPr marL="0" indent="0">
              <a:buNone/>
            </a:pPr>
            <a:endParaRPr lang="en-US" altLang="zh-CN" sz="2400" dirty="0"/>
          </a:p>
          <a:p>
            <a:pPr marL="457200" indent="-457200">
              <a:buAutoNum type="arabicPeriod" startAt="2"/>
            </a:pPr>
            <a:r>
              <a:rPr lang="en-US" altLang="zh-CN" sz="2400" dirty="0"/>
              <a:t>1</a:t>
            </a:r>
            <a:r>
              <a:rPr lang="zh-CN" altLang="en-US" sz="2400" dirty="0"/>
              <a:t>个小组（程序流程</a:t>
            </a:r>
            <a:r>
              <a:rPr lang="zh-CN" altLang="zh-CN" sz="2400" dirty="0"/>
              <a:t>图</a:t>
            </a:r>
            <a:r>
              <a:rPr lang="zh-CN" altLang="en-US" sz="2400" dirty="0"/>
              <a:t>）</a:t>
            </a:r>
            <a:endParaRPr lang="en-US" altLang="zh-CN" sz="2400" dirty="0"/>
          </a:p>
          <a:p>
            <a:pPr marL="457200" indent="-457200">
              <a:buAutoNum type="arabicPeriod" startAt="2"/>
            </a:pPr>
            <a:endParaRPr lang="en-US" altLang="zh-CN" sz="2400" dirty="0"/>
          </a:p>
          <a:p>
            <a:pPr marL="0" indent="0">
              <a:buNone/>
            </a:pPr>
            <a:r>
              <a:rPr lang="zh-CN" altLang="en-US" sz="2400" dirty="0"/>
              <a:t>各小组对实验题目开展系统设计，提交系统设计报告电子版（可以采用结构化或面向对象设计方法，考试结束后一周内提交）。</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88020"/>
            <a:ext cx="521274" cy="52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4D6AEE78-56E1-4824-9AC8-1301660B2D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43814"/>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标题 1">
            <a:extLst>
              <a:ext uri="{FF2B5EF4-FFF2-40B4-BE49-F238E27FC236}">
                <a16:creationId xmlns:a16="http://schemas.microsoft.com/office/drawing/2014/main" id="{B7C4D94D-F4D0-43C8-8BAF-D5A16337E225}"/>
              </a:ext>
            </a:extLst>
          </p:cNvPr>
          <p:cNvSpPr>
            <a:spLocks noGrp="1"/>
          </p:cNvSpPr>
          <p:nvPr>
            <p:ph type="title"/>
          </p:nvPr>
        </p:nvSpPr>
        <p:spPr>
          <a:xfrm>
            <a:off x="685800" y="116632"/>
            <a:ext cx="7772400" cy="1143000"/>
          </a:xfrm>
        </p:spPr>
        <p:txBody>
          <a:bodyPr/>
          <a:lstStyle/>
          <a:p>
            <a:r>
              <a:rPr lang="zh-CN" altLang="en-US" dirty="0"/>
              <a:t>课堂作业</a:t>
            </a:r>
          </a:p>
        </p:txBody>
      </p:sp>
    </p:spTree>
    <p:extLst>
      <p:ext uri="{BB962C8B-B14F-4D97-AF65-F5344CB8AC3E}">
        <p14:creationId xmlns:p14="http://schemas.microsoft.com/office/powerpoint/2010/main" val="3528424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zh-CN" altLang="en-US"/>
              <a:t>软件设计文档</a:t>
            </a:r>
          </a:p>
        </p:txBody>
      </p:sp>
      <p:sp>
        <p:nvSpPr>
          <p:cNvPr id="429059" name="Rectangle 3"/>
          <p:cNvSpPr>
            <a:spLocks noGrp="1" noChangeArrowheads="1"/>
          </p:cNvSpPr>
          <p:nvPr>
            <p:ph type="body" idx="1"/>
          </p:nvPr>
        </p:nvSpPr>
        <p:spPr/>
        <p:txBody>
          <a:bodyPr/>
          <a:lstStyle/>
          <a:p>
            <a:r>
              <a:rPr lang="zh-CN" altLang="en-US" dirty="0"/>
              <a:t>软件设计说明书</a:t>
            </a:r>
          </a:p>
          <a:p>
            <a:pPr lvl="1" algn="just"/>
            <a:r>
              <a:rPr lang="en-US" altLang="zh-CN" dirty="0"/>
              <a:t>1</a:t>
            </a:r>
            <a:r>
              <a:rPr lang="zh-CN" altLang="en-US" dirty="0"/>
              <a:t>）</a:t>
            </a:r>
            <a:r>
              <a:rPr lang="zh-CN" altLang="en-US" dirty="0">
                <a:latin typeface="Times New Roman" pitchFamily="18" charset="0"/>
                <a:cs typeface="Times New Roman" pitchFamily="18" charset="0"/>
              </a:rPr>
              <a:t> </a:t>
            </a:r>
            <a:r>
              <a:rPr lang="zh-CN" altLang="en-US" dirty="0">
                <a:latin typeface="Times New Roman" pitchFamily="18" charset="0"/>
              </a:rPr>
              <a:t>范围</a:t>
            </a:r>
            <a:r>
              <a:rPr lang="zh-CN" altLang="en-US" dirty="0"/>
              <a:t>  </a:t>
            </a:r>
            <a:endParaRPr lang="zh-CN" altLang="en-US" dirty="0">
              <a:latin typeface="Times New Roman" pitchFamily="18" charset="0"/>
            </a:endParaRPr>
          </a:p>
          <a:p>
            <a:pPr lvl="1" algn="just"/>
            <a:r>
              <a:rPr lang="en-US" altLang="zh-CN" dirty="0"/>
              <a:t>2</a:t>
            </a:r>
            <a:r>
              <a:rPr lang="zh-CN" altLang="en-US" dirty="0"/>
              <a:t>）</a:t>
            </a:r>
            <a:r>
              <a:rPr lang="zh-CN" altLang="en-US" dirty="0">
                <a:latin typeface="Times New Roman" pitchFamily="18" charset="0"/>
                <a:cs typeface="Times New Roman" pitchFamily="18" charset="0"/>
              </a:rPr>
              <a:t> </a:t>
            </a:r>
            <a:r>
              <a:rPr lang="zh-CN" altLang="en-US" dirty="0">
                <a:latin typeface="Times New Roman" pitchFamily="18" charset="0"/>
              </a:rPr>
              <a:t>数据设计</a:t>
            </a:r>
            <a:r>
              <a:rPr lang="zh-CN" altLang="en-US" dirty="0"/>
              <a:t>  </a:t>
            </a:r>
            <a:endParaRPr lang="zh-CN" altLang="en-US" dirty="0">
              <a:latin typeface="Times New Roman" pitchFamily="18" charset="0"/>
            </a:endParaRPr>
          </a:p>
          <a:p>
            <a:pPr lvl="1" algn="just"/>
            <a:r>
              <a:rPr lang="en-US" altLang="zh-CN" dirty="0"/>
              <a:t>3</a:t>
            </a:r>
            <a:r>
              <a:rPr lang="zh-CN" altLang="en-US" dirty="0"/>
              <a:t>）</a:t>
            </a:r>
            <a:r>
              <a:rPr lang="zh-CN" altLang="en-US" dirty="0">
                <a:latin typeface="Times New Roman" pitchFamily="18" charset="0"/>
                <a:cs typeface="Times New Roman" pitchFamily="18" charset="0"/>
              </a:rPr>
              <a:t> </a:t>
            </a:r>
            <a:r>
              <a:rPr lang="zh-CN" altLang="en-US" dirty="0">
                <a:latin typeface="Times New Roman" pitchFamily="18" charset="0"/>
              </a:rPr>
              <a:t>体系结构设计</a:t>
            </a:r>
            <a:endParaRPr lang="zh-CN" altLang="en-US" dirty="0"/>
          </a:p>
          <a:p>
            <a:pPr lvl="1" algn="just"/>
            <a:r>
              <a:rPr lang="en-US" altLang="zh-CN" dirty="0"/>
              <a:t>4</a:t>
            </a:r>
            <a:r>
              <a:rPr lang="zh-CN" altLang="en-US" dirty="0"/>
              <a:t>）</a:t>
            </a:r>
            <a:r>
              <a:rPr lang="zh-CN" altLang="en-US" dirty="0">
                <a:latin typeface="Times New Roman" pitchFamily="18" charset="0"/>
                <a:cs typeface="Times New Roman" pitchFamily="18" charset="0"/>
              </a:rPr>
              <a:t> </a:t>
            </a:r>
            <a:r>
              <a:rPr lang="zh-CN" altLang="en-US" dirty="0">
                <a:latin typeface="Times New Roman" pitchFamily="18" charset="0"/>
              </a:rPr>
              <a:t>接口设计</a:t>
            </a:r>
            <a:r>
              <a:rPr lang="zh-CN" altLang="en-US" dirty="0"/>
              <a:t>  </a:t>
            </a:r>
          </a:p>
          <a:p>
            <a:pPr lvl="1" algn="just"/>
            <a:r>
              <a:rPr lang="en-US" altLang="zh-CN" dirty="0"/>
              <a:t>5</a:t>
            </a:r>
            <a:r>
              <a:rPr lang="zh-CN" altLang="en-US" dirty="0"/>
              <a:t>）</a:t>
            </a:r>
            <a:r>
              <a:rPr lang="zh-CN" altLang="en-US" dirty="0">
                <a:latin typeface="Times New Roman" pitchFamily="18" charset="0"/>
                <a:cs typeface="Times New Roman" pitchFamily="18" charset="0"/>
              </a:rPr>
              <a:t> </a:t>
            </a:r>
            <a:r>
              <a:rPr lang="zh-CN" altLang="en-US" dirty="0">
                <a:latin typeface="Times New Roman" pitchFamily="18" charset="0"/>
              </a:rPr>
              <a:t>模块的过程设计</a:t>
            </a:r>
            <a:r>
              <a:rPr lang="zh-CN" altLang="en-US" dirty="0"/>
              <a:t>  </a:t>
            </a:r>
            <a:endParaRPr lang="zh-CN" altLang="en-US" dirty="0">
              <a:latin typeface="Times New Roman" pitchFamily="18" charset="0"/>
            </a:endParaRPr>
          </a:p>
          <a:p>
            <a:pPr lvl="1" algn="just"/>
            <a:r>
              <a:rPr lang="en-US" altLang="zh-CN" dirty="0">
                <a:latin typeface="Times New Roman" pitchFamily="18" charset="0"/>
              </a:rPr>
              <a:t>6</a:t>
            </a:r>
            <a:r>
              <a:rPr lang="zh-CN" altLang="en-US" dirty="0">
                <a:latin typeface="Times New Roman" pitchFamily="18" charset="0"/>
              </a:rPr>
              <a:t>） 其他</a:t>
            </a:r>
            <a:r>
              <a:rPr lang="zh-CN" altLang="en-US" dirty="0"/>
              <a:t>  </a:t>
            </a:r>
            <a:r>
              <a:rPr lang="zh-CN" altLang="en-US" dirty="0">
                <a:latin typeface="Times New Roman" pitchFamily="18" charset="0"/>
              </a:rPr>
              <a:t>包括测试的考虑，确保设计满足所有需求，设计约束和一些特殊注解等内容</a:t>
            </a:r>
            <a:r>
              <a:rPr lang="zh-CN" altLang="en-US" dirty="0">
                <a:solidFill>
                  <a:srgbClr val="000000"/>
                </a:solidFill>
                <a:latin typeface="Times New Roman" pitchFamily="18" charset="0"/>
              </a:rPr>
              <a:t>。</a:t>
            </a:r>
            <a:r>
              <a:rPr lang="zh-CN" altLang="en-US" dirty="0"/>
              <a:t> </a:t>
            </a:r>
          </a:p>
        </p:txBody>
      </p:sp>
    </p:spTree>
    <p:extLst>
      <p:ext uri="{BB962C8B-B14F-4D97-AF65-F5344CB8AC3E}">
        <p14:creationId xmlns:p14="http://schemas.microsoft.com/office/powerpoint/2010/main" val="315163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关于设计的经验</a:t>
            </a:r>
          </a:p>
        </p:txBody>
      </p:sp>
      <p:sp>
        <p:nvSpPr>
          <p:cNvPr id="3" name="内容占位符 2"/>
          <p:cNvSpPr>
            <a:spLocks noGrp="1"/>
          </p:cNvSpPr>
          <p:nvPr>
            <p:ph idx="1"/>
          </p:nvPr>
        </p:nvSpPr>
        <p:spPr/>
        <p:txBody>
          <a:bodyPr/>
          <a:lstStyle/>
          <a:p>
            <a:pPr marL="0" indent="0">
              <a:buNone/>
            </a:pPr>
            <a:r>
              <a:rPr lang="en-US" altLang="zh-CN" dirty="0"/>
              <a:t>2. </a:t>
            </a:r>
            <a:r>
              <a:rPr lang="zh-CN" altLang="en-US" dirty="0"/>
              <a:t>系统和现实世界之间的匹配</a:t>
            </a:r>
            <a:endParaRPr lang="zh-CN" altLang="en-US" b="0" dirty="0"/>
          </a:p>
          <a:p>
            <a:pPr>
              <a:spcBef>
                <a:spcPts val="1600"/>
              </a:spcBef>
            </a:pPr>
            <a:r>
              <a:rPr lang="zh-CN" altLang="en-US" sz="2800" b="0" dirty="0"/>
              <a:t>无论何时都要给用户帮助文档。</a:t>
            </a:r>
            <a:endParaRPr lang="en-US" altLang="zh-CN" sz="2800" b="0" dirty="0"/>
          </a:p>
          <a:p>
            <a:pPr>
              <a:spcBef>
                <a:spcPts val="1600"/>
              </a:spcBef>
            </a:pPr>
            <a:r>
              <a:rPr lang="zh-CN" altLang="en-US" sz="2800" b="0" dirty="0"/>
              <a:t>使用用户熟悉的术语。</a:t>
            </a:r>
          </a:p>
        </p:txBody>
      </p:sp>
    </p:spTree>
    <p:extLst>
      <p:ext uri="{BB962C8B-B14F-4D97-AF65-F5344CB8AC3E}">
        <p14:creationId xmlns:p14="http://schemas.microsoft.com/office/powerpoint/2010/main" val="2781543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256D8CEB-56E4-418A-9964-F14808B7F36D}" type="slidenum">
              <a:rPr lang="zh-CN" altLang="en-US"/>
              <a:pPr/>
              <a:t>80</a:t>
            </a:fld>
            <a:endParaRPr lang="en-US" altLang="zh-CN"/>
          </a:p>
        </p:txBody>
      </p:sp>
      <p:sp>
        <p:nvSpPr>
          <p:cNvPr id="515074" name="Rectangle 2"/>
          <p:cNvSpPr>
            <a:spLocks noGrp="1" noChangeArrowheads="1"/>
          </p:cNvSpPr>
          <p:nvPr>
            <p:ph type="title"/>
          </p:nvPr>
        </p:nvSpPr>
        <p:spPr/>
        <p:txBody>
          <a:bodyPr/>
          <a:lstStyle/>
          <a:p>
            <a:pPr marL="838200" indent="-838200"/>
            <a:r>
              <a:rPr lang="zh-CN" altLang="en-US" sz="3200" b="1" dirty="0"/>
              <a:t>软件设计规格说明书</a:t>
            </a:r>
            <a:r>
              <a:rPr lang="en-US" altLang="zh-CN" sz="3200" dirty="0"/>
              <a:t>(1)</a:t>
            </a:r>
            <a:endParaRPr lang="zh-CN" altLang="en-US" sz="3200" dirty="0"/>
          </a:p>
        </p:txBody>
      </p:sp>
      <p:sp>
        <p:nvSpPr>
          <p:cNvPr id="515075" name="Rectangle 3"/>
          <p:cNvSpPr>
            <a:spLocks noGrp="1" noChangeArrowheads="1"/>
          </p:cNvSpPr>
          <p:nvPr>
            <p:ph type="body" idx="1"/>
          </p:nvPr>
        </p:nvSpPr>
        <p:spPr>
          <a:xfrm>
            <a:off x="539750" y="1485379"/>
            <a:ext cx="8208963" cy="4679925"/>
          </a:xfrm>
        </p:spPr>
        <p:txBody>
          <a:bodyPr/>
          <a:lstStyle/>
          <a:p>
            <a:pPr marL="812800" indent="-812800">
              <a:lnSpc>
                <a:spcPct val="90000"/>
              </a:lnSpc>
              <a:spcBef>
                <a:spcPct val="30000"/>
              </a:spcBef>
              <a:buFont typeface="Wingdings" pitchFamily="2" charset="2"/>
              <a:buNone/>
            </a:pPr>
            <a:r>
              <a:rPr lang="zh-CN" altLang="en-US" sz="2400" b="1" dirty="0">
                <a:latin typeface="楷体_GB2312" pitchFamily="49" charset="-122"/>
                <a:ea typeface="楷体_GB2312" pitchFamily="49" charset="-122"/>
              </a:rPr>
              <a:t>一</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软件设计规格说明书</a:t>
            </a:r>
          </a:p>
          <a:p>
            <a:pPr marL="812800" indent="-812800">
              <a:lnSpc>
                <a:spcPct val="120000"/>
              </a:lnSpc>
              <a:spcBef>
                <a:spcPct val="30000"/>
              </a:spcBef>
              <a:buSzTx/>
              <a:buFont typeface="Wingdings" pitchFamily="2" charset="2"/>
              <a:buAutoNum type="arabicPeriod"/>
            </a:pPr>
            <a:r>
              <a:rPr lang="zh-CN" altLang="en-US" sz="2400" b="0" dirty="0">
                <a:latin typeface="楷体_GB2312" pitchFamily="49" charset="-122"/>
                <a:ea typeface="楷体_GB2312" pitchFamily="49" charset="-122"/>
              </a:rPr>
              <a:t>软件设计规格说明书是一种</a:t>
            </a:r>
            <a:r>
              <a:rPr lang="zh-CN" altLang="en-US" sz="2400" b="0" dirty="0">
                <a:solidFill>
                  <a:srgbClr val="000066"/>
                </a:solidFill>
                <a:latin typeface="楷体_GB2312" pitchFamily="49" charset="-122"/>
                <a:ea typeface="楷体_GB2312" pitchFamily="49" charset="-122"/>
              </a:rPr>
              <a:t>设计规约</a:t>
            </a:r>
            <a:r>
              <a:rPr lang="zh-CN" altLang="en-US" sz="2400" b="0" dirty="0">
                <a:latin typeface="楷体_GB2312" pitchFamily="49" charset="-122"/>
                <a:ea typeface="楷体_GB2312" pitchFamily="49" charset="-122"/>
              </a:rPr>
              <a:t>，它是对软件的组织或其它组成部分的内部结构、功能、性能的描述。</a:t>
            </a:r>
          </a:p>
          <a:p>
            <a:pPr marL="812800" indent="-812800">
              <a:lnSpc>
                <a:spcPct val="120000"/>
              </a:lnSpc>
              <a:spcBef>
                <a:spcPct val="30000"/>
              </a:spcBef>
              <a:buSzTx/>
              <a:buFont typeface="Wingdings" pitchFamily="2" charset="2"/>
              <a:buAutoNum type="arabicPeriod"/>
            </a:pPr>
            <a:r>
              <a:rPr lang="zh-CN" altLang="en-US" sz="2400" b="0" dirty="0">
                <a:latin typeface="楷体_GB2312" pitchFamily="49" charset="-122"/>
                <a:ea typeface="楷体_GB2312" pitchFamily="49" charset="-122"/>
              </a:rPr>
              <a:t>它包括</a:t>
            </a:r>
            <a:r>
              <a:rPr lang="zh-CN" altLang="en-US" sz="2400" b="0" dirty="0">
                <a:solidFill>
                  <a:schemeClr val="hlink"/>
                </a:solidFill>
                <a:latin typeface="楷体_GB2312" pitchFamily="49" charset="-122"/>
                <a:ea typeface="楷体_GB2312" pitchFamily="49" charset="-122"/>
              </a:rPr>
              <a:t>概要设计规约</a:t>
            </a:r>
            <a:r>
              <a:rPr lang="zh-CN" altLang="en-US" sz="2400" b="0" dirty="0">
                <a:latin typeface="楷体_GB2312" pitchFamily="49" charset="-122"/>
                <a:ea typeface="楷体_GB2312" pitchFamily="49" charset="-122"/>
              </a:rPr>
              <a:t>和</a:t>
            </a:r>
            <a:r>
              <a:rPr lang="zh-CN" altLang="en-US" sz="2400" b="0" dirty="0">
                <a:solidFill>
                  <a:schemeClr val="hlink"/>
                </a:solidFill>
                <a:latin typeface="楷体_GB2312" pitchFamily="49" charset="-122"/>
                <a:ea typeface="楷体_GB2312" pitchFamily="49" charset="-122"/>
              </a:rPr>
              <a:t>详细设计规约</a:t>
            </a:r>
            <a:r>
              <a:rPr lang="zh-CN" altLang="en-US" sz="2400" b="0" dirty="0">
                <a:latin typeface="楷体_GB2312" pitchFamily="49" charset="-122"/>
                <a:ea typeface="楷体_GB2312" pitchFamily="49" charset="-122"/>
              </a:rPr>
              <a:t>两部分。</a:t>
            </a:r>
          </a:p>
          <a:p>
            <a:pPr marL="812800" indent="-812800">
              <a:lnSpc>
                <a:spcPct val="120000"/>
              </a:lnSpc>
              <a:spcBef>
                <a:spcPct val="30000"/>
              </a:spcBef>
              <a:buSzTx/>
              <a:buFont typeface="Wingdings" pitchFamily="2" charset="2"/>
              <a:buAutoNum type="arabicPeriod"/>
            </a:pPr>
            <a:r>
              <a:rPr lang="zh-CN" altLang="en-US" sz="2400" b="0" dirty="0">
                <a:solidFill>
                  <a:srgbClr val="0066FF"/>
                </a:solidFill>
                <a:latin typeface="楷体_GB2312" pitchFamily="49" charset="-122"/>
                <a:ea typeface="楷体_GB2312" pitchFamily="49" charset="-122"/>
              </a:rPr>
              <a:t>概要设计规约</a:t>
            </a:r>
            <a:r>
              <a:rPr lang="zh-CN" altLang="en-US" sz="2400" b="0" dirty="0">
                <a:latin typeface="楷体_GB2312" pitchFamily="49" charset="-122"/>
                <a:ea typeface="楷体_GB2312" pitchFamily="49" charset="-122"/>
              </a:rPr>
              <a:t>指明软件的组织结构，其主要内容包括：系统环境、设计描述、对每一个模块的描述、文件结构和全局数据及软件测试等方面的要求和说明。</a:t>
            </a:r>
          </a:p>
          <a:p>
            <a:pPr marL="812800" indent="-812800">
              <a:lnSpc>
                <a:spcPct val="120000"/>
              </a:lnSpc>
              <a:spcBef>
                <a:spcPct val="30000"/>
              </a:spcBef>
              <a:buSzTx/>
              <a:buFont typeface="Wingdings" pitchFamily="2" charset="2"/>
              <a:buAutoNum type="arabicPeriod"/>
            </a:pPr>
            <a:r>
              <a:rPr lang="zh-CN" altLang="en-US" sz="2400" b="0" dirty="0">
                <a:solidFill>
                  <a:srgbClr val="0066FF"/>
                </a:solidFill>
                <a:latin typeface="楷体_GB2312" pitchFamily="49" charset="-122"/>
                <a:ea typeface="楷体_GB2312" pitchFamily="49" charset="-122"/>
              </a:rPr>
              <a:t>详细设计规约</a:t>
            </a:r>
            <a:r>
              <a:rPr lang="zh-CN" altLang="en-US" sz="2400" b="0" dirty="0">
                <a:latin typeface="楷体_GB2312" pitchFamily="49" charset="-122"/>
                <a:ea typeface="楷体_GB2312" pitchFamily="49" charset="-122"/>
              </a:rPr>
              <a:t>是对软件各组成部分内部属性的描述，是概要设计的细化，其主要内容包括：各处理过程的算法、算法所涉及的全部数据结构的描述。</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B47A653-F02C-40DA-8EAF-30B64DA5C564}" type="slidenum">
              <a:rPr lang="zh-CN" altLang="en-US"/>
              <a:pPr/>
              <a:t>81</a:t>
            </a:fld>
            <a:endParaRPr lang="en-US" altLang="zh-CN"/>
          </a:p>
        </p:txBody>
      </p:sp>
      <p:sp>
        <p:nvSpPr>
          <p:cNvPr id="517122" name="Rectangle 2"/>
          <p:cNvSpPr>
            <a:spLocks noGrp="1" noChangeArrowheads="1"/>
          </p:cNvSpPr>
          <p:nvPr>
            <p:ph type="title"/>
          </p:nvPr>
        </p:nvSpPr>
        <p:spPr/>
        <p:txBody>
          <a:bodyPr/>
          <a:lstStyle/>
          <a:p>
            <a:pPr marL="838200" indent="-838200"/>
            <a:r>
              <a:rPr lang="zh-CN" altLang="en-US" sz="3200" b="1" dirty="0"/>
              <a:t>软件设计规格说明书</a:t>
            </a:r>
            <a:r>
              <a:rPr lang="en-US" altLang="zh-CN" sz="3200" dirty="0"/>
              <a:t>(2)</a:t>
            </a:r>
            <a:endParaRPr lang="zh-CN" altLang="en-US" sz="3200" dirty="0"/>
          </a:p>
        </p:txBody>
      </p:sp>
      <p:sp>
        <p:nvSpPr>
          <p:cNvPr id="517123" name="Rectangle 3"/>
          <p:cNvSpPr>
            <a:spLocks noGrp="1" noChangeArrowheads="1"/>
          </p:cNvSpPr>
          <p:nvPr>
            <p:ph type="body" idx="1"/>
          </p:nvPr>
        </p:nvSpPr>
        <p:spPr>
          <a:xfrm>
            <a:off x="251396" y="1412924"/>
            <a:ext cx="8713092" cy="4824388"/>
          </a:xfrm>
        </p:spPr>
        <p:txBody>
          <a:bodyPr/>
          <a:lstStyle/>
          <a:p>
            <a:pPr marL="812800" indent="-812800">
              <a:buFont typeface="Wingdings" pitchFamily="2" charset="2"/>
              <a:buNone/>
            </a:pPr>
            <a:r>
              <a:rPr lang="zh-CN" altLang="en-US" sz="2400" b="1" dirty="0">
                <a:latin typeface="楷体_GB2312" pitchFamily="49" charset="-122"/>
                <a:ea typeface="楷体_GB2312" pitchFamily="49" charset="-122"/>
              </a:rPr>
              <a:t>二</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软件设计规格说明书格式</a:t>
            </a:r>
          </a:p>
          <a:p>
            <a:pPr marL="812800" indent="-812800">
              <a:buFont typeface="Wingdings" pitchFamily="2" charset="2"/>
              <a:buNone/>
            </a:pPr>
            <a:r>
              <a:rPr lang="en-US" altLang="zh-CN" sz="2400" b="1" dirty="0">
                <a:latin typeface="楷体_GB2312" pitchFamily="49" charset="-122"/>
                <a:ea typeface="楷体_GB2312" pitchFamily="49" charset="-122"/>
              </a:rPr>
              <a:t>    1.</a:t>
            </a:r>
            <a:r>
              <a:rPr lang="zh-CN" altLang="en-US" sz="2400" b="1" dirty="0">
                <a:latin typeface="楷体_GB2312" pitchFamily="49" charset="-122"/>
                <a:ea typeface="楷体_GB2312" pitchFamily="49" charset="-122"/>
              </a:rPr>
              <a:t>引言</a:t>
            </a:r>
          </a:p>
          <a:p>
            <a:pPr marL="812800" indent="-812800">
              <a:lnSpc>
                <a:spcPct val="120000"/>
              </a:lnSpc>
              <a:buNone/>
            </a:pPr>
            <a:r>
              <a:rPr lang="en-US" altLang="zh-CN" sz="2000" b="1" dirty="0">
                <a:latin typeface="楷体_GB2312" pitchFamily="49" charset="-122"/>
                <a:ea typeface="楷体_GB2312" pitchFamily="49" charset="-122"/>
              </a:rPr>
              <a:t>      </a:t>
            </a:r>
            <a:r>
              <a:rPr lang="en-US" altLang="zh-CN" sz="2000" b="0" dirty="0">
                <a:ea typeface="楷体_GB2312" pitchFamily="49" charset="-122"/>
              </a:rPr>
              <a:t>(1)</a:t>
            </a:r>
            <a:r>
              <a:rPr lang="zh-CN" altLang="en-US" sz="2000" b="0" dirty="0">
                <a:ea typeface="楷体_GB2312" pitchFamily="49" charset="-122"/>
              </a:rPr>
              <a:t>编写目的；</a:t>
            </a:r>
          </a:p>
          <a:p>
            <a:pPr marL="812800" indent="-812800">
              <a:lnSpc>
                <a:spcPct val="120000"/>
              </a:lnSpc>
              <a:buNone/>
            </a:pPr>
            <a:r>
              <a:rPr lang="en-US" altLang="zh-CN" sz="2000" b="0" dirty="0">
                <a:ea typeface="楷体_GB2312" pitchFamily="49" charset="-122"/>
              </a:rPr>
              <a:t>       (2)</a:t>
            </a:r>
            <a:r>
              <a:rPr lang="zh-CN" altLang="en-US" sz="2000" b="0" dirty="0">
                <a:ea typeface="楷体_GB2312" pitchFamily="49" charset="-122"/>
              </a:rPr>
              <a:t>背景说明：软件产品名称、项目提出者、开发者及用户、产品将做什么；</a:t>
            </a:r>
          </a:p>
          <a:p>
            <a:pPr marL="812800" indent="-812800">
              <a:lnSpc>
                <a:spcPct val="120000"/>
              </a:lnSpc>
              <a:buNone/>
            </a:pPr>
            <a:r>
              <a:rPr lang="en-US" altLang="zh-CN" sz="2000" b="0" dirty="0">
                <a:ea typeface="楷体_GB2312" pitchFamily="49" charset="-122"/>
              </a:rPr>
              <a:t>       (3)</a:t>
            </a:r>
            <a:r>
              <a:rPr lang="zh-CN" altLang="en-US" sz="2000" b="0" dirty="0">
                <a:ea typeface="楷体_GB2312" pitchFamily="49" charset="-122"/>
              </a:rPr>
              <a:t>文档中所用的专门术语；</a:t>
            </a:r>
          </a:p>
          <a:p>
            <a:pPr marL="812800" indent="-812800">
              <a:lnSpc>
                <a:spcPct val="120000"/>
              </a:lnSpc>
              <a:buNone/>
            </a:pPr>
            <a:r>
              <a:rPr lang="en-US" altLang="zh-CN" sz="2000" b="0" dirty="0">
                <a:ea typeface="楷体_GB2312" pitchFamily="49" charset="-122"/>
              </a:rPr>
              <a:t>       (4)</a:t>
            </a:r>
            <a:r>
              <a:rPr lang="zh-CN" altLang="en-US" sz="2000" b="0" dirty="0">
                <a:ea typeface="楷体_GB2312" pitchFamily="49" charset="-122"/>
              </a:rPr>
              <a:t>参考资料。</a:t>
            </a:r>
          </a:p>
          <a:p>
            <a:pPr marL="812800" indent="-812800">
              <a:buFont typeface="Wingdings" pitchFamily="2" charset="2"/>
              <a:buNone/>
            </a:pPr>
            <a:r>
              <a:rPr lang="en-US" altLang="zh-CN" sz="2400" b="1" dirty="0">
                <a:latin typeface="楷体_GB2312" pitchFamily="49" charset="-122"/>
                <a:ea typeface="楷体_GB2312" pitchFamily="49" charset="-122"/>
              </a:rPr>
              <a:t>    2.</a:t>
            </a:r>
            <a:r>
              <a:rPr lang="zh-CN" altLang="en-US" sz="2400" b="1" dirty="0">
                <a:latin typeface="楷体_GB2312" pitchFamily="49" charset="-122"/>
                <a:ea typeface="楷体_GB2312" pitchFamily="49" charset="-122"/>
              </a:rPr>
              <a:t>概要设计</a:t>
            </a:r>
          </a:p>
          <a:p>
            <a:pPr marL="812800" indent="-812800">
              <a:lnSpc>
                <a:spcPct val="120000"/>
              </a:lnSpc>
              <a:buNone/>
            </a:pPr>
            <a:r>
              <a:rPr lang="en-US" altLang="zh-CN" sz="2000" b="0" dirty="0">
                <a:ea typeface="楷体_GB2312" pitchFamily="49" charset="-122"/>
              </a:rPr>
              <a:t>       (1)</a:t>
            </a:r>
            <a:r>
              <a:rPr lang="zh-CN" altLang="en-US" sz="2000" b="0" dirty="0">
                <a:ea typeface="楷体_GB2312" pitchFamily="49" charset="-122"/>
              </a:rPr>
              <a:t>需求规定：软件的输入、输出、处理功能和性能；</a:t>
            </a:r>
          </a:p>
          <a:p>
            <a:pPr marL="812800" indent="-812800">
              <a:lnSpc>
                <a:spcPct val="120000"/>
              </a:lnSpc>
              <a:buNone/>
            </a:pPr>
            <a:r>
              <a:rPr lang="en-US" altLang="zh-CN" sz="2000" b="0" dirty="0">
                <a:ea typeface="楷体_GB2312" pitchFamily="49" charset="-122"/>
              </a:rPr>
              <a:t>       (2)</a:t>
            </a:r>
            <a:r>
              <a:rPr lang="zh-CN" altLang="en-US" sz="2000" b="0" dirty="0">
                <a:ea typeface="楷体_GB2312" pitchFamily="49" charset="-122"/>
              </a:rPr>
              <a:t>运行环境：运行本软件的软件、硬件和支持环境；</a:t>
            </a:r>
          </a:p>
          <a:p>
            <a:pPr marL="812800" indent="-812800">
              <a:lnSpc>
                <a:spcPct val="120000"/>
              </a:lnSpc>
              <a:buNone/>
            </a:pPr>
            <a:r>
              <a:rPr lang="en-US" altLang="zh-CN" sz="2000" b="0" dirty="0">
                <a:ea typeface="楷体_GB2312" pitchFamily="49" charset="-122"/>
              </a:rPr>
              <a:t>       (3)</a:t>
            </a:r>
            <a:r>
              <a:rPr lang="zh-CN" altLang="en-US" sz="2000" b="0" dirty="0">
                <a:ea typeface="楷体_GB2312" pitchFamily="49" charset="-122"/>
              </a:rPr>
              <a:t>处理流程：图、文、表的形式；</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51EC9C5D-D6EA-4560-9767-6DCD8363E2AE}" type="slidenum">
              <a:rPr lang="zh-CN" altLang="en-US"/>
              <a:pPr/>
              <a:t>82</a:t>
            </a:fld>
            <a:endParaRPr lang="en-US" altLang="zh-CN"/>
          </a:p>
        </p:txBody>
      </p:sp>
      <p:sp>
        <p:nvSpPr>
          <p:cNvPr id="519170" name="Rectangle 2"/>
          <p:cNvSpPr>
            <a:spLocks noGrp="1" noChangeArrowheads="1"/>
          </p:cNvSpPr>
          <p:nvPr>
            <p:ph type="title"/>
          </p:nvPr>
        </p:nvSpPr>
        <p:spPr/>
        <p:txBody>
          <a:bodyPr/>
          <a:lstStyle/>
          <a:p>
            <a:pPr marL="838200" indent="-838200"/>
            <a:r>
              <a:rPr lang="zh-CN" altLang="en-US" sz="3200" b="1" dirty="0"/>
              <a:t>软件设计规格说明书</a:t>
            </a:r>
            <a:r>
              <a:rPr lang="en-US" altLang="zh-CN" sz="3200" dirty="0"/>
              <a:t>(3)</a:t>
            </a:r>
            <a:endParaRPr lang="zh-CN" altLang="en-US" sz="3200" dirty="0"/>
          </a:p>
        </p:txBody>
      </p:sp>
      <p:sp>
        <p:nvSpPr>
          <p:cNvPr id="519171" name="Rectangle 3"/>
          <p:cNvSpPr>
            <a:spLocks noGrp="1" noChangeArrowheads="1"/>
          </p:cNvSpPr>
          <p:nvPr>
            <p:ph type="body" idx="1"/>
          </p:nvPr>
        </p:nvSpPr>
        <p:spPr>
          <a:xfrm>
            <a:off x="251520" y="1414041"/>
            <a:ext cx="8496300" cy="4967287"/>
          </a:xfrm>
        </p:spPr>
        <p:txBody>
          <a:bodyPr/>
          <a:lstStyle/>
          <a:p>
            <a:pPr marL="812800" indent="-812800">
              <a:buFont typeface="Wingdings" pitchFamily="2" charset="2"/>
              <a:buNone/>
            </a:pPr>
            <a:r>
              <a:rPr lang="en-US" altLang="zh-CN" sz="2400" b="1" dirty="0">
                <a:latin typeface="楷体_GB2312" pitchFamily="49" charset="-122"/>
                <a:ea typeface="楷体_GB2312" pitchFamily="49" charset="-122"/>
              </a:rPr>
              <a:t>       </a:t>
            </a:r>
            <a:r>
              <a:rPr lang="en-US" altLang="zh-CN" sz="2000" b="0" dirty="0">
                <a:ea typeface="楷体_GB2312" pitchFamily="49" charset="-122"/>
              </a:rPr>
              <a:t>(4)</a:t>
            </a:r>
            <a:r>
              <a:rPr lang="zh-CN" altLang="en-US" sz="2000" b="0" dirty="0">
                <a:ea typeface="楷体_GB2312" pitchFamily="49" charset="-122"/>
              </a:rPr>
              <a:t>软件结构：在</a:t>
            </a:r>
            <a:r>
              <a:rPr lang="en-US" altLang="zh-CN" sz="2000" b="0" dirty="0">
                <a:ea typeface="楷体_GB2312" pitchFamily="49" charset="-122"/>
              </a:rPr>
              <a:t>DFD</a:t>
            </a:r>
            <a:r>
              <a:rPr lang="zh-CN" altLang="en-US" sz="2000" b="0" dirty="0">
                <a:ea typeface="楷体_GB2312" pitchFamily="49" charset="-122"/>
              </a:rPr>
              <a:t>的基础上，用模块结构图来说明各层模块的划分及相互关系，划分原则上细到程序级</a:t>
            </a:r>
            <a:r>
              <a:rPr lang="en-US" altLang="zh-CN" sz="2000" b="0" dirty="0">
                <a:ea typeface="楷体_GB2312" pitchFamily="49" charset="-122"/>
              </a:rPr>
              <a:t>(</a:t>
            </a:r>
            <a:r>
              <a:rPr lang="zh-CN" altLang="en-US" sz="2000" b="0" dirty="0">
                <a:ea typeface="楷体_GB2312" pitchFamily="49" charset="-122"/>
              </a:rPr>
              <a:t>即程序单元</a:t>
            </a:r>
            <a:r>
              <a:rPr lang="en-US" altLang="zh-CN" sz="2000" b="0" dirty="0">
                <a:ea typeface="楷体_GB2312" pitchFamily="49" charset="-122"/>
              </a:rPr>
              <a:t>)</a:t>
            </a:r>
            <a:r>
              <a:rPr lang="zh-CN" altLang="en-US" sz="2000" b="0" dirty="0">
                <a:ea typeface="楷体_GB2312" pitchFamily="49" charset="-122"/>
              </a:rPr>
              <a:t>。</a:t>
            </a:r>
            <a:r>
              <a:rPr lang="en-US" altLang="zh-CN" sz="2000" b="0" dirty="0">
                <a:ea typeface="楷体_GB2312" pitchFamily="49" charset="-122"/>
              </a:rPr>
              <a:t> </a:t>
            </a:r>
          </a:p>
          <a:p>
            <a:pPr marL="812800" indent="-812800">
              <a:buFont typeface="Wingdings" pitchFamily="2" charset="2"/>
              <a:buNone/>
            </a:pPr>
            <a:r>
              <a:rPr lang="en-US" altLang="zh-CN" sz="2400" b="1" dirty="0">
                <a:latin typeface="楷体_GB2312" pitchFamily="49" charset="-122"/>
                <a:ea typeface="楷体_GB2312" pitchFamily="49" charset="-122"/>
              </a:rPr>
              <a:t>    </a:t>
            </a:r>
            <a:r>
              <a:rPr lang="en-US" altLang="zh-CN" sz="2400" b="1" dirty="0">
                <a:solidFill>
                  <a:schemeClr val="hlink"/>
                </a:solidFill>
                <a:latin typeface="楷体_GB2312" pitchFamily="49" charset="-122"/>
                <a:ea typeface="楷体_GB2312" pitchFamily="49" charset="-122"/>
              </a:rPr>
              <a:t>3.</a:t>
            </a:r>
            <a:r>
              <a:rPr lang="zh-CN" altLang="en-US" sz="2400" b="1" dirty="0">
                <a:solidFill>
                  <a:schemeClr val="hlink"/>
                </a:solidFill>
                <a:latin typeface="楷体_GB2312" pitchFamily="49" charset="-122"/>
                <a:ea typeface="楷体_GB2312" pitchFamily="49" charset="-122"/>
              </a:rPr>
              <a:t>运行设计</a:t>
            </a:r>
          </a:p>
          <a:p>
            <a:pPr marL="812800" indent="-812800">
              <a:lnSpc>
                <a:spcPct val="120000"/>
              </a:lnSpc>
              <a:buNone/>
            </a:pPr>
            <a:r>
              <a:rPr lang="en-US" altLang="zh-CN" sz="2000" b="0" dirty="0">
                <a:ea typeface="楷体_GB2312" pitchFamily="49" charset="-122"/>
              </a:rPr>
              <a:t>       (1)</a:t>
            </a:r>
            <a:r>
              <a:rPr lang="zh-CN" altLang="en-US" sz="2000" b="0" dirty="0">
                <a:ea typeface="楷体_GB2312" pitchFamily="49" charset="-122"/>
              </a:rPr>
              <a:t>运行模块的组合：在不同外界运行控制下引起的各种运行模块的组合；</a:t>
            </a:r>
          </a:p>
          <a:p>
            <a:pPr marL="812800" indent="-812800">
              <a:lnSpc>
                <a:spcPct val="120000"/>
              </a:lnSpc>
              <a:buNone/>
            </a:pPr>
            <a:r>
              <a:rPr lang="en-US" altLang="zh-CN" sz="2000" b="0" dirty="0">
                <a:ea typeface="楷体_GB2312" pitchFamily="49" charset="-122"/>
              </a:rPr>
              <a:t>       (2)</a:t>
            </a:r>
            <a:r>
              <a:rPr lang="zh-CN" altLang="en-US" sz="2000" b="0" dirty="0">
                <a:ea typeface="楷体_GB2312" pitchFamily="49" charset="-122"/>
              </a:rPr>
              <a:t>运行控制：方式、方法和具体的操作步骤。</a:t>
            </a:r>
          </a:p>
          <a:p>
            <a:pPr marL="812800" indent="-812800">
              <a:buFont typeface="Wingdings" pitchFamily="2" charset="2"/>
              <a:buNone/>
            </a:pPr>
            <a:r>
              <a:rPr lang="en-US" altLang="zh-CN" sz="2400" b="1" dirty="0">
                <a:solidFill>
                  <a:schemeClr val="hlink"/>
                </a:solidFill>
                <a:latin typeface="楷体_GB2312" pitchFamily="49" charset="-122"/>
                <a:ea typeface="楷体_GB2312" pitchFamily="49" charset="-122"/>
              </a:rPr>
              <a:t>    4.</a:t>
            </a:r>
            <a:r>
              <a:rPr lang="zh-CN" altLang="en-US" sz="2400" b="1" dirty="0">
                <a:solidFill>
                  <a:schemeClr val="hlink"/>
                </a:solidFill>
                <a:latin typeface="楷体_GB2312" pitchFamily="49" charset="-122"/>
                <a:ea typeface="楷体_GB2312" pitchFamily="49" charset="-122"/>
              </a:rPr>
              <a:t>系统出错处理</a:t>
            </a:r>
          </a:p>
          <a:p>
            <a:pPr marL="812800" indent="-812800">
              <a:lnSpc>
                <a:spcPct val="120000"/>
              </a:lnSpc>
              <a:buNone/>
            </a:pPr>
            <a:r>
              <a:rPr lang="en-US" altLang="zh-CN" sz="2000" b="0" dirty="0">
                <a:ea typeface="楷体_GB2312" pitchFamily="49" charset="-122"/>
              </a:rPr>
              <a:t>       (1)</a:t>
            </a:r>
            <a:r>
              <a:rPr lang="zh-CN" altLang="en-US" sz="2000" b="0" dirty="0">
                <a:ea typeface="楷体_GB2312" pitchFamily="49" charset="-122"/>
              </a:rPr>
              <a:t>出错信息：各种可能的出错和故障出现时，系统输出的信息格式和含义；</a:t>
            </a:r>
          </a:p>
          <a:p>
            <a:pPr marL="812800" indent="-812800">
              <a:lnSpc>
                <a:spcPct val="120000"/>
              </a:lnSpc>
              <a:buNone/>
            </a:pPr>
            <a:r>
              <a:rPr lang="en-US" altLang="zh-CN" sz="2000" b="0" dirty="0">
                <a:ea typeface="楷体_GB2312" pitchFamily="49" charset="-122"/>
              </a:rPr>
              <a:t>       (2)</a:t>
            </a:r>
            <a:r>
              <a:rPr lang="zh-CN" altLang="en-US" sz="2000" b="0" dirty="0">
                <a:ea typeface="楷体_GB2312" pitchFamily="49" charset="-122"/>
              </a:rPr>
              <a:t>出错处理方法和补救措施：后备技术、性能降级、恢复和再启动。</a:t>
            </a:r>
            <a:r>
              <a:rPr lang="en-US" altLang="zh-CN" sz="2000" b="0" dirty="0">
                <a:ea typeface="楷体_GB2312" pitchFamily="49" charset="-122"/>
              </a:rPr>
              <a:t>    </a:t>
            </a:r>
            <a:endParaRPr lang="zh-CN" altLang="en-US" sz="2000" b="0" dirty="0">
              <a:ea typeface="楷体_GB2312" pitchFamily="49"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1C6D10D-740F-4B62-8063-74613742E979}" type="slidenum">
              <a:rPr lang="zh-CN" altLang="en-US"/>
              <a:pPr/>
              <a:t>83</a:t>
            </a:fld>
            <a:endParaRPr lang="en-US" altLang="zh-CN"/>
          </a:p>
        </p:txBody>
      </p:sp>
      <p:sp>
        <p:nvSpPr>
          <p:cNvPr id="521218" name="Rectangle 2"/>
          <p:cNvSpPr>
            <a:spLocks noGrp="1" noChangeArrowheads="1"/>
          </p:cNvSpPr>
          <p:nvPr>
            <p:ph type="title"/>
          </p:nvPr>
        </p:nvSpPr>
        <p:spPr/>
        <p:txBody>
          <a:bodyPr/>
          <a:lstStyle/>
          <a:p>
            <a:pPr marL="838200" indent="-838200"/>
            <a:r>
              <a:rPr lang="zh-CN" altLang="en-US" sz="3200" b="1" dirty="0"/>
              <a:t>软件设计规格说明书</a:t>
            </a:r>
            <a:r>
              <a:rPr lang="en-US" altLang="zh-CN" sz="3200" dirty="0"/>
              <a:t>(4)</a:t>
            </a:r>
            <a:endParaRPr lang="zh-CN" altLang="en-US" sz="3200" dirty="0"/>
          </a:p>
        </p:txBody>
      </p:sp>
      <p:sp>
        <p:nvSpPr>
          <p:cNvPr id="521219" name="Rectangle 3"/>
          <p:cNvSpPr>
            <a:spLocks noGrp="1" noChangeArrowheads="1"/>
          </p:cNvSpPr>
          <p:nvPr>
            <p:ph type="body" idx="1"/>
          </p:nvPr>
        </p:nvSpPr>
        <p:spPr>
          <a:xfrm>
            <a:off x="72330" y="1412776"/>
            <a:ext cx="8820150" cy="4679355"/>
          </a:xfrm>
        </p:spPr>
        <p:txBody>
          <a:bodyPr/>
          <a:lstStyle/>
          <a:p>
            <a:pPr marL="812800" indent="-812800">
              <a:lnSpc>
                <a:spcPct val="90000"/>
              </a:lnSpc>
              <a:buFont typeface="Wingdings" pitchFamily="2" charset="2"/>
              <a:buNone/>
            </a:pPr>
            <a:r>
              <a:rPr lang="en-US" altLang="zh-CN" sz="2400" dirty="0">
                <a:latin typeface="楷体_GB2312" pitchFamily="49" charset="-122"/>
                <a:ea typeface="楷体_GB2312" pitchFamily="49" charset="-122"/>
              </a:rPr>
              <a:t>    </a:t>
            </a:r>
            <a:r>
              <a:rPr lang="en-US" altLang="zh-CN" sz="2400" dirty="0">
                <a:solidFill>
                  <a:schemeClr val="hlink"/>
                </a:solidFill>
                <a:latin typeface="楷体_GB2312" pitchFamily="49" charset="-122"/>
                <a:ea typeface="楷体_GB2312" pitchFamily="49" charset="-122"/>
              </a:rPr>
              <a:t>5.</a:t>
            </a:r>
            <a:r>
              <a:rPr lang="zh-CN" altLang="en-US" sz="2400" b="1" dirty="0">
                <a:solidFill>
                  <a:schemeClr val="hlink"/>
                </a:solidFill>
                <a:latin typeface="楷体_GB2312" pitchFamily="49" charset="-122"/>
                <a:ea typeface="楷体_GB2312" pitchFamily="49" charset="-122"/>
              </a:rPr>
              <a:t>模块设计说明</a:t>
            </a:r>
          </a:p>
          <a:p>
            <a:pPr marL="812800" indent="-812800">
              <a:lnSpc>
                <a:spcPct val="120000"/>
              </a:lnSpc>
              <a:buNone/>
            </a:pPr>
            <a:r>
              <a:rPr lang="en-US" altLang="zh-CN" sz="2000" b="0" dirty="0">
                <a:ea typeface="楷体_GB2312" pitchFamily="49" charset="-122"/>
              </a:rPr>
              <a:t>       (1)</a:t>
            </a:r>
            <a:r>
              <a:rPr lang="zh-CN" altLang="en-US" sz="2000" b="0" dirty="0">
                <a:ea typeface="楷体_GB2312" pitchFamily="49" charset="-122"/>
              </a:rPr>
              <a:t>模块的一般说明：名称、编号、设计者、所在文件、所在库、调用和被调用模块；</a:t>
            </a:r>
          </a:p>
          <a:p>
            <a:pPr marL="812800" indent="-812800">
              <a:lnSpc>
                <a:spcPct val="120000"/>
              </a:lnSpc>
              <a:buNone/>
            </a:pPr>
            <a:r>
              <a:rPr lang="en-US" altLang="zh-CN" sz="2000" b="0" dirty="0">
                <a:ea typeface="楷体_GB2312" pitchFamily="49" charset="-122"/>
              </a:rPr>
              <a:t>       (2)</a:t>
            </a:r>
            <a:r>
              <a:rPr lang="zh-CN" altLang="en-US" sz="2000" b="0" dirty="0">
                <a:ea typeface="楷体_GB2312" pitchFamily="49" charset="-122"/>
              </a:rPr>
              <a:t>功能概述；</a:t>
            </a:r>
          </a:p>
          <a:p>
            <a:pPr marL="812800" indent="-812800">
              <a:lnSpc>
                <a:spcPct val="120000"/>
              </a:lnSpc>
              <a:buNone/>
            </a:pPr>
            <a:r>
              <a:rPr lang="en-US" altLang="zh-CN" sz="2000" b="0" dirty="0">
                <a:ea typeface="楷体_GB2312" pitchFamily="49" charset="-122"/>
              </a:rPr>
              <a:t>       (3)</a:t>
            </a:r>
            <a:r>
              <a:rPr lang="zh-CN" altLang="en-US" sz="2000" b="0" dirty="0">
                <a:ea typeface="楷体_GB2312" pitchFamily="49" charset="-122"/>
              </a:rPr>
              <a:t>处理描述：用伪代码描述本模块的算法、计算公式及步骤；</a:t>
            </a:r>
          </a:p>
          <a:p>
            <a:pPr marL="812800" indent="-812800">
              <a:lnSpc>
                <a:spcPct val="120000"/>
              </a:lnSpc>
              <a:buNone/>
            </a:pPr>
            <a:r>
              <a:rPr lang="en-US" altLang="zh-CN" sz="2000" b="0" dirty="0">
                <a:ea typeface="楷体_GB2312" pitchFamily="49" charset="-122"/>
              </a:rPr>
              <a:t>       (4)</a:t>
            </a:r>
            <a:r>
              <a:rPr lang="zh-CN" altLang="en-US" sz="2000" b="0" dirty="0">
                <a:ea typeface="楷体_GB2312" pitchFamily="49" charset="-122"/>
              </a:rPr>
              <a:t>引用格式；</a:t>
            </a:r>
          </a:p>
          <a:p>
            <a:pPr marL="812800" indent="-812800">
              <a:lnSpc>
                <a:spcPct val="120000"/>
              </a:lnSpc>
              <a:buNone/>
            </a:pPr>
            <a:r>
              <a:rPr lang="en-US" altLang="zh-CN" sz="2000" b="0" dirty="0">
                <a:ea typeface="楷体_GB2312" pitchFamily="49" charset="-122"/>
              </a:rPr>
              <a:t>       (5)</a:t>
            </a:r>
            <a:r>
              <a:rPr lang="zh-CN" altLang="en-US" sz="2000" b="0" dirty="0">
                <a:ea typeface="楷体_GB2312" pitchFamily="49" charset="-122"/>
              </a:rPr>
              <a:t>返回值；</a:t>
            </a:r>
          </a:p>
          <a:p>
            <a:pPr marL="812800" indent="-812800">
              <a:lnSpc>
                <a:spcPct val="120000"/>
              </a:lnSpc>
              <a:buNone/>
            </a:pPr>
            <a:r>
              <a:rPr lang="en-US" altLang="zh-CN" sz="2000" b="0" dirty="0">
                <a:ea typeface="楷体_GB2312" pitchFamily="49" charset="-122"/>
              </a:rPr>
              <a:t>       (6)</a:t>
            </a:r>
            <a:r>
              <a:rPr lang="zh-CN" altLang="en-US" sz="2000" b="0" dirty="0">
                <a:ea typeface="楷体_GB2312" pitchFamily="49" charset="-122"/>
              </a:rPr>
              <a:t>内部接口：软件内部各模块间的接口关系；</a:t>
            </a:r>
          </a:p>
          <a:p>
            <a:pPr marL="812800" indent="-812800">
              <a:lnSpc>
                <a:spcPct val="120000"/>
              </a:lnSpc>
              <a:buNone/>
            </a:pPr>
            <a:r>
              <a:rPr lang="en-US" altLang="zh-CN" sz="2000" b="0" dirty="0">
                <a:ea typeface="楷体_GB2312" pitchFamily="49" charset="-122"/>
              </a:rPr>
              <a:t>       (7)</a:t>
            </a:r>
            <a:r>
              <a:rPr lang="zh-CN" altLang="en-US" sz="2000" b="0" dirty="0">
                <a:ea typeface="楷体_GB2312" pitchFamily="49" charset="-122"/>
              </a:rPr>
              <a:t>外部接口：本软件同其它软件和硬件的接口关系；</a:t>
            </a:r>
          </a:p>
          <a:p>
            <a:pPr marL="812800" indent="-812800">
              <a:lnSpc>
                <a:spcPct val="120000"/>
              </a:lnSpc>
              <a:buNone/>
            </a:pPr>
            <a:r>
              <a:rPr lang="en-US" altLang="zh-CN" sz="2000" b="0" dirty="0">
                <a:ea typeface="楷体_GB2312" pitchFamily="49" charset="-122"/>
              </a:rPr>
              <a:t>       (8)</a:t>
            </a:r>
            <a:r>
              <a:rPr lang="zh-CN" altLang="en-US" sz="2000" b="0" dirty="0">
                <a:ea typeface="楷体_GB2312" pitchFamily="49" charset="-122"/>
              </a:rPr>
              <a:t>用户接口：向用户提供的命令和命令语法结构，及软件回答的信息。</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9408324E-ECAF-466C-BED2-B76C68778D6E}" type="slidenum">
              <a:rPr lang="zh-CN" altLang="en-US"/>
              <a:pPr/>
              <a:t>84</a:t>
            </a:fld>
            <a:endParaRPr lang="en-US" altLang="zh-CN"/>
          </a:p>
        </p:txBody>
      </p:sp>
      <p:sp>
        <p:nvSpPr>
          <p:cNvPr id="523266" name="Rectangle 2"/>
          <p:cNvSpPr>
            <a:spLocks noGrp="1" noChangeArrowheads="1"/>
          </p:cNvSpPr>
          <p:nvPr>
            <p:ph type="title"/>
          </p:nvPr>
        </p:nvSpPr>
        <p:spPr>
          <a:xfrm>
            <a:off x="685800" y="260648"/>
            <a:ext cx="7772400" cy="1143000"/>
          </a:xfrm>
        </p:spPr>
        <p:txBody>
          <a:bodyPr/>
          <a:lstStyle/>
          <a:p>
            <a:r>
              <a:rPr lang="zh-CN" altLang="en-US" sz="3200" b="1" dirty="0"/>
              <a:t>模块设计说明表</a:t>
            </a:r>
            <a:r>
              <a:rPr lang="en-US" altLang="zh-CN" sz="3200" dirty="0"/>
              <a:t>(1)</a:t>
            </a:r>
            <a:endParaRPr lang="zh-CN" altLang="en-US" sz="3200" dirty="0"/>
          </a:p>
        </p:txBody>
      </p:sp>
      <p:pic>
        <p:nvPicPr>
          <p:cNvPr id="523267" name="Picture 3"/>
          <p:cNvPicPr>
            <a:picLocks noChangeAspect="1" noChangeArrowheads="1"/>
          </p:cNvPicPr>
          <p:nvPr/>
        </p:nvPicPr>
        <p:blipFill>
          <a:blip r:embed="rId2"/>
          <a:srcRect/>
          <a:stretch>
            <a:fillRect/>
          </a:stretch>
        </p:blipFill>
        <p:spPr bwMode="auto">
          <a:xfrm>
            <a:off x="755576" y="1340768"/>
            <a:ext cx="7676185" cy="4752305"/>
          </a:xfrm>
          <a:prstGeom prst="rect">
            <a:avLst/>
          </a:prstGeom>
          <a:noFill/>
          <a:ln w="9525">
            <a:noFill/>
            <a:miter lim="800000"/>
            <a:headEnd/>
            <a:tailEnd/>
          </a:ln>
          <a:effec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9F844B00-3E95-4951-904B-B6F26532DBD6}" type="slidenum">
              <a:rPr lang="zh-CN" altLang="en-US"/>
              <a:pPr/>
              <a:t>85</a:t>
            </a:fld>
            <a:endParaRPr lang="en-US" altLang="zh-CN"/>
          </a:p>
        </p:txBody>
      </p:sp>
      <p:sp>
        <p:nvSpPr>
          <p:cNvPr id="524290" name="Rectangle 2"/>
          <p:cNvSpPr>
            <a:spLocks noGrp="1" noChangeArrowheads="1"/>
          </p:cNvSpPr>
          <p:nvPr>
            <p:ph type="title"/>
          </p:nvPr>
        </p:nvSpPr>
        <p:spPr>
          <a:xfrm>
            <a:off x="683568" y="260648"/>
            <a:ext cx="7772400" cy="1143000"/>
          </a:xfrm>
        </p:spPr>
        <p:txBody>
          <a:bodyPr/>
          <a:lstStyle/>
          <a:p>
            <a:pPr marL="838200" indent="-838200"/>
            <a:r>
              <a:rPr lang="en-US" altLang="en-US" sz="3200" b="1" dirty="0" err="1"/>
              <a:t>模块设计说明表</a:t>
            </a:r>
            <a:r>
              <a:rPr lang="en-US" altLang="en-US" sz="3200" dirty="0"/>
              <a:t>(2)</a:t>
            </a:r>
            <a:endParaRPr lang="zh-CN" altLang="en-US" sz="3200" dirty="0"/>
          </a:p>
        </p:txBody>
      </p:sp>
      <p:sp>
        <p:nvSpPr>
          <p:cNvPr id="524291" name="Rectangle 3"/>
          <p:cNvSpPr>
            <a:spLocks noGrp="1" noChangeArrowheads="1"/>
          </p:cNvSpPr>
          <p:nvPr>
            <p:ph type="body" idx="1"/>
          </p:nvPr>
        </p:nvSpPr>
        <p:spPr>
          <a:xfrm>
            <a:off x="395536" y="1486049"/>
            <a:ext cx="8460432" cy="4967287"/>
          </a:xfrm>
        </p:spPr>
        <p:txBody>
          <a:bodyPr/>
          <a:lstStyle/>
          <a:p>
            <a:pPr marL="0" indent="0">
              <a:buFont typeface="Wingdings" pitchFamily="2" charset="2"/>
              <a:buNone/>
            </a:pPr>
            <a:r>
              <a:rPr lang="en-US" altLang="en-US" sz="2400" dirty="0">
                <a:latin typeface="楷体_GB2312" pitchFamily="49" charset="-122"/>
                <a:ea typeface="楷体_GB2312" pitchFamily="49" charset="-122"/>
              </a:rPr>
              <a:t>1.</a:t>
            </a:r>
            <a:r>
              <a:rPr lang="en-US" altLang="en-US" sz="2400" b="1" dirty="0">
                <a:latin typeface="楷体_GB2312" pitchFamily="49" charset="-122"/>
                <a:ea typeface="楷体_GB2312" pitchFamily="49" charset="-122"/>
              </a:rPr>
              <a:t>模块说明</a:t>
            </a:r>
            <a:r>
              <a:rPr lang="zh-CN" altLang="en-US" sz="2400" dirty="0">
                <a:latin typeface="楷体_GB2312" pitchFamily="49" charset="-122"/>
                <a:ea typeface="楷体_GB2312" pitchFamily="49" charset="-122"/>
              </a:rPr>
              <a:t>：</a:t>
            </a:r>
            <a:r>
              <a:rPr lang="en-US" altLang="en-US" sz="2400" b="1" dirty="0" err="1">
                <a:latin typeface="楷体_GB2312" pitchFamily="49" charset="-122"/>
                <a:ea typeface="楷体_GB2312" pitchFamily="49" charset="-122"/>
              </a:rPr>
              <a:t>名称、编号、设计者、所在文件、所在库、调用和被调用模块</a:t>
            </a:r>
            <a:r>
              <a:rPr lang="en-US" altLang="en-US" sz="2400" b="1" dirty="0">
                <a:latin typeface="楷体_GB2312" pitchFamily="49" charset="-122"/>
                <a:ea typeface="楷体_GB2312" pitchFamily="49" charset="-122"/>
              </a:rPr>
              <a:t>；</a:t>
            </a:r>
          </a:p>
          <a:p>
            <a:pPr marL="0" indent="0">
              <a:buFont typeface="Wingdings" pitchFamily="2" charset="2"/>
              <a:buNone/>
            </a:pPr>
            <a:r>
              <a:rPr lang="en-US" altLang="en-US" sz="2400" dirty="0">
                <a:latin typeface="楷体_GB2312" pitchFamily="49" charset="-122"/>
                <a:ea typeface="楷体_GB2312" pitchFamily="49" charset="-122"/>
              </a:rPr>
              <a:t>2.</a:t>
            </a:r>
            <a:r>
              <a:rPr lang="en-US" altLang="en-US" sz="2400" b="1" dirty="0">
                <a:latin typeface="楷体_GB2312" pitchFamily="49" charset="-122"/>
                <a:ea typeface="楷体_GB2312" pitchFamily="49" charset="-122"/>
              </a:rPr>
              <a:t>功能概述；</a:t>
            </a:r>
          </a:p>
          <a:p>
            <a:pPr marL="0" indent="0">
              <a:buFont typeface="Wingdings" pitchFamily="2" charset="2"/>
              <a:buNone/>
            </a:pPr>
            <a:r>
              <a:rPr lang="en-US" altLang="en-US" sz="2400" dirty="0">
                <a:latin typeface="楷体_GB2312" pitchFamily="49" charset="-122"/>
                <a:ea typeface="楷体_GB2312" pitchFamily="49" charset="-122"/>
              </a:rPr>
              <a:t>3.</a:t>
            </a:r>
            <a:r>
              <a:rPr lang="en-US" altLang="en-US" sz="2400" b="1" dirty="0">
                <a:latin typeface="楷体_GB2312" pitchFamily="49" charset="-122"/>
                <a:ea typeface="楷体_GB2312" pitchFamily="49" charset="-122"/>
              </a:rPr>
              <a:t>处理描述</a:t>
            </a:r>
            <a:r>
              <a:rPr lang="zh-CN" altLang="en-US" sz="2400" dirty="0">
                <a:latin typeface="楷体_GB2312" pitchFamily="49" charset="-122"/>
                <a:ea typeface="楷体_GB2312" pitchFamily="49" charset="-122"/>
              </a:rPr>
              <a:t>：</a:t>
            </a:r>
            <a:r>
              <a:rPr lang="en-US" altLang="en-US" sz="2400" b="1" dirty="0" err="1">
                <a:latin typeface="楷体_GB2312" pitchFamily="49" charset="-122"/>
                <a:ea typeface="楷体_GB2312" pitchFamily="49" charset="-122"/>
              </a:rPr>
              <a:t>用伪代码描述本模块的算法、计算公式及步骤</a:t>
            </a:r>
            <a:r>
              <a:rPr lang="en-US" altLang="en-US" sz="2400" b="1" dirty="0">
                <a:latin typeface="楷体_GB2312" pitchFamily="49" charset="-122"/>
                <a:ea typeface="楷体_GB2312" pitchFamily="49" charset="-122"/>
              </a:rPr>
              <a:t>；</a:t>
            </a:r>
          </a:p>
          <a:p>
            <a:pPr marL="0" indent="0">
              <a:buFont typeface="Wingdings" pitchFamily="2" charset="2"/>
              <a:buNone/>
            </a:pPr>
            <a:r>
              <a:rPr lang="en-US" altLang="en-US" sz="2400" dirty="0">
                <a:latin typeface="楷体_GB2312" pitchFamily="49" charset="-122"/>
                <a:ea typeface="楷体_GB2312" pitchFamily="49" charset="-122"/>
              </a:rPr>
              <a:t>4.</a:t>
            </a:r>
            <a:r>
              <a:rPr lang="en-US" altLang="en-US" sz="2400" b="1" dirty="0">
                <a:latin typeface="楷体_GB2312" pitchFamily="49" charset="-122"/>
                <a:ea typeface="楷体_GB2312" pitchFamily="49" charset="-122"/>
              </a:rPr>
              <a:t>引用格式；</a:t>
            </a:r>
          </a:p>
          <a:p>
            <a:pPr marL="0" indent="0">
              <a:buFont typeface="Wingdings" pitchFamily="2" charset="2"/>
              <a:buNone/>
            </a:pPr>
            <a:r>
              <a:rPr lang="en-US" altLang="en-US" sz="2400" dirty="0">
                <a:latin typeface="楷体_GB2312" pitchFamily="49" charset="-122"/>
                <a:ea typeface="楷体_GB2312" pitchFamily="49" charset="-122"/>
              </a:rPr>
              <a:t>5.</a:t>
            </a:r>
            <a:r>
              <a:rPr lang="en-US" altLang="en-US" sz="2400" b="1" dirty="0">
                <a:latin typeface="楷体_GB2312" pitchFamily="49" charset="-122"/>
                <a:ea typeface="楷体_GB2312" pitchFamily="49" charset="-122"/>
              </a:rPr>
              <a:t>返回值；</a:t>
            </a:r>
          </a:p>
          <a:p>
            <a:pPr marL="0" indent="0">
              <a:buFont typeface="Wingdings" pitchFamily="2" charset="2"/>
              <a:buNone/>
            </a:pPr>
            <a:r>
              <a:rPr lang="en-US" altLang="en-US" sz="2400" dirty="0">
                <a:latin typeface="楷体_GB2312" pitchFamily="49" charset="-122"/>
                <a:ea typeface="楷体_GB2312" pitchFamily="49" charset="-122"/>
              </a:rPr>
              <a:t>6.</a:t>
            </a:r>
            <a:r>
              <a:rPr lang="en-US" altLang="en-US" sz="2400" b="1" dirty="0">
                <a:latin typeface="楷体_GB2312" pitchFamily="49" charset="-122"/>
                <a:ea typeface="楷体_GB2312" pitchFamily="49" charset="-122"/>
              </a:rPr>
              <a:t>内部接口</a:t>
            </a:r>
            <a:r>
              <a:rPr lang="zh-CN" altLang="en-US" sz="2400" dirty="0">
                <a:latin typeface="楷体_GB2312" pitchFamily="49" charset="-122"/>
                <a:ea typeface="楷体_GB2312" pitchFamily="49" charset="-122"/>
              </a:rPr>
              <a:t>：</a:t>
            </a:r>
            <a:r>
              <a:rPr lang="en-US" altLang="en-US" sz="2400" b="1" dirty="0" err="1">
                <a:latin typeface="楷体_GB2312" pitchFamily="49" charset="-122"/>
                <a:ea typeface="楷体_GB2312" pitchFamily="49" charset="-122"/>
              </a:rPr>
              <a:t>软件内部各模块间的接口关系</a:t>
            </a:r>
            <a:r>
              <a:rPr lang="en-US" altLang="en-US" sz="2400" b="1" dirty="0">
                <a:latin typeface="楷体_GB2312" pitchFamily="49" charset="-122"/>
                <a:ea typeface="楷体_GB2312" pitchFamily="49" charset="-122"/>
              </a:rPr>
              <a:t>；</a:t>
            </a:r>
          </a:p>
          <a:p>
            <a:pPr marL="0" indent="0">
              <a:buFont typeface="Wingdings" pitchFamily="2" charset="2"/>
              <a:buNone/>
            </a:pPr>
            <a:r>
              <a:rPr lang="en-US" altLang="en-US" sz="2400" dirty="0">
                <a:latin typeface="楷体_GB2312" pitchFamily="49" charset="-122"/>
                <a:ea typeface="楷体_GB2312" pitchFamily="49" charset="-122"/>
              </a:rPr>
              <a:t>7.</a:t>
            </a:r>
            <a:r>
              <a:rPr lang="en-US" altLang="en-US" sz="2400" b="1" dirty="0">
                <a:latin typeface="楷体_GB2312" pitchFamily="49" charset="-122"/>
                <a:ea typeface="楷体_GB2312" pitchFamily="49" charset="-122"/>
              </a:rPr>
              <a:t>外部接口</a:t>
            </a:r>
            <a:r>
              <a:rPr lang="zh-CN" altLang="en-US" sz="2400" dirty="0">
                <a:latin typeface="楷体_GB2312" pitchFamily="49" charset="-122"/>
                <a:ea typeface="楷体_GB2312" pitchFamily="49" charset="-122"/>
              </a:rPr>
              <a:t>：</a:t>
            </a:r>
            <a:r>
              <a:rPr lang="en-US" altLang="en-US" sz="2400" b="1" dirty="0" err="1">
                <a:latin typeface="楷体_GB2312" pitchFamily="49" charset="-122"/>
                <a:ea typeface="楷体_GB2312" pitchFamily="49" charset="-122"/>
              </a:rPr>
              <a:t>本软件同其它软件和硬件的接口关系</a:t>
            </a:r>
            <a:r>
              <a:rPr lang="en-US" altLang="en-US" sz="2400" b="1" dirty="0">
                <a:latin typeface="楷体_GB2312" pitchFamily="49" charset="-122"/>
                <a:ea typeface="楷体_GB2312" pitchFamily="49" charset="-122"/>
              </a:rPr>
              <a:t>；</a:t>
            </a:r>
          </a:p>
          <a:p>
            <a:pPr marL="0" indent="0">
              <a:buFont typeface="Wingdings" pitchFamily="2" charset="2"/>
              <a:buNone/>
            </a:pPr>
            <a:r>
              <a:rPr lang="en-US" altLang="en-US" sz="2400" dirty="0">
                <a:latin typeface="楷体_GB2312" pitchFamily="49" charset="-122"/>
                <a:ea typeface="楷体_GB2312" pitchFamily="49" charset="-122"/>
              </a:rPr>
              <a:t>8.</a:t>
            </a:r>
            <a:r>
              <a:rPr lang="en-US" altLang="en-US" sz="2400" b="1" dirty="0">
                <a:latin typeface="楷体_GB2312" pitchFamily="49" charset="-122"/>
                <a:ea typeface="楷体_GB2312" pitchFamily="49" charset="-122"/>
              </a:rPr>
              <a:t>用户接口</a:t>
            </a:r>
            <a:r>
              <a:rPr lang="zh-CN" altLang="en-US" sz="2400" dirty="0">
                <a:latin typeface="楷体_GB2312" pitchFamily="49" charset="-122"/>
                <a:ea typeface="楷体_GB2312" pitchFamily="49" charset="-122"/>
              </a:rPr>
              <a:t>：</a:t>
            </a:r>
            <a:r>
              <a:rPr lang="en-US" altLang="en-US" sz="2400" b="1" dirty="0" err="1">
                <a:latin typeface="楷体_GB2312" pitchFamily="49" charset="-122"/>
                <a:ea typeface="楷体_GB2312" pitchFamily="49" charset="-122"/>
              </a:rPr>
              <a:t>向用户提供的命令和命令语法结构</a:t>
            </a:r>
            <a:r>
              <a:rPr lang="zh-CN" altLang="en-US" sz="2400" dirty="0">
                <a:latin typeface="楷体_GB2312" pitchFamily="49" charset="-122"/>
                <a:ea typeface="楷体_GB2312" pitchFamily="49" charset="-122"/>
              </a:rPr>
              <a:t>，</a:t>
            </a:r>
            <a:r>
              <a:rPr lang="en-US" altLang="en-US" sz="2400" b="1" dirty="0" err="1">
                <a:latin typeface="楷体_GB2312" pitchFamily="49" charset="-122"/>
                <a:ea typeface="楷体_GB2312" pitchFamily="49" charset="-122"/>
              </a:rPr>
              <a:t>及软件回答的信息</a:t>
            </a:r>
            <a:r>
              <a:rPr lang="en-US"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215794-05D1-49F7-8836-1C6036B122EB}"/>
              </a:ext>
            </a:extLst>
          </p:cNvPr>
          <p:cNvSpPr>
            <a:spLocks noGrp="1"/>
          </p:cNvSpPr>
          <p:nvPr>
            <p:ph type="title"/>
          </p:nvPr>
        </p:nvSpPr>
        <p:spPr/>
        <p:txBody>
          <a:bodyPr/>
          <a:lstStyle/>
          <a:p>
            <a:r>
              <a:rPr lang="zh-CN" altLang="en-US" dirty="0"/>
              <a:t>详细设计</a:t>
            </a:r>
          </a:p>
        </p:txBody>
      </p:sp>
      <p:sp>
        <p:nvSpPr>
          <p:cNvPr id="3" name="内容占位符 2">
            <a:extLst>
              <a:ext uri="{FF2B5EF4-FFF2-40B4-BE49-F238E27FC236}">
                <a16:creationId xmlns:a16="http://schemas.microsoft.com/office/drawing/2014/main" id="{ABB845DB-6F72-442F-A4FC-49893C77D0B5}"/>
              </a:ext>
            </a:extLst>
          </p:cNvPr>
          <p:cNvSpPr>
            <a:spLocks noGrp="1"/>
          </p:cNvSpPr>
          <p:nvPr>
            <p:ph idx="1"/>
          </p:nvPr>
        </p:nvSpPr>
        <p:spPr/>
        <p:txBody>
          <a:bodyPr/>
          <a:lstStyle/>
          <a:p>
            <a:pPr>
              <a:lnSpc>
                <a:spcPct val="130000"/>
              </a:lnSpc>
              <a:spcBef>
                <a:spcPts val="1600"/>
              </a:spcBef>
            </a:pPr>
            <a:r>
              <a:rPr lang="zh-CN" altLang="en-US" sz="2800" dirty="0"/>
              <a:t>概要设计和详细设计的关系：整体和局部的辩证关系。</a:t>
            </a:r>
            <a:endParaRPr lang="en-US" altLang="zh-CN" sz="2800" dirty="0"/>
          </a:p>
          <a:p>
            <a:pPr>
              <a:lnSpc>
                <a:spcPct val="130000"/>
              </a:lnSpc>
              <a:spcBef>
                <a:spcPts val="1600"/>
              </a:spcBef>
            </a:pPr>
            <a:r>
              <a:rPr lang="zh-CN" altLang="en-US" sz="2800" dirty="0"/>
              <a:t>由软件定义时期向软件设计阶段的平稳顺畅过渡。</a:t>
            </a:r>
          </a:p>
        </p:txBody>
      </p:sp>
      <p:sp>
        <p:nvSpPr>
          <p:cNvPr id="4" name="文本框 3">
            <a:extLst>
              <a:ext uri="{FF2B5EF4-FFF2-40B4-BE49-F238E27FC236}">
                <a16:creationId xmlns:a16="http://schemas.microsoft.com/office/drawing/2014/main" id="{2199B566-2352-4DD3-90F6-57D439441E8A}"/>
              </a:ext>
            </a:extLst>
          </p:cNvPr>
          <p:cNvSpPr txBox="1"/>
          <p:nvPr/>
        </p:nvSpPr>
        <p:spPr>
          <a:xfrm>
            <a:off x="611560"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012198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215794-05D1-49F7-8836-1C6036B122EB}"/>
              </a:ext>
            </a:extLst>
          </p:cNvPr>
          <p:cNvSpPr>
            <a:spLocks noGrp="1"/>
          </p:cNvSpPr>
          <p:nvPr>
            <p:ph type="title"/>
          </p:nvPr>
        </p:nvSpPr>
        <p:spPr/>
        <p:txBody>
          <a:bodyPr/>
          <a:lstStyle/>
          <a:p>
            <a:r>
              <a:rPr lang="zh-CN" altLang="en-US" dirty="0"/>
              <a:t>详细设计</a:t>
            </a:r>
          </a:p>
        </p:txBody>
      </p:sp>
      <p:sp>
        <p:nvSpPr>
          <p:cNvPr id="3" name="内容占位符 2">
            <a:extLst>
              <a:ext uri="{FF2B5EF4-FFF2-40B4-BE49-F238E27FC236}">
                <a16:creationId xmlns:a16="http://schemas.microsoft.com/office/drawing/2014/main" id="{ABB845DB-6F72-442F-A4FC-49893C77D0B5}"/>
              </a:ext>
            </a:extLst>
          </p:cNvPr>
          <p:cNvSpPr>
            <a:spLocks noGrp="1"/>
          </p:cNvSpPr>
          <p:nvPr>
            <p:ph idx="1"/>
          </p:nvPr>
        </p:nvSpPr>
        <p:spPr/>
        <p:txBody>
          <a:bodyPr/>
          <a:lstStyle/>
          <a:p>
            <a:pPr>
              <a:lnSpc>
                <a:spcPct val="130000"/>
              </a:lnSpc>
              <a:spcBef>
                <a:spcPts val="1600"/>
              </a:spcBef>
            </a:pPr>
            <a:r>
              <a:rPr lang="zh-CN" altLang="en-US" sz="2800" dirty="0"/>
              <a:t>习总书记强调要坚决打赢疫情防控的人民战争总体战阻击战的防控疫情精神， “以人民为中心”的价值导向。</a:t>
            </a:r>
            <a:endParaRPr lang="en-US" altLang="zh-CN" sz="2800" dirty="0"/>
          </a:p>
          <a:p>
            <a:pPr>
              <a:lnSpc>
                <a:spcPct val="130000"/>
              </a:lnSpc>
              <a:spcBef>
                <a:spcPts val="1600"/>
              </a:spcBef>
            </a:pPr>
            <a:r>
              <a:rPr lang="zh-CN" altLang="en-US" sz="2800" dirty="0"/>
              <a:t>总体战明确“坚持全国一盘棋”的战略总要求，阻击战提出“精准施策”的战术总原则，该指导精神既有整体的战略布局，又有具体的战术策略。</a:t>
            </a:r>
            <a:endParaRPr lang="en-US" altLang="zh-CN" sz="2800" dirty="0"/>
          </a:p>
        </p:txBody>
      </p:sp>
      <p:sp>
        <p:nvSpPr>
          <p:cNvPr id="4" name="文本框 3">
            <a:extLst>
              <a:ext uri="{FF2B5EF4-FFF2-40B4-BE49-F238E27FC236}">
                <a16:creationId xmlns:a16="http://schemas.microsoft.com/office/drawing/2014/main" id="{5061A99A-13A1-449B-BA6F-0982E73352F8}"/>
              </a:ext>
            </a:extLst>
          </p:cNvPr>
          <p:cNvSpPr txBox="1"/>
          <p:nvPr/>
        </p:nvSpPr>
        <p:spPr>
          <a:xfrm>
            <a:off x="611560"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4185793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215794-05D1-49F7-8836-1C6036B122EB}"/>
              </a:ext>
            </a:extLst>
          </p:cNvPr>
          <p:cNvSpPr>
            <a:spLocks noGrp="1"/>
          </p:cNvSpPr>
          <p:nvPr>
            <p:ph type="title"/>
          </p:nvPr>
        </p:nvSpPr>
        <p:spPr/>
        <p:txBody>
          <a:bodyPr/>
          <a:lstStyle/>
          <a:p>
            <a:r>
              <a:rPr lang="zh-CN" altLang="en-US" dirty="0"/>
              <a:t>详细设计</a:t>
            </a:r>
          </a:p>
        </p:txBody>
      </p:sp>
      <p:sp>
        <p:nvSpPr>
          <p:cNvPr id="3" name="内容占位符 2">
            <a:extLst>
              <a:ext uri="{FF2B5EF4-FFF2-40B4-BE49-F238E27FC236}">
                <a16:creationId xmlns:a16="http://schemas.microsoft.com/office/drawing/2014/main" id="{ABB845DB-6F72-442F-A4FC-49893C77D0B5}"/>
              </a:ext>
            </a:extLst>
          </p:cNvPr>
          <p:cNvSpPr>
            <a:spLocks noGrp="1"/>
          </p:cNvSpPr>
          <p:nvPr>
            <p:ph idx="1"/>
          </p:nvPr>
        </p:nvSpPr>
        <p:spPr/>
        <p:txBody>
          <a:bodyPr/>
          <a:lstStyle/>
          <a:p>
            <a:pPr>
              <a:lnSpc>
                <a:spcPct val="130000"/>
              </a:lnSpc>
              <a:spcBef>
                <a:spcPts val="1600"/>
              </a:spcBef>
            </a:pPr>
            <a:r>
              <a:rPr lang="zh-CN" altLang="en-US" sz="2800" dirty="0"/>
              <a:t>我国的信心和底气来自中国特色社会主义的道路自信、 理论自信、 制度自信、文化自信。</a:t>
            </a:r>
          </a:p>
          <a:p>
            <a:pPr>
              <a:lnSpc>
                <a:spcPct val="130000"/>
              </a:lnSpc>
              <a:spcBef>
                <a:spcPts val="1600"/>
              </a:spcBef>
            </a:pPr>
            <a:r>
              <a:rPr lang="zh-CN" altLang="en-US" sz="2800" dirty="0"/>
              <a:t>做任何事既要有总体结构的把控能力，又要有落实局部细节的周密举措，做到整体局部相统一相结合。</a:t>
            </a:r>
          </a:p>
        </p:txBody>
      </p:sp>
      <p:sp>
        <p:nvSpPr>
          <p:cNvPr id="4" name="文本框 3">
            <a:extLst>
              <a:ext uri="{FF2B5EF4-FFF2-40B4-BE49-F238E27FC236}">
                <a16:creationId xmlns:a16="http://schemas.microsoft.com/office/drawing/2014/main" id="{37A408A3-14A7-4D83-9CA2-C18DAEB29D37}"/>
              </a:ext>
            </a:extLst>
          </p:cNvPr>
          <p:cNvSpPr txBox="1"/>
          <p:nvPr/>
        </p:nvSpPr>
        <p:spPr>
          <a:xfrm>
            <a:off x="611560"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338815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zh-CN" altLang="en-US" sz="3600" dirty="0"/>
              <a:t>设计复审（</a:t>
            </a:r>
            <a:r>
              <a:rPr lang="en-US" altLang="zh-CN" sz="3600" dirty="0"/>
              <a:t>design review</a:t>
            </a:r>
            <a:r>
              <a:rPr lang="zh-CN" altLang="en-US" sz="3600" dirty="0"/>
              <a:t>）</a:t>
            </a:r>
          </a:p>
        </p:txBody>
      </p:sp>
      <p:sp>
        <p:nvSpPr>
          <p:cNvPr id="430083" name="Rectangle 3"/>
          <p:cNvSpPr>
            <a:spLocks noGrp="1" noChangeArrowheads="1"/>
          </p:cNvSpPr>
          <p:nvPr>
            <p:ph type="body" idx="1"/>
          </p:nvPr>
        </p:nvSpPr>
        <p:spPr>
          <a:xfrm>
            <a:off x="685800" y="1556792"/>
            <a:ext cx="8001000" cy="4419600"/>
          </a:xfrm>
        </p:spPr>
        <p:txBody>
          <a:bodyPr/>
          <a:lstStyle/>
          <a:p>
            <a:r>
              <a:rPr lang="zh-CN" altLang="en-US"/>
              <a:t>及早发现设计中的缺陷</a:t>
            </a:r>
          </a:p>
          <a:p>
            <a:r>
              <a:rPr lang="zh-CN" altLang="en-US"/>
              <a:t>差错的传播</a:t>
            </a:r>
          </a:p>
          <a:p>
            <a:r>
              <a:rPr lang="zh-CN" altLang="en-US"/>
              <a:t>复审的内容</a:t>
            </a:r>
          </a:p>
          <a:p>
            <a:pPr lvl="1"/>
            <a:r>
              <a:rPr lang="zh-CN" altLang="en-US">
                <a:latin typeface="Times New Roman" pitchFamily="18" charset="0"/>
              </a:rPr>
              <a:t>概要设计复审</a:t>
            </a:r>
            <a:r>
              <a:rPr lang="zh-CN" altLang="en-US"/>
              <a:t> </a:t>
            </a:r>
          </a:p>
          <a:p>
            <a:pPr lvl="2"/>
            <a:r>
              <a:rPr lang="zh-CN" altLang="en-US">
                <a:latin typeface="Times New Roman" pitchFamily="18" charset="0"/>
              </a:rPr>
              <a:t>系统的总体结构，模块划分，内外接口</a:t>
            </a:r>
            <a:r>
              <a:rPr lang="zh-CN" altLang="en-US"/>
              <a:t> </a:t>
            </a:r>
          </a:p>
          <a:p>
            <a:pPr lvl="1"/>
            <a:r>
              <a:rPr lang="zh-CN" altLang="en-US">
                <a:latin typeface="Times New Roman" pitchFamily="18" charset="0"/>
              </a:rPr>
              <a:t>详细设计复审</a:t>
            </a:r>
            <a:r>
              <a:rPr lang="zh-CN" altLang="en-US"/>
              <a:t> </a:t>
            </a:r>
          </a:p>
          <a:p>
            <a:pPr lvl="2"/>
            <a:r>
              <a:rPr lang="zh-CN" altLang="en-US">
                <a:latin typeface="Times New Roman" pitchFamily="18" charset="0"/>
              </a:rPr>
              <a:t>各个模块的具体设计</a:t>
            </a:r>
            <a:r>
              <a:rPr lang="zh-CN" altLang="en-US"/>
              <a:t> </a:t>
            </a:r>
          </a:p>
        </p:txBody>
      </p:sp>
    </p:spTree>
    <p:extLst>
      <p:ext uri="{BB962C8B-B14F-4D97-AF65-F5344CB8AC3E}">
        <p14:creationId xmlns:p14="http://schemas.microsoft.com/office/powerpoint/2010/main" val="266029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关于设计的经验</a:t>
            </a:r>
          </a:p>
        </p:txBody>
      </p:sp>
      <p:sp>
        <p:nvSpPr>
          <p:cNvPr id="3" name="内容占位符 2"/>
          <p:cNvSpPr>
            <a:spLocks noGrp="1"/>
          </p:cNvSpPr>
          <p:nvPr>
            <p:ph idx="1"/>
          </p:nvPr>
        </p:nvSpPr>
        <p:spPr>
          <a:xfrm>
            <a:off x="685800" y="1628800"/>
            <a:ext cx="7774632" cy="4114800"/>
          </a:xfrm>
        </p:spPr>
        <p:txBody>
          <a:bodyPr/>
          <a:lstStyle/>
          <a:p>
            <a:pPr marL="0" indent="0">
              <a:buNone/>
            </a:pPr>
            <a:r>
              <a:rPr lang="en-US" altLang="zh-CN" dirty="0"/>
              <a:t>3. </a:t>
            </a:r>
            <a:r>
              <a:rPr lang="zh-CN" altLang="en-US" dirty="0"/>
              <a:t>用户控制和自由</a:t>
            </a:r>
            <a:endParaRPr lang="zh-CN" altLang="en-US" b="0" dirty="0"/>
          </a:p>
          <a:p>
            <a:pPr>
              <a:spcBef>
                <a:spcPts val="1600"/>
              </a:spcBef>
            </a:pPr>
            <a:r>
              <a:rPr lang="zh-CN" altLang="en-US" sz="2800" b="0" dirty="0"/>
              <a:t>系统应该允许用户自由去探索其功能</a:t>
            </a:r>
            <a:endParaRPr lang="en-US" altLang="zh-CN" sz="2800" b="0" dirty="0"/>
          </a:p>
          <a:p>
            <a:pPr>
              <a:spcBef>
                <a:spcPts val="1600"/>
              </a:spcBef>
            </a:pPr>
            <a:r>
              <a:rPr lang="zh-CN" altLang="en-US" sz="2800" b="0" dirty="0"/>
              <a:t>同时也允许用户“撤销”与“重做”</a:t>
            </a:r>
          </a:p>
        </p:txBody>
      </p:sp>
    </p:spTree>
    <p:extLst>
      <p:ext uri="{BB962C8B-B14F-4D97-AF65-F5344CB8AC3E}">
        <p14:creationId xmlns:p14="http://schemas.microsoft.com/office/powerpoint/2010/main" val="36504616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zh-CN" altLang="en-US"/>
              <a:t>有</a:t>
            </a:r>
            <a:r>
              <a:rPr lang="en-US" altLang="zh-CN"/>
              <a:t>/</a:t>
            </a:r>
            <a:r>
              <a:rPr lang="zh-CN" altLang="en-US"/>
              <a:t>无设计复审的纠错费用比较</a:t>
            </a:r>
          </a:p>
        </p:txBody>
      </p:sp>
      <p:sp>
        <p:nvSpPr>
          <p:cNvPr id="432131" name="Rectangle 3"/>
          <p:cNvSpPr>
            <a:spLocks noChangeArrowheads="1"/>
          </p:cNvSpPr>
          <p:nvPr/>
        </p:nvSpPr>
        <p:spPr bwMode="auto">
          <a:xfrm>
            <a:off x="4578152" y="2573363"/>
            <a:ext cx="673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32" name="Rectangle 4"/>
          <p:cNvSpPr>
            <a:spLocks noChangeArrowheads="1"/>
          </p:cNvSpPr>
          <p:nvPr/>
        </p:nvSpPr>
        <p:spPr bwMode="auto">
          <a:xfrm>
            <a:off x="6430765" y="4872063"/>
            <a:ext cx="24145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202       804</a:t>
            </a:r>
          </a:p>
        </p:txBody>
      </p:sp>
      <p:sp>
        <p:nvSpPr>
          <p:cNvPr id="432133" name="Rectangle 5"/>
          <p:cNvSpPr>
            <a:spLocks noChangeArrowheads="1"/>
          </p:cNvSpPr>
          <p:nvPr/>
        </p:nvSpPr>
        <p:spPr bwMode="auto">
          <a:xfrm>
            <a:off x="5251252" y="4872063"/>
            <a:ext cx="11795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34" name="Rectangle 6"/>
          <p:cNvSpPr>
            <a:spLocks noChangeArrowheads="1"/>
          </p:cNvSpPr>
          <p:nvPr/>
        </p:nvSpPr>
        <p:spPr bwMode="auto">
          <a:xfrm>
            <a:off x="4578152" y="4872063"/>
            <a:ext cx="673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zh-CN">
                <a:effectLst/>
                <a:latin typeface="Times New Roman" pitchFamily="18" charset="0"/>
                <a:ea typeface="宋体" pitchFamily="2" charset="-122"/>
              </a:rPr>
              <a:t>12</a:t>
            </a:r>
          </a:p>
        </p:txBody>
      </p:sp>
      <p:sp>
        <p:nvSpPr>
          <p:cNvPr id="432135" name="Rectangle 7"/>
          <p:cNvSpPr>
            <a:spLocks noChangeArrowheads="1"/>
          </p:cNvSpPr>
          <p:nvPr/>
        </p:nvSpPr>
        <p:spPr bwMode="auto">
          <a:xfrm>
            <a:off x="3587552" y="4872063"/>
            <a:ext cx="990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3</a:t>
            </a:r>
          </a:p>
        </p:txBody>
      </p:sp>
      <p:sp>
        <p:nvSpPr>
          <p:cNvPr id="432136" name="Rectangle 8"/>
          <p:cNvSpPr>
            <a:spLocks noChangeArrowheads="1"/>
          </p:cNvSpPr>
          <p:nvPr/>
        </p:nvSpPr>
        <p:spPr bwMode="auto">
          <a:xfrm>
            <a:off x="2690615" y="4872063"/>
            <a:ext cx="8969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67.0</a:t>
            </a:r>
          </a:p>
        </p:txBody>
      </p:sp>
      <p:sp>
        <p:nvSpPr>
          <p:cNvPr id="432137" name="Rectangle 9"/>
          <p:cNvSpPr>
            <a:spLocks noChangeArrowheads="1"/>
          </p:cNvSpPr>
          <p:nvPr/>
        </p:nvSpPr>
        <p:spPr bwMode="auto">
          <a:xfrm>
            <a:off x="539552" y="4872063"/>
            <a:ext cx="21510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effectLst/>
                <a:latin typeface="Times New Roman" pitchFamily="18" charset="0"/>
                <a:ea typeface="宋体" pitchFamily="2" charset="-122"/>
              </a:rPr>
              <a:t>交付使用后</a:t>
            </a:r>
          </a:p>
        </p:txBody>
      </p:sp>
      <p:sp>
        <p:nvSpPr>
          <p:cNvPr id="432138" name="Rectangle 10"/>
          <p:cNvSpPr>
            <a:spLocks noChangeArrowheads="1"/>
          </p:cNvSpPr>
          <p:nvPr/>
        </p:nvSpPr>
        <p:spPr bwMode="auto">
          <a:xfrm>
            <a:off x="6430765" y="3927500"/>
            <a:ext cx="24145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315      1230</a:t>
            </a:r>
          </a:p>
        </p:txBody>
      </p:sp>
      <p:sp>
        <p:nvSpPr>
          <p:cNvPr id="432139" name="Rectangle 11"/>
          <p:cNvSpPr>
            <a:spLocks noChangeArrowheads="1"/>
          </p:cNvSpPr>
          <p:nvPr/>
        </p:nvSpPr>
        <p:spPr bwMode="auto">
          <a:xfrm>
            <a:off x="5251252" y="3927500"/>
            <a:ext cx="117951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40" name="Rectangle 12"/>
          <p:cNvSpPr>
            <a:spLocks noChangeArrowheads="1"/>
          </p:cNvSpPr>
          <p:nvPr/>
        </p:nvSpPr>
        <p:spPr bwMode="auto">
          <a:xfrm>
            <a:off x="4578152" y="3927500"/>
            <a:ext cx="6731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zh-CN">
                <a:effectLst/>
                <a:latin typeface="Times New Roman" pitchFamily="18" charset="0"/>
                <a:ea typeface="宋体" pitchFamily="2" charset="-122"/>
              </a:rPr>
              <a:t>82</a:t>
            </a:r>
          </a:p>
        </p:txBody>
      </p:sp>
      <p:sp>
        <p:nvSpPr>
          <p:cNvPr id="432141" name="Rectangle 13"/>
          <p:cNvSpPr>
            <a:spLocks noChangeArrowheads="1"/>
          </p:cNvSpPr>
          <p:nvPr/>
        </p:nvSpPr>
        <p:spPr bwMode="auto">
          <a:xfrm>
            <a:off x="3587552" y="3927500"/>
            <a:ext cx="990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42" name="Rectangle 14"/>
          <p:cNvSpPr>
            <a:spLocks noChangeArrowheads="1"/>
          </p:cNvSpPr>
          <p:nvPr/>
        </p:nvSpPr>
        <p:spPr bwMode="auto">
          <a:xfrm>
            <a:off x="2690615" y="3927500"/>
            <a:ext cx="89693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15.0</a:t>
            </a:r>
          </a:p>
        </p:txBody>
      </p:sp>
      <p:sp>
        <p:nvSpPr>
          <p:cNvPr id="432143" name="Rectangle 15"/>
          <p:cNvSpPr>
            <a:spLocks noChangeArrowheads="1"/>
          </p:cNvSpPr>
          <p:nvPr/>
        </p:nvSpPr>
        <p:spPr bwMode="auto">
          <a:xfrm>
            <a:off x="539552" y="3927500"/>
            <a:ext cx="21510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effectLst/>
                <a:latin typeface="Times New Roman" pitchFamily="18" charset="0"/>
                <a:ea typeface="宋体" pitchFamily="2" charset="-122"/>
              </a:rPr>
              <a:t>综合</a:t>
            </a:r>
            <a:r>
              <a:rPr lang="en-US" altLang="zh-CN">
                <a:effectLst/>
                <a:latin typeface="Times New Roman" pitchFamily="18" charset="0"/>
                <a:ea typeface="宋体" pitchFamily="2" charset="-122"/>
              </a:rPr>
              <a:t>-</a:t>
            </a:r>
            <a:r>
              <a:rPr lang="zh-CN" altLang="en-US">
                <a:effectLst/>
                <a:latin typeface="Times New Roman" pitchFamily="18" charset="0"/>
                <a:ea typeface="宋体" pitchFamily="2" charset="-122"/>
              </a:rPr>
              <a:t>系统测试</a:t>
            </a:r>
          </a:p>
        </p:txBody>
      </p:sp>
      <p:sp>
        <p:nvSpPr>
          <p:cNvPr id="432144" name="Rectangle 16"/>
          <p:cNvSpPr>
            <a:spLocks noChangeArrowheads="1"/>
          </p:cNvSpPr>
          <p:nvPr/>
        </p:nvSpPr>
        <p:spPr bwMode="auto">
          <a:xfrm>
            <a:off x="6430765" y="3249638"/>
            <a:ext cx="2414587"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234      143</a:t>
            </a:r>
          </a:p>
        </p:txBody>
      </p:sp>
      <p:sp>
        <p:nvSpPr>
          <p:cNvPr id="432145" name="Rectangle 17"/>
          <p:cNvSpPr>
            <a:spLocks noChangeArrowheads="1"/>
          </p:cNvSpPr>
          <p:nvPr/>
        </p:nvSpPr>
        <p:spPr bwMode="auto">
          <a:xfrm>
            <a:off x="5251252" y="3249638"/>
            <a:ext cx="117951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46" name="Rectangle 18"/>
          <p:cNvSpPr>
            <a:spLocks noChangeArrowheads="1"/>
          </p:cNvSpPr>
          <p:nvPr/>
        </p:nvSpPr>
        <p:spPr bwMode="auto">
          <a:xfrm>
            <a:off x="4578152" y="3249638"/>
            <a:ext cx="6731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zh-CN">
                <a:effectLst/>
                <a:latin typeface="Times New Roman" pitchFamily="18" charset="0"/>
                <a:ea typeface="宋体" pitchFamily="2" charset="-122"/>
              </a:rPr>
              <a:t>22</a:t>
            </a:r>
          </a:p>
        </p:txBody>
      </p:sp>
      <p:sp>
        <p:nvSpPr>
          <p:cNvPr id="432147" name="Rectangle 19"/>
          <p:cNvSpPr>
            <a:spLocks noChangeArrowheads="1"/>
          </p:cNvSpPr>
          <p:nvPr/>
        </p:nvSpPr>
        <p:spPr bwMode="auto">
          <a:xfrm>
            <a:off x="3587552" y="3249638"/>
            <a:ext cx="9906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36	21	</a:t>
            </a:r>
          </a:p>
        </p:txBody>
      </p:sp>
      <p:sp>
        <p:nvSpPr>
          <p:cNvPr id="432148" name="Rectangle 20"/>
          <p:cNvSpPr>
            <a:spLocks noChangeArrowheads="1"/>
          </p:cNvSpPr>
          <p:nvPr/>
        </p:nvSpPr>
        <p:spPr bwMode="auto">
          <a:xfrm>
            <a:off x="2690615" y="3249638"/>
            <a:ext cx="896937"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6.5</a:t>
            </a:r>
          </a:p>
        </p:txBody>
      </p:sp>
      <p:sp>
        <p:nvSpPr>
          <p:cNvPr id="432149" name="Rectangle 21"/>
          <p:cNvSpPr>
            <a:spLocks noChangeArrowheads="1"/>
          </p:cNvSpPr>
          <p:nvPr/>
        </p:nvSpPr>
        <p:spPr bwMode="auto">
          <a:xfrm>
            <a:off x="539552" y="3249638"/>
            <a:ext cx="21510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effectLst/>
                <a:latin typeface="Times New Roman" pitchFamily="18" charset="0"/>
                <a:ea typeface="宋体" pitchFamily="2" charset="-122"/>
              </a:rPr>
              <a:t>综合测试前</a:t>
            </a:r>
          </a:p>
        </p:txBody>
      </p:sp>
      <p:sp>
        <p:nvSpPr>
          <p:cNvPr id="432150" name="Rectangle 22"/>
          <p:cNvSpPr>
            <a:spLocks noChangeArrowheads="1"/>
          </p:cNvSpPr>
          <p:nvPr/>
        </p:nvSpPr>
        <p:spPr bwMode="auto">
          <a:xfrm>
            <a:off x="6430765" y="2573363"/>
            <a:ext cx="24145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33</a:t>
            </a:r>
          </a:p>
        </p:txBody>
      </p:sp>
      <p:sp>
        <p:nvSpPr>
          <p:cNvPr id="432151" name="Rectangle 23"/>
          <p:cNvSpPr>
            <a:spLocks noChangeArrowheads="1"/>
          </p:cNvSpPr>
          <p:nvPr/>
        </p:nvSpPr>
        <p:spPr bwMode="auto">
          <a:xfrm>
            <a:off x="5251252" y="2573363"/>
            <a:ext cx="11795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52" name="Rectangle 24"/>
          <p:cNvSpPr>
            <a:spLocks noChangeArrowheads="1"/>
          </p:cNvSpPr>
          <p:nvPr/>
        </p:nvSpPr>
        <p:spPr bwMode="auto">
          <a:xfrm>
            <a:off x="3587552" y="2573363"/>
            <a:ext cx="990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22</a:t>
            </a:r>
          </a:p>
        </p:txBody>
      </p:sp>
      <p:sp>
        <p:nvSpPr>
          <p:cNvPr id="432153" name="Rectangle 25"/>
          <p:cNvSpPr>
            <a:spLocks noChangeArrowheads="1"/>
          </p:cNvSpPr>
          <p:nvPr/>
        </p:nvSpPr>
        <p:spPr bwMode="auto">
          <a:xfrm>
            <a:off x="2690615" y="2573363"/>
            <a:ext cx="8969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effectLst/>
                <a:latin typeface="Times New Roman" pitchFamily="18" charset="0"/>
                <a:ea typeface="宋体" pitchFamily="2" charset="-122"/>
              </a:rPr>
              <a:t>1.5</a:t>
            </a:r>
          </a:p>
        </p:txBody>
      </p:sp>
      <p:sp>
        <p:nvSpPr>
          <p:cNvPr id="432154" name="Rectangle 26"/>
          <p:cNvSpPr>
            <a:spLocks noChangeArrowheads="1"/>
          </p:cNvSpPr>
          <p:nvPr/>
        </p:nvSpPr>
        <p:spPr bwMode="auto">
          <a:xfrm>
            <a:off x="539552" y="2573363"/>
            <a:ext cx="21510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effectLst/>
                <a:latin typeface="Times New Roman" pitchFamily="18" charset="0"/>
                <a:ea typeface="宋体" pitchFamily="2" charset="-122"/>
              </a:rPr>
              <a:t>设计阶段</a:t>
            </a:r>
          </a:p>
        </p:txBody>
      </p:sp>
      <p:sp>
        <p:nvSpPr>
          <p:cNvPr id="432155" name="Rectangle 27"/>
          <p:cNvSpPr>
            <a:spLocks noChangeArrowheads="1"/>
          </p:cNvSpPr>
          <p:nvPr/>
        </p:nvSpPr>
        <p:spPr bwMode="auto">
          <a:xfrm>
            <a:off x="6430765" y="1628800"/>
            <a:ext cx="24145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56" name="Rectangle 28"/>
          <p:cNvSpPr>
            <a:spLocks noChangeArrowheads="1"/>
          </p:cNvSpPr>
          <p:nvPr/>
        </p:nvSpPr>
        <p:spPr bwMode="auto">
          <a:xfrm>
            <a:off x="5251252" y="1628800"/>
            <a:ext cx="117951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57" name="Rectangle 29"/>
          <p:cNvSpPr>
            <a:spLocks noChangeArrowheads="1"/>
          </p:cNvSpPr>
          <p:nvPr/>
        </p:nvSpPr>
        <p:spPr bwMode="auto">
          <a:xfrm>
            <a:off x="4578152" y="1628800"/>
            <a:ext cx="6731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effectLst/>
              <a:latin typeface="Times New Roman" pitchFamily="18" charset="0"/>
              <a:ea typeface="宋体" pitchFamily="2" charset="-122"/>
            </a:endParaRPr>
          </a:p>
        </p:txBody>
      </p:sp>
      <p:sp>
        <p:nvSpPr>
          <p:cNvPr id="432159" name="Rectangle 31"/>
          <p:cNvSpPr>
            <a:spLocks noChangeArrowheads="1"/>
          </p:cNvSpPr>
          <p:nvPr/>
        </p:nvSpPr>
        <p:spPr bwMode="auto">
          <a:xfrm>
            <a:off x="2690615" y="1628800"/>
            <a:ext cx="89693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effectLst/>
                <a:latin typeface="Times New Roman" pitchFamily="18" charset="0"/>
                <a:ea typeface="宋体" pitchFamily="2" charset="-122"/>
              </a:rPr>
              <a:t>纠错代价</a:t>
            </a:r>
          </a:p>
        </p:txBody>
      </p:sp>
      <p:sp>
        <p:nvSpPr>
          <p:cNvPr id="432160" name="Rectangle 32"/>
          <p:cNvSpPr>
            <a:spLocks noChangeArrowheads="1"/>
          </p:cNvSpPr>
          <p:nvPr/>
        </p:nvSpPr>
        <p:spPr bwMode="auto">
          <a:xfrm>
            <a:off x="539552" y="1628800"/>
            <a:ext cx="21510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dirty="0">
                <a:effectLst/>
                <a:latin typeface="Times New Roman" pitchFamily="18" charset="0"/>
                <a:ea typeface="宋体" pitchFamily="2" charset="-122"/>
              </a:rPr>
              <a:t>揭露错误时间</a:t>
            </a:r>
          </a:p>
        </p:txBody>
      </p:sp>
      <p:sp>
        <p:nvSpPr>
          <p:cNvPr id="432161" name="Line 33"/>
          <p:cNvSpPr>
            <a:spLocks noChangeShapeType="1"/>
          </p:cNvSpPr>
          <p:nvPr/>
        </p:nvSpPr>
        <p:spPr bwMode="auto">
          <a:xfrm>
            <a:off x="539552" y="1640632"/>
            <a:ext cx="83058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2" name="Line 34"/>
          <p:cNvSpPr>
            <a:spLocks noChangeShapeType="1"/>
          </p:cNvSpPr>
          <p:nvPr/>
        </p:nvSpPr>
        <p:spPr bwMode="auto">
          <a:xfrm>
            <a:off x="539552" y="2573363"/>
            <a:ext cx="830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3" name="Line 35"/>
          <p:cNvSpPr>
            <a:spLocks noChangeShapeType="1"/>
          </p:cNvSpPr>
          <p:nvPr/>
        </p:nvSpPr>
        <p:spPr bwMode="auto">
          <a:xfrm>
            <a:off x="539552" y="3249638"/>
            <a:ext cx="830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4" name="Line 36"/>
          <p:cNvSpPr>
            <a:spLocks noChangeShapeType="1"/>
          </p:cNvSpPr>
          <p:nvPr/>
        </p:nvSpPr>
        <p:spPr bwMode="auto">
          <a:xfrm>
            <a:off x="539552" y="3927500"/>
            <a:ext cx="830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5" name="Line 37"/>
          <p:cNvSpPr>
            <a:spLocks noChangeShapeType="1"/>
          </p:cNvSpPr>
          <p:nvPr/>
        </p:nvSpPr>
        <p:spPr bwMode="auto">
          <a:xfrm>
            <a:off x="539552" y="4872063"/>
            <a:ext cx="830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6" name="Line 38"/>
          <p:cNvSpPr>
            <a:spLocks noChangeShapeType="1"/>
          </p:cNvSpPr>
          <p:nvPr/>
        </p:nvSpPr>
        <p:spPr bwMode="auto">
          <a:xfrm>
            <a:off x="539552" y="5548338"/>
            <a:ext cx="83058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7" name="Line 39"/>
          <p:cNvSpPr>
            <a:spLocks noChangeShapeType="1"/>
          </p:cNvSpPr>
          <p:nvPr/>
        </p:nvSpPr>
        <p:spPr bwMode="auto">
          <a:xfrm>
            <a:off x="539552" y="1628800"/>
            <a:ext cx="0" cy="391953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8" name="Line 40"/>
          <p:cNvSpPr>
            <a:spLocks noChangeShapeType="1"/>
          </p:cNvSpPr>
          <p:nvPr/>
        </p:nvSpPr>
        <p:spPr bwMode="auto">
          <a:xfrm>
            <a:off x="2690615" y="1628800"/>
            <a:ext cx="0" cy="391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69" name="Line 41"/>
          <p:cNvSpPr>
            <a:spLocks noChangeShapeType="1"/>
          </p:cNvSpPr>
          <p:nvPr/>
        </p:nvSpPr>
        <p:spPr bwMode="auto">
          <a:xfrm>
            <a:off x="3587552" y="1628800"/>
            <a:ext cx="0" cy="391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0" name="Line 42"/>
          <p:cNvSpPr>
            <a:spLocks noChangeShapeType="1"/>
          </p:cNvSpPr>
          <p:nvPr/>
        </p:nvSpPr>
        <p:spPr bwMode="auto">
          <a:xfrm>
            <a:off x="5797352" y="1628800"/>
            <a:ext cx="0" cy="3919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1" name="Line 43"/>
          <p:cNvSpPr>
            <a:spLocks noChangeShapeType="1"/>
          </p:cNvSpPr>
          <p:nvPr/>
        </p:nvSpPr>
        <p:spPr bwMode="auto">
          <a:xfrm>
            <a:off x="8845352" y="1628800"/>
            <a:ext cx="0" cy="391953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2" name="Line 44"/>
          <p:cNvSpPr>
            <a:spLocks noChangeShapeType="1"/>
          </p:cNvSpPr>
          <p:nvPr/>
        </p:nvSpPr>
        <p:spPr bwMode="auto">
          <a:xfrm>
            <a:off x="3587552" y="20860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3" name="Line 45"/>
          <p:cNvSpPr>
            <a:spLocks noChangeShapeType="1"/>
          </p:cNvSpPr>
          <p:nvPr/>
        </p:nvSpPr>
        <p:spPr bwMode="auto">
          <a:xfrm>
            <a:off x="4654352" y="2086000"/>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4" name="Line 46"/>
          <p:cNvSpPr>
            <a:spLocks noChangeShapeType="1"/>
          </p:cNvSpPr>
          <p:nvPr/>
        </p:nvSpPr>
        <p:spPr bwMode="auto">
          <a:xfrm>
            <a:off x="5263952" y="2086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5" name="Line 47"/>
          <p:cNvSpPr>
            <a:spLocks noChangeShapeType="1"/>
          </p:cNvSpPr>
          <p:nvPr/>
        </p:nvSpPr>
        <p:spPr bwMode="auto">
          <a:xfrm>
            <a:off x="7321352" y="2086000"/>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2176" name="WordArt 48"/>
          <p:cNvSpPr>
            <a:spLocks noChangeArrowheads="1" noChangeShapeType="1" noTextEdit="1"/>
          </p:cNvSpPr>
          <p:nvPr/>
        </p:nvSpPr>
        <p:spPr bwMode="auto">
          <a:xfrm>
            <a:off x="4120952" y="1705000"/>
            <a:ext cx="8001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1600" kern="10">
                <a:ln w="9525">
                  <a:solidFill>
                    <a:schemeClr val="tx1"/>
                  </a:solidFill>
                  <a:round/>
                  <a:headEnd/>
                  <a:tailEnd/>
                </a:ln>
                <a:solidFill>
                  <a:srgbClr val="FFFFFF"/>
                </a:solidFill>
                <a:effectLst/>
                <a:latin typeface="宋体"/>
                <a:ea typeface="宋体"/>
              </a:rPr>
              <a:t>差错个数</a:t>
            </a:r>
          </a:p>
        </p:txBody>
      </p:sp>
      <p:sp>
        <p:nvSpPr>
          <p:cNvPr id="432177" name="WordArt 49"/>
          <p:cNvSpPr>
            <a:spLocks noChangeArrowheads="1" noChangeShapeType="1" noTextEdit="1"/>
          </p:cNvSpPr>
          <p:nvPr/>
        </p:nvSpPr>
        <p:spPr bwMode="auto">
          <a:xfrm>
            <a:off x="3892352" y="2162200"/>
            <a:ext cx="452438" cy="276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1600" kern="10">
                <a:ln w="9525">
                  <a:solidFill>
                    <a:schemeClr val="tx1"/>
                  </a:solidFill>
                  <a:round/>
                  <a:headEnd/>
                  <a:tailEnd/>
                </a:ln>
                <a:solidFill>
                  <a:srgbClr val="FFFFFF"/>
                </a:solidFill>
                <a:effectLst/>
                <a:latin typeface="宋体"/>
                <a:ea typeface="宋体"/>
              </a:rPr>
              <a:t>有复审</a:t>
            </a:r>
          </a:p>
        </p:txBody>
      </p:sp>
      <p:sp>
        <p:nvSpPr>
          <p:cNvPr id="432178" name="WordArt 50"/>
          <p:cNvSpPr>
            <a:spLocks noChangeArrowheads="1" noChangeShapeType="1" noTextEdit="1"/>
          </p:cNvSpPr>
          <p:nvPr/>
        </p:nvSpPr>
        <p:spPr bwMode="auto">
          <a:xfrm>
            <a:off x="4959152" y="2162200"/>
            <a:ext cx="452438" cy="276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1600" kern="10">
                <a:ln w="9525">
                  <a:solidFill>
                    <a:schemeClr val="tx1"/>
                  </a:solidFill>
                  <a:round/>
                  <a:headEnd/>
                  <a:tailEnd/>
                </a:ln>
                <a:solidFill>
                  <a:srgbClr val="FFFFFF"/>
                </a:solidFill>
                <a:effectLst/>
                <a:latin typeface="宋体"/>
                <a:ea typeface="宋体"/>
              </a:rPr>
              <a:t>无复审</a:t>
            </a:r>
          </a:p>
        </p:txBody>
      </p:sp>
      <p:sp>
        <p:nvSpPr>
          <p:cNvPr id="432179" name="WordArt 51"/>
          <p:cNvSpPr>
            <a:spLocks noChangeArrowheads="1" noChangeShapeType="1" noTextEdit="1"/>
          </p:cNvSpPr>
          <p:nvPr/>
        </p:nvSpPr>
        <p:spPr bwMode="auto">
          <a:xfrm>
            <a:off x="6711752" y="1705000"/>
            <a:ext cx="8001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1600" kern="10">
                <a:ln w="9525">
                  <a:solidFill>
                    <a:schemeClr val="tx1"/>
                  </a:solidFill>
                  <a:round/>
                  <a:headEnd/>
                  <a:tailEnd/>
                </a:ln>
                <a:solidFill>
                  <a:srgbClr val="FFFFFF"/>
                </a:solidFill>
                <a:effectLst/>
                <a:latin typeface="宋体"/>
                <a:ea typeface="宋体"/>
              </a:rPr>
              <a:t>费用总计</a:t>
            </a:r>
          </a:p>
        </p:txBody>
      </p:sp>
      <p:sp>
        <p:nvSpPr>
          <p:cNvPr id="432180" name="WordArt 52"/>
          <p:cNvSpPr>
            <a:spLocks noChangeArrowheads="1" noChangeShapeType="1" noTextEdit="1"/>
          </p:cNvSpPr>
          <p:nvPr/>
        </p:nvSpPr>
        <p:spPr bwMode="auto">
          <a:xfrm>
            <a:off x="6330752" y="2162200"/>
            <a:ext cx="452438" cy="276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1600" kern="10">
                <a:ln w="9525">
                  <a:solidFill>
                    <a:schemeClr val="tx1"/>
                  </a:solidFill>
                  <a:round/>
                  <a:headEnd/>
                  <a:tailEnd/>
                </a:ln>
                <a:solidFill>
                  <a:srgbClr val="FFFFFF"/>
                </a:solidFill>
                <a:effectLst/>
                <a:latin typeface="宋体"/>
                <a:ea typeface="宋体"/>
              </a:rPr>
              <a:t>有复审</a:t>
            </a:r>
          </a:p>
        </p:txBody>
      </p:sp>
      <p:sp>
        <p:nvSpPr>
          <p:cNvPr id="432181" name="WordArt 53"/>
          <p:cNvSpPr>
            <a:spLocks noChangeArrowheads="1" noChangeShapeType="1" noTextEdit="1"/>
          </p:cNvSpPr>
          <p:nvPr/>
        </p:nvSpPr>
        <p:spPr bwMode="auto">
          <a:xfrm>
            <a:off x="7778552" y="2162200"/>
            <a:ext cx="452438" cy="276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1600" kern="10">
                <a:ln w="9525">
                  <a:solidFill>
                    <a:schemeClr val="tx1"/>
                  </a:solidFill>
                  <a:round/>
                  <a:headEnd/>
                  <a:tailEnd/>
                </a:ln>
                <a:solidFill>
                  <a:srgbClr val="FFFFFF"/>
                </a:solidFill>
                <a:effectLst/>
                <a:latin typeface="宋体"/>
                <a:ea typeface="宋体"/>
              </a:rPr>
              <a:t>无复审</a:t>
            </a:r>
          </a:p>
        </p:txBody>
      </p:sp>
    </p:spTree>
    <p:extLst>
      <p:ext uri="{BB962C8B-B14F-4D97-AF65-F5344CB8AC3E}">
        <p14:creationId xmlns:p14="http://schemas.microsoft.com/office/powerpoint/2010/main" val="9077429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zh-CN" altLang="en-US" dirty="0"/>
              <a:t>复审的指导原则</a:t>
            </a:r>
          </a:p>
        </p:txBody>
      </p:sp>
      <p:sp>
        <p:nvSpPr>
          <p:cNvPr id="433155" name="Rectangle 3"/>
          <p:cNvSpPr>
            <a:spLocks noGrp="1" noChangeArrowheads="1"/>
          </p:cNvSpPr>
          <p:nvPr>
            <p:ph type="body" idx="1"/>
          </p:nvPr>
        </p:nvSpPr>
        <p:spPr>
          <a:xfrm>
            <a:off x="539552" y="1628800"/>
            <a:ext cx="7920880" cy="4114800"/>
          </a:xfrm>
        </p:spPr>
        <p:txBody>
          <a:bodyPr/>
          <a:lstStyle/>
          <a:p>
            <a:pPr>
              <a:lnSpc>
                <a:spcPct val="120000"/>
              </a:lnSpc>
            </a:pPr>
            <a:r>
              <a:rPr lang="zh-CN" altLang="en-US" sz="2400" dirty="0"/>
              <a:t>概要设计复审与详细设计复审应该分开进行。</a:t>
            </a:r>
          </a:p>
          <a:p>
            <a:pPr>
              <a:lnSpc>
                <a:spcPct val="120000"/>
              </a:lnSpc>
            </a:pPr>
            <a:r>
              <a:rPr lang="zh-CN" altLang="en-US" sz="2400" dirty="0"/>
              <a:t>概要设计复审：除软件开发人员外，必须有用户代表参加，必要时还可邀请有关领域的专家到会。</a:t>
            </a:r>
            <a:endParaRPr lang="en-US" altLang="zh-CN" sz="2400" dirty="0"/>
          </a:p>
          <a:p>
            <a:pPr>
              <a:lnSpc>
                <a:spcPct val="120000"/>
              </a:lnSpc>
            </a:pPr>
            <a:r>
              <a:rPr lang="zh-CN" altLang="en-US" sz="2400" dirty="0"/>
              <a:t>详细设计复审：一般不邀请用户和其他领域的代表。</a:t>
            </a:r>
          </a:p>
          <a:p>
            <a:endParaRPr lang="en-US" altLang="zh-CN" dirty="0"/>
          </a:p>
        </p:txBody>
      </p:sp>
      <p:sp>
        <p:nvSpPr>
          <p:cNvPr id="4" name="文本框 3">
            <a:extLst>
              <a:ext uri="{FF2B5EF4-FFF2-40B4-BE49-F238E27FC236}">
                <a16:creationId xmlns:a16="http://schemas.microsoft.com/office/drawing/2014/main" id="{A896DB92-C9CC-4F07-9A60-21F03FF5B0BC}"/>
              </a:ext>
            </a:extLst>
          </p:cNvPr>
          <p:cNvSpPr txBox="1"/>
          <p:nvPr/>
        </p:nvSpPr>
        <p:spPr>
          <a:xfrm>
            <a:off x="899592" y="4149080"/>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
        <p:nvSpPr>
          <p:cNvPr id="6" name="文本框 5">
            <a:extLst>
              <a:ext uri="{FF2B5EF4-FFF2-40B4-BE49-F238E27FC236}">
                <a16:creationId xmlns:a16="http://schemas.microsoft.com/office/drawing/2014/main" id="{DF4B3709-CB75-4BBC-B0C6-10DBE150D6D1}"/>
              </a:ext>
            </a:extLst>
          </p:cNvPr>
          <p:cNvSpPr txBox="1"/>
          <p:nvPr/>
        </p:nvSpPr>
        <p:spPr>
          <a:xfrm>
            <a:off x="2771800" y="4005064"/>
            <a:ext cx="4605578" cy="1135054"/>
          </a:xfrm>
          <a:prstGeom prst="rect">
            <a:avLst/>
          </a:prstGeom>
          <a:noFill/>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科学的工作方法</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合理的工作流程</a:t>
            </a:r>
          </a:p>
        </p:txBody>
      </p:sp>
    </p:spTree>
    <p:extLst>
      <p:ext uri="{BB962C8B-B14F-4D97-AF65-F5344CB8AC3E}">
        <p14:creationId xmlns:p14="http://schemas.microsoft.com/office/powerpoint/2010/main" val="3171910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zh-CN" altLang="en-US" dirty="0"/>
              <a:t>复审的指导原则</a:t>
            </a:r>
          </a:p>
        </p:txBody>
      </p:sp>
      <p:sp>
        <p:nvSpPr>
          <p:cNvPr id="434179" name="Rectangle 3"/>
          <p:cNvSpPr>
            <a:spLocks noGrp="1" noChangeArrowheads="1"/>
          </p:cNvSpPr>
          <p:nvPr>
            <p:ph type="body" idx="1"/>
          </p:nvPr>
        </p:nvSpPr>
        <p:spPr>
          <a:xfrm>
            <a:off x="685800" y="1556792"/>
            <a:ext cx="7846640" cy="3927326"/>
          </a:xfrm>
        </p:spPr>
        <p:txBody>
          <a:bodyPr/>
          <a:lstStyle/>
          <a:p>
            <a:r>
              <a:rPr lang="zh-CN" altLang="en-US" sz="2400" dirty="0"/>
              <a:t>参加复审的设计人员应欢迎别人提出批评和建议，不要为设计的缺陷</a:t>
            </a:r>
            <a:r>
              <a:rPr lang="zh-CN" altLang="en-US" sz="2400" dirty="0">
                <a:latin typeface="Times New Roman"/>
              </a:rPr>
              <a:t>“</a:t>
            </a:r>
            <a:r>
              <a:rPr lang="zh-CN" altLang="en-US" sz="2400" dirty="0"/>
              <a:t>护短</a:t>
            </a:r>
            <a:r>
              <a:rPr lang="zh-CN" altLang="en-US" sz="2400" dirty="0">
                <a:latin typeface="Times New Roman"/>
              </a:rPr>
              <a:t>”</a:t>
            </a:r>
            <a:r>
              <a:rPr lang="zh-CN" altLang="en-US" sz="2400" dirty="0"/>
              <a:t>。</a:t>
            </a:r>
          </a:p>
          <a:p>
            <a:r>
              <a:rPr lang="zh-CN" altLang="en-US" sz="2400" dirty="0"/>
              <a:t>复审中提出的问题应详细记录，但不要求当场解决。</a:t>
            </a:r>
          </a:p>
          <a:p>
            <a:r>
              <a:rPr lang="zh-CN" altLang="en-US" sz="2400" dirty="0"/>
              <a:t>复审结束时，应作出本次复审能否通过的结论。</a:t>
            </a:r>
          </a:p>
        </p:txBody>
      </p:sp>
      <p:sp>
        <p:nvSpPr>
          <p:cNvPr id="4" name="文本框 3">
            <a:extLst>
              <a:ext uri="{FF2B5EF4-FFF2-40B4-BE49-F238E27FC236}">
                <a16:creationId xmlns:a16="http://schemas.microsoft.com/office/drawing/2014/main" id="{EA48AE76-99DA-4FA0-AB11-115BB0AEA026}"/>
              </a:ext>
            </a:extLst>
          </p:cNvPr>
          <p:cNvSpPr txBox="1"/>
          <p:nvPr/>
        </p:nvSpPr>
        <p:spPr>
          <a:xfrm>
            <a:off x="899592" y="4149080"/>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
        <p:nvSpPr>
          <p:cNvPr id="5" name="文本框 4">
            <a:extLst>
              <a:ext uri="{FF2B5EF4-FFF2-40B4-BE49-F238E27FC236}">
                <a16:creationId xmlns:a16="http://schemas.microsoft.com/office/drawing/2014/main" id="{A461325D-72BD-4066-9DD4-250F57ABDE29}"/>
              </a:ext>
            </a:extLst>
          </p:cNvPr>
          <p:cNvSpPr txBox="1"/>
          <p:nvPr/>
        </p:nvSpPr>
        <p:spPr>
          <a:xfrm>
            <a:off x="2771800" y="4005064"/>
            <a:ext cx="4605578" cy="1135054"/>
          </a:xfrm>
          <a:prstGeom prst="rect">
            <a:avLst/>
          </a:prstGeom>
          <a:noFill/>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合作共赢的态度</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妥善完备的处理</a:t>
            </a:r>
          </a:p>
        </p:txBody>
      </p:sp>
    </p:spTree>
    <p:extLst>
      <p:ext uri="{BB962C8B-B14F-4D97-AF65-F5344CB8AC3E}">
        <p14:creationId xmlns:p14="http://schemas.microsoft.com/office/powerpoint/2010/main" val="42312207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CN" altLang="en-US" dirty="0"/>
              <a:t>设计复审（</a:t>
            </a:r>
            <a:r>
              <a:rPr lang="en-US" altLang="zh-CN" dirty="0"/>
              <a:t>Design Review</a:t>
            </a:r>
            <a:r>
              <a:rPr lang="zh-CN" altLang="en-US" dirty="0"/>
              <a:t>）</a:t>
            </a:r>
          </a:p>
        </p:txBody>
      </p:sp>
      <p:sp>
        <p:nvSpPr>
          <p:cNvPr id="435203" name="Rectangle 3"/>
          <p:cNvSpPr>
            <a:spLocks noGrp="1" noChangeArrowheads="1"/>
          </p:cNvSpPr>
          <p:nvPr>
            <p:ph type="body" idx="1"/>
          </p:nvPr>
        </p:nvSpPr>
        <p:spPr/>
        <p:txBody>
          <a:bodyPr/>
          <a:lstStyle/>
          <a:p>
            <a:r>
              <a:rPr lang="zh-CN" altLang="en-US"/>
              <a:t>复审的方式</a:t>
            </a:r>
          </a:p>
          <a:p>
            <a:pPr lvl="1"/>
            <a:r>
              <a:rPr lang="en-US" altLang="zh-CN"/>
              <a:t>Formal review</a:t>
            </a:r>
          </a:p>
          <a:p>
            <a:pPr lvl="2"/>
            <a:r>
              <a:rPr lang="en-US" altLang="zh-CN"/>
              <a:t>Design review meeting</a:t>
            </a:r>
          </a:p>
          <a:p>
            <a:pPr lvl="1"/>
            <a:r>
              <a:rPr lang="en-US" altLang="zh-CN"/>
              <a:t>Informal review</a:t>
            </a:r>
          </a:p>
          <a:p>
            <a:pPr lvl="2"/>
            <a:r>
              <a:rPr lang="en-US" altLang="zh-CN"/>
              <a:t>Walk-through</a:t>
            </a:r>
          </a:p>
        </p:txBody>
      </p:sp>
    </p:spTree>
    <p:extLst>
      <p:ext uri="{BB962C8B-B14F-4D97-AF65-F5344CB8AC3E}">
        <p14:creationId xmlns:p14="http://schemas.microsoft.com/office/powerpoint/2010/main" val="29545829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a:xfrm>
            <a:off x="685800" y="1556792"/>
            <a:ext cx="7772400" cy="4251176"/>
          </a:xfrm>
        </p:spPr>
        <p:txBody>
          <a:bodyPr/>
          <a:lstStyle/>
          <a:p>
            <a:pPr marL="0" indent="0" eaLnBrk="1" hangingPunct="1">
              <a:lnSpc>
                <a:spcPct val="120000"/>
              </a:lnSpc>
              <a:buFont typeface="Wingdings" pitchFamily="2" charset="2"/>
              <a:buNone/>
              <a:defRPr/>
            </a:pPr>
            <a:r>
              <a:rPr lang="en-US" altLang="zh-CN" sz="2800" dirty="0"/>
              <a:t>1.  </a:t>
            </a:r>
            <a:r>
              <a:rPr lang="zh-CN" altLang="en-US" sz="2800" dirty="0"/>
              <a:t>掌握设计的含义、目标和内容</a:t>
            </a:r>
            <a:endParaRPr lang="en-US" altLang="zh-CN" sz="2800" dirty="0"/>
          </a:p>
          <a:p>
            <a:pPr marL="0" indent="0" eaLnBrk="1" hangingPunct="1">
              <a:lnSpc>
                <a:spcPct val="120000"/>
              </a:lnSpc>
              <a:buFont typeface="Wingdings" pitchFamily="2" charset="2"/>
              <a:buNone/>
              <a:defRPr/>
            </a:pPr>
            <a:r>
              <a:rPr lang="en-US" altLang="zh-CN" sz="2800" dirty="0"/>
              <a:t>2. </a:t>
            </a:r>
            <a:r>
              <a:rPr lang="zh-CN" altLang="en-US" sz="2800" dirty="0"/>
              <a:t>了解设计的概念和原理</a:t>
            </a:r>
            <a:endParaRPr lang="en-US" altLang="zh-CN" sz="2800" dirty="0"/>
          </a:p>
          <a:p>
            <a:pPr marL="444500" indent="-444500" eaLnBrk="1" hangingPunct="1">
              <a:lnSpc>
                <a:spcPct val="120000"/>
              </a:lnSpc>
              <a:buFont typeface="Wingdings" pitchFamily="2" charset="2"/>
              <a:buAutoNum type="arabicPeriod" startAt="3"/>
              <a:defRPr/>
            </a:pPr>
            <a:r>
              <a:rPr lang="zh-CN" altLang="en-US" sz="2800" dirty="0"/>
              <a:t>掌握概要设计的主要方法和工具</a:t>
            </a:r>
            <a:endParaRPr lang="en-US" altLang="zh-CN" sz="2800" dirty="0"/>
          </a:p>
          <a:p>
            <a:pPr marL="400050" lvl="1" indent="0">
              <a:lnSpc>
                <a:spcPct val="120000"/>
              </a:lnSpc>
              <a:buNone/>
              <a:defRPr/>
            </a:pPr>
            <a:r>
              <a:rPr lang="zh-CN" altLang="en-US" sz="2400" dirty="0">
                <a:latin typeface="楷体_GB2312" pitchFamily="49" charset="-122"/>
                <a:ea typeface="楷体_GB2312" pitchFamily="49" charset="-122"/>
              </a:rPr>
              <a:t>从数据流图</a:t>
            </a:r>
            <a:r>
              <a:rPr lang="en-US" altLang="zh-CN" sz="2400" dirty="0">
                <a:latin typeface="楷体_GB2312" pitchFamily="49" charset="-122"/>
                <a:ea typeface="楷体_GB2312" pitchFamily="49" charset="-122"/>
              </a:rPr>
              <a:t>(DFD)</a:t>
            </a:r>
            <a:r>
              <a:rPr lang="zh-CN" altLang="en-US" sz="2400" dirty="0">
                <a:latin typeface="楷体_GB2312" pitchFamily="49" charset="-122"/>
                <a:ea typeface="楷体_GB2312" pitchFamily="49" charset="-122"/>
              </a:rPr>
              <a:t>出发，根据系统功能的需求选择最佳方案，然后进行软件结构设计；变换型和事务型</a:t>
            </a:r>
            <a:endParaRPr lang="en-US" altLang="zh-CN" sz="2400" dirty="0"/>
          </a:p>
          <a:p>
            <a:pPr marL="0" indent="0">
              <a:lnSpc>
                <a:spcPct val="120000"/>
              </a:lnSpc>
              <a:buNone/>
              <a:defRPr/>
            </a:pPr>
            <a:r>
              <a:rPr lang="en-US" altLang="zh-CN" sz="2800" dirty="0"/>
              <a:t>4.  </a:t>
            </a:r>
            <a:r>
              <a:rPr lang="zh-CN" altLang="en-US" sz="2800" dirty="0"/>
              <a:t>掌握人机界面设计的原则</a:t>
            </a:r>
            <a:endParaRPr lang="en-US" altLang="zh-CN" sz="2800" dirty="0"/>
          </a:p>
          <a:p>
            <a:pPr marL="0" indent="0" eaLnBrk="1" hangingPunct="1">
              <a:lnSpc>
                <a:spcPct val="120000"/>
              </a:lnSpc>
              <a:buFont typeface="Wingdings" pitchFamily="2" charset="2"/>
              <a:buNone/>
              <a:defRPr/>
            </a:pPr>
            <a:r>
              <a:rPr lang="en-US" altLang="zh-CN" sz="2800" dirty="0"/>
              <a:t>5.  </a:t>
            </a:r>
            <a:r>
              <a:rPr lang="zh-CN" altLang="en-US" sz="2800" dirty="0"/>
              <a:t>掌握详细设计的常用方法和工具</a:t>
            </a:r>
            <a:endParaRPr lang="en-US" altLang="zh-CN" sz="2800" dirty="0"/>
          </a:p>
        </p:txBody>
      </p:sp>
    </p:spTree>
    <p:extLst>
      <p:ext uri="{BB962C8B-B14F-4D97-AF65-F5344CB8AC3E}">
        <p14:creationId xmlns:p14="http://schemas.microsoft.com/office/powerpoint/2010/main" val="2828946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推荐阅读</a:t>
            </a:r>
          </a:p>
        </p:txBody>
      </p:sp>
      <p:sp>
        <p:nvSpPr>
          <p:cNvPr id="3" name="内容占位符 2"/>
          <p:cNvSpPr>
            <a:spLocks noGrp="1"/>
          </p:cNvSpPr>
          <p:nvPr>
            <p:ph idx="1"/>
          </p:nvPr>
        </p:nvSpPr>
        <p:spPr/>
        <p:txBody>
          <a:bodyPr/>
          <a:lstStyle/>
          <a:p>
            <a:pPr>
              <a:lnSpc>
                <a:spcPct val="150000"/>
              </a:lnSpc>
              <a:spcBef>
                <a:spcPts val="600"/>
              </a:spcBef>
              <a:buFont typeface="Arial" panose="020B0604020202020204" pitchFamily="34" charset="0"/>
              <a:buChar char="•"/>
            </a:pPr>
            <a:r>
              <a:rPr lang="en-US" altLang="zh-CN" sz="2400" dirty="0">
                <a:ea typeface="楷体_GB2312" pitchFamily="49" charset="-122"/>
              </a:rPr>
              <a:t>【</a:t>
            </a:r>
            <a:r>
              <a:rPr lang="zh-CN" altLang="en-US" sz="2400" dirty="0">
                <a:ea typeface="楷体_GB2312" pitchFamily="49" charset="-122"/>
              </a:rPr>
              <a:t>爱生活的程序员</a:t>
            </a:r>
            <a:r>
              <a:rPr lang="en-US" altLang="zh-CN" sz="2400" dirty="0">
                <a:ea typeface="楷体_GB2312" pitchFamily="49" charset="-122"/>
              </a:rPr>
              <a:t>-</a:t>
            </a:r>
            <a:r>
              <a:rPr lang="zh-CN" altLang="en-US" sz="2400" dirty="0">
                <a:ea typeface="楷体_GB2312" pitchFamily="49" charset="-122"/>
              </a:rPr>
              <a:t>道宗</a:t>
            </a:r>
            <a:r>
              <a:rPr lang="en-US" altLang="zh-CN" sz="2400" dirty="0">
                <a:ea typeface="楷体_GB2312" pitchFamily="49" charset="-122"/>
              </a:rPr>
              <a:t>】Java</a:t>
            </a:r>
            <a:r>
              <a:rPr lang="zh-CN" altLang="en-US" sz="2400" dirty="0">
                <a:ea typeface="楷体_GB2312" pitchFamily="49" charset="-122"/>
              </a:rPr>
              <a:t>与模式</a:t>
            </a:r>
            <a:endParaRPr lang="en-US" altLang="zh-CN" sz="2400" dirty="0">
              <a:ea typeface="楷体_GB2312" pitchFamily="49" charset="-122"/>
            </a:endParaRPr>
          </a:p>
          <a:p>
            <a:pPr>
              <a:lnSpc>
                <a:spcPct val="150000"/>
              </a:lnSpc>
              <a:spcBef>
                <a:spcPts val="600"/>
              </a:spcBef>
              <a:buFont typeface="Arial" panose="020B0604020202020204" pitchFamily="34" charset="0"/>
              <a:buChar char="•"/>
            </a:pPr>
            <a:r>
              <a:rPr lang="en-US" altLang="zh-CN" sz="2400" dirty="0">
                <a:ea typeface="楷体_GB2312" pitchFamily="49" charset="-122"/>
              </a:rPr>
              <a:t>Don't Make Me Think</a:t>
            </a:r>
          </a:p>
          <a:p>
            <a:pPr>
              <a:lnSpc>
                <a:spcPct val="150000"/>
              </a:lnSpc>
              <a:spcBef>
                <a:spcPts val="600"/>
              </a:spcBef>
              <a:buFont typeface="Arial" panose="020B0604020202020204" pitchFamily="34" charset="0"/>
              <a:buChar char="•"/>
            </a:pPr>
            <a:r>
              <a:rPr lang="zh-CN" altLang="en-US" sz="2400" dirty="0">
                <a:ea typeface="楷体_GB2312" pitchFamily="49" charset="-122"/>
              </a:rPr>
              <a:t>设计模式沉思录</a:t>
            </a:r>
            <a:endParaRPr lang="en-US" altLang="zh-CN" sz="2400" dirty="0">
              <a:ea typeface="楷体_GB2312" pitchFamily="49" charset="-122"/>
            </a:endParaRPr>
          </a:p>
          <a:p>
            <a:pPr>
              <a:lnSpc>
                <a:spcPct val="150000"/>
              </a:lnSpc>
              <a:spcBef>
                <a:spcPts val="600"/>
              </a:spcBef>
              <a:buFont typeface="Arial" panose="020B0604020202020204" pitchFamily="34" charset="0"/>
              <a:buChar char="•"/>
            </a:pPr>
            <a:r>
              <a:rPr lang="en-US" altLang="zh-CN" sz="2400" dirty="0">
                <a:ea typeface="楷体_GB2312" pitchFamily="49" charset="-122"/>
              </a:rPr>
              <a:t>Head First </a:t>
            </a:r>
            <a:r>
              <a:rPr lang="zh-CN" altLang="en-US" sz="2400" dirty="0">
                <a:ea typeface="楷体_GB2312" pitchFamily="49" charset="-122"/>
              </a:rPr>
              <a:t>设计模式（中文版）</a:t>
            </a:r>
            <a:endParaRPr lang="en-US" altLang="zh-CN" sz="2400" dirty="0">
              <a:ea typeface="楷体_GB2312" pitchFamily="49" charset="-122"/>
            </a:endParaRPr>
          </a:p>
          <a:p>
            <a:endParaRPr lang="zh-CN" altLang="en-US" dirty="0"/>
          </a:p>
        </p:txBody>
      </p:sp>
    </p:spTree>
    <p:extLst>
      <p:ext uri="{BB962C8B-B14F-4D97-AF65-F5344CB8AC3E}">
        <p14:creationId xmlns:p14="http://schemas.microsoft.com/office/powerpoint/2010/main" val="2657814367"/>
      </p:ext>
    </p:extLst>
  </p:cSld>
  <p:clrMapOvr>
    <a:masterClrMapping/>
  </p:clrMapOvr>
</p:sld>
</file>

<file path=ppt/theme/theme1.xml><?xml version="1.0" encoding="utf-8"?>
<a:theme xmlns:a="http://schemas.openxmlformats.org/drawingml/2006/main" name="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Office\Templates\空演示文稿.pot</Template>
  <TotalTime>3895</TotalTime>
  <Words>4075</Words>
  <Application>Microsoft Office PowerPoint</Application>
  <PresentationFormat>全屏显示(4:3)</PresentationFormat>
  <Paragraphs>780</Paragraphs>
  <Slides>95</Slides>
  <Notes>8</Notes>
  <HiddenSlides>9</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95</vt:i4>
      </vt:variant>
    </vt:vector>
  </HeadingPairs>
  <TitlesOfParts>
    <vt:vector size="106" baseType="lpstr">
      <vt:lpstr>黑体</vt:lpstr>
      <vt:lpstr>楷体_GB2312</vt:lpstr>
      <vt:lpstr>宋体</vt:lpstr>
      <vt:lpstr>微软雅黑</vt:lpstr>
      <vt:lpstr>Arial</vt:lpstr>
      <vt:lpstr>Script MT Bold</vt:lpstr>
      <vt:lpstr>Times New Roman</vt:lpstr>
      <vt:lpstr>Vrinda</vt:lpstr>
      <vt:lpstr>Wingdings</vt:lpstr>
      <vt:lpstr>空演示文稿</vt:lpstr>
      <vt:lpstr>Document</vt:lpstr>
      <vt:lpstr>软 件 工 程 Software Engineering</vt:lpstr>
      <vt:lpstr>PowerPoint 演示文稿</vt:lpstr>
      <vt:lpstr>第4章  结构化设计</vt:lpstr>
      <vt:lpstr>人机界面设计</vt:lpstr>
      <vt:lpstr>用户界面设计( User Interface)</vt:lpstr>
      <vt:lpstr>用户界面设计</vt:lpstr>
      <vt:lpstr>关于设计的经验</vt:lpstr>
      <vt:lpstr>关于设计的经验</vt:lpstr>
      <vt:lpstr>关于设计的经验</vt:lpstr>
      <vt:lpstr>关于设计的经验</vt:lpstr>
      <vt:lpstr>关于设计的经验</vt:lpstr>
      <vt:lpstr>人机界面设计</vt:lpstr>
      <vt:lpstr>出色的首页设计 </vt:lpstr>
      <vt:lpstr>出色的首页设计 </vt:lpstr>
      <vt:lpstr>出色的首页设计 </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用户界面设计</vt:lpstr>
      <vt:lpstr>第4章  结构化设计</vt:lpstr>
      <vt:lpstr>详细设计</vt:lpstr>
      <vt:lpstr>详细设计的原则和方法</vt:lpstr>
      <vt:lpstr>详细设计</vt:lpstr>
      <vt:lpstr>PowerPoint 演示文稿</vt:lpstr>
      <vt:lpstr>PowerPoint 演示文稿</vt:lpstr>
      <vt:lpstr> </vt:lpstr>
      <vt:lpstr>程序流程图（PFD)</vt:lpstr>
      <vt:lpstr>PowerPoint 演示文稿</vt:lpstr>
      <vt:lpstr>PowerPoint 演示文稿</vt:lpstr>
      <vt:lpstr>详细设计</vt:lpstr>
      <vt:lpstr>盒图 (N-S 图)</vt:lpstr>
      <vt:lpstr>盒  图</vt:lpstr>
      <vt:lpstr>PowerPoint 演示文稿</vt:lpstr>
      <vt:lpstr>详细设计</vt:lpstr>
      <vt:lpstr>问题分析图 (PAD)</vt:lpstr>
      <vt:lpstr>PowerPoint 演示文稿</vt:lpstr>
      <vt:lpstr>PowerPoint 演示文稿</vt:lpstr>
      <vt:lpstr>PowerPoint 演示文稿</vt:lpstr>
      <vt:lpstr> </vt:lpstr>
      <vt:lpstr>PowerPoint 演示文稿</vt:lpstr>
      <vt:lpstr>PowerPoint 演示文稿</vt:lpstr>
      <vt:lpstr>详细设计</vt:lpstr>
      <vt:lpstr>判定表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课堂作业</vt:lpstr>
      <vt:lpstr>课堂作业</vt:lpstr>
      <vt:lpstr>课堂作业</vt:lpstr>
      <vt:lpstr>软件设计文档</vt:lpstr>
      <vt:lpstr>软件设计规格说明书(1)</vt:lpstr>
      <vt:lpstr>软件设计规格说明书(2)</vt:lpstr>
      <vt:lpstr>软件设计规格说明书(3)</vt:lpstr>
      <vt:lpstr>软件设计规格说明书(4)</vt:lpstr>
      <vt:lpstr>模块设计说明表(1)</vt:lpstr>
      <vt:lpstr>模块设计说明表(2)</vt:lpstr>
      <vt:lpstr>详细设计</vt:lpstr>
      <vt:lpstr>详细设计</vt:lpstr>
      <vt:lpstr>详细设计</vt:lpstr>
      <vt:lpstr>设计复审（design review）</vt:lpstr>
      <vt:lpstr>有/无设计复审的纠错费用比较</vt:lpstr>
      <vt:lpstr>复审的指导原则</vt:lpstr>
      <vt:lpstr>复审的指导原则</vt:lpstr>
      <vt:lpstr>设计复审（Design Review）</vt:lpstr>
      <vt:lpstr>小结</vt:lpstr>
      <vt:lpstr>推荐阅读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 件 工 程 Software Engineering</dc:title>
  <dc:creator>科技处</dc:creator>
  <cp:lastModifiedBy>yy</cp:lastModifiedBy>
  <cp:revision>384</cp:revision>
  <cp:lastPrinted>2000-06-01T08:32:58Z</cp:lastPrinted>
  <dcterms:created xsi:type="dcterms:W3CDTF">2000-06-01T08:10:22Z</dcterms:created>
  <dcterms:modified xsi:type="dcterms:W3CDTF">2023-09-14T23:09:12Z</dcterms:modified>
</cp:coreProperties>
</file>