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6"/>
  </p:notesMasterIdLst>
  <p:sldIdLst>
    <p:sldId id="256" r:id="rId2"/>
    <p:sldId id="828" r:id="rId3"/>
    <p:sldId id="840" r:id="rId4"/>
    <p:sldId id="831" r:id="rId5"/>
    <p:sldId id="832" r:id="rId6"/>
    <p:sldId id="833" r:id="rId7"/>
    <p:sldId id="776" r:id="rId8"/>
    <p:sldId id="834" r:id="rId9"/>
    <p:sldId id="780" r:id="rId10"/>
    <p:sldId id="848" r:id="rId11"/>
    <p:sldId id="851" r:id="rId12"/>
    <p:sldId id="835" r:id="rId13"/>
    <p:sldId id="836" r:id="rId14"/>
    <p:sldId id="837" r:id="rId15"/>
  </p:sldIdLst>
  <p:sldSz cx="9144000" cy="6858000" type="screen4x3"/>
  <p:notesSz cx="6858000" cy="9144000"/>
  <p:defaultTextStyle>
    <a:defPPr>
      <a:defRPr lang="zh-CN"/>
    </a:defPPr>
    <a:lvl1pPr algn="l" rtl="0" fontAlgn="base">
      <a:spcBef>
        <a:spcPct val="0"/>
      </a:spcBef>
      <a:spcAft>
        <a:spcPct val="0"/>
      </a:spcAft>
      <a:defRPr kumimoji="1" sz="2400" kern="1200">
        <a:solidFill>
          <a:schemeClr val="tx1"/>
        </a:solidFill>
        <a:latin typeface="Times New Roman" pitchFamily="18" charset="0"/>
        <a:ea typeface="宋体" charset="-122"/>
        <a:cs typeface="+mn-cs"/>
      </a:defRPr>
    </a:lvl1pPr>
    <a:lvl2pPr marL="457200" algn="l" rtl="0" fontAlgn="base">
      <a:spcBef>
        <a:spcPct val="0"/>
      </a:spcBef>
      <a:spcAft>
        <a:spcPct val="0"/>
      </a:spcAft>
      <a:defRPr kumimoji="1" sz="2400" kern="1200">
        <a:solidFill>
          <a:schemeClr val="tx1"/>
        </a:solidFill>
        <a:latin typeface="Times New Roman" pitchFamily="18" charset="0"/>
        <a:ea typeface="宋体" charset="-122"/>
        <a:cs typeface="+mn-cs"/>
      </a:defRPr>
    </a:lvl2pPr>
    <a:lvl3pPr marL="914400" algn="l" rtl="0" fontAlgn="base">
      <a:spcBef>
        <a:spcPct val="0"/>
      </a:spcBef>
      <a:spcAft>
        <a:spcPct val="0"/>
      </a:spcAft>
      <a:defRPr kumimoji="1" sz="2400" kern="1200">
        <a:solidFill>
          <a:schemeClr val="tx1"/>
        </a:solidFill>
        <a:latin typeface="Times New Roman" pitchFamily="18" charset="0"/>
        <a:ea typeface="宋体" charset="-122"/>
        <a:cs typeface="+mn-cs"/>
      </a:defRPr>
    </a:lvl3pPr>
    <a:lvl4pPr marL="1371600" algn="l" rtl="0" fontAlgn="base">
      <a:spcBef>
        <a:spcPct val="0"/>
      </a:spcBef>
      <a:spcAft>
        <a:spcPct val="0"/>
      </a:spcAft>
      <a:defRPr kumimoji="1" sz="2400" kern="1200">
        <a:solidFill>
          <a:schemeClr val="tx1"/>
        </a:solidFill>
        <a:latin typeface="Times New Roman" pitchFamily="18" charset="0"/>
        <a:ea typeface="宋体" charset="-122"/>
        <a:cs typeface="+mn-cs"/>
      </a:defRPr>
    </a:lvl4pPr>
    <a:lvl5pPr marL="1828800" algn="l" rtl="0" fontAlgn="base">
      <a:spcBef>
        <a:spcPct val="0"/>
      </a:spcBef>
      <a:spcAft>
        <a:spcPct val="0"/>
      </a:spcAft>
      <a:defRPr kumimoji="1" sz="2400" kern="1200">
        <a:solidFill>
          <a:schemeClr val="tx1"/>
        </a:solidFill>
        <a:latin typeface="Times New Roman" pitchFamily="18" charset="0"/>
        <a:ea typeface="宋体" charset="-122"/>
        <a:cs typeface="+mn-cs"/>
      </a:defRPr>
    </a:lvl5pPr>
    <a:lvl6pPr marL="2286000" algn="l" defTabSz="914400" rtl="0" eaLnBrk="1" latinLnBrk="0" hangingPunct="1">
      <a:defRPr kumimoji="1" sz="2400" kern="1200">
        <a:solidFill>
          <a:schemeClr val="tx1"/>
        </a:solidFill>
        <a:latin typeface="Times New Roman" pitchFamily="18" charset="0"/>
        <a:ea typeface="宋体" charset="-122"/>
        <a:cs typeface="+mn-cs"/>
      </a:defRPr>
    </a:lvl6pPr>
    <a:lvl7pPr marL="2743200" algn="l" defTabSz="914400" rtl="0" eaLnBrk="1" latinLnBrk="0" hangingPunct="1">
      <a:defRPr kumimoji="1" sz="2400" kern="1200">
        <a:solidFill>
          <a:schemeClr val="tx1"/>
        </a:solidFill>
        <a:latin typeface="Times New Roman" pitchFamily="18" charset="0"/>
        <a:ea typeface="宋体" charset="-122"/>
        <a:cs typeface="+mn-cs"/>
      </a:defRPr>
    </a:lvl7pPr>
    <a:lvl8pPr marL="3200400" algn="l" defTabSz="914400" rtl="0" eaLnBrk="1" latinLnBrk="0" hangingPunct="1">
      <a:defRPr kumimoji="1" sz="2400" kern="1200">
        <a:solidFill>
          <a:schemeClr val="tx1"/>
        </a:solidFill>
        <a:latin typeface="Times New Roman" pitchFamily="18" charset="0"/>
        <a:ea typeface="宋体" charset="-122"/>
        <a:cs typeface="+mn-cs"/>
      </a:defRPr>
    </a:lvl8pPr>
    <a:lvl9pPr marL="3657600" algn="l" defTabSz="914400" rtl="0" eaLnBrk="1" latinLnBrk="0" hangingPunct="1">
      <a:defRPr kumimoji="1" sz="2400" kern="1200">
        <a:solidFill>
          <a:schemeClr val="tx1"/>
        </a:solidFill>
        <a:latin typeface="Times New Roman" pitchFamily="18"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00"/>
    <a:srgbClr val="FFFFFF"/>
    <a:srgbClr val="0066FF"/>
    <a:srgbClr val="CCECFF"/>
    <a:srgbClr val="DDDDDD"/>
    <a:srgbClr val="FFFF99"/>
    <a:srgbClr val="FFFFCC"/>
    <a:srgbClr val="FF0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A111915-BE36-4E01-A7E5-04B1672EAD32}" styleName="浅色样式 2 - 强调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5758FB7-9AC5-4552-8A53-C91805E547FA}" styleName="主题样式 1 - 强调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787"/>
    <p:restoredTop sz="90909" autoAdjust="0"/>
  </p:normalViewPr>
  <p:slideViewPr>
    <p:cSldViewPr>
      <p:cViewPr varScale="1">
        <p:scale>
          <a:sx n="106" d="100"/>
          <a:sy n="106" d="100"/>
        </p:scale>
        <p:origin x="93" y="1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080"/>
    </p:cViewPr>
  </p:sorterViewPr>
  <p:notesViewPr>
    <p:cSldViewPr>
      <p:cViewPr varScale="1">
        <p:scale>
          <a:sx n="58" d="100"/>
          <a:sy n="58" d="100"/>
        </p:scale>
        <p:origin x="-1738" y="-8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zh-CN"/>
          </a:p>
        </p:txBody>
      </p:sp>
      <p:sp>
        <p:nvSpPr>
          <p:cNvPr id="3277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zh-CN"/>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277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277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zh-CN"/>
          </a:p>
        </p:txBody>
      </p:sp>
      <p:sp>
        <p:nvSpPr>
          <p:cNvPr id="3277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1F9CFA4-4561-4E14-B8A2-6668B82C6C5C}" type="slidenum">
              <a:rPr lang="en-US" altLang="zh-CN"/>
              <a:pPr/>
              <a:t>‹#›</a:t>
            </a:fld>
            <a:endParaRPr lang="en-US" altLang="zh-CN"/>
          </a:p>
        </p:txBody>
      </p:sp>
    </p:spTree>
    <p:extLst>
      <p:ext uri="{BB962C8B-B14F-4D97-AF65-F5344CB8AC3E}">
        <p14:creationId xmlns:p14="http://schemas.microsoft.com/office/powerpoint/2010/main" val="200302016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宋体" charset="-122"/>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宋体" charset="-122"/>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宋体" charset="-122"/>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宋体" charset="-122"/>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948E97C4-DA5B-4F66-A9EC-B77746CFDFFF}" type="slidenum">
              <a:rPr lang="en-US" altLang="zh-CN"/>
              <a:pPr/>
              <a:t>‹#›</a:t>
            </a:fld>
            <a:endParaRPr lang="en-US" altLang="zh-CN"/>
          </a:p>
        </p:txBody>
      </p:sp>
    </p:spTree>
    <p:extLst>
      <p:ext uri="{BB962C8B-B14F-4D97-AF65-F5344CB8AC3E}">
        <p14:creationId xmlns:p14="http://schemas.microsoft.com/office/powerpoint/2010/main" val="4042878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89F065C9-73C9-4114-B6B8-EBC9D08F5EF8}" type="slidenum">
              <a:rPr lang="en-US" altLang="zh-CN"/>
              <a:pPr/>
              <a:t>‹#›</a:t>
            </a:fld>
            <a:endParaRPr lang="en-US" altLang="zh-CN"/>
          </a:p>
        </p:txBody>
      </p:sp>
    </p:spTree>
    <p:extLst>
      <p:ext uri="{BB962C8B-B14F-4D97-AF65-F5344CB8AC3E}">
        <p14:creationId xmlns:p14="http://schemas.microsoft.com/office/powerpoint/2010/main" val="3679800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96CF2420-A677-4ACA-8276-94059E54F767}" type="slidenum">
              <a:rPr lang="en-US" altLang="zh-CN"/>
              <a:pPr/>
              <a:t>‹#›</a:t>
            </a:fld>
            <a:endParaRPr lang="en-US" altLang="zh-CN"/>
          </a:p>
        </p:txBody>
      </p:sp>
    </p:spTree>
    <p:extLst>
      <p:ext uri="{BB962C8B-B14F-4D97-AF65-F5344CB8AC3E}">
        <p14:creationId xmlns:p14="http://schemas.microsoft.com/office/powerpoint/2010/main" val="4073984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1042988" y="260350"/>
            <a:ext cx="7793037" cy="882650"/>
          </a:xfrm>
        </p:spPr>
        <p:txBody>
          <a:bodyPr/>
          <a:lstStyle/>
          <a:p>
            <a:r>
              <a:rPr lang="zh-CN" altLang="en-US"/>
              <a:t>单击此处编辑母版标题样式</a:t>
            </a:r>
          </a:p>
        </p:txBody>
      </p:sp>
      <p:sp>
        <p:nvSpPr>
          <p:cNvPr id="3" name="文本占位符 2"/>
          <p:cNvSpPr>
            <a:spLocks noGrp="1"/>
          </p:cNvSpPr>
          <p:nvPr>
            <p:ph type="body" sz="half" idx="1"/>
          </p:nvPr>
        </p:nvSpPr>
        <p:spPr>
          <a:xfrm>
            <a:off x="827088" y="1557338"/>
            <a:ext cx="3810000" cy="411480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4789488" y="1557338"/>
            <a:ext cx="3810000" cy="411480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Rectangle 11">
            <a:extLst>
              <a:ext uri="{FF2B5EF4-FFF2-40B4-BE49-F238E27FC236}">
                <a16:creationId xmlns:a16="http://schemas.microsoft.com/office/drawing/2014/main" id="{DE8583BB-BD79-4B40-96CD-5E765384A126}"/>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2">
            <a:extLst>
              <a:ext uri="{FF2B5EF4-FFF2-40B4-BE49-F238E27FC236}">
                <a16:creationId xmlns:a16="http://schemas.microsoft.com/office/drawing/2014/main" id="{9F93BD9B-5689-4F54-968E-F8D0C75B9AA6}"/>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3">
            <a:extLst>
              <a:ext uri="{FF2B5EF4-FFF2-40B4-BE49-F238E27FC236}">
                <a16:creationId xmlns:a16="http://schemas.microsoft.com/office/drawing/2014/main" id="{EAF08A7F-D31F-468E-9DD9-EBDC5BDDDE87}"/>
              </a:ext>
            </a:extLst>
          </p:cNvPr>
          <p:cNvSpPr>
            <a:spLocks noGrp="1" noChangeArrowheads="1"/>
          </p:cNvSpPr>
          <p:nvPr>
            <p:ph type="sldNum" sz="quarter" idx="12"/>
          </p:nvPr>
        </p:nvSpPr>
        <p:spPr>
          <a:ln/>
        </p:spPr>
        <p:txBody>
          <a:bodyPr/>
          <a:lstStyle>
            <a:lvl1pPr>
              <a:defRPr/>
            </a:lvl1pPr>
          </a:lstStyle>
          <a:p>
            <a:pPr>
              <a:defRPr/>
            </a:pPr>
            <a:fld id="{3DE4D1B9-60B4-4499-9512-9587782CEB6E}" type="slidenum">
              <a:rPr lang="zh-CN" altLang="en-US"/>
              <a:pPr>
                <a:defRPr/>
              </a:pPr>
              <a:t>‹#›</a:t>
            </a:fld>
            <a:endParaRPr lang="en-US" altLang="zh-CN"/>
          </a:p>
        </p:txBody>
      </p:sp>
    </p:spTree>
    <p:extLst>
      <p:ext uri="{BB962C8B-B14F-4D97-AF65-F5344CB8AC3E}">
        <p14:creationId xmlns:p14="http://schemas.microsoft.com/office/powerpoint/2010/main" val="13301308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1042988" y="260350"/>
            <a:ext cx="7793037" cy="882650"/>
          </a:xfrm>
        </p:spPr>
        <p:txBody>
          <a:bodyPr/>
          <a:lstStyle/>
          <a:p>
            <a:r>
              <a:rPr lang="zh-CN" altLang="en-US"/>
              <a:t>单击此处编辑母版标题样式</a:t>
            </a:r>
          </a:p>
        </p:txBody>
      </p:sp>
      <p:sp>
        <p:nvSpPr>
          <p:cNvPr id="3" name="表格占位符 2"/>
          <p:cNvSpPr>
            <a:spLocks noGrp="1"/>
          </p:cNvSpPr>
          <p:nvPr>
            <p:ph type="tbl" idx="1"/>
          </p:nvPr>
        </p:nvSpPr>
        <p:spPr>
          <a:xfrm>
            <a:off x="827088" y="1557338"/>
            <a:ext cx="7772400" cy="4114800"/>
          </a:xfrm>
        </p:spPr>
        <p:txBody>
          <a:bodyPr/>
          <a:lstStyle/>
          <a:p>
            <a:pPr lvl="0"/>
            <a:endParaRPr lang="zh-CN" altLang="en-US" noProof="0"/>
          </a:p>
        </p:txBody>
      </p:sp>
      <p:sp>
        <p:nvSpPr>
          <p:cNvPr id="4" name="Rectangle 11">
            <a:extLst>
              <a:ext uri="{FF2B5EF4-FFF2-40B4-BE49-F238E27FC236}">
                <a16:creationId xmlns:a16="http://schemas.microsoft.com/office/drawing/2014/main" id="{55274076-E464-4F41-8A01-8136AA82601D}"/>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2">
            <a:extLst>
              <a:ext uri="{FF2B5EF4-FFF2-40B4-BE49-F238E27FC236}">
                <a16:creationId xmlns:a16="http://schemas.microsoft.com/office/drawing/2014/main" id="{B0C8C9E1-3795-4F40-8C5F-B4C47A680A9A}"/>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3">
            <a:extLst>
              <a:ext uri="{FF2B5EF4-FFF2-40B4-BE49-F238E27FC236}">
                <a16:creationId xmlns:a16="http://schemas.microsoft.com/office/drawing/2014/main" id="{FB998FEA-860F-4409-B05C-9AB43E81AC6A}"/>
              </a:ext>
            </a:extLst>
          </p:cNvPr>
          <p:cNvSpPr>
            <a:spLocks noGrp="1" noChangeArrowheads="1"/>
          </p:cNvSpPr>
          <p:nvPr>
            <p:ph type="sldNum" sz="quarter" idx="12"/>
          </p:nvPr>
        </p:nvSpPr>
        <p:spPr>
          <a:ln/>
        </p:spPr>
        <p:txBody>
          <a:bodyPr/>
          <a:lstStyle>
            <a:lvl1pPr>
              <a:defRPr/>
            </a:lvl1pPr>
          </a:lstStyle>
          <a:p>
            <a:pPr>
              <a:defRPr/>
            </a:pPr>
            <a:fld id="{C856C7CB-F055-485B-B14F-DA11C98A516B}" type="slidenum">
              <a:rPr lang="zh-CN" altLang="en-US"/>
              <a:pPr>
                <a:defRPr/>
              </a:pPr>
              <a:t>‹#›</a:t>
            </a:fld>
            <a:endParaRPr lang="en-US" altLang="zh-CN"/>
          </a:p>
        </p:txBody>
      </p:sp>
    </p:spTree>
    <p:extLst>
      <p:ext uri="{BB962C8B-B14F-4D97-AF65-F5344CB8AC3E}">
        <p14:creationId xmlns:p14="http://schemas.microsoft.com/office/powerpoint/2010/main" val="1096092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sz="4000" b="1">
                <a:solidFill>
                  <a:srgbClr val="0070C0"/>
                </a:solidFill>
                <a:latin typeface="微软雅黑" panose="020B0503020204020204" pitchFamily="34" charset="-122"/>
                <a:ea typeface="微软雅黑" panose="020B0503020204020204" pitchFamily="34" charset="-122"/>
              </a:defRPr>
            </a:lvl1pPr>
          </a:lstStyle>
          <a:p>
            <a:r>
              <a:rPr lang="zh-CN" altLang="en-US" dirty="0"/>
              <a:t>单击此处编辑母版标题样式</a:t>
            </a:r>
          </a:p>
        </p:txBody>
      </p:sp>
      <p:sp>
        <p:nvSpPr>
          <p:cNvPr id="3" name="内容占位符 2"/>
          <p:cNvSpPr>
            <a:spLocks noGrp="1"/>
          </p:cNvSpPr>
          <p:nvPr>
            <p:ph idx="1"/>
          </p:nvPr>
        </p:nvSpPr>
        <p:spPr/>
        <p:txBody>
          <a:bodyPr/>
          <a:lstStyle>
            <a:lvl1pPr>
              <a:defRPr b="1">
                <a:solidFill>
                  <a:schemeClr val="tx1"/>
                </a:solidFill>
              </a:defRPr>
            </a:lvl1pPr>
            <a:lvl2pPr>
              <a:defRPr b="1">
                <a:solidFill>
                  <a:schemeClr val="tx1"/>
                </a:solidFill>
              </a:defRPr>
            </a:lvl2pPr>
            <a:lvl3pPr>
              <a:defRPr b="1">
                <a:solidFill>
                  <a:schemeClr val="tx1"/>
                </a:solidFill>
              </a:defRPr>
            </a:lvl3pPr>
            <a:lvl4pPr>
              <a:defRPr b="1">
                <a:solidFill>
                  <a:schemeClr val="tx1"/>
                </a:solidFill>
              </a:defRPr>
            </a:lvl4pPr>
            <a:lvl5pPr>
              <a:defRPr b="1">
                <a:solidFill>
                  <a:schemeClr val="tx1"/>
                </a:solidFil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F83C6B18-9A40-4D21-B2D8-3480AE83851F}" type="slidenum">
              <a:rPr lang="en-US" altLang="zh-CN"/>
              <a:pPr/>
              <a:t>‹#›</a:t>
            </a:fld>
            <a:endParaRPr lang="en-US" altLang="zh-CN"/>
          </a:p>
        </p:txBody>
      </p:sp>
    </p:spTree>
    <p:extLst>
      <p:ext uri="{BB962C8B-B14F-4D97-AF65-F5344CB8AC3E}">
        <p14:creationId xmlns:p14="http://schemas.microsoft.com/office/powerpoint/2010/main" val="133591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93D285B1-5D38-468D-B8B9-F5EA4E8EF5FD}" type="slidenum">
              <a:rPr lang="en-US" altLang="zh-CN"/>
              <a:pPr/>
              <a:t>‹#›</a:t>
            </a:fld>
            <a:endParaRPr lang="en-US" altLang="zh-CN"/>
          </a:p>
        </p:txBody>
      </p:sp>
    </p:spTree>
    <p:extLst>
      <p:ext uri="{BB962C8B-B14F-4D97-AF65-F5344CB8AC3E}">
        <p14:creationId xmlns:p14="http://schemas.microsoft.com/office/powerpoint/2010/main" val="595390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70E76221-2099-45A1-AAE7-834DA3540A83}" type="slidenum">
              <a:rPr lang="en-US" altLang="zh-CN"/>
              <a:pPr/>
              <a:t>‹#›</a:t>
            </a:fld>
            <a:endParaRPr lang="en-US" altLang="zh-CN"/>
          </a:p>
        </p:txBody>
      </p:sp>
    </p:spTree>
    <p:extLst>
      <p:ext uri="{BB962C8B-B14F-4D97-AF65-F5344CB8AC3E}">
        <p14:creationId xmlns:p14="http://schemas.microsoft.com/office/powerpoint/2010/main" val="2418955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8B6EE0BA-D6DD-4FBE-979F-DDE74E735BAE}" type="slidenum">
              <a:rPr lang="en-US" altLang="zh-CN"/>
              <a:pPr/>
              <a:t>‹#›</a:t>
            </a:fld>
            <a:endParaRPr lang="en-US" altLang="zh-CN"/>
          </a:p>
        </p:txBody>
      </p:sp>
    </p:spTree>
    <p:extLst>
      <p:ext uri="{BB962C8B-B14F-4D97-AF65-F5344CB8AC3E}">
        <p14:creationId xmlns:p14="http://schemas.microsoft.com/office/powerpoint/2010/main" val="289091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06466867-1D30-4101-8A63-96578BD41776}" type="slidenum">
              <a:rPr lang="en-US" altLang="zh-CN"/>
              <a:pPr/>
              <a:t>‹#›</a:t>
            </a:fld>
            <a:endParaRPr lang="en-US" altLang="zh-CN"/>
          </a:p>
        </p:txBody>
      </p:sp>
    </p:spTree>
    <p:extLst>
      <p:ext uri="{BB962C8B-B14F-4D97-AF65-F5344CB8AC3E}">
        <p14:creationId xmlns:p14="http://schemas.microsoft.com/office/powerpoint/2010/main" val="208550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96FA02D7-E7C5-4AE4-B6FA-974FF82B68FF}" type="slidenum">
              <a:rPr lang="en-US" altLang="zh-CN"/>
              <a:pPr/>
              <a:t>‹#›</a:t>
            </a:fld>
            <a:endParaRPr lang="en-US" altLang="zh-CN"/>
          </a:p>
        </p:txBody>
      </p:sp>
    </p:spTree>
    <p:extLst>
      <p:ext uri="{BB962C8B-B14F-4D97-AF65-F5344CB8AC3E}">
        <p14:creationId xmlns:p14="http://schemas.microsoft.com/office/powerpoint/2010/main" val="2470652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E6E44C36-15DE-4733-B61C-9D99689B2C2D}" type="slidenum">
              <a:rPr lang="en-US" altLang="zh-CN"/>
              <a:pPr/>
              <a:t>‹#›</a:t>
            </a:fld>
            <a:endParaRPr lang="en-US" altLang="zh-CN"/>
          </a:p>
        </p:txBody>
      </p:sp>
    </p:spTree>
    <p:extLst>
      <p:ext uri="{BB962C8B-B14F-4D97-AF65-F5344CB8AC3E}">
        <p14:creationId xmlns:p14="http://schemas.microsoft.com/office/powerpoint/2010/main" val="3224535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E35FE1C3-2402-4BA5-A2BF-12C95DEC125F}" type="slidenum">
              <a:rPr lang="en-US" altLang="zh-CN"/>
              <a:pPr/>
              <a:t>‹#›</a:t>
            </a:fld>
            <a:endParaRPr lang="en-US" altLang="zh-CN"/>
          </a:p>
        </p:txBody>
      </p:sp>
    </p:spTree>
    <p:extLst>
      <p:ext uri="{BB962C8B-B14F-4D97-AF65-F5344CB8AC3E}">
        <p14:creationId xmlns:p14="http://schemas.microsoft.com/office/powerpoint/2010/main" val="3416386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l="-6000" r="-6000"/>
          </a:stretch>
        </a:blip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a:t>单击以编辑</a:t>
            </a:r>
            <a:r>
              <a:rPr lang="zh-CN" altLang="en-US"/>
              <a:t>母版标题样式</a:t>
            </a:r>
          </a:p>
        </p:txBody>
      </p:sp>
      <p:sp>
        <p:nvSpPr>
          <p:cNvPr id="37891"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单击以编辑母版文本样式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7892"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50000"/>
              </a:spcBef>
              <a:defRPr sz="1400"/>
            </a:lvl1pPr>
          </a:lstStyle>
          <a:p>
            <a:endParaRPr lang="en-US" altLang="zh-CN"/>
          </a:p>
        </p:txBody>
      </p:sp>
      <p:sp>
        <p:nvSpPr>
          <p:cNvPr id="37893"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spcBef>
                <a:spcPct val="50000"/>
              </a:spcBef>
              <a:defRPr sz="1400"/>
            </a:lvl1pPr>
          </a:lstStyle>
          <a:p>
            <a:endParaRPr lang="en-US" altLang="zh-CN"/>
          </a:p>
        </p:txBody>
      </p:sp>
      <p:sp>
        <p:nvSpPr>
          <p:cNvPr id="37894"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50000"/>
              </a:spcBef>
              <a:defRPr sz="1400"/>
            </a:lvl1pPr>
          </a:lstStyle>
          <a:p>
            <a:fld id="{CB08057D-A7E1-4673-A165-CD071AA0A7BA}" type="slidenum">
              <a:rPr lang="en-US" altLang="zh-CN"/>
              <a:pPr/>
              <a:t>‹#›</a:t>
            </a:fld>
            <a:endParaRPr lang="en-US" altLang="zh-CN"/>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itchFamily="18" charset="0"/>
          <a:ea typeface="宋体" charset="-122"/>
        </a:defRPr>
      </a:lvl2pPr>
      <a:lvl3pPr algn="ctr" rtl="0" fontAlgn="base">
        <a:spcBef>
          <a:spcPct val="0"/>
        </a:spcBef>
        <a:spcAft>
          <a:spcPct val="0"/>
        </a:spcAft>
        <a:defRPr kumimoji="1" sz="4400">
          <a:solidFill>
            <a:schemeClr val="tx2"/>
          </a:solidFill>
          <a:latin typeface="Times New Roman" pitchFamily="18" charset="0"/>
          <a:ea typeface="宋体" charset="-122"/>
        </a:defRPr>
      </a:lvl3pPr>
      <a:lvl4pPr algn="ctr" rtl="0" fontAlgn="base">
        <a:spcBef>
          <a:spcPct val="0"/>
        </a:spcBef>
        <a:spcAft>
          <a:spcPct val="0"/>
        </a:spcAft>
        <a:defRPr kumimoji="1" sz="4400">
          <a:solidFill>
            <a:schemeClr val="tx2"/>
          </a:solidFill>
          <a:latin typeface="Times New Roman" pitchFamily="18" charset="0"/>
          <a:ea typeface="宋体" charset="-122"/>
        </a:defRPr>
      </a:lvl4pPr>
      <a:lvl5pPr algn="ctr" rtl="0" fontAlgn="base">
        <a:spcBef>
          <a:spcPct val="0"/>
        </a:spcBef>
        <a:spcAft>
          <a:spcPct val="0"/>
        </a:spcAft>
        <a:defRPr kumimoji="1" sz="4400">
          <a:solidFill>
            <a:schemeClr val="tx2"/>
          </a:solidFill>
          <a:latin typeface="Times New Roman" pitchFamily="18" charset="0"/>
          <a:ea typeface="宋体" charset="-122"/>
        </a:defRPr>
      </a:lvl5pPr>
      <a:lvl6pPr marL="457200" algn="ctr" rtl="0" fontAlgn="base">
        <a:spcBef>
          <a:spcPct val="0"/>
        </a:spcBef>
        <a:spcAft>
          <a:spcPct val="0"/>
        </a:spcAft>
        <a:defRPr kumimoji="1" sz="4400">
          <a:solidFill>
            <a:schemeClr val="tx2"/>
          </a:solidFill>
          <a:latin typeface="Times New Roman" pitchFamily="18" charset="0"/>
          <a:ea typeface="宋体" charset="-122"/>
        </a:defRPr>
      </a:lvl6pPr>
      <a:lvl7pPr marL="914400" algn="ctr" rtl="0" fontAlgn="base">
        <a:spcBef>
          <a:spcPct val="0"/>
        </a:spcBef>
        <a:spcAft>
          <a:spcPct val="0"/>
        </a:spcAft>
        <a:defRPr kumimoji="1" sz="4400">
          <a:solidFill>
            <a:schemeClr val="tx2"/>
          </a:solidFill>
          <a:latin typeface="Times New Roman" pitchFamily="18" charset="0"/>
          <a:ea typeface="宋体" charset="-122"/>
        </a:defRPr>
      </a:lvl7pPr>
      <a:lvl8pPr marL="1371600" algn="ctr" rtl="0" fontAlgn="base">
        <a:spcBef>
          <a:spcPct val="0"/>
        </a:spcBef>
        <a:spcAft>
          <a:spcPct val="0"/>
        </a:spcAft>
        <a:defRPr kumimoji="1" sz="4400">
          <a:solidFill>
            <a:schemeClr val="tx2"/>
          </a:solidFill>
          <a:latin typeface="Times New Roman" pitchFamily="18" charset="0"/>
          <a:ea typeface="宋体" charset="-122"/>
        </a:defRPr>
      </a:lvl8pPr>
      <a:lvl9pPr marL="1828800" algn="ctr" rtl="0" fontAlgn="base">
        <a:spcBef>
          <a:spcPct val="0"/>
        </a:spcBef>
        <a:spcAft>
          <a:spcPct val="0"/>
        </a:spcAft>
        <a:defRPr kumimoji="1" sz="4400">
          <a:solidFill>
            <a:schemeClr val="tx2"/>
          </a:solidFill>
          <a:latin typeface="Times New Roman" pitchFamily="18" charset="0"/>
          <a:ea typeface="宋体" charset="-122"/>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a:alphaModFix amt="50000"/>
            <a:lum/>
          </a:blip>
          <a:srcRect/>
          <a:stretch>
            <a:fillRect l="-2000" r="-2000"/>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000232" y="1501872"/>
            <a:ext cx="4953000" cy="1600200"/>
          </a:xfrm>
        </p:spPr>
        <p:txBody>
          <a:bodyPr/>
          <a:lstStyle/>
          <a:p>
            <a:r>
              <a:rPr lang="zh-CN" altLang="en-US" sz="4800" b="1" dirty="0">
                <a:solidFill>
                  <a:schemeClr val="tx1"/>
                </a:solidFill>
                <a:ea typeface="楷体_GB2312" pitchFamily="49" charset="-122"/>
              </a:rPr>
              <a:t>软 件 工 程</a:t>
            </a:r>
            <a:br>
              <a:rPr lang="zh-CN" altLang="en-US" sz="4800" b="1" dirty="0">
                <a:solidFill>
                  <a:schemeClr val="tx1"/>
                </a:solidFill>
                <a:ea typeface="楷体_GB2312" pitchFamily="49" charset="-122"/>
              </a:rPr>
            </a:br>
            <a:r>
              <a:rPr lang="en-US" altLang="zh-CN" sz="3600" b="1" dirty="0">
                <a:solidFill>
                  <a:schemeClr val="tx1"/>
                </a:solidFill>
                <a:ea typeface="楷体_GB2312" pitchFamily="49" charset="-122"/>
              </a:rPr>
              <a:t>Software Engineering</a:t>
            </a:r>
            <a:endParaRPr lang="en-US" altLang="zh-CN" b="1" dirty="0">
              <a:ea typeface="楷体_GB2312" pitchFamily="49" charset="-122"/>
            </a:endParaRPr>
          </a:p>
        </p:txBody>
      </p:sp>
      <p:sp>
        <p:nvSpPr>
          <p:cNvPr id="2051" name="Rectangle 3"/>
          <p:cNvSpPr>
            <a:spLocks noGrp="1" noChangeArrowheads="1"/>
          </p:cNvSpPr>
          <p:nvPr>
            <p:ph type="subTitle" idx="1"/>
          </p:nvPr>
        </p:nvSpPr>
        <p:spPr>
          <a:xfrm>
            <a:off x="1285852" y="3500438"/>
            <a:ext cx="6477000" cy="1214446"/>
          </a:xfrm>
        </p:spPr>
        <p:txBody>
          <a:bodyPr/>
          <a:lstStyle/>
          <a:p>
            <a:pPr>
              <a:lnSpc>
                <a:spcPct val="130000"/>
              </a:lnSpc>
            </a:pPr>
            <a:r>
              <a:rPr lang="zh-CN" altLang="en-US" sz="2800" b="1" dirty="0">
                <a:ea typeface="楷体_GB2312" pitchFamily="49" charset="-122"/>
              </a:rPr>
              <a:t>主讲：杨谊</a:t>
            </a:r>
            <a:endParaRPr lang="zh-CN" altLang="en-US" sz="3600" b="1" dirty="0">
              <a:ea typeface="楷体_GB2312" pitchFamily="49" charset="-122"/>
            </a:endParaRPr>
          </a:p>
          <a:p>
            <a:r>
              <a:rPr lang="zh-CN" altLang="en-US" sz="3600" b="1" dirty="0">
                <a:ea typeface="楷体_GB2312" pitchFamily="49" charset="-122"/>
              </a:rPr>
              <a:t> </a:t>
            </a:r>
            <a:r>
              <a:rPr lang="en-US" altLang="zh-CN" sz="2800" b="1" dirty="0">
                <a:ea typeface="楷体_GB2312" pitchFamily="49" charset="-122"/>
              </a:rPr>
              <a:t>E-mail :  yiyang20110130@163.com</a:t>
            </a:r>
            <a:endParaRPr lang="en-US" altLang="zh-CN" sz="3600" b="1" dirty="0">
              <a:ea typeface="楷体_GB2312" pitchFamily="49" charset="-122"/>
            </a:endParaRPr>
          </a:p>
          <a:p>
            <a:pPr algn="l"/>
            <a:endParaRPr lang="en-US" altLang="zh-CN" sz="3600" b="1" dirty="0">
              <a:ea typeface="楷体_GB2312" pitchFamily="49" charset="-122"/>
            </a:endParaRPr>
          </a:p>
        </p:txBody>
      </p:sp>
      <p:sp>
        <p:nvSpPr>
          <p:cNvPr id="2" name="AutoShape 9" descr="d:\users\yy\appdata\roaming\360se6\User Data\temp\rjcxj(1).jpg"/>
          <p:cNvSpPr>
            <a:spLocks noChangeAspect="1" noChangeArrowheads="1"/>
          </p:cNvSpPr>
          <p:nvPr/>
        </p:nvSpPr>
        <p:spPr bwMode="auto">
          <a:xfrm>
            <a:off x="168275" y="-1825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 name="AutoShape 11" descr="d:\users\yy\appdata\roaming\360se6\User Data\temp\rjcxj(1).jpg"/>
          <p:cNvSpPr>
            <a:spLocks noChangeAspect="1" noChangeArrowheads="1"/>
          </p:cNvSpPr>
          <p:nvPr/>
        </p:nvSpPr>
        <p:spPr bwMode="auto">
          <a:xfrm>
            <a:off x="320675" y="-301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ox(out)">
                                      <p:cBhvr>
                                        <p:cTn id="7" dur="500"/>
                                        <p:tgtEl>
                                          <p:spTgt spid="2050"/>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8" fill="hold" nodeType="afterGroup">
                            <p:stCondLst>
                              <p:cond delay="500"/>
                            </p:stCondLst>
                            <p:childTnLst>
                              <p:par>
                                <p:cTn id="9" presetID="5" presetClass="entr" presetSubtype="5" fill="hold" grpId="0" nodeType="afterEffect">
                                  <p:stCondLst>
                                    <p:cond delay="0"/>
                                  </p:stCondLst>
                                  <p:childTnLst>
                                    <p:set>
                                      <p:cBhvr>
                                        <p:cTn id="10" dur="1" fill="hold">
                                          <p:stCondLst>
                                            <p:cond delay="0"/>
                                          </p:stCondLst>
                                        </p:cTn>
                                        <p:tgtEl>
                                          <p:spTgt spid="2051">
                                            <p:txEl>
                                              <p:pRg st="0" end="0"/>
                                            </p:txEl>
                                          </p:spTgt>
                                        </p:tgtEl>
                                        <p:attrNameLst>
                                          <p:attrName>style.visibility</p:attrName>
                                        </p:attrNameLst>
                                      </p:cBhvr>
                                      <p:to>
                                        <p:strVal val="visible"/>
                                      </p:to>
                                    </p:set>
                                    <p:animEffect transition="in" filter="checkerboard(down)">
                                      <p:cBhvr>
                                        <p:cTn id="11" dur="500"/>
                                        <p:tgtEl>
                                          <p:spTgt spid="2051">
                                            <p:txEl>
                                              <p:pRg st="0" end="0"/>
                                            </p:txEl>
                                          </p:spTgt>
                                        </p:tgtEl>
                                      </p:cBhvr>
                                    </p:animEffect>
                                  </p:childTnLst>
                                  <p:subTnLst>
                                    <p:audio>
                                      <p:cMediaNode>
                                        <p:cTn display="0" masterRel="sameClick">
                                          <p:stCondLst>
                                            <p:cond evt="begin" delay="0">
                                              <p:tn val="9"/>
                                            </p:cond>
                                          </p:stCondLst>
                                          <p:endCondLst>
                                            <p:cond evt="onStopAudio" delay="0">
                                              <p:tgtEl>
                                                <p:sldTgt/>
                                              </p:tgtEl>
                                            </p:cond>
                                          </p:endCondLst>
                                        </p:cTn>
                                        <p:tgtEl>
                                          <p:sndTgt r:embed="rId2" name="CAMERA.WAV"/>
                                        </p:tgtEl>
                                      </p:cMediaNode>
                                    </p:audio>
                                  </p:subTnLst>
                                </p:cTn>
                              </p:par>
                            </p:childTnLst>
                          </p:cTn>
                        </p:par>
                        <p:par>
                          <p:cTn id="12" fill="hold" nodeType="afterGroup">
                            <p:stCondLst>
                              <p:cond delay="1000"/>
                            </p:stCondLst>
                            <p:childTnLst>
                              <p:par>
                                <p:cTn id="13" presetID="5" presetClass="entr" presetSubtype="5" fill="hold" grpId="0" nodeType="afterEffect">
                                  <p:stCondLst>
                                    <p:cond delay="0"/>
                                  </p:stCondLst>
                                  <p:childTnLst>
                                    <p:set>
                                      <p:cBhvr>
                                        <p:cTn id="14" dur="1" fill="hold">
                                          <p:stCondLst>
                                            <p:cond delay="0"/>
                                          </p:stCondLst>
                                        </p:cTn>
                                        <p:tgtEl>
                                          <p:spTgt spid="2051">
                                            <p:txEl>
                                              <p:pRg st="1" end="1"/>
                                            </p:txEl>
                                          </p:spTgt>
                                        </p:tgtEl>
                                        <p:attrNameLst>
                                          <p:attrName>style.visibility</p:attrName>
                                        </p:attrNameLst>
                                      </p:cBhvr>
                                      <p:to>
                                        <p:strVal val="visible"/>
                                      </p:to>
                                    </p:set>
                                    <p:animEffect transition="in" filter="checkerboard(down)">
                                      <p:cBhvr>
                                        <p:cTn id="15" dur="500"/>
                                        <p:tgtEl>
                                          <p:spTgt spid="2051">
                                            <p:txEl>
                                              <p:pRg st="1" end="1"/>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P spid="2051" grpId="0" build="p" autoUpdateAnimBg="0" advAuto="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灯片编号占位符 5">
            <a:extLst>
              <a:ext uri="{FF2B5EF4-FFF2-40B4-BE49-F238E27FC236}">
                <a16:creationId xmlns:a16="http://schemas.microsoft.com/office/drawing/2014/main" id="{A77E2287-E216-4184-B9C5-62CFD4C2D81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1pPr>
            <a:lvl2pPr marL="742950" indent="-28575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2pPr>
            <a:lvl3pPr marL="11430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3pPr>
            <a:lvl4pPr marL="16002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4pPr>
            <a:lvl5pPr marL="20574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5pPr>
            <a:lvl6pPr marL="25146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6pPr>
            <a:lvl7pPr marL="29718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7pPr>
            <a:lvl8pPr marL="34290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8pPr>
            <a:lvl9pPr marL="38862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9pPr>
          </a:lstStyle>
          <a:p>
            <a:pPr>
              <a:lnSpc>
                <a:spcPct val="100000"/>
              </a:lnSpc>
              <a:spcBef>
                <a:spcPct val="0"/>
              </a:spcBef>
              <a:buClrTx/>
              <a:buSzTx/>
              <a:buFontTx/>
              <a:buNone/>
            </a:pPr>
            <a:fld id="{7CA1A098-0E45-47CA-86EC-788B7712EFA7}" type="slidenum">
              <a:rPr kumimoji="0" lang="zh-CN" altLang="en-US" b="0"/>
              <a:pPr>
                <a:lnSpc>
                  <a:spcPct val="100000"/>
                </a:lnSpc>
                <a:spcBef>
                  <a:spcPct val="0"/>
                </a:spcBef>
                <a:buClrTx/>
                <a:buSzTx/>
                <a:buFontTx/>
                <a:buNone/>
              </a:pPr>
              <a:t>10</a:t>
            </a:fld>
            <a:endParaRPr kumimoji="0" lang="en-US" altLang="zh-CN" b="0"/>
          </a:p>
        </p:txBody>
      </p:sp>
      <p:sp>
        <p:nvSpPr>
          <p:cNvPr id="14339" name="Rectangle 2">
            <a:extLst>
              <a:ext uri="{FF2B5EF4-FFF2-40B4-BE49-F238E27FC236}">
                <a16:creationId xmlns:a16="http://schemas.microsoft.com/office/drawing/2014/main" id="{2C4798EC-FBB0-4E8B-8838-EAA727F554D9}"/>
              </a:ext>
            </a:extLst>
          </p:cNvPr>
          <p:cNvSpPr>
            <a:spLocks noGrp="1" noChangeArrowheads="1"/>
          </p:cNvSpPr>
          <p:nvPr>
            <p:ph type="body" idx="1"/>
          </p:nvPr>
        </p:nvSpPr>
        <p:spPr>
          <a:xfrm>
            <a:off x="539750" y="1196975"/>
            <a:ext cx="7772400" cy="5111750"/>
          </a:xfrm>
        </p:spPr>
        <p:txBody>
          <a:bodyPr/>
          <a:lstStyle/>
          <a:p>
            <a:pPr marL="0" indent="0" eaLnBrk="1" hangingPunct="1">
              <a:buNone/>
            </a:pPr>
            <a:r>
              <a:rPr kumimoji="0" lang="en-US" altLang="zh-CN" sz="2800" b="1" dirty="0">
                <a:latin typeface="楷体_GB2312" pitchFamily="49" charset="-122"/>
                <a:ea typeface="楷体_GB2312" pitchFamily="49" charset="-122"/>
              </a:rPr>
              <a:t>4</a:t>
            </a:r>
            <a:r>
              <a:rPr lang="en-US" altLang="zh-CN" sz="2800" b="1" dirty="0">
                <a:latin typeface="楷体_GB2312" pitchFamily="49" charset="-122"/>
                <a:ea typeface="楷体_GB2312" pitchFamily="49" charset="-122"/>
              </a:rPr>
              <a:t>.</a:t>
            </a:r>
            <a:r>
              <a:rPr kumimoji="0" lang="zh-CN" altLang="en-US" sz="2800" b="1" dirty="0">
                <a:latin typeface="楷体_GB2312" pitchFamily="49" charset="-122"/>
                <a:ea typeface="楷体_GB2312" pitchFamily="49" charset="-122"/>
              </a:rPr>
              <a:t>保存维护记录</a:t>
            </a:r>
          </a:p>
          <a:p>
            <a:pPr eaLnBrk="1" hangingPunct="1">
              <a:lnSpc>
                <a:spcPct val="120000"/>
              </a:lnSpc>
              <a:spcBef>
                <a:spcPts val="600"/>
              </a:spcBef>
              <a:buNone/>
            </a:pPr>
            <a:r>
              <a:rPr lang="en-US" altLang="zh-CN" sz="2000" b="0" dirty="0">
                <a:latin typeface="黑体" panose="02010609060101010101" pitchFamily="49" charset="-122"/>
                <a:ea typeface="黑体" panose="02010609060101010101" pitchFamily="49" charset="-122"/>
              </a:rPr>
              <a:t> ①</a:t>
            </a:r>
            <a:r>
              <a:rPr lang="zh-CN" altLang="en-US" sz="2000" b="0" dirty="0">
                <a:latin typeface="黑体" panose="02010609060101010101" pitchFamily="49" charset="-122"/>
                <a:ea typeface="黑体" panose="02010609060101010101" pitchFamily="49" charset="-122"/>
              </a:rPr>
              <a:t>程序标识；</a:t>
            </a:r>
          </a:p>
          <a:p>
            <a:pPr eaLnBrk="1" hangingPunct="1">
              <a:lnSpc>
                <a:spcPct val="120000"/>
              </a:lnSpc>
              <a:spcBef>
                <a:spcPts val="600"/>
              </a:spcBef>
              <a:buNone/>
            </a:pPr>
            <a:r>
              <a:rPr lang="zh-CN" altLang="en-US" sz="2000" b="0" dirty="0">
                <a:latin typeface="黑体" panose="02010609060101010101" pitchFamily="49" charset="-122"/>
                <a:ea typeface="黑体" panose="02010609060101010101" pitchFamily="49" charset="-122"/>
              </a:rPr>
              <a:t> </a:t>
            </a:r>
            <a:r>
              <a:rPr lang="en-US" altLang="zh-CN" sz="2000" b="0" dirty="0">
                <a:latin typeface="黑体" panose="02010609060101010101" pitchFamily="49" charset="-122"/>
                <a:ea typeface="黑体" panose="02010609060101010101" pitchFamily="49" charset="-122"/>
              </a:rPr>
              <a:t>②</a:t>
            </a:r>
            <a:r>
              <a:rPr lang="zh-CN" altLang="en-US" sz="2000" b="0" dirty="0">
                <a:latin typeface="黑体" panose="02010609060101010101" pitchFamily="49" charset="-122"/>
                <a:ea typeface="黑体" panose="02010609060101010101" pitchFamily="49" charset="-122"/>
              </a:rPr>
              <a:t>源语句数； </a:t>
            </a:r>
          </a:p>
          <a:p>
            <a:pPr eaLnBrk="1" hangingPunct="1">
              <a:lnSpc>
                <a:spcPct val="120000"/>
              </a:lnSpc>
              <a:spcBef>
                <a:spcPts val="600"/>
              </a:spcBef>
              <a:buNone/>
            </a:pPr>
            <a:r>
              <a:rPr lang="en-US" altLang="zh-CN" sz="2000" b="0" dirty="0">
                <a:latin typeface="黑体" panose="02010609060101010101" pitchFamily="49" charset="-122"/>
                <a:ea typeface="黑体" panose="02010609060101010101" pitchFamily="49" charset="-122"/>
              </a:rPr>
              <a:t> ③</a:t>
            </a:r>
            <a:r>
              <a:rPr lang="zh-CN" altLang="en-US" sz="2000" b="0" dirty="0">
                <a:latin typeface="黑体" panose="02010609060101010101" pitchFamily="49" charset="-122"/>
                <a:ea typeface="黑体" panose="02010609060101010101" pitchFamily="49" charset="-122"/>
              </a:rPr>
              <a:t>机器指令条数；</a:t>
            </a:r>
          </a:p>
          <a:p>
            <a:pPr eaLnBrk="1" hangingPunct="1">
              <a:lnSpc>
                <a:spcPct val="120000"/>
              </a:lnSpc>
              <a:spcBef>
                <a:spcPts val="600"/>
              </a:spcBef>
              <a:buNone/>
            </a:pPr>
            <a:r>
              <a:rPr lang="zh-CN" altLang="en-US" sz="2000" b="0" dirty="0">
                <a:latin typeface="黑体" panose="02010609060101010101" pitchFamily="49" charset="-122"/>
                <a:ea typeface="黑体" panose="02010609060101010101" pitchFamily="49" charset="-122"/>
              </a:rPr>
              <a:t> </a:t>
            </a:r>
            <a:r>
              <a:rPr lang="en-US" altLang="zh-CN" sz="2000" b="0" dirty="0">
                <a:latin typeface="黑体" panose="02010609060101010101" pitchFamily="49" charset="-122"/>
                <a:ea typeface="黑体" panose="02010609060101010101" pitchFamily="49" charset="-122"/>
              </a:rPr>
              <a:t>④</a:t>
            </a:r>
            <a:r>
              <a:rPr lang="zh-CN" altLang="en-US" sz="2000" b="0" dirty="0">
                <a:latin typeface="黑体" panose="02010609060101010101" pitchFamily="49" charset="-122"/>
                <a:ea typeface="黑体" panose="02010609060101010101" pitchFamily="49" charset="-122"/>
              </a:rPr>
              <a:t>使用的程序设计语言；</a:t>
            </a:r>
          </a:p>
          <a:p>
            <a:pPr eaLnBrk="1" hangingPunct="1">
              <a:lnSpc>
                <a:spcPct val="120000"/>
              </a:lnSpc>
              <a:spcBef>
                <a:spcPts val="600"/>
              </a:spcBef>
              <a:buNone/>
            </a:pPr>
            <a:r>
              <a:rPr lang="zh-CN" altLang="en-US" sz="2000" b="0" dirty="0">
                <a:latin typeface="黑体" panose="02010609060101010101" pitchFamily="49" charset="-122"/>
                <a:ea typeface="黑体" panose="02010609060101010101" pitchFamily="49" charset="-122"/>
              </a:rPr>
              <a:t> </a:t>
            </a:r>
            <a:r>
              <a:rPr lang="en-US" altLang="zh-CN" sz="2000" b="0" dirty="0">
                <a:latin typeface="黑体" panose="02010609060101010101" pitchFamily="49" charset="-122"/>
                <a:ea typeface="黑体" panose="02010609060101010101" pitchFamily="49" charset="-122"/>
              </a:rPr>
              <a:t>⑤</a:t>
            </a:r>
            <a:r>
              <a:rPr lang="zh-CN" altLang="en-US" sz="2000" b="0" dirty="0">
                <a:latin typeface="黑体" panose="02010609060101010101" pitchFamily="49" charset="-122"/>
                <a:ea typeface="黑体" panose="02010609060101010101" pitchFamily="49" charset="-122"/>
              </a:rPr>
              <a:t>程序安装的日期； </a:t>
            </a:r>
          </a:p>
          <a:p>
            <a:pPr eaLnBrk="1" hangingPunct="1">
              <a:lnSpc>
                <a:spcPct val="120000"/>
              </a:lnSpc>
              <a:spcBef>
                <a:spcPts val="600"/>
              </a:spcBef>
              <a:buNone/>
            </a:pPr>
            <a:r>
              <a:rPr lang="en-US" altLang="zh-CN" sz="2000" b="0" dirty="0">
                <a:latin typeface="黑体" panose="02010609060101010101" pitchFamily="49" charset="-122"/>
                <a:ea typeface="黑体" panose="02010609060101010101" pitchFamily="49" charset="-122"/>
              </a:rPr>
              <a:t> ⑥</a:t>
            </a:r>
            <a:r>
              <a:rPr lang="zh-CN" altLang="en-US" sz="2000" b="0" dirty="0">
                <a:latin typeface="黑体" panose="02010609060101010101" pitchFamily="49" charset="-122"/>
                <a:ea typeface="黑体" panose="02010609060101010101" pitchFamily="49" charset="-122"/>
              </a:rPr>
              <a:t>自从安装以来程序运行的次数；</a:t>
            </a:r>
          </a:p>
          <a:p>
            <a:pPr eaLnBrk="1" hangingPunct="1">
              <a:lnSpc>
                <a:spcPct val="120000"/>
              </a:lnSpc>
              <a:spcBef>
                <a:spcPts val="600"/>
              </a:spcBef>
              <a:buNone/>
            </a:pPr>
            <a:r>
              <a:rPr lang="zh-CN" altLang="en-US" sz="2000" b="0" dirty="0">
                <a:latin typeface="黑体" panose="02010609060101010101" pitchFamily="49" charset="-122"/>
                <a:ea typeface="黑体" panose="02010609060101010101" pitchFamily="49" charset="-122"/>
              </a:rPr>
              <a:t> </a:t>
            </a:r>
            <a:r>
              <a:rPr lang="en-US" altLang="zh-CN" sz="2000" b="0" dirty="0">
                <a:latin typeface="黑体" panose="02010609060101010101" pitchFamily="49" charset="-122"/>
                <a:ea typeface="黑体" panose="02010609060101010101" pitchFamily="49" charset="-122"/>
              </a:rPr>
              <a:t>⑦</a:t>
            </a:r>
            <a:r>
              <a:rPr lang="zh-CN" altLang="en-US" sz="2000" b="0" dirty="0">
                <a:latin typeface="黑体" panose="02010609060101010101" pitchFamily="49" charset="-122"/>
                <a:ea typeface="黑体" panose="02010609060101010101" pitchFamily="49" charset="-122"/>
              </a:rPr>
              <a:t>自从安装以来程序失效的次数；</a:t>
            </a:r>
          </a:p>
          <a:p>
            <a:pPr eaLnBrk="1" hangingPunct="1">
              <a:lnSpc>
                <a:spcPct val="120000"/>
              </a:lnSpc>
              <a:spcBef>
                <a:spcPts val="600"/>
              </a:spcBef>
              <a:buNone/>
            </a:pPr>
            <a:r>
              <a:rPr lang="en-US" altLang="zh-CN" sz="2000" b="0" dirty="0">
                <a:latin typeface="黑体" panose="02010609060101010101" pitchFamily="49" charset="-122"/>
                <a:ea typeface="黑体" panose="02010609060101010101" pitchFamily="49" charset="-122"/>
              </a:rPr>
              <a:t> ⑧</a:t>
            </a:r>
            <a:r>
              <a:rPr lang="zh-CN" altLang="en-US" sz="2000" b="0" dirty="0">
                <a:latin typeface="黑体" panose="02010609060101010101" pitchFamily="49" charset="-122"/>
                <a:ea typeface="黑体" panose="02010609060101010101" pitchFamily="49" charset="-122"/>
              </a:rPr>
              <a:t>程序变动的层次和标识。 </a:t>
            </a:r>
          </a:p>
        </p:txBody>
      </p:sp>
      <p:sp>
        <p:nvSpPr>
          <p:cNvPr id="4" name="Rectangle 2">
            <a:extLst>
              <a:ext uri="{FF2B5EF4-FFF2-40B4-BE49-F238E27FC236}">
                <a16:creationId xmlns:a16="http://schemas.microsoft.com/office/drawing/2014/main" id="{F6DA0F1D-AE48-499D-BC0F-730FB2C5D6EE}"/>
              </a:ext>
            </a:extLst>
          </p:cNvPr>
          <p:cNvSpPr>
            <a:spLocks noGrp="1" noChangeArrowheads="1"/>
          </p:cNvSpPr>
          <p:nvPr>
            <p:ph type="title"/>
          </p:nvPr>
        </p:nvSpPr>
        <p:spPr>
          <a:xfrm>
            <a:off x="900113" y="260350"/>
            <a:ext cx="7793037" cy="882650"/>
          </a:xfrm>
        </p:spPr>
        <p:txBody>
          <a:bodyPr/>
          <a:lstStyle/>
          <a:p>
            <a:pPr eaLnBrk="1" hangingPunct="1"/>
            <a:r>
              <a:rPr lang="en-US" altLang="zh-CN" sz="3600" b="1" dirty="0">
                <a:solidFill>
                  <a:srgbClr val="000000"/>
                </a:solidFill>
                <a:ea typeface="楷体_GB2312" pitchFamily="49" charset="-122"/>
              </a:rPr>
              <a:t>11.3 </a:t>
            </a:r>
            <a:r>
              <a:rPr lang="zh-CN" altLang="en-US" sz="3600" b="1" dirty="0">
                <a:solidFill>
                  <a:srgbClr val="000000"/>
                </a:solidFill>
                <a:ea typeface="楷体_GB2312" pitchFamily="49" charset="-122"/>
              </a:rPr>
              <a:t>维护的过程</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灯片编号占位符 5">
            <a:extLst>
              <a:ext uri="{FF2B5EF4-FFF2-40B4-BE49-F238E27FC236}">
                <a16:creationId xmlns:a16="http://schemas.microsoft.com/office/drawing/2014/main" id="{5AAE5FE1-6348-4726-9125-6D562461E8A5}"/>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1pPr>
            <a:lvl2pPr marL="742950" indent="-28575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2pPr>
            <a:lvl3pPr marL="11430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3pPr>
            <a:lvl4pPr marL="16002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4pPr>
            <a:lvl5pPr marL="20574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5pPr>
            <a:lvl6pPr marL="25146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6pPr>
            <a:lvl7pPr marL="29718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7pPr>
            <a:lvl8pPr marL="34290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8pPr>
            <a:lvl9pPr marL="38862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9pPr>
          </a:lstStyle>
          <a:p>
            <a:pPr>
              <a:lnSpc>
                <a:spcPct val="100000"/>
              </a:lnSpc>
              <a:spcBef>
                <a:spcPct val="0"/>
              </a:spcBef>
              <a:buClrTx/>
              <a:buSzTx/>
              <a:buFontTx/>
              <a:buNone/>
            </a:pPr>
            <a:fld id="{511EC152-1254-49A8-9AD6-BE5034D60A5A}" type="slidenum">
              <a:rPr kumimoji="0" lang="zh-CN" altLang="en-US" b="0"/>
              <a:pPr>
                <a:lnSpc>
                  <a:spcPct val="100000"/>
                </a:lnSpc>
                <a:spcBef>
                  <a:spcPct val="0"/>
                </a:spcBef>
                <a:buClrTx/>
                <a:buSzTx/>
                <a:buFontTx/>
                <a:buNone/>
              </a:pPr>
              <a:t>11</a:t>
            </a:fld>
            <a:endParaRPr kumimoji="0" lang="en-US" altLang="zh-CN" b="0"/>
          </a:p>
        </p:txBody>
      </p:sp>
      <p:sp>
        <p:nvSpPr>
          <p:cNvPr id="16387" name="Rectangle 2">
            <a:extLst>
              <a:ext uri="{FF2B5EF4-FFF2-40B4-BE49-F238E27FC236}">
                <a16:creationId xmlns:a16="http://schemas.microsoft.com/office/drawing/2014/main" id="{6AE86DDE-C514-41D0-9953-3BE47B7F99A0}"/>
              </a:ext>
            </a:extLst>
          </p:cNvPr>
          <p:cNvSpPr>
            <a:spLocks noGrp="1" noChangeArrowheads="1"/>
          </p:cNvSpPr>
          <p:nvPr>
            <p:ph type="body" idx="1"/>
          </p:nvPr>
        </p:nvSpPr>
        <p:spPr>
          <a:xfrm>
            <a:off x="468313" y="1196975"/>
            <a:ext cx="8351837" cy="4968875"/>
          </a:xfrm>
        </p:spPr>
        <p:txBody>
          <a:bodyPr/>
          <a:lstStyle/>
          <a:p>
            <a:pPr eaLnBrk="1" hangingPunct="1">
              <a:buFont typeface="Wingdings" panose="05000000000000000000" pitchFamily="2" charset="2"/>
              <a:buNone/>
            </a:pPr>
            <a:r>
              <a:rPr lang="en-US" altLang="zh-CN" sz="2800" b="1" dirty="0">
                <a:latin typeface="楷体_GB2312" pitchFamily="49" charset="-122"/>
                <a:ea typeface="楷体_GB2312" pitchFamily="49" charset="-122"/>
              </a:rPr>
              <a:t>5. </a:t>
            </a:r>
            <a:r>
              <a:rPr lang="zh-CN" altLang="en-US" sz="2800" b="1" dirty="0">
                <a:latin typeface="楷体_GB2312" pitchFamily="49" charset="-122"/>
                <a:ea typeface="楷体_GB2312" pitchFamily="49" charset="-122"/>
              </a:rPr>
              <a:t>评价维护活动</a:t>
            </a:r>
          </a:p>
          <a:p>
            <a:pPr eaLnBrk="1" hangingPunct="1">
              <a:lnSpc>
                <a:spcPct val="120000"/>
              </a:lnSpc>
              <a:spcBef>
                <a:spcPts val="1200"/>
              </a:spcBef>
              <a:buNone/>
            </a:pPr>
            <a:r>
              <a:rPr lang="zh-CN" altLang="en-US" sz="2000" dirty="0">
                <a:latin typeface="黑体" panose="02010609060101010101" pitchFamily="49" charset="-122"/>
                <a:ea typeface="黑体" panose="02010609060101010101" pitchFamily="49" charset="-122"/>
              </a:rPr>
              <a:t>从</a:t>
            </a:r>
            <a:r>
              <a:rPr lang="en-US" altLang="zh-CN" sz="2000" dirty="0">
                <a:latin typeface="黑体" panose="02010609060101010101" pitchFamily="49" charset="-122"/>
                <a:ea typeface="黑体" panose="02010609060101010101" pitchFamily="49" charset="-122"/>
              </a:rPr>
              <a:t>7</a:t>
            </a:r>
            <a:r>
              <a:rPr lang="zh-CN" altLang="en-US" sz="2000" dirty="0">
                <a:latin typeface="黑体" panose="02010609060101010101" pitchFamily="49" charset="-122"/>
                <a:ea typeface="黑体" panose="02010609060101010101" pitchFamily="49" charset="-122"/>
              </a:rPr>
              <a:t>个方面度量维护工作：</a:t>
            </a:r>
          </a:p>
          <a:p>
            <a:pPr eaLnBrk="1" hangingPunct="1">
              <a:lnSpc>
                <a:spcPct val="120000"/>
              </a:lnSpc>
              <a:spcBef>
                <a:spcPts val="1200"/>
              </a:spcBef>
              <a:buNone/>
            </a:pPr>
            <a:r>
              <a:rPr lang="en-US" altLang="zh-CN" sz="2000" dirty="0">
                <a:latin typeface="黑体" panose="02010609060101010101" pitchFamily="49" charset="-122"/>
                <a:ea typeface="黑体" panose="02010609060101010101" pitchFamily="49" charset="-122"/>
              </a:rPr>
              <a:t>(1)</a:t>
            </a:r>
            <a:r>
              <a:rPr lang="zh-CN" altLang="en-US" sz="2000" dirty="0">
                <a:latin typeface="黑体" panose="02010609060101010101" pitchFamily="49" charset="-122"/>
                <a:ea typeface="黑体" panose="02010609060101010101" pitchFamily="49" charset="-122"/>
              </a:rPr>
              <a:t>每次程序运行平均失效的次数；</a:t>
            </a:r>
          </a:p>
          <a:p>
            <a:pPr eaLnBrk="1" hangingPunct="1">
              <a:lnSpc>
                <a:spcPct val="120000"/>
              </a:lnSpc>
              <a:spcBef>
                <a:spcPts val="1200"/>
              </a:spcBef>
              <a:buNone/>
            </a:pPr>
            <a:r>
              <a:rPr lang="en-US" altLang="zh-CN" sz="2000" dirty="0">
                <a:latin typeface="黑体" panose="02010609060101010101" pitchFamily="49" charset="-122"/>
                <a:ea typeface="黑体" panose="02010609060101010101" pitchFamily="49" charset="-122"/>
              </a:rPr>
              <a:t>(2)</a:t>
            </a:r>
            <a:r>
              <a:rPr lang="zh-CN" altLang="en-US" sz="2000" dirty="0">
                <a:latin typeface="黑体" panose="02010609060101010101" pitchFamily="49" charset="-122"/>
                <a:ea typeface="黑体" panose="02010609060101010101" pitchFamily="49" charset="-122"/>
              </a:rPr>
              <a:t>用于每一类维护活动的总人时数；</a:t>
            </a:r>
          </a:p>
          <a:p>
            <a:pPr eaLnBrk="1" hangingPunct="1">
              <a:lnSpc>
                <a:spcPct val="120000"/>
              </a:lnSpc>
              <a:spcBef>
                <a:spcPts val="1200"/>
              </a:spcBef>
              <a:buNone/>
            </a:pPr>
            <a:r>
              <a:rPr lang="en-US" altLang="zh-CN" sz="2000" dirty="0">
                <a:latin typeface="黑体" panose="02010609060101010101" pitchFamily="49" charset="-122"/>
                <a:ea typeface="黑体" panose="02010609060101010101" pitchFamily="49" charset="-122"/>
              </a:rPr>
              <a:t>(3)</a:t>
            </a:r>
            <a:r>
              <a:rPr lang="zh-CN" altLang="en-US" sz="2000" dirty="0">
                <a:latin typeface="黑体" panose="02010609060101010101" pitchFamily="49" charset="-122"/>
                <a:ea typeface="黑体" panose="02010609060101010101" pitchFamily="49" charset="-122"/>
              </a:rPr>
              <a:t>平均每个程序、每种语言、每种维护类型所做的程序变动数；</a:t>
            </a:r>
            <a:endParaRPr lang="en-US" altLang="zh-CN" sz="2000" dirty="0">
              <a:latin typeface="黑体" panose="02010609060101010101" pitchFamily="49" charset="-122"/>
              <a:ea typeface="黑体" panose="02010609060101010101" pitchFamily="49" charset="-122"/>
            </a:endParaRPr>
          </a:p>
          <a:p>
            <a:pPr eaLnBrk="1" hangingPunct="1">
              <a:lnSpc>
                <a:spcPct val="120000"/>
              </a:lnSpc>
              <a:spcBef>
                <a:spcPts val="1200"/>
              </a:spcBef>
              <a:buFont typeface="Wingdings" panose="05000000000000000000" pitchFamily="2" charset="2"/>
              <a:buNone/>
            </a:pPr>
            <a:r>
              <a:rPr lang="en-US" altLang="zh-CN" sz="2000" dirty="0">
                <a:latin typeface="黑体" panose="02010609060101010101" pitchFamily="49" charset="-122"/>
                <a:ea typeface="黑体" panose="02010609060101010101" pitchFamily="49" charset="-122"/>
              </a:rPr>
              <a:t>(4)</a:t>
            </a:r>
            <a:r>
              <a:rPr lang="zh-CN" altLang="en-US" sz="2000" dirty="0">
                <a:latin typeface="黑体" panose="02010609060101010101" pitchFamily="49" charset="-122"/>
                <a:ea typeface="黑体" panose="02010609060101010101" pitchFamily="49" charset="-122"/>
              </a:rPr>
              <a:t>维护过程中增加或删除一个源语句平均花费的人时数；</a:t>
            </a:r>
          </a:p>
          <a:p>
            <a:pPr eaLnBrk="1" hangingPunct="1">
              <a:lnSpc>
                <a:spcPct val="120000"/>
              </a:lnSpc>
              <a:spcBef>
                <a:spcPts val="1200"/>
              </a:spcBef>
              <a:buFont typeface="Wingdings" panose="05000000000000000000" pitchFamily="2" charset="2"/>
              <a:buNone/>
            </a:pPr>
            <a:r>
              <a:rPr lang="en-US" altLang="zh-CN" sz="2000" dirty="0">
                <a:latin typeface="黑体" panose="02010609060101010101" pitchFamily="49" charset="-122"/>
                <a:ea typeface="黑体" panose="02010609060101010101" pitchFamily="49" charset="-122"/>
              </a:rPr>
              <a:t>(5)</a:t>
            </a:r>
            <a:r>
              <a:rPr lang="zh-CN" altLang="en-US" sz="2000" dirty="0">
                <a:latin typeface="黑体" panose="02010609060101010101" pitchFamily="49" charset="-122"/>
                <a:ea typeface="黑体" panose="02010609060101010101" pitchFamily="49" charset="-122"/>
              </a:rPr>
              <a:t>维护每种语言平均花费的人时数；</a:t>
            </a:r>
          </a:p>
          <a:p>
            <a:pPr eaLnBrk="1" hangingPunct="1">
              <a:lnSpc>
                <a:spcPct val="120000"/>
              </a:lnSpc>
              <a:spcBef>
                <a:spcPts val="1200"/>
              </a:spcBef>
              <a:buFont typeface="Wingdings" panose="05000000000000000000" pitchFamily="2" charset="2"/>
              <a:buNone/>
            </a:pPr>
            <a:r>
              <a:rPr lang="en-US" altLang="zh-CN" sz="2000" dirty="0">
                <a:latin typeface="黑体" panose="02010609060101010101" pitchFamily="49" charset="-122"/>
                <a:ea typeface="黑体" panose="02010609060101010101" pitchFamily="49" charset="-122"/>
              </a:rPr>
              <a:t>(6)</a:t>
            </a:r>
            <a:r>
              <a:rPr lang="zh-CN" altLang="en-US" sz="2000" dirty="0">
                <a:latin typeface="黑体" panose="02010609060101010101" pitchFamily="49" charset="-122"/>
                <a:ea typeface="黑体" panose="02010609060101010101" pitchFamily="49" charset="-122"/>
              </a:rPr>
              <a:t>一张维护要求表的平均周转时间；</a:t>
            </a:r>
          </a:p>
          <a:p>
            <a:pPr eaLnBrk="1" hangingPunct="1">
              <a:lnSpc>
                <a:spcPct val="120000"/>
              </a:lnSpc>
              <a:spcBef>
                <a:spcPts val="1200"/>
              </a:spcBef>
              <a:buFont typeface="Wingdings" panose="05000000000000000000" pitchFamily="2" charset="2"/>
              <a:buNone/>
            </a:pPr>
            <a:r>
              <a:rPr lang="en-US" altLang="zh-CN" sz="2000" dirty="0">
                <a:latin typeface="黑体" panose="02010609060101010101" pitchFamily="49" charset="-122"/>
                <a:ea typeface="黑体" panose="02010609060101010101" pitchFamily="49" charset="-122"/>
              </a:rPr>
              <a:t>(7)</a:t>
            </a:r>
            <a:r>
              <a:rPr lang="zh-CN" altLang="en-US" sz="2000" dirty="0">
                <a:latin typeface="黑体" panose="02010609060101010101" pitchFamily="49" charset="-122"/>
                <a:ea typeface="黑体" panose="02010609060101010101" pitchFamily="49" charset="-122"/>
              </a:rPr>
              <a:t>不同维护类型所占的百分比。</a:t>
            </a:r>
          </a:p>
          <a:p>
            <a:pPr eaLnBrk="1" hangingPunct="1">
              <a:buFont typeface="Wingdings" panose="05000000000000000000" pitchFamily="2" charset="2"/>
              <a:buNone/>
            </a:pPr>
            <a:endParaRPr lang="zh-CN" altLang="en-US" sz="2400" b="1" dirty="0">
              <a:latin typeface="楷体_GB2312" pitchFamily="49" charset="-122"/>
              <a:ea typeface="楷体_GB2312" pitchFamily="49" charset="-122"/>
            </a:endParaRPr>
          </a:p>
        </p:txBody>
      </p:sp>
      <p:sp>
        <p:nvSpPr>
          <p:cNvPr id="4" name="Rectangle 2">
            <a:extLst>
              <a:ext uri="{FF2B5EF4-FFF2-40B4-BE49-F238E27FC236}">
                <a16:creationId xmlns:a16="http://schemas.microsoft.com/office/drawing/2014/main" id="{772465A8-627A-4C35-824F-E4CDC21CEDC4}"/>
              </a:ext>
            </a:extLst>
          </p:cNvPr>
          <p:cNvSpPr>
            <a:spLocks noGrp="1" noChangeArrowheads="1"/>
          </p:cNvSpPr>
          <p:nvPr>
            <p:ph type="title"/>
          </p:nvPr>
        </p:nvSpPr>
        <p:spPr>
          <a:xfrm>
            <a:off x="900113" y="260350"/>
            <a:ext cx="7793037" cy="882650"/>
          </a:xfrm>
        </p:spPr>
        <p:txBody>
          <a:bodyPr/>
          <a:lstStyle/>
          <a:p>
            <a:pPr eaLnBrk="1" hangingPunct="1"/>
            <a:r>
              <a:rPr lang="en-US" altLang="zh-CN" sz="3600" b="1" dirty="0">
                <a:solidFill>
                  <a:srgbClr val="000000"/>
                </a:solidFill>
                <a:ea typeface="楷体_GB2312" pitchFamily="49" charset="-122"/>
              </a:rPr>
              <a:t>11.3 </a:t>
            </a:r>
            <a:r>
              <a:rPr lang="zh-CN" altLang="en-US" sz="3600" b="1" dirty="0">
                <a:solidFill>
                  <a:srgbClr val="000000"/>
                </a:solidFill>
                <a:ea typeface="楷体_GB2312" pitchFamily="49" charset="-122"/>
              </a:rPr>
              <a:t>维护的过程</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灯片编号占位符 5">
            <a:extLst>
              <a:ext uri="{FF2B5EF4-FFF2-40B4-BE49-F238E27FC236}">
                <a16:creationId xmlns:a16="http://schemas.microsoft.com/office/drawing/2014/main" id="{9D96B95F-B0E4-429E-9819-B578215139C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1pPr>
            <a:lvl2pPr marL="742950" indent="-28575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2pPr>
            <a:lvl3pPr marL="11430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3pPr>
            <a:lvl4pPr marL="16002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4pPr>
            <a:lvl5pPr marL="20574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5pPr>
            <a:lvl6pPr marL="25146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6pPr>
            <a:lvl7pPr marL="29718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7pPr>
            <a:lvl8pPr marL="34290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8pPr>
            <a:lvl9pPr marL="38862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9pPr>
          </a:lstStyle>
          <a:p>
            <a:pPr>
              <a:lnSpc>
                <a:spcPct val="100000"/>
              </a:lnSpc>
              <a:spcBef>
                <a:spcPct val="0"/>
              </a:spcBef>
              <a:buClrTx/>
              <a:buSzTx/>
              <a:buFontTx/>
              <a:buNone/>
            </a:pPr>
            <a:fld id="{D175BE9E-994B-414D-9699-156DE47202A7}" type="slidenum">
              <a:rPr kumimoji="0" lang="zh-CN" altLang="en-US" b="0"/>
              <a:pPr>
                <a:lnSpc>
                  <a:spcPct val="100000"/>
                </a:lnSpc>
                <a:spcBef>
                  <a:spcPct val="0"/>
                </a:spcBef>
                <a:buClrTx/>
                <a:buSzTx/>
                <a:buFontTx/>
                <a:buNone/>
              </a:pPr>
              <a:t>12</a:t>
            </a:fld>
            <a:endParaRPr kumimoji="0" lang="en-US" altLang="zh-CN" b="0"/>
          </a:p>
        </p:txBody>
      </p:sp>
      <p:sp>
        <p:nvSpPr>
          <p:cNvPr id="18435" name="Rectangle 2">
            <a:extLst>
              <a:ext uri="{FF2B5EF4-FFF2-40B4-BE49-F238E27FC236}">
                <a16:creationId xmlns:a16="http://schemas.microsoft.com/office/drawing/2014/main" id="{97AC034F-69C0-4CDB-87C9-CA1A7F01E0ED}"/>
              </a:ext>
            </a:extLst>
          </p:cNvPr>
          <p:cNvSpPr>
            <a:spLocks noGrp="1" noChangeArrowheads="1"/>
          </p:cNvSpPr>
          <p:nvPr>
            <p:ph type="title"/>
          </p:nvPr>
        </p:nvSpPr>
        <p:spPr/>
        <p:txBody>
          <a:bodyPr/>
          <a:lstStyle/>
          <a:p>
            <a:pPr eaLnBrk="1" hangingPunct="1"/>
            <a:r>
              <a:rPr lang="en-US" altLang="zh-CN" sz="3600" b="1" dirty="0">
                <a:solidFill>
                  <a:srgbClr val="000000"/>
                </a:solidFill>
                <a:ea typeface="楷体_GB2312" pitchFamily="49" charset="-122"/>
              </a:rPr>
              <a:t>11.4 </a:t>
            </a:r>
            <a:r>
              <a:rPr lang="zh-CN" altLang="en-US" sz="3600" b="1" dirty="0">
                <a:solidFill>
                  <a:srgbClr val="000000"/>
                </a:solidFill>
                <a:ea typeface="楷体_GB2312" pitchFamily="49" charset="-122"/>
              </a:rPr>
              <a:t>可维护性</a:t>
            </a:r>
          </a:p>
        </p:txBody>
      </p:sp>
      <p:graphicFrame>
        <p:nvGraphicFramePr>
          <p:cNvPr id="1086585" name="Group 121">
            <a:extLst>
              <a:ext uri="{FF2B5EF4-FFF2-40B4-BE49-F238E27FC236}">
                <a16:creationId xmlns:a16="http://schemas.microsoft.com/office/drawing/2014/main" id="{BA6426BE-D9F8-4095-8EA9-2C7708CD2361}"/>
              </a:ext>
            </a:extLst>
          </p:cNvPr>
          <p:cNvGraphicFramePr>
            <a:graphicFrameLocks noGrp="1"/>
          </p:cNvGraphicFramePr>
          <p:nvPr>
            <p:ph idx="1"/>
          </p:nvPr>
        </p:nvGraphicFramePr>
        <p:xfrm>
          <a:off x="611188" y="1773238"/>
          <a:ext cx="8208962" cy="4432298"/>
        </p:xfrm>
        <a:graphic>
          <a:graphicData uri="http://schemas.openxmlformats.org/drawingml/2006/table">
            <a:tbl>
              <a:tblPr/>
              <a:tblGrid>
                <a:gridCol w="792162">
                  <a:extLst>
                    <a:ext uri="{9D8B030D-6E8A-4147-A177-3AD203B41FA5}">
                      <a16:colId xmlns:a16="http://schemas.microsoft.com/office/drawing/2014/main" val="20000"/>
                    </a:ext>
                  </a:extLst>
                </a:gridCol>
                <a:gridCol w="7416800">
                  <a:extLst>
                    <a:ext uri="{9D8B030D-6E8A-4147-A177-3AD203B41FA5}">
                      <a16:colId xmlns:a16="http://schemas.microsoft.com/office/drawing/2014/main" val="20001"/>
                    </a:ext>
                  </a:extLst>
                </a:gridCol>
              </a:tblGrid>
              <a:tr h="396268">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2000" b="0" i="0" u="none" strike="noStrike" cap="none" normalizeH="0" baseline="0">
                          <a:ln>
                            <a:noFill/>
                          </a:ln>
                          <a:solidFill>
                            <a:schemeClr val="tx1"/>
                          </a:solidFill>
                          <a:effectLst/>
                          <a:latin typeface="Tahoma" panose="020B0604030504040204" pitchFamily="34" charset="0"/>
                          <a:ea typeface="楷体_GB2312" pitchFamily="49" charset="-122"/>
                        </a:rPr>
                        <a:t>因素</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2000" b="0" i="0" u="none" strike="noStrike" cap="none" normalizeH="0" baseline="0">
                          <a:ln>
                            <a:noFill/>
                          </a:ln>
                          <a:solidFill>
                            <a:schemeClr val="tx1"/>
                          </a:solidFill>
                          <a:effectLst/>
                          <a:latin typeface="Tahoma" panose="020B0604030504040204" pitchFamily="34" charset="0"/>
                          <a:ea typeface="楷体_GB2312" pitchFamily="49" charset="-122"/>
                        </a:rPr>
                        <a:t>内容</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69933">
                <a:tc rowSpan="3">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2000" b="0" i="0" u="none" strike="noStrike" cap="none" normalizeH="0" baseline="0">
                          <a:ln>
                            <a:noFill/>
                          </a:ln>
                          <a:solidFill>
                            <a:schemeClr val="tx1"/>
                          </a:solidFill>
                          <a:effectLst/>
                          <a:latin typeface="Tahoma" panose="020B0604030504040204" pitchFamily="34" charset="0"/>
                          <a:ea typeface="楷体_GB2312" pitchFamily="49" charset="-122"/>
                        </a:rPr>
                        <a:t>可理</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2000" b="0" i="0" u="none" strike="noStrike" cap="none" normalizeH="0" baseline="0">
                          <a:ln>
                            <a:noFill/>
                          </a:ln>
                          <a:solidFill>
                            <a:schemeClr val="tx1"/>
                          </a:solidFill>
                          <a:effectLst/>
                          <a:latin typeface="Tahoma" panose="020B0604030504040204" pitchFamily="34" charset="0"/>
                          <a:ea typeface="楷体_GB2312" pitchFamily="49" charset="-122"/>
                        </a:rPr>
                        <a:t>解性</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2000" b="0" i="0" u="none" strike="noStrike" cap="none" normalizeH="0" baseline="0">
                          <a:ln>
                            <a:noFill/>
                          </a:ln>
                          <a:solidFill>
                            <a:schemeClr val="tx1"/>
                          </a:solidFill>
                          <a:effectLst/>
                          <a:latin typeface="Tahoma" panose="020B0604030504040204" pitchFamily="34" charset="0"/>
                          <a:ea typeface="楷体_GB2312" pitchFamily="49" charset="-122"/>
                        </a:rPr>
                        <a:t>软件的结构、接口、功能和内部过程的难易程度；</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2779">
                <a:tc vMerge="1">
                  <a:txBody>
                    <a:bodyPr/>
                    <a:lstStyle/>
                    <a:p>
                      <a:endParaRPr lang="zh-CN" altLang="en-US"/>
                    </a:p>
                  </a:txBody>
                  <a:tcPr/>
                </a:tc>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2000" b="0" i="0" u="none" strike="noStrike" cap="none" normalizeH="0" baseline="0">
                          <a:ln>
                            <a:noFill/>
                          </a:ln>
                          <a:solidFill>
                            <a:schemeClr val="tx1"/>
                          </a:solidFill>
                          <a:effectLst/>
                          <a:latin typeface="Tahoma" panose="020B0604030504040204" pitchFamily="34" charset="0"/>
                          <a:ea typeface="楷体_GB2312" pitchFamily="49" charset="-122"/>
                        </a:rPr>
                        <a:t>模块化、详细设计文档、结构化设计、源代码内部的文档；</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1192">
                <a:tc vMerge="1">
                  <a:txBody>
                    <a:bodyPr/>
                    <a:lstStyle/>
                    <a:p>
                      <a:endParaRPr lang="zh-CN" altLang="en-US"/>
                    </a:p>
                  </a:txBody>
                  <a:tcPr/>
                </a:tc>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2000" b="0" i="0" u="none" strike="noStrike" cap="none" normalizeH="0" baseline="0">
                          <a:ln>
                            <a:noFill/>
                          </a:ln>
                          <a:solidFill>
                            <a:schemeClr val="tx1"/>
                          </a:solidFill>
                          <a:effectLst/>
                          <a:latin typeface="Tahoma" panose="020B0604030504040204" pitchFamily="34" charset="0"/>
                          <a:ea typeface="楷体_GB2312" pitchFamily="49" charset="-122"/>
                        </a:rPr>
                        <a:t>程序设计语言。</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1192">
                <a:tc rowSpan="3">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2000" b="0" i="0" u="none" strike="noStrike" cap="none" normalizeH="0" baseline="0">
                          <a:ln>
                            <a:noFill/>
                          </a:ln>
                          <a:solidFill>
                            <a:schemeClr val="tx1"/>
                          </a:solidFill>
                          <a:effectLst/>
                          <a:latin typeface="Tahoma" panose="020B0604030504040204" pitchFamily="34" charset="0"/>
                          <a:ea typeface="楷体_GB2312" pitchFamily="49" charset="-122"/>
                        </a:rPr>
                        <a:t>可测</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2000" b="0" i="0" u="none" strike="noStrike" cap="none" normalizeH="0" baseline="0">
                          <a:ln>
                            <a:noFill/>
                          </a:ln>
                          <a:solidFill>
                            <a:schemeClr val="tx1"/>
                          </a:solidFill>
                          <a:effectLst/>
                          <a:latin typeface="Tahoma" panose="020B0604030504040204" pitchFamily="34" charset="0"/>
                          <a:ea typeface="楷体_GB2312" pitchFamily="49" charset="-122"/>
                        </a:rPr>
                        <a:t>试性</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2000" b="0" i="0" u="none" strike="noStrike" cap="none" normalizeH="0" baseline="0">
                          <a:ln>
                            <a:noFill/>
                          </a:ln>
                          <a:solidFill>
                            <a:schemeClr val="tx1"/>
                          </a:solidFill>
                          <a:effectLst/>
                          <a:latin typeface="Tahoma" panose="020B0604030504040204" pitchFamily="34" charset="0"/>
                          <a:ea typeface="楷体_GB2312" pitchFamily="49" charset="-122"/>
                        </a:rPr>
                        <a:t>诊断和测试的难易程度取决于软件容易理解的程度；</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1192">
                <a:tc vMerge="1">
                  <a:txBody>
                    <a:bodyPr/>
                    <a:lstStyle/>
                    <a:p>
                      <a:endParaRPr lang="zh-CN" altLang="en-US"/>
                    </a:p>
                  </a:txBody>
                  <a:tcPr/>
                </a:tc>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2000" b="0" i="0" u="none" strike="noStrike" cap="none" normalizeH="0" baseline="0">
                          <a:ln>
                            <a:noFill/>
                          </a:ln>
                          <a:solidFill>
                            <a:schemeClr val="tx1"/>
                          </a:solidFill>
                          <a:effectLst/>
                          <a:latin typeface="Tahoma" panose="020B0604030504040204" pitchFamily="34" charset="0"/>
                          <a:ea typeface="楷体_GB2312" pitchFamily="49" charset="-122"/>
                        </a:rPr>
                        <a:t>良好的文档对诊断和测试是至关重要的；</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01090">
                <a:tc vMerge="1">
                  <a:txBody>
                    <a:bodyPr/>
                    <a:lstStyle/>
                    <a:p>
                      <a:endParaRPr lang="zh-CN" altLang="en-US"/>
                    </a:p>
                  </a:txBody>
                  <a:tcPr/>
                </a:tc>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2000" b="0" i="0" u="none" strike="noStrike" cap="none" normalizeH="0" baseline="0">
                          <a:ln>
                            <a:noFill/>
                          </a:ln>
                          <a:solidFill>
                            <a:schemeClr val="tx1"/>
                          </a:solidFill>
                          <a:effectLst/>
                          <a:latin typeface="Tahoma" panose="020B0604030504040204" pitchFamily="34" charset="0"/>
                          <a:ea typeface="楷体_GB2312" pitchFamily="49" charset="-122"/>
                        </a:rPr>
                        <a:t>软件结构、可用的测试工具和调试工具，以往的测试过程是很重要的；</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96268">
                <a:tc rowSpan="3">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2000" b="0" i="0" u="none" strike="noStrike" cap="none" normalizeH="0" baseline="0">
                          <a:ln>
                            <a:noFill/>
                          </a:ln>
                          <a:solidFill>
                            <a:schemeClr val="tx1"/>
                          </a:solidFill>
                          <a:effectLst/>
                          <a:latin typeface="Tahoma" panose="020B0604030504040204" pitchFamily="34" charset="0"/>
                          <a:ea typeface="楷体_GB2312" pitchFamily="49" charset="-122"/>
                        </a:rPr>
                        <a:t>可修</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2000" b="0" i="0" u="none" strike="noStrike" cap="none" normalizeH="0" baseline="0">
                          <a:ln>
                            <a:noFill/>
                          </a:ln>
                          <a:solidFill>
                            <a:schemeClr val="tx1"/>
                          </a:solidFill>
                          <a:effectLst/>
                          <a:latin typeface="Tahoma" panose="020B0604030504040204" pitchFamily="34" charset="0"/>
                          <a:ea typeface="楷体_GB2312" pitchFamily="49" charset="-122"/>
                        </a:rPr>
                        <a:t>改性</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2000" b="0" i="0" u="none" strike="noStrike" cap="none" normalizeH="0" baseline="0">
                          <a:ln>
                            <a:noFill/>
                          </a:ln>
                          <a:solidFill>
                            <a:schemeClr val="tx1"/>
                          </a:solidFill>
                          <a:effectLst/>
                          <a:latin typeface="Tahoma" panose="020B0604030504040204" pitchFamily="34" charset="0"/>
                          <a:ea typeface="楷体_GB2312" pitchFamily="49" charset="-122"/>
                        </a:rPr>
                        <a:t>在设计阶段应尽力把软件设计成容易诊断和测试的。</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11192">
                <a:tc vMerge="1">
                  <a:txBody>
                    <a:bodyPr/>
                    <a:lstStyle/>
                    <a:p>
                      <a:endParaRPr lang="zh-CN" altLang="en-US"/>
                    </a:p>
                  </a:txBody>
                  <a:tcPr/>
                </a:tc>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2000" b="0" i="0" u="none" strike="noStrike" cap="none" normalizeH="0" baseline="0">
                          <a:ln>
                            <a:noFill/>
                          </a:ln>
                          <a:solidFill>
                            <a:schemeClr val="tx1"/>
                          </a:solidFill>
                          <a:effectLst/>
                          <a:latin typeface="Tahoma" panose="020B0604030504040204" pitchFamily="34" charset="0"/>
                          <a:ea typeface="楷体_GB2312" pitchFamily="49" charset="-122"/>
                        </a:rPr>
                        <a:t>与设计原理、规则直接相关；</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11192">
                <a:tc vMerge="1">
                  <a:txBody>
                    <a:bodyPr/>
                    <a:lstStyle/>
                    <a:p>
                      <a:endParaRPr lang="zh-CN" altLang="en-US"/>
                    </a:p>
                  </a:txBody>
                  <a:tcPr/>
                </a:tc>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2000" b="0" i="0" u="none" strike="noStrike" cap="none" normalizeH="0" baseline="0" dirty="0">
                          <a:ln>
                            <a:noFill/>
                          </a:ln>
                          <a:solidFill>
                            <a:schemeClr val="tx1"/>
                          </a:solidFill>
                          <a:effectLst/>
                          <a:latin typeface="Tahoma" panose="020B0604030504040204" pitchFamily="34" charset="0"/>
                          <a:ea typeface="楷体_GB2312" pitchFamily="49" charset="-122"/>
                        </a:rPr>
                        <a:t>与藕合、内聚、局部化、控制域、作用域等等都有关系。</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18465" name="Rectangle 56">
            <a:extLst>
              <a:ext uri="{FF2B5EF4-FFF2-40B4-BE49-F238E27FC236}">
                <a16:creationId xmlns:a16="http://schemas.microsoft.com/office/drawing/2014/main" id="{D204323A-F210-4299-BAD9-698F469C5D92}"/>
              </a:ext>
            </a:extLst>
          </p:cNvPr>
          <p:cNvSpPr>
            <a:spLocks noChangeArrowheads="1"/>
          </p:cNvSpPr>
          <p:nvPr/>
        </p:nvSpPr>
        <p:spPr bwMode="auto">
          <a:xfrm>
            <a:off x="2124075" y="1196975"/>
            <a:ext cx="3897313"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1pPr>
            <a:lvl2pPr marL="742950" indent="-28575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2pPr>
            <a:lvl3pPr marL="11430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3pPr>
            <a:lvl4pPr marL="16002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4pPr>
            <a:lvl5pPr marL="20574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5pPr>
            <a:lvl6pPr marL="25146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6pPr>
            <a:lvl7pPr marL="29718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7pPr>
            <a:lvl8pPr marL="34290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8pPr>
            <a:lvl9pPr marL="38862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9pPr>
          </a:lstStyle>
          <a:p>
            <a:pPr eaLnBrk="1" hangingPunct="1"/>
            <a:r>
              <a:rPr lang="zh-CN" altLang="en-US" sz="2400">
                <a:ea typeface="楷体_GB2312" pitchFamily="49" charset="-122"/>
              </a:rPr>
              <a:t>决定软件可维护性的因素</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灯片编号占位符 5">
            <a:extLst>
              <a:ext uri="{FF2B5EF4-FFF2-40B4-BE49-F238E27FC236}">
                <a16:creationId xmlns:a16="http://schemas.microsoft.com/office/drawing/2014/main" id="{6103F554-D5F3-4B58-A043-DC32183253FF}"/>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1pPr>
            <a:lvl2pPr marL="742950" indent="-28575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2pPr>
            <a:lvl3pPr marL="11430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3pPr>
            <a:lvl4pPr marL="16002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4pPr>
            <a:lvl5pPr marL="20574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5pPr>
            <a:lvl6pPr marL="25146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6pPr>
            <a:lvl7pPr marL="29718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7pPr>
            <a:lvl8pPr marL="34290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8pPr>
            <a:lvl9pPr marL="38862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9pPr>
          </a:lstStyle>
          <a:p>
            <a:pPr>
              <a:lnSpc>
                <a:spcPct val="100000"/>
              </a:lnSpc>
              <a:spcBef>
                <a:spcPct val="0"/>
              </a:spcBef>
              <a:buClrTx/>
              <a:buSzTx/>
              <a:buFontTx/>
              <a:buNone/>
            </a:pPr>
            <a:fld id="{D400E395-C572-4A78-B737-04B44A047657}" type="slidenum">
              <a:rPr kumimoji="0" lang="zh-CN" altLang="en-US" b="0"/>
              <a:pPr>
                <a:lnSpc>
                  <a:spcPct val="100000"/>
                </a:lnSpc>
                <a:spcBef>
                  <a:spcPct val="0"/>
                </a:spcBef>
                <a:buClrTx/>
                <a:buSzTx/>
                <a:buFontTx/>
                <a:buNone/>
              </a:pPr>
              <a:t>13</a:t>
            </a:fld>
            <a:endParaRPr kumimoji="0" lang="en-US" altLang="zh-CN" b="0"/>
          </a:p>
        </p:txBody>
      </p:sp>
      <p:sp>
        <p:nvSpPr>
          <p:cNvPr id="19459" name="Rectangle 2">
            <a:extLst>
              <a:ext uri="{FF2B5EF4-FFF2-40B4-BE49-F238E27FC236}">
                <a16:creationId xmlns:a16="http://schemas.microsoft.com/office/drawing/2014/main" id="{8E932F73-1912-4F3F-B8E6-A00DB8EAF977}"/>
              </a:ext>
            </a:extLst>
          </p:cNvPr>
          <p:cNvSpPr>
            <a:spLocks noGrp="1" noChangeArrowheads="1"/>
          </p:cNvSpPr>
          <p:nvPr>
            <p:ph type="title"/>
          </p:nvPr>
        </p:nvSpPr>
        <p:spPr>
          <a:xfrm>
            <a:off x="1042988" y="549275"/>
            <a:ext cx="7793037" cy="522288"/>
          </a:xfrm>
        </p:spPr>
        <p:txBody>
          <a:bodyPr/>
          <a:lstStyle/>
          <a:p>
            <a:pPr eaLnBrk="1" hangingPunct="1"/>
            <a:r>
              <a:rPr lang="en-US" altLang="zh-CN" sz="3600" b="1" dirty="0">
                <a:solidFill>
                  <a:srgbClr val="000000"/>
                </a:solidFill>
                <a:latin typeface="楷体_GB2312" pitchFamily="49" charset="-122"/>
                <a:ea typeface="楷体_GB2312" pitchFamily="49" charset="-122"/>
              </a:rPr>
              <a:t>11.4 </a:t>
            </a:r>
            <a:r>
              <a:rPr lang="zh-CN" altLang="en-US" sz="3600" b="1" dirty="0">
                <a:solidFill>
                  <a:srgbClr val="000000"/>
                </a:solidFill>
                <a:latin typeface="楷体_GB2312" pitchFamily="49" charset="-122"/>
                <a:ea typeface="楷体_GB2312" pitchFamily="49" charset="-122"/>
              </a:rPr>
              <a:t>可维护性</a:t>
            </a:r>
          </a:p>
        </p:txBody>
      </p:sp>
      <p:sp>
        <p:nvSpPr>
          <p:cNvPr id="19460" name="Rectangle 32">
            <a:extLst>
              <a:ext uri="{FF2B5EF4-FFF2-40B4-BE49-F238E27FC236}">
                <a16:creationId xmlns:a16="http://schemas.microsoft.com/office/drawing/2014/main" id="{C40CCBE4-D169-43F9-A9FC-0F075B91840C}"/>
              </a:ext>
            </a:extLst>
          </p:cNvPr>
          <p:cNvSpPr>
            <a:spLocks noChangeArrowheads="1"/>
          </p:cNvSpPr>
          <p:nvPr/>
        </p:nvSpPr>
        <p:spPr bwMode="auto">
          <a:xfrm>
            <a:off x="2124075" y="1196975"/>
            <a:ext cx="3897313"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1pPr>
            <a:lvl2pPr marL="742950" indent="-28575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2pPr>
            <a:lvl3pPr marL="11430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3pPr>
            <a:lvl4pPr marL="16002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4pPr>
            <a:lvl5pPr marL="20574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5pPr>
            <a:lvl6pPr marL="25146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6pPr>
            <a:lvl7pPr marL="29718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7pPr>
            <a:lvl8pPr marL="34290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8pPr>
            <a:lvl9pPr marL="38862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9pPr>
          </a:lstStyle>
          <a:p>
            <a:pPr eaLnBrk="1" hangingPunct="1"/>
            <a:r>
              <a:rPr lang="zh-CN" altLang="en-US" sz="2400">
                <a:ea typeface="楷体_GB2312" pitchFamily="49" charset="-122"/>
              </a:rPr>
              <a:t>与可维护性相关的文档</a:t>
            </a:r>
          </a:p>
        </p:txBody>
      </p:sp>
      <p:graphicFrame>
        <p:nvGraphicFramePr>
          <p:cNvPr id="1089654" name="Group 118">
            <a:extLst>
              <a:ext uri="{FF2B5EF4-FFF2-40B4-BE49-F238E27FC236}">
                <a16:creationId xmlns:a16="http://schemas.microsoft.com/office/drawing/2014/main" id="{8AFC0F13-D261-43E7-AA81-097A5FE3641F}"/>
              </a:ext>
            </a:extLst>
          </p:cNvPr>
          <p:cNvGraphicFramePr>
            <a:graphicFrameLocks noGrp="1"/>
          </p:cNvGraphicFramePr>
          <p:nvPr>
            <p:ph idx="1"/>
          </p:nvPr>
        </p:nvGraphicFramePr>
        <p:xfrm>
          <a:off x="250825" y="1628775"/>
          <a:ext cx="8569325" cy="5074110"/>
        </p:xfrm>
        <a:graphic>
          <a:graphicData uri="http://schemas.openxmlformats.org/drawingml/2006/table">
            <a:tbl>
              <a:tblPr/>
              <a:tblGrid>
                <a:gridCol w="863600">
                  <a:extLst>
                    <a:ext uri="{9D8B030D-6E8A-4147-A177-3AD203B41FA5}">
                      <a16:colId xmlns:a16="http://schemas.microsoft.com/office/drawing/2014/main" val="20000"/>
                    </a:ext>
                  </a:extLst>
                </a:gridCol>
                <a:gridCol w="7705725">
                  <a:extLst>
                    <a:ext uri="{9D8B030D-6E8A-4147-A177-3AD203B41FA5}">
                      <a16:colId xmlns:a16="http://schemas.microsoft.com/office/drawing/2014/main" val="20001"/>
                    </a:ext>
                  </a:extLst>
                </a:gridCol>
              </a:tblGrid>
              <a:tr h="441270">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2000" b="0" i="0" u="none" strike="noStrike" cap="none" normalizeH="0" baseline="0">
                          <a:ln>
                            <a:noFill/>
                          </a:ln>
                          <a:solidFill>
                            <a:schemeClr val="tx1"/>
                          </a:solidFill>
                          <a:effectLst/>
                          <a:latin typeface="楷体_GB2312" pitchFamily="49" charset="-122"/>
                          <a:ea typeface="楷体_GB2312" pitchFamily="49" charset="-122"/>
                        </a:rPr>
                        <a:t>文档</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2000" b="0" i="0" u="none" strike="noStrike" cap="none" normalizeH="0" baseline="0">
                          <a:ln>
                            <a:noFill/>
                          </a:ln>
                          <a:solidFill>
                            <a:schemeClr val="tx1"/>
                          </a:solidFill>
                          <a:effectLst/>
                          <a:latin typeface="楷体_GB2312" pitchFamily="49" charset="-122"/>
                          <a:ea typeface="楷体_GB2312" pitchFamily="49" charset="-122"/>
                        </a:rPr>
                        <a:t>内容</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6190">
                <a:tc rowSpan="4">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2000" b="0" i="0" u="none" strike="noStrike" cap="none" normalizeH="0" baseline="0">
                          <a:ln>
                            <a:noFill/>
                          </a:ln>
                          <a:solidFill>
                            <a:schemeClr val="tx1"/>
                          </a:solidFill>
                          <a:effectLst/>
                          <a:latin typeface="楷体_GB2312" pitchFamily="49" charset="-122"/>
                          <a:ea typeface="楷体_GB2312" pitchFamily="49" charset="-122"/>
                        </a:rPr>
                        <a:t>文档</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2000" b="0" i="0" u="none" strike="noStrike" cap="none" normalizeH="0" baseline="0">
                          <a:ln>
                            <a:noFill/>
                          </a:ln>
                          <a:solidFill>
                            <a:schemeClr val="tx1"/>
                          </a:solidFill>
                          <a:effectLst/>
                          <a:latin typeface="楷体_GB2312" pitchFamily="49" charset="-122"/>
                          <a:ea typeface="楷体_GB2312" pitchFamily="49" charset="-122"/>
                        </a:rPr>
                        <a:t>描述</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2000" b="0" i="0" u="none" strike="noStrike" cap="none" normalizeH="0" baseline="0">
                          <a:ln>
                            <a:noFill/>
                          </a:ln>
                          <a:solidFill>
                            <a:schemeClr val="tx1"/>
                          </a:solidFill>
                          <a:effectLst/>
                          <a:latin typeface="楷体_GB2312" pitchFamily="49" charset="-122"/>
                          <a:ea typeface="楷体_GB2312" pitchFamily="49" charset="-122"/>
                        </a:rPr>
                        <a:t>要求</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2000" b="0" i="0" u="none" strike="noStrike" cap="none" normalizeH="0" baseline="0">
                          <a:ln>
                            <a:noFill/>
                          </a:ln>
                          <a:solidFill>
                            <a:schemeClr val="tx1"/>
                          </a:solidFill>
                          <a:effectLst/>
                          <a:latin typeface="楷体_GB2312" pitchFamily="49" charset="-122"/>
                          <a:ea typeface="楷体_GB2312" pitchFamily="49" charset="-122"/>
                        </a:rPr>
                        <a:t>如何使用这个系统；</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190">
                <a:tc vMerge="1">
                  <a:txBody>
                    <a:bodyPr/>
                    <a:lstStyle/>
                    <a:p>
                      <a:endParaRPr lang="zh-CN" altLang="en-US"/>
                    </a:p>
                  </a:txBody>
                  <a:tcPr/>
                </a:tc>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2000" b="0" i="0" u="none" strike="noStrike" cap="none" normalizeH="0" baseline="0">
                          <a:ln>
                            <a:noFill/>
                          </a:ln>
                          <a:solidFill>
                            <a:schemeClr val="tx1"/>
                          </a:solidFill>
                          <a:effectLst/>
                          <a:latin typeface="楷体_GB2312" pitchFamily="49" charset="-122"/>
                          <a:ea typeface="楷体_GB2312" pitchFamily="49" charset="-122"/>
                        </a:rPr>
                        <a:t>怎样安装和管理这个系统；</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6190">
                <a:tc vMerge="1">
                  <a:txBody>
                    <a:bodyPr/>
                    <a:lstStyle/>
                    <a:p>
                      <a:endParaRPr lang="zh-CN" altLang="en-US"/>
                    </a:p>
                  </a:txBody>
                  <a:tcPr/>
                </a:tc>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2000" b="0" i="0" u="none" strike="noStrike" cap="none" normalizeH="0" baseline="0">
                          <a:ln>
                            <a:noFill/>
                          </a:ln>
                          <a:solidFill>
                            <a:schemeClr val="tx1"/>
                          </a:solidFill>
                          <a:effectLst/>
                          <a:latin typeface="楷体_GB2312" pitchFamily="49" charset="-122"/>
                          <a:ea typeface="楷体_GB2312" pitchFamily="49" charset="-122"/>
                        </a:rPr>
                        <a:t>系统需求和设计；</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6190">
                <a:tc vMerge="1">
                  <a:txBody>
                    <a:bodyPr/>
                    <a:lstStyle/>
                    <a:p>
                      <a:endParaRPr lang="zh-CN" altLang="en-US"/>
                    </a:p>
                  </a:txBody>
                  <a:tcPr/>
                </a:tc>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2000" b="0" i="0" u="none" strike="noStrike" cap="none" normalizeH="0" baseline="0">
                          <a:ln>
                            <a:noFill/>
                          </a:ln>
                          <a:solidFill>
                            <a:schemeClr val="tx1"/>
                          </a:solidFill>
                          <a:effectLst/>
                          <a:latin typeface="楷体_GB2312" pitchFamily="49" charset="-122"/>
                          <a:ea typeface="楷体_GB2312" pitchFamily="49" charset="-122"/>
                        </a:rPr>
                        <a:t>系统的实现和测试。</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96190">
                <a:tc rowSpan="5">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2000" b="0" i="0" u="none" strike="noStrike" cap="none" normalizeH="0" baseline="0">
                          <a:ln>
                            <a:noFill/>
                          </a:ln>
                          <a:solidFill>
                            <a:schemeClr val="tx1"/>
                          </a:solidFill>
                          <a:effectLst/>
                          <a:latin typeface="楷体_GB2312" pitchFamily="49" charset="-122"/>
                          <a:ea typeface="楷体_GB2312" pitchFamily="49" charset="-122"/>
                        </a:rPr>
                        <a:t>用户</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2000" b="0" i="0" u="none" strike="noStrike" cap="none" normalizeH="0" baseline="0">
                          <a:ln>
                            <a:noFill/>
                          </a:ln>
                          <a:solidFill>
                            <a:schemeClr val="tx1"/>
                          </a:solidFill>
                          <a:effectLst/>
                          <a:latin typeface="楷体_GB2312" pitchFamily="49" charset="-122"/>
                          <a:ea typeface="楷体_GB2312" pitchFamily="49" charset="-122"/>
                        </a:rPr>
                        <a:t>文档</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2000" b="0" i="0" u="none" strike="noStrike" cap="none" normalizeH="0" baseline="0">
                          <a:ln>
                            <a:noFill/>
                          </a:ln>
                          <a:solidFill>
                            <a:schemeClr val="tx1"/>
                          </a:solidFill>
                          <a:effectLst/>
                          <a:latin typeface="楷体_GB2312" pitchFamily="49" charset="-122"/>
                          <a:ea typeface="楷体_GB2312" pitchFamily="49" charset="-122"/>
                        </a:rPr>
                        <a:t>功能描述</a:t>
                      </a:r>
                      <a:r>
                        <a:rPr kumimoji="1" lang="en-US" altLang="zh-CN" sz="2000" b="0" i="0" u="none" strike="noStrike" cap="none" normalizeH="0" baseline="0">
                          <a:ln>
                            <a:noFill/>
                          </a:ln>
                          <a:solidFill>
                            <a:schemeClr val="tx1"/>
                          </a:solidFill>
                          <a:effectLst/>
                          <a:latin typeface="楷体_GB2312" pitchFamily="49" charset="-122"/>
                          <a:ea typeface="楷体_GB2312" pitchFamily="49" charset="-122"/>
                        </a:rPr>
                        <a:t>:</a:t>
                      </a:r>
                      <a:r>
                        <a:rPr kumimoji="1" lang="zh-CN" altLang="en-US" sz="2000" b="0" i="0" u="none" strike="noStrike" cap="none" normalizeH="0" baseline="0">
                          <a:ln>
                            <a:noFill/>
                          </a:ln>
                          <a:solidFill>
                            <a:schemeClr val="tx1"/>
                          </a:solidFill>
                          <a:effectLst/>
                          <a:latin typeface="楷体_GB2312" pitchFamily="49" charset="-122"/>
                          <a:ea typeface="楷体_GB2312" pitchFamily="49" charset="-122"/>
                        </a:rPr>
                        <a:t>说明系统能做什么；</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96190">
                <a:tc vMerge="1">
                  <a:txBody>
                    <a:bodyPr/>
                    <a:lstStyle/>
                    <a:p>
                      <a:endParaRPr lang="zh-CN" altLang="en-US"/>
                    </a:p>
                  </a:txBody>
                  <a:tcPr/>
                </a:tc>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2000" b="0" i="0" u="none" strike="noStrike" cap="none" normalizeH="0" baseline="0">
                          <a:ln>
                            <a:noFill/>
                          </a:ln>
                          <a:solidFill>
                            <a:schemeClr val="tx1"/>
                          </a:solidFill>
                          <a:effectLst/>
                          <a:latin typeface="楷体_GB2312" pitchFamily="49" charset="-122"/>
                          <a:ea typeface="楷体_GB2312" pitchFamily="49" charset="-122"/>
                        </a:rPr>
                        <a:t>安装文档</a:t>
                      </a:r>
                      <a:r>
                        <a:rPr kumimoji="1" lang="en-US" altLang="zh-CN" sz="2000" b="0" i="0" u="none" strike="noStrike" cap="none" normalizeH="0" baseline="0">
                          <a:ln>
                            <a:noFill/>
                          </a:ln>
                          <a:solidFill>
                            <a:schemeClr val="tx1"/>
                          </a:solidFill>
                          <a:effectLst/>
                          <a:latin typeface="楷体_GB2312" pitchFamily="49" charset="-122"/>
                          <a:ea typeface="楷体_GB2312" pitchFamily="49" charset="-122"/>
                        </a:rPr>
                        <a:t>:</a:t>
                      </a:r>
                      <a:r>
                        <a:rPr kumimoji="1" lang="zh-CN" altLang="en-US" sz="2000" b="0" i="0" u="none" strike="noStrike" cap="none" normalizeH="0" baseline="0">
                          <a:ln>
                            <a:noFill/>
                          </a:ln>
                          <a:solidFill>
                            <a:schemeClr val="tx1"/>
                          </a:solidFill>
                          <a:effectLst/>
                          <a:latin typeface="楷体_GB2312" pitchFamily="49" charset="-122"/>
                          <a:ea typeface="楷体_GB2312" pitchFamily="49" charset="-122"/>
                        </a:rPr>
                        <a:t>说明怎样安装该系统及使系统适应特定的硬件配置；</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96190">
                <a:tc vMerge="1">
                  <a:txBody>
                    <a:bodyPr/>
                    <a:lstStyle/>
                    <a:p>
                      <a:endParaRPr lang="zh-CN" altLang="en-US"/>
                    </a:p>
                  </a:txBody>
                  <a:tcPr/>
                </a:tc>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2000" b="0" i="0" u="none" strike="noStrike" cap="none" normalizeH="0" baseline="0">
                          <a:ln>
                            <a:noFill/>
                          </a:ln>
                          <a:solidFill>
                            <a:schemeClr val="tx1"/>
                          </a:solidFill>
                          <a:effectLst/>
                          <a:latin typeface="楷体_GB2312" pitchFamily="49" charset="-122"/>
                          <a:ea typeface="楷体_GB2312" pitchFamily="49" charset="-122"/>
                        </a:rPr>
                        <a:t>使用手册</a:t>
                      </a:r>
                      <a:r>
                        <a:rPr kumimoji="1" lang="en-US" altLang="zh-CN" sz="2000" b="0" i="0" u="none" strike="noStrike" cap="none" normalizeH="0" baseline="0">
                          <a:ln>
                            <a:noFill/>
                          </a:ln>
                          <a:solidFill>
                            <a:schemeClr val="tx1"/>
                          </a:solidFill>
                          <a:effectLst/>
                          <a:latin typeface="楷体_GB2312" pitchFamily="49" charset="-122"/>
                          <a:ea typeface="楷体_GB2312" pitchFamily="49" charset="-122"/>
                        </a:rPr>
                        <a:t>:</a:t>
                      </a:r>
                      <a:r>
                        <a:rPr kumimoji="1" lang="zh-CN" altLang="en-US" sz="2000" b="0" i="0" u="none" strike="noStrike" cap="none" normalizeH="0" baseline="0">
                          <a:ln>
                            <a:noFill/>
                          </a:ln>
                          <a:solidFill>
                            <a:schemeClr val="tx1"/>
                          </a:solidFill>
                          <a:effectLst/>
                          <a:latin typeface="楷体_GB2312" pitchFamily="49" charset="-122"/>
                          <a:ea typeface="楷体_GB2312" pitchFamily="49" charset="-122"/>
                        </a:rPr>
                        <a:t>简要说明如何使用这个系统；</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700952">
                <a:tc vMerge="1">
                  <a:txBody>
                    <a:bodyPr/>
                    <a:lstStyle/>
                    <a:p>
                      <a:endParaRPr lang="zh-CN" altLang="en-US"/>
                    </a:p>
                  </a:txBody>
                  <a:tcPr/>
                </a:tc>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2000" b="0" i="0" u="none" strike="noStrike" cap="none" normalizeH="0" baseline="0">
                          <a:ln>
                            <a:noFill/>
                          </a:ln>
                          <a:solidFill>
                            <a:schemeClr val="tx1"/>
                          </a:solidFill>
                          <a:effectLst/>
                          <a:latin typeface="楷体_GB2312" pitchFamily="49" charset="-122"/>
                          <a:ea typeface="楷体_GB2312" pitchFamily="49" charset="-122"/>
                        </a:rPr>
                        <a:t>参考手册：详尽描述用户可以使用的系统设施及方法，以及可能产生的出错信息含义；</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96190">
                <a:tc vMerge="1">
                  <a:txBody>
                    <a:bodyPr/>
                    <a:lstStyle/>
                    <a:p>
                      <a:endParaRPr lang="zh-CN" altLang="en-US"/>
                    </a:p>
                  </a:txBody>
                  <a:tcPr/>
                </a:tc>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2000" b="0" i="0" u="none" strike="noStrike" cap="none" normalizeH="0" baseline="0">
                          <a:ln>
                            <a:noFill/>
                          </a:ln>
                          <a:solidFill>
                            <a:schemeClr val="tx1"/>
                          </a:solidFill>
                          <a:effectLst/>
                          <a:latin typeface="楷体_GB2312" pitchFamily="49" charset="-122"/>
                          <a:ea typeface="楷体_GB2312" pitchFamily="49" charset="-122"/>
                        </a:rPr>
                        <a:t>操作员指南：说明操作员如何处理使用中出现的各种情况。</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761905">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2000" b="0" i="0" u="none" strike="noStrike" cap="none" normalizeH="0" baseline="0">
                          <a:ln>
                            <a:noFill/>
                          </a:ln>
                          <a:solidFill>
                            <a:schemeClr val="tx1"/>
                          </a:solidFill>
                          <a:effectLst/>
                          <a:latin typeface="楷体_GB2312" pitchFamily="49" charset="-122"/>
                          <a:ea typeface="楷体_GB2312" pitchFamily="49" charset="-122"/>
                        </a:rPr>
                        <a:t>系统</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2000" b="0" i="0" u="none" strike="noStrike" cap="none" normalizeH="0" baseline="0">
                          <a:ln>
                            <a:noFill/>
                          </a:ln>
                          <a:solidFill>
                            <a:schemeClr val="tx1"/>
                          </a:solidFill>
                          <a:effectLst/>
                          <a:latin typeface="楷体_GB2312" pitchFamily="49" charset="-122"/>
                          <a:ea typeface="楷体_GB2312" pitchFamily="49" charset="-122"/>
                        </a:rPr>
                        <a:t>文档</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2000" b="0" i="0" u="none" strike="noStrike" cap="none" normalizeH="0" baseline="0" dirty="0">
                          <a:ln>
                            <a:noFill/>
                          </a:ln>
                          <a:solidFill>
                            <a:schemeClr val="tx1"/>
                          </a:solidFill>
                          <a:effectLst/>
                          <a:latin typeface="楷体_GB2312" pitchFamily="49" charset="-122"/>
                          <a:ea typeface="楷体_GB2312" pitchFamily="49" charset="-122"/>
                        </a:rPr>
                        <a:t>从问题定义、需求说明到验收测试这样一系列和系统实现有关的文档。</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灯片编号占位符 5">
            <a:extLst>
              <a:ext uri="{FF2B5EF4-FFF2-40B4-BE49-F238E27FC236}">
                <a16:creationId xmlns:a16="http://schemas.microsoft.com/office/drawing/2014/main" id="{D7FEB917-548E-4151-80B5-06458A2B251A}"/>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1pPr>
            <a:lvl2pPr marL="742950" indent="-28575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2pPr>
            <a:lvl3pPr marL="11430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3pPr>
            <a:lvl4pPr marL="16002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4pPr>
            <a:lvl5pPr marL="20574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5pPr>
            <a:lvl6pPr marL="25146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6pPr>
            <a:lvl7pPr marL="29718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7pPr>
            <a:lvl8pPr marL="34290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8pPr>
            <a:lvl9pPr marL="38862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9pPr>
          </a:lstStyle>
          <a:p>
            <a:pPr>
              <a:lnSpc>
                <a:spcPct val="100000"/>
              </a:lnSpc>
              <a:spcBef>
                <a:spcPct val="0"/>
              </a:spcBef>
              <a:buClrTx/>
              <a:buSzTx/>
              <a:buFontTx/>
              <a:buNone/>
            </a:pPr>
            <a:fld id="{B7F4F495-D2C6-4347-AAE5-867F2B7FDE5E}" type="slidenum">
              <a:rPr kumimoji="0" lang="zh-CN" altLang="en-US" b="0"/>
              <a:pPr>
                <a:lnSpc>
                  <a:spcPct val="100000"/>
                </a:lnSpc>
                <a:spcBef>
                  <a:spcPct val="0"/>
                </a:spcBef>
                <a:buClrTx/>
                <a:buSzTx/>
                <a:buFontTx/>
                <a:buNone/>
              </a:pPr>
              <a:t>14</a:t>
            </a:fld>
            <a:endParaRPr kumimoji="0" lang="en-US" altLang="zh-CN" b="0"/>
          </a:p>
        </p:txBody>
      </p:sp>
      <p:sp>
        <p:nvSpPr>
          <p:cNvPr id="20483" name="Rectangle 2">
            <a:extLst>
              <a:ext uri="{FF2B5EF4-FFF2-40B4-BE49-F238E27FC236}">
                <a16:creationId xmlns:a16="http://schemas.microsoft.com/office/drawing/2014/main" id="{79651F8B-594A-421B-942F-68D692E788AA}"/>
              </a:ext>
            </a:extLst>
          </p:cNvPr>
          <p:cNvSpPr>
            <a:spLocks noGrp="1" noChangeArrowheads="1"/>
          </p:cNvSpPr>
          <p:nvPr>
            <p:ph type="title"/>
          </p:nvPr>
        </p:nvSpPr>
        <p:spPr>
          <a:xfrm>
            <a:off x="827584" y="404812"/>
            <a:ext cx="7793037" cy="882650"/>
          </a:xfrm>
        </p:spPr>
        <p:txBody>
          <a:bodyPr/>
          <a:lstStyle/>
          <a:p>
            <a:pPr eaLnBrk="1" hangingPunct="1"/>
            <a:r>
              <a:rPr lang="zh-CN" altLang="en-US" sz="3600" b="1" dirty="0">
                <a:ea typeface="楷体_GB2312" pitchFamily="49" charset="-122"/>
              </a:rPr>
              <a:t>第</a:t>
            </a:r>
            <a:r>
              <a:rPr lang="en-US" altLang="zh-CN" sz="3600" b="1" dirty="0">
                <a:ea typeface="楷体_GB2312" pitchFamily="49" charset="-122"/>
              </a:rPr>
              <a:t>11</a:t>
            </a:r>
            <a:r>
              <a:rPr lang="zh-CN" altLang="en-US" sz="3600" b="1" dirty="0">
                <a:ea typeface="楷体_GB2312" pitchFamily="49" charset="-122"/>
              </a:rPr>
              <a:t>章小结</a:t>
            </a:r>
          </a:p>
        </p:txBody>
      </p:sp>
      <p:sp>
        <p:nvSpPr>
          <p:cNvPr id="20484" name="Rectangle 3">
            <a:extLst>
              <a:ext uri="{FF2B5EF4-FFF2-40B4-BE49-F238E27FC236}">
                <a16:creationId xmlns:a16="http://schemas.microsoft.com/office/drawing/2014/main" id="{962B29A5-23E3-45A3-8BA0-0151C3A6864C}"/>
              </a:ext>
            </a:extLst>
          </p:cNvPr>
          <p:cNvSpPr>
            <a:spLocks noGrp="1" noChangeArrowheads="1"/>
          </p:cNvSpPr>
          <p:nvPr>
            <p:ph type="body" idx="1"/>
          </p:nvPr>
        </p:nvSpPr>
        <p:spPr>
          <a:xfrm>
            <a:off x="395288" y="1556792"/>
            <a:ext cx="8353425" cy="4896396"/>
          </a:xfrm>
        </p:spPr>
        <p:txBody>
          <a:bodyPr/>
          <a:lstStyle/>
          <a:p>
            <a:pPr eaLnBrk="1" hangingPunct="1">
              <a:lnSpc>
                <a:spcPct val="120000"/>
              </a:lnSpc>
              <a:spcBef>
                <a:spcPts val="1200"/>
              </a:spcBef>
              <a:buFont typeface="Wingdings" panose="05000000000000000000" pitchFamily="2" charset="2"/>
              <a:buChar char="l"/>
            </a:pPr>
            <a:r>
              <a:rPr lang="zh-CN" altLang="en-US" sz="2000" dirty="0">
                <a:latin typeface="黑体" panose="02010609060101010101" pitchFamily="49" charset="-122"/>
                <a:ea typeface="黑体" panose="02010609060101010101" pitchFamily="49" charset="-122"/>
              </a:rPr>
              <a:t>软件维护是软件生存周期的最后一个阶段，也是持续时间最长、代价最大的一个阶段。</a:t>
            </a:r>
          </a:p>
          <a:p>
            <a:pPr eaLnBrk="1" hangingPunct="1">
              <a:lnSpc>
                <a:spcPct val="120000"/>
              </a:lnSpc>
              <a:spcBef>
                <a:spcPts val="1200"/>
              </a:spcBef>
              <a:buFont typeface="Wingdings" panose="05000000000000000000" pitchFamily="2" charset="2"/>
              <a:buChar char="l"/>
            </a:pPr>
            <a:r>
              <a:rPr lang="zh-CN" altLang="en-US" sz="2000" dirty="0">
                <a:latin typeface="黑体" panose="02010609060101010101" pitchFamily="49" charset="-122"/>
                <a:ea typeface="黑体" panose="02010609060101010101" pitchFamily="49" charset="-122"/>
              </a:rPr>
              <a:t>软件维护包括四类活动：改正性维护、适应性维护、完善性维护和预防性维护。</a:t>
            </a:r>
          </a:p>
          <a:p>
            <a:pPr eaLnBrk="1" hangingPunct="1">
              <a:lnSpc>
                <a:spcPct val="120000"/>
              </a:lnSpc>
              <a:spcBef>
                <a:spcPts val="1200"/>
              </a:spcBef>
              <a:buFont typeface="Wingdings" panose="05000000000000000000" pitchFamily="2" charset="2"/>
              <a:buChar char="l"/>
            </a:pPr>
            <a:r>
              <a:rPr lang="zh-CN" altLang="en-US" sz="2000" dirty="0">
                <a:latin typeface="黑体" panose="02010609060101010101" pitchFamily="49" charset="-122"/>
                <a:ea typeface="黑体" panose="02010609060101010101" pitchFamily="49" charset="-122"/>
              </a:rPr>
              <a:t>软件的可理解性、可测试性和可维修性是决定软件可维护性的基本因素。</a:t>
            </a:r>
          </a:p>
          <a:p>
            <a:pPr eaLnBrk="1" hangingPunct="1">
              <a:lnSpc>
                <a:spcPct val="120000"/>
              </a:lnSpc>
              <a:spcBef>
                <a:spcPts val="1200"/>
              </a:spcBef>
              <a:buFont typeface="Wingdings" panose="05000000000000000000" pitchFamily="2" charset="2"/>
              <a:buChar char="l"/>
            </a:pPr>
            <a:r>
              <a:rPr lang="zh-CN" altLang="en-US" sz="2000" dirty="0">
                <a:latin typeface="黑体" panose="02010609060101010101" pitchFamily="49" charset="-122"/>
                <a:ea typeface="黑体" panose="02010609060101010101" pitchFamily="49" charset="-122"/>
              </a:rPr>
              <a:t>软件生存周期的每个阶段和软件可维护性密切相关。</a:t>
            </a:r>
          </a:p>
          <a:p>
            <a:pPr eaLnBrk="1" hangingPunct="1">
              <a:lnSpc>
                <a:spcPct val="120000"/>
              </a:lnSpc>
              <a:spcBef>
                <a:spcPts val="1200"/>
              </a:spcBef>
              <a:buFont typeface="Wingdings" panose="05000000000000000000" pitchFamily="2" charset="2"/>
              <a:buChar char="l"/>
            </a:pPr>
            <a:r>
              <a:rPr lang="zh-CN" altLang="en-US" sz="2000" dirty="0">
                <a:latin typeface="黑体" panose="02010609060101010101" pitchFamily="49" charset="-122"/>
                <a:ea typeface="黑体" panose="02010609060101010101" pitchFamily="49" charset="-122"/>
              </a:rPr>
              <a:t>文档是影响软件可维护性的决定因素。</a:t>
            </a:r>
          </a:p>
          <a:p>
            <a:pPr eaLnBrk="1" hangingPunct="1">
              <a:lnSpc>
                <a:spcPct val="120000"/>
              </a:lnSpc>
              <a:spcBef>
                <a:spcPts val="1200"/>
              </a:spcBef>
              <a:buFont typeface="Wingdings" panose="05000000000000000000" pitchFamily="2" charset="2"/>
              <a:buChar char="l"/>
            </a:pPr>
            <a:r>
              <a:rPr lang="zh-CN" altLang="en-US" sz="2000" dirty="0">
                <a:latin typeface="黑体" panose="02010609060101010101" pitchFamily="49" charset="-122"/>
                <a:ea typeface="黑体" panose="02010609060101010101" pitchFamily="49" charset="-122"/>
              </a:rPr>
              <a:t>文档分为用户文档和系统文档，它们都必须和程序代码同时维护才有真正的价值。</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灯片编号占位符 6">
            <a:extLst>
              <a:ext uri="{FF2B5EF4-FFF2-40B4-BE49-F238E27FC236}">
                <a16:creationId xmlns:a16="http://schemas.microsoft.com/office/drawing/2014/main" id="{3CAC1B7B-E172-46BE-9E98-0E7984168FFA}"/>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1pPr>
            <a:lvl2pPr marL="742950" indent="-28575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2pPr>
            <a:lvl3pPr marL="11430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3pPr>
            <a:lvl4pPr marL="16002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4pPr>
            <a:lvl5pPr marL="20574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5pPr>
            <a:lvl6pPr marL="25146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6pPr>
            <a:lvl7pPr marL="29718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7pPr>
            <a:lvl8pPr marL="34290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8pPr>
            <a:lvl9pPr marL="38862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9pPr>
          </a:lstStyle>
          <a:p>
            <a:pPr>
              <a:lnSpc>
                <a:spcPct val="100000"/>
              </a:lnSpc>
              <a:spcBef>
                <a:spcPct val="0"/>
              </a:spcBef>
              <a:buClrTx/>
              <a:buSzTx/>
              <a:buFontTx/>
              <a:buNone/>
            </a:pPr>
            <a:fld id="{80C1D672-1965-429A-8A3C-6038400EBB49}" type="slidenum">
              <a:rPr kumimoji="0" lang="zh-CN" altLang="en-US" b="0"/>
              <a:pPr>
                <a:lnSpc>
                  <a:spcPct val="100000"/>
                </a:lnSpc>
                <a:spcBef>
                  <a:spcPct val="0"/>
                </a:spcBef>
                <a:buClrTx/>
                <a:buSzTx/>
                <a:buFontTx/>
                <a:buNone/>
              </a:pPr>
              <a:t>2</a:t>
            </a:fld>
            <a:endParaRPr kumimoji="0" lang="en-US" altLang="zh-CN" b="0"/>
          </a:p>
        </p:txBody>
      </p:sp>
      <p:sp>
        <p:nvSpPr>
          <p:cNvPr id="6147" name="Rectangle 2">
            <a:extLst>
              <a:ext uri="{FF2B5EF4-FFF2-40B4-BE49-F238E27FC236}">
                <a16:creationId xmlns:a16="http://schemas.microsoft.com/office/drawing/2014/main" id="{0E7AB344-AC0E-43EC-8D07-D39C9A6A536E}"/>
              </a:ext>
            </a:extLst>
          </p:cNvPr>
          <p:cNvSpPr>
            <a:spLocks noGrp="1" noChangeArrowheads="1"/>
          </p:cNvSpPr>
          <p:nvPr>
            <p:ph type="title"/>
          </p:nvPr>
        </p:nvSpPr>
        <p:spPr>
          <a:xfrm>
            <a:off x="963296" y="600234"/>
            <a:ext cx="7793037" cy="882650"/>
          </a:xfrm>
        </p:spPr>
        <p:txBody>
          <a:bodyPr/>
          <a:lstStyle/>
          <a:p>
            <a:pPr eaLnBrk="1" hangingPunct="1"/>
            <a:r>
              <a:rPr lang="en-US" altLang="zh-CN" sz="3600" b="1" dirty="0">
                <a:solidFill>
                  <a:srgbClr val="000000"/>
                </a:solidFill>
                <a:latin typeface="楷体_GB2312" pitchFamily="49" charset="-122"/>
                <a:ea typeface="楷体_GB2312" pitchFamily="49" charset="-122"/>
              </a:rPr>
              <a:t>11.1 </a:t>
            </a:r>
            <a:r>
              <a:rPr lang="zh-CN" altLang="en-US" sz="3600" b="1" dirty="0">
                <a:solidFill>
                  <a:srgbClr val="000000"/>
                </a:solidFill>
                <a:latin typeface="楷体_GB2312" pitchFamily="49" charset="-122"/>
                <a:ea typeface="楷体_GB2312" pitchFamily="49" charset="-122"/>
              </a:rPr>
              <a:t>软件维护的概念</a:t>
            </a:r>
          </a:p>
        </p:txBody>
      </p:sp>
      <p:sp>
        <p:nvSpPr>
          <p:cNvPr id="6148" name="Text Box 144">
            <a:extLst>
              <a:ext uri="{FF2B5EF4-FFF2-40B4-BE49-F238E27FC236}">
                <a16:creationId xmlns:a16="http://schemas.microsoft.com/office/drawing/2014/main" id="{98DC0045-AA9B-45EE-BC73-1B12D5FC6F16}"/>
              </a:ext>
            </a:extLst>
          </p:cNvPr>
          <p:cNvSpPr txBox="1">
            <a:spLocks noChangeArrowheads="1"/>
          </p:cNvSpPr>
          <p:nvPr/>
        </p:nvSpPr>
        <p:spPr bwMode="auto">
          <a:xfrm>
            <a:off x="5453063" y="1511300"/>
            <a:ext cx="431800"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lvl1pPr marL="342900" indent="-3429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1pPr>
            <a:lvl2pPr marL="742950" indent="-28575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2pPr>
            <a:lvl3pPr marL="11430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3pPr>
            <a:lvl4pPr marL="16002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4pPr>
            <a:lvl5pPr marL="20574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5pPr>
            <a:lvl6pPr marL="25146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6pPr>
            <a:lvl7pPr marL="29718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7pPr>
            <a:lvl8pPr marL="34290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8pPr>
            <a:lvl9pPr marL="38862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9pPr>
          </a:lstStyle>
          <a:p>
            <a:pPr eaLnBrk="1" hangingPunct="1"/>
            <a:endParaRPr lang="zh-CN" altLang="en-US"/>
          </a:p>
        </p:txBody>
      </p:sp>
      <p:sp>
        <p:nvSpPr>
          <p:cNvPr id="6149" name="Rectangle 204">
            <a:extLst>
              <a:ext uri="{FF2B5EF4-FFF2-40B4-BE49-F238E27FC236}">
                <a16:creationId xmlns:a16="http://schemas.microsoft.com/office/drawing/2014/main" id="{A4A49A1A-DED1-4E19-8D5A-8377E7A95409}"/>
              </a:ext>
            </a:extLst>
          </p:cNvPr>
          <p:cNvSpPr>
            <a:spLocks noGrp="1" noChangeArrowheads="1"/>
          </p:cNvSpPr>
          <p:nvPr>
            <p:ph type="body" sz="half" idx="1"/>
          </p:nvPr>
        </p:nvSpPr>
        <p:spPr>
          <a:xfrm>
            <a:off x="684213" y="3644900"/>
            <a:ext cx="8135937" cy="1727200"/>
          </a:xfrm>
        </p:spPr>
        <p:txBody>
          <a:bodyPr/>
          <a:lstStyle/>
          <a:p>
            <a:pPr eaLnBrk="1" hangingPunct="1">
              <a:buFont typeface="Wingdings" panose="05000000000000000000" pitchFamily="2" charset="2"/>
              <a:buNone/>
            </a:pPr>
            <a:r>
              <a:rPr lang="zh-CN" altLang="en-US" sz="2800" b="1" dirty="0">
                <a:solidFill>
                  <a:schemeClr val="hlink"/>
                </a:solidFill>
                <a:ea typeface="楷体_GB2312" pitchFamily="49" charset="-122"/>
              </a:rPr>
              <a:t>维护的目的：</a:t>
            </a:r>
          </a:p>
          <a:p>
            <a:pPr marL="0" indent="0" eaLnBrk="1" hangingPunct="1">
              <a:lnSpc>
                <a:spcPct val="120000"/>
              </a:lnSpc>
              <a:buNone/>
            </a:pPr>
            <a:r>
              <a:rPr lang="zh-CN" altLang="en-US" sz="2400" b="1" dirty="0">
                <a:latin typeface="黑体" panose="02010609060101010101" pitchFamily="49" charset="-122"/>
                <a:ea typeface="黑体" panose="02010609060101010101" pitchFamily="49" charset="-122"/>
              </a:rPr>
              <a:t>满足用户对已开发产品的性能与运行环境不断提高的要求，进而达到延长软件寿命的目的。</a:t>
            </a:r>
          </a:p>
        </p:txBody>
      </p:sp>
      <p:sp>
        <p:nvSpPr>
          <p:cNvPr id="6150" name="Rectangle 206">
            <a:extLst>
              <a:ext uri="{FF2B5EF4-FFF2-40B4-BE49-F238E27FC236}">
                <a16:creationId xmlns:a16="http://schemas.microsoft.com/office/drawing/2014/main" id="{F0705CE5-D076-46E0-B863-79D2F746FC71}"/>
              </a:ext>
            </a:extLst>
          </p:cNvPr>
          <p:cNvSpPr>
            <a:spLocks noChangeArrowheads="1"/>
          </p:cNvSpPr>
          <p:nvPr/>
        </p:nvSpPr>
        <p:spPr bwMode="auto">
          <a:xfrm>
            <a:off x="719138" y="1773238"/>
            <a:ext cx="8029575" cy="1439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宋体" panose="02010600030101010101" pitchFamily="2" charset="-122"/>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宋体" panose="02010600030101010101" pitchFamily="2" charset="-122"/>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宋体" panose="02010600030101010101" pitchFamily="2" charset="-122"/>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宋体" panose="02010600030101010101" pitchFamily="2" charset="-122"/>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宋体" panose="02010600030101010101" pitchFamily="2" charset="-122"/>
              </a:defRPr>
            </a:lvl9pPr>
          </a:lstStyle>
          <a:p>
            <a:pPr>
              <a:lnSpc>
                <a:spcPct val="90000"/>
              </a:lnSpc>
              <a:buNone/>
            </a:pPr>
            <a:r>
              <a:rPr lang="zh-CN" altLang="en-US" sz="2800" b="1" dirty="0">
                <a:solidFill>
                  <a:schemeClr val="hlink"/>
                </a:solidFill>
                <a:latin typeface="+mn-lt"/>
                <a:ea typeface="楷体_GB2312" pitchFamily="49" charset="-122"/>
              </a:rPr>
              <a:t>维护的概念：</a:t>
            </a:r>
          </a:p>
          <a:p>
            <a:pPr marL="0" indent="0" eaLnBrk="1" hangingPunct="1">
              <a:lnSpc>
                <a:spcPct val="120000"/>
              </a:lnSpc>
              <a:buNone/>
            </a:pPr>
            <a:r>
              <a:rPr lang="zh-CN" altLang="en-US" sz="2400" dirty="0">
                <a:latin typeface="黑体" panose="02010609060101010101" pitchFamily="49" charset="-122"/>
                <a:ea typeface="黑体" panose="02010609060101010101" pitchFamily="49" charset="-122"/>
              </a:rPr>
              <a:t>在软件已经交付使用之后，为了改正错误或满足新的需要而修改软件的过程。</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灯片编号占位符 5">
            <a:extLst>
              <a:ext uri="{FF2B5EF4-FFF2-40B4-BE49-F238E27FC236}">
                <a16:creationId xmlns:a16="http://schemas.microsoft.com/office/drawing/2014/main" id="{D30D61F9-C9D2-4C7B-A085-3483DEAD45F7}"/>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1pPr>
            <a:lvl2pPr marL="742950" indent="-28575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2pPr>
            <a:lvl3pPr marL="11430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3pPr>
            <a:lvl4pPr marL="16002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4pPr>
            <a:lvl5pPr marL="20574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5pPr>
            <a:lvl6pPr marL="25146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6pPr>
            <a:lvl7pPr marL="29718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7pPr>
            <a:lvl8pPr marL="34290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8pPr>
            <a:lvl9pPr marL="38862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9pPr>
          </a:lstStyle>
          <a:p>
            <a:pPr>
              <a:lnSpc>
                <a:spcPct val="100000"/>
              </a:lnSpc>
              <a:spcBef>
                <a:spcPct val="0"/>
              </a:spcBef>
              <a:buClrTx/>
              <a:buSzTx/>
              <a:buFontTx/>
              <a:buNone/>
            </a:pPr>
            <a:fld id="{090ADE6A-2885-4BB4-B9AA-95E23B93991B}" type="slidenum">
              <a:rPr kumimoji="0" lang="zh-CN" altLang="en-US" b="0"/>
              <a:pPr>
                <a:lnSpc>
                  <a:spcPct val="100000"/>
                </a:lnSpc>
                <a:spcBef>
                  <a:spcPct val="0"/>
                </a:spcBef>
                <a:buClrTx/>
                <a:buSzTx/>
                <a:buFontTx/>
                <a:buNone/>
              </a:pPr>
              <a:t>3</a:t>
            </a:fld>
            <a:endParaRPr kumimoji="0" lang="en-US" altLang="zh-CN" b="0"/>
          </a:p>
        </p:txBody>
      </p:sp>
      <p:sp>
        <p:nvSpPr>
          <p:cNvPr id="7171" name="Rectangle 3">
            <a:extLst>
              <a:ext uri="{FF2B5EF4-FFF2-40B4-BE49-F238E27FC236}">
                <a16:creationId xmlns:a16="http://schemas.microsoft.com/office/drawing/2014/main" id="{D701DBF7-CA5F-4024-998E-084A26017ED6}"/>
              </a:ext>
            </a:extLst>
          </p:cNvPr>
          <p:cNvSpPr>
            <a:spLocks noGrp="1" noChangeArrowheads="1"/>
          </p:cNvSpPr>
          <p:nvPr>
            <p:ph type="body" idx="1"/>
          </p:nvPr>
        </p:nvSpPr>
        <p:spPr>
          <a:xfrm>
            <a:off x="755650" y="1628800"/>
            <a:ext cx="7848600" cy="4606900"/>
          </a:xfrm>
        </p:spPr>
        <p:txBody>
          <a:bodyPr/>
          <a:lstStyle/>
          <a:p>
            <a:pPr eaLnBrk="1" hangingPunct="1">
              <a:lnSpc>
                <a:spcPct val="120000"/>
              </a:lnSpc>
              <a:spcBef>
                <a:spcPts val="1800"/>
              </a:spcBef>
              <a:buFont typeface="Wingdings" panose="05000000000000000000" pitchFamily="2" charset="2"/>
              <a:buNone/>
            </a:pPr>
            <a:r>
              <a:rPr lang="en-US" altLang="zh-CN" sz="2400" dirty="0">
                <a:solidFill>
                  <a:schemeClr val="tx2"/>
                </a:solidFill>
                <a:ea typeface="楷体_GB2312" pitchFamily="49" charset="-122"/>
              </a:rPr>
              <a:t>1</a:t>
            </a:r>
            <a:r>
              <a:rPr lang="zh-CN" altLang="en-US" sz="2400" dirty="0">
                <a:solidFill>
                  <a:schemeClr val="tx2"/>
                </a:solidFill>
                <a:ea typeface="楷体_GB2312" pitchFamily="49" charset="-122"/>
              </a:rPr>
              <a:t>、改正性维护</a:t>
            </a:r>
            <a:r>
              <a:rPr lang="zh-CN" altLang="en-US" sz="2400" dirty="0">
                <a:ea typeface="楷体_GB2312" pitchFamily="49" charset="-122"/>
              </a:rPr>
              <a:t>：对程序使用期间发现的程序错误进行诊断和改正的过程；占维护工作量</a:t>
            </a:r>
            <a:r>
              <a:rPr lang="en-US" altLang="zh-CN" sz="2000" dirty="0">
                <a:latin typeface="楷体_GB2312" pitchFamily="49" charset="-122"/>
                <a:ea typeface="楷体_GB2312" pitchFamily="49" charset="-122"/>
              </a:rPr>
              <a:t>17-21%</a:t>
            </a:r>
            <a:r>
              <a:rPr lang="zh-CN" altLang="en-US" sz="2000" dirty="0">
                <a:latin typeface="楷体_GB2312" pitchFamily="49" charset="-122"/>
                <a:ea typeface="楷体_GB2312" pitchFamily="49" charset="-122"/>
              </a:rPr>
              <a:t>。</a:t>
            </a:r>
            <a:endParaRPr lang="zh-CN" altLang="en-US" sz="2400" dirty="0">
              <a:ea typeface="楷体_GB2312" pitchFamily="49" charset="-122"/>
            </a:endParaRPr>
          </a:p>
          <a:p>
            <a:pPr eaLnBrk="1" hangingPunct="1">
              <a:lnSpc>
                <a:spcPct val="120000"/>
              </a:lnSpc>
              <a:spcBef>
                <a:spcPts val="1800"/>
              </a:spcBef>
              <a:buFont typeface="Wingdings" panose="05000000000000000000" pitchFamily="2" charset="2"/>
              <a:buNone/>
            </a:pPr>
            <a:r>
              <a:rPr lang="en-US" altLang="zh-CN" sz="2400" dirty="0">
                <a:solidFill>
                  <a:schemeClr val="tx2"/>
                </a:solidFill>
                <a:ea typeface="楷体_GB2312" pitchFamily="49" charset="-122"/>
              </a:rPr>
              <a:t>2</a:t>
            </a:r>
            <a:r>
              <a:rPr lang="zh-CN" altLang="en-US" sz="2400" dirty="0">
                <a:solidFill>
                  <a:schemeClr val="tx2"/>
                </a:solidFill>
                <a:ea typeface="楷体_GB2312" pitchFamily="49" charset="-122"/>
              </a:rPr>
              <a:t>、适应性维护</a:t>
            </a:r>
            <a:r>
              <a:rPr lang="zh-CN" altLang="en-US" sz="2400" dirty="0">
                <a:ea typeface="楷体_GB2312" pitchFamily="49" charset="-122"/>
              </a:rPr>
              <a:t>：配合变化了的环境进行修改软件的活动；占维护工作量</a:t>
            </a:r>
            <a:r>
              <a:rPr lang="en-US" altLang="zh-CN" sz="2000" dirty="0">
                <a:latin typeface="楷体_GB2312" pitchFamily="49" charset="-122"/>
                <a:ea typeface="楷体_GB2312" pitchFamily="49" charset="-122"/>
              </a:rPr>
              <a:t>18-25%</a:t>
            </a:r>
            <a:r>
              <a:rPr lang="zh-CN" altLang="en-US" sz="2000" dirty="0">
                <a:latin typeface="楷体_GB2312" pitchFamily="49" charset="-122"/>
                <a:ea typeface="楷体_GB2312" pitchFamily="49" charset="-122"/>
              </a:rPr>
              <a:t>。</a:t>
            </a:r>
            <a:endParaRPr lang="zh-CN" altLang="en-US" sz="2400" dirty="0">
              <a:ea typeface="楷体_GB2312" pitchFamily="49" charset="-122"/>
            </a:endParaRPr>
          </a:p>
          <a:p>
            <a:pPr eaLnBrk="1" hangingPunct="1">
              <a:lnSpc>
                <a:spcPct val="120000"/>
              </a:lnSpc>
              <a:spcBef>
                <a:spcPts val="1800"/>
              </a:spcBef>
              <a:buFont typeface="Wingdings" panose="05000000000000000000" pitchFamily="2" charset="2"/>
              <a:buNone/>
            </a:pPr>
            <a:r>
              <a:rPr lang="en-US" altLang="zh-CN" sz="2400" dirty="0">
                <a:solidFill>
                  <a:schemeClr val="tx2"/>
                </a:solidFill>
                <a:ea typeface="楷体_GB2312" pitchFamily="49" charset="-122"/>
              </a:rPr>
              <a:t>3</a:t>
            </a:r>
            <a:r>
              <a:rPr lang="zh-CN" altLang="en-US" sz="2400" dirty="0">
                <a:solidFill>
                  <a:schemeClr val="tx2"/>
                </a:solidFill>
                <a:ea typeface="楷体_GB2312" pitchFamily="49" charset="-122"/>
              </a:rPr>
              <a:t>、完善性维护</a:t>
            </a:r>
            <a:r>
              <a:rPr lang="zh-CN" altLang="en-US" sz="2400" dirty="0">
                <a:ea typeface="楷体_GB2312" pitchFamily="49" charset="-122"/>
              </a:rPr>
              <a:t>：满足用户在使用过程中提出增加新的功能或修改已有功能的建议而进行的改进工作；占维护工作量</a:t>
            </a:r>
            <a:r>
              <a:rPr lang="en-US" altLang="zh-CN" sz="2000" dirty="0">
                <a:latin typeface="楷体_GB2312" pitchFamily="49" charset="-122"/>
                <a:ea typeface="楷体_GB2312" pitchFamily="49" charset="-122"/>
              </a:rPr>
              <a:t>50-66%</a:t>
            </a:r>
            <a:r>
              <a:rPr lang="zh-CN" altLang="en-US" sz="2000" dirty="0">
                <a:latin typeface="楷体_GB2312" pitchFamily="49" charset="-122"/>
                <a:ea typeface="楷体_GB2312" pitchFamily="49" charset="-122"/>
              </a:rPr>
              <a:t>。</a:t>
            </a:r>
            <a:endParaRPr lang="zh-CN" altLang="en-US" sz="2400" dirty="0">
              <a:ea typeface="楷体_GB2312" pitchFamily="49" charset="-122"/>
            </a:endParaRPr>
          </a:p>
          <a:p>
            <a:pPr eaLnBrk="1" hangingPunct="1">
              <a:lnSpc>
                <a:spcPct val="120000"/>
              </a:lnSpc>
              <a:spcBef>
                <a:spcPts val="1800"/>
              </a:spcBef>
              <a:buFont typeface="Wingdings" panose="05000000000000000000" pitchFamily="2" charset="2"/>
              <a:buNone/>
            </a:pPr>
            <a:r>
              <a:rPr lang="en-US" altLang="zh-CN" sz="2400" dirty="0">
                <a:solidFill>
                  <a:schemeClr val="tx2"/>
                </a:solidFill>
                <a:ea typeface="楷体_GB2312" pitchFamily="49" charset="-122"/>
              </a:rPr>
              <a:t>4</a:t>
            </a:r>
            <a:r>
              <a:rPr lang="zh-CN" altLang="en-US" sz="2400" dirty="0">
                <a:solidFill>
                  <a:schemeClr val="tx2"/>
                </a:solidFill>
                <a:ea typeface="楷体_GB2312" pitchFamily="49" charset="-122"/>
              </a:rPr>
              <a:t>、预防性维护</a:t>
            </a:r>
            <a:r>
              <a:rPr lang="zh-CN" altLang="en-US" sz="2400" dirty="0">
                <a:ea typeface="楷体_GB2312" pitchFamily="49" charset="-122"/>
              </a:rPr>
              <a:t>：为了改善未来的可维护性或可靠性而修改软件的工作；占维护工作量</a:t>
            </a:r>
            <a:r>
              <a:rPr lang="en-US" altLang="zh-CN" sz="2000" dirty="0">
                <a:latin typeface="楷体_GB2312" pitchFamily="49" charset="-122"/>
                <a:ea typeface="楷体_GB2312" pitchFamily="49" charset="-122"/>
              </a:rPr>
              <a:t>4%</a:t>
            </a:r>
            <a:r>
              <a:rPr lang="zh-CN" altLang="en-US" sz="2000" dirty="0">
                <a:latin typeface="楷体_GB2312" pitchFamily="49" charset="-122"/>
                <a:ea typeface="楷体_GB2312" pitchFamily="49" charset="-122"/>
              </a:rPr>
              <a:t>左右</a:t>
            </a:r>
            <a:r>
              <a:rPr lang="zh-CN" altLang="en-US" sz="2400" dirty="0">
                <a:latin typeface="楷体_GB2312" pitchFamily="49" charset="-122"/>
                <a:ea typeface="楷体_GB2312" pitchFamily="49" charset="-122"/>
              </a:rPr>
              <a:t>。</a:t>
            </a:r>
          </a:p>
        </p:txBody>
      </p:sp>
      <p:sp>
        <p:nvSpPr>
          <p:cNvPr id="7172" name="Rectangle 10">
            <a:extLst>
              <a:ext uri="{FF2B5EF4-FFF2-40B4-BE49-F238E27FC236}">
                <a16:creationId xmlns:a16="http://schemas.microsoft.com/office/drawing/2014/main" id="{FF67FDBE-6418-4213-B145-28F4902486DB}"/>
              </a:ext>
            </a:extLst>
          </p:cNvPr>
          <p:cNvSpPr>
            <a:spLocks noChangeArrowheads="1"/>
          </p:cNvSpPr>
          <p:nvPr/>
        </p:nvSpPr>
        <p:spPr bwMode="auto">
          <a:xfrm>
            <a:off x="827584" y="908720"/>
            <a:ext cx="2685351" cy="480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1pPr>
            <a:lvl2pPr marL="742950" indent="-28575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2pPr>
            <a:lvl3pPr marL="11430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3pPr>
            <a:lvl4pPr marL="16002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4pPr>
            <a:lvl5pPr marL="20574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5pPr>
            <a:lvl6pPr marL="25146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6pPr>
            <a:lvl7pPr marL="29718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7pPr>
            <a:lvl8pPr marL="34290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8pPr>
            <a:lvl9pPr marL="38862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9pPr>
          </a:lstStyle>
          <a:p>
            <a:pPr eaLnBrk="1" hangingPunct="1"/>
            <a:r>
              <a:rPr lang="zh-CN" altLang="en-US" sz="2800" dirty="0">
                <a:solidFill>
                  <a:srgbClr val="0000FF"/>
                </a:solidFill>
                <a:ea typeface="楷体_GB2312" pitchFamily="49" charset="-122"/>
              </a:rPr>
              <a:t>维护的种类：</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灯片编号占位符 5">
            <a:extLst>
              <a:ext uri="{FF2B5EF4-FFF2-40B4-BE49-F238E27FC236}">
                <a16:creationId xmlns:a16="http://schemas.microsoft.com/office/drawing/2014/main" id="{C9AC9295-02F6-4BB9-B1D0-BBF750ABF3E5}"/>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1pPr>
            <a:lvl2pPr marL="742950" indent="-28575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2pPr>
            <a:lvl3pPr marL="11430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3pPr>
            <a:lvl4pPr marL="16002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4pPr>
            <a:lvl5pPr marL="20574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5pPr>
            <a:lvl6pPr marL="25146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6pPr>
            <a:lvl7pPr marL="29718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7pPr>
            <a:lvl8pPr marL="34290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8pPr>
            <a:lvl9pPr marL="38862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9pPr>
          </a:lstStyle>
          <a:p>
            <a:pPr>
              <a:lnSpc>
                <a:spcPct val="100000"/>
              </a:lnSpc>
              <a:spcBef>
                <a:spcPct val="0"/>
              </a:spcBef>
              <a:buClrTx/>
              <a:buSzTx/>
              <a:buFontTx/>
              <a:buNone/>
            </a:pPr>
            <a:fld id="{EE75E3F1-80F7-441A-BF50-B55F692E7D4B}" type="slidenum">
              <a:rPr kumimoji="0" lang="zh-CN" altLang="en-US" b="0"/>
              <a:pPr>
                <a:lnSpc>
                  <a:spcPct val="100000"/>
                </a:lnSpc>
                <a:spcBef>
                  <a:spcPct val="0"/>
                </a:spcBef>
                <a:buClrTx/>
                <a:buSzTx/>
                <a:buFontTx/>
                <a:buNone/>
              </a:pPr>
              <a:t>4</a:t>
            </a:fld>
            <a:endParaRPr kumimoji="0" lang="en-US" altLang="zh-CN" b="0"/>
          </a:p>
        </p:txBody>
      </p:sp>
      <p:sp>
        <p:nvSpPr>
          <p:cNvPr id="8195" name="Rectangle 2">
            <a:extLst>
              <a:ext uri="{FF2B5EF4-FFF2-40B4-BE49-F238E27FC236}">
                <a16:creationId xmlns:a16="http://schemas.microsoft.com/office/drawing/2014/main" id="{9A21D5CB-BE69-4351-B6AA-112F6A6CB0B6}"/>
              </a:ext>
            </a:extLst>
          </p:cNvPr>
          <p:cNvSpPr>
            <a:spLocks noGrp="1" noChangeArrowheads="1"/>
          </p:cNvSpPr>
          <p:nvPr>
            <p:ph type="title"/>
          </p:nvPr>
        </p:nvSpPr>
        <p:spPr>
          <a:xfrm>
            <a:off x="827584" y="545051"/>
            <a:ext cx="7793037" cy="882650"/>
          </a:xfrm>
        </p:spPr>
        <p:txBody>
          <a:bodyPr/>
          <a:lstStyle/>
          <a:p>
            <a:pPr eaLnBrk="1" hangingPunct="1"/>
            <a:r>
              <a:rPr lang="en-US" altLang="zh-CN" sz="3600" b="1" dirty="0">
                <a:solidFill>
                  <a:srgbClr val="000000"/>
                </a:solidFill>
                <a:latin typeface="楷体_GB2312" pitchFamily="49" charset="-122"/>
                <a:ea typeface="楷体_GB2312" pitchFamily="49" charset="-122"/>
              </a:rPr>
              <a:t>11.2 </a:t>
            </a:r>
            <a:r>
              <a:rPr lang="zh-CN" altLang="en-US" sz="3600" b="1" dirty="0">
                <a:solidFill>
                  <a:srgbClr val="000000"/>
                </a:solidFill>
                <a:latin typeface="楷体_GB2312" pitchFamily="49" charset="-122"/>
                <a:ea typeface="楷体_GB2312" pitchFamily="49" charset="-122"/>
              </a:rPr>
              <a:t>维护的特点</a:t>
            </a:r>
          </a:p>
        </p:txBody>
      </p:sp>
      <p:sp>
        <p:nvSpPr>
          <p:cNvPr id="8196" name="Rectangle 4">
            <a:extLst>
              <a:ext uri="{FF2B5EF4-FFF2-40B4-BE49-F238E27FC236}">
                <a16:creationId xmlns:a16="http://schemas.microsoft.com/office/drawing/2014/main" id="{D6C4F6DB-9DC1-48D0-8ABA-ABEB008F1171}"/>
              </a:ext>
            </a:extLst>
          </p:cNvPr>
          <p:cNvSpPr>
            <a:spLocks noChangeArrowheads="1"/>
          </p:cNvSpPr>
          <p:nvPr/>
        </p:nvSpPr>
        <p:spPr bwMode="auto">
          <a:xfrm>
            <a:off x="539552" y="1577630"/>
            <a:ext cx="3024188"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1pPr>
            <a:lvl2pPr marL="742950" indent="-28575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2pPr>
            <a:lvl3pPr marL="11430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3pPr>
            <a:lvl4pPr marL="16002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4pPr>
            <a:lvl5pPr marL="20574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5pPr>
            <a:lvl6pPr marL="25146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6pPr>
            <a:lvl7pPr marL="29718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7pPr>
            <a:lvl8pPr marL="34290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8pPr>
            <a:lvl9pPr marL="38862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9pPr>
          </a:lstStyle>
          <a:p>
            <a:pPr eaLnBrk="1" hangingPunct="1">
              <a:buFont typeface="Wingdings" panose="05000000000000000000" pitchFamily="2" charset="2"/>
              <a:buNone/>
            </a:pPr>
            <a:r>
              <a:rPr lang="zh-CN" altLang="en-US" sz="2800" dirty="0">
                <a:latin typeface="楷体_GB2312" pitchFamily="49" charset="-122"/>
                <a:ea typeface="楷体_GB2312" pitchFamily="49" charset="-122"/>
              </a:rPr>
              <a:t>一</a:t>
            </a:r>
            <a:r>
              <a:rPr lang="en-US" altLang="zh-CN" sz="2800" dirty="0">
                <a:latin typeface="楷体_GB2312" pitchFamily="49" charset="-122"/>
                <a:ea typeface="楷体_GB2312" pitchFamily="49" charset="-122"/>
              </a:rPr>
              <a:t>. </a:t>
            </a:r>
            <a:r>
              <a:rPr lang="zh-CN" altLang="en-US" sz="2800" dirty="0">
                <a:latin typeface="楷体_GB2312" pitchFamily="49" charset="-122"/>
                <a:ea typeface="楷体_GB2312" pitchFamily="49" charset="-122"/>
              </a:rPr>
              <a:t>维护方式</a:t>
            </a:r>
          </a:p>
        </p:txBody>
      </p:sp>
      <p:graphicFrame>
        <p:nvGraphicFramePr>
          <p:cNvPr id="1080417" name="Group 97">
            <a:extLst>
              <a:ext uri="{FF2B5EF4-FFF2-40B4-BE49-F238E27FC236}">
                <a16:creationId xmlns:a16="http://schemas.microsoft.com/office/drawing/2014/main" id="{0B4EAF3D-5396-4B5A-B9F8-E293CBBBE664}"/>
              </a:ext>
            </a:extLst>
          </p:cNvPr>
          <p:cNvGraphicFramePr>
            <a:graphicFrameLocks noGrp="1"/>
          </p:cNvGraphicFramePr>
          <p:nvPr>
            <p:ph idx="1"/>
            <p:extLst>
              <p:ext uri="{D42A27DB-BD31-4B8C-83A1-F6EECF244321}">
                <p14:modId xmlns:p14="http://schemas.microsoft.com/office/powerpoint/2010/main" val="4189266884"/>
              </p:ext>
            </p:extLst>
          </p:nvPr>
        </p:nvGraphicFramePr>
        <p:xfrm>
          <a:off x="395536" y="2271544"/>
          <a:ext cx="8566150" cy="4094683"/>
        </p:xfrm>
        <a:graphic>
          <a:graphicData uri="http://schemas.openxmlformats.org/drawingml/2006/table">
            <a:tbl>
              <a:tblPr/>
              <a:tblGrid>
                <a:gridCol w="715963">
                  <a:extLst>
                    <a:ext uri="{9D8B030D-6E8A-4147-A177-3AD203B41FA5}">
                      <a16:colId xmlns:a16="http://schemas.microsoft.com/office/drawing/2014/main" val="20000"/>
                    </a:ext>
                  </a:extLst>
                </a:gridCol>
                <a:gridCol w="5616575">
                  <a:extLst>
                    <a:ext uri="{9D8B030D-6E8A-4147-A177-3AD203B41FA5}">
                      <a16:colId xmlns:a16="http://schemas.microsoft.com/office/drawing/2014/main" val="20001"/>
                    </a:ext>
                  </a:extLst>
                </a:gridCol>
                <a:gridCol w="2233612">
                  <a:extLst>
                    <a:ext uri="{9D8B030D-6E8A-4147-A177-3AD203B41FA5}">
                      <a16:colId xmlns:a16="http://schemas.microsoft.com/office/drawing/2014/main" val="20002"/>
                    </a:ext>
                  </a:extLst>
                </a:gridCol>
              </a:tblGrid>
              <a:tr h="477888">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1800" b="0" i="0" u="none" strike="noStrike" cap="none" normalizeH="0" baseline="0" dirty="0">
                          <a:ln>
                            <a:noFill/>
                          </a:ln>
                          <a:solidFill>
                            <a:schemeClr val="tx1"/>
                          </a:solidFill>
                          <a:effectLst/>
                          <a:latin typeface="楷体_GB2312" pitchFamily="49" charset="-122"/>
                          <a:ea typeface="楷体_GB2312" pitchFamily="49" charset="-122"/>
                        </a:rPr>
                        <a:t>方式</a:t>
                      </a:r>
                    </a:p>
                  </a:txBody>
                  <a:tcPr marL="36000" marR="36000" marT="46805" marB="468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1800" b="0" i="0" u="none" strike="noStrike" cap="none" normalizeH="0" baseline="0" dirty="0">
                          <a:ln>
                            <a:noFill/>
                          </a:ln>
                          <a:solidFill>
                            <a:schemeClr val="tx1"/>
                          </a:solidFill>
                          <a:effectLst/>
                          <a:latin typeface="楷体_GB2312" pitchFamily="49" charset="-122"/>
                          <a:ea typeface="楷体_GB2312" pitchFamily="49" charset="-122"/>
                        </a:rPr>
                        <a:t>结构化维护</a:t>
                      </a:r>
                    </a:p>
                  </a:txBody>
                  <a:tcPr marL="36000" marR="36000" marT="46805" marB="46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1800" b="0" i="0" u="none" strike="noStrike" cap="none" normalizeH="0" baseline="0">
                          <a:ln>
                            <a:noFill/>
                          </a:ln>
                          <a:solidFill>
                            <a:schemeClr val="tx1"/>
                          </a:solidFill>
                          <a:effectLst/>
                          <a:latin typeface="楷体_GB2312" pitchFamily="49" charset="-122"/>
                          <a:ea typeface="楷体_GB2312" pitchFamily="49" charset="-122"/>
                        </a:rPr>
                        <a:t>非结构化维护</a:t>
                      </a:r>
                    </a:p>
                  </a:txBody>
                  <a:tcPr marL="36000" marR="36000" marT="46805" marB="468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408">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1800" b="0" i="0" u="none" strike="noStrike" cap="none" normalizeH="0" baseline="0">
                          <a:ln>
                            <a:noFill/>
                          </a:ln>
                          <a:solidFill>
                            <a:schemeClr val="folHlink"/>
                          </a:solidFill>
                          <a:effectLst/>
                          <a:latin typeface="楷体_GB2312" pitchFamily="49" charset="-122"/>
                          <a:ea typeface="楷体_GB2312" pitchFamily="49" charset="-122"/>
                        </a:rPr>
                        <a:t>配置</a:t>
                      </a:r>
                    </a:p>
                  </a:txBody>
                  <a:tcPr marL="36000" marR="36000" marT="46805" marB="468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1800" b="0" i="0" u="none" strike="noStrike" cap="none" normalizeH="0" baseline="0" dirty="0">
                          <a:ln>
                            <a:noFill/>
                          </a:ln>
                          <a:solidFill>
                            <a:schemeClr val="tx1"/>
                          </a:solidFill>
                          <a:effectLst/>
                          <a:latin typeface="楷体_GB2312" pitchFamily="49" charset="-122"/>
                          <a:ea typeface="楷体_GB2312" pitchFamily="49" charset="-122"/>
                        </a:rPr>
                        <a:t>每个阶段文档与程序代码</a:t>
                      </a:r>
                    </a:p>
                  </a:txBody>
                  <a:tcPr marL="36000" marR="36000" marT="46805" marB="46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1800" b="0" i="0" u="none" strike="noStrike" cap="none" normalizeH="0" baseline="0">
                          <a:ln>
                            <a:noFill/>
                          </a:ln>
                          <a:solidFill>
                            <a:schemeClr val="tx1"/>
                          </a:solidFill>
                          <a:effectLst/>
                          <a:latin typeface="楷体_GB2312" pitchFamily="49" charset="-122"/>
                          <a:ea typeface="楷体_GB2312" pitchFamily="49" charset="-122"/>
                        </a:rPr>
                        <a:t>仅有程序代码</a:t>
                      </a:r>
                    </a:p>
                  </a:txBody>
                  <a:tcPr marL="36000" marR="36000" marT="46805" marB="468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408">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1800" b="0" i="0" u="none" strike="noStrike" cap="none" normalizeH="0" baseline="0">
                          <a:ln>
                            <a:noFill/>
                          </a:ln>
                          <a:solidFill>
                            <a:schemeClr val="folHlink"/>
                          </a:solidFill>
                          <a:effectLst/>
                          <a:latin typeface="楷体_GB2312" pitchFamily="49" charset="-122"/>
                          <a:ea typeface="楷体_GB2312" pitchFamily="49" charset="-122"/>
                        </a:rPr>
                        <a:t>开始</a:t>
                      </a:r>
                    </a:p>
                  </a:txBody>
                  <a:tcPr marL="36000" marR="36000" marT="46805" marB="468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1800" b="0" i="0" u="none" strike="noStrike" cap="none" normalizeH="0" baseline="0" dirty="0">
                          <a:ln>
                            <a:noFill/>
                          </a:ln>
                          <a:solidFill>
                            <a:schemeClr val="tx1"/>
                          </a:solidFill>
                          <a:effectLst/>
                          <a:latin typeface="楷体_GB2312" pitchFamily="49" charset="-122"/>
                          <a:ea typeface="楷体_GB2312" pitchFamily="49" charset="-122"/>
                        </a:rPr>
                        <a:t>评价设计文档开始</a:t>
                      </a:r>
                    </a:p>
                  </a:txBody>
                  <a:tcPr marL="36000" marR="36000" marT="46805" marB="46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1800" b="0" i="0" u="none" strike="noStrike" cap="none" normalizeH="0" baseline="0">
                          <a:ln>
                            <a:noFill/>
                          </a:ln>
                          <a:solidFill>
                            <a:schemeClr val="tx1"/>
                          </a:solidFill>
                          <a:effectLst/>
                          <a:latin typeface="楷体_GB2312" pitchFamily="49" charset="-122"/>
                          <a:ea typeface="楷体_GB2312" pitchFamily="49" charset="-122"/>
                        </a:rPr>
                        <a:t>评价代码开始</a:t>
                      </a:r>
                    </a:p>
                  </a:txBody>
                  <a:tcPr marL="36000" marR="36000" marT="46805" marB="468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771797">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1800" b="0" i="0" u="none" strike="noStrike" cap="none" normalizeH="0" baseline="0">
                          <a:ln>
                            <a:noFill/>
                          </a:ln>
                          <a:solidFill>
                            <a:schemeClr val="folHlink"/>
                          </a:solidFill>
                          <a:effectLst/>
                          <a:latin typeface="楷体_GB2312" pitchFamily="49" charset="-122"/>
                          <a:ea typeface="楷体_GB2312" pitchFamily="49" charset="-122"/>
                        </a:rPr>
                        <a:t>工作</a:t>
                      </a:r>
                    </a:p>
                  </a:txBody>
                  <a:tcPr marL="36000" marR="36000" marT="46805" marB="468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zh-CN" sz="1800" b="0" i="0" u="none" strike="noStrike" cap="none" normalizeH="0" baseline="0" dirty="0">
                          <a:ln>
                            <a:noFill/>
                          </a:ln>
                          <a:solidFill>
                            <a:schemeClr val="tx1"/>
                          </a:solidFill>
                          <a:effectLst/>
                          <a:latin typeface="楷体_GB2312" pitchFamily="49" charset="-122"/>
                          <a:ea typeface="楷体_GB2312" pitchFamily="49" charset="-122"/>
                        </a:rPr>
                        <a:t>(1)</a:t>
                      </a:r>
                      <a:r>
                        <a:rPr kumimoji="1" lang="zh-CN" altLang="en-US" sz="1800" b="0" i="0" u="none" strike="noStrike" cap="none" normalizeH="0" baseline="0" dirty="0">
                          <a:ln>
                            <a:noFill/>
                          </a:ln>
                          <a:solidFill>
                            <a:schemeClr val="tx1"/>
                          </a:solidFill>
                          <a:effectLst/>
                          <a:latin typeface="楷体_GB2312" pitchFamily="49" charset="-122"/>
                          <a:ea typeface="楷体_GB2312" pitchFamily="49" charset="-122"/>
                        </a:rPr>
                        <a:t>确定软件的结构特征、性能特性和接口特性，</a:t>
                      </a:r>
                      <a:r>
                        <a:rPr kumimoji="1" lang="en-US" altLang="zh-CN" sz="1800" b="0" i="0" u="none" strike="noStrike" cap="none" normalizeH="0" baseline="0" dirty="0">
                          <a:ln>
                            <a:noFill/>
                          </a:ln>
                          <a:solidFill>
                            <a:schemeClr val="tx1"/>
                          </a:solidFill>
                          <a:effectLst/>
                          <a:latin typeface="楷体_GB2312" pitchFamily="49" charset="-122"/>
                          <a:ea typeface="楷体_GB2312" pitchFamily="49" charset="-122"/>
                        </a:rPr>
                        <a:t>(2)</a:t>
                      </a:r>
                      <a:r>
                        <a:rPr kumimoji="1" lang="zh-CN" altLang="en-US" sz="1800" b="0" i="0" u="none" strike="noStrike" cap="none" normalizeH="0" baseline="0" dirty="0">
                          <a:ln>
                            <a:noFill/>
                          </a:ln>
                          <a:solidFill>
                            <a:schemeClr val="tx1"/>
                          </a:solidFill>
                          <a:effectLst/>
                          <a:latin typeface="楷体_GB2312" pitchFamily="49" charset="-122"/>
                          <a:ea typeface="楷体_GB2312" pitchFamily="49" charset="-122"/>
                        </a:rPr>
                        <a:t>确定软件修改带来的影响，找出一种处理方法；</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zh-CN" sz="1800" b="0" i="0" u="none" strike="noStrike" cap="none" normalizeH="0" baseline="0" dirty="0">
                          <a:ln>
                            <a:noFill/>
                          </a:ln>
                          <a:solidFill>
                            <a:schemeClr val="tx1"/>
                          </a:solidFill>
                          <a:effectLst/>
                          <a:latin typeface="楷体_GB2312" pitchFamily="49" charset="-122"/>
                          <a:ea typeface="楷体_GB2312" pitchFamily="49" charset="-122"/>
                        </a:rPr>
                        <a:t>(3)</a:t>
                      </a:r>
                      <a:r>
                        <a:rPr kumimoji="1" lang="zh-CN" altLang="en-US" sz="1800" b="0" i="0" u="none" strike="noStrike" cap="none" normalizeH="0" baseline="0" dirty="0">
                          <a:ln>
                            <a:noFill/>
                          </a:ln>
                          <a:solidFill>
                            <a:schemeClr val="tx1"/>
                          </a:solidFill>
                          <a:effectLst/>
                          <a:latin typeface="楷体_GB2312" pitchFamily="49" charset="-122"/>
                          <a:ea typeface="楷体_GB2312" pitchFamily="49" charset="-122"/>
                        </a:rPr>
                        <a:t>修改设计、复审；</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zh-CN" sz="1800" b="0" i="0" u="none" strike="noStrike" cap="none" normalizeH="0" baseline="0" dirty="0">
                          <a:ln>
                            <a:noFill/>
                          </a:ln>
                          <a:solidFill>
                            <a:schemeClr val="tx1"/>
                          </a:solidFill>
                          <a:effectLst/>
                          <a:latin typeface="楷体_GB2312" pitchFamily="49" charset="-122"/>
                          <a:ea typeface="楷体_GB2312" pitchFamily="49" charset="-122"/>
                        </a:rPr>
                        <a:t>(4)</a:t>
                      </a:r>
                      <a:r>
                        <a:rPr kumimoji="1" lang="zh-CN" altLang="en-US" sz="1800" b="0" i="0" u="none" strike="noStrike" cap="none" normalizeH="0" baseline="0" dirty="0">
                          <a:ln>
                            <a:noFill/>
                          </a:ln>
                          <a:solidFill>
                            <a:schemeClr val="tx1"/>
                          </a:solidFill>
                          <a:effectLst/>
                          <a:latin typeface="楷体_GB2312" pitchFamily="49" charset="-122"/>
                          <a:ea typeface="楷体_GB2312" pitchFamily="49" charset="-122"/>
                        </a:rPr>
                        <a:t>再编写源程序代码，进行回归测试；</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zh-CN" sz="1800" b="0" i="0" u="none" strike="noStrike" cap="none" normalizeH="0" baseline="0" dirty="0">
                          <a:ln>
                            <a:noFill/>
                          </a:ln>
                          <a:solidFill>
                            <a:schemeClr val="tx1"/>
                          </a:solidFill>
                          <a:effectLst/>
                          <a:latin typeface="楷体_GB2312" pitchFamily="49" charset="-122"/>
                          <a:ea typeface="楷体_GB2312" pitchFamily="49" charset="-122"/>
                        </a:rPr>
                        <a:t>(5)</a:t>
                      </a:r>
                      <a:r>
                        <a:rPr kumimoji="1" lang="zh-CN" altLang="en-US" sz="1800" b="0" i="0" u="none" strike="noStrike" cap="none" normalizeH="0" baseline="0" dirty="0">
                          <a:ln>
                            <a:noFill/>
                          </a:ln>
                          <a:solidFill>
                            <a:schemeClr val="tx1"/>
                          </a:solidFill>
                          <a:effectLst/>
                          <a:latin typeface="楷体_GB2312" pitchFamily="49" charset="-122"/>
                          <a:ea typeface="楷体_GB2312" pitchFamily="49" charset="-122"/>
                        </a:rPr>
                        <a:t>将修改后的软件交付使用。</a:t>
                      </a:r>
                    </a:p>
                  </a:txBody>
                  <a:tcPr marL="36000" marR="36000" marT="46805" marB="46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1800" b="0" i="0" u="none" strike="noStrike" cap="none" normalizeH="0" baseline="0" dirty="0">
                          <a:ln>
                            <a:noFill/>
                          </a:ln>
                          <a:solidFill>
                            <a:schemeClr val="tx1"/>
                          </a:solidFill>
                          <a:effectLst/>
                          <a:latin typeface="楷体_GB2312" pitchFamily="49" charset="-122"/>
                          <a:ea typeface="楷体_GB2312" pitchFamily="49" charset="-122"/>
                        </a:rPr>
                        <a:t>软件结构、全程数据结构、系统接口、性能要求、设计约束等具体特点</a:t>
                      </a:r>
                      <a:r>
                        <a:rPr kumimoji="1" lang="zh-CN" altLang="en-US" sz="1800" b="0" i="0" u="none" strike="noStrike" cap="none" normalizeH="0" baseline="0" dirty="0">
                          <a:ln>
                            <a:noFill/>
                          </a:ln>
                          <a:solidFill>
                            <a:schemeClr val="hlink"/>
                          </a:solidFill>
                          <a:effectLst/>
                          <a:latin typeface="楷体_GB2312" pitchFamily="49" charset="-122"/>
                          <a:ea typeface="楷体_GB2312" pitchFamily="49" charset="-122"/>
                        </a:rPr>
                        <a:t>不清楚</a:t>
                      </a:r>
                      <a:r>
                        <a:rPr kumimoji="1" lang="zh-CN" altLang="en-US" sz="1800" b="0" i="0" u="none" strike="noStrike" cap="none" normalizeH="0" baseline="0" dirty="0">
                          <a:ln>
                            <a:noFill/>
                          </a:ln>
                          <a:solidFill>
                            <a:schemeClr val="tx1"/>
                          </a:solidFill>
                          <a:effectLst/>
                          <a:latin typeface="楷体_GB2312" pitchFamily="49" charset="-122"/>
                          <a:ea typeface="楷体_GB2312" pitchFamily="49" charset="-122"/>
                        </a:rPr>
                        <a:t>而很难确定。</a:t>
                      </a:r>
                    </a:p>
                  </a:txBody>
                  <a:tcPr marL="36000" marR="36000" marT="46805" marB="468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66774">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1800" b="0" i="0" u="none" strike="noStrike" cap="none" normalizeH="0" baseline="0">
                          <a:ln>
                            <a:noFill/>
                          </a:ln>
                          <a:solidFill>
                            <a:schemeClr val="folHlink"/>
                          </a:solidFill>
                          <a:effectLst/>
                          <a:latin typeface="楷体_GB2312" pitchFamily="49" charset="-122"/>
                          <a:ea typeface="楷体_GB2312" pitchFamily="49" charset="-122"/>
                        </a:rPr>
                        <a:t>成本</a:t>
                      </a:r>
                    </a:p>
                  </a:txBody>
                  <a:tcPr marL="36000" marR="36000" marT="46805" marB="468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1800" b="0" i="0" u="none" strike="noStrike" cap="none" normalizeH="0" baseline="0">
                          <a:ln>
                            <a:noFill/>
                          </a:ln>
                          <a:solidFill>
                            <a:schemeClr val="tx1"/>
                          </a:solidFill>
                          <a:effectLst/>
                          <a:latin typeface="楷体_GB2312" pitchFamily="49" charset="-122"/>
                          <a:ea typeface="楷体_GB2312" pitchFamily="49" charset="-122"/>
                        </a:rPr>
                        <a:t>维护成本较低。</a:t>
                      </a:r>
                    </a:p>
                  </a:txBody>
                  <a:tcPr marL="36000" marR="36000" marT="46805" marB="46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1800" b="0" i="0" u="none" strike="noStrike" cap="none" normalizeH="0" baseline="0" dirty="0">
                          <a:ln>
                            <a:noFill/>
                          </a:ln>
                          <a:solidFill>
                            <a:schemeClr val="tx1"/>
                          </a:solidFill>
                          <a:effectLst/>
                          <a:latin typeface="楷体_GB2312" pitchFamily="49" charset="-122"/>
                          <a:ea typeface="楷体_GB2312" pitchFamily="49" charset="-122"/>
                        </a:rPr>
                        <a:t>很高</a:t>
                      </a:r>
                    </a:p>
                  </a:txBody>
                  <a:tcPr marL="36000" marR="36000" marT="46805" marB="468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408">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1800" b="0" i="0" u="none" strike="noStrike" cap="none" normalizeH="0" baseline="0">
                          <a:ln>
                            <a:noFill/>
                          </a:ln>
                          <a:solidFill>
                            <a:schemeClr val="folHlink"/>
                          </a:solidFill>
                          <a:effectLst/>
                          <a:latin typeface="楷体_GB2312" pitchFamily="49" charset="-122"/>
                          <a:ea typeface="楷体_GB2312" pitchFamily="49" charset="-122"/>
                        </a:rPr>
                        <a:t>难度</a:t>
                      </a:r>
                    </a:p>
                  </a:txBody>
                  <a:tcPr marL="36000" marR="36000" marT="46805" marB="468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1800" b="0" i="0" u="none" strike="noStrike" cap="none" normalizeH="0" baseline="0">
                          <a:ln>
                            <a:noFill/>
                          </a:ln>
                          <a:solidFill>
                            <a:schemeClr val="tx1"/>
                          </a:solidFill>
                          <a:effectLst/>
                          <a:latin typeface="楷体_GB2312" pitchFamily="49" charset="-122"/>
                          <a:ea typeface="楷体_GB2312" pitchFamily="49" charset="-122"/>
                        </a:rPr>
                        <a:t>易于维护。</a:t>
                      </a:r>
                    </a:p>
                  </a:txBody>
                  <a:tcPr marL="36000" marR="36000" marT="46805" marB="46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1800" b="0" i="0" u="none" strike="noStrike" cap="none" normalizeH="0" baseline="0" dirty="0">
                          <a:ln>
                            <a:noFill/>
                          </a:ln>
                          <a:solidFill>
                            <a:schemeClr val="tx1"/>
                          </a:solidFill>
                          <a:effectLst/>
                          <a:latin typeface="楷体_GB2312" pitchFamily="49" charset="-122"/>
                          <a:ea typeface="楷体_GB2312" pitchFamily="49" charset="-122"/>
                        </a:rPr>
                        <a:t>维护困难</a:t>
                      </a:r>
                    </a:p>
                  </a:txBody>
                  <a:tcPr marL="36000" marR="36000" marT="46805" marB="468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灯片编号占位符 6">
            <a:extLst>
              <a:ext uri="{FF2B5EF4-FFF2-40B4-BE49-F238E27FC236}">
                <a16:creationId xmlns:a16="http://schemas.microsoft.com/office/drawing/2014/main" id="{710E5E58-F8AE-474A-A48F-378D65FDE2D9}"/>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1pPr>
            <a:lvl2pPr marL="742950" indent="-28575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2pPr>
            <a:lvl3pPr marL="11430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3pPr>
            <a:lvl4pPr marL="16002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4pPr>
            <a:lvl5pPr marL="20574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5pPr>
            <a:lvl6pPr marL="25146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6pPr>
            <a:lvl7pPr marL="29718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7pPr>
            <a:lvl8pPr marL="34290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8pPr>
            <a:lvl9pPr marL="38862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9pPr>
          </a:lstStyle>
          <a:p>
            <a:pPr>
              <a:lnSpc>
                <a:spcPct val="100000"/>
              </a:lnSpc>
              <a:spcBef>
                <a:spcPct val="0"/>
              </a:spcBef>
              <a:buClrTx/>
              <a:buSzTx/>
              <a:buFontTx/>
              <a:buNone/>
            </a:pPr>
            <a:fld id="{4A5B4E15-933E-49FE-9168-473C8DDD1542}" type="slidenum">
              <a:rPr kumimoji="0" lang="zh-CN" altLang="en-US" b="0"/>
              <a:pPr>
                <a:lnSpc>
                  <a:spcPct val="100000"/>
                </a:lnSpc>
                <a:spcBef>
                  <a:spcPct val="0"/>
                </a:spcBef>
                <a:buClrTx/>
                <a:buSzTx/>
                <a:buFontTx/>
                <a:buNone/>
              </a:pPr>
              <a:t>5</a:t>
            </a:fld>
            <a:endParaRPr kumimoji="0" lang="en-US" altLang="zh-CN" b="0"/>
          </a:p>
        </p:txBody>
      </p:sp>
      <p:sp>
        <p:nvSpPr>
          <p:cNvPr id="9219" name="Rectangle 2">
            <a:extLst>
              <a:ext uri="{FF2B5EF4-FFF2-40B4-BE49-F238E27FC236}">
                <a16:creationId xmlns:a16="http://schemas.microsoft.com/office/drawing/2014/main" id="{C36BB996-AC33-497B-8787-C408F7BADC6F}"/>
              </a:ext>
            </a:extLst>
          </p:cNvPr>
          <p:cNvSpPr>
            <a:spLocks noGrp="1" noChangeArrowheads="1"/>
          </p:cNvSpPr>
          <p:nvPr>
            <p:ph type="title"/>
          </p:nvPr>
        </p:nvSpPr>
        <p:spPr>
          <a:xfrm>
            <a:off x="675481" y="531451"/>
            <a:ext cx="7793037" cy="882650"/>
          </a:xfrm>
        </p:spPr>
        <p:txBody>
          <a:bodyPr/>
          <a:lstStyle/>
          <a:p>
            <a:pPr eaLnBrk="1" hangingPunct="1"/>
            <a:r>
              <a:rPr lang="en-US" altLang="zh-CN" sz="3600" b="1" dirty="0">
                <a:solidFill>
                  <a:srgbClr val="000000"/>
                </a:solidFill>
                <a:latin typeface="楷体_GB2312" pitchFamily="49" charset="-122"/>
                <a:ea typeface="楷体_GB2312" pitchFamily="49" charset="-122"/>
              </a:rPr>
              <a:t>11.2 </a:t>
            </a:r>
            <a:r>
              <a:rPr lang="zh-CN" altLang="en-US" sz="3600" b="1" dirty="0">
                <a:solidFill>
                  <a:srgbClr val="000000"/>
                </a:solidFill>
                <a:latin typeface="楷体_GB2312" pitchFamily="49" charset="-122"/>
                <a:ea typeface="楷体_GB2312" pitchFamily="49" charset="-122"/>
              </a:rPr>
              <a:t>维护的特点</a:t>
            </a:r>
          </a:p>
        </p:txBody>
      </p:sp>
      <p:sp>
        <p:nvSpPr>
          <p:cNvPr id="9220" name="Rectangle 3">
            <a:extLst>
              <a:ext uri="{FF2B5EF4-FFF2-40B4-BE49-F238E27FC236}">
                <a16:creationId xmlns:a16="http://schemas.microsoft.com/office/drawing/2014/main" id="{0ABDF8FA-608A-4C2C-9BEE-13A766DF8E3C}"/>
              </a:ext>
            </a:extLst>
          </p:cNvPr>
          <p:cNvSpPr>
            <a:spLocks noGrp="1" noChangeArrowheads="1"/>
          </p:cNvSpPr>
          <p:nvPr>
            <p:ph type="body" sz="half" idx="1"/>
          </p:nvPr>
        </p:nvSpPr>
        <p:spPr>
          <a:xfrm>
            <a:off x="467544" y="1215306"/>
            <a:ext cx="5616575" cy="576262"/>
          </a:xfrm>
        </p:spPr>
        <p:txBody>
          <a:bodyPr/>
          <a:lstStyle/>
          <a:p>
            <a:pPr eaLnBrk="1" hangingPunct="1">
              <a:buFont typeface="Wingdings" panose="05000000000000000000" pitchFamily="2" charset="2"/>
              <a:buNone/>
            </a:pPr>
            <a:r>
              <a:rPr lang="zh-CN" altLang="en-US" sz="2800" b="1" dirty="0">
                <a:latin typeface="楷体_GB2312" pitchFamily="49" charset="-122"/>
                <a:ea typeface="楷体_GB2312" pitchFamily="49" charset="-122"/>
              </a:rPr>
              <a:t>二</a:t>
            </a:r>
            <a:r>
              <a:rPr lang="en-US" altLang="zh-CN" sz="2800"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 有关的问题</a:t>
            </a:r>
          </a:p>
        </p:txBody>
      </p:sp>
      <p:graphicFrame>
        <p:nvGraphicFramePr>
          <p:cNvPr id="1082568" name="Group 200">
            <a:extLst>
              <a:ext uri="{FF2B5EF4-FFF2-40B4-BE49-F238E27FC236}">
                <a16:creationId xmlns:a16="http://schemas.microsoft.com/office/drawing/2014/main" id="{161EF3DD-B2D8-4242-A568-6546CD6B4A26}"/>
              </a:ext>
            </a:extLst>
          </p:cNvPr>
          <p:cNvGraphicFramePr>
            <a:graphicFrameLocks noGrp="1"/>
          </p:cNvGraphicFramePr>
          <p:nvPr>
            <p:ph sz="half" idx="2"/>
            <p:extLst>
              <p:ext uri="{D42A27DB-BD31-4B8C-83A1-F6EECF244321}">
                <p14:modId xmlns:p14="http://schemas.microsoft.com/office/powerpoint/2010/main" val="441198296"/>
              </p:ext>
            </p:extLst>
          </p:nvPr>
        </p:nvGraphicFramePr>
        <p:xfrm>
          <a:off x="143669" y="1919284"/>
          <a:ext cx="8856662" cy="4938716"/>
        </p:xfrm>
        <a:graphic>
          <a:graphicData uri="http://schemas.openxmlformats.org/drawingml/2006/table">
            <a:tbl>
              <a:tblPr/>
              <a:tblGrid>
                <a:gridCol w="727075">
                  <a:extLst>
                    <a:ext uri="{9D8B030D-6E8A-4147-A177-3AD203B41FA5}">
                      <a16:colId xmlns:a16="http://schemas.microsoft.com/office/drawing/2014/main" val="20000"/>
                    </a:ext>
                  </a:extLst>
                </a:gridCol>
                <a:gridCol w="785812">
                  <a:extLst>
                    <a:ext uri="{9D8B030D-6E8A-4147-A177-3AD203B41FA5}">
                      <a16:colId xmlns:a16="http://schemas.microsoft.com/office/drawing/2014/main" val="20001"/>
                    </a:ext>
                  </a:extLst>
                </a:gridCol>
                <a:gridCol w="3816350">
                  <a:extLst>
                    <a:ext uri="{9D8B030D-6E8A-4147-A177-3AD203B41FA5}">
                      <a16:colId xmlns:a16="http://schemas.microsoft.com/office/drawing/2014/main" val="20002"/>
                    </a:ext>
                  </a:extLst>
                </a:gridCol>
                <a:gridCol w="3527425">
                  <a:extLst>
                    <a:ext uri="{9D8B030D-6E8A-4147-A177-3AD203B41FA5}">
                      <a16:colId xmlns:a16="http://schemas.microsoft.com/office/drawing/2014/main" val="20003"/>
                    </a:ext>
                  </a:extLst>
                </a:gridCol>
              </a:tblGrid>
              <a:tr h="417567">
                <a:tc rowSpan="6">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1" lang="zh-CN" altLang="en-US" sz="1600" b="0" i="0" u="none" strike="noStrike" cap="none" normalizeH="0" baseline="0" dirty="0">
                        <a:ln>
                          <a:noFill/>
                        </a:ln>
                        <a:solidFill>
                          <a:schemeClr val="tx1"/>
                        </a:solidFill>
                        <a:effectLst/>
                        <a:latin typeface="楷体_GB2312" pitchFamily="49" charset="-122"/>
                        <a:ea typeface="楷体_GB2312" pitchFamily="49" charset="-122"/>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1" lang="zh-CN" altLang="en-US" sz="1600" b="0" i="0" u="none" strike="noStrike" cap="none" normalizeH="0" baseline="0" dirty="0">
                        <a:ln>
                          <a:noFill/>
                        </a:ln>
                        <a:solidFill>
                          <a:schemeClr val="tx1"/>
                        </a:solidFill>
                        <a:effectLst/>
                        <a:latin typeface="楷体_GB2312" pitchFamily="49" charset="-122"/>
                        <a:ea typeface="楷体_GB2312" pitchFamily="49" charset="-122"/>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1600" b="0" i="0" u="none" strike="noStrike" cap="none" normalizeH="0" baseline="0" dirty="0">
                          <a:ln>
                            <a:noFill/>
                          </a:ln>
                          <a:solidFill>
                            <a:schemeClr val="tx1"/>
                          </a:solidFill>
                          <a:effectLst/>
                          <a:latin typeface="楷体_GB2312" pitchFamily="49" charset="-122"/>
                          <a:ea typeface="楷体_GB2312" pitchFamily="49" charset="-122"/>
                        </a:rPr>
                        <a:t>影响</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1600" b="0" i="0" u="none" strike="noStrike" cap="none" normalizeH="0" baseline="0" dirty="0">
                          <a:ln>
                            <a:noFill/>
                          </a:ln>
                          <a:solidFill>
                            <a:schemeClr val="tx1"/>
                          </a:solidFill>
                          <a:effectLst/>
                          <a:latin typeface="楷体_GB2312" pitchFamily="49" charset="-122"/>
                          <a:ea typeface="楷体_GB2312" pitchFamily="49" charset="-122"/>
                        </a:rPr>
                        <a:t>维护</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1600" b="0" i="0" u="none" strike="noStrike" cap="none" normalizeH="0" baseline="0" dirty="0">
                          <a:ln>
                            <a:noFill/>
                          </a:ln>
                          <a:solidFill>
                            <a:schemeClr val="tx1"/>
                          </a:solidFill>
                          <a:effectLst/>
                          <a:latin typeface="楷体_GB2312" pitchFamily="49" charset="-122"/>
                          <a:ea typeface="楷体_GB2312" pitchFamily="49" charset="-122"/>
                        </a:rPr>
                        <a:t>因素</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1600" b="0" i="0" u="none" strike="noStrike" cap="none" normalizeH="0" baseline="0">
                          <a:ln>
                            <a:noFill/>
                          </a:ln>
                          <a:solidFill>
                            <a:schemeClr val="tx1"/>
                          </a:solidFill>
                          <a:effectLst/>
                          <a:latin typeface="楷体_GB2312" pitchFamily="49" charset="-122"/>
                          <a:ea typeface="楷体_GB2312" pitchFamily="49" charset="-122"/>
                        </a:rPr>
                        <a:t>开发方法</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1600" b="0" i="0" u="none" strike="noStrike" cap="none" normalizeH="0" baseline="0">
                          <a:ln>
                            <a:noFill/>
                          </a:ln>
                          <a:solidFill>
                            <a:schemeClr val="tx1"/>
                          </a:solidFill>
                          <a:effectLst/>
                          <a:latin typeface="楷体_GB2312" pitchFamily="49" charset="-122"/>
                          <a:ea typeface="楷体_GB2312" pitchFamily="49" charset="-122"/>
                        </a:rPr>
                        <a:t>开发条件</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7567">
                <a:tc vMerge="1">
                  <a:txBody>
                    <a:bodyPr/>
                    <a:lstStyle/>
                    <a:p>
                      <a:endParaRPr lang="zh-CN" altLang="en-US"/>
                    </a:p>
                  </a:txBody>
                  <a:tcPr/>
                </a:tc>
                <a:tc rowSpan="2" gridSpan="2">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zh-CN" sz="1600" b="0" i="0" u="none" strike="noStrike" cap="none" normalizeH="0" baseline="0" dirty="0">
                          <a:ln>
                            <a:noFill/>
                          </a:ln>
                          <a:solidFill>
                            <a:schemeClr val="tx1"/>
                          </a:solidFill>
                          <a:effectLst/>
                          <a:latin typeface="楷体_GB2312" pitchFamily="49" charset="-122"/>
                          <a:ea typeface="楷体_GB2312" pitchFamily="49" charset="-122"/>
                        </a:rPr>
                        <a:t>(1)</a:t>
                      </a:r>
                      <a:r>
                        <a:rPr kumimoji="1" lang="zh-CN" altLang="en-US" sz="1600" b="0" i="0" u="none" strike="noStrike" cap="none" normalizeH="0" baseline="0" dirty="0">
                          <a:ln>
                            <a:noFill/>
                          </a:ln>
                          <a:solidFill>
                            <a:schemeClr val="tx1"/>
                          </a:solidFill>
                          <a:effectLst/>
                          <a:latin typeface="楷体_GB2312" pitchFamily="49" charset="-122"/>
                          <a:ea typeface="楷体_GB2312" pitchFamily="49" charset="-122"/>
                        </a:rPr>
                        <a:t>模块化详细设计文档有助于理解软件的</a:t>
                      </a:r>
                      <a:r>
                        <a:rPr kumimoji="1" lang="zh-CN" altLang="en-US" sz="1600" b="0" i="0" u="none" strike="noStrike" cap="none" normalizeH="0" baseline="0" dirty="0">
                          <a:ln>
                            <a:noFill/>
                          </a:ln>
                          <a:solidFill>
                            <a:schemeClr val="tx2"/>
                          </a:solidFill>
                          <a:effectLst/>
                          <a:latin typeface="楷体_GB2312" pitchFamily="49" charset="-122"/>
                          <a:ea typeface="楷体_GB2312" pitchFamily="49" charset="-122"/>
                        </a:rPr>
                        <a:t>结构、界面功能和内部流程</a:t>
                      </a:r>
                      <a:r>
                        <a:rPr kumimoji="1" lang="zh-CN" altLang="en-US" sz="1600" b="0" i="0" u="none" strike="noStrike" cap="none" normalizeH="0" baseline="0" dirty="0">
                          <a:ln>
                            <a:noFill/>
                          </a:ln>
                          <a:solidFill>
                            <a:schemeClr val="tx1"/>
                          </a:solidFill>
                          <a:effectLst/>
                          <a:latin typeface="楷体_GB2312" pitchFamily="49" charset="-122"/>
                          <a:ea typeface="楷体_GB2312" pitchFamily="49" charset="-122"/>
                        </a:rPr>
                        <a: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lang="zh-CN" altLang="en-US"/>
                    </a:p>
                  </a:txBody>
                  <a:tcPr/>
                </a:tc>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1600" b="0" i="0" u="none" strike="noStrike" cap="none" normalizeH="0" baseline="0">
                          <a:ln>
                            <a:noFill/>
                          </a:ln>
                          <a:solidFill>
                            <a:schemeClr val="tx1"/>
                          </a:solidFill>
                          <a:effectLst/>
                          <a:latin typeface="楷体_GB2312" pitchFamily="49" charset="-122"/>
                          <a:ea typeface="楷体_GB2312" pitchFamily="49" charset="-122"/>
                        </a:rPr>
                        <a:t>软件开发及维护</a:t>
                      </a:r>
                      <a:r>
                        <a:rPr kumimoji="1" lang="zh-CN" altLang="en-US" sz="1600" b="0" i="0" u="none" strike="noStrike" cap="none" normalizeH="0" baseline="0">
                          <a:ln>
                            <a:noFill/>
                          </a:ln>
                          <a:solidFill>
                            <a:schemeClr val="tx2"/>
                          </a:solidFill>
                          <a:effectLst/>
                          <a:latin typeface="楷体_GB2312" pitchFamily="49" charset="-122"/>
                          <a:ea typeface="楷体_GB2312" pitchFamily="49" charset="-122"/>
                        </a:rPr>
                        <a:t>人员的水平</a:t>
                      </a:r>
                      <a:r>
                        <a:rPr kumimoji="1" lang="zh-CN" altLang="en-US" sz="1600" b="0" i="0" u="none" strike="noStrike" cap="none" normalizeH="0" baseline="0">
                          <a:ln>
                            <a:noFill/>
                          </a:ln>
                          <a:solidFill>
                            <a:schemeClr val="tx1"/>
                          </a:solidFill>
                          <a:effectLst/>
                          <a:latin typeface="楷体_GB2312" pitchFamily="49" charset="-122"/>
                          <a:ea typeface="楷体_GB2312" pitchFamily="49" charset="-122"/>
                        </a:rPr>
                        <a:t>；</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9154">
                <a:tc vMerge="1">
                  <a:txBody>
                    <a:bodyPr/>
                    <a:lstStyle/>
                    <a:p>
                      <a:endParaRPr lang="zh-CN" altLang="en-US"/>
                    </a:p>
                  </a:txBody>
                  <a:tcPr/>
                </a:tc>
                <a:tc gridSpan="2" vMerge="1">
                  <a:txBody>
                    <a:bodyPr/>
                    <a:lstStyle/>
                    <a:p>
                      <a:endParaRPr lang="zh-CN" altLang="en-US"/>
                    </a:p>
                  </a:txBody>
                  <a:tcPr/>
                </a:tc>
                <a:tc hMerge="1" vMerge="1">
                  <a:txBody>
                    <a:bodyPr/>
                    <a:lstStyle/>
                    <a:p>
                      <a:endParaRPr lang="zh-CN" altLang="en-US"/>
                    </a:p>
                  </a:txBody>
                  <a:tcPr/>
                </a:tc>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1600" b="0" i="0" u="none" strike="noStrike" cap="none" normalizeH="0" baseline="0">
                          <a:ln>
                            <a:noFill/>
                          </a:ln>
                          <a:solidFill>
                            <a:schemeClr val="tx1"/>
                          </a:solidFill>
                          <a:effectLst/>
                          <a:latin typeface="楷体_GB2312" pitchFamily="49" charset="-122"/>
                          <a:ea typeface="楷体_GB2312" pitchFamily="49" charset="-122"/>
                        </a:rPr>
                        <a:t>使用标准的</a:t>
                      </a:r>
                      <a:r>
                        <a:rPr kumimoji="1" lang="zh-CN" altLang="en-US" sz="1600" b="0" i="0" u="none" strike="noStrike" cap="none" normalizeH="0" baseline="0">
                          <a:ln>
                            <a:noFill/>
                          </a:ln>
                          <a:solidFill>
                            <a:schemeClr val="hlink"/>
                          </a:solidFill>
                          <a:effectLst/>
                          <a:latin typeface="楷体_GB2312" pitchFamily="49" charset="-122"/>
                          <a:ea typeface="楷体_GB2312" pitchFamily="49" charset="-122"/>
                        </a:rPr>
                        <a:t>程序设计语言</a:t>
                      </a:r>
                      <a:r>
                        <a:rPr kumimoji="1" lang="zh-CN" altLang="en-US" sz="1600" b="0" i="0" u="none" strike="noStrike" cap="none" normalizeH="0" baseline="0">
                          <a:ln>
                            <a:noFill/>
                          </a:ln>
                          <a:solidFill>
                            <a:schemeClr val="tx1"/>
                          </a:solidFill>
                          <a:effectLst/>
                          <a:latin typeface="楷体_GB2312" pitchFamily="49" charset="-122"/>
                          <a:ea typeface="楷体_GB2312" pitchFamily="49" charset="-122"/>
                        </a:rPr>
                        <a:t>；</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7567">
                <a:tc vMerge="1">
                  <a:txBody>
                    <a:bodyPr/>
                    <a:lstStyle/>
                    <a:p>
                      <a:endParaRPr lang="zh-CN" altLang="en-US"/>
                    </a:p>
                  </a:txBody>
                  <a:tcPr/>
                </a:tc>
                <a:tc rowSpan="2" gridSpan="2">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zh-CN" sz="1600" b="0" i="0" u="none" strike="noStrike" cap="none" normalizeH="0" baseline="0" dirty="0">
                          <a:ln>
                            <a:noFill/>
                          </a:ln>
                          <a:solidFill>
                            <a:schemeClr val="tx1"/>
                          </a:solidFill>
                          <a:effectLst/>
                          <a:latin typeface="楷体_GB2312" pitchFamily="49" charset="-122"/>
                          <a:ea typeface="楷体_GB2312" pitchFamily="49" charset="-122"/>
                        </a:rPr>
                        <a:t>(2)</a:t>
                      </a:r>
                      <a:r>
                        <a:rPr kumimoji="1" lang="zh-CN" altLang="en-US" sz="1600" b="0" i="0" u="none" strike="noStrike" cap="none" normalizeH="0" baseline="0" dirty="0">
                          <a:ln>
                            <a:noFill/>
                          </a:ln>
                          <a:solidFill>
                            <a:schemeClr val="tx1"/>
                          </a:solidFill>
                          <a:effectLst/>
                          <a:latin typeface="楷体_GB2312" pitchFamily="49" charset="-122"/>
                          <a:ea typeface="楷体_GB2312" pitchFamily="49" charset="-122"/>
                        </a:rPr>
                        <a:t>开发过程中严格而科学的管理规划及清晰可靠的文档资料对发生错误后的</a:t>
                      </a:r>
                      <a:r>
                        <a:rPr kumimoji="1" lang="zh-CN" altLang="en-US" sz="1600" b="0" i="0" u="none" strike="noStrike" cap="none" normalizeH="0" baseline="0" dirty="0">
                          <a:ln>
                            <a:noFill/>
                          </a:ln>
                          <a:solidFill>
                            <a:schemeClr val="tx2"/>
                          </a:solidFill>
                          <a:effectLst/>
                          <a:latin typeface="楷体_GB2312" pitchFamily="49" charset="-122"/>
                          <a:ea typeface="楷体_GB2312" pitchFamily="49" charset="-122"/>
                        </a:rPr>
                        <a:t>理解与纠错</a:t>
                      </a:r>
                      <a:r>
                        <a:rPr kumimoji="1" lang="zh-CN" altLang="en-US" sz="1600" b="0" i="0" u="none" strike="noStrike" cap="none" normalizeH="0" baseline="0" dirty="0">
                          <a:ln>
                            <a:noFill/>
                          </a:ln>
                          <a:solidFill>
                            <a:schemeClr val="tx1"/>
                          </a:solidFill>
                          <a:effectLst/>
                          <a:latin typeface="楷体_GB2312" pitchFamily="49" charset="-122"/>
                          <a:ea typeface="楷体_GB2312" pitchFamily="49" charset="-122"/>
                        </a:rPr>
                        <a:t>无疑是很重要的。</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lang="zh-CN" altLang="en-US"/>
                    </a:p>
                  </a:txBody>
                  <a:tcPr/>
                </a:tc>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1600" b="0" i="0" u="none" strike="noStrike" cap="none" normalizeH="0" baseline="0">
                          <a:ln>
                            <a:noFill/>
                          </a:ln>
                          <a:solidFill>
                            <a:schemeClr val="tx1"/>
                          </a:solidFill>
                          <a:effectLst/>
                          <a:latin typeface="楷体_GB2312" pitchFamily="49" charset="-122"/>
                          <a:ea typeface="楷体_GB2312" pitchFamily="49" charset="-122"/>
                        </a:rPr>
                        <a:t>使用标准的</a:t>
                      </a:r>
                      <a:r>
                        <a:rPr kumimoji="1" lang="zh-CN" altLang="en-US" sz="1600" b="0" i="0" u="none" strike="noStrike" cap="none" normalizeH="0" baseline="0">
                          <a:ln>
                            <a:noFill/>
                          </a:ln>
                          <a:solidFill>
                            <a:schemeClr val="tx2"/>
                          </a:solidFill>
                          <a:effectLst/>
                          <a:latin typeface="楷体_GB2312" pitchFamily="49" charset="-122"/>
                          <a:ea typeface="楷体_GB2312" pitchFamily="49" charset="-122"/>
                        </a:rPr>
                        <a:t>操作系统接口</a:t>
                      </a:r>
                      <a:r>
                        <a:rPr kumimoji="1" lang="zh-CN" altLang="en-US" sz="1600" b="0" i="0" u="none" strike="noStrike" cap="none" normalizeH="0" baseline="0">
                          <a:ln>
                            <a:noFill/>
                          </a:ln>
                          <a:solidFill>
                            <a:schemeClr val="tx1"/>
                          </a:solidFill>
                          <a:effectLst/>
                          <a:latin typeface="楷体_GB2312" pitchFamily="49" charset="-122"/>
                          <a:ea typeface="楷体_GB2312" pitchFamily="49" charset="-122"/>
                        </a:rPr>
                        <a:t>；</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28731">
                <a:tc vMerge="1">
                  <a:txBody>
                    <a:bodyPr/>
                    <a:lstStyle/>
                    <a:p>
                      <a:endParaRPr lang="zh-CN" altLang="en-US"/>
                    </a:p>
                  </a:txBody>
                  <a:tcPr/>
                </a:tc>
                <a:tc gridSpan="2" vMerge="1">
                  <a:txBody>
                    <a:bodyPr/>
                    <a:lstStyle/>
                    <a:p>
                      <a:endParaRPr lang="zh-CN" altLang="en-US"/>
                    </a:p>
                  </a:txBody>
                  <a:tcPr/>
                </a:tc>
                <a:tc hMerge="1" vMerge="1">
                  <a:txBody>
                    <a:bodyPr/>
                    <a:lstStyle/>
                    <a:p>
                      <a:endParaRPr lang="zh-CN" altLang="en-US"/>
                    </a:p>
                  </a:txBody>
                  <a:tcPr/>
                </a:tc>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1600" b="0" i="0" u="none" strike="noStrike" cap="none" normalizeH="0" baseline="0">
                          <a:ln>
                            <a:noFill/>
                          </a:ln>
                          <a:solidFill>
                            <a:schemeClr val="tx1"/>
                          </a:solidFill>
                          <a:effectLst/>
                          <a:latin typeface="楷体_GB2312" pitchFamily="49" charset="-122"/>
                          <a:ea typeface="楷体_GB2312" pitchFamily="49" charset="-122"/>
                        </a:rPr>
                        <a:t>使用规范化的</a:t>
                      </a:r>
                      <a:r>
                        <a:rPr kumimoji="1" lang="zh-CN" altLang="en-US" sz="1600" b="0" i="0" u="none" strike="noStrike" cap="none" normalizeH="0" baseline="0">
                          <a:ln>
                            <a:noFill/>
                          </a:ln>
                          <a:solidFill>
                            <a:schemeClr val="hlink"/>
                          </a:solidFill>
                          <a:effectLst/>
                          <a:latin typeface="楷体_GB2312" pitchFamily="49" charset="-122"/>
                          <a:ea typeface="楷体_GB2312" pitchFamily="49" charset="-122"/>
                        </a:rPr>
                        <a:t>文档资料</a:t>
                      </a:r>
                      <a:r>
                        <a:rPr kumimoji="1" lang="zh-CN" altLang="en-US" sz="1600" b="0" i="0" u="none" strike="noStrike" cap="none" normalizeH="0" baseline="0">
                          <a:ln>
                            <a:noFill/>
                          </a:ln>
                          <a:solidFill>
                            <a:schemeClr val="tx1"/>
                          </a:solidFill>
                          <a:effectLst/>
                          <a:latin typeface="楷体_GB2312" pitchFamily="49" charset="-122"/>
                          <a:ea typeface="楷体_GB2312" pitchFamily="49" charset="-122"/>
                        </a:rPr>
                        <a:t>；</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23993">
                <a:tc vMerge="1">
                  <a:txBody>
                    <a:bodyPr/>
                    <a:lstStyle/>
                    <a:p>
                      <a:endParaRPr lang="zh-CN" altLang="en-US"/>
                    </a:p>
                  </a:txBody>
                  <a:tcPr/>
                </a:tc>
                <a:tc gridSpan="2">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zh-CN" sz="1600" b="0" i="0" u="none" strike="noStrike" cap="none" normalizeH="0" baseline="0" dirty="0">
                          <a:ln>
                            <a:noFill/>
                          </a:ln>
                          <a:solidFill>
                            <a:schemeClr val="tx1"/>
                          </a:solidFill>
                          <a:effectLst/>
                          <a:latin typeface="楷体_GB2312" pitchFamily="49" charset="-122"/>
                          <a:ea typeface="楷体_GB2312" pitchFamily="49" charset="-122"/>
                        </a:rPr>
                        <a:t>(3)</a:t>
                      </a:r>
                      <a:r>
                        <a:rPr kumimoji="1" lang="zh-CN" altLang="en-US" sz="1600" b="0" i="0" u="none" strike="noStrike" cap="none" normalizeH="0" baseline="0" dirty="0">
                          <a:ln>
                            <a:noFill/>
                          </a:ln>
                          <a:solidFill>
                            <a:schemeClr val="tx1"/>
                          </a:solidFill>
                          <a:effectLst/>
                          <a:latin typeface="楷体_GB2312" pitchFamily="49" charset="-122"/>
                          <a:ea typeface="楷体_GB2312" pitchFamily="49" charset="-122"/>
                        </a:rPr>
                        <a:t>模块的</a:t>
                      </a:r>
                      <a:r>
                        <a:rPr kumimoji="1" lang="zh-CN" altLang="en-US" sz="1600" b="0" i="0" u="none" strike="noStrike" cap="none" normalizeH="0" baseline="0" dirty="0">
                          <a:ln>
                            <a:noFill/>
                          </a:ln>
                          <a:solidFill>
                            <a:schemeClr val="hlink"/>
                          </a:solidFill>
                          <a:effectLst/>
                          <a:latin typeface="楷体_GB2312" pitchFamily="49" charset="-122"/>
                          <a:ea typeface="楷体_GB2312" pitchFamily="49" charset="-122"/>
                        </a:rPr>
                        <a:t>独立程度</a:t>
                      </a:r>
                      <a:r>
                        <a:rPr kumimoji="1" lang="zh-CN" altLang="en-US" sz="1600" b="0" i="0" u="none" strike="noStrike" cap="none" normalizeH="0" baseline="0" dirty="0">
                          <a:ln>
                            <a:noFill/>
                          </a:ln>
                          <a:solidFill>
                            <a:schemeClr val="tx1"/>
                          </a:solidFill>
                          <a:effectLst/>
                          <a:latin typeface="楷体_GB2312" pitchFamily="49" charset="-122"/>
                          <a:ea typeface="楷体_GB2312" pitchFamily="49" charset="-122"/>
                        </a:rPr>
                        <a:t>对软件修改的难易程度、改进和移植影响是很大的</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1600" b="0" i="0" u="none" strike="noStrike" cap="none" normalizeH="0" baseline="0">
                          <a:ln>
                            <a:noFill/>
                          </a:ln>
                          <a:solidFill>
                            <a:schemeClr val="tx1"/>
                          </a:solidFill>
                          <a:effectLst/>
                          <a:latin typeface="楷体_GB2312" pitchFamily="49" charset="-122"/>
                          <a:ea typeface="楷体_GB2312" pitchFamily="49" charset="-122"/>
                        </a:rPr>
                        <a:t>测试用例的有效性。</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17567">
                <a:tc rowSpan="3">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1" lang="zh-CN" altLang="en-US" sz="1600" b="0" i="0" u="none" strike="noStrike" cap="none" normalizeH="0" baseline="0">
                        <a:ln>
                          <a:noFill/>
                        </a:ln>
                        <a:solidFill>
                          <a:schemeClr val="tx1"/>
                        </a:solidFill>
                        <a:effectLst/>
                        <a:latin typeface="楷体_GB2312" pitchFamily="49" charset="-122"/>
                        <a:ea typeface="楷体_GB2312" pitchFamily="49" charset="-122"/>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1600" b="0" i="0" u="none" strike="noStrike" cap="none" normalizeH="0" baseline="0">
                          <a:ln>
                            <a:noFill/>
                          </a:ln>
                          <a:solidFill>
                            <a:schemeClr val="tx1"/>
                          </a:solidFill>
                          <a:effectLst/>
                          <a:latin typeface="楷体_GB2312" pitchFamily="49" charset="-122"/>
                          <a:ea typeface="楷体_GB2312" pitchFamily="49" charset="-122"/>
                        </a:rPr>
                        <a:t>维护</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1600" b="0" i="0" u="none" strike="noStrike" cap="none" normalizeH="0" baseline="0">
                          <a:ln>
                            <a:noFill/>
                          </a:ln>
                          <a:solidFill>
                            <a:schemeClr val="tx1"/>
                          </a:solidFill>
                          <a:effectLst/>
                          <a:latin typeface="楷体_GB2312" pitchFamily="49" charset="-122"/>
                          <a:ea typeface="楷体_GB2312" pitchFamily="49" charset="-122"/>
                        </a:rPr>
                        <a:t>困难</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1600" b="0" i="0" u="none" strike="noStrike" cap="none" normalizeH="0" baseline="0">
                          <a:ln>
                            <a:noFill/>
                          </a:ln>
                          <a:solidFill>
                            <a:schemeClr val="tx1"/>
                          </a:solidFill>
                          <a:effectLst/>
                          <a:latin typeface="楷体_GB2312" pitchFamily="49" charset="-122"/>
                          <a:ea typeface="楷体_GB2312" pitchFamily="49" charset="-122"/>
                        </a:rPr>
                        <a:t>理解</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1600" b="0" i="0" u="none" strike="noStrike" cap="none" normalizeH="0" baseline="0" dirty="0">
                          <a:ln>
                            <a:noFill/>
                          </a:ln>
                          <a:solidFill>
                            <a:schemeClr val="tx1"/>
                          </a:solidFill>
                          <a:effectLst/>
                          <a:latin typeface="楷体_GB2312" pitchFamily="49" charset="-122"/>
                          <a:ea typeface="楷体_GB2312" pitchFamily="49" charset="-122"/>
                        </a:rPr>
                        <a:t>别人写的程序在没有</a:t>
                      </a:r>
                      <a:r>
                        <a:rPr kumimoji="1" lang="zh-CN" altLang="en-US" sz="1600" b="0" i="0" u="none" strike="noStrike" cap="none" normalizeH="0" baseline="0" dirty="0">
                          <a:ln>
                            <a:noFill/>
                          </a:ln>
                          <a:solidFill>
                            <a:schemeClr val="hlink"/>
                          </a:solidFill>
                          <a:effectLst/>
                          <a:latin typeface="楷体_GB2312" pitchFamily="49" charset="-122"/>
                          <a:ea typeface="楷体_GB2312" pitchFamily="49" charset="-122"/>
                        </a:rPr>
                        <a:t>说明文档</a:t>
                      </a:r>
                      <a:r>
                        <a:rPr kumimoji="1" lang="zh-CN" altLang="en-US" sz="1600" b="0" i="0" u="none" strike="noStrike" cap="none" normalizeH="0" baseline="0" dirty="0">
                          <a:ln>
                            <a:noFill/>
                          </a:ln>
                          <a:solidFill>
                            <a:schemeClr val="tx1"/>
                          </a:solidFill>
                          <a:effectLst/>
                          <a:latin typeface="楷体_GB2312" pitchFamily="49" charset="-122"/>
                          <a:ea typeface="楷体_GB2312" pitchFamily="49" charset="-122"/>
                        </a:rPr>
                        <a:t>时，理解很困难，不为人喜欢；</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extLst>
                  <a:ext uri="{0D108BD9-81ED-4DB2-BD59-A6C34878D82A}">
                    <a16:rowId xmlns:a16="http://schemas.microsoft.com/office/drawing/2014/main" val="10006"/>
                  </a:ext>
                </a:extLst>
              </a:tr>
              <a:tr h="701130">
                <a:tc vMerge="1">
                  <a:txBody>
                    <a:bodyPr/>
                    <a:lstStyle/>
                    <a:p>
                      <a:endParaRPr lang="zh-CN" altLang="en-US"/>
                    </a:p>
                  </a:txBody>
                  <a:tcPr/>
                </a:tc>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1600" b="0" i="0" u="none" strike="noStrike" cap="none" normalizeH="0" baseline="0">
                          <a:ln>
                            <a:noFill/>
                          </a:ln>
                          <a:solidFill>
                            <a:schemeClr val="tx1"/>
                          </a:solidFill>
                          <a:effectLst/>
                          <a:latin typeface="楷体_GB2312" pitchFamily="49" charset="-122"/>
                          <a:ea typeface="楷体_GB2312" pitchFamily="49" charset="-122"/>
                        </a:rPr>
                        <a:t>时间</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1600" b="0" i="0" u="none" strike="noStrike" cap="none" normalizeH="0" baseline="0" dirty="0">
                          <a:ln>
                            <a:noFill/>
                          </a:ln>
                          <a:solidFill>
                            <a:schemeClr val="tx1"/>
                          </a:solidFill>
                          <a:effectLst/>
                          <a:latin typeface="楷体_GB2312" pitchFamily="49" charset="-122"/>
                          <a:ea typeface="楷体_GB2312" pitchFamily="49" charset="-122"/>
                        </a:rPr>
                        <a:t>维护</a:t>
                      </a:r>
                      <a:r>
                        <a:rPr kumimoji="1" lang="zh-CN" altLang="en-US" sz="1600" b="0" i="0" u="none" strike="noStrike" cap="none" normalizeH="0" baseline="0" dirty="0">
                          <a:ln>
                            <a:noFill/>
                          </a:ln>
                          <a:solidFill>
                            <a:schemeClr val="tx2"/>
                          </a:solidFill>
                          <a:effectLst/>
                          <a:latin typeface="楷体_GB2312" pitchFamily="49" charset="-122"/>
                          <a:ea typeface="楷体_GB2312" pitchFamily="49" charset="-122"/>
                        </a:rPr>
                        <a:t>持续时间都很长</a:t>
                      </a:r>
                      <a:r>
                        <a:rPr kumimoji="1" lang="zh-CN" altLang="en-US" sz="1600" b="0" i="0" u="none" strike="noStrike" cap="none" normalizeH="0" baseline="0" dirty="0">
                          <a:ln>
                            <a:noFill/>
                          </a:ln>
                          <a:solidFill>
                            <a:schemeClr val="tx1"/>
                          </a:solidFill>
                          <a:effectLst/>
                          <a:latin typeface="楷体_GB2312" pitchFamily="49" charset="-122"/>
                          <a:ea typeface="楷体_GB2312" pitchFamily="49" charset="-122"/>
                        </a:rPr>
                        <a:t>，开发人员一般不在现场，对软件没有人说明。</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extLst>
                  <a:ext uri="{0D108BD9-81ED-4DB2-BD59-A6C34878D82A}">
                    <a16:rowId xmlns:a16="http://schemas.microsoft.com/office/drawing/2014/main" val="10007"/>
                  </a:ext>
                </a:extLst>
              </a:tr>
              <a:tr h="795440">
                <a:tc vMerge="1">
                  <a:txBody>
                    <a:bodyPr/>
                    <a:lstStyle/>
                    <a:p>
                      <a:endParaRPr lang="zh-CN" altLang="en-US"/>
                    </a:p>
                  </a:txBody>
                  <a:tcPr/>
                </a:tc>
                <a:tc>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1600" b="0" i="0" u="none" strike="noStrike" cap="none" normalizeH="0" baseline="0">
                          <a:ln>
                            <a:noFill/>
                          </a:ln>
                          <a:solidFill>
                            <a:schemeClr val="tx1"/>
                          </a:solidFill>
                          <a:effectLst/>
                          <a:latin typeface="楷体_GB2312" pitchFamily="49" charset="-122"/>
                          <a:ea typeface="楷体_GB2312" pitchFamily="49" charset="-122"/>
                        </a:rPr>
                        <a:t>设计</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1600" b="0" i="0" u="none" strike="noStrike" cap="none" normalizeH="0" baseline="0">
                          <a:ln>
                            <a:noFill/>
                          </a:ln>
                          <a:solidFill>
                            <a:schemeClr val="tx1"/>
                          </a:solidFill>
                          <a:effectLst/>
                          <a:latin typeface="楷体_GB2312" pitchFamily="49" charset="-122"/>
                          <a:ea typeface="楷体_GB2312" pitchFamily="49" charset="-122"/>
                        </a:rPr>
                        <a:t>问题</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defRPr kumimoji="1" sz="2800">
                          <a:solidFill>
                            <a:schemeClr val="tx1"/>
                          </a:solidFill>
                          <a:latin typeface="Tahoma" panose="020B0604030504040204" pitchFamily="34" charset="0"/>
                          <a:ea typeface="宋体" panose="02010600030101010101" pitchFamily="2" charset="-122"/>
                        </a:defRPr>
                      </a:lvl1pPr>
                      <a:lvl2pPr>
                        <a:buClr>
                          <a:schemeClr val="hlink"/>
                        </a:buClr>
                        <a:buSzPct val="55000"/>
                        <a:defRPr kumimoji="1" sz="2400">
                          <a:solidFill>
                            <a:schemeClr val="tx1"/>
                          </a:solidFill>
                          <a:latin typeface="Tahoma" panose="020B0604030504040204" pitchFamily="34" charset="0"/>
                          <a:ea typeface="宋体" panose="02010600030101010101" pitchFamily="2" charset="-122"/>
                        </a:defRPr>
                      </a:lvl2pPr>
                      <a:lvl3pPr>
                        <a:buSzPct val="50000"/>
                        <a:defRPr kumimoji="1" sz="2000">
                          <a:solidFill>
                            <a:schemeClr val="tx1"/>
                          </a:solidFill>
                          <a:latin typeface="Tahoma" panose="020B0604030504040204" pitchFamily="34" charset="0"/>
                          <a:ea typeface="宋体" panose="02010600030101010101" pitchFamily="2" charset="-122"/>
                        </a:defRPr>
                      </a:lvl3pPr>
                      <a:lvl4pPr>
                        <a:buClr>
                          <a:schemeClr val="accent2"/>
                        </a:buClr>
                        <a:buSzPct val="55000"/>
                        <a:defRPr kumimoji="1">
                          <a:solidFill>
                            <a:schemeClr val="tx1"/>
                          </a:solidFill>
                          <a:latin typeface="Tahoma" panose="020B0604030504040204" pitchFamily="34" charset="0"/>
                          <a:ea typeface="宋体" panose="02010600030101010101" pitchFamily="2" charset="-122"/>
                        </a:defRPr>
                      </a:lvl4pPr>
                      <a:lvl5pPr>
                        <a:buClr>
                          <a:schemeClr val="accent1"/>
                        </a:buClr>
                        <a:buSzPct val="50000"/>
                        <a:defRPr kumimoji="1">
                          <a:solidFill>
                            <a:schemeClr val="tx1"/>
                          </a:solidFill>
                          <a:latin typeface="Tahoma" panose="020B0604030504040204" pitchFamily="34" charset="0"/>
                          <a:ea typeface="宋体" panose="02010600030101010101" pitchFamily="2" charset="-122"/>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zh-CN" altLang="en-US" sz="1600" b="0" i="0" u="none" strike="noStrike" cap="none" normalizeH="0" baseline="0" dirty="0">
                          <a:ln>
                            <a:noFill/>
                          </a:ln>
                          <a:solidFill>
                            <a:schemeClr val="tx1"/>
                          </a:solidFill>
                          <a:effectLst/>
                          <a:latin typeface="楷体_GB2312" pitchFamily="49" charset="-122"/>
                          <a:ea typeface="楷体_GB2312" pitchFamily="49" charset="-122"/>
                        </a:rPr>
                        <a:t>绝大多数软件在设计时都没有考虑</a:t>
                      </a:r>
                      <a:r>
                        <a:rPr kumimoji="1" lang="zh-CN" altLang="en-US" sz="1600" b="0" i="0" u="none" strike="noStrike" cap="none" normalizeH="0" baseline="0" dirty="0">
                          <a:ln>
                            <a:noFill/>
                          </a:ln>
                          <a:solidFill>
                            <a:schemeClr val="tx2"/>
                          </a:solidFill>
                          <a:effectLst/>
                          <a:latin typeface="楷体_GB2312" pitchFamily="49" charset="-122"/>
                          <a:ea typeface="楷体_GB2312" pitchFamily="49" charset="-122"/>
                        </a:rPr>
                        <a:t>将来的修改</a:t>
                      </a:r>
                      <a:r>
                        <a:rPr kumimoji="1" lang="zh-CN" altLang="en-US" sz="1600" b="0" i="0" u="none" strike="noStrike" cap="none" normalizeH="0" baseline="0" dirty="0">
                          <a:ln>
                            <a:noFill/>
                          </a:ln>
                          <a:solidFill>
                            <a:schemeClr val="tx1"/>
                          </a:solidFill>
                          <a:effectLst/>
                          <a:latin typeface="楷体_GB2312" pitchFamily="49" charset="-122"/>
                          <a:ea typeface="楷体_GB2312" pitchFamily="49" charset="-122"/>
                        </a:rPr>
                        <a:t>。除非设计中强调了模块的独立性，否则软件的修改既困难又易发生差错。</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灯片编号占位符 5">
            <a:extLst>
              <a:ext uri="{FF2B5EF4-FFF2-40B4-BE49-F238E27FC236}">
                <a16:creationId xmlns:a16="http://schemas.microsoft.com/office/drawing/2014/main" id="{A3EB7FAF-8517-47F9-AB15-DE50F4FE43E0}"/>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1pPr>
            <a:lvl2pPr marL="742950" indent="-28575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2pPr>
            <a:lvl3pPr marL="11430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3pPr>
            <a:lvl4pPr marL="16002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4pPr>
            <a:lvl5pPr marL="20574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5pPr>
            <a:lvl6pPr marL="25146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6pPr>
            <a:lvl7pPr marL="29718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7pPr>
            <a:lvl8pPr marL="34290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8pPr>
            <a:lvl9pPr marL="38862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9pPr>
          </a:lstStyle>
          <a:p>
            <a:pPr>
              <a:lnSpc>
                <a:spcPct val="100000"/>
              </a:lnSpc>
              <a:spcBef>
                <a:spcPct val="0"/>
              </a:spcBef>
              <a:buClrTx/>
              <a:buSzTx/>
              <a:buFontTx/>
              <a:buNone/>
            </a:pPr>
            <a:fld id="{F59AE1CD-E490-4CA0-937B-205E907B46CC}" type="slidenum">
              <a:rPr kumimoji="0" lang="zh-CN" altLang="en-US" b="0"/>
              <a:pPr>
                <a:lnSpc>
                  <a:spcPct val="100000"/>
                </a:lnSpc>
                <a:spcBef>
                  <a:spcPct val="0"/>
                </a:spcBef>
                <a:buClrTx/>
                <a:buSzTx/>
                <a:buFontTx/>
                <a:buNone/>
              </a:pPr>
              <a:t>6</a:t>
            </a:fld>
            <a:endParaRPr kumimoji="0" lang="en-US" altLang="zh-CN" b="0"/>
          </a:p>
        </p:txBody>
      </p:sp>
      <p:sp>
        <p:nvSpPr>
          <p:cNvPr id="10243" name="Rectangle 2">
            <a:extLst>
              <a:ext uri="{FF2B5EF4-FFF2-40B4-BE49-F238E27FC236}">
                <a16:creationId xmlns:a16="http://schemas.microsoft.com/office/drawing/2014/main" id="{ADB3A985-412F-40BA-ADCC-A84A1F3B9DA8}"/>
              </a:ext>
            </a:extLst>
          </p:cNvPr>
          <p:cNvSpPr>
            <a:spLocks noGrp="1" noChangeArrowheads="1"/>
          </p:cNvSpPr>
          <p:nvPr>
            <p:ph type="title"/>
          </p:nvPr>
        </p:nvSpPr>
        <p:spPr>
          <a:xfrm>
            <a:off x="685800" y="404664"/>
            <a:ext cx="7772400" cy="1143000"/>
          </a:xfrm>
        </p:spPr>
        <p:txBody>
          <a:bodyPr/>
          <a:lstStyle/>
          <a:p>
            <a:pPr eaLnBrk="1" hangingPunct="1"/>
            <a:r>
              <a:rPr lang="en-US" altLang="zh-CN" sz="3600" b="1" dirty="0">
                <a:solidFill>
                  <a:srgbClr val="000000"/>
                </a:solidFill>
                <a:ea typeface="楷体_GB2312" pitchFamily="49" charset="-122"/>
              </a:rPr>
              <a:t>11.3 </a:t>
            </a:r>
            <a:r>
              <a:rPr lang="zh-CN" altLang="en-US" sz="3600" b="1" dirty="0">
                <a:solidFill>
                  <a:srgbClr val="000000"/>
                </a:solidFill>
                <a:ea typeface="楷体_GB2312" pitchFamily="49" charset="-122"/>
              </a:rPr>
              <a:t>维护的过程</a:t>
            </a:r>
          </a:p>
        </p:txBody>
      </p:sp>
      <p:sp>
        <p:nvSpPr>
          <p:cNvPr id="10244" name="Rectangle 3">
            <a:extLst>
              <a:ext uri="{FF2B5EF4-FFF2-40B4-BE49-F238E27FC236}">
                <a16:creationId xmlns:a16="http://schemas.microsoft.com/office/drawing/2014/main" id="{F755F94A-18FD-4463-BAF9-FBF05E94F5F5}"/>
              </a:ext>
            </a:extLst>
          </p:cNvPr>
          <p:cNvSpPr>
            <a:spLocks noGrp="1" noChangeArrowheads="1"/>
          </p:cNvSpPr>
          <p:nvPr>
            <p:ph type="body" idx="1"/>
          </p:nvPr>
        </p:nvSpPr>
        <p:spPr>
          <a:xfrm>
            <a:off x="395288" y="1547664"/>
            <a:ext cx="8497887" cy="5094436"/>
          </a:xfrm>
        </p:spPr>
        <p:txBody>
          <a:bodyPr/>
          <a:lstStyle/>
          <a:p>
            <a:pPr eaLnBrk="1" hangingPunct="1">
              <a:spcBef>
                <a:spcPct val="30000"/>
              </a:spcBef>
              <a:buFont typeface="Wingdings" panose="05000000000000000000" pitchFamily="2" charset="2"/>
              <a:buNone/>
            </a:pPr>
            <a:r>
              <a:rPr lang="en-US" altLang="zh-CN" sz="2400" b="1" dirty="0">
                <a:latin typeface="楷体_GB2312" pitchFamily="49" charset="-122"/>
                <a:ea typeface="楷体_GB2312" pitchFamily="49" charset="-122"/>
              </a:rPr>
              <a:t>1. </a:t>
            </a:r>
            <a:r>
              <a:rPr lang="zh-CN" altLang="en-US" sz="2400" b="1" dirty="0">
                <a:latin typeface="楷体_GB2312" pitchFamily="49" charset="-122"/>
                <a:ea typeface="楷体_GB2312" pitchFamily="49" charset="-122"/>
              </a:rPr>
              <a:t>建立软件维护的组织</a:t>
            </a:r>
            <a:endParaRPr lang="en-US" altLang="zh-CN" sz="2400" b="1" dirty="0">
              <a:latin typeface="楷体_GB2312" pitchFamily="49" charset="-122"/>
              <a:ea typeface="楷体_GB2312" pitchFamily="49" charset="-122"/>
            </a:endParaRPr>
          </a:p>
          <a:p>
            <a:pPr eaLnBrk="1" hangingPunct="1">
              <a:buNone/>
            </a:pPr>
            <a:r>
              <a:rPr lang="zh-CN" altLang="en-US" sz="2800" b="1" dirty="0">
                <a:latin typeface="楷体_GB2312" pitchFamily="49" charset="-122"/>
                <a:ea typeface="楷体_GB2312" pitchFamily="49" charset="-122"/>
              </a:rPr>
              <a:t>    </a:t>
            </a:r>
            <a:r>
              <a:rPr lang="zh-CN" altLang="en-US" sz="2400" dirty="0">
                <a:latin typeface="黑体" panose="02010609060101010101" pitchFamily="49" charset="-122"/>
                <a:ea typeface="黑体" panose="02010609060101010101" pitchFamily="49" charset="-122"/>
              </a:rPr>
              <a:t>总负责人、系统管理员和维护管理员等。</a:t>
            </a:r>
          </a:p>
          <a:p>
            <a:pPr eaLnBrk="1" hangingPunct="1">
              <a:spcBef>
                <a:spcPts val="1200"/>
              </a:spcBef>
              <a:buFont typeface="Wingdings" panose="05000000000000000000" pitchFamily="2" charset="2"/>
              <a:buNone/>
            </a:pPr>
            <a:r>
              <a:rPr lang="en-US" altLang="zh-CN" sz="2400" b="1" dirty="0">
                <a:latin typeface="楷体_GB2312" pitchFamily="49" charset="-122"/>
                <a:ea typeface="楷体_GB2312" pitchFamily="49" charset="-122"/>
              </a:rPr>
              <a:t>2. </a:t>
            </a:r>
            <a:r>
              <a:rPr lang="zh-CN" altLang="en-US" sz="2400" b="1" dirty="0">
                <a:latin typeface="楷体_GB2312" pitchFamily="49" charset="-122"/>
                <a:ea typeface="楷体_GB2312" pitchFamily="49" charset="-122"/>
              </a:rPr>
              <a:t>编写维护的报告</a:t>
            </a:r>
          </a:p>
          <a:p>
            <a:pPr eaLnBrk="1" hangingPunct="1">
              <a:buNone/>
            </a:pPr>
            <a:r>
              <a:rPr lang="zh-CN" altLang="en-US" sz="2000" b="1" dirty="0">
                <a:latin typeface="楷体_GB2312" pitchFamily="49" charset="-122"/>
                <a:ea typeface="楷体_GB2312" pitchFamily="49" charset="-122"/>
              </a:rPr>
              <a:t>      </a:t>
            </a:r>
            <a:r>
              <a:rPr lang="zh-CN" altLang="en-US" sz="2400" dirty="0">
                <a:latin typeface="黑体" panose="02010609060101010101" pitchFamily="49" charset="-122"/>
                <a:ea typeface="黑体" panose="02010609060101010101" pitchFamily="49" charset="-122"/>
              </a:rPr>
              <a:t>用标准化的格式表达所有软件维护的要求。包括：</a:t>
            </a:r>
          </a:p>
          <a:p>
            <a:pPr eaLnBrk="1" hangingPunct="1">
              <a:buNone/>
            </a:pPr>
            <a:r>
              <a:rPr lang="en-US" altLang="zh-CN" sz="2400" dirty="0">
                <a:latin typeface="黑体" panose="02010609060101010101" pitchFamily="49" charset="-122"/>
                <a:ea typeface="黑体" panose="02010609060101010101" pitchFamily="49" charset="-122"/>
              </a:rPr>
              <a:t>  1.</a:t>
            </a:r>
            <a:r>
              <a:rPr lang="zh-CN" altLang="en-US" sz="2400" dirty="0">
                <a:latin typeface="黑体" panose="02010609060101010101" pitchFamily="49" charset="-122"/>
                <a:ea typeface="黑体" panose="02010609060101010101" pitchFamily="49" charset="-122"/>
              </a:rPr>
              <a:t>满足维护要求表中提出的要求所需要的工作量；</a:t>
            </a:r>
          </a:p>
          <a:p>
            <a:pPr eaLnBrk="1" hangingPunct="1">
              <a:buNone/>
            </a:pPr>
            <a:r>
              <a:rPr lang="en-US" altLang="zh-CN" sz="2400" dirty="0">
                <a:latin typeface="黑体" panose="02010609060101010101" pitchFamily="49" charset="-122"/>
                <a:ea typeface="黑体" panose="02010609060101010101" pitchFamily="49" charset="-122"/>
              </a:rPr>
              <a:t>  2.</a:t>
            </a:r>
            <a:r>
              <a:rPr lang="zh-CN" altLang="en-US" sz="2400" dirty="0">
                <a:latin typeface="黑体" panose="02010609060101010101" pitchFamily="49" charset="-122"/>
                <a:ea typeface="黑体" panose="02010609060101010101" pitchFamily="49" charset="-122"/>
              </a:rPr>
              <a:t>维护要求的性质；</a:t>
            </a:r>
          </a:p>
          <a:p>
            <a:pPr eaLnBrk="1" hangingPunct="1">
              <a:buNone/>
            </a:pPr>
            <a:r>
              <a:rPr lang="en-US" altLang="zh-CN" sz="2400" dirty="0">
                <a:latin typeface="黑体" panose="02010609060101010101" pitchFamily="49" charset="-122"/>
                <a:ea typeface="黑体" panose="02010609060101010101" pitchFamily="49" charset="-122"/>
              </a:rPr>
              <a:t>  3.</a:t>
            </a:r>
            <a:r>
              <a:rPr lang="zh-CN" altLang="en-US" sz="2400" dirty="0">
                <a:latin typeface="黑体" panose="02010609060101010101" pitchFamily="49" charset="-122"/>
                <a:ea typeface="黑体" panose="02010609060101010101" pitchFamily="49" charset="-122"/>
              </a:rPr>
              <a:t>该项要求的优先顺序；</a:t>
            </a:r>
          </a:p>
          <a:p>
            <a:pPr eaLnBrk="1" hangingPunct="1">
              <a:buNone/>
            </a:pPr>
            <a:r>
              <a:rPr lang="en-US" altLang="zh-CN" sz="2400" dirty="0">
                <a:latin typeface="黑体" panose="02010609060101010101" pitchFamily="49" charset="-122"/>
                <a:ea typeface="黑体" panose="02010609060101010101" pitchFamily="49" charset="-122"/>
              </a:rPr>
              <a:t>  4.</a:t>
            </a:r>
            <a:r>
              <a:rPr lang="zh-CN" altLang="en-US" sz="2400" dirty="0">
                <a:latin typeface="黑体" panose="02010609060101010101" pitchFamily="49" charset="-122"/>
                <a:ea typeface="黑体" panose="02010609060101010101" pitchFamily="49" charset="-122"/>
              </a:rPr>
              <a:t>与修改有关的事后数据。</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灯片编号占位符 5">
            <a:extLst>
              <a:ext uri="{FF2B5EF4-FFF2-40B4-BE49-F238E27FC236}">
                <a16:creationId xmlns:a16="http://schemas.microsoft.com/office/drawing/2014/main" id="{EED95B1B-4B2F-4BF5-82EE-11D56EDAB86A}"/>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1pPr>
            <a:lvl2pPr marL="742950" indent="-28575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2pPr>
            <a:lvl3pPr marL="11430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3pPr>
            <a:lvl4pPr marL="16002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4pPr>
            <a:lvl5pPr marL="20574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5pPr>
            <a:lvl6pPr marL="25146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6pPr>
            <a:lvl7pPr marL="29718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7pPr>
            <a:lvl8pPr marL="34290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8pPr>
            <a:lvl9pPr marL="38862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9pPr>
          </a:lstStyle>
          <a:p>
            <a:pPr>
              <a:lnSpc>
                <a:spcPct val="100000"/>
              </a:lnSpc>
              <a:spcBef>
                <a:spcPct val="0"/>
              </a:spcBef>
              <a:buClrTx/>
              <a:buSzTx/>
              <a:buFontTx/>
              <a:buNone/>
            </a:pPr>
            <a:fld id="{D8E87725-9BB1-42CF-ACFB-687DE4EFDA66}" type="slidenum">
              <a:rPr kumimoji="0" lang="zh-CN" altLang="en-US" b="0"/>
              <a:pPr>
                <a:lnSpc>
                  <a:spcPct val="100000"/>
                </a:lnSpc>
                <a:spcBef>
                  <a:spcPct val="0"/>
                </a:spcBef>
                <a:buClrTx/>
                <a:buSzTx/>
                <a:buFontTx/>
                <a:buNone/>
              </a:pPr>
              <a:t>7</a:t>
            </a:fld>
            <a:endParaRPr kumimoji="0" lang="en-US" altLang="zh-CN" b="0"/>
          </a:p>
        </p:txBody>
      </p:sp>
      <p:pic>
        <p:nvPicPr>
          <p:cNvPr id="11267" name="Picture 2">
            <a:extLst>
              <a:ext uri="{FF2B5EF4-FFF2-40B4-BE49-F238E27FC236}">
                <a16:creationId xmlns:a16="http://schemas.microsoft.com/office/drawing/2014/main" id="{43023C72-8623-443C-91AB-FD0E973E8AE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4213" y="765175"/>
            <a:ext cx="7848600" cy="475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Text Box 3">
            <a:extLst>
              <a:ext uri="{FF2B5EF4-FFF2-40B4-BE49-F238E27FC236}">
                <a16:creationId xmlns:a16="http://schemas.microsoft.com/office/drawing/2014/main" id="{B604AE85-F3D4-413F-B1B7-9035291FB9B4}"/>
              </a:ext>
            </a:extLst>
          </p:cNvPr>
          <p:cNvSpPr txBox="1">
            <a:spLocks noChangeArrowheads="1"/>
          </p:cNvSpPr>
          <p:nvPr/>
        </p:nvSpPr>
        <p:spPr bwMode="auto">
          <a:xfrm>
            <a:off x="3635375" y="5876925"/>
            <a:ext cx="1751013"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1pPr>
            <a:lvl2pPr marL="742950" indent="-28575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2pPr>
            <a:lvl3pPr marL="11430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3pPr>
            <a:lvl4pPr marL="16002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4pPr>
            <a:lvl5pPr marL="20574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5pPr>
            <a:lvl6pPr marL="25146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6pPr>
            <a:lvl7pPr marL="29718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7pPr>
            <a:lvl8pPr marL="34290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8pPr>
            <a:lvl9pPr marL="38862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9pPr>
          </a:lstStyle>
          <a:p>
            <a:pPr eaLnBrk="1" hangingPunct="1">
              <a:spcBef>
                <a:spcPct val="50000"/>
              </a:spcBef>
            </a:pPr>
            <a:r>
              <a:rPr kumimoji="0" lang="zh-CN" altLang="en-US"/>
              <a:t>维护组织</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灯片编号占位符 5">
            <a:extLst>
              <a:ext uri="{FF2B5EF4-FFF2-40B4-BE49-F238E27FC236}">
                <a16:creationId xmlns:a16="http://schemas.microsoft.com/office/drawing/2014/main" id="{8876DE82-FDDD-451A-B542-8A30C222DB27}"/>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1pPr>
            <a:lvl2pPr marL="742950" indent="-28575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2pPr>
            <a:lvl3pPr marL="11430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3pPr>
            <a:lvl4pPr marL="16002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4pPr>
            <a:lvl5pPr marL="20574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5pPr>
            <a:lvl6pPr marL="25146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6pPr>
            <a:lvl7pPr marL="29718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7pPr>
            <a:lvl8pPr marL="34290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8pPr>
            <a:lvl9pPr marL="38862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9pPr>
          </a:lstStyle>
          <a:p>
            <a:pPr>
              <a:lnSpc>
                <a:spcPct val="100000"/>
              </a:lnSpc>
              <a:spcBef>
                <a:spcPct val="0"/>
              </a:spcBef>
              <a:buClrTx/>
              <a:buSzTx/>
              <a:buFontTx/>
              <a:buNone/>
            </a:pPr>
            <a:fld id="{58C1588D-009D-4B47-BB60-2925580B78BC}" type="slidenum">
              <a:rPr kumimoji="0" lang="zh-CN" altLang="en-US" b="0"/>
              <a:pPr>
                <a:lnSpc>
                  <a:spcPct val="100000"/>
                </a:lnSpc>
                <a:spcBef>
                  <a:spcPct val="0"/>
                </a:spcBef>
                <a:buClrTx/>
                <a:buSzTx/>
                <a:buFontTx/>
                <a:buNone/>
              </a:pPr>
              <a:t>8</a:t>
            </a:fld>
            <a:endParaRPr kumimoji="0" lang="en-US" altLang="zh-CN" b="0"/>
          </a:p>
        </p:txBody>
      </p:sp>
      <p:sp>
        <p:nvSpPr>
          <p:cNvPr id="12291" name="Rectangle 2">
            <a:extLst>
              <a:ext uri="{FF2B5EF4-FFF2-40B4-BE49-F238E27FC236}">
                <a16:creationId xmlns:a16="http://schemas.microsoft.com/office/drawing/2014/main" id="{9A3895A1-8FD5-4D43-ADF1-5803A0704BD3}"/>
              </a:ext>
            </a:extLst>
          </p:cNvPr>
          <p:cNvSpPr>
            <a:spLocks noGrp="1" noChangeArrowheads="1"/>
          </p:cNvSpPr>
          <p:nvPr>
            <p:ph type="title"/>
          </p:nvPr>
        </p:nvSpPr>
        <p:spPr>
          <a:xfrm>
            <a:off x="900113" y="260350"/>
            <a:ext cx="7793037" cy="882650"/>
          </a:xfrm>
        </p:spPr>
        <p:txBody>
          <a:bodyPr/>
          <a:lstStyle/>
          <a:p>
            <a:pPr eaLnBrk="1" hangingPunct="1"/>
            <a:r>
              <a:rPr lang="en-US" altLang="zh-CN" sz="3600" b="1" dirty="0">
                <a:solidFill>
                  <a:srgbClr val="000000"/>
                </a:solidFill>
                <a:ea typeface="楷体_GB2312" pitchFamily="49" charset="-122"/>
              </a:rPr>
              <a:t>11.3 </a:t>
            </a:r>
            <a:r>
              <a:rPr lang="zh-CN" altLang="en-US" sz="3600" b="1" dirty="0">
                <a:solidFill>
                  <a:srgbClr val="000000"/>
                </a:solidFill>
                <a:ea typeface="楷体_GB2312" pitchFamily="49" charset="-122"/>
              </a:rPr>
              <a:t>维护的过程</a:t>
            </a:r>
          </a:p>
        </p:txBody>
      </p:sp>
      <p:sp>
        <p:nvSpPr>
          <p:cNvPr id="12292" name="Rectangle 3">
            <a:extLst>
              <a:ext uri="{FF2B5EF4-FFF2-40B4-BE49-F238E27FC236}">
                <a16:creationId xmlns:a16="http://schemas.microsoft.com/office/drawing/2014/main" id="{A2015527-4C7D-45CE-9F1E-6F25FECF4987}"/>
              </a:ext>
            </a:extLst>
          </p:cNvPr>
          <p:cNvSpPr>
            <a:spLocks noGrp="1" noChangeArrowheads="1"/>
          </p:cNvSpPr>
          <p:nvPr>
            <p:ph type="body" idx="1"/>
          </p:nvPr>
        </p:nvSpPr>
        <p:spPr>
          <a:xfrm>
            <a:off x="323850" y="1268413"/>
            <a:ext cx="8496300" cy="5040312"/>
          </a:xfrm>
        </p:spPr>
        <p:txBody>
          <a:bodyPr/>
          <a:lstStyle/>
          <a:p>
            <a:pPr eaLnBrk="1" hangingPunct="1">
              <a:spcBef>
                <a:spcPct val="40000"/>
              </a:spcBef>
              <a:buFont typeface="Wingdings" panose="05000000000000000000" pitchFamily="2" charset="2"/>
              <a:buNone/>
            </a:pPr>
            <a:r>
              <a:rPr lang="en-US" altLang="zh-CN" sz="2400" b="1" dirty="0">
                <a:latin typeface="楷体_GB2312" pitchFamily="49" charset="-122"/>
                <a:ea typeface="楷体_GB2312" pitchFamily="49" charset="-122"/>
              </a:rPr>
              <a:t>3. </a:t>
            </a:r>
            <a:r>
              <a:rPr lang="zh-CN" altLang="en-US" sz="2400" b="1" dirty="0">
                <a:latin typeface="楷体_GB2312" pitchFamily="49" charset="-122"/>
                <a:ea typeface="楷体_GB2312" pitchFamily="49" charset="-122"/>
              </a:rPr>
              <a:t>为每一个维护要求规定一个标准化的事件序列</a:t>
            </a:r>
            <a:endParaRPr lang="en-US" altLang="zh-CN" sz="2400" b="1" dirty="0">
              <a:latin typeface="楷体_GB2312" pitchFamily="49" charset="-122"/>
              <a:ea typeface="楷体_GB2312" pitchFamily="49" charset="-122"/>
            </a:endParaRPr>
          </a:p>
          <a:p>
            <a:pPr eaLnBrk="1" hangingPunct="1">
              <a:lnSpc>
                <a:spcPct val="120000"/>
              </a:lnSpc>
              <a:spcBef>
                <a:spcPct val="40000"/>
              </a:spcBef>
              <a:buFont typeface="Wingdings" panose="05000000000000000000" pitchFamily="2" charset="2"/>
              <a:buNone/>
            </a:pPr>
            <a:r>
              <a:rPr lang="en-US" altLang="zh-CN" sz="2400" b="1" dirty="0">
                <a:latin typeface="楷体_GB2312" pitchFamily="49" charset="-122"/>
                <a:ea typeface="楷体_GB2312" pitchFamily="49" charset="-122"/>
              </a:rPr>
              <a:t>   </a:t>
            </a:r>
            <a:r>
              <a:rPr lang="en-US" altLang="zh-CN" sz="2000" b="0" dirty="0">
                <a:latin typeface="楷体_GB2312" pitchFamily="49" charset="-122"/>
                <a:ea typeface="楷体_GB2312" pitchFamily="49" charset="-122"/>
              </a:rPr>
              <a:t>1.</a:t>
            </a:r>
            <a:r>
              <a:rPr lang="zh-CN" altLang="en-US" sz="2000" b="0" dirty="0">
                <a:latin typeface="楷体_GB2312" pitchFamily="49" charset="-122"/>
                <a:ea typeface="楷体_GB2312" pitchFamily="49" charset="-122"/>
              </a:rPr>
              <a:t>明确维护的类型；</a:t>
            </a:r>
          </a:p>
          <a:p>
            <a:pPr eaLnBrk="1" hangingPunct="1">
              <a:lnSpc>
                <a:spcPct val="120000"/>
              </a:lnSpc>
              <a:spcBef>
                <a:spcPct val="40000"/>
              </a:spcBef>
              <a:buFont typeface="Wingdings" panose="05000000000000000000" pitchFamily="2" charset="2"/>
              <a:buNone/>
            </a:pPr>
            <a:r>
              <a:rPr lang="en-US" altLang="zh-CN" sz="2000" b="0" dirty="0">
                <a:latin typeface="楷体_GB2312" pitchFamily="49" charset="-122"/>
                <a:ea typeface="楷体_GB2312" pitchFamily="49" charset="-122"/>
              </a:rPr>
              <a:t>   2.</a:t>
            </a:r>
            <a:r>
              <a:rPr lang="zh-CN" altLang="en-US" sz="2000" b="0" dirty="0">
                <a:latin typeface="楷体_GB2312" pitchFamily="49" charset="-122"/>
                <a:ea typeface="楷体_GB2312" pitchFamily="49" charset="-122"/>
              </a:rPr>
              <a:t>纠错性维护</a:t>
            </a:r>
            <a:endParaRPr lang="en-US" altLang="zh-CN" sz="2000" b="0" dirty="0">
              <a:latin typeface="楷体_GB2312" pitchFamily="49" charset="-122"/>
              <a:ea typeface="楷体_GB2312" pitchFamily="49" charset="-122"/>
            </a:endParaRPr>
          </a:p>
          <a:p>
            <a:pPr eaLnBrk="1" hangingPunct="1">
              <a:lnSpc>
                <a:spcPct val="120000"/>
              </a:lnSpc>
              <a:spcBef>
                <a:spcPct val="40000"/>
              </a:spcBef>
              <a:buFont typeface="Wingdings" panose="05000000000000000000" pitchFamily="2" charset="2"/>
              <a:buNone/>
            </a:pPr>
            <a:r>
              <a:rPr lang="en-US" altLang="zh-CN" sz="2000" b="0" dirty="0">
                <a:latin typeface="楷体_GB2312" pitchFamily="49" charset="-122"/>
                <a:ea typeface="楷体_GB2312" pitchFamily="49" charset="-122"/>
              </a:rPr>
              <a:t>      </a:t>
            </a:r>
            <a:r>
              <a:rPr lang="zh-CN" altLang="en-US" sz="2000" b="0" dirty="0">
                <a:latin typeface="楷体_GB2312" pitchFamily="49" charset="-122"/>
                <a:ea typeface="楷体_GB2312" pitchFamily="49" charset="-122"/>
              </a:rPr>
              <a:t>从评价错误的严重性开始</a:t>
            </a:r>
            <a:r>
              <a:rPr lang="en-US" altLang="zh-CN" sz="2000" b="0" dirty="0">
                <a:latin typeface="楷体_GB2312" pitchFamily="49" charset="-122"/>
                <a:ea typeface="楷体_GB2312" pitchFamily="49" charset="-122"/>
              </a:rPr>
              <a:t>,</a:t>
            </a:r>
            <a:r>
              <a:rPr lang="zh-CN" altLang="en-US" sz="2000" b="0" dirty="0">
                <a:latin typeface="楷体_GB2312" pitchFamily="49" charset="-122"/>
                <a:ea typeface="楷体_GB2312" pitchFamily="49" charset="-122"/>
              </a:rPr>
              <a:t>分别不同程度采取不同的方法；</a:t>
            </a:r>
          </a:p>
          <a:p>
            <a:pPr eaLnBrk="1" hangingPunct="1">
              <a:lnSpc>
                <a:spcPct val="120000"/>
              </a:lnSpc>
              <a:spcBef>
                <a:spcPct val="40000"/>
              </a:spcBef>
              <a:buFont typeface="Wingdings" panose="05000000000000000000" pitchFamily="2" charset="2"/>
              <a:buNone/>
            </a:pPr>
            <a:r>
              <a:rPr lang="en-US" altLang="zh-CN" sz="2000" b="0" dirty="0">
                <a:latin typeface="楷体_GB2312" pitchFamily="49" charset="-122"/>
                <a:ea typeface="楷体_GB2312" pitchFamily="49" charset="-122"/>
              </a:rPr>
              <a:t>   3.</a:t>
            </a:r>
            <a:r>
              <a:rPr lang="zh-CN" altLang="en-US" sz="2000" b="0" dirty="0">
                <a:latin typeface="楷体_GB2312" pitchFamily="49" charset="-122"/>
                <a:ea typeface="楷体_GB2312" pitchFamily="49" charset="-122"/>
              </a:rPr>
              <a:t>适应性维护和完善性维护</a:t>
            </a:r>
            <a:endParaRPr lang="en-US" altLang="zh-CN" sz="2000" b="0" dirty="0">
              <a:latin typeface="楷体_GB2312" pitchFamily="49" charset="-122"/>
              <a:ea typeface="楷体_GB2312" pitchFamily="49" charset="-122"/>
            </a:endParaRPr>
          </a:p>
          <a:p>
            <a:pPr eaLnBrk="1" hangingPunct="1">
              <a:lnSpc>
                <a:spcPct val="120000"/>
              </a:lnSpc>
              <a:spcBef>
                <a:spcPct val="40000"/>
              </a:spcBef>
              <a:buFont typeface="Wingdings" panose="05000000000000000000" pitchFamily="2" charset="2"/>
              <a:buNone/>
            </a:pPr>
            <a:r>
              <a:rPr lang="en-US" altLang="zh-CN" sz="2000" b="0" dirty="0">
                <a:latin typeface="楷体_GB2312" pitchFamily="49" charset="-122"/>
                <a:ea typeface="楷体_GB2312" pitchFamily="49" charset="-122"/>
              </a:rPr>
              <a:t>      </a:t>
            </a:r>
            <a:r>
              <a:rPr lang="zh-CN" altLang="en-US" sz="2000" b="0" dirty="0">
                <a:latin typeface="楷体_GB2312" pitchFamily="49" charset="-122"/>
                <a:ea typeface="楷体_GB2312" pitchFamily="49" charset="-122"/>
              </a:rPr>
              <a:t>沿着同一路径推进，确定优先顺序后开始工作；</a:t>
            </a:r>
          </a:p>
          <a:p>
            <a:pPr eaLnBrk="1" hangingPunct="1">
              <a:lnSpc>
                <a:spcPct val="120000"/>
              </a:lnSpc>
              <a:spcBef>
                <a:spcPct val="40000"/>
              </a:spcBef>
              <a:buFont typeface="Wingdings" panose="05000000000000000000" pitchFamily="2" charset="2"/>
              <a:buNone/>
            </a:pPr>
            <a:r>
              <a:rPr lang="en-US" altLang="zh-CN" sz="2000" b="0" dirty="0">
                <a:latin typeface="楷体_GB2312" pitchFamily="49" charset="-122"/>
                <a:ea typeface="楷体_GB2312" pitchFamily="49" charset="-122"/>
              </a:rPr>
              <a:t>   4.</a:t>
            </a:r>
            <a:r>
              <a:rPr lang="zh-CN" altLang="en-US" sz="2000" b="0" dirty="0">
                <a:latin typeface="楷体_GB2312" pitchFamily="49" charset="-122"/>
                <a:ea typeface="楷体_GB2312" pitchFamily="49" charset="-122"/>
              </a:rPr>
              <a:t>对恶性软件故障</a:t>
            </a:r>
            <a:endParaRPr lang="en-US" altLang="zh-CN" sz="2000" b="0" dirty="0">
              <a:latin typeface="楷体_GB2312" pitchFamily="49" charset="-122"/>
              <a:ea typeface="楷体_GB2312" pitchFamily="49" charset="-122"/>
            </a:endParaRPr>
          </a:p>
          <a:p>
            <a:pPr eaLnBrk="1" hangingPunct="1">
              <a:lnSpc>
                <a:spcPct val="120000"/>
              </a:lnSpc>
              <a:spcBef>
                <a:spcPct val="40000"/>
              </a:spcBef>
              <a:buFont typeface="Wingdings" panose="05000000000000000000" pitchFamily="2" charset="2"/>
              <a:buNone/>
            </a:pPr>
            <a:r>
              <a:rPr lang="en-US" altLang="zh-CN" sz="2000" b="0" dirty="0">
                <a:latin typeface="楷体_GB2312" pitchFamily="49" charset="-122"/>
                <a:ea typeface="楷体_GB2312" pitchFamily="49" charset="-122"/>
              </a:rPr>
              <a:t>      </a:t>
            </a:r>
            <a:r>
              <a:rPr lang="zh-CN" altLang="en-US" sz="2000" b="0" dirty="0">
                <a:latin typeface="楷体_GB2312" pitchFamily="49" charset="-122"/>
                <a:ea typeface="楷体_GB2312" pitchFamily="49" charset="-122"/>
              </a:rPr>
              <a:t>应把所有的资源用来解决问题；</a:t>
            </a:r>
          </a:p>
          <a:p>
            <a:pPr eaLnBrk="1" hangingPunct="1">
              <a:lnSpc>
                <a:spcPct val="120000"/>
              </a:lnSpc>
              <a:spcBef>
                <a:spcPct val="40000"/>
              </a:spcBef>
              <a:buFont typeface="Wingdings" panose="05000000000000000000" pitchFamily="2" charset="2"/>
              <a:buNone/>
            </a:pPr>
            <a:r>
              <a:rPr lang="en-US" altLang="zh-CN" sz="2000" b="0" dirty="0">
                <a:latin typeface="楷体_GB2312" pitchFamily="49" charset="-122"/>
                <a:ea typeface="楷体_GB2312" pitchFamily="49" charset="-122"/>
              </a:rPr>
              <a:t>   5.</a:t>
            </a:r>
            <a:r>
              <a:rPr lang="zh-CN" altLang="en-US" sz="2000" b="0" dirty="0">
                <a:latin typeface="楷体_GB2312" pitchFamily="49" charset="-122"/>
                <a:ea typeface="楷体_GB2312" pitchFamily="49" charset="-122"/>
              </a:rPr>
              <a:t>对任何类型的维护都要进行同样的技术工作</a:t>
            </a:r>
            <a:endParaRPr lang="en-US" altLang="zh-CN" sz="2000" b="0" dirty="0">
              <a:latin typeface="楷体_GB2312" pitchFamily="49" charset="-122"/>
              <a:ea typeface="楷体_GB2312" pitchFamily="49" charset="-122"/>
            </a:endParaRPr>
          </a:p>
          <a:p>
            <a:pPr eaLnBrk="1" hangingPunct="1">
              <a:lnSpc>
                <a:spcPct val="120000"/>
              </a:lnSpc>
              <a:spcBef>
                <a:spcPct val="40000"/>
              </a:spcBef>
              <a:buFont typeface="Wingdings" panose="05000000000000000000" pitchFamily="2" charset="2"/>
              <a:buNone/>
            </a:pPr>
            <a:r>
              <a:rPr lang="en-US" altLang="zh-CN" sz="2000" b="0" dirty="0">
                <a:latin typeface="楷体_GB2312" pitchFamily="49" charset="-122"/>
                <a:ea typeface="楷体_GB2312" pitchFamily="49" charset="-122"/>
              </a:rPr>
              <a:t>      </a:t>
            </a:r>
            <a:r>
              <a:rPr lang="zh-CN" altLang="en-US" sz="2000" b="0" dirty="0">
                <a:latin typeface="楷体_GB2312" pitchFamily="49" charset="-122"/>
                <a:ea typeface="楷体_GB2312" pitchFamily="49" charset="-122"/>
              </a:rPr>
              <a:t>包括：修改软件设计、设计复审、必要的代码修改、单元测试、集成测试、验收测试和复审等</a:t>
            </a:r>
            <a:r>
              <a:rPr lang="zh-CN" altLang="en-US" sz="2000" b="1" dirty="0">
                <a:latin typeface="楷体_GB2312" pitchFamily="49" charset="-122"/>
                <a:ea typeface="楷体_GB2312" pitchFamily="49" charset="-122"/>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灯片编号占位符 5">
            <a:extLst>
              <a:ext uri="{FF2B5EF4-FFF2-40B4-BE49-F238E27FC236}">
                <a16:creationId xmlns:a16="http://schemas.microsoft.com/office/drawing/2014/main" id="{F9A4EB20-B6B7-4244-B472-E6F60141D308}"/>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1pPr>
            <a:lvl2pPr marL="742950" indent="-28575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2pPr>
            <a:lvl3pPr marL="11430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3pPr>
            <a:lvl4pPr marL="16002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4pPr>
            <a:lvl5pPr marL="20574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5pPr>
            <a:lvl6pPr marL="25146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6pPr>
            <a:lvl7pPr marL="29718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7pPr>
            <a:lvl8pPr marL="34290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8pPr>
            <a:lvl9pPr marL="38862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9pPr>
          </a:lstStyle>
          <a:p>
            <a:pPr>
              <a:lnSpc>
                <a:spcPct val="100000"/>
              </a:lnSpc>
              <a:spcBef>
                <a:spcPct val="0"/>
              </a:spcBef>
              <a:buClrTx/>
              <a:buSzTx/>
              <a:buFontTx/>
              <a:buNone/>
            </a:pPr>
            <a:fld id="{19F0433D-A369-4583-9169-73DB8695A256}" type="slidenum">
              <a:rPr kumimoji="0" lang="zh-CN" altLang="en-US" b="0"/>
              <a:pPr>
                <a:lnSpc>
                  <a:spcPct val="100000"/>
                </a:lnSpc>
                <a:spcBef>
                  <a:spcPct val="0"/>
                </a:spcBef>
                <a:buClrTx/>
                <a:buSzTx/>
                <a:buFontTx/>
                <a:buNone/>
              </a:pPr>
              <a:t>9</a:t>
            </a:fld>
            <a:endParaRPr kumimoji="0" lang="en-US" altLang="zh-CN" b="0"/>
          </a:p>
        </p:txBody>
      </p:sp>
      <p:pic>
        <p:nvPicPr>
          <p:cNvPr id="13315" name="Picture 2">
            <a:extLst>
              <a:ext uri="{FF2B5EF4-FFF2-40B4-BE49-F238E27FC236}">
                <a16:creationId xmlns:a16="http://schemas.microsoft.com/office/drawing/2014/main" id="{68CDF3D6-47FB-48DA-BFA5-67B82141137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088" y="1341438"/>
            <a:ext cx="7489825" cy="495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Text Box 3">
            <a:extLst>
              <a:ext uri="{FF2B5EF4-FFF2-40B4-BE49-F238E27FC236}">
                <a16:creationId xmlns:a16="http://schemas.microsoft.com/office/drawing/2014/main" id="{61DACC02-A5BC-4FA3-9DD1-3BA503A2C124}"/>
              </a:ext>
            </a:extLst>
          </p:cNvPr>
          <p:cNvSpPr txBox="1">
            <a:spLocks noChangeArrowheads="1"/>
          </p:cNvSpPr>
          <p:nvPr/>
        </p:nvSpPr>
        <p:spPr bwMode="auto">
          <a:xfrm>
            <a:off x="3203848" y="6230704"/>
            <a:ext cx="3789362"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1pPr>
            <a:lvl2pPr marL="742950" indent="-28575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2pPr>
            <a:lvl3pPr marL="11430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3pPr>
            <a:lvl4pPr marL="16002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4pPr>
            <a:lvl5pPr marL="2057400" indent="-228600">
              <a:lnSpc>
                <a:spcPct val="90000"/>
              </a:lnSpc>
              <a:spcBef>
                <a:spcPct val="20000"/>
              </a:spcBef>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5pPr>
            <a:lvl6pPr marL="25146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6pPr>
            <a:lvl7pPr marL="29718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7pPr>
            <a:lvl8pPr marL="34290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8pPr>
            <a:lvl9pPr marL="3886200" indent="-228600" eaLnBrk="0" fontAlgn="base" hangingPunct="0">
              <a:lnSpc>
                <a:spcPct val="90000"/>
              </a:lnSpc>
              <a:spcBef>
                <a:spcPct val="20000"/>
              </a:spcBef>
              <a:spcAft>
                <a:spcPct val="0"/>
              </a:spcAft>
              <a:buClr>
                <a:schemeClr val="folHlink"/>
              </a:buClr>
              <a:buSzPct val="60000"/>
              <a:buFont typeface="Wingdings" panose="05000000000000000000" pitchFamily="2" charset="2"/>
              <a:buChar char="n"/>
              <a:defRPr kumimoji="1" b="1">
                <a:solidFill>
                  <a:schemeClr val="tx1"/>
                </a:solidFill>
                <a:latin typeface="Tahoma" panose="020B0604030504040204" pitchFamily="34" charset="0"/>
                <a:ea typeface="宋体" panose="02010600030101010101" pitchFamily="2" charset="-122"/>
              </a:defRPr>
            </a:lvl9pPr>
          </a:lstStyle>
          <a:p>
            <a:pPr algn="ctr" eaLnBrk="1" hangingPunct="1">
              <a:buFont typeface="Wingdings" panose="05000000000000000000" pitchFamily="2" charset="2"/>
              <a:buNone/>
            </a:pPr>
            <a:r>
              <a:rPr kumimoji="0" lang="zh-CN" altLang="en-US" dirty="0"/>
              <a:t>维护阶段的事件流</a:t>
            </a:r>
            <a:endParaRPr lang="zh-CN" altLang="en-US" dirty="0"/>
          </a:p>
        </p:txBody>
      </p:sp>
      <p:sp>
        <p:nvSpPr>
          <p:cNvPr id="13317" name="Rectangle 4">
            <a:extLst>
              <a:ext uri="{FF2B5EF4-FFF2-40B4-BE49-F238E27FC236}">
                <a16:creationId xmlns:a16="http://schemas.microsoft.com/office/drawing/2014/main" id="{81780CC0-4FFE-493B-9294-570125203976}"/>
              </a:ext>
            </a:extLst>
          </p:cNvPr>
          <p:cNvSpPr>
            <a:spLocks noGrp="1" noChangeArrowheads="1"/>
          </p:cNvSpPr>
          <p:nvPr>
            <p:ph type="title"/>
          </p:nvPr>
        </p:nvSpPr>
        <p:spPr>
          <a:xfrm>
            <a:off x="685800" y="360363"/>
            <a:ext cx="7772400" cy="1143000"/>
          </a:xfrm>
          <a:noFill/>
        </p:spPr>
        <p:txBody>
          <a:bodyPr/>
          <a:lstStyle/>
          <a:p>
            <a:pPr eaLnBrk="1" hangingPunct="1"/>
            <a:r>
              <a:rPr lang="en-US" altLang="zh-CN" sz="3600" b="1" dirty="0">
                <a:solidFill>
                  <a:srgbClr val="000000"/>
                </a:solidFill>
                <a:ea typeface="楷体_GB2312" pitchFamily="49" charset="-122"/>
              </a:rPr>
              <a:t>11.3 </a:t>
            </a:r>
            <a:r>
              <a:rPr lang="zh-CN" altLang="en-US" sz="3600" b="1" dirty="0">
                <a:solidFill>
                  <a:srgbClr val="000000"/>
                </a:solidFill>
                <a:ea typeface="楷体_GB2312" pitchFamily="49" charset="-122"/>
              </a:rPr>
              <a:t>维护的过程</a:t>
            </a:r>
          </a:p>
        </p:txBody>
      </p:sp>
    </p:spTree>
  </p:cSld>
  <p:clrMapOvr>
    <a:masterClrMapping/>
  </p:clrMapOvr>
</p:sld>
</file>

<file path=ppt/theme/theme1.xml><?xml version="1.0" encoding="utf-8"?>
<a:theme xmlns:a="http://schemas.openxmlformats.org/drawingml/2006/main" name="空演示文稿">
  <a:themeElements>
    <a:clrScheme name="空演示文稿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空演示文稿">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CN" altLang="en-US" sz="2400" b="0" i="0" u="none" strike="noStrike" cap="none" normalizeH="0" baseline="0" smtClean="0">
            <a:ln>
              <a:noFill/>
            </a:ln>
            <a:solidFill>
              <a:schemeClr val="tx1"/>
            </a:solidFill>
            <a:effectLst/>
            <a:latin typeface="Times New Roman" pitchFamily="18" charset="0"/>
            <a:ea typeface="宋体" charset="-122"/>
          </a:defRPr>
        </a:defPPr>
      </a:lstStyle>
    </a:spDef>
    <a:lnDef>
      <a:spPr bwMode="auto">
        <a:xfrm>
          <a:off x="0" y="0"/>
          <a:ext cx="1" cy="1"/>
        </a:xfrm>
        <a:custGeom>
          <a:avLst/>
          <a:gdLst/>
          <a:ahLst/>
          <a:cxnLst/>
          <a:rect l="0" t="0" r="0" b="0"/>
          <a:pathLst/>
        </a:cu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CN" altLang="en-US" sz="2400" b="0" i="0" u="none" strike="noStrike" cap="none" normalizeH="0" baseline="0" smtClean="0">
            <a:ln>
              <a:noFill/>
            </a:ln>
            <a:solidFill>
              <a:schemeClr val="tx1"/>
            </a:solidFill>
            <a:effectLst/>
            <a:latin typeface="Times New Roman" pitchFamily="18" charset="0"/>
            <a:ea typeface="宋体" charset="-122"/>
          </a:defRPr>
        </a:defPPr>
      </a:lstStyle>
    </a:lnDef>
  </a:objectDefaults>
  <a:extraClrSchemeLst>
    <a:extraClrScheme>
      <a:clrScheme name="空演示文稿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空演示文稿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空演示文稿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空演示文稿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空演示文稿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空演示文稿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空演示文稿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Office\Templates\空演示文稿.pot</Template>
  <TotalTime>3239</TotalTime>
  <Words>1270</Words>
  <Application>Microsoft Office PowerPoint</Application>
  <PresentationFormat>全屏显示(4:3)</PresentationFormat>
  <Paragraphs>166</Paragraphs>
  <Slides>14</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14</vt:i4>
      </vt:variant>
    </vt:vector>
  </HeadingPairs>
  <TitlesOfParts>
    <vt:vector size="22" baseType="lpstr">
      <vt:lpstr>黑体</vt:lpstr>
      <vt:lpstr>楷体_GB2312</vt:lpstr>
      <vt:lpstr>宋体</vt:lpstr>
      <vt:lpstr>微软雅黑</vt:lpstr>
      <vt:lpstr>Tahoma</vt:lpstr>
      <vt:lpstr>Times New Roman</vt:lpstr>
      <vt:lpstr>Wingdings</vt:lpstr>
      <vt:lpstr>空演示文稿</vt:lpstr>
      <vt:lpstr>软 件 工 程 Software Engineering</vt:lpstr>
      <vt:lpstr>11.1 软件维护的概念</vt:lpstr>
      <vt:lpstr>PowerPoint 演示文稿</vt:lpstr>
      <vt:lpstr>11.2 维护的特点</vt:lpstr>
      <vt:lpstr>11.2 维护的特点</vt:lpstr>
      <vt:lpstr>11.3 维护的过程</vt:lpstr>
      <vt:lpstr>PowerPoint 演示文稿</vt:lpstr>
      <vt:lpstr>11.3 维护的过程</vt:lpstr>
      <vt:lpstr>11.3 维护的过程</vt:lpstr>
      <vt:lpstr>11.3 维护的过程</vt:lpstr>
      <vt:lpstr>11.3 维护的过程</vt:lpstr>
      <vt:lpstr>11.4 可维护性</vt:lpstr>
      <vt:lpstr>11.4 可维护性</vt:lpstr>
      <vt:lpstr>第11章小结</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软 件 工 程 Software Engineering</dc:title>
  <dc:creator>科技处</dc:creator>
  <cp:lastModifiedBy>yiyang</cp:lastModifiedBy>
  <cp:revision>319</cp:revision>
  <cp:lastPrinted>2000-06-01T08:32:58Z</cp:lastPrinted>
  <dcterms:created xsi:type="dcterms:W3CDTF">2000-06-01T08:10:22Z</dcterms:created>
  <dcterms:modified xsi:type="dcterms:W3CDTF">2022-12-18T02:43:40Z</dcterms:modified>
</cp:coreProperties>
</file>