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6"/>
  </p:notesMasterIdLst>
  <p:sldIdLst>
    <p:sldId id="256" r:id="rId2"/>
    <p:sldId id="828" r:id="rId3"/>
    <p:sldId id="840" r:id="rId4"/>
    <p:sldId id="831" r:id="rId5"/>
    <p:sldId id="832" r:id="rId6"/>
    <p:sldId id="833" r:id="rId7"/>
    <p:sldId id="776" r:id="rId8"/>
    <p:sldId id="834" r:id="rId9"/>
    <p:sldId id="780" r:id="rId10"/>
    <p:sldId id="848" r:id="rId11"/>
    <p:sldId id="851" r:id="rId12"/>
    <p:sldId id="835" r:id="rId13"/>
    <p:sldId id="836" r:id="rId14"/>
    <p:sldId id="837" r:id="rId15"/>
  </p:sldIdLst>
  <p:sldSz cx="9144000" cy="6858000" type="screen4x3"/>
  <p:notesSz cx="6858000" cy="9144000"/>
  <p:defaultTextStyle>
    <a:defPPr>
      <a:defRPr lang="zh-CN"/>
    </a:defPPr>
    <a:lvl1pPr algn="l" rtl="0" fontAlgn="base">
      <a:spcBef>
        <a:spcPct val="0"/>
      </a:spcBef>
      <a:spcAft>
        <a:spcPct val="0"/>
      </a:spcAft>
      <a:defRPr kumimoji="1" sz="24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charset="-122"/>
        <a:cs typeface="+mn-cs"/>
      </a:defRPr>
    </a:lvl5pPr>
    <a:lvl6pPr marL="2286000" algn="l" defTabSz="914400" rtl="0" eaLnBrk="1" latinLnBrk="0" hangingPunct="1">
      <a:defRPr kumimoji="1" sz="2400" kern="1200">
        <a:solidFill>
          <a:schemeClr val="tx1"/>
        </a:solidFill>
        <a:latin typeface="Times New Roman" pitchFamily="18" charset="0"/>
        <a:ea typeface="宋体" charset="-122"/>
        <a:cs typeface="+mn-cs"/>
      </a:defRPr>
    </a:lvl6pPr>
    <a:lvl7pPr marL="2743200" algn="l" defTabSz="914400" rtl="0" eaLnBrk="1" latinLnBrk="0" hangingPunct="1">
      <a:defRPr kumimoji="1" sz="2400" kern="1200">
        <a:solidFill>
          <a:schemeClr val="tx1"/>
        </a:solidFill>
        <a:latin typeface="Times New Roman" pitchFamily="18" charset="0"/>
        <a:ea typeface="宋体" charset="-122"/>
        <a:cs typeface="+mn-cs"/>
      </a:defRPr>
    </a:lvl7pPr>
    <a:lvl8pPr marL="3200400" algn="l" defTabSz="914400" rtl="0" eaLnBrk="1" latinLnBrk="0" hangingPunct="1">
      <a:defRPr kumimoji="1" sz="2400" kern="1200">
        <a:solidFill>
          <a:schemeClr val="tx1"/>
        </a:solidFill>
        <a:latin typeface="Times New Roman" pitchFamily="18" charset="0"/>
        <a:ea typeface="宋体" charset="-122"/>
        <a:cs typeface="+mn-cs"/>
      </a:defRPr>
    </a:lvl8pPr>
    <a:lvl9pPr marL="3657600" algn="l" defTabSz="914400" rtl="0" eaLnBrk="1" latinLnBrk="0" hangingPunct="1">
      <a:defRPr kumimoji="1" sz="2400" kern="1200">
        <a:solidFill>
          <a:schemeClr val="tx1"/>
        </a:solidFill>
        <a:latin typeface="Times New Roman" pitchFamily="18"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FFFF"/>
    <a:srgbClr val="0066FF"/>
    <a:srgbClr val="CCECFF"/>
    <a:srgbClr val="DDDDDD"/>
    <a:srgbClr val="FFFF99"/>
    <a:srgbClr val="FFFFCC"/>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0909" autoAdjust="0"/>
  </p:normalViewPr>
  <p:slideViewPr>
    <p:cSldViewPr>
      <p:cViewPr varScale="1">
        <p:scale>
          <a:sx n="106" d="100"/>
          <a:sy n="106" d="100"/>
        </p:scale>
        <p:origin x="93"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80"/>
    </p:cViewPr>
  </p:sorterViewPr>
  <p:notesViewPr>
    <p:cSldViewPr>
      <p:cViewPr varScale="1">
        <p:scale>
          <a:sx n="58" d="100"/>
          <a:sy n="58" d="100"/>
        </p:scale>
        <p:origin x="-1738"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3277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277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3277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1F9CFA4-4561-4E14-B8A2-6668B82C6C5C}" type="slidenum">
              <a:rPr lang="en-US" altLang="zh-CN"/>
              <a:pPr/>
              <a:t>‹#›</a:t>
            </a:fld>
            <a:endParaRPr lang="en-US" altLang="zh-CN"/>
          </a:p>
        </p:txBody>
      </p:sp>
    </p:spTree>
    <p:extLst>
      <p:ext uri="{BB962C8B-B14F-4D97-AF65-F5344CB8AC3E}">
        <p14:creationId xmlns:p14="http://schemas.microsoft.com/office/powerpoint/2010/main" val="20030201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宋体" charset="-122"/>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宋体" charset="-122"/>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宋体" charset="-122"/>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宋体" charset="-122"/>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48E97C4-DA5B-4F66-A9EC-B77746CFDFFF}" type="slidenum">
              <a:rPr lang="en-US" altLang="zh-CN"/>
              <a:pPr/>
              <a:t>‹#›</a:t>
            </a:fld>
            <a:endParaRPr lang="en-US" altLang="zh-CN"/>
          </a:p>
        </p:txBody>
      </p:sp>
    </p:spTree>
    <p:extLst>
      <p:ext uri="{BB962C8B-B14F-4D97-AF65-F5344CB8AC3E}">
        <p14:creationId xmlns:p14="http://schemas.microsoft.com/office/powerpoint/2010/main" val="404287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89F065C9-73C9-4114-B6B8-EBC9D08F5EF8}" type="slidenum">
              <a:rPr lang="en-US" altLang="zh-CN"/>
              <a:pPr/>
              <a:t>‹#›</a:t>
            </a:fld>
            <a:endParaRPr lang="en-US" altLang="zh-CN"/>
          </a:p>
        </p:txBody>
      </p:sp>
    </p:spTree>
    <p:extLst>
      <p:ext uri="{BB962C8B-B14F-4D97-AF65-F5344CB8AC3E}">
        <p14:creationId xmlns:p14="http://schemas.microsoft.com/office/powerpoint/2010/main" val="367980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6CF2420-A677-4ACA-8276-94059E54F767}" type="slidenum">
              <a:rPr lang="en-US" altLang="zh-CN"/>
              <a:pPr/>
              <a:t>‹#›</a:t>
            </a:fld>
            <a:endParaRPr lang="en-US" altLang="zh-CN"/>
          </a:p>
        </p:txBody>
      </p:sp>
    </p:spTree>
    <p:extLst>
      <p:ext uri="{BB962C8B-B14F-4D97-AF65-F5344CB8AC3E}">
        <p14:creationId xmlns:p14="http://schemas.microsoft.com/office/powerpoint/2010/main" val="4073984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042988" y="260350"/>
            <a:ext cx="7793037" cy="882650"/>
          </a:xfrm>
        </p:spPr>
        <p:txBody>
          <a:bodyPr/>
          <a:lstStyle/>
          <a:p>
            <a:r>
              <a:rPr lang="zh-CN" altLang="en-US"/>
              <a:t>单击此处编辑母版标题样式</a:t>
            </a:r>
          </a:p>
        </p:txBody>
      </p:sp>
      <p:sp>
        <p:nvSpPr>
          <p:cNvPr id="3" name="文本占位符 2"/>
          <p:cNvSpPr>
            <a:spLocks noGrp="1"/>
          </p:cNvSpPr>
          <p:nvPr>
            <p:ph type="body" sz="half" idx="1"/>
          </p:nvPr>
        </p:nvSpPr>
        <p:spPr>
          <a:xfrm>
            <a:off x="827088" y="1557338"/>
            <a:ext cx="3810000" cy="41148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4789488" y="1557338"/>
            <a:ext cx="3810000" cy="41148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Rectangle 11">
            <a:extLst>
              <a:ext uri="{FF2B5EF4-FFF2-40B4-BE49-F238E27FC236}">
                <a16:creationId xmlns:a16="http://schemas.microsoft.com/office/drawing/2014/main" id="{DE8583BB-BD79-4B40-96CD-5E765384A12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a:extLst>
              <a:ext uri="{FF2B5EF4-FFF2-40B4-BE49-F238E27FC236}">
                <a16:creationId xmlns:a16="http://schemas.microsoft.com/office/drawing/2014/main" id="{9F93BD9B-5689-4F54-968E-F8D0C75B9AA6}"/>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a:extLst>
              <a:ext uri="{FF2B5EF4-FFF2-40B4-BE49-F238E27FC236}">
                <a16:creationId xmlns:a16="http://schemas.microsoft.com/office/drawing/2014/main" id="{EAF08A7F-D31F-468E-9DD9-EBDC5BDDDE87}"/>
              </a:ext>
            </a:extLst>
          </p:cNvPr>
          <p:cNvSpPr>
            <a:spLocks noGrp="1" noChangeArrowheads="1"/>
          </p:cNvSpPr>
          <p:nvPr>
            <p:ph type="sldNum" sz="quarter" idx="12"/>
          </p:nvPr>
        </p:nvSpPr>
        <p:spPr>
          <a:ln/>
        </p:spPr>
        <p:txBody>
          <a:bodyPr/>
          <a:lstStyle>
            <a:lvl1pPr>
              <a:defRPr/>
            </a:lvl1pPr>
          </a:lstStyle>
          <a:p>
            <a:pPr>
              <a:defRPr/>
            </a:pPr>
            <a:fld id="{3DE4D1B9-60B4-4499-9512-9587782CEB6E}" type="slidenum">
              <a:rPr lang="zh-CN" altLang="en-US"/>
              <a:pPr>
                <a:defRPr/>
              </a:pPr>
              <a:t>‹#›</a:t>
            </a:fld>
            <a:endParaRPr lang="en-US" altLang="zh-CN"/>
          </a:p>
        </p:txBody>
      </p:sp>
    </p:spTree>
    <p:extLst>
      <p:ext uri="{BB962C8B-B14F-4D97-AF65-F5344CB8AC3E}">
        <p14:creationId xmlns:p14="http://schemas.microsoft.com/office/powerpoint/2010/main" val="1330130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042988" y="260350"/>
            <a:ext cx="7793037" cy="882650"/>
          </a:xfrm>
        </p:spPr>
        <p:txBody>
          <a:bodyPr/>
          <a:lstStyle/>
          <a:p>
            <a:r>
              <a:rPr lang="zh-CN" altLang="en-US"/>
              <a:t>单击此处编辑母版标题样式</a:t>
            </a:r>
          </a:p>
        </p:txBody>
      </p:sp>
      <p:sp>
        <p:nvSpPr>
          <p:cNvPr id="3" name="表格占位符 2"/>
          <p:cNvSpPr>
            <a:spLocks noGrp="1"/>
          </p:cNvSpPr>
          <p:nvPr>
            <p:ph type="tbl" idx="1"/>
          </p:nvPr>
        </p:nvSpPr>
        <p:spPr>
          <a:xfrm>
            <a:off x="827088" y="1557338"/>
            <a:ext cx="7772400" cy="4114800"/>
          </a:xfrm>
        </p:spPr>
        <p:txBody>
          <a:bodyPr/>
          <a:lstStyle/>
          <a:p>
            <a:pPr lvl="0"/>
            <a:endParaRPr lang="zh-CN" altLang="en-US" noProof="0"/>
          </a:p>
        </p:txBody>
      </p:sp>
      <p:sp>
        <p:nvSpPr>
          <p:cNvPr id="4" name="Rectangle 11">
            <a:extLst>
              <a:ext uri="{FF2B5EF4-FFF2-40B4-BE49-F238E27FC236}">
                <a16:creationId xmlns:a16="http://schemas.microsoft.com/office/drawing/2014/main" id="{55274076-E464-4F41-8A01-8136AA82601D}"/>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a:extLst>
              <a:ext uri="{FF2B5EF4-FFF2-40B4-BE49-F238E27FC236}">
                <a16:creationId xmlns:a16="http://schemas.microsoft.com/office/drawing/2014/main" id="{B0C8C9E1-3795-4F40-8C5F-B4C47A680A9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a:extLst>
              <a:ext uri="{FF2B5EF4-FFF2-40B4-BE49-F238E27FC236}">
                <a16:creationId xmlns:a16="http://schemas.microsoft.com/office/drawing/2014/main" id="{FB998FEA-860F-4409-B05C-9AB43E81AC6A}"/>
              </a:ext>
            </a:extLst>
          </p:cNvPr>
          <p:cNvSpPr>
            <a:spLocks noGrp="1" noChangeArrowheads="1"/>
          </p:cNvSpPr>
          <p:nvPr>
            <p:ph type="sldNum" sz="quarter" idx="12"/>
          </p:nvPr>
        </p:nvSpPr>
        <p:spPr>
          <a:ln/>
        </p:spPr>
        <p:txBody>
          <a:bodyPr/>
          <a:lstStyle>
            <a:lvl1pPr>
              <a:defRPr/>
            </a:lvl1pPr>
          </a:lstStyle>
          <a:p>
            <a:pPr>
              <a:defRPr/>
            </a:pPr>
            <a:fld id="{C856C7CB-F055-485B-B14F-DA11C98A516B}" type="slidenum">
              <a:rPr lang="zh-CN" altLang="en-US"/>
              <a:pPr>
                <a:defRPr/>
              </a:pPr>
              <a:t>‹#›</a:t>
            </a:fld>
            <a:endParaRPr lang="en-US" altLang="zh-CN"/>
          </a:p>
        </p:txBody>
      </p:sp>
    </p:spTree>
    <p:extLst>
      <p:ext uri="{BB962C8B-B14F-4D97-AF65-F5344CB8AC3E}">
        <p14:creationId xmlns:p14="http://schemas.microsoft.com/office/powerpoint/2010/main" val="109609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sz="4000" b="1">
                <a:solidFill>
                  <a:srgbClr val="0070C0"/>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
        <p:nvSpPr>
          <p:cNvPr id="3" name="内容占位符 2"/>
          <p:cNvSpPr>
            <a:spLocks noGrp="1"/>
          </p:cNvSpPr>
          <p:nvPr>
            <p:ph idx="1"/>
          </p:nvPr>
        </p:nvSpPr>
        <p:spPr/>
        <p:txBody>
          <a:bodyPr/>
          <a:lstStyle>
            <a:lvl1pPr>
              <a:defRPr b="1">
                <a:solidFill>
                  <a:schemeClr val="tx1"/>
                </a:solidFill>
              </a:defRPr>
            </a:lvl1pPr>
            <a:lvl2pPr>
              <a:defRPr b="1">
                <a:solidFill>
                  <a:schemeClr val="tx1"/>
                </a:solidFill>
              </a:defRPr>
            </a:lvl2pPr>
            <a:lvl3pPr>
              <a:defRPr b="1">
                <a:solidFill>
                  <a:schemeClr val="tx1"/>
                </a:solidFill>
              </a:defRPr>
            </a:lvl3pPr>
            <a:lvl4pPr>
              <a:defRPr b="1">
                <a:solidFill>
                  <a:schemeClr val="tx1"/>
                </a:solidFill>
              </a:defRPr>
            </a:lvl4pPr>
            <a:lvl5pPr>
              <a:defRPr b="1">
                <a:solidFill>
                  <a:schemeClr val="tx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F83C6B18-9A40-4D21-B2D8-3480AE83851F}" type="slidenum">
              <a:rPr lang="en-US" altLang="zh-CN"/>
              <a:pPr/>
              <a:t>‹#›</a:t>
            </a:fld>
            <a:endParaRPr lang="en-US" altLang="zh-CN"/>
          </a:p>
        </p:txBody>
      </p:sp>
    </p:spTree>
    <p:extLst>
      <p:ext uri="{BB962C8B-B14F-4D97-AF65-F5344CB8AC3E}">
        <p14:creationId xmlns:p14="http://schemas.microsoft.com/office/powerpoint/2010/main" val="133591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3D285B1-5D38-468D-B8B9-F5EA4E8EF5FD}" type="slidenum">
              <a:rPr lang="en-US" altLang="zh-CN"/>
              <a:pPr/>
              <a:t>‹#›</a:t>
            </a:fld>
            <a:endParaRPr lang="en-US" altLang="zh-CN"/>
          </a:p>
        </p:txBody>
      </p:sp>
    </p:spTree>
    <p:extLst>
      <p:ext uri="{BB962C8B-B14F-4D97-AF65-F5344CB8AC3E}">
        <p14:creationId xmlns:p14="http://schemas.microsoft.com/office/powerpoint/2010/main" val="59539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0E76221-2099-45A1-AAE7-834DA3540A83}" type="slidenum">
              <a:rPr lang="en-US" altLang="zh-CN"/>
              <a:pPr/>
              <a:t>‹#›</a:t>
            </a:fld>
            <a:endParaRPr lang="en-US" altLang="zh-CN"/>
          </a:p>
        </p:txBody>
      </p:sp>
    </p:spTree>
    <p:extLst>
      <p:ext uri="{BB962C8B-B14F-4D97-AF65-F5344CB8AC3E}">
        <p14:creationId xmlns:p14="http://schemas.microsoft.com/office/powerpoint/2010/main" val="2418955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8B6EE0BA-D6DD-4FBE-979F-DDE74E735BAE}" type="slidenum">
              <a:rPr lang="en-US" altLang="zh-CN"/>
              <a:pPr/>
              <a:t>‹#›</a:t>
            </a:fld>
            <a:endParaRPr lang="en-US" altLang="zh-CN"/>
          </a:p>
        </p:txBody>
      </p:sp>
    </p:spTree>
    <p:extLst>
      <p:ext uri="{BB962C8B-B14F-4D97-AF65-F5344CB8AC3E}">
        <p14:creationId xmlns:p14="http://schemas.microsoft.com/office/powerpoint/2010/main" val="289091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06466867-1D30-4101-8A63-96578BD41776}" type="slidenum">
              <a:rPr lang="en-US" altLang="zh-CN"/>
              <a:pPr/>
              <a:t>‹#›</a:t>
            </a:fld>
            <a:endParaRPr lang="en-US" altLang="zh-CN"/>
          </a:p>
        </p:txBody>
      </p:sp>
    </p:spTree>
    <p:extLst>
      <p:ext uri="{BB962C8B-B14F-4D97-AF65-F5344CB8AC3E}">
        <p14:creationId xmlns:p14="http://schemas.microsoft.com/office/powerpoint/2010/main" val="208550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96FA02D7-E7C5-4AE4-B6FA-974FF82B68FF}" type="slidenum">
              <a:rPr lang="en-US" altLang="zh-CN"/>
              <a:pPr/>
              <a:t>‹#›</a:t>
            </a:fld>
            <a:endParaRPr lang="en-US" altLang="zh-CN"/>
          </a:p>
        </p:txBody>
      </p:sp>
    </p:spTree>
    <p:extLst>
      <p:ext uri="{BB962C8B-B14F-4D97-AF65-F5344CB8AC3E}">
        <p14:creationId xmlns:p14="http://schemas.microsoft.com/office/powerpoint/2010/main" val="2470652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E6E44C36-15DE-4733-B61C-9D99689B2C2D}" type="slidenum">
              <a:rPr lang="en-US" altLang="zh-CN"/>
              <a:pPr/>
              <a:t>‹#›</a:t>
            </a:fld>
            <a:endParaRPr lang="en-US" altLang="zh-CN"/>
          </a:p>
        </p:txBody>
      </p:sp>
    </p:spTree>
    <p:extLst>
      <p:ext uri="{BB962C8B-B14F-4D97-AF65-F5344CB8AC3E}">
        <p14:creationId xmlns:p14="http://schemas.microsoft.com/office/powerpoint/2010/main" val="322453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E35FE1C3-2402-4BA5-A2BF-12C95DEC125F}" type="slidenum">
              <a:rPr lang="en-US" altLang="zh-CN"/>
              <a:pPr/>
              <a:t>‹#›</a:t>
            </a:fld>
            <a:endParaRPr lang="en-US" altLang="zh-CN"/>
          </a:p>
        </p:txBody>
      </p:sp>
    </p:spTree>
    <p:extLst>
      <p:ext uri="{BB962C8B-B14F-4D97-AF65-F5344CB8AC3E}">
        <p14:creationId xmlns:p14="http://schemas.microsoft.com/office/powerpoint/2010/main" val="3416386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l="-6000" r="-6000"/>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单击以编辑</a:t>
            </a:r>
            <a:r>
              <a:rPr lang="zh-CN" altLang="en-US"/>
              <a:t>母版标题样式</a:t>
            </a:r>
          </a:p>
        </p:txBody>
      </p:sp>
      <p:sp>
        <p:nvSpPr>
          <p:cNvPr id="3789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单击以编辑母版文本样式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7892"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lvl1pPr>
          </a:lstStyle>
          <a:p>
            <a:endParaRPr lang="en-US" altLang="zh-CN"/>
          </a:p>
        </p:txBody>
      </p:sp>
      <p:sp>
        <p:nvSpPr>
          <p:cNvPr id="37893"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n-US" altLang="zh-CN"/>
          </a:p>
        </p:txBody>
      </p:sp>
      <p:sp>
        <p:nvSpPr>
          <p:cNvPr id="37894"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CB08057D-A7E1-4673-A165-CD071AA0A7BA}"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宋体" charset="-122"/>
        </a:defRPr>
      </a:lvl2pPr>
      <a:lvl3pPr algn="ctr" rtl="0" fontAlgn="base">
        <a:spcBef>
          <a:spcPct val="0"/>
        </a:spcBef>
        <a:spcAft>
          <a:spcPct val="0"/>
        </a:spcAft>
        <a:defRPr kumimoji="1" sz="4400">
          <a:solidFill>
            <a:schemeClr val="tx2"/>
          </a:solidFill>
          <a:latin typeface="Times New Roman" pitchFamily="18" charset="0"/>
          <a:ea typeface="宋体" charset="-122"/>
        </a:defRPr>
      </a:lvl3pPr>
      <a:lvl4pPr algn="ctr" rtl="0" fontAlgn="base">
        <a:spcBef>
          <a:spcPct val="0"/>
        </a:spcBef>
        <a:spcAft>
          <a:spcPct val="0"/>
        </a:spcAft>
        <a:defRPr kumimoji="1" sz="4400">
          <a:solidFill>
            <a:schemeClr val="tx2"/>
          </a:solidFill>
          <a:latin typeface="Times New Roman" pitchFamily="18" charset="0"/>
          <a:ea typeface="宋体" charset="-122"/>
        </a:defRPr>
      </a:lvl4pPr>
      <a:lvl5pPr algn="ctr" rtl="0" fontAlgn="base">
        <a:spcBef>
          <a:spcPct val="0"/>
        </a:spcBef>
        <a:spcAft>
          <a:spcPct val="0"/>
        </a:spcAft>
        <a:defRPr kumimoji="1" sz="4400">
          <a:solidFill>
            <a:schemeClr val="tx2"/>
          </a:solidFill>
          <a:latin typeface="Times New Roman" pitchFamily="18" charset="0"/>
          <a:ea typeface="宋体" charset="-122"/>
        </a:defRPr>
      </a:lvl5pPr>
      <a:lvl6pPr marL="457200" algn="ctr" rtl="0" fontAlgn="base">
        <a:spcBef>
          <a:spcPct val="0"/>
        </a:spcBef>
        <a:spcAft>
          <a:spcPct val="0"/>
        </a:spcAft>
        <a:defRPr kumimoji="1" sz="4400">
          <a:solidFill>
            <a:schemeClr val="tx2"/>
          </a:solidFill>
          <a:latin typeface="Times New Roman" pitchFamily="18" charset="0"/>
          <a:ea typeface="宋体" charset="-122"/>
        </a:defRPr>
      </a:lvl6pPr>
      <a:lvl7pPr marL="914400" algn="ctr" rtl="0" fontAlgn="base">
        <a:spcBef>
          <a:spcPct val="0"/>
        </a:spcBef>
        <a:spcAft>
          <a:spcPct val="0"/>
        </a:spcAft>
        <a:defRPr kumimoji="1" sz="4400">
          <a:solidFill>
            <a:schemeClr val="tx2"/>
          </a:solidFill>
          <a:latin typeface="Times New Roman" pitchFamily="18" charset="0"/>
          <a:ea typeface="宋体" charset="-122"/>
        </a:defRPr>
      </a:lvl7pPr>
      <a:lvl8pPr marL="1371600" algn="ctr" rtl="0" fontAlgn="base">
        <a:spcBef>
          <a:spcPct val="0"/>
        </a:spcBef>
        <a:spcAft>
          <a:spcPct val="0"/>
        </a:spcAft>
        <a:defRPr kumimoji="1" sz="4400">
          <a:solidFill>
            <a:schemeClr val="tx2"/>
          </a:solidFill>
          <a:latin typeface="Times New Roman" pitchFamily="18" charset="0"/>
          <a:ea typeface="宋体" charset="-122"/>
        </a:defRPr>
      </a:lvl8pPr>
      <a:lvl9pPr marL="1828800" algn="ctr" rtl="0" fontAlgn="base">
        <a:spcBef>
          <a:spcPct val="0"/>
        </a:spcBef>
        <a:spcAft>
          <a:spcPct val="0"/>
        </a:spcAft>
        <a:defRPr kumimoji="1" sz="4400">
          <a:solidFill>
            <a:schemeClr val="tx2"/>
          </a:solidFill>
          <a:latin typeface="Times New Roman" pitchFamily="18" charset="0"/>
          <a:ea typeface="宋体" charset="-122"/>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a:alphaModFix amt="50000"/>
            <a:lum/>
          </a:blip>
          <a:srcRect/>
          <a:stretch>
            <a:fillRect l="-2000" r="-2000"/>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000232" y="1501872"/>
            <a:ext cx="4953000" cy="1600200"/>
          </a:xfrm>
        </p:spPr>
        <p:txBody>
          <a:bodyPr/>
          <a:lstStyle/>
          <a:p>
            <a:r>
              <a:rPr lang="zh-CN" altLang="en-US" sz="4800" b="1" dirty="0">
                <a:solidFill>
                  <a:schemeClr val="tx1"/>
                </a:solidFill>
                <a:ea typeface="楷体_GB2312" pitchFamily="49" charset="-122"/>
              </a:rPr>
              <a:t>软 件 工 程</a:t>
            </a:r>
            <a:br>
              <a:rPr lang="zh-CN" altLang="en-US" sz="4800" b="1" dirty="0">
                <a:solidFill>
                  <a:schemeClr val="tx1"/>
                </a:solidFill>
                <a:ea typeface="楷体_GB2312" pitchFamily="49" charset="-122"/>
              </a:rPr>
            </a:br>
            <a:r>
              <a:rPr lang="en-US" altLang="zh-CN" sz="3600" b="1" dirty="0">
                <a:solidFill>
                  <a:schemeClr val="tx1"/>
                </a:solidFill>
                <a:ea typeface="楷体_GB2312" pitchFamily="49" charset="-122"/>
              </a:rPr>
              <a:t>Software Engineering</a:t>
            </a:r>
            <a:endParaRPr lang="en-US" altLang="zh-CN" b="1" dirty="0">
              <a:ea typeface="楷体_GB2312" pitchFamily="49" charset="-122"/>
            </a:endParaRPr>
          </a:p>
        </p:txBody>
      </p:sp>
      <p:sp>
        <p:nvSpPr>
          <p:cNvPr id="2051" name="Rectangle 3"/>
          <p:cNvSpPr>
            <a:spLocks noGrp="1" noChangeArrowheads="1"/>
          </p:cNvSpPr>
          <p:nvPr>
            <p:ph type="subTitle" idx="1"/>
          </p:nvPr>
        </p:nvSpPr>
        <p:spPr>
          <a:xfrm>
            <a:off x="1285852" y="3500438"/>
            <a:ext cx="6477000" cy="1214446"/>
          </a:xfrm>
        </p:spPr>
        <p:txBody>
          <a:bodyPr/>
          <a:lstStyle/>
          <a:p>
            <a:pPr>
              <a:lnSpc>
                <a:spcPct val="130000"/>
              </a:lnSpc>
            </a:pPr>
            <a:r>
              <a:rPr lang="zh-CN" altLang="en-US" sz="2800" b="1" dirty="0">
                <a:ea typeface="楷体_GB2312" pitchFamily="49" charset="-122"/>
              </a:rPr>
              <a:t>主讲：杨谊</a:t>
            </a:r>
            <a:endParaRPr lang="zh-CN" altLang="en-US" sz="3600" b="1" dirty="0">
              <a:ea typeface="楷体_GB2312" pitchFamily="49" charset="-122"/>
            </a:endParaRPr>
          </a:p>
          <a:p>
            <a:r>
              <a:rPr lang="zh-CN" altLang="en-US" sz="3600" b="1" dirty="0">
                <a:ea typeface="楷体_GB2312" pitchFamily="49" charset="-122"/>
              </a:rPr>
              <a:t> </a:t>
            </a:r>
            <a:r>
              <a:rPr lang="en-US" altLang="zh-CN" sz="2800" b="1" dirty="0">
                <a:ea typeface="楷体_GB2312" pitchFamily="49" charset="-122"/>
              </a:rPr>
              <a:t>E-mail :  yiyang20110130@163.com</a:t>
            </a:r>
            <a:endParaRPr lang="en-US" altLang="zh-CN" sz="3600" b="1" dirty="0">
              <a:ea typeface="楷体_GB2312" pitchFamily="49" charset="-122"/>
            </a:endParaRPr>
          </a:p>
          <a:p>
            <a:pPr algn="l"/>
            <a:endParaRPr lang="en-US" altLang="zh-CN" sz="3600" b="1" dirty="0">
              <a:ea typeface="楷体_GB2312" pitchFamily="49" charset="-122"/>
            </a:endParaRPr>
          </a:p>
        </p:txBody>
      </p:sp>
      <p:sp>
        <p:nvSpPr>
          <p:cNvPr id="2" name="AutoShape 9" descr="d:\users\yy\appdata\roaming\360se6\User Data\temp\rjcxj(1).jpg"/>
          <p:cNvSpPr>
            <a:spLocks noChangeAspect="1" noChangeArrowheads="1"/>
          </p:cNvSpPr>
          <p:nvPr/>
        </p:nvSpPr>
        <p:spPr bwMode="auto">
          <a:xfrm>
            <a:off x="168275" y="-1825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 name="AutoShape 11" descr="d:\users\yy\appdata\roaming\360se6\User Data\temp\rjcxj(1).jpg"/>
          <p:cNvSpPr>
            <a:spLocks noChangeAspect="1" noChangeArrowheads="1"/>
          </p:cNvSpPr>
          <p:nvPr/>
        </p:nvSpPr>
        <p:spPr bwMode="auto">
          <a:xfrm>
            <a:off x="320675" y="-301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ox(out)">
                                      <p:cBhvr>
                                        <p:cTn id="7" dur="500"/>
                                        <p:tgtEl>
                                          <p:spTgt spid="2050"/>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8" fill="hold" nodeType="afterGroup">
                            <p:stCondLst>
                              <p:cond delay="500"/>
                            </p:stCondLst>
                            <p:childTnLst>
                              <p:par>
                                <p:cTn id="9" presetID="5" presetClass="entr" presetSubtype="5" fill="hold" grpId="0" nodeType="afterEffect">
                                  <p:stCondLst>
                                    <p:cond delay="0"/>
                                  </p:stCondLst>
                                  <p:childTnLst>
                                    <p:set>
                                      <p:cBhvr>
                                        <p:cTn id="10" dur="1" fill="hold">
                                          <p:stCondLst>
                                            <p:cond delay="0"/>
                                          </p:stCondLst>
                                        </p:cTn>
                                        <p:tgtEl>
                                          <p:spTgt spid="2051">
                                            <p:txEl>
                                              <p:pRg st="0" end="0"/>
                                            </p:txEl>
                                          </p:spTgt>
                                        </p:tgtEl>
                                        <p:attrNameLst>
                                          <p:attrName>style.visibility</p:attrName>
                                        </p:attrNameLst>
                                      </p:cBhvr>
                                      <p:to>
                                        <p:strVal val="visible"/>
                                      </p:to>
                                    </p:set>
                                    <p:animEffect transition="in" filter="checkerboard(down)">
                                      <p:cBhvr>
                                        <p:cTn id="11" dur="500"/>
                                        <p:tgtEl>
                                          <p:spTgt spid="2051">
                                            <p:txEl>
                                              <p:pRg st="0" end="0"/>
                                            </p:txEl>
                                          </p:spTgt>
                                        </p:tgtEl>
                                      </p:cBhvr>
                                    </p:animEffect>
                                  </p:childTnLst>
                                  <p:subTnLst>
                                    <p:audio>
                                      <p:cMediaNode>
                                        <p:cTn display="0" masterRel="sameClick">
                                          <p:stCondLst>
                                            <p:cond evt="begin" delay="0">
                                              <p:tn val="9"/>
                                            </p:cond>
                                          </p:stCondLst>
                                          <p:endCondLst>
                                            <p:cond evt="onStopAudio" delay="0">
                                              <p:tgtEl>
                                                <p:sldTgt/>
                                              </p:tgtEl>
                                            </p:cond>
                                          </p:endCondLst>
                                        </p:cTn>
                                        <p:tgtEl>
                                          <p:sndTgt r:embed="rId2" name="CAMERA.WAV"/>
                                        </p:tgtEl>
                                      </p:cMediaNode>
                                    </p:audio>
                                  </p:subTnLst>
                                </p:cTn>
                              </p:par>
                            </p:childTnLst>
                          </p:cTn>
                        </p:par>
                        <p:par>
                          <p:cTn id="12" fill="hold" nodeType="afterGroup">
                            <p:stCondLst>
                              <p:cond delay="1000"/>
                            </p:stCondLst>
                            <p:childTnLst>
                              <p:par>
                                <p:cTn id="13" presetID="5" presetClass="entr" presetSubtype="5" fill="hold" grpId="0" nodeType="afterEffect">
                                  <p:stCondLst>
                                    <p:cond delay="0"/>
                                  </p:stCondLst>
                                  <p:childTnLst>
                                    <p:set>
                                      <p:cBhvr>
                                        <p:cTn id="14" dur="1" fill="hold">
                                          <p:stCondLst>
                                            <p:cond delay="0"/>
                                          </p:stCondLst>
                                        </p:cTn>
                                        <p:tgtEl>
                                          <p:spTgt spid="2051">
                                            <p:txEl>
                                              <p:pRg st="1" end="1"/>
                                            </p:txEl>
                                          </p:spTgt>
                                        </p:tgtEl>
                                        <p:attrNameLst>
                                          <p:attrName>style.visibility</p:attrName>
                                        </p:attrNameLst>
                                      </p:cBhvr>
                                      <p:to>
                                        <p:strVal val="visible"/>
                                      </p:to>
                                    </p:set>
                                    <p:animEffect transition="in" filter="checkerboard(down)">
                                      <p:cBhvr>
                                        <p:cTn id="15" dur="500"/>
                                        <p:tgtEl>
                                          <p:spTgt spid="2051">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灯片编号占位符 5">
            <a:extLst>
              <a:ext uri="{FF2B5EF4-FFF2-40B4-BE49-F238E27FC236}">
                <a16:creationId xmlns:a16="http://schemas.microsoft.com/office/drawing/2014/main" id="{A77E2287-E216-4184-B9C5-62CFD4C2D81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7CA1A098-0E45-47CA-86EC-788B7712EFA7}" type="slidenum">
              <a:rPr kumimoji="0" lang="zh-CN" altLang="en-US" b="0"/>
              <a:pPr>
                <a:lnSpc>
                  <a:spcPct val="100000"/>
                </a:lnSpc>
                <a:spcBef>
                  <a:spcPct val="0"/>
                </a:spcBef>
                <a:buClrTx/>
                <a:buSzTx/>
                <a:buFontTx/>
                <a:buNone/>
              </a:pPr>
              <a:t>10</a:t>
            </a:fld>
            <a:endParaRPr kumimoji="0" lang="en-US" altLang="zh-CN" b="0"/>
          </a:p>
        </p:txBody>
      </p:sp>
      <p:sp>
        <p:nvSpPr>
          <p:cNvPr id="14339" name="Rectangle 2">
            <a:extLst>
              <a:ext uri="{FF2B5EF4-FFF2-40B4-BE49-F238E27FC236}">
                <a16:creationId xmlns:a16="http://schemas.microsoft.com/office/drawing/2014/main" id="{2C4798EC-FBB0-4E8B-8838-EAA727F554D9}"/>
              </a:ext>
            </a:extLst>
          </p:cNvPr>
          <p:cNvSpPr>
            <a:spLocks noGrp="1" noChangeArrowheads="1"/>
          </p:cNvSpPr>
          <p:nvPr>
            <p:ph type="body" idx="1"/>
          </p:nvPr>
        </p:nvSpPr>
        <p:spPr>
          <a:xfrm>
            <a:off x="539750" y="1196975"/>
            <a:ext cx="7772400" cy="5111750"/>
          </a:xfrm>
        </p:spPr>
        <p:txBody>
          <a:bodyPr/>
          <a:lstStyle/>
          <a:p>
            <a:pPr marL="0" indent="0" eaLnBrk="1" hangingPunct="1">
              <a:buNone/>
            </a:pPr>
            <a:r>
              <a:rPr kumimoji="0" lang="en-US" altLang="zh-CN" sz="2800" b="1" dirty="0">
                <a:latin typeface="楷体_GB2312" pitchFamily="49" charset="-122"/>
                <a:ea typeface="楷体_GB2312" pitchFamily="49" charset="-122"/>
              </a:rPr>
              <a:t>4</a:t>
            </a:r>
            <a:r>
              <a:rPr lang="en-US" altLang="zh-CN" sz="2800" b="1" dirty="0">
                <a:latin typeface="楷体_GB2312" pitchFamily="49" charset="-122"/>
                <a:ea typeface="楷体_GB2312" pitchFamily="49" charset="-122"/>
              </a:rPr>
              <a:t>.</a:t>
            </a:r>
            <a:r>
              <a:rPr kumimoji="0" lang="zh-CN" altLang="en-US" sz="2800" b="1" dirty="0">
                <a:latin typeface="楷体_GB2312" pitchFamily="49" charset="-122"/>
                <a:ea typeface="楷体_GB2312" pitchFamily="49" charset="-122"/>
              </a:rPr>
              <a:t>保存维护记录</a:t>
            </a:r>
          </a:p>
          <a:p>
            <a:pPr eaLnBrk="1" hangingPunct="1">
              <a:lnSpc>
                <a:spcPct val="120000"/>
              </a:lnSpc>
              <a:spcBef>
                <a:spcPts val="600"/>
              </a:spcBef>
              <a:buNone/>
            </a:pPr>
            <a:r>
              <a:rPr lang="en-US" altLang="zh-CN" sz="2000" b="0" dirty="0">
                <a:latin typeface="黑体" panose="02010609060101010101" pitchFamily="49" charset="-122"/>
                <a:ea typeface="黑体" panose="02010609060101010101" pitchFamily="49" charset="-122"/>
              </a:rPr>
              <a:t> ①</a:t>
            </a:r>
            <a:r>
              <a:rPr lang="zh-CN" altLang="en-US" sz="2000" b="0" dirty="0">
                <a:latin typeface="黑体" panose="02010609060101010101" pitchFamily="49" charset="-122"/>
                <a:ea typeface="黑体" panose="02010609060101010101" pitchFamily="49" charset="-122"/>
              </a:rPr>
              <a:t>程序标识；</a:t>
            </a:r>
          </a:p>
          <a:p>
            <a:pPr eaLnBrk="1" hangingPunct="1">
              <a:lnSpc>
                <a:spcPct val="120000"/>
              </a:lnSpc>
              <a:spcBef>
                <a:spcPts val="600"/>
              </a:spcBef>
              <a:buNone/>
            </a:pPr>
            <a:r>
              <a:rPr lang="zh-CN" altLang="en-US" sz="2000" b="0" dirty="0">
                <a:latin typeface="黑体" panose="02010609060101010101" pitchFamily="49" charset="-122"/>
                <a:ea typeface="黑体" panose="02010609060101010101" pitchFamily="49" charset="-122"/>
              </a:rPr>
              <a:t> </a:t>
            </a:r>
            <a:r>
              <a:rPr lang="en-US" altLang="zh-CN" sz="2000" b="0" dirty="0">
                <a:latin typeface="黑体" panose="02010609060101010101" pitchFamily="49" charset="-122"/>
                <a:ea typeface="黑体" panose="02010609060101010101" pitchFamily="49" charset="-122"/>
              </a:rPr>
              <a:t>②</a:t>
            </a:r>
            <a:r>
              <a:rPr lang="zh-CN" altLang="en-US" sz="2000" b="0" dirty="0">
                <a:latin typeface="黑体" panose="02010609060101010101" pitchFamily="49" charset="-122"/>
                <a:ea typeface="黑体" panose="02010609060101010101" pitchFamily="49" charset="-122"/>
              </a:rPr>
              <a:t>源语句数； </a:t>
            </a:r>
          </a:p>
          <a:p>
            <a:pPr eaLnBrk="1" hangingPunct="1">
              <a:lnSpc>
                <a:spcPct val="120000"/>
              </a:lnSpc>
              <a:spcBef>
                <a:spcPts val="600"/>
              </a:spcBef>
              <a:buNone/>
            </a:pPr>
            <a:r>
              <a:rPr lang="en-US" altLang="zh-CN" sz="2000" b="0" dirty="0">
                <a:latin typeface="黑体" panose="02010609060101010101" pitchFamily="49" charset="-122"/>
                <a:ea typeface="黑体" panose="02010609060101010101" pitchFamily="49" charset="-122"/>
              </a:rPr>
              <a:t> ③</a:t>
            </a:r>
            <a:r>
              <a:rPr lang="zh-CN" altLang="en-US" sz="2000" b="0" dirty="0">
                <a:latin typeface="黑体" panose="02010609060101010101" pitchFamily="49" charset="-122"/>
                <a:ea typeface="黑体" panose="02010609060101010101" pitchFamily="49" charset="-122"/>
              </a:rPr>
              <a:t>机器指令条数；</a:t>
            </a:r>
          </a:p>
          <a:p>
            <a:pPr eaLnBrk="1" hangingPunct="1">
              <a:lnSpc>
                <a:spcPct val="120000"/>
              </a:lnSpc>
              <a:spcBef>
                <a:spcPts val="600"/>
              </a:spcBef>
              <a:buNone/>
            </a:pPr>
            <a:r>
              <a:rPr lang="zh-CN" altLang="en-US" sz="2000" b="0" dirty="0">
                <a:latin typeface="黑体" panose="02010609060101010101" pitchFamily="49" charset="-122"/>
                <a:ea typeface="黑体" panose="02010609060101010101" pitchFamily="49" charset="-122"/>
              </a:rPr>
              <a:t> </a:t>
            </a:r>
            <a:r>
              <a:rPr lang="en-US" altLang="zh-CN" sz="2000" b="0" dirty="0">
                <a:latin typeface="黑体" panose="02010609060101010101" pitchFamily="49" charset="-122"/>
                <a:ea typeface="黑体" panose="02010609060101010101" pitchFamily="49" charset="-122"/>
              </a:rPr>
              <a:t>④</a:t>
            </a:r>
            <a:r>
              <a:rPr lang="zh-CN" altLang="en-US" sz="2000" b="0" dirty="0">
                <a:latin typeface="黑体" panose="02010609060101010101" pitchFamily="49" charset="-122"/>
                <a:ea typeface="黑体" panose="02010609060101010101" pitchFamily="49" charset="-122"/>
              </a:rPr>
              <a:t>使用的程序设计语言；</a:t>
            </a:r>
          </a:p>
          <a:p>
            <a:pPr eaLnBrk="1" hangingPunct="1">
              <a:lnSpc>
                <a:spcPct val="120000"/>
              </a:lnSpc>
              <a:spcBef>
                <a:spcPts val="600"/>
              </a:spcBef>
              <a:buNone/>
            </a:pPr>
            <a:r>
              <a:rPr lang="zh-CN" altLang="en-US" sz="2000" b="0" dirty="0">
                <a:latin typeface="黑体" panose="02010609060101010101" pitchFamily="49" charset="-122"/>
                <a:ea typeface="黑体" panose="02010609060101010101" pitchFamily="49" charset="-122"/>
              </a:rPr>
              <a:t> </a:t>
            </a:r>
            <a:r>
              <a:rPr lang="en-US" altLang="zh-CN" sz="2000" b="0" dirty="0">
                <a:latin typeface="黑体" panose="02010609060101010101" pitchFamily="49" charset="-122"/>
                <a:ea typeface="黑体" panose="02010609060101010101" pitchFamily="49" charset="-122"/>
              </a:rPr>
              <a:t>⑤</a:t>
            </a:r>
            <a:r>
              <a:rPr lang="zh-CN" altLang="en-US" sz="2000" b="0" dirty="0">
                <a:latin typeface="黑体" panose="02010609060101010101" pitchFamily="49" charset="-122"/>
                <a:ea typeface="黑体" panose="02010609060101010101" pitchFamily="49" charset="-122"/>
              </a:rPr>
              <a:t>程序安装的日期； </a:t>
            </a:r>
          </a:p>
          <a:p>
            <a:pPr eaLnBrk="1" hangingPunct="1">
              <a:lnSpc>
                <a:spcPct val="120000"/>
              </a:lnSpc>
              <a:spcBef>
                <a:spcPts val="600"/>
              </a:spcBef>
              <a:buNone/>
            </a:pPr>
            <a:r>
              <a:rPr lang="en-US" altLang="zh-CN" sz="2000" b="0" dirty="0">
                <a:latin typeface="黑体" panose="02010609060101010101" pitchFamily="49" charset="-122"/>
                <a:ea typeface="黑体" panose="02010609060101010101" pitchFamily="49" charset="-122"/>
              </a:rPr>
              <a:t> ⑥</a:t>
            </a:r>
            <a:r>
              <a:rPr lang="zh-CN" altLang="en-US" sz="2000" b="0" dirty="0">
                <a:latin typeface="黑体" panose="02010609060101010101" pitchFamily="49" charset="-122"/>
                <a:ea typeface="黑体" panose="02010609060101010101" pitchFamily="49" charset="-122"/>
              </a:rPr>
              <a:t>自从安装以来程序运行的次数；</a:t>
            </a:r>
          </a:p>
          <a:p>
            <a:pPr eaLnBrk="1" hangingPunct="1">
              <a:lnSpc>
                <a:spcPct val="120000"/>
              </a:lnSpc>
              <a:spcBef>
                <a:spcPts val="600"/>
              </a:spcBef>
              <a:buNone/>
            </a:pPr>
            <a:r>
              <a:rPr lang="zh-CN" altLang="en-US" sz="2000" b="0" dirty="0">
                <a:latin typeface="黑体" panose="02010609060101010101" pitchFamily="49" charset="-122"/>
                <a:ea typeface="黑体" panose="02010609060101010101" pitchFamily="49" charset="-122"/>
              </a:rPr>
              <a:t> </a:t>
            </a:r>
            <a:r>
              <a:rPr lang="en-US" altLang="zh-CN" sz="2000" b="0" dirty="0">
                <a:latin typeface="黑体" panose="02010609060101010101" pitchFamily="49" charset="-122"/>
                <a:ea typeface="黑体" panose="02010609060101010101" pitchFamily="49" charset="-122"/>
              </a:rPr>
              <a:t>⑦</a:t>
            </a:r>
            <a:r>
              <a:rPr lang="zh-CN" altLang="en-US" sz="2000" b="0" dirty="0">
                <a:latin typeface="黑体" panose="02010609060101010101" pitchFamily="49" charset="-122"/>
                <a:ea typeface="黑体" panose="02010609060101010101" pitchFamily="49" charset="-122"/>
              </a:rPr>
              <a:t>自从安装以来程序失效的次数；</a:t>
            </a:r>
          </a:p>
          <a:p>
            <a:pPr eaLnBrk="1" hangingPunct="1">
              <a:lnSpc>
                <a:spcPct val="120000"/>
              </a:lnSpc>
              <a:spcBef>
                <a:spcPts val="600"/>
              </a:spcBef>
              <a:buNone/>
            </a:pPr>
            <a:r>
              <a:rPr lang="en-US" altLang="zh-CN" sz="2000" b="0" dirty="0">
                <a:latin typeface="黑体" panose="02010609060101010101" pitchFamily="49" charset="-122"/>
                <a:ea typeface="黑体" panose="02010609060101010101" pitchFamily="49" charset="-122"/>
              </a:rPr>
              <a:t> ⑧</a:t>
            </a:r>
            <a:r>
              <a:rPr lang="zh-CN" altLang="en-US" sz="2000" b="0" dirty="0">
                <a:latin typeface="黑体" panose="02010609060101010101" pitchFamily="49" charset="-122"/>
                <a:ea typeface="黑体" panose="02010609060101010101" pitchFamily="49" charset="-122"/>
              </a:rPr>
              <a:t>程序变动的层次和标识。 </a:t>
            </a:r>
          </a:p>
        </p:txBody>
      </p:sp>
      <p:sp>
        <p:nvSpPr>
          <p:cNvPr id="4" name="Rectangle 2">
            <a:extLst>
              <a:ext uri="{FF2B5EF4-FFF2-40B4-BE49-F238E27FC236}">
                <a16:creationId xmlns:a16="http://schemas.microsoft.com/office/drawing/2014/main" id="{F6DA0F1D-AE48-499D-BC0F-730FB2C5D6EE}"/>
              </a:ext>
            </a:extLst>
          </p:cNvPr>
          <p:cNvSpPr>
            <a:spLocks noGrp="1" noChangeArrowheads="1"/>
          </p:cNvSpPr>
          <p:nvPr>
            <p:ph type="title"/>
          </p:nvPr>
        </p:nvSpPr>
        <p:spPr>
          <a:xfrm>
            <a:off x="900113" y="260350"/>
            <a:ext cx="7793037" cy="882650"/>
          </a:xfrm>
        </p:spPr>
        <p:txBody>
          <a:bodyPr/>
          <a:lstStyle/>
          <a:p>
            <a:pPr eaLnBrk="1" hangingPunct="1"/>
            <a:r>
              <a:rPr lang="en-US" altLang="zh-CN" sz="3600" b="1" dirty="0">
                <a:solidFill>
                  <a:srgbClr val="000000"/>
                </a:solidFill>
                <a:ea typeface="楷体_GB2312" pitchFamily="49" charset="-122"/>
              </a:rPr>
              <a:t>11.3 </a:t>
            </a:r>
            <a:r>
              <a:rPr lang="zh-CN" altLang="en-US" sz="3600" b="1" dirty="0">
                <a:solidFill>
                  <a:srgbClr val="000000"/>
                </a:solidFill>
                <a:ea typeface="楷体_GB2312" pitchFamily="49" charset="-122"/>
              </a:rPr>
              <a:t>维护的过程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灯片编号占位符 5">
            <a:extLst>
              <a:ext uri="{FF2B5EF4-FFF2-40B4-BE49-F238E27FC236}">
                <a16:creationId xmlns:a16="http://schemas.microsoft.com/office/drawing/2014/main" id="{5AAE5FE1-6348-4726-9125-6D562461E8A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511EC152-1254-49A8-9AD6-BE5034D60A5A}" type="slidenum">
              <a:rPr kumimoji="0" lang="zh-CN" altLang="en-US" b="0"/>
              <a:pPr>
                <a:lnSpc>
                  <a:spcPct val="100000"/>
                </a:lnSpc>
                <a:spcBef>
                  <a:spcPct val="0"/>
                </a:spcBef>
                <a:buClrTx/>
                <a:buSzTx/>
                <a:buFontTx/>
                <a:buNone/>
              </a:pPr>
              <a:t>11</a:t>
            </a:fld>
            <a:endParaRPr kumimoji="0" lang="en-US" altLang="zh-CN" b="0"/>
          </a:p>
        </p:txBody>
      </p:sp>
      <p:sp>
        <p:nvSpPr>
          <p:cNvPr id="16387" name="Rectangle 2">
            <a:extLst>
              <a:ext uri="{FF2B5EF4-FFF2-40B4-BE49-F238E27FC236}">
                <a16:creationId xmlns:a16="http://schemas.microsoft.com/office/drawing/2014/main" id="{6AE86DDE-C514-41D0-9953-3BE47B7F99A0}"/>
              </a:ext>
            </a:extLst>
          </p:cNvPr>
          <p:cNvSpPr>
            <a:spLocks noGrp="1" noChangeArrowheads="1"/>
          </p:cNvSpPr>
          <p:nvPr>
            <p:ph type="body" idx="1"/>
          </p:nvPr>
        </p:nvSpPr>
        <p:spPr>
          <a:xfrm>
            <a:off x="468313" y="1196975"/>
            <a:ext cx="8351837" cy="4968875"/>
          </a:xfrm>
        </p:spPr>
        <p:txBody>
          <a:bodyPr/>
          <a:lstStyle/>
          <a:p>
            <a:pPr eaLnBrk="1" hangingPunct="1">
              <a:buFont typeface="Wingdings" panose="05000000000000000000" pitchFamily="2" charset="2"/>
              <a:buNone/>
            </a:pPr>
            <a:r>
              <a:rPr lang="en-US" altLang="zh-CN" sz="2800" b="1" dirty="0">
                <a:latin typeface="楷体_GB2312" pitchFamily="49" charset="-122"/>
                <a:ea typeface="楷体_GB2312" pitchFamily="49" charset="-122"/>
              </a:rPr>
              <a:t>5. </a:t>
            </a:r>
            <a:r>
              <a:rPr lang="zh-CN" altLang="en-US" sz="2800" b="1" dirty="0">
                <a:latin typeface="楷体_GB2312" pitchFamily="49" charset="-122"/>
                <a:ea typeface="楷体_GB2312" pitchFamily="49" charset="-122"/>
              </a:rPr>
              <a:t>评价维护活动</a:t>
            </a:r>
          </a:p>
          <a:p>
            <a:pPr eaLnBrk="1" hangingPunct="1">
              <a:lnSpc>
                <a:spcPct val="120000"/>
              </a:lnSpc>
              <a:spcBef>
                <a:spcPts val="1200"/>
              </a:spcBef>
              <a:buNone/>
            </a:pPr>
            <a:r>
              <a:rPr lang="zh-CN" altLang="en-US" sz="2000" dirty="0">
                <a:latin typeface="黑体" panose="02010609060101010101" pitchFamily="49" charset="-122"/>
                <a:ea typeface="黑体" panose="02010609060101010101" pitchFamily="49" charset="-122"/>
              </a:rPr>
              <a:t>从</a:t>
            </a:r>
            <a:r>
              <a:rPr lang="en-US" altLang="zh-CN" sz="2000" dirty="0">
                <a:latin typeface="黑体" panose="02010609060101010101" pitchFamily="49" charset="-122"/>
                <a:ea typeface="黑体" panose="02010609060101010101" pitchFamily="49" charset="-122"/>
              </a:rPr>
              <a:t>7</a:t>
            </a:r>
            <a:r>
              <a:rPr lang="zh-CN" altLang="en-US" sz="2000" dirty="0">
                <a:latin typeface="黑体" panose="02010609060101010101" pitchFamily="49" charset="-122"/>
                <a:ea typeface="黑体" panose="02010609060101010101" pitchFamily="49" charset="-122"/>
              </a:rPr>
              <a:t>个方面度量维护工作：</a:t>
            </a:r>
          </a:p>
          <a:p>
            <a:pPr eaLnBrk="1" hangingPunct="1">
              <a:lnSpc>
                <a:spcPct val="120000"/>
              </a:lnSpc>
              <a:spcBef>
                <a:spcPts val="1200"/>
              </a:spcBef>
              <a:buNone/>
            </a:pPr>
            <a:r>
              <a:rPr lang="en-US" altLang="zh-CN" sz="2000" dirty="0">
                <a:latin typeface="黑体" panose="02010609060101010101" pitchFamily="49" charset="-122"/>
                <a:ea typeface="黑体" panose="02010609060101010101" pitchFamily="49" charset="-122"/>
              </a:rPr>
              <a:t>(1)</a:t>
            </a:r>
            <a:r>
              <a:rPr lang="zh-CN" altLang="en-US" sz="2000" dirty="0">
                <a:latin typeface="黑体" panose="02010609060101010101" pitchFamily="49" charset="-122"/>
                <a:ea typeface="黑体" panose="02010609060101010101" pitchFamily="49" charset="-122"/>
              </a:rPr>
              <a:t>每次程序运行平均失效的次数；</a:t>
            </a:r>
          </a:p>
          <a:p>
            <a:pPr eaLnBrk="1" hangingPunct="1">
              <a:lnSpc>
                <a:spcPct val="120000"/>
              </a:lnSpc>
              <a:spcBef>
                <a:spcPts val="1200"/>
              </a:spcBef>
              <a:buNone/>
            </a:pPr>
            <a:r>
              <a:rPr lang="en-US" altLang="zh-CN" sz="2000" dirty="0">
                <a:latin typeface="黑体" panose="02010609060101010101" pitchFamily="49" charset="-122"/>
                <a:ea typeface="黑体" panose="02010609060101010101" pitchFamily="49" charset="-122"/>
              </a:rPr>
              <a:t>(2)</a:t>
            </a:r>
            <a:r>
              <a:rPr lang="zh-CN" altLang="en-US" sz="2000" dirty="0">
                <a:latin typeface="黑体" panose="02010609060101010101" pitchFamily="49" charset="-122"/>
                <a:ea typeface="黑体" panose="02010609060101010101" pitchFamily="49" charset="-122"/>
              </a:rPr>
              <a:t>用于每一类维护活动的总人时数；</a:t>
            </a:r>
          </a:p>
          <a:p>
            <a:pPr eaLnBrk="1" hangingPunct="1">
              <a:lnSpc>
                <a:spcPct val="120000"/>
              </a:lnSpc>
              <a:spcBef>
                <a:spcPts val="1200"/>
              </a:spcBef>
              <a:buNone/>
            </a:pPr>
            <a:r>
              <a:rPr lang="en-US" altLang="zh-CN" sz="2000" dirty="0">
                <a:latin typeface="黑体" panose="02010609060101010101" pitchFamily="49" charset="-122"/>
                <a:ea typeface="黑体" panose="02010609060101010101" pitchFamily="49" charset="-122"/>
              </a:rPr>
              <a:t>(3)</a:t>
            </a:r>
            <a:r>
              <a:rPr lang="zh-CN" altLang="en-US" sz="2000" dirty="0">
                <a:latin typeface="黑体" panose="02010609060101010101" pitchFamily="49" charset="-122"/>
                <a:ea typeface="黑体" panose="02010609060101010101" pitchFamily="49" charset="-122"/>
              </a:rPr>
              <a:t>平均每个程序、每种语言、每种维护类型所做的程序变动数；</a:t>
            </a:r>
            <a:endParaRPr lang="en-US" altLang="zh-CN" sz="2000" dirty="0">
              <a:latin typeface="黑体" panose="02010609060101010101" pitchFamily="49" charset="-122"/>
              <a:ea typeface="黑体" panose="02010609060101010101" pitchFamily="49" charset="-122"/>
            </a:endParaRPr>
          </a:p>
          <a:p>
            <a:pPr eaLnBrk="1" hangingPunct="1">
              <a:lnSpc>
                <a:spcPct val="120000"/>
              </a:lnSpc>
              <a:spcBef>
                <a:spcPts val="1200"/>
              </a:spcBef>
              <a:buFont typeface="Wingdings" panose="05000000000000000000" pitchFamily="2" charset="2"/>
              <a:buNone/>
            </a:pPr>
            <a:r>
              <a:rPr lang="en-US" altLang="zh-CN" sz="2000" dirty="0">
                <a:latin typeface="黑体" panose="02010609060101010101" pitchFamily="49" charset="-122"/>
                <a:ea typeface="黑体" panose="02010609060101010101" pitchFamily="49" charset="-122"/>
              </a:rPr>
              <a:t>(4)</a:t>
            </a:r>
            <a:r>
              <a:rPr lang="zh-CN" altLang="en-US" sz="2000" dirty="0">
                <a:latin typeface="黑体" panose="02010609060101010101" pitchFamily="49" charset="-122"/>
                <a:ea typeface="黑体" panose="02010609060101010101" pitchFamily="49" charset="-122"/>
              </a:rPr>
              <a:t>维护过程中增加或删除一个源语句平均花费的人时数；</a:t>
            </a:r>
          </a:p>
          <a:p>
            <a:pPr eaLnBrk="1" hangingPunct="1">
              <a:lnSpc>
                <a:spcPct val="120000"/>
              </a:lnSpc>
              <a:spcBef>
                <a:spcPts val="1200"/>
              </a:spcBef>
              <a:buFont typeface="Wingdings" panose="05000000000000000000" pitchFamily="2" charset="2"/>
              <a:buNone/>
            </a:pPr>
            <a:r>
              <a:rPr lang="en-US" altLang="zh-CN" sz="2000" dirty="0">
                <a:latin typeface="黑体" panose="02010609060101010101" pitchFamily="49" charset="-122"/>
                <a:ea typeface="黑体" panose="02010609060101010101" pitchFamily="49" charset="-122"/>
              </a:rPr>
              <a:t>(5)</a:t>
            </a:r>
            <a:r>
              <a:rPr lang="zh-CN" altLang="en-US" sz="2000" dirty="0">
                <a:latin typeface="黑体" panose="02010609060101010101" pitchFamily="49" charset="-122"/>
                <a:ea typeface="黑体" panose="02010609060101010101" pitchFamily="49" charset="-122"/>
              </a:rPr>
              <a:t>维护每种语言平均花费的人时数；</a:t>
            </a:r>
          </a:p>
          <a:p>
            <a:pPr eaLnBrk="1" hangingPunct="1">
              <a:lnSpc>
                <a:spcPct val="120000"/>
              </a:lnSpc>
              <a:spcBef>
                <a:spcPts val="1200"/>
              </a:spcBef>
              <a:buFont typeface="Wingdings" panose="05000000000000000000" pitchFamily="2" charset="2"/>
              <a:buNone/>
            </a:pPr>
            <a:r>
              <a:rPr lang="en-US" altLang="zh-CN" sz="2000" dirty="0">
                <a:latin typeface="黑体" panose="02010609060101010101" pitchFamily="49" charset="-122"/>
                <a:ea typeface="黑体" panose="02010609060101010101" pitchFamily="49" charset="-122"/>
              </a:rPr>
              <a:t>(6)</a:t>
            </a:r>
            <a:r>
              <a:rPr lang="zh-CN" altLang="en-US" sz="2000" dirty="0">
                <a:latin typeface="黑体" panose="02010609060101010101" pitchFamily="49" charset="-122"/>
                <a:ea typeface="黑体" panose="02010609060101010101" pitchFamily="49" charset="-122"/>
              </a:rPr>
              <a:t>一张维护要求表的平均周转时间；</a:t>
            </a:r>
          </a:p>
          <a:p>
            <a:pPr eaLnBrk="1" hangingPunct="1">
              <a:lnSpc>
                <a:spcPct val="120000"/>
              </a:lnSpc>
              <a:spcBef>
                <a:spcPts val="1200"/>
              </a:spcBef>
              <a:buFont typeface="Wingdings" panose="05000000000000000000" pitchFamily="2" charset="2"/>
              <a:buNone/>
            </a:pPr>
            <a:r>
              <a:rPr lang="en-US" altLang="zh-CN" sz="2000" dirty="0">
                <a:latin typeface="黑体" panose="02010609060101010101" pitchFamily="49" charset="-122"/>
                <a:ea typeface="黑体" panose="02010609060101010101" pitchFamily="49" charset="-122"/>
              </a:rPr>
              <a:t>(7)</a:t>
            </a:r>
            <a:r>
              <a:rPr lang="zh-CN" altLang="en-US" sz="2000" dirty="0">
                <a:latin typeface="黑体" panose="02010609060101010101" pitchFamily="49" charset="-122"/>
                <a:ea typeface="黑体" panose="02010609060101010101" pitchFamily="49" charset="-122"/>
              </a:rPr>
              <a:t>不同维护类型所占的百分比。</a:t>
            </a:r>
          </a:p>
          <a:p>
            <a:pPr eaLnBrk="1" hangingPunct="1">
              <a:buFont typeface="Wingdings" panose="05000000000000000000" pitchFamily="2" charset="2"/>
              <a:buNone/>
            </a:pPr>
            <a:endParaRPr lang="zh-CN" altLang="en-US" sz="2400" b="1" dirty="0">
              <a:latin typeface="楷体_GB2312" pitchFamily="49" charset="-122"/>
              <a:ea typeface="楷体_GB2312" pitchFamily="49" charset="-122"/>
            </a:endParaRPr>
          </a:p>
        </p:txBody>
      </p:sp>
      <p:sp>
        <p:nvSpPr>
          <p:cNvPr id="4" name="Rectangle 2">
            <a:extLst>
              <a:ext uri="{FF2B5EF4-FFF2-40B4-BE49-F238E27FC236}">
                <a16:creationId xmlns:a16="http://schemas.microsoft.com/office/drawing/2014/main" id="{772465A8-627A-4C35-824F-E4CDC21CEDC4}"/>
              </a:ext>
            </a:extLst>
          </p:cNvPr>
          <p:cNvSpPr>
            <a:spLocks noGrp="1" noChangeArrowheads="1"/>
          </p:cNvSpPr>
          <p:nvPr>
            <p:ph type="title"/>
          </p:nvPr>
        </p:nvSpPr>
        <p:spPr>
          <a:xfrm>
            <a:off x="900113" y="260350"/>
            <a:ext cx="7793037" cy="882650"/>
          </a:xfrm>
        </p:spPr>
        <p:txBody>
          <a:bodyPr/>
          <a:lstStyle/>
          <a:p>
            <a:pPr eaLnBrk="1" hangingPunct="1"/>
            <a:r>
              <a:rPr lang="en-US" altLang="zh-CN" sz="3600" b="1" dirty="0">
                <a:solidFill>
                  <a:srgbClr val="000000"/>
                </a:solidFill>
                <a:ea typeface="楷体_GB2312" pitchFamily="49" charset="-122"/>
              </a:rPr>
              <a:t>11.3 </a:t>
            </a:r>
            <a:r>
              <a:rPr lang="zh-CN" altLang="en-US" sz="3600" b="1" dirty="0">
                <a:solidFill>
                  <a:srgbClr val="000000"/>
                </a:solidFill>
                <a:ea typeface="楷体_GB2312" pitchFamily="49" charset="-122"/>
              </a:rPr>
              <a:t>维护的过程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灯片编号占位符 5">
            <a:extLst>
              <a:ext uri="{FF2B5EF4-FFF2-40B4-BE49-F238E27FC236}">
                <a16:creationId xmlns:a16="http://schemas.microsoft.com/office/drawing/2014/main" id="{9D96B95F-B0E4-429E-9819-B578215139C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D175BE9E-994B-414D-9699-156DE47202A7}" type="slidenum">
              <a:rPr kumimoji="0" lang="zh-CN" altLang="en-US" b="0"/>
              <a:pPr>
                <a:lnSpc>
                  <a:spcPct val="100000"/>
                </a:lnSpc>
                <a:spcBef>
                  <a:spcPct val="0"/>
                </a:spcBef>
                <a:buClrTx/>
                <a:buSzTx/>
                <a:buFontTx/>
                <a:buNone/>
              </a:pPr>
              <a:t>12</a:t>
            </a:fld>
            <a:endParaRPr kumimoji="0" lang="en-US" altLang="zh-CN" b="0"/>
          </a:p>
        </p:txBody>
      </p:sp>
      <p:sp>
        <p:nvSpPr>
          <p:cNvPr id="18435" name="Rectangle 2">
            <a:extLst>
              <a:ext uri="{FF2B5EF4-FFF2-40B4-BE49-F238E27FC236}">
                <a16:creationId xmlns:a16="http://schemas.microsoft.com/office/drawing/2014/main" id="{97AC034F-69C0-4CDB-87C9-CA1A7F01E0ED}"/>
              </a:ext>
            </a:extLst>
          </p:cNvPr>
          <p:cNvSpPr>
            <a:spLocks noGrp="1" noChangeArrowheads="1"/>
          </p:cNvSpPr>
          <p:nvPr>
            <p:ph type="title"/>
          </p:nvPr>
        </p:nvSpPr>
        <p:spPr/>
        <p:txBody>
          <a:bodyPr/>
          <a:lstStyle/>
          <a:p>
            <a:pPr eaLnBrk="1" hangingPunct="1"/>
            <a:r>
              <a:rPr lang="en-US" altLang="zh-CN" sz="3600" b="1" dirty="0">
                <a:solidFill>
                  <a:srgbClr val="000000"/>
                </a:solidFill>
                <a:ea typeface="楷体_GB2312" pitchFamily="49" charset="-122"/>
              </a:rPr>
              <a:t>11.4 </a:t>
            </a:r>
            <a:r>
              <a:rPr lang="zh-CN" altLang="en-US" sz="3600" b="1" dirty="0">
                <a:solidFill>
                  <a:srgbClr val="000000"/>
                </a:solidFill>
                <a:ea typeface="楷体_GB2312" pitchFamily="49" charset="-122"/>
              </a:rPr>
              <a:t>可维护性</a:t>
            </a:r>
          </a:p>
        </p:txBody>
      </p:sp>
      <p:graphicFrame>
        <p:nvGraphicFramePr>
          <p:cNvPr id="1086585" name="Group 121">
            <a:extLst>
              <a:ext uri="{FF2B5EF4-FFF2-40B4-BE49-F238E27FC236}">
                <a16:creationId xmlns:a16="http://schemas.microsoft.com/office/drawing/2014/main" id="{BA6426BE-D9F8-4095-8EA9-2C7708CD2361}"/>
              </a:ext>
            </a:extLst>
          </p:cNvPr>
          <p:cNvGraphicFramePr>
            <a:graphicFrameLocks noGrp="1"/>
          </p:cNvGraphicFramePr>
          <p:nvPr>
            <p:ph idx="1"/>
          </p:nvPr>
        </p:nvGraphicFramePr>
        <p:xfrm>
          <a:off x="611188" y="1773238"/>
          <a:ext cx="8208962" cy="4432298"/>
        </p:xfrm>
        <a:graphic>
          <a:graphicData uri="http://schemas.openxmlformats.org/drawingml/2006/table">
            <a:tbl>
              <a:tblPr/>
              <a:tblGrid>
                <a:gridCol w="792162">
                  <a:extLst>
                    <a:ext uri="{9D8B030D-6E8A-4147-A177-3AD203B41FA5}">
                      <a16:colId xmlns:a16="http://schemas.microsoft.com/office/drawing/2014/main" val="20000"/>
                    </a:ext>
                  </a:extLst>
                </a:gridCol>
                <a:gridCol w="7416800">
                  <a:extLst>
                    <a:ext uri="{9D8B030D-6E8A-4147-A177-3AD203B41FA5}">
                      <a16:colId xmlns:a16="http://schemas.microsoft.com/office/drawing/2014/main" val="20001"/>
                    </a:ext>
                  </a:extLst>
                </a:gridCol>
              </a:tblGrid>
              <a:tr h="396268">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因素</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内容</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33">
                <a:tc rowSpan="3">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可理</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解性</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软件的结构、接口、功能和内部过程的难易程度；</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79">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模块化、详细设计文档、结构化设计、源代码内部的文档；</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1192">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程序设计语言。</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1192">
                <a:tc rowSpan="3">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可测</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试性</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诊断和测试的难易程度取决于软件容易理解的程度；</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1192">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良好的文档对诊断和测试是至关重要的；</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109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软件结构、可用的测试工具和调试工具，以往的测试过程是很重要的；</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68">
                <a:tc rowSpan="3">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可修</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改性</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在设计阶段应尽力把软件设计成容易诊断和测试的。</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11192">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Tahoma" panose="020B0604030504040204" pitchFamily="34" charset="0"/>
                          <a:ea typeface="楷体_GB2312" pitchFamily="49" charset="-122"/>
                        </a:rPr>
                        <a:t>与设计原理、规则直接相关；</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11192">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dirty="0">
                          <a:ln>
                            <a:noFill/>
                          </a:ln>
                          <a:solidFill>
                            <a:schemeClr val="tx1"/>
                          </a:solidFill>
                          <a:effectLst/>
                          <a:latin typeface="Tahoma" panose="020B0604030504040204" pitchFamily="34" charset="0"/>
                          <a:ea typeface="楷体_GB2312" pitchFamily="49" charset="-122"/>
                        </a:rPr>
                        <a:t>与藕合、内聚、局部化、控制域、作用域等等都有关系。</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8465" name="Rectangle 56">
            <a:extLst>
              <a:ext uri="{FF2B5EF4-FFF2-40B4-BE49-F238E27FC236}">
                <a16:creationId xmlns:a16="http://schemas.microsoft.com/office/drawing/2014/main" id="{D204323A-F210-4299-BAD9-698F469C5D92}"/>
              </a:ext>
            </a:extLst>
          </p:cNvPr>
          <p:cNvSpPr>
            <a:spLocks noChangeArrowheads="1"/>
          </p:cNvSpPr>
          <p:nvPr/>
        </p:nvSpPr>
        <p:spPr bwMode="auto">
          <a:xfrm>
            <a:off x="2124075" y="1196975"/>
            <a:ext cx="3897313"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eaLnBrk="1" hangingPunct="1"/>
            <a:r>
              <a:rPr lang="zh-CN" altLang="en-US" sz="2400">
                <a:ea typeface="楷体_GB2312" pitchFamily="49" charset="-122"/>
              </a:rPr>
              <a:t>决定软件可维护性的因素</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灯片编号占位符 5">
            <a:extLst>
              <a:ext uri="{FF2B5EF4-FFF2-40B4-BE49-F238E27FC236}">
                <a16:creationId xmlns:a16="http://schemas.microsoft.com/office/drawing/2014/main" id="{6103F554-D5F3-4B58-A043-DC32183253F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D400E395-C572-4A78-B737-04B44A047657}" type="slidenum">
              <a:rPr kumimoji="0" lang="zh-CN" altLang="en-US" b="0"/>
              <a:pPr>
                <a:lnSpc>
                  <a:spcPct val="100000"/>
                </a:lnSpc>
                <a:spcBef>
                  <a:spcPct val="0"/>
                </a:spcBef>
                <a:buClrTx/>
                <a:buSzTx/>
                <a:buFontTx/>
                <a:buNone/>
              </a:pPr>
              <a:t>13</a:t>
            </a:fld>
            <a:endParaRPr kumimoji="0" lang="en-US" altLang="zh-CN" b="0"/>
          </a:p>
        </p:txBody>
      </p:sp>
      <p:sp>
        <p:nvSpPr>
          <p:cNvPr id="19459" name="Rectangle 2">
            <a:extLst>
              <a:ext uri="{FF2B5EF4-FFF2-40B4-BE49-F238E27FC236}">
                <a16:creationId xmlns:a16="http://schemas.microsoft.com/office/drawing/2014/main" id="{8E932F73-1912-4F3F-B8E6-A00DB8EAF977}"/>
              </a:ext>
            </a:extLst>
          </p:cNvPr>
          <p:cNvSpPr>
            <a:spLocks noGrp="1" noChangeArrowheads="1"/>
          </p:cNvSpPr>
          <p:nvPr>
            <p:ph type="title"/>
          </p:nvPr>
        </p:nvSpPr>
        <p:spPr>
          <a:xfrm>
            <a:off x="1042988" y="549275"/>
            <a:ext cx="7793037" cy="522288"/>
          </a:xfrm>
        </p:spPr>
        <p:txBody>
          <a:bodyPr/>
          <a:lstStyle/>
          <a:p>
            <a:pPr eaLnBrk="1" hangingPunct="1"/>
            <a:r>
              <a:rPr lang="en-US" altLang="zh-CN" sz="3600" b="1" dirty="0">
                <a:solidFill>
                  <a:srgbClr val="000000"/>
                </a:solidFill>
                <a:latin typeface="楷体_GB2312" pitchFamily="49" charset="-122"/>
                <a:ea typeface="楷体_GB2312" pitchFamily="49" charset="-122"/>
              </a:rPr>
              <a:t>11.4 </a:t>
            </a:r>
            <a:r>
              <a:rPr lang="zh-CN" altLang="en-US" sz="3600" b="1" dirty="0">
                <a:solidFill>
                  <a:srgbClr val="000000"/>
                </a:solidFill>
                <a:latin typeface="楷体_GB2312" pitchFamily="49" charset="-122"/>
                <a:ea typeface="楷体_GB2312" pitchFamily="49" charset="-122"/>
              </a:rPr>
              <a:t>可维护性</a:t>
            </a:r>
          </a:p>
        </p:txBody>
      </p:sp>
      <p:sp>
        <p:nvSpPr>
          <p:cNvPr id="19460" name="Rectangle 32">
            <a:extLst>
              <a:ext uri="{FF2B5EF4-FFF2-40B4-BE49-F238E27FC236}">
                <a16:creationId xmlns:a16="http://schemas.microsoft.com/office/drawing/2014/main" id="{C40CCBE4-D169-43F9-A9FC-0F075B91840C}"/>
              </a:ext>
            </a:extLst>
          </p:cNvPr>
          <p:cNvSpPr>
            <a:spLocks noChangeArrowheads="1"/>
          </p:cNvSpPr>
          <p:nvPr/>
        </p:nvSpPr>
        <p:spPr bwMode="auto">
          <a:xfrm>
            <a:off x="2124075" y="1196975"/>
            <a:ext cx="3897313"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eaLnBrk="1" hangingPunct="1"/>
            <a:r>
              <a:rPr lang="zh-CN" altLang="en-US" sz="2400">
                <a:ea typeface="楷体_GB2312" pitchFamily="49" charset="-122"/>
              </a:rPr>
              <a:t>与可维护性相关的文档</a:t>
            </a:r>
          </a:p>
        </p:txBody>
      </p:sp>
      <p:graphicFrame>
        <p:nvGraphicFramePr>
          <p:cNvPr id="1089654" name="Group 118">
            <a:extLst>
              <a:ext uri="{FF2B5EF4-FFF2-40B4-BE49-F238E27FC236}">
                <a16:creationId xmlns:a16="http://schemas.microsoft.com/office/drawing/2014/main" id="{8AFC0F13-D261-43E7-AA81-097A5FE3641F}"/>
              </a:ext>
            </a:extLst>
          </p:cNvPr>
          <p:cNvGraphicFramePr>
            <a:graphicFrameLocks noGrp="1"/>
          </p:cNvGraphicFramePr>
          <p:nvPr>
            <p:ph idx="1"/>
          </p:nvPr>
        </p:nvGraphicFramePr>
        <p:xfrm>
          <a:off x="250825" y="1628775"/>
          <a:ext cx="8569325" cy="5074110"/>
        </p:xfrm>
        <a:graphic>
          <a:graphicData uri="http://schemas.openxmlformats.org/drawingml/2006/table">
            <a:tbl>
              <a:tblPr/>
              <a:tblGrid>
                <a:gridCol w="863600">
                  <a:extLst>
                    <a:ext uri="{9D8B030D-6E8A-4147-A177-3AD203B41FA5}">
                      <a16:colId xmlns:a16="http://schemas.microsoft.com/office/drawing/2014/main" val="20000"/>
                    </a:ext>
                  </a:extLst>
                </a:gridCol>
                <a:gridCol w="7705725">
                  <a:extLst>
                    <a:ext uri="{9D8B030D-6E8A-4147-A177-3AD203B41FA5}">
                      <a16:colId xmlns:a16="http://schemas.microsoft.com/office/drawing/2014/main" val="20001"/>
                    </a:ext>
                  </a:extLst>
                </a:gridCol>
              </a:tblGrid>
              <a:tr h="441270">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文档</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内容</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190">
                <a:tc rowSpan="4">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文档</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描述</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要求</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如何使用这个系统；</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19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怎样安装和管理这个系统；</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19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系统需求和设计；</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19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系统的实现和测试。</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190">
                <a:tc rowSpan="5">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用户</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文档</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功能描述</a:t>
                      </a:r>
                      <a:r>
                        <a:rPr kumimoji="1" lang="en-US" altLang="zh-CN" sz="2000" b="0" i="0" u="none" strike="noStrike" cap="none" normalizeH="0" baseline="0">
                          <a:ln>
                            <a:noFill/>
                          </a:ln>
                          <a:solidFill>
                            <a:schemeClr val="tx1"/>
                          </a:solidFill>
                          <a:effectLst/>
                          <a:latin typeface="楷体_GB2312" pitchFamily="49" charset="-122"/>
                          <a:ea typeface="楷体_GB2312" pitchFamily="49" charset="-122"/>
                        </a:rPr>
                        <a:t>:</a:t>
                      </a: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说明系统能做什么；</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19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安装文档</a:t>
                      </a:r>
                      <a:r>
                        <a:rPr kumimoji="1" lang="en-US" altLang="zh-CN" sz="2000" b="0" i="0" u="none" strike="noStrike" cap="none" normalizeH="0" baseline="0">
                          <a:ln>
                            <a:noFill/>
                          </a:ln>
                          <a:solidFill>
                            <a:schemeClr val="tx1"/>
                          </a:solidFill>
                          <a:effectLst/>
                          <a:latin typeface="楷体_GB2312" pitchFamily="49" charset="-122"/>
                          <a:ea typeface="楷体_GB2312" pitchFamily="49" charset="-122"/>
                        </a:rPr>
                        <a:t>:</a:t>
                      </a: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说明怎样安装该系统及使系统适应特定的硬件配置；</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19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使用手册</a:t>
                      </a:r>
                      <a:r>
                        <a:rPr kumimoji="1" lang="en-US" altLang="zh-CN" sz="2000" b="0" i="0" u="none" strike="noStrike" cap="none" normalizeH="0" baseline="0">
                          <a:ln>
                            <a:noFill/>
                          </a:ln>
                          <a:solidFill>
                            <a:schemeClr val="tx1"/>
                          </a:solidFill>
                          <a:effectLst/>
                          <a:latin typeface="楷体_GB2312" pitchFamily="49" charset="-122"/>
                          <a:ea typeface="楷体_GB2312" pitchFamily="49" charset="-122"/>
                        </a:rPr>
                        <a:t>:</a:t>
                      </a: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简要说明如何使用这个系统；</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00952">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参考手册：详尽描述用户可以使用的系统设施及方法，以及可能产生的出错信息含义；</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619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操作员指南：说明操作员如何处理使用中出现的各种情况。</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61905">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系统</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a:ln>
                            <a:noFill/>
                          </a:ln>
                          <a:solidFill>
                            <a:schemeClr val="tx1"/>
                          </a:solidFill>
                          <a:effectLst/>
                          <a:latin typeface="楷体_GB2312" pitchFamily="49" charset="-122"/>
                          <a:ea typeface="楷体_GB2312" pitchFamily="49" charset="-122"/>
                        </a:rPr>
                        <a:t>文档</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2000" b="0" i="0" u="none" strike="noStrike" cap="none" normalizeH="0" baseline="0" dirty="0">
                          <a:ln>
                            <a:noFill/>
                          </a:ln>
                          <a:solidFill>
                            <a:schemeClr val="tx1"/>
                          </a:solidFill>
                          <a:effectLst/>
                          <a:latin typeface="楷体_GB2312" pitchFamily="49" charset="-122"/>
                          <a:ea typeface="楷体_GB2312" pitchFamily="49" charset="-122"/>
                        </a:rPr>
                        <a:t>从问题定义、需求说明到验收测试这样一系列和系统实现有关的文档。</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灯片编号占位符 5">
            <a:extLst>
              <a:ext uri="{FF2B5EF4-FFF2-40B4-BE49-F238E27FC236}">
                <a16:creationId xmlns:a16="http://schemas.microsoft.com/office/drawing/2014/main" id="{D7FEB917-548E-4151-80B5-06458A2B251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B7F4F495-D2C6-4347-AAE5-867F2B7FDE5E}" type="slidenum">
              <a:rPr kumimoji="0" lang="zh-CN" altLang="en-US" b="0"/>
              <a:pPr>
                <a:lnSpc>
                  <a:spcPct val="100000"/>
                </a:lnSpc>
                <a:spcBef>
                  <a:spcPct val="0"/>
                </a:spcBef>
                <a:buClrTx/>
                <a:buSzTx/>
                <a:buFontTx/>
                <a:buNone/>
              </a:pPr>
              <a:t>14</a:t>
            </a:fld>
            <a:endParaRPr kumimoji="0" lang="en-US" altLang="zh-CN" b="0"/>
          </a:p>
        </p:txBody>
      </p:sp>
      <p:sp>
        <p:nvSpPr>
          <p:cNvPr id="20483" name="Rectangle 2">
            <a:extLst>
              <a:ext uri="{FF2B5EF4-FFF2-40B4-BE49-F238E27FC236}">
                <a16:creationId xmlns:a16="http://schemas.microsoft.com/office/drawing/2014/main" id="{79651F8B-594A-421B-942F-68D692E788AA}"/>
              </a:ext>
            </a:extLst>
          </p:cNvPr>
          <p:cNvSpPr>
            <a:spLocks noGrp="1" noChangeArrowheads="1"/>
          </p:cNvSpPr>
          <p:nvPr>
            <p:ph type="title"/>
          </p:nvPr>
        </p:nvSpPr>
        <p:spPr>
          <a:xfrm>
            <a:off x="827584" y="404812"/>
            <a:ext cx="7793037" cy="882650"/>
          </a:xfrm>
        </p:spPr>
        <p:txBody>
          <a:bodyPr/>
          <a:lstStyle/>
          <a:p>
            <a:pPr eaLnBrk="1" hangingPunct="1"/>
            <a:r>
              <a:rPr lang="zh-CN" altLang="en-US" sz="3600" b="1" dirty="0">
                <a:ea typeface="楷体_GB2312" pitchFamily="49" charset="-122"/>
              </a:rPr>
              <a:t>第</a:t>
            </a:r>
            <a:r>
              <a:rPr lang="en-US" altLang="zh-CN" sz="3600" b="1" dirty="0">
                <a:ea typeface="楷体_GB2312" pitchFamily="49" charset="-122"/>
              </a:rPr>
              <a:t>11</a:t>
            </a:r>
            <a:r>
              <a:rPr lang="zh-CN" altLang="en-US" sz="3600" b="1" dirty="0">
                <a:ea typeface="楷体_GB2312" pitchFamily="49" charset="-122"/>
              </a:rPr>
              <a:t>章小结</a:t>
            </a:r>
          </a:p>
        </p:txBody>
      </p:sp>
      <p:sp>
        <p:nvSpPr>
          <p:cNvPr id="20484" name="Rectangle 3">
            <a:extLst>
              <a:ext uri="{FF2B5EF4-FFF2-40B4-BE49-F238E27FC236}">
                <a16:creationId xmlns:a16="http://schemas.microsoft.com/office/drawing/2014/main" id="{962B29A5-23E3-45A3-8BA0-0151C3A6864C}"/>
              </a:ext>
            </a:extLst>
          </p:cNvPr>
          <p:cNvSpPr>
            <a:spLocks noGrp="1" noChangeArrowheads="1"/>
          </p:cNvSpPr>
          <p:nvPr>
            <p:ph type="body" idx="1"/>
          </p:nvPr>
        </p:nvSpPr>
        <p:spPr>
          <a:xfrm>
            <a:off x="395288" y="1556792"/>
            <a:ext cx="8353425" cy="4896396"/>
          </a:xfrm>
        </p:spPr>
        <p:txBody>
          <a:bodyPr/>
          <a:lstStyle/>
          <a:p>
            <a:pPr eaLnBrk="1" hangingPunct="1">
              <a:lnSpc>
                <a:spcPct val="120000"/>
              </a:lnSpc>
              <a:spcBef>
                <a:spcPts val="1200"/>
              </a:spcBef>
              <a:buFont typeface="Wingdings" panose="05000000000000000000" pitchFamily="2" charset="2"/>
              <a:buChar char="l"/>
            </a:pPr>
            <a:r>
              <a:rPr lang="zh-CN" altLang="en-US" sz="2000" dirty="0">
                <a:latin typeface="黑体" panose="02010609060101010101" pitchFamily="49" charset="-122"/>
                <a:ea typeface="黑体" panose="02010609060101010101" pitchFamily="49" charset="-122"/>
              </a:rPr>
              <a:t>软件维护是软件生存周期的最后一个阶段，也是持续时间最长、代价最大的一个阶段。</a:t>
            </a:r>
          </a:p>
          <a:p>
            <a:pPr eaLnBrk="1" hangingPunct="1">
              <a:lnSpc>
                <a:spcPct val="120000"/>
              </a:lnSpc>
              <a:spcBef>
                <a:spcPts val="1200"/>
              </a:spcBef>
              <a:buFont typeface="Wingdings" panose="05000000000000000000" pitchFamily="2" charset="2"/>
              <a:buChar char="l"/>
            </a:pPr>
            <a:r>
              <a:rPr lang="zh-CN" altLang="en-US" sz="2000" dirty="0">
                <a:latin typeface="黑体" panose="02010609060101010101" pitchFamily="49" charset="-122"/>
                <a:ea typeface="黑体" panose="02010609060101010101" pitchFamily="49" charset="-122"/>
              </a:rPr>
              <a:t>软件维护包括四类活动：改正性维护、适应性维护、完善性维护和预防性维护。</a:t>
            </a:r>
          </a:p>
          <a:p>
            <a:pPr eaLnBrk="1" hangingPunct="1">
              <a:lnSpc>
                <a:spcPct val="120000"/>
              </a:lnSpc>
              <a:spcBef>
                <a:spcPts val="1200"/>
              </a:spcBef>
              <a:buFont typeface="Wingdings" panose="05000000000000000000" pitchFamily="2" charset="2"/>
              <a:buChar char="l"/>
            </a:pPr>
            <a:r>
              <a:rPr lang="zh-CN" altLang="en-US" sz="2000" dirty="0">
                <a:latin typeface="黑体" panose="02010609060101010101" pitchFamily="49" charset="-122"/>
                <a:ea typeface="黑体" panose="02010609060101010101" pitchFamily="49" charset="-122"/>
              </a:rPr>
              <a:t>软件的可理解性、可测试性和可维修性是决定软件可维护性的基本因素。</a:t>
            </a:r>
          </a:p>
          <a:p>
            <a:pPr eaLnBrk="1" hangingPunct="1">
              <a:lnSpc>
                <a:spcPct val="120000"/>
              </a:lnSpc>
              <a:spcBef>
                <a:spcPts val="1200"/>
              </a:spcBef>
              <a:buFont typeface="Wingdings" panose="05000000000000000000" pitchFamily="2" charset="2"/>
              <a:buChar char="l"/>
            </a:pPr>
            <a:r>
              <a:rPr lang="zh-CN" altLang="en-US" sz="2000" dirty="0">
                <a:latin typeface="黑体" panose="02010609060101010101" pitchFamily="49" charset="-122"/>
                <a:ea typeface="黑体" panose="02010609060101010101" pitchFamily="49" charset="-122"/>
              </a:rPr>
              <a:t>软件生存周期的每个阶段和软件可维护性密切相关。</a:t>
            </a:r>
          </a:p>
          <a:p>
            <a:pPr eaLnBrk="1" hangingPunct="1">
              <a:lnSpc>
                <a:spcPct val="120000"/>
              </a:lnSpc>
              <a:spcBef>
                <a:spcPts val="1200"/>
              </a:spcBef>
              <a:buFont typeface="Wingdings" panose="05000000000000000000" pitchFamily="2" charset="2"/>
              <a:buChar char="l"/>
            </a:pPr>
            <a:r>
              <a:rPr lang="zh-CN" altLang="en-US" sz="2000" dirty="0">
                <a:latin typeface="黑体" panose="02010609060101010101" pitchFamily="49" charset="-122"/>
                <a:ea typeface="黑体" panose="02010609060101010101" pitchFamily="49" charset="-122"/>
              </a:rPr>
              <a:t>文档是影响软件可维护性的决定因素。</a:t>
            </a:r>
          </a:p>
          <a:p>
            <a:pPr eaLnBrk="1" hangingPunct="1">
              <a:lnSpc>
                <a:spcPct val="120000"/>
              </a:lnSpc>
              <a:spcBef>
                <a:spcPts val="1200"/>
              </a:spcBef>
              <a:buFont typeface="Wingdings" panose="05000000000000000000" pitchFamily="2" charset="2"/>
              <a:buChar char="l"/>
            </a:pPr>
            <a:r>
              <a:rPr lang="zh-CN" altLang="en-US" sz="2000" dirty="0">
                <a:latin typeface="黑体" panose="02010609060101010101" pitchFamily="49" charset="-122"/>
                <a:ea typeface="黑体" panose="02010609060101010101" pitchFamily="49" charset="-122"/>
              </a:rPr>
              <a:t>文档分为用户文档和系统文档，它们都必须和程序代码同时维护才有真正的价值。</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灯片编号占位符 6">
            <a:extLst>
              <a:ext uri="{FF2B5EF4-FFF2-40B4-BE49-F238E27FC236}">
                <a16:creationId xmlns:a16="http://schemas.microsoft.com/office/drawing/2014/main" id="{3CAC1B7B-E172-46BE-9E98-0E7984168FF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80C1D672-1965-429A-8A3C-6038400EBB49}" type="slidenum">
              <a:rPr kumimoji="0" lang="zh-CN" altLang="en-US" b="0"/>
              <a:pPr>
                <a:lnSpc>
                  <a:spcPct val="100000"/>
                </a:lnSpc>
                <a:spcBef>
                  <a:spcPct val="0"/>
                </a:spcBef>
                <a:buClrTx/>
                <a:buSzTx/>
                <a:buFontTx/>
                <a:buNone/>
              </a:pPr>
              <a:t>2</a:t>
            </a:fld>
            <a:endParaRPr kumimoji="0" lang="en-US" altLang="zh-CN" b="0"/>
          </a:p>
        </p:txBody>
      </p:sp>
      <p:sp>
        <p:nvSpPr>
          <p:cNvPr id="6147" name="Rectangle 2">
            <a:extLst>
              <a:ext uri="{FF2B5EF4-FFF2-40B4-BE49-F238E27FC236}">
                <a16:creationId xmlns:a16="http://schemas.microsoft.com/office/drawing/2014/main" id="{0E7AB344-AC0E-43EC-8D07-D39C9A6A536E}"/>
              </a:ext>
            </a:extLst>
          </p:cNvPr>
          <p:cNvSpPr>
            <a:spLocks noGrp="1" noChangeArrowheads="1"/>
          </p:cNvSpPr>
          <p:nvPr>
            <p:ph type="title"/>
          </p:nvPr>
        </p:nvSpPr>
        <p:spPr>
          <a:xfrm>
            <a:off x="963296" y="600234"/>
            <a:ext cx="7793037" cy="882650"/>
          </a:xfrm>
        </p:spPr>
        <p:txBody>
          <a:bodyPr/>
          <a:lstStyle/>
          <a:p>
            <a:pPr eaLnBrk="1" hangingPunct="1"/>
            <a:r>
              <a:rPr lang="en-US" altLang="zh-CN" sz="3600" b="1" dirty="0">
                <a:solidFill>
                  <a:srgbClr val="000000"/>
                </a:solidFill>
                <a:latin typeface="楷体_GB2312" pitchFamily="49" charset="-122"/>
                <a:ea typeface="楷体_GB2312" pitchFamily="49" charset="-122"/>
              </a:rPr>
              <a:t>11.1 </a:t>
            </a:r>
            <a:r>
              <a:rPr lang="zh-CN" altLang="en-US" sz="3600" b="1" dirty="0">
                <a:solidFill>
                  <a:srgbClr val="000000"/>
                </a:solidFill>
                <a:latin typeface="楷体_GB2312" pitchFamily="49" charset="-122"/>
                <a:ea typeface="楷体_GB2312" pitchFamily="49" charset="-122"/>
              </a:rPr>
              <a:t>软件维护的概念</a:t>
            </a:r>
          </a:p>
        </p:txBody>
      </p:sp>
      <p:sp>
        <p:nvSpPr>
          <p:cNvPr id="6148" name="Text Box 144">
            <a:extLst>
              <a:ext uri="{FF2B5EF4-FFF2-40B4-BE49-F238E27FC236}">
                <a16:creationId xmlns:a16="http://schemas.microsoft.com/office/drawing/2014/main" id="{98DC0045-AA9B-45EE-BC73-1B12D5FC6F16}"/>
              </a:ext>
            </a:extLst>
          </p:cNvPr>
          <p:cNvSpPr txBox="1">
            <a:spLocks noChangeArrowheads="1"/>
          </p:cNvSpPr>
          <p:nvPr/>
        </p:nvSpPr>
        <p:spPr bwMode="auto">
          <a:xfrm>
            <a:off x="5453063" y="1511300"/>
            <a:ext cx="431800"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lvl1pPr marL="342900" indent="-3429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eaLnBrk="1" hangingPunct="1"/>
            <a:endParaRPr lang="zh-CN" altLang="en-US"/>
          </a:p>
        </p:txBody>
      </p:sp>
      <p:sp>
        <p:nvSpPr>
          <p:cNvPr id="6149" name="Rectangle 204">
            <a:extLst>
              <a:ext uri="{FF2B5EF4-FFF2-40B4-BE49-F238E27FC236}">
                <a16:creationId xmlns:a16="http://schemas.microsoft.com/office/drawing/2014/main" id="{A4A49A1A-DED1-4E19-8D5A-8377E7A95409}"/>
              </a:ext>
            </a:extLst>
          </p:cNvPr>
          <p:cNvSpPr>
            <a:spLocks noGrp="1" noChangeArrowheads="1"/>
          </p:cNvSpPr>
          <p:nvPr>
            <p:ph type="body" sz="half" idx="1"/>
          </p:nvPr>
        </p:nvSpPr>
        <p:spPr>
          <a:xfrm>
            <a:off x="684213" y="3644900"/>
            <a:ext cx="8135937" cy="1727200"/>
          </a:xfrm>
        </p:spPr>
        <p:txBody>
          <a:bodyPr/>
          <a:lstStyle/>
          <a:p>
            <a:pPr eaLnBrk="1" hangingPunct="1">
              <a:buFont typeface="Wingdings" panose="05000000000000000000" pitchFamily="2" charset="2"/>
              <a:buNone/>
            </a:pPr>
            <a:r>
              <a:rPr lang="zh-CN" altLang="en-US" sz="2800" b="1" dirty="0">
                <a:solidFill>
                  <a:schemeClr val="hlink"/>
                </a:solidFill>
                <a:ea typeface="楷体_GB2312" pitchFamily="49" charset="-122"/>
              </a:rPr>
              <a:t>维护的目的：</a:t>
            </a:r>
          </a:p>
          <a:p>
            <a:pPr marL="0" indent="0" eaLnBrk="1" hangingPunct="1">
              <a:lnSpc>
                <a:spcPct val="120000"/>
              </a:lnSpc>
              <a:buNone/>
            </a:pPr>
            <a:r>
              <a:rPr lang="zh-CN" altLang="en-US" sz="2400" b="1" dirty="0">
                <a:latin typeface="黑体" panose="02010609060101010101" pitchFamily="49" charset="-122"/>
                <a:ea typeface="黑体" panose="02010609060101010101" pitchFamily="49" charset="-122"/>
              </a:rPr>
              <a:t>满足用户对已开发产品的性能与运行环境不断提高的要求，进而达到延长软件寿命的目的。</a:t>
            </a:r>
          </a:p>
        </p:txBody>
      </p:sp>
      <p:sp>
        <p:nvSpPr>
          <p:cNvPr id="6150" name="Rectangle 206">
            <a:extLst>
              <a:ext uri="{FF2B5EF4-FFF2-40B4-BE49-F238E27FC236}">
                <a16:creationId xmlns:a16="http://schemas.microsoft.com/office/drawing/2014/main" id="{F0705CE5-D076-46E0-B863-79D2F746FC71}"/>
              </a:ext>
            </a:extLst>
          </p:cNvPr>
          <p:cNvSpPr>
            <a:spLocks noChangeArrowheads="1"/>
          </p:cNvSpPr>
          <p:nvPr/>
        </p:nvSpPr>
        <p:spPr bwMode="auto">
          <a:xfrm>
            <a:off x="719138" y="1773238"/>
            <a:ext cx="8029575"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zh-CN" altLang="en-US" sz="2800" b="1" dirty="0">
                <a:solidFill>
                  <a:schemeClr val="hlink"/>
                </a:solidFill>
                <a:latin typeface="+mn-lt"/>
                <a:ea typeface="楷体_GB2312" pitchFamily="49" charset="-122"/>
              </a:rPr>
              <a:t>维护的概念：</a:t>
            </a:r>
          </a:p>
          <a:p>
            <a:pPr marL="0" indent="0" eaLnBrk="1" hangingPunct="1">
              <a:lnSpc>
                <a:spcPct val="120000"/>
              </a:lnSpc>
              <a:buNone/>
            </a:pPr>
            <a:r>
              <a:rPr lang="zh-CN" altLang="en-US" sz="2400" dirty="0">
                <a:latin typeface="黑体" panose="02010609060101010101" pitchFamily="49" charset="-122"/>
                <a:ea typeface="黑体" panose="02010609060101010101" pitchFamily="49" charset="-122"/>
              </a:rPr>
              <a:t>在软件已经交付使用之后，为了改正错误或满足新的需要而修改软件的过程。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灯片编号占位符 5">
            <a:extLst>
              <a:ext uri="{FF2B5EF4-FFF2-40B4-BE49-F238E27FC236}">
                <a16:creationId xmlns:a16="http://schemas.microsoft.com/office/drawing/2014/main" id="{D30D61F9-C9D2-4C7B-A085-3483DEAD45F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090ADE6A-2885-4BB4-B9AA-95E23B93991B}" type="slidenum">
              <a:rPr kumimoji="0" lang="zh-CN" altLang="en-US" b="0"/>
              <a:pPr>
                <a:lnSpc>
                  <a:spcPct val="100000"/>
                </a:lnSpc>
                <a:spcBef>
                  <a:spcPct val="0"/>
                </a:spcBef>
                <a:buClrTx/>
                <a:buSzTx/>
                <a:buFontTx/>
                <a:buNone/>
              </a:pPr>
              <a:t>3</a:t>
            </a:fld>
            <a:endParaRPr kumimoji="0" lang="en-US" altLang="zh-CN" b="0"/>
          </a:p>
        </p:txBody>
      </p:sp>
      <p:sp>
        <p:nvSpPr>
          <p:cNvPr id="7171" name="Rectangle 3">
            <a:extLst>
              <a:ext uri="{FF2B5EF4-FFF2-40B4-BE49-F238E27FC236}">
                <a16:creationId xmlns:a16="http://schemas.microsoft.com/office/drawing/2014/main" id="{D701DBF7-CA5F-4024-998E-084A26017ED6}"/>
              </a:ext>
            </a:extLst>
          </p:cNvPr>
          <p:cNvSpPr>
            <a:spLocks noGrp="1" noChangeArrowheads="1"/>
          </p:cNvSpPr>
          <p:nvPr>
            <p:ph type="body" idx="1"/>
          </p:nvPr>
        </p:nvSpPr>
        <p:spPr>
          <a:xfrm>
            <a:off x="755650" y="1628800"/>
            <a:ext cx="7848600" cy="4606900"/>
          </a:xfrm>
        </p:spPr>
        <p:txBody>
          <a:bodyPr/>
          <a:lstStyle/>
          <a:p>
            <a:pPr eaLnBrk="1" hangingPunct="1">
              <a:lnSpc>
                <a:spcPct val="120000"/>
              </a:lnSpc>
              <a:spcBef>
                <a:spcPts val="1800"/>
              </a:spcBef>
              <a:buFont typeface="Wingdings" panose="05000000000000000000" pitchFamily="2" charset="2"/>
              <a:buNone/>
            </a:pPr>
            <a:r>
              <a:rPr lang="en-US" altLang="zh-CN" sz="2400" dirty="0">
                <a:solidFill>
                  <a:schemeClr val="tx2"/>
                </a:solidFill>
                <a:ea typeface="楷体_GB2312" pitchFamily="49" charset="-122"/>
              </a:rPr>
              <a:t>1</a:t>
            </a:r>
            <a:r>
              <a:rPr lang="zh-CN" altLang="en-US" sz="2400" dirty="0">
                <a:solidFill>
                  <a:schemeClr val="tx2"/>
                </a:solidFill>
                <a:ea typeface="楷体_GB2312" pitchFamily="49" charset="-122"/>
              </a:rPr>
              <a:t>、改正性维护</a:t>
            </a:r>
            <a:r>
              <a:rPr lang="zh-CN" altLang="en-US" sz="2400" dirty="0">
                <a:ea typeface="楷体_GB2312" pitchFamily="49" charset="-122"/>
              </a:rPr>
              <a:t>：对程序使用期间发现的程序错误进行诊断和改正的过程；占维护工作量</a:t>
            </a:r>
            <a:r>
              <a:rPr lang="en-US" altLang="zh-CN" sz="2000" dirty="0">
                <a:latin typeface="楷体_GB2312" pitchFamily="49" charset="-122"/>
                <a:ea typeface="楷体_GB2312" pitchFamily="49" charset="-122"/>
              </a:rPr>
              <a:t>17-21%</a:t>
            </a:r>
            <a:r>
              <a:rPr lang="zh-CN" altLang="en-US" sz="2000" dirty="0">
                <a:latin typeface="楷体_GB2312" pitchFamily="49" charset="-122"/>
                <a:ea typeface="楷体_GB2312" pitchFamily="49" charset="-122"/>
              </a:rPr>
              <a:t>。</a:t>
            </a:r>
            <a:endParaRPr lang="zh-CN" altLang="en-US" sz="2400" dirty="0">
              <a:ea typeface="楷体_GB2312" pitchFamily="49" charset="-122"/>
            </a:endParaRPr>
          </a:p>
          <a:p>
            <a:pPr eaLnBrk="1" hangingPunct="1">
              <a:lnSpc>
                <a:spcPct val="120000"/>
              </a:lnSpc>
              <a:spcBef>
                <a:spcPts val="1800"/>
              </a:spcBef>
              <a:buFont typeface="Wingdings" panose="05000000000000000000" pitchFamily="2" charset="2"/>
              <a:buNone/>
            </a:pPr>
            <a:r>
              <a:rPr lang="en-US" altLang="zh-CN" sz="2400" dirty="0">
                <a:solidFill>
                  <a:schemeClr val="tx2"/>
                </a:solidFill>
                <a:ea typeface="楷体_GB2312" pitchFamily="49" charset="-122"/>
              </a:rPr>
              <a:t>2</a:t>
            </a:r>
            <a:r>
              <a:rPr lang="zh-CN" altLang="en-US" sz="2400" dirty="0">
                <a:solidFill>
                  <a:schemeClr val="tx2"/>
                </a:solidFill>
                <a:ea typeface="楷体_GB2312" pitchFamily="49" charset="-122"/>
              </a:rPr>
              <a:t>、适应性维护</a:t>
            </a:r>
            <a:r>
              <a:rPr lang="zh-CN" altLang="en-US" sz="2400" dirty="0">
                <a:ea typeface="楷体_GB2312" pitchFamily="49" charset="-122"/>
              </a:rPr>
              <a:t>：配合变化了的环境进行修改软件的活动；占维护工作量</a:t>
            </a:r>
            <a:r>
              <a:rPr lang="en-US" altLang="zh-CN" sz="2000" dirty="0">
                <a:latin typeface="楷体_GB2312" pitchFamily="49" charset="-122"/>
                <a:ea typeface="楷体_GB2312" pitchFamily="49" charset="-122"/>
              </a:rPr>
              <a:t>18-25%</a:t>
            </a:r>
            <a:r>
              <a:rPr lang="zh-CN" altLang="en-US" sz="2000" dirty="0">
                <a:latin typeface="楷体_GB2312" pitchFamily="49" charset="-122"/>
                <a:ea typeface="楷体_GB2312" pitchFamily="49" charset="-122"/>
              </a:rPr>
              <a:t>。</a:t>
            </a:r>
            <a:endParaRPr lang="zh-CN" altLang="en-US" sz="2400" dirty="0">
              <a:ea typeface="楷体_GB2312" pitchFamily="49" charset="-122"/>
            </a:endParaRPr>
          </a:p>
          <a:p>
            <a:pPr eaLnBrk="1" hangingPunct="1">
              <a:lnSpc>
                <a:spcPct val="120000"/>
              </a:lnSpc>
              <a:spcBef>
                <a:spcPts val="1800"/>
              </a:spcBef>
              <a:buFont typeface="Wingdings" panose="05000000000000000000" pitchFamily="2" charset="2"/>
              <a:buNone/>
            </a:pPr>
            <a:r>
              <a:rPr lang="en-US" altLang="zh-CN" sz="2400" dirty="0">
                <a:solidFill>
                  <a:schemeClr val="tx2"/>
                </a:solidFill>
                <a:ea typeface="楷体_GB2312" pitchFamily="49" charset="-122"/>
              </a:rPr>
              <a:t>3</a:t>
            </a:r>
            <a:r>
              <a:rPr lang="zh-CN" altLang="en-US" sz="2400" dirty="0">
                <a:solidFill>
                  <a:schemeClr val="tx2"/>
                </a:solidFill>
                <a:ea typeface="楷体_GB2312" pitchFamily="49" charset="-122"/>
              </a:rPr>
              <a:t>、完善性维护</a:t>
            </a:r>
            <a:r>
              <a:rPr lang="zh-CN" altLang="en-US" sz="2400" dirty="0">
                <a:ea typeface="楷体_GB2312" pitchFamily="49" charset="-122"/>
              </a:rPr>
              <a:t>：满足用户在使用过程中提出增加新的功能或修改已有功能的建议而进行的改进工作；占维护工作量</a:t>
            </a:r>
            <a:r>
              <a:rPr lang="en-US" altLang="zh-CN" sz="2000" dirty="0">
                <a:latin typeface="楷体_GB2312" pitchFamily="49" charset="-122"/>
                <a:ea typeface="楷体_GB2312" pitchFamily="49" charset="-122"/>
              </a:rPr>
              <a:t>50-66%</a:t>
            </a:r>
            <a:r>
              <a:rPr lang="zh-CN" altLang="en-US" sz="2000" dirty="0">
                <a:latin typeface="楷体_GB2312" pitchFamily="49" charset="-122"/>
                <a:ea typeface="楷体_GB2312" pitchFamily="49" charset="-122"/>
              </a:rPr>
              <a:t>。</a:t>
            </a:r>
            <a:endParaRPr lang="zh-CN" altLang="en-US" sz="2400" dirty="0">
              <a:ea typeface="楷体_GB2312" pitchFamily="49" charset="-122"/>
            </a:endParaRPr>
          </a:p>
          <a:p>
            <a:pPr eaLnBrk="1" hangingPunct="1">
              <a:lnSpc>
                <a:spcPct val="120000"/>
              </a:lnSpc>
              <a:spcBef>
                <a:spcPts val="1800"/>
              </a:spcBef>
              <a:buFont typeface="Wingdings" panose="05000000000000000000" pitchFamily="2" charset="2"/>
              <a:buNone/>
            </a:pPr>
            <a:r>
              <a:rPr lang="en-US" altLang="zh-CN" sz="2400" dirty="0">
                <a:solidFill>
                  <a:schemeClr val="tx2"/>
                </a:solidFill>
                <a:ea typeface="楷体_GB2312" pitchFamily="49" charset="-122"/>
              </a:rPr>
              <a:t>4</a:t>
            </a:r>
            <a:r>
              <a:rPr lang="zh-CN" altLang="en-US" sz="2400" dirty="0">
                <a:solidFill>
                  <a:schemeClr val="tx2"/>
                </a:solidFill>
                <a:ea typeface="楷体_GB2312" pitchFamily="49" charset="-122"/>
              </a:rPr>
              <a:t>、预防性维护</a:t>
            </a:r>
            <a:r>
              <a:rPr lang="zh-CN" altLang="en-US" sz="2400" dirty="0">
                <a:ea typeface="楷体_GB2312" pitchFamily="49" charset="-122"/>
              </a:rPr>
              <a:t>：为了改善未来的可维护性或可靠性而修改软件的工作；占维护工作量</a:t>
            </a:r>
            <a:r>
              <a:rPr lang="en-US" altLang="zh-CN" sz="2000" dirty="0">
                <a:latin typeface="楷体_GB2312" pitchFamily="49" charset="-122"/>
                <a:ea typeface="楷体_GB2312" pitchFamily="49" charset="-122"/>
              </a:rPr>
              <a:t>4%</a:t>
            </a:r>
            <a:r>
              <a:rPr lang="zh-CN" altLang="en-US" sz="2000" dirty="0">
                <a:latin typeface="楷体_GB2312" pitchFamily="49" charset="-122"/>
                <a:ea typeface="楷体_GB2312" pitchFamily="49" charset="-122"/>
              </a:rPr>
              <a:t>左右</a:t>
            </a:r>
            <a:r>
              <a:rPr lang="zh-CN" altLang="en-US" sz="2400" dirty="0">
                <a:latin typeface="楷体_GB2312" pitchFamily="49" charset="-122"/>
                <a:ea typeface="楷体_GB2312" pitchFamily="49" charset="-122"/>
              </a:rPr>
              <a:t>。</a:t>
            </a:r>
          </a:p>
        </p:txBody>
      </p:sp>
      <p:sp>
        <p:nvSpPr>
          <p:cNvPr id="7172" name="Rectangle 10">
            <a:extLst>
              <a:ext uri="{FF2B5EF4-FFF2-40B4-BE49-F238E27FC236}">
                <a16:creationId xmlns:a16="http://schemas.microsoft.com/office/drawing/2014/main" id="{FF67FDBE-6418-4213-B145-28F4902486DB}"/>
              </a:ext>
            </a:extLst>
          </p:cNvPr>
          <p:cNvSpPr>
            <a:spLocks noChangeArrowheads="1"/>
          </p:cNvSpPr>
          <p:nvPr/>
        </p:nvSpPr>
        <p:spPr bwMode="auto">
          <a:xfrm>
            <a:off x="827584" y="908720"/>
            <a:ext cx="2685351" cy="48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eaLnBrk="1" hangingPunct="1"/>
            <a:r>
              <a:rPr lang="zh-CN" altLang="en-US" sz="2800" dirty="0">
                <a:solidFill>
                  <a:srgbClr val="0000FF"/>
                </a:solidFill>
                <a:ea typeface="楷体_GB2312" pitchFamily="49" charset="-122"/>
              </a:rPr>
              <a:t>维护的种类：</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灯片编号占位符 5">
            <a:extLst>
              <a:ext uri="{FF2B5EF4-FFF2-40B4-BE49-F238E27FC236}">
                <a16:creationId xmlns:a16="http://schemas.microsoft.com/office/drawing/2014/main" id="{C9AC9295-02F6-4BB9-B1D0-BBF750ABF3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EE75E3F1-80F7-441A-BF50-B55F692E7D4B}" type="slidenum">
              <a:rPr kumimoji="0" lang="zh-CN" altLang="en-US" b="0"/>
              <a:pPr>
                <a:lnSpc>
                  <a:spcPct val="100000"/>
                </a:lnSpc>
                <a:spcBef>
                  <a:spcPct val="0"/>
                </a:spcBef>
                <a:buClrTx/>
                <a:buSzTx/>
                <a:buFontTx/>
                <a:buNone/>
              </a:pPr>
              <a:t>4</a:t>
            </a:fld>
            <a:endParaRPr kumimoji="0" lang="en-US" altLang="zh-CN" b="0"/>
          </a:p>
        </p:txBody>
      </p:sp>
      <p:sp>
        <p:nvSpPr>
          <p:cNvPr id="8195" name="Rectangle 2">
            <a:extLst>
              <a:ext uri="{FF2B5EF4-FFF2-40B4-BE49-F238E27FC236}">
                <a16:creationId xmlns:a16="http://schemas.microsoft.com/office/drawing/2014/main" id="{9A21D5CB-BE69-4351-B6AA-112F6A6CB0B6}"/>
              </a:ext>
            </a:extLst>
          </p:cNvPr>
          <p:cNvSpPr>
            <a:spLocks noGrp="1" noChangeArrowheads="1"/>
          </p:cNvSpPr>
          <p:nvPr>
            <p:ph type="title"/>
          </p:nvPr>
        </p:nvSpPr>
        <p:spPr>
          <a:xfrm>
            <a:off x="827584" y="545051"/>
            <a:ext cx="7793037" cy="882650"/>
          </a:xfrm>
        </p:spPr>
        <p:txBody>
          <a:bodyPr/>
          <a:lstStyle/>
          <a:p>
            <a:pPr eaLnBrk="1" hangingPunct="1"/>
            <a:r>
              <a:rPr lang="en-US" altLang="zh-CN" sz="3600" b="1" dirty="0">
                <a:solidFill>
                  <a:srgbClr val="000000"/>
                </a:solidFill>
                <a:latin typeface="楷体_GB2312" pitchFamily="49" charset="-122"/>
                <a:ea typeface="楷体_GB2312" pitchFamily="49" charset="-122"/>
              </a:rPr>
              <a:t>11.2 </a:t>
            </a:r>
            <a:r>
              <a:rPr lang="zh-CN" altLang="en-US" sz="3600" b="1" dirty="0">
                <a:solidFill>
                  <a:srgbClr val="000000"/>
                </a:solidFill>
                <a:latin typeface="楷体_GB2312" pitchFamily="49" charset="-122"/>
                <a:ea typeface="楷体_GB2312" pitchFamily="49" charset="-122"/>
              </a:rPr>
              <a:t>维护的特点</a:t>
            </a:r>
          </a:p>
        </p:txBody>
      </p:sp>
      <p:sp>
        <p:nvSpPr>
          <p:cNvPr id="8196" name="Rectangle 4">
            <a:extLst>
              <a:ext uri="{FF2B5EF4-FFF2-40B4-BE49-F238E27FC236}">
                <a16:creationId xmlns:a16="http://schemas.microsoft.com/office/drawing/2014/main" id="{D6C4F6DB-9DC1-48D0-8ABA-ABEB008F1171}"/>
              </a:ext>
            </a:extLst>
          </p:cNvPr>
          <p:cNvSpPr>
            <a:spLocks noChangeArrowheads="1"/>
          </p:cNvSpPr>
          <p:nvPr/>
        </p:nvSpPr>
        <p:spPr bwMode="auto">
          <a:xfrm>
            <a:off x="539552" y="1577630"/>
            <a:ext cx="302418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eaLnBrk="1" hangingPunct="1">
              <a:buFont typeface="Wingdings" panose="05000000000000000000" pitchFamily="2" charset="2"/>
              <a:buNone/>
            </a:pPr>
            <a:r>
              <a:rPr lang="zh-CN" altLang="en-US" sz="2800" dirty="0">
                <a:latin typeface="楷体_GB2312" pitchFamily="49" charset="-122"/>
                <a:ea typeface="楷体_GB2312" pitchFamily="49" charset="-122"/>
              </a:rPr>
              <a:t>一</a:t>
            </a:r>
            <a:r>
              <a:rPr lang="en-US" altLang="zh-CN" sz="2800" dirty="0">
                <a:latin typeface="楷体_GB2312" pitchFamily="49" charset="-122"/>
                <a:ea typeface="楷体_GB2312" pitchFamily="49" charset="-122"/>
              </a:rPr>
              <a:t>. </a:t>
            </a:r>
            <a:r>
              <a:rPr lang="zh-CN" altLang="en-US" sz="2800" dirty="0">
                <a:latin typeface="楷体_GB2312" pitchFamily="49" charset="-122"/>
                <a:ea typeface="楷体_GB2312" pitchFamily="49" charset="-122"/>
              </a:rPr>
              <a:t>维护方式</a:t>
            </a:r>
          </a:p>
        </p:txBody>
      </p:sp>
      <p:graphicFrame>
        <p:nvGraphicFramePr>
          <p:cNvPr id="1080417" name="Group 97">
            <a:extLst>
              <a:ext uri="{FF2B5EF4-FFF2-40B4-BE49-F238E27FC236}">
                <a16:creationId xmlns:a16="http://schemas.microsoft.com/office/drawing/2014/main" id="{0B4EAF3D-5396-4B5A-B9F8-E293CBBBE664}"/>
              </a:ext>
            </a:extLst>
          </p:cNvPr>
          <p:cNvGraphicFramePr>
            <a:graphicFrameLocks noGrp="1"/>
          </p:cNvGraphicFramePr>
          <p:nvPr>
            <p:ph idx="1"/>
            <p:extLst>
              <p:ext uri="{D42A27DB-BD31-4B8C-83A1-F6EECF244321}">
                <p14:modId xmlns:p14="http://schemas.microsoft.com/office/powerpoint/2010/main" val="4189266884"/>
              </p:ext>
            </p:extLst>
          </p:nvPr>
        </p:nvGraphicFramePr>
        <p:xfrm>
          <a:off x="395536" y="2271544"/>
          <a:ext cx="8566150" cy="4094683"/>
        </p:xfrm>
        <a:graphic>
          <a:graphicData uri="http://schemas.openxmlformats.org/drawingml/2006/table">
            <a:tbl>
              <a:tblPr/>
              <a:tblGrid>
                <a:gridCol w="715963">
                  <a:extLst>
                    <a:ext uri="{9D8B030D-6E8A-4147-A177-3AD203B41FA5}">
                      <a16:colId xmlns:a16="http://schemas.microsoft.com/office/drawing/2014/main" val="20000"/>
                    </a:ext>
                  </a:extLst>
                </a:gridCol>
                <a:gridCol w="5616575">
                  <a:extLst>
                    <a:ext uri="{9D8B030D-6E8A-4147-A177-3AD203B41FA5}">
                      <a16:colId xmlns:a16="http://schemas.microsoft.com/office/drawing/2014/main" val="20001"/>
                    </a:ext>
                  </a:extLst>
                </a:gridCol>
                <a:gridCol w="2233612">
                  <a:extLst>
                    <a:ext uri="{9D8B030D-6E8A-4147-A177-3AD203B41FA5}">
                      <a16:colId xmlns:a16="http://schemas.microsoft.com/office/drawing/2014/main" val="20002"/>
                    </a:ext>
                  </a:extLst>
                </a:gridCol>
              </a:tblGrid>
              <a:tr h="477888">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方式</a:t>
                      </a:r>
                    </a:p>
                  </a:txBody>
                  <a:tcPr marL="36000" marR="36000" marT="46805" marB="468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结构化维护</a:t>
                      </a:r>
                    </a:p>
                  </a:txBody>
                  <a:tcPr marL="36000" marR="36000" marT="46805" marB="468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tx1"/>
                          </a:solidFill>
                          <a:effectLst/>
                          <a:latin typeface="楷体_GB2312" pitchFamily="49" charset="-122"/>
                          <a:ea typeface="楷体_GB2312" pitchFamily="49" charset="-122"/>
                        </a:rPr>
                        <a:t>非结构化维护</a:t>
                      </a:r>
                    </a:p>
                  </a:txBody>
                  <a:tcPr marL="36000" marR="36000" marT="46805" marB="468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408">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folHlink"/>
                          </a:solidFill>
                          <a:effectLst/>
                          <a:latin typeface="楷体_GB2312" pitchFamily="49" charset="-122"/>
                          <a:ea typeface="楷体_GB2312" pitchFamily="49" charset="-122"/>
                        </a:rPr>
                        <a:t>配置</a:t>
                      </a:r>
                    </a:p>
                  </a:txBody>
                  <a:tcPr marL="36000" marR="36000" marT="46805" marB="468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每个阶段文档与程序代码</a:t>
                      </a:r>
                    </a:p>
                  </a:txBody>
                  <a:tcPr marL="36000" marR="36000" marT="46805" marB="468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tx1"/>
                          </a:solidFill>
                          <a:effectLst/>
                          <a:latin typeface="楷体_GB2312" pitchFamily="49" charset="-122"/>
                          <a:ea typeface="楷体_GB2312" pitchFamily="49" charset="-122"/>
                        </a:rPr>
                        <a:t>仅有程序代码</a:t>
                      </a:r>
                    </a:p>
                  </a:txBody>
                  <a:tcPr marL="36000" marR="36000" marT="46805" marB="468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8">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folHlink"/>
                          </a:solidFill>
                          <a:effectLst/>
                          <a:latin typeface="楷体_GB2312" pitchFamily="49" charset="-122"/>
                          <a:ea typeface="楷体_GB2312" pitchFamily="49" charset="-122"/>
                        </a:rPr>
                        <a:t>开始</a:t>
                      </a:r>
                    </a:p>
                  </a:txBody>
                  <a:tcPr marL="36000" marR="36000" marT="46805" marB="468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评价设计文档开始</a:t>
                      </a:r>
                    </a:p>
                  </a:txBody>
                  <a:tcPr marL="36000" marR="36000" marT="46805" marB="468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tx1"/>
                          </a:solidFill>
                          <a:effectLst/>
                          <a:latin typeface="楷体_GB2312" pitchFamily="49" charset="-122"/>
                          <a:ea typeface="楷体_GB2312" pitchFamily="49" charset="-122"/>
                        </a:rPr>
                        <a:t>评价代码开始</a:t>
                      </a:r>
                    </a:p>
                  </a:txBody>
                  <a:tcPr marL="36000" marR="36000" marT="46805" marB="468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771797">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folHlink"/>
                          </a:solidFill>
                          <a:effectLst/>
                          <a:latin typeface="楷体_GB2312" pitchFamily="49" charset="-122"/>
                          <a:ea typeface="楷体_GB2312" pitchFamily="49" charset="-122"/>
                        </a:rPr>
                        <a:t>工作</a:t>
                      </a:r>
                    </a:p>
                  </a:txBody>
                  <a:tcPr marL="36000" marR="36000" marT="46805" marB="468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en-US" altLang="zh-CN" sz="1800" b="0" i="0" u="none" strike="noStrike" cap="none" normalizeH="0" baseline="0" dirty="0">
                          <a:ln>
                            <a:noFill/>
                          </a:ln>
                          <a:solidFill>
                            <a:schemeClr val="tx1"/>
                          </a:solidFill>
                          <a:effectLst/>
                          <a:latin typeface="楷体_GB2312" pitchFamily="49" charset="-122"/>
                          <a:ea typeface="楷体_GB2312" pitchFamily="49" charset="-122"/>
                        </a:rPr>
                        <a:t>(1)</a:t>
                      </a: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确定软件的结构特征、性能特性和接口特性，</a:t>
                      </a:r>
                      <a:r>
                        <a:rPr kumimoji="1" lang="en-US" altLang="zh-CN" sz="1800" b="0" i="0" u="none" strike="noStrike" cap="none" normalizeH="0" baseline="0" dirty="0">
                          <a:ln>
                            <a:noFill/>
                          </a:ln>
                          <a:solidFill>
                            <a:schemeClr val="tx1"/>
                          </a:solidFill>
                          <a:effectLst/>
                          <a:latin typeface="楷体_GB2312" pitchFamily="49" charset="-122"/>
                          <a:ea typeface="楷体_GB2312" pitchFamily="49" charset="-122"/>
                        </a:rPr>
                        <a:t>(2)</a:t>
                      </a: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确定软件修改带来的影响，找出一种处理方法；</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en-US" altLang="zh-CN" sz="1800" b="0" i="0" u="none" strike="noStrike" cap="none" normalizeH="0" baseline="0" dirty="0">
                          <a:ln>
                            <a:noFill/>
                          </a:ln>
                          <a:solidFill>
                            <a:schemeClr val="tx1"/>
                          </a:solidFill>
                          <a:effectLst/>
                          <a:latin typeface="楷体_GB2312" pitchFamily="49" charset="-122"/>
                          <a:ea typeface="楷体_GB2312" pitchFamily="49" charset="-122"/>
                        </a:rPr>
                        <a:t>(3)</a:t>
                      </a: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修改设计、复审；</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en-US" altLang="zh-CN" sz="1800" b="0" i="0" u="none" strike="noStrike" cap="none" normalizeH="0" baseline="0" dirty="0">
                          <a:ln>
                            <a:noFill/>
                          </a:ln>
                          <a:solidFill>
                            <a:schemeClr val="tx1"/>
                          </a:solidFill>
                          <a:effectLst/>
                          <a:latin typeface="楷体_GB2312" pitchFamily="49" charset="-122"/>
                          <a:ea typeface="楷体_GB2312" pitchFamily="49" charset="-122"/>
                        </a:rPr>
                        <a:t>(4)</a:t>
                      </a: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再编写源程序代码，进行回归测试；</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en-US" altLang="zh-CN" sz="1800" b="0" i="0" u="none" strike="noStrike" cap="none" normalizeH="0" baseline="0" dirty="0">
                          <a:ln>
                            <a:noFill/>
                          </a:ln>
                          <a:solidFill>
                            <a:schemeClr val="tx1"/>
                          </a:solidFill>
                          <a:effectLst/>
                          <a:latin typeface="楷体_GB2312" pitchFamily="49" charset="-122"/>
                          <a:ea typeface="楷体_GB2312" pitchFamily="49" charset="-122"/>
                        </a:rPr>
                        <a:t>(5)</a:t>
                      </a: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将修改后的软件交付使用。</a:t>
                      </a:r>
                    </a:p>
                  </a:txBody>
                  <a:tcPr marL="36000" marR="36000" marT="46805" marB="468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软件结构、全程数据结构、系统接口、性能要求、设计约束等具体特点</a:t>
                      </a:r>
                      <a:r>
                        <a:rPr kumimoji="1" lang="zh-CN" altLang="en-US" sz="1800" b="0" i="0" u="none" strike="noStrike" cap="none" normalizeH="0" baseline="0" dirty="0">
                          <a:ln>
                            <a:noFill/>
                          </a:ln>
                          <a:solidFill>
                            <a:schemeClr val="hlink"/>
                          </a:solidFill>
                          <a:effectLst/>
                          <a:latin typeface="楷体_GB2312" pitchFamily="49" charset="-122"/>
                          <a:ea typeface="楷体_GB2312" pitchFamily="49" charset="-122"/>
                        </a:rPr>
                        <a:t>不清楚</a:t>
                      </a: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而很难确定。</a:t>
                      </a:r>
                    </a:p>
                  </a:txBody>
                  <a:tcPr marL="36000" marR="36000" marT="46805" marB="468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6774">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folHlink"/>
                          </a:solidFill>
                          <a:effectLst/>
                          <a:latin typeface="楷体_GB2312" pitchFamily="49" charset="-122"/>
                          <a:ea typeface="楷体_GB2312" pitchFamily="49" charset="-122"/>
                        </a:rPr>
                        <a:t>成本</a:t>
                      </a:r>
                    </a:p>
                  </a:txBody>
                  <a:tcPr marL="36000" marR="36000" marT="46805" marB="468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tx1"/>
                          </a:solidFill>
                          <a:effectLst/>
                          <a:latin typeface="楷体_GB2312" pitchFamily="49" charset="-122"/>
                          <a:ea typeface="楷体_GB2312" pitchFamily="49" charset="-122"/>
                        </a:rPr>
                        <a:t>维护成本较低。</a:t>
                      </a:r>
                    </a:p>
                  </a:txBody>
                  <a:tcPr marL="36000" marR="36000" marT="46805" marB="468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很高</a:t>
                      </a:r>
                    </a:p>
                  </a:txBody>
                  <a:tcPr marL="36000" marR="36000" marT="46805" marB="468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8">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folHlink"/>
                          </a:solidFill>
                          <a:effectLst/>
                          <a:latin typeface="楷体_GB2312" pitchFamily="49" charset="-122"/>
                          <a:ea typeface="楷体_GB2312" pitchFamily="49" charset="-122"/>
                        </a:rPr>
                        <a:t>难度</a:t>
                      </a:r>
                    </a:p>
                  </a:txBody>
                  <a:tcPr marL="36000" marR="36000" marT="46805" marB="468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a:ln>
                            <a:noFill/>
                          </a:ln>
                          <a:solidFill>
                            <a:schemeClr val="tx1"/>
                          </a:solidFill>
                          <a:effectLst/>
                          <a:latin typeface="楷体_GB2312" pitchFamily="49" charset="-122"/>
                          <a:ea typeface="楷体_GB2312" pitchFamily="49" charset="-122"/>
                        </a:rPr>
                        <a:t>易于维护。</a:t>
                      </a:r>
                    </a:p>
                  </a:txBody>
                  <a:tcPr marL="36000" marR="36000" marT="46805" marB="468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800" b="0" i="0" u="none" strike="noStrike" cap="none" normalizeH="0" baseline="0" dirty="0">
                          <a:ln>
                            <a:noFill/>
                          </a:ln>
                          <a:solidFill>
                            <a:schemeClr val="tx1"/>
                          </a:solidFill>
                          <a:effectLst/>
                          <a:latin typeface="楷体_GB2312" pitchFamily="49" charset="-122"/>
                          <a:ea typeface="楷体_GB2312" pitchFamily="49" charset="-122"/>
                        </a:rPr>
                        <a:t>维护困难</a:t>
                      </a:r>
                    </a:p>
                  </a:txBody>
                  <a:tcPr marL="36000" marR="36000" marT="46805" marB="468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灯片编号占位符 6">
            <a:extLst>
              <a:ext uri="{FF2B5EF4-FFF2-40B4-BE49-F238E27FC236}">
                <a16:creationId xmlns:a16="http://schemas.microsoft.com/office/drawing/2014/main" id="{710E5E58-F8AE-474A-A48F-378D65FDE2D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4A5B4E15-933E-49FE-9168-473C8DDD1542}" type="slidenum">
              <a:rPr kumimoji="0" lang="zh-CN" altLang="en-US" b="0"/>
              <a:pPr>
                <a:lnSpc>
                  <a:spcPct val="100000"/>
                </a:lnSpc>
                <a:spcBef>
                  <a:spcPct val="0"/>
                </a:spcBef>
                <a:buClrTx/>
                <a:buSzTx/>
                <a:buFontTx/>
                <a:buNone/>
              </a:pPr>
              <a:t>5</a:t>
            </a:fld>
            <a:endParaRPr kumimoji="0" lang="en-US" altLang="zh-CN" b="0"/>
          </a:p>
        </p:txBody>
      </p:sp>
      <p:sp>
        <p:nvSpPr>
          <p:cNvPr id="9219" name="Rectangle 2">
            <a:extLst>
              <a:ext uri="{FF2B5EF4-FFF2-40B4-BE49-F238E27FC236}">
                <a16:creationId xmlns:a16="http://schemas.microsoft.com/office/drawing/2014/main" id="{C36BB996-AC33-497B-8787-C408F7BADC6F}"/>
              </a:ext>
            </a:extLst>
          </p:cNvPr>
          <p:cNvSpPr>
            <a:spLocks noGrp="1" noChangeArrowheads="1"/>
          </p:cNvSpPr>
          <p:nvPr>
            <p:ph type="title"/>
          </p:nvPr>
        </p:nvSpPr>
        <p:spPr>
          <a:xfrm>
            <a:off x="675481" y="531451"/>
            <a:ext cx="7793037" cy="882650"/>
          </a:xfrm>
        </p:spPr>
        <p:txBody>
          <a:bodyPr/>
          <a:lstStyle/>
          <a:p>
            <a:pPr eaLnBrk="1" hangingPunct="1"/>
            <a:r>
              <a:rPr lang="en-US" altLang="zh-CN" sz="3600" b="1" dirty="0">
                <a:solidFill>
                  <a:srgbClr val="000000"/>
                </a:solidFill>
                <a:latin typeface="楷体_GB2312" pitchFamily="49" charset="-122"/>
                <a:ea typeface="楷体_GB2312" pitchFamily="49" charset="-122"/>
              </a:rPr>
              <a:t>11.2 </a:t>
            </a:r>
            <a:r>
              <a:rPr lang="zh-CN" altLang="en-US" sz="3600" b="1" dirty="0">
                <a:solidFill>
                  <a:srgbClr val="000000"/>
                </a:solidFill>
                <a:latin typeface="楷体_GB2312" pitchFamily="49" charset="-122"/>
                <a:ea typeface="楷体_GB2312" pitchFamily="49" charset="-122"/>
              </a:rPr>
              <a:t>维护的特点</a:t>
            </a:r>
          </a:p>
        </p:txBody>
      </p:sp>
      <p:sp>
        <p:nvSpPr>
          <p:cNvPr id="9220" name="Rectangle 3">
            <a:extLst>
              <a:ext uri="{FF2B5EF4-FFF2-40B4-BE49-F238E27FC236}">
                <a16:creationId xmlns:a16="http://schemas.microsoft.com/office/drawing/2014/main" id="{0ABDF8FA-608A-4C2C-9BEE-13A766DF8E3C}"/>
              </a:ext>
            </a:extLst>
          </p:cNvPr>
          <p:cNvSpPr>
            <a:spLocks noGrp="1" noChangeArrowheads="1"/>
          </p:cNvSpPr>
          <p:nvPr>
            <p:ph type="body" sz="half" idx="1"/>
          </p:nvPr>
        </p:nvSpPr>
        <p:spPr>
          <a:xfrm>
            <a:off x="467544" y="1215306"/>
            <a:ext cx="5616575" cy="576262"/>
          </a:xfrm>
        </p:spPr>
        <p:txBody>
          <a:bodyPr/>
          <a:lstStyle/>
          <a:p>
            <a:pPr eaLnBrk="1" hangingPunct="1">
              <a:buFont typeface="Wingdings" panose="05000000000000000000" pitchFamily="2" charset="2"/>
              <a:buNone/>
            </a:pPr>
            <a:r>
              <a:rPr lang="zh-CN" altLang="en-US" sz="2800" b="1" dirty="0">
                <a:latin typeface="楷体_GB2312" pitchFamily="49" charset="-122"/>
                <a:ea typeface="楷体_GB2312" pitchFamily="49" charset="-122"/>
              </a:rPr>
              <a:t>二</a:t>
            </a:r>
            <a:r>
              <a:rPr lang="en-US" altLang="zh-CN" sz="2800" dirty="0">
                <a:latin typeface="楷体_GB2312" pitchFamily="49" charset="-122"/>
                <a:ea typeface="楷体_GB2312" pitchFamily="49" charset="-122"/>
              </a:rPr>
              <a:t>.</a:t>
            </a:r>
            <a:r>
              <a:rPr lang="zh-CN" altLang="en-US" sz="2800" b="1" dirty="0">
                <a:latin typeface="楷体_GB2312" pitchFamily="49" charset="-122"/>
                <a:ea typeface="楷体_GB2312" pitchFamily="49" charset="-122"/>
              </a:rPr>
              <a:t> 有关的问题</a:t>
            </a:r>
          </a:p>
        </p:txBody>
      </p:sp>
      <p:graphicFrame>
        <p:nvGraphicFramePr>
          <p:cNvPr id="1082568" name="Group 200">
            <a:extLst>
              <a:ext uri="{FF2B5EF4-FFF2-40B4-BE49-F238E27FC236}">
                <a16:creationId xmlns:a16="http://schemas.microsoft.com/office/drawing/2014/main" id="{161EF3DD-B2D8-4242-A568-6546CD6B4A26}"/>
              </a:ext>
            </a:extLst>
          </p:cNvPr>
          <p:cNvGraphicFramePr>
            <a:graphicFrameLocks noGrp="1"/>
          </p:cNvGraphicFramePr>
          <p:nvPr>
            <p:ph sz="half" idx="2"/>
            <p:extLst>
              <p:ext uri="{D42A27DB-BD31-4B8C-83A1-F6EECF244321}">
                <p14:modId xmlns:p14="http://schemas.microsoft.com/office/powerpoint/2010/main" val="441198296"/>
              </p:ext>
            </p:extLst>
          </p:nvPr>
        </p:nvGraphicFramePr>
        <p:xfrm>
          <a:off x="143669" y="1919284"/>
          <a:ext cx="8856662" cy="4938716"/>
        </p:xfrm>
        <a:graphic>
          <a:graphicData uri="http://schemas.openxmlformats.org/drawingml/2006/table">
            <a:tbl>
              <a:tblPr/>
              <a:tblGrid>
                <a:gridCol w="727075">
                  <a:extLst>
                    <a:ext uri="{9D8B030D-6E8A-4147-A177-3AD203B41FA5}">
                      <a16:colId xmlns:a16="http://schemas.microsoft.com/office/drawing/2014/main" val="20000"/>
                    </a:ext>
                  </a:extLst>
                </a:gridCol>
                <a:gridCol w="785812">
                  <a:extLst>
                    <a:ext uri="{9D8B030D-6E8A-4147-A177-3AD203B41FA5}">
                      <a16:colId xmlns:a16="http://schemas.microsoft.com/office/drawing/2014/main" val="20001"/>
                    </a:ext>
                  </a:extLst>
                </a:gridCol>
                <a:gridCol w="3816350">
                  <a:extLst>
                    <a:ext uri="{9D8B030D-6E8A-4147-A177-3AD203B41FA5}">
                      <a16:colId xmlns:a16="http://schemas.microsoft.com/office/drawing/2014/main" val="20002"/>
                    </a:ext>
                  </a:extLst>
                </a:gridCol>
                <a:gridCol w="3527425">
                  <a:extLst>
                    <a:ext uri="{9D8B030D-6E8A-4147-A177-3AD203B41FA5}">
                      <a16:colId xmlns:a16="http://schemas.microsoft.com/office/drawing/2014/main" val="20003"/>
                    </a:ext>
                  </a:extLst>
                </a:gridCol>
              </a:tblGrid>
              <a:tr h="417567">
                <a:tc rowSpan="6">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影响</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维护</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因素</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开发方法</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开发条件</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7567">
                <a:tc vMerge="1">
                  <a:txBody>
                    <a:bodyPr/>
                    <a:lstStyle/>
                    <a:p>
                      <a:endParaRPr lang="zh-CN" altLang="en-US"/>
                    </a:p>
                  </a:txBody>
                  <a:tcPr/>
                </a:tc>
                <a:tc rowSpan="2" gridSpan="2">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en-US" altLang="zh-CN" sz="1600" b="0" i="0" u="none" strike="noStrike" cap="none" normalizeH="0" baseline="0" dirty="0">
                          <a:ln>
                            <a:noFill/>
                          </a:ln>
                          <a:solidFill>
                            <a:schemeClr val="tx1"/>
                          </a:solidFill>
                          <a:effectLst/>
                          <a:latin typeface="楷体_GB2312" pitchFamily="49" charset="-122"/>
                          <a:ea typeface="楷体_GB2312" pitchFamily="49" charset="-122"/>
                        </a:rPr>
                        <a:t>(1)</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模块化详细设计文档有助于理解软件的</a:t>
                      </a:r>
                      <a:r>
                        <a:rPr kumimoji="1" lang="zh-CN" altLang="en-US" sz="1600" b="0" i="0" u="none" strike="noStrike" cap="none" normalizeH="0" baseline="0" dirty="0">
                          <a:ln>
                            <a:noFill/>
                          </a:ln>
                          <a:solidFill>
                            <a:schemeClr val="tx2"/>
                          </a:solidFill>
                          <a:effectLst/>
                          <a:latin typeface="楷体_GB2312" pitchFamily="49" charset="-122"/>
                          <a:ea typeface="楷体_GB2312" pitchFamily="49" charset="-122"/>
                        </a:rPr>
                        <a:t>结构、界面功能和内部流程</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软件开发及维护</a:t>
                      </a:r>
                      <a:r>
                        <a:rPr kumimoji="1" lang="zh-CN" altLang="en-US" sz="1600" b="0" i="0" u="none" strike="noStrike" cap="none" normalizeH="0" baseline="0">
                          <a:ln>
                            <a:noFill/>
                          </a:ln>
                          <a:solidFill>
                            <a:schemeClr val="tx2"/>
                          </a:solidFill>
                          <a:effectLst/>
                          <a:latin typeface="楷体_GB2312" pitchFamily="49" charset="-122"/>
                          <a:ea typeface="楷体_GB2312" pitchFamily="49" charset="-122"/>
                        </a:rPr>
                        <a:t>人员的水平</a:t>
                      </a: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54">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使用标准的</a:t>
                      </a:r>
                      <a:r>
                        <a:rPr kumimoji="1" lang="zh-CN" altLang="en-US" sz="1600" b="0" i="0" u="none" strike="noStrike" cap="none" normalizeH="0" baseline="0">
                          <a:ln>
                            <a:noFill/>
                          </a:ln>
                          <a:solidFill>
                            <a:schemeClr val="hlink"/>
                          </a:solidFill>
                          <a:effectLst/>
                          <a:latin typeface="楷体_GB2312" pitchFamily="49" charset="-122"/>
                          <a:ea typeface="楷体_GB2312" pitchFamily="49" charset="-122"/>
                        </a:rPr>
                        <a:t>程序设计语言</a:t>
                      </a: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7567">
                <a:tc vMerge="1">
                  <a:txBody>
                    <a:bodyPr/>
                    <a:lstStyle/>
                    <a:p>
                      <a:endParaRPr lang="zh-CN" altLang="en-US"/>
                    </a:p>
                  </a:txBody>
                  <a:tcPr/>
                </a:tc>
                <a:tc rowSpan="2" gridSpan="2">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en-US" altLang="zh-CN" sz="1600" b="0" i="0" u="none" strike="noStrike" cap="none" normalizeH="0" baseline="0" dirty="0">
                          <a:ln>
                            <a:noFill/>
                          </a:ln>
                          <a:solidFill>
                            <a:schemeClr val="tx1"/>
                          </a:solidFill>
                          <a:effectLst/>
                          <a:latin typeface="楷体_GB2312" pitchFamily="49" charset="-122"/>
                          <a:ea typeface="楷体_GB2312" pitchFamily="49" charset="-122"/>
                        </a:rPr>
                        <a:t>(2)</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开发过程中严格而科学的管理规划及清晰可靠的文档资料对发生错误后的</a:t>
                      </a:r>
                      <a:r>
                        <a:rPr kumimoji="1" lang="zh-CN" altLang="en-US" sz="1600" b="0" i="0" u="none" strike="noStrike" cap="none" normalizeH="0" baseline="0" dirty="0">
                          <a:ln>
                            <a:noFill/>
                          </a:ln>
                          <a:solidFill>
                            <a:schemeClr val="tx2"/>
                          </a:solidFill>
                          <a:effectLst/>
                          <a:latin typeface="楷体_GB2312" pitchFamily="49" charset="-122"/>
                          <a:ea typeface="楷体_GB2312" pitchFamily="49" charset="-122"/>
                        </a:rPr>
                        <a:t>理解与纠错</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无疑是很重要的。</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使用标准的</a:t>
                      </a:r>
                      <a:r>
                        <a:rPr kumimoji="1" lang="zh-CN" altLang="en-US" sz="1600" b="0" i="0" u="none" strike="noStrike" cap="none" normalizeH="0" baseline="0">
                          <a:ln>
                            <a:noFill/>
                          </a:ln>
                          <a:solidFill>
                            <a:schemeClr val="tx2"/>
                          </a:solidFill>
                          <a:effectLst/>
                          <a:latin typeface="楷体_GB2312" pitchFamily="49" charset="-122"/>
                          <a:ea typeface="楷体_GB2312" pitchFamily="49" charset="-122"/>
                        </a:rPr>
                        <a:t>操作系统接口</a:t>
                      </a: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8731">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使用规范化的</a:t>
                      </a:r>
                      <a:r>
                        <a:rPr kumimoji="1" lang="zh-CN" altLang="en-US" sz="1600" b="0" i="0" u="none" strike="noStrike" cap="none" normalizeH="0" baseline="0">
                          <a:ln>
                            <a:noFill/>
                          </a:ln>
                          <a:solidFill>
                            <a:schemeClr val="hlink"/>
                          </a:solidFill>
                          <a:effectLst/>
                          <a:latin typeface="楷体_GB2312" pitchFamily="49" charset="-122"/>
                          <a:ea typeface="楷体_GB2312" pitchFamily="49" charset="-122"/>
                        </a:rPr>
                        <a:t>文档资料</a:t>
                      </a: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23993">
                <a:tc vMerge="1">
                  <a:txBody>
                    <a:bodyPr/>
                    <a:lstStyle/>
                    <a:p>
                      <a:endParaRPr lang="zh-CN" altLang="en-US"/>
                    </a:p>
                  </a:txBody>
                  <a:tcPr/>
                </a:tc>
                <a:tc gridSpan="2">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en-US" altLang="zh-CN" sz="1600" b="0" i="0" u="none" strike="noStrike" cap="none" normalizeH="0" baseline="0" dirty="0">
                          <a:ln>
                            <a:noFill/>
                          </a:ln>
                          <a:solidFill>
                            <a:schemeClr val="tx1"/>
                          </a:solidFill>
                          <a:effectLst/>
                          <a:latin typeface="楷体_GB2312" pitchFamily="49" charset="-122"/>
                          <a:ea typeface="楷体_GB2312" pitchFamily="49" charset="-122"/>
                        </a:rPr>
                        <a:t>(3)</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模块的</a:t>
                      </a:r>
                      <a:r>
                        <a:rPr kumimoji="1" lang="zh-CN" altLang="en-US" sz="1600" b="0" i="0" u="none" strike="noStrike" cap="none" normalizeH="0" baseline="0" dirty="0">
                          <a:ln>
                            <a:noFill/>
                          </a:ln>
                          <a:solidFill>
                            <a:schemeClr val="hlink"/>
                          </a:solidFill>
                          <a:effectLst/>
                          <a:latin typeface="楷体_GB2312" pitchFamily="49" charset="-122"/>
                          <a:ea typeface="楷体_GB2312" pitchFamily="49" charset="-122"/>
                        </a:rPr>
                        <a:t>独立程度</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对软件修改的难易程度、改进和移植影响是很大的</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测试用例的有效性。</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7567">
                <a:tc rowSpan="3">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1" lang="zh-CN" altLang="en-US" sz="1600" b="0" i="0" u="none" strike="noStrike" cap="none" normalizeH="0" baseline="0">
                        <a:ln>
                          <a:noFill/>
                        </a:ln>
                        <a:solidFill>
                          <a:schemeClr val="tx1"/>
                        </a:solidFill>
                        <a:effectLst/>
                        <a:latin typeface="楷体_GB2312" pitchFamily="49" charset="-122"/>
                        <a:ea typeface="楷体_GB2312" pitchFamily="49" charset="-122"/>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维护</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困难</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理解</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别人写的程序在没有</a:t>
                      </a:r>
                      <a:r>
                        <a:rPr kumimoji="1" lang="zh-CN" altLang="en-US" sz="1600" b="0" i="0" u="none" strike="noStrike" cap="none" normalizeH="0" baseline="0" dirty="0">
                          <a:ln>
                            <a:noFill/>
                          </a:ln>
                          <a:solidFill>
                            <a:schemeClr val="hlink"/>
                          </a:solidFill>
                          <a:effectLst/>
                          <a:latin typeface="楷体_GB2312" pitchFamily="49" charset="-122"/>
                          <a:ea typeface="楷体_GB2312" pitchFamily="49" charset="-122"/>
                        </a:rPr>
                        <a:t>说明文档</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时，理解很困难，不为人喜欢；</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10006"/>
                  </a:ext>
                </a:extLst>
              </a:tr>
              <a:tr h="70113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时间</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维护</a:t>
                      </a:r>
                      <a:r>
                        <a:rPr kumimoji="1" lang="zh-CN" altLang="en-US" sz="1600" b="0" i="0" u="none" strike="noStrike" cap="none" normalizeH="0" baseline="0" dirty="0">
                          <a:ln>
                            <a:noFill/>
                          </a:ln>
                          <a:solidFill>
                            <a:schemeClr val="tx2"/>
                          </a:solidFill>
                          <a:effectLst/>
                          <a:latin typeface="楷体_GB2312" pitchFamily="49" charset="-122"/>
                          <a:ea typeface="楷体_GB2312" pitchFamily="49" charset="-122"/>
                        </a:rPr>
                        <a:t>持续时间都很长</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，开发人员一般不在现场，对软件没有人说明。</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10007"/>
                  </a:ext>
                </a:extLst>
              </a:tr>
              <a:tr h="795440">
                <a:tc vMerge="1">
                  <a:txBody>
                    <a:bodyPr/>
                    <a:lstStyle/>
                    <a:p>
                      <a:endParaRPr lang="zh-CN" altLang="en-US"/>
                    </a:p>
                  </a:txBody>
                  <a:tcPr/>
                </a:tc>
                <a:tc>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设计</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a:ln>
                            <a:noFill/>
                          </a:ln>
                          <a:solidFill>
                            <a:schemeClr val="tx1"/>
                          </a:solidFill>
                          <a:effectLst/>
                          <a:latin typeface="楷体_GB2312" pitchFamily="49" charset="-122"/>
                          <a:ea typeface="楷体_GB2312" pitchFamily="49" charset="-122"/>
                        </a:rPr>
                        <a:t>问题</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kumimoji="1" sz="2800">
                          <a:solidFill>
                            <a:schemeClr val="tx1"/>
                          </a:solidFill>
                          <a:latin typeface="Tahoma" panose="020B0604030504040204" pitchFamily="34" charset="0"/>
                          <a:ea typeface="宋体" panose="02010600030101010101" pitchFamily="2" charset="-122"/>
                        </a:defRPr>
                      </a:lvl1pPr>
                      <a:lvl2pPr>
                        <a:buClr>
                          <a:schemeClr val="hlink"/>
                        </a:buClr>
                        <a:buSzPct val="55000"/>
                        <a:defRPr kumimoji="1" sz="2400">
                          <a:solidFill>
                            <a:schemeClr val="tx1"/>
                          </a:solidFill>
                          <a:latin typeface="Tahoma" panose="020B0604030504040204" pitchFamily="34" charset="0"/>
                          <a:ea typeface="宋体" panose="02010600030101010101" pitchFamily="2" charset="-122"/>
                        </a:defRPr>
                      </a:lvl2pPr>
                      <a:lvl3pPr>
                        <a:buSzPct val="50000"/>
                        <a:defRPr kumimoji="1" sz="2000">
                          <a:solidFill>
                            <a:schemeClr val="tx1"/>
                          </a:solidFill>
                          <a:latin typeface="Tahoma" panose="020B0604030504040204" pitchFamily="34" charset="0"/>
                          <a:ea typeface="宋体" panose="02010600030101010101" pitchFamily="2" charset="-122"/>
                        </a:defRPr>
                      </a:lvl3pPr>
                      <a:lvl4pPr>
                        <a:buClr>
                          <a:schemeClr val="accent2"/>
                        </a:buClr>
                        <a:buSzPct val="55000"/>
                        <a:defRPr kumimoji="1">
                          <a:solidFill>
                            <a:schemeClr val="tx1"/>
                          </a:solidFill>
                          <a:latin typeface="Tahoma" panose="020B0604030504040204" pitchFamily="34" charset="0"/>
                          <a:ea typeface="宋体" panose="02010600030101010101" pitchFamily="2" charset="-122"/>
                        </a:defRPr>
                      </a:lvl4pPr>
                      <a:lvl5pPr>
                        <a:buClr>
                          <a:schemeClr val="accent1"/>
                        </a:buClr>
                        <a:buSzPct val="50000"/>
                        <a:defRPr kumimoji="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a:solidFill>
                            <a:schemeClr val="tx1"/>
                          </a:solidFill>
                          <a:latin typeface="Tahoma" panose="020B060403050404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绝大多数软件在设计时都没有考虑</a:t>
                      </a:r>
                      <a:r>
                        <a:rPr kumimoji="1" lang="zh-CN" altLang="en-US" sz="1600" b="0" i="0" u="none" strike="noStrike" cap="none" normalizeH="0" baseline="0" dirty="0">
                          <a:ln>
                            <a:noFill/>
                          </a:ln>
                          <a:solidFill>
                            <a:schemeClr val="tx2"/>
                          </a:solidFill>
                          <a:effectLst/>
                          <a:latin typeface="楷体_GB2312" pitchFamily="49" charset="-122"/>
                          <a:ea typeface="楷体_GB2312" pitchFamily="49" charset="-122"/>
                        </a:rPr>
                        <a:t>将来的修改</a:t>
                      </a:r>
                      <a:r>
                        <a:rPr kumimoji="1" lang="zh-CN" altLang="en-US" sz="1600" b="0" i="0" u="none" strike="noStrike" cap="none" normalizeH="0" baseline="0" dirty="0">
                          <a:ln>
                            <a:noFill/>
                          </a:ln>
                          <a:solidFill>
                            <a:schemeClr val="tx1"/>
                          </a:solidFill>
                          <a:effectLst/>
                          <a:latin typeface="楷体_GB2312" pitchFamily="49" charset="-122"/>
                          <a:ea typeface="楷体_GB2312" pitchFamily="49" charset="-122"/>
                        </a:rPr>
                        <a:t>。除非设计中强调了模块的独立性，否则软件的修改既困难又易发生差错。</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灯片编号占位符 5">
            <a:extLst>
              <a:ext uri="{FF2B5EF4-FFF2-40B4-BE49-F238E27FC236}">
                <a16:creationId xmlns:a16="http://schemas.microsoft.com/office/drawing/2014/main" id="{A3EB7FAF-8517-47F9-AB15-DE50F4FE43E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F59AE1CD-E490-4CA0-937B-205E907B46CC}" type="slidenum">
              <a:rPr kumimoji="0" lang="zh-CN" altLang="en-US" b="0"/>
              <a:pPr>
                <a:lnSpc>
                  <a:spcPct val="100000"/>
                </a:lnSpc>
                <a:spcBef>
                  <a:spcPct val="0"/>
                </a:spcBef>
                <a:buClrTx/>
                <a:buSzTx/>
                <a:buFontTx/>
                <a:buNone/>
              </a:pPr>
              <a:t>6</a:t>
            </a:fld>
            <a:endParaRPr kumimoji="0" lang="en-US" altLang="zh-CN" b="0"/>
          </a:p>
        </p:txBody>
      </p:sp>
      <p:sp>
        <p:nvSpPr>
          <p:cNvPr id="10243" name="Rectangle 2">
            <a:extLst>
              <a:ext uri="{FF2B5EF4-FFF2-40B4-BE49-F238E27FC236}">
                <a16:creationId xmlns:a16="http://schemas.microsoft.com/office/drawing/2014/main" id="{ADB3A985-412F-40BA-ADCC-A84A1F3B9DA8}"/>
              </a:ext>
            </a:extLst>
          </p:cNvPr>
          <p:cNvSpPr>
            <a:spLocks noGrp="1" noChangeArrowheads="1"/>
          </p:cNvSpPr>
          <p:nvPr>
            <p:ph type="title"/>
          </p:nvPr>
        </p:nvSpPr>
        <p:spPr>
          <a:xfrm>
            <a:off x="685800" y="404664"/>
            <a:ext cx="7772400" cy="1143000"/>
          </a:xfrm>
        </p:spPr>
        <p:txBody>
          <a:bodyPr/>
          <a:lstStyle/>
          <a:p>
            <a:pPr eaLnBrk="1" hangingPunct="1"/>
            <a:r>
              <a:rPr lang="en-US" altLang="zh-CN" sz="3600" b="1" dirty="0">
                <a:solidFill>
                  <a:srgbClr val="000000"/>
                </a:solidFill>
                <a:ea typeface="楷体_GB2312" pitchFamily="49" charset="-122"/>
              </a:rPr>
              <a:t>11.3 </a:t>
            </a:r>
            <a:r>
              <a:rPr lang="zh-CN" altLang="en-US" sz="3600" b="1" dirty="0">
                <a:solidFill>
                  <a:srgbClr val="000000"/>
                </a:solidFill>
                <a:ea typeface="楷体_GB2312" pitchFamily="49" charset="-122"/>
              </a:rPr>
              <a:t>维护的过程</a:t>
            </a:r>
          </a:p>
        </p:txBody>
      </p:sp>
      <p:sp>
        <p:nvSpPr>
          <p:cNvPr id="10244" name="Rectangle 3">
            <a:extLst>
              <a:ext uri="{FF2B5EF4-FFF2-40B4-BE49-F238E27FC236}">
                <a16:creationId xmlns:a16="http://schemas.microsoft.com/office/drawing/2014/main" id="{F755F94A-18FD-4463-BAF9-FBF05E94F5F5}"/>
              </a:ext>
            </a:extLst>
          </p:cNvPr>
          <p:cNvSpPr>
            <a:spLocks noGrp="1" noChangeArrowheads="1"/>
          </p:cNvSpPr>
          <p:nvPr>
            <p:ph type="body" idx="1"/>
          </p:nvPr>
        </p:nvSpPr>
        <p:spPr>
          <a:xfrm>
            <a:off x="395288" y="1547664"/>
            <a:ext cx="8497887" cy="5094436"/>
          </a:xfrm>
        </p:spPr>
        <p:txBody>
          <a:bodyPr/>
          <a:lstStyle/>
          <a:p>
            <a:pPr eaLnBrk="1" hangingPunct="1">
              <a:spcBef>
                <a:spcPct val="30000"/>
              </a:spcBef>
              <a:buFont typeface="Wingdings" panose="05000000000000000000" pitchFamily="2" charset="2"/>
              <a:buNone/>
            </a:pPr>
            <a:r>
              <a:rPr lang="en-US" altLang="zh-CN" sz="2400" b="1" dirty="0">
                <a:latin typeface="楷体_GB2312" pitchFamily="49" charset="-122"/>
                <a:ea typeface="楷体_GB2312" pitchFamily="49" charset="-122"/>
              </a:rPr>
              <a:t>1. </a:t>
            </a:r>
            <a:r>
              <a:rPr lang="zh-CN" altLang="en-US" sz="2400" b="1" dirty="0">
                <a:latin typeface="楷体_GB2312" pitchFamily="49" charset="-122"/>
                <a:ea typeface="楷体_GB2312" pitchFamily="49" charset="-122"/>
              </a:rPr>
              <a:t>建立软件维护的组织</a:t>
            </a:r>
            <a:endParaRPr lang="en-US" altLang="zh-CN" sz="2400" b="1" dirty="0">
              <a:latin typeface="楷体_GB2312" pitchFamily="49" charset="-122"/>
              <a:ea typeface="楷体_GB2312" pitchFamily="49" charset="-122"/>
            </a:endParaRPr>
          </a:p>
          <a:p>
            <a:pPr eaLnBrk="1" hangingPunct="1">
              <a:buNone/>
            </a:pPr>
            <a:r>
              <a:rPr lang="zh-CN" altLang="en-US" sz="2800" b="1" dirty="0">
                <a:latin typeface="楷体_GB2312" pitchFamily="49" charset="-122"/>
                <a:ea typeface="楷体_GB2312" pitchFamily="49" charset="-122"/>
              </a:rPr>
              <a:t>    </a:t>
            </a:r>
            <a:r>
              <a:rPr lang="zh-CN" altLang="en-US" sz="2400" dirty="0">
                <a:latin typeface="黑体" panose="02010609060101010101" pitchFamily="49" charset="-122"/>
                <a:ea typeface="黑体" panose="02010609060101010101" pitchFamily="49" charset="-122"/>
              </a:rPr>
              <a:t>总负责人、系统管理员和维护管理员等。</a:t>
            </a:r>
          </a:p>
          <a:p>
            <a:pPr eaLnBrk="1" hangingPunct="1">
              <a:spcBef>
                <a:spcPts val="1200"/>
              </a:spcBef>
              <a:buFont typeface="Wingdings" panose="05000000000000000000" pitchFamily="2" charset="2"/>
              <a:buNone/>
            </a:pPr>
            <a:r>
              <a:rPr lang="en-US" altLang="zh-CN" sz="2400" b="1" dirty="0">
                <a:latin typeface="楷体_GB2312" pitchFamily="49" charset="-122"/>
                <a:ea typeface="楷体_GB2312" pitchFamily="49" charset="-122"/>
              </a:rPr>
              <a:t>2. </a:t>
            </a:r>
            <a:r>
              <a:rPr lang="zh-CN" altLang="en-US" sz="2400" b="1" dirty="0">
                <a:latin typeface="楷体_GB2312" pitchFamily="49" charset="-122"/>
                <a:ea typeface="楷体_GB2312" pitchFamily="49" charset="-122"/>
              </a:rPr>
              <a:t>编写维护的报告</a:t>
            </a:r>
          </a:p>
          <a:p>
            <a:pPr eaLnBrk="1" hangingPunct="1">
              <a:buNone/>
            </a:pPr>
            <a:r>
              <a:rPr lang="zh-CN" altLang="en-US" sz="2000" b="1" dirty="0">
                <a:latin typeface="楷体_GB2312" pitchFamily="49" charset="-122"/>
                <a:ea typeface="楷体_GB2312" pitchFamily="49" charset="-122"/>
              </a:rPr>
              <a:t>      </a:t>
            </a:r>
            <a:r>
              <a:rPr lang="zh-CN" altLang="en-US" sz="2400" dirty="0">
                <a:latin typeface="黑体" panose="02010609060101010101" pitchFamily="49" charset="-122"/>
                <a:ea typeface="黑体" panose="02010609060101010101" pitchFamily="49" charset="-122"/>
              </a:rPr>
              <a:t>用标准化的格式表达所有软件维护的要求。包括：</a:t>
            </a:r>
          </a:p>
          <a:p>
            <a:pPr eaLnBrk="1" hangingPunct="1">
              <a:buNone/>
            </a:pPr>
            <a:r>
              <a:rPr lang="en-US" altLang="zh-CN" sz="2400" dirty="0">
                <a:latin typeface="黑体" panose="02010609060101010101" pitchFamily="49" charset="-122"/>
                <a:ea typeface="黑体" panose="02010609060101010101" pitchFamily="49" charset="-122"/>
              </a:rPr>
              <a:t>  1.</a:t>
            </a:r>
            <a:r>
              <a:rPr lang="zh-CN" altLang="en-US" sz="2400" dirty="0">
                <a:latin typeface="黑体" panose="02010609060101010101" pitchFamily="49" charset="-122"/>
                <a:ea typeface="黑体" panose="02010609060101010101" pitchFamily="49" charset="-122"/>
              </a:rPr>
              <a:t>满足维护要求表中提出的要求所需要的工作量；</a:t>
            </a:r>
          </a:p>
          <a:p>
            <a:pPr eaLnBrk="1" hangingPunct="1">
              <a:buNone/>
            </a:pP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维护要求的性质；</a:t>
            </a:r>
          </a:p>
          <a:p>
            <a:pPr eaLnBrk="1" hangingPunct="1">
              <a:buNone/>
            </a:pPr>
            <a:r>
              <a:rPr lang="en-US" altLang="zh-CN" sz="2400" dirty="0">
                <a:latin typeface="黑体" panose="02010609060101010101" pitchFamily="49" charset="-122"/>
                <a:ea typeface="黑体" panose="02010609060101010101" pitchFamily="49" charset="-122"/>
              </a:rPr>
              <a:t>  3.</a:t>
            </a:r>
            <a:r>
              <a:rPr lang="zh-CN" altLang="en-US" sz="2400" dirty="0">
                <a:latin typeface="黑体" panose="02010609060101010101" pitchFamily="49" charset="-122"/>
                <a:ea typeface="黑体" panose="02010609060101010101" pitchFamily="49" charset="-122"/>
              </a:rPr>
              <a:t>该项要求的优先顺序；</a:t>
            </a:r>
          </a:p>
          <a:p>
            <a:pPr eaLnBrk="1" hangingPunct="1">
              <a:buNone/>
            </a:pPr>
            <a:r>
              <a:rPr lang="en-US" altLang="zh-CN" sz="2400" dirty="0">
                <a:latin typeface="黑体" panose="02010609060101010101" pitchFamily="49" charset="-122"/>
                <a:ea typeface="黑体" panose="02010609060101010101" pitchFamily="49" charset="-122"/>
              </a:rPr>
              <a:t>  4.</a:t>
            </a:r>
            <a:r>
              <a:rPr lang="zh-CN" altLang="en-US" sz="2400" dirty="0">
                <a:latin typeface="黑体" panose="02010609060101010101" pitchFamily="49" charset="-122"/>
                <a:ea typeface="黑体" panose="02010609060101010101" pitchFamily="49" charset="-122"/>
              </a:rPr>
              <a:t>与修改有关的事后数据。</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灯片编号占位符 5">
            <a:extLst>
              <a:ext uri="{FF2B5EF4-FFF2-40B4-BE49-F238E27FC236}">
                <a16:creationId xmlns:a16="http://schemas.microsoft.com/office/drawing/2014/main" id="{EED95B1B-4B2F-4BF5-82EE-11D56EDAB86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D8E87725-9BB1-42CF-ACFB-687DE4EFDA66}" type="slidenum">
              <a:rPr kumimoji="0" lang="zh-CN" altLang="en-US" b="0"/>
              <a:pPr>
                <a:lnSpc>
                  <a:spcPct val="100000"/>
                </a:lnSpc>
                <a:spcBef>
                  <a:spcPct val="0"/>
                </a:spcBef>
                <a:buClrTx/>
                <a:buSzTx/>
                <a:buFontTx/>
                <a:buNone/>
              </a:pPr>
              <a:t>7</a:t>
            </a:fld>
            <a:endParaRPr kumimoji="0" lang="en-US" altLang="zh-CN" b="0"/>
          </a:p>
        </p:txBody>
      </p:sp>
      <p:pic>
        <p:nvPicPr>
          <p:cNvPr id="11267" name="Picture 2">
            <a:extLst>
              <a:ext uri="{FF2B5EF4-FFF2-40B4-BE49-F238E27FC236}">
                <a16:creationId xmlns:a16="http://schemas.microsoft.com/office/drawing/2014/main" id="{43023C72-8623-443C-91AB-FD0E973E8AE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213" y="765175"/>
            <a:ext cx="7848600"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3">
            <a:extLst>
              <a:ext uri="{FF2B5EF4-FFF2-40B4-BE49-F238E27FC236}">
                <a16:creationId xmlns:a16="http://schemas.microsoft.com/office/drawing/2014/main" id="{B604AE85-F3D4-413F-B1B7-9035291FB9B4}"/>
              </a:ext>
            </a:extLst>
          </p:cNvPr>
          <p:cNvSpPr txBox="1">
            <a:spLocks noChangeArrowheads="1"/>
          </p:cNvSpPr>
          <p:nvPr/>
        </p:nvSpPr>
        <p:spPr bwMode="auto">
          <a:xfrm>
            <a:off x="3635375" y="5876925"/>
            <a:ext cx="17510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eaLnBrk="1" hangingPunct="1">
              <a:spcBef>
                <a:spcPct val="50000"/>
              </a:spcBef>
            </a:pPr>
            <a:r>
              <a:rPr kumimoji="0" lang="zh-CN" altLang="en-US"/>
              <a:t>维护组织</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灯片编号占位符 5">
            <a:extLst>
              <a:ext uri="{FF2B5EF4-FFF2-40B4-BE49-F238E27FC236}">
                <a16:creationId xmlns:a16="http://schemas.microsoft.com/office/drawing/2014/main" id="{8876DE82-FDDD-451A-B542-8A30C222DB2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58C1588D-009D-4B47-BB60-2925580B78BC}" type="slidenum">
              <a:rPr kumimoji="0" lang="zh-CN" altLang="en-US" b="0"/>
              <a:pPr>
                <a:lnSpc>
                  <a:spcPct val="100000"/>
                </a:lnSpc>
                <a:spcBef>
                  <a:spcPct val="0"/>
                </a:spcBef>
                <a:buClrTx/>
                <a:buSzTx/>
                <a:buFontTx/>
                <a:buNone/>
              </a:pPr>
              <a:t>8</a:t>
            </a:fld>
            <a:endParaRPr kumimoji="0" lang="en-US" altLang="zh-CN" b="0"/>
          </a:p>
        </p:txBody>
      </p:sp>
      <p:sp>
        <p:nvSpPr>
          <p:cNvPr id="12291" name="Rectangle 2">
            <a:extLst>
              <a:ext uri="{FF2B5EF4-FFF2-40B4-BE49-F238E27FC236}">
                <a16:creationId xmlns:a16="http://schemas.microsoft.com/office/drawing/2014/main" id="{9A3895A1-8FD5-4D43-ADF1-5803A0704BD3}"/>
              </a:ext>
            </a:extLst>
          </p:cNvPr>
          <p:cNvSpPr>
            <a:spLocks noGrp="1" noChangeArrowheads="1"/>
          </p:cNvSpPr>
          <p:nvPr>
            <p:ph type="title"/>
          </p:nvPr>
        </p:nvSpPr>
        <p:spPr>
          <a:xfrm>
            <a:off x="900113" y="260350"/>
            <a:ext cx="7793037" cy="882650"/>
          </a:xfrm>
        </p:spPr>
        <p:txBody>
          <a:bodyPr/>
          <a:lstStyle/>
          <a:p>
            <a:pPr eaLnBrk="1" hangingPunct="1"/>
            <a:r>
              <a:rPr lang="en-US" altLang="zh-CN" sz="3600" b="1" dirty="0">
                <a:solidFill>
                  <a:srgbClr val="000000"/>
                </a:solidFill>
                <a:ea typeface="楷体_GB2312" pitchFamily="49" charset="-122"/>
              </a:rPr>
              <a:t>11.3 </a:t>
            </a:r>
            <a:r>
              <a:rPr lang="zh-CN" altLang="en-US" sz="3600" b="1" dirty="0">
                <a:solidFill>
                  <a:srgbClr val="000000"/>
                </a:solidFill>
                <a:ea typeface="楷体_GB2312" pitchFamily="49" charset="-122"/>
              </a:rPr>
              <a:t>维护的过程</a:t>
            </a:r>
          </a:p>
        </p:txBody>
      </p:sp>
      <p:sp>
        <p:nvSpPr>
          <p:cNvPr id="12292" name="Rectangle 3">
            <a:extLst>
              <a:ext uri="{FF2B5EF4-FFF2-40B4-BE49-F238E27FC236}">
                <a16:creationId xmlns:a16="http://schemas.microsoft.com/office/drawing/2014/main" id="{A2015527-4C7D-45CE-9F1E-6F25FECF4987}"/>
              </a:ext>
            </a:extLst>
          </p:cNvPr>
          <p:cNvSpPr>
            <a:spLocks noGrp="1" noChangeArrowheads="1"/>
          </p:cNvSpPr>
          <p:nvPr>
            <p:ph type="body" idx="1"/>
          </p:nvPr>
        </p:nvSpPr>
        <p:spPr>
          <a:xfrm>
            <a:off x="323850" y="1268413"/>
            <a:ext cx="8496300" cy="5040312"/>
          </a:xfrm>
        </p:spPr>
        <p:txBody>
          <a:bodyPr/>
          <a:lstStyle/>
          <a:p>
            <a:pPr eaLnBrk="1" hangingPunct="1">
              <a:spcBef>
                <a:spcPct val="40000"/>
              </a:spcBef>
              <a:buFont typeface="Wingdings" panose="05000000000000000000" pitchFamily="2" charset="2"/>
              <a:buNone/>
            </a:pPr>
            <a:r>
              <a:rPr lang="en-US" altLang="zh-CN" sz="2400" b="1" dirty="0">
                <a:latin typeface="楷体_GB2312" pitchFamily="49" charset="-122"/>
                <a:ea typeface="楷体_GB2312" pitchFamily="49" charset="-122"/>
              </a:rPr>
              <a:t>3. </a:t>
            </a:r>
            <a:r>
              <a:rPr lang="zh-CN" altLang="en-US" sz="2400" b="1" dirty="0">
                <a:latin typeface="楷体_GB2312" pitchFamily="49" charset="-122"/>
                <a:ea typeface="楷体_GB2312" pitchFamily="49" charset="-122"/>
              </a:rPr>
              <a:t>为每一个维护要求规定一个标准化的事件序列</a:t>
            </a:r>
            <a:endParaRPr lang="en-US" altLang="zh-CN" sz="2400" b="1" dirty="0">
              <a:latin typeface="楷体_GB2312" pitchFamily="49" charset="-122"/>
              <a:ea typeface="楷体_GB2312" pitchFamily="49" charset="-122"/>
            </a:endParaRPr>
          </a:p>
          <a:p>
            <a:pPr eaLnBrk="1" hangingPunct="1">
              <a:lnSpc>
                <a:spcPct val="120000"/>
              </a:lnSpc>
              <a:spcBef>
                <a:spcPct val="40000"/>
              </a:spcBef>
              <a:buFont typeface="Wingdings" panose="05000000000000000000" pitchFamily="2" charset="2"/>
              <a:buNone/>
            </a:pPr>
            <a:r>
              <a:rPr lang="en-US" altLang="zh-CN" sz="2400" b="1" dirty="0">
                <a:latin typeface="楷体_GB2312" pitchFamily="49" charset="-122"/>
                <a:ea typeface="楷体_GB2312" pitchFamily="49" charset="-122"/>
              </a:rPr>
              <a:t>   </a:t>
            </a:r>
            <a:r>
              <a:rPr lang="en-US" altLang="zh-CN" sz="2000" b="0" dirty="0">
                <a:latin typeface="楷体_GB2312" pitchFamily="49" charset="-122"/>
                <a:ea typeface="楷体_GB2312" pitchFamily="49" charset="-122"/>
              </a:rPr>
              <a:t>1.</a:t>
            </a:r>
            <a:r>
              <a:rPr lang="zh-CN" altLang="en-US" sz="2000" b="0" dirty="0">
                <a:latin typeface="楷体_GB2312" pitchFamily="49" charset="-122"/>
                <a:ea typeface="楷体_GB2312" pitchFamily="49" charset="-122"/>
              </a:rPr>
              <a:t>明确维护的类型；</a:t>
            </a: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2.</a:t>
            </a:r>
            <a:r>
              <a:rPr lang="zh-CN" altLang="en-US" sz="2000" b="0" dirty="0">
                <a:latin typeface="楷体_GB2312" pitchFamily="49" charset="-122"/>
                <a:ea typeface="楷体_GB2312" pitchFamily="49" charset="-122"/>
              </a:rPr>
              <a:t>纠错性维护</a:t>
            </a:r>
            <a:endParaRPr lang="en-US" altLang="zh-CN" sz="2000" b="0" dirty="0">
              <a:latin typeface="楷体_GB2312" pitchFamily="49" charset="-122"/>
              <a:ea typeface="楷体_GB2312" pitchFamily="49" charset="-122"/>
            </a:endParaRP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a:t>
            </a:r>
            <a:r>
              <a:rPr lang="zh-CN" altLang="en-US" sz="2000" b="0" dirty="0">
                <a:latin typeface="楷体_GB2312" pitchFamily="49" charset="-122"/>
                <a:ea typeface="楷体_GB2312" pitchFamily="49" charset="-122"/>
              </a:rPr>
              <a:t>从评价错误的严重性开始</a:t>
            </a:r>
            <a:r>
              <a:rPr lang="en-US" altLang="zh-CN" sz="2000" b="0" dirty="0">
                <a:latin typeface="楷体_GB2312" pitchFamily="49" charset="-122"/>
                <a:ea typeface="楷体_GB2312" pitchFamily="49" charset="-122"/>
              </a:rPr>
              <a:t>,</a:t>
            </a:r>
            <a:r>
              <a:rPr lang="zh-CN" altLang="en-US" sz="2000" b="0" dirty="0">
                <a:latin typeface="楷体_GB2312" pitchFamily="49" charset="-122"/>
                <a:ea typeface="楷体_GB2312" pitchFamily="49" charset="-122"/>
              </a:rPr>
              <a:t>分别不同程度采取不同的方法；</a:t>
            </a: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3.</a:t>
            </a:r>
            <a:r>
              <a:rPr lang="zh-CN" altLang="en-US" sz="2000" b="0" dirty="0">
                <a:latin typeface="楷体_GB2312" pitchFamily="49" charset="-122"/>
                <a:ea typeface="楷体_GB2312" pitchFamily="49" charset="-122"/>
              </a:rPr>
              <a:t>适应性维护和完善性维护</a:t>
            </a:r>
            <a:endParaRPr lang="en-US" altLang="zh-CN" sz="2000" b="0" dirty="0">
              <a:latin typeface="楷体_GB2312" pitchFamily="49" charset="-122"/>
              <a:ea typeface="楷体_GB2312" pitchFamily="49" charset="-122"/>
            </a:endParaRP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a:t>
            </a:r>
            <a:r>
              <a:rPr lang="zh-CN" altLang="en-US" sz="2000" b="0" dirty="0">
                <a:latin typeface="楷体_GB2312" pitchFamily="49" charset="-122"/>
                <a:ea typeface="楷体_GB2312" pitchFamily="49" charset="-122"/>
              </a:rPr>
              <a:t>沿着同一路径推进，确定优先顺序后开始工作；</a:t>
            </a: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4.</a:t>
            </a:r>
            <a:r>
              <a:rPr lang="zh-CN" altLang="en-US" sz="2000" b="0" dirty="0">
                <a:latin typeface="楷体_GB2312" pitchFamily="49" charset="-122"/>
                <a:ea typeface="楷体_GB2312" pitchFamily="49" charset="-122"/>
              </a:rPr>
              <a:t>对恶性软件故障</a:t>
            </a:r>
            <a:endParaRPr lang="en-US" altLang="zh-CN" sz="2000" b="0" dirty="0">
              <a:latin typeface="楷体_GB2312" pitchFamily="49" charset="-122"/>
              <a:ea typeface="楷体_GB2312" pitchFamily="49" charset="-122"/>
            </a:endParaRP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a:t>
            </a:r>
            <a:r>
              <a:rPr lang="zh-CN" altLang="en-US" sz="2000" b="0" dirty="0">
                <a:latin typeface="楷体_GB2312" pitchFamily="49" charset="-122"/>
                <a:ea typeface="楷体_GB2312" pitchFamily="49" charset="-122"/>
              </a:rPr>
              <a:t>应把所有的资源用来解决问题；</a:t>
            </a: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5.</a:t>
            </a:r>
            <a:r>
              <a:rPr lang="zh-CN" altLang="en-US" sz="2000" b="0" dirty="0">
                <a:latin typeface="楷体_GB2312" pitchFamily="49" charset="-122"/>
                <a:ea typeface="楷体_GB2312" pitchFamily="49" charset="-122"/>
              </a:rPr>
              <a:t>对任何类型的维护都要进行同样的技术工作</a:t>
            </a:r>
            <a:endParaRPr lang="en-US" altLang="zh-CN" sz="2000" b="0" dirty="0">
              <a:latin typeface="楷体_GB2312" pitchFamily="49" charset="-122"/>
              <a:ea typeface="楷体_GB2312" pitchFamily="49" charset="-122"/>
            </a:endParaRPr>
          </a:p>
          <a:p>
            <a:pPr eaLnBrk="1" hangingPunct="1">
              <a:lnSpc>
                <a:spcPct val="120000"/>
              </a:lnSpc>
              <a:spcBef>
                <a:spcPct val="40000"/>
              </a:spcBef>
              <a:buFont typeface="Wingdings" panose="05000000000000000000" pitchFamily="2" charset="2"/>
              <a:buNone/>
            </a:pPr>
            <a:r>
              <a:rPr lang="en-US" altLang="zh-CN" sz="2000" b="0" dirty="0">
                <a:latin typeface="楷体_GB2312" pitchFamily="49" charset="-122"/>
                <a:ea typeface="楷体_GB2312" pitchFamily="49" charset="-122"/>
              </a:rPr>
              <a:t>      </a:t>
            </a:r>
            <a:r>
              <a:rPr lang="zh-CN" altLang="en-US" sz="2000" b="0" dirty="0">
                <a:latin typeface="楷体_GB2312" pitchFamily="49" charset="-122"/>
                <a:ea typeface="楷体_GB2312" pitchFamily="49" charset="-122"/>
              </a:rPr>
              <a:t>包括：修改软件设计、设计复审、必要的代码修改、单元测试、集成测试、验收测试和复审等</a:t>
            </a:r>
            <a:r>
              <a:rPr lang="zh-CN" altLang="en-US" sz="2000" b="1" dirty="0">
                <a:latin typeface="楷体_GB2312" pitchFamily="49" charset="-122"/>
                <a:ea typeface="楷体_GB2312" pitchFamily="49" charset="-122"/>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灯片编号占位符 5">
            <a:extLst>
              <a:ext uri="{FF2B5EF4-FFF2-40B4-BE49-F238E27FC236}">
                <a16:creationId xmlns:a16="http://schemas.microsoft.com/office/drawing/2014/main" id="{F9A4EB20-B6B7-4244-B472-E6F60141D30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nSpc>
                <a:spcPct val="100000"/>
              </a:lnSpc>
              <a:spcBef>
                <a:spcPct val="0"/>
              </a:spcBef>
              <a:buClrTx/>
              <a:buSzTx/>
              <a:buFontTx/>
              <a:buNone/>
            </a:pPr>
            <a:fld id="{19F0433D-A369-4583-9169-73DB8695A256}" type="slidenum">
              <a:rPr kumimoji="0" lang="zh-CN" altLang="en-US" b="0"/>
              <a:pPr>
                <a:lnSpc>
                  <a:spcPct val="100000"/>
                </a:lnSpc>
                <a:spcBef>
                  <a:spcPct val="0"/>
                </a:spcBef>
                <a:buClrTx/>
                <a:buSzTx/>
                <a:buFontTx/>
                <a:buNone/>
              </a:pPr>
              <a:t>9</a:t>
            </a:fld>
            <a:endParaRPr kumimoji="0" lang="en-US" altLang="zh-CN" b="0"/>
          </a:p>
        </p:txBody>
      </p:sp>
      <p:pic>
        <p:nvPicPr>
          <p:cNvPr id="13315" name="Picture 2">
            <a:extLst>
              <a:ext uri="{FF2B5EF4-FFF2-40B4-BE49-F238E27FC236}">
                <a16:creationId xmlns:a16="http://schemas.microsoft.com/office/drawing/2014/main" id="{68CDF3D6-47FB-48DA-BFA5-67B82141137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088" y="1341438"/>
            <a:ext cx="7489825" cy="495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 Box 3">
            <a:extLst>
              <a:ext uri="{FF2B5EF4-FFF2-40B4-BE49-F238E27FC236}">
                <a16:creationId xmlns:a16="http://schemas.microsoft.com/office/drawing/2014/main" id="{61DACC02-A5BC-4FA3-9DD1-3BA503A2C124}"/>
              </a:ext>
            </a:extLst>
          </p:cNvPr>
          <p:cNvSpPr txBox="1">
            <a:spLocks noChangeArrowheads="1"/>
          </p:cNvSpPr>
          <p:nvPr/>
        </p:nvSpPr>
        <p:spPr bwMode="auto">
          <a:xfrm>
            <a:off x="3203848" y="6230704"/>
            <a:ext cx="37893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1pPr>
            <a:lvl2pPr marL="742950" indent="-28575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2pPr>
            <a:lvl3pPr marL="11430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3pPr>
            <a:lvl4pPr marL="16002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4pPr>
            <a:lvl5pPr marL="2057400" indent="-228600">
              <a:lnSpc>
                <a:spcPct val="90000"/>
              </a:lnSpc>
              <a:spcBef>
                <a:spcPct val="20000"/>
              </a:spcBef>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5pPr>
            <a:lvl6pPr marL="25146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6pPr>
            <a:lvl7pPr marL="29718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7pPr>
            <a:lvl8pPr marL="34290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8pPr>
            <a:lvl9pPr marL="3886200" indent="-228600" eaLnBrk="0" fontAlgn="base" hangingPunct="0">
              <a:lnSpc>
                <a:spcPct val="90000"/>
              </a:lnSpc>
              <a:spcBef>
                <a:spcPct val="20000"/>
              </a:spcBef>
              <a:spcAft>
                <a:spcPct val="0"/>
              </a:spcAft>
              <a:buClr>
                <a:schemeClr val="folHlink"/>
              </a:buClr>
              <a:buSzPct val="60000"/>
              <a:buFont typeface="Wingdings" panose="05000000000000000000" pitchFamily="2" charset="2"/>
              <a:buChar char="n"/>
              <a:defRPr kumimoji="1" b="1">
                <a:solidFill>
                  <a:schemeClr val="tx1"/>
                </a:solidFill>
                <a:latin typeface="Tahoma" panose="020B0604030504040204" pitchFamily="34" charset="0"/>
                <a:ea typeface="宋体" panose="02010600030101010101" pitchFamily="2" charset="-122"/>
              </a:defRPr>
            </a:lvl9pPr>
          </a:lstStyle>
          <a:p>
            <a:pPr algn="ctr" eaLnBrk="1" hangingPunct="1">
              <a:buFont typeface="Wingdings" panose="05000000000000000000" pitchFamily="2" charset="2"/>
              <a:buNone/>
            </a:pPr>
            <a:r>
              <a:rPr kumimoji="0" lang="zh-CN" altLang="en-US" dirty="0"/>
              <a:t>维护阶段的事件流</a:t>
            </a:r>
            <a:endParaRPr lang="zh-CN" altLang="en-US" dirty="0"/>
          </a:p>
        </p:txBody>
      </p:sp>
      <p:sp>
        <p:nvSpPr>
          <p:cNvPr id="13317" name="Rectangle 4">
            <a:extLst>
              <a:ext uri="{FF2B5EF4-FFF2-40B4-BE49-F238E27FC236}">
                <a16:creationId xmlns:a16="http://schemas.microsoft.com/office/drawing/2014/main" id="{81780CC0-4FFE-493B-9294-570125203976}"/>
              </a:ext>
            </a:extLst>
          </p:cNvPr>
          <p:cNvSpPr>
            <a:spLocks noGrp="1" noChangeArrowheads="1"/>
          </p:cNvSpPr>
          <p:nvPr>
            <p:ph type="title"/>
          </p:nvPr>
        </p:nvSpPr>
        <p:spPr>
          <a:xfrm>
            <a:off x="685800" y="360363"/>
            <a:ext cx="7772400" cy="1143000"/>
          </a:xfrm>
          <a:noFill/>
        </p:spPr>
        <p:txBody>
          <a:bodyPr/>
          <a:lstStyle/>
          <a:p>
            <a:pPr eaLnBrk="1" hangingPunct="1"/>
            <a:r>
              <a:rPr lang="en-US" altLang="zh-CN" sz="3600" b="1" dirty="0">
                <a:solidFill>
                  <a:srgbClr val="000000"/>
                </a:solidFill>
                <a:ea typeface="楷体_GB2312" pitchFamily="49" charset="-122"/>
              </a:rPr>
              <a:t>11.3 </a:t>
            </a:r>
            <a:r>
              <a:rPr lang="zh-CN" altLang="en-US" sz="3600" b="1" dirty="0">
                <a:solidFill>
                  <a:srgbClr val="000000"/>
                </a:solidFill>
                <a:ea typeface="楷体_GB2312" pitchFamily="49" charset="-122"/>
              </a:rPr>
              <a:t>维护的过程</a:t>
            </a:r>
          </a:p>
        </p:txBody>
      </p:sp>
    </p:spTree>
  </p:cSld>
  <p:clrMapOvr>
    <a:masterClrMapping/>
  </p:clrMapOvr>
</p:sld>
</file>

<file path=ppt/theme/theme1.xml><?xml version="1.0" encoding="utf-8"?>
<a:theme xmlns:a="http://schemas.openxmlformats.org/drawingml/2006/main" name="空演示文稿">
  <a:themeElements>
    <a:clrScheme name="空演示文稿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空演示文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charset="-122"/>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charset="-122"/>
          </a:defRPr>
        </a:defPPr>
      </a:lstStyle>
    </a:lnDef>
  </a:objectDefaults>
  <a:extraClrSchemeLst>
    <a:extraClrScheme>
      <a:clrScheme name="空演示文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空演示文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空演示文稿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空演示文稿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空演示文稿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空演示文稿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空演示文稿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Office\Templates\空演示文稿.pot</Template>
  <TotalTime>3239</TotalTime>
  <Words>1270</Words>
  <Application>Microsoft Office PowerPoint</Application>
  <PresentationFormat>全屏显示(4:3)</PresentationFormat>
  <Paragraphs>166</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黑体</vt:lpstr>
      <vt:lpstr>楷体_GB2312</vt:lpstr>
      <vt:lpstr>宋体</vt:lpstr>
      <vt:lpstr>微软雅黑</vt:lpstr>
      <vt:lpstr>Tahoma</vt:lpstr>
      <vt:lpstr>Times New Roman</vt:lpstr>
      <vt:lpstr>Wingdings</vt:lpstr>
      <vt:lpstr>空演示文稿</vt:lpstr>
      <vt:lpstr>软 件 工 程 Software Engineering</vt:lpstr>
      <vt:lpstr>11.1 软件维护的概念</vt:lpstr>
      <vt:lpstr>PowerPoint 演示文稿</vt:lpstr>
      <vt:lpstr>11.2 维护的特点</vt:lpstr>
      <vt:lpstr>11.2 维护的特点</vt:lpstr>
      <vt:lpstr>11.3 维护的过程</vt:lpstr>
      <vt:lpstr>PowerPoint 演示文稿</vt:lpstr>
      <vt:lpstr>11.3 维护的过程</vt:lpstr>
      <vt:lpstr>11.3 维护的过程</vt:lpstr>
      <vt:lpstr>11.3 维护的过程</vt:lpstr>
      <vt:lpstr>11.3 维护的过程</vt:lpstr>
      <vt:lpstr>11.4 可维护性</vt:lpstr>
      <vt:lpstr>11.4 可维护性</vt:lpstr>
      <vt:lpstr>第11章小结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软 件 工 程 Software Engineering</dc:title>
  <dc:creator>科技处</dc:creator>
  <cp:lastModifiedBy>yiyang</cp:lastModifiedBy>
  <cp:revision>319</cp:revision>
  <cp:lastPrinted>2000-06-01T08:32:58Z</cp:lastPrinted>
  <dcterms:created xsi:type="dcterms:W3CDTF">2000-06-01T08:10:22Z</dcterms:created>
  <dcterms:modified xsi:type="dcterms:W3CDTF">2022-12-18T02:43:40Z</dcterms:modified>
</cp:coreProperties>
</file>