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5"/>
  </p:notesMasterIdLst>
  <p:sldIdLst>
    <p:sldId id="256" r:id="rId2"/>
    <p:sldId id="261" r:id="rId3"/>
    <p:sldId id="262" r:id="rId4"/>
    <p:sldId id="581" r:id="rId5"/>
    <p:sldId id="263" r:id="rId6"/>
    <p:sldId id="264" r:id="rId7"/>
    <p:sldId id="265" r:id="rId8"/>
    <p:sldId id="599" r:id="rId9"/>
    <p:sldId id="600" r:id="rId10"/>
    <p:sldId id="601" r:id="rId11"/>
    <p:sldId id="270" r:id="rId12"/>
    <p:sldId id="602" r:id="rId13"/>
    <p:sldId id="603" r:id="rId14"/>
    <p:sldId id="604" r:id="rId15"/>
    <p:sldId id="378" r:id="rId16"/>
    <p:sldId id="273" r:id="rId17"/>
    <p:sldId id="274" r:id="rId18"/>
    <p:sldId id="276" r:id="rId19"/>
    <p:sldId id="278" r:id="rId20"/>
    <p:sldId id="280" r:id="rId21"/>
    <p:sldId id="282" r:id="rId22"/>
    <p:sldId id="283" r:id="rId23"/>
    <p:sldId id="285" r:id="rId24"/>
    <p:sldId id="287" r:id="rId25"/>
    <p:sldId id="289" r:id="rId26"/>
    <p:sldId id="291" r:id="rId27"/>
    <p:sldId id="292" r:id="rId28"/>
    <p:sldId id="294" r:id="rId29"/>
    <p:sldId id="297" r:id="rId30"/>
    <p:sldId id="298" r:id="rId31"/>
    <p:sldId id="379" r:id="rId32"/>
    <p:sldId id="299" r:id="rId33"/>
    <p:sldId id="300" r:id="rId34"/>
    <p:sldId id="302" r:id="rId35"/>
    <p:sldId id="303" r:id="rId36"/>
    <p:sldId id="605" r:id="rId37"/>
    <p:sldId id="308" r:id="rId38"/>
    <p:sldId id="380" r:id="rId39"/>
    <p:sldId id="311" r:id="rId40"/>
    <p:sldId id="312" r:id="rId41"/>
    <p:sldId id="315" r:id="rId42"/>
    <p:sldId id="317" r:id="rId43"/>
    <p:sldId id="319" r:id="rId44"/>
    <p:sldId id="320" r:id="rId45"/>
    <p:sldId id="322" r:id="rId46"/>
    <p:sldId id="323" r:id="rId47"/>
    <p:sldId id="381" r:id="rId48"/>
    <p:sldId id="324" r:id="rId49"/>
    <p:sldId id="326" r:id="rId50"/>
    <p:sldId id="329" r:id="rId51"/>
    <p:sldId id="334" r:id="rId52"/>
    <p:sldId id="339" r:id="rId53"/>
    <p:sldId id="340" r:id="rId54"/>
    <p:sldId id="344" r:id="rId55"/>
    <p:sldId id="345" r:id="rId56"/>
    <p:sldId id="349" r:id="rId57"/>
    <p:sldId id="351" r:id="rId58"/>
    <p:sldId id="382" r:id="rId59"/>
    <p:sldId id="357" r:id="rId60"/>
    <p:sldId id="358" r:id="rId61"/>
    <p:sldId id="361" r:id="rId62"/>
    <p:sldId id="362" r:id="rId63"/>
    <p:sldId id="363" r:id="rId64"/>
    <p:sldId id="364" r:id="rId65"/>
    <p:sldId id="365" r:id="rId66"/>
    <p:sldId id="366" r:id="rId67"/>
    <p:sldId id="368" r:id="rId68"/>
    <p:sldId id="371" r:id="rId69"/>
    <p:sldId id="375" r:id="rId70"/>
    <p:sldId id="376" r:id="rId71"/>
    <p:sldId id="377" r:id="rId72"/>
    <p:sldId id="596" r:id="rId73"/>
    <p:sldId id="584" r:id="rId74"/>
    <p:sldId id="585" r:id="rId75"/>
    <p:sldId id="586" r:id="rId76"/>
    <p:sldId id="587" r:id="rId77"/>
    <p:sldId id="588" r:id="rId78"/>
    <p:sldId id="589" r:id="rId79"/>
    <p:sldId id="590" r:id="rId80"/>
    <p:sldId id="591" r:id="rId81"/>
    <p:sldId id="594" r:id="rId82"/>
    <p:sldId id="595" r:id="rId83"/>
    <p:sldId id="597" r:id="rId84"/>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charset="-122"/>
        <a:cs typeface="+mn-cs"/>
      </a:defRPr>
    </a:lvl5pPr>
    <a:lvl6pPr marL="2286000" algn="l" defTabSz="914400" rtl="0" eaLnBrk="1" latinLnBrk="0" hangingPunct="1">
      <a:defRPr kumimoji="1" sz="2400" kern="1200">
        <a:solidFill>
          <a:schemeClr val="tx1"/>
        </a:solidFill>
        <a:latin typeface="Times New Roman" pitchFamily="18" charset="0"/>
        <a:ea typeface="宋体" charset="-122"/>
        <a:cs typeface="+mn-cs"/>
      </a:defRPr>
    </a:lvl6pPr>
    <a:lvl7pPr marL="2743200" algn="l" defTabSz="914400" rtl="0" eaLnBrk="1" latinLnBrk="0" hangingPunct="1">
      <a:defRPr kumimoji="1" sz="2400" kern="1200">
        <a:solidFill>
          <a:schemeClr val="tx1"/>
        </a:solidFill>
        <a:latin typeface="Times New Roman" pitchFamily="18" charset="0"/>
        <a:ea typeface="宋体" charset="-122"/>
        <a:cs typeface="+mn-cs"/>
      </a:defRPr>
    </a:lvl7pPr>
    <a:lvl8pPr marL="3200400" algn="l" defTabSz="914400" rtl="0" eaLnBrk="1" latinLnBrk="0" hangingPunct="1">
      <a:defRPr kumimoji="1" sz="2400" kern="1200">
        <a:solidFill>
          <a:schemeClr val="tx1"/>
        </a:solidFill>
        <a:latin typeface="Times New Roman" pitchFamily="18" charset="0"/>
        <a:ea typeface="宋体" charset="-122"/>
        <a:cs typeface="+mn-cs"/>
      </a:defRPr>
    </a:lvl8pPr>
    <a:lvl9pPr marL="3657600" algn="l" defTabSz="914400" rtl="0" eaLnBrk="1" latinLnBrk="0" hangingPunct="1">
      <a:defRPr kumimoji="1" sz="2400" kern="12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CECFF"/>
    <a:srgbClr val="0000FF"/>
    <a:srgbClr val="0066FF"/>
    <a:srgbClr val="DDDDDD"/>
    <a:srgbClr val="FFFF99"/>
    <a:srgbClr val="FFFFCC"/>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0909" autoAdjust="0"/>
  </p:normalViewPr>
  <p:slideViewPr>
    <p:cSldViewPr>
      <p:cViewPr varScale="1">
        <p:scale>
          <a:sx n="102" d="100"/>
          <a:sy n="102" d="100"/>
        </p:scale>
        <p:origin x="15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80"/>
    </p:cViewPr>
  </p:sorterViewPr>
  <p:notesViewPr>
    <p:cSldViewPr>
      <p:cViewPr varScale="1">
        <p:scale>
          <a:sx n="58" d="100"/>
          <a:sy n="58" d="100"/>
        </p:scale>
        <p:origin x="-1738"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27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1F9CFA4-4561-4E14-B8A2-6668B82C6C5C}" type="slidenum">
              <a:rPr lang="en-US" altLang="zh-CN"/>
              <a:pPr/>
              <a:t>‹#›</a:t>
            </a:fld>
            <a:endParaRPr lang="en-US" altLang="zh-CN"/>
          </a:p>
        </p:txBody>
      </p:sp>
    </p:spTree>
    <p:extLst>
      <p:ext uri="{BB962C8B-B14F-4D97-AF65-F5344CB8AC3E}">
        <p14:creationId xmlns:p14="http://schemas.microsoft.com/office/powerpoint/2010/main" val="20030201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F9CFA4-4561-4E14-B8A2-6668B82C6C5C}" type="slidenum">
              <a:rPr lang="en-US" altLang="zh-CN" smtClean="0"/>
              <a:pPr/>
              <a:t>78</a:t>
            </a:fld>
            <a:endParaRPr lang="en-US" altLang="zh-CN"/>
          </a:p>
        </p:txBody>
      </p:sp>
    </p:spTree>
    <p:extLst>
      <p:ext uri="{BB962C8B-B14F-4D97-AF65-F5344CB8AC3E}">
        <p14:creationId xmlns:p14="http://schemas.microsoft.com/office/powerpoint/2010/main" val="75138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48E97C4-DA5B-4F66-A9EC-B77746CFDFFF}" type="slidenum">
              <a:rPr lang="en-US" altLang="zh-CN"/>
              <a:pPr/>
              <a:t>‹#›</a:t>
            </a:fld>
            <a:endParaRPr lang="en-US" altLang="zh-CN"/>
          </a:p>
        </p:txBody>
      </p:sp>
    </p:spTree>
    <p:extLst>
      <p:ext uri="{BB962C8B-B14F-4D97-AF65-F5344CB8AC3E}">
        <p14:creationId xmlns:p14="http://schemas.microsoft.com/office/powerpoint/2010/main" val="404287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9F065C9-73C9-4114-B6B8-EBC9D08F5EF8}" type="slidenum">
              <a:rPr lang="en-US" altLang="zh-CN"/>
              <a:pPr/>
              <a:t>‹#›</a:t>
            </a:fld>
            <a:endParaRPr lang="en-US" altLang="zh-CN"/>
          </a:p>
        </p:txBody>
      </p:sp>
    </p:spTree>
    <p:extLst>
      <p:ext uri="{BB962C8B-B14F-4D97-AF65-F5344CB8AC3E}">
        <p14:creationId xmlns:p14="http://schemas.microsoft.com/office/powerpoint/2010/main" val="367980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6CF2420-A677-4ACA-8276-94059E54F767}" type="slidenum">
              <a:rPr lang="en-US" altLang="zh-CN"/>
              <a:pPr/>
              <a:t>‹#›</a:t>
            </a:fld>
            <a:endParaRPr lang="en-US" altLang="zh-CN"/>
          </a:p>
        </p:txBody>
      </p:sp>
    </p:spTree>
    <p:extLst>
      <p:ext uri="{BB962C8B-B14F-4D97-AF65-F5344CB8AC3E}">
        <p14:creationId xmlns:p14="http://schemas.microsoft.com/office/powerpoint/2010/main" val="407398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4000" b="1">
                <a:solidFill>
                  <a:srgbClr val="0070C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83C6B18-9A40-4D21-B2D8-3480AE83851F}" type="slidenum">
              <a:rPr lang="en-US" altLang="zh-CN"/>
              <a:pPr/>
              <a:t>‹#›</a:t>
            </a:fld>
            <a:endParaRPr lang="en-US" altLang="zh-CN"/>
          </a:p>
        </p:txBody>
      </p:sp>
    </p:spTree>
    <p:extLst>
      <p:ext uri="{BB962C8B-B14F-4D97-AF65-F5344CB8AC3E}">
        <p14:creationId xmlns:p14="http://schemas.microsoft.com/office/powerpoint/2010/main" val="1335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3D285B1-5D38-468D-B8B9-F5EA4E8EF5FD}" type="slidenum">
              <a:rPr lang="en-US" altLang="zh-CN"/>
              <a:pPr/>
              <a:t>‹#›</a:t>
            </a:fld>
            <a:endParaRPr lang="en-US" altLang="zh-CN"/>
          </a:p>
        </p:txBody>
      </p:sp>
    </p:spTree>
    <p:extLst>
      <p:ext uri="{BB962C8B-B14F-4D97-AF65-F5344CB8AC3E}">
        <p14:creationId xmlns:p14="http://schemas.microsoft.com/office/powerpoint/2010/main" val="59539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0E76221-2099-45A1-AAE7-834DA3540A83}" type="slidenum">
              <a:rPr lang="en-US" altLang="zh-CN"/>
              <a:pPr/>
              <a:t>‹#›</a:t>
            </a:fld>
            <a:endParaRPr lang="en-US" altLang="zh-CN"/>
          </a:p>
        </p:txBody>
      </p:sp>
    </p:spTree>
    <p:extLst>
      <p:ext uri="{BB962C8B-B14F-4D97-AF65-F5344CB8AC3E}">
        <p14:creationId xmlns:p14="http://schemas.microsoft.com/office/powerpoint/2010/main" val="241895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B6EE0BA-D6DD-4FBE-979F-DDE74E735BAE}" type="slidenum">
              <a:rPr lang="en-US" altLang="zh-CN"/>
              <a:pPr/>
              <a:t>‹#›</a:t>
            </a:fld>
            <a:endParaRPr lang="en-US" altLang="zh-CN"/>
          </a:p>
        </p:txBody>
      </p:sp>
    </p:spTree>
    <p:extLst>
      <p:ext uri="{BB962C8B-B14F-4D97-AF65-F5344CB8AC3E}">
        <p14:creationId xmlns:p14="http://schemas.microsoft.com/office/powerpoint/2010/main" val="28909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6466867-1D30-4101-8A63-96578BD41776}" type="slidenum">
              <a:rPr lang="en-US" altLang="zh-CN"/>
              <a:pPr/>
              <a:t>‹#›</a:t>
            </a:fld>
            <a:endParaRPr lang="en-US" altLang="zh-CN"/>
          </a:p>
        </p:txBody>
      </p:sp>
    </p:spTree>
    <p:extLst>
      <p:ext uri="{BB962C8B-B14F-4D97-AF65-F5344CB8AC3E}">
        <p14:creationId xmlns:p14="http://schemas.microsoft.com/office/powerpoint/2010/main" val="208550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6FA02D7-E7C5-4AE4-B6FA-974FF82B68FF}" type="slidenum">
              <a:rPr lang="en-US" altLang="zh-CN"/>
              <a:pPr/>
              <a:t>‹#›</a:t>
            </a:fld>
            <a:endParaRPr lang="en-US" altLang="zh-CN"/>
          </a:p>
        </p:txBody>
      </p:sp>
    </p:spTree>
    <p:extLst>
      <p:ext uri="{BB962C8B-B14F-4D97-AF65-F5344CB8AC3E}">
        <p14:creationId xmlns:p14="http://schemas.microsoft.com/office/powerpoint/2010/main" val="247065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6E44C36-15DE-4733-B61C-9D99689B2C2D}" type="slidenum">
              <a:rPr lang="en-US" altLang="zh-CN"/>
              <a:pPr/>
              <a:t>‹#›</a:t>
            </a:fld>
            <a:endParaRPr lang="en-US" altLang="zh-CN"/>
          </a:p>
        </p:txBody>
      </p:sp>
    </p:spTree>
    <p:extLst>
      <p:ext uri="{BB962C8B-B14F-4D97-AF65-F5344CB8AC3E}">
        <p14:creationId xmlns:p14="http://schemas.microsoft.com/office/powerpoint/2010/main" val="322453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35FE1C3-2402-4BA5-A2BF-12C95DEC125F}" type="slidenum">
              <a:rPr lang="en-US" altLang="zh-CN"/>
              <a:pPr/>
              <a:t>‹#›</a:t>
            </a:fld>
            <a:endParaRPr lang="en-US" altLang="zh-CN"/>
          </a:p>
        </p:txBody>
      </p:sp>
    </p:spTree>
    <p:extLst>
      <p:ext uri="{BB962C8B-B14F-4D97-AF65-F5344CB8AC3E}">
        <p14:creationId xmlns:p14="http://schemas.microsoft.com/office/powerpoint/2010/main" val="341638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单击以编辑</a:t>
            </a:r>
            <a:r>
              <a:rPr lang="zh-CN" altLang="en-US"/>
              <a:t>母版标题样式</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单击以编辑母版文本样式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ltLang="zh-CN"/>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ltLang="zh-CN"/>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CB08057D-A7E1-4673-A165-CD071AA0A7B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50000"/>
            <a:lum/>
          </a:blip>
          <a:srcRect/>
          <a:stretch>
            <a:fillRect l="-2000" r="-2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00232" y="1501872"/>
            <a:ext cx="4953000" cy="1600200"/>
          </a:xfrm>
        </p:spPr>
        <p:txBody>
          <a:bodyPr/>
          <a:lstStyle/>
          <a:p>
            <a:r>
              <a:rPr lang="zh-CN" altLang="en-US" sz="4800" b="1" dirty="0">
                <a:solidFill>
                  <a:schemeClr val="tx1"/>
                </a:solidFill>
                <a:ea typeface="楷体_GB2312" pitchFamily="49" charset="-122"/>
              </a:rPr>
              <a:t>软 件 工 程</a:t>
            </a:r>
            <a:br>
              <a:rPr lang="zh-CN" altLang="en-US" sz="4800" b="1" dirty="0">
                <a:solidFill>
                  <a:schemeClr val="tx1"/>
                </a:solidFill>
                <a:ea typeface="楷体_GB2312" pitchFamily="49" charset="-122"/>
              </a:rPr>
            </a:br>
            <a:r>
              <a:rPr lang="en-US" altLang="zh-CN" sz="3600" b="1" dirty="0">
                <a:solidFill>
                  <a:schemeClr val="tx1"/>
                </a:solidFill>
                <a:ea typeface="楷体_GB2312" pitchFamily="49" charset="-122"/>
              </a:rPr>
              <a:t>Software Engineering</a:t>
            </a:r>
            <a:endParaRPr lang="en-US" altLang="zh-CN" b="1" dirty="0">
              <a:ea typeface="楷体_GB2312" pitchFamily="49" charset="-122"/>
            </a:endParaRPr>
          </a:p>
        </p:txBody>
      </p:sp>
      <p:sp>
        <p:nvSpPr>
          <p:cNvPr id="2051" name="Rectangle 3"/>
          <p:cNvSpPr>
            <a:spLocks noGrp="1" noChangeArrowheads="1"/>
          </p:cNvSpPr>
          <p:nvPr>
            <p:ph type="subTitle" idx="1"/>
          </p:nvPr>
        </p:nvSpPr>
        <p:spPr>
          <a:xfrm>
            <a:off x="1285852" y="3500438"/>
            <a:ext cx="6477000" cy="1214446"/>
          </a:xfrm>
        </p:spPr>
        <p:txBody>
          <a:bodyPr/>
          <a:lstStyle/>
          <a:p>
            <a:pPr>
              <a:lnSpc>
                <a:spcPct val="130000"/>
              </a:lnSpc>
            </a:pPr>
            <a:r>
              <a:rPr lang="zh-CN" altLang="en-US" sz="2800" b="1" dirty="0">
                <a:ea typeface="楷体_GB2312" pitchFamily="49" charset="-122"/>
              </a:rPr>
              <a:t>主讲：杨谊</a:t>
            </a:r>
            <a:endParaRPr lang="zh-CN" altLang="en-US" sz="3600" b="1" dirty="0">
              <a:ea typeface="楷体_GB2312" pitchFamily="49" charset="-122"/>
            </a:endParaRPr>
          </a:p>
          <a:p>
            <a:r>
              <a:rPr lang="zh-CN" altLang="en-US" sz="3600" b="1" dirty="0">
                <a:ea typeface="楷体_GB2312" pitchFamily="49" charset="-122"/>
              </a:rPr>
              <a:t> </a:t>
            </a:r>
            <a:r>
              <a:rPr lang="en-US" altLang="zh-CN" sz="2800" b="1" dirty="0">
                <a:ea typeface="楷体_GB2312" pitchFamily="49" charset="-122"/>
              </a:rPr>
              <a:t>E-mail :  yiyang20110130@163.com</a:t>
            </a:r>
            <a:endParaRPr lang="en-US" altLang="zh-CN" sz="3600" b="1" dirty="0">
              <a:ea typeface="楷体_GB2312" pitchFamily="49" charset="-122"/>
            </a:endParaRPr>
          </a:p>
          <a:p>
            <a:pPr algn="l"/>
            <a:endParaRPr lang="en-US" altLang="zh-CN" sz="3600" b="1" dirty="0">
              <a:ea typeface="楷体_GB2312" pitchFamily="49" charset="-122"/>
            </a:endParaRPr>
          </a:p>
        </p:txBody>
      </p:sp>
      <p:sp>
        <p:nvSpPr>
          <p:cNvPr id="2" name="AutoShape 9" descr="d:\users\yy\appdata\roaming\360se6\User Data\temp\rjcxj(1).jpg"/>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11" descr="d:\users\yy\appdata\roaming\360se6\User Data\temp\rjcxj(1).jpg"/>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checkerboard(down)">
                                      <p:cBhvr>
                                        <p:cTn id="11" dur="500"/>
                                        <p:tgtEl>
                                          <p:spTgt spid="2051">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checkerboard(down)">
                                      <p:cBhvr>
                                        <p:cTn id="15" dur="500"/>
                                        <p:tgtEl>
                                          <p:spTgt spid="2051">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a:extLst>
              <a:ext uri="{FF2B5EF4-FFF2-40B4-BE49-F238E27FC236}">
                <a16:creationId xmlns:a16="http://schemas.microsoft.com/office/drawing/2014/main" id="{2D0ED5BC-3DBF-4902-AE57-692C75CF32AC}"/>
              </a:ext>
            </a:extLst>
          </p:cNvPr>
          <p:cNvSpPr>
            <a:spLocks noGrp="1"/>
          </p:cNvSpPr>
          <p:nvPr>
            <p:ph type="title"/>
          </p:nvPr>
        </p:nvSpPr>
        <p:spPr/>
        <p:txBody>
          <a:bodyPr/>
          <a:lstStyle/>
          <a:p>
            <a:r>
              <a:rPr lang="en-US" altLang="zh-CN"/>
              <a:t>13.1.1  </a:t>
            </a:r>
            <a:r>
              <a:rPr lang="zh-CN" altLang="zh-CN"/>
              <a:t>软件风险分类</a:t>
            </a:r>
            <a:endParaRPr lang="zh-CN" altLang="en-US"/>
          </a:p>
        </p:txBody>
      </p:sp>
      <p:sp>
        <p:nvSpPr>
          <p:cNvPr id="30723" name="内容占位符 2">
            <a:extLst>
              <a:ext uri="{FF2B5EF4-FFF2-40B4-BE49-F238E27FC236}">
                <a16:creationId xmlns:a16="http://schemas.microsoft.com/office/drawing/2014/main" id="{9E5E875E-50BB-4D5A-8048-70E390F1585A}"/>
              </a:ext>
            </a:extLst>
          </p:cNvPr>
          <p:cNvSpPr>
            <a:spLocks noGrp="1"/>
          </p:cNvSpPr>
          <p:nvPr>
            <p:ph idx="1"/>
          </p:nvPr>
        </p:nvSpPr>
        <p:spPr/>
        <p:txBody>
          <a:bodyPr/>
          <a:lstStyle/>
          <a:p>
            <a:pPr marL="0" indent="0">
              <a:lnSpc>
                <a:spcPct val="120000"/>
              </a:lnSpc>
              <a:buNone/>
            </a:pPr>
            <a:r>
              <a:rPr lang="en-US" altLang="zh-CN" sz="2400" dirty="0"/>
              <a:t>1</a:t>
            </a:r>
            <a:r>
              <a:rPr lang="zh-CN" altLang="zh-CN" sz="2400" dirty="0"/>
              <a:t>．按照风险的影响范围分类</a:t>
            </a:r>
          </a:p>
          <a:p>
            <a:pPr marL="0" indent="0">
              <a:lnSpc>
                <a:spcPct val="120000"/>
              </a:lnSpc>
              <a:buNone/>
            </a:pPr>
            <a:r>
              <a:rPr lang="zh-CN" altLang="zh-CN" sz="2400" dirty="0"/>
              <a:t>（</a:t>
            </a:r>
            <a:r>
              <a:rPr lang="en-US" altLang="zh-CN" sz="2400" dirty="0"/>
              <a:t>1</a:t>
            </a:r>
            <a:r>
              <a:rPr lang="zh-CN" altLang="zh-CN" sz="2400" dirty="0"/>
              <a:t>）项目风险</a:t>
            </a:r>
          </a:p>
          <a:p>
            <a:pPr marL="0" indent="0">
              <a:lnSpc>
                <a:spcPct val="120000"/>
              </a:lnSpc>
              <a:buNone/>
            </a:pPr>
            <a:r>
              <a:rPr lang="zh-CN" altLang="zh-CN" sz="2400" dirty="0"/>
              <a:t>（</a:t>
            </a:r>
            <a:r>
              <a:rPr lang="en-US" altLang="zh-CN" sz="2400" dirty="0"/>
              <a:t>2</a:t>
            </a:r>
            <a:r>
              <a:rPr lang="zh-CN" altLang="zh-CN" sz="2400" dirty="0"/>
              <a:t>）技术风险</a:t>
            </a:r>
          </a:p>
          <a:p>
            <a:pPr marL="0" indent="0">
              <a:lnSpc>
                <a:spcPct val="120000"/>
              </a:lnSpc>
              <a:buNone/>
            </a:pPr>
            <a:r>
              <a:rPr lang="zh-CN" altLang="zh-CN" sz="2400" dirty="0"/>
              <a:t>（</a:t>
            </a:r>
            <a:r>
              <a:rPr lang="en-US" altLang="zh-CN" sz="2400" dirty="0"/>
              <a:t>3</a:t>
            </a:r>
            <a:r>
              <a:rPr lang="zh-CN" altLang="zh-CN" sz="2400" dirty="0"/>
              <a:t>）</a:t>
            </a:r>
            <a:r>
              <a:rPr lang="zh-CN" altLang="zh-CN" sz="2400" dirty="0">
                <a:solidFill>
                  <a:srgbClr val="0000FF"/>
                </a:solidFill>
              </a:rPr>
              <a:t>商业风险</a:t>
            </a:r>
          </a:p>
          <a:p>
            <a:endParaRPr lang="zh-CN" altLang="en-US" dirty="0"/>
          </a:p>
        </p:txBody>
      </p:sp>
      <p:sp>
        <p:nvSpPr>
          <p:cNvPr id="5" name="文本框 4">
            <a:extLst>
              <a:ext uri="{FF2B5EF4-FFF2-40B4-BE49-F238E27FC236}">
                <a16:creationId xmlns:a16="http://schemas.microsoft.com/office/drawing/2014/main" id="{88D4A9EB-E624-4137-AA9B-3A9BA984DDC2}"/>
              </a:ext>
            </a:extLst>
          </p:cNvPr>
          <p:cNvSpPr txBox="1"/>
          <p:nvPr/>
        </p:nvSpPr>
        <p:spPr>
          <a:xfrm>
            <a:off x="3275856" y="2564904"/>
            <a:ext cx="5328592" cy="3982822"/>
          </a:xfrm>
          <a:prstGeom prst="rect">
            <a:avLst/>
          </a:prstGeom>
          <a:solidFill>
            <a:srgbClr val="FFFFFF"/>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nSpc>
                <a:spcPct val="120000"/>
              </a:lnSpc>
              <a:spcBef>
                <a:spcPts val="1200"/>
              </a:spcBef>
              <a:buFont typeface="Arial" panose="020B0604020202020204" pitchFamily="34" charset="0"/>
              <a:buChar char="•"/>
            </a:pPr>
            <a:r>
              <a:rPr lang="zh-CN" altLang="en-US" sz="2000" dirty="0">
                <a:latin typeface="宋体" panose="02010600030101010101" pitchFamily="2" charset="-122"/>
                <a:ea typeface="宋体" panose="02010600030101010101" pitchFamily="2" charset="-122"/>
              </a:rPr>
              <a:t>商业风险包括：</a:t>
            </a:r>
            <a:endParaRPr lang="en-US" altLang="zh-CN" sz="2000" dirty="0">
              <a:latin typeface="宋体" panose="02010600030101010101" pitchFamily="2" charset="-122"/>
              <a:ea typeface="宋体" panose="02010600030101010101" pitchFamily="2" charset="-122"/>
            </a:endParaRPr>
          </a:p>
          <a:p>
            <a:pPr marL="800100" lvl="1" indent="-342900">
              <a:lnSpc>
                <a:spcPct val="120000"/>
              </a:lnSpc>
              <a:spcBef>
                <a:spcPts val="1200"/>
              </a:spcBef>
              <a:buFont typeface="宋体" panose="02010600030101010101" pitchFamily="2" charset="-122"/>
              <a:buChar char="﹣"/>
            </a:pPr>
            <a:r>
              <a:rPr lang="zh-CN" altLang="zh-CN" sz="2000" dirty="0">
                <a:latin typeface="宋体" panose="02010600030101010101" pitchFamily="2" charset="-122"/>
                <a:ea typeface="宋体" panose="02010600030101010101" pitchFamily="2" charset="-122"/>
              </a:rPr>
              <a:t>正在开发一个没有人真正需要的“优秀产品”（市场风险）。</a:t>
            </a:r>
          </a:p>
          <a:p>
            <a:pPr marL="800100" lvl="1" indent="-342900">
              <a:lnSpc>
                <a:spcPct val="120000"/>
              </a:lnSpc>
              <a:spcBef>
                <a:spcPts val="1200"/>
              </a:spcBef>
              <a:buFont typeface="宋体" panose="02010600030101010101" pitchFamily="2" charset="-122"/>
              <a:buChar char="﹣"/>
            </a:pPr>
            <a:r>
              <a:rPr lang="zh-CN" altLang="zh-CN" sz="2000" dirty="0">
                <a:latin typeface="宋体" panose="02010600030101010101" pitchFamily="2" charset="-122"/>
                <a:ea typeface="宋体" panose="02010600030101010101" pitchFamily="2" charset="-122"/>
              </a:rPr>
              <a:t> 正在开发一个不再符合公司的整体商业策略的产品（策略风险）。</a:t>
            </a:r>
          </a:p>
          <a:p>
            <a:pPr marL="800100" lvl="1" indent="-342900">
              <a:lnSpc>
                <a:spcPct val="120000"/>
              </a:lnSpc>
              <a:spcBef>
                <a:spcPts val="1200"/>
              </a:spcBef>
              <a:buFont typeface="宋体" panose="02010600030101010101" pitchFamily="2" charset="-122"/>
              <a:buChar char="﹣"/>
            </a:pPr>
            <a:r>
              <a:rPr lang="zh-CN" altLang="en-US" sz="2000" dirty="0">
                <a:latin typeface="宋体" panose="02010600030101010101" pitchFamily="2" charset="-122"/>
                <a:ea typeface="宋体" panose="02010600030101010101" pitchFamily="2" charset="-122"/>
              </a:rPr>
              <a:t>由于重点转移或人事变动而失去了高级管理层的支持（管理风险）。</a:t>
            </a:r>
          </a:p>
          <a:p>
            <a:pPr marL="800100" lvl="1" indent="-342900">
              <a:lnSpc>
                <a:spcPct val="120000"/>
              </a:lnSpc>
              <a:spcBef>
                <a:spcPts val="1200"/>
              </a:spcBef>
              <a:buFont typeface="宋体" panose="02010600030101010101" pitchFamily="2" charset="-122"/>
              <a:buChar char="﹣"/>
            </a:pPr>
            <a:r>
              <a:rPr lang="zh-CN" altLang="en-US" sz="2000" dirty="0">
                <a:latin typeface="宋体" panose="02010600030101010101" pitchFamily="2" charset="-122"/>
                <a:ea typeface="宋体" panose="02010600030101010101" pitchFamily="2" charset="-122"/>
              </a:rPr>
              <a:t>没有获得预算或人力上的保证（预算风险）。</a:t>
            </a:r>
          </a:p>
        </p:txBody>
      </p:sp>
    </p:spTree>
    <p:extLst>
      <p:ext uri="{BB962C8B-B14F-4D97-AF65-F5344CB8AC3E}">
        <p14:creationId xmlns:p14="http://schemas.microsoft.com/office/powerpoint/2010/main" val="4208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22220F58-EED4-48AC-AB90-BFF2F1535467}"/>
              </a:ext>
            </a:extLst>
          </p:cNvPr>
          <p:cNvSpPr>
            <a:spLocks noGrp="1"/>
          </p:cNvSpPr>
          <p:nvPr>
            <p:ph type="title"/>
          </p:nvPr>
        </p:nvSpPr>
        <p:spPr/>
        <p:txBody>
          <a:bodyPr/>
          <a:lstStyle/>
          <a:p>
            <a:r>
              <a:rPr lang="en-US" altLang="zh-CN"/>
              <a:t>13.1.1  </a:t>
            </a:r>
            <a:r>
              <a:rPr lang="zh-CN" altLang="zh-CN"/>
              <a:t>软件风险分类</a:t>
            </a:r>
            <a:endParaRPr lang="zh-CN" altLang="en-US"/>
          </a:p>
        </p:txBody>
      </p:sp>
      <p:sp>
        <p:nvSpPr>
          <p:cNvPr id="35843" name="内容占位符 2">
            <a:extLst>
              <a:ext uri="{FF2B5EF4-FFF2-40B4-BE49-F238E27FC236}">
                <a16:creationId xmlns:a16="http://schemas.microsoft.com/office/drawing/2014/main" id="{6C5EE06B-1708-4F69-A810-DE325EBDB0E1}"/>
              </a:ext>
            </a:extLst>
          </p:cNvPr>
          <p:cNvSpPr>
            <a:spLocks noGrp="1"/>
          </p:cNvSpPr>
          <p:nvPr>
            <p:ph idx="1"/>
          </p:nvPr>
        </p:nvSpPr>
        <p:spPr/>
        <p:txBody>
          <a:bodyPr/>
          <a:lstStyle/>
          <a:p>
            <a:pPr marL="0" indent="0">
              <a:buNone/>
            </a:pPr>
            <a:r>
              <a:rPr lang="en-US" altLang="zh-CN" sz="2800" b="1" dirty="0"/>
              <a:t>2</a:t>
            </a:r>
            <a:r>
              <a:rPr lang="zh-CN" altLang="zh-CN" sz="2800" b="1" dirty="0"/>
              <a:t>．按照风险的可预测性分类</a:t>
            </a:r>
          </a:p>
          <a:p>
            <a:pPr marL="0" indent="0">
              <a:lnSpc>
                <a:spcPct val="150000"/>
              </a:lnSpc>
              <a:spcBef>
                <a:spcPts val="1800"/>
              </a:spcBef>
              <a:buNone/>
            </a:pPr>
            <a:r>
              <a:rPr lang="zh-CN" altLang="zh-CN" sz="2400" dirty="0"/>
              <a:t>（</a:t>
            </a:r>
            <a:r>
              <a:rPr lang="en-US" altLang="zh-CN" sz="2400" dirty="0"/>
              <a:t>1</a:t>
            </a:r>
            <a:r>
              <a:rPr lang="zh-CN" altLang="zh-CN" sz="2400" dirty="0"/>
              <a:t>）已知风险</a:t>
            </a:r>
          </a:p>
          <a:p>
            <a:pPr marL="0" indent="0">
              <a:lnSpc>
                <a:spcPct val="150000"/>
              </a:lnSpc>
              <a:spcBef>
                <a:spcPts val="1800"/>
              </a:spcBef>
              <a:buNone/>
            </a:pPr>
            <a:r>
              <a:rPr lang="zh-CN" altLang="en-US" sz="2400" dirty="0"/>
              <a:t>（</a:t>
            </a:r>
            <a:r>
              <a:rPr lang="en-US" altLang="zh-CN" sz="2400" dirty="0"/>
              <a:t>2</a:t>
            </a:r>
            <a:r>
              <a:rPr lang="zh-CN" altLang="zh-CN" sz="2400" dirty="0"/>
              <a:t>）可预测的风险</a:t>
            </a:r>
          </a:p>
          <a:p>
            <a:pPr marL="0" indent="0">
              <a:lnSpc>
                <a:spcPct val="150000"/>
              </a:lnSpc>
              <a:spcBef>
                <a:spcPts val="1800"/>
              </a:spcBef>
              <a:buNone/>
            </a:pPr>
            <a:r>
              <a:rPr lang="zh-CN" altLang="zh-CN" sz="2400" dirty="0"/>
              <a:t>（</a:t>
            </a:r>
            <a:r>
              <a:rPr lang="en-US" altLang="zh-CN" sz="2400" dirty="0"/>
              <a:t>3</a:t>
            </a:r>
            <a:r>
              <a:rPr lang="zh-CN" altLang="zh-CN" sz="2400" dirty="0"/>
              <a:t>）不可预测的风险</a:t>
            </a:r>
          </a:p>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22220F58-EED4-48AC-AB90-BFF2F1535467}"/>
              </a:ext>
            </a:extLst>
          </p:cNvPr>
          <p:cNvSpPr>
            <a:spLocks noGrp="1"/>
          </p:cNvSpPr>
          <p:nvPr>
            <p:ph type="title"/>
          </p:nvPr>
        </p:nvSpPr>
        <p:spPr/>
        <p:txBody>
          <a:bodyPr/>
          <a:lstStyle/>
          <a:p>
            <a:r>
              <a:rPr lang="en-US" altLang="zh-CN"/>
              <a:t>13.1.1  </a:t>
            </a:r>
            <a:r>
              <a:rPr lang="zh-CN" altLang="zh-CN"/>
              <a:t>软件风险分类</a:t>
            </a:r>
            <a:endParaRPr lang="zh-CN" altLang="en-US"/>
          </a:p>
        </p:txBody>
      </p:sp>
      <p:sp>
        <p:nvSpPr>
          <p:cNvPr id="35843" name="内容占位符 2">
            <a:extLst>
              <a:ext uri="{FF2B5EF4-FFF2-40B4-BE49-F238E27FC236}">
                <a16:creationId xmlns:a16="http://schemas.microsoft.com/office/drawing/2014/main" id="{6C5EE06B-1708-4F69-A810-DE325EBDB0E1}"/>
              </a:ext>
            </a:extLst>
          </p:cNvPr>
          <p:cNvSpPr>
            <a:spLocks noGrp="1"/>
          </p:cNvSpPr>
          <p:nvPr>
            <p:ph idx="1"/>
          </p:nvPr>
        </p:nvSpPr>
        <p:spPr/>
        <p:txBody>
          <a:bodyPr/>
          <a:lstStyle/>
          <a:p>
            <a:pPr marL="0" indent="0">
              <a:buNone/>
            </a:pPr>
            <a:r>
              <a:rPr lang="en-US" altLang="zh-CN" sz="2800" b="1" dirty="0"/>
              <a:t>2</a:t>
            </a:r>
            <a:r>
              <a:rPr lang="zh-CN" altLang="zh-CN" sz="2800" b="1" dirty="0"/>
              <a:t>．按照风险的可预测性分类</a:t>
            </a:r>
          </a:p>
          <a:p>
            <a:pPr marL="0" indent="0">
              <a:lnSpc>
                <a:spcPct val="150000"/>
              </a:lnSpc>
              <a:spcBef>
                <a:spcPts val="1800"/>
              </a:spcBef>
              <a:buNone/>
            </a:pPr>
            <a:r>
              <a:rPr lang="zh-CN" altLang="zh-CN" sz="2400" dirty="0"/>
              <a:t>（</a:t>
            </a:r>
            <a:r>
              <a:rPr lang="en-US" altLang="zh-CN" sz="2400" dirty="0"/>
              <a:t>1</a:t>
            </a:r>
            <a:r>
              <a:rPr lang="zh-CN" altLang="zh-CN" sz="2400" dirty="0"/>
              <a:t>）</a:t>
            </a:r>
            <a:r>
              <a:rPr lang="zh-CN" altLang="zh-CN" sz="2400" dirty="0">
                <a:solidFill>
                  <a:srgbClr val="0000FF"/>
                </a:solidFill>
              </a:rPr>
              <a:t>已知风险</a:t>
            </a:r>
          </a:p>
          <a:p>
            <a:pPr marL="0" indent="0">
              <a:lnSpc>
                <a:spcPct val="150000"/>
              </a:lnSpc>
              <a:spcBef>
                <a:spcPts val="1800"/>
              </a:spcBef>
              <a:buNone/>
            </a:pPr>
            <a:r>
              <a:rPr lang="zh-CN" altLang="en-US" sz="2400" dirty="0"/>
              <a:t>（</a:t>
            </a:r>
            <a:r>
              <a:rPr lang="en-US" altLang="zh-CN" sz="2400" dirty="0"/>
              <a:t>2</a:t>
            </a:r>
            <a:r>
              <a:rPr lang="zh-CN" altLang="zh-CN" sz="2400" dirty="0"/>
              <a:t>）可预测的风险</a:t>
            </a:r>
          </a:p>
          <a:p>
            <a:pPr marL="0" indent="0">
              <a:lnSpc>
                <a:spcPct val="150000"/>
              </a:lnSpc>
              <a:spcBef>
                <a:spcPts val="1800"/>
              </a:spcBef>
              <a:buNone/>
            </a:pPr>
            <a:r>
              <a:rPr lang="zh-CN" altLang="zh-CN" sz="2400" dirty="0"/>
              <a:t>（</a:t>
            </a:r>
            <a:r>
              <a:rPr lang="en-US" altLang="zh-CN" sz="2400" dirty="0"/>
              <a:t>3</a:t>
            </a:r>
            <a:r>
              <a:rPr lang="zh-CN" altLang="zh-CN" sz="2400" dirty="0"/>
              <a:t>）不可预测的风险</a:t>
            </a:r>
          </a:p>
          <a:p>
            <a:endParaRPr lang="zh-CN" altLang="en-US" dirty="0"/>
          </a:p>
        </p:txBody>
      </p:sp>
      <p:sp>
        <p:nvSpPr>
          <p:cNvPr id="2" name="文本框 1">
            <a:extLst>
              <a:ext uri="{FF2B5EF4-FFF2-40B4-BE49-F238E27FC236}">
                <a16:creationId xmlns:a16="http://schemas.microsoft.com/office/drawing/2014/main" id="{AB1E0CEA-B19B-437A-B0B1-6C3CB2443E3D}"/>
              </a:ext>
            </a:extLst>
          </p:cNvPr>
          <p:cNvSpPr txBox="1"/>
          <p:nvPr/>
        </p:nvSpPr>
        <p:spPr>
          <a:xfrm>
            <a:off x="3815408" y="2636912"/>
            <a:ext cx="5221088" cy="3244158"/>
          </a:xfrm>
          <a:prstGeom prst="rect">
            <a:avLst/>
          </a:prstGeom>
          <a:solidFill>
            <a:srgbClr val="FFFFFF"/>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nSpc>
                <a:spcPct val="120000"/>
              </a:lnSpc>
              <a:spcBef>
                <a:spcPts val="1200"/>
              </a:spcBef>
              <a:buFont typeface="Arial" panose="020B0604020202020204" pitchFamily="34" charset="0"/>
              <a:buChar char="•"/>
            </a:pPr>
            <a:r>
              <a:rPr lang="zh-CN" altLang="en-US" sz="2000" dirty="0">
                <a:latin typeface="宋体" panose="02010600030101010101" pitchFamily="2" charset="-122"/>
                <a:ea typeface="宋体" panose="02010600030101010101" pitchFamily="2" charset="-122"/>
              </a:rPr>
              <a:t>通过仔细评估项目计划、开发项目的商业和技术环境，以及其他可靠的信息，发现的风险。</a:t>
            </a:r>
          </a:p>
          <a:p>
            <a:pPr marL="342900" indent="-342900">
              <a:lnSpc>
                <a:spcPct val="120000"/>
              </a:lnSpc>
              <a:spcBef>
                <a:spcPts val="1200"/>
              </a:spcBef>
              <a:buFont typeface="Arial" panose="020B0604020202020204" pitchFamily="34" charset="0"/>
              <a:buChar char="•"/>
            </a:pPr>
            <a:r>
              <a:rPr lang="zh-CN" altLang="en-US" sz="2000" dirty="0">
                <a:latin typeface="宋体" panose="02010600030101010101" pitchFamily="2" charset="-122"/>
                <a:ea typeface="宋体" panose="02010600030101010101" pitchFamily="2" charset="-122"/>
              </a:rPr>
              <a:t>举例：</a:t>
            </a:r>
          </a:p>
          <a:p>
            <a:pPr marL="800100" lvl="1" indent="-342900">
              <a:lnSpc>
                <a:spcPct val="120000"/>
              </a:lnSpc>
              <a:spcBef>
                <a:spcPts val="1200"/>
              </a:spcBef>
              <a:buFont typeface="宋体" panose="02010600030101010101" pitchFamily="2" charset="-122"/>
              <a:buChar char="﹣"/>
            </a:pPr>
            <a:r>
              <a:rPr lang="zh-CN" altLang="en-US" sz="2000" dirty="0">
                <a:latin typeface="宋体" panose="02010600030101010101" pitchFamily="2" charset="-122"/>
                <a:ea typeface="宋体" panose="02010600030101010101" pitchFamily="2" charset="-122"/>
              </a:rPr>
              <a:t>不现实的交付日期</a:t>
            </a:r>
          </a:p>
          <a:p>
            <a:pPr marL="800100" lvl="1" indent="-342900">
              <a:lnSpc>
                <a:spcPct val="120000"/>
              </a:lnSpc>
              <a:spcBef>
                <a:spcPts val="1200"/>
              </a:spcBef>
              <a:buFont typeface="宋体" panose="02010600030101010101" pitchFamily="2" charset="-122"/>
              <a:buChar char="﹣"/>
            </a:pPr>
            <a:r>
              <a:rPr lang="zh-CN" altLang="en-US" sz="2000" dirty="0">
                <a:latin typeface="宋体" panose="02010600030101010101" pitchFamily="2" charset="-122"/>
                <a:ea typeface="宋体" panose="02010600030101010101" pitchFamily="2" charset="-122"/>
              </a:rPr>
              <a:t>没有描述需求或软件范围的文档存在</a:t>
            </a:r>
          </a:p>
          <a:p>
            <a:pPr marL="800100" lvl="1" indent="-342900">
              <a:lnSpc>
                <a:spcPct val="120000"/>
              </a:lnSpc>
              <a:spcBef>
                <a:spcPts val="1200"/>
              </a:spcBef>
              <a:buFont typeface="宋体" panose="02010600030101010101" pitchFamily="2" charset="-122"/>
              <a:buChar char="﹣"/>
            </a:pPr>
            <a:r>
              <a:rPr lang="zh-CN" altLang="en-US" sz="2000" dirty="0">
                <a:latin typeface="宋体" panose="02010600030101010101" pitchFamily="2" charset="-122"/>
                <a:ea typeface="宋体" panose="02010600030101010101" pitchFamily="2" charset="-122"/>
              </a:rPr>
              <a:t>恶劣的开发环境</a:t>
            </a:r>
          </a:p>
        </p:txBody>
      </p:sp>
    </p:spTree>
    <p:extLst>
      <p:ext uri="{BB962C8B-B14F-4D97-AF65-F5344CB8AC3E}">
        <p14:creationId xmlns:p14="http://schemas.microsoft.com/office/powerpoint/2010/main" val="361351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22220F58-EED4-48AC-AB90-BFF2F1535467}"/>
              </a:ext>
            </a:extLst>
          </p:cNvPr>
          <p:cNvSpPr>
            <a:spLocks noGrp="1"/>
          </p:cNvSpPr>
          <p:nvPr>
            <p:ph type="title"/>
          </p:nvPr>
        </p:nvSpPr>
        <p:spPr/>
        <p:txBody>
          <a:bodyPr/>
          <a:lstStyle/>
          <a:p>
            <a:r>
              <a:rPr lang="en-US" altLang="zh-CN"/>
              <a:t>13.1.1  </a:t>
            </a:r>
            <a:r>
              <a:rPr lang="zh-CN" altLang="zh-CN"/>
              <a:t>软件风险分类</a:t>
            </a:r>
            <a:endParaRPr lang="zh-CN" altLang="en-US"/>
          </a:p>
        </p:txBody>
      </p:sp>
      <p:sp>
        <p:nvSpPr>
          <p:cNvPr id="35843" name="内容占位符 2">
            <a:extLst>
              <a:ext uri="{FF2B5EF4-FFF2-40B4-BE49-F238E27FC236}">
                <a16:creationId xmlns:a16="http://schemas.microsoft.com/office/drawing/2014/main" id="{6C5EE06B-1708-4F69-A810-DE325EBDB0E1}"/>
              </a:ext>
            </a:extLst>
          </p:cNvPr>
          <p:cNvSpPr>
            <a:spLocks noGrp="1"/>
          </p:cNvSpPr>
          <p:nvPr>
            <p:ph idx="1"/>
          </p:nvPr>
        </p:nvSpPr>
        <p:spPr/>
        <p:txBody>
          <a:bodyPr/>
          <a:lstStyle/>
          <a:p>
            <a:pPr marL="0" indent="0">
              <a:buNone/>
            </a:pPr>
            <a:r>
              <a:rPr lang="en-US" altLang="zh-CN" sz="2800" b="1" dirty="0"/>
              <a:t>2</a:t>
            </a:r>
            <a:r>
              <a:rPr lang="zh-CN" altLang="zh-CN" sz="2800" b="1" dirty="0"/>
              <a:t>．按照风险的可预测性分类</a:t>
            </a:r>
          </a:p>
          <a:p>
            <a:pPr marL="0" indent="0">
              <a:lnSpc>
                <a:spcPct val="150000"/>
              </a:lnSpc>
              <a:spcBef>
                <a:spcPts val="1800"/>
              </a:spcBef>
              <a:buNone/>
            </a:pPr>
            <a:r>
              <a:rPr lang="zh-CN" altLang="zh-CN" sz="2400" dirty="0"/>
              <a:t>（</a:t>
            </a:r>
            <a:r>
              <a:rPr lang="en-US" altLang="zh-CN" sz="2400" dirty="0"/>
              <a:t>1</a:t>
            </a:r>
            <a:r>
              <a:rPr lang="zh-CN" altLang="zh-CN" sz="2400" dirty="0"/>
              <a:t>）已知风险</a:t>
            </a:r>
          </a:p>
          <a:p>
            <a:pPr marL="0" indent="0">
              <a:lnSpc>
                <a:spcPct val="150000"/>
              </a:lnSpc>
              <a:spcBef>
                <a:spcPts val="1800"/>
              </a:spcBef>
              <a:buNone/>
            </a:pPr>
            <a:r>
              <a:rPr lang="zh-CN" altLang="en-US" sz="2400" dirty="0"/>
              <a:t>（</a:t>
            </a:r>
            <a:r>
              <a:rPr lang="en-US" altLang="zh-CN" sz="2400" dirty="0"/>
              <a:t>2</a:t>
            </a:r>
            <a:r>
              <a:rPr lang="zh-CN" altLang="zh-CN" sz="2400" dirty="0"/>
              <a:t>）</a:t>
            </a:r>
            <a:r>
              <a:rPr lang="zh-CN" altLang="zh-CN" sz="2400" dirty="0">
                <a:solidFill>
                  <a:srgbClr val="0000FF"/>
                </a:solidFill>
              </a:rPr>
              <a:t>可预测的风险</a:t>
            </a:r>
          </a:p>
          <a:p>
            <a:pPr marL="0" indent="0">
              <a:lnSpc>
                <a:spcPct val="150000"/>
              </a:lnSpc>
              <a:spcBef>
                <a:spcPts val="1800"/>
              </a:spcBef>
              <a:buNone/>
            </a:pPr>
            <a:r>
              <a:rPr lang="zh-CN" altLang="zh-CN" sz="2400" dirty="0"/>
              <a:t>（</a:t>
            </a:r>
            <a:r>
              <a:rPr lang="en-US" altLang="zh-CN" sz="2400" dirty="0"/>
              <a:t>3</a:t>
            </a:r>
            <a:r>
              <a:rPr lang="zh-CN" altLang="zh-CN" sz="2400" dirty="0"/>
              <a:t>）不可预测的风险</a:t>
            </a:r>
          </a:p>
          <a:p>
            <a:endParaRPr lang="zh-CN" altLang="en-US" dirty="0"/>
          </a:p>
        </p:txBody>
      </p:sp>
      <p:sp>
        <p:nvSpPr>
          <p:cNvPr id="2" name="文本框 1">
            <a:extLst>
              <a:ext uri="{FF2B5EF4-FFF2-40B4-BE49-F238E27FC236}">
                <a16:creationId xmlns:a16="http://schemas.microsoft.com/office/drawing/2014/main" id="{AB1E0CEA-B19B-437A-B0B1-6C3CB2443E3D}"/>
              </a:ext>
            </a:extLst>
          </p:cNvPr>
          <p:cNvSpPr txBox="1"/>
          <p:nvPr/>
        </p:nvSpPr>
        <p:spPr>
          <a:xfrm>
            <a:off x="3923928" y="3430446"/>
            <a:ext cx="5328592" cy="2505494"/>
          </a:xfrm>
          <a:prstGeom prst="rect">
            <a:avLst/>
          </a:prstGeom>
          <a:solidFill>
            <a:srgbClr val="FFFFFF"/>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nSpc>
                <a:spcPct val="120000"/>
              </a:lnSpc>
              <a:spcBef>
                <a:spcPts val="1200"/>
              </a:spcBef>
              <a:buFont typeface="Arial" panose="020B0604020202020204" pitchFamily="34" charset="0"/>
              <a:buChar char="•"/>
            </a:pPr>
            <a:r>
              <a:rPr lang="zh-CN" altLang="en-US" sz="2000" dirty="0">
                <a:latin typeface="宋体" panose="02010600030101010101" pitchFamily="2" charset="-122"/>
                <a:ea typeface="宋体" panose="02010600030101010101" pitchFamily="2" charset="-122"/>
              </a:rPr>
              <a:t>从过去项目的经验中推测出来的风险。</a:t>
            </a:r>
          </a:p>
          <a:p>
            <a:pPr marL="342900" indent="-342900">
              <a:lnSpc>
                <a:spcPct val="120000"/>
              </a:lnSpc>
              <a:spcBef>
                <a:spcPts val="1200"/>
              </a:spcBef>
              <a:buFont typeface="Arial" panose="020B0604020202020204" pitchFamily="34" charset="0"/>
              <a:buChar char="•"/>
            </a:pPr>
            <a:r>
              <a:rPr lang="zh-CN" altLang="en-US" sz="2000" dirty="0">
                <a:latin typeface="宋体" panose="02010600030101010101" pitchFamily="2" charset="-122"/>
                <a:ea typeface="宋体" panose="02010600030101010101" pitchFamily="2" charset="-122"/>
              </a:rPr>
              <a:t>举例：</a:t>
            </a:r>
          </a:p>
          <a:p>
            <a:pPr marL="342900" indent="-342900">
              <a:lnSpc>
                <a:spcPct val="120000"/>
              </a:lnSpc>
              <a:spcBef>
                <a:spcPts val="1200"/>
              </a:spcBef>
              <a:buFont typeface="宋体" panose="02010600030101010101" pitchFamily="2" charset="-122"/>
              <a:buChar char="﹣"/>
            </a:pPr>
            <a:r>
              <a:rPr lang="zh-CN" altLang="en-US" sz="2000" dirty="0">
                <a:latin typeface="宋体" panose="02010600030101010101" pitchFamily="2" charset="-122"/>
                <a:ea typeface="宋体" panose="02010600030101010101" pitchFamily="2" charset="-122"/>
              </a:rPr>
              <a:t>人员变动</a:t>
            </a:r>
          </a:p>
          <a:p>
            <a:pPr marL="342900" indent="-342900">
              <a:lnSpc>
                <a:spcPct val="120000"/>
              </a:lnSpc>
              <a:spcBef>
                <a:spcPts val="1200"/>
              </a:spcBef>
              <a:buFont typeface="宋体" panose="02010600030101010101" pitchFamily="2" charset="-122"/>
              <a:buChar char="﹣"/>
            </a:pPr>
            <a:r>
              <a:rPr lang="zh-CN" altLang="en-US" sz="2000" dirty="0">
                <a:latin typeface="宋体" panose="02010600030101010101" pitchFamily="2" charset="-122"/>
                <a:ea typeface="宋体" panose="02010600030101010101" pitchFamily="2" charset="-122"/>
              </a:rPr>
              <a:t>缺乏与客户的沟通</a:t>
            </a:r>
          </a:p>
          <a:p>
            <a:pPr marL="342900" indent="-342900">
              <a:lnSpc>
                <a:spcPct val="120000"/>
              </a:lnSpc>
              <a:spcBef>
                <a:spcPts val="1200"/>
              </a:spcBef>
              <a:buFont typeface="宋体" panose="02010600030101010101" pitchFamily="2" charset="-122"/>
              <a:buChar char="﹣"/>
            </a:pPr>
            <a:r>
              <a:rPr lang="zh-CN" altLang="en-US" sz="2000" dirty="0">
                <a:latin typeface="宋体" panose="02010600030101010101" pitchFamily="2" charset="-122"/>
                <a:ea typeface="宋体" panose="02010600030101010101" pitchFamily="2" charset="-122"/>
              </a:rPr>
              <a:t>因忙于维护工作而减少开发人员</a:t>
            </a:r>
          </a:p>
        </p:txBody>
      </p:sp>
    </p:spTree>
    <p:extLst>
      <p:ext uri="{BB962C8B-B14F-4D97-AF65-F5344CB8AC3E}">
        <p14:creationId xmlns:p14="http://schemas.microsoft.com/office/powerpoint/2010/main" val="124554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22220F58-EED4-48AC-AB90-BFF2F1535467}"/>
              </a:ext>
            </a:extLst>
          </p:cNvPr>
          <p:cNvSpPr>
            <a:spLocks noGrp="1"/>
          </p:cNvSpPr>
          <p:nvPr>
            <p:ph type="title"/>
          </p:nvPr>
        </p:nvSpPr>
        <p:spPr/>
        <p:txBody>
          <a:bodyPr/>
          <a:lstStyle/>
          <a:p>
            <a:r>
              <a:rPr lang="en-US" altLang="zh-CN"/>
              <a:t>13.1.1  </a:t>
            </a:r>
            <a:r>
              <a:rPr lang="zh-CN" altLang="zh-CN"/>
              <a:t>软件风险分类</a:t>
            </a:r>
            <a:endParaRPr lang="zh-CN" altLang="en-US"/>
          </a:p>
        </p:txBody>
      </p:sp>
      <p:sp>
        <p:nvSpPr>
          <p:cNvPr id="35843" name="内容占位符 2">
            <a:extLst>
              <a:ext uri="{FF2B5EF4-FFF2-40B4-BE49-F238E27FC236}">
                <a16:creationId xmlns:a16="http://schemas.microsoft.com/office/drawing/2014/main" id="{6C5EE06B-1708-4F69-A810-DE325EBDB0E1}"/>
              </a:ext>
            </a:extLst>
          </p:cNvPr>
          <p:cNvSpPr>
            <a:spLocks noGrp="1"/>
          </p:cNvSpPr>
          <p:nvPr>
            <p:ph idx="1"/>
          </p:nvPr>
        </p:nvSpPr>
        <p:spPr/>
        <p:txBody>
          <a:bodyPr/>
          <a:lstStyle/>
          <a:p>
            <a:pPr marL="0" indent="0">
              <a:buNone/>
            </a:pPr>
            <a:r>
              <a:rPr lang="en-US" altLang="zh-CN" sz="2800" b="1" dirty="0"/>
              <a:t>2</a:t>
            </a:r>
            <a:r>
              <a:rPr lang="zh-CN" altLang="zh-CN" sz="2800" b="1" dirty="0"/>
              <a:t>．按照风险的可预测性分类</a:t>
            </a:r>
          </a:p>
          <a:p>
            <a:pPr marL="0" indent="0">
              <a:lnSpc>
                <a:spcPct val="150000"/>
              </a:lnSpc>
              <a:spcBef>
                <a:spcPts val="1800"/>
              </a:spcBef>
              <a:buNone/>
            </a:pPr>
            <a:r>
              <a:rPr lang="zh-CN" altLang="zh-CN" sz="2400" dirty="0"/>
              <a:t>（</a:t>
            </a:r>
            <a:r>
              <a:rPr lang="en-US" altLang="zh-CN" sz="2400" dirty="0"/>
              <a:t>1</a:t>
            </a:r>
            <a:r>
              <a:rPr lang="zh-CN" altLang="zh-CN" sz="2400" dirty="0"/>
              <a:t>）已知风险</a:t>
            </a:r>
          </a:p>
          <a:p>
            <a:pPr marL="0" indent="0">
              <a:lnSpc>
                <a:spcPct val="150000"/>
              </a:lnSpc>
              <a:spcBef>
                <a:spcPts val="1800"/>
              </a:spcBef>
              <a:buNone/>
            </a:pPr>
            <a:r>
              <a:rPr lang="zh-CN" altLang="en-US" sz="2400" dirty="0"/>
              <a:t>（</a:t>
            </a:r>
            <a:r>
              <a:rPr lang="en-US" altLang="zh-CN" sz="2400" dirty="0"/>
              <a:t>2</a:t>
            </a:r>
            <a:r>
              <a:rPr lang="zh-CN" altLang="zh-CN" sz="2400" dirty="0"/>
              <a:t>）可预测的风险</a:t>
            </a:r>
          </a:p>
          <a:p>
            <a:pPr marL="0" indent="0">
              <a:lnSpc>
                <a:spcPct val="150000"/>
              </a:lnSpc>
              <a:spcBef>
                <a:spcPts val="1800"/>
              </a:spcBef>
              <a:buNone/>
            </a:pPr>
            <a:r>
              <a:rPr lang="zh-CN" altLang="zh-CN" sz="2400" dirty="0"/>
              <a:t>（</a:t>
            </a:r>
            <a:r>
              <a:rPr lang="en-US" altLang="zh-CN" sz="2400" dirty="0"/>
              <a:t>3</a:t>
            </a:r>
            <a:r>
              <a:rPr lang="zh-CN" altLang="zh-CN" sz="2400" dirty="0"/>
              <a:t>）</a:t>
            </a:r>
            <a:r>
              <a:rPr lang="zh-CN" altLang="zh-CN" sz="2400" dirty="0">
                <a:solidFill>
                  <a:srgbClr val="0000FF"/>
                </a:solidFill>
              </a:rPr>
              <a:t>不可预测的风险</a:t>
            </a:r>
          </a:p>
          <a:p>
            <a:endParaRPr lang="zh-CN" altLang="en-US" dirty="0"/>
          </a:p>
        </p:txBody>
      </p:sp>
      <p:sp>
        <p:nvSpPr>
          <p:cNvPr id="2" name="文本框 1">
            <a:extLst>
              <a:ext uri="{FF2B5EF4-FFF2-40B4-BE49-F238E27FC236}">
                <a16:creationId xmlns:a16="http://schemas.microsoft.com/office/drawing/2014/main" id="{AB1E0CEA-B19B-437A-B0B1-6C3CB2443E3D}"/>
              </a:ext>
            </a:extLst>
          </p:cNvPr>
          <p:cNvSpPr txBox="1"/>
          <p:nvPr/>
        </p:nvSpPr>
        <p:spPr>
          <a:xfrm>
            <a:off x="3887416" y="4245746"/>
            <a:ext cx="5077072" cy="2351606"/>
          </a:xfrm>
          <a:prstGeom prst="rect">
            <a:avLst/>
          </a:prstGeom>
          <a:solidFill>
            <a:srgbClr val="FFFFFF"/>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nSpc>
                <a:spcPct val="120000"/>
              </a:lnSpc>
              <a:spcBef>
                <a:spcPts val="1200"/>
              </a:spcBef>
              <a:buFont typeface="Arial" panose="020B0604020202020204" pitchFamily="34" charset="0"/>
              <a:buChar char="•"/>
            </a:pPr>
            <a:r>
              <a:rPr lang="zh-CN" altLang="en-US" sz="2000" dirty="0">
                <a:latin typeface="宋体" panose="02010600030101010101" pitchFamily="2" charset="-122"/>
                <a:ea typeface="宋体" panose="02010600030101010101" pitchFamily="2" charset="-122"/>
              </a:rPr>
              <a:t>可能而且确实会出现，但是很难事先识别出它们。</a:t>
            </a:r>
          </a:p>
          <a:p>
            <a:pPr marL="342900" indent="-342900">
              <a:lnSpc>
                <a:spcPct val="120000"/>
              </a:lnSpc>
              <a:spcBef>
                <a:spcPts val="1200"/>
              </a:spcBef>
              <a:buFont typeface="Arial" panose="020B0604020202020204" pitchFamily="34" charset="0"/>
              <a:buChar char="•"/>
            </a:pPr>
            <a:r>
              <a:rPr lang="zh-CN" altLang="en-US" sz="2000" dirty="0">
                <a:latin typeface="宋体" panose="02010600030101010101" pitchFamily="2" charset="-122"/>
                <a:ea typeface="宋体" panose="02010600030101010101" pitchFamily="2" charset="-122"/>
              </a:rPr>
              <a:t>举例：</a:t>
            </a:r>
          </a:p>
          <a:p>
            <a:pPr marL="800100" lvl="1" indent="-342900">
              <a:lnSpc>
                <a:spcPct val="120000"/>
              </a:lnSpc>
              <a:spcBef>
                <a:spcPts val="1200"/>
              </a:spcBef>
              <a:buFont typeface="宋体" panose="02010600030101010101" pitchFamily="2" charset="-122"/>
              <a:buChar char="﹣"/>
            </a:pPr>
            <a:r>
              <a:rPr lang="zh-CN" altLang="en-US" sz="2000" dirty="0">
                <a:latin typeface="宋体" panose="02010600030101010101" pitchFamily="2" charset="-122"/>
                <a:ea typeface="宋体" panose="02010600030101010101" pitchFamily="2" charset="-122"/>
              </a:rPr>
              <a:t>市场的变化</a:t>
            </a:r>
          </a:p>
          <a:p>
            <a:pPr marL="800100" lvl="1" indent="-342900">
              <a:lnSpc>
                <a:spcPct val="120000"/>
              </a:lnSpc>
              <a:spcBef>
                <a:spcPts val="1200"/>
              </a:spcBef>
              <a:buFont typeface="宋体" panose="02010600030101010101" pitchFamily="2" charset="-122"/>
              <a:buChar char="﹣"/>
            </a:pPr>
            <a:r>
              <a:rPr lang="zh-CN" altLang="en-US" sz="2000" dirty="0">
                <a:latin typeface="宋体" panose="02010600030101010101" pitchFamily="2" charset="-122"/>
                <a:ea typeface="宋体" panose="02010600030101010101" pitchFamily="2" charset="-122"/>
              </a:rPr>
              <a:t>投资、开发政策的变化</a:t>
            </a:r>
          </a:p>
        </p:txBody>
      </p:sp>
    </p:spTree>
    <p:extLst>
      <p:ext uri="{BB962C8B-B14F-4D97-AF65-F5344CB8AC3E}">
        <p14:creationId xmlns:p14="http://schemas.microsoft.com/office/powerpoint/2010/main" val="362343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a:extLst>
              <a:ext uri="{FF2B5EF4-FFF2-40B4-BE49-F238E27FC236}">
                <a16:creationId xmlns:a16="http://schemas.microsoft.com/office/drawing/2014/main" id="{6BA0366E-1EBA-4FB9-9691-F12498676102}"/>
              </a:ext>
            </a:extLst>
          </p:cNvPr>
          <p:cNvSpPr>
            <a:spLocks noGrp="1"/>
          </p:cNvSpPr>
          <p:nvPr>
            <p:ph type="title"/>
          </p:nvPr>
        </p:nvSpPr>
        <p:spPr/>
        <p:txBody>
          <a:bodyPr/>
          <a:lstStyle/>
          <a:p>
            <a:r>
              <a:rPr lang="en-US" altLang="zh-CN"/>
              <a:t>13.1  </a:t>
            </a:r>
            <a:r>
              <a:rPr lang="zh-CN" altLang="zh-CN"/>
              <a:t>风 险 管 理</a:t>
            </a:r>
            <a:endParaRPr lang="zh-CN" altLang="en-US"/>
          </a:p>
        </p:txBody>
      </p:sp>
      <p:sp>
        <p:nvSpPr>
          <p:cNvPr id="38915" name="内容占位符 2">
            <a:extLst>
              <a:ext uri="{FF2B5EF4-FFF2-40B4-BE49-F238E27FC236}">
                <a16:creationId xmlns:a16="http://schemas.microsoft.com/office/drawing/2014/main" id="{4EAF6ADB-8460-4DF4-AF9D-9144E2D7F798}"/>
              </a:ext>
            </a:extLst>
          </p:cNvPr>
          <p:cNvSpPr>
            <a:spLocks noGrp="1"/>
          </p:cNvSpPr>
          <p:nvPr>
            <p:ph idx="1"/>
          </p:nvPr>
        </p:nvSpPr>
        <p:spPr/>
        <p:txBody>
          <a:bodyPr/>
          <a:lstStyle/>
          <a:p>
            <a:pPr marL="0" indent="0">
              <a:spcBef>
                <a:spcPts val="1800"/>
              </a:spcBef>
              <a:buNone/>
            </a:pPr>
            <a:r>
              <a:rPr lang="en-US" altLang="zh-CN" b="1" dirty="0"/>
              <a:t>13.1.1  </a:t>
            </a:r>
            <a:r>
              <a:rPr lang="zh-CN" altLang="zh-CN" b="1" dirty="0"/>
              <a:t>软件风险分类</a:t>
            </a:r>
          </a:p>
          <a:p>
            <a:pPr marL="0" indent="0">
              <a:spcBef>
                <a:spcPts val="1800"/>
              </a:spcBef>
              <a:buNone/>
            </a:pPr>
            <a:r>
              <a:rPr lang="en-US" altLang="zh-CN" b="1" dirty="0">
                <a:solidFill>
                  <a:srgbClr val="FF0000"/>
                </a:solidFill>
              </a:rPr>
              <a:t>13.1.2  </a:t>
            </a:r>
            <a:r>
              <a:rPr lang="zh-CN" altLang="zh-CN" b="1" dirty="0">
                <a:solidFill>
                  <a:srgbClr val="FF0000"/>
                </a:solidFill>
              </a:rPr>
              <a:t>风险识别</a:t>
            </a:r>
          </a:p>
          <a:p>
            <a:pPr marL="0" indent="0">
              <a:spcBef>
                <a:spcPts val="1800"/>
              </a:spcBef>
              <a:buNone/>
            </a:pPr>
            <a:r>
              <a:rPr lang="en-US" altLang="zh-CN" b="1" dirty="0"/>
              <a:t>13.1.3  </a:t>
            </a:r>
            <a:r>
              <a:rPr lang="zh-CN" altLang="zh-CN" b="1" dirty="0"/>
              <a:t>风险预测</a:t>
            </a:r>
          </a:p>
          <a:p>
            <a:pPr marL="0" indent="0">
              <a:spcBef>
                <a:spcPts val="1800"/>
              </a:spcBef>
              <a:buNone/>
            </a:pPr>
            <a:r>
              <a:rPr lang="en-US" altLang="zh-CN" b="1" dirty="0"/>
              <a:t>13.1.4  </a:t>
            </a:r>
            <a:r>
              <a:rPr lang="zh-CN" altLang="zh-CN" b="1" dirty="0"/>
              <a:t>处理风险的策略</a:t>
            </a:r>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a:extLst>
              <a:ext uri="{FF2B5EF4-FFF2-40B4-BE49-F238E27FC236}">
                <a16:creationId xmlns:a16="http://schemas.microsoft.com/office/drawing/2014/main" id="{70AB05C6-30A0-4DA1-9831-25B364E3BAF7}"/>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39939" name="内容占位符 2">
            <a:extLst>
              <a:ext uri="{FF2B5EF4-FFF2-40B4-BE49-F238E27FC236}">
                <a16:creationId xmlns:a16="http://schemas.microsoft.com/office/drawing/2014/main" id="{56B73293-6998-413F-A55C-765437208F7B}"/>
              </a:ext>
            </a:extLst>
          </p:cNvPr>
          <p:cNvSpPr>
            <a:spLocks noGrp="1"/>
          </p:cNvSpPr>
          <p:nvPr>
            <p:ph idx="1"/>
          </p:nvPr>
        </p:nvSpPr>
        <p:spPr>
          <a:xfrm>
            <a:off x="685800" y="1981200"/>
            <a:ext cx="7772400" cy="727720"/>
          </a:xfrm>
        </p:spPr>
        <p:txBody>
          <a:bodyPr/>
          <a:lstStyle/>
          <a:p>
            <a:r>
              <a:rPr lang="zh-CN" altLang="zh-CN" sz="2400" dirty="0"/>
              <a:t>“如果你不主动地攻击风险，风险将主动地攻击你”。</a:t>
            </a:r>
            <a:endParaRPr lang="en-US" altLang="zh-CN" sz="2400" dirty="0"/>
          </a:p>
          <a:p>
            <a:endParaRPr lang="zh-CN" altLang="zh-CN" sz="2400" dirty="0"/>
          </a:p>
          <a:p>
            <a:endParaRPr lang="zh-CN" altLang="en-US" dirty="0"/>
          </a:p>
        </p:txBody>
      </p:sp>
      <p:pic>
        <p:nvPicPr>
          <p:cNvPr id="5" name="图片 4">
            <a:extLst>
              <a:ext uri="{FF2B5EF4-FFF2-40B4-BE49-F238E27FC236}">
                <a16:creationId xmlns:a16="http://schemas.microsoft.com/office/drawing/2014/main" id="{D263956E-AA4A-4E7F-871F-2C36F22F8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708920"/>
            <a:ext cx="4610100" cy="2857500"/>
          </a:xfrm>
          <a:prstGeom prst="rect">
            <a:avLst/>
          </a:prstGeom>
        </p:spPr>
      </p:pic>
      <p:sp>
        <p:nvSpPr>
          <p:cNvPr id="9" name="文本框 8">
            <a:extLst>
              <a:ext uri="{FF2B5EF4-FFF2-40B4-BE49-F238E27FC236}">
                <a16:creationId xmlns:a16="http://schemas.microsoft.com/office/drawing/2014/main" id="{60AF6A2C-717A-4462-91C8-FA98D8998748}"/>
              </a:ext>
            </a:extLst>
          </p:cNvPr>
          <p:cNvSpPr txBox="1"/>
          <p:nvPr/>
        </p:nvSpPr>
        <p:spPr>
          <a:xfrm>
            <a:off x="827584" y="5786735"/>
            <a:ext cx="7772400" cy="461665"/>
          </a:xfrm>
          <a:prstGeom prst="rect">
            <a:avLst/>
          </a:prstGeom>
          <a:noFill/>
        </p:spPr>
        <p:txBody>
          <a:bodyPr wrap="square">
            <a:spAutoFit/>
          </a:bodyPr>
          <a:lstStyle/>
          <a:p>
            <a:pPr marL="342900" indent="-342900">
              <a:spcBef>
                <a:spcPct val="20000"/>
              </a:spcBef>
              <a:buChar char="•"/>
            </a:pPr>
            <a:r>
              <a:rPr lang="zh-CN" altLang="en-US" b="1" dirty="0">
                <a:latin typeface="+mn-lt"/>
                <a:ea typeface="+mn-ea"/>
              </a:rPr>
              <a:t>需要</a:t>
            </a:r>
            <a:r>
              <a:rPr lang="zh-CN" altLang="zh-CN" b="1" dirty="0">
                <a:latin typeface="+mn-lt"/>
                <a:ea typeface="+mn-ea"/>
              </a:rPr>
              <a:t>系统化地识别出一般性风险和特定产品的风险。</a:t>
            </a:r>
            <a:endParaRPr lang="zh-CN" altLang="en-US" b="1"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a:extLst>
              <a:ext uri="{FF2B5EF4-FFF2-40B4-BE49-F238E27FC236}">
                <a16:creationId xmlns:a16="http://schemas.microsoft.com/office/drawing/2014/main" id="{C3883248-610A-4C24-8DCC-690C0E84CA8B}"/>
              </a:ext>
            </a:extLst>
          </p:cNvPr>
          <p:cNvSpPr>
            <a:spLocks noGrp="1"/>
          </p:cNvSpPr>
          <p:nvPr>
            <p:ph type="title"/>
          </p:nvPr>
        </p:nvSpPr>
        <p:spPr/>
        <p:txBody>
          <a:bodyPr/>
          <a:lstStyle/>
          <a:p>
            <a:r>
              <a:rPr lang="en-US" altLang="zh-CN"/>
              <a:t>13.1.2  </a:t>
            </a:r>
            <a:r>
              <a:rPr lang="zh-CN" altLang="zh-CN"/>
              <a:t>风险识别</a:t>
            </a:r>
            <a:endParaRPr lang="zh-CN" altLang="en-US"/>
          </a:p>
        </p:txBody>
      </p:sp>
      <p:graphicFrame>
        <p:nvGraphicFramePr>
          <p:cNvPr id="2" name="表格 2">
            <a:extLst>
              <a:ext uri="{FF2B5EF4-FFF2-40B4-BE49-F238E27FC236}">
                <a16:creationId xmlns:a16="http://schemas.microsoft.com/office/drawing/2014/main" id="{E56C4D2B-C226-4371-ABBB-C0600CF7C508}"/>
              </a:ext>
            </a:extLst>
          </p:cNvPr>
          <p:cNvGraphicFramePr>
            <a:graphicFrameLocks noGrp="1"/>
          </p:cNvGraphicFramePr>
          <p:nvPr>
            <p:extLst>
              <p:ext uri="{D42A27DB-BD31-4B8C-83A1-F6EECF244321}">
                <p14:modId xmlns:p14="http://schemas.microsoft.com/office/powerpoint/2010/main" val="2294028101"/>
              </p:ext>
            </p:extLst>
          </p:nvPr>
        </p:nvGraphicFramePr>
        <p:xfrm>
          <a:off x="1036112" y="1916832"/>
          <a:ext cx="7414592" cy="3960439"/>
        </p:xfrm>
        <a:graphic>
          <a:graphicData uri="http://schemas.openxmlformats.org/drawingml/2006/table">
            <a:tbl>
              <a:tblPr firstRow="1" bandRow="1">
                <a:tableStyleId>{5C22544A-7EE6-4342-B048-85BDC9FD1C3A}</a:tableStyleId>
              </a:tblPr>
              <a:tblGrid>
                <a:gridCol w="2030671">
                  <a:extLst>
                    <a:ext uri="{9D8B030D-6E8A-4147-A177-3AD203B41FA5}">
                      <a16:colId xmlns:a16="http://schemas.microsoft.com/office/drawing/2014/main" val="3766920070"/>
                    </a:ext>
                  </a:extLst>
                </a:gridCol>
                <a:gridCol w="5383921">
                  <a:extLst>
                    <a:ext uri="{9D8B030D-6E8A-4147-A177-3AD203B41FA5}">
                      <a16:colId xmlns:a16="http://schemas.microsoft.com/office/drawing/2014/main" val="2963483168"/>
                    </a:ext>
                  </a:extLst>
                </a:gridCol>
              </a:tblGrid>
              <a:tr h="453865">
                <a:tc>
                  <a:txBody>
                    <a:bodyPr/>
                    <a:lstStyle/>
                    <a:p>
                      <a:r>
                        <a:rPr lang="zh-CN" altLang="en-US" dirty="0">
                          <a:solidFill>
                            <a:srgbClr val="FFFFFF"/>
                          </a:solidFill>
                        </a:rPr>
                        <a:t>风险要素</a:t>
                      </a:r>
                    </a:p>
                  </a:txBody>
                  <a:tcPr anchor="ctr"/>
                </a:tc>
                <a:tc>
                  <a:txBody>
                    <a:bodyPr/>
                    <a:lstStyle/>
                    <a:p>
                      <a:r>
                        <a:rPr lang="zh-CN" altLang="en-US" dirty="0">
                          <a:solidFill>
                            <a:srgbClr val="FFFFFF"/>
                          </a:solidFill>
                        </a:rPr>
                        <a:t>相关因素</a:t>
                      </a:r>
                    </a:p>
                  </a:txBody>
                  <a:tcPr anchor="ctr"/>
                </a:tc>
                <a:extLst>
                  <a:ext uri="{0D108BD9-81ED-4DB2-BD59-A6C34878D82A}">
                    <a16:rowId xmlns:a16="http://schemas.microsoft.com/office/drawing/2014/main" val="1321203684"/>
                  </a:ext>
                </a:extLst>
              </a:tr>
              <a:tr h="453865">
                <a:tc>
                  <a:txBody>
                    <a:bodyPr/>
                    <a:lstStyle/>
                    <a:p>
                      <a:r>
                        <a:rPr lang="zh-CN" altLang="zh-CN" sz="1800" dirty="0">
                          <a:solidFill>
                            <a:schemeClr val="tx1"/>
                          </a:solidFill>
                        </a:rPr>
                        <a:t> 产品规模</a:t>
                      </a:r>
                      <a:endParaRPr lang="zh-CN" altLang="en-US" dirty="0">
                        <a:solidFill>
                          <a:schemeClr val="tx1"/>
                        </a:solidFill>
                      </a:endParaRPr>
                    </a:p>
                  </a:txBody>
                  <a:tcPr anchor="ctr"/>
                </a:tc>
                <a:tc>
                  <a:txBody>
                    <a:bodyPr/>
                    <a:lstStyle/>
                    <a:p>
                      <a:pPr algn="l"/>
                      <a:r>
                        <a:rPr lang="zh-CN" altLang="zh-CN" sz="1800" dirty="0">
                          <a:solidFill>
                            <a:schemeClr val="tx1"/>
                          </a:solidFill>
                        </a:rPr>
                        <a:t>软件总体规模</a:t>
                      </a:r>
                      <a:endParaRPr lang="zh-CN" altLang="en-US" dirty="0">
                        <a:solidFill>
                          <a:schemeClr val="tx1"/>
                        </a:solidFill>
                      </a:endParaRPr>
                    </a:p>
                  </a:txBody>
                  <a:tcPr anchor="ctr"/>
                </a:tc>
                <a:extLst>
                  <a:ext uri="{0D108BD9-81ED-4DB2-BD59-A6C34878D82A}">
                    <a16:rowId xmlns:a16="http://schemas.microsoft.com/office/drawing/2014/main" val="4112287502"/>
                  </a:ext>
                </a:extLst>
              </a:tr>
              <a:tr h="453865">
                <a:tc>
                  <a:txBody>
                    <a:bodyPr/>
                    <a:lstStyle/>
                    <a:p>
                      <a:r>
                        <a:rPr lang="zh-CN" altLang="zh-CN" sz="1800" dirty="0">
                          <a:solidFill>
                            <a:schemeClr val="tx1"/>
                          </a:solidFill>
                        </a:rPr>
                        <a:t>商业影响</a:t>
                      </a:r>
                      <a:endParaRPr lang="zh-CN" altLang="en-US" dirty="0">
                        <a:solidFill>
                          <a:schemeClr val="tx1"/>
                        </a:solidFill>
                      </a:endParaRPr>
                    </a:p>
                  </a:txBody>
                  <a:tcPr anchor="ctr"/>
                </a:tc>
                <a:tc>
                  <a:txBody>
                    <a:bodyPr/>
                    <a:lstStyle/>
                    <a:p>
                      <a:pPr algn="l"/>
                      <a:r>
                        <a:rPr lang="zh-CN" altLang="zh-CN" sz="1800" dirty="0">
                          <a:solidFill>
                            <a:schemeClr val="tx1"/>
                          </a:solidFill>
                        </a:rPr>
                        <a:t>管理或市场所施加的约束</a:t>
                      </a:r>
                      <a:endParaRPr lang="zh-CN" altLang="en-US" dirty="0">
                        <a:solidFill>
                          <a:schemeClr val="tx1"/>
                        </a:solidFill>
                      </a:endParaRPr>
                    </a:p>
                  </a:txBody>
                  <a:tcPr anchor="ctr"/>
                </a:tc>
                <a:extLst>
                  <a:ext uri="{0D108BD9-81ED-4DB2-BD59-A6C34878D82A}">
                    <a16:rowId xmlns:a16="http://schemas.microsoft.com/office/drawing/2014/main" val="2821685400"/>
                  </a:ext>
                </a:extLst>
              </a:tr>
              <a:tr h="453865">
                <a:tc>
                  <a:txBody>
                    <a:bodyPr/>
                    <a:lstStyle/>
                    <a:p>
                      <a:r>
                        <a:rPr lang="zh-CN" altLang="zh-CN" sz="1800" dirty="0">
                          <a:solidFill>
                            <a:schemeClr val="tx1"/>
                          </a:solidFill>
                        </a:rPr>
                        <a:t>客户特性</a:t>
                      </a:r>
                      <a:endParaRPr lang="zh-CN" altLang="en-US" dirty="0">
                        <a:solidFill>
                          <a:schemeClr val="tx1"/>
                        </a:solidFill>
                      </a:endParaRPr>
                    </a:p>
                  </a:txBody>
                  <a:tcPr anchor="ctr"/>
                </a:tc>
                <a:tc>
                  <a:txBody>
                    <a:bodyPr/>
                    <a:lstStyle/>
                    <a:p>
                      <a:pPr algn="l"/>
                      <a:r>
                        <a:rPr lang="zh-CN" altLang="zh-CN" sz="1800" dirty="0">
                          <a:solidFill>
                            <a:schemeClr val="tx1"/>
                          </a:solidFill>
                        </a:rPr>
                        <a:t>客户素质以及开发者和客户定期通信的能力</a:t>
                      </a:r>
                      <a:endParaRPr lang="zh-CN" altLang="en-US" dirty="0">
                        <a:solidFill>
                          <a:schemeClr val="tx1"/>
                        </a:solidFill>
                      </a:endParaRPr>
                    </a:p>
                  </a:txBody>
                  <a:tcPr anchor="ctr"/>
                </a:tc>
                <a:extLst>
                  <a:ext uri="{0D108BD9-81ED-4DB2-BD59-A6C34878D82A}">
                    <a16:rowId xmlns:a16="http://schemas.microsoft.com/office/drawing/2014/main" val="3354401803"/>
                  </a:ext>
                </a:extLst>
              </a:tr>
              <a:tr h="783384">
                <a:tc>
                  <a:txBody>
                    <a:bodyPr/>
                    <a:lstStyle/>
                    <a:p>
                      <a:r>
                        <a:rPr lang="zh-CN" altLang="zh-CN" sz="1800" dirty="0">
                          <a:solidFill>
                            <a:schemeClr val="tx1"/>
                          </a:solidFill>
                        </a:rPr>
                        <a:t>过程定义</a:t>
                      </a:r>
                      <a:endParaRPr lang="zh-CN" altLang="en-US" dirty="0">
                        <a:solidFill>
                          <a:schemeClr val="tx1"/>
                        </a:solidFill>
                      </a:endParaRPr>
                    </a:p>
                  </a:txBody>
                  <a:tcPr anchor="ctr"/>
                </a:tc>
                <a:tc>
                  <a:txBody>
                    <a:bodyPr/>
                    <a:lstStyle/>
                    <a:p>
                      <a:pPr algn="l"/>
                      <a:r>
                        <a:rPr lang="zh-CN" altLang="zh-CN" sz="1800" dirty="0">
                          <a:solidFill>
                            <a:schemeClr val="tx1"/>
                          </a:solidFill>
                        </a:rPr>
                        <a:t>软件过程已被定义的程度以及软件开发组织遵守软件过程的程度</a:t>
                      </a:r>
                      <a:endParaRPr lang="zh-CN" altLang="en-US" dirty="0">
                        <a:solidFill>
                          <a:schemeClr val="tx1"/>
                        </a:solidFill>
                      </a:endParaRPr>
                    </a:p>
                  </a:txBody>
                  <a:tcPr anchor="ctr"/>
                </a:tc>
                <a:extLst>
                  <a:ext uri="{0D108BD9-81ED-4DB2-BD59-A6C34878D82A}">
                    <a16:rowId xmlns:a16="http://schemas.microsoft.com/office/drawing/2014/main" val="2000228801"/>
                  </a:ext>
                </a:extLst>
              </a:tr>
              <a:tr h="453865">
                <a:tc>
                  <a:txBody>
                    <a:bodyPr/>
                    <a:lstStyle/>
                    <a:p>
                      <a:r>
                        <a:rPr lang="zh-CN" altLang="zh-CN" sz="1800" dirty="0">
                          <a:solidFill>
                            <a:schemeClr val="tx1"/>
                          </a:solidFill>
                        </a:rPr>
                        <a:t>开发环境</a:t>
                      </a:r>
                      <a:endParaRPr lang="zh-CN" altLang="en-US" dirty="0">
                        <a:solidFill>
                          <a:schemeClr val="tx1"/>
                        </a:solidFill>
                      </a:endParaRPr>
                    </a:p>
                  </a:txBody>
                  <a:tcPr anchor="ctr"/>
                </a:tc>
                <a:tc>
                  <a:txBody>
                    <a:bodyPr/>
                    <a:lstStyle/>
                    <a:p>
                      <a:pPr algn="l"/>
                      <a:r>
                        <a:rPr lang="zh-CN" altLang="zh-CN" sz="1800" dirty="0">
                          <a:solidFill>
                            <a:schemeClr val="tx1"/>
                          </a:solidFill>
                        </a:rPr>
                        <a:t>开发产品的工具的可用性和质量</a:t>
                      </a:r>
                      <a:endParaRPr lang="zh-CN" altLang="en-US" dirty="0">
                        <a:solidFill>
                          <a:schemeClr val="tx1"/>
                        </a:solidFill>
                      </a:endParaRPr>
                    </a:p>
                  </a:txBody>
                  <a:tcPr anchor="ctr"/>
                </a:tc>
                <a:extLst>
                  <a:ext uri="{0D108BD9-81ED-4DB2-BD59-A6C34878D82A}">
                    <a16:rowId xmlns:a16="http://schemas.microsoft.com/office/drawing/2014/main" val="3041951570"/>
                  </a:ext>
                </a:extLst>
              </a:tr>
              <a:tr h="453865">
                <a:tc>
                  <a:txBody>
                    <a:bodyPr/>
                    <a:lstStyle/>
                    <a:p>
                      <a:r>
                        <a:rPr lang="zh-CN" altLang="zh-CN" sz="1800" dirty="0">
                          <a:solidFill>
                            <a:schemeClr val="tx1"/>
                          </a:solidFill>
                        </a:rPr>
                        <a:t>所用技术</a:t>
                      </a:r>
                      <a:endParaRPr lang="zh-CN" altLang="en-US" dirty="0">
                        <a:solidFill>
                          <a:schemeClr val="tx1"/>
                        </a:solidFill>
                      </a:endParaRPr>
                    </a:p>
                  </a:txBody>
                  <a:tcPr anchor="ctr"/>
                </a:tc>
                <a:tc>
                  <a:txBody>
                    <a:bodyPr/>
                    <a:lstStyle/>
                    <a:p>
                      <a:pPr algn="l"/>
                      <a:r>
                        <a:rPr lang="zh-CN" altLang="zh-CN" sz="1800" dirty="0">
                          <a:solidFill>
                            <a:schemeClr val="tx1"/>
                          </a:solidFill>
                        </a:rPr>
                        <a:t>开发系统的复杂性及系统所包含的技术的“新奇性”</a:t>
                      </a:r>
                      <a:endParaRPr lang="zh-CN" altLang="en-US" dirty="0">
                        <a:solidFill>
                          <a:schemeClr val="tx1"/>
                        </a:solidFill>
                      </a:endParaRPr>
                    </a:p>
                  </a:txBody>
                  <a:tcPr anchor="ctr"/>
                </a:tc>
                <a:extLst>
                  <a:ext uri="{0D108BD9-81ED-4DB2-BD59-A6C34878D82A}">
                    <a16:rowId xmlns:a16="http://schemas.microsoft.com/office/drawing/2014/main" val="591287918"/>
                  </a:ext>
                </a:extLst>
              </a:tr>
              <a:tr h="453865">
                <a:tc>
                  <a:txBody>
                    <a:bodyPr/>
                    <a:lstStyle/>
                    <a:p>
                      <a:r>
                        <a:rPr lang="zh-CN" altLang="zh-CN" sz="1800" dirty="0">
                          <a:solidFill>
                            <a:schemeClr val="tx1"/>
                          </a:solidFill>
                        </a:rPr>
                        <a:t>人员数目与经验</a:t>
                      </a:r>
                      <a:endParaRPr lang="zh-CN" altLang="en-US" dirty="0">
                        <a:solidFill>
                          <a:schemeClr val="tx1"/>
                        </a:solidFill>
                      </a:endParaRPr>
                    </a:p>
                  </a:txBody>
                  <a:tcPr anchor="ctr"/>
                </a:tc>
                <a:tc>
                  <a:txBody>
                    <a:bodyPr/>
                    <a:lstStyle/>
                    <a:p>
                      <a:pPr algn="l"/>
                      <a:r>
                        <a:rPr lang="zh-CN" altLang="zh-CN" sz="1800" dirty="0">
                          <a:solidFill>
                            <a:schemeClr val="tx1"/>
                          </a:solidFill>
                        </a:rPr>
                        <a:t>参加工作的软件工程师的总体技术水平及项目经验</a:t>
                      </a:r>
                      <a:endParaRPr lang="zh-CN" altLang="en-US" dirty="0">
                        <a:solidFill>
                          <a:schemeClr val="tx1"/>
                        </a:solidFill>
                      </a:endParaRPr>
                    </a:p>
                  </a:txBody>
                  <a:tcPr anchor="ctr"/>
                </a:tc>
                <a:extLst>
                  <a:ext uri="{0D108BD9-81ED-4DB2-BD59-A6C34878D82A}">
                    <a16:rowId xmlns:a16="http://schemas.microsoft.com/office/drawing/2014/main" val="145090264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a:extLst>
              <a:ext uri="{FF2B5EF4-FFF2-40B4-BE49-F238E27FC236}">
                <a16:creationId xmlns:a16="http://schemas.microsoft.com/office/drawing/2014/main" id="{4397966E-1DF1-47AE-95BE-14997B534F43}"/>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43011" name="内容占位符 2">
            <a:extLst>
              <a:ext uri="{FF2B5EF4-FFF2-40B4-BE49-F238E27FC236}">
                <a16:creationId xmlns:a16="http://schemas.microsoft.com/office/drawing/2014/main" id="{159AA74B-5AB2-4E3B-BED1-7144D71CB5E6}"/>
              </a:ext>
            </a:extLst>
          </p:cNvPr>
          <p:cNvSpPr>
            <a:spLocks noGrp="1"/>
          </p:cNvSpPr>
          <p:nvPr>
            <p:ph idx="1"/>
          </p:nvPr>
        </p:nvSpPr>
        <p:spPr>
          <a:xfrm>
            <a:off x="685800" y="1752600"/>
            <a:ext cx="7772400" cy="4700736"/>
          </a:xfrm>
        </p:spPr>
        <p:txBody>
          <a:bodyPr/>
          <a:lstStyle/>
          <a:p>
            <a:pPr marL="0" indent="0">
              <a:buNone/>
            </a:pPr>
            <a:r>
              <a:rPr lang="en-US" altLang="zh-CN" sz="2800" b="1" dirty="0"/>
              <a:t>1</a:t>
            </a:r>
            <a:r>
              <a:rPr lang="zh-CN" altLang="zh-CN" sz="2800" b="1" dirty="0"/>
              <a:t>．产品规模风险</a:t>
            </a:r>
          </a:p>
          <a:p>
            <a:pPr>
              <a:lnSpc>
                <a:spcPct val="120000"/>
              </a:lnSpc>
              <a:spcBef>
                <a:spcPts val="1200"/>
              </a:spcBef>
            </a:pPr>
            <a:r>
              <a:rPr lang="zh-CN" altLang="zh-CN" sz="2000" dirty="0"/>
              <a:t>是否用</a:t>
            </a:r>
            <a:r>
              <a:rPr lang="en-US" altLang="zh-CN" sz="2000" dirty="0"/>
              <a:t>LOC</a:t>
            </a:r>
            <a:r>
              <a:rPr lang="zh-CN" altLang="zh-CN" sz="2000" dirty="0"/>
              <a:t>或</a:t>
            </a:r>
            <a:r>
              <a:rPr lang="en-US" altLang="zh-CN" sz="2000" dirty="0"/>
              <a:t>FP</a:t>
            </a:r>
            <a:r>
              <a:rPr lang="zh-CN" altLang="zh-CN" sz="2000" dirty="0"/>
              <a:t>估算产品规模？</a:t>
            </a:r>
          </a:p>
          <a:p>
            <a:pPr>
              <a:lnSpc>
                <a:spcPct val="120000"/>
              </a:lnSpc>
            </a:pPr>
            <a:r>
              <a:rPr lang="zh-CN" altLang="zh-CN" sz="2000" dirty="0"/>
              <a:t>估算出的产品规模的可信度如何？</a:t>
            </a:r>
          </a:p>
          <a:p>
            <a:pPr>
              <a:lnSpc>
                <a:spcPct val="120000"/>
              </a:lnSpc>
            </a:pPr>
            <a:r>
              <a:rPr lang="zh-CN" altLang="zh-CN" sz="2000" dirty="0"/>
              <a:t>是否用程序、文件或事务的数目来估算产品规模？</a:t>
            </a:r>
          </a:p>
          <a:p>
            <a:pPr>
              <a:lnSpc>
                <a:spcPct val="120000"/>
              </a:lnSpc>
            </a:pPr>
            <a:r>
              <a:rPr lang="zh-CN" altLang="zh-CN" sz="2000" dirty="0"/>
              <a:t>产品规模与以前产品平均规模相差的百分比是多少？</a:t>
            </a:r>
            <a:endParaRPr lang="en-US" altLang="zh-CN" sz="2000" dirty="0"/>
          </a:p>
          <a:p>
            <a:pPr>
              <a:lnSpc>
                <a:spcPct val="120000"/>
              </a:lnSpc>
            </a:pPr>
            <a:r>
              <a:rPr lang="zh-CN" altLang="en-US" sz="2000" dirty="0"/>
              <a:t>产品创建或使用的数据库的规模有多大？</a:t>
            </a:r>
          </a:p>
          <a:p>
            <a:pPr>
              <a:lnSpc>
                <a:spcPct val="120000"/>
              </a:lnSpc>
            </a:pPr>
            <a:r>
              <a:rPr lang="zh-CN" altLang="en-US" sz="2000" dirty="0"/>
              <a:t>产品的用户数有多少？</a:t>
            </a:r>
          </a:p>
          <a:p>
            <a:pPr>
              <a:lnSpc>
                <a:spcPct val="120000"/>
              </a:lnSpc>
            </a:pPr>
            <a:r>
              <a:rPr lang="zh-CN" altLang="en-US" sz="2000" dirty="0"/>
              <a:t>产品需求变动数有多少？产品交付前有多少个变动？交付后有多少个变动？</a:t>
            </a:r>
          </a:p>
          <a:p>
            <a:pPr>
              <a:lnSpc>
                <a:spcPct val="120000"/>
              </a:lnSpc>
            </a:pPr>
            <a:r>
              <a:rPr lang="zh-CN" altLang="en-US" sz="2000" dirty="0"/>
              <a:t>重用的软件量有多大？</a:t>
            </a:r>
          </a:p>
          <a:p>
            <a:pPr>
              <a:lnSpc>
                <a:spcPct val="120000"/>
              </a:lnSpc>
            </a:pPr>
            <a:endParaRPr lang="zh-CN" altLang="zh-CN" sz="2400" dirty="0"/>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a:extLst>
              <a:ext uri="{FF2B5EF4-FFF2-40B4-BE49-F238E27FC236}">
                <a16:creationId xmlns:a16="http://schemas.microsoft.com/office/drawing/2014/main" id="{D81C4621-BFA0-4B04-ABE4-333703AA00A7}"/>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45059" name="内容占位符 2">
            <a:extLst>
              <a:ext uri="{FF2B5EF4-FFF2-40B4-BE49-F238E27FC236}">
                <a16:creationId xmlns:a16="http://schemas.microsoft.com/office/drawing/2014/main" id="{21E1A7D0-DD1C-44D1-BA82-D2C6E74189D0}"/>
              </a:ext>
            </a:extLst>
          </p:cNvPr>
          <p:cNvSpPr>
            <a:spLocks noGrp="1"/>
          </p:cNvSpPr>
          <p:nvPr>
            <p:ph idx="1"/>
          </p:nvPr>
        </p:nvSpPr>
        <p:spPr>
          <a:xfrm>
            <a:off x="683920" y="1752600"/>
            <a:ext cx="7772400" cy="4772744"/>
          </a:xfrm>
        </p:spPr>
        <p:txBody>
          <a:bodyPr/>
          <a:lstStyle/>
          <a:p>
            <a:pPr marL="0" indent="0">
              <a:buNone/>
            </a:pPr>
            <a:r>
              <a:rPr lang="en-US" altLang="zh-CN" sz="2800" b="1" dirty="0"/>
              <a:t>2</a:t>
            </a:r>
            <a:r>
              <a:rPr lang="zh-CN" altLang="zh-CN" sz="2800" b="1" dirty="0"/>
              <a:t>．商业风险</a:t>
            </a:r>
          </a:p>
          <a:p>
            <a:pPr>
              <a:lnSpc>
                <a:spcPct val="120000"/>
              </a:lnSpc>
              <a:buSzPct val="70000"/>
            </a:pPr>
            <a:r>
              <a:rPr lang="zh-CN" altLang="zh-CN" dirty="0"/>
              <a:t> </a:t>
            </a:r>
            <a:r>
              <a:rPr lang="zh-CN" altLang="zh-CN" sz="1800" dirty="0"/>
              <a:t>本产品对公司收入有何影响？</a:t>
            </a:r>
          </a:p>
          <a:p>
            <a:pPr>
              <a:lnSpc>
                <a:spcPct val="120000"/>
              </a:lnSpc>
            </a:pPr>
            <a:r>
              <a:rPr lang="zh-CN" altLang="zh-CN" sz="1800" dirty="0"/>
              <a:t> 本产品是否受到高级管理层的重视？</a:t>
            </a:r>
          </a:p>
          <a:p>
            <a:pPr>
              <a:lnSpc>
                <a:spcPct val="120000"/>
              </a:lnSpc>
            </a:pPr>
            <a:r>
              <a:rPr lang="zh-CN" altLang="zh-CN" sz="1800" dirty="0"/>
              <a:t> 交付期限是否合理？</a:t>
            </a:r>
          </a:p>
          <a:p>
            <a:pPr>
              <a:lnSpc>
                <a:spcPct val="120000"/>
              </a:lnSpc>
            </a:pPr>
            <a:r>
              <a:rPr lang="zh-CN" altLang="zh-CN" sz="1800" dirty="0"/>
              <a:t> 打算使用本产品的客户数及本产品符合他们需要的程度？</a:t>
            </a:r>
          </a:p>
          <a:p>
            <a:pPr>
              <a:lnSpc>
                <a:spcPct val="120000"/>
              </a:lnSpc>
            </a:pPr>
            <a:r>
              <a:rPr lang="zh-CN" altLang="zh-CN" sz="1800" dirty="0"/>
              <a:t> 本产品必须能够与之互操作的其他产品的数目？</a:t>
            </a:r>
            <a:endParaRPr lang="en-US" altLang="zh-CN" sz="1800" dirty="0"/>
          </a:p>
          <a:p>
            <a:pPr>
              <a:lnSpc>
                <a:spcPct val="120000"/>
              </a:lnSpc>
            </a:pPr>
            <a:r>
              <a:rPr lang="zh-CN" altLang="en-US" sz="1800" dirty="0"/>
              <a:t> 终端用户的水平如何？</a:t>
            </a:r>
          </a:p>
          <a:p>
            <a:pPr>
              <a:lnSpc>
                <a:spcPct val="120000"/>
              </a:lnSpc>
            </a:pPr>
            <a:r>
              <a:rPr lang="zh-CN" altLang="en-US" sz="1800" dirty="0"/>
              <a:t> 必须生成并交付给客户的产品文档的质与量如何？</a:t>
            </a:r>
          </a:p>
          <a:p>
            <a:pPr>
              <a:lnSpc>
                <a:spcPct val="120000"/>
              </a:lnSpc>
            </a:pPr>
            <a:r>
              <a:rPr lang="zh-CN" altLang="en-US" sz="1800" dirty="0"/>
              <a:t> 政府对产品开发的约束？</a:t>
            </a:r>
          </a:p>
          <a:p>
            <a:pPr>
              <a:lnSpc>
                <a:spcPct val="120000"/>
              </a:lnSpc>
            </a:pPr>
            <a:r>
              <a:rPr lang="zh-CN" altLang="en-US" sz="1800" dirty="0"/>
              <a:t> 延迟交付将使成本增加多少？</a:t>
            </a:r>
          </a:p>
          <a:p>
            <a:pPr>
              <a:lnSpc>
                <a:spcPct val="120000"/>
              </a:lnSpc>
            </a:pPr>
            <a:r>
              <a:rPr lang="zh-CN" altLang="en-US" sz="1800" dirty="0"/>
              <a:t> 产品缺陷将使成本增加多少？</a:t>
            </a:r>
          </a:p>
          <a:p>
            <a:pPr>
              <a:lnSpc>
                <a:spcPct val="120000"/>
              </a:lnSpc>
            </a:pPr>
            <a:endParaRPr lang="zh-CN" altLang="zh-CN" sz="2400" dirty="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1">
            <a:extLst>
              <a:ext uri="{FF2B5EF4-FFF2-40B4-BE49-F238E27FC236}">
                <a16:creationId xmlns:a16="http://schemas.microsoft.com/office/drawing/2014/main" id="{047D0350-BE59-4886-B52F-0529B1EC50A1}"/>
              </a:ext>
            </a:extLst>
          </p:cNvPr>
          <p:cNvSpPr>
            <a:spLocks noGrp="1"/>
          </p:cNvSpPr>
          <p:nvPr>
            <p:ph idx="1"/>
          </p:nvPr>
        </p:nvSpPr>
        <p:spPr/>
        <p:txBody>
          <a:bodyPr/>
          <a:lstStyle/>
          <a:p>
            <a:pPr>
              <a:lnSpc>
                <a:spcPct val="120000"/>
              </a:lnSpc>
            </a:pPr>
            <a:r>
              <a:rPr lang="zh-CN" altLang="zh-CN" sz="2400" dirty="0"/>
              <a:t>软件计划明确了软件开发的目标，规划了具体的开发方案</a:t>
            </a:r>
            <a:endParaRPr lang="en-US" altLang="zh-CN" sz="2400" dirty="0"/>
          </a:p>
          <a:p>
            <a:pPr>
              <a:lnSpc>
                <a:spcPct val="120000"/>
              </a:lnSpc>
            </a:pPr>
            <a:r>
              <a:rPr lang="zh-CN" altLang="zh-CN" sz="2400" dirty="0"/>
              <a:t>组织职能的实施为计划的实现提供了组织机构和资源配置方面的保证</a:t>
            </a:r>
            <a:endParaRPr lang="en-US" altLang="zh-CN" sz="2400" dirty="0"/>
          </a:p>
          <a:p>
            <a:pPr>
              <a:lnSpc>
                <a:spcPct val="120000"/>
              </a:lnSpc>
            </a:pPr>
            <a:r>
              <a:rPr lang="zh-CN" altLang="zh-CN" sz="2400" dirty="0"/>
              <a:t>但是，计划规定的目标再好，人员组织得再合理，如果没有</a:t>
            </a:r>
            <a:r>
              <a:rPr lang="zh-CN" altLang="zh-CN" sz="2400" dirty="0">
                <a:solidFill>
                  <a:srgbClr val="0000FF"/>
                </a:solidFill>
              </a:rPr>
              <a:t>有效的控制</a:t>
            </a:r>
            <a:r>
              <a:rPr lang="zh-CN" altLang="zh-CN" sz="2400" dirty="0"/>
              <a:t>作为保证，软件开发目标也是难以实现的</a:t>
            </a:r>
            <a:endParaRPr lang="en-US" altLang="zh-CN" sz="2400" dirty="0"/>
          </a:p>
          <a:p>
            <a:pPr>
              <a:lnSpc>
                <a:spcPct val="120000"/>
              </a:lnSpc>
            </a:pPr>
            <a:r>
              <a:rPr lang="zh-CN" altLang="zh-CN" sz="2400" dirty="0"/>
              <a:t>因此，控制是十分重要的管理活动</a:t>
            </a:r>
          </a:p>
          <a:p>
            <a:endParaRPr lang="zh-CN" altLang="en-US" dirty="0"/>
          </a:p>
        </p:txBody>
      </p:sp>
      <p:sp>
        <p:nvSpPr>
          <p:cNvPr id="26627" name="标题 2">
            <a:extLst>
              <a:ext uri="{FF2B5EF4-FFF2-40B4-BE49-F238E27FC236}">
                <a16:creationId xmlns:a16="http://schemas.microsoft.com/office/drawing/2014/main" id="{15003ACA-2283-4255-AEA7-64CBC65C3459}"/>
              </a:ext>
            </a:extLst>
          </p:cNvPr>
          <p:cNvSpPr>
            <a:spLocks noGrp="1"/>
          </p:cNvSpPr>
          <p:nvPr>
            <p:ph type="title"/>
          </p:nvPr>
        </p:nvSpPr>
        <p:spPr/>
        <p:txBody>
          <a:bodyPr/>
          <a:lstStyle/>
          <a:p>
            <a:r>
              <a:rPr lang="zh-CN" altLang="en-US"/>
              <a:t>引言</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a:extLst>
              <a:ext uri="{FF2B5EF4-FFF2-40B4-BE49-F238E27FC236}">
                <a16:creationId xmlns:a16="http://schemas.microsoft.com/office/drawing/2014/main" id="{E9524B2E-53B9-4E0B-A273-A8E28FD98BE3}"/>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47107" name="内容占位符 2">
            <a:extLst>
              <a:ext uri="{FF2B5EF4-FFF2-40B4-BE49-F238E27FC236}">
                <a16:creationId xmlns:a16="http://schemas.microsoft.com/office/drawing/2014/main" id="{341E70BD-C527-4F15-8686-8B178CD18E14}"/>
              </a:ext>
            </a:extLst>
          </p:cNvPr>
          <p:cNvSpPr>
            <a:spLocks noGrp="1"/>
          </p:cNvSpPr>
          <p:nvPr>
            <p:ph idx="1"/>
          </p:nvPr>
        </p:nvSpPr>
        <p:spPr>
          <a:xfrm>
            <a:off x="685800" y="1981200"/>
            <a:ext cx="7772400" cy="4616152"/>
          </a:xfrm>
        </p:spPr>
        <p:txBody>
          <a:bodyPr/>
          <a:lstStyle/>
          <a:p>
            <a:pPr marL="0" indent="0">
              <a:buNone/>
            </a:pPr>
            <a:r>
              <a:rPr lang="en-US" altLang="zh-CN" b="1" dirty="0"/>
              <a:t>3</a:t>
            </a:r>
            <a:r>
              <a:rPr lang="zh-CN" altLang="zh-CN" b="1" dirty="0"/>
              <a:t>．与客户相关的风险</a:t>
            </a:r>
          </a:p>
          <a:p>
            <a:pPr>
              <a:lnSpc>
                <a:spcPct val="120000"/>
              </a:lnSpc>
              <a:buSzPct val="70000"/>
            </a:pPr>
            <a:r>
              <a:rPr lang="zh-CN" altLang="zh-CN" dirty="0"/>
              <a:t> </a:t>
            </a:r>
            <a:r>
              <a:rPr lang="zh-CN" altLang="zh-CN" sz="2000" dirty="0"/>
              <a:t>以前是否与这个客户合作过？</a:t>
            </a:r>
          </a:p>
          <a:p>
            <a:pPr>
              <a:lnSpc>
                <a:spcPct val="120000"/>
              </a:lnSpc>
            </a:pPr>
            <a:r>
              <a:rPr lang="zh-CN" altLang="zh-CN" sz="2000" dirty="0"/>
              <a:t> 该客户对需要什么是否有固定想法？他已经把需求写下来了吗？</a:t>
            </a:r>
          </a:p>
          <a:p>
            <a:pPr>
              <a:lnSpc>
                <a:spcPct val="120000"/>
              </a:lnSpc>
            </a:pPr>
            <a:r>
              <a:rPr lang="zh-CN" altLang="zh-CN" sz="2000" dirty="0"/>
              <a:t> 该客户是否同意花时间召开正式的需求收集会，以确定项目范围？</a:t>
            </a:r>
          </a:p>
          <a:p>
            <a:pPr>
              <a:lnSpc>
                <a:spcPct val="120000"/>
              </a:lnSpc>
            </a:pPr>
            <a:r>
              <a:rPr lang="zh-CN" altLang="zh-CN" sz="2000" dirty="0"/>
              <a:t> 该客户是否愿意建立与开发者之间的快速通信渠道？</a:t>
            </a:r>
            <a:endParaRPr lang="en-US" altLang="zh-CN" sz="2000" dirty="0"/>
          </a:p>
          <a:p>
            <a:pPr>
              <a:lnSpc>
                <a:spcPct val="120000"/>
              </a:lnSpc>
              <a:buSzPct val="100000"/>
            </a:pPr>
            <a:r>
              <a:rPr lang="zh-CN" altLang="zh-CN" sz="2000" dirty="0"/>
              <a:t> 该客户是否愿意参加复审工作？</a:t>
            </a:r>
          </a:p>
          <a:p>
            <a:pPr>
              <a:lnSpc>
                <a:spcPct val="120000"/>
              </a:lnSpc>
            </a:pPr>
            <a:r>
              <a:rPr lang="zh-CN" altLang="zh-CN" sz="2000" dirty="0"/>
              <a:t> 该客户是否具有该产品领域的技术素养？</a:t>
            </a:r>
          </a:p>
          <a:p>
            <a:pPr>
              <a:lnSpc>
                <a:spcPct val="120000"/>
              </a:lnSpc>
            </a:pPr>
            <a:r>
              <a:rPr lang="zh-CN" altLang="zh-CN" sz="2000" dirty="0"/>
              <a:t> 该客户是否放手让开发人员工作？</a:t>
            </a:r>
          </a:p>
          <a:p>
            <a:pPr>
              <a:lnSpc>
                <a:spcPct val="120000"/>
              </a:lnSpc>
            </a:pPr>
            <a:r>
              <a:rPr lang="zh-CN" altLang="zh-CN" sz="2000" dirty="0"/>
              <a:t> 该客户是否理解软件过程？</a:t>
            </a:r>
          </a:p>
          <a:p>
            <a:pPr>
              <a:lnSpc>
                <a:spcPct val="120000"/>
              </a:lnSpc>
            </a:pPr>
            <a:endParaRPr lang="zh-CN" altLang="zh-CN" sz="2000" dirty="0"/>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a:extLst>
              <a:ext uri="{FF2B5EF4-FFF2-40B4-BE49-F238E27FC236}">
                <a16:creationId xmlns:a16="http://schemas.microsoft.com/office/drawing/2014/main" id="{FA6C52B1-7AB5-4C99-9BAE-D435177F2B3D}"/>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49155" name="内容占位符 2">
            <a:extLst>
              <a:ext uri="{FF2B5EF4-FFF2-40B4-BE49-F238E27FC236}">
                <a16:creationId xmlns:a16="http://schemas.microsoft.com/office/drawing/2014/main" id="{1CA39FF0-B245-480D-BBD4-3E66C71B470E}"/>
              </a:ext>
            </a:extLst>
          </p:cNvPr>
          <p:cNvSpPr>
            <a:spLocks noGrp="1"/>
          </p:cNvSpPr>
          <p:nvPr>
            <p:ph idx="1"/>
          </p:nvPr>
        </p:nvSpPr>
        <p:spPr/>
        <p:txBody>
          <a:bodyPr/>
          <a:lstStyle/>
          <a:p>
            <a:pPr marL="0" indent="0">
              <a:buNone/>
            </a:pPr>
            <a:r>
              <a:rPr lang="en-US" altLang="zh-CN" b="1" dirty="0"/>
              <a:t>4</a:t>
            </a:r>
            <a:r>
              <a:rPr lang="zh-CN" altLang="zh-CN" b="1" dirty="0"/>
              <a:t>．过程风险</a:t>
            </a:r>
          </a:p>
          <a:p>
            <a:pPr marL="0" indent="0">
              <a:buNone/>
            </a:pPr>
            <a:r>
              <a:rPr lang="zh-CN" altLang="zh-CN" dirty="0"/>
              <a:t>（</a:t>
            </a:r>
            <a:r>
              <a:rPr lang="en-US" altLang="zh-CN" dirty="0"/>
              <a:t>1</a:t>
            </a:r>
            <a:r>
              <a:rPr lang="zh-CN" altLang="zh-CN" dirty="0"/>
              <a:t>）过程问题</a:t>
            </a:r>
          </a:p>
          <a:p>
            <a:pPr marL="0" indent="0">
              <a:buNone/>
            </a:pPr>
            <a:r>
              <a:rPr lang="zh-CN" altLang="zh-CN" dirty="0"/>
              <a:t>（</a:t>
            </a:r>
            <a:r>
              <a:rPr lang="en-US" altLang="zh-CN" dirty="0"/>
              <a:t>2</a:t>
            </a:r>
            <a:r>
              <a:rPr lang="zh-CN" altLang="zh-CN" dirty="0"/>
              <a:t>）技术问题</a:t>
            </a: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a:extLst>
              <a:ext uri="{FF2B5EF4-FFF2-40B4-BE49-F238E27FC236}">
                <a16:creationId xmlns:a16="http://schemas.microsoft.com/office/drawing/2014/main" id="{4BF0FF27-60B7-44EF-81A3-90B8F0B6CA3F}"/>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50179" name="内容占位符 2">
            <a:extLst>
              <a:ext uri="{FF2B5EF4-FFF2-40B4-BE49-F238E27FC236}">
                <a16:creationId xmlns:a16="http://schemas.microsoft.com/office/drawing/2014/main" id="{F3B38ED5-CEEE-4930-92BE-C6629A45DB1D}"/>
              </a:ext>
            </a:extLst>
          </p:cNvPr>
          <p:cNvSpPr>
            <a:spLocks noGrp="1"/>
          </p:cNvSpPr>
          <p:nvPr>
            <p:ph idx="1"/>
          </p:nvPr>
        </p:nvSpPr>
        <p:spPr>
          <a:xfrm>
            <a:off x="685800" y="1844824"/>
            <a:ext cx="7772400" cy="4251176"/>
          </a:xfrm>
        </p:spPr>
        <p:txBody>
          <a:bodyPr/>
          <a:lstStyle/>
          <a:p>
            <a:pPr marL="0" indent="0">
              <a:buNone/>
            </a:pPr>
            <a:r>
              <a:rPr lang="zh-CN" altLang="zh-CN" dirty="0"/>
              <a:t>（</a:t>
            </a:r>
            <a:r>
              <a:rPr lang="en-US" altLang="zh-CN" dirty="0"/>
              <a:t>1</a:t>
            </a:r>
            <a:r>
              <a:rPr lang="zh-CN" altLang="zh-CN" dirty="0"/>
              <a:t>）过程问题</a:t>
            </a:r>
          </a:p>
          <a:p>
            <a:pPr>
              <a:lnSpc>
                <a:spcPct val="120000"/>
              </a:lnSpc>
              <a:buSzPct val="70000"/>
            </a:pPr>
            <a:r>
              <a:rPr lang="zh-CN" altLang="zh-CN" dirty="0"/>
              <a:t> </a:t>
            </a:r>
            <a:r>
              <a:rPr lang="zh-CN" altLang="zh-CN" sz="2000" dirty="0"/>
              <a:t>高级管理层认识到标准的软件开发过程的重要性了吗？</a:t>
            </a:r>
          </a:p>
          <a:p>
            <a:pPr>
              <a:lnSpc>
                <a:spcPct val="120000"/>
              </a:lnSpc>
            </a:pPr>
            <a:r>
              <a:rPr lang="zh-CN" altLang="zh-CN" sz="2000" dirty="0"/>
              <a:t> </a:t>
            </a:r>
            <a:r>
              <a:rPr lang="zh-CN" altLang="en-US" sz="2000" dirty="0"/>
              <a:t>团队</a:t>
            </a:r>
            <a:r>
              <a:rPr lang="zh-CN" altLang="zh-CN" sz="2000" dirty="0"/>
              <a:t>是否已经写好了用于本项目的软件过程说明？</a:t>
            </a:r>
          </a:p>
          <a:p>
            <a:pPr>
              <a:lnSpc>
                <a:spcPct val="120000"/>
              </a:lnSpc>
            </a:pPr>
            <a:r>
              <a:rPr lang="zh-CN" altLang="zh-CN" sz="2000" dirty="0"/>
              <a:t> 开发人员是否愿意按照文档中描述的软件过程进行开发工作？</a:t>
            </a:r>
          </a:p>
          <a:p>
            <a:pPr>
              <a:lnSpc>
                <a:spcPct val="120000"/>
              </a:lnSpc>
            </a:pPr>
            <a:r>
              <a:rPr lang="zh-CN" altLang="zh-CN" sz="2000" dirty="0"/>
              <a:t> 该软件过程是否用于其他项目？</a:t>
            </a:r>
            <a:endParaRPr lang="en-US" altLang="zh-CN" sz="2000" dirty="0"/>
          </a:p>
          <a:p>
            <a:pPr>
              <a:lnSpc>
                <a:spcPct val="120000"/>
              </a:lnSpc>
              <a:buSzPct val="100000"/>
            </a:pPr>
            <a:r>
              <a:rPr lang="en-US" altLang="zh-CN" sz="2000" dirty="0"/>
              <a:t> </a:t>
            </a:r>
            <a:r>
              <a:rPr lang="zh-CN" altLang="zh-CN" sz="2000" dirty="0"/>
              <a:t>是否为每位软件开发者和管理者都提供了书面的软件工程标准？</a:t>
            </a:r>
          </a:p>
          <a:p>
            <a:pPr>
              <a:lnSpc>
                <a:spcPct val="120000"/>
              </a:lnSpc>
            </a:pPr>
            <a:r>
              <a:rPr lang="zh-CN" altLang="zh-CN" sz="2000" dirty="0"/>
              <a:t> 是否已经为软件过程中定义的所有交付物建立了文档提纲和示例？</a:t>
            </a:r>
          </a:p>
          <a:p>
            <a:pPr>
              <a:lnSpc>
                <a:spcPct val="120000"/>
              </a:lnSpc>
            </a:pPr>
            <a:r>
              <a:rPr lang="zh-CN" altLang="zh-CN" sz="2000" dirty="0"/>
              <a:t> 是否定期地对需求规格说明、设计和代码进行正式的技术复审？</a:t>
            </a:r>
          </a:p>
          <a:p>
            <a:pPr>
              <a:lnSpc>
                <a:spcPct val="120000"/>
              </a:lnSpc>
            </a:pPr>
            <a:endParaRPr lang="zh-CN" altLang="zh-CN"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a:extLst>
              <a:ext uri="{FF2B5EF4-FFF2-40B4-BE49-F238E27FC236}">
                <a16:creationId xmlns:a16="http://schemas.microsoft.com/office/drawing/2014/main" id="{407D3069-34E4-48C3-A0C9-DCCD6FBE4736}"/>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52227" name="内容占位符 2">
            <a:extLst>
              <a:ext uri="{FF2B5EF4-FFF2-40B4-BE49-F238E27FC236}">
                <a16:creationId xmlns:a16="http://schemas.microsoft.com/office/drawing/2014/main" id="{87CC91B9-5FC8-4E88-994F-30DCB0E2FBC4}"/>
              </a:ext>
            </a:extLst>
          </p:cNvPr>
          <p:cNvSpPr>
            <a:spLocks noGrp="1"/>
          </p:cNvSpPr>
          <p:nvPr>
            <p:ph idx="1"/>
          </p:nvPr>
        </p:nvSpPr>
        <p:spPr/>
        <p:txBody>
          <a:bodyPr/>
          <a:lstStyle/>
          <a:p>
            <a:pPr>
              <a:lnSpc>
                <a:spcPct val="120000"/>
              </a:lnSpc>
              <a:buSzPct val="100000"/>
            </a:pPr>
            <a:r>
              <a:rPr lang="zh-CN" altLang="zh-CN" sz="2000" dirty="0"/>
              <a:t>是否每次正式技术复审的结果（含发现的错误和使用的资源）都建立了文档？</a:t>
            </a:r>
          </a:p>
          <a:p>
            <a:pPr>
              <a:lnSpc>
                <a:spcPct val="120000"/>
              </a:lnSpc>
            </a:pPr>
            <a:r>
              <a:rPr lang="zh-CN" altLang="zh-CN" sz="2000" dirty="0"/>
              <a:t>是否有某种机制来保证项目开发工作符合软件工程标准？</a:t>
            </a:r>
          </a:p>
          <a:p>
            <a:pPr>
              <a:lnSpc>
                <a:spcPct val="120000"/>
              </a:lnSpc>
            </a:pPr>
            <a:r>
              <a:rPr lang="zh-CN" altLang="zh-CN" sz="2000" dirty="0"/>
              <a:t>是否使用了配置管理来保持软件需求、设计、代码和测试用例之间的一致性？</a:t>
            </a:r>
            <a:endParaRPr lang="en-US" altLang="zh-CN" sz="2000" dirty="0"/>
          </a:p>
          <a:p>
            <a:pPr>
              <a:lnSpc>
                <a:spcPct val="120000"/>
              </a:lnSpc>
              <a:buSzPct val="100000"/>
            </a:pPr>
            <a:r>
              <a:rPr lang="zh-CN" altLang="zh-CN" sz="2000" dirty="0"/>
              <a:t>是否使用了某种机制来控制影响软件的用户需求变化？</a:t>
            </a:r>
          </a:p>
          <a:p>
            <a:pPr>
              <a:lnSpc>
                <a:spcPct val="120000"/>
              </a:lnSpc>
            </a:pPr>
            <a:r>
              <a:rPr lang="zh-CN" altLang="zh-CN" sz="2000" dirty="0"/>
              <a:t>对于每份子合同，是否都有文档化的工作说明、软件需求规格说明及软件开发计划？</a:t>
            </a:r>
          </a:p>
          <a:p>
            <a:pPr>
              <a:lnSpc>
                <a:spcPct val="120000"/>
              </a:lnSpc>
            </a:pPr>
            <a:r>
              <a:rPr lang="zh-CN" altLang="zh-CN" sz="2000" dirty="0"/>
              <a:t>是否有一个过程用来跟踪和复审子合同执行情况？</a:t>
            </a:r>
          </a:p>
          <a:p>
            <a:pPr>
              <a:lnSpc>
                <a:spcPct val="120000"/>
              </a:lnSpc>
            </a:pPr>
            <a:endParaRPr lang="zh-CN" altLang="zh-CN" sz="2000" dirty="0"/>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a:extLst>
              <a:ext uri="{FF2B5EF4-FFF2-40B4-BE49-F238E27FC236}">
                <a16:creationId xmlns:a16="http://schemas.microsoft.com/office/drawing/2014/main" id="{931D570F-0BF9-49BB-80A5-E06C723F7C9C}"/>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54275" name="内容占位符 2">
            <a:extLst>
              <a:ext uri="{FF2B5EF4-FFF2-40B4-BE49-F238E27FC236}">
                <a16:creationId xmlns:a16="http://schemas.microsoft.com/office/drawing/2014/main" id="{AC8D9A5F-5549-4A3C-A975-B7B064C3EE77}"/>
              </a:ext>
            </a:extLst>
          </p:cNvPr>
          <p:cNvSpPr>
            <a:spLocks noGrp="1"/>
          </p:cNvSpPr>
          <p:nvPr>
            <p:ph idx="1"/>
          </p:nvPr>
        </p:nvSpPr>
        <p:spPr/>
        <p:txBody>
          <a:bodyPr/>
          <a:lstStyle/>
          <a:p>
            <a:pPr marL="0" indent="0">
              <a:buNone/>
            </a:pPr>
            <a:r>
              <a:rPr lang="zh-CN" altLang="zh-CN" dirty="0"/>
              <a:t>（</a:t>
            </a:r>
            <a:r>
              <a:rPr lang="en-US" altLang="zh-CN" dirty="0"/>
              <a:t>2</a:t>
            </a:r>
            <a:r>
              <a:rPr lang="zh-CN" altLang="zh-CN" dirty="0"/>
              <a:t>）技术问题</a:t>
            </a:r>
          </a:p>
          <a:p>
            <a:pPr>
              <a:lnSpc>
                <a:spcPct val="120000"/>
              </a:lnSpc>
              <a:buSzPct val="70000"/>
            </a:pPr>
            <a:r>
              <a:rPr lang="zh-CN" altLang="zh-CN" dirty="0"/>
              <a:t> </a:t>
            </a:r>
            <a:r>
              <a:rPr lang="zh-CN" altLang="zh-CN" sz="2000" dirty="0"/>
              <a:t>是否使用了应用规格说明技术来辅助开发者与客户之间的通信？</a:t>
            </a:r>
          </a:p>
          <a:p>
            <a:pPr>
              <a:lnSpc>
                <a:spcPct val="120000"/>
              </a:lnSpc>
            </a:pPr>
            <a:r>
              <a:rPr lang="zh-CN" altLang="zh-CN" sz="2000" dirty="0"/>
              <a:t> 是否使用了特定的方法进行软件分析？</a:t>
            </a:r>
          </a:p>
          <a:p>
            <a:pPr>
              <a:lnSpc>
                <a:spcPct val="120000"/>
              </a:lnSpc>
            </a:pPr>
            <a:r>
              <a:rPr lang="zh-CN" altLang="zh-CN" sz="2000" dirty="0"/>
              <a:t> 是否使用了特定的方法进行数据和体系结构设计？</a:t>
            </a:r>
          </a:p>
          <a:p>
            <a:pPr>
              <a:lnSpc>
                <a:spcPct val="120000"/>
              </a:lnSpc>
            </a:pPr>
            <a:r>
              <a:rPr lang="zh-CN" altLang="zh-CN" sz="2000" dirty="0"/>
              <a:t> 是否</a:t>
            </a:r>
            <a:r>
              <a:rPr lang="en-US" altLang="zh-CN" sz="2000" dirty="0"/>
              <a:t>90%</a:t>
            </a:r>
            <a:r>
              <a:rPr lang="zh-CN" altLang="zh-CN" sz="2000" dirty="0"/>
              <a:t>以上的代码都使用高级语言编写？</a:t>
            </a:r>
            <a:endParaRPr lang="en-US" altLang="zh-CN" sz="2000" dirty="0"/>
          </a:p>
          <a:p>
            <a:pPr>
              <a:lnSpc>
                <a:spcPct val="120000"/>
              </a:lnSpc>
              <a:buSzPct val="100000"/>
            </a:pPr>
            <a:r>
              <a:rPr lang="zh-CN" altLang="zh-CN" sz="2000" dirty="0"/>
              <a:t> 是否定义并使用了特定的代码文档规则？</a:t>
            </a:r>
          </a:p>
          <a:p>
            <a:pPr>
              <a:lnSpc>
                <a:spcPct val="120000"/>
              </a:lnSpc>
            </a:pPr>
            <a:r>
              <a:rPr lang="zh-CN" altLang="zh-CN" sz="2000" dirty="0"/>
              <a:t> 是否使用了特定的方法来设计测试用例？</a:t>
            </a:r>
          </a:p>
          <a:p>
            <a:pPr>
              <a:lnSpc>
                <a:spcPct val="120000"/>
              </a:lnSpc>
            </a:pPr>
            <a:r>
              <a:rPr lang="zh-CN" altLang="zh-CN" sz="2000" dirty="0"/>
              <a:t> 是否使用了软件工具来支持计划和跟踪活动？</a:t>
            </a:r>
          </a:p>
          <a:p>
            <a:pPr>
              <a:lnSpc>
                <a:spcPct val="120000"/>
              </a:lnSpc>
            </a:pPr>
            <a:r>
              <a:rPr lang="zh-CN" altLang="zh-CN" sz="2000" dirty="0"/>
              <a:t> 是否使用了配置管理工具来控制和跟踪软件过程中的变动活动？</a:t>
            </a:r>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a:extLst>
              <a:ext uri="{FF2B5EF4-FFF2-40B4-BE49-F238E27FC236}">
                <a16:creationId xmlns:a16="http://schemas.microsoft.com/office/drawing/2014/main" id="{21F33794-337A-49E3-A6E3-9E53DD42683E}"/>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56323" name="内容占位符 2">
            <a:extLst>
              <a:ext uri="{FF2B5EF4-FFF2-40B4-BE49-F238E27FC236}">
                <a16:creationId xmlns:a16="http://schemas.microsoft.com/office/drawing/2014/main" id="{21C7C8FA-689C-4BFC-A4C0-8AA33892E5D8}"/>
              </a:ext>
            </a:extLst>
          </p:cNvPr>
          <p:cNvSpPr>
            <a:spLocks noGrp="1"/>
          </p:cNvSpPr>
          <p:nvPr>
            <p:ph idx="1"/>
          </p:nvPr>
        </p:nvSpPr>
        <p:spPr/>
        <p:txBody>
          <a:bodyPr/>
          <a:lstStyle/>
          <a:p>
            <a:pPr>
              <a:lnSpc>
                <a:spcPct val="120000"/>
              </a:lnSpc>
              <a:buSzPct val="70000"/>
            </a:pPr>
            <a:r>
              <a:rPr lang="zh-CN" altLang="zh-CN" dirty="0"/>
              <a:t> </a:t>
            </a:r>
            <a:r>
              <a:rPr lang="zh-CN" altLang="zh-CN" sz="2000" dirty="0"/>
              <a:t>是否使用了软件工具来支持软件分析和设计过程？</a:t>
            </a:r>
          </a:p>
          <a:p>
            <a:pPr>
              <a:lnSpc>
                <a:spcPct val="120000"/>
              </a:lnSpc>
            </a:pPr>
            <a:r>
              <a:rPr lang="zh-CN" altLang="zh-CN" sz="2000" dirty="0"/>
              <a:t> 是否使用了软件工具来创建软件原型？</a:t>
            </a:r>
          </a:p>
          <a:p>
            <a:pPr>
              <a:lnSpc>
                <a:spcPct val="120000"/>
              </a:lnSpc>
            </a:pPr>
            <a:r>
              <a:rPr lang="zh-CN" altLang="zh-CN" sz="2000" dirty="0"/>
              <a:t> 是否使用了软件工具来支持测试过程？</a:t>
            </a:r>
          </a:p>
          <a:p>
            <a:pPr>
              <a:lnSpc>
                <a:spcPct val="120000"/>
              </a:lnSpc>
            </a:pPr>
            <a:r>
              <a:rPr lang="zh-CN" altLang="zh-CN" sz="2000" dirty="0"/>
              <a:t> 是否使用了软件工具来支持文档的生成与管理？</a:t>
            </a:r>
            <a:endParaRPr lang="en-US" altLang="zh-CN" sz="2000" dirty="0"/>
          </a:p>
          <a:p>
            <a:pPr>
              <a:lnSpc>
                <a:spcPct val="120000"/>
              </a:lnSpc>
              <a:buSzPct val="100000"/>
            </a:pPr>
            <a:r>
              <a:rPr lang="en-US" altLang="zh-CN" sz="2000" dirty="0"/>
              <a:t> </a:t>
            </a:r>
            <a:r>
              <a:rPr lang="zh-CN" altLang="zh-CN" sz="2000" dirty="0"/>
              <a:t>是否收集了所有软件项目的质量度量值？</a:t>
            </a:r>
          </a:p>
          <a:p>
            <a:pPr>
              <a:lnSpc>
                <a:spcPct val="120000"/>
              </a:lnSpc>
            </a:pPr>
            <a:r>
              <a:rPr lang="zh-CN" altLang="zh-CN" sz="2000" dirty="0"/>
              <a:t> 是否收集了所有软件项目的生产率度量值？</a:t>
            </a:r>
          </a:p>
          <a:p>
            <a:pPr>
              <a:lnSpc>
                <a:spcPct val="120000"/>
              </a:lnSpc>
            </a:pPr>
            <a:endParaRPr lang="zh-CN" altLang="zh-CN" sz="2000" dirty="0"/>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a:extLst>
              <a:ext uri="{FF2B5EF4-FFF2-40B4-BE49-F238E27FC236}">
                <a16:creationId xmlns:a16="http://schemas.microsoft.com/office/drawing/2014/main" id="{39F1A08D-C9CD-4D20-9A30-31EFC939C03B}"/>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58371" name="内容占位符 2">
            <a:extLst>
              <a:ext uri="{FF2B5EF4-FFF2-40B4-BE49-F238E27FC236}">
                <a16:creationId xmlns:a16="http://schemas.microsoft.com/office/drawing/2014/main" id="{482A45D3-ADA5-41E7-9A85-B995E0F0F517}"/>
              </a:ext>
            </a:extLst>
          </p:cNvPr>
          <p:cNvSpPr>
            <a:spLocks noGrp="1"/>
          </p:cNvSpPr>
          <p:nvPr>
            <p:ph idx="1"/>
          </p:nvPr>
        </p:nvSpPr>
        <p:spPr/>
        <p:txBody>
          <a:bodyPr/>
          <a:lstStyle/>
          <a:p>
            <a:pPr marL="0" indent="0">
              <a:buNone/>
            </a:pPr>
            <a:r>
              <a:rPr lang="en-US" altLang="zh-CN" b="1" dirty="0"/>
              <a:t>5</a:t>
            </a:r>
            <a:r>
              <a:rPr lang="zh-CN" altLang="zh-CN" b="1" dirty="0"/>
              <a:t>．技术风险</a:t>
            </a:r>
            <a:endParaRPr lang="en-US" altLang="zh-CN" b="1" dirty="0"/>
          </a:p>
          <a:p>
            <a:pPr>
              <a:lnSpc>
                <a:spcPct val="120000"/>
              </a:lnSpc>
              <a:buSzPct val="70000"/>
            </a:pPr>
            <a:r>
              <a:rPr lang="zh-CN" altLang="zh-CN" dirty="0"/>
              <a:t> </a:t>
            </a:r>
            <a:r>
              <a:rPr lang="zh-CN" altLang="zh-CN" sz="2000" dirty="0"/>
              <a:t>将使用的技术对于你的组织而言是新的吗？</a:t>
            </a:r>
          </a:p>
          <a:p>
            <a:pPr>
              <a:lnSpc>
                <a:spcPct val="120000"/>
              </a:lnSpc>
            </a:pPr>
            <a:r>
              <a:rPr lang="zh-CN" altLang="zh-CN" sz="2000" dirty="0"/>
              <a:t> 为满足客户需求是否需要创造新的算法或输入</a:t>
            </a:r>
            <a:r>
              <a:rPr lang="en-US" altLang="zh-CN" sz="2000" dirty="0"/>
              <a:t>/</a:t>
            </a:r>
            <a:r>
              <a:rPr lang="zh-CN" altLang="zh-CN" sz="2000" dirty="0"/>
              <a:t>输出技术？</a:t>
            </a:r>
          </a:p>
          <a:p>
            <a:pPr>
              <a:lnSpc>
                <a:spcPct val="120000"/>
              </a:lnSpc>
            </a:pPr>
            <a:r>
              <a:rPr lang="zh-CN" altLang="zh-CN" sz="2000" dirty="0"/>
              <a:t> 软件是否需要与新的或未经验证的硬件接口？</a:t>
            </a:r>
          </a:p>
          <a:p>
            <a:pPr>
              <a:lnSpc>
                <a:spcPct val="120000"/>
              </a:lnSpc>
            </a:pPr>
            <a:r>
              <a:rPr lang="zh-CN" altLang="zh-CN" sz="2000" dirty="0"/>
              <a:t> 软件是否需要与别的开发商提供的未经验证的软件产品接口？</a:t>
            </a:r>
            <a:endParaRPr lang="en-US" altLang="zh-CN" sz="2000" dirty="0"/>
          </a:p>
          <a:p>
            <a:pPr>
              <a:lnSpc>
                <a:spcPct val="120000"/>
              </a:lnSpc>
              <a:buSzPct val="100000"/>
            </a:pPr>
            <a:r>
              <a:rPr lang="zh-CN" altLang="zh-CN" sz="2000" dirty="0"/>
              <a:t> 软件是否需要与功能和性能都未在本应用领域得到验证的数据库系统接口？</a:t>
            </a:r>
          </a:p>
          <a:p>
            <a:pPr>
              <a:lnSpc>
                <a:spcPct val="120000"/>
              </a:lnSpc>
            </a:pPr>
            <a:r>
              <a:rPr lang="zh-CN" altLang="zh-CN" sz="2000" dirty="0"/>
              <a:t> 产品需求中是否要求采用特殊的用户界面？</a:t>
            </a:r>
          </a:p>
          <a:p>
            <a:pPr>
              <a:lnSpc>
                <a:spcPct val="120000"/>
              </a:lnSpc>
            </a:pPr>
            <a:endParaRPr lang="zh-CN" altLang="zh-CN" sz="2000" dirty="0"/>
          </a:p>
          <a:p>
            <a:endParaRPr lang="zh-CN" altLang="zh-CN" b="1" dirty="0"/>
          </a:p>
          <a:p>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a:extLst>
              <a:ext uri="{FF2B5EF4-FFF2-40B4-BE49-F238E27FC236}">
                <a16:creationId xmlns:a16="http://schemas.microsoft.com/office/drawing/2014/main" id="{F5F263BD-043B-4904-A2CD-D6E590C2C100}"/>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59395" name="内容占位符 2">
            <a:extLst>
              <a:ext uri="{FF2B5EF4-FFF2-40B4-BE49-F238E27FC236}">
                <a16:creationId xmlns:a16="http://schemas.microsoft.com/office/drawing/2014/main" id="{99962144-BB39-4077-B92F-AA6F54CAD4DF}"/>
              </a:ext>
            </a:extLst>
          </p:cNvPr>
          <p:cNvSpPr>
            <a:spLocks noGrp="1"/>
          </p:cNvSpPr>
          <p:nvPr>
            <p:ph idx="1"/>
          </p:nvPr>
        </p:nvSpPr>
        <p:spPr/>
        <p:txBody>
          <a:bodyPr/>
          <a:lstStyle/>
          <a:p>
            <a:pPr>
              <a:lnSpc>
                <a:spcPct val="120000"/>
              </a:lnSpc>
              <a:buSzPct val="100000"/>
            </a:pPr>
            <a:r>
              <a:rPr lang="zh-CN" altLang="zh-CN" sz="2000" dirty="0"/>
              <a:t>产品需求中是否要求创建与你的组织以前开发过的构件不同的程序构件？</a:t>
            </a:r>
          </a:p>
          <a:p>
            <a:pPr>
              <a:lnSpc>
                <a:spcPct val="120000"/>
              </a:lnSpc>
              <a:buSzPct val="100000"/>
            </a:pPr>
            <a:r>
              <a:rPr lang="zh-CN" altLang="zh-CN" sz="2000" dirty="0"/>
              <a:t> 用户需求中是否要求使用新的分析、设计或测试方法？</a:t>
            </a:r>
            <a:endParaRPr lang="en-US" altLang="zh-CN" sz="2000" dirty="0"/>
          </a:p>
          <a:p>
            <a:pPr>
              <a:lnSpc>
                <a:spcPct val="120000"/>
              </a:lnSpc>
              <a:buSzPct val="100000"/>
            </a:pPr>
            <a:r>
              <a:rPr lang="zh-CN" altLang="zh-CN" sz="2000" dirty="0"/>
              <a:t> 用户需求中是否要求使用非常规的软件开发方法（如形式化方法、基于人工智能技术的方法、人工神经网络）？</a:t>
            </a:r>
          </a:p>
          <a:p>
            <a:pPr>
              <a:lnSpc>
                <a:spcPct val="120000"/>
              </a:lnSpc>
            </a:pPr>
            <a:r>
              <a:rPr lang="zh-CN" altLang="zh-CN" sz="2000" dirty="0"/>
              <a:t> 用户需求中是否对产品性能有过分的约束？</a:t>
            </a:r>
          </a:p>
          <a:p>
            <a:pPr>
              <a:lnSpc>
                <a:spcPct val="120000"/>
              </a:lnSpc>
            </a:pPr>
            <a:r>
              <a:rPr lang="zh-CN" altLang="zh-CN" sz="2000" dirty="0"/>
              <a:t> 客户是否不能断定其要求的功能是“可行的”？</a:t>
            </a:r>
          </a:p>
          <a:p>
            <a:pPr>
              <a:lnSpc>
                <a:spcPct val="120000"/>
              </a:lnSpc>
            </a:pPr>
            <a:endParaRPr lang="zh-CN" altLang="zh-CN" sz="2000" dirty="0"/>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a:extLst>
              <a:ext uri="{FF2B5EF4-FFF2-40B4-BE49-F238E27FC236}">
                <a16:creationId xmlns:a16="http://schemas.microsoft.com/office/drawing/2014/main" id="{E7127972-5BA5-4BCE-ACAC-758392A07061}"/>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61443" name="内容占位符 2">
            <a:extLst>
              <a:ext uri="{FF2B5EF4-FFF2-40B4-BE49-F238E27FC236}">
                <a16:creationId xmlns:a16="http://schemas.microsoft.com/office/drawing/2014/main" id="{8A340C33-554F-48A7-964E-F587FA90F960}"/>
              </a:ext>
            </a:extLst>
          </p:cNvPr>
          <p:cNvSpPr>
            <a:spLocks noGrp="1"/>
          </p:cNvSpPr>
          <p:nvPr>
            <p:ph idx="1"/>
          </p:nvPr>
        </p:nvSpPr>
        <p:spPr/>
        <p:txBody>
          <a:bodyPr/>
          <a:lstStyle/>
          <a:p>
            <a:pPr marL="0" indent="0">
              <a:buNone/>
            </a:pPr>
            <a:r>
              <a:rPr lang="en-US" altLang="zh-CN" b="1" dirty="0"/>
              <a:t>6</a:t>
            </a:r>
            <a:r>
              <a:rPr lang="zh-CN" altLang="zh-CN" b="1" dirty="0"/>
              <a:t>．开发环境风险</a:t>
            </a:r>
          </a:p>
          <a:p>
            <a:pPr>
              <a:lnSpc>
                <a:spcPct val="120000"/>
              </a:lnSpc>
              <a:spcBef>
                <a:spcPts val="1200"/>
              </a:spcBef>
              <a:buSzPct val="50000"/>
              <a:buFont typeface="Wingdings" panose="05000000000000000000" pitchFamily="2" charset="2"/>
              <a:buChar char="l"/>
            </a:pPr>
            <a:r>
              <a:rPr lang="zh-CN" altLang="zh-CN" sz="2000" dirty="0"/>
              <a:t>是否有可用的软件项目管理工具？</a:t>
            </a:r>
          </a:p>
          <a:p>
            <a:pPr>
              <a:lnSpc>
                <a:spcPct val="120000"/>
              </a:lnSpc>
              <a:buSzPct val="50000"/>
              <a:buFont typeface="Wingdings" panose="05000000000000000000" pitchFamily="2" charset="2"/>
              <a:buChar char="l"/>
            </a:pPr>
            <a:r>
              <a:rPr lang="zh-CN" altLang="zh-CN" sz="2000" dirty="0"/>
              <a:t>是否有可用的分析和设计工具？</a:t>
            </a:r>
          </a:p>
          <a:p>
            <a:pPr>
              <a:lnSpc>
                <a:spcPct val="120000"/>
              </a:lnSpc>
              <a:buSzPct val="50000"/>
              <a:buFont typeface="Wingdings" panose="05000000000000000000" pitchFamily="2" charset="2"/>
              <a:buChar char="l"/>
            </a:pPr>
            <a:r>
              <a:rPr lang="zh-CN" altLang="zh-CN" sz="2000" dirty="0"/>
              <a:t>分析和设计工具是否支持适用于所开发产品的方法？</a:t>
            </a:r>
          </a:p>
          <a:p>
            <a:pPr>
              <a:lnSpc>
                <a:spcPct val="120000"/>
              </a:lnSpc>
              <a:buSzPct val="50000"/>
              <a:buFont typeface="Wingdings" panose="05000000000000000000" pitchFamily="2" charset="2"/>
              <a:buChar char="l"/>
            </a:pPr>
            <a:r>
              <a:rPr lang="zh-CN" altLang="zh-CN" sz="2000" dirty="0"/>
              <a:t>是否有可用的编译器或代码生成器，且适用于所开发的产品？</a:t>
            </a:r>
            <a:endParaRPr lang="en-US" altLang="zh-CN" sz="2000" dirty="0"/>
          </a:p>
          <a:p>
            <a:pPr>
              <a:lnSpc>
                <a:spcPct val="120000"/>
              </a:lnSpc>
              <a:buSzPct val="50000"/>
              <a:buFont typeface="Wingdings" panose="05000000000000000000" pitchFamily="2" charset="2"/>
              <a:buChar char="l"/>
            </a:pPr>
            <a:r>
              <a:rPr lang="zh-CN" altLang="zh-CN" sz="2000" dirty="0"/>
              <a:t>是否有可用的测试工具，且适用于所开发的产品？</a:t>
            </a:r>
          </a:p>
          <a:p>
            <a:pPr>
              <a:lnSpc>
                <a:spcPct val="120000"/>
              </a:lnSpc>
              <a:buSzPct val="50000"/>
              <a:buFont typeface="Wingdings" panose="05000000000000000000" pitchFamily="2" charset="2"/>
              <a:buChar char="l"/>
            </a:pPr>
            <a:r>
              <a:rPr lang="zh-CN" altLang="zh-CN" sz="2000" dirty="0"/>
              <a:t>是否有可用的软件配置管理工具？</a:t>
            </a:r>
          </a:p>
          <a:p>
            <a:pPr>
              <a:lnSpc>
                <a:spcPct val="120000"/>
              </a:lnSpc>
              <a:buSzPct val="50000"/>
              <a:buFont typeface="Wingdings" panose="05000000000000000000" pitchFamily="2" charset="2"/>
              <a:buChar char="l"/>
            </a:pPr>
            <a:r>
              <a:rPr lang="zh-CN" altLang="zh-CN" sz="2000" dirty="0"/>
              <a:t>环境是否利用了数据库或数据仓库？</a:t>
            </a:r>
          </a:p>
          <a:p>
            <a:pPr>
              <a:lnSpc>
                <a:spcPct val="120000"/>
              </a:lnSpc>
              <a:buSzPct val="50000"/>
              <a:buFont typeface="Wingdings" panose="05000000000000000000" pitchFamily="2" charset="2"/>
              <a:buChar char="l"/>
            </a:pPr>
            <a:r>
              <a:rPr lang="zh-CN" altLang="zh-CN" sz="2000" dirty="0"/>
              <a:t>是否所有软件工具都已经集成在一起了？</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60182069-3BD9-472B-A567-89FDE7CDBA30}"/>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64515" name="内容占位符 2">
            <a:extLst>
              <a:ext uri="{FF2B5EF4-FFF2-40B4-BE49-F238E27FC236}">
                <a16:creationId xmlns:a16="http://schemas.microsoft.com/office/drawing/2014/main" id="{6C4C98C1-2109-42F0-95CA-BC2C970674EC}"/>
              </a:ext>
            </a:extLst>
          </p:cNvPr>
          <p:cNvSpPr>
            <a:spLocks noGrp="1"/>
          </p:cNvSpPr>
          <p:nvPr>
            <p:ph idx="1"/>
          </p:nvPr>
        </p:nvSpPr>
        <p:spPr/>
        <p:txBody>
          <a:bodyPr/>
          <a:lstStyle/>
          <a:p>
            <a:pPr marL="0" indent="0">
              <a:buNone/>
            </a:pPr>
            <a:r>
              <a:rPr lang="en-US" altLang="zh-CN" b="1" dirty="0"/>
              <a:t>7</a:t>
            </a:r>
            <a:r>
              <a:rPr lang="zh-CN" altLang="zh-CN" b="1" dirty="0"/>
              <a:t>．人员风险</a:t>
            </a:r>
          </a:p>
          <a:p>
            <a:pPr>
              <a:lnSpc>
                <a:spcPct val="120000"/>
              </a:lnSpc>
              <a:buSzPct val="70000"/>
            </a:pPr>
            <a:r>
              <a:rPr lang="zh-CN" altLang="zh-CN" dirty="0"/>
              <a:t> </a:t>
            </a:r>
            <a:r>
              <a:rPr lang="zh-CN" altLang="zh-CN" sz="2000" dirty="0"/>
              <a:t>是否有最优秀的人才可用？</a:t>
            </a:r>
          </a:p>
          <a:p>
            <a:pPr>
              <a:lnSpc>
                <a:spcPct val="120000"/>
              </a:lnSpc>
            </a:pPr>
            <a:r>
              <a:rPr lang="zh-CN" altLang="zh-CN" sz="2000" dirty="0"/>
              <a:t> 人员在技术上是否配套？</a:t>
            </a:r>
          </a:p>
          <a:p>
            <a:pPr>
              <a:lnSpc>
                <a:spcPct val="120000"/>
              </a:lnSpc>
            </a:pPr>
            <a:r>
              <a:rPr lang="zh-CN" altLang="zh-CN" sz="2000" dirty="0"/>
              <a:t> 是否有足够人员可用？</a:t>
            </a:r>
          </a:p>
          <a:p>
            <a:pPr>
              <a:lnSpc>
                <a:spcPct val="120000"/>
              </a:lnSpc>
            </a:pPr>
            <a:r>
              <a:rPr lang="zh-CN" altLang="zh-CN" sz="2000" dirty="0"/>
              <a:t> 开发人员能否自始至终地参加整个项目的工作？</a:t>
            </a:r>
            <a:endParaRPr lang="en-US" altLang="zh-CN" sz="2000" dirty="0"/>
          </a:p>
          <a:p>
            <a:pPr>
              <a:lnSpc>
                <a:spcPct val="120000"/>
              </a:lnSpc>
            </a:pPr>
            <a:r>
              <a:rPr lang="en-US" altLang="zh-CN" sz="2000" dirty="0"/>
              <a:t> </a:t>
            </a:r>
            <a:r>
              <a:rPr lang="zh-CN" altLang="zh-CN" sz="2000" dirty="0"/>
              <a:t>项目组成员是否已经接受过使用每件工具的培训？</a:t>
            </a:r>
          </a:p>
          <a:p>
            <a:pPr>
              <a:lnSpc>
                <a:spcPct val="120000"/>
              </a:lnSpc>
            </a:pPr>
            <a:r>
              <a:rPr lang="zh-CN" altLang="zh-CN" sz="2000" dirty="0"/>
              <a:t> 本地是否有专家能回答关于工具的问题？</a:t>
            </a:r>
          </a:p>
          <a:p>
            <a:pPr>
              <a:lnSpc>
                <a:spcPct val="120000"/>
              </a:lnSpc>
            </a:pPr>
            <a:r>
              <a:rPr lang="zh-CN" altLang="zh-CN" sz="2000" dirty="0"/>
              <a:t> 关于工具的联机帮助和文档是否是恰当的？</a:t>
            </a:r>
          </a:p>
          <a:p>
            <a:pPr>
              <a:lnSpc>
                <a:spcPct val="120000"/>
              </a:lnSpc>
            </a:pPr>
            <a:endParaRPr lang="zh-CN" altLang="zh-CN" sz="2000" dirty="0"/>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a:extLst>
              <a:ext uri="{FF2B5EF4-FFF2-40B4-BE49-F238E27FC236}">
                <a16:creationId xmlns:a16="http://schemas.microsoft.com/office/drawing/2014/main" id="{EA7903B1-3F85-4FB7-B80D-51B4067F6EA6}"/>
              </a:ext>
            </a:extLst>
          </p:cNvPr>
          <p:cNvSpPr>
            <a:spLocks noGrp="1"/>
          </p:cNvSpPr>
          <p:nvPr>
            <p:ph type="title"/>
          </p:nvPr>
        </p:nvSpPr>
        <p:spPr/>
        <p:txBody>
          <a:bodyPr/>
          <a:lstStyle/>
          <a:p>
            <a:r>
              <a:rPr lang="zh-CN" altLang="en-US"/>
              <a:t>引言</a:t>
            </a:r>
          </a:p>
        </p:txBody>
      </p:sp>
      <p:sp>
        <p:nvSpPr>
          <p:cNvPr id="27651" name="内容占位符 2">
            <a:extLst>
              <a:ext uri="{FF2B5EF4-FFF2-40B4-BE49-F238E27FC236}">
                <a16:creationId xmlns:a16="http://schemas.microsoft.com/office/drawing/2014/main" id="{5FE6D6C0-189C-4EAA-B8F2-7A0C7EB920D9}"/>
              </a:ext>
            </a:extLst>
          </p:cNvPr>
          <p:cNvSpPr>
            <a:spLocks noGrp="1"/>
          </p:cNvSpPr>
          <p:nvPr>
            <p:ph idx="1"/>
          </p:nvPr>
        </p:nvSpPr>
        <p:spPr/>
        <p:txBody>
          <a:bodyPr/>
          <a:lstStyle/>
          <a:p>
            <a:pPr>
              <a:lnSpc>
                <a:spcPct val="120000"/>
              </a:lnSpc>
            </a:pPr>
            <a:r>
              <a:rPr lang="zh-CN" altLang="zh-CN" sz="2400" dirty="0">
                <a:solidFill>
                  <a:srgbClr val="0000FF"/>
                </a:solidFill>
              </a:rPr>
              <a:t>控制</a:t>
            </a:r>
            <a:r>
              <a:rPr lang="zh-CN" altLang="zh-CN" sz="2400" dirty="0"/>
              <a:t>就是掌握被控制的对象，不让它任意活动或超出规定范围活动，尽量使一切活动都按照预定的计划进行，向预期的目标前进。</a:t>
            </a:r>
          </a:p>
          <a:p>
            <a:pPr>
              <a:lnSpc>
                <a:spcPct val="120000"/>
              </a:lnSpc>
            </a:pPr>
            <a:r>
              <a:rPr lang="zh-CN" altLang="zh-CN" sz="2400" dirty="0"/>
              <a:t>本章结合软件开发的特点，着重讲述</a:t>
            </a:r>
            <a:r>
              <a:rPr lang="zh-CN" altLang="en-US" sz="2400" dirty="0"/>
              <a:t>：</a:t>
            </a:r>
            <a:endParaRPr lang="en-US" altLang="zh-CN" sz="2400" dirty="0"/>
          </a:p>
          <a:p>
            <a:pPr lvl="1">
              <a:lnSpc>
                <a:spcPct val="120000"/>
              </a:lnSpc>
            </a:pPr>
            <a:r>
              <a:rPr lang="zh-CN" altLang="zh-CN" sz="2400" dirty="0"/>
              <a:t>软件风险管理</a:t>
            </a:r>
            <a:endParaRPr lang="en-US" altLang="zh-CN" sz="2400" dirty="0"/>
          </a:p>
          <a:p>
            <a:pPr lvl="1">
              <a:lnSpc>
                <a:spcPct val="120000"/>
              </a:lnSpc>
            </a:pPr>
            <a:r>
              <a:rPr lang="zh-CN" altLang="zh-CN" sz="2400" dirty="0"/>
              <a:t>质量保证</a:t>
            </a:r>
            <a:endParaRPr lang="en-US" altLang="zh-CN" sz="2400" dirty="0"/>
          </a:p>
          <a:p>
            <a:pPr lvl="1">
              <a:lnSpc>
                <a:spcPct val="120000"/>
              </a:lnSpc>
            </a:pPr>
            <a:r>
              <a:rPr lang="zh-CN" altLang="zh-CN" sz="2400" dirty="0"/>
              <a:t>配置管理</a:t>
            </a:r>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a:extLst>
              <a:ext uri="{FF2B5EF4-FFF2-40B4-BE49-F238E27FC236}">
                <a16:creationId xmlns:a16="http://schemas.microsoft.com/office/drawing/2014/main" id="{4095C520-0EB4-459E-B6C7-4CBD5394DDB3}"/>
              </a:ext>
            </a:extLst>
          </p:cNvPr>
          <p:cNvSpPr>
            <a:spLocks noGrp="1"/>
          </p:cNvSpPr>
          <p:nvPr>
            <p:ph type="title"/>
          </p:nvPr>
        </p:nvSpPr>
        <p:spPr/>
        <p:txBody>
          <a:bodyPr/>
          <a:lstStyle/>
          <a:p>
            <a:r>
              <a:rPr lang="en-US" altLang="zh-CN"/>
              <a:t>13.1.2  </a:t>
            </a:r>
            <a:r>
              <a:rPr lang="zh-CN" altLang="zh-CN"/>
              <a:t>风险识别</a:t>
            </a:r>
            <a:endParaRPr lang="zh-CN" altLang="en-US"/>
          </a:p>
        </p:txBody>
      </p:sp>
      <p:sp>
        <p:nvSpPr>
          <p:cNvPr id="65539" name="内容占位符 2">
            <a:extLst>
              <a:ext uri="{FF2B5EF4-FFF2-40B4-BE49-F238E27FC236}">
                <a16:creationId xmlns:a16="http://schemas.microsoft.com/office/drawing/2014/main" id="{B141AAE2-F530-423E-92DC-7E83BB380BB5}"/>
              </a:ext>
            </a:extLst>
          </p:cNvPr>
          <p:cNvSpPr>
            <a:spLocks noGrp="1"/>
          </p:cNvSpPr>
          <p:nvPr>
            <p:ph idx="1"/>
          </p:nvPr>
        </p:nvSpPr>
        <p:spPr/>
        <p:txBody>
          <a:bodyPr/>
          <a:lstStyle/>
          <a:p>
            <a:pPr>
              <a:lnSpc>
                <a:spcPct val="120000"/>
              </a:lnSpc>
              <a:buSzPct val="100000"/>
            </a:pPr>
            <a:r>
              <a:rPr lang="zh-CN" altLang="zh-CN" sz="2000" dirty="0"/>
              <a:t>项目组成员是否都能全部时间参加工作？</a:t>
            </a:r>
          </a:p>
          <a:p>
            <a:pPr>
              <a:lnSpc>
                <a:spcPct val="120000"/>
              </a:lnSpc>
            </a:pPr>
            <a:r>
              <a:rPr lang="zh-CN" altLang="zh-CN" sz="2000" dirty="0"/>
              <a:t> 开发人员对自己的工作是否有正确的期望？</a:t>
            </a:r>
          </a:p>
          <a:p>
            <a:pPr>
              <a:lnSpc>
                <a:spcPct val="120000"/>
              </a:lnSpc>
            </a:pPr>
            <a:r>
              <a:rPr lang="zh-CN" altLang="zh-CN" sz="2000" dirty="0"/>
              <a:t> 开发人员是否已接受了必要的培训？</a:t>
            </a:r>
          </a:p>
          <a:p>
            <a:pPr>
              <a:lnSpc>
                <a:spcPct val="120000"/>
              </a:lnSpc>
            </a:pPr>
            <a:r>
              <a:rPr lang="zh-CN" altLang="zh-CN" sz="2000" dirty="0"/>
              <a:t> 开发人员的流动是否不影响工作的连续性？</a:t>
            </a:r>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a:extLst>
              <a:ext uri="{FF2B5EF4-FFF2-40B4-BE49-F238E27FC236}">
                <a16:creationId xmlns:a16="http://schemas.microsoft.com/office/drawing/2014/main" id="{F1CFFE39-7F10-4970-912B-282CCED28864}"/>
              </a:ext>
            </a:extLst>
          </p:cNvPr>
          <p:cNvSpPr>
            <a:spLocks noGrp="1"/>
          </p:cNvSpPr>
          <p:nvPr>
            <p:ph type="title"/>
          </p:nvPr>
        </p:nvSpPr>
        <p:spPr/>
        <p:txBody>
          <a:bodyPr/>
          <a:lstStyle/>
          <a:p>
            <a:r>
              <a:rPr lang="en-US" altLang="zh-CN"/>
              <a:t>13.1  </a:t>
            </a:r>
            <a:r>
              <a:rPr lang="zh-CN" altLang="zh-CN"/>
              <a:t>风 险 管 理</a:t>
            </a:r>
            <a:endParaRPr lang="zh-CN" altLang="en-US"/>
          </a:p>
        </p:txBody>
      </p:sp>
      <p:sp>
        <p:nvSpPr>
          <p:cNvPr id="66563" name="内容占位符 2">
            <a:extLst>
              <a:ext uri="{FF2B5EF4-FFF2-40B4-BE49-F238E27FC236}">
                <a16:creationId xmlns:a16="http://schemas.microsoft.com/office/drawing/2014/main" id="{2C200050-4105-4D88-98D7-1B6EB31E6438}"/>
              </a:ext>
            </a:extLst>
          </p:cNvPr>
          <p:cNvSpPr>
            <a:spLocks noGrp="1"/>
          </p:cNvSpPr>
          <p:nvPr>
            <p:ph idx="1"/>
          </p:nvPr>
        </p:nvSpPr>
        <p:spPr/>
        <p:txBody>
          <a:bodyPr/>
          <a:lstStyle/>
          <a:p>
            <a:pPr marL="0" indent="0">
              <a:spcBef>
                <a:spcPts val="1800"/>
              </a:spcBef>
              <a:buNone/>
            </a:pPr>
            <a:r>
              <a:rPr lang="en-US" altLang="zh-CN" b="1" dirty="0"/>
              <a:t>13.1.1  </a:t>
            </a:r>
            <a:r>
              <a:rPr lang="zh-CN" altLang="zh-CN" b="1" dirty="0"/>
              <a:t>软件风险分类</a:t>
            </a:r>
          </a:p>
          <a:p>
            <a:pPr marL="0" indent="0">
              <a:spcBef>
                <a:spcPts val="1800"/>
              </a:spcBef>
              <a:buNone/>
            </a:pPr>
            <a:r>
              <a:rPr lang="en-US" altLang="zh-CN" b="1" dirty="0"/>
              <a:t>13.1.2  </a:t>
            </a:r>
            <a:r>
              <a:rPr lang="zh-CN" altLang="zh-CN" b="1" dirty="0"/>
              <a:t>风险识别</a:t>
            </a:r>
          </a:p>
          <a:p>
            <a:pPr marL="0" indent="0">
              <a:spcBef>
                <a:spcPts val="1800"/>
              </a:spcBef>
              <a:buNone/>
            </a:pPr>
            <a:r>
              <a:rPr lang="en-US" altLang="zh-CN" b="1" dirty="0">
                <a:solidFill>
                  <a:srgbClr val="FF0000"/>
                </a:solidFill>
              </a:rPr>
              <a:t>13.1.3  </a:t>
            </a:r>
            <a:r>
              <a:rPr lang="zh-CN" altLang="zh-CN" b="1" dirty="0">
                <a:solidFill>
                  <a:srgbClr val="FF0000"/>
                </a:solidFill>
              </a:rPr>
              <a:t>风险预测</a:t>
            </a:r>
          </a:p>
          <a:p>
            <a:pPr marL="0" indent="0">
              <a:spcBef>
                <a:spcPts val="1800"/>
              </a:spcBef>
              <a:buNone/>
            </a:pPr>
            <a:r>
              <a:rPr lang="en-US" altLang="zh-CN" b="1" dirty="0"/>
              <a:t>13.1.4  </a:t>
            </a:r>
            <a:r>
              <a:rPr lang="zh-CN" altLang="zh-CN" b="1" dirty="0"/>
              <a:t>处理风险的策略</a:t>
            </a:r>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a:extLst>
              <a:ext uri="{FF2B5EF4-FFF2-40B4-BE49-F238E27FC236}">
                <a16:creationId xmlns:a16="http://schemas.microsoft.com/office/drawing/2014/main" id="{136FCEA7-B374-44F5-9451-CB667D5AD8A6}"/>
              </a:ext>
            </a:extLst>
          </p:cNvPr>
          <p:cNvSpPr>
            <a:spLocks noGrp="1"/>
          </p:cNvSpPr>
          <p:nvPr>
            <p:ph type="title"/>
          </p:nvPr>
        </p:nvSpPr>
        <p:spPr/>
        <p:txBody>
          <a:bodyPr/>
          <a:lstStyle/>
          <a:p>
            <a:r>
              <a:rPr lang="en-US" altLang="zh-CN"/>
              <a:t>13.1.3  </a:t>
            </a:r>
            <a:r>
              <a:rPr lang="zh-CN" altLang="zh-CN"/>
              <a:t>风险预测</a:t>
            </a:r>
            <a:endParaRPr lang="zh-CN" altLang="en-US"/>
          </a:p>
        </p:txBody>
      </p:sp>
      <p:sp>
        <p:nvSpPr>
          <p:cNvPr id="67587" name="内容占位符 2">
            <a:extLst>
              <a:ext uri="{FF2B5EF4-FFF2-40B4-BE49-F238E27FC236}">
                <a16:creationId xmlns:a16="http://schemas.microsoft.com/office/drawing/2014/main" id="{6F9CA4E5-63B1-41CA-8939-09479D400F4C}"/>
              </a:ext>
            </a:extLst>
          </p:cNvPr>
          <p:cNvSpPr>
            <a:spLocks noGrp="1"/>
          </p:cNvSpPr>
          <p:nvPr>
            <p:ph idx="1"/>
          </p:nvPr>
        </p:nvSpPr>
        <p:spPr/>
        <p:txBody>
          <a:bodyPr/>
          <a:lstStyle/>
          <a:p>
            <a:r>
              <a:rPr lang="zh-CN" altLang="zh-CN" dirty="0"/>
              <a:t>从两个方面来评估风险：</a:t>
            </a:r>
            <a:endParaRPr lang="en-US" altLang="zh-CN" dirty="0"/>
          </a:p>
          <a:p>
            <a:pPr lvl="1">
              <a:spcBef>
                <a:spcPts val="1800"/>
              </a:spcBef>
            </a:pPr>
            <a:r>
              <a:rPr lang="zh-CN" altLang="zh-CN" dirty="0"/>
              <a:t>风险变成现实的可能性或概率</a:t>
            </a:r>
            <a:endParaRPr lang="en-US" altLang="zh-CN" dirty="0"/>
          </a:p>
          <a:p>
            <a:pPr lvl="1">
              <a:spcBef>
                <a:spcPts val="1800"/>
              </a:spcBef>
            </a:pPr>
            <a:r>
              <a:rPr lang="zh-CN" altLang="zh-CN" dirty="0"/>
              <a:t>风险变成现实时所造成的后果</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a:extLst>
              <a:ext uri="{FF2B5EF4-FFF2-40B4-BE49-F238E27FC236}">
                <a16:creationId xmlns:a16="http://schemas.microsoft.com/office/drawing/2014/main" id="{AB1C3D39-AC83-4AC0-A909-29B09E5CFC33}"/>
              </a:ext>
            </a:extLst>
          </p:cNvPr>
          <p:cNvSpPr>
            <a:spLocks noGrp="1"/>
          </p:cNvSpPr>
          <p:nvPr>
            <p:ph type="title"/>
          </p:nvPr>
        </p:nvSpPr>
        <p:spPr/>
        <p:txBody>
          <a:bodyPr/>
          <a:lstStyle/>
          <a:p>
            <a:r>
              <a:rPr lang="en-US" altLang="zh-CN"/>
              <a:t>13.1.3  </a:t>
            </a:r>
            <a:r>
              <a:rPr lang="zh-CN" altLang="zh-CN"/>
              <a:t>风险预测</a:t>
            </a:r>
            <a:endParaRPr lang="zh-CN" altLang="en-US"/>
          </a:p>
        </p:txBody>
      </p:sp>
      <p:sp>
        <p:nvSpPr>
          <p:cNvPr id="68611" name="内容占位符 2">
            <a:extLst>
              <a:ext uri="{FF2B5EF4-FFF2-40B4-BE49-F238E27FC236}">
                <a16:creationId xmlns:a16="http://schemas.microsoft.com/office/drawing/2014/main" id="{CAC9255E-F2E6-41A9-ACE5-2405409DBC0C}"/>
              </a:ext>
            </a:extLst>
          </p:cNvPr>
          <p:cNvSpPr>
            <a:spLocks noGrp="1"/>
          </p:cNvSpPr>
          <p:nvPr>
            <p:ph idx="1"/>
          </p:nvPr>
        </p:nvSpPr>
        <p:spPr/>
        <p:txBody>
          <a:bodyPr/>
          <a:lstStyle/>
          <a:p>
            <a:pPr marL="0" indent="0">
              <a:buNone/>
            </a:pPr>
            <a:r>
              <a:rPr lang="en-US" altLang="zh-CN" b="1" dirty="0"/>
              <a:t>1</a:t>
            </a:r>
            <a:r>
              <a:rPr lang="zh-CN" altLang="zh-CN" b="1" dirty="0"/>
              <a:t>．评估风险后果</a:t>
            </a:r>
          </a:p>
          <a:p>
            <a:pPr>
              <a:lnSpc>
                <a:spcPct val="120000"/>
              </a:lnSpc>
              <a:spcBef>
                <a:spcPts val="1800"/>
              </a:spcBef>
              <a:buSzPct val="70000"/>
            </a:pPr>
            <a:r>
              <a:rPr lang="zh-CN" altLang="zh-CN" sz="2400" dirty="0"/>
              <a:t>灾难性的</a:t>
            </a:r>
            <a:endParaRPr lang="en-US" altLang="zh-CN" sz="2400" dirty="0"/>
          </a:p>
          <a:p>
            <a:pPr>
              <a:lnSpc>
                <a:spcPct val="120000"/>
              </a:lnSpc>
              <a:spcBef>
                <a:spcPts val="1800"/>
              </a:spcBef>
              <a:buSzPct val="70000"/>
            </a:pPr>
            <a:r>
              <a:rPr lang="zh-CN" altLang="zh-CN" sz="2400" dirty="0"/>
              <a:t>代表严重的</a:t>
            </a:r>
            <a:endParaRPr lang="en-US" altLang="zh-CN" sz="2400" dirty="0"/>
          </a:p>
          <a:p>
            <a:pPr>
              <a:lnSpc>
                <a:spcPct val="120000"/>
              </a:lnSpc>
              <a:spcBef>
                <a:spcPts val="1800"/>
              </a:spcBef>
              <a:buSzPct val="70000"/>
            </a:pPr>
            <a:r>
              <a:rPr lang="zh-CN" altLang="zh-CN" sz="2400" dirty="0"/>
              <a:t>代表轻微的</a:t>
            </a:r>
            <a:endParaRPr lang="en-US" altLang="zh-CN" sz="2400" dirty="0"/>
          </a:p>
          <a:p>
            <a:pPr>
              <a:lnSpc>
                <a:spcPct val="120000"/>
              </a:lnSpc>
              <a:spcBef>
                <a:spcPts val="1800"/>
              </a:spcBef>
              <a:buSzPct val="70000"/>
            </a:pPr>
            <a:r>
              <a:rPr lang="zh-CN" altLang="zh-CN" sz="2400" dirty="0"/>
              <a:t>代表可忽略的</a:t>
            </a:r>
            <a:endParaRPr lang="zh-CN" alt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a:extLst>
              <a:ext uri="{FF2B5EF4-FFF2-40B4-BE49-F238E27FC236}">
                <a16:creationId xmlns:a16="http://schemas.microsoft.com/office/drawing/2014/main" id="{68B9A725-859F-4AFA-9E89-3A141B960105}"/>
              </a:ext>
            </a:extLst>
          </p:cNvPr>
          <p:cNvSpPr>
            <a:spLocks noGrp="1"/>
          </p:cNvSpPr>
          <p:nvPr>
            <p:ph type="title"/>
          </p:nvPr>
        </p:nvSpPr>
        <p:spPr/>
        <p:txBody>
          <a:bodyPr/>
          <a:lstStyle/>
          <a:p>
            <a:endParaRPr lang="zh-CN" altLang="en-US"/>
          </a:p>
        </p:txBody>
      </p:sp>
      <p:sp>
        <p:nvSpPr>
          <p:cNvPr id="70659" name="内容占位符 2">
            <a:extLst>
              <a:ext uri="{FF2B5EF4-FFF2-40B4-BE49-F238E27FC236}">
                <a16:creationId xmlns:a16="http://schemas.microsoft.com/office/drawing/2014/main" id="{BC9C6373-B1D9-4525-92B3-C6AFD5E5DFEE}"/>
              </a:ext>
            </a:extLst>
          </p:cNvPr>
          <p:cNvSpPr>
            <a:spLocks noGrp="1"/>
          </p:cNvSpPr>
          <p:nvPr>
            <p:ph idx="1"/>
          </p:nvPr>
        </p:nvSpPr>
        <p:spPr/>
        <p:txBody>
          <a:bodyPr/>
          <a:lstStyle/>
          <a:p>
            <a:endParaRPr lang="zh-CN" altLang="en-US"/>
          </a:p>
        </p:txBody>
      </p:sp>
      <p:pic>
        <p:nvPicPr>
          <p:cNvPr id="70660" name="Picture 2">
            <a:extLst>
              <a:ext uri="{FF2B5EF4-FFF2-40B4-BE49-F238E27FC236}">
                <a16:creationId xmlns:a16="http://schemas.microsoft.com/office/drawing/2014/main" id="{2D4E2607-F22D-4BF2-B2ED-96ADF0AE5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2000"/>
            <a:ext cx="76200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9">
            <a:extLst>
              <a:ext uri="{FF2B5EF4-FFF2-40B4-BE49-F238E27FC236}">
                <a16:creationId xmlns:a16="http://schemas.microsoft.com/office/drawing/2014/main" id="{BFC313F7-C9BB-4DC4-90C2-77E522313F79}"/>
              </a:ext>
            </a:extLst>
          </p:cNvPr>
          <p:cNvGraphicFramePr>
            <a:graphicFrameLocks noGrp="1"/>
          </p:cNvGraphicFramePr>
          <p:nvPr>
            <p:extLst>
              <p:ext uri="{D42A27DB-BD31-4B8C-83A1-F6EECF244321}">
                <p14:modId xmlns:p14="http://schemas.microsoft.com/office/powerpoint/2010/main" val="603090269"/>
              </p:ext>
            </p:extLst>
          </p:nvPr>
        </p:nvGraphicFramePr>
        <p:xfrm>
          <a:off x="1191177" y="2215864"/>
          <a:ext cx="6473485" cy="4079240"/>
        </p:xfrm>
        <a:graphic>
          <a:graphicData uri="http://schemas.openxmlformats.org/drawingml/2006/table">
            <a:tbl>
              <a:tblPr firstRow="1" bandRow="1">
                <a:tableStyleId>{5C22544A-7EE6-4342-B048-85BDC9FD1C3A}</a:tableStyleId>
              </a:tblPr>
              <a:tblGrid>
                <a:gridCol w="2091783">
                  <a:extLst>
                    <a:ext uri="{9D8B030D-6E8A-4147-A177-3AD203B41FA5}">
                      <a16:colId xmlns:a16="http://schemas.microsoft.com/office/drawing/2014/main" val="3604037692"/>
                    </a:ext>
                  </a:extLst>
                </a:gridCol>
                <a:gridCol w="1489319">
                  <a:extLst>
                    <a:ext uri="{9D8B030D-6E8A-4147-A177-3AD203B41FA5}">
                      <a16:colId xmlns:a16="http://schemas.microsoft.com/office/drawing/2014/main" val="830344749"/>
                    </a:ext>
                  </a:extLst>
                </a:gridCol>
                <a:gridCol w="1274012">
                  <a:extLst>
                    <a:ext uri="{9D8B030D-6E8A-4147-A177-3AD203B41FA5}">
                      <a16:colId xmlns:a16="http://schemas.microsoft.com/office/drawing/2014/main" val="3191202581"/>
                    </a:ext>
                  </a:extLst>
                </a:gridCol>
                <a:gridCol w="1618371">
                  <a:extLst>
                    <a:ext uri="{9D8B030D-6E8A-4147-A177-3AD203B41FA5}">
                      <a16:colId xmlns:a16="http://schemas.microsoft.com/office/drawing/2014/main" val="3362168096"/>
                    </a:ext>
                  </a:extLst>
                </a:gridCol>
              </a:tblGrid>
              <a:tr h="370840">
                <a:tc>
                  <a:txBody>
                    <a:bodyPr/>
                    <a:lstStyle/>
                    <a:p>
                      <a:r>
                        <a:rPr lang="zh-CN" altLang="en-US" sz="1600" dirty="0"/>
                        <a:t>风险内容</a:t>
                      </a:r>
                    </a:p>
                  </a:txBody>
                  <a:tcPr/>
                </a:tc>
                <a:tc>
                  <a:txBody>
                    <a:bodyPr/>
                    <a:lstStyle/>
                    <a:p>
                      <a:r>
                        <a:rPr lang="zh-CN" altLang="en-US" sz="1600" dirty="0"/>
                        <a:t>类别</a:t>
                      </a:r>
                    </a:p>
                  </a:txBody>
                  <a:tcPr/>
                </a:tc>
                <a:tc>
                  <a:txBody>
                    <a:bodyPr/>
                    <a:lstStyle/>
                    <a:p>
                      <a:r>
                        <a:rPr lang="zh-CN" altLang="en-US" sz="1600" dirty="0"/>
                        <a:t>概率</a:t>
                      </a:r>
                    </a:p>
                  </a:txBody>
                  <a:tcPr/>
                </a:tc>
                <a:tc>
                  <a:txBody>
                    <a:bodyPr/>
                    <a:lstStyle/>
                    <a:p>
                      <a:r>
                        <a:rPr lang="zh-CN" altLang="en-US" sz="1600" dirty="0"/>
                        <a:t>影响</a:t>
                      </a:r>
                    </a:p>
                  </a:txBody>
                  <a:tcPr/>
                </a:tc>
                <a:extLst>
                  <a:ext uri="{0D108BD9-81ED-4DB2-BD59-A6C34878D82A}">
                    <a16:rowId xmlns:a16="http://schemas.microsoft.com/office/drawing/2014/main" val="3062342869"/>
                  </a:ext>
                </a:extLst>
              </a:tr>
              <a:tr h="370840">
                <a:tc>
                  <a:txBody>
                    <a:bodyPr/>
                    <a:lstStyle/>
                    <a:p>
                      <a:r>
                        <a:rPr lang="zh-CN" altLang="en-US" sz="1600" dirty="0"/>
                        <a:t>规模估算不准确</a:t>
                      </a:r>
                    </a:p>
                  </a:txBody>
                  <a:tcPr/>
                </a:tc>
                <a:tc>
                  <a:txBody>
                    <a:bodyPr/>
                    <a:lstStyle/>
                    <a:p>
                      <a:r>
                        <a:rPr lang="en-US" altLang="zh-CN" sz="1600" dirty="0"/>
                        <a:t>PS</a:t>
                      </a:r>
                      <a:endParaRPr lang="zh-CN" altLang="en-US" sz="1600" dirty="0"/>
                    </a:p>
                  </a:txBody>
                  <a:tcPr/>
                </a:tc>
                <a:tc>
                  <a:txBody>
                    <a:bodyPr/>
                    <a:lstStyle/>
                    <a:p>
                      <a:r>
                        <a:rPr lang="en-US" altLang="zh-CN" sz="1600" dirty="0"/>
                        <a:t>60%</a:t>
                      </a:r>
                      <a:endParaRPr lang="zh-CN" altLang="en-US" sz="1600" dirty="0"/>
                    </a:p>
                  </a:txBody>
                  <a:tcPr/>
                </a:tc>
                <a:tc>
                  <a:txBody>
                    <a:bodyPr/>
                    <a:lstStyle/>
                    <a:p>
                      <a:r>
                        <a:rPr lang="en-US" altLang="zh-CN" sz="1600" dirty="0"/>
                        <a:t>2</a:t>
                      </a:r>
                      <a:endParaRPr lang="zh-CN" altLang="en-US" sz="1600" dirty="0"/>
                    </a:p>
                  </a:txBody>
                  <a:tcPr/>
                </a:tc>
                <a:extLst>
                  <a:ext uri="{0D108BD9-81ED-4DB2-BD59-A6C34878D82A}">
                    <a16:rowId xmlns:a16="http://schemas.microsoft.com/office/drawing/2014/main" val="1143917204"/>
                  </a:ext>
                </a:extLst>
              </a:tr>
              <a:tr h="370840">
                <a:tc>
                  <a:txBody>
                    <a:bodyPr/>
                    <a:lstStyle/>
                    <a:p>
                      <a:r>
                        <a:rPr lang="zh-CN" altLang="en-US" sz="1600" dirty="0"/>
                        <a:t>用户数目超出计划</a:t>
                      </a:r>
                    </a:p>
                  </a:txBody>
                  <a:tcPr/>
                </a:tc>
                <a:tc>
                  <a:txBody>
                    <a:bodyPr/>
                    <a:lstStyle/>
                    <a:p>
                      <a:r>
                        <a:rPr lang="en-US" altLang="zh-CN" sz="1600" dirty="0"/>
                        <a:t>PS</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40%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3</a:t>
                      </a:r>
                      <a:endParaRPr lang="zh-CN" altLang="en-US" sz="1600" dirty="0"/>
                    </a:p>
                  </a:txBody>
                  <a:tcPr/>
                </a:tc>
                <a:extLst>
                  <a:ext uri="{0D108BD9-81ED-4DB2-BD59-A6C34878D82A}">
                    <a16:rowId xmlns:a16="http://schemas.microsoft.com/office/drawing/2014/main" val="4126487069"/>
                  </a:ext>
                </a:extLst>
              </a:tr>
              <a:tr h="370840">
                <a:tc>
                  <a:txBody>
                    <a:bodyPr/>
                    <a:lstStyle/>
                    <a:p>
                      <a:r>
                        <a:rPr lang="zh-CN" altLang="en-US" sz="1600" dirty="0"/>
                        <a:t>低估了重用程度</a:t>
                      </a:r>
                    </a:p>
                  </a:txBody>
                  <a:tcPr/>
                </a:tc>
                <a:tc>
                  <a:txBody>
                    <a:bodyPr/>
                    <a:lstStyle/>
                    <a:p>
                      <a:r>
                        <a:rPr lang="en-US" altLang="zh-CN" sz="1600" dirty="0"/>
                        <a:t>PS</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40%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2</a:t>
                      </a:r>
                      <a:endParaRPr lang="zh-CN" altLang="en-US" sz="1600" dirty="0"/>
                    </a:p>
                  </a:txBody>
                  <a:tcPr/>
                </a:tc>
                <a:extLst>
                  <a:ext uri="{0D108BD9-81ED-4DB2-BD59-A6C34878D82A}">
                    <a16:rowId xmlns:a16="http://schemas.microsoft.com/office/drawing/2014/main" val="2197820274"/>
                  </a:ext>
                </a:extLst>
              </a:tr>
              <a:tr h="370840">
                <a:tc>
                  <a:txBody>
                    <a:bodyPr/>
                    <a:lstStyle/>
                    <a:p>
                      <a:r>
                        <a:rPr lang="zh-CN" altLang="en-US" sz="1600" dirty="0"/>
                        <a:t>交付日期要求提前</a:t>
                      </a:r>
                    </a:p>
                  </a:txBody>
                  <a:tcPr/>
                </a:tc>
                <a:tc>
                  <a:txBody>
                    <a:bodyPr/>
                    <a:lstStyle/>
                    <a:p>
                      <a:r>
                        <a:rPr lang="en-US" altLang="zh-CN" sz="1600" dirty="0"/>
                        <a:t>BU</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20%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4</a:t>
                      </a:r>
                      <a:endParaRPr lang="zh-CN" altLang="en-US" sz="1600" dirty="0"/>
                    </a:p>
                  </a:txBody>
                  <a:tcPr/>
                </a:tc>
                <a:extLst>
                  <a:ext uri="{0D108BD9-81ED-4DB2-BD59-A6C34878D82A}">
                    <a16:rowId xmlns:a16="http://schemas.microsoft.com/office/drawing/2014/main" val="3043984249"/>
                  </a:ext>
                </a:extLst>
              </a:tr>
              <a:tr h="370840">
                <a:tc>
                  <a:txBody>
                    <a:bodyPr/>
                    <a:lstStyle/>
                    <a:p>
                      <a:r>
                        <a:rPr lang="zh-CN" altLang="en-US" sz="1600" dirty="0"/>
                        <a:t>资金可能流失</a:t>
                      </a:r>
                    </a:p>
                  </a:txBody>
                  <a:tcPr/>
                </a:tc>
                <a:tc>
                  <a:txBody>
                    <a:bodyPr/>
                    <a:lstStyle/>
                    <a:p>
                      <a:r>
                        <a:rPr lang="en-US" altLang="zh-CN" sz="1600" dirty="0"/>
                        <a:t>BU</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50%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1</a:t>
                      </a:r>
                      <a:endParaRPr lang="zh-CN" altLang="en-US" sz="1600" dirty="0"/>
                    </a:p>
                  </a:txBody>
                  <a:tcPr/>
                </a:tc>
                <a:extLst>
                  <a:ext uri="{0D108BD9-81ED-4DB2-BD59-A6C34878D82A}">
                    <a16:rowId xmlns:a16="http://schemas.microsoft.com/office/drawing/2014/main" val="444059889"/>
                  </a:ext>
                </a:extLst>
              </a:tr>
              <a:tr h="370840">
                <a:tc>
                  <a:txBody>
                    <a:bodyPr/>
                    <a:lstStyle/>
                    <a:p>
                      <a:r>
                        <a:rPr lang="zh-CN" altLang="en-US" sz="1600" dirty="0"/>
                        <a:t>用户改变需求</a:t>
                      </a:r>
                    </a:p>
                  </a:txBody>
                  <a:tcPr/>
                </a:tc>
                <a:tc>
                  <a:txBody>
                    <a:bodyPr/>
                    <a:lstStyle/>
                    <a:p>
                      <a:r>
                        <a:rPr lang="en-US" altLang="zh-CN" sz="1600" dirty="0"/>
                        <a:t>CU</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80%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3</a:t>
                      </a:r>
                      <a:endParaRPr lang="zh-CN" altLang="en-US" sz="1600" dirty="0"/>
                    </a:p>
                  </a:txBody>
                  <a:tcPr/>
                </a:tc>
                <a:extLst>
                  <a:ext uri="{0D108BD9-81ED-4DB2-BD59-A6C34878D82A}">
                    <a16:rowId xmlns:a16="http://schemas.microsoft.com/office/drawing/2014/main" val="2853801843"/>
                  </a:ext>
                </a:extLst>
              </a:tr>
              <a:tr h="370840">
                <a:tc>
                  <a:txBody>
                    <a:bodyPr/>
                    <a:lstStyle/>
                    <a:p>
                      <a:r>
                        <a:rPr lang="zh-CN" altLang="en-US" sz="1600" dirty="0"/>
                        <a:t>技术达不到预期水平</a:t>
                      </a:r>
                    </a:p>
                  </a:txBody>
                  <a:tcPr/>
                </a:tc>
                <a:tc>
                  <a:txBody>
                    <a:bodyPr/>
                    <a:lstStyle/>
                    <a:p>
                      <a:r>
                        <a:rPr lang="en-US" altLang="zh-CN" sz="1600" dirty="0"/>
                        <a:t>CU</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70%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4</a:t>
                      </a:r>
                      <a:endParaRPr lang="zh-CN" altLang="en-US" sz="1600" dirty="0"/>
                    </a:p>
                  </a:txBody>
                  <a:tcPr/>
                </a:tc>
                <a:extLst>
                  <a:ext uri="{0D108BD9-81ED-4DB2-BD59-A6C34878D82A}">
                    <a16:rowId xmlns:a16="http://schemas.microsoft.com/office/drawing/2014/main" val="1110291935"/>
                  </a:ext>
                </a:extLst>
              </a:tr>
              <a:tr h="370840">
                <a:tc>
                  <a:txBody>
                    <a:bodyPr/>
                    <a:lstStyle/>
                    <a:p>
                      <a:r>
                        <a:rPr lang="zh-CN" altLang="en-US" sz="1600" dirty="0"/>
                        <a:t>缺少工具培训</a:t>
                      </a:r>
                    </a:p>
                  </a:txBody>
                  <a:tcPr/>
                </a:tc>
                <a:tc>
                  <a:txBody>
                    <a:bodyPr/>
                    <a:lstStyle/>
                    <a:p>
                      <a:r>
                        <a:rPr lang="en-US" altLang="zh-CN" sz="1600" dirty="0"/>
                        <a:t>DS</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10%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2</a:t>
                      </a:r>
                      <a:endParaRPr lang="zh-CN" altLang="en-US" sz="1600" dirty="0"/>
                    </a:p>
                  </a:txBody>
                  <a:tcPr/>
                </a:tc>
                <a:extLst>
                  <a:ext uri="{0D108BD9-81ED-4DB2-BD59-A6C34878D82A}">
                    <a16:rowId xmlns:a16="http://schemas.microsoft.com/office/drawing/2014/main" val="2537481863"/>
                  </a:ext>
                </a:extLst>
              </a:tr>
              <a:tr h="370840">
                <a:tc>
                  <a:txBody>
                    <a:bodyPr/>
                    <a:lstStyle/>
                    <a:p>
                      <a:r>
                        <a:rPr lang="zh-CN" altLang="en-US" sz="1600" dirty="0"/>
                        <a:t>人员缺乏经验</a:t>
                      </a:r>
                    </a:p>
                  </a:txBody>
                  <a:tcPr/>
                </a:tc>
                <a:tc>
                  <a:txBody>
                    <a:bodyPr/>
                    <a:lstStyle/>
                    <a:p>
                      <a:r>
                        <a:rPr lang="en-US" altLang="zh-CN" sz="1600" dirty="0"/>
                        <a:t>ST</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20%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3</a:t>
                      </a:r>
                      <a:endParaRPr lang="zh-CN" altLang="en-US" sz="1600" dirty="0"/>
                    </a:p>
                  </a:txBody>
                  <a:tcPr/>
                </a:tc>
                <a:extLst>
                  <a:ext uri="{0D108BD9-81ED-4DB2-BD59-A6C34878D82A}">
                    <a16:rowId xmlns:a16="http://schemas.microsoft.com/office/drawing/2014/main" val="1420529831"/>
                  </a:ext>
                </a:extLst>
              </a:tr>
              <a:tr h="370840">
                <a:tc>
                  <a:txBody>
                    <a:bodyPr/>
                    <a:lstStyle/>
                    <a:p>
                      <a:r>
                        <a:rPr lang="zh-CN" altLang="en-US" sz="1600" dirty="0"/>
                        <a:t>人员流动频繁</a:t>
                      </a:r>
                    </a:p>
                  </a:txBody>
                  <a:tcPr/>
                </a:tc>
                <a:tc>
                  <a:txBody>
                    <a:bodyPr/>
                    <a:lstStyle/>
                    <a:p>
                      <a:r>
                        <a:rPr lang="en-US" altLang="zh-CN" sz="1600" dirty="0"/>
                        <a:t>ST</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30%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2</a:t>
                      </a:r>
                      <a:endParaRPr lang="zh-CN" altLang="en-US" sz="1600" dirty="0"/>
                    </a:p>
                  </a:txBody>
                  <a:tcPr/>
                </a:tc>
                <a:extLst>
                  <a:ext uri="{0D108BD9-81ED-4DB2-BD59-A6C34878D82A}">
                    <a16:rowId xmlns:a16="http://schemas.microsoft.com/office/drawing/2014/main" val="3034496172"/>
                  </a:ext>
                </a:extLst>
              </a:tr>
            </a:tbl>
          </a:graphicData>
        </a:graphic>
      </p:graphicFrame>
      <p:sp>
        <p:nvSpPr>
          <p:cNvPr id="71682" name="标题 1">
            <a:extLst>
              <a:ext uri="{FF2B5EF4-FFF2-40B4-BE49-F238E27FC236}">
                <a16:creationId xmlns:a16="http://schemas.microsoft.com/office/drawing/2014/main" id="{6332ABBE-D19E-4986-A7AC-10C119C66264}"/>
              </a:ext>
            </a:extLst>
          </p:cNvPr>
          <p:cNvSpPr>
            <a:spLocks noGrp="1"/>
          </p:cNvSpPr>
          <p:nvPr>
            <p:ph type="title"/>
          </p:nvPr>
        </p:nvSpPr>
        <p:spPr/>
        <p:txBody>
          <a:bodyPr/>
          <a:lstStyle/>
          <a:p>
            <a:r>
              <a:rPr lang="en-US" altLang="zh-CN"/>
              <a:t>13.1.3  </a:t>
            </a:r>
            <a:r>
              <a:rPr lang="zh-CN" altLang="zh-CN"/>
              <a:t>风险预测</a:t>
            </a:r>
            <a:endParaRPr lang="zh-CN" altLang="en-US"/>
          </a:p>
        </p:txBody>
      </p:sp>
      <p:sp>
        <p:nvSpPr>
          <p:cNvPr id="71683" name="内容占位符 2">
            <a:extLst>
              <a:ext uri="{FF2B5EF4-FFF2-40B4-BE49-F238E27FC236}">
                <a16:creationId xmlns:a16="http://schemas.microsoft.com/office/drawing/2014/main" id="{852219DD-DC72-4F68-8D81-97951B44DA3A}"/>
              </a:ext>
            </a:extLst>
          </p:cNvPr>
          <p:cNvSpPr>
            <a:spLocks noGrp="1"/>
          </p:cNvSpPr>
          <p:nvPr>
            <p:ph idx="1"/>
          </p:nvPr>
        </p:nvSpPr>
        <p:spPr>
          <a:xfrm>
            <a:off x="541720" y="1588232"/>
            <a:ext cx="7772400" cy="4114800"/>
          </a:xfrm>
        </p:spPr>
        <p:txBody>
          <a:bodyPr/>
          <a:lstStyle/>
          <a:p>
            <a:pPr marL="0" indent="0">
              <a:buNone/>
            </a:pPr>
            <a:r>
              <a:rPr lang="en-US" altLang="zh-CN" b="1" dirty="0"/>
              <a:t>2</a:t>
            </a:r>
            <a:r>
              <a:rPr lang="zh-CN" altLang="zh-CN" b="1" dirty="0"/>
              <a:t>．建立风险表</a:t>
            </a:r>
          </a:p>
        </p:txBody>
      </p:sp>
      <p:sp>
        <p:nvSpPr>
          <p:cNvPr id="3" name="对话气泡: 圆角矩形 2">
            <a:extLst>
              <a:ext uri="{FF2B5EF4-FFF2-40B4-BE49-F238E27FC236}">
                <a16:creationId xmlns:a16="http://schemas.microsoft.com/office/drawing/2014/main" id="{EE8C2056-8116-41AC-AD67-34DEFCA6C351}"/>
              </a:ext>
            </a:extLst>
          </p:cNvPr>
          <p:cNvSpPr/>
          <p:nvPr/>
        </p:nvSpPr>
        <p:spPr bwMode="auto">
          <a:xfrm>
            <a:off x="3623594" y="1204480"/>
            <a:ext cx="3096344" cy="1008112"/>
          </a:xfrm>
          <a:prstGeom prst="wedgeRoundRectCallout">
            <a:avLst>
              <a:gd name="adj1" fmla="val -32645"/>
              <a:gd name="adj2" fmla="val 82656"/>
              <a:gd name="adj3" fmla="val 16667"/>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400" dirty="0"/>
              <a:t>PS</a:t>
            </a:r>
            <a:r>
              <a:rPr lang="zh-CN" altLang="en-US" sz="1400" dirty="0"/>
              <a:t>：</a:t>
            </a:r>
            <a:r>
              <a:rPr lang="zh-CN" altLang="zh-CN" sz="1400" dirty="0"/>
              <a:t>产品规模风险，</a:t>
            </a:r>
            <a:r>
              <a:rPr lang="en-US" altLang="zh-CN" sz="1400" dirty="0"/>
              <a:t>BU</a:t>
            </a:r>
            <a:r>
              <a:rPr lang="zh-CN" altLang="en-US" sz="1400" dirty="0"/>
              <a:t>：</a:t>
            </a:r>
            <a:r>
              <a:rPr lang="zh-CN" altLang="zh-CN" sz="1400" dirty="0"/>
              <a:t>商业风险，</a:t>
            </a:r>
            <a:r>
              <a:rPr lang="en-US" altLang="zh-CN" sz="1400" dirty="0"/>
              <a:t>CU</a:t>
            </a:r>
            <a:r>
              <a:rPr lang="zh-CN" altLang="en-US" sz="1400" dirty="0"/>
              <a:t>：</a:t>
            </a:r>
            <a:r>
              <a:rPr lang="zh-CN" altLang="zh-CN" sz="1400" dirty="0"/>
              <a:t>与客户相关的风险，</a:t>
            </a:r>
            <a:r>
              <a:rPr lang="en-US" altLang="zh-CN" sz="1400" dirty="0"/>
              <a:t>TE</a:t>
            </a:r>
            <a:r>
              <a:rPr lang="zh-CN" altLang="en-US" sz="1400" dirty="0"/>
              <a:t>：</a:t>
            </a:r>
            <a:r>
              <a:rPr lang="zh-CN" altLang="zh-CN" sz="1400" dirty="0"/>
              <a:t>技术风险，</a:t>
            </a:r>
            <a:r>
              <a:rPr lang="en-US" altLang="zh-CN" sz="1400" dirty="0"/>
              <a:t>DE</a:t>
            </a:r>
            <a:r>
              <a:rPr lang="zh-CN" altLang="en-US" sz="1400" dirty="0"/>
              <a:t>：</a:t>
            </a:r>
            <a:r>
              <a:rPr lang="zh-CN" altLang="zh-CN" sz="1400" dirty="0"/>
              <a:t>开发环境风险，</a:t>
            </a:r>
            <a:r>
              <a:rPr lang="en-US" altLang="zh-CN" sz="1400" dirty="0"/>
              <a:t>ST</a:t>
            </a:r>
            <a:r>
              <a:rPr lang="zh-CN" altLang="en-US" sz="1400" dirty="0"/>
              <a:t>：</a:t>
            </a:r>
            <a:r>
              <a:rPr lang="zh-CN" altLang="zh-CN" sz="1400" dirty="0"/>
              <a:t>人员风险</a:t>
            </a:r>
            <a:endParaRPr lang="zh-CN" altLang="en-US" sz="1400" dirty="0"/>
          </a:p>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1400" b="0" i="0" u="none" strike="noStrike" cap="none" normalizeH="0" baseline="0" dirty="0">
              <a:ln>
                <a:noFill/>
              </a:ln>
              <a:solidFill>
                <a:schemeClr val="tx1"/>
              </a:solidFill>
              <a:effectLst/>
            </a:endParaRPr>
          </a:p>
        </p:txBody>
      </p:sp>
      <p:sp>
        <p:nvSpPr>
          <p:cNvPr id="6" name="对话气泡: 圆角矩形 5">
            <a:extLst>
              <a:ext uri="{FF2B5EF4-FFF2-40B4-BE49-F238E27FC236}">
                <a16:creationId xmlns:a16="http://schemas.microsoft.com/office/drawing/2014/main" id="{95E327AC-FAB9-4F00-BBB3-4F28CB201A46}"/>
              </a:ext>
            </a:extLst>
          </p:cNvPr>
          <p:cNvSpPr/>
          <p:nvPr/>
        </p:nvSpPr>
        <p:spPr bwMode="auto">
          <a:xfrm>
            <a:off x="7201681" y="2950216"/>
            <a:ext cx="1579104" cy="838824"/>
          </a:xfrm>
          <a:prstGeom prst="wedgeRoundRectCallout">
            <a:avLst>
              <a:gd name="adj1" fmla="val -64500"/>
              <a:gd name="adj2" fmla="val -25132"/>
              <a:gd name="adj3" fmla="val 16667"/>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400" dirty="0"/>
              <a:t>4</a:t>
            </a:r>
            <a:r>
              <a:rPr lang="zh-CN" altLang="en-US" sz="1400" dirty="0"/>
              <a:t>最严重，</a:t>
            </a:r>
            <a:r>
              <a:rPr lang="en-US" altLang="zh-CN" sz="1400" dirty="0"/>
              <a:t>1</a:t>
            </a:r>
            <a:r>
              <a:rPr lang="zh-CN" altLang="en-US" sz="1400" dirty="0"/>
              <a:t>最轻微。</a:t>
            </a:r>
            <a:endParaRPr kumimoji="1" lang="zh-CN" altLang="en-US" sz="1400" b="0" i="0" u="none" strike="noStrike" cap="none" normalizeH="0" baseline="0" dirty="0">
              <a:ln>
                <a:noFill/>
              </a:ln>
              <a:solidFill>
                <a:schemeClr val="tx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9">
            <a:extLst>
              <a:ext uri="{FF2B5EF4-FFF2-40B4-BE49-F238E27FC236}">
                <a16:creationId xmlns:a16="http://schemas.microsoft.com/office/drawing/2014/main" id="{BFC313F7-C9BB-4DC4-90C2-77E522313F79}"/>
              </a:ext>
            </a:extLst>
          </p:cNvPr>
          <p:cNvGraphicFramePr>
            <a:graphicFrameLocks noGrp="1"/>
          </p:cNvGraphicFramePr>
          <p:nvPr>
            <p:extLst>
              <p:ext uri="{D42A27DB-BD31-4B8C-83A1-F6EECF244321}">
                <p14:modId xmlns:p14="http://schemas.microsoft.com/office/powerpoint/2010/main" val="4020298217"/>
              </p:ext>
            </p:extLst>
          </p:nvPr>
        </p:nvGraphicFramePr>
        <p:xfrm>
          <a:off x="1547664" y="2276872"/>
          <a:ext cx="6473485" cy="4147456"/>
        </p:xfrm>
        <a:graphic>
          <a:graphicData uri="http://schemas.openxmlformats.org/drawingml/2006/table">
            <a:tbl>
              <a:tblPr firstRow="1" bandRow="1">
                <a:tableStyleId>{5C22544A-7EE6-4342-B048-85BDC9FD1C3A}</a:tableStyleId>
              </a:tblPr>
              <a:tblGrid>
                <a:gridCol w="2091783">
                  <a:extLst>
                    <a:ext uri="{9D8B030D-6E8A-4147-A177-3AD203B41FA5}">
                      <a16:colId xmlns:a16="http://schemas.microsoft.com/office/drawing/2014/main" val="3604037692"/>
                    </a:ext>
                  </a:extLst>
                </a:gridCol>
                <a:gridCol w="1489319">
                  <a:extLst>
                    <a:ext uri="{9D8B030D-6E8A-4147-A177-3AD203B41FA5}">
                      <a16:colId xmlns:a16="http://schemas.microsoft.com/office/drawing/2014/main" val="830344749"/>
                    </a:ext>
                  </a:extLst>
                </a:gridCol>
                <a:gridCol w="1274012">
                  <a:extLst>
                    <a:ext uri="{9D8B030D-6E8A-4147-A177-3AD203B41FA5}">
                      <a16:colId xmlns:a16="http://schemas.microsoft.com/office/drawing/2014/main" val="3191202581"/>
                    </a:ext>
                  </a:extLst>
                </a:gridCol>
                <a:gridCol w="1618371">
                  <a:extLst>
                    <a:ext uri="{9D8B030D-6E8A-4147-A177-3AD203B41FA5}">
                      <a16:colId xmlns:a16="http://schemas.microsoft.com/office/drawing/2014/main" val="3362168096"/>
                    </a:ext>
                  </a:extLst>
                </a:gridCol>
              </a:tblGrid>
              <a:tr h="370840">
                <a:tc>
                  <a:txBody>
                    <a:bodyPr/>
                    <a:lstStyle/>
                    <a:p>
                      <a:r>
                        <a:rPr lang="zh-CN" altLang="en-US" sz="1600" dirty="0"/>
                        <a:t>风险内容</a:t>
                      </a:r>
                    </a:p>
                  </a:txBody>
                  <a:tcPr/>
                </a:tc>
                <a:tc>
                  <a:txBody>
                    <a:bodyPr/>
                    <a:lstStyle/>
                    <a:p>
                      <a:r>
                        <a:rPr lang="zh-CN" altLang="en-US" sz="1600" dirty="0"/>
                        <a:t>类别</a:t>
                      </a:r>
                    </a:p>
                  </a:txBody>
                  <a:tcPr/>
                </a:tc>
                <a:tc>
                  <a:txBody>
                    <a:bodyPr/>
                    <a:lstStyle/>
                    <a:p>
                      <a:r>
                        <a:rPr lang="zh-CN" altLang="en-US" sz="1600" dirty="0"/>
                        <a:t>概率</a:t>
                      </a:r>
                    </a:p>
                  </a:txBody>
                  <a:tcPr/>
                </a:tc>
                <a:tc>
                  <a:txBody>
                    <a:bodyPr/>
                    <a:lstStyle/>
                    <a:p>
                      <a:r>
                        <a:rPr lang="zh-CN" altLang="en-US" sz="1600" dirty="0"/>
                        <a:t>影响</a:t>
                      </a:r>
                    </a:p>
                  </a:txBody>
                  <a:tcPr/>
                </a:tc>
                <a:extLst>
                  <a:ext uri="{0D108BD9-81ED-4DB2-BD59-A6C34878D82A}">
                    <a16:rowId xmlns:a16="http://schemas.microsoft.com/office/drawing/2014/main" val="3062342869"/>
                  </a:ext>
                </a:extLst>
              </a:tr>
              <a:tr h="370840">
                <a:tc>
                  <a:txBody>
                    <a:bodyPr/>
                    <a:lstStyle/>
                    <a:p>
                      <a:r>
                        <a:rPr lang="zh-CN" altLang="en-US" sz="1600" dirty="0"/>
                        <a:t>技术达不到预期水平</a:t>
                      </a:r>
                    </a:p>
                  </a:txBody>
                  <a:tcPr/>
                </a:tc>
                <a:tc>
                  <a:txBody>
                    <a:bodyPr/>
                    <a:lstStyle/>
                    <a:p>
                      <a:r>
                        <a:rPr lang="en-US" altLang="zh-CN" sz="1600" dirty="0"/>
                        <a:t>CU</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70%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4</a:t>
                      </a:r>
                      <a:endParaRPr lang="zh-CN" altLang="en-US" sz="1600" dirty="0"/>
                    </a:p>
                  </a:txBody>
                  <a:tcPr/>
                </a:tc>
                <a:extLst>
                  <a:ext uri="{0D108BD9-81ED-4DB2-BD59-A6C34878D82A}">
                    <a16:rowId xmlns:a16="http://schemas.microsoft.com/office/drawing/2014/main" val="4173608923"/>
                  </a:ext>
                </a:extLst>
              </a:tr>
              <a:tr h="370840">
                <a:tc>
                  <a:txBody>
                    <a:bodyPr/>
                    <a:lstStyle/>
                    <a:p>
                      <a:r>
                        <a:rPr lang="zh-CN" altLang="en-US" sz="1600" dirty="0"/>
                        <a:t>用户改变需求</a:t>
                      </a:r>
                    </a:p>
                  </a:txBody>
                  <a:tcPr/>
                </a:tc>
                <a:tc>
                  <a:txBody>
                    <a:bodyPr/>
                    <a:lstStyle/>
                    <a:p>
                      <a:r>
                        <a:rPr lang="en-US" altLang="zh-CN" sz="1600" dirty="0"/>
                        <a:t>CU</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80%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3</a:t>
                      </a:r>
                      <a:endParaRPr lang="zh-CN" altLang="en-US" sz="1600" dirty="0"/>
                    </a:p>
                  </a:txBody>
                  <a:tcPr/>
                </a:tc>
                <a:extLst>
                  <a:ext uri="{0D108BD9-81ED-4DB2-BD59-A6C34878D82A}">
                    <a16:rowId xmlns:a16="http://schemas.microsoft.com/office/drawing/2014/main" val="1143917204"/>
                  </a:ext>
                </a:extLst>
              </a:tr>
              <a:tr h="370840">
                <a:tc>
                  <a:txBody>
                    <a:bodyPr/>
                    <a:lstStyle/>
                    <a:p>
                      <a:r>
                        <a:rPr lang="zh-CN" altLang="en-US" sz="1600" dirty="0"/>
                        <a:t>用户数目超出计划</a:t>
                      </a:r>
                    </a:p>
                  </a:txBody>
                  <a:tcPr/>
                </a:tc>
                <a:tc>
                  <a:txBody>
                    <a:bodyPr/>
                    <a:lstStyle/>
                    <a:p>
                      <a:r>
                        <a:rPr lang="en-US" altLang="zh-CN" sz="1600" dirty="0"/>
                        <a:t>PS</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40%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3</a:t>
                      </a:r>
                      <a:endParaRPr lang="zh-CN" altLang="en-US" sz="1600" dirty="0"/>
                    </a:p>
                  </a:txBody>
                  <a:tcPr/>
                </a:tc>
                <a:extLst>
                  <a:ext uri="{0D108BD9-81ED-4DB2-BD59-A6C34878D82A}">
                    <a16:rowId xmlns:a16="http://schemas.microsoft.com/office/drawing/2014/main" val="4126487069"/>
                  </a:ext>
                </a:extLst>
              </a:tr>
              <a:tr h="370840">
                <a:tc>
                  <a:txBody>
                    <a:bodyPr/>
                    <a:lstStyle/>
                    <a:p>
                      <a:r>
                        <a:rPr lang="zh-CN" altLang="en-US" sz="1600" u="sng" dirty="0"/>
                        <a:t>交付日期要求提前</a:t>
                      </a:r>
                    </a:p>
                  </a:txBody>
                  <a:tcPr/>
                </a:tc>
                <a:tc>
                  <a:txBody>
                    <a:bodyPr/>
                    <a:lstStyle/>
                    <a:p>
                      <a:r>
                        <a:rPr lang="en-US" altLang="zh-CN" sz="1600" u="sng" dirty="0"/>
                        <a:t>BU</a:t>
                      </a:r>
                      <a:endParaRPr lang="zh-CN" altLang="en-US" sz="1600"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sng" strike="noStrike" kern="1200" cap="none" spc="0" normalizeH="0" baseline="0" noProof="0" dirty="0">
                          <a:ln>
                            <a:noFill/>
                          </a:ln>
                          <a:solidFill>
                            <a:srgbClr val="000000"/>
                          </a:solidFill>
                          <a:effectLst/>
                          <a:uLnTx/>
                          <a:uFillTx/>
                          <a:latin typeface="Times New Roman"/>
                          <a:ea typeface="宋体"/>
                          <a:cs typeface="+mn-cs"/>
                        </a:rPr>
                        <a:t>20%</a:t>
                      </a:r>
                      <a:endParaRPr kumimoji="0" lang="zh-CN" altLang="en-US" sz="1600" b="0" i="0" u="sng"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u="sng" dirty="0"/>
                        <a:t>4</a:t>
                      </a:r>
                      <a:endParaRPr lang="zh-CN" altLang="en-US" sz="1600" u="sng" dirty="0"/>
                    </a:p>
                  </a:txBody>
                  <a:tcPr/>
                </a:tc>
                <a:extLst>
                  <a:ext uri="{0D108BD9-81ED-4DB2-BD59-A6C34878D82A}">
                    <a16:rowId xmlns:a16="http://schemas.microsoft.com/office/drawing/2014/main" val="304183690"/>
                  </a:ext>
                </a:extLst>
              </a:tr>
              <a:tr h="439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规模估算不准确</a:t>
                      </a:r>
                    </a:p>
                  </a:txBody>
                  <a:tcPr/>
                </a:tc>
                <a:tc>
                  <a:txBody>
                    <a:bodyPr/>
                    <a:lstStyle/>
                    <a:p>
                      <a:r>
                        <a:rPr lang="en-US" altLang="zh-CN" sz="1600" dirty="0"/>
                        <a:t>PS</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60%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2</a:t>
                      </a:r>
                      <a:endParaRPr lang="zh-CN" altLang="en-US" sz="1600" dirty="0"/>
                    </a:p>
                  </a:txBody>
                  <a:tcPr/>
                </a:tc>
                <a:extLst>
                  <a:ext uri="{0D108BD9-81ED-4DB2-BD59-A6C34878D82A}">
                    <a16:rowId xmlns:a16="http://schemas.microsoft.com/office/drawing/2014/main" val="2197820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低估了重用程度</a:t>
                      </a:r>
                    </a:p>
                  </a:txBody>
                  <a:tcPr/>
                </a:tc>
                <a:tc>
                  <a:txBody>
                    <a:bodyPr/>
                    <a:lstStyle/>
                    <a:p>
                      <a:r>
                        <a:rPr lang="en-US" altLang="zh-CN" sz="1600" dirty="0"/>
                        <a:t>PS</a:t>
                      </a:r>
                      <a:endParaRPr lang="zh-CN" altLang="en-US" sz="1600" dirty="0"/>
                    </a:p>
                  </a:txBody>
                  <a:tcPr/>
                </a:tc>
                <a:tc>
                  <a:txBody>
                    <a:bodyPr/>
                    <a:lstStyle/>
                    <a:p>
                      <a:r>
                        <a:rPr lang="en-US" altLang="zh-CN" sz="1600" dirty="0"/>
                        <a:t>40%</a:t>
                      </a:r>
                      <a:endParaRPr lang="zh-CN" altLang="en-US" sz="1600" dirty="0"/>
                    </a:p>
                  </a:txBody>
                  <a:tcPr/>
                </a:tc>
                <a:tc>
                  <a:txBody>
                    <a:bodyPr/>
                    <a:lstStyle/>
                    <a:p>
                      <a:r>
                        <a:rPr lang="en-US" altLang="zh-CN" sz="1600" dirty="0"/>
                        <a:t>2</a:t>
                      </a:r>
                      <a:endParaRPr lang="zh-CN" altLang="en-US" sz="1600" dirty="0"/>
                    </a:p>
                  </a:txBody>
                  <a:tcPr/>
                </a:tc>
                <a:extLst>
                  <a:ext uri="{0D108BD9-81ED-4DB2-BD59-A6C34878D82A}">
                    <a16:rowId xmlns:a16="http://schemas.microsoft.com/office/drawing/2014/main" val="444059889"/>
                  </a:ext>
                </a:extLst>
              </a:tr>
              <a:tr h="370840">
                <a:tc>
                  <a:txBody>
                    <a:bodyPr/>
                    <a:lstStyle/>
                    <a:p>
                      <a:r>
                        <a:rPr lang="zh-CN" altLang="en-US" sz="1600" u="sng" dirty="0"/>
                        <a:t>人员缺乏经验</a:t>
                      </a:r>
                    </a:p>
                  </a:txBody>
                  <a:tcPr/>
                </a:tc>
                <a:tc>
                  <a:txBody>
                    <a:bodyPr/>
                    <a:lstStyle/>
                    <a:p>
                      <a:r>
                        <a:rPr lang="en-US" altLang="zh-CN" sz="1600" u="sng" dirty="0"/>
                        <a:t>ST</a:t>
                      </a:r>
                      <a:endParaRPr lang="zh-CN" altLang="en-US" sz="1600"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sng" strike="noStrike" kern="1200" cap="none" spc="0" normalizeH="0" baseline="0" noProof="0" dirty="0">
                          <a:ln>
                            <a:noFill/>
                          </a:ln>
                          <a:solidFill>
                            <a:srgbClr val="000000"/>
                          </a:solidFill>
                          <a:effectLst/>
                          <a:uLnTx/>
                          <a:uFillTx/>
                          <a:latin typeface="Times New Roman"/>
                          <a:ea typeface="宋体"/>
                          <a:cs typeface="+mn-cs"/>
                        </a:rPr>
                        <a:t>20%</a:t>
                      </a:r>
                      <a:endParaRPr kumimoji="0" lang="zh-CN" altLang="en-US" sz="1600" b="0" i="0" u="sng"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u="sng" dirty="0"/>
                        <a:t>3</a:t>
                      </a:r>
                      <a:endParaRPr lang="zh-CN" altLang="en-US" sz="1600" u="sng" dirty="0"/>
                    </a:p>
                  </a:txBody>
                  <a:tcPr/>
                </a:tc>
                <a:extLst>
                  <a:ext uri="{0D108BD9-81ED-4DB2-BD59-A6C34878D82A}">
                    <a16:rowId xmlns:a16="http://schemas.microsoft.com/office/drawing/2014/main" val="1420529831"/>
                  </a:ext>
                </a:extLst>
              </a:tr>
              <a:tr h="370840">
                <a:tc>
                  <a:txBody>
                    <a:bodyPr/>
                    <a:lstStyle/>
                    <a:p>
                      <a:r>
                        <a:rPr lang="zh-CN" altLang="en-US" sz="1600" dirty="0"/>
                        <a:t>人员流动频繁</a:t>
                      </a:r>
                    </a:p>
                  </a:txBody>
                  <a:tcPr/>
                </a:tc>
                <a:tc>
                  <a:txBody>
                    <a:bodyPr/>
                    <a:lstStyle/>
                    <a:p>
                      <a:r>
                        <a:rPr lang="en-US" altLang="zh-CN" sz="1600" dirty="0"/>
                        <a:t>ST</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30%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2</a:t>
                      </a:r>
                      <a:endParaRPr lang="zh-CN" altLang="en-US" sz="1600" dirty="0"/>
                    </a:p>
                  </a:txBody>
                  <a:tcPr/>
                </a:tc>
                <a:extLst>
                  <a:ext uri="{0D108BD9-81ED-4DB2-BD59-A6C34878D82A}">
                    <a16:rowId xmlns:a16="http://schemas.microsoft.com/office/drawing/2014/main" val="30344961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资金可能流失</a:t>
                      </a:r>
                    </a:p>
                  </a:txBody>
                  <a:tcPr/>
                </a:tc>
                <a:tc>
                  <a:txBody>
                    <a:bodyPr/>
                    <a:lstStyle/>
                    <a:p>
                      <a:r>
                        <a:rPr lang="en-US" altLang="zh-CN" sz="1600" dirty="0"/>
                        <a:t>BU</a:t>
                      </a:r>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cs"/>
                        </a:rPr>
                        <a:t>50%</a:t>
                      </a:r>
                      <a:endParaRPr kumimoji="0" lang="zh-CN" altLang="en-US" sz="1600" b="0" i="0" u="none"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dirty="0"/>
                        <a:t>1</a:t>
                      </a:r>
                      <a:endParaRPr lang="zh-CN" altLang="en-US" sz="1600" dirty="0"/>
                    </a:p>
                  </a:txBody>
                  <a:tcPr/>
                </a:tc>
                <a:extLst>
                  <a:ext uri="{0D108BD9-81ED-4DB2-BD59-A6C34878D82A}">
                    <a16:rowId xmlns:a16="http://schemas.microsoft.com/office/drawing/2014/main" val="4048750995"/>
                  </a:ext>
                </a:extLst>
              </a:tr>
              <a:tr h="370840">
                <a:tc>
                  <a:txBody>
                    <a:bodyPr/>
                    <a:lstStyle/>
                    <a:p>
                      <a:r>
                        <a:rPr lang="zh-CN" altLang="en-US" sz="1600" u="sng" dirty="0"/>
                        <a:t>缺少工具培训</a:t>
                      </a:r>
                    </a:p>
                  </a:txBody>
                  <a:tcPr/>
                </a:tc>
                <a:tc>
                  <a:txBody>
                    <a:bodyPr/>
                    <a:lstStyle/>
                    <a:p>
                      <a:r>
                        <a:rPr lang="en-US" altLang="zh-CN" sz="1600" u="sng" dirty="0"/>
                        <a:t>DS</a:t>
                      </a:r>
                      <a:endParaRPr lang="zh-CN" altLang="en-US" sz="1600"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sng" strike="noStrike" kern="1200" cap="none" spc="0" normalizeH="0" baseline="0" noProof="0" dirty="0">
                          <a:ln>
                            <a:noFill/>
                          </a:ln>
                          <a:solidFill>
                            <a:srgbClr val="000000"/>
                          </a:solidFill>
                          <a:effectLst/>
                          <a:uLnTx/>
                          <a:uFillTx/>
                          <a:latin typeface="Times New Roman"/>
                          <a:ea typeface="宋体"/>
                          <a:cs typeface="+mn-cs"/>
                        </a:rPr>
                        <a:t>10%</a:t>
                      </a:r>
                      <a:endParaRPr kumimoji="0" lang="zh-CN" altLang="en-US" sz="1600" b="0" i="0" u="sng" strike="noStrike" kern="1200" cap="none" spc="0" normalizeH="0" baseline="0" noProof="0" dirty="0">
                        <a:ln>
                          <a:noFill/>
                        </a:ln>
                        <a:solidFill>
                          <a:srgbClr val="000000"/>
                        </a:solidFill>
                        <a:effectLst/>
                        <a:uLnTx/>
                        <a:uFillTx/>
                        <a:latin typeface="Times New Roman"/>
                        <a:ea typeface="宋体"/>
                        <a:cs typeface="+mn-cs"/>
                      </a:endParaRPr>
                    </a:p>
                  </a:txBody>
                  <a:tcPr/>
                </a:tc>
                <a:tc>
                  <a:txBody>
                    <a:bodyPr/>
                    <a:lstStyle/>
                    <a:p>
                      <a:r>
                        <a:rPr lang="en-US" altLang="zh-CN" sz="1600" u="sng" dirty="0"/>
                        <a:t>2</a:t>
                      </a:r>
                      <a:endParaRPr lang="zh-CN" altLang="en-US" sz="1600" u="sng" dirty="0"/>
                    </a:p>
                  </a:txBody>
                  <a:tcPr/>
                </a:tc>
                <a:extLst>
                  <a:ext uri="{0D108BD9-81ED-4DB2-BD59-A6C34878D82A}">
                    <a16:rowId xmlns:a16="http://schemas.microsoft.com/office/drawing/2014/main" val="2683242984"/>
                  </a:ext>
                </a:extLst>
              </a:tr>
            </a:tbl>
          </a:graphicData>
        </a:graphic>
      </p:graphicFrame>
      <p:sp>
        <p:nvSpPr>
          <p:cNvPr id="71682" name="标题 1">
            <a:extLst>
              <a:ext uri="{FF2B5EF4-FFF2-40B4-BE49-F238E27FC236}">
                <a16:creationId xmlns:a16="http://schemas.microsoft.com/office/drawing/2014/main" id="{6332ABBE-D19E-4986-A7AC-10C119C66264}"/>
              </a:ext>
            </a:extLst>
          </p:cNvPr>
          <p:cNvSpPr>
            <a:spLocks noGrp="1"/>
          </p:cNvSpPr>
          <p:nvPr>
            <p:ph type="title"/>
          </p:nvPr>
        </p:nvSpPr>
        <p:spPr/>
        <p:txBody>
          <a:bodyPr/>
          <a:lstStyle/>
          <a:p>
            <a:r>
              <a:rPr lang="en-US" altLang="zh-CN"/>
              <a:t>13.1.3  </a:t>
            </a:r>
            <a:r>
              <a:rPr lang="zh-CN" altLang="zh-CN"/>
              <a:t>风险预测</a:t>
            </a:r>
            <a:endParaRPr lang="zh-CN" altLang="en-US"/>
          </a:p>
        </p:txBody>
      </p:sp>
      <p:sp>
        <p:nvSpPr>
          <p:cNvPr id="71683" name="内容占位符 2">
            <a:extLst>
              <a:ext uri="{FF2B5EF4-FFF2-40B4-BE49-F238E27FC236}">
                <a16:creationId xmlns:a16="http://schemas.microsoft.com/office/drawing/2014/main" id="{852219DD-DC72-4F68-8D81-97951B44DA3A}"/>
              </a:ext>
            </a:extLst>
          </p:cNvPr>
          <p:cNvSpPr>
            <a:spLocks noGrp="1"/>
          </p:cNvSpPr>
          <p:nvPr>
            <p:ph idx="1"/>
          </p:nvPr>
        </p:nvSpPr>
        <p:spPr>
          <a:xfrm>
            <a:off x="541720" y="1588232"/>
            <a:ext cx="7772400" cy="838824"/>
          </a:xfrm>
        </p:spPr>
        <p:txBody>
          <a:bodyPr/>
          <a:lstStyle/>
          <a:p>
            <a:pPr marL="0" indent="0">
              <a:buNone/>
            </a:pPr>
            <a:r>
              <a:rPr lang="en-US" altLang="zh-CN" b="1" dirty="0"/>
              <a:t>2</a:t>
            </a:r>
            <a:r>
              <a:rPr lang="zh-CN" altLang="zh-CN" b="1" dirty="0"/>
              <a:t>．风险</a:t>
            </a:r>
            <a:r>
              <a:rPr lang="zh-CN" altLang="en-US" b="1" dirty="0"/>
              <a:t>排序（按影响和概率综合）</a:t>
            </a:r>
            <a:endParaRPr lang="zh-CN" altLang="zh-CN" b="1" dirty="0"/>
          </a:p>
        </p:txBody>
      </p:sp>
      <p:sp>
        <p:nvSpPr>
          <p:cNvPr id="6" name="对话气泡: 圆角矩形 5">
            <a:extLst>
              <a:ext uri="{FF2B5EF4-FFF2-40B4-BE49-F238E27FC236}">
                <a16:creationId xmlns:a16="http://schemas.microsoft.com/office/drawing/2014/main" id="{95E327AC-FAB9-4F00-BBB3-4F28CB201A46}"/>
              </a:ext>
            </a:extLst>
          </p:cNvPr>
          <p:cNvSpPr/>
          <p:nvPr/>
        </p:nvSpPr>
        <p:spPr bwMode="auto">
          <a:xfrm>
            <a:off x="7020272" y="3635161"/>
            <a:ext cx="1872208" cy="838824"/>
          </a:xfrm>
          <a:prstGeom prst="wedgeRoundRectCallout">
            <a:avLst>
              <a:gd name="adj1" fmla="val -64500"/>
              <a:gd name="adj2" fmla="val -25132"/>
              <a:gd name="adj3" fmla="val 16667"/>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1" lang="zh-CN" altLang="en-US" sz="1800" b="0" i="0" u="none" strike="noStrike" cap="none" normalizeH="0" baseline="0" dirty="0">
                <a:ln>
                  <a:noFill/>
                </a:ln>
                <a:solidFill>
                  <a:schemeClr val="tx1"/>
                </a:solidFill>
                <a:effectLst/>
              </a:rPr>
              <a:t>为什么</a:t>
            </a:r>
            <a:r>
              <a:rPr kumimoji="1" lang="en-US" altLang="zh-CN" sz="1800" b="0" i="0" u="none" strike="noStrike" cap="none" normalizeH="0" baseline="0" dirty="0">
                <a:ln>
                  <a:noFill/>
                </a:ln>
                <a:solidFill>
                  <a:schemeClr val="tx1"/>
                </a:solidFill>
                <a:effectLst/>
              </a:rPr>
              <a:t>4</a:t>
            </a:r>
            <a:r>
              <a:rPr kumimoji="1" lang="zh-CN" altLang="en-US" sz="1800" b="0" i="0" u="none" strike="noStrike" cap="none" normalizeH="0" baseline="0" dirty="0">
                <a:ln>
                  <a:noFill/>
                </a:ln>
                <a:solidFill>
                  <a:schemeClr val="tx1"/>
                </a:solidFill>
                <a:effectLst/>
              </a:rPr>
              <a:t>级反而在</a:t>
            </a:r>
            <a:r>
              <a:rPr kumimoji="1" lang="en-US" altLang="zh-CN" sz="1800" b="0" i="0" u="none" strike="noStrike" cap="none" normalizeH="0" baseline="0" dirty="0">
                <a:ln>
                  <a:noFill/>
                </a:ln>
                <a:solidFill>
                  <a:schemeClr val="tx1"/>
                </a:solidFill>
                <a:effectLst/>
              </a:rPr>
              <a:t>3</a:t>
            </a:r>
            <a:r>
              <a:rPr kumimoji="1" lang="zh-CN" altLang="en-US" sz="1800" b="0" i="0" u="none" strike="noStrike" cap="none" normalizeH="0" baseline="0" dirty="0">
                <a:ln>
                  <a:noFill/>
                </a:ln>
                <a:solidFill>
                  <a:schemeClr val="tx1"/>
                </a:solidFill>
                <a:effectLst/>
              </a:rPr>
              <a:t>级后面？</a:t>
            </a:r>
          </a:p>
        </p:txBody>
      </p:sp>
    </p:spTree>
    <p:extLst>
      <p:ext uri="{BB962C8B-B14F-4D97-AF65-F5344CB8AC3E}">
        <p14:creationId xmlns:p14="http://schemas.microsoft.com/office/powerpoint/2010/main" val="44806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a:extLst>
              <a:ext uri="{FF2B5EF4-FFF2-40B4-BE49-F238E27FC236}">
                <a16:creationId xmlns:a16="http://schemas.microsoft.com/office/drawing/2014/main" id="{30C8D5ED-D237-43FB-90F9-A1FD5AF34B1C}"/>
              </a:ext>
            </a:extLst>
          </p:cNvPr>
          <p:cNvSpPr>
            <a:spLocks noGrp="1"/>
          </p:cNvSpPr>
          <p:nvPr>
            <p:ph type="title"/>
          </p:nvPr>
        </p:nvSpPr>
        <p:spPr/>
        <p:txBody>
          <a:bodyPr/>
          <a:lstStyle/>
          <a:p>
            <a:r>
              <a:rPr lang="en-US" altLang="zh-CN"/>
              <a:t>13.1.3  </a:t>
            </a:r>
            <a:r>
              <a:rPr lang="zh-CN" altLang="zh-CN"/>
              <a:t>风险预测</a:t>
            </a:r>
            <a:endParaRPr lang="zh-CN" altLang="en-US"/>
          </a:p>
        </p:txBody>
      </p:sp>
      <p:sp>
        <p:nvSpPr>
          <p:cNvPr id="76803" name="内容占位符 2">
            <a:extLst>
              <a:ext uri="{FF2B5EF4-FFF2-40B4-BE49-F238E27FC236}">
                <a16:creationId xmlns:a16="http://schemas.microsoft.com/office/drawing/2014/main" id="{8B94F12E-91B7-4466-8B39-C5F5796A4865}"/>
              </a:ext>
            </a:extLst>
          </p:cNvPr>
          <p:cNvSpPr>
            <a:spLocks noGrp="1"/>
          </p:cNvSpPr>
          <p:nvPr>
            <p:ph idx="1"/>
          </p:nvPr>
        </p:nvSpPr>
        <p:spPr/>
        <p:txBody>
          <a:bodyPr/>
          <a:lstStyle/>
          <a:p>
            <a:pPr>
              <a:spcBef>
                <a:spcPts val="1800"/>
              </a:spcBef>
            </a:pPr>
            <a:r>
              <a:rPr lang="zh-CN" altLang="zh-CN" sz="2400" dirty="0"/>
              <a:t>从管理的角度看，风险影响和风险概率的作用是不同的。</a:t>
            </a:r>
            <a:endParaRPr lang="en-US" altLang="zh-CN" sz="2400" dirty="0"/>
          </a:p>
          <a:p>
            <a:pPr>
              <a:spcBef>
                <a:spcPts val="1800"/>
              </a:spcBef>
            </a:pPr>
            <a:r>
              <a:rPr lang="zh-CN" altLang="zh-CN" sz="2400" dirty="0"/>
              <a:t>对一个具有高影响但发生概率很低的风险因素，不应该花费太多管理时间。</a:t>
            </a:r>
            <a:endParaRPr lang="en-US" altLang="zh-CN" sz="2400" dirty="0"/>
          </a:p>
          <a:p>
            <a:pPr>
              <a:spcBef>
                <a:spcPts val="1800"/>
              </a:spcBef>
            </a:pPr>
            <a:r>
              <a:rPr lang="zh-CN" altLang="en-US" sz="2400" dirty="0"/>
              <a:t>关注：</a:t>
            </a:r>
            <a:endParaRPr lang="en-US" altLang="zh-CN" sz="2400" dirty="0"/>
          </a:p>
          <a:p>
            <a:pPr lvl="1">
              <a:spcBef>
                <a:spcPts val="1800"/>
              </a:spcBef>
            </a:pPr>
            <a:r>
              <a:rPr lang="zh-CN" altLang="zh-CN" sz="2000" dirty="0"/>
              <a:t>高影响且中到高概率</a:t>
            </a:r>
            <a:endParaRPr lang="en-US" altLang="zh-CN" sz="2000" dirty="0"/>
          </a:p>
          <a:p>
            <a:pPr lvl="1">
              <a:spcBef>
                <a:spcPts val="1800"/>
              </a:spcBef>
            </a:pPr>
            <a:r>
              <a:rPr lang="zh-CN" altLang="zh-CN" sz="2000" dirty="0"/>
              <a:t>低影响且高概率</a:t>
            </a:r>
          </a:p>
          <a:p>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a:extLst>
              <a:ext uri="{FF2B5EF4-FFF2-40B4-BE49-F238E27FC236}">
                <a16:creationId xmlns:a16="http://schemas.microsoft.com/office/drawing/2014/main" id="{24596F68-B568-4632-8F1A-F283F6BF104E}"/>
              </a:ext>
            </a:extLst>
          </p:cNvPr>
          <p:cNvSpPr>
            <a:spLocks noGrp="1"/>
          </p:cNvSpPr>
          <p:nvPr>
            <p:ph type="title"/>
          </p:nvPr>
        </p:nvSpPr>
        <p:spPr/>
        <p:txBody>
          <a:bodyPr/>
          <a:lstStyle/>
          <a:p>
            <a:r>
              <a:rPr lang="en-US" altLang="zh-CN"/>
              <a:t>13.1  </a:t>
            </a:r>
            <a:r>
              <a:rPr lang="zh-CN" altLang="zh-CN"/>
              <a:t>风 险 管 理</a:t>
            </a:r>
            <a:endParaRPr lang="zh-CN" altLang="en-US"/>
          </a:p>
        </p:txBody>
      </p:sp>
      <p:sp>
        <p:nvSpPr>
          <p:cNvPr id="78851" name="内容占位符 2">
            <a:extLst>
              <a:ext uri="{FF2B5EF4-FFF2-40B4-BE49-F238E27FC236}">
                <a16:creationId xmlns:a16="http://schemas.microsoft.com/office/drawing/2014/main" id="{4A93F1E3-B8AA-4000-9A8F-8BD0A1C54DB8}"/>
              </a:ext>
            </a:extLst>
          </p:cNvPr>
          <p:cNvSpPr>
            <a:spLocks noGrp="1"/>
          </p:cNvSpPr>
          <p:nvPr>
            <p:ph idx="1"/>
          </p:nvPr>
        </p:nvSpPr>
        <p:spPr/>
        <p:txBody>
          <a:bodyPr/>
          <a:lstStyle/>
          <a:p>
            <a:pPr>
              <a:spcBef>
                <a:spcPts val="1800"/>
              </a:spcBef>
            </a:pPr>
            <a:r>
              <a:rPr lang="en-US" altLang="zh-CN" b="1" dirty="0"/>
              <a:t>13.1.1  </a:t>
            </a:r>
            <a:r>
              <a:rPr lang="zh-CN" altLang="zh-CN" b="1" dirty="0"/>
              <a:t>软件风险分类</a:t>
            </a:r>
          </a:p>
          <a:p>
            <a:pPr>
              <a:spcBef>
                <a:spcPts val="1800"/>
              </a:spcBef>
            </a:pPr>
            <a:r>
              <a:rPr lang="en-US" altLang="zh-CN" b="1" dirty="0"/>
              <a:t>13.1.2  </a:t>
            </a:r>
            <a:r>
              <a:rPr lang="zh-CN" altLang="zh-CN" b="1" dirty="0"/>
              <a:t>风险识别</a:t>
            </a:r>
          </a:p>
          <a:p>
            <a:pPr>
              <a:spcBef>
                <a:spcPts val="1800"/>
              </a:spcBef>
            </a:pPr>
            <a:r>
              <a:rPr lang="en-US" altLang="zh-CN" b="1" dirty="0"/>
              <a:t>13.1.3  </a:t>
            </a:r>
            <a:r>
              <a:rPr lang="zh-CN" altLang="zh-CN" b="1" dirty="0"/>
              <a:t>风险预测</a:t>
            </a:r>
          </a:p>
          <a:p>
            <a:pPr>
              <a:spcBef>
                <a:spcPts val="1800"/>
              </a:spcBef>
            </a:pPr>
            <a:r>
              <a:rPr lang="en-US" altLang="zh-CN" b="1" dirty="0">
                <a:solidFill>
                  <a:srgbClr val="FF0000"/>
                </a:solidFill>
              </a:rPr>
              <a:t>13.1.4  </a:t>
            </a:r>
            <a:r>
              <a:rPr lang="zh-CN" altLang="zh-CN" b="1" dirty="0">
                <a:solidFill>
                  <a:srgbClr val="FF0000"/>
                </a:solidFill>
              </a:rPr>
              <a:t>处理风险的策略</a:t>
            </a:r>
          </a:p>
          <a:p>
            <a:endParaRPr lang="zh-CN" altLang="en-US"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a:extLst>
              <a:ext uri="{FF2B5EF4-FFF2-40B4-BE49-F238E27FC236}">
                <a16:creationId xmlns:a16="http://schemas.microsoft.com/office/drawing/2014/main" id="{7F515C7F-51E3-4A3F-81C2-33660B13230F}"/>
              </a:ext>
            </a:extLst>
          </p:cNvPr>
          <p:cNvSpPr>
            <a:spLocks noGrp="1"/>
          </p:cNvSpPr>
          <p:nvPr>
            <p:ph type="title"/>
          </p:nvPr>
        </p:nvSpPr>
        <p:spPr/>
        <p:txBody>
          <a:bodyPr/>
          <a:lstStyle/>
          <a:p>
            <a:r>
              <a:rPr lang="en-US" altLang="zh-CN"/>
              <a:t>13.1.4  </a:t>
            </a:r>
            <a:r>
              <a:rPr lang="zh-CN" altLang="zh-CN"/>
              <a:t>处理风险的策略</a:t>
            </a:r>
            <a:endParaRPr lang="zh-CN" altLang="en-US"/>
          </a:p>
        </p:txBody>
      </p:sp>
      <p:sp>
        <p:nvSpPr>
          <p:cNvPr id="80899" name="内容占位符 2">
            <a:extLst>
              <a:ext uri="{FF2B5EF4-FFF2-40B4-BE49-F238E27FC236}">
                <a16:creationId xmlns:a16="http://schemas.microsoft.com/office/drawing/2014/main" id="{84B113D9-FC39-462C-B393-73BF2307830C}"/>
              </a:ext>
            </a:extLst>
          </p:cNvPr>
          <p:cNvSpPr>
            <a:spLocks noGrp="1"/>
          </p:cNvSpPr>
          <p:nvPr>
            <p:ph idx="1"/>
          </p:nvPr>
        </p:nvSpPr>
        <p:spPr/>
        <p:txBody>
          <a:bodyPr/>
          <a:lstStyle/>
          <a:p>
            <a:r>
              <a:rPr lang="zh-CN" altLang="zh-CN" dirty="0"/>
              <a:t>风险避免（或缓解）</a:t>
            </a:r>
            <a:endParaRPr lang="en-US" altLang="zh-CN" dirty="0"/>
          </a:p>
          <a:p>
            <a:r>
              <a:rPr lang="zh-CN" altLang="zh-CN" dirty="0"/>
              <a:t>风险监控</a:t>
            </a:r>
            <a:endParaRPr lang="en-US" altLang="zh-CN" dirty="0"/>
          </a:p>
          <a:p>
            <a:r>
              <a:rPr lang="zh-CN" altLang="zh-CN" dirty="0"/>
              <a:t>风险管理</a:t>
            </a:r>
            <a:endParaRPr lang="en-US" altLang="zh-CN" dirty="0"/>
          </a:p>
          <a:p>
            <a:r>
              <a:rPr lang="zh-CN" altLang="zh-CN" dirty="0"/>
              <a:t>意外事件计划</a:t>
            </a: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AE1D9E9-897C-47E7-A53A-3850E2E9BAFD}" type="slidenum">
              <a:rPr lang="en-US" altLang="zh-CN"/>
              <a:pPr/>
              <a:t>4</a:t>
            </a:fld>
            <a:endParaRPr lang="en-US" altLang="zh-CN"/>
          </a:p>
        </p:txBody>
      </p:sp>
      <p:sp>
        <p:nvSpPr>
          <p:cNvPr id="260098" name="Rectangle 2"/>
          <p:cNvSpPr>
            <a:spLocks noGrp="1" noChangeArrowheads="1"/>
          </p:cNvSpPr>
          <p:nvPr>
            <p:ph type="title"/>
          </p:nvPr>
        </p:nvSpPr>
        <p:spPr>
          <a:xfrm>
            <a:off x="1042988" y="620837"/>
            <a:ext cx="7315226" cy="738187"/>
          </a:xfrm>
        </p:spPr>
        <p:txBody>
          <a:bodyPr/>
          <a:lstStyle/>
          <a:p>
            <a:r>
              <a:rPr lang="zh-CN" altLang="en-US" sz="3600" dirty="0"/>
              <a:t>任务</a:t>
            </a:r>
          </a:p>
        </p:txBody>
      </p:sp>
      <p:sp>
        <p:nvSpPr>
          <p:cNvPr id="260099" name="Rectangle 3"/>
          <p:cNvSpPr>
            <a:spLocks noGrp="1" noChangeArrowheads="1"/>
          </p:cNvSpPr>
          <p:nvPr>
            <p:ph type="body" idx="1"/>
          </p:nvPr>
        </p:nvSpPr>
        <p:spPr>
          <a:xfrm>
            <a:off x="540965" y="1501313"/>
            <a:ext cx="7991475" cy="4952023"/>
          </a:xfrm>
        </p:spPr>
        <p:txBody>
          <a:bodyPr/>
          <a:lstStyle/>
          <a:p>
            <a:pPr>
              <a:lnSpc>
                <a:spcPct val="120000"/>
              </a:lnSpc>
              <a:buClr>
                <a:srgbClr val="0066FF"/>
              </a:buClr>
              <a:buFont typeface="Wingdings" panose="05000000000000000000" pitchFamily="2" charset="2"/>
              <a:buChar char="l"/>
            </a:pPr>
            <a:r>
              <a:rPr lang="zh-CN" altLang="en-US" sz="2800" dirty="0"/>
              <a:t>前面的课程中已经多次涉及到软件项目管理的内容</a:t>
            </a:r>
            <a:endParaRPr lang="en-US" altLang="zh-CN" sz="2800" dirty="0"/>
          </a:p>
          <a:p>
            <a:pPr lvl="1">
              <a:lnSpc>
                <a:spcPct val="120000"/>
              </a:lnSpc>
              <a:buClr>
                <a:srgbClr val="0066FF"/>
              </a:buClr>
              <a:buFont typeface="Wingdings" panose="05000000000000000000" pitchFamily="2" charset="2"/>
              <a:buChar char="Ø"/>
            </a:pPr>
            <a:r>
              <a:rPr lang="zh-CN" altLang="en-US" dirty="0"/>
              <a:t>第</a:t>
            </a:r>
            <a:r>
              <a:rPr lang="en-US" altLang="zh-CN" dirty="0"/>
              <a:t>11</a:t>
            </a:r>
            <a:r>
              <a:rPr lang="zh-CN" altLang="en-US" dirty="0"/>
              <a:t>章计划的重点：关键路径</a:t>
            </a:r>
            <a:endParaRPr lang="en-US" altLang="zh-CN" dirty="0"/>
          </a:p>
          <a:p>
            <a:pPr lvl="1">
              <a:lnSpc>
                <a:spcPct val="120000"/>
              </a:lnSpc>
              <a:buClr>
                <a:srgbClr val="0066FF"/>
              </a:buClr>
              <a:buFont typeface="Wingdings" panose="05000000000000000000" pitchFamily="2" charset="2"/>
              <a:buChar char="Ø"/>
            </a:pPr>
            <a:r>
              <a:rPr lang="zh-CN" altLang="en-US" dirty="0"/>
              <a:t>第</a:t>
            </a:r>
            <a:r>
              <a:rPr lang="en-US" altLang="zh-CN" dirty="0"/>
              <a:t>12</a:t>
            </a:r>
            <a:r>
              <a:rPr lang="zh-CN" altLang="en-US" dirty="0"/>
              <a:t>章组织的重点：项目组的</a:t>
            </a:r>
            <a:r>
              <a:rPr lang="en-US" altLang="zh-CN" dirty="0"/>
              <a:t>3</a:t>
            </a:r>
            <a:r>
              <a:rPr lang="zh-CN" altLang="en-US" dirty="0"/>
              <a:t>种组织方式</a:t>
            </a:r>
            <a:endParaRPr lang="en-US" altLang="zh-CN" dirty="0"/>
          </a:p>
          <a:p>
            <a:pPr lvl="1">
              <a:lnSpc>
                <a:spcPct val="120000"/>
              </a:lnSpc>
              <a:buClr>
                <a:srgbClr val="0066FF"/>
              </a:buClr>
              <a:buFont typeface="Wingdings" panose="05000000000000000000" pitchFamily="2" charset="2"/>
              <a:buChar char="Ø"/>
            </a:pPr>
            <a:r>
              <a:rPr lang="zh-CN" altLang="en-US" dirty="0"/>
              <a:t>第</a:t>
            </a:r>
            <a:r>
              <a:rPr lang="en-US" altLang="zh-CN" dirty="0"/>
              <a:t>13</a:t>
            </a:r>
            <a:r>
              <a:rPr lang="zh-CN" altLang="en-US" dirty="0"/>
              <a:t>章控制的重点：风险识别和处理策略，质量保证是否等于测试</a:t>
            </a:r>
            <a:endParaRPr lang="en-US" altLang="zh-CN" dirty="0"/>
          </a:p>
          <a:p>
            <a:pPr lvl="1">
              <a:lnSpc>
                <a:spcPct val="120000"/>
              </a:lnSpc>
              <a:buClr>
                <a:srgbClr val="0066FF"/>
              </a:buClr>
              <a:buFont typeface="Wingdings" panose="05000000000000000000" pitchFamily="2" charset="2"/>
              <a:buChar char="Ø"/>
            </a:pPr>
            <a:r>
              <a:rPr lang="zh-CN" altLang="en-US" dirty="0"/>
              <a:t>第</a:t>
            </a:r>
            <a:r>
              <a:rPr lang="en-US" altLang="zh-CN" dirty="0"/>
              <a:t>14</a:t>
            </a:r>
            <a:r>
              <a:rPr lang="zh-CN" altLang="en-US" dirty="0"/>
              <a:t>章维护的重点：软件维护的过程和分类</a:t>
            </a:r>
            <a:endParaRPr lang="en-US" altLang="zh-CN" dirty="0"/>
          </a:p>
        </p:txBody>
      </p:sp>
    </p:spTree>
    <p:extLst>
      <p:ext uri="{BB962C8B-B14F-4D97-AF65-F5344CB8AC3E}">
        <p14:creationId xmlns:p14="http://schemas.microsoft.com/office/powerpoint/2010/main" val="82456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1">
            <a:extLst>
              <a:ext uri="{FF2B5EF4-FFF2-40B4-BE49-F238E27FC236}">
                <a16:creationId xmlns:a16="http://schemas.microsoft.com/office/drawing/2014/main" id="{DC81B859-6868-4E1E-8D5D-07AF8C547D54}"/>
              </a:ext>
            </a:extLst>
          </p:cNvPr>
          <p:cNvSpPr>
            <a:spLocks noGrp="1"/>
          </p:cNvSpPr>
          <p:nvPr>
            <p:ph type="title"/>
          </p:nvPr>
        </p:nvSpPr>
        <p:spPr/>
        <p:txBody>
          <a:bodyPr/>
          <a:lstStyle/>
          <a:p>
            <a:r>
              <a:rPr lang="en-US" altLang="zh-CN"/>
              <a:t>13.1.4  </a:t>
            </a:r>
            <a:r>
              <a:rPr lang="zh-CN" altLang="zh-CN"/>
              <a:t>处理风险的策略</a:t>
            </a:r>
            <a:endParaRPr lang="zh-CN" altLang="en-US"/>
          </a:p>
        </p:txBody>
      </p:sp>
      <p:sp>
        <p:nvSpPr>
          <p:cNvPr id="81923" name="内容占位符 2">
            <a:extLst>
              <a:ext uri="{FF2B5EF4-FFF2-40B4-BE49-F238E27FC236}">
                <a16:creationId xmlns:a16="http://schemas.microsoft.com/office/drawing/2014/main" id="{2655B9CC-C2B0-4D16-9B4C-584FFECF2570}"/>
              </a:ext>
            </a:extLst>
          </p:cNvPr>
          <p:cNvSpPr>
            <a:spLocks noGrp="1"/>
          </p:cNvSpPr>
          <p:nvPr>
            <p:ph idx="1"/>
          </p:nvPr>
        </p:nvSpPr>
        <p:spPr>
          <a:xfrm>
            <a:off x="685800" y="1909192"/>
            <a:ext cx="7772400" cy="1879848"/>
          </a:xfrm>
        </p:spPr>
        <p:txBody>
          <a:bodyPr/>
          <a:lstStyle/>
          <a:p>
            <a:pPr marL="0" indent="0">
              <a:buNone/>
            </a:pPr>
            <a:r>
              <a:rPr lang="en-US" altLang="zh-CN" b="1" dirty="0"/>
              <a:t>1</a:t>
            </a:r>
            <a:r>
              <a:rPr lang="zh-CN" altLang="zh-CN" b="1" dirty="0"/>
              <a:t>．风险避免</a:t>
            </a:r>
          </a:p>
          <a:p>
            <a:pPr>
              <a:lnSpc>
                <a:spcPct val="120000"/>
              </a:lnSpc>
              <a:spcBef>
                <a:spcPts val="1800"/>
              </a:spcBef>
            </a:pPr>
            <a:r>
              <a:rPr lang="zh-CN" altLang="zh-CN" sz="2400" dirty="0"/>
              <a:t>采用主动的策略来处理风险，通过建立风险缓解计划来达到。</a:t>
            </a:r>
            <a:endParaRPr lang="en-US" altLang="zh-CN" sz="2400" dirty="0"/>
          </a:p>
          <a:p>
            <a:pPr>
              <a:lnSpc>
                <a:spcPct val="120000"/>
              </a:lnSpc>
            </a:pPr>
            <a:endParaRPr lang="zh-CN" altLang="zh-CN" sz="2000" dirty="0"/>
          </a:p>
        </p:txBody>
      </p:sp>
      <p:sp>
        <p:nvSpPr>
          <p:cNvPr id="5" name="文本框 4">
            <a:extLst>
              <a:ext uri="{FF2B5EF4-FFF2-40B4-BE49-F238E27FC236}">
                <a16:creationId xmlns:a16="http://schemas.microsoft.com/office/drawing/2014/main" id="{05B1726B-0744-4A18-8233-779353B391E7}"/>
              </a:ext>
            </a:extLst>
          </p:cNvPr>
          <p:cNvSpPr txBox="1"/>
          <p:nvPr/>
        </p:nvSpPr>
        <p:spPr>
          <a:xfrm>
            <a:off x="1115616" y="3717032"/>
            <a:ext cx="7200800" cy="2132315"/>
          </a:xfrm>
          <a:prstGeom prst="rect">
            <a:avLst/>
          </a:prstGeom>
          <a:solidFill>
            <a:srgbClr val="FFFFFF"/>
          </a:solidFill>
          <a:effectLst>
            <a:outerShdw blurRad="50800" dist="38100" dir="5400000" algn="t" rotWithShape="0">
              <a:prstClr val="black">
                <a:alpha val="40000"/>
              </a:prstClr>
            </a:outerShdw>
          </a:effectLst>
        </p:spPr>
        <p:txBody>
          <a:bodyPr wrap="square">
            <a:spAutoFit/>
          </a:bodyPr>
          <a:lstStyle/>
          <a:p>
            <a:pPr>
              <a:lnSpc>
                <a:spcPct val="120000"/>
              </a:lnSpc>
            </a:pPr>
            <a:r>
              <a:rPr lang="zh-CN" altLang="zh-CN" sz="1600" dirty="0">
                <a:solidFill>
                  <a:srgbClr val="000000"/>
                </a:solidFill>
              </a:rPr>
              <a:t>例如，人员频繁流动的概率是</a:t>
            </a:r>
            <a:r>
              <a:rPr lang="en-US" altLang="zh-CN" sz="1600" dirty="0">
                <a:solidFill>
                  <a:srgbClr val="000000"/>
                </a:solidFill>
              </a:rPr>
              <a:t>0.70</a:t>
            </a:r>
            <a:r>
              <a:rPr lang="zh-CN" altLang="zh-CN" sz="1600" dirty="0">
                <a:solidFill>
                  <a:srgbClr val="000000"/>
                </a:solidFill>
              </a:rPr>
              <a:t>（相当高），预测该风险发生时将对项目成本和进度有严重影响。</a:t>
            </a:r>
            <a:endParaRPr lang="en-US" altLang="zh-CN" sz="1600" dirty="0">
              <a:solidFill>
                <a:srgbClr val="000000"/>
              </a:solidFill>
            </a:endParaRPr>
          </a:p>
          <a:p>
            <a:pPr marL="285750" indent="-285750">
              <a:lnSpc>
                <a:spcPct val="120000"/>
              </a:lnSpc>
              <a:buFont typeface="Arial" panose="020B0604020202020204" pitchFamily="34" charset="0"/>
              <a:buChar char="•"/>
            </a:pPr>
            <a:r>
              <a:rPr lang="zh-CN" altLang="en-US" sz="1600" dirty="0">
                <a:solidFill>
                  <a:srgbClr val="000000"/>
                </a:solidFill>
              </a:rPr>
              <a:t>分析</a:t>
            </a:r>
            <a:r>
              <a:rPr lang="zh-CN" altLang="zh-CN" sz="1600" dirty="0">
                <a:solidFill>
                  <a:srgbClr val="000000"/>
                </a:solidFill>
              </a:rPr>
              <a:t>人员流动的原因（如工作条件恶劣，报酬低，劳动力市场竞争激烈）。</a:t>
            </a:r>
            <a:r>
              <a:rPr lang="en-US" altLang="zh-CN" sz="1600" dirty="0">
                <a:solidFill>
                  <a:srgbClr val="000000"/>
                </a:solidFill>
              </a:rPr>
              <a:t> </a:t>
            </a:r>
            <a:endParaRPr lang="zh-CN" altLang="zh-CN" sz="1600" dirty="0">
              <a:solidFill>
                <a:srgbClr val="000000"/>
              </a:solidFill>
            </a:endParaRPr>
          </a:p>
          <a:p>
            <a:pPr marL="285750" indent="-285750">
              <a:lnSpc>
                <a:spcPct val="120000"/>
              </a:lnSpc>
              <a:buFont typeface="Arial" panose="020B0604020202020204" pitchFamily="34" charset="0"/>
              <a:buChar char="•"/>
            </a:pPr>
            <a:r>
              <a:rPr lang="zh-CN" altLang="zh-CN" sz="1600" dirty="0">
                <a:solidFill>
                  <a:srgbClr val="000000"/>
                </a:solidFill>
              </a:rPr>
              <a:t>缓解处于管理控制之下的原因。</a:t>
            </a:r>
          </a:p>
          <a:p>
            <a:pPr marL="285750" indent="-285750">
              <a:lnSpc>
                <a:spcPct val="120000"/>
              </a:lnSpc>
              <a:buFont typeface="Arial" panose="020B0604020202020204" pitchFamily="34" charset="0"/>
              <a:buChar char="•"/>
            </a:pPr>
            <a:r>
              <a:rPr lang="zh-CN" altLang="zh-CN" sz="1600" dirty="0">
                <a:solidFill>
                  <a:srgbClr val="000000"/>
                </a:solidFill>
              </a:rPr>
              <a:t>关于每项开发活动的信息都在组内广泛地传播。</a:t>
            </a:r>
            <a:endParaRPr lang="en-US" altLang="zh-CN" sz="1600" dirty="0">
              <a:solidFill>
                <a:srgbClr val="000000"/>
              </a:solidFill>
            </a:endParaRPr>
          </a:p>
          <a:p>
            <a:pPr marL="285750" indent="-285750">
              <a:lnSpc>
                <a:spcPct val="120000"/>
              </a:lnSpc>
              <a:buFont typeface="Arial" panose="020B0604020202020204" pitchFamily="34" charset="0"/>
              <a:buChar char="•"/>
            </a:pPr>
            <a:r>
              <a:rPr lang="zh-CN" altLang="zh-CN" sz="1600" dirty="0">
                <a:solidFill>
                  <a:srgbClr val="000000"/>
                </a:solidFill>
              </a:rPr>
              <a:t>所有开发工作都经过</a:t>
            </a:r>
            <a:r>
              <a:rPr lang="zh-CN" altLang="en-US" sz="1600" dirty="0">
                <a:solidFill>
                  <a:srgbClr val="000000"/>
                </a:solidFill>
              </a:rPr>
              <a:t>项目组</a:t>
            </a:r>
            <a:r>
              <a:rPr lang="zh-CN" altLang="zh-CN" sz="1600" dirty="0">
                <a:solidFill>
                  <a:srgbClr val="000000"/>
                </a:solidFill>
              </a:rPr>
              <a:t>的复审，从而使得不止一个人熟悉该项工作。</a:t>
            </a:r>
          </a:p>
          <a:p>
            <a:pPr marL="285750" indent="-285750">
              <a:lnSpc>
                <a:spcPct val="120000"/>
              </a:lnSpc>
              <a:buFont typeface="Arial" panose="020B0604020202020204" pitchFamily="34" charset="0"/>
              <a:buChar char="•"/>
            </a:pPr>
            <a:r>
              <a:rPr lang="zh-CN" altLang="zh-CN" sz="1600" dirty="0">
                <a:solidFill>
                  <a:srgbClr val="000000"/>
                </a:solidFill>
              </a:rPr>
              <a:t>为每个关键的技术人员指定一个后备人员。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标题 1">
            <a:extLst>
              <a:ext uri="{FF2B5EF4-FFF2-40B4-BE49-F238E27FC236}">
                <a16:creationId xmlns:a16="http://schemas.microsoft.com/office/drawing/2014/main" id="{FA5C1781-9BA7-4857-A409-05A4240CA176}"/>
              </a:ext>
            </a:extLst>
          </p:cNvPr>
          <p:cNvSpPr>
            <a:spLocks noGrp="1"/>
          </p:cNvSpPr>
          <p:nvPr>
            <p:ph type="title"/>
          </p:nvPr>
        </p:nvSpPr>
        <p:spPr/>
        <p:txBody>
          <a:bodyPr/>
          <a:lstStyle/>
          <a:p>
            <a:r>
              <a:rPr lang="en-US" altLang="zh-CN"/>
              <a:t>13.1.4  </a:t>
            </a:r>
            <a:r>
              <a:rPr lang="zh-CN" altLang="zh-CN"/>
              <a:t>处理风险的策略</a:t>
            </a:r>
            <a:endParaRPr lang="zh-CN" altLang="en-US"/>
          </a:p>
        </p:txBody>
      </p:sp>
      <p:sp>
        <p:nvSpPr>
          <p:cNvPr id="84995" name="内容占位符 2">
            <a:extLst>
              <a:ext uri="{FF2B5EF4-FFF2-40B4-BE49-F238E27FC236}">
                <a16:creationId xmlns:a16="http://schemas.microsoft.com/office/drawing/2014/main" id="{80B5AF45-32F3-44A4-8F5C-D060F8E525F1}"/>
              </a:ext>
            </a:extLst>
          </p:cNvPr>
          <p:cNvSpPr>
            <a:spLocks noGrp="1"/>
          </p:cNvSpPr>
          <p:nvPr>
            <p:ph idx="1"/>
          </p:nvPr>
        </p:nvSpPr>
        <p:spPr/>
        <p:txBody>
          <a:bodyPr/>
          <a:lstStyle/>
          <a:p>
            <a:pPr marL="0" indent="0">
              <a:buNone/>
            </a:pPr>
            <a:r>
              <a:rPr lang="en-US" altLang="zh-CN" b="1" dirty="0"/>
              <a:t>2</a:t>
            </a:r>
            <a:r>
              <a:rPr lang="zh-CN" altLang="zh-CN" b="1" dirty="0"/>
              <a:t>．风险监控</a:t>
            </a:r>
          </a:p>
          <a:p>
            <a:pPr>
              <a:lnSpc>
                <a:spcPct val="120000"/>
              </a:lnSpc>
              <a:spcBef>
                <a:spcPts val="1800"/>
              </a:spcBef>
            </a:pPr>
            <a:r>
              <a:rPr lang="zh-CN" altLang="zh-CN" sz="2400" dirty="0"/>
              <a:t>随着项目的进展，风险监控活动也就开始了。项目管理者监控指出风险概率正在变高还是变低的因素。</a:t>
            </a:r>
          </a:p>
          <a:p>
            <a:endParaRPr lang="zh-CN" altLang="en-US" dirty="0"/>
          </a:p>
        </p:txBody>
      </p:sp>
      <p:sp>
        <p:nvSpPr>
          <p:cNvPr id="4" name="文本框 3">
            <a:extLst>
              <a:ext uri="{FF2B5EF4-FFF2-40B4-BE49-F238E27FC236}">
                <a16:creationId xmlns:a16="http://schemas.microsoft.com/office/drawing/2014/main" id="{430EC96D-F023-4A20-BCA3-6FC80B5E8A42}"/>
              </a:ext>
            </a:extLst>
          </p:cNvPr>
          <p:cNvSpPr txBox="1"/>
          <p:nvPr/>
        </p:nvSpPr>
        <p:spPr>
          <a:xfrm>
            <a:off x="1217648" y="3861048"/>
            <a:ext cx="7200800" cy="2132315"/>
          </a:xfrm>
          <a:prstGeom prst="rect">
            <a:avLst/>
          </a:prstGeom>
          <a:solidFill>
            <a:srgbClr val="FFFFFF"/>
          </a:solidFill>
          <a:effectLst>
            <a:outerShdw blurRad="50800" dist="38100" dir="5400000" algn="t" rotWithShape="0">
              <a:prstClr val="black">
                <a:alpha val="40000"/>
              </a:prstClr>
            </a:outerShdw>
          </a:effectLst>
        </p:spPr>
        <p:txBody>
          <a:bodyPr wrap="square">
            <a:spAutoFit/>
          </a:bodyPr>
          <a:lstStyle/>
          <a:p>
            <a:pPr>
              <a:lnSpc>
                <a:spcPct val="120000"/>
              </a:lnSpc>
            </a:pPr>
            <a:r>
              <a:rPr lang="zh-CN" altLang="en-US" sz="1600" dirty="0">
                <a:solidFill>
                  <a:srgbClr val="000000"/>
                </a:solidFill>
              </a:rPr>
              <a:t>以上述的人员频繁流动的风险为例，可以监控下述因素。</a:t>
            </a:r>
            <a:endParaRPr lang="en-US" altLang="zh-CN" sz="1600" dirty="0">
              <a:solidFill>
                <a:srgbClr val="000000"/>
              </a:solidFill>
            </a:endParaRPr>
          </a:p>
          <a:p>
            <a:pPr marL="342900" indent="-342900">
              <a:lnSpc>
                <a:spcPct val="120000"/>
              </a:lnSpc>
              <a:buFont typeface="Arial" panose="020B0604020202020204" pitchFamily="34" charset="0"/>
              <a:buChar char="•"/>
            </a:pPr>
            <a:r>
              <a:rPr lang="zh-CN" altLang="en-US" sz="1600" dirty="0">
                <a:solidFill>
                  <a:srgbClr val="000000"/>
                </a:solidFill>
              </a:rPr>
              <a:t>项目组成员对于项目压力的态度。</a:t>
            </a:r>
          </a:p>
          <a:p>
            <a:pPr marL="342900" indent="-342900">
              <a:lnSpc>
                <a:spcPct val="120000"/>
              </a:lnSpc>
              <a:buFont typeface="Arial" panose="020B0604020202020204" pitchFamily="34" charset="0"/>
              <a:buChar char="•"/>
            </a:pPr>
            <a:r>
              <a:rPr lang="zh-CN" altLang="en-US" sz="1600" dirty="0">
                <a:solidFill>
                  <a:srgbClr val="000000"/>
                </a:solidFill>
              </a:rPr>
              <a:t>项目组的凝聚力。</a:t>
            </a:r>
          </a:p>
          <a:p>
            <a:pPr marL="342900" indent="-342900">
              <a:lnSpc>
                <a:spcPct val="120000"/>
              </a:lnSpc>
              <a:buFont typeface="Arial" panose="020B0604020202020204" pitchFamily="34" charset="0"/>
              <a:buChar char="•"/>
            </a:pPr>
            <a:r>
              <a:rPr lang="zh-CN" altLang="en-US" sz="1600" dirty="0">
                <a:solidFill>
                  <a:srgbClr val="000000"/>
                </a:solidFill>
              </a:rPr>
              <a:t>项目组成员彼此间的关系。</a:t>
            </a:r>
          </a:p>
          <a:p>
            <a:pPr marL="342900" indent="-342900">
              <a:lnSpc>
                <a:spcPct val="120000"/>
              </a:lnSpc>
              <a:buFont typeface="Arial" panose="020B0604020202020204" pitchFamily="34" charset="0"/>
              <a:buChar char="•"/>
            </a:pPr>
            <a:r>
              <a:rPr lang="zh-CN" altLang="en-US" sz="1600" dirty="0">
                <a:solidFill>
                  <a:srgbClr val="000000"/>
                </a:solidFill>
              </a:rPr>
              <a:t>与工资和奖金相关的潜在问题。</a:t>
            </a:r>
          </a:p>
          <a:p>
            <a:pPr marL="342900" indent="-342900">
              <a:lnSpc>
                <a:spcPct val="120000"/>
              </a:lnSpc>
              <a:buFont typeface="Arial" panose="020B0604020202020204" pitchFamily="34" charset="0"/>
              <a:buChar char="•"/>
            </a:pPr>
            <a:r>
              <a:rPr lang="zh-CN" altLang="en-US" sz="1600" dirty="0">
                <a:solidFill>
                  <a:srgbClr val="000000"/>
                </a:solidFill>
              </a:rPr>
              <a:t>在公司内和公司外获得其他工作岗位的可能性。</a:t>
            </a:r>
          </a:p>
          <a:p>
            <a:pPr marL="342900" indent="-342900">
              <a:lnSpc>
                <a:spcPct val="120000"/>
              </a:lnSpc>
              <a:buFont typeface="Arial" panose="020B0604020202020204" pitchFamily="34" charset="0"/>
              <a:buChar char="•"/>
            </a:pPr>
            <a:r>
              <a:rPr lang="zh-CN" altLang="en-US" sz="1600" dirty="0">
                <a:solidFill>
                  <a:srgbClr val="000000"/>
                </a:solidFill>
              </a:rPr>
              <a:t>前述的风险缓解措施的效力。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1">
            <a:extLst>
              <a:ext uri="{FF2B5EF4-FFF2-40B4-BE49-F238E27FC236}">
                <a16:creationId xmlns:a16="http://schemas.microsoft.com/office/drawing/2014/main" id="{B6A3936D-D251-439F-8649-27870F651A3C}"/>
              </a:ext>
            </a:extLst>
          </p:cNvPr>
          <p:cNvSpPr>
            <a:spLocks noGrp="1"/>
          </p:cNvSpPr>
          <p:nvPr>
            <p:ph type="title"/>
          </p:nvPr>
        </p:nvSpPr>
        <p:spPr/>
        <p:txBody>
          <a:bodyPr/>
          <a:lstStyle/>
          <a:p>
            <a:r>
              <a:rPr lang="en-US" altLang="zh-CN"/>
              <a:t>13.1.4  </a:t>
            </a:r>
            <a:r>
              <a:rPr lang="zh-CN" altLang="zh-CN"/>
              <a:t>处理风险的策略</a:t>
            </a:r>
            <a:endParaRPr lang="zh-CN" altLang="en-US"/>
          </a:p>
        </p:txBody>
      </p:sp>
      <p:sp>
        <p:nvSpPr>
          <p:cNvPr id="87043" name="内容占位符 2">
            <a:extLst>
              <a:ext uri="{FF2B5EF4-FFF2-40B4-BE49-F238E27FC236}">
                <a16:creationId xmlns:a16="http://schemas.microsoft.com/office/drawing/2014/main" id="{69D72188-D709-4395-9438-8C095950BCCC}"/>
              </a:ext>
            </a:extLst>
          </p:cNvPr>
          <p:cNvSpPr>
            <a:spLocks noGrp="1"/>
          </p:cNvSpPr>
          <p:nvPr>
            <p:ph idx="1"/>
          </p:nvPr>
        </p:nvSpPr>
        <p:spPr/>
        <p:txBody>
          <a:bodyPr/>
          <a:lstStyle/>
          <a:p>
            <a:pPr marL="0" indent="0">
              <a:buNone/>
            </a:pPr>
            <a:r>
              <a:rPr lang="en-US" altLang="zh-CN" b="1" dirty="0"/>
              <a:t>3</a:t>
            </a:r>
            <a:r>
              <a:rPr lang="zh-CN" altLang="zh-CN" b="1" dirty="0"/>
              <a:t>．风险管理和意外事件计划</a:t>
            </a:r>
            <a:endParaRPr lang="en-US" altLang="zh-CN" b="1" dirty="0"/>
          </a:p>
          <a:p>
            <a:pPr>
              <a:lnSpc>
                <a:spcPct val="120000"/>
              </a:lnSpc>
              <a:spcBef>
                <a:spcPts val="1800"/>
              </a:spcBef>
            </a:pPr>
            <a:r>
              <a:rPr lang="zh-CN" altLang="zh-CN" sz="2400" dirty="0"/>
              <a:t>风险管理和意外事件计划是假设缓解风险的努力失败了，风险变成了现实。</a:t>
            </a:r>
            <a:endParaRPr lang="en-US" altLang="zh-CN" sz="2400" dirty="0"/>
          </a:p>
        </p:txBody>
      </p:sp>
      <p:sp>
        <p:nvSpPr>
          <p:cNvPr id="4" name="文本框 3">
            <a:extLst>
              <a:ext uri="{FF2B5EF4-FFF2-40B4-BE49-F238E27FC236}">
                <a16:creationId xmlns:a16="http://schemas.microsoft.com/office/drawing/2014/main" id="{711EF53E-77CC-4DB5-A59D-82C5D3DD3CDC}"/>
              </a:ext>
            </a:extLst>
          </p:cNvPr>
          <p:cNvSpPr txBox="1"/>
          <p:nvPr/>
        </p:nvSpPr>
        <p:spPr>
          <a:xfrm>
            <a:off x="1115616" y="3861048"/>
            <a:ext cx="7200800" cy="1836850"/>
          </a:xfrm>
          <a:prstGeom prst="rect">
            <a:avLst/>
          </a:prstGeom>
          <a:solidFill>
            <a:srgbClr val="FFFFFF"/>
          </a:solidFill>
          <a:effectLst>
            <a:outerShdw blurRad="50800" dist="38100" dir="5400000" algn="t" rotWithShape="0">
              <a:prstClr val="black">
                <a:alpha val="40000"/>
              </a:prstClr>
            </a:outerShdw>
          </a:effectLst>
        </p:spPr>
        <p:txBody>
          <a:bodyPr wrap="square">
            <a:spAutoFit/>
          </a:bodyPr>
          <a:lstStyle/>
          <a:p>
            <a:pPr>
              <a:lnSpc>
                <a:spcPct val="120000"/>
              </a:lnSpc>
            </a:pPr>
            <a:r>
              <a:rPr lang="zh-CN" altLang="zh-CN" sz="1600" dirty="0"/>
              <a:t>风险缓解、监控和管理将花费额外的项目成本（如“备份”每个关键的技术人员），因此，风险管理的任务之一，就是评估何时由风险缓解、监控和管理措施所产生的效益低于实现它们所花费的成本。</a:t>
            </a:r>
            <a:endParaRPr lang="en-US" altLang="zh-CN" sz="1600" dirty="0"/>
          </a:p>
          <a:p>
            <a:pPr>
              <a:lnSpc>
                <a:spcPct val="120000"/>
              </a:lnSpc>
            </a:pPr>
            <a:r>
              <a:rPr lang="zh-CN" altLang="zh-CN" sz="1600" dirty="0"/>
              <a:t>这实质上就是要做一次常规的成本</a:t>
            </a:r>
            <a:r>
              <a:rPr lang="en-US" altLang="zh-CN" sz="1600" dirty="0"/>
              <a:t>/</a:t>
            </a:r>
            <a:r>
              <a:rPr lang="zh-CN" altLang="zh-CN" sz="1600" dirty="0"/>
              <a:t>效益分析。一般说来，如果采取某项风险缓解措施所增加的成本大于其产生的效益，则项目管理者很可能决定不采取这项措施。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a:extLst>
              <a:ext uri="{FF2B5EF4-FFF2-40B4-BE49-F238E27FC236}">
                <a16:creationId xmlns:a16="http://schemas.microsoft.com/office/drawing/2014/main" id="{CA5EF9A8-6D96-4AC3-8549-2DD1ACDF5195}"/>
              </a:ext>
            </a:extLst>
          </p:cNvPr>
          <p:cNvSpPr>
            <a:spLocks noGrp="1"/>
          </p:cNvSpPr>
          <p:nvPr>
            <p:ph type="title"/>
          </p:nvPr>
        </p:nvSpPr>
        <p:spPr/>
        <p:txBody>
          <a:bodyPr/>
          <a:lstStyle/>
          <a:p>
            <a:r>
              <a:rPr lang="en-US" altLang="zh-CN"/>
              <a:t>13.2  </a:t>
            </a:r>
            <a:r>
              <a:rPr lang="zh-CN" altLang="zh-CN"/>
              <a:t>质 量 保 证</a:t>
            </a:r>
            <a:endParaRPr lang="zh-CN" altLang="en-US"/>
          </a:p>
        </p:txBody>
      </p:sp>
      <p:sp>
        <p:nvSpPr>
          <p:cNvPr id="89091" name="内容占位符 2">
            <a:extLst>
              <a:ext uri="{FF2B5EF4-FFF2-40B4-BE49-F238E27FC236}">
                <a16:creationId xmlns:a16="http://schemas.microsoft.com/office/drawing/2014/main" id="{0A69A656-382C-49AA-A10A-849543842189}"/>
              </a:ext>
            </a:extLst>
          </p:cNvPr>
          <p:cNvSpPr>
            <a:spLocks noGrp="1"/>
          </p:cNvSpPr>
          <p:nvPr>
            <p:ph idx="1"/>
          </p:nvPr>
        </p:nvSpPr>
        <p:spPr/>
        <p:txBody>
          <a:bodyPr/>
          <a:lstStyle/>
          <a:p>
            <a:pPr marL="0" indent="0">
              <a:buNone/>
            </a:pPr>
            <a:r>
              <a:rPr lang="en-US" altLang="zh-CN" b="1" dirty="0">
                <a:solidFill>
                  <a:srgbClr val="FF0000"/>
                </a:solidFill>
              </a:rPr>
              <a:t>13.2.1  </a:t>
            </a:r>
            <a:r>
              <a:rPr lang="zh-CN" altLang="zh-CN" b="1" dirty="0">
                <a:solidFill>
                  <a:srgbClr val="FF0000"/>
                </a:solidFill>
              </a:rPr>
              <a:t>软件质量</a:t>
            </a:r>
          </a:p>
          <a:p>
            <a:pPr marL="0" indent="0">
              <a:spcBef>
                <a:spcPts val="1800"/>
              </a:spcBef>
              <a:buNone/>
            </a:pPr>
            <a:r>
              <a:rPr lang="en-US" altLang="zh-CN" b="1" dirty="0"/>
              <a:t>13.2.2  </a:t>
            </a:r>
            <a:r>
              <a:rPr lang="zh-CN" altLang="zh-CN" b="1" dirty="0"/>
              <a:t>软件质量保证措施</a:t>
            </a:r>
          </a:p>
          <a:p>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1">
            <a:extLst>
              <a:ext uri="{FF2B5EF4-FFF2-40B4-BE49-F238E27FC236}">
                <a16:creationId xmlns:a16="http://schemas.microsoft.com/office/drawing/2014/main" id="{D0B53D9E-8C6B-4EFB-9503-E5D643113E48}"/>
              </a:ext>
            </a:extLst>
          </p:cNvPr>
          <p:cNvSpPr>
            <a:spLocks noGrp="1"/>
          </p:cNvSpPr>
          <p:nvPr>
            <p:ph type="title"/>
          </p:nvPr>
        </p:nvSpPr>
        <p:spPr/>
        <p:txBody>
          <a:bodyPr/>
          <a:lstStyle/>
          <a:p>
            <a:r>
              <a:rPr lang="en-US" altLang="zh-CN"/>
              <a:t>13.2.1  </a:t>
            </a:r>
            <a:r>
              <a:rPr lang="zh-CN" altLang="zh-CN"/>
              <a:t>软件质量</a:t>
            </a:r>
            <a:endParaRPr lang="zh-CN" altLang="en-US"/>
          </a:p>
        </p:txBody>
      </p:sp>
      <p:sp>
        <p:nvSpPr>
          <p:cNvPr id="90115" name="内容占位符 2">
            <a:extLst>
              <a:ext uri="{FF2B5EF4-FFF2-40B4-BE49-F238E27FC236}">
                <a16:creationId xmlns:a16="http://schemas.microsoft.com/office/drawing/2014/main" id="{5CA5C34B-786E-4795-932A-DE88D4DB6AB3}"/>
              </a:ext>
            </a:extLst>
          </p:cNvPr>
          <p:cNvSpPr>
            <a:spLocks noGrp="1"/>
          </p:cNvSpPr>
          <p:nvPr>
            <p:ph idx="1"/>
          </p:nvPr>
        </p:nvSpPr>
        <p:spPr/>
        <p:txBody>
          <a:bodyPr/>
          <a:lstStyle/>
          <a:p>
            <a:r>
              <a:rPr lang="zh-CN" altLang="zh-CN" sz="2800" dirty="0"/>
              <a:t>软件质量就是“软件与明确地和隐含地定义的需求相一致的程度”。</a:t>
            </a:r>
            <a:endParaRPr lang="en-US" altLang="zh-CN" sz="2800" dirty="0"/>
          </a:p>
          <a:p>
            <a:pPr lvl="1">
              <a:spcBef>
                <a:spcPts val="1800"/>
              </a:spcBef>
            </a:pPr>
            <a:r>
              <a:rPr lang="zh-CN" altLang="zh-CN" sz="2400" dirty="0"/>
              <a:t>软件符合明确叙述的功能和性能需求</a:t>
            </a:r>
            <a:endParaRPr lang="en-US" altLang="zh-CN" sz="2400" dirty="0"/>
          </a:p>
          <a:p>
            <a:pPr lvl="1">
              <a:spcBef>
                <a:spcPts val="1800"/>
              </a:spcBef>
            </a:pPr>
            <a:r>
              <a:rPr lang="zh-CN" altLang="zh-CN" sz="2400" dirty="0"/>
              <a:t>文档中明确描述的开发标准</a:t>
            </a:r>
            <a:endParaRPr lang="en-US" altLang="zh-CN" sz="2400" dirty="0"/>
          </a:p>
          <a:p>
            <a:pPr lvl="1">
              <a:spcBef>
                <a:spcPts val="1800"/>
              </a:spcBef>
            </a:pPr>
            <a:r>
              <a:rPr lang="zh-CN" altLang="zh-CN" sz="2400" dirty="0"/>
              <a:t>所有专业开发的软件都应具有的隐含特征的程度</a:t>
            </a:r>
          </a:p>
          <a:p>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a:extLst>
              <a:ext uri="{FF2B5EF4-FFF2-40B4-BE49-F238E27FC236}">
                <a16:creationId xmlns:a16="http://schemas.microsoft.com/office/drawing/2014/main" id="{EA27E76F-74B9-4D9E-B567-5E41DC333DD0}"/>
              </a:ext>
            </a:extLst>
          </p:cNvPr>
          <p:cNvSpPr>
            <a:spLocks noGrp="1"/>
          </p:cNvSpPr>
          <p:nvPr>
            <p:ph type="title"/>
          </p:nvPr>
        </p:nvSpPr>
        <p:spPr/>
        <p:txBody>
          <a:bodyPr/>
          <a:lstStyle/>
          <a:p>
            <a:r>
              <a:rPr lang="en-US" altLang="zh-CN"/>
              <a:t>13.2.1  </a:t>
            </a:r>
            <a:r>
              <a:rPr lang="zh-CN" altLang="zh-CN"/>
              <a:t>软件质量</a:t>
            </a:r>
            <a:endParaRPr lang="zh-CN" altLang="en-US"/>
          </a:p>
        </p:txBody>
      </p:sp>
      <p:sp>
        <p:nvSpPr>
          <p:cNvPr id="92163" name="内容占位符 2">
            <a:extLst>
              <a:ext uri="{FF2B5EF4-FFF2-40B4-BE49-F238E27FC236}">
                <a16:creationId xmlns:a16="http://schemas.microsoft.com/office/drawing/2014/main" id="{245D7557-ECC3-4824-A3A6-92F4BEC42304}"/>
              </a:ext>
            </a:extLst>
          </p:cNvPr>
          <p:cNvSpPr>
            <a:spLocks noGrp="1"/>
          </p:cNvSpPr>
          <p:nvPr>
            <p:ph idx="1"/>
          </p:nvPr>
        </p:nvSpPr>
        <p:spPr/>
        <p:txBody>
          <a:bodyPr/>
          <a:lstStyle/>
          <a:p>
            <a:endParaRPr lang="zh-CN" altLang="en-US"/>
          </a:p>
        </p:txBody>
      </p:sp>
      <p:pic>
        <p:nvPicPr>
          <p:cNvPr id="92164" name="Picture 2">
            <a:extLst>
              <a:ext uri="{FF2B5EF4-FFF2-40B4-BE49-F238E27FC236}">
                <a16:creationId xmlns:a16="http://schemas.microsoft.com/office/drawing/2014/main" id="{4F84D718-63CF-4307-AB5A-D85B7B834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01" y="1697152"/>
            <a:ext cx="7559675" cy="440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1">
            <a:extLst>
              <a:ext uri="{FF2B5EF4-FFF2-40B4-BE49-F238E27FC236}">
                <a16:creationId xmlns:a16="http://schemas.microsoft.com/office/drawing/2014/main" id="{E61F4513-32E9-4124-B63D-4FFA9DD9EDC3}"/>
              </a:ext>
            </a:extLst>
          </p:cNvPr>
          <p:cNvSpPr>
            <a:spLocks noGrp="1"/>
          </p:cNvSpPr>
          <p:nvPr>
            <p:ph type="title"/>
          </p:nvPr>
        </p:nvSpPr>
        <p:spPr/>
        <p:txBody>
          <a:bodyPr/>
          <a:lstStyle/>
          <a:p>
            <a:endParaRPr lang="zh-CN" altLang="en-US"/>
          </a:p>
        </p:txBody>
      </p:sp>
      <p:sp>
        <p:nvSpPr>
          <p:cNvPr id="93187" name="内容占位符 2">
            <a:extLst>
              <a:ext uri="{FF2B5EF4-FFF2-40B4-BE49-F238E27FC236}">
                <a16:creationId xmlns:a16="http://schemas.microsoft.com/office/drawing/2014/main" id="{BA9341B0-D54E-4334-83FC-56FBB1510DB1}"/>
              </a:ext>
            </a:extLst>
          </p:cNvPr>
          <p:cNvSpPr>
            <a:spLocks noGrp="1"/>
          </p:cNvSpPr>
          <p:nvPr>
            <p:ph idx="1"/>
          </p:nvPr>
        </p:nvSpPr>
        <p:spPr/>
        <p:txBody>
          <a:bodyPr/>
          <a:lstStyle/>
          <a:p>
            <a:endParaRPr lang="zh-CN" altLang="en-US"/>
          </a:p>
        </p:txBody>
      </p:sp>
      <p:pic>
        <p:nvPicPr>
          <p:cNvPr id="93188" name="Picture 2">
            <a:extLst>
              <a:ext uri="{FF2B5EF4-FFF2-40B4-BE49-F238E27FC236}">
                <a16:creationId xmlns:a16="http://schemas.microsoft.com/office/drawing/2014/main" id="{BC2B1DC0-F17B-45B1-B18D-6419130B8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856662" cy="613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a:extLst>
              <a:ext uri="{FF2B5EF4-FFF2-40B4-BE49-F238E27FC236}">
                <a16:creationId xmlns:a16="http://schemas.microsoft.com/office/drawing/2014/main" id="{D8C12237-02D7-4FDE-B70B-2E9823F48BA7}"/>
              </a:ext>
            </a:extLst>
          </p:cNvPr>
          <p:cNvSpPr>
            <a:spLocks noGrp="1"/>
          </p:cNvSpPr>
          <p:nvPr>
            <p:ph type="title"/>
          </p:nvPr>
        </p:nvSpPr>
        <p:spPr/>
        <p:txBody>
          <a:bodyPr/>
          <a:lstStyle/>
          <a:p>
            <a:r>
              <a:rPr lang="en-US" altLang="zh-CN"/>
              <a:t>13.2  </a:t>
            </a:r>
            <a:r>
              <a:rPr lang="zh-CN" altLang="zh-CN"/>
              <a:t>质 量 保 证</a:t>
            </a:r>
            <a:endParaRPr lang="zh-CN" altLang="en-US"/>
          </a:p>
        </p:txBody>
      </p:sp>
      <p:sp>
        <p:nvSpPr>
          <p:cNvPr id="94211" name="内容占位符 2">
            <a:extLst>
              <a:ext uri="{FF2B5EF4-FFF2-40B4-BE49-F238E27FC236}">
                <a16:creationId xmlns:a16="http://schemas.microsoft.com/office/drawing/2014/main" id="{5A658F06-E7D1-4D6A-B75E-416BE8347652}"/>
              </a:ext>
            </a:extLst>
          </p:cNvPr>
          <p:cNvSpPr>
            <a:spLocks noGrp="1"/>
          </p:cNvSpPr>
          <p:nvPr>
            <p:ph idx="1"/>
          </p:nvPr>
        </p:nvSpPr>
        <p:spPr/>
        <p:txBody>
          <a:bodyPr/>
          <a:lstStyle/>
          <a:p>
            <a:pPr marL="0" indent="0">
              <a:buNone/>
            </a:pPr>
            <a:r>
              <a:rPr lang="en-US" altLang="zh-CN" b="1" dirty="0"/>
              <a:t>13.2.1  </a:t>
            </a:r>
            <a:r>
              <a:rPr lang="zh-CN" altLang="zh-CN" b="1" dirty="0"/>
              <a:t>软件质量</a:t>
            </a:r>
          </a:p>
          <a:p>
            <a:pPr marL="0" indent="0">
              <a:spcBef>
                <a:spcPts val="1800"/>
              </a:spcBef>
              <a:buNone/>
            </a:pPr>
            <a:r>
              <a:rPr lang="en-US" altLang="zh-CN" b="1" dirty="0">
                <a:solidFill>
                  <a:srgbClr val="FF0000"/>
                </a:solidFill>
              </a:rPr>
              <a:t>13.2.2  </a:t>
            </a:r>
            <a:r>
              <a:rPr lang="zh-CN" altLang="zh-CN" b="1" dirty="0">
                <a:solidFill>
                  <a:srgbClr val="FF0000"/>
                </a:solidFill>
              </a:rPr>
              <a:t>软件质量保证措施</a:t>
            </a:r>
          </a:p>
          <a:p>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1">
            <a:extLst>
              <a:ext uri="{FF2B5EF4-FFF2-40B4-BE49-F238E27FC236}">
                <a16:creationId xmlns:a16="http://schemas.microsoft.com/office/drawing/2014/main" id="{1E5CBC83-1C88-41DB-9DB2-E8951BFDEEB7}"/>
              </a:ext>
            </a:extLst>
          </p:cNvPr>
          <p:cNvSpPr>
            <a:spLocks noGrp="1"/>
          </p:cNvSpPr>
          <p:nvPr>
            <p:ph type="title"/>
          </p:nvPr>
        </p:nvSpPr>
        <p:spPr/>
        <p:txBody>
          <a:bodyPr/>
          <a:lstStyle/>
          <a:p>
            <a:r>
              <a:rPr lang="en-US" altLang="zh-CN"/>
              <a:t>13.2.2  </a:t>
            </a:r>
            <a:r>
              <a:rPr lang="zh-CN" altLang="zh-CN"/>
              <a:t>软件质量保证措施</a:t>
            </a:r>
            <a:endParaRPr lang="zh-CN" altLang="en-US"/>
          </a:p>
        </p:txBody>
      </p:sp>
      <p:sp>
        <p:nvSpPr>
          <p:cNvPr id="95235" name="内容占位符 2">
            <a:extLst>
              <a:ext uri="{FF2B5EF4-FFF2-40B4-BE49-F238E27FC236}">
                <a16:creationId xmlns:a16="http://schemas.microsoft.com/office/drawing/2014/main" id="{E1EF652A-35EA-43E3-9DE4-70B30933613B}"/>
              </a:ext>
            </a:extLst>
          </p:cNvPr>
          <p:cNvSpPr>
            <a:spLocks noGrp="1"/>
          </p:cNvSpPr>
          <p:nvPr>
            <p:ph idx="1"/>
          </p:nvPr>
        </p:nvSpPr>
        <p:spPr/>
        <p:txBody>
          <a:bodyPr/>
          <a:lstStyle/>
          <a:p>
            <a:pPr marL="0" indent="0">
              <a:lnSpc>
                <a:spcPct val="120000"/>
              </a:lnSpc>
              <a:buNone/>
            </a:pPr>
            <a:r>
              <a:rPr lang="zh-CN" altLang="zh-CN" sz="2400" dirty="0"/>
              <a:t>软件质量保证的措施（</a:t>
            </a:r>
            <a:r>
              <a:rPr lang="en-US" altLang="zh-CN" sz="2400" dirty="0"/>
              <a:t>software quality assurance</a:t>
            </a:r>
            <a:r>
              <a:rPr lang="zh-CN" altLang="zh-CN" sz="2400" dirty="0"/>
              <a:t>，</a:t>
            </a:r>
            <a:r>
              <a:rPr lang="en-US" altLang="zh-CN" sz="2400" dirty="0"/>
              <a:t>SQA</a:t>
            </a:r>
            <a:r>
              <a:rPr lang="zh-CN" altLang="zh-CN" sz="2400" dirty="0"/>
              <a:t>）</a:t>
            </a:r>
            <a:endParaRPr lang="en-US" altLang="zh-CN" sz="2400" dirty="0"/>
          </a:p>
          <a:p>
            <a:pPr>
              <a:lnSpc>
                <a:spcPct val="120000"/>
              </a:lnSpc>
              <a:spcBef>
                <a:spcPts val="1200"/>
              </a:spcBef>
            </a:pPr>
            <a:r>
              <a:rPr lang="zh-CN" altLang="zh-CN" sz="2000" dirty="0"/>
              <a:t>基于非执行的测试</a:t>
            </a:r>
            <a:r>
              <a:rPr lang="zh-CN" altLang="en-US" sz="2000" dirty="0"/>
              <a:t>：</a:t>
            </a:r>
            <a:r>
              <a:rPr lang="zh-CN" altLang="zh-CN" sz="2000" dirty="0"/>
              <a:t>保证在编码之前各阶段产生的文档的质量</a:t>
            </a:r>
            <a:endParaRPr lang="en-US" altLang="zh-CN" sz="2000" dirty="0"/>
          </a:p>
          <a:p>
            <a:pPr>
              <a:lnSpc>
                <a:spcPct val="120000"/>
              </a:lnSpc>
              <a:spcBef>
                <a:spcPts val="1200"/>
              </a:spcBef>
            </a:pPr>
            <a:r>
              <a:rPr lang="zh-CN" altLang="zh-CN" sz="2000" dirty="0"/>
              <a:t>基于执行的测试</a:t>
            </a:r>
            <a:r>
              <a:rPr lang="zh-CN" altLang="en-US" sz="2000" dirty="0"/>
              <a:t>：</a:t>
            </a:r>
            <a:r>
              <a:rPr lang="zh-CN" altLang="zh-CN" sz="2000" dirty="0"/>
              <a:t>在程序编写出来之后进行，它是保证软件质量的最后一道防线</a:t>
            </a:r>
            <a:endParaRPr lang="en-US" altLang="zh-CN" sz="2000" dirty="0"/>
          </a:p>
          <a:p>
            <a:pPr>
              <a:lnSpc>
                <a:spcPct val="120000"/>
              </a:lnSpc>
              <a:spcBef>
                <a:spcPts val="1200"/>
              </a:spcBef>
            </a:pPr>
            <a:r>
              <a:rPr lang="zh-CN" altLang="zh-CN" sz="2000" dirty="0"/>
              <a:t>程序正确性证明</a:t>
            </a:r>
            <a:r>
              <a:rPr lang="zh-CN" altLang="en-US" sz="2000" dirty="0"/>
              <a:t>：</a:t>
            </a:r>
            <a:r>
              <a:rPr lang="zh-CN" altLang="zh-CN" sz="2000" dirty="0"/>
              <a:t>使用数学方法来严格验证程序是否与对它的说明完全一致</a:t>
            </a:r>
            <a:endParaRPr lang="zh-CN" alt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标题 1">
            <a:extLst>
              <a:ext uri="{FF2B5EF4-FFF2-40B4-BE49-F238E27FC236}">
                <a16:creationId xmlns:a16="http://schemas.microsoft.com/office/drawing/2014/main" id="{226242B5-365D-4F3B-B138-8C5DEEF59C21}"/>
              </a:ext>
            </a:extLst>
          </p:cNvPr>
          <p:cNvSpPr>
            <a:spLocks noGrp="1"/>
          </p:cNvSpPr>
          <p:nvPr>
            <p:ph type="title"/>
          </p:nvPr>
        </p:nvSpPr>
        <p:spPr/>
        <p:txBody>
          <a:bodyPr/>
          <a:lstStyle/>
          <a:p>
            <a:r>
              <a:rPr lang="en-US" altLang="zh-CN"/>
              <a:t>13.2.2  </a:t>
            </a:r>
            <a:r>
              <a:rPr lang="zh-CN" altLang="zh-CN"/>
              <a:t>软件质量保证措施</a:t>
            </a:r>
            <a:endParaRPr lang="zh-CN" altLang="en-US"/>
          </a:p>
        </p:txBody>
      </p:sp>
      <p:sp>
        <p:nvSpPr>
          <p:cNvPr id="97283" name="内容占位符 2">
            <a:extLst>
              <a:ext uri="{FF2B5EF4-FFF2-40B4-BE49-F238E27FC236}">
                <a16:creationId xmlns:a16="http://schemas.microsoft.com/office/drawing/2014/main" id="{89459D58-015C-419F-9816-66D1B4564419}"/>
              </a:ext>
            </a:extLst>
          </p:cNvPr>
          <p:cNvSpPr>
            <a:spLocks noGrp="1"/>
          </p:cNvSpPr>
          <p:nvPr>
            <p:ph idx="1"/>
          </p:nvPr>
        </p:nvSpPr>
        <p:spPr/>
        <p:txBody>
          <a:bodyPr/>
          <a:lstStyle/>
          <a:p>
            <a:pPr marL="0" indent="0">
              <a:buNone/>
            </a:pPr>
            <a:r>
              <a:rPr lang="en-US" altLang="zh-CN" sz="2800" b="1" dirty="0"/>
              <a:t>1</a:t>
            </a:r>
            <a:r>
              <a:rPr lang="zh-CN" altLang="zh-CN" sz="2800" b="1" dirty="0"/>
              <a:t>．技术复审</a:t>
            </a:r>
          </a:p>
          <a:p>
            <a:pPr>
              <a:lnSpc>
                <a:spcPct val="120000"/>
              </a:lnSpc>
              <a:spcBef>
                <a:spcPts val="1200"/>
              </a:spcBef>
            </a:pPr>
            <a:r>
              <a:rPr lang="zh-CN" altLang="zh-CN" sz="2000" dirty="0"/>
              <a:t>正式技术复审的明显优点是能够较早地发现错误，防止错误被传播到软件过程的后续阶段。</a:t>
            </a:r>
            <a:endParaRPr lang="en-US" altLang="zh-CN" sz="2000" dirty="0"/>
          </a:p>
          <a:p>
            <a:pPr>
              <a:lnSpc>
                <a:spcPct val="120000"/>
              </a:lnSpc>
            </a:pPr>
            <a:r>
              <a:rPr lang="zh-CN" altLang="zh-CN" sz="2000" dirty="0"/>
              <a:t>统计表明，在大型软件产品中检测出的错误，有</a:t>
            </a:r>
            <a:r>
              <a:rPr lang="en-US" altLang="zh-CN" sz="2000" dirty="0"/>
              <a:t>60%</a:t>
            </a:r>
            <a:r>
              <a:rPr lang="zh-CN" altLang="zh-CN" sz="2000" dirty="0"/>
              <a:t>～</a:t>
            </a:r>
            <a:r>
              <a:rPr lang="en-US" altLang="zh-CN" sz="2000" dirty="0"/>
              <a:t>70%</a:t>
            </a:r>
            <a:r>
              <a:rPr lang="zh-CN" altLang="zh-CN" sz="2000" dirty="0"/>
              <a:t>属于规格说明错误或设计错误。</a:t>
            </a:r>
            <a:endParaRPr lang="en-US" altLang="zh-CN" sz="2000" dirty="0"/>
          </a:p>
          <a:p>
            <a:pPr>
              <a:lnSpc>
                <a:spcPct val="120000"/>
              </a:lnSpc>
            </a:pPr>
            <a:r>
              <a:rPr lang="zh-CN" altLang="zh-CN" sz="2000" dirty="0"/>
              <a:t>研究表明，正式技术复审在发现规格说明错误和设计错误方面的有效性高达</a:t>
            </a:r>
            <a:r>
              <a:rPr lang="en-US" altLang="zh-CN" sz="2000" dirty="0"/>
              <a:t>75%</a:t>
            </a:r>
            <a:r>
              <a:rPr lang="zh-CN" altLang="zh-CN" sz="2000" dirty="0"/>
              <a:t>。复审过程将极大地降低后续开发和维护阶段的成本。</a:t>
            </a:r>
            <a:endParaRPr lang="en-US" altLang="zh-CN" sz="2000" dirty="0"/>
          </a:p>
          <a:p>
            <a:pPr>
              <a:lnSpc>
                <a:spcPct val="120000"/>
              </a:lnSpc>
            </a:pPr>
            <a:endParaRPr lang="zh-CN" altLang="zh-CN" sz="2000" dirty="0"/>
          </a:p>
          <a:p>
            <a:pPr>
              <a:lnSpc>
                <a:spcPct val="120000"/>
              </a:lnSpc>
            </a:pPr>
            <a:endParaRPr lang="en-US" altLang="zh-CN"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a:extLst>
              <a:ext uri="{FF2B5EF4-FFF2-40B4-BE49-F238E27FC236}">
                <a16:creationId xmlns:a16="http://schemas.microsoft.com/office/drawing/2014/main" id="{3D83C306-1197-4559-A704-13491E5714C1}"/>
              </a:ext>
            </a:extLst>
          </p:cNvPr>
          <p:cNvSpPr>
            <a:spLocks noGrp="1"/>
          </p:cNvSpPr>
          <p:nvPr>
            <p:ph type="title"/>
          </p:nvPr>
        </p:nvSpPr>
        <p:spPr/>
        <p:txBody>
          <a:bodyPr/>
          <a:lstStyle/>
          <a:p>
            <a:r>
              <a:rPr lang="en-US" altLang="zh-CN"/>
              <a:t>13.1  </a:t>
            </a:r>
            <a:r>
              <a:rPr lang="zh-CN" altLang="zh-CN"/>
              <a:t>风 险 管 理</a:t>
            </a:r>
            <a:endParaRPr lang="zh-CN" altLang="en-US"/>
          </a:p>
        </p:txBody>
      </p:sp>
      <p:sp>
        <p:nvSpPr>
          <p:cNvPr id="28675" name="内容占位符 2">
            <a:extLst>
              <a:ext uri="{FF2B5EF4-FFF2-40B4-BE49-F238E27FC236}">
                <a16:creationId xmlns:a16="http://schemas.microsoft.com/office/drawing/2014/main" id="{1E1F9466-E9B1-4AA4-9A71-F7F954B61E8F}"/>
              </a:ext>
            </a:extLst>
          </p:cNvPr>
          <p:cNvSpPr>
            <a:spLocks noGrp="1"/>
          </p:cNvSpPr>
          <p:nvPr>
            <p:ph idx="1"/>
          </p:nvPr>
        </p:nvSpPr>
        <p:spPr/>
        <p:txBody>
          <a:bodyPr/>
          <a:lstStyle/>
          <a:p>
            <a:pPr marL="0" indent="0">
              <a:spcBef>
                <a:spcPts val="1800"/>
              </a:spcBef>
              <a:buNone/>
            </a:pPr>
            <a:r>
              <a:rPr lang="en-US" altLang="zh-CN" b="1" dirty="0">
                <a:solidFill>
                  <a:srgbClr val="FF0000"/>
                </a:solidFill>
              </a:rPr>
              <a:t>13.1.1  </a:t>
            </a:r>
            <a:r>
              <a:rPr lang="zh-CN" altLang="zh-CN" b="1" dirty="0">
                <a:solidFill>
                  <a:srgbClr val="FF0000"/>
                </a:solidFill>
              </a:rPr>
              <a:t>软件风险分类</a:t>
            </a:r>
          </a:p>
          <a:p>
            <a:pPr marL="0" indent="0">
              <a:spcBef>
                <a:spcPts val="1800"/>
              </a:spcBef>
              <a:buNone/>
            </a:pPr>
            <a:r>
              <a:rPr lang="en-US" altLang="zh-CN" b="1" dirty="0"/>
              <a:t>13.1.2  </a:t>
            </a:r>
            <a:r>
              <a:rPr lang="zh-CN" altLang="zh-CN" b="1" dirty="0"/>
              <a:t>风险识别</a:t>
            </a:r>
          </a:p>
          <a:p>
            <a:pPr marL="0" indent="0">
              <a:spcBef>
                <a:spcPts val="1800"/>
              </a:spcBef>
              <a:buNone/>
            </a:pPr>
            <a:r>
              <a:rPr lang="en-US" altLang="zh-CN" b="1" dirty="0"/>
              <a:t>13.1.3  </a:t>
            </a:r>
            <a:r>
              <a:rPr lang="zh-CN" altLang="zh-CN" b="1" dirty="0"/>
              <a:t>风险预测</a:t>
            </a:r>
          </a:p>
          <a:p>
            <a:pPr marL="0" indent="0">
              <a:spcBef>
                <a:spcPts val="1800"/>
              </a:spcBef>
              <a:buNone/>
            </a:pPr>
            <a:r>
              <a:rPr lang="en-US" altLang="zh-CN" b="1" dirty="0"/>
              <a:t>13.1.4  </a:t>
            </a:r>
            <a:r>
              <a:rPr lang="zh-CN" altLang="zh-CN" b="1" dirty="0"/>
              <a:t>处理风险的策略</a:t>
            </a:r>
          </a:p>
          <a:p>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a:extLst>
              <a:ext uri="{FF2B5EF4-FFF2-40B4-BE49-F238E27FC236}">
                <a16:creationId xmlns:a16="http://schemas.microsoft.com/office/drawing/2014/main" id="{43A242C1-41BC-4D03-94A1-420014FBEBF9}"/>
              </a:ext>
            </a:extLst>
          </p:cNvPr>
          <p:cNvSpPr>
            <a:spLocks noGrp="1"/>
          </p:cNvSpPr>
          <p:nvPr>
            <p:ph type="title"/>
          </p:nvPr>
        </p:nvSpPr>
        <p:spPr/>
        <p:txBody>
          <a:bodyPr/>
          <a:lstStyle/>
          <a:p>
            <a:r>
              <a:rPr lang="en-US" altLang="zh-CN"/>
              <a:t>13.2.2  </a:t>
            </a:r>
            <a:r>
              <a:rPr lang="zh-CN" altLang="zh-CN"/>
              <a:t>软件质量保证措施</a:t>
            </a:r>
            <a:endParaRPr lang="zh-CN" altLang="en-US"/>
          </a:p>
        </p:txBody>
      </p:sp>
      <p:sp>
        <p:nvSpPr>
          <p:cNvPr id="100355" name="内容占位符 2">
            <a:extLst>
              <a:ext uri="{FF2B5EF4-FFF2-40B4-BE49-F238E27FC236}">
                <a16:creationId xmlns:a16="http://schemas.microsoft.com/office/drawing/2014/main" id="{89A49727-4AB1-4974-920E-CD78676C4134}"/>
              </a:ext>
            </a:extLst>
          </p:cNvPr>
          <p:cNvSpPr>
            <a:spLocks noGrp="1"/>
          </p:cNvSpPr>
          <p:nvPr>
            <p:ph idx="1"/>
          </p:nvPr>
        </p:nvSpPr>
        <p:spPr/>
        <p:txBody>
          <a:bodyPr/>
          <a:lstStyle/>
          <a:p>
            <a:pPr marL="0" indent="0">
              <a:buNone/>
            </a:pPr>
            <a:r>
              <a:rPr lang="en-US" altLang="zh-CN" sz="2800" b="1" dirty="0"/>
              <a:t>2</a:t>
            </a:r>
            <a:r>
              <a:rPr lang="zh-CN" altLang="zh-CN" sz="2800" b="1" dirty="0"/>
              <a:t>．走查</a:t>
            </a:r>
          </a:p>
          <a:p>
            <a:pPr>
              <a:lnSpc>
                <a:spcPct val="120000"/>
              </a:lnSpc>
              <a:spcBef>
                <a:spcPts val="1200"/>
              </a:spcBef>
            </a:pPr>
            <a:r>
              <a:rPr lang="zh-CN" altLang="zh-CN" sz="2000" dirty="0"/>
              <a:t>走查组由</a:t>
            </a:r>
            <a:r>
              <a:rPr lang="en-US" altLang="zh-CN" sz="2000" dirty="0"/>
              <a:t>4</a:t>
            </a:r>
            <a:r>
              <a:rPr lang="zh-CN" altLang="zh-CN" sz="2000" dirty="0"/>
              <a:t>～</a:t>
            </a:r>
            <a:r>
              <a:rPr lang="en-US" altLang="zh-CN" sz="2000" dirty="0"/>
              <a:t>6</a:t>
            </a:r>
            <a:r>
              <a:rPr lang="zh-CN" altLang="zh-CN" sz="2000" dirty="0"/>
              <a:t>名成员组成。</a:t>
            </a:r>
            <a:endParaRPr lang="en-US" altLang="zh-CN" sz="2000" dirty="0"/>
          </a:p>
          <a:p>
            <a:pPr>
              <a:lnSpc>
                <a:spcPct val="120000"/>
              </a:lnSpc>
            </a:pPr>
            <a:r>
              <a:rPr lang="zh-CN" altLang="zh-CN" sz="2000" dirty="0"/>
              <a:t>以规格说明走查组为例，成员至少包括一名负责起草规格说明的人，一位负责该规格说明的管理员，一位客户代表，以及下阶段开发组（在本例中是设计组）的一名代表和</a:t>
            </a:r>
            <a:r>
              <a:rPr lang="en-US" altLang="zh-CN" sz="2000" dirty="0"/>
              <a:t>SQA</a:t>
            </a:r>
            <a:r>
              <a:rPr lang="zh-CN" altLang="zh-CN" sz="2000" dirty="0"/>
              <a:t>小组的一名代表。</a:t>
            </a:r>
            <a:endParaRPr lang="en-US" altLang="zh-CN" sz="2000" dirty="0"/>
          </a:p>
          <a:p>
            <a:pPr>
              <a:lnSpc>
                <a:spcPct val="120000"/>
              </a:lnSpc>
            </a:pPr>
            <a:r>
              <a:rPr lang="zh-CN" altLang="zh-CN" sz="2000" dirty="0"/>
              <a:t>走查组组长引导该组成员走查文档，力求发现尽可能多的错误。走查组的任务仅仅是标记出错误而不是改正错误，改正错误的工作应该由该文档的编写组完成。走查的时间不要超过</a:t>
            </a:r>
            <a:r>
              <a:rPr lang="en-US" altLang="zh-CN" sz="2000" dirty="0"/>
              <a:t>2h</a:t>
            </a:r>
            <a:r>
              <a:rPr lang="zh-CN" altLang="zh-CN" sz="2000" dirty="0"/>
              <a:t>。</a:t>
            </a:r>
            <a:endParaRPr lang="zh-CN" altLang="en-US"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
            <a:extLst>
              <a:ext uri="{FF2B5EF4-FFF2-40B4-BE49-F238E27FC236}">
                <a16:creationId xmlns:a16="http://schemas.microsoft.com/office/drawing/2014/main" id="{41446458-95F8-4953-8BB8-09B8964F00E4}"/>
              </a:ext>
            </a:extLst>
          </p:cNvPr>
          <p:cNvSpPr>
            <a:spLocks noGrp="1"/>
          </p:cNvSpPr>
          <p:nvPr>
            <p:ph type="title"/>
          </p:nvPr>
        </p:nvSpPr>
        <p:spPr/>
        <p:txBody>
          <a:bodyPr/>
          <a:lstStyle/>
          <a:p>
            <a:r>
              <a:rPr lang="en-US" altLang="zh-CN"/>
              <a:t>13.2.2  </a:t>
            </a:r>
            <a:r>
              <a:rPr lang="zh-CN" altLang="zh-CN"/>
              <a:t>软件质量保证措施</a:t>
            </a:r>
            <a:endParaRPr lang="zh-CN" altLang="en-US"/>
          </a:p>
        </p:txBody>
      </p:sp>
      <p:sp>
        <p:nvSpPr>
          <p:cNvPr id="105475" name="内容占位符 2">
            <a:extLst>
              <a:ext uri="{FF2B5EF4-FFF2-40B4-BE49-F238E27FC236}">
                <a16:creationId xmlns:a16="http://schemas.microsoft.com/office/drawing/2014/main" id="{47FFDA17-79F8-435B-BEFA-751995FE68F7}"/>
              </a:ext>
            </a:extLst>
          </p:cNvPr>
          <p:cNvSpPr>
            <a:spLocks noGrp="1"/>
          </p:cNvSpPr>
          <p:nvPr>
            <p:ph idx="1"/>
          </p:nvPr>
        </p:nvSpPr>
        <p:spPr/>
        <p:txBody>
          <a:bodyPr/>
          <a:lstStyle/>
          <a:p>
            <a:pPr marL="0" indent="0">
              <a:lnSpc>
                <a:spcPct val="120000"/>
              </a:lnSpc>
              <a:buNone/>
            </a:pPr>
            <a:r>
              <a:rPr lang="en-US" altLang="zh-CN" sz="2800" dirty="0"/>
              <a:t>3</a:t>
            </a:r>
            <a:r>
              <a:rPr lang="zh-CN" altLang="zh-CN" sz="2800" dirty="0"/>
              <a:t>．审查</a:t>
            </a:r>
          </a:p>
          <a:p>
            <a:pPr>
              <a:lnSpc>
                <a:spcPct val="120000"/>
              </a:lnSpc>
              <a:spcBef>
                <a:spcPts val="1200"/>
              </a:spcBef>
            </a:pPr>
            <a:r>
              <a:rPr lang="zh-CN" altLang="zh-CN" sz="1800" dirty="0"/>
              <a:t>审查的范围要比走查广泛得多，它的步骤也比较多。</a:t>
            </a:r>
            <a:endParaRPr lang="en-US" altLang="zh-CN" sz="1800" dirty="0"/>
          </a:p>
          <a:p>
            <a:pPr>
              <a:lnSpc>
                <a:spcPct val="120000"/>
              </a:lnSpc>
            </a:pPr>
            <a:r>
              <a:rPr lang="zh-CN" altLang="zh-CN" sz="1800" dirty="0"/>
              <a:t>综述：由负责编写文档的一名成员向审查组成员综述该文档</a:t>
            </a:r>
            <a:r>
              <a:rPr lang="zh-CN" altLang="en-US" sz="1800" dirty="0"/>
              <a:t>，</a:t>
            </a:r>
            <a:r>
              <a:rPr lang="zh-CN" altLang="zh-CN" sz="1800" dirty="0"/>
              <a:t>在综述会议结束时把文档分发给每位与会者。</a:t>
            </a:r>
            <a:endParaRPr lang="en-US" altLang="zh-CN" sz="1800" dirty="0"/>
          </a:p>
          <a:p>
            <a:pPr>
              <a:lnSpc>
                <a:spcPct val="120000"/>
              </a:lnSpc>
            </a:pPr>
            <a:r>
              <a:rPr lang="zh-CN" altLang="zh-CN" sz="1800" dirty="0"/>
              <a:t>准备：评审员仔细阅读文档。最好列出在审查中发现的错误的类型，并按发生频率把错误类型分级，以辅助审查工作的进行。这些列表有助于评审员们把注意力集中到最常发生错误的区域。</a:t>
            </a:r>
            <a:endParaRPr lang="en-US" altLang="zh-CN" sz="1800" dirty="0"/>
          </a:p>
          <a:p>
            <a:pPr>
              <a:lnSpc>
                <a:spcPct val="120000"/>
              </a:lnSpc>
            </a:pPr>
            <a:r>
              <a:rPr lang="zh-CN" altLang="zh-CN" sz="1800" dirty="0"/>
              <a:t>审查：评审组仔细审查整个文档。和走查一样，目的也是找出文档中的错误，而不是改正它们。通常每次审查不超过</a:t>
            </a:r>
            <a:r>
              <a:rPr lang="en-US" altLang="zh-CN" sz="1800" dirty="0"/>
              <a:t>90min</a:t>
            </a:r>
            <a:r>
              <a:rPr lang="zh-CN" altLang="zh-CN" sz="1800" dirty="0"/>
              <a:t>。</a:t>
            </a:r>
          </a:p>
          <a:p>
            <a:pPr>
              <a:lnSpc>
                <a:spcPct val="120000"/>
              </a:lnSpc>
            </a:pPr>
            <a:r>
              <a:rPr lang="zh-CN" altLang="zh-CN" sz="1800" dirty="0"/>
              <a:t>返工：文档的作者负责解决在书面报告中列出的所有错误及问题。</a:t>
            </a:r>
            <a:endParaRPr lang="en-US" altLang="zh-CN" sz="1800" dirty="0"/>
          </a:p>
          <a:p>
            <a:pPr>
              <a:lnSpc>
                <a:spcPct val="120000"/>
              </a:lnSpc>
            </a:pPr>
            <a:r>
              <a:rPr lang="zh-CN" altLang="zh-CN" sz="1800" dirty="0"/>
              <a:t>跟踪：组长必须确保所提出的每个问题都得到了圆满的解决</a:t>
            </a:r>
            <a:r>
              <a:rPr lang="zh-CN" altLang="en-US" sz="1800" dirty="0"/>
              <a:t>，</a:t>
            </a:r>
            <a:r>
              <a:rPr lang="zh-CN" altLang="zh-CN" sz="1800" dirty="0"/>
              <a:t>检查对文档所做的每个修正，以确保没有引入新的错误。</a:t>
            </a:r>
          </a:p>
          <a:p>
            <a:pPr>
              <a:lnSpc>
                <a:spcPct val="120000"/>
              </a:lnSpc>
            </a:pPr>
            <a:endParaRPr lang="zh-CN" altLang="zh-CN" sz="1800" dirty="0"/>
          </a:p>
          <a:p>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a:extLst>
              <a:ext uri="{FF2B5EF4-FFF2-40B4-BE49-F238E27FC236}">
                <a16:creationId xmlns:a16="http://schemas.microsoft.com/office/drawing/2014/main" id="{0F469DC4-500F-4ABD-8F4C-3A7AAC0C327C}"/>
              </a:ext>
            </a:extLst>
          </p:cNvPr>
          <p:cNvSpPr>
            <a:spLocks noGrp="1"/>
          </p:cNvSpPr>
          <p:nvPr>
            <p:ph type="title"/>
          </p:nvPr>
        </p:nvSpPr>
        <p:spPr/>
        <p:txBody>
          <a:bodyPr/>
          <a:lstStyle/>
          <a:p>
            <a:r>
              <a:rPr lang="en-US" altLang="zh-CN"/>
              <a:t>13.2.2  </a:t>
            </a:r>
            <a:r>
              <a:rPr lang="zh-CN" altLang="zh-CN"/>
              <a:t>软件质量保证措施</a:t>
            </a:r>
            <a:endParaRPr lang="zh-CN" altLang="en-US"/>
          </a:p>
        </p:txBody>
      </p:sp>
      <p:sp>
        <p:nvSpPr>
          <p:cNvPr id="110595" name="内容占位符 2">
            <a:extLst>
              <a:ext uri="{FF2B5EF4-FFF2-40B4-BE49-F238E27FC236}">
                <a16:creationId xmlns:a16="http://schemas.microsoft.com/office/drawing/2014/main" id="{3BB44C4B-FC0E-473C-8EAB-DC86E298F1D5}"/>
              </a:ext>
            </a:extLst>
          </p:cNvPr>
          <p:cNvSpPr>
            <a:spLocks noGrp="1"/>
          </p:cNvSpPr>
          <p:nvPr>
            <p:ph idx="1"/>
          </p:nvPr>
        </p:nvSpPr>
        <p:spPr/>
        <p:txBody>
          <a:bodyPr/>
          <a:lstStyle/>
          <a:p>
            <a:pPr marL="0" indent="0">
              <a:buNone/>
            </a:pPr>
            <a:r>
              <a:rPr lang="en-US" altLang="zh-CN" b="1" dirty="0"/>
              <a:t>4</a:t>
            </a:r>
            <a:r>
              <a:rPr lang="zh-CN" altLang="zh-CN" b="1" dirty="0"/>
              <a:t>．程序正确性证明</a:t>
            </a:r>
          </a:p>
          <a:p>
            <a:pPr>
              <a:lnSpc>
                <a:spcPct val="120000"/>
              </a:lnSpc>
              <a:spcBef>
                <a:spcPts val="1200"/>
              </a:spcBef>
            </a:pPr>
            <a:r>
              <a:rPr lang="zh-CN" altLang="zh-CN" sz="2000" dirty="0"/>
              <a:t>测试可以暴露程序中的错误，是保证软件可靠性的重要手段。</a:t>
            </a:r>
            <a:endParaRPr lang="en-US" altLang="zh-CN" sz="2000" dirty="0"/>
          </a:p>
          <a:p>
            <a:pPr>
              <a:lnSpc>
                <a:spcPct val="120000"/>
              </a:lnSpc>
              <a:spcBef>
                <a:spcPts val="1200"/>
              </a:spcBef>
            </a:pPr>
            <a:r>
              <a:rPr lang="zh-CN" altLang="zh-CN" sz="2000" dirty="0"/>
              <a:t>但是，测试只能证明程序中有错误，并不能证明程序中没有错误。</a:t>
            </a:r>
            <a:endParaRPr lang="en-US" altLang="zh-CN" sz="2000" dirty="0"/>
          </a:p>
          <a:p>
            <a:pPr>
              <a:lnSpc>
                <a:spcPct val="120000"/>
              </a:lnSpc>
              <a:spcBef>
                <a:spcPts val="1200"/>
              </a:spcBef>
            </a:pPr>
            <a:r>
              <a:rPr lang="zh-CN" altLang="zh-CN" sz="2000" dirty="0"/>
              <a:t>正确性证明的基本思想是证明程序能完成预定的功能，因此，应该提供对程序功能的严格数学说明，然后根据程序代码证明程序确实能实现它的功能说明。</a:t>
            </a:r>
          </a:p>
          <a:p>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
            <a:extLst>
              <a:ext uri="{FF2B5EF4-FFF2-40B4-BE49-F238E27FC236}">
                <a16:creationId xmlns:a16="http://schemas.microsoft.com/office/drawing/2014/main" id="{3C0286CD-D0E3-498D-88D7-3C3EB7E2C570}"/>
              </a:ext>
            </a:extLst>
          </p:cNvPr>
          <p:cNvSpPr>
            <a:spLocks noGrp="1"/>
          </p:cNvSpPr>
          <p:nvPr>
            <p:ph type="title"/>
          </p:nvPr>
        </p:nvSpPr>
        <p:spPr/>
        <p:txBody>
          <a:bodyPr/>
          <a:lstStyle/>
          <a:p>
            <a:r>
              <a:rPr lang="en-US" altLang="zh-CN"/>
              <a:t>13.2.2  </a:t>
            </a:r>
            <a:r>
              <a:rPr lang="zh-CN" altLang="zh-CN"/>
              <a:t>软件质量保证措施</a:t>
            </a:r>
            <a:endParaRPr lang="zh-CN" altLang="en-US"/>
          </a:p>
        </p:txBody>
      </p:sp>
      <p:sp>
        <p:nvSpPr>
          <p:cNvPr id="111619" name="内容占位符 2">
            <a:extLst>
              <a:ext uri="{FF2B5EF4-FFF2-40B4-BE49-F238E27FC236}">
                <a16:creationId xmlns:a16="http://schemas.microsoft.com/office/drawing/2014/main" id="{5763576E-280E-45C5-AE9F-BA9A6C88C1BE}"/>
              </a:ext>
            </a:extLst>
          </p:cNvPr>
          <p:cNvSpPr>
            <a:spLocks noGrp="1"/>
          </p:cNvSpPr>
          <p:nvPr>
            <p:ph idx="1"/>
          </p:nvPr>
        </p:nvSpPr>
        <p:spPr/>
        <p:txBody>
          <a:bodyPr/>
          <a:lstStyle/>
          <a:p>
            <a:pPr>
              <a:lnSpc>
                <a:spcPct val="120000"/>
              </a:lnSpc>
            </a:pPr>
            <a:r>
              <a:rPr lang="zh-CN" altLang="zh-CN" sz="2000" dirty="0"/>
              <a:t>如果在程序的若干个点上，设计者可以提出关于程序变量及它们的关系的断言，那么在每一点上的断言都应该永远是真的。</a:t>
            </a:r>
            <a:endParaRPr lang="en-US" altLang="zh-CN" sz="2000" dirty="0"/>
          </a:p>
          <a:p>
            <a:pPr>
              <a:lnSpc>
                <a:spcPct val="120000"/>
              </a:lnSpc>
            </a:pPr>
            <a:r>
              <a:rPr lang="zh-CN" altLang="zh-CN" sz="2000" dirty="0"/>
              <a:t>假设在程序的</a:t>
            </a:r>
            <a:r>
              <a:rPr lang="en-US" altLang="zh-CN" sz="2000" dirty="0"/>
              <a:t>P1, P2, </a:t>
            </a:r>
            <a:r>
              <a:rPr lang="zh-CN" altLang="zh-CN" sz="2000" dirty="0"/>
              <a:t>…</a:t>
            </a:r>
            <a:r>
              <a:rPr lang="en-US" altLang="zh-CN" sz="2000" dirty="0"/>
              <a:t>, </a:t>
            </a:r>
            <a:r>
              <a:rPr lang="en-US" altLang="zh-CN" sz="2000" dirty="0" err="1"/>
              <a:t>Pn</a:t>
            </a:r>
            <a:r>
              <a:rPr lang="zh-CN" altLang="zh-CN" sz="2000" dirty="0"/>
              <a:t>等点上的断言分别是</a:t>
            </a:r>
            <a:r>
              <a:rPr lang="en-US" altLang="zh-CN" sz="2000" dirty="0"/>
              <a:t>a(1), a(2), </a:t>
            </a:r>
            <a:r>
              <a:rPr lang="zh-CN" altLang="zh-CN" sz="2000" dirty="0"/>
              <a:t>…</a:t>
            </a:r>
            <a:r>
              <a:rPr lang="en-US" altLang="zh-CN" sz="2000" dirty="0"/>
              <a:t>, a(n)</a:t>
            </a:r>
            <a:r>
              <a:rPr lang="zh-CN" altLang="zh-CN" sz="2000" dirty="0"/>
              <a:t>，其中</a:t>
            </a:r>
            <a:r>
              <a:rPr lang="en-US" altLang="zh-CN" sz="2000" dirty="0"/>
              <a:t>a(1)</a:t>
            </a:r>
            <a:r>
              <a:rPr lang="zh-CN" altLang="zh-CN" sz="2000" dirty="0"/>
              <a:t>必须是关于程序输入的断言，</a:t>
            </a:r>
            <a:r>
              <a:rPr lang="en-US" altLang="zh-CN" sz="2000" dirty="0"/>
              <a:t>a(n)</a:t>
            </a:r>
            <a:r>
              <a:rPr lang="zh-CN" altLang="zh-CN" sz="2000" dirty="0"/>
              <a:t>必须是关于程序输出的断言。</a:t>
            </a:r>
            <a:endParaRPr lang="en-US" altLang="zh-CN" sz="2000" dirty="0"/>
          </a:p>
          <a:p>
            <a:pPr>
              <a:lnSpc>
                <a:spcPct val="120000"/>
              </a:lnSpc>
            </a:pPr>
            <a:r>
              <a:rPr lang="zh-CN" altLang="zh-CN" sz="2000" dirty="0"/>
              <a:t>为了证明在点</a:t>
            </a:r>
            <a:r>
              <a:rPr lang="en-US" altLang="zh-CN" sz="2000" dirty="0"/>
              <a:t>Pi</a:t>
            </a:r>
            <a:r>
              <a:rPr lang="zh-CN" altLang="zh-CN" sz="2000" dirty="0"/>
              <a:t>和</a:t>
            </a:r>
            <a:r>
              <a:rPr lang="en-US" altLang="zh-CN" sz="2000" dirty="0"/>
              <a:t>Pi+1</a:t>
            </a:r>
            <a:r>
              <a:rPr lang="zh-CN" altLang="zh-CN" sz="2000" dirty="0"/>
              <a:t>之间的程序语句是正确的，必须证明执行这些语句之后将使断言</a:t>
            </a:r>
            <a:r>
              <a:rPr lang="en-US" altLang="zh-CN" sz="2000" dirty="0"/>
              <a:t>a(</a:t>
            </a:r>
            <a:r>
              <a:rPr lang="en-US" altLang="zh-CN" sz="2000" dirty="0" err="1"/>
              <a:t>i</a:t>
            </a:r>
            <a:r>
              <a:rPr lang="en-US" altLang="zh-CN" sz="2000" dirty="0"/>
              <a:t>)</a:t>
            </a:r>
            <a:r>
              <a:rPr lang="zh-CN" altLang="zh-CN" sz="2000" dirty="0"/>
              <a:t>变成</a:t>
            </a:r>
            <a:r>
              <a:rPr lang="en-US" altLang="zh-CN" sz="2000" dirty="0"/>
              <a:t>a(i+1)</a:t>
            </a:r>
            <a:r>
              <a:rPr lang="zh-CN" altLang="zh-CN" sz="2000" dirty="0"/>
              <a:t>。</a:t>
            </a:r>
            <a:endParaRPr lang="en-US" altLang="zh-CN" sz="2000" dirty="0"/>
          </a:p>
          <a:p>
            <a:pPr>
              <a:lnSpc>
                <a:spcPct val="120000"/>
              </a:lnSpc>
            </a:pPr>
            <a:r>
              <a:rPr lang="zh-CN" altLang="zh-CN" sz="2000" dirty="0"/>
              <a:t>如果对程序内所有相邻点都能完成上述证明过程，则证明了输入断言加上程序可以导出输出断言。</a:t>
            </a:r>
            <a:endParaRPr lang="en-US" altLang="zh-CN" sz="2000" dirty="0"/>
          </a:p>
          <a:p>
            <a:pPr>
              <a:lnSpc>
                <a:spcPct val="120000"/>
              </a:lnSpc>
            </a:pPr>
            <a:r>
              <a:rPr lang="zh-CN" altLang="zh-CN" sz="2000" dirty="0"/>
              <a:t>如果输入断言和输出断言是正确的，而且程序确实是可以终止的（不包含死循环），则上述过程就证明了程序的正确性。</a:t>
            </a:r>
          </a:p>
          <a:p>
            <a:pPr>
              <a:lnSpc>
                <a:spcPct val="120000"/>
              </a:lnSpc>
            </a:pPr>
            <a:endParaRPr lang="zh-CN" altLang="zh-CN" sz="2000" dirty="0"/>
          </a:p>
          <a:p>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
            <a:extLst>
              <a:ext uri="{FF2B5EF4-FFF2-40B4-BE49-F238E27FC236}">
                <a16:creationId xmlns:a16="http://schemas.microsoft.com/office/drawing/2014/main" id="{740E4F7E-793C-4AB7-A5C1-447583985F43}"/>
              </a:ext>
            </a:extLst>
          </p:cNvPr>
          <p:cNvSpPr>
            <a:spLocks noGrp="1"/>
          </p:cNvSpPr>
          <p:nvPr>
            <p:ph type="title"/>
          </p:nvPr>
        </p:nvSpPr>
        <p:spPr/>
        <p:txBody>
          <a:bodyPr/>
          <a:lstStyle/>
          <a:p>
            <a:r>
              <a:rPr lang="en-US" altLang="zh-CN"/>
              <a:t>13.3  </a:t>
            </a:r>
            <a:r>
              <a:rPr lang="zh-CN" altLang="zh-CN"/>
              <a:t>配 置 管 理</a:t>
            </a:r>
            <a:endParaRPr lang="zh-CN" altLang="en-US"/>
          </a:p>
        </p:txBody>
      </p:sp>
      <p:sp>
        <p:nvSpPr>
          <p:cNvPr id="115715" name="内容占位符 2">
            <a:extLst>
              <a:ext uri="{FF2B5EF4-FFF2-40B4-BE49-F238E27FC236}">
                <a16:creationId xmlns:a16="http://schemas.microsoft.com/office/drawing/2014/main" id="{1F26D706-ECDF-41CC-A379-CC005C388E45}"/>
              </a:ext>
            </a:extLst>
          </p:cNvPr>
          <p:cNvSpPr>
            <a:spLocks noGrp="1"/>
          </p:cNvSpPr>
          <p:nvPr>
            <p:ph idx="1"/>
          </p:nvPr>
        </p:nvSpPr>
        <p:spPr/>
        <p:txBody>
          <a:bodyPr/>
          <a:lstStyle/>
          <a:p>
            <a:pPr marL="0" indent="0">
              <a:buNone/>
            </a:pPr>
            <a:r>
              <a:rPr lang="en-US" altLang="zh-CN" b="1" dirty="0">
                <a:solidFill>
                  <a:srgbClr val="FF0000"/>
                </a:solidFill>
              </a:rPr>
              <a:t>13.3.1  </a:t>
            </a:r>
            <a:r>
              <a:rPr lang="zh-CN" altLang="zh-CN" b="1" dirty="0">
                <a:solidFill>
                  <a:srgbClr val="FF0000"/>
                </a:solidFill>
              </a:rPr>
              <a:t>软件配置</a:t>
            </a:r>
          </a:p>
          <a:p>
            <a:pPr marL="0" indent="0">
              <a:spcBef>
                <a:spcPts val="1800"/>
              </a:spcBef>
              <a:buNone/>
            </a:pPr>
            <a:r>
              <a:rPr lang="en-US" altLang="zh-CN" b="1" dirty="0"/>
              <a:t>13.3.2  </a:t>
            </a:r>
            <a:r>
              <a:rPr lang="zh-CN" altLang="zh-CN" b="1" dirty="0"/>
              <a:t>软件配置管理过程</a:t>
            </a:r>
          </a:p>
          <a:p>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a:extLst>
              <a:ext uri="{FF2B5EF4-FFF2-40B4-BE49-F238E27FC236}">
                <a16:creationId xmlns:a16="http://schemas.microsoft.com/office/drawing/2014/main" id="{FF42E58C-C45A-4CDC-9A5B-EB505A7FD20E}"/>
              </a:ext>
            </a:extLst>
          </p:cNvPr>
          <p:cNvSpPr>
            <a:spLocks noGrp="1"/>
          </p:cNvSpPr>
          <p:nvPr>
            <p:ph type="title"/>
          </p:nvPr>
        </p:nvSpPr>
        <p:spPr/>
        <p:txBody>
          <a:bodyPr/>
          <a:lstStyle/>
          <a:p>
            <a:r>
              <a:rPr lang="en-US" altLang="zh-CN"/>
              <a:t>13.3.1  </a:t>
            </a:r>
            <a:r>
              <a:rPr lang="zh-CN" altLang="zh-CN"/>
              <a:t>软件配置</a:t>
            </a:r>
            <a:endParaRPr lang="zh-CN" altLang="en-US"/>
          </a:p>
        </p:txBody>
      </p:sp>
      <p:sp>
        <p:nvSpPr>
          <p:cNvPr id="116739" name="内容占位符 2">
            <a:extLst>
              <a:ext uri="{FF2B5EF4-FFF2-40B4-BE49-F238E27FC236}">
                <a16:creationId xmlns:a16="http://schemas.microsoft.com/office/drawing/2014/main" id="{F1E4CD65-D521-48A7-A1AA-03BE61868E5A}"/>
              </a:ext>
            </a:extLst>
          </p:cNvPr>
          <p:cNvSpPr>
            <a:spLocks noGrp="1"/>
          </p:cNvSpPr>
          <p:nvPr>
            <p:ph idx="1"/>
          </p:nvPr>
        </p:nvSpPr>
        <p:spPr/>
        <p:txBody>
          <a:bodyPr/>
          <a:lstStyle/>
          <a:p>
            <a:pPr marL="0" indent="0">
              <a:lnSpc>
                <a:spcPct val="120000"/>
              </a:lnSpc>
              <a:buNone/>
            </a:pPr>
            <a:r>
              <a:rPr lang="en-US" altLang="zh-CN" sz="2400" dirty="0"/>
              <a:t>1</a:t>
            </a:r>
            <a:r>
              <a:rPr lang="zh-CN" altLang="zh-CN" sz="2400" dirty="0"/>
              <a:t>．软件配置项</a:t>
            </a:r>
          </a:p>
          <a:p>
            <a:pPr>
              <a:lnSpc>
                <a:spcPct val="120000"/>
              </a:lnSpc>
              <a:spcBef>
                <a:spcPts val="1200"/>
              </a:spcBef>
            </a:pPr>
            <a:r>
              <a:rPr lang="zh-CN" altLang="zh-CN" sz="2000" dirty="0"/>
              <a:t>计算机程序（源代码和可执行程序）</a:t>
            </a:r>
            <a:endParaRPr lang="en-US" altLang="zh-CN" sz="2000" dirty="0"/>
          </a:p>
          <a:p>
            <a:pPr>
              <a:lnSpc>
                <a:spcPct val="120000"/>
              </a:lnSpc>
              <a:spcBef>
                <a:spcPts val="1200"/>
              </a:spcBef>
            </a:pPr>
            <a:r>
              <a:rPr lang="zh-CN" altLang="zh-CN" sz="2000" dirty="0"/>
              <a:t>描述计算机程序的文档（供技术人员或用户使用）</a:t>
            </a:r>
            <a:endParaRPr lang="en-US" altLang="zh-CN" sz="2000" dirty="0"/>
          </a:p>
          <a:p>
            <a:pPr>
              <a:lnSpc>
                <a:spcPct val="120000"/>
              </a:lnSpc>
              <a:spcBef>
                <a:spcPts val="1200"/>
              </a:spcBef>
            </a:pPr>
            <a:r>
              <a:rPr lang="zh-CN" altLang="zh-CN" sz="2000" dirty="0"/>
              <a:t>数据（程序内包含的或在程序外的）。</a:t>
            </a:r>
            <a:endParaRPr lang="en-US" altLang="zh-CN" sz="2000" dirty="0"/>
          </a:p>
          <a:p>
            <a:pPr marL="0" indent="0">
              <a:lnSpc>
                <a:spcPct val="120000"/>
              </a:lnSpc>
              <a:spcBef>
                <a:spcPts val="1200"/>
              </a:spcBef>
              <a:buNone/>
            </a:pPr>
            <a:r>
              <a:rPr lang="zh-CN" altLang="zh-CN" sz="2000" dirty="0"/>
              <a:t>上述项组成了在软件过程中产生的全部信息，统称为软件配置项。</a:t>
            </a:r>
            <a:endParaRPr lang="zh-CN" alt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a:extLst>
              <a:ext uri="{FF2B5EF4-FFF2-40B4-BE49-F238E27FC236}">
                <a16:creationId xmlns:a16="http://schemas.microsoft.com/office/drawing/2014/main" id="{09350E3F-59E8-454F-BC6E-62C18EB5A3D0}"/>
              </a:ext>
            </a:extLst>
          </p:cNvPr>
          <p:cNvSpPr>
            <a:spLocks noGrp="1"/>
          </p:cNvSpPr>
          <p:nvPr>
            <p:ph type="title"/>
          </p:nvPr>
        </p:nvSpPr>
        <p:spPr/>
        <p:txBody>
          <a:bodyPr/>
          <a:lstStyle/>
          <a:p>
            <a:r>
              <a:rPr lang="en-US" altLang="zh-CN"/>
              <a:t>13.3.1  </a:t>
            </a:r>
            <a:r>
              <a:rPr lang="zh-CN" altLang="zh-CN"/>
              <a:t>软件配置</a:t>
            </a:r>
            <a:endParaRPr lang="zh-CN" altLang="en-US"/>
          </a:p>
        </p:txBody>
      </p:sp>
      <p:sp>
        <p:nvSpPr>
          <p:cNvPr id="120835" name="内容占位符 2">
            <a:extLst>
              <a:ext uri="{FF2B5EF4-FFF2-40B4-BE49-F238E27FC236}">
                <a16:creationId xmlns:a16="http://schemas.microsoft.com/office/drawing/2014/main" id="{E418309F-68DA-4E19-9054-4B84C6DF5E53}"/>
              </a:ext>
            </a:extLst>
          </p:cNvPr>
          <p:cNvSpPr>
            <a:spLocks noGrp="1"/>
          </p:cNvSpPr>
          <p:nvPr>
            <p:ph idx="1"/>
          </p:nvPr>
        </p:nvSpPr>
        <p:spPr/>
        <p:txBody>
          <a:bodyPr/>
          <a:lstStyle/>
          <a:p>
            <a:pPr marL="0" indent="0">
              <a:buNone/>
            </a:pPr>
            <a:r>
              <a:rPr lang="en-US" altLang="zh-CN" b="1" dirty="0"/>
              <a:t>2</a:t>
            </a:r>
            <a:r>
              <a:rPr lang="zh-CN" altLang="zh-CN" b="1" dirty="0"/>
              <a:t>．基线</a:t>
            </a:r>
          </a:p>
          <a:p>
            <a:pPr>
              <a:lnSpc>
                <a:spcPct val="120000"/>
              </a:lnSpc>
              <a:spcBef>
                <a:spcPts val="1200"/>
              </a:spcBef>
            </a:pPr>
            <a:r>
              <a:rPr lang="en-US" altLang="zh-CN" sz="2000" dirty="0"/>
              <a:t>IEEE</a:t>
            </a:r>
            <a:r>
              <a:rPr lang="zh-CN" altLang="zh-CN" sz="2000" dirty="0"/>
              <a:t>把基线定义为：已经通过了正式复审的规格说明或中间产品，它可以作为进一步开发的基础，并且只有通过正式的变化控制过程才能改变它。</a:t>
            </a:r>
            <a:endParaRPr lang="en-US" altLang="zh-CN" sz="2000" dirty="0"/>
          </a:p>
          <a:p>
            <a:pPr>
              <a:lnSpc>
                <a:spcPct val="120000"/>
              </a:lnSpc>
              <a:spcBef>
                <a:spcPts val="1200"/>
              </a:spcBef>
            </a:pPr>
            <a:r>
              <a:rPr lang="zh-CN" altLang="zh-CN" sz="2000" dirty="0"/>
              <a:t>基线就是通过了正式复审的软件配置项。</a:t>
            </a:r>
            <a:endParaRPr lang="en-US" altLang="zh-CN" sz="2000" dirty="0"/>
          </a:p>
          <a:p>
            <a:pPr>
              <a:lnSpc>
                <a:spcPct val="120000"/>
              </a:lnSpc>
              <a:spcBef>
                <a:spcPts val="1200"/>
              </a:spcBef>
            </a:pPr>
            <a:r>
              <a:rPr lang="zh-CN" altLang="zh-CN" sz="2000" dirty="0"/>
              <a:t>在软件配置项变成基线之前，可以迅速而非正式地修改它。</a:t>
            </a:r>
            <a:endParaRPr lang="en-US" altLang="zh-CN" sz="2000" dirty="0"/>
          </a:p>
          <a:p>
            <a:pPr>
              <a:lnSpc>
                <a:spcPct val="120000"/>
              </a:lnSpc>
              <a:spcBef>
                <a:spcPts val="1200"/>
              </a:spcBef>
            </a:pPr>
            <a:r>
              <a:rPr lang="zh-CN" altLang="zh-CN" sz="2000" dirty="0"/>
              <a:t>一旦建立了基线之后，虽然仍然可以实现变化，但是，必须应用特定的、正式的过程（称为规程）来评估、实现和验证每个变化。</a:t>
            </a:r>
          </a:p>
          <a:p>
            <a:pPr>
              <a:lnSpc>
                <a:spcPct val="120000"/>
              </a:lnSpc>
            </a:pPr>
            <a:endParaRPr lang="zh-CN" altLang="zh-CN" sz="2000" dirty="0"/>
          </a:p>
          <a:p>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a:extLst>
              <a:ext uri="{FF2B5EF4-FFF2-40B4-BE49-F238E27FC236}">
                <a16:creationId xmlns:a16="http://schemas.microsoft.com/office/drawing/2014/main" id="{E3BAF004-F273-4D69-A2E4-3E3163EE77A0}"/>
              </a:ext>
            </a:extLst>
          </p:cNvPr>
          <p:cNvSpPr>
            <a:spLocks noGrp="1"/>
          </p:cNvSpPr>
          <p:nvPr>
            <p:ph type="title"/>
          </p:nvPr>
        </p:nvSpPr>
        <p:spPr/>
        <p:txBody>
          <a:bodyPr/>
          <a:lstStyle/>
          <a:p>
            <a:r>
              <a:rPr lang="en-US" altLang="zh-CN"/>
              <a:t>13.3.1  </a:t>
            </a:r>
            <a:r>
              <a:rPr lang="zh-CN" altLang="zh-CN"/>
              <a:t>软件配置</a:t>
            </a:r>
            <a:endParaRPr lang="zh-CN" altLang="en-US"/>
          </a:p>
        </p:txBody>
      </p:sp>
      <p:sp>
        <p:nvSpPr>
          <p:cNvPr id="122883" name="内容占位符 2">
            <a:extLst>
              <a:ext uri="{FF2B5EF4-FFF2-40B4-BE49-F238E27FC236}">
                <a16:creationId xmlns:a16="http://schemas.microsoft.com/office/drawing/2014/main" id="{AD29BBF9-3A5F-485A-B0F3-016EAD47E8CC}"/>
              </a:ext>
            </a:extLst>
          </p:cNvPr>
          <p:cNvSpPr>
            <a:spLocks noGrp="1"/>
          </p:cNvSpPr>
          <p:nvPr>
            <p:ph idx="1"/>
          </p:nvPr>
        </p:nvSpPr>
        <p:spPr>
          <a:xfrm>
            <a:off x="395536" y="1628800"/>
            <a:ext cx="4968552" cy="5002336"/>
          </a:xfrm>
          <a:solidFill>
            <a:srgbClr val="FFFFFF"/>
          </a:solidFill>
        </p:spPr>
        <p:txBody>
          <a:bodyPr/>
          <a:lstStyle/>
          <a:p>
            <a:pPr marL="0" indent="0">
              <a:buNone/>
            </a:pPr>
            <a:r>
              <a:rPr lang="zh-CN" altLang="zh-CN" sz="1600" dirty="0"/>
              <a:t>（</a:t>
            </a:r>
            <a:r>
              <a:rPr lang="en-US" altLang="zh-CN" sz="1600" dirty="0"/>
              <a:t>1</a:t>
            </a:r>
            <a:r>
              <a:rPr lang="zh-CN" altLang="zh-CN" sz="1600" dirty="0"/>
              <a:t>）系统规格说明</a:t>
            </a:r>
          </a:p>
          <a:p>
            <a:pPr marL="0" indent="0">
              <a:buNone/>
            </a:pPr>
            <a:r>
              <a:rPr lang="zh-CN" altLang="zh-CN" sz="1600" dirty="0"/>
              <a:t>（</a:t>
            </a:r>
            <a:r>
              <a:rPr lang="en-US" altLang="zh-CN" sz="1600" dirty="0"/>
              <a:t>2</a:t>
            </a:r>
            <a:r>
              <a:rPr lang="zh-CN" altLang="zh-CN" sz="1600" dirty="0"/>
              <a:t>）软件项目计划</a:t>
            </a:r>
          </a:p>
          <a:p>
            <a:pPr marL="0" indent="0">
              <a:buNone/>
            </a:pPr>
            <a:r>
              <a:rPr lang="zh-CN" altLang="zh-CN" sz="1600" dirty="0"/>
              <a:t>（</a:t>
            </a:r>
            <a:r>
              <a:rPr lang="en-US" altLang="zh-CN" sz="1600" dirty="0"/>
              <a:t>3</a:t>
            </a:r>
            <a:r>
              <a:rPr lang="zh-CN" altLang="zh-CN" sz="1600" dirty="0"/>
              <a:t>）软件需求规格说明</a:t>
            </a:r>
          </a:p>
          <a:p>
            <a:pPr lvl="1"/>
            <a:r>
              <a:rPr lang="en-US" altLang="zh-CN" sz="1600" dirty="0"/>
              <a:t>a</a:t>
            </a:r>
            <a:r>
              <a:rPr lang="zh-CN" altLang="zh-CN" sz="1600" dirty="0"/>
              <a:t>．图形化的分析模型</a:t>
            </a:r>
          </a:p>
          <a:p>
            <a:pPr lvl="1"/>
            <a:r>
              <a:rPr lang="en-US" altLang="zh-CN" sz="1600" dirty="0"/>
              <a:t>b</a:t>
            </a:r>
            <a:r>
              <a:rPr lang="zh-CN" altLang="zh-CN" sz="1600" dirty="0"/>
              <a:t>．处理规格说明</a:t>
            </a:r>
          </a:p>
          <a:p>
            <a:pPr lvl="1"/>
            <a:r>
              <a:rPr lang="en-US" altLang="zh-CN" sz="1600" dirty="0"/>
              <a:t>c</a:t>
            </a:r>
            <a:r>
              <a:rPr lang="zh-CN" altLang="zh-CN" sz="1600" dirty="0"/>
              <a:t>．原型</a:t>
            </a:r>
            <a:endParaRPr lang="en-US" altLang="zh-CN" sz="1600" dirty="0"/>
          </a:p>
          <a:p>
            <a:pPr lvl="1"/>
            <a:r>
              <a:rPr lang="en-US" altLang="zh-CN" sz="1600" dirty="0"/>
              <a:t>d</a:t>
            </a:r>
            <a:r>
              <a:rPr lang="zh-CN" altLang="zh-CN" sz="1600" dirty="0"/>
              <a:t>．数学规格说明</a:t>
            </a:r>
            <a:endParaRPr lang="en-US" altLang="zh-CN" sz="1600" dirty="0"/>
          </a:p>
          <a:p>
            <a:pPr marL="0" indent="0">
              <a:buNone/>
            </a:pPr>
            <a:r>
              <a:rPr lang="zh-CN" altLang="zh-CN" sz="1600" dirty="0"/>
              <a:t>（</a:t>
            </a:r>
            <a:r>
              <a:rPr lang="en-US" altLang="zh-CN" sz="1600" dirty="0"/>
              <a:t>4</a:t>
            </a:r>
            <a:r>
              <a:rPr lang="zh-CN" altLang="zh-CN" sz="1600" dirty="0"/>
              <a:t>）初步的用户手册</a:t>
            </a:r>
          </a:p>
          <a:p>
            <a:pPr marL="0" indent="0">
              <a:buNone/>
            </a:pPr>
            <a:r>
              <a:rPr lang="zh-CN" altLang="zh-CN" sz="1600" dirty="0"/>
              <a:t>（</a:t>
            </a:r>
            <a:r>
              <a:rPr lang="en-US" altLang="zh-CN" sz="1600" dirty="0"/>
              <a:t>5</a:t>
            </a:r>
            <a:r>
              <a:rPr lang="zh-CN" altLang="zh-CN" sz="1600" dirty="0"/>
              <a:t>）设计规格说明</a:t>
            </a:r>
          </a:p>
          <a:p>
            <a:pPr lvl="1"/>
            <a:r>
              <a:rPr lang="en-US" altLang="zh-CN" sz="1600" dirty="0"/>
              <a:t>a</a:t>
            </a:r>
            <a:r>
              <a:rPr lang="zh-CN" altLang="zh-CN" sz="1600" dirty="0"/>
              <a:t>．数据设计描述</a:t>
            </a:r>
          </a:p>
          <a:p>
            <a:pPr lvl="1"/>
            <a:r>
              <a:rPr lang="en-US" altLang="zh-CN" sz="1600" dirty="0"/>
              <a:t>b</a:t>
            </a:r>
            <a:r>
              <a:rPr lang="zh-CN" altLang="zh-CN" sz="1600" dirty="0"/>
              <a:t>．体系结构设计描述</a:t>
            </a:r>
          </a:p>
          <a:p>
            <a:pPr lvl="1"/>
            <a:r>
              <a:rPr lang="en-US" altLang="zh-CN" sz="1600" dirty="0"/>
              <a:t>c</a:t>
            </a:r>
            <a:r>
              <a:rPr lang="zh-CN" altLang="zh-CN" sz="1600" dirty="0"/>
              <a:t>．模块设计描述</a:t>
            </a:r>
          </a:p>
          <a:p>
            <a:pPr lvl="1"/>
            <a:r>
              <a:rPr lang="en-US" altLang="zh-CN" sz="1600" dirty="0"/>
              <a:t>d</a:t>
            </a:r>
            <a:r>
              <a:rPr lang="zh-CN" altLang="zh-CN" sz="1600" dirty="0"/>
              <a:t>．界面设计描述</a:t>
            </a:r>
          </a:p>
          <a:p>
            <a:pPr lvl="1"/>
            <a:r>
              <a:rPr lang="en-US" altLang="zh-CN" sz="1600" dirty="0"/>
              <a:t>e</a:t>
            </a:r>
            <a:r>
              <a:rPr lang="zh-CN" altLang="zh-CN" sz="1600" dirty="0"/>
              <a:t>．对象描述（若使用面向对象技术）</a:t>
            </a:r>
            <a:endParaRPr lang="en-US" altLang="zh-CN" sz="1600" dirty="0"/>
          </a:p>
          <a:p>
            <a:pPr marL="0" lvl="1" indent="0">
              <a:buNone/>
            </a:pPr>
            <a:r>
              <a:rPr lang="zh-CN" altLang="zh-CN" sz="1600" kern="0" dirty="0"/>
              <a:t>（</a:t>
            </a:r>
            <a:r>
              <a:rPr lang="en-US" altLang="zh-CN" sz="1600" kern="0" dirty="0"/>
              <a:t>6</a:t>
            </a:r>
            <a:r>
              <a:rPr lang="zh-CN" altLang="zh-CN" sz="1600" kern="0" dirty="0"/>
              <a:t>）源代码清单</a:t>
            </a:r>
          </a:p>
          <a:p>
            <a:pPr marL="0" indent="0">
              <a:buFontTx/>
              <a:buNone/>
            </a:pPr>
            <a:r>
              <a:rPr lang="zh-CN" altLang="zh-CN" sz="1600" kern="0" dirty="0"/>
              <a:t>（</a:t>
            </a:r>
            <a:r>
              <a:rPr lang="en-US" altLang="zh-CN" sz="1600" kern="0" dirty="0"/>
              <a:t>7</a:t>
            </a:r>
            <a:r>
              <a:rPr lang="zh-CN" altLang="zh-CN" sz="1600" kern="0" dirty="0"/>
              <a:t>）测试规格说明</a:t>
            </a:r>
          </a:p>
          <a:p>
            <a:pPr lvl="1"/>
            <a:r>
              <a:rPr lang="en-US" altLang="zh-CN" sz="1600" kern="0" dirty="0"/>
              <a:t>a</a:t>
            </a:r>
            <a:r>
              <a:rPr lang="zh-CN" altLang="zh-CN" sz="1600" kern="0" dirty="0"/>
              <a:t>．测试计划和过程</a:t>
            </a:r>
          </a:p>
          <a:p>
            <a:pPr lvl="1"/>
            <a:r>
              <a:rPr lang="en-US" altLang="zh-CN" sz="1600" kern="0" dirty="0"/>
              <a:t>b</a:t>
            </a:r>
            <a:r>
              <a:rPr lang="zh-CN" altLang="zh-CN" sz="1600" kern="0" dirty="0"/>
              <a:t>．测试用例和结果记录</a:t>
            </a:r>
          </a:p>
          <a:p>
            <a:pPr marL="457200" lvl="1" indent="0">
              <a:buNone/>
            </a:pPr>
            <a:endParaRPr lang="zh-CN" altLang="zh-CN" sz="1800" dirty="0"/>
          </a:p>
          <a:p>
            <a:pPr lvl="1"/>
            <a:endParaRPr lang="zh-CN" altLang="zh-CN" sz="1800" dirty="0"/>
          </a:p>
          <a:p>
            <a:endParaRPr lang="zh-CN" altLang="en-US" sz="1800" dirty="0"/>
          </a:p>
        </p:txBody>
      </p:sp>
      <p:sp>
        <p:nvSpPr>
          <p:cNvPr id="4" name="内容占位符 2">
            <a:extLst>
              <a:ext uri="{FF2B5EF4-FFF2-40B4-BE49-F238E27FC236}">
                <a16:creationId xmlns:a16="http://schemas.microsoft.com/office/drawing/2014/main" id="{B953EBD2-AD65-4EE9-9A24-0C1546330EE6}"/>
              </a:ext>
            </a:extLst>
          </p:cNvPr>
          <p:cNvSpPr txBox="1">
            <a:spLocks/>
          </p:cNvSpPr>
          <p:nvPr/>
        </p:nvSpPr>
        <p:spPr bwMode="auto">
          <a:xfrm>
            <a:off x="5220072" y="1569864"/>
            <a:ext cx="3816424" cy="5243512"/>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zh-CN" altLang="zh-CN" sz="1600" kern="0" dirty="0"/>
              <a:t>（</a:t>
            </a:r>
            <a:r>
              <a:rPr lang="en-US" altLang="zh-CN" sz="1600" kern="0" dirty="0"/>
              <a:t>8</a:t>
            </a:r>
            <a:r>
              <a:rPr lang="zh-CN" altLang="zh-CN" sz="1600" kern="0" dirty="0"/>
              <a:t>）操作和安装手册</a:t>
            </a:r>
            <a:endParaRPr lang="en-US" altLang="zh-CN" sz="1600" kern="0" dirty="0"/>
          </a:p>
          <a:p>
            <a:pPr marL="0" indent="0">
              <a:buFontTx/>
              <a:buNone/>
            </a:pPr>
            <a:r>
              <a:rPr lang="zh-CN" altLang="zh-CN" sz="1600" kern="0" dirty="0"/>
              <a:t>（</a:t>
            </a:r>
            <a:r>
              <a:rPr lang="en-US" altLang="zh-CN" sz="1600" kern="0" dirty="0"/>
              <a:t>9</a:t>
            </a:r>
            <a:r>
              <a:rPr lang="zh-CN" altLang="zh-CN" sz="1600" kern="0" dirty="0"/>
              <a:t>）可执行程序</a:t>
            </a:r>
          </a:p>
          <a:p>
            <a:pPr lvl="1"/>
            <a:r>
              <a:rPr lang="en-US" altLang="zh-CN" sz="1600" kern="0" dirty="0"/>
              <a:t>a</a:t>
            </a:r>
            <a:r>
              <a:rPr lang="zh-CN" altLang="zh-CN" sz="1600" kern="0" dirty="0"/>
              <a:t>．模块的可执行代码</a:t>
            </a:r>
          </a:p>
          <a:p>
            <a:pPr lvl="1"/>
            <a:r>
              <a:rPr lang="en-US" altLang="zh-CN" sz="1600" kern="0" dirty="0"/>
              <a:t>b</a:t>
            </a:r>
            <a:r>
              <a:rPr lang="zh-CN" altLang="zh-CN" sz="1600" kern="0" dirty="0"/>
              <a:t>．链接的模块</a:t>
            </a:r>
            <a:endParaRPr lang="en-US" altLang="zh-CN" sz="1600" kern="0" dirty="0"/>
          </a:p>
          <a:p>
            <a:pPr marL="0" indent="0">
              <a:buFontTx/>
              <a:buNone/>
            </a:pPr>
            <a:r>
              <a:rPr lang="zh-CN" altLang="zh-CN" sz="1600" kern="0" dirty="0"/>
              <a:t>（</a:t>
            </a:r>
            <a:r>
              <a:rPr lang="en-US" altLang="zh-CN" sz="1600" kern="0" dirty="0"/>
              <a:t>10</a:t>
            </a:r>
            <a:r>
              <a:rPr lang="zh-CN" altLang="zh-CN" sz="1600" kern="0" dirty="0"/>
              <a:t>）数据库描述</a:t>
            </a:r>
          </a:p>
          <a:p>
            <a:pPr lvl="1"/>
            <a:r>
              <a:rPr lang="en-US" altLang="zh-CN" sz="1600" kern="0" dirty="0"/>
              <a:t>a</a:t>
            </a:r>
            <a:r>
              <a:rPr lang="zh-CN" altLang="zh-CN" sz="1600" kern="0" dirty="0"/>
              <a:t>．模式和文件结构</a:t>
            </a:r>
          </a:p>
          <a:p>
            <a:pPr lvl="1"/>
            <a:r>
              <a:rPr lang="en-US" altLang="zh-CN" sz="1600" kern="0" dirty="0"/>
              <a:t>b</a:t>
            </a:r>
            <a:r>
              <a:rPr lang="zh-CN" altLang="zh-CN" sz="1600" kern="0" dirty="0"/>
              <a:t>．初始内容</a:t>
            </a:r>
            <a:endParaRPr lang="en-US" altLang="zh-CN" sz="1600" kern="0" dirty="0"/>
          </a:p>
          <a:p>
            <a:pPr marL="0" indent="0">
              <a:buFontTx/>
              <a:buNone/>
            </a:pPr>
            <a:r>
              <a:rPr lang="zh-CN" altLang="zh-CN" sz="1600" kern="0" dirty="0"/>
              <a:t>（</a:t>
            </a:r>
            <a:r>
              <a:rPr lang="en-US" altLang="zh-CN" sz="1600" kern="0" dirty="0"/>
              <a:t>11</a:t>
            </a:r>
            <a:r>
              <a:rPr lang="zh-CN" altLang="zh-CN" sz="1600" kern="0" dirty="0"/>
              <a:t>）联机用户手册</a:t>
            </a:r>
          </a:p>
          <a:p>
            <a:pPr marL="0" indent="0">
              <a:buFontTx/>
              <a:buNone/>
            </a:pPr>
            <a:r>
              <a:rPr lang="zh-CN" altLang="zh-CN" sz="1600" kern="0" dirty="0"/>
              <a:t>（</a:t>
            </a:r>
            <a:r>
              <a:rPr lang="en-US" altLang="zh-CN" sz="1600" kern="0" dirty="0"/>
              <a:t>12</a:t>
            </a:r>
            <a:r>
              <a:rPr lang="zh-CN" altLang="zh-CN" sz="1600" kern="0" dirty="0"/>
              <a:t>）维护文档</a:t>
            </a:r>
          </a:p>
          <a:p>
            <a:pPr lvl="1"/>
            <a:r>
              <a:rPr lang="en-US" altLang="zh-CN" sz="1600" kern="0" dirty="0"/>
              <a:t>a</a:t>
            </a:r>
            <a:r>
              <a:rPr lang="zh-CN" altLang="zh-CN" sz="1600" kern="0" dirty="0"/>
              <a:t>．软件问题报告</a:t>
            </a:r>
          </a:p>
          <a:p>
            <a:pPr lvl="1"/>
            <a:r>
              <a:rPr lang="en-US" altLang="zh-CN" sz="1600" kern="0" dirty="0"/>
              <a:t>b</a:t>
            </a:r>
            <a:r>
              <a:rPr lang="zh-CN" altLang="zh-CN" sz="1600" kern="0" dirty="0"/>
              <a:t>．维护请求</a:t>
            </a:r>
          </a:p>
          <a:p>
            <a:pPr lvl="1"/>
            <a:r>
              <a:rPr lang="en-US" altLang="zh-CN" sz="1600" kern="0" dirty="0"/>
              <a:t>c</a:t>
            </a:r>
            <a:r>
              <a:rPr lang="zh-CN" altLang="zh-CN" sz="1600" kern="0" dirty="0"/>
              <a:t>．工程变化命令</a:t>
            </a:r>
          </a:p>
          <a:p>
            <a:pPr marL="0" indent="0">
              <a:buFontTx/>
              <a:buNone/>
            </a:pPr>
            <a:r>
              <a:rPr lang="zh-CN" altLang="zh-CN" sz="1600" kern="0" dirty="0"/>
              <a:t>（</a:t>
            </a:r>
            <a:r>
              <a:rPr lang="en-US" altLang="zh-CN" sz="1600" kern="0" dirty="0"/>
              <a:t>13</a:t>
            </a:r>
            <a:r>
              <a:rPr lang="zh-CN" altLang="zh-CN" sz="1600" kern="0" dirty="0"/>
              <a:t>）软件工程的标准和规程</a:t>
            </a:r>
            <a:endParaRPr lang="en-US" altLang="zh-CN" sz="1600" kern="0" dirty="0"/>
          </a:p>
          <a:p>
            <a:pPr marL="0" indent="0">
              <a:buFontTx/>
              <a:buNone/>
            </a:pPr>
            <a:r>
              <a:rPr lang="zh-CN" altLang="en-US" sz="1600" kern="0" dirty="0"/>
              <a:t>（</a:t>
            </a:r>
            <a:r>
              <a:rPr lang="en-US" altLang="zh-CN" sz="1600" kern="0" dirty="0"/>
              <a:t>14</a:t>
            </a:r>
            <a:r>
              <a:rPr lang="zh-CN" altLang="en-US" sz="1600" kern="0" dirty="0"/>
              <a:t>）软件工具</a:t>
            </a:r>
            <a:endParaRPr lang="en-US" altLang="zh-CN" sz="1600" kern="0" dirty="0"/>
          </a:p>
          <a:p>
            <a:pPr marL="355600" indent="92075">
              <a:buFont typeface="宋体" panose="02010600030101010101" pitchFamily="2" charset="-122"/>
              <a:buChar char="﹣"/>
            </a:pPr>
            <a:r>
              <a:rPr lang="zh-CN" altLang="en-US" sz="1600" kern="0" dirty="0"/>
              <a:t>  编辑器</a:t>
            </a:r>
            <a:endParaRPr lang="en-US" altLang="zh-CN" sz="1600" kern="0" dirty="0"/>
          </a:p>
          <a:p>
            <a:pPr marL="355600" indent="92075">
              <a:buFont typeface="宋体" panose="02010600030101010101" pitchFamily="2" charset="-122"/>
              <a:buChar char="﹣"/>
            </a:pPr>
            <a:r>
              <a:rPr lang="zh-CN" altLang="en-US" sz="1600" kern="0" dirty="0"/>
              <a:t>编译器</a:t>
            </a:r>
            <a:endParaRPr lang="en-US" altLang="zh-CN" sz="1600" kern="0" dirty="0"/>
          </a:p>
          <a:p>
            <a:pPr marL="355600" indent="92075">
              <a:buFont typeface="宋体" panose="02010600030101010101" pitchFamily="2" charset="-122"/>
              <a:buChar char="﹣"/>
            </a:pPr>
            <a:r>
              <a:rPr lang="zh-CN" altLang="en-US" sz="1600" kern="0" dirty="0"/>
              <a:t>其他</a:t>
            </a:r>
            <a:r>
              <a:rPr lang="en-US" altLang="zh-CN" sz="1600" kern="0" dirty="0"/>
              <a:t>CASE</a:t>
            </a:r>
            <a:r>
              <a:rPr lang="zh-CN" altLang="en-US" sz="1600" kern="0" dirty="0"/>
              <a:t>工具</a:t>
            </a:r>
            <a:endParaRPr lang="zh-CN" altLang="zh-CN" sz="1600" kern="0" dirty="0"/>
          </a:p>
          <a:p>
            <a:pPr lvl="1"/>
            <a:endParaRPr lang="zh-CN" altLang="zh-CN" sz="1600" kern="0" dirty="0"/>
          </a:p>
          <a:p>
            <a:pPr marL="0" indent="0">
              <a:buFontTx/>
              <a:buNone/>
            </a:pPr>
            <a:endParaRPr lang="en-US" altLang="zh-CN" sz="1600" kern="0" dirty="0"/>
          </a:p>
          <a:p>
            <a:endParaRPr lang="zh-CN" altLang="zh-CN" sz="1600" kern="0" dirty="0"/>
          </a:p>
          <a:p>
            <a:endParaRPr lang="zh-CN" altLang="en-US" sz="1600" kern="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标题 1">
            <a:extLst>
              <a:ext uri="{FF2B5EF4-FFF2-40B4-BE49-F238E27FC236}">
                <a16:creationId xmlns:a16="http://schemas.microsoft.com/office/drawing/2014/main" id="{ED757D1C-3486-40F8-B14B-C2BAF11BF7A6}"/>
              </a:ext>
            </a:extLst>
          </p:cNvPr>
          <p:cNvSpPr>
            <a:spLocks noGrp="1"/>
          </p:cNvSpPr>
          <p:nvPr>
            <p:ph type="title"/>
          </p:nvPr>
        </p:nvSpPr>
        <p:spPr/>
        <p:txBody>
          <a:bodyPr/>
          <a:lstStyle/>
          <a:p>
            <a:r>
              <a:rPr lang="en-US" altLang="zh-CN"/>
              <a:t>13.3  </a:t>
            </a:r>
            <a:r>
              <a:rPr lang="zh-CN" altLang="zh-CN"/>
              <a:t>配 置 管 理</a:t>
            </a:r>
            <a:endParaRPr lang="zh-CN" altLang="en-US"/>
          </a:p>
        </p:txBody>
      </p:sp>
      <p:sp>
        <p:nvSpPr>
          <p:cNvPr id="129027" name="内容占位符 2">
            <a:extLst>
              <a:ext uri="{FF2B5EF4-FFF2-40B4-BE49-F238E27FC236}">
                <a16:creationId xmlns:a16="http://schemas.microsoft.com/office/drawing/2014/main" id="{53537286-0A6B-4E9F-8E36-FCB8FFA24006}"/>
              </a:ext>
            </a:extLst>
          </p:cNvPr>
          <p:cNvSpPr>
            <a:spLocks noGrp="1"/>
          </p:cNvSpPr>
          <p:nvPr>
            <p:ph idx="1"/>
          </p:nvPr>
        </p:nvSpPr>
        <p:spPr/>
        <p:txBody>
          <a:bodyPr/>
          <a:lstStyle/>
          <a:p>
            <a:pPr marL="0" indent="0">
              <a:buNone/>
            </a:pPr>
            <a:r>
              <a:rPr lang="en-US" altLang="zh-CN" b="1" dirty="0"/>
              <a:t>13.3.1  </a:t>
            </a:r>
            <a:r>
              <a:rPr lang="zh-CN" altLang="zh-CN" b="1" dirty="0"/>
              <a:t>软件配置</a:t>
            </a:r>
          </a:p>
          <a:p>
            <a:pPr marL="0" indent="0">
              <a:spcBef>
                <a:spcPts val="1800"/>
              </a:spcBef>
              <a:buNone/>
            </a:pPr>
            <a:r>
              <a:rPr lang="en-US" altLang="zh-CN" b="1" dirty="0">
                <a:solidFill>
                  <a:srgbClr val="FF0000"/>
                </a:solidFill>
              </a:rPr>
              <a:t>13.3.2  </a:t>
            </a:r>
            <a:r>
              <a:rPr lang="zh-CN" altLang="zh-CN" b="1" dirty="0">
                <a:solidFill>
                  <a:srgbClr val="FF0000"/>
                </a:solidFill>
              </a:rPr>
              <a:t>软件配置管理过程</a:t>
            </a:r>
          </a:p>
          <a:p>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
            <a:extLst>
              <a:ext uri="{FF2B5EF4-FFF2-40B4-BE49-F238E27FC236}">
                <a16:creationId xmlns:a16="http://schemas.microsoft.com/office/drawing/2014/main" id="{F5B36D08-9BEB-455A-BC7F-6C92E0FC8399}"/>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30051" name="内容占位符 2">
            <a:extLst>
              <a:ext uri="{FF2B5EF4-FFF2-40B4-BE49-F238E27FC236}">
                <a16:creationId xmlns:a16="http://schemas.microsoft.com/office/drawing/2014/main" id="{7CF69BF5-3D4B-4E38-ABFB-D19E2B6D9819}"/>
              </a:ext>
            </a:extLst>
          </p:cNvPr>
          <p:cNvSpPr>
            <a:spLocks noGrp="1"/>
          </p:cNvSpPr>
          <p:nvPr>
            <p:ph idx="1"/>
          </p:nvPr>
        </p:nvSpPr>
        <p:spPr/>
        <p:txBody>
          <a:bodyPr/>
          <a:lstStyle/>
          <a:p>
            <a:pPr marL="0" indent="0">
              <a:lnSpc>
                <a:spcPct val="120000"/>
              </a:lnSpc>
              <a:buNone/>
            </a:pPr>
            <a:r>
              <a:rPr lang="en-US" altLang="zh-CN" sz="2800" dirty="0"/>
              <a:t>5</a:t>
            </a:r>
            <a:r>
              <a:rPr lang="zh-CN" altLang="zh-CN" sz="2800" dirty="0"/>
              <a:t>项任务：</a:t>
            </a:r>
            <a:endParaRPr lang="en-US" altLang="zh-CN" sz="2800" dirty="0"/>
          </a:p>
          <a:p>
            <a:pPr>
              <a:lnSpc>
                <a:spcPct val="120000"/>
              </a:lnSpc>
            </a:pPr>
            <a:r>
              <a:rPr lang="zh-CN" altLang="zh-CN" sz="2800" dirty="0"/>
              <a:t>标识</a:t>
            </a:r>
            <a:endParaRPr lang="en-US" altLang="zh-CN" sz="2800" dirty="0"/>
          </a:p>
          <a:p>
            <a:pPr>
              <a:lnSpc>
                <a:spcPct val="120000"/>
              </a:lnSpc>
            </a:pPr>
            <a:r>
              <a:rPr lang="zh-CN" altLang="zh-CN" sz="2800" dirty="0"/>
              <a:t>版本控制</a:t>
            </a:r>
            <a:endParaRPr lang="en-US" altLang="zh-CN" sz="2800" dirty="0"/>
          </a:p>
          <a:p>
            <a:pPr>
              <a:lnSpc>
                <a:spcPct val="120000"/>
              </a:lnSpc>
            </a:pPr>
            <a:r>
              <a:rPr lang="zh-CN" altLang="zh-CN" sz="2800" dirty="0"/>
              <a:t>变化控制</a:t>
            </a:r>
            <a:endParaRPr lang="en-US" altLang="zh-CN" sz="2800" dirty="0"/>
          </a:p>
          <a:p>
            <a:pPr>
              <a:lnSpc>
                <a:spcPct val="120000"/>
              </a:lnSpc>
            </a:pPr>
            <a:r>
              <a:rPr lang="zh-CN" altLang="zh-CN" sz="2800" dirty="0"/>
              <a:t>配置审计</a:t>
            </a:r>
            <a:endParaRPr lang="en-US" altLang="zh-CN" sz="2800" dirty="0"/>
          </a:p>
          <a:p>
            <a:pPr>
              <a:lnSpc>
                <a:spcPct val="120000"/>
              </a:lnSpc>
            </a:pPr>
            <a:r>
              <a:rPr lang="zh-CN" altLang="zh-CN" sz="2800" dirty="0"/>
              <a:t>状态报告</a:t>
            </a: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a:extLst>
              <a:ext uri="{FF2B5EF4-FFF2-40B4-BE49-F238E27FC236}">
                <a16:creationId xmlns:a16="http://schemas.microsoft.com/office/drawing/2014/main" id="{1D99C0E6-CF56-40B6-B2A3-C870EEFDD2E4}"/>
              </a:ext>
            </a:extLst>
          </p:cNvPr>
          <p:cNvSpPr>
            <a:spLocks noGrp="1"/>
          </p:cNvSpPr>
          <p:nvPr>
            <p:ph type="title"/>
          </p:nvPr>
        </p:nvSpPr>
        <p:spPr/>
        <p:txBody>
          <a:bodyPr/>
          <a:lstStyle/>
          <a:p>
            <a:r>
              <a:rPr lang="en-US" altLang="zh-CN"/>
              <a:t>13.1.1  </a:t>
            </a:r>
            <a:r>
              <a:rPr lang="zh-CN" altLang="zh-CN"/>
              <a:t>软件风险分类</a:t>
            </a:r>
            <a:endParaRPr lang="zh-CN" altLang="en-US"/>
          </a:p>
        </p:txBody>
      </p:sp>
      <p:sp>
        <p:nvSpPr>
          <p:cNvPr id="29699" name="内容占位符 2">
            <a:extLst>
              <a:ext uri="{FF2B5EF4-FFF2-40B4-BE49-F238E27FC236}">
                <a16:creationId xmlns:a16="http://schemas.microsoft.com/office/drawing/2014/main" id="{609F6E66-78E3-4D89-9284-B326328F9812}"/>
              </a:ext>
            </a:extLst>
          </p:cNvPr>
          <p:cNvSpPr>
            <a:spLocks noGrp="1"/>
          </p:cNvSpPr>
          <p:nvPr>
            <p:ph idx="1"/>
          </p:nvPr>
        </p:nvSpPr>
        <p:spPr/>
        <p:txBody>
          <a:bodyPr/>
          <a:lstStyle/>
          <a:p>
            <a:pPr marL="0" indent="0">
              <a:lnSpc>
                <a:spcPct val="120000"/>
              </a:lnSpc>
              <a:buNone/>
            </a:pPr>
            <a:r>
              <a:rPr lang="zh-CN" altLang="zh-CN" sz="2400" dirty="0"/>
              <a:t>风险有两个显著特点</a:t>
            </a:r>
            <a:r>
              <a:rPr lang="zh-CN" altLang="en-US" sz="2400" dirty="0"/>
              <a:t>：</a:t>
            </a:r>
            <a:endParaRPr lang="zh-CN" altLang="zh-CN" sz="2400" dirty="0"/>
          </a:p>
          <a:p>
            <a:pPr>
              <a:lnSpc>
                <a:spcPct val="120000"/>
              </a:lnSpc>
              <a:buFont typeface="Arial" panose="020B0604020202020204" pitchFamily="34" charset="0"/>
              <a:buChar char="•"/>
            </a:pPr>
            <a:r>
              <a:rPr lang="zh-CN" altLang="zh-CN" sz="2400" dirty="0"/>
              <a:t> </a:t>
            </a:r>
            <a:r>
              <a:rPr lang="zh-CN" altLang="zh-CN" sz="2400" dirty="0">
                <a:solidFill>
                  <a:srgbClr val="0000FF"/>
                </a:solidFill>
              </a:rPr>
              <a:t>不确定性：</a:t>
            </a:r>
            <a:r>
              <a:rPr lang="zh-CN" altLang="zh-CN" sz="2400" dirty="0"/>
              <a:t>标志风险的事件可能发生也可能不发生。</a:t>
            </a:r>
          </a:p>
          <a:p>
            <a:pPr>
              <a:lnSpc>
                <a:spcPct val="120000"/>
              </a:lnSpc>
              <a:buFont typeface="Arial" panose="020B0604020202020204" pitchFamily="34" charset="0"/>
              <a:buChar char="•"/>
            </a:pPr>
            <a:r>
              <a:rPr lang="zh-CN" altLang="zh-CN" sz="2400" dirty="0"/>
              <a:t> </a:t>
            </a:r>
            <a:r>
              <a:rPr lang="zh-CN" altLang="zh-CN" sz="2400" dirty="0">
                <a:solidFill>
                  <a:srgbClr val="0000FF"/>
                </a:solidFill>
              </a:rPr>
              <a:t>损失：</a:t>
            </a:r>
            <a:r>
              <a:rPr lang="zh-CN" altLang="zh-CN" sz="2400" dirty="0"/>
              <a:t>风险变成了现实，就会造成不好的后果或损失。</a:t>
            </a:r>
            <a:endParaRPr lang="en-US" altLang="zh-CN" sz="2400" dirty="0"/>
          </a:p>
          <a:p>
            <a:pPr marL="0" indent="0">
              <a:lnSpc>
                <a:spcPct val="120000"/>
              </a:lnSpc>
              <a:spcBef>
                <a:spcPts val="1800"/>
              </a:spcBef>
              <a:buNone/>
            </a:pPr>
            <a:r>
              <a:rPr lang="zh-CN" altLang="zh-CN" sz="2400" dirty="0"/>
              <a:t>分析风险时，重要的是</a:t>
            </a:r>
            <a:r>
              <a:rPr lang="zh-CN" altLang="en-US" sz="2400" dirty="0"/>
              <a:t>：</a:t>
            </a:r>
            <a:endParaRPr lang="en-US" altLang="zh-CN" sz="2400" dirty="0"/>
          </a:p>
          <a:p>
            <a:pPr>
              <a:lnSpc>
                <a:spcPct val="120000"/>
              </a:lnSpc>
              <a:buFont typeface="Arial" panose="020B0604020202020204" pitchFamily="34" charset="0"/>
              <a:buChar char="•"/>
            </a:pPr>
            <a:r>
              <a:rPr lang="zh-CN" altLang="zh-CN" sz="2400" dirty="0">
                <a:solidFill>
                  <a:srgbClr val="000000"/>
                </a:solidFill>
              </a:rPr>
              <a:t>量化不确定性的程度</a:t>
            </a:r>
            <a:endParaRPr lang="en-US" altLang="zh-CN" sz="2400" dirty="0">
              <a:solidFill>
                <a:srgbClr val="000000"/>
              </a:solidFill>
            </a:endParaRPr>
          </a:p>
          <a:p>
            <a:pPr>
              <a:lnSpc>
                <a:spcPct val="120000"/>
              </a:lnSpc>
              <a:buFont typeface="Arial" panose="020B0604020202020204" pitchFamily="34" charset="0"/>
              <a:buChar char="•"/>
            </a:pPr>
            <a:r>
              <a:rPr lang="zh-CN" altLang="en-US" sz="2400" dirty="0">
                <a:solidFill>
                  <a:srgbClr val="000000"/>
                </a:solidFill>
              </a:rPr>
              <a:t>量化</a:t>
            </a:r>
            <a:r>
              <a:rPr lang="zh-CN" altLang="zh-CN" sz="2400" dirty="0">
                <a:solidFill>
                  <a:srgbClr val="000000"/>
                </a:solidFill>
              </a:rPr>
              <a:t>与每个风险相关的损失程度</a:t>
            </a:r>
          </a:p>
          <a:p>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标题 1">
            <a:extLst>
              <a:ext uri="{FF2B5EF4-FFF2-40B4-BE49-F238E27FC236}">
                <a16:creationId xmlns:a16="http://schemas.microsoft.com/office/drawing/2014/main" id="{16F9DA3B-3800-4A44-B4B0-8554ACF162E2}"/>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31075" name="内容占位符 2">
            <a:extLst>
              <a:ext uri="{FF2B5EF4-FFF2-40B4-BE49-F238E27FC236}">
                <a16:creationId xmlns:a16="http://schemas.microsoft.com/office/drawing/2014/main" id="{B3B74783-88FB-4259-92E6-3223C52EDE89}"/>
              </a:ext>
            </a:extLst>
          </p:cNvPr>
          <p:cNvSpPr>
            <a:spLocks noGrp="1"/>
          </p:cNvSpPr>
          <p:nvPr>
            <p:ph idx="1"/>
          </p:nvPr>
        </p:nvSpPr>
        <p:spPr/>
        <p:txBody>
          <a:bodyPr/>
          <a:lstStyle/>
          <a:p>
            <a:pPr marL="0" indent="0">
              <a:buNone/>
            </a:pPr>
            <a:r>
              <a:rPr lang="en-US" altLang="zh-CN" sz="2800" b="1" dirty="0"/>
              <a:t>1</a:t>
            </a:r>
            <a:r>
              <a:rPr lang="zh-CN" altLang="zh-CN" sz="2800" b="1" dirty="0"/>
              <a:t>．标识软件配置中的对象</a:t>
            </a:r>
          </a:p>
          <a:p>
            <a:pPr>
              <a:spcBef>
                <a:spcPts val="1200"/>
              </a:spcBef>
            </a:pPr>
            <a:r>
              <a:rPr lang="zh-CN" altLang="zh-CN" sz="1800" dirty="0"/>
              <a:t>单独命名每个配置项，然后用面向对象方法组织它们。可以标识出两类对象：基本对象和聚集对象。</a:t>
            </a:r>
            <a:endParaRPr lang="en-US" altLang="zh-CN" sz="1800" dirty="0"/>
          </a:p>
          <a:p>
            <a:pPr>
              <a:lnSpc>
                <a:spcPct val="120000"/>
              </a:lnSpc>
              <a:spcBef>
                <a:spcPts val="1200"/>
              </a:spcBef>
            </a:pPr>
            <a:r>
              <a:rPr lang="zh-CN" altLang="zh-CN" sz="1800" dirty="0"/>
              <a:t>每个对象都有一组能唯一地标识它的特征：名字、描述、资源表和“实现”。对象描述是数据项的列表，它标识：</a:t>
            </a:r>
          </a:p>
          <a:p>
            <a:pPr>
              <a:lnSpc>
                <a:spcPct val="120000"/>
              </a:lnSpc>
              <a:spcBef>
                <a:spcPts val="1200"/>
              </a:spcBef>
            </a:pPr>
            <a:r>
              <a:rPr lang="zh-CN" altLang="zh-CN" sz="1800" dirty="0"/>
              <a:t>该对象表示的软件配置项类型（如文档、程序和数据）；</a:t>
            </a:r>
          </a:p>
          <a:p>
            <a:pPr>
              <a:lnSpc>
                <a:spcPct val="120000"/>
              </a:lnSpc>
              <a:spcBef>
                <a:spcPts val="1200"/>
              </a:spcBef>
            </a:pPr>
            <a:r>
              <a:rPr lang="zh-CN" altLang="zh-CN" sz="1800" dirty="0"/>
              <a:t>项目标识符以及变化和（或）版本信息。资源是该对象提供、处理、引用或需要的实体，如数据、函数甚至变量名都可作为对象资源。</a:t>
            </a:r>
          </a:p>
          <a:p>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标题 1">
            <a:extLst>
              <a:ext uri="{FF2B5EF4-FFF2-40B4-BE49-F238E27FC236}">
                <a16:creationId xmlns:a16="http://schemas.microsoft.com/office/drawing/2014/main" id="{19F7FCFD-98C1-455B-9EB0-393A5B2A8B55}"/>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34147" name="内容占位符 2">
            <a:extLst>
              <a:ext uri="{FF2B5EF4-FFF2-40B4-BE49-F238E27FC236}">
                <a16:creationId xmlns:a16="http://schemas.microsoft.com/office/drawing/2014/main" id="{D0CEAF4B-13D6-4CFA-95DF-719FF5485B6F}"/>
              </a:ext>
            </a:extLst>
          </p:cNvPr>
          <p:cNvSpPr>
            <a:spLocks noGrp="1"/>
          </p:cNvSpPr>
          <p:nvPr>
            <p:ph idx="1"/>
          </p:nvPr>
        </p:nvSpPr>
        <p:spPr/>
        <p:txBody>
          <a:bodyPr/>
          <a:lstStyle/>
          <a:p>
            <a:endParaRPr lang="zh-CN" altLang="en-US"/>
          </a:p>
        </p:txBody>
      </p:sp>
      <p:pic>
        <p:nvPicPr>
          <p:cNvPr id="134148" name="Picture 2">
            <a:extLst>
              <a:ext uri="{FF2B5EF4-FFF2-40B4-BE49-F238E27FC236}">
                <a16:creationId xmlns:a16="http://schemas.microsoft.com/office/drawing/2014/main" id="{8AC1481E-EAD5-47CF-8F1E-85D4B022D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11312"/>
            <a:ext cx="7129463" cy="448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标题 1">
            <a:extLst>
              <a:ext uri="{FF2B5EF4-FFF2-40B4-BE49-F238E27FC236}">
                <a16:creationId xmlns:a16="http://schemas.microsoft.com/office/drawing/2014/main" id="{89E93F92-63F8-4C83-86C7-C7272264FB17}"/>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35171" name="内容占位符 2">
            <a:extLst>
              <a:ext uri="{FF2B5EF4-FFF2-40B4-BE49-F238E27FC236}">
                <a16:creationId xmlns:a16="http://schemas.microsoft.com/office/drawing/2014/main" id="{BE0C69AB-C29E-4B21-B44B-E60F7C8FD68A}"/>
              </a:ext>
            </a:extLst>
          </p:cNvPr>
          <p:cNvSpPr>
            <a:spLocks noGrp="1"/>
          </p:cNvSpPr>
          <p:nvPr>
            <p:ph idx="1"/>
          </p:nvPr>
        </p:nvSpPr>
        <p:spPr/>
        <p:txBody>
          <a:bodyPr/>
          <a:lstStyle/>
          <a:p>
            <a:pPr>
              <a:lnSpc>
                <a:spcPct val="120000"/>
              </a:lnSpc>
            </a:pPr>
            <a:r>
              <a:rPr lang="zh-CN" altLang="zh-CN" sz="2000" dirty="0"/>
              <a:t>人们已经开发出许多自动化的软件配置管理工具（如</a:t>
            </a:r>
            <a:r>
              <a:rPr lang="en-US" altLang="zh-CN" sz="2000" dirty="0"/>
              <a:t>CCC</a:t>
            </a:r>
            <a:r>
              <a:rPr lang="zh-CN" altLang="zh-CN" sz="2000" dirty="0"/>
              <a:t>、</a:t>
            </a:r>
            <a:r>
              <a:rPr lang="en-US" altLang="zh-CN" sz="2000" dirty="0"/>
              <a:t>RCS</a:t>
            </a:r>
            <a:r>
              <a:rPr lang="zh-CN" altLang="zh-CN" sz="2000" dirty="0"/>
              <a:t>、</a:t>
            </a:r>
            <a:r>
              <a:rPr lang="en-US" altLang="zh-CN" sz="2000" dirty="0"/>
              <a:t>SCCS</a:t>
            </a:r>
            <a:r>
              <a:rPr lang="zh-CN" altLang="zh-CN" sz="2000" dirty="0"/>
              <a:t>），用以辅助完成标识（及其他软件配置管理）工作。</a:t>
            </a:r>
            <a:endParaRPr lang="en-US" altLang="zh-CN" sz="2000" dirty="0"/>
          </a:p>
          <a:p>
            <a:pPr>
              <a:lnSpc>
                <a:spcPct val="120000"/>
              </a:lnSpc>
            </a:pPr>
            <a:r>
              <a:rPr lang="zh-CN" altLang="zh-CN" sz="2000" dirty="0"/>
              <a:t>工具被设计为仅仅保持最新版本的完整拷贝，为了得到程序或文档的早期版本，要从最新版本中“减去”变化。</a:t>
            </a:r>
            <a:endParaRPr lang="en-US" altLang="zh-CN" sz="2000" dirty="0"/>
          </a:p>
          <a:p>
            <a:pPr>
              <a:lnSpc>
                <a:spcPct val="120000"/>
              </a:lnSpc>
            </a:pPr>
            <a:r>
              <a:rPr lang="zh-CN" altLang="zh-CN" sz="2000" dirty="0"/>
              <a:t>这种模式使得当前的配置立即可用，其他版本也容易得到。</a:t>
            </a:r>
          </a:p>
          <a:p>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标题 1">
            <a:extLst>
              <a:ext uri="{FF2B5EF4-FFF2-40B4-BE49-F238E27FC236}">
                <a16:creationId xmlns:a16="http://schemas.microsoft.com/office/drawing/2014/main" id="{39EC411B-F7E4-4E6B-8D6C-723F07D2E926}"/>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36195" name="内容占位符 2">
            <a:extLst>
              <a:ext uri="{FF2B5EF4-FFF2-40B4-BE49-F238E27FC236}">
                <a16:creationId xmlns:a16="http://schemas.microsoft.com/office/drawing/2014/main" id="{35069335-4071-4E1F-B3C5-2FAC5D5E57C5}"/>
              </a:ext>
            </a:extLst>
          </p:cNvPr>
          <p:cNvSpPr>
            <a:spLocks noGrp="1"/>
          </p:cNvSpPr>
          <p:nvPr>
            <p:ph idx="1"/>
          </p:nvPr>
        </p:nvSpPr>
        <p:spPr/>
        <p:txBody>
          <a:bodyPr/>
          <a:lstStyle/>
          <a:p>
            <a:pPr marL="0" indent="0">
              <a:lnSpc>
                <a:spcPct val="120000"/>
              </a:lnSpc>
              <a:buNone/>
            </a:pPr>
            <a:r>
              <a:rPr lang="en-US" altLang="zh-CN" sz="2800" dirty="0"/>
              <a:t>2</a:t>
            </a:r>
            <a:r>
              <a:rPr lang="zh-CN" altLang="zh-CN" sz="2800" dirty="0"/>
              <a:t>．版本控制</a:t>
            </a:r>
          </a:p>
          <a:p>
            <a:pPr>
              <a:lnSpc>
                <a:spcPct val="120000"/>
              </a:lnSpc>
              <a:spcBef>
                <a:spcPts val="1200"/>
              </a:spcBef>
            </a:pPr>
            <a:r>
              <a:rPr lang="zh-CN" altLang="zh-CN" sz="2000" dirty="0"/>
              <a:t>版本控制联合使用规程和工具，以管理在软件工程过程中所创建的配置对象的不同版本。</a:t>
            </a:r>
            <a:endParaRPr lang="en-US" altLang="zh-CN" sz="2000" dirty="0"/>
          </a:p>
          <a:p>
            <a:pPr>
              <a:lnSpc>
                <a:spcPct val="120000"/>
              </a:lnSpc>
              <a:spcBef>
                <a:spcPts val="1200"/>
              </a:spcBef>
            </a:pPr>
            <a:r>
              <a:rPr lang="zh-CN" altLang="zh-CN" sz="2000" dirty="0"/>
              <a:t>实现这个目标的方法是，把属性和软件的每个版本关联起来，然后通过描述一组所期望的属性来指定和构造所需要的配置。</a:t>
            </a:r>
          </a:p>
          <a:p>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标题 1">
            <a:extLst>
              <a:ext uri="{FF2B5EF4-FFF2-40B4-BE49-F238E27FC236}">
                <a16:creationId xmlns:a16="http://schemas.microsoft.com/office/drawing/2014/main" id="{DB0A4AA7-BC47-4ABF-A82A-4F04F3FA403E}"/>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37219" name="内容占位符 2">
            <a:extLst>
              <a:ext uri="{FF2B5EF4-FFF2-40B4-BE49-F238E27FC236}">
                <a16:creationId xmlns:a16="http://schemas.microsoft.com/office/drawing/2014/main" id="{7093CA29-3C3C-4D9B-A56E-1F1D6A58F0F6}"/>
              </a:ext>
            </a:extLst>
          </p:cNvPr>
          <p:cNvSpPr>
            <a:spLocks noGrp="1"/>
          </p:cNvSpPr>
          <p:nvPr>
            <p:ph idx="1"/>
          </p:nvPr>
        </p:nvSpPr>
        <p:spPr/>
        <p:txBody>
          <a:bodyPr/>
          <a:lstStyle/>
          <a:p>
            <a:pPr>
              <a:lnSpc>
                <a:spcPct val="120000"/>
              </a:lnSpc>
            </a:pPr>
            <a:r>
              <a:rPr lang="zh-CN" altLang="zh-CN" sz="2000" dirty="0"/>
              <a:t>为了构造一个程序的给定版本的适当变体，可以赋给每个构件一个“属性元组”。所谓属性元组实际上是一个特征表，当构造软件某版本的特定变体时，该特征表将指出是否应该使用这个构件。为每个变体都赋上一个或多个属性，如为了确定在支持彩色显示器时应该包含哪个构件，可以使用一个“颜色”属性。</a:t>
            </a:r>
          </a:p>
          <a:p>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标题 1">
            <a:extLst>
              <a:ext uri="{FF2B5EF4-FFF2-40B4-BE49-F238E27FC236}">
                <a16:creationId xmlns:a16="http://schemas.microsoft.com/office/drawing/2014/main" id="{31FB45B7-9094-4A23-B90B-94C782054A38}"/>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38243" name="内容占位符 2">
            <a:extLst>
              <a:ext uri="{FF2B5EF4-FFF2-40B4-BE49-F238E27FC236}">
                <a16:creationId xmlns:a16="http://schemas.microsoft.com/office/drawing/2014/main" id="{1C7A11BB-76E3-4C88-BAE7-FAC71E51A8E6}"/>
              </a:ext>
            </a:extLst>
          </p:cNvPr>
          <p:cNvSpPr>
            <a:spLocks noGrp="1"/>
          </p:cNvSpPr>
          <p:nvPr>
            <p:ph idx="1"/>
          </p:nvPr>
        </p:nvSpPr>
        <p:spPr/>
        <p:txBody>
          <a:bodyPr/>
          <a:lstStyle/>
          <a:p>
            <a:endParaRPr lang="zh-CN" altLang="en-US"/>
          </a:p>
        </p:txBody>
      </p:sp>
      <p:pic>
        <p:nvPicPr>
          <p:cNvPr id="138244" name="Picture 2">
            <a:extLst>
              <a:ext uri="{FF2B5EF4-FFF2-40B4-BE49-F238E27FC236}">
                <a16:creationId xmlns:a16="http://schemas.microsoft.com/office/drawing/2014/main" id="{9D054A3C-AEA1-43A1-B30D-0D28E8F6B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7652"/>
            <a:ext cx="6985000" cy="436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标题 1">
            <a:extLst>
              <a:ext uri="{FF2B5EF4-FFF2-40B4-BE49-F238E27FC236}">
                <a16:creationId xmlns:a16="http://schemas.microsoft.com/office/drawing/2014/main" id="{9518BD8F-5063-4109-959B-A1B17C58E930}"/>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39267" name="内容占位符 2">
            <a:extLst>
              <a:ext uri="{FF2B5EF4-FFF2-40B4-BE49-F238E27FC236}">
                <a16:creationId xmlns:a16="http://schemas.microsoft.com/office/drawing/2014/main" id="{FCE1A77D-CBE7-4488-BA4A-E513647136C8}"/>
              </a:ext>
            </a:extLst>
          </p:cNvPr>
          <p:cNvSpPr>
            <a:spLocks noGrp="1"/>
          </p:cNvSpPr>
          <p:nvPr>
            <p:ph idx="1"/>
          </p:nvPr>
        </p:nvSpPr>
        <p:spPr/>
        <p:txBody>
          <a:bodyPr/>
          <a:lstStyle/>
          <a:p>
            <a:pPr marL="0" indent="0">
              <a:buNone/>
            </a:pPr>
            <a:r>
              <a:rPr lang="en-US" altLang="zh-CN" sz="2800" b="1" dirty="0"/>
              <a:t>3</a:t>
            </a:r>
            <a:r>
              <a:rPr lang="zh-CN" altLang="zh-CN" sz="2800" b="1" dirty="0"/>
              <a:t>．变化控制</a:t>
            </a:r>
          </a:p>
          <a:p>
            <a:pPr>
              <a:lnSpc>
                <a:spcPct val="120000"/>
              </a:lnSpc>
              <a:spcBef>
                <a:spcPts val="1200"/>
              </a:spcBef>
            </a:pPr>
            <a:r>
              <a:rPr lang="zh-CN" altLang="zh-CN" sz="2000" dirty="0"/>
              <a:t>对于大型软件开发项目来说，无控制的变化将迅速导致混乱。变化控制把人的规程和自动工具结合起来，以提供一个控制变化的机制。</a:t>
            </a:r>
            <a:endParaRPr lang="en-US" altLang="zh-CN" sz="2000" dirty="0"/>
          </a:p>
          <a:p>
            <a:pPr>
              <a:lnSpc>
                <a:spcPct val="120000"/>
              </a:lnSpc>
              <a:spcBef>
                <a:spcPts val="1200"/>
              </a:spcBef>
            </a:pPr>
            <a:r>
              <a:rPr lang="zh-CN" altLang="zh-CN" sz="2000" dirty="0"/>
              <a:t>提交”和“提取”过程实现了变化控制的两个主要功能——访问控制和同步控制。访问控制决定哪个软件工程师有权访问和修改一个特定的配置对象，同步控制有助于保证由两名不同的软件工程师完成的并行修改不会相互覆盖。</a:t>
            </a:r>
            <a:endParaRPr lang="zh-CN" altLang="en-US" sz="2000" dirty="0"/>
          </a:p>
          <a:p>
            <a:pPr>
              <a:lnSpc>
                <a:spcPct val="120000"/>
              </a:lnSpc>
              <a:spcBef>
                <a:spcPts val="1200"/>
              </a:spcBef>
            </a:pPr>
            <a:endParaRPr lang="zh-CN" altLang="en-US" sz="2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标题 1">
            <a:extLst>
              <a:ext uri="{FF2B5EF4-FFF2-40B4-BE49-F238E27FC236}">
                <a16:creationId xmlns:a16="http://schemas.microsoft.com/office/drawing/2014/main" id="{2FEDDE03-07FE-4F37-ADCA-194E938486FD}"/>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41315" name="内容占位符 2">
            <a:extLst>
              <a:ext uri="{FF2B5EF4-FFF2-40B4-BE49-F238E27FC236}">
                <a16:creationId xmlns:a16="http://schemas.microsoft.com/office/drawing/2014/main" id="{475D6ABA-93E4-4912-9AFA-4BD398CF3A9E}"/>
              </a:ext>
            </a:extLst>
          </p:cNvPr>
          <p:cNvSpPr>
            <a:spLocks noGrp="1"/>
          </p:cNvSpPr>
          <p:nvPr>
            <p:ph idx="1"/>
          </p:nvPr>
        </p:nvSpPr>
        <p:spPr/>
        <p:txBody>
          <a:bodyPr/>
          <a:lstStyle/>
          <a:p>
            <a:endParaRPr lang="zh-CN" altLang="en-US"/>
          </a:p>
        </p:txBody>
      </p:sp>
      <p:pic>
        <p:nvPicPr>
          <p:cNvPr id="141316" name="Picture 2">
            <a:extLst>
              <a:ext uri="{FF2B5EF4-FFF2-40B4-BE49-F238E27FC236}">
                <a16:creationId xmlns:a16="http://schemas.microsoft.com/office/drawing/2014/main" id="{25B3BEA7-AAC6-4ED3-8707-F2987E5A0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31" y="1752600"/>
            <a:ext cx="7272337"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标题 1">
            <a:extLst>
              <a:ext uri="{FF2B5EF4-FFF2-40B4-BE49-F238E27FC236}">
                <a16:creationId xmlns:a16="http://schemas.microsoft.com/office/drawing/2014/main" id="{806FDC9F-DFB9-4107-8F8B-B4A47D3887E4}"/>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44387" name="内容占位符 2">
            <a:extLst>
              <a:ext uri="{FF2B5EF4-FFF2-40B4-BE49-F238E27FC236}">
                <a16:creationId xmlns:a16="http://schemas.microsoft.com/office/drawing/2014/main" id="{9CE8F958-EB98-4B65-956A-8C3AA3DFF622}"/>
              </a:ext>
            </a:extLst>
          </p:cNvPr>
          <p:cNvSpPr>
            <a:spLocks noGrp="1"/>
          </p:cNvSpPr>
          <p:nvPr>
            <p:ph idx="1"/>
          </p:nvPr>
        </p:nvSpPr>
        <p:spPr/>
        <p:txBody>
          <a:bodyPr/>
          <a:lstStyle/>
          <a:p>
            <a:pPr marL="0" indent="0">
              <a:buNone/>
            </a:pPr>
            <a:r>
              <a:rPr lang="en-US" altLang="zh-CN" b="1" dirty="0"/>
              <a:t>4</a:t>
            </a:r>
            <a:r>
              <a:rPr lang="zh-CN" altLang="zh-CN" b="1" dirty="0"/>
              <a:t>．配置审计</a:t>
            </a:r>
          </a:p>
          <a:p>
            <a:pPr marL="0" indent="0">
              <a:spcBef>
                <a:spcPts val="1800"/>
              </a:spcBef>
              <a:buNone/>
            </a:pPr>
            <a:r>
              <a:rPr lang="zh-CN" altLang="zh-CN" sz="2400" dirty="0"/>
              <a:t>①正式的技术复审</a:t>
            </a:r>
            <a:endParaRPr lang="en-US" altLang="zh-CN" sz="2400" dirty="0"/>
          </a:p>
          <a:p>
            <a:pPr marL="0" indent="0">
              <a:spcBef>
                <a:spcPts val="1800"/>
              </a:spcBef>
              <a:buNone/>
            </a:pPr>
            <a:r>
              <a:rPr lang="zh-CN" altLang="zh-CN" sz="2400" dirty="0"/>
              <a:t>②软件配置审计</a:t>
            </a:r>
          </a:p>
          <a:p>
            <a:endParaRPr lang="zh-CN"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标题 1">
            <a:extLst>
              <a:ext uri="{FF2B5EF4-FFF2-40B4-BE49-F238E27FC236}">
                <a16:creationId xmlns:a16="http://schemas.microsoft.com/office/drawing/2014/main" id="{4A59CDB8-61A6-42F1-ABA0-CD1DA36F5806}"/>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48483" name="内容占位符 2">
            <a:extLst>
              <a:ext uri="{FF2B5EF4-FFF2-40B4-BE49-F238E27FC236}">
                <a16:creationId xmlns:a16="http://schemas.microsoft.com/office/drawing/2014/main" id="{08FC02FB-D2CF-49F2-922A-79D187E35B7C}"/>
              </a:ext>
            </a:extLst>
          </p:cNvPr>
          <p:cNvSpPr>
            <a:spLocks noGrp="1"/>
          </p:cNvSpPr>
          <p:nvPr>
            <p:ph idx="1"/>
          </p:nvPr>
        </p:nvSpPr>
        <p:spPr/>
        <p:txBody>
          <a:bodyPr/>
          <a:lstStyle/>
          <a:p>
            <a:pPr marL="0" indent="0">
              <a:buNone/>
            </a:pPr>
            <a:r>
              <a:rPr lang="en-US" altLang="zh-CN" b="1" dirty="0"/>
              <a:t>5</a:t>
            </a:r>
            <a:r>
              <a:rPr lang="zh-CN" altLang="zh-CN" b="1" dirty="0"/>
              <a:t>．状态报告</a:t>
            </a:r>
          </a:p>
          <a:p>
            <a:pPr marL="0" indent="0">
              <a:spcBef>
                <a:spcPts val="1800"/>
              </a:spcBef>
              <a:buNone/>
            </a:pPr>
            <a:r>
              <a:rPr lang="zh-CN" altLang="zh-CN" sz="2400" dirty="0"/>
              <a:t>回答下述问题：</a:t>
            </a:r>
            <a:endParaRPr lang="en-US" altLang="zh-CN" sz="2400" dirty="0"/>
          </a:p>
          <a:p>
            <a:pPr marL="0" indent="0">
              <a:spcBef>
                <a:spcPts val="1800"/>
              </a:spcBef>
              <a:buNone/>
            </a:pPr>
            <a:r>
              <a:rPr lang="zh-CN" altLang="zh-CN" sz="2400" dirty="0"/>
              <a:t>①发生了什么事？</a:t>
            </a:r>
            <a:endParaRPr lang="en-US" altLang="zh-CN" sz="2400" dirty="0"/>
          </a:p>
          <a:p>
            <a:pPr marL="0" indent="0">
              <a:spcBef>
                <a:spcPts val="1800"/>
              </a:spcBef>
              <a:buNone/>
            </a:pPr>
            <a:r>
              <a:rPr lang="zh-CN" altLang="zh-CN" sz="2400" dirty="0"/>
              <a:t>②谁做的这件事？</a:t>
            </a:r>
            <a:endParaRPr lang="en-US" altLang="zh-CN" sz="2400" dirty="0"/>
          </a:p>
          <a:p>
            <a:pPr marL="0" indent="0">
              <a:spcBef>
                <a:spcPts val="1800"/>
              </a:spcBef>
              <a:buNone/>
            </a:pPr>
            <a:r>
              <a:rPr lang="zh-CN" altLang="zh-CN" sz="2400" dirty="0"/>
              <a:t>③这件事是什么时候发生的？</a:t>
            </a:r>
            <a:endParaRPr lang="en-US" altLang="zh-CN" sz="2400" dirty="0"/>
          </a:p>
          <a:p>
            <a:pPr marL="0" indent="0">
              <a:spcBef>
                <a:spcPts val="1800"/>
              </a:spcBef>
              <a:buNone/>
            </a:pPr>
            <a:r>
              <a:rPr lang="zh-CN" altLang="zh-CN" sz="2400" dirty="0"/>
              <a:t>④它将影响哪些其他事物？</a:t>
            </a:r>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a:extLst>
              <a:ext uri="{FF2B5EF4-FFF2-40B4-BE49-F238E27FC236}">
                <a16:creationId xmlns:a16="http://schemas.microsoft.com/office/drawing/2014/main" id="{2D0ED5BC-3DBF-4902-AE57-692C75CF32AC}"/>
              </a:ext>
            </a:extLst>
          </p:cNvPr>
          <p:cNvSpPr>
            <a:spLocks noGrp="1"/>
          </p:cNvSpPr>
          <p:nvPr>
            <p:ph type="title"/>
          </p:nvPr>
        </p:nvSpPr>
        <p:spPr/>
        <p:txBody>
          <a:bodyPr/>
          <a:lstStyle/>
          <a:p>
            <a:r>
              <a:rPr lang="en-US" altLang="zh-CN"/>
              <a:t>13.1.1  </a:t>
            </a:r>
            <a:r>
              <a:rPr lang="zh-CN" altLang="zh-CN"/>
              <a:t>软件风险分类</a:t>
            </a:r>
            <a:endParaRPr lang="zh-CN" altLang="en-US"/>
          </a:p>
        </p:txBody>
      </p:sp>
      <p:sp>
        <p:nvSpPr>
          <p:cNvPr id="30723" name="内容占位符 2">
            <a:extLst>
              <a:ext uri="{FF2B5EF4-FFF2-40B4-BE49-F238E27FC236}">
                <a16:creationId xmlns:a16="http://schemas.microsoft.com/office/drawing/2014/main" id="{9E5E875E-50BB-4D5A-8048-70E390F1585A}"/>
              </a:ext>
            </a:extLst>
          </p:cNvPr>
          <p:cNvSpPr>
            <a:spLocks noGrp="1"/>
          </p:cNvSpPr>
          <p:nvPr>
            <p:ph idx="1"/>
          </p:nvPr>
        </p:nvSpPr>
        <p:spPr/>
        <p:txBody>
          <a:bodyPr/>
          <a:lstStyle/>
          <a:p>
            <a:pPr marL="0" indent="0">
              <a:lnSpc>
                <a:spcPct val="120000"/>
              </a:lnSpc>
              <a:buNone/>
            </a:pPr>
            <a:r>
              <a:rPr lang="en-US" altLang="zh-CN" sz="2400"/>
              <a:t>1</a:t>
            </a:r>
            <a:r>
              <a:rPr lang="zh-CN" altLang="zh-CN" sz="2400"/>
              <a:t>．按照风险的影响范围分类</a:t>
            </a:r>
          </a:p>
          <a:p>
            <a:pPr marL="0" indent="0">
              <a:lnSpc>
                <a:spcPct val="120000"/>
              </a:lnSpc>
              <a:buNone/>
            </a:pPr>
            <a:r>
              <a:rPr lang="zh-CN" altLang="zh-CN" sz="2400"/>
              <a:t>（</a:t>
            </a:r>
            <a:r>
              <a:rPr lang="en-US" altLang="zh-CN" sz="2400"/>
              <a:t>1</a:t>
            </a:r>
            <a:r>
              <a:rPr lang="zh-CN" altLang="zh-CN" sz="2400"/>
              <a:t>）项目风险</a:t>
            </a:r>
          </a:p>
          <a:p>
            <a:pPr marL="0" indent="0">
              <a:lnSpc>
                <a:spcPct val="120000"/>
              </a:lnSpc>
              <a:buNone/>
            </a:pPr>
            <a:r>
              <a:rPr lang="zh-CN" altLang="zh-CN" sz="2400"/>
              <a:t>（</a:t>
            </a:r>
            <a:r>
              <a:rPr lang="en-US" altLang="zh-CN" sz="2400"/>
              <a:t>2</a:t>
            </a:r>
            <a:r>
              <a:rPr lang="zh-CN" altLang="zh-CN" sz="2400"/>
              <a:t>）技术风险</a:t>
            </a:r>
          </a:p>
          <a:p>
            <a:pPr marL="0" indent="0">
              <a:lnSpc>
                <a:spcPct val="120000"/>
              </a:lnSpc>
              <a:buNone/>
            </a:pPr>
            <a:r>
              <a:rPr lang="zh-CN" altLang="zh-CN" sz="2400"/>
              <a:t>（</a:t>
            </a:r>
            <a:r>
              <a:rPr lang="en-US" altLang="zh-CN" sz="2400"/>
              <a:t>3</a:t>
            </a:r>
            <a:r>
              <a:rPr lang="zh-CN" altLang="zh-CN" sz="2400"/>
              <a:t>）商业风险</a:t>
            </a:r>
          </a:p>
          <a:p>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标题 1">
            <a:extLst>
              <a:ext uri="{FF2B5EF4-FFF2-40B4-BE49-F238E27FC236}">
                <a16:creationId xmlns:a16="http://schemas.microsoft.com/office/drawing/2014/main" id="{9AFE58AB-5E47-43C6-AC55-87FC49844D0C}"/>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49507" name="内容占位符 2">
            <a:extLst>
              <a:ext uri="{FF2B5EF4-FFF2-40B4-BE49-F238E27FC236}">
                <a16:creationId xmlns:a16="http://schemas.microsoft.com/office/drawing/2014/main" id="{A4E9B371-F34B-494F-992E-26DC311CBE4B}"/>
              </a:ext>
            </a:extLst>
          </p:cNvPr>
          <p:cNvSpPr>
            <a:spLocks noGrp="1"/>
          </p:cNvSpPr>
          <p:nvPr>
            <p:ph idx="1"/>
          </p:nvPr>
        </p:nvSpPr>
        <p:spPr/>
        <p:txBody>
          <a:bodyPr/>
          <a:lstStyle/>
          <a:p>
            <a:pPr>
              <a:lnSpc>
                <a:spcPct val="120000"/>
              </a:lnSpc>
              <a:spcBef>
                <a:spcPts val="1200"/>
              </a:spcBef>
            </a:pPr>
            <a:r>
              <a:rPr lang="zh-CN" altLang="zh-CN" sz="2400" dirty="0"/>
              <a:t>每次当一个软件配置项被赋予新的或修改后的标识时，则创建一个配置状态报告条目；</a:t>
            </a:r>
            <a:endParaRPr lang="en-US" altLang="zh-CN" sz="2400" dirty="0"/>
          </a:p>
          <a:p>
            <a:pPr>
              <a:lnSpc>
                <a:spcPct val="120000"/>
              </a:lnSpc>
              <a:spcBef>
                <a:spcPts val="1200"/>
              </a:spcBef>
            </a:pPr>
            <a:r>
              <a:rPr lang="zh-CN" altLang="zh-CN" sz="2400" dirty="0"/>
              <a:t>每次当一个变化被变化控制审批者批准（即产生一个</a:t>
            </a:r>
            <a:r>
              <a:rPr lang="en-US" altLang="zh-CN" sz="2400" dirty="0"/>
              <a:t>ECO</a:t>
            </a:r>
            <a:r>
              <a:rPr lang="zh-CN" altLang="zh-CN" sz="2400" dirty="0"/>
              <a:t>）时，则创建一个配置状态报告条目；</a:t>
            </a:r>
            <a:endParaRPr lang="en-US" altLang="zh-CN" sz="2400" dirty="0"/>
          </a:p>
          <a:p>
            <a:pPr>
              <a:lnSpc>
                <a:spcPct val="120000"/>
              </a:lnSpc>
              <a:spcBef>
                <a:spcPts val="1200"/>
              </a:spcBef>
            </a:pPr>
            <a:r>
              <a:rPr lang="zh-CN" altLang="zh-CN" sz="2400" dirty="0"/>
              <a:t>每次进行配置审计时，其结果作为配置状态报告的一部分被报告。</a:t>
            </a:r>
            <a:endParaRPr lang="zh-CN" alt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标题 1">
            <a:extLst>
              <a:ext uri="{FF2B5EF4-FFF2-40B4-BE49-F238E27FC236}">
                <a16:creationId xmlns:a16="http://schemas.microsoft.com/office/drawing/2014/main" id="{17123615-9F78-4EAC-90D8-7D5C7D6FB066}"/>
              </a:ext>
            </a:extLst>
          </p:cNvPr>
          <p:cNvSpPr>
            <a:spLocks noGrp="1"/>
          </p:cNvSpPr>
          <p:nvPr>
            <p:ph type="title"/>
          </p:nvPr>
        </p:nvSpPr>
        <p:spPr/>
        <p:txBody>
          <a:bodyPr/>
          <a:lstStyle/>
          <a:p>
            <a:r>
              <a:rPr lang="en-US" altLang="zh-CN"/>
              <a:t>13.3.2  </a:t>
            </a:r>
            <a:r>
              <a:rPr lang="zh-CN" altLang="zh-CN"/>
              <a:t>软件配置管理过程</a:t>
            </a:r>
            <a:endParaRPr lang="zh-CN" altLang="en-US"/>
          </a:p>
        </p:txBody>
      </p:sp>
      <p:sp>
        <p:nvSpPr>
          <p:cNvPr id="150531" name="内容占位符 2">
            <a:extLst>
              <a:ext uri="{FF2B5EF4-FFF2-40B4-BE49-F238E27FC236}">
                <a16:creationId xmlns:a16="http://schemas.microsoft.com/office/drawing/2014/main" id="{05180586-A2BE-4530-B954-390259D14E6A}"/>
              </a:ext>
            </a:extLst>
          </p:cNvPr>
          <p:cNvSpPr>
            <a:spLocks noGrp="1"/>
          </p:cNvSpPr>
          <p:nvPr>
            <p:ph idx="1"/>
          </p:nvPr>
        </p:nvSpPr>
        <p:spPr/>
        <p:txBody>
          <a:bodyPr/>
          <a:lstStyle/>
          <a:p>
            <a:pPr>
              <a:lnSpc>
                <a:spcPct val="120000"/>
              </a:lnSpc>
              <a:spcBef>
                <a:spcPts val="1200"/>
              </a:spcBef>
            </a:pPr>
            <a:r>
              <a:rPr lang="zh-CN" altLang="zh-CN" sz="2400" dirty="0"/>
              <a:t>配置状态变化对大型软件开发项目的成功有重大影响。当大量人员在一起工作时，可能一个人并不知道另一个人在做什么。</a:t>
            </a:r>
            <a:endParaRPr lang="en-US" altLang="zh-CN" sz="2400" dirty="0"/>
          </a:p>
          <a:p>
            <a:pPr>
              <a:lnSpc>
                <a:spcPct val="120000"/>
              </a:lnSpc>
              <a:spcBef>
                <a:spcPts val="1200"/>
              </a:spcBef>
            </a:pPr>
            <a:r>
              <a:rPr lang="zh-CN" altLang="zh-CN" sz="2400" dirty="0"/>
              <a:t>配置状态报告通过改善所有相关人员之间的通信，帮助消除这些问题。</a:t>
            </a:r>
          </a:p>
          <a:p>
            <a:endParaRPr lang="zh-CN"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971600" y="912019"/>
            <a:ext cx="75669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4000" b="1" dirty="0">
                <a:solidFill>
                  <a:srgbClr val="0070C0"/>
                </a:solidFill>
                <a:latin typeface="微软雅黑" panose="020B0503020204020204" pitchFamily="34" charset="-122"/>
                <a:ea typeface="微软雅黑" panose="020B0503020204020204" pitchFamily="34" charset="-122"/>
                <a:cs typeface="+mj-cs"/>
              </a:rPr>
              <a:t>软件开发过程</a:t>
            </a:r>
          </a:p>
        </p:txBody>
      </p:sp>
      <p:sp>
        <p:nvSpPr>
          <p:cNvPr id="3" name="TextBox 2"/>
          <p:cNvSpPr txBox="1"/>
          <p:nvPr/>
        </p:nvSpPr>
        <p:spPr>
          <a:xfrm>
            <a:off x="1730760" y="4517258"/>
            <a:ext cx="6048672" cy="855958"/>
          </a:xfrm>
          <a:prstGeom prst="rect">
            <a:avLst/>
          </a:prstGeom>
          <a:solidFill>
            <a:srgbClr val="92D050"/>
          </a:solidFill>
          <a:ln>
            <a:solidFill>
              <a:srgbClr val="92D050"/>
            </a:solidFill>
          </a:ln>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需求分析</a:t>
            </a:r>
          </a:p>
        </p:txBody>
      </p:sp>
      <p:sp>
        <p:nvSpPr>
          <p:cNvPr id="7" name="TextBox 6"/>
          <p:cNvSpPr txBox="1"/>
          <p:nvPr/>
        </p:nvSpPr>
        <p:spPr>
          <a:xfrm>
            <a:off x="1730760" y="3661300"/>
            <a:ext cx="6048672" cy="855958"/>
          </a:xfrm>
          <a:prstGeom prst="rect">
            <a:avLst/>
          </a:prstGeom>
          <a:solidFill>
            <a:srgbClr val="FFFFCC"/>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系统设计</a:t>
            </a:r>
          </a:p>
        </p:txBody>
      </p:sp>
      <p:sp>
        <p:nvSpPr>
          <p:cNvPr id="8" name="TextBox 7"/>
          <p:cNvSpPr txBox="1"/>
          <p:nvPr/>
        </p:nvSpPr>
        <p:spPr>
          <a:xfrm>
            <a:off x="1730760" y="2797204"/>
            <a:ext cx="6048672" cy="855958"/>
          </a:xfrm>
          <a:prstGeom prst="rect">
            <a:avLst/>
          </a:prstGeom>
          <a:solidFill>
            <a:srgbClr val="FFC000"/>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系统实现（编码，测试）</a:t>
            </a:r>
          </a:p>
        </p:txBody>
      </p:sp>
      <p:sp>
        <p:nvSpPr>
          <p:cNvPr id="9" name="TextBox 8"/>
          <p:cNvSpPr txBox="1"/>
          <p:nvPr/>
        </p:nvSpPr>
        <p:spPr>
          <a:xfrm>
            <a:off x="1730760" y="1924970"/>
            <a:ext cx="6048672" cy="855958"/>
          </a:xfrm>
          <a:prstGeom prst="rect">
            <a:avLst/>
          </a:prstGeom>
          <a:solidFill>
            <a:schemeClr val="accent2">
              <a:lumMod val="20000"/>
              <a:lumOff val="80000"/>
            </a:schemeClr>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发布维护  </a:t>
            </a:r>
            <a:r>
              <a:rPr lang="zh-CN" altLang="en-US" sz="3200" dirty="0">
                <a:solidFill>
                  <a:srgbClr val="FF0000"/>
                </a:solidFill>
                <a:sym typeface="Wingdings 2"/>
              </a:rPr>
              <a:t></a:t>
            </a:r>
            <a:endParaRPr lang="zh-CN" altLang="en-US" sz="3200" b="1" dirty="0">
              <a:latin typeface="黑体" panose="02010609060101010101" pitchFamily="49" charset="-122"/>
              <a:ea typeface="黑体" panose="02010609060101010101" pitchFamily="49" charset="-122"/>
            </a:endParaRPr>
          </a:p>
        </p:txBody>
      </p:sp>
      <p:sp>
        <p:nvSpPr>
          <p:cNvPr id="10" name="TextBox 9"/>
          <p:cNvSpPr txBox="1"/>
          <p:nvPr/>
        </p:nvSpPr>
        <p:spPr>
          <a:xfrm>
            <a:off x="1730760" y="5387032"/>
            <a:ext cx="6048672" cy="855958"/>
          </a:xfrm>
          <a:prstGeom prst="rect">
            <a:avLst/>
          </a:prstGeom>
          <a:solidFill>
            <a:srgbClr val="99CCFF"/>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软件计划</a:t>
            </a:r>
          </a:p>
        </p:txBody>
      </p:sp>
      <p:sp>
        <p:nvSpPr>
          <p:cNvPr id="11" name="矩形 10"/>
          <p:cNvSpPr/>
          <p:nvPr/>
        </p:nvSpPr>
        <p:spPr>
          <a:xfrm>
            <a:off x="5920115" y="3858446"/>
            <a:ext cx="460383" cy="523220"/>
          </a:xfrm>
          <a:prstGeom prst="rect">
            <a:avLst/>
          </a:prstGeom>
        </p:spPr>
        <p:txBody>
          <a:bodyPr wrap="none">
            <a:spAutoFit/>
          </a:bodyPr>
          <a:lstStyle/>
          <a:p>
            <a:pPr lvl="0" algn="ctr"/>
            <a:r>
              <a:rPr lang="zh-CN" altLang="en-US" sz="2800" b="1" dirty="0">
                <a:solidFill>
                  <a:srgbClr val="FF0000"/>
                </a:solidFill>
                <a:latin typeface="黑体" panose="02010609060101010101" pitchFamily="49" charset="-122"/>
                <a:ea typeface="黑体" panose="02010609060101010101" pitchFamily="49" charset="-122"/>
                <a:sym typeface="Wingdings 2"/>
              </a:rPr>
              <a:t></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2" name="矩形 11"/>
          <p:cNvSpPr/>
          <p:nvPr/>
        </p:nvSpPr>
        <p:spPr>
          <a:xfrm>
            <a:off x="5920115" y="4683627"/>
            <a:ext cx="460383" cy="523220"/>
          </a:xfrm>
          <a:prstGeom prst="rect">
            <a:avLst/>
          </a:prstGeom>
        </p:spPr>
        <p:txBody>
          <a:bodyPr wrap="none">
            <a:spAutoFit/>
          </a:bodyPr>
          <a:lstStyle/>
          <a:p>
            <a:pPr lvl="0" algn="ctr"/>
            <a:r>
              <a:rPr lang="zh-CN" altLang="en-US" sz="2800" b="1" dirty="0">
                <a:solidFill>
                  <a:srgbClr val="FF0000"/>
                </a:solidFill>
                <a:latin typeface="黑体" panose="02010609060101010101" pitchFamily="49" charset="-122"/>
                <a:ea typeface="黑体" panose="02010609060101010101" pitchFamily="49" charset="-122"/>
                <a:sym typeface="Wingdings 2"/>
              </a:rPr>
              <a:t></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3" name="矩形 12"/>
          <p:cNvSpPr/>
          <p:nvPr/>
        </p:nvSpPr>
        <p:spPr>
          <a:xfrm>
            <a:off x="5940152" y="5553401"/>
            <a:ext cx="460383" cy="523220"/>
          </a:xfrm>
          <a:prstGeom prst="rect">
            <a:avLst/>
          </a:prstGeom>
        </p:spPr>
        <p:txBody>
          <a:bodyPr wrap="none">
            <a:spAutoFit/>
          </a:bodyPr>
          <a:lstStyle/>
          <a:p>
            <a:pPr lvl="0" algn="ctr"/>
            <a:r>
              <a:rPr lang="zh-CN" altLang="en-US" sz="2800" b="1" dirty="0">
                <a:solidFill>
                  <a:srgbClr val="FF0000"/>
                </a:solidFill>
                <a:latin typeface="黑体" panose="02010609060101010101" pitchFamily="49" charset="-122"/>
                <a:ea typeface="黑体" panose="02010609060101010101" pitchFamily="49" charset="-122"/>
                <a:sym typeface="Wingdings 2"/>
              </a:rPr>
              <a:t></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4" name="矩形 13"/>
          <p:cNvSpPr/>
          <p:nvPr/>
        </p:nvSpPr>
        <p:spPr>
          <a:xfrm>
            <a:off x="6991937" y="2996952"/>
            <a:ext cx="460383" cy="523220"/>
          </a:xfrm>
          <a:prstGeom prst="rect">
            <a:avLst/>
          </a:prstGeom>
        </p:spPr>
        <p:txBody>
          <a:bodyPr wrap="none">
            <a:spAutoFit/>
          </a:bodyPr>
          <a:lstStyle/>
          <a:p>
            <a:pPr lvl="0" algn="ctr"/>
            <a:r>
              <a:rPr lang="zh-CN" altLang="en-US" sz="2800" b="1" dirty="0">
                <a:solidFill>
                  <a:srgbClr val="FF0000"/>
                </a:solidFill>
                <a:latin typeface="黑体" panose="02010609060101010101" pitchFamily="49" charset="-122"/>
                <a:ea typeface="黑体" panose="02010609060101010101" pitchFamily="49" charset="-122"/>
                <a:sym typeface="Wingdings 2"/>
              </a:rPr>
              <a:t></a:t>
            </a:r>
            <a:endParaRPr lang="zh-CN" altLang="en-US" sz="28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1402466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软件维护</a:t>
            </a:r>
          </a:p>
        </p:txBody>
      </p:sp>
      <p:sp>
        <p:nvSpPr>
          <p:cNvPr id="3" name="内容占位符 2"/>
          <p:cNvSpPr>
            <a:spLocks noGrp="1"/>
          </p:cNvSpPr>
          <p:nvPr>
            <p:ph idx="1"/>
          </p:nvPr>
        </p:nvSpPr>
        <p:spPr/>
        <p:txBody>
          <a:bodyPr/>
          <a:lstStyle/>
          <a:p>
            <a:endParaRPr lang="zh-CN"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835249"/>
            <a:ext cx="86487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4036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系统实现</a:t>
            </a:r>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2" y="1750665"/>
            <a:ext cx="86201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6937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 y="1052736"/>
            <a:ext cx="921009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9023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80728"/>
            <a:ext cx="900301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9285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1641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3345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736"/>
            <a:ext cx="909722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5263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052736"/>
            <a:ext cx="896158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6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a:extLst>
              <a:ext uri="{FF2B5EF4-FFF2-40B4-BE49-F238E27FC236}">
                <a16:creationId xmlns:a16="http://schemas.microsoft.com/office/drawing/2014/main" id="{2D0ED5BC-3DBF-4902-AE57-692C75CF32AC}"/>
              </a:ext>
            </a:extLst>
          </p:cNvPr>
          <p:cNvSpPr>
            <a:spLocks noGrp="1"/>
          </p:cNvSpPr>
          <p:nvPr>
            <p:ph type="title"/>
          </p:nvPr>
        </p:nvSpPr>
        <p:spPr/>
        <p:txBody>
          <a:bodyPr/>
          <a:lstStyle/>
          <a:p>
            <a:r>
              <a:rPr lang="en-US" altLang="zh-CN"/>
              <a:t>13.1.1  </a:t>
            </a:r>
            <a:r>
              <a:rPr lang="zh-CN" altLang="zh-CN"/>
              <a:t>软件风险分类</a:t>
            </a:r>
            <a:endParaRPr lang="zh-CN" altLang="en-US"/>
          </a:p>
        </p:txBody>
      </p:sp>
      <p:sp>
        <p:nvSpPr>
          <p:cNvPr id="30723" name="内容占位符 2">
            <a:extLst>
              <a:ext uri="{FF2B5EF4-FFF2-40B4-BE49-F238E27FC236}">
                <a16:creationId xmlns:a16="http://schemas.microsoft.com/office/drawing/2014/main" id="{9E5E875E-50BB-4D5A-8048-70E390F1585A}"/>
              </a:ext>
            </a:extLst>
          </p:cNvPr>
          <p:cNvSpPr>
            <a:spLocks noGrp="1"/>
          </p:cNvSpPr>
          <p:nvPr>
            <p:ph idx="1"/>
          </p:nvPr>
        </p:nvSpPr>
        <p:spPr/>
        <p:txBody>
          <a:bodyPr/>
          <a:lstStyle/>
          <a:p>
            <a:pPr marL="0" indent="0">
              <a:lnSpc>
                <a:spcPct val="120000"/>
              </a:lnSpc>
              <a:buNone/>
            </a:pPr>
            <a:r>
              <a:rPr lang="en-US" altLang="zh-CN" sz="2400" dirty="0"/>
              <a:t>1</a:t>
            </a:r>
            <a:r>
              <a:rPr lang="zh-CN" altLang="zh-CN" sz="2400" dirty="0"/>
              <a:t>．按照风险的影响范围分类</a:t>
            </a:r>
          </a:p>
          <a:p>
            <a:pPr marL="0" indent="0">
              <a:lnSpc>
                <a:spcPct val="120000"/>
              </a:lnSpc>
              <a:buNone/>
            </a:pPr>
            <a:r>
              <a:rPr lang="zh-CN" altLang="zh-CN" sz="2400" dirty="0"/>
              <a:t>（</a:t>
            </a:r>
            <a:r>
              <a:rPr lang="en-US" altLang="zh-CN" sz="2400" dirty="0"/>
              <a:t>1</a:t>
            </a:r>
            <a:r>
              <a:rPr lang="zh-CN" altLang="zh-CN" sz="2400" dirty="0"/>
              <a:t>）</a:t>
            </a:r>
            <a:r>
              <a:rPr lang="zh-CN" altLang="zh-CN" sz="2400" dirty="0">
                <a:solidFill>
                  <a:srgbClr val="0000FF"/>
                </a:solidFill>
              </a:rPr>
              <a:t>项目风险</a:t>
            </a:r>
          </a:p>
          <a:p>
            <a:pPr marL="0" indent="0">
              <a:lnSpc>
                <a:spcPct val="120000"/>
              </a:lnSpc>
              <a:buNone/>
            </a:pPr>
            <a:r>
              <a:rPr lang="zh-CN" altLang="zh-CN" sz="2400" dirty="0"/>
              <a:t>（</a:t>
            </a:r>
            <a:r>
              <a:rPr lang="en-US" altLang="zh-CN" sz="2400" dirty="0"/>
              <a:t>2</a:t>
            </a:r>
            <a:r>
              <a:rPr lang="zh-CN" altLang="zh-CN" sz="2400" dirty="0"/>
              <a:t>）技术风险</a:t>
            </a:r>
          </a:p>
          <a:p>
            <a:pPr marL="0" indent="0">
              <a:lnSpc>
                <a:spcPct val="120000"/>
              </a:lnSpc>
              <a:buNone/>
            </a:pPr>
            <a:r>
              <a:rPr lang="zh-CN" altLang="zh-CN" sz="2400" dirty="0"/>
              <a:t>（</a:t>
            </a:r>
            <a:r>
              <a:rPr lang="en-US" altLang="zh-CN" sz="2400" dirty="0"/>
              <a:t>3</a:t>
            </a:r>
            <a:r>
              <a:rPr lang="zh-CN" altLang="zh-CN" sz="2400" dirty="0"/>
              <a:t>）商业风险</a:t>
            </a:r>
          </a:p>
          <a:p>
            <a:endParaRPr lang="zh-CN" altLang="en-US" dirty="0"/>
          </a:p>
        </p:txBody>
      </p:sp>
      <p:sp>
        <p:nvSpPr>
          <p:cNvPr id="5" name="文本框 4">
            <a:extLst>
              <a:ext uri="{FF2B5EF4-FFF2-40B4-BE49-F238E27FC236}">
                <a16:creationId xmlns:a16="http://schemas.microsoft.com/office/drawing/2014/main" id="{88D4A9EB-E624-4137-AA9B-3A9BA984DDC2}"/>
              </a:ext>
            </a:extLst>
          </p:cNvPr>
          <p:cNvSpPr txBox="1"/>
          <p:nvPr/>
        </p:nvSpPr>
        <p:spPr>
          <a:xfrm>
            <a:off x="3275856" y="2564904"/>
            <a:ext cx="5328592" cy="2936381"/>
          </a:xfrm>
          <a:prstGeom prst="rect">
            <a:avLst/>
          </a:prstGeom>
          <a:solidFill>
            <a:srgbClr val="FFFFFF"/>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nSpc>
                <a:spcPct val="120000"/>
              </a:lnSpc>
              <a:spcBef>
                <a:spcPts val="1200"/>
              </a:spcBef>
              <a:buFont typeface="Arial" panose="020B0604020202020204" pitchFamily="34" charset="0"/>
              <a:buChar char="•"/>
            </a:pPr>
            <a:r>
              <a:rPr lang="zh-CN" altLang="zh-CN" sz="2000" dirty="0">
                <a:latin typeface="宋体" panose="02010600030101010101" pitchFamily="2" charset="-122"/>
                <a:ea typeface="宋体" panose="02010600030101010101" pitchFamily="2" charset="-122"/>
              </a:rPr>
              <a:t>项目风险是指预算、进度、人力、资源、客户及需求等方面的潜在问题和它们对软件项目的影响。</a:t>
            </a:r>
            <a:endParaRPr lang="en-US" altLang="zh-CN" sz="2000" dirty="0">
              <a:latin typeface="宋体" panose="02010600030101010101" pitchFamily="2" charset="-122"/>
              <a:ea typeface="宋体" panose="02010600030101010101" pitchFamily="2" charset="-122"/>
            </a:endParaRPr>
          </a:p>
          <a:p>
            <a:pPr marL="342900" indent="-342900">
              <a:lnSpc>
                <a:spcPct val="120000"/>
              </a:lnSpc>
              <a:spcBef>
                <a:spcPts val="1200"/>
              </a:spcBef>
              <a:buFont typeface="Arial" panose="020B0604020202020204" pitchFamily="34" charset="0"/>
              <a:buChar char="•"/>
            </a:pPr>
            <a:r>
              <a:rPr lang="zh-CN" altLang="zh-CN" sz="2000" dirty="0">
                <a:latin typeface="宋体" panose="02010600030101010101" pitchFamily="2" charset="-122"/>
                <a:ea typeface="宋体" panose="02010600030101010101" pitchFamily="2" charset="-122"/>
              </a:rPr>
              <a:t>项目复杂程度、规模以及结构不确定性也是项目风险因素。</a:t>
            </a:r>
          </a:p>
          <a:p>
            <a:pPr marL="342900" indent="-342900">
              <a:lnSpc>
                <a:spcPct val="120000"/>
              </a:lnSpc>
              <a:spcBef>
                <a:spcPts val="1200"/>
              </a:spcBef>
              <a:buFont typeface="Arial" panose="020B0604020202020204" pitchFamily="34" charset="0"/>
              <a:buChar char="•"/>
            </a:pPr>
            <a:r>
              <a:rPr lang="zh-CN" altLang="zh-CN" sz="2000" dirty="0">
                <a:latin typeface="宋体" panose="02010600030101010101" pitchFamily="2" charset="-122"/>
                <a:ea typeface="宋体" panose="02010600030101010101" pitchFamily="2" charset="-122"/>
              </a:rPr>
              <a:t>这类风险威胁项目计划，可能会拖延项目进度并且增加项目成本。</a:t>
            </a:r>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943810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7" y="908720"/>
            <a:ext cx="906723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7737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998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754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03649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1185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971600" y="912019"/>
            <a:ext cx="75669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4000" b="1" dirty="0">
                <a:solidFill>
                  <a:srgbClr val="0070C0"/>
                </a:solidFill>
                <a:latin typeface="微软雅黑" panose="020B0503020204020204" pitchFamily="34" charset="-122"/>
                <a:ea typeface="微软雅黑" panose="020B0503020204020204" pitchFamily="34" charset="-122"/>
                <a:cs typeface="+mj-cs"/>
              </a:rPr>
              <a:t>软件开发过程</a:t>
            </a:r>
          </a:p>
        </p:txBody>
      </p:sp>
      <p:sp>
        <p:nvSpPr>
          <p:cNvPr id="3" name="TextBox 2"/>
          <p:cNvSpPr txBox="1"/>
          <p:nvPr/>
        </p:nvSpPr>
        <p:spPr>
          <a:xfrm>
            <a:off x="1730760" y="4517258"/>
            <a:ext cx="6048672" cy="855958"/>
          </a:xfrm>
          <a:prstGeom prst="rect">
            <a:avLst/>
          </a:prstGeom>
          <a:solidFill>
            <a:srgbClr val="92D050"/>
          </a:solidFill>
          <a:ln>
            <a:solidFill>
              <a:srgbClr val="92D050"/>
            </a:solidFill>
          </a:ln>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需求分析</a:t>
            </a:r>
          </a:p>
        </p:txBody>
      </p:sp>
      <p:sp>
        <p:nvSpPr>
          <p:cNvPr id="7" name="TextBox 6"/>
          <p:cNvSpPr txBox="1"/>
          <p:nvPr/>
        </p:nvSpPr>
        <p:spPr>
          <a:xfrm>
            <a:off x="1730760" y="3661300"/>
            <a:ext cx="6048672" cy="855958"/>
          </a:xfrm>
          <a:prstGeom prst="rect">
            <a:avLst/>
          </a:prstGeom>
          <a:solidFill>
            <a:srgbClr val="FFFFCC"/>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系统设计</a:t>
            </a:r>
          </a:p>
        </p:txBody>
      </p:sp>
      <p:sp>
        <p:nvSpPr>
          <p:cNvPr id="8" name="TextBox 7"/>
          <p:cNvSpPr txBox="1"/>
          <p:nvPr/>
        </p:nvSpPr>
        <p:spPr>
          <a:xfrm>
            <a:off x="1730760" y="2797204"/>
            <a:ext cx="6048672" cy="855958"/>
          </a:xfrm>
          <a:prstGeom prst="rect">
            <a:avLst/>
          </a:prstGeom>
          <a:solidFill>
            <a:srgbClr val="FFC000"/>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系统实现（编码，测试）</a:t>
            </a:r>
          </a:p>
        </p:txBody>
      </p:sp>
      <p:sp>
        <p:nvSpPr>
          <p:cNvPr id="9" name="TextBox 8"/>
          <p:cNvSpPr txBox="1"/>
          <p:nvPr/>
        </p:nvSpPr>
        <p:spPr>
          <a:xfrm>
            <a:off x="1730760" y="1924970"/>
            <a:ext cx="6048672" cy="855958"/>
          </a:xfrm>
          <a:prstGeom prst="rect">
            <a:avLst/>
          </a:prstGeom>
          <a:solidFill>
            <a:schemeClr val="accent2">
              <a:lumMod val="20000"/>
              <a:lumOff val="80000"/>
            </a:schemeClr>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发布维护</a:t>
            </a:r>
          </a:p>
        </p:txBody>
      </p:sp>
      <p:sp>
        <p:nvSpPr>
          <p:cNvPr id="10" name="TextBox 9"/>
          <p:cNvSpPr txBox="1"/>
          <p:nvPr/>
        </p:nvSpPr>
        <p:spPr>
          <a:xfrm>
            <a:off x="1730760" y="5387032"/>
            <a:ext cx="6048672" cy="855958"/>
          </a:xfrm>
          <a:prstGeom prst="rect">
            <a:avLst/>
          </a:prstGeom>
          <a:solidFill>
            <a:srgbClr val="99CCFF"/>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软件计划</a:t>
            </a:r>
          </a:p>
        </p:txBody>
      </p:sp>
      <p:sp>
        <p:nvSpPr>
          <p:cNvPr id="11" name="矩形 10"/>
          <p:cNvSpPr/>
          <p:nvPr/>
        </p:nvSpPr>
        <p:spPr>
          <a:xfrm>
            <a:off x="5920115" y="3858446"/>
            <a:ext cx="460383" cy="523220"/>
          </a:xfrm>
          <a:prstGeom prst="rect">
            <a:avLst/>
          </a:prstGeom>
        </p:spPr>
        <p:txBody>
          <a:bodyPr wrap="none">
            <a:spAutoFit/>
          </a:bodyPr>
          <a:lstStyle/>
          <a:p>
            <a:pPr lvl="0" algn="ctr"/>
            <a:r>
              <a:rPr lang="zh-CN" altLang="en-US" sz="2800" b="1" dirty="0">
                <a:solidFill>
                  <a:srgbClr val="FF0000"/>
                </a:solidFill>
                <a:latin typeface="黑体" panose="02010609060101010101" pitchFamily="49" charset="-122"/>
                <a:ea typeface="黑体" panose="02010609060101010101" pitchFamily="49" charset="-122"/>
                <a:sym typeface="Wingdings 2"/>
              </a:rPr>
              <a:t></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2" name="矩形 11"/>
          <p:cNvSpPr/>
          <p:nvPr/>
        </p:nvSpPr>
        <p:spPr>
          <a:xfrm>
            <a:off x="5920115" y="4683627"/>
            <a:ext cx="460383" cy="523220"/>
          </a:xfrm>
          <a:prstGeom prst="rect">
            <a:avLst/>
          </a:prstGeom>
        </p:spPr>
        <p:txBody>
          <a:bodyPr wrap="none">
            <a:spAutoFit/>
          </a:bodyPr>
          <a:lstStyle/>
          <a:p>
            <a:pPr lvl="0" algn="ctr"/>
            <a:r>
              <a:rPr lang="zh-CN" altLang="en-US" sz="2800" b="1" dirty="0">
                <a:solidFill>
                  <a:srgbClr val="FF0000"/>
                </a:solidFill>
                <a:latin typeface="黑体" panose="02010609060101010101" pitchFamily="49" charset="-122"/>
                <a:ea typeface="黑体" panose="02010609060101010101" pitchFamily="49" charset="-122"/>
                <a:sym typeface="Wingdings 2"/>
              </a:rPr>
              <a:t></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3" name="矩形 12"/>
          <p:cNvSpPr/>
          <p:nvPr/>
        </p:nvSpPr>
        <p:spPr>
          <a:xfrm>
            <a:off x="5940152" y="5553401"/>
            <a:ext cx="460383" cy="523220"/>
          </a:xfrm>
          <a:prstGeom prst="rect">
            <a:avLst/>
          </a:prstGeom>
        </p:spPr>
        <p:txBody>
          <a:bodyPr wrap="none">
            <a:spAutoFit/>
          </a:bodyPr>
          <a:lstStyle/>
          <a:p>
            <a:pPr lvl="0" algn="ctr"/>
            <a:r>
              <a:rPr lang="zh-CN" altLang="en-US" sz="2800" b="1" dirty="0">
                <a:solidFill>
                  <a:srgbClr val="FF0000"/>
                </a:solidFill>
                <a:latin typeface="黑体" panose="02010609060101010101" pitchFamily="49" charset="-122"/>
                <a:ea typeface="黑体" panose="02010609060101010101" pitchFamily="49" charset="-122"/>
                <a:sym typeface="Wingdings 2"/>
              </a:rPr>
              <a:t></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4" name="矩形 13"/>
          <p:cNvSpPr/>
          <p:nvPr/>
        </p:nvSpPr>
        <p:spPr>
          <a:xfrm>
            <a:off x="6991937" y="2996952"/>
            <a:ext cx="460383" cy="523220"/>
          </a:xfrm>
          <a:prstGeom prst="rect">
            <a:avLst/>
          </a:prstGeom>
        </p:spPr>
        <p:txBody>
          <a:bodyPr wrap="none">
            <a:spAutoFit/>
          </a:bodyPr>
          <a:lstStyle/>
          <a:p>
            <a:pPr lvl="0" algn="ctr"/>
            <a:r>
              <a:rPr lang="zh-CN" altLang="en-US" sz="2800" b="1" dirty="0">
                <a:solidFill>
                  <a:srgbClr val="FF0000"/>
                </a:solidFill>
                <a:latin typeface="黑体" panose="02010609060101010101" pitchFamily="49" charset="-122"/>
                <a:ea typeface="黑体" panose="02010609060101010101" pitchFamily="49" charset="-122"/>
                <a:sym typeface="Wingdings 2"/>
              </a:rPr>
              <a:t></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5" name="矩形 14"/>
          <p:cNvSpPr/>
          <p:nvPr/>
        </p:nvSpPr>
        <p:spPr>
          <a:xfrm>
            <a:off x="5940152" y="2091339"/>
            <a:ext cx="460383" cy="523220"/>
          </a:xfrm>
          <a:prstGeom prst="rect">
            <a:avLst/>
          </a:prstGeom>
        </p:spPr>
        <p:txBody>
          <a:bodyPr wrap="none">
            <a:spAutoFit/>
          </a:bodyPr>
          <a:lstStyle/>
          <a:p>
            <a:pPr lvl="0" algn="ctr"/>
            <a:r>
              <a:rPr lang="zh-CN" altLang="en-US" sz="2800" b="1" dirty="0">
                <a:solidFill>
                  <a:srgbClr val="FF0000"/>
                </a:solidFill>
                <a:latin typeface="黑体" panose="02010609060101010101" pitchFamily="49" charset="-122"/>
                <a:ea typeface="黑体" panose="02010609060101010101" pitchFamily="49" charset="-122"/>
                <a:sym typeface="Wingdings 2"/>
              </a:rPr>
              <a:t></a:t>
            </a:r>
            <a:endParaRPr lang="zh-CN" altLang="en-US" sz="28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908087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a:extLst>
              <a:ext uri="{FF2B5EF4-FFF2-40B4-BE49-F238E27FC236}">
                <a16:creationId xmlns:a16="http://schemas.microsoft.com/office/drawing/2014/main" id="{2D0ED5BC-3DBF-4902-AE57-692C75CF32AC}"/>
              </a:ext>
            </a:extLst>
          </p:cNvPr>
          <p:cNvSpPr>
            <a:spLocks noGrp="1"/>
          </p:cNvSpPr>
          <p:nvPr>
            <p:ph type="title"/>
          </p:nvPr>
        </p:nvSpPr>
        <p:spPr/>
        <p:txBody>
          <a:bodyPr/>
          <a:lstStyle/>
          <a:p>
            <a:r>
              <a:rPr lang="en-US" altLang="zh-CN"/>
              <a:t>13.1.1  </a:t>
            </a:r>
            <a:r>
              <a:rPr lang="zh-CN" altLang="zh-CN"/>
              <a:t>软件风险分类</a:t>
            </a:r>
            <a:endParaRPr lang="zh-CN" altLang="en-US"/>
          </a:p>
        </p:txBody>
      </p:sp>
      <p:sp>
        <p:nvSpPr>
          <p:cNvPr id="30723" name="内容占位符 2">
            <a:extLst>
              <a:ext uri="{FF2B5EF4-FFF2-40B4-BE49-F238E27FC236}">
                <a16:creationId xmlns:a16="http://schemas.microsoft.com/office/drawing/2014/main" id="{9E5E875E-50BB-4D5A-8048-70E390F1585A}"/>
              </a:ext>
            </a:extLst>
          </p:cNvPr>
          <p:cNvSpPr>
            <a:spLocks noGrp="1"/>
          </p:cNvSpPr>
          <p:nvPr>
            <p:ph idx="1"/>
          </p:nvPr>
        </p:nvSpPr>
        <p:spPr/>
        <p:txBody>
          <a:bodyPr/>
          <a:lstStyle/>
          <a:p>
            <a:pPr marL="0" indent="0">
              <a:lnSpc>
                <a:spcPct val="120000"/>
              </a:lnSpc>
              <a:buNone/>
            </a:pPr>
            <a:r>
              <a:rPr lang="en-US" altLang="zh-CN" sz="2400" dirty="0"/>
              <a:t>1</a:t>
            </a:r>
            <a:r>
              <a:rPr lang="zh-CN" altLang="zh-CN" sz="2400" dirty="0"/>
              <a:t>．按照风险的影响范围分类</a:t>
            </a:r>
          </a:p>
          <a:p>
            <a:pPr marL="0" indent="0">
              <a:lnSpc>
                <a:spcPct val="120000"/>
              </a:lnSpc>
              <a:buNone/>
            </a:pPr>
            <a:r>
              <a:rPr lang="zh-CN" altLang="zh-CN" sz="2400" dirty="0"/>
              <a:t>（</a:t>
            </a:r>
            <a:r>
              <a:rPr lang="en-US" altLang="zh-CN" sz="2400" dirty="0"/>
              <a:t>1</a:t>
            </a:r>
            <a:r>
              <a:rPr lang="zh-CN" altLang="zh-CN" sz="2400" dirty="0"/>
              <a:t>）项目风险</a:t>
            </a:r>
          </a:p>
          <a:p>
            <a:pPr marL="0" indent="0">
              <a:lnSpc>
                <a:spcPct val="120000"/>
              </a:lnSpc>
              <a:buNone/>
            </a:pPr>
            <a:r>
              <a:rPr lang="zh-CN" altLang="zh-CN" sz="2400" dirty="0"/>
              <a:t>（</a:t>
            </a:r>
            <a:r>
              <a:rPr lang="en-US" altLang="zh-CN" sz="2400" dirty="0"/>
              <a:t>2</a:t>
            </a:r>
            <a:r>
              <a:rPr lang="zh-CN" altLang="zh-CN" sz="2400" dirty="0"/>
              <a:t>）</a:t>
            </a:r>
            <a:r>
              <a:rPr lang="zh-CN" altLang="zh-CN" sz="2400" dirty="0">
                <a:solidFill>
                  <a:srgbClr val="0000FF"/>
                </a:solidFill>
              </a:rPr>
              <a:t>技术风险</a:t>
            </a:r>
          </a:p>
          <a:p>
            <a:pPr marL="0" indent="0">
              <a:lnSpc>
                <a:spcPct val="120000"/>
              </a:lnSpc>
              <a:buNone/>
            </a:pPr>
            <a:r>
              <a:rPr lang="zh-CN" altLang="zh-CN" sz="2400" dirty="0"/>
              <a:t>（</a:t>
            </a:r>
            <a:r>
              <a:rPr lang="en-US" altLang="zh-CN" sz="2400" dirty="0"/>
              <a:t>3</a:t>
            </a:r>
            <a:r>
              <a:rPr lang="zh-CN" altLang="zh-CN" sz="2400" dirty="0"/>
              <a:t>）商业风险</a:t>
            </a:r>
          </a:p>
          <a:p>
            <a:endParaRPr lang="zh-CN" altLang="en-US" dirty="0"/>
          </a:p>
        </p:txBody>
      </p:sp>
      <p:sp>
        <p:nvSpPr>
          <p:cNvPr id="5" name="文本框 4">
            <a:extLst>
              <a:ext uri="{FF2B5EF4-FFF2-40B4-BE49-F238E27FC236}">
                <a16:creationId xmlns:a16="http://schemas.microsoft.com/office/drawing/2014/main" id="{88D4A9EB-E624-4137-AA9B-3A9BA984DDC2}"/>
              </a:ext>
            </a:extLst>
          </p:cNvPr>
          <p:cNvSpPr txBox="1"/>
          <p:nvPr/>
        </p:nvSpPr>
        <p:spPr>
          <a:xfrm>
            <a:off x="3275856" y="2564904"/>
            <a:ext cx="5328592" cy="3459601"/>
          </a:xfrm>
          <a:prstGeom prst="rect">
            <a:avLst/>
          </a:prstGeom>
          <a:solidFill>
            <a:srgbClr val="FFFFFF"/>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nSpc>
                <a:spcPct val="120000"/>
              </a:lnSpc>
              <a:spcBef>
                <a:spcPts val="1200"/>
              </a:spcBef>
              <a:buFont typeface="Arial" panose="020B0604020202020204" pitchFamily="34" charset="0"/>
              <a:buChar char="•"/>
            </a:pPr>
            <a:r>
              <a:rPr lang="zh-CN" altLang="zh-CN" sz="2000" dirty="0">
                <a:latin typeface="宋体" panose="02010600030101010101" pitchFamily="2" charset="-122"/>
                <a:ea typeface="宋体" panose="02010600030101010101" pitchFamily="2" charset="-122"/>
              </a:rPr>
              <a:t>技术风险是指设计、实现、接口、验证、维护等方面的潜在问题。</a:t>
            </a:r>
            <a:endParaRPr lang="en-US" altLang="zh-CN" sz="2000" dirty="0">
              <a:latin typeface="宋体" panose="02010600030101010101" pitchFamily="2" charset="-122"/>
              <a:ea typeface="宋体" panose="02010600030101010101" pitchFamily="2" charset="-122"/>
            </a:endParaRPr>
          </a:p>
          <a:p>
            <a:pPr marL="342900" indent="-342900">
              <a:lnSpc>
                <a:spcPct val="120000"/>
              </a:lnSpc>
              <a:spcBef>
                <a:spcPts val="1200"/>
              </a:spcBef>
              <a:buFont typeface="Arial" panose="020B0604020202020204" pitchFamily="34" charset="0"/>
              <a:buChar char="•"/>
            </a:pPr>
            <a:r>
              <a:rPr lang="zh-CN" altLang="zh-CN" sz="2000" dirty="0">
                <a:latin typeface="宋体" panose="02010600030101010101" pitchFamily="2" charset="-122"/>
                <a:ea typeface="宋体" panose="02010600030101010101" pitchFamily="2" charset="-122"/>
              </a:rPr>
              <a:t>此外，规格说明的二义性、技术的不确定性、技术陈旧和“前沿”技术也是技术风险因素。</a:t>
            </a:r>
            <a:endParaRPr lang="en-US" altLang="zh-CN" sz="2000" dirty="0">
              <a:latin typeface="宋体" panose="02010600030101010101" pitchFamily="2" charset="-122"/>
              <a:ea typeface="宋体" panose="02010600030101010101" pitchFamily="2" charset="-122"/>
            </a:endParaRPr>
          </a:p>
          <a:p>
            <a:pPr marL="342900" indent="-342900">
              <a:lnSpc>
                <a:spcPct val="120000"/>
              </a:lnSpc>
              <a:spcBef>
                <a:spcPts val="1200"/>
              </a:spcBef>
              <a:buFont typeface="Arial" panose="020B0604020202020204" pitchFamily="34" charset="0"/>
              <a:buChar char="•"/>
            </a:pPr>
            <a:r>
              <a:rPr lang="zh-CN" altLang="zh-CN" sz="2000" dirty="0">
                <a:latin typeface="宋体" panose="02010600030101010101" pitchFamily="2" charset="-122"/>
                <a:ea typeface="宋体" panose="02010600030101010101" pitchFamily="2" charset="-122"/>
              </a:rPr>
              <a:t>这类风险威胁软件产品的质量和交付时间。</a:t>
            </a:r>
            <a:endParaRPr lang="en-US" altLang="zh-CN" sz="2000" dirty="0">
              <a:latin typeface="宋体" panose="02010600030101010101" pitchFamily="2" charset="-122"/>
              <a:ea typeface="宋体" panose="02010600030101010101" pitchFamily="2" charset="-122"/>
            </a:endParaRPr>
          </a:p>
          <a:p>
            <a:pPr marL="342900" indent="-342900">
              <a:lnSpc>
                <a:spcPct val="120000"/>
              </a:lnSpc>
              <a:spcBef>
                <a:spcPts val="1200"/>
              </a:spcBef>
              <a:buFont typeface="Arial" panose="020B0604020202020204" pitchFamily="34" charset="0"/>
              <a:buChar char="•"/>
            </a:pPr>
            <a:r>
              <a:rPr lang="zh-CN" altLang="zh-CN" sz="2000" dirty="0">
                <a:latin typeface="宋体" panose="02010600030101010101" pitchFamily="2" charset="-122"/>
                <a:ea typeface="宋体" panose="02010600030101010101" pitchFamily="2" charset="-122"/>
              </a:rPr>
              <a:t>一般说来，存在技术风险是因为问题比我们设想的更难解决。</a:t>
            </a:r>
          </a:p>
        </p:txBody>
      </p:sp>
    </p:spTree>
    <p:extLst>
      <p:ext uri="{BB962C8B-B14F-4D97-AF65-F5344CB8AC3E}">
        <p14:creationId xmlns:p14="http://schemas.microsoft.com/office/powerpoint/2010/main" val="2829732081"/>
      </p:ext>
    </p:extLst>
  </p:cSld>
  <p:clrMapOvr>
    <a:masterClrMapping/>
  </p:clrMapOvr>
</p:sld>
</file>

<file path=ppt/theme/theme1.xml><?xml version="1.0" encoding="utf-8"?>
<a:theme xmlns:a="http://schemas.openxmlformats.org/drawingml/2006/main" name="空演示文稿">
  <a:themeElements>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空演示文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空演示文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空演示文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空演示文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空演示文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空演示文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Office\Templates\空演示文稿.pot</Template>
  <TotalTime>3894</TotalTime>
  <Words>4748</Words>
  <Application>Microsoft Office PowerPoint</Application>
  <PresentationFormat>全屏显示(4:3)</PresentationFormat>
  <Paragraphs>557</Paragraphs>
  <Slides>83</Slides>
  <Notes>1</Notes>
  <HiddenSlides>1</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83</vt:i4>
      </vt:variant>
    </vt:vector>
  </HeadingPairs>
  <TitlesOfParts>
    <vt:vector size="90" baseType="lpstr">
      <vt:lpstr>黑体</vt:lpstr>
      <vt:lpstr>宋体</vt:lpstr>
      <vt:lpstr>微软雅黑</vt:lpstr>
      <vt:lpstr>Arial</vt:lpstr>
      <vt:lpstr>Times New Roman</vt:lpstr>
      <vt:lpstr>Wingdings</vt:lpstr>
      <vt:lpstr>空演示文稿</vt:lpstr>
      <vt:lpstr>软 件 工 程 Software Engineering</vt:lpstr>
      <vt:lpstr>引言</vt:lpstr>
      <vt:lpstr>引言</vt:lpstr>
      <vt:lpstr>任务</vt:lpstr>
      <vt:lpstr>13.1  风 险 管 理</vt:lpstr>
      <vt:lpstr>13.1.1  软件风险分类</vt:lpstr>
      <vt:lpstr>13.1.1  软件风险分类</vt:lpstr>
      <vt:lpstr>13.1.1  软件风险分类</vt:lpstr>
      <vt:lpstr>13.1.1  软件风险分类</vt:lpstr>
      <vt:lpstr>13.1.1  软件风险分类</vt:lpstr>
      <vt:lpstr>13.1.1  软件风险分类</vt:lpstr>
      <vt:lpstr>13.1.1  软件风险分类</vt:lpstr>
      <vt:lpstr>13.1.1  软件风险分类</vt:lpstr>
      <vt:lpstr>13.1.1  软件风险分类</vt:lpstr>
      <vt:lpstr>13.1  风 险 管 理</vt:lpstr>
      <vt:lpstr>13.1.2  风险识别</vt:lpstr>
      <vt:lpstr>13.1.2  风险识别</vt:lpstr>
      <vt:lpstr>13.1.2  风险识别</vt:lpstr>
      <vt:lpstr>13.1.2  风险识别</vt:lpstr>
      <vt:lpstr>13.1.2  风险识别</vt:lpstr>
      <vt:lpstr>13.1.2  风险识别</vt:lpstr>
      <vt:lpstr>13.1.2  风险识别</vt:lpstr>
      <vt:lpstr>13.1.2  风险识别</vt:lpstr>
      <vt:lpstr>13.1.2  风险识别</vt:lpstr>
      <vt:lpstr>13.1.2  风险识别</vt:lpstr>
      <vt:lpstr>13.1.2  风险识别</vt:lpstr>
      <vt:lpstr>13.1.2  风险识别</vt:lpstr>
      <vt:lpstr>13.1.2  风险识别</vt:lpstr>
      <vt:lpstr>13.1.2  风险识别</vt:lpstr>
      <vt:lpstr>13.1.2  风险识别</vt:lpstr>
      <vt:lpstr>13.1  风 险 管 理</vt:lpstr>
      <vt:lpstr>13.1.3  风险预测</vt:lpstr>
      <vt:lpstr>13.1.3  风险预测</vt:lpstr>
      <vt:lpstr>PowerPoint 演示文稿</vt:lpstr>
      <vt:lpstr>13.1.3  风险预测</vt:lpstr>
      <vt:lpstr>13.1.3  风险预测</vt:lpstr>
      <vt:lpstr>13.1.3  风险预测</vt:lpstr>
      <vt:lpstr>13.1  风 险 管 理</vt:lpstr>
      <vt:lpstr>13.1.4  处理风险的策略</vt:lpstr>
      <vt:lpstr>13.1.4  处理风险的策略</vt:lpstr>
      <vt:lpstr>13.1.4  处理风险的策略</vt:lpstr>
      <vt:lpstr>13.1.4  处理风险的策略</vt:lpstr>
      <vt:lpstr>13.2  质 量 保 证</vt:lpstr>
      <vt:lpstr>13.2.1  软件质量</vt:lpstr>
      <vt:lpstr>13.2.1  软件质量</vt:lpstr>
      <vt:lpstr>PowerPoint 演示文稿</vt:lpstr>
      <vt:lpstr>13.2  质 量 保 证</vt:lpstr>
      <vt:lpstr>13.2.2  软件质量保证措施</vt:lpstr>
      <vt:lpstr>13.2.2  软件质量保证措施</vt:lpstr>
      <vt:lpstr>13.2.2  软件质量保证措施</vt:lpstr>
      <vt:lpstr>13.2.2  软件质量保证措施</vt:lpstr>
      <vt:lpstr>13.2.2  软件质量保证措施</vt:lpstr>
      <vt:lpstr>13.2.2  软件质量保证措施</vt:lpstr>
      <vt:lpstr>13.3  配 置 管 理</vt:lpstr>
      <vt:lpstr>13.3.1  软件配置</vt:lpstr>
      <vt:lpstr>13.3.1  软件配置</vt:lpstr>
      <vt:lpstr>13.3.1  软件配置</vt:lpstr>
      <vt:lpstr>13.3  配 置 管 理</vt:lpstr>
      <vt:lpstr>13.3.2  软件配置管理过程</vt:lpstr>
      <vt:lpstr>13.3.2  软件配置管理过程</vt:lpstr>
      <vt:lpstr>13.3.2  软件配置管理过程</vt:lpstr>
      <vt:lpstr>13.3.2  软件配置管理过程</vt:lpstr>
      <vt:lpstr>13.3.2  软件配置管理过程</vt:lpstr>
      <vt:lpstr>13.3.2  软件配置管理过程</vt:lpstr>
      <vt:lpstr>13.3.2  软件配置管理过程</vt:lpstr>
      <vt:lpstr>13.3.2  软件配置管理过程</vt:lpstr>
      <vt:lpstr>13.3.2  软件配置管理过程</vt:lpstr>
      <vt:lpstr>13.3.2  软件配置管理过程</vt:lpstr>
      <vt:lpstr>13.3.2  软件配置管理过程</vt:lpstr>
      <vt:lpstr>13.3.2  软件配置管理过程</vt:lpstr>
      <vt:lpstr>13.3.2  软件配置管理过程</vt:lpstr>
      <vt:lpstr>PowerPoint 演示文稿</vt:lpstr>
      <vt:lpstr>软件维护</vt:lpstr>
      <vt:lpstr>系统实现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 件 工 程 Software Engineering</dc:title>
  <dc:creator>科技处</dc:creator>
  <cp:lastModifiedBy>yy</cp:lastModifiedBy>
  <cp:revision>345</cp:revision>
  <cp:lastPrinted>2000-06-01T08:32:58Z</cp:lastPrinted>
  <dcterms:created xsi:type="dcterms:W3CDTF">2000-06-01T08:10:22Z</dcterms:created>
  <dcterms:modified xsi:type="dcterms:W3CDTF">2023-09-08T04:18:24Z</dcterms:modified>
</cp:coreProperties>
</file>