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9" r:id="rId4"/>
    <p:sldId id="260" r:id="rId5"/>
    <p:sldId id="261" r:id="rId6"/>
    <p:sldId id="262" r:id="rId7"/>
    <p:sldId id="399" r:id="rId8"/>
    <p:sldId id="388" r:id="rId9"/>
    <p:sldId id="402" r:id="rId10"/>
    <p:sldId id="264" r:id="rId11"/>
    <p:sldId id="265" r:id="rId12"/>
    <p:sldId id="266" r:id="rId13"/>
    <p:sldId id="459" r:id="rId14"/>
    <p:sldId id="267" r:id="rId15"/>
    <p:sldId id="268" r:id="rId16"/>
    <p:sldId id="457" r:id="rId17"/>
    <p:sldId id="463" r:id="rId18"/>
    <p:sldId id="462" r:id="rId19"/>
    <p:sldId id="369" r:id="rId20"/>
    <p:sldId id="458" r:id="rId21"/>
    <p:sldId id="269" r:id="rId22"/>
    <p:sldId id="270" r:id="rId23"/>
    <p:sldId id="272" r:id="rId24"/>
    <p:sldId id="273" r:id="rId25"/>
    <p:sldId id="275" r:id="rId26"/>
    <p:sldId id="276" r:id="rId27"/>
    <p:sldId id="385" r:id="rId28"/>
    <p:sldId id="277" r:id="rId29"/>
    <p:sldId id="278" r:id="rId30"/>
    <p:sldId id="279" r:id="rId31"/>
    <p:sldId id="280" r:id="rId32"/>
    <p:sldId id="281" r:id="rId33"/>
    <p:sldId id="283" r:id="rId34"/>
    <p:sldId id="284" r:id="rId35"/>
    <p:sldId id="285" r:id="rId36"/>
    <p:sldId id="286" r:id="rId37"/>
    <p:sldId id="288" r:id="rId38"/>
    <p:sldId id="289" r:id="rId39"/>
    <p:sldId id="290" r:id="rId40"/>
    <p:sldId id="291" r:id="rId41"/>
    <p:sldId id="292" r:id="rId42"/>
    <p:sldId id="293" r:id="rId43"/>
    <p:sldId id="383" r:id="rId44"/>
    <p:sldId id="294" r:id="rId45"/>
    <p:sldId id="295" r:id="rId46"/>
    <p:sldId id="461" r:id="rId47"/>
    <p:sldId id="296" r:id="rId48"/>
    <p:sldId id="384" r:id="rId49"/>
    <p:sldId id="299" r:id="rId50"/>
    <p:sldId id="300" r:id="rId51"/>
    <p:sldId id="301" r:id="rId52"/>
    <p:sldId id="395" r:id="rId53"/>
    <p:sldId id="386" r:id="rId54"/>
    <p:sldId id="303" r:id="rId55"/>
    <p:sldId id="307" r:id="rId56"/>
    <p:sldId id="387" r:id="rId57"/>
    <p:sldId id="466" r:id="rId58"/>
    <p:sldId id="467" r:id="rId59"/>
    <p:sldId id="308" r:id="rId60"/>
    <p:sldId id="390" r:id="rId61"/>
    <p:sldId id="389" r:id="rId62"/>
    <p:sldId id="393" r:id="rId63"/>
    <p:sldId id="392" r:id="rId64"/>
    <p:sldId id="391" r:id="rId65"/>
    <p:sldId id="396" r:id="rId66"/>
    <p:sldId id="397" r:id="rId67"/>
    <p:sldId id="398" r:id="rId68"/>
    <p:sldId id="401" r:id="rId69"/>
    <p:sldId id="456" r:id="rId70"/>
    <p:sldId id="686" r:id="rId71"/>
    <p:sldId id="370" r:id="rId72"/>
    <p:sldId id="371" r:id="rId73"/>
    <p:sldId id="372" r:id="rId74"/>
    <p:sldId id="373" r:id="rId75"/>
    <p:sldId id="375" r:id="rId76"/>
    <p:sldId id="376" r:id="rId77"/>
    <p:sldId id="368" r:id="rId7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0" normalizeH="0" baseline="0">
        <a:ln>
          <a:noFill/>
        </a:ln>
        <a:solidFill>
          <a:srgbClr val="6600FF"/>
        </a:solidFill>
        <a:effectLst/>
        <a:uFillTx/>
        <a:latin typeface="+mn-lt"/>
        <a:ea typeface="+mn-ea"/>
        <a:cs typeface="+mn-cs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600FF"/>
        </a:fontRef>
        <a:srgbClr val="6600FF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F8E3CA"/>
          </a:solidFill>
        </a:fill>
      </a:tcStyle>
    </a:wholeTbl>
    <a:band2H>
      <a:tcTxStyle/>
      <a:tcStyle>
        <a:tcBdr/>
        <a:fill>
          <a:solidFill>
            <a:srgbClr val="FCF2E6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600FF"/>
        </a:fontRef>
        <a:srgbClr val="6600FF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6600FF"/>
        </a:fontRef>
        <a:srgbClr val="6600FF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6600FF"/>
        </a:fontRef>
        <a:srgbClr val="66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6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6600FF"/>
        </a:fontRef>
        <a:srgbClr val="66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600FF"/>
              </a:solidFill>
              <a:prstDash val="solid"/>
              <a:round/>
            </a:ln>
          </a:top>
          <a:bottom>
            <a:ln w="25400" cap="flat">
              <a:solidFill>
                <a:srgbClr val="66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600FF"/>
              </a:solidFill>
              <a:prstDash val="solid"/>
              <a:round/>
            </a:ln>
          </a:top>
          <a:bottom>
            <a:ln w="25400" cap="flat">
              <a:solidFill>
                <a:srgbClr val="66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6600FF"/>
        </a:fontRef>
        <a:srgbClr val="6600FF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D2CAFF"/>
          </a:solidFill>
        </a:fill>
      </a:tcStyle>
    </a:wholeTbl>
    <a:band2H>
      <a:tcTxStyle/>
      <a:tcStyle>
        <a:tcBdr/>
        <a:fill>
          <a:solidFill>
            <a:srgbClr val="EAE6FF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6600FF"/>
          </a:solidFill>
        </a:fill>
      </a:tcStyle>
    </a:firstCol>
    <a:la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381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6600FF"/>
          </a:solidFill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381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6600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EAEAE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solidFill>
            <a:srgbClr val="EAEAEA">
              <a:alpha val="20000"/>
            </a:srgbClr>
          </a:solidFill>
        </a:fill>
      </a:tcStyle>
    </a:firstCol>
    <a:la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50800" cap="flat">
              <a:solidFill>
                <a:srgbClr val="EAEAEA"/>
              </a:solidFill>
              <a:prstDash val="solid"/>
              <a:round/>
            </a:ln>
          </a:top>
          <a:bottom>
            <a:ln w="127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EAEAEA"/>
        </a:fontRef>
        <a:srgbClr val="EAEAEA"/>
      </a:tcTxStyle>
      <a:tcStyle>
        <a:tcBdr>
          <a:left>
            <a:ln w="12700" cap="flat">
              <a:solidFill>
                <a:srgbClr val="EAEAEA"/>
              </a:solidFill>
              <a:prstDash val="solid"/>
              <a:round/>
            </a:ln>
          </a:left>
          <a:right>
            <a:ln w="12700" cap="flat">
              <a:solidFill>
                <a:srgbClr val="EAEAEA"/>
              </a:solidFill>
              <a:prstDash val="solid"/>
              <a:round/>
            </a:ln>
          </a:right>
          <a:top>
            <a:ln w="12700" cap="flat">
              <a:solidFill>
                <a:srgbClr val="EAEAEA"/>
              </a:solidFill>
              <a:prstDash val="solid"/>
              <a:round/>
            </a:ln>
          </a:top>
          <a:bottom>
            <a:ln w="25400" cap="flat">
              <a:solidFill>
                <a:srgbClr val="EAEAEA"/>
              </a:solidFill>
              <a:prstDash val="solid"/>
              <a:round/>
            </a:ln>
          </a:bottom>
          <a:insideH>
            <a:ln w="12700" cap="flat">
              <a:solidFill>
                <a:srgbClr val="EAEAEA"/>
              </a:solidFill>
              <a:prstDash val="solid"/>
              <a:round/>
            </a:ln>
          </a:insideH>
          <a:insideV>
            <a:ln w="12700" cap="flat">
              <a:solidFill>
                <a:srgbClr val="EAEAEA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1799" autoAdjust="0"/>
  </p:normalViewPr>
  <p:slideViewPr>
    <p:cSldViewPr snapToGrid="0">
      <p:cViewPr varScale="1">
        <p:scale>
          <a:sx n="41" d="100"/>
          <a:sy n="41" d="100"/>
        </p:scale>
        <p:origin x="107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585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  <a:spcBef>
                <a:spcPts val="500"/>
              </a:spcBef>
            </a:pPr>
            <a:r>
              <a:rPr dirty="0"/>
              <a:t> </a:t>
            </a:r>
            <a:r>
              <a:rPr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60%～70%隐性感染，30%上呼吸道感染和出血点型，典型流脑仅占1%。</a:t>
            </a:r>
            <a:r>
              <a:rPr dirty="0" err="1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感染后终生免疫</a:t>
            </a:r>
            <a:r>
              <a:rPr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effectLst/>
                <a:latin typeface="+mn-lt"/>
                <a:ea typeface="+mn-ea"/>
                <a:cs typeface="+mn-cs"/>
                <a:sym typeface="Times New Roman"/>
              </a:rPr>
              <a:t> The bacteria are incorporate d into vacuoles and then transported to the basolateral surface of the cell.</a:t>
            </a:r>
            <a:endParaRPr lang="zh-CN" altLang="zh-CN" sz="1200" dirty="0">
              <a:effectLst/>
              <a:latin typeface="+mn-lt"/>
              <a:ea typeface="+mn-ea"/>
              <a:cs typeface="+mn-cs"/>
              <a:sym typeface="Times New Roman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 Cross </a:t>
            </a:r>
            <a:r>
              <a:rPr lang="en-US" altLang="zh-CN" dirty="0" err="1"/>
              <a:t>BBBn</a:t>
            </a:r>
            <a:r>
              <a:rPr lang="en-US" altLang="zh-CN" dirty="0"/>
              <a:t>  </a:t>
            </a:r>
          </a:p>
          <a:p>
            <a:endParaRPr lang="en-US" altLang="zh-CN" dirty="0"/>
          </a:p>
          <a:p>
            <a:pPr>
              <a:spcBef>
                <a:spcPts val="1600"/>
              </a:spcBef>
              <a:buClr>
                <a:srgbClr val="200B5B"/>
              </a:buClr>
              <a:buSzPct val="65000"/>
              <a:buChar char="✴"/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Upper respiratory tract infection: local inflammation</a:t>
            </a:r>
          </a:p>
          <a:p>
            <a:pPr>
              <a:lnSpc>
                <a:spcPct val="140000"/>
              </a:lnSpc>
              <a:spcBef>
                <a:spcPts val="1600"/>
              </a:spcBef>
              <a:buClr>
                <a:srgbClr val="200B5B"/>
              </a:buClr>
              <a:buSzPct val="65000"/>
              <a:buChar char="✴"/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Septicemia : Endothelial injury, inflammation, necrosis, thrombosis</a:t>
            </a:r>
          </a:p>
          <a:p>
            <a:pPr>
              <a:lnSpc>
                <a:spcPct val="140000"/>
              </a:lnSpc>
              <a:spcBef>
                <a:spcPts val="1600"/>
              </a:spcBef>
              <a:buClr>
                <a:srgbClr val="200B5B"/>
              </a:buClr>
              <a:buSzPct val="65000"/>
              <a:buChar char="✴"/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Meningitis: purulent inflammation of pia mater &amp; arachnoid</a:t>
            </a:r>
          </a:p>
          <a:p>
            <a:pPr>
              <a:lnSpc>
                <a:spcPct val="140000"/>
              </a:lnSpc>
              <a:spcBef>
                <a:spcPts val="1600"/>
              </a:spcBef>
              <a:buClr>
                <a:srgbClr val="200B5B"/>
              </a:buClr>
              <a:buSzPct val="65000"/>
              <a:buFontTx/>
              <a:buChar char="✴"/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Outbreak meningitis: Congestion, hemorrhage, edema, necrosis of brain parenchyma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48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159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567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8468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dirty="0" err="1">
                <a:latin typeface="华文行楷"/>
                <a:ea typeface="华文行楷"/>
                <a:cs typeface="华文行楷"/>
                <a:sym typeface="华文行楷"/>
              </a:rPr>
              <a:t>临床表现</a:t>
            </a:r>
            <a:endParaRPr dirty="0">
              <a:latin typeface="华文行楷"/>
              <a:ea typeface="华文行楷"/>
              <a:cs typeface="华文行楷"/>
              <a:sym typeface="华文行楷"/>
            </a:endParaRPr>
          </a:p>
          <a:p>
            <a:pPr>
              <a:lnSpc>
                <a:spcPct val="18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单纯型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40000"/>
              </a:lnSpc>
              <a:defRPr b="1">
                <a:solidFill>
                  <a:srgbClr val="FF33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肺出血型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黄疸出血型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脑膜脑炎型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肾功能衰竭型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后期并发症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defRPr sz="600"/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defRPr sz="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>
              <a:defRPr sz="9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sz="14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effectLst>
                  <a:outerShdw blurRad="12700" dist="25400" dir="2700000" rotWithShape="0">
                    <a:srgbClr val="DDDDDD"/>
                  </a:outerShdw>
                </a:effectLst>
                <a:latin typeface="华文行楷"/>
                <a:ea typeface="华文行楷"/>
                <a:cs typeface="华文行楷"/>
                <a:sym typeface="华文行楷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>
                <a:latin typeface="华文行楷"/>
                <a:ea typeface="华文行楷"/>
                <a:cs typeface="华文行楷"/>
                <a:sym typeface="华文行楷"/>
              </a:rPr>
              <a:t>临床表现</a:t>
            </a:r>
          </a:p>
          <a:p>
            <a:pPr>
              <a:lnSpc>
                <a:spcPct val="18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单纯型</a:t>
            </a:r>
          </a:p>
          <a:p>
            <a:pPr>
              <a:lnSpc>
                <a:spcPct val="140000"/>
              </a:lnSpc>
              <a:defRPr b="1">
                <a:solidFill>
                  <a:srgbClr val="FF33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肺出血型</a:t>
            </a: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黄疸出血型</a:t>
            </a: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脑膜脑炎型</a:t>
            </a: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肾功能衰竭型</a:t>
            </a:r>
          </a:p>
          <a:p>
            <a:pPr>
              <a:lnSpc>
                <a:spcPct val="14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后期并发症</a:t>
            </a:r>
          </a:p>
          <a:p>
            <a:pPr>
              <a:lnSpc>
                <a:spcPct val="130000"/>
              </a:lnSpc>
              <a:defRPr b="1">
                <a:solidFill>
                  <a:srgbClr val="3333C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赫氏反应</a:t>
            </a:r>
            <a:r>
              <a:rPr>
                <a:solidFill>
                  <a:srgbClr val="000000"/>
                </a:solidFill>
              </a:rPr>
              <a:t>  </a:t>
            </a:r>
          </a:p>
          <a:p>
            <a:pPr>
              <a:lnSpc>
                <a:spcPct val="13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青霉素治疗后加重反应，一般在首剂青霉素</a:t>
            </a:r>
            <a:r>
              <a:t>2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～</a:t>
            </a:r>
            <a:r>
              <a:t>4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（</a:t>
            </a:r>
            <a:r>
              <a:t>1/4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～</a:t>
            </a:r>
            <a:r>
              <a:t>6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）小时发生，突起发冷、寒战、高热，持续</a:t>
            </a:r>
            <a:r>
              <a:t>0.5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～</a:t>
            </a:r>
            <a:r>
              <a:t>2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小时</a:t>
            </a:r>
            <a:r>
              <a:t>,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继后大汗</a:t>
            </a:r>
            <a:r>
              <a:t>,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发热骤退</a:t>
            </a:r>
            <a:r>
              <a:t>,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重者可发生休克</a:t>
            </a:r>
            <a:r>
              <a:t>,</a:t>
            </a:r>
            <a:r>
              <a:rPr b="0">
                <a:latin typeface="宋体"/>
                <a:ea typeface="宋体"/>
                <a:cs typeface="宋体"/>
                <a:sym typeface="宋体"/>
              </a:rPr>
              <a:t>大部分病人可导致病情加重。</a:t>
            </a:r>
          </a:p>
          <a:p>
            <a:pPr>
              <a:lnSpc>
                <a:spcPct val="130000"/>
              </a:lnSpc>
              <a:defRPr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5663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9419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256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5663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4269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8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br>
              <a:rPr dirty="0"/>
            </a:br>
            <a:endParaRPr dirty="0"/>
          </a:p>
          <a:p>
            <a:br>
              <a:rPr dirty="0"/>
            </a:b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446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endParaRPr dirty="0"/>
          </a:p>
        </p:txBody>
      </p:sp>
      <p:sp>
        <p:nvSpPr>
          <p:cNvPr id="4" name="Shape 396">
            <a:extLst>
              <a:ext uri="{FF2B5EF4-FFF2-40B4-BE49-F238E27FC236}">
                <a16:creationId xmlns:a16="http://schemas.microsoft.com/office/drawing/2014/main" id="{527FC081-80FC-4FD2-AC84-24671DCEBDC7}"/>
              </a:ext>
            </a:extLst>
          </p:cNvPr>
          <p:cNvSpPr txBox="1">
            <a:spLocks/>
          </p:cNvSpPr>
          <p:nvPr/>
        </p:nvSpPr>
        <p:spPr>
          <a:xfrm>
            <a:off x="1778256" y="4375565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  <p:sp>
        <p:nvSpPr>
          <p:cNvPr id="5" name="Shape 396">
            <a:extLst>
              <a:ext uri="{FF2B5EF4-FFF2-40B4-BE49-F238E27FC236}">
                <a16:creationId xmlns:a16="http://schemas.microsoft.com/office/drawing/2014/main" id="{1786F1DD-016C-4C2C-A408-89B1A5C5B2DA}"/>
              </a:ext>
            </a:extLst>
          </p:cNvPr>
          <p:cNvSpPr txBox="1">
            <a:spLocks/>
          </p:cNvSpPr>
          <p:nvPr/>
        </p:nvSpPr>
        <p:spPr>
          <a:xfrm>
            <a:off x="1874751" y="4435300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  <p:sp>
        <p:nvSpPr>
          <p:cNvPr id="6" name="Shape 396">
            <a:extLst>
              <a:ext uri="{FF2B5EF4-FFF2-40B4-BE49-F238E27FC236}">
                <a16:creationId xmlns:a16="http://schemas.microsoft.com/office/drawing/2014/main" id="{38A31814-926C-4275-8A16-89A0D33455F1}"/>
              </a:ext>
            </a:extLst>
          </p:cNvPr>
          <p:cNvSpPr txBox="1">
            <a:spLocks/>
          </p:cNvSpPr>
          <p:nvPr/>
        </p:nvSpPr>
        <p:spPr>
          <a:xfrm>
            <a:off x="2931595" y="4968317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endParaRPr dirty="0"/>
          </a:p>
        </p:txBody>
      </p:sp>
      <p:sp>
        <p:nvSpPr>
          <p:cNvPr id="4" name="Shape 396">
            <a:extLst>
              <a:ext uri="{FF2B5EF4-FFF2-40B4-BE49-F238E27FC236}">
                <a16:creationId xmlns:a16="http://schemas.microsoft.com/office/drawing/2014/main" id="{527FC081-80FC-4FD2-AC84-24671DCEBDC7}"/>
              </a:ext>
            </a:extLst>
          </p:cNvPr>
          <p:cNvSpPr txBox="1">
            <a:spLocks/>
          </p:cNvSpPr>
          <p:nvPr/>
        </p:nvSpPr>
        <p:spPr>
          <a:xfrm>
            <a:off x="1778256" y="4375565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  <p:sp>
        <p:nvSpPr>
          <p:cNvPr id="5" name="Shape 396">
            <a:extLst>
              <a:ext uri="{FF2B5EF4-FFF2-40B4-BE49-F238E27FC236}">
                <a16:creationId xmlns:a16="http://schemas.microsoft.com/office/drawing/2014/main" id="{1786F1DD-016C-4C2C-A408-89B1A5C5B2DA}"/>
              </a:ext>
            </a:extLst>
          </p:cNvPr>
          <p:cNvSpPr txBox="1">
            <a:spLocks/>
          </p:cNvSpPr>
          <p:nvPr/>
        </p:nvSpPr>
        <p:spPr>
          <a:xfrm>
            <a:off x="1874751" y="4435300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  <p:sp>
        <p:nvSpPr>
          <p:cNvPr id="6" name="Shape 396">
            <a:extLst>
              <a:ext uri="{FF2B5EF4-FFF2-40B4-BE49-F238E27FC236}">
                <a16:creationId xmlns:a16="http://schemas.microsoft.com/office/drawing/2014/main" id="{38A31814-926C-4275-8A16-89A0D33455F1}"/>
              </a:ext>
            </a:extLst>
          </p:cNvPr>
          <p:cNvSpPr txBox="1">
            <a:spLocks/>
          </p:cNvSpPr>
          <p:nvPr/>
        </p:nvSpPr>
        <p:spPr>
          <a:xfrm>
            <a:off x="2931595" y="4968317"/>
            <a:ext cx="5029200" cy="4114800"/>
          </a:xfrm>
          <a:prstGeom prst="rect">
            <a:avLst/>
          </a:prstGeom>
        </p:spPr>
        <p:txBody>
          <a:bodyPr/>
          <a:lstStyle>
            <a:lvl1pPr latinLnBrk="0">
              <a:spcBef>
                <a:spcPts val="400"/>
              </a:spcBef>
              <a:defRPr sz="1200">
                <a:latin typeface="宋体"/>
                <a:ea typeface="宋体"/>
                <a:cs typeface="宋体"/>
                <a:sym typeface="宋体"/>
              </a:defRPr>
            </a:lvl1pPr>
            <a:lvl2pPr indent="228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2pPr>
            <a:lvl3pPr indent="457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3pPr>
            <a:lvl4pPr indent="685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4pPr>
            <a:lvl5pPr indent="9144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5pPr>
            <a:lvl6pPr indent="11430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6pPr>
            <a:lvl7pPr indent="13716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7pPr>
            <a:lvl8pPr indent="16002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8pPr>
            <a:lvl9pPr indent="1828800" latinLnBrk="0"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zh-CN" altLang="en-US" b="0">
                <a:solidFill>
                  <a:sysClr val="windowText" lastClr="000000"/>
                </a:solidFill>
              </a:rPr>
              <a:t>对消毒剂敏感，有自溶酶，送标本需注意</a:t>
            </a:r>
            <a:endParaRPr lang="zh-CN" altLang="en-US" b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51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5657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944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80-220 kids</a:t>
            </a:r>
          </a:p>
          <a:p>
            <a:endParaRPr lang="en-US" altLang="zh-CN" dirty="0"/>
          </a:p>
          <a:p>
            <a:r>
              <a:rPr lang="en-US" altLang="zh-CN" dirty="0"/>
              <a:t>Main gradient is 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635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4308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0031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3144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81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918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8026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2511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9567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522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43587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2928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3083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28758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4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br/>
            <a:endParaRPr/>
          </a:p>
          <a:p>
            <a:br/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253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3231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564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3329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6622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2409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04845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32411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91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192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200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成组"/>
          <p:cNvGrpSpPr/>
          <p:nvPr/>
        </p:nvGrpSpPr>
        <p:grpSpPr>
          <a:xfrm>
            <a:off x="0" y="0"/>
            <a:ext cx="1828800" cy="6856413"/>
            <a:chOff x="0" y="0"/>
            <a:chExt cx="1828800" cy="6856412"/>
          </a:xfrm>
        </p:grpSpPr>
        <p:sp>
          <p:nvSpPr>
            <p:cNvPr id="18" name="矩形"/>
            <p:cNvSpPr/>
            <p:nvPr/>
          </p:nvSpPr>
          <p:spPr>
            <a:xfrm>
              <a:off x="0" y="0"/>
              <a:ext cx="1828800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200B5B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 b="0">
                  <a:solidFill>
                    <a:srgbClr val="EAEAEA"/>
                  </a:solidFill>
                </a:defRPr>
              </a:pPr>
              <a:endParaRPr/>
            </a:p>
          </p:txBody>
        </p:sp>
        <p:sp>
          <p:nvSpPr>
            <p:cNvPr id="19" name="矩形"/>
            <p:cNvSpPr/>
            <p:nvPr/>
          </p:nvSpPr>
          <p:spPr>
            <a:xfrm>
              <a:off x="0" y="3810000"/>
              <a:ext cx="1828800" cy="3046413"/>
            </a:xfrm>
            <a:prstGeom prst="rect">
              <a:avLst/>
            </a:prstGeom>
            <a:gradFill flip="none" rotWithShape="1">
              <a:gsLst>
                <a:gs pos="0">
                  <a:srgbClr val="200B5B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 b="0">
                  <a:solidFill>
                    <a:srgbClr val="EAEAEA"/>
                  </a:solidFill>
                </a:defRPr>
              </a:pPr>
              <a:endParaRPr/>
            </a:p>
          </p:txBody>
        </p:sp>
        <p:pic>
          <p:nvPicPr>
            <p:cNvPr id="20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31950"/>
              <a:ext cx="1828800" cy="222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176259" y="6418513"/>
            <a:ext cx="281941" cy="287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EB0E-2452-4757-A295-74936E8E3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E9FCBE-A715-4B93-9A75-41AE332F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7F97C2-5802-4852-AD34-3186B1CA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E2F822-C2E1-4BCD-AF36-4FB6F296B9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152876-B2E6-4DFD-A745-4082F28F2266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0D95CF-C31E-42A9-9822-EB5C415390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337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862059" y="6570913"/>
            <a:ext cx="281941" cy="2870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EAEAE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CC66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90000"/>
        <a:buFont typeface="Symbol"/>
        <a:buChar char="·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–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·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–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·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66"/>
        </a:buClr>
        <a:buSzPct val="100000"/>
        <a:buFont typeface="Symbol"/>
        <a:buChar char=""/>
        <a:tabLst/>
        <a:defRPr sz="3200" b="0" i="0" u="none" strike="noStrike" cap="none" spc="0" baseline="0">
          <a:ln>
            <a:noFill/>
          </a:ln>
          <a:solidFill>
            <a:srgbClr val="EAEAEA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rifampin-rifampicin-drug-information?topicRef=1276&amp;source=see_lin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流行性脑脊髓膜炎"/>
          <p:cNvSpPr txBox="1">
            <a:spLocks noGrp="1"/>
          </p:cNvSpPr>
          <p:nvPr>
            <p:ph type="title" idx="4294967295"/>
          </p:nvPr>
        </p:nvSpPr>
        <p:spPr>
          <a:xfrm>
            <a:off x="2089998" y="1085136"/>
            <a:ext cx="6599642" cy="22628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b="1">
                <a:latin typeface="华文新魏"/>
                <a:ea typeface="华文新魏"/>
                <a:cs typeface="华文新魏"/>
                <a:sym typeface="华文新魏"/>
              </a:defRPr>
            </a:pPr>
            <a:r>
              <a:rPr lang="en-US" altLang="zh-CN" dirty="0"/>
              <a:t>Epidemic Cerebrospinal Meningitis(ECM)</a:t>
            </a:r>
            <a:br>
              <a:rPr dirty="0">
                <a:latin typeface="仿宋_GB2312"/>
                <a:ea typeface="仿宋_GB2312"/>
                <a:cs typeface="仿宋_GB2312"/>
                <a:sym typeface="仿宋_GB2312"/>
              </a:rPr>
            </a:br>
            <a:endParaRPr dirty="0">
              <a:latin typeface="仿宋_GB2312"/>
              <a:ea typeface="仿宋_GB2312"/>
              <a:cs typeface="仿宋_GB2312"/>
              <a:sym typeface="仿宋_GB2312"/>
            </a:endParaRPr>
          </a:p>
        </p:txBody>
      </p:sp>
      <p:sp>
        <p:nvSpPr>
          <p:cNvPr id="46" name="流 行 性 乙 型 脑 炎"/>
          <p:cNvSpPr txBox="1"/>
          <p:nvPr/>
        </p:nvSpPr>
        <p:spPr>
          <a:xfrm>
            <a:off x="1116773" y="3232201"/>
            <a:ext cx="7772400" cy="77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 anchor="b">
            <a:spAutoFit/>
          </a:bodyPr>
          <a:lstStyle/>
          <a:p>
            <a:pPr algn="ctr">
              <a:defRPr sz="4400">
                <a:solidFill>
                  <a:srgbClr val="FFCC66"/>
                </a:solidFill>
                <a:latin typeface="仿宋_GB2312"/>
                <a:ea typeface="仿宋_GB2312"/>
                <a:cs typeface="仿宋_GB2312"/>
                <a:sym typeface="仿宋_GB2312"/>
              </a:defRPr>
            </a:pPr>
            <a:r>
              <a:rPr lang="en-US" altLang="zh-CN" dirty="0"/>
              <a:t>Yun ZHU</a:t>
            </a:r>
            <a:endParaRPr dirty="0"/>
          </a:p>
        </p:txBody>
      </p:sp>
      <p:sp>
        <p:nvSpPr>
          <p:cNvPr id="47" name="南方医院传染病学教研室…"/>
          <p:cNvSpPr txBox="1"/>
          <p:nvPr/>
        </p:nvSpPr>
        <p:spPr>
          <a:xfrm>
            <a:off x="2703229" y="4115109"/>
            <a:ext cx="6285437" cy="254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900"/>
              </a:spcBef>
              <a:defRPr sz="3200"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Infectious diseases </a:t>
            </a:r>
            <a:r>
              <a:rPr lang="en-US" dirty="0"/>
              <a:t>Teaching and research group </a:t>
            </a:r>
          </a:p>
          <a:p>
            <a:pPr algn="ctr">
              <a:spcBef>
                <a:spcPts val="1900"/>
              </a:spcBef>
              <a:defRPr sz="3200"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</a:t>
            </a:r>
            <a:r>
              <a:rPr lang="en-US" dirty="0" err="1"/>
              <a:t>NanFang</a:t>
            </a:r>
            <a:r>
              <a:rPr lang="en-US" dirty="0"/>
              <a:t>  Hospital </a:t>
            </a:r>
          </a:p>
          <a:p>
            <a:pPr algn="ctr">
              <a:spcBef>
                <a:spcPts val="1900"/>
              </a:spcBef>
              <a:defRPr sz="3200"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流行性脑脊髓膜炎简称流脑，是由脑膜炎双球菌引起的化脓性脑膜炎…"/>
          <p:cNvSpPr txBox="1">
            <a:spLocks noGrp="1"/>
          </p:cNvSpPr>
          <p:nvPr>
            <p:ph type="body" sz="half" idx="4294967295"/>
          </p:nvPr>
        </p:nvSpPr>
        <p:spPr>
          <a:xfrm>
            <a:off x="468312" y="1557336"/>
            <a:ext cx="8294688" cy="40459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altLang="zh-CN" dirty="0" err="1">
                <a:latin typeface="宋体"/>
                <a:ea typeface="宋体"/>
                <a:sym typeface="宋体"/>
              </a:rPr>
              <a:t>Meningococus</a:t>
            </a:r>
            <a:r>
              <a:rPr lang="en-US" altLang="zh-CN" dirty="0">
                <a:latin typeface="宋体"/>
                <a:ea typeface="宋体"/>
                <a:sym typeface="宋体"/>
              </a:rPr>
              <a:t> is the leading cause of bacterial meningitis in children and young adults.</a:t>
            </a: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The 2</a:t>
            </a:r>
            <a:r>
              <a:rPr lang="en-US" baseline="30000" dirty="0">
                <a:latin typeface="宋体"/>
                <a:ea typeface="宋体"/>
                <a:cs typeface="宋体"/>
                <a:sym typeface="宋体"/>
              </a:rPr>
              <a:t>nd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 most common cause of community-acquired adult bacterial meningitis.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buSzTx/>
              <a:buNone/>
              <a:defRPr sz="2184" b="1"/>
            </a:pPr>
            <a:r>
              <a:rPr b="0" dirty="0">
                <a:latin typeface="宋体"/>
                <a:ea typeface="宋体"/>
                <a:cs typeface="宋体"/>
                <a:sym typeface="宋体"/>
              </a:rPr>
              <a:t>　　    </a:t>
            </a:r>
          </a:p>
        </p:txBody>
      </p:sp>
      <p:grpSp>
        <p:nvGrpSpPr>
          <p:cNvPr id="111" name="成组"/>
          <p:cNvGrpSpPr/>
          <p:nvPr/>
        </p:nvGrpSpPr>
        <p:grpSpPr>
          <a:xfrm>
            <a:off x="457200" y="304475"/>
            <a:ext cx="2248758" cy="686126"/>
            <a:chOff x="0" y="-18105"/>
            <a:chExt cx="2248758" cy="686125"/>
          </a:xfrm>
        </p:grpSpPr>
        <p:sp>
          <p:nvSpPr>
            <p:cNvPr id="109" name="矩形"/>
            <p:cNvSpPr/>
            <p:nvPr/>
          </p:nvSpPr>
          <p:spPr>
            <a:xfrm>
              <a:off x="0" y="58419"/>
              <a:ext cx="2237646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概述"/>
            <p:cNvSpPr txBox="1"/>
            <p:nvPr/>
          </p:nvSpPr>
          <p:spPr>
            <a:xfrm>
              <a:off x="11112" y="-18105"/>
              <a:ext cx="223764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O</a:t>
              </a:r>
              <a:r>
                <a:rPr lang="en-US" dirty="0"/>
                <a:t>verview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112" name="预防流感、麻疹和流脑，重在行动" descr="预防流感、麻疹和流脑，重在行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343400"/>
            <a:ext cx="2590800" cy="2314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805年日内瓦的一次小流行，由瑞士Vessieux 描述…"/>
          <p:cNvSpPr txBox="1">
            <a:spLocks noGrp="1"/>
          </p:cNvSpPr>
          <p:nvPr>
            <p:ph type="body" idx="4294967295"/>
          </p:nvPr>
        </p:nvSpPr>
        <p:spPr>
          <a:xfrm>
            <a:off x="313825" y="1209039"/>
            <a:ext cx="8387723" cy="534448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Symbol"/>
              <a:buChar char="¨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buFont typeface="Symbol"/>
              <a:buChar char="¨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1805</a:t>
            </a:r>
            <a:r>
              <a:rPr lang="zh-CN" altLang="en-US" dirty="0"/>
              <a:t> </a:t>
            </a:r>
            <a:r>
              <a:rPr lang="en-US" altLang="zh-CN" dirty="0"/>
              <a:t>first described by </a:t>
            </a:r>
            <a:r>
              <a:rPr lang="en-US" altLang="zh-CN" dirty="0" err="1"/>
              <a:t>Vessieux</a:t>
            </a:r>
            <a:r>
              <a:rPr lang="en-US" altLang="zh-CN" dirty="0"/>
              <a:t>, Switzerland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     A small epidemic in </a:t>
            </a:r>
            <a:r>
              <a:rPr lang="en-US" altLang="zh-CN" dirty="0"/>
              <a:t>Geneva</a:t>
            </a:r>
            <a:endParaRPr dirty="0"/>
          </a:p>
          <a:p>
            <a:pPr>
              <a:lnSpc>
                <a:spcPct val="120000"/>
              </a:lnSpc>
              <a:spcBef>
                <a:spcPts val="600"/>
              </a:spcBef>
              <a:buChar char="¨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1" dirty="0">
                <a:latin typeface="+mn-lt"/>
                <a:ea typeface="+mn-ea"/>
                <a:cs typeface="+mn-cs"/>
                <a:sym typeface="Times New Roman"/>
              </a:rPr>
              <a:t>1811     </a:t>
            </a:r>
            <a:r>
              <a:rPr b="1" dirty="0">
                <a:latin typeface="+mn-lt"/>
                <a:ea typeface="+mn-ea"/>
                <a:cs typeface="+mn-cs"/>
                <a:sym typeface="Times New Roman"/>
              </a:rPr>
              <a:t>spotted fever</a:t>
            </a:r>
            <a:endParaRPr dirty="0"/>
          </a:p>
          <a:p>
            <a:pPr>
              <a:lnSpc>
                <a:spcPct val="120000"/>
              </a:lnSpc>
              <a:spcBef>
                <a:spcPts val="600"/>
              </a:spcBef>
              <a:buChar char="¨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de-DE" dirty="0"/>
              <a:t>1887, German scholar Weichselbaum discovered </a:t>
            </a:r>
            <a:r>
              <a:rPr lang="pt-BR" altLang="zh-CN" dirty="0">
                <a:latin typeface="宋体"/>
                <a:ea typeface="宋体"/>
                <a:cs typeface="宋体"/>
                <a:sym typeface="宋体"/>
              </a:rPr>
              <a:t>“Neisseria meningitidis”</a:t>
            </a:r>
            <a:endParaRPr dirty="0"/>
          </a:p>
          <a:p>
            <a:pPr>
              <a:lnSpc>
                <a:spcPct val="120000"/>
              </a:lnSpc>
              <a:spcBef>
                <a:spcPts val="600"/>
              </a:spcBef>
              <a:buChar char="¨"/>
              <a:defRPr sz="2800" b="1">
                <a:solidFill>
                  <a:srgbClr val="FFFFFF"/>
                </a:solidFill>
              </a:defRPr>
            </a:pPr>
            <a:r>
              <a:rPr lang="en-US" altLang="zh-CN" b="0" dirty="0">
                <a:latin typeface="宋体"/>
                <a:ea typeface="宋体"/>
                <a:cs typeface="宋体"/>
                <a:sym typeface="宋体"/>
              </a:rPr>
              <a:t>1890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，</a:t>
            </a:r>
            <a:r>
              <a:rPr lang="de-DE" altLang="zh-CN" dirty="0"/>
              <a:t> scholar recognized that the organism could be carried in the nasopharynx of healthy individuals</a:t>
            </a:r>
            <a:r>
              <a:rPr lang="en-US" altLang="zh-CN" dirty="0">
                <a:latin typeface="宋体"/>
                <a:ea typeface="宋体"/>
                <a:sym typeface="宋体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buChar char="¨"/>
              <a:defRPr sz="2800" b="1">
                <a:solidFill>
                  <a:srgbClr val="FFFFFF"/>
                </a:solidFill>
              </a:defRPr>
            </a:pPr>
            <a:r>
              <a:rPr lang="en-US" altLang="zh-CN" dirty="0">
                <a:latin typeface="宋体"/>
                <a:ea typeface="宋体"/>
                <a:sym typeface="宋体"/>
              </a:rPr>
              <a:t>1909 serotypes of </a:t>
            </a:r>
            <a:r>
              <a:rPr lang="en-US" altLang="zh-CN" dirty="0" err="1">
                <a:latin typeface="宋体"/>
                <a:ea typeface="宋体"/>
                <a:sym typeface="宋体"/>
              </a:rPr>
              <a:t>meningococus</a:t>
            </a:r>
            <a:r>
              <a:rPr lang="en-US" altLang="zh-CN" dirty="0">
                <a:latin typeface="宋体"/>
                <a:ea typeface="宋体"/>
                <a:sym typeface="宋体"/>
              </a:rPr>
              <a:t> were identified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Tx/>
              <a:buChar char="●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1939,it was treated by sulfonamides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Tx/>
              <a:buChar char="●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1963, the first report of resistance to sulfonamides </a:t>
            </a:r>
            <a:r>
              <a:rPr lang="zh-CN" altLang="en-US" dirty="0"/>
              <a:t>（</a:t>
            </a:r>
            <a:r>
              <a:rPr lang="en-US" altLang="zh-CN" dirty="0"/>
              <a:t>California</a:t>
            </a:r>
            <a:r>
              <a:rPr lang="zh-CN" altLang="en-US" dirty="0"/>
              <a:t>，</a:t>
            </a:r>
            <a:r>
              <a:rPr lang="en-US" altLang="zh-CN" dirty="0"/>
              <a:t>United States</a:t>
            </a:r>
            <a:r>
              <a:rPr lang="zh-CN" altLang="en-US" dirty="0"/>
              <a:t>）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3B41C030-305C-4865-9A84-9748EA4BE288}"/>
              </a:ext>
            </a:extLst>
          </p:cNvPr>
          <p:cNvGrpSpPr/>
          <p:nvPr/>
        </p:nvGrpSpPr>
        <p:grpSpPr>
          <a:xfrm>
            <a:off x="457200" y="304475"/>
            <a:ext cx="2248758" cy="686126"/>
            <a:chOff x="0" y="-18105"/>
            <a:chExt cx="2248758" cy="686125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21D94C28-46AC-4453-BDE7-6C6F15ABFA39}"/>
                </a:ext>
              </a:extLst>
            </p:cNvPr>
            <p:cNvSpPr/>
            <p:nvPr/>
          </p:nvSpPr>
          <p:spPr>
            <a:xfrm>
              <a:off x="0" y="58419"/>
              <a:ext cx="2237646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概述">
              <a:extLst>
                <a:ext uri="{FF2B5EF4-FFF2-40B4-BE49-F238E27FC236}">
                  <a16:creationId xmlns:a16="http://schemas.microsoft.com/office/drawing/2014/main" id="{AAB87033-833B-423D-AFA1-DD7A4EC7D2F4}"/>
                </a:ext>
              </a:extLst>
            </p:cNvPr>
            <p:cNvSpPr txBox="1"/>
            <p:nvPr/>
          </p:nvSpPr>
          <p:spPr>
            <a:xfrm>
              <a:off x="11112" y="-18105"/>
              <a:ext cx="223764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O</a:t>
              </a:r>
              <a:r>
                <a:rPr lang="en-US" dirty="0"/>
                <a:t>verview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1896年，在武昌正式报告…"/>
          <p:cNvSpPr txBox="1">
            <a:spLocks noGrp="1"/>
          </p:cNvSpPr>
          <p:nvPr>
            <p:ph type="body" sz="half" idx="4294967295"/>
          </p:nvPr>
        </p:nvSpPr>
        <p:spPr>
          <a:xfrm>
            <a:off x="311310" y="1275488"/>
            <a:ext cx="8382000" cy="2819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Tx/>
              <a:buChar char="●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In 1896, it was official reported in Wuchang</a:t>
            </a: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●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There have been five national epidemic outbreaks in Chinese history.</a:t>
            </a:r>
            <a:endParaRPr dirty="0"/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CBA2D874-522B-4003-9F9F-354F7E40A825}"/>
              </a:ext>
            </a:extLst>
          </p:cNvPr>
          <p:cNvGrpSpPr/>
          <p:nvPr/>
        </p:nvGrpSpPr>
        <p:grpSpPr>
          <a:xfrm>
            <a:off x="457200" y="304475"/>
            <a:ext cx="2248758" cy="686126"/>
            <a:chOff x="0" y="-18105"/>
            <a:chExt cx="2248758" cy="686125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90312A55-7DDA-4443-9B85-4BA06075D75B}"/>
                </a:ext>
              </a:extLst>
            </p:cNvPr>
            <p:cNvSpPr/>
            <p:nvPr/>
          </p:nvSpPr>
          <p:spPr>
            <a:xfrm>
              <a:off x="0" y="58419"/>
              <a:ext cx="2237646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概述">
              <a:extLst>
                <a:ext uri="{FF2B5EF4-FFF2-40B4-BE49-F238E27FC236}">
                  <a16:creationId xmlns:a16="http://schemas.microsoft.com/office/drawing/2014/main" id="{90529557-9CB9-46BE-B4A6-2E30C9D9D6D0}"/>
                </a:ext>
              </a:extLst>
            </p:cNvPr>
            <p:cNvSpPr txBox="1"/>
            <p:nvPr/>
          </p:nvSpPr>
          <p:spPr>
            <a:xfrm>
              <a:off x="11112" y="-18105"/>
              <a:ext cx="223764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O</a:t>
              </a:r>
              <a:r>
                <a:rPr lang="en-US" dirty="0"/>
                <a:t>verview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790A4625-B4AA-452C-B691-AC257FF3428C}"/>
              </a:ext>
            </a:extLst>
          </p:cNvPr>
          <p:cNvSpPr txBox="1">
            <a:spLocks noChangeArrowheads="1"/>
          </p:cNvSpPr>
          <p:nvPr/>
        </p:nvSpPr>
        <p:spPr>
          <a:xfrm>
            <a:off x="2928531" y="2191803"/>
            <a:ext cx="3366585" cy="55626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zh-CN" altLang="en-US" sz="4800" b="1" dirty="0">
              <a:solidFill>
                <a:schemeClr val="folHlink"/>
              </a:solidFill>
            </a:endParaRPr>
          </a:p>
          <a:p>
            <a:pPr hangingPunct="1"/>
            <a:r>
              <a:rPr lang="en-US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1938</a:t>
            </a:r>
          </a:p>
          <a:p>
            <a:pPr hangingPunct="1"/>
            <a:r>
              <a:rPr lang="en-US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1948</a:t>
            </a:r>
          </a:p>
          <a:p>
            <a:pPr hangingPunct="1"/>
            <a:r>
              <a:rPr lang="en-US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1959</a:t>
            </a:r>
          </a:p>
          <a:p>
            <a:pPr hangingPunct="1"/>
            <a:r>
              <a:rPr lang="en-US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1967</a:t>
            </a:r>
          </a:p>
          <a:p>
            <a:pPr hangingPunct="1"/>
            <a:r>
              <a:rPr lang="en-US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1977</a:t>
            </a:r>
          </a:p>
          <a:p>
            <a:pPr hangingPunct="1"/>
            <a:endParaRPr lang="en-US" altLang="zh-CN" sz="44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805年日内瓦的一次小流行，由瑞士Vessieux 描述…"/>
          <p:cNvSpPr txBox="1">
            <a:spLocks noGrp="1"/>
          </p:cNvSpPr>
          <p:nvPr>
            <p:ph type="body" idx="4294967295"/>
          </p:nvPr>
        </p:nvSpPr>
        <p:spPr>
          <a:xfrm>
            <a:off x="109472" y="729868"/>
            <a:ext cx="8925056" cy="606021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altLang="zh-CN" dirty="0"/>
              <a:t>Meningococcal epidemics among military recruits were a major consequence of military mobilization. </a:t>
            </a:r>
          </a:p>
          <a:p>
            <a:r>
              <a:rPr lang="en-US" altLang="zh-CN" dirty="0"/>
              <a:t>The military participated in a number of important studies dealing with meningococcal disease. </a:t>
            </a:r>
          </a:p>
          <a:p>
            <a:endParaRPr lang="en-US" altLang="zh-CN" dirty="0"/>
          </a:p>
          <a:p>
            <a:r>
              <a:rPr lang="en-US" altLang="zh-CN" dirty="0"/>
              <a:t>During World War I, the British army recognized that the frequency of carriage of the case strain rose prior to and during epidemics. </a:t>
            </a:r>
          </a:p>
          <a:p>
            <a:endParaRPr lang="en-US" altLang="zh-CN" dirty="0"/>
          </a:p>
          <a:p>
            <a:r>
              <a:rPr lang="en-US" altLang="zh-CN" dirty="0"/>
              <a:t>During World War II</a:t>
            </a:r>
            <a:r>
              <a:rPr lang="zh-CN" altLang="en-US" dirty="0"/>
              <a:t>，</a:t>
            </a:r>
            <a:r>
              <a:rPr lang="en-US" altLang="zh-CN" dirty="0"/>
              <a:t>the United States army used chemoprophylaxis with sulfonamides.</a:t>
            </a:r>
            <a:endParaRPr lang="zh-CN" altLang="zh-CN" dirty="0"/>
          </a:p>
          <a:p>
            <a:endParaRPr lang="en-US" altLang="zh-CN" dirty="0"/>
          </a:p>
          <a:p>
            <a:r>
              <a:rPr lang="en-US" altLang="zh-CN" dirty="0"/>
              <a:t>During the Vietnam War, the United States military continued to pursue chemoprophylaxis, which led to the identification </a:t>
            </a:r>
            <a:r>
              <a:rPr lang="en-US" altLang="zh-CN" sz="3100" dirty="0"/>
              <a:t>of </a:t>
            </a:r>
            <a:r>
              <a:rPr lang="en-US" altLang="zh-CN" sz="3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rifampin</a:t>
            </a:r>
            <a:r>
              <a:rPr lang="en-US" altLang="zh-CN" sz="3100" dirty="0"/>
              <a:t> as effective </a:t>
            </a:r>
            <a:r>
              <a:rPr lang="en-US" altLang="zh-CN" dirty="0"/>
              <a:t>agents. </a:t>
            </a:r>
          </a:p>
          <a:p>
            <a:endParaRPr lang="en-US" altLang="zh-CN" dirty="0"/>
          </a:p>
          <a:p>
            <a:r>
              <a:rPr lang="en-US" altLang="zh-CN" dirty="0"/>
              <a:t>The United States army also played a major role in the development of the meningococcal capsular polysaccharide vaccine. 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ts val="600"/>
              </a:spcBef>
              <a:buFont typeface="Symbol"/>
              <a:buChar char="¨"/>
              <a:defRPr sz="28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3B41C030-305C-4865-9A84-9748EA4BE288}"/>
              </a:ext>
            </a:extLst>
          </p:cNvPr>
          <p:cNvGrpSpPr/>
          <p:nvPr/>
        </p:nvGrpSpPr>
        <p:grpSpPr>
          <a:xfrm>
            <a:off x="424149" y="31193"/>
            <a:ext cx="2237646" cy="698675"/>
            <a:chOff x="0" y="-30654"/>
            <a:chExt cx="2237646" cy="698674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21D94C28-46AC-4453-BDE7-6C6F15ABFA39}"/>
                </a:ext>
              </a:extLst>
            </p:cNvPr>
            <p:cNvSpPr/>
            <p:nvPr/>
          </p:nvSpPr>
          <p:spPr>
            <a:xfrm>
              <a:off x="0" y="58419"/>
              <a:ext cx="2237646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概述">
              <a:extLst>
                <a:ext uri="{FF2B5EF4-FFF2-40B4-BE49-F238E27FC236}">
                  <a16:creationId xmlns:a16="http://schemas.microsoft.com/office/drawing/2014/main" id="{AAB87033-833B-423D-AFA1-DD7A4EC7D2F4}"/>
                </a:ext>
              </a:extLst>
            </p:cNvPr>
            <p:cNvSpPr txBox="1"/>
            <p:nvPr/>
          </p:nvSpPr>
          <p:spPr>
            <a:xfrm>
              <a:off x="0" y="-30654"/>
              <a:ext cx="223764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History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6703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脑膜炎奈瑟菌（脑膜炎球菌）属奈瑟菌属…"/>
          <p:cNvSpPr txBox="1">
            <a:spLocks noGrp="1"/>
          </p:cNvSpPr>
          <p:nvPr>
            <p:ph type="body" sz="quarter" idx="4294967295"/>
          </p:nvPr>
        </p:nvSpPr>
        <p:spPr>
          <a:xfrm>
            <a:off x="278459" y="1148080"/>
            <a:ext cx="8695680" cy="1399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8307" indent="-178307" defTabSz="475487">
              <a:spcBef>
                <a:spcPts val="300"/>
              </a:spcBef>
              <a:buSzTx/>
              <a:buNone/>
              <a:defRPr sz="1456" b="1"/>
            </a:pPr>
            <a:r>
              <a:rPr lang="pt-BR" sz="2200" dirty="0">
                <a:latin typeface="宋体"/>
                <a:ea typeface="宋体"/>
                <a:cs typeface="宋体"/>
                <a:sym typeface="宋体"/>
              </a:rPr>
              <a:t>Neisseria meningitidis (Meningococc</a:t>
            </a:r>
            <a:r>
              <a:rPr lang="en-US" altLang="zh-CN" sz="2200" dirty="0">
                <a:latin typeface="宋体"/>
                <a:ea typeface="宋体"/>
                <a:cs typeface="宋体"/>
                <a:sym typeface="宋体"/>
              </a:rPr>
              <a:t>us</a:t>
            </a:r>
            <a:r>
              <a:rPr lang="pt-BR" sz="2200" dirty="0">
                <a:latin typeface="宋体"/>
                <a:ea typeface="宋体"/>
                <a:cs typeface="宋体"/>
                <a:sym typeface="宋体"/>
              </a:rPr>
              <a:t>)</a:t>
            </a:r>
            <a:r>
              <a:rPr lang="pt-BR" sz="1700" dirty="0">
                <a:latin typeface="宋体"/>
                <a:ea typeface="宋体"/>
                <a:cs typeface="宋体"/>
                <a:sym typeface="宋体"/>
              </a:rPr>
              <a:t>  </a:t>
            </a:r>
          </a:p>
          <a:p>
            <a:pPr marL="178307" indent="-178307" defTabSz="475487">
              <a:spcBef>
                <a:spcPts val="300"/>
              </a:spcBef>
              <a:buSzTx/>
              <a:buNone/>
              <a:defRPr sz="1456" b="1"/>
            </a:pPr>
            <a:r>
              <a:rPr lang="pt-BR" sz="2200" b="1" dirty="0">
                <a:latin typeface="宋体"/>
                <a:ea typeface="宋体"/>
                <a:sym typeface="宋体"/>
              </a:rPr>
              <a:t>Neisseria strain</a:t>
            </a:r>
            <a:endParaRPr sz="2200" b="1" dirty="0">
              <a:latin typeface="宋体"/>
              <a:ea typeface="宋体"/>
              <a:sym typeface="宋体"/>
            </a:endParaRPr>
          </a:p>
          <a:p>
            <a:pPr marL="178307" indent="-178307" defTabSz="475487">
              <a:spcBef>
                <a:spcPts val="300"/>
              </a:spcBef>
              <a:buSzTx/>
              <a:buNone/>
              <a:defRPr sz="14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200" b="1" dirty="0">
                <a:latin typeface="宋体"/>
                <a:ea typeface="宋体"/>
              </a:rPr>
              <a:t>A</a:t>
            </a:r>
            <a:r>
              <a:rPr lang="en-US" sz="2200" b="1" dirty="0">
                <a:latin typeface="宋体"/>
                <a:ea typeface="宋体"/>
              </a:rPr>
              <a:t>erobic </a:t>
            </a:r>
            <a:r>
              <a:rPr lang="en-US" altLang="zh-CN" sz="2200" b="1" dirty="0">
                <a:latin typeface="宋体"/>
                <a:ea typeface="宋体"/>
              </a:rPr>
              <a:t>or facultatively anerobic</a:t>
            </a:r>
            <a:endParaRPr lang="en-US" sz="2200" b="1" dirty="0">
              <a:latin typeface="宋体"/>
              <a:ea typeface="宋体"/>
            </a:endParaRPr>
          </a:p>
        </p:txBody>
      </p:sp>
      <p:pic>
        <p:nvPicPr>
          <p:cNvPr id="129" name="双球菌 革兰氏染色阴性" descr="双球菌 革兰氏染色阴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7" y="2781300"/>
            <a:ext cx="4191001" cy="345757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革兰染色阴性双球菌"/>
          <p:cNvSpPr txBox="1"/>
          <p:nvPr/>
        </p:nvSpPr>
        <p:spPr>
          <a:xfrm>
            <a:off x="457200" y="6248400"/>
            <a:ext cx="36718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2400"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Gram-negative diplococcus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31" name="肾形或豆形，凹面相对"/>
          <p:cNvSpPr txBox="1"/>
          <p:nvPr/>
        </p:nvSpPr>
        <p:spPr>
          <a:xfrm>
            <a:off x="5344159" y="6084803"/>
            <a:ext cx="3053081" cy="89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 sz="2400"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Kidney or bean shape</a:t>
            </a:r>
          </a:p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 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134" name="成组"/>
          <p:cNvGrpSpPr/>
          <p:nvPr/>
        </p:nvGrpSpPr>
        <p:grpSpPr>
          <a:xfrm>
            <a:off x="169720" y="295960"/>
            <a:ext cx="2618637" cy="694641"/>
            <a:chOff x="-258281" y="-26620"/>
            <a:chExt cx="2110637" cy="694640"/>
          </a:xfrm>
        </p:grpSpPr>
        <p:sp>
          <p:nvSpPr>
            <p:cNvPr id="132" name="矩形"/>
            <p:cNvSpPr/>
            <p:nvPr/>
          </p:nvSpPr>
          <p:spPr>
            <a:xfrm>
              <a:off x="0" y="58419"/>
              <a:ext cx="1524000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</a:defRPr>
              </a:pPr>
              <a:endParaRPr/>
            </a:p>
          </p:txBody>
        </p:sp>
        <p:sp>
          <p:nvSpPr>
            <p:cNvPr id="133" name="病原学"/>
            <p:cNvSpPr txBox="1"/>
            <p:nvPr/>
          </p:nvSpPr>
          <p:spPr>
            <a:xfrm>
              <a:off x="-258281" y="-26620"/>
              <a:ext cx="2110637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Etiology 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135" name="脑膜炎双球菌" descr="脑膜炎双球菌"/>
          <p:cNvPicPr>
            <a:picLocks noChangeAspect="1"/>
          </p:cNvPicPr>
          <p:nvPr/>
        </p:nvPicPr>
        <p:blipFill>
          <a:blip r:embed="rId4"/>
          <a:srcRect b="14863"/>
          <a:stretch>
            <a:fillRect/>
          </a:stretch>
        </p:blipFill>
        <p:spPr>
          <a:xfrm>
            <a:off x="4402138" y="2781300"/>
            <a:ext cx="4572001" cy="3070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成组"/>
          <p:cNvGrpSpPr/>
          <p:nvPr/>
        </p:nvGrpSpPr>
        <p:grpSpPr>
          <a:xfrm>
            <a:off x="457199" y="327024"/>
            <a:ext cx="1927109" cy="663577"/>
            <a:chOff x="-1" y="4444"/>
            <a:chExt cx="1927109" cy="663576"/>
          </a:xfrm>
        </p:grpSpPr>
        <p:sp>
          <p:nvSpPr>
            <p:cNvPr id="146" name="矩形"/>
            <p:cNvSpPr/>
            <p:nvPr/>
          </p:nvSpPr>
          <p:spPr>
            <a:xfrm>
              <a:off x="-1" y="21692"/>
              <a:ext cx="1927109" cy="64632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</a:defRPr>
              </a:pPr>
              <a:endParaRPr/>
            </a:p>
          </p:txBody>
        </p:sp>
        <p:sp>
          <p:nvSpPr>
            <p:cNvPr id="147" name="病原学"/>
            <p:cNvSpPr txBox="1"/>
            <p:nvPr/>
          </p:nvSpPr>
          <p:spPr>
            <a:xfrm>
              <a:off x="-1" y="4444"/>
              <a:ext cx="1927109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>
                  <a:latin typeface="楷体_GB2312"/>
                  <a:ea typeface="楷体_GB2312"/>
                  <a:cs typeface="楷体_GB2312"/>
                  <a:sym typeface="楷体_GB2312"/>
                </a:rPr>
                <a:t>Etiology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149" name="07f2" descr="07f2"/>
          <p:cNvPicPr>
            <a:picLocks noChangeAspect="1"/>
          </p:cNvPicPr>
          <p:nvPr/>
        </p:nvPicPr>
        <p:blipFill rotWithShape="1">
          <a:blip r:embed="rId2"/>
          <a:srcRect l="2907" t="4381" r="5307" b="6702"/>
          <a:stretch/>
        </p:blipFill>
        <p:spPr>
          <a:xfrm>
            <a:off x="2789150" y="252724"/>
            <a:ext cx="4613356" cy="400681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内毒素"/>
          <p:cNvSpPr txBox="1"/>
          <p:nvPr/>
        </p:nvSpPr>
        <p:spPr>
          <a:xfrm>
            <a:off x="7669212" y="1731962"/>
            <a:ext cx="71374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内毒素</a:t>
            </a:r>
          </a:p>
        </p:txBody>
      </p:sp>
      <p:sp>
        <p:nvSpPr>
          <p:cNvPr id="151" name="菌毛"/>
          <p:cNvSpPr txBox="1"/>
          <p:nvPr/>
        </p:nvSpPr>
        <p:spPr>
          <a:xfrm>
            <a:off x="7937500" y="2773362"/>
            <a:ext cx="5105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菌毛</a:t>
            </a:r>
          </a:p>
        </p:txBody>
      </p:sp>
      <p:sp>
        <p:nvSpPr>
          <p:cNvPr id="152" name="群特异性抗原"/>
          <p:cNvSpPr txBox="1"/>
          <p:nvPr/>
        </p:nvSpPr>
        <p:spPr>
          <a:xfrm>
            <a:off x="7134225" y="3240087"/>
            <a:ext cx="13233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宋体"/>
                <a:ea typeface="宋体"/>
                <a:cs typeface="宋体"/>
                <a:sym typeface="宋体"/>
              </a:rPr>
              <a:t>群特异性抗原</a:t>
            </a:r>
          </a:p>
        </p:txBody>
      </p:sp>
      <p:sp>
        <p:nvSpPr>
          <p:cNvPr id="18" name="以A、B、 C 群为多见…">
            <a:extLst>
              <a:ext uri="{FF2B5EF4-FFF2-40B4-BE49-F238E27FC236}">
                <a16:creationId xmlns:a16="http://schemas.microsoft.com/office/drawing/2014/main" id="{7A83DF7E-4513-4850-A043-DF479C663F4E}"/>
              </a:ext>
            </a:extLst>
          </p:cNvPr>
          <p:cNvSpPr txBox="1">
            <a:spLocks/>
          </p:cNvSpPr>
          <p:nvPr/>
        </p:nvSpPr>
        <p:spPr>
          <a:xfrm>
            <a:off x="343400" y="3987154"/>
            <a:ext cx="8975209" cy="292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endParaRPr lang="en-US" sz="2400" dirty="0">
              <a:solidFill>
                <a:srgbClr val="FFFFFF"/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Serogroups: A, B, C, X, Y, Z, W135, L</a:t>
            </a: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Exclusively infects humans</a:t>
            </a: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E</a:t>
            </a:r>
            <a:r>
              <a:rPr lang="en-US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asy to produce drug resistance</a:t>
            </a: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In vitro 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Highly susceptible</a:t>
            </a:r>
          </a:p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 to cold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，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high PH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，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drying </a:t>
            </a:r>
            <a:endParaRPr lang="en-US" altLang="zh-CN" sz="2400" b="1" dirty="0">
              <a:solidFill>
                <a:srgbClr val="FFFFFF"/>
              </a:solidFill>
              <a:latin typeface="宋体"/>
              <a:ea typeface="宋体"/>
            </a:endParaRPr>
          </a:p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</a:rPr>
              <a:t>High nutritional requirements - chocolate blood agar plate 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</a:rPr>
              <a:t>（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</a:rPr>
              <a:t>3%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</a:rPr>
              <a:t>～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</a:rPr>
              <a:t>10%CO2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</a:rPr>
              <a:t>，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</a:rPr>
              <a:t>pH7.4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</a:rPr>
              <a:t>～</a:t>
            </a:r>
            <a:r>
              <a:rPr lang="en-US" altLang="zh-CN" sz="2400" b="1" dirty="0">
                <a:solidFill>
                  <a:srgbClr val="FFFFFF"/>
                </a:solidFill>
                <a:latin typeface="宋体"/>
                <a:ea typeface="宋体"/>
              </a:rPr>
              <a:t>7.6</a:t>
            </a:r>
            <a:r>
              <a:rPr lang="zh-CN" altLang="en-US" sz="2400" b="1" dirty="0">
                <a:solidFill>
                  <a:srgbClr val="FFFFFF"/>
                </a:solidFill>
                <a:latin typeface="宋体"/>
                <a:ea typeface="宋体"/>
              </a:rPr>
              <a:t>）</a:t>
            </a:r>
          </a:p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r>
              <a:rPr lang="en-US" sz="2400" b="1" dirty="0">
                <a:solidFill>
                  <a:srgbClr val="FFFFFF"/>
                </a:solidFill>
              </a:rPr>
              <a:t>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  <p:bldP spid="150" grpId="2" animBg="1" advAuto="0"/>
      <p:bldP spid="151" grpId="3" animBg="1" advAuto="0"/>
      <p:bldP spid="152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成组"/>
          <p:cNvGrpSpPr/>
          <p:nvPr/>
        </p:nvGrpSpPr>
        <p:grpSpPr>
          <a:xfrm>
            <a:off x="457199" y="327024"/>
            <a:ext cx="1927109" cy="663577"/>
            <a:chOff x="-1" y="4444"/>
            <a:chExt cx="1927109" cy="663576"/>
          </a:xfrm>
        </p:grpSpPr>
        <p:sp>
          <p:nvSpPr>
            <p:cNvPr id="146" name="矩形"/>
            <p:cNvSpPr/>
            <p:nvPr/>
          </p:nvSpPr>
          <p:spPr>
            <a:xfrm>
              <a:off x="-1" y="21692"/>
              <a:ext cx="1927109" cy="64632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</a:defRPr>
              </a:pPr>
              <a:endParaRPr/>
            </a:p>
          </p:txBody>
        </p:sp>
        <p:sp>
          <p:nvSpPr>
            <p:cNvPr id="147" name="病原学"/>
            <p:cNvSpPr txBox="1"/>
            <p:nvPr/>
          </p:nvSpPr>
          <p:spPr>
            <a:xfrm>
              <a:off x="-1" y="4444"/>
              <a:ext cx="1927109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>
                  <a:latin typeface="楷体_GB2312"/>
                  <a:ea typeface="楷体_GB2312"/>
                  <a:cs typeface="楷体_GB2312"/>
                  <a:sym typeface="楷体_GB2312"/>
                </a:rPr>
                <a:t>Etiology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19" name="致病物质">
            <a:extLst>
              <a:ext uri="{FF2B5EF4-FFF2-40B4-BE49-F238E27FC236}">
                <a16:creationId xmlns:a16="http://schemas.microsoft.com/office/drawing/2014/main" id="{35B9F875-5C41-4BC0-9061-E323451200C9}"/>
              </a:ext>
            </a:extLst>
          </p:cNvPr>
          <p:cNvSpPr txBox="1"/>
          <p:nvPr/>
        </p:nvSpPr>
        <p:spPr>
          <a:xfrm>
            <a:off x="492348" y="3291824"/>
            <a:ext cx="5975616" cy="523220"/>
          </a:xfrm>
          <a:prstGeom prst="rect">
            <a:avLst/>
          </a:prstGeom>
          <a:gradFill>
            <a:gsLst>
              <a:gs pos="0">
                <a:srgbClr val="EFFBFE"/>
              </a:gs>
              <a:gs pos="100000">
                <a:srgbClr val="B7ECF9"/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defRPr sz="3200" b="0">
                <a:solidFill>
                  <a:srgbClr val="0000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r>
              <a:rPr lang="en-US" sz="2800" dirty="0"/>
              <a:t>Principle Virulence factors</a:t>
            </a:r>
            <a:endParaRPr sz="2800" dirty="0"/>
          </a:p>
        </p:txBody>
      </p:sp>
      <p:sp>
        <p:nvSpPr>
          <p:cNvPr id="20" name="直线">
            <a:extLst>
              <a:ext uri="{FF2B5EF4-FFF2-40B4-BE49-F238E27FC236}">
                <a16:creationId xmlns:a16="http://schemas.microsoft.com/office/drawing/2014/main" id="{51D60D94-04AD-4B6E-9695-9132CDA9646B}"/>
              </a:ext>
            </a:extLst>
          </p:cNvPr>
          <p:cNvSpPr/>
          <p:nvPr/>
        </p:nvSpPr>
        <p:spPr>
          <a:xfrm flipV="1">
            <a:off x="1201420" y="4373292"/>
            <a:ext cx="914401" cy="533402"/>
          </a:xfrm>
          <a:prstGeom prst="line">
            <a:avLst/>
          </a:prstGeom>
          <a:ln w="50800" cap="sq">
            <a:solidFill>
              <a:srgbClr val="00CC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1" name="直线">
            <a:extLst>
              <a:ext uri="{FF2B5EF4-FFF2-40B4-BE49-F238E27FC236}">
                <a16:creationId xmlns:a16="http://schemas.microsoft.com/office/drawing/2014/main" id="{9221D989-A1E0-4780-9ACD-CCEDC21C4999}"/>
              </a:ext>
            </a:extLst>
          </p:cNvPr>
          <p:cNvSpPr/>
          <p:nvPr/>
        </p:nvSpPr>
        <p:spPr>
          <a:xfrm>
            <a:off x="1277620" y="4906693"/>
            <a:ext cx="762000" cy="0"/>
          </a:xfrm>
          <a:prstGeom prst="line">
            <a:avLst/>
          </a:prstGeom>
          <a:ln w="50800" cap="sq">
            <a:solidFill>
              <a:srgbClr val="00FF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" name="直线">
            <a:extLst>
              <a:ext uri="{FF2B5EF4-FFF2-40B4-BE49-F238E27FC236}">
                <a16:creationId xmlns:a16="http://schemas.microsoft.com/office/drawing/2014/main" id="{01DEA261-0C36-4307-AF8F-0E8E59DA8C1E}"/>
              </a:ext>
            </a:extLst>
          </p:cNvPr>
          <p:cNvSpPr/>
          <p:nvPr/>
        </p:nvSpPr>
        <p:spPr>
          <a:xfrm>
            <a:off x="1201420" y="4906692"/>
            <a:ext cx="838201" cy="457202"/>
          </a:xfrm>
          <a:prstGeom prst="line">
            <a:avLst/>
          </a:prstGeom>
          <a:ln w="50800" cap="sq">
            <a:solidFill>
              <a:srgbClr val="00FF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3" name="荚膜——抵抗吞噬">
            <a:extLst>
              <a:ext uri="{FF2B5EF4-FFF2-40B4-BE49-F238E27FC236}">
                <a16:creationId xmlns:a16="http://schemas.microsoft.com/office/drawing/2014/main" id="{D73BFAD0-C52E-48A3-92F8-F8A9244E1517}"/>
              </a:ext>
            </a:extLst>
          </p:cNvPr>
          <p:cNvSpPr txBox="1"/>
          <p:nvPr/>
        </p:nvSpPr>
        <p:spPr>
          <a:xfrm>
            <a:off x="2161857" y="3993665"/>
            <a:ext cx="633978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600"/>
              </a:spcBef>
              <a:defRPr b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Capsule</a:t>
            </a:r>
            <a:r>
              <a:rPr b="1" dirty="0">
                <a:latin typeface="+mn-lt"/>
                <a:ea typeface="+mn-ea"/>
                <a:cs typeface="+mn-cs"/>
                <a:sym typeface="Times New Roman"/>
              </a:rPr>
              <a:t>——</a:t>
            </a:r>
            <a:r>
              <a:rPr lang="en-US" altLang="zh-CN" dirty="0"/>
              <a:t>Barrier</a:t>
            </a:r>
            <a:r>
              <a:rPr lang="en-US" dirty="0"/>
              <a:t> to phagocytosis</a:t>
            </a:r>
            <a:endParaRPr dirty="0"/>
          </a:p>
        </p:txBody>
      </p:sp>
      <p:sp>
        <p:nvSpPr>
          <p:cNvPr id="24" name="内毒素——中毒性休克，DIC">
            <a:extLst>
              <a:ext uri="{FF2B5EF4-FFF2-40B4-BE49-F238E27FC236}">
                <a16:creationId xmlns:a16="http://schemas.microsoft.com/office/drawing/2014/main" id="{133B9413-2256-4C81-91C4-99F88DD33758}"/>
              </a:ext>
            </a:extLst>
          </p:cNvPr>
          <p:cNvSpPr txBox="1"/>
          <p:nvPr/>
        </p:nvSpPr>
        <p:spPr>
          <a:xfrm>
            <a:off x="2176144" y="4563793"/>
            <a:ext cx="696785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600"/>
              </a:spcBef>
              <a:defRPr b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LOS</a:t>
            </a:r>
            <a:r>
              <a:rPr lang="zh-CN" altLang="en-US" dirty="0"/>
              <a:t>（</a:t>
            </a:r>
            <a:r>
              <a:rPr lang="en-US" altLang="zh-CN" dirty="0"/>
              <a:t>Endotoxin</a:t>
            </a:r>
            <a:r>
              <a:rPr lang="zh-CN" altLang="en-US" dirty="0"/>
              <a:t>）</a:t>
            </a:r>
            <a:r>
              <a:rPr b="1" dirty="0">
                <a:latin typeface="+mn-lt"/>
                <a:ea typeface="+mn-ea"/>
                <a:cs typeface="+mn-cs"/>
                <a:sym typeface="Times New Roman"/>
              </a:rPr>
              <a:t>——</a:t>
            </a:r>
            <a:r>
              <a:rPr lang="en-US" dirty="0">
                <a:solidFill>
                  <a:srgbClr val="FF0000"/>
                </a:solidFill>
              </a:rPr>
              <a:t>Sepsis</a:t>
            </a:r>
            <a:r>
              <a:rPr lang="en-US" dirty="0"/>
              <a:t> </a:t>
            </a:r>
            <a:r>
              <a:rPr lang="en-US" dirty="0" err="1"/>
              <a:t>shock</a:t>
            </a:r>
            <a:r>
              <a:rPr dirty="0" err="1"/>
              <a:t>，DIC</a:t>
            </a:r>
            <a:endParaRPr dirty="0"/>
          </a:p>
        </p:txBody>
      </p:sp>
      <p:sp>
        <p:nvSpPr>
          <p:cNvPr id="25" name="菌毛——粘附细胞">
            <a:extLst>
              <a:ext uri="{FF2B5EF4-FFF2-40B4-BE49-F238E27FC236}">
                <a16:creationId xmlns:a16="http://schemas.microsoft.com/office/drawing/2014/main" id="{54AEC3E6-B93F-42BD-A929-E57E73397432}"/>
              </a:ext>
            </a:extLst>
          </p:cNvPr>
          <p:cNvSpPr txBox="1"/>
          <p:nvPr/>
        </p:nvSpPr>
        <p:spPr>
          <a:xfrm>
            <a:off x="2235454" y="5204078"/>
            <a:ext cx="60350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600"/>
              </a:spcBef>
              <a:defRPr b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Pili - </a:t>
            </a:r>
            <a:r>
              <a:rPr lang="en-US" altLang="zh-CN" b="0" dirty="0">
                <a:sym typeface="宋体"/>
              </a:rPr>
              <a:t>attachment organelles</a:t>
            </a:r>
            <a:endParaRPr dirty="0"/>
          </a:p>
        </p:txBody>
      </p:sp>
      <p:sp>
        <p:nvSpPr>
          <p:cNvPr id="26" name="椭圆">
            <a:extLst>
              <a:ext uri="{FF2B5EF4-FFF2-40B4-BE49-F238E27FC236}">
                <a16:creationId xmlns:a16="http://schemas.microsoft.com/office/drawing/2014/main" id="{8666A03D-D29C-42FA-BB93-DAFF3507023A}"/>
              </a:ext>
            </a:extLst>
          </p:cNvPr>
          <p:cNvSpPr/>
          <p:nvPr/>
        </p:nvSpPr>
        <p:spPr>
          <a:xfrm>
            <a:off x="2039620" y="4563792"/>
            <a:ext cx="2908300" cy="522762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15FF913-C070-498C-BD29-07A10E4481BF}"/>
              </a:ext>
            </a:extLst>
          </p:cNvPr>
          <p:cNvSpPr/>
          <p:nvPr/>
        </p:nvSpPr>
        <p:spPr>
          <a:xfrm>
            <a:off x="457199" y="1107666"/>
            <a:ext cx="8134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N. meningitidis</a:t>
            </a:r>
            <a:r>
              <a:rPr lang="en-US" altLang="zh-CN" sz="20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uses a variety of virulence factors to adhere to and invade human epithelial and endothelial cells and to evade the human immune response.</a:t>
            </a:r>
          </a:p>
          <a:p>
            <a:r>
              <a:rPr lang="en-US" altLang="zh-CN" sz="20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These include phase variation, antigenic variation, and molecular mimicry of human antigens.</a:t>
            </a:r>
            <a:endParaRPr lang="zh-CN" altLang="en-US" sz="2000" b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4843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成组"/>
          <p:cNvGrpSpPr/>
          <p:nvPr/>
        </p:nvGrpSpPr>
        <p:grpSpPr>
          <a:xfrm>
            <a:off x="457199" y="327024"/>
            <a:ext cx="1927109" cy="663577"/>
            <a:chOff x="-1" y="4444"/>
            <a:chExt cx="1927109" cy="663576"/>
          </a:xfrm>
        </p:grpSpPr>
        <p:sp>
          <p:nvSpPr>
            <p:cNvPr id="146" name="矩形"/>
            <p:cNvSpPr/>
            <p:nvPr/>
          </p:nvSpPr>
          <p:spPr>
            <a:xfrm>
              <a:off x="-1" y="21692"/>
              <a:ext cx="1927109" cy="64632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</a:defRPr>
              </a:pPr>
              <a:endParaRPr/>
            </a:p>
          </p:txBody>
        </p:sp>
        <p:sp>
          <p:nvSpPr>
            <p:cNvPr id="147" name="病原学"/>
            <p:cNvSpPr txBox="1"/>
            <p:nvPr/>
          </p:nvSpPr>
          <p:spPr>
            <a:xfrm>
              <a:off x="-1" y="4444"/>
              <a:ext cx="1927109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>
                  <a:latin typeface="楷体_GB2312"/>
                  <a:ea typeface="楷体_GB2312"/>
                  <a:cs typeface="楷体_GB2312"/>
                  <a:sym typeface="楷体_GB2312"/>
                </a:rPr>
                <a:t>Etiology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715FF913-C070-498C-BD29-07A10E4481BF}"/>
              </a:ext>
            </a:extLst>
          </p:cNvPr>
          <p:cNvSpPr/>
          <p:nvPr/>
        </p:nvSpPr>
        <p:spPr>
          <a:xfrm>
            <a:off x="361720" y="1430827"/>
            <a:ext cx="81341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Cell entry </a:t>
            </a: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   </a:t>
            </a:r>
            <a:r>
              <a:rPr lang="en-US" altLang="zh-CN" sz="1800" b="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Upon contact with epithelial cells, the meningococcus initiates cytoskeletal changes within the cell-- pili, </a:t>
            </a:r>
            <a:r>
              <a:rPr lang="en-US" altLang="zh-CN" sz="1800" b="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Opc</a:t>
            </a:r>
            <a:r>
              <a:rPr lang="en-US" altLang="zh-CN" sz="1800" b="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and </a:t>
            </a:r>
            <a:r>
              <a:rPr lang="en-US" altLang="zh-CN" sz="1800" b="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OpaA</a:t>
            </a:r>
            <a:r>
              <a:rPr lang="en-US" altLang="zh-CN" sz="1800" b="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can trigger these rearrangements.</a:t>
            </a:r>
            <a:endParaRPr lang="zh-CN" altLang="zh-CN" sz="1800" b="0" i="1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1800" b="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The bacteria are incorporated into vacuoles and then transported to the basolateral surface of the cell.</a:t>
            </a:r>
          </a:p>
          <a:p>
            <a:endParaRPr lang="zh-CN" altLang="zh-CN" sz="1800" b="0" i="1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Survival within epithelial cells-- the capsule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Interaction with phagocytic cells and the complement system 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Biofilm formation by meningococcus</a:t>
            </a: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</a:t>
            </a: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</a:t>
            </a: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2497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成组"/>
          <p:cNvGrpSpPr/>
          <p:nvPr/>
        </p:nvGrpSpPr>
        <p:grpSpPr>
          <a:xfrm>
            <a:off x="457199" y="327024"/>
            <a:ext cx="1927109" cy="663577"/>
            <a:chOff x="-1" y="4444"/>
            <a:chExt cx="1927109" cy="663576"/>
          </a:xfrm>
        </p:grpSpPr>
        <p:sp>
          <p:nvSpPr>
            <p:cNvPr id="146" name="矩形"/>
            <p:cNvSpPr/>
            <p:nvPr/>
          </p:nvSpPr>
          <p:spPr>
            <a:xfrm>
              <a:off x="-1" y="21692"/>
              <a:ext cx="1927109" cy="646328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</a:defRPr>
              </a:pPr>
              <a:endParaRPr/>
            </a:p>
          </p:txBody>
        </p:sp>
        <p:sp>
          <p:nvSpPr>
            <p:cNvPr id="147" name="病原学"/>
            <p:cNvSpPr txBox="1"/>
            <p:nvPr/>
          </p:nvSpPr>
          <p:spPr>
            <a:xfrm>
              <a:off x="-1" y="4444"/>
              <a:ext cx="1927109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>
                  <a:latin typeface="楷体_GB2312"/>
                  <a:ea typeface="楷体_GB2312"/>
                  <a:cs typeface="楷体_GB2312"/>
                  <a:sym typeface="楷体_GB2312"/>
                </a:rPr>
                <a:t>Etiology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715FF913-C070-498C-BD29-07A10E4481BF}"/>
              </a:ext>
            </a:extLst>
          </p:cNvPr>
          <p:cNvSpPr/>
          <p:nvPr/>
        </p:nvSpPr>
        <p:spPr>
          <a:xfrm>
            <a:off x="504940" y="1232523"/>
            <a:ext cx="8134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LOS is generally present on gram-negative pathogens. </a:t>
            </a:r>
          </a:p>
          <a:p>
            <a:endParaRPr lang="en-US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oligosaccharide portions of LOS contain structures that mimic human tissue antigens. </a:t>
            </a:r>
          </a:p>
          <a:p>
            <a:endParaRPr lang="en-US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LOS interacts with a variety of cells including macrophages, neutrophils, and endothelium to initiate the release of inflammatory mediators of the shock state. (TNF necrosis factor-alpha, IL-1 and -6, and interferon-gamma)</a:t>
            </a: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symptoms of meningococcal sepsis are typically caused by LOS acting as an endotoxin and activating proinflammatory cytokine pathways in the host.</a:t>
            </a:r>
            <a:endParaRPr lang="zh-CN" altLang="zh-CN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9347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成组"/>
          <p:cNvGrpSpPr/>
          <p:nvPr/>
        </p:nvGrpSpPr>
        <p:grpSpPr>
          <a:xfrm>
            <a:off x="278764" y="404812"/>
            <a:ext cx="3226435" cy="685802"/>
            <a:chOff x="-116522" y="20320"/>
            <a:chExt cx="2823847" cy="685801"/>
          </a:xfrm>
        </p:grpSpPr>
        <p:sp>
          <p:nvSpPr>
            <p:cNvPr id="155" name="矩形"/>
            <p:cNvSpPr/>
            <p:nvPr/>
          </p:nvSpPr>
          <p:spPr>
            <a:xfrm>
              <a:off x="0" y="20320"/>
              <a:ext cx="2590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流行病学"/>
            <p:cNvSpPr txBox="1"/>
            <p:nvPr/>
          </p:nvSpPr>
          <p:spPr>
            <a:xfrm>
              <a:off x="-116522" y="40055"/>
              <a:ext cx="2823847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Epidemiology 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1B990B5-288C-496B-95F1-5420122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05" y="1214614"/>
            <a:ext cx="5957180" cy="4598248"/>
          </a:xfrm>
          <a:prstGeom prst="rect">
            <a:avLst/>
          </a:prstGeom>
        </p:spPr>
      </p:pic>
      <p:sp>
        <p:nvSpPr>
          <p:cNvPr id="7" name="以A、B、 C 群为多见…">
            <a:extLst>
              <a:ext uri="{FF2B5EF4-FFF2-40B4-BE49-F238E27FC236}">
                <a16:creationId xmlns:a16="http://schemas.microsoft.com/office/drawing/2014/main" id="{27C46316-5EEC-49B5-B90F-7DEE501E64E2}"/>
              </a:ext>
            </a:extLst>
          </p:cNvPr>
          <p:cNvSpPr txBox="1">
            <a:spLocks/>
          </p:cNvSpPr>
          <p:nvPr/>
        </p:nvSpPr>
        <p:spPr>
          <a:xfrm>
            <a:off x="182791" y="1978046"/>
            <a:ext cx="4142875" cy="307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endParaRPr lang="en-US" sz="1819" dirty="0">
              <a:solidFill>
                <a:srgbClr val="FFFFFF"/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sz="1819" b="1" dirty="0">
                <a:solidFill>
                  <a:srgbClr val="FFFFFF"/>
                </a:solidFill>
                <a:latin typeface="宋体"/>
                <a:ea typeface="宋体"/>
                <a:sym typeface="宋体"/>
              </a:rPr>
              <a:t>Endemic infection</a:t>
            </a: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endParaRPr lang="en-US" sz="1819" b="1" dirty="0">
              <a:solidFill>
                <a:srgbClr val="FFFFFF"/>
              </a:solidFill>
              <a:latin typeface="宋体"/>
              <a:ea typeface="宋体"/>
              <a:sym typeface="宋体"/>
            </a:endParaRP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sz="1819" b="1" dirty="0">
                <a:solidFill>
                  <a:srgbClr val="FFFFFF"/>
                </a:solidFill>
                <a:latin typeface="宋体"/>
                <a:ea typeface="宋体"/>
                <a:sym typeface="宋体"/>
              </a:rPr>
              <a:t>Epidemic infection</a:t>
            </a:r>
            <a:endParaRPr lang="en-US" sz="1819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559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43" y="94951"/>
            <a:ext cx="5489182" cy="372965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患儿男, 18天, 因皮肤黄染半个月, 伴发热、反应差3 h于1月8日入院，家人有感冒；…"/>
          <p:cNvSpPr txBox="1"/>
          <p:nvPr/>
        </p:nvSpPr>
        <p:spPr>
          <a:xfrm>
            <a:off x="301014" y="3730658"/>
            <a:ext cx="8659188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January 8 </a:t>
            </a:r>
            <a:r>
              <a:rPr lang="zh-CN" altLang="en-US" dirty="0">
                <a:solidFill>
                  <a:srgbClr val="FFFF00"/>
                </a:solidFill>
              </a:rPr>
              <a:t>，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A baby, male, 18 days,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jaundice for 15 days, accompanied by fever</a:t>
            </a:r>
            <a:endParaRPr lang="zh-CN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, poor response for 3h,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the family had a cold;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petechiae in the trunk 4 hours after admission</a:t>
            </a:r>
            <a:endParaRPr dirty="0">
              <a:solidFill>
                <a:srgbClr val="FFFF00"/>
              </a:solidFill>
            </a:endParaRPr>
          </a:p>
          <a:p>
            <a:pPr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dirty="0"/>
              <a:t>WBC 3.1×10</a:t>
            </a:r>
            <a:r>
              <a:rPr baseline="30000" dirty="0"/>
              <a:t>9</a:t>
            </a:r>
            <a:r>
              <a:rPr dirty="0"/>
              <a:t>/L, PLT 23×10</a:t>
            </a:r>
            <a:r>
              <a:rPr baseline="30000" dirty="0"/>
              <a:t>9</a:t>
            </a:r>
            <a:r>
              <a:rPr dirty="0"/>
              <a:t>/L，PT 120s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成组"/>
          <p:cNvGrpSpPr/>
          <p:nvPr/>
        </p:nvGrpSpPr>
        <p:grpSpPr>
          <a:xfrm>
            <a:off x="278764" y="404812"/>
            <a:ext cx="3226435" cy="685802"/>
            <a:chOff x="-116522" y="20320"/>
            <a:chExt cx="2823847" cy="685801"/>
          </a:xfrm>
        </p:grpSpPr>
        <p:sp>
          <p:nvSpPr>
            <p:cNvPr id="155" name="矩形"/>
            <p:cNvSpPr/>
            <p:nvPr/>
          </p:nvSpPr>
          <p:spPr>
            <a:xfrm>
              <a:off x="0" y="20320"/>
              <a:ext cx="2590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流行病学"/>
            <p:cNvSpPr txBox="1"/>
            <p:nvPr/>
          </p:nvSpPr>
          <p:spPr>
            <a:xfrm>
              <a:off x="-116522" y="40055"/>
              <a:ext cx="2823847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Epidemiology 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6" name="以A、B、 C 群为多见…">
            <a:extLst>
              <a:ext uri="{FF2B5EF4-FFF2-40B4-BE49-F238E27FC236}">
                <a16:creationId xmlns:a16="http://schemas.microsoft.com/office/drawing/2014/main" id="{F7F6D82D-2F31-4F7A-ACE4-0C60834344C2}"/>
              </a:ext>
            </a:extLst>
          </p:cNvPr>
          <p:cNvSpPr txBox="1">
            <a:spLocks/>
          </p:cNvSpPr>
          <p:nvPr/>
        </p:nvSpPr>
        <p:spPr>
          <a:xfrm>
            <a:off x="748937" y="5175721"/>
            <a:ext cx="9101863" cy="71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250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endParaRPr lang="en-US" sz="1819" dirty="0">
              <a:solidFill>
                <a:srgbClr val="FFFFFF"/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sz="100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Predominant serogroups  in US  B, C, </a:t>
            </a:r>
          </a:p>
          <a:p>
            <a:pPr marL="222884" indent="-222884" defTabSz="594359" hangingPunct="1">
              <a:lnSpc>
                <a:spcPct val="90000"/>
              </a:lnSpc>
              <a:spcBef>
                <a:spcPts val="400"/>
              </a:spcBef>
              <a:buFont typeface="Symbol"/>
              <a:buChar char="¨"/>
              <a:defRPr sz="1819" b="1">
                <a:solidFill>
                  <a:srgbClr val="FFFFFF"/>
                </a:solidFill>
              </a:defRPr>
            </a:pPr>
            <a:r>
              <a:rPr lang="en-US" altLang="zh-CN" sz="100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                        in China A, B</a:t>
            </a:r>
            <a:r>
              <a:rPr lang="zh-CN" altLang="en-US" sz="100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，</a:t>
            </a:r>
            <a:r>
              <a:rPr lang="en-US" altLang="zh-CN" sz="10000" b="1" dirty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rPr>
              <a:t>C</a:t>
            </a:r>
          </a:p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endParaRPr lang="en-US" altLang="zh-CN" sz="10000" dirty="0">
              <a:solidFill>
                <a:schemeClr val="accent1"/>
              </a:solidFill>
            </a:endParaRPr>
          </a:p>
          <a:p>
            <a:pPr marL="0" indent="0" defTabSz="594359" hangingPunct="1">
              <a:lnSpc>
                <a:spcPct val="90000"/>
              </a:lnSpc>
              <a:spcBef>
                <a:spcPts val="400"/>
              </a:spcBef>
              <a:buFont typeface="Symbol"/>
              <a:buNone/>
              <a:defRPr sz="1819" b="1">
                <a:solidFill>
                  <a:srgbClr val="FFFFFF"/>
                </a:solidFill>
              </a:defRPr>
            </a:pPr>
            <a:r>
              <a:rPr lang="en-US" sz="1819" b="1" dirty="0">
                <a:solidFill>
                  <a:srgbClr val="FFFFFF"/>
                </a:solidFill>
              </a:rPr>
              <a:t>          </a:t>
            </a:r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8EB4C3CA-B3A4-4FAC-B00E-8758A85B0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31713"/>
              </p:ext>
            </p:extLst>
          </p:nvPr>
        </p:nvGraphicFramePr>
        <p:xfrm>
          <a:off x="1053947" y="1875258"/>
          <a:ext cx="6701540" cy="3320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586">
                  <a:extLst>
                    <a:ext uri="{9D8B030D-6E8A-4147-A177-3AD203B41FA5}">
                      <a16:colId xmlns:a16="http://schemas.microsoft.com/office/drawing/2014/main" val="1208790658"/>
                    </a:ext>
                  </a:extLst>
                </a:gridCol>
                <a:gridCol w="3698954">
                  <a:extLst>
                    <a:ext uri="{9D8B030D-6E8A-4147-A177-3AD203B41FA5}">
                      <a16:colId xmlns:a16="http://schemas.microsoft.com/office/drawing/2014/main" val="4064670774"/>
                    </a:ext>
                  </a:extLst>
                </a:gridCol>
              </a:tblGrid>
              <a:tr h="5770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Serogroup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epidemic areas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5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A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Africa  China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1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B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Europe America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79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C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Europe </a:t>
                      </a:r>
                      <a:r>
                        <a:rPr lang="zh-CN" altLang="en-US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； </a:t>
                      </a:r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North America</a:t>
                      </a:r>
                      <a:r>
                        <a:rPr lang="zh-CN" altLang="en-US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；</a:t>
                      </a:r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China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25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Y</a:t>
                      </a:r>
                      <a:endParaRPr lang="zh-CN" altLang="en-US" sz="2600" b="0" i="0" u="none" strike="noStrike" cap="none" spc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America since 1990s</a:t>
                      </a:r>
                      <a:r>
                        <a:rPr lang="zh-CN" altLang="en-US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（</a:t>
                      </a:r>
                      <a:r>
                        <a:rPr lang="en-US" altLang="zh-CN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kids</a:t>
                      </a:r>
                      <a:r>
                        <a:rPr lang="zh-CN" altLang="en-US" sz="2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Times New Roman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88702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26A10C2-A293-46E3-A6AB-1DA6EEA10761}"/>
              </a:ext>
            </a:extLst>
          </p:cNvPr>
          <p:cNvSpPr/>
          <p:nvPr/>
        </p:nvSpPr>
        <p:spPr>
          <a:xfrm>
            <a:off x="844158" y="1128993"/>
            <a:ext cx="7455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overwhelming majority of disease worldwide is caused by four serogroups:</a:t>
            </a:r>
            <a:endParaRPr lang="zh-CN" altLang="en-US" sz="2000" b="0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9051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传  染  源：带菌者和流脑病人…"/>
          <p:cNvSpPr txBox="1">
            <a:spLocks noGrp="1"/>
          </p:cNvSpPr>
          <p:nvPr>
            <p:ph type="body" idx="4294967295"/>
          </p:nvPr>
        </p:nvSpPr>
        <p:spPr>
          <a:xfrm>
            <a:off x="323850" y="3177859"/>
            <a:ext cx="8686800" cy="3810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1177" indent="-281177" algn="just" defTabSz="749808">
              <a:lnSpc>
                <a:spcPct val="90000"/>
              </a:lnSpc>
              <a:spcBef>
                <a:spcPts val="600"/>
              </a:spcBef>
              <a:buChar char="¨"/>
              <a:defRPr sz="2296"/>
            </a:pPr>
            <a:endParaRPr dirty="0"/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S</a:t>
            </a:r>
            <a:r>
              <a:rPr lang="en-US" altLang="zh-CN" b="0" dirty="0">
                <a:latin typeface="宋体"/>
                <a:ea typeface="宋体"/>
                <a:cs typeface="宋体"/>
                <a:sym typeface="宋体"/>
              </a:rPr>
              <a:t>our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ce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of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infection: 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Carriers and patients</a:t>
            </a:r>
            <a:endParaRPr b="0" dirty="0">
              <a:solidFill>
                <a:schemeClr val="bg2">
                  <a:lumMod val="20000"/>
                  <a:lumOff val="80000"/>
                </a:schemeClr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Rout of </a:t>
            </a:r>
            <a:r>
              <a:rPr lang="en-US" b="0" dirty="0" err="1">
                <a:latin typeface="宋体"/>
                <a:ea typeface="宋体"/>
                <a:cs typeface="宋体"/>
                <a:sym typeface="宋体"/>
              </a:rPr>
              <a:t>transmission</a:t>
            </a:r>
            <a:r>
              <a:rPr b="0" dirty="0" err="1"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respiratory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transmission</a:t>
            </a:r>
            <a:r>
              <a:rPr b="0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，</a:t>
            </a:r>
            <a:endParaRPr lang="en-US" altLang="zh-CN" b="0" dirty="0">
              <a:solidFill>
                <a:schemeClr val="bg2">
                  <a:lumMod val="20000"/>
                  <a:lumOff val="80000"/>
                </a:schemeClr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                    </a:t>
            </a:r>
            <a:r>
              <a:rPr lang="en-US" b="0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close contact transmission</a:t>
            </a:r>
            <a:r>
              <a:rPr b="0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（＜</a:t>
            </a:r>
            <a:r>
              <a:rPr dirty="0">
                <a:solidFill>
                  <a:schemeClr val="bg2">
                    <a:lumMod val="20000"/>
                    <a:lumOff val="80000"/>
                  </a:schemeClr>
                </a:solidFill>
              </a:rPr>
              <a:t>2y</a:t>
            </a:r>
            <a:r>
              <a:rPr b="0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）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Susceptibility: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Universal susceptible, tends to strike infants and young children from 6m to 2 years old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Immunity: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Stable and persistent immunity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Popular season: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obvious seasonality,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              most common in winter and spring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Periodicity: 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Small epidemics 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occur every 3 to 5 years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, 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500"/>
              </a:spcBef>
              <a:buSzTx/>
              <a:buNone/>
              <a:defRPr sz="2296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            Pandemics occur every 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7 to 10 years </a:t>
            </a:r>
            <a:r>
              <a:rPr b="0" dirty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rPr>
              <a:t>。</a:t>
            </a:r>
          </a:p>
          <a:p>
            <a:pPr marL="281177" indent="-281177" algn="just" defTabSz="749808">
              <a:lnSpc>
                <a:spcPct val="90000"/>
              </a:lnSpc>
              <a:spcBef>
                <a:spcPts val="600"/>
              </a:spcBef>
              <a:buSzTx/>
              <a:buNone/>
              <a:defRPr sz="1968" b="1"/>
            </a:pPr>
            <a:endParaRPr b="0" dirty="0">
              <a:solidFill>
                <a:srgbClr val="EAEAEA"/>
              </a:solidFill>
              <a:latin typeface="宋体"/>
              <a:ea typeface="宋体"/>
              <a:cs typeface="宋体"/>
              <a:sym typeface="宋体"/>
            </a:endParaRPr>
          </a:p>
          <a:p>
            <a:pPr marL="281177" indent="-281177" algn="just" defTabSz="749808">
              <a:lnSpc>
                <a:spcPct val="90000"/>
              </a:lnSpc>
              <a:spcBef>
                <a:spcPts val="400"/>
              </a:spcBef>
              <a:buSzTx/>
              <a:buNone/>
              <a:defRPr sz="1968" b="1"/>
            </a:pPr>
            <a:r>
              <a:rPr dirty="0"/>
              <a:t>            </a:t>
            </a:r>
          </a:p>
        </p:txBody>
      </p:sp>
      <p:sp>
        <p:nvSpPr>
          <p:cNvPr id="158" name="箭头"/>
          <p:cNvSpPr/>
          <p:nvPr/>
        </p:nvSpPr>
        <p:spPr>
          <a:xfrm>
            <a:off x="2706687" y="2123616"/>
            <a:ext cx="2590801" cy="685801"/>
          </a:xfrm>
          <a:prstGeom prst="rightArrow">
            <a:avLst>
              <a:gd name="adj1" fmla="val 50000"/>
              <a:gd name="adj2" fmla="val 94444"/>
            </a:avLst>
          </a:prstGeom>
          <a:solidFill>
            <a:schemeClr val="accent1"/>
          </a:solidFill>
          <a:ln>
            <a:solidFill>
              <a:srgbClr val="EAEAEA"/>
            </a:solidFill>
          </a:ln>
        </p:spPr>
        <p:txBody>
          <a:bodyPr lIns="45719" rIns="45719" anchor="ctr"/>
          <a:lstStyle/>
          <a:p>
            <a:pPr>
              <a:lnSpc>
                <a:spcPct val="85000"/>
              </a:lnSpc>
              <a:spcBef>
                <a:spcPts val="1900"/>
              </a:spcBef>
              <a:defRPr>
                <a:solidFill>
                  <a:srgbClr val="EAEAEA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1" name="成组"/>
          <p:cNvGrpSpPr/>
          <p:nvPr/>
        </p:nvGrpSpPr>
        <p:grpSpPr>
          <a:xfrm>
            <a:off x="2275636" y="2652963"/>
            <a:ext cx="2819400" cy="533400"/>
            <a:chOff x="-246337" y="0"/>
            <a:chExt cx="2092878" cy="533400"/>
          </a:xfrm>
        </p:grpSpPr>
        <p:sp>
          <p:nvSpPr>
            <p:cNvPr id="159" name="椭圆"/>
            <p:cNvSpPr/>
            <p:nvPr/>
          </p:nvSpPr>
          <p:spPr>
            <a:xfrm>
              <a:off x="0" y="0"/>
              <a:ext cx="1600200" cy="533400"/>
            </a:xfrm>
            <a:prstGeom prst="ellipse">
              <a:avLst/>
            </a:prstGeom>
            <a:solidFill>
              <a:srgbClr val="990033"/>
            </a:solidFill>
            <a:ln w="9525" cap="flat">
              <a:solidFill>
                <a:srgbClr val="EAEAE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EAEAE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0" name="密切接触"/>
            <p:cNvSpPr txBox="1"/>
            <p:nvPr/>
          </p:nvSpPr>
          <p:spPr>
            <a:xfrm>
              <a:off x="-246337" y="63569"/>
              <a:ext cx="2092878" cy="4062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lnSpc>
                  <a:spcPct val="85000"/>
                </a:lnSpc>
                <a:spcBef>
                  <a:spcPts val="1400"/>
                </a:spcBef>
                <a:defRPr sz="2400" b="0">
                  <a:solidFill>
                    <a:srgbClr val="EAEAEA"/>
                  </a:solidFill>
                  <a:latin typeface="宋体"/>
                  <a:ea typeface="宋体"/>
                  <a:cs typeface="宋体"/>
                  <a:sym typeface="宋体"/>
                </a:defRPr>
              </a:lvl1pPr>
            </a:lstStyle>
            <a:p>
              <a:pPr>
                <a:defRPr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lang="en-US" altLang="zh-CN" b="0" dirty="0">
                  <a:latin typeface="宋体"/>
                  <a:ea typeface="宋体"/>
                  <a:cs typeface="宋体"/>
                  <a:sym typeface="宋体"/>
                </a:rPr>
                <a:t>Close contact</a:t>
              </a:r>
              <a:endParaRPr b="0" dirty="0">
                <a:latin typeface="宋体"/>
                <a:ea typeface="宋体"/>
                <a:cs typeface="宋体"/>
                <a:sym typeface="宋体"/>
              </a:endParaRPr>
            </a:p>
          </p:txBody>
        </p:sp>
      </p:grpSp>
      <p:grpSp>
        <p:nvGrpSpPr>
          <p:cNvPr id="164" name="成组"/>
          <p:cNvGrpSpPr/>
          <p:nvPr/>
        </p:nvGrpSpPr>
        <p:grpSpPr>
          <a:xfrm>
            <a:off x="1815714" y="1168498"/>
            <a:ext cx="3799348" cy="1066800"/>
            <a:chOff x="0" y="0"/>
            <a:chExt cx="2819400" cy="1066800"/>
          </a:xfrm>
        </p:grpSpPr>
        <p:sp>
          <p:nvSpPr>
            <p:cNvPr id="162" name="形状"/>
            <p:cNvSpPr/>
            <p:nvPr/>
          </p:nvSpPr>
          <p:spPr>
            <a:xfrm>
              <a:off x="0" y="0"/>
              <a:ext cx="2819400" cy="106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990033"/>
            </a:solidFill>
            <a:ln w="9525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EAEAE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3" name="咳嗽、喷嚏"/>
            <p:cNvSpPr txBox="1"/>
            <p:nvPr/>
          </p:nvSpPr>
          <p:spPr>
            <a:xfrm>
              <a:off x="145999" y="297104"/>
              <a:ext cx="2492027" cy="4062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lnSpc>
                  <a:spcPct val="85000"/>
                </a:lnSpc>
                <a:spcBef>
                  <a:spcPts val="1400"/>
                </a:spcBef>
                <a:defRPr sz="2400" b="0">
                  <a:solidFill>
                    <a:srgbClr val="EAEAEA"/>
                  </a:solidFill>
                  <a:latin typeface="宋体"/>
                  <a:ea typeface="宋体"/>
                  <a:cs typeface="宋体"/>
                  <a:sym typeface="宋体"/>
                </a:defRPr>
              </a:lvl1pPr>
            </a:lstStyle>
            <a:p>
              <a:pPr>
                <a:defRPr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lang="en-US" dirty="0"/>
                <a:t>Coughing, sneezing</a:t>
              </a:r>
              <a:endParaRPr b="0" dirty="0">
                <a:latin typeface="宋体"/>
                <a:ea typeface="宋体"/>
                <a:cs typeface="宋体"/>
                <a:sym typeface="宋体"/>
              </a:endParaRPr>
            </a:p>
          </p:txBody>
        </p:sp>
      </p:grpSp>
      <p:grpSp>
        <p:nvGrpSpPr>
          <p:cNvPr id="170" name="成组"/>
          <p:cNvGrpSpPr/>
          <p:nvPr/>
        </p:nvGrpSpPr>
        <p:grpSpPr>
          <a:xfrm>
            <a:off x="5189278" y="1878625"/>
            <a:ext cx="3876064" cy="1143003"/>
            <a:chOff x="-102929" y="-1"/>
            <a:chExt cx="3608129" cy="1143002"/>
          </a:xfrm>
        </p:grpSpPr>
        <p:sp>
          <p:nvSpPr>
            <p:cNvPr id="165" name="椭圆"/>
            <p:cNvSpPr/>
            <p:nvPr/>
          </p:nvSpPr>
          <p:spPr>
            <a:xfrm>
              <a:off x="0" y="-1"/>
              <a:ext cx="3505200" cy="1143002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6" name="椭圆"/>
            <p:cNvSpPr/>
            <p:nvPr/>
          </p:nvSpPr>
          <p:spPr>
            <a:xfrm>
              <a:off x="1008556" y="341047"/>
              <a:ext cx="365126" cy="119064"/>
            </a:xfrm>
            <a:prstGeom prst="ellipse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7" name="椭圆"/>
            <p:cNvSpPr/>
            <p:nvPr/>
          </p:nvSpPr>
          <p:spPr>
            <a:xfrm>
              <a:off x="2131518" y="341047"/>
              <a:ext cx="365126" cy="119064"/>
            </a:xfrm>
            <a:prstGeom prst="ellipse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8" name="形状"/>
            <p:cNvSpPr/>
            <p:nvPr/>
          </p:nvSpPr>
          <p:spPr>
            <a:xfrm>
              <a:off x="804897" y="341047"/>
              <a:ext cx="1895406" cy="586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8" extrusionOk="0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69" name="Susceptible…"/>
            <p:cNvSpPr txBox="1"/>
            <p:nvPr/>
          </p:nvSpPr>
          <p:spPr>
            <a:xfrm>
              <a:off x="-102929" y="4428"/>
              <a:ext cx="3551611" cy="89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14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dirty="0"/>
                <a:t>Susceptible</a:t>
              </a:r>
              <a:endParaRPr lang="en-US" altLang="zh-CN" dirty="0"/>
            </a:p>
            <a:p>
              <a:pPr algn="ctr">
                <a:lnSpc>
                  <a:spcPct val="85000"/>
                </a:lnSpc>
                <a:spcBef>
                  <a:spcPts val="1400"/>
                </a:spcBef>
                <a:defRPr sz="2400"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lang="en-US" dirty="0"/>
                <a:t>Especially the kids under 5 y</a:t>
              </a:r>
              <a:endParaRPr dirty="0"/>
            </a:p>
          </p:txBody>
        </p:sp>
      </p:grpSp>
      <p:grpSp>
        <p:nvGrpSpPr>
          <p:cNvPr id="176" name="成组"/>
          <p:cNvGrpSpPr/>
          <p:nvPr/>
        </p:nvGrpSpPr>
        <p:grpSpPr>
          <a:xfrm>
            <a:off x="223087" y="1892158"/>
            <a:ext cx="2424863" cy="1056641"/>
            <a:chOff x="0" y="0"/>
            <a:chExt cx="2133600" cy="1056639"/>
          </a:xfrm>
        </p:grpSpPr>
        <p:sp>
          <p:nvSpPr>
            <p:cNvPr id="171" name="椭圆"/>
            <p:cNvSpPr/>
            <p:nvPr/>
          </p:nvSpPr>
          <p:spPr>
            <a:xfrm>
              <a:off x="0" y="33019"/>
              <a:ext cx="2133600" cy="990601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EAEAE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72" name="椭圆"/>
            <p:cNvSpPr/>
            <p:nvPr/>
          </p:nvSpPr>
          <p:spPr>
            <a:xfrm>
              <a:off x="613903" y="328594"/>
              <a:ext cx="222251" cy="103189"/>
            </a:xfrm>
            <a:prstGeom prst="ellipse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73" name="椭圆"/>
            <p:cNvSpPr/>
            <p:nvPr/>
          </p:nvSpPr>
          <p:spPr>
            <a:xfrm>
              <a:off x="1297446" y="328594"/>
              <a:ext cx="222251" cy="103189"/>
            </a:xfrm>
            <a:prstGeom prst="ellipse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74" name="形状"/>
            <p:cNvSpPr/>
            <p:nvPr/>
          </p:nvSpPr>
          <p:spPr>
            <a:xfrm>
              <a:off x="489937" y="328594"/>
              <a:ext cx="1153726" cy="507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8" extrusionOk="0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rgbClr val="EAEAE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19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75" name="Patients…"/>
            <p:cNvSpPr txBox="1"/>
            <p:nvPr/>
          </p:nvSpPr>
          <p:spPr>
            <a:xfrm>
              <a:off x="407015" y="-1"/>
              <a:ext cx="1319570" cy="1056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16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Patients</a:t>
              </a:r>
            </a:p>
            <a:p>
              <a:pPr algn="ctr">
                <a:lnSpc>
                  <a:spcPct val="85000"/>
                </a:lnSpc>
                <a:spcBef>
                  <a:spcPts val="1600"/>
                </a:spcBef>
                <a:defRPr>
                  <a:solidFill>
                    <a:srgbClr val="FF33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Carriers</a:t>
              </a:r>
            </a:p>
          </p:txBody>
        </p:sp>
      </p:grpSp>
      <p:sp>
        <p:nvSpPr>
          <p:cNvPr id="177" name="椭圆"/>
          <p:cNvSpPr/>
          <p:nvPr/>
        </p:nvSpPr>
        <p:spPr>
          <a:xfrm>
            <a:off x="3102613" y="3340893"/>
            <a:ext cx="1225551" cy="522288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grpSp>
        <p:nvGrpSpPr>
          <p:cNvPr id="26" name="成组">
            <a:extLst>
              <a:ext uri="{FF2B5EF4-FFF2-40B4-BE49-F238E27FC236}">
                <a16:creationId xmlns:a16="http://schemas.microsoft.com/office/drawing/2014/main" id="{D315A38D-9609-4B0C-A658-45D377CB58DB}"/>
              </a:ext>
            </a:extLst>
          </p:cNvPr>
          <p:cNvGrpSpPr/>
          <p:nvPr/>
        </p:nvGrpSpPr>
        <p:grpSpPr>
          <a:xfrm>
            <a:off x="278764" y="404812"/>
            <a:ext cx="3226435" cy="685802"/>
            <a:chOff x="-116522" y="20320"/>
            <a:chExt cx="2823847" cy="685801"/>
          </a:xfrm>
        </p:grpSpPr>
        <p:sp>
          <p:nvSpPr>
            <p:cNvPr id="27" name="矩形">
              <a:extLst>
                <a:ext uri="{FF2B5EF4-FFF2-40B4-BE49-F238E27FC236}">
                  <a16:creationId xmlns:a16="http://schemas.microsoft.com/office/drawing/2014/main" id="{DAF64090-4DA1-4F9D-8DC4-53139286725D}"/>
                </a:ext>
              </a:extLst>
            </p:cNvPr>
            <p:cNvSpPr/>
            <p:nvPr/>
          </p:nvSpPr>
          <p:spPr>
            <a:xfrm>
              <a:off x="0" y="20320"/>
              <a:ext cx="2590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流行病学">
              <a:extLst>
                <a:ext uri="{FF2B5EF4-FFF2-40B4-BE49-F238E27FC236}">
                  <a16:creationId xmlns:a16="http://schemas.microsoft.com/office/drawing/2014/main" id="{5B75737C-B7CF-483F-8C5B-B330ED7B3017}"/>
                </a:ext>
              </a:extLst>
            </p:cNvPr>
            <p:cNvSpPr txBox="1"/>
            <p:nvPr/>
          </p:nvSpPr>
          <p:spPr>
            <a:xfrm>
              <a:off x="-116522" y="40055"/>
              <a:ext cx="2823847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Epidemiology 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发病机制"/>
          <p:cNvSpPr txBox="1">
            <a:spLocks noGrp="1"/>
          </p:cNvSpPr>
          <p:nvPr>
            <p:ph type="title" idx="4294967295"/>
          </p:nvPr>
        </p:nvSpPr>
        <p:spPr>
          <a:xfrm>
            <a:off x="231775" y="188912"/>
            <a:ext cx="1974850" cy="68580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16200000"/>
          </a:gradFill>
          <a:ln w="63500">
            <a:solidFill>
              <a:srgbClr val="200B5B"/>
            </a:solidFill>
            <a:round/>
          </a:ln>
        </p:spPr>
        <p:txBody>
          <a:bodyPr>
            <a:normAutofit fontScale="90000"/>
          </a:bodyPr>
          <a:lstStyle>
            <a:lvl1pPr algn="ctr" defTabSz="841247">
              <a:defRPr sz="2944" b="1">
                <a:solidFill>
                  <a:srgbClr val="FFFFFF"/>
                </a:solidFill>
                <a:effectLst>
                  <a:outerShdw blurRad="11684" dist="23368" dir="2700000" rotWithShape="0">
                    <a:srgbClr val="200B5B"/>
                  </a:outerShdw>
                </a:effectLst>
                <a:latin typeface="楷体_GB2312"/>
                <a:ea typeface="楷体_GB2312"/>
                <a:cs typeface="楷体_GB2312"/>
                <a:sym typeface="楷体_GB2312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Pathogenesis</a:t>
            </a:r>
            <a:endParaRPr dirty="0">
              <a:latin typeface="楷体_GB2312"/>
              <a:ea typeface="楷体_GB2312"/>
              <a:cs typeface="楷体_GB2312"/>
              <a:sym typeface="楷体_GB2312"/>
            </a:endParaRPr>
          </a:p>
        </p:txBody>
      </p:sp>
      <p:pic>
        <p:nvPicPr>
          <p:cNvPr id="182" name="天平" descr="天平"/>
          <p:cNvPicPr>
            <a:picLocks noChangeAspect="1"/>
          </p:cNvPicPr>
          <p:nvPr/>
        </p:nvPicPr>
        <p:blipFill>
          <a:blip r:embed="rId2"/>
          <a:srcRect b="5502"/>
          <a:stretch>
            <a:fillRect/>
          </a:stretch>
        </p:blipFill>
        <p:spPr>
          <a:xfrm>
            <a:off x="1835150" y="2060575"/>
            <a:ext cx="5181600" cy="345598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机体免…"/>
          <p:cNvSpPr txBox="1"/>
          <p:nvPr/>
        </p:nvSpPr>
        <p:spPr>
          <a:xfrm>
            <a:off x="2065337" y="3625850"/>
            <a:ext cx="152400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2000" b="0">
                <a:solidFill>
                  <a:srgbClr val="0000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Immunity status </a:t>
            </a:r>
            <a:endParaRPr dirty="0"/>
          </a:p>
        </p:txBody>
      </p:sp>
      <p:sp>
        <p:nvSpPr>
          <p:cNvPr id="184" name="细菌…"/>
          <p:cNvSpPr txBox="1"/>
          <p:nvPr/>
        </p:nvSpPr>
        <p:spPr>
          <a:xfrm>
            <a:off x="5451428" y="3629025"/>
            <a:ext cx="134461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200"/>
              </a:spcBef>
              <a:defRPr sz="2000" b="0">
                <a:solidFill>
                  <a:srgbClr val="0000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Virulence</a:t>
            </a:r>
          </a:p>
          <a:p>
            <a:pPr>
              <a:spcBef>
                <a:spcPts val="1200"/>
              </a:spcBef>
              <a:defRPr sz="2000" b="0">
                <a:solidFill>
                  <a:srgbClr val="0000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Factors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4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正文"/>
          <p:cNvSpPr txBox="1">
            <a:spLocks noGrp="1"/>
          </p:cNvSpPr>
          <p:nvPr>
            <p:ph type="body" idx="4294967295"/>
          </p:nvPr>
        </p:nvSpPr>
        <p:spPr>
          <a:xfrm>
            <a:off x="608012" y="741362"/>
            <a:ext cx="8610601" cy="5943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SzTx/>
              <a:buNone/>
              <a:defRPr sz="2800" b="1"/>
            </a:lvl1pPr>
          </a:lstStyle>
          <a:p>
            <a:r>
              <a:rPr dirty="0"/>
              <a:t>         </a:t>
            </a:r>
          </a:p>
        </p:txBody>
      </p:sp>
      <p:sp>
        <p:nvSpPr>
          <p:cNvPr id="219" name="直线"/>
          <p:cNvSpPr/>
          <p:nvPr/>
        </p:nvSpPr>
        <p:spPr>
          <a:xfrm>
            <a:off x="1076863" y="1896268"/>
            <a:ext cx="1" cy="609600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0" name="直线"/>
          <p:cNvSpPr/>
          <p:nvPr/>
        </p:nvSpPr>
        <p:spPr>
          <a:xfrm>
            <a:off x="1116011" y="3728491"/>
            <a:ext cx="1" cy="76200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1" name="直线"/>
          <p:cNvSpPr/>
          <p:nvPr/>
        </p:nvSpPr>
        <p:spPr>
          <a:xfrm>
            <a:off x="1116011" y="5594657"/>
            <a:ext cx="0" cy="68580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2" name="直线"/>
          <p:cNvSpPr/>
          <p:nvPr/>
        </p:nvSpPr>
        <p:spPr>
          <a:xfrm>
            <a:off x="2362200" y="2308225"/>
            <a:ext cx="1143001" cy="0"/>
          </a:xfrm>
          <a:prstGeom prst="line">
            <a:avLst/>
          </a:prstGeom>
          <a:ln w="76200" cap="sq">
            <a:solidFill>
              <a:srgbClr val="66FF33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3" name="直线"/>
          <p:cNvSpPr/>
          <p:nvPr/>
        </p:nvSpPr>
        <p:spPr>
          <a:xfrm>
            <a:off x="2286000" y="3451225"/>
            <a:ext cx="1600200" cy="0"/>
          </a:xfrm>
          <a:prstGeom prst="line">
            <a:avLst/>
          </a:prstGeom>
          <a:ln w="76200" cap="sq">
            <a:solidFill>
              <a:srgbClr val="66FF33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4" name="直线"/>
          <p:cNvSpPr/>
          <p:nvPr/>
        </p:nvSpPr>
        <p:spPr>
          <a:xfrm>
            <a:off x="2667000" y="4822825"/>
            <a:ext cx="1066800" cy="0"/>
          </a:xfrm>
          <a:prstGeom prst="line">
            <a:avLst/>
          </a:prstGeom>
          <a:ln w="76200" cap="sq">
            <a:solidFill>
              <a:srgbClr val="66FF33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5" name="直线"/>
          <p:cNvSpPr/>
          <p:nvPr/>
        </p:nvSpPr>
        <p:spPr>
          <a:xfrm>
            <a:off x="2819400" y="5813425"/>
            <a:ext cx="609600" cy="0"/>
          </a:xfrm>
          <a:prstGeom prst="line">
            <a:avLst/>
          </a:prstGeom>
          <a:ln w="76200" cap="sq">
            <a:solidFill>
              <a:srgbClr val="66FF33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6" name="直线"/>
          <p:cNvSpPr/>
          <p:nvPr/>
        </p:nvSpPr>
        <p:spPr>
          <a:xfrm>
            <a:off x="8032750" y="4213225"/>
            <a:ext cx="1" cy="60960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7" name="直线"/>
          <p:cNvSpPr/>
          <p:nvPr/>
        </p:nvSpPr>
        <p:spPr>
          <a:xfrm>
            <a:off x="4572000" y="2841625"/>
            <a:ext cx="0" cy="45720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8" name="直线"/>
          <p:cNvSpPr/>
          <p:nvPr/>
        </p:nvSpPr>
        <p:spPr>
          <a:xfrm>
            <a:off x="4572000" y="3984625"/>
            <a:ext cx="0" cy="68580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29" name="直线"/>
          <p:cNvSpPr/>
          <p:nvPr/>
        </p:nvSpPr>
        <p:spPr>
          <a:xfrm>
            <a:off x="4572000" y="4975225"/>
            <a:ext cx="0" cy="68580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pic>
        <p:nvPicPr>
          <p:cNvPr id="230" name="07f3" descr="07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752475"/>
            <a:ext cx="4538663" cy="594995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直线"/>
          <p:cNvSpPr/>
          <p:nvPr/>
        </p:nvSpPr>
        <p:spPr>
          <a:xfrm>
            <a:off x="363537" y="4822825"/>
            <a:ext cx="8566151" cy="0"/>
          </a:xfrm>
          <a:prstGeom prst="line">
            <a:avLst/>
          </a:prstGeom>
          <a:ln>
            <a:solidFill>
              <a:srgbClr val="EAEAE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32" name="直线"/>
          <p:cNvSpPr/>
          <p:nvPr/>
        </p:nvSpPr>
        <p:spPr>
          <a:xfrm>
            <a:off x="287337" y="2636837"/>
            <a:ext cx="8642351" cy="1"/>
          </a:xfrm>
          <a:prstGeom prst="line">
            <a:avLst/>
          </a:prstGeom>
          <a:ln>
            <a:solidFill>
              <a:srgbClr val="EAEAE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33" name="上呼吸道…"/>
          <p:cNvSpPr txBox="1"/>
          <p:nvPr/>
        </p:nvSpPr>
        <p:spPr>
          <a:xfrm>
            <a:off x="246833" y="863937"/>
            <a:ext cx="178117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altLang="zh-C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Upper respiratory tract infection</a:t>
            </a:r>
            <a:endParaRPr lang="en-US" altLang="zh-CN" sz="2000" dirty="0">
              <a:solidFill>
                <a:schemeClr val="bg2">
                  <a:lumMod val="20000"/>
                  <a:lumOff val="80000"/>
                </a:schemeClr>
              </a:solidFill>
              <a:sym typeface="宋体"/>
            </a:endParaRPr>
          </a:p>
        </p:txBody>
      </p:sp>
      <p:sp>
        <p:nvSpPr>
          <p:cNvPr id="234" name="败血症期"/>
          <p:cNvSpPr txBox="1"/>
          <p:nvPr/>
        </p:nvSpPr>
        <p:spPr>
          <a:xfrm>
            <a:off x="250825" y="3214687"/>
            <a:ext cx="92396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85000"/>
              </a:lnSpc>
              <a:spcBef>
                <a:spcPts val="1200"/>
              </a:spcBef>
              <a:defRPr sz="20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35" name="脑膜炎期"/>
          <p:cNvSpPr txBox="1"/>
          <p:nvPr/>
        </p:nvSpPr>
        <p:spPr>
          <a:xfrm>
            <a:off x="250824" y="5068887"/>
            <a:ext cx="1777183" cy="458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85000"/>
              </a:lnSpc>
              <a:spcBef>
                <a:spcPts val="1200"/>
              </a:spcBef>
              <a:defRPr sz="20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altLang="zh-CN" sz="2800" b="1" dirty="0">
                <a:sym typeface="Times New Roman"/>
              </a:rPr>
              <a:t>Meningitis</a:t>
            </a:r>
            <a:endParaRPr sz="2800"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36" name="low fever…"/>
          <p:cNvSpPr txBox="1"/>
          <p:nvPr/>
        </p:nvSpPr>
        <p:spPr>
          <a:xfrm>
            <a:off x="6913562" y="850900"/>
            <a:ext cx="1101190" cy="158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t>low fever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t>sore throat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t>cough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t>stuff nose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CC66"/>
                </a:solidFill>
              </a:defRPr>
            </a:pPr>
            <a:r>
              <a:t>‘1~2d’ </a:t>
            </a:r>
          </a:p>
        </p:txBody>
      </p:sp>
      <p:sp>
        <p:nvSpPr>
          <p:cNvPr id="237" name="high fever,rigors…"/>
          <p:cNvSpPr txBox="1"/>
          <p:nvPr/>
        </p:nvSpPr>
        <p:spPr>
          <a:xfrm>
            <a:off x="6765925" y="2628900"/>
            <a:ext cx="2555875" cy="192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/>
              <a:t>high </a:t>
            </a:r>
            <a:r>
              <a:rPr dirty="0" err="1"/>
              <a:t>fever,rigors</a:t>
            </a:r>
            <a:endParaRPr dirty="0"/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/>
              <a:t>headache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33CC"/>
                </a:solidFill>
              </a:defRPr>
            </a:pPr>
            <a:r>
              <a:rPr lang="en-US" dirty="0"/>
              <a:t>P</a:t>
            </a:r>
            <a:r>
              <a:rPr dirty="0"/>
              <a:t>urpura</a:t>
            </a:r>
            <a:r>
              <a:rPr lang="en-US" altLang="zh-CN" dirty="0"/>
              <a:t>, petechiae, </a:t>
            </a:r>
            <a:endParaRPr dirty="0"/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33CC"/>
                </a:solidFill>
              </a:defRPr>
            </a:pPr>
            <a:r>
              <a:rPr dirty="0"/>
              <a:t>ecchymosis(70 % ~90%)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33CC"/>
                </a:solidFill>
              </a:defRPr>
            </a:pPr>
            <a:r>
              <a:rPr dirty="0"/>
              <a:t>shock, DIC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CC66"/>
                </a:solidFill>
              </a:defRPr>
            </a:pPr>
            <a:r>
              <a:rPr dirty="0"/>
              <a:t>‘1~2d’</a:t>
            </a:r>
          </a:p>
        </p:txBody>
      </p:sp>
      <p:sp>
        <p:nvSpPr>
          <p:cNvPr id="238" name="ICP…"/>
          <p:cNvSpPr txBox="1"/>
          <p:nvPr/>
        </p:nvSpPr>
        <p:spPr>
          <a:xfrm>
            <a:off x="6816725" y="4841875"/>
            <a:ext cx="2160588" cy="1899033"/>
          </a:xfrm>
          <a:prstGeom prst="rect">
            <a:avLst/>
          </a:prstGeom>
          <a:solidFill>
            <a:srgbClr val="8F6DE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/>
              <a:t>ICP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/>
              <a:t>severe headache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 err="1"/>
              <a:t>agitation,seizure</a:t>
            </a:r>
            <a:endParaRPr dirty="0"/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 err="1"/>
              <a:t>meni</a:t>
            </a:r>
            <a:r>
              <a:rPr dirty="0"/>
              <a:t>- irritation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EAEAEA"/>
                </a:solidFill>
              </a:defRPr>
            </a:pPr>
            <a:r>
              <a:rPr dirty="0"/>
              <a:t>mental changes</a:t>
            </a:r>
          </a:p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CC66"/>
                </a:solidFill>
              </a:defRPr>
            </a:pPr>
            <a:r>
              <a:rPr dirty="0"/>
              <a:t>‘2~5d’</a:t>
            </a:r>
          </a:p>
        </p:txBody>
      </p:sp>
      <p:sp>
        <p:nvSpPr>
          <p:cNvPr id="239" name="直线"/>
          <p:cNvSpPr/>
          <p:nvPr/>
        </p:nvSpPr>
        <p:spPr>
          <a:xfrm flipV="1">
            <a:off x="7524750" y="4759325"/>
            <a:ext cx="0" cy="215900"/>
          </a:xfrm>
          <a:prstGeom prst="line">
            <a:avLst/>
          </a:prstGeom>
          <a:ln>
            <a:solidFill>
              <a:srgbClr val="EAEAEA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40" name="直线"/>
          <p:cNvSpPr/>
          <p:nvPr/>
        </p:nvSpPr>
        <p:spPr>
          <a:xfrm flipV="1">
            <a:off x="7667625" y="4759325"/>
            <a:ext cx="0" cy="215900"/>
          </a:xfrm>
          <a:prstGeom prst="line">
            <a:avLst/>
          </a:prstGeom>
          <a:ln>
            <a:solidFill>
              <a:srgbClr val="EAEAEA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41" name="发病机制(普通型)"/>
          <p:cNvSpPr txBox="1"/>
          <p:nvPr/>
        </p:nvSpPr>
        <p:spPr>
          <a:xfrm>
            <a:off x="93662" y="155575"/>
            <a:ext cx="6632583" cy="627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85000"/>
              </a:lnSpc>
              <a:spcBef>
                <a:spcPts val="2400"/>
              </a:spcBef>
              <a:defRPr sz="4000" b="0">
                <a:solidFill>
                  <a:srgbClr val="FFAE0D"/>
                </a:solidFill>
                <a:latin typeface="华文新魏"/>
                <a:ea typeface="华文新魏"/>
                <a:cs typeface="华文新魏"/>
                <a:sym typeface="华文新魏"/>
              </a:defRPr>
            </a:pPr>
            <a:r>
              <a:rPr lang="en-US" dirty="0"/>
              <a:t>Pathogenesis</a:t>
            </a:r>
            <a:r>
              <a:rPr lang="en-US" altLang="zh-CN" dirty="0"/>
              <a:t> (Common type)</a:t>
            </a:r>
            <a:endParaRPr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640A6E-305E-4AA8-BB50-BC106F8DCC16}"/>
              </a:ext>
            </a:extLst>
          </p:cNvPr>
          <p:cNvSpPr txBox="1"/>
          <p:nvPr/>
        </p:nvSpPr>
        <p:spPr>
          <a:xfrm>
            <a:off x="127979" y="3118248"/>
            <a:ext cx="17627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Septicemia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发病机制(暴发型流脑)"/>
          <p:cNvSpPr txBox="1">
            <a:spLocks noGrp="1"/>
          </p:cNvSpPr>
          <p:nvPr>
            <p:ph type="title" idx="4294967295"/>
          </p:nvPr>
        </p:nvSpPr>
        <p:spPr>
          <a:xfrm>
            <a:off x="179387" y="476250"/>
            <a:ext cx="8540751" cy="72231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9808">
              <a:defRPr sz="3607" b="1">
                <a:latin typeface="华文新魏"/>
                <a:ea typeface="华文新魏"/>
                <a:cs typeface="华文新魏"/>
                <a:sym typeface="华文新魏"/>
              </a:defRPr>
            </a:pPr>
            <a:r>
              <a:rPr lang="en-US" dirty="0"/>
              <a:t>Pathogenesis</a:t>
            </a:r>
            <a:r>
              <a:rPr dirty="0"/>
              <a:t>(</a:t>
            </a:r>
            <a:r>
              <a:rPr lang="en-US" dirty="0"/>
              <a:t>Fulminant type</a:t>
            </a:r>
            <a:r>
              <a:rPr dirty="0"/>
              <a:t>)</a:t>
            </a:r>
          </a:p>
        </p:txBody>
      </p:sp>
      <p:sp>
        <p:nvSpPr>
          <p:cNvPr id="244" name="1  休克型…"/>
          <p:cNvSpPr txBox="1">
            <a:spLocks noGrp="1"/>
          </p:cNvSpPr>
          <p:nvPr>
            <p:ph type="body" idx="4294967295"/>
          </p:nvPr>
        </p:nvSpPr>
        <p:spPr>
          <a:xfrm>
            <a:off x="703032" y="1644235"/>
            <a:ext cx="8693692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>
              <a:spcBef>
                <a:spcPts val="600"/>
              </a:spcBef>
              <a:buSzTx/>
              <a:buNone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dirty="0"/>
              <a:t> 1</a:t>
            </a:r>
            <a:r>
              <a:rPr lang="en-US" altLang="zh-CN" dirty="0"/>
              <a:t> </a:t>
            </a:r>
            <a:r>
              <a:rPr lang="en-US" dirty="0"/>
              <a:t>Shock</a:t>
            </a:r>
            <a:endParaRPr dirty="0"/>
          </a:p>
          <a:p>
            <a:pPr marL="609600" indent="-609600">
              <a:buSzTx/>
              <a:buNone/>
              <a:defRPr sz="2800">
                <a:latin typeface="宋体"/>
                <a:ea typeface="宋体"/>
                <a:cs typeface="宋体"/>
                <a:sym typeface="宋体"/>
              </a:defRPr>
            </a:pPr>
            <a:endParaRPr dirty="0"/>
          </a:p>
          <a:p>
            <a:pPr marL="609600" indent="-609600">
              <a:lnSpc>
                <a:spcPct val="70000"/>
              </a:lnSpc>
              <a:spcBef>
                <a:spcPts val="600"/>
              </a:spcBef>
              <a:buSzTx/>
              <a:buNone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dirty="0"/>
              <a:t> </a:t>
            </a:r>
            <a:r>
              <a:rPr lang="en-US" sz="2000" dirty="0"/>
              <a:t>Bacterial        Endotoxin       </a:t>
            </a:r>
          </a:p>
          <a:p>
            <a:pPr marL="609600" indent="-609600">
              <a:lnSpc>
                <a:spcPct val="70000"/>
              </a:lnSpc>
              <a:spcBef>
                <a:spcPts val="600"/>
              </a:spcBef>
              <a:buSzTx/>
              <a:buNone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sz="2000" dirty="0"/>
              <a:t> Multiplication</a:t>
            </a:r>
            <a:endParaRPr dirty="0">
              <a:solidFill>
                <a:srgbClr val="FF3300"/>
              </a:solidFill>
            </a:endParaRPr>
          </a:p>
        </p:txBody>
      </p:sp>
      <p:sp>
        <p:nvSpPr>
          <p:cNvPr id="245" name="直线"/>
          <p:cNvSpPr/>
          <p:nvPr/>
        </p:nvSpPr>
        <p:spPr>
          <a:xfrm>
            <a:off x="2411412" y="2852737"/>
            <a:ext cx="685801" cy="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46" name="直线"/>
          <p:cNvSpPr/>
          <p:nvPr/>
        </p:nvSpPr>
        <p:spPr>
          <a:xfrm>
            <a:off x="4284662" y="2852737"/>
            <a:ext cx="609601" cy="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47" name="小血管痉挛…"/>
          <p:cNvSpPr txBox="1"/>
          <p:nvPr/>
        </p:nvSpPr>
        <p:spPr>
          <a:xfrm>
            <a:off x="4876684" y="1791142"/>
            <a:ext cx="2669343" cy="217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50000"/>
              </a:lnSpc>
              <a:spcBef>
                <a:spcPts val="1400"/>
              </a:spcBef>
              <a:defRPr sz="2400" b="0" i="1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Peripheral Vasoconstriction</a:t>
            </a:r>
          </a:p>
          <a:p>
            <a:pPr>
              <a:lnSpc>
                <a:spcPct val="50000"/>
              </a:lnSpc>
              <a:spcBef>
                <a:spcPts val="1400"/>
              </a:spcBef>
              <a:defRPr sz="2400" b="0" i="1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solidFill>
                  <a:srgbClr val="FFFFFF"/>
                </a:solidFill>
              </a:rPr>
              <a:t>Microcirculatory disorder</a:t>
            </a:r>
          </a:p>
          <a:p>
            <a:pPr>
              <a:lnSpc>
                <a:spcPct val="50000"/>
              </a:lnSpc>
              <a:spcBef>
                <a:spcPts val="1400"/>
              </a:spcBef>
              <a:defRPr sz="2400" b="0" i="1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FFFFFF"/>
                </a:solidFill>
              </a:rPr>
              <a:t>DIC</a:t>
            </a:r>
          </a:p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lang="en-US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Multiple organ failure</a:t>
            </a:r>
            <a:endParaRPr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48" name="直线"/>
          <p:cNvSpPr/>
          <p:nvPr/>
        </p:nvSpPr>
        <p:spPr>
          <a:xfrm>
            <a:off x="6576419" y="2852737"/>
            <a:ext cx="1043103" cy="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49" name="休克"/>
          <p:cNvSpPr txBox="1"/>
          <p:nvPr/>
        </p:nvSpPr>
        <p:spPr>
          <a:xfrm>
            <a:off x="7619522" y="2471051"/>
            <a:ext cx="1143001" cy="84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sz="2400" dirty="0">
                <a:latin typeface="宋体"/>
                <a:ea typeface="宋体"/>
                <a:cs typeface="宋体"/>
                <a:sym typeface="宋体"/>
              </a:rPr>
              <a:t>Shock</a:t>
            </a:r>
          </a:p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sz="2400" dirty="0"/>
              <a:t>bleeding</a:t>
            </a:r>
            <a:endParaRPr sz="240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50" name="直线"/>
          <p:cNvSpPr/>
          <p:nvPr/>
        </p:nvSpPr>
        <p:spPr>
          <a:xfrm flipH="1">
            <a:off x="6817797" y="3248787"/>
            <a:ext cx="609601" cy="30480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51" name="2 脑膜脑炎型…"/>
          <p:cNvSpPr txBox="1"/>
          <p:nvPr/>
        </p:nvSpPr>
        <p:spPr>
          <a:xfrm>
            <a:off x="876299" y="4592452"/>
            <a:ext cx="7391401" cy="1172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sz="2700" dirty="0"/>
              <a:t>2 </a:t>
            </a:r>
            <a:r>
              <a:rPr lang="en-US" altLang="zh-CN" dirty="0"/>
              <a:t>  </a:t>
            </a:r>
            <a:r>
              <a:rPr lang="en-US" altLang="zh-CN" sz="2700" b="0" dirty="0"/>
              <a:t>Meningoencephalitis</a:t>
            </a:r>
            <a:endParaRPr sz="2700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D3D3D3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Bacterial Multiplication</a:t>
            </a:r>
            <a:r>
              <a:rPr dirty="0">
                <a:latin typeface="宋体"/>
                <a:ea typeface="宋体"/>
                <a:cs typeface="宋体"/>
                <a:sym typeface="宋体"/>
              </a:rPr>
              <a:t> </a:t>
            </a:r>
            <a:endParaRPr lang="en-US" altLang="zh-CN" dirty="0"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D3D3D3"/>
                </a:solidFill>
              </a:defRPr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                  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   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Endotoxin</a:t>
            </a:r>
            <a:endParaRPr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52" name="直线"/>
          <p:cNvSpPr/>
          <p:nvPr/>
        </p:nvSpPr>
        <p:spPr>
          <a:xfrm>
            <a:off x="2690805" y="5587050"/>
            <a:ext cx="533401" cy="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53" name="直线"/>
          <p:cNvSpPr/>
          <p:nvPr/>
        </p:nvSpPr>
        <p:spPr>
          <a:xfrm>
            <a:off x="4383699" y="5599767"/>
            <a:ext cx="457200" cy="1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54" name="脑血管痉挛…"/>
          <p:cNvSpPr txBox="1"/>
          <p:nvPr/>
        </p:nvSpPr>
        <p:spPr>
          <a:xfrm>
            <a:off x="4794540" y="5344761"/>
            <a:ext cx="1943100" cy="64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Brain 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Edema</a:t>
            </a:r>
          </a:p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ontraction of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brain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vessel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 </a:t>
            </a:r>
            <a:endParaRPr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55" name="直线"/>
          <p:cNvSpPr/>
          <p:nvPr/>
        </p:nvSpPr>
        <p:spPr>
          <a:xfrm>
            <a:off x="6657726" y="5570690"/>
            <a:ext cx="685801" cy="0"/>
          </a:xfrm>
          <a:prstGeom prst="line">
            <a:avLst/>
          </a:prstGeom>
          <a:ln w="76200" cap="sq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56" name="脑疝…"/>
          <p:cNvSpPr txBox="1"/>
          <p:nvPr/>
        </p:nvSpPr>
        <p:spPr>
          <a:xfrm>
            <a:off x="7343527" y="5213765"/>
            <a:ext cx="1621473" cy="77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Cerebral palsy</a:t>
            </a:r>
          </a:p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Cerebral hernia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蛛网膜下腔充满灰黄色浓汁" descr="蛛网膜下腔充满灰黄色浓汁"/>
          <p:cNvPicPr>
            <a:picLocks noChangeAspect="1"/>
          </p:cNvPicPr>
          <p:nvPr/>
        </p:nvPicPr>
        <p:blipFill>
          <a:blip r:embed="rId3"/>
          <a:srcRect l="58134"/>
          <a:stretch>
            <a:fillRect/>
          </a:stretch>
        </p:blipFill>
        <p:spPr>
          <a:xfrm>
            <a:off x="5135562" y="1052512"/>
            <a:ext cx="3829051" cy="361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蛛网膜下腔充满灰黄色脓汁"/>
          <p:cNvSpPr txBox="1"/>
          <p:nvPr/>
        </p:nvSpPr>
        <p:spPr>
          <a:xfrm>
            <a:off x="463233" y="4252706"/>
            <a:ext cx="382905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subarachnoid space is filled with gray-yellow pus</a:t>
            </a:r>
            <a:br>
              <a:rPr dirty="0"/>
            </a:br>
            <a:endParaRPr dirty="0"/>
          </a:p>
        </p:txBody>
      </p:sp>
      <p:sp>
        <p:nvSpPr>
          <p:cNvPr id="265" name="文本"/>
          <p:cNvSpPr txBox="1"/>
          <p:nvPr/>
        </p:nvSpPr>
        <p:spPr>
          <a:xfrm>
            <a:off x="3679825" y="1557337"/>
            <a:ext cx="1785938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solidFill>
                  <a:srgbClr val="EAEAEA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266" name="蛛网膜下腔充满脓性渗出物"/>
          <p:cNvSpPr txBox="1"/>
          <p:nvPr/>
        </p:nvSpPr>
        <p:spPr>
          <a:xfrm>
            <a:off x="4595812" y="4932362"/>
            <a:ext cx="454818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b="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dirty="0">
              <a:solidFill>
                <a:srgbClr val="EAEAEA"/>
              </a:solidFill>
            </a:endParaRPr>
          </a:p>
        </p:txBody>
      </p:sp>
      <p:pic>
        <p:nvPicPr>
          <p:cNvPr id="267" name="化脓性脑膜炎" descr="化脓性脑膜炎"/>
          <p:cNvPicPr>
            <a:picLocks noChangeAspect="1"/>
          </p:cNvPicPr>
          <p:nvPr/>
        </p:nvPicPr>
        <p:blipFill>
          <a:blip r:embed="rId4"/>
          <a:srcRect t="1867"/>
          <a:stretch>
            <a:fillRect/>
          </a:stretch>
        </p:blipFill>
        <p:spPr>
          <a:xfrm>
            <a:off x="102553" y="351472"/>
            <a:ext cx="4932363" cy="3603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临床类型…"/>
          <p:cNvSpPr txBox="1"/>
          <p:nvPr/>
        </p:nvSpPr>
        <p:spPr>
          <a:xfrm>
            <a:off x="345440" y="994364"/>
            <a:ext cx="8859520" cy="406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60000"/>
              </a:lnSpc>
              <a:spcBef>
                <a:spcPts val="1900"/>
              </a:spcBef>
              <a:defRPr b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dirty="0"/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C</a:t>
            </a:r>
            <a:r>
              <a:rPr lang="en-US" altLang="zh-CN" dirty="0"/>
              <a:t>linical type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dirty="0"/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ym typeface="宋体"/>
              </a:rPr>
              <a:t>Acute systemic meningococcal disease</a:t>
            </a:r>
            <a:endParaRPr dirty="0"/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ym typeface="宋体"/>
              </a:rPr>
              <a:t>Meningitis </a:t>
            </a:r>
            <a:r>
              <a:rPr lang="en-US" dirty="0">
                <a:solidFill>
                  <a:schemeClr val="accent1"/>
                </a:solidFill>
              </a:rPr>
              <a:t>: 	 </a:t>
            </a:r>
            <a:r>
              <a:rPr lang="en-US" altLang="zh-CN" dirty="0">
                <a:solidFill>
                  <a:schemeClr val="accent1"/>
                </a:solidFill>
              </a:rPr>
              <a:t>7</a:t>
            </a:r>
            <a:r>
              <a:rPr lang="en-US" dirty="0">
                <a:solidFill>
                  <a:schemeClr val="accent1"/>
                </a:solidFill>
              </a:rPr>
              <a:t>0%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ym typeface="宋体"/>
              </a:rPr>
              <a:t>Meningitis with accompanying meningococcemia      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ym typeface="宋体"/>
              </a:rPr>
              <a:t>Meningococcemia without meningitis 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altLang="zh-CN" dirty="0">
                <a:solidFill>
                  <a:schemeClr val="accent1"/>
                </a:solidFill>
              </a:rPr>
              <a:t> 27%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b="0" dirty="0">
                <a:solidFill>
                  <a:srgbClr val="66FFFF"/>
                </a:solidFill>
                <a:latin typeface="宋体"/>
                <a:ea typeface="宋体"/>
              </a:rPr>
              <a:t>Chronic </a:t>
            </a:r>
            <a:r>
              <a:rPr lang="en-US" altLang="zh-CN" b="0" dirty="0" err="1">
                <a:solidFill>
                  <a:srgbClr val="66FFFF"/>
                </a:solidFill>
                <a:latin typeface="宋体"/>
                <a:ea typeface="宋体"/>
                <a:sym typeface="宋体"/>
              </a:rPr>
              <a:t>Menigococcemia</a:t>
            </a:r>
            <a:r>
              <a:rPr lang="en-US" altLang="zh-CN" b="0" dirty="0">
                <a:solidFill>
                  <a:srgbClr val="66FFFF"/>
                </a:solidFill>
                <a:latin typeface="宋体"/>
                <a:ea typeface="宋体"/>
                <a:sym typeface="宋体"/>
              </a:rPr>
              <a:t> 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72" name="成组"/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270" name="矩形"/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临床表现"/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临床类型…"/>
          <p:cNvSpPr txBox="1"/>
          <p:nvPr/>
        </p:nvSpPr>
        <p:spPr>
          <a:xfrm>
            <a:off x="616544" y="1334392"/>
            <a:ext cx="8859520" cy="266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60000"/>
              </a:lnSpc>
              <a:spcBef>
                <a:spcPts val="1900"/>
              </a:spcBef>
              <a:defRPr b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dirty="0"/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C</a:t>
            </a:r>
            <a:r>
              <a:rPr lang="en-US" altLang="zh-CN" dirty="0"/>
              <a:t>linical type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dirty="0"/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66FFFF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ym typeface="宋体"/>
              </a:rPr>
              <a:t>Common Type</a:t>
            </a:r>
            <a:r>
              <a:rPr lang="en-US" altLang="zh-CN" b="0" dirty="0">
                <a:solidFill>
                  <a:srgbClr val="FFFF00"/>
                </a:solidFill>
                <a:sym typeface="宋体"/>
              </a:rPr>
              <a:t>  </a:t>
            </a:r>
            <a:r>
              <a:rPr lang="en-US" altLang="zh-CN" dirty="0">
                <a:solidFill>
                  <a:schemeClr val="accent1"/>
                </a:solidFill>
              </a:rPr>
              <a:t>9</a:t>
            </a:r>
            <a:r>
              <a:rPr lang="en-US" dirty="0">
                <a:solidFill>
                  <a:schemeClr val="accent1"/>
                </a:solidFill>
              </a:rPr>
              <a:t>0%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b="0" dirty="0">
                <a:solidFill>
                  <a:srgbClr val="66FFFF"/>
                </a:solidFill>
                <a:latin typeface="宋体"/>
                <a:ea typeface="宋体"/>
              </a:rPr>
              <a:t>Fulminant Type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b="0" dirty="0">
                <a:solidFill>
                  <a:srgbClr val="66FFFF"/>
                </a:solidFill>
                <a:latin typeface="宋体"/>
                <a:ea typeface="宋体"/>
              </a:rPr>
              <a:t>Chronic </a:t>
            </a:r>
            <a:r>
              <a:rPr lang="en-US" altLang="zh-CN" b="0" dirty="0">
                <a:solidFill>
                  <a:srgbClr val="66FFFF"/>
                </a:solidFill>
                <a:latin typeface="宋体"/>
                <a:ea typeface="宋体"/>
                <a:sym typeface="宋体"/>
              </a:rPr>
              <a:t>Septic Type  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72" name="成组"/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270" name="矩形"/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临床表现"/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241986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潜伏期1～10日，一般2～3日。…"/>
          <p:cNvSpPr txBox="1">
            <a:spLocks noGrp="1"/>
          </p:cNvSpPr>
          <p:nvPr>
            <p:ph type="body" sz="half" idx="4294967295"/>
          </p:nvPr>
        </p:nvSpPr>
        <p:spPr>
          <a:xfrm>
            <a:off x="4149020" y="1628001"/>
            <a:ext cx="4242812" cy="3740411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round/>
          </a:ln>
        </p:spPr>
        <p:txBody>
          <a:bodyPr>
            <a:noAutofit/>
          </a:bodyPr>
          <a:lstStyle/>
          <a:p>
            <a:pPr marL="329184" indent="-329184" defTabSz="877823">
              <a:lnSpc>
                <a:spcPct val="90000"/>
              </a:lnSpc>
              <a:spcBef>
                <a:spcPts val="600"/>
              </a:spcBef>
              <a:buChar char="¨"/>
              <a:defRPr sz="1152"/>
            </a:pPr>
            <a:endParaRPr lang="en-US" sz="2400" dirty="0"/>
          </a:p>
          <a:p>
            <a:pPr marL="329184" indent="-329184" defTabSz="877823">
              <a:lnSpc>
                <a:spcPct val="90000"/>
              </a:lnSpc>
              <a:spcBef>
                <a:spcPts val="600"/>
              </a:spcBef>
              <a:buChar char="¨"/>
              <a:defRPr sz="1152"/>
            </a:pPr>
            <a:r>
              <a:rPr lang="en-US" sz="2400" dirty="0"/>
              <a:t>The incubation period is 1 to 10 days, usually 2 to 3 days.</a:t>
            </a:r>
          </a:p>
          <a:p>
            <a:pPr marL="329184" indent="-329184" defTabSz="877823">
              <a:lnSpc>
                <a:spcPct val="90000"/>
              </a:lnSpc>
              <a:spcBef>
                <a:spcPts val="600"/>
              </a:spcBef>
              <a:buChar char="¨"/>
              <a:defRPr sz="1152"/>
            </a:pPr>
            <a:endParaRPr lang="en-US" sz="2400" dirty="0"/>
          </a:p>
          <a:p>
            <a:pPr marL="329184" indent="-329184" defTabSz="877823">
              <a:lnSpc>
                <a:spcPct val="90000"/>
              </a:lnSpc>
              <a:spcBef>
                <a:spcPts val="600"/>
              </a:spcBef>
              <a:buChar char="¨"/>
              <a:defRPr sz="1152"/>
            </a:pPr>
            <a:r>
              <a:rPr lang="en-US" sz="2400" dirty="0"/>
              <a:t>Due to acute onset, rapid progress, it is often difficult to distinguish the clinical stages.</a:t>
            </a:r>
          </a:p>
          <a:p>
            <a:pPr marL="329184" indent="-329184" defTabSz="877823">
              <a:lnSpc>
                <a:spcPct val="90000"/>
              </a:lnSpc>
              <a:spcBef>
                <a:spcPts val="600"/>
              </a:spcBef>
              <a:buChar char="¨"/>
              <a:defRPr sz="1152"/>
            </a:pPr>
            <a:endParaRPr lang="en-US" sz="2400" dirty="0"/>
          </a:p>
        </p:txBody>
      </p:sp>
      <p:grpSp>
        <p:nvGrpSpPr>
          <p:cNvPr id="278" name="水滴"/>
          <p:cNvGrpSpPr/>
          <p:nvPr/>
        </p:nvGrpSpPr>
        <p:grpSpPr>
          <a:xfrm>
            <a:off x="213663" y="1250305"/>
            <a:ext cx="3832311" cy="4495801"/>
            <a:chOff x="0" y="0"/>
            <a:chExt cx="2649337" cy="4495800"/>
          </a:xfrm>
        </p:grpSpPr>
        <p:sp>
          <p:nvSpPr>
            <p:cNvPr id="276" name="矩形"/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277" name="普通型…"/>
            <p:cNvSpPr txBox="1"/>
            <p:nvPr/>
          </p:nvSpPr>
          <p:spPr>
            <a:xfrm>
              <a:off x="71237" y="0"/>
              <a:ext cx="257810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 </a:t>
              </a: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DDB2B6D-9EDF-47EA-B3E0-A2CB16A928BD}"/>
              </a:ext>
            </a:extLst>
          </p:cNvPr>
          <p:cNvSpPr/>
          <p:nvPr/>
        </p:nvSpPr>
        <p:spPr>
          <a:xfrm>
            <a:off x="469899" y="2046827"/>
            <a:ext cx="3633153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Common Type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Upper respiratory tract infection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Septicemia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Meningitis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Convalescent stage</a:t>
            </a:r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id="{81E06D04-026D-4BA1-9FCD-F79A56F513E1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346F42DD-642D-4B96-8430-F8881F6C05B4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临床表现">
              <a:extLst>
                <a:ext uri="{FF2B5EF4-FFF2-40B4-BE49-F238E27FC236}">
                  <a16:creationId xmlns:a16="http://schemas.microsoft.com/office/drawing/2014/main" id="{384EE779-0600-40DD-92A9-11AE4218C118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大多无症状、部分可有：…"/>
          <p:cNvSpPr txBox="1"/>
          <p:nvPr/>
        </p:nvSpPr>
        <p:spPr>
          <a:xfrm>
            <a:off x="3921026" y="1438498"/>
            <a:ext cx="4899360" cy="4103688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Asymptomatic </a:t>
            </a:r>
          </a:p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Or  Low fever, cough, sore  throat, nasopharyngeal mucosal congestion and increased secretion</a:t>
            </a:r>
          </a:p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endParaRPr lang="en-US" b="0" dirty="0">
              <a:latin typeface="宋体"/>
              <a:ea typeface="宋体"/>
              <a:cs typeface="宋体"/>
              <a:sym typeface="宋体"/>
            </a:endParaRPr>
          </a:p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Misdiagnosed easily</a:t>
            </a:r>
          </a:p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endParaRPr lang="en-US" b="0" dirty="0">
              <a:latin typeface="宋体"/>
              <a:ea typeface="宋体"/>
              <a:cs typeface="宋体"/>
              <a:sym typeface="宋体"/>
            </a:endParaRPr>
          </a:p>
          <a:p>
            <a:pPr marL="342900" indent="-342900">
              <a:spcBef>
                <a:spcPts val="600"/>
              </a:spcBef>
              <a:defRPr>
                <a:solidFill>
                  <a:srgbClr val="EAEAEA"/>
                </a:solidFill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Nasopharyngeal swab culture (+)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7" name="水滴">
            <a:extLst>
              <a:ext uri="{FF2B5EF4-FFF2-40B4-BE49-F238E27FC236}">
                <a16:creationId xmlns:a16="http://schemas.microsoft.com/office/drawing/2014/main" id="{7149E1B6-BCAA-4CE0-BDA1-D6CF2486FD45}"/>
              </a:ext>
            </a:extLst>
          </p:cNvPr>
          <p:cNvGrpSpPr/>
          <p:nvPr/>
        </p:nvGrpSpPr>
        <p:grpSpPr>
          <a:xfrm>
            <a:off x="190182" y="1206501"/>
            <a:ext cx="3633153" cy="4495801"/>
            <a:chOff x="0" y="0"/>
            <a:chExt cx="2649337" cy="4495800"/>
          </a:xfrm>
        </p:grpSpPr>
        <p:sp>
          <p:nvSpPr>
            <p:cNvPr id="8" name="矩形">
              <a:extLst>
                <a:ext uri="{FF2B5EF4-FFF2-40B4-BE49-F238E27FC236}">
                  <a16:creationId xmlns:a16="http://schemas.microsoft.com/office/drawing/2014/main" id="{9761D8EE-4C6F-4ABD-905F-A00AFA4928FF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9" name="普通型…">
              <a:extLst>
                <a:ext uri="{FF2B5EF4-FFF2-40B4-BE49-F238E27FC236}">
                  <a16:creationId xmlns:a16="http://schemas.microsoft.com/office/drawing/2014/main" id="{3891D13D-9853-46E5-BF94-CC7A9D8798B7}"/>
                </a:ext>
              </a:extLst>
            </p:cNvPr>
            <p:cNvSpPr txBox="1"/>
            <p:nvPr/>
          </p:nvSpPr>
          <p:spPr>
            <a:xfrm>
              <a:off x="71237" y="0"/>
              <a:ext cx="257810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 </a:t>
              </a: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BE078AA-FC4B-44D8-A824-C03C96630F28}"/>
              </a:ext>
            </a:extLst>
          </p:cNvPr>
          <p:cNvSpPr/>
          <p:nvPr/>
        </p:nvSpPr>
        <p:spPr>
          <a:xfrm>
            <a:off x="287872" y="2144664"/>
            <a:ext cx="3633153" cy="266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Common Type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rgbClr val="FF0000"/>
                </a:solidFill>
              </a:rPr>
              <a:t>URT infection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Septicemia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Meningitis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Convalescent stage</a:t>
            </a:r>
          </a:p>
        </p:txBody>
      </p:sp>
      <p:grpSp>
        <p:nvGrpSpPr>
          <p:cNvPr id="11" name="成组">
            <a:extLst>
              <a:ext uri="{FF2B5EF4-FFF2-40B4-BE49-F238E27FC236}">
                <a16:creationId xmlns:a16="http://schemas.microsoft.com/office/drawing/2014/main" id="{1C54FE45-B975-466B-9579-ACABF586845F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12" name="矩形">
              <a:extLst>
                <a:ext uri="{FF2B5EF4-FFF2-40B4-BE49-F238E27FC236}">
                  <a16:creationId xmlns:a16="http://schemas.microsoft.com/office/drawing/2014/main" id="{47728C69-9E9F-4E0F-B826-99FCD3793510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临床表现">
              <a:extLst>
                <a:ext uri="{FF2B5EF4-FFF2-40B4-BE49-F238E27FC236}">
                  <a16:creationId xmlns:a16="http://schemas.microsoft.com/office/drawing/2014/main" id="{EC07081D-D934-46FA-84DC-A2D908EF79CD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流行性脑脊髓膜炎 （epidemic cerebrospinal meningitis）"/>
          <p:cNvSpPr txBox="1">
            <a:spLocks noGrp="1"/>
          </p:cNvSpPr>
          <p:nvPr>
            <p:ph type="title" idx="4294967295"/>
          </p:nvPr>
        </p:nvSpPr>
        <p:spPr>
          <a:xfrm>
            <a:off x="-2" y="1395085"/>
            <a:ext cx="9144001" cy="216873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94359">
              <a:defRPr sz="3509" b="1"/>
            </a:pPr>
            <a:r>
              <a:rPr sz="4800" dirty="0"/>
              <a:t>epidemic cerebrospinal</a:t>
            </a:r>
            <a:r>
              <a:rPr lang="en-US" altLang="zh-CN" sz="4800" dirty="0"/>
              <a:t> </a:t>
            </a:r>
            <a:r>
              <a:rPr sz="4800" dirty="0"/>
              <a:t>meningitis</a:t>
            </a:r>
            <a:endParaRPr sz="4800"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86" name="直线"/>
          <p:cNvSpPr/>
          <p:nvPr/>
        </p:nvSpPr>
        <p:spPr>
          <a:xfrm>
            <a:off x="-1" y="3200400"/>
            <a:ext cx="9144002" cy="0"/>
          </a:xfrm>
          <a:prstGeom prst="line">
            <a:avLst/>
          </a:prstGeom>
          <a:ln w="25400" cap="sq">
            <a:solidFill>
              <a:srgbClr val="00FF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感染中毒症状：寒战、高热、头痛和呕吐，神志淡漠…"/>
          <p:cNvSpPr txBox="1">
            <a:spLocks noGrp="1"/>
          </p:cNvSpPr>
          <p:nvPr>
            <p:ph type="body" sz="half" idx="4294967295"/>
          </p:nvPr>
        </p:nvSpPr>
        <p:spPr>
          <a:xfrm>
            <a:off x="3742278" y="1150828"/>
            <a:ext cx="5229658" cy="5490862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Autofit/>
          </a:bodyPr>
          <a:lstStyle/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dirty="0"/>
              <a:t>Symptoms of infection : chills, high fever, headache and vomiting, decreased ability to concentrate</a:t>
            </a:r>
          </a:p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endParaRPr lang="en-US" sz="2500" dirty="0"/>
          </a:p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dirty="0"/>
              <a:t>Rash (70%) </a:t>
            </a:r>
          </a:p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dirty="0"/>
              <a:t>Appear as discrete lesions</a:t>
            </a:r>
            <a:r>
              <a:rPr lang="zh-CN" altLang="en-US" sz="2500" dirty="0"/>
              <a:t>，</a:t>
            </a:r>
            <a:r>
              <a:rPr lang="en-US" sz="2500" dirty="0"/>
              <a:t>1-2 mm in diameter,</a:t>
            </a:r>
          </a:p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dirty="0"/>
              <a:t>The petechiae can coalesce into larger purpuric and </a:t>
            </a:r>
            <a:r>
              <a:rPr lang="en-US" sz="2500" dirty="0" err="1"/>
              <a:t>ecchymotic</a:t>
            </a:r>
            <a:r>
              <a:rPr lang="en-US" sz="2500" dirty="0"/>
              <a:t> lesions. </a:t>
            </a:r>
          </a:p>
          <a:p>
            <a:pPr marL="305180" indent="-305180" defTabSz="813816">
              <a:spcBef>
                <a:spcPts val="500"/>
              </a:spcBef>
              <a:buClr>
                <a:srgbClr val="EAEAEA"/>
              </a:buClr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dirty="0"/>
              <a:t>Most frequently on the trunk and lower potions of the body. </a:t>
            </a:r>
            <a:endParaRPr sz="2500" dirty="0"/>
          </a:p>
        </p:txBody>
      </p:sp>
      <p:grpSp>
        <p:nvGrpSpPr>
          <p:cNvPr id="7" name="水滴">
            <a:extLst>
              <a:ext uri="{FF2B5EF4-FFF2-40B4-BE49-F238E27FC236}">
                <a16:creationId xmlns:a16="http://schemas.microsoft.com/office/drawing/2014/main" id="{30B462F7-8804-44D0-B7F7-13DB55F581F4}"/>
              </a:ext>
            </a:extLst>
          </p:cNvPr>
          <p:cNvGrpSpPr/>
          <p:nvPr/>
        </p:nvGrpSpPr>
        <p:grpSpPr>
          <a:xfrm>
            <a:off x="206676" y="1216943"/>
            <a:ext cx="3514834" cy="4495801"/>
            <a:chOff x="0" y="0"/>
            <a:chExt cx="2649337" cy="4495800"/>
          </a:xfrm>
        </p:grpSpPr>
        <p:sp>
          <p:nvSpPr>
            <p:cNvPr id="8" name="矩形">
              <a:extLst>
                <a:ext uri="{FF2B5EF4-FFF2-40B4-BE49-F238E27FC236}">
                  <a16:creationId xmlns:a16="http://schemas.microsoft.com/office/drawing/2014/main" id="{7B4E03C0-B76B-42C8-9B17-8BFE8A47CBD4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9" name="普通型…">
              <a:extLst>
                <a:ext uri="{FF2B5EF4-FFF2-40B4-BE49-F238E27FC236}">
                  <a16:creationId xmlns:a16="http://schemas.microsoft.com/office/drawing/2014/main" id="{1D8B5C7B-FC17-49E6-BB46-D657A7709DC4}"/>
                </a:ext>
              </a:extLst>
            </p:cNvPr>
            <p:cNvSpPr txBox="1"/>
            <p:nvPr/>
          </p:nvSpPr>
          <p:spPr>
            <a:xfrm>
              <a:off x="71237" y="0"/>
              <a:ext cx="257810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 </a:t>
              </a: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E906A89A-8F75-487D-B49D-1BFF32DAA489}"/>
              </a:ext>
            </a:extLst>
          </p:cNvPr>
          <p:cNvSpPr/>
          <p:nvPr/>
        </p:nvSpPr>
        <p:spPr>
          <a:xfrm>
            <a:off x="243189" y="2138934"/>
            <a:ext cx="3399663" cy="266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Common Type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URT infection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rgbClr val="FF0000"/>
                </a:solidFill>
              </a:rPr>
              <a:t>Septicemia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Meningitis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Convalescent stage</a:t>
            </a:r>
          </a:p>
        </p:txBody>
      </p:sp>
      <p:grpSp>
        <p:nvGrpSpPr>
          <p:cNvPr id="11" name="成组">
            <a:extLst>
              <a:ext uri="{FF2B5EF4-FFF2-40B4-BE49-F238E27FC236}">
                <a16:creationId xmlns:a16="http://schemas.microsoft.com/office/drawing/2014/main" id="{10578ECB-49A4-4CB1-A85E-4AA58A11EA7A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12" name="矩形">
              <a:extLst>
                <a:ext uri="{FF2B5EF4-FFF2-40B4-BE49-F238E27FC236}">
                  <a16:creationId xmlns:a16="http://schemas.microsoft.com/office/drawing/2014/main" id="{18FC7274-2AB7-4790-A67C-0871168EA783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临床表现">
              <a:extLst>
                <a:ext uri="{FF2B5EF4-FFF2-40B4-BE49-F238E27FC236}">
                  <a16:creationId xmlns:a16="http://schemas.microsoft.com/office/drawing/2014/main" id="{26BD3C1E-6B9D-43AC-AB88-9DF284CDCE79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多与败血症期症状同时出现，持续2－5天…"/>
          <p:cNvSpPr txBox="1">
            <a:spLocks noGrp="1"/>
          </p:cNvSpPr>
          <p:nvPr>
            <p:ph type="body" idx="4294967295"/>
          </p:nvPr>
        </p:nvSpPr>
        <p:spPr>
          <a:xfrm>
            <a:off x="2987583" y="1239520"/>
            <a:ext cx="5943057" cy="4825722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Autofit/>
          </a:bodyPr>
          <a:lstStyle/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lasting 2-5 days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Fever, infection symptoms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Central nervous system symptoms:</a:t>
            </a:r>
          </a:p>
          <a:p>
            <a:pPr defTabSz="813816">
              <a:spcBef>
                <a:spcPts val="500"/>
              </a:spcBef>
              <a:buFont typeface="Wingdings" panose="05000000000000000000" pitchFamily="2" charset="2"/>
              <a:buChar char="ü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  Symptoms of </a:t>
            </a:r>
            <a:r>
              <a:rPr lang="en-US" altLang="zh-CN" sz="2500" b="1" dirty="0">
                <a:latin typeface="隶书"/>
                <a:ea typeface="隶书"/>
                <a:cs typeface="隶书"/>
                <a:sym typeface="宋体"/>
              </a:rPr>
              <a:t>intracranial hypertension </a:t>
            </a: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: severe headache, frequent vomiting</a:t>
            </a:r>
          </a:p>
          <a:p>
            <a:pPr defTabSz="813816">
              <a:spcBef>
                <a:spcPts val="500"/>
              </a:spcBef>
              <a:buFont typeface="Wingdings" panose="05000000000000000000" pitchFamily="2" charset="2"/>
              <a:buChar char="ü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  Meningeal irritation: neck stiffness, Brudzinski sign and Kernig sign positive</a:t>
            </a:r>
          </a:p>
          <a:p>
            <a:pPr defTabSz="813816">
              <a:spcBef>
                <a:spcPts val="500"/>
              </a:spcBef>
              <a:buFont typeface="Wingdings" panose="05000000000000000000" pitchFamily="2" charset="2"/>
              <a:buChar char="ü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  Symptoms of </a:t>
            </a:r>
            <a:r>
              <a:rPr lang="en-US" altLang="zh-CN" sz="2500" b="1" dirty="0" err="1">
                <a:latin typeface="隶书"/>
                <a:ea typeface="隶书"/>
                <a:cs typeface="隶书"/>
                <a:sym typeface="隶书"/>
              </a:rPr>
              <a:t>cephalitis</a:t>
            </a:r>
            <a:r>
              <a:rPr lang="en-US" sz="2500" b="1" dirty="0">
                <a:latin typeface="隶书"/>
                <a:ea typeface="隶书"/>
                <a:cs typeface="隶书"/>
                <a:sym typeface="隶书"/>
              </a:rPr>
              <a:t>: convulsions and mental disorders</a:t>
            </a:r>
            <a:r>
              <a:rPr sz="2500" b="1" dirty="0">
                <a:latin typeface="隶书"/>
                <a:ea typeface="隶书"/>
                <a:cs typeface="隶书"/>
                <a:sym typeface="隶书"/>
              </a:rPr>
              <a:t>                 </a:t>
            </a:r>
          </a:p>
        </p:txBody>
      </p:sp>
      <p:grpSp>
        <p:nvGrpSpPr>
          <p:cNvPr id="10" name="水滴">
            <a:extLst>
              <a:ext uri="{FF2B5EF4-FFF2-40B4-BE49-F238E27FC236}">
                <a16:creationId xmlns:a16="http://schemas.microsoft.com/office/drawing/2014/main" id="{5CACD3BF-0699-4557-8883-9AB25154C45E}"/>
              </a:ext>
            </a:extLst>
          </p:cNvPr>
          <p:cNvGrpSpPr/>
          <p:nvPr/>
        </p:nvGrpSpPr>
        <p:grpSpPr>
          <a:xfrm>
            <a:off x="213360" y="1239520"/>
            <a:ext cx="2641600" cy="4495801"/>
            <a:chOff x="0" y="0"/>
            <a:chExt cx="2649337" cy="4495800"/>
          </a:xfrm>
        </p:grpSpPr>
        <p:sp>
          <p:nvSpPr>
            <p:cNvPr id="11" name="矩形">
              <a:extLst>
                <a:ext uri="{FF2B5EF4-FFF2-40B4-BE49-F238E27FC236}">
                  <a16:creationId xmlns:a16="http://schemas.microsoft.com/office/drawing/2014/main" id="{E5E93A5D-9BF5-495D-8E96-9CB1562B8F48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2" name="普通型…">
              <a:extLst>
                <a:ext uri="{FF2B5EF4-FFF2-40B4-BE49-F238E27FC236}">
                  <a16:creationId xmlns:a16="http://schemas.microsoft.com/office/drawing/2014/main" id="{E2E97CC9-0064-4129-BE35-A1D9BA73DC0C}"/>
                </a:ext>
              </a:extLst>
            </p:cNvPr>
            <p:cNvSpPr txBox="1"/>
            <p:nvPr/>
          </p:nvSpPr>
          <p:spPr>
            <a:xfrm>
              <a:off x="71237" y="0"/>
              <a:ext cx="257810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 </a:t>
              </a: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D2B171D-AC4D-484B-A4BC-544974D267BD}"/>
              </a:ext>
            </a:extLst>
          </p:cNvPr>
          <p:cNvSpPr/>
          <p:nvPr/>
        </p:nvSpPr>
        <p:spPr>
          <a:xfrm>
            <a:off x="251459" y="1988088"/>
            <a:ext cx="2938781" cy="292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Common Type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URT infection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Septicemia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rgbClr val="FF0000"/>
                </a:solidFill>
              </a:rPr>
              <a:t>Meningitis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Convalescent stage</a:t>
            </a:r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id="{775A3E0A-8931-4F98-8A55-3741E8A47135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0281DEBE-F2E4-4498-BCE5-EB5574D381FE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临床表现">
              <a:extLst>
                <a:ext uri="{FF2B5EF4-FFF2-40B4-BE49-F238E27FC236}">
                  <a16:creationId xmlns:a16="http://schemas.microsoft.com/office/drawing/2014/main" id="{374D325F-F7C0-4570-9714-F8C778D69808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体温下降；…"/>
          <p:cNvSpPr txBox="1">
            <a:spLocks noGrp="1"/>
          </p:cNvSpPr>
          <p:nvPr>
            <p:ph type="body" sz="half" idx="4294967295"/>
          </p:nvPr>
        </p:nvSpPr>
        <p:spPr>
          <a:xfrm>
            <a:off x="3222957" y="1860243"/>
            <a:ext cx="5694363" cy="4075374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Autofit/>
          </a:bodyPr>
          <a:lstStyle/>
          <a:p>
            <a:pPr marL="329184" indent="-329184" defTabSz="877823">
              <a:spcBef>
                <a:spcPts val="600"/>
              </a:spcBef>
              <a:buChar char="¨"/>
              <a:defRPr sz="2688" b="1">
                <a:latin typeface="隶书"/>
                <a:ea typeface="隶书"/>
                <a:cs typeface="隶书"/>
                <a:sym typeface="隶书"/>
              </a:defRPr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Decreased body temperature;</a:t>
            </a:r>
          </a:p>
          <a:p>
            <a:pPr marL="329184" indent="-329184" defTabSz="877823">
              <a:spcBef>
                <a:spcPts val="600"/>
              </a:spcBef>
              <a:buChar char="¨"/>
              <a:defRPr sz="2688" b="1">
                <a:latin typeface="隶书"/>
                <a:ea typeface="隶书"/>
                <a:cs typeface="隶书"/>
                <a:sym typeface="隶书"/>
              </a:defRPr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The ecchymosis disappears or Scar healing</a:t>
            </a:r>
          </a:p>
          <a:p>
            <a:pPr marL="329184" indent="-329184" defTabSz="877823">
              <a:spcBef>
                <a:spcPts val="600"/>
              </a:spcBef>
              <a:buChar char="¨"/>
              <a:defRPr sz="2688" b="1">
                <a:latin typeface="隶书"/>
                <a:ea typeface="隶书"/>
                <a:cs typeface="隶书"/>
                <a:sym typeface="隶书"/>
              </a:defRPr>
            </a:pPr>
            <a:endParaRPr lang="en-US" sz="2800" dirty="0">
              <a:latin typeface="宋体"/>
              <a:ea typeface="宋体"/>
              <a:cs typeface="宋体"/>
              <a:sym typeface="宋体"/>
            </a:endParaRPr>
          </a:p>
          <a:p>
            <a:pPr marL="329184" indent="-329184" defTabSz="877823">
              <a:spcBef>
                <a:spcPts val="600"/>
              </a:spcBef>
              <a:buChar char="¨"/>
              <a:defRPr sz="2688" b="1">
                <a:latin typeface="隶书"/>
                <a:ea typeface="隶书"/>
                <a:cs typeface="隶书"/>
                <a:sym typeface="隶书"/>
              </a:defRPr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Symptoms of intracranial hypertension, meningeal irritation, signs of brain parenchymal damage relieved</a:t>
            </a:r>
            <a:endParaRPr sz="2800"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311" name="临 床 表 现-流脑"/>
          <p:cNvSpPr txBox="1"/>
          <p:nvPr/>
        </p:nvSpPr>
        <p:spPr>
          <a:xfrm>
            <a:off x="1534160" y="294730"/>
            <a:ext cx="7772400" cy="769441"/>
          </a:xfrm>
          <a:prstGeom prst="rect">
            <a:avLst/>
          </a:prstGeom>
          <a:ln w="12700">
            <a:miter lim="400000"/>
          </a:ln>
          <a:effectLst>
            <a:outerShdw blurRad="63500" dist="17960" dir="2700000" rotWithShape="0">
              <a:srgbClr val="997A7A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CC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sz="4400" b="0" dirty="0"/>
              <a:t>Clinical Manifestation</a:t>
            </a:r>
            <a:endParaRPr dirty="0">
              <a:latin typeface="华文新魏"/>
              <a:ea typeface="华文新魏"/>
              <a:cs typeface="华文新魏"/>
              <a:sym typeface="华文新魏"/>
            </a:endParaRPr>
          </a:p>
        </p:txBody>
      </p:sp>
      <p:grpSp>
        <p:nvGrpSpPr>
          <p:cNvPr id="7" name="水滴">
            <a:extLst>
              <a:ext uri="{FF2B5EF4-FFF2-40B4-BE49-F238E27FC236}">
                <a16:creationId xmlns:a16="http://schemas.microsoft.com/office/drawing/2014/main" id="{8A5FC03B-403E-48C7-8CEF-317259410686}"/>
              </a:ext>
            </a:extLst>
          </p:cNvPr>
          <p:cNvGrpSpPr/>
          <p:nvPr/>
        </p:nvGrpSpPr>
        <p:grpSpPr>
          <a:xfrm>
            <a:off x="343841" y="1475524"/>
            <a:ext cx="2730022" cy="4495801"/>
            <a:chOff x="0" y="0"/>
            <a:chExt cx="2649337" cy="4495800"/>
          </a:xfrm>
        </p:grpSpPr>
        <p:sp>
          <p:nvSpPr>
            <p:cNvPr id="8" name="矩形">
              <a:extLst>
                <a:ext uri="{FF2B5EF4-FFF2-40B4-BE49-F238E27FC236}">
                  <a16:creationId xmlns:a16="http://schemas.microsoft.com/office/drawing/2014/main" id="{1196260D-3350-411A-9114-BA395F7758A8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9" name="普通型…">
              <a:extLst>
                <a:ext uri="{FF2B5EF4-FFF2-40B4-BE49-F238E27FC236}">
                  <a16:creationId xmlns:a16="http://schemas.microsoft.com/office/drawing/2014/main" id="{9FFEF660-D854-49EB-93C7-A46665B67A1A}"/>
                </a:ext>
              </a:extLst>
            </p:cNvPr>
            <p:cNvSpPr txBox="1"/>
            <p:nvPr/>
          </p:nvSpPr>
          <p:spPr>
            <a:xfrm>
              <a:off x="71237" y="0"/>
              <a:ext cx="257810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 </a:t>
              </a: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DD2D1BCE-24BB-4DD8-9414-3936F76E92B2}"/>
              </a:ext>
            </a:extLst>
          </p:cNvPr>
          <p:cNvSpPr/>
          <p:nvPr/>
        </p:nvSpPr>
        <p:spPr>
          <a:xfrm>
            <a:off x="375826" y="2326134"/>
            <a:ext cx="2465212" cy="2722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/>
              </a:rPr>
              <a:t>Common Type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URT infection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b="0" dirty="0">
                <a:solidFill>
                  <a:schemeClr val="bg1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Septicemia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Meningitis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b="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>
                <a:solidFill>
                  <a:srgbClr val="FF0000"/>
                </a:solidFill>
                <a:latin typeface="宋体"/>
                <a:ea typeface="宋体"/>
              </a:rPr>
              <a:t>Convalescent stage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build="p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多见于儿童。…"/>
          <p:cNvSpPr txBox="1">
            <a:spLocks noGrp="1"/>
          </p:cNvSpPr>
          <p:nvPr>
            <p:ph type="body" sz="quarter" idx="4294967295"/>
          </p:nvPr>
        </p:nvSpPr>
        <p:spPr>
          <a:xfrm>
            <a:off x="3131414" y="2075015"/>
            <a:ext cx="5428488" cy="3632201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rmAutofit/>
          </a:bodyPr>
          <a:lstStyle/>
          <a:p>
            <a:pPr marL="322325" indent="-322325" defTabSz="859536">
              <a:spcBef>
                <a:spcPts val="300"/>
              </a:spcBef>
              <a:buSzTx/>
              <a:buNone/>
              <a:defRPr sz="1316"/>
            </a:pPr>
            <a:r>
              <a:rPr lang="en-US" sz="2800" dirty="0"/>
              <a:t>More common in children.</a:t>
            </a:r>
          </a:p>
          <a:p>
            <a:pPr marL="322325" indent="-322325" defTabSz="859536">
              <a:spcBef>
                <a:spcPts val="300"/>
              </a:spcBef>
              <a:buSzTx/>
              <a:buNone/>
              <a:defRPr sz="1316"/>
            </a:pPr>
            <a:endParaRPr lang="en-US" sz="2800" dirty="0"/>
          </a:p>
          <a:p>
            <a:pPr marL="322325" indent="-322325" defTabSz="859536">
              <a:spcBef>
                <a:spcPts val="300"/>
              </a:spcBef>
              <a:buSzTx/>
              <a:buNone/>
              <a:defRPr sz="1316"/>
            </a:pPr>
            <a:r>
              <a:rPr lang="en-US" sz="2800" dirty="0"/>
              <a:t>The acute onset of cutaneous hemorrhage and necrosis. </a:t>
            </a:r>
          </a:p>
          <a:p>
            <a:pPr marL="322325" indent="-322325" defTabSz="859536">
              <a:spcBef>
                <a:spcPts val="300"/>
              </a:spcBef>
              <a:buSzTx/>
              <a:buNone/>
              <a:defRPr sz="1316"/>
            </a:pPr>
            <a:endParaRPr lang="en-US" sz="2800" dirty="0"/>
          </a:p>
          <a:p>
            <a:pPr marL="322325" indent="-322325" defTabSz="859536">
              <a:spcBef>
                <a:spcPts val="300"/>
              </a:spcBef>
              <a:buSzTx/>
              <a:buNone/>
              <a:defRPr sz="1316"/>
            </a:pPr>
            <a:r>
              <a:rPr lang="en-US" sz="2800" dirty="0"/>
              <a:t>If not treated in time, patient can die within 24 hours.</a:t>
            </a:r>
            <a:r>
              <a:rPr sz="2800" dirty="0"/>
              <a:t>                     </a:t>
            </a:r>
          </a:p>
        </p:txBody>
      </p:sp>
      <p:grpSp>
        <p:nvGrpSpPr>
          <p:cNvPr id="321" name="水滴"/>
          <p:cNvGrpSpPr/>
          <p:nvPr/>
        </p:nvGrpSpPr>
        <p:grpSpPr>
          <a:xfrm>
            <a:off x="324019" y="1616669"/>
            <a:ext cx="2692748" cy="6655153"/>
            <a:chOff x="0" y="-86360"/>
            <a:chExt cx="2692747" cy="6655152"/>
          </a:xfrm>
        </p:grpSpPr>
        <p:sp>
          <p:nvSpPr>
            <p:cNvPr id="319" name="矩形"/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</a:pPr>
              <a:endParaRPr/>
            </a:p>
          </p:txBody>
        </p:sp>
        <p:sp>
          <p:nvSpPr>
            <p:cNvPr id="320" name="暴发型…"/>
            <p:cNvSpPr txBox="1"/>
            <p:nvPr/>
          </p:nvSpPr>
          <p:spPr>
            <a:xfrm>
              <a:off x="114647" y="-86360"/>
              <a:ext cx="2578100" cy="6655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Fulminant   type:    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dirty="0">
                <a:solidFill>
                  <a:schemeClr val="tx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dirty="0">
                  <a:solidFill>
                    <a:schemeClr val="tx1"/>
                  </a:solidFill>
                </a:rPr>
                <a:t>Septic shock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dirty="0">
                  <a:solidFill>
                    <a:schemeClr val="tx1"/>
                  </a:solidFill>
                </a:rPr>
                <a:t> 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dirty="0">
                  <a:solidFill>
                    <a:schemeClr val="tx1"/>
                  </a:solidFill>
                </a:rPr>
                <a:t>Meningoencephalitis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dirty="0">
                  <a:solidFill>
                    <a:schemeClr val="tx1"/>
                  </a:solidFill>
                </a:rPr>
                <a:t> 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dirty="0">
                <a:solidFill>
                  <a:schemeClr val="tx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dirty="0">
                  <a:solidFill>
                    <a:schemeClr val="tx1"/>
                  </a:solidFill>
                </a:rPr>
                <a:t>Hybrid Type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dirty="0">
                <a:solidFill>
                  <a:schemeClr val="accent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dirty="0">
                <a:solidFill>
                  <a:schemeClr val="accent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dirty="0">
                <a:solidFill>
                  <a:schemeClr val="accent1"/>
                </a:solidFill>
              </a:endParaRPr>
            </a:p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endParaRPr dirty="0">
                <a:latin typeface="隶书"/>
                <a:ea typeface="隶书"/>
                <a:cs typeface="隶书"/>
                <a:sym typeface="隶书"/>
              </a:endParaRPr>
            </a:p>
          </p:txBody>
        </p:sp>
      </p:grpSp>
      <p:grpSp>
        <p:nvGrpSpPr>
          <p:cNvPr id="8" name="成组">
            <a:extLst>
              <a:ext uri="{FF2B5EF4-FFF2-40B4-BE49-F238E27FC236}">
                <a16:creationId xmlns:a16="http://schemas.microsoft.com/office/drawing/2014/main" id="{805F7E61-09FC-45A3-A08A-0EE87311B8AE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2AA86D78-49BC-42CD-B744-6BFA9124B37E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临床表现">
              <a:extLst>
                <a:ext uri="{FF2B5EF4-FFF2-40B4-BE49-F238E27FC236}">
                  <a16:creationId xmlns:a16="http://schemas.microsoft.com/office/drawing/2014/main" id="{331DADDA-39DC-4C85-8045-35109169E4D1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 fill="hold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严重毒血症…"/>
          <p:cNvSpPr txBox="1">
            <a:spLocks noGrp="1"/>
          </p:cNvSpPr>
          <p:nvPr>
            <p:ph type="body" sz="half" idx="4294967295"/>
          </p:nvPr>
        </p:nvSpPr>
        <p:spPr>
          <a:xfrm>
            <a:off x="3723260" y="1168276"/>
            <a:ext cx="5272366" cy="5290727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Autofit/>
          </a:bodyPr>
          <a:lstStyle/>
          <a:p>
            <a:pPr marL="339470" indent="-339470" defTabSz="905255">
              <a:spcBef>
                <a:spcPts val="600"/>
              </a:spcBef>
              <a:buChar char="¨"/>
              <a:defRPr sz="277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800" dirty="0"/>
              <a:t>Severe toxemia</a:t>
            </a:r>
          </a:p>
          <a:p>
            <a:r>
              <a:rPr lang="en-US" altLang="zh-CN" sz="2800" dirty="0"/>
              <a:t>wildly petechiae, purpura, ecchymosis</a:t>
            </a:r>
          </a:p>
          <a:p>
            <a:r>
              <a:rPr lang="en-US" altLang="zh-CN" sz="2800" dirty="0"/>
              <a:t>Refractory  shock : hypotension, pallor, cyanosis, cold extremities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altLang="zh-CN" sz="2800" dirty="0"/>
              <a:t>DIC;                              </a:t>
            </a:r>
          </a:p>
          <a:p>
            <a:r>
              <a:rPr lang="en-US" altLang="zh-CN" sz="2800" dirty="0"/>
              <a:t>MOF;</a:t>
            </a:r>
          </a:p>
          <a:p>
            <a:r>
              <a:rPr lang="en-US" altLang="zh-CN" sz="2800" dirty="0">
                <a:solidFill>
                  <a:schemeClr val="accent1"/>
                </a:solidFill>
              </a:rPr>
              <a:t>Meningeal irritation signs is absent, </a:t>
            </a:r>
          </a:p>
          <a:p>
            <a:r>
              <a:rPr lang="en-US" altLang="zh-CN" sz="2800" dirty="0">
                <a:solidFill>
                  <a:schemeClr val="accent1"/>
                </a:solidFill>
              </a:rPr>
              <a:t> CSF  is normal;</a:t>
            </a:r>
          </a:p>
          <a:p>
            <a:r>
              <a:rPr lang="en-US" altLang="zh-CN" sz="2800" dirty="0">
                <a:solidFill>
                  <a:schemeClr val="accent1"/>
                </a:solidFill>
              </a:rPr>
              <a:t>Blood Culture of  meningococcus</a:t>
            </a:r>
            <a:r>
              <a:rPr lang="en-US" altLang="zh-CN" sz="2800" dirty="0"/>
              <a:t>.</a:t>
            </a:r>
            <a:endParaRPr sz="2800" dirty="0"/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id="{A17BC30F-ED7B-4D60-9925-416530EB404B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C5566D30-24CD-487B-BDC7-F928BD70D564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临床表现">
              <a:extLst>
                <a:ext uri="{FF2B5EF4-FFF2-40B4-BE49-F238E27FC236}">
                  <a16:creationId xmlns:a16="http://schemas.microsoft.com/office/drawing/2014/main" id="{3417CB9D-5531-4F9C-A138-2C6A077865DC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  <p:grpSp>
        <p:nvGrpSpPr>
          <p:cNvPr id="11" name="水滴">
            <a:extLst>
              <a:ext uri="{FF2B5EF4-FFF2-40B4-BE49-F238E27FC236}">
                <a16:creationId xmlns:a16="http://schemas.microsoft.com/office/drawing/2014/main" id="{7E6ED449-B996-4490-84DD-B7062A3D07F0}"/>
              </a:ext>
            </a:extLst>
          </p:cNvPr>
          <p:cNvGrpSpPr/>
          <p:nvPr/>
        </p:nvGrpSpPr>
        <p:grpSpPr>
          <a:xfrm>
            <a:off x="253882" y="1502287"/>
            <a:ext cx="4621162" cy="4710005"/>
            <a:chOff x="0" y="0"/>
            <a:chExt cx="3541700" cy="4710004"/>
          </a:xfrm>
        </p:grpSpPr>
        <p:sp>
          <p:nvSpPr>
            <p:cNvPr id="12" name="矩形">
              <a:extLst>
                <a:ext uri="{FF2B5EF4-FFF2-40B4-BE49-F238E27FC236}">
                  <a16:creationId xmlns:a16="http://schemas.microsoft.com/office/drawing/2014/main" id="{54CC760F-792D-4D9A-86E6-3569F6E0A492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</a:pPr>
              <a:endParaRPr/>
            </a:p>
          </p:txBody>
        </p:sp>
        <p:sp>
          <p:nvSpPr>
            <p:cNvPr id="13" name="暴发型…">
              <a:extLst>
                <a:ext uri="{FF2B5EF4-FFF2-40B4-BE49-F238E27FC236}">
                  <a16:creationId xmlns:a16="http://schemas.microsoft.com/office/drawing/2014/main" id="{7CC49E24-BB95-47C0-BB33-D99E45AA50CB}"/>
                </a:ext>
              </a:extLst>
            </p:cNvPr>
            <p:cNvSpPr txBox="1"/>
            <p:nvPr/>
          </p:nvSpPr>
          <p:spPr>
            <a:xfrm>
              <a:off x="125017" y="0"/>
              <a:ext cx="3416683" cy="4710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Fulminant   types:    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sz="3200" dirty="0">
                <a:solidFill>
                  <a:schemeClr val="tx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rgbClr val="FF0000"/>
                  </a:solidFill>
                </a:rPr>
                <a:t>Septic shock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b="0" dirty="0" err="1">
                  <a:solidFill>
                    <a:schemeClr val="tx1"/>
                  </a:solidFill>
                  <a:latin typeface="宋体"/>
                  <a:ea typeface="宋体"/>
                </a:rPr>
                <a:t>Meningo</a:t>
              </a:r>
              <a:r>
                <a:rPr lang="en-US" altLang="zh-CN" sz="3200" b="0" dirty="0">
                  <a:solidFill>
                    <a:schemeClr val="tx1"/>
                  </a:solidFill>
                  <a:latin typeface="宋体"/>
                  <a:ea typeface="宋体"/>
                </a:rPr>
                <a:t>-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b="0" dirty="0">
                  <a:solidFill>
                    <a:schemeClr val="tx1"/>
                  </a:solidFill>
                  <a:latin typeface="宋体"/>
                  <a:ea typeface="宋体"/>
                </a:rPr>
                <a:t>encephalitis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Hybrid</a:t>
              </a:r>
            </a:p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endParaRPr sz="3200" dirty="0">
                <a:solidFill>
                  <a:srgbClr val="200B5B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1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脑实质损害严重：昏迷…"/>
          <p:cNvSpPr txBox="1">
            <a:spLocks noGrp="1"/>
          </p:cNvSpPr>
          <p:nvPr>
            <p:ph type="body" sz="half" idx="4294967295"/>
          </p:nvPr>
        </p:nvSpPr>
        <p:spPr>
          <a:xfrm>
            <a:off x="3735715" y="1895322"/>
            <a:ext cx="5270436" cy="3905711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Autofit/>
          </a:bodyPr>
          <a:lstStyle/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800" dirty="0"/>
              <a:t>Serious brain parenchymal damage: coma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800" dirty="0"/>
              <a:t>Cerebral hernia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800" dirty="0"/>
              <a:t>Respiratory </a:t>
            </a:r>
            <a:r>
              <a:rPr lang="en-US" altLang="zh-CN" sz="2800" dirty="0"/>
              <a:t>failure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>
                <a:latin typeface="宋体"/>
                <a:ea typeface="宋体"/>
                <a:cs typeface="宋体"/>
                <a:sym typeface="宋体"/>
              </a:defRPr>
            </a:pPr>
            <a:endParaRPr lang="en-US" sz="2800" dirty="0"/>
          </a:p>
          <a:p>
            <a:pPr marL="0" indent="0" defTabSz="813816">
              <a:spcBef>
                <a:spcPts val="500"/>
              </a:spcBef>
              <a:buNone/>
              <a:defRPr sz="2492">
                <a:latin typeface="宋体"/>
                <a:ea typeface="宋体"/>
                <a:cs typeface="宋体"/>
                <a:sym typeface="宋体"/>
              </a:defRPr>
            </a:pPr>
            <a:r>
              <a:rPr lang="en-US" sz="2800" dirty="0">
                <a:solidFill>
                  <a:schemeClr val="accent1"/>
                </a:solidFill>
              </a:rPr>
              <a:t>Localized neurological signs</a:t>
            </a:r>
            <a:endParaRPr sz="2800" dirty="0">
              <a:solidFill>
                <a:schemeClr val="accent1"/>
              </a:solidFill>
            </a:endParaRPr>
          </a:p>
        </p:txBody>
      </p:sp>
      <p:grpSp>
        <p:nvGrpSpPr>
          <p:cNvPr id="341" name="水滴"/>
          <p:cNvGrpSpPr/>
          <p:nvPr/>
        </p:nvGrpSpPr>
        <p:grpSpPr>
          <a:xfrm>
            <a:off x="170308" y="1493174"/>
            <a:ext cx="4621162" cy="4710005"/>
            <a:chOff x="0" y="0"/>
            <a:chExt cx="3541700" cy="4710004"/>
          </a:xfrm>
        </p:grpSpPr>
        <p:sp>
          <p:nvSpPr>
            <p:cNvPr id="339" name="矩形"/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</a:pPr>
              <a:endParaRPr/>
            </a:p>
          </p:txBody>
        </p:sp>
        <p:sp>
          <p:nvSpPr>
            <p:cNvPr id="340" name="暴发型…"/>
            <p:cNvSpPr txBox="1"/>
            <p:nvPr/>
          </p:nvSpPr>
          <p:spPr>
            <a:xfrm>
              <a:off x="125017" y="0"/>
              <a:ext cx="3416683" cy="4710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Fulminant   types:    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sz="3200" dirty="0">
                <a:solidFill>
                  <a:schemeClr val="tx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Septic shock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</a:rPr>
                <a:t>Meningo</a:t>
              </a:r>
              <a:r>
                <a:rPr lang="en-US" altLang="zh-CN" sz="3200" dirty="0">
                  <a:solidFill>
                    <a:srgbClr val="FF0000"/>
                  </a:solidFill>
                </a:rPr>
                <a:t>-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rgbClr val="FF0000"/>
                  </a:solidFill>
                </a:rPr>
                <a:t>encephalitis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Hybrid</a:t>
              </a:r>
            </a:p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endParaRPr sz="3200" dirty="0">
                <a:solidFill>
                  <a:srgbClr val="200B5B"/>
                </a:solidFill>
              </a:endParaRPr>
            </a:p>
          </p:txBody>
        </p:sp>
      </p:grpSp>
      <p:grpSp>
        <p:nvGrpSpPr>
          <p:cNvPr id="8" name="成组">
            <a:extLst>
              <a:ext uri="{FF2B5EF4-FFF2-40B4-BE49-F238E27FC236}">
                <a16:creationId xmlns:a16="http://schemas.microsoft.com/office/drawing/2014/main" id="{8A1A6D17-E756-4423-833C-601236E542A0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A69ECA52-6059-4865-B32B-9BADB907DC96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临床表现">
              <a:extLst>
                <a:ext uri="{FF2B5EF4-FFF2-40B4-BE49-F238E27FC236}">
                  <a16:creationId xmlns:a16="http://schemas.microsoft.com/office/drawing/2014/main" id="{AF4FED54-E017-4AF8-A618-9E54FC9194EB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1" build="p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严重全身毒血症症状…"/>
          <p:cNvSpPr txBox="1">
            <a:spLocks noGrp="1"/>
          </p:cNvSpPr>
          <p:nvPr>
            <p:ph type="body" sz="half" idx="4294967295"/>
          </p:nvPr>
        </p:nvSpPr>
        <p:spPr>
          <a:xfrm>
            <a:off x="3904150" y="1429036"/>
            <a:ext cx="5188539" cy="5012271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>
                <a:alpha val="50195"/>
              </a:schemeClr>
            </a:solidFill>
            <a:miter lim="800000"/>
          </a:ln>
        </p:spPr>
        <p:txBody>
          <a:bodyPr>
            <a:normAutofit fontScale="55000" lnSpcReduction="20000"/>
          </a:bodyPr>
          <a:lstStyle/>
          <a:p>
            <a:pPr marL="315468" indent="-315468" defTabSz="841247">
              <a:spcBef>
                <a:spcPts val="600"/>
              </a:spcBef>
              <a:buChar char="¨"/>
              <a:defRPr sz="2576" b="1"/>
            </a:pPr>
            <a:r>
              <a:rPr lang="en-US" sz="4500" dirty="0">
                <a:latin typeface="宋体"/>
                <a:ea typeface="宋体"/>
                <a:cs typeface="宋体"/>
                <a:sym typeface="宋体"/>
              </a:rPr>
              <a:t>Severe systemic toxemia</a:t>
            </a:r>
          </a:p>
          <a:p>
            <a:pPr marL="315468" indent="-315468" defTabSz="841247">
              <a:spcBef>
                <a:spcPts val="600"/>
              </a:spcBef>
              <a:buChar char="¨"/>
              <a:defRPr sz="2576" b="1"/>
            </a:pPr>
            <a:r>
              <a:rPr lang="en-US" sz="4500" dirty="0">
                <a:latin typeface="宋体"/>
                <a:ea typeface="宋体"/>
                <a:cs typeface="宋体"/>
                <a:sym typeface="宋体"/>
              </a:rPr>
              <a:t>Intractable shock, large ecchymoses</a:t>
            </a:r>
          </a:p>
          <a:p>
            <a:pPr marL="315468" indent="-315468" defTabSz="841247">
              <a:spcBef>
                <a:spcPts val="600"/>
              </a:spcBef>
              <a:buChar char="¨"/>
              <a:defRPr sz="2576" b="1"/>
            </a:pPr>
            <a:r>
              <a:rPr lang="en-US" sz="4500" dirty="0">
                <a:latin typeface="宋体"/>
                <a:ea typeface="宋体"/>
                <a:cs typeface="宋体"/>
                <a:sym typeface="宋体"/>
              </a:rPr>
              <a:t>Brain parenchymal damage: </a:t>
            </a:r>
            <a:r>
              <a:rPr lang="en-US" altLang="zh-CN" sz="4500" dirty="0"/>
              <a:t>repeated </a:t>
            </a:r>
            <a:r>
              <a:rPr lang="en-US" sz="4500" dirty="0">
                <a:latin typeface="宋体"/>
                <a:ea typeface="宋体"/>
                <a:cs typeface="宋体"/>
                <a:sym typeface="宋体"/>
              </a:rPr>
              <a:t>convulsions, coma, respiratory failure, cerebral palsy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4500" dirty="0"/>
              <a:t> Intracranial  hypertension:</a:t>
            </a:r>
          </a:p>
          <a:p>
            <a:r>
              <a:rPr lang="en-US" altLang="zh-CN" sz="4500" dirty="0"/>
              <a:t>Severe  headache; projectile vomiting;</a:t>
            </a:r>
          </a:p>
          <a:p>
            <a:r>
              <a:rPr lang="en-US" altLang="zh-CN" sz="4500" dirty="0" err="1"/>
              <a:t>Papillar</a:t>
            </a:r>
            <a:r>
              <a:rPr lang="en-US" altLang="zh-CN" sz="4500" dirty="0"/>
              <a:t> edema; encephalocele;</a:t>
            </a:r>
          </a:p>
          <a:p>
            <a:endParaRPr lang="en-US" altLang="zh-CN" sz="2900" dirty="0"/>
          </a:p>
          <a:p>
            <a:pPr marL="0" indent="0">
              <a:buNone/>
            </a:pPr>
            <a:r>
              <a:rPr lang="en-US" altLang="zh-CN" sz="5100" dirty="0">
                <a:solidFill>
                  <a:srgbClr val="FFC000"/>
                </a:solidFill>
              </a:rPr>
              <a:t> The worst prognosis</a:t>
            </a:r>
          </a:p>
          <a:p>
            <a:pPr marL="0" indent="0" defTabSz="841247">
              <a:spcBef>
                <a:spcPts val="600"/>
              </a:spcBef>
              <a:buNone/>
              <a:defRPr sz="2576" b="1"/>
            </a:pPr>
            <a:br>
              <a:rPr b="0" dirty="0">
                <a:latin typeface="宋体"/>
                <a:ea typeface="宋体"/>
                <a:cs typeface="宋体"/>
                <a:sym typeface="宋体"/>
              </a:rPr>
            </a:b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11" name="成组">
            <a:extLst>
              <a:ext uri="{FF2B5EF4-FFF2-40B4-BE49-F238E27FC236}">
                <a16:creationId xmlns:a16="http://schemas.microsoft.com/office/drawing/2014/main" id="{3643412E-83C4-4D9A-BE30-58B2CEAEAF8D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12" name="矩形">
              <a:extLst>
                <a:ext uri="{FF2B5EF4-FFF2-40B4-BE49-F238E27FC236}">
                  <a16:creationId xmlns:a16="http://schemas.microsoft.com/office/drawing/2014/main" id="{8224E43F-497C-44D5-8271-A5FAF951D705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临床表现">
              <a:extLst>
                <a:ext uri="{FF2B5EF4-FFF2-40B4-BE49-F238E27FC236}">
                  <a16:creationId xmlns:a16="http://schemas.microsoft.com/office/drawing/2014/main" id="{9B6BCFFA-E51A-4929-90DC-63AB2C1EAA53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  <p:grpSp>
        <p:nvGrpSpPr>
          <p:cNvPr id="14" name="水滴">
            <a:extLst>
              <a:ext uri="{FF2B5EF4-FFF2-40B4-BE49-F238E27FC236}">
                <a16:creationId xmlns:a16="http://schemas.microsoft.com/office/drawing/2014/main" id="{7EB15757-3895-468A-9934-CB48EABE1964}"/>
              </a:ext>
            </a:extLst>
          </p:cNvPr>
          <p:cNvGrpSpPr/>
          <p:nvPr/>
        </p:nvGrpSpPr>
        <p:grpSpPr>
          <a:xfrm>
            <a:off x="398205" y="1547505"/>
            <a:ext cx="4490453" cy="4742668"/>
            <a:chOff x="0" y="0"/>
            <a:chExt cx="3574621" cy="4742667"/>
          </a:xfrm>
        </p:grpSpPr>
        <p:sp>
          <p:nvSpPr>
            <p:cNvPr id="15" name="矩形">
              <a:extLst>
                <a:ext uri="{FF2B5EF4-FFF2-40B4-BE49-F238E27FC236}">
                  <a16:creationId xmlns:a16="http://schemas.microsoft.com/office/drawing/2014/main" id="{EE6F39E3-7174-4264-9B5F-81910764412A}"/>
                </a:ext>
              </a:extLst>
            </p:cNvPr>
            <p:cNvSpPr/>
            <p:nvPr/>
          </p:nvSpPr>
          <p:spPr>
            <a:xfrm>
              <a:off x="0" y="0"/>
              <a:ext cx="2578100" cy="4495800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</a:pPr>
              <a:endParaRPr/>
            </a:p>
          </p:txBody>
        </p:sp>
        <p:sp>
          <p:nvSpPr>
            <p:cNvPr id="16" name="暴发型…">
              <a:extLst>
                <a:ext uri="{FF2B5EF4-FFF2-40B4-BE49-F238E27FC236}">
                  <a16:creationId xmlns:a16="http://schemas.microsoft.com/office/drawing/2014/main" id="{DB925B70-DB27-41F0-BEE6-6A9B17AD17C9}"/>
                </a:ext>
              </a:extLst>
            </p:cNvPr>
            <p:cNvSpPr txBox="1"/>
            <p:nvPr/>
          </p:nvSpPr>
          <p:spPr>
            <a:xfrm>
              <a:off x="157938" y="32663"/>
              <a:ext cx="3416683" cy="4710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Fulminant   types:    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endParaRPr lang="en-US" altLang="zh-CN" sz="3200" dirty="0">
                <a:solidFill>
                  <a:schemeClr val="tx1"/>
                </a:solidFill>
              </a:endParaRP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Septic shock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b="0" dirty="0" err="1">
                  <a:solidFill>
                    <a:schemeClr val="tx1"/>
                  </a:solidFill>
                  <a:latin typeface="宋体"/>
                  <a:ea typeface="宋体"/>
                </a:rPr>
                <a:t>Meningo</a:t>
              </a:r>
              <a:r>
                <a:rPr lang="en-US" altLang="zh-CN" sz="3200" b="0" dirty="0">
                  <a:solidFill>
                    <a:schemeClr val="tx1"/>
                  </a:solidFill>
                  <a:latin typeface="宋体"/>
                  <a:ea typeface="宋体"/>
                </a:rPr>
                <a:t>-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b="0" dirty="0">
                  <a:solidFill>
                    <a:schemeClr val="tx1"/>
                  </a:solidFill>
                  <a:latin typeface="宋体"/>
                  <a:ea typeface="宋体"/>
                </a:rPr>
                <a:t>encephalitis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chemeClr val="tx1"/>
                  </a:solidFill>
                </a:rPr>
                <a:t>  </a:t>
              </a:r>
            </a:p>
            <a:p>
              <a:pPr>
                <a:lnSpc>
                  <a:spcPct val="60000"/>
                </a:lnSpc>
                <a:spcBef>
                  <a:spcPts val="1600"/>
                </a:spcBef>
                <a:defRPr b="0">
                  <a:solidFill>
                    <a:srgbClr val="FFFF00"/>
                  </a:solidFill>
                  <a:latin typeface="宋体"/>
                  <a:ea typeface="宋体"/>
                  <a:cs typeface="宋体"/>
                  <a:sym typeface="宋体"/>
                </a:defRPr>
              </a:pPr>
              <a:r>
                <a:rPr lang="en-US" altLang="zh-CN" sz="3200" dirty="0">
                  <a:solidFill>
                    <a:srgbClr val="FF0000"/>
                  </a:solidFill>
                </a:rPr>
                <a:t>Hybrid</a:t>
              </a:r>
            </a:p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endParaRPr sz="3200" dirty="0">
                <a:solidFill>
                  <a:srgbClr val="200B5B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少见，多为成人…"/>
          <p:cNvSpPr txBox="1">
            <a:spLocks noGrp="1"/>
          </p:cNvSpPr>
          <p:nvPr>
            <p:ph type="body" sz="half" idx="4294967295"/>
          </p:nvPr>
        </p:nvSpPr>
        <p:spPr>
          <a:xfrm>
            <a:off x="3043647" y="1843855"/>
            <a:ext cx="5795553" cy="3480313"/>
          </a:xfrm>
          <a:prstGeom prst="rect">
            <a:avLst/>
          </a:prstGeom>
          <a:solidFill>
            <a:srgbClr val="000044"/>
          </a:solidFill>
          <a:ln w="76200" cap="sq">
            <a:solidFill>
              <a:schemeClr val="accent2"/>
            </a:solidFill>
            <a:round/>
          </a:ln>
        </p:spPr>
        <p:txBody>
          <a:bodyPr>
            <a:normAutofit/>
          </a:bodyPr>
          <a:lstStyle/>
          <a:p>
            <a:pPr marL="305180" indent="-305180" defTabSz="813816">
              <a:spcBef>
                <a:spcPts val="500"/>
              </a:spcBef>
              <a:buChar char="¨"/>
              <a:defRPr sz="2492" b="1"/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Rare, mostly adult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 b="1"/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Prolonged course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 b="1"/>
            </a:pPr>
            <a:r>
              <a:rPr lang="en-US" sz="2800" dirty="0">
                <a:latin typeface="宋体"/>
                <a:ea typeface="宋体"/>
                <a:cs typeface="宋体"/>
                <a:sym typeface="宋体"/>
              </a:rPr>
              <a:t>Characterized by intermittent fever, rash or blemishes, multiple joint pain</a:t>
            </a:r>
          </a:p>
          <a:p>
            <a:pPr marL="305180" indent="-305180" defTabSz="813816">
              <a:spcBef>
                <a:spcPts val="500"/>
              </a:spcBef>
              <a:buChar char="¨"/>
              <a:defRPr sz="2492" b="1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Blood culture can be positive</a:t>
            </a:r>
            <a:endParaRPr sz="2800" b="0" dirty="0">
              <a:solidFill>
                <a:schemeClr val="accent6">
                  <a:lumMod val="75000"/>
                </a:schemeClr>
              </a:solidFill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368" name="水滴"/>
          <p:cNvGrpSpPr/>
          <p:nvPr/>
        </p:nvGrpSpPr>
        <p:grpSpPr>
          <a:xfrm>
            <a:off x="345440" y="2255837"/>
            <a:ext cx="2593023" cy="2303464"/>
            <a:chOff x="-14922" y="0"/>
            <a:chExt cx="2593022" cy="2303463"/>
          </a:xfrm>
        </p:grpSpPr>
        <p:sp>
          <p:nvSpPr>
            <p:cNvPr id="366" name="矩形"/>
            <p:cNvSpPr/>
            <p:nvPr/>
          </p:nvSpPr>
          <p:spPr>
            <a:xfrm>
              <a:off x="0" y="0"/>
              <a:ext cx="2578100" cy="2303463"/>
            </a:xfrm>
            <a:prstGeom prst="rect">
              <a:avLst/>
            </a:prstGeom>
            <a:gradFill flip="none" rotWithShape="1">
              <a:gsLst>
                <a:gs pos="0">
                  <a:srgbClr val="FCE8B4"/>
                </a:gs>
                <a:gs pos="16999">
                  <a:srgbClr val="FADD8F"/>
                </a:gs>
                <a:gs pos="41999">
                  <a:srgbClr val="FADD8F"/>
                </a:gs>
                <a:gs pos="100000">
                  <a:srgbClr val="FEFBF3"/>
                </a:gs>
              </a:gsLst>
              <a:lin ang="16200000" scaled="0"/>
            </a:gradFill>
            <a:ln w="76200" cap="flat">
              <a:solidFill>
                <a:srgbClr val="EAEA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3000"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367" name="慢性…"/>
            <p:cNvSpPr txBox="1"/>
            <p:nvPr/>
          </p:nvSpPr>
          <p:spPr>
            <a:xfrm>
              <a:off x="-14922" y="58993"/>
              <a:ext cx="2578100" cy="2069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1000"/>
                </a:spcBef>
                <a:defRPr sz="4400" b="0">
                  <a:solidFill>
                    <a:srgbClr val="EAEAEA"/>
                  </a:solidFill>
                </a:defRPr>
              </a:pPr>
              <a:r>
                <a:rPr dirty="0"/>
                <a:t> </a:t>
              </a:r>
              <a:r>
                <a:rPr lang="en-US" sz="2400" dirty="0">
                  <a:solidFill>
                    <a:schemeClr val="bg1"/>
                  </a:solidFill>
                </a:rPr>
                <a:t>Chronic</a:t>
              </a:r>
              <a:endParaRPr sz="2400" dirty="0">
                <a:solidFill>
                  <a:schemeClr val="bg1"/>
                </a:solidFill>
              </a:endParaRPr>
            </a:p>
            <a:p>
              <a:pPr marL="342900" indent="-342900">
                <a:spcBef>
                  <a:spcPts val="700"/>
                </a:spcBef>
                <a:defRPr sz="3200">
                  <a:solidFill>
                    <a:srgbClr val="200B5B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隶书"/>
                  <a:ea typeface="隶书"/>
                  <a:cs typeface="隶书"/>
                  <a:sym typeface="隶书"/>
                </a:rPr>
                <a:t> </a:t>
              </a:r>
              <a:r>
                <a:rPr lang="en-US" b="0" dirty="0">
                  <a:solidFill>
                    <a:schemeClr val="bg1"/>
                  </a:solidFill>
                  <a:sym typeface="隶书"/>
                </a:rPr>
                <a:t>Septic type</a:t>
              </a:r>
              <a:endParaRPr b="0" dirty="0">
                <a:solidFill>
                  <a:schemeClr val="bg1"/>
                </a:solidFill>
                <a:sym typeface="隶书"/>
              </a:endParaRPr>
            </a:p>
            <a:p>
              <a:pPr marL="342900" indent="-342900">
                <a:spcBef>
                  <a:spcPts val="800"/>
                </a:spcBef>
                <a:defRPr sz="3600">
                  <a:solidFill>
                    <a:srgbClr val="FFCC66"/>
                  </a:solidFill>
                </a:defRPr>
              </a:pPr>
              <a:r>
                <a:rPr dirty="0"/>
                <a:t> </a:t>
              </a:r>
            </a:p>
          </p:txBody>
        </p:sp>
      </p:grpSp>
      <p:grpSp>
        <p:nvGrpSpPr>
          <p:cNvPr id="8" name="成组">
            <a:extLst>
              <a:ext uri="{FF2B5EF4-FFF2-40B4-BE49-F238E27FC236}">
                <a16:creationId xmlns:a16="http://schemas.microsoft.com/office/drawing/2014/main" id="{61D881F0-C6E4-474A-BB43-821760A2B055}"/>
              </a:ext>
            </a:extLst>
          </p:cNvPr>
          <p:cNvGrpSpPr/>
          <p:nvPr/>
        </p:nvGrpSpPr>
        <p:grpSpPr>
          <a:xfrm>
            <a:off x="253882" y="292842"/>
            <a:ext cx="4318118" cy="701522"/>
            <a:chOff x="22578" y="-14215"/>
            <a:chExt cx="4318118" cy="701521"/>
          </a:xfrm>
        </p:grpSpPr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A0D0FC95-98D0-4A1A-9863-E4A6B0317025}"/>
                </a:ext>
              </a:extLst>
            </p:cNvPr>
            <p:cNvSpPr/>
            <p:nvPr/>
          </p:nvSpPr>
          <p:spPr>
            <a:xfrm>
              <a:off x="22578" y="1505"/>
              <a:ext cx="4318118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临床表现">
              <a:extLst>
                <a:ext uri="{FF2B5EF4-FFF2-40B4-BE49-F238E27FC236}">
                  <a16:creationId xmlns:a16="http://schemas.microsoft.com/office/drawing/2014/main" id="{F3FBC2C4-0403-4952-9824-04EF2E614F5B}"/>
                </a:ext>
              </a:extLst>
            </p:cNvPr>
            <p:cNvSpPr txBox="1"/>
            <p:nvPr/>
          </p:nvSpPr>
          <p:spPr>
            <a:xfrm>
              <a:off x="114136" y="-14215"/>
              <a:ext cx="41831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Clinical manifestation</a:t>
              </a:r>
              <a:endParaRPr lang="zh-CN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 fill="hold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 fill="hold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 fill="hold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 fill="hold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.tif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333375"/>
            <a:ext cx="4829175" cy="3240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暴发性流脑瘀斑" descr="暴发性流脑瘀斑"/>
          <p:cNvPicPr>
            <a:picLocks noChangeAspect="1"/>
          </p:cNvPicPr>
          <p:nvPr/>
        </p:nvPicPr>
        <p:blipFill>
          <a:blip r:embed="rId4"/>
          <a:srcRect b="10858"/>
          <a:stretch>
            <a:fillRect/>
          </a:stretch>
        </p:blipFill>
        <p:spPr>
          <a:xfrm>
            <a:off x="4046274" y="3541233"/>
            <a:ext cx="4924425" cy="316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矩形"/>
          <p:cNvSpPr/>
          <p:nvPr/>
        </p:nvSpPr>
        <p:spPr>
          <a:xfrm>
            <a:off x="1311451" y="2365797"/>
            <a:ext cx="2089150" cy="9366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婴幼儿发热、皮肤瘀点、瘀斑，是本病特点"/>
          <p:cNvSpPr txBox="1">
            <a:spLocks noGrp="1"/>
          </p:cNvSpPr>
          <p:nvPr>
            <p:ph type="title" idx="4294967295"/>
          </p:nvPr>
        </p:nvSpPr>
        <p:spPr>
          <a:xfrm>
            <a:off x="2692648" y="5683949"/>
            <a:ext cx="4172244" cy="1206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skin </a:t>
            </a:r>
            <a:r>
              <a:rPr lang="en-US" altLang="zh-CN" b="1" dirty="0">
                <a:sym typeface="Times New Roman"/>
              </a:rPr>
              <a:t>ecchymosis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pic>
        <p:nvPicPr>
          <p:cNvPr id="37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2" y="342011"/>
            <a:ext cx="6480176" cy="5341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您知道流脑吗？…"/>
          <p:cNvSpPr txBox="1">
            <a:spLocks noGrp="1"/>
          </p:cNvSpPr>
          <p:nvPr>
            <p:ph type="body" sz="half" idx="4294967295"/>
          </p:nvPr>
        </p:nvSpPr>
        <p:spPr>
          <a:xfrm>
            <a:off x="35742" y="1908927"/>
            <a:ext cx="9042269" cy="486894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¨"/>
              <a:defRPr b="1"/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W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hat is the epidemic cerebrospinal meningitis</a:t>
            </a:r>
            <a:r>
              <a:rPr b="0" dirty="0">
                <a:latin typeface="宋体"/>
                <a:ea typeface="宋体"/>
                <a:cs typeface="宋体"/>
                <a:sym typeface="宋体"/>
              </a:rPr>
              <a:t>？</a:t>
            </a:r>
          </a:p>
          <a:p>
            <a:pPr>
              <a:buChar char="¨"/>
              <a:defRPr b="1"/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H</a:t>
            </a:r>
            <a:r>
              <a:rPr lang="en-US" altLang="zh-CN" b="0" dirty="0">
                <a:latin typeface="宋体"/>
                <a:ea typeface="宋体"/>
                <a:cs typeface="宋体"/>
                <a:sym typeface="宋体"/>
              </a:rPr>
              <a:t>ow do people get the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epidemic cerebrospinal meningitis </a:t>
            </a:r>
            <a:r>
              <a:rPr b="0" dirty="0">
                <a:latin typeface="宋体"/>
                <a:ea typeface="宋体"/>
                <a:cs typeface="宋体"/>
                <a:sym typeface="宋体"/>
              </a:rPr>
              <a:t>？</a:t>
            </a:r>
          </a:p>
          <a:p>
            <a:pPr>
              <a:buChar char="¨"/>
              <a:defRPr b="1"/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Who are easy to get 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the epidemic cerebrospinal meningitis </a:t>
            </a:r>
            <a:r>
              <a:rPr b="0" dirty="0">
                <a:latin typeface="宋体"/>
                <a:ea typeface="宋体"/>
                <a:cs typeface="宋体"/>
                <a:sym typeface="宋体"/>
              </a:rPr>
              <a:t>？</a:t>
            </a:r>
          </a:p>
          <a:p>
            <a:pPr>
              <a:buChar char="¨"/>
              <a:defRPr b="1"/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H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ow to prevent the epidemic cerebrospinal meningitis</a:t>
            </a:r>
            <a:r>
              <a:rPr b="0" dirty="0">
                <a:latin typeface="宋体"/>
                <a:ea typeface="宋体"/>
                <a:cs typeface="宋体"/>
                <a:sym typeface="宋体"/>
              </a:rPr>
              <a:t>？</a:t>
            </a:r>
          </a:p>
        </p:txBody>
      </p:sp>
      <p:pic>
        <p:nvPicPr>
          <p:cNvPr id="89" name="流行疾病" descr="流行疾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240" y="2495635"/>
            <a:ext cx="1908313" cy="187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" name="成组"/>
          <p:cNvGrpSpPr/>
          <p:nvPr/>
        </p:nvGrpSpPr>
        <p:grpSpPr>
          <a:xfrm>
            <a:off x="0" y="292232"/>
            <a:ext cx="9078012" cy="1425444"/>
            <a:chOff x="-1447476" y="0"/>
            <a:chExt cx="10355095" cy="1083697"/>
          </a:xfrm>
        </p:grpSpPr>
        <p:sp>
          <p:nvSpPr>
            <p:cNvPr id="90" name="矩形"/>
            <p:cNvSpPr/>
            <p:nvPr/>
          </p:nvSpPr>
          <p:spPr>
            <a:xfrm>
              <a:off x="-1447476" y="0"/>
              <a:ext cx="10355095" cy="1083697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" name="您会回答这些问题吗？"/>
            <p:cNvSpPr txBox="1"/>
            <p:nvPr/>
          </p:nvSpPr>
          <p:spPr>
            <a:xfrm>
              <a:off x="-839038" y="0"/>
              <a:ext cx="934807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4400" b="0">
                  <a:solidFill>
                    <a:srgbClr val="FFFFFF"/>
                  </a:solidFill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>
                  <a:latin typeface="楷体_GB2312"/>
                  <a:ea typeface="楷体_GB2312"/>
                  <a:cs typeface="楷体_GB2312"/>
                  <a:sym typeface="楷体_GB2312"/>
                </a:rPr>
                <a:t>Can you answer these questions</a:t>
              </a:r>
              <a:r>
                <a:rPr dirty="0">
                  <a:latin typeface="楷体_GB2312"/>
                  <a:ea typeface="楷体_GB2312"/>
                  <a:cs typeface="楷体_GB2312"/>
                  <a:sym typeface="楷体_GB2312"/>
                </a:rPr>
                <a:t>？</a:t>
              </a:r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脑膜炎奈瑟菌 瘀斑" descr="脑膜炎奈瑟菌 瘀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76250"/>
            <a:ext cx="6265863" cy="4883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流脑的瘀斑.jpg" descr="流脑的瘀斑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14375"/>
            <a:ext cx="7972425" cy="500062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休克型：迅速广泛的瘀斑"/>
          <p:cNvSpPr txBox="1"/>
          <p:nvPr/>
        </p:nvSpPr>
        <p:spPr>
          <a:xfrm>
            <a:off x="2109216" y="5929312"/>
            <a:ext cx="51247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 b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Shock type:    widespread ecchymosis</a:t>
            </a:r>
          </a:p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            </a:t>
            </a:r>
            <a:r>
              <a:rPr lang="en-US" altLang="zh-CN" dirty="0">
                <a:latin typeface="+mn-lt"/>
                <a:ea typeface="+mn-ea"/>
                <a:cs typeface="+mn-cs"/>
              </a:rPr>
              <a:t>confluent ecchymosis</a:t>
            </a:r>
            <a:endParaRPr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tp31" descr="tp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86" y="241955"/>
            <a:ext cx="4254500" cy="578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374D6AF-436C-4495-A012-AC8C52033D0D}"/>
              </a:ext>
            </a:extLst>
          </p:cNvPr>
          <p:cNvSpPr/>
          <p:nvPr/>
        </p:nvSpPr>
        <p:spPr>
          <a:xfrm>
            <a:off x="5841605" y="2490365"/>
            <a:ext cx="325184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Purpura fulminans:</a:t>
            </a:r>
          </a:p>
          <a:p>
            <a:endParaRPr lang="en-US" altLang="zh-CN" sz="2200" dirty="0">
              <a:solidFill>
                <a:srgbClr val="FFFF00"/>
              </a:solidFill>
            </a:endParaRPr>
          </a:p>
          <a:p>
            <a:r>
              <a:rPr lang="en-US" altLang="zh-CN" sz="2200" dirty="0">
                <a:solidFill>
                  <a:srgbClr val="FFFF00"/>
                </a:solidFill>
              </a:rPr>
              <a:t>Cutaneous hemorrhage and necrosis</a:t>
            </a:r>
          </a:p>
          <a:p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并发症：细菌播散所致化脓病灶（中耳炎、化脓性 关节炎、脓胸、心内膜炎等）…"/>
          <p:cNvSpPr txBox="1">
            <a:spLocks noGrp="1"/>
          </p:cNvSpPr>
          <p:nvPr>
            <p:ph type="body" idx="4294967295"/>
          </p:nvPr>
        </p:nvSpPr>
        <p:spPr>
          <a:xfrm>
            <a:off x="250825" y="1773237"/>
            <a:ext cx="8351838" cy="44958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Complications: </a:t>
            </a:r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</a:rPr>
              <a:t>Suppurative lesions caused by bacterial dissemination (otitis 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</a:rPr>
              <a:t>media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</a:rPr>
              <a:t>, purulent arthritis, endocarditis, etc.)</a:t>
            </a:r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sz="2800" dirty="0">
              <a:latin typeface="宋体"/>
              <a:ea typeface="宋体"/>
            </a:endParaRPr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  rare due to timely treatment</a:t>
            </a:r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 </a:t>
            </a:r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Sequelae </a:t>
            </a:r>
            <a:r>
              <a:rPr lang="en-US" dirty="0"/>
              <a:t>: </a:t>
            </a:r>
            <a:r>
              <a:rPr lang="en-US" dirty="0">
                <a:solidFill>
                  <a:srgbClr val="EAEAEA"/>
                </a:solidFill>
              </a:rPr>
              <a:t>Cranial nerve dysfunctions, especially sixth, seventh, and eighth can occur.</a:t>
            </a:r>
            <a:endParaRPr dirty="0">
              <a:solidFill>
                <a:srgbClr val="EAEAEA"/>
              </a:solidFill>
            </a:endParaRPr>
          </a:p>
        </p:txBody>
      </p:sp>
      <p:pic>
        <p:nvPicPr>
          <p:cNvPr id="403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41" y="62794"/>
            <a:ext cx="2305051" cy="1908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" name="成组"/>
          <p:cNvGrpSpPr/>
          <p:nvPr/>
        </p:nvGrpSpPr>
        <p:grpSpPr>
          <a:xfrm>
            <a:off x="250825" y="296998"/>
            <a:ext cx="5322774" cy="719884"/>
            <a:chOff x="-1033885" y="-894294"/>
            <a:chExt cx="5322772" cy="719883"/>
          </a:xfrm>
        </p:grpSpPr>
        <p:sp>
          <p:nvSpPr>
            <p:cNvPr id="404" name="矩形"/>
            <p:cNvSpPr/>
            <p:nvPr/>
          </p:nvSpPr>
          <p:spPr>
            <a:xfrm>
              <a:off x="-1033885" y="-860212"/>
              <a:ext cx="5322772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并发症和后遗症"/>
            <p:cNvSpPr txBox="1"/>
            <p:nvPr/>
          </p:nvSpPr>
          <p:spPr>
            <a:xfrm>
              <a:off x="-1009116" y="-894294"/>
              <a:ext cx="527323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Complications and sequelae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76462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血象：WBC，N增高，并发DIC时PLT减少…"/>
          <p:cNvSpPr txBox="1">
            <a:spLocks noGrp="1"/>
          </p:cNvSpPr>
          <p:nvPr>
            <p:ph type="body" idx="4294967295"/>
          </p:nvPr>
        </p:nvSpPr>
        <p:spPr>
          <a:xfrm>
            <a:off x="186439" y="1078195"/>
            <a:ext cx="8686800" cy="556684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Blood test: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WBC, N elevated, PLT reduced in DIC</a:t>
            </a:r>
          </a:p>
          <a:p>
            <a:pPr marL="0" indent="0" algn="just">
              <a:spcBef>
                <a:spcPts val="600"/>
              </a:spcBef>
              <a:buClr>
                <a:schemeClr val="accent1"/>
              </a:buClr>
              <a:buNone/>
              <a:defRPr sz="2800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   (</a:t>
            </a:r>
            <a:r>
              <a:rPr lang="en-US" altLang="zh-CN" sz="2800" dirty="0"/>
              <a:t>severe infection can be associated with leukopenia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)</a:t>
            </a:r>
          </a:p>
          <a:p>
            <a:pPr algn="just"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 b="1">
                <a:solidFill>
                  <a:srgbClr val="FFFF00"/>
                </a:solidFill>
              </a:defRPr>
            </a:pPr>
            <a:r>
              <a:rPr lang="en-US" altLang="zh-CN" sz="2800" dirty="0"/>
              <a:t>CSF test  : </a:t>
            </a:r>
            <a:r>
              <a:rPr lang="en-US" altLang="zh-CN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suppurative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 </a:t>
            </a:r>
          </a:p>
          <a:p>
            <a:pPr marL="0" indent="0" algn="just">
              <a:spcBef>
                <a:spcPts val="600"/>
              </a:spcBef>
              <a:buClr>
                <a:schemeClr val="accent1"/>
              </a:buClr>
              <a:buNone/>
              <a:defRPr sz="2800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A cell count of &gt; 1000×10</a:t>
            </a:r>
            <a:r>
              <a:rPr lang="en-US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6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/L, mainly composed of multinucleated cells.</a:t>
            </a:r>
          </a:p>
          <a:p>
            <a:pPr marL="0" indent="0" algn="just">
              <a:spcBef>
                <a:spcPts val="600"/>
              </a:spcBef>
              <a:buClr>
                <a:schemeClr val="accent1"/>
              </a:buClr>
              <a:buNone/>
              <a:defRPr sz="2800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protein </a:t>
            </a:r>
          </a:p>
          <a:p>
            <a:pPr marL="0" indent="0" algn="just">
              <a:spcBef>
                <a:spcPts val="600"/>
              </a:spcBef>
              <a:buClr>
                <a:schemeClr val="accent1"/>
              </a:buClr>
              <a:buNone/>
              <a:defRPr sz="2800" b="1">
                <a:solidFill>
                  <a:srgbClr val="FFFF00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  glucose and chlorine </a:t>
            </a:r>
          </a:p>
          <a:p>
            <a:pPr algn="just"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Bacteriological 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test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smear, culture</a:t>
            </a:r>
          </a:p>
          <a:p>
            <a:pPr algn="just"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 b="1">
                <a:solidFill>
                  <a:srgbClr val="FFFF00"/>
                </a:solidFill>
              </a:defRPr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Serological test: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宋体"/>
                <a:ea typeface="宋体"/>
                <a:cs typeface="宋体"/>
                <a:sym typeface="宋体"/>
              </a:rPr>
              <a:t>specific antigens, antibodies</a:t>
            </a:r>
            <a:endParaRPr b="0" dirty="0">
              <a:solidFill>
                <a:schemeClr val="tx2">
                  <a:lumMod val="20000"/>
                  <a:lumOff val="80000"/>
                </a:schemeClr>
              </a:solidFill>
              <a:latin typeface="宋体"/>
              <a:ea typeface="宋体"/>
              <a:cs typeface="宋体"/>
              <a:sym typeface="宋体"/>
            </a:endParaRPr>
          </a:p>
        </p:txBody>
      </p:sp>
      <p:grpSp>
        <p:nvGrpSpPr>
          <p:cNvPr id="391" name="成组"/>
          <p:cNvGrpSpPr/>
          <p:nvPr/>
        </p:nvGrpSpPr>
        <p:grpSpPr>
          <a:xfrm>
            <a:off x="253802" y="212959"/>
            <a:ext cx="4201546" cy="738484"/>
            <a:chOff x="13969" y="-32362"/>
            <a:chExt cx="4287342" cy="738483"/>
          </a:xfrm>
        </p:grpSpPr>
        <p:sp>
          <p:nvSpPr>
            <p:cNvPr id="389" name="矩形"/>
            <p:cNvSpPr/>
            <p:nvPr/>
          </p:nvSpPr>
          <p:spPr>
            <a:xfrm>
              <a:off x="13969" y="20320"/>
              <a:ext cx="4287342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0" name="实验室检查"/>
            <p:cNvSpPr txBox="1"/>
            <p:nvPr/>
          </p:nvSpPr>
          <p:spPr>
            <a:xfrm>
              <a:off x="78868" y="-32362"/>
              <a:ext cx="415754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Laboratory inspection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48634A6-A18E-4523-86F3-2DC34C10BFE5}"/>
              </a:ext>
            </a:extLst>
          </p:cNvPr>
          <p:cNvCxnSpPr/>
          <p:nvPr/>
        </p:nvCxnSpPr>
        <p:spPr>
          <a:xfrm flipV="1">
            <a:off x="2159638" y="4084933"/>
            <a:ext cx="0" cy="3170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C04ED0C-2880-467B-9217-ADECF6F7EC43}"/>
              </a:ext>
            </a:extLst>
          </p:cNvPr>
          <p:cNvCxnSpPr/>
          <p:nvPr/>
        </p:nvCxnSpPr>
        <p:spPr>
          <a:xfrm flipV="1">
            <a:off x="2316633" y="4084933"/>
            <a:ext cx="0" cy="3170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89659CC-F43B-4A80-AA20-0695897FF77E}"/>
              </a:ext>
            </a:extLst>
          </p:cNvPr>
          <p:cNvCxnSpPr/>
          <p:nvPr/>
        </p:nvCxnSpPr>
        <p:spPr>
          <a:xfrm flipV="1">
            <a:off x="2455248" y="4084933"/>
            <a:ext cx="0" cy="3170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9A8768C1-52C2-4E85-90DA-D8D79AD25EA2}"/>
              </a:ext>
            </a:extLst>
          </p:cNvPr>
          <p:cNvCxnSpPr/>
          <p:nvPr/>
        </p:nvCxnSpPr>
        <p:spPr>
          <a:xfrm>
            <a:off x="4346846" y="4645520"/>
            <a:ext cx="0" cy="3216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02C98A5-0AD0-43BD-B1E2-89580E81BE8F}"/>
              </a:ext>
            </a:extLst>
          </p:cNvPr>
          <p:cNvCxnSpPr/>
          <p:nvPr/>
        </p:nvCxnSpPr>
        <p:spPr>
          <a:xfrm>
            <a:off x="4468121" y="4645520"/>
            <a:ext cx="0" cy="3216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0477D90-9BE0-45BF-92FC-760B1B74C960}"/>
              </a:ext>
            </a:extLst>
          </p:cNvPr>
          <p:cNvCxnSpPr/>
          <p:nvPr/>
        </p:nvCxnSpPr>
        <p:spPr>
          <a:xfrm>
            <a:off x="4591145" y="4645520"/>
            <a:ext cx="0" cy="3216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细菌学检查"/>
          <p:cNvSpPr txBox="1">
            <a:spLocks noGrp="1"/>
          </p:cNvSpPr>
          <p:nvPr>
            <p:ph type="title" idx="4294967295"/>
          </p:nvPr>
        </p:nvSpPr>
        <p:spPr>
          <a:xfrm>
            <a:off x="539750" y="188912"/>
            <a:ext cx="7772400" cy="12065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Bacteriological examination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394" name="标本采集：脑脊液、血液、瘀斑或带菌者的鼻咽拭子。保暖、保湿并立即送检（床边接种）…"/>
          <p:cNvSpPr txBox="1">
            <a:spLocks noGrp="1"/>
          </p:cNvSpPr>
          <p:nvPr>
            <p:ph type="body" idx="4294967295"/>
          </p:nvPr>
        </p:nvSpPr>
        <p:spPr>
          <a:xfrm>
            <a:off x="468312" y="1600200"/>
            <a:ext cx="8523288" cy="4495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Specimen collection: Nasopharyngeal swabs (</a:t>
            </a:r>
            <a:r>
              <a:rPr lang="en-US" altLang="zh-CN" dirty="0"/>
              <a:t>carriers)</a:t>
            </a:r>
            <a:r>
              <a:rPr lang="en-US" dirty="0"/>
              <a:t> cerebrospinal fluid, blood, ecchymoses.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Keep warm and moist and specimen must be processed quickly(</a:t>
            </a:r>
            <a:r>
              <a:rPr lang="en-US" altLang="zh-CN" dirty="0"/>
              <a:t>B</a:t>
            </a:r>
            <a:r>
              <a:rPr lang="en-US" dirty="0"/>
              <a:t>edside inoculation)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Preliminary diagnosis : </a:t>
            </a:r>
            <a:r>
              <a:rPr lang="en-US" dirty="0"/>
              <a:t>Direct smear microscopy 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buNone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  CSF or ecchymosis exudate smear for Gram stain         (positive rate of about 80%)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>
              <a:spcBef>
                <a:spcPts val="600"/>
              </a:spcBef>
              <a:buClr>
                <a:schemeClr val="accent1"/>
              </a:buClr>
              <a:buFontTx/>
              <a:buChar char="●"/>
              <a:defRPr sz="2800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Confirmed diagnosis</a:t>
            </a:r>
            <a:r>
              <a:rPr lang="en-US" dirty="0"/>
              <a:t>: culture of CSF or blood specimens.</a:t>
            </a:r>
            <a:endParaRPr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细菌学检查"/>
          <p:cNvSpPr txBox="1">
            <a:spLocks noGrp="1"/>
          </p:cNvSpPr>
          <p:nvPr>
            <p:ph type="title" idx="4294967295"/>
          </p:nvPr>
        </p:nvSpPr>
        <p:spPr>
          <a:xfrm>
            <a:off x="539750" y="188912"/>
            <a:ext cx="7772400" cy="12065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Bacteriological examination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394" name="标本采集：脑脊液、血液、瘀斑或带菌者的鼻咽拭子。保暖、保湿并立即送检（床边接种）…"/>
          <p:cNvSpPr txBox="1">
            <a:spLocks noGrp="1"/>
          </p:cNvSpPr>
          <p:nvPr>
            <p:ph type="body" idx="4294967295"/>
          </p:nvPr>
        </p:nvSpPr>
        <p:spPr>
          <a:xfrm>
            <a:off x="468312" y="1600200"/>
            <a:ext cx="8523288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Because the outcome of meningococcal infection is related to the rapidity with which antimicrobial and supportive therapy is initiated, a number of approaches have been taken to decrease the time to diagnosis.</a:t>
            </a:r>
          </a:p>
          <a:p>
            <a:endParaRPr lang="en-US" altLang="zh-CN" sz="22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The use of specific </a:t>
            </a:r>
            <a:r>
              <a:rPr lang="en-US" altLang="zh-CN" sz="2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anticapsular</a:t>
            </a:r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antisera in </a:t>
            </a:r>
            <a:r>
              <a:rPr lang="en-US" altLang="zh-CN" sz="2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coagglutination</a:t>
            </a:r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systems has been used successfully in the early identification of </a:t>
            </a:r>
            <a:r>
              <a:rPr lang="en-US" altLang="zh-CN" sz="2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N. meningitidis</a:t>
            </a:r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infection of the CSF. </a:t>
            </a:r>
          </a:p>
          <a:p>
            <a:endParaRPr lang="en-US" altLang="zh-CN" sz="22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Polymerase chain reaction can also identify </a:t>
            </a:r>
            <a:r>
              <a:rPr lang="en-US" altLang="zh-CN" sz="2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N. meningitidis</a:t>
            </a:r>
            <a:r>
              <a:rPr lang="en-US" altLang="zh-CN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 in clinical samples.</a:t>
            </a:r>
            <a:endParaRPr lang="zh-CN" altLang="en-US" sz="2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0302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脑脊液革兰染色可见成双排列的革兰阴性双球菌"/>
          <p:cNvSpPr txBox="1">
            <a:spLocks noGrp="1"/>
          </p:cNvSpPr>
          <p:nvPr>
            <p:ph type="title" idx="4294967295"/>
          </p:nvPr>
        </p:nvSpPr>
        <p:spPr>
          <a:xfrm>
            <a:off x="850062" y="4928102"/>
            <a:ext cx="8077201" cy="1206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Gram stain of </a:t>
            </a:r>
            <a:r>
              <a:rPr lang="en-US" altLang="zh-CN" dirty="0"/>
              <a:t>CSF </a:t>
            </a:r>
            <a:r>
              <a:rPr lang="en-US" b="0" dirty="0">
                <a:latin typeface="宋体"/>
                <a:ea typeface="宋体"/>
                <a:cs typeface="宋体"/>
                <a:sym typeface="宋体"/>
              </a:rPr>
              <a:t>Smear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pic>
        <p:nvPicPr>
          <p:cNvPr id="39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481012"/>
            <a:ext cx="5486400" cy="449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Nm" descr="N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62" y="2728912"/>
            <a:ext cx="3252788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CB7B9852-BA77-4BD2-93BB-2AC92DBC6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zh-CN" altLang="en-US" sz="4000" dirty="0"/>
          </a:p>
          <a:p>
            <a:r>
              <a:rPr lang="en-US" altLang="zh-CN" sz="4000" dirty="0"/>
              <a:t>1. Epidemiologic  data:</a:t>
            </a:r>
          </a:p>
          <a:p>
            <a:r>
              <a:rPr lang="en-US" altLang="zh-CN" sz="4000" dirty="0"/>
              <a:t>2 .Clinical  manifestations:</a:t>
            </a:r>
          </a:p>
          <a:p>
            <a:r>
              <a:rPr lang="en-US" altLang="zh-CN" sz="4000" dirty="0"/>
              <a:t>3 . Lab  findings;</a:t>
            </a:r>
          </a:p>
          <a:p>
            <a:endParaRPr lang="zh-CN" altLang="en-US" sz="4000" dirty="0"/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65A01D80-1D5C-48F4-904A-2FBDF7AC7C86}"/>
              </a:ext>
            </a:extLst>
          </p:cNvPr>
          <p:cNvGrpSpPr/>
          <p:nvPr/>
        </p:nvGrpSpPr>
        <p:grpSpPr>
          <a:xfrm>
            <a:off x="109126" y="348426"/>
            <a:ext cx="2777125" cy="685802"/>
            <a:chOff x="-205481" y="20320"/>
            <a:chExt cx="2302992" cy="685801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B9B4BE78-3CE0-469D-9E44-A46B55B99736}"/>
                </a:ext>
              </a:extLst>
            </p:cNvPr>
            <p:cNvSpPr/>
            <p:nvPr/>
          </p:nvSpPr>
          <p:spPr>
            <a:xfrm>
              <a:off x="0" y="20320"/>
              <a:ext cx="17526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诊断">
              <a:extLst>
                <a:ext uri="{FF2B5EF4-FFF2-40B4-BE49-F238E27FC236}">
                  <a16:creationId xmlns:a16="http://schemas.microsoft.com/office/drawing/2014/main" id="{02564E09-4317-4E81-8055-AD510E4FD428}"/>
                </a:ext>
              </a:extLst>
            </p:cNvPr>
            <p:cNvSpPr txBox="1"/>
            <p:nvPr/>
          </p:nvSpPr>
          <p:spPr>
            <a:xfrm>
              <a:off x="-205481" y="20320"/>
              <a:ext cx="2302992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Diagnosis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9" name="流脑皮疹放大" descr="流脑皮疹放大">
            <a:extLst>
              <a:ext uri="{FF2B5EF4-FFF2-40B4-BE49-F238E27FC236}">
                <a16:creationId xmlns:a16="http://schemas.microsoft.com/office/drawing/2014/main" id="{553B7DE5-F46A-495B-B775-0D3E40DF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25" y="4864417"/>
            <a:ext cx="2068701" cy="20342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箭头">
            <a:extLst>
              <a:ext uri="{FF2B5EF4-FFF2-40B4-BE49-F238E27FC236}">
                <a16:creationId xmlns:a16="http://schemas.microsoft.com/office/drawing/2014/main" id="{7FCE3DB6-355D-49BA-9E67-13BC0DDD6D1B}"/>
              </a:ext>
            </a:extLst>
          </p:cNvPr>
          <p:cNvSpPr/>
          <p:nvPr/>
        </p:nvSpPr>
        <p:spPr>
          <a:xfrm>
            <a:off x="6193824" y="5537200"/>
            <a:ext cx="914401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表格"/>
          <p:cNvGraphicFramePr/>
          <p:nvPr>
            <p:extLst>
              <p:ext uri="{D42A27DB-BD31-4B8C-83A1-F6EECF244321}">
                <p14:modId xmlns:p14="http://schemas.microsoft.com/office/powerpoint/2010/main" val="3786124096"/>
              </p:ext>
            </p:extLst>
          </p:nvPr>
        </p:nvGraphicFramePr>
        <p:xfrm>
          <a:off x="578967" y="709395"/>
          <a:ext cx="6807106" cy="56689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7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87">
                <a:tc rowSpan="6"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2400">
                          <a:solidFill>
                            <a:srgbClr val="EAEAEA"/>
                          </a:solidFill>
                        </a:defRPr>
                      </a:pPr>
                      <a:endParaRPr dirty="0"/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endParaRPr lang="en-US"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endParaRPr lang="en-US"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CSF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 </a:t>
                      </a: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Analysis</a:t>
                      </a:r>
                      <a:endParaRPr lang="en-US"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endParaRPr lang="en-US" altLang="zh-CN"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Of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endParaRPr lang="en-US" altLang="zh-CN"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ECM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L w="28575">
                      <a:solidFill>
                        <a:srgbClr val="EAEAEA"/>
                      </a:solidFill>
                    </a:lnL>
                    <a:lnT w="28575">
                      <a:solidFill>
                        <a:srgbClr val="EAEAEA"/>
                      </a:solidFill>
                    </a:lnT>
                    <a:lnB w="28575">
                      <a:solidFill>
                        <a:srgbClr val="EAEAEA"/>
                      </a:solidFill>
                    </a:lnB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Pressure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dirty="0"/>
                        <a:t>60-180mmH</a:t>
                      </a:r>
                      <a:r>
                        <a:rPr baseline="-25000" dirty="0"/>
                        <a:t>2</a:t>
                      </a:r>
                      <a:r>
                        <a:rPr dirty="0"/>
                        <a:t>O</a:t>
                      </a:r>
                    </a:p>
                  </a:txBody>
                  <a:tcPr marL="45708" marR="45708" marT="45708" marB="45708" horzOverflow="overflow">
                    <a:lnT w="28575">
                      <a:solidFill>
                        <a:srgbClr val="EAEAEA"/>
                      </a:solidFill>
                    </a:lnT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Obviously I</a:t>
                      </a: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ncreased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lnT w="28575">
                      <a:solidFill>
                        <a:srgbClr val="EAEAEA"/>
                      </a:solidFill>
                    </a:lnT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 err="1">
                          <a:latin typeface="宋体"/>
                          <a:ea typeface="宋体"/>
                          <a:cs typeface="宋体"/>
                          <a:sym typeface="宋体"/>
                        </a:rPr>
                        <a:t>Appearence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Turbid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/>
                        <a:t>Cell counting 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altLang="zh-CN" dirty="0"/>
                        <a:t>C</a:t>
                      </a:r>
                      <a:r>
                        <a:rPr lang="en-US" dirty="0"/>
                        <a:t>lassification</a:t>
                      </a:r>
                    </a:p>
                  </a:txBody>
                  <a:tcPr marL="45708" marR="45708" marT="45708" marB="45708" horzOverflow="overflow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&gt;1,000, 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Neutrophils &gt; 80%</a:t>
                      </a: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2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Protein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Obviously Increased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2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Glucose</a:t>
                      </a:r>
                    </a:p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Chloride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O</a:t>
                      </a: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bviously </a:t>
                      </a: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D</a:t>
                      </a: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ecrease</a:t>
                      </a:r>
                      <a:r>
                        <a:rPr lang="en-US" altLang="zh-CN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d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02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Pathogen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B w="28575">
                      <a:solidFill>
                        <a:srgbClr val="EAEAEA"/>
                      </a:solidFill>
                    </a:lnB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defRPr sz="1800">
                          <a:solidFill>
                            <a:srgbClr val="200B5B"/>
                          </a:solidFill>
                        </a:defRPr>
                      </a:pPr>
                      <a:r>
                        <a:rPr lang="en-US" dirty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Smear or culture positive</a:t>
                      </a:r>
                      <a:endParaRPr dirty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</a:txBody>
                  <a:tcPr marL="45708" marR="45708" marT="45708" marB="45708" horzOverflow="overflow">
                    <a:lnR w="28575">
                      <a:solidFill>
                        <a:srgbClr val="EAEAEA"/>
                      </a:solidFill>
                    </a:lnR>
                    <a:lnB w="28575">
                      <a:solidFill>
                        <a:srgbClr val="EAEAEA"/>
                      </a:solidFill>
                    </a:lnB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66FFCC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16" name="HM00363_" descr="HM00363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93" y="4314178"/>
            <a:ext cx="2590800" cy="200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化脓性脑脊液" descr="化脓性脑脊液">
            <a:extLst>
              <a:ext uri="{FF2B5EF4-FFF2-40B4-BE49-F238E27FC236}">
                <a16:creationId xmlns:a16="http://schemas.microsoft.com/office/drawing/2014/main" id="{6977CB23-880F-4306-8446-BCE8D5E0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2" y="71498"/>
            <a:ext cx="2794437" cy="3756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脑膜结构图"/>
          <p:cNvSpPr txBox="1">
            <a:spLocks noGrp="1"/>
          </p:cNvSpPr>
          <p:nvPr>
            <p:ph type="title" idx="4294967295"/>
          </p:nvPr>
        </p:nvSpPr>
        <p:spPr>
          <a:xfrm>
            <a:off x="3429000" y="5884862"/>
            <a:ext cx="423789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b="1" dirty="0">
                <a:latin typeface="宋体"/>
                <a:ea typeface="宋体"/>
                <a:cs typeface="宋体"/>
                <a:sym typeface="宋体"/>
              </a:rPr>
              <a:t>Meninge</a:t>
            </a:r>
            <a:r>
              <a:rPr lang="en-US" altLang="zh-CN" b="1" dirty="0"/>
              <a:t>s</a:t>
            </a:r>
            <a:endParaRPr b="1" dirty="0">
              <a:latin typeface="宋体"/>
              <a:ea typeface="宋体"/>
              <a:cs typeface="宋体"/>
              <a:sym typeface="宋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E2DDBF-3FE3-4642-90F2-F64ED671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0" y="453286"/>
            <a:ext cx="7783500" cy="5049511"/>
          </a:xfrm>
          <a:prstGeom prst="rect">
            <a:avLst/>
          </a:prstGeom>
        </p:spPr>
      </p:pic>
      <p:sp>
        <p:nvSpPr>
          <p:cNvPr id="7" name="椭圆">
            <a:extLst>
              <a:ext uri="{FF2B5EF4-FFF2-40B4-BE49-F238E27FC236}">
                <a16:creationId xmlns:a16="http://schemas.microsoft.com/office/drawing/2014/main" id="{7E2ED158-FBE6-42B0-B365-830098B7E3A9}"/>
              </a:ext>
            </a:extLst>
          </p:cNvPr>
          <p:cNvSpPr/>
          <p:nvPr/>
        </p:nvSpPr>
        <p:spPr>
          <a:xfrm>
            <a:off x="5909403" y="2759073"/>
            <a:ext cx="2244937" cy="89476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抗菌素治疗以来，病死率降至5-10%…"/>
          <p:cNvSpPr txBox="1">
            <a:spLocks noGrp="1"/>
          </p:cNvSpPr>
          <p:nvPr>
            <p:ph type="body" idx="4294967295"/>
          </p:nvPr>
        </p:nvSpPr>
        <p:spPr>
          <a:xfrm>
            <a:off x="395287" y="1088554"/>
            <a:ext cx="8458200" cy="252845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SzTx/>
              <a:buNone/>
              <a:defRPr>
                <a:solidFill>
                  <a:srgbClr val="080912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3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sym typeface="宋体"/>
              </a:rPr>
              <a:t>Before antibiotics and immune serum were available, the mortality of meningococcal infection was 70 -90 %</a:t>
            </a:r>
            <a:endParaRPr lang="en-US" sz="3100" b="1" dirty="0">
              <a:solidFill>
                <a:schemeClr val="bg2">
                  <a:lumMod val="20000"/>
                  <a:lumOff val="80000"/>
                </a:schemeClr>
              </a:solidFill>
              <a:latin typeface="宋体"/>
              <a:ea typeface="宋体"/>
            </a:endParaRPr>
          </a:p>
          <a:p>
            <a:pPr>
              <a:lnSpc>
                <a:spcPct val="110000"/>
              </a:lnSpc>
              <a:buSzTx/>
              <a:buNone/>
              <a:defRPr>
                <a:solidFill>
                  <a:srgbClr val="080912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sz="3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</a:rPr>
              <a:t>Since the treatment of antibiotics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the mortality rate has dropped to 10-15%.</a:t>
            </a:r>
          </a:p>
          <a:p>
            <a:pPr>
              <a:lnSpc>
                <a:spcPct val="110000"/>
              </a:lnSpc>
              <a:buSzTx/>
              <a:buNone/>
              <a:defRPr>
                <a:solidFill>
                  <a:srgbClr val="080912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Common type  &lt; 1%.</a:t>
            </a:r>
          </a:p>
        </p:txBody>
      </p:sp>
      <p:pic>
        <p:nvPicPr>
          <p:cNvPr id="419" name="BS02064_" descr="BS02064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651" y="3060701"/>
            <a:ext cx="2057401" cy="2047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" name="成组"/>
          <p:cNvGrpSpPr/>
          <p:nvPr/>
        </p:nvGrpSpPr>
        <p:grpSpPr>
          <a:xfrm>
            <a:off x="169862" y="376237"/>
            <a:ext cx="2362201" cy="685802"/>
            <a:chOff x="0" y="20320"/>
            <a:chExt cx="2362200" cy="685801"/>
          </a:xfrm>
        </p:grpSpPr>
        <p:sp>
          <p:nvSpPr>
            <p:cNvPr id="420" name="矩形"/>
            <p:cNvSpPr/>
            <p:nvPr/>
          </p:nvSpPr>
          <p:spPr>
            <a:xfrm>
              <a:off x="0" y="20320"/>
              <a:ext cx="23622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1" name="预后"/>
            <p:cNvSpPr txBox="1"/>
            <p:nvPr/>
          </p:nvSpPr>
          <p:spPr>
            <a:xfrm>
              <a:off x="265113" y="20320"/>
              <a:ext cx="2035620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Prognosis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423" name="暴发型…"/>
          <p:cNvSpPr txBox="1"/>
          <p:nvPr/>
        </p:nvSpPr>
        <p:spPr>
          <a:xfrm>
            <a:off x="395287" y="4292600"/>
            <a:ext cx="7791451" cy="208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4999"/>
              </a:lnSpc>
              <a:spcBef>
                <a:spcPts val="600"/>
              </a:spcBef>
              <a:buClr>
                <a:schemeClr val="accent1"/>
              </a:buClr>
              <a:buSzPct val="110000"/>
              <a:buFontTx/>
              <a:buChar char="●"/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Fulminant   types</a:t>
            </a:r>
            <a:endParaRPr lang="en-US" dirty="0"/>
          </a:p>
          <a:p>
            <a:pPr>
              <a:lnSpc>
                <a:spcPct val="104999"/>
              </a:lnSpc>
              <a:spcBef>
                <a:spcPts val="600"/>
              </a:spcBef>
              <a:buClr>
                <a:schemeClr val="accent1"/>
              </a:buClr>
              <a:buSzPct val="110000"/>
              <a:buChar char="●"/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Under 2 years old and older</a:t>
            </a:r>
          </a:p>
          <a:p>
            <a:pPr>
              <a:lnSpc>
                <a:spcPct val="104999"/>
              </a:lnSpc>
              <a:spcBef>
                <a:spcPts val="600"/>
              </a:spcBef>
              <a:buClr>
                <a:schemeClr val="accent1"/>
              </a:buClr>
              <a:buSzPct val="110000"/>
              <a:buChar char="●"/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Repeated convulsions, continuous coma</a:t>
            </a:r>
          </a:p>
          <a:p>
            <a:pPr>
              <a:lnSpc>
                <a:spcPct val="104999"/>
              </a:lnSpc>
              <a:spcBef>
                <a:spcPts val="600"/>
              </a:spcBef>
              <a:buClr>
                <a:schemeClr val="accent1"/>
              </a:buClr>
              <a:buSzPct val="110000"/>
              <a:buChar char="●"/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Delayed treatment or incomplete treatment</a:t>
            </a:r>
            <a:endParaRPr dirty="0"/>
          </a:p>
        </p:txBody>
      </p:sp>
      <p:sp>
        <p:nvSpPr>
          <p:cNvPr id="424" name="预后不佳相关因素"/>
          <p:cNvSpPr txBox="1">
            <a:spLocks noGrp="1"/>
          </p:cNvSpPr>
          <p:nvPr>
            <p:ph type="title" idx="4294967295"/>
          </p:nvPr>
        </p:nvSpPr>
        <p:spPr>
          <a:xfrm>
            <a:off x="2287350" y="3617012"/>
            <a:ext cx="3730626" cy="609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663300"/>
              </a:gs>
            </a:gsLst>
            <a:lin ang="16200000"/>
          </a:gradFill>
        </p:spPr>
        <p:txBody>
          <a:bodyPr>
            <a:normAutofit/>
          </a:bodyPr>
          <a:lstStyle>
            <a:lvl1pPr defTabSz="841247">
              <a:defRPr sz="2944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Poor prognosis factors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2" animBg="1" advAuto="0"/>
      <p:bldP spid="424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一般对症治疗：退热、镇静、脱水…"/>
          <p:cNvSpPr txBox="1">
            <a:spLocks noGrp="1"/>
          </p:cNvSpPr>
          <p:nvPr>
            <p:ph type="body" idx="4294967295"/>
          </p:nvPr>
        </p:nvSpPr>
        <p:spPr>
          <a:xfrm>
            <a:off x="376236" y="1894453"/>
            <a:ext cx="8458200" cy="4114800"/>
          </a:xfrm>
          <a:prstGeom prst="rect">
            <a:avLst/>
          </a:prstGeom>
        </p:spPr>
        <p:txBody>
          <a:bodyPr lIns="46037" tIns="46037" rIns="46037" bIns="46037">
            <a:noAutofit/>
          </a:bodyPr>
          <a:lstStyle/>
          <a:p>
            <a:pPr marL="264032" indent="-264032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Tx/>
              <a:buChar char="❖"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FF00"/>
                </a:solidFill>
              </a:rPr>
              <a:t>General treatment</a:t>
            </a:r>
            <a:r>
              <a:rPr lang="zh-CN" altLang="en-US" sz="2400" dirty="0">
                <a:solidFill>
                  <a:srgbClr val="FFFF00"/>
                </a:solidFill>
              </a:rPr>
              <a:t>：</a:t>
            </a:r>
            <a:r>
              <a:rPr lang="en-US" sz="2400" dirty="0">
                <a:solidFill>
                  <a:srgbClr val="FFFF00"/>
                </a:solidFill>
              </a:rPr>
              <a:t>  </a:t>
            </a:r>
            <a:r>
              <a:rPr lang="en-US" sz="2400" dirty="0"/>
              <a:t>Isolation, Rest, Intensive care</a:t>
            </a:r>
          </a:p>
          <a:p>
            <a:pPr marL="264032" indent="-264032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Tx/>
              <a:buChar char="❖"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FF00"/>
                </a:solidFill>
              </a:rPr>
              <a:t>Symptomatic treatment: </a:t>
            </a:r>
            <a:r>
              <a:rPr lang="en-US" sz="2400" dirty="0"/>
              <a:t>anti-fever, sedation, </a:t>
            </a:r>
            <a:r>
              <a:rPr lang="en-US" altLang="zh-CN" sz="2156" dirty="0">
                <a:sym typeface="宋体"/>
              </a:rPr>
              <a:t>fluid infusion </a:t>
            </a:r>
          </a:p>
          <a:p>
            <a:pPr marL="264032" indent="-264032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Tx/>
              <a:buChar char="❖"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FF00"/>
                </a:solidFill>
              </a:rPr>
              <a:t>Pathogen treatment: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  Penicillin G</a:t>
            </a:r>
            <a:endParaRPr lang="en-US" sz="2400" dirty="0"/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  Chloramphenicol 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  Third generation cephalosporin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427" name="PE01027_" descr="PE01027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74" y="5181599"/>
            <a:ext cx="1307297" cy="1635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0" name="成组"/>
          <p:cNvGrpSpPr/>
          <p:nvPr/>
        </p:nvGrpSpPr>
        <p:grpSpPr>
          <a:xfrm>
            <a:off x="27209" y="312737"/>
            <a:ext cx="2371725" cy="685802"/>
            <a:chOff x="-80740" y="20320"/>
            <a:chExt cx="1990286" cy="685801"/>
          </a:xfrm>
        </p:grpSpPr>
        <p:sp>
          <p:nvSpPr>
            <p:cNvPr id="428" name="矩形"/>
            <p:cNvSpPr/>
            <p:nvPr/>
          </p:nvSpPr>
          <p:spPr>
            <a:xfrm>
              <a:off x="0" y="20320"/>
              <a:ext cx="1828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治疗"/>
            <p:cNvSpPr txBox="1"/>
            <p:nvPr/>
          </p:nvSpPr>
          <p:spPr>
            <a:xfrm>
              <a:off x="-80740" y="40055"/>
              <a:ext cx="199028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Treatment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431" name="普通型"/>
          <p:cNvSpPr txBox="1">
            <a:spLocks noGrp="1"/>
          </p:cNvSpPr>
          <p:nvPr>
            <p:ph type="title" idx="4294967295"/>
          </p:nvPr>
        </p:nvSpPr>
        <p:spPr>
          <a:xfrm>
            <a:off x="3419474" y="792479"/>
            <a:ext cx="2371725" cy="58229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663300"/>
              </a:gs>
            </a:gsLst>
            <a:lin ang="16200000"/>
          </a:gradFill>
        </p:spPr>
        <p:txBody>
          <a:bodyPr>
            <a:normAutofit/>
          </a:bodyPr>
          <a:lstStyle>
            <a:lvl1pPr defTabSz="841247">
              <a:defRPr sz="2944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 err="1"/>
              <a:t>Commen</a:t>
            </a:r>
            <a:r>
              <a:rPr lang="en-US" dirty="0"/>
              <a:t> type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7AA1B56-2BE4-4576-9EA7-F837CF4CA4BF}"/>
              </a:ext>
            </a:extLst>
          </p:cNvPr>
          <p:cNvSpPr/>
          <p:nvPr/>
        </p:nvSpPr>
        <p:spPr>
          <a:xfrm>
            <a:off x="3927937" y="3198102"/>
            <a:ext cx="3726524" cy="562627"/>
          </a:xfrm>
          <a:prstGeom prst="ellipse">
            <a:avLst/>
          </a:prstGeom>
          <a:solidFill>
            <a:srgbClr val="EAEAEA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As early as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possible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6600FF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04126C-9F95-4D18-B7A3-799669225B68}"/>
              </a:ext>
            </a:extLst>
          </p:cNvPr>
          <p:cNvSpPr/>
          <p:nvPr/>
        </p:nvSpPr>
        <p:spPr>
          <a:xfrm>
            <a:off x="1297782" y="4796878"/>
            <a:ext cx="6548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Early and appropriate antibiotic treatment markedly improves the outcome of meningococcal infections. </a:t>
            </a:r>
            <a:endParaRPr lang="zh-CN" altLang="en-US" sz="2200" b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一般对症治疗：退热、镇静、脱水…"/>
          <p:cNvSpPr txBox="1">
            <a:spLocks noGrp="1"/>
          </p:cNvSpPr>
          <p:nvPr>
            <p:ph type="body" idx="4294967295"/>
          </p:nvPr>
        </p:nvSpPr>
        <p:spPr>
          <a:xfrm>
            <a:off x="342900" y="1371600"/>
            <a:ext cx="8458200" cy="4114800"/>
          </a:xfrm>
          <a:prstGeom prst="rect">
            <a:avLst/>
          </a:prstGeom>
        </p:spPr>
        <p:txBody>
          <a:bodyPr lIns="46037" tIns="46037" rIns="46037" bIns="46037">
            <a:noAutofit/>
          </a:bodyPr>
          <a:lstStyle/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Penicillin G</a:t>
            </a:r>
            <a:r>
              <a:rPr lang="en-US" sz="2400" dirty="0"/>
              <a:t> </a:t>
            </a:r>
          </a:p>
          <a:p>
            <a:pPr marL="264032" indent="-264032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Tx/>
              <a:buChar char="❖"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ECM is well treated with Penicillin G once the isolate is proven to be penicillin </a:t>
            </a:r>
            <a:r>
              <a:rPr lang="en-US" sz="2400" dirty="0" err="1"/>
              <a:t>suscepitible</a:t>
            </a:r>
            <a:r>
              <a:rPr lang="en-US" sz="2400" dirty="0"/>
              <a:t>.</a:t>
            </a:r>
          </a:p>
          <a:p>
            <a:pPr marL="264032" indent="-264032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Tx/>
              <a:buChar char="❖"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1988 </a:t>
            </a:r>
            <a:r>
              <a:rPr lang="zh-CN" alt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Resistence</a:t>
            </a:r>
            <a:r>
              <a:rPr lang="zh-CN" alt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</a:t>
            </a:r>
            <a:r>
              <a:rPr lang="zh-CN" alt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penicillion</a:t>
            </a:r>
            <a:endParaRPr lang="en-US" sz="2400" dirty="0"/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 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High dose injection </a:t>
            </a:r>
            <a:r>
              <a:rPr lang="en-US" sz="2400" dirty="0"/>
              <a:t>to achieve effective bactericidal concentration in the CSF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 </a:t>
            </a:r>
            <a:r>
              <a:rPr lang="en-US" altLang="zh-CN" sz="2400" dirty="0"/>
              <a:t>Child:</a:t>
            </a:r>
            <a:r>
              <a:rPr lang="en-US" sz="2400" dirty="0"/>
              <a:t> Penicillin G are 20-40,000 U/kg/day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 A</a:t>
            </a:r>
            <a:r>
              <a:rPr lang="en-US" altLang="zh-CN" sz="2400" dirty="0"/>
              <a:t>dults</a:t>
            </a:r>
            <a:r>
              <a:rPr lang="en-US" sz="2400" dirty="0"/>
              <a:t>: 4 million U q4h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  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427" name="PE01027_" descr="PE01027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74" y="5181599"/>
            <a:ext cx="1307297" cy="1635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0" name="成组"/>
          <p:cNvGrpSpPr/>
          <p:nvPr/>
        </p:nvGrpSpPr>
        <p:grpSpPr>
          <a:xfrm>
            <a:off x="27209" y="312737"/>
            <a:ext cx="2371725" cy="685802"/>
            <a:chOff x="-80740" y="20320"/>
            <a:chExt cx="1990286" cy="685801"/>
          </a:xfrm>
        </p:grpSpPr>
        <p:sp>
          <p:nvSpPr>
            <p:cNvPr id="428" name="矩形"/>
            <p:cNvSpPr/>
            <p:nvPr/>
          </p:nvSpPr>
          <p:spPr>
            <a:xfrm>
              <a:off x="0" y="20320"/>
              <a:ext cx="1828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治疗"/>
            <p:cNvSpPr txBox="1"/>
            <p:nvPr/>
          </p:nvSpPr>
          <p:spPr>
            <a:xfrm>
              <a:off x="-80740" y="40055"/>
              <a:ext cx="199028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Treatment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431" name="普通型"/>
          <p:cNvSpPr txBox="1">
            <a:spLocks noGrp="1"/>
          </p:cNvSpPr>
          <p:nvPr>
            <p:ph type="title" idx="4294967295"/>
          </p:nvPr>
        </p:nvSpPr>
        <p:spPr>
          <a:xfrm>
            <a:off x="3419474" y="792479"/>
            <a:ext cx="2371725" cy="58229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663300"/>
              </a:gs>
            </a:gsLst>
            <a:lin ang="16200000"/>
          </a:gradFill>
        </p:spPr>
        <p:txBody>
          <a:bodyPr>
            <a:normAutofit/>
          </a:bodyPr>
          <a:lstStyle>
            <a:lvl1pPr defTabSz="841247">
              <a:defRPr sz="2944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 err="1"/>
              <a:t>Commen</a:t>
            </a:r>
            <a:r>
              <a:rPr lang="en-US" dirty="0"/>
              <a:t> type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4638689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一般对症治疗：退热、镇静、脱水…"/>
          <p:cNvSpPr txBox="1">
            <a:spLocks noGrp="1"/>
          </p:cNvSpPr>
          <p:nvPr>
            <p:ph type="body" idx="4294967295"/>
          </p:nvPr>
        </p:nvSpPr>
        <p:spPr>
          <a:xfrm>
            <a:off x="342900" y="1371600"/>
            <a:ext cx="8458200" cy="4114800"/>
          </a:xfrm>
          <a:prstGeom prst="rect">
            <a:avLst/>
          </a:prstGeom>
        </p:spPr>
        <p:txBody>
          <a:bodyPr lIns="46037" tIns="46037" rIns="46037" bIns="46037">
            <a:noAutofit/>
          </a:bodyPr>
          <a:lstStyle/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Chloramphenicol  </a:t>
            </a:r>
            <a:r>
              <a:rPr lang="en-US" sz="2400" dirty="0"/>
              <a:t>Adult 100</a:t>
            </a:r>
            <a:r>
              <a:rPr lang="en-US" altLang="zh-CN" sz="2400" dirty="0"/>
              <a:t>mg/kg/day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to 4g</a:t>
            </a:r>
            <a:r>
              <a:rPr lang="en-US" sz="2400" dirty="0"/>
              <a:t>/day, 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                Child 50mg/kg/day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 Pay attention to side effects, be careful with newborns and the elderly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宋体"/>
              <a:ea typeface="宋体"/>
            </a:endParaRP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宋体"/>
                <a:ea typeface="宋体"/>
              </a:rPr>
              <a:t> 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宋体"/>
                <a:ea typeface="宋体"/>
              </a:rPr>
              <a:t>Resistence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宋体"/>
                <a:ea typeface="宋体"/>
              </a:rPr>
              <a:t>  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宋体"/>
              <a:ea typeface="宋体"/>
            </a:endParaRP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Third generation cephalosporin: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sz="2400" dirty="0">
                <a:solidFill>
                  <a:srgbClr val="FF0000"/>
                </a:solidFill>
              </a:rPr>
              <a:t>       </a:t>
            </a: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ceftriaxone; cefotaxime; cefaclor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156" dirty="0">
                <a:sym typeface="宋体"/>
              </a:rPr>
              <a:t>  A reasonable alternative to penicillin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156" dirty="0">
                <a:sym typeface="宋体"/>
              </a:rPr>
              <a:t>        the excellent efficacy; convenient dosing.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>
                <a:solidFill>
                  <a:schemeClr val="accent1"/>
                </a:solidFill>
              </a:rPr>
              <a:t>Duration of therapy</a:t>
            </a:r>
            <a:r>
              <a:rPr lang="zh-CN" altLang="en-US" sz="2400" dirty="0">
                <a:solidFill>
                  <a:schemeClr val="accent1"/>
                </a:solidFill>
              </a:rPr>
              <a:t>：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>
                <a:solidFill>
                  <a:schemeClr val="accent1"/>
                </a:solidFill>
              </a:rPr>
              <a:t>       </a:t>
            </a:r>
            <a:r>
              <a:rPr lang="en-US" altLang="zh-C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Vary based upon the severity of initial illness and the response of the patient</a:t>
            </a:r>
          </a:p>
          <a:p>
            <a:pPr marL="0" indent="0" defTabSz="704087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None/>
              <a:defRPr sz="2156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>
                <a:solidFill>
                  <a:schemeClr val="accent1"/>
                </a:solidFill>
              </a:rPr>
              <a:t>       7 days</a:t>
            </a:r>
          </a:p>
        </p:txBody>
      </p:sp>
      <p:grpSp>
        <p:nvGrpSpPr>
          <p:cNvPr id="430" name="成组"/>
          <p:cNvGrpSpPr/>
          <p:nvPr/>
        </p:nvGrpSpPr>
        <p:grpSpPr>
          <a:xfrm>
            <a:off x="27209" y="312737"/>
            <a:ext cx="2371725" cy="685802"/>
            <a:chOff x="-80740" y="20320"/>
            <a:chExt cx="1990286" cy="685801"/>
          </a:xfrm>
        </p:grpSpPr>
        <p:sp>
          <p:nvSpPr>
            <p:cNvPr id="428" name="矩形"/>
            <p:cNvSpPr/>
            <p:nvPr/>
          </p:nvSpPr>
          <p:spPr>
            <a:xfrm>
              <a:off x="0" y="20320"/>
              <a:ext cx="1828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治疗"/>
            <p:cNvSpPr txBox="1"/>
            <p:nvPr/>
          </p:nvSpPr>
          <p:spPr>
            <a:xfrm>
              <a:off x="-80740" y="40055"/>
              <a:ext cx="199028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Treatment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sp>
        <p:nvSpPr>
          <p:cNvPr id="431" name="普通型"/>
          <p:cNvSpPr txBox="1">
            <a:spLocks noGrp="1"/>
          </p:cNvSpPr>
          <p:nvPr>
            <p:ph type="title" idx="4294967295"/>
          </p:nvPr>
        </p:nvSpPr>
        <p:spPr>
          <a:xfrm>
            <a:off x="3419474" y="792479"/>
            <a:ext cx="2371725" cy="58229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663300"/>
              </a:gs>
            </a:gsLst>
            <a:lin ang="16200000"/>
          </a:gradFill>
        </p:spPr>
        <p:txBody>
          <a:bodyPr>
            <a:normAutofit/>
          </a:bodyPr>
          <a:lstStyle>
            <a:lvl1pPr defTabSz="841247">
              <a:defRPr sz="2944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 err="1"/>
              <a:t>Commen</a:t>
            </a:r>
            <a:r>
              <a:rPr lang="en-US" dirty="0"/>
              <a:t> type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5C829596-4CD0-480D-9B12-E59FAE6B07C6}"/>
              </a:ext>
            </a:extLst>
          </p:cNvPr>
          <p:cNvSpPr/>
          <p:nvPr/>
        </p:nvSpPr>
        <p:spPr>
          <a:xfrm>
            <a:off x="5656414" y="2531506"/>
            <a:ext cx="2959164" cy="562627"/>
          </a:xfrm>
          <a:prstGeom prst="ellipse">
            <a:avLst/>
          </a:prstGeom>
          <a:solidFill>
            <a:srgbClr val="EAEAEA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myelosuppression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6600FF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20037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休克型…"/>
          <p:cNvSpPr txBox="1">
            <a:spLocks noGrp="1"/>
          </p:cNvSpPr>
          <p:nvPr>
            <p:ph type="body" sz="half" idx="4294967295"/>
          </p:nvPr>
        </p:nvSpPr>
        <p:spPr>
          <a:xfrm>
            <a:off x="410163" y="2255897"/>
            <a:ext cx="4114800" cy="4114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dirty="0"/>
              <a:t>   </a:t>
            </a:r>
            <a:r>
              <a:rPr lang="en-US" dirty="0"/>
              <a:t>Shock type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rgbClr val="FFC000"/>
                </a:solidFill>
              </a:rPr>
              <a:t>Antibiotics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rgbClr val="FFC000"/>
                </a:solidFill>
              </a:rPr>
              <a:t>Treatment of shock: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Glucocorticoid? 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Vasopressor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Aggressive fluid replacement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dirty="0">
                <a:solidFill>
                  <a:srgbClr val="FFC000"/>
                </a:solidFill>
              </a:rPr>
              <a:t>Treatment of DIC : 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sz="3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Supportive treatment</a:t>
            </a:r>
          </a:p>
          <a:p>
            <a:pPr algn="just">
              <a:spcBef>
                <a:spcPts val="800"/>
              </a:spcBef>
              <a:buSzTx/>
              <a:buNone/>
              <a:defRPr sz="3600" b="1">
                <a:solidFill>
                  <a:srgbClr val="00FFFF"/>
                </a:solidFill>
              </a:defRPr>
            </a:pPr>
            <a:r>
              <a:rPr lang="en-U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heparin, fresh blood, plasma and prothrombin complex, vitamin K</a:t>
            </a:r>
            <a:endParaRPr sz="2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97" name="脑膜脑炎型…"/>
          <p:cNvSpPr txBox="1"/>
          <p:nvPr/>
        </p:nvSpPr>
        <p:spPr>
          <a:xfrm>
            <a:off x="4836311" y="2136609"/>
            <a:ext cx="466953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algn="just">
              <a:spcBef>
                <a:spcPts val="700"/>
              </a:spcBef>
              <a:defRPr sz="3200">
                <a:solidFill>
                  <a:srgbClr val="00FFFF"/>
                </a:solidFill>
              </a:defRPr>
            </a:pPr>
            <a:r>
              <a:rPr lang="en-US" dirty="0">
                <a:solidFill>
                  <a:srgbClr val="00FFFF"/>
                </a:solidFill>
                <a:sym typeface="宋体"/>
              </a:rPr>
              <a:t>Meningoencephalitis</a:t>
            </a:r>
            <a:endParaRPr dirty="0">
              <a:solidFill>
                <a:srgbClr val="00FFFF"/>
              </a:solidFill>
              <a:sym typeface="宋体"/>
            </a:endParaRPr>
          </a:p>
        </p:txBody>
      </p:sp>
      <p:sp>
        <p:nvSpPr>
          <p:cNvPr id="501" name="暴发型"/>
          <p:cNvSpPr txBox="1">
            <a:spLocks noGrp="1"/>
          </p:cNvSpPr>
          <p:nvPr>
            <p:ph type="title" idx="4294967295"/>
          </p:nvPr>
        </p:nvSpPr>
        <p:spPr>
          <a:xfrm>
            <a:off x="3044237" y="1295400"/>
            <a:ext cx="3187229" cy="609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663300"/>
              </a:gs>
            </a:gsLst>
            <a:lin ang="16200000"/>
          </a:gradFill>
        </p:spPr>
        <p:txBody>
          <a:bodyPr>
            <a:normAutofit fontScale="90000"/>
          </a:bodyPr>
          <a:lstStyle>
            <a:lvl1pPr defTabSz="841247">
              <a:defRPr sz="2944">
                <a:solidFill>
                  <a:srgbClr val="FFFF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altLang="zh-CN" sz="3600" b="1" dirty="0">
                <a:sym typeface="Times New Roman"/>
              </a:rPr>
              <a:t>Fulminant   types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F9ECCB-3CA9-404A-AC5F-C32FE44E4C7C}"/>
              </a:ext>
            </a:extLst>
          </p:cNvPr>
          <p:cNvSpPr txBox="1"/>
          <p:nvPr/>
        </p:nvSpPr>
        <p:spPr>
          <a:xfrm>
            <a:off x="4836311" y="2648760"/>
            <a:ext cx="4279037" cy="2456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sz="2400" dirty="0">
                <a:solidFill>
                  <a:srgbClr val="FFC000"/>
                </a:solidFill>
              </a:rPr>
              <a:t>Antibiotics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Control intracranial hypertension;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Anti-respiratory  failure;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 Symptomatic treatment;</a:t>
            </a:r>
          </a:p>
          <a:p>
            <a:endParaRPr lang="en-US" altLang="zh-CN" sz="2400" dirty="0">
              <a:solidFill>
                <a:srgbClr val="FFC000"/>
              </a:solidFill>
            </a:endParaRPr>
          </a:p>
        </p:txBody>
      </p:sp>
      <p:grpSp>
        <p:nvGrpSpPr>
          <p:cNvPr id="12" name="成组">
            <a:extLst>
              <a:ext uri="{FF2B5EF4-FFF2-40B4-BE49-F238E27FC236}">
                <a16:creationId xmlns:a16="http://schemas.microsoft.com/office/drawing/2014/main" id="{BD68A76A-CFD8-42D3-8694-2EA799D87809}"/>
              </a:ext>
            </a:extLst>
          </p:cNvPr>
          <p:cNvGrpSpPr/>
          <p:nvPr/>
        </p:nvGrpSpPr>
        <p:grpSpPr>
          <a:xfrm>
            <a:off x="27209" y="312737"/>
            <a:ext cx="2371725" cy="685802"/>
            <a:chOff x="-80740" y="20320"/>
            <a:chExt cx="1990286" cy="685801"/>
          </a:xfrm>
        </p:grpSpPr>
        <p:sp>
          <p:nvSpPr>
            <p:cNvPr id="13" name="矩形">
              <a:extLst>
                <a:ext uri="{FF2B5EF4-FFF2-40B4-BE49-F238E27FC236}">
                  <a16:creationId xmlns:a16="http://schemas.microsoft.com/office/drawing/2014/main" id="{495B2F88-26AE-4612-8F8B-D45E85E88BD4}"/>
                </a:ext>
              </a:extLst>
            </p:cNvPr>
            <p:cNvSpPr/>
            <p:nvPr/>
          </p:nvSpPr>
          <p:spPr>
            <a:xfrm>
              <a:off x="0" y="20320"/>
              <a:ext cx="1828800" cy="6858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治疗">
              <a:extLst>
                <a:ext uri="{FF2B5EF4-FFF2-40B4-BE49-F238E27FC236}">
                  <a16:creationId xmlns:a16="http://schemas.microsoft.com/office/drawing/2014/main" id="{B89B4522-EBAA-4240-8EEC-2390FDC13387}"/>
                </a:ext>
              </a:extLst>
            </p:cNvPr>
            <p:cNvSpPr txBox="1"/>
            <p:nvPr/>
          </p:nvSpPr>
          <p:spPr>
            <a:xfrm>
              <a:off x="-80740" y="40055"/>
              <a:ext cx="199028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dirty="0"/>
                <a:t>Treatment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矩形"/>
          <p:cNvSpPr/>
          <p:nvPr/>
        </p:nvSpPr>
        <p:spPr>
          <a:xfrm>
            <a:off x="179387" y="304799"/>
            <a:ext cx="1828801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9" name="疫苗注射.jpg" descr="疫苗注射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34" y="25400"/>
            <a:ext cx="3505966" cy="262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矩形"/>
          <p:cNvSpPr/>
          <p:nvPr/>
        </p:nvSpPr>
        <p:spPr>
          <a:xfrm>
            <a:off x="7583431" y="2076437"/>
            <a:ext cx="1512888" cy="5762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04C2016-AE8E-4857-819B-FE375C0CBBB8}"/>
              </a:ext>
            </a:extLst>
          </p:cNvPr>
          <p:cNvSpPr/>
          <p:nvPr/>
        </p:nvSpPr>
        <p:spPr>
          <a:xfrm>
            <a:off x="179386" y="386090"/>
            <a:ext cx="2185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revention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361838" y="2473246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/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Isolation of source of infection;</a:t>
            </a:r>
          </a:p>
          <a:p>
            <a:pPr hangingPunct="1"/>
            <a:endParaRPr lang="en-US" altLang="zh-CN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hangingPunct="1"/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Block the route of transmission;</a:t>
            </a:r>
          </a:p>
          <a:p>
            <a:pPr marL="0" indent="0" hangingPunct="1">
              <a:buNone/>
            </a:pPr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US" altLang="zh-CN" sz="2800" dirty="0"/>
              <a:t>Keep indoor air circulation</a:t>
            </a:r>
          </a:p>
          <a:p>
            <a:pPr hangingPunct="1"/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Protect  susceptible    population:</a:t>
            </a:r>
          </a:p>
          <a:p>
            <a:pPr marL="0" indent="0" hangingPunct="1">
              <a:buNone/>
            </a:pPr>
            <a:r>
              <a:rPr lang="en-US" altLang="zh-CN" sz="2800" dirty="0"/>
              <a:t>         Chemoprophylaxis:  ceftriaxone, ciprofloxacin or  rifampicin;</a:t>
            </a:r>
          </a:p>
          <a:p>
            <a:pPr marL="0" indent="0" hangingPunct="1">
              <a:buNone/>
            </a:pPr>
            <a:r>
              <a:rPr lang="en-US" altLang="zh-CN" sz="2800" dirty="0"/>
              <a:t>         Vaccination prior to exposure. </a:t>
            </a:r>
          </a:p>
          <a:p>
            <a:pPr hangingPunct="1"/>
            <a:endParaRPr lang="zh-CN" altLang="en-US" sz="4000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矩形"/>
          <p:cNvSpPr/>
          <p:nvPr/>
        </p:nvSpPr>
        <p:spPr>
          <a:xfrm>
            <a:off x="179387" y="304799"/>
            <a:ext cx="1828801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9" name="疫苗注射.jpg" descr="疫苗注射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95" y="52757"/>
            <a:ext cx="2738605" cy="2052255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矩形"/>
          <p:cNvSpPr/>
          <p:nvPr/>
        </p:nvSpPr>
        <p:spPr>
          <a:xfrm>
            <a:off x="7710368" y="1599072"/>
            <a:ext cx="1433632" cy="505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04C2016-AE8E-4857-819B-FE375C0CBBB8}"/>
              </a:ext>
            </a:extLst>
          </p:cNvPr>
          <p:cNvSpPr/>
          <p:nvPr/>
        </p:nvSpPr>
        <p:spPr>
          <a:xfrm>
            <a:off x="179386" y="386090"/>
            <a:ext cx="2185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revention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103834" y="1951169"/>
            <a:ext cx="9221142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algn="ctr" hangingPunct="1">
              <a:buNone/>
            </a:pPr>
            <a:r>
              <a:rPr lang="en-US" altLang="zh-CN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Meningococcal Vaccines</a:t>
            </a:r>
          </a:p>
          <a:p>
            <a:pPr marL="0" indent="0" hangingPunct="1">
              <a:buNone/>
            </a:pPr>
            <a:r>
              <a:rPr lang="en-US" altLang="zh-CN" sz="2000" dirty="0"/>
              <a:t>During outbreaks   --reduce the number of secondary cases.</a:t>
            </a: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hangingPunct="1"/>
            <a:r>
              <a:rPr lang="en-US" altLang="zh-CN" sz="2800" dirty="0"/>
              <a:t>Meningococcal  serogroup C conjugate vaccines are used in the UK and other countries</a:t>
            </a:r>
          </a:p>
          <a:p>
            <a:pPr hangingPunct="1"/>
            <a:r>
              <a:rPr lang="en-US" altLang="zh-CN" sz="2800" dirty="0"/>
              <a:t>Meningococcal  serogroup A conjugate vaccines are used in the Africa</a:t>
            </a:r>
          </a:p>
          <a:p>
            <a:pPr hangingPunct="1"/>
            <a:r>
              <a:rPr lang="en-US" altLang="zh-CN" b="1" dirty="0"/>
              <a:t>USA   </a:t>
            </a:r>
            <a:r>
              <a:rPr lang="en-US" altLang="zh-CN" sz="3000" dirty="0"/>
              <a:t>Quadrivalent vaccine: A+ C+ Y+W135</a:t>
            </a:r>
          </a:p>
          <a:p>
            <a:pPr hangingPunct="1"/>
            <a:endParaRPr lang="en-US" altLang="zh-CN" sz="3000" dirty="0"/>
          </a:p>
          <a:p>
            <a:pPr hangingPunct="1"/>
            <a:r>
              <a:rPr lang="en-US" altLang="zh-CN" sz="3000" dirty="0"/>
              <a:t>China   A+C (</a:t>
            </a:r>
            <a:r>
              <a:rPr lang="en-US" altLang="zh-CN" dirty="0"/>
              <a:t>planned immunization</a:t>
            </a:r>
            <a:r>
              <a:rPr lang="en-US" altLang="zh-CN" sz="3000" dirty="0"/>
              <a:t>)</a:t>
            </a:r>
          </a:p>
          <a:p>
            <a:pPr hangingPunct="1"/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83536677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矩形"/>
          <p:cNvSpPr/>
          <p:nvPr/>
        </p:nvSpPr>
        <p:spPr>
          <a:xfrm>
            <a:off x="179387" y="304799"/>
            <a:ext cx="1828801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04C2016-AE8E-4857-819B-FE375C0CBBB8}"/>
              </a:ext>
            </a:extLst>
          </p:cNvPr>
          <p:cNvSpPr/>
          <p:nvPr/>
        </p:nvSpPr>
        <p:spPr>
          <a:xfrm>
            <a:off x="179386" y="386090"/>
            <a:ext cx="2185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revention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algn="ctr" hangingPunct="1">
              <a:buNone/>
            </a:pP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Antimicrobial chemoprophylaxis</a:t>
            </a:r>
          </a:p>
          <a:p>
            <a:pPr marL="0" indent="0" hangingPunct="1">
              <a:buNone/>
            </a:pPr>
            <a:r>
              <a:rPr lang="en-US" altLang="zh-CN" sz="2400" b="1" dirty="0"/>
              <a:t>Whom to treat</a:t>
            </a:r>
            <a:endParaRPr lang="zh-CN" altLang="zh-CN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b="1" dirty="0"/>
              <a:t>Close contacts</a:t>
            </a:r>
            <a:r>
              <a:rPr lang="en-US" altLang="zh-CN" sz="2400" dirty="0"/>
              <a:t> </a:t>
            </a:r>
            <a:endParaRPr lang="zh-CN" altLang="zh-CN" sz="2400" dirty="0"/>
          </a:p>
          <a:p>
            <a:r>
              <a:rPr lang="en-US" altLang="zh-CN" sz="2400" dirty="0"/>
              <a:t>Travelers who had direct contact with respiratory secretions from an index patient or who were seated directly next to an index patient on a prolonged flight.</a:t>
            </a:r>
            <a:endParaRPr lang="zh-CN" altLang="zh-CN" sz="2400" dirty="0"/>
          </a:p>
          <a:p>
            <a:r>
              <a:rPr lang="en-US" altLang="zh-CN" sz="2400" dirty="0"/>
              <a:t>Individuals who have been exposed to oral secretions (</a:t>
            </a:r>
            <a:r>
              <a:rPr lang="en-US" altLang="zh-CN" sz="2400" dirty="0" err="1"/>
              <a:t>eg</a:t>
            </a:r>
            <a:r>
              <a:rPr lang="en-US" altLang="zh-CN" sz="2400" dirty="0"/>
              <a:t>, intimate kissing, mouth-to-mouth resuscitation)</a:t>
            </a:r>
          </a:p>
          <a:p>
            <a:r>
              <a:rPr lang="en-US" altLang="zh-CN" sz="2400" dirty="0"/>
              <a:t> Household members, roommates, intimate contacts</a:t>
            </a:r>
          </a:p>
          <a:p>
            <a:endParaRPr lang="zh-CN" altLang="zh-CN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b="1" dirty="0"/>
              <a:t>Nasopharyngeal carriage</a:t>
            </a:r>
            <a:r>
              <a:rPr lang="en-US" altLang="zh-CN" sz="2400" dirty="0"/>
              <a:t> </a:t>
            </a:r>
            <a:endParaRPr lang="zh-CN" altLang="zh-CN" sz="2400" dirty="0"/>
          </a:p>
          <a:p>
            <a:pPr hangingPunct="1"/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51697895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矩形"/>
          <p:cNvSpPr/>
          <p:nvPr/>
        </p:nvSpPr>
        <p:spPr>
          <a:xfrm>
            <a:off x="179387" y="304799"/>
            <a:ext cx="1828801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04C2016-AE8E-4857-819B-FE375C0CBBB8}"/>
              </a:ext>
            </a:extLst>
          </p:cNvPr>
          <p:cNvSpPr/>
          <p:nvPr/>
        </p:nvSpPr>
        <p:spPr>
          <a:xfrm>
            <a:off x="179386" y="386090"/>
            <a:ext cx="2185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revention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181100"/>
            <a:ext cx="8686800" cy="32956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algn="ctr" hangingPunct="1">
              <a:buNone/>
            </a:pP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Antimicrobial chemoprophylaxis</a:t>
            </a:r>
          </a:p>
          <a:p>
            <a:pPr marL="0" indent="0" hangingPunct="1">
              <a:buNone/>
            </a:pPr>
            <a:endParaRPr lang="en-US" altLang="zh-CN" sz="2300" b="1" dirty="0"/>
          </a:p>
          <a:p>
            <a:pPr marL="0" indent="0" hangingPunct="1">
              <a:buNone/>
            </a:pPr>
            <a:r>
              <a:rPr lang="en-US" altLang="zh-CN" sz="2300" b="1" dirty="0"/>
              <a:t>Timing of prophylaxis</a:t>
            </a:r>
            <a:r>
              <a:rPr lang="en-US" altLang="zh-CN" sz="2300" dirty="0"/>
              <a:t> </a:t>
            </a:r>
          </a:p>
          <a:p>
            <a:pPr marL="0" indent="0" hangingPunct="1">
              <a:buNone/>
            </a:pPr>
            <a:r>
              <a:rPr lang="en-US" altLang="zh-CN" dirty="0"/>
              <a:t>  </a:t>
            </a:r>
          </a:p>
          <a:p>
            <a:pPr marL="0" indent="0" hangingPunct="1">
              <a:buNone/>
            </a:pPr>
            <a:r>
              <a:rPr lang="en-US" altLang="zh-CN" sz="2200" dirty="0"/>
              <a:t>      Ideally &lt;24 hours after identification of the index patient</a:t>
            </a:r>
            <a:r>
              <a:rPr lang="en-US" altLang="zh-CN" sz="2400" dirty="0"/>
              <a:t> </a:t>
            </a:r>
          </a:p>
          <a:p>
            <a:pPr marL="0" indent="0" hangingPunct="1">
              <a:buNone/>
            </a:pPr>
            <a:r>
              <a:rPr lang="en-US" altLang="zh-CN" sz="2400" dirty="0"/>
              <a:t>     &lt;14 days</a:t>
            </a:r>
            <a:endParaRPr lang="zh-CN" altLang="zh-CN" sz="2400" dirty="0"/>
          </a:p>
          <a:p>
            <a:pPr hangingPunct="1"/>
            <a:endParaRPr lang="zh-CN" altLang="en-US" sz="30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5B33553-31BF-46F0-9D01-A063D56E8E97}"/>
              </a:ext>
            </a:extLst>
          </p:cNvPr>
          <p:cNvSpPr/>
          <p:nvPr/>
        </p:nvSpPr>
        <p:spPr>
          <a:xfrm>
            <a:off x="771525" y="4476750"/>
            <a:ext cx="772953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Surveillance of close contacts receiving prophylaxis for at least 10 days following exposure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08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成组"/>
          <p:cNvGrpSpPr/>
          <p:nvPr/>
        </p:nvGrpSpPr>
        <p:grpSpPr>
          <a:xfrm>
            <a:off x="661078" y="280039"/>
            <a:ext cx="7693153" cy="10442450"/>
            <a:chOff x="255882" y="363001"/>
            <a:chExt cx="7693152" cy="10442449"/>
          </a:xfrm>
        </p:grpSpPr>
        <p:pic>
          <p:nvPicPr>
            <p:cNvPr id="522" name="及时治疗.jpg" descr="及时治疗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882" y="363001"/>
              <a:ext cx="7693152" cy="10442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5" name="成组"/>
            <p:cNvGrpSpPr/>
            <p:nvPr/>
          </p:nvGrpSpPr>
          <p:grpSpPr>
            <a:xfrm>
              <a:off x="2076238" y="466784"/>
              <a:ext cx="5597646" cy="6031597"/>
              <a:chOff x="-1443629" y="466784"/>
              <a:chExt cx="5597644" cy="6031593"/>
            </a:xfrm>
          </p:grpSpPr>
          <p:sp>
            <p:nvSpPr>
              <p:cNvPr id="523" name="椭圆"/>
              <p:cNvSpPr/>
              <p:nvPr/>
            </p:nvSpPr>
            <p:spPr>
              <a:xfrm>
                <a:off x="658224" y="466784"/>
                <a:ext cx="3495791" cy="85042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lnSpc>
                    <a:spcPct val="85000"/>
                  </a:lnSpc>
                  <a:spcBef>
                    <a:spcPts val="1000"/>
                  </a:spcBef>
                  <a:defRPr sz="1800" b="0">
                    <a:solidFill>
                      <a:srgbClr val="EAEAEA"/>
                    </a:solidFill>
                    <a:effectLst>
                      <a:outerShdw blurRad="12700" dist="25400" dir="2700000" rotWithShape="0">
                        <a:srgbClr val="DDDDDD"/>
                      </a:outerShdw>
                    </a:effectLst>
                  </a:defRPr>
                </a:pPr>
                <a:endParaRPr dirty="0"/>
              </a:p>
            </p:txBody>
          </p:sp>
          <p:sp>
            <p:nvSpPr>
              <p:cNvPr id="524" name="发热、咳嗽，不要自己盲目用药，及时到医院检查治疗！"/>
              <p:cNvSpPr txBox="1"/>
              <p:nvPr/>
            </p:nvSpPr>
            <p:spPr>
              <a:xfrm>
                <a:off x="-1443629" y="5806909"/>
                <a:ext cx="5029436" cy="6914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85000"/>
                  </a:lnSpc>
                  <a:spcBef>
                    <a:spcPts val="1000"/>
                  </a:spcBef>
                  <a:defRPr sz="1800" b="0">
                    <a:solidFill>
                      <a:srgbClr val="EAEAEA"/>
                    </a:solidFill>
                    <a:effectLst>
                      <a:outerShdw blurRad="12700" dist="25400" dir="2700000" rotWithShape="0">
                        <a:srgbClr val="DDDDDD"/>
                      </a:outerShdw>
                    </a:effectLst>
                    <a:latin typeface="宋体"/>
                    <a:ea typeface="宋体"/>
                    <a:cs typeface="宋体"/>
                    <a:sym typeface="宋体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rPr lang="en-US" dirty="0">
                    <a:latin typeface="宋体"/>
                    <a:ea typeface="宋体"/>
                    <a:cs typeface="宋体"/>
                    <a:sym typeface="宋体"/>
                  </a:rPr>
                  <a:t>Early diagnosis is critical.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rPr lang="en-US" dirty="0"/>
                  <a:t>A febrile illness+ petechiae +meningeal signs</a:t>
                </a:r>
                <a:endParaRPr dirty="0">
                  <a:latin typeface="宋体"/>
                  <a:ea typeface="宋体"/>
                  <a:cs typeface="宋体"/>
                  <a:sym typeface="宋体"/>
                </a:endParaRPr>
              </a:p>
            </p:txBody>
          </p:sp>
        </p:grpSp>
      </p:grpSp>
      <p:sp>
        <p:nvSpPr>
          <p:cNvPr id="7" name="发热、咳嗽，不要自己盲目用药，及时到医院检查治疗！">
            <a:extLst>
              <a:ext uri="{FF2B5EF4-FFF2-40B4-BE49-F238E27FC236}">
                <a16:creationId xmlns:a16="http://schemas.microsoft.com/office/drawing/2014/main" id="{04608509-FC76-4653-82E0-E42F13EB705C}"/>
              </a:ext>
            </a:extLst>
          </p:cNvPr>
          <p:cNvSpPr txBox="1"/>
          <p:nvPr/>
        </p:nvSpPr>
        <p:spPr>
          <a:xfrm>
            <a:off x="5185124" y="636935"/>
            <a:ext cx="2506372" cy="327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b="1" dirty="0">
                <a:solidFill>
                  <a:srgbClr val="FF0000"/>
                </a:solidFill>
                <a:latin typeface="宋体"/>
                <a:ea typeface="宋体"/>
                <a:cs typeface="宋体"/>
                <a:sym typeface="宋体"/>
              </a:rPr>
              <a:t>Hospital</a:t>
            </a:r>
            <a:endParaRPr b="1" dirty="0">
              <a:solidFill>
                <a:srgbClr val="FF0000"/>
              </a:solidFill>
              <a:latin typeface="宋体"/>
              <a:ea typeface="宋体"/>
              <a:cs typeface="宋体"/>
              <a:sym typeface="宋体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Meningitis：infectious disease characterized by inflammation of the meninges (the tissues that surround the brain or spinal cord) caused by a bacterial infection; symptoms include headache and stiff neck and fever and nausea"/>
          <p:cNvSpPr txBox="1">
            <a:spLocks noGrp="1"/>
          </p:cNvSpPr>
          <p:nvPr>
            <p:ph type="body" sz="half" idx="4294967295"/>
          </p:nvPr>
        </p:nvSpPr>
        <p:spPr>
          <a:xfrm>
            <a:off x="76200" y="4005262"/>
            <a:ext cx="8991600" cy="23622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</a:defRPr>
            </a:pPr>
            <a:r>
              <a:rPr sz="2800" b="1" dirty="0">
                <a:solidFill>
                  <a:srgbClr val="FFFF00"/>
                </a:solidFill>
              </a:rPr>
              <a:t>    </a:t>
            </a:r>
            <a:r>
              <a:rPr lang="en-US" altLang="zh-CN" sz="2800" b="1" dirty="0">
                <a:solidFill>
                  <a:srgbClr val="FFFF00"/>
                </a:solidFill>
              </a:rPr>
              <a:t>Bacterial </a:t>
            </a:r>
            <a:r>
              <a:rPr b="1" dirty="0" err="1"/>
              <a:t>Meningitis</a:t>
            </a:r>
            <a:r>
              <a:rPr dirty="0" err="1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b="1" dirty="0" err="1">
                <a:solidFill>
                  <a:srgbClr val="EAEAEA"/>
                </a:solidFill>
              </a:rPr>
              <a:t>infectious</a:t>
            </a:r>
            <a:r>
              <a:rPr b="1" dirty="0">
                <a:solidFill>
                  <a:srgbClr val="EAEAEA"/>
                </a:solidFill>
              </a:rPr>
              <a:t> disease characterized by inflammation of the meninges (the tissues that surround the brain or spinal cord) caused by a bacterial infection; symptoms include </a:t>
            </a:r>
            <a:r>
              <a:rPr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headache</a:t>
            </a:r>
            <a:r>
              <a:rPr lang="en-US" altLang="zh-CN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stiff neck</a:t>
            </a:r>
            <a:r>
              <a:rPr lang="en-US" altLang="zh-CN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fever and nausea</a:t>
            </a:r>
          </a:p>
        </p:txBody>
      </p:sp>
      <p:pic>
        <p:nvPicPr>
          <p:cNvPr id="99" name="颈租" descr="颈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28600"/>
            <a:ext cx="2189163" cy="363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脑膜脊髓" descr="脑膜脊髓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8600"/>
            <a:ext cx="35814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脑膜" descr="脑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2895600" cy="3641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381735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r>
              <a:rPr lang="en-US" altLang="zh-CN" sz="2800" dirty="0"/>
              <a:t>A careful physical examination should be performed.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The vital signs often show a low blood pressure with an elevated pulse rate.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The patient should be examined for postural hypotension as</a:t>
            </a:r>
          </a:p>
          <a:p>
            <a:pPr marL="0" indent="0" hangingPunct="1">
              <a:buNone/>
            </a:pPr>
            <a:r>
              <a:rPr lang="en-US" altLang="zh-CN" sz="2800" dirty="0"/>
              <a:t> a sign of early vascular instability.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Diaphoresis is common. </a:t>
            </a:r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6" name="sign_notice" descr="sign_notice">
            <a:extLst>
              <a:ext uri="{FF2B5EF4-FFF2-40B4-BE49-F238E27FC236}">
                <a16:creationId xmlns:a16="http://schemas.microsoft.com/office/drawing/2014/main" id="{7728EFDF-C558-4C79-9D81-8C7E6E94D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2275345" y="428292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5E1EEE-DAFE-4008-93D2-220648903A76}"/>
              </a:ext>
            </a:extLst>
          </p:cNvPr>
          <p:cNvSpPr/>
          <p:nvPr/>
        </p:nvSpPr>
        <p:spPr>
          <a:xfrm>
            <a:off x="2367541" y="941983"/>
            <a:ext cx="344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Physical examination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345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381735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An intensive search for petechiae and ecchymoses should be undertaken.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The patient should be examined fully undressed.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Sites where pressure is applied to skin by belts are prime locations to find petechiae.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6" name="sign_notice" descr="sign_notice">
            <a:extLst>
              <a:ext uri="{FF2B5EF4-FFF2-40B4-BE49-F238E27FC236}">
                <a16:creationId xmlns:a16="http://schemas.microsoft.com/office/drawing/2014/main" id="{7C7AFD9E-D305-4DE8-B668-054AAE898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2275345" y="428292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EDD76A6-7D8E-4D1B-BFAF-C0B6F9F3C191}"/>
              </a:ext>
            </a:extLst>
          </p:cNvPr>
          <p:cNvSpPr/>
          <p:nvPr/>
        </p:nvSpPr>
        <p:spPr>
          <a:xfrm>
            <a:off x="2367541" y="941983"/>
            <a:ext cx="344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Physical examination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4019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381735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The mucous membranes of the soft palate, ocular, and palpebral conjunctiva must be carefully examined for signs of hemorrhage.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6" name="sign_notice" descr="sign_notice">
            <a:extLst>
              <a:ext uri="{FF2B5EF4-FFF2-40B4-BE49-F238E27FC236}">
                <a16:creationId xmlns:a16="http://schemas.microsoft.com/office/drawing/2014/main" id="{39CFE335-07F3-4C03-A913-25DB0D560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2275345" y="428292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0AB4373-D4AD-4C28-B485-814F899CB2A6}"/>
              </a:ext>
            </a:extLst>
          </p:cNvPr>
          <p:cNvSpPr/>
          <p:nvPr/>
        </p:nvSpPr>
        <p:spPr>
          <a:xfrm>
            <a:off x="2367541" y="941983"/>
            <a:ext cx="344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Physical examination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8354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381735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Provocative tests for meningeal irritability should be included.</a:t>
            </a:r>
          </a:p>
          <a:p>
            <a:pPr marL="0" indent="0" hangingPunct="1">
              <a:buNone/>
            </a:pPr>
            <a:r>
              <a:rPr lang="en-US" altLang="zh-CN" sz="2800" dirty="0"/>
              <a:t>   </a:t>
            </a:r>
            <a:r>
              <a:rPr lang="en-US" altLang="zh-CN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Kernig and Brudzinski signs.</a:t>
            </a:r>
          </a:p>
          <a:p>
            <a:pPr marL="0" indent="0" hangingPunct="1">
              <a:buNone/>
            </a:pPr>
            <a:endParaRPr lang="en-US" altLang="zh-C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hangingPunct="1">
              <a:buNone/>
            </a:pP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absence of signs of meningitis does not exclude the diagnosis of systemic meningococcal infection.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6" name="sign_notice" descr="sign_notice">
            <a:extLst>
              <a:ext uri="{FF2B5EF4-FFF2-40B4-BE49-F238E27FC236}">
                <a16:creationId xmlns:a16="http://schemas.microsoft.com/office/drawing/2014/main" id="{8D7DEE16-FA21-447E-A613-8D5FA756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2275345" y="428292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4F1A6-C639-447E-80F0-4BB023EB180A}"/>
              </a:ext>
            </a:extLst>
          </p:cNvPr>
          <p:cNvSpPr/>
          <p:nvPr/>
        </p:nvSpPr>
        <p:spPr>
          <a:xfrm>
            <a:off x="2367541" y="941983"/>
            <a:ext cx="344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Physical examination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2659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5846616" y="2596173"/>
            <a:ext cx="3297384" cy="247588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Infant:  </a:t>
            </a:r>
          </a:p>
          <a:p>
            <a:pPr marL="0" indent="0" hangingPunct="1">
              <a:buNone/>
            </a:pPr>
            <a:r>
              <a:rPr lang="en-US" altLang="zh-CN" sz="2800" dirty="0"/>
              <a:t>meningitis triad (-) </a:t>
            </a:r>
          </a:p>
          <a:p>
            <a:pPr marL="0" indent="0" hangingPunct="1">
              <a:buNone/>
            </a:pPr>
            <a:r>
              <a:rPr lang="en-US" altLang="zh-CN" sz="2800" dirty="0"/>
              <a:t>Bulging fontanelle.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06EBE41-1B55-4548-98A5-F23B7D0F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" y="101098"/>
            <a:ext cx="4835230" cy="66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0963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1762736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Signs of sepsis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 Leg pain</a:t>
            </a:r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 Cold hands and feet</a:t>
            </a:r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Abnormal skin color: pallor, mottling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pic>
        <p:nvPicPr>
          <p:cNvPr id="6" name="sign_notice" descr="sign_notice">
            <a:extLst>
              <a:ext uri="{FF2B5EF4-FFF2-40B4-BE49-F238E27FC236}">
                <a16:creationId xmlns:a16="http://schemas.microsoft.com/office/drawing/2014/main" id="{550B9C4B-60FA-4D47-8B77-D3686001C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2275345" y="428292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CBAEB3B-C6BD-4831-BCA5-1009483C4567}"/>
              </a:ext>
            </a:extLst>
          </p:cNvPr>
          <p:cNvSpPr/>
          <p:nvPr/>
        </p:nvSpPr>
        <p:spPr>
          <a:xfrm>
            <a:off x="2562804" y="913636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Worrisome signs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3819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504292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Every patient with suspected meningitis should have CSF obtained unless a lumbar puncture is contraindicated.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Caution should be used  in patients with </a:t>
            </a:r>
            <a:r>
              <a:rPr lang="en-US" altLang="zh-CN" sz="2800" u="sng" dirty="0"/>
              <a:t>evidence of raised ICP</a:t>
            </a:r>
            <a:r>
              <a:rPr lang="en-US" altLang="zh-CN" sz="2800" dirty="0"/>
              <a:t>, thrombocytopenia or another bleeding diathesis or spinal epidural abscess.</a:t>
            </a:r>
          </a:p>
          <a:p>
            <a:pPr marL="0" indent="0" hangingPunct="1">
              <a:buNone/>
            </a:pPr>
            <a:endParaRPr lang="en-US" altLang="zh-CN" sz="2800" dirty="0"/>
          </a:p>
          <a:p>
            <a:pPr marL="0" indent="0" hangingPunct="1">
              <a:buNone/>
            </a:pPr>
            <a:endParaRPr lang="zh-CN" altLang="en-US" sz="30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97D4234-5AA9-4681-9F3B-32F43D2EE4DC}"/>
              </a:ext>
            </a:extLst>
          </p:cNvPr>
          <p:cNvSpPr/>
          <p:nvPr/>
        </p:nvSpPr>
        <p:spPr>
          <a:xfrm>
            <a:off x="885665" y="5105016"/>
            <a:ext cx="6163026" cy="995419"/>
          </a:xfrm>
          <a:prstGeom prst="ellipse">
            <a:avLst/>
          </a:prstGeom>
          <a:solidFill>
            <a:srgbClr val="EAEAEA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Mass effect on CNS  imaging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/>
              <a:t>Clinical signs of impending herniation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6600FF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pic>
        <p:nvPicPr>
          <p:cNvPr id="8" name="sign_notice" descr="sign_notice">
            <a:extLst>
              <a:ext uri="{FF2B5EF4-FFF2-40B4-BE49-F238E27FC236}">
                <a16:creationId xmlns:a16="http://schemas.microsoft.com/office/drawing/2014/main" id="{42CB4069-196B-4F34-883D-DF1F3A0CD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1941167" y="586201"/>
            <a:ext cx="3631167" cy="10273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7C856DD-8644-4783-B886-2FC8DC51CAB8}"/>
              </a:ext>
            </a:extLst>
          </p:cNvPr>
          <p:cNvSpPr/>
          <p:nvPr/>
        </p:nvSpPr>
        <p:spPr>
          <a:xfrm>
            <a:off x="2367541" y="941983"/>
            <a:ext cx="2949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Lumbar puncture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297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88335" y="1213265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The infection occurs during the late winter, when concurrent influenza is in the community, many cases are mistaken initially for severe “flu”.</a:t>
            </a:r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Preceding symptoms of pharyngitis can lead to a preliminary misdiagnosis of streptococcal pharyngitis</a:t>
            </a:r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The initial clinical features are similar to many common, self-limiting viral illnesses.</a:t>
            </a:r>
          </a:p>
          <a:p>
            <a:pPr marL="0" indent="0" hangingPunct="1">
              <a:buNone/>
            </a:pPr>
            <a:endParaRPr lang="zh-CN" altLang="en-US" sz="3000" dirty="0"/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B3142EBC-237C-468C-B979-D8B759CCB0C9}"/>
              </a:ext>
            </a:extLst>
          </p:cNvPr>
          <p:cNvSpPr/>
          <p:nvPr/>
        </p:nvSpPr>
        <p:spPr>
          <a:xfrm>
            <a:off x="179386" y="304799"/>
            <a:ext cx="3469023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3B5D8D-64ED-4D5B-98D5-FD562E4B12E9}"/>
              </a:ext>
            </a:extLst>
          </p:cNvPr>
          <p:cNvSpPr/>
          <p:nvPr/>
        </p:nvSpPr>
        <p:spPr>
          <a:xfrm>
            <a:off x="179386" y="386090"/>
            <a:ext cx="346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Differential diagnosis</a:t>
            </a:r>
            <a:endParaRPr lang="zh-CN" alt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8260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97525" y="1309759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 err="1"/>
              <a:t>Heamophilus</a:t>
            </a:r>
            <a:r>
              <a:rPr lang="en-US" altLang="zh-CN" sz="2800" dirty="0"/>
              <a:t> influenzae</a:t>
            </a:r>
          </a:p>
          <a:p>
            <a:pPr hangingPunct="1">
              <a:buFont typeface="Wingdings" panose="05000000000000000000" pitchFamily="2" charset="2"/>
              <a:buChar char="Ø"/>
            </a:pPr>
            <a:r>
              <a:rPr lang="en-US" altLang="zh-CN" sz="2800" dirty="0"/>
              <a:t>Streptococcus pneumoniae</a:t>
            </a:r>
          </a:p>
          <a:p>
            <a:pPr hangingPunct="1"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marL="0" indent="0" hangingPunct="1">
              <a:buNone/>
            </a:pPr>
            <a:r>
              <a:rPr lang="en-US" altLang="zh-CN" sz="2800" dirty="0"/>
              <a:t>Focal neurologic signs and seizures are more common.</a:t>
            </a:r>
          </a:p>
          <a:p>
            <a:pPr marL="0" indent="0" hangingPunct="1">
              <a:buNone/>
            </a:pPr>
            <a:endParaRPr lang="zh-CN" altLang="en-US" sz="3000" dirty="0"/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B3142EBC-237C-468C-B979-D8B759CCB0C9}"/>
              </a:ext>
            </a:extLst>
          </p:cNvPr>
          <p:cNvSpPr/>
          <p:nvPr/>
        </p:nvSpPr>
        <p:spPr>
          <a:xfrm>
            <a:off x="179386" y="304799"/>
            <a:ext cx="3469023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3B5D8D-64ED-4D5B-98D5-FD562E4B12E9}"/>
              </a:ext>
            </a:extLst>
          </p:cNvPr>
          <p:cNvSpPr/>
          <p:nvPr/>
        </p:nvSpPr>
        <p:spPr>
          <a:xfrm>
            <a:off x="179386" y="386090"/>
            <a:ext cx="346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Differential diagnosis</a:t>
            </a:r>
            <a:endParaRPr lang="zh-CN" alt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7324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390886F-60EE-4F63-ABCA-DBD9896E2A1F}"/>
              </a:ext>
            </a:extLst>
          </p:cNvPr>
          <p:cNvSpPr txBox="1">
            <a:spLocks noChangeArrowheads="1"/>
          </p:cNvSpPr>
          <p:nvPr/>
        </p:nvSpPr>
        <p:spPr>
          <a:xfrm>
            <a:off x="297525" y="1309759"/>
            <a:ext cx="8686800" cy="4495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9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·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CC66"/>
              </a:buClr>
              <a:buSzPct val="100000"/>
              <a:buFont typeface="Symbol"/>
              <a:buChar char=""/>
              <a:tabLst/>
              <a:defRPr sz="3200" b="0" i="0" u="none" strike="noStrike" cap="none" spc="0" baseline="0">
                <a:ln>
                  <a:noFill/>
                </a:ln>
                <a:solidFill>
                  <a:srgbClr val="EAEAEA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0" indent="0" hangingPunct="1">
              <a:buNone/>
            </a:pPr>
            <a:endParaRPr lang="en-US" altLang="zh-CN" sz="2800" dirty="0"/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Tuberculosis Meningitis </a:t>
            </a: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Chronic Onset</a:t>
            </a: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Characterized by a wide dissemination into the human body and may infect any number of organs, including the lungs, liver, and spleen</a:t>
            </a:r>
          </a:p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chemeClr val="accent1"/>
                </a:solidFill>
                <a:latin typeface="Arial Narrow" pitchFamily="34" charset="0"/>
              </a:rPr>
              <a:t>Chest x-ray, CT scan, PPD, t-spot</a:t>
            </a:r>
          </a:p>
          <a:p>
            <a:pPr marL="0" indent="0" hangingPunct="1">
              <a:buNone/>
            </a:pPr>
            <a:endParaRPr lang="zh-CN" altLang="en-US" sz="3000" dirty="0"/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B3142EBC-237C-468C-B979-D8B759CCB0C9}"/>
              </a:ext>
            </a:extLst>
          </p:cNvPr>
          <p:cNvSpPr/>
          <p:nvPr/>
        </p:nvSpPr>
        <p:spPr>
          <a:xfrm>
            <a:off x="179386" y="304799"/>
            <a:ext cx="3469023" cy="68580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/>
              </a:gs>
            </a:gsLst>
            <a:lin ang="16200000" scaled="0"/>
          </a:gradFill>
          <a:ln w="63500" cap="flat">
            <a:solidFill>
              <a:srgbClr val="200B5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3B5D8D-64ED-4D5B-98D5-FD562E4B12E9}"/>
              </a:ext>
            </a:extLst>
          </p:cNvPr>
          <p:cNvSpPr/>
          <p:nvPr/>
        </p:nvSpPr>
        <p:spPr>
          <a:xfrm>
            <a:off x="179386" y="386090"/>
            <a:ext cx="346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Differential diagnosis</a:t>
            </a:r>
            <a:endParaRPr lang="zh-CN" alt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4312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Meningitis：infectious disease characterized by inflammation of the meninges (the tissues that surround the brain or spinal cord) caused by a bacterial infection; symptoms include headache and stiff neck and fever and nausea"/>
          <p:cNvSpPr txBox="1">
            <a:spLocks noGrp="1"/>
          </p:cNvSpPr>
          <p:nvPr>
            <p:ph type="body" sz="half" idx="4294967295"/>
          </p:nvPr>
        </p:nvSpPr>
        <p:spPr>
          <a:xfrm>
            <a:off x="112960" y="2953755"/>
            <a:ext cx="8991600" cy="330919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</a:defRPr>
            </a:pPr>
            <a:r>
              <a:rPr b="1" dirty="0"/>
              <a:t>Meningitis</a:t>
            </a:r>
            <a:r>
              <a:rPr lang="en-US" altLang="zh-CN" b="1" dirty="0"/>
              <a:t> Signs</a:t>
            </a:r>
            <a:r>
              <a:rPr dirty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rPr>
              <a:t>：</a:t>
            </a:r>
            <a:endParaRPr lang="en-US" altLang="zh-CN" dirty="0">
              <a:solidFill>
                <a:srgbClr val="EAEAEA"/>
              </a:solidFill>
              <a:latin typeface="宋体"/>
              <a:ea typeface="宋体"/>
              <a:cs typeface="宋体"/>
              <a:sym typeface="宋体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sym typeface="宋体"/>
              </a:rPr>
              <a:t>Nuchal rigidity: </a:t>
            </a: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宋体"/>
                <a:ea typeface="宋体"/>
                <a:sym typeface="宋体"/>
              </a:rPr>
              <a:t>Passive or active flexion of the neck result in an inability to touch the chin to the chest.</a:t>
            </a:r>
          </a:p>
          <a:p>
            <a:pPr>
              <a:lnSpc>
                <a:spcPct val="110000"/>
              </a:lnSpc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endParaRPr lang="en-US" sz="2800" b="1" dirty="0">
              <a:solidFill>
                <a:schemeClr val="bg2">
                  <a:lumMod val="20000"/>
                  <a:lumOff val="80000"/>
                </a:schemeClr>
              </a:solidFill>
              <a:latin typeface="宋体"/>
              <a:ea typeface="宋体"/>
              <a:sym typeface="宋体"/>
            </a:endParaRPr>
          </a:p>
          <a:p>
            <a:pPr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r>
              <a:rPr lang="en-US" b="1" dirty="0">
                <a:solidFill>
                  <a:srgbClr val="EAEAEA"/>
                </a:solidFill>
                <a:latin typeface="宋体"/>
                <a:ea typeface="宋体"/>
                <a:sym typeface="宋体"/>
              </a:rPr>
              <a:t>Brudzinski sign: </a:t>
            </a:r>
            <a:r>
              <a:rPr lang="en-US" dirty="0">
                <a:solidFill>
                  <a:srgbClr val="EAEAEA"/>
                </a:solidFill>
                <a:latin typeface="宋体"/>
                <a:ea typeface="宋体"/>
                <a:sym typeface="宋体"/>
              </a:rPr>
              <a:t>Spontaneous flexion of the hips during attempted passive flexion of the neck.</a:t>
            </a:r>
          </a:p>
          <a:p>
            <a:pPr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endParaRPr lang="en-US" b="1" dirty="0">
              <a:latin typeface="宋体"/>
              <a:ea typeface="宋体"/>
              <a:sym typeface="宋体"/>
            </a:endParaRPr>
          </a:p>
          <a:p>
            <a:pPr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r>
              <a:rPr lang="en-US" b="1" dirty="0">
                <a:solidFill>
                  <a:srgbClr val="EAEAEA"/>
                </a:solidFill>
                <a:latin typeface="宋体"/>
                <a:ea typeface="宋体"/>
                <a:sym typeface="宋体"/>
              </a:rPr>
              <a:t>Kernig sign: </a:t>
            </a:r>
            <a:r>
              <a:rPr lang="en-US" dirty="0">
                <a:solidFill>
                  <a:srgbClr val="EAEAEA"/>
                </a:solidFill>
                <a:latin typeface="宋体"/>
                <a:ea typeface="宋体"/>
                <a:sym typeface="宋体"/>
              </a:rPr>
              <a:t>Inability to allow full extension of the knee when the hip is flexed 90 degrees.</a:t>
            </a:r>
          </a:p>
          <a:p>
            <a:pPr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endParaRPr lang="en-US" altLang="zh-CN" b="1" dirty="0">
              <a:latin typeface="宋体"/>
              <a:ea typeface="宋体"/>
              <a:sym typeface="宋体"/>
            </a:endParaRPr>
          </a:p>
          <a:p>
            <a:pPr>
              <a:spcBef>
                <a:spcPts val="600"/>
              </a:spcBef>
              <a:buSzTx/>
              <a:buFont typeface="Wingdings" panose="05000000000000000000" pitchFamily="2" charset="2"/>
              <a:buChar char="ü"/>
              <a:defRPr sz="2800">
                <a:solidFill>
                  <a:srgbClr val="FFFF00"/>
                </a:solidFill>
              </a:defRPr>
            </a:pPr>
            <a:endParaRPr b="1" dirty="0">
              <a:solidFill>
                <a:srgbClr val="EAEAEA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2352DF-A7DB-4B31-BC21-6EA4109D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19" y="73520"/>
            <a:ext cx="3943444" cy="29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6506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AutoShape 3">
            <a:extLst>
              <a:ext uri="{FF2B5EF4-FFF2-40B4-BE49-F238E27FC236}">
                <a16:creationId xmlns:a16="http://schemas.microsoft.com/office/drawing/2014/main" id="{12E44120-E187-4715-BCCE-9DDB6D34BBE1}"/>
              </a:ext>
            </a:extLst>
          </p:cNvPr>
          <p:cNvSpPr>
            <a:spLocks/>
          </p:cNvSpPr>
          <p:nvPr/>
        </p:nvSpPr>
        <p:spPr bwMode="auto">
          <a:xfrm>
            <a:off x="2071445" y="4626849"/>
            <a:ext cx="304800" cy="1905000"/>
          </a:xfrm>
          <a:prstGeom prst="leftBrace">
            <a:avLst>
              <a:gd name="adj1" fmla="val 52083"/>
              <a:gd name="adj2" fmla="val 48045"/>
            </a:avLst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685" name="AutoShape 5">
            <a:extLst>
              <a:ext uri="{FF2B5EF4-FFF2-40B4-BE49-F238E27FC236}">
                <a16:creationId xmlns:a16="http://schemas.microsoft.com/office/drawing/2014/main" id="{5F687466-7B2A-471B-BDB5-CC7544D558B6}"/>
              </a:ext>
            </a:extLst>
          </p:cNvPr>
          <p:cNvSpPr>
            <a:spLocks/>
          </p:cNvSpPr>
          <p:nvPr/>
        </p:nvSpPr>
        <p:spPr bwMode="auto">
          <a:xfrm>
            <a:off x="-778718" y="4333276"/>
            <a:ext cx="304800" cy="1371600"/>
          </a:xfrm>
          <a:prstGeom prst="leftBrace">
            <a:avLst>
              <a:gd name="adj1" fmla="val 375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686" name="Line 6">
            <a:extLst>
              <a:ext uri="{FF2B5EF4-FFF2-40B4-BE49-F238E27FC236}">
                <a16:creationId xmlns:a16="http://schemas.microsoft.com/office/drawing/2014/main" id="{5245B242-7D60-427C-9637-919E00E84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161236"/>
            <a:ext cx="0" cy="765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687" name="Rectangle 7">
            <a:extLst>
              <a:ext uri="{FF2B5EF4-FFF2-40B4-BE49-F238E27FC236}">
                <a16:creationId xmlns:a16="http://schemas.microsoft.com/office/drawing/2014/main" id="{2C88B4B8-2430-49C0-B1CC-4C88CC94D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276225"/>
            <a:ext cx="2357437" cy="69532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635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zh-CN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楷体_GB2312" pitchFamily="49" charset="-122"/>
              </a:rPr>
              <a:t>Summary</a:t>
            </a:r>
            <a:endParaRPr lang="zh-CN" altLang="en-US" sz="3600" b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7688" name="Text Box 8">
            <a:extLst>
              <a:ext uri="{FF2B5EF4-FFF2-40B4-BE49-F238E27FC236}">
                <a16:creationId xmlns:a16="http://schemas.microsoft.com/office/drawing/2014/main" id="{865A90F0-70F4-4867-A21D-3FDE74D5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393" y="623887"/>
            <a:ext cx="1368425" cy="5588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rgbClr val="FFFF00"/>
                </a:solidFill>
              </a:rPr>
              <a:t>ECM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7E95D74F-32F2-46EE-9786-A6781E069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1764888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5724FF02-A581-4C21-97B6-E9F57E38E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315447"/>
            <a:ext cx="0" cy="765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2DE954F-E00A-433F-A106-6AFF9CAF2AE2}"/>
              </a:ext>
            </a:extLst>
          </p:cNvPr>
          <p:cNvSpPr txBox="1"/>
          <p:nvPr/>
        </p:nvSpPr>
        <p:spPr>
          <a:xfrm>
            <a:off x="2329166" y="3792229"/>
            <a:ext cx="17627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Septicemia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Times New Roman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DB0154-BE79-40F9-A35A-D71A7B31BB0E}"/>
              </a:ext>
            </a:extLst>
          </p:cNvPr>
          <p:cNvSpPr/>
          <p:nvPr/>
        </p:nvSpPr>
        <p:spPr>
          <a:xfrm>
            <a:off x="296432" y="1277359"/>
            <a:ext cx="301076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90000"/>
              </a:lnSpc>
              <a:defRPr/>
            </a:pP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  <a:latin typeface="楷体_GB2312" pitchFamily="49" charset="-122"/>
                <a:ea typeface="楷体_GB2312" pitchFamily="49" charset="-122"/>
              </a:rPr>
              <a:t>Meningococcus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82F139-44FE-45F5-AC23-F8259475A772}"/>
              </a:ext>
            </a:extLst>
          </p:cNvPr>
          <p:cNvSpPr/>
          <p:nvPr/>
        </p:nvSpPr>
        <p:spPr>
          <a:xfrm>
            <a:off x="308173" y="2161829"/>
            <a:ext cx="258596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楷体_GB2312" pitchFamily="49" charset="-122"/>
                <a:ea typeface="楷体_GB2312" pitchFamily="49" charset="-122"/>
              </a:rPr>
              <a:t>Nasopharygeal</a:t>
            </a:r>
            <a:endParaRPr lang="en-US" altLang="zh-CN" sz="2600" b="0" dirty="0">
              <a:solidFill>
                <a:schemeClr val="bg2">
                  <a:lumMod val="20000"/>
                  <a:lumOff val="80000"/>
                </a:schemeClr>
              </a:solidFill>
              <a:latin typeface="楷体_GB2312" pitchFamily="49" charset="-122"/>
              <a:ea typeface="楷体_GB2312" pitchFamily="49" charset="-122"/>
            </a:endParaRPr>
          </a:p>
          <a:p>
            <a:r>
              <a:rPr lang="en-US" altLang="zh-CN" sz="2600" dirty="0">
                <a:solidFill>
                  <a:schemeClr val="bg2">
                    <a:lumMod val="20000"/>
                    <a:lumOff val="80000"/>
                  </a:schemeClr>
                </a:solidFill>
                <a:ea typeface="楷体_GB2312" pitchFamily="49" charset="-122"/>
              </a:rPr>
              <a:t>Mucosal</a:t>
            </a:r>
            <a:endParaRPr lang="zh-CN" altLang="en-US" sz="2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B8FD605-A1FC-44C5-9DF2-FD5F3BF54932}"/>
              </a:ext>
            </a:extLst>
          </p:cNvPr>
          <p:cNvSpPr/>
          <p:nvPr/>
        </p:nvSpPr>
        <p:spPr>
          <a:xfrm>
            <a:off x="3086253" y="2133194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dirty="0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Carriers</a:t>
            </a:r>
            <a:endParaRPr lang="zh-CN" altLang="en-US" sz="2300" dirty="0">
              <a:solidFill>
                <a:srgbClr val="FFFF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769672-DDDD-413A-8682-58AE385079E7}"/>
              </a:ext>
            </a:extLst>
          </p:cNvPr>
          <p:cNvSpPr/>
          <p:nvPr/>
        </p:nvSpPr>
        <p:spPr>
          <a:xfrm>
            <a:off x="3020775" y="2600698"/>
            <a:ext cx="7164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300" dirty="0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upper respiratory tract inflammation</a:t>
            </a:r>
            <a:endParaRPr lang="zh-CN" altLang="en-US" sz="2300" dirty="0">
              <a:solidFill>
                <a:srgbClr val="FFFF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AD5F68A-7160-4684-9EDA-00DDA737105E}"/>
              </a:ext>
            </a:extLst>
          </p:cNvPr>
          <p:cNvSpPr txBox="1"/>
          <p:nvPr/>
        </p:nvSpPr>
        <p:spPr>
          <a:xfrm>
            <a:off x="835786" y="3792229"/>
            <a:ext cx="17627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Blood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sym typeface="Times New Roman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DE9558-558B-4124-A3ED-17DA71B2DDD1}"/>
              </a:ext>
            </a:extLst>
          </p:cNvPr>
          <p:cNvSpPr txBox="1"/>
          <p:nvPr/>
        </p:nvSpPr>
        <p:spPr>
          <a:xfrm>
            <a:off x="1131404" y="5141293"/>
            <a:ext cx="17627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sym typeface="Times New Roman"/>
              </a:rPr>
              <a:t>CSF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sym typeface="Times New Roman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A8DD22-D6DB-4F3E-BB6E-8D1EEEFF3332}"/>
              </a:ext>
            </a:extLst>
          </p:cNvPr>
          <p:cNvSpPr txBox="1"/>
          <p:nvPr/>
        </p:nvSpPr>
        <p:spPr>
          <a:xfrm>
            <a:off x="2487014" y="4452531"/>
            <a:ext cx="585860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Purulent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cerebrospinal meningitis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Times New Roman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4331E1D-1B54-49CF-9385-6A5D720F09F3}"/>
              </a:ext>
            </a:extLst>
          </p:cNvPr>
          <p:cNvSpPr/>
          <p:nvPr/>
        </p:nvSpPr>
        <p:spPr>
          <a:xfrm>
            <a:off x="4140533" y="3892588"/>
            <a:ext cx="6213419" cy="39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  <a:defRPr sz="1600">
                <a:solidFill>
                  <a:srgbClr val="FF33CC"/>
                </a:solidFill>
              </a:defRPr>
            </a:pPr>
            <a:r>
              <a:rPr lang="en-US" altLang="zh-CN" sz="2300" dirty="0"/>
              <a:t>Purpura, petechiae, ecchymosis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801C9A8-9DCD-4F94-BFFA-42C00C428E7E}"/>
              </a:ext>
            </a:extLst>
          </p:cNvPr>
          <p:cNvSpPr/>
          <p:nvPr/>
        </p:nvSpPr>
        <p:spPr>
          <a:xfrm>
            <a:off x="2442779" y="5382439"/>
            <a:ext cx="4572000" cy="3029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ts val="1400"/>
              </a:spcBef>
              <a:defRPr sz="2400" b="0" i="1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dirty="0">
                <a:solidFill>
                  <a:srgbClr val="FFFF00"/>
                </a:solidFill>
              </a:rPr>
              <a:t>Microcirculatory disorder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13BBDEF-C1C6-4D55-883C-EA842C5E6BAC}"/>
              </a:ext>
            </a:extLst>
          </p:cNvPr>
          <p:cNvSpPr/>
          <p:nvPr/>
        </p:nvSpPr>
        <p:spPr>
          <a:xfrm>
            <a:off x="2442779" y="5786855"/>
            <a:ext cx="715260" cy="302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ts val="1400"/>
              </a:spcBef>
              <a:defRPr sz="2400" b="0" i="1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dirty="0">
                <a:solidFill>
                  <a:srgbClr val="FFFF00"/>
                </a:solidFill>
              </a:rPr>
              <a:t>DIC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FB2948F-A846-4A0B-8443-EE7444B31AF3}"/>
              </a:ext>
            </a:extLst>
          </p:cNvPr>
          <p:cNvSpPr/>
          <p:nvPr/>
        </p:nvSpPr>
        <p:spPr>
          <a:xfrm>
            <a:off x="6173341" y="5245260"/>
            <a:ext cx="95410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dirty="0">
                <a:solidFill>
                  <a:srgbClr val="FF33CC"/>
                </a:solidFill>
              </a:rPr>
              <a:t>Shock</a:t>
            </a:r>
            <a:endParaRPr lang="zh-CN" altLang="en-US" sz="2300" dirty="0">
              <a:solidFill>
                <a:srgbClr val="FF33CC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6B7C129-42FF-472F-B01A-76605FA31DE7}"/>
              </a:ext>
            </a:extLst>
          </p:cNvPr>
          <p:cNvSpPr/>
          <p:nvPr/>
        </p:nvSpPr>
        <p:spPr>
          <a:xfrm>
            <a:off x="5112123" y="6123508"/>
            <a:ext cx="278954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dirty="0">
                <a:solidFill>
                  <a:srgbClr val="FF33CC"/>
                </a:solidFill>
              </a:rPr>
              <a:t>Meningoencephalitis</a:t>
            </a:r>
            <a:endParaRPr lang="zh-CN" altLang="en-US" sz="2300" dirty="0">
              <a:solidFill>
                <a:srgbClr val="FF33CC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02DF447-3375-48E8-9077-BF9477E50419}"/>
              </a:ext>
            </a:extLst>
          </p:cNvPr>
          <p:cNvSpPr/>
          <p:nvPr/>
        </p:nvSpPr>
        <p:spPr>
          <a:xfrm>
            <a:off x="2376245" y="6346646"/>
            <a:ext cx="1816523" cy="302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  <a:defRPr sz="1800" b="0">
                <a:solidFill>
                  <a:srgbClr val="FFE0A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lang="en-US" altLang="zh-CN" sz="2400" b="0" i="1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sym typeface="宋体"/>
              </a:rPr>
              <a:t>Brain Edema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思考题"/>
          <p:cNvSpPr txBox="1">
            <a:spLocks noGrp="1"/>
          </p:cNvSpPr>
          <p:nvPr>
            <p:ph type="title" idx="4294967295"/>
          </p:nvPr>
        </p:nvSpPr>
        <p:spPr>
          <a:xfrm>
            <a:off x="609600" y="304800"/>
            <a:ext cx="7772400" cy="1206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r>
              <a:rPr lang="en-US" dirty="0"/>
              <a:t>Question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00" name="1、流脑的致病菌是：…"/>
          <p:cNvSpPr txBox="1">
            <a:spLocks noGrp="1"/>
          </p:cNvSpPr>
          <p:nvPr>
            <p:ph type="body" idx="4294967295"/>
          </p:nvPr>
        </p:nvSpPr>
        <p:spPr>
          <a:xfrm>
            <a:off x="381000" y="1828800"/>
            <a:ext cx="84582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SzTx/>
              <a:buNone/>
              <a:defRPr sz="2800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1. The pathogen of ECM is:</a:t>
            </a: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endParaRPr lang="en-US" dirty="0">
              <a:latin typeface="宋体"/>
              <a:ea typeface="宋体"/>
              <a:cs typeface="宋体"/>
              <a:sym typeface="宋体"/>
            </a:endParaRP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A. Gram-positive diplococcus</a:t>
            </a: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B. Neisseria, Gram-positive, present in the nasopharynx of humans</a:t>
            </a: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C. Gram-negative bacilli </a:t>
            </a: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D. Gram-negative diplococcus which e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xclusively infects humans</a:t>
            </a:r>
          </a:p>
          <a:p>
            <a:pPr algn="just">
              <a:spcBef>
                <a:spcPts val="600"/>
              </a:spcBef>
              <a:buSzTx/>
              <a:buNone/>
              <a:defRPr sz="2800" b="1"/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01" name="圆形"/>
          <p:cNvSpPr/>
          <p:nvPr/>
        </p:nvSpPr>
        <p:spPr>
          <a:xfrm>
            <a:off x="260555" y="4786394"/>
            <a:ext cx="571502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标题"/>
          <p:cNvSpPr txBox="1">
            <a:spLocks noGrp="1"/>
          </p:cNvSpPr>
          <p:nvPr>
            <p:ph type="title" idx="4294967295"/>
          </p:nvPr>
        </p:nvSpPr>
        <p:spPr>
          <a:xfrm>
            <a:off x="1219200" y="304800"/>
            <a:ext cx="7772400" cy="120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  </a:t>
            </a:r>
          </a:p>
        </p:txBody>
      </p:sp>
      <p:sp>
        <p:nvSpPr>
          <p:cNvPr id="1004" name="2、流脑最重要的传染源是：…"/>
          <p:cNvSpPr txBox="1">
            <a:spLocks noGrp="1"/>
          </p:cNvSpPr>
          <p:nvPr>
            <p:ph type="body" idx="4294967295"/>
          </p:nvPr>
        </p:nvSpPr>
        <p:spPr>
          <a:xfrm>
            <a:off x="533400" y="1600200"/>
            <a:ext cx="8458200" cy="4495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2. The most important source of infection of ECM is:</a:t>
            </a:r>
          </a:p>
          <a:p>
            <a:pPr algn="just">
              <a:buSzTx/>
              <a:buNone/>
            </a:pPr>
            <a:endParaRPr lang="en-US" dirty="0">
              <a:latin typeface="宋体"/>
              <a:ea typeface="宋体"/>
              <a:cs typeface="宋体"/>
              <a:sym typeface="宋体"/>
            </a:endParaRPr>
          </a:p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     A. The current patient</a:t>
            </a:r>
          </a:p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     B. Carriers</a:t>
            </a:r>
          </a:p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     C. Patients with extreme disease</a:t>
            </a:r>
          </a:p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     D. Recovery patients</a:t>
            </a:r>
          </a:p>
          <a:p>
            <a:pPr algn="just">
              <a:buSzTx/>
              <a:buNone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     E. Livestock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05" name="思考题"/>
          <p:cNvSpPr txBox="1"/>
          <p:nvPr/>
        </p:nvSpPr>
        <p:spPr>
          <a:xfrm>
            <a:off x="609600" y="523330"/>
            <a:ext cx="77724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 b="0">
                <a:solidFill>
                  <a:srgbClr val="FFCC66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06" name="圆形"/>
          <p:cNvSpPr/>
          <p:nvPr/>
        </p:nvSpPr>
        <p:spPr>
          <a:xfrm>
            <a:off x="1389493" y="3684787"/>
            <a:ext cx="571501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3、流脑的主要传播途径是：…"/>
          <p:cNvSpPr txBox="1">
            <a:spLocks noGrp="1"/>
          </p:cNvSpPr>
          <p:nvPr>
            <p:ph type="body" idx="4294967295"/>
          </p:nvPr>
        </p:nvSpPr>
        <p:spPr>
          <a:xfrm>
            <a:off x="152400" y="1524000"/>
            <a:ext cx="8366683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dirty="0"/>
              <a:t>     </a:t>
            </a:r>
            <a:r>
              <a:rPr lang="en-US" dirty="0"/>
              <a:t>3. The main route of transmission of ECM is:</a:t>
            </a:r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      A. Respiratory transmission</a:t>
            </a:r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      B. Digestive tract </a:t>
            </a:r>
            <a:r>
              <a:rPr lang="en-US" altLang="zh-CN" dirty="0"/>
              <a:t>transmission</a:t>
            </a:r>
            <a:endParaRPr lang="en-US" dirty="0"/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      C. Insect transmission</a:t>
            </a:r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      D. Close contact</a:t>
            </a:r>
          </a:p>
          <a:p>
            <a:pPr marL="329184" indent="-329184" algn="just" defTabSz="877823">
              <a:buSzTx/>
              <a:buNone/>
              <a:defRPr sz="3072"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      E. Blood fluid transmission</a:t>
            </a:r>
            <a:endParaRPr dirty="0"/>
          </a:p>
        </p:txBody>
      </p:sp>
      <p:sp>
        <p:nvSpPr>
          <p:cNvPr id="1010" name="圆形"/>
          <p:cNvSpPr/>
          <p:nvPr/>
        </p:nvSpPr>
        <p:spPr>
          <a:xfrm>
            <a:off x="1182169" y="3104052"/>
            <a:ext cx="571501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4、流脑的主要临床特点是：…"/>
          <p:cNvSpPr txBox="1"/>
          <p:nvPr/>
        </p:nvSpPr>
        <p:spPr>
          <a:xfrm>
            <a:off x="385915" y="1853381"/>
            <a:ext cx="8445286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4. The main clinical features of epidemic meningitis are:</a:t>
            </a:r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dirty="0"/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A. High fever, headache</a:t>
            </a:r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B. High fever. Headache. Shock</a:t>
            </a:r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C. High fever, headache, convulsions</a:t>
            </a:r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D. High fever, headache, respiratory failure</a:t>
            </a:r>
          </a:p>
          <a:p>
            <a:pPr algn="just">
              <a:defRPr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dirty="0"/>
              <a:t>E. High fever, headache, ecchymosis, meningeal irritation</a:t>
            </a:r>
            <a:endParaRPr dirty="0"/>
          </a:p>
        </p:txBody>
      </p:sp>
      <p:sp>
        <p:nvSpPr>
          <p:cNvPr id="1013" name="思考题"/>
          <p:cNvSpPr txBox="1"/>
          <p:nvPr/>
        </p:nvSpPr>
        <p:spPr>
          <a:xfrm>
            <a:off x="228600" y="523330"/>
            <a:ext cx="77724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 b="0">
                <a:solidFill>
                  <a:srgbClr val="FFCC66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14" name="圆形"/>
          <p:cNvSpPr/>
          <p:nvPr/>
        </p:nvSpPr>
        <p:spPr>
          <a:xfrm>
            <a:off x="312799" y="4872592"/>
            <a:ext cx="571501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6、流脑脑脊液的典型改变是 ：…"/>
          <p:cNvSpPr txBox="1">
            <a:spLocks noGrp="1"/>
          </p:cNvSpPr>
          <p:nvPr>
            <p:ph type="body" idx="4294967295"/>
          </p:nvPr>
        </p:nvSpPr>
        <p:spPr>
          <a:xfrm>
            <a:off x="216310" y="1225118"/>
            <a:ext cx="8490155" cy="502328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dirty="0"/>
              <a:t>6.</a:t>
            </a:r>
            <a:r>
              <a:rPr dirty="0"/>
              <a:t> </a:t>
            </a:r>
            <a:r>
              <a:rPr lang="en-US" altLang="zh-CN" sz="2744" dirty="0"/>
              <a:t>Typical changes in cerebrospinal fluid in epidemic meningitis are:</a:t>
            </a:r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endParaRPr lang="en-US" altLang="zh-CN" sz="2744" dirty="0"/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744" dirty="0"/>
              <a:t>A. Normal protein, decreased glucose and chloride, and increased cell count</a:t>
            </a:r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744" dirty="0"/>
              <a:t>B. Elevated protein, decreased glucose and chloride, and increased cell count</a:t>
            </a:r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744" dirty="0"/>
              <a:t>C. Elevated protein, decreased glucose and chloride, and the number of cells are normal.</a:t>
            </a:r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744" dirty="0"/>
              <a:t>D. Elevated protein, glucose and chloride are normal, and the number of cells is increased</a:t>
            </a:r>
          </a:p>
          <a:p>
            <a:pPr marL="336042" indent="-336042" algn="just" defTabSz="896111">
              <a:spcBef>
                <a:spcPts val="800"/>
              </a:spcBef>
              <a:buSzTx/>
              <a:buNone/>
              <a:defRPr sz="3528"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744" dirty="0"/>
              <a:t>E. Normal protein, decreased glucose and chloride, and increased cell count</a:t>
            </a:r>
            <a:r>
              <a:rPr lang="zh-CN" altLang="en-US" dirty="0"/>
              <a:t>    </a:t>
            </a:r>
          </a:p>
        </p:txBody>
      </p:sp>
      <p:sp>
        <p:nvSpPr>
          <p:cNvPr id="1021" name="思考题"/>
          <p:cNvSpPr txBox="1">
            <a:spLocks noGrp="1"/>
          </p:cNvSpPr>
          <p:nvPr>
            <p:ph type="title" idx="4294967295"/>
          </p:nvPr>
        </p:nvSpPr>
        <p:spPr>
          <a:xfrm>
            <a:off x="762000" y="304800"/>
            <a:ext cx="7772400" cy="1206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22" name="圆形"/>
          <p:cNvSpPr/>
          <p:nvPr/>
        </p:nvSpPr>
        <p:spPr>
          <a:xfrm>
            <a:off x="92432" y="3103920"/>
            <a:ext cx="571501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0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思考题"/>
          <p:cNvSpPr txBox="1">
            <a:spLocks noGrp="1"/>
          </p:cNvSpPr>
          <p:nvPr>
            <p:ph type="title" idx="4294967295"/>
          </p:nvPr>
        </p:nvSpPr>
        <p:spPr>
          <a:xfrm>
            <a:off x="762000" y="304800"/>
            <a:ext cx="7772400" cy="1206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Times New Roman"/>
              </a:defRPr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1025" name="7、流脑病原体治疗首选：…"/>
          <p:cNvSpPr txBox="1"/>
          <p:nvPr/>
        </p:nvSpPr>
        <p:spPr>
          <a:xfrm>
            <a:off x="457199" y="1981200"/>
            <a:ext cx="7772399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7, Preferred treatment of meningococcal pathogens:</a:t>
            </a:r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endParaRPr lang="en-US" altLang="zh-CN" sz="2400" dirty="0"/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    A. Intravenous erythromycin</a:t>
            </a:r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    B. Intravenous injection of chloramphenicol</a:t>
            </a:r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    C. Intravenous SMZCO</a:t>
            </a:r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  D. Intravenous infusion of small doses of penicillin</a:t>
            </a:r>
          </a:p>
          <a:p>
            <a:pPr marL="217487" indent="-434975" algn="just">
              <a:defRPr sz="3200" b="0">
                <a:solidFill>
                  <a:srgbClr val="EAEAEA"/>
                </a:solidFill>
                <a:latin typeface="宋体"/>
                <a:ea typeface="宋体"/>
                <a:cs typeface="宋体"/>
                <a:sym typeface="宋体"/>
              </a:defRPr>
            </a:pPr>
            <a:r>
              <a:rPr lang="en-US" altLang="zh-CN" sz="2400" dirty="0"/>
              <a:t>    E. High dose intravenous penicillin</a:t>
            </a:r>
            <a:endParaRPr lang="zh-CN" altLang="en-US" sz="2400" dirty="0"/>
          </a:p>
        </p:txBody>
      </p:sp>
      <p:sp>
        <p:nvSpPr>
          <p:cNvPr id="1026" name="圆形"/>
          <p:cNvSpPr/>
          <p:nvPr/>
        </p:nvSpPr>
        <p:spPr>
          <a:xfrm>
            <a:off x="867082" y="4584443"/>
            <a:ext cx="571501" cy="571501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45719" rIns="45719"/>
          <a:lstStyle/>
          <a:p>
            <a:pPr>
              <a:lnSpc>
                <a:spcPct val="85000"/>
              </a:lnSpc>
              <a:spcBef>
                <a:spcPts val="1000"/>
              </a:spcBef>
              <a:defRPr sz="1800" b="0">
                <a:solidFill>
                  <a:srgbClr val="EAEAE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旋转花朵" descr="旋转花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4724400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旋转花朵" descr="旋转花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825" y="2781300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旋转花朵" descr="旋转花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7" y="981075"/>
            <a:ext cx="457201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旋转花朵" descr="旋转花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2" y="2781300"/>
            <a:ext cx="457201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22A7844-F949-4D4C-AF6B-D87F6B7DF6FC}"/>
              </a:ext>
            </a:extLst>
          </p:cNvPr>
          <p:cNvSpPr txBox="1"/>
          <p:nvPr/>
        </p:nvSpPr>
        <p:spPr>
          <a:xfrm>
            <a:off x="2318994" y="2337847"/>
            <a:ext cx="458142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9600" b="1" i="0" u="none" strike="noStrike" cap="none" spc="0" normalizeH="0" baseline="0" dirty="0">
                <a:ln>
                  <a:noFill/>
                </a:ln>
                <a:solidFill>
                  <a:srgbClr val="6600FF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 Thanks</a:t>
            </a:r>
            <a:endParaRPr kumimoji="0" lang="zh-CN" altLang="en-US" sz="9600" b="1" i="0" u="none" strike="noStrike" cap="none" spc="0" normalizeH="0" baseline="0" dirty="0">
              <a:ln>
                <a:noFill/>
              </a:ln>
              <a:solidFill>
                <a:srgbClr val="6600FF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B4DA6A45-2E55-4051-9507-3BFD498BFDD4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1920875"/>
            <a:ext cx="5311775" cy="688975"/>
            <a:chOff x="720" y="1392"/>
            <a:chExt cx="4058" cy="480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98CB647F-FE75-4342-8840-C169ABE38C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856E3E38-11D0-4623-ACEA-FBD287D08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" name="AutoShape 6">
                <a:extLst>
                  <a:ext uri="{FF2B5EF4-FFF2-40B4-BE49-F238E27FC236}">
                    <a16:creationId xmlns:a16="http://schemas.microsoft.com/office/drawing/2014/main" id="{CCA97A3D-27F1-48CC-9321-B5ED15F519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6" name="AutoShape 7">
                <a:extLst>
                  <a:ext uri="{FF2B5EF4-FFF2-40B4-BE49-F238E27FC236}">
                    <a16:creationId xmlns:a16="http://schemas.microsoft.com/office/drawing/2014/main" id="{31AE3FFD-7177-4533-A1C9-EF690A0AB1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0A5889E7-9176-48C0-9A9B-0F87EA74B47A}"/>
              </a:ext>
            </a:extLst>
          </p:cNvPr>
          <p:cNvGrpSpPr>
            <a:grpSpLocks/>
          </p:cNvGrpSpPr>
          <p:nvPr/>
        </p:nvGrpSpPr>
        <p:grpSpPr bwMode="auto">
          <a:xfrm>
            <a:off x="1927225" y="2786063"/>
            <a:ext cx="5311775" cy="688975"/>
            <a:chOff x="720" y="1392"/>
            <a:chExt cx="4058" cy="480"/>
          </a:xfrm>
        </p:grpSpPr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50D3A1A9-0414-4FCF-9127-B058FBA23B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884EB4D6-1770-4011-936C-346FB0A16C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0" name="AutoShape 11">
                <a:extLst>
                  <a:ext uri="{FF2B5EF4-FFF2-40B4-BE49-F238E27FC236}">
                    <a16:creationId xmlns:a16="http://schemas.microsoft.com/office/drawing/2014/main" id="{7C817798-E71D-4FE3-ACCC-77880534A3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1" name="AutoShape 12">
                <a:extLst>
                  <a:ext uri="{FF2B5EF4-FFF2-40B4-BE49-F238E27FC236}">
                    <a16:creationId xmlns:a16="http://schemas.microsoft.com/office/drawing/2014/main" id="{48272B55-D87D-4F49-B023-AEAB5EC941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</p:grpSp>
      <p:sp>
        <p:nvSpPr>
          <p:cNvPr id="12" name="AutoShape 14">
            <a:extLst>
              <a:ext uri="{FF2B5EF4-FFF2-40B4-BE49-F238E27FC236}">
                <a16:creationId xmlns:a16="http://schemas.microsoft.com/office/drawing/2014/main" id="{7177EAD6-85B6-445F-8885-7EE985FF29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08175" y="3625850"/>
            <a:ext cx="5327650" cy="688975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shade val="92157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黑体" pitchFamily="2" charset="-122"/>
                <a:cs typeface="Arial" panose="020B0604020202020204" pitchFamily="34" charset="0"/>
              </a:rPr>
              <a:t>Pathogenesis</a:t>
            </a:r>
            <a:r>
              <a:rPr lang="zh-CN" altLang="en-US" sz="3200" b="1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</a:rPr>
              <a:t> 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BE2F2587-DBED-4ED5-AE86-3CA4E09E49AE}"/>
              </a:ext>
            </a:extLst>
          </p:cNvPr>
          <p:cNvGrpSpPr>
            <a:grpSpLocks/>
          </p:cNvGrpSpPr>
          <p:nvPr/>
        </p:nvGrpSpPr>
        <p:grpSpPr bwMode="auto">
          <a:xfrm>
            <a:off x="1927225" y="1057275"/>
            <a:ext cx="5311775" cy="688975"/>
            <a:chOff x="720" y="1392"/>
            <a:chExt cx="4058" cy="480"/>
          </a:xfrm>
        </p:grpSpPr>
        <p:sp>
          <p:nvSpPr>
            <p:cNvPr id="14" name="AutoShape 19">
              <a:extLst>
                <a:ext uri="{FF2B5EF4-FFF2-40B4-BE49-F238E27FC236}">
                  <a16:creationId xmlns:a16="http://schemas.microsoft.com/office/drawing/2014/main" id="{B5E25832-6D39-4E12-89E2-0A8387010D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310CFDF3-FAA3-466F-87B3-35B8E2A63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6" name="AutoShape 21">
                <a:extLst>
                  <a:ext uri="{FF2B5EF4-FFF2-40B4-BE49-F238E27FC236}">
                    <a16:creationId xmlns:a16="http://schemas.microsoft.com/office/drawing/2014/main" id="{5E1485F2-D054-4069-8ED6-5960B48E43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7" name="AutoShape 22">
                <a:extLst>
                  <a:ext uri="{FF2B5EF4-FFF2-40B4-BE49-F238E27FC236}">
                    <a16:creationId xmlns:a16="http://schemas.microsoft.com/office/drawing/2014/main" id="{4BBB6121-DD01-44A9-859B-7580E8BED1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</p:grpSp>
      <p:sp>
        <p:nvSpPr>
          <p:cNvPr id="18" name="Text Box 23">
            <a:extLst>
              <a:ext uri="{FF2B5EF4-FFF2-40B4-BE49-F238E27FC236}">
                <a16:creationId xmlns:a16="http://schemas.microsoft.com/office/drawing/2014/main" id="{15548DE5-87DD-477B-8A5B-AB8C1BC1E04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238375" y="1184275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Introduction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939B2728-63DA-4DD8-BB26-906596DBF669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927225" y="2082800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Etiology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207B898D-F0CF-494B-947E-A7DB95BF9742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339975" y="2852738"/>
            <a:ext cx="449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Epidemiology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Picture 27" descr="1">
            <a:extLst>
              <a:ext uri="{FF2B5EF4-FFF2-40B4-BE49-F238E27FC236}">
                <a16:creationId xmlns:a16="http://schemas.microsoft.com/office/drawing/2014/main" id="{4DF5A4CA-D7DD-41F1-9DF8-8217137B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727200" y="3606800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8" descr="1">
            <a:extLst>
              <a:ext uri="{FF2B5EF4-FFF2-40B4-BE49-F238E27FC236}">
                <a16:creationId xmlns:a16="http://schemas.microsoft.com/office/drawing/2014/main" id="{3D899CD9-52C0-4158-BB80-E5A5699F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743075" y="2779713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 descr="1">
            <a:extLst>
              <a:ext uri="{FF2B5EF4-FFF2-40B4-BE49-F238E27FC236}">
                <a16:creationId xmlns:a16="http://schemas.microsoft.com/office/drawing/2014/main" id="{2CF3AA29-DFDE-444F-BEEB-4E710BB5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743075" y="1909763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0" descr="1">
            <a:extLst>
              <a:ext uri="{FF2B5EF4-FFF2-40B4-BE49-F238E27FC236}">
                <a16:creationId xmlns:a16="http://schemas.microsoft.com/office/drawing/2014/main" id="{2B2993DF-F02E-4418-951C-7678D271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731963" y="1052513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1">
            <a:extLst>
              <a:ext uri="{FF2B5EF4-FFF2-40B4-BE49-F238E27FC236}">
                <a16:creationId xmlns:a16="http://schemas.microsoft.com/office/drawing/2014/main" id="{77BB3098-9DEB-4BE5-92EF-04EED673E7A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65338" y="369728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1EB35695-5085-4893-8A09-9A48273C2CE6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65338" y="11477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0D1E6D02-EC54-4370-A431-0044FC937EFE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65338" y="200818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301BC533-6620-469C-9638-54B3B3A087A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085850" y="27987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908B2BC9-3992-4665-8D9E-C5C257102B1C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4468813"/>
            <a:ext cx="5311775" cy="688975"/>
            <a:chOff x="720" y="1392"/>
            <a:chExt cx="4058" cy="480"/>
          </a:xfrm>
        </p:grpSpPr>
        <p:sp>
          <p:nvSpPr>
            <p:cNvPr id="30" name="AutoShape 4">
              <a:extLst>
                <a:ext uri="{FF2B5EF4-FFF2-40B4-BE49-F238E27FC236}">
                  <a16:creationId xmlns:a16="http://schemas.microsoft.com/office/drawing/2014/main" id="{1D1B09F8-6F30-4B55-87E8-9AF88A8D9F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zh-CN" altLang="en-US" dirty="0"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31" name="Group 5">
              <a:extLst>
                <a:ext uri="{FF2B5EF4-FFF2-40B4-BE49-F238E27FC236}">
                  <a16:creationId xmlns:a16="http://schemas.microsoft.com/office/drawing/2014/main" id="{23C228DA-255B-4C04-A297-4D8BEFEA7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2" name="AutoShape 6">
                <a:extLst>
                  <a:ext uri="{FF2B5EF4-FFF2-40B4-BE49-F238E27FC236}">
                    <a16:creationId xmlns:a16="http://schemas.microsoft.com/office/drawing/2014/main" id="{C17AF702-8230-415F-9ABF-063275188B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AC0A8341-52A2-4B94-BD5B-80158EA668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</p:grpSp>
      <p:sp>
        <p:nvSpPr>
          <p:cNvPr id="34" name="Text Box 33">
            <a:extLst>
              <a:ext uri="{FF2B5EF4-FFF2-40B4-BE49-F238E27FC236}">
                <a16:creationId xmlns:a16="http://schemas.microsoft.com/office/drawing/2014/main" id="{4D577065-280B-4BD3-8B69-55DC51739B0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47875" y="453231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5" name="Picture 28" descr="1">
            <a:extLst>
              <a:ext uri="{FF2B5EF4-FFF2-40B4-BE49-F238E27FC236}">
                <a16:creationId xmlns:a16="http://schemas.microsoft.com/office/drawing/2014/main" id="{A9363832-73BE-48BF-8122-1030F087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711325" y="4433888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4">
            <a:extLst>
              <a:ext uri="{FF2B5EF4-FFF2-40B4-BE49-F238E27FC236}">
                <a16:creationId xmlns:a16="http://schemas.microsoft.com/office/drawing/2014/main" id="{24F9B7F5-030D-4331-8B90-81886DC0078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843213" y="4583113"/>
            <a:ext cx="449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Clinical Manifestations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Text Box 33">
            <a:extLst>
              <a:ext uri="{FF2B5EF4-FFF2-40B4-BE49-F238E27FC236}">
                <a16:creationId xmlns:a16="http://schemas.microsoft.com/office/drawing/2014/main" id="{189624B5-A310-44F4-99E1-68E05B1167A0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73275" y="2854325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71524B77-E8BE-406B-A6E3-BD3D6691A40E}"/>
              </a:ext>
            </a:extLst>
          </p:cNvPr>
          <p:cNvGrpSpPr>
            <a:grpSpLocks/>
          </p:cNvGrpSpPr>
          <p:nvPr/>
        </p:nvGrpSpPr>
        <p:grpSpPr bwMode="auto">
          <a:xfrm>
            <a:off x="1887538" y="5292725"/>
            <a:ext cx="5311775" cy="688975"/>
            <a:chOff x="720" y="1392"/>
            <a:chExt cx="4058" cy="480"/>
          </a:xfrm>
        </p:grpSpPr>
        <p:sp>
          <p:nvSpPr>
            <p:cNvPr id="39" name="AutoShape 19">
              <a:extLst>
                <a:ext uri="{FF2B5EF4-FFF2-40B4-BE49-F238E27FC236}">
                  <a16:creationId xmlns:a16="http://schemas.microsoft.com/office/drawing/2014/main" id="{12AAB385-0E10-4AD4-9ECA-B7151614B5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40" name="Group 20">
              <a:extLst>
                <a:ext uri="{FF2B5EF4-FFF2-40B4-BE49-F238E27FC236}">
                  <a16:creationId xmlns:a16="http://schemas.microsoft.com/office/drawing/2014/main" id="{666086F6-44B6-43A0-BC0B-A3AD7BCE5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1" name="AutoShape 21">
                <a:extLst>
                  <a:ext uri="{FF2B5EF4-FFF2-40B4-BE49-F238E27FC236}">
                    <a16:creationId xmlns:a16="http://schemas.microsoft.com/office/drawing/2014/main" id="{BC80FE5D-807E-452A-A053-CCE4E53B84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2" name="AutoShape 22">
                <a:extLst>
                  <a:ext uri="{FF2B5EF4-FFF2-40B4-BE49-F238E27FC236}">
                    <a16:creationId xmlns:a16="http://schemas.microsoft.com/office/drawing/2014/main" id="{37587F3D-E17F-454C-9757-E899596113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</p:grpSp>
      <p:sp>
        <p:nvSpPr>
          <p:cNvPr id="43" name="Text Box 23">
            <a:extLst>
              <a:ext uri="{FF2B5EF4-FFF2-40B4-BE49-F238E27FC236}">
                <a16:creationId xmlns:a16="http://schemas.microsoft.com/office/drawing/2014/main" id="{C33D827B-CFC4-4D0A-8633-CB2F8E81809A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238375" y="5384800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Prophylaxis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4" name="Picture 30" descr="1">
            <a:extLst>
              <a:ext uri="{FF2B5EF4-FFF2-40B4-BE49-F238E27FC236}">
                <a16:creationId xmlns:a16="http://schemas.microsoft.com/office/drawing/2014/main" id="{9A6C3C04-BA5C-4064-88AC-25A0A7455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692275" y="5287963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32">
            <a:extLst>
              <a:ext uri="{FF2B5EF4-FFF2-40B4-BE49-F238E27FC236}">
                <a16:creationId xmlns:a16="http://schemas.microsoft.com/office/drawing/2014/main" id="{D17FE609-6566-4679-8811-88FC09AC391F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25650" y="54022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508975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流行性脑脊髓膜炎简称流脑，是由脑膜炎双球菌引起的化脓性脑膜炎…"/>
          <p:cNvSpPr txBox="1">
            <a:spLocks noGrp="1"/>
          </p:cNvSpPr>
          <p:nvPr>
            <p:ph type="body" sz="half" idx="4294967295"/>
          </p:nvPr>
        </p:nvSpPr>
        <p:spPr>
          <a:xfrm>
            <a:off x="468312" y="1557336"/>
            <a:ext cx="8294688" cy="40459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altLang="zh-CN" b="0" dirty="0">
                <a:latin typeface="宋体"/>
                <a:ea typeface="宋体"/>
                <a:cs typeface="宋体"/>
                <a:sym typeface="宋体"/>
              </a:rPr>
              <a:t>Pathogen</a:t>
            </a:r>
            <a:r>
              <a:rPr lang="zh-CN" altLang="en-US" b="0" dirty="0"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lang="en-US" altLang="zh-CN" dirty="0">
                <a:latin typeface="宋体"/>
                <a:ea typeface="宋体"/>
                <a:sym typeface="宋体"/>
              </a:rPr>
              <a:t> </a:t>
            </a:r>
            <a:r>
              <a:rPr lang="en-US" altLang="zh-CN" dirty="0" err="1">
                <a:latin typeface="宋体"/>
                <a:ea typeface="宋体"/>
                <a:sym typeface="宋体"/>
              </a:rPr>
              <a:t>Menigococus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Clinical manifestations 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 fever, headache, vomiting,  neck stiffness 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（</a:t>
            </a: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meningeal irritability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）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 and ecchymosis</a:t>
            </a: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Seasonality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：</a:t>
            </a:r>
            <a:endParaRPr lang="en-US" altLang="zh-CN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More common in winter and spring</a:t>
            </a: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endParaRPr lang="en-US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spcBef>
                <a:spcPts val="500"/>
              </a:spcBef>
              <a:buClr>
                <a:srgbClr val="FFFF00"/>
              </a:buClr>
              <a:buSzPct val="75000"/>
              <a:buFontTx/>
              <a:buChar char="❖"/>
              <a:defRPr sz="2184" b="1"/>
            </a:pPr>
            <a:r>
              <a:rPr lang="en-US" altLang="zh-CN" dirty="0">
                <a:latin typeface="宋体"/>
                <a:ea typeface="宋体"/>
                <a:cs typeface="宋体"/>
                <a:sym typeface="宋体"/>
              </a:rPr>
              <a:t>Susceptible population</a:t>
            </a:r>
            <a:r>
              <a:rPr lang="zh-CN" altLang="en-US" dirty="0">
                <a:latin typeface="宋体"/>
                <a:ea typeface="宋体"/>
                <a:cs typeface="宋体"/>
                <a:sym typeface="宋体"/>
              </a:rPr>
              <a:t>：</a:t>
            </a:r>
            <a:r>
              <a:rPr lang="en-US" dirty="0">
                <a:latin typeface="宋体"/>
                <a:ea typeface="宋体"/>
                <a:cs typeface="宋体"/>
                <a:sym typeface="宋体"/>
              </a:rPr>
              <a:t>children </a:t>
            </a: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buSzTx/>
              <a:buNone/>
              <a:defRPr sz="2184" b="1"/>
            </a:pPr>
            <a:endParaRPr b="0" dirty="0">
              <a:latin typeface="宋体"/>
              <a:ea typeface="宋体"/>
              <a:cs typeface="宋体"/>
              <a:sym typeface="宋体"/>
            </a:endParaRP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buSzTx/>
              <a:buNone/>
              <a:defRPr sz="2184" b="1"/>
            </a:pPr>
            <a:r>
              <a:rPr b="0" dirty="0">
                <a:latin typeface="宋体"/>
                <a:ea typeface="宋体"/>
                <a:cs typeface="宋体"/>
                <a:sym typeface="宋体"/>
              </a:rPr>
              <a:t>　　    </a:t>
            </a:r>
          </a:p>
        </p:txBody>
      </p:sp>
      <p:grpSp>
        <p:nvGrpSpPr>
          <p:cNvPr id="111" name="成组"/>
          <p:cNvGrpSpPr/>
          <p:nvPr/>
        </p:nvGrpSpPr>
        <p:grpSpPr>
          <a:xfrm>
            <a:off x="457200" y="304475"/>
            <a:ext cx="2248758" cy="686126"/>
            <a:chOff x="0" y="-18105"/>
            <a:chExt cx="2248758" cy="686125"/>
          </a:xfrm>
        </p:grpSpPr>
        <p:sp>
          <p:nvSpPr>
            <p:cNvPr id="109" name="矩形"/>
            <p:cNvSpPr/>
            <p:nvPr/>
          </p:nvSpPr>
          <p:spPr>
            <a:xfrm>
              <a:off x="0" y="58419"/>
              <a:ext cx="2237646" cy="6096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16200000" scaled="0"/>
            </a:gradFill>
            <a:ln w="63500" cap="flat">
              <a:solidFill>
                <a:srgbClr val="200B5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概述"/>
            <p:cNvSpPr txBox="1"/>
            <p:nvPr/>
          </p:nvSpPr>
          <p:spPr>
            <a:xfrm>
              <a:off x="11112" y="-18105"/>
              <a:ext cx="223764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0">
                  <a:solidFill>
                    <a:srgbClr val="FFFFFF"/>
                  </a:solidFill>
                  <a:effectLst>
                    <a:outerShdw blurRad="12700" dist="25400" dir="2700000" rotWithShape="0">
                      <a:srgbClr val="200B5B"/>
                    </a:outerShdw>
                  </a:effectLst>
                  <a:latin typeface="楷体_GB2312"/>
                  <a:ea typeface="楷体_GB2312"/>
                  <a:cs typeface="楷体_GB2312"/>
                  <a:sym typeface="楷体_GB2312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lang="en-US" altLang="zh-CN" dirty="0"/>
                <a:t>O</a:t>
              </a:r>
              <a:r>
                <a:rPr lang="en-US" dirty="0"/>
                <a:t>verview</a:t>
              </a:r>
              <a:endParaRPr dirty="0">
                <a:latin typeface="楷体_GB2312"/>
                <a:ea typeface="楷体_GB2312"/>
                <a:cs typeface="楷体_GB2312"/>
                <a:sym typeface="楷体_GB2312"/>
              </a:endParaRPr>
            </a:p>
          </p:txBody>
        </p:sp>
      </p:grpSp>
      <p:pic>
        <p:nvPicPr>
          <p:cNvPr id="112" name="预防流感、麻疹和流脑，重在行动" descr="预防流感、麻疹和流脑，重在行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343400"/>
            <a:ext cx="2590800" cy="2314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637498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ock And Key">
  <a:themeElements>
    <a:clrScheme name="Lock And Key">
      <a:dk1>
        <a:srgbClr val="000044"/>
      </a:dk1>
      <a:lt1>
        <a:srgbClr val="6600FF"/>
      </a:lt1>
      <a:dk2>
        <a:srgbClr val="A7A7A7"/>
      </a:dk2>
      <a:lt2>
        <a:srgbClr val="535353"/>
      </a:lt2>
      <a:accent1>
        <a:srgbClr val="EEB00B"/>
      </a:accent1>
      <a:accent2>
        <a:srgbClr val="6600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ock And Key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Lock And K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A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6600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6600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ock And Key">
  <a:themeElements>
    <a:clrScheme name="Lock And Ke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B00B"/>
      </a:accent1>
      <a:accent2>
        <a:srgbClr val="6600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ock And Key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Lock And K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AEA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6600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6600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12378</TotalTime>
  <Words>3316</Words>
  <Application>Microsoft Office PowerPoint</Application>
  <PresentationFormat>全屏显示(4:3)</PresentationFormat>
  <Paragraphs>708</Paragraphs>
  <Slides>77</Slides>
  <Notes>57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91" baseType="lpstr">
      <vt:lpstr>仿宋_GB2312</vt:lpstr>
      <vt:lpstr>黑体</vt:lpstr>
      <vt:lpstr>华文行楷</vt:lpstr>
      <vt:lpstr>华文新魏</vt:lpstr>
      <vt:lpstr>楷体_GB2312</vt:lpstr>
      <vt:lpstr>隶书</vt:lpstr>
      <vt:lpstr>宋体</vt:lpstr>
      <vt:lpstr>Arial</vt:lpstr>
      <vt:lpstr>Arial Narrow</vt:lpstr>
      <vt:lpstr>Symbol</vt:lpstr>
      <vt:lpstr>Tahoma</vt:lpstr>
      <vt:lpstr>Times New Roman</vt:lpstr>
      <vt:lpstr>Wingdings</vt:lpstr>
      <vt:lpstr>Lock And Key</vt:lpstr>
      <vt:lpstr>Epidemic Cerebrospinal Meningitis(ECM) </vt:lpstr>
      <vt:lpstr>PowerPoint 演示文稿</vt:lpstr>
      <vt:lpstr>epidemic cerebrospinal meningitis</vt:lpstr>
      <vt:lpstr>PowerPoint 演示文稿</vt:lpstr>
      <vt:lpstr>Meninges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Pathogenesis</vt:lpstr>
      <vt:lpstr>PowerPoint 演示文稿</vt:lpstr>
      <vt:lpstr>Pathogenesis(Fulminant type)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skin ecchymosis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Bacteriological examination</vt:lpstr>
      <vt:lpstr>Bacteriological examination</vt:lpstr>
      <vt:lpstr>Gram stain of CSF Smear</vt:lpstr>
      <vt:lpstr>PowerPoint 演示文稿</vt:lpstr>
      <vt:lpstr>PowerPoint 演示文稿</vt:lpstr>
      <vt:lpstr>Poor prognosis factors</vt:lpstr>
      <vt:lpstr>Commen type</vt:lpstr>
      <vt:lpstr>Commen type</vt:lpstr>
      <vt:lpstr>Commen type</vt:lpstr>
      <vt:lpstr>Fulminant   types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Question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流行性脑脊髓膜炎</dc:title>
  <dc:creator>liyiqiu</dc:creator>
  <cp:lastModifiedBy>朱云</cp:lastModifiedBy>
  <cp:revision>261</cp:revision>
  <dcterms:modified xsi:type="dcterms:W3CDTF">2020-09-26T14:34:15Z</dcterms:modified>
</cp:coreProperties>
</file>