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sldIdLst>
    <p:sldId id="256" r:id="rId2"/>
    <p:sldId id="274" r:id="rId3"/>
    <p:sldId id="275" r:id="rId4"/>
    <p:sldId id="277" r:id="rId5"/>
    <p:sldId id="286" r:id="rId6"/>
    <p:sldId id="278" r:id="rId7"/>
    <p:sldId id="279" r:id="rId8"/>
    <p:sldId id="329" r:id="rId9"/>
    <p:sldId id="280" r:id="rId10"/>
    <p:sldId id="281" r:id="rId11"/>
    <p:sldId id="282" r:id="rId12"/>
    <p:sldId id="288" r:id="rId13"/>
    <p:sldId id="289" r:id="rId14"/>
    <p:sldId id="290" r:id="rId15"/>
    <p:sldId id="291" r:id="rId16"/>
    <p:sldId id="292" r:id="rId17"/>
    <p:sldId id="328" r:id="rId18"/>
    <p:sldId id="330" r:id="rId19"/>
    <p:sldId id="293" r:id="rId20"/>
    <p:sldId id="324" r:id="rId21"/>
    <p:sldId id="294" r:id="rId22"/>
    <p:sldId id="295" r:id="rId23"/>
    <p:sldId id="296" r:id="rId24"/>
    <p:sldId id="325" r:id="rId25"/>
    <p:sldId id="326" r:id="rId26"/>
    <p:sldId id="327" r:id="rId27"/>
    <p:sldId id="301" r:id="rId28"/>
    <p:sldId id="302" r:id="rId29"/>
    <p:sldId id="303" r:id="rId30"/>
    <p:sldId id="304" r:id="rId31"/>
    <p:sldId id="306" r:id="rId32"/>
    <p:sldId id="331" r:id="rId33"/>
    <p:sldId id="311" r:id="rId34"/>
    <p:sldId id="313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66F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17"/>
  </p:normalViewPr>
  <p:slideViewPr>
    <p:cSldViewPr showGuides="1">
      <p:cViewPr varScale="1">
        <p:scale>
          <a:sx n="76" d="100"/>
          <a:sy n="76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kumimoji="0" sz="1200"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kumimoji="0" sz="1200"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10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kumimoji="0" sz="1200"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  <a:t>‹#›</a:t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 eaLnBrk="1" hangingPunct="1"/>
            <a:endParaRPr lang="en-US" altLang="zh-CN" dirty="0"/>
          </a:p>
        </p:txBody>
      </p:sp>
      <p:sp>
        <p:nvSpPr>
          <p:cNvPr id="4813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04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13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/>
              <a:t>A number of conditions are involved in the pathogenesis of acute renal failure, including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/>
              <a:t>The characteristic findings are: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451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17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554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18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 eaLnBrk="1" hangingPunct="1"/>
            <a:endParaRPr lang="en-US" altLang="zh-CN" dirty="0"/>
          </a:p>
        </p:txBody>
      </p:sp>
      <p:sp>
        <p:nvSpPr>
          <p:cNvPr id="4915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/>
              <a:t>Petechia may occur in the axilla and soft palate.</a:t>
            </a:r>
            <a:endParaRPr lang="zh-CN" altLang="en-US" dirty="0"/>
          </a:p>
        </p:txBody>
      </p:sp>
      <p:sp>
        <p:nvSpPr>
          <p:cNvPr id="6758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20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 eaLnBrk="1" hangingPunct="1"/>
            <a:endParaRPr lang="en-US" altLang="zh-CN" dirty="0"/>
          </a:p>
        </p:txBody>
      </p:sp>
      <p:sp>
        <p:nvSpPr>
          <p:cNvPr id="5018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7782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35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/>
              <a:t>Widely used and have been demonstrated safe and effective in China.</a:t>
            </a:r>
            <a:endParaRPr lang="zh-CN" altLang="en-US" dirty="0"/>
          </a:p>
        </p:txBody>
      </p:sp>
      <p:sp>
        <p:nvSpPr>
          <p:cNvPr id="7885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41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8</a:t>
            </a:fld>
            <a:endParaRPr lang="en-US" altLang="zh-CN" dirty="0"/>
          </a:p>
        </p:txBody>
      </p:sp>
      <p:sp>
        <p:nvSpPr>
          <p:cNvPr id="5427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8" name="Rectangle 3"/>
            <p:cNvSpPr>
              <a:spLocks noChangeArrowheads="1"/>
            </p:cNvSpPr>
            <p:nvPr/>
          </p:nvSpPr>
          <p:spPr bwMode="invGray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/>
              </a:pPr>
              <a:endParaRPr kumimoji="1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endParaRPr>
            </a:p>
          </p:txBody>
        </p:sp>
        <p:grpSp>
          <p:nvGrpSpPr>
            <p:cNvPr id="2054" name="Group 4"/>
            <p:cNvGrpSpPr/>
            <p:nvPr/>
          </p:nvGrpSpPr>
          <p:grpSpPr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40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1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4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5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6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7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8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49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0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2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3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4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5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6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7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8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3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4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5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6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7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68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</p:grpSp>
      </p:grpSp>
      <p:sp>
        <p:nvSpPr>
          <p:cNvPr id="27682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7683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20383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9626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812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2075" tIns="46038" rIns="92075" bIns="4603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invGray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/>
              </a:pPr>
              <a:endParaRPr kumimoji="1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endParaRPr>
            </a:p>
          </p:txBody>
        </p:sp>
        <p:grpSp>
          <p:nvGrpSpPr>
            <p:cNvPr id="1031" name="Group 4"/>
            <p:cNvGrpSpPr/>
            <p:nvPr/>
          </p:nvGrpSpPr>
          <p:grpSpPr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0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3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4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5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6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7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8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39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0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1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2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3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4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5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6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7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8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49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0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1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2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3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4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5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6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  <p:sp>
            <p:nvSpPr>
              <p:cNvPr id="26657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/>
                </a:pPr>
                <a:endParaRPr kumimoji="1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endParaRPr>
              </a:p>
            </p:txBody>
          </p:sp>
        </p:grpSp>
      </p:grpSp>
      <p:sp>
        <p:nvSpPr>
          <p:cNvPr id="1027" name="Rectangle 34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6659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81200"/>
            <a:ext cx="8153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3635375" y="6453188"/>
            <a:ext cx="543242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Department of Infectious Diseases, Southern Medical University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9900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u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F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/>
          <p:nvPr/>
        </p:nvSpPr>
        <p:spPr>
          <a:xfrm>
            <a:off x="407988" y="1268413"/>
            <a:ext cx="8736012" cy="1443037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b="1" dirty="0">
                <a:solidFill>
                  <a:srgbClr val="FFFF00"/>
                </a:solidFill>
              </a:rPr>
              <a:t>HEMORRHAGIC FEVER </a:t>
            </a:r>
          </a:p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b="1" dirty="0">
                <a:solidFill>
                  <a:srgbClr val="FFFF00"/>
                </a:solidFill>
              </a:rPr>
              <a:t>WITH RENAL SYNDROME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84213" y="3573463"/>
            <a:ext cx="7848600" cy="2133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Zhihua</a:t>
            </a:r>
            <a:r>
              <a:rPr kumimoji="1" lang="en-US" altLang="zh-CN" sz="3600" b="0" i="1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Liu  </a:t>
            </a:r>
            <a:r>
              <a:rPr kumimoji="1" lang="en-US" altLang="zh-CN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Ph.D.&amp;M.D</a:t>
            </a:r>
            <a:r>
              <a:rPr kumimoji="1" lang="en-US" altLang="zh-CN" sz="3600" b="0" i="1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zhihualiu@126.com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Department of  Infectious Diseases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Nanfang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Hospital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6"/>
          <p:cNvSpPr txBox="1"/>
          <p:nvPr/>
        </p:nvSpPr>
        <p:spPr>
          <a:xfrm>
            <a:off x="2124075" y="333375"/>
            <a:ext cx="54006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標楷體"/>
              </a:rPr>
              <a:t>EPIDEMIC FEATURE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標楷體"/>
            </a:endParaRPr>
          </a:p>
        </p:txBody>
      </p:sp>
      <p:sp>
        <p:nvSpPr>
          <p:cNvPr id="13315" name="Rectangle 37"/>
          <p:cNvSpPr>
            <a:spLocks noChangeArrowheads="1"/>
          </p:cNvSpPr>
          <p:nvPr/>
        </p:nvSpPr>
        <p:spPr bwMode="auto">
          <a:xfrm>
            <a:off x="971550" y="1196975"/>
            <a:ext cx="7704138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Epidemic features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PMingLiU" pitchFamily="18" charset="-120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Geographic distribution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Asian and European countries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China is one of most seriously affected countries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    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40,000~60,000 cases annually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n-cs"/>
              </a:rPr>
              <a:t> </a:t>
            </a:r>
            <a:endParaRPr kumimoji="1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itchFamily="18" charset="-120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Seasonal Distribution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: Nov.-Jan., Mar.-Jun.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Distribution of population: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age:20-40 years old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gender: male&gt;female, M:F  2:1-3:1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    occupation: farmer, worker in forest, soldier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title"/>
          </p:nvPr>
        </p:nvSpPr>
        <p:spPr>
          <a:xfrm>
            <a:off x="1763713" y="404813"/>
            <a:ext cx="5257800" cy="762000"/>
          </a:xfrm>
          <a:ln/>
        </p:spPr>
        <p:txBody>
          <a:bodyPr vert="horz" wrap="square" lIns="92075" tIns="46038" rIns="92075" bIns="46038" anchor="b">
            <a:spAutoFit/>
          </a:bodyPr>
          <a:lstStyle/>
          <a:p>
            <a:pPr algn="ctr"/>
            <a:r>
              <a:rPr lang="en-US" altLang="zh-CN" b="1" dirty="0"/>
              <a:t>Pathogenesis</a:t>
            </a:r>
            <a:endParaRPr lang="en-US" altLang="zh-TW" b="1" dirty="0"/>
          </a:p>
        </p:txBody>
      </p:sp>
      <p:sp>
        <p:nvSpPr>
          <p:cNvPr id="107663" name="Rectangle 143"/>
          <p:cNvSpPr>
            <a:spLocks noGrp="1" noChangeArrowheads="1"/>
          </p:cNvSpPr>
          <p:nvPr>
            <p:ph sz="half" idx="1"/>
          </p:nvPr>
        </p:nvSpPr>
        <p:spPr>
          <a:xfrm>
            <a:off x="1116013" y="2060575"/>
            <a:ext cx="6911975" cy="4105275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Pathogenesis of disease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1. Direct injury of virus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1" lang="en-US" altLang="zh-CN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Viremia</a:t>
            </a: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– toxic symptoms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Bone marrow cells-- injury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Endothelial cells-- injury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title"/>
          </p:nvPr>
        </p:nvSpPr>
        <p:spPr>
          <a:xfrm>
            <a:off x="2051050" y="333375"/>
            <a:ext cx="5257800" cy="762000"/>
          </a:xfrm>
          <a:ln/>
        </p:spPr>
        <p:txBody>
          <a:bodyPr vert="horz" wrap="square" lIns="92075" tIns="46038" rIns="92075" bIns="46038" anchor="b">
            <a:spAutoFit/>
          </a:bodyPr>
          <a:lstStyle/>
          <a:p>
            <a:pPr algn="ctr"/>
            <a:r>
              <a:rPr lang="en-US" altLang="zh-CN" b="1" dirty="0"/>
              <a:t>Pathogenesis</a:t>
            </a:r>
            <a:endParaRPr lang="en-US" altLang="zh-TW" b="1" dirty="0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1116013" y="1484313"/>
            <a:ext cx="6911975" cy="4105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342900" indent="-3429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2. Immunity injury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allegic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reaction of type III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  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immune complex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</a:t>
            </a:r>
            <a:r>
              <a:rPr kumimoji="1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allegic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reaction of type </a:t>
            </a:r>
            <a:r>
              <a:rPr kumimoji="1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Ⅰ,Ⅱ</a:t>
            </a: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n-cs"/>
              </a:rPr>
              <a:t>T-cell response: Cytotoxic T Lymphocyte (CTL)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Cytokine and medium injury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IL-1, TNF</a:t>
            </a:r>
            <a:r>
              <a:rPr kumimoji="1" lang="el-GR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α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, IFN</a:t>
            </a:r>
            <a:r>
              <a:rPr kumimoji="1" lang="el-GR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γ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755650" y="476250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Pathophysiology of symptoms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Shock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hantavirus          injury of blood vessel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vascular permeability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exudation of plasma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effective blood volume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shock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3203575" y="2852738"/>
            <a:ext cx="792163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7596188" y="3357563"/>
            <a:ext cx="0" cy="358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96188" y="3860800"/>
            <a:ext cx="0" cy="358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96188" y="4508500"/>
            <a:ext cx="0" cy="3603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203575" y="3213100"/>
            <a:ext cx="4105275" cy="503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</a:ln>
          <a:effectLst/>
        </p:spPr>
        <p:txBody>
          <a:bodyPr wrap="none" lIns="92075" tIns="46038" rIns="92075" bIns="46038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Pathophysiology of symptoms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Hemorrhage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Vascular injury  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Thrombocytopenia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diffuse intravascular coagulation(DIC)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Platelet dysfunction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Pathophysiology of symptoms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idx="1"/>
          </p:nvPr>
        </p:nvSpPr>
        <p:spPr>
          <a:xfrm>
            <a:off x="539750" y="1700213"/>
            <a:ext cx="7920038" cy="2808288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Renal failure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Glomerular filtration rate (GFR)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Immunity injury of kidney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Cast obstruction in renal tubules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Interstitial edema pressing renal tubules</a:t>
            </a:r>
          </a:p>
        </p:txBody>
      </p:sp>
      <p:cxnSp>
        <p:nvCxnSpPr>
          <p:cNvPr id="17412" name="Straight Arrow Connector 4"/>
          <p:cNvCxnSpPr/>
          <p:nvPr/>
        </p:nvCxnSpPr>
        <p:spPr>
          <a:xfrm>
            <a:off x="6651625" y="2347913"/>
            <a:ext cx="0" cy="360362"/>
          </a:xfrm>
          <a:prstGeom prst="straightConnector1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>
          <a:xfrm>
            <a:off x="1116013" y="333375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Pathology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8137525" cy="4751388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Basic pathologic lesion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</a:rPr>
              <a:t>Extensive lesion of the systemic small blood vessels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Intensive capillary engorgement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Diapedesis</a:t>
            </a: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of erythrocytes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Focal hemorrhages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Altered capillary permeability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Gross pathologic lesions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Retroperitoneal edema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Diffuse hemorrhage in the right atrium of the heart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Severe congestion, hemorrhage and infarct-like necrosis in the renal medulla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Hemorrhage and necrosis in the anterior lobe of the pituitary gland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116013" y="404813"/>
            <a:ext cx="7532687" cy="947737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Clinical manifestations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484313"/>
            <a:ext cx="8153400" cy="1584325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Incubation period:</a:t>
            </a: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2-7 weeks, </a:t>
            </a: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 7-14 days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zh-CN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内容占位符 2"/>
          <p:cNvSpPr txBox="1"/>
          <p:nvPr/>
        </p:nvSpPr>
        <p:spPr bwMode="auto">
          <a:xfrm>
            <a:off x="873125" y="2708275"/>
            <a:ext cx="7227888" cy="3024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Five phases: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Febrile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Hypotention</a:t>
            </a: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-shock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Oliguric</a:t>
            </a: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Diuretic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Convalescent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endParaRPr kumimoji="1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>
          <a:xfrm>
            <a:off x="179388" y="0"/>
            <a:ext cx="8856662" cy="1143000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sz="3600" b="1" dirty="0">
                <a:solidFill>
                  <a:srgbClr val="FFFF00"/>
                </a:solidFill>
              </a:rPr>
              <a:t>Clinical course and symptoms of HFRS</a:t>
            </a:r>
            <a:endParaRPr lang="zh-CN" altLang="en-US" sz="3600" b="1" dirty="0">
              <a:solidFill>
                <a:srgbClr val="FFFF00"/>
              </a:solidFill>
            </a:endParaRPr>
          </a:p>
        </p:txBody>
      </p:sp>
      <p:pic>
        <p:nvPicPr>
          <p:cNvPr id="2048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50" y="1300163"/>
            <a:ext cx="7993063" cy="5359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900113" y="115888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dirty="0"/>
              <a:t>Clinical manifestations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153400" cy="4114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AutoNum type="arabicPeriod"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Febrile phase</a:t>
            </a: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fever, suffusion and bleeding, renal impairment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Char char="•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Fever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</a:rPr>
              <a:t>: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3~7 days, high, unremitting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Char char="•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Three pains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: headache,  lumbago (backache), orbital pain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Char char="•"/>
              <a:defRPr/>
            </a:pP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Three reds: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        conjunctival suffusion;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        flush over face;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        flush over neck and upper chest     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AutoNum type="arabicPeriod"/>
              <a:defRPr/>
            </a:pPr>
            <a:endParaRPr kumimoji="1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/>
          <p:nvPr/>
        </p:nvSpPr>
        <p:spPr>
          <a:xfrm>
            <a:off x="3059113" y="404813"/>
            <a:ext cx="3048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OUTLINE</a:t>
            </a:r>
            <a:endParaRPr lang="en-US" altLang="zh-TW" sz="24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099" name="Rectangle 5"/>
          <p:cNvSpPr/>
          <p:nvPr/>
        </p:nvSpPr>
        <p:spPr>
          <a:xfrm>
            <a:off x="900113" y="1557338"/>
            <a:ext cx="6913562" cy="5048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zh-TW" altLang="en-US" sz="2800" b="1" dirty="0"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PMingLiU" pitchFamily="18" charset="-120"/>
              </a:rPr>
              <a:t>Etiology</a:t>
            </a:r>
            <a:endParaRPr lang="en-US" altLang="zh-TW" sz="2800" b="1" dirty="0">
              <a:latin typeface="Times New Roman" panose="02020603050405020304" pitchFamily="18" charset="0"/>
              <a:ea typeface="PMingLiU" pitchFamily="18" charset="-120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TW" sz="2800" b="1" dirty="0"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PMingLiU" pitchFamily="18" charset="-120"/>
              </a:rPr>
              <a:t>Epidemiology</a:t>
            </a:r>
            <a:endParaRPr lang="en-US" altLang="zh-TW" sz="2800" b="1" dirty="0">
              <a:latin typeface="Times New Roman" panose="02020603050405020304" pitchFamily="18" charset="0"/>
              <a:ea typeface="PMingLiU" pitchFamily="18" charset="-120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TW" sz="2800" b="1" dirty="0">
                <a:latin typeface="Times New Roman" panose="02020603050405020304" pitchFamily="18" charset="0"/>
                <a:ea typeface="PMingLiU" pitchFamily="18" charset="-120"/>
              </a:rPr>
              <a:t> P</a:t>
            </a:r>
            <a:r>
              <a:rPr lang="en-US" altLang="zh-CN" sz="2800" b="1" dirty="0">
                <a:latin typeface="Times New Roman" panose="02020603050405020304" pitchFamily="18" charset="0"/>
                <a:ea typeface="PMingLiU" pitchFamily="18" charset="-120"/>
              </a:rPr>
              <a:t>athogenesis and Pathology</a:t>
            </a:r>
            <a:endParaRPr lang="en-US" altLang="zh-TW" sz="2800" b="1" dirty="0">
              <a:latin typeface="Times New Roman" panose="02020603050405020304" pitchFamily="18" charset="0"/>
              <a:ea typeface="PMingLiU" pitchFamily="18" charset="-120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TW" sz="2800" b="1" dirty="0"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Clinical Manifestations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CN" sz="2800" b="1" dirty="0">
                <a:latin typeface="Times New Roman" panose="02020603050405020304" pitchFamily="18" charset="0"/>
                <a:ea typeface="PMingLiU" pitchFamily="18" charset="-120"/>
              </a:rPr>
              <a:t>Laboratory Examinations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Diagnosis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Treatment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Char char="Ø"/>
            </a:pPr>
            <a:r>
              <a:rPr lang="en-US" altLang="zh-TW" sz="2800" b="1" dirty="0">
                <a:latin typeface="Times New Roman" panose="02020603050405020304" pitchFamily="18" charset="0"/>
                <a:ea typeface="PMingLiU" pitchFamily="18" charset="-120"/>
              </a:rPr>
              <a:t>Prevention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684213" y="12684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971550" y="260350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Clinical manifestations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755650" y="1628775"/>
            <a:ext cx="7842250" cy="3608388"/>
          </a:xfrm>
          <a:ln/>
        </p:spPr>
        <p:txBody>
          <a:bodyPr vert="horz" wrap="square" lIns="92075" tIns="46038" rIns="92075" bIns="46038" anchor="t"/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altLang="zh-CN" sz="2800" dirty="0">
                <a:effectLst/>
              </a:rPr>
              <a:t>        </a:t>
            </a:r>
            <a:r>
              <a:rPr lang="en-US" altLang="zh-CN" sz="2800" b="1" dirty="0">
                <a:solidFill>
                  <a:srgbClr val="FFFF00"/>
                </a:solidFill>
                <a:effectLst/>
              </a:rPr>
              <a:t>Hemorrhage: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zh-CN" sz="2000" dirty="0">
                <a:effectLst/>
              </a:rPr>
              <a:t>Mucosa: conjunctivae,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zh-CN" sz="2000" dirty="0">
                <a:effectLst/>
              </a:rPr>
              <a:t>Palate: petechiae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zh-CN" sz="2000" dirty="0">
                <a:effectLst/>
              </a:rPr>
              <a:t>Skin: axillary folds, chest and back petechiae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zh-CN" sz="2000" dirty="0">
                <a:effectLst/>
              </a:rPr>
              <a:t>Internal organs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zh-CN" sz="2800" dirty="0">
                <a:effectLst/>
              </a:rPr>
              <a:t>        </a:t>
            </a:r>
            <a:r>
              <a:rPr lang="en-US" altLang="zh-CN" sz="2800" b="1" dirty="0">
                <a:solidFill>
                  <a:srgbClr val="FFFF00"/>
                </a:solidFill>
                <a:effectLst/>
              </a:rPr>
              <a:t>Exudative edema: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zh-CN" sz="2000" dirty="0">
                <a:effectLst/>
              </a:rPr>
              <a:t>Chemosis; eyelid edema;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zh-CN" sz="2800" dirty="0">
                <a:effectLst/>
              </a:rPr>
              <a:t>        </a:t>
            </a:r>
            <a:r>
              <a:rPr lang="en-US" altLang="zh-CN" sz="2800" b="1" dirty="0">
                <a:solidFill>
                  <a:srgbClr val="FFFF00"/>
                </a:solidFill>
                <a:effectLst/>
              </a:rPr>
              <a:t>Renal injury: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zh-CN" sz="2800" dirty="0">
                <a:effectLst/>
              </a:rPr>
              <a:t>            proteinuria, hematuria or cast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en-US" altLang="zh-CN" sz="2000" dirty="0">
              <a:effectLst/>
            </a:endParaRPr>
          </a:p>
          <a:p>
            <a:pPr marL="1371600" lvl="2" indent="-457200">
              <a:lnSpc>
                <a:spcPct val="90000"/>
              </a:lnSpc>
              <a:buNone/>
            </a:pPr>
            <a:endParaRPr lang="zh-CN" altLang="en-US" sz="2000" dirty="0">
              <a:effectLst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endParaRPr lang="en-US" altLang="zh-CN" dirty="0"/>
          </a:p>
        </p:txBody>
      </p:sp>
      <p:grpSp>
        <p:nvGrpSpPr>
          <p:cNvPr id="23555" name="Group 4"/>
          <p:cNvGrpSpPr/>
          <p:nvPr/>
        </p:nvGrpSpPr>
        <p:grpSpPr>
          <a:xfrm>
            <a:off x="684213" y="692150"/>
            <a:ext cx="7921625" cy="6240463"/>
            <a:chOff x="386" y="192"/>
            <a:chExt cx="4990" cy="3931"/>
          </a:xfrm>
        </p:grpSpPr>
        <p:pic>
          <p:nvPicPr>
            <p:cNvPr id="23556" name="Picture 5" descr="p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" y="192"/>
              <a:ext cx="4627" cy="337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57" name="Text Box 6"/>
            <p:cNvSpPr txBox="1"/>
            <p:nvPr/>
          </p:nvSpPr>
          <p:spPr>
            <a:xfrm>
              <a:off x="386" y="3600"/>
              <a:ext cx="4990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u"/>
                <a:defRPr kumimoji="1" sz="28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F"/>
                <a:defRPr kumimoji="1" sz="24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•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–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     male, 34 years old, 2 days after illness, hemorrhage in conjunctiva of left eye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， 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Chemosis </a:t>
              </a:r>
              <a:endPara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endParaRPr lang="en-US" altLang="zh-CN" dirty="0"/>
          </a:p>
        </p:txBody>
      </p:sp>
      <p:grpSp>
        <p:nvGrpSpPr>
          <p:cNvPr id="24579" name="Group 4"/>
          <p:cNvGrpSpPr/>
          <p:nvPr/>
        </p:nvGrpSpPr>
        <p:grpSpPr>
          <a:xfrm>
            <a:off x="395288" y="404813"/>
            <a:ext cx="8281987" cy="5718175"/>
            <a:chOff x="249" y="255"/>
            <a:chExt cx="5217" cy="3602"/>
          </a:xfrm>
        </p:grpSpPr>
        <p:pic>
          <p:nvPicPr>
            <p:cNvPr id="24580" name="Picture 5" descr="p16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8" y="255"/>
              <a:ext cx="4173" cy="282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581" name="Text Box 6"/>
            <p:cNvSpPr txBox="1"/>
            <p:nvPr/>
          </p:nvSpPr>
          <p:spPr>
            <a:xfrm>
              <a:off x="249" y="3339"/>
              <a:ext cx="5217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u"/>
                <a:defRPr kumimoji="1" sz="28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F"/>
                <a:defRPr kumimoji="1" sz="24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•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–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    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female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31 years old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 days after illness, petechiae in the skin of chest and abdomen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↑ </a:t>
              </a:r>
            </a:p>
          </p:txBody>
        </p: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4"/>
          <p:cNvGrpSpPr/>
          <p:nvPr/>
        </p:nvGrpSpPr>
        <p:grpSpPr>
          <a:xfrm>
            <a:off x="611188" y="620713"/>
            <a:ext cx="7156450" cy="5708650"/>
            <a:chOff x="340" y="300"/>
            <a:chExt cx="4508" cy="3596"/>
          </a:xfrm>
        </p:grpSpPr>
        <p:sp>
          <p:nvSpPr>
            <p:cNvPr id="25603" name="Rectangle 5"/>
            <p:cNvSpPr/>
            <p:nvPr/>
          </p:nvSpPr>
          <p:spPr>
            <a:xfrm>
              <a:off x="340" y="300"/>
              <a:ext cx="382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u"/>
                <a:defRPr kumimoji="1" sz="28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F"/>
                <a:defRPr kumimoji="1" sz="24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•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–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CN" sz="3600" dirty="0">
                  <a:latin typeface="Times New Roman" panose="02020603050405020304" pitchFamily="18" charset="0"/>
                </a:rPr>
                <a:t>Membranoid substance in urine </a:t>
              </a:r>
              <a:endParaRPr lang="zh-CN" altLang="en-US" sz="3600" dirty="0">
                <a:latin typeface="Times New Roman" panose="02020603050405020304" pitchFamily="18" charset="0"/>
              </a:endParaRPr>
            </a:p>
          </p:txBody>
        </p:sp>
        <p:sp>
          <p:nvSpPr>
            <p:cNvPr id="25604" name="Text Box 6"/>
            <p:cNvSpPr txBox="1"/>
            <p:nvPr/>
          </p:nvSpPr>
          <p:spPr>
            <a:xfrm>
              <a:off x="2018" y="3608"/>
              <a:ext cx="1847" cy="28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u"/>
                <a:defRPr kumimoji="1" sz="28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F"/>
                <a:defRPr kumimoji="1" sz="24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•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anose="05000000000000000000" pitchFamily="2" charset="2"/>
                <a:buChar char="–"/>
                <a:defRPr kumimoji="1" sz="2000">
                  <a:solidFill>
                    <a:schemeClr val="tx1"/>
                  </a:solidFill>
                  <a:effectLst/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dirty="0">
                  <a:ea typeface="宋体" panose="02010600030101010101" pitchFamily="2" charset="-122"/>
                </a:rPr>
                <a:t>Severe kidney injury</a:t>
              </a:r>
            </a:p>
          </p:txBody>
        </p:sp>
        <p:pic>
          <p:nvPicPr>
            <p:cNvPr id="25605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0" y="816"/>
              <a:ext cx="3888" cy="2722"/>
            </a:xfrm>
            <a:prstGeom prst="rect">
              <a:avLst/>
            </a:prstGeom>
            <a:noFill/>
            <a:ln w="12700">
              <a:noFill/>
            </a:ln>
          </p:spPr>
        </p:pic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/>
          <p:nvPr/>
        </p:nvSpPr>
        <p:spPr>
          <a:xfrm>
            <a:off x="827088" y="549275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manifestations</a:t>
            </a:r>
          </a:p>
        </p:txBody>
      </p:sp>
      <p:sp>
        <p:nvSpPr>
          <p:cNvPr id="26627" name="Rectangle 3"/>
          <p:cNvSpPr/>
          <p:nvPr/>
        </p:nvSpPr>
        <p:spPr>
          <a:xfrm>
            <a:off x="755650" y="1773238"/>
            <a:ext cx="7913688" cy="418465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609600" lvl="0" indent="-609600">
              <a:buNone/>
            </a:pPr>
            <a:r>
              <a:rPr lang="en-US" altLang="zh-CN" dirty="0">
                <a:solidFill>
                  <a:srgbClr val="FFFF00"/>
                </a:solidFill>
              </a:rPr>
              <a:t>2.Hypotension-shock phase:</a:t>
            </a:r>
          </a:p>
          <a:p>
            <a:pPr marL="609600" lvl="0" indent="-609600">
              <a:buNone/>
            </a:pPr>
            <a:r>
              <a:rPr lang="en-US" altLang="zh-CN" dirty="0"/>
              <a:t>   4~6 days after illness</a:t>
            </a:r>
          </a:p>
          <a:p>
            <a:pPr marL="1371600" lvl="2" indent="-457200">
              <a:buNone/>
            </a:pPr>
            <a:r>
              <a:rPr lang="en-US" altLang="zh-CN" b="1" dirty="0">
                <a:solidFill>
                  <a:srgbClr val="FFFF00"/>
                </a:solidFill>
              </a:rPr>
              <a:t>Mild case</a:t>
            </a:r>
            <a:r>
              <a:rPr lang="en-US" altLang="zh-CN" dirty="0">
                <a:solidFill>
                  <a:srgbClr val="FFFF00"/>
                </a:solidFill>
              </a:rPr>
              <a:t>:</a:t>
            </a:r>
            <a:r>
              <a:rPr lang="en-US" altLang="zh-CN" dirty="0"/>
              <a:t> transient fall in blood pressure</a:t>
            </a:r>
          </a:p>
          <a:p>
            <a:pPr marL="1371600" lvl="2" indent="-457200">
              <a:buNone/>
            </a:pPr>
            <a:r>
              <a:rPr lang="en-US" altLang="zh-CN" b="1" dirty="0">
                <a:solidFill>
                  <a:srgbClr val="FFFF00"/>
                </a:solidFill>
              </a:rPr>
              <a:t>Moderate and severe case</a:t>
            </a:r>
            <a:r>
              <a:rPr lang="en-US" altLang="zh-CN" dirty="0"/>
              <a:t>: hypotension and shock persists for 1-3 days</a:t>
            </a:r>
          </a:p>
          <a:p>
            <a:pPr marL="1371600" lvl="2" indent="-457200">
              <a:buNone/>
            </a:pPr>
            <a:r>
              <a:rPr lang="en-US" altLang="zh-CN" dirty="0"/>
              <a:t>Systolic pressure decreases:&lt;90mmHg</a:t>
            </a:r>
          </a:p>
          <a:p>
            <a:pPr marL="1371600" lvl="2" indent="-457200">
              <a:buNone/>
            </a:pPr>
            <a:r>
              <a:rPr lang="en-US" altLang="zh-CN" dirty="0"/>
              <a:t>Cold and moist skin and extremities </a:t>
            </a:r>
          </a:p>
          <a:p>
            <a:pPr marL="1371600" lvl="2" indent="-457200">
              <a:buNone/>
            </a:pPr>
            <a:r>
              <a:rPr lang="en-US" altLang="zh-CN" dirty="0"/>
              <a:t>Pulse pressure narrows</a:t>
            </a:r>
          </a:p>
          <a:p>
            <a:pPr marL="1371600" lvl="2" indent="-457200">
              <a:buNone/>
            </a:pPr>
            <a:endParaRPr lang="en-US" altLang="zh-CN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/>
          <p:nvPr/>
        </p:nvSpPr>
        <p:spPr>
          <a:xfrm>
            <a:off x="900113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manifestations</a:t>
            </a:r>
          </a:p>
        </p:txBody>
      </p:sp>
      <p:sp>
        <p:nvSpPr>
          <p:cNvPr id="27651" name="Rectangle 3"/>
          <p:cNvSpPr/>
          <p:nvPr/>
        </p:nvSpPr>
        <p:spPr>
          <a:xfrm>
            <a:off x="395288" y="836613"/>
            <a:ext cx="8640762" cy="583247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609600" lvl="0" indent="-609600">
              <a:buNone/>
            </a:pPr>
            <a:r>
              <a:rPr lang="en-US" altLang="zh-CN" b="1" dirty="0">
                <a:solidFill>
                  <a:srgbClr val="FFFF00"/>
                </a:solidFill>
              </a:rPr>
              <a:t>3. Oliguric Phase:</a:t>
            </a:r>
          </a:p>
          <a:p>
            <a:pPr marL="609600" lvl="0" indent="-609600">
              <a:buNone/>
            </a:pPr>
            <a:r>
              <a:rPr lang="en-US" altLang="zh-CN" dirty="0"/>
              <a:t>    </a:t>
            </a:r>
            <a:r>
              <a:rPr lang="en-US" altLang="zh-CN" sz="2400" dirty="0"/>
              <a:t>about 5~8 days after illness,last 2~5days</a:t>
            </a:r>
          </a:p>
          <a:p>
            <a:pPr marL="609600" lvl="0" indent="-609600">
              <a:buNone/>
            </a:pPr>
            <a:r>
              <a:rPr lang="en-US" altLang="zh-CN" sz="2400" dirty="0"/>
              <a:t>      Acute kidney injury, </a:t>
            </a:r>
          </a:p>
          <a:p>
            <a:pPr marL="1371600" lvl="2" indent="-457200">
              <a:buChar char="u"/>
            </a:pPr>
            <a:r>
              <a:rPr lang="en-US" altLang="zh-CN" dirty="0"/>
              <a:t>Oliguria: urine volume in 24h &lt;500ml</a:t>
            </a:r>
          </a:p>
          <a:p>
            <a:pPr marL="1371600" lvl="2" indent="-457200">
              <a:buChar char="u"/>
            </a:pPr>
            <a:r>
              <a:rPr lang="en-US" altLang="zh-CN" dirty="0"/>
              <a:t>Anuria: urine volume in 24h &lt;50ml</a:t>
            </a:r>
          </a:p>
          <a:p>
            <a:pPr marL="1371600" lvl="2" indent="-457200">
              <a:buChar char="u"/>
            </a:pPr>
            <a:r>
              <a:rPr lang="en-US" altLang="zh-CN" sz="2000" dirty="0"/>
              <a:t>Uremia</a:t>
            </a:r>
          </a:p>
          <a:p>
            <a:pPr marL="1371600" lvl="2" indent="-457200">
              <a:buFontTx/>
              <a:buNone/>
            </a:pPr>
            <a:r>
              <a:rPr lang="en-US" altLang="zh-CN" dirty="0"/>
              <a:t>Symptoms of digestive tract:</a:t>
            </a:r>
          </a:p>
          <a:p>
            <a:pPr marL="1371600" lvl="2" indent="-457200">
              <a:buNone/>
            </a:pPr>
            <a:r>
              <a:rPr lang="en-US" altLang="zh-CN" dirty="0"/>
              <a:t>      anorexia, nausea,vomiting, diarrhea</a:t>
            </a:r>
          </a:p>
          <a:p>
            <a:pPr marL="1371600" lvl="2" indent="-457200">
              <a:buFontTx/>
              <a:buNone/>
            </a:pPr>
            <a:r>
              <a:rPr lang="en-US" altLang="zh-CN" dirty="0"/>
              <a:t>Symptoms of nervous system</a:t>
            </a:r>
          </a:p>
          <a:p>
            <a:pPr marL="1371600" lvl="2" indent="-457200">
              <a:buFontTx/>
              <a:buNone/>
            </a:pPr>
            <a:r>
              <a:rPr lang="en-US" altLang="zh-CN" dirty="0"/>
              <a:t>     headache, lethargy,dysphoria</a:t>
            </a:r>
          </a:p>
          <a:p>
            <a:pPr marL="1371600" lvl="2" indent="-457200">
              <a:buChar char="u"/>
            </a:pPr>
            <a:r>
              <a:rPr lang="en-US" altLang="zh-CN" dirty="0"/>
              <a:t>BUN increases, electrolyte abnormalities, acidosis</a:t>
            </a:r>
          </a:p>
          <a:p>
            <a:pPr marL="1371600" lvl="2" indent="-457200">
              <a:buChar char="u"/>
            </a:pPr>
            <a:r>
              <a:rPr lang="en-US" altLang="zh-CN" dirty="0"/>
              <a:t>Hemorrhage manifestations become more prominent</a:t>
            </a:r>
          </a:p>
          <a:p>
            <a:pPr marL="1371600" lvl="2" indent="-457200">
              <a:buNone/>
            </a:pPr>
            <a:endParaRPr lang="en-US" altLang="zh-CN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/>
          <p:nvPr/>
        </p:nvSpPr>
        <p:spPr>
          <a:xfrm>
            <a:off x="900113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manifestations</a:t>
            </a:r>
          </a:p>
        </p:txBody>
      </p:sp>
      <p:sp>
        <p:nvSpPr>
          <p:cNvPr id="28675" name="Rectangle 3"/>
          <p:cNvSpPr/>
          <p:nvPr/>
        </p:nvSpPr>
        <p:spPr>
          <a:xfrm>
            <a:off x="611188" y="1125538"/>
            <a:ext cx="8137525" cy="5040312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990600" lvl="1" indent="-533400"/>
            <a:r>
              <a:rPr lang="en-US" altLang="zh-CN" sz="2400" dirty="0">
                <a:solidFill>
                  <a:srgbClr val="FFFF00"/>
                </a:solidFill>
              </a:rPr>
              <a:t>Disturbance of water and electrolyte balance</a:t>
            </a:r>
          </a:p>
          <a:p>
            <a:pPr marL="1371600" lvl="2" indent="-457200">
              <a:buFontTx/>
              <a:buChar char="•"/>
            </a:pPr>
            <a:r>
              <a:rPr lang="en-US" altLang="zh-CN" dirty="0"/>
              <a:t>Hyperkalemia, hyponatremia,</a:t>
            </a:r>
          </a:p>
          <a:p>
            <a:pPr marL="1371600" lvl="2" indent="-457200">
              <a:buNone/>
            </a:pPr>
            <a:r>
              <a:rPr lang="en-US" altLang="zh-CN" dirty="0"/>
              <a:t>     exudative edema</a:t>
            </a:r>
          </a:p>
          <a:p>
            <a:pPr marL="1371600" lvl="2" indent="-457200">
              <a:buNone/>
            </a:pPr>
            <a:r>
              <a:rPr lang="en-US" altLang="zh-CN" dirty="0"/>
              <a:t>            chemosis, edema of eyelid, ascites</a:t>
            </a:r>
          </a:p>
          <a:p>
            <a:pPr marL="990600" lvl="1" indent="-533400">
              <a:buChar char="u"/>
            </a:pPr>
            <a:r>
              <a:rPr lang="en-US" altLang="zh-CN" sz="2400" dirty="0">
                <a:solidFill>
                  <a:srgbClr val="FFFF00"/>
                </a:solidFill>
              </a:rPr>
              <a:t>High blood volume syndrome</a:t>
            </a:r>
          </a:p>
          <a:p>
            <a:pPr marL="1371600" lvl="2" indent="-457200">
              <a:buFontTx/>
              <a:buChar char="•"/>
            </a:pPr>
            <a:r>
              <a:rPr lang="en-US" altLang="zh-CN" dirty="0"/>
              <a:t>Venous engorgement</a:t>
            </a:r>
          </a:p>
          <a:p>
            <a:pPr marL="1371600" lvl="2" indent="-457200">
              <a:buFontTx/>
              <a:buChar char="•"/>
            </a:pPr>
            <a:r>
              <a:rPr lang="en-US" altLang="zh-CN" dirty="0"/>
              <a:t>Pulse enlargement</a:t>
            </a:r>
          </a:p>
          <a:p>
            <a:pPr marL="1371600" lvl="2" indent="-457200">
              <a:buFontTx/>
              <a:buChar char="•"/>
            </a:pPr>
            <a:r>
              <a:rPr lang="en-US" altLang="zh-CN" dirty="0"/>
              <a:t>Pulse pressure increase</a:t>
            </a:r>
          </a:p>
          <a:p>
            <a:pPr marL="1371600" lvl="2" indent="-457200">
              <a:buFontTx/>
              <a:buChar char="•"/>
            </a:pPr>
            <a:r>
              <a:rPr lang="en-US" altLang="zh-CN" dirty="0"/>
              <a:t>Severe edema</a:t>
            </a:r>
          </a:p>
          <a:p>
            <a:pPr marL="1371600" lvl="2" indent="-457200">
              <a:buFontTx/>
              <a:buNone/>
            </a:pPr>
            <a:r>
              <a:rPr lang="en-US" altLang="zh-CN" dirty="0"/>
              <a:t>     (heart failure, pulmonary edema)</a:t>
            </a:r>
            <a:endParaRPr lang="en-US" altLang="zh-CN" sz="2000" dirty="0"/>
          </a:p>
          <a:p>
            <a:pPr marL="1371600" lvl="2" indent="-457200">
              <a:buFontTx/>
              <a:buNone/>
            </a:pPr>
            <a:r>
              <a:rPr lang="en-US" altLang="zh-CN" dirty="0"/>
              <a:t>    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/>
          <p:nvPr/>
        </p:nvSpPr>
        <p:spPr>
          <a:xfrm>
            <a:off x="900113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manifestations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323850" y="981075"/>
            <a:ext cx="8388350" cy="5661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609600" indent="-609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90600" indent="-5334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71600" indent="-4572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4. Diuretic  Phase: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 9-14 days after illness, lasts 7~14 days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Diuresis: urine volume &gt;2000ml/24h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Transitional phase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urine volume:500~2000ml/24h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Early period of diuresis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2000ml~3000ml/24h, azotemia      symptom 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Late period of diuresis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&gt;3000ml/24h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dehydration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hyponatremia, hypokalemia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secondary infection     </a:t>
            </a:r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V="1">
            <a:off x="6011863" y="3789363"/>
            <a:ext cx="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V="1">
            <a:off x="7740650" y="3789363"/>
            <a:ext cx="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triangle" w="med" len="med"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/>
          <p:nvPr/>
        </p:nvSpPr>
        <p:spPr>
          <a:xfrm>
            <a:off x="831850" y="333375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manifestations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762000" y="1619250"/>
            <a:ext cx="7913688" cy="180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609600" indent="-609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90600" indent="-5334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71600" indent="-4572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5. convalescent phase (1-3 months)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Urine volume &lt;2000ml/24 hours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/>
          <p:nvPr/>
        </p:nvSpPr>
        <p:spPr>
          <a:xfrm>
            <a:off x="1042988" y="40481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Clinical types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762000" y="1628775"/>
            <a:ext cx="7842250" cy="36083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/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Mild type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Moderate type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Severe type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Dangerous severe type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Non-</a:t>
            </a:r>
            <a:r>
              <a:rPr kumimoji="1" lang="en-US" altLang="zh-CN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typic</a:t>
            </a:r>
            <a:r>
              <a:rPr kumimoji="1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/>
          <p:nvPr/>
        </p:nvSpPr>
        <p:spPr>
          <a:xfrm>
            <a:off x="3059113" y="404813"/>
            <a:ext cx="3429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Introduction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>
            <a:off x="827088" y="1196975"/>
            <a:ext cx="777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188" y="1484313"/>
            <a:ext cx="79930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800" b="1" kern="1200" cap="none" spc="0" normalizeH="0" baseline="0" noProof="0" dirty="0">
                <a:latin typeface="Times New Roman" panose="02020603050405020304" pitchFamily="18" charset="0"/>
                <a:ea typeface="PMingLiU" pitchFamily="18" charset="-120"/>
                <a:cs typeface="+mn-cs"/>
              </a:rPr>
              <a:t>H</a:t>
            </a: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emorrhagic fever with renal syndrome, also known as </a:t>
            </a:r>
            <a:r>
              <a:rPr kumimoji="1" lang="en-US" altLang="zh-CN" sz="28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epidemic hemorrhagic fever</a:t>
            </a:r>
            <a:endParaRPr kumimoji="1" lang="zh-CN" altLang="en-US" kern="1200" cap="none" spc="0" normalizeH="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188" y="2439988"/>
            <a:ext cx="84248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Caused by </a:t>
            </a:r>
            <a:r>
              <a:rPr kumimoji="1" lang="en-US" altLang="zh-CN" sz="28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hantavirus</a:t>
            </a: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from family </a:t>
            </a:r>
            <a:r>
              <a:rPr kumimoji="1" lang="en-US" altLang="zh-CN" sz="2800" b="1" kern="1200" cap="none" spc="0" normalizeH="0" baseline="0" noProof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Bunyaviridae</a:t>
            </a:r>
            <a:endParaRPr kumimoji="1" lang="zh-CN" altLang="en-US" kern="1200" cap="none" spc="0" normalizeH="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3250" y="3141663"/>
            <a:ext cx="79930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Carried and transmitted by </a:t>
            </a:r>
            <a:r>
              <a:rPr kumimoji="1" lang="en-US" altLang="zh-CN" sz="28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rodents</a:t>
            </a: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, especially wild rats</a:t>
            </a:r>
            <a:endParaRPr kumimoji="1" lang="zh-CN" altLang="en-US" kern="1200" cap="none" spc="0" normalizeH="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4225925"/>
            <a:ext cx="799306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Clinically characterized by </a:t>
            </a:r>
            <a:r>
              <a:rPr kumimoji="1" lang="en-US" altLang="zh-CN" sz="28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fever, hemorrhage and renal disorders</a:t>
            </a:r>
            <a:r>
              <a:rPr kumimoji="1" lang="en-US" altLang="zh-CN" sz="2800" b="1" kern="1200" cap="none" spc="0" normalizeH="0" baseline="0" noProof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, usually progresses through five phases, i.e. </a:t>
            </a:r>
            <a:r>
              <a:rPr kumimoji="1" lang="en-US" altLang="zh-CN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febrile, hypotensive, </a:t>
            </a:r>
            <a:r>
              <a:rPr kumimoji="1" lang="en-US" altLang="zh-CN" sz="2800" b="1" kern="1200" cap="none" spc="0" normalizeH="0" baseline="0" noProof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oliguric</a:t>
            </a:r>
            <a:r>
              <a:rPr kumimoji="1" lang="en-US" altLang="zh-CN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, diuretic and convalescent phases</a:t>
            </a:r>
            <a:endParaRPr kumimoji="1" lang="en-US" altLang="zh-TW" sz="2800" b="1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/>
          <p:nvPr/>
        </p:nvSpPr>
        <p:spPr>
          <a:xfrm>
            <a:off x="1116013" y="18891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Laboratory findings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755650" y="1341438"/>
            <a:ext cx="7920038" cy="4392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609600" indent="-609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71600" indent="-4572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Blood routine examination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Leukocytosis: WBC 15~30×10</a:t>
            </a:r>
            <a:r>
              <a:rPr kumimoji="1" lang="en-US" altLang="zh-CN" sz="24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9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heteromorphic lymphocyte &gt;15%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Thrombocytopenia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Urine routine examination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Proteinuria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Hemoturia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RBC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Cast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Membranoid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substance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/>
          <p:nvPr/>
        </p:nvSpPr>
        <p:spPr>
          <a:xfrm>
            <a:off x="1116013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Laboratory findings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755650" y="1125538"/>
            <a:ext cx="8208963" cy="5183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609600" indent="-609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71600" indent="-4572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Serological  examination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Specific antigen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serum, WBC, urine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Direct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immuofluorescence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Specific antibody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: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IgM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antibody, IgG antibody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Enzyme immunoassay (EIA)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Indirect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flurescent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assay (IFA)</a:t>
            </a:r>
          </a:p>
          <a:p>
            <a:pPr marL="1371600" marR="0" lvl="2" indent="-749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Pathogenic examination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Isolation of virus: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difficult and time consuming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RT-PCR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: viral RNA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early diagnosis of Hantavirus infection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sz="4000" dirty="0">
                <a:solidFill>
                  <a:srgbClr val="FFFF00"/>
                </a:solidFill>
              </a:rPr>
              <a:t>Viremia and antibody response in human hantavirus infection</a:t>
            </a:r>
            <a:endParaRPr lang="zh-CN" altLang="en-US" sz="4000" dirty="0">
              <a:solidFill>
                <a:srgbClr val="FFFF00"/>
              </a:solidFill>
            </a:endParaRPr>
          </a:p>
        </p:txBody>
      </p:sp>
      <p:pic>
        <p:nvPicPr>
          <p:cNvPr id="3481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2133600"/>
            <a:ext cx="7200900" cy="42116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/>
          <p:nvPr/>
        </p:nvSpPr>
        <p:spPr>
          <a:xfrm>
            <a:off x="1116013" y="18891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9900"/>
                </a:solidFill>
              </a:rPr>
              <a:t>DIAGNOSIS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755650" y="1052513"/>
            <a:ext cx="7848600" cy="55895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>
            <a:lvl1pPr marL="609600" indent="-609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90600" indent="-5334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71600" indent="-4572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Epidemiologic data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Living or traveling in epidemic region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Contact with rodent excreta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Clinical features: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Three main symptoms</a:t>
            </a: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Five phases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Lab findings</a:t>
            </a:r>
          </a:p>
          <a:p>
            <a:pPr marL="444500" marR="0" lvl="2" indent="469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Leukocytosis, thrombocytopenia, high percent heteromorphic lymphocyte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proteinuria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Specific antibody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</a:t>
            </a:r>
            <a:r>
              <a:rPr kumimoji="1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IgM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antibody 1:20 positive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IgG antibody 1:40 positive</a:t>
            </a:r>
          </a:p>
          <a:p>
            <a:pPr marL="13716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                      </a:t>
            </a:r>
            <a:r>
              <a:rPr kumimoji="1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four fold rise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  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Treatment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8153400" cy="4114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principle of therapy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Early diagnosis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Recognizing timely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Treatment rapidly and in site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Hospitalized and kept in bed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Avoid movement by vehicles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Monitored intensively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Antipyretic drug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Supportive therapy 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Treatment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8208963" cy="446405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Febrile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Controlling infection: ribavirin, as early as possible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Relieve permeability of blood vessel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Hemostatic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Vitamin C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Mannitol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Alleviate toxic symptom: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High fever: physical cooling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Toxic symptom: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   </a:t>
            </a: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Glucocoticoid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: </a:t>
            </a: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dexamethasone,hydrocortisone</a:t>
            </a:r>
            <a:endParaRPr kumimoji="1" lang="en-US" altLang="zh-CN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Treatment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569325" cy="4751388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Hypotensive phase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Supplement of blood volume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Early, fast, suitable volume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Crystalloid solution plus colloidal solution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</a:t>
            </a: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crystalliod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 solution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</a:rPr>
              <a:t>: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normal saline solution,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                             compound sodium acetate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  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</a:rPr>
              <a:t>colloidal solution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</a:rPr>
              <a:t>: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plasma, human albumin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</a:t>
            </a: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crystalliod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: colloidal 3~4:1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Correction of acidosis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5% sodium bicarbonate (NaHCO3)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Vaso</a:t>
            </a: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-active agent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Dopamine: 100~200mg/L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en-US" altLang="zh-CN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Treatment</a:t>
            </a:r>
          </a:p>
        </p:txBody>
      </p:sp>
      <p:sp>
        <p:nvSpPr>
          <p:cNvPr id="145413" name="Rectangle 5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8208963" cy="446405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Oliguric peroid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Principle of treatment: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Stabilization of internal environment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Promoting diuresis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hemodialysis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Treating and preventing complications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en-US" altLang="zh-CN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/>
          <p:nvPr/>
        </p:nvSpPr>
        <p:spPr>
          <a:xfrm>
            <a:off x="684213" y="62071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Treatment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50825" y="1341438"/>
            <a:ext cx="8208963" cy="4464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Stabilization of internal environment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keeping the water, electrolytes and acid-base in the body in the physiology range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Input solution should be limited at a rational extent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output volume plus 500-800ml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 typeface="Wingdings" panose="05000000000000000000" pitchFamily="2" charset="2"/>
              <a:buChar char="Ø"/>
              <a:defRPr/>
            </a:pP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None/>
              <a:defRPr/>
            </a:pP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/>
          <p:nvPr/>
        </p:nvSpPr>
        <p:spPr>
          <a:xfrm>
            <a:off x="611188" y="333375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400" dirty="0">
                <a:solidFill>
                  <a:srgbClr val="FF9900"/>
                </a:solidFill>
              </a:rPr>
              <a:t>Treatment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50825" y="765175"/>
            <a:ext cx="8569325" cy="6092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Diuresis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started 12~24 hours after the blood pressure become stable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Loop diuretics: furosemide, bumetanide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Dialysis</a:t>
            </a: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hemodialysis- the most effective therapeutic methods for acute renal failure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   </a:t>
            </a: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indications for hemodialysis: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Oliguria &gt; 5 days or anuria&gt; 2 days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Hypervolemia syndrome with pulmonary edema, cerebral edema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Hyperkalimia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5000"/>
              <a:buFontTx/>
              <a:buChar char="•"/>
              <a:defRPr/>
            </a:pP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Disease progress rapidly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None/>
              <a:defRPr/>
            </a:pP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-74612" y="1531938"/>
            <a:ext cx="5897563" cy="4392613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Hantavirus: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Classification: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Bunyaviridae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family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Morphology: 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spherical, 80-120nm in diameter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Genome: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(-) single strand RNA</a:t>
            </a: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</a:rPr>
              <a:t>Tri-segmented genome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  large: RNA dependent RNA polymerase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 medium: viral glycoproteins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 small: </a:t>
            </a:r>
            <a:r>
              <a:rPr kumimoji="1" lang="en-US" altLang="zh-CN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nucleocapsid</a:t>
            </a:r>
            <a:r>
              <a:rPr kumimoji="1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protein</a:t>
            </a:r>
            <a:endParaRPr kumimoji="1" lang="en-US" altLang="zh-TW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7" name="Text Box 4"/>
          <p:cNvSpPr txBox="1"/>
          <p:nvPr/>
        </p:nvSpPr>
        <p:spPr>
          <a:xfrm>
            <a:off x="827088" y="404813"/>
            <a:ext cx="5029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Etiology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pic>
        <p:nvPicPr>
          <p:cNvPr id="6148" name="Picture 5" descr="hpssnv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725" y="0"/>
            <a:ext cx="3470275" cy="3065463"/>
          </a:xfrm>
          <a:prstGeom prst="rect">
            <a:avLst/>
          </a:prstGeom>
          <a:noFill/>
          <a:ln w="9525" cap="flat" cmpd="sng">
            <a:solidFill>
              <a:srgbClr val="FFCC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6149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675" y="3141663"/>
            <a:ext cx="3489325" cy="30241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724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Treatment 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/>
          <a:lstStyle/>
          <a:p>
            <a:r>
              <a:rPr lang="en-US" altLang="zh-CN" dirty="0">
                <a:effectLst/>
              </a:rPr>
              <a:t>Diuretic phase</a:t>
            </a:r>
          </a:p>
          <a:p>
            <a:pPr lvl="1"/>
            <a:r>
              <a:rPr lang="en-US" altLang="zh-CN" dirty="0">
                <a:effectLst/>
              </a:rPr>
              <a:t>electrolytes unbalance</a:t>
            </a:r>
          </a:p>
          <a:p>
            <a:pPr lvl="1"/>
            <a:r>
              <a:rPr lang="en-US" altLang="zh-CN" dirty="0">
                <a:effectLst/>
              </a:rPr>
              <a:t>Dehydration</a:t>
            </a:r>
          </a:p>
          <a:p>
            <a:pPr lvl="1"/>
            <a:r>
              <a:rPr lang="en-US" altLang="zh-CN" dirty="0">
                <a:effectLst/>
              </a:rPr>
              <a:t>Infection</a:t>
            </a:r>
          </a:p>
          <a:p>
            <a:r>
              <a:rPr lang="en-US" altLang="zh-CN" dirty="0">
                <a:effectLst/>
              </a:rPr>
              <a:t>Convalescent phase</a:t>
            </a:r>
          </a:p>
          <a:p>
            <a:pPr lvl="1"/>
            <a:r>
              <a:rPr lang="en-US" altLang="zh-CN" dirty="0">
                <a:effectLst/>
              </a:rPr>
              <a:t>Nutrition, functional exercise</a:t>
            </a:r>
          </a:p>
          <a:p>
            <a:pPr lvl="2">
              <a:buNone/>
            </a:pPr>
            <a:endParaRPr lang="en-US" altLang="zh-CN" dirty="0">
              <a:effectLst/>
            </a:endParaRPr>
          </a:p>
          <a:p>
            <a:pPr lvl="2"/>
            <a:endParaRPr lang="en-US" altLang="zh-CN" dirty="0">
              <a:effectLst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dirty="0"/>
              <a:t>Prevention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Rodent control in highly endemic areas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Avoid contacts with the host rodents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en-US" altLang="zh-CN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Vaccine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zh-CN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Inactived</a:t>
            </a:r>
            <a:r>
              <a:rPr kumimoji="1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hantavirus vaccines used in China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sz="4000" dirty="0"/>
              <a:t>Summary</a:t>
            </a:r>
            <a:br>
              <a:rPr lang="en-US" altLang="zh-CN" sz="4000" dirty="0"/>
            </a:br>
            <a:endParaRPr lang="en-US" altLang="zh-CN" sz="4000" dirty="0"/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2075" tIns="46038" rIns="92075" bIns="46038" anchor="t"/>
          <a:lstStyle/>
          <a:p>
            <a:r>
              <a:rPr lang="en-US" altLang="zh-CN" dirty="0">
                <a:effectLst/>
              </a:rPr>
              <a:t>HFRS is a group of diseases with </a:t>
            </a:r>
            <a:r>
              <a:rPr lang="en-US" altLang="zh-CN" dirty="0">
                <a:solidFill>
                  <a:srgbClr val="FFFF00"/>
                </a:solidFill>
                <a:effectLst/>
              </a:rPr>
              <a:t>fever</a:t>
            </a:r>
            <a:r>
              <a:rPr lang="en-US" altLang="zh-CN" dirty="0">
                <a:effectLst/>
              </a:rPr>
              <a:t>, </a:t>
            </a:r>
            <a:r>
              <a:rPr lang="en-US" altLang="zh-CN" dirty="0">
                <a:solidFill>
                  <a:srgbClr val="FFFF00"/>
                </a:solidFill>
                <a:effectLst/>
              </a:rPr>
              <a:t>hemorrhage</a:t>
            </a:r>
            <a:r>
              <a:rPr lang="en-US" altLang="zh-CN" dirty="0">
                <a:effectLst/>
              </a:rPr>
              <a:t> and </a:t>
            </a:r>
            <a:r>
              <a:rPr lang="en-US" altLang="zh-CN" dirty="0">
                <a:solidFill>
                  <a:srgbClr val="FFFF00"/>
                </a:solidFill>
                <a:effectLst/>
              </a:rPr>
              <a:t>renal injury</a:t>
            </a:r>
          </a:p>
          <a:p>
            <a:r>
              <a:rPr lang="en-US" altLang="zh-CN" dirty="0">
                <a:effectLst/>
              </a:rPr>
              <a:t>Pathogen: Hantaviruses</a:t>
            </a:r>
          </a:p>
          <a:p>
            <a:r>
              <a:rPr lang="en-US" altLang="zh-CN" dirty="0">
                <a:effectLst/>
              </a:rPr>
              <a:t>HFRS consists of five phases:</a:t>
            </a:r>
          </a:p>
          <a:p>
            <a:pPr lvl="1"/>
            <a:r>
              <a:rPr lang="en-US" altLang="zh-CN" b="1" dirty="0">
                <a:solidFill>
                  <a:srgbClr val="FFFF00"/>
                </a:solidFill>
                <a:effectLst/>
              </a:rPr>
              <a:t>Febrile</a:t>
            </a:r>
            <a:r>
              <a:rPr lang="en-US" altLang="zh-CN" dirty="0">
                <a:effectLst/>
              </a:rPr>
              <a:t>, </a:t>
            </a:r>
            <a:r>
              <a:rPr lang="en-US" altLang="zh-CN" b="1" dirty="0">
                <a:solidFill>
                  <a:srgbClr val="FFFF00"/>
                </a:solidFill>
                <a:effectLst/>
              </a:rPr>
              <a:t>hypotention</a:t>
            </a:r>
            <a:r>
              <a:rPr lang="en-US" altLang="zh-CN" dirty="0">
                <a:effectLst/>
              </a:rPr>
              <a:t>, </a:t>
            </a:r>
            <a:r>
              <a:rPr lang="en-US" altLang="zh-CN" b="1" dirty="0">
                <a:solidFill>
                  <a:srgbClr val="FFFF00"/>
                </a:solidFill>
                <a:effectLst/>
              </a:rPr>
              <a:t>oliguric</a:t>
            </a:r>
            <a:r>
              <a:rPr lang="en-US" altLang="zh-CN" dirty="0">
                <a:effectLst/>
              </a:rPr>
              <a:t>, </a:t>
            </a:r>
            <a:r>
              <a:rPr lang="en-US" altLang="zh-CN" b="1" dirty="0">
                <a:solidFill>
                  <a:srgbClr val="FFFF00"/>
                </a:solidFill>
                <a:effectLst/>
              </a:rPr>
              <a:t>diuretic</a:t>
            </a:r>
            <a:r>
              <a:rPr lang="en-US" altLang="zh-CN" dirty="0">
                <a:effectLst/>
              </a:rPr>
              <a:t>, </a:t>
            </a:r>
            <a:r>
              <a:rPr lang="en-US" altLang="zh-CN" b="1" dirty="0">
                <a:solidFill>
                  <a:srgbClr val="FFFF00"/>
                </a:solidFill>
                <a:effectLst/>
              </a:rPr>
              <a:t>convalescence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1403350" y="2133600"/>
            <a:ext cx="6337300" cy="1150938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sz="7200" b="1" i="1" dirty="0"/>
              <a:t>THANK YOU!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1143000" y="609600"/>
            <a:ext cx="5876925" cy="1090613"/>
          </a:xfrm>
          <a:ln/>
        </p:spPr>
        <p:txBody>
          <a:bodyPr vert="horz" wrap="square" lIns="92075" tIns="46038" rIns="92075" bIns="46038" anchor="ctr"/>
          <a:lstStyle/>
          <a:p>
            <a:r>
              <a:rPr lang="en-US" altLang="zh-CN" b="1" dirty="0"/>
              <a:t>ETIOLOGY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4530725" cy="3457575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Viral envelop: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lipid bilayer+ viral surface protein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1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Nucleocapsid</a:t>
            </a:r>
            <a:r>
              <a:rPr kumimoji="1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Nucleocapsid</a:t>
            </a: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protein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Viral genome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/>
            </a:pPr>
            <a:r>
              <a:rPr kumimoji="1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RNA polymerase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1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2" name="Picture 5" descr="p37"/>
          <p:cNvPicPr>
            <a:picLocks noChangeAspect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4163" y="0"/>
            <a:ext cx="3492500" cy="2851150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7173" name="Picture 7" descr="400px-Bunyaviridae_virio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4300" y="3429000"/>
            <a:ext cx="4751388" cy="28876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/>
          <p:nvPr/>
        </p:nvSpPr>
        <p:spPr>
          <a:xfrm>
            <a:off x="2743200" y="441325"/>
            <a:ext cx="39163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EPIDEMIOLOGY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9219" name="Text Box 5"/>
          <p:cNvSpPr txBox="1"/>
          <p:nvPr/>
        </p:nvSpPr>
        <p:spPr>
          <a:xfrm>
            <a:off x="1104900" y="1833563"/>
            <a:ext cx="7339013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457200"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PMingLiU" pitchFamily="18" charset="-120"/>
              </a:rPr>
              <a:t>Rodents: mice or rats</a:t>
            </a:r>
          </a:p>
          <a:p>
            <a:pPr marL="457200"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PMingLiU" pitchFamily="18" charset="-120"/>
              </a:rPr>
              <a:t>Other vibrate animals: cats, dogs, pigs</a:t>
            </a:r>
          </a:p>
          <a:p>
            <a:pPr marL="457200"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Human: human-to-human transmission?</a:t>
            </a:r>
          </a:p>
        </p:txBody>
      </p:sp>
      <p:pic>
        <p:nvPicPr>
          <p:cNvPr id="9220" name="Picture 6" descr="p13-t4-t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3716338"/>
            <a:ext cx="3886200" cy="26400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1" name="Group 7"/>
          <p:cNvGrpSpPr/>
          <p:nvPr/>
        </p:nvGrpSpPr>
        <p:grpSpPr>
          <a:xfrm>
            <a:off x="4648200" y="3733800"/>
            <a:ext cx="3810000" cy="2643188"/>
            <a:chOff x="3265" y="2459"/>
            <a:chExt cx="1935" cy="1252"/>
          </a:xfrm>
        </p:grpSpPr>
        <p:pic>
          <p:nvPicPr>
            <p:cNvPr id="8199" name="Picture 8" descr="p13-t4-t3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5" y="2459"/>
              <a:ext cx="1935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433" name="Text Box 9"/>
            <p:cNvSpPr txBox="1">
              <a:spLocks noChangeArrowheads="1"/>
            </p:cNvSpPr>
            <p:nvPr/>
          </p:nvSpPr>
          <p:spPr bwMode="auto">
            <a:xfrm>
              <a:off x="4513" y="3521"/>
              <a:ext cx="680" cy="17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R="0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0" lang="zh-CN" altLang="en-US" sz="1800" kern="1200" cap="none" spc="0" normalizeH="0" baseline="0" noProof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褐家鼠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04900" y="1171575"/>
            <a:ext cx="43926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b="1" kern="1200" cap="none" spc="0" normalizeH="0" baseline="0" noProof="0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  <a:cs typeface="+mn-cs"/>
              </a:rPr>
              <a:t>Source of infection</a:t>
            </a:r>
            <a:endParaRPr kumimoji="1" lang="zh-CN" altLang="en-US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/>
          <p:nvPr/>
        </p:nvSpPr>
        <p:spPr>
          <a:xfrm>
            <a:off x="2454275" y="342900"/>
            <a:ext cx="4495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EPIDEMIOLOGY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243" name="Text Box 5"/>
          <p:cNvSpPr txBox="1"/>
          <p:nvPr/>
        </p:nvSpPr>
        <p:spPr>
          <a:xfrm>
            <a:off x="801688" y="5103813"/>
            <a:ext cx="8018462" cy="793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Char char="l"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Verticle transmission (spread from mother to fetuses)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    rare event, not important in epidemiology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71575" y="1004888"/>
            <a:ext cx="53213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b="1" kern="1200" cap="none" spc="0" normalizeH="0" baseline="0" noProof="0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  <a:cs typeface="+mn-cs"/>
              </a:rPr>
              <a:t>Route of transmission</a:t>
            </a:r>
            <a:endParaRPr kumimoji="1" lang="zh-CN" altLang="en-US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1688" y="3224213"/>
            <a:ext cx="7508875" cy="793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anose="05000000000000000000" pitchFamily="2" charset="2"/>
              <a:buChar char="l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Respiratory tract</a:t>
            </a:r>
          </a:p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Aerosolized rodent excreta, urine, feces, saliva</a:t>
            </a:r>
            <a:endParaRPr kumimoji="1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1688" y="4149725"/>
            <a:ext cx="7510463" cy="793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anose="05000000000000000000" pitchFamily="2" charset="2"/>
              <a:buChar char="l"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Alimentary tract </a:t>
            </a:r>
          </a:p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PMingLiU" pitchFamily="18" charset="-120"/>
                <a:cs typeface="+mn-cs"/>
              </a:rPr>
              <a:t>food or water contaminated by infected rodents</a:t>
            </a:r>
            <a:endParaRPr kumimoji="1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1688" y="1617663"/>
            <a:ext cx="7510462" cy="160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Char char="l"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Contact transmission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     contact with infected animal excreta 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    rodent bite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30000"/>
              </a:spcBef>
              <a:buClr>
                <a:srgbClr val="FFFF00"/>
              </a:buClr>
              <a:buSz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    skin breaches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2" grpId="0"/>
      <p:bldP spid="3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reeform 2"/>
          <p:cNvSpPr/>
          <p:nvPr/>
        </p:nvSpPr>
        <p:spPr bwMode="auto">
          <a:xfrm>
            <a:off x="1219200" y="1066800"/>
            <a:ext cx="2209800" cy="2944813"/>
          </a:xfrm>
          <a:custGeom>
            <a:avLst/>
            <a:gdLst>
              <a:gd name="T0" fmla="*/ 1444 w 1566"/>
              <a:gd name="T1" fmla="*/ 1849 h 1855"/>
              <a:gd name="T2" fmla="*/ 1186 w 1566"/>
              <a:gd name="T3" fmla="*/ 1820 h 1855"/>
              <a:gd name="T4" fmla="*/ 952 w 1566"/>
              <a:gd name="T5" fmla="*/ 1775 h 1855"/>
              <a:gd name="T6" fmla="*/ 742 w 1566"/>
              <a:gd name="T7" fmla="*/ 1715 h 1855"/>
              <a:gd name="T8" fmla="*/ 556 w 1566"/>
              <a:gd name="T9" fmla="*/ 1640 h 1855"/>
              <a:gd name="T10" fmla="*/ 397 w 1566"/>
              <a:gd name="T11" fmla="*/ 1552 h 1855"/>
              <a:gd name="T12" fmla="*/ 264 w 1566"/>
              <a:gd name="T13" fmla="*/ 1453 h 1855"/>
              <a:gd name="T14" fmla="*/ 156 w 1566"/>
              <a:gd name="T15" fmla="*/ 1344 h 1855"/>
              <a:gd name="T16" fmla="*/ 77 w 1566"/>
              <a:gd name="T17" fmla="*/ 1226 h 1855"/>
              <a:gd name="T18" fmla="*/ 24 w 1566"/>
              <a:gd name="T19" fmla="*/ 1100 h 1855"/>
              <a:gd name="T20" fmla="*/ 1 w 1566"/>
              <a:gd name="T21" fmla="*/ 967 h 1855"/>
              <a:gd name="T22" fmla="*/ 5 w 1566"/>
              <a:gd name="T23" fmla="*/ 848 h 1855"/>
              <a:gd name="T24" fmla="*/ 36 w 1566"/>
              <a:gd name="T25" fmla="*/ 741 h 1855"/>
              <a:gd name="T26" fmla="*/ 90 w 1566"/>
              <a:gd name="T27" fmla="*/ 640 h 1855"/>
              <a:gd name="T28" fmla="*/ 166 w 1566"/>
              <a:gd name="T29" fmla="*/ 544 h 1855"/>
              <a:gd name="T30" fmla="*/ 265 w 1566"/>
              <a:gd name="T31" fmla="*/ 454 h 1855"/>
              <a:gd name="T32" fmla="*/ 384 w 1566"/>
              <a:gd name="T33" fmla="*/ 371 h 1855"/>
              <a:gd name="T34" fmla="*/ 522 w 1566"/>
              <a:gd name="T35" fmla="*/ 295 h 1855"/>
              <a:gd name="T36" fmla="*/ 675 w 1566"/>
              <a:gd name="T37" fmla="*/ 226 h 1855"/>
              <a:gd name="T38" fmla="*/ 844 w 1566"/>
              <a:gd name="T39" fmla="*/ 165 h 1855"/>
              <a:gd name="T40" fmla="*/ 1028 w 1566"/>
              <a:gd name="T41" fmla="*/ 113 h 1855"/>
              <a:gd name="T42" fmla="*/ 1225 w 1566"/>
              <a:gd name="T43" fmla="*/ 70 h 1855"/>
              <a:gd name="T44" fmla="*/ 1236 w 1566"/>
              <a:gd name="T45" fmla="*/ 245 h 1855"/>
              <a:gd name="T46" fmla="*/ 1136 w 1566"/>
              <a:gd name="T47" fmla="*/ 186 h 1855"/>
              <a:gd name="T48" fmla="*/ 976 w 1566"/>
              <a:gd name="T49" fmla="*/ 231 h 1855"/>
              <a:gd name="T50" fmla="*/ 829 w 1566"/>
              <a:gd name="T51" fmla="*/ 283 h 1855"/>
              <a:gd name="T52" fmla="*/ 694 w 1566"/>
              <a:gd name="T53" fmla="*/ 343 h 1855"/>
              <a:gd name="T54" fmla="*/ 574 w 1566"/>
              <a:gd name="T55" fmla="*/ 409 h 1855"/>
              <a:gd name="T56" fmla="*/ 470 w 1566"/>
              <a:gd name="T57" fmla="*/ 482 h 1855"/>
              <a:gd name="T58" fmla="*/ 382 w 1566"/>
              <a:gd name="T59" fmla="*/ 560 h 1855"/>
              <a:gd name="T60" fmla="*/ 311 w 1566"/>
              <a:gd name="T61" fmla="*/ 643 h 1855"/>
              <a:gd name="T62" fmla="*/ 261 w 1566"/>
              <a:gd name="T63" fmla="*/ 732 h 1855"/>
              <a:gd name="T64" fmla="*/ 229 w 1566"/>
              <a:gd name="T65" fmla="*/ 824 h 1855"/>
              <a:gd name="T66" fmla="*/ 218 w 1566"/>
              <a:gd name="T67" fmla="*/ 920 h 1855"/>
              <a:gd name="T68" fmla="*/ 231 w 1566"/>
              <a:gd name="T69" fmla="*/ 1038 h 1855"/>
              <a:gd name="T70" fmla="*/ 271 w 1566"/>
              <a:gd name="T71" fmla="*/ 1150 h 1855"/>
              <a:gd name="T72" fmla="*/ 336 w 1566"/>
              <a:gd name="T73" fmla="*/ 1254 h 1855"/>
              <a:gd name="T74" fmla="*/ 424 w 1566"/>
              <a:gd name="T75" fmla="*/ 1350 h 1855"/>
              <a:gd name="T76" fmla="*/ 534 w 1566"/>
              <a:gd name="T77" fmla="*/ 1436 h 1855"/>
              <a:gd name="T78" fmla="*/ 666 w 1566"/>
              <a:gd name="T79" fmla="*/ 1513 h 1855"/>
              <a:gd name="T80" fmla="*/ 819 w 1566"/>
              <a:gd name="T81" fmla="*/ 1579 h 1855"/>
              <a:gd name="T82" fmla="*/ 992 w 1566"/>
              <a:gd name="T83" fmla="*/ 1633 h 1855"/>
              <a:gd name="T84" fmla="*/ 1181 w 1566"/>
              <a:gd name="T85" fmla="*/ 1675 h 1855"/>
              <a:gd name="T86" fmla="*/ 1389 w 1566"/>
              <a:gd name="T87" fmla="*/ 1704 h 1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66" h="1855">
                <a:moveTo>
                  <a:pt x="1535" y="1715"/>
                </a:moveTo>
                <a:lnTo>
                  <a:pt x="1535" y="1854"/>
                </a:lnTo>
                <a:lnTo>
                  <a:pt x="1444" y="1849"/>
                </a:lnTo>
                <a:lnTo>
                  <a:pt x="1356" y="1841"/>
                </a:lnTo>
                <a:lnTo>
                  <a:pt x="1270" y="1831"/>
                </a:lnTo>
                <a:lnTo>
                  <a:pt x="1186" y="1820"/>
                </a:lnTo>
                <a:lnTo>
                  <a:pt x="1105" y="1807"/>
                </a:lnTo>
                <a:lnTo>
                  <a:pt x="1028" y="1792"/>
                </a:lnTo>
                <a:lnTo>
                  <a:pt x="952" y="1775"/>
                </a:lnTo>
                <a:lnTo>
                  <a:pt x="879" y="1756"/>
                </a:lnTo>
                <a:lnTo>
                  <a:pt x="810" y="1736"/>
                </a:lnTo>
                <a:lnTo>
                  <a:pt x="742" y="1715"/>
                </a:lnTo>
                <a:lnTo>
                  <a:pt x="678" y="1691"/>
                </a:lnTo>
                <a:lnTo>
                  <a:pt x="616" y="1666"/>
                </a:lnTo>
                <a:lnTo>
                  <a:pt x="556" y="1640"/>
                </a:lnTo>
                <a:lnTo>
                  <a:pt x="500" y="1612"/>
                </a:lnTo>
                <a:lnTo>
                  <a:pt x="447" y="1583"/>
                </a:lnTo>
                <a:lnTo>
                  <a:pt x="397" y="1552"/>
                </a:lnTo>
                <a:lnTo>
                  <a:pt x="349" y="1521"/>
                </a:lnTo>
                <a:lnTo>
                  <a:pt x="306" y="1488"/>
                </a:lnTo>
                <a:lnTo>
                  <a:pt x="264" y="1453"/>
                </a:lnTo>
                <a:lnTo>
                  <a:pt x="226" y="1418"/>
                </a:lnTo>
                <a:lnTo>
                  <a:pt x="189" y="1382"/>
                </a:lnTo>
                <a:lnTo>
                  <a:pt x="156" y="1344"/>
                </a:lnTo>
                <a:lnTo>
                  <a:pt x="127" y="1306"/>
                </a:lnTo>
                <a:lnTo>
                  <a:pt x="101" y="1266"/>
                </a:lnTo>
                <a:lnTo>
                  <a:pt x="77" y="1226"/>
                </a:lnTo>
                <a:lnTo>
                  <a:pt x="57" y="1185"/>
                </a:lnTo>
                <a:lnTo>
                  <a:pt x="39" y="1142"/>
                </a:lnTo>
                <a:lnTo>
                  <a:pt x="24" y="1100"/>
                </a:lnTo>
                <a:lnTo>
                  <a:pt x="14" y="1056"/>
                </a:lnTo>
                <a:lnTo>
                  <a:pt x="5" y="1012"/>
                </a:lnTo>
                <a:lnTo>
                  <a:pt x="1" y="967"/>
                </a:lnTo>
                <a:lnTo>
                  <a:pt x="0" y="922"/>
                </a:lnTo>
                <a:lnTo>
                  <a:pt x="1" y="885"/>
                </a:lnTo>
                <a:lnTo>
                  <a:pt x="5" y="848"/>
                </a:lnTo>
                <a:lnTo>
                  <a:pt x="12" y="812"/>
                </a:lnTo>
                <a:lnTo>
                  <a:pt x="22" y="776"/>
                </a:lnTo>
                <a:lnTo>
                  <a:pt x="36" y="741"/>
                </a:lnTo>
                <a:lnTo>
                  <a:pt x="50" y="707"/>
                </a:lnTo>
                <a:lnTo>
                  <a:pt x="69" y="673"/>
                </a:lnTo>
                <a:lnTo>
                  <a:pt x="90" y="640"/>
                </a:lnTo>
                <a:lnTo>
                  <a:pt x="113" y="607"/>
                </a:lnTo>
                <a:lnTo>
                  <a:pt x="138" y="575"/>
                </a:lnTo>
                <a:lnTo>
                  <a:pt x="166" y="544"/>
                </a:lnTo>
                <a:lnTo>
                  <a:pt x="198" y="513"/>
                </a:lnTo>
                <a:lnTo>
                  <a:pt x="230" y="483"/>
                </a:lnTo>
                <a:lnTo>
                  <a:pt x="265" y="454"/>
                </a:lnTo>
                <a:lnTo>
                  <a:pt x="303" y="426"/>
                </a:lnTo>
                <a:lnTo>
                  <a:pt x="342" y="398"/>
                </a:lnTo>
                <a:lnTo>
                  <a:pt x="384" y="371"/>
                </a:lnTo>
                <a:lnTo>
                  <a:pt x="427" y="345"/>
                </a:lnTo>
                <a:lnTo>
                  <a:pt x="473" y="319"/>
                </a:lnTo>
                <a:lnTo>
                  <a:pt x="522" y="295"/>
                </a:lnTo>
                <a:lnTo>
                  <a:pt x="570" y="271"/>
                </a:lnTo>
                <a:lnTo>
                  <a:pt x="622" y="248"/>
                </a:lnTo>
                <a:lnTo>
                  <a:pt x="675" y="226"/>
                </a:lnTo>
                <a:lnTo>
                  <a:pt x="730" y="205"/>
                </a:lnTo>
                <a:lnTo>
                  <a:pt x="786" y="185"/>
                </a:lnTo>
                <a:lnTo>
                  <a:pt x="844" y="165"/>
                </a:lnTo>
                <a:lnTo>
                  <a:pt x="904" y="147"/>
                </a:lnTo>
                <a:lnTo>
                  <a:pt x="965" y="130"/>
                </a:lnTo>
                <a:lnTo>
                  <a:pt x="1028" y="113"/>
                </a:lnTo>
                <a:lnTo>
                  <a:pt x="1092" y="98"/>
                </a:lnTo>
                <a:lnTo>
                  <a:pt x="1158" y="83"/>
                </a:lnTo>
                <a:lnTo>
                  <a:pt x="1225" y="70"/>
                </a:lnTo>
                <a:lnTo>
                  <a:pt x="1165" y="0"/>
                </a:lnTo>
                <a:lnTo>
                  <a:pt x="1565" y="68"/>
                </a:lnTo>
                <a:lnTo>
                  <a:pt x="1236" y="245"/>
                </a:lnTo>
                <a:lnTo>
                  <a:pt x="1251" y="160"/>
                </a:lnTo>
                <a:lnTo>
                  <a:pt x="1193" y="173"/>
                </a:lnTo>
                <a:lnTo>
                  <a:pt x="1136" y="186"/>
                </a:lnTo>
                <a:lnTo>
                  <a:pt x="1082" y="200"/>
                </a:lnTo>
                <a:lnTo>
                  <a:pt x="1028" y="215"/>
                </a:lnTo>
                <a:lnTo>
                  <a:pt x="976" y="231"/>
                </a:lnTo>
                <a:lnTo>
                  <a:pt x="925" y="248"/>
                </a:lnTo>
                <a:lnTo>
                  <a:pt x="876" y="265"/>
                </a:lnTo>
                <a:lnTo>
                  <a:pt x="829" y="283"/>
                </a:lnTo>
                <a:lnTo>
                  <a:pt x="781" y="302"/>
                </a:lnTo>
                <a:lnTo>
                  <a:pt x="738" y="323"/>
                </a:lnTo>
                <a:lnTo>
                  <a:pt x="694" y="343"/>
                </a:lnTo>
                <a:lnTo>
                  <a:pt x="652" y="364"/>
                </a:lnTo>
                <a:lnTo>
                  <a:pt x="612" y="387"/>
                </a:lnTo>
                <a:lnTo>
                  <a:pt x="574" y="409"/>
                </a:lnTo>
                <a:lnTo>
                  <a:pt x="537" y="433"/>
                </a:lnTo>
                <a:lnTo>
                  <a:pt x="502" y="457"/>
                </a:lnTo>
                <a:lnTo>
                  <a:pt x="470" y="482"/>
                </a:lnTo>
                <a:lnTo>
                  <a:pt x="438" y="507"/>
                </a:lnTo>
                <a:lnTo>
                  <a:pt x="409" y="533"/>
                </a:lnTo>
                <a:lnTo>
                  <a:pt x="382" y="560"/>
                </a:lnTo>
                <a:lnTo>
                  <a:pt x="356" y="588"/>
                </a:lnTo>
                <a:lnTo>
                  <a:pt x="333" y="615"/>
                </a:lnTo>
                <a:lnTo>
                  <a:pt x="311" y="643"/>
                </a:lnTo>
                <a:lnTo>
                  <a:pt x="293" y="672"/>
                </a:lnTo>
                <a:lnTo>
                  <a:pt x="275" y="702"/>
                </a:lnTo>
                <a:lnTo>
                  <a:pt x="261" y="732"/>
                </a:lnTo>
                <a:lnTo>
                  <a:pt x="248" y="762"/>
                </a:lnTo>
                <a:lnTo>
                  <a:pt x="237" y="793"/>
                </a:lnTo>
                <a:lnTo>
                  <a:pt x="229" y="824"/>
                </a:lnTo>
                <a:lnTo>
                  <a:pt x="223" y="855"/>
                </a:lnTo>
                <a:lnTo>
                  <a:pt x="220" y="887"/>
                </a:lnTo>
                <a:lnTo>
                  <a:pt x="218" y="920"/>
                </a:lnTo>
                <a:lnTo>
                  <a:pt x="220" y="960"/>
                </a:lnTo>
                <a:lnTo>
                  <a:pt x="223" y="999"/>
                </a:lnTo>
                <a:lnTo>
                  <a:pt x="231" y="1038"/>
                </a:lnTo>
                <a:lnTo>
                  <a:pt x="241" y="1076"/>
                </a:lnTo>
                <a:lnTo>
                  <a:pt x="255" y="1113"/>
                </a:lnTo>
                <a:lnTo>
                  <a:pt x="271" y="1150"/>
                </a:lnTo>
                <a:lnTo>
                  <a:pt x="290" y="1186"/>
                </a:lnTo>
                <a:lnTo>
                  <a:pt x="311" y="1220"/>
                </a:lnTo>
                <a:lnTo>
                  <a:pt x="336" y="1254"/>
                </a:lnTo>
                <a:lnTo>
                  <a:pt x="362" y="1287"/>
                </a:lnTo>
                <a:lnTo>
                  <a:pt x="391" y="1319"/>
                </a:lnTo>
                <a:lnTo>
                  <a:pt x="424" y="1350"/>
                </a:lnTo>
                <a:lnTo>
                  <a:pt x="457" y="1380"/>
                </a:lnTo>
                <a:lnTo>
                  <a:pt x="495" y="1409"/>
                </a:lnTo>
                <a:lnTo>
                  <a:pt x="534" y="1436"/>
                </a:lnTo>
                <a:lnTo>
                  <a:pt x="576" y="1463"/>
                </a:lnTo>
                <a:lnTo>
                  <a:pt x="619" y="1489"/>
                </a:lnTo>
                <a:lnTo>
                  <a:pt x="666" y="1513"/>
                </a:lnTo>
                <a:lnTo>
                  <a:pt x="715" y="1536"/>
                </a:lnTo>
                <a:lnTo>
                  <a:pt x="766" y="1558"/>
                </a:lnTo>
                <a:lnTo>
                  <a:pt x="819" y="1579"/>
                </a:lnTo>
                <a:lnTo>
                  <a:pt x="874" y="1598"/>
                </a:lnTo>
                <a:lnTo>
                  <a:pt x="932" y="1617"/>
                </a:lnTo>
                <a:lnTo>
                  <a:pt x="992" y="1633"/>
                </a:lnTo>
                <a:lnTo>
                  <a:pt x="1053" y="1649"/>
                </a:lnTo>
                <a:lnTo>
                  <a:pt x="1116" y="1663"/>
                </a:lnTo>
                <a:lnTo>
                  <a:pt x="1181" y="1675"/>
                </a:lnTo>
                <a:lnTo>
                  <a:pt x="1248" y="1686"/>
                </a:lnTo>
                <a:lnTo>
                  <a:pt x="1318" y="1695"/>
                </a:lnTo>
                <a:lnTo>
                  <a:pt x="1389" y="1704"/>
                </a:lnTo>
                <a:lnTo>
                  <a:pt x="1461" y="1710"/>
                </a:lnTo>
                <a:lnTo>
                  <a:pt x="1535" y="1715"/>
                </a:lnTo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zh-CN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9395" name="Freeform 3"/>
          <p:cNvSpPr/>
          <p:nvPr/>
        </p:nvSpPr>
        <p:spPr bwMode="auto">
          <a:xfrm>
            <a:off x="5638800" y="1066800"/>
            <a:ext cx="2209800" cy="2944813"/>
          </a:xfrm>
          <a:custGeom>
            <a:avLst/>
            <a:gdLst>
              <a:gd name="T0" fmla="*/ 120 w 1566"/>
              <a:gd name="T1" fmla="*/ 5 h 1855"/>
              <a:gd name="T2" fmla="*/ 378 w 1566"/>
              <a:gd name="T3" fmla="*/ 34 h 1855"/>
              <a:gd name="T4" fmla="*/ 612 w 1566"/>
              <a:gd name="T5" fmla="*/ 79 h 1855"/>
              <a:gd name="T6" fmla="*/ 822 w 1566"/>
              <a:gd name="T7" fmla="*/ 139 h 1855"/>
              <a:gd name="T8" fmla="*/ 1008 w 1566"/>
              <a:gd name="T9" fmla="*/ 214 h 1855"/>
              <a:gd name="T10" fmla="*/ 1167 w 1566"/>
              <a:gd name="T11" fmla="*/ 302 h 1855"/>
              <a:gd name="T12" fmla="*/ 1300 w 1566"/>
              <a:gd name="T13" fmla="*/ 401 h 1855"/>
              <a:gd name="T14" fmla="*/ 1408 w 1566"/>
              <a:gd name="T15" fmla="*/ 510 h 1855"/>
              <a:gd name="T16" fmla="*/ 1487 w 1566"/>
              <a:gd name="T17" fmla="*/ 628 h 1855"/>
              <a:gd name="T18" fmla="*/ 1540 w 1566"/>
              <a:gd name="T19" fmla="*/ 754 h 1855"/>
              <a:gd name="T20" fmla="*/ 1563 w 1566"/>
              <a:gd name="T21" fmla="*/ 887 h 1855"/>
              <a:gd name="T22" fmla="*/ 1559 w 1566"/>
              <a:gd name="T23" fmla="*/ 1006 h 1855"/>
              <a:gd name="T24" fmla="*/ 1528 w 1566"/>
              <a:gd name="T25" fmla="*/ 1113 h 1855"/>
              <a:gd name="T26" fmla="*/ 1474 w 1566"/>
              <a:gd name="T27" fmla="*/ 1214 h 1855"/>
              <a:gd name="T28" fmla="*/ 1398 w 1566"/>
              <a:gd name="T29" fmla="*/ 1310 h 1855"/>
              <a:gd name="T30" fmla="*/ 1299 w 1566"/>
              <a:gd name="T31" fmla="*/ 1400 h 1855"/>
              <a:gd name="T32" fmla="*/ 1180 w 1566"/>
              <a:gd name="T33" fmla="*/ 1483 h 1855"/>
              <a:gd name="T34" fmla="*/ 1042 w 1566"/>
              <a:gd name="T35" fmla="*/ 1559 h 1855"/>
              <a:gd name="T36" fmla="*/ 889 w 1566"/>
              <a:gd name="T37" fmla="*/ 1628 h 1855"/>
              <a:gd name="T38" fmla="*/ 720 w 1566"/>
              <a:gd name="T39" fmla="*/ 1689 h 1855"/>
              <a:gd name="T40" fmla="*/ 536 w 1566"/>
              <a:gd name="T41" fmla="*/ 1741 h 1855"/>
              <a:gd name="T42" fmla="*/ 339 w 1566"/>
              <a:gd name="T43" fmla="*/ 1784 h 1855"/>
              <a:gd name="T44" fmla="*/ 328 w 1566"/>
              <a:gd name="T45" fmla="*/ 1609 h 1855"/>
              <a:gd name="T46" fmla="*/ 428 w 1566"/>
              <a:gd name="T47" fmla="*/ 1668 h 1855"/>
              <a:gd name="T48" fmla="*/ 588 w 1566"/>
              <a:gd name="T49" fmla="*/ 1623 h 1855"/>
              <a:gd name="T50" fmla="*/ 735 w 1566"/>
              <a:gd name="T51" fmla="*/ 1571 h 1855"/>
              <a:gd name="T52" fmla="*/ 870 w 1566"/>
              <a:gd name="T53" fmla="*/ 1511 h 1855"/>
              <a:gd name="T54" fmla="*/ 990 w 1566"/>
              <a:gd name="T55" fmla="*/ 1445 h 1855"/>
              <a:gd name="T56" fmla="*/ 1094 w 1566"/>
              <a:gd name="T57" fmla="*/ 1372 h 1855"/>
              <a:gd name="T58" fmla="*/ 1182 w 1566"/>
              <a:gd name="T59" fmla="*/ 1294 h 1855"/>
              <a:gd name="T60" fmla="*/ 1253 w 1566"/>
              <a:gd name="T61" fmla="*/ 1211 h 1855"/>
              <a:gd name="T62" fmla="*/ 1303 w 1566"/>
              <a:gd name="T63" fmla="*/ 1122 h 1855"/>
              <a:gd name="T64" fmla="*/ 1335 w 1566"/>
              <a:gd name="T65" fmla="*/ 1030 h 1855"/>
              <a:gd name="T66" fmla="*/ 1346 w 1566"/>
              <a:gd name="T67" fmla="*/ 934 h 1855"/>
              <a:gd name="T68" fmla="*/ 1333 w 1566"/>
              <a:gd name="T69" fmla="*/ 816 h 1855"/>
              <a:gd name="T70" fmla="*/ 1293 w 1566"/>
              <a:gd name="T71" fmla="*/ 704 h 1855"/>
              <a:gd name="T72" fmla="*/ 1228 w 1566"/>
              <a:gd name="T73" fmla="*/ 600 h 1855"/>
              <a:gd name="T74" fmla="*/ 1140 w 1566"/>
              <a:gd name="T75" fmla="*/ 504 h 1855"/>
              <a:gd name="T76" fmla="*/ 1030 w 1566"/>
              <a:gd name="T77" fmla="*/ 418 h 1855"/>
              <a:gd name="T78" fmla="*/ 898 w 1566"/>
              <a:gd name="T79" fmla="*/ 341 h 1855"/>
              <a:gd name="T80" fmla="*/ 745 w 1566"/>
              <a:gd name="T81" fmla="*/ 275 h 1855"/>
              <a:gd name="T82" fmla="*/ 573 w 1566"/>
              <a:gd name="T83" fmla="*/ 221 h 1855"/>
              <a:gd name="T84" fmla="*/ 383 w 1566"/>
              <a:gd name="T85" fmla="*/ 179 h 1855"/>
              <a:gd name="T86" fmla="*/ 175 w 1566"/>
              <a:gd name="T87" fmla="*/ 150 h 1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66" h="1855">
                <a:moveTo>
                  <a:pt x="29" y="139"/>
                </a:moveTo>
                <a:lnTo>
                  <a:pt x="29" y="0"/>
                </a:lnTo>
                <a:lnTo>
                  <a:pt x="120" y="5"/>
                </a:lnTo>
                <a:lnTo>
                  <a:pt x="208" y="13"/>
                </a:lnTo>
                <a:lnTo>
                  <a:pt x="294" y="23"/>
                </a:lnTo>
                <a:lnTo>
                  <a:pt x="378" y="34"/>
                </a:lnTo>
                <a:lnTo>
                  <a:pt x="459" y="47"/>
                </a:lnTo>
                <a:lnTo>
                  <a:pt x="536" y="62"/>
                </a:lnTo>
                <a:lnTo>
                  <a:pt x="612" y="79"/>
                </a:lnTo>
                <a:lnTo>
                  <a:pt x="685" y="98"/>
                </a:lnTo>
                <a:lnTo>
                  <a:pt x="754" y="118"/>
                </a:lnTo>
                <a:lnTo>
                  <a:pt x="822" y="139"/>
                </a:lnTo>
                <a:lnTo>
                  <a:pt x="886" y="163"/>
                </a:lnTo>
                <a:lnTo>
                  <a:pt x="948" y="188"/>
                </a:lnTo>
                <a:lnTo>
                  <a:pt x="1008" y="214"/>
                </a:lnTo>
                <a:lnTo>
                  <a:pt x="1064" y="242"/>
                </a:lnTo>
                <a:lnTo>
                  <a:pt x="1117" y="271"/>
                </a:lnTo>
                <a:lnTo>
                  <a:pt x="1167" y="302"/>
                </a:lnTo>
                <a:lnTo>
                  <a:pt x="1215" y="333"/>
                </a:lnTo>
                <a:lnTo>
                  <a:pt x="1258" y="366"/>
                </a:lnTo>
                <a:lnTo>
                  <a:pt x="1300" y="401"/>
                </a:lnTo>
                <a:lnTo>
                  <a:pt x="1338" y="436"/>
                </a:lnTo>
                <a:lnTo>
                  <a:pt x="1375" y="472"/>
                </a:lnTo>
                <a:lnTo>
                  <a:pt x="1408" y="510"/>
                </a:lnTo>
                <a:lnTo>
                  <a:pt x="1437" y="548"/>
                </a:lnTo>
                <a:lnTo>
                  <a:pt x="1463" y="588"/>
                </a:lnTo>
                <a:lnTo>
                  <a:pt x="1487" y="628"/>
                </a:lnTo>
                <a:lnTo>
                  <a:pt x="1507" y="669"/>
                </a:lnTo>
                <a:lnTo>
                  <a:pt x="1525" y="712"/>
                </a:lnTo>
                <a:lnTo>
                  <a:pt x="1540" y="754"/>
                </a:lnTo>
                <a:lnTo>
                  <a:pt x="1550" y="798"/>
                </a:lnTo>
                <a:lnTo>
                  <a:pt x="1559" y="842"/>
                </a:lnTo>
                <a:lnTo>
                  <a:pt x="1563" y="887"/>
                </a:lnTo>
                <a:lnTo>
                  <a:pt x="1565" y="932"/>
                </a:lnTo>
                <a:lnTo>
                  <a:pt x="1563" y="969"/>
                </a:lnTo>
                <a:lnTo>
                  <a:pt x="1559" y="1006"/>
                </a:lnTo>
                <a:lnTo>
                  <a:pt x="1552" y="1042"/>
                </a:lnTo>
                <a:lnTo>
                  <a:pt x="1542" y="1078"/>
                </a:lnTo>
                <a:lnTo>
                  <a:pt x="1528" y="1113"/>
                </a:lnTo>
                <a:lnTo>
                  <a:pt x="1514" y="1147"/>
                </a:lnTo>
                <a:lnTo>
                  <a:pt x="1495" y="1181"/>
                </a:lnTo>
                <a:lnTo>
                  <a:pt x="1474" y="1214"/>
                </a:lnTo>
                <a:lnTo>
                  <a:pt x="1451" y="1247"/>
                </a:lnTo>
                <a:lnTo>
                  <a:pt x="1426" y="1279"/>
                </a:lnTo>
                <a:lnTo>
                  <a:pt x="1398" y="1310"/>
                </a:lnTo>
                <a:lnTo>
                  <a:pt x="1366" y="1341"/>
                </a:lnTo>
                <a:lnTo>
                  <a:pt x="1334" y="1371"/>
                </a:lnTo>
                <a:lnTo>
                  <a:pt x="1299" y="1400"/>
                </a:lnTo>
                <a:lnTo>
                  <a:pt x="1261" y="1428"/>
                </a:lnTo>
                <a:lnTo>
                  <a:pt x="1222" y="1456"/>
                </a:lnTo>
                <a:lnTo>
                  <a:pt x="1180" y="1483"/>
                </a:lnTo>
                <a:lnTo>
                  <a:pt x="1137" y="1509"/>
                </a:lnTo>
                <a:lnTo>
                  <a:pt x="1091" y="1535"/>
                </a:lnTo>
                <a:lnTo>
                  <a:pt x="1042" y="1559"/>
                </a:lnTo>
                <a:lnTo>
                  <a:pt x="994" y="1583"/>
                </a:lnTo>
                <a:lnTo>
                  <a:pt x="942" y="1606"/>
                </a:lnTo>
                <a:lnTo>
                  <a:pt x="889" y="1628"/>
                </a:lnTo>
                <a:lnTo>
                  <a:pt x="834" y="1649"/>
                </a:lnTo>
                <a:lnTo>
                  <a:pt x="778" y="1669"/>
                </a:lnTo>
                <a:lnTo>
                  <a:pt x="720" y="1689"/>
                </a:lnTo>
                <a:lnTo>
                  <a:pt x="660" y="1707"/>
                </a:lnTo>
                <a:lnTo>
                  <a:pt x="599" y="1724"/>
                </a:lnTo>
                <a:lnTo>
                  <a:pt x="536" y="1741"/>
                </a:lnTo>
                <a:lnTo>
                  <a:pt x="472" y="1756"/>
                </a:lnTo>
                <a:lnTo>
                  <a:pt x="406" y="1771"/>
                </a:lnTo>
                <a:lnTo>
                  <a:pt x="339" y="1784"/>
                </a:lnTo>
                <a:lnTo>
                  <a:pt x="399" y="1854"/>
                </a:lnTo>
                <a:lnTo>
                  <a:pt x="0" y="1786"/>
                </a:lnTo>
                <a:lnTo>
                  <a:pt x="328" y="1609"/>
                </a:lnTo>
                <a:lnTo>
                  <a:pt x="313" y="1694"/>
                </a:lnTo>
                <a:lnTo>
                  <a:pt x="371" y="1681"/>
                </a:lnTo>
                <a:lnTo>
                  <a:pt x="428" y="1668"/>
                </a:lnTo>
                <a:lnTo>
                  <a:pt x="482" y="1654"/>
                </a:lnTo>
                <a:lnTo>
                  <a:pt x="536" y="1639"/>
                </a:lnTo>
                <a:lnTo>
                  <a:pt x="588" y="1623"/>
                </a:lnTo>
                <a:lnTo>
                  <a:pt x="639" y="1606"/>
                </a:lnTo>
                <a:lnTo>
                  <a:pt x="688" y="1589"/>
                </a:lnTo>
                <a:lnTo>
                  <a:pt x="735" y="1571"/>
                </a:lnTo>
                <a:lnTo>
                  <a:pt x="783" y="1552"/>
                </a:lnTo>
                <a:lnTo>
                  <a:pt x="826" y="1531"/>
                </a:lnTo>
                <a:lnTo>
                  <a:pt x="870" y="1511"/>
                </a:lnTo>
                <a:lnTo>
                  <a:pt x="912" y="1490"/>
                </a:lnTo>
                <a:lnTo>
                  <a:pt x="952" y="1467"/>
                </a:lnTo>
                <a:lnTo>
                  <a:pt x="990" y="1445"/>
                </a:lnTo>
                <a:lnTo>
                  <a:pt x="1027" y="1421"/>
                </a:lnTo>
                <a:lnTo>
                  <a:pt x="1062" y="1397"/>
                </a:lnTo>
                <a:lnTo>
                  <a:pt x="1094" y="1372"/>
                </a:lnTo>
                <a:lnTo>
                  <a:pt x="1126" y="1347"/>
                </a:lnTo>
                <a:lnTo>
                  <a:pt x="1155" y="1321"/>
                </a:lnTo>
                <a:lnTo>
                  <a:pt x="1182" y="1294"/>
                </a:lnTo>
                <a:lnTo>
                  <a:pt x="1208" y="1266"/>
                </a:lnTo>
                <a:lnTo>
                  <a:pt x="1231" y="1239"/>
                </a:lnTo>
                <a:lnTo>
                  <a:pt x="1253" y="1211"/>
                </a:lnTo>
                <a:lnTo>
                  <a:pt x="1271" y="1182"/>
                </a:lnTo>
                <a:lnTo>
                  <a:pt x="1289" y="1152"/>
                </a:lnTo>
                <a:lnTo>
                  <a:pt x="1303" y="1122"/>
                </a:lnTo>
                <a:lnTo>
                  <a:pt x="1316" y="1092"/>
                </a:lnTo>
                <a:lnTo>
                  <a:pt x="1327" y="1061"/>
                </a:lnTo>
                <a:lnTo>
                  <a:pt x="1335" y="1030"/>
                </a:lnTo>
                <a:lnTo>
                  <a:pt x="1341" y="999"/>
                </a:lnTo>
                <a:lnTo>
                  <a:pt x="1344" y="967"/>
                </a:lnTo>
                <a:lnTo>
                  <a:pt x="1346" y="934"/>
                </a:lnTo>
                <a:lnTo>
                  <a:pt x="1344" y="894"/>
                </a:lnTo>
                <a:lnTo>
                  <a:pt x="1341" y="855"/>
                </a:lnTo>
                <a:lnTo>
                  <a:pt x="1333" y="816"/>
                </a:lnTo>
                <a:lnTo>
                  <a:pt x="1323" y="778"/>
                </a:lnTo>
                <a:lnTo>
                  <a:pt x="1309" y="741"/>
                </a:lnTo>
                <a:lnTo>
                  <a:pt x="1293" y="704"/>
                </a:lnTo>
                <a:lnTo>
                  <a:pt x="1274" y="668"/>
                </a:lnTo>
                <a:lnTo>
                  <a:pt x="1253" y="634"/>
                </a:lnTo>
                <a:lnTo>
                  <a:pt x="1228" y="600"/>
                </a:lnTo>
                <a:lnTo>
                  <a:pt x="1202" y="567"/>
                </a:lnTo>
                <a:lnTo>
                  <a:pt x="1173" y="535"/>
                </a:lnTo>
                <a:lnTo>
                  <a:pt x="1140" y="504"/>
                </a:lnTo>
                <a:lnTo>
                  <a:pt x="1107" y="474"/>
                </a:lnTo>
                <a:lnTo>
                  <a:pt x="1069" y="445"/>
                </a:lnTo>
                <a:lnTo>
                  <a:pt x="1030" y="418"/>
                </a:lnTo>
                <a:lnTo>
                  <a:pt x="988" y="391"/>
                </a:lnTo>
                <a:lnTo>
                  <a:pt x="945" y="365"/>
                </a:lnTo>
                <a:lnTo>
                  <a:pt x="898" y="341"/>
                </a:lnTo>
                <a:lnTo>
                  <a:pt x="849" y="318"/>
                </a:lnTo>
                <a:lnTo>
                  <a:pt x="798" y="296"/>
                </a:lnTo>
                <a:lnTo>
                  <a:pt x="745" y="275"/>
                </a:lnTo>
                <a:lnTo>
                  <a:pt x="690" y="256"/>
                </a:lnTo>
                <a:lnTo>
                  <a:pt x="632" y="237"/>
                </a:lnTo>
                <a:lnTo>
                  <a:pt x="573" y="221"/>
                </a:lnTo>
                <a:lnTo>
                  <a:pt x="511" y="205"/>
                </a:lnTo>
                <a:lnTo>
                  <a:pt x="448" y="191"/>
                </a:lnTo>
                <a:lnTo>
                  <a:pt x="383" y="179"/>
                </a:lnTo>
                <a:lnTo>
                  <a:pt x="316" y="168"/>
                </a:lnTo>
                <a:lnTo>
                  <a:pt x="246" y="159"/>
                </a:lnTo>
                <a:lnTo>
                  <a:pt x="175" y="150"/>
                </a:lnTo>
                <a:lnTo>
                  <a:pt x="103" y="144"/>
                </a:lnTo>
                <a:lnTo>
                  <a:pt x="29" y="139"/>
                </a:lnTo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zh-CN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9220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929063" y="1066800"/>
            <a:ext cx="1077912" cy="612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951288" y="3733800"/>
            <a:ext cx="1077912" cy="576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398" name="Freeform 6"/>
          <p:cNvSpPr/>
          <p:nvPr/>
        </p:nvSpPr>
        <p:spPr bwMode="auto">
          <a:xfrm>
            <a:off x="2844800" y="4495800"/>
            <a:ext cx="1636713" cy="1898650"/>
          </a:xfrm>
          <a:custGeom>
            <a:avLst/>
            <a:gdLst>
              <a:gd name="T0" fmla="*/ 816 w 1160"/>
              <a:gd name="T1" fmla="*/ 4 h 1196"/>
              <a:gd name="T2" fmla="*/ 1011 w 1160"/>
              <a:gd name="T3" fmla="*/ 24 h 1196"/>
              <a:gd name="T4" fmla="*/ 1120 w 1160"/>
              <a:gd name="T5" fmla="*/ 50 h 1196"/>
              <a:gd name="T6" fmla="*/ 1159 w 1160"/>
              <a:gd name="T7" fmla="*/ 85 h 1196"/>
              <a:gd name="T8" fmla="*/ 1139 w 1160"/>
              <a:gd name="T9" fmla="*/ 128 h 1196"/>
              <a:gd name="T10" fmla="*/ 1080 w 1160"/>
              <a:gd name="T11" fmla="*/ 183 h 1196"/>
              <a:gd name="T12" fmla="*/ 994 w 1160"/>
              <a:gd name="T13" fmla="*/ 249 h 1196"/>
              <a:gd name="T14" fmla="*/ 897 w 1160"/>
              <a:gd name="T15" fmla="*/ 327 h 1196"/>
              <a:gd name="T16" fmla="*/ 805 w 1160"/>
              <a:gd name="T17" fmla="*/ 420 h 1196"/>
              <a:gd name="T18" fmla="*/ 732 w 1160"/>
              <a:gd name="T19" fmla="*/ 527 h 1196"/>
              <a:gd name="T20" fmla="*/ 693 w 1160"/>
              <a:gd name="T21" fmla="*/ 650 h 1196"/>
              <a:gd name="T22" fmla="*/ 690 w 1160"/>
              <a:gd name="T23" fmla="*/ 752 h 1196"/>
              <a:gd name="T24" fmla="*/ 695 w 1160"/>
              <a:gd name="T25" fmla="*/ 826 h 1196"/>
              <a:gd name="T26" fmla="*/ 699 w 1160"/>
              <a:gd name="T27" fmla="*/ 888 h 1196"/>
              <a:gd name="T28" fmla="*/ 704 w 1160"/>
              <a:gd name="T29" fmla="*/ 938 h 1196"/>
              <a:gd name="T30" fmla="*/ 702 w 1160"/>
              <a:gd name="T31" fmla="*/ 979 h 1196"/>
              <a:gd name="T32" fmla="*/ 694 w 1160"/>
              <a:gd name="T33" fmla="*/ 1012 h 1196"/>
              <a:gd name="T34" fmla="*/ 675 w 1160"/>
              <a:gd name="T35" fmla="*/ 1039 h 1196"/>
              <a:gd name="T36" fmla="*/ 644 w 1160"/>
              <a:gd name="T37" fmla="*/ 1061 h 1196"/>
              <a:gd name="T38" fmla="*/ 598 w 1160"/>
              <a:gd name="T39" fmla="*/ 1080 h 1196"/>
              <a:gd name="T40" fmla="*/ 533 w 1160"/>
              <a:gd name="T41" fmla="*/ 1099 h 1196"/>
              <a:gd name="T42" fmla="*/ 448 w 1160"/>
              <a:gd name="T43" fmla="*/ 1117 h 1196"/>
              <a:gd name="T44" fmla="*/ 405 w 1160"/>
              <a:gd name="T45" fmla="*/ 1126 h 1196"/>
              <a:gd name="T46" fmla="*/ 356 w 1160"/>
              <a:gd name="T47" fmla="*/ 1136 h 1196"/>
              <a:gd name="T48" fmla="*/ 302 w 1160"/>
              <a:gd name="T49" fmla="*/ 1146 h 1196"/>
              <a:gd name="T50" fmla="*/ 241 w 1160"/>
              <a:gd name="T51" fmla="*/ 1158 h 1196"/>
              <a:gd name="T52" fmla="*/ 173 w 1160"/>
              <a:gd name="T53" fmla="*/ 1171 h 1196"/>
              <a:gd name="T54" fmla="*/ 0 w 1160"/>
              <a:gd name="T55" fmla="*/ 1195 h 1196"/>
              <a:gd name="T56" fmla="*/ 151 w 1160"/>
              <a:gd name="T57" fmla="*/ 1139 h 1196"/>
              <a:gd name="T58" fmla="*/ 198 w 1160"/>
              <a:gd name="T59" fmla="*/ 1129 h 1196"/>
              <a:gd name="T60" fmla="*/ 228 w 1160"/>
              <a:gd name="T61" fmla="*/ 1121 h 1196"/>
              <a:gd name="T62" fmla="*/ 250 w 1160"/>
              <a:gd name="T63" fmla="*/ 1116 h 1196"/>
              <a:gd name="T64" fmla="*/ 271 w 1160"/>
              <a:gd name="T65" fmla="*/ 1110 h 1196"/>
              <a:gd name="T66" fmla="*/ 298 w 1160"/>
              <a:gd name="T67" fmla="*/ 1104 h 1196"/>
              <a:gd name="T68" fmla="*/ 363 w 1160"/>
              <a:gd name="T69" fmla="*/ 1089 h 1196"/>
              <a:gd name="T70" fmla="*/ 412 w 1160"/>
              <a:gd name="T71" fmla="*/ 1071 h 1196"/>
              <a:gd name="T72" fmla="*/ 447 w 1160"/>
              <a:gd name="T73" fmla="*/ 1050 h 1196"/>
              <a:gd name="T74" fmla="*/ 469 w 1160"/>
              <a:gd name="T75" fmla="*/ 1026 h 1196"/>
              <a:gd name="T76" fmla="*/ 481 w 1160"/>
              <a:gd name="T77" fmla="*/ 997 h 1196"/>
              <a:gd name="T78" fmla="*/ 486 w 1160"/>
              <a:gd name="T79" fmla="*/ 962 h 1196"/>
              <a:gd name="T80" fmla="*/ 486 w 1160"/>
              <a:gd name="T81" fmla="*/ 921 h 1196"/>
              <a:gd name="T82" fmla="*/ 481 w 1160"/>
              <a:gd name="T83" fmla="*/ 872 h 1196"/>
              <a:gd name="T84" fmla="*/ 475 w 1160"/>
              <a:gd name="T85" fmla="*/ 814 h 1196"/>
              <a:gd name="T86" fmla="*/ 471 w 1160"/>
              <a:gd name="T87" fmla="*/ 747 h 1196"/>
              <a:gd name="T88" fmla="*/ 473 w 1160"/>
              <a:gd name="T89" fmla="*/ 657 h 1196"/>
              <a:gd name="T90" fmla="*/ 515 w 1160"/>
              <a:gd name="T91" fmla="*/ 550 h 1196"/>
              <a:gd name="T92" fmla="*/ 593 w 1160"/>
              <a:gd name="T93" fmla="*/ 460 h 1196"/>
              <a:gd name="T94" fmla="*/ 693 w 1160"/>
              <a:gd name="T95" fmla="*/ 384 h 1196"/>
              <a:gd name="T96" fmla="*/ 801 w 1160"/>
              <a:gd name="T97" fmla="*/ 322 h 1196"/>
              <a:gd name="T98" fmla="*/ 901 w 1160"/>
              <a:gd name="T99" fmla="*/ 272 h 1196"/>
              <a:gd name="T100" fmla="*/ 981 w 1160"/>
              <a:gd name="T101" fmla="*/ 232 h 1196"/>
              <a:gd name="T102" fmla="*/ 1026 w 1160"/>
              <a:gd name="T103" fmla="*/ 200 h 1196"/>
              <a:gd name="T104" fmla="*/ 1019 w 1160"/>
              <a:gd name="T105" fmla="*/ 176 h 1196"/>
              <a:gd name="T106" fmla="*/ 949 w 1160"/>
              <a:gd name="T107" fmla="*/ 158 h 1196"/>
              <a:gd name="T108" fmla="*/ 800 w 1160"/>
              <a:gd name="T109" fmla="*/ 144 h 1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60" h="1196">
                <a:moveTo>
                  <a:pt x="730" y="139"/>
                </a:moveTo>
                <a:lnTo>
                  <a:pt x="730" y="0"/>
                </a:lnTo>
                <a:lnTo>
                  <a:pt x="816" y="4"/>
                </a:lnTo>
                <a:lnTo>
                  <a:pt x="892" y="10"/>
                </a:lnTo>
                <a:lnTo>
                  <a:pt x="956" y="17"/>
                </a:lnTo>
                <a:lnTo>
                  <a:pt x="1011" y="24"/>
                </a:lnTo>
                <a:lnTo>
                  <a:pt x="1056" y="32"/>
                </a:lnTo>
                <a:lnTo>
                  <a:pt x="1093" y="41"/>
                </a:lnTo>
                <a:lnTo>
                  <a:pt x="1120" y="50"/>
                </a:lnTo>
                <a:lnTo>
                  <a:pt x="1139" y="61"/>
                </a:lnTo>
                <a:lnTo>
                  <a:pt x="1152" y="72"/>
                </a:lnTo>
                <a:lnTo>
                  <a:pt x="1159" y="85"/>
                </a:lnTo>
                <a:lnTo>
                  <a:pt x="1157" y="98"/>
                </a:lnTo>
                <a:lnTo>
                  <a:pt x="1151" y="113"/>
                </a:lnTo>
                <a:lnTo>
                  <a:pt x="1139" y="128"/>
                </a:lnTo>
                <a:lnTo>
                  <a:pt x="1124" y="145"/>
                </a:lnTo>
                <a:lnTo>
                  <a:pt x="1103" y="163"/>
                </a:lnTo>
                <a:lnTo>
                  <a:pt x="1080" y="183"/>
                </a:lnTo>
                <a:lnTo>
                  <a:pt x="1054" y="203"/>
                </a:lnTo>
                <a:lnTo>
                  <a:pt x="1025" y="225"/>
                </a:lnTo>
                <a:lnTo>
                  <a:pt x="994" y="249"/>
                </a:lnTo>
                <a:lnTo>
                  <a:pt x="963" y="273"/>
                </a:lnTo>
                <a:lnTo>
                  <a:pt x="930" y="299"/>
                </a:lnTo>
                <a:lnTo>
                  <a:pt x="897" y="327"/>
                </a:lnTo>
                <a:lnTo>
                  <a:pt x="866" y="357"/>
                </a:lnTo>
                <a:lnTo>
                  <a:pt x="834" y="387"/>
                </a:lnTo>
                <a:lnTo>
                  <a:pt x="805" y="420"/>
                </a:lnTo>
                <a:lnTo>
                  <a:pt x="778" y="454"/>
                </a:lnTo>
                <a:lnTo>
                  <a:pt x="753" y="489"/>
                </a:lnTo>
                <a:lnTo>
                  <a:pt x="732" y="527"/>
                </a:lnTo>
                <a:lnTo>
                  <a:pt x="714" y="566"/>
                </a:lnTo>
                <a:lnTo>
                  <a:pt x="702" y="607"/>
                </a:lnTo>
                <a:lnTo>
                  <a:pt x="693" y="650"/>
                </a:lnTo>
                <a:lnTo>
                  <a:pt x="689" y="695"/>
                </a:lnTo>
                <a:lnTo>
                  <a:pt x="689" y="724"/>
                </a:lnTo>
                <a:lnTo>
                  <a:pt x="690" y="752"/>
                </a:lnTo>
                <a:lnTo>
                  <a:pt x="692" y="778"/>
                </a:lnTo>
                <a:lnTo>
                  <a:pt x="694" y="803"/>
                </a:lnTo>
                <a:lnTo>
                  <a:pt x="695" y="826"/>
                </a:lnTo>
                <a:lnTo>
                  <a:pt x="697" y="848"/>
                </a:lnTo>
                <a:lnTo>
                  <a:pt x="698" y="869"/>
                </a:lnTo>
                <a:lnTo>
                  <a:pt x="699" y="888"/>
                </a:lnTo>
                <a:lnTo>
                  <a:pt x="702" y="906"/>
                </a:lnTo>
                <a:lnTo>
                  <a:pt x="703" y="922"/>
                </a:lnTo>
                <a:lnTo>
                  <a:pt x="704" y="938"/>
                </a:lnTo>
                <a:lnTo>
                  <a:pt x="704" y="953"/>
                </a:lnTo>
                <a:lnTo>
                  <a:pt x="704" y="966"/>
                </a:lnTo>
                <a:lnTo>
                  <a:pt x="702" y="979"/>
                </a:lnTo>
                <a:lnTo>
                  <a:pt x="701" y="991"/>
                </a:lnTo>
                <a:lnTo>
                  <a:pt x="697" y="1002"/>
                </a:lnTo>
                <a:lnTo>
                  <a:pt x="694" y="1012"/>
                </a:lnTo>
                <a:lnTo>
                  <a:pt x="689" y="1021"/>
                </a:lnTo>
                <a:lnTo>
                  <a:pt x="683" y="1031"/>
                </a:lnTo>
                <a:lnTo>
                  <a:pt x="675" y="1039"/>
                </a:lnTo>
                <a:lnTo>
                  <a:pt x="667" y="1046"/>
                </a:lnTo>
                <a:lnTo>
                  <a:pt x="657" y="1054"/>
                </a:lnTo>
                <a:lnTo>
                  <a:pt x="644" y="1061"/>
                </a:lnTo>
                <a:lnTo>
                  <a:pt x="631" y="1068"/>
                </a:lnTo>
                <a:lnTo>
                  <a:pt x="615" y="1074"/>
                </a:lnTo>
                <a:lnTo>
                  <a:pt x="598" y="1080"/>
                </a:lnTo>
                <a:lnTo>
                  <a:pt x="579" y="1087"/>
                </a:lnTo>
                <a:lnTo>
                  <a:pt x="556" y="1092"/>
                </a:lnTo>
                <a:lnTo>
                  <a:pt x="533" y="1099"/>
                </a:lnTo>
                <a:lnTo>
                  <a:pt x="508" y="1105"/>
                </a:lnTo>
                <a:lnTo>
                  <a:pt x="480" y="1111"/>
                </a:lnTo>
                <a:lnTo>
                  <a:pt x="448" y="1117"/>
                </a:lnTo>
                <a:lnTo>
                  <a:pt x="434" y="1120"/>
                </a:lnTo>
                <a:lnTo>
                  <a:pt x="419" y="1123"/>
                </a:lnTo>
                <a:lnTo>
                  <a:pt x="405" y="1126"/>
                </a:lnTo>
                <a:lnTo>
                  <a:pt x="389" y="1129"/>
                </a:lnTo>
                <a:lnTo>
                  <a:pt x="373" y="1132"/>
                </a:lnTo>
                <a:lnTo>
                  <a:pt x="356" y="1136"/>
                </a:lnTo>
                <a:lnTo>
                  <a:pt x="339" y="1139"/>
                </a:lnTo>
                <a:lnTo>
                  <a:pt x="320" y="1143"/>
                </a:lnTo>
                <a:lnTo>
                  <a:pt x="302" y="1146"/>
                </a:lnTo>
                <a:lnTo>
                  <a:pt x="283" y="1150"/>
                </a:lnTo>
                <a:lnTo>
                  <a:pt x="263" y="1154"/>
                </a:lnTo>
                <a:lnTo>
                  <a:pt x="241" y="1158"/>
                </a:lnTo>
                <a:lnTo>
                  <a:pt x="219" y="1163"/>
                </a:lnTo>
                <a:lnTo>
                  <a:pt x="196" y="1167"/>
                </a:lnTo>
                <a:lnTo>
                  <a:pt x="173" y="1171"/>
                </a:lnTo>
                <a:lnTo>
                  <a:pt x="148" y="1176"/>
                </a:lnTo>
                <a:lnTo>
                  <a:pt x="199" y="1194"/>
                </a:lnTo>
                <a:lnTo>
                  <a:pt x="0" y="1195"/>
                </a:lnTo>
                <a:lnTo>
                  <a:pt x="141" y="1106"/>
                </a:lnTo>
                <a:lnTo>
                  <a:pt x="131" y="1143"/>
                </a:lnTo>
                <a:lnTo>
                  <a:pt x="151" y="1139"/>
                </a:lnTo>
                <a:lnTo>
                  <a:pt x="168" y="1135"/>
                </a:lnTo>
                <a:lnTo>
                  <a:pt x="184" y="1131"/>
                </a:lnTo>
                <a:lnTo>
                  <a:pt x="198" y="1129"/>
                </a:lnTo>
                <a:lnTo>
                  <a:pt x="209" y="1126"/>
                </a:lnTo>
                <a:lnTo>
                  <a:pt x="219" y="1123"/>
                </a:lnTo>
                <a:lnTo>
                  <a:pt x="228" y="1121"/>
                </a:lnTo>
                <a:lnTo>
                  <a:pt x="236" y="1119"/>
                </a:lnTo>
                <a:lnTo>
                  <a:pt x="243" y="1117"/>
                </a:lnTo>
                <a:lnTo>
                  <a:pt x="250" y="1116"/>
                </a:lnTo>
                <a:lnTo>
                  <a:pt x="257" y="1114"/>
                </a:lnTo>
                <a:lnTo>
                  <a:pt x="264" y="1112"/>
                </a:lnTo>
                <a:lnTo>
                  <a:pt x="271" y="1110"/>
                </a:lnTo>
                <a:lnTo>
                  <a:pt x="279" y="1108"/>
                </a:lnTo>
                <a:lnTo>
                  <a:pt x="288" y="1106"/>
                </a:lnTo>
                <a:lnTo>
                  <a:pt x="298" y="1104"/>
                </a:lnTo>
                <a:lnTo>
                  <a:pt x="321" y="1099"/>
                </a:lnTo>
                <a:lnTo>
                  <a:pt x="343" y="1094"/>
                </a:lnTo>
                <a:lnTo>
                  <a:pt x="363" y="1089"/>
                </a:lnTo>
                <a:lnTo>
                  <a:pt x="381" y="1083"/>
                </a:lnTo>
                <a:lnTo>
                  <a:pt x="398" y="1077"/>
                </a:lnTo>
                <a:lnTo>
                  <a:pt x="412" y="1071"/>
                </a:lnTo>
                <a:lnTo>
                  <a:pt x="425" y="1065"/>
                </a:lnTo>
                <a:lnTo>
                  <a:pt x="437" y="1057"/>
                </a:lnTo>
                <a:lnTo>
                  <a:pt x="447" y="1050"/>
                </a:lnTo>
                <a:lnTo>
                  <a:pt x="455" y="1043"/>
                </a:lnTo>
                <a:lnTo>
                  <a:pt x="463" y="1035"/>
                </a:lnTo>
                <a:lnTo>
                  <a:pt x="469" y="1026"/>
                </a:lnTo>
                <a:lnTo>
                  <a:pt x="474" y="1017"/>
                </a:lnTo>
                <a:lnTo>
                  <a:pt x="478" y="1007"/>
                </a:lnTo>
                <a:lnTo>
                  <a:pt x="481" y="997"/>
                </a:lnTo>
                <a:lnTo>
                  <a:pt x="483" y="986"/>
                </a:lnTo>
                <a:lnTo>
                  <a:pt x="486" y="974"/>
                </a:lnTo>
                <a:lnTo>
                  <a:pt x="486" y="962"/>
                </a:lnTo>
                <a:lnTo>
                  <a:pt x="486" y="949"/>
                </a:lnTo>
                <a:lnTo>
                  <a:pt x="486" y="935"/>
                </a:lnTo>
                <a:lnTo>
                  <a:pt x="486" y="921"/>
                </a:lnTo>
                <a:lnTo>
                  <a:pt x="483" y="905"/>
                </a:lnTo>
                <a:lnTo>
                  <a:pt x="482" y="889"/>
                </a:lnTo>
                <a:lnTo>
                  <a:pt x="481" y="872"/>
                </a:lnTo>
                <a:lnTo>
                  <a:pt x="480" y="853"/>
                </a:lnTo>
                <a:lnTo>
                  <a:pt x="478" y="834"/>
                </a:lnTo>
                <a:lnTo>
                  <a:pt x="475" y="814"/>
                </a:lnTo>
                <a:lnTo>
                  <a:pt x="474" y="793"/>
                </a:lnTo>
                <a:lnTo>
                  <a:pt x="473" y="771"/>
                </a:lnTo>
                <a:lnTo>
                  <a:pt x="471" y="747"/>
                </a:lnTo>
                <a:lnTo>
                  <a:pt x="471" y="723"/>
                </a:lnTo>
                <a:lnTo>
                  <a:pt x="471" y="697"/>
                </a:lnTo>
                <a:lnTo>
                  <a:pt x="473" y="657"/>
                </a:lnTo>
                <a:lnTo>
                  <a:pt x="482" y="620"/>
                </a:lnTo>
                <a:lnTo>
                  <a:pt x="496" y="584"/>
                </a:lnTo>
                <a:lnTo>
                  <a:pt x="515" y="550"/>
                </a:lnTo>
                <a:lnTo>
                  <a:pt x="537" y="518"/>
                </a:lnTo>
                <a:lnTo>
                  <a:pt x="563" y="488"/>
                </a:lnTo>
                <a:lnTo>
                  <a:pt x="593" y="460"/>
                </a:lnTo>
                <a:lnTo>
                  <a:pt x="624" y="433"/>
                </a:lnTo>
                <a:lnTo>
                  <a:pt x="658" y="408"/>
                </a:lnTo>
                <a:lnTo>
                  <a:pt x="693" y="384"/>
                </a:lnTo>
                <a:lnTo>
                  <a:pt x="728" y="362"/>
                </a:lnTo>
                <a:lnTo>
                  <a:pt x="765" y="342"/>
                </a:lnTo>
                <a:lnTo>
                  <a:pt x="801" y="322"/>
                </a:lnTo>
                <a:lnTo>
                  <a:pt x="836" y="304"/>
                </a:lnTo>
                <a:lnTo>
                  <a:pt x="869" y="287"/>
                </a:lnTo>
                <a:lnTo>
                  <a:pt x="901" y="272"/>
                </a:lnTo>
                <a:lnTo>
                  <a:pt x="931" y="257"/>
                </a:lnTo>
                <a:lnTo>
                  <a:pt x="958" y="244"/>
                </a:lnTo>
                <a:lnTo>
                  <a:pt x="981" y="232"/>
                </a:lnTo>
                <a:lnTo>
                  <a:pt x="1001" y="220"/>
                </a:lnTo>
                <a:lnTo>
                  <a:pt x="1016" y="210"/>
                </a:lnTo>
                <a:lnTo>
                  <a:pt x="1026" y="200"/>
                </a:lnTo>
                <a:lnTo>
                  <a:pt x="1029" y="192"/>
                </a:lnTo>
                <a:lnTo>
                  <a:pt x="1028" y="184"/>
                </a:lnTo>
                <a:lnTo>
                  <a:pt x="1019" y="176"/>
                </a:lnTo>
                <a:lnTo>
                  <a:pt x="1003" y="170"/>
                </a:lnTo>
                <a:lnTo>
                  <a:pt x="981" y="163"/>
                </a:lnTo>
                <a:lnTo>
                  <a:pt x="949" y="158"/>
                </a:lnTo>
                <a:lnTo>
                  <a:pt x="909" y="152"/>
                </a:lnTo>
                <a:lnTo>
                  <a:pt x="859" y="148"/>
                </a:lnTo>
                <a:lnTo>
                  <a:pt x="800" y="144"/>
                </a:lnTo>
                <a:lnTo>
                  <a:pt x="730" y="139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2700000" scaled="1"/>
          </a:gradFill>
          <a:ln w="25400" cap="rnd" cmpd="sng">
            <a:solidFill>
              <a:srgbClr val="000000"/>
            </a:solidFill>
            <a:prstDash val="solid"/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zh-CN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2979738" y="16764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0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Chronically infected rodent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69925" y="4114800"/>
            <a:ext cx="3521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0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Virus is present in aerosolized excreta, particularly urine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438400" y="2803525"/>
            <a:ext cx="41322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0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Horizontal transmission of infection between same species by contact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810000" y="5029200"/>
            <a:ext cx="48101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defRPr/>
            </a:pPr>
            <a:r>
              <a:rPr kumimoji="1" lang="en-US" altLang="zh-CN" sz="20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Secondary aerosols, mucous membrane contact, and skin breaches are also a consideration</a:t>
            </a:r>
          </a:p>
        </p:txBody>
      </p:sp>
      <p:pic>
        <p:nvPicPr>
          <p:cNvPr id="9227" name="Picture 12" descr="perso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475" y="5715000"/>
            <a:ext cx="384175" cy="922338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</p:pic>
      <p:sp>
        <p:nvSpPr>
          <p:cNvPr id="9228" name="Rectangle 17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ln/>
        </p:spPr>
        <p:txBody>
          <a:bodyPr vert="horz" wrap="square" lIns="92075" tIns="46038" rIns="92075" bIns="46038" anchor="ctr"/>
          <a:lstStyle/>
          <a:p>
            <a:pPr algn="ctr"/>
            <a:r>
              <a:rPr lang="en-US" altLang="zh-CN" sz="3600" dirty="0">
                <a:solidFill>
                  <a:srgbClr val="FFFF00"/>
                </a:solidFill>
                <a:ea typeface="宋体" panose="02010600030101010101" pitchFamily="2" charset="-122"/>
              </a:rPr>
              <a:t>Transmission of Hantaviruses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/>
          <p:nvPr/>
        </p:nvSpPr>
        <p:spPr>
          <a:xfrm>
            <a:off x="2667000" y="762000"/>
            <a:ext cx="42814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EPIDEMIOLOGY</a:t>
            </a:r>
            <a:endParaRPr lang="en-US" altLang="zh-TW" sz="36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1267" name="Rectangle 6"/>
          <p:cNvSpPr/>
          <p:nvPr/>
        </p:nvSpPr>
        <p:spPr>
          <a:xfrm>
            <a:off x="1763713" y="1844675"/>
            <a:ext cx="5616575" cy="273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u"/>
              <a:defRPr kumimoji="1" sz="280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F"/>
              <a:defRPr kumimoji="1" sz="240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•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–"/>
              <a:defRPr kumimoji="1" sz="200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buClr>
                <a:schemeClr val="tx1"/>
              </a:buClr>
              <a:buSzTx/>
              <a:buChar char="Ø"/>
            </a:pPr>
            <a:r>
              <a:rPr lang="zh-TW" altLang="en-US" sz="2400" b="1" dirty="0"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PMingLiU" pitchFamily="18" charset="-120"/>
              </a:rPr>
              <a:t>Susceptibility</a:t>
            </a:r>
            <a:endParaRPr lang="en-US" altLang="zh-TW" sz="2800" b="1" dirty="0">
              <a:solidFill>
                <a:srgbClr val="FFFF00"/>
              </a:solidFill>
              <a:latin typeface="Times New Roman" panose="02020603050405020304" pitchFamily="18" charset="0"/>
              <a:ea typeface="PMingLiU" pitchFamily="18" charset="-120"/>
            </a:endParaRPr>
          </a:p>
          <a:p>
            <a:pPr marL="457200" lvl="1" indent="0" eaLnBrk="1" hangingPunct="1">
              <a:buClrTx/>
              <a:buSzTx/>
              <a:buFontTx/>
              <a:buChar char="•"/>
            </a:pPr>
            <a:r>
              <a:rPr lang="en-US" altLang="zh-TW" sz="2400" b="1" dirty="0"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Universal susceptibility</a:t>
            </a:r>
          </a:p>
          <a:p>
            <a:pPr marL="457200" lvl="1" indent="0" eaLnBrk="1" hangingPunct="1">
              <a:buClrTx/>
              <a:buSzTx/>
              <a:buFontTx/>
              <a:buChar char="•"/>
            </a:pPr>
            <a:endParaRPr lang="en-US" altLang="zh-CN" sz="2400" b="1" dirty="0">
              <a:latin typeface="Times New Roman" panose="02020603050405020304" pitchFamily="18" charset="0"/>
              <a:ea typeface="PMingLiU" pitchFamily="18" charset="-120"/>
            </a:endParaRPr>
          </a:p>
          <a:p>
            <a:pPr marL="457200" lvl="1" indent="0" eaLnBrk="1" hangingPunct="1">
              <a:buClrTx/>
              <a:buSzTx/>
              <a:buFontTx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Stable and persistant immunity</a:t>
            </a:r>
          </a:p>
          <a:p>
            <a:pPr marL="457200" lvl="1" indent="0" eaLnBrk="1" hangingPunct="1">
              <a:buClrTx/>
              <a:buSzTx/>
              <a:buFontTx/>
              <a:buChar char="•"/>
            </a:pPr>
            <a:endParaRPr lang="en-US" altLang="zh-CN" sz="2400" b="1" dirty="0">
              <a:latin typeface="Times New Roman" panose="02020603050405020304" pitchFamily="18" charset="0"/>
              <a:ea typeface="PMingLiU" pitchFamily="18" charset="-120"/>
            </a:endParaRPr>
          </a:p>
          <a:p>
            <a:pPr marL="457200" lvl="1" indent="0" eaLnBrk="1" hangingPunct="1">
              <a:buClrTx/>
              <a:buSzTx/>
              <a:buFontTx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ea typeface="PMingLiU" pitchFamily="18" charset="-120"/>
              </a:rPr>
              <a:t> Subclinical infection:2.5%-4.3%</a:t>
            </a:r>
            <a:endParaRPr lang="en-US" altLang="zh-TW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755650" y="1700213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lIns="92075" tIns="46038" rIns="92075" bIns="46038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/>
            </a:pPr>
            <a:endParaRPr kumimoji="1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Azure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2075" tIns="46038" rIns="92075" bIns="46038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anose="05000000000000000000" pitchFamily="2" charset="2"/>
          <a:buChar char="•"/>
          <a:defRPr kumimoji="1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2075" tIns="46038" rIns="92075" bIns="46038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anose="05000000000000000000" pitchFamily="2" charset="2"/>
          <a:buChar char="•"/>
          <a:defRPr kumimoji="1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337736062</Template>
  <TotalTime>15</TotalTime>
  <Words>1499</Words>
  <Application>Microsoft Office PowerPoint</Application>
  <PresentationFormat>全屏显示(4:3)</PresentationFormat>
  <Paragraphs>349</Paragraphs>
  <Slides>43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43</vt:i4>
      </vt:variant>
    </vt:vector>
  </HeadingPairs>
  <TitlesOfParts>
    <vt:vector size="49" baseType="lpstr">
      <vt:lpstr>黑体</vt:lpstr>
      <vt:lpstr>Arial</vt:lpstr>
      <vt:lpstr>Times New Roman</vt:lpstr>
      <vt:lpstr>Verdana</vt:lpstr>
      <vt:lpstr>Wingdings</vt:lpstr>
      <vt:lpstr>Azure</vt:lpstr>
      <vt:lpstr>PowerPoint 演示文稿</vt:lpstr>
      <vt:lpstr>PowerPoint 演示文稿</vt:lpstr>
      <vt:lpstr>PowerPoint 演示文稿</vt:lpstr>
      <vt:lpstr>PowerPoint 演示文稿</vt:lpstr>
      <vt:lpstr>ETIOLOGY</vt:lpstr>
      <vt:lpstr>PowerPoint 演示文稿</vt:lpstr>
      <vt:lpstr>PowerPoint 演示文稿</vt:lpstr>
      <vt:lpstr>Transmission of Hantaviruses</vt:lpstr>
      <vt:lpstr>PowerPoint 演示文稿</vt:lpstr>
      <vt:lpstr>PowerPoint 演示文稿</vt:lpstr>
      <vt:lpstr>Pathogenesis</vt:lpstr>
      <vt:lpstr>Pathogenesis</vt:lpstr>
      <vt:lpstr>Pathophysiology of symptoms</vt:lpstr>
      <vt:lpstr>Pathophysiology of symptoms</vt:lpstr>
      <vt:lpstr>Pathophysiology of symptoms</vt:lpstr>
      <vt:lpstr>Pathology</vt:lpstr>
      <vt:lpstr>Clinical manifestations</vt:lpstr>
      <vt:lpstr>Clinical course and symptoms of HFRS</vt:lpstr>
      <vt:lpstr>Clinical manifestations</vt:lpstr>
      <vt:lpstr>Clinical manifestations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Viremia and antibody response in human hantavirus infection</vt:lpstr>
      <vt:lpstr>PowerPoint 演示文稿</vt:lpstr>
      <vt:lpstr>Treatment</vt:lpstr>
      <vt:lpstr>Treatment</vt:lpstr>
      <vt:lpstr>Treatment</vt:lpstr>
      <vt:lpstr>Treatment</vt:lpstr>
      <vt:lpstr>PowerPoint 演示文稿</vt:lpstr>
      <vt:lpstr>PowerPoint 演示文稿</vt:lpstr>
      <vt:lpstr>Treatment </vt:lpstr>
      <vt:lpstr>Prevention</vt:lpstr>
      <vt:lpstr>Summary </vt:lpstr>
      <vt:lpstr>THANK YOU!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Liu Zhihua</cp:lastModifiedBy>
  <cp:revision>84</cp:revision>
  <dcterms:created xsi:type="dcterms:W3CDTF">2008-03-20T07:08:39Z</dcterms:created>
  <dcterms:modified xsi:type="dcterms:W3CDTF">2020-10-12T06:01:34Z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