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75" r:id="rId2"/>
    <p:sldId id="276" r:id="rId3"/>
    <p:sldId id="277" r:id="rId4"/>
    <p:sldId id="318" r:id="rId5"/>
    <p:sldId id="283" r:id="rId6"/>
    <p:sldId id="331" r:id="rId7"/>
    <p:sldId id="292" r:id="rId8"/>
    <p:sldId id="310" r:id="rId9"/>
    <p:sldId id="311" r:id="rId10"/>
    <p:sldId id="258" r:id="rId11"/>
    <p:sldId id="319" r:id="rId12"/>
    <p:sldId id="320" r:id="rId13"/>
    <p:sldId id="321" r:id="rId14"/>
    <p:sldId id="322" r:id="rId15"/>
    <p:sldId id="323" r:id="rId16"/>
    <p:sldId id="259" r:id="rId17"/>
    <p:sldId id="312" r:id="rId18"/>
    <p:sldId id="294" r:id="rId19"/>
    <p:sldId id="316" r:id="rId20"/>
    <p:sldId id="317" r:id="rId21"/>
    <p:sldId id="301" r:id="rId22"/>
    <p:sldId id="267" r:id="rId23"/>
    <p:sldId id="260" r:id="rId24"/>
    <p:sldId id="296" r:id="rId25"/>
    <p:sldId id="297" r:id="rId26"/>
    <p:sldId id="298" r:id="rId27"/>
    <p:sldId id="299" r:id="rId28"/>
    <p:sldId id="261" r:id="rId29"/>
    <p:sldId id="262" r:id="rId30"/>
    <p:sldId id="333" r:id="rId31"/>
    <p:sldId id="332" r:id="rId32"/>
    <p:sldId id="263" r:id="rId33"/>
    <p:sldId id="327" r:id="rId34"/>
    <p:sldId id="334" r:id="rId35"/>
    <p:sldId id="291" r:id="rId36"/>
    <p:sldId id="268" r:id="rId37"/>
    <p:sldId id="313" r:id="rId38"/>
    <p:sldId id="315" r:id="rId39"/>
    <p:sldId id="269" r:id="rId40"/>
    <p:sldId id="302" r:id="rId41"/>
    <p:sldId id="303" r:id="rId42"/>
    <p:sldId id="304" r:id="rId43"/>
    <p:sldId id="288" r:id="rId44"/>
    <p:sldId id="285" r:id="rId45"/>
    <p:sldId id="289" r:id="rId46"/>
    <p:sldId id="270" r:id="rId47"/>
    <p:sldId id="271" r:id="rId48"/>
    <p:sldId id="306" r:id="rId49"/>
    <p:sldId id="273" r:id="rId50"/>
    <p:sldId id="307" r:id="rId51"/>
    <p:sldId id="266" r:id="rId52"/>
    <p:sldId id="324" r:id="rId53"/>
    <p:sldId id="308" r:id="rId54"/>
    <p:sldId id="326" r:id="rId55"/>
    <p:sldId id="309" r:id="rId56"/>
    <p:sldId id="325" r:id="rId57"/>
    <p:sldId id="329" r:id="rId58"/>
    <p:sldId id="328" r:id="rId59"/>
    <p:sldId id="330" r:id="rId60"/>
  </p:sldIdLst>
  <p:sldSz cx="9144000" cy="6858000" type="screen4x3"/>
  <p:notesSz cx="6858000" cy="9144000"/>
  <p:defaultTextStyle>
    <a:defPPr>
      <a:defRPr lang="zh-CN"/>
    </a:defPPr>
    <a:lvl1pPr algn="l" rtl="0" eaLnBrk="0" fontAlgn="base" hangingPunct="0">
      <a:spcBef>
        <a:spcPct val="20000"/>
      </a:spcBef>
      <a:spcAft>
        <a:spcPct val="0"/>
      </a:spcAft>
      <a:buClr>
        <a:schemeClr val="bg1"/>
      </a:buClr>
      <a:buSzPct val="100000"/>
      <a:buFont typeface="Wingdings" panose="05000000000000000000" pitchFamily="2" charset="2"/>
      <a:buChar char="•"/>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1pPr>
    <a:lvl2pPr marL="457200" algn="l" rtl="0" eaLnBrk="0" fontAlgn="base" hangingPunct="0">
      <a:spcBef>
        <a:spcPct val="20000"/>
      </a:spcBef>
      <a:spcAft>
        <a:spcPct val="0"/>
      </a:spcAft>
      <a:buClr>
        <a:schemeClr val="bg1"/>
      </a:buClr>
      <a:buSzPct val="100000"/>
      <a:buFont typeface="Wingdings" panose="05000000000000000000" pitchFamily="2" charset="2"/>
      <a:buChar char="•"/>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2pPr>
    <a:lvl3pPr marL="914400" algn="l" rtl="0" eaLnBrk="0" fontAlgn="base" hangingPunct="0">
      <a:spcBef>
        <a:spcPct val="20000"/>
      </a:spcBef>
      <a:spcAft>
        <a:spcPct val="0"/>
      </a:spcAft>
      <a:buClr>
        <a:schemeClr val="bg1"/>
      </a:buClr>
      <a:buSzPct val="100000"/>
      <a:buFont typeface="Wingdings" panose="05000000000000000000" pitchFamily="2" charset="2"/>
      <a:buChar char="•"/>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3pPr>
    <a:lvl4pPr marL="1371600" algn="l" rtl="0" eaLnBrk="0" fontAlgn="base" hangingPunct="0">
      <a:spcBef>
        <a:spcPct val="20000"/>
      </a:spcBef>
      <a:spcAft>
        <a:spcPct val="0"/>
      </a:spcAft>
      <a:buClr>
        <a:schemeClr val="bg1"/>
      </a:buClr>
      <a:buSzPct val="100000"/>
      <a:buFont typeface="Wingdings" panose="05000000000000000000" pitchFamily="2" charset="2"/>
      <a:buChar char="•"/>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4pPr>
    <a:lvl5pPr marL="1828800" algn="l" rtl="0" eaLnBrk="0" fontAlgn="base" hangingPunct="0">
      <a:spcBef>
        <a:spcPct val="20000"/>
      </a:spcBef>
      <a:spcAft>
        <a:spcPct val="0"/>
      </a:spcAft>
      <a:buClr>
        <a:schemeClr val="bg1"/>
      </a:buClr>
      <a:buSzPct val="100000"/>
      <a:buFont typeface="Wingdings" panose="05000000000000000000" pitchFamily="2" charset="2"/>
      <a:buChar char="•"/>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5pPr>
    <a:lvl6pPr marL="22860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6pPr>
    <a:lvl7pPr marL="27432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7pPr>
    <a:lvl8pPr marL="32004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8pPr>
    <a:lvl9pPr marL="36576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FF33CC"/>
    <a:srgbClr val="66FF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73233" autoAdjust="0"/>
  </p:normalViewPr>
  <p:slideViewPr>
    <p:cSldViewPr>
      <p:cViewPr varScale="1">
        <p:scale>
          <a:sx n="70" d="100"/>
          <a:sy n="70" d="100"/>
        </p:scale>
        <p:origin x="157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buClrTx/>
              <a:buSzTx/>
              <a:buFontTx/>
              <a:buNone/>
              <a:defRPr kumimoji="0" sz="1200">
                <a:effectLst/>
                <a:ea typeface="宋体" panose="02010600030101010101" pitchFamily="2" charset="-122"/>
              </a:defRPr>
            </a:lvl1pPr>
          </a:lstStyle>
          <a:p>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buClrTx/>
              <a:buSzTx/>
              <a:buFontTx/>
              <a:buNone/>
              <a:defRPr kumimoji="0" sz="1200">
                <a:effectLst/>
                <a:ea typeface="宋体" panose="02010600030101010101" pitchFamily="2" charset="-122"/>
              </a:defRPr>
            </a:lvl1pPr>
          </a:lstStyle>
          <a:p>
            <a:endParaRPr lang="en-US" altLang="zh-CN"/>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spcBef>
                <a:spcPct val="0"/>
              </a:spcBef>
              <a:buClrTx/>
              <a:buSzTx/>
              <a:buFontTx/>
              <a:buNone/>
              <a:defRPr kumimoji="0" sz="1200">
                <a:effectLst/>
                <a:ea typeface="宋体" panose="02010600030101010101" pitchFamily="2" charset="-122"/>
              </a:defRPr>
            </a:lvl1pPr>
          </a:lstStyle>
          <a:p>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spcBef>
                <a:spcPct val="0"/>
              </a:spcBef>
              <a:buClrTx/>
              <a:buSzTx/>
              <a:buFontTx/>
              <a:buNone/>
              <a:defRPr kumimoji="0" sz="1200">
                <a:effectLst/>
                <a:ea typeface="宋体" panose="02010600030101010101" pitchFamily="2" charset="-122"/>
              </a:defRPr>
            </a:lvl1pPr>
          </a:lstStyle>
          <a:p>
            <a:fld id="{EC6F10A7-1F2C-4CF9-83D4-3DF1A6CA81B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c.gov/flu/about/disease/complications.htm#complication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16205EA-1597-4053-B29E-1F57BD75266A}" type="slidenum">
              <a:rPr lang="en-US" altLang="zh-CN"/>
              <a:t>10</a:t>
            </a:fld>
            <a:endParaRPr lang="en-US" altLang="zh-CN"/>
          </a:p>
        </p:txBody>
      </p:sp>
      <p:sp>
        <p:nvSpPr>
          <p:cNvPr id="7170" name="Rectangle 2"/>
          <p:cNvSpPr>
            <a:spLocks noGrp="1" noRot="1" noChangeAspect="1" noChangeArrowheads="1" noTextEdit="1"/>
          </p:cNvSpPr>
          <p:nvPr>
            <p:ph type="sldImg"/>
          </p:nvPr>
        </p:nvSpPr>
        <p:spPr>
          <a:xfrm>
            <a:off x="1150938" y="692150"/>
            <a:ext cx="4556125" cy="3416300"/>
          </a:xfrm>
        </p:spPr>
      </p:sp>
      <p:sp>
        <p:nvSpPr>
          <p:cNvPr id="7171"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EC42CD2-BDC2-4C6F-B395-53F87F49A78D}" type="slidenum">
              <a:rPr lang="en-US" altLang="zh-CN"/>
              <a:t>11</a:t>
            </a:fld>
            <a:endParaRPr lang="en-US" altLang="zh-CN"/>
          </a:p>
        </p:txBody>
      </p:sp>
      <p:sp>
        <p:nvSpPr>
          <p:cNvPr id="2852866" name="Rectangle 2"/>
          <p:cNvSpPr>
            <a:spLocks noGrp="1" noRot="1" noChangeAspect="1" noChangeArrowheads="1" noTextEdit="1"/>
          </p:cNvSpPr>
          <p:nvPr>
            <p:ph type="sldImg"/>
          </p:nvPr>
        </p:nvSpPr>
        <p:spPr>
          <a:xfrm>
            <a:off x="1144588" y="685800"/>
            <a:ext cx="4572000" cy="3429000"/>
          </a:xfrm>
        </p:spPr>
      </p:sp>
      <p:sp>
        <p:nvSpPr>
          <p:cNvPr id="2852867" name="Rectangle 3"/>
          <p:cNvSpPr>
            <a:spLocks noGrp="1" noChangeArrowheads="1"/>
          </p:cNvSpPr>
          <p:nvPr>
            <p:ph type="body" idx="1"/>
          </p:nvPr>
        </p:nvSpPr>
        <p:spPr/>
        <p:txBody>
          <a:bodyPr/>
          <a:lstStyle/>
          <a:p>
            <a:endParaRPr lang="en-US" altLang="zh-CN" b="1"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C4BCCEE-AB09-4FCF-948A-CCB5E73CB7D7}" type="slidenum">
              <a:rPr lang="en-US" altLang="zh-CN"/>
              <a:t>12</a:t>
            </a:fld>
            <a:endParaRPr lang="en-US" altLang="zh-CN"/>
          </a:p>
        </p:txBody>
      </p:sp>
      <p:sp>
        <p:nvSpPr>
          <p:cNvPr id="2856962" name="Rectangle 2"/>
          <p:cNvSpPr>
            <a:spLocks noGrp="1" noRot="1" noChangeAspect="1" noChangeArrowheads="1" noTextEdit="1"/>
          </p:cNvSpPr>
          <p:nvPr>
            <p:ph type="sldImg"/>
          </p:nvPr>
        </p:nvSpPr>
        <p:spPr/>
      </p:sp>
      <p:sp>
        <p:nvSpPr>
          <p:cNvPr id="2856963" name="Rectangle 3"/>
          <p:cNvSpPr>
            <a:spLocks noGrp="1" noChangeArrowheads="1"/>
          </p:cNvSpPr>
          <p:nvPr>
            <p:ph type="body" idx="1"/>
          </p:nvPr>
        </p:nvSpPr>
        <p:spPr/>
        <p:txBody>
          <a:bodyPr/>
          <a:lstStyle/>
          <a:p>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B9E1A41-B6F4-45DA-A921-93D65C52D6D4}" type="slidenum">
              <a:rPr lang="en-US" altLang="zh-CN"/>
              <a:t>13</a:t>
            </a:fld>
            <a:endParaRPr lang="en-US" altLang="zh-CN"/>
          </a:p>
        </p:txBody>
      </p:sp>
      <p:sp>
        <p:nvSpPr>
          <p:cNvPr id="2859010" name="Rectangle 2"/>
          <p:cNvSpPr>
            <a:spLocks noGrp="1" noRot="1" noChangeAspect="1" noChangeArrowheads="1" noTextEdit="1"/>
          </p:cNvSpPr>
          <p:nvPr>
            <p:ph type="sldImg"/>
          </p:nvPr>
        </p:nvSpPr>
        <p:spPr/>
      </p:sp>
      <p:sp>
        <p:nvSpPr>
          <p:cNvPr id="2859011" name="Rectangle 3"/>
          <p:cNvSpPr>
            <a:spLocks noGrp="1" noChangeArrowheads="1"/>
          </p:cNvSpPr>
          <p:nvPr>
            <p:ph type="body" idx="1"/>
          </p:nvPr>
        </p:nvSpPr>
        <p:spPr/>
        <p:txBody>
          <a:bodyPr/>
          <a:lstStyle/>
          <a:p>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8BA64E-0044-4370-BF8D-9CBB199BEE8B}" type="slidenum">
              <a:rPr lang="en-US" altLang="zh-CN"/>
              <a:t>14</a:t>
            </a:fld>
            <a:endParaRPr lang="en-US" altLang="zh-CN"/>
          </a:p>
        </p:txBody>
      </p:sp>
      <p:sp>
        <p:nvSpPr>
          <p:cNvPr id="2861058" name="Rectangle 2"/>
          <p:cNvSpPr>
            <a:spLocks noGrp="1" noRot="1" noChangeAspect="1" noChangeArrowheads="1" noTextEdit="1"/>
          </p:cNvSpPr>
          <p:nvPr>
            <p:ph type="sldImg"/>
          </p:nvPr>
        </p:nvSpPr>
        <p:spPr/>
      </p:sp>
      <p:sp>
        <p:nvSpPr>
          <p:cNvPr id="2861059" name="Rectangle 3"/>
          <p:cNvSpPr>
            <a:spLocks noGrp="1" noChangeArrowheads="1"/>
          </p:cNvSpPr>
          <p:nvPr>
            <p:ph type="body" idx="1"/>
          </p:nvPr>
        </p:nvSpPr>
        <p:spPr/>
        <p:txBody>
          <a:bodyPr/>
          <a:lstStyle/>
          <a:p>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ED62C46-C19B-4861-A016-A14824DDBDEB}" type="slidenum">
              <a:rPr lang="en-US" altLang="zh-CN"/>
              <a:t>15</a:t>
            </a:fld>
            <a:endParaRPr lang="en-US" altLang="zh-CN"/>
          </a:p>
        </p:txBody>
      </p:sp>
      <p:sp>
        <p:nvSpPr>
          <p:cNvPr id="2863106" name="Rectangle 2"/>
          <p:cNvSpPr>
            <a:spLocks noGrp="1" noRot="1" noChangeAspect="1" noChangeArrowheads="1" noTextEdit="1"/>
          </p:cNvSpPr>
          <p:nvPr>
            <p:ph type="sldImg"/>
          </p:nvPr>
        </p:nvSpPr>
        <p:spPr/>
      </p:sp>
      <p:sp>
        <p:nvSpPr>
          <p:cNvPr id="2863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1ED8DDF-CBAA-41A7-9993-EA5FD3AFEF1F}" type="slidenum">
              <a:rPr lang="en-US" altLang="zh-CN"/>
              <a:t>16</a:t>
            </a:fld>
            <a:endParaRPr lang="en-US" altLang="zh-CN"/>
          </a:p>
        </p:txBody>
      </p:sp>
      <p:sp>
        <p:nvSpPr>
          <p:cNvPr id="9218" name="Rectangle 2"/>
          <p:cNvSpPr>
            <a:spLocks noGrp="1" noRot="1" noChangeAspect="1" noChangeArrowheads="1" noTextEdit="1"/>
          </p:cNvSpPr>
          <p:nvPr>
            <p:ph type="sldImg"/>
          </p:nvPr>
        </p:nvSpPr>
        <p:spPr>
          <a:xfrm>
            <a:off x="1150938" y="692150"/>
            <a:ext cx="4556125" cy="3416300"/>
          </a:xfrm>
        </p:spPr>
      </p:sp>
      <p:sp>
        <p:nvSpPr>
          <p:cNvPr id="9219"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4073B32-AD46-4B37-9020-6F2231918841}" type="slidenum">
              <a:rPr lang="en-US" altLang="zh-CN"/>
              <a:t>18</a:t>
            </a:fld>
            <a:endParaRPr lang="en-US" altLang="zh-CN"/>
          </a:p>
        </p:txBody>
      </p:sp>
      <p:sp>
        <p:nvSpPr>
          <p:cNvPr id="128002" name="Rectangle 2"/>
          <p:cNvSpPr>
            <a:spLocks noGrp="1" noRot="1" noChangeAspect="1" noChangeArrowheads="1" noTextEdit="1"/>
          </p:cNvSpPr>
          <p:nvPr>
            <p:ph type="sldImg"/>
          </p:nvPr>
        </p:nvSpPr>
        <p:spPr/>
      </p:sp>
      <p:sp>
        <p:nvSpPr>
          <p:cNvPr id="128003"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FE260AE-9074-49C1-A5A0-E41A55256BC6}" type="slidenum">
              <a:rPr lang="en-US" altLang="zh-CN"/>
              <a:t>22</a:t>
            </a:fld>
            <a:endParaRPr lang="en-US" altLang="zh-CN"/>
          </a:p>
        </p:txBody>
      </p:sp>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p:txBody>
          <a:bodyPr/>
          <a:lstStyle/>
          <a:p>
            <a:endParaRPr lang="en-US" altLang="zh-CN" dirty="0">
              <a:latin typeface="Verdan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12B1955-053D-4C2B-BB61-B84D714E4C91}" type="slidenum">
              <a:rPr lang="en-US" altLang="zh-CN"/>
              <a:t>23</a:t>
            </a:fld>
            <a:endParaRPr lang="en-US" altLang="zh-CN"/>
          </a:p>
        </p:txBody>
      </p:sp>
      <p:sp>
        <p:nvSpPr>
          <p:cNvPr id="11266" name="Rectangle 2"/>
          <p:cNvSpPr>
            <a:spLocks noGrp="1" noRot="1" noChangeAspect="1" noChangeArrowheads="1" noTextEdit="1"/>
          </p:cNvSpPr>
          <p:nvPr>
            <p:ph type="sldImg"/>
          </p:nvPr>
        </p:nvSpPr>
        <p:spPr>
          <a:xfrm>
            <a:off x="1150938" y="692150"/>
            <a:ext cx="4556125" cy="3416300"/>
          </a:xfrm>
        </p:spPr>
      </p:sp>
      <p:sp>
        <p:nvSpPr>
          <p:cNvPr id="11267" name="Rectangle 3"/>
          <p:cNvSpPr>
            <a:spLocks noGrp="1" noChangeArrowheads="1"/>
          </p:cNvSpPr>
          <p:nvPr>
            <p:ph type="body" idx="1"/>
          </p:nvPr>
        </p:nvSpPr>
        <p:spPr>
          <a:xfrm>
            <a:off x="914400" y="4343400"/>
            <a:ext cx="5029200" cy="4114800"/>
          </a:xfrm>
        </p:spPr>
        <p:txBody>
          <a:bodyPr/>
          <a:lstStyle/>
          <a:p>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F10A7-1F2C-4CF9-83D4-3DF1A6CA81B3}" type="slidenum">
              <a:rPr lang="en-US" altLang="zh-CN" smtClean="0"/>
              <a:t>25</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F10A7-1F2C-4CF9-83D4-3DF1A6CA81B3}" type="slidenum">
              <a:rPr lang="en-US" altLang="zh-CN" smtClean="0"/>
              <a:t>26</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F10A7-1F2C-4CF9-83D4-3DF1A6CA81B3}" type="slidenum">
              <a:rPr lang="en-US" altLang="zh-CN" smtClean="0"/>
              <a:t>27</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8D78DDF-70B7-464D-9917-0148899EADF7}" type="slidenum">
              <a:rPr lang="en-US" altLang="zh-CN"/>
              <a:t>28</a:t>
            </a:fld>
            <a:endParaRPr lang="en-US" altLang="zh-CN"/>
          </a:p>
        </p:txBody>
      </p:sp>
      <p:sp>
        <p:nvSpPr>
          <p:cNvPr id="13314" name="Rectangle 2"/>
          <p:cNvSpPr>
            <a:spLocks noGrp="1" noRot="1" noChangeAspect="1" noChangeArrowheads="1" noTextEdit="1"/>
          </p:cNvSpPr>
          <p:nvPr>
            <p:ph type="sldImg"/>
          </p:nvPr>
        </p:nvSpPr>
        <p:spPr>
          <a:xfrm>
            <a:off x="1150938" y="692150"/>
            <a:ext cx="4556125" cy="3416300"/>
          </a:xfrm>
        </p:spPr>
      </p:sp>
      <p:sp>
        <p:nvSpPr>
          <p:cNvPr id="13315"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0061E1A-09DC-4F2D-B433-D30D9EB437AA}" type="slidenum">
              <a:rPr lang="en-US" altLang="zh-CN"/>
              <a:t>29</a:t>
            </a:fld>
            <a:endParaRPr lang="en-US" altLang="zh-CN"/>
          </a:p>
        </p:txBody>
      </p:sp>
      <p:sp>
        <p:nvSpPr>
          <p:cNvPr id="15362" name="Rectangle 2"/>
          <p:cNvSpPr>
            <a:spLocks noGrp="1" noRot="1" noChangeAspect="1" noChangeArrowheads="1" noTextEdit="1"/>
          </p:cNvSpPr>
          <p:nvPr>
            <p:ph type="sldImg"/>
          </p:nvPr>
        </p:nvSpPr>
        <p:spPr>
          <a:xfrm>
            <a:off x="1150938" y="692150"/>
            <a:ext cx="4556125" cy="3416300"/>
          </a:xfrm>
        </p:spPr>
      </p:sp>
      <p:sp>
        <p:nvSpPr>
          <p:cNvPr id="15363" name="Rectangle 3"/>
          <p:cNvSpPr>
            <a:spLocks noGrp="1" noChangeArrowheads="1"/>
          </p:cNvSpPr>
          <p:nvPr>
            <p:ph type="body" idx="1"/>
          </p:nvPr>
        </p:nvSpPr>
        <p:spPr>
          <a:xfrm>
            <a:off x="914400" y="4343400"/>
            <a:ext cx="5029200" cy="4114800"/>
          </a:xfrm>
        </p:spPr>
        <p:txBody>
          <a:bodyPr/>
          <a:lstStyle/>
          <a:p>
            <a:r>
              <a:rPr lang="en-US" altLang="zh-CN" dirty="0"/>
              <a:t> </a:t>
            </a:r>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Summary of Influenza Antiviral Treatment Recommendations</a:t>
            </a:r>
          </a:p>
          <a:p>
            <a:r>
              <a:rPr lang="en-US" altLang="zh-CN" dirty="0"/>
              <a:t>Clinical trials and observational data show that early antiviral treatment can shorten the duration of fever and illness symptoms, and may reduce the risk of </a:t>
            </a:r>
            <a:r>
              <a:rPr lang="en-US" altLang="zh-CN" dirty="0">
                <a:hlinkClick r:id="rId3"/>
              </a:rPr>
              <a:t>complications from influenza</a:t>
            </a:r>
            <a:r>
              <a:rPr lang="en-US" altLang="zh-CN" dirty="0"/>
              <a:t> (e.g., otitis media in young children, pneumonia, and respiratory failure).</a:t>
            </a:r>
          </a:p>
          <a:p>
            <a:r>
              <a:rPr lang="en-US" altLang="zh-CN" dirty="0"/>
              <a:t>Early treatment of hospitalized patients can reduce death.</a:t>
            </a:r>
          </a:p>
          <a:p>
            <a:r>
              <a:rPr lang="en-US" altLang="zh-CN" dirty="0"/>
              <a:t>In hospitalized children, early antiviral treatment has been shown to shorten the duration of hospitalization.</a:t>
            </a:r>
          </a:p>
          <a:p>
            <a:r>
              <a:rPr lang="en-US" altLang="zh-CN" dirty="0"/>
              <a:t>Clinical benefit is greatest when antiviral treatment is administered early, especially within 48 hours of influenza illness onset.</a:t>
            </a:r>
          </a:p>
          <a:p>
            <a:r>
              <a:rPr lang="en-US" altLang="zh-CN" dirty="0"/>
              <a:t>Antiviral treatment is recommended </a:t>
            </a:r>
            <a:r>
              <a:rPr lang="en-US" altLang="zh-CN" b="1" dirty="0"/>
              <a:t>as early as possible</a:t>
            </a:r>
            <a:r>
              <a:rPr lang="en-US" altLang="zh-CN" dirty="0"/>
              <a:t> for any patient with confirmed or suspected influenza who: </a:t>
            </a:r>
          </a:p>
          <a:p>
            <a:pPr lvl="1"/>
            <a:r>
              <a:rPr lang="en-US" altLang="zh-CN" dirty="0"/>
              <a:t>is hospitalized;</a:t>
            </a:r>
          </a:p>
          <a:p>
            <a:pPr lvl="1"/>
            <a:r>
              <a:rPr lang="en-US" altLang="zh-CN" dirty="0"/>
              <a:t>has severe, complicated, or progressive illness; or</a:t>
            </a:r>
          </a:p>
          <a:p>
            <a:pPr lvl="1"/>
            <a:r>
              <a:rPr lang="en-US" altLang="zh-CN" dirty="0"/>
              <a:t>is at higher risk for influenza complications.</a:t>
            </a:r>
          </a:p>
          <a:p>
            <a:endParaRPr lang="zh-CN" altLang="en-US" dirty="0"/>
          </a:p>
        </p:txBody>
      </p:sp>
      <p:sp>
        <p:nvSpPr>
          <p:cNvPr id="4" name="灯片编号占位符 3"/>
          <p:cNvSpPr>
            <a:spLocks noGrp="1"/>
          </p:cNvSpPr>
          <p:nvPr>
            <p:ph type="sldNum" sz="quarter" idx="10"/>
          </p:nvPr>
        </p:nvSpPr>
        <p:spPr/>
        <p:txBody>
          <a:bodyPr/>
          <a:lstStyle/>
          <a:p>
            <a:fld id="{EC6F10A7-1F2C-4CF9-83D4-3DF1A6CA81B3}" type="slidenum">
              <a:rPr lang="en-US" altLang="zh-CN" smtClean="0"/>
              <a:t>31</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123198E-8504-4EF1-BF85-1F5E96EA5CDC}" type="slidenum">
              <a:rPr lang="en-US" altLang="zh-CN"/>
              <a:t>32</a:t>
            </a:fld>
            <a:endParaRPr lang="en-US" altLang="zh-CN"/>
          </a:p>
        </p:txBody>
      </p:sp>
      <p:sp>
        <p:nvSpPr>
          <p:cNvPr id="17410" name="Rectangle 2"/>
          <p:cNvSpPr>
            <a:spLocks noGrp="1" noRot="1" noChangeAspect="1" noChangeArrowheads="1" noTextEdit="1"/>
          </p:cNvSpPr>
          <p:nvPr>
            <p:ph type="sldImg"/>
          </p:nvPr>
        </p:nvSpPr>
        <p:spPr>
          <a:xfrm>
            <a:off x="1150938" y="692150"/>
            <a:ext cx="4556125" cy="3416300"/>
          </a:xfrm>
        </p:spPr>
      </p:sp>
      <p:sp>
        <p:nvSpPr>
          <p:cNvPr id="17411" name="Rectangle 3"/>
          <p:cNvSpPr>
            <a:spLocks noGrp="1" noChangeArrowheads="1"/>
          </p:cNvSpPr>
          <p:nvPr>
            <p:ph type="body" idx="1"/>
          </p:nvPr>
        </p:nvSpPr>
        <p:spPr>
          <a:xfrm>
            <a:off x="914400" y="4343400"/>
            <a:ext cx="5029200" cy="4114800"/>
          </a:xfrm>
        </p:spPr>
        <p:txBody>
          <a:bodyPr/>
          <a:lstStyle/>
          <a:p>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8A4651C-6D17-4CC0-8CC1-B60D6E839725}" type="slidenum">
              <a:rPr lang="en-US" altLang="zh-CN"/>
              <a:t>36</a:t>
            </a:fld>
            <a:endParaRPr lang="en-US" altLang="zh-CN"/>
          </a:p>
        </p:txBody>
      </p:sp>
      <p:sp>
        <p:nvSpPr>
          <p:cNvPr id="134146" name="Rectangle 2"/>
          <p:cNvSpPr>
            <a:spLocks noGrp="1" noRot="1" noChangeAspect="1" noChangeArrowheads="1" noTextEdit="1"/>
          </p:cNvSpPr>
          <p:nvPr>
            <p:ph type="sldImg"/>
          </p:nvPr>
        </p:nvSpPr>
        <p:spPr/>
      </p:sp>
      <p:sp>
        <p:nvSpPr>
          <p:cNvPr id="134147" name="Rectangle 3"/>
          <p:cNvSpPr>
            <a:spLocks noGrp="1" noChangeArrowheads="1"/>
          </p:cNvSpPr>
          <p:nvPr>
            <p:ph type="body" idx="1"/>
          </p:nvPr>
        </p:nvSpPr>
        <p:spPr/>
        <p:txBody>
          <a:bodyPr/>
          <a:lstStyle/>
          <a:p>
            <a:r>
              <a:rPr lang="en-US" altLang="zh-CN" dirty="0"/>
              <a:t>In today’s presentation we will cover information regarding the organism that causes highly pathogenic avian influenza virus and its epidemiology. We will also talk about the economic impact the disease has had in the past and could have in the future. Additionally, we will talk about how it is transmitted, the species it affects, clinical and necropsy signs seen, as well as diagnosis and treatment of the disease. Finally, we will address prevention and control measures for the disease and actions to take if  highly pathogenic avian influenza virus is suspected.</a:t>
            </a:r>
          </a:p>
          <a:p>
            <a:endParaRPr lang="en-US" altLang="zh-CN" dirty="0"/>
          </a:p>
          <a:p>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B352CB6-F9CE-4476-B06B-FAB3CC093099}" type="slidenum">
              <a:rPr lang="en-US" altLang="zh-CN"/>
              <a:t>39</a:t>
            </a:fld>
            <a:endParaRPr lang="en-US" altLang="zh-CN"/>
          </a:p>
        </p:txBody>
      </p:sp>
      <p:sp>
        <p:nvSpPr>
          <p:cNvPr id="135170" name="Rectangle 2"/>
          <p:cNvSpPr>
            <a:spLocks noGrp="1" noRot="1" noChangeAspect="1" noChangeArrowheads="1" noTextEdit="1"/>
          </p:cNvSpPr>
          <p:nvPr>
            <p:ph type="sldImg"/>
          </p:nvPr>
        </p:nvSpPr>
        <p:spPr/>
      </p:sp>
      <p:sp>
        <p:nvSpPr>
          <p:cNvPr id="135171" name="Rectangle 3"/>
          <p:cNvSpPr>
            <a:spLocks noGrp="1" noChangeArrowheads="1"/>
          </p:cNvSpPr>
          <p:nvPr>
            <p:ph type="body" idx="1"/>
          </p:nvPr>
        </p:nvSpPr>
        <p:spPr/>
        <p:txBody>
          <a:bodyPr/>
          <a:lstStyle/>
          <a:p>
            <a:r>
              <a:rPr lang="en-US" altLang="zh-CN" dirty="0"/>
              <a:t>Avian influenza viruses only include type A viruses and are described based on their pathogenicity. Genetic features and/or severity of disease in poultry determines whether the virus is classified as low pathogenic (LPAI) or high pathogenic (HPAI) avian influenza.  Low pathogenic avian influenza (LPAI) includes viruses in all H1 to H15 subtypes. On the other hand, highly pathogenic avian influenza (HPAI) have traditionally been either H5 or H7 subtypes.  H5 and H7 LPAI viruses do exist and are of concern because they can mutate into a HPAI.</a:t>
            </a:r>
          </a:p>
          <a:p>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71ADDC8-BEE8-4683-B4EB-593C8AB16570}" type="slidenum">
              <a:rPr lang="en-US" altLang="zh-CN"/>
              <a:t>41</a:t>
            </a:fld>
            <a:endParaRPr lang="en-US" altLang="zh-CN"/>
          </a:p>
        </p:txBody>
      </p:sp>
      <p:sp>
        <p:nvSpPr>
          <p:cNvPr id="144386" name="Rectangle 2"/>
          <p:cNvSpPr>
            <a:spLocks noGrp="1" noRot="1" noChangeAspect="1" noChangeArrowheads="1" noTextEdit="1"/>
          </p:cNvSpPr>
          <p:nvPr>
            <p:ph type="sldImg"/>
          </p:nvPr>
        </p:nvSpPr>
        <p:spPr/>
      </p:sp>
      <p:sp>
        <p:nvSpPr>
          <p:cNvPr id="144387" name="Rectangle 3"/>
          <p:cNvSpPr>
            <a:spLocks noGrp="1" noChangeArrowheads="1"/>
          </p:cNvSpPr>
          <p:nvPr>
            <p:ph type="body" idx="1"/>
          </p:nvPr>
        </p:nvSpPr>
        <p:spPr/>
        <p:txBody>
          <a:bodyPr/>
          <a:lstStyle/>
          <a:p>
            <a:r>
              <a:rPr lang="en-US" altLang="zh-CN" dirty="0"/>
              <a:t>AI viruses were once thought to be nonpathogenic for humans because humans lack receptors for avian influenza viruses (locations that the virus utilizes to attach for infection to occur). However, in 1997, 18 people were infected and six people died from a highly pathogenic H5N1 strain of avian influenza virus in Hong Kong. The virus was linked to birds in a live bird market and on farms that were experiencing an outbreak of HPAI. An outbreak in the Netherlands in early 2003 resulted in 83 confirmed cases of avian influenza in humans. A 57 year old veterinarian who visited a poultry farm affected by the H7N7 strain died of acute respiratory distress syndrome and H7N7 was isolated from the patient; he was the only death known from that outbreak. </a:t>
            </a:r>
          </a:p>
          <a:p>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4DAE44A-9DCD-462A-AA1F-37FEB83FC2AF}" type="slidenum">
              <a:rPr lang="en-US" altLang="zh-CN"/>
              <a:t>42</a:t>
            </a:fld>
            <a:endParaRPr lang="en-US" altLang="zh-CN"/>
          </a:p>
        </p:txBody>
      </p:sp>
      <p:sp>
        <p:nvSpPr>
          <p:cNvPr id="146434" name="Rectangle 2"/>
          <p:cNvSpPr>
            <a:spLocks noGrp="1" noRot="1" noChangeAspect="1" noChangeArrowheads="1" noTextEdit="1"/>
          </p:cNvSpPr>
          <p:nvPr>
            <p:ph type="sldImg"/>
          </p:nvPr>
        </p:nvSpPr>
        <p:spPr/>
      </p:sp>
      <p:sp>
        <p:nvSpPr>
          <p:cNvPr id="146435" name="Rectangle 3"/>
          <p:cNvSpPr>
            <a:spLocks noGrp="1" noChangeArrowheads="1"/>
          </p:cNvSpPr>
          <p:nvPr>
            <p:ph type="body" idx="1"/>
          </p:nvPr>
        </p:nvSpPr>
        <p:spPr/>
        <p:txBody>
          <a:bodyPr/>
          <a:lstStyle/>
          <a:p>
            <a:r>
              <a:rPr lang="en-US" altLang="zh-CN" dirty="0"/>
              <a:t>A 2004-2005 outbreak of the H5N1 strain in Southeast Asia has resulted in human cases and deaths (118 cases and 61 deaths as of October 20, 2005), in the countries of Indonesia, Viet Nam, Thailand, and Cambodia combined. The majority of reported cases had close contact or </a:t>
            </a:r>
            <a:r>
              <a:rPr lang="en-US" altLang="zh-CN" dirty="0" err="1"/>
              <a:t>exposutee</a:t>
            </a:r>
            <a:r>
              <a:rPr lang="en-US" altLang="zh-CN" dirty="0"/>
              <a:t> to poultry or came from locations of poultry avian influenza outbreaks. In Viet Nam, human cases have been reported in clusters of family members, which may suggest human-to-human transmission may have occurred; typically this is rare. Contact with sick poultry still remains the major risk factor for human transmission.</a:t>
            </a:r>
          </a:p>
          <a:p>
            <a:r>
              <a:rPr lang="en-US" altLang="zh-CN" dirty="0"/>
              <a:t>Swine have been proposed as a “mixing” vessel for co-infection by influenza viruses from birds and mammals because they have receptors for both mammalian and avian influenza viruses.  This co-infection with avian and mammalian influenza viruses can lead to the development of new strains (</a:t>
            </a:r>
            <a:r>
              <a:rPr lang="en-US" altLang="zh-CN" dirty="0" err="1"/>
              <a:t>reassortants</a:t>
            </a:r>
            <a:r>
              <a:rPr lang="en-US" altLang="zh-CN" dirty="0"/>
              <a:t>) that could have the ability to infect people and other mammals.</a:t>
            </a:r>
          </a:p>
          <a:p>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3A05FEB-3110-4296-B6DA-F7364963AB41}" type="slidenum">
              <a:rPr lang="en-US" altLang="zh-CN"/>
              <a:t>46</a:t>
            </a:fld>
            <a:endParaRPr lang="en-US" altLang="zh-CN"/>
          </a:p>
        </p:txBody>
      </p:sp>
      <p:sp>
        <p:nvSpPr>
          <p:cNvPr id="138242" name="Rectangle 2"/>
          <p:cNvSpPr>
            <a:spLocks noGrp="1" noRot="1" noChangeAspect="1" noChangeArrowheads="1" noTextEdit="1"/>
          </p:cNvSpPr>
          <p:nvPr>
            <p:ph type="sldImg"/>
          </p:nvPr>
        </p:nvSpPr>
        <p:spPr/>
      </p:sp>
      <p:sp>
        <p:nvSpPr>
          <p:cNvPr id="138243" name="Rectangle 3"/>
          <p:cNvSpPr>
            <a:spLocks noGrp="1" noChangeArrowheads="1"/>
          </p:cNvSpPr>
          <p:nvPr>
            <p:ph type="body" idx="1"/>
          </p:nvPr>
        </p:nvSpPr>
        <p:spPr/>
        <p:txBody>
          <a:bodyPr/>
          <a:lstStyle/>
          <a:p>
            <a:r>
              <a:rPr lang="en-US" altLang="zh-CN" dirty="0"/>
              <a:t>AI viruses were once thought to be nonpathogenic for humans because humans lack receptors for avian influenza viruses (locations that the virus utilizes to attach for infection to occur). However, in 1997, 18 people were infected and six people died from a highly pathogenic H5N1 strain of avian influenza virus in Hong Kong. The virus was linked to birds in a live bird market and on farms that were experiencing an outbreak of HPAI. An outbreak in the Netherlands in early 2003 resulted in 83 confirmed cases of avian influenza in humans. A 57 year old veterinarian who visited a poultry farm affected by the H7N7 strain died of acute respiratory distress syndrome and H7N7 was isolated from the patient; he was the only death known from that outbreak. </a:t>
            </a:r>
          </a:p>
          <a:p>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DD15B28-62B5-4C5F-8A9C-7D3BEBB9A31F}" type="slidenum">
              <a:rPr lang="en-US" altLang="zh-CN"/>
              <a:t>47</a:t>
            </a:fld>
            <a:endParaRPr lang="en-US" altLang="zh-CN"/>
          </a:p>
        </p:txBody>
      </p:sp>
      <p:sp>
        <p:nvSpPr>
          <p:cNvPr id="139266" name="Rectangle 2"/>
          <p:cNvSpPr>
            <a:spLocks noGrp="1" noRot="1" noChangeAspect="1" noChangeArrowheads="1" noTextEdit="1"/>
          </p:cNvSpPr>
          <p:nvPr>
            <p:ph type="sldImg"/>
          </p:nvPr>
        </p:nvSpPr>
        <p:spPr/>
      </p:sp>
      <p:sp>
        <p:nvSpPr>
          <p:cNvPr id="139267" name="Rectangle 3"/>
          <p:cNvSpPr>
            <a:spLocks noGrp="1" noChangeArrowheads="1"/>
          </p:cNvSpPr>
          <p:nvPr>
            <p:ph type="body" idx="1"/>
          </p:nvPr>
        </p:nvSpPr>
        <p:spPr/>
        <p:txBody>
          <a:bodyPr/>
          <a:lstStyle/>
          <a:p>
            <a:r>
              <a:rPr lang="en-US" altLang="zh-CN" dirty="0"/>
              <a:t>A 2004-2005 outbreak of the H5N1 strain in Southeast Asia has resulted in human cases and deaths (118 cases and 61 deaths as of October 20, 2005), in the countries of Indonesia, Viet Nam, Thailand, and Cambodia combined. The majority of reported cases had close contact or </a:t>
            </a:r>
            <a:r>
              <a:rPr lang="en-US" altLang="zh-CN" dirty="0" err="1"/>
              <a:t>exposutee</a:t>
            </a:r>
            <a:r>
              <a:rPr lang="en-US" altLang="zh-CN" dirty="0"/>
              <a:t> to poultry or came from locations of poultry avian influenza outbreaks. In Viet Nam, human cases have been reported in clusters of family members, which may suggest human-to-human transmission may have occurred; typically this is rare. Contact with sick poultry still remains the major risk factor for human transmission.</a:t>
            </a:r>
          </a:p>
          <a:p>
            <a:r>
              <a:rPr lang="en-US" altLang="zh-CN" dirty="0"/>
              <a:t>Swine have been proposed as a “mixing” vessel for co-infection by influenza viruses from birds and mammals because they have receptors for both mammalian and avian influenza viruses.  This co-infection with avian and mammalian influenza viruses can lead to the development of new strains (</a:t>
            </a:r>
            <a:r>
              <a:rPr lang="en-US" altLang="zh-CN" dirty="0" err="1"/>
              <a:t>reassortants</a:t>
            </a:r>
            <a:r>
              <a:rPr lang="en-US" altLang="zh-CN" dirty="0"/>
              <a:t>) that could have the ability to infect people and other mammals.</a:t>
            </a:r>
          </a:p>
          <a:p>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C0FC75-8F56-47D4-AD4C-373A3968C1ED}" type="slidenum">
              <a:rPr lang="en-US" altLang="zh-CN"/>
              <a:t>51</a:t>
            </a:fld>
            <a:endParaRPr lang="en-US" altLang="zh-CN"/>
          </a:p>
        </p:txBody>
      </p:sp>
      <p:sp>
        <p:nvSpPr>
          <p:cNvPr id="23554" name="Rectangle 2"/>
          <p:cNvSpPr>
            <a:spLocks noGrp="1" noRot="1" noChangeAspect="1" noChangeArrowheads="1" noTextEdit="1"/>
          </p:cNvSpPr>
          <p:nvPr>
            <p:ph type="sldImg"/>
          </p:nvPr>
        </p:nvSpPr>
        <p:spPr>
          <a:xfrm>
            <a:off x="1150938" y="692150"/>
            <a:ext cx="4556125" cy="3416300"/>
          </a:xfrm>
        </p:spPr>
      </p:sp>
      <p:sp>
        <p:nvSpPr>
          <p:cNvPr id="23555" name="Rectangle 3"/>
          <p:cNvSpPr>
            <a:spLocks noGrp="1" noChangeArrowheads="1"/>
          </p:cNvSpPr>
          <p:nvPr>
            <p:ph type="body" idx="1"/>
          </p:nvPr>
        </p:nvSpPr>
        <p:spPr>
          <a:xfrm>
            <a:off x="914400" y="4343400"/>
            <a:ext cx="5029200" cy="4114800"/>
          </a:xfrm>
        </p:spPr>
        <p:txBody>
          <a:bodyPr/>
          <a:lstStyle/>
          <a:p>
            <a:r>
              <a:rPr lang="en-US" altLang="zh-CN" dirty="0"/>
              <a:t>AI viruses were once thought to be nonpathogenic for humans because humans lack receptors for avian influenza viruses (locations that the virus utilizes to attach for infection to occur). However, in 1997, 18 people were infected and six people died from a highly pathogenic H5N1 strain of avian influenza virus in Hong Kong. The virus was linked to birds in a live bird market and on farms that were experiencing an outbreak of HPAI. An outbreak in the Netherlands in early 2003 resulted in 83 confirmed cases of avian influenza in humans. A 57 year old veterinarian who visited a poultry farm affected by the H7N7 strain died of acute respiratory distress syndrome and H7N7 was isolated from the patient; he was the only death known from that outbreak. </a:t>
            </a:r>
          </a:p>
          <a:p>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6329A98-EFC7-483B-B725-14294912A799}" type="slidenum">
              <a:rPr lang="en-US" altLang="zh-CN"/>
              <a:t>4</a:t>
            </a:fld>
            <a:endParaRPr lang="en-US" altLang="zh-CN"/>
          </a:p>
        </p:txBody>
      </p:sp>
      <p:sp>
        <p:nvSpPr>
          <p:cNvPr id="2850818" name="Rectangle 2"/>
          <p:cNvSpPr>
            <a:spLocks noGrp="1" noRot="1" noChangeAspect="1" noChangeArrowheads="1" noTextEdit="1"/>
          </p:cNvSpPr>
          <p:nvPr>
            <p:ph type="sldImg"/>
          </p:nvPr>
        </p:nvSpPr>
        <p:spPr/>
      </p:sp>
      <p:sp>
        <p:nvSpPr>
          <p:cNvPr id="2850819"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5AFB072-4AE2-430C-8752-388C41AB4312}" type="slidenum">
              <a:rPr lang="en-US" altLang="zh-CN"/>
              <a:t>5</a:t>
            </a:fld>
            <a:endParaRPr lang="en-US" altLang="zh-CN"/>
          </a:p>
        </p:txBody>
      </p:sp>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F10A7-1F2C-4CF9-83D4-3DF1A6CA81B3}"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6061C24-F567-47BC-838C-396A651DF7CB}" type="slidenum">
              <a:rPr lang="en-US" altLang="zh-CN"/>
              <a:t>7</a:t>
            </a:fld>
            <a:endParaRPr lang="en-US" altLang="zh-CN"/>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E057415-1A41-4F54-95F7-C42444998CF9}" type="slidenum">
              <a:rPr lang="en-US" altLang="zh-CN"/>
              <a:t>8</a:t>
            </a:fld>
            <a:endParaRPr lang="en-US" altLang="zh-CN"/>
          </a:p>
        </p:txBody>
      </p:sp>
      <p:sp>
        <p:nvSpPr>
          <p:cNvPr id="154626" name="Rectangle 2"/>
          <p:cNvSpPr>
            <a:spLocks noGrp="1" noRot="1" noChangeAspect="1" noChangeArrowheads="1" noTextEdit="1"/>
          </p:cNvSpPr>
          <p:nvPr>
            <p:ph type="sldImg"/>
          </p:nvPr>
        </p:nvSpPr>
        <p:spPr/>
      </p:sp>
      <p:sp>
        <p:nvSpPr>
          <p:cNvPr id="154627"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A55A334-2FA6-4208-A699-C5EDD234448B}" type="slidenum">
              <a:rPr lang="en-US" altLang="zh-CN"/>
              <a:t>9</a:t>
            </a:fld>
            <a:endParaRPr lang="en-US" altLang="zh-CN"/>
          </a:p>
        </p:txBody>
      </p:sp>
      <p:sp>
        <p:nvSpPr>
          <p:cNvPr id="156674" name="Rectangle 2"/>
          <p:cNvSpPr>
            <a:spLocks noGrp="1" noRot="1" noChangeAspect="1" noChangeArrowheads="1" noTextEdit="1"/>
          </p:cNvSpPr>
          <p:nvPr>
            <p:ph type="sldImg"/>
          </p:nvPr>
        </p:nvSpPr>
        <p:spPr/>
      </p:sp>
      <p:sp>
        <p:nvSpPr>
          <p:cNvPr id="156675" name="Rectangle 3"/>
          <p:cNvSpPr>
            <a:spLocks noGrp="1" noChangeArrowheads="1"/>
          </p:cNvSpPr>
          <p:nvPr>
            <p:ph type="body" idx="1"/>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7650" name="Group 2"/>
          <p:cNvGrpSpPr/>
          <p:nvPr/>
        </p:nvGrpSpPr>
        <p:grpSpPr bwMode="auto">
          <a:xfrm>
            <a:off x="0" y="0"/>
            <a:ext cx="1085850" cy="6854825"/>
            <a:chOff x="0" y="0"/>
            <a:chExt cx="684" cy="4318"/>
          </a:xfrm>
        </p:grpSpPr>
        <p:sp>
          <p:nvSpPr>
            <p:cNvPr id="27651" name="Rectangle 3"/>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7652" name="Group 4"/>
            <p:cNvGrpSpPr/>
            <p:nvPr/>
          </p:nvGrpSpPr>
          <p:grpSpPr bwMode="auto">
            <a:xfrm>
              <a:off x="48" y="103"/>
              <a:ext cx="96" cy="4126"/>
              <a:chOff x="48" y="103"/>
              <a:chExt cx="96" cy="4126"/>
            </a:xfrm>
          </p:grpSpPr>
          <p:sp>
            <p:nvSpPr>
              <p:cNvPr id="2765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54"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5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56"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5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58"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5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0"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2"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3"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4"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6"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0"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4"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5"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79"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8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8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7682" name="Rectangle 34"/>
          <p:cNvSpPr>
            <a:spLocks noGrp="1" noChangeArrowheads="1"/>
          </p:cNvSpPr>
          <p:nvPr>
            <p:ph type="ctrTitle" sz="quarter"/>
          </p:nvPr>
        </p:nvSpPr>
        <p:spPr>
          <a:xfrm>
            <a:off x="914400" y="1981200"/>
            <a:ext cx="7772400" cy="1143000"/>
          </a:xfrm>
        </p:spPr>
        <p:txBody>
          <a:bodyPr/>
          <a:lstStyle>
            <a:lvl1pPr>
              <a:defRPr/>
            </a:lvl1pPr>
          </a:lstStyle>
          <a:p>
            <a:pPr lvl="0"/>
            <a:r>
              <a:rPr lang="zh-CN" altLang="en-US" noProof="0"/>
              <a:t>单击此处编辑母版标题样式</a:t>
            </a:r>
          </a:p>
        </p:txBody>
      </p:sp>
      <p:sp>
        <p:nvSpPr>
          <p:cNvPr id="27683" name="Rectangle 35"/>
          <p:cNvSpPr>
            <a:spLocks noGrp="1" noChangeArrowheads="1"/>
          </p:cNvSpPr>
          <p:nvPr>
            <p:ph type="subTitle" sz="quarter" idx="1"/>
          </p:nvPr>
        </p:nvSpPr>
        <p:spPr>
          <a:xfrm>
            <a:off x="1828800" y="3886200"/>
            <a:ext cx="64008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77050" y="609600"/>
            <a:ext cx="203835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62000" y="609600"/>
            <a:ext cx="596265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0"/>
            <a:ext cx="7467600" cy="12954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2147888"/>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2147888"/>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85800" y="6324600"/>
            <a:ext cx="1905000" cy="457200"/>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3124200" y="6324600"/>
            <a:ext cx="2895600" cy="45720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324600"/>
            <a:ext cx="1905000" cy="457200"/>
          </a:xfrm>
          <a:prstGeom prst="rect">
            <a:avLst/>
          </a:prstGeom>
        </p:spPr>
        <p:txBody>
          <a:bodyPr/>
          <a:lstStyle>
            <a:lvl1pPr>
              <a:defRPr/>
            </a:lvl1pPr>
          </a:lstStyle>
          <a:p>
            <a:fld id="{0BD85161-9D67-42AF-A792-266D775E185C}" type="slidenum">
              <a:rPr lang="en-US" altLang="zh-CN"/>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62000" y="19812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914900" y="19812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6626" name="Group 2"/>
          <p:cNvGrpSpPr/>
          <p:nvPr/>
        </p:nvGrpSpPr>
        <p:grpSpPr bwMode="auto">
          <a:xfrm>
            <a:off x="0" y="0"/>
            <a:ext cx="1085850" cy="6854825"/>
            <a:chOff x="0" y="0"/>
            <a:chExt cx="684" cy="4318"/>
          </a:xfrm>
        </p:grpSpPr>
        <p:sp>
          <p:nvSpPr>
            <p:cNvPr id="26627" name="Rectangle 3"/>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6628" name="Group 4"/>
            <p:cNvGrpSpPr/>
            <p:nvPr/>
          </p:nvGrpSpPr>
          <p:grpSpPr bwMode="auto">
            <a:xfrm>
              <a:off x="48" y="102"/>
              <a:ext cx="96" cy="4128"/>
              <a:chOff x="48" y="102"/>
              <a:chExt cx="96" cy="4128"/>
            </a:xfrm>
          </p:grpSpPr>
          <p:sp>
            <p:nvSpPr>
              <p:cNvPr id="26629"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0"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1"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2"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3"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4"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5"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6"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7"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8"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9"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0"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1"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2"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3"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4"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5"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6"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7"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8"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9"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0"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1"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2"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3"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4"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5"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6"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7"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6658"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p>
            <a:pPr lvl="0"/>
            <a:r>
              <a:rPr lang="zh-CN" altLang="en-US"/>
              <a:t>单击此处编辑母版标题样式</a:t>
            </a:r>
          </a:p>
        </p:txBody>
      </p:sp>
      <p:sp>
        <p:nvSpPr>
          <p:cNvPr id="26659" name="Rectangle 35"/>
          <p:cNvSpPr>
            <a:spLocks noGrp="1" noChangeArrowheads="1"/>
          </p:cNvSpPr>
          <p:nvPr>
            <p:ph type="body" idx="1"/>
          </p:nvPr>
        </p:nvSpPr>
        <p:spPr bwMode="auto">
          <a:xfrm>
            <a:off x="762000" y="1981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6660" name="Rectangle 36"/>
          <p:cNvSpPr>
            <a:spLocks noChangeArrowheads="1"/>
          </p:cNvSpPr>
          <p:nvPr/>
        </p:nvSpPr>
        <p:spPr bwMode="auto">
          <a:xfrm>
            <a:off x="3635375" y="6453188"/>
            <a:ext cx="5432425"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marL="742950" indent="-285750">
              <a:spcBef>
                <a:spcPct val="0"/>
              </a:spcBef>
              <a:defRPr>
                <a:solidFill>
                  <a:schemeClr val="tx1"/>
                </a:solidFill>
                <a:latin typeface="Arial" panose="020B0604020202020204" pitchFamily="34" charset="0"/>
                <a:ea typeface="宋体" panose="02010600030101010101" pitchFamily="2" charset="-122"/>
              </a:defRPr>
            </a:lvl2pPr>
            <a:lvl3pPr marL="1143000" indent="-228600">
              <a:spcBef>
                <a:spcPct val="0"/>
              </a:spcBef>
              <a:defRPr>
                <a:solidFill>
                  <a:schemeClr val="tx1"/>
                </a:solidFill>
                <a:latin typeface="Arial" panose="020B0604020202020204" pitchFamily="34" charset="0"/>
                <a:ea typeface="宋体" panose="02010600030101010101" pitchFamily="2" charset="-122"/>
              </a:defRPr>
            </a:lvl3pPr>
            <a:lvl4pPr marL="1600200" indent="-228600">
              <a:spcBef>
                <a:spcPct val="0"/>
              </a:spcBef>
              <a:defRPr>
                <a:solidFill>
                  <a:schemeClr val="tx1"/>
                </a:solidFill>
                <a:latin typeface="Arial" panose="020B0604020202020204" pitchFamily="34" charset="0"/>
                <a:ea typeface="宋体" panose="02010600030101010101" pitchFamily="2" charset="-122"/>
              </a:defRPr>
            </a:lvl4pPr>
            <a:lvl5pPr marL="2057400" indent="-228600">
              <a:spcBef>
                <a:spcPct val="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20000"/>
              </a:spcBef>
              <a:buClr>
                <a:schemeClr val="tx2"/>
              </a:buClr>
              <a:buSzPct val="75000"/>
              <a:buFont typeface="Wingdings" panose="05000000000000000000" pitchFamily="2" charset="2"/>
              <a:buNone/>
            </a:pPr>
            <a:r>
              <a:rPr lang="en-US" altLang="zh-CN" sz="1400">
                <a:solidFill>
                  <a:schemeClr val="folHlink"/>
                </a:solidFill>
                <a:effectLst/>
                <a:ea typeface="黑体" panose="02010609060101010101" pitchFamily="49" charset="-122"/>
              </a:rPr>
              <a:t>Department of Infectious Diseases, Southern Medical University</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eaLnBrk="0" fontAlgn="base" hangingPunct="0">
        <a:spcBef>
          <a:spcPct val="0"/>
        </a:spcBef>
        <a:spcAft>
          <a:spcPct val="0"/>
        </a:spcAft>
        <a:defRPr kumimoji="1" sz="4400">
          <a:solidFill>
            <a:srgbClr val="FF9900"/>
          </a:solidFill>
          <a:latin typeface="+mj-lt"/>
          <a:ea typeface="+mj-ea"/>
          <a:cs typeface="+mj-cs"/>
        </a:defRPr>
      </a:lvl1pPr>
      <a:lvl2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Wingdings" panose="05000000000000000000" pitchFamily="2" charset="2"/>
        <a:buChar char="u"/>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F"/>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rd-flu-masks.co.uk/gfx/H5N1-bird-flu-masks-avian-flu-masks-protection-avian-influenza-chicken-flu-v.jp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9" name="Rectangle 7"/>
          <p:cNvSpPr>
            <a:spLocks noGrp="1" noChangeArrowheads="1"/>
          </p:cNvSpPr>
          <p:nvPr>
            <p:ph type="title"/>
          </p:nvPr>
        </p:nvSpPr>
        <p:spPr>
          <a:xfrm>
            <a:off x="539750" y="1484313"/>
            <a:ext cx="8229600" cy="914400"/>
          </a:xfrm>
          <a:noFill/>
        </p:spPr>
        <p:txBody>
          <a:bodyPr/>
          <a:lstStyle/>
          <a:p>
            <a:pPr algn="ctr"/>
            <a:r>
              <a:rPr lang="en-US" altLang="zh-CN" b="1"/>
              <a:t>Influenza</a:t>
            </a:r>
          </a:p>
        </p:txBody>
      </p:sp>
      <p:sp>
        <p:nvSpPr>
          <p:cNvPr id="100360" name="Text Box 8"/>
          <p:cNvSpPr txBox="1">
            <a:spLocks noChangeArrowheads="1"/>
          </p:cNvSpPr>
          <p:nvPr/>
        </p:nvSpPr>
        <p:spPr bwMode="auto">
          <a:xfrm>
            <a:off x="2700338" y="3213100"/>
            <a:ext cx="381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buFont typeface="Wingdings" panose="05000000000000000000" pitchFamily="2" charset="2"/>
              <a:buNone/>
            </a:pPr>
            <a:r>
              <a:rPr lang="en-US" altLang="zh-CN" dirty="0" err="1">
                <a:effectLst>
                  <a:outerShdw blurRad="38100" dist="38100" dir="2700000" algn="tl">
                    <a:srgbClr val="000000"/>
                  </a:outerShdw>
                </a:effectLst>
              </a:rPr>
              <a:t>Zhihua</a:t>
            </a:r>
            <a:r>
              <a:rPr lang="en-US" altLang="zh-CN" dirty="0">
                <a:effectLst>
                  <a:outerShdw blurRad="38100" dist="38100" dir="2700000" algn="tl">
                    <a:srgbClr val="000000"/>
                  </a:outerShdw>
                </a:effectLst>
              </a:rPr>
              <a:t> Liu</a:t>
            </a:r>
          </a:p>
        </p:txBody>
      </p:sp>
      <p:sp>
        <p:nvSpPr>
          <p:cNvPr id="100361" name="Text Box 9"/>
          <p:cNvSpPr txBox="1">
            <a:spLocks noChangeArrowheads="1"/>
          </p:cNvSpPr>
          <p:nvPr/>
        </p:nvSpPr>
        <p:spPr bwMode="auto">
          <a:xfrm>
            <a:off x="1403350" y="3933825"/>
            <a:ext cx="61928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buFont typeface="Wingdings" panose="05000000000000000000" pitchFamily="2" charset="2"/>
              <a:buNone/>
            </a:pPr>
            <a:r>
              <a:rPr lang="en-US" altLang="zh-CN" sz="2800">
                <a:effectLst>
                  <a:outerShdw blurRad="38100" dist="38100" dir="2700000" algn="tl">
                    <a:srgbClr val="000000"/>
                  </a:outerShdw>
                </a:effectLst>
              </a:rPr>
              <a:t>Department of Infectious Diseases, Nanfang Hospital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762000"/>
            <a:ext cx="4198938" cy="1082675"/>
          </a:xfrm>
        </p:spPr>
        <p:txBody>
          <a:bodyPr/>
          <a:lstStyle/>
          <a:p>
            <a:r>
              <a:rPr lang="en-US" altLang="zh-CN" sz="3600">
                <a:solidFill>
                  <a:srgbClr val="FFFF00"/>
                </a:solidFill>
              </a:rPr>
              <a:t>Epidemiology</a:t>
            </a:r>
          </a:p>
        </p:txBody>
      </p:sp>
      <p:sp>
        <p:nvSpPr>
          <p:cNvPr id="6150" name="Rectangle 6"/>
          <p:cNvSpPr>
            <a:spLocks noChangeArrowheads="1"/>
          </p:cNvSpPr>
          <p:nvPr/>
        </p:nvSpPr>
        <p:spPr bwMode="auto">
          <a:xfrm>
            <a:off x="755575" y="1700808"/>
            <a:ext cx="77057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SzTx/>
              <a:buFont typeface="Wingdings" panose="05000000000000000000" pitchFamily="2" charset="2"/>
              <a:buChar char="Ø"/>
            </a:pPr>
            <a:r>
              <a:rPr lang="en-US" altLang="zh-CN" sz="2800" b="1" dirty="0">
                <a:solidFill>
                  <a:srgbClr val="FFFF00"/>
                </a:solidFill>
                <a:effectLst/>
                <a:latin typeface="Times New Roman" panose="02020603050405020304" pitchFamily="18" charset="0"/>
                <a:ea typeface="宋体" panose="02010600030101010101" pitchFamily="2" charset="-122"/>
              </a:rPr>
              <a:t>Source of Infection</a:t>
            </a:r>
          </a:p>
          <a:p>
            <a:pPr eaLnBrk="1" hangingPunct="1">
              <a:spcBef>
                <a:spcPct val="50000"/>
              </a:spcBef>
              <a:buClrTx/>
              <a:buSzTx/>
              <a:buFont typeface="Wingdings" panose="05000000000000000000" pitchFamily="2" charset="2"/>
              <a:buNone/>
            </a:pPr>
            <a:r>
              <a:rPr lang="en-US" altLang="zh-CN" sz="2800" b="1" dirty="0">
                <a:effectLst/>
                <a:latin typeface="Times New Roman" panose="02020603050405020304" pitchFamily="18" charset="0"/>
                <a:ea typeface="宋体" panose="02010600030101010101" pitchFamily="2" charset="-122"/>
              </a:rPr>
              <a:t> </a:t>
            </a:r>
          </a:p>
        </p:txBody>
      </p:sp>
      <p:sp>
        <p:nvSpPr>
          <p:cNvPr id="2" name="TextBox 1"/>
          <p:cNvSpPr txBox="1"/>
          <p:nvPr/>
        </p:nvSpPr>
        <p:spPr>
          <a:xfrm>
            <a:off x="683568" y="3068960"/>
            <a:ext cx="7777732" cy="1865126"/>
          </a:xfrm>
          <a:prstGeom prst="rect">
            <a:avLst/>
          </a:prstGeom>
          <a:noFill/>
        </p:spPr>
        <p:txBody>
          <a:bodyPr wrap="square" rtlCol="0">
            <a:spAutoFit/>
          </a:bodyPr>
          <a:lstStyle/>
          <a:p>
            <a:pPr>
              <a:buNone/>
            </a:pPr>
            <a:r>
              <a:rPr lang="en-US" altLang="zh-CN" b="1" dirty="0">
                <a:effectLst/>
                <a:latin typeface="Times New Roman" panose="02020603050405020304" pitchFamily="18" charset="0"/>
                <a:ea typeface="宋体" panose="02010600030101010101" pitchFamily="2" charset="-122"/>
              </a:rPr>
              <a:t>Patients with influenza, </a:t>
            </a:r>
            <a:r>
              <a:rPr lang="en-US" altLang="zh-CN" b="1" dirty="0" err="1">
                <a:solidFill>
                  <a:srgbClr val="FF33CC"/>
                </a:solidFill>
                <a:effectLst/>
                <a:latin typeface="Times New Roman" panose="02020603050405020304" pitchFamily="18" charset="0"/>
                <a:ea typeface="宋体" panose="02010600030101010101" pitchFamily="2" charset="-122"/>
              </a:rPr>
              <a:t>inapparent</a:t>
            </a:r>
            <a:r>
              <a:rPr lang="en-US" altLang="zh-CN" b="1" dirty="0">
                <a:solidFill>
                  <a:srgbClr val="FF33CC"/>
                </a:solidFill>
                <a:effectLst/>
                <a:latin typeface="Times New Roman" panose="02020603050405020304" pitchFamily="18" charset="0"/>
                <a:ea typeface="宋体" panose="02010600030101010101" pitchFamily="2" charset="-122"/>
              </a:rPr>
              <a:t> infected persons</a:t>
            </a:r>
            <a:endParaRPr lang="en-US" altLang="zh-CN" b="1" dirty="0">
              <a:effectLst/>
              <a:latin typeface="Times New Roman" panose="02020603050405020304" pitchFamily="18" charset="0"/>
              <a:ea typeface="宋体" panose="02010600030101010101" pitchFamily="2" charset="-122"/>
            </a:endParaRPr>
          </a:p>
          <a:p>
            <a:pPr>
              <a:buNone/>
            </a:pP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1842" name="Rectangle 2"/>
          <p:cNvSpPr>
            <a:spLocks noGrp="1" noChangeArrowheads="1"/>
          </p:cNvSpPr>
          <p:nvPr>
            <p:ph type="body" idx="1"/>
          </p:nvPr>
        </p:nvSpPr>
        <p:spPr>
          <a:xfrm>
            <a:off x="685800" y="1371600"/>
            <a:ext cx="7848600" cy="4384675"/>
          </a:xfrm>
        </p:spPr>
        <p:txBody>
          <a:bodyPr/>
          <a:lstStyle/>
          <a:p>
            <a:pPr>
              <a:spcBef>
                <a:spcPct val="30000"/>
              </a:spcBef>
              <a:buFont typeface="Wingdings" panose="05000000000000000000" pitchFamily="2" charset="2"/>
              <a:buChar char="§"/>
            </a:pPr>
            <a:r>
              <a:rPr lang="en-US" altLang="zh-CN" sz="2400" b="1" dirty="0">
                <a:latin typeface="Arial" panose="020B0604020202020204" pitchFamily="34" charset="0"/>
                <a:ea typeface="宋体" panose="02010600030101010101" pitchFamily="2" charset="-122"/>
              </a:rPr>
              <a:t>Influenza is a highly contagious disease </a:t>
            </a:r>
          </a:p>
          <a:p>
            <a:pPr>
              <a:spcBef>
                <a:spcPct val="30000"/>
              </a:spcBef>
              <a:buFont typeface="Wingdings" panose="05000000000000000000" pitchFamily="2" charset="2"/>
              <a:buChar char="§"/>
            </a:pPr>
            <a:r>
              <a:rPr lang="en-US" altLang="zh-CN" sz="2400" b="1" dirty="0">
                <a:latin typeface="Arial" panose="020B0604020202020204" pitchFamily="34" charset="0"/>
                <a:ea typeface="宋体" panose="02010600030101010101" pitchFamily="2" charset="-122"/>
              </a:rPr>
              <a:t>Individuals are contagious for </a:t>
            </a:r>
            <a:r>
              <a:rPr lang="en-US" altLang="zh-CN" sz="2400" b="1" u="sng" dirty="0">
                <a:latin typeface="Arial" panose="020B0604020202020204" pitchFamily="34" charset="0"/>
                <a:ea typeface="宋体" panose="02010600030101010101" pitchFamily="2" charset="-122"/>
              </a:rPr>
              <a:t>1 to 4 days</a:t>
            </a:r>
            <a:r>
              <a:rPr lang="en-US" altLang="zh-CN" sz="2400" b="1" dirty="0">
                <a:latin typeface="Arial" panose="020B0604020202020204" pitchFamily="34" charset="0"/>
                <a:ea typeface="宋体" panose="02010600030101010101" pitchFamily="2" charset="-122"/>
              </a:rPr>
              <a:t> </a:t>
            </a:r>
            <a:r>
              <a:rPr lang="en-US" altLang="zh-CN" sz="2400" b="1" i="1" dirty="0">
                <a:latin typeface="Arial" panose="020B0604020202020204" pitchFamily="34" charset="0"/>
                <a:ea typeface="宋体" panose="02010600030101010101" pitchFamily="2" charset="-122"/>
              </a:rPr>
              <a:t>before</a:t>
            </a:r>
            <a:r>
              <a:rPr lang="en-US" altLang="zh-CN" sz="2400" b="1" dirty="0">
                <a:latin typeface="Arial" panose="020B0604020202020204" pitchFamily="34" charset="0"/>
                <a:ea typeface="宋体" panose="02010600030101010101" pitchFamily="2" charset="-122"/>
              </a:rPr>
              <a:t> the onset of symptoms and about </a:t>
            </a:r>
            <a:r>
              <a:rPr lang="en-US" altLang="zh-CN" sz="2400" b="1" u="sng" dirty="0">
                <a:latin typeface="Arial" panose="020B0604020202020204" pitchFamily="34" charset="0"/>
                <a:ea typeface="宋体" panose="02010600030101010101" pitchFamily="2" charset="-122"/>
              </a:rPr>
              <a:t>5 days</a:t>
            </a:r>
            <a:r>
              <a:rPr lang="en-US" altLang="zh-CN" sz="2400" b="1" dirty="0">
                <a:latin typeface="Arial" panose="020B0604020202020204" pitchFamily="34" charset="0"/>
                <a:ea typeface="宋体" panose="02010600030101010101" pitchFamily="2" charset="-122"/>
              </a:rPr>
              <a:t> </a:t>
            </a:r>
            <a:r>
              <a:rPr lang="en-US" altLang="zh-CN" sz="2400" b="1" i="1" dirty="0">
                <a:latin typeface="Arial" panose="020B0604020202020204" pitchFamily="34" charset="0"/>
                <a:ea typeface="宋体" panose="02010600030101010101" pitchFamily="2" charset="-122"/>
              </a:rPr>
              <a:t>after</a:t>
            </a:r>
            <a:r>
              <a:rPr lang="en-US" altLang="zh-CN" sz="2400" b="1" dirty="0">
                <a:latin typeface="Arial" panose="020B0604020202020204" pitchFamily="34" charset="0"/>
                <a:ea typeface="宋体" panose="02010600030101010101" pitchFamily="2" charset="-122"/>
              </a:rPr>
              <a:t> the first symptoms </a:t>
            </a:r>
          </a:p>
          <a:p>
            <a:pPr lvl="1">
              <a:spcBef>
                <a:spcPct val="30000"/>
              </a:spcBef>
              <a:buFont typeface="Wingdings" panose="05000000000000000000" pitchFamily="2" charset="2"/>
              <a:buChar char="q"/>
            </a:pPr>
            <a:r>
              <a:rPr lang="en-US" altLang="zh-CN" sz="2000" b="1" dirty="0">
                <a:latin typeface="Arial" panose="020B0604020202020204" pitchFamily="34" charset="0"/>
                <a:ea typeface="宋体" panose="02010600030101010101" pitchFamily="2" charset="-122"/>
              </a:rPr>
              <a:t>Peak viral shedding - first 3 days of illness</a:t>
            </a:r>
          </a:p>
          <a:p>
            <a:r>
              <a:rPr lang="en-US" altLang="zh-CN" sz="2400" b="1" dirty="0">
                <a:latin typeface="Arial" panose="020B0604020202020204" pitchFamily="34" charset="0"/>
                <a:ea typeface="宋体" panose="02010600030101010101" pitchFamily="2" charset="-122"/>
              </a:rPr>
              <a:t>Subsides usually by 5-7th day in adults </a:t>
            </a:r>
          </a:p>
          <a:p>
            <a:pPr lvl="1">
              <a:buFont typeface="Wingdings" panose="05000000000000000000" pitchFamily="2" charset="2"/>
              <a:buChar char="q"/>
            </a:pPr>
            <a:r>
              <a:rPr lang="en-US" altLang="zh-CN" sz="2000" b="1" dirty="0">
                <a:latin typeface="Arial" panose="020B0604020202020204" pitchFamily="34" charset="0"/>
                <a:ea typeface="宋体" panose="02010600030101010101" pitchFamily="2" charset="-122"/>
              </a:rPr>
              <a:t>can be 10+ days in children</a:t>
            </a:r>
          </a:p>
          <a:p>
            <a:pPr>
              <a:spcBef>
                <a:spcPct val="30000"/>
              </a:spcBef>
              <a:buFont typeface="Wingdings" panose="05000000000000000000" pitchFamily="2" charset="2"/>
              <a:buChar char="§"/>
            </a:pPr>
            <a:r>
              <a:rPr lang="en-US" altLang="zh-CN" sz="2400" b="1" dirty="0">
                <a:latin typeface="Arial" panose="020B0604020202020204" pitchFamily="34" charset="0"/>
                <a:ea typeface="宋体" panose="02010600030101010101" pitchFamily="2" charset="-122"/>
              </a:rPr>
              <a:t>Approximately 50% of infected people do not present any symptoms but are still contagious</a:t>
            </a:r>
          </a:p>
          <a:p>
            <a:pPr>
              <a:spcBef>
                <a:spcPct val="10000"/>
              </a:spcBef>
              <a:buFont typeface="Wingdings" panose="05000000000000000000" pitchFamily="2" charset="2"/>
              <a:buChar char="§"/>
            </a:pPr>
            <a:endParaRPr lang="en-US" altLang="zh-CN" sz="2400" b="1" dirty="0">
              <a:latin typeface="Arial" panose="020B0604020202020204" pitchFamily="34" charset="0"/>
              <a:ea typeface="宋体" panose="02010600030101010101" pitchFamily="2" charset="-122"/>
            </a:endParaRPr>
          </a:p>
        </p:txBody>
      </p:sp>
      <p:sp>
        <p:nvSpPr>
          <p:cNvPr id="2851843" name="Rectangle 3"/>
          <p:cNvSpPr>
            <a:spLocks noGrp="1" noChangeArrowheads="1"/>
          </p:cNvSpPr>
          <p:nvPr>
            <p:ph type="title"/>
          </p:nvPr>
        </p:nvSpPr>
        <p:spPr>
          <a:xfrm>
            <a:off x="1295400" y="0"/>
            <a:ext cx="7467600" cy="914400"/>
          </a:xfrm>
        </p:spPr>
        <p:txBody>
          <a:bodyPr/>
          <a:lstStyle/>
          <a:p>
            <a:r>
              <a:rPr lang="en-US" altLang="zh-CN" sz="3200" dirty="0">
                <a:solidFill>
                  <a:srgbClr val="FFFF00"/>
                </a:solidFill>
                <a:ea typeface="宋体" panose="02010600030101010101" pitchFamily="2" charset="-122"/>
              </a:rPr>
              <a:t>Contagiousness</a:t>
            </a:r>
          </a:p>
        </p:txBody>
      </p:sp>
      <p:sp>
        <p:nvSpPr>
          <p:cNvPr id="2851844" name="Line 4"/>
          <p:cNvSpPr>
            <a:spLocks noChangeShapeType="1"/>
          </p:cNvSpPr>
          <p:nvPr/>
        </p:nvSpPr>
        <p:spPr bwMode="auto">
          <a:xfrm>
            <a:off x="0" y="990600"/>
            <a:ext cx="9144000" cy="0"/>
          </a:xfrm>
          <a:prstGeom prst="line">
            <a:avLst/>
          </a:prstGeom>
          <a:noFill/>
          <a:ln w="254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pic>
        <p:nvPicPr>
          <p:cNvPr id="2851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5938" name="Rectangle 2"/>
          <p:cNvSpPr>
            <a:spLocks noGrp="1" noChangeArrowheads="1"/>
          </p:cNvSpPr>
          <p:nvPr>
            <p:ph type="title"/>
          </p:nvPr>
        </p:nvSpPr>
        <p:spPr>
          <a:xfrm>
            <a:off x="1295400" y="0"/>
            <a:ext cx="7467600" cy="914400"/>
          </a:xfrm>
        </p:spPr>
        <p:txBody>
          <a:bodyPr/>
          <a:lstStyle/>
          <a:p>
            <a:r>
              <a:rPr lang="en-US" altLang="zh-CN" sz="3200" dirty="0">
                <a:solidFill>
                  <a:srgbClr val="FFFF00"/>
                </a:solidFill>
                <a:ea typeface="宋体" panose="02010600030101010101" pitchFamily="2" charset="-122"/>
              </a:rPr>
              <a:t>Modes of Transmission</a:t>
            </a:r>
          </a:p>
        </p:txBody>
      </p:sp>
      <p:sp>
        <p:nvSpPr>
          <p:cNvPr id="2855939" name="Rectangle 3"/>
          <p:cNvSpPr>
            <a:spLocks noGrp="1" noChangeArrowheads="1"/>
          </p:cNvSpPr>
          <p:nvPr>
            <p:ph type="body" idx="1"/>
          </p:nvPr>
        </p:nvSpPr>
        <p:spPr>
          <a:xfrm>
            <a:off x="611560" y="1196752"/>
            <a:ext cx="8229600" cy="1008112"/>
          </a:xfrm>
        </p:spPr>
        <p:txBody>
          <a:bodyPr/>
          <a:lstStyle/>
          <a:p>
            <a:r>
              <a:rPr lang="en-US" altLang="zh-CN" sz="2800" b="1" dirty="0">
                <a:latin typeface="Arial" panose="020B0604020202020204" pitchFamily="34" charset="0"/>
                <a:ea typeface="宋体" panose="02010600030101010101" pitchFamily="2" charset="-122"/>
              </a:rPr>
              <a:t>Three  modes of transmission include:</a:t>
            </a:r>
          </a:p>
          <a:p>
            <a:pPr lvl="1"/>
            <a:endParaRPr lang="en-US" altLang="zh-CN" sz="2400" b="1" dirty="0">
              <a:latin typeface="Arial" panose="020B0604020202020204" pitchFamily="34" charset="0"/>
              <a:ea typeface="宋体" panose="02010600030101010101" pitchFamily="2" charset="-122"/>
            </a:endParaRPr>
          </a:p>
          <a:p>
            <a:pPr marL="457200" lvl="1" indent="0">
              <a:buNone/>
            </a:pPr>
            <a:endParaRPr lang="en-US" altLang="zh-CN" sz="2400" b="1" dirty="0">
              <a:latin typeface="Arial" panose="020B0604020202020204" pitchFamily="34" charset="0"/>
              <a:ea typeface="宋体" panose="02010600030101010101" pitchFamily="2" charset="-122"/>
            </a:endParaRPr>
          </a:p>
        </p:txBody>
      </p:sp>
      <p:sp>
        <p:nvSpPr>
          <p:cNvPr id="2855940" name="Line 4"/>
          <p:cNvSpPr>
            <a:spLocks noChangeShapeType="1"/>
          </p:cNvSpPr>
          <p:nvPr/>
        </p:nvSpPr>
        <p:spPr bwMode="auto">
          <a:xfrm>
            <a:off x="0" y="990600"/>
            <a:ext cx="9144000" cy="0"/>
          </a:xfrm>
          <a:prstGeom prst="line">
            <a:avLst/>
          </a:prstGeom>
          <a:noFill/>
          <a:ln w="254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 name="TextBox 2"/>
          <p:cNvSpPr txBox="1"/>
          <p:nvPr/>
        </p:nvSpPr>
        <p:spPr>
          <a:xfrm>
            <a:off x="755576" y="2204864"/>
            <a:ext cx="5040560" cy="461665"/>
          </a:xfrm>
          <a:prstGeom prst="rect">
            <a:avLst/>
          </a:prstGeom>
          <a:noFill/>
        </p:spPr>
        <p:txBody>
          <a:bodyPr wrap="square" rtlCol="0">
            <a:spAutoFit/>
          </a:bodyPr>
          <a:lstStyle/>
          <a:p>
            <a:pPr marL="342900" lvl="1" indent="-342900">
              <a:buFont typeface="Wingdings" panose="05000000000000000000" pitchFamily="2" charset="2"/>
              <a:buChar char="n"/>
            </a:pPr>
            <a:r>
              <a:rPr lang="en-US" altLang="zh-CN" sz="2400" b="1" dirty="0">
                <a:ea typeface="宋体" panose="02010600030101010101" pitchFamily="2" charset="-122"/>
              </a:rPr>
              <a:t>Droplet transmission</a:t>
            </a:r>
            <a:endParaRPr lang="zh-CN" altLang="en-US" dirty="0"/>
          </a:p>
        </p:txBody>
      </p:sp>
      <p:sp>
        <p:nvSpPr>
          <p:cNvPr id="7" name="TextBox 6"/>
          <p:cNvSpPr txBox="1"/>
          <p:nvPr/>
        </p:nvSpPr>
        <p:spPr>
          <a:xfrm>
            <a:off x="765177" y="2751311"/>
            <a:ext cx="5040560" cy="461665"/>
          </a:xfrm>
          <a:prstGeom prst="rect">
            <a:avLst/>
          </a:prstGeom>
          <a:noFill/>
        </p:spPr>
        <p:txBody>
          <a:bodyPr wrap="square" rtlCol="0">
            <a:spAutoFit/>
          </a:bodyPr>
          <a:lstStyle/>
          <a:p>
            <a:pPr marL="342900" lvl="1" indent="-342900">
              <a:buFont typeface="Wingdings" panose="05000000000000000000" pitchFamily="2" charset="2"/>
              <a:buChar char="n"/>
            </a:pPr>
            <a:r>
              <a:rPr lang="en-US" altLang="zh-CN" sz="2400" b="1" dirty="0">
                <a:ea typeface="宋体" panose="02010600030101010101" pitchFamily="2" charset="-122"/>
              </a:rPr>
              <a:t>Airborne transmission</a:t>
            </a:r>
            <a:endParaRPr lang="zh-CN" altLang="en-US" dirty="0"/>
          </a:p>
        </p:txBody>
      </p:sp>
      <p:sp>
        <p:nvSpPr>
          <p:cNvPr id="8" name="TextBox 7"/>
          <p:cNvSpPr txBox="1"/>
          <p:nvPr/>
        </p:nvSpPr>
        <p:spPr>
          <a:xfrm>
            <a:off x="773629" y="3356992"/>
            <a:ext cx="5040560" cy="461665"/>
          </a:xfrm>
          <a:prstGeom prst="rect">
            <a:avLst/>
          </a:prstGeom>
          <a:noFill/>
        </p:spPr>
        <p:txBody>
          <a:bodyPr wrap="square" rtlCol="0">
            <a:spAutoFit/>
          </a:bodyPr>
          <a:lstStyle/>
          <a:p>
            <a:pPr marL="342900" lvl="1" indent="-342900">
              <a:buFont typeface="Wingdings" panose="05000000000000000000" pitchFamily="2" charset="2"/>
              <a:buChar char="n"/>
            </a:pPr>
            <a:r>
              <a:rPr lang="en-US" altLang="zh-CN" sz="2400" b="1" dirty="0">
                <a:ea typeface="宋体" panose="02010600030101010101" pitchFamily="2" charset="-122"/>
              </a:rPr>
              <a:t>Contact transmission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986" name="Rectangle 2"/>
          <p:cNvSpPr>
            <a:spLocks noGrp="1" noChangeArrowheads="1"/>
          </p:cNvSpPr>
          <p:nvPr>
            <p:ph type="title"/>
          </p:nvPr>
        </p:nvSpPr>
        <p:spPr>
          <a:xfrm>
            <a:off x="1295400" y="0"/>
            <a:ext cx="7467600" cy="914400"/>
          </a:xfrm>
        </p:spPr>
        <p:txBody>
          <a:bodyPr/>
          <a:lstStyle/>
          <a:p>
            <a:r>
              <a:rPr lang="en-US" altLang="zh-CN" sz="3200" dirty="0">
                <a:solidFill>
                  <a:srgbClr val="FFFF00"/>
                </a:solidFill>
                <a:ea typeface="宋体" panose="02010600030101010101" pitchFamily="2" charset="-122"/>
              </a:rPr>
              <a:t>Droplet Transmission</a:t>
            </a:r>
          </a:p>
        </p:txBody>
      </p:sp>
      <p:sp>
        <p:nvSpPr>
          <p:cNvPr id="2857987" name="Rectangle 3"/>
          <p:cNvSpPr>
            <a:spLocks noGrp="1" noChangeArrowheads="1"/>
          </p:cNvSpPr>
          <p:nvPr>
            <p:ph type="body" sz="half" idx="1"/>
          </p:nvPr>
        </p:nvSpPr>
        <p:spPr>
          <a:xfrm>
            <a:off x="762000" y="1447800"/>
            <a:ext cx="7620000" cy="4114800"/>
          </a:xfrm>
        </p:spPr>
        <p:txBody>
          <a:bodyPr/>
          <a:lstStyle/>
          <a:p>
            <a:pPr>
              <a:lnSpc>
                <a:spcPct val="80000"/>
              </a:lnSpc>
            </a:pPr>
            <a:r>
              <a:rPr lang="en-US" altLang="zh-CN" sz="2400" b="1" i="1">
                <a:latin typeface="Arial" panose="020B0604020202020204" pitchFamily="34" charset="0"/>
                <a:ea typeface="宋体" panose="02010600030101010101" pitchFamily="2" charset="-122"/>
              </a:rPr>
              <a:t>Droplet transmission</a:t>
            </a:r>
            <a:r>
              <a:rPr lang="en-US" altLang="zh-CN" sz="2400" b="1">
                <a:latin typeface="Arial" panose="020B0604020202020204" pitchFamily="34" charset="0"/>
                <a:ea typeface="宋体" panose="02010600030101010101" pitchFamily="2" charset="-122"/>
              </a:rPr>
              <a:t> occurs when contagious droplets produced by the infected host through coughing or sneezing are propelled a short distance and come into contact with another person’s </a:t>
            </a:r>
          </a:p>
          <a:p>
            <a:pPr lvl="1">
              <a:lnSpc>
                <a:spcPct val="80000"/>
              </a:lnSpc>
            </a:pPr>
            <a:r>
              <a:rPr lang="en-US" altLang="zh-CN" sz="2000" b="1">
                <a:latin typeface="Arial" panose="020B0604020202020204" pitchFamily="34" charset="0"/>
                <a:ea typeface="宋体" panose="02010600030101010101" pitchFamily="2" charset="-122"/>
              </a:rPr>
              <a:t>conjunctiva, </a:t>
            </a:r>
          </a:p>
          <a:p>
            <a:pPr lvl="1">
              <a:lnSpc>
                <a:spcPct val="80000"/>
              </a:lnSpc>
            </a:pPr>
            <a:r>
              <a:rPr lang="en-US" altLang="zh-CN" sz="2000" b="1">
                <a:latin typeface="Arial" panose="020B0604020202020204" pitchFamily="34" charset="0"/>
                <a:ea typeface="宋体" panose="02010600030101010101" pitchFamily="2" charset="-122"/>
              </a:rPr>
              <a:t>mouth, or </a:t>
            </a:r>
          </a:p>
          <a:p>
            <a:pPr lvl="1">
              <a:lnSpc>
                <a:spcPct val="80000"/>
              </a:lnSpc>
            </a:pPr>
            <a:r>
              <a:rPr lang="en-US" altLang="zh-CN" sz="2000" b="1">
                <a:latin typeface="Arial" panose="020B0604020202020204" pitchFamily="34" charset="0"/>
                <a:ea typeface="宋体" panose="02010600030101010101" pitchFamily="2" charset="-122"/>
              </a:rPr>
              <a:t>nasal mucosa. </a:t>
            </a:r>
          </a:p>
          <a:p>
            <a:pPr>
              <a:lnSpc>
                <a:spcPct val="80000"/>
              </a:lnSpc>
            </a:pPr>
            <a:endParaRPr lang="en-US" altLang="zh-CN" sz="2400" b="1">
              <a:latin typeface="Arial" panose="020B0604020202020204" pitchFamily="34" charset="0"/>
              <a:ea typeface="宋体" panose="02010600030101010101" pitchFamily="2" charset="-122"/>
            </a:endParaRPr>
          </a:p>
        </p:txBody>
      </p:sp>
      <p:sp>
        <p:nvSpPr>
          <p:cNvPr id="2857988" name="Line 4"/>
          <p:cNvSpPr>
            <a:spLocks noChangeShapeType="1"/>
          </p:cNvSpPr>
          <p:nvPr/>
        </p:nvSpPr>
        <p:spPr bwMode="auto">
          <a:xfrm>
            <a:off x="0" y="990600"/>
            <a:ext cx="9144000" cy="0"/>
          </a:xfrm>
          <a:prstGeom prst="line">
            <a:avLst/>
          </a:prstGeom>
          <a:noFill/>
          <a:ln w="254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pic>
        <p:nvPicPr>
          <p:cNvPr id="285798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15250" y="0"/>
            <a:ext cx="142875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title"/>
          </p:nvPr>
        </p:nvSpPr>
        <p:spPr>
          <a:xfrm>
            <a:off x="1295400" y="0"/>
            <a:ext cx="7467600" cy="914400"/>
          </a:xfrm>
        </p:spPr>
        <p:txBody>
          <a:bodyPr/>
          <a:lstStyle/>
          <a:p>
            <a:r>
              <a:rPr lang="en-US" altLang="zh-CN" sz="3200" dirty="0">
                <a:solidFill>
                  <a:srgbClr val="FFFF00"/>
                </a:solidFill>
                <a:ea typeface="宋体" panose="02010600030101010101" pitchFamily="2" charset="-122"/>
              </a:rPr>
              <a:t>Airborne Transmission</a:t>
            </a:r>
          </a:p>
        </p:txBody>
      </p:sp>
      <p:sp>
        <p:nvSpPr>
          <p:cNvPr id="2860035" name="Rectangle 3"/>
          <p:cNvSpPr>
            <a:spLocks noGrp="1" noChangeArrowheads="1"/>
          </p:cNvSpPr>
          <p:nvPr>
            <p:ph type="body" sz="half" idx="1"/>
          </p:nvPr>
        </p:nvSpPr>
        <p:spPr>
          <a:xfrm>
            <a:off x="762000" y="1295400"/>
            <a:ext cx="7543800" cy="4572000"/>
          </a:xfrm>
        </p:spPr>
        <p:txBody>
          <a:bodyPr/>
          <a:lstStyle/>
          <a:p>
            <a:pPr>
              <a:lnSpc>
                <a:spcPct val="80000"/>
              </a:lnSpc>
            </a:pPr>
            <a:r>
              <a:rPr lang="en-US" altLang="zh-CN" sz="2400" b="1" i="1" dirty="0">
                <a:latin typeface="Arial" panose="020B0604020202020204" pitchFamily="34" charset="0"/>
                <a:ea typeface="宋体" panose="02010600030101010101" pitchFamily="2" charset="-122"/>
              </a:rPr>
              <a:t>Airborne transmission</a:t>
            </a:r>
            <a:r>
              <a:rPr lang="en-US" altLang="zh-CN" sz="2400" b="1" dirty="0">
                <a:latin typeface="Arial" panose="020B0604020202020204" pitchFamily="34" charset="0"/>
                <a:ea typeface="宋体" panose="02010600030101010101" pitchFamily="2" charset="-122"/>
              </a:rPr>
              <a:t> occurs when viruses travel on dust particles or on small respiratory droplets that may become aerosolized when people sneeze, cough, laugh, or exhale. </a:t>
            </a:r>
          </a:p>
          <a:p>
            <a:pPr lvl="1">
              <a:lnSpc>
                <a:spcPct val="80000"/>
              </a:lnSpc>
            </a:pPr>
            <a:r>
              <a:rPr lang="en-US" altLang="zh-CN" sz="2000" b="1" dirty="0">
                <a:latin typeface="Arial" panose="020B0604020202020204" pitchFamily="34" charset="0"/>
                <a:ea typeface="宋体" panose="02010600030101010101" pitchFamily="2" charset="-122"/>
              </a:rPr>
              <a:t>They can be suspended in the air much like invisible smoke. </a:t>
            </a:r>
          </a:p>
          <a:p>
            <a:pPr lvl="1">
              <a:lnSpc>
                <a:spcPct val="80000"/>
              </a:lnSpc>
            </a:pPr>
            <a:r>
              <a:rPr lang="en-US" altLang="zh-CN" sz="2000" b="1" dirty="0">
                <a:latin typeface="Arial" panose="020B0604020202020204" pitchFamily="34" charset="0"/>
                <a:ea typeface="宋体" panose="02010600030101010101" pitchFamily="2" charset="-122"/>
              </a:rPr>
              <a:t>They can travel on air currents over considerable distances. </a:t>
            </a:r>
          </a:p>
          <a:p>
            <a:pPr lvl="1">
              <a:lnSpc>
                <a:spcPct val="80000"/>
              </a:lnSpc>
              <a:buFontTx/>
              <a:buNone/>
            </a:pPr>
            <a:endParaRPr lang="en-US" altLang="zh-CN" sz="2000" b="1" dirty="0">
              <a:latin typeface="Arial" panose="020B0604020202020204" pitchFamily="34" charset="0"/>
              <a:ea typeface="宋体" panose="02010600030101010101" pitchFamily="2" charset="-122"/>
            </a:endParaRPr>
          </a:p>
          <a:p>
            <a:pPr>
              <a:lnSpc>
                <a:spcPct val="80000"/>
              </a:lnSpc>
            </a:pPr>
            <a:endParaRPr lang="en-US" altLang="zh-CN" sz="2000" b="1" dirty="0">
              <a:latin typeface="Arial" panose="020B0604020202020204" pitchFamily="34" charset="0"/>
              <a:ea typeface="宋体" panose="02010600030101010101" pitchFamily="2" charset="-122"/>
            </a:endParaRPr>
          </a:p>
        </p:txBody>
      </p:sp>
      <p:sp>
        <p:nvSpPr>
          <p:cNvPr id="2860036" name="Line 4"/>
          <p:cNvSpPr>
            <a:spLocks noChangeShapeType="1"/>
          </p:cNvSpPr>
          <p:nvPr/>
        </p:nvSpPr>
        <p:spPr bwMode="auto">
          <a:xfrm>
            <a:off x="0" y="990600"/>
            <a:ext cx="9144000" cy="0"/>
          </a:xfrm>
          <a:prstGeom prst="line">
            <a:avLst/>
          </a:prstGeom>
          <a:noFill/>
          <a:ln w="254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pic>
        <p:nvPicPr>
          <p:cNvPr id="2860037" name="Picture 5">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696200" y="0"/>
            <a:ext cx="1447800" cy="1238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2082" name="Rectangle 2"/>
          <p:cNvSpPr>
            <a:spLocks noGrp="1" noChangeArrowheads="1"/>
          </p:cNvSpPr>
          <p:nvPr>
            <p:ph type="title"/>
          </p:nvPr>
        </p:nvSpPr>
        <p:spPr>
          <a:xfrm>
            <a:off x="1295400" y="0"/>
            <a:ext cx="7467600" cy="990600"/>
          </a:xfrm>
        </p:spPr>
        <p:txBody>
          <a:bodyPr/>
          <a:lstStyle/>
          <a:p>
            <a:r>
              <a:rPr lang="en-US" altLang="zh-CN" sz="3200" dirty="0">
                <a:solidFill>
                  <a:srgbClr val="FFFF00"/>
                </a:solidFill>
                <a:ea typeface="宋体" panose="02010600030101010101" pitchFamily="2" charset="-122"/>
              </a:rPr>
              <a:t>Contact Transmission</a:t>
            </a:r>
          </a:p>
        </p:txBody>
      </p:sp>
      <p:sp>
        <p:nvSpPr>
          <p:cNvPr id="2862083" name="Rectangle 3"/>
          <p:cNvSpPr>
            <a:spLocks noGrp="1" noChangeArrowheads="1"/>
          </p:cNvSpPr>
          <p:nvPr>
            <p:ph type="body" sz="half" idx="1"/>
          </p:nvPr>
        </p:nvSpPr>
        <p:spPr>
          <a:xfrm>
            <a:off x="838200" y="1524000"/>
            <a:ext cx="7772400" cy="4114800"/>
          </a:xfrm>
        </p:spPr>
        <p:txBody>
          <a:bodyPr/>
          <a:lstStyle/>
          <a:p>
            <a:r>
              <a:rPr lang="en-US" altLang="zh-CN" sz="2400" b="1" dirty="0">
                <a:latin typeface="Arial" panose="020B0604020202020204" pitchFamily="34" charset="0"/>
                <a:ea typeface="宋体" panose="02010600030101010101" pitchFamily="2" charset="-122"/>
              </a:rPr>
              <a:t>Two Types</a:t>
            </a:r>
          </a:p>
          <a:p>
            <a:pPr lvl="1"/>
            <a:r>
              <a:rPr lang="en-US" altLang="zh-CN" sz="2000" b="1" dirty="0">
                <a:solidFill>
                  <a:srgbClr val="FFFF00"/>
                </a:solidFill>
                <a:latin typeface="Arial" panose="020B0604020202020204" pitchFamily="34" charset="0"/>
                <a:ea typeface="宋体" panose="02010600030101010101" pitchFamily="2" charset="-122"/>
              </a:rPr>
              <a:t>Direct:</a:t>
            </a:r>
            <a:r>
              <a:rPr lang="en-US" altLang="zh-CN" sz="2000" b="1" dirty="0">
                <a:latin typeface="Arial" panose="020B0604020202020204" pitchFamily="34" charset="0"/>
                <a:ea typeface="宋体" panose="02010600030101010101" pitchFamily="2" charset="-122"/>
              </a:rPr>
              <a:t> involves body-to-body surface contact</a:t>
            </a:r>
          </a:p>
          <a:p>
            <a:pPr lvl="1"/>
            <a:r>
              <a:rPr lang="en-US" altLang="zh-CN" sz="2000" b="1" dirty="0">
                <a:solidFill>
                  <a:srgbClr val="FFFF00"/>
                </a:solidFill>
                <a:latin typeface="Arial" panose="020B0604020202020204" pitchFamily="34" charset="0"/>
                <a:ea typeface="宋体" panose="02010600030101010101" pitchFamily="2" charset="-122"/>
              </a:rPr>
              <a:t>Indirect:</a:t>
            </a:r>
            <a:r>
              <a:rPr lang="en-US" altLang="zh-CN" sz="2000" b="1" dirty="0">
                <a:latin typeface="Arial" panose="020B0604020202020204" pitchFamily="34" charset="0"/>
                <a:ea typeface="宋体" panose="02010600030101010101" pitchFamily="2" charset="-122"/>
              </a:rPr>
              <a:t> occurs via contact with contaminated intermediate objects, such as contaminated hands, or inanimate objects (fomites), such as countertops,</a:t>
            </a:r>
            <a:r>
              <a:rPr lang="en-US" altLang="zh-CN" sz="2000" dirty="0">
                <a:latin typeface="Arial" panose="020B0604020202020204" pitchFamily="34" charset="0"/>
                <a:ea typeface="宋体" panose="02010600030101010101" pitchFamily="2" charset="-122"/>
              </a:rPr>
              <a:t> </a:t>
            </a:r>
            <a:r>
              <a:rPr lang="en-US" altLang="zh-CN" sz="2000" b="1" dirty="0">
                <a:latin typeface="Arial" panose="020B0604020202020204" pitchFamily="34" charset="0"/>
                <a:ea typeface="宋体" panose="02010600030101010101" pitchFamily="2" charset="-122"/>
              </a:rPr>
              <a:t>door knobs, telephones, towels, money, clothing, dishes, books, needles etc.</a:t>
            </a:r>
          </a:p>
          <a:p>
            <a:pPr lvl="1">
              <a:buFontTx/>
              <a:buNone/>
            </a:pPr>
            <a:endParaRPr lang="en-US" altLang="zh-CN" sz="2000" b="1" dirty="0">
              <a:latin typeface="Arial" panose="020B0604020202020204" pitchFamily="34" charset="0"/>
              <a:ea typeface="宋体" panose="02010600030101010101" pitchFamily="2" charset="-122"/>
            </a:endParaRPr>
          </a:p>
        </p:txBody>
      </p:sp>
      <p:sp>
        <p:nvSpPr>
          <p:cNvPr id="2862084" name="Line 4"/>
          <p:cNvSpPr>
            <a:spLocks noChangeShapeType="1"/>
          </p:cNvSpPr>
          <p:nvPr/>
        </p:nvSpPr>
        <p:spPr bwMode="auto">
          <a:xfrm>
            <a:off x="0" y="990600"/>
            <a:ext cx="9144000" cy="0"/>
          </a:xfrm>
          <a:prstGeom prst="line">
            <a:avLst/>
          </a:prstGeom>
          <a:noFill/>
          <a:ln w="254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pic>
        <p:nvPicPr>
          <p:cNvPr id="2862085"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39075" y="0"/>
            <a:ext cx="1304925" cy="139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4683" y="980728"/>
            <a:ext cx="5256213" cy="1008063"/>
          </a:xfrm>
        </p:spPr>
        <p:txBody>
          <a:bodyPr/>
          <a:lstStyle/>
          <a:p>
            <a:r>
              <a:rPr lang="en-US" altLang="zh-CN" sz="3600" dirty="0">
                <a:solidFill>
                  <a:srgbClr val="FFFF00"/>
                </a:solidFill>
              </a:rPr>
              <a:t>Susceptible population</a:t>
            </a:r>
          </a:p>
        </p:txBody>
      </p:sp>
      <p:sp>
        <p:nvSpPr>
          <p:cNvPr id="8198" name="Text Box 6"/>
          <p:cNvSpPr txBox="1">
            <a:spLocks noChangeArrowheads="1"/>
          </p:cNvSpPr>
          <p:nvPr/>
        </p:nvSpPr>
        <p:spPr bwMode="auto">
          <a:xfrm>
            <a:off x="467544" y="2348880"/>
            <a:ext cx="8352928" cy="224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buClr>
                <a:schemeClr val="tx2"/>
              </a:buClr>
              <a:buFont typeface="Wingdings" panose="05000000000000000000" pitchFamily="2" charset="2"/>
              <a:buChar char="n"/>
            </a:pPr>
            <a:r>
              <a:rPr lang="en-US" altLang="zh-CN" sz="2800" dirty="0">
                <a:effectLst>
                  <a:outerShdw blurRad="38100" dist="38100" dir="2700000" algn="tl">
                    <a:srgbClr val="000000"/>
                  </a:outerShdw>
                </a:effectLst>
              </a:rPr>
              <a:t>Crowd are generally susceptible to influenza virus</a:t>
            </a:r>
          </a:p>
          <a:p>
            <a:pPr>
              <a:spcBef>
                <a:spcPct val="50000"/>
              </a:spcBef>
              <a:buClr>
                <a:schemeClr val="tx2"/>
              </a:buClr>
              <a:buFont typeface="Wingdings" panose="05000000000000000000" pitchFamily="2" charset="2"/>
              <a:buChar char="n"/>
            </a:pPr>
            <a:r>
              <a:rPr lang="en-US" altLang="zh-CN" sz="2800" dirty="0">
                <a:effectLst>
                  <a:outerShdw blurRad="38100" dist="38100" dir="2700000" algn="tl">
                    <a:srgbClr val="000000"/>
                  </a:outerShdw>
                </a:effectLst>
              </a:rPr>
              <a:t>Immunity after illness: within a subtype, short term</a:t>
            </a:r>
          </a:p>
          <a:p>
            <a:pPr>
              <a:spcBef>
                <a:spcPct val="50000"/>
              </a:spcBef>
              <a:buClr>
                <a:schemeClr val="tx2"/>
              </a:buClr>
              <a:buFont typeface="Wingdings" panose="05000000000000000000" pitchFamily="2" charset="2"/>
              <a:buChar char="n"/>
            </a:pPr>
            <a:r>
              <a:rPr lang="en-US" altLang="zh-CN" sz="2800" dirty="0">
                <a:effectLst>
                  <a:outerShdw blurRad="38100" dist="38100" dir="2700000" algn="tl">
                    <a:srgbClr val="000000"/>
                  </a:outerShdw>
                </a:effectLst>
              </a:rPr>
              <a:t>No cross protection among distinct types and subtypes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zh-CN" dirty="0">
                <a:solidFill>
                  <a:srgbClr val="FFFF00"/>
                </a:solidFill>
              </a:rPr>
              <a:t>Epidemic features</a:t>
            </a:r>
          </a:p>
        </p:txBody>
      </p:sp>
      <p:sp>
        <p:nvSpPr>
          <p:cNvPr id="157699" name="Rectangle 3"/>
          <p:cNvSpPr>
            <a:spLocks noGrp="1" noChangeArrowheads="1"/>
          </p:cNvSpPr>
          <p:nvPr>
            <p:ph type="body" idx="1"/>
          </p:nvPr>
        </p:nvSpPr>
        <p:spPr>
          <a:xfrm>
            <a:off x="762000" y="1981200"/>
            <a:ext cx="8202613" cy="3103563"/>
          </a:xfrm>
        </p:spPr>
        <p:txBody>
          <a:bodyPr/>
          <a:lstStyle/>
          <a:p>
            <a:r>
              <a:rPr lang="en-US" altLang="zh-CN"/>
              <a:t>Influenza A: outbreak, pandemic, worldly pandemic</a:t>
            </a:r>
          </a:p>
          <a:p>
            <a:r>
              <a:rPr lang="en-US" altLang="zh-CN"/>
              <a:t>Influenza B: fulminant or small prevalence</a:t>
            </a:r>
          </a:p>
          <a:p>
            <a:r>
              <a:rPr lang="en-US" altLang="zh-CN"/>
              <a:t>Influenza C: rarely give rise to epidemics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zh-CN" dirty="0">
                <a:solidFill>
                  <a:srgbClr val="FFFF00"/>
                </a:solidFill>
              </a:rPr>
              <a:t>Flu Pandemics</a:t>
            </a:r>
          </a:p>
        </p:txBody>
      </p:sp>
      <p:sp>
        <p:nvSpPr>
          <p:cNvPr id="126979" name="Rectangle 3"/>
          <p:cNvSpPr>
            <a:spLocks noGrp="1" noChangeArrowheads="1"/>
          </p:cNvSpPr>
          <p:nvPr>
            <p:ph type="body" idx="1"/>
          </p:nvPr>
        </p:nvSpPr>
        <p:spPr>
          <a:xfrm>
            <a:off x="684213" y="2205038"/>
            <a:ext cx="7410450" cy="1808162"/>
          </a:xfrm>
        </p:spPr>
        <p:txBody>
          <a:bodyPr/>
          <a:lstStyle/>
          <a:p>
            <a:r>
              <a:rPr lang="en-US" altLang="zh-CN"/>
              <a:t>1918-spanish influenza</a:t>
            </a:r>
          </a:p>
          <a:p>
            <a:r>
              <a:rPr lang="en-US" altLang="zh-CN"/>
              <a:t>1957-Asia influenza</a:t>
            </a:r>
          </a:p>
          <a:p>
            <a:r>
              <a:rPr lang="en-US" altLang="zh-CN"/>
              <a:t>1968-Hongkong influenza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457200" y="381000"/>
            <a:ext cx="7467600" cy="1516063"/>
          </a:xfrm>
        </p:spPr>
        <p:txBody>
          <a:bodyPr/>
          <a:lstStyle/>
          <a:p>
            <a:r>
              <a:rPr lang="en-US" altLang="zh-CN" dirty="0">
                <a:solidFill>
                  <a:srgbClr val="FFFF00"/>
                </a:solidFill>
              </a:rPr>
              <a:t>1918 Flu Pandemic Facts</a:t>
            </a:r>
            <a:r>
              <a:rPr lang="en-US" altLang="zh-CN" dirty="0">
                <a:solidFill>
                  <a:schemeClr val="accent2"/>
                </a:solidFill>
              </a:rPr>
              <a:t>:</a:t>
            </a:r>
            <a:endParaRPr lang="en-US" altLang="zh-CN" dirty="0"/>
          </a:p>
        </p:txBody>
      </p:sp>
      <p:sp>
        <p:nvSpPr>
          <p:cNvPr id="624643" name="Rectangle 3"/>
          <p:cNvSpPr>
            <a:spLocks noGrp="1" noChangeArrowheads="1"/>
          </p:cNvSpPr>
          <p:nvPr>
            <p:ph type="body" idx="1"/>
          </p:nvPr>
        </p:nvSpPr>
        <p:spPr>
          <a:xfrm>
            <a:off x="395536" y="1916832"/>
            <a:ext cx="8280920" cy="3816424"/>
          </a:xfrm>
        </p:spPr>
        <p:txBody>
          <a:bodyPr/>
          <a:lstStyle/>
          <a:p>
            <a:pPr>
              <a:lnSpc>
                <a:spcPct val="90000"/>
              </a:lnSpc>
              <a:buSzPct val="101000"/>
            </a:pPr>
            <a:r>
              <a:rPr lang="en-US" altLang="zh-CN" sz="2000" dirty="0"/>
              <a:t>May have killed as many people as the Black Death- bubonic plague</a:t>
            </a:r>
          </a:p>
          <a:p>
            <a:pPr>
              <a:lnSpc>
                <a:spcPct val="90000"/>
              </a:lnSpc>
              <a:buSzPct val="101000"/>
            </a:pPr>
            <a:r>
              <a:rPr lang="en-US" altLang="zh-CN" sz="2000" dirty="0"/>
              <a:t>The majority of deaths were from a secondary infection such as bacterial pneumonia</a:t>
            </a:r>
          </a:p>
          <a:p>
            <a:pPr>
              <a:lnSpc>
                <a:spcPct val="90000"/>
              </a:lnSpc>
              <a:buSzPct val="101000"/>
            </a:pPr>
            <a:r>
              <a:rPr lang="en-US" altLang="zh-CN" sz="2000" dirty="0"/>
              <a:t>It killed between 2 and 20 %  of those infected; normal mortality rate is 0.1 %</a:t>
            </a:r>
          </a:p>
          <a:p>
            <a:pPr>
              <a:lnSpc>
                <a:spcPct val="90000"/>
              </a:lnSpc>
              <a:buSzPct val="101000"/>
            </a:pPr>
            <a:r>
              <a:rPr lang="en-US" altLang="zh-CN" sz="2000" dirty="0"/>
              <a:t>It mostly killed young adults with more than half of the deaths in people between 20 - 40 years old due to novel surface proteins on the virus.</a:t>
            </a:r>
          </a:p>
          <a:p>
            <a:pPr>
              <a:lnSpc>
                <a:spcPct val="90000"/>
              </a:lnSpc>
              <a:buSzPct val="101000"/>
            </a:pPr>
            <a:r>
              <a:rPr lang="en-US" altLang="zh-CN" sz="2000" dirty="0"/>
              <a:t>It killed as many as 25 million in the first </a:t>
            </a:r>
            <a:r>
              <a:rPr lang="en-US" altLang="zh-CN" sz="2000" b="1" i="1" dirty="0"/>
              <a:t>25 weeks</a:t>
            </a:r>
            <a:r>
              <a:rPr lang="en-US" altLang="zh-CN" sz="2000" dirty="0"/>
              <a:t>, whereas HIV/AIDS has killed 25 million in the first 25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22468" y="1916832"/>
            <a:ext cx="8326245" cy="4103687"/>
          </a:xfrm>
        </p:spPr>
        <p:txBody>
          <a:bodyPr/>
          <a:lstStyle/>
          <a:p>
            <a:pPr marL="609600" indent="-609600">
              <a:lnSpc>
                <a:spcPct val="90000"/>
              </a:lnSpc>
            </a:pPr>
            <a:r>
              <a:rPr lang="en-US" altLang="zh-CN" sz="2400" b="1" dirty="0">
                <a:solidFill>
                  <a:srgbClr val="FFFF00"/>
                </a:solidFill>
                <a:effectLst/>
              </a:rPr>
              <a:t>Influenza virus</a:t>
            </a:r>
            <a:r>
              <a:rPr lang="en-US" altLang="zh-CN" sz="2400" b="1" dirty="0">
                <a:effectLst/>
              </a:rPr>
              <a:t> , an acute respiratory tract infectious disease</a:t>
            </a:r>
          </a:p>
          <a:p>
            <a:pPr marL="609600" indent="-609600">
              <a:lnSpc>
                <a:spcPct val="90000"/>
              </a:lnSpc>
            </a:pPr>
            <a:r>
              <a:rPr lang="en-US" altLang="zh-CN" sz="2400" b="1" dirty="0">
                <a:effectLst/>
              </a:rPr>
              <a:t>Occurs in outbreaks of variable severity</a:t>
            </a:r>
          </a:p>
          <a:p>
            <a:pPr marL="609600" indent="-609600">
              <a:lnSpc>
                <a:spcPct val="90000"/>
              </a:lnSpc>
            </a:pPr>
            <a:r>
              <a:rPr lang="en-US" altLang="zh-CN" sz="2400" b="1" dirty="0">
                <a:solidFill>
                  <a:srgbClr val="FFFF00"/>
                </a:solidFill>
                <a:effectLst/>
              </a:rPr>
              <a:t>Clinical manifestations</a:t>
            </a:r>
            <a:r>
              <a:rPr lang="en-US" altLang="zh-CN" sz="2400" b="1" dirty="0">
                <a:effectLst/>
              </a:rPr>
              <a:t>:</a:t>
            </a:r>
          </a:p>
          <a:p>
            <a:pPr marL="609600" indent="-609600">
              <a:lnSpc>
                <a:spcPct val="90000"/>
              </a:lnSpc>
              <a:buFont typeface="Wingdings" panose="05000000000000000000" pitchFamily="2" charset="2"/>
              <a:buNone/>
            </a:pPr>
            <a:r>
              <a:rPr lang="en-US" altLang="zh-CN" sz="2400" b="1" dirty="0">
                <a:effectLst/>
              </a:rPr>
              <a:t>          </a:t>
            </a:r>
            <a:r>
              <a:rPr lang="en-US" altLang="zh-CN" sz="2400" b="1" dirty="0" err="1">
                <a:effectLst/>
              </a:rPr>
              <a:t>fever,cough</a:t>
            </a:r>
            <a:r>
              <a:rPr lang="en-US" altLang="zh-CN" sz="2400" b="1" dirty="0">
                <a:effectLst/>
              </a:rPr>
              <a:t>, headache, muscle and joint pain, sore throat</a:t>
            </a:r>
          </a:p>
          <a:p>
            <a:pPr marL="609600" indent="-609600">
              <a:lnSpc>
                <a:spcPct val="90000"/>
              </a:lnSpc>
            </a:pPr>
            <a:r>
              <a:rPr lang="en-US" altLang="zh-CN" sz="2400" b="1" dirty="0">
                <a:solidFill>
                  <a:srgbClr val="FFFF00"/>
                </a:solidFill>
                <a:effectLst/>
              </a:rPr>
              <a:t>Two important feature:</a:t>
            </a:r>
          </a:p>
          <a:p>
            <a:pPr marL="609600" indent="-609600">
              <a:lnSpc>
                <a:spcPct val="90000"/>
              </a:lnSpc>
              <a:buFont typeface="Wingdings" panose="05000000000000000000" pitchFamily="2" charset="2"/>
              <a:buNone/>
            </a:pPr>
            <a:r>
              <a:rPr lang="en-US" altLang="zh-CN" sz="2400" b="1" dirty="0">
                <a:effectLst/>
              </a:rPr>
              <a:t>            high epidemic nature</a:t>
            </a:r>
          </a:p>
          <a:p>
            <a:pPr marL="609600" indent="-609600">
              <a:lnSpc>
                <a:spcPct val="90000"/>
              </a:lnSpc>
              <a:buFont typeface="Wingdings" panose="05000000000000000000" pitchFamily="2" charset="2"/>
              <a:buNone/>
            </a:pPr>
            <a:r>
              <a:rPr lang="en-US" altLang="zh-CN" sz="2400" b="1" dirty="0">
                <a:effectLst/>
              </a:rPr>
              <a:t>            mortality that results from its pulmonary complications</a:t>
            </a:r>
          </a:p>
          <a:p>
            <a:pPr marL="609600" indent="-609600" algn="ctr">
              <a:lnSpc>
                <a:spcPct val="90000"/>
              </a:lnSpc>
              <a:buFont typeface="Wingdings" panose="05000000000000000000" pitchFamily="2" charset="2"/>
              <a:buNone/>
            </a:pPr>
            <a:endParaRPr lang="en-US" altLang="zh-CN" sz="2400" b="1" dirty="0">
              <a:effectLst/>
            </a:endParaRPr>
          </a:p>
        </p:txBody>
      </p:sp>
      <p:sp>
        <p:nvSpPr>
          <p:cNvPr id="101380" name="Text Box 4"/>
          <p:cNvSpPr txBox="1">
            <a:spLocks noChangeArrowheads="1"/>
          </p:cNvSpPr>
          <p:nvPr/>
        </p:nvSpPr>
        <p:spPr bwMode="auto">
          <a:xfrm>
            <a:off x="755576" y="165245"/>
            <a:ext cx="73448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ClrTx/>
              <a:buSzTx/>
              <a:buFontTx/>
              <a:buNone/>
            </a:pPr>
            <a:r>
              <a:rPr lang="en-US" altLang="zh-CN" b="1" dirty="0">
                <a:solidFill>
                  <a:srgbClr val="FFFF00"/>
                </a:solidFill>
                <a:effectLst/>
                <a:latin typeface="Times New Roman" panose="02020603050405020304" pitchFamily="18" charset="0"/>
                <a:ea typeface="PMingLiU" pitchFamily="18" charset="-120"/>
              </a:rPr>
              <a:t>Influenza</a:t>
            </a:r>
          </a:p>
          <a:p>
            <a:pPr eaLnBrk="1" hangingPunct="1">
              <a:spcBef>
                <a:spcPct val="50000"/>
              </a:spcBef>
              <a:buClrTx/>
              <a:buSzTx/>
              <a:buFontTx/>
              <a:buNone/>
            </a:pPr>
            <a:r>
              <a:rPr lang="en-US" altLang="zh-CN" b="1" dirty="0">
                <a:solidFill>
                  <a:srgbClr val="FFFF00"/>
                </a:solidFill>
                <a:effectLst/>
                <a:latin typeface="Times New Roman" panose="02020603050405020304" pitchFamily="18" charset="0"/>
                <a:ea typeface="PMingLiU" pitchFamily="18" charset="-120"/>
              </a:rPr>
              <a:t>    </a:t>
            </a:r>
            <a:r>
              <a:rPr lang="en-US" altLang="zh-CN" sz="3200" b="1" dirty="0">
                <a:effectLst/>
                <a:latin typeface="Times New Roman" panose="02020603050405020304" pitchFamily="18" charset="0"/>
                <a:ea typeface="PMingLiU" pitchFamily="18" charset="-120"/>
              </a:rPr>
              <a:t>A contagious respiratory illness</a:t>
            </a:r>
          </a:p>
        </p:txBody>
      </p:sp>
      <p:sp>
        <p:nvSpPr>
          <p:cNvPr id="101381" name="Line 5"/>
          <p:cNvSpPr>
            <a:spLocks noChangeShapeType="1"/>
          </p:cNvSpPr>
          <p:nvPr/>
        </p:nvSpPr>
        <p:spPr bwMode="auto">
          <a:xfrm>
            <a:off x="395288" y="1700213"/>
            <a:ext cx="835342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zh-CN"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571500" y="332656"/>
            <a:ext cx="6934200" cy="685800"/>
          </a:xfrm>
        </p:spPr>
        <p:txBody>
          <a:bodyPr/>
          <a:lstStyle/>
          <a:p>
            <a:r>
              <a:rPr lang="en-US" altLang="zh-CN" dirty="0">
                <a:solidFill>
                  <a:schemeClr val="accent2"/>
                </a:solidFill>
              </a:rPr>
              <a:t>  </a:t>
            </a:r>
            <a:r>
              <a:rPr lang="en-US" altLang="zh-CN" dirty="0">
                <a:solidFill>
                  <a:srgbClr val="FFFF00"/>
                </a:solidFill>
              </a:rPr>
              <a:t>1918 Flu Pandemic</a:t>
            </a:r>
            <a:endParaRPr lang="en-US" altLang="zh-CN" u="sng" dirty="0">
              <a:solidFill>
                <a:srgbClr val="FFFF00"/>
              </a:solidFill>
            </a:endParaRPr>
          </a:p>
        </p:txBody>
      </p:sp>
      <p:sp>
        <p:nvSpPr>
          <p:cNvPr id="620548" name="Rectangle 4"/>
          <p:cNvSpPr/>
          <p:nvPr/>
        </p:nvSpPr>
        <p:spPr bwMode="auto">
          <a:xfrm>
            <a:off x="4479925" y="2571750"/>
            <a:ext cx="184150" cy="5794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620549" name="Rectangle 5"/>
          <p:cNvSpPr/>
          <p:nvPr/>
        </p:nvSpPr>
        <p:spPr bwMode="auto">
          <a:xfrm>
            <a:off x="4479925" y="2571750"/>
            <a:ext cx="2225675" cy="5794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a:p>
        </p:txBody>
      </p:sp>
      <p:sp>
        <p:nvSpPr>
          <p:cNvPr id="620551" name="Rectangle 7"/>
          <p:cNvSpPr/>
          <p:nvPr/>
        </p:nvSpPr>
        <p:spPr bwMode="auto">
          <a:xfrm>
            <a:off x="4038600" y="5943600"/>
            <a:ext cx="4021138" cy="2746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solidFill>
                  <a:schemeClr val="tx1"/>
                </a:solidFill>
                <a:ea typeface="宋体" panose="02010600030101010101" pitchFamily="2" charset="-122"/>
              </a:rPr>
              <a:t>http://en.wikipedia.org/wiki/Image:1918_flu_in_Oakland.jpg</a:t>
            </a:r>
          </a:p>
        </p:txBody>
      </p:sp>
      <p:sp>
        <p:nvSpPr>
          <p:cNvPr id="620553" name="Text Box 9"/>
          <p:cNvSpPr txBox="1">
            <a:spLocks noGrp="1"/>
          </p:cNvSpPr>
          <p:nvPr>
            <p:ph type="body" idx="1"/>
          </p:nvPr>
        </p:nvSpPr>
        <p:spPr>
          <a:xfrm>
            <a:off x="114935" y="1942465"/>
            <a:ext cx="3077210" cy="4457065"/>
          </a:xfrm>
          <a:noFill/>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en-US" altLang="zh-CN" sz="2800" dirty="0">
                <a:latin typeface="Times New Roman" panose="02020603050405020304" pitchFamily="18" charset="0"/>
                <a:ea typeface="ヒラギノ明朝 Pro W6" pitchFamily="84" charset="-128"/>
                <a:sym typeface="Cochin" pitchFamily="84" charset="0"/>
              </a:rPr>
              <a:t>American Red Cross nurses tend to flu patients in temporary wards set up inside the Oakland municipal Auditorium</a:t>
            </a:r>
            <a:r>
              <a:rPr lang="en-US" altLang="zh-CN" sz="2800" dirty="0">
                <a:latin typeface="Cochin" pitchFamily="84" charset="0"/>
                <a:ea typeface="ヒラギノ明朝 Pro W6" pitchFamily="84" charset="-128"/>
                <a:sym typeface="Cochin" pitchFamily="84" charset="0"/>
              </a:rPr>
              <a:t>.</a:t>
            </a:r>
          </a:p>
        </p:txBody>
      </p:sp>
      <p:pic>
        <p:nvPicPr>
          <p:cNvPr id="9" name="Picture 6" descr="745px-1918_flu_in_Oakland.jpg                                  00312ACCMacintosh HD                   C232DC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669" y="1354137"/>
            <a:ext cx="5715000" cy="414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539750" y="260350"/>
            <a:ext cx="8229600" cy="914400"/>
          </a:xfrm>
          <a:noFill/>
        </p:spPr>
        <p:txBody>
          <a:bodyPr/>
          <a:lstStyle/>
          <a:p>
            <a:r>
              <a:rPr lang="en-US" altLang="zh-CN" sz="3600"/>
              <a:t>1918 Spanish Flu</a:t>
            </a:r>
          </a:p>
        </p:txBody>
      </p:sp>
      <p:sp>
        <p:nvSpPr>
          <p:cNvPr id="141317" name="Rectangle 5"/>
          <p:cNvSpPr>
            <a:spLocks noGrp="1" noChangeArrowheads="1"/>
          </p:cNvSpPr>
          <p:nvPr>
            <p:ph type="body" idx="1"/>
          </p:nvPr>
        </p:nvSpPr>
        <p:spPr>
          <a:xfrm>
            <a:off x="468313" y="1412875"/>
            <a:ext cx="8496300" cy="3311525"/>
          </a:xfrm>
          <a:noFill/>
        </p:spPr>
        <p:txBody>
          <a:bodyPr/>
          <a:lstStyle/>
          <a:p>
            <a:r>
              <a:rPr lang="en-US" altLang="zh-CN" sz="2400"/>
              <a:t>Mortality rate was 2.5%, other epidemics had been 0.1%</a:t>
            </a:r>
          </a:p>
          <a:p>
            <a:r>
              <a:rPr lang="en-US" altLang="zh-CN" sz="2400"/>
              <a:t>Unusually, most deaths associated with young, healthy adults</a:t>
            </a:r>
          </a:p>
          <a:p>
            <a:r>
              <a:rPr lang="en-US" altLang="zh-CN" sz="2400"/>
              <a:t>Researchers isolated a wide selection of bacteria – virus for influenza unknown</a:t>
            </a:r>
          </a:p>
          <a:p>
            <a:pPr lvl="1"/>
            <a:r>
              <a:rPr lang="en-US" altLang="zh-CN" sz="2400"/>
              <a:t>Years later, H1NI strain found responsible for infection</a:t>
            </a:r>
          </a:p>
          <a:p>
            <a:pPr lvl="1"/>
            <a:r>
              <a:rPr lang="en-US" altLang="zh-CN" sz="2400"/>
              <a:t>However, bacteria responsible for the severe secondary complications of pneumonia causing death</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a:xfrm>
            <a:off x="533400" y="228600"/>
            <a:ext cx="8229600" cy="914400"/>
          </a:xfrm>
          <a:noFill/>
        </p:spPr>
        <p:txBody>
          <a:bodyPr/>
          <a:lstStyle/>
          <a:p>
            <a:r>
              <a:rPr lang="en-US" altLang="zh-CN" dirty="0"/>
              <a:t>Clinical manifestations</a:t>
            </a:r>
          </a:p>
        </p:txBody>
      </p:sp>
      <p:sp>
        <p:nvSpPr>
          <p:cNvPr id="25607" name="Rectangle 7"/>
          <p:cNvSpPr>
            <a:spLocks noGrp="1" noChangeArrowheads="1"/>
          </p:cNvSpPr>
          <p:nvPr>
            <p:ph type="body" sz="half" idx="1"/>
          </p:nvPr>
        </p:nvSpPr>
        <p:spPr>
          <a:xfrm>
            <a:off x="457200" y="1447800"/>
            <a:ext cx="8001000" cy="4267200"/>
          </a:xfrm>
          <a:noFill/>
        </p:spPr>
        <p:txBody>
          <a:bodyPr/>
          <a:lstStyle/>
          <a:p>
            <a:r>
              <a:rPr lang="en-US" altLang="zh-CN" sz="2400" dirty="0"/>
              <a:t>Incubation period: 1-3 days</a:t>
            </a:r>
          </a:p>
          <a:p>
            <a:r>
              <a:rPr lang="en-US" altLang="zh-CN" sz="2400" dirty="0"/>
              <a:t>Typical influenza:</a:t>
            </a:r>
          </a:p>
          <a:p>
            <a:pPr lvl="1"/>
            <a:r>
              <a:rPr lang="en-US" altLang="zh-CN" sz="2400" dirty="0"/>
              <a:t>Systemic toxic symptoms :</a:t>
            </a:r>
          </a:p>
          <a:p>
            <a:pPr marL="457200" lvl="1" indent="0">
              <a:buNone/>
            </a:pPr>
            <a:r>
              <a:rPr lang="en-US" altLang="zh-CN" sz="2400" dirty="0"/>
              <a:t>   Sudden onset of chills and </a:t>
            </a:r>
            <a:r>
              <a:rPr lang="en-US" altLang="zh-CN" sz="2400" dirty="0">
                <a:solidFill>
                  <a:srgbClr val="FF0000"/>
                </a:solidFill>
              </a:rPr>
              <a:t>fever</a:t>
            </a:r>
            <a:r>
              <a:rPr lang="en-US" altLang="zh-CN" sz="2400" dirty="0"/>
              <a:t> Sore throat, dry cough </a:t>
            </a:r>
          </a:p>
          <a:p>
            <a:pPr marL="457200" lvl="1" indent="0">
              <a:buNone/>
            </a:pPr>
            <a:r>
              <a:rPr lang="en-US" altLang="zh-CN" sz="2400" dirty="0"/>
              <a:t>   Fatigue, lack of energy</a:t>
            </a:r>
          </a:p>
          <a:p>
            <a:pPr marL="457200" lvl="1" indent="0">
              <a:buNone/>
            </a:pPr>
            <a:r>
              <a:rPr lang="en-US" altLang="zh-CN" sz="2400" dirty="0"/>
              <a:t>   muscle aches, headaches</a:t>
            </a:r>
          </a:p>
          <a:p>
            <a:pPr marL="457200" lvl="1" indent="0">
              <a:buNone/>
            </a:pPr>
            <a:r>
              <a:rPr lang="en-US" altLang="zh-CN" sz="2400" dirty="0"/>
              <a:t>   nasal congestion, runny nose</a:t>
            </a:r>
          </a:p>
          <a:p>
            <a:pPr lvl="1"/>
            <a:r>
              <a:rPr lang="en-US" altLang="zh-CN" sz="2400" dirty="0"/>
              <a:t>Stomach-intestine symptoms: nausea, diarrhea, vomiting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 name="Text Box 81"/>
          <p:cNvSpPr txBox="1">
            <a:spLocks noChangeArrowheads="1"/>
          </p:cNvSpPr>
          <p:nvPr/>
        </p:nvSpPr>
        <p:spPr bwMode="auto">
          <a:xfrm>
            <a:off x="323850" y="836712"/>
            <a:ext cx="5545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buFont typeface="Wingdings" panose="05000000000000000000" pitchFamily="2" charset="2"/>
              <a:buNone/>
            </a:pPr>
            <a:r>
              <a:rPr lang="en-US" altLang="zh-CN" dirty="0">
                <a:solidFill>
                  <a:srgbClr val="FFFF00"/>
                </a:solidFill>
                <a:effectLst>
                  <a:outerShdw blurRad="38100" dist="38100" dir="2700000" algn="tl">
                    <a:srgbClr val="000000"/>
                  </a:outerShdw>
                </a:effectLst>
              </a:rPr>
              <a:t>Primary Viral Pneumonia</a:t>
            </a:r>
          </a:p>
        </p:txBody>
      </p:sp>
      <p:sp>
        <p:nvSpPr>
          <p:cNvPr id="10322" name="Text Box 82"/>
          <p:cNvSpPr txBox="1">
            <a:spLocks noChangeArrowheads="1"/>
          </p:cNvSpPr>
          <p:nvPr/>
        </p:nvSpPr>
        <p:spPr bwMode="auto">
          <a:xfrm>
            <a:off x="467544" y="1700808"/>
            <a:ext cx="6985000" cy="304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 older age, baby, person with chronic disease</a:t>
            </a: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 aggravates rapidly</a:t>
            </a: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 Ardent fever, the exhaustion, intense cough, urgent breathe, </a:t>
            </a:r>
            <a:r>
              <a:rPr lang="en-US" altLang="zh-CN" sz="2400" dirty="0" err="1">
                <a:effectLst>
                  <a:outerShdw blurRad="38100" dist="38100" dir="2700000" algn="tl">
                    <a:srgbClr val="000000"/>
                  </a:outerShdw>
                </a:effectLst>
              </a:rPr>
              <a:t>cyanochroia</a:t>
            </a:r>
            <a:endParaRPr lang="en-US" altLang="zh-CN" sz="2400" dirty="0">
              <a:effectLst>
                <a:outerShdw blurRad="38100" dist="38100" dir="2700000" algn="tl">
                  <a:srgbClr val="000000"/>
                </a:outerShdw>
              </a:effectLst>
            </a:endParaRP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 Double lungs are studded by moist rales</a:t>
            </a: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 no pathogenic bacteria in the sputum</a:t>
            </a:r>
            <a:endParaRPr lang="en-US" altLang="zh-CN" dirty="0">
              <a:effectLst>
                <a:outerShdw blurRad="38100" dist="38100" dir="2700000" algn="tl">
                  <a:srgbClr val="000000"/>
                </a:outerShdw>
              </a:effectLs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533400" y="228600"/>
            <a:ext cx="8229600" cy="762000"/>
          </a:xfrm>
          <a:noFill/>
        </p:spPr>
        <p:txBody>
          <a:bodyPr/>
          <a:lstStyle/>
          <a:p>
            <a:r>
              <a:rPr lang="en-US" altLang="zh-CN" sz="3600"/>
              <a:t>Complications</a:t>
            </a:r>
          </a:p>
        </p:txBody>
      </p:sp>
      <p:sp>
        <p:nvSpPr>
          <p:cNvPr id="130053" name="Rectangle 5"/>
          <p:cNvSpPr>
            <a:spLocks noGrp="1" noChangeArrowheads="1"/>
          </p:cNvSpPr>
          <p:nvPr>
            <p:ph type="body" sz="half" idx="1"/>
          </p:nvPr>
        </p:nvSpPr>
        <p:spPr>
          <a:xfrm>
            <a:off x="381000" y="1447800"/>
            <a:ext cx="8294688" cy="3421063"/>
          </a:xfrm>
          <a:noFill/>
        </p:spPr>
        <p:txBody>
          <a:bodyPr/>
          <a:lstStyle/>
          <a:p>
            <a:r>
              <a:rPr lang="en-US" altLang="zh-CN" sz="2800"/>
              <a:t>A bacterial “superinfection”</a:t>
            </a:r>
          </a:p>
          <a:p>
            <a:pPr lvl="1"/>
            <a:r>
              <a:rPr lang="en-US" altLang="zh-CN"/>
              <a:t>Bacterial upper respiratory infection, tracheitis, bronchitis, becterial pneumonia. </a:t>
            </a:r>
          </a:p>
          <a:p>
            <a:r>
              <a:rPr lang="en-US" altLang="zh-CN" sz="2800"/>
              <a:t>Other complications: myositis, cardiac complications, toxic shock syndrome, Reye’s Syndrome</a:t>
            </a:r>
            <a:endParaRPr lang="en-US" altLang="zh-CN">
              <a:ea typeface="宋体" panose="02010600030101010101" pitchFamily="2" charset="-122"/>
            </a:endParaRPr>
          </a:p>
        </p:txBody>
      </p:sp>
      <p:sp>
        <p:nvSpPr>
          <p:cNvPr id="130055" name="Text Box 7"/>
          <p:cNvSpPr txBox="1">
            <a:spLocks noChangeArrowheads="1"/>
          </p:cNvSpPr>
          <p:nvPr/>
        </p:nvSpPr>
        <p:spPr bwMode="auto">
          <a:xfrm>
            <a:off x="304800" y="6575425"/>
            <a:ext cx="3662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kumimoji="0" lang="en-CA" altLang="zh-CN" sz="1200">
                <a:solidFill>
                  <a:schemeClr val="bg1"/>
                </a:solidFill>
                <a:effectLst/>
                <a:ea typeface="宋体" panose="02010600030101010101" pitchFamily="2" charset="-122"/>
              </a:rPr>
              <a:t>http://www.ecureme.com/</a:t>
            </a:r>
            <a:r>
              <a:rPr kumimoji="0" lang="en-CA" altLang="zh-CN" sz="900">
                <a:solidFill>
                  <a:schemeClr val="bg1"/>
                </a:solidFill>
                <a:effectLst/>
                <a:ea typeface="宋体" panose="02010600030101010101" pitchFamily="2" charset="-122"/>
              </a:rPr>
              <a:t>atlas</a:t>
            </a:r>
            <a:r>
              <a:rPr kumimoji="0" lang="en-CA" altLang="zh-CN" sz="1200">
                <a:solidFill>
                  <a:schemeClr val="bg1"/>
                </a:solidFill>
                <a:effectLst/>
                <a:ea typeface="宋体" panose="02010600030101010101" pitchFamily="2" charset="-122"/>
              </a:rPr>
              <a:t>/version2001/atlas.asp</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684213" y="549275"/>
            <a:ext cx="7848227"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buFont typeface="Wingdings" panose="05000000000000000000" pitchFamily="2" charset="2"/>
              <a:buNone/>
            </a:pPr>
            <a:r>
              <a:rPr lang="en-US" altLang="zh-CN" b="1" dirty="0">
                <a:solidFill>
                  <a:srgbClr val="FFFF00"/>
                </a:solidFill>
                <a:effectLst>
                  <a:outerShdw blurRad="38100" dist="38100" dir="2700000" algn="tl">
                    <a:srgbClr val="000000"/>
                  </a:outerShdw>
                </a:effectLst>
              </a:rPr>
              <a:t>Laboratory Diagnostic Procedure</a:t>
            </a:r>
          </a:p>
        </p:txBody>
      </p:sp>
      <p:sp>
        <p:nvSpPr>
          <p:cNvPr id="131077" name="Text Box 5"/>
          <p:cNvSpPr txBox="1">
            <a:spLocks noChangeArrowheads="1"/>
          </p:cNvSpPr>
          <p:nvPr/>
        </p:nvSpPr>
        <p:spPr bwMode="auto">
          <a:xfrm>
            <a:off x="395672" y="1578434"/>
            <a:ext cx="8425308" cy="397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buClr>
                <a:schemeClr val="tx2"/>
              </a:buClr>
              <a:buFont typeface="Wingdings" panose="05000000000000000000" pitchFamily="2" charset="2"/>
              <a:buChar char="n"/>
            </a:pPr>
            <a:r>
              <a:rPr lang="en-US" altLang="zh-CN" sz="2800" dirty="0">
                <a:effectLst>
                  <a:outerShdw blurRad="38100" dist="38100" dir="2700000" algn="tl">
                    <a:srgbClr val="000000"/>
                  </a:outerShdw>
                </a:effectLst>
              </a:rPr>
              <a:t>Respiratory samples:</a:t>
            </a:r>
          </a:p>
          <a:p>
            <a:pPr lvl="1">
              <a:spcBef>
                <a:spcPct val="50000"/>
              </a:spcBef>
              <a:buClr>
                <a:srgbClr val="FF3300"/>
              </a:buClr>
              <a:buFont typeface="Wingdings" panose="05000000000000000000" pitchFamily="2" charset="2"/>
              <a:buChar char="Ø"/>
            </a:pPr>
            <a:r>
              <a:rPr lang="en-US" altLang="zh-CN" sz="2800" dirty="0">
                <a:effectLst>
                  <a:outerShdw blurRad="38100" dist="38100" dir="2700000" algn="tl">
                    <a:srgbClr val="000000"/>
                  </a:outerShdw>
                </a:effectLst>
              </a:rPr>
              <a:t> nasopharyngeal or nasal swab, nasal wash or aspirate</a:t>
            </a:r>
            <a:endParaRPr kumimoji="0" lang="en-US" altLang="zh-CN" sz="2400" dirty="0">
              <a:effectLst/>
            </a:endParaRPr>
          </a:p>
          <a:p>
            <a:pPr lvl="1">
              <a:spcBef>
                <a:spcPct val="50000"/>
              </a:spcBef>
              <a:buClr>
                <a:srgbClr val="FF3300"/>
              </a:buClr>
              <a:buFont typeface="Wingdings" panose="05000000000000000000" pitchFamily="2" charset="2"/>
              <a:buChar char="Ø"/>
            </a:pPr>
            <a:r>
              <a:rPr lang="en-US" altLang="zh-CN" sz="2800" dirty="0">
                <a:effectLst>
                  <a:outerShdw blurRad="38100" dist="38100" dir="2700000" algn="tl">
                    <a:srgbClr val="000000"/>
                  </a:outerShdw>
                </a:effectLst>
              </a:rPr>
              <a:t>Collected within the first 4 days of illness</a:t>
            </a:r>
          </a:p>
          <a:p>
            <a:pPr marL="457200" indent="-457200">
              <a:spcBef>
                <a:spcPct val="50000"/>
              </a:spcBef>
              <a:buClr>
                <a:schemeClr val="tx2"/>
              </a:buClr>
              <a:buFont typeface="Wingdings" panose="05000000000000000000" pitchFamily="2" charset="2"/>
              <a:buChar char="n"/>
            </a:pPr>
            <a:r>
              <a:rPr lang="en-US" altLang="zh-CN" sz="2800" dirty="0">
                <a:effectLst>
                  <a:outerShdw blurRad="38100" dist="38100" dir="2700000" algn="tl">
                    <a:srgbClr val="000000"/>
                  </a:outerShdw>
                </a:effectLst>
              </a:rPr>
              <a:t>Diagnostic test</a:t>
            </a:r>
          </a:p>
          <a:p>
            <a:pPr marL="914400" lvl="1" indent="-457200">
              <a:spcBef>
                <a:spcPct val="50000"/>
              </a:spcBef>
              <a:buClr>
                <a:schemeClr val="tx2"/>
              </a:buClr>
              <a:buFont typeface="Wingdings" panose="05000000000000000000" pitchFamily="2" charset="2"/>
              <a:buChar char="Ø"/>
            </a:pPr>
            <a:r>
              <a:rPr lang="en-US" altLang="zh-CN" sz="2800" dirty="0">
                <a:effectLst>
                  <a:outerShdw blurRad="38100" dist="38100" dir="2700000" algn="tl">
                    <a:srgbClr val="000000"/>
                  </a:outerShdw>
                </a:effectLst>
              </a:rPr>
              <a:t>Viral culture, serology, rapid antigen testing, RT-PCR, </a:t>
            </a:r>
            <a:r>
              <a:rPr lang="en-US" altLang="zh-CN" sz="2800" dirty="0" err="1">
                <a:effectLst>
                  <a:outerShdw blurRad="38100" dist="38100" dir="2700000" algn="tl">
                    <a:srgbClr val="000000"/>
                  </a:outerShdw>
                </a:effectLst>
              </a:rPr>
              <a:t>immunoflurescence</a:t>
            </a:r>
            <a:r>
              <a:rPr lang="en-US" altLang="zh-CN" sz="2800" dirty="0">
                <a:effectLst>
                  <a:outerShdw blurRad="38100" dist="38100" dir="2700000" algn="tl">
                    <a:srgbClr val="000000"/>
                  </a:outerShdw>
                </a:effectLst>
              </a:rPr>
              <a:t> assay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457200" y="-99392"/>
            <a:ext cx="8431213" cy="1112838"/>
          </a:xfrm>
          <a:noFill/>
        </p:spPr>
        <p:txBody>
          <a:bodyPr/>
          <a:lstStyle/>
          <a:p>
            <a:r>
              <a:rPr lang="en-US" altLang="zh-CN" sz="4000" b="1" dirty="0">
                <a:solidFill>
                  <a:srgbClr val="FFFF00"/>
                </a:solidFill>
                <a:effectLst>
                  <a:outerShdw blurRad="38100" dist="38100" dir="2700000" algn="tl">
                    <a:srgbClr val="000000"/>
                  </a:outerShdw>
                </a:effectLst>
              </a:rPr>
              <a:t>Pathogen Examination</a:t>
            </a:r>
            <a:endParaRPr lang="en-CA" altLang="zh-CN" b="1" dirty="0">
              <a:solidFill>
                <a:srgbClr val="FFFF00"/>
              </a:solidFill>
            </a:endParaRPr>
          </a:p>
        </p:txBody>
      </p:sp>
      <p:sp>
        <p:nvSpPr>
          <p:cNvPr id="132101" name="Rectangle 5"/>
          <p:cNvSpPr>
            <a:spLocks noChangeArrowheads="1"/>
          </p:cNvSpPr>
          <p:nvPr/>
        </p:nvSpPr>
        <p:spPr bwMode="auto">
          <a:xfrm>
            <a:off x="457200" y="1052736"/>
            <a:ext cx="82912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lr>
                <a:schemeClr val="tx2"/>
              </a:buClr>
              <a:buSzPct val="75000"/>
              <a:buChar char="n"/>
              <a:defRPr kumimoji="1" sz="32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1pPr>
            <a:lvl2pPr marL="742950" indent="-285750">
              <a:buClr>
                <a:schemeClr val="folHlink"/>
              </a:buClr>
              <a:buSzPct val="75000"/>
              <a:buChar char="u"/>
              <a:defRPr kumimoji="1" sz="28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2pPr>
            <a:lvl3pPr marL="1143000" indent="-228600">
              <a:buClr>
                <a:schemeClr val="tx2"/>
              </a:buClr>
              <a:buSzPct val="65000"/>
              <a:buChar char="F"/>
              <a:defRPr kumimoji="1" sz="24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3pPr>
            <a:lvl4pPr marL="1600200" indent="-228600">
              <a:buClr>
                <a:schemeClr val="tx1"/>
              </a:buCl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4pPr>
            <a:lvl5pPr marL="2057400" indent="-228600">
              <a:buClr>
                <a:schemeClr val="tx1"/>
              </a:buClr>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9pPr>
          </a:lstStyle>
          <a:p>
            <a:r>
              <a:rPr lang="en-US" altLang="zh-CN" dirty="0">
                <a:ea typeface="宋体" panose="02010600030101010101" pitchFamily="2" charset="-122"/>
              </a:rPr>
              <a:t> Viral isolation:</a:t>
            </a:r>
          </a:p>
          <a:p>
            <a:pPr lvl="1">
              <a:buClr>
                <a:srgbClr val="FF3300"/>
              </a:buClr>
              <a:buFont typeface="Wingdings" panose="05000000000000000000" pitchFamily="2" charset="2"/>
              <a:buChar char="Ø"/>
            </a:pPr>
            <a:r>
              <a:rPr lang="en-US" altLang="zh-CN" sz="2400" dirty="0">
                <a:ea typeface="宋体" panose="02010600030101010101" pitchFamily="2" charset="-122"/>
              </a:rPr>
              <a:t>Samples: nasopharyngeal or throat swabs, nasal wash, or nasal aspirates. </a:t>
            </a:r>
          </a:p>
          <a:p>
            <a:pPr lvl="1">
              <a:buClr>
                <a:srgbClr val="FF3300"/>
              </a:buClr>
              <a:buFont typeface="Wingdings" panose="05000000000000000000" pitchFamily="2" charset="2"/>
              <a:buChar char="Ø"/>
            </a:pPr>
            <a:r>
              <a:rPr lang="en-US" altLang="zh-CN" sz="2400" dirty="0">
                <a:ea typeface="宋体" panose="02010600030101010101" pitchFamily="2" charset="-122"/>
              </a:rPr>
              <a:t>Time: the first four days of infection. </a:t>
            </a:r>
          </a:p>
          <a:p>
            <a:pPr lvl="1">
              <a:buClr>
                <a:srgbClr val="FF3300"/>
              </a:buClr>
              <a:buFont typeface="Wingdings" panose="05000000000000000000" pitchFamily="2" charset="2"/>
              <a:buChar char="Ø"/>
            </a:pPr>
            <a:r>
              <a:rPr lang="en-US" altLang="zh-CN" sz="2400" dirty="0">
                <a:ea typeface="宋体" panose="02010600030101010101" pitchFamily="2" charset="-122"/>
              </a:rPr>
              <a:t>Culture: monkey kidney cell</a:t>
            </a:r>
          </a:p>
          <a:p>
            <a:r>
              <a:rPr lang="en-US" altLang="zh-CN" sz="2800" dirty="0"/>
              <a:t>Rapid Influenza Diagnostic Tests (RIDTS)</a:t>
            </a:r>
          </a:p>
          <a:p>
            <a:r>
              <a:rPr lang="en-US" altLang="zh-CN" sz="2800" dirty="0">
                <a:ea typeface="宋体" panose="02010600030101010101" pitchFamily="2" charset="-122"/>
              </a:rPr>
              <a:t>RT-PCR Detection of nucleic acid</a:t>
            </a:r>
          </a:p>
          <a:p>
            <a:r>
              <a:rPr lang="en-US" altLang="zh-CN" sz="2800" dirty="0">
                <a:ea typeface="宋体" panose="02010600030101010101" pitchFamily="2" charset="-122"/>
              </a:rPr>
              <a:t>Serologic testing</a:t>
            </a:r>
          </a:p>
          <a:p>
            <a:pPr lvl="1"/>
            <a:endParaRPr lang="en-CA" altLang="zh-CN" sz="2400" dirty="0">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71600" y="404664"/>
            <a:ext cx="7772400" cy="1143000"/>
          </a:xfrm>
        </p:spPr>
        <p:txBody>
          <a:bodyPr/>
          <a:lstStyle/>
          <a:p>
            <a:r>
              <a:rPr lang="en-US" altLang="zh-CN" dirty="0">
                <a:solidFill>
                  <a:srgbClr val="FFFF00"/>
                </a:solidFill>
              </a:rPr>
              <a:t>Diagnosis</a:t>
            </a:r>
          </a:p>
        </p:txBody>
      </p:sp>
      <p:sp>
        <p:nvSpPr>
          <p:cNvPr id="133123" name="Rectangle 3"/>
          <p:cNvSpPr>
            <a:spLocks noGrp="1" noChangeArrowheads="1"/>
          </p:cNvSpPr>
          <p:nvPr>
            <p:ph type="body" idx="1"/>
          </p:nvPr>
        </p:nvSpPr>
        <p:spPr>
          <a:xfrm>
            <a:off x="611560" y="1628800"/>
            <a:ext cx="8424936" cy="4464496"/>
          </a:xfrm>
        </p:spPr>
        <p:txBody>
          <a:bodyPr/>
          <a:lstStyle/>
          <a:p>
            <a:r>
              <a:rPr lang="en-US" altLang="zh-CN" dirty="0">
                <a:solidFill>
                  <a:srgbClr val="FFFF00"/>
                </a:solidFill>
              </a:rPr>
              <a:t>Epidemiology data</a:t>
            </a:r>
          </a:p>
          <a:p>
            <a:r>
              <a:rPr lang="en-US" altLang="zh-CN" dirty="0">
                <a:solidFill>
                  <a:srgbClr val="FFFF00"/>
                </a:solidFill>
              </a:rPr>
              <a:t>Clinical symptom</a:t>
            </a:r>
          </a:p>
          <a:p>
            <a:pPr marL="0" indent="0">
              <a:buNone/>
            </a:pPr>
            <a:r>
              <a:rPr lang="en-US" altLang="zh-CN" dirty="0"/>
              <a:t>   </a:t>
            </a:r>
            <a:r>
              <a:rPr lang="en-US" altLang="zh-CN" sz="2800" dirty="0"/>
              <a:t>systemic toxic symptoms, </a:t>
            </a:r>
          </a:p>
          <a:p>
            <a:pPr marL="0" indent="0">
              <a:buNone/>
            </a:pPr>
            <a:r>
              <a:rPr lang="en-US" altLang="zh-CN" sz="2800" dirty="0"/>
              <a:t>    respiratory tract symptoms</a:t>
            </a:r>
          </a:p>
          <a:p>
            <a:r>
              <a:rPr lang="en-US" altLang="zh-CN" dirty="0">
                <a:solidFill>
                  <a:srgbClr val="FFFF00"/>
                </a:solidFill>
              </a:rPr>
              <a:t>Laboratory test-definitive diagnosis</a:t>
            </a:r>
          </a:p>
          <a:p>
            <a:pPr marL="0" indent="0">
              <a:buNone/>
            </a:pPr>
            <a:r>
              <a:rPr lang="en-US" altLang="zh-CN" dirty="0"/>
              <a:t>   </a:t>
            </a:r>
            <a:r>
              <a:rPr lang="en-US" altLang="zh-CN" sz="2800" dirty="0"/>
              <a:t>increase in antibody titer </a:t>
            </a:r>
          </a:p>
          <a:p>
            <a:pPr marL="0" indent="0">
              <a:buNone/>
            </a:pPr>
            <a:r>
              <a:rPr lang="en-US" altLang="zh-CN" sz="2800" dirty="0"/>
              <a:t>   positive result in detection of nucleic acid or viral antigen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Text Box 17"/>
          <p:cNvSpPr txBox="1">
            <a:spLocks noChangeArrowheads="1"/>
          </p:cNvSpPr>
          <p:nvPr/>
        </p:nvSpPr>
        <p:spPr bwMode="auto">
          <a:xfrm>
            <a:off x="755650" y="692150"/>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buFont typeface="Wingdings" panose="05000000000000000000" pitchFamily="2" charset="2"/>
              <a:buNone/>
            </a:pPr>
            <a:r>
              <a:rPr lang="en-US" altLang="zh-CN">
                <a:solidFill>
                  <a:srgbClr val="FFFF00"/>
                </a:solidFill>
                <a:effectLst>
                  <a:outerShdw blurRad="38100" dist="38100" dir="2700000" algn="tl">
                    <a:srgbClr val="000000"/>
                  </a:outerShdw>
                </a:effectLst>
              </a:rPr>
              <a:t>Treatment</a:t>
            </a:r>
          </a:p>
        </p:txBody>
      </p:sp>
      <p:sp>
        <p:nvSpPr>
          <p:cNvPr id="12306" name="Text Box 18"/>
          <p:cNvSpPr txBox="1">
            <a:spLocks noChangeArrowheads="1"/>
          </p:cNvSpPr>
          <p:nvPr/>
        </p:nvSpPr>
        <p:spPr bwMode="auto">
          <a:xfrm>
            <a:off x="755650" y="1628775"/>
            <a:ext cx="7632700" cy="36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buFont typeface="Wingdings" panose="05000000000000000000" pitchFamily="2" charset="2"/>
              <a:buNone/>
            </a:pPr>
            <a:r>
              <a:rPr lang="en-US" altLang="zh-CN" sz="2400" dirty="0">
                <a:effectLst>
                  <a:outerShdw blurRad="38100" dist="38100" dir="2700000" algn="tl">
                    <a:srgbClr val="000000"/>
                  </a:outerShdw>
                </a:effectLst>
              </a:rPr>
              <a:t>Main treatment in uncomplicated influenza: symptomatic and supportive</a:t>
            </a: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Increase liquid intake</a:t>
            </a: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Get plenty of rest</a:t>
            </a:r>
          </a:p>
          <a:p>
            <a:pPr>
              <a:spcBef>
                <a:spcPct val="50000"/>
              </a:spcBef>
              <a:buClr>
                <a:schemeClr val="tx2"/>
              </a:buClr>
              <a:buFont typeface="Wingdings" panose="05000000000000000000" pitchFamily="2" charset="2"/>
              <a:buChar char="n"/>
            </a:pPr>
            <a:r>
              <a:rPr lang="en-US" altLang="zh-CN" sz="2400" dirty="0">
                <a:effectLst>
                  <a:outerShdw blurRad="38100" dist="38100" dir="2700000" algn="tl">
                    <a:srgbClr val="000000"/>
                  </a:outerShdw>
                </a:effectLst>
              </a:rPr>
              <a:t>Anti-fever drugs</a:t>
            </a:r>
          </a:p>
          <a:p>
            <a:pPr>
              <a:spcBef>
                <a:spcPct val="50000"/>
              </a:spcBef>
              <a:buClr>
                <a:schemeClr val="tx2"/>
              </a:buClr>
              <a:buFont typeface="Wingdings" panose="05000000000000000000" pitchFamily="2" charset="2"/>
              <a:buChar char="n"/>
            </a:pPr>
            <a:r>
              <a:rPr lang="en-US" altLang="zh-CN" sz="2400" dirty="0">
                <a:solidFill>
                  <a:srgbClr val="FFFF00"/>
                </a:solidFill>
                <a:effectLst>
                  <a:outerShdw blurRad="38100" dist="38100" dir="2700000" algn="tl">
                    <a:srgbClr val="000000"/>
                  </a:outerShdw>
                </a:effectLst>
              </a:rPr>
              <a:t>Anti-viral drugs</a:t>
            </a:r>
          </a:p>
          <a:p>
            <a:pPr>
              <a:spcBef>
                <a:spcPct val="50000"/>
              </a:spcBef>
              <a:buFont typeface="Wingdings" panose="05000000000000000000" pitchFamily="2" charset="2"/>
              <a:buNone/>
            </a:pPr>
            <a:endParaRPr lang="en-US" altLang="zh-CN" sz="2400" dirty="0">
              <a:effectLst>
                <a:outerShdw blurRad="38100" dist="38100" dir="2700000" algn="tl">
                  <a:srgbClr val="000000"/>
                </a:outerShdw>
              </a:effectLs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Rectangle 13"/>
          <p:cNvSpPr>
            <a:spLocks noChangeArrowheads="1"/>
          </p:cNvSpPr>
          <p:nvPr/>
        </p:nvSpPr>
        <p:spPr bwMode="auto">
          <a:xfrm>
            <a:off x="304800" y="232879"/>
            <a:ext cx="48307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kumimoji="1" sz="4400">
                <a:solidFill>
                  <a:srgbClr val="FF9900"/>
                </a:solidFill>
                <a:latin typeface="Arial" panose="020B0604020202020204" pitchFamily="34" charset="0"/>
                <a:ea typeface="黑体" panose="02010609060101010101" pitchFamily="49" charset="-122"/>
              </a:defRPr>
            </a:lvl1pPr>
            <a:lvl2pPr>
              <a:spcBef>
                <a:spcPct val="0"/>
              </a:spcBef>
              <a:defRPr kumimoji="1" sz="4400">
                <a:solidFill>
                  <a:srgbClr val="FF9900"/>
                </a:solidFill>
                <a:latin typeface="Arial" panose="020B0604020202020204" pitchFamily="34" charset="0"/>
                <a:ea typeface="黑体" panose="02010609060101010101" pitchFamily="49" charset="-122"/>
              </a:defRPr>
            </a:lvl2pPr>
            <a:lvl3pPr>
              <a:spcBef>
                <a:spcPct val="0"/>
              </a:spcBef>
              <a:defRPr kumimoji="1" sz="4400">
                <a:solidFill>
                  <a:srgbClr val="FF9900"/>
                </a:solidFill>
                <a:latin typeface="Arial" panose="020B0604020202020204" pitchFamily="34" charset="0"/>
                <a:ea typeface="黑体" panose="02010609060101010101" pitchFamily="49" charset="-122"/>
              </a:defRPr>
            </a:lvl3pPr>
            <a:lvl4pPr>
              <a:spcBef>
                <a:spcPct val="0"/>
              </a:spcBef>
              <a:defRPr kumimoji="1" sz="4400">
                <a:solidFill>
                  <a:srgbClr val="FF9900"/>
                </a:solidFill>
                <a:latin typeface="Arial" panose="020B0604020202020204" pitchFamily="34" charset="0"/>
                <a:ea typeface="黑体" panose="02010609060101010101" pitchFamily="49" charset="-122"/>
              </a:defRPr>
            </a:lvl4pPr>
            <a:lvl5pPr>
              <a:spcBef>
                <a:spcPct val="0"/>
              </a:spcBef>
              <a:defRPr kumimoji="1" sz="4400">
                <a:solidFill>
                  <a:srgbClr val="FF9900"/>
                </a:solidFill>
                <a:latin typeface="Arial" panose="020B0604020202020204" pitchFamily="34" charset="0"/>
                <a:ea typeface="黑体" panose="02010609060101010101" pitchFamily="49" charset="-122"/>
              </a:defRPr>
            </a:lvl5pPr>
            <a:lvl6pPr marL="4572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6pPr>
            <a:lvl7pPr marL="9144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7pPr>
            <a:lvl8pPr marL="13716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8pPr>
            <a:lvl9pPr marL="18288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9pPr>
          </a:lstStyle>
          <a:p>
            <a:pPr>
              <a:buClrTx/>
              <a:buSzTx/>
              <a:buFontTx/>
              <a:buNone/>
            </a:pPr>
            <a:r>
              <a:rPr lang="en-US" altLang="zh-CN" sz="3600" dirty="0">
                <a:effectLst/>
                <a:ea typeface="宋体" panose="02010600030101010101" pitchFamily="2" charset="-122"/>
              </a:rPr>
              <a:t>Anti-viral drugs</a:t>
            </a:r>
          </a:p>
        </p:txBody>
      </p:sp>
      <p:sp>
        <p:nvSpPr>
          <p:cNvPr id="14350" name="Rectangle 14"/>
          <p:cNvSpPr>
            <a:spLocks noChangeArrowheads="1"/>
          </p:cNvSpPr>
          <p:nvPr/>
        </p:nvSpPr>
        <p:spPr bwMode="auto">
          <a:xfrm>
            <a:off x="301960" y="1268760"/>
            <a:ext cx="86868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lr>
                <a:schemeClr val="tx2"/>
              </a:buClr>
              <a:buSzPct val="75000"/>
              <a:buChar char="n"/>
              <a:defRPr kumimoji="1" sz="28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1pPr>
            <a:lvl2pPr marL="742950" indent="-285750">
              <a:buClr>
                <a:schemeClr val="folHlink"/>
              </a:buClr>
              <a:buSzPct val="75000"/>
              <a:buChar char="u"/>
              <a:defRPr kumimoji="1" sz="24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2pPr>
            <a:lvl3pPr marL="1143000" indent="-228600">
              <a:buClr>
                <a:schemeClr val="tx2"/>
              </a:buClr>
              <a:buSzPct val="65000"/>
              <a:buChar char="F"/>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3pPr>
            <a:lvl4pPr marL="1600200" indent="-228600">
              <a:buClr>
                <a:schemeClr val="tx1"/>
              </a:buCl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4pPr>
            <a:lvl5pPr marL="2057400" indent="-228600">
              <a:buClr>
                <a:schemeClr val="tx1"/>
              </a:buClr>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9pPr>
          </a:lstStyle>
          <a:p>
            <a:r>
              <a:rPr lang="en-US" altLang="zh-CN" dirty="0"/>
              <a:t>Ion channel M2 blocker-</a:t>
            </a:r>
            <a:r>
              <a:rPr lang="en-US" altLang="zh-CN" dirty="0">
                <a:ea typeface="宋体" panose="02010600030101010101" pitchFamily="2" charset="-122"/>
              </a:rPr>
              <a:t> amantadine and </a:t>
            </a:r>
            <a:r>
              <a:rPr lang="en-US" altLang="zh-CN" dirty="0" err="1">
                <a:ea typeface="宋体" panose="02010600030101010101" pitchFamily="2" charset="-122"/>
              </a:rPr>
              <a:t>rimantadine</a:t>
            </a:r>
            <a:endParaRPr lang="en-US" altLang="zh-CN" dirty="0">
              <a:ea typeface="宋体" panose="02010600030101010101" pitchFamily="2" charset="-122"/>
            </a:endParaRPr>
          </a:p>
          <a:p>
            <a:pPr lvl="1"/>
            <a:r>
              <a:rPr lang="en-US" altLang="zh-CN" dirty="0">
                <a:ea typeface="宋体" panose="02010600030101010101" pitchFamily="2" charset="-122"/>
              </a:rPr>
              <a:t>effective against influenza A viruses</a:t>
            </a:r>
          </a:p>
          <a:p>
            <a:pPr lvl="1"/>
            <a:r>
              <a:rPr lang="en-US" altLang="zh-CN" dirty="0">
                <a:ea typeface="宋体" panose="02010600030101010101" pitchFamily="2" charset="-122"/>
              </a:rPr>
              <a:t>Preclude the virus from attaching host cells</a:t>
            </a:r>
          </a:p>
          <a:p>
            <a:pPr lvl="1"/>
            <a:r>
              <a:rPr lang="en-US" altLang="zh-CN" dirty="0">
                <a:ea typeface="宋体" panose="02010600030101010101" pitchFamily="2" charset="-122"/>
              </a:rPr>
              <a:t>High level resistance to amantadine among influenza A</a:t>
            </a:r>
          </a:p>
          <a:p>
            <a:r>
              <a:rPr lang="en-US" altLang="zh-CN" dirty="0" err="1">
                <a:solidFill>
                  <a:srgbClr val="FFFF00"/>
                </a:solidFill>
              </a:rPr>
              <a:t>Neuramidinase</a:t>
            </a:r>
            <a:r>
              <a:rPr lang="en-US" altLang="zh-CN" dirty="0">
                <a:solidFill>
                  <a:srgbClr val="FFFF00"/>
                </a:solidFill>
              </a:rPr>
              <a:t> inhibitor</a:t>
            </a:r>
          </a:p>
          <a:p>
            <a:pPr lvl="1"/>
            <a:r>
              <a:rPr lang="en-US" altLang="zh-CN" dirty="0">
                <a:ea typeface="宋体" panose="02010600030101010101" pitchFamily="2" charset="-122"/>
              </a:rPr>
              <a:t>Oral oseltamivir, inhaled </a:t>
            </a:r>
            <a:r>
              <a:rPr lang="en-US" altLang="zh-CN" dirty="0" err="1">
                <a:ea typeface="宋体" panose="02010600030101010101" pitchFamily="2" charset="-122"/>
              </a:rPr>
              <a:t>zanamivir</a:t>
            </a:r>
            <a:r>
              <a:rPr lang="en-US" altLang="zh-CN" dirty="0">
                <a:ea typeface="宋体" panose="02010600030101010101" pitchFamily="2" charset="-122"/>
              </a:rPr>
              <a:t>, intravenous </a:t>
            </a:r>
            <a:r>
              <a:rPr lang="en-US" altLang="zh-CN" dirty="0" err="1">
                <a:ea typeface="宋体" panose="02010600030101010101" pitchFamily="2" charset="-122"/>
              </a:rPr>
              <a:t>peramivir</a:t>
            </a:r>
            <a:endParaRPr lang="en-US" altLang="zh-CN" dirty="0">
              <a:ea typeface="宋体" panose="02010600030101010101" pitchFamily="2" charset="-122"/>
            </a:endParaRPr>
          </a:p>
          <a:p>
            <a:pPr lvl="1"/>
            <a:r>
              <a:rPr lang="en-US" altLang="zh-CN" dirty="0">
                <a:ea typeface="宋体" panose="02010600030101010101" pitchFamily="2" charset="-122"/>
              </a:rPr>
              <a:t>effective against influenza A viruses and influenza B viruses</a:t>
            </a:r>
          </a:p>
          <a:p>
            <a:endParaRPr lang="en-US" altLang="zh-CN" dirty="0">
              <a:ea typeface="宋体" panose="02010600030101010101" pitchFamily="2" charset="-122"/>
            </a:endParaRPr>
          </a:p>
        </p:txBody>
      </p:sp>
      <p:sp>
        <p:nvSpPr>
          <p:cNvPr id="14351" name="Text Box 15"/>
          <p:cNvSpPr txBox="1">
            <a:spLocks noChangeArrowheads="1"/>
          </p:cNvSpPr>
          <p:nvPr/>
        </p:nvSpPr>
        <p:spPr bwMode="auto">
          <a:xfrm>
            <a:off x="4648200" y="15240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kumimoji="0" lang="en-US" altLang="zh-CN" sz="1800">
                <a:effectLst/>
                <a:ea typeface="宋体" panose="02010600030101010101" pitchFamily="2" charset="-122"/>
              </a:rPr>
              <a:t> </a:t>
            </a:r>
            <a:endParaRPr kumimoji="0" lang="en-US" altLang="zh-CN" sz="1000">
              <a:solidFill>
                <a:schemeClr val="bg1"/>
              </a:solidFill>
              <a:effectLst/>
              <a:ea typeface="宋体" panose="02010600030101010101" pitchFamily="2" charset="-122"/>
            </a:endParaRPr>
          </a:p>
        </p:txBody>
      </p:sp>
      <p:sp>
        <p:nvSpPr>
          <p:cNvPr id="14352" name="Rectangle 16"/>
          <p:cNvSpPr>
            <a:spLocks noChangeArrowheads="1"/>
          </p:cNvSpPr>
          <p:nvPr/>
        </p:nvSpPr>
        <p:spPr bwMode="auto">
          <a:xfrm>
            <a:off x="-263525" y="178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353" name="Rectangle 17"/>
          <p:cNvSpPr>
            <a:spLocks noChangeArrowheads="1"/>
          </p:cNvSpPr>
          <p:nvPr/>
        </p:nvSpPr>
        <p:spPr bwMode="auto">
          <a:xfrm>
            <a:off x="-358775" y="178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684213" y="1773238"/>
            <a:ext cx="8153400" cy="4114800"/>
          </a:xfrm>
        </p:spPr>
        <p:txBody>
          <a:bodyPr/>
          <a:lstStyle/>
          <a:p>
            <a:r>
              <a:rPr lang="en-US" altLang="zh-CN" b="1" dirty="0">
                <a:solidFill>
                  <a:srgbClr val="FFFF00"/>
                </a:solidFill>
                <a:effectLst/>
              </a:rPr>
              <a:t>Etiology</a:t>
            </a:r>
            <a:r>
              <a:rPr lang="en-US" altLang="zh-CN" dirty="0"/>
              <a:t> </a:t>
            </a:r>
            <a:endParaRPr lang="en-US" altLang="zh-TW" b="1" dirty="0">
              <a:effectLst/>
            </a:endParaRPr>
          </a:p>
          <a:p>
            <a:r>
              <a:rPr lang="en-US" altLang="zh-CN" b="1" dirty="0"/>
              <a:t>Epidemiology</a:t>
            </a:r>
          </a:p>
          <a:p>
            <a:r>
              <a:rPr lang="en-US" altLang="zh-CN" b="1" dirty="0">
                <a:effectLst/>
              </a:rPr>
              <a:t>Clinical </a:t>
            </a:r>
            <a:r>
              <a:rPr lang="en-US" altLang="zh-CN" b="1" dirty="0" err="1">
                <a:effectLst/>
              </a:rPr>
              <a:t>Menifestations</a:t>
            </a:r>
            <a:endParaRPr lang="en-US" altLang="zh-CN" b="1" dirty="0">
              <a:effectLst/>
            </a:endParaRPr>
          </a:p>
          <a:p>
            <a:r>
              <a:rPr lang="en-US" altLang="zh-CN" b="1" dirty="0">
                <a:effectLst/>
              </a:rPr>
              <a:t>Diagnosis and Treatment</a:t>
            </a:r>
            <a:r>
              <a:rPr lang="en-US" altLang="zh-CN" dirty="0"/>
              <a:t> </a:t>
            </a:r>
          </a:p>
          <a:p>
            <a:r>
              <a:rPr lang="en-US" altLang="zh-CN" b="1" dirty="0"/>
              <a:t>Prophylaxis</a:t>
            </a:r>
            <a:endParaRPr lang="en-US" altLang="zh-TW" b="1" dirty="0">
              <a:effectLst/>
            </a:endParaRPr>
          </a:p>
          <a:p>
            <a:pPr>
              <a:buFont typeface="Wingdings" panose="05000000000000000000" pitchFamily="2" charset="2"/>
              <a:buNone/>
            </a:pPr>
            <a:endParaRPr lang="en-US" altLang="zh-CN" dirty="0"/>
          </a:p>
        </p:txBody>
      </p:sp>
      <p:sp>
        <p:nvSpPr>
          <p:cNvPr id="102404" name="Text Box 4"/>
          <p:cNvSpPr txBox="1">
            <a:spLocks noChangeArrowheads="1"/>
          </p:cNvSpPr>
          <p:nvPr/>
        </p:nvSpPr>
        <p:spPr bwMode="auto">
          <a:xfrm>
            <a:off x="3059113" y="476250"/>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SzTx/>
              <a:buFontTx/>
              <a:buNone/>
            </a:pPr>
            <a:r>
              <a:rPr lang="en-US" altLang="zh-CN" b="1" dirty="0">
                <a:solidFill>
                  <a:srgbClr val="FFFF00"/>
                </a:solidFill>
                <a:effectLst/>
                <a:latin typeface="Times New Roman" panose="02020603050405020304" pitchFamily="18" charset="0"/>
                <a:ea typeface="PMingLiU" pitchFamily="18" charset="-120"/>
              </a:rPr>
              <a:t>OVERVIEW</a:t>
            </a:r>
            <a:endParaRPr lang="en-US" altLang="zh-TW" b="1" dirty="0">
              <a:solidFill>
                <a:srgbClr val="FFFF00"/>
              </a:solidFill>
              <a:effectLst/>
              <a:latin typeface="Times New Roman" panose="02020603050405020304" pitchFamily="18" charset="0"/>
              <a:ea typeface="PMingLiU" pitchFamily="18" charset="-120"/>
            </a:endParaRPr>
          </a:p>
        </p:txBody>
      </p:sp>
      <p:sp>
        <p:nvSpPr>
          <p:cNvPr id="102405" name="Line 5"/>
          <p:cNvSpPr>
            <a:spLocks noChangeShapeType="1"/>
          </p:cNvSpPr>
          <p:nvPr/>
        </p:nvSpPr>
        <p:spPr bwMode="auto">
          <a:xfrm>
            <a:off x="395288" y="1557338"/>
            <a:ext cx="835342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16632"/>
            <a:ext cx="7772400" cy="1143000"/>
          </a:xfrm>
        </p:spPr>
        <p:txBody>
          <a:bodyPr/>
          <a:lstStyle/>
          <a:p>
            <a:endParaRPr lang="zh-CN" altLang="en-US" dirty="0"/>
          </a:p>
        </p:txBody>
      </p:sp>
      <p:graphicFrame>
        <p:nvGraphicFramePr>
          <p:cNvPr id="4" name="表格 3"/>
          <p:cNvGraphicFramePr>
            <a:graphicFrameLocks noGrp="1"/>
          </p:cNvGraphicFramePr>
          <p:nvPr/>
        </p:nvGraphicFramePr>
        <p:xfrm>
          <a:off x="179512" y="1196750"/>
          <a:ext cx="8943459" cy="3960444"/>
        </p:xfrm>
        <a:graphic>
          <a:graphicData uri="http://schemas.openxmlformats.org/drawingml/2006/table">
            <a:tbl>
              <a:tblPr firstRow="1" firstCol="1" bandRow="1">
                <a:tableStyleId>{5C22544A-7EE6-4342-B048-85BDC9FD1C3A}</a:tableStyleId>
              </a:tblPr>
              <a:tblGrid>
                <a:gridCol w="1277637">
                  <a:extLst>
                    <a:ext uri="{9D8B030D-6E8A-4147-A177-3AD203B41FA5}">
                      <a16:colId xmlns:a16="http://schemas.microsoft.com/office/drawing/2014/main" val="20000"/>
                    </a:ext>
                  </a:extLst>
                </a:gridCol>
                <a:gridCol w="1277637">
                  <a:extLst>
                    <a:ext uri="{9D8B030D-6E8A-4147-A177-3AD203B41FA5}">
                      <a16:colId xmlns:a16="http://schemas.microsoft.com/office/drawing/2014/main" val="20001"/>
                    </a:ext>
                  </a:extLst>
                </a:gridCol>
                <a:gridCol w="1277637">
                  <a:extLst>
                    <a:ext uri="{9D8B030D-6E8A-4147-A177-3AD203B41FA5}">
                      <a16:colId xmlns:a16="http://schemas.microsoft.com/office/drawing/2014/main" val="20002"/>
                    </a:ext>
                  </a:extLst>
                </a:gridCol>
                <a:gridCol w="1277637">
                  <a:extLst>
                    <a:ext uri="{9D8B030D-6E8A-4147-A177-3AD203B41FA5}">
                      <a16:colId xmlns:a16="http://schemas.microsoft.com/office/drawing/2014/main" val="20003"/>
                    </a:ext>
                  </a:extLst>
                </a:gridCol>
                <a:gridCol w="1277637">
                  <a:extLst>
                    <a:ext uri="{9D8B030D-6E8A-4147-A177-3AD203B41FA5}">
                      <a16:colId xmlns:a16="http://schemas.microsoft.com/office/drawing/2014/main" val="20004"/>
                    </a:ext>
                  </a:extLst>
                </a:gridCol>
                <a:gridCol w="1277637">
                  <a:extLst>
                    <a:ext uri="{9D8B030D-6E8A-4147-A177-3AD203B41FA5}">
                      <a16:colId xmlns:a16="http://schemas.microsoft.com/office/drawing/2014/main" val="20005"/>
                    </a:ext>
                  </a:extLst>
                </a:gridCol>
                <a:gridCol w="1277637">
                  <a:extLst>
                    <a:ext uri="{9D8B030D-6E8A-4147-A177-3AD203B41FA5}">
                      <a16:colId xmlns:a16="http://schemas.microsoft.com/office/drawing/2014/main" val="20006"/>
                    </a:ext>
                  </a:extLst>
                </a:gridCol>
              </a:tblGrid>
              <a:tr h="660073">
                <a:tc gridSpan="7">
                  <a:txBody>
                    <a:bodyPr/>
                    <a:lstStyle/>
                    <a:p>
                      <a:pPr algn="ctr">
                        <a:spcAft>
                          <a:spcPts val="0"/>
                        </a:spcAft>
                      </a:pPr>
                      <a:r>
                        <a:rPr lang="en-US" sz="1400" kern="0" dirty="0">
                          <a:effectLst/>
                        </a:rPr>
                        <a:t>TABLE 1. Recommended dosage and schedule of influenza antiviral medications* for treatment</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46376">
                <a:tc rowSpan="2" gridSpan="2">
                  <a:txBody>
                    <a:bodyPr/>
                    <a:lstStyle/>
                    <a:p>
                      <a:pPr algn="ctr">
                        <a:spcAft>
                          <a:spcPts val="0"/>
                        </a:spcAft>
                      </a:pPr>
                      <a:r>
                        <a:rPr lang="en-US" sz="1400" kern="0" dirty="0">
                          <a:effectLst/>
                        </a:rPr>
                        <a:t>Antiviral agent</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rowSpan="2" hMerge="1">
                  <a:txBody>
                    <a:bodyPr/>
                    <a:lstStyle/>
                    <a:p>
                      <a:endParaRPr lang="zh-CN"/>
                    </a:p>
                  </a:txBody>
                  <a:tcPr/>
                </a:tc>
                <a:tc gridSpan="5">
                  <a:txBody>
                    <a:bodyPr/>
                    <a:lstStyle/>
                    <a:p>
                      <a:pPr algn="l">
                        <a:spcAft>
                          <a:spcPts val="0"/>
                        </a:spcAft>
                      </a:pPr>
                      <a:r>
                        <a:rPr lang="en-US" sz="1400" kern="0" dirty="0">
                          <a:effectLst/>
                        </a:rPr>
                        <a:t>Age group (</a:t>
                      </a:r>
                      <a:r>
                        <a:rPr lang="en-US" sz="1400" kern="0" dirty="0" err="1">
                          <a:effectLst/>
                        </a:rPr>
                        <a:t>yrs</a:t>
                      </a:r>
                      <a:r>
                        <a:rPr lang="en-US" sz="1400" kern="0" dirty="0">
                          <a:effectLst/>
                        </a:rPr>
                        <a:t>)</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346376">
                <a:tc gridSpan="2" vMerge="1">
                  <a:txBody>
                    <a:bodyPr/>
                    <a:lstStyle/>
                    <a:p>
                      <a:endParaRPr lang="zh-CN"/>
                    </a:p>
                  </a:txBody>
                  <a:tcPr/>
                </a:tc>
                <a:tc hMerge="1" vMerge="1">
                  <a:txBody>
                    <a:bodyPr/>
                    <a:lstStyle/>
                    <a:p>
                      <a:endParaRPr lang="zh-CN"/>
                    </a:p>
                  </a:txBody>
                  <a:tcPr/>
                </a:tc>
                <a:tc>
                  <a:txBody>
                    <a:bodyPr/>
                    <a:lstStyle/>
                    <a:p>
                      <a:pPr algn="ctr">
                        <a:spcAft>
                          <a:spcPts val="0"/>
                        </a:spcAft>
                      </a:pPr>
                      <a:r>
                        <a:rPr lang="en-US" sz="1400" kern="0" dirty="0">
                          <a:effectLst/>
                        </a:rPr>
                        <a:t>1--6</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ctr">
                        <a:spcAft>
                          <a:spcPts val="0"/>
                        </a:spcAft>
                      </a:pPr>
                      <a:r>
                        <a:rPr lang="en-US" sz="1400" kern="0" dirty="0">
                          <a:effectLst/>
                        </a:rPr>
                        <a:t>7--9</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ctr">
                        <a:spcAft>
                          <a:spcPts val="0"/>
                        </a:spcAft>
                      </a:pPr>
                      <a:r>
                        <a:rPr lang="en-US" sz="1400" kern="0">
                          <a:effectLst/>
                        </a:rPr>
                        <a:t>10--12</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ctr">
                        <a:spcAft>
                          <a:spcPts val="0"/>
                        </a:spcAft>
                      </a:pPr>
                      <a:r>
                        <a:rPr lang="en-US" sz="1400" kern="0">
                          <a:effectLst/>
                        </a:rPr>
                        <a:t>13--64</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ctr">
                        <a:spcAft>
                          <a:spcPts val="0"/>
                        </a:spcAft>
                      </a:pPr>
                      <a:r>
                        <a:rPr lang="en-US" sz="1400" kern="0">
                          <a:effectLst/>
                        </a:rPr>
                        <a:t>≥65</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extLst>
                  <a:ext uri="{0D108BD9-81ED-4DB2-BD59-A6C34878D82A}">
                    <a16:rowId xmlns:a16="http://schemas.microsoft.com/office/drawing/2014/main" val="10002"/>
                  </a:ext>
                </a:extLst>
              </a:tr>
              <a:tr h="973772">
                <a:tc>
                  <a:txBody>
                    <a:bodyPr/>
                    <a:lstStyle/>
                    <a:p>
                      <a:pPr algn="l">
                        <a:spcAft>
                          <a:spcPts val="0"/>
                        </a:spcAft>
                      </a:pPr>
                      <a:r>
                        <a:rPr lang="en-US" sz="1400" kern="0">
                          <a:effectLst/>
                        </a:rPr>
                        <a:t>Zanamivir</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Treatment, influenza A and B</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NA</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dirty="0">
                          <a:effectLst/>
                        </a:rPr>
                        <a:t>10 mg (2 inhalations) twice daily</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dirty="0">
                          <a:effectLst/>
                        </a:rPr>
                        <a:t>10 mg (2 inhalations) twice daily</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dirty="0">
                          <a:effectLst/>
                        </a:rPr>
                        <a:t>10 mg (2 inhalations) twice daily</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10 mg (2 inhalations) twice daily</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extLst>
                  <a:ext uri="{0D108BD9-81ED-4DB2-BD59-A6C34878D82A}">
                    <a16:rowId xmlns:a16="http://schemas.microsoft.com/office/drawing/2014/main" val="10003"/>
                  </a:ext>
                </a:extLst>
              </a:tr>
              <a:tr h="1287471">
                <a:tc>
                  <a:txBody>
                    <a:bodyPr/>
                    <a:lstStyle/>
                    <a:p>
                      <a:pPr algn="l">
                        <a:spcAft>
                          <a:spcPts val="0"/>
                        </a:spcAft>
                      </a:pPr>
                      <a:r>
                        <a:rPr lang="en-US" sz="1400" kern="0">
                          <a:effectLst/>
                        </a:rPr>
                        <a:t>Oseltamivir¶</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Treatment,** influenza A and B</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Dose varies by child's weight**</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Dose varies by child's weight**</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a:effectLst/>
                        </a:rPr>
                        <a:t>Dose varies by child's weight**</a:t>
                      </a:r>
                      <a:endParaRPr lang="zh-CN" sz="1400" kern="100">
                        <a:effectLst/>
                      </a:endParaRPr>
                    </a:p>
                    <a:p>
                      <a:pPr algn="l">
                        <a:spcAft>
                          <a:spcPts val="0"/>
                        </a:spcAft>
                      </a:pPr>
                      <a:r>
                        <a:rPr lang="en-US" sz="1400" kern="0">
                          <a:effectLst/>
                        </a:rPr>
                        <a:t>&gt;40 kg = adult dose</a:t>
                      </a:r>
                      <a:endParaRPr lang="zh-CN" sz="1400" kern="10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dirty="0">
                          <a:effectLst/>
                        </a:rPr>
                        <a:t>75 mg twice daily</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l">
                        <a:spcAft>
                          <a:spcPts val="0"/>
                        </a:spcAft>
                      </a:pPr>
                      <a:r>
                        <a:rPr lang="en-US" sz="1400" kern="0" dirty="0">
                          <a:effectLst/>
                        </a:rPr>
                        <a:t>75 mg twice daily</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extLst>
                  <a:ext uri="{0D108BD9-81ED-4DB2-BD59-A6C34878D82A}">
                    <a16:rowId xmlns:a16="http://schemas.microsoft.com/office/drawing/2014/main" val="10004"/>
                  </a:ext>
                </a:extLst>
              </a:tr>
              <a:tr h="346376">
                <a:tc gridSpan="7">
                  <a:txBody>
                    <a:bodyPr/>
                    <a:lstStyle/>
                    <a:p>
                      <a:pPr algn="l">
                        <a:spcAft>
                          <a:spcPts val="0"/>
                        </a:spcAft>
                      </a:pPr>
                      <a:r>
                        <a:rPr lang="en-US" sz="1400" kern="0" dirty="0">
                          <a:effectLst/>
                        </a:rPr>
                        <a:t>Abbreviation: NA = not approved</a:t>
                      </a:r>
                      <a:endParaRPr lang="zh-CN" sz="14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1298"/>
            <a:ext cx="8784976" cy="887422"/>
          </a:xfrm>
        </p:spPr>
        <p:txBody>
          <a:bodyPr/>
          <a:lstStyle/>
          <a:p>
            <a:r>
              <a:rPr lang="en-US" altLang="zh-CN" sz="2800" b="1" dirty="0"/>
              <a:t>Influenza Antiviral Treatment Recommendations</a:t>
            </a:r>
            <a:endParaRPr lang="zh-CN" altLang="en-US" sz="2800" dirty="0"/>
          </a:p>
        </p:txBody>
      </p:sp>
      <p:sp>
        <p:nvSpPr>
          <p:cNvPr id="3" name="内容占位符 2"/>
          <p:cNvSpPr>
            <a:spLocks noGrp="1"/>
          </p:cNvSpPr>
          <p:nvPr>
            <p:ph idx="1"/>
          </p:nvPr>
        </p:nvSpPr>
        <p:spPr>
          <a:xfrm>
            <a:off x="251520" y="980728"/>
            <a:ext cx="8640960" cy="5472608"/>
          </a:xfrm>
        </p:spPr>
        <p:txBody>
          <a:bodyPr/>
          <a:lstStyle/>
          <a:p>
            <a:r>
              <a:rPr lang="en-US" altLang="zh-CN" sz="2000" dirty="0"/>
              <a:t>Clinical trials and observational data show that early antiviral treatment can </a:t>
            </a:r>
            <a:r>
              <a:rPr lang="en-US" altLang="zh-CN" sz="2000" dirty="0">
                <a:solidFill>
                  <a:srgbClr val="FFFF00"/>
                </a:solidFill>
              </a:rPr>
              <a:t>shorten the duration of fever and illness symptoms</a:t>
            </a:r>
            <a:r>
              <a:rPr lang="en-US" altLang="zh-CN" sz="2000" dirty="0"/>
              <a:t>, and may </a:t>
            </a:r>
            <a:r>
              <a:rPr lang="en-US" altLang="zh-CN" sz="2000" dirty="0">
                <a:solidFill>
                  <a:srgbClr val="FFFF00"/>
                </a:solidFill>
              </a:rPr>
              <a:t>reduce the risk of  complications</a:t>
            </a:r>
            <a:r>
              <a:rPr lang="en-US" altLang="zh-CN" sz="2000" dirty="0"/>
              <a:t> from influenza (e.g., otitis media in young children, pneumonia, and respiratory failure).</a:t>
            </a:r>
          </a:p>
          <a:p>
            <a:r>
              <a:rPr lang="en-US" altLang="zh-CN" sz="2000" dirty="0"/>
              <a:t>Early treatment of hospitalized patients can </a:t>
            </a:r>
            <a:r>
              <a:rPr lang="en-US" altLang="zh-CN" sz="2000" dirty="0">
                <a:solidFill>
                  <a:srgbClr val="FFFF00"/>
                </a:solidFill>
              </a:rPr>
              <a:t>reduce death.</a:t>
            </a:r>
          </a:p>
          <a:p>
            <a:r>
              <a:rPr lang="en-US" altLang="zh-CN" sz="2000" dirty="0"/>
              <a:t>In hospitalized children, early antiviral treatment has been shown to </a:t>
            </a:r>
            <a:r>
              <a:rPr lang="en-US" altLang="zh-CN" sz="2000" dirty="0">
                <a:solidFill>
                  <a:srgbClr val="FFFF00"/>
                </a:solidFill>
              </a:rPr>
              <a:t>shorten the duration of hospitalization</a:t>
            </a:r>
            <a:r>
              <a:rPr lang="en-US" altLang="zh-CN" sz="2000" dirty="0"/>
              <a:t>.</a:t>
            </a:r>
          </a:p>
          <a:p>
            <a:r>
              <a:rPr lang="en-US" altLang="zh-CN" sz="2000" dirty="0"/>
              <a:t>Clinical benefit is greatest when antiviral treatment is administered early, especially </a:t>
            </a:r>
            <a:r>
              <a:rPr lang="en-US" altLang="zh-CN" sz="2000" dirty="0">
                <a:solidFill>
                  <a:srgbClr val="FFFF00"/>
                </a:solidFill>
              </a:rPr>
              <a:t>within 48 hours </a:t>
            </a:r>
            <a:r>
              <a:rPr lang="en-US" altLang="zh-CN" sz="2000" dirty="0"/>
              <a:t>of influenza illness onset.</a:t>
            </a:r>
          </a:p>
          <a:p>
            <a:r>
              <a:rPr lang="en-US" altLang="zh-CN" sz="2000" dirty="0"/>
              <a:t>Antiviral treatment is recommended </a:t>
            </a:r>
            <a:r>
              <a:rPr lang="en-US" altLang="zh-CN" sz="2000" b="1" dirty="0">
                <a:solidFill>
                  <a:srgbClr val="FFFF00"/>
                </a:solidFill>
              </a:rPr>
              <a:t>as early as possible</a:t>
            </a:r>
            <a:r>
              <a:rPr lang="en-US" altLang="zh-CN" sz="2000" dirty="0">
                <a:solidFill>
                  <a:srgbClr val="FFFF00"/>
                </a:solidFill>
              </a:rPr>
              <a:t> </a:t>
            </a:r>
            <a:r>
              <a:rPr lang="en-US" altLang="zh-CN" sz="2000" dirty="0"/>
              <a:t>for any patient with confirmed or suspected influenza who: </a:t>
            </a:r>
          </a:p>
          <a:p>
            <a:pPr lvl="1"/>
            <a:r>
              <a:rPr lang="en-US" altLang="zh-CN" sz="1800" dirty="0"/>
              <a:t>is hospitalized;</a:t>
            </a:r>
          </a:p>
          <a:p>
            <a:pPr lvl="1"/>
            <a:r>
              <a:rPr lang="en-US" altLang="zh-CN" sz="1800" dirty="0"/>
              <a:t>has severe, complicated, or progressive illness; or</a:t>
            </a:r>
          </a:p>
          <a:p>
            <a:pPr lvl="1"/>
            <a:r>
              <a:rPr lang="en-US" altLang="zh-CN" sz="1800" dirty="0"/>
              <a:t>is at higher risk for influenza complications.</a:t>
            </a:r>
          </a:p>
          <a:p>
            <a:endParaRPr lang="en-US" altLang="zh-CN" sz="1800" dirty="0"/>
          </a:p>
          <a:p>
            <a:endParaRPr lang="zh-CN"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395536" y="1412776"/>
            <a:ext cx="8424863" cy="4824412"/>
          </a:xfrm>
        </p:spPr>
        <p:txBody>
          <a:bodyPr/>
          <a:lstStyle/>
          <a:p>
            <a:pPr algn="l">
              <a:lnSpc>
                <a:spcPct val="90000"/>
              </a:lnSpc>
            </a:pPr>
            <a:r>
              <a:rPr lang="en-US" altLang="zh-CN" sz="2800" b="1" dirty="0"/>
              <a:t>Most effective ways of prevention: vaccine</a:t>
            </a:r>
          </a:p>
          <a:p>
            <a:pPr algn="l">
              <a:lnSpc>
                <a:spcPct val="90000"/>
              </a:lnSpc>
            </a:pPr>
            <a:endParaRPr lang="en-US" altLang="zh-CN" sz="2800" b="1" dirty="0"/>
          </a:p>
          <a:p>
            <a:pPr algn="l">
              <a:lnSpc>
                <a:spcPct val="90000"/>
              </a:lnSpc>
              <a:buFont typeface="Wingdings" panose="05000000000000000000" pitchFamily="2" charset="2"/>
              <a:buChar char="n"/>
            </a:pPr>
            <a:r>
              <a:rPr lang="en-US" altLang="zh-CN" sz="2400" dirty="0">
                <a:ea typeface="宋体" panose="02010600030101010101" pitchFamily="2" charset="-122"/>
              </a:rPr>
              <a:t>The </a:t>
            </a:r>
            <a:r>
              <a:rPr lang="en-US" altLang="zh-CN" sz="2400" dirty="0">
                <a:solidFill>
                  <a:srgbClr val="FF33CC"/>
                </a:solidFill>
                <a:ea typeface="宋体" panose="02010600030101010101" pitchFamily="2" charset="-122"/>
              </a:rPr>
              <a:t>only</a:t>
            </a:r>
            <a:r>
              <a:rPr lang="en-US" altLang="zh-CN" sz="2400" dirty="0">
                <a:ea typeface="宋体" panose="02010600030101010101" pitchFamily="2" charset="-122"/>
              </a:rPr>
              <a:t> proven method for preventing influenza--yearly vaccination approximately 2 weeks before the “flu season” begins. </a:t>
            </a:r>
          </a:p>
          <a:p>
            <a:pPr algn="l">
              <a:lnSpc>
                <a:spcPct val="90000"/>
              </a:lnSpc>
              <a:buFont typeface="Wingdings" panose="05000000000000000000" pitchFamily="2" charset="2"/>
              <a:buChar char="n"/>
            </a:pPr>
            <a:r>
              <a:rPr lang="en-US" altLang="zh-CN" sz="2400" dirty="0">
                <a:ea typeface="宋体" panose="02010600030101010101" pitchFamily="2" charset="-122"/>
              </a:rPr>
              <a:t>new vaccines that consist of different influenza strains need to be developed each year</a:t>
            </a:r>
          </a:p>
          <a:p>
            <a:pPr algn="l">
              <a:lnSpc>
                <a:spcPct val="90000"/>
              </a:lnSpc>
              <a:buFont typeface="Wingdings" panose="05000000000000000000" pitchFamily="2" charset="2"/>
              <a:buChar char="n"/>
            </a:pPr>
            <a:r>
              <a:rPr lang="en-US" altLang="zh-CN" sz="2400" dirty="0"/>
              <a:t>vaccine composition: targets the 3 (trivalent) most representative virus types in circulation (two subtypes of influenza A viruses and one B virus).</a:t>
            </a:r>
            <a:endParaRPr lang="en-US" altLang="zh-CN" sz="2400" dirty="0">
              <a:ea typeface="宋体" panose="02010600030101010101" pitchFamily="2" charset="-122"/>
            </a:endParaRPr>
          </a:p>
          <a:p>
            <a:pPr algn="l">
              <a:lnSpc>
                <a:spcPct val="90000"/>
              </a:lnSpc>
            </a:pPr>
            <a:endParaRPr lang="en-US" altLang="zh-CN" sz="1800" dirty="0"/>
          </a:p>
        </p:txBody>
      </p:sp>
      <p:sp>
        <p:nvSpPr>
          <p:cNvPr id="16388" name="Rectangle 4"/>
          <p:cNvSpPr>
            <a:spLocks noGrp="1" noChangeArrowheads="1"/>
          </p:cNvSpPr>
          <p:nvPr>
            <p:ph type="ctrTitle"/>
          </p:nvPr>
        </p:nvSpPr>
        <p:spPr>
          <a:xfrm>
            <a:off x="539750" y="476250"/>
            <a:ext cx="4537075" cy="936625"/>
          </a:xfrm>
        </p:spPr>
        <p:txBody>
          <a:bodyPr/>
          <a:lstStyle/>
          <a:p>
            <a:r>
              <a:rPr lang="en-US" altLang="zh-CN" sz="4000" dirty="0">
                <a:solidFill>
                  <a:srgbClr val="FFFF00"/>
                </a:solidFill>
              </a:rPr>
              <a:t>Prophylaxis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9364" y="1125264"/>
            <a:ext cx="8179100" cy="5732735"/>
          </a:xfrm>
        </p:spPr>
        <p:txBody>
          <a:bodyPr/>
          <a:lstStyle/>
          <a:p>
            <a:r>
              <a:rPr lang="en-US" altLang="zh-CN" sz="2800" dirty="0"/>
              <a:t>Vaccination is especially important for people at higher risk of serious influenza complications, and for people who live with or care for high risk individuals.</a:t>
            </a:r>
          </a:p>
          <a:p>
            <a:r>
              <a:rPr lang="en-US" altLang="zh-CN" sz="2800" dirty="0"/>
              <a:t>WHO recommend annual vaccination for </a:t>
            </a:r>
          </a:p>
          <a:p>
            <a:pPr lvl="1"/>
            <a:r>
              <a:rPr lang="en-US" altLang="zh-CN" sz="2400" dirty="0" err="1">
                <a:ea typeface="宋体" panose="02010600030101010101" pitchFamily="2" charset="-122"/>
              </a:rPr>
              <a:t>Eldly</a:t>
            </a:r>
            <a:r>
              <a:rPr lang="en-US" altLang="zh-CN" sz="2400" dirty="0">
                <a:ea typeface="宋体" panose="02010600030101010101" pitchFamily="2" charset="-122"/>
              </a:rPr>
              <a:t> individuals(&gt;65 years of age), </a:t>
            </a:r>
          </a:p>
          <a:p>
            <a:pPr lvl="1"/>
            <a:r>
              <a:rPr lang="en-US" altLang="zh-CN" sz="2400" dirty="0">
                <a:ea typeface="宋体" panose="02010600030101010101" pitchFamily="2" charset="-122"/>
              </a:rPr>
              <a:t>Children aged of 6 months to 5 years</a:t>
            </a:r>
          </a:p>
          <a:p>
            <a:pPr lvl="1"/>
            <a:r>
              <a:rPr lang="en-US" altLang="zh-CN" sz="2400" dirty="0">
                <a:ea typeface="宋体" panose="02010600030101010101" pitchFamily="2" charset="-122"/>
              </a:rPr>
              <a:t>pregnant woman at any stage of pregnancy</a:t>
            </a:r>
          </a:p>
          <a:p>
            <a:pPr lvl="1"/>
            <a:r>
              <a:rPr lang="en-US" altLang="zh-CN" sz="2400" dirty="0">
                <a:ea typeface="宋体" panose="02010600030101010101" pitchFamily="2" charset="-122"/>
              </a:rPr>
              <a:t> patients with chronic disease </a:t>
            </a:r>
          </a:p>
          <a:p>
            <a:pPr lvl="1"/>
            <a:r>
              <a:rPr lang="en-US" altLang="zh-CN" sz="2400" dirty="0">
                <a:ea typeface="宋体" panose="02010600030101010101" pitchFamily="2" charset="-122"/>
              </a:rPr>
              <a:t>Health care worker </a:t>
            </a:r>
          </a:p>
          <a:p>
            <a:pPr lvl="1"/>
            <a:endParaRPr lang="zh-CN" altLang="en-US" sz="2400" dirty="0"/>
          </a:p>
        </p:txBody>
      </p:sp>
      <p:sp>
        <p:nvSpPr>
          <p:cNvPr id="4" name="Rectangle 4"/>
          <p:cNvSpPr txBox="1">
            <a:spLocks noChangeArrowheads="1"/>
          </p:cNvSpPr>
          <p:nvPr/>
        </p:nvSpPr>
        <p:spPr bwMode="auto">
          <a:xfrm>
            <a:off x="555436" y="188640"/>
            <a:ext cx="45370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lvl1pPr algn="l" rtl="0" eaLnBrk="0" fontAlgn="base" hangingPunct="0">
              <a:spcBef>
                <a:spcPct val="0"/>
              </a:spcBef>
              <a:spcAft>
                <a:spcPct val="0"/>
              </a:spcAft>
              <a:defRPr kumimoji="1" sz="4400">
                <a:solidFill>
                  <a:srgbClr val="FF9900"/>
                </a:solidFill>
                <a:latin typeface="+mj-lt"/>
                <a:ea typeface="+mj-ea"/>
                <a:cs typeface="+mj-cs"/>
              </a:defRPr>
            </a:lvl1pPr>
            <a:lvl2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9pPr>
          </a:lstStyle>
          <a:p>
            <a:pPr>
              <a:buClrTx/>
              <a:buSzTx/>
              <a:buFontTx/>
              <a:buNone/>
            </a:pPr>
            <a:r>
              <a:rPr lang="en-US" altLang="zh-CN" sz="4000" kern="0" dirty="0">
                <a:solidFill>
                  <a:srgbClr val="FFFF00"/>
                </a:solidFill>
                <a:effectLst/>
              </a:rPr>
              <a:t>Prophylaxis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76672"/>
            <a:ext cx="9144000" cy="864096"/>
          </a:xfrm>
        </p:spPr>
        <p:txBody>
          <a:bodyPr/>
          <a:lstStyle/>
          <a:p>
            <a:r>
              <a:rPr lang="en-US" altLang="zh-CN" sz="3200" dirty="0"/>
              <a:t>2016-2017 influenza vaccination recommendation</a:t>
            </a:r>
            <a:endParaRPr lang="zh-CN" altLang="en-US" sz="3200" dirty="0"/>
          </a:p>
        </p:txBody>
      </p:sp>
      <p:sp>
        <p:nvSpPr>
          <p:cNvPr id="3" name="内容占位符 2"/>
          <p:cNvSpPr>
            <a:spLocks noGrp="1"/>
          </p:cNvSpPr>
          <p:nvPr>
            <p:ph idx="1"/>
          </p:nvPr>
        </p:nvSpPr>
        <p:spPr>
          <a:xfrm>
            <a:off x="107504" y="1412776"/>
            <a:ext cx="8640960" cy="4114800"/>
          </a:xfrm>
        </p:spPr>
        <p:txBody>
          <a:bodyPr/>
          <a:lstStyle/>
          <a:p>
            <a:r>
              <a:rPr lang="en-US" altLang="zh-CN" sz="2000" i="1" dirty="0"/>
              <a:t>Everyone </a:t>
            </a:r>
            <a:r>
              <a:rPr lang="en-US" altLang="zh-CN" sz="2000" i="1" dirty="0">
                <a:solidFill>
                  <a:srgbClr val="FFFF00"/>
                </a:solidFill>
              </a:rPr>
              <a:t>6 months and older</a:t>
            </a:r>
            <a:r>
              <a:rPr lang="en-US" altLang="zh-CN" sz="2000" i="1" dirty="0"/>
              <a:t> is recommended for annual flu </a:t>
            </a:r>
            <a:r>
              <a:rPr lang="en-US" altLang="zh-CN" sz="2000" i="1" dirty="0" err="1"/>
              <a:t>vaccinat</a:t>
            </a:r>
            <a:r>
              <a:rPr lang="en-US" altLang="zh-CN" sz="2000" i="1" dirty="0"/>
              <a:t> ion with rare exception. </a:t>
            </a:r>
            <a:endParaRPr lang="zh-CN" altLang="en-US" dirty="0"/>
          </a:p>
        </p:txBody>
      </p:sp>
      <p:graphicFrame>
        <p:nvGraphicFramePr>
          <p:cNvPr id="4" name="表格 3"/>
          <p:cNvGraphicFramePr>
            <a:graphicFrameLocks noGrp="1"/>
          </p:cNvGraphicFramePr>
          <p:nvPr/>
        </p:nvGraphicFramePr>
        <p:xfrm>
          <a:off x="539552" y="2397629"/>
          <a:ext cx="8208912" cy="4127715"/>
        </p:xfrm>
        <a:graphic>
          <a:graphicData uri="http://schemas.openxmlformats.org/drawingml/2006/table">
            <a:tbl>
              <a:tblPr firstRow="1" firstCol="1" bandRow="1">
                <a:tableStyleId>{5C22544A-7EE6-4342-B048-85BDC9FD1C3A}</a:tableStyleId>
              </a:tblPr>
              <a:tblGrid>
                <a:gridCol w="3528392">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611289">
                <a:tc>
                  <a:txBody>
                    <a:bodyPr/>
                    <a:lstStyle/>
                    <a:p>
                      <a:pPr algn="ctr">
                        <a:spcAft>
                          <a:spcPts val="0"/>
                        </a:spcAft>
                      </a:pPr>
                      <a:r>
                        <a:rPr lang="en-US" sz="1600" kern="0" dirty="0">
                          <a:effectLst/>
                        </a:rPr>
                        <a:t>People who can get the flu shot:</a:t>
                      </a:r>
                      <a:endParaRPr lang="zh-CN" sz="16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algn="ctr">
                        <a:spcAft>
                          <a:spcPts val="0"/>
                        </a:spcAft>
                      </a:pPr>
                      <a:r>
                        <a:rPr lang="en-US" sz="1600" kern="0">
                          <a:effectLst/>
                        </a:rPr>
                        <a:t>People who can't get the flu shot:</a:t>
                      </a:r>
                      <a:endParaRPr lang="zh-CN" sz="1600" kern="100">
                        <a:effectLst/>
                        <a:latin typeface="Calibri" panose="020F0502020204030204"/>
                        <a:ea typeface="宋体" panose="02010600030101010101" pitchFamily="2" charset="-122"/>
                        <a:cs typeface="Times New Roman" panose="02020603050405020304"/>
                      </a:endParaRPr>
                    </a:p>
                  </a:txBody>
                  <a:tcPr marL="9525" marR="9525" marT="9525" marB="9525" anchor="ctr"/>
                </a:tc>
                <a:extLst>
                  <a:ext uri="{0D108BD9-81ED-4DB2-BD59-A6C34878D82A}">
                    <a16:rowId xmlns:a16="http://schemas.microsoft.com/office/drawing/2014/main" val="10000"/>
                  </a:ext>
                </a:extLst>
              </a:tr>
              <a:tr h="3516426">
                <a:tc>
                  <a:txBody>
                    <a:bodyPr/>
                    <a:lstStyle/>
                    <a:p>
                      <a:pPr marL="342900" lvl="0" indent="-342900" algn="l">
                        <a:spcAft>
                          <a:spcPts val="0"/>
                        </a:spcAft>
                        <a:buSzPts val="1000"/>
                        <a:buFont typeface="Symbol" panose="05050102010706020507"/>
                        <a:buChar char=""/>
                        <a:tabLst>
                          <a:tab pos="457200" algn="l"/>
                        </a:tabLst>
                      </a:pPr>
                      <a:r>
                        <a:rPr lang="en-US" sz="1600" kern="0" dirty="0">
                          <a:effectLst/>
                        </a:rPr>
                        <a:t>Different flu shots are approved for people of different ages, but there are flu shots that are approved for use in people as young as 6 months of age and up. Flu shots are approved for use in pregnant women and people with chronic health conditions.</a:t>
                      </a:r>
                      <a:endParaRPr lang="zh-CN" sz="16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tc>
                  <a:txBody>
                    <a:bodyPr/>
                    <a:lstStyle/>
                    <a:p>
                      <a:pPr marL="342900" lvl="0" indent="-342900" algn="l">
                        <a:spcAft>
                          <a:spcPts val="0"/>
                        </a:spcAft>
                        <a:buSzPts val="1000"/>
                        <a:buFont typeface="Symbol" panose="05050102010706020507"/>
                        <a:buChar char=""/>
                        <a:tabLst>
                          <a:tab pos="457200" algn="l"/>
                        </a:tabLst>
                      </a:pPr>
                      <a:r>
                        <a:rPr lang="en-US" sz="1600" kern="0" dirty="0">
                          <a:effectLst/>
                        </a:rPr>
                        <a:t>Children younger than 6 months are too young to get a flu shot.</a:t>
                      </a:r>
                      <a:endParaRPr lang="zh-CN" sz="1600" kern="100" dirty="0">
                        <a:effectLst/>
                      </a:endParaRPr>
                    </a:p>
                    <a:p>
                      <a:pPr marL="342900" lvl="0" indent="-342900" algn="l">
                        <a:spcAft>
                          <a:spcPts val="0"/>
                        </a:spcAft>
                        <a:buSzPts val="1000"/>
                        <a:buFont typeface="Symbol" panose="05050102010706020507"/>
                        <a:buChar char=""/>
                        <a:tabLst>
                          <a:tab pos="457200" algn="l"/>
                        </a:tabLst>
                      </a:pPr>
                      <a:r>
                        <a:rPr lang="en-US" sz="1600" kern="0" dirty="0">
                          <a:effectLst/>
                        </a:rPr>
                        <a:t>People with severe, life-threatening allergies to flu vaccine or any ingredient in the vaccine. This might include gelatin, antibiotics, or other ingredients..</a:t>
                      </a:r>
                      <a:endParaRPr lang="zh-CN" sz="1600" kern="100" dirty="0">
                        <a:effectLst/>
                        <a:latin typeface="Calibri" panose="020F0502020204030204"/>
                        <a:ea typeface="宋体" panose="02010600030101010101" pitchFamily="2" charset="-122"/>
                        <a:cs typeface="Times New Roman" panose="02020603050405020304"/>
                      </a:endParaRPr>
                    </a:p>
                  </a:txBody>
                  <a:tcPr marL="9525" marR="9525" marT="9525" marB="9525" anchor="ct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Rectangle 7"/>
          <p:cNvSpPr>
            <a:spLocks noChangeArrowheads="1"/>
          </p:cNvSpPr>
          <p:nvPr/>
        </p:nvSpPr>
        <p:spPr bwMode="auto">
          <a:xfrm>
            <a:off x="1260475" y="1268760"/>
            <a:ext cx="65532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0"/>
              </a:spcBef>
              <a:defRPr kumimoji="1" sz="4400">
                <a:solidFill>
                  <a:srgbClr val="FF9900"/>
                </a:solidFill>
                <a:latin typeface="Arial" panose="020B0604020202020204" pitchFamily="34" charset="0"/>
                <a:ea typeface="黑体" panose="02010609060101010101" pitchFamily="49" charset="-122"/>
              </a:defRPr>
            </a:lvl1pPr>
            <a:lvl2pPr>
              <a:spcBef>
                <a:spcPct val="0"/>
              </a:spcBef>
              <a:defRPr kumimoji="1" sz="4400">
                <a:solidFill>
                  <a:srgbClr val="FF9900"/>
                </a:solidFill>
                <a:latin typeface="Arial" panose="020B0604020202020204" pitchFamily="34" charset="0"/>
                <a:ea typeface="黑体" panose="02010609060101010101" pitchFamily="49" charset="-122"/>
              </a:defRPr>
            </a:lvl2pPr>
            <a:lvl3pPr>
              <a:spcBef>
                <a:spcPct val="0"/>
              </a:spcBef>
              <a:defRPr kumimoji="1" sz="4400">
                <a:solidFill>
                  <a:srgbClr val="FF9900"/>
                </a:solidFill>
                <a:latin typeface="Arial" panose="020B0604020202020204" pitchFamily="34" charset="0"/>
                <a:ea typeface="黑体" panose="02010609060101010101" pitchFamily="49" charset="-122"/>
              </a:defRPr>
            </a:lvl3pPr>
            <a:lvl4pPr>
              <a:spcBef>
                <a:spcPct val="0"/>
              </a:spcBef>
              <a:defRPr kumimoji="1" sz="4400">
                <a:solidFill>
                  <a:srgbClr val="FF9900"/>
                </a:solidFill>
                <a:latin typeface="Arial" panose="020B0604020202020204" pitchFamily="34" charset="0"/>
                <a:ea typeface="黑体" panose="02010609060101010101" pitchFamily="49" charset="-122"/>
              </a:defRPr>
            </a:lvl4pPr>
            <a:lvl5pPr>
              <a:spcBef>
                <a:spcPct val="0"/>
              </a:spcBef>
              <a:defRPr kumimoji="1" sz="4400">
                <a:solidFill>
                  <a:srgbClr val="FF9900"/>
                </a:solidFill>
                <a:latin typeface="Arial" panose="020B0604020202020204" pitchFamily="34" charset="0"/>
                <a:ea typeface="黑体" panose="02010609060101010101" pitchFamily="49" charset="-122"/>
              </a:defRPr>
            </a:lvl5pPr>
            <a:lvl6pPr marL="4572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6pPr>
            <a:lvl7pPr marL="9144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7pPr>
            <a:lvl8pPr marL="13716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8pPr>
            <a:lvl9pPr marL="18288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9pPr>
          </a:lstStyle>
          <a:p>
            <a:pPr algn="ctr">
              <a:buClrTx/>
              <a:buSzTx/>
              <a:buFontTx/>
              <a:buNone/>
            </a:pPr>
            <a:r>
              <a:rPr lang="en-US" altLang="zh-CN" dirty="0">
                <a:effectLst/>
              </a:rPr>
              <a:t>Human Avian Influenza (Highly Pathogenic)</a:t>
            </a:r>
          </a:p>
        </p:txBody>
      </p:sp>
      <p:sp>
        <p:nvSpPr>
          <p:cNvPr id="118792" name="Text Box 8"/>
          <p:cNvSpPr txBox="1">
            <a:spLocks noChangeArrowheads="1"/>
          </p:cNvSpPr>
          <p:nvPr/>
        </p:nvSpPr>
        <p:spPr bwMode="auto">
          <a:xfrm>
            <a:off x="1476375" y="4148138"/>
            <a:ext cx="6121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buFont typeface="Wingdings" panose="05000000000000000000" pitchFamily="2" charset="2"/>
              <a:buNone/>
            </a:pPr>
            <a:r>
              <a:rPr lang="en-US" altLang="zh-CN" sz="2400">
                <a:effectLst>
                  <a:outerShdw blurRad="38100" dist="38100" dir="2700000" algn="tl">
                    <a:srgbClr val="000000"/>
                  </a:outerShdw>
                </a:effectLst>
              </a:rPr>
              <a:t>Department of Infectious Diseases</a:t>
            </a:r>
          </a:p>
          <a:p>
            <a:pPr algn="ctr">
              <a:spcBef>
                <a:spcPct val="50000"/>
              </a:spcBef>
              <a:buFont typeface="Wingdings" panose="05000000000000000000" pitchFamily="2" charset="2"/>
              <a:buNone/>
            </a:pPr>
            <a:r>
              <a:rPr lang="en-US" altLang="zh-CN" sz="2400">
                <a:effectLst>
                  <a:outerShdw blurRad="38100" dist="38100" dir="2700000" algn="tl">
                    <a:srgbClr val="000000"/>
                  </a:outerShdw>
                </a:effectLst>
              </a:rPr>
              <a:t> Nanfang Hospital</a:t>
            </a:r>
          </a:p>
        </p:txBody>
      </p:sp>
      <p:sp>
        <p:nvSpPr>
          <p:cNvPr id="118793" name="Text Box 9"/>
          <p:cNvSpPr txBox="1">
            <a:spLocks noChangeArrowheads="1"/>
          </p:cNvSpPr>
          <p:nvPr/>
        </p:nvSpPr>
        <p:spPr bwMode="auto">
          <a:xfrm>
            <a:off x="2700338" y="3571875"/>
            <a:ext cx="3455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buFont typeface="Wingdings" panose="05000000000000000000" pitchFamily="2" charset="2"/>
              <a:buNone/>
            </a:pPr>
            <a:r>
              <a:rPr lang="en-US" altLang="zh-CN">
                <a:effectLst>
                  <a:outerShdw blurRad="38100" dist="38100" dir="2700000" algn="tl">
                    <a:srgbClr val="000000"/>
                  </a:outerShdw>
                </a:effectLst>
              </a:rPr>
              <a:t>Zhihua Liu</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a:xfrm>
            <a:off x="468313" y="260350"/>
            <a:ext cx="8229600" cy="1143000"/>
          </a:xfrm>
          <a:noFill/>
          <a:effectLst>
            <a:outerShdw dist="35921" dir="2700000" algn="ctr" rotWithShape="0">
              <a:schemeClr val="tx2"/>
            </a:outerShdw>
          </a:effectLst>
        </p:spPr>
        <p:txBody>
          <a:bodyPr/>
          <a:lstStyle/>
          <a:p>
            <a:r>
              <a:rPr lang="en-US" altLang="zh-CN"/>
              <a:t>Overview</a:t>
            </a:r>
          </a:p>
        </p:txBody>
      </p:sp>
      <p:sp>
        <p:nvSpPr>
          <p:cNvPr id="29704" name="Rectangle 8"/>
          <p:cNvSpPr>
            <a:spLocks noGrp="1" noChangeArrowheads="1"/>
          </p:cNvSpPr>
          <p:nvPr>
            <p:ph type="body" idx="1"/>
          </p:nvPr>
        </p:nvSpPr>
        <p:spPr>
          <a:xfrm>
            <a:off x="457200" y="1600200"/>
            <a:ext cx="8229600" cy="4600575"/>
          </a:xfrm>
          <a:noFill/>
        </p:spPr>
        <p:txBody>
          <a:bodyPr/>
          <a:lstStyle/>
          <a:p>
            <a:r>
              <a:rPr lang="en-US" altLang="zh-CN" dirty="0"/>
              <a:t>Etiology</a:t>
            </a:r>
          </a:p>
          <a:p>
            <a:r>
              <a:rPr lang="en-US" altLang="zh-CN" dirty="0"/>
              <a:t>Epidemiology</a:t>
            </a:r>
          </a:p>
          <a:p>
            <a:r>
              <a:rPr lang="en-US" altLang="zh-CN" dirty="0"/>
              <a:t>Transmission</a:t>
            </a:r>
          </a:p>
          <a:p>
            <a:r>
              <a:rPr lang="en-US" altLang="zh-CN" dirty="0"/>
              <a:t>Clinical Manifestations</a:t>
            </a:r>
          </a:p>
          <a:p>
            <a:r>
              <a:rPr lang="en-US" altLang="zh-CN" dirty="0"/>
              <a:t>Diagnosis and Treatment</a:t>
            </a:r>
          </a:p>
          <a:p>
            <a:r>
              <a:rPr lang="en-US" altLang="zh-CN" dirty="0"/>
              <a:t>Prevention and Control </a:t>
            </a:r>
          </a:p>
        </p:txBody>
      </p:sp>
      <p:pic>
        <p:nvPicPr>
          <p:cNvPr id="297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276475"/>
            <a:ext cx="2273300" cy="1809750"/>
          </a:xfrm>
          <a:prstGeom prst="rect">
            <a:avLst/>
          </a:prstGeom>
          <a:noFill/>
          <a:ln w="38100">
            <a:solidFill>
              <a:srgbClr val="F2D992"/>
            </a:solidFill>
            <a:miter lim="800000"/>
            <a:headEnd/>
            <a:tailEnd/>
          </a:ln>
          <a:extLst>
            <a:ext uri="{909E8E84-426E-40DD-AFC4-6F175D3DCCD1}">
              <a14:hiddenFill xmlns:a14="http://schemas.microsoft.com/office/drawing/2010/main">
                <a:solidFill>
                  <a:srgbClr val="FFFFFF"/>
                </a:solidFill>
              </a14:hiddenFill>
            </a:ext>
          </a:extLst>
        </p:spPr>
      </p:pic>
      <p:pic>
        <p:nvPicPr>
          <p:cNvPr id="297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1016000"/>
            <a:ext cx="1643062" cy="2293938"/>
          </a:xfrm>
          <a:prstGeom prst="rect">
            <a:avLst/>
          </a:prstGeom>
          <a:noFill/>
          <a:ln w="38100">
            <a:solidFill>
              <a:srgbClr val="F2D992"/>
            </a:solidFill>
            <a:miter lim="800000"/>
            <a:headEnd/>
            <a:tailEnd/>
          </a:ln>
          <a:extLst>
            <a:ext uri="{909E8E84-426E-40DD-AFC4-6F175D3DCCD1}">
              <a14:hiddenFill xmlns:a14="http://schemas.microsoft.com/office/drawing/2010/main">
                <a:solidFill>
                  <a:srgbClr val="FFFFFF"/>
                </a:solidFill>
              </a14:hiddenFill>
            </a:ext>
          </a:extLst>
        </p:spPr>
      </p:pic>
      <p:pic>
        <p:nvPicPr>
          <p:cNvPr id="297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3" y="4005263"/>
            <a:ext cx="2482850" cy="1865312"/>
          </a:xfrm>
          <a:prstGeom prst="rect">
            <a:avLst/>
          </a:prstGeom>
          <a:noFill/>
          <a:ln w="38100">
            <a:solidFill>
              <a:srgbClr val="F2D99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71600" y="620688"/>
            <a:ext cx="7772400" cy="1143000"/>
          </a:xfrm>
        </p:spPr>
        <p:txBody>
          <a:bodyPr/>
          <a:lstStyle/>
          <a:p>
            <a:r>
              <a:rPr lang="en-US" altLang="zh-CN" sz="3600" b="1" dirty="0">
                <a:solidFill>
                  <a:srgbClr val="FFFF00"/>
                </a:solidFill>
              </a:rPr>
              <a:t>Human avian influenza</a:t>
            </a:r>
          </a:p>
        </p:txBody>
      </p:sp>
      <p:sp>
        <p:nvSpPr>
          <p:cNvPr id="159747" name="Rectangle 3"/>
          <p:cNvSpPr>
            <a:spLocks noGrp="1" noChangeArrowheads="1"/>
          </p:cNvSpPr>
          <p:nvPr>
            <p:ph type="body" idx="1"/>
          </p:nvPr>
        </p:nvSpPr>
        <p:spPr>
          <a:xfrm>
            <a:off x="539552" y="2132856"/>
            <a:ext cx="8208912" cy="4032448"/>
          </a:xfrm>
        </p:spPr>
        <p:txBody>
          <a:bodyPr/>
          <a:lstStyle/>
          <a:p>
            <a:r>
              <a:rPr lang="en-US" altLang="zh-CN" dirty="0">
                <a:solidFill>
                  <a:srgbClr val="FFFF00"/>
                </a:solidFill>
              </a:rPr>
              <a:t>Avian influenza: </a:t>
            </a:r>
            <a:r>
              <a:rPr lang="en-US" altLang="zh-CN" dirty="0"/>
              <a:t>“bird flu”, infectious viral disease of bird</a:t>
            </a:r>
          </a:p>
          <a:p>
            <a:r>
              <a:rPr lang="en-US" altLang="zh-CN" dirty="0">
                <a:solidFill>
                  <a:srgbClr val="FFFF00"/>
                </a:solidFill>
              </a:rPr>
              <a:t>Human avian influenza: </a:t>
            </a:r>
            <a:r>
              <a:rPr lang="en-US" altLang="zh-CN" dirty="0"/>
              <a:t>human infection with avian influenza, most commonly with a highly pathogenic avian influenza, such as H5N1, H7N9</a:t>
            </a:r>
          </a:p>
          <a:p>
            <a:endParaRPr lang="en-US" altLang="zh-CN"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noFill/>
        </p:spPr>
        <p:txBody>
          <a:bodyPr/>
          <a:lstStyle/>
          <a:p>
            <a:r>
              <a:rPr lang="en-US" altLang="zh-CN"/>
              <a:t>Avian influenza virus</a:t>
            </a:r>
          </a:p>
        </p:txBody>
      </p:sp>
      <p:sp>
        <p:nvSpPr>
          <p:cNvPr id="161797" name="Rectangle 5"/>
          <p:cNvSpPr>
            <a:spLocks noGrp="1" noChangeArrowheads="1"/>
          </p:cNvSpPr>
          <p:nvPr>
            <p:ph type="body" idx="1"/>
          </p:nvPr>
        </p:nvSpPr>
        <p:spPr>
          <a:noFill/>
        </p:spPr>
        <p:txBody>
          <a:bodyPr/>
          <a:lstStyle/>
          <a:p>
            <a:r>
              <a:rPr lang="en-US" altLang="zh-CN"/>
              <a:t>Orthomyxoviridae influenza A virus</a:t>
            </a:r>
          </a:p>
          <a:p>
            <a:r>
              <a:rPr lang="en-US" altLang="zh-CN"/>
              <a:t>External coat spike: hemagglutinin(HA),Neuraminic acid (NA)</a:t>
            </a:r>
          </a:p>
          <a:p>
            <a:r>
              <a:rPr lang="en-US" altLang="zh-CN"/>
              <a:t>16 H subtyps and 9 N subtypes</a:t>
            </a:r>
          </a:p>
          <a:p>
            <a:endParaRPr lang="en-US" altLang="zh-CN"/>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noChangeArrowheads="1"/>
          </p:cNvSpPr>
          <p:nvPr>
            <p:ph type="title"/>
          </p:nvPr>
        </p:nvSpPr>
        <p:spPr>
          <a:xfrm>
            <a:off x="457200" y="274638"/>
            <a:ext cx="8229600" cy="1143000"/>
          </a:xfrm>
          <a:noFill/>
          <a:effectLst>
            <a:outerShdw dist="35921" dir="2700000" algn="ctr" rotWithShape="0">
              <a:schemeClr val="tx2"/>
            </a:outerShdw>
          </a:effectLst>
        </p:spPr>
        <p:txBody>
          <a:bodyPr/>
          <a:lstStyle/>
          <a:p>
            <a:r>
              <a:rPr lang="en-US" altLang="zh-CN" dirty="0"/>
              <a:t>Avian Influenza Virus</a:t>
            </a:r>
          </a:p>
        </p:txBody>
      </p:sp>
      <p:sp>
        <p:nvSpPr>
          <p:cNvPr id="94215" name="Rectangle 7"/>
          <p:cNvSpPr>
            <a:spLocks noGrp="1" noChangeArrowheads="1"/>
          </p:cNvSpPr>
          <p:nvPr>
            <p:ph type="body" idx="1"/>
          </p:nvPr>
        </p:nvSpPr>
        <p:spPr>
          <a:xfrm>
            <a:off x="467544" y="1484784"/>
            <a:ext cx="8229600" cy="4600575"/>
          </a:xfrm>
          <a:noFill/>
        </p:spPr>
        <p:txBody>
          <a:bodyPr/>
          <a:lstStyle/>
          <a:p>
            <a:r>
              <a:rPr lang="en-US" altLang="zh-CN" dirty="0"/>
              <a:t>Pathogenicity based on genetic features and/or severity of disease </a:t>
            </a:r>
            <a:br>
              <a:rPr lang="en-US" altLang="zh-CN" dirty="0"/>
            </a:br>
            <a:r>
              <a:rPr lang="en-US" altLang="zh-CN" dirty="0"/>
              <a:t>in poultry</a:t>
            </a:r>
          </a:p>
          <a:p>
            <a:pPr lvl="1"/>
            <a:r>
              <a:rPr lang="en-US" altLang="zh-CN" b="1" dirty="0">
                <a:solidFill>
                  <a:srgbClr val="FFFF00"/>
                </a:solidFill>
              </a:rPr>
              <a:t>Low pathogenic AI (LPAI)</a:t>
            </a:r>
          </a:p>
          <a:p>
            <a:pPr lvl="2"/>
            <a:r>
              <a:rPr lang="en-US" altLang="zh-CN" dirty="0"/>
              <a:t>H1 to H16 subtypes</a:t>
            </a:r>
          </a:p>
          <a:p>
            <a:pPr lvl="1"/>
            <a:r>
              <a:rPr lang="en-US" altLang="zh-CN" b="1" dirty="0">
                <a:solidFill>
                  <a:srgbClr val="FFFF00"/>
                </a:solidFill>
              </a:rPr>
              <a:t>Highly pathogenic AI (HPAI)</a:t>
            </a:r>
          </a:p>
          <a:p>
            <a:pPr lvl="2"/>
            <a:r>
              <a:rPr lang="en-US" altLang="zh-CN" dirty="0"/>
              <a:t>Some H5 or H7 subtypes</a:t>
            </a:r>
          </a:p>
          <a:p>
            <a:pPr lvl="2"/>
            <a:r>
              <a:rPr lang="en-US" altLang="zh-CN" dirty="0"/>
              <a:t>LPAI H5 or H7 subtypes can mutate </a:t>
            </a:r>
            <a:br>
              <a:rPr lang="en-US" altLang="zh-CN" dirty="0"/>
            </a:br>
            <a:r>
              <a:rPr lang="en-US" altLang="zh-CN" dirty="0"/>
              <a:t>into HPAI</a:t>
            </a:r>
          </a:p>
          <a:p>
            <a:pPr lvl="1"/>
            <a:endParaRPr lang="en-US" altLang="zh-CN" dirty="0">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9795" name="Rectangle 3"/>
          <p:cNvSpPr>
            <a:spLocks noGrp="1" noChangeArrowheads="1"/>
          </p:cNvSpPr>
          <p:nvPr>
            <p:ph type="body" idx="4294967295"/>
          </p:nvPr>
        </p:nvSpPr>
        <p:spPr>
          <a:xfrm>
            <a:off x="457200" y="1485900"/>
            <a:ext cx="3886200" cy="4800600"/>
          </a:xfrm>
        </p:spPr>
        <p:txBody>
          <a:bodyPr/>
          <a:lstStyle/>
          <a:p>
            <a:pPr>
              <a:lnSpc>
                <a:spcPct val="80000"/>
              </a:lnSpc>
            </a:pPr>
            <a:r>
              <a:rPr lang="en-US" altLang="zh-CN" sz="2400" b="1" dirty="0">
                <a:latin typeface="Arial" panose="020B0604020202020204" pitchFamily="34" charset="0"/>
                <a:ea typeface="宋体" panose="02010600030101010101" pitchFamily="2" charset="-122"/>
              </a:rPr>
              <a:t>RNA, enveloped</a:t>
            </a:r>
            <a:br>
              <a:rPr lang="en-US" altLang="zh-CN" sz="2400" dirty="0">
                <a:latin typeface="Arial" panose="020B0604020202020204" pitchFamily="34" charset="0"/>
                <a:ea typeface="宋体" panose="02010600030101010101" pitchFamily="2" charset="-122"/>
              </a:rPr>
            </a:br>
            <a:endParaRPr lang="en-US" altLang="zh-CN" sz="2400" dirty="0">
              <a:latin typeface="Arial" panose="020B0604020202020204" pitchFamily="34" charset="0"/>
              <a:ea typeface="宋体" panose="02010600030101010101" pitchFamily="2" charset="-122"/>
            </a:endParaRPr>
          </a:p>
          <a:p>
            <a:pPr>
              <a:lnSpc>
                <a:spcPct val="80000"/>
              </a:lnSpc>
            </a:pPr>
            <a:r>
              <a:rPr lang="en-US" altLang="zh-CN" sz="2400" b="1" dirty="0">
                <a:latin typeface="Arial" panose="020B0604020202020204" pitchFamily="34" charset="0"/>
                <a:ea typeface="宋体" panose="02010600030101010101" pitchFamily="2" charset="-122"/>
              </a:rPr>
              <a:t>Viral family</a:t>
            </a:r>
            <a:r>
              <a:rPr lang="en-US" altLang="zh-CN" sz="2400" dirty="0">
                <a:latin typeface="Arial" panose="020B0604020202020204" pitchFamily="34" charset="0"/>
                <a:ea typeface="宋体" panose="02010600030101010101" pitchFamily="2" charset="-122"/>
              </a:rPr>
              <a:t>: </a:t>
            </a:r>
            <a:r>
              <a:rPr lang="en-US" altLang="zh-CN" sz="2000" dirty="0" err="1">
                <a:latin typeface="Arial" panose="020B0604020202020204" pitchFamily="34" charset="0"/>
                <a:ea typeface="宋体" panose="02010600030101010101" pitchFamily="2" charset="-122"/>
              </a:rPr>
              <a:t>Orthomyxoviridae</a:t>
            </a:r>
            <a:br>
              <a:rPr lang="en-US" altLang="zh-CN" sz="2400" dirty="0">
                <a:latin typeface="Arial" panose="020B0604020202020204" pitchFamily="34" charset="0"/>
                <a:ea typeface="宋体" panose="02010600030101010101" pitchFamily="2" charset="-122"/>
              </a:rPr>
            </a:br>
            <a:endParaRPr lang="en-US" altLang="zh-CN" sz="2400" dirty="0">
              <a:latin typeface="Arial" panose="020B0604020202020204" pitchFamily="34" charset="0"/>
              <a:ea typeface="宋体" panose="02010600030101010101" pitchFamily="2" charset="-122"/>
            </a:endParaRPr>
          </a:p>
          <a:p>
            <a:pPr>
              <a:lnSpc>
                <a:spcPct val="80000"/>
              </a:lnSpc>
            </a:pPr>
            <a:r>
              <a:rPr lang="en-US" altLang="zh-CN" sz="2400" b="1" dirty="0">
                <a:latin typeface="Arial" panose="020B0604020202020204" pitchFamily="34" charset="0"/>
                <a:ea typeface="宋体" panose="02010600030101010101" pitchFamily="2" charset="-122"/>
              </a:rPr>
              <a:t>Size</a:t>
            </a:r>
            <a:r>
              <a:rPr lang="en-US" altLang="zh-CN" sz="2400" dirty="0">
                <a:latin typeface="Arial" panose="020B0604020202020204" pitchFamily="34" charset="0"/>
                <a:ea typeface="宋体" panose="02010600030101010101" pitchFamily="2" charset="-122"/>
              </a:rPr>
              <a:t>: </a:t>
            </a:r>
          </a:p>
          <a:p>
            <a:pPr>
              <a:lnSpc>
                <a:spcPct val="80000"/>
              </a:lnSpc>
              <a:buFontTx/>
              <a:buNone/>
            </a:pPr>
            <a:r>
              <a:rPr lang="en-US" altLang="zh-CN" sz="2400" dirty="0">
                <a:latin typeface="Arial" panose="020B0604020202020204" pitchFamily="34" charset="0"/>
                <a:ea typeface="宋体" panose="02010600030101010101" pitchFamily="2" charset="-122"/>
              </a:rPr>
              <a:t>	</a:t>
            </a:r>
            <a:r>
              <a:rPr lang="en-US" altLang="zh-CN" sz="2000" dirty="0">
                <a:latin typeface="Arial" panose="020B0604020202020204" pitchFamily="34" charset="0"/>
                <a:ea typeface="宋体" panose="02010600030101010101" pitchFamily="2" charset="-122"/>
              </a:rPr>
              <a:t>80-200nm or .08 – 0.12 </a:t>
            </a:r>
            <a:r>
              <a:rPr lang="en-US" altLang="zh-CN" sz="2000" u="sng" dirty="0" err="1">
                <a:latin typeface="Arial" panose="020B0604020202020204" pitchFamily="34" charset="0"/>
                <a:ea typeface="宋体" panose="02010600030101010101" pitchFamily="2" charset="-122"/>
              </a:rPr>
              <a:t>μm</a:t>
            </a:r>
            <a:r>
              <a:rPr lang="en-US" altLang="zh-CN" sz="2000" dirty="0">
                <a:latin typeface="Arial" panose="020B0604020202020204" pitchFamily="34" charset="0"/>
                <a:ea typeface="宋体" panose="02010600030101010101" pitchFamily="2" charset="-122"/>
              </a:rPr>
              <a:t> (micron) in diameter</a:t>
            </a:r>
          </a:p>
          <a:p>
            <a:pPr>
              <a:lnSpc>
                <a:spcPct val="80000"/>
              </a:lnSpc>
            </a:pPr>
            <a:endParaRPr lang="en-AU" altLang="zh-CN" sz="2000" b="1" dirty="0">
              <a:latin typeface="Arial" panose="020B0604020202020204" pitchFamily="34" charset="0"/>
            </a:endParaRPr>
          </a:p>
          <a:p>
            <a:pPr>
              <a:lnSpc>
                <a:spcPct val="80000"/>
              </a:lnSpc>
            </a:pPr>
            <a:r>
              <a:rPr lang="en-AU" altLang="zh-CN" sz="2400" b="1" dirty="0">
                <a:latin typeface="Arial" panose="020B0604020202020204" pitchFamily="34" charset="0"/>
              </a:rPr>
              <a:t>Three types</a:t>
            </a:r>
          </a:p>
          <a:p>
            <a:pPr lvl="1">
              <a:lnSpc>
                <a:spcPct val="80000"/>
              </a:lnSpc>
            </a:pPr>
            <a:r>
              <a:rPr lang="en-AU" altLang="zh-CN" sz="2000" dirty="0">
                <a:latin typeface="Arial" panose="020B0604020202020204" pitchFamily="34" charset="0"/>
              </a:rPr>
              <a:t>A, B, C</a:t>
            </a:r>
          </a:p>
          <a:p>
            <a:pPr>
              <a:lnSpc>
                <a:spcPct val="80000"/>
              </a:lnSpc>
            </a:pPr>
            <a:endParaRPr lang="en-AU" altLang="zh-CN" sz="2000" dirty="0">
              <a:latin typeface="Arial" panose="020B0604020202020204" pitchFamily="34" charset="0"/>
            </a:endParaRPr>
          </a:p>
          <a:p>
            <a:pPr>
              <a:lnSpc>
                <a:spcPct val="80000"/>
              </a:lnSpc>
              <a:buFontTx/>
              <a:buNone/>
            </a:pPr>
            <a:endParaRPr lang="en-AU" altLang="zh-CN" sz="2400" b="1" dirty="0">
              <a:effectLst>
                <a:outerShdw blurRad="38100" dist="38100" dir="2700000" algn="tl">
                  <a:srgbClr val="C0C0C0"/>
                </a:outerShdw>
              </a:effectLst>
              <a:latin typeface="Arial" panose="020B0604020202020204" pitchFamily="34" charset="0"/>
              <a:ea typeface="宋体" panose="02010600030101010101" pitchFamily="2" charset="-122"/>
            </a:endParaRPr>
          </a:p>
          <a:p>
            <a:pPr>
              <a:lnSpc>
                <a:spcPct val="80000"/>
              </a:lnSpc>
              <a:buFontTx/>
              <a:buNone/>
            </a:pPr>
            <a:endParaRPr lang="en-AU" altLang="zh-CN" sz="2400" b="1" dirty="0">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2849797" name="Text Box 5"/>
          <p:cNvSpPr txBox="1">
            <a:spLocks noChangeArrowheads="1"/>
          </p:cNvSpPr>
          <p:nvPr/>
        </p:nvSpPr>
        <p:spPr bwMode="auto">
          <a:xfrm>
            <a:off x="5410200" y="47244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zh-CN" sz="1400" b="1">
                <a:latin typeface="Arial" panose="020B0604020202020204" pitchFamily="34" charset="0"/>
              </a:rPr>
              <a:t>Credit: L. Stammard, 1995</a:t>
            </a:r>
            <a:endParaRPr lang="en-US" altLang="zh-CN" sz="1400" b="1">
              <a:latin typeface="Arial" panose="020B0604020202020204" pitchFamily="34" charset="0"/>
              <a:ea typeface="宋体" panose="02010600030101010101" pitchFamily="2" charset="-122"/>
            </a:endParaRPr>
          </a:p>
        </p:txBody>
      </p:sp>
      <p:sp>
        <p:nvSpPr>
          <p:cNvPr id="2849798" name="Line 6"/>
          <p:cNvSpPr>
            <a:spLocks noChangeShapeType="1"/>
          </p:cNvSpPr>
          <p:nvPr/>
        </p:nvSpPr>
        <p:spPr bwMode="auto">
          <a:xfrm>
            <a:off x="0" y="990600"/>
            <a:ext cx="9144000" cy="0"/>
          </a:xfrm>
          <a:prstGeom prst="line">
            <a:avLst/>
          </a:prstGeom>
          <a:noFill/>
          <a:ln w="25400">
            <a:solidFill>
              <a:srgbClr val="FF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49799" name="Rectangle 7"/>
          <p:cNvSpPr>
            <a:spLocks noChangeArrowheads="1"/>
          </p:cNvSpPr>
          <p:nvPr/>
        </p:nvSpPr>
        <p:spPr bwMode="auto">
          <a:xfrm>
            <a:off x="533400" y="2955924"/>
            <a:ext cx="3581400" cy="1121147"/>
          </a:xfrm>
          <a:prstGeom prst="rect">
            <a:avLst/>
          </a:prstGeom>
          <a:solidFill>
            <a:srgbClr val="FF0000">
              <a:alpha val="16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Text Box 4"/>
          <p:cNvSpPr txBox="1">
            <a:spLocks noChangeArrowheads="1"/>
          </p:cNvSpPr>
          <p:nvPr/>
        </p:nvSpPr>
        <p:spPr bwMode="auto">
          <a:xfrm>
            <a:off x="3297237" y="50800"/>
            <a:ext cx="2549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SzTx/>
              <a:buFontTx/>
              <a:buNone/>
            </a:pPr>
            <a:r>
              <a:rPr lang="en-US" altLang="zh-CN" b="1" dirty="0">
                <a:solidFill>
                  <a:srgbClr val="FFFF00"/>
                </a:solidFill>
                <a:effectLst/>
                <a:latin typeface="Times New Roman" panose="02020603050405020304" pitchFamily="18" charset="0"/>
                <a:ea typeface="PMingLiU" pitchFamily="18" charset="-120"/>
              </a:rPr>
              <a:t>Etiology</a:t>
            </a:r>
          </a:p>
        </p:txBody>
      </p:sp>
      <p:pic>
        <p:nvPicPr>
          <p:cNvPr id="11" name="Picture 4" descr="flu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233" y="1185421"/>
            <a:ext cx="4716462" cy="35369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33680" y="5142865"/>
            <a:ext cx="4180840" cy="1566545"/>
          </a:xfrm>
          <a:prstGeom prst="rect">
            <a:avLst/>
          </a:prstGeom>
          <a:noFill/>
        </p:spPr>
        <p:txBody>
          <a:bodyPr wrap="square" rtlCol="0">
            <a:spAutoFit/>
          </a:bodyPr>
          <a:lstStyle/>
          <a:p>
            <a:pPr>
              <a:lnSpc>
                <a:spcPct val="80000"/>
              </a:lnSpc>
            </a:pPr>
            <a:r>
              <a:rPr lang="en-AU" altLang="zh-CN" sz="2400" b="1" dirty="0">
                <a:sym typeface="+mn-ea"/>
              </a:rPr>
              <a:t>Surface antigens</a:t>
            </a:r>
            <a:endParaRPr lang="en-AU" altLang="zh-CN" sz="2400" b="1" dirty="0">
              <a:latin typeface="Arial" panose="020B0604020202020204" pitchFamily="34" charset="0"/>
            </a:endParaRPr>
          </a:p>
          <a:p>
            <a:pPr lvl="1">
              <a:lnSpc>
                <a:spcPct val="80000"/>
              </a:lnSpc>
            </a:pPr>
            <a:r>
              <a:rPr lang="en-AU" altLang="zh-CN" sz="2400" dirty="0">
                <a:sym typeface="+mn-ea"/>
              </a:rPr>
              <a:t>H (</a:t>
            </a:r>
            <a:r>
              <a:rPr lang="en-AU" altLang="zh-CN" sz="2400" dirty="0" err="1">
                <a:sym typeface="+mn-ea"/>
              </a:rPr>
              <a:t>haemaglutinin</a:t>
            </a:r>
            <a:r>
              <a:rPr lang="en-AU" altLang="zh-CN" sz="2400" dirty="0">
                <a:sym typeface="+mn-ea"/>
              </a:rPr>
              <a:t>)</a:t>
            </a:r>
            <a:endParaRPr lang="en-AU" altLang="zh-CN" sz="2400" dirty="0">
              <a:latin typeface="Arial" panose="020B0604020202020204" pitchFamily="34" charset="0"/>
            </a:endParaRPr>
          </a:p>
          <a:p>
            <a:pPr lvl="1">
              <a:lnSpc>
                <a:spcPct val="80000"/>
              </a:lnSpc>
            </a:pPr>
            <a:r>
              <a:rPr lang="en-AU" altLang="zh-CN" sz="2400" dirty="0">
                <a:sym typeface="+mn-ea"/>
              </a:rPr>
              <a:t>N (neuraminidase)</a:t>
            </a:r>
            <a:endParaRPr lang="en-AU" altLang="zh-CN" sz="2400" dirty="0">
              <a:effectLst>
                <a:outerShdw blurRad="38100" dist="38100" dir="2700000" algn="tl">
                  <a:srgbClr val="C0C0C0"/>
                </a:outerShdw>
              </a:effectLst>
              <a:latin typeface="Arial" panose="020B0604020202020204" pitchFamily="34" charset="0"/>
            </a:endParaRPr>
          </a:p>
          <a:p>
            <a:endParaRPr lang="en-US" altLang="zh-CN" sz="2400"/>
          </a:p>
        </p:txBody>
      </p:sp>
    </p:spTree>
  </p:cSld>
  <p:clrMapOvr>
    <a:masterClrMapping/>
  </p:clrMapOvr>
  <p:transition>
    <p:pull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771775" y="2349500"/>
            <a:ext cx="3527425" cy="1008063"/>
          </a:xfrm>
        </p:spPr>
        <p:txBody>
          <a:bodyPr/>
          <a:lstStyle/>
          <a:p>
            <a:r>
              <a:rPr lang="en-US" altLang="zh-CN" sz="4000"/>
              <a:t>Epidemiology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467544" y="116632"/>
            <a:ext cx="8229600" cy="1143000"/>
          </a:xfrm>
          <a:noFill/>
          <a:effectLst>
            <a:outerShdw dist="35921" dir="2700000" algn="ctr" rotWithShape="0">
              <a:schemeClr val="tx2"/>
            </a:outerShdw>
          </a:effectLst>
        </p:spPr>
        <p:txBody>
          <a:bodyPr/>
          <a:lstStyle/>
          <a:p>
            <a:r>
              <a:rPr lang="en-US" altLang="zh-CN" dirty="0"/>
              <a:t>Human Transmission</a:t>
            </a:r>
          </a:p>
        </p:txBody>
      </p:sp>
      <p:sp>
        <p:nvSpPr>
          <p:cNvPr id="143365" name="Rectangle 5"/>
          <p:cNvSpPr>
            <a:spLocks noGrp="1" noChangeArrowheads="1"/>
          </p:cNvSpPr>
          <p:nvPr>
            <p:ph type="body" idx="1"/>
          </p:nvPr>
        </p:nvSpPr>
        <p:spPr>
          <a:xfrm>
            <a:off x="395536" y="1268760"/>
            <a:ext cx="8470900" cy="4600575"/>
          </a:xfrm>
          <a:noFill/>
        </p:spPr>
        <p:txBody>
          <a:bodyPr/>
          <a:lstStyle/>
          <a:p>
            <a:r>
              <a:rPr lang="en-US" altLang="zh-CN" dirty="0"/>
              <a:t>Previously considered non-pathogenic for humans</a:t>
            </a:r>
          </a:p>
          <a:p>
            <a:r>
              <a:rPr lang="en-US" altLang="zh-CN" dirty="0"/>
              <a:t>1997, Hong Kong</a:t>
            </a:r>
          </a:p>
          <a:p>
            <a:pPr lvl="1"/>
            <a:r>
              <a:rPr lang="en-US" altLang="zh-CN" dirty="0"/>
              <a:t>18 humans infected, 6 died</a:t>
            </a:r>
          </a:p>
          <a:p>
            <a:pPr lvl="1"/>
            <a:r>
              <a:rPr lang="en-US" altLang="zh-CN" dirty="0"/>
              <a:t>H5N1 virus linked to outbreak in live </a:t>
            </a:r>
            <a:br>
              <a:rPr lang="en-US" altLang="zh-CN" dirty="0"/>
            </a:br>
            <a:r>
              <a:rPr lang="en-US" altLang="zh-CN" dirty="0"/>
              <a:t>bird market and area farms</a:t>
            </a:r>
          </a:p>
          <a:p>
            <a:r>
              <a:rPr lang="en-US" altLang="zh-CN" dirty="0"/>
              <a:t>2003, the Netherlands</a:t>
            </a:r>
          </a:p>
          <a:p>
            <a:pPr lvl="1"/>
            <a:r>
              <a:rPr lang="en-US" altLang="zh-CN" dirty="0"/>
              <a:t>83 confirmed cases in humans, 1 death</a:t>
            </a:r>
          </a:p>
          <a:p>
            <a:pPr lvl="1"/>
            <a:r>
              <a:rPr lang="en-US" altLang="zh-CN" dirty="0"/>
              <a:t>H7N7 strain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457200" y="274638"/>
            <a:ext cx="8229600" cy="1143000"/>
          </a:xfrm>
          <a:noFill/>
          <a:effectLst>
            <a:outerShdw dist="35921" dir="2700000" algn="ctr" rotWithShape="0">
              <a:schemeClr val="tx2"/>
            </a:outerShdw>
          </a:effectLst>
        </p:spPr>
        <p:txBody>
          <a:bodyPr/>
          <a:lstStyle/>
          <a:p>
            <a:r>
              <a:rPr lang="en-US" altLang="zh-CN"/>
              <a:t>Human Transmission</a:t>
            </a:r>
          </a:p>
        </p:txBody>
      </p:sp>
      <p:sp>
        <p:nvSpPr>
          <p:cNvPr id="145413" name="Rectangle 5"/>
          <p:cNvSpPr>
            <a:spLocks noGrp="1" noChangeArrowheads="1"/>
          </p:cNvSpPr>
          <p:nvPr>
            <p:ph type="body" idx="1"/>
          </p:nvPr>
        </p:nvSpPr>
        <p:spPr>
          <a:xfrm>
            <a:off x="457200" y="1600200"/>
            <a:ext cx="8229600" cy="4600575"/>
          </a:xfrm>
          <a:noFill/>
        </p:spPr>
        <p:txBody>
          <a:bodyPr/>
          <a:lstStyle/>
          <a:p>
            <a:r>
              <a:rPr lang="en-US" altLang="zh-CN"/>
              <a:t>2004-2005, SE Asia</a:t>
            </a:r>
          </a:p>
          <a:p>
            <a:pPr lvl="1"/>
            <a:r>
              <a:rPr lang="en-US" altLang="zh-CN"/>
              <a:t>118 cases, 61 deaths</a:t>
            </a:r>
          </a:p>
          <a:p>
            <a:pPr lvl="2"/>
            <a:r>
              <a:rPr lang="en-US" altLang="zh-CN"/>
              <a:t>Indonesia, Viet Nam, Thailand, Cambodia</a:t>
            </a:r>
          </a:p>
          <a:p>
            <a:pPr lvl="1"/>
            <a:r>
              <a:rPr lang="en-US" altLang="zh-CN"/>
              <a:t>H5N1 strain</a:t>
            </a:r>
          </a:p>
          <a:p>
            <a:pPr lvl="1"/>
            <a:r>
              <a:rPr lang="en-US" altLang="zh-CN"/>
              <a:t>Within the vicinity of poultry outbreaks</a:t>
            </a:r>
          </a:p>
          <a:p>
            <a:pPr lvl="1"/>
            <a:r>
              <a:rPr lang="en-US" altLang="zh-CN"/>
              <a:t>Evidence for human-to-human transmission</a:t>
            </a:r>
          </a:p>
          <a:p>
            <a:r>
              <a:rPr lang="en-US" altLang="zh-CN"/>
              <a:t>Role of swine</a:t>
            </a:r>
          </a:p>
          <a:p>
            <a:pPr lvl="1"/>
            <a:r>
              <a:rPr lang="en-US" altLang="zh-CN"/>
              <a:t>Proposed “mixing vessel”</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395536" y="704851"/>
            <a:ext cx="4896544" cy="3024187"/>
          </a:xfrm>
        </p:spPr>
        <p:txBody>
          <a:bodyPr/>
          <a:lstStyle/>
          <a:p>
            <a:r>
              <a:rPr lang="en-US" altLang="zh-CN" dirty="0">
                <a:solidFill>
                  <a:srgbClr val="FFFF00"/>
                </a:solidFill>
              </a:rPr>
              <a:t>Source of Infection</a:t>
            </a:r>
          </a:p>
          <a:p>
            <a:pPr lvl="1">
              <a:buClr>
                <a:srgbClr val="FF33CC"/>
              </a:buClr>
            </a:pPr>
            <a:r>
              <a:rPr lang="en-US" altLang="zh-CN" dirty="0"/>
              <a:t>Avian species infected with HPAI</a:t>
            </a:r>
          </a:p>
          <a:p>
            <a:pPr lvl="1">
              <a:buClr>
                <a:srgbClr val="FF33CC"/>
              </a:buClr>
            </a:pPr>
            <a:r>
              <a:rPr lang="en-US" altLang="zh-CN" dirty="0"/>
              <a:t>No human-to-human transmission identified</a:t>
            </a:r>
          </a:p>
          <a:p>
            <a:pPr>
              <a:buFont typeface="Wingdings" panose="05000000000000000000" pitchFamily="2" charset="2"/>
              <a:buNone/>
            </a:pPr>
            <a:endParaRPr lang="en-US" altLang="zh-CN" dirty="0"/>
          </a:p>
        </p:txBody>
      </p:sp>
      <p:pic>
        <p:nvPicPr>
          <p:cNvPr id="115716" name="Picture 4" descr="MCj02824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04664"/>
            <a:ext cx="2089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MCAN0204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2092367"/>
            <a:ext cx="19399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6" descr="MCAN04107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292600"/>
            <a:ext cx="2089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7" descr="MCj019221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005263"/>
            <a:ext cx="18065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83568" y="1124744"/>
            <a:ext cx="8153400" cy="4114800"/>
          </a:xfrm>
        </p:spPr>
        <p:txBody>
          <a:bodyPr/>
          <a:lstStyle/>
          <a:p>
            <a:r>
              <a:rPr lang="en-US" altLang="zh-CN" dirty="0"/>
              <a:t>Route of transmission</a:t>
            </a:r>
          </a:p>
          <a:p>
            <a:pPr lvl="1">
              <a:buClr>
                <a:srgbClr val="FF33CC"/>
              </a:buClr>
            </a:pPr>
            <a:r>
              <a:rPr lang="en-US" altLang="zh-CN" dirty="0">
                <a:solidFill>
                  <a:srgbClr val="FFFF00"/>
                </a:solidFill>
              </a:rPr>
              <a:t>respiratory track: </a:t>
            </a:r>
            <a:r>
              <a:rPr lang="en-US" altLang="zh-CN" dirty="0"/>
              <a:t>inhalation of infectious droplets and droplet nuclei</a:t>
            </a:r>
          </a:p>
          <a:p>
            <a:pPr lvl="1">
              <a:buClr>
                <a:srgbClr val="FF33CC"/>
              </a:buClr>
            </a:pPr>
            <a:r>
              <a:rPr lang="en-US" altLang="zh-CN" dirty="0">
                <a:solidFill>
                  <a:srgbClr val="FFFF00"/>
                </a:solidFill>
                <a:effectLst/>
              </a:rPr>
              <a:t>Close contact: </a:t>
            </a:r>
            <a:r>
              <a:rPr lang="en-US" altLang="zh-CN" dirty="0">
                <a:effectLst/>
              </a:rPr>
              <a:t>body fluid, excreta of poultry</a:t>
            </a:r>
          </a:p>
          <a:p>
            <a:pPr>
              <a:buFont typeface="Wingdings" panose="05000000000000000000" pitchFamily="2" charset="2"/>
              <a:buNone/>
            </a:pPr>
            <a:endParaRPr lang="en-US" altLang="zh-CN" dirty="0"/>
          </a:p>
          <a:p>
            <a:pPr>
              <a:buFont typeface="Wingdings" panose="05000000000000000000" pitchFamily="2" charset="2"/>
              <a:buNone/>
            </a:pPr>
            <a:r>
              <a:rPr lang="en-US" altLang="zh-CN" dirty="0"/>
              <a:t>   </a:t>
            </a:r>
          </a:p>
          <a:p>
            <a:pPr>
              <a:buFont typeface="Wingdings" panose="05000000000000000000" pitchFamily="2" charset="2"/>
              <a:buNone/>
            </a:pPr>
            <a:endParaRPr lang="en-US" altLang="zh-CN"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body" idx="1"/>
          </p:nvPr>
        </p:nvSpPr>
        <p:spPr>
          <a:xfrm>
            <a:off x="683568" y="908720"/>
            <a:ext cx="8153400" cy="4114800"/>
          </a:xfrm>
          <a:noFill/>
        </p:spPr>
        <p:txBody>
          <a:bodyPr/>
          <a:lstStyle/>
          <a:p>
            <a:pPr>
              <a:lnSpc>
                <a:spcPct val="90000"/>
              </a:lnSpc>
            </a:pPr>
            <a:endParaRPr lang="en-US" altLang="zh-CN" sz="2800" dirty="0"/>
          </a:p>
          <a:p>
            <a:pPr>
              <a:lnSpc>
                <a:spcPct val="90000"/>
              </a:lnSpc>
            </a:pPr>
            <a:r>
              <a:rPr lang="en-US" altLang="zh-CN" sz="2800" b="1" dirty="0">
                <a:solidFill>
                  <a:srgbClr val="FFFF00"/>
                </a:solidFill>
                <a:effectLst/>
              </a:rPr>
              <a:t>High-risk Group</a:t>
            </a:r>
          </a:p>
          <a:p>
            <a:pPr lvl="1">
              <a:lnSpc>
                <a:spcPct val="90000"/>
              </a:lnSpc>
            </a:pPr>
            <a:r>
              <a:rPr lang="en-US" altLang="zh-CN" sz="2400" dirty="0"/>
              <a:t> people engaged in poultry breed</a:t>
            </a:r>
          </a:p>
          <a:p>
            <a:pPr lvl="1">
              <a:lnSpc>
                <a:spcPct val="90000"/>
              </a:lnSpc>
            </a:pPr>
            <a:r>
              <a:rPr lang="en-US" altLang="zh-CN" sz="2400" dirty="0"/>
              <a:t> People have been to the places of </a:t>
            </a:r>
            <a:r>
              <a:rPr lang="en-US" altLang="zh-CN" sz="2400" dirty="0" err="1"/>
              <a:t>poutry</a:t>
            </a:r>
            <a:r>
              <a:rPr lang="en-US" altLang="zh-CN" sz="2400" dirty="0"/>
              <a:t> raising, selling, and slaughtering </a:t>
            </a:r>
          </a:p>
          <a:p>
            <a:pPr lvl="1">
              <a:lnSpc>
                <a:spcPct val="90000"/>
              </a:lnSpc>
            </a:pPr>
            <a:r>
              <a:rPr lang="en-US" altLang="zh-CN" sz="2400" dirty="0"/>
              <a:t>Laboratory staff who contact the avian influenza virus</a:t>
            </a:r>
          </a:p>
          <a:p>
            <a:pPr lvl="1">
              <a:lnSpc>
                <a:spcPct val="90000"/>
              </a:lnSpc>
            </a:pPr>
            <a:r>
              <a:rPr lang="en-US" altLang="zh-CN" sz="2400" dirty="0"/>
              <a:t>The personnel who has the close contact with avian influenza patients    </a:t>
            </a:r>
          </a:p>
          <a:p>
            <a:pPr>
              <a:lnSpc>
                <a:spcPct val="90000"/>
              </a:lnSpc>
              <a:buFont typeface="Wingdings" panose="05000000000000000000" pitchFamily="2" charset="2"/>
              <a:buNone/>
            </a:pPr>
            <a:endParaRPr lang="en-US" altLang="zh-CN" sz="28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8" name="Rectangle 6"/>
          <p:cNvSpPr>
            <a:spLocks noGrp="1" noChangeArrowheads="1"/>
          </p:cNvSpPr>
          <p:nvPr>
            <p:ph type="title"/>
          </p:nvPr>
        </p:nvSpPr>
        <p:spPr>
          <a:xfrm>
            <a:off x="457200" y="274638"/>
            <a:ext cx="8229600" cy="1143000"/>
          </a:xfrm>
          <a:noFill/>
          <a:effectLst>
            <a:outerShdw dist="35921" dir="2700000" algn="ctr" rotWithShape="0">
              <a:schemeClr val="tx2"/>
            </a:outerShdw>
          </a:effectLst>
        </p:spPr>
        <p:txBody>
          <a:bodyPr/>
          <a:lstStyle/>
          <a:p>
            <a:r>
              <a:rPr lang="en-US" altLang="zh-CN" b="1" dirty="0">
                <a:solidFill>
                  <a:srgbClr val="FFFF00"/>
                </a:solidFill>
                <a:effectLst>
                  <a:outerShdw blurRad="38100" dist="38100" dir="2700000" algn="tl">
                    <a:srgbClr val="000000">
                      <a:alpha val="43137"/>
                    </a:srgbClr>
                  </a:outerShdw>
                </a:effectLst>
              </a:rPr>
              <a:t>Human infection HPAI- H5N1</a:t>
            </a:r>
          </a:p>
        </p:txBody>
      </p:sp>
      <p:sp>
        <p:nvSpPr>
          <p:cNvPr id="95239" name="Rectangle 7"/>
          <p:cNvSpPr>
            <a:spLocks noGrp="1" noChangeArrowheads="1"/>
          </p:cNvSpPr>
          <p:nvPr>
            <p:ph type="body" idx="1"/>
          </p:nvPr>
        </p:nvSpPr>
        <p:spPr>
          <a:xfrm>
            <a:off x="323528" y="1340768"/>
            <a:ext cx="8470900" cy="4600575"/>
          </a:xfrm>
          <a:noFill/>
        </p:spPr>
        <p:txBody>
          <a:bodyPr/>
          <a:lstStyle/>
          <a:p>
            <a:r>
              <a:rPr lang="en-US" altLang="zh-CN" dirty="0"/>
              <a:t>H5N1, Asia</a:t>
            </a:r>
          </a:p>
          <a:p>
            <a:pPr lvl="1"/>
            <a:r>
              <a:rPr lang="en-US" altLang="zh-CN" dirty="0"/>
              <a:t>1997:Hongkong,18 humans infected, 6 died</a:t>
            </a:r>
          </a:p>
          <a:p>
            <a:pPr lvl="1"/>
            <a:r>
              <a:rPr lang="en-US" altLang="zh-CN" dirty="0"/>
              <a:t>Risk factor: visiting live poultry market</a:t>
            </a:r>
          </a:p>
          <a:p>
            <a:pPr lvl="1"/>
            <a:r>
              <a:rPr lang="en-US" altLang="zh-CN" dirty="0"/>
              <a:t>2003:Hongkong (2 case, 1 death)</a:t>
            </a:r>
          </a:p>
          <a:p>
            <a:pPr lvl="1"/>
            <a:r>
              <a:rPr lang="en-US" altLang="zh-CN" dirty="0"/>
              <a:t>2004:Vietnam, Thailand, Cambodia (55 cases, 42 death)</a:t>
            </a:r>
          </a:p>
          <a:p>
            <a:pPr lvl="1"/>
            <a:r>
              <a:rPr lang="en-US" altLang="zh-CN" dirty="0"/>
              <a:t>Overall case fatality rate:65%</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7"/>
          <p:cNvSpPr>
            <a:spLocks noGrp="1" noChangeArrowheads="1"/>
          </p:cNvSpPr>
          <p:nvPr>
            <p:ph type="body" idx="1"/>
          </p:nvPr>
        </p:nvSpPr>
        <p:spPr>
          <a:xfrm>
            <a:off x="323528" y="1412776"/>
            <a:ext cx="8424936" cy="4600575"/>
          </a:xfrm>
          <a:noFill/>
        </p:spPr>
        <p:txBody>
          <a:bodyPr/>
          <a:lstStyle/>
          <a:p>
            <a:r>
              <a:rPr lang="en-US" altLang="zh-CN" dirty="0"/>
              <a:t>2013, mainland China</a:t>
            </a:r>
          </a:p>
          <a:p>
            <a:pPr lvl="1"/>
            <a:r>
              <a:rPr lang="en-US" altLang="zh-CN" dirty="0"/>
              <a:t>130 cases, 37 deaths</a:t>
            </a:r>
          </a:p>
          <a:p>
            <a:pPr lvl="2"/>
            <a:r>
              <a:rPr lang="en-US" altLang="zh-CN" dirty="0"/>
              <a:t>Shanghai, Jiangsu, Anhui</a:t>
            </a:r>
          </a:p>
          <a:p>
            <a:pPr lvl="1"/>
            <a:r>
              <a:rPr lang="en-US" altLang="zh-CN" dirty="0"/>
              <a:t>H7N9 strain</a:t>
            </a:r>
          </a:p>
          <a:p>
            <a:pPr lvl="1"/>
            <a:r>
              <a:rPr lang="en-US" altLang="zh-CN" dirty="0"/>
              <a:t>Sporadic case</a:t>
            </a:r>
          </a:p>
          <a:p>
            <a:pPr lvl="1"/>
            <a:r>
              <a:rPr lang="en-US" altLang="zh-CN" dirty="0"/>
              <a:t> no evidence for human-to-human transmission</a:t>
            </a:r>
          </a:p>
        </p:txBody>
      </p:sp>
      <p:sp>
        <p:nvSpPr>
          <p:cNvPr id="5" name="Rectangle 6"/>
          <p:cNvSpPr>
            <a:spLocks noGrp="1" noChangeArrowheads="1"/>
          </p:cNvSpPr>
          <p:nvPr>
            <p:ph type="title"/>
          </p:nvPr>
        </p:nvSpPr>
        <p:spPr>
          <a:xfrm>
            <a:off x="395536" y="188640"/>
            <a:ext cx="8229600" cy="1143000"/>
          </a:xfrm>
          <a:noFill/>
          <a:effectLst>
            <a:outerShdw dist="35921" dir="2700000" algn="ctr" rotWithShape="0">
              <a:schemeClr val="tx2"/>
            </a:outerShdw>
          </a:effectLst>
        </p:spPr>
        <p:txBody>
          <a:bodyPr/>
          <a:lstStyle/>
          <a:p>
            <a:r>
              <a:rPr lang="en-US" altLang="zh-CN" b="1" dirty="0">
                <a:solidFill>
                  <a:srgbClr val="FFFF00"/>
                </a:solidFill>
                <a:effectLst>
                  <a:outerShdw blurRad="38100" dist="38100" dir="2700000" algn="tl">
                    <a:srgbClr val="000000">
                      <a:alpha val="43137"/>
                    </a:srgbClr>
                  </a:outerShdw>
                </a:effectLst>
              </a:rPr>
              <a:t>Human infection HPAI- H7N9</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zh-CN" dirty="0"/>
              <a:t>Incubation period</a:t>
            </a:r>
          </a:p>
        </p:txBody>
      </p:sp>
      <p:sp>
        <p:nvSpPr>
          <p:cNvPr id="149507" name="Rectangle 3"/>
          <p:cNvSpPr>
            <a:spLocks noGrp="1" noChangeArrowheads="1"/>
          </p:cNvSpPr>
          <p:nvPr>
            <p:ph type="body" idx="1"/>
          </p:nvPr>
        </p:nvSpPr>
        <p:spPr>
          <a:xfrm>
            <a:off x="755576" y="1981200"/>
            <a:ext cx="5544616" cy="1015752"/>
          </a:xfrm>
        </p:spPr>
        <p:txBody>
          <a:bodyPr/>
          <a:lstStyle/>
          <a:p>
            <a:r>
              <a:rPr lang="en-US" altLang="zh-CN" dirty="0"/>
              <a:t>Generally 1-7 days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23528" y="1484784"/>
            <a:ext cx="8568952" cy="4608512"/>
          </a:xfrm>
        </p:spPr>
        <p:txBody>
          <a:bodyPr/>
          <a:lstStyle/>
          <a:p>
            <a:pPr>
              <a:lnSpc>
                <a:spcPct val="90000"/>
              </a:lnSpc>
            </a:pPr>
            <a:r>
              <a:rPr lang="en-US" altLang="zh-CN" dirty="0"/>
              <a:t>High fever</a:t>
            </a:r>
          </a:p>
          <a:p>
            <a:pPr>
              <a:lnSpc>
                <a:spcPct val="90000"/>
              </a:lnSpc>
            </a:pPr>
            <a:r>
              <a:rPr lang="en-US" altLang="zh-CN" dirty="0"/>
              <a:t>Influenza-like symptoms: </a:t>
            </a:r>
          </a:p>
          <a:p>
            <a:pPr marL="0" indent="0">
              <a:lnSpc>
                <a:spcPct val="90000"/>
              </a:lnSpc>
              <a:buNone/>
            </a:pPr>
            <a:r>
              <a:rPr lang="en-US" altLang="zh-CN" sz="2800" dirty="0"/>
              <a:t>   cough, headache, muscle pain,  general malaise</a:t>
            </a:r>
          </a:p>
          <a:p>
            <a:pPr>
              <a:lnSpc>
                <a:spcPct val="90000"/>
              </a:lnSpc>
            </a:pPr>
            <a:r>
              <a:rPr lang="en-US" altLang="zh-CN" dirty="0"/>
              <a:t>Diarrhea, vomiting</a:t>
            </a:r>
          </a:p>
          <a:p>
            <a:pPr>
              <a:lnSpc>
                <a:spcPct val="90000"/>
              </a:lnSpc>
            </a:pPr>
            <a:r>
              <a:rPr lang="en-US" altLang="zh-CN" dirty="0"/>
              <a:t>abdominal pain, chest pain </a:t>
            </a:r>
          </a:p>
          <a:p>
            <a:pPr>
              <a:lnSpc>
                <a:spcPct val="90000"/>
              </a:lnSpc>
            </a:pPr>
            <a:r>
              <a:rPr lang="en-US" altLang="zh-CN" b="1" dirty="0">
                <a:solidFill>
                  <a:srgbClr val="FFFF00"/>
                </a:solidFill>
              </a:rPr>
              <a:t>severe cases</a:t>
            </a:r>
          </a:p>
          <a:p>
            <a:pPr marL="0" indent="0">
              <a:lnSpc>
                <a:spcPct val="90000"/>
              </a:lnSpc>
              <a:buNone/>
            </a:pPr>
            <a:r>
              <a:rPr lang="en-US" altLang="zh-CN" dirty="0"/>
              <a:t>  </a:t>
            </a:r>
            <a:r>
              <a:rPr lang="en-US" altLang="zh-CN" sz="2800" dirty="0"/>
              <a:t>bilateral pneumonia, difficulty breathing,  ARDS</a:t>
            </a:r>
          </a:p>
          <a:p>
            <a:pPr marL="0" indent="0">
              <a:lnSpc>
                <a:spcPct val="90000"/>
              </a:lnSpc>
              <a:buNone/>
            </a:pPr>
            <a:r>
              <a:rPr lang="en-US" altLang="zh-CN" sz="2800" dirty="0"/>
              <a:t>  multi-organ dysfunction syndrome   </a:t>
            </a:r>
          </a:p>
          <a:p>
            <a:pPr marL="0" indent="0">
              <a:lnSpc>
                <a:spcPct val="90000"/>
              </a:lnSpc>
              <a:buNone/>
            </a:pPr>
            <a:r>
              <a:rPr lang="en-US" altLang="zh-CN" sz="2800" dirty="0"/>
              <a:t>  death</a:t>
            </a:r>
          </a:p>
          <a:p>
            <a:pPr marL="0" indent="0">
              <a:lnSpc>
                <a:spcPct val="90000"/>
              </a:lnSpc>
              <a:buNone/>
            </a:pPr>
            <a:r>
              <a:rPr lang="en-US" altLang="zh-CN" dirty="0"/>
              <a:t>        </a:t>
            </a:r>
          </a:p>
          <a:p>
            <a:pPr>
              <a:lnSpc>
                <a:spcPct val="90000"/>
              </a:lnSpc>
              <a:buFont typeface="Wingdings" panose="05000000000000000000" pitchFamily="2" charset="2"/>
              <a:buNone/>
            </a:pPr>
            <a:r>
              <a:rPr lang="en-US" altLang="zh-CN" dirty="0"/>
              <a:t>   </a:t>
            </a:r>
          </a:p>
        </p:txBody>
      </p:sp>
      <p:sp>
        <p:nvSpPr>
          <p:cNvPr id="98309" name="Rectangle 5"/>
          <p:cNvSpPr>
            <a:spLocks noGrp="1" noChangeArrowheads="1"/>
          </p:cNvSpPr>
          <p:nvPr>
            <p:ph type="title"/>
          </p:nvPr>
        </p:nvSpPr>
        <p:spPr>
          <a:xfrm>
            <a:off x="467544" y="476672"/>
            <a:ext cx="6263928" cy="1008062"/>
          </a:xfrm>
          <a:noFill/>
          <a:effectLst>
            <a:outerShdw dist="35921" dir="2700000" algn="ctr" rotWithShape="0">
              <a:schemeClr val="tx2"/>
            </a:outerShdw>
          </a:effectLst>
        </p:spPr>
        <p:txBody>
          <a:bodyPr/>
          <a:lstStyle/>
          <a:p>
            <a:r>
              <a:rPr lang="en-US" altLang="zh-CN" b="1" dirty="0">
                <a:solidFill>
                  <a:srgbClr val="FFFF00"/>
                </a:solidFill>
                <a:effectLst>
                  <a:outerShdw blurRad="38100" dist="38100" dir="2700000" algn="tl">
                    <a:srgbClr val="000000">
                      <a:alpha val="43137"/>
                    </a:srgbClr>
                  </a:outerShdw>
                </a:effectLst>
              </a:rPr>
              <a:t>Clinical Manifestations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2667000" y="7620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SzTx/>
              <a:buFontTx/>
              <a:buNone/>
            </a:pPr>
            <a:r>
              <a:rPr lang="en-US" altLang="zh-CN" b="1">
                <a:solidFill>
                  <a:srgbClr val="CCFF33"/>
                </a:solidFill>
                <a:effectLst/>
                <a:latin typeface="Times New Roman" panose="02020603050405020304" pitchFamily="18" charset="0"/>
                <a:ea typeface="PMingLiU" pitchFamily="18" charset="-120"/>
              </a:rPr>
              <a:t>Structure of Viron</a:t>
            </a:r>
            <a:endParaRPr lang="en-US" altLang="zh-TW" b="1">
              <a:solidFill>
                <a:srgbClr val="CCFF33"/>
              </a:solidFill>
              <a:effectLst/>
              <a:latin typeface="Times New Roman" panose="02020603050405020304" pitchFamily="18" charset="0"/>
              <a:ea typeface="PMingLiU" pitchFamily="18" charset="-120"/>
            </a:endParaRPr>
          </a:p>
        </p:txBody>
      </p:sp>
      <p:sp>
        <p:nvSpPr>
          <p:cNvPr id="110762" name="Text Box 170"/>
          <p:cNvSpPr txBox="1">
            <a:spLocks noChangeArrowheads="1"/>
          </p:cNvSpPr>
          <p:nvPr/>
        </p:nvSpPr>
        <p:spPr bwMode="auto">
          <a:xfrm>
            <a:off x="-33338" y="5775325"/>
            <a:ext cx="91836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kumimoji="0" lang="en-US" altLang="zh-CN" sz="2000">
                <a:effectLst/>
                <a:ea typeface="宋体" panose="02010600030101010101" pitchFamily="2" charset="-122"/>
              </a:rPr>
              <a:t>Influenza virions are SMALL. The average eukaryotic cell diameter is 10,000 nm</a:t>
            </a:r>
          </a:p>
          <a:p>
            <a:pPr>
              <a:spcBef>
                <a:spcPct val="0"/>
              </a:spcBef>
              <a:buClrTx/>
              <a:buSzTx/>
              <a:buFontTx/>
              <a:buNone/>
            </a:pPr>
            <a:r>
              <a:rPr kumimoji="0" lang="en-US" altLang="zh-CN" sz="2000">
                <a:effectLst/>
                <a:ea typeface="宋体" panose="02010600030101010101" pitchFamily="2" charset="-122"/>
              </a:rPr>
              <a:t> (10 microns), which is 100 times bigger than the influenza virion diameter.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0"/>
            <a:ext cx="71151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11560" y="0"/>
            <a:ext cx="7772400" cy="1143000"/>
          </a:xfrm>
        </p:spPr>
        <p:txBody>
          <a:bodyPr/>
          <a:lstStyle/>
          <a:p>
            <a:r>
              <a:rPr lang="en-US" altLang="zh-CN" sz="3600" b="1" dirty="0">
                <a:solidFill>
                  <a:srgbClr val="FFFF00"/>
                </a:solidFill>
              </a:rPr>
              <a:t>Laboratory Examination</a:t>
            </a:r>
          </a:p>
        </p:txBody>
      </p:sp>
      <p:sp>
        <p:nvSpPr>
          <p:cNvPr id="150531" name="Rectangle 3"/>
          <p:cNvSpPr>
            <a:spLocks noGrp="1" noChangeArrowheads="1"/>
          </p:cNvSpPr>
          <p:nvPr>
            <p:ph type="body" idx="1"/>
          </p:nvPr>
        </p:nvSpPr>
        <p:spPr>
          <a:xfrm>
            <a:off x="395536" y="1124744"/>
            <a:ext cx="8208912" cy="5472608"/>
          </a:xfrm>
        </p:spPr>
        <p:txBody>
          <a:bodyPr/>
          <a:lstStyle/>
          <a:p>
            <a:r>
              <a:rPr lang="en-US" altLang="zh-CN" b="1" dirty="0">
                <a:solidFill>
                  <a:srgbClr val="FFFF00"/>
                </a:solidFill>
              </a:rPr>
              <a:t>Peripheral </a:t>
            </a:r>
            <a:r>
              <a:rPr lang="en-US" altLang="zh-CN" b="1" dirty="0" err="1">
                <a:solidFill>
                  <a:srgbClr val="FFFF00"/>
                </a:solidFill>
              </a:rPr>
              <a:t>hemogram</a:t>
            </a:r>
            <a:endParaRPr lang="en-US" altLang="zh-CN" b="1" dirty="0">
              <a:solidFill>
                <a:srgbClr val="FFFF00"/>
              </a:solidFill>
            </a:endParaRPr>
          </a:p>
          <a:p>
            <a:pPr lvl="1"/>
            <a:r>
              <a:rPr lang="en-US" altLang="zh-CN" dirty="0"/>
              <a:t>White cell count: not high or reduced</a:t>
            </a:r>
          </a:p>
          <a:p>
            <a:pPr lvl="1"/>
            <a:r>
              <a:rPr lang="en-US" altLang="zh-CN" dirty="0"/>
              <a:t> severe case: leukopenia, </a:t>
            </a:r>
            <a:r>
              <a:rPr lang="en-US" altLang="zh-CN" dirty="0" err="1"/>
              <a:t>lymphopenia</a:t>
            </a:r>
            <a:r>
              <a:rPr lang="en-US" altLang="zh-CN" dirty="0"/>
              <a:t>, thrombocytopenia </a:t>
            </a:r>
          </a:p>
          <a:p>
            <a:r>
              <a:rPr lang="en-US" altLang="zh-CN" b="1" dirty="0">
                <a:solidFill>
                  <a:srgbClr val="FFFF00"/>
                </a:solidFill>
                <a:effectLst/>
              </a:rPr>
              <a:t>Viral antigen and the gene detection</a:t>
            </a:r>
          </a:p>
          <a:p>
            <a:pPr lvl="1"/>
            <a:r>
              <a:rPr lang="en-US" altLang="zh-CN" dirty="0"/>
              <a:t>Immunofluorescence</a:t>
            </a:r>
          </a:p>
          <a:p>
            <a:pPr lvl="1"/>
            <a:r>
              <a:rPr lang="en-US" altLang="zh-CN" dirty="0"/>
              <a:t>RT-PCR</a:t>
            </a:r>
          </a:p>
          <a:p>
            <a:r>
              <a:rPr lang="en-US" altLang="zh-CN" b="1" dirty="0"/>
              <a:t>Viral isolation</a:t>
            </a:r>
          </a:p>
          <a:p>
            <a:r>
              <a:rPr lang="en-US" altLang="zh-CN" b="1" dirty="0"/>
              <a:t>Serologic examination </a:t>
            </a:r>
          </a:p>
          <a:p>
            <a:pPr marL="0" indent="0">
              <a:buNone/>
            </a:pPr>
            <a:r>
              <a:rPr lang="en-US" altLang="zh-CN" dirty="0"/>
              <a:t>   </a:t>
            </a:r>
            <a:r>
              <a:rPr lang="en-US" altLang="zh-CN" sz="2800" dirty="0"/>
              <a:t>&gt;</a:t>
            </a:r>
            <a:r>
              <a:rPr lang="en-US" altLang="zh-CN" sz="2800" dirty="0">
                <a:effectLst/>
              </a:rPr>
              <a:t>four-fold increase in the titer of the antibody</a:t>
            </a:r>
            <a:endParaRPr lang="en-US" altLang="zh-CN" sz="2800"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195513" y="0"/>
            <a:ext cx="4824412" cy="720725"/>
          </a:xfrm>
        </p:spPr>
        <p:txBody>
          <a:bodyPr/>
          <a:lstStyle/>
          <a:p>
            <a:pPr algn="ctr"/>
            <a:r>
              <a:rPr lang="en-US" altLang="zh-CN" sz="3600">
                <a:solidFill>
                  <a:srgbClr val="FFFF00"/>
                </a:solidFill>
              </a:rPr>
              <a:t>Imaging investigation</a:t>
            </a:r>
          </a:p>
        </p:txBody>
      </p:sp>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7234237"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772816"/>
            <a:ext cx="8153400" cy="4114800"/>
          </a:xfrm>
        </p:spPr>
        <p:txBody>
          <a:bodyPr/>
          <a:lstStyle/>
          <a:p>
            <a:r>
              <a:rPr lang="en-US" altLang="zh-CN" dirty="0"/>
              <a:t>Severe case: extremely poor</a:t>
            </a:r>
          </a:p>
          <a:p>
            <a:r>
              <a:rPr lang="en-US" altLang="zh-CN" dirty="0"/>
              <a:t>Prognosis factors:</a:t>
            </a:r>
          </a:p>
          <a:p>
            <a:pPr lvl="1"/>
            <a:r>
              <a:rPr lang="en-US" altLang="zh-CN" dirty="0"/>
              <a:t> age</a:t>
            </a:r>
          </a:p>
          <a:p>
            <a:pPr lvl="1"/>
            <a:r>
              <a:rPr lang="en-US" altLang="zh-CN" dirty="0"/>
              <a:t>Underlying diseases</a:t>
            </a:r>
          </a:p>
          <a:p>
            <a:pPr lvl="1"/>
            <a:r>
              <a:rPr lang="en-US" altLang="zh-CN" dirty="0"/>
              <a:t>complications</a:t>
            </a:r>
            <a:endParaRPr lang="zh-CN" altLang="en-US" dirty="0"/>
          </a:p>
        </p:txBody>
      </p:sp>
      <p:sp>
        <p:nvSpPr>
          <p:cNvPr id="4" name="Rectangle 2"/>
          <p:cNvSpPr>
            <a:spLocks noGrp="1" noChangeArrowheads="1"/>
          </p:cNvSpPr>
          <p:nvPr>
            <p:ph type="title"/>
          </p:nvPr>
        </p:nvSpPr>
        <p:spPr>
          <a:xfrm>
            <a:off x="1143000" y="609600"/>
            <a:ext cx="7772400" cy="1143000"/>
          </a:xfrm>
        </p:spPr>
        <p:txBody>
          <a:bodyPr/>
          <a:lstStyle/>
          <a:p>
            <a:r>
              <a:rPr lang="en-US" altLang="zh-CN" dirty="0"/>
              <a:t>Prognosis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3568" y="116632"/>
            <a:ext cx="7772400" cy="1143000"/>
          </a:xfrm>
        </p:spPr>
        <p:txBody>
          <a:bodyPr/>
          <a:lstStyle/>
          <a:p>
            <a:r>
              <a:rPr lang="en-US" altLang="zh-CN" dirty="0">
                <a:solidFill>
                  <a:srgbClr val="FFFF00"/>
                </a:solidFill>
              </a:rPr>
              <a:t>Diagnosis</a:t>
            </a:r>
          </a:p>
        </p:txBody>
      </p:sp>
      <p:sp>
        <p:nvSpPr>
          <p:cNvPr id="151555" name="Rectangle 3"/>
          <p:cNvSpPr>
            <a:spLocks noGrp="1" noChangeArrowheads="1"/>
          </p:cNvSpPr>
          <p:nvPr>
            <p:ph type="body" idx="1"/>
          </p:nvPr>
        </p:nvSpPr>
        <p:spPr>
          <a:xfrm>
            <a:off x="611560" y="1412776"/>
            <a:ext cx="8153400" cy="4114800"/>
          </a:xfrm>
        </p:spPr>
        <p:txBody>
          <a:bodyPr/>
          <a:lstStyle/>
          <a:p>
            <a:pPr>
              <a:lnSpc>
                <a:spcPct val="80000"/>
              </a:lnSpc>
            </a:pPr>
            <a:r>
              <a:rPr lang="en-US" altLang="zh-CN" sz="2800" b="1" dirty="0">
                <a:solidFill>
                  <a:srgbClr val="FFFF00"/>
                </a:solidFill>
                <a:effectLst/>
              </a:rPr>
              <a:t>Epidemiology contact history</a:t>
            </a:r>
          </a:p>
          <a:p>
            <a:pPr lvl="1">
              <a:lnSpc>
                <a:spcPct val="80000"/>
              </a:lnSpc>
            </a:pPr>
            <a:r>
              <a:rPr lang="en-US" altLang="zh-CN" sz="2400" dirty="0"/>
              <a:t>Exposure history to patients with acute respiratory infection or exposure history to poultry</a:t>
            </a:r>
          </a:p>
          <a:p>
            <a:pPr>
              <a:lnSpc>
                <a:spcPct val="80000"/>
              </a:lnSpc>
            </a:pPr>
            <a:r>
              <a:rPr lang="en-US" altLang="zh-CN" sz="2800" b="1" dirty="0">
                <a:solidFill>
                  <a:srgbClr val="FFFF00"/>
                </a:solidFill>
              </a:rPr>
              <a:t>Clinical manifestation</a:t>
            </a:r>
          </a:p>
          <a:p>
            <a:pPr lvl="1">
              <a:lnSpc>
                <a:spcPct val="80000"/>
              </a:lnSpc>
            </a:pPr>
            <a:r>
              <a:rPr lang="en-US" altLang="zh-CN" sz="2400" dirty="0"/>
              <a:t>Acute febrile respiratory symptoms</a:t>
            </a:r>
          </a:p>
          <a:p>
            <a:pPr>
              <a:lnSpc>
                <a:spcPct val="80000"/>
              </a:lnSpc>
            </a:pPr>
            <a:r>
              <a:rPr lang="en-US" altLang="zh-CN" sz="2800" b="1" dirty="0">
                <a:solidFill>
                  <a:srgbClr val="FFFF00"/>
                </a:solidFill>
              </a:rPr>
              <a:t>Laboratory examination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5551"/>
            <a:ext cx="7772400" cy="1143000"/>
          </a:xfrm>
        </p:spPr>
        <p:txBody>
          <a:bodyPr/>
          <a:lstStyle/>
          <a:p>
            <a:r>
              <a:rPr lang="en-US" altLang="zh-CN" sz="3200" b="1" dirty="0">
                <a:solidFill>
                  <a:srgbClr val="FFFF00"/>
                </a:solidFill>
              </a:rPr>
              <a:t>Diagnostic criteria</a:t>
            </a:r>
            <a:endParaRPr lang="zh-CN" altLang="en-US" sz="3200" b="1" dirty="0">
              <a:solidFill>
                <a:srgbClr val="FFFF00"/>
              </a:solidFill>
            </a:endParaRPr>
          </a:p>
        </p:txBody>
      </p:sp>
      <p:sp>
        <p:nvSpPr>
          <p:cNvPr id="3" name="内容占位符 2"/>
          <p:cNvSpPr>
            <a:spLocks noGrp="1"/>
          </p:cNvSpPr>
          <p:nvPr>
            <p:ph idx="1"/>
          </p:nvPr>
        </p:nvSpPr>
        <p:spPr>
          <a:xfrm>
            <a:off x="611560" y="1052736"/>
            <a:ext cx="8352928" cy="5256584"/>
          </a:xfrm>
        </p:spPr>
        <p:txBody>
          <a:bodyPr/>
          <a:lstStyle/>
          <a:p>
            <a:r>
              <a:rPr lang="en-US" altLang="zh-CN" sz="2400" dirty="0">
                <a:effectLst/>
              </a:rPr>
              <a:t>a) </a:t>
            </a:r>
            <a:r>
              <a:rPr lang="en-US" altLang="zh-CN" sz="2400" b="1" u="sng" dirty="0">
                <a:solidFill>
                  <a:srgbClr val="FFFF00"/>
                </a:solidFill>
                <a:effectLst/>
              </a:rPr>
              <a:t>Suspected case</a:t>
            </a:r>
            <a:r>
              <a:rPr lang="en-US" altLang="zh-CN" sz="2400" b="1" dirty="0">
                <a:solidFill>
                  <a:srgbClr val="FFFF00"/>
                </a:solidFill>
                <a:effectLst/>
              </a:rPr>
              <a:t>: </a:t>
            </a:r>
            <a:r>
              <a:rPr lang="en-US" altLang="zh-CN" sz="2400" dirty="0">
                <a:effectLst/>
              </a:rPr>
              <a:t>clinical symptoms consistent with acute influenza (fever, cough, </a:t>
            </a:r>
            <a:r>
              <a:rPr lang="en-US" altLang="zh-CN" sz="2400" dirty="0" err="1">
                <a:effectLst/>
              </a:rPr>
              <a:t>coryza</a:t>
            </a:r>
            <a:r>
              <a:rPr lang="en-US" altLang="zh-CN" sz="2400" dirty="0">
                <a:effectLst/>
              </a:rPr>
              <a:t>, difficulty breathing) and a laboratory test positive for infection with an </a:t>
            </a:r>
            <a:r>
              <a:rPr lang="en-US" altLang="zh-CN" sz="2400" dirty="0" err="1">
                <a:effectLst/>
              </a:rPr>
              <a:t>untyped</a:t>
            </a:r>
            <a:r>
              <a:rPr lang="en-US" altLang="zh-CN" sz="2400" dirty="0">
                <a:effectLst/>
              </a:rPr>
              <a:t> influenza A virus or with a history of contact with a confirmed or suspected case.</a:t>
            </a:r>
          </a:p>
          <a:p>
            <a:r>
              <a:rPr lang="en-US" altLang="zh-CN" sz="2400" dirty="0">
                <a:effectLst/>
              </a:rPr>
              <a:t>b) </a:t>
            </a:r>
            <a:r>
              <a:rPr lang="en-US" altLang="zh-CN" sz="2400" b="1" u="sng" dirty="0">
                <a:solidFill>
                  <a:srgbClr val="FFFF00"/>
                </a:solidFill>
                <a:effectLst/>
              </a:rPr>
              <a:t>Confirmed case</a:t>
            </a:r>
            <a:r>
              <a:rPr lang="en-US" altLang="zh-CN" sz="2400" dirty="0">
                <a:effectLst/>
              </a:rPr>
              <a:t>: clinical symptoms consistent with acute influenza (fever, cough, </a:t>
            </a:r>
            <a:r>
              <a:rPr lang="en-US" altLang="zh-CN" sz="2400" dirty="0" err="1">
                <a:effectLst/>
              </a:rPr>
              <a:t>coryza</a:t>
            </a:r>
            <a:r>
              <a:rPr lang="en-US" altLang="zh-CN" sz="2400" dirty="0">
                <a:effectLst/>
              </a:rPr>
              <a:t>, difficulty breathing) or with a history of contact with a confirmed or suspected case and a laboratory test positive for avian influenza A (H7N9) virus; PCR, viral isolation or a four-fold or greater increase in serum antibodies specific for this virus isolated in paired sera.</a:t>
            </a:r>
          </a:p>
          <a:p>
            <a:r>
              <a:rPr lang="en-US" altLang="zh-CN" sz="2400" b="1" u="sng" dirty="0">
                <a:solidFill>
                  <a:srgbClr val="FFFF00"/>
                </a:solidFill>
                <a:effectLst/>
              </a:rPr>
              <a:t>Severe case</a:t>
            </a:r>
            <a:r>
              <a:rPr lang="en-US" altLang="zh-CN" sz="2400" b="1" dirty="0">
                <a:solidFill>
                  <a:srgbClr val="FFFF00"/>
                </a:solidFill>
                <a:effectLst/>
              </a:rPr>
              <a:t>: </a:t>
            </a:r>
            <a:r>
              <a:rPr lang="en-US" altLang="zh-CN" sz="2400" dirty="0">
                <a:effectLst/>
              </a:rPr>
              <a:t>a confirmed case with pneumonia complicated by respiratory failure or other organ failure.</a:t>
            </a:r>
          </a:p>
          <a:p>
            <a:endParaRPr lang="zh-CN"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899592" y="0"/>
            <a:ext cx="7772400" cy="1143000"/>
          </a:xfrm>
        </p:spPr>
        <p:txBody>
          <a:bodyPr/>
          <a:lstStyle/>
          <a:p>
            <a:r>
              <a:rPr lang="en-US" altLang="zh-CN" dirty="0">
                <a:solidFill>
                  <a:srgbClr val="FFFF00"/>
                </a:solidFill>
              </a:rPr>
              <a:t>Treatment </a:t>
            </a:r>
          </a:p>
        </p:txBody>
      </p:sp>
      <p:sp>
        <p:nvSpPr>
          <p:cNvPr id="152579" name="Rectangle 3"/>
          <p:cNvSpPr>
            <a:spLocks noGrp="1" noChangeArrowheads="1"/>
          </p:cNvSpPr>
          <p:nvPr>
            <p:ph type="body" idx="1"/>
          </p:nvPr>
        </p:nvSpPr>
        <p:spPr>
          <a:xfrm>
            <a:off x="359024" y="1124744"/>
            <a:ext cx="8784976" cy="5112568"/>
          </a:xfrm>
        </p:spPr>
        <p:txBody>
          <a:bodyPr/>
          <a:lstStyle/>
          <a:p>
            <a:pPr>
              <a:lnSpc>
                <a:spcPct val="80000"/>
              </a:lnSpc>
            </a:pPr>
            <a:r>
              <a:rPr lang="en-US" altLang="zh-CN" sz="2400" dirty="0"/>
              <a:t>Isolation</a:t>
            </a:r>
          </a:p>
          <a:p>
            <a:pPr>
              <a:lnSpc>
                <a:spcPct val="80000"/>
              </a:lnSpc>
            </a:pPr>
            <a:r>
              <a:rPr lang="en-US" altLang="zh-CN" sz="2400" dirty="0"/>
              <a:t>Symptomatic treatment: Oxygen, antipyretics</a:t>
            </a:r>
          </a:p>
          <a:p>
            <a:pPr>
              <a:lnSpc>
                <a:spcPct val="80000"/>
              </a:lnSpc>
            </a:pPr>
            <a:r>
              <a:rPr lang="en-US" altLang="zh-CN" sz="2400" dirty="0"/>
              <a:t>Antiviral treatment </a:t>
            </a:r>
          </a:p>
          <a:p>
            <a:pPr>
              <a:lnSpc>
                <a:spcPct val="80000"/>
              </a:lnSpc>
              <a:buFont typeface="Wingdings" panose="05000000000000000000" pitchFamily="2" charset="2"/>
              <a:buNone/>
            </a:pPr>
            <a:r>
              <a:rPr lang="en-US" altLang="zh-CN" sz="2400" dirty="0"/>
              <a:t>    </a:t>
            </a:r>
            <a:r>
              <a:rPr lang="en-US" altLang="zh-CN" sz="2400" b="1" dirty="0">
                <a:solidFill>
                  <a:srgbClr val="FFFF00"/>
                </a:solidFill>
              </a:rPr>
              <a:t>Principle of antiviral treatment:</a:t>
            </a:r>
          </a:p>
          <a:p>
            <a:pPr>
              <a:lnSpc>
                <a:spcPct val="80000"/>
              </a:lnSpc>
              <a:buNone/>
            </a:pPr>
            <a:r>
              <a:rPr lang="en-US" altLang="zh-CN" sz="2400" dirty="0"/>
              <a:t>     </a:t>
            </a:r>
          </a:p>
          <a:p>
            <a:pPr>
              <a:lnSpc>
                <a:spcPct val="80000"/>
              </a:lnSpc>
              <a:buNone/>
            </a:pPr>
            <a:r>
              <a:rPr lang="en-US" altLang="zh-CN" sz="2400" dirty="0"/>
              <a:t>    1. </a:t>
            </a:r>
            <a:r>
              <a:rPr lang="en-US" altLang="zh-CN" sz="2400" dirty="0">
                <a:effectLst/>
              </a:rPr>
              <a:t>Before the use of antiviral drugs, respiratory specimens should be collected.</a:t>
            </a:r>
          </a:p>
          <a:p>
            <a:pPr>
              <a:lnSpc>
                <a:spcPct val="80000"/>
              </a:lnSpc>
              <a:buNone/>
            </a:pPr>
            <a:endParaRPr lang="en-US" altLang="zh-CN" sz="2400" dirty="0">
              <a:effectLst/>
            </a:endParaRPr>
          </a:p>
          <a:p>
            <a:pPr>
              <a:lnSpc>
                <a:spcPct val="80000"/>
              </a:lnSpc>
              <a:buNone/>
            </a:pPr>
            <a:r>
              <a:rPr lang="en-US" altLang="zh-CN" sz="2400" dirty="0">
                <a:effectLst/>
              </a:rPr>
              <a:t>    2. Antiviral drugs for influenza should be initiated within 48 hours of symptom onset. </a:t>
            </a:r>
          </a:p>
          <a:p>
            <a:pPr>
              <a:lnSpc>
                <a:spcPct val="80000"/>
              </a:lnSpc>
              <a:buNone/>
            </a:pPr>
            <a:endParaRPr lang="en-US" altLang="zh-CN" sz="2400" dirty="0">
              <a:effectLst/>
            </a:endParaRPr>
          </a:p>
          <a:p>
            <a:pPr>
              <a:lnSpc>
                <a:spcPct val="80000"/>
              </a:lnSpc>
              <a:buNone/>
            </a:pPr>
            <a:r>
              <a:rPr lang="en-US" altLang="zh-CN" sz="2400" dirty="0">
                <a:effectLst/>
              </a:rPr>
              <a:t>    3. If more than 48 hours have passed since symptom onset, anti-viral drugs may still provide some benefit and should be considered in cases with severe disease or deterioration. </a:t>
            </a:r>
            <a:endParaRPr lang="en-US" altLang="zh-CN" sz="2400"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980728"/>
            <a:ext cx="7772400" cy="1143000"/>
          </a:xfrm>
        </p:spPr>
        <p:txBody>
          <a:bodyPr/>
          <a:lstStyle/>
          <a:p>
            <a:r>
              <a:rPr lang="en-US" altLang="zh-CN" sz="3600" b="1" dirty="0">
                <a:solidFill>
                  <a:srgbClr val="FFFF00"/>
                </a:solidFill>
              </a:rPr>
              <a:t>Treatment</a:t>
            </a:r>
            <a:endParaRPr lang="zh-CN" altLang="en-US" sz="3600" b="1" dirty="0">
              <a:solidFill>
                <a:srgbClr val="FFFF00"/>
              </a:solidFill>
            </a:endParaRPr>
          </a:p>
        </p:txBody>
      </p:sp>
      <p:sp>
        <p:nvSpPr>
          <p:cNvPr id="3" name="内容占位符 2"/>
          <p:cNvSpPr>
            <a:spLocks noGrp="1"/>
          </p:cNvSpPr>
          <p:nvPr>
            <p:ph idx="1"/>
          </p:nvPr>
        </p:nvSpPr>
        <p:spPr>
          <a:xfrm>
            <a:off x="755576" y="2276872"/>
            <a:ext cx="8153400" cy="4114800"/>
          </a:xfrm>
        </p:spPr>
        <p:txBody>
          <a:bodyPr/>
          <a:lstStyle/>
          <a:p>
            <a:pPr lvl="1">
              <a:lnSpc>
                <a:spcPct val="80000"/>
              </a:lnSpc>
            </a:pPr>
            <a:r>
              <a:rPr lang="en-US" altLang="zh-CN" sz="2400" b="1" dirty="0" err="1">
                <a:solidFill>
                  <a:srgbClr val="FFFF00"/>
                </a:solidFill>
              </a:rPr>
              <a:t>Neuramidinase</a:t>
            </a:r>
            <a:r>
              <a:rPr lang="en-US" altLang="zh-CN" sz="2400" b="1" dirty="0">
                <a:solidFill>
                  <a:srgbClr val="FFFF00"/>
                </a:solidFill>
              </a:rPr>
              <a:t> inhibitor-</a:t>
            </a:r>
            <a:r>
              <a:rPr lang="en-US" altLang="zh-CN" sz="2400" b="1" dirty="0" err="1">
                <a:solidFill>
                  <a:srgbClr val="FFFF00"/>
                </a:solidFill>
              </a:rPr>
              <a:t>Oseltamivir</a:t>
            </a:r>
            <a:endParaRPr lang="en-US" altLang="zh-CN" sz="2400" b="1" dirty="0">
              <a:solidFill>
                <a:srgbClr val="FFFF00"/>
              </a:solidFill>
            </a:endParaRPr>
          </a:p>
          <a:p>
            <a:pPr lvl="1">
              <a:lnSpc>
                <a:spcPct val="80000"/>
              </a:lnSpc>
              <a:buNone/>
            </a:pPr>
            <a:r>
              <a:rPr lang="en-US" altLang="zh-CN" sz="2400" dirty="0"/>
              <a:t>   -for adult: 75mg 2/DAY 5 days</a:t>
            </a:r>
          </a:p>
          <a:p>
            <a:pPr lvl="1">
              <a:lnSpc>
                <a:spcPct val="80000"/>
              </a:lnSpc>
              <a:buNone/>
            </a:pPr>
            <a:r>
              <a:rPr lang="en-US" altLang="zh-CN" sz="2400" dirty="0"/>
              <a:t>   -for children 15kg: 30mg 2/day</a:t>
            </a:r>
          </a:p>
          <a:p>
            <a:pPr lvl="1">
              <a:lnSpc>
                <a:spcPct val="80000"/>
              </a:lnSpc>
              <a:buNone/>
            </a:pPr>
            <a:r>
              <a:rPr lang="en-US" altLang="zh-CN" sz="2400" dirty="0"/>
              <a:t>                  15-23kg: 45mg 2/day</a:t>
            </a:r>
          </a:p>
          <a:p>
            <a:pPr lvl="1">
              <a:lnSpc>
                <a:spcPct val="80000"/>
              </a:lnSpc>
              <a:buNone/>
            </a:pPr>
            <a:r>
              <a:rPr lang="en-US" altLang="zh-CN" sz="2400" dirty="0"/>
              <a:t>                  23-40kg: 60mg 2/day</a:t>
            </a:r>
          </a:p>
          <a:p>
            <a:pPr lvl="1">
              <a:lnSpc>
                <a:spcPct val="80000"/>
              </a:lnSpc>
              <a:buNone/>
            </a:pPr>
            <a:r>
              <a:rPr lang="en-US" altLang="zh-CN" sz="2400" dirty="0"/>
              <a:t>                       40kg: 75mg 2/day</a:t>
            </a:r>
          </a:p>
          <a:p>
            <a:pPr lvl="1">
              <a:lnSpc>
                <a:spcPct val="80000"/>
              </a:lnSpc>
            </a:pPr>
            <a:r>
              <a:rPr lang="en-US" altLang="zh-CN" sz="2400" dirty="0"/>
              <a:t>Ion channel M2 blocker: not recommended because of widespread resistances</a:t>
            </a:r>
          </a:p>
          <a:p>
            <a:pPr lvl="2">
              <a:lnSpc>
                <a:spcPct val="80000"/>
              </a:lnSpc>
            </a:pPr>
            <a:r>
              <a:rPr lang="en-US" altLang="zh-CN" dirty="0" err="1"/>
              <a:t>Amamtadine</a:t>
            </a:r>
            <a:endParaRPr lang="en-US" altLang="zh-CN" dirty="0"/>
          </a:p>
          <a:p>
            <a:pPr lvl="2">
              <a:lnSpc>
                <a:spcPct val="80000"/>
              </a:lnSpc>
            </a:pPr>
            <a:r>
              <a:rPr lang="en-US" altLang="zh-CN" dirty="0" err="1"/>
              <a:t>rimantadine</a:t>
            </a:r>
            <a:endParaRPr lang="en-US" altLang="zh-CN" dirty="0"/>
          </a:p>
          <a:p>
            <a:endParaRPr lang="zh-CN" alt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2132856"/>
            <a:ext cx="8153400" cy="4114800"/>
          </a:xfrm>
        </p:spPr>
        <p:txBody>
          <a:bodyPr/>
          <a:lstStyle/>
          <a:p>
            <a:r>
              <a:rPr lang="en-US" altLang="zh-CN" dirty="0">
                <a:solidFill>
                  <a:srgbClr val="FFFF00"/>
                </a:solidFill>
                <a:effectLst/>
              </a:rPr>
              <a:t>Treatment of severe cases:</a:t>
            </a:r>
          </a:p>
          <a:p>
            <a:pPr marL="0" indent="0">
              <a:buNone/>
            </a:pPr>
            <a:r>
              <a:rPr lang="en-US" altLang="zh-CN" sz="2800" dirty="0">
                <a:effectLst/>
              </a:rPr>
              <a:t> oxygen therapy</a:t>
            </a:r>
          </a:p>
          <a:p>
            <a:pPr marL="0" indent="0">
              <a:buNone/>
            </a:pPr>
            <a:r>
              <a:rPr lang="en-US" altLang="zh-CN" sz="2800" dirty="0">
                <a:effectLst/>
              </a:rPr>
              <a:t> other respiratory support: mechanical ventilation</a:t>
            </a:r>
          </a:p>
          <a:p>
            <a:pPr marL="0" indent="0">
              <a:buNone/>
            </a:pPr>
            <a:r>
              <a:rPr lang="en-US" altLang="zh-CN" sz="2800" dirty="0">
                <a:effectLst/>
              </a:rPr>
              <a:t> proper treatment for other complications</a:t>
            </a:r>
            <a:endParaRPr lang="zh-CN" altLang="en-US" sz="2800" dirty="0"/>
          </a:p>
        </p:txBody>
      </p:sp>
      <p:sp>
        <p:nvSpPr>
          <p:cNvPr id="4" name="标题 1"/>
          <p:cNvSpPr>
            <a:spLocks noGrp="1"/>
          </p:cNvSpPr>
          <p:nvPr>
            <p:ph type="title"/>
          </p:nvPr>
        </p:nvSpPr>
        <p:spPr>
          <a:xfrm>
            <a:off x="755576" y="980728"/>
            <a:ext cx="7772400" cy="1143000"/>
          </a:xfrm>
        </p:spPr>
        <p:txBody>
          <a:bodyPr/>
          <a:lstStyle/>
          <a:p>
            <a:r>
              <a:rPr lang="en-US" altLang="zh-CN" sz="3600" b="1" dirty="0">
                <a:solidFill>
                  <a:srgbClr val="FFFF00"/>
                </a:solidFill>
              </a:rPr>
              <a:t>Treatment</a:t>
            </a:r>
            <a:endParaRPr lang="zh-CN" altLang="en-US" sz="3600" b="1" dirty="0">
              <a:solidFill>
                <a:srgbClr val="FFFF00"/>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7772400" cy="1143000"/>
          </a:xfrm>
        </p:spPr>
        <p:txBody>
          <a:bodyPr/>
          <a:lstStyle/>
          <a:p>
            <a:r>
              <a:rPr lang="en-US" altLang="zh-CN" dirty="0"/>
              <a:t>Prevention</a:t>
            </a:r>
            <a:endParaRPr lang="zh-CN" altLang="en-US" dirty="0"/>
          </a:p>
        </p:txBody>
      </p:sp>
      <p:sp>
        <p:nvSpPr>
          <p:cNvPr id="3" name="内容占位符 2"/>
          <p:cNvSpPr>
            <a:spLocks noGrp="1"/>
          </p:cNvSpPr>
          <p:nvPr>
            <p:ph idx="1"/>
          </p:nvPr>
        </p:nvSpPr>
        <p:spPr>
          <a:xfrm>
            <a:off x="395536" y="1844824"/>
            <a:ext cx="8153400" cy="4114800"/>
          </a:xfrm>
        </p:spPr>
        <p:txBody>
          <a:bodyPr/>
          <a:lstStyle/>
          <a:p>
            <a:r>
              <a:rPr lang="en-US" altLang="zh-CN" dirty="0" err="1"/>
              <a:t>Srengthen</a:t>
            </a:r>
            <a:r>
              <a:rPr lang="en-US" altLang="zh-CN" dirty="0"/>
              <a:t> the avian disease monitor</a:t>
            </a:r>
          </a:p>
          <a:p>
            <a:r>
              <a:rPr lang="en-US" altLang="zh-CN" dirty="0"/>
              <a:t>Strengthen the monitor for the close-contact-avian personnel</a:t>
            </a:r>
          </a:p>
          <a:p>
            <a:r>
              <a:rPr lang="en-US" altLang="zh-CN" dirty="0"/>
              <a:t>Standardize the hospital infection control measure </a:t>
            </a:r>
          </a:p>
          <a:p>
            <a:r>
              <a:rPr lang="en-US" altLang="zh-CN" dirty="0"/>
              <a:t>Isolation treatment for patients</a:t>
            </a:r>
          </a:p>
          <a:p>
            <a:endParaRPr lang="zh-CN" alt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204864"/>
            <a:ext cx="7772400" cy="1143000"/>
          </a:xfrm>
        </p:spPr>
        <p:txBody>
          <a:bodyPr/>
          <a:lstStyle/>
          <a:p>
            <a:r>
              <a:rPr lang="en-US" altLang="zh-CN" sz="6000" b="1" i="1" dirty="0">
                <a:effectLst>
                  <a:outerShdw blurRad="38100" dist="38100" dir="2700000" algn="tl">
                    <a:srgbClr val="000000">
                      <a:alpha val="43137"/>
                    </a:srgbClr>
                  </a:outerShdw>
                </a:effectLst>
              </a:rPr>
              <a:t>THANK YOU!</a:t>
            </a:r>
            <a:endParaRPr lang="zh-CN" altLang="en-US" sz="6000" b="1" i="1" dirty="0">
              <a:effectLst>
                <a:outerShdw blurRad="38100" dist="38100" dir="2700000" algn="tl">
                  <a:srgbClr val="000000">
                    <a:alpha val="43137"/>
                  </a:srgbClr>
                </a:outerShdw>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Administrator\Pictures\influenza-virus-fulltext-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62" y="1628800"/>
            <a:ext cx="6858497" cy="4640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4" name="Rectangle 12"/>
          <p:cNvSpPr>
            <a:spLocks noGrp="1" noChangeArrowheads="1"/>
          </p:cNvSpPr>
          <p:nvPr>
            <p:ph type="title"/>
          </p:nvPr>
        </p:nvSpPr>
        <p:spPr>
          <a:xfrm>
            <a:off x="533400" y="228600"/>
            <a:ext cx="8229600" cy="914400"/>
          </a:xfrm>
          <a:noFill/>
        </p:spPr>
        <p:txBody>
          <a:bodyPr/>
          <a:lstStyle/>
          <a:p>
            <a:r>
              <a:rPr lang="en-US" altLang="zh-CN"/>
              <a:t>Influenza Subtypes</a:t>
            </a:r>
          </a:p>
        </p:txBody>
      </p:sp>
      <p:sp>
        <p:nvSpPr>
          <p:cNvPr id="120848" name="Rectangle 16"/>
          <p:cNvSpPr>
            <a:spLocks noChangeArrowheads="1"/>
          </p:cNvSpPr>
          <p:nvPr/>
        </p:nvSpPr>
        <p:spPr bwMode="auto">
          <a:xfrm>
            <a:off x="533400" y="228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kumimoji="1" sz="4400">
                <a:solidFill>
                  <a:srgbClr val="FF9900"/>
                </a:solidFill>
                <a:latin typeface="Arial" panose="020B0604020202020204" pitchFamily="34" charset="0"/>
                <a:ea typeface="黑体" panose="02010609060101010101" pitchFamily="49" charset="-122"/>
              </a:defRPr>
            </a:lvl1pPr>
            <a:lvl2pPr>
              <a:spcBef>
                <a:spcPct val="0"/>
              </a:spcBef>
              <a:defRPr kumimoji="1" sz="4400">
                <a:solidFill>
                  <a:srgbClr val="FF9900"/>
                </a:solidFill>
                <a:latin typeface="Arial" panose="020B0604020202020204" pitchFamily="34" charset="0"/>
                <a:ea typeface="黑体" panose="02010609060101010101" pitchFamily="49" charset="-122"/>
              </a:defRPr>
            </a:lvl2pPr>
            <a:lvl3pPr>
              <a:spcBef>
                <a:spcPct val="0"/>
              </a:spcBef>
              <a:defRPr kumimoji="1" sz="4400">
                <a:solidFill>
                  <a:srgbClr val="FF9900"/>
                </a:solidFill>
                <a:latin typeface="Arial" panose="020B0604020202020204" pitchFamily="34" charset="0"/>
                <a:ea typeface="黑体" panose="02010609060101010101" pitchFamily="49" charset="-122"/>
              </a:defRPr>
            </a:lvl3pPr>
            <a:lvl4pPr>
              <a:spcBef>
                <a:spcPct val="0"/>
              </a:spcBef>
              <a:defRPr kumimoji="1" sz="4400">
                <a:solidFill>
                  <a:srgbClr val="FF9900"/>
                </a:solidFill>
                <a:latin typeface="Arial" panose="020B0604020202020204" pitchFamily="34" charset="0"/>
                <a:ea typeface="黑体" panose="02010609060101010101" pitchFamily="49" charset="-122"/>
              </a:defRPr>
            </a:lvl4pPr>
            <a:lvl5pPr>
              <a:spcBef>
                <a:spcPct val="0"/>
              </a:spcBef>
              <a:defRPr kumimoji="1" sz="4400">
                <a:solidFill>
                  <a:srgbClr val="FF9900"/>
                </a:solidFill>
                <a:latin typeface="Arial" panose="020B0604020202020204" pitchFamily="34" charset="0"/>
                <a:ea typeface="黑体" panose="02010609060101010101" pitchFamily="49" charset="-122"/>
              </a:defRPr>
            </a:lvl5pPr>
            <a:lvl6pPr marL="4572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6pPr>
            <a:lvl7pPr marL="9144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7pPr>
            <a:lvl8pPr marL="13716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8pPr>
            <a:lvl9pPr marL="1828800" eaLnBrk="0" fontAlgn="base" hangingPunct="0">
              <a:spcBef>
                <a:spcPct val="0"/>
              </a:spcBef>
              <a:spcAft>
                <a:spcPct val="0"/>
              </a:spcAft>
              <a:defRPr kumimoji="1" sz="4400">
                <a:solidFill>
                  <a:srgbClr val="FF9900"/>
                </a:solidFill>
                <a:latin typeface="Arial" panose="020B0604020202020204" pitchFamily="34" charset="0"/>
                <a:ea typeface="黑体" panose="02010609060101010101" pitchFamily="49" charset="-122"/>
              </a:defRPr>
            </a:lvl9pPr>
          </a:lstStyle>
          <a:p>
            <a:pPr>
              <a:buClrTx/>
              <a:buSzTx/>
              <a:buFontTx/>
              <a:buNone/>
            </a:pPr>
            <a:r>
              <a:rPr lang="en-US" altLang="zh-CN" dirty="0">
                <a:solidFill>
                  <a:srgbClr val="FFFF00"/>
                </a:solidFill>
                <a:effectLst/>
                <a:ea typeface="宋体" panose="02010600030101010101" pitchFamily="2" charset="-122"/>
              </a:rPr>
              <a:t>Influenza Subtypes</a:t>
            </a:r>
          </a:p>
        </p:txBody>
      </p:sp>
      <p:sp>
        <p:nvSpPr>
          <p:cNvPr id="120849" name="Rectangle 17"/>
          <p:cNvSpPr>
            <a:spLocks noGrp="1" noChangeArrowheads="1"/>
          </p:cNvSpPr>
          <p:nvPr>
            <p:ph type="body" sz="half" idx="1"/>
          </p:nvPr>
        </p:nvSpPr>
        <p:spPr>
          <a:xfrm>
            <a:off x="457200" y="1447800"/>
            <a:ext cx="4038600" cy="3048000"/>
          </a:xfrm>
          <a:noFill/>
        </p:spPr>
        <p:txBody>
          <a:bodyPr/>
          <a:lstStyle/>
          <a:p>
            <a:pPr marL="0" indent="0">
              <a:buNone/>
            </a:pPr>
            <a:r>
              <a:rPr lang="en-US" altLang="zh-CN" sz="1800" b="1" dirty="0">
                <a:solidFill>
                  <a:srgbClr val="FFFF00"/>
                </a:solidFill>
              </a:rPr>
              <a:t>Types A &amp; B</a:t>
            </a:r>
          </a:p>
          <a:p>
            <a:r>
              <a:rPr lang="en-US" altLang="zh-CN" sz="1800" dirty="0"/>
              <a:t>8 Segments of RNA</a:t>
            </a:r>
          </a:p>
          <a:p>
            <a:r>
              <a:rPr lang="en-US" altLang="zh-CN" sz="1800" dirty="0"/>
              <a:t>Responsible for epidemics &amp; pandemics</a:t>
            </a:r>
          </a:p>
        </p:txBody>
      </p:sp>
      <p:sp>
        <p:nvSpPr>
          <p:cNvPr id="120850" name="Rectangle 18"/>
          <p:cNvSpPr>
            <a:spLocks noChangeArrowheads="1"/>
          </p:cNvSpPr>
          <p:nvPr/>
        </p:nvSpPr>
        <p:spPr bwMode="auto">
          <a:xfrm>
            <a:off x="4495800" y="1447800"/>
            <a:ext cx="4267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lr>
                <a:schemeClr val="tx2"/>
              </a:buClr>
              <a:buSzPct val="75000"/>
              <a:buChar char="n"/>
              <a:defRPr kumimoji="1" sz="28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1pPr>
            <a:lvl2pPr marL="742950" indent="-285750">
              <a:buClr>
                <a:schemeClr val="folHlink"/>
              </a:buClr>
              <a:buSzPct val="75000"/>
              <a:buChar char="u"/>
              <a:defRPr kumimoji="1" sz="24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2pPr>
            <a:lvl3pPr marL="1143000" indent="-228600">
              <a:buClr>
                <a:schemeClr val="tx2"/>
              </a:buClr>
              <a:buSzPct val="65000"/>
              <a:buChar char="F"/>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3pPr>
            <a:lvl4pPr marL="1600200" indent="-228600">
              <a:buClr>
                <a:schemeClr val="tx1"/>
              </a:buCl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4pPr>
            <a:lvl5pPr marL="2057400" indent="-228600">
              <a:buClr>
                <a:schemeClr val="tx1"/>
              </a:buClr>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kumimoji="1">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9pPr>
          </a:lstStyle>
          <a:p>
            <a:pPr marL="0" indent="0">
              <a:lnSpc>
                <a:spcPct val="80000"/>
              </a:lnSpc>
              <a:buNone/>
            </a:pPr>
            <a:r>
              <a:rPr lang="en-US" altLang="zh-CN" sz="1800" b="1" dirty="0">
                <a:solidFill>
                  <a:srgbClr val="FFFF00"/>
                </a:solidFill>
                <a:ea typeface="宋体" panose="02010600030101010101" pitchFamily="2" charset="-122"/>
              </a:rPr>
              <a:t>Type C</a:t>
            </a:r>
          </a:p>
          <a:p>
            <a:r>
              <a:rPr lang="en-US" altLang="zh-CN" sz="1800" dirty="0">
                <a:ea typeface="宋体" panose="02010600030101010101" pitchFamily="2" charset="-122"/>
              </a:rPr>
              <a:t>7 Segments of RNA</a:t>
            </a:r>
          </a:p>
          <a:p>
            <a:pPr>
              <a:lnSpc>
                <a:spcPct val="80000"/>
              </a:lnSpc>
            </a:pPr>
            <a:r>
              <a:rPr lang="en-US" altLang="zh-CN" sz="1800" dirty="0">
                <a:ea typeface="宋体" panose="02010600030101010101" pitchFamily="2" charset="-122"/>
              </a:rPr>
              <a:t>Causes only mild infections</a:t>
            </a:r>
          </a:p>
        </p:txBody>
      </p:sp>
      <p:sp>
        <p:nvSpPr>
          <p:cNvPr id="120851" name="Rectangle 19"/>
          <p:cNvSpPr>
            <a:spLocks noChangeArrowheads="1"/>
          </p:cNvSpPr>
          <p:nvPr/>
        </p:nvSpPr>
        <p:spPr bwMode="auto">
          <a:xfrm>
            <a:off x="304800" y="3467100"/>
            <a:ext cx="8686800" cy="241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lr>
                <a:schemeClr val="tx2"/>
              </a:buClr>
              <a:buSzPct val="75000"/>
              <a:buChar char="n"/>
              <a:defRPr kumimoji="1" sz="32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1pPr>
            <a:lvl2pPr marL="742950" indent="-285750">
              <a:buClr>
                <a:schemeClr val="folHlink"/>
              </a:buClr>
              <a:buSzPct val="75000"/>
              <a:buChar char="u"/>
              <a:defRPr kumimoji="1" sz="28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2pPr>
            <a:lvl3pPr marL="1143000" indent="-228600">
              <a:buClr>
                <a:schemeClr val="tx2"/>
              </a:buClr>
              <a:buSzPct val="65000"/>
              <a:buChar char="F"/>
              <a:defRPr kumimoji="1" sz="24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3pPr>
            <a:lvl4pPr marL="1600200" indent="-228600">
              <a:buClr>
                <a:schemeClr val="tx1"/>
              </a:buCl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4pPr>
            <a:lvl5pPr marL="2057400" indent="-228600">
              <a:buClr>
                <a:schemeClr val="tx1"/>
              </a:buClr>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kumimoji="1" sz="2000">
                <a:solidFill>
                  <a:schemeClr val="tx1"/>
                </a:solidFill>
                <a:effectLst>
                  <a:outerShdw blurRad="38100" dist="38100" dir="2700000" algn="tl">
                    <a:srgbClr val="000000"/>
                  </a:outerShdw>
                </a:effectLst>
                <a:latin typeface="Arial" panose="020B0604020202020204" pitchFamily="34" charset="0"/>
                <a:ea typeface="黑体" panose="02010609060101010101" pitchFamily="49" charset="-122"/>
              </a:defRPr>
            </a:lvl9pPr>
          </a:lstStyle>
          <a:p>
            <a:pPr>
              <a:lnSpc>
                <a:spcPct val="90000"/>
              </a:lnSpc>
            </a:pPr>
            <a:r>
              <a:rPr lang="en-US" altLang="zh-CN" sz="2400" dirty="0">
                <a:ea typeface="宋体" panose="02010600030101010101" pitchFamily="2" charset="-122"/>
              </a:rPr>
              <a:t>Influenza strains are subtyped A, B, or C based on the relatedness of the matrix (M1) and nucleoprotein (NP) antigens</a:t>
            </a:r>
          </a:p>
          <a:p>
            <a:pPr>
              <a:lnSpc>
                <a:spcPct val="90000"/>
              </a:lnSpc>
            </a:pPr>
            <a:r>
              <a:rPr lang="en-US" altLang="zh-CN" sz="2400" dirty="0">
                <a:ea typeface="宋体" panose="02010600030101010101" pitchFamily="2" charset="-122"/>
              </a:rPr>
              <a:t>All 3 subtypes can infect human, </a:t>
            </a:r>
            <a:r>
              <a:rPr lang="en-US" altLang="zh-CN" sz="2400" dirty="0">
                <a:solidFill>
                  <a:srgbClr val="FFFF00"/>
                </a:solidFill>
                <a:ea typeface="宋体" panose="02010600030101010101" pitchFamily="2" charset="-122"/>
              </a:rPr>
              <a:t>subtype A can also infect other mammals and birds</a:t>
            </a:r>
          </a:p>
          <a:p>
            <a:pPr>
              <a:lnSpc>
                <a:spcPct val="90000"/>
              </a:lnSpc>
            </a:pPr>
            <a:r>
              <a:rPr lang="en-US" altLang="zh-CN" sz="2400" dirty="0">
                <a:ea typeface="宋体" panose="02010600030101010101" pitchFamily="2" charset="-122"/>
              </a:rPr>
              <a:t>Within each subtype, there are many variant strains</a:t>
            </a:r>
          </a:p>
        </p:txBody>
      </p:sp>
      <p:sp>
        <p:nvSpPr>
          <p:cNvPr id="120852" name="Rectangle 20"/>
          <p:cNvSpPr>
            <a:spLocks noChangeArrowheads="1"/>
          </p:cNvSpPr>
          <p:nvPr/>
        </p:nvSpPr>
        <p:spPr bwMode="auto">
          <a:xfrm>
            <a:off x="468313" y="1268413"/>
            <a:ext cx="3743325" cy="1872555"/>
          </a:xfrm>
          <a:prstGeom prst="rect">
            <a:avLst/>
          </a:prstGeom>
          <a:noFill/>
          <a:ln w="1905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853" name="Rectangle 21"/>
          <p:cNvSpPr>
            <a:spLocks noChangeArrowheads="1"/>
          </p:cNvSpPr>
          <p:nvPr/>
        </p:nvSpPr>
        <p:spPr bwMode="auto">
          <a:xfrm>
            <a:off x="4564157" y="1268413"/>
            <a:ext cx="4040291" cy="1872555"/>
          </a:xfrm>
          <a:prstGeom prst="rect">
            <a:avLst/>
          </a:prstGeom>
          <a:noFill/>
          <a:ln w="1905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115616" y="404664"/>
            <a:ext cx="7772400" cy="1143000"/>
          </a:xfrm>
        </p:spPr>
        <p:txBody>
          <a:bodyPr/>
          <a:lstStyle/>
          <a:p>
            <a:r>
              <a:rPr lang="en-US" altLang="zh-CN" dirty="0">
                <a:solidFill>
                  <a:srgbClr val="FFFF00"/>
                </a:solidFill>
              </a:rPr>
              <a:t>Antigenic variation</a:t>
            </a:r>
          </a:p>
        </p:txBody>
      </p:sp>
      <p:sp>
        <p:nvSpPr>
          <p:cNvPr id="153603" name="Rectangle 3"/>
          <p:cNvSpPr>
            <a:spLocks noGrp="1" noChangeArrowheads="1"/>
          </p:cNvSpPr>
          <p:nvPr>
            <p:ph type="body" idx="1"/>
          </p:nvPr>
        </p:nvSpPr>
        <p:spPr>
          <a:xfrm>
            <a:off x="684212" y="1412776"/>
            <a:ext cx="8136259" cy="2592288"/>
          </a:xfrm>
        </p:spPr>
        <p:txBody>
          <a:bodyPr/>
          <a:lstStyle/>
          <a:p>
            <a:r>
              <a:rPr lang="en-US" altLang="zh-CN" sz="2800" dirty="0"/>
              <a:t>Antigenic drift</a:t>
            </a:r>
          </a:p>
          <a:p>
            <a:pPr lvl="1"/>
            <a:r>
              <a:rPr lang="en-US" altLang="zh-CN" sz="2400" dirty="0">
                <a:ea typeface="宋体" panose="02010600030101010101" pitchFamily="2" charset="-122"/>
              </a:rPr>
              <a:t>point mutation in the viral genes cause minor antigenic change</a:t>
            </a:r>
          </a:p>
          <a:p>
            <a:pPr lvl="1"/>
            <a:r>
              <a:rPr lang="en-US" altLang="zh-CN" sz="2400" dirty="0">
                <a:ea typeface="宋体" panose="02010600030101010101" pitchFamily="2" charset="-122"/>
              </a:rPr>
              <a:t>mutation rate highest for type A</a:t>
            </a:r>
          </a:p>
          <a:p>
            <a:pPr lvl="1"/>
            <a:r>
              <a:rPr lang="en-US" altLang="zh-CN" sz="2400" dirty="0">
                <a:ea typeface="宋体" panose="02010600030101010101" pitchFamily="2" charset="-122"/>
              </a:rPr>
              <a:t>most meaningful mutations occur in HA protein</a:t>
            </a:r>
          </a:p>
          <a:p>
            <a:pPr lvl="1"/>
            <a:r>
              <a:rPr lang="en-US" altLang="zh-CN" sz="2400" dirty="0">
                <a:ea typeface="宋体" panose="02010600030101010101" pitchFamily="2" charset="-122"/>
              </a:rPr>
              <a:t>Cause seasonal epidemic</a:t>
            </a:r>
          </a:p>
        </p:txBody>
      </p:sp>
      <p:pic>
        <p:nvPicPr>
          <p:cNvPr id="153604"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t="68777"/>
          <a:stretch>
            <a:fillRect/>
          </a:stretch>
        </p:blipFill>
        <p:spPr bwMode="auto">
          <a:xfrm>
            <a:off x="827088" y="4365104"/>
            <a:ext cx="7772400" cy="1721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755576" y="1484784"/>
            <a:ext cx="3162300" cy="511175"/>
          </a:xfrm>
        </p:spPr>
        <p:txBody>
          <a:bodyPr/>
          <a:lstStyle/>
          <a:p>
            <a:pPr>
              <a:lnSpc>
                <a:spcPct val="90000"/>
              </a:lnSpc>
            </a:pPr>
            <a:r>
              <a:rPr lang="en-US" altLang="zh-CN" sz="2800" dirty="0"/>
              <a:t>Antigenic shift</a:t>
            </a:r>
          </a:p>
        </p:txBody>
      </p:sp>
      <p:sp>
        <p:nvSpPr>
          <p:cNvPr id="155652" name="Rectangle 4"/>
          <p:cNvSpPr>
            <a:spLocks noGrp="1" noChangeArrowheads="1"/>
          </p:cNvSpPr>
          <p:nvPr>
            <p:ph type="title"/>
          </p:nvPr>
        </p:nvSpPr>
        <p:spPr>
          <a:xfrm>
            <a:off x="914400" y="404664"/>
            <a:ext cx="7772400" cy="1143000"/>
          </a:xfrm>
          <a:noFill/>
        </p:spPr>
        <p:txBody>
          <a:bodyPr/>
          <a:lstStyle/>
          <a:p>
            <a:r>
              <a:rPr lang="en-US" altLang="zh-CN" dirty="0">
                <a:solidFill>
                  <a:srgbClr val="FFFF00"/>
                </a:solidFill>
              </a:rPr>
              <a:t>Antigenic variation</a:t>
            </a:r>
          </a:p>
        </p:txBody>
      </p:sp>
      <p:sp>
        <p:nvSpPr>
          <p:cNvPr id="155653" name="Rectangle 5"/>
          <p:cNvSpPr>
            <a:spLocks noChangeArrowheads="1"/>
          </p:cNvSpPr>
          <p:nvPr/>
        </p:nvSpPr>
        <p:spPr bwMode="auto">
          <a:xfrm>
            <a:off x="457200" y="2132856"/>
            <a:ext cx="81472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marL="742950" indent="-285750">
              <a:spcBef>
                <a:spcPct val="0"/>
              </a:spcBef>
              <a:defRPr>
                <a:solidFill>
                  <a:schemeClr val="tx1"/>
                </a:solidFill>
                <a:latin typeface="Arial" panose="020B0604020202020204" pitchFamily="34" charset="0"/>
                <a:ea typeface="宋体" panose="02010600030101010101" pitchFamily="2" charset="-122"/>
              </a:defRPr>
            </a:lvl2pPr>
            <a:lvl3pPr marL="1143000" indent="-228600">
              <a:spcBef>
                <a:spcPct val="0"/>
              </a:spcBef>
              <a:defRPr>
                <a:solidFill>
                  <a:schemeClr val="tx1"/>
                </a:solidFill>
                <a:latin typeface="Arial" panose="020B0604020202020204" pitchFamily="34" charset="0"/>
                <a:ea typeface="宋体" panose="02010600030101010101" pitchFamily="2" charset="-122"/>
              </a:defRPr>
            </a:lvl3pPr>
            <a:lvl4pPr marL="1600200" indent="-228600">
              <a:spcBef>
                <a:spcPct val="0"/>
              </a:spcBef>
              <a:defRPr>
                <a:solidFill>
                  <a:schemeClr val="tx1"/>
                </a:solidFill>
                <a:latin typeface="Arial" panose="020B0604020202020204" pitchFamily="34" charset="0"/>
                <a:ea typeface="宋体" panose="02010600030101010101" pitchFamily="2" charset="-122"/>
              </a:defRPr>
            </a:lvl4pPr>
            <a:lvl5pPr marL="2057400" indent="-228600">
              <a:spcBef>
                <a:spcPct val="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spcBef>
                <a:spcPct val="20000"/>
              </a:spcBef>
              <a:buClr>
                <a:schemeClr val="tx2"/>
              </a:buClr>
              <a:buSzTx/>
              <a:buFont typeface="Wingdings" panose="05000000000000000000" pitchFamily="2" charset="2"/>
              <a:buChar char="Ø"/>
            </a:pPr>
            <a:r>
              <a:rPr kumimoji="0" lang="en-US" altLang="zh-CN" sz="2200" dirty="0">
                <a:effectLst/>
              </a:rPr>
              <a:t>emergence of new strains of virus through Genetic </a:t>
            </a:r>
            <a:r>
              <a:rPr kumimoji="0" lang="en-US" altLang="zh-CN" sz="2200" dirty="0" err="1">
                <a:effectLst/>
              </a:rPr>
              <a:t>reassortment</a:t>
            </a:r>
            <a:r>
              <a:rPr kumimoji="0" lang="en-US" altLang="zh-CN" sz="2200" dirty="0">
                <a:effectLst/>
              </a:rPr>
              <a:t> between circulating human and animal strains</a:t>
            </a:r>
          </a:p>
          <a:p>
            <a:pPr lvl="1" eaLnBrk="1" hangingPunct="1">
              <a:lnSpc>
                <a:spcPct val="90000"/>
              </a:lnSpc>
              <a:spcBef>
                <a:spcPct val="20000"/>
              </a:spcBef>
              <a:buClr>
                <a:schemeClr val="tx2"/>
              </a:buClr>
              <a:buSzTx/>
              <a:buFont typeface="Wingdings" panose="05000000000000000000" pitchFamily="2" charset="2"/>
              <a:buChar char="Ø"/>
            </a:pPr>
            <a:endParaRPr kumimoji="0" lang="en-US" altLang="zh-CN" sz="2200" dirty="0">
              <a:effectLst/>
            </a:endParaRPr>
          </a:p>
          <a:p>
            <a:pPr lvl="1" eaLnBrk="1" hangingPunct="1">
              <a:lnSpc>
                <a:spcPct val="90000"/>
              </a:lnSpc>
              <a:spcBef>
                <a:spcPct val="20000"/>
              </a:spcBef>
              <a:buClr>
                <a:schemeClr val="tx2"/>
              </a:buClr>
              <a:buSzTx/>
              <a:buFont typeface="Wingdings" panose="05000000000000000000" pitchFamily="2" charset="2"/>
              <a:buChar char="Ø"/>
            </a:pPr>
            <a:r>
              <a:rPr kumimoji="0" lang="en-US" altLang="zh-CN" sz="2200" dirty="0">
                <a:effectLst/>
              </a:rPr>
              <a:t>Immunologically distinct, novel H/N combinations</a:t>
            </a:r>
          </a:p>
          <a:p>
            <a:pPr marL="457200" lvl="1" indent="0" eaLnBrk="1" hangingPunct="1">
              <a:lnSpc>
                <a:spcPct val="90000"/>
              </a:lnSpc>
              <a:spcBef>
                <a:spcPct val="20000"/>
              </a:spcBef>
              <a:buClr>
                <a:schemeClr val="tx2"/>
              </a:buClr>
              <a:buSzTx/>
              <a:buNone/>
            </a:pPr>
            <a:r>
              <a:rPr kumimoji="0" lang="en-US" altLang="zh-CN" sz="2200" dirty="0">
                <a:effectLst/>
              </a:rPr>
              <a:t>    Pandemic can occur </a:t>
            </a:r>
          </a:p>
          <a:p>
            <a:pPr lvl="1" eaLnBrk="1" hangingPunct="1">
              <a:lnSpc>
                <a:spcPct val="90000"/>
              </a:lnSpc>
              <a:spcBef>
                <a:spcPct val="20000"/>
              </a:spcBef>
              <a:buClr>
                <a:schemeClr val="tx2"/>
              </a:buClr>
              <a:buSzTx/>
              <a:buFont typeface="Wingdings" panose="05000000000000000000" pitchFamily="2" charset="2"/>
              <a:buChar char="Ø"/>
            </a:pPr>
            <a:endParaRPr kumimoji="0" lang="en-US" altLang="zh-CN" sz="2200" dirty="0">
              <a:effectLst/>
            </a:endParaRPr>
          </a:p>
          <a:p>
            <a:pPr lvl="1" eaLnBrk="1" hangingPunct="1">
              <a:lnSpc>
                <a:spcPct val="90000"/>
              </a:lnSpc>
              <a:spcBef>
                <a:spcPct val="20000"/>
              </a:spcBef>
              <a:buClr>
                <a:schemeClr val="tx2"/>
              </a:buClr>
              <a:buSzTx/>
              <a:buFont typeface="Wingdings" panose="05000000000000000000" pitchFamily="2" charset="2"/>
              <a:buChar char="Ø"/>
            </a:pPr>
            <a:r>
              <a:rPr kumimoji="0" lang="en-US" altLang="zh-CN" sz="2200" dirty="0">
                <a:effectLst/>
              </a:rPr>
              <a:t>Only been observed in type A, since it infects many species </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2075" tIns="46038" rIns="92075" bIns="46038" numCol="1" anchor="t" anchorCtr="0" compatLnSpc="1"/>
      <a:lstStyle>
        <a:defPPr marL="0" marR="0" indent="0" algn="l" defTabSz="914400" rtl="0" eaLnBrk="0" fontAlgn="base" latinLnBrk="0" hangingPunct="0">
          <a:lnSpc>
            <a:spcPct val="100000"/>
          </a:lnSpc>
          <a:spcBef>
            <a:spcPct val="20000"/>
          </a:spcBef>
          <a:spcAft>
            <a:spcPct val="0"/>
          </a:spcAft>
          <a:buClr>
            <a:schemeClr val="bg1"/>
          </a:buClr>
          <a:buSzPct val="100000"/>
          <a:buFont typeface="Wingdings" panose="05000000000000000000" pitchFamily="2" charset="2"/>
          <a:buChar char="•"/>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2075" tIns="46038" rIns="92075" bIns="46038" numCol="1" anchor="t" anchorCtr="0" compatLnSpc="1"/>
      <a:lstStyle>
        <a:defPPr marL="0" marR="0" indent="0" algn="l" defTabSz="914400" rtl="0" eaLnBrk="0" fontAlgn="base" latinLnBrk="0" hangingPunct="0">
          <a:lnSpc>
            <a:spcPct val="100000"/>
          </a:lnSpc>
          <a:spcBef>
            <a:spcPct val="20000"/>
          </a:spcBef>
          <a:spcAft>
            <a:spcPct val="0"/>
          </a:spcAft>
          <a:buClr>
            <a:schemeClr val="bg1"/>
          </a:buClr>
          <a:buSzPct val="100000"/>
          <a:buFont typeface="Wingdings" panose="05000000000000000000" pitchFamily="2" charset="2"/>
          <a:buChar char="•"/>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337736062</Template>
  <TotalTime>7</TotalTime>
  <Words>3627</Words>
  <Application>Microsoft Office PowerPoint</Application>
  <PresentationFormat>全屏显示(4:3)</PresentationFormat>
  <Paragraphs>419</Paragraphs>
  <Slides>59</Slides>
  <Notes>33</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59</vt:i4>
      </vt:variant>
    </vt:vector>
  </HeadingPairs>
  <TitlesOfParts>
    <vt:vector size="67" baseType="lpstr">
      <vt:lpstr>Cochin</vt:lpstr>
      <vt:lpstr>Arial</vt:lpstr>
      <vt:lpstr>Calibri</vt:lpstr>
      <vt:lpstr>Symbol</vt:lpstr>
      <vt:lpstr>Times New Roman</vt:lpstr>
      <vt:lpstr>Verdana</vt:lpstr>
      <vt:lpstr>Wingdings</vt:lpstr>
      <vt:lpstr>Azure</vt:lpstr>
      <vt:lpstr>Influenza</vt:lpstr>
      <vt:lpstr>PowerPoint 演示文稿</vt:lpstr>
      <vt:lpstr>PowerPoint 演示文稿</vt:lpstr>
      <vt:lpstr>PowerPoint 演示文稿</vt:lpstr>
      <vt:lpstr>PowerPoint 演示文稿</vt:lpstr>
      <vt:lpstr>PowerPoint 演示文稿</vt:lpstr>
      <vt:lpstr>Influenza Subtypes</vt:lpstr>
      <vt:lpstr>Antigenic variation</vt:lpstr>
      <vt:lpstr>Antigenic variation</vt:lpstr>
      <vt:lpstr>Epidemiology</vt:lpstr>
      <vt:lpstr>Contagiousness</vt:lpstr>
      <vt:lpstr>Modes of Transmission</vt:lpstr>
      <vt:lpstr>Droplet Transmission</vt:lpstr>
      <vt:lpstr>Airborne Transmission</vt:lpstr>
      <vt:lpstr>Contact Transmission</vt:lpstr>
      <vt:lpstr>Susceptible population</vt:lpstr>
      <vt:lpstr>Epidemic features</vt:lpstr>
      <vt:lpstr>Flu Pandemics</vt:lpstr>
      <vt:lpstr>1918 Flu Pandemic Facts:</vt:lpstr>
      <vt:lpstr>  1918 Flu Pandemic</vt:lpstr>
      <vt:lpstr>1918 Spanish Flu</vt:lpstr>
      <vt:lpstr>Clinical manifestations</vt:lpstr>
      <vt:lpstr>PowerPoint 演示文稿</vt:lpstr>
      <vt:lpstr>Complications</vt:lpstr>
      <vt:lpstr>PowerPoint 演示文稿</vt:lpstr>
      <vt:lpstr>Pathogen Examination</vt:lpstr>
      <vt:lpstr>Diagnosis</vt:lpstr>
      <vt:lpstr>PowerPoint 演示文稿</vt:lpstr>
      <vt:lpstr>PowerPoint 演示文稿</vt:lpstr>
      <vt:lpstr>PowerPoint 演示文稿</vt:lpstr>
      <vt:lpstr>Influenza Antiviral Treatment Recommendations</vt:lpstr>
      <vt:lpstr>Prophylaxis</vt:lpstr>
      <vt:lpstr>PowerPoint 演示文稿</vt:lpstr>
      <vt:lpstr>2016-2017 influenza vaccination recommendation</vt:lpstr>
      <vt:lpstr>PowerPoint 演示文稿</vt:lpstr>
      <vt:lpstr>Overview</vt:lpstr>
      <vt:lpstr>Human avian influenza</vt:lpstr>
      <vt:lpstr>Avian influenza virus</vt:lpstr>
      <vt:lpstr>Avian Influenza Virus</vt:lpstr>
      <vt:lpstr>Epidemiology</vt:lpstr>
      <vt:lpstr>Human Transmission</vt:lpstr>
      <vt:lpstr>Human Transmission</vt:lpstr>
      <vt:lpstr>PowerPoint 演示文稿</vt:lpstr>
      <vt:lpstr>PowerPoint 演示文稿</vt:lpstr>
      <vt:lpstr>PowerPoint 演示文稿</vt:lpstr>
      <vt:lpstr>Human infection HPAI- H5N1</vt:lpstr>
      <vt:lpstr>Human infection HPAI- H7N9</vt:lpstr>
      <vt:lpstr>Incubation period</vt:lpstr>
      <vt:lpstr>Clinical Manifestations</vt:lpstr>
      <vt:lpstr>Laboratory Examination</vt:lpstr>
      <vt:lpstr>Imaging investigation</vt:lpstr>
      <vt:lpstr>Prognosis</vt:lpstr>
      <vt:lpstr>Diagnosis</vt:lpstr>
      <vt:lpstr>Diagnostic criteria</vt:lpstr>
      <vt:lpstr>Treatment </vt:lpstr>
      <vt:lpstr>Treatment</vt:lpstr>
      <vt:lpstr>Treatment</vt:lpstr>
      <vt:lpstr>Prevention</vt:lpstr>
      <vt:lpstr>THANK YOU!</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Liu Zhihua</cp:lastModifiedBy>
  <cp:revision>91</cp:revision>
  <dcterms:created xsi:type="dcterms:W3CDTF">2008-03-20T07:08:00Z</dcterms:created>
  <dcterms:modified xsi:type="dcterms:W3CDTF">2020-10-13T22:47:15Z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