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319" r:id="rId3"/>
    <p:sldId id="298" r:id="rId4"/>
    <p:sldId id="299" r:id="rId5"/>
    <p:sldId id="301" r:id="rId6"/>
    <p:sldId id="300" r:id="rId7"/>
    <p:sldId id="305" r:id="rId8"/>
    <p:sldId id="306" r:id="rId9"/>
    <p:sldId id="308" r:id="rId10"/>
    <p:sldId id="314" r:id="rId11"/>
    <p:sldId id="313" r:id="rId12"/>
    <p:sldId id="315" r:id="rId13"/>
    <p:sldId id="304" r:id="rId14"/>
    <p:sldId id="307" r:id="rId15"/>
    <p:sldId id="309" r:id="rId16"/>
    <p:sldId id="316" r:id="rId17"/>
    <p:sldId id="317" r:id="rId18"/>
    <p:sldId id="311" r:id="rId19"/>
    <p:sldId id="297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者" initials="A" lastIdx="268" clrIdx="0"/>
  <p:cmAuthor id="2" name="Rong FAN" initials="FanR" lastIdx="47" clrIdx="1">
    <p:extLst>
      <p:ext uri="{19B8F6BF-5375-455C-9EA6-DF929625EA0E}">
        <p15:presenceInfo xmlns:p15="http://schemas.microsoft.com/office/powerpoint/2012/main" userId="Rong F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043" autoAdjust="0"/>
    <p:restoredTop sz="84712" autoAdjust="0"/>
  </p:normalViewPr>
  <p:slideViewPr>
    <p:cSldViewPr snapToGrid="0">
      <p:cViewPr varScale="1">
        <p:scale>
          <a:sx n="53" d="100"/>
          <a:sy n="53" d="100"/>
        </p:scale>
        <p:origin x="10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26D1E-B788-476C-88BB-11F1D6F4B1EF}" type="datetimeFigureOut">
              <a:rPr lang="zh-CN" altLang="en-US" smtClean="0"/>
              <a:t>2020-9-29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57767-8E7B-4B45-8B9A-977093429C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9268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zh-CN" smtClean="0">
                <a:solidFill>
                  <a:prstClr val="black"/>
                </a:solidFill>
              </a:rPr>
              <a:pPr/>
              <a:t>1</a:t>
            </a:fld>
            <a:endParaRPr altLang="en-US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0318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57767-8E7B-4B45-8B9A-977093429CF0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377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lang="zh-CN" sz="54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600"/>
              </a:spcBef>
              <a:buNone/>
              <a:defRPr lang="zh-CN" sz="2800">
                <a:solidFill>
                  <a:srgbClr val="D24726"/>
                </a:solidFill>
                <a:latin typeface="+mj-lt"/>
              </a:defRPr>
            </a:lvl1pPr>
            <a:lvl2pPr marL="457200" indent="0" algn="ctr" latinLnBrk="0">
              <a:buNone/>
              <a:defRPr lang="zh-CN" sz="2000"/>
            </a:lvl2pPr>
            <a:lvl3pPr marL="914400" indent="0" algn="ctr" latinLnBrk="0">
              <a:buNone/>
              <a:defRPr lang="zh-CN" sz="1800"/>
            </a:lvl3pPr>
            <a:lvl4pPr marL="1371600" indent="0" algn="ctr" latinLnBrk="0">
              <a:buNone/>
              <a:defRPr lang="zh-CN" sz="1600"/>
            </a:lvl4pPr>
            <a:lvl5pPr marL="1828800" indent="0" algn="ctr" latinLnBrk="0">
              <a:buNone/>
              <a:defRPr lang="zh-CN" sz="1600"/>
            </a:lvl5pPr>
            <a:lvl6pPr marL="2286000" indent="0" algn="ctr" latinLnBrk="0">
              <a:buNone/>
              <a:defRPr lang="zh-CN" sz="1600"/>
            </a:lvl6pPr>
            <a:lvl7pPr marL="2743200" indent="0" algn="ctr" latinLnBrk="0">
              <a:buNone/>
              <a:defRPr lang="zh-CN" sz="1600"/>
            </a:lvl7pPr>
            <a:lvl8pPr marL="3200400" indent="0" algn="ctr" latinLnBrk="0">
              <a:buNone/>
              <a:defRPr lang="zh-CN" sz="1600"/>
            </a:lvl8pPr>
            <a:lvl9pPr marL="3657600" indent="0" algn="ctr" latinLnBrk="0">
              <a:buNone/>
              <a:defRPr lang="zh-CN" sz="1600"/>
            </a:lvl9pPr>
          </a:lstStyle>
          <a:p>
            <a:r>
              <a:rPr lang="zh-CN" altLang="en-US"/>
              <a:t>单击此处编辑母版副标题样式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44E-4441-441A-8AD6-EDC9C7866082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34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A0FC-EB14-4E31-8AB3-79654924DDA2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9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59BE-D2C0-42F2-8DF0-1F24E4D37185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3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1200"/>
              </a:spcAft>
              <a:buNone/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lnSpc>
                <a:spcPct val="150000"/>
              </a:lnSpc>
              <a:spcAft>
                <a:spcPts val="1200"/>
              </a:spcAft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lnSpc>
                <a:spcPct val="150000"/>
              </a:lnSpc>
              <a:spcAft>
                <a:spcPts val="1200"/>
              </a:spcAft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lnSpc>
                <a:spcPct val="150000"/>
              </a:lnSpc>
              <a:spcAft>
                <a:spcPts val="1200"/>
              </a:spcAft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lnSpc>
                <a:spcPct val="150000"/>
              </a:lnSpc>
              <a:spcAft>
                <a:spcPts val="1200"/>
              </a:spcAft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2D2E7-82AD-4392-9BE4-767808DF4ED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80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6496" y="2402238"/>
            <a:ext cx="3276599" cy="2187227"/>
          </a:xfrm>
        </p:spPr>
        <p:txBody>
          <a:bodyPr anchor="ctr">
            <a:noAutofit/>
          </a:bodyPr>
          <a:lstStyle>
            <a:lvl1pPr algn="l" latinLnBrk="0">
              <a:defRPr lang="zh-CN" sz="4800">
                <a:solidFill>
                  <a:srgbClr val="D247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lang="zh-CN" sz="2800">
                <a:solidFill>
                  <a:schemeClr val="bg1"/>
                </a:solidFill>
                <a:latin typeface="+mj-lt"/>
              </a:defRPr>
            </a:lvl1pPr>
            <a:lvl2pPr marL="457200" indent="0" latinLnBrk="0">
              <a:buNone/>
              <a:defRPr lang="zh-CN" sz="2000"/>
            </a:lvl2pPr>
            <a:lvl3pPr marL="914400" indent="0" latinLnBrk="0">
              <a:buNone/>
              <a:defRPr lang="zh-CN" sz="1800"/>
            </a:lvl3pPr>
            <a:lvl4pPr marL="1371600" indent="0" latinLnBrk="0">
              <a:buNone/>
              <a:defRPr lang="zh-CN" sz="1600"/>
            </a:lvl4pPr>
            <a:lvl5pPr marL="1828800" indent="0" latinLnBrk="0">
              <a:buNone/>
              <a:defRPr lang="zh-CN" sz="1600"/>
            </a:lvl5pPr>
            <a:lvl6pPr marL="2286000" indent="0" latinLnBrk="0">
              <a:buNone/>
              <a:defRPr lang="zh-CN" sz="1600"/>
            </a:lvl6pPr>
            <a:lvl7pPr marL="2743200" indent="0" latinLnBrk="0">
              <a:buNone/>
              <a:defRPr lang="zh-CN" sz="1600"/>
            </a:lvl7pPr>
            <a:lvl8pPr marL="3200400" indent="0" latinLnBrk="0">
              <a:buNone/>
              <a:defRPr lang="zh-CN" sz="1600"/>
            </a:lvl8pPr>
            <a:lvl9pPr marL="3657600" indent="0" latinLnBrk="0">
              <a:buNone/>
              <a:defRPr lang="zh-CN"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C935-304B-451A-9540-4377E2B39AC4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4410635" y="1709738"/>
            <a:ext cx="7781366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54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D395-8C84-4A87-A0C2-B592803E520C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06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0FFD-0188-4C5C-9347-3A622C76888B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1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AC23-3FB9-4A7E-B9ED-455323BC027D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00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FD8B-AC44-47D0-BBAA-ECBE1ED50635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43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CN" sz="16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E93-20C9-4BBA-ADE8-AC17E520F586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63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 latinLnBrk="0">
              <a:buNone/>
              <a:defRPr lang="zh-CN" sz="32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CN" sz="16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B0A8-D33A-435A-A265-46F68CEEBF54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04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5BB8504-0B09-4F20-8A45-0B396289DDB6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2020-9-29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zh-C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7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zh-CN" sz="4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>
                <a:latin typeface="Arial" panose="020B0604020202020204" pitchFamily="34" charset="0"/>
                <a:cs typeface="Arial" panose="020B0604020202020204" pitchFamily="34" charset="0"/>
              </a:rPr>
              <a:t>INFECTIOUS DISEASES</a:t>
            </a:r>
            <a:br>
              <a:rPr lang="en-US" altLang="zh-CN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sz="4400" dirty="0">
                <a:latin typeface="Arial" panose="020B0604020202020204" pitchFamily="34" charset="0"/>
                <a:cs typeface="Arial" panose="020B0604020202020204" pitchFamily="34" charset="0"/>
              </a:rPr>
              <a:t>REVIEW </a:t>
            </a:r>
            <a:endParaRPr lang="zh-C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50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Hemorrhagic fever with renal syndrome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724594" y="1828396"/>
            <a:ext cx="65074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zh-CN" sz="16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4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2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Manifestation (Five Phase)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Laboratory Examination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760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Mumps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724594" y="1828396"/>
            <a:ext cx="65074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zh-CN" sz="16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4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2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Manifestation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41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Scarlet fever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4434" y="1842250"/>
            <a:ext cx="65074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zh-CN" sz="16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4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2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022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Shigellosis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Manifestation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38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Epidemic cerebrospinal meningitis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724594" y="1828396"/>
            <a:ext cx="41677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zh-CN" sz="16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4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2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</a:p>
        </p:txBody>
      </p:sp>
    </p:spTree>
    <p:extLst>
      <p:ext uri="{BB962C8B-B14F-4D97-AF65-F5344CB8AC3E}">
        <p14:creationId xmlns:p14="http://schemas.microsoft.com/office/powerpoint/2010/main" val="117784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Leptospirosis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4434" y="2005014"/>
            <a:ext cx="70931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zh-CN" sz="16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4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2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Manifestation</a:t>
            </a:r>
            <a:endParaRPr lang="en-US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Jarisch-Herxheimer</a:t>
            </a:r>
            <a:r>
              <a:rPr lang="en-US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reaction</a:t>
            </a:r>
          </a:p>
        </p:txBody>
      </p:sp>
    </p:spTree>
    <p:extLst>
      <p:ext uri="{BB962C8B-B14F-4D97-AF65-F5344CB8AC3E}">
        <p14:creationId xmlns:p14="http://schemas.microsoft.com/office/powerpoint/2010/main" val="3872899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Malaria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文本占位符 2"/>
          <p:cNvSpPr>
            <a:spLocks noGrp="1"/>
          </p:cNvSpPr>
          <p:nvPr>
            <p:ph idx="1"/>
          </p:nvPr>
        </p:nvSpPr>
        <p:spPr>
          <a:xfrm>
            <a:off x="604434" y="1923563"/>
            <a:ext cx="5281189" cy="3718094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Manifestation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</p:txBody>
      </p:sp>
    </p:spTree>
    <p:extLst>
      <p:ext uri="{BB962C8B-B14F-4D97-AF65-F5344CB8AC3E}">
        <p14:creationId xmlns:p14="http://schemas.microsoft.com/office/powerpoint/2010/main" val="3238086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Amebiasis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1" y="1825625"/>
            <a:ext cx="9752214" cy="4351338"/>
          </a:xfrm>
        </p:spPr>
        <p:txBody>
          <a:bodyPr/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 of transmission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manifestations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138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Schistosomiasis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4434" y="1842250"/>
            <a:ext cx="65074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zh-CN" sz="16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4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2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59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7200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zh-CN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46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Question Type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idx="1"/>
          </p:nvPr>
        </p:nvSpPr>
        <p:spPr>
          <a:xfrm>
            <a:off x="604434" y="1923563"/>
            <a:ext cx="10031482" cy="3718094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 questions × 70(Single choice)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Noun explanations × 2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questions × 2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567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idx="1"/>
          </p:nvPr>
        </p:nvSpPr>
        <p:spPr>
          <a:xfrm>
            <a:off x="604434" y="1923563"/>
            <a:ext cx="10031482" cy="3718094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 of Infectious disease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factors of infective process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features of infectious disease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Carrier state, Recrudescence, Susceptible person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55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Viral hepatitis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idx="1"/>
          </p:nvPr>
        </p:nvSpPr>
        <p:spPr>
          <a:xfrm>
            <a:off x="604434" y="1773932"/>
            <a:ext cx="7991137" cy="4582419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history </a:t>
            </a: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esp. HBV</a:t>
            </a: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 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Complication </a:t>
            </a: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esp. HBV</a:t>
            </a: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sign </a:t>
            </a: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fulminant hepatitis</a:t>
            </a: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Antiviral treatment (esp. HBV and HCV)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prevent?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92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Measles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文本占位符 2"/>
          <p:cNvSpPr>
            <a:spLocks noGrp="1"/>
          </p:cNvSpPr>
          <p:nvPr>
            <p:ph idx="1"/>
          </p:nvPr>
        </p:nvSpPr>
        <p:spPr>
          <a:xfrm>
            <a:off x="604434" y="1923563"/>
            <a:ext cx="5281189" cy="3718094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sign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complication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 of transmission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</p:txBody>
      </p:sp>
    </p:spTree>
    <p:extLst>
      <p:ext uri="{BB962C8B-B14F-4D97-AF65-F5344CB8AC3E}">
        <p14:creationId xmlns:p14="http://schemas.microsoft.com/office/powerpoint/2010/main" val="246630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Typhoid Fever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idx="1"/>
          </p:nvPr>
        </p:nvSpPr>
        <p:spPr>
          <a:xfrm>
            <a:off x="604434" y="1923563"/>
            <a:ext cx="5281189" cy="3718094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 of transmission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Laboratory Examination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Rose Spots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10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Epidemic encephalitis B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724594" y="1828396"/>
            <a:ext cx="41677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zh-CN" sz="16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4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2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Manifestation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16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AIDS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724594" y="1828396"/>
            <a:ext cx="41677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zh-CN" sz="16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4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2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Pathogenesis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Manifestation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6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Dengue fever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724594" y="1828396"/>
            <a:ext cx="41677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zh-CN" sz="16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4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2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zh-CN" sz="1100" kern="120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Manifestation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228849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203</Words>
  <Application>Microsoft Office PowerPoint</Application>
  <PresentationFormat>宽屏</PresentationFormat>
  <Paragraphs>104</Paragraphs>
  <Slides>19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Microsoft YaHei UI</vt:lpstr>
      <vt:lpstr>Arial</vt:lpstr>
      <vt:lpstr>Calibri</vt:lpstr>
      <vt:lpstr>Segoe UI</vt:lpstr>
      <vt:lpstr>Segoe UI Light</vt:lpstr>
      <vt:lpstr>WelcomeDoc</vt:lpstr>
      <vt:lpstr>INFECTIOUS DISEASES REVIEW </vt:lpstr>
      <vt:lpstr>Question Type</vt:lpstr>
      <vt:lpstr>Introduction</vt:lpstr>
      <vt:lpstr>Viral hepatitis</vt:lpstr>
      <vt:lpstr>Measles</vt:lpstr>
      <vt:lpstr>Typhoid Fever</vt:lpstr>
      <vt:lpstr>Epidemic encephalitis B</vt:lpstr>
      <vt:lpstr>AIDS</vt:lpstr>
      <vt:lpstr>Dengue fever</vt:lpstr>
      <vt:lpstr>Hemorrhagic fever with renal syndrome</vt:lpstr>
      <vt:lpstr>Mumps</vt:lpstr>
      <vt:lpstr>Scarlet fever</vt:lpstr>
      <vt:lpstr>Shigellosis</vt:lpstr>
      <vt:lpstr>Epidemic cerebrospinal meningitis</vt:lpstr>
      <vt:lpstr>Leptospirosis</vt:lpstr>
      <vt:lpstr>Malaria</vt:lpstr>
      <vt:lpstr>Amebiasis</vt:lpstr>
      <vt:lpstr>Schistosomiasis</vt:lpstr>
      <vt:lpstr>Thank You!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REALM Data sharing request for  AI463-520 study Scientific rationale and statistical analysis plan</dc:title>
  <dc:creator>Rong FAN</dc:creator>
  <cp:lastModifiedBy>Fan Rong</cp:lastModifiedBy>
  <cp:revision>70</cp:revision>
  <dcterms:created xsi:type="dcterms:W3CDTF">2016-09-17T01:37:36Z</dcterms:created>
  <dcterms:modified xsi:type="dcterms:W3CDTF">2020-09-29T07:14:55Z</dcterms:modified>
</cp:coreProperties>
</file>