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88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994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449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771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28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27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39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5158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123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841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75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EDEA6F-E64D-471B-91C6-45F7E8360DA7}" type="datetimeFigureOut">
              <a:rPr lang="zh-CN" altLang="en-US" smtClean="0"/>
              <a:t>2020/11/23 Monday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F454A-55B2-4FC9-A296-9B94A59A167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94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 noChangeArrowheads="1"/>
          </p:cNvSpPr>
          <p:nvPr>
            <p:ph type="title"/>
          </p:nvPr>
        </p:nvSpPr>
        <p:spPr>
          <a:xfrm>
            <a:off x="2171700" y="185738"/>
            <a:ext cx="7772400" cy="658812"/>
          </a:xfrm>
        </p:spPr>
        <p:txBody>
          <a:bodyPr/>
          <a:lstStyle/>
          <a:p>
            <a:r>
              <a:rPr lang="zh-CN" altLang="en-US" sz="3600"/>
              <a:t>复习提要</a:t>
            </a:r>
          </a:p>
        </p:txBody>
      </p:sp>
      <p:sp>
        <p:nvSpPr>
          <p:cNvPr id="25603" name="内容占位符 2"/>
          <p:cNvSpPr>
            <a:spLocks noGrp="1" noChangeArrowheads="1"/>
          </p:cNvSpPr>
          <p:nvPr>
            <p:ph idx="1"/>
          </p:nvPr>
        </p:nvSpPr>
        <p:spPr>
          <a:xfrm>
            <a:off x="6244750" y="711794"/>
            <a:ext cx="4927600" cy="5327650"/>
          </a:xfrm>
        </p:spPr>
        <p:txBody>
          <a:bodyPr/>
          <a:lstStyle/>
          <a:p>
            <a:r>
              <a:rPr lang="zh-CN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第二章：流体力学</a:t>
            </a:r>
          </a:p>
          <a:p>
            <a:r>
              <a:rPr lang="en-US" altLang="zh-CN" sz="2400" dirty="0"/>
              <a:t>1. </a:t>
            </a:r>
            <a:r>
              <a:rPr lang="zh-CN" altLang="zh-CN" sz="2400" dirty="0"/>
              <a:t>浮力（阿基米德定律）</a:t>
            </a:r>
          </a:p>
          <a:p>
            <a:r>
              <a:rPr lang="en-US" altLang="zh-CN" sz="2400" dirty="0"/>
              <a:t>2. </a:t>
            </a:r>
            <a:r>
              <a:rPr lang="zh-CN" altLang="zh-CN" sz="2400" dirty="0"/>
              <a:t>流线的物理意义</a:t>
            </a:r>
          </a:p>
          <a:p>
            <a:r>
              <a:rPr lang="en-US" altLang="zh-CN" sz="2400" dirty="0"/>
              <a:t>3. </a:t>
            </a:r>
            <a:r>
              <a:rPr lang="zh-CN" altLang="zh-CN" sz="2400" dirty="0"/>
              <a:t>稳流</a:t>
            </a:r>
          </a:p>
          <a:p>
            <a:r>
              <a:rPr lang="en-US" altLang="zh-CN" sz="2400" dirty="0"/>
              <a:t>4. </a:t>
            </a:r>
            <a:r>
              <a:rPr lang="zh-CN" altLang="zh-CN" sz="2400" dirty="0"/>
              <a:t>连续性方程</a:t>
            </a:r>
          </a:p>
          <a:p>
            <a:r>
              <a:rPr lang="en-US" altLang="zh-CN" sz="2400" dirty="0"/>
              <a:t>5. </a:t>
            </a:r>
            <a:r>
              <a:rPr lang="zh-CN" altLang="zh-CN" sz="2400" dirty="0"/>
              <a:t>伯努利方程</a:t>
            </a:r>
          </a:p>
          <a:p>
            <a:r>
              <a:rPr lang="en-US" altLang="zh-CN" sz="2400" dirty="0"/>
              <a:t>6. </a:t>
            </a:r>
            <a:r>
              <a:rPr lang="zh-CN" altLang="zh-CN" sz="2400" dirty="0"/>
              <a:t>粘性，粘性流体的流动特点</a:t>
            </a:r>
          </a:p>
          <a:p>
            <a:r>
              <a:rPr lang="en-US" altLang="zh-CN" sz="2400" dirty="0"/>
              <a:t>7. </a:t>
            </a:r>
            <a:r>
              <a:rPr lang="zh-CN" altLang="zh-CN" sz="2400" dirty="0"/>
              <a:t>湍流</a:t>
            </a:r>
          </a:p>
          <a:p>
            <a:r>
              <a:rPr lang="en-US" altLang="zh-CN" sz="2400" dirty="0"/>
              <a:t>8. </a:t>
            </a:r>
            <a:r>
              <a:rPr lang="zh-CN" altLang="zh-CN" sz="2400" dirty="0"/>
              <a:t>斯托克斯粘性公式</a:t>
            </a:r>
          </a:p>
          <a:p>
            <a:r>
              <a:rPr lang="en-US" altLang="zh-CN" sz="2400" dirty="0"/>
              <a:t>9. </a:t>
            </a:r>
            <a:r>
              <a:rPr lang="zh-CN" altLang="zh-CN" sz="2400" dirty="0"/>
              <a:t>血液流动特点，人体血压规律</a:t>
            </a:r>
          </a:p>
          <a:p>
            <a:r>
              <a:rPr lang="en-US" altLang="zh-CN" sz="2400" dirty="0"/>
              <a:t>10. </a:t>
            </a:r>
            <a:r>
              <a:rPr lang="zh-CN" altLang="zh-CN" sz="2400" dirty="0"/>
              <a:t>粘性流体的伯努利方程</a:t>
            </a:r>
          </a:p>
        </p:txBody>
      </p:sp>
      <p:sp>
        <p:nvSpPr>
          <p:cNvPr id="25604" name="内容占位符 2"/>
          <p:cNvSpPr txBox="1">
            <a:spLocks noChangeArrowheads="1"/>
          </p:cNvSpPr>
          <p:nvPr/>
        </p:nvSpPr>
        <p:spPr bwMode="auto">
          <a:xfrm>
            <a:off x="1860550" y="1020764"/>
            <a:ext cx="2922588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20000"/>
              </a:spcBef>
              <a:buFontTx/>
              <a:buChar char="•"/>
            </a:pPr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第一章 力学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1. </a:t>
            </a:r>
            <a:r>
              <a:rPr lang="zh-CN" altLang="en-US" sz="2400" b="0" dirty="0"/>
              <a:t>牛顿第</a:t>
            </a:r>
            <a:r>
              <a:rPr lang="en-US" altLang="zh-CN" sz="2400" b="0" dirty="0"/>
              <a:t>2</a:t>
            </a:r>
            <a:r>
              <a:rPr lang="zh-CN" altLang="en-US" sz="2400" b="0" dirty="0"/>
              <a:t>定律</a:t>
            </a:r>
            <a:endParaRPr lang="zh-CN" altLang="zh-CN" sz="2400" b="0" dirty="0"/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2. </a:t>
            </a:r>
            <a:r>
              <a:rPr lang="zh-CN" altLang="en-US" sz="2400" b="0" dirty="0"/>
              <a:t>动量定理</a:t>
            </a:r>
            <a:endParaRPr lang="zh-CN" altLang="zh-CN" sz="2400" b="0" dirty="0"/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3. </a:t>
            </a:r>
            <a:r>
              <a:rPr lang="zh-CN" altLang="en-US" sz="2400" b="0" dirty="0"/>
              <a:t>平衡</a:t>
            </a:r>
            <a:endParaRPr lang="zh-CN" altLang="zh-CN" sz="2400" b="0" dirty="0"/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4. </a:t>
            </a:r>
            <a:r>
              <a:rPr lang="zh-CN" altLang="en-US" sz="2400" b="0" dirty="0"/>
              <a:t>力矩与杠杆</a:t>
            </a:r>
          </a:p>
        </p:txBody>
      </p:sp>
      <p:sp>
        <p:nvSpPr>
          <p:cNvPr id="25605" name="内容占位符 2"/>
          <p:cNvSpPr txBox="1">
            <a:spLocks noChangeArrowheads="1"/>
          </p:cNvSpPr>
          <p:nvPr/>
        </p:nvSpPr>
        <p:spPr bwMode="auto">
          <a:xfrm>
            <a:off x="1773238" y="3744914"/>
            <a:ext cx="3782702" cy="242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20000"/>
              </a:spcBef>
              <a:buFontTx/>
              <a:buChar char="•"/>
            </a:pPr>
            <a:r>
              <a:rPr lang="zh-CN" altLang="zh-CN" sz="2400" b="0" dirty="0">
                <a:latin typeface="黑体" panose="02010609060101010101" pitchFamily="49" charset="-122"/>
                <a:ea typeface="黑体" panose="02010609060101010101" pitchFamily="49" charset="-122"/>
              </a:rPr>
              <a:t>第三章 液体的表面现象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1. </a:t>
            </a:r>
            <a:r>
              <a:rPr lang="zh-CN" altLang="zh-CN" sz="2400" b="0" dirty="0"/>
              <a:t>表面张力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2. </a:t>
            </a:r>
            <a:r>
              <a:rPr lang="zh-CN" altLang="zh-CN" sz="2400" b="0" dirty="0"/>
              <a:t>弯曲液面的附加压强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3. </a:t>
            </a:r>
            <a:r>
              <a:rPr lang="zh-CN" altLang="zh-CN" sz="2400" b="0" dirty="0"/>
              <a:t>毛细现象</a:t>
            </a:r>
          </a:p>
          <a:p>
            <a:pPr algn="just"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4. </a:t>
            </a:r>
            <a:r>
              <a:rPr lang="zh-CN" altLang="zh-CN" sz="2400" b="0" dirty="0"/>
              <a:t>表面活性物质</a:t>
            </a:r>
            <a:endParaRPr lang="zh-CN" alt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817721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内容占位符 2"/>
          <p:cNvSpPr>
            <a:spLocks noGrp="1" noChangeArrowheads="1"/>
          </p:cNvSpPr>
          <p:nvPr>
            <p:ph idx="1"/>
          </p:nvPr>
        </p:nvSpPr>
        <p:spPr>
          <a:xfrm>
            <a:off x="1882776" y="404813"/>
            <a:ext cx="8099425" cy="6337300"/>
          </a:xfrm>
        </p:spPr>
        <p:txBody>
          <a:bodyPr>
            <a:normAutofit lnSpcReduction="10000"/>
          </a:bodyPr>
          <a:lstStyle/>
          <a:p>
            <a:r>
              <a:rPr lang="zh-CN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第四章 振动和波、声</a:t>
            </a:r>
          </a:p>
          <a:p>
            <a:r>
              <a:rPr lang="en-US" altLang="zh-CN" sz="2400" dirty="0"/>
              <a:t>1. </a:t>
            </a:r>
            <a:r>
              <a:rPr lang="zh-CN" altLang="zh-CN" sz="2400" dirty="0"/>
              <a:t>简谐振动（位移方程，速度方程，加速度方程）</a:t>
            </a:r>
          </a:p>
          <a:p>
            <a:r>
              <a:rPr lang="en-US" altLang="zh-CN" sz="2400" dirty="0"/>
              <a:t>2. </a:t>
            </a:r>
            <a:r>
              <a:rPr lang="zh-CN" altLang="zh-CN" sz="2400" dirty="0"/>
              <a:t>简谐振动矢量圆（用矢量圆分析振动）</a:t>
            </a:r>
          </a:p>
          <a:p>
            <a:r>
              <a:rPr lang="en-US" altLang="zh-CN" sz="2400" dirty="0"/>
              <a:t>3. </a:t>
            </a:r>
            <a:r>
              <a:rPr lang="zh-CN" altLang="zh-CN" sz="2400" dirty="0"/>
              <a:t>振动的合成</a:t>
            </a:r>
          </a:p>
          <a:p>
            <a:r>
              <a:rPr lang="en-US" altLang="zh-CN" sz="2400" dirty="0"/>
              <a:t>4. </a:t>
            </a:r>
            <a:r>
              <a:rPr lang="zh-CN" altLang="zh-CN" sz="2400" dirty="0"/>
              <a:t>波动方程（特征量，相位，方程推导）</a:t>
            </a:r>
          </a:p>
          <a:p>
            <a:r>
              <a:rPr lang="en-US" altLang="zh-CN" sz="2400" dirty="0"/>
              <a:t>5. </a:t>
            </a:r>
            <a:r>
              <a:rPr lang="zh-CN" altLang="zh-CN" sz="2400" dirty="0"/>
              <a:t>简谐波与波源关系</a:t>
            </a:r>
          </a:p>
          <a:p>
            <a:r>
              <a:rPr lang="en-US" altLang="zh-CN" sz="2400" dirty="0"/>
              <a:t>6. </a:t>
            </a:r>
            <a:r>
              <a:rPr lang="zh-CN" altLang="zh-CN" sz="2400" dirty="0"/>
              <a:t>横波、纵波</a:t>
            </a:r>
          </a:p>
          <a:p>
            <a:r>
              <a:rPr lang="en-US" altLang="zh-CN" sz="2400" dirty="0"/>
              <a:t>7. </a:t>
            </a:r>
            <a:r>
              <a:rPr lang="zh-CN" altLang="zh-CN" sz="2400" dirty="0"/>
              <a:t>波形图、振动图与波动方程</a:t>
            </a:r>
          </a:p>
          <a:p>
            <a:r>
              <a:rPr lang="en-US" altLang="zh-CN" sz="2400" dirty="0"/>
              <a:t>8. </a:t>
            </a:r>
            <a:r>
              <a:rPr lang="zh-CN" altLang="zh-CN" sz="2400" dirty="0"/>
              <a:t>半波损失</a:t>
            </a:r>
          </a:p>
          <a:p>
            <a:r>
              <a:rPr lang="en-US" altLang="zh-CN" sz="2400" dirty="0"/>
              <a:t>9. </a:t>
            </a:r>
            <a:r>
              <a:rPr lang="zh-CN" altLang="zh-CN" sz="2400" dirty="0"/>
              <a:t>相干波</a:t>
            </a:r>
            <a:r>
              <a:rPr lang="zh-CN" altLang="en-US" sz="2400" dirty="0"/>
              <a:t>、波的叠加与干涉</a:t>
            </a:r>
            <a:endParaRPr lang="zh-CN" altLang="zh-CN" sz="2400" dirty="0"/>
          </a:p>
          <a:p>
            <a:r>
              <a:rPr lang="en-US" altLang="zh-CN" sz="2400" dirty="0"/>
              <a:t>10. </a:t>
            </a:r>
            <a:r>
              <a:rPr lang="zh-CN" altLang="zh-CN" sz="2400" dirty="0"/>
              <a:t>波程差</a:t>
            </a:r>
            <a:endParaRPr lang="en-US" altLang="zh-CN" sz="2400" dirty="0"/>
          </a:p>
          <a:p>
            <a:r>
              <a:rPr lang="en-US" altLang="zh-CN" sz="2400" dirty="0"/>
              <a:t>11. </a:t>
            </a:r>
            <a:r>
              <a:rPr lang="zh-CN" altLang="zh-CN" sz="2400" dirty="0"/>
              <a:t>多普勒效应</a:t>
            </a:r>
          </a:p>
          <a:p>
            <a:r>
              <a:rPr lang="en-US" altLang="zh-CN" sz="2400" dirty="0"/>
              <a:t>12. </a:t>
            </a:r>
            <a:r>
              <a:rPr lang="zh-CN" altLang="zh-CN" sz="2400" dirty="0"/>
              <a:t>声强级</a:t>
            </a:r>
          </a:p>
          <a:p>
            <a:r>
              <a:rPr lang="en-US" altLang="zh-CN" sz="2400" dirty="0"/>
              <a:t>13. </a:t>
            </a:r>
            <a:r>
              <a:rPr lang="zh-CN" altLang="zh-CN" sz="2400" dirty="0"/>
              <a:t>超声波特点</a:t>
            </a:r>
            <a:r>
              <a:rPr lang="zh-CN" altLang="en-US" sz="2400" dirty="0"/>
              <a:t>、超声成像常见类型</a:t>
            </a:r>
            <a:endParaRPr lang="zh-CN" altLang="zh-CN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00794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内容占位符 2"/>
          <p:cNvSpPr>
            <a:spLocks noGrp="1" noChangeArrowheads="1"/>
          </p:cNvSpPr>
          <p:nvPr>
            <p:ph idx="1"/>
          </p:nvPr>
        </p:nvSpPr>
        <p:spPr>
          <a:xfrm>
            <a:off x="1703389" y="800100"/>
            <a:ext cx="4321175" cy="5295900"/>
          </a:xfrm>
        </p:spPr>
        <p:txBody>
          <a:bodyPr/>
          <a:lstStyle/>
          <a:p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章 几何光学</a:t>
            </a:r>
          </a:p>
          <a:p>
            <a:r>
              <a:rPr lang="en-US" altLang="zh-CN" dirty="0"/>
              <a:t>1. </a:t>
            </a:r>
            <a:r>
              <a:rPr lang="zh-CN" altLang="zh-CN" dirty="0"/>
              <a:t>单球面成像</a:t>
            </a:r>
          </a:p>
          <a:p>
            <a:r>
              <a:rPr lang="en-US" altLang="zh-CN" dirty="0"/>
              <a:t>2. </a:t>
            </a:r>
            <a:r>
              <a:rPr lang="zh-CN" altLang="zh-CN" dirty="0"/>
              <a:t>共轴多球面成像</a:t>
            </a:r>
          </a:p>
          <a:p>
            <a:r>
              <a:rPr lang="en-US" altLang="zh-CN" dirty="0"/>
              <a:t>3. </a:t>
            </a:r>
            <a:r>
              <a:rPr lang="zh-CN" altLang="zh-CN" dirty="0"/>
              <a:t>薄透镜</a:t>
            </a:r>
          </a:p>
          <a:p>
            <a:r>
              <a:rPr lang="en-US" altLang="zh-CN" dirty="0"/>
              <a:t>4. </a:t>
            </a:r>
            <a:r>
              <a:rPr lang="zh-CN" altLang="zh-CN" dirty="0"/>
              <a:t>薄透镜组</a:t>
            </a:r>
          </a:p>
          <a:p>
            <a:r>
              <a:rPr lang="en-US" altLang="zh-CN" dirty="0"/>
              <a:t>5. </a:t>
            </a:r>
            <a:r>
              <a:rPr lang="zh-CN" altLang="zh-CN" dirty="0"/>
              <a:t>放大镜</a:t>
            </a:r>
          </a:p>
          <a:p>
            <a:r>
              <a:rPr lang="en-US" altLang="zh-CN" dirty="0"/>
              <a:t>6. </a:t>
            </a:r>
            <a:r>
              <a:rPr lang="zh-CN" altLang="zh-CN" dirty="0"/>
              <a:t>显微镜</a:t>
            </a:r>
          </a:p>
          <a:p>
            <a:r>
              <a:rPr lang="en-US" altLang="zh-CN" dirty="0"/>
              <a:t>7. </a:t>
            </a:r>
            <a:r>
              <a:rPr lang="zh-CN" altLang="zh-CN" dirty="0"/>
              <a:t>最小分辨角</a:t>
            </a:r>
          </a:p>
          <a:p>
            <a:r>
              <a:rPr lang="en-US" altLang="zh-CN" dirty="0"/>
              <a:t>8. </a:t>
            </a:r>
            <a:r>
              <a:rPr lang="zh-CN" altLang="zh-CN" dirty="0"/>
              <a:t>眼睛构造特点</a:t>
            </a:r>
          </a:p>
          <a:p>
            <a:r>
              <a:rPr lang="en-US" altLang="zh-CN" dirty="0"/>
              <a:t>9. </a:t>
            </a:r>
            <a:r>
              <a:rPr lang="zh-CN" altLang="zh-CN" dirty="0"/>
              <a:t>视力异常及矫正方法</a:t>
            </a:r>
          </a:p>
          <a:p>
            <a:endParaRPr lang="zh-CN" altLang="en-US" dirty="0"/>
          </a:p>
        </p:txBody>
      </p:sp>
      <p:sp>
        <p:nvSpPr>
          <p:cNvPr id="27651" name="内容占位符 2"/>
          <p:cNvSpPr txBox="1">
            <a:spLocks noChangeArrowheads="1"/>
          </p:cNvSpPr>
          <p:nvPr/>
        </p:nvSpPr>
        <p:spPr bwMode="auto">
          <a:xfrm>
            <a:off x="6823210" y="466074"/>
            <a:ext cx="4321175" cy="579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zh-CN" altLang="zh-CN" sz="2400" b="0" dirty="0">
                <a:latin typeface="黑体" panose="02010609060101010101" pitchFamily="49" charset="-122"/>
                <a:ea typeface="黑体" panose="02010609060101010101" pitchFamily="49" charset="-122"/>
              </a:rPr>
              <a:t>第七章 波动光学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1. </a:t>
            </a:r>
            <a:r>
              <a:rPr lang="zh-CN" altLang="zh-CN" sz="2400" b="0" dirty="0"/>
              <a:t>折射率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2. </a:t>
            </a:r>
            <a:r>
              <a:rPr lang="zh-CN" altLang="zh-CN" sz="2400" b="0" dirty="0"/>
              <a:t>杨氏双缝干涉实验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3. </a:t>
            </a:r>
            <a:r>
              <a:rPr lang="zh-CN" altLang="zh-CN" sz="2400" b="0" dirty="0"/>
              <a:t>干涉条件，增强与减弱的判断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4. </a:t>
            </a:r>
            <a:r>
              <a:rPr lang="zh-CN" altLang="zh-CN" sz="2400" b="0" dirty="0"/>
              <a:t>薄膜干涉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5. </a:t>
            </a:r>
            <a:r>
              <a:rPr lang="zh-CN" altLang="zh-CN" sz="2400" b="0" dirty="0"/>
              <a:t>夫琅和费衍射</a:t>
            </a:r>
            <a:endParaRPr lang="en-US" altLang="zh-CN" sz="2400" b="0" dirty="0"/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6. </a:t>
            </a:r>
            <a:r>
              <a:rPr lang="zh-CN" altLang="zh-CN" sz="2400" b="0" dirty="0"/>
              <a:t>瑞利判据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7. </a:t>
            </a:r>
            <a:r>
              <a:rPr lang="zh-CN" altLang="zh-CN" sz="2400" b="0" dirty="0"/>
              <a:t>光栅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8. </a:t>
            </a:r>
            <a:r>
              <a:rPr lang="zh-CN" altLang="zh-CN" sz="2400" b="0" dirty="0"/>
              <a:t>偏振光与偏振度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9. </a:t>
            </a:r>
            <a:r>
              <a:rPr lang="zh-CN" altLang="zh-CN" sz="2400" b="0" dirty="0"/>
              <a:t>偏振片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10. </a:t>
            </a:r>
            <a:r>
              <a:rPr lang="zh-CN" altLang="zh-CN" sz="2400" b="0" dirty="0"/>
              <a:t>玻片堆与布儒斯特角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zh-CN" sz="2400" b="0" dirty="0"/>
              <a:t>11. </a:t>
            </a:r>
            <a:r>
              <a:rPr lang="zh-CN" altLang="zh-CN" sz="2400" b="0" dirty="0"/>
              <a:t>晶体的光轴</a:t>
            </a:r>
            <a:r>
              <a:rPr lang="zh-CN" altLang="en-US" sz="2400" b="0" dirty="0"/>
              <a:t>等概念</a:t>
            </a:r>
            <a:endParaRPr lang="zh-CN" altLang="zh-CN" sz="2400" b="0" dirty="0"/>
          </a:p>
        </p:txBody>
      </p:sp>
    </p:spTree>
    <p:extLst>
      <p:ext uri="{BB962C8B-B14F-4D97-AF65-F5344CB8AC3E}">
        <p14:creationId xmlns:p14="http://schemas.microsoft.com/office/powerpoint/2010/main" val="6326055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09800" y="728664"/>
            <a:ext cx="7772400" cy="5367337"/>
          </a:xfrm>
        </p:spPr>
        <p:txBody>
          <a:bodyPr/>
          <a:lstStyle/>
          <a:p>
            <a:pPr>
              <a:defRPr/>
            </a:pPr>
            <a:r>
              <a:rPr kumimoji="1"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第九章</a:t>
            </a:r>
            <a:r>
              <a:rPr kumimoji="1"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 X</a:t>
            </a:r>
            <a:r>
              <a:rPr kumimoji="1"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射线及其医学应用</a:t>
            </a: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1. X</a:t>
            </a:r>
            <a:r>
              <a:rPr kumimoji="1" lang="zh-CN" altLang="zh-CN" dirty="0">
                <a:latin typeface="+mn-ea"/>
              </a:rPr>
              <a:t>射线产生原理</a:t>
            </a: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2. </a:t>
            </a:r>
            <a:r>
              <a:rPr kumimoji="1" lang="zh-CN" altLang="zh-CN" dirty="0">
                <a:latin typeface="+mn-ea"/>
              </a:rPr>
              <a:t>标识</a:t>
            </a:r>
            <a:r>
              <a:rPr kumimoji="1" lang="en-US" altLang="zh-CN" dirty="0">
                <a:latin typeface="+mn-ea"/>
              </a:rPr>
              <a:t>X</a:t>
            </a:r>
            <a:r>
              <a:rPr kumimoji="1" lang="zh-CN" altLang="zh-CN" dirty="0">
                <a:latin typeface="+mn-ea"/>
              </a:rPr>
              <a:t>射线、连续</a:t>
            </a:r>
            <a:r>
              <a:rPr kumimoji="1" lang="en-US" altLang="zh-CN" dirty="0">
                <a:latin typeface="+mn-ea"/>
              </a:rPr>
              <a:t>X</a:t>
            </a:r>
            <a:r>
              <a:rPr kumimoji="1" lang="zh-CN" altLang="en-US" dirty="0">
                <a:latin typeface="+mn-ea"/>
              </a:rPr>
              <a:t>射线产生方法与特点</a:t>
            </a:r>
            <a:endParaRPr kumimoji="1" lang="zh-CN" altLang="zh-CN" dirty="0">
              <a:latin typeface="+mn-ea"/>
            </a:endParaRP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3. X</a:t>
            </a:r>
            <a:r>
              <a:rPr kumimoji="1" lang="zh-CN" altLang="zh-CN" dirty="0">
                <a:latin typeface="+mn-ea"/>
              </a:rPr>
              <a:t>线硬度与强度</a:t>
            </a: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4. X</a:t>
            </a:r>
            <a:r>
              <a:rPr kumimoji="1" lang="zh-CN" altLang="zh-CN" dirty="0">
                <a:latin typeface="+mn-ea"/>
              </a:rPr>
              <a:t>射线衰减</a:t>
            </a: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 </a:t>
            </a:r>
            <a:endParaRPr kumimoji="1" lang="zh-CN" altLang="zh-CN" dirty="0">
              <a:latin typeface="+mn-ea"/>
            </a:endParaRPr>
          </a:p>
          <a:p>
            <a:pPr>
              <a:defRPr/>
            </a:pPr>
            <a:r>
              <a:rPr kumimoji="1" lang="zh-CN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第十章 激光及其医学应用</a:t>
            </a: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1. </a:t>
            </a:r>
            <a:r>
              <a:rPr kumimoji="1" lang="zh-CN" altLang="zh-CN" dirty="0">
                <a:latin typeface="+mn-ea"/>
              </a:rPr>
              <a:t>激光产生原理</a:t>
            </a:r>
            <a:endParaRPr kumimoji="1" lang="en-US" altLang="zh-CN" dirty="0">
              <a:latin typeface="+mn-ea"/>
            </a:endParaRP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2. </a:t>
            </a:r>
            <a:r>
              <a:rPr kumimoji="1" lang="zh-CN" altLang="en-US" dirty="0">
                <a:latin typeface="+mn-ea"/>
              </a:rPr>
              <a:t>自发辐射、受激辐射和受激吸收</a:t>
            </a:r>
            <a:endParaRPr kumimoji="1" lang="zh-CN" altLang="zh-CN" dirty="0">
              <a:latin typeface="+mn-ea"/>
            </a:endParaRPr>
          </a:p>
          <a:p>
            <a:pPr>
              <a:defRPr/>
            </a:pPr>
            <a:r>
              <a:rPr kumimoji="1" lang="en-US" altLang="zh-CN" dirty="0">
                <a:latin typeface="+mn-ea"/>
              </a:rPr>
              <a:t>3. </a:t>
            </a:r>
            <a:r>
              <a:rPr kumimoji="1" lang="zh-CN" altLang="zh-CN" dirty="0">
                <a:latin typeface="+mn-ea"/>
              </a:rPr>
              <a:t>激光物理特性</a:t>
            </a:r>
            <a:r>
              <a:rPr kumimoji="1" lang="zh-CN" altLang="en-US" dirty="0">
                <a:latin typeface="+mn-ea"/>
              </a:rPr>
              <a:t>及医学应用</a:t>
            </a:r>
            <a:endParaRPr kumimoji="1" lang="zh-CN" altLang="zh-CN" dirty="0">
              <a:latin typeface="+mn-ea"/>
            </a:endParaRPr>
          </a:p>
          <a:p>
            <a:pPr>
              <a:defRPr/>
            </a:pPr>
            <a:endParaRPr kumimoji="1" lang="zh-CN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169325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</Words>
  <Application>Microsoft Office PowerPoint</Application>
  <PresentationFormat>宽屏</PresentationFormat>
  <Paragraphs>68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等线</vt:lpstr>
      <vt:lpstr>等线 Light</vt:lpstr>
      <vt:lpstr>黑体</vt:lpstr>
      <vt:lpstr>宋体</vt:lpstr>
      <vt:lpstr>Arial</vt:lpstr>
      <vt:lpstr>Times New Roman</vt:lpstr>
      <vt:lpstr>Office 主题​​</vt:lpstr>
      <vt:lpstr>复习提要</vt:lpstr>
      <vt:lpstr>PowerPoint 演示文稿</vt:lpstr>
      <vt:lpstr>PowerPoint 演示文稿</vt:lpstr>
      <vt:lpstr>PowerPoint 演示文稿</vt:lpstr>
    </vt:vector>
  </TitlesOfParts>
  <Company>微软公司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复习提要</dc:title>
  <dc:creator>xbany</dc:creator>
  <cp:lastModifiedBy>xbany</cp:lastModifiedBy>
  <cp:revision>1</cp:revision>
  <dcterms:created xsi:type="dcterms:W3CDTF">2020-11-23T02:41:38Z</dcterms:created>
  <dcterms:modified xsi:type="dcterms:W3CDTF">2020-11-23T02:41:50Z</dcterms:modified>
</cp:coreProperties>
</file>