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1"/>
  </p:notesMasterIdLst>
  <p:sldIdLst>
    <p:sldId id="256" r:id="rId2"/>
    <p:sldId id="324" r:id="rId3"/>
    <p:sldId id="285" r:id="rId4"/>
    <p:sldId id="286" r:id="rId5"/>
    <p:sldId id="287" r:id="rId6"/>
    <p:sldId id="288" r:id="rId7"/>
    <p:sldId id="289" r:id="rId8"/>
    <p:sldId id="290" r:id="rId9"/>
    <p:sldId id="291" r:id="rId10"/>
    <p:sldId id="292" r:id="rId11"/>
    <p:sldId id="293" r:id="rId12"/>
    <p:sldId id="326" r:id="rId13"/>
    <p:sldId id="294" r:id="rId14"/>
    <p:sldId id="327" r:id="rId15"/>
    <p:sldId id="297" r:id="rId16"/>
    <p:sldId id="298" r:id="rId17"/>
    <p:sldId id="299" r:id="rId18"/>
    <p:sldId id="300" r:id="rId19"/>
    <p:sldId id="301" r:id="rId20"/>
    <p:sldId id="302" r:id="rId21"/>
    <p:sldId id="303" r:id="rId22"/>
    <p:sldId id="304" r:id="rId23"/>
    <p:sldId id="305" r:id="rId24"/>
    <p:sldId id="306" r:id="rId25"/>
    <p:sldId id="307" r:id="rId26"/>
    <p:sldId id="308" r:id="rId27"/>
    <p:sldId id="309" r:id="rId28"/>
    <p:sldId id="311" r:id="rId29"/>
    <p:sldId id="313" r:id="rId30"/>
    <p:sldId id="314" r:id="rId31"/>
    <p:sldId id="315" r:id="rId32"/>
    <p:sldId id="316" r:id="rId33"/>
    <p:sldId id="317" r:id="rId34"/>
    <p:sldId id="318" r:id="rId35"/>
    <p:sldId id="319" r:id="rId36"/>
    <p:sldId id="320" r:id="rId37"/>
    <p:sldId id="322" r:id="rId38"/>
    <p:sldId id="323" r:id="rId39"/>
    <p:sldId id="260" r:id="rId40"/>
  </p:sldIdLst>
  <p:sldSz cx="9906000" cy="6858000" type="A4"/>
  <p:notesSz cx="6858000" cy="9144000"/>
  <p:custDataLst>
    <p:tags r:id="rId42"/>
  </p:custDataLst>
  <p:defaultTextStyle>
    <a:defPPr>
      <a:defRPr lang="zh-CN"/>
    </a:defPPr>
    <a:lvl1pPr marL="0" algn="l" defTabSz="1031626" rtl="0" eaLnBrk="1" latinLnBrk="0" hangingPunct="1">
      <a:defRPr sz="2000" kern="1200">
        <a:solidFill>
          <a:schemeClr val="tx1"/>
        </a:solidFill>
        <a:latin typeface="+mn-lt"/>
        <a:ea typeface="+mn-ea"/>
        <a:cs typeface="+mn-cs"/>
      </a:defRPr>
    </a:lvl1pPr>
    <a:lvl2pPr marL="515813" algn="l" defTabSz="1031626" rtl="0" eaLnBrk="1" latinLnBrk="0" hangingPunct="1">
      <a:defRPr sz="2000" kern="1200">
        <a:solidFill>
          <a:schemeClr val="tx1"/>
        </a:solidFill>
        <a:latin typeface="+mn-lt"/>
        <a:ea typeface="+mn-ea"/>
        <a:cs typeface="+mn-cs"/>
      </a:defRPr>
    </a:lvl2pPr>
    <a:lvl3pPr marL="1031626" algn="l" defTabSz="1031626" rtl="0" eaLnBrk="1" latinLnBrk="0" hangingPunct="1">
      <a:defRPr sz="2000" kern="1200">
        <a:solidFill>
          <a:schemeClr val="tx1"/>
        </a:solidFill>
        <a:latin typeface="+mn-lt"/>
        <a:ea typeface="+mn-ea"/>
        <a:cs typeface="+mn-cs"/>
      </a:defRPr>
    </a:lvl3pPr>
    <a:lvl4pPr marL="1547439" algn="l" defTabSz="1031626" rtl="0" eaLnBrk="1" latinLnBrk="0" hangingPunct="1">
      <a:defRPr sz="2000" kern="1200">
        <a:solidFill>
          <a:schemeClr val="tx1"/>
        </a:solidFill>
        <a:latin typeface="+mn-lt"/>
        <a:ea typeface="+mn-ea"/>
        <a:cs typeface="+mn-cs"/>
      </a:defRPr>
    </a:lvl4pPr>
    <a:lvl5pPr marL="2063252" algn="l" defTabSz="1031626" rtl="0" eaLnBrk="1" latinLnBrk="0" hangingPunct="1">
      <a:defRPr sz="2000" kern="1200">
        <a:solidFill>
          <a:schemeClr val="tx1"/>
        </a:solidFill>
        <a:latin typeface="+mn-lt"/>
        <a:ea typeface="+mn-ea"/>
        <a:cs typeface="+mn-cs"/>
      </a:defRPr>
    </a:lvl5pPr>
    <a:lvl6pPr marL="2579065" algn="l" defTabSz="1031626" rtl="0" eaLnBrk="1" latinLnBrk="0" hangingPunct="1">
      <a:defRPr sz="2000" kern="1200">
        <a:solidFill>
          <a:schemeClr val="tx1"/>
        </a:solidFill>
        <a:latin typeface="+mn-lt"/>
        <a:ea typeface="+mn-ea"/>
        <a:cs typeface="+mn-cs"/>
      </a:defRPr>
    </a:lvl6pPr>
    <a:lvl7pPr marL="3094878" algn="l" defTabSz="1031626" rtl="0" eaLnBrk="1" latinLnBrk="0" hangingPunct="1">
      <a:defRPr sz="2000" kern="1200">
        <a:solidFill>
          <a:schemeClr val="tx1"/>
        </a:solidFill>
        <a:latin typeface="+mn-lt"/>
        <a:ea typeface="+mn-ea"/>
        <a:cs typeface="+mn-cs"/>
      </a:defRPr>
    </a:lvl7pPr>
    <a:lvl8pPr marL="3610691" algn="l" defTabSz="1031626" rtl="0" eaLnBrk="1" latinLnBrk="0" hangingPunct="1">
      <a:defRPr sz="2000" kern="1200">
        <a:solidFill>
          <a:schemeClr val="tx1"/>
        </a:solidFill>
        <a:latin typeface="+mn-lt"/>
        <a:ea typeface="+mn-ea"/>
        <a:cs typeface="+mn-cs"/>
      </a:defRPr>
    </a:lvl8pPr>
    <a:lvl9pPr marL="4126504" algn="l" defTabSz="1031626" rtl="0" eaLnBrk="1" latinLnBrk="0" hangingPunct="1">
      <a:defRPr sz="20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15A13"/>
    <a:srgbClr val="162C1B"/>
    <a:srgbClr val="A5A5AD"/>
    <a:srgbClr val="604A7B"/>
    <a:srgbClr val="FFFFFF"/>
    <a:srgbClr val="52B160"/>
    <a:srgbClr val="F5F5F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0424" autoAdjust="0"/>
  </p:normalViewPr>
  <p:slideViewPr>
    <p:cSldViewPr>
      <p:cViewPr varScale="1">
        <p:scale>
          <a:sx n="57" d="100"/>
          <a:sy n="57" d="100"/>
        </p:scale>
        <p:origin x="-360" y="-120"/>
      </p:cViewPr>
      <p:guideLst>
        <p:guide orient="horz" pos="2160"/>
        <p:guide pos="3120"/>
      </p:guideLst>
    </p:cSldViewPr>
  </p:slideViewPr>
  <p:notesTextViewPr>
    <p:cViewPr>
      <p:scale>
        <a:sx n="125" d="100"/>
        <a:sy n="12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gs" Target="tags/tag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B33780B-278C-44D9-92E3-D7BB1A6E9491}" type="datetimeFigureOut">
              <a:rPr lang="zh-CN" altLang="en-US" smtClean="0"/>
              <a:pPr/>
              <a:t>2020/3/18</a:t>
            </a:fld>
            <a:endParaRPr lang="zh-CN" altLang="en-US"/>
          </a:p>
        </p:txBody>
      </p:sp>
      <p:sp>
        <p:nvSpPr>
          <p:cNvPr id="4" name="幻灯片图像占位符 3"/>
          <p:cNvSpPr>
            <a:spLocks noGrp="1" noRot="1" noChangeAspect="1"/>
          </p:cNvSpPr>
          <p:nvPr>
            <p:ph type="sldImg" idx="2"/>
          </p:nvPr>
        </p:nvSpPr>
        <p:spPr>
          <a:xfrm>
            <a:off x="952500" y="685800"/>
            <a:ext cx="4953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98D04C9-E59F-4BE5-B676-B44B7756FF9F}" type="slidenum">
              <a:rPr lang="zh-CN" altLang="en-US" smtClean="0"/>
              <a:pPr/>
              <a:t>‹#›</a:t>
            </a:fld>
            <a:endParaRPr lang="zh-CN" altLang="en-US"/>
          </a:p>
        </p:txBody>
      </p:sp>
    </p:spTree>
    <p:extLst>
      <p:ext uri="{BB962C8B-B14F-4D97-AF65-F5344CB8AC3E}">
        <p14:creationId xmlns:p14="http://schemas.microsoft.com/office/powerpoint/2010/main" val="956841439"/>
      </p:ext>
    </p:extLst>
  </p:cSld>
  <p:clrMap bg1="lt1" tx1="dk1" bg2="lt2" tx2="dk2" accent1="accent1" accent2="accent2" accent3="accent3" accent4="accent4" accent5="accent5" accent6="accent6" hlink="hlink" folHlink="folHlink"/>
  <p:notesStyle>
    <a:lvl1pPr marL="0" algn="l" defTabSz="1031626" rtl="0" eaLnBrk="1" latinLnBrk="0" hangingPunct="1">
      <a:defRPr sz="1400" kern="1200">
        <a:solidFill>
          <a:schemeClr val="tx1"/>
        </a:solidFill>
        <a:latin typeface="+mn-lt"/>
        <a:ea typeface="+mn-ea"/>
        <a:cs typeface="+mn-cs"/>
      </a:defRPr>
    </a:lvl1pPr>
    <a:lvl2pPr marL="515813" algn="l" defTabSz="1031626" rtl="0" eaLnBrk="1" latinLnBrk="0" hangingPunct="1">
      <a:defRPr sz="1400" kern="1200">
        <a:solidFill>
          <a:schemeClr val="tx1"/>
        </a:solidFill>
        <a:latin typeface="+mn-lt"/>
        <a:ea typeface="+mn-ea"/>
        <a:cs typeface="+mn-cs"/>
      </a:defRPr>
    </a:lvl2pPr>
    <a:lvl3pPr marL="1031626" algn="l" defTabSz="1031626" rtl="0" eaLnBrk="1" latinLnBrk="0" hangingPunct="1">
      <a:defRPr sz="1400" kern="1200">
        <a:solidFill>
          <a:schemeClr val="tx1"/>
        </a:solidFill>
        <a:latin typeface="+mn-lt"/>
        <a:ea typeface="+mn-ea"/>
        <a:cs typeface="+mn-cs"/>
      </a:defRPr>
    </a:lvl3pPr>
    <a:lvl4pPr marL="1547439" algn="l" defTabSz="1031626" rtl="0" eaLnBrk="1" latinLnBrk="0" hangingPunct="1">
      <a:defRPr sz="1400" kern="1200">
        <a:solidFill>
          <a:schemeClr val="tx1"/>
        </a:solidFill>
        <a:latin typeface="+mn-lt"/>
        <a:ea typeface="+mn-ea"/>
        <a:cs typeface="+mn-cs"/>
      </a:defRPr>
    </a:lvl4pPr>
    <a:lvl5pPr marL="2063252" algn="l" defTabSz="1031626" rtl="0" eaLnBrk="1" latinLnBrk="0" hangingPunct="1">
      <a:defRPr sz="1400" kern="1200">
        <a:solidFill>
          <a:schemeClr val="tx1"/>
        </a:solidFill>
        <a:latin typeface="+mn-lt"/>
        <a:ea typeface="+mn-ea"/>
        <a:cs typeface="+mn-cs"/>
      </a:defRPr>
    </a:lvl5pPr>
    <a:lvl6pPr marL="2579065" algn="l" defTabSz="1031626" rtl="0" eaLnBrk="1" latinLnBrk="0" hangingPunct="1">
      <a:defRPr sz="1400" kern="1200">
        <a:solidFill>
          <a:schemeClr val="tx1"/>
        </a:solidFill>
        <a:latin typeface="+mn-lt"/>
        <a:ea typeface="+mn-ea"/>
        <a:cs typeface="+mn-cs"/>
      </a:defRPr>
    </a:lvl6pPr>
    <a:lvl7pPr marL="3094878" algn="l" defTabSz="1031626" rtl="0" eaLnBrk="1" latinLnBrk="0" hangingPunct="1">
      <a:defRPr sz="1400" kern="1200">
        <a:solidFill>
          <a:schemeClr val="tx1"/>
        </a:solidFill>
        <a:latin typeface="+mn-lt"/>
        <a:ea typeface="+mn-ea"/>
        <a:cs typeface="+mn-cs"/>
      </a:defRPr>
    </a:lvl7pPr>
    <a:lvl8pPr marL="3610691" algn="l" defTabSz="1031626" rtl="0" eaLnBrk="1" latinLnBrk="0" hangingPunct="1">
      <a:defRPr sz="1400" kern="1200">
        <a:solidFill>
          <a:schemeClr val="tx1"/>
        </a:solidFill>
        <a:latin typeface="+mn-lt"/>
        <a:ea typeface="+mn-ea"/>
        <a:cs typeface="+mn-cs"/>
      </a:defRPr>
    </a:lvl8pPr>
    <a:lvl9pPr marL="4126504" algn="l" defTabSz="1031626" rtl="0" eaLnBrk="1" latinLnBrk="0" hangingPunct="1">
      <a:defRPr sz="14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52500" y="685800"/>
            <a:ext cx="4953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a:t>
            </a:fld>
            <a:endParaRPr lang="zh-CN" altLang="en-US"/>
          </a:p>
        </p:txBody>
      </p:sp>
    </p:spTree>
    <p:extLst>
      <p:ext uri="{BB962C8B-B14F-4D97-AF65-F5344CB8AC3E}">
        <p14:creationId xmlns:p14="http://schemas.microsoft.com/office/powerpoint/2010/main" val="29805652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52500" y="685800"/>
            <a:ext cx="4953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a:t>
            </a:fld>
            <a:endParaRPr lang="zh-CN" altLang="en-US"/>
          </a:p>
        </p:txBody>
      </p:sp>
    </p:spTree>
    <p:extLst>
      <p:ext uri="{BB962C8B-B14F-4D97-AF65-F5344CB8AC3E}">
        <p14:creationId xmlns:p14="http://schemas.microsoft.com/office/powerpoint/2010/main" val="1918414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52500" y="685800"/>
            <a:ext cx="4953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4</a:t>
            </a:fld>
            <a:endParaRPr lang="zh-CN" altLang="en-US"/>
          </a:p>
        </p:txBody>
      </p:sp>
    </p:spTree>
    <p:extLst>
      <p:ext uri="{BB962C8B-B14F-4D97-AF65-F5344CB8AC3E}">
        <p14:creationId xmlns:p14="http://schemas.microsoft.com/office/powerpoint/2010/main" val="8343153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5</a:t>
            </a:fld>
            <a:endParaRPr lang="zh-CN" altLang="en-US"/>
          </a:p>
        </p:txBody>
      </p:sp>
    </p:spTree>
    <p:extLst>
      <p:ext uri="{BB962C8B-B14F-4D97-AF65-F5344CB8AC3E}">
        <p14:creationId xmlns:p14="http://schemas.microsoft.com/office/powerpoint/2010/main" val="341773576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9</a:t>
            </a:fld>
            <a:endParaRPr lang="zh-CN" altLang="en-US"/>
          </a:p>
        </p:txBody>
      </p:sp>
    </p:spTree>
    <p:extLst>
      <p:ext uri="{BB962C8B-B14F-4D97-AF65-F5344CB8AC3E}">
        <p14:creationId xmlns:p14="http://schemas.microsoft.com/office/powerpoint/2010/main" val="157642304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12</a:t>
            </a:fld>
            <a:endParaRPr lang="zh-CN" altLang="en-US"/>
          </a:p>
        </p:txBody>
      </p:sp>
    </p:spTree>
    <p:extLst>
      <p:ext uri="{BB962C8B-B14F-4D97-AF65-F5344CB8AC3E}">
        <p14:creationId xmlns:p14="http://schemas.microsoft.com/office/powerpoint/2010/main" val="9833509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14</a:t>
            </a:fld>
            <a:endParaRPr lang="zh-CN" altLang="en-US"/>
          </a:p>
        </p:txBody>
      </p:sp>
    </p:spTree>
    <p:extLst>
      <p:ext uri="{BB962C8B-B14F-4D97-AF65-F5344CB8AC3E}">
        <p14:creationId xmlns:p14="http://schemas.microsoft.com/office/powerpoint/2010/main" val="29750152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16</a:t>
            </a:fld>
            <a:endParaRPr lang="zh-CN" altLang="en-US"/>
          </a:p>
        </p:txBody>
      </p:sp>
    </p:spTree>
    <p:extLst>
      <p:ext uri="{BB962C8B-B14F-4D97-AF65-F5344CB8AC3E}">
        <p14:creationId xmlns:p14="http://schemas.microsoft.com/office/powerpoint/2010/main" val="16120354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20</a:t>
            </a:fld>
            <a:endParaRPr lang="zh-CN" altLang="en-US"/>
          </a:p>
        </p:txBody>
      </p:sp>
    </p:spTree>
    <p:extLst>
      <p:ext uri="{BB962C8B-B14F-4D97-AF65-F5344CB8AC3E}">
        <p14:creationId xmlns:p14="http://schemas.microsoft.com/office/powerpoint/2010/main" val="9240763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baseline="-25000" dirty="0"/>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23</a:t>
            </a:fld>
            <a:endParaRPr lang="zh-CN" altLang="en-US"/>
          </a:p>
        </p:txBody>
      </p:sp>
    </p:spTree>
    <p:extLst>
      <p:ext uri="{BB962C8B-B14F-4D97-AF65-F5344CB8AC3E}">
        <p14:creationId xmlns:p14="http://schemas.microsoft.com/office/powerpoint/2010/main" val="214426016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25</a:t>
            </a:fld>
            <a:endParaRPr lang="zh-CN" altLang="en-US"/>
          </a:p>
        </p:txBody>
      </p:sp>
    </p:spTree>
    <p:extLst>
      <p:ext uri="{BB962C8B-B14F-4D97-AF65-F5344CB8AC3E}">
        <p14:creationId xmlns:p14="http://schemas.microsoft.com/office/powerpoint/2010/main" val="8458147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27</a:t>
            </a:fld>
            <a:endParaRPr lang="zh-CN" altLang="en-US"/>
          </a:p>
        </p:txBody>
      </p:sp>
    </p:spTree>
    <p:extLst>
      <p:ext uri="{BB962C8B-B14F-4D97-AF65-F5344CB8AC3E}">
        <p14:creationId xmlns:p14="http://schemas.microsoft.com/office/powerpoint/2010/main" val="37177367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28</a:t>
            </a:fld>
            <a:endParaRPr lang="zh-CN" altLang="en-US"/>
          </a:p>
        </p:txBody>
      </p:sp>
    </p:spTree>
    <p:extLst>
      <p:ext uri="{BB962C8B-B14F-4D97-AF65-F5344CB8AC3E}">
        <p14:creationId xmlns:p14="http://schemas.microsoft.com/office/powerpoint/2010/main" val="28359095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32</a:t>
            </a:fld>
            <a:endParaRPr lang="zh-CN" altLang="en-US"/>
          </a:p>
        </p:txBody>
      </p:sp>
    </p:spTree>
    <p:extLst>
      <p:ext uri="{BB962C8B-B14F-4D97-AF65-F5344CB8AC3E}">
        <p14:creationId xmlns:p14="http://schemas.microsoft.com/office/powerpoint/2010/main" val="309802246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952500" y="685800"/>
            <a:ext cx="4953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898D04C9-E59F-4BE5-B676-B44B7756FF9F}" type="slidenum">
              <a:rPr lang="zh-CN" altLang="en-US" smtClean="0"/>
              <a:pPr/>
              <a:t>39</a:t>
            </a:fld>
            <a:endParaRPr lang="zh-CN" altLang="en-US"/>
          </a:p>
        </p:txBody>
      </p:sp>
    </p:spTree>
    <p:extLst>
      <p:ext uri="{BB962C8B-B14F-4D97-AF65-F5344CB8AC3E}">
        <p14:creationId xmlns:p14="http://schemas.microsoft.com/office/powerpoint/2010/main" val="47773823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Layouts/_rels/slideLayout4.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3" Type="http://schemas.microsoft.com/office/2007/relationships/hdphoto" Target="../media/hdphoto2.wdp"/><Relationship Id="rId7" Type="http://schemas.microsoft.com/office/2007/relationships/hdphoto" Target="../media/hdphoto4.wdp"/><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5.png"/><Relationship Id="rId5" Type="http://schemas.microsoft.com/office/2007/relationships/hdphoto" Target="../media/hdphoto3.wdp"/><Relationship Id="rId4"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098697966"/>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0">
    <p:spTree>
      <p:nvGrpSpPr>
        <p:cNvPr id="1" name=""/>
        <p:cNvGrpSpPr/>
        <p:nvPr/>
      </p:nvGrpSpPr>
      <p:grpSpPr>
        <a:xfrm>
          <a:off x="0" y="0"/>
          <a:ext cx="0" cy="0"/>
          <a:chOff x="0" y="0"/>
          <a:chExt cx="0" cy="0"/>
        </a:xfrm>
      </p:grpSpPr>
      <p:pic>
        <p:nvPicPr>
          <p:cNvPr id="2" name="Picture 9" descr="C:\Users\ABC\Desktop\未标题-1.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28464" y="4982513"/>
            <a:ext cx="1496302" cy="1686847"/>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11" descr="C:\Users\ABC\Desktop\未标题-1.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965300" y="260648"/>
            <a:ext cx="668220" cy="1367462"/>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85"/>
          <p:cNvPicPr>
            <a:picLocks noChangeAspect="1" noChangeArrowheads="1"/>
          </p:cNvPicPr>
          <p:nvPr userDrawn="1"/>
        </p:nvPicPr>
        <p:blipFill>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172452" y="5786672"/>
            <a:ext cx="1461068" cy="81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内容占位符 2"/>
          <p:cNvSpPr>
            <a:spLocks noGrp="1"/>
          </p:cNvSpPr>
          <p:nvPr>
            <p:ph idx="1"/>
          </p:nvPr>
        </p:nvSpPr>
        <p:spPr>
          <a:xfrm>
            <a:off x="848544" y="620688"/>
            <a:ext cx="7704856" cy="5040560"/>
          </a:xfrm>
          <a:prstGeom prst="rect">
            <a:avLst/>
          </a:prstGeom>
        </p:spPr>
        <p:txBody>
          <a:bodyPr/>
          <a:lstStyle>
            <a:lvl1pPr>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1pPr>
            <a:lvl2pPr marL="715963"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2pPr>
            <a:lvl3pPr marL="1073150"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3pPr>
            <a:lvl4pPr marL="1441450"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4pPr>
            <a:lvl5pPr marL="1798638"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
    <p:spTree>
      <p:nvGrpSpPr>
        <p:cNvPr id="1" name=""/>
        <p:cNvGrpSpPr/>
        <p:nvPr/>
      </p:nvGrpSpPr>
      <p:grpSpPr>
        <a:xfrm>
          <a:off x="0" y="0"/>
          <a:ext cx="0" cy="0"/>
          <a:chOff x="0" y="0"/>
          <a:chExt cx="0" cy="0"/>
        </a:xfrm>
      </p:grpSpPr>
      <p:sp>
        <p:nvSpPr>
          <p:cNvPr id="6" name="Freeform 6"/>
          <p:cNvSpPr>
            <a:spLocks/>
          </p:cNvSpPr>
          <p:nvPr userDrawn="1"/>
        </p:nvSpPr>
        <p:spPr bwMode="auto">
          <a:xfrm>
            <a:off x="621180" y="781851"/>
            <a:ext cx="570852" cy="609299"/>
          </a:xfrm>
          <a:custGeom>
            <a:avLst/>
            <a:gdLst>
              <a:gd name="T0" fmla="*/ 102 w 102"/>
              <a:gd name="T1" fmla="*/ 37 h 89"/>
              <a:gd name="T2" fmla="*/ 52 w 102"/>
              <a:gd name="T3" fmla="*/ 0 h 89"/>
              <a:gd name="T4" fmla="*/ 0 w 102"/>
              <a:gd name="T5" fmla="*/ 38 h 89"/>
              <a:gd name="T6" fmla="*/ 53 w 102"/>
              <a:gd name="T7" fmla="*/ 86 h 89"/>
              <a:gd name="T8" fmla="*/ 36 w 102"/>
              <a:gd name="T9" fmla="*/ 72 h 89"/>
              <a:gd name="T10" fmla="*/ 52 w 102"/>
              <a:gd name="T11" fmla="*/ 74 h 89"/>
              <a:gd name="T12" fmla="*/ 102 w 102"/>
              <a:gd name="T13" fmla="*/ 37 h 89"/>
            </a:gdLst>
            <a:ahLst/>
            <a:cxnLst>
              <a:cxn ang="0">
                <a:pos x="T0" y="T1"/>
              </a:cxn>
              <a:cxn ang="0">
                <a:pos x="T2" y="T3"/>
              </a:cxn>
              <a:cxn ang="0">
                <a:pos x="T4" y="T5"/>
              </a:cxn>
              <a:cxn ang="0">
                <a:pos x="T6" y="T7"/>
              </a:cxn>
              <a:cxn ang="0">
                <a:pos x="T8" y="T9"/>
              </a:cxn>
              <a:cxn ang="0">
                <a:pos x="T10" y="T11"/>
              </a:cxn>
              <a:cxn ang="0">
                <a:pos x="T12" y="T13"/>
              </a:cxn>
            </a:cxnLst>
            <a:rect l="0" t="0" r="r" b="b"/>
            <a:pathLst>
              <a:path w="102" h="89">
                <a:moveTo>
                  <a:pt x="102" y="37"/>
                </a:moveTo>
                <a:cubicBezTo>
                  <a:pt x="102" y="17"/>
                  <a:pt x="79" y="0"/>
                  <a:pt x="52" y="0"/>
                </a:cubicBezTo>
                <a:cubicBezTo>
                  <a:pt x="24" y="0"/>
                  <a:pt x="0" y="16"/>
                  <a:pt x="0" y="38"/>
                </a:cubicBezTo>
                <a:cubicBezTo>
                  <a:pt x="0" y="65"/>
                  <a:pt x="30" y="89"/>
                  <a:pt x="53" y="86"/>
                </a:cubicBezTo>
                <a:cubicBezTo>
                  <a:pt x="45" y="83"/>
                  <a:pt x="39" y="78"/>
                  <a:pt x="36" y="72"/>
                </a:cubicBezTo>
                <a:cubicBezTo>
                  <a:pt x="41" y="73"/>
                  <a:pt x="46" y="74"/>
                  <a:pt x="52" y="74"/>
                </a:cubicBezTo>
                <a:cubicBezTo>
                  <a:pt x="79" y="74"/>
                  <a:pt x="102" y="57"/>
                  <a:pt x="102" y="37"/>
                </a:cubicBezTo>
                <a:close/>
              </a:path>
            </a:pathLst>
          </a:custGeom>
          <a:solidFill>
            <a:srgbClr val="FFFFFF">
              <a:alpha val="50196"/>
            </a:srgbClr>
          </a:solidFill>
          <a:ln>
            <a:noFill/>
          </a:ln>
        </p:spPr>
        <p:txBody>
          <a:bodyPr vert="horz" wrap="square" lIns="103163" tIns="51581" rIns="103163" bIns="51581" numCol="1" anchor="t" anchorCtr="0" compatLnSpc="1">
            <a:prstTxWarp prst="textNoShape">
              <a:avLst/>
            </a:prstTxWarp>
          </a:bodyPr>
          <a:lstStyle/>
          <a:p>
            <a:endParaRPr lang="zh-CN" altLang="en-US"/>
          </a:p>
        </p:txBody>
      </p:sp>
      <p:sp>
        <p:nvSpPr>
          <p:cNvPr id="8" name="内容占位符 2"/>
          <p:cNvSpPr>
            <a:spLocks noGrp="1"/>
          </p:cNvSpPr>
          <p:nvPr>
            <p:ph idx="1"/>
          </p:nvPr>
        </p:nvSpPr>
        <p:spPr>
          <a:xfrm>
            <a:off x="1568624" y="1700808"/>
            <a:ext cx="6984776" cy="3960440"/>
          </a:xfrm>
          <a:prstGeom prst="rect">
            <a:avLst/>
          </a:prstGeom>
        </p:spPr>
        <p:txBody>
          <a:bodyPr/>
          <a:lstStyle>
            <a:lvl1pPr>
              <a:lnSpc>
                <a:spcPct val="100000"/>
              </a:lnSpc>
              <a:spcBef>
                <a:spcPts val="0"/>
              </a:spcBef>
              <a:buFont typeface="Arial" pitchFamily="34" charset="0"/>
              <a:buChar char="•"/>
              <a:defRPr sz="2400" b="0" cap="none" spc="0">
                <a:ln>
                  <a:noFill/>
                </a:ln>
                <a:solidFill>
                  <a:schemeClr val="bg1"/>
                </a:solidFill>
                <a:effectLst/>
                <a:latin typeface="文鼎中钢笔行楷" pitchFamily="33" charset="-122"/>
                <a:ea typeface="文鼎中钢笔行楷" pitchFamily="33" charset="-122"/>
                <a:cs typeface="Times New Roman" pitchFamily="18" charset="0"/>
              </a:defRPr>
            </a:lvl1pPr>
            <a:lvl2pPr marL="715963" indent="-342900">
              <a:lnSpc>
                <a:spcPct val="100000"/>
              </a:lnSpc>
              <a:spcBef>
                <a:spcPts val="0"/>
              </a:spcBef>
              <a:buFont typeface="Arial" pitchFamily="34" charset="0"/>
              <a:buChar char="•"/>
              <a:defRPr sz="2400" b="0" cap="none" spc="0">
                <a:ln>
                  <a:noFill/>
                </a:ln>
                <a:solidFill>
                  <a:schemeClr val="bg1">
                    <a:lumMod val="95000"/>
                  </a:schemeClr>
                </a:solidFill>
                <a:effectLst/>
                <a:latin typeface="文鼎中钢笔行楷" pitchFamily="33" charset="-122"/>
                <a:ea typeface="文鼎中钢笔行楷" pitchFamily="33" charset="-122"/>
                <a:cs typeface="Times New Roman" pitchFamily="18" charset="0"/>
              </a:defRPr>
            </a:lvl2pPr>
            <a:lvl3pPr marL="1073150" indent="-342900">
              <a:lnSpc>
                <a:spcPct val="100000"/>
              </a:lnSpc>
              <a:spcBef>
                <a:spcPts val="0"/>
              </a:spcBef>
              <a:buFont typeface="Arial" pitchFamily="34" charset="0"/>
              <a:buChar char="•"/>
              <a:defRPr sz="2400" b="0" cap="none" spc="0">
                <a:ln>
                  <a:noFill/>
                </a:ln>
                <a:solidFill>
                  <a:schemeClr val="bg1">
                    <a:lumMod val="95000"/>
                  </a:schemeClr>
                </a:solidFill>
                <a:effectLst/>
                <a:latin typeface="文鼎中钢笔行楷" pitchFamily="33" charset="-122"/>
                <a:ea typeface="文鼎中钢笔行楷" pitchFamily="33" charset="-122"/>
                <a:cs typeface="Times New Roman" pitchFamily="18" charset="0"/>
              </a:defRPr>
            </a:lvl3pPr>
            <a:lvl4pPr marL="1441450" indent="-342900">
              <a:lnSpc>
                <a:spcPct val="100000"/>
              </a:lnSpc>
              <a:spcBef>
                <a:spcPts val="0"/>
              </a:spcBef>
              <a:buFont typeface="Arial" pitchFamily="34" charset="0"/>
              <a:buChar char="•"/>
              <a:defRPr sz="2400" b="0" cap="none" spc="0">
                <a:ln>
                  <a:noFill/>
                </a:ln>
                <a:solidFill>
                  <a:schemeClr val="bg1">
                    <a:lumMod val="95000"/>
                  </a:schemeClr>
                </a:solidFill>
                <a:effectLst/>
                <a:latin typeface="文鼎中钢笔行楷" pitchFamily="33" charset="-122"/>
                <a:ea typeface="文鼎中钢笔行楷" pitchFamily="33" charset="-122"/>
                <a:cs typeface="Times New Roman" pitchFamily="18" charset="0"/>
              </a:defRPr>
            </a:lvl4pPr>
            <a:lvl5pPr marL="1798638" indent="-342900">
              <a:lnSpc>
                <a:spcPct val="100000"/>
              </a:lnSpc>
              <a:spcBef>
                <a:spcPts val="0"/>
              </a:spcBef>
              <a:buFont typeface="Arial" pitchFamily="34" charset="0"/>
              <a:buChar char="•"/>
              <a:defRPr sz="2400" b="0" cap="none" spc="0">
                <a:ln>
                  <a:noFill/>
                </a:ln>
                <a:solidFill>
                  <a:schemeClr val="bg1">
                    <a:lumMod val="95000"/>
                  </a:schemeClr>
                </a:solidFill>
                <a:effectLst/>
                <a:latin typeface="文鼎中钢笔行楷" pitchFamily="33" charset="-122"/>
                <a:ea typeface="文鼎中钢笔行楷" pitchFamily="33" charset="-122"/>
                <a:cs typeface="Times New Roman" pitchFamily="18" charset="0"/>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pic>
        <p:nvPicPr>
          <p:cNvPr id="9" name="Picture 9" descr="C:\Users\ABC\Desktop\未标题-1.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28464" y="4982513"/>
            <a:ext cx="1496302" cy="16868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C:\Users\ABC\Desktop\未标题-1.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965300" y="260648"/>
            <a:ext cx="668220" cy="13674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5"/>
          <p:cNvPicPr>
            <a:picLocks noChangeAspect="1" noChangeArrowheads="1"/>
          </p:cNvPicPr>
          <p:nvPr userDrawn="1"/>
        </p:nvPicPr>
        <p:blipFill>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172452" y="5786672"/>
            <a:ext cx="1461068" cy="81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标题 1"/>
          <p:cNvSpPr>
            <a:spLocks noGrp="1"/>
          </p:cNvSpPr>
          <p:nvPr>
            <p:ph type="title"/>
          </p:nvPr>
        </p:nvSpPr>
        <p:spPr>
          <a:xfrm>
            <a:off x="1064568" y="802804"/>
            <a:ext cx="7704856" cy="535057"/>
          </a:xfrm>
          <a:prstGeom prst="rect">
            <a:avLst/>
          </a:prstGeom>
          <a:noFill/>
        </p:spPr>
        <p:txBody>
          <a:bodyPr wrap="square" lIns="103163" tIns="51581" rIns="103163" bIns="51581" rtlCol="0">
            <a:spAutoFit/>
          </a:bodyPr>
          <a:lstStyle>
            <a:lvl1pPr algn="l">
              <a:defRPr lang="zh-CN" altLang="en-US" sz="2800" b="0" cap="none" spc="0" dirty="0">
                <a:ln>
                  <a:noFill/>
                </a:ln>
                <a:solidFill>
                  <a:schemeClr val="bg1"/>
                </a:solidFill>
                <a:effectLst/>
                <a:latin typeface="华文行楷" pitchFamily="2" charset="-122"/>
                <a:ea typeface="华文行楷" pitchFamily="2" charset="-122"/>
                <a:cs typeface="+mn-cs"/>
              </a:defRPr>
            </a:lvl1pPr>
          </a:lstStyle>
          <a:p>
            <a:pPr marL="0" lvl="0" algn="l"/>
            <a:r>
              <a:rPr lang="zh-CN" altLang="en-US" dirty="0" smtClean="0"/>
              <a:t>单击此处编辑母版标题样式</a:t>
            </a:r>
            <a:endParaRPr lang="zh-CN" altLang="en-US" dirty="0"/>
          </a:p>
        </p:txBody>
      </p:sp>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
    <p:spTree>
      <p:nvGrpSpPr>
        <p:cNvPr id="1" name=""/>
        <p:cNvGrpSpPr/>
        <p:nvPr/>
      </p:nvGrpSpPr>
      <p:grpSpPr>
        <a:xfrm>
          <a:off x="0" y="0"/>
          <a:ext cx="0" cy="0"/>
          <a:chOff x="0" y="0"/>
          <a:chExt cx="0" cy="0"/>
        </a:xfrm>
      </p:grpSpPr>
      <p:sp>
        <p:nvSpPr>
          <p:cNvPr id="9" name="虚尾箭头 8"/>
          <p:cNvSpPr/>
          <p:nvPr userDrawn="1"/>
        </p:nvSpPr>
        <p:spPr>
          <a:xfrm>
            <a:off x="506506" y="740702"/>
            <a:ext cx="546061" cy="768085"/>
          </a:xfrm>
          <a:prstGeom prst="stripedRightArrow">
            <a:avLst/>
          </a:prstGeom>
          <a:solidFill>
            <a:schemeClr val="accent3">
              <a:lumMod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p>
        </p:txBody>
      </p:sp>
      <p:sp>
        <p:nvSpPr>
          <p:cNvPr id="8" name="内容占位符 2"/>
          <p:cNvSpPr>
            <a:spLocks noGrp="1"/>
          </p:cNvSpPr>
          <p:nvPr>
            <p:ph idx="1"/>
          </p:nvPr>
        </p:nvSpPr>
        <p:spPr>
          <a:xfrm>
            <a:off x="1568624" y="1700808"/>
            <a:ext cx="6984776" cy="3960440"/>
          </a:xfrm>
          <a:prstGeom prst="rect">
            <a:avLst/>
          </a:prstGeom>
        </p:spPr>
        <p:txBody>
          <a:bodyPr/>
          <a:lstStyle>
            <a:lvl1pPr>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1pPr>
            <a:lvl2pPr marL="715963"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2pPr>
            <a:lvl3pPr marL="1073150"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3pPr>
            <a:lvl4pPr marL="1441450"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4pPr>
            <a:lvl5pPr marL="1798638"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pic>
        <p:nvPicPr>
          <p:cNvPr id="10" name="Picture 9" descr="C:\Users\ABC\Desktop\未标题-1.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28464" y="4982513"/>
            <a:ext cx="1496302" cy="1686847"/>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1" descr="C:\Users\ABC\Desktop\未标题-1.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965300" y="260648"/>
            <a:ext cx="668220" cy="1367462"/>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85"/>
          <p:cNvPicPr>
            <a:picLocks noChangeAspect="1" noChangeArrowheads="1"/>
          </p:cNvPicPr>
          <p:nvPr userDrawn="1"/>
        </p:nvPicPr>
        <p:blipFill>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172452" y="5786672"/>
            <a:ext cx="1461068" cy="81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3" name="标题 1"/>
          <p:cNvSpPr>
            <a:spLocks noGrp="1"/>
          </p:cNvSpPr>
          <p:nvPr>
            <p:ph type="title"/>
          </p:nvPr>
        </p:nvSpPr>
        <p:spPr>
          <a:xfrm>
            <a:off x="1064568" y="802804"/>
            <a:ext cx="7704856" cy="535057"/>
          </a:xfrm>
          <a:prstGeom prst="rect">
            <a:avLst/>
          </a:prstGeom>
          <a:noFill/>
        </p:spPr>
        <p:txBody>
          <a:bodyPr wrap="square" lIns="103163" tIns="51581" rIns="103163" bIns="51581" rtlCol="0">
            <a:spAutoFit/>
          </a:bodyPr>
          <a:lstStyle>
            <a:lvl1pPr algn="l">
              <a:defRPr lang="zh-CN" altLang="en-US" sz="2800" b="0" cap="none" spc="0" dirty="0">
                <a:ln>
                  <a:noFill/>
                </a:ln>
                <a:solidFill>
                  <a:schemeClr val="bg1"/>
                </a:solidFill>
                <a:effectLst/>
                <a:latin typeface="华文行楷" pitchFamily="2" charset="-122"/>
                <a:ea typeface="华文行楷" pitchFamily="2" charset="-122"/>
                <a:cs typeface="+mn-cs"/>
              </a:defRPr>
            </a:lvl1pPr>
          </a:lstStyle>
          <a:p>
            <a:pPr marL="0" lvl="0" algn="l"/>
            <a:r>
              <a:rPr lang="zh-CN" altLang="en-US" dirty="0" smtClean="0"/>
              <a:t>单击此处编辑母版标题样式</a:t>
            </a:r>
            <a:endParaRPr lang="zh-CN" altLang="en-US" dirty="0"/>
          </a:p>
        </p:txBody>
      </p:sp>
    </p:spTree>
    <p:extLst>
      <p:ext uri="{BB962C8B-B14F-4D97-AF65-F5344CB8AC3E}">
        <p14:creationId xmlns:p14="http://schemas.microsoft.com/office/powerpoint/2010/main" val="1544052443"/>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
    <p:spTree>
      <p:nvGrpSpPr>
        <p:cNvPr id="1" name=""/>
        <p:cNvGrpSpPr/>
        <p:nvPr/>
      </p:nvGrpSpPr>
      <p:grpSpPr>
        <a:xfrm>
          <a:off x="0" y="0"/>
          <a:ext cx="0" cy="0"/>
          <a:chOff x="0" y="0"/>
          <a:chExt cx="0" cy="0"/>
        </a:xfrm>
      </p:grpSpPr>
      <p:sp>
        <p:nvSpPr>
          <p:cNvPr id="7" name="虚尾箭头 6"/>
          <p:cNvSpPr/>
          <p:nvPr userDrawn="1"/>
        </p:nvSpPr>
        <p:spPr>
          <a:xfrm>
            <a:off x="506506" y="740702"/>
            <a:ext cx="546061" cy="768085"/>
          </a:xfrm>
          <a:prstGeom prst="stripedRightArrow">
            <a:avLst/>
          </a:prstGeom>
          <a:solidFill>
            <a:schemeClr val="accent3">
              <a:lumMod val="50000"/>
            </a:schemeClr>
          </a:solidFill>
          <a:ln w="15875">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p>
        </p:txBody>
      </p:sp>
      <p:sp>
        <p:nvSpPr>
          <p:cNvPr id="8" name="标题 1"/>
          <p:cNvSpPr>
            <a:spLocks noGrp="1"/>
          </p:cNvSpPr>
          <p:nvPr>
            <p:ph type="title"/>
          </p:nvPr>
        </p:nvSpPr>
        <p:spPr>
          <a:xfrm>
            <a:off x="1064568" y="802804"/>
            <a:ext cx="7848872" cy="535057"/>
          </a:xfrm>
          <a:prstGeom prst="rect">
            <a:avLst/>
          </a:prstGeom>
          <a:noFill/>
        </p:spPr>
        <p:txBody>
          <a:bodyPr wrap="square" lIns="103163" tIns="51581" rIns="103163" bIns="51581" rtlCol="0">
            <a:spAutoFit/>
          </a:bodyPr>
          <a:lstStyle>
            <a:lvl1pPr algn="l">
              <a:defRPr lang="zh-CN" altLang="en-US" sz="2800" b="0" cap="none" spc="0" dirty="0">
                <a:ln>
                  <a:noFill/>
                </a:ln>
                <a:solidFill>
                  <a:schemeClr val="bg1"/>
                </a:solidFill>
                <a:effectLst/>
                <a:latin typeface="华文行楷" pitchFamily="2" charset="-122"/>
                <a:ea typeface="华文行楷" pitchFamily="2" charset="-122"/>
                <a:cs typeface="+mn-cs"/>
              </a:defRPr>
            </a:lvl1pPr>
          </a:lstStyle>
          <a:p>
            <a:pPr marL="0" lvl="0" algn="l"/>
            <a:r>
              <a:rPr lang="zh-CN" altLang="en-US" dirty="0" smtClean="0"/>
              <a:t>单击此处编辑母版标题样式</a:t>
            </a:r>
            <a:endParaRPr lang="zh-CN" altLang="en-US" dirty="0"/>
          </a:p>
        </p:txBody>
      </p:sp>
      <p:pic>
        <p:nvPicPr>
          <p:cNvPr id="9" name="Picture 9" descr="C:\Users\ABC\Desktop\未标题-1.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28464" y="4982513"/>
            <a:ext cx="1496302" cy="16868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C:\Users\ABC\Desktop\未标题-1.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965300" y="260648"/>
            <a:ext cx="668220" cy="13674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5"/>
          <p:cNvPicPr>
            <a:picLocks noChangeAspect="1" noChangeArrowheads="1"/>
          </p:cNvPicPr>
          <p:nvPr userDrawn="1"/>
        </p:nvPicPr>
        <p:blipFill>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172452" y="5786672"/>
            <a:ext cx="1461068" cy="81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09307389"/>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
    <p:spTree>
      <p:nvGrpSpPr>
        <p:cNvPr id="1" name=""/>
        <p:cNvGrpSpPr/>
        <p:nvPr/>
      </p:nvGrpSpPr>
      <p:grpSpPr>
        <a:xfrm>
          <a:off x="0" y="0"/>
          <a:ext cx="0" cy="0"/>
          <a:chOff x="0" y="0"/>
          <a:chExt cx="0" cy="0"/>
        </a:xfrm>
      </p:grpSpPr>
      <p:sp>
        <p:nvSpPr>
          <p:cNvPr id="7" name="燕尾形 6"/>
          <p:cNvSpPr/>
          <p:nvPr userDrawn="1"/>
        </p:nvSpPr>
        <p:spPr>
          <a:xfrm>
            <a:off x="584515" y="874812"/>
            <a:ext cx="468052" cy="360040"/>
          </a:xfrm>
          <a:prstGeom prst="chevron">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spcCol="0" rtlCol="0" anchor="ctr"/>
          <a:lstStyle/>
          <a:p>
            <a:pPr algn="ctr"/>
            <a:endParaRPr lang="zh-CN" altLang="en-US">
              <a:solidFill>
                <a:schemeClr val="tx1"/>
              </a:solidFill>
            </a:endParaRPr>
          </a:p>
        </p:txBody>
      </p:sp>
      <p:sp>
        <p:nvSpPr>
          <p:cNvPr id="10" name="内容占位符 2"/>
          <p:cNvSpPr>
            <a:spLocks noGrp="1"/>
          </p:cNvSpPr>
          <p:nvPr>
            <p:ph idx="1"/>
          </p:nvPr>
        </p:nvSpPr>
        <p:spPr>
          <a:xfrm>
            <a:off x="1568624" y="1700808"/>
            <a:ext cx="6984776" cy="3960440"/>
          </a:xfrm>
          <a:prstGeom prst="rect">
            <a:avLst/>
          </a:prstGeom>
        </p:spPr>
        <p:txBody>
          <a:bodyPr/>
          <a:lstStyle>
            <a:lvl1pPr>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1pPr>
            <a:lvl2pPr marL="715963"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2pPr>
            <a:lvl3pPr marL="1073150"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3pPr>
            <a:lvl4pPr marL="1441450"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4pPr>
            <a:lvl5pPr marL="1798638" indent="-342900">
              <a:lnSpc>
                <a:spcPct val="100000"/>
              </a:lnSpc>
              <a:spcBef>
                <a:spcPts val="0"/>
              </a:spcBef>
              <a:buFont typeface="Arial" pitchFamily="34" charset="0"/>
              <a:buChar char="•"/>
              <a:defRPr sz="2400" b="0">
                <a:solidFill>
                  <a:schemeClr val="bg1">
                    <a:lumMod val="95000"/>
                  </a:schemeClr>
                </a:solidFill>
                <a:latin typeface="文鼎中钢笔行楷" pitchFamily="33" charset="-122"/>
                <a:ea typeface="文鼎中钢笔行楷" pitchFamily="33" charset="-122"/>
                <a:cs typeface="Times New Roman" pitchFamily="18" charset="0"/>
              </a:defRPr>
            </a:lvl5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dirty="0"/>
          </a:p>
        </p:txBody>
      </p:sp>
      <p:pic>
        <p:nvPicPr>
          <p:cNvPr id="8" name="Picture 9" descr="C:\Users\ABC\Desktop\未标题-1.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28464" y="4982513"/>
            <a:ext cx="1496302" cy="1686847"/>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11" descr="C:\Users\ABC\Desktop\未标题-1.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965300" y="260648"/>
            <a:ext cx="668220" cy="13674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5"/>
          <p:cNvPicPr>
            <a:picLocks noChangeAspect="1" noChangeArrowheads="1"/>
          </p:cNvPicPr>
          <p:nvPr userDrawn="1"/>
        </p:nvPicPr>
        <p:blipFill>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172452" y="5786672"/>
            <a:ext cx="1461068" cy="81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标题 1"/>
          <p:cNvSpPr>
            <a:spLocks noGrp="1"/>
          </p:cNvSpPr>
          <p:nvPr>
            <p:ph type="title"/>
          </p:nvPr>
        </p:nvSpPr>
        <p:spPr>
          <a:xfrm>
            <a:off x="1064568" y="802804"/>
            <a:ext cx="7704856" cy="535057"/>
          </a:xfrm>
          <a:prstGeom prst="rect">
            <a:avLst/>
          </a:prstGeom>
          <a:noFill/>
        </p:spPr>
        <p:txBody>
          <a:bodyPr wrap="square" lIns="103163" tIns="51581" rIns="103163" bIns="51581" rtlCol="0">
            <a:spAutoFit/>
          </a:bodyPr>
          <a:lstStyle>
            <a:lvl1pPr algn="l">
              <a:defRPr lang="zh-CN" altLang="en-US" sz="2800" b="0" cap="none" spc="0" dirty="0">
                <a:ln>
                  <a:noFill/>
                </a:ln>
                <a:solidFill>
                  <a:schemeClr val="bg1"/>
                </a:solidFill>
                <a:effectLst/>
                <a:latin typeface="华文行楷" pitchFamily="2" charset="-122"/>
                <a:ea typeface="华文行楷" pitchFamily="2" charset="-122"/>
                <a:cs typeface="+mn-cs"/>
              </a:defRPr>
            </a:lvl1pPr>
          </a:lstStyle>
          <a:p>
            <a:pPr marL="0" lvl="0" algn="l"/>
            <a:r>
              <a:rPr lang="zh-CN" altLang="en-US" dirty="0" smtClean="0"/>
              <a:t>单击此处编辑母版标题样式</a:t>
            </a:r>
            <a:endParaRPr lang="zh-CN" altLang="en-US" dirty="0"/>
          </a:p>
        </p:txBody>
      </p:sp>
    </p:spTree>
    <p:extLst>
      <p:ext uri="{BB962C8B-B14F-4D97-AF65-F5344CB8AC3E}">
        <p14:creationId xmlns:p14="http://schemas.microsoft.com/office/powerpoint/2010/main" val="324969424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4">
    <p:spTree>
      <p:nvGrpSpPr>
        <p:cNvPr id="1" name=""/>
        <p:cNvGrpSpPr/>
        <p:nvPr/>
      </p:nvGrpSpPr>
      <p:grpSpPr>
        <a:xfrm>
          <a:off x="0" y="0"/>
          <a:ext cx="0" cy="0"/>
          <a:chOff x="0" y="0"/>
          <a:chExt cx="0" cy="0"/>
        </a:xfrm>
      </p:grpSpPr>
      <p:sp>
        <p:nvSpPr>
          <p:cNvPr id="2" name="标题 1"/>
          <p:cNvSpPr>
            <a:spLocks noGrp="1"/>
          </p:cNvSpPr>
          <p:nvPr>
            <p:ph type="title"/>
          </p:nvPr>
        </p:nvSpPr>
        <p:spPr>
          <a:xfrm>
            <a:off x="1064568" y="802804"/>
            <a:ext cx="7776864" cy="535057"/>
          </a:xfrm>
          <a:prstGeom prst="rect">
            <a:avLst/>
          </a:prstGeom>
          <a:noFill/>
        </p:spPr>
        <p:txBody>
          <a:bodyPr wrap="square" lIns="103163" tIns="51581" rIns="103163" bIns="51581" rtlCol="0">
            <a:spAutoFit/>
          </a:bodyPr>
          <a:lstStyle>
            <a:lvl1pPr algn="l">
              <a:defRPr lang="zh-CN" altLang="en-US" sz="2800" b="0" cap="none" spc="0" dirty="0">
                <a:ln>
                  <a:noFill/>
                </a:ln>
                <a:solidFill>
                  <a:schemeClr val="bg1"/>
                </a:solidFill>
                <a:effectLst/>
                <a:latin typeface="华文行楷" pitchFamily="2" charset="-122"/>
                <a:ea typeface="华文行楷" pitchFamily="2" charset="-122"/>
                <a:cs typeface="+mn-cs"/>
              </a:defRPr>
            </a:lvl1pPr>
          </a:lstStyle>
          <a:p>
            <a:pPr marL="0" lvl="0" algn="l"/>
            <a:r>
              <a:rPr lang="zh-CN" altLang="en-US" dirty="0" smtClean="0"/>
              <a:t>单击此处编辑母版标题样式</a:t>
            </a:r>
            <a:endParaRPr lang="zh-CN" altLang="en-US" dirty="0"/>
          </a:p>
        </p:txBody>
      </p:sp>
      <p:sp>
        <p:nvSpPr>
          <p:cNvPr id="8" name="燕尾形 7"/>
          <p:cNvSpPr/>
          <p:nvPr userDrawn="1"/>
        </p:nvSpPr>
        <p:spPr>
          <a:xfrm>
            <a:off x="584515" y="874812"/>
            <a:ext cx="468052" cy="360040"/>
          </a:xfrm>
          <a:prstGeom prst="chevron">
            <a:avLst/>
          </a:prstGeom>
          <a:solidFill>
            <a:schemeClr val="accent6">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spcCol="0" rtlCol="0" anchor="ctr"/>
          <a:lstStyle/>
          <a:p>
            <a:pPr algn="ctr"/>
            <a:endParaRPr lang="zh-CN" altLang="en-US">
              <a:solidFill>
                <a:schemeClr val="tx1"/>
              </a:solidFill>
            </a:endParaRPr>
          </a:p>
        </p:txBody>
      </p:sp>
      <p:pic>
        <p:nvPicPr>
          <p:cNvPr id="9" name="Picture 9" descr="C:\Users\ABC\Desktop\未标题-1.png"/>
          <p:cNvPicPr>
            <a:picLocks noChangeAspect="1" noChangeArrowheads="1"/>
          </p:cNvPicPr>
          <p:nvPr userDrawn="1"/>
        </p:nvPicPr>
        <p:blipFill>
          <a:blip r:embed="rId2" cstate="screen">
            <a:extLst>
              <a:ext uri="{BEBA8EAE-BF5A-486C-A8C5-ECC9F3942E4B}">
                <a14:imgProps xmlns:a14="http://schemas.microsoft.com/office/drawing/2010/main">
                  <a14:imgLayer r:embed="rId3">
                    <a14:imgEffect>
                      <a14:brightnessContrast bright="-40000"/>
                    </a14:imgEffect>
                  </a14:imgLayer>
                </a14:imgProps>
              </a:ext>
              <a:ext uri="{28A0092B-C50C-407E-A947-70E740481C1C}">
                <a14:useLocalDpi xmlns:a14="http://schemas.microsoft.com/office/drawing/2010/main"/>
              </a:ext>
            </a:extLst>
          </a:blip>
          <a:srcRect/>
          <a:stretch>
            <a:fillRect/>
          </a:stretch>
        </p:blipFill>
        <p:spPr bwMode="auto">
          <a:xfrm>
            <a:off x="128464" y="4982513"/>
            <a:ext cx="1496302" cy="1686847"/>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1" descr="C:\Users\ABC\Desktop\未标题-1.png"/>
          <p:cNvPicPr>
            <a:picLocks noChangeAspect="1" noChangeArrowheads="1"/>
          </p:cNvPicPr>
          <p:nvPr userDrawn="1"/>
        </p:nvPicPr>
        <p:blipFill>
          <a:blip r:embed="rId4" cstate="print">
            <a:extLst>
              <a:ext uri="{BEBA8EAE-BF5A-486C-A8C5-ECC9F3942E4B}">
                <a14:imgProps xmlns:a14="http://schemas.microsoft.com/office/drawing/2010/main">
                  <a14:imgLayer r:embed="rId5">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965300" y="260648"/>
            <a:ext cx="668220" cy="1367462"/>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85"/>
          <p:cNvPicPr>
            <a:picLocks noChangeAspect="1" noChangeArrowheads="1"/>
          </p:cNvPicPr>
          <p:nvPr userDrawn="1"/>
        </p:nvPicPr>
        <p:blipFill>
          <a:blip r:embed="rId6" cstate="print">
            <a:extLst>
              <a:ext uri="{BEBA8EAE-BF5A-486C-A8C5-ECC9F3942E4B}">
                <a14:imgProps xmlns:a14="http://schemas.microsoft.com/office/drawing/2010/main">
                  <a14:imgLayer r:embed="rId7">
                    <a14:imgEffect>
                      <a14:brightnessContrast bright="-40000"/>
                    </a14:imgEffect>
                  </a14:imgLayer>
                </a14:imgProps>
              </a:ext>
              <a:ext uri="{28A0092B-C50C-407E-A947-70E740481C1C}">
                <a14:useLocalDpi xmlns:a14="http://schemas.microsoft.com/office/drawing/2010/main" val="0"/>
              </a:ext>
            </a:extLst>
          </a:blip>
          <a:srcRect/>
          <a:stretch>
            <a:fillRect/>
          </a:stretch>
        </p:blipFill>
        <p:spPr bwMode="auto">
          <a:xfrm>
            <a:off x="8172452" y="5786672"/>
            <a:ext cx="1461068" cy="81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29962380"/>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microsoft.com/office/2007/relationships/hdphoto" Target="../media/hdphoto1.wdp"/><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2" descr="C:\Users\ABC\Desktop\绿色课板\黑板.png"/>
          <p:cNvPicPr>
            <a:picLocks noChangeAspect="1" noChangeArrowheads="1"/>
          </p:cNvPicPr>
          <p:nvPr userDrawn="1"/>
        </p:nvPicPr>
        <p:blipFill>
          <a:blip r:embed="rId9" cstate="print">
            <a:extLst>
              <a:ext uri="{28A0092B-C50C-407E-A947-70E740481C1C}">
                <a14:useLocalDpi xmlns:a14="http://schemas.microsoft.com/office/drawing/2010/main" val="0"/>
              </a:ext>
            </a:extLst>
          </a:blip>
          <a:srcRect/>
          <a:stretch>
            <a:fillRect/>
          </a:stretch>
        </p:blipFill>
        <p:spPr bwMode="auto">
          <a:xfrm>
            <a:off x="0" y="0"/>
            <a:ext cx="9906000" cy="6873569"/>
          </a:xfrm>
          <a:prstGeom prst="rect">
            <a:avLst/>
          </a:prstGeom>
          <a:noFill/>
          <a:extLst>
            <a:ext uri="{909E8E84-426E-40DD-AFC4-6F175D3DCCD1}">
              <a14:hiddenFill xmlns:a14="http://schemas.microsoft.com/office/drawing/2010/main">
                <a:solidFill>
                  <a:srgbClr val="FFFFFF"/>
                </a:solidFill>
              </a14:hiddenFill>
            </a:ext>
          </a:extLst>
        </p:spPr>
      </p:pic>
      <p:sp>
        <p:nvSpPr>
          <p:cNvPr id="9" name="矩形 8"/>
          <p:cNvSpPr/>
          <p:nvPr userDrawn="1"/>
        </p:nvSpPr>
        <p:spPr>
          <a:xfrm>
            <a:off x="229073" y="72221"/>
            <a:ext cx="9439049" cy="356659"/>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p>
        </p:txBody>
      </p:sp>
      <p:sp>
        <p:nvSpPr>
          <p:cNvPr id="10" name="矩形 9"/>
          <p:cNvSpPr/>
          <p:nvPr userDrawn="1"/>
        </p:nvSpPr>
        <p:spPr>
          <a:xfrm flipV="1">
            <a:off x="229072" y="6447403"/>
            <a:ext cx="9439049" cy="356659"/>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p>
        </p:txBody>
      </p:sp>
      <p:sp>
        <p:nvSpPr>
          <p:cNvPr id="11" name="矩形 10"/>
          <p:cNvSpPr/>
          <p:nvPr userDrawn="1"/>
        </p:nvSpPr>
        <p:spPr>
          <a:xfrm rot="5400000">
            <a:off x="6521844" y="3307193"/>
            <a:ext cx="6316427" cy="261906"/>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p>
        </p:txBody>
      </p:sp>
      <p:sp>
        <p:nvSpPr>
          <p:cNvPr id="12" name="矩形 11"/>
          <p:cNvSpPr/>
          <p:nvPr userDrawn="1"/>
        </p:nvSpPr>
        <p:spPr>
          <a:xfrm rot="16200000" flipH="1">
            <a:off x="-2929131" y="3305830"/>
            <a:ext cx="6316427" cy="261906"/>
          </a:xfrm>
          <a:prstGeom prst="rect">
            <a:avLst/>
          </a:prstGeom>
          <a:gradFill flip="none" rotWithShape="1">
            <a:gsLst>
              <a:gs pos="100000">
                <a:schemeClr val="tx1">
                  <a:alpha val="0"/>
                </a:schemeClr>
              </a:gs>
              <a:gs pos="0">
                <a:schemeClr val="tx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p>
        </p:txBody>
      </p:sp>
      <p:pic>
        <p:nvPicPr>
          <p:cNvPr id="8" name="Picture 5" descr="C:\Users\ABC\Desktop\图片1.png"/>
          <p:cNvPicPr>
            <a:picLocks noChangeAspect="1" noChangeArrowheads="1"/>
          </p:cNvPicPr>
          <p:nvPr userDrawn="1"/>
        </p:nvPicPr>
        <p:blipFill>
          <a:blip r:embed="rId10" cstate="print">
            <a:clrChange>
              <a:clrFrom>
                <a:srgbClr val="000000">
                  <a:alpha val="0"/>
                </a:srgbClr>
              </a:clrFrom>
              <a:clrTo>
                <a:srgbClr val="000000">
                  <a:alpha val="0"/>
                </a:srgbClr>
              </a:clrTo>
            </a:clrChange>
            <a:extLst>
              <a:ext uri="{BEBA8EAE-BF5A-486C-A8C5-ECC9F3942E4B}">
                <a14:imgProps xmlns:a14="http://schemas.microsoft.com/office/drawing/2010/main">
                  <a14:imgLayer r:embed="rId11">
                    <a14:imgEffect>
                      <a14:saturation sat="300000"/>
                    </a14:imgEffect>
                  </a14:imgLayer>
                </a14:imgProps>
              </a:ext>
              <a:ext uri="{28A0092B-C50C-407E-A947-70E740481C1C}">
                <a14:useLocalDpi xmlns:a14="http://schemas.microsoft.com/office/drawing/2010/main"/>
              </a:ext>
            </a:extLst>
          </a:blip>
          <a:srcRect/>
          <a:stretch>
            <a:fillRect/>
          </a:stretch>
        </p:blipFill>
        <p:spPr bwMode="auto">
          <a:xfrm>
            <a:off x="-72232" y="-61251"/>
            <a:ext cx="10017787" cy="7003918"/>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userDrawn="1"/>
        </p:nvSpPr>
        <p:spPr>
          <a:xfrm>
            <a:off x="2648744" y="-63026"/>
            <a:ext cx="4709573" cy="381168"/>
          </a:xfrm>
          <a:prstGeom prst="rect">
            <a:avLst/>
          </a:prstGeom>
          <a:noFill/>
        </p:spPr>
        <p:txBody>
          <a:bodyPr wrap="none" lIns="103163" tIns="51581" rIns="103163" bIns="51581" rtlCol="0">
            <a:spAutoFit/>
            <a:scene3d>
              <a:camera prst="orthographicFront"/>
              <a:lightRig rig="glow" dir="tl">
                <a:rot lat="0" lon="0" rev="5400000"/>
              </a:lightRig>
            </a:scene3d>
            <a:sp3d>
              <a:bevelT w="25400" h="25400"/>
              <a:contourClr>
                <a:schemeClr val="accent6">
                  <a:shade val="73000"/>
                </a:schemeClr>
              </a:contourClr>
            </a:sp3d>
          </a:bodyPr>
          <a:lstStyle/>
          <a:p>
            <a:r>
              <a:rPr lang="zh-CN" altLang="en-US" sz="1800" b="1" cap="none" spc="0" dirty="0" smtClean="0">
                <a:ln w="11430">
                  <a:noFill/>
                </a:ln>
                <a:gradFill>
                  <a:gsLst>
                    <a:gs pos="0">
                      <a:schemeClr val="accent6">
                        <a:lumMod val="50000"/>
                      </a:schemeClr>
                    </a:gs>
                    <a:gs pos="25000">
                      <a:schemeClr val="accent6">
                        <a:lumMod val="50000"/>
                      </a:schemeClr>
                    </a:gs>
                    <a:gs pos="50000">
                      <a:schemeClr val="accent6">
                        <a:shade val="89000"/>
                        <a:satMod val="110000"/>
                      </a:schemeClr>
                    </a:gs>
                    <a:gs pos="75000">
                      <a:schemeClr val="accent6">
                        <a:tint val="93000"/>
                        <a:satMod val="120000"/>
                      </a:schemeClr>
                    </a:gs>
                    <a:gs pos="100000">
                      <a:schemeClr val="accent6">
                        <a:lumMod val="50000"/>
                      </a:schemeClr>
                    </a:gs>
                  </a:gsLst>
                  <a:lin ang="5400000"/>
                </a:gradFill>
                <a:effectLst>
                  <a:outerShdw blurRad="38100" dist="63500" dir="2940000" algn="tl">
                    <a:srgbClr val="000000"/>
                  </a:outerShdw>
                </a:effectLst>
              </a:rPr>
              <a:t>南方</a:t>
            </a:r>
            <a:r>
              <a:rPr lang="zh-CN" altLang="en-US" sz="1800" b="1" cap="none" spc="0" smtClean="0">
                <a:ln w="11430">
                  <a:noFill/>
                </a:ln>
                <a:gradFill>
                  <a:gsLst>
                    <a:gs pos="0">
                      <a:schemeClr val="accent6">
                        <a:lumMod val="50000"/>
                      </a:schemeClr>
                    </a:gs>
                    <a:gs pos="25000">
                      <a:schemeClr val="accent6">
                        <a:lumMod val="50000"/>
                      </a:schemeClr>
                    </a:gs>
                    <a:gs pos="50000">
                      <a:schemeClr val="accent6">
                        <a:shade val="89000"/>
                        <a:satMod val="110000"/>
                      </a:schemeClr>
                    </a:gs>
                    <a:gs pos="75000">
                      <a:schemeClr val="accent6">
                        <a:tint val="93000"/>
                        <a:satMod val="120000"/>
                      </a:schemeClr>
                    </a:gs>
                    <a:gs pos="100000">
                      <a:schemeClr val="accent6">
                        <a:lumMod val="50000"/>
                      </a:schemeClr>
                    </a:gs>
                  </a:gsLst>
                  <a:lin ang="5400000"/>
                </a:gradFill>
                <a:effectLst>
                  <a:outerShdw blurRad="38100" dist="63500" dir="2940000" algn="tl">
                    <a:srgbClr val="000000"/>
                  </a:outerShdw>
                </a:effectLst>
              </a:rPr>
              <a:t>医科大学 基础</a:t>
            </a:r>
            <a:r>
              <a:rPr lang="zh-CN" altLang="en-US" sz="1800" b="1" cap="none" spc="0" dirty="0" smtClean="0">
                <a:ln w="11430">
                  <a:noFill/>
                </a:ln>
                <a:gradFill>
                  <a:gsLst>
                    <a:gs pos="0">
                      <a:schemeClr val="accent6">
                        <a:lumMod val="50000"/>
                      </a:schemeClr>
                    </a:gs>
                    <a:gs pos="25000">
                      <a:schemeClr val="accent6">
                        <a:lumMod val="50000"/>
                      </a:schemeClr>
                    </a:gs>
                    <a:gs pos="50000">
                      <a:schemeClr val="accent6">
                        <a:shade val="89000"/>
                        <a:satMod val="110000"/>
                      </a:schemeClr>
                    </a:gs>
                    <a:gs pos="75000">
                      <a:schemeClr val="accent6">
                        <a:tint val="93000"/>
                        <a:satMod val="120000"/>
                      </a:schemeClr>
                    </a:gs>
                    <a:gs pos="100000">
                      <a:schemeClr val="accent6">
                        <a:lumMod val="50000"/>
                      </a:schemeClr>
                    </a:gs>
                  </a:gsLst>
                  <a:lin ang="5400000"/>
                </a:gradFill>
                <a:effectLst>
                  <a:outerShdw blurRad="38100" dist="63500" dir="2940000" algn="tl">
                    <a:srgbClr val="000000"/>
                  </a:outerShdw>
                </a:effectLst>
              </a:rPr>
              <a:t>医学院士创新班（</a:t>
            </a:r>
            <a:r>
              <a:rPr lang="en-US" altLang="zh-CN" sz="1800" b="1" cap="none" spc="0" dirty="0" smtClean="0">
                <a:ln w="11430">
                  <a:noFill/>
                </a:ln>
                <a:gradFill>
                  <a:gsLst>
                    <a:gs pos="0">
                      <a:schemeClr val="accent6">
                        <a:lumMod val="50000"/>
                      </a:schemeClr>
                    </a:gs>
                    <a:gs pos="25000">
                      <a:schemeClr val="accent6">
                        <a:lumMod val="50000"/>
                      </a:schemeClr>
                    </a:gs>
                    <a:gs pos="50000">
                      <a:schemeClr val="accent6">
                        <a:shade val="89000"/>
                        <a:satMod val="110000"/>
                      </a:schemeClr>
                    </a:gs>
                    <a:gs pos="75000">
                      <a:schemeClr val="accent6">
                        <a:tint val="93000"/>
                        <a:satMod val="120000"/>
                      </a:schemeClr>
                    </a:gs>
                    <a:gs pos="100000">
                      <a:schemeClr val="accent6">
                        <a:lumMod val="50000"/>
                      </a:schemeClr>
                    </a:gs>
                  </a:gsLst>
                  <a:lin ang="5400000"/>
                </a:gradFill>
                <a:effectLst>
                  <a:outerShdw blurRad="38100" dist="63500" dir="2940000" algn="tl">
                    <a:srgbClr val="000000"/>
                  </a:outerShdw>
                </a:effectLst>
              </a:rPr>
              <a:t>2019</a:t>
            </a:r>
            <a:r>
              <a:rPr lang="zh-CN" altLang="en-US" sz="1800" b="1" cap="none" spc="0" dirty="0" smtClean="0">
                <a:ln w="11430">
                  <a:noFill/>
                </a:ln>
                <a:gradFill>
                  <a:gsLst>
                    <a:gs pos="0">
                      <a:schemeClr val="accent6">
                        <a:lumMod val="50000"/>
                      </a:schemeClr>
                    </a:gs>
                    <a:gs pos="25000">
                      <a:schemeClr val="accent6">
                        <a:lumMod val="50000"/>
                      </a:schemeClr>
                    </a:gs>
                    <a:gs pos="50000">
                      <a:schemeClr val="accent6">
                        <a:shade val="89000"/>
                        <a:satMod val="110000"/>
                      </a:schemeClr>
                    </a:gs>
                    <a:gs pos="75000">
                      <a:schemeClr val="accent6">
                        <a:tint val="93000"/>
                        <a:satMod val="120000"/>
                      </a:schemeClr>
                    </a:gs>
                    <a:gs pos="100000">
                      <a:schemeClr val="accent6">
                        <a:lumMod val="50000"/>
                      </a:schemeClr>
                    </a:gs>
                  </a:gsLst>
                  <a:lin ang="5400000"/>
                </a:gradFill>
                <a:effectLst>
                  <a:outerShdw blurRad="38100" dist="63500" dir="2940000" algn="tl">
                    <a:srgbClr val="000000"/>
                  </a:outerShdw>
                </a:effectLst>
              </a:rPr>
              <a:t>）</a:t>
            </a:r>
            <a:endParaRPr lang="zh-CN" altLang="en-US" sz="1800" b="1" cap="none" spc="0" dirty="0">
              <a:ln w="11430">
                <a:noFill/>
              </a:ln>
              <a:gradFill>
                <a:gsLst>
                  <a:gs pos="0">
                    <a:schemeClr val="accent6">
                      <a:lumMod val="50000"/>
                    </a:schemeClr>
                  </a:gs>
                  <a:gs pos="25000">
                    <a:schemeClr val="accent6">
                      <a:lumMod val="50000"/>
                    </a:schemeClr>
                  </a:gs>
                  <a:gs pos="50000">
                    <a:schemeClr val="accent6">
                      <a:shade val="89000"/>
                      <a:satMod val="110000"/>
                    </a:schemeClr>
                  </a:gs>
                  <a:gs pos="75000">
                    <a:schemeClr val="accent6">
                      <a:tint val="93000"/>
                      <a:satMod val="120000"/>
                    </a:schemeClr>
                  </a:gs>
                  <a:gs pos="100000">
                    <a:schemeClr val="accent6">
                      <a:lumMod val="50000"/>
                    </a:schemeClr>
                  </a:gs>
                </a:gsLst>
                <a:lin ang="5400000"/>
              </a:gradFill>
              <a:effectLst>
                <a:outerShdw blurRad="38100" dist="63500" dir="2940000" algn="tl">
                  <a:srgbClr val="000000"/>
                </a:outerShdw>
              </a:effectLst>
            </a:endParaRPr>
          </a:p>
        </p:txBody>
      </p:sp>
      <p:sp>
        <p:nvSpPr>
          <p:cNvPr id="3" name="TextBox 2"/>
          <p:cNvSpPr txBox="1"/>
          <p:nvPr userDrawn="1"/>
        </p:nvSpPr>
        <p:spPr>
          <a:xfrm>
            <a:off x="9273480" y="6525344"/>
            <a:ext cx="497252" cy="400110"/>
          </a:xfrm>
          <a:prstGeom prst="rect">
            <a:avLst/>
          </a:prstGeom>
          <a:noFill/>
        </p:spPr>
        <p:txBody>
          <a:bodyPr wrap="none" rtlCol="0">
            <a:spAutoFit/>
            <a:scene3d>
              <a:camera prst="orthographicFront"/>
              <a:lightRig rig="glow" dir="tl">
                <a:rot lat="0" lon="0" rev="5400000"/>
              </a:lightRig>
            </a:scene3d>
            <a:sp3d contourW="12700">
              <a:bevelT w="25400" h="25400"/>
              <a:contourClr>
                <a:schemeClr val="accent6">
                  <a:shade val="73000"/>
                </a:schemeClr>
              </a:contourClr>
            </a:sp3d>
          </a:bodyPr>
          <a:lstStyle/>
          <a:p>
            <a:fld id="{E673E499-8ADA-416C-98F7-CA87D8453D9A}" type="slidenum">
              <a:rPr lang="zh-CN" altLang="en-US" b="1" cap="none" spc="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rPr>
              <a:t>‹#›</a:t>
            </a:fld>
            <a:endParaRPr lang="zh-CN" altLang="en-US" b="1" cap="none" spc="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endParaRPr>
          </a:p>
        </p:txBody>
      </p:sp>
    </p:spTree>
  </p:cSld>
  <p:clrMap bg1="lt1" tx1="dk1" bg2="lt2" tx2="dk2" accent1="accent1" accent2="accent2" accent3="accent3" accent4="accent4" accent5="accent5" accent6="accent6" hlink="hlink" folHlink="folHlink"/>
  <p:sldLayoutIdLst>
    <p:sldLayoutId id="2147483656" r:id="rId1"/>
    <p:sldLayoutId id="2147483655" r:id="rId2"/>
    <p:sldLayoutId id="2147483654" r:id="rId3"/>
    <p:sldLayoutId id="2147483657" r:id="rId4"/>
    <p:sldLayoutId id="2147483660" r:id="rId5"/>
    <p:sldLayoutId id="2147483658" r:id="rId6"/>
    <p:sldLayoutId id="2147483659" r:id="rId7"/>
  </p:sldLayoutIdLst>
  <p:timing>
    <p:tnLst>
      <p:par>
        <p:cTn id="1" dur="indefinite" restart="never" nodeType="tmRoot"/>
      </p:par>
    </p:tnLst>
  </p:timing>
  <p:txStyles>
    <p:titleStyle>
      <a:lvl1pPr algn="ctr" defTabSz="1031626" rtl="0" eaLnBrk="1" latinLnBrk="0" hangingPunct="1">
        <a:spcBef>
          <a:spcPct val="0"/>
        </a:spcBef>
        <a:buNone/>
        <a:defRPr sz="5000" kern="1200">
          <a:solidFill>
            <a:schemeClr val="tx1"/>
          </a:solidFill>
          <a:latin typeface="+mj-lt"/>
          <a:ea typeface="+mj-ea"/>
          <a:cs typeface="+mj-cs"/>
        </a:defRPr>
      </a:lvl1pPr>
    </p:titleStyle>
    <p:bodyStyle>
      <a:lvl1pPr marL="386860" indent="-386860" algn="l" defTabSz="1031626" rtl="0" eaLnBrk="1" latinLnBrk="0" hangingPunct="1">
        <a:spcBef>
          <a:spcPct val="20000"/>
        </a:spcBef>
        <a:buFont typeface="Arial" pitchFamily="34" charset="0"/>
        <a:buChar char="•"/>
        <a:defRPr sz="2400" kern="1200">
          <a:solidFill>
            <a:schemeClr val="bg1">
              <a:lumMod val="95000"/>
            </a:schemeClr>
          </a:solidFill>
          <a:latin typeface="文鼎中钢笔行楷" pitchFamily="33" charset="-122"/>
          <a:ea typeface="文鼎中钢笔行楷" pitchFamily="33" charset="-122"/>
          <a:cs typeface="+mn-cs"/>
        </a:defRPr>
      </a:lvl1pPr>
      <a:lvl2pPr marL="838196" indent="-322383" algn="l" defTabSz="1031626" rtl="0" eaLnBrk="1" latinLnBrk="0" hangingPunct="1">
        <a:spcBef>
          <a:spcPct val="20000"/>
        </a:spcBef>
        <a:buFont typeface="Arial" pitchFamily="34" charset="0"/>
        <a:buChar char="–"/>
        <a:defRPr sz="2400" kern="1200">
          <a:solidFill>
            <a:schemeClr val="bg1">
              <a:lumMod val="95000"/>
            </a:schemeClr>
          </a:solidFill>
          <a:latin typeface="文鼎中钢笔行楷" pitchFamily="33" charset="-122"/>
          <a:ea typeface="文鼎中钢笔行楷" pitchFamily="33" charset="-122"/>
          <a:cs typeface="+mn-cs"/>
        </a:defRPr>
      </a:lvl2pPr>
      <a:lvl3pPr marL="1289533" indent="-257907" algn="l" defTabSz="1031626" rtl="0" eaLnBrk="1" latinLnBrk="0" hangingPunct="1">
        <a:spcBef>
          <a:spcPct val="20000"/>
        </a:spcBef>
        <a:buFont typeface="Arial" pitchFamily="34" charset="0"/>
        <a:buChar char="•"/>
        <a:defRPr sz="2400" kern="1200">
          <a:solidFill>
            <a:schemeClr val="bg1">
              <a:lumMod val="95000"/>
            </a:schemeClr>
          </a:solidFill>
          <a:latin typeface="文鼎中钢笔行楷" pitchFamily="33" charset="-122"/>
          <a:ea typeface="文鼎中钢笔行楷" pitchFamily="33" charset="-122"/>
          <a:cs typeface="+mn-cs"/>
        </a:defRPr>
      </a:lvl3pPr>
      <a:lvl4pPr marL="1805346" indent="-257907" algn="l" defTabSz="1031626" rtl="0" eaLnBrk="1" latinLnBrk="0" hangingPunct="1">
        <a:spcBef>
          <a:spcPct val="20000"/>
        </a:spcBef>
        <a:buFont typeface="Arial" pitchFamily="34" charset="0"/>
        <a:buChar char="–"/>
        <a:defRPr sz="2400" kern="1200">
          <a:solidFill>
            <a:schemeClr val="bg1">
              <a:lumMod val="95000"/>
            </a:schemeClr>
          </a:solidFill>
          <a:latin typeface="文鼎中钢笔行楷" pitchFamily="33" charset="-122"/>
          <a:ea typeface="文鼎中钢笔行楷" pitchFamily="33" charset="-122"/>
          <a:cs typeface="+mn-cs"/>
        </a:defRPr>
      </a:lvl4pPr>
      <a:lvl5pPr marL="2321159" indent="-257907" algn="l" defTabSz="1031626" rtl="0" eaLnBrk="1" latinLnBrk="0" hangingPunct="1">
        <a:spcBef>
          <a:spcPct val="20000"/>
        </a:spcBef>
        <a:buFont typeface="Arial" pitchFamily="34" charset="0"/>
        <a:buChar char="»"/>
        <a:defRPr sz="2400" kern="1200">
          <a:solidFill>
            <a:schemeClr val="bg1">
              <a:lumMod val="95000"/>
            </a:schemeClr>
          </a:solidFill>
          <a:latin typeface="文鼎中钢笔行楷" pitchFamily="33" charset="-122"/>
          <a:ea typeface="文鼎中钢笔行楷" pitchFamily="33" charset="-122"/>
          <a:cs typeface="+mn-cs"/>
        </a:defRPr>
      </a:lvl5pPr>
      <a:lvl6pPr marL="2836972"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52785"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68598"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84411"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9pPr>
    </p:bodyStyle>
    <p:otherStyle>
      <a:defPPr>
        <a:defRPr lang="zh-CN"/>
      </a:defPPr>
      <a:lvl1pPr marL="0" algn="l" defTabSz="1031626" rtl="0" eaLnBrk="1" latinLnBrk="0" hangingPunct="1">
        <a:defRPr sz="2000" kern="1200">
          <a:solidFill>
            <a:schemeClr val="tx1"/>
          </a:solidFill>
          <a:latin typeface="+mn-lt"/>
          <a:ea typeface="+mn-ea"/>
          <a:cs typeface="+mn-cs"/>
        </a:defRPr>
      </a:lvl1pPr>
      <a:lvl2pPr marL="515813" algn="l" defTabSz="1031626" rtl="0" eaLnBrk="1" latinLnBrk="0" hangingPunct="1">
        <a:defRPr sz="2000" kern="1200">
          <a:solidFill>
            <a:schemeClr val="tx1"/>
          </a:solidFill>
          <a:latin typeface="+mn-lt"/>
          <a:ea typeface="+mn-ea"/>
          <a:cs typeface="+mn-cs"/>
        </a:defRPr>
      </a:lvl2pPr>
      <a:lvl3pPr marL="1031626" algn="l" defTabSz="1031626" rtl="0" eaLnBrk="1" latinLnBrk="0" hangingPunct="1">
        <a:defRPr sz="2000" kern="1200">
          <a:solidFill>
            <a:schemeClr val="tx1"/>
          </a:solidFill>
          <a:latin typeface="+mn-lt"/>
          <a:ea typeface="+mn-ea"/>
          <a:cs typeface="+mn-cs"/>
        </a:defRPr>
      </a:lvl3pPr>
      <a:lvl4pPr marL="1547439" algn="l" defTabSz="1031626" rtl="0" eaLnBrk="1" latinLnBrk="0" hangingPunct="1">
        <a:defRPr sz="2000" kern="1200">
          <a:solidFill>
            <a:schemeClr val="tx1"/>
          </a:solidFill>
          <a:latin typeface="+mn-lt"/>
          <a:ea typeface="+mn-ea"/>
          <a:cs typeface="+mn-cs"/>
        </a:defRPr>
      </a:lvl4pPr>
      <a:lvl5pPr marL="2063252" algn="l" defTabSz="1031626" rtl="0" eaLnBrk="1" latinLnBrk="0" hangingPunct="1">
        <a:defRPr sz="2000" kern="1200">
          <a:solidFill>
            <a:schemeClr val="tx1"/>
          </a:solidFill>
          <a:latin typeface="+mn-lt"/>
          <a:ea typeface="+mn-ea"/>
          <a:cs typeface="+mn-cs"/>
        </a:defRPr>
      </a:lvl5pPr>
      <a:lvl6pPr marL="2579065" algn="l" defTabSz="1031626" rtl="0" eaLnBrk="1" latinLnBrk="0" hangingPunct="1">
        <a:defRPr sz="2000" kern="1200">
          <a:solidFill>
            <a:schemeClr val="tx1"/>
          </a:solidFill>
          <a:latin typeface="+mn-lt"/>
          <a:ea typeface="+mn-ea"/>
          <a:cs typeface="+mn-cs"/>
        </a:defRPr>
      </a:lvl6pPr>
      <a:lvl7pPr marL="3094878" algn="l" defTabSz="1031626" rtl="0" eaLnBrk="1" latinLnBrk="0" hangingPunct="1">
        <a:defRPr sz="2000" kern="1200">
          <a:solidFill>
            <a:schemeClr val="tx1"/>
          </a:solidFill>
          <a:latin typeface="+mn-lt"/>
          <a:ea typeface="+mn-ea"/>
          <a:cs typeface="+mn-cs"/>
        </a:defRPr>
      </a:lvl7pPr>
      <a:lvl8pPr marL="3610691" algn="l" defTabSz="1031626" rtl="0" eaLnBrk="1" latinLnBrk="0" hangingPunct="1">
        <a:defRPr sz="2000" kern="1200">
          <a:solidFill>
            <a:schemeClr val="tx1"/>
          </a:solidFill>
          <a:latin typeface="+mn-lt"/>
          <a:ea typeface="+mn-ea"/>
          <a:cs typeface="+mn-cs"/>
        </a:defRPr>
      </a:lvl8pPr>
      <a:lvl9pPr marL="4126504" algn="l" defTabSz="1031626"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7.xml"/><Relationship Id="rId1" Type="http://schemas.openxmlformats.org/officeDocument/2006/relationships/slideLayout" Target="../slideLayouts/slideLayout7.xml"/><Relationship Id="rId5" Type="http://schemas.openxmlformats.org/officeDocument/2006/relationships/image" Target="../media/image24.png"/><Relationship Id="rId4" Type="http://schemas.openxmlformats.org/officeDocument/2006/relationships/image" Target="../media/image23.png"/></Relationships>
</file>

<file path=ppt/slides/_rels/slide1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7.jpe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hyperlink" Target="1&#33647;&#20024;&#25668;&#20687;&#22836;.mp4" TargetMode="Externa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7.xml"/><Relationship Id="rId4" Type="http://schemas.openxmlformats.org/officeDocument/2006/relationships/image" Target="../media/image34.png"/></Relationships>
</file>

<file path=ppt/slides/_rels/slide23.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5.png"/><Relationship Id="rId7"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37.pn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png"/><Relationship Id="rId4" Type="http://schemas.openxmlformats.org/officeDocument/2006/relationships/image" Target="../media/image350.png"/><Relationship Id="rId9" Type="http://schemas.openxmlformats.org/officeDocument/2006/relationships/image" Target="../media/image40.png"/></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23.png"/></Relationships>
</file>

<file path=ppt/slides/_rels/slide29.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image" Target="../media/image48.png"/><Relationship Id="rId1" Type="http://schemas.openxmlformats.org/officeDocument/2006/relationships/slideLayout" Target="../slideLayouts/slideLayout7.xml"/><Relationship Id="rId5" Type="http://schemas.openxmlformats.org/officeDocument/2006/relationships/image" Target="../media/image23.png"/><Relationship Id="rId4" Type="http://schemas.openxmlformats.org/officeDocument/2006/relationships/image" Target="../media/image50.jpeg"/></Relationships>
</file>

<file path=ppt/slides/_rels/slide30.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7.xml"/><Relationship Id="rId4" Type="http://schemas.openxmlformats.org/officeDocument/2006/relationships/image" Target="../media/image54.png"/></Relationships>
</file>

<file path=ppt/slides/_rels/slide32.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microsoft.com/office/2007/relationships/hdphoto" Target="../media/hdphoto6.wdp"/><Relationship Id="rId4" Type="http://schemas.openxmlformats.org/officeDocument/2006/relationships/image" Target="../media/image56.png"/></Relationships>
</file>

<file path=ppt/slides/_rels/slide33.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57.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hyperlink" Target="file:///E:\me\&#25945;&#23398;\20&#24180;&#26149;\&#21307;&#23398;&#29289;&#29702;\1&#36879;&#26512;&#33455;&#29255;.mp4" TargetMode="External"/><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9" name="Picture 5" descr="C:\Users\ABC\Desktop\Nipic_10605672_2012122609043554032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1636647" y="948266"/>
            <a:ext cx="1065553" cy="752542"/>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5" descr="C:\Users\ABC\Desktop\Nipic_10605672_20121226090435540320.png"/>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rot="906044">
            <a:off x="932368" y="845838"/>
            <a:ext cx="623121" cy="44007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Users\ABC\Desktop\Nipic_10605672_20121226090435540320.png"/>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5094930" y="4941168"/>
            <a:ext cx="5608150" cy="1687908"/>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C:\Users\ABC\Desktop\未标题-1.png"/>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516069" y="4941168"/>
            <a:ext cx="1455718" cy="1436836"/>
          </a:xfrm>
          <a:prstGeom prst="rect">
            <a:avLst/>
          </a:prstGeom>
          <a:noFill/>
          <a:extLst>
            <a:ext uri="{909E8E84-426E-40DD-AFC4-6F175D3DCCD1}">
              <a14:hiddenFill xmlns:a14="http://schemas.microsoft.com/office/drawing/2010/main">
                <a:solidFill>
                  <a:srgbClr val="FFFFFF"/>
                </a:solidFill>
              </a14:hiddenFill>
            </a:ext>
          </a:extLst>
        </p:spPr>
      </p:pic>
      <p:grpSp>
        <p:nvGrpSpPr>
          <p:cNvPr id="57" name="组合 56"/>
          <p:cNvGrpSpPr/>
          <p:nvPr/>
        </p:nvGrpSpPr>
        <p:grpSpPr>
          <a:xfrm rot="883535">
            <a:off x="8241271" y="663869"/>
            <a:ext cx="984143" cy="1027243"/>
            <a:chOff x="5461399" y="161631"/>
            <a:chExt cx="3434840" cy="2913027"/>
          </a:xfrm>
        </p:grpSpPr>
        <p:sp>
          <p:nvSpPr>
            <p:cNvPr id="58" name="任意多边形 57"/>
            <p:cNvSpPr/>
            <p:nvPr/>
          </p:nvSpPr>
          <p:spPr>
            <a:xfrm>
              <a:off x="5461399" y="161631"/>
              <a:ext cx="3434840" cy="2913027"/>
            </a:xfrm>
            <a:custGeom>
              <a:avLst/>
              <a:gdLst>
                <a:gd name="connsiteX0" fmla="*/ 2273327 w 3839361"/>
                <a:gd name="connsiteY0" fmla="*/ 490237 h 2903244"/>
                <a:gd name="connsiteX1" fmla="*/ 2457477 w 3839361"/>
                <a:gd name="connsiteY1" fmla="*/ 217187 h 2903244"/>
                <a:gd name="connsiteX2" fmla="*/ 2870227 w 3839361"/>
                <a:gd name="connsiteY2" fmla="*/ 96537 h 2903244"/>
                <a:gd name="connsiteX3" fmla="*/ 3003577 w 3839361"/>
                <a:gd name="connsiteY3" fmla="*/ 102887 h 2903244"/>
                <a:gd name="connsiteX4" fmla="*/ 2889277 w 3839361"/>
                <a:gd name="connsiteY4" fmla="*/ 22353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89277 w 3839361"/>
                <a:gd name="connsiteY4" fmla="*/ 22353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43227 w 3839361"/>
                <a:gd name="connsiteY5" fmla="*/ 40768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3009927 w 3839361"/>
                <a:gd name="connsiteY7" fmla="*/ 5219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21312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41727 w 3839361"/>
                <a:gd name="connsiteY9" fmla="*/ 44578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49627 w 3839361"/>
                <a:gd name="connsiteY11" fmla="*/ 92203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34387 w 3839361"/>
                <a:gd name="connsiteY11" fmla="*/ 861077 h 2903244"/>
                <a:gd name="connsiteX12" fmla="*/ 3340127 w 3839361"/>
                <a:gd name="connsiteY12" fmla="*/ 122048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34387 w 3839361"/>
                <a:gd name="connsiteY11" fmla="*/ 861077 h 2903244"/>
                <a:gd name="connsiteX12" fmla="*/ 3294407 w 3839361"/>
                <a:gd name="connsiteY12" fmla="*/ 1113807 h 2903244"/>
                <a:gd name="connsiteX13" fmla="*/ 3587777 w 3839361"/>
                <a:gd name="connsiteY13" fmla="*/ 133478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361"/>
                <a:gd name="connsiteY0" fmla="*/ 490237 h 2903244"/>
                <a:gd name="connsiteX1" fmla="*/ 2518437 w 3839361"/>
                <a:gd name="connsiteY1" fmla="*/ 209567 h 2903244"/>
                <a:gd name="connsiteX2" fmla="*/ 2870227 w 3839361"/>
                <a:gd name="connsiteY2" fmla="*/ 96537 h 2903244"/>
                <a:gd name="connsiteX3" fmla="*/ 3003577 w 3839361"/>
                <a:gd name="connsiteY3" fmla="*/ 102887 h 2903244"/>
                <a:gd name="connsiteX4" fmla="*/ 2843557 w 3839361"/>
                <a:gd name="connsiteY4" fmla="*/ 231157 h 2903244"/>
                <a:gd name="connsiteX5" fmla="*/ 2735607 w 3839361"/>
                <a:gd name="connsiteY5" fmla="*/ 438167 h 2903244"/>
                <a:gd name="connsiteX6" fmla="*/ 2774977 w 3839361"/>
                <a:gd name="connsiteY6" fmla="*/ 591837 h 2903244"/>
                <a:gd name="connsiteX7" fmla="*/ 2971827 w 3839361"/>
                <a:gd name="connsiteY7" fmla="*/ 483887 h 2903244"/>
                <a:gd name="connsiteX8" fmla="*/ 3182647 w 3839361"/>
                <a:gd name="connsiteY8" fmla="*/ 439437 h 2903244"/>
                <a:gd name="connsiteX9" fmla="*/ 3418867 w 3839361"/>
                <a:gd name="connsiteY9" fmla="*/ 499127 h 2903244"/>
                <a:gd name="connsiteX10" fmla="*/ 3251227 w 3839361"/>
                <a:gd name="connsiteY10" fmla="*/ 629937 h 2903244"/>
                <a:gd name="connsiteX11" fmla="*/ 3134387 w 3839361"/>
                <a:gd name="connsiteY11" fmla="*/ 861077 h 2903244"/>
                <a:gd name="connsiteX12" fmla="*/ 3294407 w 3839361"/>
                <a:gd name="connsiteY12" fmla="*/ 1113807 h 2903244"/>
                <a:gd name="connsiteX13" fmla="*/ 3549677 w 3839361"/>
                <a:gd name="connsiteY13" fmla="*/ 1228107 h 2903244"/>
                <a:gd name="connsiteX14" fmla="*/ 3238527 w 3839361"/>
                <a:gd name="connsiteY14" fmla="*/ 1404637 h 2903244"/>
                <a:gd name="connsiteX15" fmla="*/ 3435377 w 3839361"/>
                <a:gd name="connsiteY15" fmla="*/ 1747537 h 2903244"/>
                <a:gd name="connsiteX16" fmla="*/ 3689377 w 3839361"/>
                <a:gd name="connsiteY16" fmla="*/ 1938037 h 2903244"/>
                <a:gd name="connsiteX17" fmla="*/ 3816377 w 3839361"/>
                <a:gd name="connsiteY17" fmla="*/ 2045987 h 2903244"/>
                <a:gd name="connsiteX18" fmla="*/ 3219477 w 3839361"/>
                <a:gd name="connsiteY18" fmla="*/ 1887237 h 2903244"/>
                <a:gd name="connsiteX19" fmla="*/ 3009927 w 3839361"/>
                <a:gd name="connsiteY19" fmla="*/ 2147587 h 2903244"/>
                <a:gd name="connsiteX20" fmla="*/ 2959127 w 3839361"/>
                <a:gd name="connsiteY20" fmla="*/ 2547637 h 2903244"/>
                <a:gd name="connsiteX21" fmla="*/ 2914677 w 3839361"/>
                <a:gd name="connsiteY21" fmla="*/ 2719087 h 2903244"/>
                <a:gd name="connsiteX22" fmla="*/ 2813077 w 3839361"/>
                <a:gd name="connsiteY22" fmla="*/ 2344437 h 2903244"/>
                <a:gd name="connsiteX23" fmla="*/ 2527327 w 3839361"/>
                <a:gd name="connsiteY23" fmla="*/ 2293637 h 2903244"/>
                <a:gd name="connsiteX24" fmla="*/ 2317777 w 3839361"/>
                <a:gd name="connsiteY24" fmla="*/ 2477787 h 2903244"/>
                <a:gd name="connsiteX25" fmla="*/ 2286027 w 3839361"/>
                <a:gd name="connsiteY25" fmla="*/ 2757187 h 2903244"/>
                <a:gd name="connsiteX26" fmla="*/ 2241577 w 3839361"/>
                <a:gd name="connsiteY26" fmla="*/ 2807987 h 2903244"/>
                <a:gd name="connsiteX27" fmla="*/ 2139977 w 3839361"/>
                <a:gd name="connsiteY27" fmla="*/ 2452387 h 2903244"/>
                <a:gd name="connsiteX28" fmla="*/ 1873277 w 3839361"/>
                <a:gd name="connsiteY28" fmla="*/ 2433337 h 2903244"/>
                <a:gd name="connsiteX29" fmla="*/ 2000277 w 3839361"/>
                <a:gd name="connsiteY29" fmla="*/ 2712737 h 2903244"/>
                <a:gd name="connsiteX30" fmla="*/ 1860577 w 3839361"/>
                <a:gd name="connsiteY30" fmla="*/ 2903237 h 2903244"/>
                <a:gd name="connsiteX31" fmla="*/ 1816127 w 3839361"/>
                <a:gd name="connsiteY31" fmla="*/ 2706387 h 2903244"/>
                <a:gd name="connsiteX32" fmla="*/ 1555777 w 3839361"/>
                <a:gd name="connsiteY32" fmla="*/ 2376187 h 2903244"/>
                <a:gd name="connsiteX33" fmla="*/ 1403377 w 3839361"/>
                <a:gd name="connsiteY33" fmla="*/ 2509537 h 2903244"/>
                <a:gd name="connsiteX34" fmla="*/ 1384327 w 3839361"/>
                <a:gd name="connsiteY34" fmla="*/ 2884187 h 2903244"/>
                <a:gd name="connsiteX35" fmla="*/ 1085877 w 3839361"/>
                <a:gd name="connsiteY35" fmla="*/ 2477787 h 2903244"/>
                <a:gd name="connsiteX36" fmla="*/ 1231927 w 3839361"/>
                <a:gd name="connsiteY36" fmla="*/ 2103137 h 2903244"/>
                <a:gd name="connsiteX37" fmla="*/ 927127 w 3839361"/>
                <a:gd name="connsiteY37" fmla="*/ 2242837 h 2903244"/>
                <a:gd name="connsiteX38" fmla="*/ 336577 w 3839361"/>
                <a:gd name="connsiteY38" fmla="*/ 2350787 h 2903244"/>
                <a:gd name="connsiteX39" fmla="*/ 806477 w 3839361"/>
                <a:gd name="connsiteY39" fmla="*/ 2058687 h 2903244"/>
                <a:gd name="connsiteX40" fmla="*/ 876327 w 3839361"/>
                <a:gd name="connsiteY40" fmla="*/ 1652287 h 2903244"/>
                <a:gd name="connsiteX41" fmla="*/ 774727 w 3839361"/>
                <a:gd name="connsiteY41" fmla="*/ 1734837 h 2903244"/>
                <a:gd name="connsiteX42" fmla="*/ 412777 w 3839361"/>
                <a:gd name="connsiteY42" fmla="*/ 1931687 h 2903244"/>
                <a:gd name="connsiteX43" fmla="*/ 27 w 3839361"/>
                <a:gd name="connsiteY43" fmla="*/ 1766587 h 2903244"/>
                <a:gd name="connsiteX44" fmla="*/ 393727 w 3839361"/>
                <a:gd name="connsiteY44" fmla="*/ 1671337 h 2903244"/>
                <a:gd name="connsiteX45" fmla="*/ 723927 w 3839361"/>
                <a:gd name="connsiteY45" fmla="*/ 1391937 h 2903244"/>
                <a:gd name="connsiteX46" fmla="*/ 882677 w 3839361"/>
                <a:gd name="connsiteY46" fmla="*/ 1226837 h 2903244"/>
                <a:gd name="connsiteX47" fmla="*/ 469927 w 3839361"/>
                <a:gd name="connsiteY47" fmla="*/ 1271287 h 2903244"/>
                <a:gd name="connsiteX48" fmla="*/ 209577 w 3839361"/>
                <a:gd name="connsiteY48" fmla="*/ 1156987 h 2903244"/>
                <a:gd name="connsiteX49" fmla="*/ 158777 w 3839361"/>
                <a:gd name="connsiteY49" fmla="*/ 934737 h 2903244"/>
                <a:gd name="connsiteX50" fmla="*/ 469927 w 3839361"/>
                <a:gd name="connsiteY50" fmla="*/ 1029987 h 2903244"/>
                <a:gd name="connsiteX51" fmla="*/ 812827 w 3839361"/>
                <a:gd name="connsiteY51" fmla="*/ 928387 h 2903244"/>
                <a:gd name="connsiteX52" fmla="*/ 831877 w 3839361"/>
                <a:gd name="connsiteY52" fmla="*/ 604537 h 2903244"/>
                <a:gd name="connsiteX53" fmla="*/ 965227 w 3839361"/>
                <a:gd name="connsiteY53" fmla="*/ 261637 h 2903244"/>
                <a:gd name="connsiteX54" fmla="*/ 1130327 w 3839361"/>
                <a:gd name="connsiteY54" fmla="*/ 166387 h 2903244"/>
                <a:gd name="connsiteX55" fmla="*/ 1200177 w 3839361"/>
                <a:gd name="connsiteY55" fmla="*/ 420387 h 2903244"/>
                <a:gd name="connsiteX56" fmla="*/ 1536727 w 3839361"/>
                <a:gd name="connsiteY56" fmla="*/ 521987 h 2903244"/>
                <a:gd name="connsiteX57" fmla="*/ 1714527 w 3839361"/>
                <a:gd name="connsiteY57" fmla="*/ 90187 h 2903244"/>
                <a:gd name="connsiteX58" fmla="*/ 1841527 w 3839361"/>
                <a:gd name="connsiteY58" fmla="*/ 20337 h 2903244"/>
                <a:gd name="connsiteX59" fmla="*/ 1873277 w 3839361"/>
                <a:gd name="connsiteY59" fmla="*/ 356887 h 2903244"/>
                <a:gd name="connsiteX60" fmla="*/ 2057427 w 3839361"/>
                <a:gd name="connsiteY60" fmla="*/ 458487 h 2903244"/>
                <a:gd name="connsiteX61" fmla="*/ 2228877 w 3839361"/>
                <a:gd name="connsiteY61" fmla="*/ 261637 h 2903244"/>
                <a:gd name="connsiteX62" fmla="*/ 2273327 w 3839361"/>
                <a:gd name="connsiteY62" fmla="*/ 490237 h 2903244"/>
                <a:gd name="connsiteX0" fmla="*/ 2273327 w 3839622"/>
                <a:gd name="connsiteY0" fmla="*/ 490237 h 2903244"/>
                <a:gd name="connsiteX1" fmla="*/ 2518437 w 3839622"/>
                <a:gd name="connsiteY1" fmla="*/ 209567 h 2903244"/>
                <a:gd name="connsiteX2" fmla="*/ 2870227 w 3839622"/>
                <a:gd name="connsiteY2" fmla="*/ 96537 h 2903244"/>
                <a:gd name="connsiteX3" fmla="*/ 3003577 w 3839622"/>
                <a:gd name="connsiteY3" fmla="*/ 102887 h 2903244"/>
                <a:gd name="connsiteX4" fmla="*/ 2843557 w 3839622"/>
                <a:gd name="connsiteY4" fmla="*/ 231157 h 2903244"/>
                <a:gd name="connsiteX5" fmla="*/ 2735607 w 3839622"/>
                <a:gd name="connsiteY5" fmla="*/ 438167 h 2903244"/>
                <a:gd name="connsiteX6" fmla="*/ 2774977 w 3839622"/>
                <a:gd name="connsiteY6" fmla="*/ 591837 h 2903244"/>
                <a:gd name="connsiteX7" fmla="*/ 2971827 w 3839622"/>
                <a:gd name="connsiteY7" fmla="*/ 483887 h 2903244"/>
                <a:gd name="connsiteX8" fmla="*/ 3182647 w 3839622"/>
                <a:gd name="connsiteY8" fmla="*/ 439437 h 2903244"/>
                <a:gd name="connsiteX9" fmla="*/ 3418867 w 3839622"/>
                <a:gd name="connsiteY9" fmla="*/ 499127 h 2903244"/>
                <a:gd name="connsiteX10" fmla="*/ 3251227 w 3839622"/>
                <a:gd name="connsiteY10" fmla="*/ 629937 h 2903244"/>
                <a:gd name="connsiteX11" fmla="*/ 3134387 w 3839622"/>
                <a:gd name="connsiteY11" fmla="*/ 861077 h 2903244"/>
                <a:gd name="connsiteX12" fmla="*/ 3294407 w 3839622"/>
                <a:gd name="connsiteY12" fmla="*/ 1113807 h 2903244"/>
                <a:gd name="connsiteX13" fmla="*/ 3549677 w 3839622"/>
                <a:gd name="connsiteY13" fmla="*/ 1228107 h 2903244"/>
                <a:gd name="connsiteX14" fmla="*/ 3238527 w 3839622"/>
                <a:gd name="connsiteY14" fmla="*/ 1404637 h 2903244"/>
                <a:gd name="connsiteX15" fmla="*/ 3420137 w 3839622"/>
                <a:gd name="connsiteY15" fmla="*/ 1572277 h 2903244"/>
                <a:gd name="connsiteX16" fmla="*/ 3689377 w 3839622"/>
                <a:gd name="connsiteY16" fmla="*/ 1938037 h 2903244"/>
                <a:gd name="connsiteX17" fmla="*/ 3816377 w 3839622"/>
                <a:gd name="connsiteY17" fmla="*/ 2045987 h 2903244"/>
                <a:gd name="connsiteX18" fmla="*/ 3219477 w 3839622"/>
                <a:gd name="connsiteY18" fmla="*/ 1887237 h 2903244"/>
                <a:gd name="connsiteX19" fmla="*/ 3009927 w 3839622"/>
                <a:gd name="connsiteY19" fmla="*/ 2147587 h 2903244"/>
                <a:gd name="connsiteX20" fmla="*/ 2959127 w 3839622"/>
                <a:gd name="connsiteY20" fmla="*/ 2547637 h 2903244"/>
                <a:gd name="connsiteX21" fmla="*/ 2914677 w 3839622"/>
                <a:gd name="connsiteY21" fmla="*/ 2719087 h 2903244"/>
                <a:gd name="connsiteX22" fmla="*/ 2813077 w 3839622"/>
                <a:gd name="connsiteY22" fmla="*/ 2344437 h 2903244"/>
                <a:gd name="connsiteX23" fmla="*/ 2527327 w 3839622"/>
                <a:gd name="connsiteY23" fmla="*/ 2293637 h 2903244"/>
                <a:gd name="connsiteX24" fmla="*/ 2317777 w 3839622"/>
                <a:gd name="connsiteY24" fmla="*/ 2477787 h 2903244"/>
                <a:gd name="connsiteX25" fmla="*/ 2286027 w 3839622"/>
                <a:gd name="connsiteY25" fmla="*/ 2757187 h 2903244"/>
                <a:gd name="connsiteX26" fmla="*/ 2241577 w 3839622"/>
                <a:gd name="connsiteY26" fmla="*/ 2807987 h 2903244"/>
                <a:gd name="connsiteX27" fmla="*/ 2139977 w 3839622"/>
                <a:gd name="connsiteY27" fmla="*/ 2452387 h 2903244"/>
                <a:gd name="connsiteX28" fmla="*/ 1873277 w 3839622"/>
                <a:gd name="connsiteY28" fmla="*/ 2433337 h 2903244"/>
                <a:gd name="connsiteX29" fmla="*/ 2000277 w 3839622"/>
                <a:gd name="connsiteY29" fmla="*/ 2712737 h 2903244"/>
                <a:gd name="connsiteX30" fmla="*/ 1860577 w 3839622"/>
                <a:gd name="connsiteY30" fmla="*/ 2903237 h 2903244"/>
                <a:gd name="connsiteX31" fmla="*/ 1816127 w 3839622"/>
                <a:gd name="connsiteY31" fmla="*/ 2706387 h 2903244"/>
                <a:gd name="connsiteX32" fmla="*/ 1555777 w 3839622"/>
                <a:gd name="connsiteY32" fmla="*/ 2376187 h 2903244"/>
                <a:gd name="connsiteX33" fmla="*/ 1403377 w 3839622"/>
                <a:gd name="connsiteY33" fmla="*/ 2509537 h 2903244"/>
                <a:gd name="connsiteX34" fmla="*/ 1384327 w 3839622"/>
                <a:gd name="connsiteY34" fmla="*/ 2884187 h 2903244"/>
                <a:gd name="connsiteX35" fmla="*/ 1085877 w 3839622"/>
                <a:gd name="connsiteY35" fmla="*/ 2477787 h 2903244"/>
                <a:gd name="connsiteX36" fmla="*/ 1231927 w 3839622"/>
                <a:gd name="connsiteY36" fmla="*/ 2103137 h 2903244"/>
                <a:gd name="connsiteX37" fmla="*/ 927127 w 3839622"/>
                <a:gd name="connsiteY37" fmla="*/ 2242837 h 2903244"/>
                <a:gd name="connsiteX38" fmla="*/ 336577 w 3839622"/>
                <a:gd name="connsiteY38" fmla="*/ 2350787 h 2903244"/>
                <a:gd name="connsiteX39" fmla="*/ 806477 w 3839622"/>
                <a:gd name="connsiteY39" fmla="*/ 2058687 h 2903244"/>
                <a:gd name="connsiteX40" fmla="*/ 876327 w 3839622"/>
                <a:gd name="connsiteY40" fmla="*/ 1652287 h 2903244"/>
                <a:gd name="connsiteX41" fmla="*/ 774727 w 3839622"/>
                <a:gd name="connsiteY41" fmla="*/ 1734837 h 2903244"/>
                <a:gd name="connsiteX42" fmla="*/ 412777 w 3839622"/>
                <a:gd name="connsiteY42" fmla="*/ 1931687 h 2903244"/>
                <a:gd name="connsiteX43" fmla="*/ 27 w 3839622"/>
                <a:gd name="connsiteY43" fmla="*/ 1766587 h 2903244"/>
                <a:gd name="connsiteX44" fmla="*/ 393727 w 3839622"/>
                <a:gd name="connsiteY44" fmla="*/ 1671337 h 2903244"/>
                <a:gd name="connsiteX45" fmla="*/ 723927 w 3839622"/>
                <a:gd name="connsiteY45" fmla="*/ 1391937 h 2903244"/>
                <a:gd name="connsiteX46" fmla="*/ 882677 w 3839622"/>
                <a:gd name="connsiteY46" fmla="*/ 1226837 h 2903244"/>
                <a:gd name="connsiteX47" fmla="*/ 469927 w 3839622"/>
                <a:gd name="connsiteY47" fmla="*/ 1271287 h 2903244"/>
                <a:gd name="connsiteX48" fmla="*/ 209577 w 3839622"/>
                <a:gd name="connsiteY48" fmla="*/ 1156987 h 2903244"/>
                <a:gd name="connsiteX49" fmla="*/ 158777 w 3839622"/>
                <a:gd name="connsiteY49" fmla="*/ 934737 h 2903244"/>
                <a:gd name="connsiteX50" fmla="*/ 469927 w 3839622"/>
                <a:gd name="connsiteY50" fmla="*/ 1029987 h 2903244"/>
                <a:gd name="connsiteX51" fmla="*/ 812827 w 3839622"/>
                <a:gd name="connsiteY51" fmla="*/ 928387 h 2903244"/>
                <a:gd name="connsiteX52" fmla="*/ 831877 w 3839622"/>
                <a:gd name="connsiteY52" fmla="*/ 604537 h 2903244"/>
                <a:gd name="connsiteX53" fmla="*/ 965227 w 3839622"/>
                <a:gd name="connsiteY53" fmla="*/ 261637 h 2903244"/>
                <a:gd name="connsiteX54" fmla="*/ 1130327 w 3839622"/>
                <a:gd name="connsiteY54" fmla="*/ 166387 h 2903244"/>
                <a:gd name="connsiteX55" fmla="*/ 1200177 w 3839622"/>
                <a:gd name="connsiteY55" fmla="*/ 420387 h 2903244"/>
                <a:gd name="connsiteX56" fmla="*/ 1536727 w 3839622"/>
                <a:gd name="connsiteY56" fmla="*/ 521987 h 2903244"/>
                <a:gd name="connsiteX57" fmla="*/ 1714527 w 3839622"/>
                <a:gd name="connsiteY57" fmla="*/ 90187 h 2903244"/>
                <a:gd name="connsiteX58" fmla="*/ 1841527 w 3839622"/>
                <a:gd name="connsiteY58" fmla="*/ 20337 h 2903244"/>
                <a:gd name="connsiteX59" fmla="*/ 1873277 w 3839622"/>
                <a:gd name="connsiteY59" fmla="*/ 356887 h 2903244"/>
                <a:gd name="connsiteX60" fmla="*/ 2057427 w 3839622"/>
                <a:gd name="connsiteY60" fmla="*/ 458487 h 2903244"/>
                <a:gd name="connsiteX61" fmla="*/ 2228877 w 3839622"/>
                <a:gd name="connsiteY61" fmla="*/ 261637 h 2903244"/>
                <a:gd name="connsiteX62" fmla="*/ 2273327 w 3839622"/>
                <a:gd name="connsiteY62" fmla="*/ 490237 h 2903244"/>
                <a:gd name="connsiteX0" fmla="*/ 2273327 w 3832732"/>
                <a:gd name="connsiteY0" fmla="*/ 490237 h 2903244"/>
                <a:gd name="connsiteX1" fmla="*/ 2518437 w 3832732"/>
                <a:gd name="connsiteY1" fmla="*/ 209567 h 2903244"/>
                <a:gd name="connsiteX2" fmla="*/ 2870227 w 3832732"/>
                <a:gd name="connsiteY2" fmla="*/ 96537 h 2903244"/>
                <a:gd name="connsiteX3" fmla="*/ 3003577 w 3832732"/>
                <a:gd name="connsiteY3" fmla="*/ 102887 h 2903244"/>
                <a:gd name="connsiteX4" fmla="*/ 2843557 w 3832732"/>
                <a:gd name="connsiteY4" fmla="*/ 231157 h 2903244"/>
                <a:gd name="connsiteX5" fmla="*/ 2735607 w 3832732"/>
                <a:gd name="connsiteY5" fmla="*/ 438167 h 2903244"/>
                <a:gd name="connsiteX6" fmla="*/ 2774977 w 3832732"/>
                <a:gd name="connsiteY6" fmla="*/ 591837 h 2903244"/>
                <a:gd name="connsiteX7" fmla="*/ 2971827 w 3832732"/>
                <a:gd name="connsiteY7" fmla="*/ 483887 h 2903244"/>
                <a:gd name="connsiteX8" fmla="*/ 3182647 w 3832732"/>
                <a:gd name="connsiteY8" fmla="*/ 439437 h 2903244"/>
                <a:gd name="connsiteX9" fmla="*/ 3418867 w 3832732"/>
                <a:gd name="connsiteY9" fmla="*/ 499127 h 2903244"/>
                <a:gd name="connsiteX10" fmla="*/ 3251227 w 3832732"/>
                <a:gd name="connsiteY10" fmla="*/ 629937 h 2903244"/>
                <a:gd name="connsiteX11" fmla="*/ 3134387 w 3832732"/>
                <a:gd name="connsiteY11" fmla="*/ 861077 h 2903244"/>
                <a:gd name="connsiteX12" fmla="*/ 3294407 w 3832732"/>
                <a:gd name="connsiteY12" fmla="*/ 1113807 h 2903244"/>
                <a:gd name="connsiteX13" fmla="*/ 3549677 w 3832732"/>
                <a:gd name="connsiteY13" fmla="*/ 1228107 h 2903244"/>
                <a:gd name="connsiteX14" fmla="*/ 3238527 w 3832732"/>
                <a:gd name="connsiteY14" fmla="*/ 1404637 h 2903244"/>
                <a:gd name="connsiteX15" fmla="*/ 3420137 w 3832732"/>
                <a:gd name="connsiteY15" fmla="*/ 1572277 h 2903244"/>
                <a:gd name="connsiteX16" fmla="*/ 3643657 w 3832732"/>
                <a:gd name="connsiteY16" fmla="*/ 1778017 h 2903244"/>
                <a:gd name="connsiteX17" fmla="*/ 3816377 w 3832732"/>
                <a:gd name="connsiteY17" fmla="*/ 2045987 h 2903244"/>
                <a:gd name="connsiteX18" fmla="*/ 3219477 w 3832732"/>
                <a:gd name="connsiteY18" fmla="*/ 1887237 h 2903244"/>
                <a:gd name="connsiteX19" fmla="*/ 3009927 w 3832732"/>
                <a:gd name="connsiteY19" fmla="*/ 2147587 h 2903244"/>
                <a:gd name="connsiteX20" fmla="*/ 2959127 w 3832732"/>
                <a:gd name="connsiteY20" fmla="*/ 2547637 h 2903244"/>
                <a:gd name="connsiteX21" fmla="*/ 2914677 w 3832732"/>
                <a:gd name="connsiteY21" fmla="*/ 2719087 h 2903244"/>
                <a:gd name="connsiteX22" fmla="*/ 2813077 w 3832732"/>
                <a:gd name="connsiteY22" fmla="*/ 2344437 h 2903244"/>
                <a:gd name="connsiteX23" fmla="*/ 2527327 w 3832732"/>
                <a:gd name="connsiteY23" fmla="*/ 2293637 h 2903244"/>
                <a:gd name="connsiteX24" fmla="*/ 2317777 w 3832732"/>
                <a:gd name="connsiteY24" fmla="*/ 2477787 h 2903244"/>
                <a:gd name="connsiteX25" fmla="*/ 2286027 w 3832732"/>
                <a:gd name="connsiteY25" fmla="*/ 2757187 h 2903244"/>
                <a:gd name="connsiteX26" fmla="*/ 2241577 w 3832732"/>
                <a:gd name="connsiteY26" fmla="*/ 2807987 h 2903244"/>
                <a:gd name="connsiteX27" fmla="*/ 2139977 w 3832732"/>
                <a:gd name="connsiteY27" fmla="*/ 2452387 h 2903244"/>
                <a:gd name="connsiteX28" fmla="*/ 1873277 w 3832732"/>
                <a:gd name="connsiteY28" fmla="*/ 2433337 h 2903244"/>
                <a:gd name="connsiteX29" fmla="*/ 2000277 w 3832732"/>
                <a:gd name="connsiteY29" fmla="*/ 2712737 h 2903244"/>
                <a:gd name="connsiteX30" fmla="*/ 1860577 w 3832732"/>
                <a:gd name="connsiteY30" fmla="*/ 2903237 h 2903244"/>
                <a:gd name="connsiteX31" fmla="*/ 1816127 w 3832732"/>
                <a:gd name="connsiteY31" fmla="*/ 2706387 h 2903244"/>
                <a:gd name="connsiteX32" fmla="*/ 1555777 w 3832732"/>
                <a:gd name="connsiteY32" fmla="*/ 2376187 h 2903244"/>
                <a:gd name="connsiteX33" fmla="*/ 1403377 w 3832732"/>
                <a:gd name="connsiteY33" fmla="*/ 2509537 h 2903244"/>
                <a:gd name="connsiteX34" fmla="*/ 1384327 w 3832732"/>
                <a:gd name="connsiteY34" fmla="*/ 2884187 h 2903244"/>
                <a:gd name="connsiteX35" fmla="*/ 1085877 w 3832732"/>
                <a:gd name="connsiteY35" fmla="*/ 2477787 h 2903244"/>
                <a:gd name="connsiteX36" fmla="*/ 1231927 w 3832732"/>
                <a:gd name="connsiteY36" fmla="*/ 2103137 h 2903244"/>
                <a:gd name="connsiteX37" fmla="*/ 927127 w 3832732"/>
                <a:gd name="connsiteY37" fmla="*/ 2242837 h 2903244"/>
                <a:gd name="connsiteX38" fmla="*/ 336577 w 3832732"/>
                <a:gd name="connsiteY38" fmla="*/ 2350787 h 2903244"/>
                <a:gd name="connsiteX39" fmla="*/ 806477 w 3832732"/>
                <a:gd name="connsiteY39" fmla="*/ 2058687 h 2903244"/>
                <a:gd name="connsiteX40" fmla="*/ 876327 w 3832732"/>
                <a:gd name="connsiteY40" fmla="*/ 1652287 h 2903244"/>
                <a:gd name="connsiteX41" fmla="*/ 774727 w 3832732"/>
                <a:gd name="connsiteY41" fmla="*/ 1734837 h 2903244"/>
                <a:gd name="connsiteX42" fmla="*/ 412777 w 3832732"/>
                <a:gd name="connsiteY42" fmla="*/ 1931687 h 2903244"/>
                <a:gd name="connsiteX43" fmla="*/ 27 w 3832732"/>
                <a:gd name="connsiteY43" fmla="*/ 1766587 h 2903244"/>
                <a:gd name="connsiteX44" fmla="*/ 393727 w 3832732"/>
                <a:gd name="connsiteY44" fmla="*/ 1671337 h 2903244"/>
                <a:gd name="connsiteX45" fmla="*/ 723927 w 3832732"/>
                <a:gd name="connsiteY45" fmla="*/ 1391937 h 2903244"/>
                <a:gd name="connsiteX46" fmla="*/ 882677 w 3832732"/>
                <a:gd name="connsiteY46" fmla="*/ 1226837 h 2903244"/>
                <a:gd name="connsiteX47" fmla="*/ 469927 w 3832732"/>
                <a:gd name="connsiteY47" fmla="*/ 1271287 h 2903244"/>
                <a:gd name="connsiteX48" fmla="*/ 209577 w 3832732"/>
                <a:gd name="connsiteY48" fmla="*/ 1156987 h 2903244"/>
                <a:gd name="connsiteX49" fmla="*/ 158777 w 3832732"/>
                <a:gd name="connsiteY49" fmla="*/ 934737 h 2903244"/>
                <a:gd name="connsiteX50" fmla="*/ 469927 w 3832732"/>
                <a:gd name="connsiteY50" fmla="*/ 1029987 h 2903244"/>
                <a:gd name="connsiteX51" fmla="*/ 812827 w 3832732"/>
                <a:gd name="connsiteY51" fmla="*/ 928387 h 2903244"/>
                <a:gd name="connsiteX52" fmla="*/ 831877 w 3832732"/>
                <a:gd name="connsiteY52" fmla="*/ 604537 h 2903244"/>
                <a:gd name="connsiteX53" fmla="*/ 965227 w 3832732"/>
                <a:gd name="connsiteY53" fmla="*/ 261637 h 2903244"/>
                <a:gd name="connsiteX54" fmla="*/ 1130327 w 3832732"/>
                <a:gd name="connsiteY54" fmla="*/ 166387 h 2903244"/>
                <a:gd name="connsiteX55" fmla="*/ 1200177 w 3832732"/>
                <a:gd name="connsiteY55" fmla="*/ 420387 h 2903244"/>
                <a:gd name="connsiteX56" fmla="*/ 1536727 w 3832732"/>
                <a:gd name="connsiteY56" fmla="*/ 521987 h 2903244"/>
                <a:gd name="connsiteX57" fmla="*/ 1714527 w 3832732"/>
                <a:gd name="connsiteY57" fmla="*/ 90187 h 2903244"/>
                <a:gd name="connsiteX58" fmla="*/ 1841527 w 3832732"/>
                <a:gd name="connsiteY58" fmla="*/ 20337 h 2903244"/>
                <a:gd name="connsiteX59" fmla="*/ 1873277 w 3832732"/>
                <a:gd name="connsiteY59" fmla="*/ 356887 h 2903244"/>
                <a:gd name="connsiteX60" fmla="*/ 2057427 w 3832732"/>
                <a:gd name="connsiteY60" fmla="*/ 458487 h 2903244"/>
                <a:gd name="connsiteX61" fmla="*/ 2228877 w 3832732"/>
                <a:gd name="connsiteY61" fmla="*/ 261637 h 2903244"/>
                <a:gd name="connsiteX62" fmla="*/ 2273327 w 3832732"/>
                <a:gd name="connsiteY62" fmla="*/ 490237 h 2903244"/>
                <a:gd name="connsiteX0" fmla="*/ 2273327 w 3699361"/>
                <a:gd name="connsiteY0" fmla="*/ 490237 h 2903244"/>
                <a:gd name="connsiteX1" fmla="*/ 2518437 w 3699361"/>
                <a:gd name="connsiteY1" fmla="*/ 209567 h 2903244"/>
                <a:gd name="connsiteX2" fmla="*/ 2870227 w 3699361"/>
                <a:gd name="connsiteY2" fmla="*/ 96537 h 2903244"/>
                <a:gd name="connsiteX3" fmla="*/ 3003577 w 3699361"/>
                <a:gd name="connsiteY3" fmla="*/ 102887 h 2903244"/>
                <a:gd name="connsiteX4" fmla="*/ 2843557 w 3699361"/>
                <a:gd name="connsiteY4" fmla="*/ 231157 h 2903244"/>
                <a:gd name="connsiteX5" fmla="*/ 2735607 w 3699361"/>
                <a:gd name="connsiteY5" fmla="*/ 438167 h 2903244"/>
                <a:gd name="connsiteX6" fmla="*/ 2774977 w 3699361"/>
                <a:gd name="connsiteY6" fmla="*/ 591837 h 2903244"/>
                <a:gd name="connsiteX7" fmla="*/ 2971827 w 3699361"/>
                <a:gd name="connsiteY7" fmla="*/ 483887 h 2903244"/>
                <a:gd name="connsiteX8" fmla="*/ 3182647 w 3699361"/>
                <a:gd name="connsiteY8" fmla="*/ 439437 h 2903244"/>
                <a:gd name="connsiteX9" fmla="*/ 3418867 w 3699361"/>
                <a:gd name="connsiteY9" fmla="*/ 499127 h 2903244"/>
                <a:gd name="connsiteX10" fmla="*/ 3251227 w 3699361"/>
                <a:gd name="connsiteY10" fmla="*/ 629937 h 2903244"/>
                <a:gd name="connsiteX11" fmla="*/ 3134387 w 3699361"/>
                <a:gd name="connsiteY11" fmla="*/ 861077 h 2903244"/>
                <a:gd name="connsiteX12" fmla="*/ 3294407 w 3699361"/>
                <a:gd name="connsiteY12" fmla="*/ 1113807 h 2903244"/>
                <a:gd name="connsiteX13" fmla="*/ 3549677 w 3699361"/>
                <a:gd name="connsiteY13" fmla="*/ 1228107 h 2903244"/>
                <a:gd name="connsiteX14" fmla="*/ 3238527 w 3699361"/>
                <a:gd name="connsiteY14" fmla="*/ 1404637 h 2903244"/>
                <a:gd name="connsiteX15" fmla="*/ 3420137 w 3699361"/>
                <a:gd name="connsiteY15" fmla="*/ 1572277 h 2903244"/>
                <a:gd name="connsiteX16" fmla="*/ 3643657 w 3699361"/>
                <a:gd name="connsiteY16" fmla="*/ 1778017 h 2903244"/>
                <a:gd name="connsiteX17" fmla="*/ 3663977 w 3699361"/>
                <a:gd name="connsiteY17" fmla="*/ 1969787 h 2903244"/>
                <a:gd name="connsiteX18" fmla="*/ 3219477 w 3699361"/>
                <a:gd name="connsiteY18" fmla="*/ 1887237 h 2903244"/>
                <a:gd name="connsiteX19" fmla="*/ 3009927 w 3699361"/>
                <a:gd name="connsiteY19" fmla="*/ 2147587 h 2903244"/>
                <a:gd name="connsiteX20" fmla="*/ 2959127 w 3699361"/>
                <a:gd name="connsiteY20" fmla="*/ 2547637 h 2903244"/>
                <a:gd name="connsiteX21" fmla="*/ 2914677 w 3699361"/>
                <a:gd name="connsiteY21" fmla="*/ 2719087 h 2903244"/>
                <a:gd name="connsiteX22" fmla="*/ 2813077 w 3699361"/>
                <a:gd name="connsiteY22" fmla="*/ 2344437 h 2903244"/>
                <a:gd name="connsiteX23" fmla="*/ 2527327 w 3699361"/>
                <a:gd name="connsiteY23" fmla="*/ 2293637 h 2903244"/>
                <a:gd name="connsiteX24" fmla="*/ 2317777 w 3699361"/>
                <a:gd name="connsiteY24" fmla="*/ 2477787 h 2903244"/>
                <a:gd name="connsiteX25" fmla="*/ 2286027 w 3699361"/>
                <a:gd name="connsiteY25" fmla="*/ 2757187 h 2903244"/>
                <a:gd name="connsiteX26" fmla="*/ 2241577 w 3699361"/>
                <a:gd name="connsiteY26" fmla="*/ 2807987 h 2903244"/>
                <a:gd name="connsiteX27" fmla="*/ 2139977 w 3699361"/>
                <a:gd name="connsiteY27" fmla="*/ 2452387 h 2903244"/>
                <a:gd name="connsiteX28" fmla="*/ 1873277 w 3699361"/>
                <a:gd name="connsiteY28" fmla="*/ 2433337 h 2903244"/>
                <a:gd name="connsiteX29" fmla="*/ 2000277 w 3699361"/>
                <a:gd name="connsiteY29" fmla="*/ 2712737 h 2903244"/>
                <a:gd name="connsiteX30" fmla="*/ 1860577 w 3699361"/>
                <a:gd name="connsiteY30" fmla="*/ 2903237 h 2903244"/>
                <a:gd name="connsiteX31" fmla="*/ 1816127 w 3699361"/>
                <a:gd name="connsiteY31" fmla="*/ 2706387 h 2903244"/>
                <a:gd name="connsiteX32" fmla="*/ 1555777 w 3699361"/>
                <a:gd name="connsiteY32" fmla="*/ 2376187 h 2903244"/>
                <a:gd name="connsiteX33" fmla="*/ 1403377 w 3699361"/>
                <a:gd name="connsiteY33" fmla="*/ 2509537 h 2903244"/>
                <a:gd name="connsiteX34" fmla="*/ 1384327 w 3699361"/>
                <a:gd name="connsiteY34" fmla="*/ 2884187 h 2903244"/>
                <a:gd name="connsiteX35" fmla="*/ 1085877 w 3699361"/>
                <a:gd name="connsiteY35" fmla="*/ 2477787 h 2903244"/>
                <a:gd name="connsiteX36" fmla="*/ 1231927 w 3699361"/>
                <a:gd name="connsiteY36" fmla="*/ 2103137 h 2903244"/>
                <a:gd name="connsiteX37" fmla="*/ 927127 w 3699361"/>
                <a:gd name="connsiteY37" fmla="*/ 2242837 h 2903244"/>
                <a:gd name="connsiteX38" fmla="*/ 336577 w 3699361"/>
                <a:gd name="connsiteY38" fmla="*/ 2350787 h 2903244"/>
                <a:gd name="connsiteX39" fmla="*/ 806477 w 3699361"/>
                <a:gd name="connsiteY39" fmla="*/ 2058687 h 2903244"/>
                <a:gd name="connsiteX40" fmla="*/ 876327 w 3699361"/>
                <a:gd name="connsiteY40" fmla="*/ 1652287 h 2903244"/>
                <a:gd name="connsiteX41" fmla="*/ 774727 w 3699361"/>
                <a:gd name="connsiteY41" fmla="*/ 1734837 h 2903244"/>
                <a:gd name="connsiteX42" fmla="*/ 412777 w 3699361"/>
                <a:gd name="connsiteY42" fmla="*/ 1931687 h 2903244"/>
                <a:gd name="connsiteX43" fmla="*/ 27 w 3699361"/>
                <a:gd name="connsiteY43" fmla="*/ 1766587 h 2903244"/>
                <a:gd name="connsiteX44" fmla="*/ 393727 w 3699361"/>
                <a:gd name="connsiteY44" fmla="*/ 1671337 h 2903244"/>
                <a:gd name="connsiteX45" fmla="*/ 723927 w 3699361"/>
                <a:gd name="connsiteY45" fmla="*/ 1391937 h 2903244"/>
                <a:gd name="connsiteX46" fmla="*/ 882677 w 3699361"/>
                <a:gd name="connsiteY46" fmla="*/ 1226837 h 2903244"/>
                <a:gd name="connsiteX47" fmla="*/ 469927 w 3699361"/>
                <a:gd name="connsiteY47" fmla="*/ 1271287 h 2903244"/>
                <a:gd name="connsiteX48" fmla="*/ 209577 w 3699361"/>
                <a:gd name="connsiteY48" fmla="*/ 1156987 h 2903244"/>
                <a:gd name="connsiteX49" fmla="*/ 158777 w 3699361"/>
                <a:gd name="connsiteY49" fmla="*/ 934737 h 2903244"/>
                <a:gd name="connsiteX50" fmla="*/ 469927 w 3699361"/>
                <a:gd name="connsiteY50" fmla="*/ 1029987 h 2903244"/>
                <a:gd name="connsiteX51" fmla="*/ 812827 w 3699361"/>
                <a:gd name="connsiteY51" fmla="*/ 928387 h 2903244"/>
                <a:gd name="connsiteX52" fmla="*/ 831877 w 3699361"/>
                <a:gd name="connsiteY52" fmla="*/ 604537 h 2903244"/>
                <a:gd name="connsiteX53" fmla="*/ 965227 w 3699361"/>
                <a:gd name="connsiteY53" fmla="*/ 261637 h 2903244"/>
                <a:gd name="connsiteX54" fmla="*/ 1130327 w 3699361"/>
                <a:gd name="connsiteY54" fmla="*/ 166387 h 2903244"/>
                <a:gd name="connsiteX55" fmla="*/ 1200177 w 3699361"/>
                <a:gd name="connsiteY55" fmla="*/ 420387 h 2903244"/>
                <a:gd name="connsiteX56" fmla="*/ 1536727 w 3699361"/>
                <a:gd name="connsiteY56" fmla="*/ 521987 h 2903244"/>
                <a:gd name="connsiteX57" fmla="*/ 1714527 w 3699361"/>
                <a:gd name="connsiteY57" fmla="*/ 90187 h 2903244"/>
                <a:gd name="connsiteX58" fmla="*/ 1841527 w 3699361"/>
                <a:gd name="connsiteY58" fmla="*/ 20337 h 2903244"/>
                <a:gd name="connsiteX59" fmla="*/ 1873277 w 3699361"/>
                <a:gd name="connsiteY59" fmla="*/ 356887 h 2903244"/>
                <a:gd name="connsiteX60" fmla="*/ 2057427 w 3699361"/>
                <a:gd name="connsiteY60" fmla="*/ 458487 h 2903244"/>
                <a:gd name="connsiteX61" fmla="*/ 2228877 w 3699361"/>
                <a:gd name="connsiteY61" fmla="*/ 261637 h 2903244"/>
                <a:gd name="connsiteX62" fmla="*/ 2273327 w 3699361"/>
                <a:gd name="connsiteY62" fmla="*/ 490237 h 2903244"/>
                <a:gd name="connsiteX0" fmla="*/ 2273327 w 3694316"/>
                <a:gd name="connsiteY0" fmla="*/ 490237 h 2903244"/>
                <a:gd name="connsiteX1" fmla="*/ 2518437 w 3694316"/>
                <a:gd name="connsiteY1" fmla="*/ 209567 h 2903244"/>
                <a:gd name="connsiteX2" fmla="*/ 2870227 w 3694316"/>
                <a:gd name="connsiteY2" fmla="*/ 96537 h 2903244"/>
                <a:gd name="connsiteX3" fmla="*/ 3003577 w 3694316"/>
                <a:gd name="connsiteY3" fmla="*/ 102887 h 2903244"/>
                <a:gd name="connsiteX4" fmla="*/ 2843557 w 3694316"/>
                <a:gd name="connsiteY4" fmla="*/ 231157 h 2903244"/>
                <a:gd name="connsiteX5" fmla="*/ 2735607 w 3694316"/>
                <a:gd name="connsiteY5" fmla="*/ 438167 h 2903244"/>
                <a:gd name="connsiteX6" fmla="*/ 2774977 w 3694316"/>
                <a:gd name="connsiteY6" fmla="*/ 591837 h 2903244"/>
                <a:gd name="connsiteX7" fmla="*/ 2971827 w 3694316"/>
                <a:gd name="connsiteY7" fmla="*/ 483887 h 2903244"/>
                <a:gd name="connsiteX8" fmla="*/ 3182647 w 3694316"/>
                <a:gd name="connsiteY8" fmla="*/ 439437 h 2903244"/>
                <a:gd name="connsiteX9" fmla="*/ 3418867 w 3694316"/>
                <a:gd name="connsiteY9" fmla="*/ 499127 h 2903244"/>
                <a:gd name="connsiteX10" fmla="*/ 3251227 w 3694316"/>
                <a:gd name="connsiteY10" fmla="*/ 629937 h 2903244"/>
                <a:gd name="connsiteX11" fmla="*/ 3134387 w 3694316"/>
                <a:gd name="connsiteY11" fmla="*/ 861077 h 2903244"/>
                <a:gd name="connsiteX12" fmla="*/ 3294407 w 3694316"/>
                <a:gd name="connsiteY12" fmla="*/ 1113807 h 2903244"/>
                <a:gd name="connsiteX13" fmla="*/ 3549677 w 3694316"/>
                <a:gd name="connsiteY13" fmla="*/ 1228107 h 2903244"/>
                <a:gd name="connsiteX14" fmla="*/ 3238527 w 3694316"/>
                <a:gd name="connsiteY14" fmla="*/ 1404637 h 2903244"/>
                <a:gd name="connsiteX15" fmla="*/ 3420137 w 3694316"/>
                <a:gd name="connsiteY15" fmla="*/ 1572277 h 2903244"/>
                <a:gd name="connsiteX16" fmla="*/ 3643657 w 3694316"/>
                <a:gd name="connsiteY16" fmla="*/ 1778017 h 2903244"/>
                <a:gd name="connsiteX17" fmla="*/ 3663977 w 3694316"/>
                <a:gd name="connsiteY17" fmla="*/ 1969787 h 2903244"/>
                <a:gd name="connsiteX18" fmla="*/ 3288057 w 3694316"/>
                <a:gd name="connsiteY18" fmla="*/ 1902477 h 2903244"/>
                <a:gd name="connsiteX19" fmla="*/ 3009927 w 3694316"/>
                <a:gd name="connsiteY19" fmla="*/ 2147587 h 2903244"/>
                <a:gd name="connsiteX20" fmla="*/ 2959127 w 3694316"/>
                <a:gd name="connsiteY20" fmla="*/ 2547637 h 2903244"/>
                <a:gd name="connsiteX21" fmla="*/ 2914677 w 3694316"/>
                <a:gd name="connsiteY21" fmla="*/ 2719087 h 2903244"/>
                <a:gd name="connsiteX22" fmla="*/ 2813077 w 3694316"/>
                <a:gd name="connsiteY22" fmla="*/ 2344437 h 2903244"/>
                <a:gd name="connsiteX23" fmla="*/ 2527327 w 3694316"/>
                <a:gd name="connsiteY23" fmla="*/ 2293637 h 2903244"/>
                <a:gd name="connsiteX24" fmla="*/ 2317777 w 3694316"/>
                <a:gd name="connsiteY24" fmla="*/ 2477787 h 2903244"/>
                <a:gd name="connsiteX25" fmla="*/ 2286027 w 3694316"/>
                <a:gd name="connsiteY25" fmla="*/ 2757187 h 2903244"/>
                <a:gd name="connsiteX26" fmla="*/ 2241577 w 3694316"/>
                <a:gd name="connsiteY26" fmla="*/ 2807987 h 2903244"/>
                <a:gd name="connsiteX27" fmla="*/ 2139977 w 3694316"/>
                <a:gd name="connsiteY27" fmla="*/ 2452387 h 2903244"/>
                <a:gd name="connsiteX28" fmla="*/ 1873277 w 3694316"/>
                <a:gd name="connsiteY28" fmla="*/ 2433337 h 2903244"/>
                <a:gd name="connsiteX29" fmla="*/ 2000277 w 3694316"/>
                <a:gd name="connsiteY29" fmla="*/ 2712737 h 2903244"/>
                <a:gd name="connsiteX30" fmla="*/ 1860577 w 3694316"/>
                <a:gd name="connsiteY30" fmla="*/ 2903237 h 2903244"/>
                <a:gd name="connsiteX31" fmla="*/ 1816127 w 3694316"/>
                <a:gd name="connsiteY31" fmla="*/ 2706387 h 2903244"/>
                <a:gd name="connsiteX32" fmla="*/ 1555777 w 3694316"/>
                <a:gd name="connsiteY32" fmla="*/ 2376187 h 2903244"/>
                <a:gd name="connsiteX33" fmla="*/ 1403377 w 3694316"/>
                <a:gd name="connsiteY33" fmla="*/ 2509537 h 2903244"/>
                <a:gd name="connsiteX34" fmla="*/ 1384327 w 3694316"/>
                <a:gd name="connsiteY34" fmla="*/ 2884187 h 2903244"/>
                <a:gd name="connsiteX35" fmla="*/ 1085877 w 3694316"/>
                <a:gd name="connsiteY35" fmla="*/ 2477787 h 2903244"/>
                <a:gd name="connsiteX36" fmla="*/ 1231927 w 3694316"/>
                <a:gd name="connsiteY36" fmla="*/ 2103137 h 2903244"/>
                <a:gd name="connsiteX37" fmla="*/ 927127 w 3694316"/>
                <a:gd name="connsiteY37" fmla="*/ 2242837 h 2903244"/>
                <a:gd name="connsiteX38" fmla="*/ 336577 w 3694316"/>
                <a:gd name="connsiteY38" fmla="*/ 2350787 h 2903244"/>
                <a:gd name="connsiteX39" fmla="*/ 806477 w 3694316"/>
                <a:gd name="connsiteY39" fmla="*/ 2058687 h 2903244"/>
                <a:gd name="connsiteX40" fmla="*/ 876327 w 3694316"/>
                <a:gd name="connsiteY40" fmla="*/ 1652287 h 2903244"/>
                <a:gd name="connsiteX41" fmla="*/ 774727 w 3694316"/>
                <a:gd name="connsiteY41" fmla="*/ 1734837 h 2903244"/>
                <a:gd name="connsiteX42" fmla="*/ 412777 w 3694316"/>
                <a:gd name="connsiteY42" fmla="*/ 1931687 h 2903244"/>
                <a:gd name="connsiteX43" fmla="*/ 27 w 3694316"/>
                <a:gd name="connsiteY43" fmla="*/ 1766587 h 2903244"/>
                <a:gd name="connsiteX44" fmla="*/ 393727 w 3694316"/>
                <a:gd name="connsiteY44" fmla="*/ 1671337 h 2903244"/>
                <a:gd name="connsiteX45" fmla="*/ 723927 w 3694316"/>
                <a:gd name="connsiteY45" fmla="*/ 1391937 h 2903244"/>
                <a:gd name="connsiteX46" fmla="*/ 882677 w 3694316"/>
                <a:gd name="connsiteY46" fmla="*/ 1226837 h 2903244"/>
                <a:gd name="connsiteX47" fmla="*/ 469927 w 3694316"/>
                <a:gd name="connsiteY47" fmla="*/ 1271287 h 2903244"/>
                <a:gd name="connsiteX48" fmla="*/ 209577 w 3694316"/>
                <a:gd name="connsiteY48" fmla="*/ 1156987 h 2903244"/>
                <a:gd name="connsiteX49" fmla="*/ 158777 w 3694316"/>
                <a:gd name="connsiteY49" fmla="*/ 934737 h 2903244"/>
                <a:gd name="connsiteX50" fmla="*/ 469927 w 3694316"/>
                <a:gd name="connsiteY50" fmla="*/ 1029987 h 2903244"/>
                <a:gd name="connsiteX51" fmla="*/ 812827 w 3694316"/>
                <a:gd name="connsiteY51" fmla="*/ 928387 h 2903244"/>
                <a:gd name="connsiteX52" fmla="*/ 831877 w 3694316"/>
                <a:gd name="connsiteY52" fmla="*/ 604537 h 2903244"/>
                <a:gd name="connsiteX53" fmla="*/ 965227 w 3694316"/>
                <a:gd name="connsiteY53" fmla="*/ 261637 h 2903244"/>
                <a:gd name="connsiteX54" fmla="*/ 1130327 w 3694316"/>
                <a:gd name="connsiteY54" fmla="*/ 166387 h 2903244"/>
                <a:gd name="connsiteX55" fmla="*/ 1200177 w 3694316"/>
                <a:gd name="connsiteY55" fmla="*/ 420387 h 2903244"/>
                <a:gd name="connsiteX56" fmla="*/ 1536727 w 3694316"/>
                <a:gd name="connsiteY56" fmla="*/ 521987 h 2903244"/>
                <a:gd name="connsiteX57" fmla="*/ 1714527 w 3694316"/>
                <a:gd name="connsiteY57" fmla="*/ 90187 h 2903244"/>
                <a:gd name="connsiteX58" fmla="*/ 1841527 w 3694316"/>
                <a:gd name="connsiteY58" fmla="*/ 20337 h 2903244"/>
                <a:gd name="connsiteX59" fmla="*/ 1873277 w 3694316"/>
                <a:gd name="connsiteY59" fmla="*/ 356887 h 2903244"/>
                <a:gd name="connsiteX60" fmla="*/ 2057427 w 3694316"/>
                <a:gd name="connsiteY60" fmla="*/ 458487 h 2903244"/>
                <a:gd name="connsiteX61" fmla="*/ 2228877 w 3694316"/>
                <a:gd name="connsiteY61" fmla="*/ 261637 h 2903244"/>
                <a:gd name="connsiteX62" fmla="*/ 2273327 w 3694316"/>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009927 w 3764972"/>
                <a:gd name="connsiteY19" fmla="*/ 2147587 h 2903244"/>
                <a:gd name="connsiteX20" fmla="*/ 2959127 w 3764972"/>
                <a:gd name="connsiteY20" fmla="*/ 2547637 h 2903244"/>
                <a:gd name="connsiteX21" fmla="*/ 2914677 w 3764972"/>
                <a:gd name="connsiteY21" fmla="*/ 271908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2959127 w 3764972"/>
                <a:gd name="connsiteY20" fmla="*/ 2547637 h 2903244"/>
                <a:gd name="connsiteX21" fmla="*/ 2914677 w 3764972"/>
                <a:gd name="connsiteY21" fmla="*/ 271908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3058187 w 3764972"/>
                <a:gd name="connsiteY20" fmla="*/ 2379997 h 2903244"/>
                <a:gd name="connsiteX21" fmla="*/ 2914677 w 3764972"/>
                <a:gd name="connsiteY21" fmla="*/ 271908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3058187 w 3764972"/>
                <a:gd name="connsiteY20" fmla="*/ 2379997 h 2903244"/>
                <a:gd name="connsiteX21" fmla="*/ 3105177 w 3764972"/>
                <a:gd name="connsiteY21" fmla="*/ 2612407 h 2903244"/>
                <a:gd name="connsiteX22" fmla="*/ 2813077 w 3764972"/>
                <a:gd name="connsiteY22" fmla="*/ 2344437 h 2903244"/>
                <a:gd name="connsiteX23" fmla="*/ 252732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62327 w 3764972"/>
                <a:gd name="connsiteY19" fmla="*/ 2056147 h 2903244"/>
                <a:gd name="connsiteX20" fmla="*/ 3058187 w 3764972"/>
                <a:gd name="connsiteY20" fmla="*/ 2379997 h 2903244"/>
                <a:gd name="connsiteX21" fmla="*/ 3105177 w 3764972"/>
                <a:gd name="connsiteY21" fmla="*/ 2612407 h 2903244"/>
                <a:gd name="connsiteX22" fmla="*/ 2813077 w 3764972"/>
                <a:gd name="connsiteY22" fmla="*/ 2344437 h 2903244"/>
                <a:gd name="connsiteX23" fmla="*/ 261876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4972"/>
                <a:gd name="connsiteY0" fmla="*/ 490237 h 2903244"/>
                <a:gd name="connsiteX1" fmla="*/ 2518437 w 3764972"/>
                <a:gd name="connsiteY1" fmla="*/ 209567 h 2903244"/>
                <a:gd name="connsiteX2" fmla="*/ 2870227 w 3764972"/>
                <a:gd name="connsiteY2" fmla="*/ 96537 h 2903244"/>
                <a:gd name="connsiteX3" fmla="*/ 3003577 w 3764972"/>
                <a:gd name="connsiteY3" fmla="*/ 102887 h 2903244"/>
                <a:gd name="connsiteX4" fmla="*/ 2843557 w 3764972"/>
                <a:gd name="connsiteY4" fmla="*/ 231157 h 2903244"/>
                <a:gd name="connsiteX5" fmla="*/ 2735607 w 3764972"/>
                <a:gd name="connsiteY5" fmla="*/ 438167 h 2903244"/>
                <a:gd name="connsiteX6" fmla="*/ 2774977 w 3764972"/>
                <a:gd name="connsiteY6" fmla="*/ 591837 h 2903244"/>
                <a:gd name="connsiteX7" fmla="*/ 2971827 w 3764972"/>
                <a:gd name="connsiteY7" fmla="*/ 483887 h 2903244"/>
                <a:gd name="connsiteX8" fmla="*/ 3182647 w 3764972"/>
                <a:gd name="connsiteY8" fmla="*/ 439437 h 2903244"/>
                <a:gd name="connsiteX9" fmla="*/ 3418867 w 3764972"/>
                <a:gd name="connsiteY9" fmla="*/ 499127 h 2903244"/>
                <a:gd name="connsiteX10" fmla="*/ 3251227 w 3764972"/>
                <a:gd name="connsiteY10" fmla="*/ 629937 h 2903244"/>
                <a:gd name="connsiteX11" fmla="*/ 3134387 w 3764972"/>
                <a:gd name="connsiteY11" fmla="*/ 861077 h 2903244"/>
                <a:gd name="connsiteX12" fmla="*/ 3294407 w 3764972"/>
                <a:gd name="connsiteY12" fmla="*/ 1113807 h 2903244"/>
                <a:gd name="connsiteX13" fmla="*/ 3549677 w 3764972"/>
                <a:gd name="connsiteY13" fmla="*/ 1228107 h 2903244"/>
                <a:gd name="connsiteX14" fmla="*/ 3238527 w 3764972"/>
                <a:gd name="connsiteY14" fmla="*/ 1404637 h 2903244"/>
                <a:gd name="connsiteX15" fmla="*/ 3420137 w 3764972"/>
                <a:gd name="connsiteY15" fmla="*/ 1572277 h 2903244"/>
                <a:gd name="connsiteX16" fmla="*/ 3643657 w 3764972"/>
                <a:gd name="connsiteY16" fmla="*/ 1778017 h 2903244"/>
                <a:gd name="connsiteX17" fmla="*/ 3747797 w 3764972"/>
                <a:gd name="connsiteY17" fmla="*/ 1992647 h 2903244"/>
                <a:gd name="connsiteX18" fmla="*/ 3288057 w 3764972"/>
                <a:gd name="connsiteY18" fmla="*/ 1902477 h 2903244"/>
                <a:gd name="connsiteX19" fmla="*/ 3116607 w 3764972"/>
                <a:gd name="connsiteY19" fmla="*/ 2101867 h 2903244"/>
                <a:gd name="connsiteX20" fmla="*/ 3058187 w 3764972"/>
                <a:gd name="connsiteY20" fmla="*/ 2379997 h 2903244"/>
                <a:gd name="connsiteX21" fmla="*/ 3105177 w 3764972"/>
                <a:gd name="connsiteY21" fmla="*/ 2612407 h 2903244"/>
                <a:gd name="connsiteX22" fmla="*/ 2813077 w 3764972"/>
                <a:gd name="connsiteY22" fmla="*/ 2344437 h 2903244"/>
                <a:gd name="connsiteX23" fmla="*/ 2618767 w 3764972"/>
                <a:gd name="connsiteY23" fmla="*/ 2293637 h 2903244"/>
                <a:gd name="connsiteX24" fmla="*/ 2317777 w 3764972"/>
                <a:gd name="connsiteY24" fmla="*/ 2477787 h 2903244"/>
                <a:gd name="connsiteX25" fmla="*/ 2286027 w 3764972"/>
                <a:gd name="connsiteY25" fmla="*/ 2757187 h 2903244"/>
                <a:gd name="connsiteX26" fmla="*/ 2241577 w 3764972"/>
                <a:gd name="connsiteY26" fmla="*/ 2807987 h 2903244"/>
                <a:gd name="connsiteX27" fmla="*/ 2139977 w 3764972"/>
                <a:gd name="connsiteY27" fmla="*/ 2452387 h 2903244"/>
                <a:gd name="connsiteX28" fmla="*/ 1873277 w 3764972"/>
                <a:gd name="connsiteY28" fmla="*/ 2433337 h 2903244"/>
                <a:gd name="connsiteX29" fmla="*/ 2000277 w 3764972"/>
                <a:gd name="connsiteY29" fmla="*/ 2712737 h 2903244"/>
                <a:gd name="connsiteX30" fmla="*/ 1860577 w 3764972"/>
                <a:gd name="connsiteY30" fmla="*/ 2903237 h 2903244"/>
                <a:gd name="connsiteX31" fmla="*/ 1816127 w 3764972"/>
                <a:gd name="connsiteY31" fmla="*/ 2706387 h 2903244"/>
                <a:gd name="connsiteX32" fmla="*/ 1555777 w 3764972"/>
                <a:gd name="connsiteY32" fmla="*/ 2376187 h 2903244"/>
                <a:gd name="connsiteX33" fmla="*/ 1403377 w 3764972"/>
                <a:gd name="connsiteY33" fmla="*/ 2509537 h 2903244"/>
                <a:gd name="connsiteX34" fmla="*/ 1384327 w 3764972"/>
                <a:gd name="connsiteY34" fmla="*/ 2884187 h 2903244"/>
                <a:gd name="connsiteX35" fmla="*/ 1085877 w 3764972"/>
                <a:gd name="connsiteY35" fmla="*/ 2477787 h 2903244"/>
                <a:gd name="connsiteX36" fmla="*/ 1231927 w 3764972"/>
                <a:gd name="connsiteY36" fmla="*/ 2103137 h 2903244"/>
                <a:gd name="connsiteX37" fmla="*/ 927127 w 3764972"/>
                <a:gd name="connsiteY37" fmla="*/ 2242837 h 2903244"/>
                <a:gd name="connsiteX38" fmla="*/ 336577 w 3764972"/>
                <a:gd name="connsiteY38" fmla="*/ 2350787 h 2903244"/>
                <a:gd name="connsiteX39" fmla="*/ 806477 w 3764972"/>
                <a:gd name="connsiteY39" fmla="*/ 2058687 h 2903244"/>
                <a:gd name="connsiteX40" fmla="*/ 876327 w 3764972"/>
                <a:gd name="connsiteY40" fmla="*/ 1652287 h 2903244"/>
                <a:gd name="connsiteX41" fmla="*/ 774727 w 3764972"/>
                <a:gd name="connsiteY41" fmla="*/ 1734837 h 2903244"/>
                <a:gd name="connsiteX42" fmla="*/ 412777 w 3764972"/>
                <a:gd name="connsiteY42" fmla="*/ 1931687 h 2903244"/>
                <a:gd name="connsiteX43" fmla="*/ 27 w 3764972"/>
                <a:gd name="connsiteY43" fmla="*/ 1766587 h 2903244"/>
                <a:gd name="connsiteX44" fmla="*/ 393727 w 3764972"/>
                <a:gd name="connsiteY44" fmla="*/ 1671337 h 2903244"/>
                <a:gd name="connsiteX45" fmla="*/ 723927 w 3764972"/>
                <a:gd name="connsiteY45" fmla="*/ 1391937 h 2903244"/>
                <a:gd name="connsiteX46" fmla="*/ 882677 w 3764972"/>
                <a:gd name="connsiteY46" fmla="*/ 1226837 h 2903244"/>
                <a:gd name="connsiteX47" fmla="*/ 469927 w 3764972"/>
                <a:gd name="connsiteY47" fmla="*/ 1271287 h 2903244"/>
                <a:gd name="connsiteX48" fmla="*/ 209577 w 3764972"/>
                <a:gd name="connsiteY48" fmla="*/ 1156987 h 2903244"/>
                <a:gd name="connsiteX49" fmla="*/ 158777 w 3764972"/>
                <a:gd name="connsiteY49" fmla="*/ 934737 h 2903244"/>
                <a:gd name="connsiteX50" fmla="*/ 469927 w 3764972"/>
                <a:gd name="connsiteY50" fmla="*/ 1029987 h 2903244"/>
                <a:gd name="connsiteX51" fmla="*/ 812827 w 3764972"/>
                <a:gd name="connsiteY51" fmla="*/ 928387 h 2903244"/>
                <a:gd name="connsiteX52" fmla="*/ 831877 w 3764972"/>
                <a:gd name="connsiteY52" fmla="*/ 604537 h 2903244"/>
                <a:gd name="connsiteX53" fmla="*/ 965227 w 3764972"/>
                <a:gd name="connsiteY53" fmla="*/ 261637 h 2903244"/>
                <a:gd name="connsiteX54" fmla="*/ 1130327 w 3764972"/>
                <a:gd name="connsiteY54" fmla="*/ 166387 h 2903244"/>
                <a:gd name="connsiteX55" fmla="*/ 1200177 w 3764972"/>
                <a:gd name="connsiteY55" fmla="*/ 420387 h 2903244"/>
                <a:gd name="connsiteX56" fmla="*/ 1536727 w 3764972"/>
                <a:gd name="connsiteY56" fmla="*/ 521987 h 2903244"/>
                <a:gd name="connsiteX57" fmla="*/ 1714527 w 3764972"/>
                <a:gd name="connsiteY57" fmla="*/ 90187 h 2903244"/>
                <a:gd name="connsiteX58" fmla="*/ 1841527 w 3764972"/>
                <a:gd name="connsiteY58" fmla="*/ 20337 h 2903244"/>
                <a:gd name="connsiteX59" fmla="*/ 1873277 w 3764972"/>
                <a:gd name="connsiteY59" fmla="*/ 356887 h 2903244"/>
                <a:gd name="connsiteX60" fmla="*/ 2057427 w 3764972"/>
                <a:gd name="connsiteY60" fmla="*/ 458487 h 2903244"/>
                <a:gd name="connsiteX61" fmla="*/ 2228877 w 3764972"/>
                <a:gd name="connsiteY61" fmla="*/ 261637 h 2903244"/>
                <a:gd name="connsiteX62" fmla="*/ 2273327 w 3764972"/>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317777 w 3765465"/>
                <a:gd name="connsiteY24" fmla="*/ 2477787 h 2903244"/>
                <a:gd name="connsiteX25" fmla="*/ 2286027 w 3765465"/>
                <a:gd name="connsiteY25" fmla="*/ 2757187 h 2903244"/>
                <a:gd name="connsiteX26" fmla="*/ 2241577 w 3765465"/>
                <a:gd name="connsiteY26" fmla="*/ 2807987 h 2903244"/>
                <a:gd name="connsiteX27" fmla="*/ 2139977 w 3765465"/>
                <a:gd name="connsiteY27" fmla="*/ 2452387 h 2903244"/>
                <a:gd name="connsiteX28" fmla="*/ 1873277 w 3765465"/>
                <a:gd name="connsiteY28" fmla="*/ 243333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286027 w 3765465"/>
                <a:gd name="connsiteY25" fmla="*/ 2757187 h 2903244"/>
                <a:gd name="connsiteX26" fmla="*/ 2241577 w 3765465"/>
                <a:gd name="connsiteY26" fmla="*/ 2807987 h 2903244"/>
                <a:gd name="connsiteX27" fmla="*/ 2139977 w 3765465"/>
                <a:gd name="connsiteY27" fmla="*/ 2452387 h 2903244"/>
                <a:gd name="connsiteX28" fmla="*/ 1873277 w 3765465"/>
                <a:gd name="connsiteY28" fmla="*/ 243333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362227 w 3765465"/>
                <a:gd name="connsiteY25" fmla="*/ 2627647 h 2903244"/>
                <a:gd name="connsiteX26" fmla="*/ 2241577 w 3765465"/>
                <a:gd name="connsiteY26" fmla="*/ 2807987 h 2903244"/>
                <a:gd name="connsiteX27" fmla="*/ 2139977 w 3765465"/>
                <a:gd name="connsiteY27" fmla="*/ 2452387 h 2903244"/>
                <a:gd name="connsiteX28" fmla="*/ 1873277 w 3765465"/>
                <a:gd name="connsiteY28" fmla="*/ 243333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362227 w 3765465"/>
                <a:gd name="connsiteY25" fmla="*/ 2627647 h 2903244"/>
                <a:gd name="connsiteX26" fmla="*/ 2241577 w 3765465"/>
                <a:gd name="connsiteY26" fmla="*/ 2807987 h 2903244"/>
                <a:gd name="connsiteX27" fmla="*/ 2139977 w 3765465"/>
                <a:gd name="connsiteY27" fmla="*/ 2452387 h 2903244"/>
                <a:gd name="connsiteX28" fmla="*/ 2162837 w 3765465"/>
                <a:gd name="connsiteY28" fmla="*/ 244857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241577 w 3765465"/>
                <a:gd name="connsiteY26" fmla="*/ 2807987 h 2903244"/>
                <a:gd name="connsiteX27" fmla="*/ 2139977 w 3765465"/>
                <a:gd name="connsiteY27" fmla="*/ 2452387 h 2903244"/>
                <a:gd name="connsiteX28" fmla="*/ 2162837 w 3765465"/>
                <a:gd name="connsiteY28" fmla="*/ 244857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500657 w 3765465"/>
                <a:gd name="connsiteY26" fmla="*/ 2792747 h 2903244"/>
                <a:gd name="connsiteX27" fmla="*/ 2139977 w 3765465"/>
                <a:gd name="connsiteY27" fmla="*/ 2452387 h 2903244"/>
                <a:gd name="connsiteX28" fmla="*/ 2162837 w 3765465"/>
                <a:gd name="connsiteY28" fmla="*/ 244857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500657 w 3765465"/>
                <a:gd name="connsiteY26" fmla="*/ 2792747 h 2903244"/>
                <a:gd name="connsiteX27" fmla="*/ 2139977 w 3765465"/>
                <a:gd name="connsiteY27" fmla="*/ 245238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470177 w 3765465"/>
                <a:gd name="connsiteY24" fmla="*/ 2462547 h 2903244"/>
                <a:gd name="connsiteX25" fmla="*/ 2461287 w 3765465"/>
                <a:gd name="connsiteY25" fmla="*/ 2604787 h 2903244"/>
                <a:gd name="connsiteX26" fmla="*/ 2500657 w 3765465"/>
                <a:gd name="connsiteY26" fmla="*/ 2792747 h 2903244"/>
                <a:gd name="connsiteX27" fmla="*/ 2269517 w 3765465"/>
                <a:gd name="connsiteY27" fmla="*/ 246000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584477 w 3765465"/>
                <a:gd name="connsiteY24" fmla="*/ 2462547 h 2903244"/>
                <a:gd name="connsiteX25" fmla="*/ 2461287 w 3765465"/>
                <a:gd name="connsiteY25" fmla="*/ 2604787 h 2903244"/>
                <a:gd name="connsiteX26" fmla="*/ 2500657 w 3765465"/>
                <a:gd name="connsiteY26" fmla="*/ 2792747 h 2903244"/>
                <a:gd name="connsiteX27" fmla="*/ 2269517 w 3765465"/>
                <a:gd name="connsiteY27" fmla="*/ 246000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4"/>
                <a:gd name="connsiteX1" fmla="*/ 2518437 w 3765465"/>
                <a:gd name="connsiteY1" fmla="*/ 209567 h 2903244"/>
                <a:gd name="connsiteX2" fmla="*/ 2870227 w 3765465"/>
                <a:gd name="connsiteY2" fmla="*/ 96537 h 2903244"/>
                <a:gd name="connsiteX3" fmla="*/ 3003577 w 3765465"/>
                <a:gd name="connsiteY3" fmla="*/ 102887 h 2903244"/>
                <a:gd name="connsiteX4" fmla="*/ 2843557 w 3765465"/>
                <a:gd name="connsiteY4" fmla="*/ 231157 h 2903244"/>
                <a:gd name="connsiteX5" fmla="*/ 2735607 w 3765465"/>
                <a:gd name="connsiteY5" fmla="*/ 438167 h 2903244"/>
                <a:gd name="connsiteX6" fmla="*/ 2774977 w 3765465"/>
                <a:gd name="connsiteY6" fmla="*/ 591837 h 2903244"/>
                <a:gd name="connsiteX7" fmla="*/ 2971827 w 3765465"/>
                <a:gd name="connsiteY7" fmla="*/ 483887 h 2903244"/>
                <a:gd name="connsiteX8" fmla="*/ 3182647 w 3765465"/>
                <a:gd name="connsiteY8" fmla="*/ 439437 h 2903244"/>
                <a:gd name="connsiteX9" fmla="*/ 3418867 w 3765465"/>
                <a:gd name="connsiteY9" fmla="*/ 499127 h 2903244"/>
                <a:gd name="connsiteX10" fmla="*/ 3251227 w 3765465"/>
                <a:gd name="connsiteY10" fmla="*/ 629937 h 2903244"/>
                <a:gd name="connsiteX11" fmla="*/ 3134387 w 3765465"/>
                <a:gd name="connsiteY11" fmla="*/ 861077 h 2903244"/>
                <a:gd name="connsiteX12" fmla="*/ 3294407 w 3765465"/>
                <a:gd name="connsiteY12" fmla="*/ 1113807 h 2903244"/>
                <a:gd name="connsiteX13" fmla="*/ 3549677 w 3765465"/>
                <a:gd name="connsiteY13" fmla="*/ 1228107 h 2903244"/>
                <a:gd name="connsiteX14" fmla="*/ 3238527 w 3765465"/>
                <a:gd name="connsiteY14" fmla="*/ 1404637 h 2903244"/>
                <a:gd name="connsiteX15" fmla="*/ 3420137 w 3765465"/>
                <a:gd name="connsiteY15" fmla="*/ 1572277 h 2903244"/>
                <a:gd name="connsiteX16" fmla="*/ 3643657 w 3765465"/>
                <a:gd name="connsiteY16" fmla="*/ 1778017 h 2903244"/>
                <a:gd name="connsiteX17" fmla="*/ 3747797 w 3765465"/>
                <a:gd name="connsiteY17" fmla="*/ 1992647 h 2903244"/>
                <a:gd name="connsiteX18" fmla="*/ 3280437 w 3765465"/>
                <a:gd name="connsiteY18" fmla="*/ 1948197 h 2903244"/>
                <a:gd name="connsiteX19" fmla="*/ 3116607 w 3765465"/>
                <a:gd name="connsiteY19" fmla="*/ 2101867 h 2903244"/>
                <a:gd name="connsiteX20" fmla="*/ 3058187 w 3765465"/>
                <a:gd name="connsiteY20" fmla="*/ 2379997 h 2903244"/>
                <a:gd name="connsiteX21" fmla="*/ 3105177 w 3765465"/>
                <a:gd name="connsiteY21" fmla="*/ 2612407 h 2903244"/>
                <a:gd name="connsiteX22" fmla="*/ 2813077 w 3765465"/>
                <a:gd name="connsiteY22" fmla="*/ 2344437 h 2903244"/>
                <a:gd name="connsiteX23" fmla="*/ 2618767 w 3765465"/>
                <a:gd name="connsiteY23" fmla="*/ 2293637 h 2903244"/>
                <a:gd name="connsiteX24" fmla="*/ 2584477 w 3765465"/>
                <a:gd name="connsiteY24" fmla="*/ 2462547 h 2903244"/>
                <a:gd name="connsiteX25" fmla="*/ 2583207 w 3765465"/>
                <a:gd name="connsiteY25" fmla="*/ 2597167 h 2903244"/>
                <a:gd name="connsiteX26" fmla="*/ 2500657 w 3765465"/>
                <a:gd name="connsiteY26" fmla="*/ 2792747 h 2903244"/>
                <a:gd name="connsiteX27" fmla="*/ 2269517 w 3765465"/>
                <a:gd name="connsiteY27" fmla="*/ 2460007 h 2903244"/>
                <a:gd name="connsiteX28" fmla="*/ 2025677 w 3765465"/>
                <a:gd name="connsiteY28" fmla="*/ 2463817 h 2903244"/>
                <a:gd name="connsiteX29" fmla="*/ 2000277 w 3765465"/>
                <a:gd name="connsiteY29" fmla="*/ 2712737 h 2903244"/>
                <a:gd name="connsiteX30" fmla="*/ 1860577 w 3765465"/>
                <a:gd name="connsiteY30" fmla="*/ 2903237 h 2903244"/>
                <a:gd name="connsiteX31" fmla="*/ 1816127 w 3765465"/>
                <a:gd name="connsiteY31" fmla="*/ 2706387 h 2903244"/>
                <a:gd name="connsiteX32" fmla="*/ 1555777 w 3765465"/>
                <a:gd name="connsiteY32" fmla="*/ 2376187 h 2903244"/>
                <a:gd name="connsiteX33" fmla="*/ 1403377 w 3765465"/>
                <a:gd name="connsiteY33" fmla="*/ 2509537 h 2903244"/>
                <a:gd name="connsiteX34" fmla="*/ 1384327 w 3765465"/>
                <a:gd name="connsiteY34" fmla="*/ 2884187 h 2903244"/>
                <a:gd name="connsiteX35" fmla="*/ 1085877 w 3765465"/>
                <a:gd name="connsiteY35" fmla="*/ 2477787 h 2903244"/>
                <a:gd name="connsiteX36" fmla="*/ 1231927 w 3765465"/>
                <a:gd name="connsiteY36" fmla="*/ 2103137 h 2903244"/>
                <a:gd name="connsiteX37" fmla="*/ 927127 w 3765465"/>
                <a:gd name="connsiteY37" fmla="*/ 2242837 h 2903244"/>
                <a:gd name="connsiteX38" fmla="*/ 336577 w 3765465"/>
                <a:gd name="connsiteY38" fmla="*/ 2350787 h 2903244"/>
                <a:gd name="connsiteX39" fmla="*/ 806477 w 3765465"/>
                <a:gd name="connsiteY39" fmla="*/ 2058687 h 2903244"/>
                <a:gd name="connsiteX40" fmla="*/ 876327 w 3765465"/>
                <a:gd name="connsiteY40" fmla="*/ 1652287 h 2903244"/>
                <a:gd name="connsiteX41" fmla="*/ 774727 w 3765465"/>
                <a:gd name="connsiteY41" fmla="*/ 1734837 h 2903244"/>
                <a:gd name="connsiteX42" fmla="*/ 412777 w 3765465"/>
                <a:gd name="connsiteY42" fmla="*/ 1931687 h 2903244"/>
                <a:gd name="connsiteX43" fmla="*/ 27 w 3765465"/>
                <a:gd name="connsiteY43" fmla="*/ 1766587 h 2903244"/>
                <a:gd name="connsiteX44" fmla="*/ 393727 w 3765465"/>
                <a:gd name="connsiteY44" fmla="*/ 1671337 h 2903244"/>
                <a:gd name="connsiteX45" fmla="*/ 723927 w 3765465"/>
                <a:gd name="connsiteY45" fmla="*/ 1391937 h 2903244"/>
                <a:gd name="connsiteX46" fmla="*/ 882677 w 3765465"/>
                <a:gd name="connsiteY46" fmla="*/ 1226837 h 2903244"/>
                <a:gd name="connsiteX47" fmla="*/ 469927 w 3765465"/>
                <a:gd name="connsiteY47" fmla="*/ 1271287 h 2903244"/>
                <a:gd name="connsiteX48" fmla="*/ 209577 w 3765465"/>
                <a:gd name="connsiteY48" fmla="*/ 1156987 h 2903244"/>
                <a:gd name="connsiteX49" fmla="*/ 158777 w 3765465"/>
                <a:gd name="connsiteY49" fmla="*/ 934737 h 2903244"/>
                <a:gd name="connsiteX50" fmla="*/ 469927 w 3765465"/>
                <a:gd name="connsiteY50" fmla="*/ 1029987 h 2903244"/>
                <a:gd name="connsiteX51" fmla="*/ 812827 w 3765465"/>
                <a:gd name="connsiteY51" fmla="*/ 928387 h 2903244"/>
                <a:gd name="connsiteX52" fmla="*/ 831877 w 3765465"/>
                <a:gd name="connsiteY52" fmla="*/ 604537 h 2903244"/>
                <a:gd name="connsiteX53" fmla="*/ 965227 w 3765465"/>
                <a:gd name="connsiteY53" fmla="*/ 261637 h 2903244"/>
                <a:gd name="connsiteX54" fmla="*/ 1130327 w 3765465"/>
                <a:gd name="connsiteY54" fmla="*/ 166387 h 2903244"/>
                <a:gd name="connsiteX55" fmla="*/ 1200177 w 3765465"/>
                <a:gd name="connsiteY55" fmla="*/ 420387 h 2903244"/>
                <a:gd name="connsiteX56" fmla="*/ 1536727 w 3765465"/>
                <a:gd name="connsiteY56" fmla="*/ 521987 h 2903244"/>
                <a:gd name="connsiteX57" fmla="*/ 1714527 w 3765465"/>
                <a:gd name="connsiteY57" fmla="*/ 90187 h 2903244"/>
                <a:gd name="connsiteX58" fmla="*/ 1841527 w 3765465"/>
                <a:gd name="connsiteY58" fmla="*/ 20337 h 2903244"/>
                <a:gd name="connsiteX59" fmla="*/ 1873277 w 3765465"/>
                <a:gd name="connsiteY59" fmla="*/ 356887 h 2903244"/>
                <a:gd name="connsiteX60" fmla="*/ 2057427 w 3765465"/>
                <a:gd name="connsiteY60" fmla="*/ 458487 h 2903244"/>
                <a:gd name="connsiteX61" fmla="*/ 2228877 w 3765465"/>
                <a:gd name="connsiteY61" fmla="*/ 261637 h 2903244"/>
                <a:gd name="connsiteX62" fmla="*/ 2273327 w 3765465"/>
                <a:gd name="connsiteY62" fmla="*/ 490237 h 2903244"/>
                <a:gd name="connsiteX0" fmla="*/ 2273327 w 3765465"/>
                <a:gd name="connsiteY0" fmla="*/ 490237 h 2903243"/>
                <a:gd name="connsiteX1" fmla="*/ 2518437 w 3765465"/>
                <a:gd name="connsiteY1" fmla="*/ 209567 h 2903243"/>
                <a:gd name="connsiteX2" fmla="*/ 2870227 w 3765465"/>
                <a:gd name="connsiteY2" fmla="*/ 96537 h 2903243"/>
                <a:gd name="connsiteX3" fmla="*/ 3003577 w 3765465"/>
                <a:gd name="connsiteY3" fmla="*/ 102887 h 2903243"/>
                <a:gd name="connsiteX4" fmla="*/ 2843557 w 3765465"/>
                <a:gd name="connsiteY4" fmla="*/ 231157 h 2903243"/>
                <a:gd name="connsiteX5" fmla="*/ 2735607 w 3765465"/>
                <a:gd name="connsiteY5" fmla="*/ 438167 h 2903243"/>
                <a:gd name="connsiteX6" fmla="*/ 2774977 w 3765465"/>
                <a:gd name="connsiteY6" fmla="*/ 591837 h 2903243"/>
                <a:gd name="connsiteX7" fmla="*/ 2971827 w 3765465"/>
                <a:gd name="connsiteY7" fmla="*/ 483887 h 2903243"/>
                <a:gd name="connsiteX8" fmla="*/ 3182647 w 3765465"/>
                <a:gd name="connsiteY8" fmla="*/ 439437 h 2903243"/>
                <a:gd name="connsiteX9" fmla="*/ 3418867 w 3765465"/>
                <a:gd name="connsiteY9" fmla="*/ 499127 h 2903243"/>
                <a:gd name="connsiteX10" fmla="*/ 3251227 w 3765465"/>
                <a:gd name="connsiteY10" fmla="*/ 629937 h 2903243"/>
                <a:gd name="connsiteX11" fmla="*/ 3134387 w 3765465"/>
                <a:gd name="connsiteY11" fmla="*/ 861077 h 2903243"/>
                <a:gd name="connsiteX12" fmla="*/ 3294407 w 3765465"/>
                <a:gd name="connsiteY12" fmla="*/ 1113807 h 2903243"/>
                <a:gd name="connsiteX13" fmla="*/ 3549677 w 3765465"/>
                <a:gd name="connsiteY13" fmla="*/ 1228107 h 2903243"/>
                <a:gd name="connsiteX14" fmla="*/ 3238527 w 3765465"/>
                <a:gd name="connsiteY14" fmla="*/ 1404637 h 2903243"/>
                <a:gd name="connsiteX15" fmla="*/ 3420137 w 3765465"/>
                <a:gd name="connsiteY15" fmla="*/ 1572277 h 2903243"/>
                <a:gd name="connsiteX16" fmla="*/ 3643657 w 3765465"/>
                <a:gd name="connsiteY16" fmla="*/ 1778017 h 2903243"/>
                <a:gd name="connsiteX17" fmla="*/ 3747797 w 3765465"/>
                <a:gd name="connsiteY17" fmla="*/ 1992647 h 2903243"/>
                <a:gd name="connsiteX18" fmla="*/ 3280437 w 3765465"/>
                <a:gd name="connsiteY18" fmla="*/ 1948197 h 2903243"/>
                <a:gd name="connsiteX19" fmla="*/ 3116607 w 3765465"/>
                <a:gd name="connsiteY19" fmla="*/ 2101867 h 2903243"/>
                <a:gd name="connsiteX20" fmla="*/ 3058187 w 3765465"/>
                <a:gd name="connsiteY20" fmla="*/ 2379997 h 2903243"/>
                <a:gd name="connsiteX21" fmla="*/ 3105177 w 3765465"/>
                <a:gd name="connsiteY21" fmla="*/ 2612407 h 2903243"/>
                <a:gd name="connsiteX22" fmla="*/ 2813077 w 3765465"/>
                <a:gd name="connsiteY22" fmla="*/ 2344437 h 2903243"/>
                <a:gd name="connsiteX23" fmla="*/ 2618767 w 3765465"/>
                <a:gd name="connsiteY23" fmla="*/ 2293637 h 2903243"/>
                <a:gd name="connsiteX24" fmla="*/ 2584477 w 3765465"/>
                <a:gd name="connsiteY24" fmla="*/ 2462547 h 2903243"/>
                <a:gd name="connsiteX25" fmla="*/ 2583207 w 3765465"/>
                <a:gd name="connsiteY25" fmla="*/ 2597167 h 2903243"/>
                <a:gd name="connsiteX26" fmla="*/ 2500657 w 3765465"/>
                <a:gd name="connsiteY26" fmla="*/ 2792747 h 2903243"/>
                <a:gd name="connsiteX27" fmla="*/ 2269517 w 3765465"/>
                <a:gd name="connsiteY27" fmla="*/ 2460007 h 2903243"/>
                <a:gd name="connsiteX28" fmla="*/ 2147597 w 3765465"/>
                <a:gd name="connsiteY28" fmla="*/ 2471437 h 2903243"/>
                <a:gd name="connsiteX29" fmla="*/ 2000277 w 3765465"/>
                <a:gd name="connsiteY29" fmla="*/ 2712737 h 2903243"/>
                <a:gd name="connsiteX30" fmla="*/ 1860577 w 3765465"/>
                <a:gd name="connsiteY30" fmla="*/ 2903237 h 2903243"/>
                <a:gd name="connsiteX31" fmla="*/ 1816127 w 3765465"/>
                <a:gd name="connsiteY31" fmla="*/ 2706387 h 2903243"/>
                <a:gd name="connsiteX32" fmla="*/ 1555777 w 3765465"/>
                <a:gd name="connsiteY32" fmla="*/ 2376187 h 2903243"/>
                <a:gd name="connsiteX33" fmla="*/ 1403377 w 3765465"/>
                <a:gd name="connsiteY33" fmla="*/ 2509537 h 2903243"/>
                <a:gd name="connsiteX34" fmla="*/ 1384327 w 3765465"/>
                <a:gd name="connsiteY34" fmla="*/ 2884187 h 2903243"/>
                <a:gd name="connsiteX35" fmla="*/ 1085877 w 3765465"/>
                <a:gd name="connsiteY35" fmla="*/ 2477787 h 2903243"/>
                <a:gd name="connsiteX36" fmla="*/ 1231927 w 3765465"/>
                <a:gd name="connsiteY36" fmla="*/ 2103137 h 2903243"/>
                <a:gd name="connsiteX37" fmla="*/ 927127 w 3765465"/>
                <a:gd name="connsiteY37" fmla="*/ 2242837 h 2903243"/>
                <a:gd name="connsiteX38" fmla="*/ 336577 w 3765465"/>
                <a:gd name="connsiteY38" fmla="*/ 2350787 h 2903243"/>
                <a:gd name="connsiteX39" fmla="*/ 806477 w 3765465"/>
                <a:gd name="connsiteY39" fmla="*/ 2058687 h 2903243"/>
                <a:gd name="connsiteX40" fmla="*/ 876327 w 3765465"/>
                <a:gd name="connsiteY40" fmla="*/ 1652287 h 2903243"/>
                <a:gd name="connsiteX41" fmla="*/ 774727 w 3765465"/>
                <a:gd name="connsiteY41" fmla="*/ 1734837 h 2903243"/>
                <a:gd name="connsiteX42" fmla="*/ 412777 w 3765465"/>
                <a:gd name="connsiteY42" fmla="*/ 1931687 h 2903243"/>
                <a:gd name="connsiteX43" fmla="*/ 27 w 3765465"/>
                <a:gd name="connsiteY43" fmla="*/ 1766587 h 2903243"/>
                <a:gd name="connsiteX44" fmla="*/ 393727 w 3765465"/>
                <a:gd name="connsiteY44" fmla="*/ 1671337 h 2903243"/>
                <a:gd name="connsiteX45" fmla="*/ 723927 w 3765465"/>
                <a:gd name="connsiteY45" fmla="*/ 1391937 h 2903243"/>
                <a:gd name="connsiteX46" fmla="*/ 882677 w 3765465"/>
                <a:gd name="connsiteY46" fmla="*/ 1226837 h 2903243"/>
                <a:gd name="connsiteX47" fmla="*/ 469927 w 3765465"/>
                <a:gd name="connsiteY47" fmla="*/ 1271287 h 2903243"/>
                <a:gd name="connsiteX48" fmla="*/ 209577 w 3765465"/>
                <a:gd name="connsiteY48" fmla="*/ 1156987 h 2903243"/>
                <a:gd name="connsiteX49" fmla="*/ 158777 w 3765465"/>
                <a:gd name="connsiteY49" fmla="*/ 934737 h 2903243"/>
                <a:gd name="connsiteX50" fmla="*/ 469927 w 3765465"/>
                <a:gd name="connsiteY50" fmla="*/ 1029987 h 2903243"/>
                <a:gd name="connsiteX51" fmla="*/ 812827 w 3765465"/>
                <a:gd name="connsiteY51" fmla="*/ 928387 h 2903243"/>
                <a:gd name="connsiteX52" fmla="*/ 831877 w 3765465"/>
                <a:gd name="connsiteY52" fmla="*/ 604537 h 2903243"/>
                <a:gd name="connsiteX53" fmla="*/ 965227 w 3765465"/>
                <a:gd name="connsiteY53" fmla="*/ 261637 h 2903243"/>
                <a:gd name="connsiteX54" fmla="*/ 1130327 w 3765465"/>
                <a:gd name="connsiteY54" fmla="*/ 166387 h 2903243"/>
                <a:gd name="connsiteX55" fmla="*/ 1200177 w 3765465"/>
                <a:gd name="connsiteY55" fmla="*/ 420387 h 2903243"/>
                <a:gd name="connsiteX56" fmla="*/ 1536727 w 3765465"/>
                <a:gd name="connsiteY56" fmla="*/ 521987 h 2903243"/>
                <a:gd name="connsiteX57" fmla="*/ 1714527 w 3765465"/>
                <a:gd name="connsiteY57" fmla="*/ 90187 h 2903243"/>
                <a:gd name="connsiteX58" fmla="*/ 1841527 w 3765465"/>
                <a:gd name="connsiteY58" fmla="*/ 20337 h 2903243"/>
                <a:gd name="connsiteX59" fmla="*/ 1873277 w 3765465"/>
                <a:gd name="connsiteY59" fmla="*/ 356887 h 2903243"/>
                <a:gd name="connsiteX60" fmla="*/ 2057427 w 3765465"/>
                <a:gd name="connsiteY60" fmla="*/ 458487 h 2903243"/>
                <a:gd name="connsiteX61" fmla="*/ 2228877 w 3765465"/>
                <a:gd name="connsiteY61" fmla="*/ 261637 h 2903243"/>
                <a:gd name="connsiteX62" fmla="*/ 2273327 w 3765465"/>
                <a:gd name="connsiteY62" fmla="*/ 490237 h 2903243"/>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816127 w 3765465"/>
                <a:gd name="connsiteY32" fmla="*/ 2706387 h 2904496"/>
                <a:gd name="connsiteX33" fmla="*/ 1555777 w 3765465"/>
                <a:gd name="connsiteY33" fmla="*/ 2376187 h 2904496"/>
                <a:gd name="connsiteX34" fmla="*/ 1403377 w 3765465"/>
                <a:gd name="connsiteY34" fmla="*/ 250953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555777 w 3765465"/>
                <a:gd name="connsiteY33" fmla="*/ 2376187 h 2904496"/>
                <a:gd name="connsiteX34" fmla="*/ 1403377 w 3765465"/>
                <a:gd name="connsiteY34" fmla="*/ 250953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403377 w 3765465"/>
                <a:gd name="connsiteY34" fmla="*/ 250953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384327 w 3765465"/>
                <a:gd name="connsiteY35" fmla="*/ 288418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085877 w 3765465"/>
                <a:gd name="connsiteY36" fmla="*/ 247778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231927 w 3765465"/>
                <a:gd name="connsiteY37" fmla="*/ 210313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927127 w 3765465"/>
                <a:gd name="connsiteY38" fmla="*/ 224283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806477 w 3765465"/>
                <a:gd name="connsiteY40" fmla="*/ 2058687 h 2904496"/>
                <a:gd name="connsiteX41" fmla="*/ 876327 w 3765465"/>
                <a:gd name="connsiteY41" fmla="*/ 1652287 h 2904496"/>
                <a:gd name="connsiteX42" fmla="*/ 774727 w 3765465"/>
                <a:gd name="connsiteY42" fmla="*/ 1734837 h 2904496"/>
                <a:gd name="connsiteX43" fmla="*/ 412777 w 3765465"/>
                <a:gd name="connsiteY43" fmla="*/ 1931687 h 2904496"/>
                <a:gd name="connsiteX44" fmla="*/ 27 w 3765465"/>
                <a:gd name="connsiteY44" fmla="*/ 1766587 h 2904496"/>
                <a:gd name="connsiteX45" fmla="*/ 393727 w 3765465"/>
                <a:gd name="connsiteY45" fmla="*/ 1671337 h 2904496"/>
                <a:gd name="connsiteX46" fmla="*/ 723927 w 3765465"/>
                <a:gd name="connsiteY46" fmla="*/ 1391937 h 2904496"/>
                <a:gd name="connsiteX47" fmla="*/ 882677 w 3765465"/>
                <a:gd name="connsiteY47" fmla="*/ 1226837 h 2904496"/>
                <a:gd name="connsiteX48" fmla="*/ 469927 w 3765465"/>
                <a:gd name="connsiteY48" fmla="*/ 1271287 h 2904496"/>
                <a:gd name="connsiteX49" fmla="*/ 209577 w 3765465"/>
                <a:gd name="connsiteY49" fmla="*/ 1156987 h 2904496"/>
                <a:gd name="connsiteX50" fmla="*/ 158777 w 3765465"/>
                <a:gd name="connsiteY50" fmla="*/ 934737 h 2904496"/>
                <a:gd name="connsiteX51" fmla="*/ 469927 w 3765465"/>
                <a:gd name="connsiteY51" fmla="*/ 1029987 h 2904496"/>
                <a:gd name="connsiteX52" fmla="*/ 812827 w 3765465"/>
                <a:gd name="connsiteY52" fmla="*/ 928387 h 2904496"/>
                <a:gd name="connsiteX53" fmla="*/ 831877 w 3765465"/>
                <a:gd name="connsiteY53" fmla="*/ 604537 h 2904496"/>
                <a:gd name="connsiteX54" fmla="*/ 965227 w 3765465"/>
                <a:gd name="connsiteY54" fmla="*/ 261637 h 2904496"/>
                <a:gd name="connsiteX55" fmla="*/ 1130327 w 3765465"/>
                <a:gd name="connsiteY55" fmla="*/ 166387 h 2904496"/>
                <a:gd name="connsiteX56" fmla="*/ 1200177 w 3765465"/>
                <a:gd name="connsiteY56" fmla="*/ 420387 h 2904496"/>
                <a:gd name="connsiteX57" fmla="*/ 1536727 w 3765465"/>
                <a:gd name="connsiteY57" fmla="*/ 521987 h 2904496"/>
                <a:gd name="connsiteX58" fmla="*/ 1714527 w 3765465"/>
                <a:gd name="connsiteY58" fmla="*/ 90187 h 2904496"/>
                <a:gd name="connsiteX59" fmla="*/ 1841527 w 3765465"/>
                <a:gd name="connsiteY59" fmla="*/ 20337 h 2904496"/>
                <a:gd name="connsiteX60" fmla="*/ 1873277 w 3765465"/>
                <a:gd name="connsiteY60" fmla="*/ 356887 h 2904496"/>
                <a:gd name="connsiteX61" fmla="*/ 2057427 w 3765465"/>
                <a:gd name="connsiteY61" fmla="*/ 458487 h 2904496"/>
                <a:gd name="connsiteX62" fmla="*/ 2228877 w 3765465"/>
                <a:gd name="connsiteY62" fmla="*/ 261637 h 2904496"/>
                <a:gd name="connsiteX63" fmla="*/ 2273327 w 3765465"/>
                <a:gd name="connsiteY63"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83287 w 3765465"/>
                <a:gd name="connsiteY40" fmla="*/ 2260617 h 2904496"/>
                <a:gd name="connsiteX41" fmla="*/ 806477 w 3765465"/>
                <a:gd name="connsiteY41" fmla="*/ 2058687 h 2904496"/>
                <a:gd name="connsiteX42" fmla="*/ 876327 w 3765465"/>
                <a:gd name="connsiteY42" fmla="*/ 16522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83287 w 3765465"/>
                <a:gd name="connsiteY40" fmla="*/ 2260617 h 2904496"/>
                <a:gd name="connsiteX41" fmla="*/ 745517 w 3765465"/>
                <a:gd name="connsiteY41" fmla="*/ 2043447 h 2904496"/>
                <a:gd name="connsiteX42" fmla="*/ 876327 w 3765465"/>
                <a:gd name="connsiteY42" fmla="*/ 16522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52807 w 3765465"/>
                <a:gd name="connsiteY40" fmla="*/ 2131077 h 2904496"/>
                <a:gd name="connsiteX41" fmla="*/ 745517 w 3765465"/>
                <a:gd name="connsiteY41" fmla="*/ 2043447 h 2904496"/>
                <a:gd name="connsiteX42" fmla="*/ 876327 w 3765465"/>
                <a:gd name="connsiteY42" fmla="*/ 16522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52807 w 3765465"/>
                <a:gd name="connsiteY40" fmla="*/ 2131077 h 2904496"/>
                <a:gd name="connsiteX41" fmla="*/ 745517 w 3765465"/>
                <a:gd name="connsiteY41" fmla="*/ 2043447 h 2904496"/>
                <a:gd name="connsiteX42" fmla="*/ 800127 w 3765465"/>
                <a:gd name="connsiteY42" fmla="*/ 1842787 h 2904496"/>
                <a:gd name="connsiteX43" fmla="*/ 774727 w 3765465"/>
                <a:gd name="connsiteY43" fmla="*/ 173483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273327 w 3765465"/>
                <a:gd name="connsiteY0" fmla="*/ 490237 h 2904496"/>
                <a:gd name="connsiteX1" fmla="*/ 2518437 w 3765465"/>
                <a:gd name="connsiteY1" fmla="*/ 209567 h 2904496"/>
                <a:gd name="connsiteX2" fmla="*/ 2870227 w 3765465"/>
                <a:gd name="connsiteY2" fmla="*/ 96537 h 2904496"/>
                <a:gd name="connsiteX3" fmla="*/ 3003577 w 3765465"/>
                <a:gd name="connsiteY3" fmla="*/ 102887 h 2904496"/>
                <a:gd name="connsiteX4" fmla="*/ 2843557 w 3765465"/>
                <a:gd name="connsiteY4" fmla="*/ 231157 h 2904496"/>
                <a:gd name="connsiteX5" fmla="*/ 2735607 w 3765465"/>
                <a:gd name="connsiteY5" fmla="*/ 438167 h 2904496"/>
                <a:gd name="connsiteX6" fmla="*/ 2774977 w 3765465"/>
                <a:gd name="connsiteY6" fmla="*/ 591837 h 2904496"/>
                <a:gd name="connsiteX7" fmla="*/ 2971827 w 3765465"/>
                <a:gd name="connsiteY7" fmla="*/ 483887 h 2904496"/>
                <a:gd name="connsiteX8" fmla="*/ 3182647 w 3765465"/>
                <a:gd name="connsiteY8" fmla="*/ 439437 h 2904496"/>
                <a:gd name="connsiteX9" fmla="*/ 3418867 w 3765465"/>
                <a:gd name="connsiteY9" fmla="*/ 499127 h 2904496"/>
                <a:gd name="connsiteX10" fmla="*/ 3251227 w 3765465"/>
                <a:gd name="connsiteY10" fmla="*/ 629937 h 2904496"/>
                <a:gd name="connsiteX11" fmla="*/ 3134387 w 3765465"/>
                <a:gd name="connsiteY11" fmla="*/ 861077 h 2904496"/>
                <a:gd name="connsiteX12" fmla="*/ 3294407 w 3765465"/>
                <a:gd name="connsiteY12" fmla="*/ 1113807 h 2904496"/>
                <a:gd name="connsiteX13" fmla="*/ 3549677 w 3765465"/>
                <a:gd name="connsiteY13" fmla="*/ 1228107 h 2904496"/>
                <a:gd name="connsiteX14" fmla="*/ 3238527 w 3765465"/>
                <a:gd name="connsiteY14" fmla="*/ 1404637 h 2904496"/>
                <a:gd name="connsiteX15" fmla="*/ 3420137 w 3765465"/>
                <a:gd name="connsiteY15" fmla="*/ 1572277 h 2904496"/>
                <a:gd name="connsiteX16" fmla="*/ 3643657 w 3765465"/>
                <a:gd name="connsiteY16" fmla="*/ 1778017 h 2904496"/>
                <a:gd name="connsiteX17" fmla="*/ 3747797 w 3765465"/>
                <a:gd name="connsiteY17" fmla="*/ 1992647 h 2904496"/>
                <a:gd name="connsiteX18" fmla="*/ 3280437 w 3765465"/>
                <a:gd name="connsiteY18" fmla="*/ 1948197 h 2904496"/>
                <a:gd name="connsiteX19" fmla="*/ 3116607 w 3765465"/>
                <a:gd name="connsiteY19" fmla="*/ 2101867 h 2904496"/>
                <a:gd name="connsiteX20" fmla="*/ 3058187 w 3765465"/>
                <a:gd name="connsiteY20" fmla="*/ 2379997 h 2904496"/>
                <a:gd name="connsiteX21" fmla="*/ 3105177 w 3765465"/>
                <a:gd name="connsiteY21" fmla="*/ 2612407 h 2904496"/>
                <a:gd name="connsiteX22" fmla="*/ 2813077 w 3765465"/>
                <a:gd name="connsiteY22" fmla="*/ 2344437 h 2904496"/>
                <a:gd name="connsiteX23" fmla="*/ 2618767 w 3765465"/>
                <a:gd name="connsiteY23" fmla="*/ 2293637 h 2904496"/>
                <a:gd name="connsiteX24" fmla="*/ 2584477 w 3765465"/>
                <a:gd name="connsiteY24" fmla="*/ 2462547 h 2904496"/>
                <a:gd name="connsiteX25" fmla="*/ 2583207 w 3765465"/>
                <a:gd name="connsiteY25" fmla="*/ 2597167 h 2904496"/>
                <a:gd name="connsiteX26" fmla="*/ 2500657 w 3765465"/>
                <a:gd name="connsiteY26" fmla="*/ 2792747 h 2904496"/>
                <a:gd name="connsiteX27" fmla="*/ 2269517 w 3765465"/>
                <a:gd name="connsiteY27" fmla="*/ 2460007 h 2904496"/>
                <a:gd name="connsiteX28" fmla="*/ 2147597 w 3765465"/>
                <a:gd name="connsiteY28" fmla="*/ 2471437 h 2904496"/>
                <a:gd name="connsiteX29" fmla="*/ 2000277 w 3765465"/>
                <a:gd name="connsiteY29" fmla="*/ 2712737 h 2904496"/>
                <a:gd name="connsiteX30" fmla="*/ 1860577 w 3765465"/>
                <a:gd name="connsiteY30" fmla="*/ 2903237 h 2904496"/>
                <a:gd name="connsiteX31" fmla="*/ 1750087 w 3765465"/>
                <a:gd name="connsiteY31" fmla="*/ 2618758 h 2904496"/>
                <a:gd name="connsiteX32" fmla="*/ 1762787 w 3765465"/>
                <a:gd name="connsiteY32" fmla="*/ 2630187 h 2904496"/>
                <a:gd name="connsiteX33" fmla="*/ 1647217 w 3765465"/>
                <a:gd name="connsiteY33" fmla="*/ 2391427 h 2904496"/>
                <a:gd name="connsiteX34" fmla="*/ 1502437 w 3765465"/>
                <a:gd name="connsiteY34" fmla="*/ 2540017 h 2904496"/>
                <a:gd name="connsiteX35" fmla="*/ 1285267 w 3765465"/>
                <a:gd name="connsiteY35" fmla="*/ 2861327 h 2904496"/>
                <a:gd name="connsiteX36" fmla="*/ 1230657 w 3765465"/>
                <a:gd name="connsiteY36" fmla="*/ 2470167 h 2904496"/>
                <a:gd name="connsiteX37" fmla="*/ 1300507 w 3765465"/>
                <a:gd name="connsiteY37" fmla="*/ 2164097 h 2904496"/>
                <a:gd name="connsiteX38" fmla="*/ 1018567 w 3765465"/>
                <a:gd name="connsiteY38" fmla="*/ 2326657 h 2904496"/>
                <a:gd name="connsiteX39" fmla="*/ 336577 w 3765465"/>
                <a:gd name="connsiteY39" fmla="*/ 2350787 h 2904496"/>
                <a:gd name="connsiteX40" fmla="*/ 652807 w 3765465"/>
                <a:gd name="connsiteY40" fmla="*/ 2131077 h 2904496"/>
                <a:gd name="connsiteX41" fmla="*/ 745517 w 3765465"/>
                <a:gd name="connsiteY41" fmla="*/ 2043447 h 2904496"/>
                <a:gd name="connsiteX42" fmla="*/ 800127 w 3765465"/>
                <a:gd name="connsiteY42" fmla="*/ 1842787 h 2904496"/>
                <a:gd name="connsiteX43" fmla="*/ 675667 w 3765465"/>
                <a:gd name="connsiteY43" fmla="*/ 1856757 h 2904496"/>
                <a:gd name="connsiteX44" fmla="*/ 412777 w 3765465"/>
                <a:gd name="connsiteY44" fmla="*/ 1931687 h 2904496"/>
                <a:gd name="connsiteX45" fmla="*/ 27 w 3765465"/>
                <a:gd name="connsiteY45" fmla="*/ 1766587 h 2904496"/>
                <a:gd name="connsiteX46" fmla="*/ 393727 w 3765465"/>
                <a:gd name="connsiteY46" fmla="*/ 1671337 h 2904496"/>
                <a:gd name="connsiteX47" fmla="*/ 723927 w 3765465"/>
                <a:gd name="connsiteY47" fmla="*/ 1391937 h 2904496"/>
                <a:gd name="connsiteX48" fmla="*/ 882677 w 3765465"/>
                <a:gd name="connsiteY48" fmla="*/ 1226837 h 2904496"/>
                <a:gd name="connsiteX49" fmla="*/ 469927 w 3765465"/>
                <a:gd name="connsiteY49" fmla="*/ 1271287 h 2904496"/>
                <a:gd name="connsiteX50" fmla="*/ 209577 w 3765465"/>
                <a:gd name="connsiteY50" fmla="*/ 1156987 h 2904496"/>
                <a:gd name="connsiteX51" fmla="*/ 158777 w 3765465"/>
                <a:gd name="connsiteY51" fmla="*/ 934737 h 2904496"/>
                <a:gd name="connsiteX52" fmla="*/ 469927 w 3765465"/>
                <a:gd name="connsiteY52" fmla="*/ 1029987 h 2904496"/>
                <a:gd name="connsiteX53" fmla="*/ 812827 w 3765465"/>
                <a:gd name="connsiteY53" fmla="*/ 928387 h 2904496"/>
                <a:gd name="connsiteX54" fmla="*/ 831877 w 3765465"/>
                <a:gd name="connsiteY54" fmla="*/ 604537 h 2904496"/>
                <a:gd name="connsiteX55" fmla="*/ 965227 w 3765465"/>
                <a:gd name="connsiteY55" fmla="*/ 261637 h 2904496"/>
                <a:gd name="connsiteX56" fmla="*/ 1130327 w 3765465"/>
                <a:gd name="connsiteY56" fmla="*/ 166387 h 2904496"/>
                <a:gd name="connsiteX57" fmla="*/ 1200177 w 3765465"/>
                <a:gd name="connsiteY57" fmla="*/ 420387 h 2904496"/>
                <a:gd name="connsiteX58" fmla="*/ 1536727 w 3765465"/>
                <a:gd name="connsiteY58" fmla="*/ 521987 h 2904496"/>
                <a:gd name="connsiteX59" fmla="*/ 1714527 w 3765465"/>
                <a:gd name="connsiteY59" fmla="*/ 90187 h 2904496"/>
                <a:gd name="connsiteX60" fmla="*/ 1841527 w 3765465"/>
                <a:gd name="connsiteY60" fmla="*/ 20337 h 2904496"/>
                <a:gd name="connsiteX61" fmla="*/ 1873277 w 3765465"/>
                <a:gd name="connsiteY61" fmla="*/ 356887 h 2904496"/>
                <a:gd name="connsiteX62" fmla="*/ 2057427 w 3765465"/>
                <a:gd name="connsiteY62" fmla="*/ 458487 h 2904496"/>
                <a:gd name="connsiteX63" fmla="*/ 2228877 w 3765465"/>
                <a:gd name="connsiteY63" fmla="*/ 261637 h 2904496"/>
                <a:gd name="connsiteX64" fmla="*/ 2273327 w 3765465"/>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271981 w 3624669"/>
                <a:gd name="connsiteY44" fmla="*/ 1931687 h 2904496"/>
                <a:gd name="connsiteX45" fmla="*/ 103071 w 3624669"/>
                <a:gd name="connsiteY45" fmla="*/ 1743727 h 2904496"/>
                <a:gd name="connsiteX46" fmla="*/ 252931 w 3624669"/>
                <a:gd name="connsiteY46" fmla="*/ 1671337 h 2904496"/>
                <a:gd name="connsiteX47" fmla="*/ 583131 w 3624669"/>
                <a:gd name="connsiteY47" fmla="*/ 139193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271981 w 3624669"/>
                <a:gd name="connsiteY44" fmla="*/ 1931687 h 2904496"/>
                <a:gd name="connsiteX45" fmla="*/ 103071 w 3624669"/>
                <a:gd name="connsiteY45" fmla="*/ 1743727 h 2904496"/>
                <a:gd name="connsiteX46" fmla="*/ 534871 w 3624669"/>
                <a:gd name="connsiteY46" fmla="*/ 1602757 h 2904496"/>
                <a:gd name="connsiteX47" fmla="*/ 583131 w 3624669"/>
                <a:gd name="connsiteY47" fmla="*/ 139193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271981 w 3624669"/>
                <a:gd name="connsiteY44" fmla="*/ 1931687 h 2904496"/>
                <a:gd name="connsiteX45" fmla="*/ 103071 w 3624669"/>
                <a:gd name="connsiteY45" fmla="*/ 1743727 h 2904496"/>
                <a:gd name="connsiteX46" fmla="*/ 534871 w 3624669"/>
                <a:gd name="connsiteY46" fmla="*/ 1602757 h 2904496"/>
                <a:gd name="connsiteX47" fmla="*/ 758391 w 3624669"/>
                <a:gd name="connsiteY47" fmla="*/ 139955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393901 w 3624669"/>
                <a:gd name="connsiteY44" fmla="*/ 1840247 h 2904496"/>
                <a:gd name="connsiteX45" fmla="*/ 103071 w 3624669"/>
                <a:gd name="connsiteY45" fmla="*/ 1743727 h 2904496"/>
                <a:gd name="connsiteX46" fmla="*/ 534871 w 3624669"/>
                <a:gd name="connsiteY46" fmla="*/ 1602757 h 2904496"/>
                <a:gd name="connsiteX47" fmla="*/ 758391 w 3624669"/>
                <a:gd name="connsiteY47" fmla="*/ 1399557 h 2904496"/>
                <a:gd name="connsiteX48" fmla="*/ 741881 w 3624669"/>
                <a:gd name="connsiteY48" fmla="*/ 12268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2531 w 3624669"/>
                <a:gd name="connsiteY0" fmla="*/ 490237 h 2904496"/>
                <a:gd name="connsiteX1" fmla="*/ 2377641 w 3624669"/>
                <a:gd name="connsiteY1" fmla="*/ 209567 h 2904496"/>
                <a:gd name="connsiteX2" fmla="*/ 2729431 w 3624669"/>
                <a:gd name="connsiteY2" fmla="*/ 96537 h 2904496"/>
                <a:gd name="connsiteX3" fmla="*/ 2862781 w 3624669"/>
                <a:gd name="connsiteY3" fmla="*/ 102887 h 2904496"/>
                <a:gd name="connsiteX4" fmla="*/ 2702761 w 3624669"/>
                <a:gd name="connsiteY4" fmla="*/ 231157 h 2904496"/>
                <a:gd name="connsiteX5" fmla="*/ 2594811 w 3624669"/>
                <a:gd name="connsiteY5" fmla="*/ 438167 h 2904496"/>
                <a:gd name="connsiteX6" fmla="*/ 2634181 w 3624669"/>
                <a:gd name="connsiteY6" fmla="*/ 591837 h 2904496"/>
                <a:gd name="connsiteX7" fmla="*/ 2831031 w 3624669"/>
                <a:gd name="connsiteY7" fmla="*/ 483887 h 2904496"/>
                <a:gd name="connsiteX8" fmla="*/ 3041851 w 3624669"/>
                <a:gd name="connsiteY8" fmla="*/ 439437 h 2904496"/>
                <a:gd name="connsiteX9" fmla="*/ 3278071 w 3624669"/>
                <a:gd name="connsiteY9" fmla="*/ 499127 h 2904496"/>
                <a:gd name="connsiteX10" fmla="*/ 3110431 w 3624669"/>
                <a:gd name="connsiteY10" fmla="*/ 629937 h 2904496"/>
                <a:gd name="connsiteX11" fmla="*/ 2993591 w 3624669"/>
                <a:gd name="connsiteY11" fmla="*/ 861077 h 2904496"/>
                <a:gd name="connsiteX12" fmla="*/ 3153611 w 3624669"/>
                <a:gd name="connsiteY12" fmla="*/ 1113807 h 2904496"/>
                <a:gd name="connsiteX13" fmla="*/ 3408881 w 3624669"/>
                <a:gd name="connsiteY13" fmla="*/ 1228107 h 2904496"/>
                <a:gd name="connsiteX14" fmla="*/ 3097731 w 3624669"/>
                <a:gd name="connsiteY14" fmla="*/ 1404637 h 2904496"/>
                <a:gd name="connsiteX15" fmla="*/ 3279341 w 3624669"/>
                <a:gd name="connsiteY15" fmla="*/ 1572277 h 2904496"/>
                <a:gd name="connsiteX16" fmla="*/ 3502861 w 3624669"/>
                <a:gd name="connsiteY16" fmla="*/ 1778017 h 2904496"/>
                <a:gd name="connsiteX17" fmla="*/ 3607001 w 3624669"/>
                <a:gd name="connsiteY17" fmla="*/ 1992647 h 2904496"/>
                <a:gd name="connsiteX18" fmla="*/ 3139641 w 3624669"/>
                <a:gd name="connsiteY18" fmla="*/ 1948197 h 2904496"/>
                <a:gd name="connsiteX19" fmla="*/ 2975811 w 3624669"/>
                <a:gd name="connsiteY19" fmla="*/ 2101867 h 2904496"/>
                <a:gd name="connsiteX20" fmla="*/ 2917391 w 3624669"/>
                <a:gd name="connsiteY20" fmla="*/ 2379997 h 2904496"/>
                <a:gd name="connsiteX21" fmla="*/ 2964381 w 3624669"/>
                <a:gd name="connsiteY21" fmla="*/ 2612407 h 2904496"/>
                <a:gd name="connsiteX22" fmla="*/ 2672281 w 3624669"/>
                <a:gd name="connsiteY22" fmla="*/ 2344437 h 2904496"/>
                <a:gd name="connsiteX23" fmla="*/ 2477971 w 3624669"/>
                <a:gd name="connsiteY23" fmla="*/ 2293637 h 2904496"/>
                <a:gd name="connsiteX24" fmla="*/ 2443681 w 3624669"/>
                <a:gd name="connsiteY24" fmla="*/ 2462547 h 2904496"/>
                <a:gd name="connsiteX25" fmla="*/ 2442411 w 3624669"/>
                <a:gd name="connsiteY25" fmla="*/ 2597167 h 2904496"/>
                <a:gd name="connsiteX26" fmla="*/ 2359861 w 3624669"/>
                <a:gd name="connsiteY26" fmla="*/ 2792747 h 2904496"/>
                <a:gd name="connsiteX27" fmla="*/ 2128721 w 3624669"/>
                <a:gd name="connsiteY27" fmla="*/ 2460007 h 2904496"/>
                <a:gd name="connsiteX28" fmla="*/ 2006801 w 3624669"/>
                <a:gd name="connsiteY28" fmla="*/ 2471437 h 2904496"/>
                <a:gd name="connsiteX29" fmla="*/ 1859481 w 3624669"/>
                <a:gd name="connsiteY29" fmla="*/ 2712737 h 2904496"/>
                <a:gd name="connsiteX30" fmla="*/ 1719781 w 3624669"/>
                <a:gd name="connsiteY30" fmla="*/ 2903237 h 2904496"/>
                <a:gd name="connsiteX31" fmla="*/ 1609291 w 3624669"/>
                <a:gd name="connsiteY31" fmla="*/ 2618758 h 2904496"/>
                <a:gd name="connsiteX32" fmla="*/ 1621991 w 3624669"/>
                <a:gd name="connsiteY32" fmla="*/ 2630187 h 2904496"/>
                <a:gd name="connsiteX33" fmla="*/ 1506421 w 3624669"/>
                <a:gd name="connsiteY33" fmla="*/ 2391427 h 2904496"/>
                <a:gd name="connsiteX34" fmla="*/ 1361641 w 3624669"/>
                <a:gd name="connsiteY34" fmla="*/ 2540017 h 2904496"/>
                <a:gd name="connsiteX35" fmla="*/ 1144471 w 3624669"/>
                <a:gd name="connsiteY35" fmla="*/ 2861327 h 2904496"/>
                <a:gd name="connsiteX36" fmla="*/ 1089861 w 3624669"/>
                <a:gd name="connsiteY36" fmla="*/ 2470167 h 2904496"/>
                <a:gd name="connsiteX37" fmla="*/ 1159711 w 3624669"/>
                <a:gd name="connsiteY37" fmla="*/ 2164097 h 2904496"/>
                <a:gd name="connsiteX38" fmla="*/ 877771 w 3624669"/>
                <a:gd name="connsiteY38" fmla="*/ 2326657 h 2904496"/>
                <a:gd name="connsiteX39" fmla="*/ 195781 w 3624669"/>
                <a:gd name="connsiteY39" fmla="*/ 2350787 h 2904496"/>
                <a:gd name="connsiteX40" fmla="*/ 512011 w 3624669"/>
                <a:gd name="connsiteY40" fmla="*/ 2131077 h 2904496"/>
                <a:gd name="connsiteX41" fmla="*/ 604721 w 3624669"/>
                <a:gd name="connsiteY41" fmla="*/ 2043447 h 2904496"/>
                <a:gd name="connsiteX42" fmla="*/ 659331 w 3624669"/>
                <a:gd name="connsiteY42" fmla="*/ 1842787 h 2904496"/>
                <a:gd name="connsiteX43" fmla="*/ 534871 w 3624669"/>
                <a:gd name="connsiteY43" fmla="*/ 1856757 h 2904496"/>
                <a:gd name="connsiteX44" fmla="*/ 393901 w 3624669"/>
                <a:gd name="connsiteY44" fmla="*/ 1840247 h 2904496"/>
                <a:gd name="connsiteX45" fmla="*/ 103071 w 3624669"/>
                <a:gd name="connsiteY45" fmla="*/ 1743727 h 2904496"/>
                <a:gd name="connsiteX46" fmla="*/ 534871 w 3624669"/>
                <a:gd name="connsiteY46" fmla="*/ 1602757 h 2904496"/>
                <a:gd name="connsiteX47" fmla="*/ 758391 w 3624669"/>
                <a:gd name="connsiteY47" fmla="*/ 1399557 h 2904496"/>
                <a:gd name="connsiteX48" fmla="*/ 749501 w 3624669"/>
                <a:gd name="connsiteY48" fmla="*/ 1303037 h 2904496"/>
                <a:gd name="connsiteX49" fmla="*/ 329131 w 3624669"/>
                <a:gd name="connsiteY49" fmla="*/ 1271287 h 2904496"/>
                <a:gd name="connsiteX50" fmla="*/ 68781 w 3624669"/>
                <a:gd name="connsiteY50" fmla="*/ 1156987 h 2904496"/>
                <a:gd name="connsiteX51" fmla="*/ 17981 w 3624669"/>
                <a:gd name="connsiteY51" fmla="*/ 934737 h 2904496"/>
                <a:gd name="connsiteX52" fmla="*/ 329131 w 3624669"/>
                <a:gd name="connsiteY52" fmla="*/ 1029987 h 2904496"/>
                <a:gd name="connsiteX53" fmla="*/ 672031 w 3624669"/>
                <a:gd name="connsiteY53" fmla="*/ 928387 h 2904496"/>
                <a:gd name="connsiteX54" fmla="*/ 691081 w 3624669"/>
                <a:gd name="connsiteY54" fmla="*/ 604537 h 2904496"/>
                <a:gd name="connsiteX55" fmla="*/ 824431 w 3624669"/>
                <a:gd name="connsiteY55" fmla="*/ 261637 h 2904496"/>
                <a:gd name="connsiteX56" fmla="*/ 989531 w 3624669"/>
                <a:gd name="connsiteY56" fmla="*/ 166387 h 2904496"/>
                <a:gd name="connsiteX57" fmla="*/ 1059381 w 3624669"/>
                <a:gd name="connsiteY57" fmla="*/ 420387 h 2904496"/>
                <a:gd name="connsiteX58" fmla="*/ 1395931 w 3624669"/>
                <a:gd name="connsiteY58" fmla="*/ 521987 h 2904496"/>
                <a:gd name="connsiteX59" fmla="*/ 1573731 w 3624669"/>
                <a:gd name="connsiteY59" fmla="*/ 90187 h 2904496"/>
                <a:gd name="connsiteX60" fmla="*/ 1700731 w 3624669"/>
                <a:gd name="connsiteY60" fmla="*/ 20337 h 2904496"/>
                <a:gd name="connsiteX61" fmla="*/ 1732481 w 3624669"/>
                <a:gd name="connsiteY61" fmla="*/ 356887 h 2904496"/>
                <a:gd name="connsiteX62" fmla="*/ 1916631 w 3624669"/>
                <a:gd name="connsiteY62" fmla="*/ 458487 h 2904496"/>
                <a:gd name="connsiteX63" fmla="*/ 2088081 w 3624669"/>
                <a:gd name="connsiteY63" fmla="*/ 261637 h 2904496"/>
                <a:gd name="connsiteX64" fmla="*/ 2132531 w 3624669"/>
                <a:gd name="connsiteY64" fmla="*/ 490237 h 2904496"/>
                <a:gd name="connsiteX0" fmla="*/ 2137336 w 3629474"/>
                <a:gd name="connsiteY0" fmla="*/ 490237 h 2904496"/>
                <a:gd name="connsiteX1" fmla="*/ 2382446 w 3629474"/>
                <a:gd name="connsiteY1" fmla="*/ 209567 h 2904496"/>
                <a:gd name="connsiteX2" fmla="*/ 2734236 w 3629474"/>
                <a:gd name="connsiteY2" fmla="*/ 96537 h 2904496"/>
                <a:gd name="connsiteX3" fmla="*/ 2867586 w 3629474"/>
                <a:gd name="connsiteY3" fmla="*/ 102887 h 2904496"/>
                <a:gd name="connsiteX4" fmla="*/ 2707566 w 3629474"/>
                <a:gd name="connsiteY4" fmla="*/ 231157 h 2904496"/>
                <a:gd name="connsiteX5" fmla="*/ 2599616 w 3629474"/>
                <a:gd name="connsiteY5" fmla="*/ 438167 h 2904496"/>
                <a:gd name="connsiteX6" fmla="*/ 2638986 w 3629474"/>
                <a:gd name="connsiteY6" fmla="*/ 591837 h 2904496"/>
                <a:gd name="connsiteX7" fmla="*/ 2835836 w 3629474"/>
                <a:gd name="connsiteY7" fmla="*/ 483887 h 2904496"/>
                <a:gd name="connsiteX8" fmla="*/ 3046656 w 3629474"/>
                <a:gd name="connsiteY8" fmla="*/ 439437 h 2904496"/>
                <a:gd name="connsiteX9" fmla="*/ 3282876 w 3629474"/>
                <a:gd name="connsiteY9" fmla="*/ 499127 h 2904496"/>
                <a:gd name="connsiteX10" fmla="*/ 3115236 w 3629474"/>
                <a:gd name="connsiteY10" fmla="*/ 629937 h 2904496"/>
                <a:gd name="connsiteX11" fmla="*/ 2998396 w 3629474"/>
                <a:gd name="connsiteY11" fmla="*/ 861077 h 2904496"/>
                <a:gd name="connsiteX12" fmla="*/ 3158416 w 3629474"/>
                <a:gd name="connsiteY12" fmla="*/ 1113807 h 2904496"/>
                <a:gd name="connsiteX13" fmla="*/ 3413686 w 3629474"/>
                <a:gd name="connsiteY13" fmla="*/ 1228107 h 2904496"/>
                <a:gd name="connsiteX14" fmla="*/ 3102536 w 3629474"/>
                <a:gd name="connsiteY14" fmla="*/ 1404637 h 2904496"/>
                <a:gd name="connsiteX15" fmla="*/ 3284146 w 3629474"/>
                <a:gd name="connsiteY15" fmla="*/ 1572277 h 2904496"/>
                <a:gd name="connsiteX16" fmla="*/ 3507666 w 3629474"/>
                <a:gd name="connsiteY16" fmla="*/ 1778017 h 2904496"/>
                <a:gd name="connsiteX17" fmla="*/ 3611806 w 3629474"/>
                <a:gd name="connsiteY17" fmla="*/ 1992647 h 2904496"/>
                <a:gd name="connsiteX18" fmla="*/ 3144446 w 3629474"/>
                <a:gd name="connsiteY18" fmla="*/ 1948197 h 2904496"/>
                <a:gd name="connsiteX19" fmla="*/ 2980616 w 3629474"/>
                <a:gd name="connsiteY19" fmla="*/ 2101867 h 2904496"/>
                <a:gd name="connsiteX20" fmla="*/ 2922196 w 3629474"/>
                <a:gd name="connsiteY20" fmla="*/ 2379997 h 2904496"/>
                <a:gd name="connsiteX21" fmla="*/ 2969186 w 3629474"/>
                <a:gd name="connsiteY21" fmla="*/ 2612407 h 2904496"/>
                <a:gd name="connsiteX22" fmla="*/ 2677086 w 3629474"/>
                <a:gd name="connsiteY22" fmla="*/ 2344437 h 2904496"/>
                <a:gd name="connsiteX23" fmla="*/ 2482776 w 3629474"/>
                <a:gd name="connsiteY23" fmla="*/ 2293637 h 2904496"/>
                <a:gd name="connsiteX24" fmla="*/ 2448486 w 3629474"/>
                <a:gd name="connsiteY24" fmla="*/ 2462547 h 2904496"/>
                <a:gd name="connsiteX25" fmla="*/ 2447216 w 3629474"/>
                <a:gd name="connsiteY25" fmla="*/ 2597167 h 2904496"/>
                <a:gd name="connsiteX26" fmla="*/ 2364666 w 3629474"/>
                <a:gd name="connsiteY26" fmla="*/ 2792747 h 2904496"/>
                <a:gd name="connsiteX27" fmla="*/ 2133526 w 3629474"/>
                <a:gd name="connsiteY27" fmla="*/ 2460007 h 2904496"/>
                <a:gd name="connsiteX28" fmla="*/ 2011606 w 3629474"/>
                <a:gd name="connsiteY28" fmla="*/ 2471437 h 2904496"/>
                <a:gd name="connsiteX29" fmla="*/ 1864286 w 3629474"/>
                <a:gd name="connsiteY29" fmla="*/ 2712737 h 2904496"/>
                <a:gd name="connsiteX30" fmla="*/ 1724586 w 3629474"/>
                <a:gd name="connsiteY30" fmla="*/ 2903237 h 2904496"/>
                <a:gd name="connsiteX31" fmla="*/ 1614096 w 3629474"/>
                <a:gd name="connsiteY31" fmla="*/ 2618758 h 2904496"/>
                <a:gd name="connsiteX32" fmla="*/ 1626796 w 3629474"/>
                <a:gd name="connsiteY32" fmla="*/ 2630187 h 2904496"/>
                <a:gd name="connsiteX33" fmla="*/ 1511226 w 3629474"/>
                <a:gd name="connsiteY33" fmla="*/ 2391427 h 2904496"/>
                <a:gd name="connsiteX34" fmla="*/ 1366446 w 3629474"/>
                <a:gd name="connsiteY34" fmla="*/ 2540017 h 2904496"/>
                <a:gd name="connsiteX35" fmla="*/ 1149276 w 3629474"/>
                <a:gd name="connsiteY35" fmla="*/ 2861327 h 2904496"/>
                <a:gd name="connsiteX36" fmla="*/ 1094666 w 3629474"/>
                <a:gd name="connsiteY36" fmla="*/ 2470167 h 2904496"/>
                <a:gd name="connsiteX37" fmla="*/ 1164516 w 3629474"/>
                <a:gd name="connsiteY37" fmla="*/ 2164097 h 2904496"/>
                <a:gd name="connsiteX38" fmla="*/ 882576 w 3629474"/>
                <a:gd name="connsiteY38" fmla="*/ 2326657 h 2904496"/>
                <a:gd name="connsiteX39" fmla="*/ 200586 w 3629474"/>
                <a:gd name="connsiteY39" fmla="*/ 2350787 h 2904496"/>
                <a:gd name="connsiteX40" fmla="*/ 516816 w 3629474"/>
                <a:gd name="connsiteY40" fmla="*/ 2131077 h 2904496"/>
                <a:gd name="connsiteX41" fmla="*/ 609526 w 3629474"/>
                <a:gd name="connsiteY41" fmla="*/ 2043447 h 2904496"/>
                <a:gd name="connsiteX42" fmla="*/ 664136 w 3629474"/>
                <a:gd name="connsiteY42" fmla="*/ 1842787 h 2904496"/>
                <a:gd name="connsiteX43" fmla="*/ 539676 w 3629474"/>
                <a:gd name="connsiteY43" fmla="*/ 1856757 h 2904496"/>
                <a:gd name="connsiteX44" fmla="*/ 398706 w 3629474"/>
                <a:gd name="connsiteY44" fmla="*/ 1840247 h 2904496"/>
                <a:gd name="connsiteX45" fmla="*/ 107876 w 3629474"/>
                <a:gd name="connsiteY45" fmla="*/ 1743727 h 2904496"/>
                <a:gd name="connsiteX46" fmla="*/ 539676 w 3629474"/>
                <a:gd name="connsiteY46" fmla="*/ 1602757 h 2904496"/>
                <a:gd name="connsiteX47" fmla="*/ 763196 w 3629474"/>
                <a:gd name="connsiteY47" fmla="*/ 1399557 h 2904496"/>
                <a:gd name="connsiteX48" fmla="*/ 754306 w 3629474"/>
                <a:gd name="connsiteY48" fmla="*/ 1303037 h 2904496"/>
                <a:gd name="connsiteX49" fmla="*/ 471096 w 3629474"/>
                <a:gd name="connsiteY49" fmla="*/ 1286527 h 2904496"/>
                <a:gd name="connsiteX50" fmla="*/ 73586 w 3629474"/>
                <a:gd name="connsiteY50" fmla="*/ 1156987 h 2904496"/>
                <a:gd name="connsiteX51" fmla="*/ 22786 w 3629474"/>
                <a:gd name="connsiteY51" fmla="*/ 934737 h 2904496"/>
                <a:gd name="connsiteX52" fmla="*/ 333936 w 3629474"/>
                <a:gd name="connsiteY52" fmla="*/ 1029987 h 2904496"/>
                <a:gd name="connsiteX53" fmla="*/ 676836 w 3629474"/>
                <a:gd name="connsiteY53" fmla="*/ 928387 h 2904496"/>
                <a:gd name="connsiteX54" fmla="*/ 695886 w 3629474"/>
                <a:gd name="connsiteY54" fmla="*/ 604537 h 2904496"/>
                <a:gd name="connsiteX55" fmla="*/ 829236 w 3629474"/>
                <a:gd name="connsiteY55" fmla="*/ 261637 h 2904496"/>
                <a:gd name="connsiteX56" fmla="*/ 994336 w 3629474"/>
                <a:gd name="connsiteY56" fmla="*/ 166387 h 2904496"/>
                <a:gd name="connsiteX57" fmla="*/ 1064186 w 3629474"/>
                <a:gd name="connsiteY57" fmla="*/ 420387 h 2904496"/>
                <a:gd name="connsiteX58" fmla="*/ 1400736 w 3629474"/>
                <a:gd name="connsiteY58" fmla="*/ 521987 h 2904496"/>
                <a:gd name="connsiteX59" fmla="*/ 1578536 w 3629474"/>
                <a:gd name="connsiteY59" fmla="*/ 90187 h 2904496"/>
                <a:gd name="connsiteX60" fmla="*/ 1705536 w 3629474"/>
                <a:gd name="connsiteY60" fmla="*/ 20337 h 2904496"/>
                <a:gd name="connsiteX61" fmla="*/ 1737286 w 3629474"/>
                <a:gd name="connsiteY61" fmla="*/ 356887 h 2904496"/>
                <a:gd name="connsiteX62" fmla="*/ 1921436 w 3629474"/>
                <a:gd name="connsiteY62" fmla="*/ 458487 h 2904496"/>
                <a:gd name="connsiteX63" fmla="*/ 2092886 w 3629474"/>
                <a:gd name="connsiteY63" fmla="*/ 261637 h 2904496"/>
                <a:gd name="connsiteX64" fmla="*/ 2137336 w 3629474"/>
                <a:gd name="connsiteY64" fmla="*/ 490237 h 2904496"/>
                <a:gd name="connsiteX0" fmla="*/ 2073476 w 3565614"/>
                <a:gd name="connsiteY0" fmla="*/ 490237 h 2904496"/>
                <a:gd name="connsiteX1" fmla="*/ 2318586 w 3565614"/>
                <a:gd name="connsiteY1" fmla="*/ 209567 h 2904496"/>
                <a:gd name="connsiteX2" fmla="*/ 2670376 w 3565614"/>
                <a:gd name="connsiteY2" fmla="*/ 96537 h 2904496"/>
                <a:gd name="connsiteX3" fmla="*/ 2803726 w 3565614"/>
                <a:gd name="connsiteY3" fmla="*/ 102887 h 2904496"/>
                <a:gd name="connsiteX4" fmla="*/ 2643706 w 3565614"/>
                <a:gd name="connsiteY4" fmla="*/ 231157 h 2904496"/>
                <a:gd name="connsiteX5" fmla="*/ 2535756 w 3565614"/>
                <a:gd name="connsiteY5" fmla="*/ 438167 h 2904496"/>
                <a:gd name="connsiteX6" fmla="*/ 2575126 w 3565614"/>
                <a:gd name="connsiteY6" fmla="*/ 591837 h 2904496"/>
                <a:gd name="connsiteX7" fmla="*/ 2771976 w 3565614"/>
                <a:gd name="connsiteY7" fmla="*/ 483887 h 2904496"/>
                <a:gd name="connsiteX8" fmla="*/ 2982796 w 3565614"/>
                <a:gd name="connsiteY8" fmla="*/ 439437 h 2904496"/>
                <a:gd name="connsiteX9" fmla="*/ 3219016 w 3565614"/>
                <a:gd name="connsiteY9" fmla="*/ 499127 h 2904496"/>
                <a:gd name="connsiteX10" fmla="*/ 3051376 w 3565614"/>
                <a:gd name="connsiteY10" fmla="*/ 629937 h 2904496"/>
                <a:gd name="connsiteX11" fmla="*/ 2934536 w 3565614"/>
                <a:gd name="connsiteY11" fmla="*/ 861077 h 2904496"/>
                <a:gd name="connsiteX12" fmla="*/ 3094556 w 3565614"/>
                <a:gd name="connsiteY12" fmla="*/ 1113807 h 2904496"/>
                <a:gd name="connsiteX13" fmla="*/ 3349826 w 3565614"/>
                <a:gd name="connsiteY13" fmla="*/ 1228107 h 2904496"/>
                <a:gd name="connsiteX14" fmla="*/ 3038676 w 3565614"/>
                <a:gd name="connsiteY14" fmla="*/ 1404637 h 2904496"/>
                <a:gd name="connsiteX15" fmla="*/ 3220286 w 3565614"/>
                <a:gd name="connsiteY15" fmla="*/ 1572277 h 2904496"/>
                <a:gd name="connsiteX16" fmla="*/ 3443806 w 3565614"/>
                <a:gd name="connsiteY16" fmla="*/ 1778017 h 2904496"/>
                <a:gd name="connsiteX17" fmla="*/ 3547946 w 3565614"/>
                <a:gd name="connsiteY17" fmla="*/ 1992647 h 2904496"/>
                <a:gd name="connsiteX18" fmla="*/ 3080586 w 3565614"/>
                <a:gd name="connsiteY18" fmla="*/ 1948197 h 2904496"/>
                <a:gd name="connsiteX19" fmla="*/ 2916756 w 3565614"/>
                <a:gd name="connsiteY19" fmla="*/ 2101867 h 2904496"/>
                <a:gd name="connsiteX20" fmla="*/ 2858336 w 3565614"/>
                <a:gd name="connsiteY20" fmla="*/ 2379997 h 2904496"/>
                <a:gd name="connsiteX21" fmla="*/ 2905326 w 3565614"/>
                <a:gd name="connsiteY21" fmla="*/ 2612407 h 2904496"/>
                <a:gd name="connsiteX22" fmla="*/ 2613226 w 3565614"/>
                <a:gd name="connsiteY22" fmla="*/ 2344437 h 2904496"/>
                <a:gd name="connsiteX23" fmla="*/ 2418916 w 3565614"/>
                <a:gd name="connsiteY23" fmla="*/ 2293637 h 2904496"/>
                <a:gd name="connsiteX24" fmla="*/ 2384626 w 3565614"/>
                <a:gd name="connsiteY24" fmla="*/ 2462547 h 2904496"/>
                <a:gd name="connsiteX25" fmla="*/ 2383356 w 3565614"/>
                <a:gd name="connsiteY25" fmla="*/ 2597167 h 2904496"/>
                <a:gd name="connsiteX26" fmla="*/ 2300806 w 3565614"/>
                <a:gd name="connsiteY26" fmla="*/ 2792747 h 2904496"/>
                <a:gd name="connsiteX27" fmla="*/ 2069666 w 3565614"/>
                <a:gd name="connsiteY27" fmla="*/ 2460007 h 2904496"/>
                <a:gd name="connsiteX28" fmla="*/ 1947746 w 3565614"/>
                <a:gd name="connsiteY28" fmla="*/ 2471437 h 2904496"/>
                <a:gd name="connsiteX29" fmla="*/ 1800426 w 3565614"/>
                <a:gd name="connsiteY29" fmla="*/ 2712737 h 2904496"/>
                <a:gd name="connsiteX30" fmla="*/ 1660726 w 3565614"/>
                <a:gd name="connsiteY30" fmla="*/ 2903237 h 2904496"/>
                <a:gd name="connsiteX31" fmla="*/ 1550236 w 3565614"/>
                <a:gd name="connsiteY31" fmla="*/ 2618758 h 2904496"/>
                <a:gd name="connsiteX32" fmla="*/ 1562936 w 3565614"/>
                <a:gd name="connsiteY32" fmla="*/ 2630187 h 2904496"/>
                <a:gd name="connsiteX33" fmla="*/ 1447366 w 3565614"/>
                <a:gd name="connsiteY33" fmla="*/ 2391427 h 2904496"/>
                <a:gd name="connsiteX34" fmla="*/ 1302586 w 3565614"/>
                <a:gd name="connsiteY34" fmla="*/ 2540017 h 2904496"/>
                <a:gd name="connsiteX35" fmla="*/ 1085416 w 3565614"/>
                <a:gd name="connsiteY35" fmla="*/ 2861327 h 2904496"/>
                <a:gd name="connsiteX36" fmla="*/ 1030806 w 3565614"/>
                <a:gd name="connsiteY36" fmla="*/ 2470167 h 2904496"/>
                <a:gd name="connsiteX37" fmla="*/ 1100656 w 3565614"/>
                <a:gd name="connsiteY37" fmla="*/ 2164097 h 2904496"/>
                <a:gd name="connsiteX38" fmla="*/ 818716 w 3565614"/>
                <a:gd name="connsiteY38" fmla="*/ 2326657 h 2904496"/>
                <a:gd name="connsiteX39" fmla="*/ 136726 w 3565614"/>
                <a:gd name="connsiteY39" fmla="*/ 2350787 h 2904496"/>
                <a:gd name="connsiteX40" fmla="*/ 452956 w 3565614"/>
                <a:gd name="connsiteY40" fmla="*/ 2131077 h 2904496"/>
                <a:gd name="connsiteX41" fmla="*/ 545666 w 3565614"/>
                <a:gd name="connsiteY41" fmla="*/ 2043447 h 2904496"/>
                <a:gd name="connsiteX42" fmla="*/ 600276 w 3565614"/>
                <a:gd name="connsiteY42" fmla="*/ 1842787 h 2904496"/>
                <a:gd name="connsiteX43" fmla="*/ 475816 w 3565614"/>
                <a:gd name="connsiteY43" fmla="*/ 1856757 h 2904496"/>
                <a:gd name="connsiteX44" fmla="*/ 334846 w 3565614"/>
                <a:gd name="connsiteY44" fmla="*/ 1840247 h 2904496"/>
                <a:gd name="connsiteX45" fmla="*/ 44016 w 3565614"/>
                <a:gd name="connsiteY45" fmla="*/ 1743727 h 2904496"/>
                <a:gd name="connsiteX46" fmla="*/ 475816 w 3565614"/>
                <a:gd name="connsiteY46" fmla="*/ 1602757 h 2904496"/>
                <a:gd name="connsiteX47" fmla="*/ 699336 w 3565614"/>
                <a:gd name="connsiteY47" fmla="*/ 1399557 h 2904496"/>
                <a:gd name="connsiteX48" fmla="*/ 690446 w 3565614"/>
                <a:gd name="connsiteY48" fmla="*/ 1303037 h 2904496"/>
                <a:gd name="connsiteX49" fmla="*/ 407236 w 3565614"/>
                <a:gd name="connsiteY49" fmla="*/ 1286527 h 2904496"/>
                <a:gd name="connsiteX50" fmla="*/ 9726 w 3565614"/>
                <a:gd name="connsiteY50" fmla="*/ 1156987 h 2904496"/>
                <a:gd name="connsiteX51" fmla="*/ 134186 w 3565614"/>
                <a:gd name="connsiteY51" fmla="*/ 1018557 h 2904496"/>
                <a:gd name="connsiteX52" fmla="*/ 270076 w 3565614"/>
                <a:gd name="connsiteY52" fmla="*/ 1029987 h 2904496"/>
                <a:gd name="connsiteX53" fmla="*/ 612976 w 3565614"/>
                <a:gd name="connsiteY53" fmla="*/ 928387 h 2904496"/>
                <a:gd name="connsiteX54" fmla="*/ 632026 w 3565614"/>
                <a:gd name="connsiteY54" fmla="*/ 604537 h 2904496"/>
                <a:gd name="connsiteX55" fmla="*/ 765376 w 3565614"/>
                <a:gd name="connsiteY55" fmla="*/ 261637 h 2904496"/>
                <a:gd name="connsiteX56" fmla="*/ 930476 w 3565614"/>
                <a:gd name="connsiteY56" fmla="*/ 166387 h 2904496"/>
                <a:gd name="connsiteX57" fmla="*/ 1000326 w 3565614"/>
                <a:gd name="connsiteY57" fmla="*/ 420387 h 2904496"/>
                <a:gd name="connsiteX58" fmla="*/ 1336876 w 3565614"/>
                <a:gd name="connsiteY58" fmla="*/ 521987 h 2904496"/>
                <a:gd name="connsiteX59" fmla="*/ 1514676 w 3565614"/>
                <a:gd name="connsiteY59" fmla="*/ 90187 h 2904496"/>
                <a:gd name="connsiteX60" fmla="*/ 1641676 w 3565614"/>
                <a:gd name="connsiteY60" fmla="*/ 20337 h 2904496"/>
                <a:gd name="connsiteX61" fmla="*/ 1673426 w 3565614"/>
                <a:gd name="connsiteY61" fmla="*/ 356887 h 2904496"/>
                <a:gd name="connsiteX62" fmla="*/ 1857576 w 3565614"/>
                <a:gd name="connsiteY62" fmla="*/ 458487 h 2904496"/>
                <a:gd name="connsiteX63" fmla="*/ 2029026 w 3565614"/>
                <a:gd name="connsiteY63" fmla="*/ 261637 h 2904496"/>
                <a:gd name="connsiteX64" fmla="*/ 2073476 w 3565614"/>
                <a:gd name="connsiteY64" fmla="*/ 490237 h 2904496"/>
                <a:gd name="connsiteX0" fmla="*/ 2031058 w 3523196"/>
                <a:gd name="connsiteY0" fmla="*/ 490237 h 2904496"/>
                <a:gd name="connsiteX1" fmla="*/ 2276168 w 3523196"/>
                <a:gd name="connsiteY1" fmla="*/ 209567 h 2904496"/>
                <a:gd name="connsiteX2" fmla="*/ 2627958 w 3523196"/>
                <a:gd name="connsiteY2" fmla="*/ 96537 h 2904496"/>
                <a:gd name="connsiteX3" fmla="*/ 2761308 w 3523196"/>
                <a:gd name="connsiteY3" fmla="*/ 102887 h 2904496"/>
                <a:gd name="connsiteX4" fmla="*/ 2601288 w 3523196"/>
                <a:gd name="connsiteY4" fmla="*/ 231157 h 2904496"/>
                <a:gd name="connsiteX5" fmla="*/ 2493338 w 3523196"/>
                <a:gd name="connsiteY5" fmla="*/ 438167 h 2904496"/>
                <a:gd name="connsiteX6" fmla="*/ 2532708 w 3523196"/>
                <a:gd name="connsiteY6" fmla="*/ 591837 h 2904496"/>
                <a:gd name="connsiteX7" fmla="*/ 2729558 w 3523196"/>
                <a:gd name="connsiteY7" fmla="*/ 483887 h 2904496"/>
                <a:gd name="connsiteX8" fmla="*/ 2940378 w 3523196"/>
                <a:gd name="connsiteY8" fmla="*/ 439437 h 2904496"/>
                <a:gd name="connsiteX9" fmla="*/ 3176598 w 3523196"/>
                <a:gd name="connsiteY9" fmla="*/ 499127 h 2904496"/>
                <a:gd name="connsiteX10" fmla="*/ 3008958 w 3523196"/>
                <a:gd name="connsiteY10" fmla="*/ 629937 h 2904496"/>
                <a:gd name="connsiteX11" fmla="*/ 2892118 w 3523196"/>
                <a:gd name="connsiteY11" fmla="*/ 861077 h 2904496"/>
                <a:gd name="connsiteX12" fmla="*/ 3052138 w 3523196"/>
                <a:gd name="connsiteY12" fmla="*/ 1113807 h 2904496"/>
                <a:gd name="connsiteX13" fmla="*/ 3307408 w 3523196"/>
                <a:gd name="connsiteY13" fmla="*/ 1228107 h 2904496"/>
                <a:gd name="connsiteX14" fmla="*/ 2996258 w 3523196"/>
                <a:gd name="connsiteY14" fmla="*/ 1404637 h 2904496"/>
                <a:gd name="connsiteX15" fmla="*/ 3177868 w 3523196"/>
                <a:gd name="connsiteY15" fmla="*/ 1572277 h 2904496"/>
                <a:gd name="connsiteX16" fmla="*/ 3401388 w 3523196"/>
                <a:gd name="connsiteY16" fmla="*/ 1778017 h 2904496"/>
                <a:gd name="connsiteX17" fmla="*/ 3505528 w 3523196"/>
                <a:gd name="connsiteY17" fmla="*/ 1992647 h 2904496"/>
                <a:gd name="connsiteX18" fmla="*/ 3038168 w 3523196"/>
                <a:gd name="connsiteY18" fmla="*/ 1948197 h 2904496"/>
                <a:gd name="connsiteX19" fmla="*/ 2874338 w 3523196"/>
                <a:gd name="connsiteY19" fmla="*/ 2101867 h 2904496"/>
                <a:gd name="connsiteX20" fmla="*/ 2815918 w 3523196"/>
                <a:gd name="connsiteY20" fmla="*/ 2379997 h 2904496"/>
                <a:gd name="connsiteX21" fmla="*/ 2862908 w 3523196"/>
                <a:gd name="connsiteY21" fmla="*/ 2612407 h 2904496"/>
                <a:gd name="connsiteX22" fmla="*/ 2570808 w 3523196"/>
                <a:gd name="connsiteY22" fmla="*/ 2344437 h 2904496"/>
                <a:gd name="connsiteX23" fmla="*/ 2376498 w 3523196"/>
                <a:gd name="connsiteY23" fmla="*/ 2293637 h 2904496"/>
                <a:gd name="connsiteX24" fmla="*/ 2342208 w 3523196"/>
                <a:gd name="connsiteY24" fmla="*/ 2462547 h 2904496"/>
                <a:gd name="connsiteX25" fmla="*/ 2340938 w 3523196"/>
                <a:gd name="connsiteY25" fmla="*/ 2597167 h 2904496"/>
                <a:gd name="connsiteX26" fmla="*/ 2258388 w 3523196"/>
                <a:gd name="connsiteY26" fmla="*/ 2792747 h 2904496"/>
                <a:gd name="connsiteX27" fmla="*/ 2027248 w 3523196"/>
                <a:gd name="connsiteY27" fmla="*/ 2460007 h 2904496"/>
                <a:gd name="connsiteX28" fmla="*/ 1905328 w 3523196"/>
                <a:gd name="connsiteY28" fmla="*/ 2471437 h 2904496"/>
                <a:gd name="connsiteX29" fmla="*/ 1758008 w 3523196"/>
                <a:gd name="connsiteY29" fmla="*/ 2712737 h 2904496"/>
                <a:gd name="connsiteX30" fmla="*/ 1618308 w 3523196"/>
                <a:gd name="connsiteY30" fmla="*/ 2903237 h 2904496"/>
                <a:gd name="connsiteX31" fmla="*/ 1507818 w 3523196"/>
                <a:gd name="connsiteY31" fmla="*/ 2618758 h 2904496"/>
                <a:gd name="connsiteX32" fmla="*/ 1520518 w 3523196"/>
                <a:gd name="connsiteY32" fmla="*/ 2630187 h 2904496"/>
                <a:gd name="connsiteX33" fmla="*/ 1404948 w 3523196"/>
                <a:gd name="connsiteY33" fmla="*/ 2391427 h 2904496"/>
                <a:gd name="connsiteX34" fmla="*/ 1260168 w 3523196"/>
                <a:gd name="connsiteY34" fmla="*/ 2540017 h 2904496"/>
                <a:gd name="connsiteX35" fmla="*/ 1042998 w 3523196"/>
                <a:gd name="connsiteY35" fmla="*/ 2861327 h 2904496"/>
                <a:gd name="connsiteX36" fmla="*/ 988388 w 3523196"/>
                <a:gd name="connsiteY36" fmla="*/ 2470167 h 2904496"/>
                <a:gd name="connsiteX37" fmla="*/ 1058238 w 3523196"/>
                <a:gd name="connsiteY37" fmla="*/ 2164097 h 2904496"/>
                <a:gd name="connsiteX38" fmla="*/ 776298 w 3523196"/>
                <a:gd name="connsiteY38" fmla="*/ 2326657 h 2904496"/>
                <a:gd name="connsiteX39" fmla="*/ 94308 w 3523196"/>
                <a:gd name="connsiteY39" fmla="*/ 2350787 h 2904496"/>
                <a:gd name="connsiteX40" fmla="*/ 410538 w 3523196"/>
                <a:gd name="connsiteY40" fmla="*/ 2131077 h 2904496"/>
                <a:gd name="connsiteX41" fmla="*/ 503248 w 3523196"/>
                <a:gd name="connsiteY41" fmla="*/ 2043447 h 2904496"/>
                <a:gd name="connsiteX42" fmla="*/ 557858 w 3523196"/>
                <a:gd name="connsiteY42" fmla="*/ 1842787 h 2904496"/>
                <a:gd name="connsiteX43" fmla="*/ 433398 w 3523196"/>
                <a:gd name="connsiteY43" fmla="*/ 1856757 h 2904496"/>
                <a:gd name="connsiteX44" fmla="*/ 292428 w 3523196"/>
                <a:gd name="connsiteY44" fmla="*/ 1840247 h 2904496"/>
                <a:gd name="connsiteX45" fmla="*/ 1598 w 3523196"/>
                <a:gd name="connsiteY45" fmla="*/ 1743727 h 2904496"/>
                <a:gd name="connsiteX46" fmla="*/ 433398 w 3523196"/>
                <a:gd name="connsiteY46" fmla="*/ 1602757 h 2904496"/>
                <a:gd name="connsiteX47" fmla="*/ 656918 w 3523196"/>
                <a:gd name="connsiteY47" fmla="*/ 1399557 h 2904496"/>
                <a:gd name="connsiteX48" fmla="*/ 648028 w 3523196"/>
                <a:gd name="connsiteY48" fmla="*/ 1303037 h 2904496"/>
                <a:gd name="connsiteX49" fmla="*/ 364818 w 3523196"/>
                <a:gd name="connsiteY49" fmla="*/ 1286527 h 2904496"/>
                <a:gd name="connsiteX50" fmla="*/ 203528 w 3523196"/>
                <a:gd name="connsiteY50" fmla="*/ 1210327 h 2904496"/>
                <a:gd name="connsiteX51" fmla="*/ 91768 w 3523196"/>
                <a:gd name="connsiteY51" fmla="*/ 1018557 h 2904496"/>
                <a:gd name="connsiteX52" fmla="*/ 227658 w 3523196"/>
                <a:gd name="connsiteY52" fmla="*/ 1029987 h 2904496"/>
                <a:gd name="connsiteX53" fmla="*/ 570558 w 3523196"/>
                <a:gd name="connsiteY53" fmla="*/ 928387 h 2904496"/>
                <a:gd name="connsiteX54" fmla="*/ 589608 w 3523196"/>
                <a:gd name="connsiteY54" fmla="*/ 604537 h 2904496"/>
                <a:gd name="connsiteX55" fmla="*/ 722958 w 3523196"/>
                <a:gd name="connsiteY55" fmla="*/ 261637 h 2904496"/>
                <a:gd name="connsiteX56" fmla="*/ 888058 w 3523196"/>
                <a:gd name="connsiteY56" fmla="*/ 166387 h 2904496"/>
                <a:gd name="connsiteX57" fmla="*/ 957908 w 3523196"/>
                <a:gd name="connsiteY57" fmla="*/ 420387 h 2904496"/>
                <a:gd name="connsiteX58" fmla="*/ 1294458 w 3523196"/>
                <a:gd name="connsiteY58" fmla="*/ 521987 h 2904496"/>
                <a:gd name="connsiteX59" fmla="*/ 1472258 w 3523196"/>
                <a:gd name="connsiteY59" fmla="*/ 90187 h 2904496"/>
                <a:gd name="connsiteX60" fmla="*/ 1599258 w 3523196"/>
                <a:gd name="connsiteY60" fmla="*/ 20337 h 2904496"/>
                <a:gd name="connsiteX61" fmla="*/ 1631008 w 3523196"/>
                <a:gd name="connsiteY61" fmla="*/ 356887 h 2904496"/>
                <a:gd name="connsiteX62" fmla="*/ 1815158 w 3523196"/>
                <a:gd name="connsiteY62" fmla="*/ 458487 h 2904496"/>
                <a:gd name="connsiteX63" fmla="*/ 1986608 w 3523196"/>
                <a:gd name="connsiteY63" fmla="*/ 261637 h 2904496"/>
                <a:gd name="connsiteX64" fmla="*/ 2031058 w 3523196"/>
                <a:gd name="connsiteY64" fmla="*/ 490237 h 2904496"/>
                <a:gd name="connsiteX0" fmla="*/ 2031058 w 3523196"/>
                <a:gd name="connsiteY0" fmla="*/ 490237 h 2904496"/>
                <a:gd name="connsiteX1" fmla="*/ 2276168 w 3523196"/>
                <a:gd name="connsiteY1" fmla="*/ 209567 h 2904496"/>
                <a:gd name="connsiteX2" fmla="*/ 2627958 w 3523196"/>
                <a:gd name="connsiteY2" fmla="*/ 96537 h 2904496"/>
                <a:gd name="connsiteX3" fmla="*/ 2761308 w 3523196"/>
                <a:gd name="connsiteY3" fmla="*/ 102887 h 2904496"/>
                <a:gd name="connsiteX4" fmla="*/ 2601288 w 3523196"/>
                <a:gd name="connsiteY4" fmla="*/ 231157 h 2904496"/>
                <a:gd name="connsiteX5" fmla="*/ 2493338 w 3523196"/>
                <a:gd name="connsiteY5" fmla="*/ 438167 h 2904496"/>
                <a:gd name="connsiteX6" fmla="*/ 2532708 w 3523196"/>
                <a:gd name="connsiteY6" fmla="*/ 591837 h 2904496"/>
                <a:gd name="connsiteX7" fmla="*/ 2729558 w 3523196"/>
                <a:gd name="connsiteY7" fmla="*/ 483887 h 2904496"/>
                <a:gd name="connsiteX8" fmla="*/ 2940378 w 3523196"/>
                <a:gd name="connsiteY8" fmla="*/ 439437 h 2904496"/>
                <a:gd name="connsiteX9" fmla="*/ 3176598 w 3523196"/>
                <a:gd name="connsiteY9" fmla="*/ 499127 h 2904496"/>
                <a:gd name="connsiteX10" fmla="*/ 3008958 w 3523196"/>
                <a:gd name="connsiteY10" fmla="*/ 629937 h 2904496"/>
                <a:gd name="connsiteX11" fmla="*/ 2892118 w 3523196"/>
                <a:gd name="connsiteY11" fmla="*/ 861077 h 2904496"/>
                <a:gd name="connsiteX12" fmla="*/ 3052138 w 3523196"/>
                <a:gd name="connsiteY12" fmla="*/ 1113807 h 2904496"/>
                <a:gd name="connsiteX13" fmla="*/ 3307408 w 3523196"/>
                <a:gd name="connsiteY13" fmla="*/ 1228107 h 2904496"/>
                <a:gd name="connsiteX14" fmla="*/ 2996258 w 3523196"/>
                <a:gd name="connsiteY14" fmla="*/ 1404637 h 2904496"/>
                <a:gd name="connsiteX15" fmla="*/ 3177868 w 3523196"/>
                <a:gd name="connsiteY15" fmla="*/ 1572277 h 2904496"/>
                <a:gd name="connsiteX16" fmla="*/ 3401388 w 3523196"/>
                <a:gd name="connsiteY16" fmla="*/ 1778017 h 2904496"/>
                <a:gd name="connsiteX17" fmla="*/ 3505528 w 3523196"/>
                <a:gd name="connsiteY17" fmla="*/ 1992647 h 2904496"/>
                <a:gd name="connsiteX18" fmla="*/ 3038168 w 3523196"/>
                <a:gd name="connsiteY18" fmla="*/ 1948197 h 2904496"/>
                <a:gd name="connsiteX19" fmla="*/ 2874338 w 3523196"/>
                <a:gd name="connsiteY19" fmla="*/ 2101867 h 2904496"/>
                <a:gd name="connsiteX20" fmla="*/ 2815918 w 3523196"/>
                <a:gd name="connsiteY20" fmla="*/ 2379997 h 2904496"/>
                <a:gd name="connsiteX21" fmla="*/ 2862908 w 3523196"/>
                <a:gd name="connsiteY21" fmla="*/ 2612407 h 2904496"/>
                <a:gd name="connsiteX22" fmla="*/ 2570808 w 3523196"/>
                <a:gd name="connsiteY22" fmla="*/ 2344437 h 2904496"/>
                <a:gd name="connsiteX23" fmla="*/ 2376498 w 3523196"/>
                <a:gd name="connsiteY23" fmla="*/ 2293637 h 2904496"/>
                <a:gd name="connsiteX24" fmla="*/ 2342208 w 3523196"/>
                <a:gd name="connsiteY24" fmla="*/ 2462547 h 2904496"/>
                <a:gd name="connsiteX25" fmla="*/ 2340938 w 3523196"/>
                <a:gd name="connsiteY25" fmla="*/ 2597167 h 2904496"/>
                <a:gd name="connsiteX26" fmla="*/ 2258388 w 3523196"/>
                <a:gd name="connsiteY26" fmla="*/ 2792747 h 2904496"/>
                <a:gd name="connsiteX27" fmla="*/ 2027248 w 3523196"/>
                <a:gd name="connsiteY27" fmla="*/ 2460007 h 2904496"/>
                <a:gd name="connsiteX28" fmla="*/ 1905328 w 3523196"/>
                <a:gd name="connsiteY28" fmla="*/ 2471437 h 2904496"/>
                <a:gd name="connsiteX29" fmla="*/ 1758008 w 3523196"/>
                <a:gd name="connsiteY29" fmla="*/ 2712737 h 2904496"/>
                <a:gd name="connsiteX30" fmla="*/ 1618308 w 3523196"/>
                <a:gd name="connsiteY30" fmla="*/ 2903237 h 2904496"/>
                <a:gd name="connsiteX31" fmla="*/ 1507818 w 3523196"/>
                <a:gd name="connsiteY31" fmla="*/ 2618758 h 2904496"/>
                <a:gd name="connsiteX32" fmla="*/ 1520518 w 3523196"/>
                <a:gd name="connsiteY32" fmla="*/ 2630187 h 2904496"/>
                <a:gd name="connsiteX33" fmla="*/ 1404948 w 3523196"/>
                <a:gd name="connsiteY33" fmla="*/ 2391427 h 2904496"/>
                <a:gd name="connsiteX34" fmla="*/ 1260168 w 3523196"/>
                <a:gd name="connsiteY34" fmla="*/ 2540017 h 2904496"/>
                <a:gd name="connsiteX35" fmla="*/ 1042998 w 3523196"/>
                <a:gd name="connsiteY35" fmla="*/ 2861327 h 2904496"/>
                <a:gd name="connsiteX36" fmla="*/ 988388 w 3523196"/>
                <a:gd name="connsiteY36" fmla="*/ 2470167 h 2904496"/>
                <a:gd name="connsiteX37" fmla="*/ 1058238 w 3523196"/>
                <a:gd name="connsiteY37" fmla="*/ 2164097 h 2904496"/>
                <a:gd name="connsiteX38" fmla="*/ 776298 w 3523196"/>
                <a:gd name="connsiteY38" fmla="*/ 2326657 h 2904496"/>
                <a:gd name="connsiteX39" fmla="*/ 94308 w 3523196"/>
                <a:gd name="connsiteY39" fmla="*/ 2350787 h 2904496"/>
                <a:gd name="connsiteX40" fmla="*/ 410538 w 3523196"/>
                <a:gd name="connsiteY40" fmla="*/ 2131077 h 2904496"/>
                <a:gd name="connsiteX41" fmla="*/ 503248 w 3523196"/>
                <a:gd name="connsiteY41" fmla="*/ 2043447 h 2904496"/>
                <a:gd name="connsiteX42" fmla="*/ 557858 w 3523196"/>
                <a:gd name="connsiteY42" fmla="*/ 1842787 h 2904496"/>
                <a:gd name="connsiteX43" fmla="*/ 433398 w 3523196"/>
                <a:gd name="connsiteY43" fmla="*/ 1856757 h 2904496"/>
                <a:gd name="connsiteX44" fmla="*/ 292428 w 3523196"/>
                <a:gd name="connsiteY44" fmla="*/ 1840247 h 2904496"/>
                <a:gd name="connsiteX45" fmla="*/ 1598 w 3523196"/>
                <a:gd name="connsiteY45" fmla="*/ 1743727 h 2904496"/>
                <a:gd name="connsiteX46" fmla="*/ 433398 w 3523196"/>
                <a:gd name="connsiteY46" fmla="*/ 1602757 h 2904496"/>
                <a:gd name="connsiteX47" fmla="*/ 656918 w 3523196"/>
                <a:gd name="connsiteY47" fmla="*/ 1399557 h 2904496"/>
                <a:gd name="connsiteX48" fmla="*/ 648028 w 3523196"/>
                <a:gd name="connsiteY48" fmla="*/ 1303037 h 2904496"/>
                <a:gd name="connsiteX49" fmla="*/ 364818 w 3523196"/>
                <a:gd name="connsiteY49" fmla="*/ 1286527 h 2904496"/>
                <a:gd name="connsiteX50" fmla="*/ 203528 w 3523196"/>
                <a:gd name="connsiteY50" fmla="*/ 1210327 h 2904496"/>
                <a:gd name="connsiteX51" fmla="*/ 91768 w 3523196"/>
                <a:gd name="connsiteY51" fmla="*/ 1018557 h 2904496"/>
                <a:gd name="connsiteX52" fmla="*/ 334338 w 3523196"/>
                <a:gd name="connsiteY52" fmla="*/ 1052847 h 2904496"/>
                <a:gd name="connsiteX53" fmla="*/ 570558 w 3523196"/>
                <a:gd name="connsiteY53" fmla="*/ 928387 h 2904496"/>
                <a:gd name="connsiteX54" fmla="*/ 589608 w 3523196"/>
                <a:gd name="connsiteY54" fmla="*/ 604537 h 2904496"/>
                <a:gd name="connsiteX55" fmla="*/ 722958 w 3523196"/>
                <a:gd name="connsiteY55" fmla="*/ 261637 h 2904496"/>
                <a:gd name="connsiteX56" fmla="*/ 888058 w 3523196"/>
                <a:gd name="connsiteY56" fmla="*/ 166387 h 2904496"/>
                <a:gd name="connsiteX57" fmla="*/ 957908 w 3523196"/>
                <a:gd name="connsiteY57" fmla="*/ 420387 h 2904496"/>
                <a:gd name="connsiteX58" fmla="*/ 1294458 w 3523196"/>
                <a:gd name="connsiteY58" fmla="*/ 521987 h 2904496"/>
                <a:gd name="connsiteX59" fmla="*/ 1472258 w 3523196"/>
                <a:gd name="connsiteY59" fmla="*/ 90187 h 2904496"/>
                <a:gd name="connsiteX60" fmla="*/ 1599258 w 3523196"/>
                <a:gd name="connsiteY60" fmla="*/ 20337 h 2904496"/>
                <a:gd name="connsiteX61" fmla="*/ 1631008 w 3523196"/>
                <a:gd name="connsiteY61" fmla="*/ 356887 h 2904496"/>
                <a:gd name="connsiteX62" fmla="*/ 1815158 w 3523196"/>
                <a:gd name="connsiteY62" fmla="*/ 458487 h 2904496"/>
                <a:gd name="connsiteX63" fmla="*/ 1986608 w 3523196"/>
                <a:gd name="connsiteY63" fmla="*/ 261637 h 2904496"/>
                <a:gd name="connsiteX64" fmla="*/ 2031058 w 3523196"/>
                <a:gd name="connsiteY64" fmla="*/ 490237 h 2904496"/>
                <a:gd name="connsiteX0" fmla="*/ 2032956 w 3525094"/>
                <a:gd name="connsiteY0" fmla="*/ 490237 h 2904496"/>
                <a:gd name="connsiteX1" fmla="*/ 2278066 w 3525094"/>
                <a:gd name="connsiteY1" fmla="*/ 209567 h 2904496"/>
                <a:gd name="connsiteX2" fmla="*/ 2629856 w 3525094"/>
                <a:gd name="connsiteY2" fmla="*/ 96537 h 2904496"/>
                <a:gd name="connsiteX3" fmla="*/ 2763206 w 3525094"/>
                <a:gd name="connsiteY3" fmla="*/ 102887 h 2904496"/>
                <a:gd name="connsiteX4" fmla="*/ 2603186 w 3525094"/>
                <a:gd name="connsiteY4" fmla="*/ 231157 h 2904496"/>
                <a:gd name="connsiteX5" fmla="*/ 2495236 w 3525094"/>
                <a:gd name="connsiteY5" fmla="*/ 438167 h 2904496"/>
                <a:gd name="connsiteX6" fmla="*/ 2534606 w 3525094"/>
                <a:gd name="connsiteY6" fmla="*/ 591837 h 2904496"/>
                <a:gd name="connsiteX7" fmla="*/ 2731456 w 3525094"/>
                <a:gd name="connsiteY7" fmla="*/ 483887 h 2904496"/>
                <a:gd name="connsiteX8" fmla="*/ 2942276 w 3525094"/>
                <a:gd name="connsiteY8" fmla="*/ 439437 h 2904496"/>
                <a:gd name="connsiteX9" fmla="*/ 3178496 w 3525094"/>
                <a:gd name="connsiteY9" fmla="*/ 499127 h 2904496"/>
                <a:gd name="connsiteX10" fmla="*/ 3010856 w 3525094"/>
                <a:gd name="connsiteY10" fmla="*/ 629937 h 2904496"/>
                <a:gd name="connsiteX11" fmla="*/ 2894016 w 3525094"/>
                <a:gd name="connsiteY11" fmla="*/ 861077 h 2904496"/>
                <a:gd name="connsiteX12" fmla="*/ 3054036 w 3525094"/>
                <a:gd name="connsiteY12" fmla="*/ 1113807 h 2904496"/>
                <a:gd name="connsiteX13" fmla="*/ 3309306 w 3525094"/>
                <a:gd name="connsiteY13" fmla="*/ 1228107 h 2904496"/>
                <a:gd name="connsiteX14" fmla="*/ 2998156 w 3525094"/>
                <a:gd name="connsiteY14" fmla="*/ 1404637 h 2904496"/>
                <a:gd name="connsiteX15" fmla="*/ 3179766 w 3525094"/>
                <a:gd name="connsiteY15" fmla="*/ 1572277 h 2904496"/>
                <a:gd name="connsiteX16" fmla="*/ 3403286 w 3525094"/>
                <a:gd name="connsiteY16" fmla="*/ 1778017 h 2904496"/>
                <a:gd name="connsiteX17" fmla="*/ 3507426 w 3525094"/>
                <a:gd name="connsiteY17" fmla="*/ 1992647 h 2904496"/>
                <a:gd name="connsiteX18" fmla="*/ 3040066 w 3525094"/>
                <a:gd name="connsiteY18" fmla="*/ 1948197 h 2904496"/>
                <a:gd name="connsiteX19" fmla="*/ 2876236 w 3525094"/>
                <a:gd name="connsiteY19" fmla="*/ 2101867 h 2904496"/>
                <a:gd name="connsiteX20" fmla="*/ 2817816 w 3525094"/>
                <a:gd name="connsiteY20" fmla="*/ 2379997 h 2904496"/>
                <a:gd name="connsiteX21" fmla="*/ 2864806 w 3525094"/>
                <a:gd name="connsiteY21" fmla="*/ 2612407 h 2904496"/>
                <a:gd name="connsiteX22" fmla="*/ 2572706 w 3525094"/>
                <a:gd name="connsiteY22" fmla="*/ 2344437 h 2904496"/>
                <a:gd name="connsiteX23" fmla="*/ 2378396 w 3525094"/>
                <a:gd name="connsiteY23" fmla="*/ 2293637 h 2904496"/>
                <a:gd name="connsiteX24" fmla="*/ 2344106 w 3525094"/>
                <a:gd name="connsiteY24" fmla="*/ 2462547 h 2904496"/>
                <a:gd name="connsiteX25" fmla="*/ 2342836 w 3525094"/>
                <a:gd name="connsiteY25" fmla="*/ 2597167 h 2904496"/>
                <a:gd name="connsiteX26" fmla="*/ 2260286 w 3525094"/>
                <a:gd name="connsiteY26" fmla="*/ 2792747 h 2904496"/>
                <a:gd name="connsiteX27" fmla="*/ 2029146 w 3525094"/>
                <a:gd name="connsiteY27" fmla="*/ 2460007 h 2904496"/>
                <a:gd name="connsiteX28" fmla="*/ 1907226 w 3525094"/>
                <a:gd name="connsiteY28" fmla="*/ 2471437 h 2904496"/>
                <a:gd name="connsiteX29" fmla="*/ 1759906 w 3525094"/>
                <a:gd name="connsiteY29" fmla="*/ 2712737 h 2904496"/>
                <a:gd name="connsiteX30" fmla="*/ 1620206 w 3525094"/>
                <a:gd name="connsiteY30" fmla="*/ 2903237 h 2904496"/>
                <a:gd name="connsiteX31" fmla="*/ 1509716 w 3525094"/>
                <a:gd name="connsiteY31" fmla="*/ 2618758 h 2904496"/>
                <a:gd name="connsiteX32" fmla="*/ 1522416 w 3525094"/>
                <a:gd name="connsiteY32" fmla="*/ 2630187 h 2904496"/>
                <a:gd name="connsiteX33" fmla="*/ 1406846 w 3525094"/>
                <a:gd name="connsiteY33" fmla="*/ 2391427 h 2904496"/>
                <a:gd name="connsiteX34" fmla="*/ 1262066 w 3525094"/>
                <a:gd name="connsiteY34" fmla="*/ 2540017 h 2904496"/>
                <a:gd name="connsiteX35" fmla="*/ 1044896 w 3525094"/>
                <a:gd name="connsiteY35" fmla="*/ 2861327 h 2904496"/>
                <a:gd name="connsiteX36" fmla="*/ 990286 w 3525094"/>
                <a:gd name="connsiteY36" fmla="*/ 2470167 h 2904496"/>
                <a:gd name="connsiteX37" fmla="*/ 1060136 w 3525094"/>
                <a:gd name="connsiteY37" fmla="*/ 2164097 h 2904496"/>
                <a:gd name="connsiteX38" fmla="*/ 778196 w 3525094"/>
                <a:gd name="connsiteY38" fmla="*/ 2326657 h 2904496"/>
                <a:gd name="connsiteX39" fmla="*/ 96206 w 3525094"/>
                <a:gd name="connsiteY39" fmla="*/ 2350787 h 2904496"/>
                <a:gd name="connsiteX40" fmla="*/ 412436 w 3525094"/>
                <a:gd name="connsiteY40" fmla="*/ 2131077 h 2904496"/>
                <a:gd name="connsiteX41" fmla="*/ 505146 w 3525094"/>
                <a:gd name="connsiteY41" fmla="*/ 2043447 h 2904496"/>
                <a:gd name="connsiteX42" fmla="*/ 559756 w 3525094"/>
                <a:gd name="connsiteY42" fmla="*/ 1842787 h 2904496"/>
                <a:gd name="connsiteX43" fmla="*/ 435296 w 3525094"/>
                <a:gd name="connsiteY43" fmla="*/ 1856757 h 2904496"/>
                <a:gd name="connsiteX44" fmla="*/ 294326 w 3525094"/>
                <a:gd name="connsiteY44" fmla="*/ 1840247 h 2904496"/>
                <a:gd name="connsiteX45" fmla="*/ 3496 w 3525094"/>
                <a:gd name="connsiteY45" fmla="*/ 1743727 h 2904496"/>
                <a:gd name="connsiteX46" fmla="*/ 511496 w 3525094"/>
                <a:gd name="connsiteY46" fmla="*/ 1564657 h 2904496"/>
                <a:gd name="connsiteX47" fmla="*/ 658816 w 3525094"/>
                <a:gd name="connsiteY47" fmla="*/ 1399557 h 2904496"/>
                <a:gd name="connsiteX48" fmla="*/ 649926 w 3525094"/>
                <a:gd name="connsiteY48" fmla="*/ 1303037 h 2904496"/>
                <a:gd name="connsiteX49" fmla="*/ 366716 w 3525094"/>
                <a:gd name="connsiteY49" fmla="*/ 1286527 h 2904496"/>
                <a:gd name="connsiteX50" fmla="*/ 205426 w 3525094"/>
                <a:gd name="connsiteY50" fmla="*/ 1210327 h 2904496"/>
                <a:gd name="connsiteX51" fmla="*/ 93666 w 3525094"/>
                <a:gd name="connsiteY51" fmla="*/ 1018557 h 2904496"/>
                <a:gd name="connsiteX52" fmla="*/ 336236 w 3525094"/>
                <a:gd name="connsiteY52" fmla="*/ 1052847 h 2904496"/>
                <a:gd name="connsiteX53" fmla="*/ 572456 w 3525094"/>
                <a:gd name="connsiteY53" fmla="*/ 928387 h 2904496"/>
                <a:gd name="connsiteX54" fmla="*/ 591506 w 3525094"/>
                <a:gd name="connsiteY54" fmla="*/ 604537 h 2904496"/>
                <a:gd name="connsiteX55" fmla="*/ 724856 w 3525094"/>
                <a:gd name="connsiteY55" fmla="*/ 261637 h 2904496"/>
                <a:gd name="connsiteX56" fmla="*/ 889956 w 3525094"/>
                <a:gd name="connsiteY56" fmla="*/ 166387 h 2904496"/>
                <a:gd name="connsiteX57" fmla="*/ 959806 w 3525094"/>
                <a:gd name="connsiteY57" fmla="*/ 420387 h 2904496"/>
                <a:gd name="connsiteX58" fmla="*/ 1296356 w 3525094"/>
                <a:gd name="connsiteY58" fmla="*/ 521987 h 2904496"/>
                <a:gd name="connsiteX59" fmla="*/ 1474156 w 3525094"/>
                <a:gd name="connsiteY59" fmla="*/ 90187 h 2904496"/>
                <a:gd name="connsiteX60" fmla="*/ 1601156 w 3525094"/>
                <a:gd name="connsiteY60" fmla="*/ 20337 h 2904496"/>
                <a:gd name="connsiteX61" fmla="*/ 1632906 w 3525094"/>
                <a:gd name="connsiteY61" fmla="*/ 356887 h 2904496"/>
                <a:gd name="connsiteX62" fmla="*/ 1817056 w 3525094"/>
                <a:gd name="connsiteY62" fmla="*/ 458487 h 2904496"/>
                <a:gd name="connsiteX63" fmla="*/ 1988506 w 3525094"/>
                <a:gd name="connsiteY63" fmla="*/ 261637 h 2904496"/>
                <a:gd name="connsiteX64" fmla="*/ 2032956 w 3525094"/>
                <a:gd name="connsiteY64" fmla="*/ 490237 h 2904496"/>
                <a:gd name="connsiteX0" fmla="*/ 1944891 w 3437029"/>
                <a:gd name="connsiteY0" fmla="*/ 490237 h 2904496"/>
                <a:gd name="connsiteX1" fmla="*/ 2190001 w 3437029"/>
                <a:gd name="connsiteY1" fmla="*/ 209567 h 2904496"/>
                <a:gd name="connsiteX2" fmla="*/ 2541791 w 3437029"/>
                <a:gd name="connsiteY2" fmla="*/ 96537 h 2904496"/>
                <a:gd name="connsiteX3" fmla="*/ 2675141 w 3437029"/>
                <a:gd name="connsiteY3" fmla="*/ 102887 h 2904496"/>
                <a:gd name="connsiteX4" fmla="*/ 2515121 w 3437029"/>
                <a:gd name="connsiteY4" fmla="*/ 231157 h 2904496"/>
                <a:gd name="connsiteX5" fmla="*/ 2407171 w 3437029"/>
                <a:gd name="connsiteY5" fmla="*/ 438167 h 2904496"/>
                <a:gd name="connsiteX6" fmla="*/ 2446541 w 3437029"/>
                <a:gd name="connsiteY6" fmla="*/ 591837 h 2904496"/>
                <a:gd name="connsiteX7" fmla="*/ 2643391 w 3437029"/>
                <a:gd name="connsiteY7" fmla="*/ 483887 h 2904496"/>
                <a:gd name="connsiteX8" fmla="*/ 2854211 w 3437029"/>
                <a:gd name="connsiteY8" fmla="*/ 439437 h 2904496"/>
                <a:gd name="connsiteX9" fmla="*/ 3090431 w 3437029"/>
                <a:gd name="connsiteY9" fmla="*/ 499127 h 2904496"/>
                <a:gd name="connsiteX10" fmla="*/ 2922791 w 3437029"/>
                <a:gd name="connsiteY10" fmla="*/ 629937 h 2904496"/>
                <a:gd name="connsiteX11" fmla="*/ 2805951 w 3437029"/>
                <a:gd name="connsiteY11" fmla="*/ 861077 h 2904496"/>
                <a:gd name="connsiteX12" fmla="*/ 2965971 w 3437029"/>
                <a:gd name="connsiteY12" fmla="*/ 1113807 h 2904496"/>
                <a:gd name="connsiteX13" fmla="*/ 3221241 w 3437029"/>
                <a:gd name="connsiteY13" fmla="*/ 1228107 h 2904496"/>
                <a:gd name="connsiteX14" fmla="*/ 2910091 w 3437029"/>
                <a:gd name="connsiteY14" fmla="*/ 1404637 h 2904496"/>
                <a:gd name="connsiteX15" fmla="*/ 3091701 w 3437029"/>
                <a:gd name="connsiteY15" fmla="*/ 1572277 h 2904496"/>
                <a:gd name="connsiteX16" fmla="*/ 3315221 w 3437029"/>
                <a:gd name="connsiteY16" fmla="*/ 1778017 h 2904496"/>
                <a:gd name="connsiteX17" fmla="*/ 3419361 w 3437029"/>
                <a:gd name="connsiteY17" fmla="*/ 1992647 h 2904496"/>
                <a:gd name="connsiteX18" fmla="*/ 2952001 w 3437029"/>
                <a:gd name="connsiteY18" fmla="*/ 1948197 h 2904496"/>
                <a:gd name="connsiteX19" fmla="*/ 2788171 w 3437029"/>
                <a:gd name="connsiteY19" fmla="*/ 2101867 h 2904496"/>
                <a:gd name="connsiteX20" fmla="*/ 2729751 w 3437029"/>
                <a:gd name="connsiteY20" fmla="*/ 2379997 h 2904496"/>
                <a:gd name="connsiteX21" fmla="*/ 2776741 w 3437029"/>
                <a:gd name="connsiteY21" fmla="*/ 2612407 h 2904496"/>
                <a:gd name="connsiteX22" fmla="*/ 2484641 w 3437029"/>
                <a:gd name="connsiteY22" fmla="*/ 2344437 h 2904496"/>
                <a:gd name="connsiteX23" fmla="*/ 2290331 w 3437029"/>
                <a:gd name="connsiteY23" fmla="*/ 2293637 h 2904496"/>
                <a:gd name="connsiteX24" fmla="*/ 2256041 w 3437029"/>
                <a:gd name="connsiteY24" fmla="*/ 2462547 h 2904496"/>
                <a:gd name="connsiteX25" fmla="*/ 2254771 w 3437029"/>
                <a:gd name="connsiteY25" fmla="*/ 2597167 h 2904496"/>
                <a:gd name="connsiteX26" fmla="*/ 2172221 w 3437029"/>
                <a:gd name="connsiteY26" fmla="*/ 2792747 h 2904496"/>
                <a:gd name="connsiteX27" fmla="*/ 1941081 w 3437029"/>
                <a:gd name="connsiteY27" fmla="*/ 2460007 h 2904496"/>
                <a:gd name="connsiteX28" fmla="*/ 1819161 w 3437029"/>
                <a:gd name="connsiteY28" fmla="*/ 2471437 h 2904496"/>
                <a:gd name="connsiteX29" fmla="*/ 1671841 w 3437029"/>
                <a:gd name="connsiteY29" fmla="*/ 2712737 h 2904496"/>
                <a:gd name="connsiteX30" fmla="*/ 1532141 w 3437029"/>
                <a:gd name="connsiteY30" fmla="*/ 2903237 h 2904496"/>
                <a:gd name="connsiteX31" fmla="*/ 1421651 w 3437029"/>
                <a:gd name="connsiteY31" fmla="*/ 2618758 h 2904496"/>
                <a:gd name="connsiteX32" fmla="*/ 1434351 w 3437029"/>
                <a:gd name="connsiteY32" fmla="*/ 2630187 h 2904496"/>
                <a:gd name="connsiteX33" fmla="*/ 1318781 w 3437029"/>
                <a:gd name="connsiteY33" fmla="*/ 2391427 h 2904496"/>
                <a:gd name="connsiteX34" fmla="*/ 1174001 w 3437029"/>
                <a:gd name="connsiteY34" fmla="*/ 2540017 h 2904496"/>
                <a:gd name="connsiteX35" fmla="*/ 956831 w 3437029"/>
                <a:gd name="connsiteY35" fmla="*/ 2861327 h 2904496"/>
                <a:gd name="connsiteX36" fmla="*/ 902221 w 3437029"/>
                <a:gd name="connsiteY36" fmla="*/ 2470167 h 2904496"/>
                <a:gd name="connsiteX37" fmla="*/ 972071 w 3437029"/>
                <a:gd name="connsiteY37" fmla="*/ 2164097 h 2904496"/>
                <a:gd name="connsiteX38" fmla="*/ 690131 w 3437029"/>
                <a:gd name="connsiteY38" fmla="*/ 2326657 h 2904496"/>
                <a:gd name="connsiteX39" fmla="*/ 8141 w 3437029"/>
                <a:gd name="connsiteY39" fmla="*/ 2350787 h 2904496"/>
                <a:gd name="connsiteX40" fmla="*/ 324371 w 3437029"/>
                <a:gd name="connsiteY40" fmla="*/ 2131077 h 2904496"/>
                <a:gd name="connsiteX41" fmla="*/ 417081 w 3437029"/>
                <a:gd name="connsiteY41" fmla="*/ 2043447 h 2904496"/>
                <a:gd name="connsiteX42" fmla="*/ 471691 w 3437029"/>
                <a:gd name="connsiteY42" fmla="*/ 1842787 h 2904496"/>
                <a:gd name="connsiteX43" fmla="*/ 347231 w 3437029"/>
                <a:gd name="connsiteY43" fmla="*/ 1856757 h 2904496"/>
                <a:gd name="connsiteX44" fmla="*/ 206261 w 3437029"/>
                <a:gd name="connsiteY44" fmla="*/ 1840247 h 2904496"/>
                <a:gd name="connsiteX45" fmla="*/ 113551 w 3437029"/>
                <a:gd name="connsiteY45" fmla="*/ 1682767 h 2904496"/>
                <a:gd name="connsiteX46" fmla="*/ 423431 w 3437029"/>
                <a:gd name="connsiteY46" fmla="*/ 1564657 h 2904496"/>
                <a:gd name="connsiteX47" fmla="*/ 570751 w 3437029"/>
                <a:gd name="connsiteY47" fmla="*/ 1399557 h 2904496"/>
                <a:gd name="connsiteX48" fmla="*/ 561861 w 3437029"/>
                <a:gd name="connsiteY48" fmla="*/ 1303037 h 2904496"/>
                <a:gd name="connsiteX49" fmla="*/ 278651 w 3437029"/>
                <a:gd name="connsiteY49" fmla="*/ 1286527 h 2904496"/>
                <a:gd name="connsiteX50" fmla="*/ 117361 w 3437029"/>
                <a:gd name="connsiteY50" fmla="*/ 1210327 h 2904496"/>
                <a:gd name="connsiteX51" fmla="*/ 5601 w 3437029"/>
                <a:gd name="connsiteY51" fmla="*/ 1018557 h 2904496"/>
                <a:gd name="connsiteX52" fmla="*/ 248171 w 3437029"/>
                <a:gd name="connsiteY52" fmla="*/ 1052847 h 2904496"/>
                <a:gd name="connsiteX53" fmla="*/ 484391 w 3437029"/>
                <a:gd name="connsiteY53" fmla="*/ 928387 h 2904496"/>
                <a:gd name="connsiteX54" fmla="*/ 503441 w 3437029"/>
                <a:gd name="connsiteY54" fmla="*/ 604537 h 2904496"/>
                <a:gd name="connsiteX55" fmla="*/ 636791 w 3437029"/>
                <a:gd name="connsiteY55" fmla="*/ 261637 h 2904496"/>
                <a:gd name="connsiteX56" fmla="*/ 801891 w 3437029"/>
                <a:gd name="connsiteY56" fmla="*/ 166387 h 2904496"/>
                <a:gd name="connsiteX57" fmla="*/ 871741 w 3437029"/>
                <a:gd name="connsiteY57" fmla="*/ 420387 h 2904496"/>
                <a:gd name="connsiteX58" fmla="*/ 1208291 w 3437029"/>
                <a:gd name="connsiteY58" fmla="*/ 521987 h 2904496"/>
                <a:gd name="connsiteX59" fmla="*/ 1386091 w 3437029"/>
                <a:gd name="connsiteY59" fmla="*/ 90187 h 2904496"/>
                <a:gd name="connsiteX60" fmla="*/ 1513091 w 3437029"/>
                <a:gd name="connsiteY60" fmla="*/ 20337 h 2904496"/>
                <a:gd name="connsiteX61" fmla="*/ 1544841 w 3437029"/>
                <a:gd name="connsiteY61" fmla="*/ 356887 h 2904496"/>
                <a:gd name="connsiteX62" fmla="*/ 1728991 w 3437029"/>
                <a:gd name="connsiteY62" fmla="*/ 458487 h 2904496"/>
                <a:gd name="connsiteX63" fmla="*/ 1900441 w 3437029"/>
                <a:gd name="connsiteY63" fmla="*/ 261637 h 2904496"/>
                <a:gd name="connsiteX64" fmla="*/ 1944891 w 3437029"/>
                <a:gd name="connsiteY64" fmla="*/ 490237 h 2904496"/>
                <a:gd name="connsiteX0" fmla="*/ 1944891 w 3437029"/>
                <a:gd name="connsiteY0" fmla="*/ 490237 h 2904496"/>
                <a:gd name="connsiteX1" fmla="*/ 2190001 w 3437029"/>
                <a:gd name="connsiteY1" fmla="*/ 209567 h 2904496"/>
                <a:gd name="connsiteX2" fmla="*/ 2541791 w 3437029"/>
                <a:gd name="connsiteY2" fmla="*/ 96537 h 2904496"/>
                <a:gd name="connsiteX3" fmla="*/ 2675141 w 3437029"/>
                <a:gd name="connsiteY3" fmla="*/ 102887 h 2904496"/>
                <a:gd name="connsiteX4" fmla="*/ 2515121 w 3437029"/>
                <a:gd name="connsiteY4" fmla="*/ 231157 h 2904496"/>
                <a:gd name="connsiteX5" fmla="*/ 2407171 w 3437029"/>
                <a:gd name="connsiteY5" fmla="*/ 438167 h 2904496"/>
                <a:gd name="connsiteX6" fmla="*/ 2446541 w 3437029"/>
                <a:gd name="connsiteY6" fmla="*/ 591837 h 2904496"/>
                <a:gd name="connsiteX7" fmla="*/ 2643391 w 3437029"/>
                <a:gd name="connsiteY7" fmla="*/ 483887 h 2904496"/>
                <a:gd name="connsiteX8" fmla="*/ 2854211 w 3437029"/>
                <a:gd name="connsiteY8" fmla="*/ 439437 h 2904496"/>
                <a:gd name="connsiteX9" fmla="*/ 3090431 w 3437029"/>
                <a:gd name="connsiteY9" fmla="*/ 499127 h 2904496"/>
                <a:gd name="connsiteX10" fmla="*/ 2922791 w 3437029"/>
                <a:gd name="connsiteY10" fmla="*/ 629937 h 2904496"/>
                <a:gd name="connsiteX11" fmla="*/ 2805951 w 3437029"/>
                <a:gd name="connsiteY11" fmla="*/ 861077 h 2904496"/>
                <a:gd name="connsiteX12" fmla="*/ 2965971 w 3437029"/>
                <a:gd name="connsiteY12" fmla="*/ 1113807 h 2904496"/>
                <a:gd name="connsiteX13" fmla="*/ 3221241 w 3437029"/>
                <a:gd name="connsiteY13" fmla="*/ 1228107 h 2904496"/>
                <a:gd name="connsiteX14" fmla="*/ 2910091 w 3437029"/>
                <a:gd name="connsiteY14" fmla="*/ 1404637 h 2904496"/>
                <a:gd name="connsiteX15" fmla="*/ 3091701 w 3437029"/>
                <a:gd name="connsiteY15" fmla="*/ 1572277 h 2904496"/>
                <a:gd name="connsiteX16" fmla="*/ 3315221 w 3437029"/>
                <a:gd name="connsiteY16" fmla="*/ 1778017 h 2904496"/>
                <a:gd name="connsiteX17" fmla="*/ 3419361 w 3437029"/>
                <a:gd name="connsiteY17" fmla="*/ 1992647 h 2904496"/>
                <a:gd name="connsiteX18" fmla="*/ 2952001 w 3437029"/>
                <a:gd name="connsiteY18" fmla="*/ 1948197 h 2904496"/>
                <a:gd name="connsiteX19" fmla="*/ 2788171 w 3437029"/>
                <a:gd name="connsiteY19" fmla="*/ 2101867 h 2904496"/>
                <a:gd name="connsiteX20" fmla="*/ 2729751 w 3437029"/>
                <a:gd name="connsiteY20" fmla="*/ 2379997 h 2904496"/>
                <a:gd name="connsiteX21" fmla="*/ 2776741 w 3437029"/>
                <a:gd name="connsiteY21" fmla="*/ 2612407 h 2904496"/>
                <a:gd name="connsiteX22" fmla="*/ 2484641 w 3437029"/>
                <a:gd name="connsiteY22" fmla="*/ 2344437 h 2904496"/>
                <a:gd name="connsiteX23" fmla="*/ 2290331 w 3437029"/>
                <a:gd name="connsiteY23" fmla="*/ 2293637 h 2904496"/>
                <a:gd name="connsiteX24" fmla="*/ 2256041 w 3437029"/>
                <a:gd name="connsiteY24" fmla="*/ 2462547 h 2904496"/>
                <a:gd name="connsiteX25" fmla="*/ 2254771 w 3437029"/>
                <a:gd name="connsiteY25" fmla="*/ 2597167 h 2904496"/>
                <a:gd name="connsiteX26" fmla="*/ 2172221 w 3437029"/>
                <a:gd name="connsiteY26" fmla="*/ 2792747 h 2904496"/>
                <a:gd name="connsiteX27" fmla="*/ 1941081 w 3437029"/>
                <a:gd name="connsiteY27" fmla="*/ 2460007 h 2904496"/>
                <a:gd name="connsiteX28" fmla="*/ 1819161 w 3437029"/>
                <a:gd name="connsiteY28" fmla="*/ 2471437 h 2904496"/>
                <a:gd name="connsiteX29" fmla="*/ 1671841 w 3437029"/>
                <a:gd name="connsiteY29" fmla="*/ 2712737 h 2904496"/>
                <a:gd name="connsiteX30" fmla="*/ 1532141 w 3437029"/>
                <a:gd name="connsiteY30" fmla="*/ 2903237 h 2904496"/>
                <a:gd name="connsiteX31" fmla="*/ 1421651 w 3437029"/>
                <a:gd name="connsiteY31" fmla="*/ 2618758 h 2904496"/>
                <a:gd name="connsiteX32" fmla="*/ 1434351 w 3437029"/>
                <a:gd name="connsiteY32" fmla="*/ 2630187 h 2904496"/>
                <a:gd name="connsiteX33" fmla="*/ 1318781 w 3437029"/>
                <a:gd name="connsiteY33" fmla="*/ 2391427 h 2904496"/>
                <a:gd name="connsiteX34" fmla="*/ 1174001 w 3437029"/>
                <a:gd name="connsiteY34" fmla="*/ 2540017 h 2904496"/>
                <a:gd name="connsiteX35" fmla="*/ 956831 w 3437029"/>
                <a:gd name="connsiteY35" fmla="*/ 2861327 h 2904496"/>
                <a:gd name="connsiteX36" fmla="*/ 902221 w 3437029"/>
                <a:gd name="connsiteY36" fmla="*/ 2470167 h 2904496"/>
                <a:gd name="connsiteX37" fmla="*/ 972071 w 3437029"/>
                <a:gd name="connsiteY37" fmla="*/ 2164097 h 2904496"/>
                <a:gd name="connsiteX38" fmla="*/ 690131 w 3437029"/>
                <a:gd name="connsiteY38" fmla="*/ 2326657 h 2904496"/>
                <a:gd name="connsiteX39" fmla="*/ 8141 w 3437029"/>
                <a:gd name="connsiteY39" fmla="*/ 2350787 h 2904496"/>
                <a:gd name="connsiteX40" fmla="*/ 324371 w 3437029"/>
                <a:gd name="connsiteY40" fmla="*/ 2131077 h 2904496"/>
                <a:gd name="connsiteX41" fmla="*/ 417081 w 3437029"/>
                <a:gd name="connsiteY41" fmla="*/ 2043447 h 2904496"/>
                <a:gd name="connsiteX42" fmla="*/ 471691 w 3437029"/>
                <a:gd name="connsiteY42" fmla="*/ 1842787 h 2904496"/>
                <a:gd name="connsiteX43" fmla="*/ 347231 w 3437029"/>
                <a:gd name="connsiteY43" fmla="*/ 1856757 h 2904496"/>
                <a:gd name="connsiteX44" fmla="*/ 297701 w 3437029"/>
                <a:gd name="connsiteY44" fmla="*/ 1794527 h 2904496"/>
                <a:gd name="connsiteX45" fmla="*/ 113551 w 3437029"/>
                <a:gd name="connsiteY45" fmla="*/ 1682767 h 2904496"/>
                <a:gd name="connsiteX46" fmla="*/ 423431 w 3437029"/>
                <a:gd name="connsiteY46" fmla="*/ 1564657 h 2904496"/>
                <a:gd name="connsiteX47" fmla="*/ 570751 w 3437029"/>
                <a:gd name="connsiteY47" fmla="*/ 1399557 h 2904496"/>
                <a:gd name="connsiteX48" fmla="*/ 561861 w 3437029"/>
                <a:gd name="connsiteY48" fmla="*/ 1303037 h 2904496"/>
                <a:gd name="connsiteX49" fmla="*/ 278651 w 3437029"/>
                <a:gd name="connsiteY49" fmla="*/ 1286527 h 2904496"/>
                <a:gd name="connsiteX50" fmla="*/ 117361 w 3437029"/>
                <a:gd name="connsiteY50" fmla="*/ 1210327 h 2904496"/>
                <a:gd name="connsiteX51" fmla="*/ 5601 w 3437029"/>
                <a:gd name="connsiteY51" fmla="*/ 1018557 h 2904496"/>
                <a:gd name="connsiteX52" fmla="*/ 248171 w 3437029"/>
                <a:gd name="connsiteY52" fmla="*/ 1052847 h 2904496"/>
                <a:gd name="connsiteX53" fmla="*/ 484391 w 3437029"/>
                <a:gd name="connsiteY53" fmla="*/ 928387 h 2904496"/>
                <a:gd name="connsiteX54" fmla="*/ 503441 w 3437029"/>
                <a:gd name="connsiteY54" fmla="*/ 604537 h 2904496"/>
                <a:gd name="connsiteX55" fmla="*/ 636791 w 3437029"/>
                <a:gd name="connsiteY55" fmla="*/ 261637 h 2904496"/>
                <a:gd name="connsiteX56" fmla="*/ 801891 w 3437029"/>
                <a:gd name="connsiteY56" fmla="*/ 166387 h 2904496"/>
                <a:gd name="connsiteX57" fmla="*/ 871741 w 3437029"/>
                <a:gd name="connsiteY57" fmla="*/ 420387 h 2904496"/>
                <a:gd name="connsiteX58" fmla="*/ 1208291 w 3437029"/>
                <a:gd name="connsiteY58" fmla="*/ 521987 h 2904496"/>
                <a:gd name="connsiteX59" fmla="*/ 1386091 w 3437029"/>
                <a:gd name="connsiteY59" fmla="*/ 90187 h 2904496"/>
                <a:gd name="connsiteX60" fmla="*/ 1513091 w 3437029"/>
                <a:gd name="connsiteY60" fmla="*/ 20337 h 2904496"/>
                <a:gd name="connsiteX61" fmla="*/ 1544841 w 3437029"/>
                <a:gd name="connsiteY61" fmla="*/ 356887 h 2904496"/>
                <a:gd name="connsiteX62" fmla="*/ 1728991 w 3437029"/>
                <a:gd name="connsiteY62" fmla="*/ 458487 h 2904496"/>
                <a:gd name="connsiteX63" fmla="*/ 1900441 w 3437029"/>
                <a:gd name="connsiteY63" fmla="*/ 261637 h 2904496"/>
                <a:gd name="connsiteX64" fmla="*/ 1944891 w 3437029"/>
                <a:gd name="connsiteY64" fmla="*/ 490237 h 2904496"/>
                <a:gd name="connsiteX0" fmla="*/ 1944891 w 3437029"/>
                <a:gd name="connsiteY0" fmla="*/ 490237 h 2904496"/>
                <a:gd name="connsiteX1" fmla="*/ 2190001 w 3437029"/>
                <a:gd name="connsiteY1" fmla="*/ 209567 h 2904496"/>
                <a:gd name="connsiteX2" fmla="*/ 2541791 w 3437029"/>
                <a:gd name="connsiteY2" fmla="*/ 96537 h 2904496"/>
                <a:gd name="connsiteX3" fmla="*/ 2675141 w 3437029"/>
                <a:gd name="connsiteY3" fmla="*/ 102887 h 2904496"/>
                <a:gd name="connsiteX4" fmla="*/ 2515121 w 3437029"/>
                <a:gd name="connsiteY4" fmla="*/ 231157 h 2904496"/>
                <a:gd name="connsiteX5" fmla="*/ 2407171 w 3437029"/>
                <a:gd name="connsiteY5" fmla="*/ 438167 h 2904496"/>
                <a:gd name="connsiteX6" fmla="*/ 2446541 w 3437029"/>
                <a:gd name="connsiteY6" fmla="*/ 591837 h 2904496"/>
                <a:gd name="connsiteX7" fmla="*/ 2643391 w 3437029"/>
                <a:gd name="connsiteY7" fmla="*/ 483887 h 2904496"/>
                <a:gd name="connsiteX8" fmla="*/ 2854211 w 3437029"/>
                <a:gd name="connsiteY8" fmla="*/ 439437 h 2904496"/>
                <a:gd name="connsiteX9" fmla="*/ 3090431 w 3437029"/>
                <a:gd name="connsiteY9" fmla="*/ 499127 h 2904496"/>
                <a:gd name="connsiteX10" fmla="*/ 2922791 w 3437029"/>
                <a:gd name="connsiteY10" fmla="*/ 629937 h 2904496"/>
                <a:gd name="connsiteX11" fmla="*/ 2805951 w 3437029"/>
                <a:gd name="connsiteY11" fmla="*/ 861077 h 2904496"/>
                <a:gd name="connsiteX12" fmla="*/ 2965971 w 3437029"/>
                <a:gd name="connsiteY12" fmla="*/ 1113807 h 2904496"/>
                <a:gd name="connsiteX13" fmla="*/ 3221241 w 3437029"/>
                <a:gd name="connsiteY13" fmla="*/ 1228107 h 2904496"/>
                <a:gd name="connsiteX14" fmla="*/ 2910091 w 3437029"/>
                <a:gd name="connsiteY14" fmla="*/ 1404637 h 2904496"/>
                <a:gd name="connsiteX15" fmla="*/ 3091701 w 3437029"/>
                <a:gd name="connsiteY15" fmla="*/ 1572277 h 2904496"/>
                <a:gd name="connsiteX16" fmla="*/ 3315221 w 3437029"/>
                <a:gd name="connsiteY16" fmla="*/ 1778017 h 2904496"/>
                <a:gd name="connsiteX17" fmla="*/ 3419361 w 3437029"/>
                <a:gd name="connsiteY17" fmla="*/ 1992647 h 2904496"/>
                <a:gd name="connsiteX18" fmla="*/ 2952001 w 3437029"/>
                <a:gd name="connsiteY18" fmla="*/ 1948197 h 2904496"/>
                <a:gd name="connsiteX19" fmla="*/ 2788171 w 3437029"/>
                <a:gd name="connsiteY19" fmla="*/ 2101867 h 2904496"/>
                <a:gd name="connsiteX20" fmla="*/ 2729751 w 3437029"/>
                <a:gd name="connsiteY20" fmla="*/ 2379997 h 2904496"/>
                <a:gd name="connsiteX21" fmla="*/ 2776741 w 3437029"/>
                <a:gd name="connsiteY21" fmla="*/ 2612407 h 2904496"/>
                <a:gd name="connsiteX22" fmla="*/ 2484641 w 3437029"/>
                <a:gd name="connsiteY22" fmla="*/ 2344437 h 2904496"/>
                <a:gd name="connsiteX23" fmla="*/ 2290331 w 3437029"/>
                <a:gd name="connsiteY23" fmla="*/ 2293637 h 2904496"/>
                <a:gd name="connsiteX24" fmla="*/ 2256041 w 3437029"/>
                <a:gd name="connsiteY24" fmla="*/ 2462547 h 2904496"/>
                <a:gd name="connsiteX25" fmla="*/ 2254771 w 3437029"/>
                <a:gd name="connsiteY25" fmla="*/ 2597167 h 2904496"/>
                <a:gd name="connsiteX26" fmla="*/ 2172221 w 3437029"/>
                <a:gd name="connsiteY26" fmla="*/ 2792747 h 2904496"/>
                <a:gd name="connsiteX27" fmla="*/ 1941081 w 3437029"/>
                <a:gd name="connsiteY27" fmla="*/ 2460007 h 2904496"/>
                <a:gd name="connsiteX28" fmla="*/ 1819161 w 3437029"/>
                <a:gd name="connsiteY28" fmla="*/ 2471437 h 2904496"/>
                <a:gd name="connsiteX29" fmla="*/ 1671841 w 3437029"/>
                <a:gd name="connsiteY29" fmla="*/ 2712737 h 2904496"/>
                <a:gd name="connsiteX30" fmla="*/ 1532141 w 3437029"/>
                <a:gd name="connsiteY30" fmla="*/ 2903237 h 2904496"/>
                <a:gd name="connsiteX31" fmla="*/ 1421651 w 3437029"/>
                <a:gd name="connsiteY31" fmla="*/ 2618758 h 2904496"/>
                <a:gd name="connsiteX32" fmla="*/ 1434351 w 3437029"/>
                <a:gd name="connsiteY32" fmla="*/ 2630187 h 2904496"/>
                <a:gd name="connsiteX33" fmla="*/ 1318781 w 3437029"/>
                <a:gd name="connsiteY33" fmla="*/ 2391427 h 2904496"/>
                <a:gd name="connsiteX34" fmla="*/ 1174001 w 3437029"/>
                <a:gd name="connsiteY34" fmla="*/ 2540017 h 2904496"/>
                <a:gd name="connsiteX35" fmla="*/ 956831 w 3437029"/>
                <a:gd name="connsiteY35" fmla="*/ 2861327 h 2904496"/>
                <a:gd name="connsiteX36" fmla="*/ 902221 w 3437029"/>
                <a:gd name="connsiteY36" fmla="*/ 2470167 h 2904496"/>
                <a:gd name="connsiteX37" fmla="*/ 972071 w 3437029"/>
                <a:gd name="connsiteY37" fmla="*/ 2164097 h 2904496"/>
                <a:gd name="connsiteX38" fmla="*/ 690131 w 3437029"/>
                <a:gd name="connsiteY38" fmla="*/ 2326657 h 2904496"/>
                <a:gd name="connsiteX39" fmla="*/ 8141 w 3437029"/>
                <a:gd name="connsiteY39" fmla="*/ 2350787 h 2904496"/>
                <a:gd name="connsiteX40" fmla="*/ 324371 w 3437029"/>
                <a:gd name="connsiteY40" fmla="*/ 2131077 h 2904496"/>
                <a:gd name="connsiteX41" fmla="*/ 417081 w 3437029"/>
                <a:gd name="connsiteY41" fmla="*/ 2043447 h 2904496"/>
                <a:gd name="connsiteX42" fmla="*/ 471691 w 3437029"/>
                <a:gd name="connsiteY42" fmla="*/ 1842787 h 2904496"/>
                <a:gd name="connsiteX43" fmla="*/ 392951 w 3437029"/>
                <a:gd name="connsiteY43" fmla="*/ 1803417 h 2904496"/>
                <a:gd name="connsiteX44" fmla="*/ 297701 w 3437029"/>
                <a:gd name="connsiteY44" fmla="*/ 1794527 h 2904496"/>
                <a:gd name="connsiteX45" fmla="*/ 113551 w 3437029"/>
                <a:gd name="connsiteY45" fmla="*/ 1682767 h 2904496"/>
                <a:gd name="connsiteX46" fmla="*/ 423431 w 3437029"/>
                <a:gd name="connsiteY46" fmla="*/ 1564657 h 2904496"/>
                <a:gd name="connsiteX47" fmla="*/ 570751 w 3437029"/>
                <a:gd name="connsiteY47" fmla="*/ 1399557 h 2904496"/>
                <a:gd name="connsiteX48" fmla="*/ 561861 w 3437029"/>
                <a:gd name="connsiteY48" fmla="*/ 1303037 h 2904496"/>
                <a:gd name="connsiteX49" fmla="*/ 278651 w 3437029"/>
                <a:gd name="connsiteY49" fmla="*/ 1286527 h 2904496"/>
                <a:gd name="connsiteX50" fmla="*/ 117361 w 3437029"/>
                <a:gd name="connsiteY50" fmla="*/ 1210327 h 2904496"/>
                <a:gd name="connsiteX51" fmla="*/ 5601 w 3437029"/>
                <a:gd name="connsiteY51" fmla="*/ 1018557 h 2904496"/>
                <a:gd name="connsiteX52" fmla="*/ 248171 w 3437029"/>
                <a:gd name="connsiteY52" fmla="*/ 1052847 h 2904496"/>
                <a:gd name="connsiteX53" fmla="*/ 484391 w 3437029"/>
                <a:gd name="connsiteY53" fmla="*/ 928387 h 2904496"/>
                <a:gd name="connsiteX54" fmla="*/ 503441 w 3437029"/>
                <a:gd name="connsiteY54" fmla="*/ 604537 h 2904496"/>
                <a:gd name="connsiteX55" fmla="*/ 636791 w 3437029"/>
                <a:gd name="connsiteY55" fmla="*/ 261637 h 2904496"/>
                <a:gd name="connsiteX56" fmla="*/ 801891 w 3437029"/>
                <a:gd name="connsiteY56" fmla="*/ 166387 h 2904496"/>
                <a:gd name="connsiteX57" fmla="*/ 871741 w 3437029"/>
                <a:gd name="connsiteY57" fmla="*/ 420387 h 2904496"/>
                <a:gd name="connsiteX58" fmla="*/ 1208291 w 3437029"/>
                <a:gd name="connsiteY58" fmla="*/ 521987 h 2904496"/>
                <a:gd name="connsiteX59" fmla="*/ 1386091 w 3437029"/>
                <a:gd name="connsiteY59" fmla="*/ 90187 h 2904496"/>
                <a:gd name="connsiteX60" fmla="*/ 1513091 w 3437029"/>
                <a:gd name="connsiteY60" fmla="*/ 20337 h 2904496"/>
                <a:gd name="connsiteX61" fmla="*/ 1544841 w 3437029"/>
                <a:gd name="connsiteY61" fmla="*/ 356887 h 2904496"/>
                <a:gd name="connsiteX62" fmla="*/ 1728991 w 3437029"/>
                <a:gd name="connsiteY62" fmla="*/ 458487 h 2904496"/>
                <a:gd name="connsiteX63" fmla="*/ 1900441 w 3437029"/>
                <a:gd name="connsiteY63" fmla="*/ 261637 h 2904496"/>
                <a:gd name="connsiteX64" fmla="*/ 1944891 w 3437029"/>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7942 w 3434840"/>
                <a:gd name="connsiteY38" fmla="*/ 2326657 h 2904496"/>
                <a:gd name="connsiteX39" fmla="*/ 280272 w 3434840"/>
                <a:gd name="connsiteY39" fmla="*/ 2297447 h 2904496"/>
                <a:gd name="connsiteX40" fmla="*/ 322182 w 3434840"/>
                <a:gd name="connsiteY40" fmla="*/ 213107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80272 w 3434840"/>
                <a:gd name="connsiteY39" fmla="*/ 2297447 h 2904496"/>
                <a:gd name="connsiteX40" fmla="*/ 322182 w 3434840"/>
                <a:gd name="connsiteY40" fmla="*/ 213107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26932 w 3434840"/>
                <a:gd name="connsiteY39" fmla="*/ 2305067 h 2904496"/>
                <a:gd name="connsiteX40" fmla="*/ 322182 w 3434840"/>
                <a:gd name="connsiteY40" fmla="*/ 213107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26932 w 3434840"/>
                <a:gd name="connsiteY39" fmla="*/ 2305067 h 2904496"/>
                <a:gd name="connsiteX40" fmla="*/ 360282 w 3434840"/>
                <a:gd name="connsiteY40" fmla="*/ 214631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69552 w 3434840"/>
                <a:gd name="connsiteY57" fmla="*/ 42038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0237 h 2904496"/>
                <a:gd name="connsiteX1" fmla="*/ 2187812 w 3434840"/>
                <a:gd name="connsiteY1" fmla="*/ 209567 h 2904496"/>
                <a:gd name="connsiteX2" fmla="*/ 2539602 w 3434840"/>
                <a:gd name="connsiteY2" fmla="*/ 96537 h 2904496"/>
                <a:gd name="connsiteX3" fmla="*/ 2672952 w 3434840"/>
                <a:gd name="connsiteY3" fmla="*/ 102887 h 2904496"/>
                <a:gd name="connsiteX4" fmla="*/ 2512932 w 3434840"/>
                <a:gd name="connsiteY4" fmla="*/ 231157 h 2904496"/>
                <a:gd name="connsiteX5" fmla="*/ 2404982 w 3434840"/>
                <a:gd name="connsiteY5" fmla="*/ 438167 h 2904496"/>
                <a:gd name="connsiteX6" fmla="*/ 2444352 w 3434840"/>
                <a:gd name="connsiteY6" fmla="*/ 591837 h 2904496"/>
                <a:gd name="connsiteX7" fmla="*/ 2641202 w 3434840"/>
                <a:gd name="connsiteY7" fmla="*/ 483887 h 2904496"/>
                <a:gd name="connsiteX8" fmla="*/ 2852022 w 3434840"/>
                <a:gd name="connsiteY8" fmla="*/ 439437 h 2904496"/>
                <a:gd name="connsiteX9" fmla="*/ 3088242 w 3434840"/>
                <a:gd name="connsiteY9" fmla="*/ 499127 h 2904496"/>
                <a:gd name="connsiteX10" fmla="*/ 2920602 w 3434840"/>
                <a:gd name="connsiteY10" fmla="*/ 629937 h 2904496"/>
                <a:gd name="connsiteX11" fmla="*/ 2803762 w 3434840"/>
                <a:gd name="connsiteY11" fmla="*/ 861077 h 2904496"/>
                <a:gd name="connsiteX12" fmla="*/ 2963782 w 3434840"/>
                <a:gd name="connsiteY12" fmla="*/ 1113807 h 2904496"/>
                <a:gd name="connsiteX13" fmla="*/ 3219052 w 3434840"/>
                <a:gd name="connsiteY13" fmla="*/ 1228107 h 2904496"/>
                <a:gd name="connsiteX14" fmla="*/ 2907902 w 3434840"/>
                <a:gd name="connsiteY14" fmla="*/ 1404637 h 2904496"/>
                <a:gd name="connsiteX15" fmla="*/ 3089512 w 3434840"/>
                <a:gd name="connsiteY15" fmla="*/ 1572277 h 2904496"/>
                <a:gd name="connsiteX16" fmla="*/ 3313032 w 3434840"/>
                <a:gd name="connsiteY16" fmla="*/ 1778017 h 2904496"/>
                <a:gd name="connsiteX17" fmla="*/ 3417172 w 3434840"/>
                <a:gd name="connsiteY17" fmla="*/ 1992647 h 2904496"/>
                <a:gd name="connsiteX18" fmla="*/ 2949812 w 3434840"/>
                <a:gd name="connsiteY18" fmla="*/ 1948197 h 2904496"/>
                <a:gd name="connsiteX19" fmla="*/ 2785982 w 3434840"/>
                <a:gd name="connsiteY19" fmla="*/ 2101867 h 2904496"/>
                <a:gd name="connsiteX20" fmla="*/ 2727562 w 3434840"/>
                <a:gd name="connsiteY20" fmla="*/ 2379997 h 2904496"/>
                <a:gd name="connsiteX21" fmla="*/ 2774552 w 3434840"/>
                <a:gd name="connsiteY21" fmla="*/ 2612407 h 2904496"/>
                <a:gd name="connsiteX22" fmla="*/ 2482452 w 3434840"/>
                <a:gd name="connsiteY22" fmla="*/ 2344437 h 2904496"/>
                <a:gd name="connsiteX23" fmla="*/ 2288142 w 3434840"/>
                <a:gd name="connsiteY23" fmla="*/ 2293637 h 2904496"/>
                <a:gd name="connsiteX24" fmla="*/ 2253852 w 3434840"/>
                <a:gd name="connsiteY24" fmla="*/ 2462547 h 2904496"/>
                <a:gd name="connsiteX25" fmla="*/ 2252582 w 3434840"/>
                <a:gd name="connsiteY25" fmla="*/ 2597167 h 2904496"/>
                <a:gd name="connsiteX26" fmla="*/ 2170032 w 3434840"/>
                <a:gd name="connsiteY26" fmla="*/ 2792747 h 2904496"/>
                <a:gd name="connsiteX27" fmla="*/ 1938892 w 3434840"/>
                <a:gd name="connsiteY27" fmla="*/ 2460007 h 2904496"/>
                <a:gd name="connsiteX28" fmla="*/ 1816972 w 3434840"/>
                <a:gd name="connsiteY28" fmla="*/ 2471437 h 2904496"/>
                <a:gd name="connsiteX29" fmla="*/ 1669652 w 3434840"/>
                <a:gd name="connsiteY29" fmla="*/ 2712737 h 2904496"/>
                <a:gd name="connsiteX30" fmla="*/ 1529952 w 3434840"/>
                <a:gd name="connsiteY30" fmla="*/ 2903237 h 2904496"/>
                <a:gd name="connsiteX31" fmla="*/ 1419462 w 3434840"/>
                <a:gd name="connsiteY31" fmla="*/ 2618758 h 2904496"/>
                <a:gd name="connsiteX32" fmla="*/ 1432162 w 3434840"/>
                <a:gd name="connsiteY32" fmla="*/ 2630187 h 2904496"/>
                <a:gd name="connsiteX33" fmla="*/ 1316592 w 3434840"/>
                <a:gd name="connsiteY33" fmla="*/ 2391427 h 2904496"/>
                <a:gd name="connsiteX34" fmla="*/ 1171812 w 3434840"/>
                <a:gd name="connsiteY34" fmla="*/ 2540017 h 2904496"/>
                <a:gd name="connsiteX35" fmla="*/ 954642 w 3434840"/>
                <a:gd name="connsiteY35" fmla="*/ 2861327 h 2904496"/>
                <a:gd name="connsiteX36" fmla="*/ 900032 w 3434840"/>
                <a:gd name="connsiteY36" fmla="*/ 2470167 h 2904496"/>
                <a:gd name="connsiteX37" fmla="*/ 969882 w 3434840"/>
                <a:gd name="connsiteY37" fmla="*/ 2164097 h 2904496"/>
                <a:gd name="connsiteX38" fmla="*/ 680322 w 3434840"/>
                <a:gd name="connsiteY38" fmla="*/ 2280937 h 2904496"/>
                <a:gd name="connsiteX39" fmla="*/ 226932 w 3434840"/>
                <a:gd name="connsiteY39" fmla="*/ 2305067 h 2904496"/>
                <a:gd name="connsiteX40" fmla="*/ 360282 w 3434840"/>
                <a:gd name="connsiteY40" fmla="*/ 2146317 h 2904496"/>
                <a:gd name="connsiteX41" fmla="*/ 414892 w 3434840"/>
                <a:gd name="connsiteY41" fmla="*/ 2043447 h 2904496"/>
                <a:gd name="connsiteX42" fmla="*/ 469502 w 3434840"/>
                <a:gd name="connsiteY42" fmla="*/ 1842787 h 2904496"/>
                <a:gd name="connsiteX43" fmla="*/ 390762 w 3434840"/>
                <a:gd name="connsiteY43" fmla="*/ 1803417 h 2904496"/>
                <a:gd name="connsiteX44" fmla="*/ 295512 w 3434840"/>
                <a:gd name="connsiteY44" fmla="*/ 1794527 h 2904496"/>
                <a:gd name="connsiteX45" fmla="*/ 111362 w 3434840"/>
                <a:gd name="connsiteY45" fmla="*/ 1682767 h 2904496"/>
                <a:gd name="connsiteX46" fmla="*/ 421242 w 3434840"/>
                <a:gd name="connsiteY46" fmla="*/ 1564657 h 2904496"/>
                <a:gd name="connsiteX47" fmla="*/ 568562 w 3434840"/>
                <a:gd name="connsiteY47" fmla="*/ 1399557 h 2904496"/>
                <a:gd name="connsiteX48" fmla="*/ 559672 w 3434840"/>
                <a:gd name="connsiteY48" fmla="*/ 1303037 h 2904496"/>
                <a:gd name="connsiteX49" fmla="*/ 276462 w 3434840"/>
                <a:gd name="connsiteY49" fmla="*/ 1286527 h 2904496"/>
                <a:gd name="connsiteX50" fmla="*/ 115172 w 3434840"/>
                <a:gd name="connsiteY50" fmla="*/ 1210327 h 2904496"/>
                <a:gd name="connsiteX51" fmla="*/ 3412 w 3434840"/>
                <a:gd name="connsiteY51" fmla="*/ 1018557 h 2904496"/>
                <a:gd name="connsiteX52" fmla="*/ 245982 w 3434840"/>
                <a:gd name="connsiteY52" fmla="*/ 1052847 h 2904496"/>
                <a:gd name="connsiteX53" fmla="*/ 482202 w 3434840"/>
                <a:gd name="connsiteY53" fmla="*/ 928387 h 2904496"/>
                <a:gd name="connsiteX54" fmla="*/ 501252 w 3434840"/>
                <a:gd name="connsiteY54" fmla="*/ 604537 h 2904496"/>
                <a:gd name="connsiteX55" fmla="*/ 634602 w 3434840"/>
                <a:gd name="connsiteY55" fmla="*/ 261637 h 2904496"/>
                <a:gd name="connsiteX56" fmla="*/ 799702 w 3434840"/>
                <a:gd name="connsiteY56" fmla="*/ 166387 h 2904496"/>
                <a:gd name="connsiteX57" fmla="*/ 854312 w 3434840"/>
                <a:gd name="connsiteY57" fmla="*/ 443247 h 2904496"/>
                <a:gd name="connsiteX58" fmla="*/ 1206102 w 3434840"/>
                <a:gd name="connsiteY58" fmla="*/ 521987 h 2904496"/>
                <a:gd name="connsiteX59" fmla="*/ 1383902 w 3434840"/>
                <a:gd name="connsiteY59" fmla="*/ 90187 h 2904496"/>
                <a:gd name="connsiteX60" fmla="*/ 1510902 w 3434840"/>
                <a:gd name="connsiteY60" fmla="*/ 20337 h 2904496"/>
                <a:gd name="connsiteX61" fmla="*/ 1542652 w 3434840"/>
                <a:gd name="connsiteY61" fmla="*/ 356887 h 2904496"/>
                <a:gd name="connsiteX62" fmla="*/ 1726802 w 3434840"/>
                <a:gd name="connsiteY62" fmla="*/ 458487 h 2904496"/>
                <a:gd name="connsiteX63" fmla="*/ 1898252 w 3434840"/>
                <a:gd name="connsiteY63" fmla="*/ 261637 h 2904496"/>
                <a:gd name="connsiteX64" fmla="*/ 1942702 w 3434840"/>
                <a:gd name="connsiteY64" fmla="*/ 490237 h 2904496"/>
                <a:gd name="connsiteX0" fmla="*/ 1942702 w 3434840"/>
                <a:gd name="connsiteY0" fmla="*/ 491012 h 2905271"/>
                <a:gd name="connsiteX1" fmla="*/ 2187812 w 3434840"/>
                <a:gd name="connsiteY1" fmla="*/ 210342 h 2905271"/>
                <a:gd name="connsiteX2" fmla="*/ 2539602 w 3434840"/>
                <a:gd name="connsiteY2" fmla="*/ 97312 h 2905271"/>
                <a:gd name="connsiteX3" fmla="*/ 2672952 w 3434840"/>
                <a:gd name="connsiteY3" fmla="*/ 103662 h 2905271"/>
                <a:gd name="connsiteX4" fmla="*/ 2512932 w 3434840"/>
                <a:gd name="connsiteY4" fmla="*/ 231932 h 2905271"/>
                <a:gd name="connsiteX5" fmla="*/ 2404982 w 3434840"/>
                <a:gd name="connsiteY5" fmla="*/ 438942 h 2905271"/>
                <a:gd name="connsiteX6" fmla="*/ 2444352 w 3434840"/>
                <a:gd name="connsiteY6" fmla="*/ 592612 h 2905271"/>
                <a:gd name="connsiteX7" fmla="*/ 2641202 w 3434840"/>
                <a:gd name="connsiteY7" fmla="*/ 484662 h 2905271"/>
                <a:gd name="connsiteX8" fmla="*/ 2852022 w 3434840"/>
                <a:gd name="connsiteY8" fmla="*/ 440212 h 2905271"/>
                <a:gd name="connsiteX9" fmla="*/ 3088242 w 3434840"/>
                <a:gd name="connsiteY9" fmla="*/ 499902 h 2905271"/>
                <a:gd name="connsiteX10" fmla="*/ 2920602 w 3434840"/>
                <a:gd name="connsiteY10" fmla="*/ 630712 h 2905271"/>
                <a:gd name="connsiteX11" fmla="*/ 2803762 w 3434840"/>
                <a:gd name="connsiteY11" fmla="*/ 861852 h 2905271"/>
                <a:gd name="connsiteX12" fmla="*/ 2963782 w 3434840"/>
                <a:gd name="connsiteY12" fmla="*/ 1114582 h 2905271"/>
                <a:gd name="connsiteX13" fmla="*/ 3219052 w 3434840"/>
                <a:gd name="connsiteY13" fmla="*/ 1228882 h 2905271"/>
                <a:gd name="connsiteX14" fmla="*/ 2907902 w 3434840"/>
                <a:gd name="connsiteY14" fmla="*/ 1405412 h 2905271"/>
                <a:gd name="connsiteX15" fmla="*/ 3089512 w 3434840"/>
                <a:gd name="connsiteY15" fmla="*/ 1573052 h 2905271"/>
                <a:gd name="connsiteX16" fmla="*/ 3313032 w 3434840"/>
                <a:gd name="connsiteY16" fmla="*/ 1778792 h 2905271"/>
                <a:gd name="connsiteX17" fmla="*/ 3417172 w 3434840"/>
                <a:gd name="connsiteY17" fmla="*/ 1993422 h 2905271"/>
                <a:gd name="connsiteX18" fmla="*/ 2949812 w 3434840"/>
                <a:gd name="connsiteY18" fmla="*/ 1948972 h 2905271"/>
                <a:gd name="connsiteX19" fmla="*/ 2785982 w 3434840"/>
                <a:gd name="connsiteY19" fmla="*/ 2102642 h 2905271"/>
                <a:gd name="connsiteX20" fmla="*/ 2727562 w 3434840"/>
                <a:gd name="connsiteY20" fmla="*/ 2380772 h 2905271"/>
                <a:gd name="connsiteX21" fmla="*/ 2774552 w 3434840"/>
                <a:gd name="connsiteY21" fmla="*/ 2613182 h 2905271"/>
                <a:gd name="connsiteX22" fmla="*/ 2482452 w 3434840"/>
                <a:gd name="connsiteY22" fmla="*/ 2345212 h 2905271"/>
                <a:gd name="connsiteX23" fmla="*/ 2288142 w 3434840"/>
                <a:gd name="connsiteY23" fmla="*/ 2294412 h 2905271"/>
                <a:gd name="connsiteX24" fmla="*/ 2253852 w 3434840"/>
                <a:gd name="connsiteY24" fmla="*/ 2463322 h 2905271"/>
                <a:gd name="connsiteX25" fmla="*/ 2252582 w 3434840"/>
                <a:gd name="connsiteY25" fmla="*/ 2597942 h 2905271"/>
                <a:gd name="connsiteX26" fmla="*/ 2170032 w 3434840"/>
                <a:gd name="connsiteY26" fmla="*/ 2793522 h 2905271"/>
                <a:gd name="connsiteX27" fmla="*/ 1938892 w 3434840"/>
                <a:gd name="connsiteY27" fmla="*/ 2460782 h 2905271"/>
                <a:gd name="connsiteX28" fmla="*/ 1816972 w 3434840"/>
                <a:gd name="connsiteY28" fmla="*/ 2472212 h 2905271"/>
                <a:gd name="connsiteX29" fmla="*/ 1669652 w 3434840"/>
                <a:gd name="connsiteY29" fmla="*/ 2713512 h 2905271"/>
                <a:gd name="connsiteX30" fmla="*/ 1529952 w 3434840"/>
                <a:gd name="connsiteY30" fmla="*/ 2904012 h 2905271"/>
                <a:gd name="connsiteX31" fmla="*/ 1419462 w 3434840"/>
                <a:gd name="connsiteY31" fmla="*/ 2619533 h 2905271"/>
                <a:gd name="connsiteX32" fmla="*/ 1432162 w 3434840"/>
                <a:gd name="connsiteY32" fmla="*/ 2630962 h 2905271"/>
                <a:gd name="connsiteX33" fmla="*/ 1316592 w 3434840"/>
                <a:gd name="connsiteY33" fmla="*/ 2392202 h 2905271"/>
                <a:gd name="connsiteX34" fmla="*/ 1171812 w 3434840"/>
                <a:gd name="connsiteY34" fmla="*/ 2540792 h 2905271"/>
                <a:gd name="connsiteX35" fmla="*/ 954642 w 3434840"/>
                <a:gd name="connsiteY35" fmla="*/ 2862102 h 2905271"/>
                <a:gd name="connsiteX36" fmla="*/ 900032 w 3434840"/>
                <a:gd name="connsiteY36" fmla="*/ 2470942 h 2905271"/>
                <a:gd name="connsiteX37" fmla="*/ 969882 w 3434840"/>
                <a:gd name="connsiteY37" fmla="*/ 2164872 h 2905271"/>
                <a:gd name="connsiteX38" fmla="*/ 680322 w 3434840"/>
                <a:gd name="connsiteY38" fmla="*/ 2281712 h 2905271"/>
                <a:gd name="connsiteX39" fmla="*/ 226932 w 3434840"/>
                <a:gd name="connsiteY39" fmla="*/ 2305842 h 2905271"/>
                <a:gd name="connsiteX40" fmla="*/ 360282 w 3434840"/>
                <a:gd name="connsiteY40" fmla="*/ 2147092 h 2905271"/>
                <a:gd name="connsiteX41" fmla="*/ 414892 w 3434840"/>
                <a:gd name="connsiteY41" fmla="*/ 2044222 h 2905271"/>
                <a:gd name="connsiteX42" fmla="*/ 469502 w 3434840"/>
                <a:gd name="connsiteY42" fmla="*/ 1843562 h 2905271"/>
                <a:gd name="connsiteX43" fmla="*/ 390762 w 3434840"/>
                <a:gd name="connsiteY43" fmla="*/ 1804192 h 2905271"/>
                <a:gd name="connsiteX44" fmla="*/ 295512 w 3434840"/>
                <a:gd name="connsiteY44" fmla="*/ 1795302 h 2905271"/>
                <a:gd name="connsiteX45" fmla="*/ 111362 w 3434840"/>
                <a:gd name="connsiteY45" fmla="*/ 1683542 h 2905271"/>
                <a:gd name="connsiteX46" fmla="*/ 421242 w 3434840"/>
                <a:gd name="connsiteY46" fmla="*/ 1565432 h 2905271"/>
                <a:gd name="connsiteX47" fmla="*/ 568562 w 3434840"/>
                <a:gd name="connsiteY47" fmla="*/ 1400332 h 2905271"/>
                <a:gd name="connsiteX48" fmla="*/ 559672 w 3434840"/>
                <a:gd name="connsiteY48" fmla="*/ 1303812 h 2905271"/>
                <a:gd name="connsiteX49" fmla="*/ 276462 w 3434840"/>
                <a:gd name="connsiteY49" fmla="*/ 1287302 h 2905271"/>
                <a:gd name="connsiteX50" fmla="*/ 115172 w 3434840"/>
                <a:gd name="connsiteY50" fmla="*/ 1211102 h 2905271"/>
                <a:gd name="connsiteX51" fmla="*/ 3412 w 3434840"/>
                <a:gd name="connsiteY51" fmla="*/ 1019332 h 2905271"/>
                <a:gd name="connsiteX52" fmla="*/ 245982 w 3434840"/>
                <a:gd name="connsiteY52" fmla="*/ 1053622 h 2905271"/>
                <a:gd name="connsiteX53" fmla="*/ 482202 w 3434840"/>
                <a:gd name="connsiteY53" fmla="*/ 929162 h 2905271"/>
                <a:gd name="connsiteX54" fmla="*/ 501252 w 3434840"/>
                <a:gd name="connsiteY54" fmla="*/ 605312 h 2905271"/>
                <a:gd name="connsiteX55" fmla="*/ 634602 w 3434840"/>
                <a:gd name="connsiteY55" fmla="*/ 262412 h 2905271"/>
                <a:gd name="connsiteX56" fmla="*/ 799702 w 3434840"/>
                <a:gd name="connsiteY56" fmla="*/ 167162 h 2905271"/>
                <a:gd name="connsiteX57" fmla="*/ 854312 w 3434840"/>
                <a:gd name="connsiteY57" fmla="*/ 444022 h 2905271"/>
                <a:gd name="connsiteX58" fmla="*/ 1114662 w 3434840"/>
                <a:gd name="connsiteY58" fmla="*/ 545622 h 2905271"/>
                <a:gd name="connsiteX59" fmla="*/ 1383902 w 3434840"/>
                <a:gd name="connsiteY59" fmla="*/ 90962 h 2905271"/>
                <a:gd name="connsiteX60" fmla="*/ 1510902 w 3434840"/>
                <a:gd name="connsiteY60" fmla="*/ 21112 h 2905271"/>
                <a:gd name="connsiteX61" fmla="*/ 1542652 w 3434840"/>
                <a:gd name="connsiteY61" fmla="*/ 357662 h 2905271"/>
                <a:gd name="connsiteX62" fmla="*/ 1726802 w 3434840"/>
                <a:gd name="connsiteY62" fmla="*/ 459262 h 2905271"/>
                <a:gd name="connsiteX63" fmla="*/ 1898252 w 3434840"/>
                <a:gd name="connsiteY63" fmla="*/ 262412 h 2905271"/>
                <a:gd name="connsiteX64" fmla="*/ 1942702 w 3434840"/>
                <a:gd name="connsiteY64" fmla="*/ 491012 h 2905271"/>
                <a:gd name="connsiteX0" fmla="*/ 1942702 w 3434840"/>
                <a:gd name="connsiteY0" fmla="*/ 486689 h 2900948"/>
                <a:gd name="connsiteX1" fmla="*/ 2187812 w 3434840"/>
                <a:gd name="connsiteY1" fmla="*/ 206019 h 2900948"/>
                <a:gd name="connsiteX2" fmla="*/ 2539602 w 3434840"/>
                <a:gd name="connsiteY2" fmla="*/ 92989 h 2900948"/>
                <a:gd name="connsiteX3" fmla="*/ 2672952 w 3434840"/>
                <a:gd name="connsiteY3" fmla="*/ 99339 h 2900948"/>
                <a:gd name="connsiteX4" fmla="*/ 2512932 w 3434840"/>
                <a:gd name="connsiteY4" fmla="*/ 227609 h 2900948"/>
                <a:gd name="connsiteX5" fmla="*/ 2404982 w 3434840"/>
                <a:gd name="connsiteY5" fmla="*/ 434619 h 2900948"/>
                <a:gd name="connsiteX6" fmla="*/ 2444352 w 3434840"/>
                <a:gd name="connsiteY6" fmla="*/ 588289 h 2900948"/>
                <a:gd name="connsiteX7" fmla="*/ 2641202 w 3434840"/>
                <a:gd name="connsiteY7" fmla="*/ 480339 h 2900948"/>
                <a:gd name="connsiteX8" fmla="*/ 2852022 w 3434840"/>
                <a:gd name="connsiteY8" fmla="*/ 435889 h 2900948"/>
                <a:gd name="connsiteX9" fmla="*/ 3088242 w 3434840"/>
                <a:gd name="connsiteY9" fmla="*/ 495579 h 2900948"/>
                <a:gd name="connsiteX10" fmla="*/ 2920602 w 3434840"/>
                <a:gd name="connsiteY10" fmla="*/ 626389 h 2900948"/>
                <a:gd name="connsiteX11" fmla="*/ 2803762 w 3434840"/>
                <a:gd name="connsiteY11" fmla="*/ 857529 h 2900948"/>
                <a:gd name="connsiteX12" fmla="*/ 2963782 w 3434840"/>
                <a:gd name="connsiteY12" fmla="*/ 1110259 h 2900948"/>
                <a:gd name="connsiteX13" fmla="*/ 3219052 w 3434840"/>
                <a:gd name="connsiteY13" fmla="*/ 1224559 h 2900948"/>
                <a:gd name="connsiteX14" fmla="*/ 2907902 w 3434840"/>
                <a:gd name="connsiteY14" fmla="*/ 1401089 h 2900948"/>
                <a:gd name="connsiteX15" fmla="*/ 3089512 w 3434840"/>
                <a:gd name="connsiteY15" fmla="*/ 1568729 h 2900948"/>
                <a:gd name="connsiteX16" fmla="*/ 3313032 w 3434840"/>
                <a:gd name="connsiteY16" fmla="*/ 1774469 h 2900948"/>
                <a:gd name="connsiteX17" fmla="*/ 3417172 w 3434840"/>
                <a:gd name="connsiteY17" fmla="*/ 1989099 h 2900948"/>
                <a:gd name="connsiteX18" fmla="*/ 2949812 w 3434840"/>
                <a:gd name="connsiteY18" fmla="*/ 1944649 h 2900948"/>
                <a:gd name="connsiteX19" fmla="*/ 2785982 w 3434840"/>
                <a:gd name="connsiteY19" fmla="*/ 2098319 h 2900948"/>
                <a:gd name="connsiteX20" fmla="*/ 2727562 w 3434840"/>
                <a:gd name="connsiteY20" fmla="*/ 2376449 h 2900948"/>
                <a:gd name="connsiteX21" fmla="*/ 2774552 w 3434840"/>
                <a:gd name="connsiteY21" fmla="*/ 2608859 h 2900948"/>
                <a:gd name="connsiteX22" fmla="*/ 2482452 w 3434840"/>
                <a:gd name="connsiteY22" fmla="*/ 2340889 h 2900948"/>
                <a:gd name="connsiteX23" fmla="*/ 2288142 w 3434840"/>
                <a:gd name="connsiteY23" fmla="*/ 2290089 h 2900948"/>
                <a:gd name="connsiteX24" fmla="*/ 2253852 w 3434840"/>
                <a:gd name="connsiteY24" fmla="*/ 2458999 h 2900948"/>
                <a:gd name="connsiteX25" fmla="*/ 2252582 w 3434840"/>
                <a:gd name="connsiteY25" fmla="*/ 2593619 h 2900948"/>
                <a:gd name="connsiteX26" fmla="*/ 2170032 w 3434840"/>
                <a:gd name="connsiteY26" fmla="*/ 2789199 h 2900948"/>
                <a:gd name="connsiteX27" fmla="*/ 1938892 w 3434840"/>
                <a:gd name="connsiteY27" fmla="*/ 2456459 h 2900948"/>
                <a:gd name="connsiteX28" fmla="*/ 1816972 w 3434840"/>
                <a:gd name="connsiteY28" fmla="*/ 2467889 h 2900948"/>
                <a:gd name="connsiteX29" fmla="*/ 1669652 w 3434840"/>
                <a:gd name="connsiteY29" fmla="*/ 2709189 h 2900948"/>
                <a:gd name="connsiteX30" fmla="*/ 1529952 w 3434840"/>
                <a:gd name="connsiteY30" fmla="*/ 2899689 h 2900948"/>
                <a:gd name="connsiteX31" fmla="*/ 1419462 w 3434840"/>
                <a:gd name="connsiteY31" fmla="*/ 2615210 h 2900948"/>
                <a:gd name="connsiteX32" fmla="*/ 1432162 w 3434840"/>
                <a:gd name="connsiteY32" fmla="*/ 2626639 h 2900948"/>
                <a:gd name="connsiteX33" fmla="*/ 1316592 w 3434840"/>
                <a:gd name="connsiteY33" fmla="*/ 2387879 h 2900948"/>
                <a:gd name="connsiteX34" fmla="*/ 1171812 w 3434840"/>
                <a:gd name="connsiteY34" fmla="*/ 2536469 h 2900948"/>
                <a:gd name="connsiteX35" fmla="*/ 954642 w 3434840"/>
                <a:gd name="connsiteY35" fmla="*/ 2857779 h 2900948"/>
                <a:gd name="connsiteX36" fmla="*/ 900032 w 3434840"/>
                <a:gd name="connsiteY36" fmla="*/ 2466619 h 2900948"/>
                <a:gd name="connsiteX37" fmla="*/ 969882 w 3434840"/>
                <a:gd name="connsiteY37" fmla="*/ 2160549 h 2900948"/>
                <a:gd name="connsiteX38" fmla="*/ 680322 w 3434840"/>
                <a:gd name="connsiteY38" fmla="*/ 2277389 h 2900948"/>
                <a:gd name="connsiteX39" fmla="*/ 226932 w 3434840"/>
                <a:gd name="connsiteY39" fmla="*/ 2301519 h 2900948"/>
                <a:gd name="connsiteX40" fmla="*/ 360282 w 3434840"/>
                <a:gd name="connsiteY40" fmla="*/ 2142769 h 2900948"/>
                <a:gd name="connsiteX41" fmla="*/ 414892 w 3434840"/>
                <a:gd name="connsiteY41" fmla="*/ 2039899 h 2900948"/>
                <a:gd name="connsiteX42" fmla="*/ 469502 w 3434840"/>
                <a:gd name="connsiteY42" fmla="*/ 1839239 h 2900948"/>
                <a:gd name="connsiteX43" fmla="*/ 390762 w 3434840"/>
                <a:gd name="connsiteY43" fmla="*/ 1799869 h 2900948"/>
                <a:gd name="connsiteX44" fmla="*/ 295512 w 3434840"/>
                <a:gd name="connsiteY44" fmla="*/ 1790979 h 2900948"/>
                <a:gd name="connsiteX45" fmla="*/ 111362 w 3434840"/>
                <a:gd name="connsiteY45" fmla="*/ 1679219 h 2900948"/>
                <a:gd name="connsiteX46" fmla="*/ 421242 w 3434840"/>
                <a:gd name="connsiteY46" fmla="*/ 1561109 h 2900948"/>
                <a:gd name="connsiteX47" fmla="*/ 568562 w 3434840"/>
                <a:gd name="connsiteY47" fmla="*/ 1396009 h 2900948"/>
                <a:gd name="connsiteX48" fmla="*/ 559672 w 3434840"/>
                <a:gd name="connsiteY48" fmla="*/ 1299489 h 2900948"/>
                <a:gd name="connsiteX49" fmla="*/ 276462 w 3434840"/>
                <a:gd name="connsiteY49" fmla="*/ 1282979 h 2900948"/>
                <a:gd name="connsiteX50" fmla="*/ 115172 w 3434840"/>
                <a:gd name="connsiteY50" fmla="*/ 1206779 h 2900948"/>
                <a:gd name="connsiteX51" fmla="*/ 3412 w 3434840"/>
                <a:gd name="connsiteY51" fmla="*/ 1015009 h 2900948"/>
                <a:gd name="connsiteX52" fmla="*/ 245982 w 3434840"/>
                <a:gd name="connsiteY52" fmla="*/ 1049299 h 2900948"/>
                <a:gd name="connsiteX53" fmla="*/ 482202 w 3434840"/>
                <a:gd name="connsiteY53" fmla="*/ 924839 h 2900948"/>
                <a:gd name="connsiteX54" fmla="*/ 501252 w 3434840"/>
                <a:gd name="connsiteY54" fmla="*/ 600989 h 2900948"/>
                <a:gd name="connsiteX55" fmla="*/ 634602 w 3434840"/>
                <a:gd name="connsiteY55" fmla="*/ 258089 h 2900948"/>
                <a:gd name="connsiteX56" fmla="*/ 799702 w 3434840"/>
                <a:gd name="connsiteY56" fmla="*/ 162839 h 2900948"/>
                <a:gd name="connsiteX57" fmla="*/ 854312 w 3434840"/>
                <a:gd name="connsiteY57" fmla="*/ 439699 h 2900948"/>
                <a:gd name="connsiteX58" fmla="*/ 1114662 w 3434840"/>
                <a:gd name="connsiteY58" fmla="*/ 541299 h 2900948"/>
                <a:gd name="connsiteX59" fmla="*/ 1300082 w 3434840"/>
                <a:gd name="connsiteY59" fmla="*/ 101879 h 2900948"/>
                <a:gd name="connsiteX60" fmla="*/ 1510902 w 3434840"/>
                <a:gd name="connsiteY60" fmla="*/ 16789 h 2900948"/>
                <a:gd name="connsiteX61" fmla="*/ 1542652 w 3434840"/>
                <a:gd name="connsiteY61" fmla="*/ 353339 h 2900948"/>
                <a:gd name="connsiteX62" fmla="*/ 1726802 w 3434840"/>
                <a:gd name="connsiteY62" fmla="*/ 454939 h 2900948"/>
                <a:gd name="connsiteX63" fmla="*/ 1898252 w 3434840"/>
                <a:gd name="connsiteY63" fmla="*/ 258089 h 2900948"/>
                <a:gd name="connsiteX64" fmla="*/ 1942702 w 3434840"/>
                <a:gd name="connsiteY64" fmla="*/ 486689 h 2900948"/>
                <a:gd name="connsiteX0" fmla="*/ 1942702 w 3434840"/>
                <a:gd name="connsiteY0" fmla="*/ 499820 h 2914079"/>
                <a:gd name="connsiteX1" fmla="*/ 2187812 w 3434840"/>
                <a:gd name="connsiteY1" fmla="*/ 219150 h 2914079"/>
                <a:gd name="connsiteX2" fmla="*/ 2539602 w 3434840"/>
                <a:gd name="connsiteY2" fmla="*/ 106120 h 2914079"/>
                <a:gd name="connsiteX3" fmla="*/ 2672952 w 3434840"/>
                <a:gd name="connsiteY3" fmla="*/ 112470 h 2914079"/>
                <a:gd name="connsiteX4" fmla="*/ 2512932 w 3434840"/>
                <a:gd name="connsiteY4" fmla="*/ 240740 h 2914079"/>
                <a:gd name="connsiteX5" fmla="*/ 2404982 w 3434840"/>
                <a:gd name="connsiteY5" fmla="*/ 447750 h 2914079"/>
                <a:gd name="connsiteX6" fmla="*/ 2444352 w 3434840"/>
                <a:gd name="connsiteY6" fmla="*/ 601420 h 2914079"/>
                <a:gd name="connsiteX7" fmla="*/ 2641202 w 3434840"/>
                <a:gd name="connsiteY7" fmla="*/ 493470 h 2914079"/>
                <a:gd name="connsiteX8" fmla="*/ 2852022 w 3434840"/>
                <a:gd name="connsiteY8" fmla="*/ 449020 h 2914079"/>
                <a:gd name="connsiteX9" fmla="*/ 3088242 w 3434840"/>
                <a:gd name="connsiteY9" fmla="*/ 508710 h 2914079"/>
                <a:gd name="connsiteX10" fmla="*/ 2920602 w 3434840"/>
                <a:gd name="connsiteY10" fmla="*/ 639520 h 2914079"/>
                <a:gd name="connsiteX11" fmla="*/ 2803762 w 3434840"/>
                <a:gd name="connsiteY11" fmla="*/ 870660 h 2914079"/>
                <a:gd name="connsiteX12" fmla="*/ 2963782 w 3434840"/>
                <a:gd name="connsiteY12" fmla="*/ 1123390 h 2914079"/>
                <a:gd name="connsiteX13" fmla="*/ 3219052 w 3434840"/>
                <a:gd name="connsiteY13" fmla="*/ 1237690 h 2914079"/>
                <a:gd name="connsiteX14" fmla="*/ 2907902 w 3434840"/>
                <a:gd name="connsiteY14" fmla="*/ 1414220 h 2914079"/>
                <a:gd name="connsiteX15" fmla="*/ 3089512 w 3434840"/>
                <a:gd name="connsiteY15" fmla="*/ 1581860 h 2914079"/>
                <a:gd name="connsiteX16" fmla="*/ 3313032 w 3434840"/>
                <a:gd name="connsiteY16" fmla="*/ 1787600 h 2914079"/>
                <a:gd name="connsiteX17" fmla="*/ 3417172 w 3434840"/>
                <a:gd name="connsiteY17" fmla="*/ 2002230 h 2914079"/>
                <a:gd name="connsiteX18" fmla="*/ 2949812 w 3434840"/>
                <a:gd name="connsiteY18" fmla="*/ 1957780 h 2914079"/>
                <a:gd name="connsiteX19" fmla="*/ 2785982 w 3434840"/>
                <a:gd name="connsiteY19" fmla="*/ 2111450 h 2914079"/>
                <a:gd name="connsiteX20" fmla="*/ 2727562 w 3434840"/>
                <a:gd name="connsiteY20" fmla="*/ 2389580 h 2914079"/>
                <a:gd name="connsiteX21" fmla="*/ 2774552 w 3434840"/>
                <a:gd name="connsiteY21" fmla="*/ 2621990 h 2914079"/>
                <a:gd name="connsiteX22" fmla="*/ 2482452 w 3434840"/>
                <a:gd name="connsiteY22" fmla="*/ 2354020 h 2914079"/>
                <a:gd name="connsiteX23" fmla="*/ 2288142 w 3434840"/>
                <a:gd name="connsiteY23" fmla="*/ 2303220 h 2914079"/>
                <a:gd name="connsiteX24" fmla="*/ 2253852 w 3434840"/>
                <a:gd name="connsiteY24" fmla="*/ 2472130 h 2914079"/>
                <a:gd name="connsiteX25" fmla="*/ 2252582 w 3434840"/>
                <a:gd name="connsiteY25" fmla="*/ 2606750 h 2914079"/>
                <a:gd name="connsiteX26" fmla="*/ 2170032 w 3434840"/>
                <a:gd name="connsiteY26" fmla="*/ 2802330 h 2914079"/>
                <a:gd name="connsiteX27" fmla="*/ 1938892 w 3434840"/>
                <a:gd name="connsiteY27" fmla="*/ 2469590 h 2914079"/>
                <a:gd name="connsiteX28" fmla="*/ 1816972 w 3434840"/>
                <a:gd name="connsiteY28" fmla="*/ 2481020 h 2914079"/>
                <a:gd name="connsiteX29" fmla="*/ 1669652 w 3434840"/>
                <a:gd name="connsiteY29" fmla="*/ 2722320 h 2914079"/>
                <a:gd name="connsiteX30" fmla="*/ 1529952 w 3434840"/>
                <a:gd name="connsiteY30" fmla="*/ 2912820 h 2914079"/>
                <a:gd name="connsiteX31" fmla="*/ 1419462 w 3434840"/>
                <a:gd name="connsiteY31" fmla="*/ 2628341 h 2914079"/>
                <a:gd name="connsiteX32" fmla="*/ 1432162 w 3434840"/>
                <a:gd name="connsiteY32" fmla="*/ 2639770 h 2914079"/>
                <a:gd name="connsiteX33" fmla="*/ 1316592 w 3434840"/>
                <a:gd name="connsiteY33" fmla="*/ 2401010 h 2914079"/>
                <a:gd name="connsiteX34" fmla="*/ 1171812 w 3434840"/>
                <a:gd name="connsiteY34" fmla="*/ 2549600 h 2914079"/>
                <a:gd name="connsiteX35" fmla="*/ 954642 w 3434840"/>
                <a:gd name="connsiteY35" fmla="*/ 2870910 h 2914079"/>
                <a:gd name="connsiteX36" fmla="*/ 900032 w 3434840"/>
                <a:gd name="connsiteY36" fmla="*/ 2479750 h 2914079"/>
                <a:gd name="connsiteX37" fmla="*/ 969882 w 3434840"/>
                <a:gd name="connsiteY37" fmla="*/ 2173680 h 2914079"/>
                <a:gd name="connsiteX38" fmla="*/ 680322 w 3434840"/>
                <a:gd name="connsiteY38" fmla="*/ 2290520 h 2914079"/>
                <a:gd name="connsiteX39" fmla="*/ 226932 w 3434840"/>
                <a:gd name="connsiteY39" fmla="*/ 2314650 h 2914079"/>
                <a:gd name="connsiteX40" fmla="*/ 360282 w 3434840"/>
                <a:gd name="connsiteY40" fmla="*/ 2155900 h 2914079"/>
                <a:gd name="connsiteX41" fmla="*/ 414892 w 3434840"/>
                <a:gd name="connsiteY41" fmla="*/ 2053030 h 2914079"/>
                <a:gd name="connsiteX42" fmla="*/ 469502 w 3434840"/>
                <a:gd name="connsiteY42" fmla="*/ 1852370 h 2914079"/>
                <a:gd name="connsiteX43" fmla="*/ 390762 w 3434840"/>
                <a:gd name="connsiteY43" fmla="*/ 1813000 h 2914079"/>
                <a:gd name="connsiteX44" fmla="*/ 295512 w 3434840"/>
                <a:gd name="connsiteY44" fmla="*/ 1804110 h 2914079"/>
                <a:gd name="connsiteX45" fmla="*/ 111362 w 3434840"/>
                <a:gd name="connsiteY45" fmla="*/ 1692350 h 2914079"/>
                <a:gd name="connsiteX46" fmla="*/ 421242 w 3434840"/>
                <a:gd name="connsiteY46" fmla="*/ 1574240 h 2914079"/>
                <a:gd name="connsiteX47" fmla="*/ 568562 w 3434840"/>
                <a:gd name="connsiteY47" fmla="*/ 1409140 h 2914079"/>
                <a:gd name="connsiteX48" fmla="*/ 559672 w 3434840"/>
                <a:gd name="connsiteY48" fmla="*/ 1312620 h 2914079"/>
                <a:gd name="connsiteX49" fmla="*/ 276462 w 3434840"/>
                <a:gd name="connsiteY49" fmla="*/ 1296110 h 2914079"/>
                <a:gd name="connsiteX50" fmla="*/ 115172 w 3434840"/>
                <a:gd name="connsiteY50" fmla="*/ 1219910 h 2914079"/>
                <a:gd name="connsiteX51" fmla="*/ 3412 w 3434840"/>
                <a:gd name="connsiteY51" fmla="*/ 1028140 h 2914079"/>
                <a:gd name="connsiteX52" fmla="*/ 245982 w 3434840"/>
                <a:gd name="connsiteY52" fmla="*/ 1062430 h 2914079"/>
                <a:gd name="connsiteX53" fmla="*/ 482202 w 3434840"/>
                <a:gd name="connsiteY53" fmla="*/ 937970 h 2914079"/>
                <a:gd name="connsiteX54" fmla="*/ 501252 w 3434840"/>
                <a:gd name="connsiteY54" fmla="*/ 614120 h 2914079"/>
                <a:gd name="connsiteX55" fmla="*/ 634602 w 3434840"/>
                <a:gd name="connsiteY55" fmla="*/ 271220 h 2914079"/>
                <a:gd name="connsiteX56" fmla="*/ 799702 w 3434840"/>
                <a:gd name="connsiteY56" fmla="*/ 175970 h 2914079"/>
                <a:gd name="connsiteX57" fmla="*/ 854312 w 3434840"/>
                <a:gd name="connsiteY57" fmla="*/ 452830 h 2914079"/>
                <a:gd name="connsiteX58" fmla="*/ 1114662 w 3434840"/>
                <a:gd name="connsiteY58" fmla="*/ 554430 h 2914079"/>
                <a:gd name="connsiteX59" fmla="*/ 1300082 w 3434840"/>
                <a:gd name="connsiteY59" fmla="*/ 115010 h 2914079"/>
                <a:gd name="connsiteX60" fmla="*/ 1434702 w 3434840"/>
                <a:gd name="connsiteY60" fmla="*/ 14680 h 2914079"/>
                <a:gd name="connsiteX61" fmla="*/ 1542652 w 3434840"/>
                <a:gd name="connsiteY61" fmla="*/ 366470 h 2914079"/>
                <a:gd name="connsiteX62" fmla="*/ 1726802 w 3434840"/>
                <a:gd name="connsiteY62" fmla="*/ 468070 h 2914079"/>
                <a:gd name="connsiteX63" fmla="*/ 1898252 w 3434840"/>
                <a:gd name="connsiteY63" fmla="*/ 271220 h 2914079"/>
                <a:gd name="connsiteX64" fmla="*/ 1942702 w 3434840"/>
                <a:gd name="connsiteY64" fmla="*/ 499820 h 2914079"/>
                <a:gd name="connsiteX0" fmla="*/ 1942702 w 3434840"/>
                <a:gd name="connsiteY0" fmla="*/ 498768 h 2913027"/>
                <a:gd name="connsiteX1" fmla="*/ 2187812 w 3434840"/>
                <a:gd name="connsiteY1" fmla="*/ 218098 h 2913027"/>
                <a:gd name="connsiteX2" fmla="*/ 2539602 w 3434840"/>
                <a:gd name="connsiteY2" fmla="*/ 105068 h 2913027"/>
                <a:gd name="connsiteX3" fmla="*/ 2672952 w 3434840"/>
                <a:gd name="connsiteY3" fmla="*/ 111418 h 2913027"/>
                <a:gd name="connsiteX4" fmla="*/ 2512932 w 3434840"/>
                <a:gd name="connsiteY4" fmla="*/ 239688 h 2913027"/>
                <a:gd name="connsiteX5" fmla="*/ 2404982 w 3434840"/>
                <a:gd name="connsiteY5" fmla="*/ 446698 h 2913027"/>
                <a:gd name="connsiteX6" fmla="*/ 2444352 w 3434840"/>
                <a:gd name="connsiteY6" fmla="*/ 600368 h 2913027"/>
                <a:gd name="connsiteX7" fmla="*/ 2641202 w 3434840"/>
                <a:gd name="connsiteY7" fmla="*/ 492418 h 2913027"/>
                <a:gd name="connsiteX8" fmla="*/ 2852022 w 3434840"/>
                <a:gd name="connsiteY8" fmla="*/ 447968 h 2913027"/>
                <a:gd name="connsiteX9" fmla="*/ 3088242 w 3434840"/>
                <a:gd name="connsiteY9" fmla="*/ 507658 h 2913027"/>
                <a:gd name="connsiteX10" fmla="*/ 2920602 w 3434840"/>
                <a:gd name="connsiteY10" fmla="*/ 638468 h 2913027"/>
                <a:gd name="connsiteX11" fmla="*/ 2803762 w 3434840"/>
                <a:gd name="connsiteY11" fmla="*/ 869608 h 2913027"/>
                <a:gd name="connsiteX12" fmla="*/ 2963782 w 3434840"/>
                <a:gd name="connsiteY12" fmla="*/ 1122338 h 2913027"/>
                <a:gd name="connsiteX13" fmla="*/ 3219052 w 3434840"/>
                <a:gd name="connsiteY13" fmla="*/ 1236638 h 2913027"/>
                <a:gd name="connsiteX14" fmla="*/ 2907902 w 3434840"/>
                <a:gd name="connsiteY14" fmla="*/ 1413168 h 2913027"/>
                <a:gd name="connsiteX15" fmla="*/ 3089512 w 3434840"/>
                <a:gd name="connsiteY15" fmla="*/ 1580808 h 2913027"/>
                <a:gd name="connsiteX16" fmla="*/ 3313032 w 3434840"/>
                <a:gd name="connsiteY16" fmla="*/ 1786548 h 2913027"/>
                <a:gd name="connsiteX17" fmla="*/ 3417172 w 3434840"/>
                <a:gd name="connsiteY17" fmla="*/ 2001178 h 2913027"/>
                <a:gd name="connsiteX18" fmla="*/ 2949812 w 3434840"/>
                <a:gd name="connsiteY18" fmla="*/ 1956728 h 2913027"/>
                <a:gd name="connsiteX19" fmla="*/ 2785982 w 3434840"/>
                <a:gd name="connsiteY19" fmla="*/ 2110398 h 2913027"/>
                <a:gd name="connsiteX20" fmla="*/ 2727562 w 3434840"/>
                <a:gd name="connsiteY20" fmla="*/ 2388528 h 2913027"/>
                <a:gd name="connsiteX21" fmla="*/ 2774552 w 3434840"/>
                <a:gd name="connsiteY21" fmla="*/ 2620938 h 2913027"/>
                <a:gd name="connsiteX22" fmla="*/ 2482452 w 3434840"/>
                <a:gd name="connsiteY22" fmla="*/ 2352968 h 2913027"/>
                <a:gd name="connsiteX23" fmla="*/ 2288142 w 3434840"/>
                <a:gd name="connsiteY23" fmla="*/ 2302168 h 2913027"/>
                <a:gd name="connsiteX24" fmla="*/ 2253852 w 3434840"/>
                <a:gd name="connsiteY24" fmla="*/ 2471078 h 2913027"/>
                <a:gd name="connsiteX25" fmla="*/ 2252582 w 3434840"/>
                <a:gd name="connsiteY25" fmla="*/ 2605698 h 2913027"/>
                <a:gd name="connsiteX26" fmla="*/ 2170032 w 3434840"/>
                <a:gd name="connsiteY26" fmla="*/ 2801278 h 2913027"/>
                <a:gd name="connsiteX27" fmla="*/ 1938892 w 3434840"/>
                <a:gd name="connsiteY27" fmla="*/ 2468538 h 2913027"/>
                <a:gd name="connsiteX28" fmla="*/ 1816972 w 3434840"/>
                <a:gd name="connsiteY28" fmla="*/ 2479968 h 2913027"/>
                <a:gd name="connsiteX29" fmla="*/ 1669652 w 3434840"/>
                <a:gd name="connsiteY29" fmla="*/ 2721268 h 2913027"/>
                <a:gd name="connsiteX30" fmla="*/ 1529952 w 3434840"/>
                <a:gd name="connsiteY30" fmla="*/ 2911768 h 2913027"/>
                <a:gd name="connsiteX31" fmla="*/ 1419462 w 3434840"/>
                <a:gd name="connsiteY31" fmla="*/ 2627289 h 2913027"/>
                <a:gd name="connsiteX32" fmla="*/ 1432162 w 3434840"/>
                <a:gd name="connsiteY32" fmla="*/ 2638718 h 2913027"/>
                <a:gd name="connsiteX33" fmla="*/ 1316592 w 3434840"/>
                <a:gd name="connsiteY33" fmla="*/ 2399958 h 2913027"/>
                <a:gd name="connsiteX34" fmla="*/ 1171812 w 3434840"/>
                <a:gd name="connsiteY34" fmla="*/ 2548548 h 2913027"/>
                <a:gd name="connsiteX35" fmla="*/ 954642 w 3434840"/>
                <a:gd name="connsiteY35" fmla="*/ 2869858 h 2913027"/>
                <a:gd name="connsiteX36" fmla="*/ 900032 w 3434840"/>
                <a:gd name="connsiteY36" fmla="*/ 2478698 h 2913027"/>
                <a:gd name="connsiteX37" fmla="*/ 969882 w 3434840"/>
                <a:gd name="connsiteY37" fmla="*/ 2172628 h 2913027"/>
                <a:gd name="connsiteX38" fmla="*/ 680322 w 3434840"/>
                <a:gd name="connsiteY38" fmla="*/ 2289468 h 2913027"/>
                <a:gd name="connsiteX39" fmla="*/ 226932 w 3434840"/>
                <a:gd name="connsiteY39" fmla="*/ 2313598 h 2913027"/>
                <a:gd name="connsiteX40" fmla="*/ 360282 w 3434840"/>
                <a:gd name="connsiteY40" fmla="*/ 2154848 h 2913027"/>
                <a:gd name="connsiteX41" fmla="*/ 414892 w 3434840"/>
                <a:gd name="connsiteY41" fmla="*/ 2051978 h 2913027"/>
                <a:gd name="connsiteX42" fmla="*/ 469502 w 3434840"/>
                <a:gd name="connsiteY42" fmla="*/ 1851318 h 2913027"/>
                <a:gd name="connsiteX43" fmla="*/ 390762 w 3434840"/>
                <a:gd name="connsiteY43" fmla="*/ 1811948 h 2913027"/>
                <a:gd name="connsiteX44" fmla="*/ 295512 w 3434840"/>
                <a:gd name="connsiteY44" fmla="*/ 1803058 h 2913027"/>
                <a:gd name="connsiteX45" fmla="*/ 111362 w 3434840"/>
                <a:gd name="connsiteY45" fmla="*/ 1691298 h 2913027"/>
                <a:gd name="connsiteX46" fmla="*/ 421242 w 3434840"/>
                <a:gd name="connsiteY46" fmla="*/ 1573188 h 2913027"/>
                <a:gd name="connsiteX47" fmla="*/ 568562 w 3434840"/>
                <a:gd name="connsiteY47" fmla="*/ 1408088 h 2913027"/>
                <a:gd name="connsiteX48" fmla="*/ 559672 w 3434840"/>
                <a:gd name="connsiteY48" fmla="*/ 1311568 h 2913027"/>
                <a:gd name="connsiteX49" fmla="*/ 276462 w 3434840"/>
                <a:gd name="connsiteY49" fmla="*/ 1295058 h 2913027"/>
                <a:gd name="connsiteX50" fmla="*/ 115172 w 3434840"/>
                <a:gd name="connsiteY50" fmla="*/ 1218858 h 2913027"/>
                <a:gd name="connsiteX51" fmla="*/ 3412 w 3434840"/>
                <a:gd name="connsiteY51" fmla="*/ 1027088 h 2913027"/>
                <a:gd name="connsiteX52" fmla="*/ 245982 w 3434840"/>
                <a:gd name="connsiteY52" fmla="*/ 1061378 h 2913027"/>
                <a:gd name="connsiteX53" fmla="*/ 482202 w 3434840"/>
                <a:gd name="connsiteY53" fmla="*/ 936918 h 2913027"/>
                <a:gd name="connsiteX54" fmla="*/ 501252 w 3434840"/>
                <a:gd name="connsiteY54" fmla="*/ 613068 h 2913027"/>
                <a:gd name="connsiteX55" fmla="*/ 634602 w 3434840"/>
                <a:gd name="connsiteY55" fmla="*/ 270168 h 2913027"/>
                <a:gd name="connsiteX56" fmla="*/ 799702 w 3434840"/>
                <a:gd name="connsiteY56" fmla="*/ 174918 h 2913027"/>
                <a:gd name="connsiteX57" fmla="*/ 854312 w 3434840"/>
                <a:gd name="connsiteY57" fmla="*/ 451778 h 2913027"/>
                <a:gd name="connsiteX58" fmla="*/ 1114662 w 3434840"/>
                <a:gd name="connsiteY58" fmla="*/ 553378 h 2913027"/>
                <a:gd name="connsiteX59" fmla="*/ 1300082 w 3434840"/>
                <a:gd name="connsiteY59" fmla="*/ 113958 h 2913027"/>
                <a:gd name="connsiteX60" fmla="*/ 1434702 w 3434840"/>
                <a:gd name="connsiteY60" fmla="*/ 13628 h 2913027"/>
                <a:gd name="connsiteX61" fmla="*/ 1481692 w 3434840"/>
                <a:gd name="connsiteY61" fmla="*/ 350178 h 2913027"/>
                <a:gd name="connsiteX62" fmla="*/ 1726802 w 3434840"/>
                <a:gd name="connsiteY62" fmla="*/ 467018 h 2913027"/>
                <a:gd name="connsiteX63" fmla="*/ 1898252 w 3434840"/>
                <a:gd name="connsiteY63" fmla="*/ 270168 h 2913027"/>
                <a:gd name="connsiteX64" fmla="*/ 1942702 w 3434840"/>
                <a:gd name="connsiteY64" fmla="*/ 498768 h 2913027"/>
                <a:gd name="connsiteX0" fmla="*/ 1942702 w 3434840"/>
                <a:gd name="connsiteY0" fmla="*/ 498768 h 2913027"/>
                <a:gd name="connsiteX1" fmla="*/ 2187812 w 3434840"/>
                <a:gd name="connsiteY1" fmla="*/ 218098 h 2913027"/>
                <a:gd name="connsiteX2" fmla="*/ 2539602 w 3434840"/>
                <a:gd name="connsiteY2" fmla="*/ 105068 h 2913027"/>
                <a:gd name="connsiteX3" fmla="*/ 2672952 w 3434840"/>
                <a:gd name="connsiteY3" fmla="*/ 111418 h 2913027"/>
                <a:gd name="connsiteX4" fmla="*/ 2512932 w 3434840"/>
                <a:gd name="connsiteY4" fmla="*/ 239688 h 2913027"/>
                <a:gd name="connsiteX5" fmla="*/ 2404982 w 3434840"/>
                <a:gd name="connsiteY5" fmla="*/ 446698 h 2913027"/>
                <a:gd name="connsiteX6" fmla="*/ 2444352 w 3434840"/>
                <a:gd name="connsiteY6" fmla="*/ 600368 h 2913027"/>
                <a:gd name="connsiteX7" fmla="*/ 2641202 w 3434840"/>
                <a:gd name="connsiteY7" fmla="*/ 492418 h 2913027"/>
                <a:gd name="connsiteX8" fmla="*/ 2852022 w 3434840"/>
                <a:gd name="connsiteY8" fmla="*/ 447968 h 2913027"/>
                <a:gd name="connsiteX9" fmla="*/ 3088242 w 3434840"/>
                <a:gd name="connsiteY9" fmla="*/ 507658 h 2913027"/>
                <a:gd name="connsiteX10" fmla="*/ 2920602 w 3434840"/>
                <a:gd name="connsiteY10" fmla="*/ 638468 h 2913027"/>
                <a:gd name="connsiteX11" fmla="*/ 2803762 w 3434840"/>
                <a:gd name="connsiteY11" fmla="*/ 869608 h 2913027"/>
                <a:gd name="connsiteX12" fmla="*/ 2963782 w 3434840"/>
                <a:gd name="connsiteY12" fmla="*/ 1122338 h 2913027"/>
                <a:gd name="connsiteX13" fmla="*/ 3219052 w 3434840"/>
                <a:gd name="connsiteY13" fmla="*/ 1236638 h 2913027"/>
                <a:gd name="connsiteX14" fmla="*/ 2907902 w 3434840"/>
                <a:gd name="connsiteY14" fmla="*/ 1413168 h 2913027"/>
                <a:gd name="connsiteX15" fmla="*/ 3089512 w 3434840"/>
                <a:gd name="connsiteY15" fmla="*/ 1580808 h 2913027"/>
                <a:gd name="connsiteX16" fmla="*/ 3313032 w 3434840"/>
                <a:gd name="connsiteY16" fmla="*/ 1786548 h 2913027"/>
                <a:gd name="connsiteX17" fmla="*/ 3417172 w 3434840"/>
                <a:gd name="connsiteY17" fmla="*/ 2001178 h 2913027"/>
                <a:gd name="connsiteX18" fmla="*/ 2949812 w 3434840"/>
                <a:gd name="connsiteY18" fmla="*/ 1956728 h 2913027"/>
                <a:gd name="connsiteX19" fmla="*/ 2785982 w 3434840"/>
                <a:gd name="connsiteY19" fmla="*/ 2110398 h 2913027"/>
                <a:gd name="connsiteX20" fmla="*/ 2727562 w 3434840"/>
                <a:gd name="connsiteY20" fmla="*/ 2388528 h 2913027"/>
                <a:gd name="connsiteX21" fmla="*/ 2774552 w 3434840"/>
                <a:gd name="connsiteY21" fmla="*/ 2620938 h 2913027"/>
                <a:gd name="connsiteX22" fmla="*/ 2482452 w 3434840"/>
                <a:gd name="connsiteY22" fmla="*/ 2352968 h 2913027"/>
                <a:gd name="connsiteX23" fmla="*/ 2288142 w 3434840"/>
                <a:gd name="connsiteY23" fmla="*/ 2302168 h 2913027"/>
                <a:gd name="connsiteX24" fmla="*/ 2253852 w 3434840"/>
                <a:gd name="connsiteY24" fmla="*/ 2471078 h 2913027"/>
                <a:gd name="connsiteX25" fmla="*/ 2252582 w 3434840"/>
                <a:gd name="connsiteY25" fmla="*/ 2605698 h 2913027"/>
                <a:gd name="connsiteX26" fmla="*/ 2170032 w 3434840"/>
                <a:gd name="connsiteY26" fmla="*/ 2801278 h 2913027"/>
                <a:gd name="connsiteX27" fmla="*/ 1938892 w 3434840"/>
                <a:gd name="connsiteY27" fmla="*/ 2468538 h 2913027"/>
                <a:gd name="connsiteX28" fmla="*/ 1816972 w 3434840"/>
                <a:gd name="connsiteY28" fmla="*/ 2479968 h 2913027"/>
                <a:gd name="connsiteX29" fmla="*/ 1669652 w 3434840"/>
                <a:gd name="connsiteY29" fmla="*/ 2721268 h 2913027"/>
                <a:gd name="connsiteX30" fmla="*/ 1529952 w 3434840"/>
                <a:gd name="connsiteY30" fmla="*/ 2911768 h 2913027"/>
                <a:gd name="connsiteX31" fmla="*/ 1419462 w 3434840"/>
                <a:gd name="connsiteY31" fmla="*/ 2627289 h 2913027"/>
                <a:gd name="connsiteX32" fmla="*/ 1432162 w 3434840"/>
                <a:gd name="connsiteY32" fmla="*/ 2638718 h 2913027"/>
                <a:gd name="connsiteX33" fmla="*/ 1316592 w 3434840"/>
                <a:gd name="connsiteY33" fmla="*/ 2399958 h 2913027"/>
                <a:gd name="connsiteX34" fmla="*/ 1171812 w 3434840"/>
                <a:gd name="connsiteY34" fmla="*/ 2548548 h 2913027"/>
                <a:gd name="connsiteX35" fmla="*/ 954642 w 3434840"/>
                <a:gd name="connsiteY35" fmla="*/ 2869858 h 2913027"/>
                <a:gd name="connsiteX36" fmla="*/ 900032 w 3434840"/>
                <a:gd name="connsiteY36" fmla="*/ 2478698 h 2913027"/>
                <a:gd name="connsiteX37" fmla="*/ 969882 w 3434840"/>
                <a:gd name="connsiteY37" fmla="*/ 2172628 h 2913027"/>
                <a:gd name="connsiteX38" fmla="*/ 680322 w 3434840"/>
                <a:gd name="connsiteY38" fmla="*/ 2289468 h 2913027"/>
                <a:gd name="connsiteX39" fmla="*/ 226932 w 3434840"/>
                <a:gd name="connsiteY39" fmla="*/ 2313598 h 2913027"/>
                <a:gd name="connsiteX40" fmla="*/ 360282 w 3434840"/>
                <a:gd name="connsiteY40" fmla="*/ 2154848 h 2913027"/>
                <a:gd name="connsiteX41" fmla="*/ 414892 w 3434840"/>
                <a:gd name="connsiteY41" fmla="*/ 2051978 h 2913027"/>
                <a:gd name="connsiteX42" fmla="*/ 469502 w 3434840"/>
                <a:gd name="connsiteY42" fmla="*/ 1851318 h 2913027"/>
                <a:gd name="connsiteX43" fmla="*/ 390762 w 3434840"/>
                <a:gd name="connsiteY43" fmla="*/ 1811948 h 2913027"/>
                <a:gd name="connsiteX44" fmla="*/ 295512 w 3434840"/>
                <a:gd name="connsiteY44" fmla="*/ 1803058 h 2913027"/>
                <a:gd name="connsiteX45" fmla="*/ 111362 w 3434840"/>
                <a:gd name="connsiteY45" fmla="*/ 1691298 h 2913027"/>
                <a:gd name="connsiteX46" fmla="*/ 421242 w 3434840"/>
                <a:gd name="connsiteY46" fmla="*/ 1573188 h 2913027"/>
                <a:gd name="connsiteX47" fmla="*/ 568562 w 3434840"/>
                <a:gd name="connsiteY47" fmla="*/ 1408088 h 2913027"/>
                <a:gd name="connsiteX48" fmla="*/ 559672 w 3434840"/>
                <a:gd name="connsiteY48" fmla="*/ 1311568 h 2913027"/>
                <a:gd name="connsiteX49" fmla="*/ 276462 w 3434840"/>
                <a:gd name="connsiteY49" fmla="*/ 1295058 h 2913027"/>
                <a:gd name="connsiteX50" fmla="*/ 115172 w 3434840"/>
                <a:gd name="connsiteY50" fmla="*/ 1218858 h 2913027"/>
                <a:gd name="connsiteX51" fmla="*/ 3412 w 3434840"/>
                <a:gd name="connsiteY51" fmla="*/ 1027088 h 2913027"/>
                <a:gd name="connsiteX52" fmla="*/ 245982 w 3434840"/>
                <a:gd name="connsiteY52" fmla="*/ 1061378 h 2913027"/>
                <a:gd name="connsiteX53" fmla="*/ 482202 w 3434840"/>
                <a:gd name="connsiteY53" fmla="*/ 936918 h 2913027"/>
                <a:gd name="connsiteX54" fmla="*/ 501252 w 3434840"/>
                <a:gd name="connsiteY54" fmla="*/ 613068 h 2913027"/>
                <a:gd name="connsiteX55" fmla="*/ 634602 w 3434840"/>
                <a:gd name="connsiteY55" fmla="*/ 270168 h 2913027"/>
                <a:gd name="connsiteX56" fmla="*/ 799702 w 3434840"/>
                <a:gd name="connsiteY56" fmla="*/ 174918 h 2913027"/>
                <a:gd name="connsiteX57" fmla="*/ 854312 w 3434840"/>
                <a:gd name="connsiteY57" fmla="*/ 451778 h 2913027"/>
                <a:gd name="connsiteX58" fmla="*/ 1114662 w 3434840"/>
                <a:gd name="connsiteY58" fmla="*/ 553378 h 2913027"/>
                <a:gd name="connsiteX59" fmla="*/ 1300082 w 3434840"/>
                <a:gd name="connsiteY59" fmla="*/ 113958 h 2913027"/>
                <a:gd name="connsiteX60" fmla="*/ 1434702 w 3434840"/>
                <a:gd name="connsiteY60" fmla="*/ 13628 h 2913027"/>
                <a:gd name="connsiteX61" fmla="*/ 1481692 w 3434840"/>
                <a:gd name="connsiteY61" fmla="*/ 350178 h 2913027"/>
                <a:gd name="connsiteX62" fmla="*/ 1688702 w 3434840"/>
                <a:gd name="connsiteY62" fmla="*/ 451778 h 2913027"/>
                <a:gd name="connsiteX63" fmla="*/ 1898252 w 3434840"/>
                <a:gd name="connsiteY63" fmla="*/ 270168 h 2913027"/>
                <a:gd name="connsiteX64" fmla="*/ 1942702 w 3434840"/>
                <a:gd name="connsiteY64" fmla="*/ 498768 h 2913027"/>
                <a:gd name="connsiteX0" fmla="*/ 1942702 w 3434840"/>
                <a:gd name="connsiteY0" fmla="*/ 498768 h 2913027"/>
                <a:gd name="connsiteX1" fmla="*/ 2187812 w 3434840"/>
                <a:gd name="connsiteY1" fmla="*/ 218098 h 2913027"/>
                <a:gd name="connsiteX2" fmla="*/ 2539602 w 3434840"/>
                <a:gd name="connsiteY2" fmla="*/ 105068 h 2913027"/>
                <a:gd name="connsiteX3" fmla="*/ 2672952 w 3434840"/>
                <a:gd name="connsiteY3" fmla="*/ 111418 h 2913027"/>
                <a:gd name="connsiteX4" fmla="*/ 2512932 w 3434840"/>
                <a:gd name="connsiteY4" fmla="*/ 239688 h 2913027"/>
                <a:gd name="connsiteX5" fmla="*/ 2404982 w 3434840"/>
                <a:gd name="connsiteY5" fmla="*/ 446698 h 2913027"/>
                <a:gd name="connsiteX6" fmla="*/ 2444352 w 3434840"/>
                <a:gd name="connsiteY6" fmla="*/ 600368 h 2913027"/>
                <a:gd name="connsiteX7" fmla="*/ 2641202 w 3434840"/>
                <a:gd name="connsiteY7" fmla="*/ 492418 h 2913027"/>
                <a:gd name="connsiteX8" fmla="*/ 2852022 w 3434840"/>
                <a:gd name="connsiteY8" fmla="*/ 447968 h 2913027"/>
                <a:gd name="connsiteX9" fmla="*/ 3088242 w 3434840"/>
                <a:gd name="connsiteY9" fmla="*/ 507658 h 2913027"/>
                <a:gd name="connsiteX10" fmla="*/ 2920602 w 3434840"/>
                <a:gd name="connsiteY10" fmla="*/ 638468 h 2913027"/>
                <a:gd name="connsiteX11" fmla="*/ 2803762 w 3434840"/>
                <a:gd name="connsiteY11" fmla="*/ 869608 h 2913027"/>
                <a:gd name="connsiteX12" fmla="*/ 2963782 w 3434840"/>
                <a:gd name="connsiteY12" fmla="*/ 1122338 h 2913027"/>
                <a:gd name="connsiteX13" fmla="*/ 3219052 w 3434840"/>
                <a:gd name="connsiteY13" fmla="*/ 1236638 h 2913027"/>
                <a:gd name="connsiteX14" fmla="*/ 2907902 w 3434840"/>
                <a:gd name="connsiteY14" fmla="*/ 1413168 h 2913027"/>
                <a:gd name="connsiteX15" fmla="*/ 3089512 w 3434840"/>
                <a:gd name="connsiteY15" fmla="*/ 1580808 h 2913027"/>
                <a:gd name="connsiteX16" fmla="*/ 3313032 w 3434840"/>
                <a:gd name="connsiteY16" fmla="*/ 1786548 h 2913027"/>
                <a:gd name="connsiteX17" fmla="*/ 3417172 w 3434840"/>
                <a:gd name="connsiteY17" fmla="*/ 2001178 h 2913027"/>
                <a:gd name="connsiteX18" fmla="*/ 2949812 w 3434840"/>
                <a:gd name="connsiteY18" fmla="*/ 1956728 h 2913027"/>
                <a:gd name="connsiteX19" fmla="*/ 2785982 w 3434840"/>
                <a:gd name="connsiteY19" fmla="*/ 2110398 h 2913027"/>
                <a:gd name="connsiteX20" fmla="*/ 2727562 w 3434840"/>
                <a:gd name="connsiteY20" fmla="*/ 2388528 h 2913027"/>
                <a:gd name="connsiteX21" fmla="*/ 2774552 w 3434840"/>
                <a:gd name="connsiteY21" fmla="*/ 2620938 h 2913027"/>
                <a:gd name="connsiteX22" fmla="*/ 2482452 w 3434840"/>
                <a:gd name="connsiteY22" fmla="*/ 2352968 h 2913027"/>
                <a:gd name="connsiteX23" fmla="*/ 2288142 w 3434840"/>
                <a:gd name="connsiteY23" fmla="*/ 2302168 h 2913027"/>
                <a:gd name="connsiteX24" fmla="*/ 2253852 w 3434840"/>
                <a:gd name="connsiteY24" fmla="*/ 2471078 h 2913027"/>
                <a:gd name="connsiteX25" fmla="*/ 2252582 w 3434840"/>
                <a:gd name="connsiteY25" fmla="*/ 2605698 h 2913027"/>
                <a:gd name="connsiteX26" fmla="*/ 2170032 w 3434840"/>
                <a:gd name="connsiteY26" fmla="*/ 2801278 h 2913027"/>
                <a:gd name="connsiteX27" fmla="*/ 1938892 w 3434840"/>
                <a:gd name="connsiteY27" fmla="*/ 2468538 h 2913027"/>
                <a:gd name="connsiteX28" fmla="*/ 1816972 w 3434840"/>
                <a:gd name="connsiteY28" fmla="*/ 2479968 h 2913027"/>
                <a:gd name="connsiteX29" fmla="*/ 1669652 w 3434840"/>
                <a:gd name="connsiteY29" fmla="*/ 2721268 h 2913027"/>
                <a:gd name="connsiteX30" fmla="*/ 1529952 w 3434840"/>
                <a:gd name="connsiteY30" fmla="*/ 2911768 h 2913027"/>
                <a:gd name="connsiteX31" fmla="*/ 1419462 w 3434840"/>
                <a:gd name="connsiteY31" fmla="*/ 2627289 h 2913027"/>
                <a:gd name="connsiteX32" fmla="*/ 1432162 w 3434840"/>
                <a:gd name="connsiteY32" fmla="*/ 2638718 h 2913027"/>
                <a:gd name="connsiteX33" fmla="*/ 1316592 w 3434840"/>
                <a:gd name="connsiteY33" fmla="*/ 2399958 h 2913027"/>
                <a:gd name="connsiteX34" fmla="*/ 1171812 w 3434840"/>
                <a:gd name="connsiteY34" fmla="*/ 2548548 h 2913027"/>
                <a:gd name="connsiteX35" fmla="*/ 954642 w 3434840"/>
                <a:gd name="connsiteY35" fmla="*/ 2869858 h 2913027"/>
                <a:gd name="connsiteX36" fmla="*/ 900032 w 3434840"/>
                <a:gd name="connsiteY36" fmla="*/ 2478698 h 2913027"/>
                <a:gd name="connsiteX37" fmla="*/ 969882 w 3434840"/>
                <a:gd name="connsiteY37" fmla="*/ 2172628 h 2913027"/>
                <a:gd name="connsiteX38" fmla="*/ 680322 w 3434840"/>
                <a:gd name="connsiteY38" fmla="*/ 2289468 h 2913027"/>
                <a:gd name="connsiteX39" fmla="*/ 226932 w 3434840"/>
                <a:gd name="connsiteY39" fmla="*/ 2313598 h 2913027"/>
                <a:gd name="connsiteX40" fmla="*/ 360282 w 3434840"/>
                <a:gd name="connsiteY40" fmla="*/ 2154848 h 2913027"/>
                <a:gd name="connsiteX41" fmla="*/ 452992 w 3434840"/>
                <a:gd name="connsiteY41" fmla="*/ 2013878 h 2913027"/>
                <a:gd name="connsiteX42" fmla="*/ 469502 w 3434840"/>
                <a:gd name="connsiteY42" fmla="*/ 1851318 h 2913027"/>
                <a:gd name="connsiteX43" fmla="*/ 390762 w 3434840"/>
                <a:gd name="connsiteY43" fmla="*/ 1811948 h 2913027"/>
                <a:gd name="connsiteX44" fmla="*/ 295512 w 3434840"/>
                <a:gd name="connsiteY44" fmla="*/ 1803058 h 2913027"/>
                <a:gd name="connsiteX45" fmla="*/ 111362 w 3434840"/>
                <a:gd name="connsiteY45" fmla="*/ 1691298 h 2913027"/>
                <a:gd name="connsiteX46" fmla="*/ 421242 w 3434840"/>
                <a:gd name="connsiteY46" fmla="*/ 1573188 h 2913027"/>
                <a:gd name="connsiteX47" fmla="*/ 568562 w 3434840"/>
                <a:gd name="connsiteY47" fmla="*/ 1408088 h 2913027"/>
                <a:gd name="connsiteX48" fmla="*/ 559672 w 3434840"/>
                <a:gd name="connsiteY48" fmla="*/ 1311568 h 2913027"/>
                <a:gd name="connsiteX49" fmla="*/ 276462 w 3434840"/>
                <a:gd name="connsiteY49" fmla="*/ 1295058 h 2913027"/>
                <a:gd name="connsiteX50" fmla="*/ 115172 w 3434840"/>
                <a:gd name="connsiteY50" fmla="*/ 1218858 h 2913027"/>
                <a:gd name="connsiteX51" fmla="*/ 3412 w 3434840"/>
                <a:gd name="connsiteY51" fmla="*/ 1027088 h 2913027"/>
                <a:gd name="connsiteX52" fmla="*/ 245982 w 3434840"/>
                <a:gd name="connsiteY52" fmla="*/ 1061378 h 2913027"/>
                <a:gd name="connsiteX53" fmla="*/ 482202 w 3434840"/>
                <a:gd name="connsiteY53" fmla="*/ 936918 h 2913027"/>
                <a:gd name="connsiteX54" fmla="*/ 501252 w 3434840"/>
                <a:gd name="connsiteY54" fmla="*/ 613068 h 2913027"/>
                <a:gd name="connsiteX55" fmla="*/ 634602 w 3434840"/>
                <a:gd name="connsiteY55" fmla="*/ 270168 h 2913027"/>
                <a:gd name="connsiteX56" fmla="*/ 799702 w 3434840"/>
                <a:gd name="connsiteY56" fmla="*/ 174918 h 2913027"/>
                <a:gd name="connsiteX57" fmla="*/ 854312 w 3434840"/>
                <a:gd name="connsiteY57" fmla="*/ 451778 h 2913027"/>
                <a:gd name="connsiteX58" fmla="*/ 1114662 w 3434840"/>
                <a:gd name="connsiteY58" fmla="*/ 553378 h 2913027"/>
                <a:gd name="connsiteX59" fmla="*/ 1300082 w 3434840"/>
                <a:gd name="connsiteY59" fmla="*/ 113958 h 2913027"/>
                <a:gd name="connsiteX60" fmla="*/ 1434702 w 3434840"/>
                <a:gd name="connsiteY60" fmla="*/ 13628 h 2913027"/>
                <a:gd name="connsiteX61" fmla="*/ 1481692 w 3434840"/>
                <a:gd name="connsiteY61" fmla="*/ 350178 h 2913027"/>
                <a:gd name="connsiteX62" fmla="*/ 1688702 w 3434840"/>
                <a:gd name="connsiteY62" fmla="*/ 451778 h 2913027"/>
                <a:gd name="connsiteX63" fmla="*/ 1898252 w 3434840"/>
                <a:gd name="connsiteY63" fmla="*/ 270168 h 2913027"/>
                <a:gd name="connsiteX64" fmla="*/ 1942702 w 3434840"/>
                <a:gd name="connsiteY64" fmla="*/ 498768 h 291302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Lst>
              <a:rect l="l" t="t" r="r" b="b"/>
              <a:pathLst>
                <a:path w="3434840" h="2913027">
                  <a:moveTo>
                    <a:pt x="1942702" y="498768"/>
                  </a:moveTo>
                  <a:cubicBezTo>
                    <a:pt x="1990962" y="490090"/>
                    <a:pt x="2088329" y="283715"/>
                    <a:pt x="2187812" y="218098"/>
                  </a:cubicBezTo>
                  <a:cubicBezTo>
                    <a:pt x="2287295" y="152481"/>
                    <a:pt x="2458745" y="122848"/>
                    <a:pt x="2539602" y="105068"/>
                  </a:cubicBezTo>
                  <a:cubicBezTo>
                    <a:pt x="2620459" y="87288"/>
                    <a:pt x="2677397" y="88981"/>
                    <a:pt x="2672952" y="111418"/>
                  </a:cubicBezTo>
                  <a:cubicBezTo>
                    <a:pt x="2668507" y="133855"/>
                    <a:pt x="2557594" y="183808"/>
                    <a:pt x="2512932" y="239688"/>
                  </a:cubicBezTo>
                  <a:cubicBezTo>
                    <a:pt x="2468270" y="295568"/>
                    <a:pt x="2416412" y="386585"/>
                    <a:pt x="2404982" y="446698"/>
                  </a:cubicBezTo>
                  <a:cubicBezTo>
                    <a:pt x="2393552" y="506811"/>
                    <a:pt x="2404982" y="592748"/>
                    <a:pt x="2444352" y="600368"/>
                  </a:cubicBezTo>
                  <a:cubicBezTo>
                    <a:pt x="2483722" y="607988"/>
                    <a:pt x="2573257" y="517818"/>
                    <a:pt x="2641202" y="492418"/>
                  </a:cubicBezTo>
                  <a:cubicBezTo>
                    <a:pt x="2709147" y="467018"/>
                    <a:pt x="2777515" y="445428"/>
                    <a:pt x="2852022" y="447968"/>
                  </a:cubicBezTo>
                  <a:cubicBezTo>
                    <a:pt x="2926529" y="450508"/>
                    <a:pt x="3076812" y="475908"/>
                    <a:pt x="3088242" y="507658"/>
                  </a:cubicBezTo>
                  <a:cubicBezTo>
                    <a:pt x="3099672" y="539408"/>
                    <a:pt x="2968015" y="578143"/>
                    <a:pt x="2920602" y="638468"/>
                  </a:cubicBezTo>
                  <a:cubicBezTo>
                    <a:pt x="2873189" y="698793"/>
                    <a:pt x="2796565" y="788963"/>
                    <a:pt x="2803762" y="869608"/>
                  </a:cubicBezTo>
                  <a:cubicBezTo>
                    <a:pt x="2810959" y="950253"/>
                    <a:pt x="2894567" y="1061166"/>
                    <a:pt x="2963782" y="1122338"/>
                  </a:cubicBezTo>
                  <a:cubicBezTo>
                    <a:pt x="3032997" y="1183510"/>
                    <a:pt x="3228365" y="1188166"/>
                    <a:pt x="3219052" y="1236638"/>
                  </a:cubicBezTo>
                  <a:cubicBezTo>
                    <a:pt x="3209739" y="1285110"/>
                    <a:pt x="2929492" y="1355806"/>
                    <a:pt x="2907902" y="1413168"/>
                  </a:cubicBezTo>
                  <a:cubicBezTo>
                    <a:pt x="2886312" y="1470530"/>
                    <a:pt x="3021991" y="1518578"/>
                    <a:pt x="3089512" y="1580808"/>
                  </a:cubicBezTo>
                  <a:cubicBezTo>
                    <a:pt x="3157033" y="1643038"/>
                    <a:pt x="3258422" y="1716486"/>
                    <a:pt x="3313032" y="1786548"/>
                  </a:cubicBezTo>
                  <a:cubicBezTo>
                    <a:pt x="3367642" y="1856610"/>
                    <a:pt x="3477709" y="1972815"/>
                    <a:pt x="3417172" y="2001178"/>
                  </a:cubicBezTo>
                  <a:cubicBezTo>
                    <a:pt x="3356635" y="2029541"/>
                    <a:pt x="3055010" y="1938525"/>
                    <a:pt x="2949812" y="1956728"/>
                  </a:cubicBezTo>
                  <a:cubicBezTo>
                    <a:pt x="2844614" y="1974931"/>
                    <a:pt x="2823024" y="2038431"/>
                    <a:pt x="2785982" y="2110398"/>
                  </a:cubicBezTo>
                  <a:cubicBezTo>
                    <a:pt x="2748940" y="2182365"/>
                    <a:pt x="2729467" y="2303438"/>
                    <a:pt x="2727562" y="2388528"/>
                  </a:cubicBezTo>
                  <a:cubicBezTo>
                    <a:pt x="2725657" y="2473618"/>
                    <a:pt x="2815404" y="2626865"/>
                    <a:pt x="2774552" y="2620938"/>
                  </a:cubicBezTo>
                  <a:cubicBezTo>
                    <a:pt x="2733700" y="2615011"/>
                    <a:pt x="2563520" y="2406096"/>
                    <a:pt x="2482452" y="2352968"/>
                  </a:cubicBezTo>
                  <a:cubicBezTo>
                    <a:pt x="2401384" y="2299840"/>
                    <a:pt x="2326242" y="2282483"/>
                    <a:pt x="2288142" y="2302168"/>
                  </a:cubicBezTo>
                  <a:cubicBezTo>
                    <a:pt x="2250042" y="2321853"/>
                    <a:pt x="2259779" y="2420490"/>
                    <a:pt x="2253852" y="2471078"/>
                  </a:cubicBezTo>
                  <a:cubicBezTo>
                    <a:pt x="2247925" y="2521666"/>
                    <a:pt x="2266552" y="2550665"/>
                    <a:pt x="2252582" y="2605698"/>
                  </a:cubicBezTo>
                  <a:cubicBezTo>
                    <a:pt x="2238612" y="2660731"/>
                    <a:pt x="2222314" y="2824138"/>
                    <a:pt x="2170032" y="2801278"/>
                  </a:cubicBezTo>
                  <a:cubicBezTo>
                    <a:pt x="2117750" y="2778418"/>
                    <a:pt x="1997735" y="2522090"/>
                    <a:pt x="1938892" y="2468538"/>
                  </a:cubicBezTo>
                  <a:cubicBezTo>
                    <a:pt x="1880049" y="2414986"/>
                    <a:pt x="1861845" y="2437846"/>
                    <a:pt x="1816972" y="2479968"/>
                  </a:cubicBezTo>
                  <a:cubicBezTo>
                    <a:pt x="1772099" y="2522090"/>
                    <a:pt x="1717489" y="2649301"/>
                    <a:pt x="1669652" y="2721268"/>
                  </a:cubicBezTo>
                  <a:cubicBezTo>
                    <a:pt x="1621815" y="2793235"/>
                    <a:pt x="1571650" y="2927431"/>
                    <a:pt x="1529952" y="2911768"/>
                  </a:cubicBezTo>
                  <a:cubicBezTo>
                    <a:pt x="1488254" y="2896105"/>
                    <a:pt x="1426870" y="2660097"/>
                    <a:pt x="1419462" y="2627289"/>
                  </a:cubicBezTo>
                  <a:cubicBezTo>
                    <a:pt x="1412054" y="2594481"/>
                    <a:pt x="1449307" y="2676606"/>
                    <a:pt x="1432162" y="2638718"/>
                  </a:cubicBezTo>
                  <a:cubicBezTo>
                    <a:pt x="1415017" y="2600830"/>
                    <a:pt x="1359984" y="2414986"/>
                    <a:pt x="1316592" y="2399958"/>
                  </a:cubicBezTo>
                  <a:cubicBezTo>
                    <a:pt x="1273200" y="2384930"/>
                    <a:pt x="1232137" y="2470231"/>
                    <a:pt x="1171812" y="2548548"/>
                  </a:cubicBezTo>
                  <a:cubicBezTo>
                    <a:pt x="1111487" y="2626865"/>
                    <a:pt x="999939" y="2881500"/>
                    <a:pt x="954642" y="2869858"/>
                  </a:cubicBezTo>
                  <a:cubicBezTo>
                    <a:pt x="909345" y="2858216"/>
                    <a:pt x="897492" y="2594903"/>
                    <a:pt x="900032" y="2478698"/>
                  </a:cubicBezTo>
                  <a:cubicBezTo>
                    <a:pt x="902572" y="2362493"/>
                    <a:pt x="1006500" y="2204166"/>
                    <a:pt x="969882" y="2172628"/>
                  </a:cubicBezTo>
                  <a:cubicBezTo>
                    <a:pt x="933264" y="2141090"/>
                    <a:pt x="804147" y="2265973"/>
                    <a:pt x="680322" y="2289468"/>
                  </a:cubicBezTo>
                  <a:cubicBezTo>
                    <a:pt x="556497" y="2312963"/>
                    <a:pt x="280272" y="2336035"/>
                    <a:pt x="226932" y="2313598"/>
                  </a:cubicBezTo>
                  <a:cubicBezTo>
                    <a:pt x="173592" y="2291161"/>
                    <a:pt x="281965" y="2203531"/>
                    <a:pt x="360282" y="2154848"/>
                  </a:cubicBezTo>
                  <a:cubicBezTo>
                    <a:pt x="438599" y="2106165"/>
                    <a:pt x="434789" y="2064466"/>
                    <a:pt x="452992" y="2013878"/>
                  </a:cubicBezTo>
                  <a:cubicBezTo>
                    <a:pt x="471195" y="1963290"/>
                    <a:pt x="479874" y="1884973"/>
                    <a:pt x="469502" y="1851318"/>
                  </a:cubicBezTo>
                  <a:cubicBezTo>
                    <a:pt x="459130" y="1817663"/>
                    <a:pt x="419760" y="1819991"/>
                    <a:pt x="390762" y="1811948"/>
                  </a:cubicBezTo>
                  <a:cubicBezTo>
                    <a:pt x="361764" y="1803905"/>
                    <a:pt x="342079" y="1823166"/>
                    <a:pt x="295512" y="1803058"/>
                  </a:cubicBezTo>
                  <a:cubicBezTo>
                    <a:pt x="248945" y="1782950"/>
                    <a:pt x="90407" y="1729610"/>
                    <a:pt x="111362" y="1691298"/>
                  </a:cubicBezTo>
                  <a:cubicBezTo>
                    <a:pt x="132317" y="1652986"/>
                    <a:pt x="345042" y="1620390"/>
                    <a:pt x="421242" y="1573188"/>
                  </a:cubicBezTo>
                  <a:cubicBezTo>
                    <a:pt x="497442" y="1525986"/>
                    <a:pt x="545490" y="1451691"/>
                    <a:pt x="568562" y="1408088"/>
                  </a:cubicBezTo>
                  <a:cubicBezTo>
                    <a:pt x="591634" y="1364485"/>
                    <a:pt x="608355" y="1330406"/>
                    <a:pt x="559672" y="1311568"/>
                  </a:cubicBezTo>
                  <a:cubicBezTo>
                    <a:pt x="510989" y="1292730"/>
                    <a:pt x="350545" y="1310510"/>
                    <a:pt x="276462" y="1295058"/>
                  </a:cubicBezTo>
                  <a:cubicBezTo>
                    <a:pt x="202379" y="1279606"/>
                    <a:pt x="160680" y="1263520"/>
                    <a:pt x="115172" y="1218858"/>
                  </a:cubicBezTo>
                  <a:cubicBezTo>
                    <a:pt x="69664" y="1174196"/>
                    <a:pt x="-18390" y="1053335"/>
                    <a:pt x="3412" y="1027088"/>
                  </a:cubicBezTo>
                  <a:cubicBezTo>
                    <a:pt x="25214" y="1000841"/>
                    <a:pt x="166184" y="1076406"/>
                    <a:pt x="245982" y="1061378"/>
                  </a:cubicBezTo>
                  <a:cubicBezTo>
                    <a:pt x="325780" y="1046350"/>
                    <a:pt x="439657" y="1011636"/>
                    <a:pt x="482202" y="936918"/>
                  </a:cubicBezTo>
                  <a:cubicBezTo>
                    <a:pt x="524747" y="862200"/>
                    <a:pt x="475852" y="724193"/>
                    <a:pt x="501252" y="613068"/>
                  </a:cubicBezTo>
                  <a:cubicBezTo>
                    <a:pt x="526652" y="501943"/>
                    <a:pt x="584860" y="343193"/>
                    <a:pt x="634602" y="270168"/>
                  </a:cubicBezTo>
                  <a:cubicBezTo>
                    <a:pt x="684344" y="197143"/>
                    <a:pt x="763084" y="144650"/>
                    <a:pt x="799702" y="174918"/>
                  </a:cubicBezTo>
                  <a:cubicBezTo>
                    <a:pt x="836320" y="205186"/>
                    <a:pt x="801819" y="388701"/>
                    <a:pt x="854312" y="451778"/>
                  </a:cubicBezTo>
                  <a:cubicBezTo>
                    <a:pt x="906805" y="514855"/>
                    <a:pt x="1040367" y="609681"/>
                    <a:pt x="1114662" y="553378"/>
                  </a:cubicBezTo>
                  <a:cubicBezTo>
                    <a:pt x="1188957" y="497075"/>
                    <a:pt x="1246742" y="203916"/>
                    <a:pt x="1300082" y="113958"/>
                  </a:cubicBezTo>
                  <a:cubicBezTo>
                    <a:pt x="1353422" y="24000"/>
                    <a:pt x="1404434" y="-25742"/>
                    <a:pt x="1434702" y="13628"/>
                  </a:cubicBezTo>
                  <a:cubicBezTo>
                    <a:pt x="1464970" y="52998"/>
                    <a:pt x="1439359" y="277153"/>
                    <a:pt x="1481692" y="350178"/>
                  </a:cubicBezTo>
                  <a:cubicBezTo>
                    <a:pt x="1524025" y="423203"/>
                    <a:pt x="1629435" y="467653"/>
                    <a:pt x="1688702" y="451778"/>
                  </a:cubicBezTo>
                  <a:cubicBezTo>
                    <a:pt x="1747969" y="435903"/>
                    <a:pt x="1855919" y="262336"/>
                    <a:pt x="1898252" y="270168"/>
                  </a:cubicBezTo>
                  <a:cubicBezTo>
                    <a:pt x="1940585" y="278000"/>
                    <a:pt x="1894442" y="507446"/>
                    <a:pt x="1942702" y="498768"/>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椭圆 58"/>
            <p:cNvSpPr/>
            <p:nvPr/>
          </p:nvSpPr>
          <p:spPr>
            <a:xfrm>
              <a:off x="6195075" y="749812"/>
              <a:ext cx="1959049" cy="1688834"/>
            </a:xfrm>
            <a:prstGeom prst="ellipse">
              <a:avLst/>
            </a:pr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0" name="任意多边形 59"/>
            <p:cNvSpPr/>
            <p:nvPr/>
          </p:nvSpPr>
          <p:spPr>
            <a:xfrm rot="21441638">
              <a:off x="7391400" y="1491740"/>
              <a:ext cx="541020" cy="207520"/>
            </a:xfrm>
            <a:custGeom>
              <a:avLst/>
              <a:gdLst>
                <a:gd name="connsiteX0" fmla="*/ 0 w 541020"/>
                <a:gd name="connsiteY0" fmla="*/ 77980 h 207520"/>
                <a:gd name="connsiteX1" fmla="*/ 220980 w 541020"/>
                <a:gd name="connsiteY1" fmla="*/ 1780 h 207520"/>
                <a:gd name="connsiteX2" fmla="*/ 388620 w 541020"/>
                <a:gd name="connsiteY2" fmla="*/ 39880 h 207520"/>
                <a:gd name="connsiteX3" fmla="*/ 541020 w 541020"/>
                <a:gd name="connsiteY3" fmla="*/ 207520 h 207520"/>
              </a:gdLst>
              <a:ahLst/>
              <a:cxnLst>
                <a:cxn ang="0">
                  <a:pos x="connsiteX0" y="connsiteY0"/>
                </a:cxn>
                <a:cxn ang="0">
                  <a:pos x="connsiteX1" y="connsiteY1"/>
                </a:cxn>
                <a:cxn ang="0">
                  <a:pos x="connsiteX2" y="connsiteY2"/>
                </a:cxn>
                <a:cxn ang="0">
                  <a:pos x="connsiteX3" y="connsiteY3"/>
                </a:cxn>
              </a:cxnLst>
              <a:rect l="l" t="t" r="r" b="b"/>
              <a:pathLst>
                <a:path w="541020" h="207520">
                  <a:moveTo>
                    <a:pt x="0" y="77980"/>
                  </a:moveTo>
                  <a:cubicBezTo>
                    <a:pt x="78105" y="43055"/>
                    <a:pt x="156210" y="8130"/>
                    <a:pt x="220980" y="1780"/>
                  </a:cubicBezTo>
                  <a:cubicBezTo>
                    <a:pt x="285750" y="-4570"/>
                    <a:pt x="335280" y="5590"/>
                    <a:pt x="388620" y="39880"/>
                  </a:cubicBezTo>
                  <a:cubicBezTo>
                    <a:pt x="441960" y="74170"/>
                    <a:pt x="541020" y="207520"/>
                    <a:pt x="541020" y="207520"/>
                  </a:cubicBezTo>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1" name="任意多边形 60"/>
            <p:cNvSpPr/>
            <p:nvPr/>
          </p:nvSpPr>
          <p:spPr>
            <a:xfrm rot="21441638">
              <a:off x="6444360" y="1416918"/>
              <a:ext cx="541020" cy="207520"/>
            </a:xfrm>
            <a:custGeom>
              <a:avLst/>
              <a:gdLst>
                <a:gd name="connsiteX0" fmla="*/ 0 w 541020"/>
                <a:gd name="connsiteY0" fmla="*/ 77980 h 207520"/>
                <a:gd name="connsiteX1" fmla="*/ 220980 w 541020"/>
                <a:gd name="connsiteY1" fmla="*/ 1780 h 207520"/>
                <a:gd name="connsiteX2" fmla="*/ 388620 w 541020"/>
                <a:gd name="connsiteY2" fmla="*/ 39880 h 207520"/>
                <a:gd name="connsiteX3" fmla="*/ 541020 w 541020"/>
                <a:gd name="connsiteY3" fmla="*/ 207520 h 207520"/>
              </a:gdLst>
              <a:ahLst/>
              <a:cxnLst>
                <a:cxn ang="0">
                  <a:pos x="connsiteX0" y="connsiteY0"/>
                </a:cxn>
                <a:cxn ang="0">
                  <a:pos x="connsiteX1" y="connsiteY1"/>
                </a:cxn>
                <a:cxn ang="0">
                  <a:pos x="connsiteX2" y="connsiteY2"/>
                </a:cxn>
                <a:cxn ang="0">
                  <a:pos x="connsiteX3" y="connsiteY3"/>
                </a:cxn>
              </a:cxnLst>
              <a:rect l="l" t="t" r="r" b="b"/>
              <a:pathLst>
                <a:path w="541020" h="207520">
                  <a:moveTo>
                    <a:pt x="0" y="77980"/>
                  </a:moveTo>
                  <a:cubicBezTo>
                    <a:pt x="78105" y="43055"/>
                    <a:pt x="156210" y="8130"/>
                    <a:pt x="220980" y="1780"/>
                  </a:cubicBezTo>
                  <a:cubicBezTo>
                    <a:pt x="285750" y="-4570"/>
                    <a:pt x="335280" y="5590"/>
                    <a:pt x="388620" y="39880"/>
                  </a:cubicBezTo>
                  <a:cubicBezTo>
                    <a:pt x="441960" y="74170"/>
                    <a:pt x="541020" y="207520"/>
                    <a:pt x="541020" y="207520"/>
                  </a:cubicBezTo>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2" name="任意多边形 61"/>
            <p:cNvSpPr/>
            <p:nvPr/>
          </p:nvSpPr>
          <p:spPr>
            <a:xfrm>
              <a:off x="6924135" y="1846003"/>
              <a:ext cx="462774" cy="325666"/>
            </a:xfrm>
            <a:custGeom>
              <a:avLst/>
              <a:gdLst>
                <a:gd name="connsiteX0" fmla="*/ 6459 w 738385"/>
                <a:gd name="connsiteY0" fmla="*/ 2619 h 635873"/>
                <a:gd name="connsiteX1" fmla="*/ 166479 w 738385"/>
                <a:gd name="connsiteY1" fmla="*/ 147399 h 635873"/>
                <a:gd name="connsiteX2" fmla="*/ 372219 w 738385"/>
                <a:gd name="connsiteY2" fmla="*/ 208359 h 635873"/>
                <a:gd name="connsiteX3" fmla="*/ 593199 w 738385"/>
                <a:gd name="connsiteY3" fmla="*/ 147399 h 635873"/>
                <a:gd name="connsiteX4" fmla="*/ 730359 w 738385"/>
                <a:gd name="connsiteY4" fmla="*/ 17859 h 635873"/>
                <a:gd name="connsiteX5" fmla="*/ 707499 w 738385"/>
                <a:gd name="connsiteY5" fmla="*/ 231219 h 635873"/>
                <a:gd name="connsiteX6" fmla="*/ 585579 w 738385"/>
                <a:gd name="connsiteY6" fmla="*/ 490299 h 635873"/>
                <a:gd name="connsiteX7" fmla="*/ 364599 w 738385"/>
                <a:gd name="connsiteY7" fmla="*/ 635079 h 635873"/>
                <a:gd name="connsiteX8" fmla="*/ 174099 w 738385"/>
                <a:gd name="connsiteY8" fmla="*/ 536019 h 635873"/>
                <a:gd name="connsiteX9" fmla="*/ 44559 w 738385"/>
                <a:gd name="connsiteY9" fmla="*/ 284559 h 635873"/>
                <a:gd name="connsiteX10" fmla="*/ 6459 w 738385"/>
                <a:gd name="connsiteY10" fmla="*/ 2619 h 6358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738385" h="635873">
                  <a:moveTo>
                    <a:pt x="6459" y="2619"/>
                  </a:moveTo>
                  <a:cubicBezTo>
                    <a:pt x="26779" y="-20241"/>
                    <a:pt x="105519" y="113109"/>
                    <a:pt x="166479" y="147399"/>
                  </a:cubicBezTo>
                  <a:cubicBezTo>
                    <a:pt x="227439" y="181689"/>
                    <a:pt x="301099" y="208359"/>
                    <a:pt x="372219" y="208359"/>
                  </a:cubicBezTo>
                  <a:cubicBezTo>
                    <a:pt x="443339" y="208359"/>
                    <a:pt x="533509" y="179149"/>
                    <a:pt x="593199" y="147399"/>
                  </a:cubicBezTo>
                  <a:cubicBezTo>
                    <a:pt x="652889" y="115649"/>
                    <a:pt x="711309" y="3889"/>
                    <a:pt x="730359" y="17859"/>
                  </a:cubicBezTo>
                  <a:cubicBezTo>
                    <a:pt x="749409" y="31829"/>
                    <a:pt x="731629" y="152479"/>
                    <a:pt x="707499" y="231219"/>
                  </a:cubicBezTo>
                  <a:cubicBezTo>
                    <a:pt x="683369" y="309959"/>
                    <a:pt x="642729" y="422989"/>
                    <a:pt x="585579" y="490299"/>
                  </a:cubicBezTo>
                  <a:cubicBezTo>
                    <a:pt x="528429" y="557609"/>
                    <a:pt x="433179" y="627459"/>
                    <a:pt x="364599" y="635079"/>
                  </a:cubicBezTo>
                  <a:cubicBezTo>
                    <a:pt x="296019" y="642699"/>
                    <a:pt x="227439" y="594439"/>
                    <a:pt x="174099" y="536019"/>
                  </a:cubicBezTo>
                  <a:cubicBezTo>
                    <a:pt x="120759" y="477599"/>
                    <a:pt x="71229" y="370919"/>
                    <a:pt x="44559" y="284559"/>
                  </a:cubicBezTo>
                  <a:cubicBezTo>
                    <a:pt x="17889" y="198199"/>
                    <a:pt x="-13861" y="25479"/>
                    <a:pt x="6459" y="2619"/>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49" name="Freeform 16"/>
          <p:cNvSpPr>
            <a:spLocks noEditPoints="1"/>
          </p:cNvSpPr>
          <p:nvPr/>
        </p:nvSpPr>
        <p:spPr bwMode="auto">
          <a:xfrm>
            <a:off x="7197765" y="4301055"/>
            <a:ext cx="251367" cy="371594"/>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solidFill>
                <a:schemeClr val="lt1"/>
              </a:solidFill>
            </a:endParaRPr>
          </a:p>
        </p:txBody>
      </p:sp>
      <p:sp>
        <p:nvSpPr>
          <p:cNvPr id="67" name="Freeform 16"/>
          <p:cNvSpPr>
            <a:spLocks noEditPoints="1"/>
          </p:cNvSpPr>
          <p:nvPr/>
        </p:nvSpPr>
        <p:spPr bwMode="auto">
          <a:xfrm rot="584553">
            <a:off x="8023379" y="4251120"/>
            <a:ext cx="267384" cy="395273"/>
          </a:xfrm>
          <a:custGeom>
            <a:avLst/>
            <a:gdLst>
              <a:gd name="T0" fmla="*/ 19 w 76"/>
              <a:gd name="T1" fmla="*/ 55 h 91"/>
              <a:gd name="T2" fmla="*/ 2 w 76"/>
              <a:gd name="T3" fmla="*/ 47 h 91"/>
              <a:gd name="T4" fmla="*/ 0 w 76"/>
              <a:gd name="T5" fmla="*/ 46 h 91"/>
              <a:gd name="T6" fmla="*/ 19 w 76"/>
              <a:gd name="T7" fmla="*/ 37 h 91"/>
              <a:gd name="T8" fmla="*/ 51 w 76"/>
              <a:gd name="T9" fmla="*/ 0 h 91"/>
              <a:gd name="T10" fmla="*/ 54 w 76"/>
              <a:gd name="T11" fmla="*/ 0 h 91"/>
              <a:gd name="T12" fmla="*/ 41 w 76"/>
              <a:gd name="T13" fmla="*/ 32 h 91"/>
              <a:gd name="T14" fmla="*/ 42 w 76"/>
              <a:gd name="T15" fmla="*/ 34 h 91"/>
              <a:gd name="T16" fmla="*/ 74 w 76"/>
              <a:gd name="T17" fmla="*/ 30 h 91"/>
              <a:gd name="T18" fmla="*/ 75 w 76"/>
              <a:gd name="T19" fmla="*/ 30 h 91"/>
              <a:gd name="T20" fmla="*/ 76 w 76"/>
              <a:gd name="T21" fmla="*/ 30 h 91"/>
              <a:gd name="T22" fmla="*/ 74 w 76"/>
              <a:gd name="T23" fmla="*/ 46 h 91"/>
              <a:gd name="T24" fmla="*/ 76 w 76"/>
              <a:gd name="T25" fmla="*/ 60 h 91"/>
              <a:gd name="T26" fmla="*/ 75 w 76"/>
              <a:gd name="T27" fmla="*/ 60 h 91"/>
              <a:gd name="T28" fmla="*/ 76 w 76"/>
              <a:gd name="T29" fmla="*/ 61 h 91"/>
              <a:gd name="T30" fmla="*/ 74 w 76"/>
              <a:gd name="T31" fmla="*/ 61 h 91"/>
              <a:gd name="T32" fmla="*/ 41 w 76"/>
              <a:gd name="T33" fmla="*/ 57 h 91"/>
              <a:gd name="T34" fmla="*/ 41 w 76"/>
              <a:gd name="T35" fmla="*/ 59 h 91"/>
              <a:gd name="T36" fmla="*/ 53 w 76"/>
              <a:gd name="T37" fmla="*/ 89 h 91"/>
              <a:gd name="T38" fmla="*/ 54 w 76"/>
              <a:gd name="T39" fmla="*/ 91 h 91"/>
              <a:gd name="T40" fmla="*/ 20 w 76"/>
              <a:gd name="T41" fmla="*/ 53 h 91"/>
              <a:gd name="T42" fmla="*/ 21 w 76"/>
              <a:gd name="T43" fmla="*/ 54 h 91"/>
              <a:gd name="T44" fmla="*/ 50 w 76"/>
              <a:gd name="T45" fmla="*/ 88 h 91"/>
              <a:gd name="T46" fmla="*/ 39 w 76"/>
              <a:gd name="T47" fmla="*/ 59 h 91"/>
              <a:gd name="T48" fmla="*/ 39 w 76"/>
              <a:gd name="T49" fmla="*/ 56 h 91"/>
              <a:gd name="T50" fmla="*/ 40 w 76"/>
              <a:gd name="T51" fmla="*/ 55 h 91"/>
              <a:gd name="T52" fmla="*/ 73 w 76"/>
              <a:gd name="T53" fmla="*/ 59 h 91"/>
              <a:gd name="T54" fmla="*/ 71 w 76"/>
              <a:gd name="T55" fmla="*/ 46 h 91"/>
              <a:gd name="T56" fmla="*/ 73 w 76"/>
              <a:gd name="T57" fmla="*/ 33 h 91"/>
              <a:gd name="T58" fmla="*/ 41 w 76"/>
              <a:gd name="T59" fmla="*/ 37 h 91"/>
              <a:gd name="T60" fmla="*/ 39 w 76"/>
              <a:gd name="T61" fmla="*/ 36 h 91"/>
              <a:gd name="T62" fmla="*/ 39 w 76"/>
              <a:gd name="T63" fmla="*/ 32 h 91"/>
              <a:gd name="T64" fmla="*/ 49 w 76"/>
              <a:gd name="T65" fmla="*/ 3 h 91"/>
              <a:gd name="T66" fmla="*/ 21 w 76"/>
              <a:gd name="T67" fmla="*/ 38 h 91"/>
              <a:gd name="T68" fmla="*/ 20 w 76"/>
              <a:gd name="T69" fmla="*/ 39 h 91"/>
              <a:gd name="T70" fmla="*/ 5 w 76"/>
              <a:gd name="T71" fmla="*/ 46 h 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76" h="91">
                <a:moveTo>
                  <a:pt x="52" y="91"/>
                </a:moveTo>
                <a:cubicBezTo>
                  <a:pt x="37" y="90"/>
                  <a:pt x="22" y="72"/>
                  <a:pt x="19" y="55"/>
                </a:cubicBezTo>
                <a:cubicBezTo>
                  <a:pt x="19" y="55"/>
                  <a:pt x="19" y="55"/>
                  <a:pt x="19" y="55"/>
                </a:cubicBezTo>
                <a:cubicBezTo>
                  <a:pt x="12" y="53"/>
                  <a:pt x="6" y="50"/>
                  <a:pt x="2" y="47"/>
                </a:cubicBezTo>
                <a:cubicBezTo>
                  <a:pt x="2" y="47"/>
                  <a:pt x="2" y="47"/>
                  <a:pt x="2" y="47"/>
                </a:cubicBezTo>
                <a:cubicBezTo>
                  <a:pt x="0" y="46"/>
                  <a:pt x="0" y="46"/>
                  <a:pt x="0" y="46"/>
                </a:cubicBezTo>
                <a:cubicBezTo>
                  <a:pt x="2" y="45"/>
                  <a:pt x="2" y="45"/>
                  <a:pt x="2" y="45"/>
                </a:cubicBezTo>
                <a:cubicBezTo>
                  <a:pt x="6" y="41"/>
                  <a:pt x="12" y="39"/>
                  <a:pt x="19" y="37"/>
                </a:cubicBezTo>
                <a:cubicBezTo>
                  <a:pt x="19" y="37"/>
                  <a:pt x="19" y="37"/>
                  <a:pt x="19" y="37"/>
                </a:cubicBezTo>
                <a:cubicBezTo>
                  <a:pt x="22" y="20"/>
                  <a:pt x="36" y="1"/>
                  <a:pt x="51" y="0"/>
                </a:cubicBezTo>
                <a:cubicBezTo>
                  <a:pt x="51" y="0"/>
                  <a:pt x="51" y="0"/>
                  <a:pt x="51" y="0"/>
                </a:cubicBezTo>
                <a:cubicBezTo>
                  <a:pt x="54" y="0"/>
                  <a:pt x="54" y="0"/>
                  <a:pt x="54" y="0"/>
                </a:cubicBezTo>
                <a:cubicBezTo>
                  <a:pt x="52" y="2"/>
                  <a:pt x="52" y="2"/>
                  <a:pt x="52" y="2"/>
                </a:cubicBezTo>
                <a:cubicBezTo>
                  <a:pt x="49" y="8"/>
                  <a:pt x="41" y="22"/>
                  <a:pt x="41" y="32"/>
                </a:cubicBezTo>
                <a:cubicBezTo>
                  <a:pt x="41" y="32"/>
                  <a:pt x="41" y="32"/>
                  <a:pt x="41" y="32"/>
                </a:cubicBezTo>
                <a:cubicBezTo>
                  <a:pt x="41" y="33"/>
                  <a:pt x="42" y="34"/>
                  <a:pt x="42" y="34"/>
                </a:cubicBezTo>
                <a:cubicBezTo>
                  <a:pt x="42" y="34"/>
                  <a:pt x="42" y="34"/>
                  <a:pt x="42" y="34"/>
                </a:cubicBezTo>
                <a:cubicBezTo>
                  <a:pt x="49" y="33"/>
                  <a:pt x="68" y="30"/>
                  <a:pt x="74" y="30"/>
                </a:cubicBezTo>
                <a:cubicBezTo>
                  <a:pt x="74" y="30"/>
                  <a:pt x="74" y="30"/>
                  <a:pt x="74" y="30"/>
                </a:cubicBezTo>
                <a:cubicBezTo>
                  <a:pt x="74" y="30"/>
                  <a:pt x="74" y="30"/>
                  <a:pt x="75" y="30"/>
                </a:cubicBezTo>
                <a:cubicBezTo>
                  <a:pt x="75" y="30"/>
                  <a:pt x="75" y="30"/>
                  <a:pt x="75" y="30"/>
                </a:cubicBezTo>
                <a:cubicBezTo>
                  <a:pt x="76" y="30"/>
                  <a:pt x="76" y="30"/>
                  <a:pt x="76" y="30"/>
                </a:cubicBezTo>
                <a:cubicBezTo>
                  <a:pt x="76" y="32"/>
                  <a:pt x="76" y="32"/>
                  <a:pt x="76" y="32"/>
                </a:cubicBezTo>
                <a:cubicBezTo>
                  <a:pt x="74" y="36"/>
                  <a:pt x="74" y="41"/>
                  <a:pt x="74" y="46"/>
                </a:cubicBezTo>
                <a:cubicBezTo>
                  <a:pt x="74" y="46"/>
                  <a:pt x="74" y="46"/>
                  <a:pt x="74" y="46"/>
                </a:cubicBezTo>
                <a:cubicBezTo>
                  <a:pt x="74" y="51"/>
                  <a:pt x="74" y="56"/>
                  <a:pt x="76" y="60"/>
                </a:cubicBezTo>
                <a:cubicBezTo>
                  <a:pt x="76" y="60"/>
                  <a:pt x="76" y="60"/>
                  <a:pt x="76" y="60"/>
                </a:cubicBezTo>
                <a:cubicBezTo>
                  <a:pt x="75" y="60"/>
                  <a:pt x="75" y="60"/>
                  <a:pt x="75" y="60"/>
                </a:cubicBezTo>
                <a:cubicBezTo>
                  <a:pt x="76" y="60"/>
                  <a:pt x="76" y="60"/>
                  <a:pt x="76" y="60"/>
                </a:cubicBezTo>
                <a:cubicBezTo>
                  <a:pt x="76" y="61"/>
                  <a:pt x="76" y="61"/>
                  <a:pt x="76" y="61"/>
                </a:cubicBezTo>
                <a:cubicBezTo>
                  <a:pt x="75" y="61"/>
                  <a:pt x="75" y="61"/>
                  <a:pt x="75" y="61"/>
                </a:cubicBezTo>
                <a:cubicBezTo>
                  <a:pt x="74" y="61"/>
                  <a:pt x="74" y="61"/>
                  <a:pt x="74" y="61"/>
                </a:cubicBezTo>
                <a:cubicBezTo>
                  <a:pt x="74" y="61"/>
                  <a:pt x="74" y="61"/>
                  <a:pt x="74" y="61"/>
                </a:cubicBezTo>
                <a:cubicBezTo>
                  <a:pt x="68" y="61"/>
                  <a:pt x="49" y="58"/>
                  <a:pt x="41" y="57"/>
                </a:cubicBezTo>
                <a:cubicBezTo>
                  <a:pt x="41" y="57"/>
                  <a:pt x="41" y="57"/>
                  <a:pt x="41" y="57"/>
                </a:cubicBezTo>
                <a:cubicBezTo>
                  <a:pt x="41" y="58"/>
                  <a:pt x="41" y="58"/>
                  <a:pt x="41" y="59"/>
                </a:cubicBezTo>
                <a:cubicBezTo>
                  <a:pt x="41" y="59"/>
                  <a:pt x="41" y="59"/>
                  <a:pt x="41" y="59"/>
                </a:cubicBezTo>
                <a:cubicBezTo>
                  <a:pt x="41" y="69"/>
                  <a:pt x="50" y="83"/>
                  <a:pt x="53" y="89"/>
                </a:cubicBezTo>
                <a:cubicBezTo>
                  <a:pt x="53" y="89"/>
                  <a:pt x="53" y="89"/>
                  <a:pt x="53" y="89"/>
                </a:cubicBezTo>
                <a:cubicBezTo>
                  <a:pt x="54" y="91"/>
                  <a:pt x="54" y="91"/>
                  <a:pt x="54" y="91"/>
                </a:cubicBezTo>
                <a:cubicBezTo>
                  <a:pt x="52" y="91"/>
                  <a:pt x="52" y="91"/>
                  <a:pt x="52" y="91"/>
                </a:cubicBezTo>
                <a:close/>
                <a:moveTo>
                  <a:pt x="20" y="53"/>
                </a:moveTo>
                <a:cubicBezTo>
                  <a:pt x="21" y="53"/>
                  <a:pt x="21" y="53"/>
                  <a:pt x="21" y="53"/>
                </a:cubicBezTo>
                <a:cubicBezTo>
                  <a:pt x="21" y="54"/>
                  <a:pt x="21" y="54"/>
                  <a:pt x="21" y="54"/>
                </a:cubicBezTo>
                <a:cubicBezTo>
                  <a:pt x="24" y="69"/>
                  <a:pt x="37" y="85"/>
                  <a:pt x="50" y="88"/>
                </a:cubicBezTo>
                <a:cubicBezTo>
                  <a:pt x="50" y="88"/>
                  <a:pt x="50" y="88"/>
                  <a:pt x="50" y="88"/>
                </a:cubicBezTo>
                <a:cubicBezTo>
                  <a:pt x="46" y="81"/>
                  <a:pt x="39" y="69"/>
                  <a:pt x="39" y="59"/>
                </a:cubicBezTo>
                <a:cubicBezTo>
                  <a:pt x="39" y="59"/>
                  <a:pt x="39" y="59"/>
                  <a:pt x="39" y="59"/>
                </a:cubicBezTo>
                <a:cubicBezTo>
                  <a:pt x="39" y="58"/>
                  <a:pt x="39" y="57"/>
                  <a:pt x="39" y="56"/>
                </a:cubicBezTo>
                <a:cubicBezTo>
                  <a:pt x="39" y="56"/>
                  <a:pt x="39" y="56"/>
                  <a:pt x="39" y="56"/>
                </a:cubicBezTo>
                <a:cubicBezTo>
                  <a:pt x="39" y="54"/>
                  <a:pt x="39" y="54"/>
                  <a:pt x="39" y="54"/>
                </a:cubicBezTo>
                <a:cubicBezTo>
                  <a:pt x="40" y="55"/>
                  <a:pt x="40" y="55"/>
                  <a:pt x="40" y="55"/>
                </a:cubicBezTo>
                <a:cubicBezTo>
                  <a:pt x="46" y="56"/>
                  <a:pt x="66" y="59"/>
                  <a:pt x="73" y="59"/>
                </a:cubicBezTo>
                <a:cubicBezTo>
                  <a:pt x="73" y="59"/>
                  <a:pt x="73" y="59"/>
                  <a:pt x="73" y="59"/>
                </a:cubicBezTo>
                <a:cubicBezTo>
                  <a:pt x="72" y="55"/>
                  <a:pt x="71" y="50"/>
                  <a:pt x="71" y="46"/>
                </a:cubicBezTo>
                <a:cubicBezTo>
                  <a:pt x="71" y="46"/>
                  <a:pt x="71" y="46"/>
                  <a:pt x="71" y="46"/>
                </a:cubicBezTo>
                <a:cubicBezTo>
                  <a:pt x="71" y="41"/>
                  <a:pt x="72" y="37"/>
                  <a:pt x="73" y="33"/>
                </a:cubicBezTo>
                <a:cubicBezTo>
                  <a:pt x="73" y="33"/>
                  <a:pt x="73" y="33"/>
                  <a:pt x="73" y="33"/>
                </a:cubicBezTo>
                <a:cubicBezTo>
                  <a:pt x="66" y="33"/>
                  <a:pt x="47" y="36"/>
                  <a:pt x="41" y="37"/>
                </a:cubicBezTo>
                <a:cubicBezTo>
                  <a:pt x="41" y="37"/>
                  <a:pt x="41" y="37"/>
                  <a:pt x="41" y="37"/>
                </a:cubicBezTo>
                <a:cubicBezTo>
                  <a:pt x="40" y="37"/>
                  <a:pt x="40" y="37"/>
                  <a:pt x="40" y="37"/>
                </a:cubicBezTo>
                <a:cubicBezTo>
                  <a:pt x="39" y="36"/>
                  <a:pt x="39" y="36"/>
                  <a:pt x="39" y="36"/>
                </a:cubicBezTo>
                <a:cubicBezTo>
                  <a:pt x="39" y="35"/>
                  <a:pt x="39" y="33"/>
                  <a:pt x="39" y="32"/>
                </a:cubicBezTo>
                <a:cubicBezTo>
                  <a:pt x="39" y="32"/>
                  <a:pt x="39" y="32"/>
                  <a:pt x="39" y="32"/>
                </a:cubicBezTo>
                <a:cubicBezTo>
                  <a:pt x="39" y="22"/>
                  <a:pt x="45" y="10"/>
                  <a:pt x="49" y="3"/>
                </a:cubicBezTo>
                <a:cubicBezTo>
                  <a:pt x="49" y="3"/>
                  <a:pt x="49" y="3"/>
                  <a:pt x="49" y="3"/>
                </a:cubicBezTo>
                <a:cubicBezTo>
                  <a:pt x="36" y="5"/>
                  <a:pt x="23" y="23"/>
                  <a:pt x="21" y="38"/>
                </a:cubicBezTo>
                <a:cubicBezTo>
                  <a:pt x="21" y="38"/>
                  <a:pt x="21" y="38"/>
                  <a:pt x="21" y="38"/>
                </a:cubicBezTo>
                <a:cubicBezTo>
                  <a:pt x="21" y="39"/>
                  <a:pt x="21" y="39"/>
                  <a:pt x="21" y="39"/>
                </a:cubicBezTo>
                <a:cubicBezTo>
                  <a:pt x="20" y="39"/>
                  <a:pt x="20" y="39"/>
                  <a:pt x="20" y="39"/>
                </a:cubicBezTo>
                <a:cubicBezTo>
                  <a:pt x="14" y="41"/>
                  <a:pt x="9" y="43"/>
                  <a:pt x="5" y="46"/>
                </a:cubicBezTo>
                <a:cubicBezTo>
                  <a:pt x="5" y="46"/>
                  <a:pt x="5" y="46"/>
                  <a:pt x="5" y="46"/>
                </a:cubicBezTo>
                <a:cubicBezTo>
                  <a:pt x="9" y="49"/>
                  <a:pt x="14" y="51"/>
                  <a:pt x="20" y="53"/>
                </a:cubicBezTo>
                <a:close/>
              </a:path>
            </a:pathLst>
          </a:custGeom>
          <a:noFill/>
          <a:ln w="12700">
            <a:solidFill>
              <a:schemeClr val="bg1">
                <a:alpha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03163" tIns="51581" rIns="103163" bIns="51581" rtlCol="0" anchor="ctr"/>
          <a:lstStyle/>
          <a:p>
            <a:pPr algn="ctr"/>
            <a:endParaRPr lang="zh-CN" altLang="en-US">
              <a:solidFill>
                <a:schemeClr val="lt1"/>
              </a:solidFill>
            </a:endParaRPr>
          </a:p>
        </p:txBody>
      </p:sp>
      <p:grpSp>
        <p:nvGrpSpPr>
          <p:cNvPr id="5" name="组合 4"/>
          <p:cNvGrpSpPr/>
          <p:nvPr/>
        </p:nvGrpSpPr>
        <p:grpSpPr>
          <a:xfrm>
            <a:off x="3073526" y="1900186"/>
            <a:ext cx="825867" cy="945007"/>
            <a:chOff x="2356113" y="1429930"/>
            <a:chExt cx="762339" cy="708756"/>
          </a:xfrm>
        </p:grpSpPr>
        <p:grpSp>
          <p:nvGrpSpPr>
            <p:cNvPr id="9" name="组合 8"/>
            <p:cNvGrpSpPr/>
            <p:nvPr/>
          </p:nvGrpSpPr>
          <p:grpSpPr>
            <a:xfrm>
              <a:off x="2411760" y="1490614"/>
              <a:ext cx="648072" cy="648072"/>
              <a:chOff x="1907704" y="1131590"/>
              <a:chExt cx="1008112" cy="1008112"/>
            </a:xfrm>
          </p:grpSpPr>
          <p:sp>
            <p:nvSpPr>
              <p:cNvPr id="2" name="矩形 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latin typeface="黑体" pitchFamily="49" charset="-122"/>
                  <a:ea typeface="黑体" pitchFamily="49" charset="-122"/>
                </a:endParaRPr>
              </a:p>
            </p:txBody>
          </p:sp>
          <p:cxnSp>
            <p:nvCxnSpPr>
              <p:cNvPr id="4" name="直接连接符 3"/>
              <p:cNvCxnSpPr>
                <a:stCxn id="2" idx="1"/>
                <a:endCxn id="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a:stCxn id="2" idx="0"/>
                <a:endCxn id="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3" name="矩形 2"/>
            <p:cNvSpPr/>
            <p:nvPr/>
          </p:nvSpPr>
          <p:spPr>
            <a:xfrm>
              <a:off x="2356113" y="1429930"/>
              <a:ext cx="762339" cy="646331"/>
            </a:xfrm>
            <a:prstGeom prst="rect">
              <a:avLst/>
            </a:prstGeom>
          </p:spPr>
          <p:txBody>
            <a:bodyPr wrap="none">
              <a:spAutoFit/>
            </a:bodyPr>
            <a:lstStyle/>
            <a:p>
              <a:pPr algn="ctr"/>
              <a:r>
                <a:rPr lang="zh-CN" altLang="en-US" sz="5000">
                  <a:solidFill>
                    <a:schemeClr val="bg1">
                      <a:alpha val="79000"/>
                    </a:schemeClr>
                  </a:solidFill>
                  <a:latin typeface="黑体" pitchFamily="49" charset="-122"/>
                  <a:ea typeface="黑体" pitchFamily="49" charset="-122"/>
                </a:rPr>
                <a:t>医</a:t>
              </a:r>
              <a:endParaRPr lang="zh-CN" altLang="en-US" sz="5000" dirty="0">
                <a:solidFill>
                  <a:schemeClr val="bg1">
                    <a:alpha val="79000"/>
                  </a:schemeClr>
                </a:solidFill>
                <a:latin typeface="黑体" pitchFamily="49" charset="-122"/>
                <a:ea typeface="黑体" pitchFamily="49" charset="-122"/>
              </a:endParaRPr>
            </a:p>
          </p:txBody>
        </p:sp>
      </p:grpSp>
      <p:grpSp>
        <p:nvGrpSpPr>
          <p:cNvPr id="6" name="组合 5"/>
          <p:cNvGrpSpPr/>
          <p:nvPr/>
        </p:nvGrpSpPr>
        <p:grpSpPr>
          <a:xfrm>
            <a:off x="3878567" y="1900186"/>
            <a:ext cx="825867" cy="945007"/>
            <a:chOff x="3105036" y="1429930"/>
            <a:chExt cx="762339" cy="708756"/>
          </a:xfrm>
        </p:grpSpPr>
        <p:grpSp>
          <p:nvGrpSpPr>
            <p:cNvPr id="11" name="组合 10"/>
            <p:cNvGrpSpPr/>
            <p:nvPr/>
          </p:nvGrpSpPr>
          <p:grpSpPr>
            <a:xfrm>
              <a:off x="3160683" y="1490614"/>
              <a:ext cx="648072" cy="648072"/>
              <a:chOff x="1907704" y="1131590"/>
              <a:chExt cx="1008112" cy="1008112"/>
            </a:xfrm>
          </p:grpSpPr>
          <p:sp>
            <p:nvSpPr>
              <p:cNvPr id="12" name="矩形 1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latin typeface="黑体" pitchFamily="49" charset="-122"/>
                  <a:ea typeface="黑体" pitchFamily="49" charset="-122"/>
                </a:endParaRPr>
              </a:p>
            </p:txBody>
          </p:sp>
          <p:cxnSp>
            <p:nvCxnSpPr>
              <p:cNvPr id="13" name="直接连接符 12"/>
              <p:cNvCxnSpPr>
                <a:stCxn id="12" idx="1"/>
                <a:endCxn id="1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2" idx="0"/>
                <a:endCxn id="1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15" name="矩形 14"/>
            <p:cNvSpPr/>
            <p:nvPr/>
          </p:nvSpPr>
          <p:spPr>
            <a:xfrm>
              <a:off x="3105036" y="1429930"/>
              <a:ext cx="762339" cy="646331"/>
            </a:xfrm>
            <a:prstGeom prst="rect">
              <a:avLst/>
            </a:prstGeom>
          </p:spPr>
          <p:txBody>
            <a:bodyPr wrap="none">
              <a:spAutoFit/>
            </a:bodyPr>
            <a:lstStyle/>
            <a:p>
              <a:pPr algn="ctr"/>
              <a:r>
                <a:rPr lang="zh-CN" altLang="en-US" sz="5000">
                  <a:solidFill>
                    <a:schemeClr val="bg1">
                      <a:alpha val="79000"/>
                    </a:schemeClr>
                  </a:solidFill>
                  <a:latin typeface="黑体" pitchFamily="49" charset="-122"/>
                  <a:ea typeface="黑体" pitchFamily="49" charset="-122"/>
                </a:rPr>
                <a:t>用</a:t>
              </a:r>
              <a:endParaRPr lang="zh-CN" altLang="en-US" sz="5000" dirty="0">
                <a:solidFill>
                  <a:schemeClr val="bg1">
                    <a:alpha val="79000"/>
                  </a:schemeClr>
                </a:solidFill>
                <a:latin typeface="黑体" pitchFamily="49" charset="-122"/>
                <a:ea typeface="黑体" pitchFamily="49" charset="-122"/>
              </a:endParaRPr>
            </a:p>
          </p:txBody>
        </p:sp>
      </p:grpSp>
      <p:grpSp>
        <p:nvGrpSpPr>
          <p:cNvPr id="7" name="组合 6"/>
          <p:cNvGrpSpPr/>
          <p:nvPr/>
        </p:nvGrpSpPr>
        <p:grpSpPr>
          <a:xfrm>
            <a:off x="5488648" y="1900186"/>
            <a:ext cx="825867" cy="945007"/>
            <a:chOff x="3884166" y="1429930"/>
            <a:chExt cx="762339" cy="708756"/>
          </a:xfrm>
        </p:grpSpPr>
        <p:grpSp>
          <p:nvGrpSpPr>
            <p:cNvPr id="16" name="组合 15"/>
            <p:cNvGrpSpPr/>
            <p:nvPr/>
          </p:nvGrpSpPr>
          <p:grpSpPr>
            <a:xfrm>
              <a:off x="3939813" y="1490614"/>
              <a:ext cx="648072" cy="648072"/>
              <a:chOff x="1907704" y="1131590"/>
              <a:chExt cx="1008112" cy="1008112"/>
            </a:xfrm>
          </p:grpSpPr>
          <p:sp>
            <p:nvSpPr>
              <p:cNvPr id="17" name="矩形 16"/>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latin typeface="黑体" pitchFamily="49" charset="-122"/>
                  <a:ea typeface="黑体" pitchFamily="49" charset="-122"/>
                </a:endParaRPr>
              </a:p>
            </p:txBody>
          </p:sp>
          <p:cxnSp>
            <p:nvCxnSpPr>
              <p:cNvPr id="18" name="直接连接符 17"/>
              <p:cNvCxnSpPr>
                <a:stCxn id="17" idx="1"/>
                <a:endCxn id="17"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a:stCxn id="17" idx="0"/>
                <a:endCxn id="17"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0" name="矩形 19"/>
            <p:cNvSpPr/>
            <p:nvPr/>
          </p:nvSpPr>
          <p:spPr>
            <a:xfrm>
              <a:off x="3884166" y="1429930"/>
              <a:ext cx="762339" cy="646331"/>
            </a:xfrm>
            <a:prstGeom prst="rect">
              <a:avLst/>
            </a:prstGeom>
          </p:spPr>
          <p:txBody>
            <a:bodyPr wrap="none">
              <a:spAutoFit/>
            </a:bodyPr>
            <a:lstStyle/>
            <a:p>
              <a:pPr algn="ctr"/>
              <a:r>
                <a:rPr lang="zh-CN" altLang="en-US" sz="5000">
                  <a:solidFill>
                    <a:schemeClr val="bg1">
                      <a:alpha val="79000"/>
                    </a:schemeClr>
                  </a:solidFill>
                  <a:latin typeface="黑体" pitchFamily="49" charset="-122"/>
                  <a:ea typeface="黑体" pitchFamily="49" charset="-122"/>
                </a:rPr>
                <a:t>理</a:t>
              </a:r>
              <a:endParaRPr lang="zh-CN" altLang="en-US" sz="5000" dirty="0">
                <a:solidFill>
                  <a:schemeClr val="bg1">
                    <a:alpha val="79000"/>
                  </a:schemeClr>
                </a:solidFill>
                <a:latin typeface="黑体" pitchFamily="49" charset="-122"/>
                <a:ea typeface="黑体" pitchFamily="49" charset="-122"/>
              </a:endParaRPr>
            </a:p>
          </p:txBody>
        </p:sp>
      </p:grpSp>
      <p:grpSp>
        <p:nvGrpSpPr>
          <p:cNvPr id="31" name="组合 30"/>
          <p:cNvGrpSpPr/>
          <p:nvPr/>
        </p:nvGrpSpPr>
        <p:grpSpPr>
          <a:xfrm>
            <a:off x="6293689" y="1900186"/>
            <a:ext cx="825867" cy="945007"/>
            <a:chOff x="4648177" y="1429930"/>
            <a:chExt cx="762339" cy="708756"/>
          </a:xfrm>
        </p:grpSpPr>
        <p:grpSp>
          <p:nvGrpSpPr>
            <p:cNvPr id="21" name="组合 20"/>
            <p:cNvGrpSpPr/>
            <p:nvPr/>
          </p:nvGrpSpPr>
          <p:grpSpPr>
            <a:xfrm>
              <a:off x="4703824" y="1490614"/>
              <a:ext cx="648072" cy="648072"/>
              <a:chOff x="1907704" y="1131590"/>
              <a:chExt cx="1008112" cy="1008112"/>
            </a:xfrm>
          </p:grpSpPr>
          <p:sp>
            <p:nvSpPr>
              <p:cNvPr id="22" name="矩形 21"/>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latin typeface="黑体" pitchFamily="49" charset="-122"/>
                  <a:ea typeface="黑体" pitchFamily="49" charset="-122"/>
                </a:endParaRPr>
              </a:p>
            </p:txBody>
          </p:sp>
          <p:cxnSp>
            <p:nvCxnSpPr>
              <p:cNvPr id="23" name="直接连接符 22"/>
              <p:cNvCxnSpPr>
                <a:stCxn id="22" idx="1"/>
                <a:endCxn id="22"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a:stCxn id="22" idx="0"/>
                <a:endCxn id="22"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25" name="矩形 24"/>
            <p:cNvSpPr/>
            <p:nvPr/>
          </p:nvSpPr>
          <p:spPr>
            <a:xfrm>
              <a:off x="4648177" y="1429930"/>
              <a:ext cx="762339" cy="646331"/>
            </a:xfrm>
            <a:prstGeom prst="rect">
              <a:avLst/>
            </a:prstGeom>
          </p:spPr>
          <p:txBody>
            <a:bodyPr wrap="none">
              <a:spAutoFit/>
            </a:bodyPr>
            <a:lstStyle/>
            <a:p>
              <a:pPr algn="ctr"/>
              <a:r>
                <a:rPr lang="zh-CN" altLang="en-US" sz="5000">
                  <a:solidFill>
                    <a:schemeClr val="bg1">
                      <a:alpha val="79000"/>
                    </a:schemeClr>
                  </a:solidFill>
                  <a:latin typeface="黑体" pitchFamily="49" charset="-122"/>
                  <a:ea typeface="黑体" pitchFamily="49" charset="-122"/>
                </a:rPr>
                <a:t>学</a:t>
              </a:r>
              <a:endParaRPr lang="zh-CN" altLang="en-US" sz="5000" dirty="0">
                <a:solidFill>
                  <a:schemeClr val="bg1">
                    <a:alpha val="79000"/>
                  </a:schemeClr>
                </a:solidFill>
                <a:latin typeface="黑体" pitchFamily="49" charset="-122"/>
                <a:ea typeface="黑体" pitchFamily="49" charset="-122"/>
              </a:endParaRPr>
            </a:p>
          </p:txBody>
        </p:sp>
      </p:grpSp>
      <p:sp>
        <p:nvSpPr>
          <p:cNvPr id="35" name="TextBox 34"/>
          <p:cNvSpPr txBox="1"/>
          <p:nvPr/>
        </p:nvSpPr>
        <p:spPr>
          <a:xfrm>
            <a:off x="2808651" y="4718146"/>
            <a:ext cx="3080922" cy="1089054"/>
          </a:xfrm>
          <a:prstGeom prst="rect">
            <a:avLst/>
          </a:prstGeom>
          <a:noFill/>
        </p:spPr>
        <p:txBody>
          <a:bodyPr wrap="none" lIns="103163" tIns="51581" rIns="103163" bIns="51581" rtlCol="0">
            <a:spAutoFit/>
            <a:scene3d>
              <a:camera prst="orthographicFront"/>
              <a:lightRig rig="glow" dir="tl">
                <a:rot lat="0" lon="0" rev="5400000"/>
              </a:lightRig>
            </a:scene3d>
            <a:sp3d contourW="12700">
              <a:bevelT w="25400" h="25400"/>
              <a:contourClr>
                <a:schemeClr val="accent6">
                  <a:shade val="73000"/>
                </a:schemeClr>
              </a:contourClr>
            </a:sp3d>
          </a:bodyPr>
          <a:lstStyle/>
          <a:p>
            <a:pPr algn="ctr"/>
            <a:r>
              <a:rPr lang="zh-CN" altLang="en-US" sz="36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文鼎中钢笔行楷" pitchFamily="33" charset="-122"/>
                <a:ea typeface="文鼎中钢笔行楷" pitchFamily="33" charset="-122"/>
              </a:rPr>
              <a:t>南方医科</a:t>
            </a:r>
            <a:r>
              <a:rPr lang="zh-CN" altLang="en-US"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文鼎中钢笔行楷" pitchFamily="33" charset="-122"/>
                <a:ea typeface="文鼎中钢笔行楷" pitchFamily="33" charset="-122"/>
              </a:rPr>
              <a:t>大学</a:t>
            </a:r>
            <a:endParaRPr lang="en-US" altLang="zh-CN" sz="36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文鼎中钢笔行楷" pitchFamily="33" charset="-122"/>
              <a:ea typeface="文鼎中钢笔行楷" pitchFamily="33" charset="-122"/>
            </a:endParaRPr>
          </a:p>
          <a:p>
            <a:pPr algn="ctr"/>
            <a:r>
              <a:rPr lang="zh-CN" altLang="en-US" sz="2800" b="1" dirty="0" smtClean="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文鼎中钢笔行楷" pitchFamily="33" charset="-122"/>
                <a:ea typeface="文鼎中钢笔行楷" pitchFamily="33" charset="-122"/>
              </a:rPr>
              <a:t>生物医学工程学院</a:t>
            </a:r>
            <a:endParaRPr lang="zh-CN" altLang="en-US" sz="2800" b="1" dirty="0">
              <a:ln w="11430"/>
              <a:gradFill>
                <a:gsLst>
                  <a:gs pos="0">
                    <a:schemeClr val="accent6">
                      <a:tint val="90000"/>
                      <a:satMod val="120000"/>
                    </a:schemeClr>
                  </a:gs>
                  <a:gs pos="25000">
                    <a:schemeClr val="accent6">
                      <a:tint val="93000"/>
                      <a:satMod val="120000"/>
                    </a:schemeClr>
                  </a:gs>
                  <a:gs pos="50000">
                    <a:schemeClr val="accent6">
                      <a:shade val="89000"/>
                      <a:satMod val="110000"/>
                    </a:schemeClr>
                  </a:gs>
                  <a:gs pos="75000">
                    <a:schemeClr val="accent6">
                      <a:tint val="93000"/>
                      <a:satMod val="120000"/>
                    </a:schemeClr>
                  </a:gs>
                  <a:gs pos="100000">
                    <a:schemeClr val="accent6">
                      <a:tint val="90000"/>
                      <a:satMod val="120000"/>
                    </a:schemeClr>
                  </a:gs>
                </a:gsLst>
                <a:lin ang="5400000"/>
              </a:gradFill>
              <a:effectLst>
                <a:outerShdw blurRad="80000" dist="40000" dir="5040000" algn="tl">
                  <a:srgbClr val="000000">
                    <a:alpha val="30000"/>
                  </a:srgbClr>
                </a:outerShdw>
              </a:effectLst>
              <a:latin typeface="文鼎中钢笔行楷" pitchFamily="33" charset="-122"/>
              <a:ea typeface="文鼎中钢笔行楷" pitchFamily="33" charset="-122"/>
            </a:endParaRPr>
          </a:p>
        </p:txBody>
      </p:sp>
      <p:pic>
        <p:nvPicPr>
          <p:cNvPr id="1027" name="Picture 3" descr="C:\Users\ABC\Desktop\GR-010 (2).png"/>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7917329" y="2736538"/>
            <a:ext cx="1018117" cy="677333"/>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Users\ABC\Desktop\GR-010 (2).png"/>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2144688" y="2933462"/>
            <a:ext cx="6006667" cy="456665"/>
          </a:xfrm>
          <a:prstGeom prst="rect">
            <a:avLst/>
          </a:prstGeom>
          <a:noFill/>
          <a:extLst>
            <a:ext uri="{909E8E84-426E-40DD-AFC4-6F175D3DCCD1}">
              <a14:hiddenFill xmlns:a14="http://schemas.microsoft.com/office/drawing/2010/main">
                <a:solidFill>
                  <a:srgbClr val="FFFFFF"/>
                </a:solidFill>
              </a14:hiddenFill>
            </a:ext>
          </a:extLst>
        </p:spPr>
      </p:pic>
      <p:grpSp>
        <p:nvGrpSpPr>
          <p:cNvPr id="50" name="组合 49"/>
          <p:cNvGrpSpPr/>
          <p:nvPr/>
        </p:nvGrpSpPr>
        <p:grpSpPr>
          <a:xfrm>
            <a:off x="4683607" y="1900186"/>
            <a:ext cx="825867" cy="945007"/>
            <a:chOff x="3105036" y="1429930"/>
            <a:chExt cx="762339" cy="708756"/>
          </a:xfrm>
        </p:grpSpPr>
        <p:grpSp>
          <p:nvGrpSpPr>
            <p:cNvPr id="51" name="组合 50"/>
            <p:cNvGrpSpPr/>
            <p:nvPr/>
          </p:nvGrpSpPr>
          <p:grpSpPr>
            <a:xfrm>
              <a:off x="3160683" y="1490614"/>
              <a:ext cx="648072" cy="648072"/>
              <a:chOff x="1907704" y="1131590"/>
              <a:chExt cx="1008112" cy="1008112"/>
            </a:xfrm>
          </p:grpSpPr>
          <p:sp>
            <p:nvSpPr>
              <p:cNvPr id="53" name="矩形 52"/>
              <p:cNvSpPr/>
              <p:nvPr/>
            </p:nvSpPr>
            <p:spPr>
              <a:xfrm>
                <a:off x="1907704" y="1131590"/>
                <a:ext cx="1008112" cy="1008112"/>
              </a:xfrm>
              <a:prstGeom prst="rect">
                <a:avLst/>
              </a:prstGeom>
              <a:noFill/>
              <a:ln w="6350">
                <a:solidFill>
                  <a:srgbClr val="FFFFFF">
                    <a:alpha val="50196"/>
                  </a:srgb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alpha val="79000"/>
                    </a:schemeClr>
                  </a:solidFill>
                  <a:latin typeface="黑体" pitchFamily="49" charset="-122"/>
                  <a:ea typeface="黑体" pitchFamily="49" charset="-122"/>
                </a:endParaRPr>
              </a:p>
            </p:txBody>
          </p:sp>
          <p:cxnSp>
            <p:nvCxnSpPr>
              <p:cNvPr id="54" name="直接连接符 53"/>
              <p:cNvCxnSpPr>
                <a:stCxn id="53" idx="1"/>
                <a:endCxn id="53" idx="3"/>
              </p:cNvCxnSpPr>
              <p:nvPr/>
            </p:nvCxnSpPr>
            <p:spPr>
              <a:xfrm>
                <a:off x="1907704" y="1635646"/>
                <a:ext cx="1008112" cy="0"/>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cxnSp>
            <p:nvCxnSpPr>
              <p:cNvPr id="55" name="直接连接符 54"/>
              <p:cNvCxnSpPr>
                <a:stCxn id="53" idx="0"/>
                <a:endCxn id="53" idx="2"/>
              </p:cNvCxnSpPr>
              <p:nvPr/>
            </p:nvCxnSpPr>
            <p:spPr>
              <a:xfrm>
                <a:off x="2411760" y="1131590"/>
                <a:ext cx="0" cy="1008112"/>
              </a:xfrm>
              <a:prstGeom prst="line">
                <a:avLst/>
              </a:prstGeom>
              <a:ln w="6350">
                <a:solidFill>
                  <a:srgbClr val="FFFFFF">
                    <a:alpha val="50196"/>
                  </a:srgbClr>
                </a:solidFill>
              </a:ln>
            </p:spPr>
            <p:style>
              <a:lnRef idx="1">
                <a:schemeClr val="accent1"/>
              </a:lnRef>
              <a:fillRef idx="0">
                <a:schemeClr val="accent1"/>
              </a:fillRef>
              <a:effectRef idx="0">
                <a:schemeClr val="accent1"/>
              </a:effectRef>
              <a:fontRef idx="minor">
                <a:schemeClr val="tx1"/>
              </a:fontRef>
            </p:style>
          </p:cxnSp>
        </p:grpSp>
        <p:sp>
          <p:nvSpPr>
            <p:cNvPr id="52" name="矩形 51"/>
            <p:cNvSpPr/>
            <p:nvPr/>
          </p:nvSpPr>
          <p:spPr>
            <a:xfrm>
              <a:off x="3105036" y="1429930"/>
              <a:ext cx="762339" cy="646331"/>
            </a:xfrm>
            <a:prstGeom prst="rect">
              <a:avLst/>
            </a:prstGeom>
          </p:spPr>
          <p:txBody>
            <a:bodyPr wrap="none">
              <a:spAutoFit/>
            </a:bodyPr>
            <a:lstStyle/>
            <a:p>
              <a:pPr algn="ctr"/>
              <a:r>
                <a:rPr lang="zh-CN" altLang="en-US" sz="5000">
                  <a:solidFill>
                    <a:schemeClr val="bg1">
                      <a:alpha val="79000"/>
                    </a:schemeClr>
                  </a:solidFill>
                  <a:latin typeface="黑体" pitchFamily="49" charset="-122"/>
                  <a:ea typeface="黑体" pitchFamily="49" charset="-122"/>
                </a:rPr>
                <a:t>物</a:t>
              </a:r>
              <a:endParaRPr lang="zh-CN" altLang="en-US" sz="5000" dirty="0">
                <a:solidFill>
                  <a:schemeClr val="bg1">
                    <a:alpha val="79000"/>
                  </a:schemeClr>
                </a:solidFill>
                <a:latin typeface="黑体" pitchFamily="49" charset="-122"/>
                <a:ea typeface="黑体" pitchFamily="49" charset="-122"/>
              </a:endParaRPr>
            </a:p>
          </p:txBody>
        </p:sp>
      </p:grpSp>
      <p:sp>
        <p:nvSpPr>
          <p:cNvPr id="47" name="TextBox 46"/>
          <p:cNvSpPr txBox="1"/>
          <p:nvPr/>
        </p:nvSpPr>
        <p:spPr>
          <a:xfrm>
            <a:off x="4121965" y="3413871"/>
            <a:ext cx="1378533" cy="658167"/>
          </a:xfrm>
          <a:prstGeom prst="rect">
            <a:avLst/>
          </a:prstGeom>
          <a:noFill/>
        </p:spPr>
        <p:txBody>
          <a:bodyPr wrap="none" lIns="103163" tIns="51581" rIns="103163" bIns="51581" rtlCol="0">
            <a:spAutoFit/>
          </a:bodyPr>
          <a:lstStyle/>
          <a:p>
            <a:pPr algn="ctr"/>
            <a:r>
              <a:rPr lang="zh-CN" altLang="en-US" sz="3600" smtClean="0">
                <a:solidFill>
                  <a:schemeClr val="bg1">
                    <a:lumMod val="95000"/>
                  </a:schemeClr>
                </a:solidFill>
                <a:effectLst>
                  <a:outerShdw blurRad="60007" dist="200025" dir="15000000" sy="30000" kx="-1800000" algn="bl" rotWithShape="0">
                    <a:prstClr val="black">
                      <a:alpha val="32000"/>
                    </a:prstClr>
                  </a:outerShdw>
                </a:effectLst>
                <a:latin typeface="文鼎中钢笔行楷" pitchFamily="33" charset="-122"/>
                <a:ea typeface="文鼎中钢笔行楷" pitchFamily="33" charset="-122"/>
              </a:rPr>
              <a:t>绪  论</a:t>
            </a:r>
            <a:endParaRPr lang="zh-CN" altLang="en-US" sz="2800" dirty="0">
              <a:solidFill>
                <a:schemeClr val="bg1">
                  <a:lumMod val="95000"/>
                </a:schemeClr>
              </a:solidFill>
              <a:effectLst>
                <a:outerShdw blurRad="60007" dist="200025" dir="15000000" sy="30000" kx="-1800000" algn="bl" rotWithShape="0">
                  <a:prstClr val="black">
                    <a:alpha val="32000"/>
                  </a:prstClr>
                </a:outerShdw>
              </a:effectLst>
              <a:latin typeface="文鼎中钢笔行楷" pitchFamily="33" charset="-122"/>
              <a:ea typeface="文鼎中钢笔行楷" pitchFamily="33" charset="-122"/>
            </a:endParaRPr>
          </a:p>
        </p:txBody>
      </p:sp>
    </p:spTree>
    <p:extLst>
      <p:ext uri="{BB962C8B-B14F-4D97-AF65-F5344CB8AC3E}">
        <p14:creationId xmlns:p14="http://schemas.microsoft.com/office/powerpoint/2010/main" val="14049257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20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400"/>
                                  </p:stCondLst>
                                  <p:childTnLst>
                                    <p:set>
                                      <p:cBhvr>
                                        <p:cTn id="12" dur="1" fill="hold">
                                          <p:stCondLst>
                                            <p:cond delay="0"/>
                                          </p:stCondLst>
                                        </p:cTn>
                                        <p:tgtEl>
                                          <p:spTgt spid="50"/>
                                        </p:tgtEl>
                                        <p:attrNameLst>
                                          <p:attrName>style.visibility</p:attrName>
                                        </p:attrNameLst>
                                      </p:cBhvr>
                                      <p:to>
                                        <p:strVal val="visible"/>
                                      </p:to>
                                    </p:set>
                                    <p:animEffect transition="in" filter="fade">
                                      <p:cBhvr>
                                        <p:cTn id="13" dur="500"/>
                                        <p:tgtEl>
                                          <p:spTgt spid="50"/>
                                        </p:tgtEl>
                                      </p:cBhvr>
                                    </p:animEffect>
                                  </p:childTnLst>
                                </p:cTn>
                              </p:par>
                              <p:par>
                                <p:cTn id="14" presetID="10" presetClass="entr" presetSubtype="0" fill="hold" nodeType="withEffect">
                                  <p:stCondLst>
                                    <p:cond delay="60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nodeType="withEffect">
                                  <p:stCondLst>
                                    <p:cond delay="800"/>
                                  </p:stCondLst>
                                  <p:childTnLst>
                                    <p:set>
                                      <p:cBhvr>
                                        <p:cTn id="18" dur="1" fill="hold">
                                          <p:stCondLst>
                                            <p:cond delay="0"/>
                                          </p:stCondLst>
                                        </p:cTn>
                                        <p:tgtEl>
                                          <p:spTgt spid="31"/>
                                        </p:tgtEl>
                                        <p:attrNameLst>
                                          <p:attrName>style.visibility</p:attrName>
                                        </p:attrNameLst>
                                      </p:cBhvr>
                                      <p:to>
                                        <p:strVal val="visible"/>
                                      </p:to>
                                    </p:set>
                                    <p:animEffect transition="in" filter="fade">
                                      <p:cBhvr>
                                        <p:cTn id="19" dur="500"/>
                                        <p:tgtEl>
                                          <p:spTgt spid="31"/>
                                        </p:tgtEl>
                                      </p:cBhvr>
                                    </p:animEffect>
                                  </p:childTnLst>
                                </p:cTn>
                              </p:par>
                            </p:childTnLst>
                          </p:cTn>
                        </p:par>
                        <p:par>
                          <p:cTn id="20" fill="hold">
                            <p:stCondLst>
                              <p:cond delay="1300"/>
                            </p:stCondLst>
                            <p:childTnLst>
                              <p:par>
                                <p:cTn id="21" presetID="22" presetClass="entr" presetSubtype="8" fill="hold" nodeType="afterEffect">
                                  <p:stCondLst>
                                    <p:cond delay="100"/>
                                  </p:stCondLst>
                                  <p:childTnLst>
                                    <p:set>
                                      <p:cBhvr>
                                        <p:cTn id="22" dur="1" fill="hold">
                                          <p:stCondLst>
                                            <p:cond delay="0"/>
                                          </p:stCondLst>
                                        </p:cTn>
                                        <p:tgtEl>
                                          <p:spTgt spid="1028"/>
                                        </p:tgtEl>
                                        <p:attrNameLst>
                                          <p:attrName>style.visibility</p:attrName>
                                        </p:attrNameLst>
                                      </p:cBhvr>
                                      <p:to>
                                        <p:strVal val="visible"/>
                                      </p:to>
                                    </p:set>
                                    <p:animEffect transition="in" filter="wipe(left)">
                                      <p:cBhvr>
                                        <p:cTn id="23" dur="1000"/>
                                        <p:tgtEl>
                                          <p:spTgt spid="1028"/>
                                        </p:tgtEl>
                                      </p:cBhvr>
                                    </p:animEffect>
                                  </p:childTnLst>
                                </p:cTn>
                              </p:par>
                              <p:par>
                                <p:cTn id="24" presetID="1" presetClass="entr" presetSubtype="0" fill="hold" nodeType="withEffect">
                                  <p:stCondLst>
                                    <p:cond delay="0"/>
                                  </p:stCondLst>
                                  <p:childTnLst>
                                    <p:set>
                                      <p:cBhvr>
                                        <p:cTn id="25" dur="1" fill="hold">
                                          <p:stCondLst>
                                            <p:cond delay="0"/>
                                          </p:stCondLst>
                                        </p:cTn>
                                        <p:tgtEl>
                                          <p:spTgt spid="1027"/>
                                        </p:tgtEl>
                                        <p:attrNameLst>
                                          <p:attrName>style.visibility</p:attrName>
                                        </p:attrNameLst>
                                      </p:cBhvr>
                                      <p:to>
                                        <p:strVal val="visible"/>
                                      </p:to>
                                    </p:set>
                                  </p:childTnLst>
                                </p:cTn>
                              </p:par>
                              <p:par>
                                <p:cTn id="26" presetID="63" presetClass="path" presetSubtype="0" accel="50000" decel="50000" fill="hold" nodeType="withEffect">
                                  <p:stCondLst>
                                    <p:cond delay="0"/>
                                  </p:stCondLst>
                                  <p:childTnLst>
                                    <p:animMotion origin="layout" path="M -0.58697 -0.00432 L 2.22222E-6 4.19753E-6 " pathEditMode="relative" rAng="0" ptsTypes="AA">
                                      <p:cBhvr>
                                        <p:cTn id="27" dur="1000" fill="hold"/>
                                        <p:tgtEl>
                                          <p:spTgt spid="1027"/>
                                        </p:tgtEl>
                                        <p:attrNameLst>
                                          <p:attrName>ppt_x</p:attrName>
                                          <p:attrName>ppt_y</p:attrName>
                                        </p:attrNameLst>
                                      </p:cBhvr>
                                      <p:rCtr x="29132" y="0"/>
                                    </p:animMotion>
                                  </p:childTnLst>
                                </p:cTn>
                              </p:par>
                            </p:childTnLst>
                          </p:cTn>
                        </p:par>
                        <p:par>
                          <p:cTn id="28" fill="hold">
                            <p:stCondLst>
                              <p:cond delay="2400"/>
                            </p:stCondLst>
                            <p:childTnLst>
                              <p:par>
                                <p:cTn id="29" presetID="42" presetClass="entr" presetSubtype="0" fill="hold" grpId="0" nodeType="afterEffect">
                                  <p:stCondLst>
                                    <p:cond delay="0"/>
                                  </p:stCondLst>
                                  <p:iterate type="lt">
                                    <p:tmPct val="10000"/>
                                  </p:iterate>
                                  <p:childTnLst>
                                    <p:set>
                                      <p:cBhvr>
                                        <p:cTn id="30" dur="1" fill="hold">
                                          <p:stCondLst>
                                            <p:cond delay="0"/>
                                          </p:stCondLst>
                                        </p:cTn>
                                        <p:tgtEl>
                                          <p:spTgt spid="35"/>
                                        </p:tgtEl>
                                        <p:attrNameLst>
                                          <p:attrName>style.visibility</p:attrName>
                                        </p:attrNameLst>
                                      </p:cBhvr>
                                      <p:to>
                                        <p:strVal val="visible"/>
                                      </p:to>
                                    </p:set>
                                    <p:animEffect transition="in" filter="fade">
                                      <p:cBhvr>
                                        <p:cTn id="31" dur="500"/>
                                        <p:tgtEl>
                                          <p:spTgt spid="35"/>
                                        </p:tgtEl>
                                      </p:cBhvr>
                                    </p:animEffect>
                                    <p:anim calcmode="lin" valueType="num">
                                      <p:cBhvr>
                                        <p:cTn id="32" dur="500" fill="hold"/>
                                        <p:tgtEl>
                                          <p:spTgt spid="35"/>
                                        </p:tgtEl>
                                        <p:attrNameLst>
                                          <p:attrName>ppt_x</p:attrName>
                                        </p:attrNameLst>
                                      </p:cBhvr>
                                      <p:tavLst>
                                        <p:tav tm="0">
                                          <p:val>
                                            <p:strVal val="#ppt_x"/>
                                          </p:val>
                                        </p:tav>
                                        <p:tav tm="100000">
                                          <p:val>
                                            <p:strVal val="#ppt_x"/>
                                          </p:val>
                                        </p:tav>
                                      </p:tavLst>
                                    </p:anim>
                                    <p:anim calcmode="lin" valueType="num">
                                      <p:cBhvr>
                                        <p:cTn id="33" dur="500" fill="hold"/>
                                        <p:tgtEl>
                                          <p:spTgt spid="35"/>
                                        </p:tgtEl>
                                        <p:attrNameLst>
                                          <p:attrName>ppt_y</p:attrName>
                                        </p:attrNameLst>
                                      </p:cBhvr>
                                      <p:tavLst>
                                        <p:tav tm="0">
                                          <p:val>
                                            <p:strVal val="#ppt_y+.1"/>
                                          </p:val>
                                        </p:tav>
                                        <p:tav tm="100000">
                                          <p:val>
                                            <p:strVal val="#ppt_y"/>
                                          </p:val>
                                        </p:tav>
                                      </p:tavLst>
                                    </p:anim>
                                  </p:childTnLst>
                                </p:cTn>
                              </p:par>
                            </p:childTnLst>
                          </p:cTn>
                        </p:par>
                        <p:par>
                          <p:cTn id="34" fill="hold">
                            <p:stCondLst>
                              <p:cond delay="3550"/>
                            </p:stCondLst>
                            <p:childTnLst>
                              <p:par>
                                <p:cTn id="35" presetID="2" presetClass="entr" presetSubtype="8" fill="hold" nodeType="afterEffect">
                                  <p:stCondLst>
                                    <p:cond delay="0"/>
                                  </p:stCondLst>
                                  <p:childTnLst>
                                    <p:set>
                                      <p:cBhvr>
                                        <p:cTn id="36" dur="1" fill="hold">
                                          <p:stCondLst>
                                            <p:cond delay="0"/>
                                          </p:stCondLst>
                                        </p:cTn>
                                        <p:tgtEl>
                                          <p:spTgt spid="1029"/>
                                        </p:tgtEl>
                                        <p:attrNameLst>
                                          <p:attrName>style.visibility</p:attrName>
                                        </p:attrNameLst>
                                      </p:cBhvr>
                                      <p:to>
                                        <p:strVal val="visible"/>
                                      </p:to>
                                    </p:set>
                                    <p:anim calcmode="lin" valueType="num">
                                      <p:cBhvr additive="base">
                                        <p:cTn id="37" dur="500" fill="hold"/>
                                        <p:tgtEl>
                                          <p:spTgt spid="1029"/>
                                        </p:tgtEl>
                                        <p:attrNameLst>
                                          <p:attrName>ppt_x</p:attrName>
                                        </p:attrNameLst>
                                      </p:cBhvr>
                                      <p:tavLst>
                                        <p:tav tm="0">
                                          <p:val>
                                            <p:strVal val="0-#ppt_w/2"/>
                                          </p:val>
                                        </p:tav>
                                        <p:tav tm="100000">
                                          <p:val>
                                            <p:strVal val="#ppt_x"/>
                                          </p:val>
                                        </p:tav>
                                      </p:tavLst>
                                    </p:anim>
                                    <p:anim calcmode="lin" valueType="num">
                                      <p:cBhvr additive="base">
                                        <p:cTn id="38" dur="500" fill="hold"/>
                                        <p:tgtEl>
                                          <p:spTgt spid="1029"/>
                                        </p:tgtEl>
                                        <p:attrNameLst>
                                          <p:attrName>ppt_y</p:attrName>
                                        </p:attrNameLst>
                                      </p:cBhvr>
                                      <p:tavLst>
                                        <p:tav tm="0">
                                          <p:val>
                                            <p:strVal val="#ppt_y"/>
                                          </p:val>
                                        </p:tav>
                                        <p:tav tm="100000">
                                          <p:val>
                                            <p:strVal val="#ppt_y"/>
                                          </p:val>
                                        </p:tav>
                                      </p:tavLst>
                                    </p:anim>
                                  </p:childTnLst>
                                </p:cTn>
                              </p:par>
                              <p:par>
                                <p:cTn id="39" presetID="2" presetClass="entr" presetSubtype="8" fill="hold" nodeType="withEffect">
                                  <p:stCondLst>
                                    <p:cond delay="200"/>
                                  </p:stCondLst>
                                  <p:childTnLst>
                                    <p:set>
                                      <p:cBhvr>
                                        <p:cTn id="40" dur="1" fill="hold">
                                          <p:stCondLst>
                                            <p:cond delay="0"/>
                                          </p:stCondLst>
                                        </p:cTn>
                                        <p:tgtEl>
                                          <p:spTgt spid="39"/>
                                        </p:tgtEl>
                                        <p:attrNameLst>
                                          <p:attrName>style.visibility</p:attrName>
                                        </p:attrNameLst>
                                      </p:cBhvr>
                                      <p:to>
                                        <p:strVal val="visible"/>
                                      </p:to>
                                    </p:set>
                                    <p:anim calcmode="lin" valueType="num">
                                      <p:cBhvr additive="base">
                                        <p:cTn id="41" dur="500" fill="hold"/>
                                        <p:tgtEl>
                                          <p:spTgt spid="39"/>
                                        </p:tgtEl>
                                        <p:attrNameLst>
                                          <p:attrName>ppt_x</p:attrName>
                                        </p:attrNameLst>
                                      </p:cBhvr>
                                      <p:tavLst>
                                        <p:tav tm="0">
                                          <p:val>
                                            <p:strVal val="0-#ppt_w/2"/>
                                          </p:val>
                                        </p:tav>
                                        <p:tav tm="100000">
                                          <p:val>
                                            <p:strVal val="#ppt_x"/>
                                          </p:val>
                                        </p:tav>
                                      </p:tavLst>
                                    </p:anim>
                                    <p:anim calcmode="lin" valueType="num">
                                      <p:cBhvr additive="base">
                                        <p:cTn id="42" dur="500" fill="hold"/>
                                        <p:tgtEl>
                                          <p:spTgt spid="39"/>
                                        </p:tgtEl>
                                        <p:attrNameLst>
                                          <p:attrName>ppt_y</p:attrName>
                                        </p:attrNameLst>
                                      </p:cBhvr>
                                      <p:tavLst>
                                        <p:tav tm="0">
                                          <p:val>
                                            <p:strVal val="#ppt_y"/>
                                          </p:val>
                                        </p:tav>
                                        <p:tav tm="100000">
                                          <p:val>
                                            <p:strVal val="#ppt_y"/>
                                          </p:val>
                                        </p:tav>
                                      </p:tavLst>
                                    </p:anim>
                                  </p:childTnLst>
                                </p:cTn>
                              </p:par>
                              <p:par>
                                <p:cTn id="43" presetID="53" presetClass="entr" presetSubtype="16" fill="hold" nodeType="withEffect">
                                  <p:stCondLst>
                                    <p:cond delay="0"/>
                                  </p:stCondLst>
                                  <p:childTnLst>
                                    <p:set>
                                      <p:cBhvr>
                                        <p:cTn id="44" dur="1" fill="hold">
                                          <p:stCondLst>
                                            <p:cond delay="0"/>
                                          </p:stCondLst>
                                        </p:cTn>
                                        <p:tgtEl>
                                          <p:spTgt spid="57"/>
                                        </p:tgtEl>
                                        <p:attrNameLst>
                                          <p:attrName>style.visibility</p:attrName>
                                        </p:attrNameLst>
                                      </p:cBhvr>
                                      <p:to>
                                        <p:strVal val="visible"/>
                                      </p:to>
                                    </p:set>
                                    <p:anim calcmode="lin" valueType="num">
                                      <p:cBhvr>
                                        <p:cTn id="45" dur="500" fill="hold"/>
                                        <p:tgtEl>
                                          <p:spTgt spid="57"/>
                                        </p:tgtEl>
                                        <p:attrNameLst>
                                          <p:attrName>ppt_w</p:attrName>
                                        </p:attrNameLst>
                                      </p:cBhvr>
                                      <p:tavLst>
                                        <p:tav tm="0">
                                          <p:val>
                                            <p:fltVal val="0"/>
                                          </p:val>
                                        </p:tav>
                                        <p:tav tm="100000">
                                          <p:val>
                                            <p:strVal val="#ppt_w"/>
                                          </p:val>
                                        </p:tav>
                                      </p:tavLst>
                                    </p:anim>
                                    <p:anim calcmode="lin" valueType="num">
                                      <p:cBhvr>
                                        <p:cTn id="46" dur="500" fill="hold"/>
                                        <p:tgtEl>
                                          <p:spTgt spid="57"/>
                                        </p:tgtEl>
                                        <p:attrNameLst>
                                          <p:attrName>ppt_h</p:attrName>
                                        </p:attrNameLst>
                                      </p:cBhvr>
                                      <p:tavLst>
                                        <p:tav tm="0">
                                          <p:val>
                                            <p:fltVal val="0"/>
                                          </p:val>
                                        </p:tav>
                                        <p:tav tm="100000">
                                          <p:val>
                                            <p:strVal val="#ppt_h"/>
                                          </p:val>
                                        </p:tav>
                                      </p:tavLst>
                                    </p:anim>
                                    <p:animEffect transition="in" filter="fade">
                                      <p:cBhvr>
                                        <p:cTn id="47" dur="500"/>
                                        <p:tgtEl>
                                          <p:spTgt spid="57"/>
                                        </p:tgtEl>
                                      </p:cBhvr>
                                    </p:animEffect>
                                  </p:childTnLst>
                                </p:cTn>
                              </p:par>
                              <p:par>
                                <p:cTn id="48" presetID="6" presetClass="emph" presetSubtype="0" repeatCount="indefinite" autoRev="1" fill="hold" nodeType="withEffect">
                                  <p:stCondLst>
                                    <p:cond delay="500"/>
                                  </p:stCondLst>
                                  <p:endCondLst>
                                    <p:cond evt="onNext" delay="0">
                                      <p:tgtEl>
                                        <p:sldTgt/>
                                      </p:tgtEl>
                                    </p:cond>
                                  </p:endCondLst>
                                  <p:childTnLst>
                                    <p:animScale>
                                      <p:cBhvr>
                                        <p:cTn id="49" dur="800" fill="hold"/>
                                        <p:tgtEl>
                                          <p:spTgt spid="57"/>
                                        </p:tgtEl>
                                      </p:cBhvr>
                                      <p:by x="110000" y="110000"/>
                                    </p:animScale>
                                  </p:childTnLst>
                                </p:cTn>
                              </p:par>
                              <p:par>
                                <p:cTn id="50" presetID="22" presetClass="entr" presetSubtype="2" fill="hold" nodeType="withEffect">
                                  <p:stCondLst>
                                    <p:cond delay="0"/>
                                  </p:stCondLst>
                                  <p:childTnLst>
                                    <p:set>
                                      <p:cBhvr>
                                        <p:cTn id="51" dur="1" fill="hold">
                                          <p:stCondLst>
                                            <p:cond delay="0"/>
                                          </p:stCondLst>
                                        </p:cTn>
                                        <p:tgtEl>
                                          <p:spTgt spid="1030"/>
                                        </p:tgtEl>
                                        <p:attrNameLst>
                                          <p:attrName>style.visibility</p:attrName>
                                        </p:attrNameLst>
                                      </p:cBhvr>
                                      <p:to>
                                        <p:strVal val="visible"/>
                                      </p:to>
                                    </p:set>
                                    <p:animEffect transition="in" filter="wipe(right)">
                                      <p:cBhvr>
                                        <p:cTn id="52" dur="1000"/>
                                        <p:tgtEl>
                                          <p:spTgt spid="1030"/>
                                        </p:tgtEl>
                                      </p:cBhvr>
                                    </p:animEffect>
                                  </p:childTnLst>
                                </p:cTn>
                              </p:par>
                              <p:par>
                                <p:cTn id="53" presetID="12" presetClass="entr" presetSubtype="2" fill="hold" nodeType="withEffect">
                                  <p:stCondLst>
                                    <p:cond delay="800"/>
                                  </p:stCondLst>
                                  <p:childTnLst>
                                    <p:set>
                                      <p:cBhvr>
                                        <p:cTn id="54" dur="1" fill="hold">
                                          <p:stCondLst>
                                            <p:cond delay="0"/>
                                          </p:stCondLst>
                                        </p:cTn>
                                        <p:tgtEl>
                                          <p:spTgt spid="1034"/>
                                        </p:tgtEl>
                                        <p:attrNameLst>
                                          <p:attrName>style.visibility</p:attrName>
                                        </p:attrNameLst>
                                      </p:cBhvr>
                                      <p:to>
                                        <p:strVal val="visible"/>
                                      </p:to>
                                    </p:set>
                                    <p:anim calcmode="lin" valueType="num">
                                      <p:cBhvr additive="base">
                                        <p:cTn id="55" dur="500"/>
                                        <p:tgtEl>
                                          <p:spTgt spid="1034"/>
                                        </p:tgtEl>
                                        <p:attrNameLst>
                                          <p:attrName>ppt_x</p:attrName>
                                        </p:attrNameLst>
                                      </p:cBhvr>
                                      <p:tavLst>
                                        <p:tav tm="0">
                                          <p:val>
                                            <p:strVal val="#ppt_x+#ppt_w*1.125000"/>
                                          </p:val>
                                        </p:tav>
                                        <p:tav tm="100000">
                                          <p:val>
                                            <p:strVal val="#ppt_x"/>
                                          </p:val>
                                        </p:tav>
                                      </p:tavLst>
                                    </p:anim>
                                    <p:animEffect transition="in" filter="wipe(left)">
                                      <p:cBhvr>
                                        <p:cTn id="56" dur="500"/>
                                        <p:tgtEl>
                                          <p:spTgt spid="1034"/>
                                        </p:tgtEl>
                                      </p:cBhvr>
                                    </p:animEffect>
                                  </p:childTnLst>
                                </p:cTn>
                              </p:par>
                              <p:par>
                                <p:cTn id="57" presetID="2" presetClass="entr" presetSubtype="2" fill="hold" grpId="0" nodeType="withEffect">
                                  <p:stCondLst>
                                    <p:cond delay="1500"/>
                                  </p:stCondLst>
                                  <p:childTnLst>
                                    <p:set>
                                      <p:cBhvr>
                                        <p:cTn id="58" dur="1" fill="hold">
                                          <p:stCondLst>
                                            <p:cond delay="0"/>
                                          </p:stCondLst>
                                        </p:cTn>
                                        <p:tgtEl>
                                          <p:spTgt spid="49"/>
                                        </p:tgtEl>
                                        <p:attrNameLst>
                                          <p:attrName>style.visibility</p:attrName>
                                        </p:attrNameLst>
                                      </p:cBhvr>
                                      <p:to>
                                        <p:strVal val="visible"/>
                                      </p:to>
                                    </p:set>
                                    <p:anim calcmode="lin" valueType="num">
                                      <p:cBhvr additive="base">
                                        <p:cTn id="59" dur="1000" fill="hold"/>
                                        <p:tgtEl>
                                          <p:spTgt spid="49"/>
                                        </p:tgtEl>
                                        <p:attrNameLst>
                                          <p:attrName>ppt_x</p:attrName>
                                        </p:attrNameLst>
                                      </p:cBhvr>
                                      <p:tavLst>
                                        <p:tav tm="0">
                                          <p:val>
                                            <p:strVal val="1+#ppt_w/2"/>
                                          </p:val>
                                        </p:tav>
                                        <p:tav tm="100000">
                                          <p:val>
                                            <p:strVal val="#ppt_x"/>
                                          </p:val>
                                        </p:tav>
                                      </p:tavLst>
                                    </p:anim>
                                    <p:anim calcmode="lin" valueType="num">
                                      <p:cBhvr additive="base">
                                        <p:cTn id="60" dur="1000" fill="hold"/>
                                        <p:tgtEl>
                                          <p:spTgt spid="49"/>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1900"/>
                                  </p:stCondLst>
                                  <p:childTnLst>
                                    <p:set>
                                      <p:cBhvr>
                                        <p:cTn id="62" dur="1" fill="hold">
                                          <p:stCondLst>
                                            <p:cond delay="0"/>
                                          </p:stCondLst>
                                        </p:cTn>
                                        <p:tgtEl>
                                          <p:spTgt spid="67"/>
                                        </p:tgtEl>
                                        <p:attrNameLst>
                                          <p:attrName>style.visibility</p:attrName>
                                        </p:attrNameLst>
                                      </p:cBhvr>
                                      <p:to>
                                        <p:strVal val="visible"/>
                                      </p:to>
                                    </p:set>
                                    <p:anim calcmode="lin" valueType="num">
                                      <p:cBhvr additive="base">
                                        <p:cTn id="63" dur="1000" fill="hold"/>
                                        <p:tgtEl>
                                          <p:spTgt spid="67"/>
                                        </p:tgtEl>
                                        <p:attrNameLst>
                                          <p:attrName>ppt_x</p:attrName>
                                        </p:attrNameLst>
                                      </p:cBhvr>
                                      <p:tavLst>
                                        <p:tav tm="0">
                                          <p:val>
                                            <p:strVal val="1+#ppt_w/2"/>
                                          </p:val>
                                        </p:tav>
                                        <p:tav tm="100000">
                                          <p:val>
                                            <p:strVal val="#ppt_x"/>
                                          </p:val>
                                        </p:tav>
                                      </p:tavLst>
                                    </p:anim>
                                    <p:anim calcmode="lin" valueType="num">
                                      <p:cBhvr additive="base">
                                        <p:cTn id="64" dur="1000" fill="hold"/>
                                        <p:tgtEl>
                                          <p:spTgt spid="67"/>
                                        </p:tgtEl>
                                        <p:attrNameLst>
                                          <p:attrName>ppt_y</p:attrName>
                                        </p:attrNameLst>
                                      </p:cBhvr>
                                      <p:tavLst>
                                        <p:tav tm="0">
                                          <p:val>
                                            <p:strVal val="#ppt_y"/>
                                          </p:val>
                                        </p:tav>
                                        <p:tav tm="100000">
                                          <p:val>
                                            <p:strVal val="#ppt_y"/>
                                          </p:val>
                                        </p:tav>
                                      </p:tavLst>
                                    </p:anim>
                                  </p:childTnLst>
                                </p:cTn>
                              </p:par>
                            </p:childTnLst>
                          </p:cTn>
                        </p:par>
                        <p:par>
                          <p:cTn id="65" fill="hold">
                            <p:stCondLst>
                              <p:cond delay="6450"/>
                            </p:stCondLst>
                            <p:childTnLst>
                              <p:par>
                                <p:cTn id="66" presetID="42" presetClass="entr" presetSubtype="0" fill="hold" grpId="0" nodeType="afterEffect">
                                  <p:stCondLst>
                                    <p:cond delay="0"/>
                                  </p:stCondLst>
                                  <p:iterate type="lt">
                                    <p:tmPct val="10000"/>
                                  </p:iterate>
                                  <p:childTnLst>
                                    <p:set>
                                      <p:cBhvr>
                                        <p:cTn id="67" dur="1" fill="hold">
                                          <p:stCondLst>
                                            <p:cond delay="0"/>
                                          </p:stCondLst>
                                        </p:cTn>
                                        <p:tgtEl>
                                          <p:spTgt spid="47"/>
                                        </p:tgtEl>
                                        <p:attrNameLst>
                                          <p:attrName>style.visibility</p:attrName>
                                        </p:attrNameLst>
                                      </p:cBhvr>
                                      <p:to>
                                        <p:strVal val="visible"/>
                                      </p:to>
                                    </p:set>
                                    <p:animEffect transition="in" filter="fade">
                                      <p:cBhvr>
                                        <p:cTn id="68" dur="500"/>
                                        <p:tgtEl>
                                          <p:spTgt spid="47"/>
                                        </p:tgtEl>
                                      </p:cBhvr>
                                    </p:animEffect>
                                    <p:anim calcmode="lin" valueType="num">
                                      <p:cBhvr>
                                        <p:cTn id="69" dur="500" fill="hold"/>
                                        <p:tgtEl>
                                          <p:spTgt spid="47"/>
                                        </p:tgtEl>
                                        <p:attrNameLst>
                                          <p:attrName>ppt_x</p:attrName>
                                        </p:attrNameLst>
                                      </p:cBhvr>
                                      <p:tavLst>
                                        <p:tav tm="0">
                                          <p:val>
                                            <p:strVal val="#ppt_x"/>
                                          </p:val>
                                        </p:tav>
                                        <p:tav tm="100000">
                                          <p:val>
                                            <p:strVal val="#ppt_x"/>
                                          </p:val>
                                        </p:tav>
                                      </p:tavLst>
                                    </p:anim>
                                    <p:anim calcmode="lin" valueType="num">
                                      <p:cBhvr>
                                        <p:cTn id="70" dur="500" fill="hold"/>
                                        <p:tgtEl>
                                          <p:spTgt spid="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67" grpId="0" animBg="1"/>
      <p:bldP spid="35" grpId="0"/>
      <p:bldP spid="47" grpId="0"/>
    </p:bldLst>
  </p:timing>
  <p:extLst mod="1">
    <p:ext uri="{E180D4A7-C9FB-4DFB-919C-405C955672EB}">
      <p14:showEvtLst xmlns:p14="http://schemas.microsoft.com/office/powerpoint/2010/main">
        <p14:playEvt time="0" objId="10"/>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0265" y="795985"/>
            <a:ext cx="6084677" cy="535057"/>
          </a:xfrm>
          <a:prstGeom prst="rect">
            <a:avLst/>
          </a:prstGeom>
        </p:spPr>
        <p:txBody>
          <a:bodyPr/>
          <a:lstStyle/>
          <a:p>
            <a:r>
              <a:rPr lang="zh-CN" altLang="en-US">
                <a:solidFill>
                  <a:schemeClr val="bg1"/>
                </a:solidFill>
              </a:rPr>
              <a:t>一、物理学与其研究对象</a:t>
            </a:r>
            <a:endParaRPr lang="zh-CN" altLang="en-US"/>
          </a:p>
        </p:txBody>
      </p:sp>
      <p:sp>
        <p:nvSpPr>
          <p:cNvPr id="3" name="内容占位符 2"/>
          <p:cNvSpPr>
            <a:spLocks noGrp="1"/>
          </p:cNvSpPr>
          <p:nvPr>
            <p:ph idx="1"/>
          </p:nvPr>
        </p:nvSpPr>
        <p:spPr>
          <a:xfrm>
            <a:off x="1568624" y="1700808"/>
            <a:ext cx="7488832" cy="3960440"/>
          </a:xfrm>
        </p:spPr>
        <p:txBody>
          <a:bodyPr/>
          <a:lstStyle/>
          <a:p>
            <a:r>
              <a:rPr lang="zh-CN" altLang="en-US" dirty="0"/>
              <a:t>物理学：</a:t>
            </a:r>
          </a:p>
          <a:p>
            <a:pPr lvl="1"/>
            <a:r>
              <a:rPr lang="zh-CN" altLang="en-US" dirty="0"/>
              <a:t>是研究物质世界的普遍性质和基本规律的科学。</a:t>
            </a:r>
          </a:p>
          <a:p>
            <a:pPr lvl="2"/>
            <a:r>
              <a:rPr lang="zh-CN" altLang="en-US" dirty="0"/>
              <a:t>“物”：即物质（包括实物和场）</a:t>
            </a:r>
          </a:p>
          <a:p>
            <a:pPr lvl="2"/>
            <a:r>
              <a:rPr lang="zh-CN" altLang="en-US" dirty="0"/>
              <a:t>“理”：物质运动所遵循的基本的普遍的规律。</a:t>
            </a:r>
          </a:p>
          <a:p>
            <a:r>
              <a:rPr lang="zh-CN" altLang="en-US" dirty="0"/>
              <a:t>物理学的研究对象：</a:t>
            </a:r>
          </a:p>
          <a:p>
            <a:pPr lvl="1"/>
            <a:r>
              <a:rPr lang="zh-CN" altLang="en-US" dirty="0"/>
              <a:t>机械运动、分子热运动、电磁运动、光学、原子与原子核及其内部运动等</a:t>
            </a:r>
            <a:r>
              <a:rPr lang="zh-CN" altLang="en-US" dirty="0" smtClean="0"/>
              <a:t>。</a:t>
            </a:r>
            <a:endParaRPr lang="zh-CN" altLang="en-US" dirty="0"/>
          </a:p>
        </p:txBody>
      </p:sp>
    </p:spTree>
    <p:extLst>
      <p:ext uri="{BB962C8B-B14F-4D97-AF65-F5344CB8AC3E}">
        <p14:creationId xmlns:p14="http://schemas.microsoft.com/office/powerpoint/2010/main" val="3947238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640265" y="795985"/>
            <a:ext cx="6084677" cy="535057"/>
          </a:xfrm>
          <a:prstGeom prst="rect">
            <a:avLst/>
          </a:prstGeom>
        </p:spPr>
        <p:txBody>
          <a:bodyPr/>
          <a:lstStyle/>
          <a:p>
            <a:r>
              <a:rPr lang="zh-CN" altLang="en-US" dirty="0">
                <a:solidFill>
                  <a:schemeClr val="bg1"/>
                </a:solidFill>
              </a:rPr>
              <a:t>二、物理学与医学的关系</a:t>
            </a:r>
          </a:p>
        </p:txBody>
      </p:sp>
      <p:sp>
        <p:nvSpPr>
          <p:cNvPr id="2" name="内容占位符 1"/>
          <p:cNvSpPr>
            <a:spLocks noGrp="1"/>
          </p:cNvSpPr>
          <p:nvPr>
            <p:ph idx="1"/>
          </p:nvPr>
        </p:nvSpPr>
        <p:spPr>
          <a:xfrm>
            <a:off x="1352600" y="1484784"/>
            <a:ext cx="7704856" cy="3960440"/>
          </a:xfrm>
        </p:spPr>
        <p:txBody>
          <a:bodyPr/>
          <a:lstStyle/>
          <a:p>
            <a:r>
              <a:rPr lang="zh-CN" altLang="en-US"/>
              <a:t>物理学是生命科学的基础：</a:t>
            </a:r>
          </a:p>
          <a:p>
            <a:pPr lvl="1"/>
            <a:r>
              <a:rPr lang="zh-CN" altLang="en-US"/>
              <a:t>生理过程：</a:t>
            </a:r>
          </a:p>
          <a:p>
            <a:pPr lvl="2"/>
            <a:r>
              <a:rPr lang="zh-CN" altLang="en-US"/>
              <a:t>肌肉收缩、神经电传导、视觉调节、血液循环、能量代谢、心电和脑电、细胞膜通道的物质输运、蛋白质的合成等。</a:t>
            </a:r>
          </a:p>
          <a:p>
            <a:pPr lvl="1"/>
            <a:r>
              <a:rPr lang="zh-CN" altLang="en-US"/>
              <a:t>生存环境：</a:t>
            </a:r>
          </a:p>
          <a:p>
            <a:pPr lvl="2"/>
            <a:r>
              <a:rPr lang="zh-CN" altLang="en-US"/>
              <a:t>大气电离层、电磁污染、放射线污染等。</a:t>
            </a:r>
          </a:p>
          <a:p>
            <a:r>
              <a:rPr lang="zh-CN" altLang="en-US"/>
              <a:t>物理学与生命科学的交叉科学：</a:t>
            </a:r>
          </a:p>
          <a:p>
            <a:pPr lvl="1"/>
            <a:r>
              <a:rPr lang="zh-CN" altLang="en-US"/>
              <a:t>生物物理学、生物医学工程学、血液流动力学、超声医学、放射医、激光医学、医学影像物理学等。</a:t>
            </a:r>
          </a:p>
          <a:p>
            <a:r>
              <a:rPr lang="zh-CN" altLang="en-US"/>
              <a:t>物理学为医学和医疗提供新的方法和技术：</a:t>
            </a:r>
          </a:p>
          <a:p>
            <a:endParaRPr lang="zh-CN" altLang="en-US"/>
          </a:p>
          <a:p>
            <a:endParaRPr lang="zh-CN" altLang="en-US"/>
          </a:p>
        </p:txBody>
      </p:sp>
    </p:spTree>
    <p:extLst>
      <p:ext uri="{BB962C8B-B14F-4D97-AF65-F5344CB8AC3E}">
        <p14:creationId xmlns:p14="http://schemas.microsoft.com/office/powerpoint/2010/main" val="3627619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Effect transition="in" filter="fade">
                                      <p:cBhvr>
                                        <p:cTn id="7" dur="500"/>
                                        <p:tgtEl>
                                          <p:spTgt spid="2">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
                                            <p:txEl>
                                              <p:pRg st="1" end="1"/>
                                            </p:txEl>
                                          </p:spTgt>
                                        </p:tgtEl>
                                        <p:attrNameLst>
                                          <p:attrName>style.visibility</p:attrName>
                                        </p:attrNameLst>
                                      </p:cBhvr>
                                      <p:to>
                                        <p:strVal val="visible"/>
                                      </p:to>
                                    </p:set>
                                    <p:animEffect transition="in" filter="fade">
                                      <p:cBhvr>
                                        <p:cTn id="12" dur="500"/>
                                        <p:tgtEl>
                                          <p:spTgt spid="2">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
                                            <p:txEl>
                                              <p:pRg st="2" end="2"/>
                                            </p:txEl>
                                          </p:spTgt>
                                        </p:tgtEl>
                                        <p:attrNameLst>
                                          <p:attrName>style.visibility</p:attrName>
                                        </p:attrNameLst>
                                      </p:cBhvr>
                                      <p:to>
                                        <p:strVal val="visible"/>
                                      </p:to>
                                    </p:set>
                                    <p:animEffect transition="in" filter="fade">
                                      <p:cBhvr>
                                        <p:cTn id="17" dur="500"/>
                                        <p:tgtEl>
                                          <p:spTgt spid="2">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
                                            <p:txEl>
                                              <p:pRg st="3" end="3"/>
                                            </p:txEl>
                                          </p:spTgt>
                                        </p:tgtEl>
                                        <p:attrNameLst>
                                          <p:attrName>style.visibility</p:attrName>
                                        </p:attrNameLst>
                                      </p:cBhvr>
                                      <p:to>
                                        <p:strVal val="visible"/>
                                      </p:to>
                                    </p:set>
                                    <p:animEffect transition="in" filter="fade">
                                      <p:cBhvr>
                                        <p:cTn id="22" dur="500"/>
                                        <p:tgtEl>
                                          <p:spTgt spid="2">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
                                            <p:txEl>
                                              <p:pRg st="4" end="4"/>
                                            </p:txEl>
                                          </p:spTgt>
                                        </p:tgtEl>
                                        <p:attrNameLst>
                                          <p:attrName>style.visibility</p:attrName>
                                        </p:attrNameLst>
                                      </p:cBhvr>
                                      <p:to>
                                        <p:strVal val="visible"/>
                                      </p:to>
                                    </p:set>
                                    <p:animEffect transition="in" filter="fade">
                                      <p:cBhvr>
                                        <p:cTn id="27" dur="500"/>
                                        <p:tgtEl>
                                          <p:spTgt spid="2">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2">
                                            <p:txEl>
                                              <p:pRg st="5" end="5"/>
                                            </p:txEl>
                                          </p:spTgt>
                                        </p:tgtEl>
                                        <p:attrNameLst>
                                          <p:attrName>style.visibility</p:attrName>
                                        </p:attrNameLst>
                                      </p:cBhvr>
                                      <p:to>
                                        <p:strVal val="visible"/>
                                      </p:to>
                                    </p:set>
                                    <p:animEffect transition="in" filter="fade">
                                      <p:cBhvr>
                                        <p:cTn id="32" dur="500"/>
                                        <p:tgtEl>
                                          <p:spTgt spid="2">
                                            <p:txEl>
                                              <p:pRg st="5" end="5"/>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grpId="0" nodeType="clickEffect">
                                  <p:stCondLst>
                                    <p:cond delay="0"/>
                                  </p:stCondLst>
                                  <p:childTnLst>
                                    <p:set>
                                      <p:cBhvr>
                                        <p:cTn id="36" dur="1" fill="hold">
                                          <p:stCondLst>
                                            <p:cond delay="0"/>
                                          </p:stCondLst>
                                        </p:cTn>
                                        <p:tgtEl>
                                          <p:spTgt spid="2">
                                            <p:txEl>
                                              <p:pRg st="6" end="6"/>
                                            </p:txEl>
                                          </p:spTgt>
                                        </p:tgtEl>
                                        <p:attrNameLst>
                                          <p:attrName>style.visibility</p:attrName>
                                        </p:attrNameLst>
                                      </p:cBhvr>
                                      <p:to>
                                        <p:strVal val="visible"/>
                                      </p:to>
                                    </p:set>
                                    <p:animEffect transition="in" filter="fade">
                                      <p:cBhvr>
                                        <p:cTn id="37" dur="500"/>
                                        <p:tgtEl>
                                          <p:spTgt spid="2">
                                            <p:txEl>
                                              <p:pRg st="6" end="6"/>
                                            </p:txEl>
                                          </p:spTgt>
                                        </p:tgtEl>
                                      </p:cBhvr>
                                    </p:animEffect>
                                  </p:childTnLst>
                                </p:cTn>
                              </p:par>
                            </p:childTnLst>
                          </p:cTn>
                        </p:par>
                      </p:childTnLst>
                    </p:cTn>
                  </p:par>
                  <p:par>
                    <p:cTn id="38" fill="hold">
                      <p:stCondLst>
                        <p:cond delay="indefinite"/>
                      </p:stCondLst>
                      <p:childTnLst>
                        <p:par>
                          <p:cTn id="39" fill="hold">
                            <p:stCondLst>
                              <p:cond delay="0"/>
                            </p:stCondLst>
                            <p:childTnLst>
                              <p:par>
                                <p:cTn id="40" presetID="10" presetClass="entr" presetSubtype="0" fill="hold" grpId="0" nodeType="clickEffect">
                                  <p:stCondLst>
                                    <p:cond delay="0"/>
                                  </p:stCondLst>
                                  <p:childTnLst>
                                    <p:set>
                                      <p:cBhvr>
                                        <p:cTn id="41" dur="1" fill="hold">
                                          <p:stCondLst>
                                            <p:cond delay="0"/>
                                          </p:stCondLst>
                                        </p:cTn>
                                        <p:tgtEl>
                                          <p:spTgt spid="2">
                                            <p:txEl>
                                              <p:pRg st="7" end="7"/>
                                            </p:txEl>
                                          </p:spTgt>
                                        </p:tgtEl>
                                        <p:attrNameLst>
                                          <p:attrName>style.visibility</p:attrName>
                                        </p:attrNameLst>
                                      </p:cBhvr>
                                      <p:to>
                                        <p:strVal val="visible"/>
                                      </p:to>
                                    </p:set>
                                    <p:animEffect transition="in" filter="fade">
                                      <p:cBhvr>
                                        <p:cTn id="42" dur="500"/>
                                        <p:tgtEl>
                                          <p:spTgt spid="2">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uild="p"/>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a:xfrm>
            <a:off x="584515" y="836713"/>
            <a:ext cx="6708746" cy="519668"/>
          </a:xfrm>
          <a:prstGeom prst="rect">
            <a:avLst/>
          </a:prstGeom>
        </p:spPr>
        <p:txBody>
          <a:bodyPr/>
          <a:lstStyle/>
          <a:p>
            <a:pPr algn="just"/>
            <a:r>
              <a:rPr lang="en-US" altLang="zh-CN">
                <a:solidFill>
                  <a:schemeClr val="bg1"/>
                </a:solidFill>
              </a:rPr>
              <a:t>1</a:t>
            </a:r>
            <a:r>
              <a:rPr lang="en-US" altLang="zh-CN" smtClean="0">
                <a:solidFill>
                  <a:schemeClr val="bg1"/>
                </a:solidFill>
              </a:rPr>
              <a:t>. </a:t>
            </a:r>
            <a:r>
              <a:rPr lang="zh-CN" altLang="en-US" smtClean="0">
                <a:solidFill>
                  <a:schemeClr val="bg1"/>
                </a:solidFill>
              </a:rPr>
              <a:t>人体</a:t>
            </a:r>
            <a:r>
              <a:rPr lang="zh-CN" altLang="en-US" dirty="0">
                <a:solidFill>
                  <a:schemeClr val="bg1"/>
                </a:solidFill>
              </a:rPr>
              <a:t>中的杠杆</a:t>
            </a:r>
          </a:p>
        </p:txBody>
      </p:sp>
      <p:cxnSp>
        <p:nvCxnSpPr>
          <p:cNvPr id="21" name="直接连接符 20"/>
          <p:cNvCxnSpPr/>
          <p:nvPr/>
        </p:nvCxnSpPr>
        <p:spPr>
          <a:xfrm>
            <a:off x="2271765" y="5383080"/>
            <a:ext cx="6269634" cy="0"/>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nvGrpSpPr>
          <p:cNvPr id="28" name="Group 5"/>
          <p:cNvGrpSpPr>
            <a:grpSpLocks noChangeAspect="1"/>
          </p:cNvGrpSpPr>
          <p:nvPr/>
        </p:nvGrpSpPr>
        <p:grpSpPr bwMode="auto">
          <a:xfrm>
            <a:off x="7502439" y="4730259"/>
            <a:ext cx="1014113" cy="652823"/>
            <a:chOff x="750" y="497"/>
            <a:chExt cx="4254" cy="2225"/>
          </a:xfrm>
          <a:solidFill>
            <a:srgbClr val="FFFFFF">
              <a:alpha val="50000"/>
            </a:srgbClr>
          </a:solidFill>
        </p:grpSpPr>
        <p:sp>
          <p:nvSpPr>
            <p:cNvPr id="30" name="Freeform 6"/>
            <p:cNvSpPr>
              <a:spLocks/>
            </p:cNvSpPr>
            <p:nvPr/>
          </p:nvSpPr>
          <p:spPr bwMode="auto">
            <a:xfrm>
              <a:off x="3627" y="707"/>
              <a:ext cx="385" cy="57"/>
            </a:xfrm>
            <a:custGeom>
              <a:avLst/>
              <a:gdLst>
                <a:gd name="T0" fmla="*/ 161 w 163"/>
                <a:gd name="T1" fmla="*/ 9 h 24"/>
                <a:gd name="T2" fmla="*/ 157 w 163"/>
                <a:gd name="T3" fmla="*/ 24 h 24"/>
                <a:gd name="T4" fmla="*/ 0 w 163"/>
                <a:gd name="T5" fmla="*/ 23 h 24"/>
                <a:gd name="T6" fmla="*/ 63 w 163"/>
                <a:gd name="T7" fmla="*/ 5 h 24"/>
                <a:gd name="T8" fmla="*/ 91 w 163"/>
                <a:gd name="T9" fmla="*/ 0 h 24"/>
                <a:gd name="T10" fmla="*/ 132 w 163"/>
                <a:gd name="T11" fmla="*/ 8 h 24"/>
                <a:gd name="T12" fmla="*/ 161 w 163"/>
                <a:gd name="T13" fmla="*/ 9 h 24"/>
              </a:gdLst>
              <a:ahLst/>
              <a:cxnLst>
                <a:cxn ang="0">
                  <a:pos x="T0" y="T1"/>
                </a:cxn>
                <a:cxn ang="0">
                  <a:pos x="T2" y="T3"/>
                </a:cxn>
                <a:cxn ang="0">
                  <a:pos x="T4" y="T5"/>
                </a:cxn>
                <a:cxn ang="0">
                  <a:pos x="T6" y="T7"/>
                </a:cxn>
                <a:cxn ang="0">
                  <a:pos x="T8" y="T9"/>
                </a:cxn>
                <a:cxn ang="0">
                  <a:pos x="T10" y="T11"/>
                </a:cxn>
                <a:cxn ang="0">
                  <a:pos x="T12" y="T13"/>
                </a:cxn>
              </a:cxnLst>
              <a:rect l="0" t="0" r="r" b="b"/>
              <a:pathLst>
                <a:path w="163" h="24">
                  <a:moveTo>
                    <a:pt x="161" y="9"/>
                  </a:moveTo>
                  <a:cubicBezTo>
                    <a:pt x="163" y="17"/>
                    <a:pt x="159" y="20"/>
                    <a:pt x="157" y="24"/>
                  </a:cubicBezTo>
                  <a:cubicBezTo>
                    <a:pt x="107" y="11"/>
                    <a:pt x="56" y="16"/>
                    <a:pt x="0" y="23"/>
                  </a:cubicBezTo>
                  <a:cubicBezTo>
                    <a:pt x="6" y="0"/>
                    <a:pt x="39" y="7"/>
                    <a:pt x="63" y="5"/>
                  </a:cubicBezTo>
                  <a:cubicBezTo>
                    <a:pt x="73" y="4"/>
                    <a:pt x="82" y="0"/>
                    <a:pt x="91" y="0"/>
                  </a:cubicBezTo>
                  <a:cubicBezTo>
                    <a:pt x="106" y="0"/>
                    <a:pt x="119" y="7"/>
                    <a:pt x="132" y="8"/>
                  </a:cubicBezTo>
                  <a:cubicBezTo>
                    <a:pt x="143" y="8"/>
                    <a:pt x="154" y="1"/>
                    <a:pt x="16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7"/>
            <p:cNvSpPr>
              <a:spLocks/>
            </p:cNvSpPr>
            <p:nvPr/>
          </p:nvSpPr>
          <p:spPr bwMode="auto">
            <a:xfrm>
              <a:off x="3641" y="804"/>
              <a:ext cx="366" cy="68"/>
            </a:xfrm>
            <a:custGeom>
              <a:avLst/>
              <a:gdLst>
                <a:gd name="T0" fmla="*/ 151 w 155"/>
                <a:gd name="T1" fmla="*/ 9 h 29"/>
                <a:gd name="T2" fmla="*/ 154 w 155"/>
                <a:gd name="T3" fmla="*/ 24 h 29"/>
                <a:gd name="T4" fmla="*/ 111 w 155"/>
                <a:gd name="T5" fmla="*/ 14 h 29"/>
                <a:gd name="T6" fmla="*/ 4 w 155"/>
                <a:gd name="T7" fmla="*/ 26 h 29"/>
                <a:gd name="T8" fmla="*/ 1 w 155"/>
                <a:gd name="T9" fmla="*/ 17 h 29"/>
                <a:gd name="T10" fmla="*/ 98 w 155"/>
                <a:gd name="T11" fmla="*/ 3 h 29"/>
                <a:gd name="T12" fmla="*/ 151 w 155"/>
                <a:gd name="T13" fmla="*/ 9 h 29"/>
              </a:gdLst>
              <a:ahLst/>
              <a:cxnLst>
                <a:cxn ang="0">
                  <a:pos x="T0" y="T1"/>
                </a:cxn>
                <a:cxn ang="0">
                  <a:pos x="T2" y="T3"/>
                </a:cxn>
                <a:cxn ang="0">
                  <a:pos x="T4" y="T5"/>
                </a:cxn>
                <a:cxn ang="0">
                  <a:pos x="T6" y="T7"/>
                </a:cxn>
                <a:cxn ang="0">
                  <a:pos x="T8" y="T9"/>
                </a:cxn>
                <a:cxn ang="0">
                  <a:pos x="T10" y="T11"/>
                </a:cxn>
                <a:cxn ang="0">
                  <a:pos x="T12" y="T13"/>
                </a:cxn>
              </a:cxnLst>
              <a:rect l="0" t="0" r="r" b="b"/>
              <a:pathLst>
                <a:path w="155" h="29">
                  <a:moveTo>
                    <a:pt x="151" y="9"/>
                  </a:moveTo>
                  <a:cubicBezTo>
                    <a:pt x="152" y="13"/>
                    <a:pt x="155" y="17"/>
                    <a:pt x="154" y="24"/>
                  </a:cubicBezTo>
                  <a:cubicBezTo>
                    <a:pt x="139" y="29"/>
                    <a:pt x="124" y="19"/>
                    <a:pt x="111" y="14"/>
                  </a:cubicBezTo>
                  <a:cubicBezTo>
                    <a:pt x="69" y="12"/>
                    <a:pt x="38" y="17"/>
                    <a:pt x="4" y="26"/>
                  </a:cubicBezTo>
                  <a:cubicBezTo>
                    <a:pt x="4" y="23"/>
                    <a:pt x="0" y="19"/>
                    <a:pt x="1" y="17"/>
                  </a:cubicBezTo>
                  <a:cubicBezTo>
                    <a:pt x="2" y="1"/>
                    <a:pt x="73" y="0"/>
                    <a:pt x="98" y="3"/>
                  </a:cubicBezTo>
                  <a:cubicBezTo>
                    <a:pt x="118" y="5"/>
                    <a:pt x="130" y="7"/>
                    <a:pt x="15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2" name="Freeform 8"/>
            <p:cNvSpPr>
              <a:spLocks/>
            </p:cNvSpPr>
            <p:nvPr/>
          </p:nvSpPr>
          <p:spPr bwMode="auto">
            <a:xfrm>
              <a:off x="3707" y="1503"/>
              <a:ext cx="282" cy="57"/>
            </a:xfrm>
            <a:custGeom>
              <a:avLst/>
              <a:gdLst>
                <a:gd name="T0" fmla="*/ 112 w 119"/>
                <a:gd name="T1" fmla="*/ 3 h 24"/>
                <a:gd name="T2" fmla="*/ 118 w 119"/>
                <a:gd name="T3" fmla="*/ 16 h 24"/>
                <a:gd name="T4" fmla="*/ 107 w 119"/>
                <a:gd name="T5" fmla="*/ 24 h 24"/>
                <a:gd name="T6" fmla="*/ 0 w 119"/>
                <a:gd name="T7" fmla="*/ 13 h 24"/>
                <a:gd name="T8" fmla="*/ 27 w 119"/>
                <a:gd name="T9" fmla="*/ 3 h 24"/>
                <a:gd name="T10" fmla="*/ 112 w 119"/>
                <a:gd name="T11" fmla="*/ 3 h 24"/>
              </a:gdLst>
              <a:ahLst/>
              <a:cxnLst>
                <a:cxn ang="0">
                  <a:pos x="T0" y="T1"/>
                </a:cxn>
                <a:cxn ang="0">
                  <a:pos x="T2" y="T3"/>
                </a:cxn>
                <a:cxn ang="0">
                  <a:pos x="T4" y="T5"/>
                </a:cxn>
                <a:cxn ang="0">
                  <a:pos x="T6" y="T7"/>
                </a:cxn>
                <a:cxn ang="0">
                  <a:pos x="T8" y="T9"/>
                </a:cxn>
                <a:cxn ang="0">
                  <a:pos x="T10" y="T11"/>
                </a:cxn>
              </a:cxnLst>
              <a:rect l="0" t="0" r="r" b="b"/>
              <a:pathLst>
                <a:path w="119" h="24">
                  <a:moveTo>
                    <a:pt x="112" y="3"/>
                  </a:moveTo>
                  <a:cubicBezTo>
                    <a:pt x="114" y="7"/>
                    <a:pt x="119" y="9"/>
                    <a:pt x="118" y="16"/>
                  </a:cubicBezTo>
                  <a:cubicBezTo>
                    <a:pt x="115" y="20"/>
                    <a:pt x="111" y="21"/>
                    <a:pt x="107" y="24"/>
                  </a:cubicBezTo>
                  <a:cubicBezTo>
                    <a:pt x="81" y="10"/>
                    <a:pt x="25" y="22"/>
                    <a:pt x="0" y="13"/>
                  </a:cubicBezTo>
                  <a:cubicBezTo>
                    <a:pt x="2" y="0"/>
                    <a:pt x="21" y="4"/>
                    <a:pt x="27" y="3"/>
                  </a:cubicBezTo>
                  <a:cubicBezTo>
                    <a:pt x="47" y="0"/>
                    <a:pt x="88" y="10"/>
                    <a:pt x="112"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3" name="Freeform 9"/>
            <p:cNvSpPr>
              <a:spLocks/>
            </p:cNvSpPr>
            <p:nvPr/>
          </p:nvSpPr>
          <p:spPr bwMode="auto">
            <a:xfrm>
              <a:off x="3707" y="1567"/>
              <a:ext cx="291" cy="78"/>
            </a:xfrm>
            <a:custGeom>
              <a:avLst/>
              <a:gdLst>
                <a:gd name="T0" fmla="*/ 115 w 123"/>
                <a:gd name="T1" fmla="*/ 13 h 33"/>
                <a:gd name="T2" fmla="*/ 117 w 123"/>
                <a:gd name="T3" fmla="*/ 33 h 33"/>
                <a:gd name="T4" fmla="*/ 44 w 123"/>
                <a:gd name="T5" fmla="*/ 21 h 33"/>
                <a:gd name="T6" fmla="*/ 0 w 123"/>
                <a:gd name="T7" fmla="*/ 15 h 33"/>
                <a:gd name="T8" fmla="*/ 115 w 123"/>
                <a:gd name="T9" fmla="*/ 13 h 33"/>
              </a:gdLst>
              <a:ahLst/>
              <a:cxnLst>
                <a:cxn ang="0">
                  <a:pos x="T0" y="T1"/>
                </a:cxn>
                <a:cxn ang="0">
                  <a:pos x="T2" y="T3"/>
                </a:cxn>
                <a:cxn ang="0">
                  <a:pos x="T4" y="T5"/>
                </a:cxn>
                <a:cxn ang="0">
                  <a:pos x="T6" y="T7"/>
                </a:cxn>
                <a:cxn ang="0">
                  <a:pos x="T8" y="T9"/>
                </a:cxn>
              </a:cxnLst>
              <a:rect l="0" t="0" r="r" b="b"/>
              <a:pathLst>
                <a:path w="123" h="33">
                  <a:moveTo>
                    <a:pt x="115" y="13"/>
                  </a:moveTo>
                  <a:cubicBezTo>
                    <a:pt x="123" y="18"/>
                    <a:pt x="118" y="30"/>
                    <a:pt x="117" y="33"/>
                  </a:cubicBezTo>
                  <a:cubicBezTo>
                    <a:pt x="93" y="32"/>
                    <a:pt x="70" y="23"/>
                    <a:pt x="44" y="21"/>
                  </a:cubicBezTo>
                  <a:cubicBezTo>
                    <a:pt x="29" y="20"/>
                    <a:pt x="1" y="31"/>
                    <a:pt x="0" y="15"/>
                  </a:cubicBezTo>
                  <a:cubicBezTo>
                    <a:pt x="33" y="0"/>
                    <a:pt x="70" y="20"/>
                    <a:pt x="115"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5" name="Freeform 10"/>
            <p:cNvSpPr>
              <a:spLocks/>
            </p:cNvSpPr>
            <p:nvPr/>
          </p:nvSpPr>
          <p:spPr bwMode="auto">
            <a:xfrm>
              <a:off x="3703" y="2242"/>
              <a:ext cx="304" cy="81"/>
            </a:xfrm>
            <a:custGeom>
              <a:avLst/>
              <a:gdLst>
                <a:gd name="T0" fmla="*/ 120 w 129"/>
                <a:gd name="T1" fmla="*/ 14 h 34"/>
                <a:gd name="T2" fmla="*/ 114 w 129"/>
                <a:gd name="T3" fmla="*/ 34 h 34"/>
                <a:gd name="T4" fmla="*/ 103 w 129"/>
                <a:gd name="T5" fmla="*/ 29 h 34"/>
                <a:gd name="T6" fmla="*/ 0 w 129"/>
                <a:gd name="T7" fmla="*/ 22 h 34"/>
                <a:gd name="T8" fmla="*/ 65 w 129"/>
                <a:gd name="T9" fmla="*/ 14 h 34"/>
                <a:gd name="T10" fmla="*/ 120 w 129"/>
                <a:gd name="T11" fmla="*/ 14 h 34"/>
              </a:gdLst>
              <a:ahLst/>
              <a:cxnLst>
                <a:cxn ang="0">
                  <a:pos x="T0" y="T1"/>
                </a:cxn>
                <a:cxn ang="0">
                  <a:pos x="T2" y="T3"/>
                </a:cxn>
                <a:cxn ang="0">
                  <a:pos x="T4" y="T5"/>
                </a:cxn>
                <a:cxn ang="0">
                  <a:pos x="T6" y="T7"/>
                </a:cxn>
                <a:cxn ang="0">
                  <a:pos x="T8" y="T9"/>
                </a:cxn>
                <a:cxn ang="0">
                  <a:pos x="T10" y="T11"/>
                </a:cxn>
              </a:cxnLst>
              <a:rect l="0" t="0" r="r" b="b"/>
              <a:pathLst>
                <a:path w="129" h="34">
                  <a:moveTo>
                    <a:pt x="120" y="14"/>
                  </a:moveTo>
                  <a:cubicBezTo>
                    <a:pt x="127" y="19"/>
                    <a:pt x="129" y="32"/>
                    <a:pt x="114" y="34"/>
                  </a:cubicBezTo>
                  <a:cubicBezTo>
                    <a:pt x="111" y="34"/>
                    <a:pt x="107" y="30"/>
                    <a:pt x="103" y="29"/>
                  </a:cubicBezTo>
                  <a:cubicBezTo>
                    <a:pt x="75" y="22"/>
                    <a:pt x="26" y="27"/>
                    <a:pt x="0" y="22"/>
                  </a:cubicBezTo>
                  <a:cubicBezTo>
                    <a:pt x="13" y="0"/>
                    <a:pt x="51" y="14"/>
                    <a:pt x="65" y="14"/>
                  </a:cubicBezTo>
                  <a:cubicBezTo>
                    <a:pt x="93" y="13"/>
                    <a:pt x="98" y="19"/>
                    <a:pt x="120" y="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6" name="Freeform 11"/>
            <p:cNvSpPr>
              <a:spLocks/>
            </p:cNvSpPr>
            <p:nvPr/>
          </p:nvSpPr>
          <p:spPr bwMode="auto">
            <a:xfrm>
              <a:off x="3689" y="2339"/>
              <a:ext cx="323" cy="95"/>
            </a:xfrm>
            <a:custGeom>
              <a:avLst/>
              <a:gdLst>
                <a:gd name="T0" fmla="*/ 128 w 137"/>
                <a:gd name="T1" fmla="*/ 9 h 40"/>
                <a:gd name="T2" fmla="*/ 137 w 137"/>
                <a:gd name="T3" fmla="*/ 23 h 40"/>
                <a:gd name="T4" fmla="*/ 103 w 137"/>
                <a:gd name="T5" fmla="*/ 31 h 40"/>
                <a:gd name="T6" fmla="*/ 25 w 137"/>
                <a:gd name="T7" fmla="*/ 23 h 40"/>
                <a:gd name="T8" fmla="*/ 0 w 137"/>
                <a:gd name="T9" fmla="*/ 15 h 40"/>
                <a:gd name="T10" fmla="*/ 128 w 137"/>
                <a:gd name="T11" fmla="*/ 9 h 40"/>
              </a:gdLst>
              <a:ahLst/>
              <a:cxnLst>
                <a:cxn ang="0">
                  <a:pos x="T0" y="T1"/>
                </a:cxn>
                <a:cxn ang="0">
                  <a:pos x="T2" y="T3"/>
                </a:cxn>
                <a:cxn ang="0">
                  <a:pos x="T4" y="T5"/>
                </a:cxn>
                <a:cxn ang="0">
                  <a:pos x="T6" y="T7"/>
                </a:cxn>
                <a:cxn ang="0">
                  <a:pos x="T8" y="T9"/>
                </a:cxn>
                <a:cxn ang="0">
                  <a:pos x="T10" y="T11"/>
                </a:cxn>
              </a:cxnLst>
              <a:rect l="0" t="0" r="r" b="b"/>
              <a:pathLst>
                <a:path w="137" h="40">
                  <a:moveTo>
                    <a:pt x="128" y="9"/>
                  </a:moveTo>
                  <a:cubicBezTo>
                    <a:pt x="132" y="13"/>
                    <a:pt x="134" y="18"/>
                    <a:pt x="137" y="23"/>
                  </a:cubicBezTo>
                  <a:cubicBezTo>
                    <a:pt x="132" y="40"/>
                    <a:pt x="121" y="32"/>
                    <a:pt x="103" y="31"/>
                  </a:cubicBezTo>
                  <a:cubicBezTo>
                    <a:pt x="84" y="29"/>
                    <a:pt x="51" y="25"/>
                    <a:pt x="25" y="23"/>
                  </a:cubicBezTo>
                  <a:cubicBezTo>
                    <a:pt x="16" y="22"/>
                    <a:pt x="2" y="27"/>
                    <a:pt x="0" y="15"/>
                  </a:cubicBezTo>
                  <a:cubicBezTo>
                    <a:pt x="32" y="0"/>
                    <a:pt x="88" y="29"/>
                    <a:pt x="128"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7" name="Freeform 12"/>
            <p:cNvSpPr>
              <a:spLocks noEditPoints="1"/>
            </p:cNvSpPr>
            <p:nvPr/>
          </p:nvSpPr>
          <p:spPr bwMode="auto">
            <a:xfrm>
              <a:off x="750" y="497"/>
              <a:ext cx="4254" cy="2225"/>
            </a:xfrm>
            <a:custGeom>
              <a:avLst/>
              <a:gdLst>
                <a:gd name="T0" fmla="*/ 603 w 1801"/>
                <a:gd name="T1" fmla="*/ 98 h 942"/>
                <a:gd name="T2" fmla="*/ 1024 w 1801"/>
                <a:gd name="T3" fmla="*/ 159 h 942"/>
                <a:gd name="T4" fmla="*/ 1393 w 1801"/>
                <a:gd name="T5" fmla="*/ 98 h 942"/>
                <a:gd name="T6" fmla="*/ 1764 w 1801"/>
                <a:gd name="T7" fmla="*/ 758 h 942"/>
                <a:gd name="T8" fmla="*/ 1516 w 1801"/>
                <a:gd name="T9" fmla="*/ 879 h 942"/>
                <a:gd name="T10" fmla="*/ 1235 w 1801"/>
                <a:gd name="T11" fmla="*/ 935 h 942"/>
                <a:gd name="T12" fmla="*/ 912 w 1801"/>
                <a:gd name="T13" fmla="*/ 903 h 942"/>
                <a:gd name="T14" fmla="*/ 591 w 1801"/>
                <a:gd name="T15" fmla="*/ 883 h 942"/>
                <a:gd name="T16" fmla="*/ 229 w 1801"/>
                <a:gd name="T17" fmla="*/ 885 h 942"/>
                <a:gd name="T18" fmla="*/ 274 w 1801"/>
                <a:gd name="T19" fmla="*/ 244 h 942"/>
                <a:gd name="T20" fmla="*/ 1390 w 1801"/>
                <a:gd name="T21" fmla="*/ 692 h 942"/>
                <a:gd name="T22" fmla="*/ 1203 w 1801"/>
                <a:gd name="T23" fmla="*/ 54 h 942"/>
                <a:gd name="T24" fmla="*/ 1297 w 1801"/>
                <a:gd name="T25" fmla="*/ 929 h 942"/>
                <a:gd name="T26" fmla="*/ 1182 w 1801"/>
                <a:gd name="T27" fmla="*/ 883 h 942"/>
                <a:gd name="T28" fmla="*/ 1187 w 1801"/>
                <a:gd name="T29" fmla="*/ 59 h 942"/>
                <a:gd name="T30" fmla="*/ 705 w 1801"/>
                <a:gd name="T31" fmla="*/ 103 h 942"/>
                <a:gd name="T32" fmla="*/ 515 w 1801"/>
                <a:gd name="T33" fmla="*/ 256 h 942"/>
                <a:gd name="T34" fmla="*/ 589 w 1801"/>
                <a:gd name="T35" fmla="*/ 868 h 942"/>
                <a:gd name="T36" fmla="*/ 585 w 1801"/>
                <a:gd name="T37" fmla="*/ 127 h 942"/>
                <a:gd name="T38" fmla="*/ 1029 w 1801"/>
                <a:gd name="T39" fmla="*/ 297 h 942"/>
                <a:gd name="T40" fmla="*/ 809 w 1801"/>
                <a:gd name="T41" fmla="*/ 178 h 942"/>
                <a:gd name="T42" fmla="*/ 820 w 1801"/>
                <a:gd name="T43" fmla="*/ 744 h 942"/>
                <a:gd name="T44" fmla="*/ 603 w 1801"/>
                <a:gd name="T45" fmla="*/ 203 h 942"/>
                <a:gd name="T46" fmla="*/ 274 w 1801"/>
                <a:gd name="T47" fmla="*/ 260 h 942"/>
                <a:gd name="T48" fmla="*/ 83 w 1801"/>
                <a:gd name="T49" fmla="*/ 803 h 942"/>
                <a:gd name="T50" fmla="*/ 395 w 1801"/>
                <a:gd name="T51" fmla="*/ 233 h 942"/>
                <a:gd name="T52" fmla="*/ 1164 w 1801"/>
                <a:gd name="T53" fmla="*/ 268 h 942"/>
                <a:gd name="T54" fmla="*/ 1165 w 1801"/>
                <a:gd name="T55" fmla="*/ 891 h 942"/>
                <a:gd name="T56" fmla="*/ 363 w 1801"/>
                <a:gd name="T57" fmla="*/ 448 h 942"/>
                <a:gd name="T58" fmla="*/ 433 w 1801"/>
                <a:gd name="T59" fmla="*/ 301 h 942"/>
                <a:gd name="T60" fmla="*/ 380 w 1801"/>
                <a:gd name="T61" fmla="*/ 389 h 942"/>
                <a:gd name="T62" fmla="*/ 332 w 1801"/>
                <a:gd name="T63" fmla="*/ 489 h 942"/>
                <a:gd name="T64" fmla="*/ 241 w 1801"/>
                <a:gd name="T65" fmla="*/ 695 h 942"/>
                <a:gd name="T66" fmla="*/ 266 w 1801"/>
                <a:gd name="T67" fmla="*/ 688 h 942"/>
                <a:gd name="T68" fmla="*/ 601 w 1801"/>
                <a:gd name="T69" fmla="*/ 266 h 942"/>
                <a:gd name="T70" fmla="*/ 806 w 1801"/>
                <a:gd name="T71" fmla="*/ 576 h 942"/>
                <a:gd name="T72" fmla="*/ 1043 w 1801"/>
                <a:gd name="T73" fmla="*/ 868 h 942"/>
                <a:gd name="T74" fmla="*/ 1467 w 1801"/>
                <a:gd name="T75" fmla="*/ 397 h 942"/>
                <a:gd name="T76" fmla="*/ 1405 w 1801"/>
                <a:gd name="T77" fmla="*/ 329 h 942"/>
                <a:gd name="T78" fmla="*/ 403 w 1801"/>
                <a:gd name="T79" fmla="*/ 300 h 942"/>
                <a:gd name="T80" fmla="*/ 447 w 1801"/>
                <a:gd name="T81" fmla="*/ 319 h 942"/>
                <a:gd name="T82" fmla="*/ 567 w 1801"/>
                <a:gd name="T83" fmla="*/ 876 h 942"/>
                <a:gd name="T84" fmla="*/ 492 w 1801"/>
                <a:gd name="T85" fmla="*/ 333 h 942"/>
                <a:gd name="T86" fmla="*/ 1393 w 1801"/>
                <a:gd name="T87" fmla="*/ 538 h 942"/>
                <a:gd name="T88" fmla="*/ 1610 w 1801"/>
                <a:gd name="T89" fmla="*/ 888 h 942"/>
                <a:gd name="T90" fmla="*/ 1393 w 1801"/>
                <a:gd name="T91" fmla="*/ 380 h 942"/>
                <a:gd name="T92" fmla="*/ 1579 w 1801"/>
                <a:gd name="T93" fmla="*/ 410 h 942"/>
                <a:gd name="T94" fmla="*/ 1464 w 1801"/>
                <a:gd name="T95" fmla="*/ 503 h 942"/>
                <a:gd name="T96" fmla="*/ 336 w 1801"/>
                <a:gd name="T97" fmla="*/ 548 h 942"/>
                <a:gd name="T98" fmla="*/ 377 w 1801"/>
                <a:gd name="T99" fmla="*/ 645 h 942"/>
                <a:gd name="T100" fmla="*/ 1473 w 1801"/>
                <a:gd name="T101" fmla="*/ 523 h 942"/>
                <a:gd name="T102" fmla="*/ 274 w 1801"/>
                <a:gd name="T103" fmla="*/ 585 h 942"/>
                <a:gd name="T104" fmla="*/ 351 w 1801"/>
                <a:gd name="T105" fmla="*/ 620 h 942"/>
                <a:gd name="T106" fmla="*/ 1702 w 1801"/>
                <a:gd name="T107" fmla="*/ 657 h 942"/>
                <a:gd name="T108" fmla="*/ 198 w 1801"/>
                <a:gd name="T109" fmla="*/ 736 h 942"/>
                <a:gd name="T110" fmla="*/ 1746 w 1801"/>
                <a:gd name="T111" fmla="*/ 801 h 942"/>
                <a:gd name="T112" fmla="*/ 805 w 1801"/>
                <a:gd name="T113" fmla="*/ 818 h 942"/>
                <a:gd name="T114" fmla="*/ 179 w 1801"/>
                <a:gd name="T115" fmla="*/ 783 h 942"/>
                <a:gd name="T116" fmla="*/ 1784 w 1801"/>
                <a:gd name="T117" fmla="*/ 850 h 942"/>
                <a:gd name="T118" fmla="*/ 606 w 1801"/>
                <a:gd name="T119" fmla="*/ 873 h 9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01" h="942">
                  <a:moveTo>
                    <a:pt x="418" y="203"/>
                  </a:moveTo>
                  <a:cubicBezTo>
                    <a:pt x="424" y="202"/>
                    <a:pt x="431" y="207"/>
                    <a:pt x="439" y="209"/>
                  </a:cubicBezTo>
                  <a:cubicBezTo>
                    <a:pt x="446" y="193"/>
                    <a:pt x="437" y="167"/>
                    <a:pt x="448" y="154"/>
                  </a:cubicBezTo>
                  <a:cubicBezTo>
                    <a:pt x="483" y="148"/>
                    <a:pt x="521" y="145"/>
                    <a:pt x="559" y="125"/>
                  </a:cubicBezTo>
                  <a:cubicBezTo>
                    <a:pt x="570" y="120"/>
                    <a:pt x="582" y="114"/>
                    <a:pt x="586" y="109"/>
                  </a:cubicBezTo>
                  <a:cubicBezTo>
                    <a:pt x="592" y="108"/>
                    <a:pt x="591" y="104"/>
                    <a:pt x="595" y="109"/>
                  </a:cubicBezTo>
                  <a:cubicBezTo>
                    <a:pt x="598" y="105"/>
                    <a:pt x="601" y="103"/>
                    <a:pt x="603" y="98"/>
                  </a:cubicBezTo>
                  <a:cubicBezTo>
                    <a:pt x="632" y="93"/>
                    <a:pt x="665" y="90"/>
                    <a:pt x="691" y="89"/>
                  </a:cubicBezTo>
                  <a:cubicBezTo>
                    <a:pt x="715" y="89"/>
                    <a:pt x="740" y="91"/>
                    <a:pt x="762" y="98"/>
                  </a:cubicBezTo>
                  <a:cubicBezTo>
                    <a:pt x="775" y="102"/>
                    <a:pt x="791" y="104"/>
                    <a:pt x="803" y="119"/>
                  </a:cubicBezTo>
                  <a:cubicBezTo>
                    <a:pt x="807" y="131"/>
                    <a:pt x="808" y="136"/>
                    <a:pt x="808" y="144"/>
                  </a:cubicBezTo>
                  <a:cubicBezTo>
                    <a:pt x="816" y="144"/>
                    <a:pt x="827" y="139"/>
                    <a:pt x="841" y="138"/>
                  </a:cubicBezTo>
                  <a:cubicBezTo>
                    <a:pt x="864" y="136"/>
                    <a:pt x="896" y="145"/>
                    <a:pt x="926" y="148"/>
                  </a:cubicBezTo>
                  <a:cubicBezTo>
                    <a:pt x="956" y="151"/>
                    <a:pt x="1002" y="136"/>
                    <a:pt x="1024" y="159"/>
                  </a:cubicBezTo>
                  <a:cubicBezTo>
                    <a:pt x="1034" y="169"/>
                    <a:pt x="1041" y="195"/>
                    <a:pt x="1044" y="215"/>
                  </a:cubicBezTo>
                  <a:cubicBezTo>
                    <a:pt x="1046" y="227"/>
                    <a:pt x="1045" y="238"/>
                    <a:pt x="1043" y="248"/>
                  </a:cubicBezTo>
                  <a:cubicBezTo>
                    <a:pt x="1056" y="248"/>
                    <a:pt x="1067" y="236"/>
                    <a:pt x="1081" y="238"/>
                  </a:cubicBezTo>
                  <a:cubicBezTo>
                    <a:pt x="1091" y="180"/>
                    <a:pt x="1074" y="116"/>
                    <a:pt x="1088" y="77"/>
                  </a:cubicBezTo>
                  <a:cubicBezTo>
                    <a:pt x="1125" y="70"/>
                    <a:pt x="1164" y="53"/>
                    <a:pt x="1200" y="37"/>
                  </a:cubicBezTo>
                  <a:cubicBezTo>
                    <a:pt x="1246" y="0"/>
                    <a:pt x="1316" y="6"/>
                    <a:pt x="1369" y="19"/>
                  </a:cubicBezTo>
                  <a:cubicBezTo>
                    <a:pt x="1396" y="33"/>
                    <a:pt x="1390" y="63"/>
                    <a:pt x="1393" y="98"/>
                  </a:cubicBezTo>
                  <a:cubicBezTo>
                    <a:pt x="1398" y="164"/>
                    <a:pt x="1399" y="245"/>
                    <a:pt x="1394" y="307"/>
                  </a:cubicBezTo>
                  <a:cubicBezTo>
                    <a:pt x="1426" y="281"/>
                    <a:pt x="1479" y="261"/>
                    <a:pt x="1529" y="272"/>
                  </a:cubicBezTo>
                  <a:cubicBezTo>
                    <a:pt x="1541" y="292"/>
                    <a:pt x="1549" y="314"/>
                    <a:pt x="1560" y="335"/>
                  </a:cubicBezTo>
                  <a:cubicBezTo>
                    <a:pt x="1565" y="346"/>
                    <a:pt x="1568" y="357"/>
                    <a:pt x="1573" y="369"/>
                  </a:cubicBezTo>
                  <a:cubicBezTo>
                    <a:pt x="1592" y="419"/>
                    <a:pt x="1626" y="465"/>
                    <a:pt x="1649" y="518"/>
                  </a:cubicBezTo>
                  <a:cubicBezTo>
                    <a:pt x="1654" y="530"/>
                    <a:pt x="1663" y="542"/>
                    <a:pt x="1669" y="554"/>
                  </a:cubicBezTo>
                  <a:cubicBezTo>
                    <a:pt x="1700" y="621"/>
                    <a:pt x="1729" y="692"/>
                    <a:pt x="1764" y="758"/>
                  </a:cubicBezTo>
                  <a:cubicBezTo>
                    <a:pt x="1767" y="762"/>
                    <a:pt x="1769" y="767"/>
                    <a:pt x="1775" y="770"/>
                  </a:cubicBezTo>
                  <a:cubicBezTo>
                    <a:pt x="1776" y="774"/>
                    <a:pt x="1773" y="775"/>
                    <a:pt x="1773" y="779"/>
                  </a:cubicBezTo>
                  <a:cubicBezTo>
                    <a:pt x="1785" y="793"/>
                    <a:pt x="1789" y="814"/>
                    <a:pt x="1801" y="827"/>
                  </a:cubicBezTo>
                  <a:cubicBezTo>
                    <a:pt x="1800" y="866"/>
                    <a:pt x="1762" y="912"/>
                    <a:pt x="1723" y="918"/>
                  </a:cubicBezTo>
                  <a:cubicBezTo>
                    <a:pt x="1690" y="924"/>
                    <a:pt x="1662" y="922"/>
                    <a:pt x="1635" y="912"/>
                  </a:cubicBezTo>
                  <a:cubicBezTo>
                    <a:pt x="1623" y="908"/>
                    <a:pt x="1611" y="902"/>
                    <a:pt x="1596" y="905"/>
                  </a:cubicBezTo>
                  <a:cubicBezTo>
                    <a:pt x="1572" y="895"/>
                    <a:pt x="1543" y="889"/>
                    <a:pt x="1516" y="879"/>
                  </a:cubicBezTo>
                  <a:cubicBezTo>
                    <a:pt x="1503" y="874"/>
                    <a:pt x="1486" y="868"/>
                    <a:pt x="1481" y="862"/>
                  </a:cubicBezTo>
                  <a:cubicBezTo>
                    <a:pt x="1473" y="854"/>
                    <a:pt x="1469" y="831"/>
                    <a:pt x="1463" y="817"/>
                  </a:cubicBezTo>
                  <a:cubicBezTo>
                    <a:pt x="1457" y="804"/>
                    <a:pt x="1447" y="790"/>
                    <a:pt x="1441" y="774"/>
                  </a:cubicBezTo>
                  <a:cubicBezTo>
                    <a:pt x="1429" y="743"/>
                    <a:pt x="1418" y="721"/>
                    <a:pt x="1403" y="692"/>
                  </a:cubicBezTo>
                  <a:cubicBezTo>
                    <a:pt x="1401" y="739"/>
                    <a:pt x="1402" y="819"/>
                    <a:pt x="1403" y="882"/>
                  </a:cubicBezTo>
                  <a:cubicBezTo>
                    <a:pt x="1404" y="933"/>
                    <a:pt x="1345" y="939"/>
                    <a:pt x="1299" y="941"/>
                  </a:cubicBezTo>
                  <a:cubicBezTo>
                    <a:pt x="1277" y="942"/>
                    <a:pt x="1258" y="936"/>
                    <a:pt x="1235" y="935"/>
                  </a:cubicBezTo>
                  <a:cubicBezTo>
                    <a:pt x="1221" y="922"/>
                    <a:pt x="1193" y="899"/>
                    <a:pt x="1171" y="902"/>
                  </a:cubicBezTo>
                  <a:cubicBezTo>
                    <a:pt x="1161" y="903"/>
                    <a:pt x="1155" y="913"/>
                    <a:pt x="1144" y="915"/>
                  </a:cubicBezTo>
                  <a:cubicBezTo>
                    <a:pt x="1119" y="917"/>
                    <a:pt x="1095" y="920"/>
                    <a:pt x="1081" y="900"/>
                  </a:cubicBezTo>
                  <a:cubicBezTo>
                    <a:pt x="1067" y="900"/>
                    <a:pt x="1051" y="890"/>
                    <a:pt x="1041" y="882"/>
                  </a:cubicBezTo>
                  <a:cubicBezTo>
                    <a:pt x="1030" y="880"/>
                    <a:pt x="1023" y="893"/>
                    <a:pt x="1017" y="897"/>
                  </a:cubicBezTo>
                  <a:cubicBezTo>
                    <a:pt x="1000" y="906"/>
                    <a:pt x="977" y="904"/>
                    <a:pt x="956" y="905"/>
                  </a:cubicBezTo>
                  <a:cubicBezTo>
                    <a:pt x="942" y="905"/>
                    <a:pt x="927" y="904"/>
                    <a:pt x="912" y="903"/>
                  </a:cubicBezTo>
                  <a:cubicBezTo>
                    <a:pt x="891" y="901"/>
                    <a:pt x="872" y="892"/>
                    <a:pt x="850" y="899"/>
                  </a:cubicBezTo>
                  <a:cubicBezTo>
                    <a:pt x="834" y="893"/>
                    <a:pt x="822" y="892"/>
                    <a:pt x="809" y="885"/>
                  </a:cubicBezTo>
                  <a:cubicBezTo>
                    <a:pt x="796" y="905"/>
                    <a:pt x="740" y="906"/>
                    <a:pt x="726" y="902"/>
                  </a:cubicBezTo>
                  <a:cubicBezTo>
                    <a:pt x="721" y="901"/>
                    <a:pt x="730" y="906"/>
                    <a:pt x="724" y="906"/>
                  </a:cubicBezTo>
                  <a:cubicBezTo>
                    <a:pt x="704" y="899"/>
                    <a:pt x="641" y="896"/>
                    <a:pt x="606" y="886"/>
                  </a:cubicBezTo>
                  <a:cubicBezTo>
                    <a:pt x="600" y="888"/>
                    <a:pt x="602" y="901"/>
                    <a:pt x="597" y="899"/>
                  </a:cubicBezTo>
                  <a:cubicBezTo>
                    <a:pt x="590" y="898"/>
                    <a:pt x="591" y="890"/>
                    <a:pt x="591" y="883"/>
                  </a:cubicBezTo>
                  <a:cubicBezTo>
                    <a:pt x="588" y="891"/>
                    <a:pt x="577" y="897"/>
                    <a:pt x="574" y="900"/>
                  </a:cubicBezTo>
                  <a:cubicBezTo>
                    <a:pt x="541" y="895"/>
                    <a:pt x="496" y="909"/>
                    <a:pt x="456" y="894"/>
                  </a:cubicBezTo>
                  <a:cubicBezTo>
                    <a:pt x="428" y="866"/>
                    <a:pt x="399" y="840"/>
                    <a:pt x="360" y="823"/>
                  </a:cubicBezTo>
                  <a:cubicBezTo>
                    <a:pt x="367" y="754"/>
                    <a:pt x="366" y="687"/>
                    <a:pt x="370" y="612"/>
                  </a:cubicBezTo>
                  <a:cubicBezTo>
                    <a:pt x="344" y="672"/>
                    <a:pt x="320" y="731"/>
                    <a:pt x="294" y="786"/>
                  </a:cubicBezTo>
                  <a:cubicBezTo>
                    <a:pt x="280" y="816"/>
                    <a:pt x="271" y="848"/>
                    <a:pt x="256" y="876"/>
                  </a:cubicBezTo>
                  <a:cubicBezTo>
                    <a:pt x="247" y="885"/>
                    <a:pt x="237" y="877"/>
                    <a:pt x="229" y="885"/>
                  </a:cubicBezTo>
                  <a:cubicBezTo>
                    <a:pt x="201" y="876"/>
                    <a:pt x="167" y="870"/>
                    <a:pt x="151" y="845"/>
                  </a:cubicBezTo>
                  <a:cubicBezTo>
                    <a:pt x="102" y="822"/>
                    <a:pt x="52" y="805"/>
                    <a:pt x="3" y="788"/>
                  </a:cubicBezTo>
                  <a:cubicBezTo>
                    <a:pt x="0" y="782"/>
                    <a:pt x="5" y="770"/>
                    <a:pt x="4" y="771"/>
                  </a:cubicBezTo>
                  <a:cubicBezTo>
                    <a:pt x="40" y="694"/>
                    <a:pt x="81" y="620"/>
                    <a:pt x="119" y="545"/>
                  </a:cubicBezTo>
                  <a:cubicBezTo>
                    <a:pt x="120" y="512"/>
                    <a:pt x="140" y="493"/>
                    <a:pt x="151" y="465"/>
                  </a:cubicBezTo>
                  <a:cubicBezTo>
                    <a:pt x="172" y="417"/>
                    <a:pt x="196" y="378"/>
                    <a:pt x="219" y="329"/>
                  </a:cubicBezTo>
                  <a:cubicBezTo>
                    <a:pt x="229" y="308"/>
                    <a:pt x="254" y="256"/>
                    <a:pt x="274" y="244"/>
                  </a:cubicBezTo>
                  <a:cubicBezTo>
                    <a:pt x="287" y="235"/>
                    <a:pt x="312" y="231"/>
                    <a:pt x="330" y="228"/>
                  </a:cubicBezTo>
                  <a:cubicBezTo>
                    <a:pt x="341" y="227"/>
                    <a:pt x="348" y="223"/>
                    <a:pt x="357" y="221"/>
                  </a:cubicBezTo>
                  <a:cubicBezTo>
                    <a:pt x="379" y="215"/>
                    <a:pt x="403" y="218"/>
                    <a:pt x="418" y="203"/>
                  </a:cubicBezTo>
                  <a:close/>
                  <a:moveTo>
                    <a:pt x="1297" y="929"/>
                  </a:moveTo>
                  <a:cubicBezTo>
                    <a:pt x="1327" y="927"/>
                    <a:pt x="1379" y="920"/>
                    <a:pt x="1388" y="899"/>
                  </a:cubicBezTo>
                  <a:cubicBezTo>
                    <a:pt x="1392" y="889"/>
                    <a:pt x="1389" y="861"/>
                    <a:pt x="1390" y="845"/>
                  </a:cubicBezTo>
                  <a:cubicBezTo>
                    <a:pt x="1392" y="802"/>
                    <a:pt x="1391" y="739"/>
                    <a:pt x="1390" y="692"/>
                  </a:cubicBezTo>
                  <a:cubicBezTo>
                    <a:pt x="1389" y="667"/>
                    <a:pt x="1384" y="635"/>
                    <a:pt x="1384" y="601"/>
                  </a:cubicBezTo>
                  <a:cubicBezTo>
                    <a:pt x="1383" y="539"/>
                    <a:pt x="1378" y="485"/>
                    <a:pt x="1381" y="418"/>
                  </a:cubicBezTo>
                  <a:cubicBezTo>
                    <a:pt x="1385" y="279"/>
                    <a:pt x="1390" y="165"/>
                    <a:pt x="1379" y="53"/>
                  </a:cubicBezTo>
                  <a:cubicBezTo>
                    <a:pt x="1371" y="52"/>
                    <a:pt x="1375" y="43"/>
                    <a:pt x="1373" y="41"/>
                  </a:cubicBezTo>
                  <a:cubicBezTo>
                    <a:pt x="1353" y="27"/>
                    <a:pt x="1334" y="28"/>
                    <a:pt x="1309" y="24"/>
                  </a:cubicBezTo>
                  <a:cubicBezTo>
                    <a:pt x="1295" y="21"/>
                    <a:pt x="1278" y="19"/>
                    <a:pt x="1269" y="21"/>
                  </a:cubicBezTo>
                  <a:cubicBezTo>
                    <a:pt x="1246" y="24"/>
                    <a:pt x="1212" y="33"/>
                    <a:pt x="1203" y="54"/>
                  </a:cubicBezTo>
                  <a:cubicBezTo>
                    <a:pt x="1195" y="76"/>
                    <a:pt x="1203" y="142"/>
                    <a:pt x="1205" y="165"/>
                  </a:cubicBezTo>
                  <a:cubicBezTo>
                    <a:pt x="1207" y="200"/>
                    <a:pt x="1207" y="233"/>
                    <a:pt x="1211" y="271"/>
                  </a:cubicBezTo>
                  <a:cubicBezTo>
                    <a:pt x="1215" y="316"/>
                    <a:pt x="1224" y="363"/>
                    <a:pt x="1225" y="415"/>
                  </a:cubicBezTo>
                  <a:cubicBezTo>
                    <a:pt x="1225" y="495"/>
                    <a:pt x="1231" y="588"/>
                    <a:pt x="1225" y="670"/>
                  </a:cubicBezTo>
                  <a:cubicBezTo>
                    <a:pt x="1223" y="685"/>
                    <a:pt x="1226" y="700"/>
                    <a:pt x="1226" y="717"/>
                  </a:cubicBezTo>
                  <a:cubicBezTo>
                    <a:pt x="1226" y="782"/>
                    <a:pt x="1220" y="846"/>
                    <a:pt x="1217" y="906"/>
                  </a:cubicBezTo>
                  <a:cubicBezTo>
                    <a:pt x="1236" y="921"/>
                    <a:pt x="1265" y="931"/>
                    <a:pt x="1297" y="929"/>
                  </a:cubicBezTo>
                  <a:close/>
                  <a:moveTo>
                    <a:pt x="1096" y="98"/>
                  </a:moveTo>
                  <a:cubicBezTo>
                    <a:pt x="1095" y="145"/>
                    <a:pt x="1097" y="205"/>
                    <a:pt x="1096" y="236"/>
                  </a:cubicBezTo>
                  <a:cubicBezTo>
                    <a:pt x="1118" y="243"/>
                    <a:pt x="1147" y="246"/>
                    <a:pt x="1171" y="250"/>
                  </a:cubicBezTo>
                  <a:cubicBezTo>
                    <a:pt x="1172" y="255"/>
                    <a:pt x="1176" y="257"/>
                    <a:pt x="1178" y="260"/>
                  </a:cubicBezTo>
                  <a:cubicBezTo>
                    <a:pt x="1184" y="288"/>
                    <a:pt x="1181" y="323"/>
                    <a:pt x="1181" y="356"/>
                  </a:cubicBezTo>
                  <a:cubicBezTo>
                    <a:pt x="1180" y="446"/>
                    <a:pt x="1189" y="547"/>
                    <a:pt x="1185" y="644"/>
                  </a:cubicBezTo>
                  <a:cubicBezTo>
                    <a:pt x="1182" y="719"/>
                    <a:pt x="1184" y="792"/>
                    <a:pt x="1182" y="883"/>
                  </a:cubicBezTo>
                  <a:cubicBezTo>
                    <a:pt x="1190" y="886"/>
                    <a:pt x="1190" y="895"/>
                    <a:pt x="1203" y="895"/>
                  </a:cubicBezTo>
                  <a:cubicBezTo>
                    <a:pt x="1218" y="796"/>
                    <a:pt x="1211" y="701"/>
                    <a:pt x="1211" y="580"/>
                  </a:cubicBezTo>
                  <a:cubicBezTo>
                    <a:pt x="1211" y="565"/>
                    <a:pt x="1215" y="550"/>
                    <a:pt x="1215" y="535"/>
                  </a:cubicBezTo>
                  <a:cubicBezTo>
                    <a:pt x="1217" y="492"/>
                    <a:pt x="1215" y="448"/>
                    <a:pt x="1214" y="406"/>
                  </a:cubicBezTo>
                  <a:cubicBezTo>
                    <a:pt x="1212" y="354"/>
                    <a:pt x="1202" y="303"/>
                    <a:pt x="1199" y="251"/>
                  </a:cubicBezTo>
                  <a:cubicBezTo>
                    <a:pt x="1195" y="201"/>
                    <a:pt x="1193" y="149"/>
                    <a:pt x="1191" y="98"/>
                  </a:cubicBezTo>
                  <a:cubicBezTo>
                    <a:pt x="1191" y="85"/>
                    <a:pt x="1195" y="71"/>
                    <a:pt x="1187" y="59"/>
                  </a:cubicBezTo>
                  <a:cubicBezTo>
                    <a:pt x="1155" y="71"/>
                    <a:pt x="1126" y="81"/>
                    <a:pt x="1096" y="98"/>
                  </a:cubicBezTo>
                  <a:close/>
                  <a:moveTo>
                    <a:pt x="647" y="200"/>
                  </a:moveTo>
                  <a:cubicBezTo>
                    <a:pt x="675" y="206"/>
                    <a:pt x="698" y="209"/>
                    <a:pt x="723" y="209"/>
                  </a:cubicBezTo>
                  <a:cubicBezTo>
                    <a:pt x="739" y="209"/>
                    <a:pt x="763" y="202"/>
                    <a:pt x="770" y="204"/>
                  </a:cubicBezTo>
                  <a:cubicBezTo>
                    <a:pt x="775" y="202"/>
                    <a:pt x="788" y="196"/>
                    <a:pt x="791" y="192"/>
                  </a:cubicBezTo>
                  <a:cubicBezTo>
                    <a:pt x="791" y="169"/>
                    <a:pt x="791" y="143"/>
                    <a:pt x="785" y="121"/>
                  </a:cubicBezTo>
                  <a:cubicBezTo>
                    <a:pt x="762" y="115"/>
                    <a:pt x="736" y="104"/>
                    <a:pt x="705" y="103"/>
                  </a:cubicBezTo>
                  <a:cubicBezTo>
                    <a:pt x="676" y="102"/>
                    <a:pt x="616" y="105"/>
                    <a:pt x="605" y="119"/>
                  </a:cubicBezTo>
                  <a:cubicBezTo>
                    <a:pt x="597" y="128"/>
                    <a:pt x="601" y="146"/>
                    <a:pt x="601" y="162"/>
                  </a:cubicBezTo>
                  <a:cubicBezTo>
                    <a:pt x="602" y="176"/>
                    <a:pt x="597" y="186"/>
                    <a:pt x="603" y="197"/>
                  </a:cubicBezTo>
                  <a:cubicBezTo>
                    <a:pt x="612" y="185"/>
                    <a:pt x="635" y="197"/>
                    <a:pt x="647" y="200"/>
                  </a:cubicBezTo>
                  <a:close/>
                  <a:moveTo>
                    <a:pt x="454" y="175"/>
                  </a:moveTo>
                  <a:cubicBezTo>
                    <a:pt x="453" y="188"/>
                    <a:pt x="450" y="203"/>
                    <a:pt x="451" y="216"/>
                  </a:cubicBezTo>
                  <a:cubicBezTo>
                    <a:pt x="476" y="221"/>
                    <a:pt x="497" y="240"/>
                    <a:pt x="515" y="256"/>
                  </a:cubicBezTo>
                  <a:cubicBezTo>
                    <a:pt x="520" y="273"/>
                    <a:pt x="505" y="297"/>
                    <a:pt x="500" y="318"/>
                  </a:cubicBezTo>
                  <a:cubicBezTo>
                    <a:pt x="531" y="312"/>
                    <a:pt x="552" y="321"/>
                    <a:pt x="574" y="330"/>
                  </a:cubicBezTo>
                  <a:cubicBezTo>
                    <a:pt x="575" y="345"/>
                    <a:pt x="573" y="362"/>
                    <a:pt x="579" y="374"/>
                  </a:cubicBezTo>
                  <a:cubicBezTo>
                    <a:pt x="584" y="457"/>
                    <a:pt x="592" y="550"/>
                    <a:pt x="586" y="636"/>
                  </a:cubicBezTo>
                  <a:cubicBezTo>
                    <a:pt x="586" y="650"/>
                    <a:pt x="583" y="663"/>
                    <a:pt x="582" y="676"/>
                  </a:cubicBezTo>
                  <a:cubicBezTo>
                    <a:pt x="579" y="724"/>
                    <a:pt x="585" y="778"/>
                    <a:pt x="583" y="824"/>
                  </a:cubicBezTo>
                  <a:cubicBezTo>
                    <a:pt x="583" y="839"/>
                    <a:pt x="574" y="858"/>
                    <a:pt x="589" y="868"/>
                  </a:cubicBezTo>
                  <a:cubicBezTo>
                    <a:pt x="585" y="854"/>
                    <a:pt x="595" y="822"/>
                    <a:pt x="586" y="809"/>
                  </a:cubicBezTo>
                  <a:cubicBezTo>
                    <a:pt x="586" y="805"/>
                    <a:pt x="593" y="807"/>
                    <a:pt x="591" y="801"/>
                  </a:cubicBezTo>
                  <a:cubicBezTo>
                    <a:pt x="592" y="728"/>
                    <a:pt x="589" y="643"/>
                    <a:pt x="592" y="568"/>
                  </a:cubicBezTo>
                  <a:cubicBezTo>
                    <a:pt x="595" y="507"/>
                    <a:pt x="592" y="448"/>
                    <a:pt x="591" y="392"/>
                  </a:cubicBezTo>
                  <a:cubicBezTo>
                    <a:pt x="590" y="346"/>
                    <a:pt x="590" y="296"/>
                    <a:pt x="591" y="250"/>
                  </a:cubicBezTo>
                  <a:cubicBezTo>
                    <a:pt x="591" y="207"/>
                    <a:pt x="590" y="169"/>
                    <a:pt x="586" y="125"/>
                  </a:cubicBezTo>
                  <a:cubicBezTo>
                    <a:pt x="586" y="126"/>
                    <a:pt x="586" y="127"/>
                    <a:pt x="585" y="127"/>
                  </a:cubicBezTo>
                  <a:cubicBezTo>
                    <a:pt x="554" y="147"/>
                    <a:pt x="490" y="160"/>
                    <a:pt x="454" y="175"/>
                  </a:cubicBezTo>
                  <a:close/>
                  <a:moveTo>
                    <a:pt x="944" y="892"/>
                  </a:moveTo>
                  <a:cubicBezTo>
                    <a:pt x="981" y="896"/>
                    <a:pt x="1011" y="889"/>
                    <a:pt x="1023" y="868"/>
                  </a:cubicBezTo>
                  <a:cubicBezTo>
                    <a:pt x="1029" y="822"/>
                    <a:pt x="1024" y="774"/>
                    <a:pt x="1023" y="727"/>
                  </a:cubicBezTo>
                  <a:cubicBezTo>
                    <a:pt x="1020" y="629"/>
                    <a:pt x="1024" y="539"/>
                    <a:pt x="1029" y="457"/>
                  </a:cubicBezTo>
                  <a:cubicBezTo>
                    <a:pt x="1032" y="414"/>
                    <a:pt x="1026" y="369"/>
                    <a:pt x="1026" y="321"/>
                  </a:cubicBezTo>
                  <a:cubicBezTo>
                    <a:pt x="1026" y="313"/>
                    <a:pt x="1029" y="305"/>
                    <a:pt x="1029" y="297"/>
                  </a:cubicBezTo>
                  <a:cubicBezTo>
                    <a:pt x="1029" y="289"/>
                    <a:pt x="1026" y="281"/>
                    <a:pt x="1026" y="272"/>
                  </a:cubicBezTo>
                  <a:cubicBezTo>
                    <a:pt x="1027" y="250"/>
                    <a:pt x="1036" y="205"/>
                    <a:pt x="1021" y="181"/>
                  </a:cubicBezTo>
                  <a:cubicBezTo>
                    <a:pt x="1015" y="171"/>
                    <a:pt x="993" y="162"/>
                    <a:pt x="976" y="160"/>
                  </a:cubicBezTo>
                  <a:cubicBezTo>
                    <a:pt x="950" y="158"/>
                    <a:pt x="929" y="160"/>
                    <a:pt x="903" y="157"/>
                  </a:cubicBezTo>
                  <a:cubicBezTo>
                    <a:pt x="873" y="154"/>
                    <a:pt x="851" y="148"/>
                    <a:pt x="835" y="151"/>
                  </a:cubicBezTo>
                  <a:cubicBezTo>
                    <a:pt x="829" y="152"/>
                    <a:pt x="812" y="158"/>
                    <a:pt x="809" y="165"/>
                  </a:cubicBezTo>
                  <a:cubicBezTo>
                    <a:pt x="807" y="169"/>
                    <a:pt x="809" y="172"/>
                    <a:pt x="809" y="178"/>
                  </a:cubicBezTo>
                  <a:cubicBezTo>
                    <a:pt x="809" y="191"/>
                    <a:pt x="811" y="210"/>
                    <a:pt x="811" y="224"/>
                  </a:cubicBezTo>
                  <a:cubicBezTo>
                    <a:pt x="811" y="230"/>
                    <a:pt x="806" y="236"/>
                    <a:pt x="806" y="242"/>
                  </a:cubicBezTo>
                  <a:cubicBezTo>
                    <a:pt x="806" y="260"/>
                    <a:pt x="808" y="282"/>
                    <a:pt x="808" y="300"/>
                  </a:cubicBezTo>
                  <a:cubicBezTo>
                    <a:pt x="808" y="348"/>
                    <a:pt x="817" y="404"/>
                    <a:pt x="817" y="459"/>
                  </a:cubicBezTo>
                  <a:cubicBezTo>
                    <a:pt x="817" y="486"/>
                    <a:pt x="814" y="513"/>
                    <a:pt x="815" y="539"/>
                  </a:cubicBezTo>
                  <a:cubicBezTo>
                    <a:pt x="816" y="567"/>
                    <a:pt x="822" y="594"/>
                    <a:pt x="821" y="620"/>
                  </a:cubicBezTo>
                  <a:cubicBezTo>
                    <a:pt x="821" y="659"/>
                    <a:pt x="820" y="702"/>
                    <a:pt x="820" y="744"/>
                  </a:cubicBezTo>
                  <a:cubicBezTo>
                    <a:pt x="819" y="790"/>
                    <a:pt x="810" y="836"/>
                    <a:pt x="824" y="874"/>
                  </a:cubicBezTo>
                  <a:cubicBezTo>
                    <a:pt x="856" y="879"/>
                    <a:pt x="902" y="889"/>
                    <a:pt x="944" y="892"/>
                  </a:cubicBezTo>
                  <a:close/>
                  <a:moveTo>
                    <a:pt x="603" y="247"/>
                  </a:moveTo>
                  <a:cubicBezTo>
                    <a:pt x="624" y="248"/>
                    <a:pt x="645" y="262"/>
                    <a:pt x="670" y="266"/>
                  </a:cubicBezTo>
                  <a:cubicBezTo>
                    <a:pt x="701" y="272"/>
                    <a:pt x="772" y="276"/>
                    <a:pt x="794" y="259"/>
                  </a:cubicBezTo>
                  <a:cubicBezTo>
                    <a:pt x="792" y="237"/>
                    <a:pt x="792" y="229"/>
                    <a:pt x="796" y="210"/>
                  </a:cubicBezTo>
                  <a:cubicBezTo>
                    <a:pt x="736" y="228"/>
                    <a:pt x="664" y="220"/>
                    <a:pt x="603" y="203"/>
                  </a:cubicBezTo>
                  <a:cubicBezTo>
                    <a:pt x="599" y="218"/>
                    <a:pt x="602" y="230"/>
                    <a:pt x="603" y="247"/>
                  </a:cubicBezTo>
                  <a:close/>
                  <a:moveTo>
                    <a:pt x="498" y="256"/>
                  </a:moveTo>
                  <a:cubicBezTo>
                    <a:pt x="473" y="247"/>
                    <a:pt x="454" y="226"/>
                    <a:pt x="421" y="222"/>
                  </a:cubicBezTo>
                  <a:cubicBezTo>
                    <a:pt x="415" y="230"/>
                    <a:pt x="409" y="236"/>
                    <a:pt x="406" y="247"/>
                  </a:cubicBezTo>
                  <a:cubicBezTo>
                    <a:pt x="445" y="247"/>
                    <a:pt x="467" y="271"/>
                    <a:pt x="498" y="289"/>
                  </a:cubicBezTo>
                  <a:cubicBezTo>
                    <a:pt x="501" y="275"/>
                    <a:pt x="506" y="267"/>
                    <a:pt x="498" y="256"/>
                  </a:cubicBezTo>
                  <a:close/>
                  <a:moveTo>
                    <a:pt x="274" y="260"/>
                  </a:moveTo>
                  <a:cubicBezTo>
                    <a:pt x="227" y="335"/>
                    <a:pt x="190" y="418"/>
                    <a:pt x="151" y="498"/>
                  </a:cubicBezTo>
                  <a:cubicBezTo>
                    <a:pt x="149" y="504"/>
                    <a:pt x="143" y="508"/>
                    <a:pt x="141" y="513"/>
                  </a:cubicBezTo>
                  <a:cubicBezTo>
                    <a:pt x="135" y="525"/>
                    <a:pt x="135" y="539"/>
                    <a:pt x="130" y="551"/>
                  </a:cubicBezTo>
                  <a:cubicBezTo>
                    <a:pt x="113" y="595"/>
                    <a:pt x="80" y="636"/>
                    <a:pt x="66" y="680"/>
                  </a:cubicBezTo>
                  <a:cubicBezTo>
                    <a:pt x="45" y="708"/>
                    <a:pt x="34" y="738"/>
                    <a:pt x="21" y="773"/>
                  </a:cubicBezTo>
                  <a:cubicBezTo>
                    <a:pt x="34" y="785"/>
                    <a:pt x="58" y="791"/>
                    <a:pt x="72" y="798"/>
                  </a:cubicBezTo>
                  <a:cubicBezTo>
                    <a:pt x="76" y="800"/>
                    <a:pt x="79" y="802"/>
                    <a:pt x="83" y="803"/>
                  </a:cubicBezTo>
                  <a:cubicBezTo>
                    <a:pt x="106" y="812"/>
                    <a:pt x="127" y="821"/>
                    <a:pt x="147" y="821"/>
                  </a:cubicBezTo>
                  <a:cubicBezTo>
                    <a:pt x="151" y="814"/>
                    <a:pt x="151" y="808"/>
                    <a:pt x="148" y="800"/>
                  </a:cubicBezTo>
                  <a:cubicBezTo>
                    <a:pt x="151" y="794"/>
                    <a:pt x="157" y="800"/>
                    <a:pt x="159" y="794"/>
                  </a:cubicBezTo>
                  <a:cubicBezTo>
                    <a:pt x="197" y="708"/>
                    <a:pt x="239" y="627"/>
                    <a:pt x="270" y="533"/>
                  </a:cubicBezTo>
                  <a:cubicBezTo>
                    <a:pt x="308" y="445"/>
                    <a:pt x="344" y="341"/>
                    <a:pt x="389" y="260"/>
                  </a:cubicBezTo>
                  <a:cubicBezTo>
                    <a:pt x="385" y="259"/>
                    <a:pt x="381" y="256"/>
                    <a:pt x="382" y="250"/>
                  </a:cubicBezTo>
                  <a:cubicBezTo>
                    <a:pt x="390" y="248"/>
                    <a:pt x="397" y="245"/>
                    <a:pt x="395" y="233"/>
                  </a:cubicBezTo>
                  <a:cubicBezTo>
                    <a:pt x="365" y="230"/>
                    <a:pt x="310" y="242"/>
                    <a:pt x="274" y="260"/>
                  </a:cubicBezTo>
                  <a:close/>
                  <a:moveTo>
                    <a:pt x="1170" y="797"/>
                  </a:moveTo>
                  <a:cubicBezTo>
                    <a:pt x="1172" y="717"/>
                    <a:pt x="1176" y="626"/>
                    <a:pt x="1174" y="550"/>
                  </a:cubicBezTo>
                  <a:cubicBezTo>
                    <a:pt x="1174" y="527"/>
                    <a:pt x="1170" y="502"/>
                    <a:pt x="1168" y="486"/>
                  </a:cubicBezTo>
                  <a:cubicBezTo>
                    <a:pt x="1168" y="477"/>
                    <a:pt x="1170" y="473"/>
                    <a:pt x="1170" y="462"/>
                  </a:cubicBezTo>
                  <a:cubicBezTo>
                    <a:pt x="1170" y="432"/>
                    <a:pt x="1170" y="401"/>
                    <a:pt x="1170" y="365"/>
                  </a:cubicBezTo>
                  <a:cubicBezTo>
                    <a:pt x="1170" y="339"/>
                    <a:pt x="1175" y="280"/>
                    <a:pt x="1164" y="268"/>
                  </a:cubicBezTo>
                  <a:cubicBezTo>
                    <a:pt x="1159" y="262"/>
                    <a:pt x="1112" y="251"/>
                    <a:pt x="1097" y="251"/>
                  </a:cubicBezTo>
                  <a:cubicBezTo>
                    <a:pt x="1094" y="251"/>
                    <a:pt x="1085" y="254"/>
                    <a:pt x="1082" y="257"/>
                  </a:cubicBezTo>
                  <a:cubicBezTo>
                    <a:pt x="1084" y="279"/>
                    <a:pt x="1079" y="304"/>
                    <a:pt x="1079" y="329"/>
                  </a:cubicBezTo>
                  <a:cubicBezTo>
                    <a:pt x="1079" y="354"/>
                    <a:pt x="1079" y="380"/>
                    <a:pt x="1079" y="406"/>
                  </a:cubicBezTo>
                  <a:cubicBezTo>
                    <a:pt x="1079" y="458"/>
                    <a:pt x="1083" y="507"/>
                    <a:pt x="1085" y="559"/>
                  </a:cubicBezTo>
                  <a:cubicBezTo>
                    <a:pt x="1090" y="673"/>
                    <a:pt x="1083" y="783"/>
                    <a:pt x="1081" y="889"/>
                  </a:cubicBezTo>
                  <a:cubicBezTo>
                    <a:pt x="1098" y="911"/>
                    <a:pt x="1141" y="900"/>
                    <a:pt x="1165" y="891"/>
                  </a:cubicBezTo>
                  <a:cubicBezTo>
                    <a:pt x="1173" y="862"/>
                    <a:pt x="1169" y="832"/>
                    <a:pt x="1170" y="797"/>
                  </a:cubicBezTo>
                  <a:close/>
                  <a:moveTo>
                    <a:pt x="359" y="606"/>
                  </a:moveTo>
                  <a:cubicBezTo>
                    <a:pt x="361" y="598"/>
                    <a:pt x="366" y="593"/>
                    <a:pt x="368" y="585"/>
                  </a:cubicBezTo>
                  <a:cubicBezTo>
                    <a:pt x="364" y="586"/>
                    <a:pt x="360" y="586"/>
                    <a:pt x="356" y="585"/>
                  </a:cubicBezTo>
                  <a:cubicBezTo>
                    <a:pt x="353" y="561"/>
                    <a:pt x="326" y="567"/>
                    <a:pt x="316" y="553"/>
                  </a:cubicBezTo>
                  <a:cubicBezTo>
                    <a:pt x="320" y="550"/>
                    <a:pt x="319" y="543"/>
                    <a:pt x="326" y="542"/>
                  </a:cubicBezTo>
                  <a:cubicBezTo>
                    <a:pt x="334" y="507"/>
                    <a:pt x="361" y="490"/>
                    <a:pt x="363" y="448"/>
                  </a:cubicBezTo>
                  <a:cubicBezTo>
                    <a:pt x="380" y="432"/>
                    <a:pt x="402" y="457"/>
                    <a:pt x="420" y="463"/>
                  </a:cubicBezTo>
                  <a:cubicBezTo>
                    <a:pt x="422" y="456"/>
                    <a:pt x="426" y="452"/>
                    <a:pt x="429" y="445"/>
                  </a:cubicBezTo>
                  <a:cubicBezTo>
                    <a:pt x="411" y="432"/>
                    <a:pt x="394" y="433"/>
                    <a:pt x="380" y="423"/>
                  </a:cubicBezTo>
                  <a:cubicBezTo>
                    <a:pt x="377" y="397"/>
                    <a:pt x="400" y="399"/>
                    <a:pt x="403" y="372"/>
                  </a:cubicBezTo>
                  <a:cubicBezTo>
                    <a:pt x="413" y="360"/>
                    <a:pt x="419" y="345"/>
                    <a:pt x="423" y="330"/>
                  </a:cubicBezTo>
                  <a:cubicBezTo>
                    <a:pt x="426" y="319"/>
                    <a:pt x="428" y="299"/>
                    <a:pt x="432" y="307"/>
                  </a:cubicBezTo>
                  <a:cubicBezTo>
                    <a:pt x="435" y="305"/>
                    <a:pt x="430" y="302"/>
                    <a:pt x="433" y="301"/>
                  </a:cubicBezTo>
                  <a:cubicBezTo>
                    <a:pt x="453" y="295"/>
                    <a:pt x="468" y="310"/>
                    <a:pt x="486" y="318"/>
                  </a:cubicBezTo>
                  <a:cubicBezTo>
                    <a:pt x="487" y="313"/>
                    <a:pt x="491" y="311"/>
                    <a:pt x="491" y="306"/>
                  </a:cubicBezTo>
                  <a:cubicBezTo>
                    <a:pt x="472" y="279"/>
                    <a:pt x="436" y="263"/>
                    <a:pt x="403" y="259"/>
                  </a:cubicBezTo>
                  <a:cubicBezTo>
                    <a:pt x="403" y="266"/>
                    <a:pt x="393" y="272"/>
                    <a:pt x="397" y="279"/>
                  </a:cubicBezTo>
                  <a:cubicBezTo>
                    <a:pt x="406" y="282"/>
                    <a:pt x="432" y="297"/>
                    <a:pt x="411" y="312"/>
                  </a:cubicBezTo>
                  <a:cubicBezTo>
                    <a:pt x="412" y="321"/>
                    <a:pt x="406" y="323"/>
                    <a:pt x="407" y="332"/>
                  </a:cubicBezTo>
                  <a:cubicBezTo>
                    <a:pt x="396" y="349"/>
                    <a:pt x="388" y="374"/>
                    <a:pt x="380" y="389"/>
                  </a:cubicBezTo>
                  <a:cubicBezTo>
                    <a:pt x="375" y="398"/>
                    <a:pt x="375" y="414"/>
                    <a:pt x="363" y="418"/>
                  </a:cubicBezTo>
                  <a:cubicBezTo>
                    <a:pt x="357" y="416"/>
                    <a:pt x="354" y="411"/>
                    <a:pt x="350" y="406"/>
                  </a:cubicBezTo>
                  <a:cubicBezTo>
                    <a:pt x="345" y="408"/>
                    <a:pt x="340" y="410"/>
                    <a:pt x="332" y="409"/>
                  </a:cubicBezTo>
                  <a:cubicBezTo>
                    <a:pt x="329" y="416"/>
                    <a:pt x="326" y="421"/>
                    <a:pt x="326" y="430"/>
                  </a:cubicBezTo>
                  <a:cubicBezTo>
                    <a:pt x="336" y="433"/>
                    <a:pt x="350" y="440"/>
                    <a:pt x="348" y="453"/>
                  </a:cubicBezTo>
                  <a:cubicBezTo>
                    <a:pt x="348" y="458"/>
                    <a:pt x="338" y="463"/>
                    <a:pt x="335" y="471"/>
                  </a:cubicBezTo>
                  <a:cubicBezTo>
                    <a:pt x="332" y="477"/>
                    <a:pt x="333" y="484"/>
                    <a:pt x="332" y="489"/>
                  </a:cubicBezTo>
                  <a:cubicBezTo>
                    <a:pt x="325" y="510"/>
                    <a:pt x="313" y="536"/>
                    <a:pt x="306" y="550"/>
                  </a:cubicBezTo>
                  <a:cubicBezTo>
                    <a:pt x="304" y="551"/>
                    <a:pt x="300" y="551"/>
                    <a:pt x="298" y="553"/>
                  </a:cubicBezTo>
                  <a:cubicBezTo>
                    <a:pt x="293" y="549"/>
                    <a:pt x="289" y="544"/>
                    <a:pt x="282" y="542"/>
                  </a:cubicBezTo>
                  <a:cubicBezTo>
                    <a:pt x="277" y="550"/>
                    <a:pt x="275" y="559"/>
                    <a:pt x="271" y="568"/>
                  </a:cubicBezTo>
                  <a:cubicBezTo>
                    <a:pt x="282" y="571"/>
                    <a:pt x="292" y="577"/>
                    <a:pt x="291" y="588"/>
                  </a:cubicBezTo>
                  <a:cubicBezTo>
                    <a:pt x="270" y="614"/>
                    <a:pt x="257" y="656"/>
                    <a:pt x="253" y="689"/>
                  </a:cubicBezTo>
                  <a:cubicBezTo>
                    <a:pt x="249" y="693"/>
                    <a:pt x="245" y="695"/>
                    <a:pt x="241" y="695"/>
                  </a:cubicBezTo>
                  <a:cubicBezTo>
                    <a:pt x="234" y="692"/>
                    <a:pt x="231" y="684"/>
                    <a:pt x="223" y="682"/>
                  </a:cubicBezTo>
                  <a:cubicBezTo>
                    <a:pt x="219" y="696"/>
                    <a:pt x="207" y="711"/>
                    <a:pt x="206" y="723"/>
                  </a:cubicBezTo>
                  <a:cubicBezTo>
                    <a:pt x="241" y="714"/>
                    <a:pt x="264" y="741"/>
                    <a:pt x="294" y="753"/>
                  </a:cubicBezTo>
                  <a:cubicBezTo>
                    <a:pt x="297" y="747"/>
                    <a:pt x="302" y="742"/>
                    <a:pt x="304" y="735"/>
                  </a:cubicBezTo>
                  <a:cubicBezTo>
                    <a:pt x="294" y="719"/>
                    <a:pt x="278" y="710"/>
                    <a:pt x="259" y="703"/>
                  </a:cubicBezTo>
                  <a:cubicBezTo>
                    <a:pt x="259" y="701"/>
                    <a:pt x="258" y="700"/>
                    <a:pt x="257" y="698"/>
                  </a:cubicBezTo>
                  <a:cubicBezTo>
                    <a:pt x="260" y="695"/>
                    <a:pt x="260" y="688"/>
                    <a:pt x="266" y="688"/>
                  </a:cubicBezTo>
                  <a:cubicBezTo>
                    <a:pt x="266" y="685"/>
                    <a:pt x="266" y="682"/>
                    <a:pt x="266" y="679"/>
                  </a:cubicBezTo>
                  <a:cubicBezTo>
                    <a:pt x="286" y="663"/>
                    <a:pt x="288" y="630"/>
                    <a:pt x="306" y="612"/>
                  </a:cubicBezTo>
                  <a:cubicBezTo>
                    <a:pt x="306" y="599"/>
                    <a:pt x="309" y="589"/>
                    <a:pt x="318" y="585"/>
                  </a:cubicBezTo>
                  <a:cubicBezTo>
                    <a:pt x="334" y="586"/>
                    <a:pt x="343" y="598"/>
                    <a:pt x="359" y="606"/>
                  </a:cubicBezTo>
                  <a:close/>
                  <a:moveTo>
                    <a:pt x="738" y="285"/>
                  </a:moveTo>
                  <a:cubicBezTo>
                    <a:pt x="691" y="287"/>
                    <a:pt x="645" y="270"/>
                    <a:pt x="601" y="262"/>
                  </a:cubicBezTo>
                  <a:cubicBezTo>
                    <a:pt x="601" y="263"/>
                    <a:pt x="601" y="265"/>
                    <a:pt x="601" y="266"/>
                  </a:cubicBezTo>
                  <a:cubicBezTo>
                    <a:pt x="605" y="427"/>
                    <a:pt x="599" y="604"/>
                    <a:pt x="603" y="744"/>
                  </a:cubicBezTo>
                  <a:cubicBezTo>
                    <a:pt x="606" y="740"/>
                    <a:pt x="620" y="744"/>
                    <a:pt x="620" y="744"/>
                  </a:cubicBezTo>
                  <a:cubicBezTo>
                    <a:pt x="626" y="742"/>
                    <a:pt x="629" y="747"/>
                    <a:pt x="638" y="748"/>
                  </a:cubicBezTo>
                  <a:cubicBezTo>
                    <a:pt x="643" y="750"/>
                    <a:pt x="650" y="747"/>
                    <a:pt x="656" y="748"/>
                  </a:cubicBezTo>
                  <a:cubicBezTo>
                    <a:pt x="660" y="749"/>
                    <a:pt x="663" y="752"/>
                    <a:pt x="667" y="753"/>
                  </a:cubicBezTo>
                  <a:cubicBezTo>
                    <a:pt x="711" y="761"/>
                    <a:pt x="762" y="754"/>
                    <a:pt x="808" y="748"/>
                  </a:cubicBezTo>
                  <a:cubicBezTo>
                    <a:pt x="807" y="692"/>
                    <a:pt x="810" y="637"/>
                    <a:pt x="806" y="576"/>
                  </a:cubicBezTo>
                  <a:cubicBezTo>
                    <a:pt x="803" y="528"/>
                    <a:pt x="806" y="478"/>
                    <a:pt x="803" y="430"/>
                  </a:cubicBezTo>
                  <a:cubicBezTo>
                    <a:pt x="800" y="382"/>
                    <a:pt x="793" y="323"/>
                    <a:pt x="796" y="275"/>
                  </a:cubicBezTo>
                  <a:cubicBezTo>
                    <a:pt x="775" y="275"/>
                    <a:pt x="757" y="284"/>
                    <a:pt x="738" y="285"/>
                  </a:cubicBezTo>
                  <a:close/>
                  <a:moveTo>
                    <a:pt x="1040" y="269"/>
                  </a:moveTo>
                  <a:cubicBezTo>
                    <a:pt x="1039" y="300"/>
                    <a:pt x="1044" y="307"/>
                    <a:pt x="1038" y="327"/>
                  </a:cubicBezTo>
                  <a:cubicBezTo>
                    <a:pt x="1040" y="366"/>
                    <a:pt x="1046" y="408"/>
                    <a:pt x="1043" y="451"/>
                  </a:cubicBezTo>
                  <a:cubicBezTo>
                    <a:pt x="1033" y="587"/>
                    <a:pt x="1037" y="739"/>
                    <a:pt x="1043" y="868"/>
                  </a:cubicBezTo>
                  <a:cubicBezTo>
                    <a:pt x="1049" y="871"/>
                    <a:pt x="1056" y="881"/>
                    <a:pt x="1065" y="877"/>
                  </a:cubicBezTo>
                  <a:cubicBezTo>
                    <a:pt x="1078" y="767"/>
                    <a:pt x="1075" y="662"/>
                    <a:pt x="1073" y="551"/>
                  </a:cubicBezTo>
                  <a:cubicBezTo>
                    <a:pt x="1072" y="517"/>
                    <a:pt x="1067" y="483"/>
                    <a:pt x="1065" y="448"/>
                  </a:cubicBezTo>
                  <a:cubicBezTo>
                    <a:pt x="1063" y="389"/>
                    <a:pt x="1070" y="325"/>
                    <a:pt x="1067" y="268"/>
                  </a:cubicBezTo>
                  <a:cubicBezTo>
                    <a:pt x="1053" y="266"/>
                    <a:pt x="1050" y="273"/>
                    <a:pt x="1041" y="268"/>
                  </a:cubicBezTo>
                  <a:cubicBezTo>
                    <a:pt x="1041" y="266"/>
                    <a:pt x="1039" y="267"/>
                    <a:pt x="1040" y="269"/>
                  </a:cubicBezTo>
                  <a:close/>
                  <a:moveTo>
                    <a:pt x="1467" y="397"/>
                  </a:moveTo>
                  <a:cubicBezTo>
                    <a:pt x="1496" y="392"/>
                    <a:pt x="1534" y="379"/>
                    <a:pt x="1547" y="359"/>
                  </a:cubicBezTo>
                  <a:cubicBezTo>
                    <a:pt x="1559" y="341"/>
                    <a:pt x="1543" y="327"/>
                    <a:pt x="1537" y="315"/>
                  </a:cubicBezTo>
                  <a:cubicBezTo>
                    <a:pt x="1531" y="303"/>
                    <a:pt x="1528" y="286"/>
                    <a:pt x="1516" y="283"/>
                  </a:cubicBezTo>
                  <a:cubicBezTo>
                    <a:pt x="1510" y="282"/>
                    <a:pt x="1493" y="283"/>
                    <a:pt x="1481" y="285"/>
                  </a:cubicBezTo>
                  <a:cubicBezTo>
                    <a:pt x="1469" y="286"/>
                    <a:pt x="1454" y="288"/>
                    <a:pt x="1446" y="291"/>
                  </a:cubicBezTo>
                  <a:cubicBezTo>
                    <a:pt x="1429" y="296"/>
                    <a:pt x="1417" y="310"/>
                    <a:pt x="1406" y="315"/>
                  </a:cubicBezTo>
                  <a:cubicBezTo>
                    <a:pt x="1410" y="320"/>
                    <a:pt x="1401" y="324"/>
                    <a:pt x="1405" y="329"/>
                  </a:cubicBezTo>
                  <a:cubicBezTo>
                    <a:pt x="1400" y="329"/>
                    <a:pt x="1397" y="333"/>
                    <a:pt x="1394" y="336"/>
                  </a:cubicBezTo>
                  <a:cubicBezTo>
                    <a:pt x="1395" y="363"/>
                    <a:pt x="1412" y="382"/>
                    <a:pt x="1422" y="404"/>
                  </a:cubicBezTo>
                  <a:cubicBezTo>
                    <a:pt x="1435" y="397"/>
                    <a:pt x="1450" y="400"/>
                    <a:pt x="1467" y="397"/>
                  </a:cubicBezTo>
                  <a:close/>
                  <a:moveTo>
                    <a:pt x="388" y="292"/>
                  </a:moveTo>
                  <a:cubicBezTo>
                    <a:pt x="371" y="325"/>
                    <a:pt x="355" y="359"/>
                    <a:pt x="339" y="392"/>
                  </a:cubicBezTo>
                  <a:cubicBezTo>
                    <a:pt x="350" y="388"/>
                    <a:pt x="350" y="396"/>
                    <a:pt x="359" y="397"/>
                  </a:cubicBezTo>
                  <a:cubicBezTo>
                    <a:pt x="378" y="369"/>
                    <a:pt x="393" y="332"/>
                    <a:pt x="403" y="300"/>
                  </a:cubicBezTo>
                  <a:cubicBezTo>
                    <a:pt x="400" y="295"/>
                    <a:pt x="397" y="291"/>
                    <a:pt x="388" y="292"/>
                  </a:cubicBezTo>
                  <a:close/>
                  <a:moveTo>
                    <a:pt x="447" y="319"/>
                  </a:moveTo>
                  <a:cubicBezTo>
                    <a:pt x="438" y="329"/>
                    <a:pt x="435" y="344"/>
                    <a:pt x="424" y="366"/>
                  </a:cubicBezTo>
                  <a:cubicBezTo>
                    <a:pt x="416" y="383"/>
                    <a:pt x="401" y="399"/>
                    <a:pt x="403" y="410"/>
                  </a:cubicBezTo>
                  <a:cubicBezTo>
                    <a:pt x="405" y="422"/>
                    <a:pt x="423" y="423"/>
                    <a:pt x="430" y="433"/>
                  </a:cubicBezTo>
                  <a:cubicBezTo>
                    <a:pt x="452" y="406"/>
                    <a:pt x="462" y="367"/>
                    <a:pt x="479" y="335"/>
                  </a:cubicBezTo>
                  <a:cubicBezTo>
                    <a:pt x="472" y="326"/>
                    <a:pt x="459" y="318"/>
                    <a:pt x="447" y="319"/>
                  </a:cubicBezTo>
                  <a:close/>
                  <a:moveTo>
                    <a:pt x="492" y="333"/>
                  </a:moveTo>
                  <a:cubicBezTo>
                    <a:pt x="481" y="368"/>
                    <a:pt x="456" y="403"/>
                    <a:pt x="445" y="438"/>
                  </a:cubicBezTo>
                  <a:cubicBezTo>
                    <a:pt x="437" y="466"/>
                    <a:pt x="445" y="513"/>
                    <a:pt x="447" y="548"/>
                  </a:cubicBezTo>
                  <a:cubicBezTo>
                    <a:pt x="449" y="581"/>
                    <a:pt x="444" y="615"/>
                    <a:pt x="445" y="644"/>
                  </a:cubicBezTo>
                  <a:cubicBezTo>
                    <a:pt x="448" y="710"/>
                    <a:pt x="450" y="788"/>
                    <a:pt x="447" y="858"/>
                  </a:cubicBezTo>
                  <a:cubicBezTo>
                    <a:pt x="449" y="863"/>
                    <a:pt x="459" y="865"/>
                    <a:pt x="456" y="877"/>
                  </a:cubicBezTo>
                  <a:cubicBezTo>
                    <a:pt x="490" y="894"/>
                    <a:pt x="531" y="886"/>
                    <a:pt x="567" y="876"/>
                  </a:cubicBezTo>
                  <a:cubicBezTo>
                    <a:pt x="576" y="837"/>
                    <a:pt x="568" y="796"/>
                    <a:pt x="568" y="754"/>
                  </a:cubicBezTo>
                  <a:cubicBezTo>
                    <a:pt x="569" y="691"/>
                    <a:pt x="577" y="625"/>
                    <a:pt x="576" y="548"/>
                  </a:cubicBezTo>
                  <a:cubicBezTo>
                    <a:pt x="575" y="527"/>
                    <a:pt x="576" y="505"/>
                    <a:pt x="574" y="486"/>
                  </a:cubicBezTo>
                  <a:cubicBezTo>
                    <a:pt x="574" y="480"/>
                    <a:pt x="570" y="475"/>
                    <a:pt x="570" y="470"/>
                  </a:cubicBezTo>
                  <a:cubicBezTo>
                    <a:pt x="568" y="455"/>
                    <a:pt x="573" y="439"/>
                    <a:pt x="571" y="424"/>
                  </a:cubicBezTo>
                  <a:cubicBezTo>
                    <a:pt x="568" y="395"/>
                    <a:pt x="562" y="368"/>
                    <a:pt x="559" y="336"/>
                  </a:cubicBezTo>
                  <a:cubicBezTo>
                    <a:pt x="539" y="327"/>
                    <a:pt x="512" y="327"/>
                    <a:pt x="492" y="333"/>
                  </a:cubicBezTo>
                  <a:close/>
                  <a:moveTo>
                    <a:pt x="1426" y="416"/>
                  </a:moveTo>
                  <a:cubicBezTo>
                    <a:pt x="1427" y="428"/>
                    <a:pt x="1433" y="434"/>
                    <a:pt x="1437" y="442"/>
                  </a:cubicBezTo>
                  <a:cubicBezTo>
                    <a:pt x="1444" y="443"/>
                    <a:pt x="1445" y="437"/>
                    <a:pt x="1452" y="438"/>
                  </a:cubicBezTo>
                  <a:cubicBezTo>
                    <a:pt x="1498" y="454"/>
                    <a:pt x="1610" y="417"/>
                    <a:pt x="1558" y="362"/>
                  </a:cubicBezTo>
                  <a:cubicBezTo>
                    <a:pt x="1536" y="402"/>
                    <a:pt x="1477" y="409"/>
                    <a:pt x="1426" y="416"/>
                  </a:cubicBezTo>
                  <a:close/>
                  <a:moveTo>
                    <a:pt x="1396" y="503"/>
                  </a:moveTo>
                  <a:cubicBezTo>
                    <a:pt x="1396" y="514"/>
                    <a:pt x="1393" y="526"/>
                    <a:pt x="1393" y="538"/>
                  </a:cubicBezTo>
                  <a:cubicBezTo>
                    <a:pt x="1393" y="562"/>
                    <a:pt x="1395" y="590"/>
                    <a:pt x="1396" y="618"/>
                  </a:cubicBezTo>
                  <a:cubicBezTo>
                    <a:pt x="1396" y="635"/>
                    <a:pt x="1396" y="654"/>
                    <a:pt x="1399" y="665"/>
                  </a:cubicBezTo>
                  <a:cubicBezTo>
                    <a:pt x="1401" y="673"/>
                    <a:pt x="1411" y="681"/>
                    <a:pt x="1417" y="691"/>
                  </a:cubicBezTo>
                  <a:cubicBezTo>
                    <a:pt x="1430" y="712"/>
                    <a:pt x="1442" y="742"/>
                    <a:pt x="1455" y="773"/>
                  </a:cubicBezTo>
                  <a:cubicBezTo>
                    <a:pt x="1464" y="794"/>
                    <a:pt x="1478" y="842"/>
                    <a:pt x="1493" y="855"/>
                  </a:cubicBezTo>
                  <a:cubicBezTo>
                    <a:pt x="1502" y="862"/>
                    <a:pt x="1523" y="864"/>
                    <a:pt x="1534" y="870"/>
                  </a:cubicBezTo>
                  <a:cubicBezTo>
                    <a:pt x="1557" y="881"/>
                    <a:pt x="1587" y="883"/>
                    <a:pt x="1610" y="888"/>
                  </a:cubicBezTo>
                  <a:cubicBezTo>
                    <a:pt x="1599" y="872"/>
                    <a:pt x="1594" y="853"/>
                    <a:pt x="1588" y="833"/>
                  </a:cubicBezTo>
                  <a:cubicBezTo>
                    <a:pt x="1584" y="818"/>
                    <a:pt x="1575" y="805"/>
                    <a:pt x="1570" y="791"/>
                  </a:cubicBezTo>
                  <a:cubicBezTo>
                    <a:pt x="1568" y="785"/>
                    <a:pt x="1569" y="779"/>
                    <a:pt x="1567" y="773"/>
                  </a:cubicBezTo>
                  <a:cubicBezTo>
                    <a:pt x="1556" y="740"/>
                    <a:pt x="1538" y="707"/>
                    <a:pt x="1525" y="674"/>
                  </a:cubicBezTo>
                  <a:cubicBezTo>
                    <a:pt x="1511" y="640"/>
                    <a:pt x="1500" y="606"/>
                    <a:pt x="1485" y="574"/>
                  </a:cubicBezTo>
                  <a:cubicBezTo>
                    <a:pt x="1455" y="509"/>
                    <a:pt x="1428" y="443"/>
                    <a:pt x="1396" y="380"/>
                  </a:cubicBezTo>
                  <a:cubicBezTo>
                    <a:pt x="1396" y="379"/>
                    <a:pt x="1393" y="378"/>
                    <a:pt x="1393" y="380"/>
                  </a:cubicBezTo>
                  <a:cubicBezTo>
                    <a:pt x="1392" y="413"/>
                    <a:pt x="1395" y="458"/>
                    <a:pt x="1396" y="503"/>
                  </a:cubicBezTo>
                  <a:close/>
                  <a:moveTo>
                    <a:pt x="1443" y="454"/>
                  </a:moveTo>
                  <a:cubicBezTo>
                    <a:pt x="1451" y="465"/>
                    <a:pt x="1454" y="481"/>
                    <a:pt x="1461" y="492"/>
                  </a:cubicBezTo>
                  <a:cubicBezTo>
                    <a:pt x="1461" y="489"/>
                    <a:pt x="1462" y="487"/>
                    <a:pt x="1466" y="488"/>
                  </a:cubicBezTo>
                  <a:cubicBezTo>
                    <a:pt x="1476" y="489"/>
                    <a:pt x="1491" y="488"/>
                    <a:pt x="1502" y="488"/>
                  </a:cubicBezTo>
                  <a:cubicBezTo>
                    <a:pt x="1534" y="486"/>
                    <a:pt x="1574" y="457"/>
                    <a:pt x="1584" y="435"/>
                  </a:cubicBezTo>
                  <a:cubicBezTo>
                    <a:pt x="1588" y="426"/>
                    <a:pt x="1588" y="415"/>
                    <a:pt x="1579" y="410"/>
                  </a:cubicBezTo>
                  <a:cubicBezTo>
                    <a:pt x="1554" y="454"/>
                    <a:pt x="1488" y="454"/>
                    <a:pt x="1443" y="454"/>
                  </a:cubicBezTo>
                  <a:close/>
                  <a:moveTo>
                    <a:pt x="1464" y="503"/>
                  </a:moveTo>
                  <a:cubicBezTo>
                    <a:pt x="1467" y="504"/>
                    <a:pt x="1466" y="510"/>
                    <a:pt x="1469" y="512"/>
                  </a:cubicBezTo>
                  <a:cubicBezTo>
                    <a:pt x="1488" y="513"/>
                    <a:pt x="1508" y="518"/>
                    <a:pt x="1526" y="516"/>
                  </a:cubicBezTo>
                  <a:cubicBezTo>
                    <a:pt x="1563" y="513"/>
                    <a:pt x="1589" y="484"/>
                    <a:pt x="1607" y="456"/>
                  </a:cubicBezTo>
                  <a:cubicBezTo>
                    <a:pt x="1600" y="452"/>
                    <a:pt x="1601" y="442"/>
                    <a:pt x="1594" y="439"/>
                  </a:cubicBezTo>
                  <a:cubicBezTo>
                    <a:pt x="1569" y="483"/>
                    <a:pt x="1522" y="507"/>
                    <a:pt x="1464" y="503"/>
                  </a:cubicBezTo>
                  <a:close/>
                  <a:moveTo>
                    <a:pt x="285" y="533"/>
                  </a:moveTo>
                  <a:cubicBezTo>
                    <a:pt x="291" y="533"/>
                    <a:pt x="294" y="538"/>
                    <a:pt x="300" y="535"/>
                  </a:cubicBezTo>
                  <a:cubicBezTo>
                    <a:pt x="304" y="525"/>
                    <a:pt x="318" y="503"/>
                    <a:pt x="324" y="485"/>
                  </a:cubicBezTo>
                  <a:cubicBezTo>
                    <a:pt x="329" y="471"/>
                    <a:pt x="342" y="441"/>
                    <a:pt x="318" y="442"/>
                  </a:cubicBezTo>
                  <a:cubicBezTo>
                    <a:pt x="311" y="477"/>
                    <a:pt x="296" y="500"/>
                    <a:pt x="285" y="533"/>
                  </a:cubicBezTo>
                  <a:close/>
                  <a:moveTo>
                    <a:pt x="382" y="460"/>
                  </a:moveTo>
                  <a:cubicBezTo>
                    <a:pt x="364" y="482"/>
                    <a:pt x="349" y="518"/>
                    <a:pt x="336" y="548"/>
                  </a:cubicBezTo>
                  <a:cubicBezTo>
                    <a:pt x="348" y="558"/>
                    <a:pt x="361" y="565"/>
                    <a:pt x="371" y="576"/>
                  </a:cubicBezTo>
                  <a:cubicBezTo>
                    <a:pt x="387" y="546"/>
                    <a:pt x="401" y="513"/>
                    <a:pt x="412" y="479"/>
                  </a:cubicBezTo>
                  <a:cubicBezTo>
                    <a:pt x="406" y="468"/>
                    <a:pt x="393" y="462"/>
                    <a:pt x="382" y="460"/>
                  </a:cubicBezTo>
                  <a:close/>
                  <a:moveTo>
                    <a:pt x="418" y="494"/>
                  </a:moveTo>
                  <a:cubicBezTo>
                    <a:pt x="416" y="499"/>
                    <a:pt x="417" y="505"/>
                    <a:pt x="415" y="510"/>
                  </a:cubicBezTo>
                  <a:cubicBezTo>
                    <a:pt x="407" y="532"/>
                    <a:pt x="393" y="552"/>
                    <a:pt x="386" y="573"/>
                  </a:cubicBezTo>
                  <a:cubicBezTo>
                    <a:pt x="380" y="592"/>
                    <a:pt x="378" y="621"/>
                    <a:pt x="377" y="645"/>
                  </a:cubicBezTo>
                  <a:cubicBezTo>
                    <a:pt x="374" y="709"/>
                    <a:pt x="381" y="752"/>
                    <a:pt x="371" y="809"/>
                  </a:cubicBezTo>
                  <a:cubicBezTo>
                    <a:pt x="391" y="825"/>
                    <a:pt x="412" y="841"/>
                    <a:pt x="435" y="855"/>
                  </a:cubicBezTo>
                  <a:cubicBezTo>
                    <a:pt x="438" y="814"/>
                    <a:pt x="438" y="775"/>
                    <a:pt x="438" y="730"/>
                  </a:cubicBezTo>
                  <a:cubicBezTo>
                    <a:pt x="438" y="687"/>
                    <a:pt x="433" y="646"/>
                    <a:pt x="433" y="614"/>
                  </a:cubicBezTo>
                  <a:cubicBezTo>
                    <a:pt x="434" y="570"/>
                    <a:pt x="438" y="510"/>
                    <a:pt x="432" y="465"/>
                  </a:cubicBezTo>
                  <a:cubicBezTo>
                    <a:pt x="430" y="476"/>
                    <a:pt x="422" y="484"/>
                    <a:pt x="418" y="494"/>
                  </a:cubicBezTo>
                  <a:close/>
                  <a:moveTo>
                    <a:pt x="1473" y="523"/>
                  </a:moveTo>
                  <a:cubicBezTo>
                    <a:pt x="1501" y="584"/>
                    <a:pt x="1527" y="649"/>
                    <a:pt x="1553" y="712"/>
                  </a:cubicBezTo>
                  <a:cubicBezTo>
                    <a:pt x="1607" y="718"/>
                    <a:pt x="1672" y="688"/>
                    <a:pt x="1696" y="641"/>
                  </a:cubicBezTo>
                  <a:cubicBezTo>
                    <a:pt x="1669" y="583"/>
                    <a:pt x="1643" y="525"/>
                    <a:pt x="1613" y="471"/>
                  </a:cubicBezTo>
                  <a:cubicBezTo>
                    <a:pt x="1589" y="511"/>
                    <a:pt x="1530" y="544"/>
                    <a:pt x="1473" y="523"/>
                  </a:cubicBezTo>
                  <a:close/>
                  <a:moveTo>
                    <a:pt x="227" y="673"/>
                  </a:moveTo>
                  <a:cubicBezTo>
                    <a:pt x="231" y="674"/>
                    <a:pt x="236" y="676"/>
                    <a:pt x="241" y="677"/>
                  </a:cubicBezTo>
                  <a:cubicBezTo>
                    <a:pt x="249" y="643"/>
                    <a:pt x="263" y="616"/>
                    <a:pt x="274" y="585"/>
                  </a:cubicBezTo>
                  <a:cubicBezTo>
                    <a:pt x="270" y="585"/>
                    <a:pt x="269" y="581"/>
                    <a:pt x="265" y="582"/>
                  </a:cubicBezTo>
                  <a:cubicBezTo>
                    <a:pt x="254" y="614"/>
                    <a:pt x="239" y="642"/>
                    <a:pt x="227" y="673"/>
                  </a:cubicBezTo>
                  <a:close/>
                  <a:moveTo>
                    <a:pt x="330" y="601"/>
                  </a:moveTo>
                  <a:cubicBezTo>
                    <a:pt x="314" y="610"/>
                    <a:pt x="305" y="633"/>
                    <a:pt x="303" y="650"/>
                  </a:cubicBezTo>
                  <a:cubicBezTo>
                    <a:pt x="295" y="661"/>
                    <a:pt x="281" y="676"/>
                    <a:pt x="277" y="695"/>
                  </a:cubicBezTo>
                  <a:cubicBezTo>
                    <a:pt x="287" y="706"/>
                    <a:pt x="301" y="712"/>
                    <a:pt x="309" y="724"/>
                  </a:cubicBezTo>
                  <a:cubicBezTo>
                    <a:pt x="325" y="691"/>
                    <a:pt x="338" y="656"/>
                    <a:pt x="351" y="620"/>
                  </a:cubicBezTo>
                  <a:cubicBezTo>
                    <a:pt x="345" y="613"/>
                    <a:pt x="338" y="607"/>
                    <a:pt x="330" y="601"/>
                  </a:cubicBezTo>
                  <a:close/>
                  <a:moveTo>
                    <a:pt x="1561" y="727"/>
                  </a:moveTo>
                  <a:cubicBezTo>
                    <a:pt x="1562" y="734"/>
                    <a:pt x="1565" y="739"/>
                    <a:pt x="1567" y="744"/>
                  </a:cubicBezTo>
                  <a:cubicBezTo>
                    <a:pt x="1568" y="740"/>
                    <a:pt x="1571" y="737"/>
                    <a:pt x="1575" y="736"/>
                  </a:cubicBezTo>
                  <a:cubicBezTo>
                    <a:pt x="1588" y="737"/>
                    <a:pt x="1609" y="736"/>
                    <a:pt x="1622" y="735"/>
                  </a:cubicBezTo>
                  <a:cubicBezTo>
                    <a:pt x="1652" y="732"/>
                    <a:pt x="1682" y="709"/>
                    <a:pt x="1698" y="691"/>
                  </a:cubicBezTo>
                  <a:cubicBezTo>
                    <a:pt x="1706" y="681"/>
                    <a:pt x="1714" y="664"/>
                    <a:pt x="1702" y="657"/>
                  </a:cubicBezTo>
                  <a:cubicBezTo>
                    <a:pt x="1668" y="701"/>
                    <a:pt x="1622" y="725"/>
                    <a:pt x="1561" y="727"/>
                  </a:cubicBezTo>
                  <a:close/>
                  <a:moveTo>
                    <a:pt x="1714" y="686"/>
                  </a:moveTo>
                  <a:cubicBezTo>
                    <a:pt x="1690" y="728"/>
                    <a:pt x="1630" y="762"/>
                    <a:pt x="1567" y="745"/>
                  </a:cubicBezTo>
                  <a:cubicBezTo>
                    <a:pt x="1574" y="769"/>
                    <a:pt x="1582" y="790"/>
                    <a:pt x="1611" y="776"/>
                  </a:cubicBezTo>
                  <a:cubicBezTo>
                    <a:pt x="1664" y="788"/>
                    <a:pt x="1720" y="764"/>
                    <a:pt x="1735" y="720"/>
                  </a:cubicBezTo>
                  <a:cubicBezTo>
                    <a:pt x="1727" y="710"/>
                    <a:pt x="1727" y="692"/>
                    <a:pt x="1714" y="686"/>
                  </a:cubicBezTo>
                  <a:close/>
                  <a:moveTo>
                    <a:pt x="198" y="736"/>
                  </a:moveTo>
                  <a:cubicBezTo>
                    <a:pt x="192" y="747"/>
                    <a:pt x="188" y="759"/>
                    <a:pt x="183" y="771"/>
                  </a:cubicBezTo>
                  <a:cubicBezTo>
                    <a:pt x="205" y="775"/>
                    <a:pt x="217" y="773"/>
                    <a:pt x="238" y="780"/>
                  </a:cubicBezTo>
                  <a:cubicBezTo>
                    <a:pt x="249" y="789"/>
                    <a:pt x="258" y="801"/>
                    <a:pt x="273" y="808"/>
                  </a:cubicBezTo>
                  <a:cubicBezTo>
                    <a:pt x="275" y="792"/>
                    <a:pt x="283" y="786"/>
                    <a:pt x="286" y="770"/>
                  </a:cubicBezTo>
                  <a:cubicBezTo>
                    <a:pt x="267" y="752"/>
                    <a:pt x="235" y="732"/>
                    <a:pt x="198" y="736"/>
                  </a:cubicBezTo>
                  <a:close/>
                  <a:moveTo>
                    <a:pt x="1649" y="841"/>
                  </a:moveTo>
                  <a:cubicBezTo>
                    <a:pt x="1685" y="844"/>
                    <a:pt x="1727" y="826"/>
                    <a:pt x="1746" y="801"/>
                  </a:cubicBezTo>
                  <a:cubicBezTo>
                    <a:pt x="1763" y="779"/>
                    <a:pt x="1759" y="763"/>
                    <a:pt x="1746" y="739"/>
                  </a:cubicBezTo>
                  <a:cubicBezTo>
                    <a:pt x="1744" y="739"/>
                    <a:pt x="1743" y="739"/>
                    <a:pt x="1741" y="739"/>
                  </a:cubicBezTo>
                  <a:cubicBezTo>
                    <a:pt x="1713" y="789"/>
                    <a:pt x="1644" y="794"/>
                    <a:pt x="1588" y="794"/>
                  </a:cubicBezTo>
                  <a:cubicBezTo>
                    <a:pt x="1596" y="808"/>
                    <a:pt x="1602" y="824"/>
                    <a:pt x="1611" y="836"/>
                  </a:cubicBezTo>
                  <a:cubicBezTo>
                    <a:pt x="1622" y="834"/>
                    <a:pt x="1636" y="840"/>
                    <a:pt x="1649" y="841"/>
                  </a:cubicBezTo>
                  <a:close/>
                  <a:moveTo>
                    <a:pt x="600" y="808"/>
                  </a:moveTo>
                  <a:cubicBezTo>
                    <a:pt x="659" y="823"/>
                    <a:pt x="733" y="828"/>
                    <a:pt x="805" y="818"/>
                  </a:cubicBezTo>
                  <a:cubicBezTo>
                    <a:pt x="806" y="797"/>
                    <a:pt x="807" y="783"/>
                    <a:pt x="808" y="764"/>
                  </a:cubicBezTo>
                  <a:cubicBezTo>
                    <a:pt x="735" y="773"/>
                    <a:pt x="656" y="770"/>
                    <a:pt x="605" y="756"/>
                  </a:cubicBezTo>
                  <a:cubicBezTo>
                    <a:pt x="599" y="772"/>
                    <a:pt x="601" y="787"/>
                    <a:pt x="600" y="808"/>
                  </a:cubicBezTo>
                  <a:close/>
                  <a:moveTo>
                    <a:pt x="171" y="801"/>
                  </a:moveTo>
                  <a:cubicBezTo>
                    <a:pt x="212" y="803"/>
                    <a:pt x="234" y="829"/>
                    <a:pt x="260" y="839"/>
                  </a:cubicBezTo>
                  <a:cubicBezTo>
                    <a:pt x="261" y="834"/>
                    <a:pt x="264" y="831"/>
                    <a:pt x="265" y="826"/>
                  </a:cubicBezTo>
                  <a:cubicBezTo>
                    <a:pt x="248" y="797"/>
                    <a:pt x="218" y="786"/>
                    <a:pt x="179" y="783"/>
                  </a:cubicBezTo>
                  <a:cubicBezTo>
                    <a:pt x="178" y="782"/>
                    <a:pt x="178" y="781"/>
                    <a:pt x="177" y="782"/>
                  </a:cubicBezTo>
                  <a:cubicBezTo>
                    <a:pt x="175" y="788"/>
                    <a:pt x="172" y="794"/>
                    <a:pt x="171" y="801"/>
                  </a:cubicBezTo>
                  <a:close/>
                  <a:moveTo>
                    <a:pt x="1748" y="818"/>
                  </a:moveTo>
                  <a:cubicBezTo>
                    <a:pt x="1714" y="855"/>
                    <a:pt x="1666" y="857"/>
                    <a:pt x="1614" y="852"/>
                  </a:cubicBezTo>
                  <a:cubicBezTo>
                    <a:pt x="1627" y="872"/>
                    <a:pt x="1631" y="896"/>
                    <a:pt x="1652" y="905"/>
                  </a:cubicBezTo>
                  <a:cubicBezTo>
                    <a:pt x="1666" y="910"/>
                    <a:pt x="1687" y="907"/>
                    <a:pt x="1702" y="906"/>
                  </a:cubicBezTo>
                  <a:cubicBezTo>
                    <a:pt x="1739" y="903"/>
                    <a:pt x="1774" y="880"/>
                    <a:pt x="1784" y="850"/>
                  </a:cubicBezTo>
                  <a:cubicBezTo>
                    <a:pt x="1792" y="827"/>
                    <a:pt x="1776" y="807"/>
                    <a:pt x="1766" y="788"/>
                  </a:cubicBezTo>
                  <a:cubicBezTo>
                    <a:pt x="1762" y="799"/>
                    <a:pt x="1754" y="811"/>
                    <a:pt x="1748" y="818"/>
                  </a:cubicBezTo>
                  <a:close/>
                  <a:moveTo>
                    <a:pt x="159" y="839"/>
                  </a:moveTo>
                  <a:cubicBezTo>
                    <a:pt x="178" y="859"/>
                    <a:pt x="237" y="889"/>
                    <a:pt x="253" y="850"/>
                  </a:cubicBezTo>
                  <a:cubicBezTo>
                    <a:pt x="225" y="836"/>
                    <a:pt x="204" y="814"/>
                    <a:pt x="165" y="811"/>
                  </a:cubicBezTo>
                  <a:cubicBezTo>
                    <a:pt x="158" y="820"/>
                    <a:pt x="160" y="831"/>
                    <a:pt x="159" y="839"/>
                  </a:cubicBezTo>
                  <a:close/>
                  <a:moveTo>
                    <a:pt x="606" y="873"/>
                  </a:moveTo>
                  <a:cubicBezTo>
                    <a:pt x="627" y="876"/>
                    <a:pt x="662" y="885"/>
                    <a:pt x="695" y="889"/>
                  </a:cubicBezTo>
                  <a:cubicBezTo>
                    <a:pt x="725" y="893"/>
                    <a:pt x="787" y="897"/>
                    <a:pt x="800" y="874"/>
                  </a:cubicBezTo>
                  <a:cubicBezTo>
                    <a:pt x="806" y="865"/>
                    <a:pt x="802" y="841"/>
                    <a:pt x="803" y="833"/>
                  </a:cubicBezTo>
                  <a:cubicBezTo>
                    <a:pt x="733" y="836"/>
                    <a:pt x="659" y="841"/>
                    <a:pt x="601" y="821"/>
                  </a:cubicBezTo>
                  <a:cubicBezTo>
                    <a:pt x="599" y="839"/>
                    <a:pt x="599" y="860"/>
                    <a:pt x="606" y="8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78" name="Freeform 13"/>
            <p:cNvSpPr>
              <a:spLocks noEditPoints="1"/>
            </p:cNvSpPr>
            <p:nvPr/>
          </p:nvSpPr>
          <p:spPr bwMode="auto">
            <a:xfrm>
              <a:off x="2718" y="988"/>
              <a:ext cx="382" cy="1460"/>
            </a:xfrm>
            <a:custGeom>
              <a:avLst/>
              <a:gdLst>
                <a:gd name="T0" fmla="*/ 146 w 162"/>
                <a:gd name="T1" fmla="*/ 598 h 618"/>
                <a:gd name="T2" fmla="*/ 23 w 162"/>
                <a:gd name="T3" fmla="*/ 598 h 618"/>
                <a:gd name="T4" fmla="*/ 11 w 162"/>
                <a:gd name="T5" fmla="*/ 481 h 618"/>
                <a:gd name="T6" fmla="*/ 16 w 162"/>
                <a:gd name="T7" fmla="*/ 352 h 618"/>
                <a:gd name="T8" fmla="*/ 13 w 162"/>
                <a:gd name="T9" fmla="*/ 321 h 618"/>
                <a:gd name="T10" fmla="*/ 8 w 162"/>
                <a:gd name="T11" fmla="*/ 178 h 618"/>
                <a:gd name="T12" fmla="*/ 6 w 162"/>
                <a:gd name="T13" fmla="*/ 93 h 618"/>
                <a:gd name="T14" fmla="*/ 13 w 162"/>
                <a:gd name="T15" fmla="*/ 27 h 618"/>
                <a:gd name="T16" fmla="*/ 38 w 162"/>
                <a:gd name="T17" fmla="*/ 5 h 618"/>
                <a:gd name="T18" fmla="*/ 63 w 162"/>
                <a:gd name="T19" fmla="*/ 8 h 618"/>
                <a:gd name="T20" fmla="*/ 152 w 162"/>
                <a:gd name="T21" fmla="*/ 40 h 618"/>
                <a:gd name="T22" fmla="*/ 152 w 162"/>
                <a:gd name="T23" fmla="*/ 125 h 618"/>
                <a:gd name="T24" fmla="*/ 152 w 162"/>
                <a:gd name="T25" fmla="*/ 434 h 618"/>
                <a:gd name="T26" fmla="*/ 146 w 162"/>
                <a:gd name="T27" fmla="*/ 598 h 618"/>
                <a:gd name="T28" fmla="*/ 44 w 162"/>
                <a:gd name="T29" fmla="*/ 587 h 618"/>
                <a:gd name="T30" fmla="*/ 102 w 162"/>
                <a:gd name="T31" fmla="*/ 592 h 618"/>
                <a:gd name="T32" fmla="*/ 137 w 162"/>
                <a:gd name="T33" fmla="*/ 569 h 618"/>
                <a:gd name="T34" fmla="*/ 138 w 162"/>
                <a:gd name="T35" fmla="*/ 510 h 618"/>
                <a:gd name="T36" fmla="*/ 138 w 162"/>
                <a:gd name="T37" fmla="*/ 401 h 618"/>
                <a:gd name="T38" fmla="*/ 140 w 162"/>
                <a:gd name="T39" fmla="*/ 127 h 618"/>
                <a:gd name="T40" fmla="*/ 140 w 162"/>
                <a:gd name="T41" fmla="*/ 52 h 618"/>
                <a:gd name="T42" fmla="*/ 110 w 162"/>
                <a:gd name="T43" fmla="*/ 25 h 618"/>
                <a:gd name="T44" fmla="*/ 37 w 162"/>
                <a:gd name="T45" fmla="*/ 30 h 618"/>
                <a:gd name="T46" fmla="*/ 20 w 162"/>
                <a:gd name="T47" fmla="*/ 67 h 618"/>
                <a:gd name="T48" fmla="*/ 19 w 162"/>
                <a:gd name="T49" fmla="*/ 80 h 618"/>
                <a:gd name="T50" fmla="*/ 25 w 162"/>
                <a:gd name="T51" fmla="*/ 283 h 618"/>
                <a:gd name="T52" fmla="*/ 20 w 162"/>
                <a:gd name="T53" fmla="*/ 560 h 618"/>
                <a:gd name="T54" fmla="*/ 23 w 162"/>
                <a:gd name="T55" fmla="*/ 575 h 618"/>
                <a:gd name="T56" fmla="*/ 41 w 162"/>
                <a:gd name="T57" fmla="*/ 593 h 618"/>
                <a:gd name="T58" fmla="*/ 44 w 162"/>
                <a:gd name="T59" fmla="*/ 587 h 6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62" h="618">
                  <a:moveTo>
                    <a:pt x="146" y="598"/>
                  </a:moveTo>
                  <a:cubicBezTo>
                    <a:pt x="116" y="618"/>
                    <a:pt x="60" y="613"/>
                    <a:pt x="23" y="598"/>
                  </a:cubicBezTo>
                  <a:cubicBezTo>
                    <a:pt x="2" y="571"/>
                    <a:pt x="9" y="525"/>
                    <a:pt x="11" y="481"/>
                  </a:cubicBezTo>
                  <a:cubicBezTo>
                    <a:pt x="13" y="440"/>
                    <a:pt x="15" y="393"/>
                    <a:pt x="16" y="352"/>
                  </a:cubicBezTo>
                  <a:cubicBezTo>
                    <a:pt x="16" y="342"/>
                    <a:pt x="13" y="331"/>
                    <a:pt x="13" y="321"/>
                  </a:cubicBezTo>
                  <a:cubicBezTo>
                    <a:pt x="13" y="268"/>
                    <a:pt x="11" y="224"/>
                    <a:pt x="8" y="178"/>
                  </a:cubicBezTo>
                  <a:cubicBezTo>
                    <a:pt x="6" y="148"/>
                    <a:pt x="5" y="123"/>
                    <a:pt x="6" y="93"/>
                  </a:cubicBezTo>
                  <a:cubicBezTo>
                    <a:pt x="8" y="74"/>
                    <a:pt x="0" y="46"/>
                    <a:pt x="13" y="27"/>
                  </a:cubicBezTo>
                  <a:cubicBezTo>
                    <a:pt x="18" y="18"/>
                    <a:pt x="32" y="6"/>
                    <a:pt x="38" y="5"/>
                  </a:cubicBezTo>
                  <a:cubicBezTo>
                    <a:pt x="43" y="5"/>
                    <a:pt x="54" y="8"/>
                    <a:pt x="63" y="8"/>
                  </a:cubicBezTo>
                  <a:cubicBezTo>
                    <a:pt x="98" y="8"/>
                    <a:pt x="138" y="0"/>
                    <a:pt x="152" y="40"/>
                  </a:cubicBezTo>
                  <a:cubicBezTo>
                    <a:pt x="162" y="68"/>
                    <a:pt x="153" y="99"/>
                    <a:pt x="152" y="125"/>
                  </a:cubicBezTo>
                  <a:cubicBezTo>
                    <a:pt x="148" y="217"/>
                    <a:pt x="152" y="337"/>
                    <a:pt x="152" y="434"/>
                  </a:cubicBezTo>
                  <a:cubicBezTo>
                    <a:pt x="152" y="493"/>
                    <a:pt x="158" y="548"/>
                    <a:pt x="146" y="598"/>
                  </a:cubicBezTo>
                  <a:close/>
                  <a:moveTo>
                    <a:pt x="44" y="587"/>
                  </a:moveTo>
                  <a:cubicBezTo>
                    <a:pt x="54" y="593"/>
                    <a:pt x="82" y="600"/>
                    <a:pt x="102" y="592"/>
                  </a:cubicBezTo>
                  <a:cubicBezTo>
                    <a:pt x="119" y="600"/>
                    <a:pt x="134" y="590"/>
                    <a:pt x="137" y="569"/>
                  </a:cubicBezTo>
                  <a:cubicBezTo>
                    <a:pt x="139" y="553"/>
                    <a:pt x="138" y="531"/>
                    <a:pt x="138" y="510"/>
                  </a:cubicBezTo>
                  <a:cubicBezTo>
                    <a:pt x="139" y="475"/>
                    <a:pt x="138" y="439"/>
                    <a:pt x="138" y="401"/>
                  </a:cubicBezTo>
                  <a:cubicBezTo>
                    <a:pt x="141" y="295"/>
                    <a:pt x="136" y="227"/>
                    <a:pt x="140" y="127"/>
                  </a:cubicBezTo>
                  <a:cubicBezTo>
                    <a:pt x="141" y="100"/>
                    <a:pt x="145" y="72"/>
                    <a:pt x="140" y="52"/>
                  </a:cubicBezTo>
                  <a:cubicBezTo>
                    <a:pt x="137" y="41"/>
                    <a:pt x="123" y="32"/>
                    <a:pt x="110" y="25"/>
                  </a:cubicBezTo>
                  <a:cubicBezTo>
                    <a:pt x="88" y="14"/>
                    <a:pt x="50" y="28"/>
                    <a:pt x="37" y="30"/>
                  </a:cubicBezTo>
                  <a:cubicBezTo>
                    <a:pt x="22" y="31"/>
                    <a:pt x="22" y="55"/>
                    <a:pt x="20" y="67"/>
                  </a:cubicBezTo>
                  <a:cubicBezTo>
                    <a:pt x="20" y="71"/>
                    <a:pt x="19" y="75"/>
                    <a:pt x="19" y="80"/>
                  </a:cubicBezTo>
                  <a:cubicBezTo>
                    <a:pt x="16" y="145"/>
                    <a:pt x="20" y="218"/>
                    <a:pt x="25" y="283"/>
                  </a:cubicBezTo>
                  <a:cubicBezTo>
                    <a:pt x="31" y="373"/>
                    <a:pt x="21" y="480"/>
                    <a:pt x="20" y="560"/>
                  </a:cubicBezTo>
                  <a:cubicBezTo>
                    <a:pt x="23" y="564"/>
                    <a:pt x="25" y="571"/>
                    <a:pt x="23" y="575"/>
                  </a:cubicBezTo>
                  <a:cubicBezTo>
                    <a:pt x="31" y="579"/>
                    <a:pt x="34" y="588"/>
                    <a:pt x="41" y="593"/>
                  </a:cubicBezTo>
                  <a:cubicBezTo>
                    <a:pt x="42" y="591"/>
                    <a:pt x="40" y="586"/>
                    <a:pt x="44" y="58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2" name="组合 21"/>
          <p:cNvGrpSpPr/>
          <p:nvPr/>
        </p:nvGrpSpPr>
        <p:grpSpPr>
          <a:xfrm>
            <a:off x="2534733" y="1614917"/>
            <a:ext cx="2101783" cy="3926318"/>
            <a:chOff x="2339752" y="1211187"/>
            <a:chExt cx="1940107" cy="2944739"/>
          </a:xfrm>
        </p:grpSpPr>
        <p:pic>
          <p:nvPicPr>
            <p:cNvPr id="2051" name="Picture 3"/>
            <p:cNvPicPr>
              <a:picLocks noChangeAspect="1" noChangeArrowheads="1"/>
            </p:cNvPicPr>
            <p:nvPr/>
          </p:nvPicPr>
          <p:blipFill>
            <a:blip r:embed="rId3">
              <a:clrChange>
                <a:clrFrom>
                  <a:srgbClr val="FFFFFF"/>
                </a:clrFrom>
                <a:clrTo>
                  <a:srgbClr val="FFFFFF">
                    <a:alpha val="0"/>
                  </a:srgbClr>
                </a:clrTo>
              </a:clrChange>
              <a:duotone>
                <a:schemeClr val="accent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2339752" y="1567819"/>
              <a:ext cx="1640826" cy="2588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0" name="TextBox 19"/>
            <p:cNvSpPr txBox="1"/>
            <p:nvPr/>
          </p:nvSpPr>
          <p:spPr>
            <a:xfrm>
              <a:off x="2627784" y="1211187"/>
              <a:ext cx="643963" cy="300083"/>
            </a:xfrm>
            <a:prstGeom prst="rect">
              <a:avLst/>
            </a:prstGeom>
            <a:noFill/>
          </p:spPr>
          <p:txBody>
            <a:bodyPr wrap="none" rtlCol="0">
              <a:spAutoFit/>
            </a:bodyPr>
            <a:lstStyle/>
            <a:p>
              <a:r>
                <a:rPr lang="zh-CN" altLang="en-US" dirty="0" smtClean="0">
                  <a:solidFill>
                    <a:schemeClr val="bg1">
                      <a:lumMod val="95000"/>
                    </a:schemeClr>
                  </a:solidFill>
                  <a:latin typeface="田英章楷书" pitchFamily="2" charset="-122"/>
                  <a:ea typeface="田英章楷书" pitchFamily="2" charset="-122"/>
                </a:rPr>
                <a:t>肌肉</a:t>
              </a:r>
              <a:endParaRPr lang="zh-CN" altLang="en-US" dirty="0">
                <a:solidFill>
                  <a:schemeClr val="bg1">
                    <a:lumMod val="95000"/>
                  </a:schemeClr>
                </a:solidFill>
                <a:latin typeface="田英章楷书" pitchFamily="2" charset="-122"/>
                <a:ea typeface="田英章楷书" pitchFamily="2" charset="-122"/>
              </a:endParaRPr>
            </a:p>
          </p:txBody>
        </p:sp>
        <p:sp>
          <p:nvSpPr>
            <p:cNvPr id="40" name="TextBox 39"/>
            <p:cNvSpPr txBox="1"/>
            <p:nvPr/>
          </p:nvSpPr>
          <p:spPr>
            <a:xfrm>
              <a:off x="3635896" y="1364495"/>
              <a:ext cx="643963" cy="300083"/>
            </a:xfrm>
            <a:prstGeom prst="rect">
              <a:avLst/>
            </a:prstGeom>
            <a:noFill/>
          </p:spPr>
          <p:txBody>
            <a:bodyPr wrap="none" rtlCol="0">
              <a:spAutoFit/>
            </a:bodyPr>
            <a:lstStyle/>
            <a:p>
              <a:r>
                <a:rPr lang="zh-CN" altLang="en-US" dirty="0" smtClean="0">
                  <a:solidFill>
                    <a:schemeClr val="bg1">
                      <a:lumMod val="95000"/>
                    </a:schemeClr>
                  </a:solidFill>
                  <a:latin typeface="田英章楷书" pitchFamily="2" charset="-122"/>
                  <a:ea typeface="田英章楷书" pitchFamily="2" charset="-122"/>
                </a:rPr>
                <a:t>支点</a:t>
              </a:r>
              <a:endParaRPr lang="zh-CN" altLang="en-US" dirty="0">
                <a:solidFill>
                  <a:schemeClr val="bg1">
                    <a:lumMod val="95000"/>
                  </a:schemeClr>
                </a:solidFill>
                <a:latin typeface="田英章楷书" pitchFamily="2" charset="-122"/>
                <a:ea typeface="田英章楷书" pitchFamily="2" charset="-122"/>
              </a:endParaRPr>
            </a:p>
          </p:txBody>
        </p:sp>
      </p:grpSp>
      <p:pic>
        <p:nvPicPr>
          <p:cNvPr id="2" name="图片 1"/>
          <p:cNvPicPr>
            <a:picLocks noChangeAspect="1"/>
          </p:cNvPicPr>
          <p:nvPr/>
        </p:nvPicPr>
        <p:blipFill>
          <a:blip r:embed="rId4">
            <a:lum bright="70000" contrast="-70000"/>
            <a:extLst>
              <a:ext uri="{28A0092B-C50C-407E-A947-70E740481C1C}">
                <a14:useLocalDpi xmlns:a14="http://schemas.microsoft.com/office/drawing/2010/main" val="0"/>
              </a:ext>
            </a:extLst>
          </a:blip>
          <a:stretch>
            <a:fillRect/>
          </a:stretch>
        </p:blipFill>
        <p:spPr>
          <a:xfrm>
            <a:off x="5169024" y="1235858"/>
            <a:ext cx="2336663" cy="4209366"/>
          </a:xfrm>
          <a:prstGeom prst="rect">
            <a:avLst/>
          </a:prstGeom>
        </p:spPr>
      </p:pic>
    </p:spTree>
    <p:extLst>
      <p:ext uri="{BB962C8B-B14F-4D97-AF65-F5344CB8AC3E}">
        <p14:creationId xmlns:p14="http://schemas.microsoft.com/office/powerpoint/2010/main" val="3974618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wipe(left)">
                                      <p:cBhvr>
                                        <p:cTn id="7" dur="500"/>
                                        <p:tgtEl>
                                          <p:spTgt spid="21"/>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8"/>
                                        </p:tgtEl>
                                        <p:attrNameLst>
                                          <p:attrName>style.visibility</p:attrName>
                                        </p:attrNameLst>
                                      </p:cBhvr>
                                      <p:to>
                                        <p:strVal val="visible"/>
                                      </p:to>
                                    </p:set>
                                    <p:animEffect transition="in" filter="fade">
                                      <p:cBhvr>
                                        <p:cTn id="11" dur="500"/>
                                        <p:tgtEl>
                                          <p:spTgt spid="28"/>
                                        </p:tgtEl>
                                      </p:cBhvr>
                                    </p:animEffect>
                                  </p:childTnLst>
                                </p:cTn>
                              </p:par>
                            </p:childTnLst>
                          </p:cTn>
                        </p:par>
                      </p:childTnLst>
                    </p:cTn>
                  </p:par>
                  <p:par>
                    <p:cTn id="12" fill="hold">
                      <p:stCondLst>
                        <p:cond delay="indefinite"/>
                      </p:stCondLst>
                      <p:childTnLst>
                        <p:par>
                          <p:cTn id="13" fill="hold">
                            <p:stCondLst>
                              <p:cond delay="0"/>
                            </p:stCondLst>
                            <p:childTnLst>
                              <p:par>
                                <p:cTn id="14" presetID="10" presetClass="entr" presetSubtype="0" fill="hold" nodeType="clickEffect">
                                  <p:stCondLst>
                                    <p:cond delay="0"/>
                                  </p:stCondLst>
                                  <p:childTnLst>
                                    <p:set>
                                      <p:cBhvr>
                                        <p:cTn id="15" dur="1" fill="hold">
                                          <p:stCondLst>
                                            <p:cond delay="0"/>
                                          </p:stCondLst>
                                        </p:cTn>
                                        <p:tgtEl>
                                          <p:spTgt spid="22"/>
                                        </p:tgtEl>
                                        <p:attrNameLst>
                                          <p:attrName>style.visibility</p:attrName>
                                        </p:attrNameLst>
                                      </p:cBhvr>
                                      <p:to>
                                        <p:strVal val="visible"/>
                                      </p:to>
                                    </p:set>
                                    <p:animEffect transition="in" filter="fade">
                                      <p:cBhvr>
                                        <p:cTn id="16" dur="500"/>
                                        <p:tgtEl>
                                          <p:spTgt spid="22"/>
                                        </p:tgtEl>
                                      </p:cBhvr>
                                    </p:animEffect>
                                  </p:childTnLst>
                                </p:cTn>
                              </p:par>
                            </p:childTnLst>
                          </p:cTn>
                        </p:par>
                      </p:childTnLst>
                    </p:cTn>
                  </p:par>
                  <p:par>
                    <p:cTn id="17" fill="hold">
                      <p:stCondLst>
                        <p:cond delay="indefinite"/>
                      </p:stCondLst>
                      <p:childTnLst>
                        <p:par>
                          <p:cTn id="18" fill="hold">
                            <p:stCondLst>
                              <p:cond delay="0"/>
                            </p:stCondLst>
                            <p:childTnLst>
                              <p:par>
                                <p:cTn id="19" presetID="2" presetClass="entr" presetSubtype="4" fill="hold" nodeType="click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additive="base">
                                        <p:cTn id="21" dur="500" fill="hold"/>
                                        <p:tgtEl>
                                          <p:spTgt spid="2"/>
                                        </p:tgtEl>
                                        <p:attrNameLst>
                                          <p:attrName>ppt_x</p:attrName>
                                        </p:attrNameLst>
                                      </p:cBhvr>
                                      <p:tavLst>
                                        <p:tav tm="0">
                                          <p:val>
                                            <p:strVal val="#ppt_x"/>
                                          </p:val>
                                        </p:tav>
                                        <p:tav tm="100000">
                                          <p:val>
                                            <p:strVal val="#ppt_x"/>
                                          </p:val>
                                        </p:tav>
                                      </p:tavLst>
                                    </p:anim>
                                    <p:anim calcmode="lin" valueType="num">
                                      <p:cBhvr additive="base">
                                        <p:cTn id="22"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2524" y="836713"/>
            <a:ext cx="6708746" cy="535057"/>
          </a:xfrm>
          <a:prstGeom prst="rect">
            <a:avLst/>
          </a:prstGeom>
        </p:spPr>
        <p:txBody>
          <a:bodyPr/>
          <a:lstStyle/>
          <a:p>
            <a:r>
              <a:rPr lang="en-US" altLang="zh-CN" dirty="0" smtClean="0"/>
              <a:t>2.</a:t>
            </a:r>
            <a:r>
              <a:rPr lang="zh-CN" altLang="en-US" dirty="0"/>
              <a:t>体位对</a:t>
            </a:r>
            <a:r>
              <a:rPr lang="zh-CN" altLang="en-US" dirty="0" smtClean="0"/>
              <a:t>血压</a:t>
            </a:r>
            <a:r>
              <a:rPr lang="zh-CN" altLang="en-US" dirty="0"/>
              <a:t>测量</a:t>
            </a:r>
            <a:r>
              <a:rPr lang="zh-CN" altLang="en-US" dirty="0" smtClean="0"/>
              <a:t>的</a:t>
            </a:r>
            <a:r>
              <a:rPr lang="zh-CN" altLang="en-US" dirty="0"/>
              <a:t>影响</a:t>
            </a:r>
          </a:p>
        </p:txBody>
      </p:sp>
      <p:pic>
        <p:nvPicPr>
          <p:cNvPr id="5" name="图片 4"/>
          <p:cNvPicPr>
            <a:picLocks noChangeAspect="1"/>
          </p:cNvPicPr>
          <p:nvPr/>
        </p:nvPicPr>
        <p:blipFill>
          <a:blip r:embed="rId3">
            <a:duotone>
              <a:prstClr val="black"/>
              <a:schemeClr val="accent2">
                <a:tint val="45000"/>
                <a:satMod val="400000"/>
              </a:schemeClr>
            </a:duotone>
            <a:extLst>
              <a:ext uri="{28A0092B-C50C-407E-A947-70E740481C1C}">
                <a14:useLocalDpi xmlns:a14="http://schemas.microsoft.com/office/drawing/2010/main" val="0"/>
              </a:ext>
            </a:extLst>
          </a:blip>
          <a:stretch>
            <a:fillRect/>
          </a:stretch>
        </p:blipFill>
        <p:spPr>
          <a:xfrm>
            <a:off x="1530777" y="1663920"/>
            <a:ext cx="6844445" cy="3530159"/>
          </a:xfrm>
          <a:prstGeom prst="rect">
            <a:avLst/>
          </a:prstGeom>
        </p:spPr>
      </p:pic>
    </p:spTree>
    <p:extLst>
      <p:ext uri="{BB962C8B-B14F-4D97-AF65-F5344CB8AC3E}">
        <p14:creationId xmlns:p14="http://schemas.microsoft.com/office/powerpoint/2010/main" val="16086133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1" name="Picture 3"/>
          <p:cNvPicPr>
            <a:picLocks noChangeAspect="1" noChangeArrowheads="1"/>
          </p:cNvPicPr>
          <p:nvPr/>
        </p:nvPicPr>
        <p:blipFill>
          <a:blip r:embed="rId2">
            <a:clrChange>
              <a:clrFrom>
                <a:srgbClr val="FFFFFF"/>
              </a:clrFrom>
              <a:clrTo>
                <a:srgbClr val="FFFFFF">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1988671" y="429422"/>
            <a:ext cx="6162685" cy="59182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1971063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2524" y="836713"/>
            <a:ext cx="6708746" cy="519668"/>
          </a:xfrm>
          <a:prstGeom prst="rect">
            <a:avLst/>
          </a:prstGeom>
        </p:spPr>
        <p:txBody>
          <a:bodyPr/>
          <a:lstStyle/>
          <a:p>
            <a:r>
              <a:rPr lang="en-US" altLang="zh-CN"/>
              <a:t>3</a:t>
            </a:r>
            <a:r>
              <a:rPr lang="en-US" altLang="zh-CN" smtClean="0"/>
              <a:t>. </a:t>
            </a:r>
            <a:r>
              <a:rPr lang="zh-CN" altLang="en-US" smtClean="0"/>
              <a:t>血管</a:t>
            </a:r>
            <a:r>
              <a:rPr lang="zh-CN" altLang="en-US" dirty="0"/>
              <a:t>中的流体力学</a:t>
            </a:r>
          </a:p>
        </p:txBody>
      </p:sp>
      <p:pic>
        <p:nvPicPr>
          <p:cNvPr id="5" name="图片 4"/>
          <p:cNvPicPr>
            <a:picLocks noChangeAspect="1"/>
          </p:cNvPicPr>
          <p:nvPr/>
        </p:nvPicPr>
        <p:blipFill>
          <a:blip r:embed="rId2">
            <a:extLst>
              <a:ext uri="{BEBA8EAE-BF5A-486C-A8C5-ECC9F3942E4B}">
                <a14:imgProps xmlns:a14="http://schemas.microsoft.com/office/drawing/2010/main">
                  <a14:imgLayer r:embed="rId3">
                    <a14:imgEffect>
                      <a14:brightnessContrast bright="-20000"/>
                    </a14:imgEffect>
                  </a14:imgLayer>
                </a14:imgProps>
              </a:ext>
              <a:ext uri="{28A0092B-C50C-407E-A947-70E740481C1C}">
                <a14:useLocalDpi xmlns:a14="http://schemas.microsoft.com/office/drawing/2010/main" val="0"/>
              </a:ext>
            </a:extLst>
          </a:blip>
          <a:stretch>
            <a:fillRect/>
          </a:stretch>
        </p:blipFill>
        <p:spPr>
          <a:xfrm>
            <a:off x="2288704" y="1368040"/>
            <a:ext cx="4947390" cy="5085296"/>
          </a:xfrm>
          <a:prstGeom prst="rect">
            <a:avLst/>
          </a:prstGeom>
        </p:spPr>
      </p:pic>
    </p:spTree>
    <p:extLst>
      <p:ext uri="{BB962C8B-B14F-4D97-AF65-F5344CB8AC3E}">
        <p14:creationId xmlns:p14="http://schemas.microsoft.com/office/powerpoint/2010/main" val="293592172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550" y="877719"/>
            <a:ext cx="6708746" cy="535057"/>
          </a:xfrm>
          <a:prstGeom prst="rect">
            <a:avLst/>
          </a:prstGeom>
        </p:spPr>
        <p:txBody>
          <a:bodyPr/>
          <a:lstStyle/>
          <a:p>
            <a:r>
              <a:rPr lang="en-US" altLang="zh-CN"/>
              <a:t>4</a:t>
            </a:r>
            <a:r>
              <a:rPr lang="en-US" altLang="zh-CN" smtClean="0"/>
              <a:t>. </a:t>
            </a:r>
            <a:r>
              <a:rPr lang="zh-CN" altLang="en-US" smtClean="0"/>
              <a:t>肺泡</a:t>
            </a:r>
            <a:r>
              <a:rPr lang="zh-CN" altLang="en-US" dirty="0"/>
              <a:t>的物理现象</a:t>
            </a:r>
          </a:p>
        </p:txBody>
      </p:sp>
      <p:pic>
        <p:nvPicPr>
          <p:cNvPr id="3" name="Picture 55" descr="未标题-1"/>
          <p:cNvPicPr>
            <a:picLocks noChangeAspect="1" noChangeArrowheads="1"/>
          </p:cNvPicPr>
          <p:nvPr/>
        </p:nvPicPr>
        <p:blipFill rotWithShape="1">
          <a:blip r:embed="rId2">
            <a:clrChange>
              <a:clrFrom>
                <a:srgbClr val="FFFFFF"/>
              </a:clrFrom>
              <a:clrTo>
                <a:srgbClr val="FFFFFF">
                  <a:alpha val="0"/>
                </a:srgbClr>
              </a:clrTo>
            </a:clrChange>
            <a:duotone>
              <a:prstClr val="black"/>
              <a:srgbClr val="D9C3A5">
                <a:tint val="50000"/>
                <a:satMod val="180000"/>
              </a:srgbClr>
            </a:duotone>
            <a:extLst>
              <a:ext uri="{28A0092B-C50C-407E-A947-70E740481C1C}">
                <a14:useLocalDpi xmlns:a14="http://schemas.microsoft.com/office/drawing/2010/main" val="0"/>
              </a:ext>
            </a:extLst>
          </a:blip>
          <a:srcRect l="333" r="56"/>
          <a:stretch/>
        </p:blipFill>
        <p:spPr bwMode="auto">
          <a:xfrm>
            <a:off x="1988671" y="740702"/>
            <a:ext cx="6177492" cy="5535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896306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550" y="877719"/>
            <a:ext cx="6708746" cy="535057"/>
          </a:xfrm>
          <a:prstGeom prst="rect">
            <a:avLst/>
          </a:prstGeom>
        </p:spPr>
        <p:txBody>
          <a:bodyPr/>
          <a:lstStyle/>
          <a:p>
            <a:r>
              <a:rPr lang="en-US" altLang="zh-CN"/>
              <a:t>5</a:t>
            </a:r>
            <a:r>
              <a:rPr lang="en-US" altLang="zh-CN" smtClean="0"/>
              <a:t>. </a:t>
            </a:r>
            <a:r>
              <a:rPr lang="zh-CN" altLang="en-US" smtClean="0"/>
              <a:t>显微镜</a:t>
            </a:r>
            <a:endParaRPr lang="zh-CN" altLang="en-US" dirty="0"/>
          </a:p>
        </p:txBody>
      </p:sp>
      <p:pic>
        <p:nvPicPr>
          <p:cNvPr id="7" name="Picture 5" descr="chelile（1564-1642）"/>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7059234" y="1892829"/>
            <a:ext cx="2369549" cy="36484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矩形 8"/>
          <p:cNvSpPr/>
          <p:nvPr/>
        </p:nvSpPr>
        <p:spPr>
          <a:xfrm>
            <a:off x="662523" y="1796821"/>
            <a:ext cx="6396711" cy="2935714"/>
          </a:xfrm>
          <a:prstGeom prst="rect">
            <a:avLst/>
          </a:prstGeom>
        </p:spPr>
        <p:txBody>
          <a:bodyPr wrap="square" lIns="103163" tIns="51581" rIns="103163" bIns="51581">
            <a:spAutoFit/>
          </a:bodyPr>
          <a:lstStyle/>
          <a:p>
            <a:pPr marL="386860" indent="-386860">
              <a:buFont typeface="Arial" pitchFamily="34" charset="0"/>
              <a:buChar char="•"/>
            </a:pPr>
            <a:r>
              <a:rPr lang="zh-CN" altLang="en-US" sz="2300" dirty="0">
                <a:solidFill>
                  <a:schemeClr val="bg1">
                    <a:lumMod val="85000"/>
                  </a:schemeClr>
                </a:solidFill>
                <a:latin typeface="文鼎中钢笔行楷" pitchFamily="33" charset="-122"/>
                <a:ea typeface="文鼎中钢笔行楷" pitchFamily="33" charset="-122"/>
              </a:rPr>
              <a:t>伽利略</a:t>
            </a:r>
            <a:r>
              <a:rPr lang="zh-CN" altLang="en-US" sz="2300">
                <a:solidFill>
                  <a:schemeClr val="bg1">
                    <a:lumMod val="85000"/>
                  </a:schemeClr>
                </a:solidFill>
                <a:latin typeface="文鼎中钢笔行楷" pitchFamily="33" charset="-122"/>
                <a:ea typeface="文鼎中钢笔行楷" pitchFamily="33" charset="-122"/>
              </a:rPr>
              <a:t>（</a:t>
            </a:r>
            <a:r>
              <a:rPr lang="en-US" altLang="zh-CN" sz="2300" smtClean="0">
                <a:solidFill>
                  <a:schemeClr val="bg1">
                    <a:lumMod val="85000"/>
                  </a:schemeClr>
                </a:solidFill>
                <a:latin typeface="文鼎中钢笔行楷" pitchFamily="33" charset="-122"/>
                <a:ea typeface="文鼎中钢笔行楷" pitchFamily="33" charset="-122"/>
              </a:rPr>
              <a:t>Galileo Galilei</a:t>
            </a:r>
            <a:r>
              <a:rPr lang="zh-CN" altLang="en-US" sz="2300" dirty="0">
                <a:solidFill>
                  <a:schemeClr val="bg1">
                    <a:lumMod val="85000"/>
                  </a:schemeClr>
                </a:solidFill>
                <a:latin typeface="文鼎中钢笔行楷" pitchFamily="33" charset="-122"/>
                <a:ea typeface="文鼎中钢笔行楷" pitchFamily="33" charset="-122"/>
              </a:rPr>
              <a:t>，</a:t>
            </a:r>
            <a:r>
              <a:rPr lang="en-US" altLang="zh-CN" sz="2300" dirty="0">
                <a:solidFill>
                  <a:schemeClr val="bg1">
                    <a:lumMod val="85000"/>
                  </a:schemeClr>
                </a:solidFill>
                <a:latin typeface="文鼎中钢笔行楷" pitchFamily="33" charset="-122"/>
                <a:ea typeface="文鼎中钢笔行楷" pitchFamily="33" charset="-122"/>
              </a:rPr>
              <a:t>1564.02.15-1642.01.08</a:t>
            </a:r>
            <a:r>
              <a:rPr lang="zh-CN" altLang="en-US" sz="2300" dirty="0">
                <a:solidFill>
                  <a:schemeClr val="bg1">
                    <a:lumMod val="85000"/>
                  </a:schemeClr>
                </a:solidFill>
                <a:latin typeface="文鼎中钢笔行楷" pitchFamily="33" charset="-122"/>
                <a:ea typeface="文鼎中钢笔行楷" pitchFamily="33" charset="-122"/>
              </a:rPr>
              <a:t>）</a:t>
            </a:r>
          </a:p>
          <a:p>
            <a:pPr marL="902673" lvl="1" indent="-386860">
              <a:buFont typeface="Arial" pitchFamily="34" charset="0"/>
              <a:buChar char="•"/>
            </a:pPr>
            <a:r>
              <a:rPr lang="zh-CN" altLang="en-US" sz="2300" dirty="0">
                <a:solidFill>
                  <a:schemeClr val="bg1">
                    <a:lumMod val="85000"/>
                  </a:schemeClr>
                </a:solidFill>
                <a:latin typeface="文鼎中钢笔行楷" pitchFamily="33" charset="-122"/>
                <a:ea typeface="文鼎中钢笔行楷" pitchFamily="33" charset="-122"/>
              </a:rPr>
              <a:t>将物理学应用到医学上的真正创立者</a:t>
            </a:r>
          </a:p>
          <a:p>
            <a:pPr marL="902673" lvl="1" indent="-386860">
              <a:buFont typeface="Arial" pitchFamily="34" charset="0"/>
              <a:buChar char="•"/>
            </a:pPr>
            <a:r>
              <a:rPr lang="zh-CN" altLang="en-US" sz="2300" dirty="0">
                <a:solidFill>
                  <a:schemeClr val="bg1">
                    <a:lumMod val="85000"/>
                  </a:schemeClr>
                </a:solidFill>
                <a:latin typeface="文鼎中钢笔行楷" pitchFamily="33" charset="-122"/>
                <a:ea typeface="文鼎中钢笔行楷" pitchFamily="33" charset="-122"/>
              </a:rPr>
              <a:t>推导出单摆周期和摆长的关系，并用于测量人的心率</a:t>
            </a:r>
          </a:p>
          <a:p>
            <a:pPr marL="902673" lvl="1" indent="-386860">
              <a:buFont typeface="Arial" pitchFamily="34" charset="0"/>
              <a:buChar char="•"/>
            </a:pPr>
            <a:r>
              <a:rPr lang="zh-CN" altLang="en-US" sz="2300" dirty="0">
                <a:solidFill>
                  <a:schemeClr val="bg1">
                    <a:lumMod val="85000"/>
                  </a:schemeClr>
                </a:solidFill>
                <a:latin typeface="文鼎中钢笔行楷" pitchFamily="33" charset="-122"/>
                <a:ea typeface="文鼎中钢笔行楷" pitchFamily="33" charset="-122"/>
              </a:rPr>
              <a:t>发明了测温计，使“发烧”的模糊认识有了定量描述</a:t>
            </a:r>
          </a:p>
          <a:p>
            <a:pPr marL="902673" lvl="1" indent="-386860">
              <a:buFont typeface="Arial" pitchFamily="34" charset="0"/>
              <a:buChar char="•"/>
            </a:pPr>
            <a:r>
              <a:rPr lang="zh-CN" altLang="en-US" sz="2300" dirty="0" smtClean="0">
                <a:solidFill>
                  <a:schemeClr val="bg1">
                    <a:lumMod val="85000"/>
                  </a:schemeClr>
                </a:solidFill>
                <a:latin typeface="文鼎中钢笔行楷" pitchFamily="33" charset="-122"/>
                <a:ea typeface="文鼎中钢笔行楷" pitchFamily="33" charset="-122"/>
              </a:rPr>
              <a:t>设计了新的显微镜并第一个用于科学研究</a:t>
            </a:r>
            <a:endParaRPr lang="zh-CN" altLang="en-US" sz="2300" dirty="0">
              <a:solidFill>
                <a:schemeClr val="bg1">
                  <a:lumMod val="85000"/>
                </a:schemeClr>
              </a:solidFill>
              <a:latin typeface="文鼎中钢笔行楷" pitchFamily="33" charset="-122"/>
              <a:ea typeface="文鼎中钢笔行楷" pitchFamily="33" charset="-122"/>
            </a:endParaRPr>
          </a:p>
        </p:txBody>
      </p:sp>
    </p:spTree>
    <p:extLst>
      <p:ext uri="{BB962C8B-B14F-4D97-AF65-F5344CB8AC3E}">
        <p14:creationId xmlns:p14="http://schemas.microsoft.com/office/powerpoint/2010/main" val="304696822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  伽利略</a:t>
            </a:r>
            <a:r>
              <a:rPr lang="zh-CN" altLang="en-US" dirty="0"/>
              <a:t>的显微镜</a:t>
            </a:r>
          </a:p>
        </p:txBody>
      </p:sp>
      <p:sp>
        <p:nvSpPr>
          <p:cNvPr id="3" name="Rectangle 3"/>
          <p:cNvSpPr txBox="1">
            <a:spLocks noChangeArrowheads="1"/>
          </p:cNvSpPr>
          <p:nvPr/>
        </p:nvSpPr>
        <p:spPr>
          <a:xfrm>
            <a:off x="1130575" y="1892830"/>
            <a:ext cx="5154565" cy="3072176"/>
          </a:xfrm>
          <a:prstGeom prst="rect">
            <a:avLst/>
          </a:prstGeom>
        </p:spPr>
        <p:txBody>
          <a:bodyPr lIns="103163" tIns="51581" rIns="103163" bIns="5158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ct val="115000"/>
              </a:lnSpc>
            </a:pPr>
            <a:r>
              <a:rPr lang="zh-CN" altLang="en-US" sz="2400" dirty="0">
                <a:solidFill>
                  <a:schemeClr val="bg1">
                    <a:lumMod val="85000"/>
                  </a:schemeClr>
                </a:solidFill>
                <a:latin typeface="文鼎中钢笔行楷" pitchFamily="33" charset="-122"/>
                <a:ea typeface="文鼎中钢笔行楷" pitchFamily="33" charset="-122"/>
              </a:rPr>
              <a:t>两个可以伸缩的套筒，在套筒外壁上刻上了很多螺纹，通过旋转套筒即可使套筒上下伸缩，完成调焦。</a:t>
            </a:r>
          </a:p>
        </p:txBody>
      </p:sp>
      <p:pic>
        <p:nvPicPr>
          <p:cNvPr id="5" name="图片 4"/>
          <p:cNvPicPr>
            <a:picLocks noChangeAspect="1"/>
          </p:cNvPicPr>
          <p:nvPr/>
        </p:nvPicPr>
        <p:blipFill>
          <a:blip r:embed="rId2">
            <a:grayscl/>
            <a:extLst>
              <a:ext uri="{28A0092B-C50C-407E-A947-70E740481C1C}">
                <a14:useLocalDpi xmlns:a14="http://schemas.microsoft.com/office/drawing/2010/main" val="0"/>
              </a:ext>
            </a:extLst>
          </a:blip>
          <a:stretch>
            <a:fillRect/>
          </a:stretch>
        </p:blipFill>
        <p:spPr>
          <a:xfrm>
            <a:off x="6669191" y="1508787"/>
            <a:ext cx="1943723" cy="4107947"/>
          </a:xfrm>
          <a:prstGeom prst="rect">
            <a:avLst/>
          </a:prstGeom>
        </p:spPr>
      </p:pic>
    </p:spTree>
    <p:extLst>
      <p:ext uri="{BB962C8B-B14F-4D97-AF65-F5344CB8AC3E}">
        <p14:creationId xmlns:p14="http://schemas.microsoft.com/office/powerpoint/2010/main" val="116625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smtClean="0"/>
              <a:t>  胡克</a:t>
            </a:r>
            <a:r>
              <a:rPr lang="zh-CN" altLang="en-US" dirty="0" smtClean="0"/>
              <a:t>的显微镜</a:t>
            </a:r>
            <a:endParaRPr lang="zh-CN" altLang="en-US" dirty="0"/>
          </a:p>
        </p:txBody>
      </p:sp>
      <p:sp>
        <p:nvSpPr>
          <p:cNvPr id="3" name="Rectangle 3"/>
          <p:cNvSpPr txBox="1">
            <a:spLocks noChangeArrowheads="1"/>
          </p:cNvSpPr>
          <p:nvPr/>
        </p:nvSpPr>
        <p:spPr>
          <a:xfrm>
            <a:off x="584514" y="1700808"/>
            <a:ext cx="5303838" cy="3656045"/>
          </a:xfrm>
          <a:prstGeom prst="rect">
            <a:avLst/>
          </a:prstGeom>
        </p:spPr>
        <p:txBody>
          <a:bodyPr lIns="103163" tIns="51581" rIns="103163" bIns="51581"/>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zh-CN" altLang="en-US" sz="2500" dirty="0">
                <a:solidFill>
                  <a:schemeClr val="bg1">
                    <a:lumMod val="85000"/>
                  </a:schemeClr>
                </a:solidFill>
                <a:latin typeface="文鼎中钢笔行楷" pitchFamily="33" charset="-122"/>
                <a:ea typeface="文鼎中钢笔行楷" pitchFamily="33" charset="-122"/>
              </a:rPr>
              <a:t>胡克</a:t>
            </a:r>
            <a:r>
              <a:rPr lang="en-US" altLang="zh-CN" sz="2500">
                <a:solidFill>
                  <a:schemeClr val="bg1">
                    <a:lumMod val="85000"/>
                  </a:schemeClr>
                </a:solidFill>
                <a:latin typeface="文鼎中钢笔行楷" pitchFamily="33" charset="-122"/>
                <a:ea typeface="文鼎中钢笔行楷" pitchFamily="33" charset="-122"/>
              </a:rPr>
              <a:t>(</a:t>
            </a:r>
            <a:r>
              <a:rPr lang="en-US" altLang="zh-CN" sz="2500" smtClean="0">
                <a:solidFill>
                  <a:schemeClr val="bg1">
                    <a:lumMod val="85000"/>
                  </a:schemeClr>
                </a:solidFill>
                <a:latin typeface="文鼎中钢笔行楷" pitchFamily="33" charset="-122"/>
                <a:ea typeface="文鼎中钢笔行楷" pitchFamily="33" charset="-122"/>
              </a:rPr>
              <a:t>Robert Hooke</a:t>
            </a:r>
            <a:r>
              <a:rPr lang="zh-CN" altLang="en-US" sz="2500" dirty="0">
                <a:solidFill>
                  <a:schemeClr val="bg1">
                    <a:lumMod val="85000"/>
                  </a:schemeClr>
                </a:solidFill>
                <a:latin typeface="文鼎中钢笔行楷" pitchFamily="33" charset="-122"/>
                <a:ea typeface="文鼎中钢笔行楷" pitchFamily="33" charset="-122"/>
              </a:rPr>
              <a:t>，</a:t>
            </a:r>
            <a:r>
              <a:rPr lang="en-US" altLang="zh-CN" sz="2500" dirty="0">
                <a:solidFill>
                  <a:schemeClr val="bg1">
                    <a:lumMod val="85000"/>
                  </a:schemeClr>
                </a:solidFill>
                <a:latin typeface="文鼎中钢笔行楷" pitchFamily="33" charset="-122"/>
                <a:ea typeface="文鼎中钢笔行楷" pitchFamily="33" charset="-122"/>
              </a:rPr>
              <a:t>1635</a:t>
            </a:r>
            <a:r>
              <a:rPr lang="zh-CN" altLang="en-US" sz="2500" dirty="0">
                <a:solidFill>
                  <a:schemeClr val="bg1">
                    <a:lumMod val="85000"/>
                  </a:schemeClr>
                </a:solidFill>
                <a:latin typeface="文鼎中钢笔行楷" pitchFamily="33" charset="-122"/>
                <a:ea typeface="文鼎中钢笔行楷" pitchFamily="33" charset="-122"/>
              </a:rPr>
              <a:t>～</a:t>
            </a:r>
            <a:r>
              <a:rPr lang="en-US" altLang="zh-CN" sz="2500" dirty="0">
                <a:solidFill>
                  <a:schemeClr val="bg1">
                    <a:lumMod val="85000"/>
                  </a:schemeClr>
                </a:solidFill>
                <a:latin typeface="文鼎中钢笔行楷" pitchFamily="33" charset="-122"/>
                <a:ea typeface="文鼎中钢笔行楷" pitchFamily="33" charset="-122"/>
              </a:rPr>
              <a:t>1703)</a:t>
            </a:r>
          </a:p>
          <a:p>
            <a:pPr lvl="1"/>
            <a:r>
              <a:rPr lang="zh-CN" altLang="en-US" sz="2300" dirty="0">
                <a:solidFill>
                  <a:schemeClr val="bg1">
                    <a:lumMod val="85000"/>
                  </a:schemeClr>
                </a:solidFill>
                <a:latin typeface="文鼎中钢笔行楷" pitchFamily="33" charset="-122"/>
                <a:ea typeface="文鼎中钢笔行楷" pitchFamily="33" charset="-122"/>
              </a:rPr>
              <a:t>英国物理学家、</a:t>
            </a:r>
            <a:r>
              <a:rPr lang="zh-CN" altLang="en-US" sz="2300">
                <a:solidFill>
                  <a:schemeClr val="bg1">
                    <a:lumMod val="85000"/>
                  </a:schemeClr>
                </a:solidFill>
                <a:latin typeface="文鼎中钢笔行楷" pitchFamily="33" charset="-122"/>
                <a:ea typeface="文鼎中钢笔行楷" pitchFamily="33" charset="-122"/>
              </a:rPr>
              <a:t>天文学家</a:t>
            </a:r>
            <a:r>
              <a:rPr lang="zh-CN" altLang="en-US" sz="2300" smtClean="0">
                <a:solidFill>
                  <a:schemeClr val="bg1">
                    <a:lumMod val="85000"/>
                  </a:schemeClr>
                </a:solidFill>
                <a:latin typeface="文鼎中钢笔行楷" pitchFamily="33" charset="-122"/>
                <a:ea typeface="文鼎中钢笔行楷" pitchFamily="33" charset="-122"/>
              </a:rPr>
              <a:t>。 </a:t>
            </a:r>
            <a:endParaRPr lang="zh-CN" altLang="en-US" sz="2300" dirty="0">
              <a:solidFill>
                <a:schemeClr val="bg1">
                  <a:lumMod val="85000"/>
                </a:schemeClr>
              </a:solidFill>
              <a:latin typeface="文鼎中钢笔行楷" pitchFamily="33" charset="-122"/>
              <a:ea typeface="文鼎中钢笔行楷" pitchFamily="33" charset="-122"/>
            </a:endParaRPr>
          </a:p>
          <a:p>
            <a:pPr lvl="1"/>
            <a:r>
              <a:rPr lang="zh-CN" altLang="en-US" sz="2300" dirty="0">
                <a:solidFill>
                  <a:schemeClr val="bg1">
                    <a:lumMod val="85000"/>
                  </a:schemeClr>
                </a:solidFill>
                <a:latin typeface="文鼎中钢笔行楷" pitchFamily="33" charset="-122"/>
                <a:ea typeface="文鼎中钢笔行楷" pitchFamily="33" charset="-122"/>
              </a:rPr>
              <a:t>用自己制造的显微镜观察植物组织，于</a:t>
            </a:r>
            <a:r>
              <a:rPr lang="en-US" altLang="zh-CN" sz="2300" dirty="0">
                <a:solidFill>
                  <a:schemeClr val="bg1">
                    <a:lumMod val="85000"/>
                  </a:schemeClr>
                </a:solidFill>
                <a:latin typeface="文鼎中钢笔行楷" pitchFamily="33" charset="-122"/>
                <a:ea typeface="文鼎中钢笔行楷" pitchFamily="33" charset="-122"/>
              </a:rPr>
              <a:t>1665</a:t>
            </a:r>
            <a:r>
              <a:rPr lang="zh-CN" altLang="en-US" sz="2300" dirty="0">
                <a:solidFill>
                  <a:schemeClr val="bg1">
                    <a:lumMod val="85000"/>
                  </a:schemeClr>
                </a:solidFill>
                <a:latin typeface="文鼎中钢笔行楷" pitchFamily="33" charset="-122"/>
                <a:ea typeface="文鼎中钢笔行楷" pitchFamily="33" charset="-122"/>
              </a:rPr>
              <a:t>年发现了植物细胞（实际看到的是细胞壁），并命名为</a:t>
            </a:r>
            <a:r>
              <a:rPr lang="en-US" altLang="zh-CN" sz="2300" dirty="0">
                <a:solidFill>
                  <a:schemeClr val="bg1">
                    <a:lumMod val="85000"/>
                  </a:schemeClr>
                </a:solidFill>
                <a:latin typeface="文鼎中钢笔行楷" pitchFamily="33" charset="-122"/>
                <a:ea typeface="文鼎中钢笔行楷" pitchFamily="33" charset="-122"/>
              </a:rPr>
              <a:t>"cell"</a:t>
            </a:r>
            <a:r>
              <a:rPr lang="zh-CN" altLang="en-US" sz="2300" dirty="0">
                <a:solidFill>
                  <a:schemeClr val="bg1">
                    <a:lumMod val="85000"/>
                  </a:schemeClr>
                </a:solidFill>
                <a:latin typeface="文鼎中钢笔行楷" pitchFamily="33" charset="-122"/>
                <a:ea typeface="文鼎中钢笔行楷" pitchFamily="33" charset="-122"/>
              </a:rPr>
              <a:t>，至今仍被</a:t>
            </a:r>
            <a:r>
              <a:rPr lang="zh-CN" altLang="en-US" sz="2300">
                <a:solidFill>
                  <a:schemeClr val="bg1">
                    <a:lumMod val="85000"/>
                  </a:schemeClr>
                </a:solidFill>
                <a:latin typeface="文鼎中钢笔行楷" pitchFamily="33" charset="-122"/>
                <a:ea typeface="文鼎中钢笔行楷" pitchFamily="33" charset="-122"/>
              </a:rPr>
              <a:t>沿用</a:t>
            </a:r>
            <a:r>
              <a:rPr lang="zh-CN" altLang="en-US" sz="2300" smtClean="0">
                <a:solidFill>
                  <a:schemeClr val="bg1">
                    <a:lumMod val="85000"/>
                  </a:schemeClr>
                </a:solidFill>
                <a:latin typeface="文鼎中钢笔行楷" pitchFamily="33" charset="-122"/>
                <a:ea typeface="文鼎中钢笔行楷" pitchFamily="33" charset="-122"/>
              </a:rPr>
              <a:t>。 </a:t>
            </a:r>
            <a:endParaRPr lang="zh-CN" altLang="en-US" sz="2300" dirty="0">
              <a:solidFill>
                <a:schemeClr val="bg1">
                  <a:lumMod val="85000"/>
                </a:schemeClr>
              </a:solidFill>
              <a:latin typeface="文鼎中钢笔行楷" pitchFamily="33" charset="-122"/>
              <a:ea typeface="文鼎中钢笔行楷" pitchFamily="33" charset="-122"/>
            </a:endParaRPr>
          </a:p>
        </p:txBody>
      </p:sp>
      <p:pic>
        <p:nvPicPr>
          <p:cNvPr id="6" name="图片 5"/>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889104" y="1796819"/>
            <a:ext cx="3154498" cy="4005064"/>
          </a:xfrm>
          <a:prstGeom prst="rect">
            <a:avLst/>
          </a:prstGeom>
        </p:spPr>
      </p:pic>
    </p:spTree>
    <p:extLst>
      <p:ext uri="{BB962C8B-B14F-4D97-AF65-F5344CB8AC3E}">
        <p14:creationId xmlns:p14="http://schemas.microsoft.com/office/powerpoint/2010/main" val="213539770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lum bright="70000" contrast="-70000"/>
            <a:extLst>
              <a:ext uri="{28A0092B-C50C-407E-A947-70E740481C1C}">
                <a14:useLocalDpi xmlns:a14="http://schemas.microsoft.com/office/drawing/2010/main" val="0"/>
              </a:ext>
            </a:extLst>
          </a:blip>
          <a:stretch>
            <a:fillRect/>
          </a:stretch>
        </p:blipFill>
        <p:spPr>
          <a:xfrm>
            <a:off x="4376936" y="332656"/>
            <a:ext cx="4637924" cy="6237398"/>
          </a:xfrm>
          <a:prstGeom prst="rect">
            <a:avLst/>
          </a:prstGeom>
        </p:spPr>
      </p:pic>
      <p:sp>
        <p:nvSpPr>
          <p:cNvPr id="10" name="TextBox 9"/>
          <p:cNvSpPr txBox="1"/>
          <p:nvPr/>
        </p:nvSpPr>
        <p:spPr>
          <a:xfrm>
            <a:off x="6321152" y="1988840"/>
            <a:ext cx="1107996" cy="461665"/>
          </a:xfrm>
          <a:prstGeom prst="rect">
            <a:avLst/>
          </a:prstGeom>
          <a:noFill/>
        </p:spPr>
        <p:txBody>
          <a:bodyPr wrap="none" rtlCol="0">
            <a:spAutoFit/>
          </a:bodyPr>
          <a:lstStyle/>
          <a:p>
            <a:r>
              <a:rPr lang="zh-CN" altLang="en-US" sz="2400" dirty="0" smtClean="0">
                <a:solidFill>
                  <a:schemeClr val="bg1">
                    <a:lumMod val="85000"/>
                  </a:schemeClr>
                </a:solidFill>
                <a:latin typeface="迷你简丫丫" pitchFamily="2" charset="-122"/>
                <a:ea typeface="迷你简丫丫" pitchFamily="2" charset="-122"/>
              </a:rPr>
              <a:t>聚光镜</a:t>
            </a:r>
            <a:endParaRPr lang="zh-CN" altLang="en-US" sz="2400" dirty="0">
              <a:solidFill>
                <a:schemeClr val="bg1">
                  <a:lumMod val="85000"/>
                </a:schemeClr>
              </a:solidFill>
              <a:latin typeface="迷你简丫丫" pitchFamily="2" charset="-122"/>
              <a:ea typeface="迷你简丫丫" pitchFamily="2" charset="-122"/>
            </a:endParaRPr>
          </a:p>
        </p:txBody>
      </p:sp>
      <p:sp>
        <p:nvSpPr>
          <p:cNvPr id="12" name="TextBox 11"/>
          <p:cNvSpPr txBox="1"/>
          <p:nvPr/>
        </p:nvSpPr>
        <p:spPr>
          <a:xfrm>
            <a:off x="6393160" y="3284984"/>
            <a:ext cx="800219" cy="461665"/>
          </a:xfrm>
          <a:prstGeom prst="rect">
            <a:avLst/>
          </a:prstGeom>
          <a:noFill/>
        </p:spPr>
        <p:txBody>
          <a:bodyPr wrap="none" rtlCol="0">
            <a:spAutoFit/>
          </a:bodyPr>
          <a:lstStyle/>
          <a:p>
            <a:r>
              <a:rPr lang="zh-CN" altLang="en-US" sz="2400" dirty="0" smtClean="0">
                <a:solidFill>
                  <a:schemeClr val="bg1">
                    <a:lumMod val="85000"/>
                  </a:schemeClr>
                </a:solidFill>
                <a:latin typeface="迷你简丫丫" pitchFamily="2" charset="-122"/>
                <a:ea typeface="迷你简丫丫" pitchFamily="2" charset="-122"/>
              </a:rPr>
              <a:t>物镜</a:t>
            </a:r>
            <a:endParaRPr lang="zh-CN" altLang="en-US" sz="2400" dirty="0">
              <a:solidFill>
                <a:schemeClr val="bg1">
                  <a:lumMod val="85000"/>
                </a:schemeClr>
              </a:solidFill>
              <a:latin typeface="迷你简丫丫" pitchFamily="2" charset="-122"/>
              <a:ea typeface="迷你简丫丫" pitchFamily="2" charset="-122"/>
            </a:endParaRPr>
          </a:p>
        </p:txBody>
      </p:sp>
      <p:sp>
        <p:nvSpPr>
          <p:cNvPr id="13" name="TextBox 12"/>
          <p:cNvSpPr txBox="1"/>
          <p:nvPr/>
        </p:nvSpPr>
        <p:spPr>
          <a:xfrm>
            <a:off x="6393160" y="4581128"/>
            <a:ext cx="800219" cy="461665"/>
          </a:xfrm>
          <a:prstGeom prst="rect">
            <a:avLst/>
          </a:prstGeom>
          <a:noFill/>
        </p:spPr>
        <p:txBody>
          <a:bodyPr wrap="none" rtlCol="0">
            <a:spAutoFit/>
          </a:bodyPr>
          <a:lstStyle/>
          <a:p>
            <a:r>
              <a:rPr lang="zh-CN" altLang="en-US" sz="2400" dirty="0" smtClean="0">
                <a:solidFill>
                  <a:schemeClr val="bg1">
                    <a:lumMod val="85000"/>
                  </a:schemeClr>
                </a:solidFill>
                <a:latin typeface="迷你简丫丫" pitchFamily="2" charset="-122"/>
                <a:ea typeface="迷你简丫丫" pitchFamily="2" charset="-122"/>
              </a:rPr>
              <a:t>目镜</a:t>
            </a:r>
            <a:endParaRPr lang="zh-CN" altLang="en-US" sz="2400" dirty="0">
              <a:solidFill>
                <a:schemeClr val="bg1">
                  <a:lumMod val="85000"/>
                </a:schemeClr>
              </a:solidFill>
              <a:latin typeface="迷你简丫丫" pitchFamily="2" charset="-122"/>
              <a:ea typeface="迷你简丫丫" pitchFamily="2" charset="-122"/>
            </a:endParaRPr>
          </a:p>
        </p:txBody>
      </p:sp>
      <p:sp>
        <p:nvSpPr>
          <p:cNvPr id="14" name="TextBox 13"/>
          <p:cNvSpPr txBox="1"/>
          <p:nvPr/>
        </p:nvSpPr>
        <p:spPr>
          <a:xfrm>
            <a:off x="6105128" y="6021288"/>
            <a:ext cx="1107996" cy="461665"/>
          </a:xfrm>
          <a:prstGeom prst="rect">
            <a:avLst/>
          </a:prstGeom>
          <a:noFill/>
        </p:spPr>
        <p:txBody>
          <a:bodyPr wrap="none" rtlCol="0">
            <a:spAutoFit/>
          </a:bodyPr>
          <a:lstStyle/>
          <a:p>
            <a:r>
              <a:rPr lang="zh-CN" altLang="en-US" sz="2400" dirty="0" smtClean="0">
                <a:solidFill>
                  <a:schemeClr val="bg1">
                    <a:lumMod val="85000"/>
                  </a:schemeClr>
                </a:solidFill>
                <a:latin typeface="迷你简丫丫" pitchFamily="2" charset="-122"/>
                <a:ea typeface="迷你简丫丫" pitchFamily="2" charset="-122"/>
              </a:rPr>
              <a:t>显示屏</a:t>
            </a:r>
            <a:endParaRPr lang="zh-CN" altLang="en-US" sz="2400" dirty="0">
              <a:solidFill>
                <a:schemeClr val="bg1">
                  <a:lumMod val="85000"/>
                </a:schemeClr>
              </a:solidFill>
              <a:latin typeface="迷你简丫丫" pitchFamily="2" charset="-122"/>
              <a:ea typeface="迷你简丫丫" pitchFamily="2" charset="-122"/>
            </a:endParaRPr>
          </a:p>
        </p:txBody>
      </p:sp>
      <p:grpSp>
        <p:nvGrpSpPr>
          <p:cNvPr id="18" name="组合 17"/>
          <p:cNvGrpSpPr/>
          <p:nvPr/>
        </p:nvGrpSpPr>
        <p:grpSpPr>
          <a:xfrm>
            <a:off x="5817096" y="2636912"/>
            <a:ext cx="1944216" cy="461665"/>
            <a:chOff x="4160912" y="2636912"/>
            <a:chExt cx="1944216" cy="461665"/>
          </a:xfrm>
        </p:grpSpPr>
        <p:sp>
          <p:nvSpPr>
            <p:cNvPr id="11" name="TextBox 10"/>
            <p:cNvSpPr txBox="1"/>
            <p:nvPr/>
          </p:nvSpPr>
          <p:spPr>
            <a:xfrm>
              <a:off x="4736976" y="2636912"/>
              <a:ext cx="800219" cy="461665"/>
            </a:xfrm>
            <a:prstGeom prst="rect">
              <a:avLst/>
            </a:prstGeom>
            <a:noFill/>
          </p:spPr>
          <p:txBody>
            <a:bodyPr wrap="none" rtlCol="0">
              <a:spAutoFit/>
            </a:bodyPr>
            <a:lstStyle/>
            <a:p>
              <a:r>
                <a:rPr lang="zh-CN" altLang="en-US" sz="2400" dirty="0" smtClean="0">
                  <a:solidFill>
                    <a:schemeClr val="bg1">
                      <a:lumMod val="85000"/>
                    </a:schemeClr>
                  </a:solidFill>
                  <a:latin typeface="迷你简丫丫" pitchFamily="2" charset="-122"/>
                  <a:ea typeface="迷你简丫丫" pitchFamily="2" charset="-122"/>
                </a:rPr>
                <a:t>样品</a:t>
              </a:r>
              <a:endParaRPr lang="zh-CN" altLang="en-US" sz="2400" dirty="0">
                <a:solidFill>
                  <a:schemeClr val="bg1">
                    <a:lumMod val="85000"/>
                  </a:schemeClr>
                </a:solidFill>
                <a:latin typeface="迷你简丫丫" pitchFamily="2" charset="-122"/>
                <a:ea typeface="迷你简丫丫" pitchFamily="2" charset="-122"/>
              </a:endParaRPr>
            </a:p>
          </p:txBody>
        </p:sp>
        <p:cxnSp>
          <p:nvCxnSpPr>
            <p:cNvPr id="16" name="直接箭头连接符 15"/>
            <p:cNvCxnSpPr>
              <a:stCxn id="11" idx="3"/>
            </p:cNvCxnSpPr>
            <p:nvPr/>
          </p:nvCxnSpPr>
          <p:spPr>
            <a:xfrm>
              <a:off x="5537195" y="2867745"/>
              <a:ext cx="567933" cy="57199"/>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箭头连接符 16"/>
            <p:cNvCxnSpPr/>
            <p:nvPr/>
          </p:nvCxnSpPr>
          <p:spPr>
            <a:xfrm flipH="1">
              <a:off x="4160912" y="2852936"/>
              <a:ext cx="567933" cy="57199"/>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grpSp>
        <p:nvGrpSpPr>
          <p:cNvPr id="23" name="组合 22"/>
          <p:cNvGrpSpPr/>
          <p:nvPr/>
        </p:nvGrpSpPr>
        <p:grpSpPr>
          <a:xfrm>
            <a:off x="5673080" y="908720"/>
            <a:ext cx="2088232" cy="461665"/>
            <a:chOff x="4016896" y="908720"/>
            <a:chExt cx="2088232" cy="461665"/>
          </a:xfrm>
        </p:grpSpPr>
        <p:sp>
          <p:nvSpPr>
            <p:cNvPr id="9" name="TextBox 8"/>
            <p:cNvSpPr txBox="1"/>
            <p:nvPr/>
          </p:nvSpPr>
          <p:spPr>
            <a:xfrm>
              <a:off x="4664968" y="908720"/>
              <a:ext cx="800219" cy="461665"/>
            </a:xfrm>
            <a:prstGeom prst="rect">
              <a:avLst/>
            </a:prstGeom>
            <a:noFill/>
          </p:spPr>
          <p:txBody>
            <a:bodyPr wrap="none" rtlCol="0">
              <a:spAutoFit/>
            </a:bodyPr>
            <a:lstStyle/>
            <a:p>
              <a:r>
                <a:rPr lang="zh-CN" altLang="en-US" sz="2400" dirty="0" smtClean="0">
                  <a:solidFill>
                    <a:schemeClr val="bg1">
                      <a:lumMod val="85000"/>
                    </a:schemeClr>
                  </a:solidFill>
                  <a:latin typeface="迷你简丫丫" pitchFamily="2" charset="-122"/>
                  <a:ea typeface="迷你简丫丫" pitchFamily="2" charset="-122"/>
                </a:rPr>
                <a:t>光源</a:t>
              </a:r>
              <a:endParaRPr lang="zh-CN" altLang="en-US" sz="2400" dirty="0">
                <a:solidFill>
                  <a:schemeClr val="bg1">
                    <a:lumMod val="85000"/>
                  </a:schemeClr>
                </a:solidFill>
                <a:latin typeface="迷你简丫丫" pitchFamily="2" charset="-122"/>
                <a:ea typeface="迷你简丫丫" pitchFamily="2" charset="-122"/>
              </a:endParaRPr>
            </a:p>
          </p:txBody>
        </p:sp>
        <p:cxnSp>
          <p:nvCxnSpPr>
            <p:cNvPr id="19" name="直接箭头连接符 18"/>
            <p:cNvCxnSpPr/>
            <p:nvPr/>
          </p:nvCxnSpPr>
          <p:spPr>
            <a:xfrm flipV="1">
              <a:off x="5457056" y="1052736"/>
              <a:ext cx="648072" cy="72008"/>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21" name="直接箭头连接符 20"/>
            <p:cNvCxnSpPr/>
            <p:nvPr/>
          </p:nvCxnSpPr>
          <p:spPr>
            <a:xfrm flipH="1" flipV="1">
              <a:off x="4016896" y="980728"/>
              <a:ext cx="711950" cy="144016"/>
            </a:xfrm>
            <a:prstGeom prst="straightConnector1">
              <a:avLst/>
            </a:prstGeom>
            <a:ln>
              <a:solidFill>
                <a:schemeClr val="accent6">
                  <a:lumMod val="60000"/>
                  <a:lumOff val="40000"/>
                </a:schemeClr>
              </a:solidFill>
              <a:tailEnd type="arrow"/>
            </a:ln>
          </p:spPr>
          <p:style>
            <a:lnRef idx="1">
              <a:schemeClr val="accent1"/>
            </a:lnRef>
            <a:fillRef idx="0">
              <a:schemeClr val="accent1"/>
            </a:fillRef>
            <a:effectRef idx="0">
              <a:schemeClr val="accent1"/>
            </a:effectRef>
            <a:fontRef idx="minor">
              <a:schemeClr val="tx1"/>
            </a:fontRef>
          </p:style>
        </p:cxnSp>
      </p:grpSp>
      <p:sp>
        <p:nvSpPr>
          <p:cNvPr id="25" name="标题 1"/>
          <p:cNvSpPr>
            <a:spLocks noGrp="1"/>
          </p:cNvSpPr>
          <p:nvPr>
            <p:ph type="title"/>
          </p:nvPr>
        </p:nvSpPr>
        <p:spPr>
          <a:xfrm>
            <a:off x="1064568" y="802804"/>
            <a:ext cx="3528392" cy="535057"/>
          </a:xfrm>
          <a:prstGeom prst="rect">
            <a:avLst/>
          </a:prstGeom>
        </p:spPr>
        <p:txBody>
          <a:bodyPr/>
          <a:lstStyle/>
          <a:p>
            <a:r>
              <a:rPr lang="zh-CN" altLang="en-US" dirty="0"/>
              <a:t>电子显微镜</a:t>
            </a:r>
          </a:p>
        </p:txBody>
      </p:sp>
      <p:sp>
        <p:nvSpPr>
          <p:cNvPr id="24" name="内容占位符 2"/>
          <p:cNvSpPr>
            <a:spLocks noGrp="1"/>
          </p:cNvSpPr>
          <p:nvPr>
            <p:ph idx="4294967295"/>
          </p:nvPr>
        </p:nvSpPr>
        <p:spPr>
          <a:xfrm>
            <a:off x="272480" y="1412875"/>
            <a:ext cx="4032448" cy="4537075"/>
          </a:xfrm>
          <a:prstGeom prst="rect">
            <a:avLst/>
          </a:prstGeom>
        </p:spPr>
        <p:txBody>
          <a:bodyPr/>
          <a:lstStyle/>
          <a:p>
            <a:r>
              <a:rPr lang="zh-CN" altLang="en-US" dirty="0" smtClean="0"/>
              <a:t>受可见光波长限制，</a:t>
            </a:r>
            <a:r>
              <a:rPr lang="zh-CN" altLang="en-US" dirty="0"/>
              <a:t>光学显微镜分辨率约为</a:t>
            </a:r>
            <a:r>
              <a:rPr lang="en-US" altLang="zh-CN" dirty="0"/>
              <a:t>0.2</a:t>
            </a:r>
            <a:r>
              <a:rPr lang="zh-CN" altLang="en-US" dirty="0"/>
              <a:t>微米，</a:t>
            </a:r>
            <a:r>
              <a:rPr lang="zh-CN" altLang="en-US" dirty="0" smtClean="0"/>
              <a:t>最大只能达到</a:t>
            </a:r>
            <a:r>
              <a:rPr lang="en-US" altLang="zh-CN" dirty="0" smtClean="0"/>
              <a:t>2000</a:t>
            </a:r>
            <a:r>
              <a:rPr lang="zh-CN" altLang="en-US" dirty="0"/>
              <a:t>倍</a:t>
            </a:r>
            <a:r>
              <a:rPr lang="zh-CN" altLang="en-US" dirty="0" smtClean="0"/>
              <a:t>放大率。</a:t>
            </a:r>
            <a:endParaRPr lang="zh-CN" altLang="en-US" dirty="0"/>
          </a:p>
          <a:p>
            <a:r>
              <a:rPr lang="zh-CN" altLang="en-US" dirty="0" smtClean="0"/>
              <a:t>电子显微镜</a:t>
            </a:r>
            <a:r>
              <a:rPr lang="en-US" altLang="zh-CN" dirty="0"/>
              <a:t>:</a:t>
            </a:r>
            <a:r>
              <a:rPr lang="zh-CN" altLang="en-US" dirty="0"/>
              <a:t>用电子束</a:t>
            </a:r>
            <a:r>
              <a:rPr lang="zh-CN" altLang="en-US" dirty="0" smtClean="0"/>
              <a:t>为光源，用线圈做透镜，对电子束起聚焦作用，</a:t>
            </a:r>
            <a:r>
              <a:rPr lang="zh-CN" altLang="zh-CN" dirty="0" smtClean="0"/>
              <a:t>电子显微镜</a:t>
            </a:r>
            <a:r>
              <a:rPr lang="zh-CN" altLang="zh-CN" dirty="0"/>
              <a:t>的分辨率为</a:t>
            </a:r>
            <a:r>
              <a:rPr lang="en-US" altLang="zh-CN" dirty="0"/>
              <a:t>0.2nm</a:t>
            </a:r>
            <a:r>
              <a:rPr lang="zh-CN" altLang="zh-CN" dirty="0"/>
              <a:t>，放大能力比光学显微镜大了</a:t>
            </a:r>
            <a:r>
              <a:rPr lang="en-US" altLang="zh-CN" dirty="0"/>
              <a:t>1000</a:t>
            </a:r>
            <a:r>
              <a:rPr lang="zh-CN" altLang="zh-CN" dirty="0" smtClean="0"/>
              <a:t>倍</a:t>
            </a:r>
            <a:r>
              <a:rPr lang="zh-CN" altLang="en-US" dirty="0" smtClean="0"/>
              <a:t>。</a:t>
            </a:r>
            <a:endParaRPr lang="zh-CN" altLang="en-US" dirty="0"/>
          </a:p>
        </p:txBody>
      </p:sp>
    </p:spTree>
    <p:extLst>
      <p:ext uri="{BB962C8B-B14F-4D97-AF65-F5344CB8AC3E}">
        <p14:creationId xmlns:p14="http://schemas.microsoft.com/office/powerpoint/2010/main" val="30704660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ppt_x"/>
                                          </p:val>
                                        </p:tav>
                                        <p:tav tm="100000">
                                          <p:val>
                                            <p:strVal val="#ppt_x"/>
                                          </p:val>
                                        </p:tav>
                                      </p:tavLst>
                                    </p:anim>
                                    <p:anim calcmode="lin" valueType="num">
                                      <p:cBhvr additive="base">
                                        <p:cTn id="13" dur="500" fill="hold"/>
                                        <p:tgtEl>
                                          <p:spTgt spid="23"/>
                                        </p:tgtEl>
                                        <p:attrNameLst>
                                          <p:attrName>ppt_y</p:attrName>
                                        </p:attrNameLst>
                                      </p:cBhvr>
                                      <p:tavLst>
                                        <p:tav tm="0">
                                          <p:val>
                                            <p:strVal val="1+#ppt_h/2"/>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 calcmode="lin" valueType="num">
                                      <p:cBhvr additive="base">
                                        <p:cTn id="18" dur="500" fill="hold"/>
                                        <p:tgtEl>
                                          <p:spTgt spid="10"/>
                                        </p:tgtEl>
                                        <p:attrNameLst>
                                          <p:attrName>ppt_x</p:attrName>
                                        </p:attrNameLst>
                                      </p:cBhvr>
                                      <p:tavLst>
                                        <p:tav tm="0">
                                          <p:val>
                                            <p:strVal val="#ppt_x"/>
                                          </p:val>
                                        </p:tav>
                                        <p:tav tm="100000">
                                          <p:val>
                                            <p:strVal val="#ppt_x"/>
                                          </p:val>
                                        </p:tav>
                                      </p:tavLst>
                                    </p:anim>
                                    <p:anim calcmode="lin" valueType="num">
                                      <p:cBhvr additive="base">
                                        <p:cTn id="19"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2" presetClass="entr" presetSubtype="4" fill="hold" nodeType="click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ppt_x"/>
                                          </p:val>
                                        </p:tav>
                                        <p:tav tm="100000">
                                          <p:val>
                                            <p:strVal val="#ppt_x"/>
                                          </p:val>
                                        </p:tav>
                                      </p:tavLst>
                                    </p:anim>
                                    <p:anim calcmode="lin" valueType="num">
                                      <p:cBhvr additive="base">
                                        <p:cTn id="25"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par>
                    <p:cTn id="26" fill="hold">
                      <p:stCondLst>
                        <p:cond delay="indefinite"/>
                      </p:stCondLst>
                      <p:childTnLst>
                        <p:par>
                          <p:cTn id="27" fill="hold">
                            <p:stCondLst>
                              <p:cond delay="0"/>
                            </p:stCondLst>
                            <p:childTnLst>
                              <p:par>
                                <p:cTn id="28" presetID="2" presetClass="entr" presetSubtype="4"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2" fill="hold">
                      <p:stCondLst>
                        <p:cond delay="indefinite"/>
                      </p:stCondLst>
                      <p:childTnLst>
                        <p:par>
                          <p:cTn id="33" fill="hold">
                            <p:stCondLst>
                              <p:cond delay="0"/>
                            </p:stCondLst>
                            <p:childTnLst>
                              <p:par>
                                <p:cTn id="34" presetID="2" presetClass="entr" presetSubtype="4" fill="hold" grpId="0" nodeType="click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500" fill="hold"/>
                                        <p:tgtEl>
                                          <p:spTgt spid="13"/>
                                        </p:tgtEl>
                                        <p:attrNameLst>
                                          <p:attrName>ppt_x</p:attrName>
                                        </p:attrNameLst>
                                      </p:cBhvr>
                                      <p:tavLst>
                                        <p:tav tm="0">
                                          <p:val>
                                            <p:strVal val="#ppt_x"/>
                                          </p:val>
                                        </p:tav>
                                        <p:tav tm="100000">
                                          <p:val>
                                            <p:strVal val="#ppt_x"/>
                                          </p:val>
                                        </p:tav>
                                      </p:tavLst>
                                    </p:anim>
                                    <p:anim calcmode="lin" valueType="num">
                                      <p:cBhvr additive="base">
                                        <p:cTn id="37"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38" fill="hold">
                      <p:stCondLst>
                        <p:cond delay="indefinite"/>
                      </p:stCondLst>
                      <p:childTnLst>
                        <p:par>
                          <p:cTn id="39" fill="hold">
                            <p:stCondLst>
                              <p:cond delay="0"/>
                            </p:stCondLst>
                            <p:childTnLst>
                              <p:par>
                                <p:cTn id="40" presetID="2" presetClass="entr" presetSubtype="4" fill="hold" grpId="0" nodeType="clickEffect">
                                  <p:stCondLst>
                                    <p:cond delay="0"/>
                                  </p:stCondLst>
                                  <p:childTnLst>
                                    <p:set>
                                      <p:cBhvr>
                                        <p:cTn id="41" dur="1" fill="hold">
                                          <p:stCondLst>
                                            <p:cond delay="0"/>
                                          </p:stCondLst>
                                        </p:cTn>
                                        <p:tgtEl>
                                          <p:spTgt spid="14"/>
                                        </p:tgtEl>
                                        <p:attrNameLst>
                                          <p:attrName>style.visibility</p:attrName>
                                        </p:attrNameLst>
                                      </p:cBhvr>
                                      <p:to>
                                        <p:strVal val="visible"/>
                                      </p:to>
                                    </p:set>
                                    <p:anim calcmode="lin" valueType="num">
                                      <p:cBhvr additive="base">
                                        <p:cTn id="42" dur="500" fill="hold"/>
                                        <p:tgtEl>
                                          <p:spTgt spid="14"/>
                                        </p:tgtEl>
                                        <p:attrNameLst>
                                          <p:attrName>ppt_x</p:attrName>
                                        </p:attrNameLst>
                                      </p:cBhvr>
                                      <p:tavLst>
                                        <p:tav tm="0">
                                          <p:val>
                                            <p:strVal val="#ppt_x"/>
                                          </p:val>
                                        </p:tav>
                                        <p:tav tm="100000">
                                          <p:val>
                                            <p:strVal val="#ppt_x"/>
                                          </p:val>
                                        </p:tav>
                                      </p:tavLst>
                                    </p:anim>
                                    <p:anim calcmode="lin" valueType="num">
                                      <p:cBhvr additive="base">
                                        <p:cTn id="43"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2" grpId="0"/>
      <p:bldP spid="13" grpId="0"/>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64568" y="802804"/>
            <a:ext cx="7128792" cy="535057"/>
          </a:xfrm>
          <a:prstGeom prst="rect">
            <a:avLst/>
          </a:prstGeom>
        </p:spPr>
        <p:txBody>
          <a:bodyPr/>
          <a:lstStyle/>
          <a:p>
            <a:r>
              <a:rPr lang="zh-CN" altLang="en-US" smtClean="0"/>
              <a:t>  电子显微镜</a:t>
            </a:r>
            <a:r>
              <a:rPr lang="en-US" altLang="zh-CN" dirty="0" smtClean="0"/>
              <a:t>-</a:t>
            </a:r>
            <a:r>
              <a:rPr lang="zh-CN" altLang="zh-CN" dirty="0"/>
              <a:t>花锦葵属植物的花粉</a:t>
            </a:r>
            <a:r>
              <a:rPr lang="zh-CN" altLang="en-US" dirty="0" smtClean="0"/>
              <a:t>微粒</a:t>
            </a:r>
            <a:endParaRPr lang="zh-CN" altLang="en-US" dirty="0"/>
          </a:p>
        </p:txBody>
      </p:sp>
      <p:pic>
        <p:nvPicPr>
          <p:cNvPr id="1026" name="Picture 2" descr="https://view45.book118.com/cache/ppt/11702161342401367021015221_3536385/img/image8_4_rId2_34821.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12640" y="1412776"/>
            <a:ext cx="6924675" cy="46101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87829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矩形 6"/>
          <p:cNvSpPr/>
          <p:nvPr/>
        </p:nvSpPr>
        <p:spPr>
          <a:xfrm>
            <a:off x="704528" y="1412776"/>
            <a:ext cx="8568952" cy="4893647"/>
          </a:xfrm>
          <a:prstGeom prst="rect">
            <a:avLst/>
          </a:prstGeom>
        </p:spPr>
        <p:txBody>
          <a:bodyPr wrap="square">
            <a:spAutoFit/>
          </a:bodyPr>
          <a:lstStyle/>
          <a:p>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扫描探针显微镜分为扫描隧道显微镜（</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STM</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）和原子力显微镜（</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AFM</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），是迄今为止分辨率最高的电子显微镜。这种新型的显微镜，放大倍数可达</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3</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亿倍，最小可分辨的两点距离为原子直径的</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1/10</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，也就是说它的分辨率高达</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0.1</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埃，可以直接分辨出单个的原子。</a:t>
            </a:r>
          </a:p>
          <a:p>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扫描探针显微镜中关键器件是探针，它有两种运动形式。</a:t>
            </a:r>
            <a:endParaRPr lang="en-US" altLang="zh-CN" sz="2400" dirty="0">
              <a:solidFill>
                <a:schemeClr val="bg1">
                  <a:lumMod val="95000"/>
                </a:schemeClr>
              </a:solidFill>
              <a:latin typeface="Times New Roman" pitchFamily="18" charset="0"/>
              <a:ea typeface="文鼎中钢笔行楷" pitchFamily="33" charset="-122"/>
              <a:cs typeface="Times New Roman" pitchFamily="18" charset="0"/>
            </a:endParaRPr>
          </a:p>
          <a:p>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一种是探针附着在有弹性的悬臂上，悬臂另一面可以反射激光。随着针尖移动，针尖和样品表面的作用力使得悬臂发生细微的弯曲变化，导致激光</a:t>
            </a:r>
            <a:r>
              <a:rPr lang="zh-CN" altLang="en-US" sz="2400">
                <a:solidFill>
                  <a:schemeClr val="bg1">
                    <a:lumMod val="95000"/>
                  </a:schemeClr>
                </a:solidFill>
                <a:latin typeface="Times New Roman" pitchFamily="18" charset="0"/>
                <a:ea typeface="文鼎中钢笔行楷" pitchFamily="33" charset="-122"/>
                <a:cs typeface="Times New Roman" pitchFamily="18" charset="0"/>
              </a:rPr>
              <a:t>反射</a:t>
            </a:r>
            <a:r>
              <a:rPr lang="zh-CN" altLang="en-US" sz="2400" smtClean="0">
                <a:solidFill>
                  <a:schemeClr val="bg1">
                    <a:lumMod val="95000"/>
                  </a:schemeClr>
                </a:solidFill>
                <a:latin typeface="Times New Roman" pitchFamily="18" charset="0"/>
                <a:ea typeface="文鼎中钢笔行楷" pitchFamily="33" charset="-122"/>
                <a:cs typeface="Times New Roman" pitchFamily="18" charset="0"/>
              </a:rPr>
              <a:t>路径发生变化</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，从而获得样品表面形貌。这种扫描方式用于原子力显微镜。</a:t>
            </a:r>
            <a:endParaRPr lang="en-US" altLang="zh-CN" sz="2400" dirty="0">
              <a:solidFill>
                <a:schemeClr val="bg1">
                  <a:lumMod val="95000"/>
                </a:schemeClr>
              </a:solidFill>
              <a:latin typeface="Times New Roman" pitchFamily="18" charset="0"/>
              <a:ea typeface="文鼎中钢笔行楷" pitchFamily="33" charset="-122"/>
              <a:cs typeface="Times New Roman" pitchFamily="18" charset="0"/>
            </a:endParaRPr>
          </a:p>
          <a:p>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另一种方式是保持针尖和样品表面距离不变，随着针尖运动，针尖和样品间的隧道电流值会发生变化，其数值经过处理转换成样品表面图像，这种方式用于扫描隧道显微镜。</a:t>
            </a:r>
          </a:p>
        </p:txBody>
      </p:sp>
      <p:sp>
        <p:nvSpPr>
          <p:cNvPr id="2" name="标题 1"/>
          <p:cNvSpPr>
            <a:spLocks noGrp="1"/>
          </p:cNvSpPr>
          <p:nvPr>
            <p:ph type="title"/>
          </p:nvPr>
        </p:nvSpPr>
        <p:spPr>
          <a:prstGeom prst="rect">
            <a:avLst/>
          </a:prstGeom>
        </p:spPr>
        <p:txBody>
          <a:bodyPr/>
          <a:lstStyle/>
          <a:p>
            <a:r>
              <a:rPr lang="zh-CN" altLang="en-US" dirty="0"/>
              <a:t>扫描探针显微镜</a:t>
            </a:r>
          </a:p>
        </p:txBody>
      </p:sp>
      <p:pic>
        <p:nvPicPr>
          <p:cNvPr id="4" name="图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36757" y="836712"/>
            <a:ext cx="3330078" cy="2806220"/>
          </a:xfrm>
          <a:prstGeom prst="rect">
            <a:avLst/>
          </a:prstGeom>
          <a:blipFill dpi="0" rotWithShape="1">
            <a:blip r:embed="rId4">
              <a:extLst>
                <a:ext uri="{28A0092B-C50C-407E-A947-70E740481C1C}">
                  <a14:useLocalDpi xmlns:a14="http://schemas.microsoft.com/office/drawing/2010/main" val="0"/>
                </a:ext>
              </a:extLst>
            </a:blip>
            <a:srcRect/>
            <a:tile tx="0" ty="0" sx="100000" sy="100000" flip="none" algn="ctr"/>
          </a:blipFill>
        </p:spPr>
      </p:pic>
      <p:pic>
        <p:nvPicPr>
          <p:cNvPr id="5" name="图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520952" y="548680"/>
            <a:ext cx="4378258" cy="4218077"/>
          </a:xfrm>
          <a:prstGeom prst="rect">
            <a:avLst/>
          </a:prstGeom>
          <a:blipFill dpi="0" rotWithShape="1">
            <a:blip r:embed="rId4">
              <a:extLst>
                <a:ext uri="{28A0092B-C50C-407E-A947-70E740481C1C}">
                  <a14:useLocalDpi xmlns:a14="http://schemas.microsoft.com/office/drawing/2010/main" val="0"/>
                </a:ext>
              </a:extLst>
            </a:blip>
            <a:srcRect/>
            <a:tile tx="0" ty="0" sx="100000" sy="100000" flip="none" algn="ctr"/>
          </a:blipFill>
        </p:spPr>
      </p:pic>
    </p:spTree>
    <p:extLst>
      <p:ext uri="{BB962C8B-B14F-4D97-AF65-F5344CB8AC3E}">
        <p14:creationId xmlns:p14="http://schemas.microsoft.com/office/powerpoint/2010/main" val="1816180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type="wd">
                                    <p:tmAbs val="400"/>
                                  </p:iterate>
                                  <p:childTnLst>
                                    <p:set>
                                      <p:cBhvr>
                                        <p:cTn id="6" dur="1" fill="hold">
                                          <p:stCondLst>
                                            <p:cond delay="0"/>
                                          </p:stCondLst>
                                        </p:cTn>
                                        <p:tgtEl>
                                          <p:spTgt spid="7"/>
                                        </p:tgtEl>
                                        <p:attrNameLst>
                                          <p:attrName>style.visibility</p:attrName>
                                        </p:attrNameLst>
                                      </p:cBhvr>
                                      <p:to>
                                        <p:strVal val="visible"/>
                                      </p:to>
                                    </p:set>
                                  </p:childTnLst>
                                </p:cTn>
                              </p:par>
                              <p:par>
                                <p:cTn id="7" presetID="2" presetClass="entr" presetSubtype="4" fill="hold" nodeType="withEffect">
                                  <p:stCondLst>
                                    <p:cond delay="34000"/>
                                  </p:stCondLst>
                                  <p:childTnLst>
                                    <p:set>
                                      <p:cBhvr>
                                        <p:cTn id="8" dur="1" fill="hold">
                                          <p:stCondLst>
                                            <p:cond delay="0"/>
                                          </p:stCondLst>
                                        </p:cTn>
                                        <p:tgtEl>
                                          <p:spTgt spid="4"/>
                                        </p:tgtEl>
                                        <p:attrNameLst>
                                          <p:attrName>style.visibility</p:attrName>
                                        </p:attrNameLst>
                                      </p:cBhvr>
                                      <p:to>
                                        <p:strVal val="visible"/>
                                      </p:to>
                                    </p:set>
                                    <p:anim calcmode="lin" valueType="num">
                                      <p:cBhvr additive="base">
                                        <p:cTn id="9" dur="500" fill="hold"/>
                                        <p:tgtEl>
                                          <p:spTgt spid="4"/>
                                        </p:tgtEl>
                                        <p:attrNameLst>
                                          <p:attrName>ppt_x</p:attrName>
                                        </p:attrNameLst>
                                      </p:cBhvr>
                                      <p:tavLst>
                                        <p:tav tm="0">
                                          <p:val>
                                            <p:strVal val="#ppt_x"/>
                                          </p:val>
                                        </p:tav>
                                        <p:tav tm="100000">
                                          <p:val>
                                            <p:strVal val="#ppt_x"/>
                                          </p:val>
                                        </p:tav>
                                      </p:tavLst>
                                    </p:anim>
                                    <p:anim calcmode="lin" valueType="num">
                                      <p:cBhvr additive="base">
                                        <p:cTn id="10" dur="500" fill="hold"/>
                                        <p:tgtEl>
                                          <p:spTgt spid="4"/>
                                        </p:tgtEl>
                                        <p:attrNameLst>
                                          <p:attrName>ppt_y</p:attrName>
                                        </p:attrNameLst>
                                      </p:cBhvr>
                                      <p:tavLst>
                                        <p:tav tm="0">
                                          <p:val>
                                            <p:strVal val="1+#ppt_h/2"/>
                                          </p:val>
                                        </p:tav>
                                        <p:tav tm="100000">
                                          <p:val>
                                            <p:strVal val="#ppt_y"/>
                                          </p:val>
                                        </p:tav>
                                      </p:tavLst>
                                    </p:anim>
                                  </p:childTnLst>
                                </p:cTn>
                              </p:par>
                              <p:par>
                                <p:cTn id="11" presetID="1" presetClass="entr" presetSubtype="0" fill="hold" nodeType="withEffect">
                                  <p:stCondLst>
                                    <p:cond delay="58000"/>
                                  </p:stCondLst>
                                  <p:childTnLst>
                                    <p:set>
                                      <p:cBhvr>
                                        <p:cTn id="12" dur="1" fill="hold">
                                          <p:stCondLst>
                                            <p:cond delay="499"/>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64568" y="802804"/>
            <a:ext cx="7632848" cy="535057"/>
          </a:xfrm>
          <a:prstGeom prst="rect">
            <a:avLst/>
          </a:prstGeom>
        </p:spPr>
        <p:txBody>
          <a:bodyPr/>
          <a:lstStyle/>
          <a:p>
            <a:r>
              <a:rPr lang="zh-CN" altLang="en-US" smtClean="0"/>
              <a:t>  扫描</a:t>
            </a:r>
            <a:r>
              <a:rPr lang="zh-CN" altLang="en-US" dirty="0" smtClean="0"/>
              <a:t>探针显微镜</a:t>
            </a:r>
            <a:r>
              <a:rPr lang="zh-CN" altLang="en-US" dirty="0"/>
              <a:t>：化学键首次肉眼</a:t>
            </a:r>
            <a:r>
              <a:rPr lang="zh-CN" altLang="en-US" dirty="0" smtClean="0"/>
              <a:t>可见</a:t>
            </a:r>
            <a:endParaRPr lang="zh-CN" altLang="en-US" dirty="0"/>
          </a:p>
        </p:txBody>
      </p:sp>
      <p:pic>
        <p:nvPicPr>
          <p:cNvPr id="4" name="图片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64768" y="1196752"/>
            <a:ext cx="5904656" cy="5013889"/>
          </a:xfrm>
          <a:prstGeom prst="rect">
            <a:avLst/>
          </a:prstGeom>
        </p:spPr>
      </p:pic>
      <p:sp>
        <p:nvSpPr>
          <p:cNvPr id="5" name="矩形 4"/>
          <p:cNvSpPr/>
          <p:nvPr/>
        </p:nvSpPr>
        <p:spPr>
          <a:xfrm>
            <a:off x="4304928" y="5733256"/>
            <a:ext cx="3800671" cy="411946"/>
          </a:xfrm>
          <a:prstGeom prst="rect">
            <a:avLst/>
          </a:prstGeom>
        </p:spPr>
        <p:txBody>
          <a:bodyPr wrap="none" lIns="103163" tIns="51581" rIns="103163" bIns="51581">
            <a:spAutoFit/>
          </a:bodyPr>
          <a:lstStyle/>
          <a:p>
            <a:r>
              <a:rPr lang="en-US" altLang="zh-CN" dirty="0">
                <a:solidFill>
                  <a:schemeClr val="bg1">
                    <a:lumMod val="85000"/>
                  </a:schemeClr>
                </a:solidFill>
              </a:rPr>
              <a:t>2013</a:t>
            </a:r>
            <a:r>
              <a:rPr lang="zh-CN" altLang="en-US" dirty="0">
                <a:solidFill>
                  <a:schemeClr val="bg1">
                    <a:lumMod val="85000"/>
                  </a:schemeClr>
                </a:solidFill>
              </a:rPr>
              <a:t>年</a:t>
            </a:r>
            <a:r>
              <a:rPr lang="en-US" altLang="zh-CN" dirty="0">
                <a:solidFill>
                  <a:schemeClr val="bg1">
                    <a:lumMod val="85000"/>
                  </a:schemeClr>
                </a:solidFill>
              </a:rPr>
              <a:t>5</a:t>
            </a:r>
            <a:r>
              <a:rPr lang="zh-CN" altLang="en-US" dirty="0">
                <a:solidFill>
                  <a:schemeClr val="bg1">
                    <a:lumMod val="85000"/>
                  </a:schemeClr>
                </a:solidFill>
              </a:rPr>
              <a:t>月</a:t>
            </a:r>
            <a:r>
              <a:rPr lang="en-US" altLang="zh-CN" dirty="0">
                <a:solidFill>
                  <a:schemeClr val="bg1">
                    <a:lumMod val="85000"/>
                  </a:schemeClr>
                </a:solidFill>
              </a:rPr>
              <a:t>30</a:t>
            </a:r>
            <a:r>
              <a:rPr lang="zh-CN" altLang="en-US" dirty="0">
                <a:solidFill>
                  <a:schemeClr val="bg1">
                    <a:lumMod val="85000"/>
                  </a:schemeClr>
                </a:solidFill>
              </a:rPr>
              <a:t>日</a:t>
            </a:r>
            <a:r>
              <a:rPr lang="zh-CN" altLang="en-US">
                <a:solidFill>
                  <a:schemeClr val="bg1">
                    <a:lumMod val="85000"/>
                  </a:schemeClr>
                </a:solidFill>
              </a:rPr>
              <a:t>的</a:t>
            </a:r>
            <a:r>
              <a:rPr lang="en-US" altLang="zh-CN" smtClean="0">
                <a:solidFill>
                  <a:schemeClr val="bg1">
                    <a:lumMod val="85000"/>
                  </a:schemeClr>
                </a:solidFill>
              </a:rPr>
              <a:t>《 Science 》</a:t>
            </a:r>
            <a:endParaRPr lang="zh-CN" altLang="en-US" dirty="0">
              <a:solidFill>
                <a:schemeClr val="bg1">
                  <a:lumMod val="85000"/>
                </a:schemeClr>
              </a:solidFill>
            </a:endParaRPr>
          </a:p>
        </p:txBody>
      </p:sp>
      <p:sp>
        <p:nvSpPr>
          <p:cNvPr id="8" name="Text Box 7"/>
          <p:cNvSpPr txBox="1">
            <a:spLocks noChangeArrowheads="1"/>
          </p:cNvSpPr>
          <p:nvPr/>
        </p:nvSpPr>
        <p:spPr bwMode="auto">
          <a:xfrm>
            <a:off x="1280592" y="3068960"/>
            <a:ext cx="1403350" cy="458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103163" tIns="51581" rIns="103163" bIns="51581">
            <a:spAutoFit/>
          </a:bodyPr>
          <a:lstStyle>
            <a:lvl1pPr>
              <a:defRPr>
                <a:solidFill>
                  <a:schemeClr val="tx1"/>
                </a:solidFill>
                <a:latin typeface="Tahoma" pitchFamily="34" charset="0"/>
                <a:ea typeface="宋体" pitchFamily="2" charset="-122"/>
              </a:defRPr>
            </a:lvl1pPr>
            <a:lvl2pPr marL="742950" indent="-285750">
              <a:defRPr>
                <a:solidFill>
                  <a:schemeClr val="tx1"/>
                </a:solidFill>
                <a:latin typeface="Tahoma" pitchFamily="34" charset="0"/>
                <a:ea typeface="宋体" pitchFamily="2" charset="-122"/>
              </a:defRPr>
            </a:lvl2pPr>
            <a:lvl3pPr marL="1143000" indent="-228600">
              <a:defRPr>
                <a:solidFill>
                  <a:schemeClr val="tx1"/>
                </a:solidFill>
                <a:latin typeface="Tahoma" pitchFamily="34" charset="0"/>
                <a:ea typeface="宋体" pitchFamily="2" charset="-122"/>
              </a:defRPr>
            </a:lvl3pPr>
            <a:lvl4pPr marL="1600200" indent="-228600">
              <a:defRPr>
                <a:solidFill>
                  <a:schemeClr val="tx1"/>
                </a:solidFill>
                <a:latin typeface="Tahoma" pitchFamily="34" charset="0"/>
                <a:ea typeface="宋体" pitchFamily="2" charset="-122"/>
              </a:defRPr>
            </a:lvl4pPr>
            <a:lvl5pPr marL="2057400" indent="-22860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spcBef>
                <a:spcPct val="50000"/>
              </a:spcBef>
            </a:pPr>
            <a:r>
              <a:rPr lang="en-US" altLang="zh-CN" sz="2300" dirty="0">
                <a:solidFill>
                  <a:schemeClr val="bg1">
                    <a:lumMod val="85000"/>
                  </a:schemeClr>
                </a:solidFill>
              </a:rPr>
              <a:t>C</a:t>
            </a:r>
            <a:r>
              <a:rPr lang="en-US" altLang="zh-CN" sz="2300" baseline="-25000" dirty="0">
                <a:solidFill>
                  <a:schemeClr val="bg1">
                    <a:lumMod val="85000"/>
                  </a:schemeClr>
                </a:solidFill>
              </a:rPr>
              <a:t>26</a:t>
            </a:r>
            <a:r>
              <a:rPr lang="en-US" altLang="zh-CN" sz="2300" dirty="0">
                <a:solidFill>
                  <a:schemeClr val="bg1">
                    <a:lumMod val="85000"/>
                  </a:schemeClr>
                </a:solidFill>
              </a:rPr>
              <a:t>H</a:t>
            </a:r>
            <a:r>
              <a:rPr lang="en-US" altLang="zh-CN" sz="2300" baseline="-25000" dirty="0">
                <a:solidFill>
                  <a:schemeClr val="bg1">
                    <a:lumMod val="85000"/>
                  </a:schemeClr>
                </a:solidFill>
              </a:rPr>
              <a:t>14</a:t>
            </a:r>
          </a:p>
        </p:txBody>
      </p:sp>
    </p:spTree>
    <p:extLst>
      <p:ext uri="{BB962C8B-B14F-4D97-AF65-F5344CB8AC3E}">
        <p14:creationId xmlns:p14="http://schemas.microsoft.com/office/powerpoint/2010/main" val="180493401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smtClean="0"/>
              <a:t>  我国</a:t>
            </a:r>
            <a:r>
              <a:rPr lang="zh-CN" altLang="en-US" dirty="0" smtClean="0"/>
              <a:t>科学家</a:t>
            </a:r>
            <a:r>
              <a:rPr lang="zh-CN" altLang="en-US" dirty="0"/>
              <a:t>率先“看见”氢键</a:t>
            </a:r>
          </a:p>
        </p:txBody>
      </p:sp>
      <p:pic>
        <p:nvPicPr>
          <p:cNvPr id="8194" name="Picture 2" descr="http://lib.gdou.edu.cn/UploadFiles/2013930105616734.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811095" y="1508788"/>
            <a:ext cx="3744416" cy="4000188"/>
          </a:xfrm>
          <a:prstGeom prst="rect">
            <a:avLst/>
          </a:prstGeom>
          <a:noFill/>
          <a:extLst>
            <a:ext uri="{909E8E84-426E-40DD-AFC4-6F175D3DCCD1}">
              <a14:hiddenFill xmlns:a14="http://schemas.microsoft.com/office/drawing/2010/main">
                <a:solidFill>
                  <a:srgbClr val="FFFFFF"/>
                </a:solidFill>
              </a14:hiddenFill>
            </a:ext>
          </a:extLst>
        </p:spPr>
      </p:pic>
      <p:sp>
        <p:nvSpPr>
          <p:cNvPr id="5" name="矩形 4"/>
          <p:cNvSpPr/>
          <p:nvPr/>
        </p:nvSpPr>
        <p:spPr>
          <a:xfrm>
            <a:off x="416496" y="1556792"/>
            <a:ext cx="5472608" cy="4524315"/>
          </a:xfrm>
          <a:prstGeom prst="rect">
            <a:avLst/>
          </a:prstGeom>
        </p:spPr>
        <p:txBody>
          <a:bodyPr wrap="square">
            <a:spAutoFit/>
          </a:bodyPr>
          <a:lstStyle/>
          <a:p>
            <a:r>
              <a:rPr lang="zh-CN" altLang="en-US" sz="2400" dirty="0" smtClean="0">
                <a:solidFill>
                  <a:schemeClr val="bg1">
                    <a:lumMod val="95000"/>
                  </a:schemeClr>
                </a:solidFill>
                <a:latin typeface="Times New Roman" pitchFamily="18" charset="0"/>
                <a:ea typeface="文鼎中钢笔行楷" pitchFamily="33" charset="-122"/>
                <a:cs typeface="Times New Roman" pitchFamily="18" charset="0"/>
              </a:rPr>
              <a:t>这</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是铜晶体表面</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8 </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羟基喹啉分子的</a:t>
            </a:r>
            <a:r>
              <a:rPr lang="en-US" altLang="zh-CN" sz="2400" dirty="0" err="1">
                <a:solidFill>
                  <a:schemeClr val="bg1">
                    <a:lumMod val="95000"/>
                  </a:schemeClr>
                </a:solidFill>
                <a:latin typeface="Times New Roman" pitchFamily="18" charset="0"/>
                <a:ea typeface="文鼎中钢笔行楷" pitchFamily="33" charset="-122"/>
                <a:cs typeface="Times New Roman" pitchFamily="18" charset="0"/>
              </a:rPr>
              <a:t>qPlus</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原子力显微镜图像，它是国家纳米科学中心的研究人员</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利用装有自制的</a:t>
            </a:r>
            <a:r>
              <a:rPr lang="en-US" altLang="zh-CN" sz="2400" dirty="0" err="1">
                <a:solidFill>
                  <a:schemeClr val="bg1">
                    <a:lumMod val="95000"/>
                  </a:schemeClr>
                </a:solidFill>
                <a:latin typeface="Times New Roman" pitchFamily="18" charset="0"/>
                <a:ea typeface="文鼎中钢笔行楷" pitchFamily="33" charset="-122"/>
                <a:cs typeface="Times New Roman" pitchFamily="18" charset="0"/>
              </a:rPr>
              <a:t>qPlus</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型力传感器的原子力显微镜</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在实空间观测到分子间氢键和配位键相互作用，在国际上首次实现了对分子间局域作用的直接成像。</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2013</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年 </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9</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月</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26</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日，</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科学</a:t>
            </a:r>
            <a:r>
              <a:rPr lang="en-US" altLang="zh-CN" sz="2400" dirty="0">
                <a:solidFill>
                  <a:schemeClr val="bg1">
                    <a:lumMod val="95000"/>
                  </a:schemeClr>
                </a:solidFill>
                <a:latin typeface="Times New Roman" pitchFamily="18" charset="0"/>
                <a:ea typeface="文鼎中钢笔行楷" pitchFamily="33" charset="-122"/>
                <a:cs typeface="Times New Roman" pitchFamily="18" charset="0"/>
              </a:rPr>
              <a:t>》</a:t>
            </a:r>
            <a:r>
              <a:rPr lang="zh-CN" altLang="en-US" sz="2400" dirty="0">
                <a:solidFill>
                  <a:schemeClr val="bg1">
                    <a:lumMod val="95000"/>
                  </a:schemeClr>
                </a:solidFill>
                <a:latin typeface="Times New Roman" pitchFamily="18" charset="0"/>
                <a:ea typeface="文鼎中钢笔行楷" pitchFamily="33" charset="-122"/>
                <a:cs typeface="Times New Roman" pitchFamily="18" charset="0"/>
              </a:rPr>
              <a:t>杂志在线发表了该项研究成果。这项研究工作由国家纳米科学中心裘晓辉研究员、程志海副研究员领导的纳米表征与测量研究团队与中国人民大学物理系季威副教授领导的理论计算小组合作完成。 </a:t>
            </a:r>
          </a:p>
        </p:txBody>
      </p:sp>
    </p:spTree>
    <p:extLst>
      <p:ext uri="{BB962C8B-B14F-4D97-AF65-F5344CB8AC3E}">
        <p14:creationId xmlns:p14="http://schemas.microsoft.com/office/powerpoint/2010/main" val="22933981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550" y="877719"/>
            <a:ext cx="6708746" cy="535057"/>
          </a:xfrm>
          <a:prstGeom prst="rect">
            <a:avLst/>
          </a:prstGeom>
        </p:spPr>
        <p:txBody>
          <a:bodyPr/>
          <a:lstStyle/>
          <a:p>
            <a:r>
              <a:rPr lang="zh-CN" altLang="en-US" dirty="0"/>
              <a:t>微型</a:t>
            </a:r>
            <a:r>
              <a:rPr lang="zh-CN" altLang="en-US" dirty="0" smtClean="0"/>
              <a:t>荧光显微镜</a:t>
            </a:r>
            <a:endParaRPr lang="zh-CN" altLang="en-US" dirty="0"/>
          </a:p>
        </p:txBody>
      </p:sp>
      <p:pic>
        <p:nvPicPr>
          <p:cNvPr id="3" name="Picture 2" descr="c:\users\ADMINI~1\appdata\roaming\360se6\USERDA~1\Temp\138805~1.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96983" y="1700808"/>
            <a:ext cx="4836537" cy="3975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2"/>
          <p:cNvSpPr txBox="1">
            <a:spLocks noChangeArrowheads="1"/>
          </p:cNvSpPr>
          <p:nvPr/>
        </p:nvSpPr>
        <p:spPr bwMode="auto">
          <a:xfrm>
            <a:off x="428500" y="1988840"/>
            <a:ext cx="4212467" cy="22586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03163" tIns="51581" rIns="103163" bIns="51581">
            <a:spAutoFit/>
          </a:bodyPr>
          <a:lstStyle>
            <a:lvl1pPr>
              <a:defRPr>
                <a:solidFill>
                  <a:schemeClr val="tx1"/>
                </a:solidFill>
                <a:latin typeface="Tahoma" pitchFamily="34" charset="0"/>
                <a:ea typeface="宋体" pitchFamily="2" charset="-122"/>
              </a:defRPr>
            </a:lvl1pPr>
            <a:lvl2pPr marL="742950" indent="-285750">
              <a:defRPr>
                <a:solidFill>
                  <a:schemeClr val="tx1"/>
                </a:solidFill>
                <a:latin typeface="Tahoma" pitchFamily="34" charset="0"/>
                <a:ea typeface="宋体" pitchFamily="2" charset="-122"/>
              </a:defRPr>
            </a:lvl2pPr>
            <a:lvl3pPr marL="1143000" indent="-228600">
              <a:defRPr>
                <a:solidFill>
                  <a:schemeClr val="tx1"/>
                </a:solidFill>
                <a:latin typeface="Tahoma" pitchFamily="34" charset="0"/>
                <a:ea typeface="宋体" pitchFamily="2" charset="-122"/>
              </a:defRPr>
            </a:lvl3pPr>
            <a:lvl4pPr marL="1600200" indent="-228600">
              <a:defRPr>
                <a:solidFill>
                  <a:schemeClr val="tx1"/>
                </a:solidFill>
                <a:latin typeface="Tahoma" pitchFamily="34" charset="0"/>
                <a:ea typeface="宋体" pitchFamily="2" charset="-122"/>
              </a:defRPr>
            </a:lvl4pPr>
            <a:lvl5pPr marL="2057400" indent="-22860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r>
              <a:rPr lang="en-US" altLang="zh-CN" sz="2800">
                <a:solidFill>
                  <a:schemeClr val="bg1">
                    <a:lumMod val="85000"/>
                  </a:schemeClr>
                </a:solidFill>
                <a:latin typeface="文鼎中钢笔行楷" pitchFamily="33" charset="-122"/>
                <a:ea typeface="文鼎中钢笔行楷" pitchFamily="33" charset="-122"/>
              </a:rPr>
              <a:t>《</a:t>
            </a:r>
            <a:r>
              <a:rPr lang="en-US" altLang="zh-CN" sz="2800" smtClean="0">
                <a:solidFill>
                  <a:schemeClr val="bg1">
                    <a:lumMod val="85000"/>
                  </a:schemeClr>
                </a:solidFill>
                <a:latin typeface="文鼎中钢笔行楷" pitchFamily="33" charset="-122"/>
                <a:ea typeface="文鼎中钢笔行楷" pitchFamily="33" charset="-122"/>
              </a:rPr>
              <a:t>The Scientist</a:t>
            </a:r>
            <a:r>
              <a:rPr lang="en-US" altLang="zh-CN" sz="2800" dirty="0">
                <a:solidFill>
                  <a:schemeClr val="bg1">
                    <a:lumMod val="85000"/>
                  </a:schemeClr>
                </a:solidFill>
                <a:latin typeface="文鼎中钢笔行楷" pitchFamily="33" charset="-122"/>
                <a:ea typeface="文鼎中钢笔行楷" pitchFamily="33" charset="-122"/>
              </a:rPr>
              <a:t>》</a:t>
            </a:r>
            <a:r>
              <a:rPr lang="zh-CN" altLang="en-US" sz="2800" dirty="0">
                <a:solidFill>
                  <a:schemeClr val="bg1">
                    <a:lumMod val="85000"/>
                  </a:schemeClr>
                </a:solidFill>
                <a:latin typeface="文鼎中钢笔行楷" pitchFamily="33" charset="-122"/>
                <a:ea typeface="文鼎中钢笔行楷" pitchFamily="33" charset="-122"/>
              </a:rPr>
              <a:t>杂志</a:t>
            </a:r>
            <a:r>
              <a:rPr lang="zh-CN" altLang="en-US" sz="2800">
                <a:solidFill>
                  <a:schemeClr val="bg1">
                    <a:lumMod val="85000"/>
                  </a:schemeClr>
                </a:solidFill>
                <a:latin typeface="文鼎中钢笔行楷" pitchFamily="33" charset="-122"/>
                <a:ea typeface="文鼎中钢笔行楷" pitchFamily="33" charset="-122"/>
              </a:rPr>
              <a:t>评选</a:t>
            </a:r>
            <a:r>
              <a:rPr lang="zh-CN" altLang="en-US" sz="2800" smtClean="0">
                <a:solidFill>
                  <a:schemeClr val="bg1">
                    <a:lumMod val="85000"/>
                  </a:schemeClr>
                </a:solidFill>
                <a:latin typeface="文鼎中钢笔行楷" pitchFamily="33" charset="-122"/>
                <a:ea typeface="文鼎中钢笔行楷" pitchFamily="33" charset="-122"/>
              </a:rPr>
              <a:t>的 </a:t>
            </a:r>
            <a:r>
              <a:rPr lang="en-US" altLang="zh-CN" sz="2800" smtClean="0">
                <a:solidFill>
                  <a:schemeClr val="bg1">
                    <a:lumMod val="85000"/>
                  </a:schemeClr>
                </a:solidFill>
                <a:latin typeface="文鼎中钢笔行楷" pitchFamily="33" charset="-122"/>
                <a:ea typeface="文鼎中钢笔行楷" pitchFamily="33" charset="-122"/>
              </a:rPr>
              <a:t>2013 </a:t>
            </a:r>
            <a:r>
              <a:rPr lang="zh-CN" altLang="en-US" sz="2800" smtClean="0">
                <a:solidFill>
                  <a:schemeClr val="bg1">
                    <a:lumMod val="85000"/>
                  </a:schemeClr>
                </a:solidFill>
                <a:latin typeface="文鼎中钢笔行楷" pitchFamily="33" charset="-122"/>
                <a:ea typeface="文鼎中钢笔行楷" pitchFamily="33" charset="-122"/>
              </a:rPr>
              <a:t>年度</a:t>
            </a:r>
            <a:r>
              <a:rPr lang="zh-CN" altLang="en-US" sz="2800" dirty="0">
                <a:solidFill>
                  <a:schemeClr val="bg1">
                    <a:lumMod val="85000"/>
                  </a:schemeClr>
                </a:solidFill>
                <a:latin typeface="文鼎中钢笔行楷" pitchFamily="33" charset="-122"/>
                <a:ea typeface="文鼎中钢笔行楷" pitchFamily="33" charset="-122"/>
              </a:rPr>
              <a:t>生命</a:t>
            </a:r>
            <a:r>
              <a:rPr lang="zh-CN" altLang="en-US" sz="2800">
                <a:solidFill>
                  <a:schemeClr val="bg1">
                    <a:lumMod val="85000"/>
                  </a:schemeClr>
                </a:solidFill>
                <a:latin typeface="文鼎中钢笔行楷" pitchFamily="33" charset="-122"/>
                <a:ea typeface="文鼎中钢笔行楷" pitchFamily="33" charset="-122"/>
              </a:rPr>
              <a:t>科学</a:t>
            </a:r>
            <a:r>
              <a:rPr lang="zh-CN" altLang="en-US" sz="2800" smtClean="0">
                <a:solidFill>
                  <a:schemeClr val="bg1">
                    <a:lumMod val="85000"/>
                  </a:schemeClr>
                </a:solidFill>
                <a:latin typeface="文鼎中钢笔行楷" pitchFamily="33" charset="-122"/>
                <a:ea typeface="文鼎中钢笔行楷" pitchFamily="33" charset="-122"/>
              </a:rPr>
              <a:t>领域 </a:t>
            </a:r>
            <a:r>
              <a:rPr lang="en-US" altLang="zh-CN" sz="2800" smtClean="0">
                <a:solidFill>
                  <a:schemeClr val="bg1">
                    <a:lumMod val="85000"/>
                  </a:schemeClr>
                </a:solidFill>
                <a:latin typeface="文鼎中钢笔行楷" pitchFamily="33" charset="-122"/>
                <a:ea typeface="文鼎中钢笔行楷" pitchFamily="33" charset="-122"/>
              </a:rPr>
              <a:t>10 </a:t>
            </a:r>
            <a:r>
              <a:rPr lang="zh-CN" altLang="en-US" sz="2800" smtClean="0">
                <a:solidFill>
                  <a:schemeClr val="bg1">
                    <a:lumMod val="85000"/>
                  </a:schemeClr>
                </a:solidFill>
                <a:latin typeface="文鼎中钢笔行楷" pitchFamily="33" charset="-122"/>
                <a:ea typeface="文鼎中钢笔行楷" pitchFamily="33" charset="-122"/>
              </a:rPr>
              <a:t>大</a:t>
            </a:r>
            <a:r>
              <a:rPr lang="zh-CN" altLang="en-US" sz="2800" dirty="0">
                <a:solidFill>
                  <a:schemeClr val="bg1">
                    <a:lumMod val="85000"/>
                  </a:schemeClr>
                </a:solidFill>
                <a:latin typeface="文鼎中钢笔行楷" pitchFamily="33" charset="-122"/>
                <a:ea typeface="文鼎中钢笔行楷" pitchFamily="33" charset="-122"/>
              </a:rPr>
              <a:t>最具创新性及竞争力的产品</a:t>
            </a:r>
            <a:r>
              <a:rPr lang="zh-CN" altLang="en-US" sz="2800">
                <a:solidFill>
                  <a:schemeClr val="bg1">
                    <a:lumMod val="85000"/>
                  </a:schemeClr>
                </a:solidFill>
                <a:latin typeface="文鼎中钢笔行楷" pitchFamily="33" charset="-122"/>
                <a:ea typeface="文鼎中钢笔行楷" pitchFamily="33" charset="-122"/>
              </a:rPr>
              <a:t>与</a:t>
            </a:r>
            <a:r>
              <a:rPr lang="zh-CN" altLang="en-US" sz="2800" smtClean="0">
                <a:solidFill>
                  <a:schemeClr val="bg1">
                    <a:lumMod val="85000"/>
                  </a:schemeClr>
                </a:solidFill>
                <a:latin typeface="文鼎中钢笔行楷" pitchFamily="33" charset="-122"/>
                <a:ea typeface="文鼎中钢笔行楷" pitchFamily="33" charset="-122"/>
              </a:rPr>
              <a:t>技术 </a:t>
            </a:r>
            <a:r>
              <a:rPr lang="en-US" altLang="zh-CN" sz="2800" smtClean="0">
                <a:solidFill>
                  <a:schemeClr val="bg1">
                    <a:lumMod val="85000"/>
                  </a:schemeClr>
                </a:solidFill>
                <a:latin typeface="文鼎中钢笔行楷" pitchFamily="33" charset="-122"/>
                <a:ea typeface="文鼎中钢笔行楷" pitchFamily="33" charset="-122"/>
              </a:rPr>
              <a:t>(2g weight</a:t>
            </a:r>
            <a:r>
              <a:rPr lang="en-US" altLang="zh-CN" sz="2800" dirty="0">
                <a:solidFill>
                  <a:schemeClr val="bg1">
                    <a:lumMod val="85000"/>
                  </a:schemeClr>
                </a:solidFill>
                <a:latin typeface="文鼎中钢笔行楷" pitchFamily="33" charset="-122"/>
                <a:ea typeface="文鼎中钢笔行楷" pitchFamily="33" charset="-122"/>
              </a:rPr>
              <a:t>)</a:t>
            </a:r>
            <a:endParaRPr lang="zh-CN" altLang="en-US" sz="2800" dirty="0">
              <a:solidFill>
                <a:schemeClr val="bg1">
                  <a:lumMod val="85000"/>
                </a:schemeClr>
              </a:solidFill>
              <a:latin typeface="文鼎中钢笔行楷" pitchFamily="33" charset="-122"/>
              <a:ea typeface="文鼎中钢笔行楷" pitchFamily="33" charset="-122"/>
            </a:endParaRPr>
          </a:p>
        </p:txBody>
      </p:sp>
      <p:sp>
        <p:nvSpPr>
          <p:cNvPr id="6" name="矩形 5"/>
          <p:cNvSpPr/>
          <p:nvPr/>
        </p:nvSpPr>
        <p:spPr>
          <a:xfrm>
            <a:off x="704528" y="6165304"/>
            <a:ext cx="8208912" cy="4893647"/>
          </a:xfrm>
          <a:prstGeom prst="rect">
            <a:avLst/>
          </a:prstGeom>
          <a:blipFill dpi="0" rotWithShape="1">
            <a:blip r:embed="rId3">
              <a:extLst>
                <a:ext uri="{28A0092B-C50C-407E-A947-70E740481C1C}">
                  <a14:useLocalDpi xmlns:a14="http://schemas.microsoft.com/office/drawing/2010/main" val="0"/>
                </a:ext>
              </a:extLst>
            </a:blip>
            <a:srcRect/>
            <a:tile tx="0" ty="0" sx="100000" sy="100000" flip="none" algn="ctr"/>
          </a:blipFill>
        </p:spPr>
        <p:txBody>
          <a:bodyPr wrap="square">
            <a:spAutoFit/>
          </a:bodyPr>
          <a:lstStyle/>
          <a:p>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荧光显微镜是以紫外线为光源，用以照射被检物体，使之发出荧光， 然后在显微镜下观察物体的形状及其所在位置。荧光显微镜用于研究细胞内物质的吸收、运输、化学物质的分布及定位等。 细胞中有些物质，如叶绿素等，受紫外线照射后可发荧光；另有一些物质本身虽不能发荧光，但如果用荧光染料或荧光抗体染色后，经紫外线照射亦可发荧光。</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Inscopix</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开发的微型荧光显微镜</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nVista HD </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入选了《</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The Scientist</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》杂志评选出了</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 2013 </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年度生命科学领域</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 10 </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大最具创新性及竞争力的产品与技术。</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nVista HD</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能真正实现单神经元细胞水平观测、同时实时检测多达数千神经元的活动，从而实现对整个神经网络的观测，对神经元功能和神经环路研究意义重大。</a:t>
            </a:r>
            <a:r>
              <a:rPr lang="en-US" altLang="zh-CN" sz="2400">
                <a:solidFill>
                  <a:schemeClr val="accent2">
                    <a:lumMod val="60000"/>
                    <a:lumOff val="40000"/>
                  </a:schemeClr>
                </a:solidFill>
                <a:latin typeface="Times New Roman" pitchFamily="18" charset="0"/>
                <a:ea typeface="田英章楷书" pitchFamily="2" charset="-122"/>
                <a:cs typeface="Times New Roman" pitchFamily="18" charset="0"/>
              </a:rPr>
              <a:t>nVista HD</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只有两克重，动物带着它可以自由的活动，从而能完成对特定行为学任务的研究。</a:t>
            </a:r>
            <a:endParaRPr lang="zh-CN" altLang="en-US" sz="2400" dirty="0">
              <a:solidFill>
                <a:schemeClr val="accent2">
                  <a:lumMod val="60000"/>
                  <a:lumOff val="40000"/>
                </a:schemeClr>
              </a:solidFill>
              <a:latin typeface="Times New Roman" pitchFamily="18" charset="0"/>
              <a:ea typeface="田英章楷书" pitchFamily="2" charset="-122"/>
              <a:cs typeface="Times New Roman" pitchFamily="18" charset="0"/>
            </a:endParaRPr>
          </a:p>
        </p:txBody>
      </p:sp>
    </p:spTree>
    <p:extLst>
      <p:ext uri="{BB962C8B-B14F-4D97-AF65-F5344CB8AC3E}">
        <p14:creationId xmlns:p14="http://schemas.microsoft.com/office/powerpoint/2010/main" val="14448111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42" presetClass="path" presetSubtype="0" accel="50000" decel="50000" fill="hold" grpId="1" nodeType="afterEffect">
                                  <p:stCondLst>
                                    <p:cond delay="500"/>
                                  </p:stCondLst>
                                  <p:childTnLst>
                                    <p:animMotion origin="layout" path="M 1.97758E-6 4.73988E-6 L 1.97758E-6 -1.31076 " pathEditMode="relative" rAng="0" ptsTypes="AA">
                                      <p:cBhvr>
                                        <p:cTn id="10" dur="59000" fill="hold"/>
                                        <p:tgtEl>
                                          <p:spTgt spid="6"/>
                                        </p:tgtEl>
                                        <p:attrNameLst>
                                          <p:attrName>ppt_x</p:attrName>
                                          <p:attrName>ppt_y</p:attrName>
                                        </p:attrNameLst>
                                      </p:cBhvr>
                                      <p:rCtr x="0" y="-65549"/>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smtClean="0"/>
              <a:t>  荧光</a:t>
            </a:r>
            <a:r>
              <a:rPr lang="zh-CN" altLang="en-US" dirty="0"/>
              <a:t>药丸摄像头可精确扫描肿瘤</a:t>
            </a:r>
          </a:p>
        </p:txBody>
      </p:sp>
      <p:pic>
        <p:nvPicPr>
          <p:cNvPr id="4" name="图片 3">
            <a:hlinkClick r:id="rId2" action="ppaction://program"/>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21052" y="2180862"/>
            <a:ext cx="4127500" cy="2857500"/>
          </a:xfrm>
          <a:prstGeom prst="rect">
            <a:avLst/>
          </a:prstGeom>
        </p:spPr>
      </p:pic>
      <p:sp>
        <p:nvSpPr>
          <p:cNvPr id="5" name="矩形 4"/>
          <p:cNvSpPr/>
          <p:nvPr/>
        </p:nvSpPr>
        <p:spPr>
          <a:xfrm>
            <a:off x="818541" y="1700808"/>
            <a:ext cx="4524503" cy="3551267"/>
          </a:xfrm>
          <a:prstGeom prst="rect">
            <a:avLst/>
          </a:prstGeom>
        </p:spPr>
        <p:txBody>
          <a:bodyPr wrap="square" lIns="103163" tIns="51581" rIns="103163" bIns="51581">
            <a:spAutoFit/>
          </a:bodyPr>
          <a:lstStyle/>
          <a:p>
            <a:r>
              <a:rPr lang="zh-CN" altLang="en-US" sz="2800" dirty="0">
                <a:solidFill>
                  <a:schemeClr val="bg1">
                    <a:lumMod val="85000"/>
                  </a:schemeClr>
                </a:solidFill>
                <a:latin typeface="文鼎中钢笔行楷" pitchFamily="33" charset="-122"/>
                <a:ea typeface="文鼎中钢笔行楷" pitchFamily="33" charset="-122"/>
              </a:rPr>
              <a:t>根据</a:t>
            </a:r>
            <a:r>
              <a:rPr lang="zh-CN" altLang="zh-CN" sz="2800" dirty="0">
                <a:solidFill>
                  <a:schemeClr val="bg1">
                    <a:lumMod val="85000"/>
                  </a:schemeClr>
                </a:solidFill>
                <a:latin typeface="文鼎中钢笔行楷" pitchFamily="33" charset="-122"/>
                <a:ea typeface="文鼎中钢笔行楷" pitchFamily="33" charset="-122"/>
              </a:rPr>
              <a:t>荧光的特性，</a:t>
            </a:r>
            <a:r>
              <a:rPr lang="zh-CN" altLang="en-US" sz="2800" dirty="0">
                <a:solidFill>
                  <a:schemeClr val="bg1">
                    <a:lumMod val="85000"/>
                  </a:schemeClr>
                </a:solidFill>
                <a:latin typeface="文鼎中钢笔行楷" pitchFamily="33" charset="-122"/>
                <a:ea typeface="文鼎中钢笔行楷" pitchFamily="33" charset="-122"/>
              </a:rPr>
              <a:t>可</a:t>
            </a:r>
            <a:r>
              <a:rPr lang="zh-CN" altLang="zh-CN" sz="2800" dirty="0">
                <a:solidFill>
                  <a:schemeClr val="bg1">
                    <a:lumMod val="85000"/>
                  </a:schemeClr>
                </a:solidFill>
                <a:latin typeface="文鼎中钢笔行楷" pitchFamily="33" charset="-122"/>
                <a:ea typeface="文鼎中钢笔行楷" pitchFamily="33" charset="-122"/>
              </a:rPr>
              <a:t>看到更多普通可见光下不明显的体内供血变化，这类变化与肿瘤生长有着重要</a:t>
            </a:r>
            <a:r>
              <a:rPr lang="zh-CN" altLang="zh-CN" sz="2800" dirty="0" smtClean="0">
                <a:solidFill>
                  <a:schemeClr val="bg1">
                    <a:lumMod val="85000"/>
                  </a:schemeClr>
                </a:solidFill>
                <a:latin typeface="文鼎中钢笔行楷" pitchFamily="33" charset="-122"/>
                <a:ea typeface="文鼎中钢笔行楷" pitchFamily="33" charset="-122"/>
              </a:rPr>
              <a:t>关系</a:t>
            </a:r>
            <a:r>
              <a:rPr lang="zh-CN" altLang="en-US" sz="2800" dirty="0">
                <a:solidFill>
                  <a:schemeClr val="bg1">
                    <a:lumMod val="85000"/>
                  </a:schemeClr>
                </a:solidFill>
                <a:latin typeface="文鼎中钢笔行楷" pitchFamily="33" charset="-122"/>
                <a:ea typeface="文鼎中钢笔行楷" pitchFamily="33" charset="-122"/>
              </a:rPr>
              <a:t>。</a:t>
            </a:r>
            <a:endParaRPr lang="en-US" altLang="zh-CN" sz="2800" dirty="0">
              <a:solidFill>
                <a:schemeClr val="bg1">
                  <a:lumMod val="85000"/>
                </a:schemeClr>
              </a:solidFill>
              <a:latin typeface="文鼎中钢笔行楷" pitchFamily="33" charset="-122"/>
              <a:ea typeface="文鼎中钢笔行楷" pitchFamily="33" charset="-122"/>
            </a:endParaRPr>
          </a:p>
          <a:p>
            <a:r>
              <a:rPr lang="zh-CN" altLang="en-US" sz="2800" dirty="0" smtClean="0">
                <a:solidFill>
                  <a:schemeClr val="bg1">
                    <a:lumMod val="85000"/>
                  </a:schemeClr>
                </a:solidFill>
                <a:latin typeface="文鼎中钢笔行楷" pitchFamily="33" charset="-122"/>
                <a:ea typeface="文鼎中钢笔行楷" pitchFamily="33" charset="-122"/>
              </a:rPr>
              <a:t>荧光</a:t>
            </a:r>
            <a:r>
              <a:rPr lang="zh-CN" altLang="en-US" sz="2800" dirty="0">
                <a:solidFill>
                  <a:schemeClr val="bg1">
                    <a:lumMod val="85000"/>
                  </a:schemeClr>
                </a:solidFill>
                <a:latin typeface="文鼎中钢笔行楷" pitchFamily="33" charset="-122"/>
                <a:ea typeface="文鼎中钢笔行楷" pitchFamily="33" charset="-122"/>
              </a:rPr>
              <a:t>药丸摄像头可</a:t>
            </a:r>
            <a:r>
              <a:rPr lang="zh-CN" altLang="zh-CN" sz="2800" dirty="0">
                <a:solidFill>
                  <a:schemeClr val="bg1">
                    <a:lumMod val="85000"/>
                  </a:schemeClr>
                </a:solidFill>
                <a:latin typeface="文鼎中钢笔行楷" pitchFamily="33" charset="-122"/>
                <a:ea typeface="文鼎中钢笔行楷" pitchFamily="33" charset="-122"/>
              </a:rPr>
              <a:t>对人体整个胃肠道开展长达</a:t>
            </a:r>
            <a:r>
              <a:rPr lang="en-US" altLang="zh-CN" sz="2800" dirty="0">
                <a:solidFill>
                  <a:schemeClr val="bg1">
                    <a:lumMod val="85000"/>
                  </a:schemeClr>
                </a:solidFill>
                <a:latin typeface="文鼎中钢笔行楷" pitchFamily="33" charset="-122"/>
                <a:ea typeface="文鼎中钢笔行楷" pitchFamily="33" charset="-122"/>
              </a:rPr>
              <a:t>14</a:t>
            </a:r>
            <a:r>
              <a:rPr lang="zh-CN" altLang="zh-CN" sz="2800" dirty="0">
                <a:solidFill>
                  <a:schemeClr val="bg1">
                    <a:lumMod val="85000"/>
                  </a:schemeClr>
                </a:solidFill>
                <a:latin typeface="文鼎中钢笔行楷" pitchFamily="33" charset="-122"/>
                <a:ea typeface="文鼎中钢笔行楷" pitchFamily="33" charset="-122"/>
              </a:rPr>
              <a:t>小时的成像</a:t>
            </a:r>
            <a:r>
              <a:rPr lang="zh-CN" altLang="zh-CN" sz="2800" dirty="0" smtClean="0">
                <a:solidFill>
                  <a:schemeClr val="bg1">
                    <a:lumMod val="85000"/>
                  </a:schemeClr>
                </a:solidFill>
                <a:latin typeface="文鼎中钢笔行楷" pitchFamily="33" charset="-122"/>
                <a:ea typeface="文鼎中钢笔行楷" pitchFamily="33" charset="-122"/>
              </a:rPr>
              <a:t>扫描</a:t>
            </a:r>
            <a:r>
              <a:rPr lang="zh-CN" altLang="en-US" sz="2800" dirty="0" smtClean="0">
                <a:solidFill>
                  <a:schemeClr val="bg1">
                    <a:lumMod val="85000"/>
                  </a:schemeClr>
                </a:solidFill>
                <a:latin typeface="文鼎中钢笔行楷" pitchFamily="33" charset="-122"/>
                <a:ea typeface="文鼎中钢笔行楷" pitchFamily="33" charset="-122"/>
              </a:rPr>
              <a:t>。</a:t>
            </a:r>
            <a:endParaRPr lang="en-US" altLang="zh-CN" sz="2800" dirty="0">
              <a:solidFill>
                <a:schemeClr val="bg1">
                  <a:lumMod val="85000"/>
                </a:schemeClr>
              </a:solidFill>
              <a:latin typeface="文鼎中钢笔行楷" pitchFamily="33" charset="-122"/>
              <a:ea typeface="文鼎中钢笔行楷" pitchFamily="33" charset="-122"/>
            </a:endParaRPr>
          </a:p>
          <a:p>
            <a:endParaRPr lang="en-US" altLang="zh-CN" sz="2800" dirty="0">
              <a:solidFill>
                <a:schemeClr val="bg1">
                  <a:lumMod val="85000"/>
                </a:schemeClr>
              </a:solidFill>
              <a:latin typeface="文鼎中钢笔行楷" pitchFamily="33" charset="-122"/>
              <a:ea typeface="文鼎中钢笔行楷" pitchFamily="33" charset="-122"/>
            </a:endParaRPr>
          </a:p>
        </p:txBody>
      </p:sp>
    </p:spTree>
    <p:extLst>
      <p:ext uri="{BB962C8B-B14F-4D97-AF65-F5344CB8AC3E}">
        <p14:creationId xmlns:p14="http://schemas.microsoft.com/office/powerpoint/2010/main" val="120439245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2524" y="798009"/>
            <a:ext cx="6708746" cy="519668"/>
          </a:xfrm>
          <a:prstGeom prst="rect">
            <a:avLst/>
          </a:prstGeom>
        </p:spPr>
        <p:txBody>
          <a:bodyPr/>
          <a:lstStyle/>
          <a:p>
            <a:r>
              <a:rPr lang="en-US" altLang="zh-CN" smtClean="0"/>
              <a:t>6. X</a:t>
            </a:r>
            <a:r>
              <a:rPr lang="zh-CN" altLang="en-US" dirty="0" smtClean="0"/>
              <a:t>射线</a:t>
            </a:r>
            <a:endParaRPr lang="zh-CN" altLang="en-US" dirty="0"/>
          </a:p>
        </p:txBody>
      </p:sp>
      <p:pic>
        <p:nvPicPr>
          <p:cNvPr id="3" name="图片 2"/>
          <p:cNvPicPr>
            <a:picLocks noChangeAspect="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tretch>
            <a:fillRect/>
          </a:stretch>
        </p:blipFill>
        <p:spPr>
          <a:xfrm>
            <a:off x="5311372" y="1728192"/>
            <a:ext cx="4403567" cy="4869160"/>
          </a:xfrm>
          <a:prstGeom prst="rect">
            <a:avLst/>
          </a:prstGeom>
        </p:spPr>
      </p:pic>
      <p:sp>
        <p:nvSpPr>
          <p:cNvPr id="4" name="矩形 3"/>
          <p:cNvSpPr/>
          <p:nvPr/>
        </p:nvSpPr>
        <p:spPr>
          <a:xfrm>
            <a:off x="1136576" y="1988840"/>
            <a:ext cx="4896544" cy="2320161"/>
          </a:xfrm>
          <a:prstGeom prst="rect">
            <a:avLst/>
          </a:prstGeom>
        </p:spPr>
        <p:txBody>
          <a:bodyPr wrap="square" lIns="103163" tIns="51581" rIns="103163" bIns="51581">
            <a:spAutoFit/>
          </a:bodyPr>
          <a:lstStyle/>
          <a:p>
            <a:pPr marL="322383" indent="-322383" algn="just">
              <a:spcBef>
                <a:spcPct val="0"/>
              </a:spcBef>
              <a:buClr>
                <a:srgbClr val="FF0000"/>
              </a:buClr>
              <a:buSzPct val="70000"/>
              <a:buFont typeface="Arial" pitchFamily="34" charset="0"/>
              <a:buChar char="•"/>
            </a:pPr>
            <a:r>
              <a:rPr lang="zh-CN" altLang="en-US" sz="2400" dirty="0">
                <a:solidFill>
                  <a:schemeClr val="bg1">
                    <a:lumMod val="85000"/>
                  </a:schemeClr>
                </a:solidFill>
                <a:latin typeface="文鼎中钢笔行楷" pitchFamily="33" charset="-122"/>
                <a:ea typeface="文鼎中钢笔行楷" pitchFamily="33" charset="-122"/>
              </a:rPr>
              <a:t>医学影像及肿瘤放射治疗是由</a:t>
            </a:r>
            <a:r>
              <a:rPr lang="en-US" altLang="zh-CN" sz="2400" dirty="0">
                <a:solidFill>
                  <a:schemeClr val="bg1">
                    <a:lumMod val="85000"/>
                  </a:schemeClr>
                </a:solidFill>
                <a:latin typeface="文鼎中钢笔行楷" pitchFamily="33" charset="-122"/>
                <a:ea typeface="文鼎中钢笔行楷" pitchFamily="33" charset="-122"/>
              </a:rPr>
              <a:t>1895</a:t>
            </a:r>
            <a:r>
              <a:rPr lang="zh-CN" altLang="en-US" sz="2400" dirty="0">
                <a:solidFill>
                  <a:schemeClr val="bg1">
                    <a:lumMod val="85000"/>
                  </a:schemeClr>
                </a:solidFill>
                <a:latin typeface="文鼎中钢笔行楷" pitchFamily="33" charset="-122"/>
                <a:ea typeface="文鼎中钢笔行楷" pitchFamily="33" charset="-122"/>
              </a:rPr>
              <a:t>年伦琴发现</a:t>
            </a:r>
            <a:r>
              <a:rPr lang="en-US" altLang="zh-CN" sz="2400" dirty="0">
                <a:solidFill>
                  <a:schemeClr val="bg1">
                    <a:lumMod val="85000"/>
                  </a:schemeClr>
                </a:solidFill>
                <a:latin typeface="文鼎中钢笔行楷" pitchFamily="33" charset="-122"/>
                <a:ea typeface="文鼎中钢笔行楷" pitchFamily="33" charset="-122"/>
              </a:rPr>
              <a:t>X</a:t>
            </a:r>
            <a:r>
              <a:rPr lang="zh-CN" altLang="en-US" sz="2400" dirty="0">
                <a:solidFill>
                  <a:schemeClr val="bg1">
                    <a:lumMod val="85000"/>
                  </a:schemeClr>
                </a:solidFill>
                <a:latin typeface="文鼎中钢笔行楷" pitchFamily="33" charset="-122"/>
                <a:ea typeface="文鼎中钢笔行楷" pitchFamily="33" charset="-122"/>
              </a:rPr>
              <a:t>射线开始</a:t>
            </a:r>
            <a:r>
              <a:rPr lang="zh-CN" altLang="en-US" sz="2400" dirty="0" smtClean="0">
                <a:solidFill>
                  <a:schemeClr val="bg1">
                    <a:lumMod val="85000"/>
                  </a:schemeClr>
                </a:solidFill>
                <a:latin typeface="文鼎中钢笔行楷" pitchFamily="33" charset="-122"/>
                <a:ea typeface="文鼎中钢笔行楷" pitchFamily="33" charset="-122"/>
              </a:rPr>
              <a:t>的。</a:t>
            </a:r>
            <a:endParaRPr lang="en-US" altLang="zh-CN" sz="2400" dirty="0" smtClean="0">
              <a:solidFill>
                <a:schemeClr val="bg1">
                  <a:lumMod val="85000"/>
                </a:schemeClr>
              </a:solidFill>
              <a:latin typeface="文鼎中钢笔行楷" pitchFamily="33" charset="-122"/>
              <a:ea typeface="文鼎中钢笔行楷" pitchFamily="33" charset="-122"/>
            </a:endParaRPr>
          </a:p>
          <a:p>
            <a:pPr marL="322383" indent="-322383" algn="just">
              <a:spcBef>
                <a:spcPct val="0"/>
              </a:spcBef>
              <a:buClr>
                <a:srgbClr val="FF0000"/>
              </a:buClr>
              <a:buSzPct val="70000"/>
              <a:buFont typeface="Arial" pitchFamily="34" charset="0"/>
              <a:buChar char="•"/>
            </a:pPr>
            <a:r>
              <a:rPr lang="en-US" altLang="zh-CN" sz="2400" dirty="0">
                <a:solidFill>
                  <a:schemeClr val="bg1">
                    <a:lumMod val="85000"/>
                  </a:schemeClr>
                </a:solidFill>
                <a:latin typeface="文鼎中钢笔行楷" pitchFamily="33" charset="-122"/>
                <a:ea typeface="文鼎中钢笔行楷" pitchFamily="33" charset="-122"/>
              </a:rPr>
              <a:t>1895</a:t>
            </a:r>
            <a:r>
              <a:rPr lang="zh-CN" altLang="en-US" sz="2400" dirty="0" smtClean="0">
                <a:solidFill>
                  <a:schemeClr val="bg1">
                    <a:lumMod val="85000"/>
                  </a:schemeClr>
                </a:solidFill>
                <a:latin typeface="文鼎中钢笔行楷" pitchFamily="33" charset="-122"/>
                <a:ea typeface="文鼎中钢笔行楷" pitchFamily="33" charset="-122"/>
              </a:rPr>
              <a:t>年在</a:t>
            </a:r>
            <a:r>
              <a:rPr lang="en-US" altLang="zh-CN" sz="2400" dirty="0">
                <a:solidFill>
                  <a:schemeClr val="bg1">
                    <a:lumMod val="85000"/>
                  </a:schemeClr>
                </a:solidFill>
                <a:latin typeface="文鼎中钢笔行楷" pitchFamily="33" charset="-122"/>
                <a:ea typeface="文鼎中钢笔行楷" pitchFamily="33" charset="-122"/>
              </a:rPr>
              <a:t>《</a:t>
            </a:r>
            <a:r>
              <a:rPr lang="zh-CN" altLang="en-US" sz="2400" dirty="0">
                <a:solidFill>
                  <a:schemeClr val="bg1">
                    <a:lumMod val="85000"/>
                  </a:schemeClr>
                </a:solidFill>
                <a:latin typeface="文鼎中钢笔行楷" pitchFamily="33" charset="-122"/>
                <a:ea typeface="文鼎中钢笔行楷" pitchFamily="33" charset="-122"/>
              </a:rPr>
              <a:t>沃尔兹堡物理</a:t>
            </a:r>
            <a:r>
              <a:rPr lang="en-US" altLang="zh-CN" sz="2400" dirty="0">
                <a:solidFill>
                  <a:schemeClr val="bg1">
                    <a:lumMod val="85000"/>
                  </a:schemeClr>
                </a:solidFill>
                <a:latin typeface="文鼎中钢笔行楷" pitchFamily="33" charset="-122"/>
                <a:ea typeface="文鼎中钢笔行楷" pitchFamily="33" charset="-122"/>
              </a:rPr>
              <a:t>-</a:t>
            </a:r>
            <a:r>
              <a:rPr lang="zh-CN" altLang="en-US" sz="2400" dirty="0">
                <a:solidFill>
                  <a:schemeClr val="bg1">
                    <a:lumMod val="85000"/>
                  </a:schemeClr>
                </a:solidFill>
                <a:latin typeface="文鼎中钢笔行楷" pitchFamily="33" charset="-122"/>
                <a:ea typeface="文鼎中钢笔行楷" pitchFamily="33" charset="-122"/>
              </a:rPr>
              <a:t>医学学会会刊</a:t>
            </a:r>
            <a:r>
              <a:rPr lang="en-US" altLang="zh-CN" sz="2400" dirty="0" smtClean="0">
                <a:solidFill>
                  <a:schemeClr val="bg1">
                    <a:lumMod val="85000"/>
                  </a:schemeClr>
                </a:solidFill>
                <a:latin typeface="文鼎中钢笔行楷" pitchFamily="33" charset="-122"/>
                <a:ea typeface="文鼎中钢笔行楷" pitchFamily="33" charset="-122"/>
              </a:rPr>
              <a:t>》</a:t>
            </a:r>
            <a:r>
              <a:rPr lang="zh-CN" altLang="en-US" sz="2400" dirty="0" smtClean="0">
                <a:solidFill>
                  <a:schemeClr val="bg1">
                    <a:lumMod val="85000"/>
                  </a:schemeClr>
                </a:solidFill>
                <a:latin typeface="文鼎中钢笔行楷" pitchFamily="33" charset="-122"/>
                <a:ea typeface="文鼎中钢笔行楷" pitchFamily="33" charset="-122"/>
              </a:rPr>
              <a:t>发表：</a:t>
            </a:r>
            <a:r>
              <a:rPr lang="zh-CN" altLang="en-US" sz="2400" dirty="0">
                <a:solidFill>
                  <a:schemeClr val="bg1">
                    <a:lumMod val="85000"/>
                  </a:schemeClr>
                </a:solidFill>
                <a:latin typeface="文鼎中钢笔行楷" pitchFamily="33" charset="-122"/>
                <a:ea typeface="文鼎中钢笔行楷" pitchFamily="33" charset="-122"/>
              </a:rPr>
              <a:t>关于一种新的射线</a:t>
            </a:r>
            <a:r>
              <a:rPr lang="zh-CN" altLang="en-US" sz="2400">
                <a:solidFill>
                  <a:schemeClr val="bg1">
                    <a:lumMod val="85000"/>
                  </a:schemeClr>
                </a:solidFill>
                <a:latin typeface="文鼎中钢笔行楷" pitchFamily="33" charset="-122"/>
                <a:ea typeface="文鼎中钢笔行楷" pitchFamily="33" charset="-122"/>
              </a:rPr>
              <a:t>（</a:t>
            </a:r>
            <a:r>
              <a:rPr lang="en-US" altLang="zh-CN" sz="2400" smtClean="0">
                <a:solidFill>
                  <a:schemeClr val="bg1">
                    <a:lumMod val="85000"/>
                  </a:schemeClr>
                </a:solidFill>
                <a:latin typeface="文鼎中钢笔行楷" pitchFamily="33" charset="-122"/>
                <a:ea typeface="文鼎中钢笔行楷" pitchFamily="33" charset="-122"/>
              </a:rPr>
              <a:t>On a New Kind of Rays</a:t>
            </a:r>
            <a:r>
              <a:rPr lang="zh-CN" altLang="en-US" sz="2400" dirty="0" smtClean="0">
                <a:solidFill>
                  <a:schemeClr val="bg1">
                    <a:lumMod val="85000"/>
                  </a:schemeClr>
                </a:solidFill>
                <a:latin typeface="文鼎中钢笔行楷" pitchFamily="33" charset="-122"/>
                <a:ea typeface="文鼎中钢笔行楷" pitchFamily="33" charset="-122"/>
              </a:rPr>
              <a:t>）</a:t>
            </a:r>
            <a:endParaRPr lang="en-US" altLang="zh-CN" sz="2400" dirty="0">
              <a:solidFill>
                <a:schemeClr val="bg1">
                  <a:lumMod val="85000"/>
                </a:schemeClr>
              </a:solidFill>
              <a:latin typeface="文鼎中钢笔行楷" pitchFamily="33" charset="-122"/>
              <a:ea typeface="文鼎中钢笔行楷" pitchFamily="33" charset="-122"/>
            </a:endParaRPr>
          </a:p>
          <a:p>
            <a:pPr marL="322383" indent="-322383">
              <a:buFont typeface="Arial" pitchFamily="34" charset="0"/>
              <a:buChar char="•"/>
            </a:pPr>
            <a:r>
              <a:rPr lang="en-US" altLang="zh-CN" sz="2400" dirty="0" smtClean="0">
                <a:solidFill>
                  <a:schemeClr val="bg1">
                    <a:lumMod val="85000"/>
                  </a:schemeClr>
                </a:solidFill>
                <a:latin typeface="文鼎中钢笔行楷" pitchFamily="33" charset="-122"/>
                <a:ea typeface="文鼎中钢笔行楷" pitchFamily="33" charset="-122"/>
              </a:rPr>
              <a:t>1901</a:t>
            </a:r>
            <a:r>
              <a:rPr lang="zh-CN" altLang="en-US" sz="2400" dirty="0">
                <a:solidFill>
                  <a:schemeClr val="bg1">
                    <a:lumMod val="85000"/>
                  </a:schemeClr>
                </a:solidFill>
                <a:latin typeface="文鼎中钢笔行楷" pitchFamily="33" charset="-122"/>
                <a:ea typeface="文鼎中钢笔行楷" pitchFamily="33" charset="-122"/>
              </a:rPr>
              <a:t>年诺贝尔</a:t>
            </a:r>
            <a:r>
              <a:rPr lang="zh-CN" altLang="en-US" sz="2400">
                <a:solidFill>
                  <a:schemeClr val="bg1">
                    <a:lumMod val="85000"/>
                  </a:schemeClr>
                </a:solidFill>
                <a:latin typeface="文鼎中钢笔行楷" pitchFamily="33" charset="-122"/>
                <a:ea typeface="文鼎中钢笔行楷" pitchFamily="33" charset="-122"/>
              </a:rPr>
              <a:t>物理学</a:t>
            </a:r>
            <a:r>
              <a:rPr lang="zh-CN" altLang="en-US" sz="2400" smtClean="0">
                <a:solidFill>
                  <a:schemeClr val="bg1">
                    <a:lumMod val="85000"/>
                  </a:schemeClr>
                </a:solidFill>
                <a:latin typeface="文鼎中钢笔行楷" pitchFamily="33" charset="-122"/>
                <a:ea typeface="文鼎中钢笔行楷" pitchFamily="33" charset="-122"/>
              </a:rPr>
              <a:t>奖 </a:t>
            </a:r>
            <a:endParaRPr lang="zh-CN" altLang="en-US" sz="2400" dirty="0">
              <a:solidFill>
                <a:schemeClr val="bg1">
                  <a:lumMod val="85000"/>
                </a:schemeClr>
              </a:solidFill>
              <a:latin typeface="文鼎中钢笔行楷" pitchFamily="33" charset="-122"/>
              <a:ea typeface="文鼎中钢笔行楷" pitchFamily="33" charset="-122"/>
            </a:endParaRPr>
          </a:p>
        </p:txBody>
      </p:sp>
      <p:sp>
        <p:nvSpPr>
          <p:cNvPr id="5" name="矩形 4"/>
          <p:cNvSpPr/>
          <p:nvPr/>
        </p:nvSpPr>
        <p:spPr>
          <a:xfrm>
            <a:off x="2576736" y="6185406"/>
            <a:ext cx="3168352" cy="411946"/>
          </a:xfrm>
          <a:prstGeom prst="rect">
            <a:avLst/>
          </a:prstGeom>
        </p:spPr>
        <p:txBody>
          <a:bodyPr wrap="square" lIns="103163" tIns="51581" rIns="103163" bIns="51581">
            <a:spAutoFit/>
          </a:bodyPr>
          <a:lstStyle/>
          <a:p>
            <a:pPr>
              <a:spcBef>
                <a:spcPct val="50000"/>
              </a:spcBef>
            </a:pPr>
            <a:r>
              <a:rPr lang="en-US" altLang="zh-CN" b="1" smtClean="0">
                <a:solidFill>
                  <a:schemeClr val="bg1">
                    <a:lumMod val="85000"/>
                  </a:schemeClr>
                </a:solidFill>
              </a:rPr>
              <a:t>R</a:t>
            </a:r>
            <a:r>
              <a:rPr lang="en-US" altLang="zh-CN" b="1" smtClean="0">
                <a:solidFill>
                  <a:schemeClr val="bg1">
                    <a:lumMod val="85000"/>
                  </a:schemeClr>
                </a:solidFill>
                <a:latin typeface="Arial" charset="0"/>
              </a:rPr>
              <a:t>ö</a:t>
            </a:r>
            <a:r>
              <a:rPr lang="en-US" altLang="zh-CN" b="1" smtClean="0">
                <a:solidFill>
                  <a:schemeClr val="bg1">
                    <a:lumMod val="85000"/>
                  </a:schemeClr>
                </a:solidFill>
              </a:rPr>
              <a:t>entgen </a:t>
            </a:r>
            <a:r>
              <a:rPr lang="en-US" altLang="zh-CN" smtClean="0">
                <a:solidFill>
                  <a:schemeClr val="bg1">
                    <a:lumMod val="85000"/>
                  </a:schemeClr>
                </a:solidFill>
              </a:rPr>
              <a:t>1835-1923</a:t>
            </a:r>
            <a:endParaRPr lang="en-US" altLang="zh-CN" dirty="0">
              <a:solidFill>
                <a:schemeClr val="bg1">
                  <a:lumMod val="85000"/>
                </a:schemeClr>
              </a:solidFill>
            </a:endParaRPr>
          </a:p>
        </p:txBody>
      </p:sp>
    </p:spTree>
    <p:extLst>
      <p:ext uri="{BB962C8B-B14F-4D97-AF65-F5344CB8AC3E}">
        <p14:creationId xmlns:p14="http://schemas.microsoft.com/office/powerpoint/2010/main" val="3768020810"/>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en-US" altLang="zh-CN" dirty="0"/>
              <a:t>(</a:t>
            </a:r>
            <a:r>
              <a:rPr lang="en-US" altLang="zh-CN" smtClean="0"/>
              <a:t>1) X</a:t>
            </a:r>
            <a:r>
              <a:rPr lang="zh-CN" altLang="en-US" dirty="0"/>
              <a:t>射线</a:t>
            </a:r>
            <a:r>
              <a:rPr lang="zh-CN" altLang="en-US" dirty="0" smtClean="0"/>
              <a:t>成像</a:t>
            </a:r>
            <a:endParaRPr lang="zh-CN" altLang="en-US" dirty="0"/>
          </a:p>
        </p:txBody>
      </p:sp>
      <p:pic>
        <p:nvPicPr>
          <p:cNvPr id="6" name="图片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17096" y="1556792"/>
            <a:ext cx="2791939" cy="4057543"/>
          </a:xfrm>
          <a:prstGeom prst="rect">
            <a:avLst/>
          </a:prstGeom>
        </p:spPr>
      </p:pic>
      <p:sp>
        <p:nvSpPr>
          <p:cNvPr id="8" name="矩形 7"/>
          <p:cNvSpPr/>
          <p:nvPr/>
        </p:nvSpPr>
        <p:spPr>
          <a:xfrm>
            <a:off x="1280592" y="2348880"/>
            <a:ext cx="5226581" cy="842833"/>
          </a:xfrm>
          <a:prstGeom prst="rect">
            <a:avLst/>
          </a:prstGeom>
        </p:spPr>
        <p:txBody>
          <a:bodyPr wrap="square" lIns="103163" tIns="51581" rIns="103163" bIns="51581">
            <a:spAutoFit/>
          </a:bodyPr>
          <a:lstStyle/>
          <a:p>
            <a:pPr marL="386860" indent="-386860">
              <a:buFont typeface="Arial" pitchFamily="34" charset="0"/>
              <a:buChar char="•"/>
            </a:pPr>
            <a:r>
              <a:rPr lang="zh-CN" altLang="en-US" sz="2400" dirty="0" smtClean="0">
                <a:solidFill>
                  <a:schemeClr val="bg1">
                    <a:lumMod val="85000"/>
                  </a:schemeClr>
                </a:solidFill>
                <a:latin typeface="文鼎中钢笔行楷" pitchFamily="33" charset="-122"/>
                <a:ea typeface="文鼎中钢笔行楷" pitchFamily="33" charset="-122"/>
              </a:rPr>
              <a:t>伦琴</a:t>
            </a:r>
            <a:r>
              <a:rPr lang="zh-CN" altLang="en-US" sz="2400" dirty="0">
                <a:solidFill>
                  <a:schemeClr val="bg1">
                    <a:lumMod val="85000"/>
                  </a:schemeClr>
                </a:solidFill>
                <a:latin typeface="文鼎中钢笔行楷" pitchFamily="33" charset="-122"/>
                <a:ea typeface="文鼎中钢笔行楷" pitchFamily="33" charset="-122"/>
              </a:rPr>
              <a:t>夫人手的</a:t>
            </a:r>
            <a:r>
              <a:rPr lang="en-US" altLang="zh-CN" sz="2400" dirty="0">
                <a:solidFill>
                  <a:schemeClr val="bg1">
                    <a:lumMod val="85000"/>
                  </a:schemeClr>
                </a:solidFill>
                <a:latin typeface="文鼎中钢笔行楷" pitchFamily="33" charset="-122"/>
                <a:ea typeface="文鼎中钢笔行楷" pitchFamily="33" charset="-122"/>
              </a:rPr>
              <a:t>X</a:t>
            </a:r>
            <a:r>
              <a:rPr lang="zh-CN" altLang="en-US" sz="2400" dirty="0">
                <a:solidFill>
                  <a:schemeClr val="bg1">
                    <a:lumMod val="85000"/>
                  </a:schemeClr>
                </a:solidFill>
                <a:latin typeface="文鼎中钢笔行楷" pitchFamily="33" charset="-122"/>
                <a:ea typeface="文鼎中钢笔行楷" pitchFamily="33" charset="-122"/>
              </a:rPr>
              <a:t>射线照片，摄于</a:t>
            </a:r>
            <a:r>
              <a:rPr lang="en-US" altLang="zh-CN" sz="2400" dirty="0">
                <a:solidFill>
                  <a:schemeClr val="bg1">
                    <a:lumMod val="85000"/>
                  </a:schemeClr>
                </a:solidFill>
                <a:latin typeface="文鼎中钢笔行楷" pitchFamily="33" charset="-122"/>
                <a:ea typeface="文鼎中钢笔行楷" pitchFamily="33" charset="-122"/>
              </a:rPr>
              <a:t>1895</a:t>
            </a:r>
            <a:r>
              <a:rPr lang="zh-CN" altLang="en-US" sz="2400" dirty="0">
                <a:solidFill>
                  <a:schemeClr val="bg1">
                    <a:lumMod val="85000"/>
                  </a:schemeClr>
                </a:solidFill>
                <a:latin typeface="文鼎中钢笔行楷" pitchFamily="33" charset="-122"/>
                <a:ea typeface="文鼎中钢笔行楷" pitchFamily="33" charset="-122"/>
              </a:rPr>
              <a:t>年</a:t>
            </a:r>
            <a:r>
              <a:rPr lang="en-US" altLang="zh-CN" sz="2400" dirty="0">
                <a:solidFill>
                  <a:schemeClr val="bg1">
                    <a:lumMod val="85000"/>
                  </a:schemeClr>
                </a:solidFill>
                <a:latin typeface="文鼎中钢笔行楷" pitchFamily="33" charset="-122"/>
                <a:ea typeface="文鼎中钢笔行楷" pitchFamily="33" charset="-122"/>
              </a:rPr>
              <a:t>12</a:t>
            </a:r>
            <a:r>
              <a:rPr lang="zh-CN" altLang="en-US" sz="2400" dirty="0">
                <a:solidFill>
                  <a:schemeClr val="bg1">
                    <a:lumMod val="85000"/>
                  </a:schemeClr>
                </a:solidFill>
                <a:latin typeface="文鼎中钢笔行楷" pitchFamily="33" charset="-122"/>
                <a:ea typeface="文鼎中钢笔行楷" pitchFamily="33" charset="-122"/>
              </a:rPr>
              <a:t>月</a:t>
            </a:r>
            <a:r>
              <a:rPr lang="en-US" altLang="zh-CN" sz="2400">
                <a:solidFill>
                  <a:schemeClr val="bg1">
                    <a:lumMod val="85000"/>
                  </a:schemeClr>
                </a:solidFill>
                <a:latin typeface="文鼎中钢笔行楷" pitchFamily="33" charset="-122"/>
                <a:ea typeface="文鼎中钢笔行楷" pitchFamily="33" charset="-122"/>
              </a:rPr>
              <a:t>22</a:t>
            </a:r>
            <a:r>
              <a:rPr lang="zh-CN" altLang="en-US" sz="2400" smtClean="0">
                <a:solidFill>
                  <a:schemeClr val="bg1">
                    <a:lumMod val="85000"/>
                  </a:schemeClr>
                </a:solidFill>
                <a:latin typeface="文鼎中钢笔行楷" pitchFamily="33" charset="-122"/>
                <a:ea typeface="文鼎中钢笔行楷" pitchFamily="33" charset="-122"/>
              </a:rPr>
              <a:t>日 </a:t>
            </a:r>
            <a:endParaRPr lang="zh-CN" altLang="en-US" sz="2400" dirty="0">
              <a:solidFill>
                <a:schemeClr val="bg1">
                  <a:lumMod val="85000"/>
                </a:schemeClr>
              </a:solidFill>
              <a:latin typeface="文鼎中钢笔行楷" pitchFamily="33" charset="-122"/>
              <a:ea typeface="文鼎中钢笔行楷" pitchFamily="33" charset="-122"/>
            </a:endParaRPr>
          </a:p>
        </p:txBody>
      </p:sp>
    </p:spTree>
    <p:extLst>
      <p:ext uri="{BB962C8B-B14F-4D97-AF65-F5344CB8AC3E}">
        <p14:creationId xmlns:p14="http://schemas.microsoft.com/office/powerpoint/2010/main" val="557261008"/>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title"/>
          </p:nvPr>
        </p:nvSpPr>
        <p:spPr/>
        <p:txBody>
          <a:bodyPr/>
          <a:lstStyle/>
          <a:p>
            <a:endParaRPr lang="zh-CN" altLang="en-US"/>
          </a:p>
        </p:txBody>
      </p:sp>
      <p:pic>
        <p:nvPicPr>
          <p:cNvPr id="3" name="Picture 7"/>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2654" y="1182351"/>
            <a:ext cx="6150351" cy="44617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48276764"/>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endParaRPr lang="zh-CN" altLang="en-US"/>
          </a:p>
        </p:txBody>
      </p:sp>
      <p:pic>
        <p:nvPicPr>
          <p:cNvPr id="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4250" y="1819619"/>
            <a:ext cx="2727408" cy="30495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703650" y="1796912"/>
            <a:ext cx="2689510" cy="307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37176" y="1796912"/>
            <a:ext cx="2664296" cy="307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498759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1064568" y="589687"/>
            <a:ext cx="7776864" cy="535057"/>
          </a:xfrm>
          <a:prstGeom prst="rect">
            <a:avLst/>
          </a:prstGeom>
        </p:spPr>
        <p:txBody>
          <a:bodyPr/>
          <a:lstStyle/>
          <a:p>
            <a:r>
              <a:rPr lang="en-US" altLang="zh-CN" smtClean="0">
                <a:latin typeface="Times New Roman" pitchFamily="18" charset="0"/>
                <a:cs typeface="Times New Roman" pitchFamily="18" charset="0"/>
              </a:rPr>
              <a:t>X </a:t>
            </a:r>
            <a:r>
              <a:rPr lang="zh-CN" altLang="en-US" smtClean="0">
                <a:latin typeface="Times New Roman" pitchFamily="18" charset="0"/>
                <a:cs typeface="Times New Roman" pitchFamily="18" charset="0"/>
              </a:rPr>
              <a:t>射线</a:t>
            </a:r>
            <a:r>
              <a:rPr lang="zh-CN" altLang="en-US" dirty="0">
                <a:latin typeface="Times New Roman" pitchFamily="18" charset="0"/>
                <a:cs typeface="Times New Roman" pitchFamily="18" charset="0"/>
              </a:rPr>
              <a:t>电子计算机</a:t>
            </a:r>
            <a:r>
              <a:rPr lang="zh-CN" altLang="en-US">
                <a:latin typeface="Times New Roman" pitchFamily="18" charset="0"/>
                <a:cs typeface="Times New Roman" pitchFamily="18" charset="0"/>
              </a:rPr>
              <a:t>断层</a:t>
            </a:r>
            <a:r>
              <a:rPr lang="zh-CN" altLang="en-US" smtClean="0">
                <a:latin typeface="Times New Roman" pitchFamily="18" charset="0"/>
                <a:cs typeface="Times New Roman" pitchFamily="18" charset="0"/>
              </a:rPr>
              <a:t>成像    </a:t>
            </a:r>
            <a:r>
              <a:rPr lang="zh-CN" altLang="en-US" dirty="0">
                <a:latin typeface="Times New Roman" pitchFamily="18" charset="0"/>
                <a:cs typeface="Times New Roman" pitchFamily="18" charset="0"/>
              </a:rPr>
              <a:t/>
            </a:r>
            <a:br>
              <a:rPr lang="zh-CN" altLang="en-US" dirty="0">
                <a:latin typeface="Times New Roman" pitchFamily="18" charset="0"/>
                <a:cs typeface="Times New Roman" pitchFamily="18" charset="0"/>
              </a:rPr>
            </a:br>
            <a:r>
              <a:rPr lang="en-US" altLang="zh-CN">
                <a:latin typeface="Times New Roman" pitchFamily="18" charset="0"/>
                <a:cs typeface="Times New Roman" pitchFamily="18" charset="0"/>
              </a:rPr>
              <a:t>(</a:t>
            </a:r>
            <a:r>
              <a:rPr lang="en-US" altLang="zh-CN" smtClean="0">
                <a:latin typeface="Times New Roman" pitchFamily="18" charset="0"/>
                <a:cs typeface="Times New Roman" pitchFamily="18" charset="0"/>
              </a:rPr>
              <a:t>X-ray Computed Tomography, </a:t>
            </a:r>
            <a:r>
              <a:rPr lang="zh-CN" altLang="en-US" smtClean="0">
                <a:latin typeface="Times New Roman" pitchFamily="18" charset="0"/>
                <a:cs typeface="Times New Roman" pitchFamily="18" charset="0"/>
              </a:rPr>
              <a:t>简称</a:t>
            </a:r>
            <a:r>
              <a:rPr lang="en-US" altLang="zh-CN" dirty="0" smtClean="0">
                <a:latin typeface="Times New Roman" pitchFamily="18" charset="0"/>
                <a:cs typeface="Times New Roman" pitchFamily="18" charset="0"/>
              </a:rPr>
              <a:t>CT</a:t>
            </a:r>
            <a:r>
              <a:rPr lang="en-US" altLang="zh-CN" dirty="0">
                <a:latin typeface="Times New Roman" pitchFamily="18" charset="0"/>
                <a:cs typeface="Times New Roman" pitchFamily="18" charset="0"/>
              </a:rPr>
              <a:t>)</a:t>
            </a:r>
            <a:endParaRPr lang="zh-CN" altLang="en-US" dirty="0">
              <a:latin typeface="Times New Roman" pitchFamily="18" charset="0"/>
              <a:cs typeface="Times New Roman" pitchFamily="18" charset="0"/>
            </a:endParaRPr>
          </a:p>
        </p:txBody>
      </p:sp>
      <p:pic>
        <p:nvPicPr>
          <p:cNvPr id="3" name="Picture 2" descr="cormack"/>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945054" y="1844824"/>
            <a:ext cx="1628489" cy="23042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矩形 4"/>
          <p:cNvSpPr/>
          <p:nvPr/>
        </p:nvSpPr>
        <p:spPr>
          <a:xfrm>
            <a:off x="1280592" y="1628800"/>
            <a:ext cx="6336704" cy="1200329"/>
          </a:xfrm>
          <a:prstGeom prst="rect">
            <a:avLst/>
          </a:prstGeom>
        </p:spPr>
        <p:txBody>
          <a:bodyPr wrap="square">
            <a:spAutoFit/>
          </a:bodyPr>
          <a:lstStyle/>
          <a:p>
            <a:r>
              <a:rPr lang="en-US" altLang="zh-CN" sz="2400" dirty="0">
                <a:solidFill>
                  <a:schemeClr val="bg1">
                    <a:lumMod val="85000"/>
                  </a:schemeClr>
                </a:solidFill>
                <a:latin typeface="文鼎中钢笔行楷" pitchFamily="33" charset="-122"/>
                <a:ea typeface="文鼎中钢笔行楷" pitchFamily="33" charset="-122"/>
              </a:rPr>
              <a:t>1963</a:t>
            </a:r>
            <a:r>
              <a:rPr lang="zh-CN" altLang="en-US" sz="2400" dirty="0">
                <a:solidFill>
                  <a:schemeClr val="bg1">
                    <a:lumMod val="85000"/>
                  </a:schemeClr>
                </a:solidFill>
                <a:latin typeface="文鼎中钢笔行楷" pitchFamily="33" charset="-122"/>
                <a:ea typeface="文鼎中钢笔行楷" pitchFamily="33" charset="-122"/>
              </a:rPr>
              <a:t>年美国物理学家科马克发现人体不同的组织对Ｘ线的透过率有所不同，提出了用投影数据重建图像的数学方法</a:t>
            </a:r>
          </a:p>
        </p:txBody>
      </p:sp>
      <p:sp>
        <p:nvSpPr>
          <p:cNvPr id="6" name="矩形 5"/>
          <p:cNvSpPr/>
          <p:nvPr/>
        </p:nvSpPr>
        <p:spPr>
          <a:xfrm>
            <a:off x="7401272" y="4221088"/>
            <a:ext cx="2232248" cy="707886"/>
          </a:xfrm>
          <a:prstGeom prst="rect">
            <a:avLst/>
          </a:prstGeom>
        </p:spPr>
        <p:txBody>
          <a:bodyPr wrap="square">
            <a:spAutoFit/>
          </a:bodyPr>
          <a:lstStyle/>
          <a:p>
            <a:pPr marL="280988" indent="-280988" algn="r">
              <a:buClr>
                <a:srgbClr val="FF0000"/>
              </a:buClr>
              <a:buSzPct val="70000"/>
              <a:buFont typeface="Wingdings" pitchFamily="2" charset="2"/>
              <a:buNone/>
            </a:pPr>
            <a:r>
              <a:rPr kumimoji="1" lang="en-US" altLang="zh-CN" b="1" err="1" smtClean="0">
                <a:solidFill>
                  <a:schemeClr val="bg1">
                    <a:lumMod val="65000"/>
                  </a:schemeClr>
                </a:solidFill>
                <a:latin typeface="华文隶书" pitchFamily="2" charset="-122"/>
                <a:ea typeface="华文隶书" pitchFamily="2" charset="-122"/>
              </a:rPr>
              <a:t>A</a:t>
            </a:r>
            <a:r>
              <a:rPr kumimoji="1" lang="en-US" altLang="zh-CN" b="1" smtClean="0">
                <a:solidFill>
                  <a:schemeClr val="bg1">
                    <a:lumMod val="65000"/>
                  </a:schemeClr>
                </a:solidFill>
                <a:latin typeface="华文隶书" pitchFamily="2" charset="-122"/>
                <a:ea typeface="华文隶书" pitchFamily="2" charset="-122"/>
              </a:rPr>
              <a:t>. M. Cormack</a:t>
            </a:r>
            <a:endParaRPr kumimoji="1" lang="en-US" altLang="zh-CN" b="1" dirty="0">
              <a:solidFill>
                <a:schemeClr val="bg1">
                  <a:lumMod val="65000"/>
                </a:schemeClr>
              </a:solidFill>
              <a:latin typeface="华文隶书" pitchFamily="2" charset="-122"/>
              <a:ea typeface="华文隶书" pitchFamily="2" charset="-122"/>
            </a:endParaRPr>
          </a:p>
          <a:p>
            <a:pPr marL="280988" indent="-280988" algn="r">
              <a:buClr>
                <a:srgbClr val="FF0000"/>
              </a:buClr>
              <a:buSzPct val="70000"/>
              <a:buFont typeface="Wingdings" pitchFamily="2" charset="2"/>
              <a:buNone/>
            </a:pPr>
            <a:r>
              <a:rPr kumimoji="1" lang="en-US" altLang="zh-CN" b="1" dirty="0">
                <a:solidFill>
                  <a:schemeClr val="bg1">
                    <a:lumMod val="65000"/>
                  </a:schemeClr>
                </a:solidFill>
              </a:rPr>
              <a:t>1924-1998</a:t>
            </a:r>
          </a:p>
        </p:txBody>
      </p:sp>
      <p:sp>
        <p:nvSpPr>
          <p:cNvPr id="10" name="矩形 9"/>
          <p:cNvSpPr/>
          <p:nvPr/>
        </p:nvSpPr>
        <p:spPr>
          <a:xfrm>
            <a:off x="2496220" y="4365104"/>
            <a:ext cx="1296144" cy="1296144"/>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矩形 10"/>
          <p:cNvSpPr/>
          <p:nvPr/>
        </p:nvSpPr>
        <p:spPr>
          <a:xfrm>
            <a:off x="2496220" y="4365104"/>
            <a:ext cx="648072" cy="64807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3144292" y="4365104"/>
            <a:ext cx="648072" cy="64807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a:off x="2496220" y="5013176"/>
            <a:ext cx="648072" cy="64807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3144292" y="5013176"/>
            <a:ext cx="648072" cy="64807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箭头连接符 15"/>
          <p:cNvCxnSpPr/>
          <p:nvPr/>
        </p:nvCxnSpPr>
        <p:spPr>
          <a:xfrm>
            <a:off x="2136180" y="4725144"/>
            <a:ext cx="2088232"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18" name="TextBox 17"/>
          <p:cNvSpPr txBox="1"/>
          <p:nvPr/>
        </p:nvSpPr>
        <p:spPr>
          <a:xfrm>
            <a:off x="1776140" y="4509120"/>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0</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19" name="TextBox 18"/>
          <p:cNvSpPr txBox="1"/>
          <p:nvPr/>
        </p:nvSpPr>
        <p:spPr>
          <a:xfrm>
            <a:off x="1776140" y="5157192"/>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0</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20" name="TextBox 19"/>
          <p:cNvSpPr txBox="1"/>
          <p:nvPr/>
        </p:nvSpPr>
        <p:spPr>
          <a:xfrm>
            <a:off x="2640236" y="3717032"/>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0</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21" name="TextBox 20"/>
          <p:cNvSpPr txBox="1"/>
          <p:nvPr/>
        </p:nvSpPr>
        <p:spPr>
          <a:xfrm>
            <a:off x="3216300" y="3717032"/>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0</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22" name="TextBox 21"/>
          <p:cNvSpPr txBox="1"/>
          <p:nvPr/>
        </p:nvSpPr>
        <p:spPr>
          <a:xfrm>
            <a:off x="4296420" y="4509120"/>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a:solidFill>
                  <a:schemeClr val="accent6">
                    <a:lumMod val="75000"/>
                  </a:schemeClr>
                </a:solidFill>
                <a:latin typeface="Times New Roman" pitchFamily="18" charset="0"/>
                <a:cs typeface="Times New Roman" pitchFamily="18" charset="0"/>
              </a:rPr>
              <a:t>1</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23" name="TextBox 22"/>
          <p:cNvSpPr txBox="1"/>
          <p:nvPr/>
        </p:nvSpPr>
        <p:spPr>
          <a:xfrm>
            <a:off x="4296420" y="5229200"/>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a:solidFill>
                  <a:schemeClr val="accent6">
                    <a:lumMod val="75000"/>
                  </a:schemeClr>
                </a:solidFill>
                <a:latin typeface="Times New Roman" pitchFamily="18" charset="0"/>
                <a:cs typeface="Times New Roman" pitchFamily="18" charset="0"/>
              </a:rPr>
              <a:t>2</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24" name="TextBox 23"/>
          <p:cNvSpPr txBox="1"/>
          <p:nvPr/>
        </p:nvSpPr>
        <p:spPr>
          <a:xfrm>
            <a:off x="2640236" y="5949280"/>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3</a:t>
            </a:r>
            <a:endParaRPr lang="zh-CN" altLang="en-US" i="1" baseline="-25000" dirty="0">
              <a:solidFill>
                <a:schemeClr val="accent6">
                  <a:lumMod val="75000"/>
                </a:schemeClr>
              </a:solidFill>
              <a:latin typeface="Times New Roman" pitchFamily="18" charset="0"/>
              <a:cs typeface="Times New Roman" pitchFamily="18" charset="0"/>
            </a:endParaRPr>
          </a:p>
        </p:txBody>
      </p:sp>
      <p:sp>
        <p:nvSpPr>
          <p:cNvPr id="25" name="TextBox 24"/>
          <p:cNvSpPr txBox="1"/>
          <p:nvPr/>
        </p:nvSpPr>
        <p:spPr>
          <a:xfrm>
            <a:off x="3360316" y="5949280"/>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4</a:t>
            </a:r>
            <a:endParaRPr lang="zh-CN" altLang="en-US" i="1" baseline="-25000" dirty="0">
              <a:solidFill>
                <a:schemeClr val="accent6">
                  <a:lumMod val="75000"/>
                </a:schemeClr>
              </a:solidFill>
              <a:latin typeface="Times New Roman" pitchFamily="18" charset="0"/>
              <a:cs typeface="Times New Roman" pitchFamily="18" charset="0"/>
            </a:endParaRPr>
          </a:p>
        </p:txBody>
      </p:sp>
      <p:cxnSp>
        <p:nvCxnSpPr>
          <p:cNvPr id="26" name="直接箭头连接符 25"/>
          <p:cNvCxnSpPr/>
          <p:nvPr/>
        </p:nvCxnSpPr>
        <p:spPr>
          <a:xfrm>
            <a:off x="2144688" y="5373216"/>
            <a:ext cx="2088232"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27" name="直接箭头连接符 26"/>
          <p:cNvCxnSpPr/>
          <p:nvPr/>
        </p:nvCxnSpPr>
        <p:spPr>
          <a:xfrm>
            <a:off x="2856260" y="4149080"/>
            <a:ext cx="0" cy="1728192"/>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cxnSp>
        <p:nvCxnSpPr>
          <p:cNvPr id="30" name="直接箭头连接符 29"/>
          <p:cNvCxnSpPr/>
          <p:nvPr/>
        </p:nvCxnSpPr>
        <p:spPr>
          <a:xfrm>
            <a:off x="3504332" y="4149080"/>
            <a:ext cx="0" cy="1728192"/>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32" name="矩形 31"/>
          <p:cNvSpPr/>
          <p:nvPr/>
        </p:nvSpPr>
        <p:spPr>
          <a:xfrm>
            <a:off x="2488597" y="4365104"/>
            <a:ext cx="511679" cy="400110"/>
          </a:xfrm>
          <a:prstGeom prst="rect">
            <a:avLst/>
          </a:prstGeom>
        </p:spPr>
        <p:txBody>
          <a:bodyPr wrap="none">
            <a:spAutoFit/>
          </a:bodyPr>
          <a:lstStyle/>
          <a:p>
            <a:r>
              <a:rPr lang="zh-CN" altLang="en-US" smtClean="0">
                <a:solidFill>
                  <a:schemeClr val="accent3">
                    <a:lumMod val="20000"/>
                    <a:lumOff val="80000"/>
                  </a:schemeClr>
                </a:solidFill>
                <a:sym typeface="Symbol"/>
              </a:rPr>
              <a:t></a:t>
            </a:r>
            <a:r>
              <a:rPr lang="en-US" altLang="zh-CN" baseline="-25000" smtClean="0">
                <a:solidFill>
                  <a:schemeClr val="accent3">
                    <a:lumMod val="20000"/>
                    <a:lumOff val="80000"/>
                  </a:schemeClr>
                </a:solidFill>
                <a:sym typeface="Symbol"/>
              </a:rPr>
              <a:t>1</a:t>
            </a:r>
            <a:r>
              <a:rPr lang="en-US" altLang="zh-CN" smtClean="0">
                <a:solidFill>
                  <a:schemeClr val="accent3">
                    <a:lumMod val="20000"/>
                    <a:lumOff val="80000"/>
                  </a:schemeClr>
                </a:solidFill>
                <a:sym typeface="Symbol"/>
              </a:rPr>
              <a:t> </a:t>
            </a:r>
            <a:endParaRPr lang="zh-CN" altLang="en-US" dirty="0">
              <a:solidFill>
                <a:schemeClr val="accent3">
                  <a:lumMod val="20000"/>
                  <a:lumOff val="80000"/>
                </a:schemeClr>
              </a:solidFill>
            </a:endParaRPr>
          </a:p>
        </p:txBody>
      </p:sp>
      <p:sp>
        <p:nvSpPr>
          <p:cNvPr id="33" name="矩形 32"/>
          <p:cNvSpPr/>
          <p:nvPr/>
        </p:nvSpPr>
        <p:spPr>
          <a:xfrm>
            <a:off x="2496220" y="5013176"/>
            <a:ext cx="497252" cy="400110"/>
          </a:xfrm>
          <a:prstGeom prst="rect">
            <a:avLst/>
          </a:prstGeom>
        </p:spPr>
        <p:txBody>
          <a:bodyPr wrap="none">
            <a:spAutoFit/>
          </a:bodyPr>
          <a:lstStyle/>
          <a:p>
            <a:r>
              <a:rPr lang="zh-CN" altLang="en-US" smtClean="0">
                <a:solidFill>
                  <a:schemeClr val="accent3">
                    <a:lumMod val="20000"/>
                    <a:lumOff val="80000"/>
                  </a:schemeClr>
                </a:solidFill>
                <a:sym typeface="Symbol"/>
              </a:rPr>
              <a:t></a:t>
            </a:r>
            <a:r>
              <a:rPr lang="en-US" altLang="zh-CN" baseline="-25000" smtClean="0">
                <a:solidFill>
                  <a:schemeClr val="accent3">
                    <a:lumMod val="20000"/>
                    <a:lumOff val="80000"/>
                  </a:schemeClr>
                </a:solidFill>
                <a:sym typeface="Symbol"/>
              </a:rPr>
              <a:t>3</a:t>
            </a:r>
            <a:r>
              <a:rPr lang="en-US" altLang="zh-CN" smtClean="0">
                <a:solidFill>
                  <a:schemeClr val="accent3">
                    <a:lumMod val="20000"/>
                    <a:lumOff val="80000"/>
                  </a:schemeClr>
                </a:solidFill>
                <a:sym typeface="Symbol"/>
              </a:rPr>
              <a:t> </a:t>
            </a:r>
            <a:endParaRPr lang="zh-CN" altLang="en-US" dirty="0">
              <a:solidFill>
                <a:schemeClr val="accent3">
                  <a:lumMod val="20000"/>
                  <a:lumOff val="80000"/>
                </a:schemeClr>
              </a:solidFill>
            </a:endParaRPr>
          </a:p>
        </p:txBody>
      </p:sp>
      <p:sp>
        <p:nvSpPr>
          <p:cNvPr id="34" name="矩形 33"/>
          <p:cNvSpPr/>
          <p:nvPr/>
        </p:nvSpPr>
        <p:spPr>
          <a:xfrm>
            <a:off x="3140100" y="4352404"/>
            <a:ext cx="497252" cy="400110"/>
          </a:xfrm>
          <a:prstGeom prst="rect">
            <a:avLst/>
          </a:prstGeom>
        </p:spPr>
        <p:txBody>
          <a:bodyPr wrap="none">
            <a:spAutoFit/>
          </a:bodyPr>
          <a:lstStyle/>
          <a:p>
            <a:r>
              <a:rPr lang="zh-CN" altLang="en-US" smtClean="0">
                <a:solidFill>
                  <a:schemeClr val="accent3">
                    <a:lumMod val="20000"/>
                    <a:lumOff val="80000"/>
                  </a:schemeClr>
                </a:solidFill>
                <a:sym typeface="Symbol"/>
              </a:rPr>
              <a:t></a:t>
            </a:r>
            <a:r>
              <a:rPr lang="en-US" altLang="zh-CN" baseline="-25000" smtClean="0">
                <a:solidFill>
                  <a:schemeClr val="accent3">
                    <a:lumMod val="20000"/>
                    <a:lumOff val="80000"/>
                  </a:schemeClr>
                </a:solidFill>
                <a:sym typeface="Symbol"/>
              </a:rPr>
              <a:t>2</a:t>
            </a:r>
            <a:r>
              <a:rPr lang="en-US" altLang="zh-CN" smtClean="0">
                <a:solidFill>
                  <a:schemeClr val="accent3">
                    <a:lumMod val="20000"/>
                    <a:lumOff val="80000"/>
                  </a:schemeClr>
                </a:solidFill>
                <a:sym typeface="Symbol"/>
              </a:rPr>
              <a:t> </a:t>
            </a:r>
            <a:endParaRPr lang="zh-CN" altLang="en-US" dirty="0">
              <a:solidFill>
                <a:schemeClr val="accent3">
                  <a:lumMod val="20000"/>
                  <a:lumOff val="80000"/>
                </a:schemeClr>
              </a:solidFill>
            </a:endParaRPr>
          </a:p>
        </p:txBody>
      </p:sp>
      <p:sp>
        <p:nvSpPr>
          <p:cNvPr id="35" name="矩形 34"/>
          <p:cNvSpPr/>
          <p:nvPr/>
        </p:nvSpPr>
        <p:spPr>
          <a:xfrm>
            <a:off x="3152800" y="5013176"/>
            <a:ext cx="497252" cy="400110"/>
          </a:xfrm>
          <a:prstGeom prst="rect">
            <a:avLst/>
          </a:prstGeom>
        </p:spPr>
        <p:txBody>
          <a:bodyPr wrap="none">
            <a:spAutoFit/>
          </a:bodyPr>
          <a:lstStyle/>
          <a:p>
            <a:r>
              <a:rPr lang="zh-CN" altLang="en-US" smtClean="0">
                <a:solidFill>
                  <a:schemeClr val="accent3">
                    <a:lumMod val="20000"/>
                    <a:lumOff val="80000"/>
                  </a:schemeClr>
                </a:solidFill>
                <a:sym typeface="Symbol"/>
              </a:rPr>
              <a:t></a:t>
            </a:r>
            <a:r>
              <a:rPr lang="en-US" altLang="zh-CN" baseline="-25000" smtClean="0">
                <a:solidFill>
                  <a:schemeClr val="accent3">
                    <a:lumMod val="20000"/>
                    <a:lumOff val="80000"/>
                  </a:schemeClr>
                </a:solidFill>
                <a:sym typeface="Symbol"/>
              </a:rPr>
              <a:t>4</a:t>
            </a:r>
            <a:r>
              <a:rPr lang="en-US" altLang="zh-CN" smtClean="0">
                <a:solidFill>
                  <a:schemeClr val="accent3">
                    <a:lumMod val="20000"/>
                    <a:lumOff val="80000"/>
                  </a:schemeClr>
                </a:solidFill>
                <a:sym typeface="Symbol"/>
              </a:rPr>
              <a:t> </a:t>
            </a:r>
            <a:endParaRPr lang="zh-CN" altLang="en-US" dirty="0">
              <a:solidFill>
                <a:schemeClr val="accent3">
                  <a:lumMod val="20000"/>
                  <a:lumOff val="80000"/>
                </a:schemeClr>
              </a:solidFill>
            </a:endParaRPr>
          </a:p>
        </p:txBody>
      </p:sp>
      <p:sp>
        <p:nvSpPr>
          <p:cNvPr id="37" name="矩形 36"/>
          <p:cNvSpPr/>
          <p:nvPr/>
        </p:nvSpPr>
        <p:spPr>
          <a:xfrm>
            <a:off x="4520952" y="2780928"/>
            <a:ext cx="576064" cy="64807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600" i="1" dirty="0" smtClean="0">
                <a:latin typeface="Times New Roman" pitchFamily="18" charset="0"/>
                <a:cs typeface="Times New Roman" pitchFamily="18" charset="0"/>
              </a:rPr>
              <a:t>x</a:t>
            </a:r>
            <a:endParaRPr lang="zh-CN" altLang="en-US" sz="3600" i="1" dirty="0">
              <a:latin typeface="Times New Roman" pitchFamily="18" charset="0"/>
              <a:cs typeface="Times New Roman" pitchFamily="18" charset="0"/>
            </a:endParaRPr>
          </a:p>
        </p:txBody>
      </p:sp>
      <p:grpSp>
        <p:nvGrpSpPr>
          <p:cNvPr id="41" name="组合 40"/>
          <p:cNvGrpSpPr/>
          <p:nvPr/>
        </p:nvGrpSpPr>
        <p:grpSpPr>
          <a:xfrm>
            <a:off x="-1815752" y="2924944"/>
            <a:ext cx="1800200" cy="472118"/>
            <a:chOff x="1064568" y="3501008"/>
            <a:chExt cx="1800200" cy="472118"/>
          </a:xfrm>
        </p:grpSpPr>
        <p:cxnSp>
          <p:nvCxnSpPr>
            <p:cNvPr id="39" name="直接箭头连接符 38"/>
            <p:cNvCxnSpPr/>
            <p:nvPr/>
          </p:nvCxnSpPr>
          <p:spPr>
            <a:xfrm>
              <a:off x="1280592" y="3501008"/>
              <a:ext cx="1584176" cy="0"/>
            </a:xfrm>
            <a:prstGeom prst="straightConnector1">
              <a:avLst/>
            </a:prstGeom>
            <a:ln>
              <a:tailEnd type="arrow"/>
            </a:ln>
          </p:spPr>
          <p:style>
            <a:lnRef idx="1">
              <a:schemeClr val="accent6"/>
            </a:lnRef>
            <a:fillRef idx="0">
              <a:schemeClr val="accent6"/>
            </a:fillRef>
            <a:effectRef idx="0">
              <a:schemeClr val="accent6"/>
            </a:effectRef>
            <a:fontRef idx="minor">
              <a:schemeClr val="tx1"/>
            </a:fontRef>
          </p:style>
        </p:cxnSp>
        <p:sp>
          <p:nvSpPr>
            <p:cNvPr id="40" name="TextBox 39"/>
            <p:cNvSpPr txBox="1"/>
            <p:nvPr/>
          </p:nvSpPr>
          <p:spPr>
            <a:xfrm>
              <a:off x="1064568" y="3573016"/>
              <a:ext cx="354584" cy="400110"/>
            </a:xfrm>
            <a:prstGeom prst="rect">
              <a:avLst/>
            </a:prstGeom>
            <a:noFill/>
          </p:spPr>
          <p:txBody>
            <a:bodyPr wrap="none" rtlCol="0">
              <a:spAutoFit/>
            </a:bodyPr>
            <a:lstStyle/>
            <a:p>
              <a:r>
                <a:rPr lang="en-US" altLang="zh-CN" i="1" dirty="0" smtClean="0">
                  <a:solidFill>
                    <a:schemeClr val="accent6">
                      <a:lumMod val="75000"/>
                    </a:schemeClr>
                  </a:solidFill>
                  <a:latin typeface="Times New Roman" pitchFamily="18" charset="0"/>
                  <a:cs typeface="Times New Roman" pitchFamily="18" charset="0"/>
                </a:rPr>
                <a:t>I</a:t>
              </a:r>
              <a:r>
                <a:rPr lang="en-US" altLang="zh-CN" i="1" baseline="-25000" dirty="0" smtClean="0">
                  <a:solidFill>
                    <a:schemeClr val="accent6">
                      <a:lumMod val="75000"/>
                    </a:schemeClr>
                  </a:solidFill>
                  <a:latin typeface="Times New Roman" pitchFamily="18" charset="0"/>
                  <a:cs typeface="Times New Roman" pitchFamily="18" charset="0"/>
                </a:rPr>
                <a:t>0</a:t>
              </a:r>
              <a:endParaRPr lang="zh-CN" altLang="en-US" i="1" baseline="-25000" dirty="0">
                <a:solidFill>
                  <a:schemeClr val="accent6">
                    <a:lumMod val="75000"/>
                  </a:schemeClr>
                </a:solidFill>
                <a:latin typeface="Times New Roman" pitchFamily="18" charset="0"/>
                <a:cs typeface="Times New Roman" pitchFamily="18" charset="0"/>
              </a:endParaRPr>
            </a:p>
          </p:txBody>
        </p:sp>
      </p:grpSp>
      <mc:AlternateContent xmlns:mc="http://schemas.openxmlformats.org/markup-compatibility/2006" xmlns:a14="http://schemas.microsoft.com/office/drawing/2010/main">
        <mc:Choice Requires="a14">
          <p:sp>
            <p:nvSpPr>
              <p:cNvPr id="42" name="TextBox 41"/>
              <p:cNvSpPr txBox="1"/>
              <p:nvPr/>
            </p:nvSpPr>
            <p:spPr>
              <a:xfrm>
                <a:off x="5673080" y="2708920"/>
                <a:ext cx="1423147" cy="400110"/>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zh-CN" i="1" smtClean="0">
                              <a:solidFill>
                                <a:schemeClr val="accent3">
                                  <a:lumMod val="20000"/>
                                  <a:lumOff val="80000"/>
                                </a:schemeClr>
                              </a:solidFill>
                              <a:latin typeface="Cambria Math"/>
                            </a:rPr>
                          </m:ctrlPr>
                        </m:sSupPr>
                        <m:e>
                          <m:r>
                            <a:rPr lang="en-US" altLang="zh-CN" b="0" i="1" smtClean="0">
                              <a:solidFill>
                                <a:schemeClr val="accent3">
                                  <a:lumMod val="20000"/>
                                  <a:lumOff val="80000"/>
                                </a:schemeClr>
                              </a:solidFill>
                              <a:latin typeface="Cambria Math"/>
                            </a:rPr>
                            <m:t>𝐼</m:t>
                          </m:r>
                          <m:r>
                            <a:rPr lang="en-US" altLang="zh-CN" b="0" i="1" smtClean="0">
                              <a:solidFill>
                                <a:schemeClr val="accent3">
                                  <a:lumMod val="20000"/>
                                  <a:lumOff val="80000"/>
                                </a:schemeClr>
                              </a:solidFill>
                              <a:latin typeface="Cambria Math"/>
                            </a:rPr>
                            <m:t>=</m:t>
                          </m:r>
                          <m:sSubSup>
                            <m:sSubSupPr>
                              <m:ctrlPr>
                                <a:rPr lang="en-US" altLang="zh-CN" b="0" i="1" smtClean="0">
                                  <a:solidFill>
                                    <a:schemeClr val="accent3">
                                      <a:lumMod val="20000"/>
                                      <a:lumOff val="80000"/>
                                    </a:schemeClr>
                                  </a:solidFill>
                                  <a:latin typeface="Cambria Math"/>
                                </a:rPr>
                              </m:ctrlPr>
                            </m:sSubSupPr>
                            <m:e>
                              <m:r>
                                <a:rPr lang="en-US" altLang="zh-CN" b="0" i="1" smtClean="0">
                                  <a:solidFill>
                                    <a:schemeClr val="accent3">
                                      <a:lumMod val="20000"/>
                                      <a:lumOff val="80000"/>
                                    </a:schemeClr>
                                  </a:solidFill>
                                  <a:latin typeface="Cambria Math"/>
                                </a:rPr>
                                <m:t>𝐼</m:t>
                              </m:r>
                            </m:e>
                            <m:sub>
                              <m:r>
                                <a:rPr lang="en-US" altLang="zh-CN" b="0" i="1" smtClean="0">
                                  <a:solidFill>
                                    <a:schemeClr val="accent3">
                                      <a:lumMod val="20000"/>
                                      <a:lumOff val="80000"/>
                                    </a:schemeClr>
                                  </a:solidFill>
                                  <a:latin typeface="Cambria Math"/>
                                </a:rPr>
                                <m:t>0</m:t>
                              </m:r>
                            </m:sub>
                            <m:sup/>
                          </m:sSubSup>
                          <m:r>
                            <a:rPr lang="en-US" altLang="zh-CN" i="1" smtClean="0">
                              <a:solidFill>
                                <a:schemeClr val="accent3">
                                  <a:lumMod val="20000"/>
                                  <a:lumOff val="80000"/>
                                </a:schemeClr>
                              </a:solidFill>
                              <a:latin typeface="Cambria Math"/>
                            </a:rPr>
                            <m:t>𝑒</m:t>
                          </m:r>
                        </m:e>
                        <m:sup>
                          <m:r>
                            <a:rPr lang="en-US" altLang="zh-CN" i="1" smtClean="0">
                              <a:solidFill>
                                <a:schemeClr val="accent3">
                                  <a:lumMod val="20000"/>
                                  <a:lumOff val="80000"/>
                                </a:schemeClr>
                              </a:solidFill>
                              <a:latin typeface="Cambria Math"/>
                            </a:rPr>
                            <m:t>−</m:t>
                          </m:r>
                          <m:r>
                            <a:rPr lang="zh-CN" altLang="en-US" i="1" smtClean="0">
                              <a:solidFill>
                                <a:schemeClr val="accent3">
                                  <a:lumMod val="20000"/>
                                  <a:lumOff val="80000"/>
                                </a:schemeClr>
                              </a:solidFill>
                              <a:latin typeface="Cambria Math"/>
                            </a:rPr>
                            <m:t>𝜇</m:t>
                          </m:r>
                          <m:r>
                            <a:rPr lang="en-US" altLang="zh-CN" b="0" i="1" smtClean="0">
                              <a:solidFill>
                                <a:schemeClr val="accent3">
                                  <a:lumMod val="20000"/>
                                  <a:lumOff val="80000"/>
                                </a:schemeClr>
                              </a:solidFill>
                              <a:latin typeface="Cambria Math"/>
                            </a:rPr>
                            <m:t>𝑥</m:t>
                          </m:r>
                        </m:sup>
                      </m:sSup>
                    </m:oMath>
                  </m:oMathPara>
                </a14:m>
                <a:endParaRPr lang="zh-CN" altLang="en-US" dirty="0">
                  <a:solidFill>
                    <a:schemeClr val="accent3">
                      <a:lumMod val="20000"/>
                      <a:lumOff val="80000"/>
                    </a:schemeClr>
                  </a:solidFill>
                </a:endParaRPr>
              </a:p>
            </p:txBody>
          </p:sp>
        </mc:Choice>
        <mc:Fallback xmlns="">
          <p:sp>
            <p:nvSpPr>
              <p:cNvPr id="42" name="TextBox 41"/>
              <p:cNvSpPr txBox="1">
                <a:spLocks noRot="1" noChangeAspect="1" noMove="1" noResize="1" noEditPoints="1" noAdjustHandles="1" noChangeArrowheads="1" noChangeShapeType="1" noTextEdit="1"/>
              </p:cNvSpPr>
              <p:nvPr/>
            </p:nvSpPr>
            <p:spPr>
              <a:xfrm>
                <a:off x="5673080" y="2708920"/>
                <a:ext cx="1423147" cy="400110"/>
              </a:xfrm>
              <a:prstGeom prst="rect">
                <a:avLst/>
              </a:prstGeom>
              <a:blipFill rotWithShape="1">
                <a:blip r:embed="rId4"/>
                <a:stretch>
                  <a:fillRect b="-303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5" name="TextBox 44"/>
              <p:cNvSpPr txBox="1"/>
              <p:nvPr/>
            </p:nvSpPr>
            <p:spPr>
              <a:xfrm>
                <a:off x="5169024" y="3992506"/>
                <a:ext cx="2244589" cy="660630"/>
              </a:xfrm>
              <a:prstGeom prst="rect">
                <a:avLst/>
              </a:prstGeom>
              <a:noFill/>
            </p:spPr>
            <p:txBody>
              <a:bodyPr wrap="none" rtlCol="0">
                <a:spAutoFit/>
              </a:bodyPr>
              <a:lstStyle/>
              <a:p>
                <a14:m>
                  <m:oMath xmlns:m="http://schemas.openxmlformats.org/officeDocument/2006/math">
                    <m:r>
                      <a:rPr lang="en-US" altLang="zh-CN" sz="2400" b="0" i="1" smtClean="0">
                        <a:solidFill>
                          <a:schemeClr val="accent3">
                            <a:lumMod val="20000"/>
                            <a:lumOff val="80000"/>
                          </a:schemeClr>
                        </a:solidFill>
                        <a:latin typeface="Cambria Math"/>
                      </a:rPr>
                      <m:t>𝑙𝑛</m:t>
                    </m:r>
                    <m:f>
                      <m:fPr>
                        <m:ctrlPr>
                          <a:rPr lang="en-US" altLang="zh-CN" sz="2400" b="0" i="1" smtClean="0">
                            <a:solidFill>
                              <a:schemeClr val="accent3">
                                <a:lumMod val="20000"/>
                                <a:lumOff val="80000"/>
                              </a:schemeClr>
                            </a:solidFill>
                            <a:latin typeface="Cambria Math"/>
                          </a:rPr>
                        </m:ctrlPr>
                      </m:fPr>
                      <m:num>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0</m:t>
                            </m:r>
                          </m:sub>
                        </m:sSub>
                      </m:num>
                      <m:den>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1</m:t>
                            </m:r>
                          </m:sub>
                        </m:sSub>
                      </m:den>
                    </m:f>
                  </m:oMath>
                </a14:m>
                <a:r>
                  <a:rPr lang="zh-CN" altLang="en-US" sz="2400" dirty="0" smtClean="0">
                    <a:solidFill>
                      <a:schemeClr val="accent3">
                        <a:lumMod val="20000"/>
                        <a:lumOff val="80000"/>
                      </a:schemeClr>
                    </a:solidFill>
                    <a:latin typeface="Times New Roman" pitchFamily="18" charset="0"/>
                    <a:cs typeface="Times New Roman" pitchFamily="18" charset="0"/>
                  </a:rPr>
                  <a:t> </a:t>
                </a:r>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i="1">
                            <a:solidFill>
                              <a:schemeClr val="accent3">
                                <a:lumMod val="20000"/>
                                <a:lumOff val="80000"/>
                              </a:schemeClr>
                            </a:solidFill>
                            <a:latin typeface="Cambria Math"/>
                          </a:rPr>
                          <m:t>1</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2</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a:t>
                </a:r>
                <a:r>
                  <a:rPr lang="en-US" altLang="zh-CN" sz="2400" i="1" dirty="0" smtClean="0">
                    <a:solidFill>
                      <a:schemeClr val="accent3">
                        <a:lumMod val="20000"/>
                        <a:lumOff val="80000"/>
                      </a:schemeClr>
                    </a:solidFill>
                    <a:latin typeface="Times New Roman" pitchFamily="18" charset="0"/>
                    <a:cs typeface="Times New Roman" pitchFamily="18" charset="0"/>
                  </a:rPr>
                  <a:t>x</a:t>
                </a:r>
                <a:endParaRPr lang="zh-CN" altLang="en-US" sz="2400" i="1" dirty="0">
                  <a:solidFill>
                    <a:schemeClr val="accent3">
                      <a:lumMod val="20000"/>
                      <a:lumOff val="80000"/>
                    </a:schemeClr>
                  </a:solidFill>
                  <a:latin typeface="Times New Roman" pitchFamily="18" charset="0"/>
                  <a:cs typeface="Times New Roman" pitchFamily="18" charset="0"/>
                </a:endParaRPr>
              </a:p>
            </p:txBody>
          </p:sp>
        </mc:Choice>
        <mc:Fallback xmlns="">
          <p:sp>
            <p:nvSpPr>
              <p:cNvPr id="45" name="TextBox 44"/>
              <p:cNvSpPr txBox="1">
                <a:spLocks noRot="1" noChangeAspect="1" noMove="1" noResize="1" noEditPoints="1" noAdjustHandles="1" noChangeArrowheads="1" noChangeShapeType="1" noTextEdit="1"/>
              </p:cNvSpPr>
              <p:nvPr/>
            </p:nvSpPr>
            <p:spPr>
              <a:xfrm>
                <a:off x="5169024" y="3992506"/>
                <a:ext cx="2244589" cy="660630"/>
              </a:xfrm>
              <a:prstGeom prst="rect">
                <a:avLst/>
              </a:prstGeom>
              <a:blipFill rotWithShape="1">
                <a:blip r:embed="rId5"/>
                <a:stretch>
                  <a:fillRect r="-3261" b="-185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6" name="TextBox 45"/>
              <p:cNvSpPr txBox="1"/>
              <p:nvPr/>
            </p:nvSpPr>
            <p:spPr>
              <a:xfrm>
                <a:off x="5961112" y="3356992"/>
                <a:ext cx="1654171" cy="461665"/>
              </a:xfrm>
              <a:prstGeom prst="rect">
                <a:avLst/>
              </a:prstGeom>
              <a:noFill/>
            </p:spPr>
            <p:txBody>
              <a:bodyPr wrap="none" rtlCol="0">
                <a:spAutoFit/>
              </a:bodyPr>
              <a:lstStyle/>
              <a:p>
                <a:pPr/>
                <a14:m>
                  <m:oMathPara xmlns:m="http://schemas.openxmlformats.org/officeDocument/2006/math">
                    <m:oMathParaPr>
                      <m:jc m:val="centerGroup"/>
                    </m:oMathParaPr>
                    <m:oMath xmlns:m="http://schemas.openxmlformats.org/officeDocument/2006/math">
                      <m:sSup>
                        <m:sSupPr>
                          <m:ctrlPr>
                            <a:rPr lang="en-US" altLang="zh-CN" sz="2400" i="1" smtClean="0">
                              <a:solidFill>
                                <a:schemeClr val="accent3">
                                  <a:lumMod val="20000"/>
                                  <a:lumOff val="80000"/>
                                </a:schemeClr>
                              </a:solidFill>
                              <a:latin typeface="Cambria Math"/>
                            </a:rPr>
                          </m:ctrlPr>
                        </m:sSupPr>
                        <m:e>
                          <m:r>
                            <a:rPr lang="en-US" altLang="zh-CN" sz="2400" b="0" i="1" smtClean="0">
                              <a:solidFill>
                                <a:schemeClr val="accent3">
                                  <a:lumMod val="20000"/>
                                  <a:lumOff val="80000"/>
                                </a:schemeClr>
                              </a:solidFill>
                              <a:latin typeface="Cambria Math"/>
                            </a:rPr>
                            <m:t>𝑒</m:t>
                          </m:r>
                        </m:e>
                        <m:sup>
                          <m:r>
                            <a:rPr lang="en-US" altLang="zh-CN" sz="2400" i="1" smtClean="0">
                              <a:solidFill>
                                <a:schemeClr val="accent3">
                                  <a:lumMod val="20000"/>
                                  <a:lumOff val="80000"/>
                                </a:schemeClr>
                              </a:solidFill>
                              <a:latin typeface="Cambria Math"/>
                            </a:rPr>
                            <m:t>−</m:t>
                          </m:r>
                          <m:sSub>
                            <m:sSubPr>
                              <m:ctrlPr>
                                <a:rPr lang="en-US" altLang="zh-CN" sz="2400" i="1" smtClean="0">
                                  <a:solidFill>
                                    <a:schemeClr val="accent3">
                                      <a:lumMod val="20000"/>
                                      <a:lumOff val="80000"/>
                                    </a:schemeClr>
                                  </a:solidFill>
                                  <a:latin typeface="Cambria Math"/>
                                </a:rPr>
                              </m:ctrlPr>
                            </m:sSubPr>
                            <m:e>
                              <m:r>
                                <a:rPr lang="zh-CN" altLang="en-US" sz="2400" i="1" smtClean="0">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2</m:t>
                              </m:r>
                            </m:sub>
                          </m:sSub>
                          <m:r>
                            <a:rPr lang="en-US" altLang="zh-CN" sz="2400" b="0" i="1" smtClean="0">
                              <a:solidFill>
                                <a:schemeClr val="accent3">
                                  <a:lumMod val="20000"/>
                                  <a:lumOff val="80000"/>
                                </a:schemeClr>
                              </a:solidFill>
                              <a:latin typeface="Cambria Math"/>
                            </a:rPr>
                            <m:t>𝑥</m:t>
                          </m:r>
                        </m:sup>
                      </m:sSup>
                      <m:sSub>
                        <m:sSubPr>
                          <m:ctrlPr>
                            <a:rPr lang="en-US" altLang="zh-CN" sz="2400" i="1">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m:t>
                          </m:r>
                          <m:r>
                            <a:rPr lang="en-US" altLang="zh-CN" sz="2400" i="1">
                              <a:solidFill>
                                <a:schemeClr val="accent3">
                                  <a:lumMod val="20000"/>
                                  <a:lumOff val="80000"/>
                                </a:schemeClr>
                              </a:solidFill>
                              <a:latin typeface="Cambria Math"/>
                            </a:rPr>
                            <m:t>𝐼</m:t>
                          </m:r>
                        </m:e>
                        <m:sub>
                          <m:r>
                            <a:rPr lang="en-US" altLang="zh-CN" sz="2400" i="1">
                              <a:solidFill>
                                <a:schemeClr val="accent3">
                                  <a:lumMod val="20000"/>
                                  <a:lumOff val="80000"/>
                                </a:schemeClr>
                              </a:solidFill>
                              <a:latin typeface="Cambria Math"/>
                            </a:rPr>
                            <m:t>1</m:t>
                          </m:r>
                        </m:sub>
                      </m:sSub>
                    </m:oMath>
                  </m:oMathPara>
                </a14:m>
                <a:endParaRPr lang="zh-CN" altLang="en-US" sz="2400" dirty="0">
                  <a:solidFill>
                    <a:schemeClr val="accent3">
                      <a:lumMod val="20000"/>
                      <a:lumOff val="80000"/>
                    </a:schemeClr>
                  </a:solidFill>
                </a:endParaRPr>
              </a:p>
            </p:txBody>
          </p:sp>
        </mc:Choice>
        <mc:Fallback xmlns="">
          <p:sp>
            <p:nvSpPr>
              <p:cNvPr id="46" name="TextBox 45"/>
              <p:cNvSpPr txBox="1">
                <a:spLocks noRot="1" noChangeAspect="1" noMove="1" noResize="1" noEditPoints="1" noAdjustHandles="1" noChangeArrowheads="1" noChangeShapeType="1" noTextEdit="1"/>
              </p:cNvSpPr>
              <p:nvPr/>
            </p:nvSpPr>
            <p:spPr>
              <a:xfrm>
                <a:off x="5961112" y="3356992"/>
                <a:ext cx="1654171" cy="461665"/>
              </a:xfrm>
              <a:prstGeom prst="rect">
                <a:avLst/>
              </a:prstGeom>
              <a:blipFill rotWithShape="1">
                <a:blip r:embed="rId6"/>
                <a:stretch>
                  <a:fillRect b="-4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7" name="矩形 46"/>
              <p:cNvSpPr/>
              <p:nvPr/>
            </p:nvSpPr>
            <p:spPr>
              <a:xfrm>
                <a:off x="4963053" y="3356992"/>
                <a:ext cx="1261114" cy="461665"/>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Sup>
                        <m:sSubSupPr>
                          <m:ctrlPr>
                            <a:rPr lang="en-US" altLang="zh-CN" sz="2400" i="1">
                              <a:solidFill>
                                <a:schemeClr val="accent3">
                                  <a:lumMod val="20000"/>
                                  <a:lumOff val="80000"/>
                                </a:schemeClr>
                              </a:solidFill>
                              <a:latin typeface="Cambria Math"/>
                            </a:rPr>
                          </m:ctrlPr>
                        </m:sSubSupPr>
                        <m:e>
                          <m:r>
                            <a:rPr lang="en-US" altLang="zh-CN" sz="2400" i="1">
                              <a:solidFill>
                                <a:schemeClr val="accent3">
                                  <a:lumMod val="20000"/>
                                  <a:lumOff val="80000"/>
                                </a:schemeClr>
                              </a:solidFill>
                              <a:latin typeface="Cambria Math"/>
                            </a:rPr>
                            <m:t>𝐼</m:t>
                          </m:r>
                        </m:e>
                        <m:sub>
                          <m:r>
                            <a:rPr lang="en-US" altLang="zh-CN" sz="2400" i="1">
                              <a:solidFill>
                                <a:schemeClr val="accent3">
                                  <a:lumMod val="20000"/>
                                  <a:lumOff val="80000"/>
                                </a:schemeClr>
                              </a:solidFill>
                              <a:latin typeface="Cambria Math"/>
                            </a:rPr>
                            <m:t>0</m:t>
                          </m:r>
                        </m:sub>
                        <m:sup/>
                      </m:sSubSup>
                      <m:sSup>
                        <m:sSupPr>
                          <m:ctrlPr>
                            <a:rPr lang="en-US" altLang="zh-CN" sz="2400" i="1">
                              <a:solidFill>
                                <a:schemeClr val="accent3">
                                  <a:lumMod val="20000"/>
                                  <a:lumOff val="80000"/>
                                </a:schemeClr>
                              </a:solidFill>
                              <a:latin typeface="Cambria Math"/>
                            </a:rPr>
                          </m:ctrlPr>
                        </m:sSupPr>
                        <m:e>
                          <m:r>
                            <a:rPr lang="en-US" altLang="zh-CN" sz="2400" i="1">
                              <a:solidFill>
                                <a:schemeClr val="accent3">
                                  <a:lumMod val="20000"/>
                                  <a:lumOff val="80000"/>
                                </a:schemeClr>
                              </a:solidFill>
                              <a:latin typeface="Cambria Math"/>
                            </a:rPr>
                            <m:t>𝑒</m:t>
                          </m:r>
                        </m:e>
                        <m:sup>
                          <m:r>
                            <a:rPr lang="en-US" altLang="zh-CN" sz="2400" i="1">
                              <a:solidFill>
                                <a:schemeClr val="accent3">
                                  <a:lumMod val="20000"/>
                                  <a:lumOff val="80000"/>
                                </a:schemeClr>
                              </a:solidFill>
                              <a:latin typeface="Cambria Math"/>
                            </a:rPr>
                            <m:t>−</m:t>
                          </m:r>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i="1">
                                  <a:solidFill>
                                    <a:schemeClr val="accent3">
                                      <a:lumMod val="20000"/>
                                      <a:lumOff val="80000"/>
                                    </a:schemeClr>
                                  </a:solidFill>
                                  <a:latin typeface="Cambria Math"/>
                                </a:rPr>
                                <m:t>1</m:t>
                              </m:r>
                            </m:sub>
                          </m:sSub>
                          <m:r>
                            <a:rPr lang="en-US" altLang="zh-CN" sz="2400" i="1">
                              <a:solidFill>
                                <a:schemeClr val="accent3">
                                  <a:lumMod val="20000"/>
                                  <a:lumOff val="80000"/>
                                </a:schemeClr>
                              </a:solidFill>
                              <a:latin typeface="Cambria Math"/>
                            </a:rPr>
                            <m:t>𝑥</m:t>
                          </m:r>
                        </m:sup>
                      </m:sSup>
                    </m:oMath>
                  </m:oMathPara>
                </a14:m>
                <a:endParaRPr lang="zh-CN" altLang="en-US" sz="2400" dirty="0"/>
              </a:p>
            </p:txBody>
          </p:sp>
        </mc:Choice>
        <mc:Fallback xmlns="">
          <p:sp>
            <p:nvSpPr>
              <p:cNvPr id="47" name="矩形 46"/>
              <p:cNvSpPr>
                <a:spLocks noRot="1" noChangeAspect="1" noMove="1" noResize="1" noEditPoints="1" noAdjustHandles="1" noChangeArrowheads="1" noChangeShapeType="1" noTextEdit="1"/>
              </p:cNvSpPr>
              <p:nvPr/>
            </p:nvSpPr>
            <p:spPr>
              <a:xfrm>
                <a:off x="4963053" y="3356992"/>
                <a:ext cx="1261114" cy="461665"/>
              </a:xfrm>
              <a:prstGeom prst="rect">
                <a:avLst/>
              </a:prstGeom>
              <a:blipFill rotWithShape="1">
                <a:blip r:embed="rId7"/>
                <a:stretch>
                  <a:fillRect b="-4000"/>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49" name="TextBox 48"/>
              <p:cNvSpPr txBox="1"/>
              <p:nvPr/>
            </p:nvSpPr>
            <p:spPr>
              <a:xfrm>
                <a:off x="5169024" y="4568570"/>
                <a:ext cx="2251707" cy="660630"/>
              </a:xfrm>
              <a:prstGeom prst="rect">
                <a:avLst/>
              </a:prstGeom>
              <a:noFill/>
            </p:spPr>
            <p:txBody>
              <a:bodyPr wrap="none" rtlCol="0">
                <a:spAutoFit/>
              </a:bodyPr>
              <a:lstStyle/>
              <a:p>
                <a14:m>
                  <m:oMath xmlns:m="http://schemas.openxmlformats.org/officeDocument/2006/math">
                    <m:r>
                      <a:rPr lang="en-US" altLang="zh-CN" sz="2400" b="0" i="1" smtClean="0">
                        <a:solidFill>
                          <a:schemeClr val="accent3">
                            <a:lumMod val="20000"/>
                            <a:lumOff val="80000"/>
                          </a:schemeClr>
                        </a:solidFill>
                        <a:latin typeface="Cambria Math"/>
                      </a:rPr>
                      <m:t>𝑙𝑛</m:t>
                    </m:r>
                    <m:f>
                      <m:fPr>
                        <m:ctrlPr>
                          <a:rPr lang="en-US" altLang="zh-CN" sz="2400" b="0" i="1" smtClean="0">
                            <a:solidFill>
                              <a:schemeClr val="accent3">
                                <a:lumMod val="20000"/>
                                <a:lumOff val="80000"/>
                              </a:schemeClr>
                            </a:solidFill>
                            <a:latin typeface="Cambria Math"/>
                          </a:rPr>
                        </m:ctrlPr>
                      </m:fPr>
                      <m:num>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0</m:t>
                            </m:r>
                          </m:sub>
                        </m:sSub>
                      </m:num>
                      <m:den>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2</m:t>
                            </m:r>
                          </m:sub>
                        </m:sSub>
                      </m:den>
                    </m:f>
                  </m:oMath>
                </a14:m>
                <a:r>
                  <a:rPr lang="zh-CN" altLang="en-US" sz="2400" dirty="0" smtClean="0">
                    <a:solidFill>
                      <a:schemeClr val="accent3">
                        <a:lumMod val="20000"/>
                        <a:lumOff val="80000"/>
                      </a:schemeClr>
                    </a:solidFill>
                    <a:latin typeface="Times New Roman" pitchFamily="18" charset="0"/>
                    <a:cs typeface="Times New Roman" pitchFamily="18" charset="0"/>
                  </a:rPr>
                  <a:t> </a:t>
                </a:r>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3</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4</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a:t>
                </a:r>
                <a:r>
                  <a:rPr lang="en-US" altLang="zh-CN" sz="2400" i="1" dirty="0" smtClean="0">
                    <a:solidFill>
                      <a:schemeClr val="accent3">
                        <a:lumMod val="20000"/>
                        <a:lumOff val="80000"/>
                      </a:schemeClr>
                    </a:solidFill>
                    <a:latin typeface="Times New Roman" pitchFamily="18" charset="0"/>
                    <a:cs typeface="Times New Roman" pitchFamily="18" charset="0"/>
                  </a:rPr>
                  <a:t>x</a:t>
                </a:r>
                <a:endParaRPr lang="zh-CN" altLang="en-US" sz="2400" i="1" dirty="0">
                  <a:solidFill>
                    <a:schemeClr val="accent3">
                      <a:lumMod val="20000"/>
                      <a:lumOff val="80000"/>
                    </a:schemeClr>
                  </a:solidFill>
                  <a:latin typeface="Times New Roman" pitchFamily="18" charset="0"/>
                  <a:cs typeface="Times New Roman" pitchFamily="18" charset="0"/>
                </a:endParaRPr>
              </a:p>
            </p:txBody>
          </p:sp>
        </mc:Choice>
        <mc:Fallback xmlns="">
          <p:sp>
            <p:nvSpPr>
              <p:cNvPr id="49" name="TextBox 48"/>
              <p:cNvSpPr txBox="1">
                <a:spLocks noRot="1" noChangeAspect="1" noMove="1" noResize="1" noEditPoints="1" noAdjustHandles="1" noChangeArrowheads="1" noChangeShapeType="1" noTextEdit="1"/>
              </p:cNvSpPr>
              <p:nvPr/>
            </p:nvSpPr>
            <p:spPr>
              <a:xfrm>
                <a:off x="5169024" y="4568570"/>
                <a:ext cx="2251707" cy="660630"/>
              </a:xfrm>
              <a:prstGeom prst="rect">
                <a:avLst/>
              </a:prstGeom>
              <a:blipFill rotWithShape="1">
                <a:blip r:embed="rId8"/>
                <a:stretch>
                  <a:fillRect r="-3523" b="-917"/>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0" name="TextBox 49"/>
              <p:cNvSpPr txBox="1"/>
              <p:nvPr/>
            </p:nvSpPr>
            <p:spPr>
              <a:xfrm>
                <a:off x="5169024" y="5144634"/>
                <a:ext cx="2251707" cy="660630"/>
              </a:xfrm>
              <a:prstGeom prst="rect">
                <a:avLst/>
              </a:prstGeom>
              <a:noFill/>
            </p:spPr>
            <p:txBody>
              <a:bodyPr wrap="none" rtlCol="0">
                <a:spAutoFit/>
              </a:bodyPr>
              <a:lstStyle/>
              <a:p>
                <a14:m>
                  <m:oMath xmlns:m="http://schemas.openxmlformats.org/officeDocument/2006/math">
                    <m:r>
                      <a:rPr lang="en-US" altLang="zh-CN" sz="2400" b="0" i="1" smtClean="0">
                        <a:solidFill>
                          <a:schemeClr val="accent3">
                            <a:lumMod val="20000"/>
                            <a:lumOff val="80000"/>
                          </a:schemeClr>
                        </a:solidFill>
                        <a:latin typeface="Cambria Math"/>
                      </a:rPr>
                      <m:t>𝑙𝑛</m:t>
                    </m:r>
                    <m:f>
                      <m:fPr>
                        <m:ctrlPr>
                          <a:rPr lang="en-US" altLang="zh-CN" sz="2400" b="0" i="1" smtClean="0">
                            <a:solidFill>
                              <a:schemeClr val="accent3">
                                <a:lumMod val="20000"/>
                                <a:lumOff val="80000"/>
                              </a:schemeClr>
                            </a:solidFill>
                            <a:latin typeface="Cambria Math"/>
                          </a:rPr>
                        </m:ctrlPr>
                      </m:fPr>
                      <m:num>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0</m:t>
                            </m:r>
                          </m:sub>
                        </m:sSub>
                      </m:num>
                      <m:den>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3</m:t>
                            </m:r>
                          </m:sub>
                        </m:sSub>
                      </m:den>
                    </m:f>
                  </m:oMath>
                </a14:m>
                <a:r>
                  <a:rPr lang="zh-CN" altLang="en-US" sz="2400" dirty="0" smtClean="0">
                    <a:solidFill>
                      <a:schemeClr val="accent3">
                        <a:lumMod val="20000"/>
                        <a:lumOff val="80000"/>
                      </a:schemeClr>
                    </a:solidFill>
                    <a:latin typeface="Times New Roman" pitchFamily="18" charset="0"/>
                    <a:cs typeface="Times New Roman" pitchFamily="18" charset="0"/>
                  </a:rPr>
                  <a:t> </a:t>
                </a:r>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1</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3</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a:t>
                </a:r>
                <a:r>
                  <a:rPr lang="en-US" altLang="zh-CN" sz="2400" i="1" dirty="0" smtClean="0">
                    <a:solidFill>
                      <a:schemeClr val="accent3">
                        <a:lumMod val="20000"/>
                        <a:lumOff val="80000"/>
                      </a:schemeClr>
                    </a:solidFill>
                    <a:latin typeface="Times New Roman" pitchFamily="18" charset="0"/>
                    <a:cs typeface="Times New Roman" pitchFamily="18" charset="0"/>
                  </a:rPr>
                  <a:t>x</a:t>
                </a:r>
                <a:endParaRPr lang="zh-CN" altLang="en-US" sz="2400" i="1" dirty="0">
                  <a:solidFill>
                    <a:schemeClr val="accent3">
                      <a:lumMod val="20000"/>
                      <a:lumOff val="80000"/>
                    </a:schemeClr>
                  </a:solidFill>
                  <a:latin typeface="Times New Roman" pitchFamily="18" charset="0"/>
                  <a:cs typeface="Times New Roman" pitchFamily="18" charset="0"/>
                </a:endParaRPr>
              </a:p>
            </p:txBody>
          </p:sp>
        </mc:Choice>
        <mc:Fallback xmlns="">
          <p:sp>
            <p:nvSpPr>
              <p:cNvPr id="50" name="TextBox 49"/>
              <p:cNvSpPr txBox="1">
                <a:spLocks noRot="1" noChangeAspect="1" noMove="1" noResize="1" noEditPoints="1" noAdjustHandles="1" noChangeArrowheads="1" noChangeShapeType="1" noTextEdit="1"/>
              </p:cNvSpPr>
              <p:nvPr/>
            </p:nvSpPr>
            <p:spPr>
              <a:xfrm>
                <a:off x="5169024" y="5144634"/>
                <a:ext cx="2251707" cy="660630"/>
              </a:xfrm>
              <a:prstGeom prst="rect">
                <a:avLst/>
              </a:prstGeom>
              <a:blipFill rotWithShape="1">
                <a:blip r:embed="rId9"/>
                <a:stretch>
                  <a:fillRect r="-2981" b="-1852"/>
                </a:stretch>
              </a:blipFill>
            </p:spPr>
            <p:txBody>
              <a:bodyPr/>
              <a:lstStyle/>
              <a:p>
                <a:r>
                  <a:rPr lang="zh-CN" altLang="en-US">
                    <a:noFill/>
                  </a:rPr>
                  <a:t> </a:t>
                </a:r>
              </a:p>
            </p:txBody>
          </p:sp>
        </mc:Fallback>
      </mc:AlternateContent>
      <mc:AlternateContent xmlns:mc="http://schemas.openxmlformats.org/markup-compatibility/2006" xmlns:a14="http://schemas.microsoft.com/office/drawing/2010/main">
        <mc:Choice Requires="a14">
          <p:sp>
            <p:nvSpPr>
              <p:cNvPr id="51" name="TextBox 50"/>
              <p:cNvSpPr txBox="1"/>
              <p:nvPr/>
            </p:nvSpPr>
            <p:spPr>
              <a:xfrm>
                <a:off x="5169024" y="5720698"/>
                <a:ext cx="2244589" cy="660630"/>
              </a:xfrm>
              <a:prstGeom prst="rect">
                <a:avLst/>
              </a:prstGeom>
              <a:noFill/>
            </p:spPr>
            <p:txBody>
              <a:bodyPr wrap="none" rtlCol="0">
                <a:spAutoFit/>
              </a:bodyPr>
              <a:lstStyle/>
              <a:p>
                <a14:m>
                  <m:oMath xmlns:m="http://schemas.openxmlformats.org/officeDocument/2006/math">
                    <m:r>
                      <a:rPr lang="en-US" altLang="zh-CN" sz="2400" b="0" i="1" smtClean="0">
                        <a:solidFill>
                          <a:schemeClr val="accent3">
                            <a:lumMod val="20000"/>
                            <a:lumOff val="80000"/>
                          </a:schemeClr>
                        </a:solidFill>
                        <a:latin typeface="Cambria Math"/>
                      </a:rPr>
                      <m:t>𝑙𝑛</m:t>
                    </m:r>
                    <m:f>
                      <m:fPr>
                        <m:ctrlPr>
                          <a:rPr lang="en-US" altLang="zh-CN" sz="2400" b="0" i="1" smtClean="0">
                            <a:solidFill>
                              <a:schemeClr val="accent3">
                                <a:lumMod val="20000"/>
                                <a:lumOff val="80000"/>
                              </a:schemeClr>
                            </a:solidFill>
                            <a:latin typeface="Cambria Math"/>
                          </a:rPr>
                        </m:ctrlPr>
                      </m:fPr>
                      <m:num>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0</m:t>
                            </m:r>
                          </m:sub>
                        </m:sSub>
                      </m:num>
                      <m:den>
                        <m:sSub>
                          <m:sSubPr>
                            <m:ctrlPr>
                              <a:rPr lang="en-US" altLang="zh-CN" sz="2400" b="0" i="1" smtClean="0">
                                <a:solidFill>
                                  <a:schemeClr val="accent3">
                                    <a:lumMod val="20000"/>
                                    <a:lumOff val="80000"/>
                                  </a:schemeClr>
                                </a:solidFill>
                                <a:latin typeface="Cambria Math"/>
                              </a:rPr>
                            </m:ctrlPr>
                          </m:sSubPr>
                          <m:e>
                            <m:r>
                              <a:rPr lang="en-US" altLang="zh-CN" sz="2400" b="0" i="1" smtClean="0">
                                <a:solidFill>
                                  <a:schemeClr val="accent3">
                                    <a:lumMod val="20000"/>
                                    <a:lumOff val="80000"/>
                                  </a:schemeClr>
                                </a:solidFill>
                                <a:latin typeface="Cambria Math"/>
                              </a:rPr>
                              <m:t>𝐼</m:t>
                            </m:r>
                          </m:e>
                          <m:sub>
                            <m:r>
                              <a:rPr lang="en-US" altLang="zh-CN" sz="2400" b="0" i="1" smtClean="0">
                                <a:solidFill>
                                  <a:schemeClr val="accent3">
                                    <a:lumMod val="20000"/>
                                    <a:lumOff val="80000"/>
                                  </a:schemeClr>
                                </a:solidFill>
                                <a:latin typeface="Cambria Math"/>
                              </a:rPr>
                              <m:t>4</m:t>
                            </m:r>
                          </m:sub>
                        </m:sSub>
                      </m:den>
                    </m:f>
                  </m:oMath>
                </a14:m>
                <a:r>
                  <a:rPr lang="zh-CN" altLang="en-US" sz="2400" dirty="0" smtClean="0">
                    <a:solidFill>
                      <a:schemeClr val="accent3">
                        <a:lumMod val="20000"/>
                        <a:lumOff val="80000"/>
                      </a:schemeClr>
                    </a:solidFill>
                    <a:latin typeface="Times New Roman" pitchFamily="18" charset="0"/>
                    <a:cs typeface="Times New Roman" pitchFamily="18" charset="0"/>
                  </a:rPr>
                  <a:t> </a:t>
                </a:r>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2</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 </a:t>
                </a:r>
                <a14:m>
                  <m:oMath xmlns:m="http://schemas.openxmlformats.org/officeDocument/2006/math">
                    <m:sSub>
                      <m:sSubPr>
                        <m:ctrlPr>
                          <a:rPr lang="en-US" altLang="zh-CN" sz="2400" i="1">
                            <a:solidFill>
                              <a:schemeClr val="accent3">
                                <a:lumMod val="20000"/>
                                <a:lumOff val="80000"/>
                              </a:schemeClr>
                            </a:solidFill>
                            <a:latin typeface="Cambria Math"/>
                          </a:rPr>
                        </m:ctrlPr>
                      </m:sSubPr>
                      <m:e>
                        <m:r>
                          <a:rPr lang="zh-CN" altLang="en-US" sz="2400" i="1">
                            <a:solidFill>
                              <a:schemeClr val="accent3">
                                <a:lumMod val="20000"/>
                                <a:lumOff val="80000"/>
                              </a:schemeClr>
                            </a:solidFill>
                            <a:latin typeface="Cambria Math"/>
                          </a:rPr>
                          <m:t>𝜇</m:t>
                        </m:r>
                      </m:e>
                      <m:sub>
                        <m:r>
                          <a:rPr lang="en-US" altLang="zh-CN" sz="2400" b="0" i="1" smtClean="0">
                            <a:solidFill>
                              <a:schemeClr val="accent3">
                                <a:lumMod val="20000"/>
                                <a:lumOff val="80000"/>
                              </a:schemeClr>
                            </a:solidFill>
                            <a:latin typeface="Cambria Math"/>
                          </a:rPr>
                          <m:t>4</m:t>
                        </m:r>
                      </m:sub>
                    </m:sSub>
                  </m:oMath>
                </a14:m>
                <a:r>
                  <a:rPr lang="en-US" altLang="zh-CN" sz="2400" dirty="0" smtClean="0">
                    <a:solidFill>
                      <a:schemeClr val="accent3">
                        <a:lumMod val="20000"/>
                        <a:lumOff val="80000"/>
                      </a:schemeClr>
                    </a:solidFill>
                    <a:latin typeface="Times New Roman" pitchFamily="18" charset="0"/>
                    <a:cs typeface="Times New Roman" pitchFamily="18" charset="0"/>
                  </a:rPr>
                  <a:t>)</a:t>
                </a:r>
                <a:r>
                  <a:rPr lang="en-US" altLang="zh-CN" sz="2400" i="1" dirty="0" smtClean="0">
                    <a:solidFill>
                      <a:schemeClr val="accent3">
                        <a:lumMod val="20000"/>
                        <a:lumOff val="80000"/>
                      </a:schemeClr>
                    </a:solidFill>
                    <a:latin typeface="Times New Roman" pitchFamily="18" charset="0"/>
                    <a:cs typeface="Times New Roman" pitchFamily="18" charset="0"/>
                  </a:rPr>
                  <a:t>x</a:t>
                </a:r>
                <a:endParaRPr lang="zh-CN" altLang="en-US" sz="2400" i="1" dirty="0">
                  <a:solidFill>
                    <a:schemeClr val="accent3">
                      <a:lumMod val="20000"/>
                      <a:lumOff val="80000"/>
                    </a:schemeClr>
                  </a:solidFill>
                  <a:latin typeface="Times New Roman" pitchFamily="18" charset="0"/>
                  <a:cs typeface="Times New Roman" pitchFamily="18" charset="0"/>
                </a:endParaRPr>
              </a:p>
            </p:txBody>
          </p:sp>
        </mc:Choice>
        <mc:Fallback xmlns="">
          <p:sp>
            <p:nvSpPr>
              <p:cNvPr id="51" name="TextBox 50"/>
              <p:cNvSpPr txBox="1">
                <a:spLocks noRot="1" noChangeAspect="1" noMove="1" noResize="1" noEditPoints="1" noAdjustHandles="1" noChangeArrowheads="1" noChangeShapeType="1" noTextEdit="1"/>
              </p:cNvSpPr>
              <p:nvPr/>
            </p:nvSpPr>
            <p:spPr>
              <a:xfrm>
                <a:off x="5169024" y="5720698"/>
                <a:ext cx="2244589" cy="660630"/>
              </a:xfrm>
              <a:prstGeom prst="rect">
                <a:avLst/>
              </a:prstGeom>
              <a:blipFill rotWithShape="1">
                <a:blip r:embed="rId10"/>
                <a:stretch>
                  <a:fillRect r="-3804" b="-917"/>
                </a:stretch>
              </a:blipFill>
            </p:spPr>
            <p:txBody>
              <a:bodyPr/>
              <a:lstStyle/>
              <a:p>
                <a:r>
                  <a:rPr lang="zh-CN" altLang="en-US">
                    <a:noFill/>
                  </a:rPr>
                  <a:t> </a:t>
                </a:r>
              </a:p>
            </p:txBody>
          </p:sp>
        </mc:Fallback>
      </mc:AlternateContent>
      <p:sp>
        <p:nvSpPr>
          <p:cNvPr id="43" name="矩形 42"/>
          <p:cNvSpPr/>
          <p:nvPr/>
        </p:nvSpPr>
        <p:spPr>
          <a:xfrm>
            <a:off x="2504728" y="4366089"/>
            <a:ext cx="648072" cy="648072"/>
          </a:xfrm>
          <a:prstGeom prst="rect">
            <a:avLst/>
          </a:prstGeom>
          <a:solidFill>
            <a:schemeClr val="bg1">
              <a:lumMod val="8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矩形 43"/>
          <p:cNvSpPr/>
          <p:nvPr/>
        </p:nvSpPr>
        <p:spPr>
          <a:xfrm>
            <a:off x="3152800" y="4366089"/>
            <a:ext cx="648072" cy="648072"/>
          </a:xfrm>
          <a:prstGeom prst="rect">
            <a:avLst/>
          </a:prstGeom>
          <a:solidFill>
            <a:schemeClr val="bg1">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8" name="矩形 47"/>
          <p:cNvSpPr/>
          <p:nvPr/>
        </p:nvSpPr>
        <p:spPr>
          <a:xfrm>
            <a:off x="2504728" y="5014161"/>
            <a:ext cx="648072" cy="648072"/>
          </a:xfrm>
          <a:prstGeom prst="rect">
            <a:avLst/>
          </a:prstGeom>
          <a:solidFill>
            <a:schemeClr val="bg1">
              <a:lumMod val="6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2" name="矩形 51"/>
          <p:cNvSpPr/>
          <p:nvPr/>
        </p:nvSpPr>
        <p:spPr>
          <a:xfrm>
            <a:off x="3152800" y="5014161"/>
            <a:ext cx="648072" cy="648072"/>
          </a:xfrm>
          <a:prstGeom prst="rect">
            <a:avLst/>
          </a:prstGeom>
          <a:solidFill>
            <a:schemeClr val="bg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27"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1640632" y="3571374"/>
            <a:ext cx="2880320" cy="28080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842502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63" presetClass="path" presetSubtype="0" accel="50000" decel="50000" fill="hold" nodeType="clickEffect">
                                  <p:stCondLst>
                                    <p:cond delay="0"/>
                                  </p:stCondLst>
                                  <p:childTnLst>
                                    <p:animMotion origin="layout" path="M 0.09247 3.7037E-7 L 0.57789 3.7037E-7 " pathEditMode="relative" rAng="0" ptsTypes="AA">
                                      <p:cBhvr>
                                        <p:cTn id="10" dur="2000" fill="hold"/>
                                        <p:tgtEl>
                                          <p:spTgt spid="41"/>
                                        </p:tgtEl>
                                        <p:attrNameLst>
                                          <p:attrName>ppt_x</p:attrName>
                                          <p:attrName>ppt_y</p:attrName>
                                        </p:attrNameLst>
                                      </p:cBhvr>
                                      <p:rCtr x="24263" y="0"/>
                                    </p:animMotion>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2"/>
                                        </p:tgtEl>
                                        <p:attrNameLst>
                                          <p:attrName>style.visibility</p:attrName>
                                        </p:attrNameLst>
                                      </p:cBhvr>
                                      <p:to>
                                        <p:strVal val="visible"/>
                                      </p:to>
                                    </p:set>
                                    <p:animEffect transition="in" filter="fade">
                                      <p:cBhvr>
                                        <p:cTn id="15" dur="500"/>
                                        <p:tgtEl>
                                          <p:spTgt spid="4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grpId="0" nodeType="click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500"/>
                                        <p:tgtEl>
                                          <p:spTgt spid="11"/>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grpId="0" nodeType="clickEffect">
                                  <p:stCondLst>
                                    <p:cond delay="0"/>
                                  </p:stCondLst>
                                  <p:childTnLst>
                                    <p:set>
                                      <p:cBhvr>
                                        <p:cTn id="29" dur="1" fill="hold">
                                          <p:stCondLst>
                                            <p:cond delay="0"/>
                                          </p:stCondLst>
                                        </p:cTn>
                                        <p:tgtEl>
                                          <p:spTgt spid="12"/>
                                        </p:tgtEl>
                                        <p:attrNameLst>
                                          <p:attrName>style.visibility</p:attrName>
                                        </p:attrNameLst>
                                      </p:cBhvr>
                                      <p:to>
                                        <p:strVal val="visible"/>
                                      </p:to>
                                    </p:set>
                                    <p:animEffect transition="in" filter="fade">
                                      <p:cBhvr>
                                        <p:cTn id="30" dur="500"/>
                                        <p:tgtEl>
                                          <p:spTgt spid="12"/>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animEffect transition="in" filter="fade">
                                      <p:cBhvr>
                                        <p:cTn id="35" dur="500"/>
                                        <p:tgtEl>
                                          <p:spTgt spid="13"/>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grpId="0" nodeType="clickEffect">
                                  <p:stCondLst>
                                    <p:cond delay="0"/>
                                  </p:stCondLst>
                                  <p:childTnLst>
                                    <p:set>
                                      <p:cBhvr>
                                        <p:cTn id="39" dur="1" fill="hold">
                                          <p:stCondLst>
                                            <p:cond delay="0"/>
                                          </p:stCondLst>
                                        </p:cTn>
                                        <p:tgtEl>
                                          <p:spTgt spid="14"/>
                                        </p:tgtEl>
                                        <p:attrNameLst>
                                          <p:attrName>style.visibility</p:attrName>
                                        </p:attrNameLst>
                                      </p:cBhvr>
                                      <p:to>
                                        <p:strVal val="visible"/>
                                      </p:to>
                                    </p:set>
                                    <p:animEffect transition="in" filter="fade">
                                      <p:cBhvr>
                                        <p:cTn id="40" dur="500"/>
                                        <p:tgtEl>
                                          <p:spTgt spid="14"/>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grpId="0" nodeType="clickEffect">
                                  <p:stCondLst>
                                    <p:cond delay="0"/>
                                  </p:stCondLst>
                                  <p:childTnLst>
                                    <p:set>
                                      <p:cBhvr>
                                        <p:cTn id="44" dur="1" fill="hold">
                                          <p:stCondLst>
                                            <p:cond delay="0"/>
                                          </p:stCondLst>
                                        </p:cTn>
                                        <p:tgtEl>
                                          <p:spTgt spid="32"/>
                                        </p:tgtEl>
                                        <p:attrNameLst>
                                          <p:attrName>style.visibility</p:attrName>
                                        </p:attrNameLst>
                                      </p:cBhvr>
                                      <p:to>
                                        <p:strVal val="visible"/>
                                      </p:to>
                                    </p:set>
                                    <p:animEffect transition="in" filter="fade">
                                      <p:cBhvr>
                                        <p:cTn id="45" dur="500"/>
                                        <p:tgtEl>
                                          <p:spTgt spid="32"/>
                                        </p:tgtEl>
                                      </p:cBhvr>
                                    </p:animEffect>
                                  </p:childTnLst>
                                </p:cTn>
                              </p:par>
                            </p:childTnLst>
                          </p:cTn>
                        </p:par>
                      </p:childTnLst>
                    </p:cTn>
                  </p:par>
                  <p:par>
                    <p:cTn id="46" fill="hold">
                      <p:stCondLst>
                        <p:cond delay="indefinite"/>
                      </p:stCondLst>
                      <p:childTnLst>
                        <p:par>
                          <p:cTn id="47" fill="hold">
                            <p:stCondLst>
                              <p:cond delay="0"/>
                            </p:stCondLst>
                            <p:childTnLst>
                              <p:par>
                                <p:cTn id="48" presetID="10" presetClass="entr" presetSubtype="0" fill="hold" grpId="0" nodeType="clickEffect">
                                  <p:stCondLst>
                                    <p:cond delay="0"/>
                                  </p:stCondLst>
                                  <p:childTnLst>
                                    <p:set>
                                      <p:cBhvr>
                                        <p:cTn id="49" dur="1" fill="hold">
                                          <p:stCondLst>
                                            <p:cond delay="0"/>
                                          </p:stCondLst>
                                        </p:cTn>
                                        <p:tgtEl>
                                          <p:spTgt spid="34"/>
                                        </p:tgtEl>
                                        <p:attrNameLst>
                                          <p:attrName>style.visibility</p:attrName>
                                        </p:attrNameLst>
                                      </p:cBhvr>
                                      <p:to>
                                        <p:strVal val="visible"/>
                                      </p:to>
                                    </p:set>
                                    <p:animEffect transition="in" filter="fade">
                                      <p:cBhvr>
                                        <p:cTn id="50" dur="500"/>
                                        <p:tgtEl>
                                          <p:spTgt spid="34"/>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grpId="0" nodeType="clickEffect">
                                  <p:stCondLst>
                                    <p:cond delay="0"/>
                                  </p:stCondLst>
                                  <p:childTnLst>
                                    <p:set>
                                      <p:cBhvr>
                                        <p:cTn id="54" dur="1" fill="hold">
                                          <p:stCondLst>
                                            <p:cond delay="0"/>
                                          </p:stCondLst>
                                        </p:cTn>
                                        <p:tgtEl>
                                          <p:spTgt spid="33"/>
                                        </p:tgtEl>
                                        <p:attrNameLst>
                                          <p:attrName>style.visibility</p:attrName>
                                        </p:attrNameLst>
                                      </p:cBhvr>
                                      <p:to>
                                        <p:strVal val="visible"/>
                                      </p:to>
                                    </p:set>
                                    <p:animEffect transition="in" filter="fade">
                                      <p:cBhvr>
                                        <p:cTn id="55" dur="500"/>
                                        <p:tgtEl>
                                          <p:spTgt spid="33"/>
                                        </p:tgtEl>
                                      </p:cBhvr>
                                    </p:animEffect>
                                  </p:childTnLst>
                                </p:cTn>
                              </p:par>
                            </p:childTnLst>
                          </p:cTn>
                        </p:par>
                      </p:childTnLst>
                    </p:cTn>
                  </p:par>
                  <p:par>
                    <p:cTn id="56" fill="hold">
                      <p:stCondLst>
                        <p:cond delay="indefinite"/>
                      </p:stCondLst>
                      <p:childTnLst>
                        <p:par>
                          <p:cTn id="57" fill="hold">
                            <p:stCondLst>
                              <p:cond delay="0"/>
                            </p:stCondLst>
                            <p:childTnLst>
                              <p:par>
                                <p:cTn id="58" presetID="10" presetClass="entr" presetSubtype="0" fill="hold" grpId="0" nodeType="clickEffect">
                                  <p:stCondLst>
                                    <p:cond delay="0"/>
                                  </p:stCondLst>
                                  <p:childTnLst>
                                    <p:set>
                                      <p:cBhvr>
                                        <p:cTn id="59" dur="1" fill="hold">
                                          <p:stCondLst>
                                            <p:cond delay="0"/>
                                          </p:stCondLst>
                                        </p:cTn>
                                        <p:tgtEl>
                                          <p:spTgt spid="35"/>
                                        </p:tgtEl>
                                        <p:attrNameLst>
                                          <p:attrName>style.visibility</p:attrName>
                                        </p:attrNameLst>
                                      </p:cBhvr>
                                      <p:to>
                                        <p:strVal val="visible"/>
                                      </p:to>
                                    </p:set>
                                    <p:animEffect transition="in" filter="fade">
                                      <p:cBhvr>
                                        <p:cTn id="60" dur="500"/>
                                        <p:tgtEl>
                                          <p:spTgt spid="35"/>
                                        </p:tgtEl>
                                      </p:cBhvr>
                                    </p:animEffect>
                                  </p:childTnLst>
                                </p:cTn>
                              </p:par>
                            </p:childTnLst>
                          </p:cTn>
                        </p:par>
                      </p:childTnLst>
                    </p:cTn>
                  </p:par>
                  <p:par>
                    <p:cTn id="61" fill="hold">
                      <p:stCondLst>
                        <p:cond delay="indefinite"/>
                      </p:stCondLst>
                      <p:childTnLst>
                        <p:par>
                          <p:cTn id="62" fill="hold">
                            <p:stCondLst>
                              <p:cond delay="0"/>
                            </p:stCondLst>
                            <p:childTnLst>
                              <p:par>
                                <p:cTn id="63" presetID="10" presetClass="entr" presetSubtype="0" fill="hold" grpId="0" nodeType="clickEffect">
                                  <p:stCondLst>
                                    <p:cond delay="0"/>
                                  </p:stCondLst>
                                  <p:childTnLst>
                                    <p:set>
                                      <p:cBhvr>
                                        <p:cTn id="64" dur="1" fill="hold">
                                          <p:stCondLst>
                                            <p:cond delay="0"/>
                                          </p:stCondLst>
                                        </p:cTn>
                                        <p:tgtEl>
                                          <p:spTgt spid="18"/>
                                        </p:tgtEl>
                                        <p:attrNameLst>
                                          <p:attrName>style.visibility</p:attrName>
                                        </p:attrNameLst>
                                      </p:cBhvr>
                                      <p:to>
                                        <p:strVal val="visible"/>
                                      </p:to>
                                    </p:set>
                                    <p:animEffect transition="in" filter="fade">
                                      <p:cBhvr>
                                        <p:cTn id="65" dur="500"/>
                                        <p:tgtEl>
                                          <p:spTgt spid="18"/>
                                        </p:tgtEl>
                                      </p:cBhvr>
                                    </p:animEffect>
                                  </p:childTnLst>
                                </p:cTn>
                              </p:par>
                              <p:par>
                                <p:cTn id="66" presetID="10" presetClass="entr" presetSubtype="0" fill="hold" nodeType="withEffect">
                                  <p:stCondLst>
                                    <p:cond delay="0"/>
                                  </p:stCondLst>
                                  <p:childTnLst>
                                    <p:set>
                                      <p:cBhvr>
                                        <p:cTn id="67" dur="1" fill="hold">
                                          <p:stCondLst>
                                            <p:cond delay="0"/>
                                          </p:stCondLst>
                                        </p:cTn>
                                        <p:tgtEl>
                                          <p:spTgt spid="16"/>
                                        </p:tgtEl>
                                        <p:attrNameLst>
                                          <p:attrName>style.visibility</p:attrName>
                                        </p:attrNameLst>
                                      </p:cBhvr>
                                      <p:to>
                                        <p:strVal val="visible"/>
                                      </p:to>
                                    </p:set>
                                    <p:animEffect transition="in" filter="fade">
                                      <p:cBhvr>
                                        <p:cTn id="68" dur="500"/>
                                        <p:tgtEl>
                                          <p:spTgt spid="16"/>
                                        </p:tgtEl>
                                      </p:cBhvr>
                                    </p:animEffect>
                                  </p:childTnLst>
                                </p:cTn>
                              </p:par>
                            </p:childTnLst>
                          </p:cTn>
                        </p:par>
                      </p:childTnLst>
                    </p:cTn>
                  </p:par>
                  <p:par>
                    <p:cTn id="69" fill="hold">
                      <p:stCondLst>
                        <p:cond delay="indefinite"/>
                      </p:stCondLst>
                      <p:childTnLst>
                        <p:par>
                          <p:cTn id="70" fill="hold">
                            <p:stCondLst>
                              <p:cond delay="0"/>
                            </p:stCondLst>
                            <p:childTnLst>
                              <p:par>
                                <p:cTn id="71" presetID="10" presetClass="entr" presetSubtype="0" fill="hold" grpId="0" nodeType="clickEffect">
                                  <p:stCondLst>
                                    <p:cond delay="0"/>
                                  </p:stCondLst>
                                  <p:childTnLst>
                                    <p:set>
                                      <p:cBhvr>
                                        <p:cTn id="72" dur="1" fill="hold">
                                          <p:stCondLst>
                                            <p:cond delay="0"/>
                                          </p:stCondLst>
                                        </p:cTn>
                                        <p:tgtEl>
                                          <p:spTgt spid="22"/>
                                        </p:tgtEl>
                                        <p:attrNameLst>
                                          <p:attrName>style.visibility</p:attrName>
                                        </p:attrNameLst>
                                      </p:cBhvr>
                                      <p:to>
                                        <p:strVal val="visible"/>
                                      </p:to>
                                    </p:set>
                                    <p:animEffect transition="in" filter="fade">
                                      <p:cBhvr>
                                        <p:cTn id="73" dur="500"/>
                                        <p:tgtEl>
                                          <p:spTgt spid="22"/>
                                        </p:tgtEl>
                                      </p:cBhvr>
                                    </p:animEffect>
                                  </p:childTnLst>
                                </p:cTn>
                              </p:par>
                            </p:childTnLst>
                          </p:cTn>
                        </p:par>
                      </p:childTnLst>
                    </p:cTn>
                  </p:par>
                  <p:par>
                    <p:cTn id="74" fill="hold">
                      <p:stCondLst>
                        <p:cond delay="indefinite"/>
                      </p:stCondLst>
                      <p:childTnLst>
                        <p:par>
                          <p:cTn id="75" fill="hold">
                            <p:stCondLst>
                              <p:cond delay="0"/>
                            </p:stCondLst>
                            <p:childTnLst>
                              <p:par>
                                <p:cTn id="76" presetID="10" presetClass="entr" presetSubtype="0" fill="hold" grpId="0" nodeType="clickEffect">
                                  <p:stCondLst>
                                    <p:cond delay="0"/>
                                  </p:stCondLst>
                                  <p:childTnLst>
                                    <p:set>
                                      <p:cBhvr>
                                        <p:cTn id="77" dur="1" fill="hold">
                                          <p:stCondLst>
                                            <p:cond delay="0"/>
                                          </p:stCondLst>
                                        </p:cTn>
                                        <p:tgtEl>
                                          <p:spTgt spid="19"/>
                                        </p:tgtEl>
                                        <p:attrNameLst>
                                          <p:attrName>style.visibility</p:attrName>
                                        </p:attrNameLst>
                                      </p:cBhvr>
                                      <p:to>
                                        <p:strVal val="visible"/>
                                      </p:to>
                                    </p:set>
                                    <p:animEffect transition="in" filter="fade">
                                      <p:cBhvr>
                                        <p:cTn id="78" dur="500"/>
                                        <p:tgtEl>
                                          <p:spTgt spid="19"/>
                                        </p:tgtEl>
                                      </p:cBhvr>
                                    </p:animEffect>
                                  </p:childTnLst>
                                </p:cTn>
                              </p:par>
                              <p:par>
                                <p:cTn id="79" presetID="10" presetClass="entr" presetSubtype="0" fill="hold" nodeType="withEffect">
                                  <p:stCondLst>
                                    <p:cond delay="0"/>
                                  </p:stCondLst>
                                  <p:childTnLst>
                                    <p:set>
                                      <p:cBhvr>
                                        <p:cTn id="80" dur="1" fill="hold">
                                          <p:stCondLst>
                                            <p:cond delay="0"/>
                                          </p:stCondLst>
                                        </p:cTn>
                                        <p:tgtEl>
                                          <p:spTgt spid="26"/>
                                        </p:tgtEl>
                                        <p:attrNameLst>
                                          <p:attrName>style.visibility</p:attrName>
                                        </p:attrNameLst>
                                      </p:cBhvr>
                                      <p:to>
                                        <p:strVal val="visible"/>
                                      </p:to>
                                    </p:set>
                                    <p:animEffect transition="in" filter="fade">
                                      <p:cBhvr>
                                        <p:cTn id="81" dur="500"/>
                                        <p:tgtEl>
                                          <p:spTgt spid="26"/>
                                        </p:tgtEl>
                                      </p:cBhvr>
                                    </p:animEffect>
                                  </p:childTnLst>
                                </p:cTn>
                              </p:par>
                            </p:childTnLst>
                          </p:cTn>
                        </p:par>
                      </p:childTnLst>
                    </p:cTn>
                  </p:par>
                  <p:par>
                    <p:cTn id="82" fill="hold">
                      <p:stCondLst>
                        <p:cond delay="indefinite"/>
                      </p:stCondLst>
                      <p:childTnLst>
                        <p:par>
                          <p:cTn id="83" fill="hold">
                            <p:stCondLst>
                              <p:cond delay="0"/>
                            </p:stCondLst>
                            <p:childTnLst>
                              <p:par>
                                <p:cTn id="84" presetID="10" presetClass="entr" presetSubtype="0" fill="hold" grpId="0" nodeType="clickEffect">
                                  <p:stCondLst>
                                    <p:cond delay="0"/>
                                  </p:stCondLst>
                                  <p:childTnLst>
                                    <p:set>
                                      <p:cBhvr>
                                        <p:cTn id="85" dur="1" fill="hold">
                                          <p:stCondLst>
                                            <p:cond delay="0"/>
                                          </p:stCondLst>
                                        </p:cTn>
                                        <p:tgtEl>
                                          <p:spTgt spid="23"/>
                                        </p:tgtEl>
                                        <p:attrNameLst>
                                          <p:attrName>style.visibility</p:attrName>
                                        </p:attrNameLst>
                                      </p:cBhvr>
                                      <p:to>
                                        <p:strVal val="visible"/>
                                      </p:to>
                                    </p:set>
                                    <p:animEffect transition="in" filter="fade">
                                      <p:cBhvr>
                                        <p:cTn id="86" dur="500"/>
                                        <p:tgtEl>
                                          <p:spTgt spid="23"/>
                                        </p:tgtEl>
                                      </p:cBhvr>
                                    </p:animEffect>
                                  </p:childTnLst>
                                </p:cTn>
                              </p:par>
                            </p:childTnLst>
                          </p:cTn>
                        </p:par>
                      </p:childTnLst>
                    </p:cTn>
                  </p:par>
                  <p:par>
                    <p:cTn id="87" fill="hold">
                      <p:stCondLst>
                        <p:cond delay="indefinite"/>
                      </p:stCondLst>
                      <p:childTnLst>
                        <p:par>
                          <p:cTn id="88" fill="hold">
                            <p:stCondLst>
                              <p:cond delay="0"/>
                            </p:stCondLst>
                            <p:childTnLst>
                              <p:par>
                                <p:cTn id="89" presetID="10" presetClass="entr" presetSubtype="0" fill="hold" grpId="0" nodeType="clickEffect">
                                  <p:stCondLst>
                                    <p:cond delay="0"/>
                                  </p:stCondLst>
                                  <p:childTnLst>
                                    <p:set>
                                      <p:cBhvr>
                                        <p:cTn id="90" dur="1" fill="hold">
                                          <p:stCondLst>
                                            <p:cond delay="0"/>
                                          </p:stCondLst>
                                        </p:cTn>
                                        <p:tgtEl>
                                          <p:spTgt spid="20"/>
                                        </p:tgtEl>
                                        <p:attrNameLst>
                                          <p:attrName>style.visibility</p:attrName>
                                        </p:attrNameLst>
                                      </p:cBhvr>
                                      <p:to>
                                        <p:strVal val="visible"/>
                                      </p:to>
                                    </p:set>
                                    <p:animEffect transition="in" filter="fade">
                                      <p:cBhvr>
                                        <p:cTn id="91" dur="500"/>
                                        <p:tgtEl>
                                          <p:spTgt spid="20"/>
                                        </p:tgtEl>
                                      </p:cBhvr>
                                    </p:animEffect>
                                  </p:childTnLst>
                                </p:cTn>
                              </p:par>
                              <p:par>
                                <p:cTn id="92" presetID="10" presetClass="entr" presetSubtype="0" fill="hold" nodeType="withEffect">
                                  <p:stCondLst>
                                    <p:cond delay="0"/>
                                  </p:stCondLst>
                                  <p:childTnLst>
                                    <p:set>
                                      <p:cBhvr>
                                        <p:cTn id="93" dur="1" fill="hold">
                                          <p:stCondLst>
                                            <p:cond delay="0"/>
                                          </p:stCondLst>
                                        </p:cTn>
                                        <p:tgtEl>
                                          <p:spTgt spid="27"/>
                                        </p:tgtEl>
                                        <p:attrNameLst>
                                          <p:attrName>style.visibility</p:attrName>
                                        </p:attrNameLst>
                                      </p:cBhvr>
                                      <p:to>
                                        <p:strVal val="visible"/>
                                      </p:to>
                                    </p:set>
                                    <p:animEffect transition="in" filter="fade">
                                      <p:cBhvr>
                                        <p:cTn id="94" dur="500"/>
                                        <p:tgtEl>
                                          <p:spTgt spid="27"/>
                                        </p:tgtEl>
                                      </p:cBhvr>
                                    </p:animEffect>
                                  </p:childTnLst>
                                </p:cTn>
                              </p:par>
                            </p:childTnLst>
                          </p:cTn>
                        </p:par>
                      </p:childTnLst>
                    </p:cTn>
                  </p:par>
                  <p:par>
                    <p:cTn id="95" fill="hold">
                      <p:stCondLst>
                        <p:cond delay="indefinite"/>
                      </p:stCondLst>
                      <p:childTnLst>
                        <p:par>
                          <p:cTn id="96" fill="hold">
                            <p:stCondLst>
                              <p:cond delay="0"/>
                            </p:stCondLst>
                            <p:childTnLst>
                              <p:par>
                                <p:cTn id="97" presetID="10" presetClass="entr" presetSubtype="0" fill="hold" grpId="0" nodeType="clickEffect">
                                  <p:stCondLst>
                                    <p:cond delay="0"/>
                                  </p:stCondLst>
                                  <p:childTnLst>
                                    <p:set>
                                      <p:cBhvr>
                                        <p:cTn id="98" dur="1" fill="hold">
                                          <p:stCondLst>
                                            <p:cond delay="0"/>
                                          </p:stCondLst>
                                        </p:cTn>
                                        <p:tgtEl>
                                          <p:spTgt spid="24"/>
                                        </p:tgtEl>
                                        <p:attrNameLst>
                                          <p:attrName>style.visibility</p:attrName>
                                        </p:attrNameLst>
                                      </p:cBhvr>
                                      <p:to>
                                        <p:strVal val="visible"/>
                                      </p:to>
                                    </p:set>
                                    <p:animEffect transition="in" filter="fade">
                                      <p:cBhvr>
                                        <p:cTn id="99" dur="500"/>
                                        <p:tgtEl>
                                          <p:spTgt spid="24"/>
                                        </p:tgtEl>
                                      </p:cBhvr>
                                    </p:animEffect>
                                  </p:childTnLst>
                                </p:cTn>
                              </p:par>
                            </p:childTnLst>
                          </p:cTn>
                        </p:par>
                      </p:childTnLst>
                    </p:cTn>
                  </p:par>
                  <p:par>
                    <p:cTn id="100" fill="hold">
                      <p:stCondLst>
                        <p:cond delay="indefinite"/>
                      </p:stCondLst>
                      <p:childTnLst>
                        <p:par>
                          <p:cTn id="101" fill="hold">
                            <p:stCondLst>
                              <p:cond delay="0"/>
                            </p:stCondLst>
                            <p:childTnLst>
                              <p:par>
                                <p:cTn id="102" presetID="10" presetClass="entr" presetSubtype="0" fill="hold" grpId="0" nodeType="clickEffect">
                                  <p:stCondLst>
                                    <p:cond delay="0"/>
                                  </p:stCondLst>
                                  <p:childTnLst>
                                    <p:set>
                                      <p:cBhvr>
                                        <p:cTn id="103" dur="1" fill="hold">
                                          <p:stCondLst>
                                            <p:cond delay="0"/>
                                          </p:stCondLst>
                                        </p:cTn>
                                        <p:tgtEl>
                                          <p:spTgt spid="21"/>
                                        </p:tgtEl>
                                        <p:attrNameLst>
                                          <p:attrName>style.visibility</p:attrName>
                                        </p:attrNameLst>
                                      </p:cBhvr>
                                      <p:to>
                                        <p:strVal val="visible"/>
                                      </p:to>
                                    </p:set>
                                    <p:animEffect transition="in" filter="fade">
                                      <p:cBhvr>
                                        <p:cTn id="104" dur="500"/>
                                        <p:tgtEl>
                                          <p:spTgt spid="21"/>
                                        </p:tgtEl>
                                      </p:cBhvr>
                                    </p:animEffect>
                                  </p:childTnLst>
                                </p:cTn>
                              </p:par>
                              <p:par>
                                <p:cTn id="105" presetID="10" presetClass="entr" presetSubtype="0" fill="hold" nodeType="withEffect">
                                  <p:stCondLst>
                                    <p:cond delay="0"/>
                                  </p:stCondLst>
                                  <p:childTnLst>
                                    <p:set>
                                      <p:cBhvr>
                                        <p:cTn id="106" dur="1" fill="hold">
                                          <p:stCondLst>
                                            <p:cond delay="0"/>
                                          </p:stCondLst>
                                        </p:cTn>
                                        <p:tgtEl>
                                          <p:spTgt spid="30"/>
                                        </p:tgtEl>
                                        <p:attrNameLst>
                                          <p:attrName>style.visibility</p:attrName>
                                        </p:attrNameLst>
                                      </p:cBhvr>
                                      <p:to>
                                        <p:strVal val="visible"/>
                                      </p:to>
                                    </p:set>
                                    <p:animEffect transition="in" filter="fade">
                                      <p:cBhvr>
                                        <p:cTn id="107" dur="500"/>
                                        <p:tgtEl>
                                          <p:spTgt spid="30"/>
                                        </p:tgtEl>
                                      </p:cBhvr>
                                    </p:animEffect>
                                  </p:childTnLst>
                                </p:cTn>
                              </p:par>
                            </p:childTnLst>
                          </p:cTn>
                        </p:par>
                      </p:childTnLst>
                    </p:cTn>
                  </p:par>
                  <p:par>
                    <p:cTn id="108" fill="hold">
                      <p:stCondLst>
                        <p:cond delay="indefinite"/>
                      </p:stCondLst>
                      <p:childTnLst>
                        <p:par>
                          <p:cTn id="109" fill="hold">
                            <p:stCondLst>
                              <p:cond delay="0"/>
                            </p:stCondLst>
                            <p:childTnLst>
                              <p:par>
                                <p:cTn id="110" presetID="10" presetClass="entr" presetSubtype="0" fill="hold" grpId="0" nodeType="clickEffect">
                                  <p:stCondLst>
                                    <p:cond delay="0"/>
                                  </p:stCondLst>
                                  <p:childTnLst>
                                    <p:set>
                                      <p:cBhvr>
                                        <p:cTn id="111" dur="1" fill="hold">
                                          <p:stCondLst>
                                            <p:cond delay="0"/>
                                          </p:stCondLst>
                                        </p:cTn>
                                        <p:tgtEl>
                                          <p:spTgt spid="25"/>
                                        </p:tgtEl>
                                        <p:attrNameLst>
                                          <p:attrName>style.visibility</p:attrName>
                                        </p:attrNameLst>
                                      </p:cBhvr>
                                      <p:to>
                                        <p:strVal val="visible"/>
                                      </p:to>
                                    </p:set>
                                    <p:animEffect transition="in" filter="fade">
                                      <p:cBhvr>
                                        <p:cTn id="112" dur="500"/>
                                        <p:tgtEl>
                                          <p:spTgt spid="25"/>
                                        </p:tgtEl>
                                      </p:cBhvr>
                                    </p:animEffect>
                                  </p:childTnLst>
                                </p:cTn>
                              </p:par>
                            </p:childTnLst>
                          </p:cTn>
                        </p:par>
                      </p:childTnLst>
                    </p:cTn>
                  </p:par>
                  <p:par>
                    <p:cTn id="113" fill="hold">
                      <p:stCondLst>
                        <p:cond delay="indefinite"/>
                      </p:stCondLst>
                      <p:childTnLst>
                        <p:par>
                          <p:cTn id="114" fill="hold">
                            <p:stCondLst>
                              <p:cond delay="0"/>
                            </p:stCondLst>
                            <p:childTnLst>
                              <p:par>
                                <p:cTn id="115" presetID="10" presetClass="entr" presetSubtype="0" fill="hold" grpId="0" nodeType="clickEffect">
                                  <p:stCondLst>
                                    <p:cond delay="0"/>
                                  </p:stCondLst>
                                  <p:childTnLst>
                                    <p:set>
                                      <p:cBhvr>
                                        <p:cTn id="116" dur="1" fill="hold">
                                          <p:stCondLst>
                                            <p:cond delay="0"/>
                                          </p:stCondLst>
                                        </p:cTn>
                                        <p:tgtEl>
                                          <p:spTgt spid="47"/>
                                        </p:tgtEl>
                                        <p:attrNameLst>
                                          <p:attrName>style.visibility</p:attrName>
                                        </p:attrNameLst>
                                      </p:cBhvr>
                                      <p:to>
                                        <p:strVal val="visible"/>
                                      </p:to>
                                    </p:set>
                                    <p:animEffect transition="in" filter="fade">
                                      <p:cBhvr>
                                        <p:cTn id="117" dur="500"/>
                                        <p:tgtEl>
                                          <p:spTgt spid="47"/>
                                        </p:tgtEl>
                                      </p:cBhvr>
                                    </p:animEffect>
                                  </p:childTnLst>
                                </p:cTn>
                              </p:par>
                            </p:childTnLst>
                          </p:cTn>
                        </p:par>
                      </p:childTnLst>
                    </p:cTn>
                  </p:par>
                  <p:par>
                    <p:cTn id="118" fill="hold">
                      <p:stCondLst>
                        <p:cond delay="indefinite"/>
                      </p:stCondLst>
                      <p:childTnLst>
                        <p:par>
                          <p:cTn id="119" fill="hold">
                            <p:stCondLst>
                              <p:cond delay="0"/>
                            </p:stCondLst>
                            <p:childTnLst>
                              <p:par>
                                <p:cTn id="120" presetID="10" presetClass="entr" presetSubtype="0" fill="hold" grpId="0" nodeType="clickEffect">
                                  <p:stCondLst>
                                    <p:cond delay="0"/>
                                  </p:stCondLst>
                                  <p:childTnLst>
                                    <p:set>
                                      <p:cBhvr>
                                        <p:cTn id="121" dur="1" fill="hold">
                                          <p:stCondLst>
                                            <p:cond delay="0"/>
                                          </p:stCondLst>
                                        </p:cTn>
                                        <p:tgtEl>
                                          <p:spTgt spid="46"/>
                                        </p:tgtEl>
                                        <p:attrNameLst>
                                          <p:attrName>style.visibility</p:attrName>
                                        </p:attrNameLst>
                                      </p:cBhvr>
                                      <p:to>
                                        <p:strVal val="visible"/>
                                      </p:to>
                                    </p:set>
                                    <p:animEffect transition="in" filter="fade">
                                      <p:cBhvr>
                                        <p:cTn id="122" dur="500"/>
                                        <p:tgtEl>
                                          <p:spTgt spid="46"/>
                                        </p:tgtEl>
                                      </p:cBhvr>
                                    </p:animEffect>
                                  </p:childTnLst>
                                </p:cTn>
                              </p:par>
                            </p:childTnLst>
                          </p:cTn>
                        </p:par>
                      </p:childTnLst>
                    </p:cTn>
                  </p:par>
                  <p:par>
                    <p:cTn id="123" fill="hold">
                      <p:stCondLst>
                        <p:cond delay="indefinite"/>
                      </p:stCondLst>
                      <p:childTnLst>
                        <p:par>
                          <p:cTn id="124" fill="hold">
                            <p:stCondLst>
                              <p:cond delay="0"/>
                            </p:stCondLst>
                            <p:childTnLst>
                              <p:par>
                                <p:cTn id="125" presetID="10" presetClass="entr" presetSubtype="0" fill="hold" grpId="0" nodeType="clickEffect">
                                  <p:stCondLst>
                                    <p:cond delay="0"/>
                                  </p:stCondLst>
                                  <p:childTnLst>
                                    <p:set>
                                      <p:cBhvr>
                                        <p:cTn id="126" dur="1" fill="hold">
                                          <p:stCondLst>
                                            <p:cond delay="0"/>
                                          </p:stCondLst>
                                        </p:cTn>
                                        <p:tgtEl>
                                          <p:spTgt spid="45"/>
                                        </p:tgtEl>
                                        <p:attrNameLst>
                                          <p:attrName>style.visibility</p:attrName>
                                        </p:attrNameLst>
                                      </p:cBhvr>
                                      <p:to>
                                        <p:strVal val="visible"/>
                                      </p:to>
                                    </p:set>
                                    <p:animEffect transition="in" filter="fade">
                                      <p:cBhvr>
                                        <p:cTn id="127" dur="500"/>
                                        <p:tgtEl>
                                          <p:spTgt spid="45"/>
                                        </p:tgtEl>
                                      </p:cBhvr>
                                    </p:animEffect>
                                  </p:childTnLst>
                                </p:cTn>
                              </p:par>
                            </p:childTnLst>
                          </p:cTn>
                        </p:par>
                      </p:childTnLst>
                    </p:cTn>
                  </p:par>
                  <p:par>
                    <p:cTn id="128" fill="hold">
                      <p:stCondLst>
                        <p:cond delay="indefinite"/>
                      </p:stCondLst>
                      <p:childTnLst>
                        <p:par>
                          <p:cTn id="129" fill="hold">
                            <p:stCondLst>
                              <p:cond delay="0"/>
                            </p:stCondLst>
                            <p:childTnLst>
                              <p:par>
                                <p:cTn id="130" presetID="10" presetClass="entr" presetSubtype="0" fill="hold" grpId="0" nodeType="clickEffect">
                                  <p:stCondLst>
                                    <p:cond delay="0"/>
                                  </p:stCondLst>
                                  <p:childTnLst>
                                    <p:set>
                                      <p:cBhvr>
                                        <p:cTn id="131" dur="1" fill="hold">
                                          <p:stCondLst>
                                            <p:cond delay="0"/>
                                          </p:stCondLst>
                                        </p:cTn>
                                        <p:tgtEl>
                                          <p:spTgt spid="49"/>
                                        </p:tgtEl>
                                        <p:attrNameLst>
                                          <p:attrName>style.visibility</p:attrName>
                                        </p:attrNameLst>
                                      </p:cBhvr>
                                      <p:to>
                                        <p:strVal val="visible"/>
                                      </p:to>
                                    </p:set>
                                    <p:animEffect transition="in" filter="fade">
                                      <p:cBhvr>
                                        <p:cTn id="132" dur="500"/>
                                        <p:tgtEl>
                                          <p:spTgt spid="49"/>
                                        </p:tgtEl>
                                      </p:cBhvr>
                                    </p:animEffect>
                                  </p:childTnLst>
                                </p:cTn>
                              </p:par>
                            </p:childTnLst>
                          </p:cTn>
                        </p:par>
                      </p:childTnLst>
                    </p:cTn>
                  </p:par>
                  <p:par>
                    <p:cTn id="133" fill="hold">
                      <p:stCondLst>
                        <p:cond delay="indefinite"/>
                      </p:stCondLst>
                      <p:childTnLst>
                        <p:par>
                          <p:cTn id="134" fill="hold">
                            <p:stCondLst>
                              <p:cond delay="0"/>
                            </p:stCondLst>
                            <p:childTnLst>
                              <p:par>
                                <p:cTn id="135" presetID="10" presetClass="entr" presetSubtype="0" fill="hold" grpId="0" nodeType="clickEffect">
                                  <p:stCondLst>
                                    <p:cond delay="0"/>
                                  </p:stCondLst>
                                  <p:childTnLst>
                                    <p:set>
                                      <p:cBhvr>
                                        <p:cTn id="136" dur="1" fill="hold">
                                          <p:stCondLst>
                                            <p:cond delay="0"/>
                                          </p:stCondLst>
                                        </p:cTn>
                                        <p:tgtEl>
                                          <p:spTgt spid="50"/>
                                        </p:tgtEl>
                                        <p:attrNameLst>
                                          <p:attrName>style.visibility</p:attrName>
                                        </p:attrNameLst>
                                      </p:cBhvr>
                                      <p:to>
                                        <p:strVal val="visible"/>
                                      </p:to>
                                    </p:set>
                                    <p:animEffect transition="in" filter="fade">
                                      <p:cBhvr>
                                        <p:cTn id="137" dur="500"/>
                                        <p:tgtEl>
                                          <p:spTgt spid="50"/>
                                        </p:tgtEl>
                                      </p:cBhvr>
                                    </p:animEffect>
                                  </p:childTnLst>
                                </p:cTn>
                              </p:par>
                            </p:childTnLst>
                          </p:cTn>
                        </p:par>
                      </p:childTnLst>
                    </p:cTn>
                  </p:par>
                  <p:par>
                    <p:cTn id="138" fill="hold">
                      <p:stCondLst>
                        <p:cond delay="indefinite"/>
                      </p:stCondLst>
                      <p:childTnLst>
                        <p:par>
                          <p:cTn id="139" fill="hold">
                            <p:stCondLst>
                              <p:cond delay="0"/>
                            </p:stCondLst>
                            <p:childTnLst>
                              <p:par>
                                <p:cTn id="140" presetID="10" presetClass="entr" presetSubtype="0" fill="hold" grpId="0" nodeType="clickEffect">
                                  <p:stCondLst>
                                    <p:cond delay="0"/>
                                  </p:stCondLst>
                                  <p:childTnLst>
                                    <p:set>
                                      <p:cBhvr>
                                        <p:cTn id="141" dur="1" fill="hold">
                                          <p:stCondLst>
                                            <p:cond delay="0"/>
                                          </p:stCondLst>
                                        </p:cTn>
                                        <p:tgtEl>
                                          <p:spTgt spid="51"/>
                                        </p:tgtEl>
                                        <p:attrNameLst>
                                          <p:attrName>style.visibility</p:attrName>
                                        </p:attrNameLst>
                                      </p:cBhvr>
                                      <p:to>
                                        <p:strVal val="visible"/>
                                      </p:to>
                                    </p:set>
                                    <p:animEffect transition="in" filter="fade">
                                      <p:cBhvr>
                                        <p:cTn id="142" dur="500"/>
                                        <p:tgtEl>
                                          <p:spTgt spid="51"/>
                                        </p:tgtEl>
                                      </p:cBhvr>
                                    </p:animEffect>
                                  </p:childTnLst>
                                </p:cTn>
                              </p:par>
                            </p:childTnLst>
                          </p:cTn>
                        </p:par>
                      </p:childTnLst>
                    </p:cTn>
                  </p:par>
                  <p:par>
                    <p:cTn id="143" fill="hold">
                      <p:stCondLst>
                        <p:cond delay="indefinite"/>
                      </p:stCondLst>
                      <p:childTnLst>
                        <p:par>
                          <p:cTn id="144" fill="hold">
                            <p:stCondLst>
                              <p:cond delay="0"/>
                            </p:stCondLst>
                            <p:childTnLst>
                              <p:par>
                                <p:cTn id="145" presetID="1" presetClass="entr" presetSubtype="0" fill="hold" grpId="0" nodeType="clickEffect">
                                  <p:stCondLst>
                                    <p:cond delay="0"/>
                                  </p:stCondLst>
                                  <p:childTnLst>
                                    <p:set>
                                      <p:cBhvr>
                                        <p:cTn id="146" dur="1" fill="hold">
                                          <p:stCondLst>
                                            <p:cond delay="0"/>
                                          </p:stCondLst>
                                        </p:cTn>
                                        <p:tgtEl>
                                          <p:spTgt spid="43"/>
                                        </p:tgtEl>
                                        <p:attrNameLst>
                                          <p:attrName>style.visibility</p:attrName>
                                        </p:attrNameLst>
                                      </p:cBhvr>
                                      <p:to>
                                        <p:strVal val="visible"/>
                                      </p:to>
                                    </p:set>
                                  </p:childTnLst>
                                </p:cTn>
                              </p:par>
                            </p:childTnLst>
                          </p:cTn>
                        </p:par>
                      </p:childTnLst>
                    </p:cTn>
                  </p:par>
                  <p:par>
                    <p:cTn id="147" fill="hold">
                      <p:stCondLst>
                        <p:cond delay="indefinite"/>
                      </p:stCondLst>
                      <p:childTnLst>
                        <p:par>
                          <p:cTn id="148" fill="hold">
                            <p:stCondLst>
                              <p:cond delay="0"/>
                            </p:stCondLst>
                            <p:childTnLst>
                              <p:par>
                                <p:cTn id="149" presetID="1" presetClass="entr" presetSubtype="0" fill="hold" grpId="0" nodeType="clickEffect">
                                  <p:stCondLst>
                                    <p:cond delay="0"/>
                                  </p:stCondLst>
                                  <p:childTnLst>
                                    <p:set>
                                      <p:cBhvr>
                                        <p:cTn id="150" dur="1" fill="hold">
                                          <p:stCondLst>
                                            <p:cond delay="0"/>
                                          </p:stCondLst>
                                        </p:cTn>
                                        <p:tgtEl>
                                          <p:spTgt spid="44"/>
                                        </p:tgtEl>
                                        <p:attrNameLst>
                                          <p:attrName>style.visibility</p:attrName>
                                        </p:attrNameLst>
                                      </p:cBhvr>
                                      <p:to>
                                        <p:strVal val="visible"/>
                                      </p:to>
                                    </p:set>
                                  </p:childTnLst>
                                </p:cTn>
                              </p:par>
                            </p:childTnLst>
                          </p:cTn>
                        </p:par>
                      </p:childTnLst>
                    </p:cTn>
                  </p:par>
                  <p:par>
                    <p:cTn id="151" fill="hold">
                      <p:stCondLst>
                        <p:cond delay="indefinite"/>
                      </p:stCondLst>
                      <p:childTnLst>
                        <p:par>
                          <p:cTn id="152" fill="hold">
                            <p:stCondLst>
                              <p:cond delay="0"/>
                            </p:stCondLst>
                            <p:childTnLst>
                              <p:par>
                                <p:cTn id="153" presetID="1" presetClass="entr" presetSubtype="0" fill="hold" grpId="0" nodeType="clickEffect">
                                  <p:stCondLst>
                                    <p:cond delay="0"/>
                                  </p:stCondLst>
                                  <p:childTnLst>
                                    <p:set>
                                      <p:cBhvr>
                                        <p:cTn id="154" dur="1" fill="hold">
                                          <p:stCondLst>
                                            <p:cond delay="0"/>
                                          </p:stCondLst>
                                        </p:cTn>
                                        <p:tgtEl>
                                          <p:spTgt spid="48"/>
                                        </p:tgtEl>
                                        <p:attrNameLst>
                                          <p:attrName>style.visibility</p:attrName>
                                        </p:attrNameLst>
                                      </p:cBhvr>
                                      <p:to>
                                        <p:strVal val="visible"/>
                                      </p:to>
                                    </p:set>
                                  </p:childTnLst>
                                </p:cTn>
                              </p:par>
                            </p:childTnLst>
                          </p:cTn>
                        </p:par>
                      </p:childTnLst>
                    </p:cTn>
                  </p:par>
                  <p:par>
                    <p:cTn id="155" fill="hold">
                      <p:stCondLst>
                        <p:cond delay="indefinite"/>
                      </p:stCondLst>
                      <p:childTnLst>
                        <p:par>
                          <p:cTn id="156" fill="hold">
                            <p:stCondLst>
                              <p:cond delay="0"/>
                            </p:stCondLst>
                            <p:childTnLst>
                              <p:par>
                                <p:cTn id="157" presetID="1" presetClass="entr" presetSubtype="0" fill="hold" grpId="0" nodeType="clickEffect">
                                  <p:stCondLst>
                                    <p:cond delay="0"/>
                                  </p:stCondLst>
                                  <p:childTnLst>
                                    <p:set>
                                      <p:cBhvr>
                                        <p:cTn id="158" dur="1" fill="hold">
                                          <p:stCondLst>
                                            <p:cond delay="0"/>
                                          </p:stCondLst>
                                        </p:cTn>
                                        <p:tgtEl>
                                          <p:spTgt spid="52"/>
                                        </p:tgtEl>
                                        <p:attrNameLst>
                                          <p:attrName>style.visibility</p:attrName>
                                        </p:attrNameLst>
                                      </p:cBhvr>
                                      <p:to>
                                        <p:strVal val="visible"/>
                                      </p:to>
                                    </p:set>
                                  </p:childTnLst>
                                </p:cTn>
                              </p:par>
                            </p:childTnLst>
                          </p:cTn>
                        </p:par>
                      </p:childTnLst>
                    </p:cTn>
                  </p:par>
                  <p:par>
                    <p:cTn id="159" fill="hold">
                      <p:stCondLst>
                        <p:cond delay="indefinite"/>
                      </p:stCondLst>
                      <p:childTnLst>
                        <p:par>
                          <p:cTn id="160" fill="hold">
                            <p:stCondLst>
                              <p:cond delay="0"/>
                            </p:stCondLst>
                            <p:childTnLst>
                              <p:par>
                                <p:cTn id="161" presetID="2" presetClass="entr" presetSubtype="4" fill="hold" nodeType="clickEffect">
                                  <p:stCondLst>
                                    <p:cond delay="0"/>
                                  </p:stCondLst>
                                  <p:childTnLst>
                                    <p:set>
                                      <p:cBhvr>
                                        <p:cTn id="162" dur="1" fill="hold">
                                          <p:stCondLst>
                                            <p:cond delay="0"/>
                                          </p:stCondLst>
                                        </p:cTn>
                                        <p:tgtEl>
                                          <p:spTgt spid="1027"/>
                                        </p:tgtEl>
                                        <p:attrNameLst>
                                          <p:attrName>style.visibility</p:attrName>
                                        </p:attrNameLst>
                                      </p:cBhvr>
                                      <p:to>
                                        <p:strVal val="visible"/>
                                      </p:to>
                                    </p:set>
                                    <p:anim calcmode="lin" valueType="num">
                                      <p:cBhvr additive="base">
                                        <p:cTn id="163" dur="500" fill="hold"/>
                                        <p:tgtEl>
                                          <p:spTgt spid="1027"/>
                                        </p:tgtEl>
                                        <p:attrNameLst>
                                          <p:attrName>ppt_x</p:attrName>
                                        </p:attrNameLst>
                                      </p:cBhvr>
                                      <p:tavLst>
                                        <p:tav tm="0">
                                          <p:val>
                                            <p:strVal val="#ppt_x"/>
                                          </p:val>
                                        </p:tav>
                                        <p:tav tm="100000">
                                          <p:val>
                                            <p:strVal val="#ppt_x"/>
                                          </p:val>
                                        </p:tav>
                                      </p:tavLst>
                                    </p:anim>
                                    <p:anim calcmode="lin" valueType="num">
                                      <p:cBhvr additive="base">
                                        <p:cTn id="164" dur="500" fill="hold"/>
                                        <p:tgtEl>
                                          <p:spTgt spid="10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animBg="1"/>
      <p:bldP spid="13" grpId="0" animBg="1"/>
      <p:bldP spid="14" grpId="0" animBg="1"/>
      <p:bldP spid="18" grpId="0"/>
      <p:bldP spid="19" grpId="0"/>
      <p:bldP spid="20" grpId="0"/>
      <p:bldP spid="21" grpId="0"/>
      <p:bldP spid="22" grpId="0"/>
      <p:bldP spid="23" grpId="0"/>
      <p:bldP spid="24" grpId="0"/>
      <p:bldP spid="25" grpId="0"/>
      <p:bldP spid="32" grpId="0"/>
      <p:bldP spid="33" grpId="0"/>
      <p:bldP spid="34" grpId="0"/>
      <p:bldP spid="35" grpId="0"/>
      <p:bldP spid="37" grpId="0" animBg="1"/>
      <p:bldP spid="42" grpId="0"/>
      <p:bldP spid="45" grpId="0"/>
      <p:bldP spid="46" grpId="0"/>
      <p:bldP spid="47" grpId="0"/>
      <p:bldP spid="49" grpId="0"/>
      <p:bldP spid="50" grpId="0"/>
      <p:bldP spid="51" grpId="0"/>
      <p:bldP spid="43" grpId="0" animBg="1"/>
      <p:bldP spid="44" grpId="0" animBg="1"/>
      <p:bldP spid="48" grpId="0" animBg="1"/>
      <p:bldP spid="52"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标题 5"/>
          <p:cNvSpPr>
            <a:spLocks noGrp="1"/>
          </p:cNvSpPr>
          <p:nvPr>
            <p:ph type="title"/>
          </p:nvPr>
        </p:nvSpPr>
        <p:spPr/>
        <p:txBody>
          <a:bodyPr/>
          <a:lstStyle/>
          <a:p>
            <a:endParaRPr lang="zh-CN" altLang="en-US"/>
          </a:p>
        </p:txBody>
      </p:sp>
      <p:sp>
        <p:nvSpPr>
          <p:cNvPr id="3" name="Rectangle 3"/>
          <p:cNvSpPr txBox="1">
            <a:spLocks noChangeArrowheads="1"/>
          </p:cNvSpPr>
          <p:nvPr/>
        </p:nvSpPr>
        <p:spPr>
          <a:xfrm>
            <a:off x="1136576" y="1916832"/>
            <a:ext cx="4628828" cy="3168377"/>
          </a:xfrm>
          <a:prstGeom prst="rect">
            <a:avLst/>
          </a:prstGeom>
        </p:spPr>
        <p:txBody>
          <a:bodyPr/>
          <a:lstStyle>
            <a:lvl1pPr marL="386860" indent="-386860" algn="l" defTabSz="1031626"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38196" indent="-322383" algn="l" defTabSz="103162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289533" indent="-257907" algn="l" defTabSz="103162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05346"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21159"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36972"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52785"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68598"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84411"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algn="just">
              <a:buClr>
                <a:srgbClr val="E8002C"/>
              </a:buClr>
              <a:buSzPct val="70000"/>
            </a:pPr>
            <a:r>
              <a:rPr kumimoji="1" lang="en-US" altLang="zh-CN" sz="2400" dirty="0" smtClean="0">
                <a:solidFill>
                  <a:schemeClr val="bg1">
                    <a:lumMod val="85000"/>
                  </a:schemeClr>
                </a:solidFill>
                <a:latin typeface="文鼎中钢笔行楷" pitchFamily="33" charset="-122"/>
                <a:ea typeface="文鼎中钢笔行楷" pitchFamily="33" charset="-122"/>
              </a:rPr>
              <a:t>1972</a:t>
            </a:r>
            <a:r>
              <a:rPr kumimoji="1" lang="zh-CN" altLang="en-US" sz="2400" dirty="0" smtClean="0">
                <a:solidFill>
                  <a:schemeClr val="bg1">
                    <a:lumMod val="85000"/>
                  </a:schemeClr>
                </a:solidFill>
                <a:latin typeface="文鼎中钢笔行楷" pitchFamily="33" charset="-122"/>
                <a:ea typeface="文鼎中钢笔行楷" pitchFamily="33" charset="-122"/>
              </a:rPr>
              <a:t>年英国工程师亨斯菲尔德研制成第一</a:t>
            </a:r>
            <a:r>
              <a:rPr kumimoji="1" lang="zh-CN" altLang="en-US" sz="2400" smtClean="0">
                <a:solidFill>
                  <a:schemeClr val="bg1">
                    <a:lumMod val="85000"/>
                  </a:schemeClr>
                </a:solidFill>
                <a:latin typeface="文鼎中钢笔行楷" pitchFamily="33" charset="-122"/>
                <a:ea typeface="文鼎中钢笔行楷" pitchFamily="33" charset="-122"/>
              </a:rPr>
              <a:t>台头部</a:t>
            </a:r>
            <a:r>
              <a:rPr kumimoji="1" lang="en-US" altLang="zh-CN" sz="2400" smtClean="0">
                <a:solidFill>
                  <a:schemeClr val="bg1">
                    <a:lumMod val="85000"/>
                  </a:schemeClr>
                </a:solidFill>
                <a:latin typeface="文鼎中钢笔行楷" pitchFamily="33" charset="-122"/>
                <a:ea typeface="文鼎中钢笔行楷" pitchFamily="33" charset="-122"/>
              </a:rPr>
              <a:t>CT</a:t>
            </a:r>
            <a:r>
              <a:rPr kumimoji="1" lang="zh-CN" altLang="en-US" sz="2400" dirty="0" smtClean="0">
                <a:solidFill>
                  <a:schemeClr val="bg1">
                    <a:lumMod val="85000"/>
                  </a:schemeClr>
                </a:solidFill>
                <a:latin typeface="文鼎中钢笔行楷" pitchFamily="33" charset="-122"/>
                <a:ea typeface="文鼎中钢笔行楷" pitchFamily="33" charset="-122"/>
              </a:rPr>
              <a:t>，在临床上使用并获得清晰的诊断影像</a:t>
            </a:r>
            <a:endParaRPr kumimoji="1" lang="en-US" altLang="zh-CN" sz="2400" dirty="0" smtClean="0">
              <a:solidFill>
                <a:schemeClr val="bg1">
                  <a:lumMod val="85000"/>
                </a:schemeClr>
              </a:solidFill>
              <a:latin typeface="文鼎中钢笔行楷" pitchFamily="33" charset="-122"/>
              <a:ea typeface="文鼎中钢笔行楷" pitchFamily="33" charset="-122"/>
            </a:endParaRPr>
          </a:p>
          <a:p>
            <a:pPr algn="just">
              <a:buClr>
                <a:srgbClr val="E8002C"/>
              </a:buClr>
              <a:buSzPct val="70000"/>
            </a:pPr>
            <a:r>
              <a:rPr kumimoji="1" lang="zh-CN" altLang="en-US" sz="2400" dirty="0" smtClean="0">
                <a:solidFill>
                  <a:schemeClr val="bg1">
                    <a:lumMod val="85000"/>
                  </a:schemeClr>
                </a:solidFill>
                <a:latin typeface="文鼎中钢笔行楷" pitchFamily="33" charset="-122"/>
                <a:ea typeface="文鼎中钢笔行楷" pitchFamily="33" charset="-122"/>
              </a:rPr>
              <a:t>科马克和亨斯菲尔德</a:t>
            </a:r>
            <a:r>
              <a:rPr lang="zh-CN" altLang="en-US" sz="2400" dirty="0" smtClean="0">
                <a:solidFill>
                  <a:schemeClr val="bg1">
                    <a:lumMod val="85000"/>
                  </a:schemeClr>
                </a:solidFill>
                <a:latin typeface="文鼎中钢笔行楷" pitchFamily="33" charset="-122"/>
                <a:ea typeface="文鼎中钢笔行楷" pitchFamily="33" charset="-122"/>
              </a:rPr>
              <a:t>荣获</a:t>
            </a:r>
            <a:r>
              <a:rPr lang="en-US" altLang="zh-CN" sz="2400" dirty="0" smtClean="0">
                <a:solidFill>
                  <a:schemeClr val="bg1">
                    <a:lumMod val="85000"/>
                  </a:schemeClr>
                </a:solidFill>
                <a:latin typeface="文鼎中钢笔行楷" pitchFamily="33" charset="-122"/>
                <a:ea typeface="文鼎中钢笔行楷" pitchFamily="33" charset="-122"/>
              </a:rPr>
              <a:t>1979</a:t>
            </a:r>
            <a:r>
              <a:rPr lang="zh-CN" altLang="en-US" sz="2400" dirty="0" smtClean="0">
                <a:solidFill>
                  <a:schemeClr val="bg1">
                    <a:lumMod val="85000"/>
                  </a:schemeClr>
                </a:solidFill>
                <a:latin typeface="文鼎中钢笔行楷" pitchFamily="33" charset="-122"/>
                <a:ea typeface="文鼎中钢笔行楷" pitchFamily="33" charset="-122"/>
              </a:rPr>
              <a:t>年</a:t>
            </a:r>
            <a:r>
              <a:rPr lang="zh-CN" altLang="en-US" sz="2400" smtClean="0">
                <a:solidFill>
                  <a:schemeClr val="bg1">
                    <a:lumMod val="85000"/>
                  </a:schemeClr>
                </a:solidFill>
                <a:latin typeface="文鼎中钢笔行楷" pitchFamily="33" charset="-122"/>
                <a:ea typeface="文鼎中钢笔行楷" pitchFamily="33" charset="-122"/>
              </a:rPr>
              <a:t>诺贝尔生理学</a:t>
            </a:r>
            <a:r>
              <a:rPr lang="zh-CN" altLang="en-US" sz="2400">
                <a:solidFill>
                  <a:schemeClr val="bg1">
                    <a:lumMod val="85000"/>
                  </a:schemeClr>
                </a:solidFill>
                <a:latin typeface="文鼎中钢笔行楷" pitchFamily="33" charset="-122"/>
                <a:ea typeface="文鼎中钢笔行楷" pitchFamily="33" charset="-122"/>
              </a:rPr>
              <a:t>与</a:t>
            </a:r>
            <a:r>
              <a:rPr lang="zh-CN" altLang="en-US" sz="2400" smtClean="0">
                <a:solidFill>
                  <a:schemeClr val="bg1">
                    <a:lumMod val="85000"/>
                  </a:schemeClr>
                </a:solidFill>
                <a:latin typeface="文鼎中钢笔行楷" pitchFamily="33" charset="-122"/>
                <a:ea typeface="文鼎中钢笔行楷" pitchFamily="33" charset="-122"/>
              </a:rPr>
              <a:t>医学</a:t>
            </a:r>
            <a:r>
              <a:rPr lang="zh-CN" altLang="en-US" sz="2400" dirty="0" smtClean="0">
                <a:solidFill>
                  <a:schemeClr val="bg1">
                    <a:lumMod val="85000"/>
                  </a:schemeClr>
                </a:solidFill>
                <a:latin typeface="文鼎中钢笔行楷" pitchFamily="33" charset="-122"/>
                <a:ea typeface="文鼎中钢笔行楷" pitchFamily="33" charset="-122"/>
              </a:rPr>
              <a:t>奖</a:t>
            </a:r>
          </a:p>
          <a:p>
            <a:pPr algn="just">
              <a:buClr>
                <a:srgbClr val="E8002C"/>
              </a:buClr>
              <a:buSzPct val="70000"/>
            </a:pPr>
            <a:endParaRPr lang="zh-CN" altLang="en-US" sz="2400" dirty="0" smtClean="0">
              <a:solidFill>
                <a:schemeClr val="bg1">
                  <a:lumMod val="85000"/>
                </a:schemeClr>
              </a:solidFill>
              <a:latin typeface="文鼎中钢笔行楷" pitchFamily="33" charset="-122"/>
              <a:ea typeface="文鼎中钢笔行楷" pitchFamily="33" charset="-122"/>
            </a:endParaRPr>
          </a:p>
        </p:txBody>
      </p:sp>
      <p:pic>
        <p:nvPicPr>
          <p:cNvPr id="4" name="Picture 4" descr="hounsfield"/>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6227763" y="1844675"/>
            <a:ext cx="2100262" cy="2971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Rectangle 5"/>
          <p:cNvSpPr>
            <a:spLocks noChangeArrowheads="1"/>
          </p:cNvSpPr>
          <p:nvPr/>
        </p:nvSpPr>
        <p:spPr bwMode="auto">
          <a:xfrm>
            <a:off x="6249144" y="4941168"/>
            <a:ext cx="2808288"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marL="280988" indent="-280988">
              <a:buClr>
                <a:srgbClr val="FF0000"/>
              </a:buClr>
              <a:buSzPct val="70000"/>
              <a:buFont typeface="Wingdings" pitchFamily="2" charset="2"/>
              <a:buNone/>
            </a:pPr>
            <a:r>
              <a:rPr kumimoji="1" lang="en-US" altLang="zh-CN" sz="2400" b="1" dirty="0" err="1">
                <a:solidFill>
                  <a:schemeClr val="bg1">
                    <a:lumMod val="65000"/>
                  </a:schemeClr>
                </a:solidFill>
                <a:latin typeface="华文隶书" pitchFamily="2" charset="-122"/>
                <a:ea typeface="华文隶书" pitchFamily="2" charset="-122"/>
              </a:rPr>
              <a:t>G.N.Hounsfield</a:t>
            </a:r>
            <a:endParaRPr kumimoji="1" lang="en-US" altLang="zh-CN" sz="2400" b="1" dirty="0">
              <a:solidFill>
                <a:schemeClr val="bg1">
                  <a:lumMod val="65000"/>
                </a:schemeClr>
              </a:solidFill>
              <a:latin typeface="华文隶书" pitchFamily="2" charset="-122"/>
              <a:ea typeface="华文隶书" pitchFamily="2" charset="-122"/>
            </a:endParaRPr>
          </a:p>
          <a:p>
            <a:pPr marL="280988" indent="-280988">
              <a:buClr>
                <a:srgbClr val="FF0000"/>
              </a:buClr>
              <a:buSzPct val="70000"/>
              <a:buFont typeface="Wingdings" pitchFamily="2" charset="2"/>
              <a:buNone/>
            </a:pPr>
            <a:r>
              <a:rPr kumimoji="1" lang="en-US" altLang="zh-CN" sz="2400" b="1" dirty="0">
                <a:solidFill>
                  <a:schemeClr val="bg1">
                    <a:lumMod val="65000"/>
                  </a:schemeClr>
                </a:solidFill>
              </a:rPr>
              <a:t>1919~2004</a:t>
            </a:r>
          </a:p>
        </p:txBody>
      </p:sp>
    </p:spTree>
    <p:extLst>
      <p:ext uri="{BB962C8B-B14F-4D97-AF65-F5344CB8AC3E}">
        <p14:creationId xmlns:p14="http://schemas.microsoft.com/office/powerpoint/2010/main" val="28237380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iterate type="wd">
                                    <p:tmPct val="20000"/>
                                  </p:iterate>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20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iterate type="wd">
                                    <p:tmPct val="20000"/>
                                  </p:iterate>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2000"/>
                                        <p:tgtEl>
                                          <p:spTgt spid="3">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80592" y="692696"/>
            <a:ext cx="7041232" cy="4838425"/>
          </a:xfrm>
          <a:prstGeom prst="rect">
            <a:avLst/>
          </a:prstGeom>
        </p:spPr>
      </p:pic>
    </p:spTree>
    <p:extLst>
      <p:ext uri="{BB962C8B-B14F-4D97-AF65-F5344CB8AC3E}">
        <p14:creationId xmlns:p14="http://schemas.microsoft.com/office/powerpoint/2010/main" val="2496763259"/>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en-US" altLang="zh-CN" smtClean="0">
                <a:latin typeface="Times New Roman" pitchFamily="18" charset="0"/>
                <a:cs typeface="Times New Roman" pitchFamily="18" charset="0"/>
              </a:rPr>
              <a:t>  CT</a:t>
            </a:r>
            <a:r>
              <a:rPr lang="zh-CN" altLang="en-US" dirty="0" smtClean="0">
                <a:latin typeface="Times New Roman" pitchFamily="18" charset="0"/>
                <a:cs typeface="Times New Roman" pitchFamily="18" charset="0"/>
              </a:rPr>
              <a:t>图像与三维重建</a:t>
            </a:r>
            <a:endParaRPr lang="zh-CN" altLang="en-US" dirty="0">
              <a:latin typeface="Times New Roman" pitchFamily="18" charset="0"/>
              <a:cs typeface="Times New Roman" pitchFamily="18" charset="0"/>
            </a:endParaRPr>
          </a:p>
        </p:txBody>
      </p:sp>
      <p:pic>
        <p:nvPicPr>
          <p:cNvPr id="9218" name="Picture 2"/>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1136576" y="1340768"/>
            <a:ext cx="3740299" cy="36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7052283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en-US" altLang="zh-CN" smtClean="0">
                <a:latin typeface="Times New Roman" pitchFamily="18" charset="0"/>
                <a:cs typeface="Times New Roman" pitchFamily="18" charset="0"/>
              </a:rPr>
              <a:t>  PET-CT</a:t>
            </a:r>
            <a:r>
              <a:rPr lang="zh-CN" altLang="en-US" dirty="0">
                <a:latin typeface="Times New Roman" pitchFamily="18" charset="0"/>
                <a:cs typeface="Times New Roman" pitchFamily="18" charset="0"/>
              </a:rPr>
              <a:t>融合</a:t>
            </a:r>
          </a:p>
        </p:txBody>
      </p:sp>
      <p:pic>
        <p:nvPicPr>
          <p:cNvPr id="3" name="Picture 2" descr="F:\pacs source\paxsource\source\PACS方案\new\PET_CT\pet_ct6.bm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0512" y="1484784"/>
            <a:ext cx="5832648" cy="4665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0224424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74558" y="836712"/>
            <a:ext cx="6162685" cy="458112"/>
          </a:xfrm>
          <a:prstGeom prst="rect">
            <a:avLst/>
          </a:prstGeom>
        </p:spPr>
        <p:txBody>
          <a:bodyPr/>
          <a:lstStyle/>
          <a:p>
            <a:pPr algn="just"/>
            <a:r>
              <a:rPr lang="en-US" altLang="zh-CN"/>
              <a:t>(</a:t>
            </a:r>
            <a:r>
              <a:rPr lang="en-US" altLang="zh-CN" smtClean="0"/>
              <a:t>2) X </a:t>
            </a:r>
            <a:r>
              <a:rPr lang="zh-CN" altLang="en-US" smtClean="0"/>
              <a:t>射线</a:t>
            </a:r>
            <a:r>
              <a:rPr lang="zh-CN" altLang="en-US" dirty="0"/>
              <a:t>用于肿瘤的</a:t>
            </a:r>
            <a:r>
              <a:rPr lang="zh-CN" altLang="en-US" dirty="0" smtClean="0"/>
              <a:t>放射治疗</a:t>
            </a:r>
            <a:endParaRPr lang="zh-CN" altLang="en-US" dirty="0"/>
          </a:p>
        </p:txBody>
      </p:sp>
      <p:pic>
        <p:nvPicPr>
          <p:cNvPr id="4" name="Picture 3" descr="Emil Grubb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56656" y="2636912"/>
            <a:ext cx="6324600" cy="341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Text Box 4"/>
          <p:cNvSpPr txBox="1">
            <a:spLocks noChangeArrowheads="1"/>
          </p:cNvSpPr>
          <p:nvPr/>
        </p:nvSpPr>
        <p:spPr bwMode="auto">
          <a:xfrm>
            <a:off x="533400" y="1295400"/>
            <a:ext cx="7696200" cy="120032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marL="342900" indent="-342900">
              <a:defRPr>
                <a:solidFill>
                  <a:schemeClr val="tx1"/>
                </a:solidFill>
                <a:latin typeface="Tahoma" pitchFamily="34" charset="0"/>
                <a:ea typeface="宋体" pitchFamily="2" charset="-122"/>
              </a:defRPr>
            </a:lvl1pPr>
            <a:lvl2pPr marL="495300" indent="-304800">
              <a:defRPr>
                <a:solidFill>
                  <a:schemeClr val="tx1"/>
                </a:solidFill>
                <a:latin typeface="Tahoma" pitchFamily="34" charset="0"/>
                <a:ea typeface="宋体" pitchFamily="2" charset="-122"/>
              </a:defRPr>
            </a:lvl2pPr>
            <a:lvl3pPr marL="1143000" indent="-228600">
              <a:defRPr>
                <a:solidFill>
                  <a:schemeClr val="tx1"/>
                </a:solidFill>
                <a:latin typeface="Tahoma" pitchFamily="34" charset="0"/>
                <a:ea typeface="宋体" pitchFamily="2" charset="-122"/>
              </a:defRPr>
            </a:lvl3pPr>
            <a:lvl4pPr marL="1600200" indent="-228600">
              <a:defRPr>
                <a:solidFill>
                  <a:schemeClr val="tx1"/>
                </a:solidFill>
                <a:latin typeface="Tahoma" pitchFamily="34" charset="0"/>
                <a:ea typeface="宋体" pitchFamily="2" charset="-122"/>
              </a:defRPr>
            </a:lvl4pPr>
            <a:lvl5pPr marL="2057400" indent="-22860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marL="647700" lvl="1" indent="-457200" algn="just" eaLnBrk="1" hangingPunct="1">
              <a:spcBef>
                <a:spcPct val="20000"/>
              </a:spcBef>
              <a:buClr>
                <a:srgbClr val="E8002C"/>
              </a:buClr>
              <a:buSzPct val="70000"/>
              <a:buFont typeface="Arial" pitchFamily="34" charset="0"/>
              <a:buChar char="•"/>
            </a:pPr>
            <a:r>
              <a:rPr kumimoji="1" lang="en-US" altLang="zh-CN" sz="2400" dirty="0">
                <a:solidFill>
                  <a:schemeClr val="bg1">
                    <a:lumMod val="85000"/>
                  </a:schemeClr>
                </a:solidFill>
                <a:latin typeface="文鼎中钢笔行楷" pitchFamily="33" charset="-122"/>
                <a:ea typeface="文鼎中钢笔行楷" pitchFamily="33" charset="-122"/>
              </a:rPr>
              <a:t>1896</a:t>
            </a:r>
            <a:r>
              <a:rPr kumimoji="1" lang="zh-CN" altLang="en-US" sz="2400" dirty="0">
                <a:solidFill>
                  <a:schemeClr val="bg1">
                    <a:lumMod val="85000"/>
                  </a:schemeClr>
                </a:solidFill>
                <a:latin typeface="文鼎中钢笔行楷" pitchFamily="33" charset="-122"/>
                <a:ea typeface="文鼎中钢笔行楷" pitchFamily="33" charset="-122"/>
              </a:rPr>
              <a:t>年</a:t>
            </a:r>
            <a:r>
              <a:rPr kumimoji="1" lang="en-US" altLang="zh-CN" sz="2400" dirty="0">
                <a:solidFill>
                  <a:schemeClr val="bg1">
                    <a:lumMod val="85000"/>
                  </a:schemeClr>
                </a:solidFill>
                <a:latin typeface="文鼎中钢笔行楷" pitchFamily="33" charset="-122"/>
                <a:ea typeface="文鼎中钢笔行楷" pitchFamily="33" charset="-122"/>
              </a:rPr>
              <a:t>1</a:t>
            </a:r>
            <a:r>
              <a:rPr kumimoji="1" lang="zh-CN" altLang="en-US" sz="2400" dirty="0">
                <a:solidFill>
                  <a:schemeClr val="bg1">
                    <a:lumMod val="85000"/>
                  </a:schemeClr>
                </a:solidFill>
                <a:latin typeface="文鼎中钢笔行楷" pitchFamily="33" charset="-122"/>
                <a:ea typeface="文鼎中钢笔行楷" pitchFamily="33" charset="-122"/>
              </a:rPr>
              <a:t>月发现</a:t>
            </a:r>
            <a:r>
              <a:rPr kumimoji="1" lang="en-US" altLang="zh-CN" sz="2400" dirty="0">
                <a:solidFill>
                  <a:schemeClr val="bg1">
                    <a:lumMod val="85000"/>
                  </a:schemeClr>
                </a:solidFill>
                <a:latin typeface="文鼎中钢笔行楷" pitchFamily="33" charset="-122"/>
                <a:ea typeface="文鼎中钢笔行楷" pitchFamily="33" charset="-122"/>
              </a:rPr>
              <a:t>X</a:t>
            </a:r>
            <a:r>
              <a:rPr kumimoji="1" lang="zh-CN" altLang="en-US" sz="2400" dirty="0">
                <a:solidFill>
                  <a:schemeClr val="bg1">
                    <a:lumMod val="85000"/>
                  </a:schemeClr>
                </a:solidFill>
                <a:latin typeface="文鼎中钢笔行楷" pitchFamily="33" charset="-122"/>
                <a:ea typeface="文鼎中钢笔行楷" pitchFamily="33" charset="-122"/>
              </a:rPr>
              <a:t>射线后仅几周，芝加哥电气</a:t>
            </a:r>
            <a:r>
              <a:rPr kumimoji="1" lang="zh-CN" altLang="en-US" sz="2400">
                <a:solidFill>
                  <a:schemeClr val="bg1">
                    <a:lumMod val="85000"/>
                  </a:schemeClr>
                </a:solidFill>
                <a:latin typeface="文鼎中钢笔行楷" pitchFamily="33" charset="-122"/>
                <a:ea typeface="文鼎中钢笔行楷" pitchFamily="33" charset="-122"/>
              </a:rPr>
              <a:t>技师</a:t>
            </a:r>
            <a:r>
              <a:rPr kumimoji="1" lang="en-US" altLang="zh-CN" sz="2400" smtClean="0">
                <a:solidFill>
                  <a:schemeClr val="bg1">
                    <a:lumMod val="85000"/>
                  </a:schemeClr>
                </a:solidFill>
                <a:latin typeface="文鼎中钢笔行楷" pitchFamily="33" charset="-122"/>
                <a:ea typeface="文鼎中钢笔行楷" pitchFamily="33" charset="-122"/>
              </a:rPr>
              <a:t>Emil Grubbe</a:t>
            </a:r>
            <a:r>
              <a:rPr kumimoji="1" lang="zh-CN" altLang="en-US" sz="2400" dirty="0" smtClean="0">
                <a:solidFill>
                  <a:schemeClr val="bg1">
                    <a:lumMod val="85000"/>
                  </a:schemeClr>
                </a:solidFill>
                <a:latin typeface="文鼎中钢笔行楷" pitchFamily="33" charset="-122"/>
                <a:ea typeface="文鼎中钢笔行楷" pitchFamily="33" charset="-122"/>
              </a:rPr>
              <a:t>即</a:t>
            </a:r>
            <a:r>
              <a:rPr kumimoji="1" lang="zh-CN" altLang="en-US" sz="2400" dirty="0">
                <a:solidFill>
                  <a:schemeClr val="bg1">
                    <a:lumMod val="85000"/>
                  </a:schemeClr>
                </a:solidFill>
                <a:latin typeface="文鼎中钢笔行楷" pitchFamily="33" charset="-122"/>
                <a:ea typeface="文鼎中钢笔行楷" pitchFamily="33" charset="-122"/>
              </a:rPr>
              <a:t>利用</a:t>
            </a:r>
            <a:r>
              <a:rPr kumimoji="1" lang="en-US" altLang="zh-CN" sz="2400" dirty="0">
                <a:solidFill>
                  <a:schemeClr val="bg1">
                    <a:lumMod val="85000"/>
                  </a:schemeClr>
                </a:solidFill>
                <a:latin typeface="文鼎中钢笔行楷" pitchFamily="33" charset="-122"/>
                <a:ea typeface="文鼎中钢笔行楷" pitchFamily="33" charset="-122"/>
              </a:rPr>
              <a:t>X</a:t>
            </a:r>
            <a:r>
              <a:rPr kumimoji="1" lang="zh-CN" altLang="en-US" sz="2400" dirty="0">
                <a:solidFill>
                  <a:schemeClr val="bg1">
                    <a:lumMod val="85000"/>
                  </a:schemeClr>
                </a:solidFill>
                <a:latin typeface="文鼎中钢笔行楷" pitchFamily="33" charset="-122"/>
                <a:ea typeface="文鼎中钢笔行楷" pitchFamily="33" charset="-122"/>
              </a:rPr>
              <a:t>射线对一名</a:t>
            </a:r>
            <a:r>
              <a:rPr kumimoji="1" lang="en-US" altLang="zh-CN" sz="2400" dirty="0">
                <a:solidFill>
                  <a:schemeClr val="bg1">
                    <a:lumMod val="85000"/>
                  </a:schemeClr>
                </a:solidFill>
                <a:latin typeface="文鼎中钢笔行楷" pitchFamily="33" charset="-122"/>
                <a:ea typeface="文鼎中钢笔行楷" pitchFamily="33" charset="-122"/>
              </a:rPr>
              <a:t>55</a:t>
            </a:r>
            <a:r>
              <a:rPr kumimoji="1" lang="zh-CN" altLang="en-US" sz="2400" dirty="0">
                <a:solidFill>
                  <a:schemeClr val="bg1">
                    <a:lumMod val="85000"/>
                  </a:schemeClr>
                </a:solidFill>
                <a:latin typeface="文鼎中钢笔行楷" pitchFamily="33" charset="-122"/>
                <a:ea typeface="文鼎中钢笔行楷" pitchFamily="33" charset="-122"/>
              </a:rPr>
              <a:t>岁患乳腺癌的妇女进行了</a:t>
            </a:r>
            <a:r>
              <a:rPr kumimoji="1" lang="zh-CN" altLang="en-US" sz="2400" dirty="0" smtClean="0">
                <a:solidFill>
                  <a:schemeClr val="bg1">
                    <a:lumMod val="85000"/>
                  </a:schemeClr>
                </a:solidFill>
                <a:latin typeface="文鼎中钢笔行楷" pitchFamily="33" charset="-122"/>
                <a:ea typeface="文鼎中钢笔行楷" pitchFamily="33" charset="-122"/>
              </a:rPr>
              <a:t>放射治疗。</a:t>
            </a:r>
            <a:endParaRPr kumimoji="1" lang="zh-CN" altLang="en-US" sz="2400" dirty="0">
              <a:solidFill>
                <a:schemeClr val="bg1">
                  <a:lumMod val="85000"/>
                </a:schemeClr>
              </a:solidFill>
              <a:latin typeface="文鼎中钢笔行楷" pitchFamily="33" charset="-122"/>
              <a:ea typeface="文鼎中钢笔行楷" pitchFamily="33" charset="-122"/>
            </a:endParaRPr>
          </a:p>
        </p:txBody>
      </p:sp>
      <p:sp>
        <p:nvSpPr>
          <p:cNvPr id="3" name="矩形 2"/>
          <p:cNvSpPr/>
          <p:nvPr/>
        </p:nvSpPr>
        <p:spPr>
          <a:xfrm>
            <a:off x="992560" y="6242536"/>
            <a:ext cx="7272808" cy="1938992"/>
          </a:xfrm>
          <a:prstGeom prst="rect">
            <a:avLst/>
          </a:prstGeom>
          <a:blipFill dpi="0" rotWithShape="1">
            <a:blip r:embed="rId4">
              <a:extLst>
                <a:ext uri="{28A0092B-C50C-407E-A947-70E740481C1C}">
                  <a14:useLocalDpi xmlns:a14="http://schemas.microsoft.com/office/drawing/2010/main" val="0"/>
                </a:ext>
              </a:extLst>
            </a:blip>
            <a:srcRect/>
            <a:tile tx="0" ty="0" sx="100000" sy="100000" flip="none" algn="ctr"/>
          </a:blipFill>
        </p:spPr>
        <p:txBody>
          <a:bodyPr wrap="square">
            <a:spAutoFit/>
          </a:bodyPr>
          <a:lstStyle/>
          <a:p>
            <a:pPr algn="just"/>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X</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射线另一重要应用是治疗，用它杀死肿瘤细胞。发现</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X</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射线后仅几周，芝加哥电气</a:t>
            </a:r>
            <a:r>
              <a:rPr lang="zh-CN" altLang="en-US">
                <a:solidFill>
                  <a:schemeClr val="accent2">
                    <a:lumMod val="60000"/>
                    <a:lumOff val="40000"/>
                  </a:schemeClr>
                </a:solidFill>
                <a:latin typeface="Times New Roman" pitchFamily="18" charset="0"/>
                <a:ea typeface="田英章楷书" pitchFamily="2" charset="-122"/>
                <a:cs typeface="Times New Roman" pitchFamily="18" charset="0"/>
              </a:rPr>
              <a:t>技师</a:t>
            </a:r>
            <a:r>
              <a:rPr lang="en-US" altLang="zh-CN" smtClean="0">
                <a:solidFill>
                  <a:schemeClr val="accent2">
                    <a:lumMod val="60000"/>
                    <a:lumOff val="40000"/>
                  </a:schemeClr>
                </a:solidFill>
                <a:latin typeface="Times New Roman" pitchFamily="18" charset="0"/>
                <a:ea typeface="田英章楷书" pitchFamily="2" charset="-122"/>
                <a:cs typeface="Times New Roman" pitchFamily="18" charset="0"/>
              </a:rPr>
              <a:t>Emil Grubbe</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，在</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1896</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年</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1</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月利用</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X</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射线，对一名</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55</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岁患乳腺癌的</a:t>
            </a:r>
            <a:r>
              <a:rPr lang="zh-CN" altLang="en-US" dirty="0" smtClean="0">
                <a:solidFill>
                  <a:schemeClr val="accent2">
                    <a:lumMod val="60000"/>
                    <a:lumOff val="40000"/>
                  </a:schemeClr>
                </a:solidFill>
                <a:latin typeface="Times New Roman" pitchFamily="18" charset="0"/>
                <a:ea typeface="田英章楷书" pitchFamily="2" charset="-122"/>
                <a:cs typeface="Times New Roman" pitchFamily="18" charset="0"/>
              </a:rPr>
              <a:t>妇女进行</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了放射治疗</a:t>
            </a:r>
            <a:r>
              <a:rPr lang="zh-CN" altLang="en-US" dirty="0" smtClean="0">
                <a:solidFill>
                  <a:schemeClr val="accent2">
                    <a:lumMod val="60000"/>
                    <a:lumOff val="40000"/>
                  </a:schemeClr>
                </a:solidFill>
                <a:latin typeface="Times New Roman" pitchFamily="18" charset="0"/>
                <a:ea typeface="田英章楷书" pitchFamily="2" charset="-122"/>
                <a:cs typeface="Times New Roman" pitchFamily="18" charset="0"/>
              </a:rPr>
              <a:t>。一般</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称</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X</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射线治疗设备为</a:t>
            </a:r>
            <a:r>
              <a:rPr lang="en-US" altLang="zh-CN" dirty="0">
                <a:solidFill>
                  <a:schemeClr val="accent2">
                    <a:lumMod val="60000"/>
                    <a:lumOff val="40000"/>
                  </a:schemeClr>
                </a:solidFill>
                <a:latin typeface="Times New Roman" pitchFamily="18" charset="0"/>
                <a:ea typeface="田英章楷书" pitchFamily="2" charset="-122"/>
                <a:cs typeface="Times New Roman" pitchFamily="18" charset="0"/>
              </a:rPr>
              <a:t>X</a:t>
            </a:r>
            <a:r>
              <a:rPr lang="zh-CN" altLang="en-US" dirty="0">
                <a:solidFill>
                  <a:schemeClr val="accent2">
                    <a:lumMod val="60000"/>
                    <a:lumOff val="40000"/>
                  </a:schemeClr>
                </a:solidFill>
                <a:latin typeface="Times New Roman" pitchFamily="18" charset="0"/>
                <a:ea typeface="田英章楷书" pitchFamily="2" charset="-122"/>
                <a:cs typeface="Times New Roman" pitchFamily="18" charset="0"/>
              </a:rPr>
              <a:t>刀，由于它对射线路径上的所有细胞都有杀伤作用，因此要明确肿瘤范围，制定合理的放疗计划。我校生物医学工程学院有相关专业做这方面的教学和研究。</a:t>
            </a:r>
          </a:p>
        </p:txBody>
      </p:sp>
      <p:sp>
        <p:nvSpPr>
          <p:cNvPr id="6" name="矩形 5"/>
          <p:cNvSpPr/>
          <p:nvPr/>
        </p:nvSpPr>
        <p:spPr>
          <a:xfrm>
            <a:off x="8257461" y="3028890"/>
            <a:ext cx="1422184" cy="707886"/>
          </a:xfrm>
          <a:prstGeom prst="rect">
            <a:avLst/>
          </a:prstGeom>
        </p:spPr>
        <p:txBody>
          <a:bodyPr wrap="none">
            <a:spAutoFit/>
          </a:bodyPr>
          <a:lstStyle/>
          <a:p>
            <a:r>
              <a:rPr kumimoji="1" lang="en-US" altLang="zh-CN" smtClean="0">
                <a:solidFill>
                  <a:schemeClr val="bg1">
                    <a:lumMod val="85000"/>
                  </a:schemeClr>
                </a:solidFill>
                <a:latin typeface="文鼎中钢笔行楷" pitchFamily="33" charset="-122"/>
                <a:ea typeface="文鼎中钢笔行楷" pitchFamily="33" charset="-122"/>
              </a:rPr>
              <a:t>Emil Grubbe</a:t>
            </a:r>
            <a:endParaRPr kumimoji="1" lang="en-US" altLang="zh-CN" dirty="0" smtClean="0">
              <a:solidFill>
                <a:schemeClr val="bg1">
                  <a:lumMod val="85000"/>
                </a:schemeClr>
              </a:solidFill>
              <a:latin typeface="文鼎中钢笔行楷" pitchFamily="33" charset="-122"/>
              <a:ea typeface="文鼎中钢笔行楷" pitchFamily="33" charset="-122"/>
            </a:endParaRPr>
          </a:p>
          <a:p>
            <a:r>
              <a:rPr kumimoji="1" lang="en-US" altLang="zh-CN" dirty="0" smtClean="0">
                <a:solidFill>
                  <a:schemeClr val="bg1">
                    <a:lumMod val="85000"/>
                  </a:schemeClr>
                </a:solidFill>
                <a:latin typeface="文鼎中钢笔行楷" pitchFamily="33" charset="-122"/>
                <a:ea typeface="文鼎中钢笔行楷" pitchFamily="33" charset="-122"/>
              </a:rPr>
              <a:t>1875-1960</a:t>
            </a:r>
            <a:endParaRPr lang="zh-CN" altLang="en-US" dirty="0"/>
          </a:p>
        </p:txBody>
      </p:sp>
    </p:spTree>
    <p:extLst>
      <p:ext uri="{BB962C8B-B14F-4D97-AF65-F5344CB8AC3E}">
        <p14:creationId xmlns:p14="http://schemas.microsoft.com/office/powerpoint/2010/main" val="21788847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2" nodeType="withEffect">
                                  <p:stCondLst>
                                    <p:cond delay="50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1000"/>
                            </p:stCondLst>
                            <p:childTnLst>
                              <p:par>
                                <p:cTn id="9" presetID="42" presetClass="path" presetSubtype="0" accel="50000" decel="50000" fill="hold" grpId="1" nodeType="afterEffect">
                                  <p:stCondLst>
                                    <p:cond delay="500"/>
                                  </p:stCondLst>
                                  <p:childTnLst>
                                    <p:animMotion origin="layout" path="M 2.30769E-6 -3.7037E-7 L 2.30769E-6 -0.26806 " pathEditMode="relative" rAng="0" ptsTypes="AA">
                                      <p:cBhvr>
                                        <p:cTn id="10" dur="33000" fill="hold"/>
                                        <p:tgtEl>
                                          <p:spTgt spid="3"/>
                                        </p:tgtEl>
                                        <p:attrNameLst>
                                          <p:attrName>ppt_x</p:attrName>
                                          <p:attrName>ppt_y</p:attrName>
                                        </p:attrNameLst>
                                      </p:cBhvr>
                                      <p:rCtr x="0" y="-13403"/>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animBg="1"/>
      <p:bldP spid="3" grpId="2"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en-US" altLang="zh-CN" dirty="0"/>
              <a:t>(</a:t>
            </a:r>
            <a:r>
              <a:rPr lang="en-US" altLang="zh-CN"/>
              <a:t>3</a:t>
            </a:r>
            <a:r>
              <a:rPr lang="en-US" altLang="zh-CN" smtClean="0"/>
              <a:t>) </a:t>
            </a:r>
            <a:r>
              <a:rPr lang="zh-CN" altLang="en-US" smtClean="0"/>
              <a:t>通过</a:t>
            </a:r>
            <a:r>
              <a:rPr lang="en-US" altLang="zh-CN" dirty="0"/>
              <a:t>X</a:t>
            </a:r>
            <a:r>
              <a:rPr lang="zh-CN" altLang="en-US" dirty="0"/>
              <a:t>射线衍射法研究生物大分子结构</a:t>
            </a:r>
          </a:p>
        </p:txBody>
      </p:sp>
      <p:sp>
        <p:nvSpPr>
          <p:cNvPr id="3" name="Rectangle 3"/>
          <p:cNvSpPr txBox="1">
            <a:spLocks noChangeArrowheads="1"/>
          </p:cNvSpPr>
          <p:nvPr/>
        </p:nvSpPr>
        <p:spPr>
          <a:xfrm>
            <a:off x="5075684" y="1341438"/>
            <a:ext cx="3735388" cy="2231578"/>
          </a:xfrm>
          <a:prstGeom prst="rect">
            <a:avLst/>
          </a:prstGeom>
          <a:noFill/>
        </p:spPr>
        <p:txBody>
          <a:bodyPr/>
          <a:lstStyle>
            <a:lvl1pPr marL="386860" indent="-386860" algn="l" defTabSz="1031626"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38196" indent="-322383" algn="l" defTabSz="103162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289533" indent="-257907" algn="l" defTabSz="103162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05346"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21159"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36972"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52785"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68598"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84411"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algn="just">
              <a:buClr>
                <a:srgbClr val="FF0000"/>
              </a:buClr>
            </a:pPr>
            <a:r>
              <a:rPr lang="zh-CN" altLang="en-US" sz="2400" dirty="0" smtClean="0">
                <a:solidFill>
                  <a:schemeClr val="bg1">
                    <a:lumMod val="85000"/>
                  </a:schemeClr>
                </a:solidFill>
                <a:latin typeface="文鼎中钢笔行楷" pitchFamily="33" charset="-122"/>
                <a:ea typeface="文鼎中钢笔行楷" pitchFamily="33" charset="-122"/>
              </a:rPr>
              <a:t>威尔金斯</a:t>
            </a:r>
            <a:r>
              <a:rPr lang="zh-CN" altLang="en-US" sz="2400" smtClean="0">
                <a:solidFill>
                  <a:schemeClr val="bg1">
                    <a:lumMod val="85000"/>
                  </a:schemeClr>
                </a:solidFill>
                <a:latin typeface="文鼎中钢笔行楷" pitchFamily="33" charset="-122"/>
                <a:ea typeface="文鼎中钢笔行楷" pitchFamily="33" charset="-122"/>
              </a:rPr>
              <a:t>（</a:t>
            </a:r>
            <a:r>
              <a:rPr lang="en-US" altLang="zh-CN" sz="2400" smtClean="0">
                <a:solidFill>
                  <a:schemeClr val="bg1">
                    <a:lumMod val="85000"/>
                  </a:schemeClr>
                </a:solidFill>
                <a:latin typeface="文鼎中钢笔行楷" pitchFamily="33" charset="-122"/>
                <a:ea typeface="文鼎中钢笔行楷" pitchFamily="33" charset="-122"/>
              </a:rPr>
              <a:t>M. Wilkins </a:t>
            </a:r>
            <a:r>
              <a:rPr lang="zh-CN" altLang="en-US" sz="2400" smtClean="0">
                <a:solidFill>
                  <a:schemeClr val="bg1">
                    <a:lumMod val="85000"/>
                  </a:schemeClr>
                </a:solidFill>
                <a:latin typeface="文鼎中钢笔行楷" pitchFamily="33" charset="-122"/>
                <a:ea typeface="文鼎中钢笔行楷" pitchFamily="33" charset="-122"/>
              </a:rPr>
              <a:t>，</a:t>
            </a:r>
            <a:r>
              <a:rPr lang="en-US" altLang="zh-CN" sz="2400" smtClean="0">
                <a:solidFill>
                  <a:schemeClr val="bg1">
                    <a:lumMod val="85000"/>
                  </a:schemeClr>
                </a:solidFill>
                <a:latin typeface="文鼎中钢笔行楷" pitchFamily="33" charset="-122"/>
                <a:ea typeface="文鼎中钢笔行楷" pitchFamily="33" charset="-122"/>
              </a:rPr>
              <a:t>1916 </a:t>
            </a:r>
            <a:r>
              <a:rPr lang="zh-CN" altLang="en-US" sz="2400" smtClean="0">
                <a:solidFill>
                  <a:schemeClr val="bg1">
                    <a:lumMod val="85000"/>
                  </a:schemeClr>
                </a:solidFill>
                <a:latin typeface="文鼎中钢笔行楷" pitchFamily="33" charset="-122"/>
                <a:ea typeface="文鼎中钢笔行楷" pitchFamily="33" charset="-122"/>
              </a:rPr>
              <a:t>）</a:t>
            </a:r>
            <a:r>
              <a:rPr lang="zh-CN" altLang="en-US" sz="2400" dirty="0" smtClean="0">
                <a:solidFill>
                  <a:schemeClr val="bg1">
                    <a:lumMod val="85000"/>
                  </a:schemeClr>
                </a:solidFill>
                <a:latin typeface="文鼎中钢笔行楷" pitchFamily="33" charset="-122"/>
                <a:ea typeface="文鼎中钢笔行楷" pitchFamily="33" charset="-122"/>
              </a:rPr>
              <a:t>和弗兰克林（</a:t>
            </a:r>
            <a:r>
              <a:rPr lang="en-US" altLang="zh-CN" sz="2400" err="1" smtClean="0">
                <a:solidFill>
                  <a:schemeClr val="bg1">
                    <a:lumMod val="85000"/>
                  </a:schemeClr>
                </a:solidFill>
                <a:latin typeface="文鼎中钢笔行楷" pitchFamily="33" charset="-122"/>
                <a:ea typeface="文鼎中钢笔行楷" pitchFamily="33" charset="-122"/>
              </a:rPr>
              <a:t>R</a:t>
            </a:r>
            <a:r>
              <a:rPr lang="en-US" altLang="zh-CN" sz="2400" smtClean="0">
                <a:solidFill>
                  <a:schemeClr val="bg1">
                    <a:lumMod val="85000"/>
                  </a:schemeClr>
                </a:solidFill>
                <a:latin typeface="文鼎中钢笔行楷" pitchFamily="33" charset="-122"/>
                <a:ea typeface="文鼎中钢笔行楷" pitchFamily="33" charset="-122"/>
              </a:rPr>
              <a:t>. Franklin</a:t>
            </a:r>
            <a:r>
              <a:rPr lang="zh-CN" altLang="en-US" sz="2400" smtClean="0">
                <a:solidFill>
                  <a:schemeClr val="bg1">
                    <a:lumMod val="85000"/>
                  </a:schemeClr>
                </a:solidFill>
                <a:latin typeface="文鼎中钢笔行楷" pitchFamily="33" charset="-122"/>
                <a:ea typeface="文鼎中钢笔行楷" pitchFamily="33" charset="-122"/>
              </a:rPr>
              <a:t>，</a:t>
            </a:r>
            <a:r>
              <a:rPr lang="en-US" altLang="zh-CN" sz="2400" smtClean="0">
                <a:solidFill>
                  <a:schemeClr val="bg1">
                    <a:lumMod val="85000"/>
                  </a:schemeClr>
                </a:solidFill>
                <a:latin typeface="文鼎中钢笔行楷" pitchFamily="33" charset="-122"/>
                <a:ea typeface="文鼎中钢笔行楷" pitchFamily="33" charset="-122"/>
              </a:rPr>
              <a:t>1920-1958 </a:t>
            </a:r>
            <a:r>
              <a:rPr lang="zh-CN" altLang="en-US" sz="2400" smtClean="0">
                <a:solidFill>
                  <a:schemeClr val="bg1">
                    <a:lumMod val="85000"/>
                  </a:schemeClr>
                </a:solidFill>
                <a:latin typeface="文鼎中钢笔行楷" pitchFamily="33" charset="-122"/>
                <a:ea typeface="文鼎中钢笔行楷" pitchFamily="33" charset="-122"/>
              </a:rPr>
              <a:t>）</a:t>
            </a:r>
            <a:r>
              <a:rPr lang="zh-CN" altLang="en-US" sz="2400" dirty="0" smtClean="0">
                <a:solidFill>
                  <a:schemeClr val="bg1">
                    <a:lumMod val="85000"/>
                  </a:schemeClr>
                </a:solidFill>
                <a:latin typeface="文鼎中钢笔行楷" pitchFamily="33" charset="-122"/>
                <a:ea typeface="文鼎中钢笔行楷" pitchFamily="33" charset="-122"/>
              </a:rPr>
              <a:t>通过</a:t>
            </a:r>
            <a:r>
              <a:rPr lang="en-US" altLang="zh-CN" sz="2400" dirty="0" smtClean="0">
                <a:solidFill>
                  <a:schemeClr val="bg1">
                    <a:lumMod val="85000"/>
                  </a:schemeClr>
                </a:solidFill>
                <a:latin typeface="文鼎中钢笔行楷" pitchFamily="33" charset="-122"/>
                <a:ea typeface="文鼎中钢笔行楷" pitchFamily="33" charset="-122"/>
              </a:rPr>
              <a:t>X</a:t>
            </a:r>
            <a:r>
              <a:rPr lang="zh-CN" altLang="en-US" sz="2400" dirty="0" smtClean="0">
                <a:solidFill>
                  <a:schemeClr val="bg1">
                    <a:lumMod val="85000"/>
                  </a:schemeClr>
                </a:solidFill>
                <a:latin typeface="文鼎中钢笔行楷" pitchFamily="33" charset="-122"/>
                <a:ea typeface="文鼎中钢笔行楷" pitchFamily="33" charset="-122"/>
              </a:rPr>
              <a:t>射线衍射法研究</a:t>
            </a:r>
            <a:r>
              <a:rPr lang="en-US" altLang="zh-CN" sz="2400" dirty="0" smtClean="0">
                <a:solidFill>
                  <a:schemeClr val="bg1">
                    <a:lumMod val="85000"/>
                  </a:schemeClr>
                </a:solidFill>
                <a:latin typeface="文鼎中钢笔行楷" pitchFamily="33" charset="-122"/>
                <a:ea typeface="文鼎中钢笔行楷" pitchFamily="33" charset="-122"/>
              </a:rPr>
              <a:t>DNA</a:t>
            </a:r>
            <a:r>
              <a:rPr lang="zh-CN" altLang="en-US" sz="2400" dirty="0" smtClean="0">
                <a:solidFill>
                  <a:schemeClr val="bg1">
                    <a:lumMod val="85000"/>
                  </a:schemeClr>
                </a:solidFill>
                <a:latin typeface="文鼎中钢笔行楷" pitchFamily="33" charset="-122"/>
                <a:ea typeface="文鼎中钢笔行楷" pitchFamily="33" charset="-122"/>
              </a:rPr>
              <a:t>分子的结构</a:t>
            </a:r>
          </a:p>
        </p:txBody>
      </p:sp>
      <p:pic>
        <p:nvPicPr>
          <p:cNvPr id="4" name="Picture 4" descr="wilkins"/>
          <p:cNvPicPr>
            <a:picLocks noChangeAspect="1" noChangeArrowheads="1"/>
          </p:cNvPicPr>
          <p:nvPr/>
        </p:nvPicPr>
        <p:blipFill>
          <a:blip r:embed="rId2">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914400" y="1484313"/>
            <a:ext cx="210026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franklin1"/>
          <p:cNvPicPr>
            <a:picLocks noChangeAspect="1" noChangeArrowheads="1"/>
          </p:cNvPicPr>
          <p:nvPr/>
        </p:nvPicPr>
        <p:blipFill>
          <a:blip r:embed="rId3">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200400" y="1484313"/>
            <a:ext cx="1914525"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7" descr="DNA Xra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62616" y="3524587"/>
            <a:ext cx="2514600" cy="244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8"/>
          <p:cNvSpPr>
            <a:spLocks noChangeArrowheads="1"/>
          </p:cNvSpPr>
          <p:nvPr/>
        </p:nvSpPr>
        <p:spPr bwMode="auto">
          <a:xfrm>
            <a:off x="1640632" y="5007423"/>
            <a:ext cx="4038600" cy="1023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533400" lvl="1" indent="-342900" algn="just" eaLnBrk="1" hangingPunct="1">
              <a:spcBef>
                <a:spcPct val="20000"/>
              </a:spcBef>
              <a:buClr>
                <a:srgbClr val="FF0000"/>
              </a:buClr>
              <a:buSzPct val="70000"/>
              <a:buFont typeface="Arial" pitchFamily="34" charset="0"/>
              <a:buChar char="•"/>
            </a:pPr>
            <a:r>
              <a:rPr kumimoji="1" lang="zh-CN" altLang="en-US" sz="2400" dirty="0">
                <a:solidFill>
                  <a:schemeClr val="bg1">
                    <a:lumMod val="85000"/>
                  </a:schemeClr>
                </a:solidFill>
                <a:latin typeface="文鼎中钢笔行楷" pitchFamily="33" charset="-122"/>
                <a:ea typeface="文鼎中钢笔行楷" pitchFamily="33" charset="-122"/>
              </a:rPr>
              <a:t>威尔金斯拍摄的</a:t>
            </a:r>
            <a:r>
              <a:rPr kumimoji="1" lang="en-US" altLang="zh-CN" sz="2400" dirty="0">
                <a:solidFill>
                  <a:schemeClr val="bg1">
                    <a:lumMod val="85000"/>
                  </a:schemeClr>
                </a:solidFill>
                <a:latin typeface="文鼎中钢笔行楷" pitchFamily="33" charset="-122"/>
                <a:ea typeface="文鼎中钢笔行楷" pitchFamily="33" charset="-122"/>
              </a:rPr>
              <a:t>DNA</a:t>
            </a:r>
            <a:r>
              <a:rPr kumimoji="1" lang="zh-CN" altLang="en-US" sz="2400" dirty="0">
                <a:solidFill>
                  <a:schemeClr val="bg1">
                    <a:lumMod val="85000"/>
                  </a:schemeClr>
                </a:solidFill>
                <a:latin typeface="文鼎中钢笔行楷" pitchFamily="33" charset="-122"/>
                <a:ea typeface="文鼎中钢笔行楷" pitchFamily="33" charset="-122"/>
              </a:rPr>
              <a:t>分子的</a:t>
            </a:r>
            <a:r>
              <a:rPr kumimoji="1" lang="en-US" altLang="zh-CN" sz="2400" dirty="0">
                <a:solidFill>
                  <a:schemeClr val="bg1">
                    <a:lumMod val="85000"/>
                  </a:schemeClr>
                </a:solidFill>
                <a:latin typeface="文鼎中钢笔行楷" pitchFamily="33" charset="-122"/>
                <a:ea typeface="文鼎中钢笔行楷" pitchFamily="33" charset="-122"/>
              </a:rPr>
              <a:t>X</a:t>
            </a:r>
            <a:r>
              <a:rPr kumimoji="1" lang="zh-CN" altLang="en-US" sz="2400" dirty="0">
                <a:solidFill>
                  <a:schemeClr val="bg1">
                    <a:lumMod val="85000"/>
                  </a:schemeClr>
                </a:solidFill>
                <a:latin typeface="文鼎中钢笔行楷" pitchFamily="33" charset="-122"/>
                <a:ea typeface="文鼎中钢笔行楷" pitchFamily="33" charset="-122"/>
              </a:rPr>
              <a:t>射线衍射照片</a:t>
            </a:r>
          </a:p>
        </p:txBody>
      </p:sp>
      <p:sp>
        <p:nvSpPr>
          <p:cNvPr id="8" name="矩形 7"/>
          <p:cNvSpPr/>
          <p:nvPr/>
        </p:nvSpPr>
        <p:spPr>
          <a:xfrm>
            <a:off x="488504" y="6196076"/>
            <a:ext cx="8208912" cy="3046988"/>
          </a:xfrm>
          <a:prstGeom prst="rect">
            <a:avLst/>
          </a:prstGeom>
          <a:blipFill dpi="0" rotWithShape="1">
            <a:blip r:embed="rId5">
              <a:extLst>
                <a:ext uri="{28A0092B-C50C-407E-A947-70E740481C1C}">
                  <a14:useLocalDpi xmlns:a14="http://schemas.microsoft.com/office/drawing/2010/main" val="0"/>
                </a:ext>
              </a:extLst>
            </a:blip>
            <a:srcRect/>
            <a:tile tx="0" ty="0" sx="100000" sy="100000" flip="none" algn="ctr"/>
          </a:blipFill>
        </p:spPr>
        <p:txBody>
          <a:bodyPr wrap="square">
            <a:spAutoFit/>
          </a:bodyPr>
          <a:lstStyle/>
          <a:p>
            <a:r>
              <a:rPr lang="zh-CN" altLang="zh-CN" sz="2400" dirty="0">
                <a:solidFill>
                  <a:schemeClr val="accent2">
                    <a:lumMod val="60000"/>
                    <a:lumOff val="40000"/>
                  </a:schemeClr>
                </a:solidFill>
                <a:latin typeface="Times New Roman" pitchFamily="18" charset="0"/>
                <a:ea typeface="田英章楷书" pitchFamily="2" charset="-122"/>
                <a:cs typeface="Times New Roman" pitchFamily="18" charset="0"/>
              </a:rPr>
              <a:t>通过X射线衍射法还可以研究生物大分子结构，劳厄于1912年通过X射线在晶体中衍射的实验，证实了X射线的波动性质和晶体内部的周期结构，1913年布拉格父子通过X射线的衍射强度分布，测定晶体的晶格结构。在此启发下，威尔金斯和弗兰克林通过X射线衍射法</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研究</a:t>
            </a:r>
            <a:r>
              <a:rPr lang="zh-CN" altLang="zh-CN" sz="2400" smtClean="0">
                <a:solidFill>
                  <a:schemeClr val="accent2">
                    <a:lumMod val="60000"/>
                    <a:lumOff val="40000"/>
                  </a:schemeClr>
                </a:solidFill>
                <a:latin typeface="Times New Roman" pitchFamily="18" charset="0"/>
                <a:ea typeface="田英章楷书" pitchFamily="2" charset="-122"/>
                <a:cs typeface="Times New Roman" pitchFamily="18" charset="0"/>
              </a:rPr>
              <a:t>DNA 分子</a:t>
            </a:r>
            <a:r>
              <a:rPr lang="zh-CN" altLang="zh-CN" sz="2400" dirty="0">
                <a:solidFill>
                  <a:schemeClr val="accent2">
                    <a:lumMod val="60000"/>
                    <a:lumOff val="40000"/>
                  </a:schemeClr>
                </a:solidFill>
                <a:latin typeface="Times New Roman" pitchFamily="18" charset="0"/>
                <a:ea typeface="田英章楷书" pitchFamily="2" charset="-122"/>
                <a:cs typeface="Times New Roman" pitchFamily="18" charset="0"/>
              </a:rPr>
              <a:t>的结构。弗兰克林疑因长期接触X射线，于1956年发现患卵巢癌，2年后逝世</a:t>
            </a:r>
            <a:r>
              <a:rPr lang="zh-CN" altLang="zh-CN" sz="2400" dirty="0" smtClean="0">
                <a:solidFill>
                  <a:schemeClr val="accent2">
                    <a:lumMod val="60000"/>
                    <a:lumOff val="40000"/>
                  </a:schemeClr>
                </a:solidFill>
                <a:latin typeface="Times New Roman" pitchFamily="18" charset="0"/>
                <a:ea typeface="田英章楷书" pitchFamily="2" charset="-122"/>
                <a:cs typeface="Times New Roman" pitchFamily="18" charset="0"/>
              </a:rPr>
              <a:t>。下</a:t>
            </a:r>
            <a:r>
              <a:rPr lang="zh-CN" altLang="zh-CN" sz="2400" dirty="0">
                <a:solidFill>
                  <a:schemeClr val="accent2">
                    <a:lumMod val="60000"/>
                    <a:lumOff val="40000"/>
                  </a:schemeClr>
                </a:solidFill>
                <a:latin typeface="Times New Roman" pitchFamily="18" charset="0"/>
                <a:ea typeface="田英章楷书" pitchFamily="2" charset="-122"/>
                <a:cs typeface="Times New Roman" pitchFamily="18" charset="0"/>
              </a:rPr>
              <a:t>图是威尔金斯拍摄</a:t>
            </a:r>
            <a:r>
              <a:rPr lang="zh-CN" altLang="zh-CN" sz="2400">
                <a:solidFill>
                  <a:schemeClr val="accent2">
                    <a:lumMod val="60000"/>
                    <a:lumOff val="40000"/>
                  </a:schemeClr>
                </a:solidFill>
                <a:latin typeface="Times New Roman" pitchFamily="18" charset="0"/>
                <a:ea typeface="田英章楷书" pitchFamily="2" charset="-122"/>
                <a:cs typeface="Times New Roman" pitchFamily="18" charset="0"/>
              </a:rPr>
              <a:t>的</a:t>
            </a:r>
            <a:r>
              <a:rPr lang="zh-CN" altLang="zh-CN" sz="2400" smtClean="0">
                <a:solidFill>
                  <a:schemeClr val="accent2">
                    <a:lumMod val="60000"/>
                    <a:lumOff val="40000"/>
                  </a:schemeClr>
                </a:solidFill>
                <a:latin typeface="Times New Roman" pitchFamily="18" charset="0"/>
                <a:ea typeface="田英章楷书" pitchFamily="2" charset="-122"/>
                <a:cs typeface="Times New Roman" pitchFamily="18" charset="0"/>
              </a:rPr>
              <a:t>D N A</a:t>
            </a:r>
            <a:r>
              <a:rPr lang="zh-CN" altLang="zh-CN" sz="2400" dirty="0">
                <a:solidFill>
                  <a:schemeClr val="accent2">
                    <a:lumMod val="60000"/>
                    <a:lumOff val="40000"/>
                  </a:schemeClr>
                </a:solidFill>
                <a:latin typeface="Times New Roman" pitchFamily="18" charset="0"/>
                <a:ea typeface="田英章楷书" pitchFamily="2" charset="-122"/>
                <a:cs typeface="Times New Roman" pitchFamily="18" charset="0"/>
              </a:rPr>
              <a:t>分子的X射线衍射图，该图像成对称分布，说明</a:t>
            </a:r>
            <a:r>
              <a:rPr lang="zh-CN" altLang="zh-CN" sz="2400" dirty="0" smtClean="0">
                <a:solidFill>
                  <a:schemeClr val="accent2">
                    <a:lumMod val="60000"/>
                    <a:lumOff val="40000"/>
                  </a:schemeClr>
                </a:solidFill>
                <a:latin typeface="Times New Roman" pitchFamily="18" charset="0"/>
                <a:ea typeface="田英章楷书" pitchFamily="2" charset="-122"/>
                <a:cs typeface="Times New Roman" pitchFamily="18" charset="0"/>
              </a:rPr>
              <a:t>DNA</a:t>
            </a:r>
            <a:r>
              <a:rPr lang="zh-CN" altLang="zh-CN" sz="2400" dirty="0">
                <a:solidFill>
                  <a:schemeClr val="accent2">
                    <a:lumMod val="60000"/>
                    <a:lumOff val="40000"/>
                  </a:schemeClr>
                </a:solidFill>
                <a:latin typeface="Times New Roman" pitchFamily="18" charset="0"/>
                <a:ea typeface="田英章楷书" pitchFamily="2" charset="-122"/>
                <a:cs typeface="Times New Roman" pitchFamily="18" charset="0"/>
              </a:rPr>
              <a:t>分子必定具有对称结构。</a:t>
            </a:r>
          </a:p>
        </p:txBody>
      </p:sp>
    </p:spTree>
    <p:extLst>
      <p:ext uri="{BB962C8B-B14F-4D97-AF65-F5344CB8AC3E}">
        <p14:creationId xmlns:p14="http://schemas.microsoft.com/office/powerpoint/2010/main" val="31234986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42" presetClass="path" presetSubtype="0" accel="50000" decel="50000" fill="hold" grpId="1" nodeType="afterEffect">
                                  <p:stCondLst>
                                    <p:cond delay="500"/>
                                  </p:stCondLst>
                                  <p:childTnLst>
                                    <p:animMotion origin="layout" path="M 3.56708E-6 1.85185E-6 L 3.56708E-6 -1.2463 " pathEditMode="relative" rAng="0" ptsTypes="AA">
                                      <p:cBhvr>
                                        <p:cTn id="10" dur="59000" fill="hold"/>
                                        <p:tgtEl>
                                          <p:spTgt spid="8"/>
                                        </p:tgtEl>
                                        <p:attrNameLst>
                                          <p:attrName>ppt_x</p:attrName>
                                          <p:attrName>ppt_y</p:attrName>
                                        </p:attrNameLst>
                                      </p:cBhvr>
                                      <p:rCtr x="0" y="-62315"/>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p:txBody>
          <a:bodyPr/>
          <a:lstStyle/>
          <a:p>
            <a:endParaRPr lang="zh-CN" altLang="en-US"/>
          </a:p>
        </p:txBody>
      </p:sp>
      <p:sp>
        <p:nvSpPr>
          <p:cNvPr id="3" name="Rectangle 3"/>
          <p:cNvSpPr txBox="1">
            <a:spLocks noChangeArrowheads="1"/>
          </p:cNvSpPr>
          <p:nvPr/>
        </p:nvSpPr>
        <p:spPr>
          <a:xfrm>
            <a:off x="1064568" y="1845494"/>
            <a:ext cx="3698304" cy="3095674"/>
          </a:xfrm>
          <a:prstGeom prst="rect">
            <a:avLst/>
          </a:prstGeom>
          <a:noFill/>
        </p:spPr>
        <p:txBody>
          <a:bodyPr/>
          <a:lstStyle>
            <a:lvl1pPr marL="386860" indent="-386860" algn="l" defTabSz="1031626"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38196" indent="-322383" algn="l" defTabSz="103162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289533" indent="-257907" algn="l" defTabSz="103162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05346"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21159"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36972"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52785"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68598"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84411"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algn="just">
              <a:lnSpc>
                <a:spcPct val="115000"/>
              </a:lnSpc>
              <a:buClr>
                <a:srgbClr val="FF0000"/>
              </a:buClr>
            </a:pPr>
            <a:r>
              <a:rPr lang="zh-CN" altLang="en-US" sz="2400" dirty="0" smtClean="0">
                <a:solidFill>
                  <a:schemeClr val="bg1">
                    <a:lumMod val="85000"/>
                  </a:schemeClr>
                </a:solidFill>
                <a:latin typeface="文鼎中钢笔行楷" pitchFamily="33" charset="-122"/>
                <a:ea typeface="文鼎中钢笔行楷" pitchFamily="33" charset="-122"/>
              </a:rPr>
              <a:t>弗兰克林于</a:t>
            </a:r>
            <a:r>
              <a:rPr lang="en-US" altLang="zh-CN" sz="2400" dirty="0" smtClean="0">
                <a:solidFill>
                  <a:schemeClr val="bg1">
                    <a:lumMod val="85000"/>
                  </a:schemeClr>
                </a:solidFill>
                <a:latin typeface="文鼎中钢笔行楷" pitchFamily="33" charset="-122"/>
                <a:ea typeface="文鼎中钢笔行楷" pitchFamily="33" charset="-122"/>
              </a:rPr>
              <a:t>1952</a:t>
            </a:r>
            <a:r>
              <a:rPr lang="zh-CN" altLang="en-US" sz="2400" dirty="0" smtClean="0">
                <a:solidFill>
                  <a:schemeClr val="bg1">
                    <a:lumMod val="85000"/>
                  </a:schemeClr>
                </a:solidFill>
                <a:latin typeface="文鼎中钢笔行楷" pitchFamily="33" charset="-122"/>
                <a:ea typeface="文鼎中钢笔行楷" pitchFamily="33" charset="-122"/>
              </a:rPr>
              <a:t>年</a:t>
            </a:r>
            <a:r>
              <a:rPr lang="en-US" altLang="zh-CN" sz="2400" dirty="0" smtClean="0">
                <a:solidFill>
                  <a:schemeClr val="bg1">
                    <a:lumMod val="85000"/>
                  </a:schemeClr>
                </a:solidFill>
                <a:latin typeface="文鼎中钢笔行楷" pitchFamily="33" charset="-122"/>
                <a:ea typeface="文鼎中钢笔行楷" pitchFamily="33" charset="-122"/>
              </a:rPr>
              <a:t>5</a:t>
            </a:r>
            <a:r>
              <a:rPr lang="zh-CN" altLang="en-US" sz="2400" dirty="0" smtClean="0">
                <a:solidFill>
                  <a:schemeClr val="bg1">
                    <a:lumMod val="85000"/>
                  </a:schemeClr>
                </a:solidFill>
                <a:latin typeface="文鼎中钢笔行楷" pitchFamily="33" charset="-122"/>
                <a:ea typeface="文鼎中钢笔行楷" pitchFamily="33" charset="-122"/>
              </a:rPr>
              <a:t>月获得的一张清晰的</a:t>
            </a:r>
            <a:r>
              <a:rPr lang="en-US" altLang="zh-CN" sz="2400" dirty="0" smtClean="0">
                <a:solidFill>
                  <a:schemeClr val="bg1">
                    <a:lumMod val="85000"/>
                  </a:schemeClr>
                </a:solidFill>
                <a:latin typeface="文鼎中钢笔行楷" pitchFamily="33" charset="-122"/>
                <a:ea typeface="文鼎中钢笔行楷" pitchFamily="33" charset="-122"/>
              </a:rPr>
              <a:t>DNA</a:t>
            </a:r>
            <a:r>
              <a:rPr lang="zh-CN" altLang="en-US" sz="2400" dirty="0" smtClean="0">
                <a:solidFill>
                  <a:schemeClr val="bg1">
                    <a:lumMod val="85000"/>
                  </a:schemeClr>
                </a:solidFill>
                <a:latin typeface="文鼎中钢笔行楷" pitchFamily="33" charset="-122"/>
                <a:ea typeface="文鼎中钢笔行楷" pitchFamily="33" charset="-122"/>
              </a:rPr>
              <a:t>分子的</a:t>
            </a:r>
            <a:r>
              <a:rPr lang="en-US" altLang="zh-CN" sz="2400" dirty="0" smtClean="0">
                <a:solidFill>
                  <a:schemeClr val="bg1">
                    <a:lumMod val="85000"/>
                  </a:schemeClr>
                </a:solidFill>
                <a:latin typeface="文鼎中钢笔行楷" pitchFamily="33" charset="-122"/>
                <a:ea typeface="文鼎中钢笔行楷" pitchFamily="33" charset="-122"/>
              </a:rPr>
              <a:t>X</a:t>
            </a:r>
            <a:r>
              <a:rPr lang="zh-CN" altLang="en-US" sz="2400" dirty="0" smtClean="0">
                <a:solidFill>
                  <a:schemeClr val="bg1">
                    <a:lumMod val="85000"/>
                  </a:schemeClr>
                </a:solidFill>
                <a:latin typeface="文鼎中钢笔行楷" pitchFamily="33" charset="-122"/>
                <a:ea typeface="文鼎中钢笔行楷" pitchFamily="33" charset="-122"/>
              </a:rPr>
              <a:t>光衍射照片。</a:t>
            </a:r>
          </a:p>
          <a:p>
            <a:pPr algn="just">
              <a:lnSpc>
                <a:spcPct val="115000"/>
              </a:lnSpc>
              <a:buClr>
                <a:srgbClr val="FF0000"/>
              </a:buClr>
            </a:pPr>
            <a:r>
              <a:rPr lang="zh-CN" altLang="en-US" sz="2400" dirty="0" smtClean="0">
                <a:solidFill>
                  <a:schemeClr val="bg1">
                    <a:lumMod val="85000"/>
                  </a:schemeClr>
                </a:solidFill>
                <a:latin typeface="文鼎中钢笔行楷" pitchFamily="33" charset="-122"/>
                <a:ea typeface="文鼎中钢笔行楷" pitchFamily="33" charset="-122"/>
              </a:rPr>
              <a:t>由此推算</a:t>
            </a:r>
            <a:r>
              <a:rPr lang="en-US" altLang="zh-CN" sz="2400" dirty="0" smtClean="0">
                <a:solidFill>
                  <a:schemeClr val="bg1">
                    <a:lumMod val="85000"/>
                  </a:schemeClr>
                </a:solidFill>
                <a:latin typeface="文鼎中钢笔行楷" pitchFamily="33" charset="-122"/>
                <a:ea typeface="文鼎中钢笔行楷" pitchFamily="33" charset="-122"/>
              </a:rPr>
              <a:t>DNA</a:t>
            </a:r>
            <a:r>
              <a:rPr lang="zh-CN" altLang="en-US" sz="2400" dirty="0" smtClean="0">
                <a:solidFill>
                  <a:schemeClr val="bg1">
                    <a:lumMod val="85000"/>
                  </a:schemeClr>
                </a:solidFill>
                <a:latin typeface="文鼎中钢笔行楷" pitchFamily="33" charset="-122"/>
                <a:ea typeface="文鼎中钢笔行楷" pitchFamily="33" charset="-122"/>
              </a:rPr>
              <a:t>分子呈螺旋状，而且认识到是双链同轴排列</a:t>
            </a:r>
            <a:r>
              <a:rPr lang="zh-CN" altLang="en-US" sz="2400" dirty="0">
                <a:solidFill>
                  <a:schemeClr val="bg1">
                    <a:lumMod val="85000"/>
                  </a:schemeClr>
                </a:solidFill>
                <a:latin typeface="文鼎中钢笔行楷" pitchFamily="33" charset="-122"/>
                <a:ea typeface="文鼎中钢笔行楷" pitchFamily="33" charset="-122"/>
              </a:rPr>
              <a:t>。</a:t>
            </a:r>
            <a:endParaRPr lang="zh-CN" altLang="en-US" sz="2400" dirty="0" smtClean="0">
              <a:solidFill>
                <a:schemeClr val="bg1">
                  <a:lumMod val="85000"/>
                </a:schemeClr>
              </a:solidFill>
              <a:latin typeface="文鼎中钢笔行楷" pitchFamily="33" charset="-122"/>
              <a:ea typeface="文鼎中钢笔行楷" pitchFamily="33" charset="-122"/>
            </a:endParaRPr>
          </a:p>
        </p:txBody>
      </p:sp>
      <p:pic>
        <p:nvPicPr>
          <p:cNvPr id="4" name="Picture 5" descr="DNAXRA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25008" y="1628800"/>
            <a:ext cx="3694113" cy="3886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160193095"/>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标题 2"/>
          <p:cNvSpPr>
            <a:spLocks noGrp="1"/>
          </p:cNvSpPr>
          <p:nvPr>
            <p:ph type="title"/>
          </p:nvPr>
        </p:nvSpPr>
        <p:spPr/>
        <p:txBody>
          <a:bodyPr/>
          <a:lstStyle/>
          <a:p>
            <a:endParaRPr lang="zh-CN" altLang="en-US"/>
          </a:p>
        </p:txBody>
      </p:sp>
      <p:pic>
        <p:nvPicPr>
          <p:cNvPr id="4" name="Picture 3" descr="watson"/>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05842" y="2584147"/>
            <a:ext cx="210026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a:spLocks noChangeArrowheads="1"/>
          </p:cNvSpPr>
          <p:nvPr/>
        </p:nvSpPr>
        <p:spPr bwMode="auto">
          <a:xfrm>
            <a:off x="1928664" y="5597082"/>
            <a:ext cx="2664296" cy="50619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pPr eaLnBrk="1" hangingPunct="1"/>
            <a:r>
              <a:rPr kumimoji="1" lang="en-US" altLang="zh-CN" sz="2400" smtClean="0">
                <a:solidFill>
                  <a:schemeClr val="bg1">
                    <a:lumMod val="85000"/>
                  </a:schemeClr>
                </a:solidFill>
                <a:latin typeface="华文隶书" pitchFamily="2" charset="-122"/>
                <a:ea typeface="华文隶书" pitchFamily="2" charset="-122"/>
              </a:rPr>
              <a:t>J. Watson   </a:t>
            </a:r>
            <a:r>
              <a:rPr lang="en-US" altLang="zh-CN" sz="2000" smtClean="0">
                <a:solidFill>
                  <a:schemeClr val="bg1">
                    <a:lumMod val="85000"/>
                  </a:schemeClr>
                </a:solidFill>
                <a:latin typeface="华文隶书" pitchFamily="2" charset="-122"/>
                <a:ea typeface="华文隶书" pitchFamily="2" charset="-122"/>
              </a:rPr>
              <a:t>1928</a:t>
            </a:r>
            <a:r>
              <a:rPr lang="zh-CN" altLang="en-US" sz="2000" dirty="0">
                <a:solidFill>
                  <a:schemeClr val="bg1">
                    <a:lumMod val="85000"/>
                  </a:schemeClr>
                </a:solidFill>
                <a:latin typeface="华文隶书" pitchFamily="2" charset="-122"/>
                <a:ea typeface="华文隶书" pitchFamily="2" charset="-122"/>
              </a:rPr>
              <a:t>～</a:t>
            </a:r>
          </a:p>
        </p:txBody>
      </p:sp>
      <p:pic>
        <p:nvPicPr>
          <p:cNvPr id="6" name="Picture 5" descr="crick"/>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0952" y="2584147"/>
            <a:ext cx="210026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7"/>
          <p:cNvSpPr txBox="1">
            <a:spLocks noChangeArrowheads="1"/>
          </p:cNvSpPr>
          <p:nvPr/>
        </p:nvSpPr>
        <p:spPr>
          <a:xfrm>
            <a:off x="683919" y="1341438"/>
            <a:ext cx="5045075" cy="1799530"/>
          </a:xfrm>
          <a:prstGeom prst="rect">
            <a:avLst/>
          </a:prstGeom>
          <a:noFill/>
        </p:spPr>
        <p:txBody>
          <a:bodyPr/>
          <a:lstStyle>
            <a:lvl1pPr marL="386860" indent="-386860" algn="l" defTabSz="1031626" rtl="0" eaLnBrk="1" latinLnBrk="0" hangingPunct="1">
              <a:spcBef>
                <a:spcPct val="20000"/>
              </a:spcBef>
              <a:buFont typeface="Arial" pitchFamily="34" charset="0"/>
              <a:buChar char="•"/>
              <a:defRPr sz="3600" kern="1200">
                <a:solidFill>
                  <a:schemeClr val="tx1"/>
                </a:solidFill>
                <a:latin typeface="+mn-lt"/>
                <a:ea typeface="+mn-ea"/>
                <a:cs typeface="+mn-cs"/>
              </a:defRPr>
            </a:lvl1pPr>
            <a:lvl2pPr marL="838196" indent="-322383" algn="l" defTabSz="1031626" rtl="0" eaLnBrk="1" latinLnBrk="0" hangingPunct="1">
              <a:spcBef>
                <a:spcPct val="20000"/>
              </a:spcBef>
              <a:buFont typeface="Arial" pitchFamily="34" charset="0"/>
              <a:buChar char="–"/>
              <a:defRPr sz="3200" kern="1200">
                <a:solidFill>
                  <a:schemeClr val="tx1"/>
                </a:solidFill>
                <a:latin typeface="+mn-lt"/>
                <a:ea typeface="+mn-ea"/>
                <a:cs typeface="+mn-cs"/>
              </a:defRPr>
            </a:lvl2pPr>
            <a:lvl3pPr marL="1289533" indent="-257907" algn="l" defTabSz="1031626" rtl="0" eaLnBrk="1" latinLnBrk="0" hangingPunct="1">
              <a:spcBef>
                <a:spcPct val="20000"/>
              </a:spcBef>
              <a:buFont typeface="Arial" pitchFamily="34" charset="0"/>
              <a:buChar char="•"/>
              <a:defRPr sz="2700" kern="1200">
                <a:solidFill>
                  <a:schemeClr val="tx1"/>
                </a:solidFill>
                <a:latin typeface="+mn-lt"/>
                <a:ea typeface="+mn-ea"/>
                <a:cs typeface="+mn-cs"/>
              </a:defRPr>
            </a:lvl3pPr>
            <a:lvl4pPr marL="1805346"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4pPr>
            <a:lvl5pPr marL="2321159"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5pPr>
            <a:lvl6pPr marL="2836972"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6pPr>
            <a:lvl7pPr marL="3352785"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7pPr>
            <a:lvl8pPr marL="3868598"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8pPr>
            <a:lvl9pPr marL="4384411" indent="-257907" algn="l" defTabSz="1031626" rtl="0" eaLnBrk="1" latinLnBrk="0" hangingPunct="1">
              <a:spcBef>
                <a:spcPct val="20000"/>
              </a:spcBef>
              <a:buFont typeface="Arial" pitchFamily="34" charset="0"/>
              <a:buChar char="•"/>
              <a:defRPr sz="2300" kern="1200">
                <a:solidFill>
                  <a:schemeClr val="tx1"/>
                </a:solidFill>
                <a:latin typeface="+mn-lt"/>
                <a:ea typeface="+mn-ea"/>
                <a:cs typeface="+mn-cs"/>
              </a:defRPr>
            </a:lvl9pPr>
          </a:lstStyle>
          <a:p>
            <a:pPr algn="just">
              <a:buClr>
                <a:srgbClr val="FF0000"/>
              </a:buClr>
            </a:pPr>
            <a:r>
              <a:rPr lang="en-US" altLang="zh-CN" sz="2400" dirty="0" smtClean="0">
                <a:solidFill>
                  <a:schemeClr val="bg1">
                    <a:lumMod val="85000"/>
                  </a:schemeClr>
                </a:solidFill>
                <a:latin typeface="文鼎中钢笔行楷" pitchFamily="33" charset="-122"/>
                <a:ea typeface="文鼎中钢笔行楷" pitchFamily="33" charset="-122"/>
              </a:rPr>
              <a:t>1953</a:t>
            </a:r>
            <a:r>
              <a:rPr lang="zh-CN" altLang="en-US" sz="2400" dirty="0" smtClean="0">
                <a:solidFill>
                  <a:schemeClr val="bg1">
                    <a:lumMod val="85000"/>
                  </a:schemeClr>
                </a:solidFill>
                <a:latin typeface="文鼎中钢笔行楷" pitchFamily="33" charset="-122"/>
                <a:ea typeface="文鼎中钢笔行楷" pitchFamily="33" charset="-122"/>
              </a:rPr>
              <a:t>年沃森和克里克在碱基互补配对原则的基础上，构建了</a:t>
            </a:r>
            <a:r>
              <a:rPr lang="en-US" altLang="zh-CN" sz="2400" dirty="0" smtClean="0">
                <a:solidFill>
                  <a:schemeClr val="bg1">
                    <a:lumMod val="85000"/>
                  </a:schemeClr>
                </a:solidFill>
                <a:latin typeface="文鼎中钢笔行楷" pitchFamily="33" charset="-122"/>
                <a:ea typeface="文鼎中钢笔行楷" pitchFamily="33" charset="-122"/>
              </a:rPr>
              <a:t>DNA</a:t>
            </a:r>
            <a:r>
              <a:rPr lang="zh-CN" altLang="en-US" sz="2400" dirty="0" smtClean="0">
                <a:solidFill>
                  <a:schemeClr val="bg1">
                    <a:lumMod val="85000"/>
                  </a:schemeClr>
                </a:solidFill>
                <a:latin typeface="文鼎中钢笔行楷" pitchFamily="33" charset="-122"/>
                <a:ea typeface="文鼎中钢笔行楷" pitchFamily="33" charset="-122"/>
              </a:rPr>
              <a:t>分子双螺旋结构模型。</a:t>
            </a:r>
          </a:p>
        </p:txBody>
      </p:sp>
      <p:sp>
        <p:nvSpPr>
          <p:cNvPr id="8" name="Text Box 8"/>
          <p:cNvSpPr txBox="1">
            <a:spLocks noChangeArrowheads="1"/>
          </p:cNvSpPr>
          <p:nvPr/>
        </p:nvSpPr>
        <p:spPr bwMode="auto">
          <a:xfrm>
            <a:off x="4520952" y="5597081"/>
            <a:ext cx="3084214" cy="5871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defPPr>
              <a:defRPr lang="zh-CN"/>
            </a:defPPr>
            <a:lvl1pPr>
              <a:defRPr kumimoji="1" sz="2400">
                <a:solidFill>
                  <a:srgbClr val="0000FF"/>
                </a:solidFill>
                <a:latin typeface="华文隶书" pitchFamily="2" charset="-122"/>
                <a:ea typeface="华文隶书" pitchFamily="2" charset="-122"/>
              </a:defRPr>
            </a:lvl1pPr>
          </a:lstStyle>
          <a:p>
            <a:r>
              <a:rPr lang="en-US" altLang="zh-CN" smtClean="0">
                <a:solidFill>
                  <a:schemeClr val="bg1">
                    <a:lumMod val="85000"/>
                  </a:schemeClr>
                </a:solidFill>
              </a:rPr>
              <a:t>F.  Crick 1916</a:t>
            </a:r>
            <a:r>
              <a:rPr lang="zh-CN" altLang="en-US" dirty="0">
                <a:solidFill>
                  <a:schemeClr val="bg1">
                    <a:lumMod val="85000"/>
                  </a:schemeClr>
                </a:solidFill>
              </a:rPr>
              <a:t>～</a:t>
            </a:r>
            <a:r>
              <a:rPr lang="en-US" altLang="zh-CN" dirty="0">
                <a:solidFill>
                  <a:schemeClr val="bg1">
                    <a:lumMod val="85000"/>
                  </a:schemeClr>
                </a:solidFill>
              </a:rPr>
              <a:t>2004</a:t>
            </a:r>
          </a:p>
        </p:txBody>
      </p:sp>
      <p:pic>
        <p:nvPicPr>
          <p:cNvPr id="9" name="图片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rot="17575533">
            <a:off x="6348364" y="2653922"/>
            <a:ext cx="3936509" cy="2355556"/>
          </a:xfrm>
          <a:prstGeom prst="rect">
            <a:avLst/>
          </a:prstGeom>
        </p:spPr>
      </p:pic>
    </p:spTree>
    <p:extLst>
      <p:ext uri="{BB962C8B-B14F-4D97-AF65-F5344CB8AC3E}">
        <p14:creationId xmlns:p14="http://schemas.microsoft.com/office/powerpoint/2010/main" val="3990679126"/>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62524" y="893108"/>
            <a:ext cx="8106900" cy="535057"/>
          </a:xfrm>
          <a:prstGeom prst="rect">
            <a:avLst/>
          </a:prstGeom>
        </p:spPr>
        <p:txBody>
          <a:bodyPr/>
          <a:lstStyle/>
          <a:p>
            <a:r>
              <a:rPr lang="en-US" altLang="zh-CN" b="0">
                <a:latin typeface="Times New Roman" pitchFamily="18" charset="0"/>
                <a:cs typeface="Times New Roman" pitchFamily="18" charset="0"/>
              </a:rPr>
              <a:t>7</a:t>
            </a:r>
            <a:r>
              <a:rPr lang="en-US" altLang="zh-CN" b="0" smtClean="0">
                <a:latin typeface="Times New Roman" pitchFamily="18" charset="0"/>
                <a:cs typeface="Times New Roman" pitchFamily="18" charset="0"/>
              </a:rPr>
              <a:t>. </a:t>
            </a:r>
            <a:r>
              <a:rPr lang="zh-CN" altLang="en-US" b="0" smtClean="0">
                <a:latin typeface="Times New Roman" pitchFamily="18" charset="0"/>
                <a:cs typeface="Times New Roman" pitchFamily="18" charset="0"/>
              </a:rPr>
              <a:t>磁共振成像 </a:t>
            </a:r>
            <a:r>
              <a:rPr lang="en-US" altLang="zh-CN" b="0" smtClean="0">
                <a:latin typeface="Times New Roman" pitchFamily="18" charset="0"/>
                <a:cs typeface="Times New Roman" pitchFamily="18" charset="0"/>
              </a:rPr>
              <a:t>Magnetic Resonance Imaging</a:t>
            </a:r>
            <a:r>
              <a:rPr lang="zh-CN" altLang="en-US" b="0" dirty="0" smtClean="0">
                <a:latin typeface="Times New Roman" pitchFamily="18" charset="0"/>
                <a:cs typeface="Times New Roman" pitchFamily="18" charset="0"/>
              </a:rPr>
              <a:t>，</a:t>
            </a:r>
            <a:r>
              <a:rPr lang="en-US" altLang="zh-CN" b="0" dirty="0" smtClean="0">
                <a:latin typeface="Times New Roman" pitchFamily="18" charset="0"/>
                <a:cs typeface="Times New Roman" pitchFamily="18" charset="0"/>
              </a:rPr>
              <a:t>MRI</a:t>
            </a:r>
            <a:endParaRPr lang="zh-CN" altLang="en-US" b="0" dirty="0">
              <a:latin typeface="Times New Roman" pitchFamily="18" charset="0"/>
              <a:cs typeface="Times New Roman" pitchFamily="18" charset="0"/>
            </a:endParaRPr>
          </a:p>
        </p:txBody>
      </p:sp>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57056" y="1772816"/>
            <a:ext cx="4143261" cy="3884307"/>
          </a:xfrm>
          <a:prstGeom prst="rect">
            <a:avLst/>
          </a:prstGeom>
        </p:spPr>
      </p:pic>
      <p:pic>
        <p:nvPicPr>
          <p:cNvPr id="6" name="图片 5"/>
          <p:cNvPicPr>
            <a:picLocks noChangeAspect="1"/>
          </p:cNvPicPr>
          <p:nvPr/>
        </p:nvPicPr>
        <p:blipFill>
          <a:blip r:embed="rId4">
            <a:grayscl/>
            <a:extLst>
              <a:ext uri="{BEBA8EAE-BF5A-486C-A8C5-ECC9F3942E4B}">
                <a14:imgProps xmlns:a14="http://schemas.microsoft.com/office/drawing/2010/main">
                  <a14:imgLayer r:embed="rId5">
                    <a14:imgEffect>
                      <a14:brightnessContrast contrast="-40000"/>
                    </a14:imgEffect>
                  </a14:imgLayer>
                </a14:imgProps>
              </a:ext>
              <a:ext uri="{28A0092B-C50C-407E-A947-70E740481C1C}">
                <a14:useLocalDpi xmlns:a14="http://schemas.microsoft.com/office/drawing/2010/main" val="0"/>
              </a:ext>
            </a:extLst>
          </a:blip>
          <a:stretch>
            <a:fillRect/>
          </a:stretch>
        </p:blipFill>
        <p:spPr>
          <a:xfrm>
            <a:off x="313684" y="1916832"/>
            <a:ext cx="5287906" cy="3914690"/>
          </a:xfrm>
          <a:prstGeom prst="rect">
            <a:avLst/>
          </a:prstGeom>
        </p:spPr>
      </p:pic>
      <p:sp>
        <p:nvSpPr>
          <p:cNvPr id="7" name="矩形 6"/>
          <p:cNvSpPr/>
          <p:nvPr/>
        </p:nvSpPr>
        <p:spPr>
          <a:xfrm>
            <a:off x="1774144" y="1514016"/>
            <a:ext cx="6704813" cy="3785652"/>
          </a:xfrm>
          <a:prstGeom prst="rect">
            <a:avLst/>
          </a:prstGeom>
        </p:spPr>
        <p:txBody>
          <a:bodyPr wrap="square">
            <a:spAutoFit/>
          </a:bodyPr>
          <a:lstStyle/>
          <a:p>
            <a:r>
              <a:rPr lang="zh-CN" altLang="en-US" sz="2400" dirty="0">
                <a:solidFill>
                  <a:schemeClr val="bg1">
                    <a:lumMod val="85000"/>
                  </a:schemeClr>
                </a:solidFill>
                <a:latin typeface="文鼎中钢笔行楷" pitchFamily="33" charset="-122"/>
                <a:ea typeface="文鼎中钢笔行楷" pitchFamily="33" charset="-122"/>
              </a:rPr>
              <a:t>原子核带有正电并进行自旋运动。通常原子核自旋轴的排列是无规律的，但将其置于外加磁场中时，核自旋空间取向从无序向有序过渡，最终达到稳定状态。如果此时以一定频率的射频激发原子核即可引起共振效应，然后停止射频脉冲，被激化的原子核将</a:t>
            </a:r>
            <a:r>
              <a:rPr lang="zh-CN" altLang="en-US" sz="2400" dirty="0" smtClean="0">
                <a:solidFill>
                  <a:schemeClr val="bg1">
                    <a:lumMod val="85000"/>
                  </a:schemeClr>
                </a:solidFill>
                <a:latin typeface="文鼎中钢笔行楷" pitchFamily="33" charset="-122"/>
                <a:ea typeface="文鼎中钢笔行楷" pitchFamily="33" charset="-122"/>
              </a:rPr>
              <a:t>回到原来</a:t>
            </a:r>
            <a:r>
              <a:rPr lang="zh-CN" altLang="en-US" sz="2400" dirty="0">
                <a:solidFill>
                  <a:schemeClr val="bg1">
                    <a:lumMod val="85000"/>
                  </a:schemeClr>
                </a:solidFill>
                <a:latin typeface="文鼎中钢笔行楷" pitchFamily="33" charset="-122"/>
                <a:ea typeface="文鼎中钢笔行楷" pitchFamily="33" charset="-122"/>
              </a:rPr>
              <a:t>的状态，同时释放出微弱的能量，发出电磁波信号，把这些信号检测出，经过计算机处理后就能得到运动中原子核分布图像。人体组织中含有大量氢原子核，也就是质子，它的共振信号最强，是磁共振成像的物质基础。</a:t>
            </a:r>
          </a:p>
        </p:txBody>
      </p:sp>
    </p:spTree>
    <p:extLst>
      <p:ext uri="{BB962C8B-B14F-4D97-AF65-F5344CB8AC3E}">
        <p14:creationId xmlns:p14="http://schemas.microsoft.com/office/powerpoint/2010/main" val="37820412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7"/>
                                        </p:tgtEl>
                                        <p:attrNameLst>
                                          <p:attrName>style.visibility</p:attrName>
                                        </p:attrNameLst>
                                      </p:cBhvr>
                                      <p:to>
                                        <p:strVal val="visible"/>
                                      </p:to>
                                    </p:set>
                                  </p:childTnLst>
                                </p:cTn>
                              </p:par>
                            </p:childTnLst>
                          </p:cTn>
                        </p:par>
                        <p:par>
                          <p:cTn id="7" fill="hold">
                            <p:stCondLst>
                              <p:cond delay="49201"/>
                            </p:stCondLst>
                            <p:childTnLst>
                              <p:par>
                                <p:cTn id="8" presetID="10" presetClass="exit" presetSubtype="0" fill="hold" grpId="1" nodeType="afterEffect">
                                  <p:stCondLst>
                                    <p:cond delay="3500"/>
                                  </p:stCondLst>
                                  <p:iterate type="wd">
                                    <p:tmPct val="0"/>
                                  </p:iterate>
                                  <p:childTnLst>
                                    <p:animEffect transition="out" filter="fade">
                                      <p:cBhvr>
                                        <p:cTn id="9" dur="750"/>
                                        <p:tgtEl>
                                          <p:spTgt spid="7"/>
                                        </p:tgtEl>
                                      </p:cBhvr>
                                    </p:animEffect>
                                    <p:set>
                                      <p:cBhvr>
                                        <p:cTn id="10" dur="1" fill="hold">
                                          <p:stCondLst>
                                            <p:cond delay="749"/>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fade">
                                      <p:cBhvr>
                                        <p:cTn id="15" dur="500"/>
                                        <p:tgtEl>
                                          <p:spTgt spid="6"/>
                                        </p:tgtEl>
                                      </p:cBhvr>
                                    </p:animEffect>
                                  </p:childTnLst>
                                </p:cTn>
                              </p:par>
                            </p:childTnLst>
                          </p:cTn>
                        </p:par>
                      </p:childTnLst>
                    </p:cTn>
                  </p:par>
                  <p:par>
                    <p:cTn id="16" fill="hold">
                      <p:stCondLst>
                        <p:cond delay="indefinite"/>
                      </p:stCondLst>
                      <p:childTnLst>
                        <p:par>
                          <p:cTn id="17" fill="hold">
                            <p:stCondLst>
                              <p:cond delay="0"/>
                            </p:stCondLst>
                            <p:childTnLst>
                              <p:par>
                                <p:cTn id="18" presetID="2" presetClass="entr" presetSubtype="4" fill="hold" nodeType="click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additive="base">
                                        <p:cTn id="20" dur="500" fill="hold"/>
                                        <p:tgtEl>
                                          <p:spTgt spid="5"/>
                                        </p:tgtEl>
                                        <p:attrNameLst>
                                          <p:attrName>ppt_x</p:attrName>
                                        </p:attrNameLst>
                                      </p:cBhvr>
                                      <p:tavLst>
                                        <p:tav tm="0">
                                          <p:val>
                                            <p:strVal val="#ppt_x"/>
                                          </p:val>
                                        </p:tav>
                                        <p:tav tm="100000">
                                          <p:val>
                                            <p:strVal val="#ppt_x"/>
                                          </p:val>
                                        </p:tav>
                                      </p:tavLst>
                                    </p:anim>
                                    <p:anim calcmode="lin" valueType="num">
                                      <p:cBhvr additive="base">
                                        <p:cTn id="21"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7" grpId="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prstGeom prst="rect">
            <a:avLst/>
          </a:prstGeom>
        </p:spPr>
        <p:txBody>
          <a:bodyPr/>
          <a:lstStyle/>
          <a:p>
            <a:r>
              <a:rPr lang="zh-CN" altLang="en-US" dirty="0" smtClean="0"/>
              <a:t>磁共振图像</a:t>
            </a:r>
            <a:endParaRPr lang="zh-CN" altLang="en-US" dirty="0"/>
          </a:p>
        </p:txBody>
      </p:sp>
      <p:pic>
        <p:nvPicPr>
          <p:cNvPr id="3" name="Picture 3" descr="The 8-channel brain coil and EXCITE data pipeline enable true 1024 acquisition for superb neuro imagi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80592" y="1578790"/>
            <a:ext cx="3795182" cy="3661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2"/>
          <p:cNvPicPr>
            <a:picLocks noChangeAspect="1" noChangeArrowheads="1"/>
          </p:cNvPicPr>
          <p:nvPr/>
        </p:nvPicPr>
        <p:blipFill>
          <a:blip r:embed="rId3">
            <a:grayscl/>
            <a:extLst>
              <a:ext uri="{28A0092B-C50C-407E-A947-70E740481C1C}">
                <a14:useLocalDpi xmlns:a14="http://schemas.microsoft.com/office/drawing/2010/main" val="0"/>
              </a:ext>
            </a:extLst>
          </a:blip>
          <a:srcRect/>
          <a:stretch>
            <a:fillRect/>
          </a:stretch>
        </p:blipFill>
        <p:spPr bwMode="auto">
          <a:xfrm>
            <a:off x="5313040" y="1556792"/>
            <a:ext cx="3740299" cy="36666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5337698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1928664" y="1484784"/>
            <a:ext cx="6704813" cy="3785652"/>
          </a:xfrm>
          <a:prstGeom prst="rect">
            <a:avLst/>
          </a:prstGeom>
        </p:spPr>
        <p:txBody>
          <a:bodyPr wrap="square">
            <a:spAutoFit/>
          </a:bodyPr>
          <a:lstStyle/>
          <a:p>
            <a:r>
              <a:rPr lang="zh-CN" altLang="en-US" sz="2400" dirty="0">
                <a:solidFill>
                  <a:schemeClr val="bg1">
                    <a:lumMod val="95000"/>
                  </a:schemeClr>
                </a:solidFill>
                <a:latin typeface="文鼎中钢笔行楷" pitchFamily="33" charset="-122"/>
                <a:ea typeface="文鼎中钢笔行楷" pitchFamily="33" charset="-122"/>
              </a:rPr>
              <a:t>近年来，功能性磁共振</a:t>
            </a:r>
            <a:r>
              <a:rPr lang="zh-CN" altLang="en-US" sz="2400" dirty="0" smtClean="0">
                <a:solidFill>
                  <a:schemeClr val="bg1">
                    <a:lumMod val="95000"/>
                  </a:schemeClr>
                </a:solidFill>
                <a:latin typeface="文鼎中钢笔行楷" pitchFamily="33" charset="-122"/>
                <a:ea typeface="文鼎中钢笔行楷" pitchFamily="33" charset="-122"/>
              </a:rPr>
              <a:t>成像</a:t>
            </a:r>
            <a:r>
              <a:rPr lang="en-US" altLang="zh-CN" sz="2400" dirty="0" smtClean="0">
                <a:solidFill>
                  <a:schemeClr val="bg1">
                    <a:lumMod val="95000"/>
                  </a:schemeClr>
                </a:solidFill>
                <a:latin typeface="文鼎中钢笔行楷" pitchFamily="33" charset="-122"/>
                <a:ea typeface="文鼎中钢笔行楷" pitchFamily="33" charset="-122"/>
              </a:rPr>
              <a:t>(fMRI)</a:t>
            </a:r>
            <a:r>
              <a:rPr lang="zh-CN" altLang="en-US" sz="2400" dirty="0" smtClean="0">
                <a:solidFill>
                  <a:schemeClr val="bg1">
                    <a:lumMod val="95000"/>
                  </a:schemeClr>
                </a:solidFill>
                <a:latin typeface="文鼎中钢笔行楷" pitchFamily="33" charset="-122"/>
                <a:ea typeface="文鼎中钢笔行楷" pitchFamily="33" charset="-122"/>
              </a:rPr>
              <a:t>在</a:t>
            </a:r>
            <a:r>
              <a:rPr lang="zh-CN" altLang="en-US" sz="2400" dirty="0">
                <a:solidFill>
                  <a:schemeClr val="bg1">
                    <a:lumMod val="95000"/>
                  </a:schemeClr>
                </a:solidFill>
                <a:latin typeface="文鼎中钢笔行楷" pitchFamily="33" charset="-122"/>
                <a:ea typeface="文鼎中钢笔行楷" pitchFamily="33" charset="-122"/>
              </a:rPr>
              <a:t>神经科学领域得到大量应用，科学家可以实时观察受试者的大脑活动。卡耐基</a:t>
            </a:r>
            <a:r>
              <a:rPr lang="en-US" altLang="zh-CN" sz="2400" dirty="0">
                <a:solidFill>
                  <a:schemeClr val="bg1">
                    <a:lumMod val="95000"/>
                  </a:schemeClr>
                </a:solidFill>
                <a:latin typeface="文鼎中钢笔行楷" pitchFamily="33" charset="-122"/>
                <a:ea typeface="文鼎中钢笔行楷" pitchFamily="33" charset="-122"/>
              </a:rPr>
              <a:t>-</a:t>
            </a:r>
            <a:r>
              <a:rPr lang="zh-CN" altLang="en-US" sz="2400" dirty="0">
                <a:solidFill>
                  <a:schemeClr val="bg1">
                    <a:lumMod val="95000"/>
                  </a:schemeClr>
                </a:solidFill>
                <a:latin typeface="文鼎中钢笔行楷" pitchFamily="33" charset="-122"/>
                <a:ea typeface="文鼎中钢笔行楷" pitchFamily="33" charset="-122"/>
              </a:rPr>
              <a:t>梅隆大学的人文和社会科学学院的研究者请来一组男演员，让他们表现出愤怒、厌恶、嫉妒、恐惧、幸福、欲望、骄傲、悲伤和羞耻等情感，研究者利用</a:t>
            </a:r>
            <a:r>
              <a:rPr lang="en-US" altLang="zh-CN" sz="2400" dirty="0" smtClean="0">
                <a:solidFill>
                  <a:schemeClr val="bg1">
                    <a:lumMod val="95000"/>
                  </a:schemeClr>
                </a:solidFill>
                <a:latin typeface="文鼎中钢笔行楷" pitchFamily="33" charset="-122"/>
                <a:ea typeface="文鼎中钢笔行楷" pitchFamily="33" charset="-122"/>
              </a:rPr>
              <a:t>fMRI</a:t>
            </a:r>
            <a:r>
              <a:rPr lang="zh-CN" altLang="en-US" sz="2400" dirty="0" smtClean="0">
                <a:solidFill>
                  <a:schemeClr val="bg1">
                    <a:lumMod val="95000"/>
                  </a:schemeClr>
                </a:solidFill>
                <a:latin typeface="文鼎中钢笔行楷" pitchFamily="33" charset="-122"/>
                <a:ea typeface="文鼎中钢笔行楷" pitchFamily="33" charset="-122"/>
              </a:rPr>
              <a:t>仪器</a:t>
            </a:r>
            <a:r>
              <a:rPr lang="zh-CN" altLang="en-US" sz="2400" dirty="0">
                <a:solidFill>
                  <a:schemeClr val="bg1">
                    <a:lumMod val="95000"/>
                  </a:schemeClr>
                </a:solidFill>
                <a:latin typeface="文鼎中钢笔行楷" pitchFamily="33" charset="-122"/>
                <a:ea typeface="文鼎中钢笔行楷" pitchFamily="33" charset="-122"/>
              </a:rPr>
              <a:t>对他们的大脑活动进行监测，并用计算机模拟监测结果。</a:t>
            </a:r>
          </a:p>
          <a:p>
            <a:r>
              <a:rPr lang="zh-CN" altLang="en-US" sz="2400" dirty="0">
                <a:solidFill>
                  <a:schemeClr val="bg1">
                    <a:lumMod val="95000"/>
                  </a:schemeClr>
                </a:solidFill>
                <a:latin typeface="文鼎中钢笔行楷" pitchFamily="33" charset="-122"/>
                <a:ea typeface="文鼎中钢笔行楷" pitchFamily="33" charset="-122"/>
              </a:rPr>
              <a:t>根据这些扫描结果，发现每种情绪基本上都有特定</a:t>
            </a:r>
            <a:r>
              <a:rPr lang="zh-CN" altLang="en-US" sz="2400" dirty="0" smtClean="0">
                <a:solidFill>
                  <a:schemeClr val="bg1">
                    <a:lumMod val="95000"/>
                  </a:schemeClr>
                </a:solidFill>
                <a:latin typeface="文鼎中钢笔行楷" pitchFamily="33" charset="-122"/>
                <a:ea typeface="文鼎中钢笔行楷" pitchFamily="33" charset="-122"/>
              </a:rPr>
              <a:t>的神经</a:t>
            </a:r>
            <a:r>
              <a:rPr lang="zh-CN" altLang="en-US" sz="2400" dirty="0">
                <a:solidFill>
                  <a:schemeClr val="bg1">
                    <a:lumMod val="95000"/>
                  </a:schemeClr>
                </a:solidFill>
                <a:latin typeface="文鼎中钢笔行楷" pitchFamily="33" charset="-122"/>
                <a:ea typeface="文鼎中钢笔行楷" pitchFamily="33" charset="-122"/>
              </a:rPr>
              <a:t>活动形态，以此可在没有参加过前期试验的新测试者身上，准确地鉴别出他们的情绪。</a:t>
            </a:r>
          </a:p>
        </p:txBody>
      </p:sp>
      <p:sp>
        <p:nvSpPr>
          <p:cNvPr id="2" name="标题 1"/>
          <p:cNvSpPr>
            <a:spLocks noGrp="1"/>
          </p:cNvSpPr>
          <p:nvPr>
            <p:ph type="title"/>
          </p:nvPr>
        </p:nvSpPr>
        <p:spPr>
          <a:prstGeom prst="rect">
            <a:avLst/>
          </a:prstGeom>
        </p:spPr>
        <p:txBody>
          <a:bodyPr/>
          <a:lstStyle/>
          <a:p>
            <a:r>
              <a:rPr lang="zh-CN" altLang="en-US" b="0" smtClean="0">
                <a:latin typeface="Times New Roman" pitchFamily="18" charset="0"/>
                <a:cs typeface="Times New Roman" pitchFamily="18" charset="0"/>
              </a:rPr>
              <a:t>  功能性</a:t>
            </a:r>
            <a:r>
              <a:rPr lang="zh-CN" altLang="en-US" b="0" dirty="0">
                <a:latin typeface="Times New Roman" pitchFamily="18" charset="0"/>
                <a:cs typeface="Times New Roman" pitchFamily="18" charset="0"/>
              </a:rPr>
              <a:t>磁共振成像</a:t>
            </a:r>
            <a:r>
              <a:rPr lang="en-US" altLang="zh-CN" b="0" dirty="0">
                <a:latin typeface="Times New Roman" pitchFamily="18" charset="0"/>
                <a:cs typeface="Times New Roman" pitchFamily="18" charset="0"/>
              </a:rPr>
              <a:t>(</a:t>
            </a:r>
            <a:r>
              <a:rPr lang="en-US" altLang="zh-CN" b="0">
                <a:latin typeface="Times New Roman" pitchFamily="18" charset="0"/>
                <a:cs typeface="Times New Roman" pitchFamily="18" charset="0"/>
              </a:rPr>
              <a:t>fMRI</a:t>
            </a:r>
            <a:r>
              <a:rPr lang="en-US" altLang="zh-CN" b="0" smtClean="0">
                <a:latin typeface="Times New Roman" pitchFamily="18" charset="0"/>
                <a:cs typeface="Times New Roman" pitchFamily="18" charset="0"/>
              </a:rPr>
              <a:t>) </a:t>
            </a:r>
            <a:endParaRPr lang="zh-CN" altLang="en-US" b="0" dirty="0">
              <a:latin typeface="Times New Roman" pitchFamily="18" charset="0"/>
              <a:cs typeface="Times New Roman" pitchFamily="18" charset="0"/>
            </a:endParaRPr>
          </a:p>
        </p:txBody>
      </p:sp>
      <p:sp>
        <p:nvSpPr>
          <p:cNvPr id="4" name="Text Box 6"/>
          <p:cNvSpPr txBox="1">
            <a:spLocks noChangeArrowheads="1"/>
          </p:cNvSpPr>
          <p:nvPr/>
        </p:nvSpPr>
        <p:spPr bwMode="auto">
          <a:xfrm>
            <a:off x="920552" y="4581128"/>
            <a:ext cx="8640564" cy="1477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a:defRPr>
                <a:solidFill>
                  <a:schemeClr val="tx1"/>
                </a:solidFill>
                <a:latin typeface="Tahoma" pitchFamily="34" charset="0"/>
                <a:ea typeface="宋体" pitchFamily="2" charset="-122"/>
              </a:defRPr>
            </a:lvl1pPr>
            <a:lvl2pPr marL="742950" indent="-285750">
              <a:defRPr>
                <a:solidFill>
                  <a:schemeClr val="tx1"/>
                </a:solidFill>
                <a:latin typeface="Tahoma" pitchFamily="34" charset="0"/>
                <a:ea typeface="宋体" pitchFamily="2" charset="-122"/>
              </a:defRPr>
            </a:lvl2pPr>
            <a:lvl3pPr marL="1143000" indent="-228600">
              <a:defRPr>
                <a:solidFill>
                  <a:schemeClr val="tx1"/>
                </a:solidFill>
                <a:latin typeface="Tahoma" pitchFamily="34" charset="0"/>
                <a:ea typeface="宋体" pitchFamily="2" charset="-122"/>
              </a:defRPr>
            </a:lvl3pPr>
            <a:lvl4pPr marL="1600200" indent="-228600">
              <a:defRPr>
                <a:solidFill>
                  <a:schemeClr val="tx1"/>
                </a:solidFill>
                <a:latin typeface="Tahoma" pitchFamily="34" charset="0"/>
                <a:ea typeface="宋体" pitchFamily="2" charset="-122"/>
              </a:defRPr>
            </a:lvl4pPr>
            <a:lvl5pPr marL="2057400" indent="-228600">
              <a:defRPr>
                <a:solidFill>
                  <a:schemeClr val="tx1"/>
                </a:solidFill>
                <a:latin typeface="Tahoma" pitchFamily="34" charset="0"/>
                <a:ea typeface="宋体" pitchFamily="2" charset="-122"/>
              </a:defRPr>
            </a:lvl5pPr>
            <a:lvl6pPr marL="2514600" indent="-228600" eaLnBrk="0" fontAlgn="base" hangingPunct="0">
              <a:spcBef>
                <a:spcPct val="0"/>
              </a:spcBef>
              <a:spcAft>
                <a:spcPct val="0"/>
              </a:spcAft>
              <a:defRPr>
                <a:solidFill>
                  <a:schemeClr val="tx1"/>
                </a:solidFill>
                <a:latin typeface="Tahoma" pitchFamily="34" charset="0"/>
                <a:ea typeface="宋体" pitchFamily="2" charset="-122"/>
              </a:defRPr>
            </a:lvl6pPr>
            <a:lvl7pPr marL="2971800" indent="-228600" eaLnBrk="0" fontAlgn="base" hangingPunct="0">
              <a:spcBef>
                <a:spcPct val="0"/>
              </a:spcBef>
              <a:spcAft>
                <a:spcPct val="0"/>
              </a:spcAft>
              <a:defRPr>
                <a:solidFill>
                  <a:schemeClr val="tx1"/>
                </a:solidFill>
                <a:latin typeface="Tahoma" pitchFamily="34" charset="0"/>
                <a:ea typeface="宋体" pitchFamily="2" charset="-122"/>
              </a:defRPr>
            </a:lvl7pPr>
            <a:lvl8pPr marL="3429000" indent="-228600" eaLnBrk="0" fontAlgn="base" hangingPunct="0">
              <a:spcBef>
                <a:spcPct val="0"/>
              </a:spcBef>
              <a:spcAft>
                <a:spcPct val="0"/>
              </a:spcAft>
              <a:defRPr>
                <a:solidFill>
                  <a:schemeClr val="tx1"/>
                </a:solidFill>
                <a:latin typeface="Tahoma" pitchFamily="34" charset="0"/>
                <a:ea typeface="宋体" pitchFamily="2" charset="-122"/>
              </a:defRPr>
            </a:lvl8pPr>
            <a:lvl9pPr marL="3886200" indent="-228600" eaLnBrk="0" fontAlgn="base" hangingPunct="0">
              <a:spcBef>
                <a:spcPct val="0"/>
              </a:spcBef>
              <a:spcAft>
                <a:spcPct val="0"/>
              </a:spcAft>
              <a:defRPr>
                <a:solidFill>
                  <a:schemeClr val="tx1"/>
                </a:solidFill>
                <a:latin typeface="Tahoma" pitchFamily="34" charset="0"/>
                <a:ea typeface="宋体" pitchFamily="2" charset="-122"/>
              </a:defRPr>
            </a:lvl9pPr>
          </a:lstStyle>
          <a:p>
            <a:pPr eaLnBrk="1" hangingPunct="1">
              <a:spcBef>
                <a:spcPct val="50000"/>
              </a:spcBef>
            </a:pPr>
            <a:r>
              <a:rPr lang="en-US" altLang="zh-CN" smtClean="0">
                <a:solidFill>
                  <a:schemeClr val="bg1">
                    <a:lumMod val="75000"/>
                  </a:schemeClr>
                </a:solidFill>
              </a:rPr>
              <a:t>Kassam KS, Markey AR, Cherkassky VL, Loewenstein G, Just MA.</a:t>
            </a:r>
            <a:r>
              <a:rPr lang="en-US" altLang="zh-CN" smtClean="0">
                <a:solidFill>
                  <a:schemeClr val="bg1">
                    <a:lumMod val="75000"/>
                  </a:schemeClr>
                </a:solidFill>
                <a:latin typeface="Arial" charset="0"/>
              </a:rPr>
              <a:t> </a:t>
            </a:r>
            <a:r>
              <a:rPr lang="en-US" altLang="zh-CN" b="1" smtClean="0">
                <a:solidFill>
                  <a:schemeClr val="bg1">
                    <a:lumMod val="75000"/>
                  </a:schemeClr>
                </a:solidFill>
              </a:rPr>
              <a:t>Identifying Emotions on the Basis of Neural Activation</a:t>
            </a:r>
            <a:r>
              <a:rPr lang="en-US" altLang="zh-CN" smtClean="0">
                <a:solidFill>
                  <a:schemeClr val="bg1">
                    <a:lumMod val="75000"/>
                  </a:schemeClr>
                </a:solidFill>
              </a:rPr>
              <a:t>. PLoS ONE, June 19, 2013; </a:t>
            </a:r>
            <a:endParaRPr lang="en-US" altLang="zh-CN" dirty="0" smtClean="0">
              <a:solidFill>
                <a:schemeClr val="bg1">
                  <a:lumMod val="75000"/>
                </a:schemeClr>
              </a:solidFill>
            </a:endParaRPr>
          </a:p>
          <a:p>
            <a:pPr>
              <a:spcBef>
                <a:spcPct val="50000"/>
              </a:spcBef>
            </a:pPr>
            <a:r>
              <a:rPr lang="en-US" altLang="zh-CN" dirty="0">
                <a:solidFill>
                  <a:schemeClr val="bg1">
                    <a:lumMod val="75000"/>
                  </a:schemeClr>
                </a:solidFill>
              </a:rPr>
              <a:t>https://journals.plos.org/plosone/article?id=10.1371/journal.pone.0066032</a:t>
            </a:r>
          </a:p>
        </p:txBody>
      </p:sp>
      <p:pic>
        <p:nvPicPr>
          <p:cNvPr id="7" name="图片 6"/>
          <p:cNvPicPr>
            <a:picLocks noChangeAspect="1"/>
          </p:cNvPicPr>
          <p:nvPr/>
        </p:nvPicPr>
        <p:blipFill rotWithShape="1">
          <a:blip r:embed="rId2">
            <a:extLst>
              <a:ext uri="{28A0092B-C50C-407E-A947-70E740481C1C}">
                <a14:useLocalDpi xmlns:a14="http://schemas.microsoft.com/office/drawing/2010/main" val="0"/>
              </a:ext>
            </a:extLst>
          </a:blip>
          <a:srcRect r="50789"/>
          <a:stretch/>
        </p:blipFill>
        <p:spPr>
          <a:xfrm>
            <a:off x="1640632" y="1844824"/>
            <a:ext cx="3081858" cy="2301485"/>
          </a:xfrm>
          <a:prstGeom prst="rect">
            <a:avLst/>
          </a:prstGeom>
        </p:spPr>
      </p:pic>
      <p:sp>
        <p:nvSpPr>
          <p:cNvPr id="8" name="TextBox 7"/>
          <p:cNvSpPr txBox="1"/>
          <p:nvPr/>
        </p:nvSpPr>
        <p:spPr>
          <a:xfrm>
            <a:off x="2648744" y="4149080"/>
            <a:ext cx="1075936" cy="461665"/>
          </a:xfrm>
          <a:prstGeom prst="rect">
            <a:avLst/>
          </a:prstGeom>
          <a:noFill/>
        </p:spPr>
        <p:txBody>
          <a:bodyPr wrap="none" rtlCol="0">
            <a:spAutoFit/>
          </a:bodyPr>
          <a:lstStyle/>
          <a:p>
            <a:r>
              <a:rPr lang="en-US" altLang="zh-CN" sz="2400" dirty="0" smtClean="0">
                <a:solidFill>
                  <a:schemeClr val="bg1">
                    <a:lumMod val="95000"/>
                  </a:schemeClr>
                </a:solidFill>
              </a:rPr>
              <a:t>Happy</a:t>
            </a:r>
            <a:endParaRPr lang="zh-CN" altLang="en-US" sz="2400" dirty="0">
              <a:solidFill>
                <a:schemeClr val="bg1">
                  <a:lumMod val="95000"/>
                </a:schemeClr>
              </a:solidFill>
            </a:endParaRPr>
          </a:p>
        </p:txBody>
      </p:sp>
      <p:sp>
        <p:nvSpPr>
          <p:cNvPr id="9" name="TextBox 8"/>
          <p:cNvSpPr txBox="1"/>
          <p:nvPr/>
        </p:nvSpPr>
        <p:spPr>
          <a:xfrm>
            <a:off x="6465168" y="4149080"/>
            <a:ext cx="732893" cy="461665"/>
          </a:xfrm>
          <a:prstGeom prst="rect">
            <a:avLst/>
          </a:prstGeom>
          <a:noFill/>
        </p:spPr>
        <p:txBody>
          <a:bodyPr wrap="none" rtlCol="0">
            <a:spAutoFit/>
          </a:bodyPr>
          <a:lstStyle/>
          <a:p>
            <a:r>
              <a:rPr lang="en-US" altLang="zh-CN" sz="2400" dirty="0" smtClean="0">
                <a:solidFill>
                  <a:schemeClr val="bg1">
                    <a:lumMod val="95000"/>
                  </a:schemeClr>
                </a:solidFill>
              </a:rPr>
              <a:t>Sad</a:t>
            </a:r>
            <a:endParaRPr lang="zh-CN" altLang="en-US" sz="2400" dirty="0">
              <a:solidFill>
                <a:schemeClr val="bg1">
                  <a:lumMod val="95000"/>
                </a:schemeClr>
              </a:solidFill>
            </a:endParaRPr>
          </a:p>
        </p:txBody>
      </p:sp>
      <p:pic>
        <p:nvPicPr>
          <p:cNvPr id="12" name="图片 11"/>
          <p:cNvPicPr>
            <a:picLocks noChangeAspect="1"/>
          </p:cNvPicPr>
          <p:nvPr/>
        </p:nvPicPr>
        <p:blipFill rotWithShape="1">
          <a:blip r:embed="rId2">
            <a:extLst>
              <a:ext uri="{28A0092B-C50C-407E-A947-70E740481C1C}">
                <a14:useLocalDpi xmlns:a14="http://schemas.microsoft.com/office/drawing/2010/main" val="0"/>
              </a:ext>
            </a:extLst>
          </a:blip>
          <a:srcRect l="50173"/>
          <a:stretch/>
        </p:blipFill>
        <p:spPr>
          <a:xfrm>
            <a:off x="5025008" y="1844824"/>
            <a:ext cx="3120459" cy="2301485"/>
          </a:xfrm>
          <a:prstGeom prst="rect">
            <a:avLst/>
          </a:prstGeom>
        </p:spPr>
      </p:pic>
    </p:spTree>
    <p:extLst>
      <p:ext uri="{BB962C8B-B14F-4D97-AF65-F5344CB8AC3E}">
        <p14:creationId xmlns:p14="http://schemas.microsoft.com/office/powerpoint/2010/main" val="32511785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11"/>
                                        </p:tgtEl>
                                        <p:attrNameLst>
                                          <p:attrName>style.visibility</p:attrName>
                                        </p:attrNameLst>
                                      </p:cBhvr>
                                      <p:to>
                                        <p:strVal val="visible"/>
                                      </p:to>
                                    </p:set>
                                  </p:childTnLst>
                                </p:cTn>
                              </p:par>
                            </p:childTnLst>
                          </p:cTn>
                        </p:par>
                        <p:par>
                          <p:cTn id="7" fill="hold">
                            <p:stCondLst>
                              <p:cond delay="50001"/>
                            </p:stCondLst>
                            <p:childTnLst>
                              <p:par>
                                <p:cTn id="8" presetID="10" presetClass="exit" presetSubtype="0" fill="hold" grpId="1" nodeType="afterEffect">
                                  <p:stCondLst>
                                    <p:cond delay="3500"/>
                                  </p:stCondLst>
                                  <p:iterate type="wd">
                                    <p:tmPct val="10000"/>
                                  </p:iterate>
                                  <p:childTnLst>
                                    <p:animEffect transition="out" filter="fade">
                                      <p:cBhvr>
                                        <p:cTn id="9" dur="750"/>
                                        <p:tgtEl>
                                          <p:spTgt spid="11"/>
                                        </p:tgtEl>
                                      </p:cBhvr>
                                    </p:animEffect>
                                    <p:set>
                                      <p:cBhvr>
                                        <p:cTn id="10" dur="1" fill="hold">
                                          <p:stCondLst>
                                            <p:cond delay="749"/>
                                          </p:stCondLst>
                                        </p:cTn>
                                        <p:tgtEl>
                                          <p:spTgt spid="11"/>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2" presetClass="entr" presetSubtype="4"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additive="base">
                                        <p:cTn id="15" dur="500" fill="hold"/>
                                        <p:tgtEl>
                                          <p:spTgt spid="8"/>
                                        </p:tgtEl>
                                        <p:attrNameLst>
                                          <p:attrName>ppt_x</p:attrName>
                                        </p:attrNameLst>
                                      </p:cBhvr>
                                      <p:tavLst>
                                        <p:tav tm="0">
                                          <p:val>
                                            <p:strVal val="#ppt_x"/>
                                          </p:val>
                                        </p:tav>
                                        <p:tav tm="100000">
                                          <p:val>
                                            <p:strVal val="#ppt_x"/>
                                          </p:val>
                                        </p:tav>
                                      </p:tavLst>
                                    </p:anim>
                                    <p:anim calcmode="lin" valueType="num">
                                      <p:cBhvr additive="base">
                                        <p:cTn id="16" dur="500" fill="hold"/>
                                        <p:tgtEl>
                                          <p:spTgt spid="8"/>
                                        </p:tgtEl>
                                        <p:attrNameLst>
                                          <p:attrName>ppt_y</p:attrName>
                                        </p:attrNameLst>
                                      </p:cBhvr>
                                      <p:tavLst>
                                        <p:tav tm="0">
                                          <p:val>
                                            <p:strVal val="1+#ppt_h/2"/>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500" fill="hold"/>
                                        <p:tgtEl>
                                          <p:spTgt spid="12"/>
                                        </p:tgtEl>
                                        <p:attrNameLst>
                                          <p:attrName>ppt_x</p:attrName>
                                        </p:attrNameLst>
                                      </p:cBhvr>
                                      <p:tavLst>
                                        <p:tav tm="0">
                                          <p:val>
                                            <p:strVal val="#ppt_x"/>
                                          </p:val>
                                        </p:tav>
                                        <p:tav tm="100000">
                                          <p:val>
                                            <p:strVal val="#ppt_x"/>
                                          </p:val>
                                        </p:tav>
                                      </p:tavLst>
                                    </p:anim>
                                    <p:anim calcmode="lin" valueType="num">
                                      <p:cBhvr additive="base">
                                        <p:cTn id="30"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grpId="0" nodeType="clickEffect">
                                  <p:stCondLst>
                                    <p:cond delay="0"/>
                                  </p:stCondLst>
                                  <p:childTnLst>
                                    <p:set>
                                      <p:cBhvr>
                                        <p:cTn id="34" dur="1" fill="hold">
                                          <p:stCondLst>
                                            <p:cond delay="0"/>
                                          </p:stCondLst>
                                        </p:cTn>
                                        <p:tgtEl>
                                          <p:spTgt spid="4"/>
                                        </p:tgtEl>
                                        <p:attrNameLst>
                                          <p:attrName>style.visibility</p:attrName>
                                        </p:attrNameLst>
                                      </p:cBhvr>
                                      <p:to>
                                        <p:strVal val="visible"/>
                                      </p:to>
                                    </p:set>
                                    <p:anim calcmode="lin" valueType="num">
                                      <p:cBhvr additive="base">
                                        <p:cTn id="35" dur="500" fill="hold"/>
                                        <p:tgtEl>
                                          <p:spTgt spid="4"/>
                                        </p:tgtEl>
                                        <p:attrNameLst>
                                          <p:attrName>ppt_x</p:attrName>
                                        </p:attrNameLst>
                                      </p:cBhvr>
                                      <p:tavLst>
                                        <p:tav tm="0">
                                          <p:val>
                                            <p:strVal val="#ppt_x"/>
                                          </p:val>
                                        </p:tav>
                                        <p:tav tm="100000">
                                          <p:val>
                                            <p:strVal val="#ppt_x"/>
                                          </p:val>
                                        </p:tav>
                                      </p:tavLst>
                                    </p:anim>
                                    <p:anim calcmode="lin" valueType="num">
                                      <p:cBhvr additive="base">
                                        <p:cTn id="36"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1" grpId="1"/>
      <p:bldP spid="4" grpId="0"/>
      <p:bldP spid="8"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550" y="877719"/>
            <a:ext cx="6708746" cy="535057"/>
          </a:xfrm>
          <a:prstGeom prst="rect">
            <a:avLst/>
          </a:prstGeom>
        </p:spPr>
        <p:txBody>
          <a:bodyPr/>
          <a:lstStyle/>
          <a:p>
            <a:endParaRPr lang="zh-CN" altLang="en-US"/>
          </a:p>
        </p:txBody>
      </p:sp>
      <p:pic>
        <p:nvPicPr>
          <p:cNvPr id="5" name="图片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68624" y="1700808"/>
            <a:ext cx="6633067" cy="2770017"/>
          </a:xfrm>
          <a:prstGeom prst="rect">
            <a:avLst/>
          </a:prstGeom>
        </p:spPr>
      </p:pic>
      <p:sp>
        <p:nvSpPr>
          <p:cNvPr id="12" name="TextBox 11"/>
          <p:cNvSpPr txBox="1"/>
          <p:nvPr/>
        </p:nvSpPr>
        <p:spPr>
          <a:xfrm>
            <a:off x="2504728" y="4941168"/>
            <a:ext cx="1194558" cy="461665"/>
          </a:xfrm>
          <a:prstGeom prst="rect">
            <a:avLst/>
          </a:prstGeom>
          <a:noFill/>
        </p:spPr>
        <p:txBody>
          <a:bodyPr wrap="none" rtlCol="0">
            <a:spAutoFit/>
          </a:bodyPr>
          <a:lstStyle/>
          <a:p>
            <a:r>
              <a:rPr lang="en-US" altLang="zh-CN" sz="2400" dirty="0" smtClean="0">
                <a:solidFill>
                  <a:schemeClr val="bg1"/>
                </a:solidFill>
              </a:rPr>
              <a:t>In Love</a:t>
            </a:r>
            <a:endParaRPr lang="zh-CN" altLang="en-US" sz="2400" dirty="0">
              <a:solidFill>
                <a:schemeClr val="bg1"/>
              </a:solidFill>
            </a:endParaRPr>
          </a:p>
        </p:txBody>
      </p:sp>
      <p:sp>
        <p:nvSpPr>
          <p:cNvPr id="13" name="TextBox 12"/>
          <p:cNvSpPr txBox="1"/>
          <p:nvPr/>
        </p:nvSpPr>
        <p:spPr>
          <a:xfrm>
            <a:off x="5313040" y="4725144"/>
            <a:ext cx="2973891" cy="830997"/>
          </a:xfrm>
          <a:prstGeom prst="rect">
            <a:avLst/>
          </a:prstGeom>
          <a:noFill/>
        </p:spPr>
        <p:txBody>
          <a:bodyPr wrap="none" rtlCol="0">
            <a:spAutoFit/>
          </a:bodyPr>
          <a:lstStyle/>
          <a:p>
            <a:r>
              <a:rPr lang="en-US" altLang="zh-CN" sz="2400" dirty="0" smtClean="0">
                <a:solidFill>
                  <a:schemeClr val="bg1"/>
                </a:solidFill>
              </a:rPr>
              <a:t>Fallen out of love or </a:t>
            </a:r>
          </a:p>
          <a:p>
            <a:r>
              <a:rPr lang="en-US" altLang="zh-CN" sz="2400" dirty="0" smtClean="0">
                <a:solidFill>
                  <a:schemeClr val="bg1"/>
                </a:solidFill>
              </a:rPr>
              <a:t>never been in love</a:t>
            </a:r>
            <a:endParaRPr lang="zh-CN" altLang="en-US" sz="2400" dirty="0">
              <a:solidFill>
                <a:schemeClr val="bg1"/>
              </a:solidFill>
            </a:endParaRPr>
          </a:p>
        </p:txBody>
      </p:sp>
    </p:spTree>
    <p:extLst>
      <p:ext uri="{BB962C8B-B14F-4D97-AF65-F5344CB8AC3E}">
        <p14:creationId xmlns:p14="http://schemas.microsoft.com/office/powerpoint/2010/main" val="179558489"/>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908550" y="877719"/>
            <a:ext cx="6708746" cy="535057"/>
          </a:xfrm>
          <a:prstGeom prst="rect">
            <a:avLst/>
          </a:prstGeom>
        </p:spPr>
        <p:txBody>
          <a:bodyPr/>
          <a:lstStyle/>
          <a:p>
            <a:r>
              <a:rPr lang="en-US" altLang="zh-CN" dirty="0"/>
              <a:t>8. </a:t>
            </a:r>
            <a:r>
              <a:rPr lang="zh-CN" altLang="en-US" dirty="0"/>
              <a:t>血液癌细胞“透析”技术</a:t>
            </a:r>
          </a:p>
        </p:txBody>
      </p:sp>
      <p:pic>
        <p:nvPicPr>
          <p:cNvPr id="4" name="Picture 2">
            <a:hlinkClick r:id="rId2" action="ppaction://program"/>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57056" y="2060847"/>
            <a:ext cx="3810000" cy="28590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 name="矩形 4"/>
          <p:cNvSpPr/>
          <p:nvPr/>
        </p:nvSpPr>
        <p:spPr>
          <a:xfrm>
            <a:off x="992560" y="1772816"/>
            <a:ext cx="4176464" cy="3416320"/>
          </a:xfrm>
          <a:prstGeom prst="rect">
            <a:avLst/>
          </a:prstGeom>
        </p:spPr>
        <p:txBody>
          <a:bodyPr wrap="square">
            <a:spAutoFit/>
          </a:bodyPr>
          <a:lstStyle/>
          <a:p>
            <a:pPr>
              <a:defRPr/>
            </a:pPr>
            <a:r>
              <a:rPr lang="zh-CN" altLang="en-US" sz="2400" dirty="0">
                <a:solidFill>
                  <a:schemeClr val="bg1">
                    <a:lumMod val="95000"/>
                  </a:schemeClr>
                </a:solidFill>
                <a:latin typeface="文鼎中钢笔行楷" pitchFamily="33" charset="-122"/>
                <a:ea typeface="文鼎中钢笔行楷" pitchFamily="33" charset="-122"/>
              </a:rPr>
              <a:t>新南威尔士大学</a:t>
            </a:r>
            <a:r>
              <a:rPr lang="en-US" altLang="zh-CN" sz="2400" dirty="0" err="1">
                <a:solidFill>
                  <a:schemeClr val="bg1">
                    <a:lumMod val="95000"/>
                  </a:schemeClr>
                </a:solidFill>
                <a:latin typeface="文鼎中钢笔行楷" pitchFamily="33" charset="-122"/>
                <a:ea typeface="文鼎中钢笔行楷" pitchFamily="33" charset="-122"/>
              </a:rPr>
              <a:t>Warkiani</a:t>
            </a:r>
            <a:r>
              <a:rPr lang="zh-CN" altLang="zh-CN" sz="2400" dirty="0">
                <a:solidFill>
                  <a:schemeClr val="bg1">
                    <a:lumMod val="95000"/>
                  </a:schemeClr>
                </a:solidFill>
                <a:latin typeface="文鼎中钢笔行楷" pitchFamily="33" charset="-122"/>
                <a:ea typeface="文鼎中钢笔行楷" pitchFamily="33" charset="-122"/>
              </a:rPr>
              <a:t>利用</a:t>
            </a:r>
            <a:r>
              <a:rPr lang="zh-CN" altLang="zh-CN" sz="2400" u="sng" dirty="0">
                <a:solidFill>
                  <a:schemeClr val="bg1">
                    <a:lumMod val="95000"/>
                  </a:schemeClr>
                </a:solidFill>
                <a:latin typeface="文鼎中钢笔行楷" pitchFamily="33" charset="-122"/>
                <a:ea typeface="文鼎中钢笔行楷" pitchFamily="33" charset="-122"/>
              </a:rPr>
              <a:t>流体动力学原理</a:t>
            </a:r>
            <a:r>
              <a:rPr lang="zh-CN" altLang="zh-CN" sz="2400" dirty="0">
                <a:solidFill>
                  <a:schemeClr val="bg1">
                    <a:lumMod val="95000"/>
                  </a:schemeClr>
                </a:solidFill>
                <a:latin typeface="文鼎中钢笔行楷" pitchFamily="33" charset="-122"/>
                <a:ea typeface="文鼎中钢笔行楷" pitchFamily="33" charset="-122"/>
              </a:rPr>
              <a:t>，设计出一种生物芯片</a:t>
            </a:r>
            <a:r>
              <a:rPr lang="zh-CN" altLang="en-US" sz="2400" dirty="0">
                <a:solidFill>
                  <a:schemeClr val="bg1">
                    <a:lumMod val="95000"/>
                  </a:schemeClr>
                </a:solidFill>
                <a:latin typeface="文鼎中钢笔行楷" pitchFamily="33" charset="-122"/>
                <a:ea typeface="文鼎中钢笔行楷" pitchFamily="33" charset="-122"/>
              </a:rPr>
              <a:t>；</a:t>
            </a:r>
            <a:endParaRPr lang="en-US" altLang="zh-CN" sz="2400" dirty="0">
              <a:solidFill>
                <a:schemeClr val="bg1">
                  <a:lumMod val="95000"/>
                </a:schemeClr>
              </a:solidFill>
              <a:latin typeface="文鼎中钢笔行楷" pitchFamily="33" charset="-122"/>
              <a:ea typeface="文鼎中钢笔行楷" pitchFamily="33" charset="-122"/>
            </a:endParaRPr>
          </a:p>
          <a:p>
            <a:pPr>
              <a:defRPr/>
            </a:pPr>
            <a:r>
              <a:rPr lang="zh-CN" altLang="zh-CN" sz="2400" dirty="0">
                <a:solidFill>
                  <a:schemeClr val="bg1">
                    <a:lumMod val="95000"/>
                  </a:schemeClr>
                </a:solidFill>
                <a:latin typeface="文鼎中钢笔行楷" pitchFamily="33" charset="-122"/>
                <a:ea typeface="文鼎中钢笔行楷" pitchFamily="33" charset="-122"/>
              </a:rPr>
              <a:t>当血液以一定的速度经过芯片时，体积相对较大的癌细胞会进入泳道上面的小分支</a:t>
            </a:r>
            <a:r>
              <a:rPr lang="zh-CN" altLang="en-US" sz="2400" dirty="0">
                <a:solidFill>
                  <a:schemeClr val="bg1">
                    <a:lumMod val="95000"/>
                  </a:schemeClr>
                </a:solidFill>
                <a:latin typeface="文鼎中钢笔行楷" pitchFamily="33" charset="-122"/>
                <a:ea typeface="文鼎中钢笔行楷" pitchFamily="33" charset="-122"/>
              </a:rPr>
              <a:t>；</a:t>
            </a:r>
            <a:r>
              <a:rPr lang="zh-CN" altLang="zh-CN" sz="2400" dirty="0">
                <a:solidFill>
                  <a:schemeClr val="bg1">
                    <a:lumMod val="95000"/>
                  </a:schemeClr>
                </a:solidFill>
                <a:latin typeface="文鼎中钢笔行楷" pitchFamily="33" charset="-122"/>
                <a:ea typeface="文鼎中钢笔行楷" pitchFamily="33" charset="-122"/>
              </a:rPr>
              <a:t>而正常人体血细胞则进入芯片下端的大分支</a:t>
            </a:r>
            <a:r>
              <a:rPr lang="zh-CN" altLang="en-US" sz="2400" dirty="0">
                <a:solidFill>
                  <a:schemeClr val="bg1">
                    <a:lumMod val="95000"/>
                  </a:schemeClr>
                </a:solidFill>
                <a:latin typeface="文鼎中钢笔行楷" pitchFamily="33" charset="-122"/>
                <a:ea typeface="文鼎中钢笔行楷" pitchFamily="33" charset="-122"/>
              </a:rPr>
              <a:t>；可以除掉血液中</a:t>
            </a:r>
            <a:r>
              <a:rPr lang="en-US" altLang="zh-CN" sz="2400" dirty="0">
                <a:solidFill>
                  <a:schemeClr val="bg1">
                    <a:lumMod val="95000"/>
                  </a:schemeClr>
                </a:solidFill>
                <a:latin typeface="文鼎中钢笔行楷" pitchFamily="33" charset="-122"/>
                <a:ea typeface="文鼎中钢笔行楷" pitchFamily="33" charset="-122"/>
              </a:rPr>
              <a:t>95%</a:t>
            </a:r>
            <a:r>
              <a:rPr lang="zh-CN" altLang="en-US" sz="2400" dirty="0">
                <a:solidFill>
                  <a:schemeClr val="bg1">
                    <a:lumMod val="95000"/>
                  </a:schemeClr>
                </a:solidFill>
                <a:latin typeface="文鼎中钢笔行楷" pitchFamily="33" charset="-122"/>
                <a:ea typeface="文鼎中钢笔行楷" pitchFamily="33" charset="-122"/>
              </a:rPr>
              <a:t>的癌细胞</a:t>
            </a:r>
            <a:r>
              <a:rPr lang="zh-CN" altLang="en-US" sz="2400" dirty="0" smtClean="0">
                <a:solidFill>
                  <a:schemeClr val="bg1">
                    <a:lumMod val="95000"/>
                  </a:schemeClr>
                </a:solidFill>
                <a:latin typeface="文鼎中钢笔行楷" pitchFamily="33" charset="-122"/>
                <a:ea typeface="文鼎中钢笔行楷" pitchFamily="33" charset="-122"/>
              </a:rPr>
              <a:t>。</a:t>
            </a:r>
            <a:endParaRPr lang="zh-CN" altLang="en-US" sz="2400" dirty="0">
              <a:solidFill>
                <a:schemeClr val="bg1">
                  <a:lumMod val="95000"/>
                </a:schemeClr>
              </a:solidFill>
              <a:latin typeface="文鼎中钢笔行楷" pitchFamily="33" charset="-122"/>
              <a:ea typeface="文鼎中钢笔行楷" pitchFamily="33" charset="-122"/>
            </a:endParaRPr>
          </a:p>
        </p:txBody>
      </p:sp>
    </p:spTree>
    <p:extLst>
      <p:ext uri="{BB962C8B-B14F-4D97-AF65-F5344CB8AC3E}">
        <p14:creationId xmlns:p14="http://schemas.microsoft.com/office/powerpoint/2010/main" val="3303354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iterate type="wd">
                                    <p:tmAbs val="400"/>
                                  </p:iterate>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0265" y="795985"/>
            <a:ext cx="6084677" cy="535057"/>
          </a:xfrm>
          <a:prstGeom prst="rect">
            <a:avLst/>
          </a:prstGeom>
        </p:spPr>
        <p:txBody>
          <a:bodyPr/>
          <a:lstStyle/>
          <a:p>
            <a:r>
              <a:rPr lang="zh-CN" altLang="en-US"/>
              <a:t>四、课程内容及学时安排</a:t>
            </a:r>
          </a:p>
        </p:txBody>
      </p:sp>
      <p:sp>
        <p:nvSpPr>
          <p:cNvPr id="4" name="内容占位符 3"/>
          <p:cNvSpPr>
            <a:spLocks noGrp="1"/>
          </p:cNvSpPr>
          <p:nvPr>
            <p:ph idx="1"/>
          </p:nvPr>
        </p:nvSpPr>
        <p:spPr>
          <a:xfrm>
            <a:off x="1640632" y="1556792"/>
            <a:ext cx="6264696" cy="3960440"/>
          </a:xfrm>
        </p:spPr>
        <p:txBody>
          <a:bodyPr/>
          <a:lstStyle/>
          <a:p>
            <a:r>
              <a:rPr lang="zh-CN" altLang="en-US" dirty="0" smtClean="0"/>
              <a:t>绪论                                            </a:t>
            </a:r>
            <a:r>
              <a:rPr lang="en-US" altLang="zh-CN" dirty="0" smtClean="0"/>
              <a:t>1</a:t>
            </a:r>
            <a:r>
              <a:rPr lang="zh-CN" altLang="en-US" dirty="0"/>
              <a:t>学时</a:t>
            </a:r>
          </a:p>
          <a:p>
            <a:r>
              <a:rPr lang="zh-CN" altLang="en-US" dirty="0"/>
              <a:t>第</a:t>
            </a:r>
            <a:r>
              <a:rPr lang="en-US" altLang="zh-CN" dirty="0"/>
              <a:t>1</a:t>
            </a:r>
            <a:r>
              <a:rPr lang="zh-CN" altLang="en-US" dirty="0" smtClean="0"/>
              <a:t>章 力学                                  </a:t>
            </a:r>
            <a:r>
              <a:rPr lang="en-US" altLang="zh-CN" dirty="0" smtClean="0"/>
              <a:t>3</a:t>
            </a:r>
            <a:r>
              <a:rPr lang="zh-CN" altLang="en-US" dirty="0"/>
              <a:t>学时</a:t>
            </a:r>
          </a:p>
          <a:p>
            <a:r>
              <a:rPr lang="zh-CN" altLang="en-US" dirty="0"/>
              <a:t>第</a:t>
            </a:r>
            <a:r>
              <a:rPr lang="en-US" altLang="zh-CN" dirty="0"/>
              <a:t>2</a:t>
            </a:r>
            <a:r>
              <a:rPr lang="zh-CN" altLang="en-US" dirty="0" smtClean="0"/>
              <a:t>章 流体力学                          </a:t>
            </a:r>
            <a:r>
              <a:rPr lang="en-US" altLang="zh-CN" dirty="0" smtClean="0"/>
              <a:t>6</a:t>
            </a:r>
            <a:r>
              <a:rPr lang="zh-CN" altLang="en-US" dirty="0"/>
              <a:t>学时</a:t>
            </a:r>
          </a:p>
          <a:p>
            <a:r>
              <a:rPr lang="zh-CN" altLang="en-US" dirty="0"/>
              <a:t>第</a:t>
            </a:r>
            <a:r>
              <a:rPr lang="en-US" altLang="zh-CN" dirty="0"/>
              <a:t>3</a:t>
            </a:r>
            <a:r>
              <a:rPr lang="zh-CN" altLang="en-US" dirty="0" smtClean="0"/>
              <a:t>章 液体</a:t>
            </a:r>
            <a:r>
              <a:rPr lang="zh-CN" altLang="en-US" dirty="0"/>
              <a:t>的表面</a:t>
            </a:r>
            <a:r>
              <a:rPr lang="zh-CN" altLang="en-US" dirty="0" smtClean="0"/>
              <a:t>现象               </a:t>
            </a:r>
            <a:r>
              <a:rPr lang="en-US" altLang="zh-CN" dirty="0" smtClean="0"/>
              <a:t>2</a:t>
            </a:r>
            <a:r>
              <a:rPr lang="zh-CN" altLang="en-US" dirty="0"/>
              <a:t>学时</a:t>
            </a:r>
          </a:p>
          <a:p>
            <a:r>
              <a:rPr lang="zh-CN" altLang="en-US" dirty="0"/>
              <a:t>第</a:t>
            </a:r>
            <a:r>
              <a:rPr lang="en-US" altLang="zh-CN" dirty="0"/>
              <a:t>4</a:t>
            </a:r>
            <a:r>
              <a:rPr lang="zh-CN" altLang="en-US" dirty="0" smtClean="0"/>
              <a:t>章 振动</a:t>
            </a:r>
            <a:r>
              <a:rPr lang="zh-CN" altLang="en-US" dirty="0"/>
              <a:t>和波、</a:t>
            </a:r>
            <a:r>
              <a:rPr lang="zh-CN" altLang="en-US" dirty="0" smtClean="0"/>
              <a:t>声                   </a:t>
            </a:r>
            <a:r>
              <a:rPr lang="en-US" altLang="zh-CN" dirty="0" smtClean="0"/>
              <a:t>8</a:t>
            </a:r>
            <a:r>
              <a:rPr lang="zh-CN" altLang="en-US" dirty="0"/>
              <a:t>学时</a:t>
            </a:r>
          </a:p>
          <a:p>
            <a:r>
              <a:rPr lang="zh-CN" altLang="en-US" dirty="0"/>
              <a:t>第</a:t>
            </a:r>
            <a:r>
              <a:rPr lang="en-US" altLang="zh-CN" dirty="0"/>
              <a:t>5</a:t>
            </a:r>
            <a:r>
              <a:rPr lang="zh-CN" altLang="en-US" dirty="0" smtClean="0"/>
              <a:t>章 电磁学                              </a:t>
            </a:r>
            <a:r>
              <a:rPr lang="en-US" altLang="zh-CN" dirty="0" smtClean="0"/>
              <a:t>2</a:t>
            </a:r>
            <a:r>
              <a:rPr lang="zh-CN" altLang="en-US" dirty="0"/>
              <a:t>学时</a:t>
            </a:r>
          </a:p>
          <a:p>
            <a:r>
              <a:rPr lang="zh-CN" altLang="en-US" dirty="0"/>
              <a:t>第</a:t>
            </a:r>
            <a:r>
              <a:rPr lang="en-US" altLang="zh-CN" dirty="0"/>
              <a:t>6</a:t>
            </a:r>
            <a:r>
              <a:rPr lang="zh-CN" altLang="en-US" dirty="0" smtClean="0"/>
              <a:t>章 几何光学                          </a:t>
            </a:r>
            <a:r>
              <a:rPr lang="en-US" altLang="zh-CN" dirty="0" smtClean="0"/>
              <a:t>6</a:t>
            </a:r>
            <a:r>
              <a:rPr lang="zh-CN" altLang="en-US" dirty="0"/>
              <a:t>学时</a:t>
            </a:r>
          </a:p>
          <a:p>
            <a:r>
              <a:rPr lang="zh-CN" altLang="en-US" dirty="0"/>
              <a:t>第</a:t>
            </a:r>
            <a:r>
              <a:rPr lang="en-US" altLang="zh-CN" dirty="0"/>
              <a:t>7</a:t>
            </a:r>
            <a:r>
              <a:rPr lang="zh-CN" altLang="en-US" dirty="0" smtClean="0"/>
              <a:t>章 波动光学                          </a:t>
            </a:r>
            <a:r>
              <a:rPr lang="en-US" altLang="zh-CN" dirty="0" smtClean="0"/>
              <a:t>6</a:t>
            </a:r>
            <a:r>
              <a:rPr lang="zh-CN" altLang="en-US" dirty="0"/>
              <a:t>学时</a:t>
            </a:r>
          </a:p>
          <a:p>
            <a:r>
              <a:rPr lang="zh-CN" altLang="en-US" dirty="0"/>
              <a:t>第</a:t>
            </a:r>
            <a:r>
              <a:rPr lang="en-US" altLang="zh-CN" dirty="0"/>
              <a:t>9</a:t>
            </a:r>
            <a:r>
              <a:rPr lang="zh-CN" altLang="en-US" dirty="0" smtClean="0"/>
              <a:t>章 </a:t>
            </a:r>
            <a:r>
              <a:rPr lang="en-US" altLang="zh-CN" dirty="0" smtClean="0"/>
              <a:t>X</a:t>
            </a:r>
            <a:r>
              <a:rPr lang="zh-CN" altLang="en-US" dirty="0"/>
              <a:t>射线及其医学</a:t>
            </a:r>
            <a:r>
              <a:rPr lang="zh-CN" altLang="en-US" dirty="0" smtClean="0"/>
              <a:t>应用         </a:t>
            </a:r>
            <a:r>
              <a:rPr lang="en-US" altLang="zh-CN" dirty="0" smtClean="0"/>
              <a:t>2</a:t>
            </a:r>
            <a:r>
              <a:rPr lang="zh-CN" altLang="en-US" dirty="0"/>
              <a:t>学时</a:t>
            </a:r>
          </a:p>
          <a:p>
            <a:r>
              <a:rPr lang="zh-CN" altLang="en-US" dirty="0" smtClean="0"/>
              <a:t>第</a:t>
            </a:r>
            <a:r>
              <a:rPr lang="en-US" altLang="zh-CN" dirty="0" smtClean="0"/>
              <a:t>10</a:t>
            </a:r>
            <a:r>
              <a:rPr lang="zh-CN" altLang="en-US" dirty="0" smtClean="0"/>
              <a:t>章 激光                                </a:t>
            </a:r>
            <a:r>
              <a:rPr lang="en-US" altLang="zh-CN" dirty="0" smtClean="0"/>
              <a:t>2</a:t>
            </a:r>
            <a:r>
              <a:rPr lang="zh-CN" altLang="en-US" dirty="0"/>
              <a:t>学时</a:t>
            </a:r>
          </a:p>
          <a:p>
            <a:r>
              <a:rPr lang="zh-CN" altLang="en-US" dirty="0" smtClean="0"/>
              <a:t>考试                                            </a:t>
            </a:r>
            <a:r>
              <a:rPr lang="en-US" altLang="zh-CN" dirty="0" smtClean="0"/>
              <a:t>2</a:t>
            </a:r>
            <a:r>
              <a:rPr lang="zh-CN" altLang="en-US" dirty="0"/>
              <a:t>学时</a:t>
            </a:r>
          </a:p>
          <a:p>
            <a:endParaRPr lang="zh-CN" altLang="en-US" dirty="0"/>
          </a:p>
        </p:txBody>
      </p:sp>
    </p:spTree>
    <p:extLst>
      <p:ext uri="{BB962C8B-B14F-4D97-AF65-F5344CB8AC3E}">
        <p14:creationId xmlns:p14="http://schemas.microsoft.com/office/powerpoint/2010/main" val="1268048139"/>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40265" y="795985"/>
            <a:ext cx="6084677" cy="535057"/>
          </a:xfrm>
          <a:prstGeom prst="rect">
            <a:avLst/>
          </a:prstGeom>
        </p:spPr>
        <p:txBody>
          <a:bodyPr/>
          <a:lstStyle/>
          <a:p>
            <a:r>
              <a:rPr lang="zh-CN" altLang="en-US" smtClean="0"/>
              <a:t>五、学习要求及成绩安排</a:t>
            </a:r>
            <a:endParaRPr lang="zh-CN" altLang="en-US"/>
          </a:p>
        </p:txBody>
      </p:sp>
      <p:sp>
        <p:nvSpPr>
          <p:cNvPr id="3" name="内容占位符 2"/>
          <p:cNvSpPr>
            <a:spLocks noGrp="1"/>
          </p:cNvSpPr>
          <p:nvPr>
            <p:ph idx="1"/>
          </p:nvPr>
        </p:nvSpPr>
        <p:spPr/>
        <p:txBody>
          <a:bodyPr/>
          <a:lstStyle/>
          <a:p>
            <a:r>
              <a:rPr lang="zh-CN" altLang="en-US" dirty="0"/>
              <a:t>认真</a:t>
            </a:r>
            <a:r>
              <a:rPr lang="zh-CN" altLang="en-US" dirty="0" smtClean="0"/>
              <a:t>学习，有问题即时在群里提出，或给老师留言。</a:t>
            </a:r>
            <a:endParaRPr lang="zh-CN" altLang="en-US" dirty="0"/>
          </a:p>
          <a:p>
            <a:r>
              <a:rPr lang="zh-CN" altLang="en-US" dirty="0"/>
              <a:t>认真</a:t>
            </a:r>
            <a:r>
              <a:rPr lang="zh-CN" altLang="en-US"/>
              <a:t>完成</a:t>
            </a:r>
            <a:r>
              <a:rPr lang="zh-CN" altLang="en-US" smtClean="0"/>
              <a:t>作业。</a:t>
            </a:r>
            <a:endParaRPr lang="zh-CN" altLang="en-US" dirty="0"/>
          </a:p>
          <a:p>
            <a:endParaRPr lang="zh-CN" altLang="en-US" dirty="0"/>
          </a:p>
          <a:p>
            <a:r>
              <a:rPr lang="zh-CN" altLang="en-US" dirty="0"/>
              <a:t>平时成绩</a:t>
            </a:r>
            <a:r>
              <a:rPr lang="zh-CN" altLang="en-US" dirty="0" smtClean="0"/>
              <a:t>：主要以作业形式体现，</a:t>
            </a:r>
            <a:r>
              <a:rPr lang="zh-CN" altLang="en-US" dirty="0"/>
              <a:t>占总成绩</a:t>
            </a:r>
            <a:r>
              <a:rPr lang="en-US" altLang="zh-CN"/>
              <a:t>20</a:t>
            </a:r>
            <a:r>
              <a:rPr lang="en-US" altLang="zh-CN" smtClean="0"/>
              <a:t>%</a:t>
            </a:r>
            <a:r>
              <a:rPr lang="zh-CN" altLang="en-US" smtClean="0"/>
              <a:t>，在线教学时，以电子文档或拍照等形式上交作业，以自己的</a:t>
            </a:r>
            <a:r>
              <a:rPr lang="zh-CN" altLang="en-US"/>
              <a:t>“</a:t>
            </a:r>
            <a:r>
              <a:rPr lang="zh-CN" altLang="en-US" smtClean="0"/>
              <a:t>学号</a:t>
            </a:r>
            <a:r>
              <a:rPr lang="en-US" altLang="zh-CN" smtClean="0"/>
              <a:t>+</a:t>
            </a:r>
            <a:r>
              <a:rPr lang="zh-CN" altLang="en-US" smtClean="0"/>
              <a:t>姓名”命名文档发给老师，</a:t>
            </a:r>
            <a:r>
              <a:rPr lang="zh-CN" altLang="zh-CN"/>
              <a:t>老师</a:t>
            </a:r>
            <a:r>
              <a:rPr lang="zh-CN" altLang="zh-CN" smtClean="0"/>
              <a:t>在</a:t>
            </a:r>
            <a:r>
              <a:rPr lang="zh-CN" altLang="en-US" smtClean="0"/>
              <a:t>每次</a:t>
            </a:r>
            <a:r>
              <a:rPr lang="zh-CN" altLang="zh-CN" smtClean="0"/>
              <a:t>批改</a:t>
            </a:r>
            <a:r>
              <a:rPr lang="zh-CN" altLang="zh-CN"/>
              <a:t>后</a:t>
            </a:r>
            <a:r>
              <a:rPr lang="zh-CN" altLang="zh-CN" smtClean="0"/>
              <a:t>，</a:t>
            </a:r>
            <a:r>
              <a:rPr lang="zh-CN" altLang="en-US" smtClean="0"/>
              <a:t>会</a:t>
            </a:r>
            <a:r>
              <a:rPr lang="zh-CN" altLang="zh-CN" smtClean="0"/>
              <a:t>公布</a:t>
            </a:r>
            <a:r>
              <a:rPr lang="zh-CN" altLang="zh-CN"/>
              <a:t>所得分数。</a:t>
            </a:r>
            <a:r>
              <a:rPr lang="zh-CN" altLang="en-US" smtClean="0"/>
              <a:t>。</a:t>
            </a:r>
            <a:endParaRPr lang="en-US" altLang="zh-CN" dirty="0"/>
          </a:p>
          <a:p>
            <a:r>
              <a:rPr lang="zh-CN" altLang="en-US"/>
              <a:t>实验</a:t>
            </a:r>
            <a:r>
              <a:rPr lang="zh-CN" altLang="en-US" smtClean="0"/>
              <a:t>：占总成绩</a:t>
            </a:r>
            <a:r>
              <a:rPr lang="en-US" altLang="zh-CN" smtClean="0"/>
              <a:t>20%</a:t>
            </a:r>
            <a:r>
              <a:rPr lang="zh-CN" altLang="en-US" smtClean="0"/>
              <a:t>。</a:t>
            </a:r>
            <a:endParaRPr lang="zh-CN" altLang="en-US" dirty="0"/>
          </a:p>
        </p:txBody>
      </p:sp>
    </p:spTree>
    <p:extLst>
      <p:ext uri="{BB962C8B-B14F-4D97-AF65-F5344CB8AC3E}">
        <p14:creationId xmlns:p14="http://schemas.microsoft.com/office/powerpoint/2010/main" val="206625814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5"/>
          <p:cNvGrpSpPr>
            <a:grpSpLocks noChangeAspect="1"/>
          </p:cNvGrpSpPr>
          <p:nvPr/>
        </p:nvGrpSpPr>
        <p:grpSpPr bwMode="auto">
          <a:xfrm>
            <a:off x="3662267" y="2017552"/>
            <a:ext cx="2537621" cy="2826503"/>
            <a:chOff x="939" y="-139"/>
            <a:chExt cx="3884" cy="3515"/>
          </a:xfrm>
          <a:solidFill>
            <a:srgbClr val="FFFFFF">
              <a:alpha val="50000"/>
            </a:srgbClr>
          </a:solidFill>
        </p:grpSpPr>
        <p:sp>
          <p:nvSpPr>
            <p:cNvPr id="4" name="Freeform 6"/>
            <p:cNvSpPr>
              <a:spLocks/>
            </p:cNvSpPr>
            <p:nvPr/>
          </p:nvSpPr>
          <p:spPr bwMode="auto">
            <a:xfrm>
              <a:off x="3654" y="1869"/>
              <a:ext cx="54" cy="52"/>
            </a:xfrm>
            <a:custGeom>
              <a:avLst/>
              <a:gdLst>
                <a:gd name="T0" fmla="*/ 14 w 23"/>
                <a:gd name="T1" fmla="*/ 20 h 22"/>
                <a:gd name="T2" fmla="*/ 10 w 23"/>
                <a:gd name="T3" fmla="*/ 22 h 22"/>
                <a:gd name="T4" fmla="*/ 0 w 23"/>
                <a:gd name="T5" fmla="*/ 12 h 22"/>
                <a:gd name="T6" fmla="*/ 14 w 23"/>
                <a:gd name="T7" fmla="*/ 20 h 22"/>
              </a:gdLst>
              <a:ahLst/>
              <a:cxnLst>
                <a:cxn ang="0">
                  <a:pos x="T0" y="T1"/>
                </a:cxn>
                <a:cxn ang="0">
                  <a:pos x="T2" y="T3"/>
                </a:cxn>
                <a:cxn ang="0">
                  <a:pos x="T4" y="T5"/>
                </a:cxn>
                <a:cxn ang="0">
                  <a:pos x="T6" y="T7"/>
                </a:cxn>
              </a:cxnLst>
              <a:rect l="0" t="0" r="r" b="b"/>
              <a:pathLst>
                <a:path w="23" h="22">
                  <a:moveTo>
                    <a:pt x="14" y="20"/>
                  </a:moveTo>
                  <a:cubicBezTo>
                    <a:pt x="12" y="20"/>
                    <a:pt x="10" y="20"/>
                    <a:pt x="10" y="22"/>
                  </a:cubicBezTo>
                  <a:cubicBezTo>
                    <a:pt x="5" y="20"/>
                    <a:pt x="5" y="13"/>
                    <a:pt x="0" y="12"/>
                  </a:cubicBezTo>
                  <a:cubicBezTo>
                    <a:pt x="4" y="0"/>
                    <a:pt x="23" y="10"/>
                    <a:pt x="14"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 name="Freeform 7"/>
            <p:cNvSpPr>
              <a:spLocks/>
            </p:cNvSpPr>
            <p:nvPr/>
          </p:nvSpPr>
          <p:spPr bwMode="auto">
            <a:xfrm>
              <a:off x="3439" y="1893"/>
              <a:ext cx="26" cy="31"/>
            </a:xfrm>
            <a:custGeom>
              <a:avLst/>
              <a:gdLst>
                <a:gd name="T0" fmla="*/ 10 w 11"/>
                <a:gd name="T1" fmla="*/ 0 h 13"/>
                <a:gd name="T2" fmla="*/ 9 w 11"/>
                <a:gd name="T3" fmla="*/ 12 h 13"/>
                <a:gd name="T4" fmla="*/ 0 w 11"/>
                <a:gd name="T5" fmla="*/ 3 h 13"/>
                <a:gd name="T6" fmla="*/ 10 w 11"/>
                <a:gd name="T7" fmla="*/ 0 h 13"/>
              </a:gdLst>
              <a:ahLst/>
              <a:cxnLst>
                <a:cxn ang="0">
                  <a:pos x="T0" y="T1"/>
                </a:cxn>
                <a:cxn ang="0">
                  <a:pos x="T2" y="T3"/>
                </a:cxn>
                <a:cxn ang="0">
                  <a:pos x="T4" y="T5"/>
                </a:cxn>
                <a:cxn ang="0">
                  <a:pos x="T6" y="T7"/>
                </a:cxn>
              </a:cxnLst>
              <a:rect l="0" t="0" r="r" b="b"/>
              <a:pathLst>
                <a:path w="11" h="13">
                  <a:moveTo>
                    <a:pt x="10" y="0"/>
                  </a:moveTo>
                  <a:cubicBezTo>
                    <a:pt x="11" y="5"/>
                    <a:pt x="9" y="8"/>
                    <a:pt x="9" y="12"/>
                  </a:cubicBezTo>
                  <a:cubicBezTo>
                    <a:pt x="2" y="13"/>
                    <a:pt x="0" y="9"/>
                    <a:pt x="0" y="3"/>
                  </a:cubicBezTo>
                  <a:cubicBezTo>
                    <a:pt x="4" y="0"/>
                    <a:pt x="4" y="1"/>
                    <a:pt x="1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6" name="Freeform 8"/>
            <p:cNvSpPr>
              <a:spLocks/>
            </p:cNvSpPr>
            <p:nvPr/>
          </p:nvSpPr>
          <p:spPr bwMode="auto">
            <a:xfrm>
              <a:off x="3396" y="1907"/>
              <a:ext cx="26" cy="26"/>
            </a:xfrm>
            <a:custGeom>
              <a:avLst/>
              <a:gdLst>
                <a:gd name="T0" fmla="*/ 3 w 11"/>
                <a:gd name="T1" fmla="*/ 10 h 11"/>
                <a:gd name="T2" fmla="*/ 0 w 11"/>
                <a:gd name="T3" fmla="*/ 6 h 11"/>
                <a:gd name="T4" fmla="*/ 8 w 11"/>
                <a:gd name="T5" fmla="*/ 0 h 11"/>
                <a:gd name="T6" fmla="*/ 3 w 11"/>
                <a:gd name="T7" fmla="*/ 10 h 11"/>
              </a:gdLst>
              <a:ahLst/>
              <a:cxnLst>
                <a:cxn ang="0">
                  <a:pos x="T0" y="T1"/>
                </a:cxn>
                <a:cxn ang="0">
                  <a:pos x="T2" y="T3"/>
                </a:cxn>
                <a:cxn ang="0">
                  <a:pos x="T4" y="T5"/>
                </a:cxn>
                <a:cxn ang="0">
                  <a:pos x="T6" y="T7"/>
                </a:cxn>
              </a:cxnLst>
              <a:rect l="0" t="0" r="r" b="b"/>
              <a:pathLst>
                <a:path w="11" h="11">
                  <a:moveTo>
                    <a:pt x="3" y="10"/>
                  </a:moveTo>
                  <a:cubicBezTo>
                    <a:pt x="2" y="9"/>
                    <a:pt x="2" y="6"/>
                    <a:pt x="0" y="6"/>
                  </a:cubicBezTo>
                  <a:cubicBezTo>
                    <a:pt x="2" y="2"/>
                    <a:pt x="4" y="1"/>
                    <a:pt x="8" y="0"/>
                  </a:cubicBezTo>
                  <a:cubicBezTo>
                    <a:pt x="11" y="5"/>
                    <a:pt x="10" y="11"/>
                    <a:pt x="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9"/>
            <p:cNvSpPr>
              <a:spLocks/>
            </p:cNvSpPr>
            <p:nvPr/>
          </p:nvSpPr>
          <p:spPr bwMode="auto">
            <a:xfrm>
              <a:off x="3358" y="1850"/>
              <a:ext cx="36" cy="48"/>
            </a:xfrm>
            <a:custGeom>
              <a:avLst/>
              <a:gdLst>
                <a:gd name="T0" fmla="*/ 6 w 15"/>
                <a:gd name="T1" fmla="*/ 20 h 20"/>
                <a:gd name="T2" fmla="*/ 1 w 15"/>
                <a:gd name="T3" fmla="*/ 7 h 20"/>
                <a:gd name="T4" fmla="*/ 6 w 15"/>
                <a:gd name="T5" fmla="*/ 20 h 20"/>
              </a:gdLst>
              <a:ahLst/>
              <a:cxnLst>
                <a:cxn ang="0">
                  <a:pos x="T0" y="T1"/>
                </a:cxn>
                <a:cxn ang="0">
                  <a:pos x="T2" y="T3"/>
                </a:cxn>
                <a:cxn ang="0">
                  <a:pos x="T4" y="T5"/>
                </a:cxn>
              </a:cxnLst>
              <a:rect l="0" t="0" r="r" b="b"/>
              <a:pathLst>
                <a:path w="15" h="20">
                  <a:moveTo>
                    <a:pt x="6" y="20"/>
                  </a:moveTo>
                  <a:cubicBezTo>
                    <a:pt x="0" y="20"/>
                    <a:pt x="1" y="13"/>
                    <a:pt x="1" y="7"/>
                  </a:cubicBezTo>
                  <a:cubicBezTo>
                    <a:pt x="10" y="0"/>
                    <a:pt x="15" y="18"/>
                    <a:pt x="6"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10"/>
            <p:cNvSpPr>
              <a:spLocks/>
            </p:cNvSpPr>
            <p:nvPr/>
          </p:nvSpPr>
          <p:spPr bwMode="auto">
            <a:xfrm>
              <a:off x="3278" y="1957"/>
              <a:ext cx="33" cy="35"/>
            </a:xfrm>
            <a:custGeom>
              <a:avLst/>
              <a:gdLst>
                <a:gd name="T0" fmla="*/ 14 w 14"/>
                <a:gd name="T1" fmla="*/ 13 h 15"/>
                <a:gd name="T2" fmla="*/ 3 w 14"/>
                <a:gd name="T3" fmla="*/ 13 h 15"/>
                <a:gd name="T4" fmla="*/ 1 w 14"/>
                <a:gd name="T5" fmla="*/ 4 h 15"/>
                <a:gd name="T6" fmla="*/ 7 w 14"/>
                <a:gd name="T7" fmla="*/ 0 h 15"/>
                <a:gd name="T8" fmla="*/ 14 w 14"/>
                <a:gd name="T9" fmla="*/ 13 h 15"/>
              </a:gdLst>
              <a:ahLst/>
              <a:cxnLst>
                <a:cxn ang="0">
                  <a:pos x="T0" y="T1"/>
                </a:cxn>
                <a:cxn ang="0">
                  <a:pos x="T2" y="T3"/>
                </a:cxn>
                <a:cxn ang="0">
                  <a:pos x="T4" y="T5"/>
                </a:cxn>
                <a:cxn ang="0">
                  <a:pos x="T6" y="T7"/>
                </a:cxn>
                <a:cxn ang="0">
                  <a:pos x="T8" y="T9"/>
                </a:cxn>
              </a:cxnLst>
              <a:rect l="0" t="0" r="r" b="b"/>
              <a:pathLst>
                <a:path w="14" h="15">
                  <a:moveTo>
                    <a:pt x="14" y="13"/>
                  </a:moveTo>
                  <a:cubicBezTo>
                    <a:pt x="8" y="12"/>
                    <a:pt x="7" y="15"/>
                    <a:pt x="3" y="13"/>
                  </a:cubicBezTo>
                  <a:cubicBezTo>
                    <a:pt x="0" y="9"/>
                    <a:pt x="4" y="6"/>
                    <a:pt x="1" y="4"/>
                  </a:cubicBezTo>
                  <a:cubicBezTo>
                    <a:pt x="2" y="2"/>
                    <a:pt x="5" y="1"/>
                    <a:pt x="7" y="0"/>
                  </a:cubicBezTo>
                  <a:cubicBezTo>
                    <a:pt x="13" y="0"/>
                    <a:pt x="14" y="5"/>
                    <a:pt x="14" y="1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9" name="Freeform 11"/>
            <p:cNvSpPr>
              <a:spLocks/>
            </p:cNvSpPr>
            <p:nvPr/>
          </p:nvSpPr>
          <p:spPr bwMode="auto">
            <a:xfrm>
              <a:off x="3280" y="1926"/>
              <a:ext cx="29" cy="28"/>
            </a:xfrm>
            <a:custGeom>
              <a:avLst/>
              <a:gdLst>
                <a:gd name="T0" fmla="*/ 11 w 12"/>
                <a:gd name="T1" fmla="*/ 9 h 12"/>
                <a:gd name="T2" fmla="*/ 0 w 12"/>
                <a:gd name="T3" fmla="*/ 3 h 12"/>
                <a:gd name="T4" fmla="*/ 3 w 12"/>
                <a:gd name="T5" fmla="*/ 0 h 12"/>
                <a:gd name="T6" fmla="*/ 11 w 12"/>
                <a:gd name="T7" fmla="*/ 9 h 12"/>
              </a:gdLst>
              <a:ahLst/>
              <a:cxnLst>
                <a:cxn ang="0">
                  <a:pos x="T0" y="T1"/>
                </a:cxn>
                <a:cxn ang="0">
                  <a:pos x="T2" y="T3"/>
                </a:cxn>
                <a:cxn ang="0">
                  <a:pos x="T4" y="T5"/>
                </a:cxn>
                <a:cxn ang="0">
                  <a:pos x="T6" y="T7"/>
                </a:cxn>
              </a:cxnLst>
              <a:rect l="0" t="0" r="r" b="b"/>
              <a:pathLst>
                <a:path w="12" h="12">
                  <a:moveTo>
                    <a:pt x="11" y="9"/>
                  </a:moveTo>
                  <a:cubicBezTo>
                    <a:pt x="6" y="12"/>
                    <a:pt x="0" y="12"/>
                    <a:pt x="0" y="3"/>
                  </a:cubicBezTo>
                  <a:cubicBezTo>
                    <a:pt x="1" y="3"/>
                    <a:pt x="3" y="2"/>
                    <a:pt x="3" y="0"/>
                  </a:cubicBezTo>
                  <a:cubicBezTo>
                    <a:pt x="8" y="1"/>
                    <a:pt x="12" y="2"/>
                    <a:pt x="11" y="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2"/>
            <p:cNvSpPr>
              <a:spLocks noEditPoints="1"/>
            </p:cNvSpPr>
            <p:nvPr/>
          </p:nvSpPr>
          <p:spPr bwMode="auto">
            <a:xfrm>
              <a:off x="939" y="-139"/>
              <a:ext cx="3884" cy="3515"/>
            </a:xfrm>
            <a:custGeom>
              <a:avLst/>
              <a:gdLst>
                <a:gd name="T0" fmla="*/ 1405 w 1644"/>
                <a:gd name="T1" fmla="*/ 12 h 1488"/>
                <a:gd name="T2" fmla="*/ 1574 w 1644"/>
                <a:gd name="T3" fmla="*/ 254 h 1488"/>
                <a:gd name="T4" fmla="*/ 1578 w 1644"/>
                <a:gd name="T5" fmla="*/ 791 h 1488"/>
                <a:gd name="T6" fmla="*/ 1451 w 1644"/>
                <a:gd name="T7" fmla="*/ 1454 h 1488"/>
                <a:gd name="T8" fmla="*/ 1195 w 1644"/>
                <a:gd name="T9" fmla="*/ 1435 h 1488"/>
                <a:gd name="T10" fmla="*/ 246 w 1644"/>
                <a:gd name="T11" fmla="*/ 1431 h 1488"/>
                <a:gd name="T12" fmla="*/ 126 w 1644"/>
                <a:gd name="T13" fmla="*/ 1207 h 1488"/>
                <a:gd name="T14" fmla="*/ 11 w 1644"/>
                <a:gd name="T15" fmla="*/ 1400 h 1488"/>
                <a:gd name="T16" fmla="*/ 155 w 1644"/>
                <a:gd name="T17" fmla="*/ 255 h 1488"/>
                <a:gd name="T18" fmla="*/ 171 w 1644"/>
                <a:gd name="T19" fmla="*/ 735 h 1488"/>
                <a:gd name="T20" fmla="*/ 204 w 1644"/>
                <a:gd name="T21" fmla="*/ 174 h 1488"/>
                <a:gd name="T22" fmla="*/ 1225 w 1644"/>
                <a:gd name="T23" fmla="*/ 937 h 1488"/>
                <a:gd name="T24" fmla="*/ 780 w 1644"/>
                <a:gd name="T25" fmla="*/ 933 h 1488"/>
                <a:gd name="T26" fmla="*/ 146 w 1644"/>
                <a:gd name="T27" fmla="*/ 953 h 1488"/>
                <a:gd name="T28" fmla="*/ 819 w 1644"/>
                <a:gd name="T29" fmla="*/ 962 h 1488"/>
                <a:gd name="T30" fmla="*/ 1612 w 1644"/>
                <a:gd name="T31" fmla="*/ 974 h 1488"/>
                <a:gd name="T32" fmla="*/ 1528 w 1644"/>
                <a:gd name="T33" fmla="*/ 623 h 1488"/>
                <a:gd name="T34" fmla="*/ 1503 w 1644"/>
                <a:gd name="T35" fmla="*/ 901 h 1488"/>
                <a:gd name="T36" fmla="*/ 236 w 1644"/>
                <a:gd name="T37" fmla="*/ 58 h 1488"/>
                <a:gd name="T38" fmla="*/ 1346 w 1644"/>
                <a:gd name="T39" fmla="*/ 62 h 1488"/>
                <a:gd name="T40" fmla="*/ 164 w 1644"/>
                <a:gd name="T41" fmla="*/ 22 h 1488"/>
                <a:gd name="T42" fmla="*/ 1382 w 1644"/>
                <a:gd name="T43" fmla="*/ 76 h 1488"/>
                <a:gd name="T44" fmla="*/ 373 w 1644"/>
                <a:gd name="T45" fmla="*/ 69 h 1488"/>
                <a:gd name="T46" fmla="*/ 228 w 1644"/>
                <a:gd name="T47" fmla="*/ 605 h 1488"/>
                <a:gd name="T48" fmla="*/ 1222 w 1644"/>
                <a:gd name="T49" fmla="*/ 884 h 1488"/>
                <a:gd name="T50" fmla="*/ 1374 w 1644"/>
                <a:gd name="T51" fmla="*/ 1280 h 1488"/>
                <a:gd name="T52" fmla="*/ 1371 w 1644"/>
                <a:gd name="T53" fmla="*/ 1470 h 1488"/>
                <a:gd name="T54" fmla="*/ 1367 w 1644"/>
                <a:gd name="T55" fmla="*/ 1224 h 1488"/>
                <a:gd name="T56" fmla="*/ 1364 w 1644"/>
                <a:gd name="T57" fmla="*/ 1281 h 1488"/>
                <a:gd name="T58" fmla="*/ 1339 w 1644"/>
                <a:gd name="T59" fmla="*/ 1326 h 1488"/>
                <a:gd name="T60" fmla="*/ 1335 w 1644"/>
                <a:gd name="T61" fmla="*/ 1294 h 1488"/>
                <a:gd name="T62" fmla="*/ 1259 w 1644"/>
                <a:gd name="T63" fmla="*/ 1239 h 1488"/>
                <a:gd name="T64" fmla="*/ 1322 w 1644"/>
                <a:gd name="T65" fmla="*/ 1085 h 1488"/>
                <a:gd name="T66" fmla="*/ 1317 w 1644"/>
                <a:gd name="T67" fmla="*/ 1297 h 1488"/>
                <a:gd name="T68" fmla="*/ 1282 w 1644"/>
                <a:gd name="T69" fmla="*/ 1283 h 1488"/>
                <a:gd name="T70" fmla="*/ 1244 w 1644"/>
                <a:gd name="T71" fmla="*/ 1340 h 1488"/>
                <a:gd name="T72" fmla="*/ 480 w 1644"/>
                <a:gd name="T73" fmla="*/ 1278 h 1488"/>
                <a:gd name="T74" fmla="*/ 1121 w 1644"/>
                <a:gd name="T75" fmla="*/ 978 h 1488"/>
                <a:gd name="T76" fmla="*/ 586 w 1644"/>
                <a:gd name="T77" fmla="*/ 971 h 1488"/>
                <a:gd name="T78" fmla="*/ 1220 w 1644"/>
                <a:gd name="T79" fmla="*/ 1269 h 1488"/>
                <a:gd name="T80" fmla="*/ 1030 w 1644"/>
                <a:gd name="T81" fmla="*/ 909 h 1488"/>
                <a:gd name="T82" fmla="*/ 1055 w 1644"/>
                <a:gd name="T83" fmla="*/ 883 h 1488"/>
                <a:gd name="T84" fmla="*/ 580 w 1644"/>
                <a:gd name="T85" fmla="*/ 884 h 1488"/>
                <a:gd name="T86" fmla="*/ 864 w 1644"/>
                <a:gd name="T87" fmla="*/ 921 h 1488"/>
                <a:gd name="T88" fmla="*/ 447 w 1644"/>
                <a:gd name="T89" fmla="*/ 1277 h 1488"/>
                <a:gd name="T90" fmla="*/ 438 w 1644"/>
                <a:gd name="T91" fmla="*/ 1278 h 1488"/>
                <a:gd name="T92" fmla="*/ 411 w 1644"/>
                <a:gd name="T93" fmla="*/ 1298 h 1488"/>
                <a:gd name="T94" fmla="*/ 306 w 1644"/>
                <a:gd name="T95" fmla="*/ 1257 h 1488"/>
                <a:gd name="T96" fmla="*/ 361 w 1644"/>
                <a:gd name="T97" fmla="*/ 1327 h 1488"/>
                <a:gd name="T98" fmla="*/ 382 w 1644"/>
                <a:gd name="T99" fmla="*/ 1313 h 1488"/>
                <a:gd name="T100" fmla="*/ 280 w 1644"/>
                <a:gd name="T101" fmla="*/ 1453 h 1488"/>
                <a:gd name="T102" fmla="*/ 153 w 1644"/>
                <a:gd name="T103" fmla="*/ 621 h 1488"/>
                <a:gd name="T104" fmla="*/ 55 w 1644"/>
                <a:gd name="T105" fmla="*/ 1310 h 1488"/>
                <a:gd name="T106" fmla="*/ 147 w 1644"/>
                <a:gd name="T107" fmla="*/ 317 h 1488"/>
                <a:gd name="T108" fmla="*/ 46 w 1644"/>
                <a:gd name="T109" fmla="*/ 1208 h 1488"/>
                <a:gd name="T110" fmla="*/ 139 w 1644"/>
                <a:gd name="T111" fmla="*/ 1010 h 14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644" h="1488">
                  <a:moveTo>
                    <a:pt x="137" y="12"/>
                  </a:moveTo>
                  <a:cubicBezTo>
                    <a:pt x="143" y="7"/>
                    <a:pt x="152" y="5"/>
                    <a:pt x="158" y="1"/>
                  </a:cubicBezTo>
                  <a:cubicBezTo>
                    <a:pt x="173" y="5"/>
                    <a:pt x="185" y="5"/>
                    <a:pt x="203" y="8"/>
                  </a:cubicBezTo>
                  <a:cubicBezTo>
                    <a:pt x="213" y="10"/>
                    <a:pt x="225" y="10"/>
                    <a:pt x="235" y="9"/>
                  </a:cubicBezTo>
                  <a:cubicBezTo>
                    <a:pt x="432" y="5"/>
                    <a:pt x="651" y="14"/>
                    <a:pt x="897" y="12"/>
                  </a:cubicBezTo>
                  <a:cubicBezTo>
                    <a:pt x="975" y="12"/>
                    <a:pt x="1067" y="13"/>
                    <a:pt x="1146" y="12"/>
                  </a:cubicBezTo>
                  <a:cubicBezTo>
                    <a:pt x="1231" y="12"/>
                    <a:pt x="1292" y="17"/>
                    <a:pt x="1359" y="9"/>
                  </a:cubicBezTo>
                  <a:cubicBezTo>
                    <a:pt x="1371" y="12"/>
                    <a:pt x="1388" y="15"/>
                    <a:pt x="1405" y="12"/>
                  </a:cubicBezTo>
                  <a:cubicBezTo>
                    <a:pt x="1417" y="10"/>
                    <a:pt x="1429" y="0"/>
                    <a:pt x="1438" y="12"/>
                  </a:cubicBezTo>
                  <a:cubicBezTo>
                    <a:pt x="1466" y="11"/>
                    <a:pt x="1499" y="14"/>
                    <a:pt x="1525" y="12"/>
                  </a:cubicBezTo>
                  <a:cubicBezTo>
                    <a:pt x="1530" y="12"/>
                    <a:pt x="1536" y="9"/>
                    <a:pt x="1540" y="9"/>
                  </a:cubicBezTo>
                  <a:cubicBezTo>
                    <a:pt x="1543" y="9"/>
                    <a:pt x="1544" y="13"/>
                    <a:pt x="1547" y="14"/>
                  </a:cubicBezTo>
                  <a:cubicBezTo>
                    <a:pt x="1550" y="14"/>
                    <a:pt x="1558" y="11"/>
                    <a:pt x="1564" y="15"/>
                  </a:cubicBezTo>
                  <a:cubicBezTo>
                    <a:pt x="1569" y="24"/>
                    <a:pt x="1569" y="36"/>
                    <a:pt x="1564" y="47"/>
                  </a:cubicBezTo>
                  <a:cubicBezTo>
                    <a:pt x="1573" y="92"/>
                    <a:pt x="1565" y="143"/>
                    <a:pt x="1571" y="194"/>
                  </a:cubicBezTo>
                  <a:cubicBezTo>
                    <a:pt x="1573" y="213"/>
                    <a:pt x="1573" y="232"/>
                    <a:pt x="1574" y="254"/>
                  </a:cubicBezTo>
                  <a:cubicBezTo>
                    <a:pt x="1574" y="264"/>
                    <a:pt x="1576" y="276"/>
                    <a:pt x="1575" y="285"/>
                  </a:cubicBezTo>
                  <a:cubicBezTo>
                    <a:pt x="1575" y="290"/>
                    <a:pt x="1571" y="295"/>
                    <a:pt x="1571" y="300"/>
                  </a:cubicBezTo>
                  <a:cubicBezTo>
                    <a:pt x="1571" y="310"/>
                    <a:pt x="1575" y="319"/>
                    <a:pt x="1575" y="329"/>
                  </a:cubicBezTo>
                  <a:cubicBezTo>
                    <a:pt x="1577" y="348"/>
                    <a:pt x="1576" y="368"/>
                    <a:pt x="1577" y="387"/>
                  </a:cubicBezTo>
                  <a:cubicBezTo>
                    <a:pt x="1578" y="426"/>
                    <a:pt x="1579" y="466"/>
                    <a:pt x="1578" y="504"/>
                  </a:cubicBezTo>
                  <a:cubicBezTo>
                    <a:pt x="1578" y="515"/>
                    <a:pt x="1578" y="523"/>
                    <a:pt x="1579" y="533"/>
                  </a:cubicBezTo>
                  <a:cubicBezTo>
                    <a:pt x="1584" y="574"/>
                    <a:pt x="1582" y="617"/>
                    <a:pt x="1581" y="658"/>
                  </a:cubicBezTo>
                  <a:cubicBezTo>
                    <a:pt x="1580" y="703"/>
                    <a:pt x="1576" y="747"/>
                    <a:pt x="1578" y="791"/>
                  </a:cubicBezTo>
                  <a:cubicBezTo>
                    <a:pt x="1580" y="839"/>
                    <a:pt x="1578" y="881"/>
                    <a:pt x="1575" y="929"/>
                  </a:cubicBezTo>
                  <a:cubicBezTo>
                    <a:pt x="1593" y="934"/>
                    <a:pt x="1608" y="924"/>
                    <a:pt x="1621" y="928"/>
                  </a:cubicBezTo>
                  <a:cubicBezTo>
                    <a:pt x="1644" y="933"/>
                    <a:pt x="1640" y="966"/>
                    <a:pt x="1631" y="988"/>
                  </a:cubicBezTo>
                  <a:cubicBezTo>
                    <a:pt x="1621" y="987"/>
                    <a:pt x="1616" y="988"/>
                    <a:pt x="1612" y="983"/>
                  </a:cubicBezTo>
                  <a:cubicBezTo>
                    <a:pt x="1542" y="985"/>
                    <a:pt x="1483" y="981"/>
                    <a:pt x="1422" y="982"/>
                  </a:cubicBezTo>
                  <a:cubicBezTo>
                    <a:pt x="1419" y="1000"/>
                    <a:pt x="1422" y="1019"/>
                    <a:pt x="1423" y="1038"/>
                  </a:cubicBezTo>
                  <a:cubicBezTo>
                    <a:pt x="1429" y="1142"/>
                    <a:pt x="1436" y="1244"/>
                    <a:pt x="1440" y="1348"/>
                  </a:cubicBezTo>
                  <a:cubicBezTo>
                    <a:pt x="1441" y="1389"/>
                    <a:pt x="1442" y="1426"/>
                    <a:pt x="1451" y="1454"/>
                  </a:cubicBezTo>
                  <a:cubicBezTo>
                    <a:pt x="1437" y="1476"/>
                    <a:pt x="1401" y="1475"/>
                    <a:pt x="1375" y="1485"/>
                  </a:cubicBezTo>
                  <a:cubicBezTo>
                    <a:pt x="1365" y="1472"/>
                    <a:pt x="1344" y="1472"/>
                    <a:pt x="1339" y="1453"/>
                  </a:cubicBezTo>
                  <a:cubicBezTo>
                    <a:pt x="1337" y="1443"/>
                    <a:pt x="1341" y="1430"/>
                    <a:pt x="1341" y="1418"/>
                  </a:cubicBezTo>
                  <a:cubicBezTo>
                    <a:pt x="1340" y="1392"/>
                    <a:pt x="1337" y="1364"/>
                    <a:pt x="1339" y="1341"/>
                  </a:cubicBezTo>
                  <a:cubicBezTo>
                    <a:pt x="1329" y="1339"/>
                    <a:pt x="1314" y="1342"/>
                    <a:pt x="1303" y="1340"/>
                  </a:cubicBezTo>
                  <a:cubicBezTo>
                    <a:pt x="1295" y="1373"/>
                    <a:pt x="1291" y="1407"/>
                    <a:pt x="1287" y="1439"/>
                  </a:cubicBezTo>
                  <a:cubicBezTo>
                    <a:pt x="1264" y="1444"/>
                    <a:pt x="1235" y="1438"/>
                    <a:pt x="1208" y="1443"/>
                  </a:cubicBezTo>
                  <a:cubicBezTo>
                    <a:pt x="1203" y="1441"/>
                    <a:pt x="1202" y="1435"/>
                    <a:pt x="1195" y="1435"/>
                  </a:cubicBezTo>
                  <a:cubicBezTo>
                    <a:pt x="1191" y="1405"/>
                    <a:pt x="1209" y="1373"/>
                    <a:pt x="1209" y="1340"/>
                  </a:cubicBezTo>
                  <a:cubicBezTo>
                    <a:pt x="1121" y="1338"/>
                    <a:pt x="1043" y="1341"/>
                    <a:pt x="967" y="1341"/>
                  </a:cubicBezTo>
                  <a:cubicBezTo>
                    <a:pt x="835" y="1341"/>
                    <a:pt x="711" y="1341"/>
                    <a:pt x="565" y="1341"/>
                  </a:cubicBezTo>
                  <a:cubicBezTo>
                    <a:pt x="495" y="1341"/>
                    <a:pt x="435" y="1339"/>
                    <a:pt x="371" y="1338"/>
                  </a:cubicBezTo>
                  <a:cubicBezTo>
                    <a:pt x="367" y="1372"/>
                    <a:pt x="362" y="1415"/>
                    <a:pt x="359" y="1456"/>
                  </a:cubicBezTo>
                  <a:cubicBezTo>
                    <a:pt x="359" y="1469"/>
                    <a:pt x="362" y="1480"/>
                    <a:pt x="354" y="1488"/>
                  </a:cubicBezTo>
                  <a:cubicBezTo>
                    <a:pt x="329" y="1486"/>
                    <a:pt x="304" y="1477"/>
                    <a:pt x="280" y="1478"/>
                  </a:cubicBezTo>
                  <a:cubicBezTo>
                    <a:pt x="271" y="1460"/>
                    <a:pt x="257" y="1447"/>
                    <a:pt x="246" y="1431"/>
                  </a:cubicBezTo>
                  <a:cubicBezTo>
                    <a:pt x="266" y="1276"/>
                    <a:pt x="279" y="1112"/>
                    <a:pt x="297" y="968"/>
                  </a:cubicBezTo>
                  <a:cubicBezTo>
                    <a:pt x="263" y="965"/>
                    <a:pt x="197" y="962"/>
                    <a:pt x="155" y="962"/>
                  </a:cubicBezTo>
                  <a:cubicBezTo>
                    <a:pt x="150" y="1005"/>
                    <a:pt x="146" y="1036"/>
                    <a:pt x="141" y="1076"/>
                  </a:cubicBezTo>
                  <a:cubicBezTo>
                    <a:pt x="140" y="1091"/>
                    <a:pt x="135" y="1106"/>
                    <a:pt x="134" y="1122"/>
                  </a:cubicBezTo>
                  <a:cubicBezTo>
                    <a:pt x="134" y="1131"/>
                    <a:pt x="136" y="1139"/>
                    <a:pt x="134" y="1147"/>
                  </a:cubicBezTo>
                  <a:cubicBezTo>
                    <a:pt x="133" y="1157"/>
                    <a:pt x="128" y="1167"/>
                    <a:pt x="127" y="1176"/>
                  </a:cubicBezTo>
                  <a:cubicBezTo>
                    <a:pt x="127" y="1184"/>
                    <a:pt x="131" y="1190"/>
                    <a:pt x="130" y="1197"/>
                  </a:cubicBezTo>
                  <a:cubicBezTo>
                    <a:pt x="130" y="1200"/>
                    <a:pt x="127" y="1204"/>
                    <a:pt x="126" y="1207"/>
                  </a:cubicBezTo>
                  <a:cubicBezTo>
                    <a:pt x="125" y="1212"/>
                    <a:pt x="127" y="1216"/>
                    <a:pt x="126" y="1221"/>
                  </a:cubicBezTo>
                  <a:cubicBezTo>
                    <a:pt x="125" y="1229"/>
                    <a:pt x="121" y="1235"/>
                    <a:pt x="120" y="1243"/>
                  </a:cubicBezTo>
                  <a:cubicBezTo>
                    <a:pt x="117" y="1288"/>
                    <a:pt x="107" y="1346"/>
                    <a:pt x="104" y="1401"/>
                  </a:cubicBezTo>
                  <a:cubicBezTo>
                    <a:pt x="103" y="1412"/>
                    <a:pt x="107" y="1421"/>
                    <a:pt x="101" y="1431"/>
                  </a:cubicBezTo>
                  <a:cubicBezTo>
                    <a:pt x="88" y="1430"/>
                    <a:pt x="72" y="1437"/>
                    <a:pt x="53" y="1438"/>
                  </a:cubicBezTo>
                  <a:cubicBezTo>
                    <a:pt x="38" y="1438"/>
                    <a:pt x="19" y="1433"/>
                    <a:pt x="9" y="1433"/>
                  </a:cubicBezTo>
                  <a:cubicBezTo>
                    <a:pt x="0" y="1428"/>
                    <a:pt x="12" y="1418"/>
                    <a:pt x="6" y="1408"/>
                  </a:cubicBezTo>
                  <a:cubicBezTo>
                    <a:pt x="5" y="1403"/>
                    <a:pt x="12" y="1405"/>
                    <a:pt x="11" y="1400"/>
                  </a:cubicBezTo>
                  <a:cubicBezTo>
                    <a:pt x="20" y="1287"/>
                    <a:pt x="40" y="1173"/>
                    <a:pt x="52" y="1060"/>
                  </a:cubicBezTo>
                  <a:cubicBezTo>
                    <a:pt x="56" y="1023"/>
                    <a:pt x="66" y="972"/>
                    <a:pt x="66" y="957"/>
                  </a:cubicBezTo>
                  <a:cubicBezTo>
                    <a:pt x="77" y="849"/>
                    <a:pt x="87" y="725"/>
                    <a:pt x="104" y="606"/>
                  </a:cubicBezTo>
                  <a:cubicBezTo>
                    <a:pt x="112" y="547"/>
                    <a:pt x="114" y="487"/>
                    <a:pt x="122" y="427"/>
                  </a:cubicBezTo>
                  <a:cubicBezTo>
                    <a:pt x="126" y="398"/>
                    <a:pt x="131" y="369"/>
                    <a:pt x="133" y="339"/>
                  </a:cubicBezTo>
                  <a:cubicBezTo>
                    <a:pt x="137" y="294"/>
                    <a:pt x="147" y="256"/>
                    <a:pt x="144" y="204"/>
                  </a:cubicBezTo>
                  <a:cubicBezTo>
                    <a:pt x="141" y="136"/>
                    <a:pt x="143" y="83"/>
                    <a:pt x="137" y="12"/>
                  </a:cubicBezTo>
                  <a:close/>
                  <a:moveTo>
                    <a:pt x="155" y="255"/>
                  </a:moveTo>
                  <a:cubicBezTo>
                    <a:pt x="160" y="276"/>
                    <a:pt x="159" y="300"/>
                    <a:pt x="161" y="324"/>
                  </a:cubicBezTo>
                  <a:cubicBezTo>
                    <a:pt x="164" y="360"/>
                    <a:pt x="164" y="379"/>
                    <a:pt x="164" y="401"/>
                  </a:cubicBezTo>
                  <a:cubicBezTo>
                    <a:pt x="164" y="412"/>
                    <a:pt x="165" y="420"/>
                    <a:pt x="164" y="433"/>
                  </a:cubicBezTo>
                  <a:cubicBezTo>
                    <a:pt x="162" y="466"/>
                    <a:pt x="165" y="504"/>
                    <a:pt x="165" y="535"/>
                  </a:cubicBezTo>
                  <a:cubicBezTo>
                    <a:pt x="165" y="556"/>
                    <a:pt x="170" y="579"/>
                    <a:pt x="169" y="599"/>
                  </a:cubicBezTo>
                  <a:cubicBezTo>
                    <a:pt x="169" y="604"/>
                    <a:pt x="167" y="609"/>
                    <a:pt x="167" y="615"/>
                  </a:cubicBezTo>
                  <a:cubicBezTo>
                    <a:pt x="166" y="638"/>
                    <a:pt x="171" y="672"/>
                    <a:pt x="171" y="689"/>
                  </a:cubicBezTo>
                  <a:cubicBezTo>
                    <a:pt x="171" y="700"/>
                    <a:pt x="171" y="719"/>
                    <a:pt x="171" y="735"/>
                  </a:cubicBezTo>
                  <a:cubicBezTo>
                    <a:pt x="168" y="792"/>
                    <a:pt x="179" y="843"/>
                    <a:pt x="175" y="897"/>
                  </a:cubicBezTo>
                  <a:cubicBezTo>
                    <a:pt x="189" y="888"/>
                    <a:pt x="204" y="880"/>
                    <a:pt x="218" y="872"/>
                  </a:cubicBezTo>
                  <a:cubicBezTo>
                    <a:pt x="222" y="797"/>
                    <a:pt x="213" y="706"/>
                    <a:pt x="214" y="626"/>
                  </a:cubicBezTo>
                  <a:cubicBezTo>
                    <a:pt x="214" y="600"/>
                    <a:pt x="211" y="575"/>
                    <a:pt x="211" y="550"/>
                  </a:cubicBezTo>
                  <a:cubicBezTo>
                    <a:pt x="211" y="518"/>
                    <a:pt x="213" y="485"/>
                    <a:pt x="213" y="452"/>
                  </a:cubicBezTo>
                  <a:cubicBezTo>
                    <a:pt x="213" y="419"/>
                    <a:pt x="212" y="386"/>
                    <a:pt x="211" y="353"/>
                  </a:cubicBezTo>
                  <a:cubicBezTo>
                    <a:pt x="211" y="322"/>
                    <a:pt x="207" y="291"/>
                    <a:pt x="206" y="261"/>
                  </a:cubicBezTo>
                  <a:cubicBezTo>
                    <a:pt x="205" y="232"/>
                    <a:pt x="207" y="203"/>
                    <a:pt x="204" y="174"/>
                  </a:cubicBezTo>
                  <a:cubicBezTo>
                    <a:pt x="200" y="138"/>
                    <a:pt x="196" y="100"/>
                    <a:pt x="200" y="65"/>
                  </a:cubicBezTo>
                  <a:cubicBezTo>
                    <a:pt x="192" y="60"/>
                    <a:pt x="184" y="51"/>
                    <a:pt x="175" y="44"/>
                  </a:cubicBezTo>
                  <a:cubicBezTo>
                    <a:pt x="166" y="38"/>
                    <a:pt x="155" y="27"/>
                    <a:pt x="148" y="29"/>
                  </a:cubicBezTo>
                  <a:cubicBezTo>
                    <a:pt x="155" y="98"/>
                    <a:pt x="156" y="180"/>
                    <a:pt x="155" y="255"/>
                  </a:cubicBezTo>
                  <a:close/>
                  <a:moveTo>
                    <a:pt x="1614" y="942"/>
                  </a:moveTo>
                  <a:cubicBezTo>
                    <a:pt x="1537" y="937"/>
                    <a:pt x="1452" y="938"/>
                    <a:pt x="1363" y="937"/>
                  </a:cubicBezTo>
                  <a:cubicBezTo>
                    <a:pt x="1327" y="937"/>
                    <a:pt x="1292" y="935"/>
                    <a:pt x="1262" y="935"/>
                  </a:cubicBezTo>
                  <a:cubicBezTo>
                    <a:pt x="1249" y="934"/>
                    <a:pt x="1237" y="938"/>
                    <a:pt x="1225" y="937"/>
                  </a:cubicBezTo>
                  <a:cubicBezTo>
                    <a:pt x="1219" y="937"/>
                    <a:pt x="1213" y="933"/>
                    <a:pt x="1208" y="933"/>
                  </a:cubicBezTo>
                  <a:cubicBezTo>
                    <a:pt x="1203" y="933"/>
                    <a:pt x="1198" y="936"/>
                    <a:pt x="1194" y="936"/>
                  </a:cubicBezTo>
                  <a:cubicBezTo>
                    <a:pt x="1148" y="940"/>
                    <a:pt x="1100" y="932"/>
                    <a:pt x="1061" y="935"/>
                  </a:cubicBezTo>
                  <a:cubicBezTo>
                    <a:pt x="1056" y="935"/>
                    <a:pt x="1051" y="939"/>
                    <a:pt x="1046" y="939"/>
                  </a:cubicBezTo>
                  <a:cubicBezTo>
                    <a:pt x="1041" y="939"/>
                    <a:pt x="1037" y="935"/>
                    <a:pt x="1032" y="935"/>
                  </a:cubicBezTo>
                  <a:cubicBezTo>
                    <a:pt x="1026" y="934"/>
                    <a:pt x="1019" y="937"/>
                    <a:pt x="1013" y="937"/>
                  </a:cubicBezTo>
                  <a:cubicBezTo>
                    <a:pt x="984" y="937"/>
                    <a:pt x="958" y="936"/>
                    <a:pt x="931" y="935"/>
                  </a:cubicBezTo>
                  <a:cubicBezTo>
                    <a:pt x="881" y="932"/>
                    <a:pt x="830" y="935"/>
                    <a:pt x="780" y="933"/>
                  </a:cubicBezTo>
                  <a:cubicBezTo>
                    <a:pt x="759" y="932"/>
                    <a:pt x="740" y="935"/>
                    <a:pt x="721" y="932"/>
                  </a:cubicBezTo>
                  <a:cubicBezTo>
                    <a:pt x="710" y="930"/>
                    <a:pt x="704" y="930"/>
                    <a:pt x="692" y="930"/>
                  </a:cubicBezTo>
                  <a:cubicBezTo>
                    <a:pt x="673" y="931"/>
                    <a:pt x="648" y="921"/>
                    <a:pt x="629" y="932"/>
                  </a:cubicBezTo>
                  <a:cubicBezTo>
                    <a:pt x="590" y="922"/>
                    <a:pt x="541" y="925"/>
                    <a:pt x="494" y="925"/>
                  </a:cubicBezTo>
                  <a:cubicBezTo>
                    <a:pt x="448" y="925"/>
                    <a:pt x="409" y="922"/>
                    <a:pt x="368" y="923"/>
                  </a:cubicBezTo>
                  <a:cubicBezTo>
                    <a:pt x="300" y="926"/>
                    <a:pt x="216" y="928"/>
                    <a:pt x="155" y="925"/>
                  </a:cubicBezTo>
                  <a:cubicBezTo>
                    <a:pt x="142" y="924"/>
                    <a:pt x="94" y="917"/>
                    <a:pt x="95" y="939"/>
                  </a:cubicBezTo>
                  <a:cubicBezTo>
                    <a:pt x="97" y="962"/>
                    <a:pt x="129" y="952"/>
                    <a:pt x="146" y="953"/>
                  </a:cubicBezTo>
                  <a:cubicBezTo>
                    <a:pt x="165" y="953"/>
                    <a:pt x="192" y="955"/>
                    <a:pt x="213" y="954"/>
                  </a:cubicBezTo>
                  <a:cubicBezTo>
                    <a:pt x="226" y="953"/>
                    <a:pt x="235" y="950"/>
                    <a:pt x="243" y="950"/>
                  </a:cubicBezTo>
                  <a:cubicBezTo>
                    <a:pt x="249" y="950"/>
                    <a:pt x="263" y="954"/>
                    <a:pt x="269" y="954"/>
                  </a:cubicBezTo>
                  <a:cubicBezTo>
                    <a:pt x="316" y="958"/>
                    <a:pt x="358" y="954"/>
                    <a:pt x="404" y="951"/>
                  </a:cubicBezTo>
                  <a:cubicBezTo>
                    <a:pt x="437" y="957"/>
                    <a:pt x="469" y="956"/>
                    <a:pt x="503" y="956"/>
                  </a:cubicBezTo>
                  <a:cubicBezTo>
                    <a:pt x="532" y="955"/>
                    <a:pt x="562" y="957"/>
                    <a:pt x="591" y="958"/>
                  </a:cubicBezTo>
                  <a:cubicBezTo>
                    <a:pt x="649" y="961"/>
                    <a:pt x="709" y="957"/>
                    <a:pt x="768" y="958"/>
                  </a:cubicBezTo>
                  <a:cubicBezTo>
                    <a:pt x="785" y="959"/>
                    <a:pt x="802" y="962"/>
                    <a:pt x="819" y="962"/>
                  </a:cubicBezTo>
                  <a:cubicBezTo>
                    <a:pt x="881" y="963"/>
                    <a:pt x="947" y="961"/>
                    <a:pt x="1011" y="965"/>
                  </a:cubicBezTo>
                  <a:cubicBezTo>
                    <a:pt x="1026" y="966"/>
                    <a:pt x="1043" y="962"/>
                    <a:pt x="1055" y="962"/>
                  </a:cubicBezTo>
                  <a:cubicBezTo>
                    <a:pt x="1067" y="963"/>
                    <a:pt x="1079" y="967"/>
                    <a:pt x="1090" y="968"/>
                  </a:cubicBezTo>
                  <a:cubicBezTo>
                    <a:pt x="1107" y="969"/>
                    <a:pt x="1124" y="968"/>
                    <a:pt x="1141" y="968"/>
                  </a:cubicBezTo>
                  <a:cubicBezTo>
                    <a:pt x="1213" y="968"/>
                    <a:pt x="1298" y="969"/>
                    <a:pt x="1360" y="967"/>
                  </a:cubicBezTo>
                  <a:cubicBezTo>
                    <a:pt x="1377" y="966"/>
                    <a:pt x="1398" y="973"/>
                    <a:pt x="1415" y="967"/>
                  </a:cubicBezTo>
                  <a:cubicBezTo>
                    <a:pt x="1422" y="971"/>
                    <a:pt x="1427" y="971"/>
                    <a:pt x="1436" y="971"/>
                  </a:cubicBezTo>
                  <a:cubicBezTo>
                    <a:pt x="1493" y="973"/>
                    <a:pt x="1550" y="970"/>
                    <a:pt x="1612" y="974"/>
                  </a:cubicBezTo>
                  <a:cubicBezTo>
                    <a:pt x="1620" y="967"/>
                    <a:pt x="1625" y="949"/>
                    <a:pt x="1614" y="942"/>
                  </a:cubicBezTo>
                  <a:close/>
                  <a:moveTo>
                    <a:pt x="1567" y="725"/>
                  </a:moveTo>
                  <a:cubicBezTo>
                    <a:pt x="1569" y="581"/>
                    <a:pt x="1568" y="441"/>
                    <a:pt x="1557" y="290"/>
                  </a:cubicBezTo>
                  <a:cubicBezTo>
                    <a:pt x="1558" y="206"/>
                    <a:pt x="1560" y="125"/>
                    <a:pt x="1552" y="40"/>
                  </a:cubicBezTo>
                  <a:cubicBezTo>
                    <a:pt x="1533" y="47"/>
                    <a:pt x="1527" y="65"/>
                    <a:pt x="1512" y="75"/>
                  </a:cubicBezTo>
                  <a:cubicBezTo>
                    <a:pt x="1526" y="195"/>
                    <a:pt x="1523" y="298"/>
                    <a:pt x="1526" y="409"/>
                  </a:cubicBezTo>
                  <a:cubicBezTo>
                    <a:pt x="1527" y="431"/>
                    <a:pt x="1522" y="450"/>
                    <a:pt x="1522" y="472"/>
                  </a:cubicBezTo>
                  <a:cubicBezTo>
                    <a:pt x="1523" y="526"/>
                    <a:pt x="1525" y="568"/>
                    <a:pt x="1528" y="623"/>
                  </a:cubicBezTo>
                  <a:cubicBezTo>
                    <a:pt x="1530" y="666"/>
                    <a:pt x="1525" y="712"/>
                    <a:pt x="1525" y="758"/>
                  </a:cubicBezTo>
                  <a:cubicBezTo>
                    <a:pt x="1525" y="805"/>
                    <a:pt x="1522" y="852"/>
                    <a:pt x="1519" y="898"/>
                  </a:cubicBezTo>
                  <a:cubicBezTo>
                    <a:pt x="1532" y="910"/>
                    <a:pt x="1549" y="916"/>
                    <a:pt x="1566" y="923"/>
                  </a:cubicBezTo>
                  <a:cubicBezTo>
                    <a:pt x="1568" y="864"/>
                    <a:pt x="1566" y="794"/>
                    <a:pt x="1567" y="725"/>
                  </a:cubicBezTo>
                  <a:close/>
                  <a:moveTo>
                    <a:pt x="1550" y="928"/>
                  </a:moveTo>
                  <a:cubicBezTo>
                    <a:pt x="1542" y="922"/>
                    <a:pt x="1530" y="919"/>
                    <a:pt x="1522" y="912"/>
                  </a:cubicBezTo>
                  <a:cubicBezTo>
                    <a:pt x="1517" y="915"/>
                    <a:pt x="1518" y="916"/>
                    <a:pt x="1512" y="916"/>
                  </a:cubicBezTo>
                  <a:cubicBezTo>
                    <a:pt x="1508" y="912"/>
                    <a:pt x="1507" y="905"/>
                    <a:pt x="1503" y="901"/>
                  </a:cubicBezTo>
                  <a:cubicBezTo>
                    <a:pt x="1429" y="892"/>
                    <a:pt x="1319" y="897"/>
                    <a:pt x="1248" y="893"/>
                  </a:cubicBezTo>
                  <a:cubicBezTo>
                    <a:pt x="1245" y="898"/>
                    <a:pt x="1239" y="892"/>
                    <a:pt x="1237" y="897"/>
                  </a:cubicBezTo>
                  <a:cubicBezTo>
                    <a:pt x="1234" y="894"/>
                    <a:pt x="1229" y="894"/>
                    <a:pt x="1223" y="894"/>
                  </a:cubicBezTo>
                  <a:cubicBezTo>
                    <a:pt x="1223" y="911"/>
                    <a:pt x="1213" y="918"/>
                    <a:pt x="1201" y="923"/>
                  </a:cubicBezTo>
                  <a:cubicBezTo>
                    <a:pt x="1321" y="928"/>
                    <a:pt x="1451" y="928"/>
                    <a:pt x="1550" y="928"/>
                  </a:cubicBezTo>
                  <a:close/>
                  <a:moveTo>
                    <a:pt x="211" y="57"/>
                  </a:moveTo>
                  <a:cubicBezTo>
                    <a:pt x="213" y="60"/>
                    <a:pt x="218" y="51"/>
                    <a:pt x="221" y="55"/>
                  </a:cubicBezTo>
                  <a:cubicBezTo>
                    <a:pt x="224" y="53"/>
                    <a:pt x="229" y="58"/>
                    <a:pt x="236" y="58"/>
                  </a:cubicBezTo>
                  <a:cubicBezTo>
                    <a:pt x="242" y="59"/>
                    <a:pt x="247" y="55"/>
                    <a:pt x="252" y="55"/>
                  </a:cubicBezTo>
                  <a:cubicBezTo>
                    <a:pt x="257" y="56"/>
                    <a:pt x="263" y="59"/>
                    <a:pt x="269" y="60"/>
                  </a:cubicBezTo>
                  <a:cubicBezTo>
                    <a:pt x="275" y="60"/>
                    <a:pt x="281" y="58"/>
                    <a:pt x="288" y="58"/>
                  </a:cubicBezTo>
                  <a:cubicBezTo>
                    <a:pt x="413" y="60"/>
                    <a:pt x="529" y="60"/>
                    <a:pt x="647" y="60"/>
                  </a:cubicBezTo>
                  <a:cubicBezTo>
                    <a:pt x="655" y="60"/>
                    <a:pt x="664" y="63"/>
                    <a:pt x="672" y="62"/>
                  </a:cubicBezTo>
                  <a:cubicBezTo>
                    <a:pt x="728" y="62"/>
                    <a:pt x="782" y="61"/>
                    <a:pt x="842" y="62"/>
                  </a:cubicBezTo>
                  <a:cubicBezTo>
                    <a:pt x="957" y="65"/>
                    <a:pt x="1042" y="63"/>
                    <a:pt x="1142" y="65"/>
                  </a:cubicBezTo>
                  <a:cubicBezTo>
                    <a:pt x="1209" y="67"/>
                    <a:pt x="1290" y="67"/>
                    <a:pt x="1346" y="62"/>
                  </a:cubicBezTo>
                  <a:cubicBezTo>
                    <a:pt x="1400" y="69"/>
                    <a:pt x="1452" y="66"/>
                    <a:pt x="1507" y="64"/>
                  </a:cubicBezTo>
                  <a:cubicBezTo>
                    <a:pt x="1513" y="51"/>
                    <a:pt x="1534" y="41"/>
                    <a:pt x="1542" y="25"/>
                  </a:cubicBezTo>
                  <a:cubicBezTo>
                    <a:pt x="1445" y="18"/>
                    <a:pt x="1332" y="27"/>
                    <a:pt x="1241" y="23"/>
                  </a:cubicBezTo>
                  <a:cubicBezTo>
                    <a:pt x="1193" y="22"/>
                    <a:pt x="1142" y="24"/>
                    <a:pt x="1092" y="23"/>
                  </a:cubicBezTo>
                  <a:cubicBezTo>
                    <a:pt x="973" y="23"/>
                    <a:pt x="890" y="21"/>
                    <a:pt x="780" y="21"/>
                  </a:cubicBezTo>
                  <a:cubicBezTo>
                    <a:pt x="606" y="21"/>
                    <a:pt x="477" y="20"/>
                    <a:pt x="302" y="19"/>
                  </a:cubicBezTo>
                  <a:cubicBezTo>
                    <a:pt x="262" y="19"/>
                    <a:pt x="211" y="15"/>
                    <a:pt x="186" y="26"/>
                  </a:cubicBezTo>
                  <a:cubicBezTo>
                    <a:pt x="176" y="23"/>
                    <a:pt x="172" y="24"/>
                    <a:pt x="164" y="22"/>
                  </a:cubicBezTo>
                  <a:cubicBezTo>
                    <a:pt x="179" y="35"/>
                    <a:pt x="193" y="52"/>
                    <a:pt x="211" y="57"/>
                  </a:cubicBezTo>
                  <a:close/>
                  <a:moveTo>
                    <a:pt x="1512" y="560"/>
                  </a:moveTo>
                  <a:cubicBezTo>
                    <a:pt x="1510" y="513"/>
                    <a:pt x="1516" y="464"/>
                    <a:pt x="1511" y="417"/>
                  </a:cubicBezTo>
                  <a:cubicBezTo>
                    <a:pt x="1514" y="403"/>
                    <a:pt x="1512" y="380"/>
                    <a:pt x="1512" y="359"/>
                  </a:cubicBezTo>
                  <a:cubicBezTo>
                    <a:pt x="1513" y="342"/>
                    <a:pt x="1511" y="326"/>
                    <a:pt x="1511" y="310"/>
                  </a:cubicBezTo>
                  <a:cubicBezTo>
                    <a:pt x="1509" y="228"/>
                    <a:pt x="1509" y="156"/>
                    <a:pt x="1501" y="76"/>
                  </a:cubicBezTo>
                  <a:cubicBezTo>
                    <a:pt x="1480" y="76"/>
                    <a:pt x="1461" y="76"/>
                    <a:pt x="1441" y="75"/>
                  </a:cubicBezTo>
                  <a:cubicBezTo>
                    <a:pt x="1423" y="75"/>
                    <a:pt x="1403" y="77"/>
                    <a:pt x="1382" y="76"/>
                  </a:cubicBezTo>
                  <a:cubicBezTo>
                    <a:pt x="1368" y="76"/>
                    <a:pt x="1356" y="73"/>
                    <a:pt x="1347" y="82"/>
                  </a:cubicBezTo>
                  <a:cubicBezTo>
                    <a:pt x="1340" y="76"/>
                    <a:pt x="1331" y="75"/>
                    <a:pt x="1324" y="75"/>
                  </a:cubicBezTo>
                  <a:cubicBezTo>
                    <a:pt x="1268" y="73"/>
                    <a:pt x="1196" y="75"/>
                    <a:pt x="1134" y="76"/>
                  </a:cubicBezTo>
                  <a:cubicBezTo>
                    <a:pt x="1077" y="73"/>
                    <a:pt x="1017" y="74"/>
                    <a:pt x="970" y="74"/>
                  </a:cubicBezTo>
                  <a:cubicBezTo>
                    <a:pt x="909" y="73"/>
                    <a:pt x="843" y="71"/>
                    <a:pt x="783" y="69"/>
                  </a:cubicBezTo>
                  <a:cubicBezTo>
                    <a:pt x="751" y="69"/>
                    <a:pt x="722" y="72"/>
                    <a:pt x="695" y="71"/>
                  </a:cubicBezTo>
                  <a:cubicBezTo>
                    <a:pt x="679" y="70"/>
                    <a:pt x="663" y="73"/>
                    <a:pt x="647" y="72"/>
                  </a:cubicBezTo>
                  <a:cubicBezTo>
                    <a:pt x="558" y="70"/>
                    <a:pt x="462" y="70"/>
                    <a:pt x="373" y="69"/>
                  </a:cubicBezTo>
                  <a:cubicBezTo>
                    <a:pt x="336" y="69"/>
                    <a:pt x="299" y="64"/>
                    <a:pt x="264" y="68"/>
                  </a:cubicBezTo>
                  <a:cubicBezTo>
                    <a:pt x="260" y="69"/>
                    <a:pt x="255" y="71"/>
                    <a:pt x="250" y="71"/>
                  </a:cubicBezTo>
                  <a:cubicBezTo>
                    <a:pt x="245" y="71"/>
                    <a:pt x="241" y="67"/>
                    <a:pt x="235" y="67"/>
                  </a:cubicBezTo>
                  <a:cubicBezTo>
                    <a:pt x="226" y="66"/>
                    <a:pt x="218" y="73"/>
                    <a:pt x="208" y="72"/>
                  </a:cubicBezTo>
                  <a:cubicBezTo>
                    <a:pt x="208" y="133"/>
                    <a:pt x="220" y="210"/>
                    <a:pt x="220" y="260"/>
                  </a:cubicBezTo>
                  <a:cubicBezTo>
                    <a:pt x="219" y="286"/>
                    <a:pt x="222" y="311"/>
                    <a:pt x="222" y="342"/>
                  </a:cubicBezTo>
                  <a:cubicBezTo>
                    <a:pt x="223" y="386"/>
                    <a:pt x="226" y="428"/>
                    <a:pt x="224" y="472"/>
                  </a:cubicBezTo>
                  <a:cubicBezTo>
                    <a:pt x="222" y="518"/>
                    <a:pt x="226" y="567"/>
                    <a:pt x="228" y="605"/>
                  </a:cubicBezTo>
                  <a:cubicBezTo>
                    <a:pt x="230" y="644"/>
                    <a:pt x="229" y="686"/>
                    <a:pt x="228" y="728"/>
                  </a:cubicBezTo>
                  <a:cubicBezTo>
                    <a:pt x="228" y="773"/>
                    <a:pt x="234" y="819"/>
                    <a:pt x="231" y="863"/>
                  </a:cubicBezTo>
                  <a:cubicBezTo>
                    <a:pt x="396" y="871"/>
                    <a:pt x="574" y="870"/>
                    <a:pt x="735" y="873"/>
                  </a:cubicBezTo>
                  <a:cubicBezTo>
                    <a:pt x="815" y="875"/>
                    <a:pt x="892" y="879"/>
                    <a:pt x="970" y="877"/>
                  </a:cubicBezTo>
                  <a:cubicBezTo>
                    <a:pt x="969" y="847"/>
                    <a:pt x="995" y="844"/>
                    <a:pt x="1008" y="827"/>
                  </a:cubicBezTo>
                  <a:cubicBezTo>
                    <a:pt x="1033" y="821"/>
                    <a:pt x="1059" y="839"/>
                    <a:pt x="1088" y="849"/>
                  </a:cubicBezTo>
                  <a:cubicBezTo>
                    <a:pt x="1110" y="849"/>
                    <a:pt x="1136" y="847"/>
                    <a:pt x="1152" y="830"/>
                  </a:cubicBezTo>
                  <a:cubicBezTo>
                    <a:pt x="1189" y="833"/>
                    <a:pt x="1210" y="860"/>
                    <a:pt x="1222" y="884"/>
                  </a:cubicBezTo>
                  <a:cubicBezTo>
                    <a:pt x="1317" y="883"/>
                    <a:pt x="1412" y="887"/>
                    <a:pt x="1510" y="888"/>
                  </a:cubicBezTo>
                  <a:cubicBezTo>
                    <a:pt x="1518" y="784"/>
                    <a:pt x="1517" y="671"/>
                    <a:pt x="1512" y="560"/>
                  </a:cubicBezTo>
                  <a:close/>
                  <a:moveTo>
                    <a:pt x="1427" y="1290"/>
                  </a:moveTo>
                  <a:cubicBezTo>
                    <a:pt x="1422" y="1194"/>
                    <a:pt x="1416" y="1096"/>
                    <a:pt x="1409" y="981"/>
                  </a:cubicBezTo>
                  <a:cubicBezTo>
                    <a:pt x="1392" y="982"/>
                    <a:pt x="1384" y="980"/>
                    <a:pt x="1367" y="981"/>
                  </a:cubicBezTo>
                  <a:cubicBezTo>
                    <a:pt x="1359" y="1018"/>
                    <a:pt x="1367" y="1065"/>
                    <a:pt x="1370" y="1111"/>
                  </a:cubicBezTo>
                  <a:cubicBezTo>
                    <a:pt x="1372" y="1139"/>
                    <a:pt x="1368" y="1168"/>
                    <a:pt x="1370" y="1197"/>
                  </a:cubicBezTo>
                  <a:cubicBezTo>
                    <a:pt x="1371" y="1226"/>
                    <a:pt x="1374" y="1253"/>
                    <a:pt x="1374" y="1280"/>
                  </a:cubicBezTo>
                  <a:cubicBezTo>
                    <a:pt x="1374" y="1335"/>
                    <a:pt x="1376" y="1390"/>
                    <a:pt x="1378" y="1442"/>
                  </a:cubicBezTo>
                  <a:cubicBezTo>
                    <a:pt x="1379" y="1451"/>
                    <a:pt x="1380" y="1461"/>
                    <a:pt x="1384" y="1470"/>
                  </a:cubicBezTo>
                  <a:cubicBezTo>
                    <a:pt x="1400" y="1467"/>
                    <a:pt x="1415" y="1461"/>
                    <a:pt x="1429" y="1454"/>
                  </a:cubicBezTo>
                  <a:cubicBezTo>
                    <a:pt x="1433" y="1404"/>
                    <a:pt x="1430" y="1344"/>
                    <a:pt x="1427" y="1290"/>
                  </a:cubicBezTo>
                  <a:close/>
                  <a:moveTo>
                    <a:pt x="1367" y="1338"/>
                  </a:moveTo>
                  <a:cubicBezTo>
                    <a:pt x="1363" y="1346"/>
                    <a:pt x="1355" y="1344"/>
                    <a:pt x="1349" y="1341"/>
                  </a:cubicBezTo>
                  <a:cubicBezTo>
                    <a:pt x="1345" y="1371"/>
                    <a:pt x="1355" y="1418"/>
                    <a:pt x="1350" y="1449"/>
                  </a:cubicBezTo>
                  <a:cubicBezTo>
                    <a:pt x="1357" y="1456"/>
                    <a:pt x="1364" y="1463"/>
                    <a:pt x="1371" y="1470"/>
                  </a:cubicBezTo>
                  <a:cubicBezTo>
                    <a:pt x="1368" y="1429"/>
                    <a:pt x="1371" y="1379"/>
                    <a:pt x="1367" y="1338"/>
                  </a:cubicBezTo>
                  <a:close/>
                  <a:moveTo>
                    <a:pt x="1364" y="1224"/>
                  </a:moveTo>
                  <a:cubicBezTo>
                    <a:pt x="1360" y="1138"/>
                    <a:pt x="1361" y="1065"/>
                    <a:pt x="1353" y="979"/>
                  </a:cubicBezTo>
                  <a:cubicBezTo>
                    <a:pt x="1343" y="979"/>
                    <a:pt x="1340" y="979"/>
                    <a:pt x="1334" y="978"/>
                  </a:cubicBezTo>
                  <a:cubicBezTo>
                    <a:pt x="1333" y="1056"/>
                    <a:pt x="1339" y="1122"/>
                    <a:pt x="1342" y="1200"/>
                  </a:cubicBezTo>
                  <a:cubicBezTo>
                    <a:pt x="1343" y="1225"/>
                    <a:pt x="1342" y="1254"/>
                    <a:pt x="1346" y="1273"/>
                  </a:cubicBezTo>
                  <a:cubicBezTo>
                    <a:pt x="1354" y="1273"/>
                    <a:pt x="1360" y="1269"/>
                    <a:pt x="1366" y="1271"/>
                  </a:cubicBezTo>
                  <a:cubicBezTo>
                    <a:pt x="1369" y="1256"/>
                    <a:pt x="1360" y="1238"/>
                    <a:pt x="1367" y="1224"/>
                  </a:cubicBezTo>
                  <a:cubicBezTo>
                    <a:pt x="1368" y="1224"/>
                    <a:pt x="1369" y="1223"/>
                    <a:pt x="1367" y="1222"/>
                  </a:cubicBezTo>
                  <a:cubicBezTo>
                    <a:pt x="1367" y="1224"/>
                    <a:pt x="1366" y="1224"/>
                    <a:pt x="1364" y="1224"/>
                  </a:cubicBezTo>
                  <a:close/>
                  <a:moveTo>
                    <a:pt x="1367" y="1303"/>
                  </a:moveTo>
                  <a:cubicBezTo>
                    <a:pt x="1361" y="1305"/>
                    <a:pt x="1353" y="1304"/>
                    <a:pt x="1347" y="1306"/>
                  </a:cubicBezTo>
                  <a:cubicBezTo>
                    <a:pt x="1347" y="1314"/>
                    <a:pt x="1348" y="1319"/>
                    <a:pt x="1349" y="1326"/>
                  </a:cubicBezTo>
                  <a:cubicBezTo>
                    <a:pt x="1358" y="1323"/>
                    <a:pt x="1362" y="1330"/>
                    <a:pt x="1368" y="1323"/>
                  </a:cubicBezTo>
                  <a:cubicBezTo>
                    <a:pt x="1366" y="1319"/>
                    <a:pt x="1369" y="1310"/>
                    <a:pt x="1367" y="1303"/>
                  </a:cubicBezTo>
                  <a:close/>
                  <a:moveTo>
                    <a:pt x="1364" y="1281"/>
                  </a:moveTo>
                  <a:cubicBezTo>
                    <a:pt x="1356" y="1283"/>
                    <a:pt x="1350" y="1280"/>
                    <a:pt x="1345" y="1283"/>
                  </a:cubicBezTo>
                  <a:cubicBezTo>
                    <a:pt x="1344" y="1287"/>
                    <a:pt x="1347" y="1288"/>
                    <a:pt x="1346" y="1294"/>
                  </a:cubicBezTo>
                  <a:cubicBezTo>
                    <a:pt x="1355" y="1290"/>
                    <a:pt x="1358" y="1293"/>
                    <a:pt x="1367" y="1295"/>
                  </a:cubicBezTo>
                  <a:cubicBezTo>
                    <a:pt x="1366" y="1291"/>
                    <a:pt x="1366" y="1285"/>
                    <a:pt x="1364" y="1281"/>
                  </a:cubicBezTo>
                  <a:close/>
                  <a:moveTo>
                    <a:pt x="1336" y="1308"/>
                  </a:moveTo>
                  <a:cubicBezTo>
                    <a:pt x="1333" y="1308"/>
                    <a:pt x="1328" y="1308"/>
                    <a:pt x="1327" y="1306"/>
                  </a:cubicBezTo>
                  <a:cubicBezTo>
                    <a:pt x="1330" y="1314"/>
                    <a:pt x="1328" y="1316"/>
                    <a:pt x="1329" y="1327"/>
                  </a:cubicBezTo>
                  <a:cubicBezTo>
                    <a:pt x="1334" y="1328"/>
                    <a:pt x="1335" y="1325"/>
                    <a:pt x="1339" y="1326"/>
                  </a:cubicBezTo>
                  <a:cubicBezTo>
                    <a:pt x="1340" y="1318"/>
                    <a:pt x="1338" y="1313"/>
                    <a:pt x="1336" y="1308"/>
                  </a:cubicBezTo>
                  <a:close/>
                  <a:moveTo>
                    <a:pt x="1328" y="1109"/>
                  </a:moveTo>
                  <a:cubicBezTo>
                    <a:pt x="1324" y="1171"/>
                    <a:pt x="1314" y="1220"/>
                    <a:pt x="1310" y="1273"/>
                  </a:cubicBezTo>
                  <a:cubicBezTo>
                    <a:pt x="1315" y="1270"/>
                    <a:pt x="1327" y="1274"/>
                    <a:pt x="1336" y="1271"/>
                  </a:cubicBezTo>
                  <a:cubicBezTo>
                    <a:pt x="1333" y="1215"/>
                    <a:pt x="1334" y="1163"/>
                    <a:pt x="1328" y="1109"/>
                  </a:cubicBezTo>
                  <a:close/>
                  <a:moveTo>
                    <a:pt x="1328" y="1281"/>
                  </a:moveTo>
                  <a:cubicBezTo>
                    <a:pt x="1325" y="1284"/>
                    <a:pt x="1327" y="1290"/>
                    <a:pt x="1327" y="1295"/>
                  </a:cubicBezTo>
                  <a:cubicBezTo>
                    <a:pt x="1330" y="1295"/>
                    <a:pt x="1333" y="1295"/>
                    <a:pt x="1335" y="1294"/>
                  </a:cubicBezTo>
                  <a:cubicBezTo>
                    <a:pt x="1335" y="1288"/>
                    <a:pt x="1334" y="1282"/>
                    <a:pt x="1328" y="1281"/>
                  </a:cubicBezTo>
                  <a:close/>
                  <a:moveTo>
                    <a:pt x="1322" y="1085"/>
                  </a:moveTo>
                  <a:cubicBezTo>
                    <a:pt x="1324" y="1080"/>
                    <a:pt x="1328" y="1085"/>
                    <a:pt x="1328" y="1077"/>
                  </a:cubicBezTo>
                  <a:cubicBezTo>
                    <a:pt x="1324" y="1050"/>
                    <a:pt x="1325" y="1007"/>
                    <a:pt x="1322" y="979"/>
                  </a:cubicBezTo>
                  <a:cubicBezTo>
                    <a:pt x="1315" y="981"/>
                    <a:pt x="1303" y="977"/>
                    <a:pt x="1293" y="979"/>
                  </a:cubicBezTo>
                  <a:cubicBezTo>
                    <a:pt x="1289" y="1003"/>
                    <a:pt x="1292" y="1028"/>
                    <a:pt x="1289" y="1052"/>
                  </a:cubicBezTo>
                  <a:cubicBezTo>
                    <a:pt x="1285" y="1087"/>
                    <a:pt x="1274" y="1122"/>
                    <a:pt x="1268" y="1157"/>
                  </a:cubicBezTo>
                  <a:cubicBezTo>
                    <a:pt x="1263" y="1186"/>
                    <a:pt x="1262" y="1219"/>
                    <a:pt x="1259" y="1239"/>
                  </a:cubicBezTo>
                  <a:cubicBezTo>
                    <a:pt x="1258" y="1248"/>
                    <a:pt x="1258" y="1260"/>
                    <a:pt x="1251" y="1267"/>
                  </a:cubicBezTo>
                  <a:cubicBezTo>
                    <a:pt x="1241" y="1263"/>
                    <a:pt x="1247" y="1251"/>
                    <a:pt x="1248" y="1245"/>
                  </a:cubicBezTo>
                  <a:cubicBezTo>
                    <a:pt x="1250" y="1236"/>
                    <a:pt x="1250" y="1227"/>
                    <a:pt x="1251" y="1218"/>
                  </a:cubicBezTo>
                  <a:cubicBezTo>
                    <a:pt x="1261" y="1145"/>
                    <a:pt x="1284" y="1064"/>
                    <a:pt x="1283" y="979"/>
                  </a:cubicBezTo>
                  <a:cubicBezTo>
                    <a:pt x="1278" y="979"/>
                    <a:pt x="1273" y="979"/>
                    <a:pt x="1269" y="981"/>
                  </a:cubicBezTo>
                  <a:cubicBezTo>
                    <a:pt x="1254" y="1069"/>
                    <a:pt x="1241" y="1187"/>
                    <a:pt x="1227" y="1270"/>
                  </a:cubicBezTo>
                  <a:cubicBezTo>
                    <a:pt x="1251" y="1268"/>
                    <a:pt x="1279" y="1269"/>
                    <a:pt x="1300" y="1270"/>
                  </a:cubicBezTo>
                  <a:cubicBezTo>
                    <a:pt x="1306" y="1211"/>
                    <a:pt x="1320" y="1150"/>
                    <a:pt x="1322" y="1085"/>
                  </a:cubicBezTo>
                  <a:close/>
                  <a:moveTo>
                    <a:pt x="1306" y="1309"/>
                  </a:moveTo>
                  <a:cubicBezTo>
                    <a:pt x="1307" y="1317"/>
                    <a:pt x="1306" y="1320"/>
                    <a:pt x="1306" y="1327"/>
                  </a:cubicBezTo>
                  <a:cubicBezTo>
                    <a:pt x="1309" y="1327"/>
                    <a:pt x="1312" y="1327"/>
                    <a:pt x="1315" y="1327"/>
                  </a:cubicBezTo>
                  <a:cubicBezTo>
                    <a:pt x="1318" y="1319"/>
                    <a:pt x="1315" y="1315"/>
                    <a:pt x="1318" y="1308"/>
                  </a:cubicBezTo>
                  <a:cubicBezTo>
                    <a:pt x="1312" y="1307"/>
                    <a:pt x="1311" y="1310"/>
                    <a:pt x="1306" y="1309"/>
                  </a:cubicBezTo>
                  <a:close/>
                  <a:moveTo>
                    <a:pt x="1314" y="1283"/>
                  </a:moveTo>
                  <a:cubicBezTo>
                    <a:pt x="1306" y="1283"/>
                    <a:pt x="1307" y="1292"/>
                    <a:pt x="1304" y="1294"/>
                  </a:cubicBezTo>
                  <a:cubicBezTo>
                    <a:pt x="1307" y="1295"/>
                    <a:pt x="1312" y="1296"/>
                    <a:pt x="1317" y="1297"/>
                  </a:cubicBezTo>
                  <a:cubicBezTo>
                    <a:pt x="1317" y="1290"/>
                    <a:pt x="1316" y="1286"/>
                    <a:pt x="1314" y="1283"/>
                  </a:cubicBezTo>
                  <a:close/>
                  <a:moveTo>
                    <a:pt x="1282" y="1309"/>
                  </a:moveTo>
                  <a:cubicBezTo>
                    <a:pt x="1283" y="1319"/>
                    <a:pt x="1279" y="1321"/>
                    <a:pt x="1282" y="1327"/>
                  </a:cubicBezTo>
                  <a:cubicBezTo>
                    <a:pt x="1282" y="1326"/>
                    <a:pt x="1290" y="1325"/>
                    <a:pt x="1293" y="1327"/>
                  </a:cubicBezTo>
                  <a:cubicBezTo>
                    <a:pt x="1298" y="1320"/>
                    <a:pt x="1294" y="1314"/>
                    <a:pt x="1296" y="1308"/>
                  </a:cubicBezTo>
                  <a:cubicBezTo>
                    <a:pt x="1289" y="1308"/>
                    <a:pt x="1287" y="1306"/>
                    <a:pt x="1282" y="1309"/>
                  </a:cubicBezTo>
                  <a:close/>
                  <a:moveTo>
                    <a:pt x="1290" y="1281"/>
                  </a:moveTo>
                  <a:cubicBezTo>
                    <a:pt x="1288" y="1285"/>
                    <a:pt x="1285" y="1284"/>
                    <a:pt x="1282" y="1283"/>
                  </a:cubicBezTo>
                  <a:cubicBezTo>
                    <a:pt x="1280" y="1285"/>
                    <a:pt x="1279" y="1295"/>
                    <a:pt x="1282" y="1297"/>
                  </a:cubicBezTo>
                  <a:cubicBezTo>
                    <a:pt x="1283" y="1287"/>
                    <a:pt x="1290" y="1298"/>
                    <a:pt x="1294" y="1294"/>
                  </a:cubicBezTo>
                  <a:cubicBezTo>
                    <a:pt x="1292" y="1291"/>
                    <a:pt x="1295" y="1282"/>
                    <a:pt x="1290" y="1281"/>
                  </a:cubicBezTo>
                  <a:close/>
                  <a:moveTo>
                    <a:pt x="1244" y="1340"/>
                  </a:moveTo>
                  <a:cubicBezTo>
                    <a:pt x="1235" y="1369"/>
                    <a:pt x="1227" y="1400"/>
                    <a:pt x="1219" y="1431"/>
                  </a:cubicBezTo>
                  <a:cubicBezTo>
                    <a:pt x="1243" y="1432"/>
                    <a:pt x="1254" y="1431"/>
                    <a:pt x="1276" y="1431"/>
                  </a:cubicBezTo>
                  <a:cubicBezTo>
                    <a:pt x="1285" y="1404"/>
                    <a:pt x="1289" y="1373"/>
                    <a:pt x="1292" y="1340"/>
                  </a:cubicBezTo>
                  <a:cubicBezTo>
                    <a:pt x="1273" y="1339"/>
                    <a:pt x="1265" y="1340"/>
                    <a:pt x="1244" y="1340"/>
                  </a:cubicBezTo>
                  <a:close/>
                  <a:moveTo>
                    <a:pt x="1269" y="1284"/>
                  </a:moveTo>
                  <a:cubicBezTo>
                    <a:pt x="1240" y="1276"/>
                    <a:pt x="1209" y="1282"/>
                    <a:pt x="1178" y="1283"/>
                  </a:cubicBezTo>
                  <a:cubicBezTo>
                    <a:pt x="1147" y="1283"/>
                    <a:pt x="1114" y="1278"/>
                    <a:pt x="1082" y="1278"/>
                  </a:cubicBezTo>
                  <a:cubicBezTo>
                    <a:pt x="1073" y="1278"/>
                    <a:pt x="1064" y="1281"/>
                    <a:pt x="1055" y="1281"/>
                  </a:cubicBezTo>
                  <a:cubicBezTo>
                    <a:pt x="1007" y="1281"/>
                    <a:pt x="977" y="1281"/>
                    <a:pt x="935" y="1278"/>
                  </a:cubicBezTo>
                  <a:cubicBezTo>
                    <a:pt x="899" y="1276"/>
                    <a:pt x="833" y="1283"/>
                    <a:pt x="784" y="1278"/>
                  </a:cubicBezTo>
                  <a:cubicBezTo>
                    <a:pt x="757" y="1276"/>
                    <a:pt x="729" y="1280"/>
                    <a:pt x="703" y="1280"/>
                  </a:cubicBezTo>
                  <a:cubicBezTo>
                    <a:pt x="620" y="1279"/>
                    <a:pt x="547" y="1281"/>
                    <a:pt x="480" y="1278"/>
                  </a:cubicBezTo>
                  <a:cubicBezTo>
                    <a:pt x="479" y="1294"/>
                    <a:pt x="483" y="1312"/>
                    <a:pt x="485" y="1329"/>
                  </a:cubicBezTo>
                  <a:cubicBezTo>
                    <a:pt x="556" y="1330"/>
                    <a:pt x="632" y="1329"/>
                    <a:pt x="714" y="1329"/>
                  </a:cubicBezTo>
                  <a:cubicBezTo>
                    <a:pt x="912" y="1327"/>
                    <a:pt x="1058" y="1329"/>
                    <a:pt x="1268" y="1326"/>
                  </a:cubicBezTo>
                  <a:cubicBezTo>
                    <a:pt x="1267" y="1314"/>
                    <a:pt x="1274" y="1301"/>
                    <a:pt x="1269" y="1284"/>
                  </a:cubicBezTo>
                  <a:close/>
                  <a:moveTo>
                    <a:pt x="1259" y="979"/>
                  </a:moveTo>
                  <a:cubicBezTo>
                    <a:pt x="1258" y="979"/>
                    <a:pt x="1257" y="979"/>
                    <a:pt x="1255" y="979"/>
                  </a:cubicBezTo>
                  <a:cubicBezTo>
                    <a:pt x="1228" y="979"/>
                    <a:pt x="1205" y="979"/>
                    <a:pt x="1183" y="979"/>
                  </a:cubicBezTo>
                  <a:cubicBezTo>
                    <a:pt x="1160" y="979"/>
                    <a:pt x="1137" y="979"/>
                    <a:pt x="1121" y="978"/>
                  </a:cubicBezTo>
                  <a:cubicBezTo>
                    <a:pt x="1078" y="976"/>
                    <a:pt x="1027" y="977"/>
                    <a:pt x="993" y="978"/>
                  </a:cubicBezTo>
                  <a:cubicBezTo>
                    <a:pt x="970" y="978"/>
                    <a:pt x="949" y="976"/>
                    <a:pt x="930" y="976"/>
                  </a:cubicBezTo>
                  <a:cubicBezTo>
                    <a:pt x="910" y="976"/>
                    <a:pt x="891" y="973"/>
                    <a:pt x="874" y="979"/>
                  </a:cubicBezTo>
                  <a:cubicBezTo>
                    <a:pt x="872" y="973"/>
                    <a:pt x="868" y="975"/>
                    <a:pt x="865" y="975"/>
                  </a:cubicBezTo>
                  <a:cubicBezTo>
                    <a:pt x="842" y="972"/>
                    <a:pt x="817" y="974"/>
                    <a:pt x="794" y="974"/>
                  </a:cubicBezTo>
                  <a:cubicBezTo>
                    <a:pt x="750" y="974"/>
                    <a:pt x="700" y="969"/>
                    <a:pt x="652" y="968"/>
                  </a:cubicBezTo>
                  <a:cubicBezTo>
                    <a:pt x="634" y="968"/>
                    <a:pt x="613" y="963"/>
                    <a:pt x="600" y="965"/>
                  </a:cubicBezTo>
                  <a:cubicBezTo>
                    <a:pt x="593" y="967"/>
                    <a:pt x="593" y="973"/>
                    <a:pt x="586" y="971"/>
                  </a:cubicBezTo>
                  <a:cubicBezTo>
                    <a:pt x="535" y="969"/>
                    <a:pt x="453" y="965"/>
                    <a:pt x="407" y="965"/>
                  </a:cubicBezTo>
                  <a:cubicBezTo>
                    <a:pt x="400" y="1043"/>
                    <a:pt x="390" y="1113"/>
                    <a:pt x="383" y="1192"/>
                  </a:cubicBezTo>
                  <a:cubicBezTo>
                    <a:pt x="381" y="1217"/>
                    <a:pt x="374" y="1241"/>
                    <a:pt x="378" y="1264"/>
                  </a:cubicBezTo>
                  <a:cubicBezTo>
                    <a:pt x="397" y="1271"/>
                    <a:pt x="425" y="1269"/>
                    <a:pt x="452" y="1270"/>
                  </a:cubicBezTo>
                  <a:cubicBezTo>
                    <a:pt x="488" y="1271"/>
                    <a:pt x="517" y="1271"/>
                    <a:pt x="551" y="1271"/>
                  </a:cubicBezTo>
                  <a:cubicBezTo>
                    <a:pt x="622" y="1271"/>
                    <a:pt x="689" y="1270"/>
                    <a:pt x="756" y="1270"/>
                  </a:cubicBezTo>
                  <a:cubicBezTo>
                    <a:pt x="828" y="1270"/>
                    <a:pt x="887" y="1273"/>
                    <a:pt x="949" y="1271"/>
                  </a:cubicBezTo>
                  <a:cubicBezTo>
                    <a:pt x="1035" y="1269"/>
                    <a:pt x="1133" y="1274"/>
                    <a:pt x="1220" y="1269"/>
                  </a:cubicBezTo>
                  <a:cubicBezTo>
                    <a:pt x="1234" y="1169"/>
                    <a:pt x="1249" y="1074"/>
                    <a:pt x="1259" y="979"/>
                  </a:cubicBezTo>
                  <a:close/>
                  <a:moveTo>
                    <a:pt x="1220" y="1340"/>
                  </a:moveTo>
                  <a:cubicBezTo>
                    <a:pt x="1219" y="1345"/>
                    <a:pt x="1221" y="1351"/>
                    <a:pt x="1219" y="1358"/>
                  </a:cubicBezTo>
                  <a:cubicBezTo>
                    <a:pt x="1214" y="1378"/>
                    <a:pt x="1198" y="1405"/>
                    <a:pt x="1211" y="1421"/>
                  </a:cubicBezTo>
                  <a:cubicBezTo>
                    <a:pt x="1219" y="1395"/>
                    <a:pt x="1227" y="1369"/>
                    <a:pt x="1233" y="1340"/>
                  </a:cubicBezTo>
                  <a:cubicBezTo>
                    <a:pt x="1230" y="1337"/>
                    <a:pt x="1226" y="1341"/>
                    <a:pt x="1220" y="1340"/>
                  </a:cubicBezTo>
                  <a:close/>
                  <a:moveTo>
                    <a:pt x="983" y="897"/>
                  </a:moveTo>
                  <a:cubicBezTo>
                    <a:pt x="997" y="906"/>
                    <a:pt x="1011" y="913"/>
                    <a:pt x="1030" y="909"/>
                  </a:cubicBezTo>
                  <a:cubicBezTo>
                    <a:pt x="1084" y="924"/>
                    <a:pt x="1163" y="927"/>
                    <a:pt x="1206" y="908"/>
                  </a:cubicBezTo>
                  <a:cubicBezTo>
                    <a:pt x="1216" y="890"/>
                    <a:pt x="1203" y="870"/>
                    <a:pt x="1188" y="859"/>
                  </a:cubicBezTo>
                  <a:cubicBezTo>
                    <a:pt x="1186" y="871"/>
                    <a:pt x="1179" y="878"/>
                    <a:pt x="1173" y="886"/>
                  </a:cubicBezTo>
                  <a:cubicBezTo>
                    <a:pt x="1122" y="911"/>
                    <a:pt x="1060" y="898"/>
                    <a:pt x="1013" y="877"/>
                  </a:cubicBezTo>
                  <a:cubicBezTo>
                    <a:pt x="1007" y="870"/>
                    <a:pt x="999" y="863"/>
                    <a:pt x="995" y="853"/>
                  </a:cubicBezTo>
                  <a:cubicBezTo>
                    <a:pt x="984" y="864"/>
                    <a:pt x="978" y="876"/>
                    <a:pt x="983" y="897"/>
                  </a:cubicBezTo>
                  <a:close/>
                  <a:moveTo>
                    <a:pt x="1030" y="872"/>
                  </a:moveTo>
                  <a:cubicBezTo>
                    <a:pt x="1039" y="875"/>
                    <a:pt x="1047" y="881"/>
                    <a:pt x="1055" y="883"/>
                  </a:cubicBezTo>
                  <a:cubicBezTo>
                    <a:pt x="1101" y="893"/>
                    <a:pt x="1183" y="894"/>
                    <a:pt x="1173" y="848"/>
                  </a:cubicBezTo>
                  <a:cubicBezTo>
                    <a:pt x="1152" y="834"/>
                    <a:pt x="1141" y="854"/>
                    <a:pt x="1124" y="859"/>
                  </a:cubicBezTo>
                  <a:cubicBezTo>
                    <a:pt x="1100" y="866"/>
                    <a:pt x="1078" y="858"/>
                    <a:pt x="1061" y="852"/>
                  </a:cubicBezTo>
                  <a:cubicBezTo>
                    <a:pt x="1044" y="846"/>
                    <a:pt x="1016" y="828"/>
                    <a:pt x="1006" y="853"/>
                  </a:cubicBezTo>
                  <a:cubicBezTo>
                    <a:pt x="1012" y="862"/>
                    <a:pt x="1019" y="866"/>
                    <a:pt x="1030" y="872"/>
                  </a:cubicBezTo>
                  <a:close/>
                  <a:moveTo>
                    <a:pt x="969" y="890"/>
                  </a:moveTo>
                  <a:cubicBezTo>
                    <a:pt x="880" y="887"/>
                    <a:pt x="808" y="883"/>
                    <a:pt x="737" y="886"/>
                  </a:cubicBezTo>
                  <a:cubicBezTo>
                    <a:pt x="696" y="887"/>
                    <a:pt x="636" y="879"/>
                    <a:pt x="580" y="884"/>
                  </a:cubicBezTo>
                  <a:cubicBezTo>
                    <a:pt x="554" y="877"/>
                    <a:pt x="510" y="880"/>
                    <a:pt x="478" y="880"/>
                  </a:cubicBezTo>
                  <a:cubicBezTo>
                    <a:pt x="441" y="881"/>
                    <a:pt x="407" y="876"/>
                    <a:pt x="373" y="876"/>
                  </a:cubicBezTo>
                  <a:cubicBezTo>
                    <a:pt x="327" y="876"/>
                    <a:pt x="282" y="875"/>
                    <a:pt x="235" y="874"/>
                  </a:cubicBezTo>
                  <a:cubicBezTo>
                    <a:pt x="222" y="880"/>
                    <a:pt x="211" y="891"/>
                    <a:pt x="197" y="897"/>
                  </a:cubicBezTo>
                  <a:cubicBezTo>
                    <a:pt x="190" y="900"/>
                    <a:pt x="175" y="899"/>
                    <a:pt x="174" y="911"/>
                  </a:cubicBezTo>
                  <a:cubicBezTo>
                    <a:pt x="275" y="916"/>
                    <a:pt x="394" y="914"/>
                    <a:pt x="512" y="916"/>
                  </a:cubicBezTo>
                  <a:cubicBezTo>
                    <a:pt x="561" y="917"/>
                    <a:pt x="604" y="914"/>
                    <a:pt x="646" y="916"/>
                  </a:cubicBezTo>
                  <a:cubicBezTo>
                    <a:pt x="709" y="919"/>
                    <a:pt x="795" y="909"/>
                    <a:pt x="864" y="921"/>
                  </a:cubicBezTo>
                  <a:cubicBezTo>
                    <a:pt x="912" y="928"/>
                    <a:pt x="957" y="916"/>
                    <a:pt x="1005" y="922"/>
                  </a:cubicBezTo>
                  <a:cubicBezTo>
                    <a:pt x="994" y="910"/>
                    <a:pt x="975" y="906"/>
                    <a:pt x="969" y="890"/>
                  </a:cubicBezTo>
                  <a:close/>
                  <a:moveTo>
                    <a:pt x="447" y="1313"/>
                  </a:moveTo>
                  <a:cubicBezTo>
                    <a:pt x="449" y="1320"/>
                    <a:pt x="446" y="1323"/>
                    <a:pt x="446" y="1329"/>
                  </a:cubicBezTo>
                  <a:cubicBezTo>
                    <a:pt x="455" y="1329"/>
                    <a:pt x="466" y="1327"/>
                    <a:pt x="473" y="1330"/>
                  </a:cubicBezTo>
                  <a:cubicBezTo>
                    <a:pt x="484" y="1308"/>
                    <a:pt x="460" y="1311"/>
                    <a:pt x="447" y="1313"/>
                  </a:cubicBezTo>
                  <a:close/>
                  <a:moveTo>
                    <a:pt x="470" y="1278"/>
                  </a:moveTo>
                  <a:cubicBezTo>
                    <a:pt x="461" y="1276"/>
                    <a:pt x="456" y="1280"/>
                    <a:pt x="447" y="1277"/>
                  </a:cubicBezTo>
                  <a:cubicBezTo>
                    <a:pt x="447" y="1288"/>
                    <a:pt x="448" y="1294"/>
                    <a:pt x="449" y="1301"/>
                  </a:cubicBezTo>
                  <a:cubicBezTo>
                    <a:pt x="457" y="1302"/>
                    <a:pt x="461" y="1299"/>
                    <a:pt x="471" y="1298"/>
                  </a:cubicBezTo>
                  <a:cubicBezTo>
                    <a:pt x="470" y="1292"/>
                    <a:pt x="470" y="1286"/>
                    <a:pt x="470" y="1278"/>
                  </a:cubicBezTo>
                  <a:close/>
                  <a:moveTo>
                    <a:pt x="438" y="1278"/>
                  </a:moveTo>
                  <a:cubicBezTo>
                    <a:pt x="432" y="1279"/>
                    <a:pt x="424" y="1277"/>
                    <a:pt x="421" y="1280"/>
                  </a:cubicBezTo>
                  <a:cubicBezTo>
                    <a:pt x="422" y="1288"/>
                    <a:pt x="419" y="1292"/>
                    <a:pt x="420" y="1299"/>
                  </a:cubicBezTo>
                  <a:cubicBezTo>
                    <a:pt x="428" y="1299"/>
                    <a:pt x="432" y="1298"/>
                    <a:pt x="439" y="1301"/>
                  </a:cubicBezTo>
                  <a:cubicBezTo>
                    <a:pt x="441" y="1296"/>
                    <a:pt x="438" y="1284"/>
                    <a:pt x="438" y="1278"/>
                  </a:cubicBezTo>
                  <a:close/>
                  <a:moveTo>
                    <a:pt x="418" y="1313"/>
                  </a:moveTo>
                  <a:cubicBezTo>
                    <a:pt x="418" y="1317"/>
                    <a:pt x="418" y="1321"/>
                    <a:pt x="418" y="1324"/>
                  </a:cubicBezTo>
                  <a:cubicBezTo>
                    <a:pt x="424" y="1330"/>
                    <a:pt x="431" y="1324"/>
                    <a:pt x="438" y="1327"/>
                  </a:cubicBezTo>
                  <a:cubicBezTo>
                    <a:pt x="437" y="1321"/>
                    <a:pt x="440" y="1319"/>
                    <a:pt x="439" y="1312"/>
                  </a:cubicBezTo>
                  <a:cubicBezTo>
                    <a:pt x="432" y="1311"/>
                    <a:pt x="427" y="1309"/>
                    <a:pt x="418" y="1313"/>
                  </a:cubicBezTo>
                  <a:close/>
                  <a:moveTo>
                    <a:pt x="392" y="1280"/>
                  </a:moveTo>
                  <a:cubicBezTo>
                    <a:pt x="393" y="1288"/>
                    <a:pt x="387" y="1295"/>
                    <a:pt x="393" y="1299"/>
                  </a:cubicBezTo>
                  <a:cubicBezTo>
                    <a:pt x="396" y="1296"/>
                    <a:pt x="405" y="1302"/>
                    <a:pt x="411" y="1298"/>
                  </a:cubicBezTo>
                  <a:cubicBezTo>
                    <a:pt x="411" y="1291"/>
                    <a:pt x="409" y="1286"/>
                    <a:pt x="411" y="1278"/>
                  </a:cubicBezTo>
                  <a:cubicBezTo>
                    <a:pt x="402" y="1277"/>
                    <a:pt x="399" y="1279"/>
                    <a:pt x="392" y="1280"/>
                  </a:cubicBezTo>
                  <a:close/>
                  <a:moveTo>
                    <a:pt x="392" y="1313"/>
                  </a:moveTo>
                  <a:cubicBezTo>
                    <a:pt x="389" y="1316"/>
                    <a:pt x="390" y="1321"/>
                    <a:pt x="390" y="1326"/>
                  </a:cubicBezTo>
                  <a:cubicBezTo>
                    <a:pt x="402" y="1324"/>
                    <a:pt x="401" y="1326"/>
                    <a:pt x="410" y="1327"/>
                  </a:cubicBezTo>
                  <a:cubicBezTo>
                    <a:pt x="416" y="1308"/>
                    <a:pt x="401" y="1311"/>
                    <a:pt x="392" y="1313"/>
                  </a:cubicBezTo>
                  <a:close/>
                  <a:moveTo>
                    <a:pt x="344" y="964"/>
                  </a:moveTo>
                  <a:cubicBezTo>
                    <a:pt x="336" y="1055"/>
                    <a:pt x="325" y="1152"/>
                    <a:pt x="306" y="1257"/>
                  </a:cubicBezTo>
                  <a:cubicBezTo>
                    <a:pt x="301" y="1290"/>
                    <a:pt x="307" y="1327"/>
                    <a:pt x="299" y="1361"/>
                  </a:cubicBezTo>
                  <a:cubicBezTo>
                    <a:pt x="292" y="1393"/>
                    <a:pt x="291" y="1436"/>
                    <a:pt x="292" y="1464"/>
                  </a:cubicBezTo>
                  <a:cubicBezTo>
                    <a:pt x="308" y="1465"/>
                    <a:pt x="325" y="1470"/>
                    <a:pt x="341" y="1474"/>
                  </a:cubicBezTo>
                  <a:cubicBezTo>
                    <a:pt x="343" y="1463"/>
                    <a:pt x="351" y="1457"/>
                    <a:pt x="344" y="1445"/>
                  </a:cubicBezTo>
                  <a:cubicBezTo>
                    <a:pt x="348" y="1445"/>
                    <a:pt x="349" y="1443"/>
                    <a:pt x="348" y="1439"/>
                  </a:cubicBezTo>
                  <a:cubicBezTo>
                    <a:pt x="353" y="1412"/>
                    <a:pt x="357" y="1370"/>
                    <a:pt x="359" y="1340"/>
                  </a:cubicBezTo>
                  <a:cubicBezTo>
                    <a:pt x="356" y="1338"/>
                    <a:pt x="351" y="1338"/>
                    <a:pt x="351" y="1331"/>
                  </a:cubicBezTo>
                  <a:cubicBezTo>
                    <a:pt x="353" y="1329"/>
                    <a:pt x="361" y="1332"/>
                    <a:pt x="361" y="1327"/>
                  </a:cubicBezTo>
                  <a:cubicBezTo>
                    <a:pt x="371" y="1204"/>
                    <a:pt x="388" y="1076"/>
                    <a:pt x="397" y="964"/>
                  </a:cubicBezTo>
                  <a:cubicBezTo>
                    <a:pt x="397" y="963"/>
                    <a:pt x="397" y="962"/>
                    <a:pt x="396" y="962"/>
                  </a:cubicBezTo>
                  <a:cubicBezTo>
                    <a:pt x="377" y="965"/>
                    <a:pt x="363" y="960"/>
                    <a:pt x="344" y="964"/>
                  </a:cubicBezTo>
                  <a:close/>
                  <a:moveTo>
                    <a:pt x="382" y="1281"/>
                  </a:moveTo>
                  <a:cubicBezTo>
                    <a:pt x="378" y="1281"/>
                    <a:pt x="379" y="1284"/>
                    <a:pt x="375" y="1283"/>
                  </a:cubicBezTo>
                  <a:cubicBezTo>
                    <a:pt x="373" y="1288"/>
                    <a:pt x="373" y="1295"/>
                    <a:pt x="373" y="1302"/>
                  </a:cubicBezTo>
                  <a:cubicBezTo>
                    <a:pt x="388" y="1304"/>
                    <a:pt x="380" y="1292"/>
                    <a:pt x="382" y="1281"/>
                  </a:cubicBezTo>
                  <a:close/>
                  <a:moveTo>
                    <a:pt x="382" y="1313"/>
                  </a:moveTo>
                  <a:cubicBezTo>
                    <a:pt x="377" y="1312"/>
                    <a:pt x="378" y="1313"/>
                    <a:pt x="372" y="1312"/>
                  </a:cubicBezTo>
                  <a:cubicBezTo>
                    <a:pt x="372" y="1319"/>
                    <a:pt x="372" y="1325"/>
                    <a:pt x="371" y="1330"/>
                  </a:cubicBezTo>
                  <a:cubicBezTo>
                    <a:pt x="375" y="1330"/>
                    <a:pt x="377" y="1327"/>
                    <a:pt x="382" y="1327"/>
                  </a:cubicBezTo>
                  <a:cubicBezTo>
                    <a:pt x="383" y="1322"/>
                    <a:pt x="381" y="1321"/>
                    <a:pt x="382" y="1313"/>
                  </a:cubicBezTo>
                  <a:close/>
                  <a:moveTo>
                    <a:pt x="306" y="969"/>
                  </a:moveTo>
                  <a:cubicBezTo>
                    <a:pt x="301" y="1028"/>
                    <a:pt x="287" y="1105"/>
                    <a:pt x="281" y="1172"/>
                  </a:cubicBezTo>
                  <a:cubicBezTo>
                    <a:pt x="273" y="1259"/>
                    <a:pt x="263" y="1340"/>
                    <a:pt x="256" y="1426"/>
                  </a:cubicBezTo>
                  <a:cubicBezTo>
                    <a:pt x="262" y="1431"/>
                    <a:pt x="268" y="1449"/>
                    <a:pt x="280" y="1453"/>
                  </a:cubicBezTo>
                  <a:cubicBezTo>
                    <a:pt x="283" y="1426"/>
                    <a:pt x="288" y="1394"/>
                    <a:pt x="291" y="1365"/>
                  </a:cubicBezTo>
                  <a:cubicBezTo>
                    <a:pt x="293" y="1347"/>
                    <a:pt x="294" y="1329"/>
                    <a:pt x="295" y="1310"/>
                  </a:cubicBezTo>
                  <a:cubicBezTo>
                    <a:pt x="303" y="1190"/>
                    <a:pt x="323" y="1084"/>
                    <a:pt x="331" y="965"/>
                  </a:cubicBezTo>
                  <a:cubicBezTo>
                    <a:pt x="332" y="965"/>
                    <a:pt x="333" y="965"/>
                    <a:pt x="333" y="964"/>
                  </a:cubicBezTo>
                  <a:cubicBezTo>
                    <a:pt x="321" y="963"/>
                    <a:pt x="310" y="967"/>
                    <a:pt x="306" y="969"/>
                  </a:cubicBezTo>
                  <a:close/>
                  <a:moveTo>
                    <a:pt x="158" y="693"/>
                  </a:moveTo>
                  <a:cubicBezTo>
                    <a:pt x="157" y="680"/>
                    <a:pt x="159" y="665"/>
                    <a:pt x="158" y="652"/>
                  </a:cubicBezTo>
                  <a:cubicBezTo>
                    <a:pt x="157" y="642"/>
                    <a:pt x="153" y="632"/>
                    <a:pt x="153" y="621"/>
                  </a:cubicBezTo>
                  <a:cubicBezTo>
                    <a:pt x="150" y="577"/>
                    <a:pt x="157" y="530"/>
                    <a:pt x="150" y="487"/>
                  </a:cubicBezTo>
                  <a:cubicBezTo>
                    <a:pt x="143" y="577"/>
                    <a:pt x="133" y="685"/>
                    <a:pt x="125" y="763"/>
                  </a:cubicBezTo>
                  <a:cubicBezTo>
                    <a:pt x="119" y="814"/>
                    <a:pt x="110" y="865"/>
                    <a:pt x="109" y="914"/>
                  </a:cubicBezTo>
                  <a:cubicBezTo>
                    <a:pt x="124" y="910"/>
                    <a:pt x="147" y="915"/>
                    <a:pt x="164" y="912"/>
                  </a:cubicBezTo>
                  <a:cubicBezTo>
                    <a:pt x="164" y="833"/>
                    <a:pt x="162" y="762"/>
                    <a:pt x="158" y="693"/>
                  </a:cubicBezTo>
                  <a:close/>
                  <a:moveTo>
                    <a:pt x="44" y="1397"/>
                  </a:moveTo>
                  <a:cubicBezTo>
                    <a:pt x="48" y="1386"/>
                    <a:pt x="46" y="1380"/>
                    <a:pt x="48" y="1366"/>
                  </a:cubicBezTo>
                  <a:cubicBezTo>
                    <a:pt x="49" y="1348"/>
                    <a:pt x="53" y="1330"/>
                    <a:pt x="55" y="1310"/>
                  </a:cubicBezTo>
                  <a:cubicBezTo>
                    <a:pt x="64" y="1202"/>
                    <a:pt x="85" y="1077"/>
                    <a:pt x="91" y="965"/>
                  </a:cubicBezTo>
                  <a:cubicBezTo>
                    <a:pt x="77" y="956"/>
                    <a:pt x="79" y="928"/>
                    <a:pt x="84" y="915"/>
                  </a:cubicBezTo>
                  <a:cubicBezTo>
                    <a:pt x="89" y="914"/>
                    <a:pt x="93" y="911"/>
                    <a:pt x="98" y="914"/>
                  </a:cubicBezTo>
                  <a:cubicBezTo>
                    <a:pt x="110" y="855"/>
                    <a:pt x="106" y="793"/>
                    <a:pt x="119" y="746"/>
                  </a:cubicBezTo>
                  <a:cubicBezTo>
                    <a:pt x="123" y="732"/>
                    <a:pt x="121" y="718"/>
                    <a:pt x="122" y="704"/>
                  </a:cubicBezTo>
                  <a:cubicBezTo>
                    <a:pt x="126" y="612"/>
                    <a:pt x="142" y="511"/>
                    <a:pt x="147" y="420"/>
                  </a:cubicBezTo>
                  <a:cubicBezTo>
                    <a:pt x="153" y="405"/>
                    <a:pt x="153" y="383"/>
                    <a:pt x="153" y="363"/>
                  </a:cubicBezTo>
                  <a:cubicBezTo>
                    <a:pt x="152" y="346"/>
                    <a:pt x="151" y="329"/>
                    <a:pt x="147" y="317"/>
                  </a:cubicBezTo>
                  <a:cubicBezTo>
                    <a:pt x="143" y="353"/>
                    <a:pt x="133" y="399"/>
                    <a:pt x="134" y="437"/>
                  </a:cubicBezTo>
                  <a:cubicBezTo>
                    <a:pt x="125" y="463"/>
                    <a:pt x="125" y="491"/>
                    <a:pt x="122" y="519"/>
                  </a:cubicBezTo>
                  <a:cubicBezTo>
                    <a:pt x="115" y="594"/>
                    <a:pt x="101" y="683"/>
                    <a:pt x="95" y="746"/>
                  </a:cubicBezTo>
                  <a:cubicBezTo>
                    <a:pt x="94" y="758"/>
                    <a:pt x="92" y="771"/>
                    <a:pt x="91" y="784"/>
                  </a:cubicBezTo>
                  <a:cubicBezTo>
                    <a:pt x="84" y="887"/>
                    <a:pt x="65" y="977"/>
                    <a:pt x="63" y="1067"/>
                  </a:cubicBezTo>
                  <a:cubicBezTo>
                    <a:pt x="63" y="1072"/>
                    <a:pt x="60" y="1076"/>
                    <a:pt x="59" y="1081"/>
                  </a:cubicBezTo>
                  <a:cubicBezTo>
                    <a:pt x="55" y="1115"/>
                    <a:pt x="50" y="1149"/>
                    <a:pt x="46" y="1182"/>
                  </a:cubicBezTo>
                  <a:cubicBezTo>
                    <a:pt x="45" y="1191"/>
                    <a:pt x="47" y="1200"/>
                    <a:pt x="46" y="1208"/>
                  </a:cubicBezTo>
                  <a:cubicBezTo>
                    <a:pt x="45" y="1220"/>
                    <a:pt x="39" y="1224"/>
                    <a:pt x="38" y="1232"/>
                  </a:cubicBezTo>
                  <a:cubicBezTo>
                    <a:pt x="36" y="1242"/>
                    <a:pt x="40" y="1240"/>
                    <a:pt x="39" y="1243"/>
                  </a:cubicBezTo>
                  <a:cubicBezTo>
                    <a:pt x="38" y="1248"/>
                    <a:pt x="37" y="1241"/>
                    <a:pt x="35" y="1248"/>
                  </a:cubicBezTo>
                  <a:cubicBezTo>
                    <a:pt x="33" y="1256"/>
                    <a:pt x="39" y="1249"/>
                    <a:pt x="38" y="1256"/>
                  </a:cubicBezTo>
                  <a:cubicBezTo>
                    <a:pt x="30" y="1305"/>
                    <a:pt x="28" y="1354"/>
                    <a:pt x="20" y="1407"/>
                  </a:cubicBezTo>
                  <a:cubicBezTo>
                    <a:pt x="26" y="1411"/>
                    <a:pt x="32" y="1415"/>
                    <a:pt x="39" y="1418"/>
                  </a:cubicBezTo>
                  <a:cubicBezTo>
                    <a:pt x="47" y="1409"/>
                    <a:pt x="42" y="1402"/>
                    <a:pt x="44" y="1397"/>
                  </a:cubicBezTo>
                  <a:close/>
                  <a:moveTo>
                    <a:pt x="139" y="1010"/>
                  </a:moveTo>
                  <a:cubicBezTo>
                    <a:pt x="131" y="992"/>
                    <a:pt x="142" y="982"/>
                    <a:pt x="144" y="964"/>
                  </a:cubicBezTo>
                  <a:cubicBezTo>
                    <a:pt x="144" y="963"/>
                    <a:pt x="144" y="962"/>
                    <a:pt x="143" y="962"/>
                  </a:cubicBezTo>
                  <a:cubicBezTo>
                    <a:pt x="135" y="964"/>
                    <a:pt x="112" y="960"/>
                    <a:pt x="101" y="965"/>
                  </a:cubicBezTo>
                  <a:cubicBezTo>
                    <a:pt x="96" y="990"/>
                    <a:pt x="99" y="1011"/>
                    <a:pt x="90" y="1035"/>
                  </a:cubicBezTo>
                  <a:cubicBezTo>
                    <a:pt x="83" y="1148"/>
                    <a:pt x="65" y="1304"/>
                    <a:pt x="56" y="1426"/>
                  </a:cubicBezTo>
                  <a:cubicBezTo>
                    <a:pt x="69" y="1428"/>
                    <a:pt x="78" y="1419"/>
                    <a:pt x="91" y="1418"/>
                  </a:cubicBezTo>
                  <a:cubicBezTo>
                    <a:pt x="105" y="1288"/>
                    <a:pt x="123" y="1129"/>
                    <a:pt x="139" y="10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1" name="Freeform 13"/>
            <p:cNvSpPr>
              <a:spLocks/>
            </p:cNvSpPr>
            <p:nvPr/>
          </p:nvSpPr>
          <p:spPr bwMode="auto">
            <a:xfrm>
              <a:off x="1379" y="1626"/>
              <a:ext cx="14" cy="21"/>
            </a:xfrm>
            <a:custGeom>
              <a:avLst/>
              <a:gdLst>
                <a:gd name="T0" fmla="*/ 6 w 6"/>
                <a:gd name="T1" fmla="*/ 0 h 9"/>
                <a:gd name="T2" fmla="*/ 6 w 6"/>
                <a:gd name="T3" fmla="*/ 9 h 9"/>
                <a:gd name="T4" fmla="*/ 0 w 6"/>
                <a:gd name="T5" fmla="*/ 2 h 9"/>
                <a:gd name="T6" fmla="*/ 6 w 6"/>
                <a:gd name="T7" fmla="*/ 0 h 9"/>
              </a:gdLst>
              <a:ahLst/>
              <a:cxnLst>
                <a:cxn ang="0">
                  <a:pos x="T0" y="T1"/>
                </a:cxn>
                <a:cxn ang="0">
                  <a:pos x="T2" y="T3"/>
                </a:cxn>
                <a:cxn ang="0">
                  <a:pos x="T4" y="T5"/>
                </a:cxn>
                <a:cxn ang="0">
                  <a:pos x="T6" y="T7"/>
                </a:cxn>
              </a:cxnLst>
              <a:rect l="0" t="0" r="r" b="b"/>
              <a:pathLst>
                <a:path w="6" h="9">
                  <a:moveTo>
                    <a:pt x="6" y="0"/>
                  </a:moveTo>
                  <a:cubicBezTo>
                    <a:pt x="6" y="3"/>
                    <a:pt x="6" y="6"/>
                    <a:pt x="6" y="9"/>
                  </a:cubicBezTo>
                  <a:cubicBezTo>
                    <a:pt x="2" y="8"/>
                    <a:pt x="0" y="6"/>
                    <a:pt x="0" y="2"/>
                  </a:cubicBezTo>
                  <a:cubicBezTo>
                    <a:pt x="1" y="1"/>
                    <a:pt x="3"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4"/>
            <p:cNvSpPr>
              <a:spLocks/>
            </p:cNvSpPr>
            <p:nvPr/>
          </p:nvSpPr>
          <p:spPr bwMode="auto">
            <a:xfrm>
              <a:off x="1350" y="1673"/>
              <a:ext cx="19" cy="21"/>
            </a:xfrm>
            <a:custGeom>
              <a:avLst/>
              <a:gdLst>
                <a:gd name="T0" fmla="*/ 8 w 8"/>
                <a:gd name="T1" fmla="*/ 5 h 9"/>
                <a:gd name="T2" fmla="*/ 0 w 8"/>
                <a:gd name="T3" fmla="*/ 7 h 9"/>
                <a:gd name="T4" fmla="*/ 7 w 8"/>
                <a:gd name="T5" fmla="*/ 0 h 9"/>
                <a:gd name="T6" fmla="*/ 8 w 8"/>
                <a:gd name="T7" fmla="*/ 5 h 9"/>
              </a:gdLst>
              <a:ahLst/>
              <a:cxnLst>
                <a:cxn ang="0">
                  <a:pos x="T0" y="T1"/>
                </a:cxn>
                <a:cxn ang="0">
                  <a:pos x="T2" y="T3"/>
                </a:cxn>
                <a:cxn ang="0">
                  <a:pos x="T4" y="T5"/>
                </a:cxn>
                <a:cxn ang="0">
                  <a:pos x="T6" y="T7"/>
                </a:cxn>
              </a:cxnLst>
              <a:rect l="0" t="0" r="r" b="b"/>
              <a:pathLst>
                <a:path w="8" h="9">
                  <a:moveTo>
                    <a:pt x="8" y="5"/>
                  </a:moveTo>
                  <a:cubicBezTo>
                    <a:pt x="6" y="7"/>
                    <a:pt x="2" y="9"/>
                    <a:pt x="0" y="7"/>
                  </a:cubicBezTo>
                  <a:cubicBezTo>
                    <a:pt x="0" y="3"/>
                    <a:pt x="2" y="0"/>
                    <a:pt x="7" y="0"/>
                  </a:cubicBezTo>
                  <a:cubicBezTo>
                    <a:pt x="7" y="2"/>
                    <a:pt x="6" y="5"/>
                    <a:pt x="8"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3" name="Group 18"/>
          <p:cNvGrpSpPr>
            <a:grpSpLocks noChangeAspect="1"/>
          </p:cNvGrpSpPr>
          <p:nvPr/>
        </p:nvGrpSpPr>
        <p:grpSpPr bwMode="auto">
          <a:xfrm>
            <a:off x="8155360" y="5097180"/>
            <a:ext cx="1156749" cy="1254950"/>
            <a:chOff x="487" y="-486"/>
            <a:chExt cx="4767" cy="4202"/>
          </a:xfrm>
          <a:solidFill>
            <a:srgbClr val="FFFFFF">
              <a:alpha val="50000"/>
            </a:srgbClr>
          </a:solidFill>
        </p:grpSpPr>
        <p:sp>
          <p:nvSpPr>
            <p:cNvPr id="15" name="Freeform 19"/>
            <p:cNvSpPr>
              <a:spLocks noEditPoints="1"/>
            </p:cNvSpPr>
            <p:nvPr/>
          </p:nvSpPr>
          <p:spPr bwMode="auto">
            <a:xfrm>
              <a:off x="4966" y="-68"/>
              <a:ext cx="179" cy="168"/>
            </a:xfrm>
            <a:custGeom>
              <a:avLst/>
              <a:gdLst>
                <a:gd name="T0" fmla="*/ 25 w 76"/>
                <a:gd name="T1" fmla="*/ 2 h 71"/>
                <a:gd name="T2" fmla="*/ 35 w 76"/>
                <a:gd name="T3" fmla="*/ 8 h 71"/>
                <a:gd name="T4" fmla="*/ 44 w 76"/>
                <a:gd name="T5" fmla="*/ 0 h 71"/>
                <a:gd name="T6" fmla="*/ 11 w 76"/>
                <a:gd name="T7" fmla="*/ 49 h 71"/>
                <a:gd name="T8" fmla="*/ 25 w 76"/>
                <a:gd name="T9" fmla="*/ 2 h 71"/>
                <a:gd name="T10" fmla="*/ 19 w 76"/>
                <a:gd name="T11" fmla="*/ 31 h 71"/>
                <a:gd name="T12" fmla="*/ 29 w 76"/>
                <a:gd name="T13" fmla="*/ 39 h 71"/>
                <a:gd name="T14" fmla="*/ 39 w 76"/>
                <a:gd name="T15" fmla="*/ 14 h 71"/>
                <a:gd name="T16" fmla="*/ 19 w 76"/>
                <a:gd name="T17" fmla="*/ 31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71">
                  <a:moveTo>
                    <a:pt x="25" y="2"/>
                  </a:moveTo>
                  <a:cubicBezTo>
                    <a:pt x="30" y="2"/>
                    <a:pt x="35" y="2"/>
                    <a:pt x="35" y="8"/>
                  </a:cubicBezTo>
                  <a:cubicBezTo>
                    <a:pt x="41" y="8"/>
                    <a:pt x="39" y="0"/>
                    <a:pt x="44" y="0"/>
                  </a:cubicBezTo>
                  <a:cubicBezTo>
                    <a:pt x="76" y="23"/>
                    <a:pt x="31" y="71"/>
                    <a:pt x="11" y="49"/>
                  </a:cubicBezTo>
                  <a:cubicBezTo>
                    <a:pt x="0" y="37"/>
                    <a:pt x="5" y="6"/>
                    <a:pt x="25" y="2"/>
                  </a:cubicBezTo>
                  <a:close/>
                  <a:moveTo>
                    <a:pt x="19" y="31"/>
                  </a:moveTo>
                  <a:cubicBezTo>
                    <a:pt x="23" y="33"/>
                    <a:pt x="23" y="39"/>
                    <a:pt x="29" y="39"/>
                  </a:cubicBezTo>
                  <a:cubicBezTo>
                    <a:pt x="36" y="34"/>
                    <a:pt x="40" y="27"/>
                    <a:pt x="39" y="14"/>
                  </a:cubicBezTo>
                  <a:cubicBezTo>
                    <a:pt x="29" y="17"/>
                    <a:pt x="20" y="20"/>
                    <a:pt x="19" y="3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20"/>
            <p:cNvSpPr>
              <a:spLocks noEditPoints="1"/>
            </p:cNvSpPr>
            <p:nvPr/>
          </p:nvSpPr>
          <p:spPr bwMode="auto">
            <a:xfrm>
              <a:off x="4857" y="150"/>
              <a:ext cx="154" cy="141"/>
            </a:xfrm>
            <a:custGeom>
              <a:avLst/>
              <a:gdLst>
                <a:gd name="T0" fmla="*/ 65 w 65"/>
                <a:gd name="T1" fmla="*/ 16 h 60"/>
                <a:gd name="T2" fmla="*/ 55 w 65"/>
                <a:gd name="T3" fmla="*/ 49 h 60"/>
                <a:gd name="T4" fmla="*/ 24 w 65"/>
                <a:gd name="T5" fmla="*/ 57 h 60"/>
                <a:gd name="T6" fmla="*/ 32 w 65"/>
                <a:gd name="T7" fmla="*/ 0 h 60"/>
                <a:gd name="T8" fmla="*/ 65 w 65"/>
                <a:gd name="T9" fmla="*/ 16 h 60"/>
                <a:gd name="T10" fmla="*/ 30 w 65"/>
                <a:gd name="T11" fmla="*/ 18 h 60"/>
                <a:gd name="T12" fmla="*/ 28 w 65"/>
                <a:gd name="T13" fmla="*/ 41 h 60"/>
                <a:gd name="T14" fmla="*/ 47 w 65"/>
                <a:gd name="T15" fmla="*/ 28 h 60"/>
                <a:gd name="T16" fmla="*/ 30 w 65"/>
                <a:gd name="T17" fmla="*/ 18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60">
                  <a:moveTo>
                    <a:pt x="65" y="16"/>
                  </a:moveTo>
                  <a:cubicBezTo>
                    <a:pt x="65" y="31"/>
                    <a:pt x="61" y="37"/>
                    <a:pt x="55" y="49"/>
                  </a:cubicBezTo>
                  <a:cubicBezTo>
                    <a:pt x="42" y="51"/>
                    <a:pt x="33" y="60"/>
                    <a:pt x="24" y="57"/>
                  </a:cubicBezTo>
                  <a:cubicBezTo>
                    <a:pt x="0" y="48"/>
                    <a:pt x="4" y="6"/>
                    <a:pt x="32" y="0"/>
                  </a:cubicBezTo>
                  <a:cubicBezTo>
                    <a:pt x="44" y="4"/>
                    <a:pt x="50" y="14"/>
                    <a:pt x="65" y="16"/>
                  </a:cubicBezTo>
                  <a:close/>
                  <a:moveTo>
                    <a:pt x="30" y="18"/>
                  </a:moveTo>
                  <a:cubicBezTo>
                    <a:pt x="24" y="22"/>
                    <a:pt x="21" y="36"/>
                    <a:pt x="28" y="41"/>
                  </a:cubicBezTo>
                  <a:cubicBezTo>
                    <a:pt x="35" y="40"/>
                    <a:pt x="45" y="39"/>
                    <a:pt x="47" y="28"/>
                  </a:cubicBezTo>
                  <a:cubicBezTo>
                    <a:pt x="43" y="22"/>
                    <a:pt x="39" y="17"/>
                    <a:pt x="30"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21"/>
            <p:cNvSpPr>
              <a:spLocks noEditPoints="1"/>
            </p:cNvSpPr>
            <p:nvPr/>
          </p:nvSpPr>
          <p:spPr bwMode="auto">
            <a:xfrm>
              <a:off x="3997" y="-363"/>
              <a:ext cx="156" cy="170"/>
            </a:xfrm>
            <a:custGeom>
              <a:avLst/>
              <a:gdLst>
                <a:gd name="T0" fmla="*/ 19 w 66"/>
                <a:gd name="T1" fmla="*/ 64 h 72"/>
                <a:gd name="T2" fmla="*/ 25 w 66"/>
                <a:gd name="T3" fmla="*/ 5 h 72"/>
                <a:gd name="T4" fmla="*/ 19 w 66"/>
                <a:gd name="T5" fmla="*/ 64 h 72"/>
                <a:gd name="T6" fmla="*/ 21 w 66"/>
                <a:gd name="T7" fmla="*/ 29 h 72"/>
                <a:gd name="T8" fmla="*/ 29 w 66"/>
                <a:gd name="T9" fmla="*/ 49 h 72"/>
                <a:gd name="T10" fmla="*/ 39 w 66"/>
                <a:gd name="T11" fmla="*/ 25 h 72"/>
                <a:gd name="T12" fmla="*/ 21 w 66"/>
                <a:gd name="T13" fmla="*/ 29 h 72"/>
              </a:gdLst>
              <a:ahLst/>
              <a:cxnLst>
                <a:cxn ang="0">
                  <a:pos x="T0" y="T1"/>
                </a:cxn>
                <a:cxn ang="0">
                  <a:pos x="T2" y="T3"/>
                </a:cxn>
                <a:cxn ang="0">
                  <a:pos x="T4" y="T5"/>
                </a:cxn>
                <a:cxn ang="0">
                  <a:pos x="T6" y="T7"/>
                </a:cxn>
                <a:cxn ang="0">
                  <a:pos x="T8" y="T9"/>
                </a:cxn>
                <a:cxn ang="0">
                  <a:pos x="T10" y="T11"/>
                </a:cxn>
                <a:cxn ang="0">
                  <a:pos x="T12" y="T13"/>
                </a:cxn>
              </a:cxnLst>
              <a:rect l="0" t="0" r="r" b="b"/>
              <a:pathLst>
                <a:path w="66" h="72">
                  <a:moveTo>
                    <a:pt x="19" y="64"/>
                  </a:moveTo>
                  <a:cubicBezTo>
                    <a:pt x="0" y="50"/>
                    <a:pt x="1" y="9"/>
                    <a:pt x="25" y="5"/>
                  </a:cubicBezTo>
                  <a:cubicBezTo>
                    <a:pt x="60" y="0"/>
                    <a:pt x="66" y="72"/>
                    <a:pt x="19" y="64"/>
                  </a:cubicBezTo>
                  <a:close/>
                  <a:moveTo>
                    <a:pt x="21" y="29"/>
                  </a:moveTo>
                  <a:cubicBezTo>
                    <a:pt x="22" y="37"/>
                    <a:pt x="24" y="44"/>
                    <a:pt x="29" y="49"/>
                  </a:cubicBezTo>
                  <a:cubicBezTo>
                    <a:pt x="39" y="44"/>
                    <a:pt x="38" y="37"/>
                    <a:pt x="39" y="25"/>
                  </a:cubicBezTo>
                  <a:cubicBezTo>
                    <a:pt x="31" y="20"/>
                    <a:pt x="27" y="26"/>
                    <a:pt x="21"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22"/>
            <p:cNvSpPr>
              <a:spLocks noEditPoints="1"/>
            </p:cNvSpPr>
            <p:nvPr/>
          </p:nvSpPr>
          <p:spPr bwMode="auto">
            <a:xfrm>
              <a:off x="3926" y="-120"/>
              <a:ext cx="137" cy="142"/>
            </a:xfrm>
            <a:custGeom>
              <a:avLst/>
              <a:gdLst>
                <a:gd name="T0" fmla="*/ 18 w 58"/>
                <a:gd name="T1" fmla="*/ 0 h 60"/>
                <a:gd name="T2" fmla="*/ 55 w 58"/>
                <a:gd name="T3" fmla="*/ 12 h 60"/>
                <a:gd name="T4" fmla="*/ 24 w 58"/>
                <a:gd name="T5" fmla="*/ 57 h 60"/>
                <a:gd name="T6" fmla="*/ 18 w 58"/>
                <a:gd name="T7" fmla="*/ 0 h 60"/>
                <a:gd name="T8" fmla="*/ 26 w 58"/>
                <a:gd name="T9" fmla="*/ 16 h 60"/>
                <a:gd name="T10" fmla="*/ 24 w 58"/>
                <a:gd name="T11" fmla="*/ 34 h 60"/>
                <a:gd name="T12" fmla="*/ 41 w 58"/>
                <a:gd name="T13" fmla="*/ 16 h 60"/>
                <a:gd name="T14" fmla="*/ 26 w 58"/>
                <a:gd name="T15" fmla="*/ 16 h 6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8" h="60">
                  <a:moveTo>
                    <a:pt x="18" y="0"/>
                  </a:moveTo>
                  <a:cubicBezTo>
                    <a:pt x="37" y="1"/>
                    <a:pt x="43" y="9"/>
                    <a:pt x="55" y="12"/>
                  </a:cubicBezTo>
                  <a:cubicBezTo>
                    <a:pt x="58" y="38"/>
                    <a:pt x="38" y="60"/>
                    <a:pt x="24" y="57"/>
                  </a:cubicBezTo>
                  <a:cubicBezTo>
                    <a:pt x="3" y="53"/>
                    <a:pt x="0" y="16"/>
                    <a:pt x="18" y="0"/>
                  </a:cubicBezTo>
                  <a:close/>
                  <a:moveTo>
                    <a:pt x="26" y="16"/>
                  </a:moveTo>
                  <a:cubicBezTo>
                    <a:pt x="26" y="23"/>
                    <a:pt x="22" y="26"/>
                    <a:pt x="24" y="34"/>
                  </a:cubicBezTo>
                  <a:cubicBezTo>
                    <a:pt x="34" y="39"/>
                    <a:pt x="37" y="24"/>
                    <a:pt x="41" y="16"/>
                  </a:cubicBezTo>
                  <a:cubicBezTo>
                    <a:pt x="36" y="13"/>
                    <a:pt x="30" y="16"/>
                    <a:pt x="26"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23"/>
            <p:cNvSpPr>
              <a:spLocks/>
            </p:cNvSpPr>
            <p:nvPr/>
          </p:nvSpPr>
          <p:spPr bwMode="auto">
            <a:xfrm>
              <a:off x="926" y="598"/>
              <a:ext cx="19" cy="24"/>
            </a:xfrm>
            <a:custGeom>
              <a:avLst/>
              <a:gdLst>
                <a:gd name="T0" fmla="*/ 8 w 8"/>
                <a:gd name="T1" fmla="*/ 0 h 10"/>
                <a:gd name="T2" fmla="*/ 6 w 8"/>
                <a:gd name="T3" fmla="*/ 10 h 10"/>
                <a:gd name="T4" fmla="*/ 0 w 8"/>
                <a:gd name="T5" fmla="*/ 8 h 10"/>
                <a:gd name="T6" fmla="*/ 8 w 8"/>
                <a:gd name="T7" fmla="*/ 0 h 10"/>
              </a:gdLst>
              <a:ahLst/>
              <a:cxnLst>
                <a:cxn ang="0">
                  <a:pos x="T0" y="T1"/>
                </a:cxn>
                <a:cxn ang="0">
                  <a:pos x="T2" y="T3"/>
                </a:cxn>
                <a:cxn ang="0">
                  <a:pos x="T4" y="T5"/>
                </a:cxn>
                <a:cxn ang="0">
                  <a:pos x="T6" y="T7"/>
                </a:cxn>
              </a:cxnLst>
              <a:rect l="0" t="0" r="r" b="b"/>
              <a:pathLst>
                <a:path w="8" h="10">
                  <a:moveTo>
                    <a:pt x="8" y="0"/>
                  </a:moveTo>
                  <a:cubicBezTo>
                    <a:pt x="8" y="5"/>
                    <a:pt x="8" y="8"/>
                    <a:pt x="6" y="10"/>
                  </a:cubicBezTo>
                  <a:cubicBezTo>
                    <a:pt x="4" y="9"/>
                    <a:pt x="3" y="8"/>
                    <a:pt x="0" y="8"/>
                  </a:cubicBezTo>
                  <a:cubicBezTo>
                    <a:pt x="0" y="3"/>
                    <a:pt x="3" y="1"/>
                    <a:pt x="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24"/>
            <p:cNvSpPr>
              <a:spLocks noEditPoints="1"/>
            </p:cNvSpPr>
            <p:nvPr/>
          </p:nvSpPr>
          <p:spPr bwMode="auto">
            <a:xfrm>
              <a:off x="487" y="-486"/>
              <a:ext cx="4767" cy="4202"/>
            </a:xfrm>
            <a:custGeom>
              <a:avLst/>
              <a:gdLst>
                <a:gd name="T0" fmla="*/ 115 w 2018"/>
                <a:gd name="T1" fmla="*/ 1063 h 1779"/>
                <a:gd name="T2" fmla="*/ 72 w 2018"/>
                <a:gd name="T3" fmla="*/ 202 h 1779"/>
                <a:gd name="T4" fmla="*/ 700 w 2018"/>
                <a:gd name="T5" fmla="*/ 52 h 1779"/>
                <a:gd name="T6" fmla="*/ 1360 w 2018"/>
                <a:gd name="T7" fmla="*/ 285 h 1779"/>
                <a:gd name="T8" fmla="*/ 1435 w 2018"/>
                <a:gd name="T9" fmla="*/ 251 h 1779"/>
                <a:gd name="T10" fmla="*/ 1886 w 2018"/>
                <a:gd name="T11" fmla="*/ 83 h 1779"/>
                <a:gd name="T12" fmla="*/ 1958 w 2018"/>
                <a:gd name="T13" fmla="*/ 375 h 1779"/>
                <a:gd name="T14" fmla="*/ 1838 w 2018"/>
                <a:gd name="T15" fmla="*/ 1281 h 1779"/>
                <a:gd name="T16" fmla="*/ 1382 w 2018"/>
                <a:gd name="T17" fmla="*/ 1069 h 1779"/>
                <a:gd name="T18" fmla="*/ 1280 w 2018"/>
                <a:gd name="T19" fmla="*/ 1302 h 1779"/>
                <a:gd name="T20" fmla="*/ 1050 w 2018"/>
                <a:gd name="T21" fmla="*/ 1314 h 1779"/>
                <a:gd name="T22" fmla="*/ 917 w 2018"/>
                <a:gd name="T23" fmla="*/ 1194 h 1779"/>
                <a:gd name="T24" fmla="*/ 860 w 2018"/>
                <a:gd name="T25" fmla="*/ 665 h 1779"/>
                <a:gd name="T26" fmla="*/ 537 w 2018"/>
                <a:gd name="T27" fmla="*/ 706 h 1779"/>
                <a:gd name="T28" fmla="*/ 402 w 2018"/>
                <a:gd name="T29" fmla="*/ 1765 h 1779"/>
                <a:gd name="T30" fmla="*/ 1974 w 2018"/>
                <a:gd name="T31" fmla="*/ 136 h 1779"/>
                <a:gd name="T32" fmla="*/ 1454 w 2018"/>
                <a:gd name="T33" fmla="*/ 238 h 1779"/>
                <a:gd name="T34" fmla="*/ 1856 w 2018"/>
                <a:gd name="T35" fmla="*/ 906 h 1779"/>
                <a:gd name="T36" fmla="*/ 1862 w 2018"/>
                <a:gd name="T37" fmla="*/ 622 h 1779"/>
                <a:gd name="T38" fmla="*/ 1337 w 2018"/>
                <a:gd name="T39" fmla="*/ 987 h 1779"/>
                <a:gd name="T40" fmla="*/ 1833 w 2018"/>
                <a:gd name="T41" fmla="*/ 826 h 1779"/>
                <a:gd name="T42" fmla="*/ 1846 w 2018"/>
                <a:gd name="T43" fmla="*/ 585 h 1779"/>
                <a:gd name="T44" fmla="*/ 1727 w 2018"/>
                <a:gd name="T45" fmla="*/ 616 h 1779"/>
                <a:gd name="T46" fmla="*/ 1597 w 2018"/>
                <a:gd name="T47" fmla="*/ 273 h 1779"/>
                <a:gd name="T48" fmla="*/ 1809 w 2018"/>
                <a:gd name="T49" fmla="*/ 1236 h 1779"/>
                <a:gd name="T50" fmla="*/ 1744 w 2018"/>
                <a:gd name="T51" fmla="*/ 649 h 1779"/>
                <a:gd name="T52" fmla="*/ 1056 w 2018"/>
                <a:gd name="T53" fmla="*/ 679 h 1779"/>
                <a:gd name="T54" fmla="*/ 1254 w 2018"/>
                <a:gd name="T55" fmla="*/ 840 h 1779"/>
                <a:gd name="T56" fmla="*/ 1535 w 2018"/>
                <a:gd name="T57" fmla="*/ 822 h 1779"/>
                <a:gd name="T58" fmla="*/ 1454 w 2018"/>
                <a:gd name="T59" fmla="*/ 910 h 1779"/>
                <a:gd name="T60" fmla="*/ 1750 w 2018"/>
                <a:gd name="T61" fmla="*/ 769 h 1779"/>
                <a:gd name="T62" fmla="*/ 1444 w 2018"/>
                <a:gd name="T63" fmla="*/ 369 h 1779"/>
                <a:gd name="T64" fmla="*/ 1413 w 2018"/>
                <a:gd name="T65" fmla="*/ 528 h 1779"/>
                <a:gd name="T66" fmla="*/ 1090 w 2018"/>
                <a:gd name="T67" fmla="*/ 318 h 1779"/>
                <a:gd name="T68" fmla="*/ 472 w 2018"/>
                <a:gd name="T69" fmla="*/ 440 h 1779"/>
                <a:gd name="T70" fmla="*/ 1329 w 2018"/>
                <a:gd name="T71" fmla="*/ 943 h 1779"/>
                <a:gd name="T72" fmla="*/ 1303 w 2018"/>
                <a:gd name="T73" fmla="*/ 1022 h 1779"/>
                <a:gd name="T74" fmla="*/ 1329 w 2018"/>
                <a:gd name="T75" fmla="*/ 943 h 1779"/>
                <a:gd name="T76" fmla="*/ 745 w 2018"/>
                <a:gd name="T77" fmla="*/ 95 h 1779"/>
                <a:gd name="T78" fmla="*/ 237 w 2018"/>
                <a:gd name="T79" fmla="*/ 232 h 1779"/>
                <a:gd name="T80" fmla="*/ 952 w 2018"/>
                <a:gd name="T81" fmla="*/ 320 h 1779"/>
                <a:gd name="T82" fmla="*/ 647 w 2018"/>
                <a:gd name="T83" fmla="*/ 665 h 1779"/>
                <a:gd name="T84" fmla="*/ 949 w 2018"/>
                <a:gd name="T85" fmla="*/ 398 h 1779"/>
                <a:gd name="T86" fmla="*/ 980 w 2018"/>
                <a:gd name="T87" fmla="*/ 1582 h 1779"/>
                <a:gd name="T88" fmla="*/ 996 w 2018"/>
                <a:gd name="T89" fmla="*/ 1041 h 1779"/>
                <a:gd name="T90" fmla="*/ 1009 w 2018"/>
                <a:gd name="T91" fmla="*/ 1582 h 1779"/>
                <a:gd name="T92" fmla="*/ 980 w 2018"/>
                <a:gd name="T93" fmla="*/ 759 h 1779"/>
                <a:gd name="T94" fmla="*/ 662 w 2018"/>
                <a:gd name="T95" fmla="*/ 687 h 1779"/>
                <a:gd name="T96" fmla="*/ 421 w 2018"/>
                <a:gd name="T97" fmla="*/ 1724 h 1779"/>
                <a:gd name="T98" fmla="*/ 421 w 2018"/>
                <a:gd name="T99" fmla="*/ 1724 h 1779"/>
                <a:gd name="T100" fmla="*/ 462 w 2018"/>
                <a:gd name="T101" fmla="*/ 1188 h 1779"/>
                <a:gd name="T102" fmla="*/ 439 w 2018"/>
                <a:gd name="T103" fmla="*/ 1710 h 1779"/>
                <a:gd name="T104" fmla="*/ 233 w 2018"/>
                <a:gd name="T105" fmla="*/ 250 h 1779"/>
                <a:gd name="T106" fmla="*/ 447 w 2018"/>
                <a:gd name="T107" fmla="*/ 418 h 1779"/>
                <a:gd name="T108" fmla="*/ 98 w 2018"/>
                <a:gd name="T109" fmla="*/ 306 h 1779"/>
                <a:gd name="T110" fmla="*/ 251 w 2018"/>
                <a:gd name="T111" fmla="*/ 530 h 1779"/>
                <a:gd name="T112" fmla="*/ 162 w 2018"/>
                <a:gd name="T113" fmla="*/ 798 h 1779"/>
                <a:gd name="T114" fmla="*/ 447 w 2018"/>
                <a:gd name="T115" fmla="*/ 1071 h 1779"/>
                <a:gd name="T116" fmla="*/ 274 w 2018"/>
                <a:gd name="T117" fmla="*/ 1339 h 1779"/>
                <a:gd name="T118" fmla="*/ 88 w 2018"/>
                <a:gd name="T119" fmla="*/ 1294 h 1779"/>
                <a:gd name="T120" fmla="*/ 176 w 2018"/>
                <a:gd name="T121" fmla="*/ 1257 h 1779"/>
                <a:gd name="T122" fmla="*/ 102 w 2018"/>
                <a:gd name="T123" fmla="*/ 449 h 1779"/>
                <a:gd name="T124" fmla="*/ 153 w 2018"/>
                <a:gd name="T125" fmla="*/ 1049 h 17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018" h="1779">
                  <a:moveTo>
                    <a:pt x="423" y="1682"/>
                  </a:moveTo>
                  <a:cubicBezTo>
                    <a:pt x="426" y="1647"/>
                    <a:pt x="425" y="1627"/>
                    <a:pt x="429" y="1590"/>
                  </a:cubicBezTo>
                  <a:cubicBezTo>
                    <a:pt x="422" y="1584"/>
                    <a:pt x="416" y="1576"/>
                    <a:pt x="406" y="1573"/>
                  </a:cubicBezTo>
                  <a:cubicBezTo>
                    <a:pt x="350" y="1476"/>
                    <a:pt x="279" y="1393"/>
                    <a:pt x="213" y="1306"/>
                  </a:cubicBezTo>
                  <a:cubicBezTo>
                    <a:pt x="205" y="1355"/>
                    <a:pt x="66" y="1356"/>
                    <a:pt x="74" y="1290"/>
                  </a:cubicBezTo>
                  <a:cubicBezTo>
                    <a:pt x="88" y="1284"/>
                    <a:pt x="90" y="1261"/>
                    <a:pt x="108" y="1265"/>
                  </a:cubicBezTo>
                  <a:cubicBezTo>
                    <a:pt x="110" y="1209"/>
                    <a:pt x="106" y="1158"/>
                    <a:pt x="110" y="1108"/>
                  </a:cubicBezTo>
                  <a:cubicBezTo>
                    <a:pt x="111" y="1093"/>
                    <a:pt x="115" y="1078"/>
                    <a:pt x="115" y="1063"/>
                  </a:cubicBezTo>
                  <a:cubicBezTo>
                    <a:pt x="115" y="1027"/>
                    <a:pt x="108" y="994"/>
                    <a:pt x="106" y="959"/>
                  </a:cubicBezTo>
                  <a:cubicBezTo>
                    <a:pt x="103" y="921"/>
                    <a:pt x="98" y="883"/>
                    <a:pt x="96" y="843"/>
                  </a:cubicBezTo>
                  <a:cubicBezTo>
                    <a:pt x="96" y="837"/>
                    <a:pt x="98" y="833"/>
                    <a:pt x="102" y="832"/>
                  </a:cubicBezTo>
                  <a:cubicBezTo>
                    <a:pt x="93" y="789"/>
                    <a:pt x="107" y="748"/>
                    <a:pt x="102" y="708"/>
                  </a:cubicBezTo>
                  <a:cubicBezTo>
                    <a:pt x="91" y="620"/>
                    <a:pt x="93" y="526"/>
                    <a:pt x="82" y="432"/>
                  </a:cubicBezTo>
                  <a:cubicBezTo>
                    <a:pt x="95" y="413"/>
                    <a:pt x="82" y="391"/>
                    <a:pt x="80" y="367"/>
                  </a:cubicBezTo>
                  <a:cubicBezTo>
                    <a:pt x="78" y="341"/>
                    <a:pt x="82" y="313"/>
                    <a:pt x="82" y="285"/>
                  </a:cubicBezTo>
                  <a:cubicBezTo>
                    <a:pt x="82" y="256"/>
                    <a:pt x="67" y="231"/>
                    <a:pt x="72" y="202"/>
                  </a:cubicBezTo>
                  <a:cubicBezTo>
                    <a:pt x="67" y="195"/>
                    <a:pt x="62" y="188"/>
                    <a:pt x="49" y="189"/>
                  </a:cubicBezTo>
                  <a:cubicBezTo>
                    <a:pt x="45" y="172"/>
                    <a:pt x="28" y="175"/>
                    <a:pt x="19" y="163"/>
                  </a:cubicBezTo>
                  <a:cubicBezTo>
                    <a:pt x="0" y="138"/>
                    <a:pt x="23" y="106"/>
                    <a:pt x="49" y="99"/>
                  </a:cubicBezTo>
                  <a:cubicBezTo>
                    <a:pt x="55" y="98"/>
                    <a:pt x="57" y="103"/>
                    <a:pt x="61" y="106"/>
                  </a:cubicBezTo>
                  <a:cubicBezTo>
                    <a:pt x="171" y="85"/>
                    <a:pt x="282" y="98"/>
                    <a:pt x="396" y="75"/>
                  </a:cubicBezTo>
                  <a:cubicBezTo>
                    <a:pt x="461" y="83"/>
                    <a:pt x="527" y="59"/>
                    <a:pt x="590" y="67"/>
                  </a:cubicBezTo>
                  <a:cubicBezTo>
                    <a:pt x="606" y="65"/>
                    <a:pt x="624" y="62"/>
                    <a:pt x="643" y="59"/>
                  </a:cubicBezTo>
                  <a:cubicBezTo>
                    <a:pt x="661" y="57"/>
                    <a:pt x="684" y="50"/>
                    <a:pt x="700" y="52"/>
                  </a:cubicBezTo>
                  <a:cubicBezTo>
                    <a:pt x="712" y="53"/>
                    <a:pt x="722" y="67"/>
                    <a:pt x="733" y="61"/>
                  </a:cubicBezTo>
                  <a:cubicBezTo>
                    <a:pt x="769" y="92"/>
                    <a:pt x="828" y="90"/>
                    <a:pt x="864" y="122"/>
                  </a:cubicBezTo>
                  <a:cubicBezTo>
                    <a:pt x="894" y="127"/>
                    <a:pt x="920" y="143"/>
                    <a:pt x="947" y="153"/>
                  </a:cubicBezTo>
                  <a:cubicBezTo>
                    <a:pt x="974" y="164"/>
                    <a:pt x="1002" y="173"/>
                    <a:pt x="1029" y="183"/>
                  </a:cubicBezTo>
                  <a:cubicBezTo>
                    <a:pt x="1044" y="189"/>
                    <a:pt x="1058" y="198"/>
                    <a:pt x="1074" y="202"/>
                  </a:cubicBezTo>
                  <a:cubicBezTo>
                    <a:pt x="1087" y="207"/>
                    <a:pt x="1101" y="206"/>
                    <a:pt x="1113" y="210"/>
                  </a:cubicBezTo>
                  <a:cubicBezTo>
                    <a:pt x="1143" y="222"/>
                    <a:pt x="1172" y="236"/>
                    <a:pt x="1201" y="240"/>
                  </a:cubicBezTo>
                  <a:cubicBezTo>
                    <a:pt x="1249" y="267"/>
                    <a:pt x="1305" y="263"/>
                    <a:pt x="1360" y="285"/>
                  </a:cubicBezTo>
                  <a:cubicBezTo>
                    <a:pt x="1366" y="300"/>
                    <a:pt x="1369" y="306"/>
                    <a:pt x="1368" y="326"/>
                  </a:cubicBezTo>
                  <a:cubicBezTo>
                    <a:pt x="1342" y="358"/>
                    <a:pt x="1283" y="345"/>
                    <a:pt x="1233" y="353"/>
                  </a:cubicBezTo>
                  <a:cubicBezTo>
                    <a:pt x="1183" y="418"/>
                    <a:pt x="1148" y="496"/>
                    <a:pt x="1107" y="569"/>
                  </a:cubicBezTo>
                  <a:cubicBezTo>
                    <a:pt x="1130" y="564"/>
                    <a:pt x="1153" y="553"/>
                    <a:pt x="1178" y="547"/>
                  </a:cubicBezTo>
                  <a:cubicBezTo>
                    <a:pt x="1238" y="534"/>
                    <a:pt x="1305" y="534"/>
                    <a:pt x="1360" y="520"/>
                  </a:cubicBezTo>
                  <a:cubicBezTo>
                    <a:pt x="1368" y="519"/>
                    <a:pt x="1371" y="523"/>
                    <a:pt x="1378" y="524"/>
                  </a:cubicBezTo>
                  <a:cubicBezTo>
                    <a:pt x="1378" y="516"/>
                    <a:pt x="1374" y="512"/>
                    <a:pt x="1374" y="504"/>
                  </a:cubicBezTo>
                  <a:cubicBezTo>
                    <a:pt x="1389" y="413"/>
                    <a:pt x="1392" y="317"/>
                    <a:pt x="1435" y="251"/>
                  </a:cubicBezTo>
                  <a:cubicBezTo>
                    <a:pt x="1404" y="217"/>
                    <a:pt x="1431" y="162"/>
                    <a:pt x="1443" y="112"/>
                  </a:cubicBezTo>
                  <a:cubicBezTo>
                    <a:pt x="1451" y="78"/>
                    <a:pt x="1451" y="20"/>
                    <a:pt x="1474" y="8"/>
                  </a:cubicBezTo>
                  <a:cubicBezTo>
                    <a:pt x="1489" y="0"/>
                    <a:pt x="1525" y="6"/>
                    <a:pt x="1544" y="8"/>
                  </a:cubicBezTo>
                  <a:cubicBezTo>
                    <a:pt x="1571" y="12"/>
                    <a:pt x="1592" y="18"/>
                    <a:pt x="1625" y="24"/>
                  </a:cubicBezTo>
                  <a:cubicBezTo>
                    <a:pt x="1640" y="27"/>
                    <a:pt x="1654" y="35"/>
                    <a:pt x="1672" y="40"/>
                  </a:cubicBezTo>
                  <a:cubicBezTo>
                    <a:pt x="1703" y="49"/>
                    <a:pt x="1738" y="52"/>
                    <a:pt x="1772" y="59"/>
                  </a:cubicBezTo>
                  <a:cubicBezTo>
                    <a:pt x="1788" y="63"/>
                    <a:pt x="1803" y="71"/>
                    <a:pt x="1819" y="75"/>
                  </a:cubicBezTo>
                  <a:cubicBezTo>
                    <a:pt x="1842" y="81"/>
                    <a:pt x="1865" y="79"/>
                    <a:pt x="1886" y="83"/>
                  </a:cubicBezTo>
                  <a:cubicBezTo>
                    <a:pt x="1894" y="84"/>
                    <a:pt x="1901" y="91"/>
                    <a:pt x="1909" y="93"/>
                  </a:cubicBezTo>
                  <a:cubicBezTo>
                    <a:pt x="1915" y="94"/>
                    <a:pt x="1921" y="91"/>
                    <a:pt x="1927" y="93"/>
                  </a:cubicBezTo>
                  <a:cubicBezTo>
                    <a:pt x="1947" y="99"/>
                    <a:pt x="1971" y="121"/>
                    <a:pt x="1987" y="118"/>
                  </a:cubicBezTo>
                  <a:cubicBezTo>
                    <a:pt x="1992" y="135"/>
                    <a:pt x="2011" y="143"/>
                    <a:pt x="2013" y="163"/>
                  </a:cubicBezTo>
                  <a:cubicBezTo>
                    <a:pt x="2015" y="185"/>
                    <a:pt x="2001" y="202"/>
                    <a:pt x="1987" y="216"/>
                  </a:cubicBezTo>
                  <a:cubicBezTo>
                    <a:pt x="1995" y="239"/>
                    <a:pt x="2018" y="244"/>
                    <a:pt x="2015" y="269"/>
                  </a:cubicBezTo>
                  <a:cubicBezTo>
                    <a:pt x="2013" y="282"/>
                    <a:pt x="1993" y="303"/>
                    <a:pt x="1984" y="322"/>
                  </a:cubicBezTo>
                  <a:cubicBezTo>
                    <a:pt x="1974" y="340"/>
                    <a:pt x="1965" y="359"/>
                    <a:pt x="1958" y="375"/>
                  </a:cubicBezTo>
                  <a:cubicBezTo>
                    <a:pt x="1950" y="395"/>
                    <a:pt x="1948" y="415"/>
                    <a:pt x="1940" y="434"/>
                  </a:cubicBezTo>
                  <a:cubicBezTo>
                    <a:pt x="1937" y="443"/>
                    <a:pt x="1930" y="450"/>
                    <a:pt x="1927" y="459"/>
                  </a:cubicBezTo>
                  <a:cubicBezTo>
                    <a:pt x="1923" y="469"/>
                    <a:pt x="1922" y="481"/>
                    <a:pt x="1919" y="493"/>
                  </a:cubicBezTo>
                  <a:cubicBezTo>
                    <a:pt x="1909" y="525"/>
                    <a:pt x="1891" y="560"/>
                    <a:pt x="1887" y="593"/>
                  </a:cubicBezTo>
                  <a:cubicBezTo>
                    <a:pt x="1883" y="636"/>
                    <a:pt x="1889" y="691"/>
                    <a:pt x="1884" y="736"/>
                  </a:cubicBezTo>
                  <a:cubicBezTo>
                    <a:pt x="1870" y="856"/>
                    <a:pt x="1876" y="1013"/>
                    <a:pt x="1876" y="1139"/>
                  </a:cubicBezTo>
                  <a:cubicBezTo>
                    <a:pt x="1876" y="1154"/>
                    <a:pt x="1874" y="1176"/>
                    <a:pt x="1874" y="1198"/>
                  </a:cubicBezTo>
                  <a:cubicBezTo>
                    <a:pt x="1874" y="1244"/>
                    <a:pt x="1875" y="1265"/>
                    <a:pt x="1838" y="1281"/>
                  </a:cubicBezTo>
                  <a:cubicBezTo>
                    <a:pt x="1822" y="1281"/>
                    <a:pt x="1824" y="1276"/>
                    <a:pt x="1811" y="1281"/>
                  </a:cubicBezTo>
                  <a:cubicBezTo>
                    <a:pt x="1804" y="1268"/>
                    <a:pt x="1797" y="1268"/>
                    <a:pt x="1786" y="1261"/>
                  </a:cubicBezTo>
                  <a:cubicBezTo>
                    <a:pt x="1776" y="1142"/>
                    <a:pt x="1811" y="977"/>
                    <a:pt x="1793" y="859"/>
                  </a:cubicBezTo>
                  <a:cubicBezTo>
                    <a:pt x="1687" y="893"/>
                    <a:pt x="1577" y="929"/>
                    <a:pt x="1480" y="971"/>
                  </a:cubicBezTo>
                  <a:cubicBezTo>
                    <a:pt x="1461" y="967"/>
                    <a:pt x="1452" y="981"/>
                    <a:pt x="1437" y="987"/>
                  </a:cubicBezTo>
                  <a:cubicBezTo>
                    <a:pt x="1431" y="989"/>
                    <a:pt x="1426" y="986"/>
                    <a:pt x="1421" y="989"/>
                  </a:cubicBezTo>
                  <a:cubicBezTo>
                    <a:pt x="1388" y="1002"/>
                    <a:pt x="1392" y="1009"/>
                    <a:pt x="1388" y="1043"/>
                  </a:cubicBezTo>
                  <a:cubicBezTo>
                    <a:pt x="1387" y="1052"/>
                    <a:pt x="1382" y="1060"/>
                    <a:pt x="1382" y="1069"/>
                  </a:cubicBezTo>
                  <a:cubicBezTo>
                    <a:pt x="1376" y="1160"/>
                    <a:pt x="1371" y="1263"/>
                    <a:pt x="1364" y="1355"/>
                  </a:cubicBezTo>
                  <a:cubicBezTo>
                    <a:pt x="1362" y="1381"/>
                    <a:pt x="1357" y="1403"/>
                    <a:pt x="1362" y="1428"/>
                  </a:cubicBezTo>
                  <a:cubicBezTo>
                    <a:pt x="1350" y="1446"/>
                    <a:pt x="1331" y="1457"/>
                    <a:pt x="1309" y="1465"/>
                  </a:cubicBezTo>
                  <a:cubicBezTo>
                    <a:pt x="1302" y="1452"/>
                    <a:pt x="1278" y="1447"/>
                    <a:pt x="1270" y="1433"/>
                  </a:cubicBezTo>
                  <a:cubicBezTo>
                    <a:pt x="1271" y="1436"/>
                    <a:pt x="1266" y="1414"/>
                    <a:pt x="1266" y="1414"/>
                  </a:cubicBezTo>
                  <a:cubicBezTo>
                    <a:pt x="1266" y="1406"/>
                    <a:pt x="1270" y="1406"/>
                    <a:pt x="1272" y="1398"/>
                  </a:cubicBezTo>
                  <a:cubicBezTo>
                    <a:pt x="1275" y="1386"/>
                    <a:pt x="1274" y="1367"/>
                    <a:pt x="1276" y="1351"/>
                  </a:cubicBezTo>
                  <a:cubicBezTo>
                    <a:pt x="1278" y="1336"/>
                    <a:pt x="1279" y="1319"/>
                    <a:pt x="1280" y="1302"/>
                  </a:cubicBezTo>
                  <a:cubicBezTo>
                    <a:pt x="1283" y="1234"/>
                    <a:pt x="1285" y="1156"/>
                    <a:pt x="1288" y="1089"/>
                  </a:cubicBezTo>
                  <a:cubicBezTo>
                    <a:pt x="1289" y="1067"/>
                    <a:pt x="1291" y="1048"/>
                    <a:pt x="1292" y="1030"/>
                  </a:cubicBezTo>
                  <a:cubicBezTo>
                    <a:pt x="1292" y="994"/>
                    <a:pt x="1293" y="970"/>
                    <a:pt x="1268" y="951"/>
                  </a:cubicBezTo>
                  <a:cubicBezTo>
                    <a:pt x="1204" y="902"/>
                    <a:pt x="1120" y="869"/>
                    <a:pt x="1058" y="818"/>
                  </a:cubicBezTo>
                  <a:cubicBezTo>
                    <a:pt x="1049" y="949"/>
                    <a:pt x="1052" y="1061"/>
                    <a:pt x="1056" y="1185"/>
                  </a:cubicBezTo>
                  <a:cubicBezTo>
                    <a:pt x="1057" y="1195"/>
                    <a:pt x="1052" y="1207"/>
                    <a:pt x="1052" y="1218"/>
                  </a:cubicBezTo>
                  <a:cubicBezTo>
                    <a:pt x="1053" y="1225"/>
                    <a:pt x="1056" y="1234"/>
                    <a:pt x="1056" y="1241"/>
                  </a:cubicBezTo>
                  <a:cubicBezTo>
                    <a:pt x="1057" y="1265"/>
                    <a:pt x="1051" y="1290"/>
                    <a:pt x="1050" y="1314"/>
                  </a:cubicBezTo>
                  <a:cubicBezTo>
                    <a:pt x="1050" y="1392"/>
                    <a:pt x="1053" y="1471"/>
                    <a:pt x="1056" y="1557"/>
                  </a:cubicBezTo>
                  <a:cubicBezTo>
                    <a:pt x="1074" y="1567"/>
                    <a:pt x="1084" y="1584"/>
                    <a:pt x="1099" y="1596"/>
                  </a:cubicBezTo>
                  <a:cubicBezTo>
                    <a:pt x="1101" y="1603"/>
                    <a:pt x="1094" y="1626"/>
                    <a:pt x="1088" y="1633"/>
                  </a:cubicBezTo>
                  <a:cubicBezTo>
                    <a:pt x="1074" y="1648"/>
                    <a:pt x="959" y="1686"/>
                    <a:pt x="935" y="1641"/>
                  </a:cubicBezTo>
                  <a:cubicBezTo>
                    <a:pt x="921" y="1616"/>
                    <a:pt x="935" y="1567"/>
                    <a:pt x="980" y="1571"/>
                  </a:cubicBezTo>
                  <a:cubicBezTo>
                    <a:pt x="986" y="1457"/>
                    <a:pt x="981" y="1337"/>
                    <a:pt x="974" y="1218"/>
                  </a:cubicBezTo>
                  <a:cubicBezTo>
                    <a:pt x="962" y="1215"/>
                    <a:pt x="953" y="1209"/>
                    <a:pt x="947" y="1216"/>
                  </a:cubicBezTo>
                  <a:cubicBezTo>
                    <a:pt x="928" y="1206"/>
                    <a:pt x="936" y="1203"/>
                    <a:pt x="917" y="1194"/>
                  </a:cubicBezTo>
                  <a:cubicBezTo>
                    <a:pt x="915" y="1182"/>
                    <a:pt x="924" y="1171"/>
                    <a:pt x="927" y="1157"/>
                  </a:cubicBezTo>
                  <a:cubicBezTo>
                    <a:pt x="934" y="1120"/>
                    <a:pt x="932" y="1072"/>
                    <a:pt x="937" y="1030"/>
                  </a:cubicBezTo>
                  <a:cubicBezTo>
                    <a:pt x="939" y="1015"/>
                    <a:pt x="942" y="1004"/>
                    <a:pt x="943" y="981"/>
                  </a:cubicBezTo>
                  <a:cubicBezTo>
                    <a:pt x="944" y="930"/>
                    <a:pt x="960" y="861"/>
                    <a:pt x="964" y="812"/>
                  </a:cubicBezTo>
                  <a:cubicBezTo>
                    <a:pt x="966" y="798"/>
                    <a:pt x="963" y="782"/>
                    <a:pt x="964" y="767"/>
                  </a:cubicBezTo>
                  <a:cubicBezTo>
                    <a:pt x="967" y="742"/>
                    <a:pt x="978" y="712"/>
                    <a:pt x="976" y="679"/>
                  </a:cubicBezTo>
                  <a:cubicBezTo>
                    <a:pt x="986" y="675"/>
                    <a:pt x="983" y="661"/>
                    <a:pt x="984" y="653"/>
                  </a:cubicBezTo>
                  <a:cubicBezTo>
                    <a:pt x="940" y="656"/>
                    <a:pt x="901" y="662"/>
                    <a:pt x="860" y="665"/>
                  </a:cubicBezTo>
                  <a:cubicBezTo>
                    <a:pt x="813" y="669"/>
                    <a:pt x="766" y="676"/>
                    <a:pt x="713" y="685"/>
                  </a:cubicBezTo>
                  <a:cubicBezTo>
                    <a:pt x="715" y="811"/>
                    <a:pt x="723" y="931"/>
                    <a:pt x="709" y="1049"/>
                  </a:cubicBezTo>
                  <a:cubicBezTo>
                    <a:pt x="726" y="1070"/>
                    <a:pt x="761" y="1083"/>
                    <a:pt x="745" y="1128"/>
                  </a:cubicBezTo>
                  <a:cubicBezTo>
                    <a:pt x="718" y="1153"/>
                    <a:pt x="679" y="1130"/>
                    <a:pt x="639" y="1134"/>
                  </a:cubicBezTo>
                  <a:cubicBezTo>
                    <a:pt x="633" y="1129"/>
                    <a:pt x="627" y="1126"/>
                    <a:pt x="621" y="1122"/>
                  </a:cubicBezTo>
                  <a:cubicBezTo>
                    <a:pt x="614" y="1095"/>
                    <a:pt x="622" y="1058"/>
                    <a:pt x="647" y="1063"/>
                  </a:cubicBezTo>
                  <a:cubicBezTo>
                    <a:pt x="658" y="957"/>
                    <a:pt x="636" y="814"/>
                    <a:pt x="649" y="691"/>
                  </a:cubicBezTo>
                  <a:cubicBezTo>
                    <a:pt x="608" y="698"/>
                    <a:pt x="580" y="702"/>
                    <a:pt x="537" y="706"/>
                  </a:cubicBezTo>
                  <a:cubicBezTo>
                    <a:pt x="530" y="825"/>
                    <a:pt x="530" y="950"/>
                    <a:pt x="527" y="1034"/>
                  </a:cubicBezTo>
                  <a:cubicBezTo>
                    <a:pt x="522" y="1206"/>
                    <a:pt x="502" y="1478"/>
                    <a:pt x="521" y="1694"/>
                  </a:cubicBezTo>
                  <a:cubicBezTo>
                    <a:pt x="532" y="1692"/>
                    <a:pt x="569" y="1710"/>
                    <a:pt x="556" y="1741"/>
                  </a:cubicBezTo>
                  <a:cubicBezTo>
                    <a:pt x="552" y="1751"/>
                    <a:pt x="540" y="1753"/>
                    <a:pt x="527" y="1761"/>
                  </a:cubicBezTo>
                  <a:cubicBezTo>
                    <a:pt x="522" y="1764"/>
                    <a:pt x="518" y="1771"/>
                    <a:pt x="513" y="1773"/>
                  </a:cubicBezTo>
                  <a:cubicBezTo>
                    <a:pt x="507" y="1775"/>
                    <a:pt x="491" y="1774"/>
                    <a:pt x="476" y="1775"/>
                  </a:cubicBezTo>
                  <a:cubicBezTo>
                    <a:pt x="466" y="1775"/>
                    <a:pt x="453" y="1779"/>
                    <a:pt x="447" y="1779"/>
                  </a:cubicBezTo>
                  <a:cubicBezTo>
                    <a:pt x="444" y="1778"/>
                    <a:pt x="405" y="1767"/>
                    <a:pt x="402" y="1765"/>
                  </a:cubicBezTo>
                  <a:cubicBezTo>
                    <a:pt x="375" y="1747"/>
                    <a:pt x="384" y="1691"/>
                    <a:pt x="423" y="1682"/>
                  </a:cubicBezTo>
                  <a:close/>
                  <a:moveTo>
                    <a:pt x="1829" y="344"/>
                  </a:moveTo>
                  <a:cubicBezTo>
                    <a:pt x="1844" y="349"/>
                    <a:pt x="1875" y="369"/>
                    <a:pt x="1891" y="363"/>
                  </a:cubicBezTo>
                  <a:cubicBezTo>
                    <a:pt x="1896" y="361"/>
                    <a:pt x="1909" y="342"/>
                    <a:pt x="1913" y="334"/>
                  </a:cubicBezTo>
                  <a:cubicBezTo>
                    <a:pt x="1923" y="312"/>
                    <a:pt x="1930" y="284"/>
                    <a:pt x="1944" y="257"/>
                  </a:cubicBezTo>
                  <a:cubicBezTo>
                    <a:pt x="1961" y="225"/>
                    <a:pt x="1986" y="197"/>
                    <a:pt x="1997" y="165"/>
                  </a:cubicBezTo>
                  <a:cubicBezTo>
                    <a:pt x="1996" y="163"/>
                    <a:pt x="1995" y="161"/>
                    <a:pt x="1993" y="159"/>
                  </a:cubicBezTo>
                  <a:cubicBezTo>
                    <a:pt x="1985" y="158"/>
                    <a:pt x="1980" y="145"/>
                    <a:pt x="1974" y="136"/>
                  </a:cubicBezTo>
                  <a:cubicBezTo>
                    <a:pt x="1956" y="131"/>
                    <a:pt x="1942" y="112"/>
                    <a:pt x="1925" y="106"/>
                  </a:cubicBezTo>
                  <a:cubicBezTo>
                    <a:pt x="1916" y="104"/>
                    <a:pt x="1906" y="106"/>
                    <a:pt x="1897" y="104"/>
                  </a:cubicBezTo>
                  <a:cubicBezTo>
                    <a:pt x="1877" y="100"/>
                    <a:pt x="1858" y="94"/>
                    <a:pt x="1837" y="91"/>
                  </a:cubicBezTo>
                  <a:cubicBezTo>
                    <a:pt x="1813" y="88"/>
                    <a:pt x="1793" y="80"/>
                    <a:pt x="1770" y="75"/>
                  </a:cubicBezTo>
                  <a:cubicBezTo>
                    <a:pt x="1688" y="57"/>
                    <a:pt x="1605" y="34"/>
                    <a:pt x="1529" y="24"/>
                  </a:cubicBezTo>
                  <a:cubicBezTo>
                    <a:pt x="1511" y="22"/>
                    <a:pt x="1492" y="20"/>
                    <a:pt x="1476" y="30"/>
                  </a:cubicBezTo>
                  <a:cubicBezTo>
                    <a:pt x="1463" y="87"/>
                    <a:pt x="1449" y="147"/>
                    <a:pt x="1433" y="210"/>
                  </a:cubicBezTo>
                  <a:cubicBezTo>
                    <a:pt x="1439" y="218"/>
                    <a:pt x="1444" y="233"/>
                    <a:pt x="1454" y="238"/>
                  </a:cubicBezTo>
                  <a:cubicBezTo>
                    <a:pt x="1463" y="242"/>
                    <a:pt x="1471" y="236"/>
                    <a:pt x="1482" y="238"/>
                  </a:cubicBezTo>
                  <a:cubicBezTo>
                    <a:pt x="1491" y="239"/>
                    <a:pt x="1502" y="246"/>
                    <a:pt x="1513" y="248"/>
                  </a:cubicBezTo>
                  <a:cubicBezTo>
                    <a:pt x="1555" y="253"/>
                    <a:pt x="1608" y="258"/>
                    <a:pt x="1646" y="267"/>
                  </a:cubicBezTo>
                  <a:cubicBezTo>
                    <a:pt x="1670" y="273"/>
                    <a:pt x="1691" y="285"/>
                    <a:pt x="1709" y="293"/>
                  </a:cubicBezTo>
                  <a:cubicBezTo>
                    <a:pt x="1731" y="301"/>
                    <a:pt x="1750" y="307"/>
                    <a:pt x="1770" y="318"/>
                  </a:cubicBezTo>
                  <a:cubicBezTo>
                    <a:pt x="1787" y="323"/>
                    <a:pt x="1806" y="335"/>
                    <a:pt x="1829" y="344"/>
                  </a:cubicBezTo>
                  <a:close/>
                  <a:moveTo>
                    <a:pt x="1858" y="1153"/>
                  </a:moveTo>
                  <a:cubicBezTo>
                    <a:pt x="1855" y="1062"/>
                    <a:pt x="1858" y="978"/>
                    <a:pt x="1856" y="906"/>
                  </a:cubicBezTo>
                  <a:cubicBezTo>
                    <a:pt x="1854" y="835"/>
                    <a:pt x="1867" y="751"/>
                    <a:pt x="1866" y="675"/>
                  </a:cubicBezTo>
                  <a:cubicBezTo>
                    <a:pt x="1865" y="611"/>
                    <a:pt x="1883" y="548"/>
                    <a:pt x="1895" y="485"/>
                  </a:cubicBezTo>
                  <a:cubicBezTo>
                    <a:pt x="1907" y="425"/>
                    <a:pt x="1938" y="365"/>
                    <a:pt x="1968" y="316"/>
                  </a:cubicBezTo>
                  <a:cubicBezTo>
                    <a:pt x="1976" y="302"/>
                    <a:pt x="2002" y="266"/>
                    <a:pt x="1997" y="261"/>
                  </a:cubicBezTo>
                  <a:cubicBezTo>
                    <a:pt x="1991" y="255"/>
                    <a:pt x="1994" y="245"/>
                    <a:pt x="1982" y="238"/>
                  </a:cubicBezTo>
                  <a:cubicBezTo>
                    <a:pt x="1945" y="322"/>
                    <a:pt x="1887" y="408"/>
                    <a:pt x="1886" y="510"/>
                  </a:cubicBezTo>
                  <a:cubicBezTo>
                    <a:pt x="1878" y="523"/>
                    <a:pt x="1879" y="527"/>
                    <a:pt x="1878" y="553"/>
                  </a:cubicBezTo>
                  <a:cubicBezTo>
                    <a:pt x="1862" y="570"/>
                    <a:pt x="1868" y="592"/>
                    <a:pt x="1862" y="622"/>
                  </a:cubicBezTo>
                  <a:cubicBezTo>
                    <a:pt x="1856" y="652"/>
                    <a:pt x="1845" y="692"/>
                    <a:pt x="1842" y="718"/>
                  </a:cubicBezTo>
                  <a:cubicBezTo>
                    <a:pt x="1840" y="741"/>
                    <a:pt x="1843" y="773"/>
                    <a:pt x="1829" y="787"/>
                  </a:cubicBezTo>
                  <a:cubicBezTo>
                    <a:pt x="1817" y="798"/>
                    <a:pt x="1788" y="806"/>
                    <a:pt x="1766" y="816"/>
                  </a:cubicBezTo>
                  <a:cubicBezTo>
                    <a:pt x="1716" y="838"/>
                    <a:pt x="1682" y="856"/>
                    <a:pt x="1633" y="875"/>
                  </a:cubicBezTo>
                  <a:cubicBezTo>
                    <a:pt x="1610" y="884"/>
                    <a:pt x="1584" y="895"/>
                    <a:pt x="1560" y="900"/>
                  </a:cubicBezTo>
                  <a:cubicBezTo>
                    <a:pt x="1548" y="903"/>
                    <a:pt x="1538" y="902"/>
                    <a:pt x="1527" y="906"/>
                  </a:cubicBezTo>
                  <a:cubicBezTo>
                    <a:pt x="1494" y="917"/>
                    <a:pt x="1462" y="930"/>
                    <a:pt x="1431" y="941"/>
                  </a:cubicBezTo>
                  <a:cubicBezTo>
                    <a:pt x="1393" y="955"/>
                    <a:pt x="1351" y="948"/>
                    <a:pt x="1337" y="987"/>
                  </a:cubicBezTo>
                  <a:cubicBezTo>
                    <a:pt x="1342" y="1108"/>
                    <a:pt x="1321" y="1270"/>
                    <a:pt x="1315" y="1420"/>
                  </a:cubicBezTo>
                  <a:cubicBezTo>
                    <a:pt x="1328" y="1416"/>
                    <a:pt x="1334" y="1406"/>
                    <a:pt x="1343" y="1398"/>
                  </a:cubicBezTo>
                  <a:cubicBezTo>
                    <a:pt x="1353" y="1270"/>
                    <a:pt x="1364" y="1121"/>
                    <a:pt x="1370" y="996"/>
                  </a:cubicBezTo>
                  <a:cubicBezTo>
                    <a:pt x="1392" y="982"/>
                    <a:pt x="1419" y="972"/>
                    <a:pt x="1450" y="967"/>
                  </a:cubicBezTo>
                  <a:cubicBezTo>
                    <a:pt x="1500" y="942"/>
                    <a:pt x="1544" y="922"/>
                    <a:pt x="1595" y="906"/>
                  </a:cubicBezTo>
                  <a:cubicBezTo>
                    <a:pt x="1623" y="897"/>
                    <a:pt x="1653" y="895"/>
                    <a:pt x="1680" y="885"/>
                  </a:cubicBezTo>
                  <a:cubicBezTo>
                    <a:pt x="1691" y="880"/>
                    <a:pt x="1700" y="871"/>
                    <a:pt x="1711" y="867"/>
                  </a:cubicBezTo>
                  <a:cubicBezTo>
                    <a:pt x="1750" y="853"/>
                    <a:pt x="1791" y="841"/>
                    <a:pt x="1833" y="826"/>
                  </a:cubicBezTo>
                  <a:cubicBezTo>
                    <a:pt x="1848" y="909"/>
                    <a:pt x="1833" y="986"/>
                    <a:pt x="1831" y="1057"/>
                  </a:cubicBezTo>
                  <a:cubicBezTo>
                    <a:pt x="1828" y="1117"/>
                    <a:pt x="1822" y="1174"/>
                    <a:pt x="1829" y="1241"/>
                  </a:cubicBezTo>
                  <a:cubicBezTo>
                    <a:pt x="1868" y="1229"/>
                    <a:pt x="1859" y="1192"/>
                    <a:pt x="1858" y="1153"/>
                  </a:cubicBezTo>
                  <a:close/>
                  <a:moveTo>
                    <a:pt x="1880" y="385"/>
                  </a:moveTo>
                  <a:cubicBezTo>
                    <a:pt x="1855" y="483"/>
                    <a:pt x="1817" y="561"/>
                    <a:pt x="1813" y="671"/>
                  </a:cubicBezTo>
                  <a:cubicBezTo>
                    <a:pt x="1813" y="677"/>
                    <a:pt x="1809" y="679"/>
                    <a:pt x="1807" y="683"/>
                  </a:cubicBezTo>
                  <a:cubicBezTo>
                    <a:pt x="1820" y="682"/>
                    <a:pt x="1817" y="698"/>
                    <a:pt x="1829" y="698"/>
                  </a:cubicBezTo>
                  <a:cubicBezTo>
                    <a:pt x="1837" y="664"/>
                    <a:pt x="1840" y="622"/>
                    <a:pt x="1846" y="585"/>
                  </a:cubicBezTo>
                  <a:cubicBezTo>
                    <a:pt x="1851" y="561"/>
                    <a:pt x="1862" y="539"/>
                    <a:pt x="1856" y="520"/>
                  </a:cubicBezTo>
                  <a:cubicBezTo>
                    <a:pt x="1871" y="473"/>
                    <a:pt x="1885" y="431"/>
                    <a:pt x="1897" y="383"/>
                  </a:cubicBezTo>
                  <a:cubicBezTo>
                    <a:pt x="1893" y="395"/>
                    <a:pt x="1885" y="382"/>
                    <a:pt x="1880" y="385"/>
                  </a:cubicBezTo>
                  <a:close/>
                  <a:moveTo>
                    <a:pt x="1554" y="559"/>
                  </a:moveTo>
                  <a:cubicBezTo>
                    <a:pt x="1561" y="561"/>
                    <a:pt x="1568" y="561"/>
                    <a:pt x="1574" y="563"/>
                  </a:cubicBezTo>
                  <a:cubicBezTo>
                    <a:pt x="1597" y="570"/>
                    <a:pt x="1621" y="584"/>
                    <a:pt x="1646" y="593"/>
                  </a:cubicBezTo>
                  <a:cubicBezTo>
                    <a:pt x="1662" y="598"/>
                    <a:pt x="1680" y="598"/>
                    <a:pt x="1695" y="604"/>
                  </a:cubicBezTo>
                  <a:cubicBezTo>
                    <a:pt x="1706" y="609"/>
                    <a:pt x="1713" y="621"/>
                    <a:pt x="1727" y="616"/>
                  </a:cubicBezTo>
                  <a:cubicBezTo>
                    <a:pt x="1728" y="622"/>
                    <a:pt x="1733" y="620"/>
                    <a:pt x="1733" y="624"/>
                  </a:cubicBezTo>
                  <a:cubicBezTo>
                    <a:pt x="1733" y="623"/>
                    <a:pt x="1733" y="622"/>
                    <a:pt x="1735" y="622"/>
                  </a:cubicBezTo>
                  <a:cubicBezTo>
                    <a:pt x="1756" y="638"/>
                    <a:pt x="1773" y="656"/>
                    <a:pt x="1797" y="669"/>
                  </a:cubicBezTo>
                  <a:cubicBezTo>
                    <a:pt x="1804" y="554"/>
                    <a:pt x="1844" y="481"/>
                    <a:pt x="1862" y="381"/>
                  </a:cubicBezTo>
                  <a:cubicBezTo>
                    <a:pt x="1814" y="369"/>
                    <a:pt x="1783" y="341"/>
                    <a:pt x="1742" y="326"/>
                  </a:cubicBezTo>
                  <a:cubicBezTo>
                    <a:pt x="1732" y="322"/>
                    <a:pt x="1719" y="318"/>
                    <a:pt x="1709" y="314"/>
                  </a:cubicBezTo>
                  <a:cubicBezTo>
                    <a:pt x="1680" y="303"/>
                    <a:pt x="1638" y="285"/>
                    <a:pt x="1605" y="281"/>
                  </a:cubicBezTo>
                  <a:cubicBezTo>
                    <a:pt x="1601" y="280"/>
                    <a:pt x="1603" y="272"/>
                    <a:pt x="1597" y="273"/>
                  </a:cubicBezTo>
                  <a:cubicBezTo>
                    <a:pt x="1570" y="269"/>
                    <a:pt x="1544" y="266"/>
                    <a:pt x="1511" y="261"/>
                  </a:cubicBezTo>
                  <a:cubicBezTo>
                    <a:pt x="1464" y="338"/>
                    <a:pt x="1455" y="425"/>
                    <a:pt x="1450" y="536"/>
                  </a:cubicBezTo>
                  <a:cubicBezTo>
                    <a:pt x="1495" y="539"/>
                    <a:pt x="1529" y="551"/>
                    <a:pt x="1554" y="559"/>
                  </a:cubicBezTo>
                  <a:close/>
                  <a:moveTo>
                    <a:pt x="1813" y="851"/>
                  </a:moveTo>
                  <a:cubicBezTo>
                    <a:pt x="1810" y="877"/>
                    <a:pt x="1814" y="935"/>
                    <a:pt x="1813" y="981"/>
                  </a:cubicBezTo>
                  <a:cubicBezTo>
                    <a:pt x="1812" y="1011"/>
                    <a:pt x="1807" y="1043"/>
                    <a:pt x="1805" y="1075"/>
                  </a:cubicBezTo>
                  <a:cubicBezTo>
                    <a:pt x="1802" y="1124"/>
                    <a:pt x="1800" y="1173"/>
                    <a:pt x="1799" y="1206"/>
                  </a:cubicBezTo>
                  <a:cubicBezTo>
                    <a:pt x="1799" y="1214"/>
                    <a:pt x="1790" y="1236"/>
                    <a:pt x="1809" y="1236"/>
                  </a:cubicBezTo>
                  <a:cubicBezTo>
                    <a:pt x="1813" y="1202"/>
                    <a:pt x="1813" y="1158"/>
                    <a:pt x="1815" y="1132"/>
                  </a:cubicBezTo>
                  <a:cubicBezTo>
                    <a:pt x="1815" y="1128"/>
                    <a:pt x="1811" y="1123"/>
                    <a:pt x="1811" y="1120"/>
                  </a:cubicBezTo>
                  <a:cubicBezTo>
                    <a:pt x="1812" y="1100"/>
                    <a:pt x="1814" y="1073"/>
                    <a:pt x="1815" y="1049"/>
                  </a:cubicBezTo>
                  <a:cubicBezTo>
                    <a:pt x="1818" y="993"/>
                    <a:pt x="1828" y="954"/>
                    <a:pt x="1825" y="892"/>
                  </a:cubicBezTo>
                  <a:cubicBezTo>
                    <a:pt x="1824" y="873"/>
                    <a:pt x="1824" y="847"/>
                    <a:pt x="1817" y="849"/>
                  </a:cubicBezTo>
                  <a:cubicBezTo>
                    <a:pt x="1815" y="849"/>
                    <a:pt x="1815" y="851"/>
                    <a:pt x="1813" y="851"/>
                  </a:cubicBezTo>
                  <a:close/>
                  <a:moveTo>
                    <a:pt x="1782" y="687"/>
                  </a:moveTo>
                  <a:cubicBezTo>
                    <a:pt x="1776" y="668"/>
                    <a:pt x="1754" y="664"/>
                    <a:pt x="1744" y="649"/>
                  </a:cubicBezTo>
                  <a:cubicBezTo>
                    <a:pt x="1643" y="608"/>
                    <a:pt x="1542" y="575"/>
                    <a:pt x="1437" y="547"/>
                  </a:cubicBezTo>
                  <a:cubicBezTo>
                    <a:pt x="1431" y="547"/>
                    <a:pt x="1431" y="552"/>
                    <a:pt x="1425" y="551"/>
                  </a:cubicBezTo>
                  <a:cubicBezTo>
                    <a:pt x="1391" y="535"/>
                    <a:pt x="1353" y="541"/>
                    <a:pt x="1311" y="544"/>
                  </a:cubicBezTo>
                  <a:cubicBezTo>
                    <a:pt x="1276" y="546"/>
                    <a:pt x="1242" y="555"/>
                    <a:pt x="1207" y="557"/>
                  </a:cubicBezTo>
                  <a:cubicBezTo>
                    <a:pt x="1179" y="560"/>
                    <a:pt x="1153" y="572"/>
                    <a:pt x="1127" y="581"/>
                  </a:cubicBezTo>
                  <a:cubicBezTo>
                    <a:pt x="1108" y="587"/>
                    <a:pt x="1091" y="590"/>
                    <a:pt x="1078" y="602"/>
                  </a:cubicBezTo>
                  <a:cubicBezTo>
                    <a:pt x="1076" y="614"/>
                    <a:pt x="1065" y="615"/>
                    <a:pt x="1060" y="624"/>
                  </a:cubicBezTo>
                  <a:cubicBezTo>
                    <a:pt x="1053" y="645"/>
                    <a:pt x="1053" y="654"/>
                    <a:pt x="1056" y="679"/>
                  </a:cubicBezTo>
                  <a:cubicBezTo>
                    <a:pt x="1060" y="682"/>
                    <a:pt x="1067" y="682"/>
                    <a:pt x="1068" y="687"/>
                  </a:cubicBezTo>
                  <a:cubicBezTo>
                    <a:pt x="1067" y="693"/>
                    <a:pt x="1070" y="694"/>
                    <a:pt x="1070" y="698"/>
                  </a:cubicBezTo>
                  <a:cubicBezTo>
                    <a:pt x="1089" y="715"/>
                    <a:pt x="1107" y="732"/>
                    <a:pt x="1129" y="745"/>
                  </a:cubicBezTo>
                  <a:cubicBezTo>
                    <a:pt x="1133" y="749"/>
                    <a:pt x="1138" y="752"/>
                    <a:pt x="1145" y="753"/>
                  </a:cubicBezTo>
                  <a:cubicBezTo>
                    <a:pt x="1191" y="788"/>
                    <a:pt x="1242" y="826"/>
                    <a:pt x="1303" y="845"/>
                  </a:cubicBezTo>
                  <a:cubicBezTo>
                    <a:pt x="1312" y="848"/>
                    <a:pt x="1324" y="846"/>
                    <a:pt x="1331" y="855"/>
                  </a:cubicBezTo>
                  <a:cubicBezTo>
                    <a:pt x="1325" y="867"/>
                    <a:pt x="1304" y="859"/>
                    <a:pt x="1294" y="855"/>
                  </a:cubicBezTo>
                  <a:cubicBezTo>
                    <a:pt x="1280" y="851"/>
                    <a:pt x="1263" y="844"/>
                    <a:pt x="1254" y="840"/>
                  </a:cubicBezTo>
                  <a:cubicBezTo>
                    <a:pt x="1189" y="807"/>
                    <a:pt x="1125" y="754"/>
                    <a:pt x="1070" y="714"/>
                  </a:cubicBezTo>
                  <a:cubicBezTo>
                    <a:pt x="1066" y="714"/>
                    <a:pt x="1060" y="699"/>
                    <a:pt x="1058" y="708"/>
                  </a:cubicBezTo>
                  <a:cubicBezTo>
                    <a:pt x="1056" y="725"/>
                    <a:pt x="1057" y="734"/>
                    <a:pt x="1056" y="757"/>
                  </a:cubicBezTo>
                  <a:cubicBezTo>
                    <a:pt x="1072" y="760"/>
                    <a:pt x="1072" y="771"/>
                    <a:pt x="1090" y="775"/>
                  </a:cubicBezTo>
                  <a:cubicBezTo>
                    <a:pt x="1114" y="807"/>
                    <a:pt x="1161" y="816"/>
                    <a:pt x="1188" y="845"/>
                  </a:cubicBezTo>
                  <a:cubicBezTo>
                    <a:pt x="1240" y="869"/>
                    <a:pt x="1281" y="902"/>
                    <a:pt x="1333" y="926"/>
                  </a:cubicBezTo>
                  <a:cubicBezTo>
                    <a:pt x="1331" y="905"/>
                    <a:pt x="1337" y="892"/>
                    <a:pt x="1346" y="883"/>
                  </a:cubicBezTo>
                  <a:cubicBezTo>
                    <a:pt x="1403" y="851"/>
                    <a:pt x="1474" y="841"/>
                    <a:pt x="1535" y="822"/>
                  </a:cubicBezTo>
                  <a:cubicBezTo>
                    <a:pt x="1537" y="824"/>
                    <a:pt x="1542" y="824"/>
                    <a:pt x="1546" y="824"/>
                  </a:cubicBezTo>
                  <a:cubicBezTo>
                    <a:pt x="1554" y="821"/>
                    <a:pt x="1553" y="814"/>
                    <a:pt x="1562" y="818"/>
                  </a:cubicBezTo>
                  <a:cubicBezTo>
                    <a:pt x="1628" y="789"/>
                    <a:pt x="1694" y="772"/>
                    <a:pt x="1762" y="745"/>
                  </a:cubicBezTo>
                  <a:cubicBezTo>
                    <a:pt x="1776" y="744"/>
                    <a:pt x="1792" y="735"/>
                    <a:pt x="1807" y="730"/>
                  </a:cubicBezTo>
                  <a:cubicBezTo>
                    <a:pt x="1815" y="729"/>
                    <a:pt x="1814" y="737"/>
                    <a:pt x="1823" y="736"/>
                  </a:cubicBezTo>
                  <a:cubicBezTo>
                    <a:pt x="1823" y="711"/>
                    <a:pt x="1803" y="695"/>
                    <a:pt x="1782" y="687"/>
                  </a:cubicBezTo>
                  <a:close/>
                  <a:moveTo>
                    <a:pt x="1399" y="932"/>
                  </a:moveTo>
                  <a:cubicBezTo>
                    <a:pt x="1421" y="930"/>
                    <a:pt x="1434" y="916"/>
                    <a:pt x="1454" y="910"/>
                  </a:cubicBezTo>
                  <a:cubicBezTo>
                    <a:pt x="1467" y="906"/>
                    <a:pt x="1483" y="904"/>
                    <a:pt x="1497" y="900"/>
                  </a:cubicBezTo>
                  <a:cubicBezTo>
                    <a:pt x="1520" y="894"/>
                    <a:pt x="1538" y="878"/>
                    <a:pt x="1558" y="887"/>
                  </a:cubicBezTo>
                  <a:cubicBezTo>
                    <a:pt x="1579" y="879"/>
                    <a:pt x="1595" y="867"/>
                    <a:pt x="1617" y="859"/>
                  </a:cubicBezTo>
                  <a:cubicBezTo>
                    <a:pt x="1623" y="857"/>
                    <a:pt x="1634" y="858"/>
                    <a:pt x="1640" y="855"/>
                  </a:cubicBezTo>
                  <a:cubicBezTo>
                    <a:pt x="1677" y="842"/>
                    <a:pt x="1709" y="819"/>
                    <a:pt x="1740" y="806"/>
                  </a:cubicBezTo>
                  <a:cubicBezTo>
                    <a:pt x="1767" y="795"/>
                    <a:pt x="1795" y="790"/>
                    <a:pt x="1815" y="769"/>
                  </a:cubicBezTo>
                  <a:cubicBezTo>
                    <a:pt x="1819" y="764"/>
                    <a:pt x="1813" y="757"/>
                    <a:pt x="1811" y="751"/>
                  </a:cubicBezTo>
                  <a:cubicBezTo>
                    <a:pt x="1789" y="749"/>
                    <a:pt x="1770" y="762"/>
                    <a:pt x="1750" y="769"/>
                  </a:cubicBezTo>
                  <a:cubicBezTo>
                    <a:pt x="1738" y="773"/>
                    <a:pt x="1724" y="774"/>
                    <a:pt x="1711" y="779"/>
                  </a:cubicBezTo>
                  <a:cubicBezTo>
                    <a:pt x="1699" y="783"/>
                    <a:pt x="1688" y="790"/>
                    <a:pt x="1676" y="794"/>
                  </a:cubicBezTo>
                  <a:cubicBezTo>
                    <a:pt x="1604" y="818"/>
                    <a:pt x="1520" y="838"/>
                    <a:pt x="1444" y="861"/>
                  </a:cubicBezTo>
                  <a:cubicBezTo>
                    <a:pt x="1434" y="864"/>
                    <a:pt x="1424" y="871"/>
                    <a:pt x="1413" y="875"/>
                  </a:cubicBezTo>
                  <a:cubicBezTo>
                    <a:pt x="1377" y="887"/>
                    <a:pt x="1329" y="896"/>
                    <a:pt x="1350" y="941"/>
                  </a:cubicBezTo>
                  <a:cubicBezTo>
                    <a:pt x="1366" y="943"/>
                    <a:pt x="1387" y="933"/>
                    <a:pt x="1399" y="932"/>
                  </a:cubicBezTo>
                  <a:close/>
                  <a:moveTo>
                    <a:pt x="1486" y="257"/>
                  </a:moveTo>
                  <a:cubicBezTo>
                    <a:pt x="1462" y="288"/>
                    <a:pt x="1451" y="328"/>
                    <a:pt x="1444" y="369"/>
                  </a:cubicBezTo>
                  <a:cubicBezTo>
                    <a:pt x="1436" y="423"/>
                    <a:pt x="1426" y="468"/>
                    <a:pt x="1429" y="522"/>
                  </a:cubicBezTo>
                  <a:cubicBezTo>
                    <a:pt x="1428" y="527"/>
                    <a:pt x="1420" y="524"/>
                    <a:pt x="1421" y="530"/>
                  </a:cubicBezTo>
                  <a:cubicBezTo>
                    <a:pt x="1430" y="530"/>
                    <a:pt x="1429" y="531"/>
                    <a:pt x="1437" y="530"/>
                  </a:cubicBezTo>
                  <a:cubicBezTo>
                    <a:pt x="1438" y="450"/>
                    <a:pt x="1457" y="328"/>
                    <a:pt x="1493" y="257"/>
                  </a:cubicBezTo>
                  <a:cubicBezTo>
                    <a:pt x="1491" y="257"/>
                    <a:pt x="1488" y="257"/>
                    <a:pt x="1486" y="257"/>
                  </a:cubicBezTo>
                  <a:close/>
                  <a:moveTo>
                    <a:pt x="1450" y="251"/>
                  </a:moveTo>
                  <a:cubicBezTo>
                    <a:pt x="1409" y="322"/>
                    <a:pt x="1399" y="427"/>
                    <a:pt x="1388" y="524"/>
                  </a:cubicBezTo>
                  <a:cubicBezTo>
                    <a:pt x="1396" y="524"/>
                    <a:pt x="1399" y="527"/>
                    <a:pt x="1413" y="528"/>
                  </a:cubicBezTo>
                  <a:cubicBezTo>
                    <a:pt x="1408" y="478"/>
                    <a:pt x="1423" y="435"/>
                    <a:pt x="1431" y="395"/>
                  </a:cubicBezTo>
                  <a:cubicBezTo>
                    <a:pt x="1440" y="344"/>
                    <a:pt x="1442" y="299"/>
                    <a:pt x="1466" y="259"/>
                  </a:cubicBezTo>
                  <a:cubicBezTo>
                    <a:pt x="1467" y="259"/>
                    <a:pt x="1468" y="259"/>
                    <a:pt x="1468" y="257"/>
                  </a:cubicBezTo>
                  <a:cubicBezTo>
                    <a:pt x="1460" y="257"/>
                    <a:pt x="1457" y="253"/>
                    <a:pt x="1450" y="251"/>
                  </a:cubicBezTo>
                  <a:close/>
                  <a:moveTo>
                    <a:pt x="1303" y="299"/>
                  </a:moveTo>
                  <a:cubicBezTo>
                    <a:pt x="1298" y="295"/>
                    <a:pt x="1293" y="295"/>
                    <a:pt x="1288" y="295"/>
                  </a:cubicBezTo>
                  <a:cubicBezTo>
                    <a:pt x="1247" y="292"/>
                    <a:pt x="1202" y="303"/>
                    <a:pt x="1156" y="306"/>
                  </a:cubicBezTo>
                  <a:cubicBezTo>
                    <a:pt x="1133" y="308"/>
                    <a:pt x="1111" y="315"/>
                    <a:pt x="1090" y="318"/>
                  </a:cubicBezTo>
                  <a:cubicBezTo>
                    <a:pt x="1065" y="321"/>
                    <a:pt x="1056" y="325"/>
                    <a:pt x="1041" y="328"/>
                  </a:cubicBezTo>
                  <a:cubicBezTo>
                    <a:pt x="1021" y="331"/>
                    <a:pt x="999" y="332"/>
                    <a:pt x="982" y="334"/>
                  </a:cubicBezTo>
                  <a:cubicBezTo>
                    <a:pt x="941" y="338"/>
                    <a:pt x="901" y="355"/>
                    <a:pt x="860" y="363"/>
                  </a:cubicBezTo>
                  <a:cubicBezTo>
                    <a:pt x="838" y="368"/>
                    <a:pt x="816" y="368"/>
                    <a:pt x="794" y="371"/>
                  </a:cubicBezTo>
                  <a:cubicBezTo>
                    <a:pt x="769" y="374"/>
                    <a:pt x="747" y="383"/>
                    <a:pt x="721" y="381"/>
                  </a:cubicBezTo>
                  <a:cubicBezTo>
                    <a:pt x="694" y="391"/>
                    <a:pt x="661" y="396"/>
                    <a:pt x="633" y="400"/>
                  </a:cubicBezTo>
                  <a:cubicBezTo>
                    <a:pt x="575" y="410"/>
                    <a:pt x="522" y="402"/>
                    <a:pt x="478" y="416"/>
                  </a:cubicBezTo>
                  <a:cubicBezTo>
                    <a:pt x="474" y="422"/>
                    <a:pt x="475" y="433"/>
                    <a:pt x="472" y="440"/>
                  </a:cubicBezTo>
                  <a:cubicBezTo>
                    <a:pt x="481" y="447"/>
                    <a:pt x="491" y="442"/>
                    <a:pt x="498" y="449"/>
                  </a:cubicBezTo>
                  <a:cubicBezTo>
                    <a:pt x="553" y="440"/>
                    <a:pt x="592" y="435"/>
                    <a:pt x="654" y="432"/>
                  </a:cubicBezTo>
                  <a:cubicBezTo>
                    <a:pt x="716" y="429"/>
                    <a:pt x="754" y="413"/>
                    <a:pt x="800" y="404"/>
                  </a:cubicBezTo>
                  <a:cubicBezTo>
                    <a:pt x="829" y="399"/>
                    <a:pt x="860" y="399"/>
                    <a:pt x="888" y="393"/>
                  </a:cubicBezTo>
                  <a:cubicBezTo>
                    <a:pt x="1012" y="365"/>
                    <a:pt x="1148" y="335"/>
                    <a:pt x="1278" y="332"/>
                  </a:cubicBezTo>
                  <a:cubicBezTo>
                    <a:pt x="1306" y="331"/>
                    <a:pt x="1332" y="333"/>
                    <a:pt x="1356" y="320"/>
                  </a:cubicBezTo>
                  <a:cubicBezTo>
                    <a:pt x="1358" y="289"/>
                    <a:pt x="1323" y="295"/>
                    <a:pt x="1303" y="299"/>
                  </a:cubicBezTo>
                  <a:close/>
                  <a:moveTo>
                    <a:pt x="1329" y="943"/>
                  </a:moveTo>
                  <a:cubicBezTo>
                    <a:pt x="1298" y="918"/>
                    <a:pt x="1262" y="902"/>
                    <a:pt x="1227" y="883"/>
                  </a:cubicBezTo>
                  <a:cubicBezTo>
                    <a:pt x="1190" y="862"/>
                    <a:pt x="1156" y="838"/>
                    <a:pt x="1121" y="816"/>
                  </a:cubicBezTo>
                  <a:cubicBezTo>
                    <a:pt x="1100" y="803"/>
                    <a:pt x="1081" y="785"/>
                    <a:pt x="1054" y="783"/>
                  </a:cubicBezTo>
                  <a:cubicBezTo>
                    <a:pt x="1055" y="790"/>
                    <a:pt x="1060" y="793"/>
                    <a:pt x="1058" y="802"/>
                  </a:cubicBezTo>
                  <a:cubicBezTo>
                    <a:pt x="1080" y="806"/>
                    <a:pt x="1086" y="826"/>
                    <a:pt x="1109" y="828"/>
                  </a:cubicBezTo>
                  <a:cubicBezTo>
                    <a:pt x="1116" y="846"/>
                    <a:pt x="1144" y="853"/>
                    <a:pt x="1158" y="857"/>
                  </a:cubicBezTo>
                  <a:cubicBezTo>
                    <a:pt x="1188" y="894"/>
                    <a:pt x="1263" y="915"/>
                    <a:pt x="1294" y="953"/>
                  </a:cubicBezTo>
                  <a:cubicBezTo>
                    <a:pt x="1307" y="969"/>
                    <a:pt x="1303" y="996"/>
                    <a:pt x="1303" y="1022"/>
                  </a:cubicBezTo>
                  <a:cubicBezTo>
                    <a:pt x="1303" y="1069"/>
                    <a:pt x="1297" y="1107"/>
                    <a:pt x="1295" y="1157"/>
                  </a:cubicBezTo>
                  <a:cubicBezTo>
                    <a:pt x="1305" y="1171"/>
                    <a:pt x="1298" y="1193"/>
                    <a:pt x="1297" y="1212"/>
                  </a:cubicBezTo>
                  <a:cubicBezTo>
                    <a:pt x="1295" y="1256"/>
                    <a:pt x="1297" y="1304"/>
                    <a:pt x="1292" y="1351"/>
                  </a:cubicBezTo>
                  <a:cubicBezTo>
                    <a:pt x="1290" y="1370"/>
                    <a:pt x="1280" y="1396"/>
                    <a:pt x="1301" y="1404"/>
                  </a:cubicBezTo>
                  <a:cubicBezTo>
                    <a:pt x="1310" y="1266"/>
                    <a:pt x="1326" y="1111"/>
                    <a:pt x="1321" y="973"/>
                  </a:cubicBezTo>
                  <a:cubicBezTo>
                    <a:pt x="1327" y="966"/>
                    <a:pt x="1327" y="952"/>
                    <a:pt x="1337" y="949"/>
                  </a:cubicBezTo>
                  <a:cubicBezTo>
                    <a:pt x="1338" y="949"/>
                    <a:pt x="1339" y="949"/>
                    <a:pt x="1339" y="947"/>
                  </a:cubicBezTo>
                  <a:cubicBezTo>
                    <a:pt x="1336" y="944"/>
                    <a:pt x="1331" y="945"/>
                    <a:pt x="1329" y="943"/>
                  </a:cubicBezTo>
                  <a:close/>
                  <a:moveTo>
                    <a:pt x="1197" y="263"/>
                  </a:moveTo>
                  <a:cubicBezTo>
                    <a:pt x="1160" y="244"/>
                    <a:pt x="1117" y="234"/>
                    <a:pt x="1076" y="220"/>
                  </a:cubicBezTo>
                  <a:cubicBezTo>
                    <a:pt x="1035" y="206"/>
                    <a:pt x="996" y="188"/>
                    <a:pt x="954" y="177"/>
                  </a:cubicBezTo>
                  <a:cubicBezTo>
                    <a:pt x="940" y="159"/>
                    <a:pt x="913" y="164"/>
                    <a:pt x="894" y="155"/>
                  </a:cubicBezTo>
                  <a:cubicBezTo>
                    <a:pt x="884" y="151"/>
                    <a:pt x="877" y="140"/>
                    <a:pt x="868" y="136"/>
                  </a:cubicBezTo>
                  <a:cubicBezTo>
                    <a:pt x="843" y="124"/>
                    <a:pt x="816" y="120"/>
                    <a:pt x="790" y="110"/>
                  </a:cubicBezTo>
                  <a:cubicBezTo>
                    <a:pt x="783" y="108"/>
                    <a:pt x="777" y="103"/>
                    <a:pt x="770" y="101"/>
                  </a:cubicBezTo>
                  <a:cubicBezTo>
                    <a:pt x="761" y="97"/>
                    <a:pt x="754" y="98"/>
                    <a:pt x="745" y="95"/>
                  </a:cubicBezTo>
                  <a:cubicBezTo>
                    <a:pt x="727" y="89"/>
                    <a:pt x="718" y="76"/>
                    <a:pt x="703" y="71"/>
                  </a:cubicBezTo>
                  <a:cubicBezTo>
                    <a:pt x="673" y="61"/>
                    <a:pt x="648" y="78"/>
                    <a:pt x="617" y="81"/>
                  </a:cubicBezTo>
                  <a:cubicBezTo>
                    <a:pt x="596" y="83"/>
                    <a:pt x="575" y="79"/>
                    <a:pt x="555" y="81"/>
                  </a:cubicBezTo>
                  <a:cubicBezTo>
                    <a:pt x="532" y="83"/>
                    <a:pt x="510" y="89"/>
                    <a:pt x="488" y="91"/>
                  </a:cubicBezTo>
                  <a:cubicBezTo>
                    <a:pt x="422" y="96"/>
                    <a:pt x="355" y="96"/>
                    <a:pt x="290" y="108"/>
                  </a:cubicBezTo>
                  <a:cubicBezTo>
                    <a:pt x="215" y="104"/>
                    <a:pt x="144" y="114"/>
                    <a:pt x="76" y="120"/>
                  </a:cubicBezTo>
                  <a:cubicBezTo>
                    <a:pt x="131" y="146"/>
                    <a:pt x="169" y="190"/>
                    <a:pt x="223" y="216"/>
                  </a:cubicBezTo>
                  <a:cubicBezTo>
                    <a:pt x="225" y="224"/>
                    <a:pt x="234" y="225"/>
                    <a:pt x="237" y="232"/>
                  </a:cubicBezTo>
                  <a:cubicBezTo>
                    <a:pt x="277" y="249"/>
                    <a:pt x="298" y="284"/>
                    <a:pt x="343" y="297"/>
                  </a:cubicBezTo>
                  <a:cubicBezTo>
                    <a:pt x="387" y="330"/>
                    <a:pt x="430" y="363"/>
                    <a:pt x="484" y="387"/>
                  </a:cubicBezTo>
                  <a:cubicBezTo>
                    <a:pt x="487" y="390"/>
                    <a:pt x="492" y="392"/>
                    <a:pt x="492" y="398"/>
                  </a:cubicBezTo>
                  <a:cubicBezTo>
                    <a:pt x="552" y="385"/>
                    <a:pt x="620" y="388"/>
                    <a:pt x="686" y="375"/>
                  </a:cubicBezTo>
                  <a:cubicBezTo>
                    <a:pt x="710" y="366"/>
                    <a:pt x="733" y="362"/>
                    <a:pt x="762" y="357"/>
                  </a:cubicBezTo>
                  <a:cubicBezTo>
                    <a:pt x="781" y="354"/>
                    <a:pt x="803" y="356"/>
                    <a:pt x="823" y="353"/>
                  </a:cubicBezTo>
                  <a:cubicBezTo>
                    <a:pt x="827" y="353"/>
                    <a:pt x="829" y="349"/>
                    <a:pt x="835" y="348"/>
                  </a:cubicBezTo>
                  <a:cubicBezTo>
                    <a:pt x="873" y="340"/>
                    <a:pt x="917" y="326"/>
                    <a:pt x="952" y="320"/>
                  </a:cubicBezTo>
                  <a:cubicBezTo>
                    <a:pt x="991" y="314"/>
                    <a:pt x="1020" y="310"/>
                    <a:pt x="1048" y="306"/>
                  </a:cubicBezTo>
                  <a:cubicBezTo>
                    <a:pt x="1103" y="299"/>
                    <a:pt x="1156" y="290"/>
                    <a:pt x="1205" y="275"/>
                  </a:cubicBezTo>
                  <a:cubicBezTo>
                    <a:pt x="1212" y="282"/>
                    <a:pt x="1233" y="279"/>
                    <a:pt x="1241" y="275"/>
                  </a:cubicBezTo>
                  <a:cubicBezTo>
                    <a:pt x="1227" y="270"/>
                    <a:pt x="1216" y="263"/>
                    <a:pt x="1197" y="263"/>
                  </a:cubicBezTo>
                  <a:close/>
                  <a:moveTo>
                    <a:pt x="474" y="504"/>
                  </a:moveTo>
                  <a:cubicBezTo>
                    <a:pt x="480" y="550"/>
                    <a:pt x="456" y="622"/>
                    <a:pt x="478" y="683"/>
                  </a:cubicBezTo>
                  <a:cubicBezTo>
                    <a:pt x="517" y="692"/>
                    <a:pt x="566" y="685"/>
                    <a:pt x="605" y="671"/>
                  </a:cubicBezTo>
                  <a:cubicBezTo>
                    <a:pt x="619" y="678"/>
                    <a:pt x="632" y="667"/>
                    <a:pt x="647" y="665"/>
                  </a:cubicBezTo>
                  <a:cubicBezTo>
                    <a:pt x="684" y="660"/>
                    <a:pt x="732" y="664"/>
                    <a:pt x="770" y="657"/>
                  </a:cubicBezTo>
                  <a:cubicBezTo>
                    <a:pt x="779" y="656"/>
                    <a:pt x="786" y="650"/>
                    <a:pt x="794" y="649"/>
                  </a:cubicBezTo>
                  <a:cubicBezTo>
                    <a:pt x="831" y="645"/>
                    <a:pt x="861" y="641"/>
                    <a:pt x="896" y="638"/>
                  </a:cubicBezTo>
                  <a:cubicBezTo>
                    <a:pt x="921" y="625"/>
                    <a:pt x="971" y="624"/>
                    <a:pt x="1005" y="622"/>
                  </a:cubicBezTo>
                  <a:cubicBezTo>
                    <a:pt x="1021" y="613"/>
                    <a:pt x="1037" y="614"/>
                    <a:pt x="1054" y="608"/>
                  </a:cubicBezTo>
                  <a:cubicBezTo>
                    <a:pt x="1074" y="588"/>
                    <a:pt x="1091" y="566"/>
                    <a:pt x="1109" y="546"/>
                  </a:cubicBezTo>
                  <a:cubicBezTo>
                    <a:pt x="1136" y="475"/>
                    <a:pt x="1176" y="417"/>
                    <a:pt x="1211" y="353"/>
                  </a:cubicBezTo>
                  <a:cubicBezTo>
                    <a:pt x="1119" y="362"/>
                    <a:pt x="1032" y="384"/>
                    <a:pt x="949" y="398"/>
                  </a:cubicBezTo>
                  <a:cubicBezTo>
                    <a:pt x="885" y="410"/>
                    <a:pt x="820" y="417"/>
                    <a:pt x="758" y="432"/>
                  </a:cubicBezTo>
                  <a:cubicBezTo>
                    <a:pt x="671" y="453"/>
                    <a:pt x="577" y="446"/>
                    <a:pt x="480" y="459"/>
                  </a:cubicBezTo>
                  <a:cubicBezTo>
                    <a:pt x="485" y="476"/>
                    <a:pt x="474" y="497"/>
                    <a:pt x="474" y="504"/>
                  </a:cubicBezTo>
                  <a:close/>
                  <a:moveTo>
                    <a:pt x="945" y="1631"/>
                  </a:moveTo>
                  <a:cubicBezTo>
                    <a:pt x="957" y="1665"/>
                    <a:pt x="1077" y="1634"/>
                    <a:pt x="1082" y="1612"/>
                  </a:cubicBezTo>
                  <a:cubicBezTo>
                    <a:pt x="1086" y="1594"/>
                    <a:pt x="1065" y="1589"/>
                    <a:pt x="1054" y="1579"/>
                  </a:cubicBezTo>
                  <a:cubicBezTo>
                    <a:pt x="1068" y="1620"/>
                    <a:pt x="1002" y="1625"/>
                    <a:pt x="978" y="1610"/>
                  </a:cubicBezTo>
                  <a:cubicBezTo>
                    <a:pt x="970" y="1601"/>
                    <a:pt x="983" y="1587"/>
                    <a:pt x="980" y="1582"/>
                  </a:cubicBezTo>
                  <a:cubicBezTo>
                    <a:pt x="968" y="1586"/>
                    <a:pt x="965" y="1587"/>
                    <a:pt x="954" y="1590"/>
                  </a:cubicBezTo>
                  <a:cubicBezTo>
                    <a:pt x="945" y="1607"/>
                    <a:pt x="940" y="1619"/>
                    <a:pt x="945" y="1631"/>
                  </a:cubicBezTo>
                  <a:close/>
                  <a:moveTo>
                    <a:pt x="1037" y="1071"/>
                  </a:moveTo>
                  <a:cubicBezTo>
                    <a:pt x="1035" y="1034"/>
                    <a:pt x="1039" y="998"/>
                    <a:pt x="1041" y="961"/>
                  </a:cubicBezTo>
                  <a:cubicBezTo>
                    <a:pt x="1044" y="890"/>
                    <a:pt x="1038" y="820"/>
                    <a:pt x="1041" y="753"/>
                  </a:cubicBezTo>
                  <a:cubicBezTo>
                    <a:pt x="1042" y="711"/>
                    <a:pt x="1044" y="676"/>
                    <a:pt x="1039" y="634"/>
                  </a:cubicBezTo>
                  <a:cubicBezTo>
                    <a:pt x="1025" y="638"/>
                    <a:pt x="1011" y="643"/>
                    <a:pt x="996" y="646"/>
                  </a:cubicBezTo>
                  <a:cubicBezTo>
                    <a:pt x="1002" y="762"/>
                    <a:pt x="1000" y="910"/>
                    <a:pt x="996" y="1041"/>
                  </a:cubicBezTo>
                  <a:cubicBezTo>
                    <a:pt x="994" y="1075"/>
                    <a:pt x="996" y="1108"/>
                    <a:pt x="996" y="1141"/>
                  </a:cubicBezTo>
                  <a:cubicBezTo>
                    <a:pt x="995" y="1177"/>
                    <a:pt x="989" y="1213"/>
                    <a:pt x="990" y="1247"/>
                  </a:cubicBezTo>
                  <a:cubicBezTo>
                    <a:pt x="990" y="1272"/>
                    <a:pt x="995" y="1297"/>
                    <a:pt x="996" y="1322"/>
                  </a:cubicBezTo>
                  <a:cubicBezTo>
                    <a:pt x="998" y="1399"/>
                    <a:pt x="1001" y="1475"/>
                    <a:pt x="996" y="1551"/>
                  </a:cubicBezTo>
                  <a:cubicBezTo>
                    <a:pt x="1013" y="1551"/>
                    <a:pt x="1027" y="1546"/>
                    <a:pt x="1041" y="1541"/>
                  </a:cubicBezTo>
                  <a:cubicBezTo>
                    <a:pt x="1032" y="1385"/>
                    <a:pt x="1044" y="1224"/>
                    <a:pt x="1037" y="1071"/>
                  </a:cubicBezTo>
                  <a:close/>
                  <a:moveTo>
                    <a:pt x="994" y="1567"/>
                  </a:moveTo>
                  <a:cubicBezTo>
                    <a:pt x="997" y="1574"/>
                    <a:pt x="1012" y="1570"/>
                    <a:pt x="1009" y="1582"/>
                  </a:cubicBezTo>
                  <a:cubicBezTo>
                    <a:pt x="1003" y="1583"/>
                    <a:pt x="998" y="1582"/>
                    <a:pt x="994" y="1581"/>
                  </a:cubicBezTo>
                  <a:cubicBezTo>
                    <a:pt x="994" y="1587"/>
                    <a:pt x="992" y="1596"/>
                    <a:pt x="996" y="1600"/>
                  </a:cubicBezTo>
                  <a:cubicBezTo>
                    <a:pt x="1007" y="1599"/>
                    <a:pt x="1024" y="1606"/>
                    <a:pt x="1035" y="1596"/>
                  </a:cubicBezTo>
                  <a:cubicBezTo>
                    <a:pt x="1037" y="1580"/>
                    <a:pt x="1039" y="1577"/>
                    <a:pt x="1039" y="1559"/>
                  </a:cubicBezTo>
                  <a:cubicBezTo>
                    <a:pt x="1022" y="1563"/>
                    <a:pt x="1004" y="1560"/>
                    <a:pt x="994" y="1567"/>
                  </a:cubicBezTo>
                  <a:close/>
                  <a:moveTo>
                    <a:pt x="945" y="1157"/>
                  </a:moveTo>
                  <a:cubicBezTo>
                    <a:pt x="954" y="1161"/>
                    <a:pt x="962" y="1164"/>
                    <a:pt x="976" y="1167"/>
                  </a:cubicBezTo>
                  <a:cubicBezTo>
                    <a:pt x="977" y="1031"/>
                    <a:pt x="994" y="879"/>
                    <a:pt x="980" y="759"/>
                  </a:cubicBezTo>
                  <a:cubicBezTo>
                    <a:pt x="973" y="897"/>
                    <a:pt x="952" y="1022"/>
                    <a:pt x="945" y="1157"/>
                  </a:cubicBezTo>
                  <a:close/>
                  <a:moveTo>
                    <a:pt x="735" y="1114"/>
                  </a:moveTo>
                  <a:cubicBezTo>
                    <a:pt x="736" y="1093"/>
                    <a:pt x="726" y="1082"/>
                    <a:pt x="709" y="1079"/>
                  </a:cubicBezTo>
                  <a:cubicBezTo>
                    <a:pt x="701" y="1113"/>
                    <a:pt x="655" y="1099"/>
                    <a:pt x="643" y="1077"/>
                  </a:cubicBezTo>
                  <a:cubicBezTo>
                    <a:pt x="632" y="1086"/>
                    <a:pt x="630" y="1099"/>
                    <a:pt x="633" y="1114"/>
                  </a:cubicBezTo>
                  <a:cubicBezTo>
                    <a:pt x="657" y="1118"/>
                    <a:pt x="712" y="1141"/>
                    <a:pt x="735" y="1114"/>
                  </a:cubicBezTo>
                  <a:close/>
                  <a:moveTo>
                    <a:pt x="698" y="687"/>
                  </a:moveTo>
                  <a:cubicBezTo>
                    <a:pt x="682" y="685"/>
                    <a:pt x="676" y="685"/>
                    <a:pt x="662" y="687"/>
                  </a:cubicBezTo>
                  <a:cubicBezTo>
                    <a:pt x="651" y="801"/>
                    <a:pt x="668" y="944"/>
                    <a:pt x="662" y="1059"/>
                  </a:cubicBezTo>
                  <a:cubicBezTo>
                    <a:pt x="677" y="1059"/>
                    <a:pt x="690" y="1056"/>
                    <a:pt x="696" y="1051"/>
                  </a:cubicBezTo>
                  <a:cubicBezTo>
                    <a:pt x="703" y="918"/>
                    <a:pt x="700" y="827"/>
                    <a:pt x="698" y="687"/>
                  </a:cubicBezTo>
                  <a:close/>
                  <a:moveTo>
                    <a:pt x="664" y="1077"/>
                  </a:moveTo>
                  <a:cubicBezTo>
                    <a:pt x="669" y="1083"/>
                    <a:pt x="682" y="1087"/>
                    <a:pt x="692" y="1083"/>
                  </a:cubicBezTo>
                  <a:cubicBezTo>
                    <a:pt x="691" y="1078"/>
                    <a:pt x="695" y="1078"/>
                    <a:pt x="694" y="1073"/>
                  </a:cubicBezTo>
                  <a:cubicBezTo>
                    <a:pt x="686" y="1069"/>
                    <a:pt x="671" y="1068"/>
                    <a:pt x="664" y="1077"/>
                  </a:cubicBezTo>
                  <a:close/>
                  <a:moveTo>
                    <a:pt x="421" y="1724"/>
                  </a:moveTo>
                  <a:cubicBezTo>
                    <a:pt x="420" y="1714"/>
                    <a:pt x="411" y="1713"/>
                    <a:pt x="402" y="1716"/>
                  </a:cubicBezTo>
                  <a:cubicBezTo>
                    <a:pt x="396" y="1725"/>
                    <a:pt x="398" y="1734"/>
                    <a:pt x="404" y="1741"/>
                  </a:cubicBezTo>
                  <a:cubicBezTo>
                    <a:pt x="420" y="1740"/>
                    <a:pt x="430" y="1755"/>
                    <a:pt x="445" y="1759"/>
                  </a:cubicBezTo>
                  <a:cubicBezTo>
                    <a:pt x="477" y="1768"/>
                    <a:pt x="509" y="1751"/>
                    <a:pt x="537" y="1741"/>
                  </a:cubicBezTo>
                  <a:cubicBezTo>
                    <a:pt x="544" y="1727"/>
                    <a:pt x="531" y="1723"/>
                    <a:pt x="523" y="1718"/>
                  </a:cubicBezTo>
                  <a:cubicBezTo>
                    <a:pt x="520" y="1721"/>
                    <a:pt x="523" y="1732"/>
                    <a:pt x="517" y="1733"/>
                  </a:cubicBezTo>
                  <a:cubicBezTo>
                    <a:pt x="509" y="1735"/>
                    <a:pt x="508" y="1729"/>
                    <a:pt x="506" y="1726"/>
                  </a:cubicBezTo>
                  <a:cubicBezTo>
                    <a:pt x="477" y="1740"/>
                    <a:pt x="451" y="1733"/>
                    <a:pt x="421" y="1724"/>
                  </a:cubicBezTo>
                  <a:close/>
                  <a:moveTo>
                    <a:pt x="498" y="1302"/>
                  </a:moveTo>
                  <a:cubicBezTo>
                    <a:pt x="499" y="1252"/>
                    <a:pt x="505" y="1203"/>
                    <a:pt x="506" y="1153"/>
                  </a:cubicBezTo>
                  <a:cubicBezTo>
                    <a:pt x="507" y="1088"/>
                    <a:pt x="513" y="1035"/>
                    <a:pt x="515" y="959"/>
                  </a:cubicBezTo>
                  <a:cubicBezTo>
                    <a:pt x="518" y="865"/>
                    <a:pt x="518" y="784"/>
                    <a:pt x="517" y="712"/>
                  </a:cubicBezTo>
                  <a:cubicBezTo>
                    <a:pt x="508" y="707"/>
                    <a:pt x="475" y="718"/>
                    <a:pt x="458" y="704"/>
                  </a:cubicBezTo>
                  <a:cubicBezTo>
                    <a:pt x="457" y="750"/>
                    <a:pt x="461" y="785"/>
                    <a:pt x="462" y="826"/>
                  </a:cubicBezTo>
                  <a:cubicBezTo>
                    <a:pt x="465" y="893"/>
                    <a:pt x="467" y="964"/>
                    <a:pt x="466" y="1028"/>
                  </a:cubicBezTo>
                  <a:cubicBezTo>
                    <a:pt x="466" y="1066"/>
                    <a:pt x="466" y="1134"/>
                    <a:pt x="462" y="1188"/>
                  </a:cubicBezTo>
                  <a:cubicBezTo>
                    <a:pt x="460" y="1228"/>
                    <a:pt x="453" y="1266"/>
                    <a:pt x="455" y="1304"/>
                  </a:cubicBezTo>
                  <a:cubicBezTo>
                    <a:pt x="456" y="1353"/>
                    <a:pt x="451" y="1401"/>
                    <a:pt x="453" y="1451"/>
                  </a:cubicBezTo>
                  <a:cubicBezTo>
                    <a:pt x="456" y="1521"/>
                    <a:pt x="439" y="1591"/>
                    <a:pt x="443" y="1655"/>
                  </a:cubicBezTo>
                  <a:cubicBezTo>
                    <a:pt x="464" y="1661"/>
                    <a:pt x="483" y="1662"/>
                    <a:pt x="502" y="1647"/>
                  </a:cubicBezTo>
                  <a:cubicBezTo>
                    <a:pt x="502" y="1524"/>
                    <a:pt x="494" y="1411"/>
                    <a:pt x="498" y="1302"/>
                  </a:cubicBezTo>
                  <a:close/>
                  <a:moveTo>
                    <a:pt x="502" y="1671"/>
                  </a:moveTo>
                  <a:cubicBezTo>
                    <a:pt x="482" y="1673"/>
                    <a:pt x="468" y="1683"/>
                    <a:pt x="443" y="1673"/>
                  </a:cubicBezTo>
                  <a:cubicBezTo>
                    <a:pt x="438" y="1682"/>
                    <a:pt x="438" y="1696"/>
                    <a:pt x="439" y="1710"/>
                  </a:cubicBezTo>
                  <a:cubicBezTo>
                    <a:pt x="457" y="1717"/>
                    <a:pt x="485" y="1719"/>
                    <a:pt x="504" y="1710"/>
                  </a:cubicBezTo>
                  <a:cubicBezTo>
                    <a:pt x="504" y="1697"/>
                    <a:pt x="505" y="1684"/>
                    <a:pt x="502" y="1671"/>
                  </a:cubicBezTo>
                  <a:close/>
                  <a:moveTo>
                    <a:pt x="447" y="387"/>
                  </a:moveTo>
                  <a:cubicBezTo>
                    <a:pt x="441" y="385"/>
                    <a:pt x="442" y="387"/>
                    <a:pt x="435" y="387"/>
                  </a:cubicBezTo>
                  <a:cubicBezTo>
                    <a:pt x="423" y="374"/>
                    <a:pt x="411" y="373"/>
                    <a:pt x="402" y="357"/>
                  </a:cubicBezTo>
                  <a:cubicBezTo>
                    <a:pt x="375" y="352"/>
                    <a:pt x="365" y="328"/>
                    <a:pt x="339" y="322"/>
                  </a:cubicBezTo>
                  <a:cubicBezTo>
                    <a:pt x="327" y="301"/>
                    <a:pt x="303" y="297"/>
                    <a:pt x="284" y="285"/>
                  </a:cubicBezTo>
                  <a:cubicBezTo>
                    <a:pt x="266" y="274"/>
                    <a:pt x="255" y="252"/>
                    <a:pt x="233" y="250"/>
                  </a:cubicBezTo>
                  <a:cubicBezTo>
                    <a:pt x="214" y="226"/>
                    <a:pt x="184" y="217"/>
                    <a:pt x="157" y="199"/>
                  </a:cubicBezTo>
                  <a:cubicBezTo>
                    <a:pt x="144" y="190"/>
                    <a:pt x="134" y="176"/>
                    <a:pt x="121" y="167"/>
                  </a:cubicBezTo>
                  <a:cubicBezTo>
                    <a:pt x="98" y="151"/>
                    <a:pt x="64" y="128"/>
                    <a:pt x="43" y="122"/>
                  </a:cubicBezTo>
                  <a:cubicBezTo>
                    <a:pt x="37" y="130"/>
                    <a:pt x="31" y="138"/>
                    <a:pt x="31" y="152"/>
                  </a:cubicBezTo>
                  <a:cubicBezTo>
                    <a:pt x="36" y="160"/>
                    <a:pt x="46" y="164"/>
                    <a:pt x="51" y="173"/>
                  </a:cubicBezTo>
                  <a:cubicBezTo>
                    <a:pt x="149" y="220"/>
                    <a:pt x="226" y="288"/>
                    <a:pt x="321" y="338"/>
                  </a:cubicBezTo>
                  <a:cubicBezTo>
                    <a:pt x="342" y="360"/>
                    <a:pt x="377" y="369"/>
                    <a:pt x="396" y="393"/>
                  </a:cubicBezTo>
                  <a:cubicBezTo>
                    <a:pt x="417" y="397"/>
                    <a:pt x="424" y="416"/>
                    <a:pt x="447" y="418"/>
                  </a:cubicBezTo>
                  <a:cubicBezTo>
                    <a:pt x="447" y="423"/>
                    <a:pt x="454" y="431"/>
                    <a:pt x="458" y="426"/>
                  </a:cubicBezTo>
                  <a:cubicBezTo>
                    <a:pt x="453" y="416"/>
                    <a:pt x="468" y="409"/>
                    <a:pt x="472" y="402"/>
                  </a:cubicBezTo>
                  <a:cubicBezTo>
                    <a:pt x="460" y="401"/>
                    <a:pt x="454" y="393"/>
                    <a:pt x="447" y="387"/>
                  </a:cubicBezTo>
                  <a:close/>
                  <a:moveTo>
                    <a:pt x="433" y="442"/>
                  </a:moveTo>
                  <a:cubicBezTo>
                    <a:pt x="384" y="405"/>
                    <a:pt x="350" y="377"/>
                    <a:pt x="296" y="348"/>
                  </a:cubicBezTo>
                  <a:cubicBezTo>
                    <a:pt x="243" y="302"/>
                    <a:pt x="184" y="264"/>
                    <a:pt x="119" y="230"/>
                  </a:cubicBezTo>
                  <a:cubicBezTo>
                    <a:pt x="113" y="223"/>
                    <a:pt x="104" y="209"/>
                    <a:pt x="92" y="214"/>
                  </a:cubicBezTo>
                  <a:cubicBezTo>
                    <a:pt x="101" y="243"/>
                    <a:pt x="98" y="273"/>
                    <a:pt x="98" y="306"/>
                  </a:cubicBezTo>
                  <a:cubicBezTo>
                    <a:pt x="97" y="322"/>
                    <a:pt x="103" y="337"/>
                    <a:pt x="104" y="351"/>
                  </a:cubicBezTo>
                  <a:cubicBezTo>
                    <a:pt x="104" y="367"/>
                    <a:pt x="99" y="386"/>
                    <a:pt x="104" y="400"/>
                  </a:cubicBezTo>
                  <a:cubicBezTo>
                    <a:pt x="108" y="412"/>
                    <a:pt x="123" y="419"/>
                    <a:pt x="131" y="430"/>
                  </a:cubicBezTo>
                  <a:cubicBezTo>
                    <a:pt x="135" y="434"/>
                    <a:pt x="135" y="441"/>
                    <a:pt x="139" y="446"/>
                  </a:cubicBezTo>
                  <a:cubicBezTo>
                    <a:pt x="150" y="460"/>
                    <a:pt x="171" y="468"/>
                    <a:pt x="188" y="481"/>
                  </a:cubicBezTo>
                  <a:cubicBezTo>
                    <a:pt x="198" y="489"/>
                    <a:pt x="209" y="501"/>
                    <a:pt x="215" y="504"/>
                  </a:cubicBezTo>
                  <a:cubicBezTo>
                    <a:pt x="219" y="506"/>
                    <a:pt x="224" y="504"/>
                    <a:pt x="227" y="506"/>
                  </a:cubicBezTo>
                  <a:cubicBezTo>
                    <a:pt x="235" y="512"/>
                    <a:pt x="242" y="523"/>
                    <a:pt x="251" y="530"/>
                  </a:cubicBezTo>
                  <a:cubicBezTo>
                    <a:pt x="315" y="584"/>
                    <a:pt x="389" y="640"/>
                    <a:pt x="458" y="679"/>
                  </a:cubicBezTo>
                  <a:cubicBezTo>
                    <a:pt x="440" y="605"/>
                    <a:pt x="450" y="545"/>
                    <a:pt x="449" y="477"/>
                  </a:cubicBezTo>
                  <a:cubicBezTo>
                    <a:pt x="456" y="468"/>
                    <a:pt x="458" y="463"/>
                    <a:pt x="458" y="449"/>
                  </a:cubicBezTo>
                  <a:cubicBezTo>
                    <a:pt x="445" y="448"/>
                    <a:pt x="445" y="440"/>
                    <a:pt x="433" y="442"/>
                  </a:cubicBezTo>
                  <a:close/>
                  <a:moveTo>
                    <a:pt x="296" y="587"/>
                  </a:moveTo>
                  <a:cubicBezTo>
                    <a:pt x="248" y="564"/>
                    <a:pt x="199" y="515"/>
                    <a:pt x="155" y="489"/>
                  </a:cubicBezTo>
                  <a:cubicBezTo>
                    <a:pt x="156" y="522"/>
                    <a:pt x="155" y="577"/>
                    <a:pt x="155" y="622"/>
                  </a:cubicBezTo>
                  <a:cubicBezTo>
                    <a:pt x="154" y="673"/>
                    <a:pt x="159" y="734"/>
                    <a:pt x="162" y="798"/>
                  </a:cubicBezTo>
                  <a:cubicBezTo>
                    <a:pt x="168" y="891"/>
                    <a:pt x="168" y="1009"/>
                    <a:pt x="172" y="1114"/>
                  </a:cubicBezTo>
                  <a:cubicBezTo>
                    <a:pt x="173" y="1134"/>
                    <a:pt x="171" y="1167"/>
                    <a:pt x="174" y="1181"/>
                  </a:cubicBezTo>
                  <a:cubicBezTo>
                    <a:pt x="177" y="1191"/>
                    <a:pt x="190" y="1198"/>
                    <a:pt x="190" y="1212"/>
                  </a:cubicBezTo>
                  <a:cubicBezTo>
                    <a:pt x="272" y="1310"/>
                    <a:pt x="353" y="1410"/>
                    <a:pt x="433" y="1510"/>
                  </a:cubicBezTo>
                  <a:cubicBezTo>
                    <a:pt x="439" y="1478"/>
                    <a:pt x="438" y="1447"/>
                    <a:pt x="437" y="1418"/>
                  </a:cubicBezTo>
                  <a:cubicBezTo>
                    <a:pt x="435" y="1366"/>
                    <a:pt x="439" y="1314"/>
                    <a:pt x="439" y="1265"/>
                  </a:cubicBezTo>
                  <a:cubicBezTo>
                    <a:pt x="439" y="1241"/>
                    <a:pt x="431" y="1218"/>
                    <a:pt x="443" y="1196"/>
                  </a:cubicBezTo>
                  <a:cubicBezTo>
                    <a:pt x="437" y="1154"/>
                    <a:pt x="444" y="1110"/>
                    <a:pt x="447" y="1071"/>
                  </a:cubicBezTo>
                  <a:cubicBezTo>
                    <a:pt x="450" y="1022"/>
                    <a:pt x="443" y="970"/>
                    <a:pt x="441" y="918"/>
                  </a:cubicBezTo>
                  <a:cubicBezTo>
                    <a:pt x="437" y="838"/>
                    <a:pt x="446" y="758"/>
                    <a:pt x="441" y="694"/>
                  </a:cubicBezTo>
                  <a:cubicBezTo>
                    <a:pt x="398" y="663"/>
                    <a:pt x="343" y="624"/>
                    <a:pt x="296" y="587"/>
                  </a:cubicBezTo>
                  <a:close/>
                  <a:moveTo>
                    <a:pt x="433" y="1530"/>
                  </a:moveTo>
                  <a:cubicBezTo>
                    <a:pt x="431" y="1529"/>
                    <a:pt x="429" y="1530"/>
                    <a:pt x="427" y="1530"/>
                  </a:cubicBezTo>
                  <a:cubicBezTo>
                    <a:pt x="415" y="1522"/>
                    <a:pt x="403" y="1499"/>
                    <a:pt x="392" y="1484"/>
                  </a:cubicBezTo>
                  <a:cubicBezTo>
                    <a:pt x="379" y="1468"/>
                    <a:pt x="370" y="1451"/>
                    <a:pt x="357" y="1439"/>
                  </a:cubicBezTo>
                  <a:cubicBezTo>
                    <a:pt x="339" y="1401"/>
                    <a:pt x="302" y="1374"/>
                    <a:pt x="274" y="1339"/>
                  </a:cubicBezTo>
                  <a:cubicBezTo>
                    <a:pt x="249" y="1308"/>
                    <a:pt x="227" y="1274"/>
                    <a:pt x="200" y="1245"/>
                  </a:cubicBezTo>
                  <a:cubicBezTo>
                    <a:pt x="180" y="1224"/>
                    <a:pt x="169" y="1193"/>
                    <a:pt x="151" y="1171"/>
                  </a:cubicBezTo>
                  <a:cubicBezTo>
                    <a:pt x="152" y="1194"/>
                    <a:pt x="168" y="1216"/>
                    <a:pt x="184" y="1230"/>
                  </a:cubicBezTo>
                  <a:cubicBezTo>
                    <a:pt x="182" y="1236"/>
                    <a:pt x="187" y="1237"/>
                    <a:pt x="186" y="1243"/>
                  </a:cubicBezTo>
                  <a:cubicBezTo>
                    <a:pt x="272" y="1347"/>
                    <a:pt x="347" y="1461"/>
                    <a:pt x="431" y="1567"/>
                  </a:cubicBezTo>
                  <a:cubicBezTo>
                    <a:pt x="431" y="1554"/>
                    <a:pt x="434" y="1544"/>
                    <a:pt x="433" y="1530"/>
                  </a:cubicBezTo>
                  <a:close/>
                  <a:moveTo>
                    <a:pt x="110" y="1283"/>
                  </a:moveTo>
                  <a:cubicBezTo>
                    <a:pt x="97" y="1285"/>
                    <a:pt x="96" y="1292"/>
                    <a:pt x="88" y="1294"/>
                  </a:cubicBezTo>
                  <a:cubicBezTo>
                    <a:pt x="95" y="1332"/>
                    <a:pt x="127" y="1321"/>
                    <a:pt x="159" y="1328"/>
                  </a:cubicBezTo>
                  <a:cubicBezTo>
                    <a:pt x="171" y="1317"/>
                    <a:pt x="179" y="1314"/>
                    <a:pt x="194" y="1306"/>
                  </a:cubicBezTo>
                  <a:cubicBezTo>
                    <a:pt x="192" y="1299"/>
                    <a:pt x="199" y="1293"/>
                    <a:pt x="196" y="1286"/>
                  </a:cubicBezTo>
                  <a:cubicBezTo>
                    <a:pt x="184" y="1310"/>
                    <a:pt x="119" y="1308"/>
                    <a:pt x="110" y="1283"/>
                  </a:cubicBezTo>
                  <a:close/>
                  <a:moveTo>
                    <a:pt x="176" y="1257"/>
                  </a:moveTo>
                  <a:cubicBezTo>
                    <a:pt x="161" y="1263"/>
                    <a:pt x="137" y="1261"/>
                    <a:pt x="125" y="1259"/>
                  </a:cubicBezTo>
                  <a:cubicBezTo>
                    <a:pt x="125" y="1266"/>
                    <a:pt x="119" y="1277"/>
                    <a:pt x="125" y="1288"/>
                  </a:cubicBezTo>
                  <a:cubicBezTo>
                    <a:pt x="149" y="1290"/>
                    <a:pt x="202" y="1288"/>
                    <a:pt x="176" y="1257"/>
                  </a:cubicBezTo>
                  <a:close/>
                  <a:moveTo>
                    <a:pt x="153" y="1049"/>
                  </a:moveTo>
                  <a:cubicBezTo>
                    <a:pt x="157" y="970"/>
                    <a:pt x="151" y="889"/>
                    <a:pt x="151" y="808"/>
                  </a:cubicBezTo>
                  <a:cubicBezTo>
                    <a:pt x="151" y="771"/>
                    <a:pt x="143" y="732"/>
                    <a:pt x="141" y="696"/>
                  </a:cubicBezTo>
                  <a:cubicBezTo>
                    <a:pt x="139" y="664"/>
                    <a:pt x="144" y="631"/>
                    <a:pt x="141" y="602"/>
                  </a:cubicBezTo>
                  <a:cubicBezTo>
                    <a:pt x="139" y="588"/>
                    <a:pt x="134" y="575"/>
                    <a:pt x="133" y="561"/>
                  </a:cubicBezTo>
                  <a:cubicBezTo>
                    <a:pt x="133" y="547"/>
                    <a:pt x="136" y="535"/>
                    <a:pt x="135" y="522"/>
                  </a:cubicBezTo>
                  <a:cubicBezTo>
                    <a:pt x="133" y="500"/>
                    <a:pt x="131" y="487"/>
                    <a:pt x="133" y="469"/>
                  </a:cubicBezTo>
                  <a:cubicBezTo>
                    <a:pt x="121" y="466"/>
                    <a:pt x="109" y="444"/>
                    <a:pt x="102" y="449"/>
                  </a:cubicBezTo>
                  <a:cubicBezTo>
                    <a:pt x="97" y="549"/>
                    <a:pt x="122" y="648"/>
                    <a:pt x="117" y="745"/>
                  </a:cubicBezTo>
                  <a:cubicBezTo>
                    <a:pt x="114" y="822"/>
                    <a:pt x="115" y="914"/>
                    <a:pt x="121" y="992"/>
                  </a:cubicBezTo>
                  <a:cubicBezTo>
                    <a:pt x="147" y="1059"/>
                    <a:pt x="112" y="1158"/>
                    <a:pt x="127" y="1236"/>
                  </a:cubicBezTo>
                  <a:cubicBezTo>
                    <a:pt x="139" y="1242"/>
                    <a:pt x="152" y="1237"/>
                    <a:pt x="161" y="1230"/>
                  </a:cubicBezTo>
                  <a:cubicBezTo>
                    <a:pt x="161" y="1220"/>
                    <a:pt x="139" y="1208"/>
                    <a:pt x="135" y="1190"/>
                  </a:cubicBezTo>
                  <a:cubicBezTo>
                    <a:pt x="133" y="1182"/>
                    <a:pt x="137" y="1155"/>
                    <a:pt x="141" y="1151"/>
                  </a:cubicBezTo>
                  <a:cubicBezTo>
                    <a:pt x="149" y="1144"/>
                    <a:pt x="160" y="1147"/>
                    <a:pt x="162" y="1157"/>
                  </a:cubicBezTo>
                  <a:cubicBezTo>
                    <a:pt x="159" y="1123"/>
                    <a:pt x="159" y="1090"/>
                    <a:pt x="153" y="104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1" name="Group 28"/>
          <p:cNvGrpSpPr>
            <a:grpSpLocks noChangeAspect="1"/>
          </p:cNvGrpSpPr>
          <p:nvPr/>
        </p:nvGrpSpPr>
        <p:grpSpPr bwMode="auto">
          <a:xfrm>
            <a:off x="740534" y="4581569"/>
            <a:ext cx="2154296" cy="1718734"/>
            <a:chOff x="738" y="214"/>
            <a:chExt cx="4284" cy="2777"/>
          </a:xfrm>
          <a:solidFill>
            <a:srgbClr val="FFFFFF">
              <a:alpha val="50000"/>
            </a:srgbClr>
          </a:solidFill>
        </p:grpSpPr>
        <p:sp>
          <p:nvSpPr>
            <p:cNvPr id="23" name="Freeform 29"/>
            <p:cNvSpPr>
              <a:spLocks/>
            </p:cNvSpPr>
            <p:nvPr/>
          </p:nvSpPr>
          <p:spPr bwMode="auto">
            <a:xfrm>
              <a:off x="3284" y="464"/>
              <a:ext cx="321" cy="383"/>
            </a:xfrm>
            <a:custGeom>
              <a:avLst/>
              <a:gdLst>
                <a:gd name="T0" fmla="*/ 128 w 136"/>
                <a:gd name="T1" fmla="*/ 4 h 162"/>
                <a:gd name="T2" fmla="*/ 136 w 136"/>
                <a:gd name="T3" fmla="*/ 53 h 162"/>
                <a:gd name="T4" fmla="*/ 96 w 136"/>
                <a:gd name="T5" fmla="*/ 135 h 162"/>
                <a:gd name="T6" fmla="*/ 90 w 136"/>
                <a:gd name="T7" fmla="*/ 129 h 162"/>
                <a:gd name="T8" fmla="*/ 92 w 136"/>
                <a:gd name="T9" fmla="*/ 108 h 162"/>
                <a:gd name="T10" fmla="*/ 0 w 136"/>
                <a:gd name="T11" fmla="*/ 161 h 162"/>
                <a:gd name="T12" fmla="*/ 34 w 136"/>
                <a:gd name="T13" fmla="*/ 148 h 162"/>
                <a:gd name="T14" fmla="*/ 71 w 136"/>
                <a:gd name="T15" fmla="*/ 121 h 162"/>
                <a:gd name="T16" fmla="*/ 90 w 136"/>
                <a:gd name="T17" fmla="*/ 87 h 162"/>
                <a:gd name="T18" fmla="*/ 97 w 136"/>
                <a:gd name="T19" fmla="*/ 88 h 162"/>
                <a:gd name="T20" fmla="*/ 103 w 136"/>
                <a:gd name="T21" fmla="*/ 114 h 162"/>
                <a:gd name="T22" fmla="*/ 123 w 136"/>
                <a:gd name="T23" fmla="*/ 12 h 162"/>
                <a:gd name="T24" fmla="*/ 103 w 136"/>
                <a:gd name="T25" fmla="*/ 43 h 162"/>
                <a:gd name="T26" fmla="*/ 36 w 136"/>
                <a:gd name="T27" fmla="*/ 84 h 162"/>
                <a:gd name="T28" fmla="*/ 103 w 136"/>
                <a:gd name="T29" fmla="*/ 7 h 162"/>
                <a:gd name="T30" fmla="*/ 128 w 136"/>
                <a:gd name="T31" fmla="*/ 4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36" h="162">
                  <a:moveTo>
                    <a:pt x="128" y="4"/>
                  </a:moveTo>
                  <a:cubicBezTo>
                    <a:pt x="135" y="16"/>
                    <a:pt x="136" y="35"/>
                    <a:pt x="136" y="53"/>
                  </a:cubicBezTo>
                  <a:cubicBezTo>
                    <a:pt x="135" y="88"/>
                    <a:pt x="122" y="122"/>
                    <a:pt x="96" y="135"/>
                  </a:cubicBezTo>
                  <a:cubicBezTo>
                    <a:pt x="94" y="133"/>
                    <a:pt x="91" y="132"/>
                    <a:pt x="90" y="129"/>
                  </a:cubicBezTo>
                  <a:cubicBezTo>
                    <a:pt x="94" y="125"/>
                    <a:pt x="94" y="115"/>
                    <a:pt x="92" y="108"/>
                  </a:cubicBezTo>
                  <a:cubicBezTo>
                    <a:pt x="72" y="135"/>
                    <a:pt x="44" y="162"/>
                    <a:pt x="0" y="161"/>
                  </a:cubicBezTo>
                  <a:cubicBezTo>
                    <a:pt x="10" y="153"/>
                    <a:pt x="23" y="153"/>
                    <a:pt x="34" y="148"/>
                  </a:cubicBezTo>
                  <a:cubicBezTo>
                    <a:pt x="47" y="141"/>
                    <a:pt x="58" y="129"/>
                    <a:pt x="71" y="121"/>
                  </a:cubicBezTo>
                  <a:cubicBezTo>
                    <a:pt x="79" y="112"/>
                    <a:pt x="81" y="96"/>
                    <a:pt x="90" y="87"/>
                  </a:cubicBezTo>
                  <a:cubicBezTo>
                    <a:pt x="94" y="86"/>
                    <a:pt x="94" y="88"/>
                    <a:pt x="97" y="88"/>
                  </a:cubicBezTo>
                  <a:cubicBezTo>
                    <a:pt x="100" y="93"/>
                    <a:pt x="101" y="105"/>
                    <a:pt x="103" y="114"/>
                  </a:cubicBezTo>
                  <a:cubicBezTo>
                    <a:pt x="129" y="95"/>
                    <a:pt x="124" y="46"/>
                    <a:pt x="123" y="12"/>
                  </a:cubicBezTo>
                  <a:cubicBezTo>
                    <a:pt x="114" y="15"/>
                    <a:pt x="112" y="32"/>
                    <a:pt x="103" y="43"/>
                  </a:cubicBezTo>
                  <a:cubicBezTo>
                    <a:pt x="87" y="64"/>
                    <a:pt x="65" y="80"/>
                    <a:pt x="36" y="84"/>
                  </a:cubicBezTo>
                  <a:cubicBezTo>
                    <a:pt x="65" y="65"/>
                    <a:pt x="103" y="50"/>
                    <a:pt x="103" y="7"/>
                  </a:cubicBezTo>
                  <a:cubicBezTo>
                    <a:pt x="113" y="0"/>
                    <a:pt x="125" y="10"/>
                    <a:pt x="12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4" name="Freeform 30"/>
            <p:cNvSpPr>
              <a:spLocks/>
            </p:cNvSpPr>
            <p:nvPr/>
          </p:nvSpPr>
          <p:spPr bwMode="auto">
            <a:xfrm>
              <a:off x="3754" y="884"/>
              <a:ext cx="90" cy="76"/>
            </a:xfrm>
            <a:custGeom>
              <a:avLst/>
              <a:gdLst>
                <a:gd name="T0" fmla="*/ 38 w 38"/>
                <a:gd name="T1" fmla="*/ 27 h 32"/>
                <a:gd name="T2" fmla="*/ 4 w 38"/>
                <a:gd name="T3" fmla="*/ 24 h 32"/>
                <a:gd name="T4" fmla="*/ 0 w 38"/>
                <a:gd name="T5" fmla="*/ 21 h 32"/>
                <a:gd name="T6" fmla="*/ 38 w 38"/>
                <a:gd name="T7" fmla="*/ 27 h 32"/>
              </a:gdLst>
              <a:ahLst/>
              <a:cxnLst>
                <a:cxn ang="0">
                  <a:pos x="T0" y="T1"/>
                </a:cxn>
                <a:cxn ang="0">
                  <a:pos x="T2" y="T3"/>
                </a:cxn>
                <a:cxn ang="0">
                  <a:pos x="T4" y="T5"/>
                </a:cxn>
                <a:cxn ang="0">
                  <a:pos x="T6" y="T7"/>
                </a:cxn>
              </a:cxnLst>
              <a:rect l="0" t="0" r="r" b="b"/>
              <a:pathLst>
                <a:path w="38" h="32">
                  <a:moveTo>
                    <a:pt x="38" y="27"/>
                  </a:moveTo>
                  <a:cubicBezTo>
                    <a:pt x="28" y="32"/>
                    <a:pt x="18" y="16"/>
                    <a:pt x="4" y="24"/>
                  </a:cubicBezTo>
                  <a:cubicBezTo>
                    <a:pt x="4" y="23"/>
                    <a:pt x="2" y="21"/>
                    <a:pt x="0" y="21"/>
                  </a:cubicBezTo>
                  <a:cubicBezTo>
                    <a:pt x="6" y="0"/>
                    <a:pt x="33" y="17"/>
                    <a:pt x="38" y="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31"/>
            <p:cNvSpPr>
              <a:spLocks/>
            </p:cNvSpPr>
            <p:nvPr/>
          </p:nvSpPr>
          <p:spPr bwMode="auto">
            <a:xfrm>
              <a:off x="3735" y="984"/>
              <a:ext cx="111" cy="191"/>
            </a:xfrm>
            <a:custGeom>
              <a:avLst/>
              <a:gdLst>
                <a:gd name="T0" fmla="*/ 25 w 47"/>
                <a:gd name="T1" fmla="*/ 0 h 81"/>
                <a:gd name="T2" fmla="*/ 28 w 47"/>
                <a:gd name="T3" fmla="*/ 1 h 81"/>
                <a:gd name="T4" fmla="*/ 35 w 47"/>
                <a:gd name="T5" fmla="*/ 32 h 81"/>
                <a:gd name="T6" fmla="*/ 42 w 47"/>
                <a:gd name="T7" fmla="*/ 70 h 81"/>
                <a:gd name="T8" fmla="*/ 18 w 47"/>
                <a:gd name="T9" fmla="*/ 78 h 81"/>
                <a:gd name="T10" fmla="*/ 16 w 47"/>
                <a:gd name="T11" fmla="*/ 65 h 81"/>
                <a:gd name="T12" fmla="*/ 25 w 47"/>
                <a:gd name="T13" fmla="*/ 66 h 81"/>
                <a:gd name="T14" fmla="*/ 27 w 47"/>
                <a:gd name="T15" fmla="*/ 53 h 81"/>
                <a:gd name="T16" fmla="*/ 27 w 47"/>
                <a:gd name="T17" fmla="*/ 45 h 81"/>
                <a:gd name="T18" fmla="*/ 7 w 47"/>
                <a:gd name="T19" fmla="*/ 56 h 81"/>
                <a:gd name="T20" fmla="*/ 13 w 47"/>
                <a:gd name="T21" fmla="*/ 34 h 81"/>
                <a:gd name="T22" fmla="*/ 6 w 47"/>
                <a:gd name="T23" fmla="*/ 2 h 81"/>
                <a:gd name="T24" fmla="*/ 23 w 47"/>
                <a:gd name="T25" fmla="*/ 27 h 81"/>
                <a:gd name="T26" fmla="*/ 25 w 47"/>
                <a:gd name="T27" fmla="*/ 0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47" h="81">
                  <a:moveTo>
                    <a:pt x="25" y="0"/>
                  </a:moveTo>
                  <a:cubicBezTo>
                    <a:pt x="26" y="1"/>
                    <a:pt x="27" y="1"/>
                    <a:pt x="28" y="1"/>
                  </a:cubicBezTo>
                  <a:cubicBezTo>
                    <a:pt x="36" y="10"/>
                    <a:pt x="32" y="21"/>
                    <a:pt x="35" y="32"/>
                  </a:cubicBezTo>
                  <a:cubicBezTo>
                    <a:pt x="37" y="44"/>
                    <a:pt x="47" y="55"/>
                    <a:pt x="42" y="70"/>
                  </a:cubicBezTo>
                  <a:cubicBezTo>
                    <a:pt x="35" y="75"/>
                    <a:pt x="30" y="81"/>
                    <a:pt x="18" y="78"/>
                  </a:cubicBezTo>
                  <a:cubicBezTo>
                    <a:pt x="19" y="73"/>
                    <a:pt x="12" y="70"/>
                    <a:pt x="16" y="65"/>
                  </a:cubicBezTo>
                  <a:cubicBezTo>
                    <a:pt x="19" y="62"/>
                    <a:pt x="22" y="65"/>
                    <a:pt x="25" y="66"/>
                  </a:cubicBezTo>
                  <a:cubicBezTo>
                    <a:pt x="27" y="65"/>
                    <a:pt x="36" y="54"/>
                    <a:pt x="27" y="53"/>
                  </a:cubicBezTo>
                  <a:cubicBezTo>
                    <a:pt x="32" y="51"/>
                    <a:pt x="27" y="49"/>
                    <a:pt x="27" y="45"/>
                  </a:cubicBezTo>
                  <a:cubicBezTo>
                    <a:pt x="17" y="45"/>
                    <a:pt x="20" y="58"/>
                    <a:pt x="7" y="56"/>
                  </a:cubicBezTo>
                  <a:cubicBezTo>
                    <a:pt x="0" y="49"/>
                    <a:pt x="7" y="39"/>
                    <a:pt x="13" y="34"/>
                  </a:cubicBezTo>
                  <a:cubicBezTo>
                    <a:pt x="16" y="19"/>
                    <a:pt x="5" y="12"/>
                    <a:pt x="6" y="2"/>
                  </a:cubicBezTo>
                  <a:cubicBezTo>
                    <a:pt x="16" y="6"/>
                    <a:pt x="18" y="18"/>
                    <a:pt x="23" y="27"/>
                  </a:cubicBezTo>
                  <a:cubicBezTo>
                    <a:pt x="29" y="20"/>
                    <a:pt x="21" y="9"/>
                    <a:pt x="2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6" name="Freeform 32"/>
            <p:cNvSpPr>
              <a:spLocks/>
            </p:cNvSpPr>
            <p:nvPr/>
          </p:nvSpPr>
          <p:spPr bwMode="auto">
            <a:xfrm>
              <a:off x="3303" y="1064"/>
              <a:ext cx="170" cy="179"/>
            </a:xfrm>
            <a:custGeom>
              <a:avLst/>
              <a:gdLst>
                <a:gd name="T0" fmla="*/ 41 w 72"/>
                <a:gd name="T1" fmla="*/ 67 h 76"/>
                <a:gd name="T2" fmla="*/ 52 w 72"/>
                <a:gd name="T3" fmla="*/ 56 h 76"/>
                <a:gd name="T4" fmla="*/ 33 w 72"/>
                <a:gd name="T5" fmla="*/ 51 h 76"/>
                <a:gd name="T6" fmla="*/ 19 w 72"/>
                <a:gd name="T7" fmla="*/ 46 h 76"/>
                <a:gd name="T8" fmla="*/ 0 w 72"/>
                <a:gd name="T9" fmla="*/ 11 h 76"/>
                <a:gd name="T10" fmla="*/ 24 w 72"/>
                <a:gd name="T11" fmla="*/ 26 h 76"/>
                <a:gd name="T12" fmla="*/ 19 w 72"/>
                <a:gd name="T13" fmla="*/ 1 h 76"/>
                <a:gd name="T14" fmla="*/ 38 w 72"/>
                <a:gd name="T15" fmla="*/ 27 h 76"/>
                <a:gd name="T16" fmla="*/ 59 w 72"/>
                <a:gd name="T17" fmla="*/ 43 h 76"/>
                <a:gd name="T18" fmla="*/ 41 w 72"/>
                <a:gd name="T19" fmla="*/ 67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2" h="76">
                  <a:moveTo>
                    <a:pt x="41" y="67"/>
                  </a:moveTo>
                  <a:cubicBezTo>
                    <a:pt x="41" y="60"/>
                    <a:pt x="50" y="61"/>
                    <a:pt x="52" y="56"/>
                  </a:cubicBezTo>
                  <a:cubicBezTo>
                    <a:pt x="49" y="44"/>
                    <a:pt x="38" y="39"/>
                    <a:pt x="33" y="51"/>
                  </a:cubicBezTo>
                  <a:cubicBezTo>
                    <a:pt x="26" y="53"/>
                    <a:pt x="25" y="48"/>
                    <a:pt x="19" y="46"/>
                  </a:cubicBezTo>
                  <a:cubicBezTo>
                    <a:pt x="20" y="28"/>
                    <a:pt x="11" y="19"/>
                    <a:pt x="0" y="11"/>
                  </a:cubicBezTo>
                  <a:cubicBezTo>
                    <a:pt x="10" y="4"/>
                    <a:pt x="19" y="19"/>
                    <a:pt x="24" y="26"/>
                  </a:cubicBezTo>
                  <a:cubicBezTo>
                    <a:pt x="30" y="20"/>
                    <a:pt x="21" y="10"/>
                    <a:pt x="19" y="1"/>
                  </a:cubicBezTo>
                  <a:cubicBezTo>
                    <a:pt x="31" y="0"/>
                    <a:pt x="37" y="14"/>
                    <a:pt x="38" y="27"/>
                  </a:cubicBezTo>
                  <a:cubicBezTo>
                    <a:pt x="45" y="34"/>
                    <a:pt x="50" y="32"/>
                    <a:pt x="59" y="43"/>
                  </a:cubicBezTo>
                  <a:cubicBezTo>
                    <a:pt x="72" y="58"/>
                    <a:pt x="62" y="76"/>
                    <a:pt x="41" y="6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Freeform 33"/>
            <p:cNvSpPr>
              <a:spLocks/>
            </p:cNvSpPr>
            <p:nvPr/>
          </p:nvSpPr>
          <p:spPr bwMode="auto">
            <a:xfrm>
              <a:off x="3615" y="1213"/>
              <a:ext cx="104" cy="99"/>
            </a:xfrm>
            <a:custGeom>
              <a:avLst/>
              <a:gdLst>
                <a:gd name="T0" fmla="*/ 26 w 44"/>
                <a:gd name="T1" fmla="*/ 0 h 42"/>
                <a:gd name="T2" fmla="*/ 38 w 44"/>
                <a:gd name="T3" fmla="*/ 3 h 42"/>
                <a:gd name="T4" fmla="*/ 0 w 44"/>
                <a:gd name="T5" fmla="*/ 28 h 42"/>
                <a:gd name="T6" fmla="*/ 21 w 44"/>
                <a:gd name="T7" fmla="*/ 20 h 42"/>
                <a:gd name="T8" fmla="*/ 26 w 44"/>
                <a:gd name="T9" fmla="*/ 0 h 42"/>
              </a:gdLst>
              <a:ahLst/>
              <a:cxnLst>
                <a:cxn ang="0">
                  <a:pos x="T0" y="T1"/>
                </a:cxn>
                <a:cxn ang="0">
                  <a:pos x="T2" y="T3"/>
                </a:cxn>
                <a:cxn ang="0">
                  <a:pos x="T4" y="T5"/>
                </a:cxn>
                <a:cxn ang="0">
                  <a:pos x="T6" y="T7"/>
                </a:cxn>
                <a:cxn ang="0">
                  <a:pos x="T8" y="T9"/>
                </a:cxn>
              </a:cxnLst>
              <a:rect l="0" t="0" r="r" b="b"/>
              <a:pathLst>
                <a:path w="44" h="42">
                  <a:moveTo>
                    <a:pt x="26" y="0"/>
                  </a:moveTo>
                  <a:cubicBezTo>
                    <a:pt x="30" y="2"/>
                    <a:pt x="33" y="0"/>
                    <a:pt x="38" y="3"/>
                  </a:cubicBezTo>
                  <a:cubicBezTo>
                    <a:pt x="44" y="19"/>
                    <a:pt x="17" y="42"/>
                    <a:pt x="0" y="28"/>
                  </a:cubicBezTo>
                  <a:cubicBezTo>
                    <a:pt x="2" y="21"/>
                    <a:pt x="15" y="24"/>
                    <a:pt x="21" y="20"/>
                  </a:cubicBezTo>
                  <a:cubicBezTo>
                    <a:pt x="21" y="11"/>
                    <a:pt x="21" y="7"/>
                    <a:pt x="2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Freeform 34"/>
            <p:cNvSpPr>
              <a:spLocks/>
            </p:cNvSpPr>
            <p:nvPr/>
          </p:nvSpPr>
          <p:spPr bwMode="auto">
            <a:xfrm>
              <a:off x="3522" y="1309"/>
              <a:ext cx="244" cy="168"/>
            </a:xfrm>
            <a:custGeom>
              <a:avLst/>
              <a:gdLst>
                <a:gd name="T0" fmla="*/ 103 w 103"/>
                <a:gd name="T1" fmla="*/ 10 h 71"/>
                <a:gd name="T2" fmla="*/ 40 w 103"/>
                <a:gd name="T3" fmla="*/ 41 h 71"/>
                <a:gd name="T4" fmla="*/ 74 w 103"/>
                <a:gd name="T5" fmla="*/ 43 h 71"/>
                <a:gd name="T6" fmla="*/ 77 w 103"/>
                <a:gd name="T7" fmla="*/ 53 h 71"/>
                <a:gd name="T8" fmla="*/ 26 w 103"/>
                <a:gd name="T9" fmla="*/ 39 h 71"/>
                <a:gd name="T10" fmla="*/ 0 w 103"/>
                <a:gd name="T11" fmla="*/ 24 h 71"/>
                <a:gd name="T12" fmla="*/ 47 w 103"/>
                <a:gd name="T13" fmla="*/ 31 h 71"/>
                <a:gd name="T14" fmla="*/ 84 w 103"/>
                <a:gd name="T15" fmla="*/ 18 h 71"/>
                <a:gd name="T16" fmla="*/ 103 w 103"/>
                <a:gd name="T17" fmla="*/ 1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03" h="71">
                  <a:moveTo>
                    <a:pt x="103" y="10"/>
                  </a:moveTo>
                  <a:cubicBezTo>
                    <a:pt x="93" y="31"/>
                    <a:pt x="68" y="42"/>
                    <a:pt x="40" y="41"/>
                  </a:cubicBezTo>
                  <a:cubicBezTo>
                    <a:pt x="46" y="55"/>
                    <a:pt x="66" y="55"/>
                    <a:pt x="74" y="43"/>
                  </a:cubicBezTo>
                  <a:cubicBezTo>
                    <a:pt x="77" y="43"/>
                    <a:pt x="78" y="48"/>
                    <a:pt x="77" y="53"/>
                  </a:cubicBezTo>
                  <a:cubicBezTo>
                    <a:pt x="61" y="71"/>
                    <a:pt x="31" y="60"/>
                    <a:pt x="26" y="39"/>
                  </a:cubicBezTo>
                  <a:cubicBezTo>
                    <a:pt x="16" y="35"/>
                    <a:pt x="3" y="35"/>
                    <a:pt x="0" y="24"/>
                  </a:cubicBezTo>
                  <a:cubicBezTo>
                    <a:pt x="15" y="26"/>
                    <a:pt x="34" y="32"/>
                    <a:pt x="47" y="31"/>
                  </a:cubicBezTo>
                  <a:cubicBezTo>
                    <a:pt x="61" y="29"/>
                    <a:pt x="75" y="26"/>
                    <a:pt x="84" y="18"/>
                  </a:cubicBezTo>
                  <a:cubicBezTo>
                    <a:pt x="84" y="13"/>
                    <a:pt x="96" y="0"/>
                    <a:pt x="103"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9" name="Freeform 35"/>
            <p:cNvSpPr>
              <a:spLocks noEditPoints="1"/>
            </p:cNvSpPr>
            <p:nvPr/>
          </p:nvSpPr>
          <p:spPr bwMode="auto">
            <a:xfrm>
              <a:off x="1328" y="1803"/>
              <a:ext cx="229" cy="284"/>
            </a:xfrm>
            <a:custGeom>
              <a:avLst/>
              <a:gdLst>
                <a:gd name="T0" fmla="*/ 88 w 97"/>
                <a:gd name="T1" fmla="*/ 22 h 120"/>
                <a:gd name="T2" fmla="*/ 67 w 97"/>
                <a:gd name="T3" fmla="*/ 90 h 120"/>
                <a:gd name="T4" fmla="*/ 40 w 97"/>
                <a:gd name="T5" fmla="*/ 7 h 120"/>
                <a:gd name="T6" fmla="*/ 64 w 97"/>
                <a:gd name="T7" fmla="*/ 1 h 120"/>
                <a:gd name="T8" fmla="*/ 88 w 97"/>
                <a:gd name="T9" fmla="*/ 22 h 120"/>
                <a:gd name="T10" fmla="*/ 49 w 97"/>
                <a:gd name="T11" fmla="*/ 12 h 120"/>
                <a:gd name="T12" fmla="*/ 23 w 97"/>
                <a:gd name="T13" fmla="*/ 62 h 120"/>
                <a:gd name="T14" fmla="*/ 53 w 97"/>
                <a:gd name="T15" fmla="*/ 85 h 120"/>
                <a:gd name="T16" fmla="*/ 65 w 97"/>
                <a:gd name="T17" fmla="*/ 14 h 120"/>
                <a:gd name="T18" fmla="*/ 49 w 97"/>
                <a:gd name="T19" fmla="*/ 1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7" h="120">
                  <a:moveTo>
                    <a:pt x="88" y="22"/>
                  </a:moveTo>
                  <a:cubicBezTo>
                    <a:pt x="97" y="53"/>
                    <a:pt x="79" y="74"/>
                    <a:pt x="67" y="90"/>
                  </a:cubicBezTo>
                  <a:cubicBezTo>
                    <a:pt x="3" y="120"/>
                    <a:pt x="0" y="27"/>
                    <a:pt x="40" y="7"/>
                  </a:cubicBezTo>
                  <a:cubicBezTo>
                    <a:pt x="46" y="4"/>
                    <a:pt x="62" y="0"/>
                    <a:pt x="64" y="1"/>
                  </a:cubicBezTo>
                  <a:cubicBezTo>
                    <a:pt x="74" y="3"/>
                    <a:pt x="76" y="16"/>
                    <a:pt x="88" y="22"/>
                  </a:cubicBezTo>
                  <a:close/>
                  <a:moveTo>
                    <a:pt x="49" y="12"/>
                  </a:moveTo>
                  <a:cubicBezTo>
                    <a:pt x="35" y="19"/>
                    <a:pt x="21" y="44"/>
                    <a:pt x="23" y="62"/>
                  </a:cubicBezTo>
                  <a:cubicBezTo>
                    <a:pt x="25" y="76"/>
                    <a:pt x="39" y="88"/>
                    <a:pt x="53" y="85"/>
                  </a:cubicBezTo>
                  <a:cubicBezTo>
                    <a:pt x="78" y="80"/>
                    <a:pt x="93" y="30"/>
                    <a:pt x="65" y="14"/>
                  </a:cubicBezTo>
                  <a:cubicBezTo>
                    <a:pt x="56" y="16"/>
                    <a:pt x="56" y="14"/>
                    <a:pt x="4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0" name="Freeform 36"/>
            <p:cNvSpPr>
              <a:spLocks noEditPoints="1"/>
            </p:cNvSpPr>
            <p:nvPr/>
          </p:nvSpPr>
          <p:spPr bwMode="auto">
            <a:xfrm>
              <a:off x="1437" y="2046"/>
              <a:ext cx="127" cy="133"/>
            </a:xfrm>
            <a:custGeom>
              <a:avLst/>
              <a:gdLst>
                <a:gd name="T0" fmla="*/ 39 w 54"/>
                <a:gd name="T1" fmla="*/ 0 h 56"/>
                <a:gd name="T2" fmla="*/ 6 w 54"/>
                <a:gd name="T3" fmla="*/ 36 h 56"/>
                <a:gd name="T4" fmla="*/ 39 w 54"/>
                <a:gd name="T5" fmla="*/ 0 h 56"/>
                <a:gd name="T6" fmla="*/ 17 w 54"/>
                <a:gd name="T7" fmla="*/ 33 h 56"/>
                <a:gd name="T8" fmla="*/ 31 w 54"/>
                <a:gd name="T9" fmla="*/ 10 h 56"/>
                <a:gd name="T10" fmla="*/ 17 w 54"/>
                <a:gd name="T11" fmla="*/ 33 h 56"/>
              </a:gdLst>
              <a:ahLst/>
              <a:cxnLst>
                <a:cxn ang="0">
                  <a:pos x="T0" y="T1"/>
                </a:cxn>
                <a:cxn ang="0">
                  <a:pos x="T2" y="T3"/>
                </a:cxn>
                <a:cxn ang="0">
                  <a:pos x="T4" y="T5"/>
                </a:cxn>
                <a:cxn ang="0">
                  <a:pos x="T6" y="T7"/>
                </a:cxn>
                <a:cxn ang="0">
                  <a:pos x="T8" y="T9"/>
                </a:cxn>
                <a:cxn ang="0">
                  <a:pos x="T10" y="T11"/>
                </a:cxn>
              </a:cxnLst>
              <a:rect l="0" t="0" r="r" b="b"/>
              <a:pathLst>
                <a:path w="54" h="56">
                  <a:moveTo>
                    <a:pt x="39" y="0"/>
                  </a:moveTo>
                  <a:cubicBezTo>
                    <a:pt x="54" y="22"/>
                    <a:pt x="25" y="56"/>
                    <a:pt x="6" y="36"/>
                  </a:cubicBezTo>
                  <a:cubicBezTo>
                    <a:pt x="0" y="10"/>
                    <a:pt x="18" y="2"/>
                    <a:pt x="39" y="0"/>
                  </a:cubicBezTo>
                  <a:close/>
                  <a:moveTo>
                    <a:pt x="17" y="33"/>
                  </a:moveTo>
                  <a:cubicBezTo>
                    <a:pt x="29" y="34"/>
                    <a:pt x="35" y="15"/>
                    <a:pt x="31" y="10"/>
                  </a:cubicBezTo>
                  <a:cubicBezTo>
                    <a:pt x="21" y="13"/>
                    <a:pt x="7" y="23"/>
                    <a:pt x="17" y="3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1" name="Freeform 37"/>
            <p:cNvSpPr>
              <a:spLocks noEditPoints="1"/>
            </p:cNvSpPr>
            <p:nvPr/>
          </p:nvSpPr>
          <p:spPr bwMode="auto">
            <a:xfrm>
              <a:off x="738" y="214"/>
              <a:ext cx="4284" cy="2777"/>
            </a:xfrm>
            <a:custGeom>
              <a:avLst/>
              <a:gdLst>
                <a:gd name="T0" fmla="*/ 1275 w 1814"/>
                <a:gd name="T1" fmla="*/ 596 h 1176"/>
                <a:gd name="T2" fmla="*/ 1511 w 1814"/>
                <a:gd name="T3" fmla="*/ 722 h 1176"/>
                <a:gd name="T4" fmla="*/ 1757 w 1814"/>
                <a:gd name="T5" fmla="*/ 1140 h 1176"/>
                <a:gd name="T6" fmla="*/ 647 w 1814"/>
                <a:gd name="T7" fmla="*/ 1151 h 1176"/>
                <a:gd name="T8" fmla="*/ 142 w 1814"/>
                <a:gd name="T9" fmla="*/ 937 h 1176"/>
                <a:gd name="T10" fmla="*/ 308 w 1814"/>
                <a:gd name="T11" fmla="*/ 586 h 1176"/>
                <a:gd name="T12" fmla="*/ 593 w 1814"/>
                <a:gd name="T13" fmla="*/ 819 h 1176"/>
                <a:gd name="T14" fmla="*/ 786 w 1814"/>
                <a:gd name="T15" fmla="*/ 995 h 1176"/>
                <a:gd name="T16" fmla="*/ 966 w 1814"/>
                <a:gd name="T17" fmla="*/ 667 h 1176"/>
                <a:gd name="T18" fmla="*/ 775 w 1814"/>
                <a:gd name="T19" fmla="*/ 492 h 1176"/>
                <a:gd name="T20" fmla="*/ 684 w 1814"/>
                <a:gd name="T21" fmla="*/ 288 h 1176"/>
                <a:gd name="T22" fmla="*/ 1522 w 1814"/>
                <a:gd name="T23" fmla="*/ 264 h 1176"/>
                <a:gd name="T24" fmla="*/ 998 w 1814"/>
                <a:gd name="T25" fmla="*/ 310 h 1176"/>
                <a:gd name="T26" fmla="*/ 1259 w 1814"/>
                <a:gd name="T27" fmla="*/ 179 h 1176"/>
                <a:gd name="T28" fmla="*/ 1372 w 1814"/>
                <a:gd name="T29" fmla="*/ 145 h 1176"/>
                <a:gd name="T30" fmla="*/ 1010 w 1814"/>
                <a:gd name="T31" fmla="*/ 44 h 1176"/>
                <a:gd name="T32" fmla="*/ 820 w 1814"/>
                <a:gd name="T33" fmla="*/ 453 h 1176"/>
                <a:gd name="T34" fmla="*/ 818 w 1814"/>
                <a:gd name="T35" fmla="*/ 376 h 1176"/>
                <a:gd name="T36" fmla="*/ 1159 w 1814"/>
                <a:gd name="T37" fmla="*/ 100 h 1176"/>
                <a:gd name="T38" fmla="*/ 826 w 1814"/>
                <a:gd name="T39" fmla="*/ 371 h 1176"/>
                <a:gd name="T40" fmla="*/ 1420 w 1814"/>
                <a:gd name="T41" fmla="*/ 448 h 1176"/>
                <a:gd name="T42" fmla="*/ 1162 w 1814"/>
                <a:gd name="T43" fmla="*/ 579 h 1176"/>
                <a:gd name="T44" fmla="*/ 1101 w 1814"/>
                <a:gd name="T45" fmla="*/ 340 h 1176"/>
                <a:gd name="T46" fmla="*/ 962 w 1814"/>
                <a:gd name="T47" fmla="*/ 451 h 1176"/>
                <a:gd name="T48" fmla="*/ 1326 w 1814"/>
                <a:gd name="T49" fmla="*/ 514 h 1176"/>
                <a:gd name="T50" fmla="*/ 383 w 1814"/>
                <a:gd name="T51" fmla="*/ 596 h 1176"/>
                <a:gd name="T52" fmla="*/ 1221 w 1814"/>
                <a:gd name="T53" fmla="*/ 613 h 1176"/>
                <a:gd name="T54" fmla="*/ 1117 w 1814"/>
                <a:gd name="T55" fmla="*/ 669 h 1176"/>
                <a:gd name="T56" fmla="*/ 332 w 1814"/>
                <a:gd name="T57" fmla="*/ 619 h 1176"/>
                <a:gd name="T58" fmla="*/ 1128 w 1814"/>
                <a:gd name="T59" fmla="*/ 684 h 1176"/>
                <a:gd name="T60" fmla="*/ 1108 w 1814"/>
                <a:gd name="T61" fmla="*/ 721 h 1176"/>
                <a:gd name="T62" fmla="*/ 1354 w 1814"/>
                <a:gd name="T63" fmla="*/ 654 h 1176"/>
                <a:gd name="T64" fmla="*/ 476 w 1814"/>
                <a:gd name="T65" fmla="*/ 778 h 1176"/>
                <a:gd name="T66" fmla="*/ 1263 w 1814"/>
                <a:gd name="T67" fmla="*/ 792 h 1176"/>
                <a:gd name="T68" fmla="*/ 791 w 1814"/>
                <a:gd name="T69" fmla="*/ 900 h 1176"/>
                <a:gd name="T70" fmla="*/ 978 w 1814"/>
                <a:gd name="T71" fmla="*/ 876 h 1176"/>
                <a:gd name="T72" fmla="*/ 1405 w 1814"/>
                <a:gd name="T73" fmla="*/ 748 h 1176"/>
                <a:gd name="T74" fmla="*/ 1320 w 1814"/>
                <a:gd name="T75" fmla="*/ 785 h 1176"/>
                <a:gd name="T76" fmla="*/ 1337 w 1814"/>
                <a:gd name="T77" fmla="*/ 798 h 1176"/>
                <a:gd name="T78" fmla="*/ 1488 w 1814"/>
                <a:gd name="T79" fmla="*/ 812 h 1176"/>
                <a:gd name="T80" fmla="*/ 1499 w 1814"/>
                <a:gd name="T81" fmla="*/ 822 h 1176"/>
                <a:gd name="T82" fmla="*/ 1471 w 1814"/>
                <a:gd name="T83" fmla="*/ 932 h 1176"/>
                <a:gd name="T84" fmla="*/ 1084 w 1814"/>
                <a:gd name="T85" fmla="*/ 782 h 1176"/>
                <a:gd name="T86" fmla="*/ 1147 w 1814"/>
                <a:gd name="T87" fmla="*/ 986 h 1176"/>
                <a:gd name="T88" fmla="*/ 1223 w 1814"/>
                <a:gd name="T89" fmla="*/ 816 h 1176"/>
                <a:gd name="T90" fmla="*/ 441 w 1814"/>
                <a:gd name="T91" fmla="*/ 932 h 1176"/>
                <a:gd name="T92" fmla="*/ 603 w 1814"/>
                <a:gd name="T93" fmla="*/ 834 h 1176"/>
                <a:gd name="T94" fmla="*/ 201 w 1814"/>
                <a:gd name="T95" fmla="*/ 924 h 1176"/>
                <a:gd name="T96" fmla="*/ 460 w 1814"/>
                <a:gd name="T97" fmla="*/ 874 h 1176"/>
                <a:gd name="T98" fmla="*/ 622 w 1814"/>
                <a:gd name="T99" fmla="*/ 899 h 1176"/>
                <a:gd name="T100" fmla="*/ 1542 w 1814"/>
                <a:gd name="T101" fmla="*/ 935 h 1176"/>
                <a:gd name="T102" fmla="*/ 1027 w 1814"/>
                <a:gd name="T103" fmla="*/ 910 h 1176"/>
                <a:gd name="T104" fmla="*/ 1130 w 1814"/>
                <a:gd name="T105" fmla="*/ 998 h 1176"/>
                <a:gd name="T106" fmla="*/ 1479 w 1814"/>
                <a:gd name="T107" fmla="*/ 1025 h 1176"/>
                <a:gd name="T108" fmla="*/ 970 w 1814"/>
                <a:gd name="T109" fmla="*/ 1020 h 1176"/>
                <a:gd name="T110" fmla="*/ 479 w 1814"/>
                <a:gd name="T111" fmla="*/ 952 h 1176"/>
                <a:gd name="T112" fmla="*/ 425 w 1814"/>
                <a:gd name="T113" fmla="*/ 1019 h 1176"/>
                <a:gd name="T114" fmla="*/ 441 w 1814"/>
                <a:gd name="T115" fmla="*/ 1122 h 1176"/>
                <a:gd name="T116" fmla="*/ 1696 w 1814"/>
                <a:gd name="T117" fmla="*/ 1131 h 1176"/>
                <a:gd name="T118" fmla="*/ 1251 w 1814"/>
                <a:gd name="T119" fmla="*/ 1138 h 1176"/>
                <a:gd name="T120" fmla="*/ 550 w 1814"/>
                <a:gd name="T121" fmla="*/ 1104 h 1176"/>
                <a:gd name="T122" fmla="*/ 409 w 1814"/>
                <a:gd name="T123" fmla="*/ 1089 h 1176"/>
                <a:gd name="T124" fmla="*/ 1005 w 1814"/>
                <a:gd name="T125" fmla="*/ 1043 h 11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814" h="1176">
                  <a:moveTo>
                    <a:pt x="1444" y="374"/>
                  </a:moveTo>
                  <a:cubicBezTo>
                    <a:pt x="1454" y="380"/>
                    <a:pt x="1469" y="389"/>
                    <a:pt x="1483" y="386"/>
                  </a:cubicBezTo>
                  <a:cubicBezTo>
                    <a:pt x="1492" y="384"/>
                    <a:pt x="1499" y="372"/>
                    <a:pt x="1509" y="378"/>
                  </a:cubicBezTo>
                  <a:cubicBezTo>
                    <a:pt x="1509" y="380"/>
                    <a:pt x="1509" y="382"/>
                    <a:pt x="1511" y="382"/>
                  </a:cubicBezTo>
                  <a:cubicBezTo>
                    <a:pt x="1501" y="399"/>
                    <a:pt x="1486" y="424"/>
                    <a:pt x="1469" y="437"/>
                  </a:cubicBezTo>
                  <a:cubicBezTo>
                    <a:pt x="1461" y="443"/>
                    <a:pt x="1449" y="444"/>
                    <a:pt x="1436" y="448"/>
                  </a:cubicBezTo>
                  <a:cubicBezTo>
                    <a:pt x="1426" y="473"/>
                    <a:pt x="1392" y="497"/>
                    <a:pt x="1357" y="488"/>
                  </a:cubicBezTo>
                  <a:cubicBezTo>
                    <a:pt x="1356" y="496"/>
                    <a:pt x="1376" y="495"/>
                    <a:pt x="1375" y="507"/>
                  </a:cubicBezTo>
                  <a:cubicBezTo>
                    <a:pt x="1358" y="515"/>
                    <a:pt x="1336" y="523"/>
                    <a:pt x="1315" y="525"/>
                  </a:cubicBezTo>
                  <a:cubicBezTo>
                    <a:pt x="1298" y="547"/>
                    <a:pt x="1277" y="565"/>
                    <a:pt x="1258" y="585"/>
                  </a:cubicBezTo>
                  <a:cubicBezTo>
                    <a:pt x="1255" y="586"/>
                    <a:pt x="1253" y="587"/>
                    <a:pt x="1249" y="586"/>
                  </a:cubicBezTo>
                  <a:cubicBezTo>
                    <a:pt x="1257" y="593"/>
                    <a:pt x="1264" y="595"/>
                    <a:pt x="1275" y="596"/>
                  </a:cubicBezTo>
                  <a:cubicBezTo>
                    <a:pt x="1275" y="600"/>
                    <a:pt x="1278" y="602"/>
                    <a:pt x="1277" y="606"/>
                  </a:cubicBezTo>
                  <a:cubicBezTo>
                    <a:pt x="1294" y="607"/>
                    <a:pt x="1327" y="607"/>
                    <a:pt x="1344" y="620"/>
                  </a:cubicBezTo>
                  <a:cubicBezTo>
                    <a:pt x="1351" y="619"/>
                    <a:pt x="1357" y="625"/>
                    <a:pt x="1362" y="623"/>
                  </a:cubicBezTo>
                  <a:cubicBezTo>
                    <a:pt x="1368" y="627"/>
                    <a:pt x="1373" y="633"/>
                    <a:pt x="1376" y="640"/>
                  </a:cubicBezTo>
                  <a:cubicBezTo>
                    <a:pt x="1386" y="636"/>
                    <a:pt x="1395" y="627"/>
                    <a:pt x="1406" y="629"/>
                  </a:cubicBezTo>
                  <a:cubicBezTo>
                    <a:pt x="1406" y="643"/>
                    <a:pt x="1413" y="654"/>
                    <a:pt x="1417" y="669"/>
                  </a:cubicBezTo>
                  <a:cubicBezTo>
                    <a:pt x="1432" y="669"/>
                    <a:pt x="1441" y="665"/>
                    <a:pt x="1453" y="669"/>
                  </a:cubicBezTo>
                  <a:cubicBezTo>
                    <a:pt x="1455" y="675"/>
                    <a:pt x="1455" y="679"/>
                    <a:pt x="1456" y="685"/>
                  </a:cubicBezTo>
                  <a:cubicBezTo>
                    <a:pt x="1457" y="690"/>
                    <a:pt x="1463" y="689"/>
                    <a:pt x="1464" y="694"/>
                  </a:cubicBezTo>
                  <a:cubicBezTo>
                    <a:pt x="1465" y="701"/>
                    <a:pt x="1466" y="705"/>
                    <a:pt x="1462" y="709"/>
                  </a:cubicBezTo>
                  <a:cubicBezTo>
                    <a:pt x="1465" y="713"/>
                    <a:pt x="1470" y="715"/>
                    <a:pt x="1469" y="722"/>
                  </a:cubicBezTo>
                  <a:cubicBezTo>
                    <a:pt x="1480" y="715"/>
                    <a:pt x="1503" y="709"/>
                    <a:pt x="1511" y="722"/>
                  </a:cubicBezTo>
                  <a:cubicBezTo>
                    <a:pt x="1510" y="732"/>
                    <a:pt x="1507" y="743"/>
                    <a:pt x="1506" y="747"/>
                  </a:cubicBezTo>
                  <a:cubicBezTo>
                    <a:pt x="1515" y="743"/>
                    <a:pt x="1531" y="746"/>
                    <a:pt x="1538" y="755"/>
                  </a:cubicBezTo>
                  <a:cubicBezTo>
                    <a:pt x="1534" y="774"/>
                    <a:pt x="1536" y="781"/>
                    <a:pt x="1533" y="804"/>
                  </a:cubicBezTo>
                  <a:cubicBezTo>
                    <a:pt x="1548" y="851"/>
                    <a:pt x="1590" y="895"/>
                    <a:pt x="1592" y="953"/>
                  </a:cubicBezTo>
                  <a:cubicBezTo>
                    <a:pt x="1592" y="958"/>
                    <a:pt x="1593" y="964"/>
                    <a:pt x="1593" y="970"/>
                  </a:cubicBezTo>
                  <a:cubicBezTo>
                    <a:pt x="1593" y="996"/>
                    <a:pt x="1572" y="1015"/>
                    <a:pt x="1550" y="1026"/>
                  </a:cubicBezTo>
                  <a:cubicBezTo>
                    <a:pt x="1601" y="1031"/>
                    <a:pt x="1671" y="1037"/>
                    <a:pt x="1725" y="1036"/>
                  </a:cubicBezTo>
                  <a:cubicBezTo>
                    <a:pt x="1749" y="1036"/>
                    <a:pt x="1783" y="1040"/>
                    <a:pt x="1798" y="1054"/>
                  </a:cubicBezTo>
                  <a:cubicBezTo>
                    <a:pt x="1808" y="1062"/>
                    <a:pt x="1814" y="1091"/>
                    <a:pt x="1811" y="1111"/>
                  </a:cubicBezTo>
                  <a:cubicBezTo>
                    <a:pt x="1811" y="1112"/>
                    <a:pt x="1809" y="1114"/>
                    <a:pt x="1807" y="1117"/>
                  </a:cubicBezTo>
                  <a:cubicBezTo>
                    <a:pt x="1806" y="1120"/>
                    <a:pt x="1808" y="1122"/>
                    <a:pt x="1807" y="1124"/>
                  </a:cubicBezTo>
                  <a:cubicBezTo>
                    <a:pt x="1799" y="1138"/>
                    <a:pt x="1775" y="1133"/>
                    <a:pt x="1757" y="1140"/>
                  </a:cubicBezTo>
                  <a:cubicBezTo>
                    <a:pt x="1741" y="1138"/>
                    <a:pt x="1714" y="1139"/>
                    <a:pt x="1691" y="1138"/>
                  </a:cubicBezTo>
                  <a:cubicBezTo>
                    <a:pt x="1648" y="1138"/>
                    <a:pt x="1606" y="1155"/>
                    <a:pt x="1568" y="1156"/>
                  </a:cubicBezTo>
                  <a:cubicBezTo>
                    <a:pt x="1541" y="1157"/>
                    <a:pt x="1521" y="1154"/>
                    <a:pt x="1494" y="1158"/>
                  </a:cubicBezTo>
                  <a:cubicBezTo>
                    <a:pt x="1460" y="1164"/>
                    <a:pt x="1426" y="1160"/>
                    <a:pt x="1390" y="1162"/>
                  </a:cubicBezTo>
                  <a:cubicBezTo>
                    <a:pt x="1355" y="1164"/>
                    <a:pt x="1321" y="1169"/>
                    <a:pt x="1276" y="1167"/>
                  </a:cubicBezTo>
                  <a:cubicBezTo>
                    <a:pt x="1282" y="1171"/>
                    <a:pt x="1293" y="1169"/>
                    <a:pt x="1300" y="1172"/>
                  </a:cubicBezTo>
                  <a:cubicBezTo>
                    <a:pt x="1275" y="1173"/>
                    <a:pt x="1245" y="1176"/>
                    <a:pt x="1223" y="1170"/>
                  </a:cubicBezTo>
                  <a:cubicBezTo>
                    <a:pt x="1187" y="1170"/>
                    <a:pt x="1141" y="1169"/>
                    <a:pt x="1107" y="1166"/>
                  </a:cubicBezTo>
                  <a:cubicBezTo>
                    <a:pt x="1087" y="1164"/>
                    <a:pt x="1066" y="1167"/>
                    <a:pt x="1046" y="1163"/>
                  </a:cubicBezTo>
                  <a:cubicBezTo>
                    <a:pt x="1037" y="1162"/>
                    <a:pt x="1019" y="1159"/>
                    <a:pt x="1007" y="1158"/>
                  </a:cubicBezTo>
                  <a:cubicBezTo>
                    <a:pt x="946" y="1156"/>
                    <a:pt x="891" y="1156"/>
                    <a:pt x="831" y="1155"/>
                  </a:cubicBezTo>
                  <a:cubicBezTo>
                    <a:pt x="772" y="1153"/>
                    <a:pt x="707" y="1157"/>
                    <a:pt x="647" y="1151"/>
                  </a:cubicBezTo>
                  <a:cubicBezTo>
                    <a:pt x="616" y="1148"/>
                    <a:pt x="585" y="1145"/>
                    <a:pt x="558" y="1143"/>
                  </a:cubicBezTo>
                  <a:cubicBezTo>
                    <a:pt x="524" y="1142"/>
                    <a:pt x="493" y="1136"/>
                    <a:pt x="456" y="1132"/>
                  </a:cubicBezTo>
                  <a:cubicBezTo>
                    <a:pt x="430" y="1130"/>
                    <a:pt x="403" y="1130"/>
                    <a:pt x="376" y="1129"/>
                  </a:cubicBezTo>
                  <a:cubicBezTo>
                    <a:pt x="309" y="1125"/>
                    <a:pt x="249" y="1127"/>
                    <a:pt x="189" y="1122"/>
                  </a:cubicBezTo>
                  <a:cubicBezTo>
                    <a:pt x="125" y="1117"/>
                    <a:pt x="59" y="1111"/>
                    <a:pt x="7" y="1077"/>
                  </a:cubicBezTo>
                  <a:cubicBezTo>
                    <a:pt x="7" y="1067"/>
                    <a:pt x="0" y="1059"/>
                    <a:pt x="1" y="1049"/>
                  </a:cubicBezTo>
                  <a:cubicBezTo>
                    <a:pt x="3" y="1031"/>
                    <a:pt x="26" y="1023"/>
                    <a:pt x="29" y="1006"/>
                  </a:cubicBezTo>
                  <a:cubicBezTo>
                    <a:pt x="41" y="999"/>
                    <a:pt x="54" y="1001"/>
                    <a:pt x="69" y="1003"/>
                  </a:cubicBezTo>
                  <a:cubicBezTo>
                    <a:pt x="88" y="1004"/>
                    <a:pt x="107" y="998"/>
                    <a:pt x="125" y="1000"/>
                  </a:cubicBezTo>
                  <a:cubicBezTo>
                    <a:pt x="126" y="993"/>
                    <a:pt x="121" y="985"/>
                    <a:pt x="122" y="975"/>
                  </a:cubicBezTo>
                  <a:cubicBezTo>
                    <a:pt x="124" y="963"/>
                    <a:pt x="133" y="956"/>
                    <a:pt x="133" y="947"/>
                  </a:cubicBezTo>
                  <a:cubicBezTo>
                    <a:pt x="139" y="943"/>
                    <a:pt x="141" y="943"/>
                    <a:pt x="142" y="937"/>
                  </a:cubicBezTo>
                  <a:cubicBezTo>
                    <a:pt x="146" y="936"/>
                    <a:pt x="145" y="933"/>
                    <a:pt x="150" y="935"/>
                  </a:cubicBezTo>
                  <a:cubicBezTo>
                    <a:pt x="154" y="930"/>
                    <a:pt x="159" y="924"/>
                    <a:pt x="162" y="917"/>
                  </a:cubicBezTo>
                  <a:cubicBezTo>
                    <a:pt x="172" y="914"/>
                    <a:pt x="174" y="917"/>
                    <a:pt x="184" y="918"/>
                  </a:cubicBezTo>
                  <a:cubicBezTo>
                    <a:pt x="181" y="891"/>
                    <a:pt x="190" y="857"/>
                    <a:pt x="202" y="842"/>
                  </a:cubicBezTo>
                  <a:cubicBezTo>
                    <a:pt x="206" y="840"/>
                    <a:pt x="209" y="838"/>
                    <a:pt x="213" y="836"/>
                  </a:cubicBezTo>
                  <a:cubicBezTo>
                    <a:pt x="243" y="837"/>
                    <a:pt x="259" y="839"/>
                    <a:pt x="283" y="832"/>
                  </a:cubicBezTo>
                  <a:cubicBezTo>
                    <a:pt x="253" y="811"/>
                    <a:pt x="223" y="767"/>
                    <a:pt x="217" y="723"/>
                  </a:cubicBezTo>
                  <a:cubicBezTo>
                    <a:pt x="215" y="712"/>
                    <a:pt x="215" y="698"/>
                    <a:pt x="218" y="690"/>
                  </a:cubicBezTo>
                  <a:cubicBezTo>
                    <a:pt x="224" y="673"/>
                    <a:pt x="259" y="656"/>
                    <a:pt x="288" y="652"/>
                  </a:cubicBezTo>
                  <a:cubicBezTo>
                    <a:pt x="307" y="650"/>
                    <a:pt x="333" y="651"/>
                    <a:pt x="345" y="660"/>
                  </a:cubicBezTo>
                  <a:cubicBezTo>
                    <a:pt x="330" y="637"/>
                    <a:pt x="307" y="622"/>
                    <a:pt x="288" y="604"/>
                  </a:cubicBezTo>
                  <a:cubicBezTo>
                    <a:pt x="295" y="595"/>
                    <a:pt x="296" y="582"/>
                    <a:pt x="308" y="586"/>
                  </a:cubicBezTo>
                  <a:cubicBezTo>
                    <a:pt x="320" y="591"/>
                    <a:pt x="341" y="616"/>
                    <a:pt x="346" y="625"/>
                  </a:cubicBezTo>
                  <a:cubicBezTo>
                    <a:pt x="333" y="570"/>
                    <a:pt x="378" y="542"/>
                    <a:pt x="404" y="508"/>
                  </a:cubicBezTo>
                  <a:cubicBezTo>
                    <a:pt x="407" y="510"/>
                    <a:pt x="412" y="510"/>
                    <a:pt x="415" y="512"/>
                  </a:cubicBezTo>
                  <a:cubicBezTo>
                    <a:pt x="413" y="535"/>
                    <a:pt x="430" y="554"/>
                    <a:pt x="426" y="583"/>
                  </a:cubicBezTo>
                  <a:cubicBezTo>
                    <a:pt x="423" y="608"/>
                    <a:pt x="402" y="613"/>
                    <a:pt x="388" y="629"/>
                  </a:cubicBezTo>
                  <a:cubicBezTo>
                    <a:pt x="405" y="624"/>
                    <a:pt x="420" y="618"/>
                    <a:pt x="436" y="623"/>
                  </a:cubicBezTo>
                  <a:cubicBezTo>
                    <a:pt x="460" y="630"/>
                    <a:pt x="474" y="653"/>
                    <a:pt x="489" y="669"/>
                  </a:cubicBezTo>
                  <a:cubicBezTo>
                    <a:pt x="493" y="686"/>
                    <a:pt x="500" y="703"/>
                    <a:pt x="500" y="721"/>
                  </a:cubicBezTo>
                  <a:cubicBezTo>
                    <a:pt x="500" y="758"/>
                    <a:pt x="480" y="792"/>
                    <a:pt x="465" y="817"/>
                  </a:cubicBezTo>
                  <a:cubicBezTo>
                    <a:pt x="468" y="818"/>
                    <a:pt x="478" y="820"/>
                    <a:pt x="484" y="823"/>
                  </a:cubicBezTo>
                  <a:cubicBezTo>
                    <a:pt x="512" y="820"/>
                    <a:pt x="543" y="812"/>
                    <a:pt x="580" y="816"/>
                  </a:cubicBezTo>
                  <a:cubicBezTo>
                    <a:pt x="585" y="816"/>
                    <a:pt x="589" y="819"/>
                    <a:pt x="593" y="819"/>
                  </a:cubicBezTo>
                  <a:cubicBezTo>
                    <a:pt x="600" y="820"/>
                    <a:pt x="607" y="818"/>
                    <a:pt x="612" y="819"/>
                  </a:cubicBezTo>
                  <a:cubicBezTo>
                    <a:pt x="615" y="821"/>
                    <a:pt x="616" y="825"/>
                    <a:pt x="619" y="827"/>
                  </a:cubicBezTo>
                  <a:cubicBezTo>
                    <a:pt x="622" y="829"/>
                    <a:pt x="626" y="828"/>
                    <a:pt x="628" y="829"/>
                  </a:cubicBezTo>
                  <a:cubicBezTo>
                    <a:pt x="636" y="835"/>
                    <a:pt x="641" y="845"/>
                    <a:pt x="652" y="847"/>
                  </a:cubicBezTo>
                  <a:cubicBezTo>
                    <a:pt x="655" y="857"/>
                    <a:pt x="669" y="855"/>
                    <a:pt x="667" y="867"/>
                  </a:cubicBezTo>
                  <a:cubicBezTo>
                    <a:pt x="665" y="876"/>
                    <a:pt x="648" y="877"/>
                    <a:pt x="639" y="876"/>
                  </a:cubicBezTo>
                  <a:cubicBezTo>
                    <a:pt x="640" y="882"/>
                    <a:pt x="645" y="887"/>
                    <a:pt x="642" y="890"/>
                  </a:cubicBezTo>
                  <a:cubicBezTo>
                    <a:pt x="646" y="913"/>
                    <a:pt x="692" y="920"/>
                    <a:pt x="669" y="947"/>
                  </a:cubicBezTo>
                  <a:cubicBezTo>
                    <a:pt x="652" y="948"/>
                    <a:pt x="643" y="948"/>
                    <a:pt x="624" y="950"/>
                  </a:cubicBezTo>
                  <a:cubicBezTo>
                    <a:pt x="641" y="964"/>
                    <a:pt x="646" y="988"/>
                    <a:pt x="641" y="1013"/>
                  </a:cubicBezTo>
                  <a:cubicBezTo>
                    <a:pt x="696" y="1020"/>
                    <a:pt x="760" y="1023"/>
                    <a:pt x="826" y="1030"/>
                  </a:cubicBezTo>
                  <a:cubicBezTo>
                    <a:pt x="811" y="1020"/>
                    <a:pt x="796" y="1010"/>
                    <a:pt x="786" y="995"/>
                  </a:cubicBezTo>
                  <a:cubicBezTo>
                    <a:pt x="780" y="978"/>
                    <a:pt x="772" y="960"/>
                    <a:pt x="774" y="944"/>
                  </a:cubicBezTo>
                  <a:cubicBezTo>
                    <a:pt x="775" y="938"/>
                    <a:pt x="778" y="935"/>
                    <a:pt x="779" y="928"/>
                  </a:cubicBezTo>
                  <a:cubicBezTo>
                    <a:pt x="780" y="912"/>
                    <a:pt x="778" y="902"/>
                    <a:pt x="785" y="888"/>
                  </a:cubicBezTo>
                  <a:cubicBezTo>
                    <a:pt x="787" y="884"/>
                    <a:pt x="788" y="879"/>
                    <a:pt x="790" y="876"/>
                  </a:cubicBezTo>
                  <a:cubicBezTo>
                    <a:pt x="794" y="869"/>
                    <a:pt x="801" y="865"/>
                    <a:pt x="805" y="859"/>
                  </a:cubicBezTo>
                  <a:cubicBezTo>
                    <a:pt x="807" y="856"/>
                    <a:pt x="807" y="851"/>
                    <a:pt x="809" y="849"/>
                  </a:cubicBezTo>
                  <a:cubicBezTo>
                    <a:pt x="813" y="845"/>
                    <a:pt x="819" y="838"/>
                    <a:pt x="820" y="829"/>
                  </a:cubicBezTo>
                  <a:cubicBezTo>
                    <a:pt x="836" y="809"/>
                    <a:pt x="853" y="777"/>
                    <a:pt x="872" y="753"/>
                  </a:cubicBezTo>
                  <a:cubicBezTo>
                    <a:pt x="878" y="746"/>
                    <a:pt x="887" y="741"/>
                    <a:pt x="894" y="733"/>
                  </a:cubicBezTo>
                  <a:cubicBezTo>
                    <a:pt x="909" y="715"/>
                    <a:pt x="920" y="691"/>
                    <a:pt x="936" y="679"/>
                  </a:cubicBezTo>
                  <a:cubicBezTo>
                    <a:pt x="940" y="675"/>
                    <a:pt x="947" y="673"/>
                    <a:pt x="951" y="670"/>
                  </a:cubicBezTo>
                  <a:cubicBezTo>
                    <a:pt x="955" y="668"/>
                    <a:pt x="961" y="667"/>
                    <a:pt x="966" y="667"/>
                  </a:cubicBezTo>
                  <a:cubicBezTo>
                    <a:pt x="988" y="644"/>
                    <a:pt x="1034" y="636"/>
                    <a:pt x="1059" y="609"/>
                  </a:cubicBezTo>
                  <a:cubicBezTo>
                    <a:pt x="1064" y="608"/>
                    <a:pt x="1064" y="611"/>
                    <a:pt x="1068" y="610"/>
                  </a:cubicBezTo>
                  <a:cubicBezTo>
                    <a:pt x="1070" y="597"/>
                    <a:pt x="1074" y="588"/>
                    <a:pt x="1083" y="580"/>
                  </a:cubicBezTo>
                  <a:cubicBezTo>
                    <a:pt x="1078" y="578"/>
                    <a:pt x="1072" y="573"/>
                    <a:pt x="1067" y="578"/>
                  </a:cubicBezTo>
                  <a:cubicBezTo>
                    <a:pt x="1046" y="572"/>
                    <a:pt x="1030" y="562"/>
                    <a:pt x="1014" y="550"/>
                  </a:cubicBezTo>
                  <a:cubicBezTo>
                    <a:pt x="984" y="573"/>
                    <a:pt x="946" y="548"/>
                    <a:pt x="911" y="556"/>
                  </a:cubicBezTo>
                  <a:cubicBezTo>
                    <a:pt x="910" y="554"/>
                    <a:pt x="909" y="552"/>
                    <a:pt x="905" y="553"/>
                  </a:cubicBezTo>
                  <a:cubicBezTo>
                    <a:pt x="903" y="547"/>
                    <a:pt x="902" y="545"/>
                    <a:pt x="906" y="542"/>
                  </a:cubicBezTo>
                  <a:cubicBezTo>
                    <a:pt x="891" y="542"/>
                    <a:pt x="865" y="548"/>
                    <a:pt x="849" y="534"/>
                  </a:cubicBezTo>
                  <a:cubicBezTo>
                    <a:pt x="847" y="524"/>
                    <a:pt x="867" y="526"/>
                    <a:pt x="871" y="517"/>
                  </a:cubicBezTo>
                  <a:cubicBezTo>
                    <a:pt x="839" y="519"/>
                    <a:pt x="804" y="512"/>
                    <a:pt x="784" y="493"/>
                  </a:cubicBezTo>
                  <a:cubicBezTo>
                    <a:pt x="780" y="494"/>
                    <a:pt x="779" y="491"/>
                    <a:pt x="775" y="492"/>
                  </a:cubicBezTo>
                  <a:cubicBezTo>
                    <a:pt x="768" y="485"/>
                    <a:pt x="760" y="479"/>
                    <a:pt x="754" y="470"/>
                  </a:cubicBezTo>
                  <a:cubicBezTo>
                    <a:pt x="747" y="466"/>
                    <a:pt x="738" y="464"/>
                    <a:pt x="735" y="454"/>
                  </a:cubicBezTo>
                  <a:cubicBezTo>
                    <a:pt x="737" y="454"/>
                    <a:pt x="736" y="453"/>
                    <a:pt x="735" y="453"/>
                  </a:cubicBezTo>
                  <a:cubicBezTo>
                    <a:pt x="749" y="444"/>
                    <a:pt x="776" y="460"/>
                    <a:pt x="789" y="449"/>
                  </a:cubicBezTo>
                  <a:cubicBezTo>
                    <a:pt x="772" y="447"/>
                    <a:pt x="754" y="439"/>
                    <a:pt x="739" y="429"/>
                  </a:cubicBezTo>
                  <a:cubicBezTo>
                    <a:pt x="731" y="424"/>
                    <a:pt x="727" y="417"/>
                    <a:pt x="719" y="409"/>
                  </a:cubicBezTo>
                  <a:cubicBezTo>
                    <a:pt x="710" y="400"/>
                    <a:pt x="700" y="395"/>
                    <a:pt x="695" y="381"/>
                  </a:cubicBezTo>
                  <a:cubicBezTo>
                    <a:pt x="690" y="362"/>
                    <a:pt x="690" y="344"/>
                    <a:pt x="679" y="328"/>
                  </a:cubicBezTo>
                  <a:cubicBezTo>
                    <a:pt x="690" y="317"/>
                    <a:pt x="699" y="332"/>
                    <a:pt x="708" y="336"/>
                  </a:cubicBezTo>
                  <a:cubicBezTo>
                    <a:pt x="715" y="339"/>
                    <a:pt x="722" y="341"/>
                    <a:pt x="730" y="342"/>
                  </a:cubicBezTo>
                  <a:cubicBezTo>
                    <a:pt x="723" y="335"/>
                    <a:pt x="709" y="324"/>
                    <a:pt x="698" y="316"/>
                  </a:cubicBezTo>
                  <a:cubicBezTo>
                    <a:pt x="695" y="305"/>
                    <a:pt x="679" y="300"/>
                    <a:pt x="684" y="288"/>
                  </a:cubicBezTo>
                  <a:cubicBezTo>
                    <a:pt x="692" y="285"/>
                    <a:pt x="696" y="293"/>
                    <a:pt x="702" y="295"/>
                  </a:cubicBezTo>
                  <a:cubicBezTo>
                    <a:pt x="714" y="293"/>
                    <a:pt x="720" y="296"/>
                    <a:pt x="733" y="293"/>
                  </a:cubicBezTo>
                  <a:cubicBezTo>
                    <a:pt x="797" y="283"/>
                    <a:pt x="803" y="203"/>
                    <a:pt x="839" y="161"/>
                  </a:cubicBezTo>
                  <a:cubicBezTo>
                    <a:pt x="843" y="150"/>
                    <a:pt x="846" y="141"/>
                    <a:pt x="857" y="135"/>
                  </a:cubicBezTo>
                  <a:cubicBezTo>
                    <a:pt x="890" y="72"/>
                    <a:pt x="969" y="19"/>
                    <a:pt x="1056" y="37"/>
                  </a:cubicBezTo>
                  <a:cubicBezTo>
                    <a:pt x="1066" y="39"/>
                    <a:pt x="1077" y="45"/>
                    <a:pt x="1089" y="49"/>
                  </a:cubicBezTo>
                  <a:cubicBezTo>
                    <a:pt x="1139" y="0"/>
                    <a:pt x="1234" y="16"/>
                    <a:pt x="1294" y="45"/>
                  </a:cubicBezTo>
                  <a:cubicBezTo>
                    <a:pt x="1294" y="52"/>
                    <a:pt x="1293" y="57"/>
                    <a:pt x="1286" y="55"/>
                  </a:cubicBezTo>
                  <a:cubicBezTo>
                    <a:pt x="1325" y="74"/>
                    <a:pt x="1364" y="99"/>
                    <a:pt x="1377" y="139"/>
                  </a:cubicBezTo>
                  <a:cubicBezTo>
                    <a:pt x="1387" y="141"/>
                    <a:pt x="1396" y="134"/>
                    <a:pt x="1400" y="145"/>
                  </a:cubicBezTo>
                  <a:cubicBezTo>
                    <a:pt x="1399" y="152"/>
                    <a:pt x="1391" y="152"/>
                    <a:pt x="1388" y="153"/>
                  </a:cubicBezTo>
                  <a:cubicBezTo>
                    <a:pt x="1415" y="207"/>
                    <a:pt x="1447" y="280"/>
                    <a:pt x="1522" y="264"/>
                  </a:cubicBezTo>
                  <a:cubicBezTo>
                    <a:pt x="1529" y="258"/>
                    <a:pt x="1533" y="241"/>
                    <a:pt x="1545" y="249"/>
                  </a:cubicBezTo>
                  <a:cubicBezTo>
                    <a:pt x="1550" y="318"/>
                    <a:pt x="1519" y="381"/>
                    <a:pt x="1444" y="374"/>
                  </a:cubicBezTo>
                  <a:close/>
                  <a:moveTo>
                    <a:pt x="842" y="434"/>
                  </a:moveTo>
                  <a:cubicBezTo>
                    <a:pt x="841" y="434"/>
                    <a:pt x="839" y="435"/>
                    <a:pt x="841" y="436"/>
                  </a:cubicBezTo>
                  <a:cubicBezTo>
                    <a:pt x="866" y="453"/>
                    <a:pt x="925" y="469"/>
                    <a:pt x="953" y="446"/>
                  </a:cubicBezTo>
                  <a:cubicBezTo>
                    <a:pt x="960" y="440"/>
                    <a:pt x="965" y="419"/>
                    <a:pt x="972" y="418"/>
                  </a:cubicBezTo>
                  <a:cubicBezTo>
                    <a:pt x="989" y="417"/>
                    <a:pt x="970" y="445"/>
                    <a:pt x="972" y="452"/>
                  </a:cubicBezTo>
                  <a:cubicBezTo>
                    <a:pt x="1003" y="439"/>
                    <a:pt x="1003" y="395"/>
                    <a:pt x="1022" y="371"/>
                  </a:cubicBezTo>
                  <a:cubicBezTo>
                    <a:pt x="991" y="372"/>
                    <a:pt x="970" y="370"/>
                    <a:pt x="948" y="363"/>
                  </a:cubicBezTo>
                  <a:cubicBezTo>
                    <a:pt x="936" y="359"/>
                    <a:pt x="921" y="356"/>
                    <a:pt x="914" y="346"/>
                  </a:cubicBezTo>
                  <a:cubicBezTo>
                    <a:pt x="924" y="337"/>
                    <a:pt x="936" y="344"/>
                    <a:pt x="952" y="341"/>
                  </a:cubicBezTo>
                  <a:cubicBezTo>
                    <a:pt x="973" y="337"/>
                    <a:pt x="985" y="315"/>
                    <a:pt x="998" y="310"/>
                  </a:cubicBezTo>
                  <a:cubicBezTo>
                    <a:pt x="985" y="330"/>
                    <a:pt x="968" y="348"/>
                    <a:pt x="941" y="351"/>
                  </a:cubicBezTo>
                  <a:cubicBezTo>
                    <a:pt x="1009" y="379"/>
                    <a:pt x="1091" y="350"/>
                    <a:pt x="1122" y="295"/>
                  </a:cubicBezTo>
                  <a:cubicBezTo>
                    <a:pt x="1124" y="287"/>
                    <a:pt x="1121" y="274"/>
                    <a:pt x="1125" y="269"/>
                  </a:cubicBezTo>
                  <a:cubicBezTo>
                    <a:pt x="1128" y="269"/>
                    <a:pt x="1127" y="265"/>
                    <a:pt x="1130" y="266"/>
                  </a:cubicBezTo>
                  <a:cubicBezTo>
                    <a:pt x="1140" y="271"/>
                    <a:pt x="1136" y="281"/>
                    <a:pt x="1140" y="291"/>
                  </a:cubicBezTo>
                  <a:cubicBezTo>
                    <a:pt x="1133" y="300"/>
                    <a:pt x="1136" y="312"/>
                    <a:pt x="1130" y="323"/>
                  </a:cubicBezTo>
                  <a:cubicBezTo>
                    <a:pt x="1179" y="311"/>
                    <a:pt x="1214" y="290"/>
                    <a:pt x="1234" y="251"/>
                  </a:cubicBezTo>
                  <a:cubicBezTo>
                    <a:pt x="1249" y="222"/>
                    <a:pt x="1249" y="192"/>
                    <a:pt x="1240" y="158"/>
                  </a:cubicBezTo>
                  <a:cubicBezTo>
                    <a:pt x="1238" y="151"/>
                    <a:pt x="1230" y="143"/>
                    <a:pt x="1236" y="136"/>
                  </a:cubicBezTo>
                  <a:cubicBezTo>
                    <a:pt x="1241" y="134"/>
                    <a:pt x="1242" y="138"/>
                    <a:pt x="1245" y="140"/>
                  </a:cubicBezTo>
                  <a:cubicBezTo>
                    <a:pt x="1241" y="151"/>
                    <a:pt x="1252" y="163"/>
                    <a:pt x="1253" y="174"/>
                  </a:cubicBezTo>
                  <a:cubicBezTo>
                    <a:pt x="1254" y="176"/>
                    <a:pt x="1258" y="175"/>
                    <a:pt x="1259" y="179"/>
                  </a:cubicBezTo>
                  <a:cubicBezTo>
                    <a:pt x="1264" y="208"/>
                    <a:pt x="1288" y="231"/>
                    <a:pt x="1317" y="244"/>
                  </a:cubicBezTo>
                  <a:cubicBezTo>
                    <a:pt x="1324" y="254"/>
                    <a:pt x="1335" y="263"/>
                    <a:pt x="1340" y="276"/>
                  </a:cubicBezTo>
                  <a:cubicBezTo>
                    <a:pt x="1342" y="282"/>
                    <a:pt x="1341" y="291"/>
                    <a:pt x="1347" y="296"/>
                  </a:cubicBezTo>
                  <a:cubicBezTo>
                    <a:pt x="1352" y="286"/>
                    <a:pt x="1346" y="280"/>
                    <a:pt x="1346" y="269"/>
                  </a:cubicBezTo>
                  <a:cubicBezTo>
                    <a:pt x="1357" y="263"/>
                    <a:pt x="1358" y="274"/>
                    <a:pt x="1363" y="279"/>
                  </a:cubicBezTo>
                  <a:cubicBezTo>
                    <a:pt x="1363" y="281"/>
                    <a:pt x="1360" y="279"/>
                    <a:pt x="1360" y="281"/>
                  </a:cubicBezTo>
                  <a:cubicBezTo>
                    <a:pt x="1371" y="297"/>
                    <a:pt x="1367" y="322"/>
                    <a:pt x="1362" y="342"/>
                  </a:cubicBezTo>
                  <a:cubicBezTo>
                    <a:pt x="1375" y="340"/>
                    <a:pt x="1375" y="326"/>
                    <a:pt x="1382" y="318"/>
                  </a:cubicBezTo>
                  <a:cubicBezTo>
                    <a:pt x="1390" y="300"/>
                    <a:pt x="1398" y="288"/>
                    <a:pt x="1400" y="266"/>
                  </a:cubicBezTo>
                  <a:cubicBezTo>
                    <a:pt x="1402" y="236"/>
                    <a:pt x="1389" y="212"/>
                    <a:pt x="1378" y="194"/>
                  </a:cubicBezTo>
                  <a:cubicBezTo>
                    <a:pt x="1373" y="184"/>
                    <a:pt x="1354" y="161"/>
                    <a:pt x="1356" y="154"/>
                  </a:cubicBezTo>
                  <a:cubicBezTo>
                    <a:pt x="1358" y="146"/>
                    <a:pt x="1369" y="149"/>
                    <a:pt x="1372" y="145"/>
                  </a:cubicBezTo>
                  <a:cubicBezTo>
                    <a:pt x="1330" y="131"/>
                    <a:pt x="1309" y="80"/>
                    <a:pt x="1255" y="90"/>
                  </a:cubicBezTo>
                  <a:cubicBezTo>
                    <a:pt x="1253" y="88"/>
                    <a:pt x="1249" y="87"/>
                    <a:pt x="1250" y="82"/>
                  </a:cubicBezTo>
                  <a:cubicBezTo>
                    <a:pt x="1287" y="68"/>
                    <a:pt x="1316" y="98"/>
                    <a:pt x="1341" y="112"/>
                  </a:cubicBezTo>
                  <a:cubicBezTo>
                    <a:pt x="1345" y="124"/>
                    <a:pt x="1357" y="128"/>
                    <a:pt x="1368" y="134"/>
                  </a:cubicBezTo>
                  <a:cubicBezTo>
                    <a:pt x="1344" y="99"/>
                    <a:pt x="1307" y="66"/>
                    <a:pt x="1261" y="65"/>
                  </a:cubicBezTo>
                  <a:cubicBezTo>
                    <a:pt x="1253" y="56"/>
                    <a:pt x="1266" y="54"/>
                    <a:pt x="1270" y="47"/>
                  </a:cubicBezTo>
                  <a:cubicBezTo>
                    <a:pt x="1225" y="27"/>
                    <a:pt x="1166" y="18"/>
                    <a:pt x="1115" y="40"/>
                  </a:cubicBezTo>
                  <a:cubicBezTo>
                    <a:pt x="1111" y="47"/>
                    <a:pt x="1104" y="51"/>
                    <a:pt x="1099" y="57"/>
                  </a:cubicBezTo>
                  <a:cubicBezTo>
                    <a:pt x="1105" y="61"/>
                    <a:pt x="1114" y="63"/>
                    <a:pt x="1118" y="69"/>
                  </a:cubicBezTo>
                  <a:cubicBezTo>
                    <a:pt x="1117" y="72"/>
                    <a:pt x="1117" y="77"/>
                    <a:pt x="1112" y="78"/>
                  </a:cubicBezTo>
                  <a:cubicBezTo>
                    <a:pt x="1106" y="79"/>
                    <a:pt x="1104" y="72"/>
                    <a:pt x="1099" y="69"/>
                  </a:cubicBezTo>
                  <a:cubicBezTo>
                    <a:pt x="1079" y="56"/>
                    <a:pt x="1040" y="42"/>
                    <a:pt x="1010" y="44"/>
                  </a:cubicBezTo>
                  <a:cubicBezTo>
                    <a:pt x="995" y="47"/>
                    <a:pt x="984" y="51"/>
                    <a:pt x="971" y="54"/>
                  </a:cubicBezTo>
                  <a:cubicBezTo>
                    <a:pt x="897" y="70"/>
                    <a:pt x="861" y="146"/>
                    <a:pt x="833" y="209"/>
                  </a:cubicBezTo>
                  <a:cubicBezTo>
                    <a:pt x="822" y="231"/>
                    <a:pt x="815" y="244"/>
                    <a:pt x="801" y="260"/>
                  </a:cubicBezTo>
                  <a:cubicBezTo>
                    <a:pt x="780" y="286"/>
                    <a:pt x="744" y="314"/>
                    <a:pt x="703" y="302"/>
                  </a:cubicBezTo>
                  <a:cubicBezTo>
                    <a:pt x="705" y="312"/>
                    <a:pt x="717" y="313"/>
                    <a:pt x="719" y="322"/>
                  </a:cubicBezTo>
                  <a:cubicBezTo>
                    <a:pt x="729" y="323"/>
                    <a:pt x="733" y="333"/>
                    <a:pt x="740" y="337"/>
                  </a:cubicBezTo>
                  <a:cubicBezTo>
                    <a:pt x="747" y="340"/>
                    <a:pt x="757" y="337"/>
                    <a:pt x="760" y="346"/>
                  </a:cubicBezTo>
                  <a:cubicBezTo>
                    <a:pt x="745" y="360"/>
                    <a:pt x="713" y="347"/>
                    <a:pt x="697" y="342"/>
                  </a:cubicBezTo>
                  <a:cubicBezTo>
                    <a:pt x="704" y="362"/>
                    <a:pt x="707" y="383"/>
                    <a:pt x="718" y="397"/>
                  </a:cubicBezTo>
                  <a:cubicBezTo>
                    <a:pt x="721" y="401"/>
                    <a:pt x="727" y="405"/>
                    <a:pt x="732" y="409"/>
                  </a:cubicBezTo>
                  <a:cubicBezTo>
                    <a:pt x="753" y="428"/>
                    <a:pt x="783" y="448"/>
                    <a:pt x="815" y="436"/>
                  </a:cubicBezTo>
                  <a:cubicBezTo>
                    <a:pt x="825" y="439"/>
                    <a:pt x="823" y="445"/>
                    <a:pt x="820" y="453"/>
                  </a:cubicBezTo>
                  <a:cubicBezTo>
                    <a:pt x="803" y="455"/>
                    <a:pt x="779" y="466"/>
                    <a:pt x="759" y="462"/>
                  </a:cubicBezTo>
                  <a:cubicBezTo>
                    <a:pt x="775" y="482"/>
                    <a:pt x="810" y="503"/>
                    <a:pt x="841" y="508"/>
                  </a:cubicBezTo>
                  <a:cubicBezTo>
                    <a:pt x="859" y="510"/>
                    <a:pt x="885" y="501"/>
                    <a:pt x="892" y="512"/>
                  </a:cubicBezTo>
                  <a:cubicBezTo>
                    <a:pt x="890" y="521"/>
                    <a:pt x="877" y="521"/>
                    <a:pt x="872" y="532"/>
                  </a:cubicBezTo>
                  <a:cubicBezTo>
                    <a:pt x="890" y="540"/>
                    <a:pt x="908" y="524"/>
                    <a:pt x="925" y="530"/>
                  </a:cubicBezTo>
                  <a:cubicBezTo>
                    <a:pt x="928" y="534"/>
                    <a:pt x="925" y="539"/>
                    <a:pt x="925" y="543"/>
                  </a:cubicBezTo>
                  <a:cubicBezTo>
                    <a:pt x="953" y="545"/>
                    <a:pt x="978" y="553"/>
                    <a:pt x="1005" y="543"/>
                  </a:cubicBezTo>
                  <a:cubicBezTo>
                    <a:pt x="998" y="536"/>
                    <a:pt x="988" y="534"/>
                    <a:pt x="985" y="524"/>
                  </a:cubicBezTo>
                  <a:cubicBezTo>
                    <a:pt x="952" y="534"/>
                    <a:pt x="900" y="503"/>
                    <a:pt x="920" y="467"/>
                  </a:cubicBezTo>
                  <a:cubicBezTo>
                    <a:pt x="881" y="465"/>
                    <a:pt x="838" y="457"/>
                    <a:pt x="823" y="428"/>
                  </a:cubicBezTo>
                  <a:cubicBezTo>
                    <a:pt x="832" y="416"/>
                    <a:pt x="859" y="434"/>
                    <a:pt x="867" y="417"/>
                  </a:cubicBezTo>
                  <a:cubicBezTo>
                    <a:pt x="846" y="410"/>
                    <a:pt x="827" y="394"/>
                    <a:pt x="818" y="376"/>
                  </a:cubicBezTo>
                  <a:cubicBezTo>
                    <a:pt x="814" y="369"/>
                    <a:pt x="807" y="357"/>
                    <a:pt x="813" y="347"/>
                  </a:cubicBezTo>
                  <a:cubicBezTo>
                    <a:pt x="828" y="345"/>
                    <a:pt x="820" y="367"/>
                    <a:pt x="834" y="363"/>
                  </a:cubicBezTo>
                  <a:cubicBezTo>
                    <a:pt x="828" y="356"/>
                    <a:pt x="821" y="346"/>
                    <a:pt x="818" y="336"/>
                  </a:cubicBezTo>
                  <a:cubicBezTo>
                    <a:pt x="815" y="326"/>
                    <a:pt x="810" y="302"/>
                    <a:pt x="815" y="296"/>
                  </a:cubicBezTo>
                  <a:cubicBezTo>
                    <a:pt x="817" y="302"/>
                    <a:pt x="829" y="306"/>
                    <a:pt x="823" y="313"/>
                  </a:cubicBezTo>
                  <a:cubicBezTo>
                    <a:pt x="865" y="352"/>
                    <a:pt x="922" y="305"/>
                    <a:pt x="936" y="261"/>
                  </a:cubicBezTo>
                  <a:cubicBezTo>
                    <a:pt x="942" y="242"/>
                    <a:pt x="941" y="220"/>
                    <a:pt x="948" y="202"/>
                  </a:cubicBezTo>
                  <a:cubicBezTo>
                    <a:pt x="955" y="198"/>
                    <a:pt x="963" y="188"/>
                    <a:pt x="965" y="183"/>
                  </a:cubicBezTo>
                  <a:cubicBezTo>
                    <a:pt x="958" y="186"/>
                    <a:pt x="950" y="203"/>
                    <a:pt x="942" y="190"/>
                  </a:cubicBezTo>
                  <a:cubicBezTo>
                    <a:pt x="962" y="156"/>
                    <a:pt x="998" y="113"/>
                    <a:pt x="1048" y="102"/>
                  </a:cubicBezTo>
                  <a:cubicBezTo>
                    <a:pt x="1080" y="94"/>
                    <a:pt x="1107" y="93"/>
                    <a:pt x="1142" y="92"/>
                  </a:cubicBezTo>
                  <a:cubicBezTo>
                    <a:pt x="1151" y="91"/>
                    <a:pt x="1157" y="87"/>
                    <a:pt x="1159" y="100"/>
                  </a:cubicBezTo>
                  <a:cubicBezTo>
                    <a:pt x="1151" y="109"/>
                    <a:pt x="1148" y="102"/>
                    <a:pt x="1140" y="102"/>
                  </a:cubicBezTo>
                  <a:cubicBezTo>
                    <a:pt x="1115" y="98"/>
                    <a:pt x="1099" y="105"/>
                    <a:pt x="1081" y="107"/>
                  </a:cubicBezTo>
                  <a:cubicBezTo>
                    <a:pt x="1031" y="111"/>
                    <a:pt x="990" y="136"/>
                    <a:pt x="967" y="171"/>
                  </a:cubicBezTo>
                  <a:cubicBezTo>
                    <a:pt x="974" y="171"/>
                    <a:pt x="980" y="169"/>
                    <a:pt x="983" y="164"/>
                  </a:cubicBezTo>
                  <a:cubicBezTo>
                    <a:pt x="992" y="166"/>
                    <a:pt x="995" y="170"/>
                    <a:pt x="991" y="179"/>
                  </a:cubicBezTo>
                  <a:cubicBezTo>
                    <a:pt x="986" y="177"/>
                    <a:pt x="986" y="181"/>
                    <a:pt x="982" y="181"/>
                  </a:cubicBezTo>
                  <a:cubicBezTo>
                    <a:pt x="956" y="198"/>
                    <a:pt x="955" y="230"/>
                    <a:pt x="947" y="260"/>
                  </a:cubicBezTo>
                  <a:cubicBezTo>
                    <a:pt x="938" y="295"/>
                    <a:pt x="915" y="318"/>
                    <a:pt x="887" y="333"/>
                  </a:cubicBezTo>
                  <a:cubicBezTo>
                    <a:pt x="877" y="333"/>
                    <a:pt x="868" y="342"/>
                    <a:pt x="856" y="342"/>
                  </a:cubicBezTo>
                  <a:cubicBezTo>
                    <a:pt x="844" y="342"/>
                    <a:pt x="835" y="333"/>
                    <a:pt x="826" y="333"/>
                  </a:cubicBezTo>
                  <a:cubicBezTo>
                    <a:pt x="831" y="353"/>
                    <a:pt x="844" y="365"/>
                    <a:pt x="864" y="367"/>
                  </a:cubicBezTo>
                  <a:cubicBezTo>
                    <a:pt x="860" y="381"/>
                    <a:pt x="836" y="375"/>
                    <a:pt x="826" y="371"/>
                  </a:cubicBezTo>
                  <a:cubicBezTo>
                    <a:pt x="836" y="396"/>
                    <a:pt x="858" y="406"/>
                    <a:pt x="885" y="408"/>
                  </a:cubicBezTo>
                  <a:cubicBezTo>
                    <a:pt x="882" y="427"/>
                    <a:pt x="857" y="431"/>
                    <a:pt x="842" y="434"/>
                  </a:cubicBezTo>
                  <a:close/>
                  <a:moveTo>
                    <a:pt x="1496" y="277"/>
                  </a:moveTo>
                  <a:cubicBezTo>
                    <a:pt x="1431" y="269"/>
                    <a:pt x="1405" y="202"/>
                    <a:pt x="1377" y="156"/>
                  </a:cubicBezTo>
                  <a:cubicBezTo>
                    <a:pt x="1376" y="156"/>
                    <a:pt x="1375" y="156"/>
                    <a:pt x="1373" y="156"/>
                  </a:cubicBezTo>
                  <a:cubicBezTo>
                    <a:pt x="1373" y="158"/>
                    <a:pt x="1371" y="158"/>
                    <a:pt x="1370" y="159"/>
                  </a:cubicBezTo>
                  <a:cubicBezTo>
                    <a:pt x="1380" y="182"/>
                    <a:pt x="1402" y="208"/>
                    <a:pt x="1407" y="237"/>
                  </a:cubicBezTo>
                  <a:cubicBezTo>
                    <a:pt x="1414" y="277"/>
                    <a:pt x="1401" y="306"/>
                    <a:pt x="1386" y="337"/>
                  </a:cubicBezTo>
                  <a:cubicBezTo>
                    <a:pt x="1380" y="340"/>
                    <a:pt x="1378" y="347"/>
                    <a:pt x="1373" y="352"/>
                  </a:cubicBezTo>
                  <a:cubicBezTo>
                    <a:pt x="1384" y="374"/>
                    <a:pt x="1389" y="411"/>
                    <a:pt x="1360" y="419"/>
                  </a:cubicBezTo>
                  <a:cubicBezTo>
                    <a:pt x="1363" y="441"/>
                    <a:pt x="1353" y="456"/>
                    <a:pt x="1350" y="477"/>
                  </a:cubicBezTo>
                  <a:cubicBezTo>
                    <a:pt x="1380" y="482"/>
                    <a:pt x="1412" y="475"/>
                    <a:pt x="1420" y="448"/>
                  </a:cubicBezTo>
                  <a:cubicBezTo>
                    <a:pt x="1405" y="445"/>
                    <a:pt x="1382" y="444"/>
                    <a:pt x="1382" y="431"/>
                  </a:cubicBezTo>
                  <a:cubicBezTo>
                    <a:pt x="1421" y="449"/>
                    <a:pt x="1474" y="434"/>
                    <a:pt x="1487" y="396"/>
                  </a:cubicBezTo>
                  <a:cubicBezTo>
                    <a:pt x="1465" y="398"/>
                    <a:pt x="1449" y="389"/>
                    <a:pt x="1433" y="381"/>
                  </a:cubicBezTo>
                  <a:cubicBezTo>
                    <a:pt x="1417" y="373"/>
                    <a:pt x="1403" y="368"/>
                    <a:pt x="1406" y="353"/>
                  </a:cubicBezTo>
                  <a:cubicBezTo>
                    <a:pt x="1420" y="358"/>
                    <a:pt x="1430" y="364"/>
                    <a:pt x="1444" y="366"/>
                  </a:cubicBezTo>
                  <a:cubicBezTo>
                    <a:pt x="1504" y="372"/>
                    <a:pt x="1536" y="322"/>
                    <a:pt x="1533" y="270"/>
                  </a:cubicBezTo>
                  <a:cubicBezTo>
                    <a:pt x="1521" y="275"/>
                    <a:pt x="1512" y="279"/>
                    <a:pt x="1496" y="277"/>
                  </a:cubicBezTo>
                  <a:close/>
                  <a:moveTo>
                    <a:pt x="936" y="463"/>
                  </a:moveTo>
                  <a:cubicBezTo>
                    <a:pt x="916" y="485"/>
                    <a:pt x="939" y="511"/>
                    <a:pt x="963" y="515"/>
                  </a:cubicBezTo>
                  <a:cubicBezTo>
                    <a:pt x="968" y="512"/>
                    <a:pt x="976" y="511"/>
                    <a:pt x="981" y="508"/>
                  </a:cubicBezTo>
                  <a:cubicBezTo>
                    <a:pt x="1005" y="528"/>
                    <a:pt x="1034" y="543"/>
                    <a:pt x="1061" y="561"/>
                  </a:cubicBezTo>
                  <a:cubicBezTo>
                    <a:pt x="1096" y="570"/>
                    <a:pt x="1129" y="581"/>
                    <a:pt x="1162" y="579"/>
                  </a:cubicBezTo>
                  <a:cubicBezTo>
                    <a:pt x="1188" y="585"/>
                    <a:pt x="1228" y="583"/>
                    <a:pt x="1249" y="569"/>
                  </a:cubicBezTo>
                  <a:cubicBezTo>
                    <a:pt x="1253" y="570"/>
                    <a:pt x="1254" y="567"/>
                    <a:pt x="1259" y="568"/>
                  </a:cubicBezTo>
                  <a:cubicBezTo>
                    <a:pt x="1294" y="534"/>
                    <a:pt x="1332" y="497"/>
                    <a:pt x="1346" y="446"/>
                  </a:cubicBezTo>
                  <a:cubicBezTo>
                    <a:pt x="1343" y="436"/>
                    <a:pt x="1348" y="430"/>
                    <a:pt x="1349" y="422"/>
                  </a:cubicBezTo>
                  <a:cubicBezTo>
                    <a:pt x="1349" y="420"/>
                    <a:pt x="1350" y="417"/>
                    <a:pt x="1350" y="417"/>
                  </a:cubicBezTo>
                  <a:cubicBezTo>
                    <a:pt x="1350" y="404"/>
                    <a:pt x="1346" y="393"/>
                    <a:pt x="1344" y="384"/>
                  </a:cubicBezTo>
                  <a:cubicBezTo>
                    <a:pt x="1340" y="370"/>
                    <a:pt x="1343" y="355"/>
                    <a:pt x="1339" y="341"/>
                  </a:cubicBezTo>
                  <a:cubicBezTo>
                    <a:pt x="1342" y="333"/>
                    <a:pt x="1344" y="317"/>
                    <a:pt x="1336" y="311"/>
                  </a:cubicBezTo>
                  <a:cubicBezTo>
                    <a:pt x="1343" y="251"/>
                    <a:pt x="1277" y="244"/>
                    <a:pt x="1256" y="204"/>
                  </a:cubicBezTo>
                  <a:cubicBezTo>
                    <a:pt x="1255" y="278"/>
                    <a:pt x="1198" y="322"/>
                    <a:pt x="1127" y="333"/>
                  </a:cubicBezTo>
                  <a:cubicBezTo>
                    <a:pt x="1121" y="337"/>
                    <a:pt x="1118" y="344"/>
                    <a:pt x="1112" y="347"/>
                  </a:cubicBezTo>
                  <a:cubicBezTo>
                    <a:pt x="1107" y="345"/>
                    <a:pt x="1102" y="341"/>
                    <a:pt x="1101" y="340"/>
                  </a:cubicBezTo>
                  <a:cubicBezTo>
                    <a:pt x="1105" y="328"/>
                    <a:pt x="1126" y="325"/>
                    <a:pt x="1123" y="310"/>
                  </a:cubicBezTo>
                  <a:cubicBezTo>
                    <a:pt x="1115" y="322"/>
                    <a:pt x="1096" y="341"/>
                    <a:pt x="1084" y="348"/>
                  </a:cubicBezTo>
                  <a:cubicBezTo>
                    <a:pt x="1070" y="357"/>
                    <a:pt x="1051" y="359"/>
                    <a:pt x="1037" y="370"/>
                  </a:cubicBezTo>
                  <a:cubicBezTo>
                    <a:pt x="1016" y="384"/>
                    <a:pt x="1017" y="420"/>
                    <a:pt x="1001" y="442"/>
                  </a:cubicBezTo>
                  <a:cubicBezTo>
                    <a:pt x="992" y="454"/>
                    <a:pt x="981" y="456"/>
                    <a:pt x="970" y="467"/>
                  </a:cubicBezTo>
                  <a:cubicBezTo>
                    <a:pt x="980" y="472"/>
                    <a:pt x="990" y="479"/>
                    <a:pt x="995" y="490"/>
                  </a:cubicBezTo>
                  <a:cubicBezTo>
                    <a:pt x="993" y="493"/>
                    <a:pt x="992" y="496"/>
                    <a:pt x="987" y="495"/>
                  </a:cubicBezTo>
                  <a:cubicBezTo>
                    <a:pt x="981" y="486"/>
                    <a:pt x="970" y="471"/>
                    <a:pt x="957" y="477"/>
                  </a:cubicBezTo>
                  <a:cubicBezTo>
                    <a:pt x="952" y="489"/>
                    <a:pt x="961" y="497"/>
                    <a:pt x="961" y="505"/>
                  </a:cubicBezTo>
                  <a:cubicBezTo>
                    <a:pt x="949" y="502"/>
                    <a:pt x="944" y="489"/>
                    <a:pt x="946" y="475"/>
                  </a:cubicBezTo>
                  <a:cubicBezTo>
                    <a:pt x="942" y="476"/>
                    <a:pt x="938" y="483"/>
                    <a:pt x="935" y="478"/>
                  </a:cubicBezTo>
                  <a:cubicBezTo>
                    <a:pt x="937" y="463"/>
                    <a:pt x="961" y="462"/>
                    <a:pt x="962" y="451"/>
                  </a:cubicBezTo>
                  <a:cubicBezTo>
                    <a:pt x="955" y="456"/>
                    <a:pt x="947" y="461"/>
                    <a:pt x="936" y="463"/>
                  </a:cubicBezTo>
                  <a:close/>
                  <a:moveTo>
                    <a:pt x="1351" y="345"/>
                  </a:moveTo>
                  <a:cubicBezTo>
                    <a:pt x="1353" y="335"/>
                    <a:pt x="1361" y="314"/>
                    <a:pt x="1354" y="306"/>
                  </a:cubicBezTo>
                  <a:cubicBezTo>
                    <a:pt x="1352" y="320"/>
                    <a:pt x="1350" y="334"/>
                    <a:pt x="1351" y="345"/>
                  </a:cubicBezTo>
                  <a:close/>
                  <a:moveTo>
                    <a:pt x="1361" y="409"/>
                  </a:moveTo>
                  <a:cubicBezTo>
                    <a:pt x="1373" y="400"/>
                    <a:pt x="1372" y="375"/>
                    <a:pt x="1365" y="361"/>
                  </a:cubicBezTo>
                  <a:cubicBezTo>
                    <a:pt x="1360" y="361"/>
                    <a:pt x="1356" y="361"/>
                    <a:pt x="1352" y="360"/>
                  </a:cubicBezTo>
                  <a:cubicBezTo>
                    <a:pt x="1351" y="378"/>
                    <a:pt x="1358" y="394"/>
                    <a:pt x="1361" y="409"/>
                  </a:cubicBezTo>
                  <a:close/>
                  <a:moveTo>
                    <a:pt x="1326" y="514"/>
                  </a:moveTo>
                  <a:cubicBezTo>
                    <a:pt x="1334" y="508"/>
                    <a:pt x="1344" y="510"/>
                    <a:pt x="1354" y="504"/>
                  </a:cubicBezTo>
                  <a:cubicBezTo>
                    <a:pt x="1350" y="499"/>
                    <a:pt x="1347" y="492"/>
                    <a:pt x="1341" y="489"/>
                  </a:cubicBezTo>
                  <a:cubicBezTo>
                    <a:pt x="1337" y="498"/>
                    <a:pt x="1327" y="506"/>
                    <a:pt x="1326" y="514"/>
                  </a:cubicBezTo>
                  <a:close/>
                  <a:moveTo>
                    <a:pt x="399" y="573"/>
                  </a:moveTo>
                  <a:cubicBezTo>
                    <a:pt x="402" y="569"/>
                    <a:pt x="408" y="568"/>
                    <a:pt x="415" y="568"/>
                  </a:cubicBezTo>
                  <a:cubicBezTo>
                    <a:pt x="414" y="554"/>
                    <a:pt x="410" y="540"/>
                    <a:pt x="405" y="525"/>
                  </a:cubicBezTo>
                  <a:cubicBezTo>
                    <a:pt x="391" y="542"/>
                    <a:pt x="370" y="554"/>
                    <a:pt x="361" y="576"/>
                  </a:cubicBezTo>
                  <a:cubicBezTo>
                    <a:pt x="370" y="576"/>
                    <a:pt x="374" y="586"/>
                    <a:pt x="374" y="590"/>
                  </a:cubicBezTo>
                  <a:cubicBezTo>
                    <a:pt x="389" y="584"/>
                    <a:pt x="374" y="571"/>
                    <a:pt x="371" y="561"/>
                  </a:cubicBezTo>
                  <a:cubicBezTo>
                    <a:pt x="373" y="561"/>
                    <a:pt x="373" y="560"/>
                    <a:pt x="374" y="560"/>
                  </a:cubicBezTo>
                  <a:cubicBezTo>
                    <a:pt x="381" y="562"/>
                    <a:pt x="382" y="569"/>
                    <a:pt x="389" y="571"/>
                  </a:cubicBezTo>
                  <a:cubicBezTo>
                    <a:pt x="394" y="561"/>
                    <a:pt x="394" y="558"/>
                    <a:pt x="393" y="545"/>
                  </a:cubicBezTo>
                  <a:cubicBezTo>
                    <a:pt x="395" y="545"/>
                    <a:pt x="396" y="543"/>
                    <a:pt x="399" y="543"/>
                  </a:cubicBezTo>
                  <a:cubicBezTo>
                    <a:pt x="411" y="548"/>
                    <a:pt x="400" y="565"/>
                    <a:pt x="399" y="573"/>
                  </a:cubicBezTo>
                  <a:close/>
                  <a:moveTo>
                    <a:pt x="383" y="596"/>
                  </a:moveTo>
                  <a:cubicBezTo>
                    <a:pt x="392" y="592"/>
                    <a:pt x="400" y="593"/>
                    <a:pt x="408" y="598"/>
                  </a:cubicBezTo>
                  <a:cubicBezTo>
                    <a:pt x="412" y="593"/>
                    <a:pt x="418" y="583"/>
                    <a:pt x="414" y="574"/>
                  </a:cubicBezTo>
                  <a:cubicBezTo>
                    <a:pt x="403" y="584"/>
                    <a:pt x="386" y="580"/>
                    <a:pt x="383" y="596"/>
                  </a:cubicBezTo>
                  <a:close/>
                  <a:moveTo>
                    <a:pt x="361" y="632"/>
                  </a:moveTo>
                  <a:cubicBezTo>
                    <a:pt x="364" y="614"/>
                    <a:pt x="375" y="595"/>
                    <a:pt x="359" y="579"/>
                  </a:cubicBezTo>
                  <a:cubicBezTo>
                    <a:pt x="353" y="597"/>
                    <a:pt x="352" y="617"/>
                    <a:pt x="361" y="632"/>
                  </a:cubicBezTo>
                  <a:close/>
                  <a:moveTo>
                    <a:pt x="1209" y="605"/>
                  </a:moveTo>
                  <a:cubicBezTo>
                    <a:pt x="1202" y="605"/>
                    <a:pt x="1209" y="599"/>
                    <a:pt x="1204" y="598"/>
                  </a:cubicBezTo>
                  <a:cubicBezTo>
                    <a:pt x="1207" y="599"/>
                    <a:pt x="1209" y="593"/>
                    <a:pt x="1206" y="593"/>
                  </a:cubicBezTo>
                  <a:cubicBezTo>
                    <a:pt x="1178" y="596"/>
                    <a:pt x="1142" y="593"/>
                    <a:pt x="1119" y="586"/>
                  </a:cubicBezTo>
                  <a:cubicBezTo>
                    <a:pt x="1123" y="637"/>
                    <a:pt x="1192" y="644"/>
                    <a:pt x="1209" y="605"/>
                  </a:cubicBezTo>
                  <a:close/>
                  <a:moveTo>
                    <a:pt x="1221" y="613"/>
                  </a:moveTo>
                  <a:cubicBezTo>
                    <a:pt x="1209" y="628"/>
                    <a:pt x="1179" y="649"/>
                    <a:pt x="1153" y="642"/>
                  </a:cubicBezTo>
                  <a:cubicBezTo>
                    <a:pt x="1144" y="640"/>
                    <a:pt x="1138" y="633"/>
                    <a:pt x="1129" y="631"/>
                  </a:cubicBezTo>
                  <a:cubicBezTo>
                    <a:pt x="1126" y="623"/>
                    <a:pt x="1117" y="621"/>
                    <a:pt x="1113" y="614"/>
                  </a:cubicBezTo>
                  <a:cubicBezTo>
                    <a:pt x="1115" y="605"/>
                    <a:pt x="1111" y="594"/>
                    <a:pt x="1108" y="588"/>
                  </a:cubicBezTo>
                  <a:cubicBezTo>
                    <a:pt x="1101" y="588"/>
                    <a:pt x="1100" y="597"/>
                    <a:pt x="1093" y="598"/>
                  </a:cubicBezTo>
                  <a:cubicBezTo>
                    <a:pt x="1095" y="616"/>
                    <a:pt x="1108" y="631"/>
                    <a:pt x="1119" y="641"/>
                  </a:cubicBezTo>
                  <a:cubicBezTo>
                    <a:pt x="1142" y="664"/>
                    <a:pt x="1178" y="683"/>
                    <a:pt x="1210" y="661"/>
                  </a:cubicBezTo>
                  <a:cubicBezTo>
                    <a:pt x="1201" y="683"/>
                    <a:pt x="1168" y="689"/>
                    <a:pt x="1150" y="672"/>
                  </a:cubicBezTo>
                  <a:cubicBezTo>
                    <a:pt x="1121" y="663"/>
                    <a:pt x="1092" y="633"/>
                    <a:pt x="1084" y="606"/>
                  </a:cubicBezTo>
                  <a:cubicBezTo>
                    <a:pt x="1079" y="614"/>
                    <a:pt x="1075" y="621"/>
                    <a:pt x="1073" y="629"/>
                  </a:cubicBezTo>
                  <a:cubicBezTo>
                    <a:pt x="1078" y="637"/>
                    <a:pt x="1082" y="643"/>
                    <a:pt x="1089" y="649"/>
                  </a:cubicBezTo>
                  <a:cubicBezTo>
                    <a:pt x="1098" y="655"/>
                    <a:pt x="1109" y="664"/>
                    <a:pt x="1117" y="669"/>
                  </a:cubicBezTo>
                  <a:cubicBezTo>
                    <a:pt x="1131" y="678"/>
                    <a:pt x="1148" y="690"/>
                    <a:pt x="1162" y="694"/>
                  </a:cubicBezTo>
                  <a:cubicBezTo>
                    <a:pt x="1193" y="702"/>
                    <a:pt x="1225" y="681"/>
                    <a:pt x="1241" y="660"/>
                  </a:cubicBezTo>
                  <a:cubicBezTo>
                    <a:pt x="1245" y="654"/>
                    <a:pt x="1246" y="647"/>
                    <a:pt x="1250" y="641"/>
                  </a:cubicBezTo>
                  <a:cubicBezTo>
                    <a:pt x="1257" y="631"/>
                    <a:pt x="1273" y="622"/>
                    <a:pt x="1264" y="608"/>
                  </a:cubicBezTo>
                  <a:cubicBezTo>
                    <a:pt x="1262" y="610"/>
                    <a:pt x="1249" y="603"/>
                    <a:pt x="1250" y="610"/>
                  </a:cubicBezTo>
                  <a:cubicBezTo>
                    <a:pt x="1248" y="613"/>
                    <a:pt x="1258" y="620"/>
                    <a:pt x="1255" y="624"/>
                  </a:cubicBezTo>
                  <a:cubicBezTo>
                    <a:pt x="1247" y="627"/>
                    <a:pt x="1241" y="621"/>
                    <a:pt x="1236" y="616"/>
                  </a:cubicBezTo>
                  <a:cubicBezTo>
                    <a:pt x="1238" y="608"/>
                    <a:pt x="1235" y="598"/>
                    <a:pt x="1233" y="590"/>
                  </a:cubicBezTo>
                  <a:cubicBezTo>
                    <a:pt x="1230" y="593"/>
                    <a:pt x="1222" y="592"/>
                    <a:pt x="1221" y="594"/>
                  </a:cubicBezTo>
                  <a:cubicBezTo>
                    <a:pt x="1225" y="598"/>
                    <a:pt x="1221" y="607"/>
                    <a:pt x="1221" y="613"/>
                  </a:cubicBezTo>
                  <a:close/>
                  <a:moveTo>
                    <a:pt x="349" y="649"/>
                  </a:moveTo>
                  <a:cubicBezTo>
                    <a:pt x="345" y="639"/>
                    <a:pt x="339" y="628"/>
                    <a:pt x="332" y="619"/>
                  </a:cubicBezTo>
                  <a:cubicBezTo>
                    <a:pt x="325" y="611"/>
                    <a:pt x="314" y="599"/>
                    <a:pt x="305" y="605"/>
                  </a:cubicBezTo>
                  <a:cubicBezTo>
                    <a:pt x="316" y="618"/>
                    <a:pt x="336" y="633"/>
                    <a:pt x="349" y="649"/>
                  </a:cubicBezTo>
                  <a:close/>
                  <a:moveTo>
                    <a:pt x="378" y="604"/>
                  </a:moveTo>
                  <a:cubicBezTo>
                    <a:pt x="375" y="612"/>
                    <a:pt x="370" y="618"/>
                    <a:pt x="369" y="627"/>
                  </a:cubicBezTo>
                  <a:cubicBezTo>
                    <a:pt x="379" y="624"/>
                    <a:pt x="385" y="616"/>
                    <a:pt x="391" y="609"/>
                  </a:cubicBezTo>
                  <a:cubicBezTo>
                    <a:pt x="394" y="609"/>
                    <a:pt x="400" y="605"/>
                    <a:pt x="396" y="603"/>
                  </a:cubicBezTo>
                  <a:cubicBezTo>
                    <a:pt x="394" y="604"/>
                    <a:pt x="385" y="606"/>
                    <a:pt x="378" y="604"/>
                  </a:cubicBezTo>
                  <a:close/>
                  <a:moveTo>
                    <a:pt x="1277" y="620"/>
                  </a:moveTo>
                  <a:cubicBezTo>
                    <a:pt x="1277" y="621"/>
                    <a:pt x="1277" y="622"/>
                    <a:pt x="1277" y="623"/>
                  </a:cubicBezTo>
                  <a:cubicBezTo>
                    <a:pt x="1256" y="653"/>
                    <a:pt x="1234" y="698"/>
                    <a:pt x="1190" y="704"/>
                  </a:cubicBezTo>
                  <a:cubicBezTo>
                    <a:pt x="1168" y="706"/>
                    <a:pt x="1149" y="701"/>
                    <a:pt x="1134" y="691"/>
                  </a:cubicBezTo>
                  <a:cubicBezTo>
                    <a:pt x="1132" y="689"/>
                    <a:pt x="1131" y="685"/>
                    <a:pt x="1128" y="684"/>
                  </a:cubicBezTo>
                  <a:cubicBezTo>
                    <a:pt x="1125" y="682"/>
                    <a:pt x="1121" y="683"/>
                    <a:pt x="1118" y="681"/>
                  </a:cubicBezTo>
                  <a:cubicBezTo>
                    <a:pt x="1103" y="673"/>
                    <a:pt x="1094" y="657"/>
                    <a:pt x="1078" y="655"/>
                  </a:cubicBezTo>
                  <a:cubicBezTo>
                    <a:pt x="1071" y="646"/>
                    <a:pt x="1059" y="636"/>
                    <a:pt x="1058" y="625"/>
                  </a:cubicBezTo>
                  <a:cubicBezTo>
                    <a:pt x="1040" y="636"/>
                    <a:pt x="1007" y="653"/>
                    <a:pt x="993" y="664"/>
                  </a:cubicBezTo>
                  <a:cubicBezTo>
                    <a:pt x="988" y="667"/>
                    <a:pt x="982" y="669"/>
                    <a:pt x="980" y="671"/>
                  </a:cubicBezTo>
                  <a:cubicBezTo>
                    <a:pt x="975" y="677"/>
                    <a:pt x="982" y="691"/>
                    <a:pt x="985" y="699"/>
                  </a:cubicBezTo>
                  <a:cubicBezTo>
                    <a:pt x="987" y="706"/>
                    <a:pt x="991" y="713"/>
                    <a:pt x="992" y="721"/>
                  </a:cubicBezTo>
                  <a:cubicBezTo>
                    <a:pt x="1000" y="721"/>
                    <a:pt x="1009" y="724"/>
                    <a:pt x="1014" y="722"/>
                  </a:cubicBezTo>
                  <a:cubicBezTo>
                    <a:pt x="1017" y="717"/>
                    <a:pt x="1014" y="702"/>
                    <a:pt x="1017" y="694"/>
                  </a:cubicBezTo>
                  <a:cubicBezTo>
                    <a:pt x="1023" y="692"/>
                    <a:pt x="1025" y="694"/>
                    <a:pt x="1031" y="691"/>
                  </a:cubicBezTo>
                  <a:cubicBezTo>
                    <a:pt x="1040" y="698"/>
                    <a:pt x="1051" y="700"/>
                    <a:pt x="1064" y="704"/>
                  </a:cubicBezTo>
                  <a:cubicBezTo>
                    <a:pt x="1080" y="708"/>
                    <a:pt x="1094" y="715"/>
                    <a:pt x="1108" y="721"/>
                  </a:cubicBezTo>
                  <a:cubicBezTo>
                    <a:pt x="1126" y="728"/>
                    <a:pt x="1143" y="733"/>
                    <a:pt x="1160" y="741"/>
                  </a:cubicBezTo>
                  <a:cubicBezTo>
                    <a:pt x="1176" y="748"/>
                    <a:pt x="1193" y="756"/>
                    <a:pt x="1208" y="766"/>
                  </a:cubicBezTo>
                  <a:cubicBezTo>
                    <a:pt x="1223" y="776"/>
                    <a:pt x="1231" y="796"/>
                    <a:pt x="1253" y="794"/>
                  </a:cubicBezTo>
                  <a:cubicBezTo>
                    <a:pt x="1247" y="757"/>
                    <a:pt x="1269" y="713"/>
                    <a:pt x="1276" y="680"/>
                  </a:cubicBezTo>
                  <a:cubicBezTo>
                    <a:pt x="1287" y="660"/>
                    <a:pt x="1301" y="643"/>
                    <a:pt x="1307" y="619"/>
                  </a:cubicBezTo>
                  <a:cubicBezTo>
                    <a:pt x="1294" y="619"/>
                    <a:pt x="1291" y="616"/>
                    <a:pt x="1277" y="616"/>
                  </a:cubicBezTo>
                  <a:cubicBezTo>
                    <a:pt x="1277" y="618"/>
                    <a:pt x="1277" y="619"/>
                    <a:pt x="1277" y="620"/>
                  </a:cubicBezTo>
                  <a:close/>
                  <a:moveTo>
                    <a:pt x="1354" y="654"/>
                  </a:moveTo>
                  <a:cubicBezTo>
                    <a:pt x="1359" y="652"/>
                    <a:pt x="1362" y="647"/>
                    <a:pt x="1368" y="645"/>
                  </a:cubicBezTo>
                  <a:cubicBezTo>
                    <a:pt x="1359" y="633"/>
                    <a:pt x="1342" y="631"/>
                    <a:pt x="1326" y="624"/>
                  </a:cubicBezTo>
                  <a:cubicBezTo>
                    <a:pt x="1325" y="624"/>
                    <a:pt x="1324" y="624"/>
                    <a:pt x="1324" y="625"/>
                  </a:cubicBezTo>
                  <a:cubicBezTo>
                    <a:pt x="1331" y="637"/>
                    <a:pt x="1340" y="647"/>
                    <a:pt x="1354" y="654"/>
                  </a:cubicBezTo>
                  <a:close/>
                  <a:moveTo>
                    <a:pt x="401" y="676"/>
                  </a:moveTo>
                  <a:cubicBezTo>
                    <a:pt x="398" y="680"/>
                    <a:pt x="383" y="681"/>
                    <a:pt x="376" y="681"/>
                  </a:cubicBezTo>
                  <a:cubicBezTo>
                    <a:pt x="374" y="681"/>
                    <a:pt x="373" y="682"/>
                    <a:pt x="371" y="682"/>
                  </a:cubicBezTo>
                  <a:cubicBezTo>
                    <a:pt x="350" y="681"/>
                    <a:pt x="337" y="664"/>
                    <a:pt x="310" y="662"/>
                  </a:cubicBezTo>
                  <a:cubicBezTo>
                    <a:pt x="296" y="661"/>
                    <a:pt x="281" y="664"/>
                    <a:pt x="268" y="669"/>
                  </a:cubicBezTo>
                  <a:cubicBezTo>
                    <a:pt x="249" y="675"/>
                    <a:pt x="239" y="680"/>
                    <a:pt x="227" y="696"/>
                  </a:cubicBezTo>
                  <a:cubicBezTo>
                    <a:pt x="224" y="743"/>
                    <a:pt x="247" y="768"/>
                    <a:pt x="263" y="799"/>
                  </a:cubicBezTo>
                  <a:cubicBezTo>
                    <a:pt x="285" y="819"/>
                    <a:pt x="305" y="840"/>
                    <a:pt x="340" y="841"/>
                  </a:cubicBezTo>
                  <a:cubicBezTo>
                    <a:pt x="360" y="841"/>
                    <a:pt x="377" y="825"/>
                    <a:pt x="395" y="826"/>
                  </a:cubicBezTo>
                  <a:cubicBezTo>
                    <a:pt x="405" y="826"/>
                    <a:pt x="415" y="832"/>
                    <a:pt x="426" y="831"/>
                  </a:cubicBezTo>
                  <a:cubicBezTo>
                    <a:pt x="443" y="828"/>
                    <a:pt x="459" y="805"/>
                    <a:pt x="467" y="791"/>
                  </a:cubicBezTo>
                  <a:cubicBezTo>
                    <a:pt x="470" y="786"/>
                    <a:pt x="475" y="781"/>
                    <a:pt x="476" y="778"/>
                  </a:cubicBezTo>
                  <a:cubicBezTo>
                    <a:pt x="494" y="737"/>
                    <a:pt x="494" y="690"/>
                    <a:pt x="466" y="656"/>
                  </a:cubicBezTo>
                  <a:cubicBezTo>
                    <a:pt x="454" y="651"/>
                    <a:pt x="447" y="636"/>
                    <a:pt x="434" y="632"/>
                  </a:cubicBezTo>
                  <a:cubicBezTo>
                    <a:pt x="406" y="625"/>
                    <a:pt x="380" y="644"/>
                    <a:pt x="366" y="659"/>
                  </a:cubicBezTo>
                  <a:cubicBezTo>
                    <a:pt x="374" y="668"/>
                    <a:pt x="379" y="670"/>
                    <a:pt x="393" y="666"/>
                  </a:cubicBezTo>
                  <a:cubicBezTo>
                    <a:pt x="395" y="658"/>
                    <a:pt x="386" y="653"/>
                    <a:pt x="391" y="649"/>
                  </a:cubicBezTo>
                  <a:cubicBezTo>
                    <a:pt x="402" y="652"/>
                    <a:pt x="409" y="667"/>
                    <a:pt x="401" y="676"/>
                  </a:cubicBezTo>
                  <a:close/>
                  <a:moveTo>
                    <a:pt x="1263" y="792"/>
                  </a:moveTo>
                  <a:cubicBezTo>
                    <a:pt x="1267" y="787"/>
                    <a:pt x="1265" y="781"/>
                    <a:pt x="1270" y="776"/>
                  </a:cubicBezTo>
                  <a:cubicBezTo>
                    <a:pt x="1269" y="756"/>
                    <a:pt x="1278" y="745"/>
                    <a:pt x="1286" y="731"/>
                  </a:cubicBezTo>
                  <a:cubicBezTo>
                    <a:pt x="1303" y="702"/>
                    <a:pt x="1320" y="681"/>
                    <a:pt x="1342" y="660"/>
                  </a:cubicBezTo>
                  <a:cubicBezTo>
                    <a:pt x="1330" y="654"/>
                    <a:pt x="1326" y="640"/>
                    <a:pt x="1315" y="634"/>
                  </a:cubicBezTo>
                  <a:cubicBezTo>
                    <a:pt x="1285" y="673"/>
                    <a:pt x="1260" y="741"/>
                    <a:pt x="1263" y="792"/>
                  </a:cubicBezTo>
                  <a:close/>
                  <a:moveTo>
                    <a:pt x="1352" y="669"/>
                  </a:moveTo>
                  <a:cubicBezTo>
                    <a:pt x="1329" y="682"/>
                    <a:pt x="1310" y="707"/>
                    <a:pt x="1296" y="731"/>
                  </a:cubicBezTo>
                  <a:cubicBezTo>
                    <a:pt x="1284" y="751"/>
                    <a:pt x="1278" y="769"/>
                    <a:pt x="1279" y="791"/>
                  </a:cubicBezTo>
                  <a:cubicBezTo>
                    <a:pt x="1306" y="737"/>
                    <a:pt x="1344" y="689"/>
                    <a:pt x="1405" y="672"/>
                  </a:cubicBezTo>
                  <a:cubicBezTo>
                    <a:pt x="1403" y="662"/>
                    <a:pt x="1403" y="651"/>
                    <a:pt x="1398" y="644"/>
                  </a:cubicBezTo>
                  <a:cubicBezTo>
                    <a:pt x="1380" y="645"/>
                    <a:pt x="1364" y="657"/>
                    <a:pt x="1352" y="669"/>
                  </a:cubicBezTo>
                  <a:close/>
                  <a:moveTo>
                    <a:pt x="941" y="689"/>
                  </a:moveTo>
                  <a:cubicBezTo>
                    <a:pt x="931" y="702"/>
                    <a:pt x="923" y="718"/>
                    <a:pt x="909" y="727"/>
                  </a:cubicBezTo>
                  <a:cubicBezTo>
                    <a:pt x="903" y="742"/>
                    <a:pt x="889" y="749"/>
                    <a:pt x="880" y="761"/>
                  </a:cubicBezTo>
                  <a:cubicBezTo>
                    <a:pt x="866" y="777"/>
                    <a:pt x="858" y="798"/>
                    <a:pt x="842" y="813"/>
                  </a:cubicBezTo>
                  <a:cubicBezTo>
                    <a:pt x="841" y="821"/>
                    <a:pt x="835" y="828"/>
                    <a:pt x="830" y="836"/>
                  </a:cubicBezTo>
                  <a:cubicBezTo>
                    <a:pt x="822" y="862"/>
                    <a:pt x="800" y="876"/>
                    <a:pt x="791" y="900"/>
                  </a:cubicBezTo>
                  <a:cubicBezTo>
                    <a:pt x="783" y="924"/>
                    <a:pt x="795" y="952"/>
                    <a:pt x="794" y="983"/>
                  </a:cubicBezTo>
                  <a:cubicBezTo>
                    <a:pt x="804" y="1002"/>
                    <a:pt x="824" y="1019"/>
                    <a:pt x="847" y="1026"/>
                  </a:cubicBezTo>
                  <a:cubicBezTo>
                    <a:pt x="873" y="1034"/>
                    <a:pt x="913" y="1043"/>
                    <a:pt x="936" y="1026"/>
                  </a:cubicBezTo>
                  <a:cubicBezTo>
                    <a:pt x="918" y="996"/>
                    <a:pt x="923" y="952"/>
                    <a:pt x="943" y="930"/>
                  </a:cubicBezTo>
                  <a:cubicBezTo>
                    <a:pt x="941" y="905"/>
                    <a:pt x="919" y="884"/>
                    <a:pt x="892" y="883"/>
                  </a:cubicBezTo>
                  <a:cubicBezTo>
                    <a:pt x="887" y="883"/>
                    <a:pt x="881" y="889"/>
                    <a:pt x="876" y="883"/>
                  </a:cubicBezTo>
                  <a:cubicBezTo>
                    <a:pt x="883" y="868"/>
                    <a:pt x="909" y="877"/>
                    <a:pt x="922" y="879"/>
                  </a:cubicBezTo>
                  <a:cubicBezTo>
                    <a:pt x="924" y="867"/>
                    <a:pt x="910" y="863"/>
                    <a:pt x="912" y="854"/>
                  </a:cubicBezTo>
                  <a:cubicBezTo>
                    <a:pt x="927" y="858"/>
                    <a:pt x="939" y="872"/>
                    <a:pt x="932" y="889"/>
                  </a:cubicBezTo>
                  <a:cubicBezTo>
                    <a:pt x="937" y="893"/>
                    <a:pt x="941" y="897"/>
                    <a:pt x="946" y="900"/>
                  </a:cubicBezTo>
                  <a:cubicBezTo>
                    <a:pt x="955" y="907"/>
                    <a:pt x="955" y="922"/>
                    <a:pt x="968" y="924"/>
                  </a:cubicBezTo>
                  <a:cubicBezTo>
                    <a:pt x="972" y="903"/>
                    <a:pt x="969" y="887"/>
                    <a:pt x="978" y="876"/>
                  </a:cubicBezTo>
                  <a:cubicBezTo>
                    <a:pt x="972" y="862"/>
                    <a:pt x="976" y="848"/>
                    <a:pt x="972" y="833"/>
                  </a:cubicBezTo>
                  <a:cubicBezTo>
                    <a:pt x="971" y="829"/>
                    <a:pt x="968" y="826"/>
                    <a:pt x="967" y="822"/>
                  </a:cubicBezTo>
                  <a:cubicBezTo>
                    <a:pt x="966" y="817"/>
                    <a:pt x="968" y="812"/>
                    <a:pt x="967" y="807"/>
                  </a:cubicBezTo>
                  <a:cubicBezTo>
                    <a:pt x="965" y="793"/>
                    <a:pt x="958" y="781"/>
                    <a:pt x="956" y="770"/>
                  </a:cubicBezTo>
                  <a:cubicBezTo>
                    <a:pt x="953" y="755"/>
                    <a:pt x="965" y="740"/>
                    <a:pt x="983" y="750"/>
                  </a:cubicBezTo>
                  <a:cubicBezTo>
                    <a:pt x="985" y="738"/>
                    <a:pt x="975" y="730"/>
                    <a:pt x="983" y="722"/>
                  </a:cubicBezTo>
                  <a:cubicBezTo>
                    <a:pt x="978" y="708"/>
                    <a:pt x="972" y="693"/>
                    <a:pt x="963" y="679"/>
                  </a:cubicBezTo>
                  <a:cubicBezTo>
                    <a:pt x="957" y="683"/>
                    <a:pt x="949" y="685"/>
                    <a:pt x="941" y="689"/>
                  </a:cubicBezTo>
                  <a:close/>
                  <a:moveTo>
                    <a:pt x="1320" y="785"/>
                  </a:moveTo>
                  <a:cubicBezTo>
                    <a:pt x="1336" y="786"/>
                    <a:pt x="1344" y="779"/>
                    <a:pt x="1356" y="771"/>
                  </a:cubicBezTo>
                  <a:cubicBezTo>
                    <a:pt x="1366" y="765"/>
                    <a:pt x="1378" y="763"/>
                    <a:pt x="1387" y="758"/>
                  </a:cubicBezTo>
                  <a:cubicBezTo>
                    <a:pt x="1393" y="755"/>
                    <a:pt x="1398" y="751"/>
                    <a:pt x="1405" y="748"/>
                  </a:cubicBezTo>
                  <a:cubicBezTo>
                    <a:pt x="1425" y="741"/>
                    <a:pt x="1447" y="735"/>
                    <a:pt x="1464" y="725"/>
                  </a:cubicBezTo>
                  <a:cubicBezTo>
                    <a:pt x="1458" y="722"/>
                    <a:pt x="1453" y="718"/>
                    <a:pt x="1453" y="711"/>
                  </a:cubicBezTo>
                  <a:cubicBezTo>
                    <a:pt x="1421" y="709"/>
                    <a:pt x="1400" y="725"/>
                    <a:pt x="1380" y="731"/>
                  </a:cubicBezTo>
                  <a:cubicBezTo>
                    <a:pt x="1397" y="713"/>
                    <a:pt x="1424" y="704"/>
                    <a:pt x="1457" y="701"/>
                  </a:cubicBezTo>
                  <a:cubicBezTo>
                    <a:pt x="1450" y="694"/>
                    <a:pt x="1442" y="692"/>
                    <a:pt x="1441" y="681"/>
                  </a:cubicBezTo>
                  <a:cubicBezTo>
                    <a:pt x="1416" y="689"/>
                    <a:pt x="1393" y="710"/>
                    <a:pt x="1365" y="716"/>
                  </a:cubicBezTo>
                  <a:cubicBezTo>
                    <a:pt x="1381" y="701"/>
                    <a:pt x="1404" y="692"/>
                    <a:pt x="1422" y="679"/>
                  </a:cubicBezTo>
                  <a:cubicBezTo>
                    <a:pt x="1355" y="691"/>
                    <a:pt x="1321" y="735"/>
                    <a:pt x="1292" y="786"/>
                  </a:cubicBezTo>
                  <a:cubicBezTo>
                    <a:pt x="1309" y="780"/>
                    <a:pt x="1316" y="757"/>
                    <a:pt x="1329" y="752"/>
                  </a:cubicBezTo>
                  <a:cubicBezTo>
                    <a:pt x="1324" y="760"/>
                    <a:pt x="1321" y="770"/>
                    <a:pt x="1315" y="777"/>
                  </a:cubicBezTo>
                  <a:cubicBezTo>
                    <a:pt x="1325" y="772"/>
                    <a:pt x="1331" y="763"/>
                    <a:pt x="1342" y="758"/>
                  </a:cubicBezTo>
                  <a:cubicBezTo>
                    <a:pt x="1336" y="768"/>
                    <a:pt x="1329" y="777"/>
                    <a:pt x="1320" y="785"/>
                  </a:cubicBezTo>
                  <a:close/>
                  <a:moveTo>
                    <a:pt x="1078" y="735"/>
                  </a:moveTo>
                  <a:cubicBezTo>
                    <a:pt x="1131" y="746"/>
                    <a:pt x="1173" y="767"/>
                    <a:pt x="1215" y="788"/>
                  </a:cubicBezTo>
                  <a:cubicBezTo>
                    <a:pt x="1221" y="791"/>
                    <a:pt x="1215" y="787"/>
                    <a:pt x="1215" y="787"/>
                  </a:cubicBezTo>
                  <a:cubicBezTo>
                    <a:pt x="1209" y="780"/>
                    <a:pt x="1204" y="776"/>
                    <a:pt x="1196" y="772"/>
                  </a:cubicBezTo>
                  <a:cubicBezTo>
                    <a:pt x="1169" y="756"/>
                    <a:pt x="1135" y="734"/>
                    <a:pt x="1102" y="731"/>
                  </a:cubicBezTo>
                  <a:cubicBezTo>
                    <a:pt x="1082" y="720"/>
                    <a:pt x="1054" y="711"/>
                    <a:pt x="1026" y="707"/>
                  </a:cubicBezTo>
                  <a:cubicBezTo>
                    <a:pt x="1025" y="712"/>
                    <a:pt x="1024" y="713"/>
                    <a:pt x="1024" y="720"/>
                  </a:cubicBezTo>
                  <a:cubicBezTo>
                    <a:pt x="1037" y="728"/>
                    <a:pt x="1058" y="731"/>
                    <a:pt x="1078" y="735"/>
                  </a:cubicBezTo>
                  <a:close/>
                  <a:moveTo>
                    <a:pt x="1463" y="737"/>
                  </a:moveTo>
                  <a:cubicBezTo>
                    <a:pt x="1439" y="748"/>
                    <a:pt x="1415" y="755"/>
                    <a:pt x="1391" y="767"/>
                  </a:cubicBezTo>
                  <a:cubicBezTo>
                    <a:pt x="1383" y="771"/>
                    <a:pt x="1374" y="775"/>
                    <a:pt x="1365" y="777"/>
                  </a:cubicBezTo>
                  <a:cubicBezTo>
                    <a:pt x="1356" y="784"/>
                    <a:pt x="1346" y="791"/>
                    <a:pt x="1337" y="798"/>
                  </a:cubicBezTo>
                  <a:cubicBezTo>
                    <a:pt x="1316" y="907"/>
                    <a:pt x="1316" y="1002"/>
                    <a:pt x="1304" y="1112"/>
                  </a:cubicBezTo>
                  <a:cubicBezTo>
                    <a:pt x="1321" y="1111"/>
                    <a:pt x="1336" y="1101"/>
                    <a:pt x="1356" y="1095"/>
                  </a:cubicBezTo>
                  <a:cubicBezTo>
                    <a:pt x="1387" y="1085"/>
                    <a:pt x="1423" y="1085"/>
                    <a:pt x="1447" y="1072"/>
                  </a:cubicBezTo>
                  <a:cubicBezTo>
                    <a:pt x="1445" y="1073"/>
                    <a:pt x="1454" y="1068"/>
                    <a:pt x="1453" y="1069"/>
                  </a:cubicBezTo>
                  <a:cubicBezTo>
                    <a:pt x="1457" y="1064"/>
                    <a:pt x="1457" y="1055"/>
                    <a:pt x="1462" y="1054"/>
                  </a:cubicBezTo>
                  <a:cubicBezTo>
                    <a:pt x="1464" y="1028"/>
                    <a:pt x="1486" y="985"/>
                    <a:pt x="1467" y="962"/>
                  </a:cubicBezTo>
                  <a:cubicBezTo>
                    <a:pt x="1469" y="956"/>
                    <a:pt x="1464" y="946"/>
                    <a:pt x="1467" y="942"/>
                  </a:cubicBezTo>
                  <a:cubicBezTo>
                    <a:pt x="1460" y="937"/>
                    <a:pt x="1452" y="925"/>
                    <a:pt x="1456" y="917"/>
                  </a:cubicBezTo>
                  <a:cubicBezTo>
                    <a:pt x="1451" y="909"/>
                    <a:pt x="1445" y="905"/>
                    <a:pt x="1448" y="895"/>
                  </a:cubicBezTo>
                  <a:cubicBezTo>
                    <a:pt x="1440" y="894"/>
                    <a:pt x="1446" y="886"/>
                    <a:pt x="1443" y="880"/>
                  </a:cubicBezTo>
                  <a:cubicBezTo>
                    <a:pt x="1454" y="862"/>
                    <a:pt x="1478" y="861"/>
                    <a:pt x="1486" y="842"/>
                  </a:cubicBezTo>
                  <a:cubicBezTo>
                    <a:pt x="1488" y="837"/>
                    <a:pt x="1487" y="823"/>
                    <a:pt x="1488" y="812"/>
                  </a:cubicBezTo>
                  <a:cubicBezTo>
                    <a:pt x="1489" y="791"/>
                    <a:pt x="1487" y="765"/>
                    <a:pt x="1497" y="750"/>
                  </a:cubicBezTo>
                  <a:cubicBezTo>
                    <a:pt x="1494" y="740"/>
                    <a:pt x="1500" y="734"/>
                    <a:pt x="1497" y="725"/>
                  </a:cubicBezTo>
                  <a:cubicBezTo>
                    <a:pt x="1480" y="723"/>
                    <a:pt x="1472" y="733"/>
                    <a:pt x="1463" y="737"/>
                  </a:cubicBezTo>
                  <a:close/>
                  <a:moveTo>
                    <a:pt x="1138" y="762"/>
                  </a:moveTo>
                  <a:cubicBezTo>
                    <a:pt x="1097" y="748"/>
                    <a:pt x="1043" y="737"/>
                    <a:pt x="998" y="732"/>
                  </a:cubicBezTo>
                  <a:cubicBezTo>
                    <a:pt x="997" y="729"/>
                    <a:pt x="995" y="737"/>
                    <a:pt x="992" y="737"/>
                  </a:cubicBezTo>
                  <a:cubicBezTo>
                    <a:pt x="993" y="742"/>
                    <a:pt x="993" y="747"/>
                    <a:pt x="993" y="755"/>
                  </a:cubicBezTo>
                  <a:cubicBezTo>
                    <a:pt x="1026" y="756"/>
                    <a:pt x="1056" y="768"/>
                    <a:pt x="1087" y="773"/>
                  </a:cubicBezTo>
                  <a:cubicBezTo>
                    <a:pt x="1115" y="778"/>
                    <a:pt x="1139" y="788"/>
                    <a:pt x="1164" y="793"/>
                  </a:cubicBezTo>
                  <a:cubicBezTo>
                    <a:pt x="1180" y="797"/>
                    <a:pt x="1198" y="796"/>
                    <a:pt x="1213" y="797"/>
                  </a:cubicBezTo>
                  <a:cubicBezTo>
                    <a:pt x="1185" y="789"/>
                    <a:pt x="1162" y="771"/>
                    <a:pt x="1138" y="762"/>
                  </a:cubicBezTo>
                  <a:close/>
                  <a:moveTo>
                    <a:pt x="1499" y="822"/>
                  </a:moveTo>
                  <a:cubicBezTo>
                    <a:pt x="1504" y="824"/>
                    <a:pt x="1504" y="827"/>
                    <a:pt x="1504" y="832"/>
                  </a:cubicBezTo>
                  <a:cubicBezTo>
                    <a:pt x="1504" y="847"/>
                    <a:pt x="1467" y="868"/>
                    <a:pt x="1459" y="884"/>
                  </a:cubicBezTo>
                  <a:cubicBezTo>
                    <a:pt x="1472" y="894"/>
                    <a:pt x="1479" y="883"/>
                    <a:pt x="1494" y="879"/>
                  </a:cubicBezTo>
                  <a:cubicBezTo>
                    <a:pt x="1501" y="873"/>
                    <a:pt x="1504" y="863"/>
                    <a:pt x="1512" y="858"/>
                  </a:cubicBezTo>
                  <a:cubicBezTo>
                    <a:pt x="1515" y="852"/>
                    <a:pt x="1517" y="839"/>
                    <a:pt x="1525" y="842"/>
                  </a:cubicBezTo>
                  <a:cubicBezTo>
                    <a:pt x="1515" y="866"/>
                    <a:pt x="1505" y="887"/>
                    <a:pt x="1482" y="897"/>
                  </a:cubicBezTo>
                  <a:cubicBezTo>
                    <a:pt x="1476" y="899"/>
                    <a:pt x="1464" y="897"/>
                    <a:pt x="1464" y="909"/>
                  </a:cubicBezTo>
                  <a:cubicBezTo>
                    <a:pt x="1472" y="912"/>
                    <a:pt x="1487" y="910"/>
                    <a:pt x="1494" y="907"/>
                  </a:cubicBezTo>
                  <a:cubicBezTo>
                    <a:pt x="1508" y="899"/>
                    <a:pt x="1510" y="881"/>
                    <a:pt x="1524" y="876"/>
                  </a:cubicBezTo>
                  <a:cubicBezTo>
                    <a:pt x="1514" y="898"/>
                    <a:pt x="1503" y="920"/>
                    <a:pt x="1471" y="920"/>
                  </a:cubicBezTo>
                  <a:cubicBezTo>
                    <a:pt x="1472" y="925"/>
                    <a:pt x="1469" y="925"/>
                    <a:pt x="1469" y="929"/>
                  </a:cubicBezTo>
                  <a:cubicBezTo>
                    <a:pt x="1470" y="929"/>
                    <a:pt x="1471" y="930"/>
                    <a:pt x="1471" y="932"/>
                  </a:cubicBezTo>
                  <a:cubicBezTo>
                    <a:pt x="1493" y="941"/>
                    <a:pt x="1517" y="919"/>
                    <a:pt x="1524" y="898"/>
                  </a:cubicBezTo>
                  <a:cubicBezTo>
                    <a:pt x="1528" y="897"/>
                    <a:pt x="1528" y="891"/>
                    <a:pt x="1534" y="892"/>
                  </a:cubicBezTo>
                  <a:cubicBezTo>
                    <a:pt x="1526" y="919"/>
                    <a:pt x="1510" y="939"/>
                    <a:pt x="1481" y="945"/>
                  </a:cubicBezTo>
                  <a:cubicBezTo>
                    <a:pt x="1482" y="949"/>
                    <a:pt x="1481" y="951"/>
                    <a:pt x="1479" y="954"/>
                  </a:cubicBezTo>
                  <a:cubicBezTo>
                    <a:pt x="1484" y="953"/>
                    <a:pt x="1488" y="957"/>
                    <a:pt x="1493" y="959"/>
                  </a:cubicBezTo>
                  <a:cubicBezTo>
                    <a:pt x="1523" y="946"/>
                    <a:pt x="1545" y="917"/>
                    <a:pt x="1545" y="884"/>
                  </a:cubicBezTo>
                  <a:cubicBezTo>
                    <a:pt x="1546" y="854"/>
                    <a:pt x="1525" y="830"/>
                    <a:pt x="1522" y="799"/>
                  </a:cubicBezTo>
                  <a:cubicBezTo>
                    <a:pt x="1524" y="787"/>
                    <a:pt x="1525" y="771"/>
                    <a:pt x="1520" y="757"/>
                  </a:cubicBezTo>
                  <a:cubicBezTo>
                    <a:pt x="1491" y="759"/>
                    <a:pt x="1502" y="799"/>
                    <a:pt x="1499" y="822"/>
                  </a:cubicBezTo>
                  <a:close/>
                  <a:moveTo>
                    <a:pt x="1165" y="803"/>
                  </a:moveTo>
                  <a:cubicBezTo>
                    <a:pt x="1150" y="801"/>
                    <a:pt x="1133" y="792"/>
                    <a:pt x="1115" y="787"/>
                  </a:cubicBezTo>
                  <a:cubicBezTo>
                    <a:pt x="1104" y="784"/>
                    <a:pt x="1093" y="783"/>
                    <a:pt x="1084" y="782"/>
                  </a:cubicBezTo>
                  <a:cubicBezTo>
                    <a:pt x="1077" y="781"/>
                    <a:pt x="1072" y="779"/>
                    <a:pt x="1066" y="777"/>
                  </a:cubicBezTo>
                  <a:cubicBezTo>
                    <a:pt x="1033" y="769"/>
                    <a:pt x="1003" y="769"/>
                    <a:pt x="976" y="760"/>
                  </a:cubicBezTo>
                  <a:cubicBezTo>
                    <a:pt x="974" y="759"/>
                    <a:pt x="969" y="763"/>
                    <a:pt x="967" y="763"/>
                  </a:cubicBezTo>
                  <a:cubicBezTo>
                    <a:pt x="979" y="801"/>
                    <a:pt x="981" y="839"/>
                    <a:pt x="992" y="880"/>
                  </a:cubicBezTo>
                  <a:cubicBezTo>
                    <a:pt x="1000" y="873"/>
                    <a:pt x="1004" y="862"/>
                    <a:pt x="1021" y="863"/>
                  </a:cubicBezTo>
                  <a:cubicBezTo>
                    <a:pt x="1037" y="877"/>
                    <a:pt x="1043" y="895"/>
                    <a:pt x="1037" y="915"/>
                  </a:cubicBezTo>
                  <a:cubicBezTo>
                    <a:pt x="1035" y="923"/>
                    <a:pt x="1028" y="930"/>
                    <a:pt x="1033" y="937"/>
                  </a:cubicBezTo>
                  <a:cubicBezTo>
                    <a:pt x="1051" y="933"/>
                    <a:pt x="1067" y="935"/>
                    <a:pt x="1082" y="929"/>
                  </a:cubicBezTo>
                  <a:cubicBezTo>
                    <a:pt x="1095" y="923"/>
                    <a:pt x="1108" y="906"/>
                    <a:pt x="1127" y="915"/>
                  </a:cubicBezTo>
                  <a:cubicBezTo>
                    <a:pt x="1137" y="950"/>
                    <a:pt x="1100" y="955"/>
                    <a:pt x="1084" y="971"/>
                  </a:cubicBezTo>
                  <a:cubicBezTo>
                    <a:pt x="1107" y="964"/>
                    <a:pt x="1124" y="964"/>
                    <a:pt x="1149" y="962"/>
                  </a:cubicBezTo>
                  <a:cubicBezTo>
                    <a:pt x="1158" y="969"/>
                    <a:pt x="1147" y="980"/>
                    <a:pt x="1147" y="986"/>
                  </a:cubicBezTo>
                  <a:cubicBezTo>
                    <a:pt x="1147" y="991"/>
                    <a:pt x="1151" y="993"/>
                    <a:pt x="1148" y="1001"/>
                  </a:cubicBezTo>
                  <a:cubicBezTo>
                    <a:pt x="1138" y="1009"/>
                    <a:pt x="1121" y="1021"/>
                    <a:pt x="1107" y="1029"/>
                  </a:cubicBezTo>
                  <a:cubicBezTo>
                    <a:pt x="1117" y="1032"/>
                    <a:pt x="1122" y="1055"/>
                    <a:pt x="1105" y="1056"/>
                  </a:cubicBezTo>
                  <a:cubicBezTo>
                    <a:pt x="1081" y="1057"/>
                    <a:pt x="1042" y="1047"/>
                    <a:pt x="1023" y="1045"/>
                  </a:cubicBezTo>
                  <a:cubicBezTo>
                    <a:pt x="1027" y="1067"/>
                    <a:pt x="1032" y="1087"/>
                    <a:pt x="1042" y="1104"/>
                  </a:cubicBezTo>
                  <a:cubicBezTo>
                    <a:pt x="1105" y="1111"/>
                    <a:pt x="1186" y="1112"/>
                    <a:pt x="1239" y="1102"/>
                  </a:cubicBezTo>
                  <a:cubicBezTo>
                    <a:pt x="1231" y="1054"/>
                    <a:pt x="1239" y="1008"/>
                    <a:pt x="1234" y="960"/>
                  </a:cubicBezTo>
                  <a:cubicBezTo>
                    <a:pt x="1231" y="935"/>
                    <a:pt x="1225" y="910"/>
                    <a:pt x="1221" y="883"/>
                  </a:cubicBezTo>
                  <a:cubicBezTo>
                    <a:pt x="1219" y="866"/>
                    <a:pt x="1221" y="856"/>
                    <a:pt x="1215" y="842"/>
                  </a:cubicBezTo>
                  <a:cubicBezTo>
                    <a:pt x="1218" y="831"/>
                    <a:pt x="1211" y="821"/>
                    <a:pt x="1209" y="811"/>
                  </a:cubicBezTo>
                  <a:cubicBezTo>
                    <a:pt x="1197" y="804"/>
                    <a:pt x="1181" y="806"/>
                    <a:pt x="1165" y="803"/>
                  </a:cubicBezTo>
                  <a:close/>
                  <a:moveTo>
                    <a:pt x="1223" y="816"/>
                  </a:moveTo>
                  <a:cubicBezTo>
                    <a:pt x="1232" y="851"/>
                    <a:pt x="1231" y="888"/>
                    <a:pt x="1238" y="927"/>
                  </a:cubicBezTo>
                  <a:cubicBezTo>
                    <a:pt x="1239" y="933"/>
                    <a:pt x="1242" y="940"/>
                    <a:pt x="1243" y="947"/>
                  </a:cubicBezTo>
                  <a:cubicBezTo>
                    <a:pt x="1250" y="1000"/>
                    <a:pt x="1241" y="1060"/>
                    <a:pt x="1250" y="1106"/>
                  </a:cubicBezTo>
                  <a:cubicBezTo>
                    <a:pt x="1248" y="1109"/>
                    <a:pt x="1242" y="1108"/>
                    <a:pt x="1241" y="1112"/>
                  </a:cubicBezTo>
                  <a:cubicBezTo>
                    <a:pt x="1247" y="1132"/>
                    <a:pt x="1275" y="1135"/>
                    <a:pt x="1294" y="1121"/>
                  </a:cubicBezTo>
                  <a:cubicBezTo>
                    <a:pt x="1303" y="1014"/>
                    <a:pt x="1308" y="902"/>
                    <a:pt x="1325" y="802"/>
                  </a:cubicBezTo>
                  <a:cubicBezTo>
                    <a:pt x="1325" y="801"/>
                    <a:pt x="1324" y="801"/>
                    <a:pt x="1322" y="801"/>
                  </a:cubicBezTo>
                  <a:cubicBezTo>
                    <a:pt x="1301" y="825"/>
                    <a:pt x="1256" y="821"/>
                    <a:pt x="1223" y="816"/>
                  </a:cubicBezTo>
                  <a:close/>
                  <a:moveTo>
                    <a:pt x="638" y="929"/>
                  </a:moveTo>
                  <a:cubicBezTo>
                    <a:pt x="629" y="934"/>
                    <a:pt x="620" y="928"/>
                    <a:pt x="611" y="928"/>
                  </a:cubicBezTo>
                  <a:cubicBezTo>
                    <a:pt x="593" y="927"/>
                    <a:pt x="572" y="931"/>
                    <a:pt x="552" y="932"/>
                  </a:cubicBezTo>
                  <a:cubicBezTo>
                    <a:pt x="517" y="933"/>
                    <a:pt x="479" y="933"/>
                    <a:pt x="441" y="932"/>
                  </a:cubicBezTo>
                  <a:cubicBezTo>
                    <a:pt x="437" y="931"/>
                    <a:pt x="431" y="931"/>
                    <a:pt x="427" y="932"/>
                  </a:cubicBezTo>
                  <a:cubicBezTo>
                    <a:pt x="370" y="937"/>
                    <a:pt x="323" y="934"/>
                    <a:pt x="272" y="937"/>
                  </a:cubicBezTo>
                  <a:cubicBezTo>
                    <a:pt x="258" y="937"/>
                    <a:pt x="241" y="940"/>
                    <a:pt x="232" y="938"/>
                  </a:cubicBezTo>
                  <a:cubicBezTo>
                    <a:pt x="211" y="934"/>
                    <a:pt x="209" y="919"/>
                    <a:pt x="209" y="905"/>
                  </a:cubicBezTo>
                  <a:cubicBezTo>
                    <a:pt x="209" y="888"/>
                    <a:pt x="213" y="873"/>
                    <a:pt x="223" y="864"/>
                  </a:cubicBezTo>
                  <a:cubicBezTo>
                    <a:pt x="243" y="866"/>
                    <a:pt x="267" y="859"/>
                    <a:pt x="282" y="864"/>
                  </a:cubicBezTo>
                  <a:cubicBezTo>
                    <a:pt x="304" y="861"/>
                    <a:pt x="333" y="865"/>
                    <a:pt x="356" y="866"/>
                  </a:cubicBezTo>
                  <a:cubicBezTo>
                    <a:pt x="376" y="866"/>
                    <a:pt x="397" y="863"/>
                    <a:pt x="418" y="862"/>
                  </a:cubicBezTo>
                  <a:cubicBezTo>
                    <a:pt x="440" y="861"/>
                    <a:pt x="463" y="865"/>
                    <a:pt x="486" y="863"/>
                  </a:cubicBezTo>
                  <a:cubicBezTo>
                    <a:pt x="544" y="858"/>
                    <a:pt x="598" y="864"/>
                    <a:pt x="651" y="864"/>
                  </a:cubicBezTo>
                  <a:cubicBezTo>
                    <a:pt x="648" y="858"/>
                    <a:pt x="641" y="854"/>
                    <a:pt x="634" y="849"/>
                  </a:cubicBezTo>
                  <a:cubicBezTo>
                    <a:pt x="624" y="842"/>
                    <a:pt x="616" y="832"/>
                    <a:pt x="603" y="834"/>
                  </a:cubicBezTo>
                  <a:cubicBezTo>
                    <a:pt x="593" y="827"/>
                    <a:pt x="577" y="827"/>
                    <a:pt x="563" y="827"/>
                  </a:cubicBezTo>
                  <a:cubicBezTo>
                    <a:pt x="523" y="827"/>
                    <a:pt x="491" y="836"/>
                    <a:pt x="452" y="828"/>
                  </a:cubicBezTo>
                  <a:cubicBezTo>
                    <a:pt x="442" y="839"/>
                    <a:pt x="428" y="844"/>
                    <a:pt x="409" y="841"/>
                  </a:cubicBezTo>
                  <a:cubicBezTo>
                    <a:pt x="407" y="842"/>
                    <a:pt x="411" y="849"/>
                    <a:pt x="405" y="849"/>
                  </a:cubicBezTo>
                  <a:cubicBezTo>
                    <a:pt x="400" y="851"/>
                    <a:pt x="401" y="846"/>
                    <a:pt x="398" y="847"/>
                  </a:cubicBezTo>
                  <a:cubicBezTo>
                    <a:pt x="399" y="853"/>
                    <a:pt x="396" y="855"/>
                    <a:pt x="393" y="857"/>
                  </a:cubicBezTo>
                  <a:cubicBezTo>
                    <a:pt x="388" y="857"/>
                    <a:pt x="389" y="852"/>
                    <a:pt x="386" y="851"/>
                  </a:cubicBezTo>
                  <a:cubicBezTo>
                    <a:pt x="387" y="855"/>
                    <a:pt x="380" y="858"/>
                    <a:pt x="376" y="854"/>
                  </a:cubicBezTo>
                  <a:cubicBezTo>
                    <a:pt x="376" y="849"/>
                    <a:pt x="380" y="847"/>
                    <a:pt x="380" y="842"/>
                  </a:cubicBezTo>
                  <a:cubicBezTo>
                    <a:pt x="356" y="856"/>
                    <a:pt x="323" y="851"/>
                    <a:pt x="299" y="841"/>
                  </a:cubicBezTo>
                  <a:cubicBezTo>
                    <a:pt x="267" y="853"/>
                    <a:pt x="240" y="841"/>
                    <a:pt x="208" y="854"/>
                  </a:cubicBezTo>
                  <a:cubicBezTo>
                    <a:pt x="199" y="874"/>
                    <a:pt x="187" y="903"/>
                    <a:pt x="201" y="924"/>
                  </a:cubicBezTo>
                  <a:cubicBezTo>
                    <a:pt x="199" y="926"/>
                    <a:pt x="198" y="929"/>
                    <a:pt x="198" y="934"/>
                  </a:cubicBezTo>
                  <a:cubicBezTo>
                    <a:pt x="208" y="948"/>
                    <a:pt x="235" y="944"/>
                    <a:pt x="262" y="943"/>
                  </a:cubicBezTo>
                  <a:cubicBezTo>
                    <a:pt x="289" y="941"/>
                    <a:pt x="322" y="942"/>
                    <a:pt x="353" y="942"/>
                  </a:cubicBezTo>
                  <a:cubicBezTo>
                    <a:pt x="396" y="941"/>
                    <a:pt x="455" y="944"/>
                    <a:pt x="499" y="944"/>
                  </a:cubicBezTo>
                  <a:cubicBezTo>
                    <a:pt x="525" y="944"/>
                    <a:pt x="554" y="944"/>
                    <a:pt x="577" y="943"/>
                  </a:cubicBezTo>
                  <a:cubicBezTo>
                    <a:pt x="608" y="942"/>
                    <a:pt x="635" y="941"/>
                    <a:pt x="659" y="933"/>
                  </a:cubicBezTo>
                  <a:cubicBezTo>
                    <a:pt x="661" y="926"/>
                    <a:pt x="652" y="915"/>
                    <a:pt x="643" y="914"/>
                  </a:cubicBezTo>
                  <a:cubicBezTo>
                    <a:pt x="643" y="917"/>
                    <a:pt x="643" y="925"/>
                    <a:pt x="638" y="929"/>
                  </a:cubicBezTo>
                  <a:close/>
                  <a:moveTo>
                    <a:pt x="515" y="871"/>
                  </a:moveTo>
                  <a:cubicBezTo>
                    <a:pt x="507" y="871"/>
                    <a:pt x="500" y="874"/>
                    <a:pt x="492" y="874"/>
                  </a:cubicBezTo>
                  <a:cubicBezTo>
                    <a:pt x="488" y="874"/>
                    <a:pt x="485" y="872"/>
                    <a:pt x="481" y="872"/>
                  </a:cubicBezTo>
                  <a:cubicBezTo>
                    <a:pt x="474" y="872"/>
                    <a:pt x="467" y="874"/>
                    <a:pt x="460" y="874"/>
                  </a:cubicBezTo>
                  <a:cubicBezTo>
                    <a:pt x="399" y="873"/>
                    <a:pt x="336" y="875"/>
                    <a:pt x="283" y="874"/>
                  </a:cubicBezTo>
                  <a:cubicBezTo>
                    <a:pt x="268" y="874"/>
                    <a:pt x="244" y="869"/>
                    <a:pt x="238" y="883"/>
                  </a:cubicBezTo>
                  <a:cubicBezTo>
                    <a:pt x="255" y="881"/>
                    <a:pt x="268" y="885"/>
                    <a:pt x="279" y="887"/>
                  </a:cubicBezTo>
                  <a:cubicBezTo>
                    <a:pt x="286" y="888"/>
                    <a:pt x="295" y="885"/>
                    <a:pt x="298" y="892"/>
                  </a:cubicBezTo>
                  <a:cubicBezTo>
                    <a:pt x="274" y="892"/>
                    <a:pt x="258" y="889"/>
                    <a:pt x="242" y="895"/>
                  </a:cubicBezTo>
                  <a:cubicBezTo>
                    <a:pt x="248" y="911"/>
                    <a:pt x="270" y="905"/>
                    <a:pt x="288" y="904"/>
                  </a:cubicBezTo>
                  <a:cubicBezTo>
                    <a:pt x="333" y="902"/>
                    <a:pt x="360" y="901"/>
                    <a:pt x="395" y="908"/>
                  </a:cubicBezTo>
                  <a:cubicBezTo>
                    <a:pt x="362" y="908"/>
                    <a:pt x="309" y="911"/>
                    <a:pt x="269" y="913"/>
                  </a:cubicBezTo>
                  <a:cubicBezTo>
                    <a:pt x="255" y="914"/>
                    <a:pt x="244" y="914"/>
                    <a:pt x="244" y="924"/>
                  </a:cubicBezTo>
                  <a:cubicBezTo>
                    <a:pt x="357" y="923"/>
                    <a:pt x="504" y="929"/>
                    <a:pt x="626" y="917"/>
                  </a:cubicBezTo>
                  <a:cubicBezTo>
                    <a:pt x="610" y="902"/>
                    <a:pt x="575" y="917"/>
                    <a:pt x="561" y="909"/>
                  </a:cubicBezTo>
                  <a:cubicBezTo>
                    <a:pt x="577" y="906"/>
                    <a:pt x="603" y="908"/>
                    <a:pt x="622" y="899"/>
                  </a:cubicBezTo>
                  <a:cubicBezTo>
                    <a:pt x="597" y="898"/>
                    <a:pt x="571" y="897"/>
                    <a:pt x="545" y="895"/>
                  </a:cubicBezTo>
                  <a:cubicBezTo>
                    <a:pt x="528" y="895"/>
                    <a:pt x="513" y="900"/>
                    <a:pt x="506" y="893"/>
                  </a:cubicBezTo>
                  <a:cubicBezTo>
                    <a:pt x="542" y="892"/>
                    <a:pt x="570" y="889"/>
                    <a:pt x="603" y="889"/>
                  </a:cubicBezTo>
                  <a:cubicBezTo>
                    <a:pt x="610" y="889"/>
                    <a:pt x="620" y="892"/>
                    <a:pt x="624" y="887"/>
                  </a:cubicBezTo>
                  <a:cubicBezTo>
                    <a:pt x="570" y="889"/>
                    <a:pt x="502" y="886"/>
                    <a:pt x="449" y="878"/>
                  </a:cubicBezTo>
                  <a:cubicBezTo>
                    <a:pt x="496" y="876"/>
                    <a:pt x="549" y="885"/>
                    <a:pt x="596" y="880"/>
                  </a:cubicBezTo>
                  <a:cubicBezTo>
                    <a:pt x="606" y="879"/>
                    <a:pt x="619" y="879"/>
                    <a:pt x="627" y="873"/>
                  </a:cubicBezTo>
                  <a:cubicBezTo>
                    <a:pt x="594" y="877"/>
                    <a:pt x="553" y="868"/>
                    <a:pt x="515" y="871"/>
                  </a:cubicBezTo>
                  <a:close/>
                  <a:moveTo>
                    <a:pt x="1558" y="892"/>
                  </a:moveTo>
                  <a:cubicBezTo>
                    <a:pt x="1555" y="898"/>
                    <a:pt x="1552" y="899"/>
                    <a:pt x="1554" y="907"/>
                  </a:cubicBezTo>
                  <a:cubicBezTo>
                    <a:pt x="1546" y="918"/>
                    <a:pt x="1545" y="929"/>
                    <a:pt x="1537" y="940"/>
                  </a:cubicBezTo>
                  <a:cubicBezTo>
                    <a:pt x="1536" y="945"/>
                    <a:pt x="1541" y="938"/>
                    <a:pt x="1542" y="935"/>
                  </a:cubicBezTo>
                  <a:cubicBezTo>
                    <a:pt x="1557" y="929"/>
                    <a:pt x="1561" y="912"/>
                    <a:pt x="1568" y="897"/>
                  </a:cubicBezTo>
                  <a:cubicBezTo>
                    <a:pt x="1563" y="890"/>
                    <a:pt x="1562" y="880"/>
                    <a:pt x="1557" y="873"/>
                  </a:cubicBezTo>
                  <a:cubicBezTo>
                    <a:pt x="1558" y="877"/>
                    <a:pt x="1557" y="885"/>
                    <a:pt x="1558" y="892"/>
                  </a:cubicBezTo>
                  <a:close/>
                  <a:moveTo>
                    <a:pt x="1074" y="1001"/>
                  </a:moveTo>
                  <a:cubicBezTo>
                    <a:pt x="1103" y="1005"/>
                    <a:pt x="1130" y="992"/>
                    <a:pt x="1135" y="975"/>
                  </a:cubicBezTo>
                  <a:cubicBezTo>
                    <a:pt x="1112" y="970"/>
                    <a:pt x="1071" y="998"/>
                    <a:pt x="1062" y="970"/>
                  </a:cubicBezTo>
                  <a:cubicBezTo>
                    <a:pt x="1080" y="959"/>
                    <a:pt x="1099" y="949"/>
                    <a:pt x="1115" y="935"/>
                  </a:cubicBezTo>
                  <a:cubicBezTo>
                    <a:pt x="1115" y="932"/>
                    <a:pt x="1115" y="929"/>
                    <a:pt x="1115" y="925"/>
                  </a:cubicBezTo>
                  <a:cubicBezTo>
                    <a:pt x="1106" y="921"/>
                    <a:pt x="1097" y="934"/>
                    <a:pt x="1086" y="938"/>
                  </a:cubicBezTo>
                  <a:cubicBezTo>
                    <a:pt x="1073" y="942"/>
                    <a:pt x="1055" y="945"/>
                    <a:pt x="1046" y="947"/>
                  </a:cubicBezTo>
                  <a:cubicBezTo>
                    <a:pt x="1036" y="948"/>
                    <a:pt x="1024" y="948"/>
                    <a:pt x="1021" y="942"/>
                  </a:cubicBezTo>
                  <a:cubicBezTo>
                    <a:pt x="1014" y="930"/>
                    <a:pt x="1025" y="918"/>
                    <a:pt x="1027" y="910"/>
                  </a:cubicBezTo>
                  <a:cubicBezTo>
                    <a:pt x="1030" y="895"/>
                    <a:pt x="1026" y="883"/>
                    <a:pt x="1013" y="874"/>
                  </a:cubicBezTo>
                  <a:cubicBezTo>
                    <a:pt x="1013" y="875"/>
                    <a:pt x="1012" y="876"/>
                    <a:pt x="1011" y="876"/>
                  </a:cubicBezTo>
                  <a:cubicBezTo>
                    <a:pt x="1008" y="900"/>
                    <a:pt x="993" y="929"/>
                    <a:pt x="972" y="939"/>
                  </a:cubicBezTo>
                  <a:cubicBezTo>
                    <a:pt x="969" y="946"/>
                    <a:pt x="966" y="949"/>
                    <a:pt x="968" y="958"/>
                  </a:cubicBezTo>
                  <a:cubicBezTo>
                    <a:pt x="968" y="961"/>
                    <a:pt x="964" y="960"/>
                    <a:pt x="965" y="964"/>
                  </a:cubicBezTo>
                  <a:cubicBezTo>
                    <a:pt x="965" y="982"/>
                    <a:pt x="969" y="998"/>
                    <a:pt x="978" y="1009"/>
                  </a:cubicBezTo>
                  <a:cubicBezTo>
                    <a:pt x="980" y="1011"/>
                    <a:pt x="985" y="1011"/>
                    <a:pt x="987" y="1014"/>
                  </a:cubicBezTo>
                  <a:cubicBezTo>
                    <a:pt x="990" y="1017"/>
                    <a:pt x="991" y="1023"/>
                    <a:pt x="995" y="1025"/>
                  </a:cubicBezTo>
                  <a:cubicBezTo>
                    <a:pt x="1013" y="1039"/>
                    <a:pt x="1039" y="1032"/>
                    <a:pt x="1059" y="1036"/>
                  </a:cubicBezTo>
                  <a:cubicBezTo>
                    <a:pt x="1070" y="1044"/>
                    <a:pt x="1087" y="1047"/>
                    <a:pt x="1098" y="1043"/>
                  </a:cubicBezTo>
                  <a:cubicBezTo>
                    <a:pt x="1093" y="1037"/>
                    <a:pt x="1080" y="1033"/>
                    <a:pt x="1074" y="1025"/>
                  </a:cubicBezTo>
                  <a:cubicBezTo>
                    <a:pt x="1095" y="1019"/>
                    <a:pt x="1124" y="1014"/>
                    <a:pt x="1130" y="998"/>
                  </a:cubicBezTo>
                  <a:cubicBezTo>
                    <a:pt x="1130" y="999"/>
                    <a:pt x="1129" y="999"/>
                    <a:pt x="1129" y="1000"/>
                  </a:cubicBezTo>
                  <a:cubicBezTo>
                    <a:pt x="1117" y="1006"/>
                    <a:pt x="1082" y="1019"/>
                    <a:pt x="1074" y="1001"/>
                  </a:cubicBezTo>
                  <a:close/>
                  <a:moveTo>
                    <a:pt x="995" y="894"/>
                  </a:moveTo>
                  <a:cubicBezTo>
                    <a:pt x="990" y="891"/>
                    <a:pt x="997" y="882"/>
                    <a:pt x="992" y="882"/>
                  </a:cubicBezTo>
                  <a:cubicBezTo>
                    <a:pt x="990" y="887"/>
                    <a:pt x="991" y="896"/>
                    <a:pt x="995" y="894"/>
                  </a:cubicBezTo>
                  <a:close/>
                  <a:moveTo>
                    <a:pt x="981" y="919"/>
                  </a:moveTo>
                  <a:cubicBezTo>
                    <a:pt x="982" y="915"/>
                    <a:pt x="986" y="913"/>
                    <a:pt x="988" y="909"/>
                  </a:cubicBezTo>
                  <a:cubicBezTo>
                    <a:pt x="982" y="910"/>
                    <a:pt x="987" y="899"/>
                    <a:pt x="981" y="899"/>
                  </a:cubicBezTo>
                  <a:cubicBezTo>
                    <a:pt x="982" y="905"/>
                    <a:pt x="978" y="913"/>
                    <a:pt x="981" y="919"/>
                  </a:cubicBezTo>
                  <a:close/>
                  <a:moveTo>
                    <a:pt x="1508" y="970"/>
                  </a:moveTo>
                  <a:cubicBezTo>
                    <a:pt x="1502" y="964"/>
                    <a:pt x="1495" y="972"/>
                    <a:pt x="1488" y="971"/>
                  </a:cubicBezTo>
                  <a:cubicBezTo>
                    <a:pt x="1486" y="989"/>
                    <a:pt x="1480" y="1008"/>
                    <a:pt x="1479" y="1025"/>
                  </a:cubicBezTo>
                  <a:cubicBezTo>
                    <a:pt x="1504" y="1019"/>
                    <a:pt x="1561" y="1025"/>
                    <a:pt x="1568" y="996"/>
                  </a:cubicBezTo>
                  <a:cubicBezTo>
                    <a:pt x="1572" y="998"/>
                    <a:pt x="1570" y="992"/>
                    <a:pt x="1573" y="993"/>
                  </a:cubicBezTo>
                  <a:cubicBezTo>
                    <a:pt x="1573" y="991"/>
                    <a:pt x="1573" y="989"/>
                    <a:pt x="1573" y="986"/>
                  </a:cubicBezTo>
                  <a:cubicBezTo>
                    <a:pt x="1577" y="990"/>
                    <a:pt x="1575" y="982"/>
                    <a:pt x="1579" y="981"/>
                  </a:cubicBezTo>
                  <a:cubicBezTo>
                    <a:pt x="1578" y="957"/>
                    <a:pt x="1581" y="933"/>
                    <a:pt x="1570" y="910"/>
                  </a:cubicBezTo>
                  <a:cubicBezTo>
                    <a:pt x="1561" y="941"/>
                    <a:pt x="1538" y="959"/>
                    <a:pt x="1508" y="970"/>
                  </a:cubicBezTo>
                  <a:close/>
                  <a:moveTo>
                    <a:pt x="182" y="927"/>
                  </a:moveTo>
                  <a:cubicBezTo>
                    <a:pt x="178" y="933"/>
                    <a:pt x="168" y="933"/>
                    <a:pt x="164" y="940"/>
                  </a:cubicBezTo>
                  <a:cubicBezTo>
                    <a:pt x="173" y="944"/>
                    <a:pt x="186" y="945"/>
                    <a:pt x="196" y="948"/>
                  </a:cubicBezTo>
                  <a:cubicBezTo>
                    <a:pt x="192" y="940"/>
                    <a:pt x="187" y="933"/>
                    <a:pt x="182" y="927"/>
                  </a:cubicBezTo>
                  <a:close/>
                  <a:moveTo>
                    <a:pt x="950" y="1021"/>
                  </a:moveTo>
                  <a:cubicBezTo>
                    <a:pt x="955" y="1020"/>
                    <a:pt x="963" y="1022"/>
                    <a:pt x="970" y="1020"/>
                  </a:cubicBezTo>
                  <a:cubicBezTo>
                    <a:pt x="968" y="1012"/>
                    <a:pt x="964" y="1007"/>
                    <a:pt x="960" y="1003"/>
                  </a:cubicBezTo>
                  <a:cubicBezTo>
                    <a:pt x="962" y="999"/>
                    <a:pt x="957" y="990"/>
                    <a:pt x="956" y="983"/>
                  </a:cubicBezTo>
                  <a:cubicBezTo>
                    <a:pt x="955" y="971"/>
                    <a:pt x="958" y="959"/>
                    <a:pt x="955" y="949"/>
                  </a:cubicBezTo>
                  <a:cubicBezTo>
                    <a:pt x="958" y="947"/>
                    <a:pt x="955" y="946"/>
                    <a:pt x="957" y="943"/>
                  </a:cubicBezTo>
                  <a:cubicBezTo>
                    <a:pt x="952" y="942"/>
                    <a:pt x="949" y="942"/>
                    <a:pt x="946" y="942"/>
                  </a:cubicBezTo>
                  <a:cubicBezTo>
                    <a:pt x="935" y="967"/>
                    <a:pt x="928" y="1003"/>
                    <a:pt x="950" y="1021"/>
                  </a:cubicBezTo>
                  <a:close/>
                  <a:moveTo>
                    <a:pt x="624" y="964"/>
                  </a:moveTo>
                  <a:cubicBezTo>
                    <a:pt x="616" y="962"/>
                    <a:pt x="606" y="957"/>
                    <a:pt x="603" y="953"/>
                  </a:cubicBezTo>
                  <a:cubicBezTo>
                    <a:pt x="604" y="953"/>
                    <a:pt x="605" y="952"/>
                    <a:pt x="604" y="950"/>
                  </a:cubicBezTo>
                  <a:cubicBezTo>
                    <a:pt x="579" y="955"/>
                    <a:pt x="552" y="950"/>
                    <a:pt x="523" y="950"/>
                  </a:cubicBezTo>
                  <a:cubicBezTo>
                    <a:pt x="515" y="950"/>
                    <a:pt x="507" y="954"/>
                    <a:pt x="499" y="954"/>
                  </a:cubicBezTo>
                  <a:cubicBezTo>
                    <a:pt x="492" y="954"/>
                    <a:pt x="486" y="952"/>
                    <a:pt x="479" y="952"/>
                  </a:cubicBezTo>
                  <a:cubicBezTo>
                    <a:pt x="443" y="951"/>
                    <a:pt x="404" y="953"/>
                    <a:pt x="365" y="953"/>
                  </a:cubicBezTo>
                  <a:cubicBezTo>
                    <a:pt x="348" y="953"/>
                    <a:pt x="330" y="954"/>
                    <a:pt x="313" y="954"/>
                  </a:cubicBezTo>
                  <a:cubicBezTo>
                    <a:pt x="299" y="954"/>
                    <a:pt x="286" y="951"/>
                    <a:pt x="273" y="952"/>
                  </a:cubicBezTo>
                  <a:cubicBezTo>
                    <a:pt x="255" y="953"/>
                    <a:pt x="238" y="957"/>
                    <a:pt x="221" y="958"/>
                  </a:cubicBezTo>
                  <a:cubicBezTo>
                    <a:pt x="204" y="959"/>
                    <a:pt x="185" y="954"/>
                    <a:pt x="172" y="960"/>
                  </a:cubicBezTo>
                  <a:cubicBezTo>
                    <a:pt x="168" y="958"/>
                    <a:pt x="173" y="952"/>
                    <a:pt x="168" y="952"/>
                  </a:cubicBezTo>
                  <a:cubicBezTo>
                    <a:pt x="161" y="947"/>
                    <a:pt x="151" y="951"/>
                    <a:pt x="146" y="952"/>
                  </a:cubicBezTo>
                  <a:cubicBezTo>
                    <a:pt x="132" y="966"/>
                    <a:pt x="129" y="989"/>
                    <a:pt x="143" y="1004"/>
                  </a:cubicBezTo>
                  <a:cubicBezTo>
                    <a:pt x="148" y="1013"/>
                    <a:pt x="166" y="1005"/>
                    <a:pt x="172" y="1006"/>
                  </a:cubicBezTo>
                  <a:cubicBezTo>
                    <a:pt x="202" y="1013"/>
                    <a:pt x="240" y="1012"/>
                    <a:pt x="272" y="1013"/>
                  </a:cubicBezTo>
                  <a:cubicBezTo>
                    <a:pt x="293" y="1013"/>
                    <a:pt x="315" y="1018"/>
                    <a:pt x="333" y="1019"/>
                  </a:cubicBezTo>
                  <a:cubicBezTo>
                    <a:pt x="361" y="1021"/>
                    <a:pt x="394" y="1015"/>
                    <a:pt x="425" y="1019"/>
                  </a:cubicBezTo>
                  <a:cubicBezTo>
                    <a:pt x="484" y="1025"/>
                    <a:pt x="541" y="1026"/>
                    <a:pt x="589" y="1023"/>
                  </a:cubicBezTo>
                  <a:cubicBezTo>
                    <a:pt x="601" y="1029"/>
                    <a:pt x="614" y="1025"/>
                    <a:pt x="626" y="1023"/>
                  </a:cubicBezTo>
                  <a:cubicBezTo>
                    <a:pt x="631" y="1002"/>
                    <a:pt x="636" y="982"/>
                    <a:pt x="624" y="964"/>
                  </a:cubicBezTo>
                  <a:close/>
                  <a:moveTo>
                    <a:pt x="128" y="1010"/>
                  </a:moveTo>
                  <a:cubicBezTo>
                    <a:pt x="115" y="1004"/>
                    <a:pt x="89" y="1012"/>
                    <a:pt x="67" y="1011"/>
                  </a:cubicBezTo>
                  <a:cubicBezTo>
                    <a:pt x="57" y="1011"/>
                    <a:pt x="49" y="1009"/>
                    <a:pt x="44" y="1011"/>
                  </a:cubicBezTo>
                  <a:cubicBezTo>
                    <a:pt x="36" y="1015"/>
                    <a:pt x="31" y="1025"/>
                    <a:pt x="26" y="1031"/>
                  </a:cubicBezTo>
                  <a:cubicBezTo>
                    <a:pt x="21" y="1038"/>
                    <a:pt x="12" y="1045"/>
                    <a:pt x="11" y="1053"/>
                  </a:cubicBezTo>
                  <a:cubicBezTo>
                    <a:pt x="11" y="1063"/>
                    <a:pt x="18" y="1067"/>
                    <a:pt x="21" y="1076"/>
                  </a:cubicBezTo>
                  <a:cubicBezTo>
                    <a:pt x="66" y="1101"/>
                    <a:pt x="127" y="1108"/>
                    <a:pt x="191" y="1114"/>
                  </a:cubicBezTo>
                  <a:cubicBezTo>
                    <a:pt x="204" y="1115"/>
                    <a:pt x="218" y="1116"/>
                    <a:pt x="232" y="1117"/>
                  </a:cubicBezTo>
                  <a:cubicBezTo>
                    <a:pt x="304" y="1123"/>
                    <a:pt x="384" y="1120"/>
                    <a:pt x="441" y="1122"/>
                  </a:cubicBezTo>
                  <a:cubicBezTo>
                    <a:pt x="471" y="1124"/>
                    <a:pt x="500" y="1130"/>
                    <a:pt x="530" y="1134"/>
                  </a:cubicBezTo>
                  <a:cubicBezTo>
                    <a:pt x="554" y="1136"/>
                    <a:pt x="579" y="1134"/>
                    <a:pt x="603" y="1136"/>
                  </a:cubicBezTo>
                  <a:cubicBezTo>
                    <a:pt x="625" y="1138"/>
                    <a:pt x="648" y="1142"/>
                    <a:pt x="669" y="1143"/>
                  </a:cubicBezTo>
                  <a:cubicBezTo>
                    <a:pt x="697" y="1146"/>
                    <a:pt x="726" y="1144"/>
                    <a:pt x="754" y="1145"/>
                  </a:cubicBezTo>
                  <a:cubicBezTo>
                    <a:pt x="860" y="1149"/>
                    <a:pt x="960" y="1147"/>
                    <a:pt x="1069" y="1156"/>
                  </a:cubicBezTo>
                  <a:cubicBezTo>
                    <a:pt x="1085" y="1157"/>
                    <a:pt x="1101" y="1160"/>
                    <a:pt x="1117" y="1161"/>
                  </a:cubicBezTo>
                  <a:cubicBezTo>
                    <a:pt x="1139" y="1162"/>
                    <a:pt x="1164" y="1158"/>
                    <a:pt x="1189" y="1158"/>
                  </a:cubicBezTo>
                  <a:cubicBezTo>
                    <a:pt x="1210" y="1159"/>
                    <a:pt x="1230" y="1164"/>
                    <a:pt x="1250" y="1165"/>
                  </a:cubicBezTo>
                  <a:cubicBezTo>
                    <a:pt x="1318" y="1156"/>
                    <a:pt x="1391" y="1157"/>
                    <a:pt x="1461" y="1153"/>
                  </a:cubicBezTo>
                  <a:cubicBezTo>
                    <a:pt x="1492" y="1152"/>
                    <a:pt x="1522" y="1146"/>
                    <a:pt x="1552" y="1146"/>
                  </a:cubicBezTo>
                  <a:cubicBezTo>
                    <a:pt x="1577" y="1146"/>
                    <a:pt x="1595" y="1143"/>
                    <a:pt x="1619" y="1138"/>
                  </a:cubicBezTo>
                  <a:cubicBezTo>
                    <a:pt x="1643" y="1134"/>
                    <a:pt x="1670" y="1131"/>
                    <a:pt x="1696" y="1131"/>
                  </a:cubicBezTo>
                  <a:cubicBezTo>
                    <a:pt x="1730" y="1131"/>
                    <a:pt x="1782" y="1134"/>
                    <a:pt x="1802" y="1112"/>
                  </a:cubicBezTo>
                  <a:cubicBezTo>
                    <a:pt x="1801" y="1102"/>
                    <a:pt x="1798" y="1089"/>
                    <a:pt x="1800" y="1074"/>
                  </a:cubicBezTo>
                  <a:cubicBezTo>
                    <a:pt x="1782" y="1042"/>
                    <a:pt x="1739" y="1047"/>
                    <a:pt x="1694" y="1045"/>
                  </a:cubicBezTo>
                  <a:cubicBezTo>
                    <a:pt x="1667" y="1044"/>
                    <a:pt x="1637" y="1036"/>
                    <a:pt x="1618" y="1041"/>
                  </a:cubicBezTo>
                  <a:cubicBezTo>
                    <a:pt x="1591" y="1033"/>
                    <a:pt x="1555" y="1038"/>
                    <a:pt x="1532" y="1038"/>
                  </a:cubicBezTo>
                  <a:cubicBezTo>
                    <a:pt x="1513" y="1037"/>
                    <a:pt x="1495" y="1030"/>
                    <a:pt x="1477" y="1038"/>
                  </a:cubicBezTo>
                  <a:cubicBezTo>
                    <a:pt x="1478" y="1043"/>
                    <a:pt x="1477" y="1048"/>
                    <a:pt x="1476" y="1054"/>
                  </a:cubicBezTo>
                  <a:cubicBezTo>
                    <a:pt x="1475" y="1059"/>
                    <a:pt x="1476" y="1068"/>
                    <a:pt x="1473" y="1072"/>
                  </a:cubicBezTo>
                  <a:cubicBezTo>
                    <a:pt x="1471" y="1076"/>
                    <a:pt x="1443" y="1087"/>
                    <a:pt x="1437" y="1089"/>
                  </a:cubicBezTo>
                  <a:cubicBezTo>
                    <a:pt x="1421" y="1093"/>
                    <a:pt x="1404" y="1095"/>
                    <a:pt x="1393" y="1097"/>
                  </a:cubicBezTo>
                  <a:cubicBezTo>
                    <a:pt x="1362" y="1105"/>
                    <a:pt x="1335" y="1116"/>
                    <a:pt x="1309" y="1121"/>
                  </a:cubicBezTo>
                  <a:cubicBezTo>
                    <a:pt x="1296" y="1136"/>
                    <a:pt x="1270" y="1146"/>
                    <a:pt x="1251" y="1138"/>
                  </a:cubicBezTo>
                  <a:cubicBezTo>
                    <a:pt x="1242" y="1135"/>
                    <a:pt x="1238" y="1122"/>
                    <a:pt x="1230" y="1119"/>
                  </a:cubicBezTo>
                  <a:cubicBezTo>
                    <a:pt x="1221" y="1115"/>
                    <a:pt x="1202" y="1117"/>
                    <a:pt x="1189" y="1117"/>
                  </a:cubicBezTo>
                  <a:cubicBezTo>
                    <a:pt x="1175" y="1118"/>
                    <a:pt x="1162" y="1120"/>
                    <a:pt x="1150" y="1120"/>
                  </a:cubicBezTo>
                  <a:cubicBezTo>
                    <a:pt x="1111" y="1120"/>
                    <a:pt x="1078" y="1116"/>
                    <a:pt x="1046" y="1121"/>
                  </a:cubicBezTo>
                  <a:cubicBezTo>
                    <a:pt x="1023" y="1110"/>
                    <a:pt x="1021" y="1077"/>
                    <a:pt x="1010" y="1054"/>
                  </a:cubicBezTo>
                  <a:cubicBezTo>
                    <a:pt x="987" y="1055"/>
                    <a:pt x="965" y="1049"/>
                    <a:pt x="943" y="1048"/>
                  </a:cubicBezTo>
                  <a:cubicBezTo>
                    <a:pt x="916" y="1045"/>
                    <a:pt x="889" y="1046"/>
                    <a:pt x="862" y="1045"/>
                  </a:cubicBezTo>
                  <a:cubicBezTo>
                    <a:pt x="854" y="1045"/>
                    <a:pt x="845" y="1041"/>
                    <a:pt x="836" y="1040"/>
                  </a:cubicBezTo>
                  <a:cubicBezTo>
                    <a:pt x="770" y="1034"/>
                    <a:pt x="702" y="1026"/>
                    <a:pt x="637" y="1023"/>
                  </a:cubicBezTo>
                  <a:cubicBezTo>
                    <a:pt x="628" y="1028"/>
                    <a:pt x="628" y="1035"/>
                    <a:pt x="618" y="1040"/>
                  </a:cubicBezTo>
                  <a:cubicBezTo>
                    <a:pt x="627" y="1061"/>
                    <a:pt x="619" y="1087"/>
                    <a:pt x="614" y="1101"/>
                  </a:cubicBezTo>
                  <a:cubicBezTo>
                    <a:pt x="592" y="1108"/>
                    <a:pt x="571" y="1105"/>
                    <a:pt x="550" y="1104"/>
                  </a:cubicBezTo>
                  <a:cubicBezTo>
                    <a:pt x="544" y="1103"/>
                    <a:pt x="537" y="1105"/>
                    <a:pt x="532" y="1105"/>
                  </a:cubicBezTo>
                  <a:cubicBezTo>
                    <a:pt x="512" y="1103"/>
                    <a:pt x="486" y="1097"/>
                    <a:pt x="466" y="1097"/>
                  </a:cubicBezTo>
                  <a:cubicBezTo>
                    <a:pt x="401" y="1097"/>
                    <a:pt x="338" y="1090"/>
                    <a:pt x="275" y="1086"/>
                  </a:cubicBezTo>
                  <a:cubicBezTo>
                    <a:pt x="272" y="1086"/>
                    <a:pt x="268" y="1086"/>
                    <a:pt x="264" y="1086"/>
                  </a:cubicBezTo>
                  <a:cubicBezTo>
                    <a:pt x="228" y="1088"/>
                    <a:pt x="193" y="1095"/>
                    <a:pt x="161" y="1095"/>
                  </a:cubicBezTo>
                  <a:cubicBezTo>
                    <a:pt x="143" y="1078"/>
                    <a:pt x="123" y="1043"/>
                    <a:pt x="143" y="1020"/>
                  </a:cubicBezTo>
                  <a:cubicBezTo>
                    <a:pt x="136" y="1024"/>
                    <a:pt x="135" y="1013"/>
                    <a:pt x="128" y="1010"/>
                  </a:cubicBezTo>
                  <a:close/>
                  <a:moveTo>
                    <a:pt x="146" y="1053"/>
                  </a:moveTo>
                  <a:cubicBezTo>
                    <a:pt x="147" y="1059"/>
                    <a:pt x="159" y="1077"/>
                    <a:pt x="164" y="1080"/>
                  </a:cubicBezTo>
                  <a:cubicBezTo>
                    <a:pt x="172" y="1084"/>
                    <a:pt x="190" y="1083"/>
                    <a:pt x="203" y="1082"/>
                  </a:cubicBezTo>
                  <a:cubicBezTo>
                    <a:pt x="225" y="1082"/>
                    <a:pt x="246" y="1076"/>
                    <a:pt x="269" y="1076"/>
                  </a:cubicBezTo>
                  <a:cubicBezTo>
                    <a:pt x="313" y="1076"/>
                    <a:pt x="360" y="1086"/>
                    <a:pt x="409" y="1089"/>
                  </a:cubicBezTo>
                  <a:cubicBezTo>
                    <a:pt x="431" y="1090"/>
                    <a:pt x="454" y="1087"/>
                    <a:pt x="475" y="1089"/>
                  </a:cubicBezTo>
                  <a:cubicBezTo>
                    <a:pt x="519" y="1091"/>
                    <a:pt x="563" y="1103"/>
                    <a:pt x="602" y="1091"/>
                  </a:cubicBezTo>
                  <a:cubicBezTo>
                    <a:pt x="610" y="1080"/>
                    <a:pt x="615" y="1061"/>
                    <a:pt x="609" y="1051"/>
                  </a:cubicBezTo>
                  <a:cubicBezTo>
                    <a:pt x="607" y="1047"/>
                    <a:pt x="603" y="1046"/>
                    <a:pt x="599" y="1044"/>
                  </a:cubicBezTo>
                  <a:cubicBezTo>
                    <a:pt x="595" y="1041"/>
                    <a:pt x="593" y="1038"/>
                    <a:pt x="588" y="1035"/>
                  </a:cubicBezTo>
                  <a:cubicBezTo>
                    <a:pt x="543" y="1030"/>
                    <a:pt x="494" y="1037"/>
                    <a:pt x="447" y="1033"/>
                  </a:cubicBezTo>
                  <a:cubicBezTo>
                    <a:pt x="440" y="1032"/>
                    <a:pt x="432" y="1028"/>
                    <a:pt x="424" y="1028"/>
                  </a:cubicBezTo>
                  <a:cubicBezTo>
                    <a:pt x="406" y="1026"/>
                    <a:pt x="388" y="1028"/>
                    <a:pt x="370" y="1029"/>
                  </a:cubicBezTo>
                  <a:cubicBezTo>
                    <a:pt x="338" y="1030"/>
                    <a:pt x="304" y="1021"/>
                    <a:pt x="270" y="1021"/>
                  </a:cubicBezTo>
                  <a:cubicBezTo>
                    <a:pt x="234" y="1021"/>
                    <a:pt x="199" y="1020"/>
                    <a:pt x="160" y="1019"/>
                  </a:cubicBezTo>
                  <a:cubicBezTo>
                    <a:pt x="152" y="1028"/>
                    <a:pt x="143" y="1038"/>
                    <a:pt x="146" y="1053"/>
                  </a:cubicBezTo>
                  <a:close/>
                  <a:moveTo>
                    <a:pt x="1005" y="1043"/>
                  </a:moveTo>
                  <a:cubicBezTo>
                    <a:pt x="994" y="1039"/>
                    <a:pt x="986" y="1032"/>
                    <a:pt x="978" y="1025"/>
                  </a:cubicBezTo>
                  <a:cubicBezTo>
                    <a:pt x="969" y="1035"/>
                    <a:pt x="953" y="1030"/>
                    <a:pt x="942" y="1038"/>
                  </a:cubicBezTo>
                  <a:cubicBezTo>
                    <a:pt x="965" y="1040"/>
                    <a:pt x="983" y="1043"/>
                    <a:pt x="1005" y="10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35" name="Freeform 6"/>
          <p:cNvSpPr>
            <a:spLocks noEditPoints="1"/>
          </p:cNvSpPr>
          <p:nvPr/>
        </p:nvSpPr>
        <p:spPr bwMode="auto">
          <a:xfrm>
            <a:off x="1130576" y="1014346"/>
            <a:ext cx="674769" cy="532292"/>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103163" tIns="51581" rIns="103163" bIns="51581" numCol="1" anchor="t" anchorCtr="0" compatLnSpc="1">
            <a:prstTxWarp prst="textNoShape">
              <a:avLst/>
            </a:prstTxWarp>
          </a:bodyPr>
          <a:lstStyle/>
          <a:p>
            <a:endParaRPr lang="zh-CN" altLang="en-US"/>
          </a:p>
        </p:txBody>
      </p:sp>
      <p:sp>
        <p:nvSpPr>
          <p:cNvPr id="36" name="Freeform 19"/>
          <p:cNvSpPr>
            <a:spLocks noEditPoints="1"/>
          </p:cNvSpPr>
          <p:nvPr/>
        </p:nvSpPr>
        <p:spPr bwMode="auto">
          <a:xfrm>
            <a:off x="2794974" y="4294976"/>
            <a:ext cx="199708" cy="286595"/>
          </a:xfrm>
          <a:custGeom>
            <a:avLst/>
            <a:gdLst>
              <a:gd name="T0" fmla="*/ 27 w 59"/>
              <a:gd name="T1" fmla="*/ 65 h 69"/>
              <a:gd name="T2" fmla="*/ 26 w 59"/>
              <a:gd name="T3" fmla="*/ 50 h 69"/>
              <a:gd name="T4" fmla="*/ 12 w 59"/>
              <a:gd name="T5" fmla="*/ 56 h 69"/>
              <a:gd name="T6" fmla="*/ 14 w 59"/>
              <a:gd name="T7" fmla="*/ 36 h 69"/>
              <a:gd name="T8" fmla="*/ 3 w 59"/>
              <a:gd name="T9" fmla="*/ 21 h 69"/>
              <a:gd name="T10" fmla="*/ 7 w 59"/>
              <a:gd name="T11" fmla="*/ 17 h 69"/>
              <a:gd name="T12" fmla="*/ 22 w 59"/>
              <a:gd name="T13" fmla="*/ 21 h 69"/>
              <a:gd name="T14" fmla="*/ 27 w 59"/>
              <a:gd name="T15" fmla="*/ 2 h 69"/>
              <a:gd name="T16" fmla="*/ 35 w 59"/>
              <a:gd name="T17" fmla="*/ 14 h 69"/>
              <a:gd name="T18" fmla="*/ 50 w 59"/>
              <a:gd name="T19" fmla="*/ 9 h 69"/>
              <a:gd name="T20" fmla="*/ 48 w 59"/>
              <a:gd name="T21" fmla="*/ 21 h 69"/>
              <a:gd name="T22" fmla="*/ 59 w 59"/>
              <a:gd name="T23" fmla="*/ 25 h 69"/>
              <a:gd name="T24" fmla="*/ 49 w 59"/>
              <a:gd name="T25" fmla="*/ 36 h 69"/>
              <a:gd name="T26" fmla="*/ 56 w 59"/>
              <a:gd name="T27" fmla="*/ 51 h 69"/>
              <a:gd name="T28" fmla="*/ 39 w 59"/>
              <a:gd name="T29" fmla="*/ 49 h 69"/>
              <a:gd name="T30" fmla="*/ 27 w 59"/>
              <a:gd name="T31" fmla="*/ 65 h 69"/>
              <a:gd name="T32" fmla="*/ 33 w 59"/>
              <a:gd name="T33" fmla="*/ 40 h 69"/>
              <a:gd name="T34" fmla="*/ 31 w 59"/>
              <a:gd name="T35" fmla="*/ 63 h 69"/>
              <a:gd name="T36" fmla="*/ 33 w 59"/>
              <a:gd name="T37" fmla="*/ 40 h 69"/>
              <a:gd name="T38" fmla="*/ 30 w 59"/>
              <a:gd name="T39" fmla="*/ 36 h 69"/>
              <a:gd name="T40" fmla="*/ 20 w 59"/>
              <a:gd name="T41" fmla="*/ 38 h 69"/>
              <a:gd name="T42" fmla="*/ 12 w 59"/>
              <a:gd name="T43" fmla="*/ 53 h 69"/>
              <a:gd name="T44" fmla="*/ 30 w 59"/>
              <a:gd name="T45" fmla="*/ 36 h 69"/>
              <a:gd name="T46" fmla="*/ 46 w 59"/>
              <a:gd name="T47" fmla="*/ 51 h 69"/>
              <a:gd name="T48" fmla="*/ 54 w 59"/>
              <a:gd name="T49" fmla="*/ 47 h 69"/>
              <a:gd name="T50" fmla="*/ 37 w 59"/>
              <a:gd name="T51" fmla="*/ 37 h 69"/>
              <a:gd name="T52" fmla="*/ 46 w 59"/>
              <a:gd name="T53" fmla="*/ 51 h 69"/>
              <a:gd name="T54" fmla="*/ 30 w 59"/>
              <a:gd name="T55" fmla="*/ 33 h 69"/>
              <a:gd name="T56" fmla="*/ 6 w 59"/>
              <a:gd name="T57" fmla="*/ 23 h 69"/>
              <a:gd name="T58" fmla="*/ 30 w 59"/>
              <a:gd name="T59" fmla="*/ 33 h 69"/>
              <a:gd name="T60" fmla="*/ 56 w 59"/>
              <a:gd name="T61" fmla="*/ 28 h 69"/>
              <a:gd name="T62" fmla="*/ 51 w 59"/>
              <a:gd name="T63" fmla="*/ 23 h 69"/>
              <a:gd name="T64" fmla="*/ 39 w 59"/>
              <a:gd name="T65" fmla="*/ 34 h 69"/>
              <a:gd name="T66" fmla="*/ 56 w 59"/>
              <a:gd name="T67" fmla="*/ 28 h 69"/>
              <a:gd name="T68" fmla="*/ 36 w 59"/>
              <a:gd name="T69" fmla="*/ 29 h 69"/>
              <a:gd name="T70" fmla="*/ 37 w 59"/>
              <a:gd name="T71" fmla="*/ 29 h 69"/>
              <a:gd name="T72" fmla="*/ 47 w 59"/>
              <a:gd name="T73" fmla="*/ 10 h 69"/>
              <a:gd name="T74" fmla="*/ 36 w 59"/>
              <a:gd name="T75" fmla="*/ 29 h 69"/>
              <a:gd name="T76" fmla="*/ 24 w 59"/>
              <a:gd name="T77" fmla="*/ 5 h 69"/>
              <a:gd name="T78" fmla="*/ 32 w 59"/>
              <a:gd name="T79" fmla="*/ 29 h 69"/>
              <a:gd name="T80" fmla="*/ 24 w 59"/>
              <a:gd name="T81" fmla="*/ 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59" h="69">
                <a:moveTo>
                  <a:pt x="27" y="65"/>
                </a:moveTo>
                <a:cubicBezTo>
                  <a:pt x="25" y="61"/>
                  <a:pt x="25" y="55"/>
                  <a:pt x="26" y="50"/>
                </a:cubicBezTo>
                <a:cubicBezTo>
                  <a:pt x="22" y="51"/>
                  <a:pt x="18" y="58"/>
                  <a:pt x="12" y="56"/>
                </a:cubicBezTo>
                <a:cubicBezTo>
                  <a:pt x="3" y="54"/>
                  <a:pt x="8" y="39"/>
                  <a:pt x="14" y="36"/>
                </a:cubicBezTo>
                <a:cubicBezTo>
                  <a:pt x="7" y="35"/>
                  <a:pt x="0" y="29"/>
                  <a:pt x="3" y="21"/>
                </a:cubicBezTo>
                <a:cubicBezTo>
                  <a:pt x="5" y="19"/>
                  <a:pt x="7" y="19"/>
                  <a:pt x="7" y="17"/>
                </a:cubicBezTo>
                <a:cubicBezTo>
                  <a:pt x="14" y="15"/>
                  <a:pt x="19" y="18"/>
                  <a:pt x="22" y="21"/>
                </a:cubicBezTo>
                <a:cubicBezTo>
                  <a:pt x="19" y="17"/>
                  <a:pt x="16" y="0"/>
                  <a:pt x="27" y="2"/>
                </a:cubicBezTo>
                <a:cubicBezTo>
                  <a:pt x="31" y="3"/>
                  <a:pt x="33" y="9"/>
                  <a:pt x="35" y="14"/>
                </a:cubicBezTo>
                <a:cubicBezTo>
                  <a:pt x="37" y="8"/>
                  <a:pt x="44" y="0"/>
                  <a:pt x="50" y="9"/>
                </a:cubicBezTo>
                <a:cubicBezTo>
                  <a:pt x="50" y="14"/>
                  <a:pt x="49" y="18"/>
                  <a:pt x="48" y="21"/>
                </a:cubicBezTo>
                <a:cubicBezTo>
                  <a:pt x="53" y="19"/>
                  <a:pt x="57" y="22"/>
                  <a:pt x="59" y="25"/>
                </a:cubicBezTo>
                <a:cubicBezTo>
                  <a:pt x="59" y="32"/>
                  <a:pt x="54" y="34"/>
                  <a:pt x="49" y="36"/>
                </a:cubicBezTo>
                <a:cubicBezTo>
                  <a:pt x="53" y="40"/>
                  <a:pt x="59" y="43"/>
                  <a:pt x="56" y="51"/>
                </a:cubicBezTo>
                <a:cubicBezTo>
                  <a:pt x="52" y="55"/>
                  <a:pt x="41" y="54"/>
                  <a:pt x="39" y="49"/>
                </a:cubicBezTo>
                <a:cubicBezTo>
                  <a:pt x="39" y="58"/>
                  <a:pt x="37" y="69"/>
                  <a:pt x="27" y="65"/>
                </a:cubicBezTo>
                <a:close/>
                <a:moveTo>
                  <a:pt x="33" y="40"/>
                </a:moveTo>
                <a:cubicBezTo>
                  <a:pt x="30" y="46"/>
                  <a:pt x="25" y="58"/>
                  <a:pt x="31" y="63"/>
                </a:cubicBezTo>
                <a:cubicBezTo>
                  <a:pt x="38" y="61"/>
                  <a:pt x="37" y="45"/>
                  <a:pt x="33" y="40"/>
                </a:cubicBezTo>
                <a:close/>
                <a:moveTo>
                  <a:pt x="30" y="36"/>
                </a:moveTo>
                <a:cubicBezTo>
                  <a:pt x="27" y="39"/>
                  <a:pt x="23" y="37"/>
                  <a:pt x="20" y="38"/>
                </a:cubicBezTo>
                <a:cubicBezTo>
                  <a:pt x="13" y="39"/>
                  <a:pt x="8" y="47"/>
                  <a:pt x="12" y="53"/>
                </a:cubicBezTo>
                <a:cubicBezTo>
                  <a:pt x="22" y="52"/>
                  <a:pt x="29" y="45"/>
                  <a:pt x="30" y="36"/>
                </a:cubicBezTo>
                <a:close/>
                <a:moveTo>
                  <a:pt x="46" y="51"/>
                </a:moveTo>
                <a:cubicBezTo>
                  <a:pt x="51" y="52"/>
                  <a:pt x="54" y="50"/>
                  <a:pt x="54" y="47"/>
                </a:cubicBezTo>
                <a:cubicBezTo>
                  <a:pt x="54" y="41"/>
                  <a:pt x="44" y="37"/>
                  <a:pt x="37" y="37"/>
                </a:cubicBezTo>
                <a:cubicBezTo>
                  <a:pt x="39" y="42"/>
                  <a:pt x="41" y="49"/>
                  <a:pt x="46" y="51"/>
                </a:cubicBezTo>
                <a:close/>
                <a:moveTo>
                  <a:pt x="30" y="33"/>
                </a:moveTo>
                <a:cubicBezTo>
                  <a:pt x="25" y="27"/>
                  <a:pt x="14" y="15"/>
                  <a:pt x="6" y="23"/>
                </a:cubicBezTo>
                <a:cubicBezTo>
                  <a:pt x="6" y="36"/>
                  <a:pt x="20" y="35"/>
                  <a:pt x="30" y="33"/>
                </a:cubicBezTo>
                <a:close/>
                <a:moveTo>
                  <a:pt x="56" y="28"/>
                </a:moveTo>
                <a:cubicBezTo>
                  <a:pt x="56" y="26"/>
                  <a:pt x="53" y="23"/>
                  <a:pt x="51" y="23"/>
                </a:cubicBezTo>
                <a:cubicBezTo>
                  <a:pt x="46" y="23"/>
                  <a:pt x="40" y="31"/>
                  <a:pt x="39" y="34"/>
                </a:cubicBezTo>
                <a:cubicBezTo>
                  <a:pt x="44" y="34"/>
                  <a:pt x="56" y="34"/>
                  <a:pt x="56" y="28"/>
                </a:cubicBezTo>
                <a:close/>
                <a:moveTo>
                  <a:pt x="36" y="29"/>
                </a:moveTo>
                <a:cubicBezTo>
                  <a:pt x="36" y="29"/>
                  <a:pt x="36" y="29"/>
                  <a:pt x="37" y="29"/>
                </a:cubicBezTo>
                <a:cubicBezTo>
                  <a:pt x="41" y="24"/>
                  <a:pt x="48" y="19"/>
                  <a:pt x="47" y="10"/>
                </a:cubicBezTo>
                <a:cubicBezTo>
                  <a:pt x="37" y="5"/>
                  <a:pt x="38" y="21"/>
                  <a:pt x="36" y="29"/>
                </a:cubicBezTo>
                <a:close/>
                <a:moveTo>
                  <a:pt x="24" y="5"/>
                </a:moveTo>
                <a:cubicBezTo>
                  <a:pt x="19" y="15"/>
                  <a:pt x="29" y="23"/>
                  <a:pt x="32" y="29"/>
                </a:cubicBezTo>
                <a:cubicBezTo>
                  <a:pt x="32" y="19"/>
                  <a:pt x="33" y="7"/>
                  <a:pt x="24" y="5"/>
                </a:cubicBezTo>
                <a:close/>
              </a:path>
            </a:pathLst>
          </a:custGeom>
          <a:solidFill>
            <a:srgbClr val="F5F5F5">
              <a:alpha val="50000"/>
            </a:srgbClr>
          </a:solidFill>
          <a:ln>
            <a:noFill/>
          </a:ln>
        </p:spPr>
        <p:txBody>
          <a:bodyPr vert="horz" wrap="square" lIns="103163" tIns="51581" rIns="103163" bIns="51581" numCol="1" anchor="t" anchorCtr="0" compatLnSpc="1">
            <a:prstTxWarp prst="textNoShape">
              <a:avLst/>
            </a:prstTxWarp>
          </a:bodyPr>
          <a:lstStyle/>
          <a:p>
            <a:endParaRPr lang="zh-CN" altLang="en-US"/>
          </a:p>
        </p:txBody>
      </p:sp>
      <p:grpSp>
        <p:nvGrpSpPr>
          <p:cNvPr id="37" name="Group 24"/>
          <p:cNvGrpSpPr>
            <a:grpSpLocks noChangeAspect="1"/>
          </p:cNvGrpSpPr>
          <p:nvPr/>
        </p:nvGrpSpPr>
        <p:grpSpPr bwMode="auto">
          <a:xfrm>
            <a:off x="1035064" y="4545631"/>
            <a:ext cx="366316" cy="474133"/>
            <a:chOff x="2472" y="305"/>
            <a:chExt cx="213" cy="224"/>
          </a:xfrm>
          <a:solidFill>
            <a:srgbClr val="FFFFFF">
              <a:alpha val="50196"/>
            </a:srgbClr>
          </a:solidFill>
        </p:grpSpPr>
        <p:sp>
          <p:nvSpPr>
            <p:cNvPr id="38" name="Freeform 25"/>
            <p:cNvSpPr>
              <a:spLocks noEditPoints="1"/>
            </p:cNvSpPr>
            <p:nvPr/>
          </p:nvSpPr>
          <p:spPr bwMode="auto">
            <a:xfrm>
              <a:off x="2586" y="437"/>
              <a:ext cx="99" cy="92"/>
            </a:xfrm>
            <a:custGeom>
              <a:avLst/>
              <a:gdLst>
                <a:gd name="T0" fmla="*/ 14 w 42"/>
                <a:gd name="T1" fmla="*/ 25 h 39"/>
                <a:gd name="T2" fmla="*/ 15 w 42"/>
                <a:gd name="T3" fmla="*/ 0 h 39"/>
                <a:gd name="T4" fmla="*/ 37 w 42"/>
                <a:gd name="T5" fmla="*/ 11 h 39"/>
                <a:gd name="T6" fmla="*/ 35 w 42"/>
                <a:gd name="T7" fmla="*/ 35 h 39"/>
                <a:gd name="T8" fmla="*/ 31 w 42"/>
                <a:gd name="T9" fmla="*/ 33 h 39"/>
                <a:gd name="T10" fmla="*/ 29 w 42"/>
                <a:gd name="T11" fmla="*/ 28 h 39"/>
                <a:gd name="T12" fmla="*/ 39 w 42"/>
                <a:gd name="T13" fmla="*/ 12 h 39"/>
                <a:gd name="T14" fmla="*/ 29 w 42"/>
                <a:gd name="T15" fmla="*/ 31 h 39"/>
                <a:gd name="T16" fmla="*/ 29 w 42"/>
                <a:gd name="T17" fmla="*/ 29 h 39"/>
                <a:gd name="T18" fmla="*/ 37 w 42"/>
                <a:gd name="T19" fmla="*/ 14 h 39"/>
                <a:gd name="T20" fmla="*/ 32 w 42"/>
                <a:gd name="T21" fmla="*/ 18 h 39"/>
                <a:gd name="T22" fmla="*/ 28 w 42"/>
                <a:gd name="T23" fmla="*/ 23 h 39"/>
                <a:gd name="T24" fmla="*/ 32 w 42"/>
                <a:gd name="T25" fmla="*/ 18 h 39"/>
                <a:gd name="T26" fmla="*/ 27 w 42"/>
                <a:gd name="T27" fmla="*/ 25 h 39"/>
                <a:gd name="T28" fmla="*/ 26 w 42"/>
                <a:gd name="T29" fmla="*/ 26 h 39"/>
                <a:gd name="T30" fmla="*/ 29 w 42"/>
                <a:gd name="T31" fmla="*/ 18 h 39"/>
                <a:gd name="T32" fmla="*/ 31 w 42"/>
                <a:gd name="T33" fmla="*/ 13 h 39"/>
                <a:gd name="T34" fmla="*/ 23 w 42"/>
                <a:gd name="T35" fmla="*/ 29 h 39"/>
                <a:gd name="T36" fmla="*/ 27 w 42"/>
                <a:gd name="T37" fmla="*/ 21 h 39"/>
                <a:gd name="T38" fmla="*/ 22 w 42"/>
                <a:gd name="T39" fmla="*/ 24 h 39"/>
                <a:gd name="T40" fmla="*/ 26 w 42"/>
                <a:gd name="T41" fmla="*/ 16 h 39"/>
                <a:gd name="T42" fmla="*/ 23 w 42"/>
                <a:gd name="T43" fmla="*/ 23 h 39"/>
                <a:gd name="T44" fmla="*/ 29 w 42"/>
                <a:gd name="T45" fmla="*/ 15 h 39"/>
                <a:gd name="T46" fmla="*/ 28 w 42"/>
                <a:gd name="T47" fmla="*/ 13 h 39"/>
                <a:gd name="T48" fmla="*/ 20 w 42"/>
                <a:gd name="T49" fmla="*/ 30 h 39"/>
                <a:gd name="T50" fmla="*/ 22 w 42"/>
                <a:gd name="T51" fmla="*/ 26 h 39"/>
                <a:gd name="T52" fmla="*/ 21 w 42"/>
                <a:gd name="T53" fmla="*/ 18 h 39"/>
                <a:gd name="T54" fmla="*/ 15 w 42"/>
                <a:gd name="T55" fmla="*/ 37 h 39"/>
                <a:gd name="T56" fmla="*/ 23 w 42"/>
                <a:gd name="T57" fmla="*/ 18 h 39"/>
                <a:gd name="T58" fmla="*/ 23 w 42"/>
                <a:gd name="T59" fmla="*/ 22 h 39"/>
                <a:gd name="T60" fmla="*/ 19 w 42"/>
                <a:gd name="T61" fmla="*/ 30 h 39"/>
                <a:gd name="T62" fmla="*/ 26 w 42"/>
                <a:gd name="T63" fmla="*/ 14 h 39"/>
                <a:gd name="T64" fmla="*/ 16 w 42"/>
                <a:gd name="T65" fmla="*/ 33 h 39"/>
                <a:gd name="T66" fmla="*/ 15 w 42"/>
                <a:gd name="T67" fmla="*/ 35 h 39"/>
                <a:gd name="T68" fmla="*/ 16 w 42"/>
                <a:gd name="T69" fmla="*/ 31 h 39"/>
                <a:gd name="T70" fmla="*/ 17 w 42"/>
                <a:gd name="T71" fmla="*/ 27 h 39"/>
                <a:gd name="T72" fmla="*/ 23 w 42"/>
                <a:gd name="T73" fmla="*/ 14 h 39"/>
                <a:gd name="T74" fmla="*/ 16 w 42"/>
                <a:gd name="T75" fmla="*/ 17 h 39"/>
                <a:gd name="T76" fmla="*/ 21 w 42"/>
                <a:gd name="T77" fmla="*/ 10 h 39"/>
                <a:gd name="T78" fmla="*/ 15 w 42"/>
                <a:gd name="T79" fmla="*/ 21 h 39"/>
                <a:gd name="T80" fmla="*/ 15 w 42"/>
                <a:gd name="T81" fmla="*/ 20 h 39"/>
                <a:gd name="T82" fmla="*/ 16 w 42"/>
                <a:gd name="T83" fmla="*/ 14 h 39"/>
                <a:gd name="T84" fmla="*/ 14 w 42"/>
                <a:gd name="T85" fmla="*/ 23 h 39"/>
                <a:gd name="T86" fmla="*/ 19 w 42"/>
                <a:gd name="T87" fmla="*/ 12 h 39"/>
                <a:gd name="T88" fmla="*/ 19 w 42"/>
                <a:gd name="T89" fmla="*/ 10 h 39"/>
                <a:gd name="T90" fmla="*/ 16 w 42"/>
                <a:gd name="T91" fmla="*/ 16 h 39"/>
                <a:gd name="T92" fmla="*/ 16 w 42"/>
                <a:gd name="T93" fmla="*/ 10 h 39"/>
                <a:gd name="T94" fmla="*/ 12 w 42"/>
                <a:gd name="T95" fmla="*/ 17 h 39"/>
                <a:gd name="T96" fmla="*/ 11 w 42"/>
                <a:gd name="T97" fmla="*/ 18 h 39"/>
                <a:gd name="T98" fmla="*/ 13 w 42"/>
                <a:gd name="T99" fmla="*/ 16 h 39"/>
                <a:gd name="T100" fmla="*/ 16 w 42"/>
                <a:gd name="T101" fmla="*/ 9 h 39"/>
                <a:gd name="T102" fmla="*/ 12 w 42"/>
                <a:gd name="T103" fmla="*/ 15 h 39"/>
                <a:gd name="T104" fmla="*/ 12 w 42"/>
                <a:gd name="T105" fmla="*/ 16 h 39"/>
                <a:gd name="T106" fmla="*/ 17 w 42"/>
                <a:gd name="T107" fmla="*/ 4 h 39"/>
                <a:gd name="T108" fmla="*/ 5 w 42"/>
                <a:gd name="T109" fmla="*/ 16 h 39"/>
                <a:gd name="T110" fmla="*/ 3 w 42"/>
                <a:gd name="T111" fmla="*/ 15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42" h="39">
                  <a:moveTo>
                    <a:pt x="22" y="30"/>
                  </a:moveTo>
                  <a:cubicBezTo>
                    <a:pt x="20" y="32"/>
                    <a:pt x="18" y="35"/>
                    <a:pt x="15" y="39"/>
                  </a:cubicBezTo>
                  <a:cubicBezTo>
                    <a:pt x="13" y="39"/>
                    <a:pt x="14" y="37"/>
                    <a:pt x="14" y="36"/>
                  </a:cubicBezTo>
                  <a:cubicBezTo>
                    <a:pt x="14" y="33"/>
                    <a:pt x="14" y="29"/>
                    <a:pt x="14" y="25"/>
                  </a:cubicBezTo>
                  <a:cubicBezTo>
                    <a:pt x="12" y="24"/>
                    <a:pt x="9" y="22"/>
                    <a:pt x="7" y="20"/>
                  </a:cubicBezTo>
                  <a:cubicBezTo>
                    <a:pt x="4" y="18"/>
                    <a:pt x="2" y="17"/>
                    <a:pt x="0" y="15"/>
                  </a:cubicBezTo>
                  <a:cubicBezTo>
                    <a:pt x="5" y="13"/>
                    <a:pt x="10" y="14"/>
                    <a:pt x="15" y="13"/>
                  </a:cubicBezTo>
                  <a:cubicBezTo>
                    <a:pt x="15" y="9"/>
                    <a:pt x="15" y="5"/>
                    <a:pt x="15" y="0"/>
                  </a:cubicBezTo>
                  <a:cubicBezTo>
                    <a:pt x="17" y="1"/>
                    <a:pt x="17" y="3"/>
                    <a:pt x="18" y="4"/>
                  </a:cubicBezTo>
                  <a:cubicBezTo>
                    <a:pt x="19" y="6"/>
                    <a:pt x="21" y="7"/>
                    <a:pt x="22" y="9"/>
                  </a:cubicBezTo>
                  <a:cubicBezTo>
                    <a:pt x="22" y="10"/>
                    <a:pt x="23" y="11"/>
                    <a:pt x="23" y="12"/>
                  </a:cubicBezTo>
                  <a:cubicBezTo>
                    <a:pt x="28" y="12"/>
                    <a:pt x="33" y="12"/>
                    <a:pt x="37" y="11"/>
                  </a:cubicBezTo>
                  <a:cubicBezTo>
                    <a:pt x="39" y="11"/>
                    <a:pt x="40" y="10"/>
                    <a:pt x="42" y="11"/>
                  </a:cubicBezTo>
                  <a:cubicBezTo>
                    <a:pt x="41" y="13"/>
                    <a:pt x="38" y="15"/>
                    <a:pt x="36" y="17"/>
                  </a:cubicBezTo>
                  <a:cubicBezTo>
                    <a:pt x="34" y="19"/>
                    <a:pt x="31" y="20"/>
                    <a:pt x="29" y="22"/>
                  </a:cubicBezTo>
                  <a:cubicBezTo>
                    <a:pt x="31" y="27"/>
                    <a:pt x="34" y="31"/>
                    <a:pt x="35" y="35"/>
                  </a:cubicBezTo>
                  <a:cubicBezTo>
                    <a:pt x="34" y="36"/>
                    <a:pt x="34" y="35"/>
                    <a:pt x="32" y="35"/>
                  </a:cubicBezTo>
                  <a:cubicBezTo>
                    <a:pt x="29" y="33"/>
                    <a:pt x="25" y="32"/>
                    <a:pt x="22" y="30"/>
                  </a:cubicBezTo>
                  <a:close/>
                  <a:moveTo>
                    <a:pt x="33" y="33"/>
                  </a:moveTo>
                  <a:cubicBezTo>
                    <a:pt x="32" y="33"/>
                    <a:pt x="31" y="33"/>
                    <a:pt x="31" y="33"/>
                  </a:cubicBezTo>
                  <a:cubicBezTo>
                    <a:pt x="31" y="33"/>
                    <a:pt x="32" y="33"/>
                    <a:pt x="33" y="34"/>
                  </a:cubicBezTo>
                  <a:cubicBezTo>
                    <a:pt x="33" y="33"/>
                    <a:pt x="33" y="33"/>
                    <a:pt x="33" y="33"/>
                  </a:cubicBezTo>
                  <a:close/>
                  <a:moveTo>
                    <a:pt x="29" y="26"/>
                  </a:moveTo>
                  <a:cubicBezTo>
                    <a:pt x="30" y="27"/>
                    <a:pt x="29" y="27"/>
                    <a:pt x="29" y="28"/>
                  </a:cubicBezTo>
                  <a:cubicBezTo>
                    <a:pt x="30" y="29"/>
                    <a:pt x="31" y="30"/>
                    <a:pt x="32" y="31"/>
                  </a:cubicBezTo>
                  <a:cubicBezTo>
                    <a:pt x="31" y="30"/>
                    <a:pt x="31" y="27"/>
                    <a:pt x="29" y="26"/>
                  </a:cubicBezTo>
                  <a:close/>
                  <a:moveTo>
                    <a:pt x="38" y="12"/>
                  </a:moveTo>
                  <a:cubicBezTo>
                    <a:pt x="39" y="12"/>
                    <a:pt x="38" y="12"/>
                    <a:pt x="39" y="12"/>
                  </a:cubicBezTo>
                  <a:cubicBezTo>
                    <a:pt x="39" y="12"/>
                    <a:pt x="40" y="12"/>
                    <a:pt x="40" y="12"/>
                  </a:cubicBezTo>
                  <a:cubicBezTo>
                    <a:pt x="39" y="11"/>
                    <a:pt x="39" y="12"/>
                    <a:pt x="38" y="12"/>
                  </a:cubicBezTo>
                  <a:close/>
                  <a:moveTo>
                    <a:pt x="25" y="28"/>
                  </a:moveTo>
                  <a:cubicBezTo>
                    <a:pt x="26" y="29"/>
                    <a:pt x="28" y="31"/>
                    <a:pt x="29" y="31"/>
                  </a:cubicBezTo>
                  <a:cubicBezTo>
                    <a:pt x="28" y="30"/>
                    <a:pt x="26" y="28"/>
                    <a:pt x="25" y="28"/>
                  </a:cubicBezTo>
                  <a:close/>
                  <a:moveTo>
                    <a:pt x="29" y="29"/>
                  </a:moveTo>
                  <a:cubicBezTo>
                    <a:pt x="29" y="29"/>
                    <a:pt x="28" y="30"/>
                    <a:pt x="29" y="30"/>
                  </a:cubicBezTo>
                  <a:cubicBezTo>
                    <a:pt x="30" y="29"/>
                    <a:pt x="29" y="29"/>
                    <a:pt x="29" y="29"/>
                  </a:cubicBezTo>
                  <a:close/>
                  <a:moveTo>
                    <a:pt x="37" y="12"/>
                  </a:moveTo>
                  <a:cubicBezTo>
                    <a:pt x="37" y="13"/>
                    <a:pt x="36" y="13"/>
                    <a:pt x="36" y="12"/>
                  </a:cubicBezTo>
                  <a:cubicBezTo>
                    <a:pt x="36" y="13"/>
                    <a:pt x="36" y="14"/>
                    <a:pt x="36" y="15"/>
                  </a:cubicBezTo>
                  <a:cubicBezTo>
                    <a:pt x="37" y="14"/>
                    <a:pt x="37" y="14"/>
                    <a:pt x="37" y="14"/>
                  </a:cubicBezTo>
                  <a:cubicBezTo>
                    <a:pt x="37" y="13"/>
                    <a:pt x="37" y="13"/>
                    <a:pt x="37" y="12"/>
                  </a:cubicBezTo>
                  <a:close/>
                  <a:moveTo>
                    <a:pt x="32" y="18"/>
                  </a:moveTo>
                  <a:cubicBezTo>
                    <a:pt x="33" y="17"/>
                    <a:pt x="34" y="18"/>
                    <a:pt x="34" y="17"/>
                  </a:cubicBezTo>
                  <a:cubicBezTo>
                    <a:pt x="33" y="16"/>
                    <a:pt x="32" y="18"/>
                    <a:pt x="32" y="18"/>
                  </a:cubicBezTo>
                  <a:close/>
                  <a:moveTo>
                    <a:pt x="35" y="13"/>
                  </a:moveTo>
                  <a:cubicBezTo>
                    <a:pt x="35" y="13"/>
                    <a:pt x="35" y="13"/>
                    <a:pt x="36" y="13"/>
                  </a:cubicBezTo>
                  <a:cubicBezTo>
                    <a:pt x="35" y="13"/>
                    <a:pt x="34" y="13"/>
                    <a:pt x="35" y="13"/>
                  </a:cubicBezTo>
                  <a:close/>
                  <a:moveTo>
                    <a:pt x="28" y="23"/>
                  </a:moveTo>
                  <a:cubicBezTo>
                    <a:pt x="28" y="24"/>
                    <a:pt x="28" y="25"/>
                    <a:pt x="29" y="25"/>
                  </a:cubicBezTo>
                  <a:cubicBezTo>
                    <a:pt x="29" y="24"/>
                    <a:pt x="29" y="24"/>
                    <a:pt x="28" y="23"/>
                  </a:cubicBezTo>
                  <a:close/>
                  <a:moveTo>
                    <a:pt x="31" y="19"/>
                  </a:moveTo>
                  <a:cubicBezTo>
                    <a:pt x="31" y="19"/>
                    <a:pt x="32" y="19"/>
                    <a:pt x="32" y="18"/>
                  </a:cubicBezTo>
                  <a:cubicBezTo>
                    <a:pt x="31" y="18"/>
                    <a:pt x="31" y="18"/>
                    <a:pt x="31" y="19"/>
                  </a:cubicBezTo>
                  <a:close/>
                  <a:moveTo>
                    <a:pt x="27" y="25"/>
                  </a:moveTo>
                  <a:cubicBezTo>
                    <a:pt x="27" y="26"/>
                    <a:pt x="27" y="26"/>
                    <a:pt x="28" y="26"/>
                  </a:cubicBezTo>
                  <a:cubicBezTo>
                    <a:pt x="28" y="26"/>
                    <a:pt x="27" y="25"/>
                    <a:pt x="27" y="25"/>
                  </a:cubicBezTo>
                  <a:close/>
                  <a:moveTo>
                    <a:pt x="26" y="26"/>
                  </a:moveTo>
                  <a:cubicBezTo>
                    <a:pt x="26" y="26"/>
                    <a:pt x="25" y="26"/>
                    <a:pt x="25" y="26"/>
                  </a:cubicBezTo>
                  <a:cubicBezTo>
                    <a:pt x="26" y="27"/>
                    <a:pt x="26" y="27"/>
                    <a:pt x="27" y="27"/>
                  </a:cubicBezTo>
                  <a:cubicBezTo>
                    <a:pt x="27" y="26"/>
                    <a:pt x="26" y="26"/>
                    <a:pt x="26" y="26"/>
                  </a:cubicBezTo>
                  <a:close/>
                  <a:moveTo>
                    <a:pt x="29" y="18"/>
                  </a:moveTo>
                  <a:cubicBezTo>
                    <a:pt x="29" y="19"/>
                    <a:pt x="28" y="18"/>
                    <a:pt x="28" y="18"/>
                  </a:cubicBezTo>
                  <a:cubicBezTo>
                    <a:pt x="29" y="18"/>
                    <a:pt x="29" y="19"/>
                    <a:pt x="30" y="19"/>
                  </a:cubicBezTo>
                  <a:cubicBezTo>
                    <a:pt x="29" y="19"/>
                    <a:pt x="30" y="18"/>
                    <a:pt x="29" y="18"/>
                  </a:cubicBezTo>
                  <a:close/>
                  <a:moveTo>
                    <a:pt x="29" y="16"/>
                  </a:moveTo>
                  <a:cubicBezTo>
                    <a:pt x="30" y="16"/>
                    <a:pt x="31" y="17"/>
                    <a:pt x="31" y="16"/>
                  </a:cubicBezTo>
                  <a:cubicBezTo>
                    <a:pt x="30" y="16"/>
                    <a:pt x="30" y="16"/>
                    <a:pt x="29" y="16"/>
                  </a:cubicBezTo>
                  <a:close/>
                  <a:moveTo>
                    <a:pt x="31" y="13"/>
                  </a:moveTo>
                  <a:cubicBezTo>
                    <a:pt x="31" y="13"/>
                    <a:pt x="32" y="13"/>
                    <a:pt x="32" y="13"/>
                  </a:cubicBezTo>
                  <a:cubicBezTo>
                    <a:pt x="32" y="13"/>
                    <a:pt x="33" y="13"/>
                    <a:pt x="33" y="12"/>
                  </a:cubicBezTo>
                  <a:cubicBezTo>
                    <a:pt x="32" y="13"/>
                    <a:pt x="31" y="12"/>
                    <a:pt x="31" y="13"/>
                  </a:cubicBezTo>
                  <a:close/>
                  <a:moveTo>
                    <a:pt x="23" y="29"/>
                  </a:moveTo>
                  <a:cubicBezTo>
                    <a:pt x="23" y="29"/>
                    <a:pt x="23" y="29"/>
                    <a:pt x="24" y="30"/>
                  </a:cubicBezTo>
                  <a:cubicBezTo>
                    <a:pt x="24" y="29"/>
                    <a:pt x="24" y="29"/>
                    <a:pt x="24" y="29"/>
                  </a:cubicBezTo>
                  <a:cubicBezTo>
                    <a:pt x="24" y="29"/>
                    <a:pt x="23" y="29"/>
                    <a:pt x="23" y="29"/>
                  </a:cubicBezTo>
                  <a:close/>
                  <a:moveTo>
                    <a:pt x="27" y="21"/>
                  </a:moveTo>
                  <a:cubicBezTo>
                    <a:pt x="26" y="21"/>
                    <a:pt x="26" y="21"/>
                    <a:pt x="26" y="21"/>
                  </a:cubicBezTo>
                  <a:cubicBezTo>
                    <a:pt x="26" y="21"/>
                    <a:pt x="27" y="22"/>
                    <a:pt x="27" y="22"/>
                  </a:cubicBezTo>
                  <a:cubicBezTo>
                    <a:pt x="27" y="21"/>
                    <a:pt x="27" y="21"/>
                    <a:pt x="27" y="21"/>
                  </a:cubicBezTo>
                  <a:close/>
                  <a:moveTo>
                    <a:pt x="22" y="24"/>
                  </a:moveTo>
                  <a:cubicBezTo>
                    <a:pt x="23" y="25"/>
                    <a:pt x="23" y="25"/>
                    <a:pt x="24" y="25"/>
                  </a:cubicBezTo>
                  <a:cubicBezTo>
                    <a:pt x="24" y="25"/>
                    <a:pt x="24" y="25"/>
                    <a:pt x="24" y="25"/>
                  </a:cubicBezTo>
                  <a:cubicBezTo>
                    <a:pt x="24" y="24"/>
                    <a:pt x="22" y="23"/>
                    <a:pt x="22" y="24"/>
                  </a:cubicBezTo>
                  <a:close/>
                  <a:moveTo>
                    <a:pt x="26" y="16"/>
                  </a:moveTo>
                  <a:cubicBezTo>
                    <a:pt x="27" y="17"/>
                    <a:pt x="28" y="17"/>
                    <a:pt x="28" y="17"/>
                  </a:cubicBezTo>
                  <a:cubicBezTo>
                    <a:pt x="27" y="16"/>
                    <a:pt x="27" y="16"/>
                    <a:pt x="26" y="16"/>
                  </a:cubicBezTo>
                  <a:close/>
                  <a:moveTo>
                    <a:pt x="24" y="23"/>
                  </a:moveTo>
                  <a:cubicBezTo>
                    <a:pt x="24" y="23"/>
                    <a:pt x="23" y="23"/>
                    <a:pt x="23" y="23"/>
                  </a:cubicBezTo>
                  <a:cubicBezTo>
                    <a:pt x="24" y="23"/>
                    <a:pt x="24" y="24"/>
                    <a:pt x="24" y="24"/>
                  </a:cubicBezTo>
                  <a:cubicBezTo>
                    <a:pt x="24" y="23"/>
                    <a:pt x="24" y="23"/>
                    <a:pt x="24" y="23"/>
                  </a:cubicBezTo>
                  <a:close/>
                  <a:moveTo>
                    <a:pt x="27" y="14"/>
                  </a:moveTo>
                  <a:cubicBezTo>
                    <a:pt x="27" y="14"/>
                    <a:pt x="28" y="15"/>
                    <a:pt x="29" y="15"/>
                  </a:cubicBezTo>
                  <a:cubicBezTo>
                    <a:pt x="29" y="15"/>
                    <a:pt x="29" y="14"/>
                    <a:pt x="29" y="14"/>
                  </a:cubicBezTo>
                  <a:cubicBezTo>
                    <a:pt x="28" y="14"/>
                    <a:pt x="28" y="14"/>
                    <a:pt x="27" y="14"/>
                  </a:cubicBezTo>
                  <a:close/>
                  <a:moveTo>
                    <a:pt x="29" y="13"/>
                  </a:moveTo>
                  <a:cubicBezTo>
                    <a:pt x="29" y="13"/>
                    <a:pt x="28" y="13"/>
                    <a:pt x="28" y="13"/>
                  </a:cubicBezTo>
                  <a:cubicBezTo>
                    <a:pt x="28" y="13"/>
                    <a:pt x="29" y="14"/>
                    <a:pt x="29" y="13"/>
                  </a:cubicBezTo>
                  <a:cubicBezTo>
                    <a:pt x="29" y="13"/>
                    <a:pt x="29" y="13"/>
                    <a:pt x="29" y="13"/>
                  </a:cubicBezTo>
                  <a:close/>
                  <a:moveTo>
                    <a:pt x="20" y="29"/>
                  </a:moveTo>
                  <a:cubicBezTo>
                    <a:pt x="20" y="29"/>
                    <a:pt x="20" y="30"/>
                    <a:pt x="20" y="30"/>
                  </a:cubicBezTo>
                  <a:cubicBezTo>
                    <a:pt x="20" y="30"/>
                    <a:pt x="21" y="29"/>
                    <a:pt x="21" y="29"/>
                  </a:cubicBezTo>
                  <a:cubicBezTo>
                    <a:pt x="20" y="29"/>
                    <a:pt x="21" y="29"/>
                    <a:pt x="20" y="29"/>
                  </a:cubicBezTo>
                  <a:close/>
                  <a:moveTo>
                    <a:pt x="16" y="24"/>
                  </a:moveTo>
                  <a:cubicBezTo>
                    <a:pt x="18" y="26"/>
                    <a:pt x="20" y="26"/>
                    <a:pt x="22" y="26"/>
                  </a:cubicBezTo>
                  <a:cubicBezTo>
                    <a:pt x="21" y="25"/>
                    <a:pt x="18" y="23"/>
                    <a:pt x="16" y="24"/>
                  </a:cubicBezTo>
                  <a:close/>
                  <a:moveTo>
                    <a:pt x="21" y="18"/>
                  </a:moveTo>
                  <a:cubicBezTo>
                    <a:pt x="22" y="19"/>
                    <a:pt x="24" y="20"/>
                    <a:pt x="25" y="20"/>
                  </a:cubicBezTo>
                  <a:cubicBezTo>
                    <a:pt x="24" y="19"/>
                    <a:pt x="22" y="17"/>
                    <a:pt x="21" y="18"/>
                  </a:cubicBezTo>
                  <a:close/>
                  <a:moveTo>
                    <a:pt x="18" y="33"/>
                  </a:moveTo>
                  <a:cubicBezTo>
                    <a:pt x="17" y="33"/>
                    <a:pt x="18" y="33"/>
                    <a:pt x="17" y="34"/>
                  </a:cubicBezTo>
                  <a:cubicBezTo>
                    <a:pt x="17" y="34"/>
                    <a:pt x="17" y="34"/>
                    <a:pt x="16" y="34"/>
                  </a:cubicBezTo>
                  <a:cubicBezTo>
                    <a:pt x="17" y="36"/>
                    <a:pt x="14" y="35"/>
                    <a:pt x="15" y="37"/>
                  </a:cubicBezTo>
                  <a:cubicBezTo>
                    <a:pt x="16" y="36"/>
                    <a:pt x="18" y="34"/>
                    <a:pt x="18" y="33"/>
                  </a:cubicBezTo>
                  <a:close/>
                  <a:moveTo>
                    <a:pt x="23" y="18"/>
                  </a:moveTo>
                  <a:cubicBezTo>
                    <a:pt x="24" y="18"/>
                    <a:pt x="25" y="19"/>
                    <a:pt x="25" y="18"/>
                  </a:cubicBezTo>
                  <a:cubicBezTo>
                    <a:pt x="24" y="18"/>
                    <a:pt x="24" y="17"/>
                    <a:pt x="23" y="18"/>
                  </a:cubicBezTo>
                  <a:close/>
                  <a:moveTo>
                    <a:pt x="19" y="21"/>
                  </a:moveTo>
                  <a:cubicBezTo>
                    <a:pt x="19" y="21"/>
                    <a:pt x="18" y="22"/>
                    <a:pt x="19" y="22"/>
                  </a:cubicBezTo>
                  <a:cubicBezTo>
                    <a:pt x="20" y="23"/>
                    <a:pt x="21" y="22"/>
                    <a:pt x="22" y="23"/>
                  </a:cubicBezTo>
                  <a:cubicBezTo>
                    <a:pt x="22" y="23"/>
                    <a:pt x="23" y="23"/>
                    <a:pt x="23" y="22"/>
                  </a:cubicBezTo>
                  <a:cubicBezTo>
                    <a:pt x="21" y="22"/>
                    <a:pt x="20" y="21"/>
                    <a:pt x="19" y="21"/>
                  </a:cubicBezTo>
                  <a:close/>
                  <a:moveTo>
                    <a:pt x="17" y="29"/>
                  </a:moveTo>
                  <a:cubicBezTo>
                    <a:pt x="17" y="30"/>
                    <a:pt x="18" y="30"/>
                    <a:pt x="18" y="30"/>
                  </a:cubicBezTo>
                  <a:cubicBezTo>
                    <a:pt x="18" y="30"/>
                    <a:pt x="19" y="30"/>
                    <a:pt x="19" y="30"/>
                  </a:cubicBezTo>
                  <a:cubicBezTo>
                    <a:pt x="18" y="30"/>
                    <a:pt x="18" y="30"/>
                    <a:pt x="17" y="29"/>
                  </a:cubicBezTo>
                  <a:close/>
                  <a:moveTo>
                    <a:pt x="26" y="13"/>
                  </a:moveTo>
                  <a:cubicBezTo>
                    <a:pt x="25" y="13"/>
                    <a:pt x="24" y="13"/>
                    <a:pt x="24" y="14"/>
                  </a:cubicBezTo>
                  <a:cubicBezTo>
                    <a:pt x="25" y="14"/>
                    <a:pt x="25" y="14"/>
                    <a:pt x="26" y="14"/>
                  </a:cubicBezTo>
                  <a:cubicBezTo>
                    <a:pt x="26" y="14"/>
                    <a:pt x="26" y="13"/>
                    <a:pt x="26" y="13"/>
                  </a:cubicBezTo>
                  <a:close/>
                  <a:moveTo>
                    <a:pt x="15" y="32"/>
                  </a:moveTo>
                  <a:cubicBezTo>
                    <a:pt x="14" y="32"/>
                    <a:pt x="15" y="32"/>
                    <a:pt x="15" y="33"/>
                  </a:cubicBezTo>
                  <a:cubicBezTo>
                    <a:pt x="15" y="33"/>
                    <a:pt x="16" y="33"/>
                    <a:pt x="16" y="33"/>
                  </a:cubicBezTo>
                  <a:cubicBezTo>
                    <a:pt x="16" y="33"/>
                    <a:pt x="17" y="33"/>
                    <a:pt x="17" y="33"/>
                  </a:cubicBezTo>
                  <a:cubicBezTo>
                    <a:pt x="16" y="32"/>
                    <a:pt x="15" y="32"/>
                    <a:pt x="15" y="32"/>
                  </a:cubicBezTo>
                  <a:close/>
                  <a:moveTo>
                    <a:pt x="15" y="34"/>
                  </a:moveTo>
                  <a:cubicBezTo>
                    <a:pt x="15" y="35"/>
                    <a:pt x="15" y="35"/>
                    <a:pt x="15" y="35"/>
                  </a:cubicBezTo>
                  <a:cubicBezTo>
                    <a:pt x="16" y="35"/>
                    <a:pt x="15" y="34"/>
                    <a:pt x="15" y="34"/>
                  </a:cubicBezTo>
                  <a:close/>
                  <a:moveTo>
                    <a:pt x="15" y="29"/>
                  </a:moveTo>
                  <a:cubicBezTo>
                    <a:pt x="15" y="30"/>
                    <a:pt x="14" y="30"/>
                    <a:pt x="15" y="31"/>
                  </a:cubicBezTo>
                  <a:cubicBezTo>
                    <a:pt x="15" y="30"/>
                    <a:pt x="16" y="31"/>
                    <a:pt x="16" y="31"/>
                  </a:cubicBezTo>
                  <a:cubicBezTo>
                    <a:pt x="15" y="30"/>
                    <a:pt x="15" y="29"/>
                    <a:pt x="15" y="29"/>
                  </a:cubicBezTo>
                  <a:close/>
                  <a:moveTo>
                    <a:pt x="15" y="26"/>
                  </a:moveTo>
                  <a:cubicBezTo>
                    <a:pt x="15" y="27"/>
                    <a:pt x="15" y="27"/>
                    <a:pt x="15" y="28"/>
                  </a:cubicBezTo>
                  <a:cubicBezTo>
                    <a:pt x="16" y="27"/>
                    <a:pt x="16" y="27"/>
                    <a:pt x="17" y="27"/>
                  </a:cubicBezTo>
                  <a:cubicBezTo>
                    <a:pt x="16" y="26"/>
                    <a:pt x="16" y="26"/>
                    <a:pt x="15" y="26"/>
                  </a:cubicBezTo>
                  <a:close/>
                  <a:moveTo>
                    <a:pt x="21" y="14"/>
                  </a:moveTo>
                  <a:cubicBezTo>
                    <a:pt x="22" y="14"/>
                    <a:pt x="22" y="14"/>
                    <a:pt x="22" y="14"/>
                  </a:cubicBezTo>
                  <a:cubicBezTo>
                    <a:pt x="22" y="14"/>
                    <a:pt x="23" y="14"/>
                    <a:pt x="23" y="14"/>
                  </a:cubicBezTo>
                  <a:cubicBezTo>
                    <a:pt x="22" y="13"/>
                    <a:pt x="22" y="13"/>
                    <a:pt x="21" y="14"/>
                  </a:cubicBezTo>
                  <a:close/>
                  <a:moveTo>
                    <a:pt x="16" y="17"/>
                  </a:moveTo>
                  <a:cubicBezTo>
                    <a:pt x="17" y="19"/>
                    <a:pt x="19" y="19"/>
                    <a:pt x="20" y="19"/>
                  </a:cubicBezTo>
                  <a:cubicBezTo>
                    <a:pt x="19" y="18"/>
                    <a:pt x="17" y="17"/>
                    <a:pt x="16" y="17"/>
                  </a:cubicBezTo>
                  <a:close/>
                  <a:moveTo>
                    <a:pt x="15" y="24"/>
                  </a:moveTo>
                  <a:cubicBezTo>
                    <a:pt x="15" y="24"/>
                    <a:pt x="16" y="25"/>
                    <a:pt x="16" y="25"/>
                  </a:cubicBezTo>
                  <a:cubicBezTo>
                    <a:pt x="16" y="24"/>
                    <a:pt x="16" y="24"/>
                    <a:pt x="15" y="24"/>
                  </a:cubicBezTo>
                  <a:close/>
                  <a:moveTo>
                    <a:pt x="21" y="10"/>
                  </a:moveTo>
                  <a:cubicBezTo>
                    <a:pt x="21" y="11"/>
                    <a:pt x="21" y="12"/>
                    <a:pt x="20" y="13"/>
                  </a:cubicBezTo>
                  <a:cubicBezTo>
                    <a:pt x="21" y="13"/>
                    <a:pt x="22" y="13"/>
                    <a:pt x="22" y="12"/>
                  </a:cubicBezTo>
                  <a:cubicBezTo>
                    <a:pt x="22" y="12"/>
                    <a:pt x="22" y="11"/>
                    <a:pt x="21" y="10"/>
                  </a:cubicBezTo>
                  <a:close/>
                  <a:moveTo>
                    <a:pt x="15" y="21"/>
                  </a:moveTo>
                  <a:cubicBezTo>
                    <a:pt x="15" y="22"/>
                    <a:pt x="16" y="23"/>
                    <a:pt x="17" y="23"/>
                  </a:cubicBezTo>
                  <a:cubicBezTo>
                    <a:pt x="16" y="22"/>
                    <a:pt x="16" y="21"/>
                    <a:pt x="15" y="21"/>
                  </a:cubicBezTo>
                  <a:close/>
                  <a:moveTo>
                    <a:pt x="15" y="19"/>
                  </a:moveTo>
                  <a:cubicBezTo>
                    <a:pt x="15" y="19"/>
                    <a:pt x="15" y="20"/>
                    <a:pt x="15" y="20"/>
                  </a:cubicBezTo>
                  <a:cubicBezTo>
                    <a:pt x="16" y="20"/>
                    <a:pt x="17" y="21"/>
                    <a:pt x="18" y="21"/>
                  </a:cubicBezTo>
                  <a:cubicBezTo>
                    <a:pt x="17" y="20"/>
                    <a:pt x="16" y="19"/>
                    <a:pt x="15" y="19"/>
                  </a:cubicBezTo>
                  <a:close/>
                  <a:moveTo>
                    <a:pt x="18" y="14"/>
                  </a:moveTo>
                  <a:cubicBezTo>
                    <a:pt x="17" y="14"/>
                    <a:pt x="16" y="14"/>
                    <a:pt x="16" y="14"/>
                  </a:cubicBezTo>
                  <a:cubicBezTo>
                    <a:pt x="17" y="15"/>
                    <a:pt x="19" y="17"/>
                    <a:pt x="20" y="16"/>
                  </a:cubicBezTo>
                  <a:cubicBezTo>
                    <a:pt x="19" y="16"/>
                    <a:pt x="18" y="15"/>
                    <a:pt x="18" y="14"/>
                  </a:cubicBezTo>
                  <a:close/>
                  <a:moveTo>
                    <a:pt x="11" y="22"/>
                  </a:moveTo>
                  <a:cubicBezTo>
                    <a:pt x="12" y="22"/>
                    <a:pt x="13" y="24"/>
                    <a:pt x="14" y="23"/>
                  </a:cubicBezTo>
                  <a:cubicBezTo>
                    <a:pt x="13" y="23"/>
                    <a:pt x="12" y="22"/>
                    <a:pt x="11" y="22"/>
                  </a:cubicBezTo>
                  <a:close/>
                  <a:moveTo>
                    <a:pt x="19" y="12"/>
                  </a:moveTo>
                  <a:cubicBezTo>
                    <a:pt x="18" y="12"/>
                    <a:pt x="19" y="13"/>
                    <a:pt x="19" y="13"/>
                  </a:cubicBezTo>
                  <a:cubicBezTo>
                    <a:pt x="19" y="12"/>
                    <a:pt x="19" y="12"/>
                    <a:pt x="19" y="12"/>
                  </a:cubicBezTo>
                  <a:close/>
                  <a:moveTo>
                    <a:pt x="19" y="10"/>
                  </a:moveTo>
                  <a:cubicBezTo>
                    <a:pt x="19" y="10"/>
                    <a:pt x="19" y="11"/>
                    <a:pt x="19" y="11"/>
                  </a:cubicBezTo>
                  <a:cubicBezTo>
                    <a:pt x="19" y="11"/>
                    <a:pt x="19" y="11"/>
                    <a:pt x="20" y="11"/>
                  </a:cubicBezTo>
                  <a:cubicBezTo>
                    <a:pt x="20" y="11"/>
                    <a:pt x="20" y="10"/>
                    <a:pt x="19" y="10"/>
                  </a:cubicBezTo>
                  <a:close/>
                  <a:moveTo>
                    <a:pt x="16" y="16"/>
                  </a:moveTo>
                  <a:cubicBezTo>
                    <a:pt x="16" y="16"/>
                    <a:pt x="16" y="16"/>
                    <a:pt x="16" y="16"/>
                  </a:cubicBezTo>
                  <a:cubicBezTo>
                    <a:pt x="16" y="17"/>
                    <a:pt x="17" y="17"/>
                    <a:pt x="17" y="16"/>
                  </a:cubicBezTo>
                  <a:cubicBezTo>
                    <a:pt x="17" y="16"/>
                    <a:pt x="16" y="16"/>
                    <a:pt x="16" y="16"/>
                  </a:cubicBezTo>
                  <a:close/>
                  <a:moveTo>
                    <a:pt x="16" y="10"/>
                  </a:moveTo>
                  <a:cubicBezTo>
                    <a:pt x="16" y="10"/>
                    <a:pt x="16" y="11"/>
                    <a:pt x="16" y="11"/>
                  </a:cubicBezTo>
                  <a:cubicBezTo>
                    <a:pt x="17" y="12"/>
                    <a:pt x="17" y="12"/>
                    <a:pt x="18" y="13"/>
                  </a:cubicBezTo>
                  <a:cubicBezTo>
                    <a:pt x="18" y="11"/>
                    <a:pt x="17" y="10"/>
                    <a:pt x="16" y="10"/>
                  </a:cubicBezTo>
                  <a:close/>
                  <a:moveTo>
                    <a:pt x="17" y="5"/>
                  </a:moveTo>
                  <a:cubicBezTo>
                    <a:pt x="16" y="7"/>
                    <a:pt x="18" y="8"/>
                    <a:pt x="20" y="9"/>
                  </a:cubicBezTo>
                  <a:cubicBezTo>
                    <a:pt x="19" y="8"/>
                    <a:pt x="18" y="6"/>
                    <a:pt x="17" y="5"/>
                  </a:cubicBezTo>
                  <a:close/>
                  <a:moveTo>
                    <a:pt x="12" y="17"/>
                  </a:moveTo>
                  <a:cubicBezTo>
                    <a:pt x="13" y="18"/>
                    <a:pt x="13" y="18"/>
                    <a:pt x="14" y="19"/>
                  </a:cubicBezTo>
                  <a:cubicBezTo>
                    <a:pt x="14" y="18"/>
                    <a:pt x="14" y="18"/>
                    <a:pt x="15" y="18"/>
                  </a:cubicBezTo>
                  <a:cubicBezTo>
                    <a:pt x="14" y="17"/>
                    <a:pt x="13" y="17"/>
                    <a:pt x="12" y="17"/>
                  </a:cubicBezTo>
                  <a:close/>
                  <a:moveTo>
                    <a:pt x="11" y="18"/>
                  </a:moveTo>
                  <a:cubicBezTo>
                    <a:pt x="11" y="18"/>
                    <a:pt x="13" y="19"/>
                    <a:pt x="13" y="19"/>
                  </a:cubicBezTo>
                  <a:cubicBezTo>
                    <a:pt x="13" y="19"/>
                    <a:pt x="12" y="18"/>
                    <a:pt x="11" y="18"/>
                  </a:cubicBezTo>
                  <a:close/>
                  <a:moveTo>
                    <a:pt x="14" y="14"/>
                  </a:moveTo>
                  <a:cubicBezTo>
                    <a:pt x="14" y="14"/>
                    <a:pt x="14" y="15"/>
                    <a:pt x="13" y="16"/>
                  </a:cubicBezTo>
                  <a:cubicBezTo>
                    <a:pt x="14" y="16"/>
                    <a:pt x="14" y="16"/>
                    <a:pt x="15" y="16"/>
                  </a:cubicBezTo>
                  <a:cubicBezTo>
                    <a:pt x="15" y="16"/>
                    <a:pt x="15" y="15"/>
                    <a:pt x="14" y="14"/>
                  </a:cubicBezTo>
                  <a:close/>
                  <a:moveTo>
                    <a:pt x="16" y="8"/>
                  </a:moveTo>
                  <a:cubicBezTo>
                    <a:pt x="16" y="9"/>
                    <a:pt x="16" y="9"/>
                    <a:pt x="16" y="9"/>
                  </a:cubicBezTo>
                  <a:cubicBezTo>
                    <a:pt x="16" y="9"/>
                    <a:pt x="17" y="9"/>
                    <a:pt x="17" y="9"/>
                  </a:cubicBezTo>
                  <a:cubicBezTo>
                    <a:pt x="16" y="9"/>
                    <a:pt x="17" y="8"/>
                    <a:pt x="16" y="8"/>
                  </a:cubicBezTo>
                  <a:close/>
                  <a:moveTo>
                    <a:pt x="11" y="15"/>
                  </a:moveTo>
                  <a:cubicBezTo>
                    <a:pt x="11" y="15"/>
                    <a:pt x="12" y="15"/>
                    <a:pt x="12" y="15"/>
                  </a:cubicBezTo>
                  <a:cubicBezTo>
                    <a:pt x="13" y="15"/>
                    <a:pt x="13" y="15"/>
                    <a:pt x="13" y="14"/>
                  </a:cubicBezTo>
                  <a:cubicBezTo>
                    <a:pt x="12" y="14"/>
                    <a:pt x="11" y="14"/>
                    <a:pt x="11" y="15"/>
                  </a:cubicBezTo>
                  <a:close/>
                  <a:moveTo>
                    <a:pt x="7" y="15"/>
                  </a:moveTo>
                  <a:cubicBezTo>
                    <a:pt x="8" y="15"/>
                    <a:pt x="10" y="17"/>
                    <a:pt x="12" y="16"/>
                  </a:cubicBezTo>
                  <a:cubicBezTo>
                    <a:pt x="11" y="15"/>
                    <a:pt x="8" y="14"/>
                    <a:pt x="7" y="15"/>
                  </a:cubicBezTo>
                  <a:close/>
                  <a:moveTo>
                    <a:pt x="16" y="3"/>
                  </a:moveTo>
                  <a:cubicBezTo>
                    <a:pt x="16" y="4"/>
                    <a:pt x="16" y="4"/>
                    <a:pt x="16" y="4"/>
                  </a:cubicBezTo>
                  <a:cubicBezTo>
                    <a:pt x="16" y="5"/>
                    <a:pt x="17" y="4"/>
                    <a:pt x="17" y="4"/>
                  </a:cubicBezTo>
                  <a:cubicBezTo>
                    <a:pt x="17" y="4"/>
                    <a:pt x="17" y="3"/>
                    <a:pt x="16" y="3"/>
                  </a:cubicBezTo>
                  <a:close/>
                  <a:moveTo>
                    <a:pt x="5" y="16"/>
                  </a:moveTo>
                  <a:cubicBezTo>
                    <a:pt x="5" y="16"/>
                    <a:pt x="6" y="17"/>
                    <a:pt x="6" y="17"/>
                  </a:cubicBezTo>
                  <a:cubicBezTo>
                    <a:pt x="6" y="16"/>
                    <a:pt x="5" y="16"/>
                    <a:pt x="5" y="16"/>
                  </a:cubicBezTo>
                  <a:close/>
                  <a:moveTo>
                    <a:pt x="3" y="15"/>
                  </a:moveTo>
                  <a:cubicBezTo>
                    <a:pt x="3" y="15"/>
                    <a:pt x="4" y="16"/>
                    <a:pt x="4" y="15"/>
                  </a:cubicBezTo>
                  <a:cubicBezTo>
                    <a:pt x="4" y="15"/>
                    <a:pt x="4" y="15"/>
                    <a:pt x="4" y="15"/>
                  </a:cubicBezTo>
                  <a:cubicBezTo>
                    <a:pt x="4" y="15"/>
                    <a:pt x="3" y="15"/>
                    <a:pt x="3" y="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39" name="Freeform 26"/>
            <p:cNvSpPr>
              <a:spLocks/>
            </p:cNvSpPr>
            <p:nvPr/>
          </p:nvSpPr>
          <p:spPr bwMode="auto">
            <a:xfrm>
              <a:off x="2548" y="305"/>
              <a:ext cx="73" cy="68"/>
            </a:xfrm>
            <a:custGeom>
              <a:avLst/>
              <a:gdLst>
                <a:gd name="T0" fmla="*/ 28 w 31"/>
                <a:gd name="T1" fmla="*/ 8 h 29"/>
                <a:gd name="T2" fmla="*/ 17 w 31"/>
                <a:gd name="T3" fmla="*/ 9 h 29"/>
                <a:gd name="T4" fmla="*/ 16 w 31"/>
                <a:gd name="T5" fmla="*/ 6 h 29"/>
                <a:gd name="T6" fmla="*/ 14 w 31"/>
                <a:gd name="T7" fmla="*/ 2 h 29"/>
                <a:gd name="T8" fmla="*/ 11 w 31"/>
                <a:gd name="T9" fmla="*/ 0 h 29"/>
                <a:gd name="T10" fmla="*/ 11 w 31"/>
                <a:gd name="T11" fmla="*/ 9 h 29"/>
                <a:gd name="T12" fmla="*/ 0 w 31"/>
                <a:gd name="T13" fmla="*/ 10 h 29"/>
                <a:gd name="T14" fmla="*/ 5 w 31"/>
                <a:gd name="T15" fmla="*/ 14 h 29"/>
                <a:gd name="T16" fmla="*/ 10 w 31"/>
                <a:gd name="T17" fmla="*/ 18 h 29"/>
                <a:gd name="T18" fmla="*/ 10 w 31"/>
                <a:gd name="T19" fmla="*/ 26 h 29"/>
                <a:gd name="T20" fmla="*/ 11 w 31"/>
                <a:gd name="T21" fmla="*/ 29 h 29"/>
                <a:gd name="T22" fmla="*/ 17 w 31"/>
                <a:gd name="T23" fmla="*/ 22 h 29"/>
                <a:gd name="T24" fmla="*/ 24 w 31"/>
                <a:gd name="T25" fmla="*/ 25 h 29"/>
                <a:gd name="T26" fmla="*/ 26 w 31"/>
                <a:gd name="T27" fmla="*/ 26 h 29"/>
                <a:gd name="T28" fmla="*/ 22 w 31"/>
                <a:gd name="T29" fmla="*/ 16 h 29"/>
                <a:gd name="T30" fmla="*/ 27 w 31"/>
                <a:gd name="T31" fmla="*/ 12 h 29"/>
                <a:gd name="T32" fmla="*/ 31 w 31"/>
                <a:gd name="T33" fmla="*/ 7 h 29"/>
                <a:gd name="T34" fmla="*/ 28 w 31"/>
                <a:gd name="T35" fmla="*/ 8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1" h="29">
                  <a:moveTo>
                    <a:pt x="28" y="8"/>
                  </a:moveTo>
                  <a:cubicBezTo>
                    <a:pt x="24" y="8"/>
                    <a:pt x="21" y="8"/>
                    <a:pt x="17" y="9"/>
                  </a:cubicBezTo>
                  <a:cubicBezTo>
                    <a:pt x="17" y="8"/>
                    <a:pt x="16" y="7"/>
                    <a:pt x="16" y="6"/>
                  </a:cubicBezTo>
                  <a:cubicBezTo>
                    <a:pt x="15" y="5"/>
                    <a:pt x="14" y="4"/>
                    <a:pt x="14" y="2"/>
                  </a:cubicBezTo>
                  <a:cubicBezTo>
                    <a:pt x="13" y="1"/>
                    <a:pt x="13" y="0"/>
                    <a:pt x="11" y="0"/>
                  </a:cubicBezTo>
                  <a:cubicBezTo>
                    <a:pt x="11" y="3"/>
                    <a:pt x="11" y="6"/>
                    <a:pt x="11" y="9"/>
                  </a:cubicBezTo>
                  <a:cubicBezTo>
                    <a:pt x="7" y="10"/>
                    <a:pt x="3" y="9"/>
                    <a:pt x="0" y="10"/>
                  </a:cubicBezTo>
                  <a:cubicBezTo>
                    <a:pt x="1" y="12"/>
                    <a:pt x="3" y="13"/>
                    <a:pt x="5" y="14"/>
                  </a:cubicBezTo>
                  <a:cubicBezTo>
                    <a:pt x="7" y="16"/>
                    <a:pt x="9" y="17"/>
                    <a:pt x="10" y="18"/>
                  </a:cubicBezTo>
                  <a:cubicBezTo>
                    <a:pt x="10" y="21"/>
                    <a:pt x="10" y="24"/>
                    <a:pt x="10" y="26"/>
                  </a:cubicBezTo>
                  <a:cubicBezTo>
                    <a:pt x="10" y="27"/>
                    <a:pt x="10" y="28"/>
                    <a:pt x="11" y="29"/>
                  </a:cubicBezTo>
                  <a:cubicBezTo>
                    <a:pt x="13" y="26"/>
                    <a:pt x="15" y="23"/>
                    <a:pt x="17" y="22"/>
                  </a:cubicBezTo>
                  <a:cubicBezTo>
                    <a:pt x="19" y="23"/>
                    <a:pt x="22" y="24"/>
                    <a:pt x="24" y="25"/>
                  </a:cubicBezTo>
                  <a:cubicBezTo>
                    <a:pt x="25" y="26"/>
                    <a:pt x="26" y="26"/>
                    <a:pt x="26" y="26"/>
                  </a:cubicBezTo>
                  <a:cubicBezTo>
                    <a:pt x="25" y="22"/>
                    <a:pt x="23" y="19"/>
                    <a:pt x="22" y="16"/>
                  </a:cubicBezTo>
                  <a:cubicBezTo>
                    <a:pt x="23" y="15"/>
                    <a:pt x="25" y="13"/>
                    <a:pt x="27" y="12"/>
                  </a:cubicBezTo>
                  <a:cubicBezTo>
                    <a:pt x="29" y="11"/>
                    <a:pt x="30" y="9"/>
                    <a:pt x="31" y="7"/>
                  </a:cubicBezTo>
                  <a:cubicBezTo>
                    <a:pt x="30" y="7"/>
                    <a:pt x="29" y="7"/>
                    <a:pt x="28"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0" name="Freeform 27"/>
            <p:cNvSpPr>
              <a:spLocks/>
            </p:cNvSpPr>
            <p:nvPr/>
          </p:nvSpPr>
          <p:spPr bwMode="auto">
            <a:xfrm>
              <a:off x="2472" y="406"/>
              <a:ext cx="47" cy="43"/>
            </a:xfrm>
            <a:custGeom>
              <a:avLst/>
              <a:gdLst>
                <a:gd name="T0" fmla="*/ 18 w 20"/>
                <a:gd name="T1" fmla="*/ 4 h 18"/>
                <a:gd name="T2" fmla="*/ 11 w 20"/>
                <a:gd name="T3" fmla="*/ 5 h 18"/>
                <a:gd name="T4" fmla="*/ 10 w 20"/>
                <a:gd name="T5" fmla="*/ 3 h 18"/>
                <a:gd name="T6" fmla="*/ 9 w 20"/>
                <a:gd name="T7" fmla="*/ 1 h 18"/>
                <a:gd name="T8" fmla="*/ 7 w 20"/>
                <a:gd name="T9" fmla="*/ 0 h 18"/>
                <a:gd name="T10" fmla="*/ 7 w 20"/>
                <a:gd name="T11" fmla="*/ 6 h 18"/>
                <a:gd name="T12" fmla="*/ 0 w 20"/>
                <a:gd name="T13" fmla="*/ 6 h 18"/>
                <a:gd name="T14" fmla="*/ 3 w 20"/>
                <a:gd name="T15" fmla="*/ 9 h 18"/>
                <a:gd name="T16" fmla="*/ 7 w 20"/>
                <a:gd name="T17" fmla="*/ 11 h 18"/>
                <a:gd name="T18" fmla="*/ 7 w 20"/>
                <a:gd name="T19" fmla="*/ 16 h 18"/>
                <a:gd name="T20" fmla="*/ 7 w 20"/>
                <a:gd name="T21" fmla="*/ 18 h 18"/>
                <a:gd name="T22" fmla="*/ 11 w 20"/>
                <a:gd name="T23" fmla="*/ 13 h 18"/>
                <a:gd name="T24" fmla="*/ 15 w 20"/>
                <a:gd name="T25" fmla="*/ 16 h 18"/>
                <a:gd name="T26" fmla="*/ 17 w 20"/>
                <a:gd name="T27" fmla="*/ 16 h 18"/>
                <a:gd name="T28" fmla="*/ 14 w 20"/>
                <a:gd name="T29" fmla="*/ 10 h 18"/>
                <a:gd name="T30" fmla="*/ 17 w 20"/>
                <a:gd name="T31" fmla="*/ 7 h 18"/>
                <a:gd name="T32" fmla="*/ 20 w 20"/>
                <a:gd name="T33" fmla="*/ 4 h 18"/>
                <a:gd name="T34" fmla="*/ 18 w 20"/>
                <a:gd name="T35" fmla="*/ 4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 h="18">
                  <a:moveTo>
                    <a:pt x="18" y="4"/>
                  </a:moveTo>
                  <a:cubicBezTo>
                    <a:pt x="16" y="5"/>
                    <a:pt x="13" y="5"/>
                    <a:pt x="11" y="5"/>
                  </a:cubicBezTo>
                  <a:cubicBezTo>
                    <a:pt x="11" y="5"/>
                    <a:pt x="10" y="4"/>
                    <a:pt x="10" y="3"/>
                  </a:cubicBezTo>
                  <a:cubicBezTo>
                    <a:pt x="10" y="3"/>
                    <a:pt x="9" y="2"/>
                    <a:pt x="9" y="1"/>
                  </a:cubicBezTo>
                  <a:cubicBezTo>
                    <a:pt x="8" y="1"/>
                    <a:pt x="8" y="0"/>
                    <a:pt x="7" y="0"/>
                  </a:cubicBezTo>
                  <a:cubicBezTo>
                    <a:pt x="7" y="2"/>
                    <a:pt x="7" y="3"/>
                    <a:pt x="7" y="6"/>
                  </a:cubicBezTo>
                  <a:cubicBezTo>
                    <a:pt x="5" y="6"/>
                    <a:pt x="2" y="6"/>
                    <a:pt x="0" y="6"/>
                  </a:cubicBezTo>
                  <a:cubicBezTo>
                    <a:pt x="1" y="7"/>
                    <a:pt x="2" y="8"/>
                    <a:pt x="3" y="9"/>
                  </a:cubicBezTo>
                  <a:cubicBezTo>
                    <a:pt x="4" y="10"/>
                    <a:pt x="6" y="10"/>
                    <a:pt x="7" y="11"/>
                  </a:cubicBezTo>
                  <a:cubicBezTo>
                    <a:pt x="7" y="13"/>
                    <a:pt x="7" y="15"/>
                    <a:pt x="7" y="16"/>
                  </a:cubicBezTo>
                  <a:cubicBezTo>
                    <a:pt x="7" y="17"/>
                    <a:pt x="7" y="18"/>
                    <a:pt x="7" y="18"/>
                  </a:cubicBezTo>
                  <a:cubicBezTo>
                    <a:pt x="9" y="16"/>
                    <a:pt x="9" y="14"/>
                    <a:pt x="11" y="13"/>
                  </a:cubicBezTo>
                  <a:cubicBezTo>
                    <a:pt x="12" y="14"/>
                    <a:pt x="14" y="15"/>
                    <a:pt x="15" y="16"/>
                  </a:cubicBezTo>
                  <a:cubicBezTo>
                    <a:pt x="16" y="16"/>
                    <a:pt x="16" y="16"/>
                    <a:pt x="17" y="16"/>
                  </a:cubicBezTo>
                  <a:cubicBezTo>
                    <a:pt x="16" y="14"/>
                    <a:pt x="15" y="12"/>
                    <a:pt x="14" y="10"/>
                  </a:cubicBezTo>
                  <a:cubicBezTo>
                    <a:pt x="15" y="9"/>
                    <a:pt x="16" y="8"/>
                    <a:pt x="17" y="7"/>
                  </a:cubicBezTo>
                  <a:cubicBezTo>
                    <a:pt x="18" y="6"/>
                    <a:pt x="19" y="6"/>
                    <a:pt x="20" y="4"/>
                  </a:cubicBezTo>
                  <a:cubicBezTo>
                    <a:pt x="19" y="4"/>
                    <a:pt x="18" y="4"/>
                    <a:pt x="18"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41" name="Freeform 6"/>
          <p:cNvSpPr>
            <a:spLocks noEditPoints="1"/>
          </p:cNvSpPr>
          <p:nvPr/>
        </p:nvSpPr>
        <p:spPr bwMode="auto">
          <a:xfrm rot="1086619">
            <a:off x="2156842" y="1071158"/>
            <a:ext cx="337385" cy="266147"/>
          </a:xfrm>
          <a:custGeom>
            <a:avLst/>
            <a:gdLst>
              <a:gd name="T0" fmla="*/ 126 w 126"/>
              <a:gd name="T1" fmla="*/ 21 h 81"/>
              <a:gd name="T2" fmla="*/ 116 w 126"/>
              <a:gd name="T3" fmla="*/ 29 h 81"/>
              <a:gd name="T4" fmla="*/ 97 w 126"/>
              <a:gd name="T5" fmla="*/ 43 h 81"/>
              <a:gd name="T6" fmla="*/ 60 w 126"/>
              <a:gd name="T7" fmla="*/ 66 h 81"/>
              <a:gd name="T8" fmla="*/ 38 w 126"/>
              <a:gd name="T9" fmla="*/ 81 h 81"/>
              <a:gd name="T10" fmla="*/ 35 w 126"/>
              <a:gd name="T11" fmla="*/ 81 h 81"/>
              <a:gd name="T12" fmla="*/ 22 w 126"/>
              <a:gd name="T13" fmla="*/ 61 h 81"/>
              <a:gd name="T14" fmla="*/ 3 w 126"/>
              <a:gd name="T15" fmla="*/ 63 h 81"/>
              <a:gd name="T16" fmla="*/ 14 w 126"/>
              <a:gd name="T17" fmla="*/ 36 h 81"/>
              <a:gd name="T18" fmla="*/ 13 w 126"/>
              <a:gd name="T19" fmla="*/ 34 h 81"/>
              <a:gd name="T20" fmla="*/ 24 w 126"/>
              <a:gd name="T21" fmla="*/ 0 h 81"/>
              <a:gd name="T22" fmla="*/ 52 w 126"/>
              <a:gd name="T23" fmla="*/ 7 h 81"/>
              <a:gd name="T24" fmla="*/ 97 w 126"/>
              <a:gd name="T25" fmla="*/ 17 h 81"/>
              <a:gd name="T26" fmla="*/ 123 w 126"/>
              <a:gd name="T27" fmla="*/ 20 h 81"/>
              <a:gd name="T28" fmla="*/ 126 w 126"/>
              <a:gd name="T29" fmla="*/ 21 h 81"/>
              <a:gd name="T30" fmla="*/ 27 w 126"/>
              <a:gd name="T31" fmla="*/ 5 h 81"/>
              <a:gd name="T32" fmla="*/ 21 w 126"/>
              <a:gd name="T33" fmla="*/ 24 h 81"/>
              <a:gd name="T34" fmla="*/ 19 w 126"/>
              <a:gd name="T35" fmla="*/ 34 h 81"/>
              <a:gd name="T36" fmla="*/ 85 w 126"/>
              <a:gd name="T37" fmla="*/ 27 h 81"/>
              <a:gd name="T38" fmla="*/ 112 w 126"/>
              <a:gd name="T39" fmla="*/ 22 h 81"/>
              <a:gd name="T40" fmla="*/ 27 w 126"/>
              <a:gd name="T41" fmla="*/ 5 h 81"/>
              <a:gd name="T42" fmla="*/ 19 w 126"/>
              <a:gd name="T43" fmla="*/ 50 h 81"/>
              <a:gd name="T44" fmla="*/ 37 w 126"/>
              <a:gd name="T45" fmla="*/ 78 h 81"/>
              <a:gd name="T46" fmla="*/ 107 w 126"/>
              <a:gd name="T47" fmla="*/ 31 h 81"/>
              <a:gd name="T48" fmla="*/ 106 w 126"/>
              <a:gd name="T49" fmla="*/ 30 h 81"/>
              <a:gd name="T50" fmla="*/ 19 w 126"/>
              <a:gd name="T51" fmla="*/ 50 h 81"/>
              <a:gd name="T52" fmla="*/ 17 w 126"/>
              <a:gd name="T53" fmla="*/ 38 h 81"/>
              <a:gd name="T54" fmla="*/ 9 w 126"/>
              <a:gd name="T55" fmla="*/ 53 h 81"/>
              <a:gd name="T56" fmla="*/ 15 w 126"/>
              <a:gd name="T57" fmla="*/ 46 h 81"/>
              <a:gd name="T58" fmla="*/ 19 w 126"/>
              <a:gd name="T59" fmla="*/ 47 h 81"/>
              <a:gd name="T60" fmla="*/ 75 w 126"/>
              <a:gd name="T61" fmla="*/ 36 h 81"/>
              <a:gd name="T62" fmla="*/ 100 w 126"/>
              <a:gd name="T63" fmla="*/ 28 h 81"/>
              <a:gd name="T64" fmla="*/ 17 w 126"/>
              <a:gd name="T65" fmla="*/ 38 h 81"/>
              <a:gd name="T66" fmla="*/ 8 w 126"/>
              <a:gd name="T67" fmla="*/ 59 h 81"/>
              <a:gd name="T68" fmla="*/ 19 w 126"/>
              <a:gd name="T69" fmla="*/ 57 h 81"/>
              <a:gd name="T70" fmla="*/ 15 w 126"/>
              <a:gd name="T71" fmla="*/ 51 h 81"/>
              <a:gd name="T72" fmla="*/ 8 w 126"/>
              <a:gd name="T73" fmla="*/ 5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6" h="81">
                <a:moveTo>
                  <a:pt x="126" y="21"/>
                </a:moveTo>
                <a:cubicBezTo>
                  <a:pt x="125" y="26"/>
                  <a:pt x="119" y="25"/>
                  <a:pt x="116" y="29"/>
                </a:cubicBezTo>
                <a:cubicBezTo>
                  <a:pt x="110" y="31"/>
                  <a:pt x="104" y="38"/>
                  <a:pt x="97" y="43"/>
                </a:cubicBezTo>
                <a:cubicBezTo>
                  <a:pt x="85" y="50"/>
                  <a:pt x="73" y="59"/>
                  <a:pt x="60" y="66"/>
                </a:cubicBezTo>
                <a:cubicBezTo>
                  <a:pt x="53" y="70"/>
                  <a:pt x="46" y="76"/>
                  <a:pt x="38" y="81"/>
                </a:cubicBezTo>
                <a:cubicBezTo>
                  <a:pt x="37" y="80"/>
                  <a:pt x="36" y="81"/>
                  <a:pt x="35" y="81"/>
                </a:cubicBezTo>
                <a:cubicBezTo>
                  <a:pt x="29" y="74"/>
                  <a:pt x="26" y="68"/>
                  <a:pt x="22" y="61"/>
                </a:cubicBezTo>
                <a:cubicBezTo>
                  <a:pt x="16" y="61"/>
                  <a:pt x="8" y="64"/>
                  <a:pt x="3" y="63"/>
                </a:cubicBezTo>
                <a:cubicBezTo>
                  <a:pt x="0" y="54"/>
                  <a:pt x="9" y="46"/>
                  <a:pt x="14" y="36"/>
                </a:cubicBezTo>
                <a:cubicBezTo>
                  <a:pt x="14" y="36"/>
                  <a:pt x="13" y="35"/>
                  <a:pt x="13" y="34"/>
                </a:cubicBezTo>
                <a:cubicBezTo>
                  <a:pt x="18" y="23"/>
                  <a:pt x="19" y="10"/>
                  <a:pt x="24" y="0"/>
                </a:cubicBezTo>
                <a:cubicBezTo>
                  <a:pt x="33" y="1"/>
                  <a:pt x="43" y="6"/>
                  <a:pt x="52" y="7"/>
                </a:cubicBezTo>
                <a:cubicBezTo>
                  <a:pt x="67" y="11"/>
                  <a:pt x="82" y="14"/>
                  <a:pt x="97" y="17"/>
                </a:cubicBezTo>
                <a:cubicBezTo>
                  <a:pt x="105" y="17"/>
                  <a:pt x="115" y="20"/>
                  <a:pt x="123" y="20"/>
                </a:cubicBezTo>
                <a:cubicBezTo>
                  <a:pt x="123" y="20"/>
                  <a:pt x="125" y="19"/>
                  <a:pt x="126" y="21"/>
                </a:cubicBezTo>
                <a:close/>
                <a:moveTo>
                  <a:pt x="27" y="5"/>
                </a:moveTo>
                <a:cubicBezTo>
                  <a:pt x="24" y="11"/>
                  <a:pt x="22" y="18"/>
                  <a:pt x="21" y="24"/>
                </a:cubicBezTo>
                <a:cubicBezTo>
                  <a:pt x="19" y="28"/>
                  <a:pt x="18" y="31"/>
                  <a:pt x="19" y="34"/>
                </a:cubicBezTo>
                <a:cubicBezTo>
                  <a:pt x="41" y="31"/>
                  <a:pt x="63" y="28"/>
                  <a:pt x="85" y="27"/>
                </a:cubicBezTo>
                <a:cubicBezTo>
                  <a:pt x="93" y="25"/>
                  <a:pt x="104" y="25"/>
                  <a:pt x="112" y="22"/>
                </a:cubicBezTo>
                <a:cubicBezTo>
                  <a:pt x="83" y="19"/>
                  <a:pt x="54" y="10"/>
                  <a:pt x="27" y="5"/>
                </a:cubicBezTo>
                <a:close/>
                <a:moveTo>
                  <a:pt x="19" y="50"/>
                </a:moveTo>
                <a:cubicBezTo>
                  <a:pt x="25" y="59"/>
                  <a:pt x="28" y="69"/>
                  <a:pt x="37" y="78"/>
                </a:cubicBezTo>
                <a:cubicBezTo>
                  <a:pt x="61" y="62"/>
                  <a:pt x="83" y="49"/>
                  <a:pt x="107" y="31"/>
                </a:cubicBezTo>
                <a:cubicBezTo>
                  <a:pt x="107" y="31"/>
                  <a:pt x="107" y="31"/>
                  <a:pt x="106" y="30"/>
                </a:cubicBezTo>
                <a:cubicBezTo>
                  <a:pt x="77" y="38"/>
                  <a:pt x="48" y="46"/>
                  <a:pt x="19" y="50"/>
                </a:cubicBezTo>
                <a:close/>
                <a:moveTo>
                  <a:pt x="17" y="38"/>
                </a:moveTo>
                <a:cubicBezTo>
                  <a:pt x="15" y="43"/>
                  <a:pt x="11" y="48"/>
                  <a:pt x="9" y="53"/>
                </a:cubicBezTo>
                <a:cubicBezTo>
                  <a:pt x="13" y="51"/>
                  <a:pt x="12" y="48"/>
                  <a:pt x="15" y="46"/>
                </a:cubicBezTo>
                <a:cubicBezTo>
                  <a:pt x="17" y="46"/>
                  <a:pt x="18" y="46"/>
                  <a:pt x="19" y="47"/>
                </a:cubicBezTo>
                <a:cubicBezTo>
                  <a:pt x="38" y="44"/>
                  <a:pt x="56" y="40"/>
                  <a:pt x="75" y="36"/>
                </a:cubicBezTo>
                <a:cubicBezTo>
                  <a:pt x="83" y="32"/>
                  <a:pt x="92" y="31"/>
                  <a:pt x="100" y="28"/>
                </a:cubicBezTo>
                <a:cubicBezTo>
                  <a:pt x="72" y="30"/>
                  <a:pt x="45" y="33"/>
                  <a:pt x="17" y="38"/>
                </a:cubicBezTo>
                <a:close/>
                <a:moveTo>
                  <a:pt x="8" y="59"/>
                </a:moveTo>
                <a:cubicBezTo>
                  <a:pt x="12" y="61"/>
                  <a:pt x="16" y="58"/>
                  <a:pt x="19" y="57"/>
                </a:cubicBezTo>
                <a:cubicBezTo>
                  <a:pt x="18" y="55"/>
                  <a:pt x="17" y="53"/>
                  <a:pt x="15" y="51"/>
                </a:cubicBezTo>
                <a:cubicBezTo>
                  <a:pt x="14" y="54"/>
                  <a:pt x="11" y="57"/>
                  <a:pt x="8" y="59"/>
                </a:cubicBezTo>
                <a:close/>
              </a:path>
            </a:pathLst>
          </a:custGeom>
          <a:solidFill>
            <a:srgbClr val="F5F5F5">
              <a:alpha val="50196"/>
            </a:srgbClr>
          </a:solidFill>
          <a:ln>
            <a:noFill/>
          </a:ln>
        </p:spPr>
        <p:txBody>
          <a:bodyPr vert="horz" wrap="square" lIns="103163" tIns="51581" rIns="103163" bIns="51581" numCol="1" anchor="t" anchorCtr="0" compatLnSpc="1">
            <a:prstTxWarp prst="textNoShape">
              <a:avLst/>
            </a:prstTxWarp>
          </a:bodyPr>
          <a:lstStyle/>
          <a:p>
            <a:endParaRPr lang="zh-CN" altLang="en-US"/>
          </a:p>
        </p:txBody>
      </p:sp>
      <p:grpSp>
        <p:nvGrpSpPr>
          <p:cNvPr id="5152" name="Group 41"/>
          <p:cNvGrpSpPr>
            <a:grpSpLocks noChangeAspect="1"/>
          </p:cNvGrpSpPr>
          <p:nvPr/>
        </p:nvGrpSpPr>
        <p:grpSpPr bwMode="auto">
          <a:xfrm>
            <a:off x="8130592" y="522818"/>
            <a:ext cx="924112" cy="2138098"/>
            <a:chOff x="4674" y="247"/>
            <a:chExt cx="591" cy="1111"/>
          </a:xfrm>
          <a:solidFill>
            <a:srgbClr val="FFFFFF">
              <a:alpha val="50000"/>
            </a:srgbClr>
          </a:solidFill>
        </p:grpSpPr>
        <p:sp>
          <p:nvSpPr>
            <p:cNvPr id="5154" name="Freeform 42"/>
            <p:cNvSpPr>
              <a:spLocks/>
            </p:cNvSpPr>
            <p:nvPr/>
          </p:nvSpPr>
          <p:spPr bwMode="auto">
            <a:xfrm>
              <a:off x="4809" y="407"/>
              <a:ext cx="12" cy="22"/>
            </a:xfrm>
            <a:custGeom>
              <a:avLst/>
              <a:gdLst>
                <a:gd name="T0" fmla="*/ 6 w 19"/>
                <a:gd name="T1" fmla="*/ 0 h 34"/>
                <a:gd name="T2" fmla="*/ 16 w 19"/>
                <a:gd name="T3" fmla="*/ 34 h 34"/>
                <a:gd name="T4" fmla="*/ 6 w 19"/>
                <a:gd name="T5" fmla="*/ 0 h 34"/>
              </a:gdLst>
              <a:ahLst/>
              <a:cxnLst>
                <a:cxn ang="0">
                  <a:pos x="T0" y="T1"/>
                </a:cxn>
                <a:cxn ang="0">
                  <a:pos x="T2" y="T3"/>
                </a:cxn>
                <a:cxn ang="0">
                  <a:pos x="T4" y="T5"/>
                </a:cxn>
              </a:cxnLst>
              <a:rect l="0" t="0" r="r" b="b"/>
              <a:pathLst>
                <a:path w="19" h="34">
                  <a:moveTo>
                    <a:pt x="6" y="0"/>
                  </a:moveTo>
                  <a:cubicBezTo>
                    <a:pt x="9" y="11"/>
                    <a:pt x="19" y="21"/>
                    <a:pt x="16" y="34"/>
                  </a:cubicBezTo>
                  <a:cubicBezTo>
                    <a:pt x="7" y="29"/>
                    <a:pt x="0" y="9"/>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5" name="Freeform 43"/>
            <p:cNvSpPr>
              <a:spLocks/>
            </p:cNvSpPr>
            <p:nvPr/>
          </p:nvSpPr>
          <p:spPr bwMode="auto">
            <a:xfrm>
              <a:off x="4865" y="421"/>
              <a:ext cx="32" cy="34"/>
            </a:xfrm>
            <a:custGeom>
              <a:avLst/>
              <a:gdLst>
                <a:gd name="T0" fmla="*/ 51 w 51"/>
                <a:gd name="T1" fmla="*/ 23 h 53"/>
                <a:gd name="T2" fmla="*/ 21 w 51"/>
                <a:gd name="T3" fmla="*/ 23 h 53"/>
                <a:gd name="T4" fmla="*/ 13 w 51"/>
                <a:gd name="T5" fmla="*/ 53 h 53"/>
                <a:gd name="T6" fmla="*/ 13 w 51"/>
                <a:gd name="T7" fmla="*/ 19 h 53"/>
                <a:gd name="T8" fmla="*/ 51 w 51"/>
                <a:gd name="T9" fmla="*/ 23 h 53"/>
              </a:gdLst>
              <a:ahLst/>
              <a:cxnLst>
                <a:cxn ang="0">
                  <a:pos x="T0" y="T1"/>
                </a:cxn>
                <a:cxn ang="0">
                  <a:pos x="T2" y="T3"/>
                </a:cxn>
                <a:cxn ang="0">
                  <a:pos x="T4" y="T5"/>
                </a:cxn>
                <a:cxn ang="0">
                  <a:pos x="T6" y="T7"/>
                </a:cxn>
                <a:cxn ang="0">
                  <a:pos x="T8" y="T9"/>
                </a:cxn>
              </a:cxnLst>
              <a:rect l="0" t="0" r="r" b="b"/>
              <a:pathLst>
                <a:path w="51" h="53">
                  <a:moveTo>
                    <a:pt x="51" y="23"/>
                  </a:moveTo>
                  <a:cubicBezTo>
                    <a:pt x="41" y="19"/>
                    <a:pt x="29" y="12"/>
                    <a:pt x="21" y="23"/>
                  </a:cubicBezTo>
                  <a:cubicBezTo>
                    <a:pt x="17" y="35"/>
                    <a:pt x="20" y="45"/>
                    <a:pt x="13" y="53"/>
                  </a:cubicBezTo>
                  <a:cubicBezTo>
                    <a:pt x="0" y="46"/>
                    <a:pt x="14" y="31"/>
                    <a:pt x="13" y="19"/>
                  </a:cubicBezTo>
                  <a:cubicBezTo>
                    <a:pt x="21" y="4"/>
                    <a:pt x="49" y="0"/>
                    <a:pt x="5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6" name="Freeform 44"/>
            <p:cNvSpPr>
              <a:spLocks noEditPoints="1"/>
            </p:cNvSpPr>
            <p:nvPr/>
          </p:nvSpPr>
          <p:spPr bwMode="auto">
            <a:xfrm>
              <a:off x="5058" y="422"/>
              <a:ext cx="109" cy="112"/>
            </a:xfrm>
            <a:custGeom>
              <a:avLst/>
              <a:gdLst>
                <a:gd name="T0" fmla="*/ 0 w 170"/>
                <a:gd name="T1" fmla="*/ 129 h 174"/>
                <a:gd name="T2" fmla="*/ 99 w 170"/>
                <a:gd name="T3" fmla="*/ 6 h 174"/>
                <a:gd name="T4" fmla="*/ 165 w 170"/>
                <a:gd name="T5" fmla="*/ 39 h 174"/>
                <a:gd name="T6" fmla="*/ 117 w 170"/>
                <a:gd name="T7" fmla="*/ 80 h 174"/>
                <a:gd name="T8" fmla="*/ 37 w 170"/>
                <a:gd name="T9" fmla="*/ 163 h 174"/>
                <a:gd name="T10" fmla="*/ 16 w 170"/>
                <a:gd name="T11" fmla="*/ 171 h 174"/>
                <a:gd name="T12" fmla="*/ 0 w 170"/>
                <a:gd name="T13" fmla="*/ 129 h 174"/>
                <a:gd name="T14" fmla="*/ 24 w 170"/>
                <a:gd name="T15" fmla="*/ 84 h 174"/>
                <a:gd name="T16" fmla="*/ 10 w 170"/>
                <a:gd name="T17" fmla="*/ 134 h 174"/>
                <a:gd name="T18" fmla="*/ 44 w 170"/>
                <a:gd name="T19" fmla="*/ 142 h 174"/>
                <a:gd name="T20" fmla="*/ 142 w 170"/>
                <a:gd name="T21" fmla="*/ 62 h 174"/>
                <a:gd name="T22" fmla="*/ 155 w 170"/>
                <a:gd name="T23" fmla="*/ 41 h 174"/>
                <a:gd name="T24" fmla="*/ 128 w 170"/>
                <a:gd name="T25" fmla="*/ 21 h 174"/>
                <a:gd name="T26" fmla="*/ 133 w 170"/>
                <a:gd name="T27" fmla="*/ 14 h 174"/>
                <a:gd name="T28" fmla="*/ 24 w 170"/>
                <a:gd name="T29" fmla="*/ 84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174">
                  <a:moveTo>
                    <a:pt x="0" y="129"/>
                  </a:moveTo>
                  <a:cubicBezTo>
                    <a:pt x="12" y="76"/>
                    <a:pt x="47" y="19"/>
                    <a:pt x="99" y="6"/>
                  </a:cubicBezTo>
                  <a:cubicBezTo>
                    <a:pt x="121" y="0"/>
                    <a:pt x="160" y="11"/>
                    <a:pt x="165" y="39"/>
                  </a:cubicBezTo>
                  <a:cubicBezTo>
                    <a:pt x="170" y="67"/>
                    <a:pt x="139" y="69"/>
                    <a:pt x="117" y="80"/>
                  </a:cubicBezTo>
                  <a:cubicBezTo>
                    <a:pt x="87" y="96"/>
                    <a:pt x="64" y="143"/>
                    <a:pt x="37" y="163"/>
                  </a:cubicBezTo>
                  <a:cubicBezTo>
                    <a:pt x="33" y="165"/>
                    <a:pt x="23" y="172"/>
                    <a:pt x="16" y="171"/>
                  </a:cubicBezTo>
                  <a:cubicBezTo>
                    <a:pt x="0" y="169"/>
                    <a:pt x="3" y="146"/>
                    <a:pt x="0" y="129"/>
                  </a:cubicBezTo>
                  <a:close/>
                  <a:moveTo>
                    <a:pt x="24" y="84"/>
                  </a:moveTo>
                  <a:cubicBezTo>
                    <a:pt x="17" y="99"/>
                    <a:pt x="10" y="118"/>
                    <a:pt x="10" y="134"/>
                  </a:cubicBezTo>
                  <a:cubicBezTo>
                    <a:pt x="8" y="174"/>
                    <a:pt x="29" y="156"/>
                    <a:pt x="44" y="142"/>
                  </a:cubicBezTo>
                  <a:cubicBezTo>
                    <a:pt x="75" y="112"/>
                    <a:pt x="98" y="68"/>
                    <a:pt x="142" y="62"/>
                  </a:cubicBezTo>
                  <a:cubicBezTo>
                    <a:pt x="149" y="56"/>
                    <a:pt x="156" y="50"/>
                    <a:pt x="155" y="41"/>
                  </a:cubicBezTo>
                  <a:cubicBezTo>
                    <a:pt x="153" y="26"/>
                    <a:pt x="134" y="29"/>
                    <a:pt x="128" y="21"/>
                  </a:cubicBezTo>
                  <a:cubicBezTo>
                    <a:pt x="126" y="15"/>
                    <a:pt x="133" y="18"/>
                    <a:pt x="133" y="14"/>
                  </a:cubicBezTo>
                  <a:cubicBezTo>
                    <a:pt x="71" y="10"/>
                    <a:pt x="44" y="46"/>
                    <a:pt x="24" y="8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7" name="Freeform 45"/>
            <p:cNvSpPr>
              <a:spLocks/>
            </p:cNvSpPr>
            <p:nvPr/>
          </p:nvSpPr>
          <p:spPr bwMode="auto">
            <a:xfrm>
              <a:off x="4900" y="438"/>
              <a:ext cx="11" cy="19"/>
            </a:xfrm>
            <a:custGeom>
              <a:avLst/>
              <a:gdLst>
                <a:gd name="T0" fmla="*/ 1 w 18"/>
                <a:gd name="T1" fmla="*/ 0 h 30"/>
                <a:gd name="T2" fmla="*/ 2 w 18"/>
                <a:gd name="T3" fmla="*/ 30 h 30"/>
                <a:gd name="T4" fmla="*/ 1 w 18"/>
                <a:gd name="T5" fmla="*/ 0 h 30"/>
              </a:gdLst>
              <a:ahLst/>
              <a:cxnLst>
                <a:cxn ang="0">
                  <a:pos x="T0" y="T1"/>
                </a:cxn>
                <a:cxn ang="0">
                  <a:pos x="T2" y="T3"/>
                </a:cxn>
                <a:cxn ang="0">
                  <a:pos x="T4" y="T5"/>
                </a:cxn>
              </a:cxnLst>
              <a:rect l="0" t="0" r="r" b="b"/>
              <a:pathLst>
                <a:path w="18" h="30">
                  <a:moveTo>
                    <a:pt x="1" y="0"/>
                  </a:moveTo>
                  <a:cubicBezTo>
                    <a:pt x="13" y="3"/>
                    <a:pt x="18" y="28"/>
                    <a:pt x="2" y="30"/>
                  </a:cubicBezTo>
                  <a:cubicBezTo>
                    <a:pt x="3" y="23"/>
                    <a:pt x="0" y="1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59" name="Freeform 46"/>
            <p:cNvSpPr>
              <a:spLocks noEditPoints="1"/>
            </p:cNvSpPr>
            <p:nvPr/>
          </p:nvSpPr>
          <p:spPr bwMode="auto">
            <a:xfrm>
              <a:off x="4741" y="444"/>
              <a:ext cx="88" cy="116"/>
            </a:xfrm>
            <a:custGeom>
              <a:avLst/>
              <a:gdLst>
                <a:gd name="T0" fmla="*/ 22 w 136"/>
                <a:gd name="T1" fmla="*/ 3 h 181"/>
                <a:gd name="T2" fmla="*/ 39 w 136"/>
                <a:gd name="T3" fmla="*/ 9 h 181"/>
                <a:gd name="T4" fmla="*/ 75 w 136"/>
                <a:gd name="T5" fmla="*/ 25 h 181"/>
                <a:gd name="T6" fmla="*/ 83 w 136"/>
                <a:gd name="T7" fmla="*/ 78 h 181"/>
                <a:gd name="T8" fmla="*/ 100 w 136"/>
                <a:gd name="T9" fmla="*/ 96 h 181"/>
                <a:gd name="T10" fmla="*/ 109 w 136"/>
                <a:gd name="T11" fmla="*/ 110 h 181"/>
                <a:gd name="T12" fmla="*/ 134 w 136"/>
                <a:gd name="T13" fmla="*/ 144 h 181"/>
                <a:gd name="T14" fmla="*/ 90 w 136"/>
                <a:gd name="T15" fmla="*/ 174 h 181"/>
                <a:gd name="T16" fmla="*/ 9 w 136"/>
                <a:gd name="T17" fmla="*/ 91 h 181"/>
                <a:gd name="T18" fmla="*/ 0 w 136"/>
                <a:gd name="T19" fmla="*/ 40 h 181"/>
                <a:gd name="T20" fmla="*/ 22 w 136"/>
                <a:gd name="T21" fmla="*/ 3 h 181"/>
                <a:gd name="T22" fmla="*/ 33 w 136"/>
                <a:gd name="T23" fmla="*/ 8 h 181"/>
                <a:gd name="T24" fmla="*/ 14 w 136"/>
                <a:gd name="T25" fmla="*/ 24 h 181"/>
                <a:gd name="T26" fmla="*/ 10 w 136"/>
                <a:gd name="T27" fmla="*/ 44 h 181"/>
                <a:gd name="T28" fmla="*/ 117 w 136"/>
                <a:gd name="T29" fmla="*/ 165 h 181"/>
                <a:gd name="T30" fmla="*/ 105 w 136"/>
                <a:gd name="T31" fmla="*/ 119 h 181"/>
                <a:gd name="T32" fmla="*/ 94 w 136"/>
                <a:gd name="T33" fmla="*/ 100 h 181"/>
                <a:gd name="T34" fmla="*/ 68 w 136"/>
                <a:gd name="T35" fmla="*/ 56 h 181"/>
                <a:gd name="T36" fmla="*/ 56 w 136"/>
                <a:gd name="T37" fmla="*/ 20 h 181"/>
                <a:gd name="T38" fmla="*/ 37 w 136"/>
                <a:gd name="T39" fmla="*/ 19 h 181"/>
                <a:gd name="T40" fmla="*/ 33 w 136"/>
                <a:gd name="T41" fmla="*/ 8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6" h="181">
                  <a:moveTo>
                    <a:pt x="22" y="3"/>
                  </a:moveTo>
                  <a:cubicBezTo>
                    <a:pt x="28" y="0"/>
                    <a:pt x="38" y="3"/>
                    <a:pt x="39" y="9"/>
                  </a:cubicBezTo>
                  <a:cubicBezTo>
                    <a:pt x="53" y="7"/>
                    <a:pt x="66" y="16"/>
                    <a:pt x="75" y="25"/>
                  </a:cubicBezTo>
                  <a:cubicBezTo>
                    <a:pt x="78" y="48"/>
                    <a:pt x="74" y="63"/>
                    <a:pt x="83" y="78"/>
                  </a:cubicBezTo>
                  <a:cubicBezTo>
                    <a:pt x="86" y="84"/>
                    <a:pt x="94" y="89"/>
                    <a:pt x="100" y="96"/>
                  </a:cubicBezTo>
                  <a:cubicBezTo>
                    <a:pt x="104" y="101"/>
                    <a:pt x="105" y="106"/>
                    <a:pt x="109" y="110"/>
                  </a:cubicBezTo>
                  <a:cubicBezTo>
                    <a:pt x="119" y="121"/>
                    <a:pt x="132" y="128"/>
                    <a:pt x="134" y="144"/>
                  </a:cubicBezTo>
                  <a:cubicBezTo>
                    <a:pt x="136" y="169"/>
                    <a:pt x="116" y="181"/>
                    <a:pt x="90" y="174"/>
                  </a:cubicBezTo>
                  <a:cubicBezTo>
                    <a:pt x="56" y="164"/>
                    <a:pt x="21" y="125"/>
                    <a:pt x="9" y="91"/>
                  </a:cubicBezTo>
                  <a:cubicBezTo>
                    <a:pt x="4" y="78"/>
                    <a:pt x="4" y="56"/>
                    <a:pt x="0" y="40"/>
                  </a:cubicBezTo>
                  <a:cubicBezTo>
                    <a:pt x="4" y="24"/>
                    <a:pt x="10" y="10"/>
                    <a:pt x="22" y="3"/>
                  </a:cubicBezTo>
                  <a:close/>
                  <a:moveTo>
                    <a:pt x="33" y="8"/>
                  </a:moveTo>
                  <a:cubicBezTo>
                    <a:pt x="22" y="9"/>
                    <a:pt x="20" y="19"/>
                    <a:pt x="14" y="24"/>
                  </a:cubicBezTo>
                  <a:cubicBezTo>
                    <a:pt x="14" y="31"/>
                    <a:pt x="11" y="37"/>
                    <a:pt x="10" y="44"/>
                  </a:cubicBezTo>
                  <a:cubicBezTo>
                    <a:pt x="7" y="100"/>
                    <a:pt x="58" y="171"/>
                    <a:pt x="117" y="165"/>
                  </a:cubicBezTo>
                  <a:cubicBezTo>
                    <a:pt x="135" y="144"/>
                    <a:pt x="117" y="133"/>
                    <a:pt x="105" y="119"/>
                  </a:cubicBezTo>
                  <a:cubicBezTo>
                    <a:pt x="101" y="114"/>
                    <a:pt x="99" y="106"/>
                    <a:pt x="94" y="100"/>
                  </a:cubicBezTo>
                  <a:cubicBezTo>
                    <a:pt x="82" y="85"/>
                    <a:pt x="71" y="74"/>
                    <a:pt x="68" y="56"/>
                  </a:cubicBezTo>
                  <a:cubicBezTo>
                    <a:pt x="65" y="40"/>
                    <a:pt x="69" y="29"/>
                    <a:pt x="56" y="20"/>
                  </a:cubicBezTo>
                  <a:cubicBezTo>
                    <a:pt x="50" y="18"/>
                    <a:pt x="41" y="20"/>
                    <a:pt x="37" y="19"/>
                  </a:cubicBezTo>
                  <a:cubicBezTo>
                    <a:pt x="33" y="15"/>
                    <a:pt x="39" y="9"/>
                    <a:pt x="33"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0" name="Freeform 47"/>
            <p:cNvSpPr>
              <a:spLocks/>
            </p:cNvSpPr>
            <p:nvPr/>
          </p:nvSpPr>
          <p:spPr bwMode="auto">
            <a:xfrm>
              <a:off x="4829" y="449"/>
              <a:ext cx="16" cy="19"/>
            </a:xfrm>
            <a:custGeom>
              <a:avLst/>
              <a:gdLst>
                <a:gd name="T0" fmla="*/ 0 w 25"/>
                <a:gd name="T1" fmla="*/ 0 h 29"/>
                <a:gd name="T2" fmla="*/ 23 w 25"/>
                <a:gd name="T3" fmla="*/ 27 h 29"/>
                <a:gd name="T4" fmla="*/ 0 w 25"/>
                <a:gd name="T5" fmla="*/ 0 h 29"/>
              </a:gdLst>
              <a:ahLst/>
              <a:cxnLst>
                <a:cxn ang="0">
                  <a:pos x="T0" y="T1"/>
                </a:cxn>
                <a:cxn ang="0">
                  <a:pos x="T2" y="T3"/>
                </a:cxn>
                <a:cxn ang="0">
                  <a:pos x="T4" y="T5"/>
                </a:cxn>
              </a:cxnLst>
              <a:rect l="0" t="0" r="r" b="b"/>
              <a:pathLst>
                <a:path w="25" h="29">
                  <a:moveTo>
                    <a:pt x="0" y="0"/>
                  </a:moveTo>
                  <a:cubicBezTo>
                    <a:pt x="5" y="12"/>
                    <a:pt x="25" y="14"/>
                    <a:pt x="23" y="27"/>
                  </a:cubicBezTo>
                  <a:cubicBezTo>
                    <a:pt x="9" y="29"/>
                    <a:pt x="0" y="12"/>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1" name="Freeform 48"/>
            <p:cNvSpPr>
              <a:spLocks/>
            </p:cNvSpPr>
            <p:nvPr/>
          </p:nvSpPr>
          <p:spPr bwMode="auto">
            <a:xfrm>
              <a:off x="4872" y="458"/>
              <a:ext cx="18" cy="21"/>
            </a:xfrm>
            <a:custGeom>
              <a:avLst/>
              <a:gdLst>
                <a:gd name="T0" fmla="*/ 3 w 29"/>
                <a:gd name="T1" fmla="*/ 0 h 32"/>
                <a:gd name="T2" fmla="*/ 29 w 29"/>
                <a:gd name="T3" fmla="*/ 23 h 32"/>
                <a:gd name="T4" fmla="*/ 27 w 29"/>
                <a:gd name="T5" fmla="*/ 31 h 32"/>
                <a:gd name="T6" fmla="*/ 0 w 29"/>
                <a:gd name="T7" fmla="*/ 3 h 32"/>
                <a:gd name="T8" fmla="*/ 3 w 29"/>
                <a:gd name="T9" fmla="*/ 0 h 32"/>
              </a:gdLst>
              <a:ahLst/>
              <a:cxnLst>
                <a:cxn ang="0">
                  <a:pos x="T0" y="T1"/>
                </a:cxn>
                <a:cxn ang="0">
                  <a:pos x="T2" y="T3"/>
                </a:cxn>
                <a:cxn ang="0">
                  <a:pos x="T4" y="T5"/>
                </a:cxn>
                <a:cxn ang="0">
                  <a:pos x="T6" y="T7"/>
                </a:cxn>
                <a:cxn ang="0">
                  <a:pos x="T8" y="T9"/>
                </a:cxn>
              </a:cxnLst>
              <a:rect l="0" t="0" r="r" b="b"/>
              <a:pathLst>
                <a:path w="29" h="32">
                  <a:moveTo>
                    <a:pt x="3" y="0"/>
                  </a:moveTo>
                  <a:cubicBezTo>
                    <a:pt x="15" y="4"/>
                    <a:pt x="14" y="21"/>
                    <a:pt x="29" y="23"/>
                  </a:cubicBezTo>
                  <a:cubicBezTo>
                    <a:pt x="28" y="26"/>
                    <a:pt x="27" y="28"/>
                    <a:pt x="27" y="31"/>
                  </a:cubicBezTo>
                  <a:cubicBezTo>
                    <a:pt x="9" y="32"/>
                    <a:pt x="7" y="16"/>
                    <a:pt x="0" y="3"/>
                  </a:cubicBezTo>
                  <a:cubicBezTo>
                    <a:pt x="2" y="3"/>
                    <a:pt x="3" y="2"/>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2" name="Freeform 49"/>
            <p:cNvSpPr>
              <a:spLocks/>
            </p:cNvSpPr>
            <p:nvPr/>
          </p:nvSpPr>
          <p:spPr bwMode="auto">
            <a:xfrm>
              <a:off x="4893" y="463"/>
              <a:ext cx="15" cy="15"/>
            </a:xfrm>
            <a:custGeom>
              <a:avLst/>
              <a:gdLst>
                <a:gd name="T0" fmla="*/ 12 w 23"/>
                <a:gd name="T1" fmla="*/ 0 h 24"/>
                <a:gd name="T2" fmla="*/ 0 w 23"/>
                <a:gd name="T3" fmla="*/ 20 h 24"/>
                <a:gd name="T4" fmla="*/ 12 w 23"/>
                <a:gd name="T5" fmla="*/ 0 h 24"/>
              </a:gdLst>
              <a:ahLst/>
              <a:cxnLst>
                <a:cxn ang="0">
                  <a:pos x="T0" y="T1"/>
                </a:cxn>
                <a:cxn ang="0">
                  <a:pos x="T2" y="T3"/>
                </a:cxn>
                <a:cxn ang="0">
                  <a:pos x="T4" y="T5"/>
                </a:cxn>
              </a:cxnLst>
              <a:rect l="0" t="0" r="r" b="b"/>
              <a:pathLst>
                <a:path w="23" h="24">
                  <a:moveTo>
                    <a:pt x="12" y="0"/>
                  </a:moveTo>
                  <a:cubicBezTo>
                    <a:pt x="23" y="6"/>
                    <a:pt x="9" y="24"/>
                    <a:pt x="0" y="20"/>
                  </a:cubicBezTo>
                  <a:cubicBezTo>
                    <a:pt x="1" y="10"/>
                    <a:pt x="9" y="7"/>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3" name="Freeform 50"/>
            <p:cNvSpPr>
              <a:spLocks/>
            </p:cNvSpPr>
            <p:nvPr/>
          </p:nvSpPr>
          <p:spPr bwMode="auto">
            <a:xfrm>
              <a:off x="4862" y="481"/>
              <a:ext cx="15" cy="16"/>
            </a:xfrm>
            <a:custGeom>
              <a:avLst/>
              <a:gdLst>
                <a:gd name="T0" fmla="*/ 0 w 24"/>
                <a:gd name="T1" fmla="*/ 0 h 25"/>
                <a:gd name="T2" fmla="*/ 24 w 24"/>
                <a:gd name="T3" fmla="*/ 22 h 25"/>
                <a:gd name="T4" fmla="*/ 0 w 24"/>
                <a:gd name="T5" fmla="*/ 0 h 25"/>
              </a:gdLst>
              <a:ahLst/>
              <a:cxnLst>
                <a:cxn ang="0">
                  <a:pos x="T0" y="T1"/>
                </a:cxn>
                <a:cxn ang="0">
                  <a:pos x="T2" y="T3"/>
                </a:cxn>
                <a:cxn ang="0">
                  <a:pos x="T4" y="T5"/>
                </a:cxn>
              </a:cxnLst>
              <a:rect l="0" t="0" r="r" b="b"/>
              <a:pathLst>
                <a:path w="24" h="25">
                  <a:moveTo>
                    <a:pt x="0" y="0"/>
                  </a:moveTo>
                  <a:cubicBezTo>
                    <a:pt x="8" y="8"/>
                    <a:pt x="21" y="10"/>
                    <a:pt x="24" y="22"/>
                  </a:cubicBezTo>
                  <a:cubicBezTo>
                    <a:pt x="15" y="25"/>
                    <a:pt x="1" y="9"/>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4" name="Freeform 51"/>
            <p:cNvSpPr>
              <a:spLocks/>
            </p:cNvSpPr>
            <p:nvPr/>
          </p:nvSpPr>
          <p:spPr bwMode="auto">
            <a:xfrm>
              <a:off x="4897" y="507"/>
              <a:ext cx="22" cy="15"/>
            </a:xfrm>
            <a:custGeom>
              <a:avLst/>
              <a:gdLst>
                <a:gd name="T0" fmla="*/ 0 w 35"/>
                <a:gd name="T1" fmla="*/ 0 h 23"/>
                <a:gd name="T2" fmla="*/ 35 w 35"/>
                <a:gd name="T3" fmla="*/ 12 h 23"/>
                <a:gd name="T4" fmla="*/ 0 w 35"/>
                <a:gd name="T5" fmla="*/ 0 h 23"/>
              </a:gdLst>
              <a:ahLst/>
              <a:cxnLst>
                <a:cxn ang="0">
                  <a:pos x="T0" y="T1"/>
                </a:cxn>
                <a:cxn ang="0">
                  <a:pos x="T2" y="T3"/>
                </a:cxn>
                <a:cxn ang="0">
                  <a:pos x="T4" y="T5"/>
                </a:cxn>
              </a:cxnLst>
              <a:rect l="0" t="0" r="r" b="b"/>
              <a:pathLst>
                <a:path w="35" h="23">
                  <a:moveTo>
                    <a:pt x="0" y="0"/>
                  </a:moveTo>
                  <a:cubicBezTo>
                    <a:pt x="14" y="3"/>
                    <a:pt x="26" y="6"/>
                    <a:pt x="35" y="12"/>
                  </a:cubicBezTo>
                  <a:cubicBezTo>
                    <a:pt x="26" y="23"/>
                    <a:pt x="5" y="8"/>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5" name="Freeform 52"/>
            <p:cNvSpPr>
              <a:spLocks noEditPoints="1"/>
            </p:cNvSpPr>
            <p:nvPr/>
          </p:nvSpPr>
          <p:spPr bwMode="auto">
            <a:xfrm>
              <a:off x="5038" y="551"/>
              <a:ext cx="43" cy="48"/>
            </a:xfrm>
            <a:custGeom>
              <a:avLst/>
              <a:gdLst>
                <a:gd name="T0" fmla="*/ 15 w 67"/>
                <a:gd name="T1" fmla="*/ 70 h 74"/>
                <a:gd name="T2" fmla="*/ 14 w 67"/>
                <a:gd name="T3" fmla="*/ 15 h 74"/>
                <a:gd name="T4" fmla="*/ 32 w 67"/>
                <a:gd name="T5" fmla="*/ 3 h 74"/>
                <a:gd name="T6" fmla="*/ 61 w 67"/>
                <a:gd name="T7" fmla="*/ 21 h 74"/>
                <a:gd name="T8" fmla="*/ 15 w 67"/>
                <a:gd name="T9" fmla="*/ 70 h 74"/>
                <a:gd name="T10" fmla="*/ 50 w 67"/>
                <a:gd name="T11" fmla="*/ 20 h 74"/>
                <a:gd name="T12" fmla="*/ 19 w 67"/>
                <a:gd name="T13" fmla="*/ 25 h 74"/>
                <a:gd name="T14" fmla="*/ 19 w 67"/>
                <a:gd name="T15" fmla="*/ 59 h 74"/>
                <a:gd name="T16" fmla="*/ 50 w 67"/>
                <a:gd name="T17" fmla="*/ 2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7" h="74">
                  <a:moveTo>
                    <a:pt x="15" y="70"/>
                  </a:moveTo>
                  <a:cubicBezTo>
                    <a:pt x="0" y="57"/>
                    <a:pt x="7" y="32"/>
                    <a:pt x="14" y="15"/>
                  </a:cubicBezTo>
                  <a:cubicBezTo>
                    <a:pt x="22" y="13"/>
                    <a:pt x="24" y="5"/>
                    <a:pt x="32" y="3"/>
                  </a:cubicBezTo>
                  <a:cubicBezTo>
                    <a:pt x="43" y="0"/>
                    <a:pt x="58" y="11"/>
                    <a:pt x="61" y="21"/>
                  </a:cubicBezTo>
                  <a:cubicBezTo>
                    <a:pt x="67" y="41"/>
                    <a:pt x="43" y="74"/>
                    <a:pt x="15" y="70"/>
                  </a:cubicBezTo>
                  <a:close/>
                  <a:moveTo>
                    <a:pt x="50" y="20"/>
                  </a:moveTo>
                  <a:cubicBezTo>
                    <a:pt x="43" y="9"/>
                    <a:pt x="29" y="21"/>
                    <a:pt x="19" y="25"/>
                  </a:cubicBezTo>
                  <a:cubicBezTo>
                    <a:pt x="16" y="35"/>
                    <a:pt x="12" y="50"/>
                    <a:pt x="19" y="59"/>
                  </a:cubicBezTo>
                  <a:cubicBezTo>
                    <a:pt x="38" y="62"/>
                    <a:pt x="59" y="34"/>
                    <a:pt x="5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6" name="Freeform 53"/>
            <p:cNvSpPr>
              <a:spLocks noEditPoints="1"/>
            </p:cNvSpPr>
            <p:nvPr/>
          </p:nvSpPr>
          <p:spPr bwMode="auto">
            <a:xfrm>
              <a:off x="4844" y="552"/>
              <a:ext cx="50" cy="48"/>
            </a:xfrm>
            <a:custGeom>
              <a:avLst/>
              <a:gdLst>
                <a:gd name="T0" fmla="*/ 57 w 77"/>
                <a:gd name="T1" fmla="*/ 19 h 75"/>
                <a:gd name="T2" fmla="*/ 57 w 77"/>
                <a:gd name="T3" fmla="*/ 62 h 75"/>
                <a:gd name="T4" fmla="*/ 11 w 77"/>
                <a:gd name="T5" fmla="*/ 13 h 75"/>
                <a:gd name="T6" fmla="*/ 17 w 77"/>
                <a:gd name="T7" fmla="*/ 3 h 75"/>
                <a:gd name="T8" fmla="*/ 57 w 77"/>
                <a:gd name="T9" fmla="*/ 19 h 75"/>
                <a:gd name="T10" fmla="*/ 21 w 77"/>
                <a:gd name="T11" fmla="*/ 12 h 75"/>
                <a:gd name="T12" fmla="*/ 60 w 77"/>
                <a:gd name="T13" fmla="*/ 33 h 75"/>
                <a:gd name="T14" fmla="*/ 47 w 77"/>
                <a:gd name="T15" fmla="*/ 24 h 75"/>
                <a:gd name="T16" fmla="*/ 51 w 77"/>
                <a:gd name="T17" fmla="*/ 18 h 75"/>
                <a:gd name="T18" fmla="*/ 21 w 77"/>
                <a:gd name="T19" fmla="*/ 12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77" h="75">
                  <a:moveTo>
                    <a:pt x="57" y="19"/>
                  </a:moveTo>
                  <a:cubicBezTo>
                    <a:pt x="77" y="23"/>
                    <a:pt x="73" y="57"/>
                    <a:pt x="57" y="62"/>
                  </a:cubicBezTo>
                  <a:cubicBezTo>
                    <a:pt x="37" y="61"/>
                    <a:pt x="3" y="45"/>
                    <a:pt x="11" y="13"/>
                  </a:cubicBezTo>
                  <a:cubicBezTo>
                    <a:pt x="12" y="9"/>
                    <a:pt x="15" y="7"/>
                    <a:pt x="17" y="3"/>
                  </a:cubicBezTo>
                  <a:cubicBezTo>
                    <a:pt x="33" y="0"/>
                    <a:pt x="55" y="7"/>
                    <a:pt x="57" y="19"/>
                  </a:cubicBezTo>
                  <a:close/>
                  <a:moveTo>
                    <a:pt x="21" y="12"/>
                  </a:moveTo>
                  <a:cubicBezTo>
                    <a:pt x="0" y="36"/>
                    <a:pt x="68" y="75"/>
                    <a:pt x="60" y="33"/>
                  </a:cubicBezTo>
                  <a:cubicBezTo>
                    <a:pt x="55" y="32"/>
                    <a:pt x="48" y="32"/>
                    <a:pt x="47" y="24"/>
                  </a:cubicBezTo>
                  <a:cubicBezTo>
                    <a:pt x="47" y="21"/>
                    <a:pt x="55" y="21"/>
                    <a:pt x="51" y="18"/>
                  </a:cubicBezTo>
                  <a:cubicBezTo>
                    <a:pt x="41" y="17"/>
                    <a:pt x="33" y="8"/>
                    <a:pt x="21"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167" name="Freeform 54"/>
            <p:cNvSpPr>
              <a:spLocks noEditPoints="1"/>
            </p:cNvSpPr>
            <p:nvPr/>
          </p:nvSpPr>
          <p:spPr bwMode="auto">
            <a:xfrm>
              <a:off x="4674" y="247"/>
              <a:ext cx="591" cy="1111"/>
            </a:xfrm>
            <a:custGeom>
              <a:avLst/>
              <a:gdLst>
                <a:gd name="T0" fmla="*/ 462 w 921"/>
                <a:gd name="T1" fmla="*/ 596 h 1733"/>
                <a:gd name="T2" fmla="*/ 143 w 921"/>
                <a:gd name="T3" fmla="*/ 543 h 1733"/>
                <a:gd name="T4" fmla="*/ 88 w 921"/>
                <a:gd name="T5" fmla="*/ 268 h 1733"/>
                <a:gd name="T6" fmla="*/ 513 w 921"/>
                <a:gd name="T7" fmla="*/ 91 h 1733"/>
                <a:gd name="T8" fmla="*/ 604 w 921"/>
                <a:gd name="T9" fmla="*/ 311 h 1733"/>
                <a:gd name="T10" fmla="*/ 848 w 921"/>
                <a:gd name="T11" fmla="*/ 317 h 1733"/>
                <a:gd name="T12" fmla="*/ 694 w 921"/>
                <a:gd name="T13" fmla="*/ 674 h 1733"/>
                <a:gd name="T14" fmla="*/ 641 w 921"/>
                <a:gd name="T15" fmla="*/ 1051 h 1733"/>
                <a:gd name="T16" fmla="*/ 826 w 921"/>
                <a:gd name="T17" fmla="*/ 1132 h 1733"/>
                <a:gd name="T18" fmla="*/ 790 w 921"/>
                <a:gd name="T19" fmla="*/ 1727 h 1733"/>
                <a:gd name="T20" fmla="*/ 56 w 921"/>
                <a:gd name="T21" fmla="*/ 1647 h 1733"/>
                <a:gd name="T22" fmla="*/ 20 w 921"/>
                <a:gd name="T23" fmla="*/ 1190 h 1733"/>
                <a:gd name="T24" fmla="*/ 511 w 921"/>
                <a:gd name="T25" fmla="*/ 1032 h 1733"/>
                <a:gd name="T26" fmla="*/ 541 w 921"/>
                <a:gd name="T27" fmla="*/ 169 h 1733"/>
                <a:gd name="T28" fmla="*/ 275 w 921"/>
                <a:gd name="T29" fmla="*/ 230 h 1733"/>
                <a:gd name="T30" fmla="*/ 352 w 921"/>
                <a:gd name="T31" fmla="*/ 183 h 1733"/>
                <a:gd name="T32" fmla="*/ 256 w 921"/>
                <a:gd name="T33" fmla="*/ 197 h 1733"/>
                <a:gd name="T34" fmla="*/ 296 w 921"/>
                <a:gd name="T35" fmla="*/ 96 h 1733"/>
                <a:gd name="T36" fmla="*/ 198 w 921"/>
                <a:gd name="T37" fmla="*/ 226 h 1733"/>
                <a:gd name="T38" fmla="*/ 244 w 921"/>
                <a:gd name="T39" fmla="*/ 588 h 1733"/>
                <a:gd name="T40" fmla="*/ 452 w 921"/>
                <a:gd name="T41" fmla="*/ 437 h 1733"/>
                <a:gd name="T42" fmla="*/ 642 w 921"/>
                <a:gd name="T43" fmla="*/ 671 h 1733"/>
                <a:gd name="T44" fmla="*/ 508 w 921"/>
                <a:gd name="T45" fmla="*/ 439 h 1733"/>
                <a:gd name="T46" fmla="*/ 508 w 921"/>
                <a:gd name="T47" fmla="*/ 439 h 1733"/>
                <a:gd name="T48" fmla="*/ 473 w 921"/>
                <a:gd name="T49" fmla="*/ 452 h 1733"/>
                <a:gd name="T50" fmla="*/ 531 w 921"/>
                <a:gd name="T51" fmla="*/ 762 h 1733"/>
                <a:gd name="T52" fmla="*/ 531 w 921"/>
                <a:gd name="T53" fmla="*/ 468 h 1733"/>
                <a:gd name="T54" fmla="*/ 435 w 921"/>
                <a:gd name="T55" fmla="*/ 599 h 1733"/>
                <a:gd name="T56" fmla="*/ 525 w 921"/>
                <a:gd name="T57" fmla="*/ 670 h 1733"/>
                <a:gd name="T58" fmla="*/ 605 w 921"/>
                <a:gd name="T59" fmla="*/ 715 h 1733"/>
                <a:gd name="T60" fmla="*/ 594 w 921"/>
                <a:gd name="T61" fmla="*/ 1096 h 1733"/>
                <a:gd name="T62" fmla="*/ 535 w 921"/>
                <a:gd name="T63" fmla="*/ 801 h 1733"/>
                <a:gd name="T64" fmla="*/ 388 w 921"/>
                <a:gd name="T65" fmla="*/ 1033 h 1733"/>
                <a:gd name="T66" fmla="*/ 508 w 921"/>
                <a:gd name="T67" fmla="*/ 1106 h 1733"/>
                <a:gd name="T68" fmla="*/ 631 w 921"/>
                <a:gd name="T69" fmla="*/ 1127 h 1733"/>
                <a:gd name="T70" fmla="*/ 503 w 921"/>
                <a:gd name="T71" fmla="*/ 1124 h 1733"/>
                <a:gd name="T72" fmla="*/ 615 w 921"/>
                <a:gd name="T73" fmla="*/ 1133 h 1733"/>
                <a:gd name="T74" fmla="*/ 132 w 921"/>
                <a:gd name="T75" fmla="*/ 1128 h 1733"/>
                <a:gd name="T76" fmla="*/ 279 w 921"/>
                <a:gd name="T77" fmla="*/ 1132 h 1733"/>
                <a:gd name="T78" fmla="*/ 501 w 921"/>
                <a:gd name="T79" fmla="*/ 1138 h 1733"/>
                <a:gd name="T80" fmla="*/ 516 w 921"/>
                <a:gd name="T81" fmla="*/ 1152 h 1733"/>
                <a:gd name="T82" fmla="*/ 721 w 921"/>
                <a:gd name="T83" fmla="*/ 1172 h 1733"/>
                <a:gd name="T84" fmla="*/ 118 w 921"/>
                <a:gd name="T85" fmla="*/ 1158 h 1733"/>
                <a:gd name="T86" fmla="*/ 597 w 921"/>
                <a:gd name="T87" fmla="*/ 1143 h 1733"/>
                <a:gd name="T88" fmla="*/ 288 w 921"/>
                <a:gd name="T89" fmla="*/ 1147 h 1733"/>
                <a:gd name="T90" fmla="*/ 516 w 921"/>
                <a:gd name="T91" fmla="*/ 1163 h 1733"/>
                <a:gd name="T92" fmla="*/ 810 w 921"/>
                <a:gd name="T93" fmla="*/ 1164 h 1733"/>
                <a:gd name="T94" fmla="*/ 110 w 921"/>
                <a:gd name="T95" fmla="*/ 1167 h 1733"/>
                <a:gd name="T96" fmla="*/ 43 w 921"/>
                <a:gd name="T97" fmla="*/ 1177 h 1733"/>
                <a:gd name="T98" fmla="*/ 43 w 921"/>
                <a:gd name="T99" fmla="*/ 1177 h 1733"/>
                <a:gd name="T100" fmla="*/ 653 w 921"/>
                <a:gd name="T101" fmla="*/ 1184 h 1733"/>
                <a:gd name="T102" fmla="*/ 440 w 921"/>
                <a:gd name="T103" fmla="*/ 1188 h 1733"/>
                <a:gd name="T104" fmla="*/ 731 w 921"/>
                <a:gd name="T105" fmla="*/ 1182 h 1733"/>
                <a:gd name="T106" fmla="*/ 670 w 921"/>
                <a:gd name="T107" fmla="*/ 1197 h 1733"/>
                <a:gd name="T108" fmla="*/ 873 w 921"/>
                <a:gd name="T109" fmla="*/ 1187 h 1733"/>
                <a:gd name="T110" fmla="*/ 489 w 921"/>
                <a:gd name="T111" fmla="*/ 1213 h 1733"/>
                <a:gd name="T112" fmla="*/ 79 w 921"/>
                <a:gd name="T113" fmla="*/ 1205 h 1733"/>
                <a:gd name="T114" fmla="*/ 77 w 921"/>
                <a:gd name="T115" fmla="*/ 1683 h 1733"/>
                <a:gd name="T116" fmla="*/ 566 w 921"/>
                <a:gd name="T117" fmla="*/ 1722 h 1733"/>
                <a:gd name="T118" fmla="*/ 904 w 921"/>
                <a:gd name="T119" fmla="*/ 1224 h 1733"/>
                <a:gd name="T120" fmla="*/ 683 w 921"/>
                <a:gd name="T121" fmla="*/ 1339 h 17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921" h="1733">
                  <a:moveTo>
                    <a:pt x="577" y="1109"/>
                  </a:moveTo>
                  <a:cubicBezTo>
                    <a:pt x="569" y="1073"/>
                    <a:pt x="552" y="1033"/>
                    <a:pt x="543" y="995"/>
                  </a:cubicBezTo>
                  <a:cubicBezTo>
                    <a:pt x="535" y="947"/>
                    <a:pt x="531" y="906"/>
                    <a:pt x="526" y="863"/>
                  </a:cubicBezTo>
                  <a:cubicBezTo>
                    <a:pt x="525" y="849"/>
                    <a:pt x="523" y="831"/>
                    <a:pt x="524" y="818"/>
                  </a:cubicBezTo>
                  <a:cubicBezTo>
                    <a:pt x="525" y="797"/>
                    <a:pt x="530" y="783"/>
                    <a:pt x="523" y="766"/>
                  </a:cubicBezTo>
                  <a:cubicBezTo>
                    <a:pt x="499" y="712"/>
                    <a:pt x="461" y="660"/>
                    <a:pt x="462" y="596"/>
                  </a:cubicBezTo>
                  <a:cubicBezTo>
                    <a:pt x="451" y="597"/>
                    <a:pt x="435" y="619"/>
                    <a:pt x="428" y="606"/>
                  </a:cubicBezTo>
                  <a:cubicBezTo>
                    <a:pt x="424" y="599"/>
                    <a:pt x="419" y="587"/>
                    <a:pt x="414" y="581"/>
                  </a:cubicBezTo>
                  <a:cubicBezTo>
                    <a:pt x="390" y="590"/>
                    <a:pt x="372" y="601"/>
                    <a:pt x="350" y="606"/>
                  </a:cubicBezTo>
                  <a:cubicBezTo>
                    <a:pt x="332" y="610"/>
                    <a:pt x="310" y="606"/>
                    <a:pt x="290" y="605"/>
                  </a:cubicBezTo>
                  <a:cubicBezTo>
                    <a:pt x="269" y="604"/>
                    <a:pt x="250" y="602"/>
                    <a:pt x="232" y="595"/>
                  </a:cubicBezTo>
                  <a:cubicBezTo>
                    <a:pt x="201" y="583"/>
                    <a:pt x="166" y="566"/>
                    <a:pt x="143" y="543"/>
                  </a:cubicBezTo>
                  <a:cubicBezTo>
                    <a:pt x="136" y="536"/>
                    <a:pt x="131" y="526"/>
                    <a:pt x="123" y="518"/>
                  </a:cubicBezTo>
                  <a:cubicBezTo>
                    <a:pt x="115" y="510"/>
                    <a:pt x="108" y="503"/>
                    <a:pt x="103" y="494"/>
                  </a:cubicBezTo>
                  <a:cubicBezTo>
                    <a:pt x="94" y="477"/>
                    <a:pt x="81" y="453"/>
                    <a:pt x="77" y="433"/>
                  </a:cubicBezTo>
                  <a:cubicBezTo>
                    <a:pt x="68" y="393"/>
                    <a:pt x="58" y="351"/>
                    <a:pt x="71" y="312"/>
                  </a:cubicBezTo>
                  <a:cubicBezTo>
                    <a:pt x="73" y="306"/>
                    <a:pt x="78" y="300"/>
                    <a:pt x="81" y="294"/>
                  </a:cubicBezTo>
                  <a:cubicBezTo>
                    <a:pt x="83" y="286"/>
                    <a:pt x="83" y="276"/>
                    <a:pt x="88" y="268"/>
                  </a:cubicBezTo>
                  <a:cubicBezTo>
                    <a:pt x="97" y="252"/>
                    <a:pt x="124" y="232"/>
                    <a:pt x="144" y="223"/>
                  </a:cubicBezTo>
                  <a:cubicBezTo>
                    <a:pt x="160" y="216"/>
                    <a:pt x="180" y="214"/>
                    <a:pt x="208" y="217"/>
                  </a:cubicBezTo>
                  <a:cubicBezTo>
                    <a:pt x="208" y="180"/>
                    <a:pt x="203" y="130"/>
                    <a:pt x="221" y="96"/>
                  </a:cubicBezTo>
                  <a:cubicBezTo>
                    <a:pt x="235" y="70"/>
                    <a:pt x="257" y="53"/>
                    <a:pt x="276" y="35"/>
                  </a:cubicBezTo>
                  <a:cubicBezTo>
                    <a:pt x="335" y="0"/>
                    <a:pt x="425" y="20"/>
                    <a:pt x="482" y="60"/>
                  </a:cubicBezTo>
                  <a:cubicBezTo>
                    <a:pt x="493" y="68"/>
                    <a:pt x="500" y="83"/>
                    <a:pt x="513" y="91"/>
                  </a:cubicBezTo>
                  <a:cubicBezTo>
                    <a:pt x="524" y="120"/>
                    <a:pt x="545" y="144"/>
                    <a:pt x="552" y="173"/>
                  </a:cubicBezTo>
                  <a:cubicBezTo>
                    <a:pt x="551" y="187"/>
                    <a:pt x="560" y="199"/>
                    <a:pt x="562" y="213"/>
                  </a:cubicBezTo>
                  <a:cubicBezTo>
                    <a:pt x="573" y="264"/>
                    <a:pt x="564" y="322"/>
                    <a:pt x="549" y="367"/>
                  </a:cubicBezTo>
                  <a:cubicBezTo>
                    <a:pt x="541" y="391"/>
                    <a:pt x="531" y="411"/>
                    <a:pt x="518" y="428"/>
                  </a:cubicBezTo>
                  <a:cubicBezTo>
                    <a:pt x="523" y="435"/>
                    <a:pt x="531" y="439"/>
                    <a:pt x="538" y="444"/>
                  </a:cubicBezTo>
                  <a:cubicBezTo>
                    <a:pt x="551" y="396"/>
                    <a:pt x="570" y="351"/>
                    <a:pt x="604" y="311"/>
                  </a:cubicBezTo>
                  <a:cubicBezTo>
                    <a:pt x="626" y="284"/>
                    <a:pt x="669" y="256"/>
                    <a:pt x="707" y="254"/>
                  </a:cubicBezTo>
                  <a:cubicBezTo>
                    <a:pt x="724" y="253"/>
                    <a:pt x="751" y="260"/>
                    <a:pt x="772" y="263"/>
                  </a:cubicBezTo>
                  <a:cubicBezTo>
                    <a:pt x="777" y="263"/>
                    <a:pt x="783" y="260"/>
                    <a:pt x="788" y="263"/>
                  </a:cubicBezTo>
                  <a:cubicBezTo>
                    <a:pt x="791" y="264"/>
                    <a:pt x="793" y="270"/>
                    <a:pt x="797" y="274"/>
                  </a:cubicBezTo>
                  <a:cubicBezTo>
                    <a:pt x="807" y="283"/>
                    <a:pt x="829" y="292"/>
                    <a:pt x="839" y="302"/>
                  </a:cubicBezTo>
                  <a:cubicBezTo>
                    <a:pt x="843" y="307"/>
                    <a:pt x="844" y="313"/>
                    <a:pt x="848" y="317"/>
                  </a:cubicBezTo>
                  <a:cubicBezTo>
                    <a:pt x="859" y="333"/>
                    <a:pt x="872" y="347"/>
                    <a:pt x="878" y="366"/>
                  </a:cubicBezTo>
                  <a:cubicBezTo>
                    <a:pt x="883" y="400"/>
                    <a:pt x="892" y="431"/>
                    <a:pt x="886" y="467"/>
                  </a:cubicBezTo>
                  <a:cubicBezTo>
                    <a:pt x="883" y="485"/>
                    <a:pt x="874" y="506"/>
                    <a:pt x="866" y="524"/>
                  </a:cubicBezTo>
                  <a:cubicBezTo>
                    <a:pt x="846" y="570"/>
                    <a:pt x="814" y="596"/>
                    <a:pt x="777" y="626"/>
                  </a:cubicBezTo>
                  <a:cubicBezTo>
                    <a:pt x="761" y="639"/>
                    <a:pt x="746" y="654"/>
                    <a:pt x="724" y="662"/>
                  </a:cubicBezTo>
                  <a:cubicBezTo>
                    <a:pt x="714" y="663"/>
                    <a:pt x="702" y="667"/>
                    <a:pt x="694" y="674"/>
                  </a:cubicBezTo>
                  <a:cubicBezTo>
                    <a:pt x="668" y="680"/>
                    <a:pt x="633" y="684"/>
                    <a:pt x="607" y="677"/>
                  </a:cubicBezTo>
                  <a:cubicBezTo>
                    <a:pt x="613" y="693"/>
                    <a:pt x="624" y="728"/>
                    <a:pt x="602" y="728"/>
                  </a:cubicBezTo>
                  <a:cubicBezTo>
                    <a:pt x="588" y="728"/>
                    <a:pt x="587" y="710"/>
                    <a:pt x="576" y="703"/>
                  </a:cubicBezTo>
                  <a:cubicBezTo>
                    <a:pt x="613" y="821"/>
                    <a:pt x="627" y="973"/>
                    <a:pt x="602" y="1107"/>
                  </a:cubicBezTo>
                  <a:cubicBezTo>
                    <a:pt x="606" y="1110"/>
                    <a:pt x="614" y="1101"/>
                    <a:pt x="621" y="1099"/>
                  </a:cubicBezTo>
                  <a:cubicBezTo>
                    <a:pt x="626" y="1086"/>
                    <a:pt x="631" y="1068"/>
                    <a:pt x="641" y="1051"/>
                  </a:cubicBezTo>
                  <a:cubicBezTo>
                    <a:pt x="651" y="1033"/>
                    <a:pt x="677" y="999"/>
                    <a:pt x="688" y="1032"/>
                  </a:cubicBezTo>
                  <a:cubicBezTo>
                    <a:pt x="682" y="1061"/>
                    <a:pt x="665" y="1079"/>
                    <a:pt x="646" y="1096"/>
                  </a:cubicBezTo>
                  <a:cubicBezTo>
                    <a:pt x="669" y="1090"/>
                    <a:pt x="717" y="1069"/>
                    <a:pt x="726" y="1102"/>
                  </a:cubicBezTo>
                  <a:cubicBezTo>
                    <a:pt x="717" y="1118"/>
                    <a:pt x="701" y="1123"/>
                    <a:pt x="686" y="1129"/>
                  </a:cubicBezTo>
                  <a:cubicBezTo>
                    <a:pt x="721" y="1132"/>
                    <a:pt x="765" y="1138"/>
                    <a:pt x="800" y="1128"/>
                  </a:cubicBezTo>
                  <a:cubicBezTo>
                    <a:pt x="810" y="1132"/>
                    <a:pt x="818" y="1132"/>
                    <a:pt x="826" y="1132"/>
                  </a:cubicBezTo>
                  <a:cubicBezTo>
                    <a:pt x="858" y="1153"/>
                    <a:pt x="881" y="1182"/>
                    <a:pt x="914" y="1202"/>
                  </a:cubicBezTo>
                  <a:cubicBezTo>
                    <a:pt x="921" y="1237"/>
                    <a:pt x="917" y="1283"/>
                    <a:pt x="915" y="1324"/>
                  </a:cubicBezTo>
                  <a:cubicBezTo>
                    <a:pt x="912" y="1395"/>
                    <a:pt x="918" y="1465"/>
                    <a:pt x="910" y="1532"/>
                  </a:cubicBezTo>
                  <a:cubicBezTo>
                    <a:pt x="905" y="1574"/>
                    <a:pt x="899" y="1615"/>
                    <a:pt x="894" y="1655"/>
                  </a:cubicBezTo>
                  <a:cubicBezTo>
                    <a:pt x="891" y="1674"/>
                    <a:pt x="885" y="1690"/>
                    <a:pt x="885" y="1711"/>
                  </a:cubicBezTo>
                  <a:cubicBezTo>
                    <a:pt x="857" y="1722"/>
                    <a:pt x="823" y="1727"/>
                    <a:pt x="790" y="1727"/>
                  </a:cubicBezTo>
                  <a:cubicBezTo>
                    <a:pt x="754" y="1727"/>
                    <a:pt x="716" y="1726"/>
                    <a:pt x="678" y="1728"/>
                  </a:cubicBezTo>
                  <a:cubicBezTo>
                    <a:pt x="608" y="1733"/>
                    <a:pt x="531" y="1731"/>
                    <a:pt x="454" y="1730"/>
                  </a:cubicBezTo>
                  <a:cubicBezTo>
                    <a:pt x="334" y="1727"/>
                    <a:pt x="206" y="1728"/>
                    <a:pt x="86" y="1711"/>
                  </a:cubicBezTo>
                  <a:cubicBezTo>
                    <a:pt x="77" y="1705"/>
                    <a:pt x="74" y="1697"/>
                    <a:pt x="68" y="1690"/>
                  </a:cubicBezTo>
                  <a:cubicBezTo>
                    <a:pt x="65" y="1686"/>
                    <a:pt x="61" y="1683"/>
                    <a:pt x="59" y="1680"/>
                  </a:cubicBezTo>
                  <a:cubicBezTo>
                    <a:pt x="55" y="1671"/>
                    <a:pt x="56" y="1657"/>
                    <a:pt x="56" y="1647"/>
                  </a:cubicBezTo>
                  <a:cubicBezTo>
                    <a:pt x="51" y="1587"/>
                    <a:pt x="36" y="1521"/>
                    <a:pt x="26" y="1451"/>
                  </a:cubicBezTo>
                  <a:cubicBezTo>
                    <a:pt x="19" y="1405"/>
                    <a:pt x="18" y="1355"/>
                    <a:pt x="13" y="1312"/>
                  </a:cubicBezTo>
                  <a:cubicBezTo>
                    <a:pt x="12" y="1296"/>
                    <a:pt x="7" y="1279"/>
                    <a:pt x="6" y="1263"/>
                  </a:cubicBezTo>
                  <a:cubicBezTo>
                    <a:pt x="5" y="1255"/>
                    <a:pt x="7" y="1248"/>
                    <a:pt x="6" y="1241"/>
                  </a:cubicBezTo>
                  <a:cubicBezTo>
                    <a:pt x="5" y="1231"/>
                    <a:pt x="0" y="1222"/>
                    <a:pt x="3" y="1212"/>
                  </a:cubicBezTo>
                  <a:cubicBezTo>
                    <a:pt x="5" y="1205"/>
                    <a:pt x="14" y="1198"/>
                    <a:pt x="20" y="1190"/>
                  </a:cubicBezTo>
                  <a:cubicBezTo>
                    <a:pt x="25" y="1183"/>
                    <a:pt x="30" y="1174"/>
                    <a:pt x="34" y="1169"/>
                  </a:cubicBezTo>
                  <a:cubicBezTo>
                    <a:pt x="56" y="1147"/>
                    <a:pt x="83" y="1130"/>
                    <a:pt x="103" y="1111"/>
                  </a:cubicBezTo>
                  <a:cubicBezTo>
                    <a:pt x="151" y="1100"/>
                    <a:pt x="226" y="1121"/>
                    <a:pt x="282" y="1121"/>
                  </a:cubicBezTo>
                  <a:cubicBezTo>
                    <a:pt x="291" y="1087"/>
                    <a:pt x="304" y="1059"/>
                    <a:pt x="323" y="1036"/>
                  </a:cubicBezTo>
                  <a:cubicBezTo>
                    <a:pt x="356" y="1023"/>
                    <a:pt x="392" y="1024"/>
                    <a:pt x="428" y="1025"/>
                  </a:cubicBezTo>
                  <a:cubicBezTo>
                    <a:pt x="453" y="1025"/>
                    <a:pt x="479" y="1023"/>
                    <a:pt x="511" y="1032"/>
                  </a:cubicBezTo>
                  <a:cubicBezTo>
                    <a:pt x="543" y="1047"/>
                    <a:pt x="567" y="1070"/>
                    <a:pt x="576" y="1107"/>
                  </a:cubicBezTo>
                  <a:cubicBezTo>
                    <a:pt x="577" y="1107"/>
                    <a:pt x="577" y="1107"/>
                    <a:pt x="577" y="1108"/>
                  </a:cubicBezTo>
                  <a:cubicBezTo>
                    <a:pt x="577" y="1109"/>
                    <a:pt x="577" y="1109"/>
                    <a:pt x="577" y="1109"/>
                  </a:cubicBezTo>
                  <a:close/>
                  <a:moveTo>
                    <a:pt x="509" y="422"/>
                  </a:moveTo>
                  <a:cubicBezTo>
                    <a:pt x="528" y="399"/>
                    <a:pt x="539" y="360"/>
                    <a:pt x="549" y="331"/>
                  </a:cubicBezTo>
                  <a:cubicBezTo>
                    <a:pt x="566" y="280"/>
                    <a:pt x="557" y="219"/>
                    <a:pt x="541" y="169"/>
                  </a:cubicBezTo>
                  <a:cubicBezTo>
                    <a:pt x="536" y="151"/>
                    <a:pt x="525" y="134"/>
                    <a:pt x="515" y="117"/>
                  </a:cubicBezTo>
                  <a:cubicBezTo>
                    <a:pt x="505" y="100"/>
                    <a:pt x="494" y="83"/>
                    <a:pt x="482" y="72"/>
                  </a:cubicBezTo>
                  <a:cubicBezTo>
                    <a:pt x="447" y="43"/>
                    <a:pt x="388" y="23"/>
                    <a:pt x="337" y="27"/>
                  </a:cubicBezTo>
                  <a:cubicBezTo>
                    <a:pt x="295" y="31"/>
                    <a:pt x="272" y="49"/>
                    <a:pt x="249" y="75"/>
                  </a:cubicBezTo>
                  <a:cubicBezTo>
                    <a:pt x="214" y="112"/>
                    <a:pt x="213" y="159"/>
                    <a:pt x="215" y="218"/>
                  </a:cubicBezTo>
                  <a:cubicBezTo>
                    <a:pt x="232" y="225"/>
                    <a:pt x="254" y="227"/>
                    <a:pt x="275" y="230"/>
                  </a:cubicBezTo>
                  <a:cubicBezTo>
                    <a:pt x="270" y="221"/>
                    <a:pt x="259" y="217"/>
                    <a:pt x="252" y="205"/>
                  </a:cubicBezTo>
                  <a:cubicBezTo>
                    <a:pt x="242" y="186"/>
                    <a:pt x="242" y="159"/>
                    <a:pt x="241" y="132"/>
                  </a:cubicBezTo>
                  <a:cubicBezTo>
                    <a:pt x="249" y="111"/>
                    <a:pt x="264" y="91"/>
                    <a:pt x="285" y="87"/>
                  </a:cubicBezTo>
                  <a:cubicBezTo>
                    <a:pt x="296" y="66"/>
                    <a:pt x="326" y="78"/>
                    <a:pt x="335" y="96"/>
                  </a:cubicBezTo>
                  <a:cubicBezTo>
                    <a:pt x="340" y="108"/>
                    <a:pt x="334" y="121"/>
                    <a:pt x="336" y="137"/>
                  </a:cubicBezTo>
                  <a:cubicBezTo>
                    <a:pt x="338" y="154"/>
                    <a:pt x="352" y="165"/>
                    <a:pt x="352" y="183"/>
                  </a:cubicBezTo>
                  <a:cubicBezTo>
                    <a:pt x="352" y="215"/>
                    <a:pt x="334" y="237"/>
                    <a:pt x="311" y="244"/>
                  </a:cubicBezTo>
                  <a:cubicBezTo>
                    <a:pt x="390" y="282"/>
                    <a:pt x="453" y="344"/>
                    <a:pt x="462" y="444"/>
                  </a:cubicBezTo>
                  <a:cubicBezTo>
                    <a:pt x="486" y="443"/>
                    <a:pt x="494" y="432"/>
                    <a:pt x="509" y="422"/>
                  </a:cubicBezTo>
                  <a:close/>
                  <a:moveTo>
                    <a:pt x="284" y="96"/>
                  </a:moveTo>
                  <a:cubicBezTo>
                    <a:pt x="264" y="110"/>
                    <a:pt x="248" y="123"/>
                    <a:pt x="250" y="154"/>
                  </a:cubicBezTo>
                  <a:cubicBezTo>
                    <a:pt x="251" y="168"/>
                    <a:pt x="252" y="186"/>
                    <a:pt x="256" y="197"/>
                  </a:cubicBezTo>
                  <a:cubicBezTo>
                    <a:pt x="264" y="216"/>
                    <a:pt x="292" y="236"/>
                    <a:pt x="312" y="233"/>
                  </a:cubicBezTo>
                  <a:cubicBezTo>
                    <a:pt x="332" y="230"/>
                    <a:pt x="344" y="205"/>
                    <a:pt x="343" y="183"/>
                  </a:cubicBezTo>
                  <a:cubicBezTo>
                    <a:pt x="343" y="164"/>
                    <a:pt x="328" y="149"/>
                    <a:pt x="327" y="133"/>
                  </a:cubicBezTo>
                  <a:cubicBezTo>
                    <a:pt x="326" y="117"/>
                    <a:pt x="334" y="89"/>
                    <a:pt x="308" y="86"/>
                  </a:cubicBezTo>
                  <a:cubicBezTo>
                    <a:pt x="304" y="85"/>
                    <a:pt x="299" y="88"/>
                    <a:pt x="293" y="89"/>
                  </a:cubicBezTo>
                  <a:cubicBezTo>
                    <a:pt x="293" y="93"/>
                    <a:pt x="298" y="91"/>
                    <a:pt x="296" y="96"/>
                  </a:cubicBezTo>
                  <a:cubicBezTo>
                    <a:pt x="292" y="96"/>
                    <a:pt x="288" y="96"/>
                    <a:pt x="284" y="96"/>
                  </a:cubicBezTo>
                  <a:close/>
                  <a:moveTo>
                    <a:pt x="428" y="358"/>
                  </a:moveTo>
                  <a:cubicBezTo>
                    <a:pt x="406" y="318"/>
                    <a:pt x="373" y="292"/>
                    <a:pt x="336" y="268"/>
                  </a:cubicBezTo>
                  <a:cubicBezTo>
                    <a:pt x="319" y="257"/>
                    <a:pt x="302" y="246"/>
                    <a:pt x="285" y="241"/>
                  </a:cubicBezTo>
                  <a:cubicBezTo>
                    <a:pt x="268" y="237"/>
                    <a:pt x="251" y="238"/>
                    <a:pt x="235" y="235"/>
                  </a:cubicBezTo>
                  <a:cubicBezTo>
                    <a:pt x="222" y="233"/>
                    <a:pt x="212" y="228"/>
                    <a:pt x="198" y="226"/>
                  </a:cubicBezTo>
                  <a:cubicBezTo>
                    <a:pt x="169" y="223"/>
                    <a:pt x="150" y="232"/>
                    <a:pt x="130" y="243"/>
                  </a:cubicBezTo>
                  <a:cubicBezTo>
                    <a:pt x="88" y="266"/>
                    <a:pt x="68" y="342"/>
                    <a:pt x="81" y="398"/>
                  </a:cubicBezTo>
                  <a:cubicBezTo>
                    <a:pt x="84" y="413"/>
                    <a:pt x="85" y="430"/>
                    <a:pt x="89" y="443"/>
                  </a:cubicBezTo>
                  <a:cubicBezTo>
                    <a:pt x="96" y="462"/>
                    <a:pt x="110" y="479"/>
                    <a:pt x="117" y="500"/>
                  </a:cubicBezTo>
                  <a:cubicBezTo>
                    <a:pt x="130" y="508"/>
                    <a:pt x="136" y="522"/>
                    <a:pt x="147" y="533"/>
                  </a:cubicBezTo>
                  <a:cubicBezTo>
                    <a:pt x="171" y="557"/>
                    <a:pt x="208" y="576"/>
                    <a:pt x="244" y="588"/>
                  </a:cubicBezTo>
                  <a:cubicBezTo>
                    <a:pt x="298" y="605"/>
                    <a:pt x="357" y="598"/>
                    <a:pt x="402" y="576"/>
                  </a:cubicBezTo>
                  <a:cubicBezTo>
                    <a:pt x="410" y="569"/>
                    <a:pt x="417" y="560"/>
                    <a:pt x="428" y="555"/>
                  </a:cubicBezTo>
                  <a:cubicBezTo>
                    <a:pt x="428" y="538"/>
                    <a:pt x="447" y="533"/>
                    <a:pt x="452" y="520"/>
                  </a:cubicBezTo>
                  <a:cubicBezTo>
                    <a:pt x="459" y="500"/>
                    <a:pt x="451" y="477"/>
                    <a:pt x="453" y="447"/>
                  </a:cubicBezTo>
                  <a:cubicBezTo>
                    <a:pt x="438" y="450"/>
                    <a:pt x="409" y="441"/>
                    <a:pt x="406" y="429"/>
                  </a:cubicBezTo>
                  <a:cubicBezTo>
                    <a:pt x="421" y="434"/>
                    <a:pt x="437" y="440"/>
                    <a:pt x="452" y="437"/>
                  </a:cubicBezTo>
                  <a:cubicBezTo>
                    <a:pt x="445" y="410"/>
                    <a:pt x="441" y="383"/>
                    <a:pt x="428" y="358"/>
                  </a:cubicBezTo>
                  <a:close/>
                  <a:moveTo>
                    <a:pt x="760" y="270"/>
                  </a:moveTo>
                  <a:cubicBezTo>
                    <a:pt x="709" y="257"/>
                    <a:pt x="657" y="276"/>
                    <a:pt x="626" y="305"/>
                  </a:cubicBezTo>
                  <a:cubicBezTo>
                    <a:pt x="579" y="351"/>
                    <a:pt x="538" y="434"/>
                    <a:pt x="534" y="520"/>
                  </a:cubicBezTo>
                  <a:cubicBezTo>
                    <a:pt x="531" y="573"/>
                    <a:pt x="540" y="619"/>
                    <a:pt x="570" y="646"/>
                  </a:cubicBezTo>
                  <a:cubicBezTo>
                    <a:pt x="588" y="662"/>
                    <a:pt x="609" y="671"/>
                    <a:pt x="642" y="671"/>
                  </a:cubicBezTo>
                  <a:cubicBezTo>
                    <a:pt x="713" y="671"/>
                    <a:pt x="768" y="627"/>
                    <a:pt x="809" y="590"/>
                  </a:cubicBezTo>
                  <a:cubicBezTo>
                    <a:pt x="829" y="573"/>
                    <a:pt x="850" y="542"/>
                    <a:pt x="860" y="518"/>
                  </a:cubicBezTo>
                  <a:cubicBezTo>
                    <a:pt x="888" y="449"/>
                    <a:pt x="884" y="372"/>
                    <a:pt x="839" y="316"/>
                  </a:cubicBezTo>
                  <a:cubicBezTo>
                    <a:pt x="824" y="305"/>
                    <a:pt x="810" y="292"/>
                    <a:pt x="795" y="281"/>
                  </a:cubicBezTo>
                  <a:cubicBezTo>
                    <a:pt x="783" y="280"/>
                    <a:pt x="772" y="273"/>
                    <a:pt x="760" y="270"/>
                  </a:cubicBezTo>
                  <a:close/>
                  <a:moveTo>
                    <a:pt x="508" y="439"/>
                  </a:moveTo>
                  <a:cubicBezTo>
                    <a:pt x="504" y="447"/>
                    <a:pt x="493" y="448"/>
                    <a:pt x="486" y="453"/>
                  </a:cubicBezTo>
                  <a:cubicBezTo>
                    <a:pt x="485" y="451"/>
                    <a:pt x="481" y="451"/>
                    <a:pt x="479" y="453"/>
                  </a:cubicBezTo>
                  <a:cubicBezTo>
                    <a:pt x="476" y="464"/>
                    <a:pt x="477" y="482"/>
                    <a:pt x="485" y="486"/>
                  </a:cubicBezTo>
                  <a:cubicBezTo>
                    <a:pt x="500" y="484"/>
                    <a:pt x="502" y="468"/>
                    <a:pt x="511" y="461"/>
                  </a:cubicBezTo>
                  <a:cubicBezTo>
                    <a:pt x="521" y="461"/>
                    <a:pt x="525" y="462"/>
                    <a:pt x="533" y="459"/>
                  </a:cubicBezTo>
                  <a:cubicBezTo>
                    <a:pt x="531" y="446"/>
                    <a:pt x="521" y="441"/>
                    <a:pt x="508" y="439"/>
                  </a:cubicBezTo>
                  <a:close/>
                  <a:moveTo>
                    <a:pt x="560" y="655"/>
                  </a:moveTo>
                  <a:cubicBezTo>
                    <a:pt x="561" y="655"/>
                    <a:pt x="563" y="654"/>
                    <a:pt x="561" y="654"/>
                  </a:cubicBezTo>
                  <a:cubicBezTo>
                    <a:pt x="559" y="652"/>
                    <a:pt x="558" y="651"/>
                    <a:pt x="555" y="650"/>
                  </a:cubicBezTo>
                  <a:cubicBezTo>
                    <a:pt x="527" y="599"/>
                    <a:pt x="516" y="545"/>
                    <a:pt x="501" y="489"/>
                  </a:cubicBezTo>
                  <a:cubicBezTo>
                    <a:pt x="493" y="492"/>
                    <a:pt x="482" y="498"/>
                    <a:pt x="474" y="493"/>
                  </a:cubicBezTo>
                  <a:cubicBezTo>
                    <a:pt x="469" y="479"/>
                    <a:pt x="470" y="466"/>
                    <a:pt x="473" y="452"/>
                  </a:cubicBezTo>
                  <a:cubicBezTo>
                    <a:pt x="469" y="452"/>
                    <a:pt x="464" y="453"/>
                    <a:pt x="462" y="451"/>
                  </a:cubicBezTo>
                  <a:cubicBezTo>
                    <a:pt x="467" y="476"/>
                    <a:pt x="458" y="516"/>
                    <a:pt x="464" y="537"/>
                  </a:cubicBezTo>
                  <a:cubicBezTo>
                    <a:pt x="476" y="536"/>
                    <a:pt x="489" y="544"/>
                    <a:pt x="491" y="556"/>
                  </a:cubicBezTo>
                  <a:cubicBezTo>
                    <a:pt x="487" y="567"/>
                    <a:pt x="480" y="570"/>
                    <a:pt x="470" y="574"/>
                  </a:cubicBezTo>
                  <a:cubicBezTo>
                    <a:pt x="465" y="609"/>
                    <a:pt x="477" y="652"/>
                    <a:pt x="491" y="681"/>
                  </a:cubicBezTo>
                  <a:cubicBezTo>
                    <a:pt x="506" y="710"/>
                    <a:pt x="518" y="738"/>
                    <a:pt x="531" y="762"/>
                  </a:cubicBezTo>
                  <a:cubicBezTo>
                    <a:pt x="536" y="743"/>
                    <a:pt x="540" y="723"/>
                    <a:pt x="549" y="708"/>
                  </a:cubicBezTo>
                  <a:cubicBezTo>
                    <a:pt x="544" y="701"/>
                    <a:pt x="542" y="691"/>
                    <a:pt x="536" y="684"/>
                  </a:cubicBezTo>
                  <a:cubicBezTo>
                    <a:pt x="525" y="683"/>
                    <a:pt x="514" y="682"/>
                    <a:pt x="513" y="671"/>
                  </a:cubicBezTo>
                  <a:cubicBezTo>
                    <a:pt x="515" y="648"/>
                    <a:pt x="546" y="654"/>
                    <a:pt x="560" y="655"/>
                  </a:cubicBezTo>
                  <a:close/>
                  <a:moveTo>
                    <a:pt x="524" y="542"/>
                  </a:moveTo>
                  <a:cubicBezTo>
                    <a:pt x="524" y="513"/>
                    <a:pt x="527" y="491"/>
                    <a:pt x="531" y="468"/>
                  </a:cubicBezTo>
                  <a:cubicBezTo>
                    <a:pt x="493" y="468"/>
                    <a:pt x="522" y="516"/>
                    <a:pt x="524" y="542"/>
                  </a:cubicBezTo>
                  <a:close/>
                  <a:moveTo>
                    <a:pt x="438" y="559"/>
                  </a:moveTo>
                  <a:cubicBezTo>
                    <a:pt x="444" y="555"/>
                    <a:pt x="449" y="550"/>
                    <a:pt x="450" y="542"/>
                  </a:cubicBezTo>
                  <a:cubicBezTo>
                    <a:pt x="439" y="541"/>
                    <a:pt x="440" y="551"/>
                    <a:pt x="438" y="559"/>
                  </a:cubicBezTo>
                  <a:close/>
                  <a:moveTo>
                    <a:pt x="430" y="579"/>
                  </a:moveTo>
                  <a:cubicBezTo>
                    <a:pt x="434" y="582"/>
                    <a:pt x="433" y="591"/>
                    <a:pt x="435" y="599"/>
                  </a:cubicBezTo>
                  <a:cubicBezTo>
                    <a:pt x="445" y="594"/>
                    <a:pt x="456" y="590"/>
                    <a:pt x="459" y="578"/>
                  </a:cubicBezTo>
                  <a:cubicBezTo>
                    <a:pt x="448" y="561"/>
                    <a:pt x="478" y="568"/>
                    <a:pt x="479" y="556"/>
                  </a:cubicBezTo>
                  <a:cubicBezTo>
                    <a:pt x="480" y="546"/>
                    <a:pt x="469" y="549"/>
                    <a:pt x="460" y="545"/>
                  </a:cubicBezTo>
                  <a:cubicBezTo>
                    <a:pt x="456" y="561"/>
                    <a:pt x="442" y="568"/>
                    <a:pt x="430" y="579"/>
                  </a:cubicBezTo>
                  <a:close/>
                  <a:moveTo>
                    <a:pt x="570" y="670"/>
                  </a:moveTo>
                  <a:cubicBezTo>
                    <a:pt x="552" y="667"/>
                    <a:pt x="536" y="658"/>
                    <a:pt x="525" y="670"/>
                  </a:cubicBezTo>
                  <a:cubicBezTo>
                    <a:pt x="534" y="673"/>
                    <a:pt x="537" y="671"/>
                    <a:pt x="544" y="672"/>
                  </a:cubicBezTo>
                  <a:cubicBezTo>
                    <a:pt x="548" y="678"/>
                    <a:pt x="547" y="690"/>
                    <a:pt x="551" y="696"/>
                  </a:cubicBezTo>
                  <a:cubicBezTo>
                    <a:pt x="556" y="696"/>
                    <a:pt x="558" y="695"/>
                    <a:pt x="561" y="695"/>
                  </a:cubicBezTo>
                  <a:cubicBezTo>
                    <a:pt x="560" y="686"/>
                    <a:pt x="562" y="682"/>
                    <a:pt x="571" y="684"/>
                  </a:cubicBezTo>
                  <a:cubicBezTo>
                    <a:pt x="574" y="686"/>
                    <a:pt x="570" y="687"/>
                    <a:pt x="572" y="690"/>
                  </a:cubicBezTo>
                  <a:cubicBezTo>
                    <a:pt x="590" y="690"/>
                    <a:pt x="589" y="720"/>
                    <a:pt x="605" y="715"/>
                  </a:cubicBezTo>
                  <a:cubicBezTo>
                    <a:pt x="605" y="704"/>
                    <a:pt x="602" y="687"/>
                    <a:pt x="595" y="680"/>
                  </a:cubicBezTo>
                  <a:cubicBezTo>
                    <a:pt x="583" y="680"/>
                    <a:pt x="572" y="679"/>
                    <a:pt x="570" y="670"/>
                  </a:cubicBezTo>
                  <a:close/>
                  <a:moveTo>
                    <a:pt x="560" y="705"/>
                  </a:moveTo>
                  <a:cubicBezTo>
                    <a:pt x="553" y="723"/>
                    <a:pt x="535" y="751"/>
                    <a:pt x="538" y="777"/>
                  </a:cubicBezTo>
                  <a:cubicBezTo>
                    <a:pt x="539" y="800"/>
                    <a:pt x="555" y="825"/>
                    <a:pt x="562" y="849"/>
                  </a:cubicBezTo>
                  <a:cubicBezTo>
                    <a:pt x="585" y="926"/>
                    <a:pt x="587" y="1012"/>
                    <a:pt x="594" y="1096"/>
                  </a:cubicBezTo>
                  <a:cubicBezTo>
                    <a:pt x="595" y="1077"/>
                    <a:pt x="601" y="1058"/>
                    <a:pt x="602" y="1037"/>
                  </a:cubicBezTo>
                  <a:cubicBezTo>
                    <a:pt x="608" y="959"/>
                    <a:pt x="607" y="892"/>
                    <a:pt x="595" y="822"/>
                  </a:cubicBezTo>
                  <a:cubicBezTo>
                    <a:pt x="588" y="781"/>
                    <a:pt x="581" y="740"/>
                    <a:pt x="564" y="705"/>
                  </a:cubicBezTo>
                  <a:cubicBezTo>
                    <a:pt x="562" y="705"/>
                    <a:pt x="562" y="706"/>
                    <a:pt x="560" y="705"/>
                  </a:cubicBezTo>
                  <a:close/>
                  <a:moveTo>
                    <a:pt x="585" y="1099"/>
                  </a:moveTo>
                  <a:cubicBezTo>
                    <a:pt x="580" y="993"/>
                    <a:pt x="569" y="884"/>
                    <a:pt x="535" y="801"/>
                  </a:cubicBezTo>
                  <a:cubicBezTo>
                    <a:pt x="530" y="910"/>
                    <a:pt x="550" y="1011"/>
                    <a:pt x="585" y="1099"/>
                  </a:cubicBezTo>
                  <a:close/>
                  <a:moveTo>
                    <a:pt x="633" y="1094"/>
                  </a:moveTo>
                  <a:cubicBezTo>
                    <a:pt x="651" y="1078"/>
                    <a:pt x="681" y="1060"/>
                    <a:pt x="675" y="1028"/>
                  </a:cubicBezTo>
                  <a:cubicBezTo>
                    <a:pt x="651" y="1041"/>
                    <a:pt x="641" y="1066"/>
                    <a:pt x="633" y="1094"/>
                  </a:cubicBezTo>
                  <a:close/>
                  <a:moveTo>
                    <a:pt x="462" y="1033"/>
                  </a:moveTo>
                  <a:cubicBezTo>
                    <a:pt x="439" y="1032"/>
                    <a:pt x="408" y="1036"/>
                    <a:pt x="388" y="1033"/>
                  </a:cubicBezTo>
                  <a:cubicBezTo>
                    <a:pt x="368" y="1041"/>
                    <a:pt x="344" y="1037"/>
                    <a:pt x="327" y="1048"/>
                  </a:cubicBezTo>
                  <a:cubicBezTo>
                    <a:pt x="309" y="1061"/>
                    <a:pt x="292" y="1112"/>
                    <a:pt x="292" y="1136"/>
                  </a:cubicBezTo>
                  <a:cubicBezTo>
                    <a:pt x="313" y="1140"/>
                    <a:pt x="329" y="1143"/>
                    <a:pt x="348" y="1149"/>
                  </a:cubicBezTo>
                  <a:cubicBezTo>
                    <a:pt x="349" y="1143"/>
                    <a:pt x="348" y="1127"/>
                    <a:pt x="348" y="1114"/>
                  </a:cubicBezTo>
                  <a:cubicBezTo>
                    <a:pt x="352" y="1110"/>
                    <a:pt x="359" y="1100"/>
                    <a:pt x="367" y="1096"/>
                  </a:cubicBezTo>
                  <a:cubicBezTo>
                    <a:pt x="399" y="1077"/>
                    <a:pt x="486" y="1078"/>
                    <a:pt x="508" y="1106"/>
                  </a:cubicBezTo>
                  <a:cubicBezTo>
                    <a:pt x="515" y="1116"/>
                    <a:pt x="514" y="1129"/>
                    <a:pt x="518" y="1142"/>
                  </a:cubicBezTo>
                  <a:cubicBezTo>
                    <a:pt x="544" y="1143"/>
                    <a:pt x="556" y="1135"/>
                    <a:pt x="571" y="1123"/>
                  </a:cubicBezTo>
                  <a:cubicBezTo>
                    <a:pt x="556" y="1060"/>
                    <a:pt x="520" y="1037"/>
                    <a:pt x="462" y="1033"/>
                  </a:cubicBezTo>
                  <a:close/>
                  <a:moveTo>
                    <a:pt x="691" y="1119"/>
                  </a:moveTo>
                  <a:cubicBezTo>
                    <a:pt x="708" y="1112"/>
                    <a:pt x="721" y="1101"/>
                    <a:pt x="707" y="1091"/>
                  </a:cubicBezTo>
                  <a:cubicBezTo>
                    <a:pt x="682" y="1096"/>
                    <a:pt x="636" y="1095"/>
                    <a:pt x="631" y="1127"/>
                  </a:cubicBezTo>
                  <a:cubicBezTo>
                    <a:pt x="651" y="1136"/>
                    <a:pt x="674" y="1127"/>
                    <a:pt x="691" y="1119"/>
                  </a:cubicBezTo>
                  <a:close/>
                  <a:moveTo>
                    <a:pt x="498" y="1111"/>
                  </a:moveTo>
                  <a:cubicBezTo>
                    <a:pt x="459" y="1087"/>
                    <a:pt x="396" y="1088"/>
                    <a:pt x="362" y="1113"/>
                  </a:cubicBezTo>
                  <a:cubicBezTo>
                    <a:pt x="360" y="1117"/>
                    <a:pt x="358" y="1127"/>
                    <a:pt x="359" y="1131"/>
                  </a:cubicBezTo>
                  <a:cubicBezTo>
                    <a:pt x="369" y="1119"/>
                    <a:pt x="391" y="1126"/>
                    <a:pt x="406" y="1124"/>
                  </a:cubicBezTo>
                  <a:cubicBezTo>
                    <a:pt x="431" y="1122"/>
                    <a:pt x="466" y="1119"/>
                    <a:pt x="503" y="1124"/>
                  </a:cubicBezTo>
                  <a:cubicBezTo>
                    <a:pt x="505" y="1120"/>
                    <a:pt x="498" y="1116"/>
                    <a:pt x="498" y="1111"/>
                  </a:cubicBezTo>
                  <a:close/>
                  <a:moveTo>
                    <a:pt x="615" y="1133"/>
                  </a:moveTo>
                  <a:cubicBezTo>
                    <a:pt x="615" y="1134"/>
                    <a:pt x="621" y="1121"/>
                    <a:pt x="612" y="1116"/>
                  </a:cubicBezTo>
                  <a:cubicBezTo>
                    <a:pt x="607" y="1122"/>
                    <a:pt x="603" y="1122"/>
                    <a:pt x="604" y="1133"/>
                  </a:cubicBezTo>
                  <a:cubicBezTo>
                    <a:pt x="605" y="1135"/>
                    <a:pt x="609" y="1134"/>
                    <a:pt x="611" y="1136"/>
                  </a:cubicBezTo>
                  <a:cubicBezTo>
                    <a:pt x="611" y="1134"/>
                    <a:pt x="614" y="1129"/>
                    <a:pt x="615" y="1133"/>
                  </a:cubicBezTo>
                  <a:close/>
                  <a:moveTo>
                    <a:pt x="213" y="1128"/>
                  </a:moveTo>
                  <a:cubicBezTo>
                    <a:pt x="201" y="1127"/>
                    <a:pt x="190" y="1121"/>
                    <a:pt x="179" y="1119"/>
                  </a:cubicBezTo>
                  <a:cubicBezTo>
                    <a:pt x="158" y="1117"/>
                    <a:pt x="119" y="1119"/>
                    <a:pt x="104" y="1126"/>
                  </a:cubicBezTo>
                  <a:cubicBezTo>
                    <a:pt x="84" y="1135"/>
                    <a:pt x="72" y="1156"/>
                    <a:pt x="53" y="1169"/>
                  </a:cubicBezTo>
                  <a:cubicBezTo>
                    <a:pt x="70" y="1170"/>
                    <a:pt x="80" y="1164"/>
                    <a:pt x="99" y="1168"/>
                  </a:cubicBezTo>
                  <a:cubicBezTo>
                    <a:pt x="103" y="1157"/>
                    <a:pt x="121" y="1131"/>
                    <a:pt x="132" y="1128"/>
                  </a:cubicBezTo>
                  <a:cubicBezTo>
                    <a:pt x="139" y="1126"/>
                    <a:pt x="155" y="1135"/>
                    <a:pt x="168" y="1136"/>
                  </a:cubicBezTo>
                  <a:cubicBezTo>
                    <a:pt x="191" y="1137"/>
                    <a:pt x="213" y="1126"/>
                    <a:pt x="224" y="1139"/>
                  </a:cubicBezTo>
                  <a:cubicBezTo>
                    <a:pt x="225" y="1144"/>
                    <a:pt x="225" y="1150"/>
                    <a:pt x="227" y="1154"/>
                  </a:cubicBezTo>
                  <a:cubicBezTo>
                    <a:pt x="225" y="1161"/>
                    <a:pt x="224" y="1169"/>
                    <a:pt x="221" y="1175"/>
                  </a:cubicBezTo>
                  <a:cubicBezTo>
                    <a:pt x="244" y="1169"/>
                    <a:pt x="257" y="1173"/>
                    <a:pt x="277" y="1172"/>
                  </a:cubicBezTo>
                  <a:cubicBezTo>
                    <a:pt x="258" y="1163"/>
                    <a:pt x="276" y="1147"/>
                    <a:pt x="279" y="1132"/>
                  </a:cubicBezTo>
                  <a:cubicBezTo>
                    <a:pt x="256" y="1128"/>
                    <a:pt x="235" y="1129"/>
                    <a:pt x="213" y="1128"/>
                  </a:cubicBezTo>
                  <a:close/>
                  <a:moveTo>
                    <a:pt x="359" y="1136"/>
                  </a:moveTo>
                  <a:cubicBezTo>
                    <a:pt x="364" y="1152"/>
                    <a:pt x="352" y="1169"/>
                    <a:pt x="353" y="1182"/>
                  </a:cubicBezTo>
                  <a:cubicBezTo>
                    <a:pt x="402" y="1172"/>
                    <a:pt x="454" y="1180"/>
                    <a:pt x="503" y="1174"/>
                  </a:cubicBezTo>
                  <a:cubicBezTo>
                    <a:pt x="503" y="1166"/>
                    <a:pt x="506" y="1154"/>
                    <a:pt x="506" y="1149"/>
                  </a:cubicBezTo>
                  <a:cubicBezTo>
                    <a:pt x="505" y="1144"/>
                    <a:pt x="498" y="1145"/>
                    <a:pt x="501" y="1138"/>
                  </a:cubicBezTo>
                  <a:cubicBezTo>
                    <a:pt x="505" y="1137"/>
                    <a:pt x="508" y="1142"/>
                    <a:pt x="508" y="1137"/>
                  </a:cubicBezTo>
                  <a:cubicBezTo>
                    <a:pt x="460" y="1124"/>
                    <a:pt x="415" y="1139"/>
                    <a:pt x="359" y="1136"/>
                  </a:cubicBezTo>
                  <a:close/>
                  <a:moveTo>
                    <a:pt x="516" y="1152"/>
                  </a:moveTo>
                  <a:cubicBezTo>
                    <a:pt x="534" y="1164"/>
                    <a:pt x="561" y="1149"/>
                    <a:pt x="579" y="1138"/>
                  </a:cubicBezTo>
                  <a:cubicBezTo>
                    <a:pt x="577" y="1135"/>
                    <a:pt x="582" y="1133"/>
                    <a:pt x="579" y="1132"/>
                  </a:cubicBezTo>
                  <a:cubicBezTo>
                    <a:pt x="566" y="1143"/>
                    <a:pt x="533" y="1151"/>
                    <a:pt x="516" y="1152"/>
                  </a:cubicBezTo>
                  <a:close/>
                  <a:moveTo>
                    <a:pt x="826" y="1147"/>
                  </a:moveTo>
                  <a:cubicBezTo>
                    <a:pt x="808" y="1139"/>
                    <a:pt x="792" y="1144"/>
                    <a:pt x="770" y="1144"/>
                  </a:cubicBezTo>
                  <a:cubicBezTo>
                    <a:pt x="739" y="1144"/>
                    <a:pt x="706" y="1138"/>
                    <a:pt x="675" y="1143"/>
                  </a:cubicBezTo>
                  <a:cubicBezTo>
                    <a:pt x="670" y="1137"/>
                    <a:pt x="660" y="1135"/>
                    <a:pt x="655" y="1142"/>
                  </a:cubicBezTo>
                  <a:cubicBezTo>
                    <a:pt x="670" y="1148"/>
                    <a:pt x="681" y="1160"/>
                    <a:pt x="689" y="1173"/>
                  </a:cubicBezTo>
                  <a:cubicBezTo>
                    <a:pt x="705" y="1172"/>
                    <a:pt x="708" y="1174"/>
                    <a:pt x="721" y="1172"/>
                  </a:cubicBezTo>
                  <a:cubicBezTo>
                    <a:pt x="714" y="1145"/>
                    <a:pt x="736" y="1148"/>
                    <a:pt x="757" y="1149"/>
                  </a:cubicBezTo>
                  <a:cubicBezTo>
                    <a:pt x="776" y="1151"/>
                    <a:pt x="797" y="1148"/>
                    <a:pt x="815" y="1150"/>
                  </a:cubicBezTo>
                  <a:cubicBezTo>
                    <a:pt x="828" y="1159"/>
                    <a:pt x="840" y="1190"/>
                    <a:pt x="864" y="1177"/>
                  </a:cubicBezTo>
                  <a:cubicBezTo>
                    <a:pt x="849" y="1168"/>
                    <a:pt x="842" y="1153"/>
                    <a:pt x="826" y="1147"/>
                  </a:cubicBezTo>
                  <a:close/>
                  <a:moveTo>
                    <a:pt x="140" y="1141"/>
                  </a:moveTo>
                  <a:cubicBezTo>
                    <a:pt x="133" y="1145"/>
                    <a:pt x="115" y="1150"/>
                    <a:pt x="118" y="1158"/>
                  </a:cubicBezTo>
                  <a:cubicBezTo>
                    <a:pt x="160" y="1158"/>
                    <a:pt x="178" y="1157"/>
                    <a:pt x="215" y="1158"/>
                  </a:cubicBezTo>
                  <a:cubicBezTo>
                    <a:pt x="215" y="1154"/>
                    <a:pt x="219" y="1153"/>
                    <a:pt x="218" y="1148"/>
                  </a:cubicBezTo>
                  <a:cubicBezTo>
                    <a:pt x="191" y="1142"/>
                    <a:pt x="167" y="1148"/>
                    <a:pt x="140" y="1141"/>
                  </a:cubicBezTo>
                  <a:close/>
                  <a:moveTo>
                    <a:pt x="585" y="1182"/>
                  </a:moveTo>
                  <a:cubicBezTo>
                    <a:pt x="605" y="1179"/>
                    <a:pt x="624" y="1176"/>
                    <a:pt x="645" y="1175"/>
                  </a:cubicBezTo>
                  <a:cubicBezTo>
                    <a:pt x="639" y="1160"/>
                    <a:pt x="617" y="1141"/>
                    <a:pt x="597" y="1143"/>
                  </a:cubicBezTo>
                  <a:cubicBezTo>
                    <a:pt x="605" y="1156"/>
                    <a:pt x="602" y="1178"/>
                    <a:pt x="585" y="1182"/>
                  </a:cubicBezTo>
                  <a:close/>
                  <a:moveTo>
                    <a:pt x="655" y="1174"/>
                  </a:moveTo>
                  <a:cubicBezTo>
                    <a:pt x="665" y="1173"/>
                    <a:pt x="671" y="1174"/>
                    <a:pt x="678" y="1172"/>
                  </a:cubicBezTo>
                  <a:cubicBezTo>
                    <a:pt x="668" y="1157"/>
                    <a:pt x="648" y="1142"/>
                    <a:pt x="630" y="1144"/>
                  </a:cubicBezTo>
                  <a:cubicBezTo>
                    <a:pt x="639" y="1153"/>
                    <a:pt x="648" y="1163"/>
                    <a:pt x="655" y="1174"/>
                  </a:cubicBezTo>
                  <a:close/>
                  <a:moveTo>
                    <a:pt x="288" y="1147"/>
                  </a:moveTo>
                  <a:cubicBezTo>
                    <a:pt x="285" y="1151"/>
                    <a:pt x="285" y="1162"/>
                    <a:pt x="288" y="1167"/>
                  </a:cubicBezTo>
                  <a:cubicBezTo>
                    <a:pt x="304" y="1170"/>
                    <a:pt x="317" y="1173"/>
                    <a:pt x="337" y="1173"/>
                  </a:cubicBezTo>
                  <a:cubicBezTo>
                    <a:pt x="341" y="1168"/>
                    <a:pt x="347" y="1165"/>
                    <a:pt x="347" y="1155"/>
                  </a:cubicBezTo>
                  <a:cubicBezTo>
                    <a:pt x="326" y="1152"/>
                    <a:pt x="311" y="1153"/>
                    <a:pt x="288" y="1147"/>
                  </a:cubicBezTo>
                  <a:close/>
                  <a:moveTo>
                    <a:pt x="584" y="1149"/>
                  </a:moveTo>
                  <a:cubicBezTo>
                    <a:pt x="572" y="1158"/>
                    <a:pt x="539" y="1172"/>
                    <a:pt x="516" y="1163"/>
                  </a:cubicBezTo>
                  <a:cubicBezTo>
                    <a:pt x="517" y="1167"/>
                    <a:pt x="514" y="1167"/>
                    <a:pt x="515" y="1172"/>
                  </a:cubicBezTo>
                  <a:cubicBezTo>
                    <a:pt x="518" y="1172"/>
                    <a:pt x="520" y="1172"/>
                    <a:pt x="523" y="1172"/>
                  </a:cubicBezTo>
                  <a:cubicBezTo>
                    <a:pt x="522" y="1175"/>
                    <a:pt x="527" y="1176"/>
                    <a:pt x="524" y="1179"/>
                  </a:cubicBezTo>
                  <a:cubicBezTo>
                    <a:pt x="547" y="1183"/>
                    <a:pt x="578" y="1179"/>
                    <a:pt x="590" y="1164"/>
                  </a:cubicBezTo>
                  <a:cubicBezTo>
                    <a:pt x="586" y="1158"/>
                    <a:pt x="589" y="1152"/>
                    <a:pt x="584" y="1149"/>
                  </a:cubicBezTo>
                  <a:close/>
                  <a:moveTo>
                    <a:pt x="810" y="1164"/>
                  </a:moveTo>
                  <a:cubicBezTo>
                    <a:pt x="785" y="1159"/>
                    <a:pt x="758" y="1160"/>
                    <a:pt x="742" y="1159"/>
                  </a:cubicBezTo>
                  <a:cubicBezTo>
                    <a:pt x="739" y="1159"/>
                    <a:pt x="730" y="1160"/>
                    <a:pt x="731" y="1168"/>
                  </a:cubicBezTo>
                  <a:cubicBezTo>
                    <a:pt x="737" y="1165"/>
                    <a:pt x="737" y="1171"/>
                    <a:pt x="742" y="1174"/>
                  </a:cubicBezTo>
                  <a:cubicBezTo>
                    <a:pt x="767" y="1175"/>
                    <a:pt x="796" y="1180"/>
                    <a:pt x="820" y="1175"/>
                  </a:cubicBezTo>
                  <a:cubicBezTo>
                    <a:pt x="819" y="1170"/>
                    <a:pt x="810" y="1171"/>
                    <a:pt x="810" y="1164"/>
                  </a:cubicBezTo>
                  <a:close/>
                  <a:moveTo>
                    <a:pt x="110" y="1167"/>
                  </a:moveTo>
                  <a:cubicBezTo>
                    <a:pt x="111" y="1170"/>
                    <a:pt x="105" y="1173"/>
                    <a:pt x="108" y="1175"/>
                  </a:cubicBezTo>
                  <a:cubicBezTo>
                    <a:pt x="112" y="1172"/>
                    <a:pt x="124" y="1177"/>
                    <a:pt x="127" y="1172"/>
                  </a:cubicBezTo>
                  <a:cubicBezTo>
                    <a:pt x="147" y="1181"/>
                    <a:pt x="183" y="1179"/>
                    <a:pt x="203" y="1182"/>
                  </a:cubicBezTo>
                  <a:cubicBezTo>
                    <a:pt x="203" y="1176"/>
                    <a:pt x="209" y="1176"/>
                    <a:pt x="209" y="1170"/>
                  </a:cubicBezTo>
                  <a:cubicBezTo>
                    <a:pt x="169" y="1165"/>
                    <a:pt x="143" y="1171"/>
                    <a:pt x="110" y="1167"/>
                  </a:cubicBezTo>
                  <a:close/>
                  <a:moveTo>
                    <a:pt x="43" y="1177"/>
                  </a:moveTo>
                  <a:cubicBezTo>
                    <a:pt x="36" y="1188"/>
                    <a:pt x="22" y="1198"/>
                    <a:pt x="20" y="1210"/>
                  </a:cubicBezTo>
                  <a:cubicBezTo>
                    <a:pt x="25" y="1198"/>
                    <a:pt x="42" y="1194"/>
                    <a:pt x="57" y="1193"/>
                  </a:cubicBezTo>
                  <a:cubicBezTo>
                    <a:pt x="108" y="1187"/>
                    <a:pt x="147" y="1198"/>
                    <a:pt x="196" y="1193"/>
                  </a:cubicBezTo>
                  <a:cubicBezTo>
                    <a:pt x="156" y="1194"/>
                    <a:pt x="132" y="1181"/>
                    <a:pt x="99" y="1187"/>
                  </a:cubicBezTo>
                  <a:cubicBezTo>
                    <a:pt x="97" y="1183"/>
                    <a:pt x="94" y="1180"/>
                    <a:pt x="92" y="1177"/>
                  </a:cubicBezTo>
                  <a:cubicBezTo>
                    <a:pt x="78" y="1174"/>
                    <a:pt x="55" y="1178"/>
                    <a:pt x="43" y="1177"/>
                  </a:cubicBezTo>
                  <a:close/>
                  <a:moveTo>
                    <a:pt x="249" y="1182"/>
                  </a:moveTo>
                  <a:cubicBezTo>
                    <a:pt x="236" y="1182"/>
                    <a:pt x="216" y="1182"/>
                    <a:pt x="210" y="1197"/>
                  </a:cubicBezTo>
                  <a:cubicBezTo>
                    <a:pt x="253" y="1198"/>
                    <a:pt x="318" y="1206"/>
                    <a:pt x="367" y="1194"/>
                  </a:cubicBezTo>
                  <a:cubicBezTo>
                    <a:pt x="371" y="1196"/>
                    <a:pt x="373" y="1200"/>
                    <a:pt x="377" y="1202"/>
                  </a:cubicBezTo>
                  <a:cubicBezTo>
                    <a:pt x="463" y="1204"/>
                    <a:pt x="568" y="1203"/>
                    <a:pt x="661" y="1197"/>
                  </a:cubicBezTo>
                  <a:cubicBezTo>
                    <a:pt x="659" y="1191"/>
                    <a:pt x="657" y="1187"/>
                    <a:pt x="653" y="1184"/>
                  </a:cubicBezTo>
                  <a:cubicBezTo>
                    <a:pt x="635" y="1189"/>
                    <a:pt x="621" y="1189"/>
                    <a:pt x="605" y="1189"/>
                  </a:cubicBezTo>
                  <a:cubicBezTo>
                    <a:pt x="595" y="1189"/>
                    <a:pt x="585" y="1193"/>
                    <a:pt x="577" y="1193"/>
                  </a:cubicBezTo>
                  <a:cubicBezTo>
                    <a:pt x="573" y="1193"/>
                    <a:pt x="569" y="1189"/>
                    <a:pt x="565" y="1189"/>
                  </a:cubicBezTo>
                  <a:cubicBezTo>
                    <a:pt x="546" y="1188"/>
                    <a:pt x="532" y="1197"/>
                    <a:pt x="515" y="1189"/>
                  </a:cubicBezTo>
                  <a:cubicBezTo>
                    <a:pt x="511" y="1187"/>
                    <a:pt x="508" y="1184"/>
                    <a:pt x="506" y="1184"/>
                  </a:cubicBezTo>
                  <a:cubicBezTo>
                    <a:pt x="487" y="1181"/>
                    <a:pt x="463" y="1187"/>
                    <a:pt x="440" y="1188"/>
                  </a:cubicBezTo>
                  <a:cubicBezTo>
                    <a:pt x="400" y="1189"/>
                    <a:pt x="373" y="1188"/>
                    <a:pt x="335" y="1192"/>
                  </a:cubicBezTo>
                  <a:cubicBezTo>
                    <a:pt x="333" y="1188"/>
                    <a:pt x="334" y="1187"/>
                    <a:pt x="336" y="1184"/>
                  </a:cubicBezTo>
                  <a:cubicBezTo>
                    <a:pt x="305" y="1183"/>
                    <a:pt x="277" y="1181"/>
                    <a:pt x="249" y="1182"/>
                  </a:cubicBezTo>
                  <a:close/>
                  <a:moveTo>
                    <a:pt x="697" y="1183"/>
                  </a:moveTo>
                  <a:cubicBezTo>
                    <a:pt x="702" y="1211"/>
                    <a:pt x="728" y="1192"/>
                    <a:pt x="748" y="1200"/>
                  </a:cubicBezTo>
                  <a:cubicBezTo>
                    <a:pt x="739" y="1195"/>
                    <a:pt x="739" y="1188"/>
                    <a:pt x="731" y="1182"/>
                  </a:cubicBezTo>
                  <a:cubicBezTo>
                    <a:pt x="718" y="1183"/>
                    <a:pt x="707" y="1184"/>
                    <a:pt x="697" y="1183"/>
                  </a:cubicBezTo>
                  <a:close/>
                  <a:moveTo>
                    <a:pt x="670" y="1197"/>
                  </a:moveTo>
                  <a:cubicBezTo>
                    <a:pt x="680" y="1197"/>
                    <a:pt x="683" y="1195"/>
                    <a:pt x="692" y="1195"/>
                  </a:cubicBezTo>
                  <a:cubicBezTo>
                    <a:pt x="691" y="1190"/>
                    <a:pt x="689" y="1185"/>
                    <a:pt x="684" y="1183"/>
                  </a:cubicBezTo>
                  <a:cubicBezTo>
                    <a:pt x="678" y="1186"/>
                    <a:pt x="670" y="1184"/>
                    <a:pt x="663" y="1183"/>
                  </a:cubicBezTo>
                  <a:cubicBezTo>
                    <a:pt x="664" y="1189"/>
                    <a:pt x="670" y="1190"/>
                    <a:pt x="670" y="1197"/>
                  </a:cubicBezTo>
                  <a:close/>
                  <a:moveTo>
                    <a:pt x="775" y="1188"/>
                  </a:moveTo>
                  <a:cubicBezTo>
                    <a:pt x="769" y="1187"/>
                    <a:pt x="763" y="1185"/>
                    <a:pt x="758" y="1185"/>
                  </a:cubicBezTo>
                  <a:cubicBezTo>
                    <a:pt x="770" y="1190"/>
                    <a:pt x="783" y="1191"/>
                    <a:pt x="797" y="1193"/>
                  </a:cubicBezTo>
                  <a:cubicBezTo>
                    <a:pt x="810" y="1195"/>
                    <a:pt x="826" y="1200"/>
                    <a:pt x="840" y="1193"/>
                  </a:cubicBezTo>
                  <a:cubicBezTo>
                    <a:pt x="825" y="1181"/>
                    <a:pt x="797" y="1189"/>
                    <a:pt x="775" y="1188"/>
                  </a:cubicBezTo>
                  <a:close/>
                  <a:moveTo>
                    <a:pt x="873" y="1187"/>
                  </a:moveTo>
                  <a:cubicBezTo>
                    <a:pt x="870" y="1192"/>
                    <a:pt x="857" y="1188"/>
                    <a:pt x="853" y="1190"/>
                  </a:cubicBezTo>
                  <a:cubicBezTo>
                    <a:pt x="860" y="1192"/>
                    <a:pt x="860" y="1203"/>
                    <a:pt x="860" y="1208"/>
                  </a:cubicBezTo>
                  <a:cubicBezTo>
                    <a:pt x="871" y="1206"/>
                    <a:pt x="887" y="1212"/>
                    <a:pt x="901" y="1212"/>
                  </a:cubicBezTo>
                  <a:cubicBezTo>
                    <a:pt x="894" y="1200"/>
                    <a:pt x="884" y="1193"/>
                    <a:pt x="873" y="1187"/>
                  </a:cubicBezTo>
                  <a:close/>
                  <a:moveTo>
                    <a:pt x="554" y="1215"/>
                  </a:moveTo>
                  <a:cubicBezTo>
                    <a:pt x="532" y="1212"/>
                    <a:pt x="509" y="1212"/>
                    <a:pt x="489" y="1213"/>
                  </a:cubicBezTo>
                  <a:cubicBezTo>
                    <a:pt x="437" y="1214"/>
                    <a:pt x="376" y="1204"/>
                    <a:pt x="321" y="1215"/>
                  </a:cubicBezTo>
                  <a:cubicBezTo>
                    <a:pt x="324" y="1212"/>
                    <a:pt x="320" y="1212"/>
                    <a:pt x="318" y="1210"/>
                  </a:cubicBezTo>
                  <a:cubicBezTo>
                    <a:pt x="290" y="1212"/>
                    <a:pt x="268" y="1210"/>
                    <a:pt x="242" y="1209"/>
                  </a:cubicBezTo>
                  <a:cubicBezTo>
                    <a:pt x="217" y="1208"/>
                    <a:pt x="189" y="1206"/>
                    <a:pt x="152" y="1205"/>
                  </a:cubicBezTo>
                  <a:cubicBezTo>
                    <a:pt x="135" y="1205"/>
                    <a:pt x="120" y="1202"/>
                    <a:pt x="105" y="1203"/>
                  </a:cubicBezTo>
                  <a:cubicBezTo>
                    <a:pt x="98" y="1203"/>
                    <a:pt x="89" y="1205"/>
                    <a:pt x="79" y="1205"/>
                  </a:cubicBezTo>
                  <a:cubicBezTo>
                    <a:pt x="69" y="1205"/>
                    <a:pt x="57" y="1202"/>
                    <a:pt x="49" y="1204"/>
                  </a:cubicBezTo>
                  <a:cubicBezTo>
                    <a:pt x="34" y="1207"/>
                    <a:pt x="27" y="1219"/>
                    <a:pt x="15" y="1224"/>
                  </a:cubicBezTo>
                  <a:cubicBezTo>
                    <a:pt x="19" y="1307"/>
                    <a:pt x="31" y="1391"/>
                    <a:pt x="39" y="1463"/>
                  </a:cubicBezTo>
                  <a:cubicBezTo>
                    <a:pt x="42" y="1484"/>
                    <a:pt x="45" y="1507"/>
                    <a:pt x="48" y="1529"/>
                  </a:cubicBezTo>
                  <a:cubicBezTo>
                    <a:pt x="55" y="1575"/>
                    <a:pt x="64" y="1620"/>
                    <a:pt x="68" y="1666"/>
                  </a:cubicBezTo>
                  <a:cubicBezTo>
                    <a:pt x="73" y="1673"/>
                    <a:pt x="73" y="1674"/>
                    <a:pt x="77" y="1683"/>
                  </a:cubicBezTo>
                  <a:cubicBezTo>
                    <a:pt x="85" y="1688"/>
                    <a:pt x="91" y="1696"/>
                    <a:pt x="98" y="1702"/>
                  </a:cubicBezTo>
                  <a:cubicBezTo>
                    <a:pt x="110" y="1702"/>
                    <a:pt x="123" y="1706"/>
                    <a:pt x="132" y="1708"/>
                  </a:cubicBezTo>
                  <a:cubicBezTo>
                    <a:pt x="157" y="1714"/>
                    <a:pt x="185" y="1710"/>
                    <a:pt x="213" y="1711"/>
                  </a:cubicBezTo>
                  <a:cubicBezTo>
                    <a:pt x="267" y="1713"/>
                    <a:pt x="325" y="1721"/>
                    <a:pt x="378" y="1720"/>
                  </a:cubicBezTo>
                  <a:cubicBezTo>
                    <a:pt x="417" y="1718"/>
                    <a:pt x="449" y="1720"/>
                    <a:pt x="486" y="1720"/>
                  </a:cubicBezTo>
                  <a:cubicBezTo>
                    <a:pt x="513" y="1719"/>
                    <a:pt x="540" y="1722"/>
                    <a:pt x="566" y="1722"/>
                  </a:cubicBezTo>
                  <a:cubicBezTo>
                    <a:pt x="592" y="1723"/>
                    <a:pt x="618" y="1718"/>
                    <a:pt x="642" y="1717"/>
                  </a:cubicBezTo>
                  <a:cubicBezTo>
                    <a:pt x="693" y="1716"/>
                    <a:pt x="737" y="1721"/>
                    <a:pt x="785" y="1713"/>
                  </a:cubicBezTo>
                  <a:cubicBezTo>
                    <a:pt x="812" y="1718"/>
                    <a:pt x="844" y="1714"/>
                    <a:pt x="873" y="1705"/>
                  </a:cubicBezTo>
                  <a:cubicBezTo>
                    <a:pt x="887" y="1626"/>
                    <a:pt x="901" y="1542"/>
                    <a:pt x="905" y="1457"/>
                  </a:cubicBezTo>
                  <a:cubicBezTo>
                    <a:pt x="907" y="1416"/>
                    <a:pt x="905" y="1374"/>
                    <a:pt x="906" y="1331"/>
                  </a:cubicBezTo>
                  <a:cubicBezTo>
                    <a:pt x="907" y="1297"/>
                    <a:pt x="912" y="1253"/>
                    <a:pt x="904" y="1224"/>
                  </a:cubicBezTo>
                  <a:cubicBezTo>
                    <a:pt x="835" y="1213"/>
                    <a:pt x="768" y="1213"/>
                    <a:pt x="711" y="1212"/>
                  </a:cubicBezTo>
                  <a:cubicBezTo>
                    <a:pt x="708" y="1216"/>
                    <a:pt x="718" y="1225"/>
                    <a:pt x="712" y="1230"/>
                  </a:cubicBezTo>
                  <a:cubicBezTo>
                    <a:pt x="707" y="1221"/>
                    <a:pt x="699" y="1213"/>
                    <a:pt x="698" y="1205"/>
                  </a:cubicBezTo>
                  <a:cubicBezTo>
                    <a:pt x="687" y="1207"/>
                    <a:pt x="685" y="1203"/>
                    <a:pt x="676" y="1208"/>
                  </a:cubicBezTo>
                  <a:cubicBezTo>
                    <a:pt x="686" y="1230"/>
                    <a:pt x="694" y="1257"/>
                    <a:pt x="688" y="1286"/>
                  </a:cubicBezTo>
                  <a:cubicBezTo>
                    <a:pt x="685" y="1304"/>
                    <a:pt x="680" y="1322"/>
                    <a:pt x="683" y="1339"/>
                  </a:cubicBezTo>
                  <a:cubicBezTo>
                    <a:pt x="688" y="1361"/>
                    <a:pt x="704" y="1372"/>
                    <a:pt x="704" y="1393"/>
                  </a:cubicBezTo>
                  <a:cubicBezTo>
                    <a:pt x="693" y="1380"/>
                    <a:pt x="685" y="1367"/>
                    <a:pt x="680" y="1352"/>
                  </a:cubicBezTo>
                  <a:cubicBezTo>
                    <a:pt x="665" y="1311"/>
                    <a:pt x="697" y="1246"/>
                    <a:pt x="666" y="1207"/>
                  </a:cubicBezTo>
                  <a:cubicBezTo>
                    <a:pt x="628" y="1209"/>
                    <a:pt x="589" y="1206"/>
                    <a:pt x="554" y="121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58" name="矩形 57"/>
          <p:cNvSpPr/>
          <p:nvPr/>
        </p:nvSpPr>
        <p:spPr>
          <a:xfrm>
            <a:off x="3944888" y="2613196"/>
            <a:ext cx="2058206" cy="658167"/>
          </a:xfrm>
          <a:prstGeom prst="rect">
            <a:avLst/>
          </a:prstGeom>
        </p:spPr>
        <p:txBody>
          <a:bodyPr wrap="none" lIns="103163" tIns="51581" rIns="103163" bIns="51581">
            <a:sp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r>
              <a:rPr lang="zh-CN" altLang="en-US" sz="3600"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田英章楷书" pitchFamily="2" charset="-122"/>
                <a:ea typeface="田英章楷书" pitchFamily="2" charset="-122"/>
              </a:rPr>
              <a:t>谢谢</a:t>
            </a:r>
            <a:r>
              <a:rPr lang="zh-CN" altLang="en-US" sz="3600" b="1" cap="all">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田英章楷书" pitchFamily="2" charset="-122"/>
                <a:ea typeface="田英章楷书" pitchFamily="2" charset="-122"/>
              </a:rPr>
              <a:t>观</a:t>
            </a:r>
            <a:r>
              <a:rPr lang="zh-CN" altLang="en-US" sz="3600" b="1" cap="all" smtClean="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田英章楷书" pitchFamily="2" charset="-122"/>
                <a:ea typeface="田英章楷书" pitchFamily="2" charset="-122"/>
              </a:rPr>
              <a:t>看</a:t>
            </a:r>
            <a:endParaRPr lang="zh-CN" altLang="en-US" sz="36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latin typeface="田英章楷书" pitchFamily="2" charset="-122"/>
              <a:ea typeface="田英章楷书" pitchFamily="2" charset="-122"/>
            </a:endParaRPr>
          </a:p>
        </p:txBody>
      </p:sp>
      <p:grpSp>
        <p:nvGrpSpPr>
          <p:cNvPr id="3" name="组合 2"/>
          <p:cNvGrpSpPr/>
          <p:nvPr/>
        </p:nvGrpSpPr>
        <p:grpSpPr>
          <a:xfrm>
            <a:off x="6435165" y="1395253"/>
            <a:ext cx="936104" cy="2439276"/>
            <a:chOff x="5940152" y="1046439"/>
            <a:chExt cx="864096" cy="1829457"/>
          </a:xfrm>
        </p:grpSpPr>
        <p:cxnSp>
          <p:nvCxnSpPr>
            <p:cNvPr id="5169" name="直接连接符 5168"/>
            <p:cNvCxnSpPr/>
            <p:nvPr/>
          </p:nvCxnSpPr>
          <p:spPr>
            <a:xfrm flipV="1">
              <a:off x="5940152" y="1046439"/>
              <a:ext cx="504056" cy="373183"/>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172" name="直接连接符 5171"/>
            <p:cNvCxnSpPr/>
            <p:nvPr/>
          </p:nvCxnSpPr>
          <p:spPr>
            <a:xfrm flipV="1">
              <a:off x="6084168" y="1959682"/>
              <a:ext cx="720080" cy="7200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5174" name="直接连接符 5173"/>
            <p:cNvCxnSpPr/>
            <p:nvPr/>
          </p:nvCxnSpPr>
          <p:spPr>
            <a:xfrm>
              <a:off x="6069285" y="2633971"/>
              <a:ext cx="720080" cy="241925"/>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grpSp>
        <p:nvGrpSpPr>
          <p:cNvPr id="14" name="组合 13"/>
          <p:cNvGrpSpPr/>
          <p:nvPr/>
        </p:nvGrpSpPr>
        <p:grpSpPr>
          <a:xfrm>
            <a:off x="2703967" y="1462214"/>
            <a:ext cx="796210" cy="2305280"/>
            <a:chOff x="2495968" y="1096660"/>
            <a:chExt cx="734963" cy="1728960"/>
          </a:xfrm>
        </p:grpSpPr>
        <p:cxnSp>
          <p:nvCxnSpPr>
            <p:cNvPr id="67" name="直接连接符 66"/>
            <p:cNvCxnSpPr/>
            <p:nvPr/>
          </p:nvCxnSpPr>
          <p:spPr>
            <a:xfrm flipH="1" flipV="1">
              <a:off x="2674221" y="1096660"/>
              <a:ext cx="504056" cy="373183"/>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flipV="1">
              <a:off x="2510851" y="1909406"/>
              <a:ext cx="720080" cy="72008"/>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flipH="1">
              <a:off x="2495968" y="2583695"/>
              <a:ext cx="720080" cy="241925"/>
            </a:xfrm>
            <a:prstGeom prst="line">
              <a:avLst/>
            </a:prstGeom>
            <a:ln>
              <a:solidFill>
                <a:srgbClr val="FFFFFF">
                  <a:alpha val="20000"/>
                </a:srgb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7663212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22" presetClass="entr" presetSubtype="8" fill="hold" grpId="0" nodeType="afterEffect">
                                  <p:stCondLst>
                                    <p:cond delay="0"/>
                                  </p:stCondLst>
                                  <p:childTnLst>
                                    <p:set>
                                      <p:cBhvr>
                                        <p:cTn id="12" dur="1" fill="hold">
                                          <p:stCondLst>
                                            <p:cond delay="0"/>
                                          </p:stCondLst>
                                        </p:cTn>
                                        <p:tgtEl>
                                          <p:spTgt spid="58"/>
                                        </p:tgtEl>
                                        <p:attrNameLst>
                                          <p:attrName>style.visibility</p:attrName>
                                        </p:attrNameLst>
                                      </p:cBhvr>
                                      <p:to>
                                        <p:strVal val="visible"/>
                                      </p:to>
                                    </p:set>
                                    <p:animEffect transition="in" filter="wipe(left)">
                                      <p:cBhvr>
                                        <p:cTn id="13" dur="500"/>
                                        <p:tgtEl>
                                          <p:spTgt spid="58"/>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left)">
                                      <p:cBhvr>
                                        <p:cTn id="17" dur="500"/>
                                        <p:tgtEl>
                                          <p:spTgt spid="3"/>
                                        </p:tgtEl>
                                      </p:cBhvr>
                                    </p:animEffect>
                                  </p:childTnLst>
                                </p:cTn>
                              </p:par>
                              <p:par>
                                <p:cTn id="18" presetID="22" presetClass="entr" presetSubtype="2" fill="hold" nodeType="withEffect">
                                  <p:stCondLst>
                                    <p:cond delay="0"/>
                                  </p:stCondLst>
                                  <p:childTnLst>
                                    <p:set>
                                      <p:cBhvr>
                                        <p:cTn id="19" dur="1" fill="hold">
                                          <p:stCondLst>
                                            <p:cond delay="0"/>
                                          </p:stCondLst>
                                        </p:cTn>
                                        <p:tgtEl>
                                          <p:spTgt spid="14"/>
                                        </p:tgtEl>
                                        <p:attrNameLst>
                                          <p:attrName>style.visibility</p:attrName>
                                        </p:attrNameLst>
                                      </p:cBhvr>
                                      <p:to>
                                        <p:strVal val="visible"/>
                                      </p:to>
                                    </p:set>
                                    <p:animEffect transition="in" filter="wipe(right)">
                                      <p:cBhvr>
                                        <p:cTn id="20" dur="500"/>
                                        <p:tgtEl>
                                          <p:spTgt spid="14"/>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41"/>
                                        </p:tgtEl>
                                        <p:attrNameLst>
                                          <p:attrName>style.visibility</p:attrName>
                                        </p:attrNameLst>
                                      </p:cBhvr>
                                      <p:to>
                                        <p:strVal val="visible"/>
                                      </p:to>
                                    </p:set>
                                    <p:anim calcmode="lin" valueType="num">
                                      <p:cBhvr additive="base">
                                        <p:cTn id="24" dur="500" fill="hold"/>
                                        <p:tgtEl>
                                          <p:spTgt spid="41"/>
                                        </p:tgtEl>
                                        <p:attrNameLst>
                                          <p:attrName>ppt_x</p:attrName>
                                        </p:attrNameLst>
                                      </p:cBhvr>
                                      <p:tavLst>
                                        <p:tav tm="0">
                                          <p:val>
                                            <p:strVal val="0-#ppt_w/2"/>
                                          </p:val>
                                        </p:tav>
                                        <p:tav tm="100000">
                                          <p:val>
                                            <p:strVal val="#ppt_x"/>
                                          </p:val>
                                        </p:tav>
                                      </p:tavLst>
                                    </p:anim>
                                    <p:anim calcmode="lin" valueType="num">
                                      <p:cBhvr additive="base">
                                        <p:cTn id="25" dur="500" fill="hold"/>
                                        <p:tgtEl>
                                          <p:spTgt spid="41"/>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300"/>
                                  </p:stCondLst>
                                  <p:childTnLst>
                                    <p:set>
                                      <p:cBhvr>
                                        <p:cTn id="27" dur="1" fill="hold">
                                          <p:stCondLst>
                                            <p:cond delay="0"/>
                                          </p:stCondLst>
                                        </p:cTn>
                                        <p:tgtEl>
                                          <p:spTgt spid="35"/>
                                        </p:tgtEl>
                                        <p:attrNameLst>
                                          <p:attrName>style.visibility</p:attrName>
                                        </p:attrNameLst>
                                      </p:cBhvr>
                                      <p:to>
                                        <p:strVal val="visible"/>
                                      </p:to>
                                    </p:set>
                                    <p:anim calcmode="lin" valueType="num">
                                      <p:cBhvr additive="base">
                                        <p:cTn id="28" dur="500" fill="hold"/>
                                        <p:tgtEl>
                                          <p:spTgt spid="35"/>
                                        </p:tgtEl>
                                        <p:attrNameLst>
                                          <p:attrName>ppt_x</p:attrName>
                                        </p:attrNameLst>
                                      </p:cBhvr>
                                      <p:tavLst>
                                        <p:tav tm="0">
                                          <p:val>
                                            <p:strVal val="0-#ppt_w/2"/>
                                          </p:val>
                                        </p:tav>
                                        <p:tav tm="100000">
                                          <p:val>
                                            <p:strVal val="#ppt_x"/>
                                          </p:val>
                                        </p:tav>
                                      </p:tavLst>
                                    </p:anim>
                                    <p:anim calcmode="lin" valueType="num">
                                      <p:cBhvr additive="base">
                                        <p:cTn id="29" dur="500" fill="hold"/>
                                        <p:tgtEl>
                                          <p:spTgt spid="35"/>
                                        </p:tgtEl>
                                        <p:attrNameLst>
                                          <p:attrName>ppt_y</p:attrName>
                                        </p:attrNameLst>
                                      </p:cBhvr>
                                      <p:tavLst>
                                        <p:tav tm="0">
                                          <p:val>
                                            <p:strVal val="#ppt_y"/>
                                          </p:val>
                                        </p:tav>
                                        <p:tav tm="100000">
                                          <p:val>
                                            <p:strVal val="#ppt_y"/>
                                          </p:val>
                                        </p:tav>
                                      </p:tavLst>
                                    </p:anim>
                                  </p:childTnLst>
                                </p:cTn>
                              </p:par>
                              <p:par>
                                <p:cTn id="30" presetID="42" presetClass="entr" presetSubtype="0" fill="hold" nodeType="withEffect">
                                  <p:stCondLst>
                                    <p:cond delay="300"/>
                                  </p:stCondLst>
                                  <p:childTnLst>
                                    <p:set>
                                      <p:cBhvr>
                                        <p:cTn id="31" dur="1" fill="hold">
                                          <p:stCondLst>
                                            <p:cond delay="0"/>
                                          </p:stCondLst>
                                        </p:cTn>
                                        <p:tgtEl>
                                          <p:spTgt spid="5152"/>
                                        </p:tgtEl>
                                        <p:attrNameLst>
                                          <p:attrName>style.visibility</p:attrName>
                                        </p:attrNameLst>
                                      </p:cBhvr>
                                      <p:to>
                                        <p:strVal val="visible"/>
                                      </p:to>
                                    </p:set>
                                    <p:animEffect transition="in" filter="fade">
                                      <p:cBhvr>
                                        <p:cTn id="32" dur="1000"/>
                                        <p:tgtEl>
                                          <p:spTgt spid="5152"/>
                                        </p:tgtEl>
                                      </p:cBhvr>
                                    </p:animEffect>
                                    <p:anim calcmode="lin" valueType="num">
                                      <p:cBhvr>
                                        <p:cTn id="33" dur="1000" fill="hold"/>
                                        <p:tgtEl>
                                          <p:spTgt spid="5152"/>
                                        </p:tgtEl>
                                        <p:attrNameLst>
                                          <p:attrName>ppt_x</p:attrName>
                                        </p:attrNameLst>
                                      </p:cBhvr>
                                      <p:tavLst>
                                        <p:tav tm="0">
                                          <p:val>
                                            <p:strVal val="#ppt_x"/>
                                          </p:val>
                                        </p:tav>
                                        <p:tav tm="100000">
                                          <p:val>
                                            <p:strVal val="#ppt_x"/>
                                          </p:val>
                                        </p:tav>
                                      </p:tavLst>
                                    </p:anim>
                                    <p:anim calcmode="lin" valueType="num">
                                      <p:cBhvr>
                                        <p:cTn id="34" dur="1000" fill="hold"/>
                                        <p:tgtEl>
                                          <p:spTgt spid="5152"/>
                                        </p:tgtEl>
                                        <p:attrNameLst>
                                          <p:attrName>ppt_y</p:attrName>
                                        </p:attrNameLst>
                                      </p:cBhvr>
                                      <p:tavLst>
                                        <p:tav tm="0">
                                          <p:val>
                                            <p:strVal val="#ppt_y+.1"/>
                                          </p:val>
                                        </p:tav>
                                        <p:tav tm="100000">
                                          <p:val>
                                            <p:strVal val="#ppt_y"/>
                                          </p:val>
                                        </p:tav>
                                      </p:tavLst>
                                    </p:anim>
                                  </p:childTnLst>
                                </p:cTn>
                              </p:par>
                              <p:par>
                                <p:cTn id="35" presetID="10" presetClass="entr" presetSubtype="0" fill="hold" nodeType="withEffect">
                                  <p:stCondLst>
                                    <p:cond delay="30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500"/>
                                        <p:tgtEl>
                                          <p:spTgt spid="13"/>
                                        </p:tgtEl>
                                      </p:cBhvr>
                                    </p:animEffect>
                                  </p:childTnLst>
                                </p:cTn>
                              </p:par>
                              <p:par>
                                <p:cTn id="38" presetID="10" presetClass="entr" presetSubtype="0" fill="hold" nodeType="withEffect">
                                  <p:stCondLst>
                                    <p:cond delay="300"/>
                                  </p:stCondLst>
                                  <p:childTnLst>
                                    <p:set>
                                      <p:cBhvr>
                                        <p:cTn id="39" dur="1" fill="hold">
                                          <p:stCondLst>
                                            <p:cond delay="0"/>
                                          </p:stCondLst>
                                        </p:cTn>
                                        <p:tgtEl>
                                          <p:spTgt spid="21"/>
                                        </p:tgtEl>
                                        <p:attrNameLst>
                                          <p:attrName>style.visibility</p:attrName>
                                        </p:attrNameLst>
                                      </p:cBhvr>
                                      <p:to>
                                        <p:strVal val="visible"/>
                                      </p:to>
                                    </p:set>
                                    <p:animEffect transition="in" filter="fade">
                                      <p:cBhvr>
                                        <p:cTn id="40"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41" grpId="0" animBg="1"/>
      <p:bldP spid="58"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e49447effcd608e75555da7a94e3b5cc1e1ffa7"/>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学校">
      <a:majorFont>
        <a:latin typeface="Arial"/>
        <a:ea typeface="方正卡通简体"/>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4747</TotalTime>
  <Words>2259</Words>
  <Application>Microsoft Office PowerPoint</Application>
  <PresentationFormat>A4 纸张(210x297 毫米)</PresentationFormat>
  <Paragraphs>170</Paragraphs>
  <Slides>39</Slides>
  <Notes>15</Notes>
  <HiddenSlides>0</HiddenSlides>
  <MMClips>0</MMClips>
  <ScaleCrop>false</ScaleCrop>
  <HeadingPairs>
    <vt:vector size="4" baseType="variant">
      <vt:variant>
        <vt:lpstr>主题</vt:lpstr>
      </vt:variant>
      <vt:variant>
        <vt:i4>1</vt:i4>
      </vt:variant>
      <vt:variant>
        <vt:lpstr>幻灯片标题</vt:lpstr>
      </vt:variant>
      <vt:variant>
        <vt:i4>39</vt:i4>
      </vt:variant>
    </vt:vector>
  </HeadingPairs>
  <TitlesOfParts>
    <vt:vector size="40" baseType="lpstr">
      <vt:lpstr>Office 主题</vt:lpstr>
      <vt:lpstr>PowerPoint 演示文稿</vt:lpstr>
      <vt:lpstr>一、物理学与其研究对象</vt:lpstr>
      <vt:lpstr>二、物理学与医学的关系</vt:lpstr>
      <vt:lpstr>1. 人体中的杠杆</vt:lpstr>
      <vt:lpstr>2.体位对血压测量的影响</vt:lpstr>
      <vt:lpstr>PowerPoint 演示文稿</vt:lpstr>
      <vt:lpstr>3. 血管中的流体力学</vt:lpstr>
      <vt:lpstr>4. 肺泡的物理现象</vt:lpstr>
      <vt:lpstr>5. 显微镜</vt:lpstr>
      <vt:lpstr>  伽利略的显微镜</vt:lpstr>
      <vt:lpstr>  胡克的显微镜</vt:lpstr>
      <vt:lpstr>电子显微镜</vt:lpstr>
      <vt:lpstr>  电子显微镜-花锦葵属植物的花粉微粒</vt:lpstr>
      <vt:lpstr>扫描探针显微镜</vt:lpstr>
      <vt:lpstr>  扫描探针显微镜：化学键首次肉眼可见</vt:lpstr>
      <vt:lpstr>  我国科学家率先“看见”氢键</vt:lpstr>
      <vt:lpstr>微型荧光显微镜</vt:lpstr>
      <vt:lpstr>  荧光药丸摄像头可精确扫描肿瘤</vt:lpstr>
      <vt:lpstr>6. X射线</vt:lpstr>
      <vt:lpstr>(1) X射线成像</vt:lpstr>
      <vt:lpstr>PowerPoint 演示文稿</vt:lpstr>
      <vt:lpstr>PowerPoint 演示文稿</vt:lpstr>
      <vt:lpstr>X 射线电子计算机断层成像     (X-ray Computed Tomography, 简称CT)</vt:lpstr>
      <vt:lpstr>PowerPoint 演示文稿</vt:lpstr>
      <vt:lpstr>PowerPoint 演示文稿</vt:lpstr>
      <vt:lpstr>  CT图像与三维重建</vt:lpstr>
      <vt:lpstr>  PET-CT融合</vt:lpstr>
      <vt:lpstr>(2) X 射线用于肿瘤的放射治疗</vt:lpstr>
      <vt:lpstr>(3) 通过X射线衍射法研究生物大分子结构</vt:lpstr>
      <vt:lpstr>PowerPoint 演示文稿</vt:lpstr>
      <vt:lpstr>PowerPoint 演示文稿</vt:lpstr>
      <vt:lpstr>7. 磁共振成像 Magnetic Resonance Imaging，MRI</vt:lpstr>
      <vt:lpstr>磁共振图像</vt:lpstr>
      <vt:lpstr>  功能性磁共振成像(fMRI) </vt:lpstr>
      <vt:lpstr>PowerPoint 演示文稿</vt:lpstr>
      <vt:lpstr>8. 血液癌细胞“透析”技术</vt:lpstr>
      <vt:lpstr>四、课程内容及学时安排</vt:lpstr>
      <vt:lpstr>五、学习要求及成绩安排</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ABC</dc:creator>
  <cp:lastModifiedBy>Windows 用户</cp:lastModifiedBy>
  <cp:revision>233</cp:revision>
  <dcterms:created xsi:type="dcterms:W3CDTF">2014-01-02T04:39:58Z</dcterms:created>
  <dcterms:modified xsi:type="dcterms:W3CDTF">2020-03-17T23:27:51Z</dcterms:modified>
</cp:coreProperties>
</file>