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441" r:id="rId2"/>
    <p:sldId id="447" r:id="rId3"/>
    <p:sldId id="448" r:id="rId4"/>
    <p:sldId id="449" r:id="rId5"/>
    <p:sldId id="463" r:id="rId6"/>
    <p:sldId id="450" r:id="rId7"/>
    <p:sldId id="458" r:id="rId8"/>
    <p:sldId id="451" r:id="rId9"/>
    <p:sldId id="461" r:id="rId10"/>
    <p:sldId id="462" r:id="rId11"/>
    <p:sldId id="454" r:id="rId12"/>
    <p:sldId id="420" r:id="rId13"/>
    <p:sldId id="421" r:id="rId14"/>
    <p:sldId id="423" r:id="rId15"/>
    <p:sldId id="424" r:id="rId16"/>
    <p:sldId id="416" r:id="rId17"/>
    <p:sldId id="464" r:id="rId18"/>
    <p:sldId id="471" r:id="rId19"/>
    <p:sldId id="465" r:id="rId20"/>
    <p:sldId id="466" r:id="rId21"/>
    <p:sldId id="369" r:id="rId22"/>
    <p:sldId id="425" r:id="rId23"/>
    <p:sldId id="408" r:id="rId24"/>
    <p:sldId id="467" r:id="rId25"/>
    <p:sldId id="370" r:id="rId26"/>
    <p:sldId id="426" r:id="rId27"/>
    <p:sldId id="427" r:id="rId28"/>
    <p:sldId id="428" r:id="rId29"/>
    <p:sldId id="409" r:id="rId30"/>
    <p:sldId id="468" r:id="rId31"/>
    <p:sldId id="429" r:id="rId32"/>
    <p:sldId id="371" r:id="rId33"/>
    <p:sldId id="430" r:id="rId34"/>
    <p:sldId id="410" r:id="rId35"/>
    <p:sldId id="446" r:id="rId36"/>
    <p:sldId id="431" r:id="rId37"/>
    <p:sldId id="469" r:id="rId38"/>
    <p:sldId id="473" r:id="rId39"/>
    <p:sldId id="472" r:id="rId40"/>
    <p:sldId id="418" r:id="rId41"/>
    <p:sldId id="415" r:id="rId42"/>
    <p:sldId id="377" r:id="rId43"/>
    <p:sldId id="459" r:id="rId44"/>
  </p:sldIdLst>
  <p:sldSz cx="9144000" cy="6858000" type="screen4x3"/>
  <p:notesSz cx="6858000" cy="9623425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33"/>
    <a:srgbClr val="993300"/>
    <a:srgbClr val="003399"/>
    <a:srgbClr val="66FFFF"/>
    <a:srgbClr val="FF66FF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695" autoAdjust="0"/>
  </p:normalViewPr>
  <p:slideViewPr>
    <p:cSldViewPr snapToGrid="0">
      <p:cViewPr varScale="1">
        <p:scale>
          <a:sx n="80" d="100"/>
          <a:sy n="80" d="100"/>
        </p:scale>
        <p:origin x="3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38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Relationship Id="rId9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4" Type="http://schemas.openxmlformats.org/officeDocument/2006/relationships/image" Target="../media/image49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image" Target="../media/image53.wmf"/><Relationship Id="rId7" Type="http://schemas.openxmlformats.org/officeDocument/2006/relationships/image" Target="../media/image57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4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4" Type="http://schemas.openxmlformats.org/officeDocument/2006/relationships/image" Target="../media/image75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88.wmf"/><Relationship Id="rId13" Type="http://schemas.openxmlformats.org/officeDocument/2006/relationships/image" Target="../media/image93.wmf"/><Relationship Id="rId3" Type="http://schemas.openxmlformats.org/officeDocument/2006/relationships/image" Target="../media/image83.wmf"/><Relationship Id="rId7" Type="http://schemas.openxmlformats.org/officeDocument/2006/relationships/image" Target="../media/image87.wmf"/><Relationship Id="rId12" Type="http://schemas.openxmlformats.org/officeDocument/2006/relationships/image" Target="../media/image92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6" Type="http://schemas.openxmlformats.org/officeDocument/2006/relationships/image" Target="../media/image86.wmf"/><Relationship Id="rId11" Type="http://schemas.openxmlformats.org/officeDocument/2006/relationships/image" Target="../media/image91.wmf"/><Relationship Id="rId5" Type="http://schemas.openxmlformats.org/officeDocument/2006/relationships/image" Target="../media/image85.wmf"/><Relationship Id="rId10" Type="http://schemas.openxmlformats.org/officeDocument/2006/relationships/image" Target="../media/image90.wmf"/><Relationship Id="rId4" Type="http://schemas.openxmlformats.org/officeDocument/2006/relationships/image" Target="../media/image84.wmf"/><Relationship Id="rId9" Type="http://schemas.openxmlformats.org/officeDocument/2006/relationships/image" Target="../media/image89.wmf"/><Relationship Id="rId14" Type="http://schemas.openxmlformats.org/officeDocument/2006/relationships/image" Target="../media/image94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wmf"/><Relationship Id="rId3" Type="http://schemas.openxmlformats.org/officeDocument/2006/relationships/image" Target="../media/image102.wmf"/><Relationship Id="rId7" Type="http://schemas.openxmlformats.org/officeDocument/2006/relationships/image" Target="../media/image106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Relationship Id="rId6" Type="http://schemas.openxmlformats.org/officeDocument/2006/relationships/image" Target="../media/image105.wmf"/><Relationship Id="rId5" Type="http://schemas.openxmlformats.org/officeDocument/2006/relationships/image" Target="../media/image104.wmf"/><Relationship Id="rId10" Type="http://schemas.openxmlformats.org/officeDocument/2006/relationships/image" Target="../media/image109.wmf"/><Relationship Id="rId4" Type="http://schemas.openxmlformats.org/officeDocument/2006/relationships/image" Target="../media/image103.wmf"/><Relationship Id="rId9" Type="http://schemas.openxmlformats.org/officeDocument/2006/relationships/image" Target="../media/image108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wmf"/><Relationship Id="rId1" Type="http://schemas.openxmlformats.org/officeDocument/2006/relationships/image" Target="../media/image11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wmf"/><Relationship Id="rId7" Type="http://schemas.openxmlformats.org/officeDocument/2006/relationships/image" Target="../media/image124.wmf"/><Relationship Id="rId2" Type="http://schemas.openxmlformats.org/officeDocument/2006/relationships/image" Target="../media/image119.wmf"/><Relationship Id="rId1" Type="http://schemas.openxmlformats.org/officeDocument/2006/relationships/image" Target="../media/image118.wmf"/><Relationship Id="rId6" Type="http://schemas.openxmlformats.org/officeDocument/2006/relationships/image" Target="../media/image123.wmf"/><Relationship Id="rId5" Type="http://schemas.openxmlformats.org/officeDocument/2006/relationships/image" Target="../media/image122.wmf"/><Relationship Id="rId4" Type="http://schemas.openxmlformats.org/officeDocument/2006/relationships/image" Target="../media/image12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wmf"/><Relationship Id="rId2" Type="http://schemas.openxmlformats.org/officeDocument/2006/relationships/image" Target="../media/image127.wmf"/><Relationship Id="rId1" Type="http://schemas.openxmlformats.org/officeDocument/2006/relationships/image" Target="../media/image126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wmf"/><Relationship Id="rId7" Type="http://schemas.openxmlformats.org/officeDocument/2006/relationships/image" Target="../media/image135.wmf"/><Relationship Id="rId2" Type="http://schemas.openxmlformats.org/officeDocument/2006/relationships/image" Target="../media/image130.wmf"/><Relationship Id="rId1" Type="http://schemas.openxmlformats.org/officeDocument/2006/relationships/image" Target="../media/image129.wmf"/><Relationship Id="rId6" Type="http://schemas.openxmlformats.org/officeDocument/2006/relationships/image" Target="../media/image134.wmf"/><Relationship Id="rId5" Type="http://schemas.openxmlformats.org/officeDocument/2006/relationships/image" Target="../media/image133.wmf"/><Relationship Id="rId4" Type="http://schemas.openxmlformats.org/officeDocument/2006/relationships/image" Target="../media/image1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23938" y="722313"/>
            <a:ext cx="4810125" cy="36083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5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570413"/>
            <a:ext cx="5486400" cy="43307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263650" y="1203325"/>
            <a:ext cx="4330700" cy="3248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630738"/>
            <a:ext cx="5486400" cy="3789362"/>
          </a:xfrm>
          <a:prstGeom prst="rect">
            <a:avLst/>
          </a:prstGeom>
        </p:spPr>
        <p:txBody>
          <a:bodyPr/>
          <a:lstStyle/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F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指合外力，如果为变力，可以使用平均值；</a:t>
            </a:r>
          </a:p>
          <a:p>
            <a:r>
              <a:rPr lang="en-US" altLang="zh-CN" sz="1200" b="0" i="0" kern="120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“=“ </a:t>
            </a:r>
            <a:r>
              <a:rPr lang="zh-CN" altLang="en-US" sz="1200" b="0" i="0" kern="120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既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表示数值一致，又表示方向一致；</a:t>
            </a:r>
          </a:p>
        </p:txBody>
      </p:sp>
    </p:spTree>
    <p:extLst>
      <p:ext uri="{BB962C8B-B14F-4D97-AF65-F5344CB8AC3E}">
        <p14:creationId xmlns:p14="http://schemas.microsoft.com/office/powerpoint/2010/main" val="730362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263650" y="1203325"/>
            <a:ext cx="4330700" cy="3248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630738"/>
            <a:ext cx="5486400" cy="3789362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 smtClean="0">
                <a:effectLst/>
              </a:rPr>
              <a:t>在课堂徒手劈砖教学而走红网络的川大教授魏骁勇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98452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63650" y="1203325"/>
            <a:ext cx="4330700" cy="32480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630738"/>
            <a:ext cx="5486400" cy="37893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zh-CN" dirty="0" smtClean="0">
                <a:latin typeface="田英章楷书"/>
                <a:ea typeface="田英章楷书"/>
                <a:cs typeface="田英章楷书"/>
              </a:rPr>
              <a:t>要使受到的伤害小，就需使其</a:t>
            </a:r>
            <a:r>
              <a:rPr lang="zh-CN" altLang="en-US" dirty="0" smtClean="0">
                <a:latin typeface="田英章楷书"/>
                <a:ea typeface="田英章楷书"/>
                <a:cs typeface="田英章楷书"/>
              </a:rPr>
              <a:t>落地时</a:t>
            </a:r>
            <a:r>
              <a:rPr lang="zh-CN" altLang="zh-CN" dirty="0" smtClean="0">
                <a:latin typeface="田英章楷书"/>
                <a:ea typeface="田英章楷书"/>
                <a:cs typeface="田英章楷书"/>
              </a:rPr>
              <a:t>受到的撞击力小，这要从两方面考虑，一方面在落地过程中动量变化量变小，即落地</a:t>
            </a:r>
            <a:r>
              <a:rPr lang="zh-CN" altLang="en-US" dirty="0" smtClean="0">
                <a:latin typeface="田英章楷书"/>
                <a:ea typeface="田英章楷书"/>
                <a:cs typeface="田英章楷书"/>
              </a:rPr>
              <a:t>时的</a:t>
            </a:r>
            <a:r>
              <a:rPr lang="zh-CN" altLang="zh-CN" dirty="0" smtClean="0">
                <a:latin typeface="田英章楷书"/>
                <a:ea typeface="田英章楷书"/>
                <a:cs typeface="田英章楷书"/>
              </a:rPr>
              <a:t>速度变小</a:t>
            </a:r>
            <a:r>
              <a:rPr lang="zh-CN" altLang="en-US" dirty="0" smtClean="0">
                <a:latin typeface="田英章楷书"/>
                <a:ea typeface="田英章楷书"/>
                <a:cs typeface="田英章楷书"/>
              </a:rPr>
              <a:t>；</a:t>
            </a:r>
            <a:r>
              <a:rPr lang="zh-CN" altLang="zh-CN" dirty="0" smtClean="0">
                <a:latin typeface="田英章楷书"/>
                <a:ea typeface="田英章楷书"/>
                <a:cs typeface="田英章楷书"/>
              </a:rPr>
              <a:t>另一方面，使</a:t>
            </a:r>
            <a:r>
              <a:rPr lang="zh-CN" altLang="en-US" dirty="0" smtClean="0">
                <a:latin typeface="田英章楷书"/>
                <a:ea typeface="田英章楷书"/>
                <a:cs typeface="田英章楷书"/>
              </a:rPr>
              <a:t>其着</a:t>
            </a:r>
            <a:r>
              <a:rPr lang="zh-CN" altLang="zh-CN" dirty="0" smtClean="0">
                <a:latin typeface="田英章楷书"/>
                <a:ea typeface="田英章楷书"/>
                <a:cs typeface="田英章楷书"/>
              </a:rPr>
              <a:t>地过程时间变长，在此案例中，首先是防护网挂了一下，使他的速度变小，然后撞击在沙地上，沙子比较软，容易发生变形，使撞击时间变长，另外，脚和臀部先</a:t>
            </a:r>
            <a:r>
              <a:rPr lang="zh-CN" altLang="en-US" dirty="0" smtClean="0">
                <a:latin typeface="田英章楷书"/>
                <a:ea typeface="田英章楷书"/>
                <a:cs typeface="田英章楷书"/>
              </a:rPr>
              <a:t>后</a:t>
            </a:r>
            <a:r>
              <a:rPr lang="zh-CN" altLang="zh-CN" dirty="0" smtClean="0">
                <a:latin typeface="田英章楷书"/>
                <a:ea typeface="田英章楷书"/>
                <a:cs typeface="田英章楷书"/>
              </a:rPr>
              <a:t>着地，也是一个关键因素，这种姿势</a:t>
            </a:r>
            <a:r>
              <a:rPr lang="zh-CN" altLang="en-US" dirty="0" smtClean="0">
                <a:latin typeface="田英章楷书"/>
                <a:ea typeface="田英章楷书"/>
                <a:cs typeface="田英章楷书"/>
              </a:rPr>
              <a:t>使身体不同部位依次</a:t>
            </a:r>
            <a:r>
              <a:rPr lang="zh-CN" altLang="zh-CN" dirty="0" smtClean="0">
                <a:latin typeface="田英章楷书"/>
                <a:ea typeface="田英章楷书"/>
                <a:cs typeface="田英章楷书"/>
              </a:rPr>
              <a:t>着地，</a:t>
            </a:r>
            <a:r>
              <a:rPr lang="zh-CN" altLang="en-US" dirty="0" smtClean="0">
                <a:latin typeface="田英章楷书"/>
                <a:ea typeface="田英章楷书"/>
                <a:cs typeface="田英章楷书"/>
              </a:rPr>
              <a:t>延长着地时间，这几方面因素</a:t>
            </a:r>
            <a:r>
              <a:rPr lang="zh-CN" altLang="zh-CN" dirty="0" smtClean="0">
                <a:latin typeface="田英章楷书"/>
                <a:ea typeface="田英章楷书"/>
                <a:cs typeface="田英章楷书"/>
              </a:rPr>
              <a:t>使</a:t>
            </a:r>
            <a:r>
              <a:rPr lang="zh-CN" altLang="en-US" dirty="0" smtClean="0">
                <a:latin typeface="田英章楷书"/>
                <a:ea typeface="田英章楷书"/>
                <a:cs typeface="田英章楷书"/>
              </a:rPr>
              <a:t>着地时受到的</a:t>
            </a:r>
            <a:r>
              <a:rPr lang="zh-CN" altLang="zh-CN" dirty="0" smtClean="0">
                <a:latin typeface="田英章楷书"/>
                <a:ea typeface="田英章楷书"/>
                <a:cs typeface="田英章楷书"/>
              </a:rPr>
              <a:t>撞击力大大变小。受伤</a:t>
            </a:r>
            <a:r>
              <a:rPr lang="zh-CN" altLang="en-US" dirty="0" smtClean="0">
                <a:latin typeface="田英章楷书"/>
                <a:ea typeface="田英章楷书"/>
                <a:cs typeface="田英章楷书"/>
              </a:rPr>
              <a:t>较小</a:t>
            </a:r>
            <a:r>
              <a:rPr lang="zh-CN" altLang="zh-CN" dirty="0" smtClean="0">
                <a:latin typeface="田英章楷书"/>
                <a:ea typeface="田英章楷书"/>
                <a:cs typeface="田英章楷书"/>
              </a:rPr>
              <a:t>。</a:t>
            </a:r>
            <a:endParaRPr lang="zh-CN" altLang="en-US" dirty="0" smtClean="0">
              <a:latin typeface="田英章楷书"/>
              <a:ea typeface="田英章楷书"/>
              <a:cs typeface="田英章楷书"/>
            </a:endParaRPr>
          </a:p>
          <a:p>
            <a:endParaRPr lang="zh-CN" alt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-2147483648" y="-2147483648"/>
            <a:ext cx="0" cy="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0" y="0"/>
            <a:ext cx="0" cy="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223C15FC-492C-4364-A5C4-B52E8436F6C4}" type="slidenum">
              <a:rPr lang="zh-CN" altLang="en-US"/>
              <a:pPr eaLnBrk="1" hangingPunct="1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23938" y="722313"/>
            <a:ext cx="4810125" cy="3608387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 bwMode="auto">
          <a:xfrm>
            <a:off x="685800" y="4570413"/>
            <a:ext cx="5486400" cy="43307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 smtClean="0"/>
              <a:t>r</a:t>
            </a:r>
            <a:r>
              <a:rPr lang="zh-CN" altLang="en-US" smtClean="0"/>
              <a:t>是从转轴到力</a:t>
            </a:r>
            <a:r>
              <a:rPr lang="en-US" altLang="zh-CN" smtClean="0"/>
              <a:t>F</a:t>
            </a:r>
            <a:r>
              <a:rPr lang="zh-CN" altLang="en-US" smtClean="0"/>
              <a:t>的作用点的位置矢量，力矩的单位是</a:t>
            </a:r>
            <a:r>
              <a:rPr lang="en-US" altLang="zh-CN" smtClean="0"/>
              <a:t>N</a:t>
            </a:r>
            <a:r>
              <a:rPr lang="en-US" altLang="zh-CN" smtClean="0">
                <a:latin typeface="Arial" panose="020B0604020202020204" pitchFamily="34" charset="0"/>
              </a:rPr>
              <a:t>·</a:t>
            </a:r>
            <a:r>
              <a:rPr lang="en-US" altLang="zh-CN" smtClean="0"/>
              <a:t>m</a:t>
            </a:r>
            <a:r>
              <a:rPr lang="zh-CN" altLang="en-US" smtClean="0"/>
              <a:t>。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23938" y="722313"/>
            <a:ext cx="4810125" cy="3608387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 bwMode="auto">
          <a:xfrm>
            <a:off x="685800" y="4570413"/>
            <a:ext cx="5486400" cy="43307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文鼎中钢笔行楷" pitchFamily="33" charset="-122"/>
                <a:ea typeface="文鼎中钢笔行楷" pitchFamily="33" charset="-122"/>
              </a:rPr>
              <a:t>方向：右手螺旋法则，张开右手，四个手指方向为叉乘的第一个矢量</a:t>
            </a:r>
            <a:r>
              <a:rPr lang="en-US" altLang="zh-CN" sz="1200" dirty="0" smtClean="0">
                <a:solidFill>
                  <a:schemeClr val="bg1"/>
                </a:solidFill>
                <a:latin typeface="文鼎中钢笔行楷" pitchFamily="33" charset="-122"/>
                <a:ea typeface="文鼎中钢笔行楷" pitchFamily="33" charset="-122"/>
              </a:rPr>
              <a:t>r</a:t>
            </a:r>
            <a:r>
              <a:rPr lang="zh-CN" altLang="en-US" sz="1200" dirty="0" smtClean="0">
                <a:solidFill>
                  <a:schemeClr val="bg1"/>
                </a:solidFill>
                <a:latin typeface="文鼎中钢笔行楷" pitchFamily="33" charset="-122"/>
                <a:ea typeface="文鼎中钢笔行楷" pitchFamily="33" charset="-122"/>
              </a:rPr>
              <a:t>的方向，弯曲指向叉乘的第二个矢量</a:t>
            </a:r>
            <a:r>
              <a:rPr lang="en-US" altLang="zh-CN" sz="1200" dirty="0" smtClean="0">
                <a:solidFill>
                  <a:schemeClr val="bg1"/>
                </a:solidFill>
                <a:latin typeface="文鼎中钢笔行楷" pitchFamily="33" charset="-122"/>
                <a:ea typeface="文鼎中钢笔行楷" pitchFamily="33" charset="-122"/>
              </a:rPr>
              <a:t>F</a:t>
            </a:r>
            <a:r>
              <a:rPr lang="zh-CN" altLang="en-US" sz="1200" dirty="0" smtClean="0">
                <a:solidFill>
                  <a:schemeClr val="bg1"/>
                </a:solidFill>
                <a:latin typeface="文鼎中钢笔行楷" pitchFamily="33" charset="-122"/>
                <a:ea typeface="文鼎中钢笔行楷" pitchFamily="33" charset="-122"/>
              </a:rPr>
              <a:t>的方向，大拇指方向就是叉乘结果，力矩</a:t>
            </a:r>
            <a:r>
              <a:rPr lang="en-US" altLang="zh-CN" sz="1200" dirty="0" smtClean="0">
                <a:solidFill>
                  <a:schemeClr val="bg1"/>
                </a:solidFill>
                <a:latin typeface="文鼎中钢笔行楷" pitchFamily="33" charset="-122"/>
                <a:ea typeface="文鼎中钢笔行楷" pitchFamily="33" charset="-122"/>
              </a:rPr>
              <a:t>M</a:t>
            </a:r>
            <a:r>
              <a:rPr lang="zh-CN" altLang="en-US" sz="1200" dirty="0" smtClean="0">
                <a:solidFill>
                  <a:schemeClr val="bg1"/>
                </a:solidFill>
                <a:latin typeface="文鼎中钢笔行楷" pitchFamily="33" charset="-122"/>
                <a:ea typeface="文鼎中钢笔行楷" pitchFamily="33" charset="-122"/>
              </a:rPr>
              <a:t>的方向</a:t>
            </a:r>
            <a:endParaRPr lang="zh-CN" altLang="en-US" sz="1200" dirty="0">
              <a:solidFill>
                <a:schemeClr val="bg1"/>
              </a:solidFill>
              <a:latin typeface="文鼎中钢笔行楷" pitchFamily="33" charset="-122"/>
              <a:ea typeface="文鼎中钢笔行楷" pitchFamily="33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23938" y="722313"/>
            <a:ext cx="4810125" cy="3608387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 bwMode="auto">
          <a:xfrm>
            <a:off x="685800" y="4570413"/>
            <a:ext cx="5486400" cy="43307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 smtClean="0"/>
              <a:t>一个悬挂着的物体其重心总是在悬点的下方。因为在其他位置重力对悬点的力矩将不为零。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23938" y="722313"/>
            <a:ext cx="4810125" cy="36083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570413"/>
            <a:ext cx="5486400" cy="43307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23938" y="722313"/>
            <a:ext cx="4810125" cy="36083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xfrm>
            <a:off x="685800" y="4570413"/>
            <a:ext cx="5486400" cy="43307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dirty="0" smtClean="0"/>
              <a:t>在车厢里无依靠站立</a:t>
            </a:r>
            <a:endParaRPr lang="en-US" altLang="zh-CN" dirty="0" smtClean="0"/>
          </a:p>
          <a:p>
            <a:r>
              <a:rPr lang="zh-CN" altLang="en-US" dirty="0" smtClean="0"/>
              <a:t>昆虫足外张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263650" y="1203325"/>
            <a:ext cx="4330700" cy="3248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630738"/>
            <a:ext cx="5486400" cy="3789362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88249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23938" y="722313"/>
            <a:ext cx="4810125" cy="3608387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 bwMode="auto">
          <a:xfrm>
            <a:off x="685800" y="4570413"/>
            <a:ext cx="5486400" cy="43307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263650" y="1203325"/>
            <a:ext cx="4330700" cy="3248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630738"/>
            <a:ext cx="5486400" cy="378936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3625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23938" y="722313"/>
            <a:ext cx="4810125" cy="3608387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 bwMode="auto">
          <a:xfrm>
            <a:off x="685800" y="4570413"/>
            <a:ext cx="5486400" cy="43307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 dirty="0" smtClean="0"/>
              <a:t>当人弯腰时，脊柱实际上是机械利益很小的杠杆。因此在弯腰提重物时，即使是很轻的物体也须背部肌肉（骶棘肌）产生很大的力，同时在第五腰椎的椎间盘（第五腰椎与骶骨间）上产生非常大的力。如果这个力太大，就可能使椎间盘破裂或变形，因而压迫附近神经并引起剧痛。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263650" y="1203325"/>
            <a:ext cx="4330700" cy="3248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630738"/>
            <a:ext cx="5486400" cy="378936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720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>
                <a:latin typeface="宋体" panose="02010600030101010101" pitchFamily="2" charset="-122"/>
                <a:ea typeface="宋体" panose="02010600030101010101" pitchFamily="2" charset="-122"/>
              </a:defRPr>
            </a:lvl2pPr>
            <a:lvl3pPr>
              <a:defRPr sz="2400">
                <a:latin typeface="宋体" panose="02010600030101010101" pitchFamily="2" charset="-122"/>
                <a:ea typeface="宋体" panose="02010600030101010101" pitchFamily="2" charset="-122"/>
              </a:defRPr>
            </a:lvl3pPr>
            <a:lvl4pPr>
              <a:defRPr sz="2400">
                <a:latin typeface="宋体" panose="02010600030101010101" pitchFamily="2" charset="-122"/>
                <a:ea typeface="宋体" panose="02010600030101010101" pitchFamily="2" charset="-122"/>
              </a:defRPr>
            </a:lvl4pPr>
            <a:lvl5pPr>
              <a:defRPr sz="2400">
                <a:latin typeface="宋体" panose="02010600030101010101" pitchFamily="2" charset="-122"/>
                <a:ea typeface="宋体" panose="02010600030101010101" pitchFamily="2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3194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763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50938" y="177800"/>
            <a:ext cx="7793037" cy="679450"/>
          </a:xfrm>
        </p:spPr>
        <p:txBody>
          <a:bodyPr/>
          <a:lstStyle>
            <a:lvl1pPr>
              <a:defRPr sz="3200">
                <a:solidFill>
                  <a:srgbClr val="C00000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182688" y="962025"/>
            <a:ext cx="3810000" cy="5759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145088" y="962025"/>
            <a:ext cx="3810000" cy="5759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360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874613" y="234175"/>
            <a:ext cx="7245113" cy="596612"/>
          </a:xfrm>
          <a:prstGeom prst="rect">
            <a:avLst/>
          </a:prstGeom>
          <a:noFill/>
        </p:spPr>
        <p:txBody>
          <a:bodyPr lIns="103163" tIns="51581" rIns="103163" bIns="51581" rtlCol="0">
            <a:spAutoFit/>
          </a:bodyPr>
          <a:lstStyle>
            <a:lvl1pPr algn="l">
              <a:defRPr lang="zh-CN" altLang="en-US" sz="3200" b="0" cap="none" spc="0" dirty="0">
                <a:ln>
                  <a:noFill/>
                </a:ln>
                <a:solidFill>
                  <a:srgbClr val="C00000"/>
                </a:solidFill>
                <a:effectLst/>
                <a:latin typeface="+mn-ea"/>
                <a:ea typeface="+mn-ea"/>
                <a:cs typeface="Times New Roman" pitchFamily="18" charset="0"/>
              </a:defRPr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6270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C:\Users\ABC\Desktop\未标题-1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582" y="4982514"/>
            <a:ext cx="1381202" cy="168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1" descr="C:\Users\ABC\Desktop\未标题-1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662" y="260648"/>
            <a:ext cx="616818" cy="136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5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2" y="5786672"/>
            <a:ext cx="1348678" cy="81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内容占位符 2"/>
          <p:cNvSpPr>
            <a:spLocks noGrp="1"/>
          </p:cNvSpPr>
          <p:nvPr>
            <p:ph idx="1"/>
          </p:nvPr>
        </p:nvSpPr>
        <p:spPr>
          <a:xfrm>
            <a:off x="783271" y="620688"/>
            <a:ext cx="7112175" cy="50405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1pPr>
            <a:lvl2pPr marL="660905" indent="-31653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2pPr>
            <a:lvl3pPr marL="990625" indent="-31653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3pPr>
            <a:lvl4pPr marL="1330602" indent="-31653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4pPr>
            <a:lvl5pPr marL="1660323" indent="-31653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776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燕尾形 6"/>
          <p:cNvSpPr/>
          <p:nvPr userDrawn="1"/>
        </p:nvSpPr>
        <p:spPr>
          <a:xfrm>
            <a:off x="539552" y="874812"/>
            <a:ext cx="432048" cy="360040"/>
          </a:xfrm>
          <a:prstGeom prst="chevron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227" tIns="47613" rIns="95227" bIns="47613" spcCol="0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内容占位符 2"/>
          <p:cNvSpPr>
            <a:spLocks noGrp="1"/>
          </p:cNvSpPr>
          <p:nvPr>
            <p:ph idx="1"/>
          </p:nvPr>
        </p:nvSpPr>
        <p:spPr>
          <a:xfrm>
            <a:off x="1447960" y="1700808"/>
            <a:ext cx="6447486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1pPr>
            <a:lvl2pPr marL="660905" indent="-31653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2pPr>
            <a:lvl3pPr marL="990625" indent="-31653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3pPr>
            <a:lvl4pPr marL="1330602" indent="-31653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4pPr>
            <a:lvl5pPr marL="1660323" indent="-31653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pic>
        <p:nvPicPr>
          <p:cNvPr id="8" name="Picture 9" descr="C:\Users\ABC\Desktop\未标题-1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582" y="4982514"/>
            <a:ext cx="1381202" cy="168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1" descr="C:\Users\ABC\Desktop\未标题-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662" y="260648"/>
            <a:ext cx="616818" cy="136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2" y="5786672"/>
            <a:ext cx="1348678" cy="81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标题 1"/>
          <p:cNvSpPr>
            <a:spLocks noGrp="1"/>
          </p:cNvSpPr>
          <p:nvPr>
            <p:ph type="title"/>
          </p:nvPr>
        </p:nvSpPr>
        <p:spPr>
          <a:xfrm>
            <a:off x="982678" y="835891"/>
            <a:ext cx="7112175" cy="501971"/>
          </a:xfrm>
          <a:prstGeom prst="rect">
            <a:avLst/>
          </a:prstGeom>
          <a:noFill/>
        </p:spPr>
        <p:txBody>
          <a:bodyPr wrap="square" lIns="103163" tIns="51581" rIns="103163" bIns="51581" rtlCol="0">
            <a:spAutoFit/>
          </a:bodyPr>
          <a:lstStyle>
            <a:lvl1pPr algn="l">
              <a:defRPr lang="zh-CN" altLang="en-US" sz="2585" b="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华文行楷" pitchFamily="2" charset="-122"/>
                <a:cs typeface="Times New Roman" pitchFamily="18" charset="0"/>
              </a:defRPr>
            </a:lvl1pPr>
          </a:lstStyle>
          <a:p>
            <a:pPr marL="0" lvl="0" algn="l"/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5809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虚尾箭头 8"/>
          <p:cNvSpPr/>
          <p:nvPr userDrawn="1"/>
        </p:nvSpPr>
        <p:spPr>
          <a:xfrm>
            <a:off x="467545" y="740703"/>
            <a:ext cx="504056" cy="768085"/>
          </a:xfrm>
          <a:prstGeom prst="stripedRightArrow">
            <a:avLst/>
          </a:prstGeom>
          <a:solidFill>
            <a:schemeClr val="accent3">
              <a:lumMod val="50000"/>
            </a:scheme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227" tIns="47613" rIns="95227" bIns="47613" rtlCol="0" anchor="ctr"/>
          <a:lstStyle/>
          <a:p>
            <a:pPr algn="ctr"/>
            <a:endParaRPr lang="zh-CN" altLang="en-US"/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1447960" y="1700808"/>
            <a:ext cx="6447486" cy="396044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1pPr>
            <a:lvl2pPr marL="660905" indent="-31653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2pPr>
            <a:lvl3pPr marL="990625" indent="-31653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3pPr>
            <a:lvl4pPr marL="1330602" indent="-31653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4pPr>
            <a:lvl5pPr marL="1660323" indent="-31653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215" b="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pic>
        <p:nvPicPr>
          <p:cNvPr id="10" name="Picture 9" descr="C:\Users\ABC\Desktop\未标题-1.pn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582" y="4982514"/>
            <a:ext cx="1381202" cy="168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1" descr="C:\Users\ABC\Desktop\未标题-1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662" y="260648"/>
            <a:ext cx="616818" cy="136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5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2" y="5786672"/>
            <a:ext cx="1348678" cy="81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标题 1"/>
          <p:cNvSpPr>
            <a:spLocks noGrp="1"/>
          </p:cNvSpPr>
          <p:nvPr>
            <p:ph type="title"/>
          </p:nvPr>
        </p:nvSpPr>
        <p:spPr>
          <a:xfrm>
            <a:off x="982678" y="835891"/>
            <a:ext cx="7112175" cy="501971"/>
          </a:xfrm>
          <a:prstGeom prst="rect">
            <a:avLst/>
          </a:prstGeom>
          <a:noFill/>
        </p:spPr>
        <p:txBody>
          <a:bodyPr wrap="square" lIns="103163" tIns="51581" rIns="103163" bIns="51581" rtlCol="0">
            <a:spAutoFit/>
          </a:bodyPr>
          <a:lstStyle>
            <a:lvl1pPr algn="l">
              <a:defRPr lang="zh-CN" altLang="en-US" sz="2585" b="0" cap="none" spc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华文行楷" pitchFamily="2" charset="-122"/>
                <a:cs typeface="Times New Roman" pitchFamily="18" charset="0"/>
              </a:defRPr>
            </a:lvl1pPr>
          </a:lstStyle>
          <a:p>
            <a:pPr marL="0" lvl="0" algn="l"/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3568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55575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55575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577850"/>
            <a:ext cx="422275" cy="4746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577850"/>
            <a:ext cx="368300" cy="474663"/>
          </a:xfrm>
          <a:prstGeom prst="rect">
            <a:avLst/>
          </a:prstGeom>
          <a:gradFill rotWithShape="0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504825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7625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838200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endParaRPr kumimoji="1" lang="zh-CN" altLang="zh-CN" sz="2400" smtClean="0"/>
          </a:p>
        </p:txBody>
      </p:sp>
      <p:sp>
        <p:nvSpPr>
          <p:cNvPr id="1033" name="Rectangle 9"/>
          <p:cNvSpPr>
            <a:spLocks noGrp="1"/>
          </p:cNvSpPr>
          <p:nvPr>
            <p:ph type="title"/>
          </p:nvPr>
        </p:nvSpPr>
        <p:spPr bwMode="auto">
          <a:xfrm>
            <a:off x="1150938" y="177800"/>
            <a:ext cx="7793037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单击此处编辑母版标题样式</a:t>
            </a:r>
          </a:p>
        </p:txBody>
      </p:sp>
      <p:sp>
        <p:nvSpPr>
          <p:cNvPr id="1034" name="Rectangle 10"/>
          <p:cNvSpPr>
            <a:spLocks noGrp="1"/>
          </p:cNvSpPr>
          <p:nvPr>
            <p:ph type="body" idx="1"/>
          </p:nvPr>
        </p:nvSpPr>
        <p:spPr bwMode="auto">
          <a:xfrm>
            <a:off x="1182688" y="962025"/>
            <a:ext cx="7772400" cy="575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</a:p>
        </p:txBody>
      </p:sp>
      <p:sp>
        <p:nvSpPr>
          <p:cNvPr id="1035" name="TextBox 15"/>
          <p:cNvSpPr txBox="1">
            <a:spLocks noChangeArrowheads="1"/>
          </p:cNvSpPr>
          <p:nvPr/>
        </p:nvSpPr>
        <p:spPr bwMode="auto">
          <a:xfrm>
            <a:off x="0" y="6488113"/>
            <a:ext cx="733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fld id="{28794D7D-D2B0-4A14-AF5F-ACDEE0033E73}" type="slidenum">
              <a:rPr lang="zh-CN" altLang="en-US" smtClean="0">
                <a:solidFill>
                  <a:srgbClr val="C6C6C6"/>
                </a:solidFill>
              </a:rPr>
              <a:pPr>
                <a:defRPr/>
              </a:pPr>
              <a:t>‹#›</a:t>
            </a:fld>
            <a:endParaRPr lang="zh-CN" altLang="en-US" smtClean="0">
              <a:solidFill>
                <a:srgbClr val="C6C6C6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ahoma" panose="020B0604030504040204" pitchFamily="34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400" b="1" kern="12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 b="1" kern="12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400" b="1" kern="12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400" b="1" kern="1200">
          <a:solidFill>
            <a:schemeClr val="tx1"/>
          </a:solidFill>
          <a:latin typeface="宋体" panose="02010600030101010101" pitchFamily="2" charset="-122"/>
          <a:ea typeface="宋体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8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wmf"/><Relationship Id="rId5" Type="http://schemas.openxmlformats.org/officeDocument/2006/relationships/image" Target="../media/image4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3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jpeg"/><Relationship Id="rId5" Type="http://schemas.openxmlformats.org/officeDocument/2006/relationships/image" Target="../media/image15.gif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16.bin"/><Relationship Id="rId18" Type="http://schemas.openxmlformats.org/officeDocument/2006/relationships/image" Target="../media/image31.wmf"/><Relationship Id="rId3" Type="http://schemas.openxmlformats.org/officeDocument/2006/relationships/notesSlide" Target="../notesSlides/notesSlide7.xml"/><Relationship Id="rId21" Type="http://schemas.openxmlformats.org/officeDocument/2006/relationships/oleObject" Target="../embeddings/oleObject2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28.wmf"/><Relationship Id="rId1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0.wmf"/><Relationship Id="rId20" Type="http://schemas.openxmlformats.org/officeDocument/2006/relationships/oleObject" Target="../embeddings/oleObject20.bin"/><Relationship Id="rId1" Type="http://schemas.openxmlformats.org/officeDocument/2006/relationships/vmlDrawing" Target="../drawings/vmlDrawing4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15.bin"/><Relationship Id="rId24" Type="http://schemas.openxmlformats.org/officeDocument/2006/relationships/image" Target="../media/image33.wmf"/><Relationship Id="rId5" Type="http://schemas.openxmlformats.org/officeDocument/2006/relationships/oleObject" Target="../embeddings/oleObject12.bin"/><Relationship Id="rId15" Type="http://schemas.openxmlformats.org/officeDocument/2006/relationships/oleObject" Target="../embeddings/oleObject17.bin"/><Relationship Id="rId23" Type="http://schemas.openxmlformats.org/officeDocument/2006/relationships/oleObject" Target="../embeddings/oleObject22.bin"/><Relationship Id="rId10" Type="http://schemas.openxmlformats.org/officeDocument/2006/relationships/image" Target="../media/image27.wmf"/><Relationship Id="rId19" Type="http://schemas.openxmlformats.org/officeDocument/2006/relationships/oleObject" Target="../embeddings/oleObject19.bin"/><Relationship Id="rId4" Type="http://schemas.openxmlformats.org/officeDocument/2006/relationships/image" Target="../media/image34.png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29.wmf"/><Relationship Id="rId22" Type="http://schemas.openxmlformats.org/officeDocument/2006/relationships/image" Target="../media/image32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26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39.wmf"/><Relationship Id="rId4" Type="http://schemas.openxmlformats.org/officeDocument/2006/relationships/oleObject" Target="../embeddings/oleObject27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image" Target="../media/image50.png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49.wmf"/><Relationship Id="rId5" Type="http://schemas.openxmlformats.org/officeDocument/2006/relationships/image" Target="../media/image46.wmf"/><Relationship Id="rId10" Type="http://schemas.openxmlformats.org/officeDocument/2006/relationships/oleObject" Target="../embeddings/oleObject32.bin"/><Relationship Id="rId4" Type="http://schemas.openxmlformats.org/officeDocument/2006/relationships/oleObject" Target="../embeddings/oleObject29.bin"/><Relationship Id="rId9" Type="http://schemas.openxmlformats.org/officeDocument/2006/relationships/image" Target="../media/image48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53.wmf"/><Relationship Id="rId18" Type="http://schemas.openxmlformats.org/officeDocument/2006/relationships/image" Target="../media/image61.png"/><Relationship Id="rId3" Type="http://schemas.openxmlformats.org/officeDocument/2006/relationships/notesSlide" Target="../notesSlides/notesSlide10.xml"/><Relationship Id="rId21" Type="http://schemas.openxmlformats.org/officeDocument/2006/relationships/image" Target="../media/image56.wmf"/><Relationship Id="rId7" Type="http://schemas.openxmlformats.org/officeDocument/2006/relationships/image" Target="../media/image51.wmf"/><Relationship Id="rId12" Type="http://schemas.openxmlformats.org/officeDocument/2006/relationships/oleObject" Target="../embeddings/oleObject35.bin"/><Relationship Id="rId17" Type="http://schemas.openxmlformats.org/officeDocument/2006/relationships/image" Target="../media/image55.wmf"/><Relationship Id="rId25" Type="http://schemas.openxmlformats.org/officeDocument/2006/relationships/image" Target="../media/image58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7.bin"/><Relationship Id="rId20" Type="http://schemas.openxmlformats.org/officeDocument/2006/relationships/oleObject" Target="../embeddings/oleObject38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3.bin"/><Relationship Id="rId11" Type="http://schemas.openxmlformats.org/officeDocument/2006/relationships/image" Target="../media/image52.wmf"/><Relationship Id="rId24" Type="http://schemas.openxmlformats.org/officeDocument/2006/relationships/oleObject" Target="../embeddings/oleObject40.bin"/><Relationship Id="rId5" Type="http://schemas.microsoft.com/office/2007/relationships/hdphoto" Target="../media/hdphoto5.wdp"/><Relationship Id="rId15" Type="http://schemas.openxmlformats.org/officeDocument/2006/relationships/image" Target="../media/image54.wmf"/><Relationship Id="rId23" Type="http://schemas.openxmlformats.org/officeDocument/2006/relationships/image" Target="../media/image57.wmf"/><Relationship Id="rId10" Type="http://schemas.openxmlformats.org/officeDocument/2006/relationships/oleObject" Target="../embeddings/oleObject34.bin"/><Relationship Id="rId19" Type="http://schemas.microsoft.com/office/2007/relationships/hdphoto" Target="../media/hdphoto7.wdp"/><Relationship Id="rId4" Type="http://schemas.openxmlformats.org/officeDocument/2006/relationships/image" Target="../media/image59.png"/><Relationship Id="rId9" Type="http://schemas.microsoft.com/office/2007/relationships/hdphoto" Target="../media/hdphoto6.wdp"/><Relationship Id="rId14" Type="http://schemas.openxmlformats.org/officeDocument/2006/relationships/oleObject" Target="../embeddings/oleObject36.bin"/><Relationship Id="rId22" Type="http://schemas.openxmlformats.org/officeDocument/2006/relationships/oleObject" Target="../embeddings/oleObject39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64.wmf"/><Relationship Id="rId4" Type="http://schemas.openxmlformats.org/officeDocument/2006/relationships/oleObject" Target="../embeddings/oleObject4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6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4.bin"/><Relationship Id="rId5" Type="http://schemas.openxmlformats.org/officeDocument/2006/relationships/image" Target="../media/image67.wmf"/><Relationship Id="rId4" Type="http://schemas.openxmlformats.org/officeDocument/2006/relationships/oleObject" Target="../embeddings/oleObject43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69.wmf"/><Relationship Id="rId4" Type="http://schemas.openxmlformats.org/officeDocument/2006/relationships/oleObject" Target="../embeddings/oleObject45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73.wmf"/><Relationship Id="rId12" Type="http://schemas.openxmlformats.org/officeDocument/2006/relationships/image" Target="../media/image7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8.bin"/><Relationship Id="rId11" Type="http://schemas.openxmlformats.org/officeDocument/2006/relationships/oleObject" Target="../embeddings/oleObject50.bin"/><Relationship Id="rId5" Type="http://schemas.openxmlformats.org/officeDocument/2006/relationships/image" Target="../media/image72.wmf"/><Relationship Id="rId10" Type="http://schemas.openxmlformats.org/officeDocument/2006/relationships/image" Target="../media/image74.wmf"/><Relationship Id="rId4" Type="http://schemas.openxmlformats.org/officeDocument/2006/relationships/oleObject" Target="../embeddings/oleObject47.bin"/><Relationship Id="rId9" Type="http://schemas.openxmlformats.org/officeDocument/2006/relationships/oleObject" Target="../embeddings/oleObject49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openxmlformats.org/officeDocument/2006/relationships/oleObject" Target="../embeddings/oleObject54.bin"/><Relationship Id="rId18" Type="http://schemas.openxmlformats.org/officeDocument/2006/relationships/image" Target="../media/image86.wmf"/><Relationship Id="rId26" Type="http://schemas.openxmlformats.org/officeDocument/2006/relationships/oleObject" Target="../embeddings/oleObject60.bin"/><Relationship Id="rId3" Type="http://schemas.openxmlformats.org/officeDocument/2006/relationships/oleObject" Target="../embeddings/oleObject51.bin"/><Relationship Id="rId21" Type="http://schemas.openxmlformats.org/officeDocument/2006/relationships/oleObject" Target="../embeddings/oleObject58.bin"/><Relationship Id="rId34" Type="http://schemas.openxmlformats.org/officeDocument/2006/relationships/image" Target="../media/image93.wmf"/><Relationship Id="rId7" Type="http://schemas.openxmlformats.org/officeDocument/2006/relationships/image" Target="../media/image95.png"/><Relationship Id="rId12" Type="http://schemas.openxmlformats.org/officeDocument/2006/relationships/image" Target="../media/image83.wmf"/><Relationship Id="rId17" Type="http://schemas.openxmlformats.org/officeDocument/2006/relationships/oleObject" Target="../embeddings/oleObject56.bin"/><Relationship Id="rId25" Type="http://schemas.openxmlformats.org/officeDocument/2006/relationships/image" Target="../media/image89.wmf"/><Relationship Id="rId33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5.wmf"/><Relationship Id="rId20" Type="http://schemas.openxmlformats.org/officeDocument/2006/relationships/image" Target="../media/image87.wmf"/><Relationship Id="rId29" Type="http://schemas.openxmlformats.org/officeDocument/2006/relationships/oleObject" Target="../embeddings/oleObject62.bin"/><Relationship Id="rId1" Type="http://schemas.openxmlformats.org/officeDocument/2006/relationships/vmlDrawing" Target="../drawings/vmlDrawing13.vml"/><Relationship Id="rId6" Type="http://schemas.openxmlformats.org/officeDocument/2006/relationships/image" Target="../media/image82.wmf"/><Relationship Id="rId11" Type="http://schemas.openxmlformats.org/officeDocument/2006/relationships/oleObject" Target="../embeddings/oleObject53.bin"/><Relationship Id="rId24" Type="http://schemas.openxmlformats.org/officeDocument/2006/relationships/oleObject" Target="../embeddings/oleObject59.bin"/><Relationship Id="rId32" Type="http://schemas.openxmlformats.org/officeDocument/2006/relationships/image" Target="../media/image92.wmf"/><Relationship Id="rId5" Type="http://schemas.openxmlformats.org/officeDocument/2006/relationships/oleObject" Target="../embeddings/oleObject52.bin"/><Relationship Id="rId15" Type="http://schemas.openxmlformats.org/officeDocument/2006/relationships/oleObject" Target="../embeddings/oleObject55.bin"/><Relationship Id="rId23" Type="http://schemas.openxmlformats.org/officeDocument/2006/relationships/image" Target="../media/image97.wmf"/><Relationship Id="rId28" Type="http://schemas.openxmlformats.org/officeDocument/2006/relationships/oleObject" Target="../embeddings/oleObject61.bin"/><Relationship Id="rId36" Type="http://schemas.openxmlformats.org/officeDocument/2006/relationships/image" Target="../media/image94.wmf"/><Relationship Id="rId10" Type="http://schemas.microsoft.com/office/2007/relationships/hdphoto" Target="../media/hdphoto11.wdp"/><Relationship Id="rId19" Type="http://schemas.openxmlformats.org/officeDocument/2006/relationships/oleObject" Target="../embeddings/oleObject57.bin"/><Relationship Id="rId31" Type="http://schemas.openxmlformats.org/officeDocument/2006/relationships/oleObject" Target="../embeddings/oleObject63.bin"/><Relationship Id="rId4" Type="http://schemas.openxmlformats.org/officeDocument/2006/relationships/image" Target="../media/image81.wmf"/><Relationship Id="rId9" Type="http://schemas.openxmlformats.org/officeDocument/2006/relationships/image" Target="../media/image96.png"/><Relationship Id="rId14" Type="http://schemas.openxmlformats.org/officeDocument/2006/relationships/image" Target="../media/image84.wmf"/><Relationship Id="rId22" Type="http://schemas.openxmlformats.org/officeDocument/2006/relationships/image" Target="../media/image88.wmf"/><Relationship Id="rId27" Type="http://schemas.openxmlformats.org/officeDocument/2006/relationships/image" Target="../media/image90.wmf"/><Relationship Id="rId30" Type="http://schemas.openxmlformats.org/officeDocument/2006/relationships/image" Target="../media/image91.wmf"/><Relationship Id="rId35" Type="http://schemas.openxmlformats.org/officeDocument/2006/relationships/oleObject" Target="../embeddings/oleObject65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wmf"/><Relationship Id="rId13" Type="http://schemas.openxmlformats.org/officeDocument/2006/relationships/oleObject" Target="../embeddings/oleObject70.bin"/><Relationship Id="rId18" Type="http://schemas.openxmlformats.org/officeDocument/2006/relationships/image" Target="../media/image106.wmf"/><Relationship Id="rId3" Type="http://schemas.openxmlformats.org/officeDocument/2006/relationships/notesSlide" Target="../notesSlides/notesSlide15.xml"/><Relationship Id="rId21" Type="http://schemas.openxmlformats.org/officeDocument/2006/relationships/oleObject" Target="../embeddings/oleObject74.bin"/><Relationship Id="rId7" Type="http://schemas.openxmlformats.org/officeDocument/2006/relationships/oleObject" Target="../embeddings/oleObject67.bin"/><Relationship Id="rId12" Type="http://schemas.openxmlformats.org/officeDocument/2006/relationships/image" Target="../media/image103.wmf"/><Relationship Id="rId17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05.wmf"/><Relationship Id="rId20" Type="http://schemas.openxmlformats.org/officeDocument/2006/relationships/image" Target="../media/image107.wmf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00.wmf"/><Relationship Id="rId11" Type="http://schemas.openxmlformats.org/officeDocument/2006/relationships/oleObject" Target="../embeddings/oleObject69.bin"/><Relationship Id="rId24" Type="http://schemas.openxmlformats.org/officeDocument/2006/relationships/image" Target="../media/image109.wmf"/><Relationship Id="rId5" Type="http://schemas.openxmlformats.org/officeDocument/2006/relationships/oleObject" Target="../embeddings/oleObject66.bin"/><Relationship Id="rId15" Type="http://schemas.openxmlformats.org/officeDocument/2006/relationships/oleObject" Target="../embeddings/oleObject71.bin"/><Relationship Id="rId23" Type="http://schemas.openxmlformats.org/officeDocument/2006/relationships/oleObject" Target="../embeddings/oleObject75.bin"/><Relationship Id="rId10" Type="http://schemas.openxmlformats.org/officeDocument/2006/relationships/image" Target="../media/image102.wmf"/><Relationship Id="rId19" Type="http://schemas.openxmlformats.org/officeDocument/2006/relationships/oleObject" Target="../embeddings/oleObject73.bin"/><Relationship Id="rId4" Type="http://schemas.openxmlformats.org/officeDocument/2006/relationships/image" Target="../media/image98.png"/><Relationship Id="rId9" Type="http://schemas.openxmlformats.org/officeDocument/2006/relationships/oleObject" Target="../embeddings/oleObject68.bin"/><Relationship Id="rId14" Type="http://schemas.openxmlformats.org/officeDocument/2006/relationships/image" Target="../media/image104.wmf"/><Relationship Id="rId22" Type="http://schemas.openxmlformats.org/officeDocument/2006/relationships/image" Target="../media/image108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7" Type="http://schemas.openxmlformats.org/officeDocument/2006/relationships/image" Target="../media/image1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77.bin"/><Relationship Id="rId5" Type="http://schemas.openxmlformats.org/officeDocument/2006/relationships/image" Target="../media/image110.wmf"/><Relationship Id="rId4" Type="http://schemas.openxmlformats.org/officeDocument/2006/relationships/oleObject" Target="../embeddings/oleObject76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gif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1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0.bin"/><Relationship Id="rId13" Type="http://schemas.openxmlformats.org/officeDocument/2006/relationships/image" Target="../media/image122.wmf"/><Relationship Id="rId3" Type="http://schemas.openxmlformats.org/officeDocument/2006/relationships/image" Target="../media/image125.jpeg"/><Relationship Id="rId7" Type="http://schemas.openxmlformats.org/officeDocument/2006/relationships/image" Target="../media/image119.wmf"/><Relationship Id="rId12" Type="http://schemas.openxmlformats.org/officeDocument/2006/relationships/oleObject" Target="../embeddings/oleObject82.bin"/><Relationship Id="rId17" Type="http://schemas.openxmlformats.org/officeDocument/2006/relationships/image" Target="../media/image124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84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9.bin"/><Relationship Id="rId11" Type="http://schemas.openxmlformats.org/officeDocument/2006/relationships/image" Target="../media/image121.wmf"/><Relationship Id="rId5" Type="http://schemas.openxmlformats.org/officeDocument/2006/relationships/image" Target="../media/image118.wmf"/><Relationship Id="rId15" Type="http://schemas.openxmlformats.org/officeDocument/2006/relationships/image" Target="../media/image123.wmf"/><Relationship Id="rId10" Type="http://schemas.openxmlformats.org/officeDocument/2006/relationships/oleObject" Target="../embeddings/oleObject81.bin"/><Relationship Id="rId4" Type="http://schemas.openxmlformats.org/officeDocument/2006/relationships/oleObject" Target="../embeddings/oleObject78.bin"/><Relationship Id="rId9" Type="http://schemas.openxmlformats.org/officeDocument/2006/relationships/image" Target="../media/image120.wmf"/><Relationship Id="rId14" Type="http://schemas.openxmlformats.org/officeDocument/2006/relationships/oleObject" Target="../embeddings/oleObject83.bin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wmf"/><Relationship Id="rId3" Type="http://schemas.openxmlformats.org/officeDocument/2006/relationships/oleObject" Target="../embeddings/oleObject85.bin"/><Relationship Id="rId7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27.wmf"/><Relationship Id="rId5" Type="http://schemas.openxmlformats.org/officeDocument/2006/relationships/oleObject" Target="../embeddings/oleObject86.bin"/><Relationship Id="rId4" Type="http://schemas.openxmlformats.org/officeDocument/2006/relationships/image" Target="../media/image126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0.bin"/><Relationship Id="rId13" Type="http://schemas.openxmlformats.org/officeDocument/2006/relationships/image" Target="../media/image133.wmf"/><Relationship Id="rId3" Type="http://schemas.openxmlformats.org/officeDocument/2006/relationships/oleObject" Target="../embeddings/oleObject88.bin"/><Relationship Id="rId7" Type="http://schemas.openxmlformats.org/officeDocument/2006/relationships/image" Target="../media/image130.wmf"/><Relationship Id="rId12" Type="http://schemas.openxmlformats.org/officeDocument/2006/relationships/oleObject" Target="../embeddings/oleObject92.bin"/><Relationship Id="rId17" Type="http://schemas.openxmlformats.org/officeDocument/2006/relationships/image" Target="../media/image13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94.bin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89.bin"/><Relationship Id="rId11" Type="http://schemas.openxmlformats.org/officeDocument/2006/relationships/image" Target="../media/image132.wmf"/><Relationship Id="rId5" Type="http://schemas.openxmlformats.org/officeDocument/2006/relationships/image" Target="../media/image136.jpeg"/><Relationship Id="rId15" Type="http://schemas.openxmlformats.org/officeDocument/2006/relationships/image" Target="../media/image134.wmf"/><Relationship Id="rId10" Type="http://schemas.openxmlformats.org/officeDocument/2006/relationships/oleObject" Target="../embeddings/oleObject91.bin"/><Relationship Id="rId4" Type="http://schemas.openxmlformats.org/officeDocument/2006/relationships/image" Target="../media/image129.wmf"/><Relationship Id="rId9" Type="http://schemas.openxmlformats.org/officeDocument/2006/relationships/image" Target="../media/image131.wmf"/><Relationship Id="rId14" Type="http://schemas.openxmlformats.org/officeDocument/2006/relationships/oleObject" Target="../embeddings/oleObject93.bin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000" smtClean="0"/>
              <a:t>第一章 力学</a:t>
            </a:r>
          </a:p>
        </p:txBody>
      </p:sp>
      <p:sp>
        <p:nvSpPr>
          <p:cNvPr id="2051" name="Rectangle 3"/>
          <p:cNvSpPr>
            <a:spLocks noGrp="1"/>
          </p:cNvSpPr>
          <p:nvPr>
            <p:ph idx="1"/>
          </p:nvPr>
        </p:nvSpPr>
        <p:spPr>
          <a:xfrm>
            <a:off x="1182688" y="962025"/>
            <a:ext cx="5484812" cy="512704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800" dirty="0" smtClean="0"/>
              <a:t>一、动力学</a:t>
            </a:r>
            <a:endParaRPr lang="en-US" altLang="zh-CN" sz="28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800" dirty="0" smtClean="0"/>
              <a:t>二、静力学</a:t>
            </a:r>
            <a:endParaRPr lang="en-US" altLang="zh-CN" sz="2800" dirty="0" smtClean="0"/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 smtClean="0"/>
              <a:t>2.1 </a:t>
            </a:r>
            <a:r>
              <a:rPr lang="zh-CN" altLang="en-US" sz="2400" dirty="0" smtClean="0"/>
              <a:t>平衡和稳定</a:t>
            </a:r>
            <a:endParaRPr lang="en-US" altLang="zh-CN" sz="2400" dirty="0" smtClean="0"/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 smtClean="0"/>
              <a:t>2.2 </a:t>
            </a:r>
            <a:r>
              <a:rPr lang="zh-CN" altLang="en-US" sz="2400" dirty="0" smtClean="0"/>
              <a:t>人体的平衡</a:t>
            </a:r>
            <a:endParaRPr lang="en-US" altLang="zh-CN" sz="2400" dirty="0" smtClean="0"/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 smtClean="0"/>
              <a:t>2.3  </a:t>
            </a:r>
            <a:r>
              <a:rPr lang="zh-CN" altLang="en-US" sz="2400" dirty="0" smtClean="0"/>
              <a:t>外力下的人体稳定 </a:t>
            </a:r>
            <a:endParaRPr lang="en-US" altLang="zh-CN" sz="2400" dirty="0" smtClean="0"/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 smtClean="0"/>
              <a:t>2.4 </a:t>
            </a:r>
            <a:r>
              <a:rPr lang="zh-CN" altLang="en-US" sz="2400" dirty="0" smtClean="0"/>
              <a:t>人体的杠杆</a:t>
            </a:r>
            <a:endParaRPr lang="en-US" altLang="zh-CN" sz="2400" dirty="0" smtClean="0"/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 smtClean="0"/>
              <a:t>2.5 </a:t>
            </a:r>
            <a:r>
              <a:rPr lang="zh-CN" altLang="en-US" sz="2400" dirty="0" smtClean="0"/>
              <a:t>肘部</a:t>
            </a:r>
            <a:endParaRPr lang="en-US" altLang="zh-CN" sz="2400" dirty="0" smtClean="0"/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 smtClean="0"/>
              <a:t>2.6 </a:t>
            </a:r>
            <a:r>
              <a:rPr lang="zh-CN" altLang="en-US" sz="2400" dirty="0" smtClean="0"/>
              <a:t>背部 </a:t>
            </a:r>
            <a:endParaRPr lang="en-US" altLang="zh-CN" sz="2400" dirty="0" smtClean="0"/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 smtClean="0"/>
              <a:t>2.7 </a:t>
            </a:r>
            <a:r>
              <a:rPr lang="zh-CN" altLang="en-US" sz="2400" dirty="0" smtClean="0"/>
              <a:t>单脚踮立</a:t>
            </a:r>
            <a:endParaRPr lang="en-US" altLang="zh-CN" sz="2400" dirty="0" smtClean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800" dirty="0" smtClean="0"/>
              <a:t>三、摩擦力 </a:t>
            </a:r>
            <a:endParaRPr lang="en-US" altLang="zh-CN" sz="2800" dirty="0" smtClean="0"/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 smtClean="0"/>
              <a:t>3.1 </a:t>
            </a:r>
            <a:r>
              <a:rPr lang="zh-CN" altLang="en-US" sz="2400" dirty="0" smtClean="0"/>
              <a:t>斜面</a:t>
            </a:r>
            <a:endParaRPr lang="en-US" altLang="zh-CN" sz="2400" dirty="0" smtClean="0"/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 dirty="0" smtClean="0"/>
              <a:t>3.2 </a:t>
            </a:r>
            <a:r>
              <a:rPr lang="zh-CN" altLang="en-US" sz="2400" dirty="0" smtClean="0"/>
              <a:t>髋关节摩擦</a:t>
            </a:r>
            <a:endParaRPr lang="en-US" altLang="zh-CN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1041400" y="196850"/>
            <a:ext cx="54546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 sz="4000">
                <a:solidFill>
                  <a:srgbClr val="FF0000"/>
                </a:solidFill>
                <a:latin typeface="Times New Roman" panose="02020603050405020304" pitchFamily="18" charset="0"/>
              </a:rPr>
              <a:t>一、动力学 </a:t>
            </a:r>
            <a:r>
              <a:rPr lang="en-US" altLang="zh-CN" sz="4000">
                <a:solidFill>
                  <a:srgbClr val="FF0000"/>
                </a:solidFill>
                <a:latin typeface="Times New Roman" panose="02020603050405020304" pitchFamily="18" charset="0"/>
              </a:rPr>
              <a:t>Dynamics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749300" y="817563"/>
            <a:ext cx="8394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>
                <a:solidFill>
                  <a:srgbClr val="0000CC"/>
                </a:solidFill>
                <a:latin typeface="黑体" panose="02010609060101010101" pitchFamily="49" charset="-122"/>
              </a:rPr>
              <a:t>力学中讨论运动和力的关系的部分称为动力学</a:t>
            </a:r>
          </a:p>
        </p:txBody>
      </p:sp>
      <p:graphicFrame>
        <p:nvGraphicFramePr>
          <p:cNvPr id="25498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3141615"/>
              </p:ext>
            </p:extLst>
          </p:nvPr>
        </p:nvGraphicFramePr>
        <p:xfrm>
          <a:off x="2797465" y="2258212"/>
          <a:ext cx="2395108" cy="975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8" name="Equation" r:id="rId4" imgW="1396800" imgH="558720" progId="Equation.DSMT4">
                  <p:embed/>
                </p:oleObj>
              </mc:Choice>
              <mc:Fallback>
                <p:oleObj name="Equation" r:id="rId4" imgW="1396800" imgH="55872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7465" y="2258212"/>
                        <a:ext cx="2395108" cy="9759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498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5244348"/>
              </p:ext>
            </p:extLst>
          </p:nvPr>
        </p:nvGraphicFramePr>
        <p:xfrm>
          <a:off x="1878190" y="3384712"/>
          <a:ext cx="2025326" cy="9759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9" r:id="rId6" imgW="1180588" imgH="558558" progId="Equation.3">
                  <p:embed/>
                </p:oleObj>
              </mc:Choice>
              <mc:Fallback>
                <p:oleObj r:id="rId6" imgW="1180588" imgH="558558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8190" y="3384712"/>
                        <a:ext cx="2025326" cy="9759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498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4115100"/>
              </p:ext>
            </p:extLst>
          </p:nvPr>
        </p:nvGraphicFramePr>
        <p:xfrm>
          <a:off x="3982045" y="3438044"/>
          <a:ext cx="1350217" cy="9759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0" r:id="rId8" imgW="787400" imgH="558800" progId="Equation.3">
                  <p:embed/>
                </p:oleObj>
              </mc:Choice>
              <mc:Fallback>
                <p:oleObj r:id="rId8" imgW="787400" imgH="558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2045" y="3438044"/>
                        <a:ext cx="1350217" cy="9759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499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7670046"/>
              </p:ext>
            </p:extLst>
          </p:nvPr>
        </p:nvGraphicFramePr>
        <p:xfrm>
          <a:off x="1499418" y="2482401"/>
          <a:ext cx="1174937" cy="399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1" r:id="rId10" imgW="685800" imgH="228600" progId="Equation.3">
                  <p:embed/>
                </p:oleObj>
              </mc:Choice>
              <mc:Fallback>
                <p:oleObj r:id="rId10" imgW="685800" imgH="2286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9418" y="2482401"/>
                        <a:ext cx="1174937" cy="3991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5848350" y="5052002"/>
            <a:ext cx="20732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 dirty="0">
                <a:solidFill>
                  <a:srgbClr val="0000CC"/>
                </a:solidFill>
                <a:latin typeface="黑体" panose="02010609060101010101" pitchFamily="49" charset="-122"/>
              </a:rPr>
              <a:t>动量定理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57238" y="1543050"/>
            <a:ext cx="30686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>
                <a:solidFill>
                  <a:srgbClr val="0000CC"/>
                </a:solidFill>
                <a:latin typeface="黑体" panose="02010609060101010101" pitchFamily="49" charset="-122"/>
              </a:rPr>
              <a:t>牛顿第二定律：</a:t>
            </a:r>
          </a:p>
        </p:txBody>
      </p:sp>
      <p:graphicFrame>
        <p:nvGraphicFramePr>
          <p:cNvPr id="1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9221068"/>
              </p:ext>
            </p:extLst>
          </p:nvPr>
        </p:nvGraphicFramePr>
        <p:xfrm>
          <a:off x="2155104" y="4937703"/>
          <a:ext cx="1929959" cy="5692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2" name="公式" r:id="rId12" imgW="876240" imgH="253800" progId="Equation.3">
                  <p:embed/>
                </p:oleObj>
              </mc:Choice>
              <mc:Fallback>
                <p:oleObj name="公式" r:id="rId12" imgW="876240" imgH="253800" progId="Equation.3">
                  <p:embed/>
                  <p:pic>
                    <p:nvPicPr>
                      <p:cNvPr id="25498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5104" y="4937703"/>
                        <a:ext cx="1929959" cy="5692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15"/>
          <p:cNvSpPr txBox="1">
            <a:spLocks noChangeArrowheads="1"/>
          </p:cNvSpPr>
          <p:nvPr/>
        </p:nvSpPr>
        <p:spPr bwMode="auto">
          <a:xfrm>
            <a:off x="1031875" y="366713"/>
            <a:ext cx="8112125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 sz="28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例</a:t>
            </a:r>
            <a:r>
              <a:rPr lang="en-US" altLang="zh-CN" sz="28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）一个人以</a:t>
            </a:r>
            <a:r>
              <a:rPr lang="en-US" altLang="zh-CN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1m/s</a:t>
            </a: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的速度步行时，头碰到一根很低的横梁上，碰撞的持续时间为</a:t>
            </a:r>
            <a:r>
              <a:rPr lang="en-US" altLang="zh-CN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5ms</a:t>
            </a: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，如果头的质量为</a:t>
            </a:r>
            <a:r>
              <a:rPr lang="en-US" altLang="zh-CN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4kg</a:t>
            </a: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，求碰撞时头部所受的力。</a:t>
            </a:r>
          </a:p>
        </p:txBody>
      </p:sp>
      <p:graphicFrame>
        <p:nvGraphicFramePr>
          <p:cNvPr id="18843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9726574"/>
              </p:ext>
            </p:extLst>
          </p:nvPr>
        </p:nvGraphicFramePr>
        <p:xfrm>
          <a:off x="1830501" y="4345260"/>
          <a:ext cx="4750922" cy="1045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4" r:id="rId3" imgW="1739900" imgH="393700" progId="Equation.3">
                  <p:embed/>
                </p:oleObj>
              </mc:Choice>
              <mc:Fallback>
                <p:oleObj r:id="rId3" imgW="1739900" imgH="3937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0501" y="4345260"/>
                        <a:ext cx="4750922" cy="1045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3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3378897"/>
              </p:ext>
            </p:extLst>
          </p:nvPr>
        </p:nvGraphicFramePr>
        <p:xfrm>
          <a:off x="2396837" y="1703677"/>
          <a:ext cx="2561609" cy="998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5" r:id="rId5" imgW="1460500" imgH="558800" progId="Equation.3">
                  <p:embed/>
                </p:oleObj>
              </mc:Choice>
              <mc:Fallback>
                <p:oleObj r:id="rId5" imgW="1460500" imgH="5588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6837" y="1703677"/>
                        <a:ext cx="2561609" cy="9987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3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9252754"/>
              </p:ext>
            </p:extLst>
          </p:nvPr>
        </p:nvGraphicFramePr>
        <p:xfrm>
          <a:off x="1635126" y="2916382"/>
          <a:ext cx="5029192" cy="540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6" r:id="rId7" imgW="1841500" imgH="203200" progId="Equation.3">
                  <p:embed/>
                </p:oleObj>
              </mc:Choice>
              <mc:Fallback>
                <p:oleObj r:id="rId7" imgW="1841500" imgH="2032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5126" y="2916382"/>
                        <a:ext cx="5029192" cy="5400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36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044416"/>
              </p:ext>
            </p:extLst>
          </p:nvPr>
        </p:nvGraphicFramePr>
        <p:xfrm>
          <a:off x="2466542" y="3614882"/>
          <a:ext cx="2011422" cy="540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97" r:id="rId9" imgW="736600" imgH="203200" progId="Equation.3">
                  <p:embed/>
                </p:oleObj>
              </mc:Choice>
              <mc:Fallback>
                <p:oleObj r:id="rId9" imgW="736600" imgH="2032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6542" y="3614882"/>
                        <a:ext cx="2011422" cy="5400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8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612775" y="1006475"/>
            <a:ext cx="81121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en-US" altLang="zh-CN">
                <a:solidFill>
                  <a:srgbClr val="0000CC"/>
                </a:solidFill>
                <a:latin typeface="Times New Roman" panose="02020603050405020304" pitchFamily="18" charset="0"/>
              </a:rPr>
              <a:t>   b</a:t>
            </a:r>
            <a:r>
              <a:rPr lang="zh-CN" altLang="en-US">
                <a:solidFill>
                  <a:srgbClr val="0000CC"/>
                </a:solidFill>
                <a:latin typeface="Times New Roman" panose="02020603050405020304" pitchFamily="18" charset="0"/>
              </a:rPr>
              <a:t>）如果横梁上有</a:t>
            </a:r>
            <a:r>
              <a:rPr lang="en-US" altLang="zh-CN">
                <a:solidFill>
                  <a:srgbClr val="0000CC"/>
                </a:solidFill>
                <a:latin typeface="Times New Roman" panose="02020603050405020304" pitchFamily="18" charset="0"/>
              </a:rPr>
              <a:t>2cm</a:t>
            </a:r>
            <a:r>
              <a:rPr lang="zh-CN" altLang="en-US">
                <a:solidFill>
                  <a:srgbClr val="0000CC"/>
                </a:solidFill>
                <a:latin typeface="Times New Roman" panose="02020603050405020304" pitchFamily="18" charset="0"/>
              </a:rPr>
              <a:t>厚的垫料，使碰撞时间增加到</a:t>
            </a:r>
            <a:r>
              <a:rPr lang="en-US" altLang="zh-CN">
                <a:solidFill>
                  <a:srgbClr val="0000CC"/>
                </a:solidFill>
                <a:latin typeface="Times New Roman" panose="02020603050405020304" pitchFamily="18" charset="0"/>
              </a:rPr>
              <a:t>0.04s</a:t>
            </a:r>
            <a:r>
              <a:rPr lang="zh-CN" altLang="en-US">
                <a:solidFill>
                  <a:srgbClr val="0000CC"/>
                </a:solidFill>
                <a:latin typeface="Times New Roman" panose="02020603050405020304" pitchFamily="18" charset="0"/>
              </a:rPr>
              <a:t>，问此时头部所受的力是多少</a:t>
            </a:r>
          </a:p>
        </p:txBody>
      </p:sp>
      <p:graphicFrame>
        <p:nvGraphicFramePr>
          <p:cNvPr id="206854" name="Object 6"/>
          <p:cNvGraphicFramePr>
            <a:graphicFrameLocks noChangeAspect="1"/>
          </p:cNvGraphicFramePr>
          <p:nvPr/>
        </p:nvGraphicFramePr>
        <p:xfrm>
          <a:off x="1795463" y="2701925"/>
          <a:ext cx="4835525" cy="111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3" r:id="rId3" imgW="1663700" imgH="393700" progId="Equation.3">
                  <p:embed/>
                </p:oleObj>
              </mc:Choice>
              <mc:Fallback>
                <p:oleObj r:id="rId3" imgW="1663700" imgH="3937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463" y="2701925"/>
                        <a:ext cx="4835525" cy="1112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856" name="Object 8"/>
          <p:cNvGraphicFramePr>
            <a:graphicFrameLocks noChangeAspect="1"/>
          </p:cNvGraphicFramePr>
          <p:nvPr/>
        </p:nvGraphicFramePr>
        <p:xfrm>
          <a:off x="1679575" y="4252913"/>
          <a:ext cx="5068888" cy="1116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4" r:id="rId5" imgW="1739900" imgH="393700" progId="Equation.3">
                  <p:embed/>
                </p:oleObj>
              </mc:Choice>
              <mc:Fallback>
                <p:oleObj r:id="rId5" imgW="1739900" imgH="3937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9575" y="4252913"/>
                        <a:ext cx="5068888" cy="1116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6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789" y="1422297"/>
            <a:ext cx="2066925" cy="2943225"/>
          </a:xfrm>
          <a:prstGeom prst="rect">
            <a:avLst/>
          </a:prstGeom>
        </p:spPr>
      </p:pic>
      <p:pic>
        <p:nvPicPr>
          <p:cNvPr id="46082" name="Picture 2" descr="https://timgsa.baidu.com/timg?image&amp;quality=80&amp;size=b9999_10000&amp;sec=1600011047289&amp;di=b70cb1c6c8fab0ca6fdf70443ee2042b&amp;imgtype=0&amp;src=http%3A%2F%2Fi3.letvimg.com%2Flc03_crawler%2F201712%2F13%2F22%2F03%2F151317378793764-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6" t="6732" r="19638" b="8772"/>
          <a:stretch/>
        </p:blipFill>
        <p:spPr bwMode="auto">
          <a:xfrm>
            <a:off x="250723" y="1371600"/>
            <a:ext cx="3052916" cy="2993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4" name="Picture 4" descr="https://timgsa.baidu.com/timg?image&amp;quality=80&amp;size=b9999_10000&amp;sec=1600011025884&amp;di=a30b9cff79e1fb415bc75fd6966aaa0f&amp;imgtype=0&amp;src=http%3A%2F%2Fi.fjsen.com%2Fimages%2Fattachement%2Fjpg%2Fsite2%2F20130129%2F1c6f656d2886127159360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181" y="1354439"/>
            <a:ext cx="2174671" cy="301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VID_2025051519260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l="22375" r="18250"/>
          <a:stretch/>
        </p:blipFill>
        <p:spPr>
          <a:xfrm>
            <a:off x="2137410" y="1769428"/>
            <a:ext cx="5429250" cy="407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48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/>
          <p:cNvSpPr txBox="1">
            <a:spLocks noChangeArrowheads="1"/>
          </p:cNvSpPr>
          <p:nvPr/>
        </p:nvSpPr>
        <p:spPr bwMode="auto">
          <a:xfrm>
            <a:off x="858838" y="927100"/>
            <a:ext cx="7970837" cy="4616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en-US" altLang="zh-CN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       </a:t>
            </a: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如果一个人从</a:t>
            </a:r>
            <a:r>
              <a:rPr lang="en-US" altLang="zh-CN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1m</a:t>
            </a: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高处跳下且着地时腿是伸直的，他将受到很大的冲击。</a:t>
            </a:r>
          </a:p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在人着地的瞬间，其速度是</a:t>
            </a:r>
            <a:r>
              <a:rPr lang="en-US" altLang="zh-CN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4.5m/s</a:t>
            </a: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，设地面在</a:t>
            </a:r>
            <a:r>
              <a:rPr lang="en-US" altLang="zh-CN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5ms</a:t>
            </a: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内使人体停止，此时所受的力约是其体重</a:t>
            </a:r>
            <a:r>
              <a:rPr lang="en-US" altLang="zh-CN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(mg)</a:t>
            </a: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的</a:t>
            </a:r>
            <a:r>
              <a:rPr lang="en-US" altLang="zh-CN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100</a:t>
            </a: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倍。</a:t>
            </a:r>
          </a:p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如果人落在体操垫上，则其减速时间会长一些，</a:t>
            </a:r>
          </a:p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另外，如果他按照人体的正常反应，先将脚尖着地然后屈膝，使减速的时间更长，则可减少着地力。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60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858838" y="927100"/>
            <a:ext cx="781843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Tx/>
              <a:buNone/>
            </a:pPr>
            <a:r>
              <a:rPr lang="zh-CN" altLang="zh-CN" sz="2800" b="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患者</a:t>
            </a:r>
            <a:r>
              <a:rPr lang="zh-CN" altLang="en-US" sz="2800" b="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陈某</a:t>
            </a:r>
            <a:r>
              <a:rPr lang="zh-CN" altLang="zh-CN" sz="2800" b="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，</a:t>
            </a:r>
            <a:r>
              <a:rPr lang="zh-CN" altLang="zh-CN" sz="2800" b="0" dirty="0">
                <a:solidFill>
                  <a:srgbClr val="0000CC"/>
                </a:solidFill>
                <a:latin typeface="Times New Roman" panose="02020603050405020304" pitchFamily="18" charset="0"/>
              </a:rPr>
              <a:t>男性，</a:t>
            </a:r>
            <a:r>
              <a:rPr lang="en-US" altLang="zh-CN" sz="2800" b="0" dirty="0">
                <a:solidFill>
                  <a:srgbClr val="0000CC"/>
                </a:solidFill>
                <a:latin typeface="Times New Roman" panose="02020603050405020304" pitchFamily="18" charset="0"/>
              </a:rPr>
              <a:t>45</a:t>
            </a:r>
            <a:r>
              <a:rPr lang="zh-CN" altLang="zh-CN" sz="2800" b="0" dirty="0">
                <a:solidFill>
                  <a:srgbClr val="0000CC"/>
                </a:solidFill>
                <a:latin typeface="Times New Roman" panose="02020603050405020304" pitchFamily="18" charset="0"/>
              </a:rPr>
              <a:t>岁，建筑工人。从高空坠落，患者腰痛、活动受限及双下肢麻木无力。平时无昏迷呕吐史，无大小便失禁。根据正、侧位置</a:t>
            </a:r>
            <a:r>
              <a:rPr lang="en-US" altLang="zh-CN" sz="2800" b="0" dirty="0">
                <a:solidFill>
                  <a:srgbClr val="0000CC"/>
                </a:solidFill>
                <a:latin typeface="Times New Roman" panose="02020603050405020304" pitchFamily="18" charset="0"/>
              </a:rPr>
              <a:t>CR</a:t>
            </a:r>
            <a:r>
              <a:rPr lang="zh-CN" altLang="zh-CN" sz="2800" b="0" dirty="0">
                <a:solidFill>
                  <a:srgbClr val="0000CC"/>
                </a:solidFill>
                <a:latin typeface="Times New Roman" panose="02020603050405020304" pitchFamily="18" charset="0"/>
              </a:rPr>
              <a:t>片发现双跟骨骨折，</a:t>
            </a:r>
            <a:r>
              <a:rPr lang="en-US" altLang="zh-CN" sz="2800" b="0" dirty="0">
                <a:solidFill>
                  <a:srgbClr val="0000CC"/>
                </a:solidFill>
                <a:latin typeface="Times New Roman" panose="02020603050405020304" pitchFamily="18" charset="0"/>
              </a:rPr>
              <a:t>L1</a:t>
            </a:r>
            <a:r>
              <a:rPr lang="zh-CN" altLang="zh-CN" sz="2800" b="0" dirty="0">
                <a:solidFill>
                  <a:srgbClr val="0000CC"/>
                </a:solidFill>
                <a:latin typeface="Times New Roman" panose="02020603050405020304" pitchFamily="18" charset="0"/>
              </a:rPr>
              <a:t>椎体压缩性骨折，上肢软组织擦伤，膝部软组织挫伤。据工友描述：事发当天，陈某在工地</a:t>
            </a:r>
            <a:r>
              <a:rPr lang="en-US" altLang="zh-CN" sz="2800" b="0" dirty="0">
                <a:solidFill>
                  <a:srgbClr val="0000CC"/>
                </a:solidFill>
                <a:latin typeface="Times New Roman" panose="02020603050405020304" pitchFamily="18" charset="0"/>
              </a:rPr>
              <a:t>20</a:t>
            </a:r>
            <a:r>
              <a:rPr lang="zh-CN" altLang="zh-CN" sz="2800" b="0" dirty="0">
                <a:solidFill>
                  <a:srgbClr val="0000CC"/>
                </a:solidFill>
                <a:latin typeface="Times New Roman" panose="02020603050405020304" pitchFamily="18" charset="0"/>
              </a:rPr>
              <a:t>多米高空施工</a:t>
            </a:r>
            <a:r>
              <a:rPr lang="zh-CN" altLang="zh-CN" sz="2800" b="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，不慎</a:t>
            </a:r>
            <a:r>
              <a:rPr lang="zh-CN" altLang="zh-CN" sz="2800" b="0" dirty="0">
                <a:solidFill>
                  <a:srgbClr val="0000CC"/>
                </a:solidFill>
                <a:latin typeface="Times New Roman" panose="02020603050405020304" pitchFamily="18" charset="0"/>
              </a:rPr>
              <a:t>从脚手架摔下。在过程中期上身被防护网钩挂了一下，最后脚及臀部着地在工地的沙滩上。分析整个坠落过程中，哪些因素起到了减轻伤害的作用？</a:t>
            </a:r>
            <a:endParaRPr lang="zh-CN" altLang="en-US" sz="2800" b="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630414" y="1036109"/>
            <a:ext cx="823277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en-US" altLang="zh-CN" sz="2800" b="0" dirty="0">
                <a:solidFill>
                  <a:srgbClr val="0000CC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800" b="0" dirty="0">
                <a:solidFill>
                  <a:srgbClr val="0000CC"/>
                </a:solidFill>
                <a:latin typeface="Times New Roman" panose="02020603050405020304" pitchFamily="18" charset="0"/>
              </a:rPr>
              <a:t>人体在加速和减速力作用下的行为，是和飞机、汽车、太空飞行器有关的人员感兴趣的领域。人体经受的加速度的量值，决定于人体的方位和加速度的持续时间。</a:t>
            </a:r>
          </a:p>
        </p:txBody>
      </p:sp>
      <p:pic>
        <p:nvPicPr>
          <p:cNvPr id="10243" name="Picture 5" descr="1_33-2-2019-580_2003050716374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088" y="2808288"/>
            <a:ext cx="4073525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9" r="11037" b="55991"/>
          <a:stretch/>
        </p:blipFill>
        <p:spPr>
          <a:xfrm>
            <a:off x="2853732" y="836712"/>
            <a:ext cx="3215473" cy="197263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692275" y="5259388"/>
            <a:ext cx="6397625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田英章楷书" pitchFamily="2" charset="-122"/>
                <a:ea typeface="田英章楷书" pitchFamily="2" charset="-122"/>
              </a:rPr>
              <a:t>头枕的作用是车被追尾时，使头部和躯干部以相同的加速度运动，从而使颈部不易受到伤害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72" r="43176"/>
          <a:stretch/>
        </p:blipFill>
        <p:spPr>
          <a:xfrm>
            <a:off x="1248554" y="2818297"/>
            <a:ext cx="2909322" cy="20855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11" t="53472" r="299"/>
          <a:stretch/>
        </p:blipFill>
        <p:spPr>
          <a:xfrm>
            <a:off x="5103751" y="2827243"/>
            <a:ext cx="2344400" cy="2085533"/>
          </a:xfrm>
          <a:prstGeom prst="rect">
            <a:avLst/>
          </a:prstGeom>
        </p:spPr>
      </p:pic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1579563" y="1517650"/>
            <a:ext cx="6078537" cy="3276600"/>
            <a:chOff x="1777040" y="1331001"/>
            <a:chExt cx="6585088" cy="3550147"/>
          </a:xfrm>
        </p:grpSpPr>
        <p:pic>
          <p:nvPicPr>
            <p:cNvPr id="11271" name="Picture 2" descr="https://timgsa.baidu.com/timg?image&amp;quality=80&amp;size=b9999_10000&amp;sec=1581684321601&amp;di=8d3f8cea1ca492cf96aae86f86b02c79&amp;imgtype=0&amp;src=http%3A%2F%2Fe.hiphotos.baidu.com%2Fzhidao%2Fpic%2Fitem%2F267f9e2f0708283803461ff7bf99a9014d08f18e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1295" y="1331001"/>
              <a:ext cx="6470833" cy="3550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椭圆 5"/>
            <p:cNvSpPr/>
            <p:nvPr/>
          </p:nvSpPr>
          <p:spPr>
            <a:xfrm>
              <a:off x="4244943" y="1415283"/>
              <a:ext cx="1499660" cy="6381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1777040" y="1552886"/>
              <a:ext cx="1759348" cy="50052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2663" y="836613"/>
            <a:ext cx="7245350" cy="501650"/>
          </a:xfrm>
        </p:spPr>
        <p:txBody>
          <a:bodyPr/>
          <a:lstStyle/>
          <a:p>
            <a:pPr>
              <a:defRPr/>
            </a:pPr>
            <a:r>
              <a:rPr lang="en-US" altLang="zh-CN" smtClean="0"/>
              <a:t>·</a:t>
            </a:r>
            <a:endParaRPr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99" y="928567"/>
            <a:ext cx="6075363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67"/>
          <a:stretch>
            <a:fillRect/>
          </a:stretch>
        </p:blipFill>
        <p:spPr bwMode="auto">
          <a:xfrm>
            <a:off x="1427163" y="3879080"/>
            <a:ext cx="4397375" cy="258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400" y="929393"/>
            <a:ext cx="2667000" cy="4019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4" name="Text Box 4"/>
          <p:cNvSpPr txBox="1">
            <a:spLocks noChangeArrowheads="1"/>
          </p:cNvSpPr>
          <p:nvPr/>
        </p:nvSpPr>
        <p:spPr bwMode="auto">
          <a:xfrm>
            <a:off x="524405" y="1521530"/>
            <a:ext cx="8112125" cy="3022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en-US" altLang="zh-CN" sz="2800">
                <a:solidFill>
                  <a:srgbClr val="0000CC"/>
                </a:solidFill>
                <a:latin typeface="Times New Roman" panose="02020603050405020304" pitchFamily="18" charset="0"/>
              </a:rPr>
              <a:t>    </a:t>
            </a:r>
            <a:r>
              <a:rPr lang="zh-CN" altLang="en-US" sz="2800">
                <a:solidFill>
                  <a:srgbClr val="0000CC"/>
                </a:solidFill>
                <a:latin typeface="Times New Roman" panose="02020603050405020304" pitchFamily="18" charset="0"/>
              </a:rPr>
              <a:t>加速度可能产生若干种效应，例如</a:t>
            </a:r>
          </a:p>
          <a:p>
            <a:pPr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 sz="2800">
                <a:solidFill>
                  <a:srgbClr val="0000CC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>
                <a:solidFill>
                  <a:srgbClr val="0000CC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>
                <a:solidFill>
                  <a:srgbClr val="0000CC"/>
                </a:solidFill>
                <a:latin typeface="Times New Roman" panose="02020603050405020304" pitchFamily="18" charset="0"/>
              </a:rPr>
              <a:t>）出现超重或失重；</a:t>
            </a:r>
          </a:p>
          <a:p>
            <a:pPr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 sz="2800">
                <a:solidFill>
                  <a:srgbClr val="0000CC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>
                <a:solidFill>
                  <a:srgbClr val="0000CC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>
                <a:solidFill>
                  <a:srgbClr val="0000CC"/>
                </a:solidFill>
                <a:latin typeface="Times New Roman" panose="02020603050405020304" pitchFamily="18" charset="0"/>
              </a:rPr>
              <a:t>）体内静压的改变；</a:t>
            </a:r>
          </a:p>
          <a:p>
            <a:pPr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 sz="2800">
                <a:solidFill>
                  <a:srgbClr val="0000CC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>
                <a:solidFill>
                  <a:srgbClr val="0000CC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800">
                <a:solidFill>
                  <a:srgbClr val="0000CC"/>
                </a:solidFill>
                <a:latin typeface="Times New Roman" panose="02020603050405020304" pitchFamily="18" charset="0"/>
              </a:rPr>
              <a:t>）人体弹性组织的扭变；</a:t>
            </a:r>
          </a:p>
          <a:p>
            <a:pPr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 sz="2800">
                <a:solidFill>
                  <a:srgbClr val="0000CC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>
                <a:solidFill>
                  <a:srgbClr val="0000CC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800">
                <a:solidFill>
                  <a:srgbClr val="0000CC"/>
                </a:solidFill>
                <a:latin typeface="Times New Roman" panose="02020603050405020304" pitchFamily="18" charset="0"/>
              </a:rPr>
              <a:t>）悬浮在液体中密度不同的各种成份有分离的趋势。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99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99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99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99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z="4000" smtClean="0">
                <a:solidFill>
                  <a:srgbClr val="FF0000"/>
                </a:solidFill>
              </a:rPr>
              <a:t>二、静力学</a:t>
            </a:r>
            <a:endParaRPr lang="en-US" altLang="zh-CN" sz="4000" smtClean="0">
              <a:solidFill>
                <a:srgbClr val="FF0000"/>
              </a:solidFill>
            </a:endParaRPr>
          </a:p>
        </p:txBody>
      </p:sp>
      <p:sp>
        <p:nvSpPr>
          <p:cNvPr id="235523" name="Rectangle 3"/>
          <p:cNvSpPr>
            <a:spLocks noGrp="1"/>
          </p:cNvSpPr>
          <p:nvPr>
            <p:ph type="body" sz="half" idx="1"/>
          </p:nvPr>
        </p:nvSpPr>
        <p:spPr>
          <a:xfrm>
            <a:off x="1182688" y="962025"/>
            <a:ext cx="7135812" cy="5759450"/>
          </a:xfrm>
        </p:spPr>
        <p:txBody>
          <a:bodyPr/>
          <a:lstStyle/>
          <a:p>
            <a:pPr eaLnBrk="1" hangingPunct="1"/>
            <a:r>
              <a:rPr lang="zh-CN" altLang="en-US" dirty="0" smtClean="0"/>
              <a:t>研究作用在处于平衡和静止的物体上的力。</a:t>
            </a:r>
          </a:p>
          <a:p>
            <a:pPr eaLnBrk="1" hangingPunct="1"/>
            <a:r>
              <a:rPr lang="zh-CN" altLang="en-US" dirty="0" smtClean="0"/>
              <a:t>质点平衡的条件：</a:t>
            </a:r>
          </a:p>
          <a:p>
            <a:pPr lvl="1" eaLnBrk="1" hangingPunct="1"/>
            <a:r>
              <a:rPr lang="zh-CN" altLang="en-US" dirty="0" smtClean="0"/>
              <a:t>其受到的各力之和为零</a:t>
            </a:r>
          </a:p>
          <a:p>
            <a:pPr eaLnBrk="1" hangingPunct="1"/>
            <a:r>
              <a:rPr lang="zh-CN" altLang="en-US" dirty="0" smtClean="0"/>
              <a:t>刚体平衡的条件：</a:t>
            </a:r>
          </a:p>
          <a:p>
            <a:pPr lvl="1" eaLnBrk="1" hangingPunct="1"/>
            <a:r>
              <a:rPr lang="zh-CN" altLang="en-US" dirty="0" smtClean="0"/>
              <a:t>刚体：</a:t>
            </a:r>
          </a:p>
          <a:p>
            <a:pPr lvl="2" eaLnBrk="1" hangingPunct="1"/>
            <a:r>
              <a:rPr lang="zh-CN" altLang="en-US" dirty="0" smtClean="0"/>
              <a:t>具有固定形状及大小的物体</a:t>
            </a:r>
          </a:p>
          <a:p>
            <a:pPr lvl="1" eaLnBrk="1" hangingPunct="1"/>
            <a:r>
              <a:rPr lang="zh-CN" altLang="en-US" dirty="0" smtClean="0">
                <a:solidFill>
                  <a:srgbClr val="FF0000"/>
                </a:solidFill>
              </a:rPr>
              <a:t>合外力为零</a:t>
            </a:r>
          </a:p>
          <a:p>
            <a:pPr lvl="1" eaLnBrk="1" hangingPunct="1"/>
            <a:r>
              <a:rPr lang="zh-CN" altLang="en-US" dirty="0" smtClean="0">
                <a:solidFill>
                  <a:schemeClr val="hlink"/>
                </a:solidFill>
              </a:rPr>
              <a:t>合力矩为零</a:t>
            </a:r>
          </a:p>
        </p:txBody>
      </p:sp>
      <p:sp>
        <p:nvSpPr>
          <p:cNvPr id="235524" name="Line 4"/>
          <p:cNvSpPr>
            <a:spLocks noChangeShapeType="1"/>
          </p:cNvSpPr>
          <p:nvPr/>
        </p:nvSpPr>
        <p:spPr bwMode="auto">
          <a:xfrm flipV="1">
            <a:off x="4625587" y="5282416"/>
            <a:ext cx="245427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25" name="Line 5"/>
          <p:cNvSpPr>
            <a:spLocks noChangeShapeType="1"/>
          </p:cNvSpPr>
          <p:nvPr/>
        </p:nvSpPr>
        <p:spPr bwMode="auto">
          <a:xfrm flipH="1">
            <a:off x="4625587" y="5307815"/>
            <a:ext cx="7938" cy="415925"/>
          </a:xfrm>
          <a:prstGeom prst="line">
            <a:avLst/>
          </a:prstGeom>
          <a:noFill/>
          <a:ln w="38100">
            <a:solidFill>
              <a:srgbClr val="FF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27" name="Line 7"/>
          <p:cNvSpPr>
            <a:spLocks noChangeShapeType="1"/>
          </p:cNvSpPr>
          <p:nvPr/>
        </p:nvSpPr>
        <p:spPr bwMode="auto">
          <a:xfrm>
            <a:off x="7057637" y="5282416"/>
            <a:ext cx="0" cy="441325"/>
          </a:xfrm>
          <a:prstGeom prst="line">
            <a:avLst/>
          </a:prstGeom>
          <a:noFill/>
          <a:ln w="38100">
            <a:solidFill>
              <a:srgbClr val="FF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50" name="AutoShape 30"/>
          <p:cNvSpPr>
            <a:spLocks noChangeArrowheads="1"/>
          </p:cNvSpPr>
          <p:nvPr/>
        </p:nvSpPr>
        <p:spPr bwMode="auto">
          <a:xfrm>
            <a:off x="5689212" y="5293528"/>
            <a:ext cx="215900" cy="254000"/>
          </a:xfrm>
          <a:prstGeom prst="triangle">
            <a:avLst>
              <a:gd name="adj" fmla="val 50000"/>
            </a:avLst>
          </a:prstGeom>
          <a:solidFill>
            <a:schemeClr val="accent1">
              <a:alpha val="4117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 b="0">
              <a:ea typeface="宋体" panose="02010600030101010101" pitchFamily="2" charset="-122"/>
            </a:endParaRPr>
          </a:p>
        </p:txBody>
      </p:sp>
      <p:sp>
        <p:nvSpPr>
          <p:cNvPr id="17" name="Line 7"/>
          <p:cNvSpPr>
            <a:spLocks noChangeShapeType="1"/>
          </p:cNvSpPr>
          <p:nvPr/>
        </p:nvSpPr>
        <p:spPr bwMode="auto">
          <a:xfrm flipV="1">
            <a:off x="5789225" y="4494335"/>
            <a:ext cx="0" cy="813480"/>
          </a:xfrm>
          <a:prstGeom prst="line">
            <a:avLst/>
          </a:prstGeom>
          <a:noFill/>
          <a:ln w="38100">
            <a:solidFill>
              <a:srgbClr val="FF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3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35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35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35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35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35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35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35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35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组合 2"/>
          <p:cNvGrpSpPr>
            <a:grpSpLocks/>
          </p:cNvGrpSpPr>
          <p:nvPr/>
        </p:nvGrpSpPr>
        <p:grpSpPr bwMode="auto">
          <a:xfrm>
            <a:off x="65088" y="2730500"/>
            <a:ext cx="5623813" cy="3730625"/>
            <a:chOff x="65488" y="2100518"/>
            <a:chExt cx="7043782" cy="4352925"/>
          </a:xfrm>
        </p:grpSpPr>
        <p:pic>
          <p:nvPicPr>
            <p:cNvPr id="17434" name="Picture 8" descr="fig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584" y="2100518"/>
              <a:ext cx="6770686" cy="435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7435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11031798"/>
                </p:ext>
              </p:extLst>
            </p:nvPr>
          </p:nvGraphicFramePr>
          <p:xfrm>
            <a:off x="5242108" y="2915535"/>
            <a:ext cx="1063757" cy="4927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055" name="Equation" r:id="rId5" imgW="355320" imgH="164880" progId="Equation.DSMT4">
                    <p:embed/>
                  </p:oleObj>
                </mc:Choice>
                <mc:Fallback>
                  <p:oleObj name="Equation" r:id="rId5" imgW="355320" imgH="16488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42108" y="2915535"/>
                          <a:ext cx="1063757" cy="492714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36" name="Object 5"/>
            <p:cNvGraphicFramePr>
              <a:graphicFrameLocks noChangeAspect="1"/>
            </p:cNvGraphicFramePr>
            <p:nvPr/>
          </p:nvGraphicFramePr>
          <p:xfrm>
            <a:off x="65488" y="5475287"/>
            <a:ext cx="449263" cy="447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056" r:id="rId7" imgW="203024" imgH="203024" progId="Equation.3">
                    <p:embed/>
                  </p:oleObj>
                </mc:Choice>
                <mc:Fallback>
                  <p:oleObj r:id="rId7" imgW="203024" imgH="203024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5488" y="5475287"/>
                          <a:ext cx="449263" cy="44767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7411" name="Object 5"/>
          <p:cNvGraphicFramePr>
            <a:graphicFrameLocks noChangeAspect="1"/>
          </p:cNvGraphicFramePr>
          <p:nvPr/>
        </p:nvGraphicFramePr>
        <p:xfrm>
          <a:off x="2444750" y="163513"/>
          <a:ext cx="2178050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57" name="公式" r:id="rId9" imgW="926698" imgH="266584" progId="Equation.3">
                  <p:embed/>
                </p:oleObj>
              </mc:Choice>
              <mc:Fallback>
                <p:oleObj name="公式" r:id="rId9" imgW="926698" imgH="266584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4750" y="163513"/>
                        <a:ext cx="2178050" cy="627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379986"/>
              </p:ext>
            </p:extLst>
          </p:nvPr>
        </p:nvGraphicFramePr>
        <p:xfrm>
          <a:off x="1200856" y="291219"/>
          <a:ext cx="865011" cy="511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58" r:id="rId11" imgW="342751" imgH="203112" progId="Equation.3">
                  <p:embed/>
                </p:oleObj>
              </mc:Choice>
              <mc:Fallback>
                <p:oleObj r:id="rId11" imgW="342751" imgH="203112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0856" y="291219"/>
                        <a:ext cx="865011" cy="511971"/>
                      </a:xfrm>
                      <a:prstGeom prst="rect">
                        <a:avLst/>
                      </a:prstGeom>
                      <a:solidFill>
                        <a:srgbClr val="AAEFD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7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3534251"/>
              </p:ext>
            </p:extLst>
          </p:nvPr>
        </p:nvGraphicFramePr>
        <p:xfrm>
          <a:off x="1131888" y="1095375"/>
          <a:ext cx="3941762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59" name="公式" r:id="rId13" imgW="1282700" imgH="215900" progId="Equation.3">
                  <p:embed/>
                </p:oleObj>
              </mc:Choice>
              <mc:Fallback>
                <p:oleObj name="公式" r:id="rId13" imgW="1282700" imgH="2159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1888" y="1095375"/>
                        <a:ext cx="3941762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7577" name="AutoShape 9"/>
          <p:cNvSpPr>
            <a:spLocks noChangeArrowheads="1"/>
          </p:cNvSpPr>
          <p:nvPr/>
        </p:nvSpPr>
        <p:spPr bwMode="auto">
          <a:xfrm>
            <a:off x="5507038" y="1427163"/>
            <a:ext cx="2776537" cy="925512"/>
          </a:xfrm>
          <a:prstGeom prst="wedgeRectCallout">
            <a:avLst>
              <a:gd name="adj1" fmla="val -68125"/>
              <a:gd name="adj2" fmla="val -42625"/>
            </a:avLst>
          </a:prstGeom>
          <a:solidFill>
            <a:schemeClr val="accent1">
              <a:alpha val="4117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800" i="1">
                <a:latin typeface="Times New Roman" panose="02020603050405020304" pitchFamily="18" charset="0"/>
              </a:rPr>
              <a:t>r</a:t>
            </a:r>
            <a:r>
              <a:rPr lang="zh-CN" altLang="en-US" sz="2800">
                <a:latin typeface="Times New Roman" panose="02020603050405020304" pitchFamily="18" charset="0"/>
              </a:rPr>
              <a:t>与</a:t>
            </a:r>
            <a:r>
              <a:rPr lang="en-US" altLang="zh-CN" sz="2800" i="1">
                <a:latin typeface="Times New Roman" panose="02020603050405020304" pitchFamily="18" charset="0"/>
              </a:rPr>
              <a:t>F</a:t>
            </a:r>
            <a:r>
              <a:rPr lang="zh-CN" altLang="en-US" sz="2800">
                <a:latin typeface="Times New Roman" panose="02020603050405020304" pitchFamily="18" charset="0"/>
              </a:rPr>
              <a:t>所夹的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anose="02020603050405020304" pitchFamily="18" charset="0"/>
              </a:rPr>
              <a:t>小于</a:t>
            </a:r>
            <a:r>
              <a:rPr lang="el-GR" altLang="zh-CN" sz="2800">
                <a:latin typeface="Times New Roman" panose="02020603050405020304" pitchFamily="18" charset="0"/>
              </a:rPr>
              <a:t>π</a:t>
            </a:r>
            <a:r>
              <a:rPr lang="zh-CN" altLang="en-US" sz="2800">
                <a:latin typeface="Times New Roman" panose="02020603050405020304" pitchFamily="18" charset="0"/>
              </a:rPr>
              <a:t>的角 </a:t>
            </a:r>
          </a:p>
        </p:txBody>
      </p:sp>
      <p:sp>
        <p:nvSpPr>
          <p:cNvPr id="237578" name="AutoShape 10"/>
          <p:cNvSpPr>
            <a:spLocks noChangeArrowheads="1"/>
          </p:cNvSpPr>
          <p:nvPr/>
        </p:nvSpPr>
        <p:spPr bwMode="auto">
          <a:xfrm>
            <a:off x="5541963" y="244475"/>
            <a:ext cx="1863548" cy="647347"/>
          </a:xfrm>
          <a:prstGeom prst="wedgeRectCallout">
            <a:avLst>
              <a:gd name="adj1" fmla="val -88583"/>
              <a:gd name="adj2" fmla="val -9176"/>
            </a:avLst>
          </a:prstGeom>
          <a:solidFill>
            <a:schemeClr val="accent1">
              <a:alpha val="4117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anose="02020603050405020304" pitchFamily="18" charset="0"/>
              </a:rPr>
              <a:t>矢量叉积 </a:t>
            </a:r>
          </a:p>
        </p:txBody>
      </p:sp>
      <p:sp>
        <p:nvSpPr>
          <p:cNvPr id="237580" name="Text Box 12"/>
          <p:cNvSpPr txBox="1">
            <a:spLocks noChangeArrowheads="1"/>
          </p:cNvSpPr>
          <p:nvPr/>
        </p:nvSpPr>
        <p:spPr bwMode="auto">
          <a:xfrm>
            <a:off x="5724939" y="2506663"/>
            <a:ext cx="314076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是从</a:t>
            </a:r>
            <a:r>
              <a:rPr lang="zh-CN" altLang="en-US" sz="2800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支点或转轴到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作用点的矢量</a:t>
            </a:r>
          </a:p>
        </p:txBody>
      </p:sp>
      <p:sp>
        <p:nvSpPr>
          <p:cNvPr id="237581" name="Line 13"/>
          <p:cNvSpPr>
            <a:spLocks noChangeShapeType="1"/>
          </p:cNvSpPr>
          <p:nvPr/>
        </p:nvSpPr>
        <p:spPr bwMode="auto">
          <a:xfrm flipV="1">
            <a:off x="5845175" y="4490706"/>
            <a:ext cx="2454275" cy="95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7582" name="Line 14"/>
          <p:cNvSpPr>
            <a:spLocks noChangeShapeType="1"/>
          </p:cNvSpPr>
          <p:nvPr/>
        </p:nvSpPr>
        <p:spPr bwMode="auto">
          <a:xfrm flipV="1">
            <a:off x="5853113" y="4023981"/>
            <a:ext cx="0" cy="492125"/>
          </a:xfrm>
          <a:prstGeom prst="line">
            <a:avLst/>
          </a:prstGeom>
          <a:noFill/>
          <a:ln w="38100">
            <a:solidFill>
              <a:srgbClr val="FF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7583" name="Line 15"/>
          <p:cNvSpPr>
            <a:spLocks noChangeShapeType="1"/>
          </p:cNvSpPr>
          <p:nvPr/>
        </p:nvSpPr>
        <p:spPr bwMode="auto">
          <a:xfrm>
            <a:off x="8277225" y="4490706"/>
            <a:ext cx="0" cy="441325"/>
          </a:xfrm>
          <a:prstGeom prst="line">
            <a:avLst/>
          </a:prstGeom>
          <a:noFill/>
          <a:ln w="38100">
            <a:solidFill>
              <a:srgbClr val="FF00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7584" name="Arc 16"/>
          <p:cNvSpPr>
            <a:spLocks/>
          </p:cNvSpPr>
          <p:nvPr/>
        </p:nvSpPr>
        <p:spPr bwMode="auto">
          <a:xfrm>
            <a:off x="8351838" y="3647743"/>
            <a:ext cx="554037" cy="677863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ap="flat" cmpd="sng">
            <a:solidFill>
              <a:srgbClr val="993300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7586" name="Text Box 18"/>
          <p:cNvSpPr txBox="1">
            <a:spLocks noChangeArrowheads="1"/>
          </p:cNvSpPr>
          <p:nvPr/>
        </p:nvSpPr>
        <p:spPr bwMode="auto">
          <a:xfrm>
            <a:off x="6511925" y="4782806"/>
            <a:ext cx="130333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>
                <a:latin typeface="Times New Roman" panose="02020603050405020304" pitchFamily="18" charset="0"/>
              </a:rPr>
              <a:t>支点</a:t>
            </a:r>
          </a:p>
        </p:txBody>
      </p:sp>
      <p:sp>
        <p:nvSpPr>
          <p:cNvPr id="237591" name="Line 23"/>
          <p:cNvSpPr>
            <a:spLocks noChangeShapeType="1"/>
          </p:cNvSpPr>
          <p:nvPr/>
        </p:nvSpPr>
        <p:spPr bwMode="auto">
          <a:xfrm>
            <a:off x="7046913" y="4498643"/>
            <a:ext cx="1243012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237592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997682"/>
              </p:ext>
            </p:extLst>
          </p:nvPr>
        </p:nvGraphicFramePr>
        <p:xfrm>
          <a:off x="7461250" y="4479593"/>
          <a:ext cx="468313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60" r:id="rId15" imgW="126780" imgH="164814" progId="Equation.3">
                  <p:embed/>
                </p:oleObj>
              </mc:Choice>
              <mc:Fallback>
                <p:oleObj r:id="rId15" imgW="126780" imgH="164814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1250" y="4479593"/>
                        <a:ext cx="468313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93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1529436"/>
              </p:ext>
            </p:extLst>
          </p:nvPr>
        </p:nvGraphicFramePr>
        <p:xfrm>
          <a:off x="5892800" y="3725531"/>
          <a:ext cx="500063" cy="617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61" r:id="rId17" imgW="215619" imgH="266353" progId="Equation.3">
                  <p:embed/>
                </p:oleObj>
              </mc:Choice>
              <mc:Fallback>
                <p:oleObj r:id="rId17" imgW="215619" imgH="266353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2800" y="3725531"/>
                        <a:ext cx="500063" cy="617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594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4529742"/>
              </p:ext>
            </p:extLst>
          </p:nvPr>
        </p:nvGraphicFramePr>
        <p:xfrm>
          <a:off x="8358188" y="4584368"/>
          <a:ext cx="500062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62" r:id="rId19" imgW="215619" imgH="266353" progId="Equation.3">
                  <p:embed/>
                </p:oleObj>
              </mc:Choice>
              <mc:Fallback>
                <p:oleObj r:id="rId19" imgW="215619" imgH="266353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58188" y="4584368"/>
                        <a:ext cx="500062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7596" name="Line 28"/>
          <p:cNvSpPr>
            <a:spLocks noChangeShapeType="1"/>
          </p:cNvSpPr>
          <p:nvPr/>
        </p:nvSpPr>
        <p:spPr bwMode="auto">
          <a:xfrm flipH="1">
            <a:off x="5867400" y="4501818"/>
            <a:ext cx="1181100" cy="0"/>
          </a:xfrm>
          <a:prstGeom prst="line">
            <a:avLst/>
          </a:prstGeom>
          <a:noFill/>
          <a:ln w="38100">
            <a:solidFill>
              <a:schemeClr val="accent2">
                <a:lumMod val="75000"/>
              </a:schemeClr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zh-CN" altLang="en-US"/>
          </a:p>
        </p:txBody>
      </p:sp>
      <p:graphicFrame>
        <p:nvGraphicFramePr>
          <p:cNvPr id="237597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3729761"/>
              </p:ext>
            </p:extLst>
          </p:nvPr>
        </p:nvGraphicFramePr>
        <p:xfrm>
          <a:off x="6089650" y="4466893"/>
          <a:ext cx="468313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63" r:id="rId20" imgW="126780" imgH="164814" progId="Equation.3">
                  <p:embed/>
                </p:oleObj>
              </mc:Choice>
              <mc:Fallback>
                <p:oleObj r:id="rId20" imgW="126780" imgH="164814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9650" y="4466893"/>
                        <a:ext cx="468313" cy="606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7598" name="AutoShape 30"/>
          <p:cNvSpPr>
            <a:spLocks noChangeArrowheads="1"/>
          </p:cNvSpPr>
          <p:nvPr/>
        </p:nvSpPr>
        <p:spPr bwMode="auto">
          <a:xfrm>
            <a:off x="6870700" y="4552618"/>
            <a:ext cx="406400" cy="368300"/>
          </a:xfrm>
          <a:prstGeom prst="triangle">
            <a:avLst>
              <a:gd name="adj" fmla="val 50000"/>
            </a:avLst>
          </a:prstGeom>
          <a:solidFill>
            <a:schemeClr val="accent1">
              <a:alpha val="4117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800" b="0">
              <a:ea typeface="宋体" panose="02010600030101010101" pitchFamily="2" charset="-122"/>
            </a:endParaRP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6892925" y="4355768"/>
            <a:ext cx="307975" cy="309563"/>
            <a:chOff x="3702" y="3572"/>
            <a:chExt cx="194" cy="195"/>
          </a:xfrm>
        </p:grpSpPr>
        <p:sp>
          <p:nvSpPr>
            <p:cNvPr id="17431" name="Oval 20"/>
            <p:cNvSpPr>
              <a:spLocks noChangeArrowheads="1"/>
            </p:cNvSpPr>
            <p:nvPr/>
          </p:nvSpPr>
          <p:spPr bwMode="auto">
            <a:xfrm>
              <a:off x="3702" y="3572"/>
              <a:ext cx="194" cy="195"/>
            </a:xfrm>
            <a:prstGeom prst="ellipse">
              <a:avLst/>
            </a:prstGeom>
            <a:solidFill>
              <a:schemeClr val="accent1">
                <a:alpha val="41176"/>
              </a:schemeClr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b="0">
                <a:ea typeface="宋体" panose="02010600030101010101" pitchFamily="2" charset="-122"/>
              </a:endParaRPr>
            </a:p>
          </p:txBody>
        </p:sp>
        <p:sp>
          <p:nvSpPr>
            <p:cNvPr id="17432" name="Line 21"/>
            <p:cNvSpPr>
              <a:spLocks noChangeShapeType="1"/>
            </p:cNvSpPr>
            <p:nvPr/>
          </p:nvSpPr>
          <p:spPr bwMode="auto">
            <a:xfrm>
              <a:off x="3728" y="3611"/>
              <a:ext cx="162" cy="11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3" name="Line 22"/>
            <p:cNvSpPr>
              <a:spLocks noChangeShapeType="1"/>
            </p:cNvSpPr>
            <p:nvPr/>
          </p:nvSpPr>
          <p:spPr bwMode="auto">
            <a:xfrm flipH="1">
              <a:off x="3734" y="3585"/>
              <a:ext cx="117" cy="1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7728984"/>
              </p:ext>
            </p:extLst>
          </p:nvPr>
        </p:nvGraphicFramePr>
        <p:xfrm>
          <a:off x="1911212" y="1664598"/>
          <a:ext cx="2497138" cy="62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64" r:id="rId21" imgW="812447" imgH="203112" progId="Equation.3">
                  <p:embed/>
                </p:oleObj>
              </mc:Choice>
              <mc:Fallback>
                <p:oleObj r:id="rId21" imgW="812447" imgH="203112" progId="Equation.3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11212" y="1664598"/>
                        <a:ext cx="2497138" cy="623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对象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8551016"/>
              </p:ext>
            </p:extLst>
          </p:nvPr>
        </p:nvGraphicFramePr>
        <p:xfrm>
          <a:off x="1072530" y="2201449"/>
          <a:ext cx="4332287" cy="62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65" name="Equation" r:id="rId23" imgW="1409400" imgH="203040" progId="Equation.DSMT4">
                  <p:embed/>
                </p:oleObj>
              </mc:Choice>
              <mc:Fallback>
                <p:oleObj name="Equation" r:id="rId23" imgW="1409400" imgH="203040" progId="Equation.DSMT4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2530" y="2201449"/>
                        <a:ext cx="4332287" cy="623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 Box 12"/>
          <p:cNvSpPr txBox="1">
            <a:spLocks noChangeArrowheads="1"/>
          </p:cNvSpPr>
          <p:nvPr/>
        </p:nvSpPr>
        <p:spPr bwMode="auto">
          <a:xfrm>
            <a:off x="5757022" y="5666960"/>
            <a:ext cx="31407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 smtClean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支点可以是任意点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7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7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7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37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37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37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37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3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3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37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3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37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3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3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3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3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7" grpId="0" animBg="1"/>
      <p:bldP spid="237578" grpId="0" animBg="1"/>
      <p:bldP spid="237580" grpId="0"/>
      <p:bldP spid="237586" grpId="0"/>
      <p:bldP spid="237598" grpId="0" animBg="1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30" name="Rectangle 14"/>
          <p:cNvSpPr>
            <a:spLocks noChangeArrowheads="1"/>
          </p:cNvSpPr>
          <p:nvPr/>
        </p:nvSpPr>
        <p:spPr bwMode="auto">
          <a:xfrm>
            <a:off x="1260475" y="2286000"/>
            <a:ext cx="1627188" cy="468313"/>
          </a:xfrm>
          <a:prstGeom prst="rect">
            <a:avLst/>
          </a:prstGeom>
          <a:solidFill>
            <a:srgbClr val="FF0033">
              <a:alpha val="4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b="0">
              <a:ea typeface="宋体" panose="02010600030101010101" pitchFamily="2" charset="-122"/>
            </a:endParaRPr>
          </a:p>
        </p:txBody>
      </p:sp>
      <p:sp>
        <p:nvSpPr>
          <p:cNvPr id="239631" name="Rectangle 15"/>
          <p:cNvSpPr>
            <a:spLocks noChangeArrowheads="1"/>
          </p:cNvSpPr>
          <p:nvPr/>
        </p:nvSpPr>
        <p:spPr bwMode="auto">
          <a:xfrm>
            <a:off x="3402013" y="2286000"/>
            <a:ext cx="2441575" cy="468313"/>
          </a:xfrm>
          <a:prstGeom prst="rect">
            <a:avLst/>
          </a:prstGeom>
          <a:solidFill>
            <a:srgbClr val="FF0033">
              <a:alpha val="4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b="0">
              <a:ea typeface="宋体" panose="02010600030101010101" pitchFamily="2" charset="-122"/>
            </a:endParaRPr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1179513" y="169863"/>
          <a:ext cx="1255712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96" r:id="rId3" imgW="355446" imgH="190417" progId="Equation.3">
                  <p:embed/>
                </p:oleObj>
              </mc:Choice>
              <mc:Fallback>
                <p:oleObj r:id="rId3" imgW="355446" imgH="19041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9513" y="169863"/>
                        <a:ext cx="1255712" cy="673100"/>
                      </a:xfrm>
                      <a:prstGeom prst="rect">
                        <a:avLst/>
                      </a:prstGeom>
                      <a:solidFill>
                        <a:srgbClr val="AAEFD1"/>
                      </a:solidFill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621" name="Object 5"/>
          <p:cNvGraphicFramePr>
            <a:graphicFrameLocks noChangeAspect="1"/>
          </p:cNvGraphicFramePr>
          <p:nvPr/>
        </p:nvGraphicFramePr>
        <p:xfrm>
          <a:off x="1160463" y="920750"/>
          <a:ext cx="7435850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97" r:id="rId5" imgW="2730500" imgH="431800" progId="Equation.3">
                  <p:embed/>
                </p:oleObj>
              </mc:Choice>
              <mc:Fallback>
                <p:oleObj r:id="rId5" imgW="2730500" imgH="431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0463" y="920750"/>
                        <a:ext cx="7435850" cy="1176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622" name="Object 6"/>
          <p:cNvGraphicFramePr>
            <a:graphicFrameLocks noChangeAspect="1"/>
          </p:cNvGraphicFramePr>
          <p:nvPr/>
        </p:nvGraphicFramePr>
        <p:xfrm>
          <a:off x="1189038" y="2246313"/>
          <a:ext cx="7262812" cy="11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98" r:id="rId7" imgW="2667000" imgH="431800" progId="Equation.3">
                  <p:embed/>
                </p:oleObj>
              </mc:Choice>
              <mc:Fallback>
                <p:oleObj r:id="rId7" imgW="2667000" imgH="431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9038" y="2246313"/>
                        <a:ext cx="7262812" cy="1176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623" name="Object 7"/>
          <p:cNvGraphicFramePr>
            <a:graphicFrameLocks noChangeAspect="1"/>
          </p:cNvGraphicFramePr>
          <p:nvPr/>
        </p:nvGraphicFramePr>
        <p:xfrm>
          <a:off x="1349375" y="5602288"/>
          <a:ext cx="4911725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99" name="公式" r:id="rId9" imgW="1803400" imgH="203200" progId="Equation.3">
                  <p:embed/>
                </p:oleObj>
              </mc:Choice>
              <mc:Fallback>
                <p:oleObj name="公式" r:id="rId9" imgW="1803400" imgH="203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9375" y="5602288"/>
                        <a:ext cx="4911725" cy="554037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9626" name="AutoShape 10"/>
          <p:cNvSpPr>
            <a:spLocks noChangeArrowheads="1"/>
          </p:cNvSpPr>
          <p:nvPr/>
        </p:nvSpPr>
        <p:spPr bwMode="auto">
          <a:xfrm>
            <a:off x="4583113" y="3635375"/>
            <a:ext cx="1571625" cy="1538288"/>
          </a:xfrm>
          <a:prstGeom prst="cube">
            <a:avLst>
              <a:gd name="adj" fmla="val 25000"/>
            </a:avLst>
          </a:prstGeom>
          <a:solidFill>
            <a:schemeClr val="accent1">
              <a:alpha val="4117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b="0">
              <a:ea typeface="宋体" panose="02010600030101010101" pitchFamily="2" charset="-122"/>
            </a:endParaRPr>
          </a:p>
        </p:txBody>
      </p:sp>
      <p:sp>
        <p:nvSpPr>
          <p:cNvPr id="239627" name="AutoShape 11"/>
          <p:cNvSpPr>
            <a:spLocks noChangeArrowheads="1"/>
          </p:cNvSpPr>
          <p:nvPr/>
        </p:nvSpPr>
        <p:spPr bwMode="auto">
          <a:xfrm>
            <a:off x="1795463" y="3757613"/>
            <a:ext cx="1538287" cy="1471612"/>
          </a:xfrm>
          <a:prstGeom prst="can">
            <a:avLst>
              <a:gd name="adj" fmla="val 25000"/>
            </a:avLst>
          </a:prstGeom>
          <a:solidFill>
            <a:schemeClr val="accent1">
              <a:alpha val="4117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b="0">
              <a:ea typeface="宋体" panose="02010600030101010101" pitchFamily="2" charset="-122"/>
            </a:endParaRPr>
          </a:p>
        </p:txBody>
      </p:sp>
      <p:sp>
        <p:nvSpPr>
          <p:cNvPr id="239628" name="Oval 12"/>
          <p:cNvSpPr>
            <a:spLocks noChangeArrowheads="1"/>
          </p:cNvSpPr>
          <p:nvPr/>
        </p:nvSpPr>
        <p:spPr bwMode="auto">
          <a:xfrm>
            <a:off x="2478088" y="4535488"/>
            <a:ext cx="146050" cy="133350"/>
          </a:xfrm>
          <a:prstGeom prst="ellipse">
            <a:avLst/>
          </a:prstGeom>
          <a:solidFill>
            <a:srgbClr val="FF0033">
              <a:alpha val="41176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b="0">
              <a:ea typeface="宋体" panose="02010600030101010101" pitchFamily="2" charset="-122"/>
            </a:endParaRPr>
          </a:p>
        </p:txBody>
      </p:sp>
      <p:sp>
        <p:nvSpPr>
          <p:cNvPr id="239629" name="Oval 13"/>
          <p:cNvSpPr>
            <a:spLocks noChangeArrowheads="1"/>
          </p:cNvSpPr>
          <p:nvPr/>
        </p:nvSpPr>
        <p:spPr bwMode="auto">
          <a:xfrm>
            <a:off x="5287963" y="4376738"/>
            <a:ext cx="146050" cy="133350"/>
          </a:xfrm>
          <a:prstGeom prst="ellipse">
            <a:avLst/>
          </a:prstGeom>
          <a:solidFill>
            <a:srgbClr val="FF0033">
              <a:alpha val="41176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b="0"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9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9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39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9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39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39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39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39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9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30" grpId="0" animBg="1"/>
      <p:bldP spid="239631" grpId="0" animBg="1"/>
      <p:bldP spid="239626" grpId="0" animBg="1"/>
      <p:bldP spid="239627" grpId="0" animBg="1"/>
      <p:bldP spid="239628" grpId="0" animBg="1"/>
      <p:bldP spid="2396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0646" name="Object 6"/>
          <p:cNvGraphicFramePr>
            <a:graphicFrameLocks noChangeAspect="1"/>
          </p:cNvGraphicFramePr>
          <p:nvPr/>
        </p:nvGraphicFramePr>
        <p:xfrm>
          <a:off x="1096963" y="4640263"/>
          <a:ext cx="5792787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6" name="公式" r:id="rId4" imgW="2108200" imgH="203200" progId="Equation.3">
                  <p:embed/>
                </p:oleObj>
              </mc:Choice>
              <mc:Fallback>
                <p:oleObj name="公式" r:id="rId4" imgW="2108200" imgH="203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6963" y="4640263"/>
                        <a:ext cx="5792787" cy="554037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0647" name="Object 7"/>
          <p:cNvGraphicFramePr>
            <a:graphicFrameLocks noChangeAspect="1"/>
          </p:cNvGraphicFramePr>
          <p:nvPr/>
        </p:nvGraphicFramePr>
        <p:xfrm>
          <a:off x="1104900" y="5626100"/>
          <a:ext cx="7397750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7" name="公式" r:id="rId6" imgW="2692400" imgH="203200" progId="Equation.3">
                  <p:embed/>
                </p:oleObj>
              </mc:Choice>
              <mc:Fallback>
                <p:oleObj name="公式" r:id="rId6" imgW="2692400" imgH="203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4900" y="5626100"/>
                        <a:ext cx="7397750" cy="554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5" name="Picture 8" descr="fig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1271588"/>
            <a:ext cx="7699375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形状不规则物体的重心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0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0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1169988" y="238125"/>
            <a:ext cx="71739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en-US" altLang="zh-CN" sz="4000">
                <a:solidFill>
                  <a:srgbClr val="0000CC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2.1</a:t>
            </a:r>
            <a:r>
              <a:rPr lang="zh-CN" altLang="en-US" sz="4000">
                <a:solidFill>
                  <a:srgbClr val="0000CC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平衡和稳定 </a:t>
            </a:r>
            <a:endParaRPr lang="en-US" altLang="zh-CN" sz="4000">
              <a:solidFill>
                <a:srgbClr val="0000CC"/>
              </a:solidFill>
              <a:latin typeface="Times New Roman" panose="02020603050405020304" pitchFamily="18" charset="0"/>
              <a:ea typeface="仿宋_GB2312"/>
              <a:cs typeface="仿宋_GB2312"/>
            </a:endParaRPr>
          </a:p>
        </p:txBody>
      </p:sp>
      <p:sp>
        <p:nvSpPr>
          <p:cNvPr id="51" name="内容占位符 7"/>
          <p:cNvSpPr txBox="1">
            <a:spLocks/>
          </p:cNvSpPr>
          <p:nvPr/>
        </p:nvSpPr>
        <p:spPr>
          <a:xfrm>
            <a:off x="1401760" y="1360799"/>
            <a:ext cx="7511680" cy="2068202"/>
          </a:xfrm>
          <a:prstGeom prst="rect">
            <a:avLst/>
          </a:prstGeom>
        </p:spPr>
        <p:txBody>
          <a:bodyPr/>
          <a:lstStyle>
            <a:lvl1pPr marL="386860" indent="-38686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1pPr>
            <a:lvl2pPr marL="715963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2pPr>
            <a:lvl3pPr marL="1073150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3pPr>
            <a:lvl4pPr marL="1441450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4pPr>
            <a:lvl5pPr marL="1798638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5pPr>
            <a:lvl6pPr marL="2836972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52785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8598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4411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平衡状态：</a:t>
            </a:r>
            <a:endParaRPr lang="en-US" altLang="zh-CN" b="1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  <a:p>
            <a:pPr lvl="1"/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质点的平衡：物体静止或匀速直线运动状态</a:t>
            </a:r>
            <a:endParaRPr lang="en-US" altLang="zh-CN" b="1" dirty="0" smtClean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1"/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刚体的平衡：静止或匀速转动状态</a:t>
            </a:r>
            <a:endParaRPr lang="en-US" altLang="zh-CN" b="1" dirty="0" smtClean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通常指的是物体处于</a:t>
            </a:r>
            <a:r>
              <a:rPr lang="zh-CN" altLang="en-US" b="1" dirty="0" smtClean="0">
                <a:solidFill>
                  <a:srgbClr val="FF0000"/>
                </a:solidFill>
                <a:latin typeface="+mn-ea"/>
                <a:ea typeface="+mn-ea"/>
              </a:rPr>
              <a:t>静止状态</a:t>
            </a:r>
            <a:r>
              <a:rPr lang="zh-CN" alt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的平衡</a:t>
            </a:r>
            <a:endParaRPr lang="en-US" altLang="zh-CN" b="1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  <a:p>
            <a:pPr lvl="1"/>
            <a:r>
              <a:rPr lang="zh-CN" altLang="en-US" b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在较长时间内保持静止状态就认为处于平衡态</a:t>
            </a:r>
            <a:endParaRPr lang="en-US" altLang="zh-CN" b="1" dirty="0" smtClean="0">
              <a:solidFill>
                <a:schemeClr val="tx1">
                  <a:lumMod val="95000"/>
                  <a:lumOff val="5000"/>
                </a:schemeClr>
              </a:solidFill>
              <a:latin typeface="+mn-ea"/>
              <a:ea typeface="+mn-ea"/>
            </a:endParaRPr>
          </a:p>
          <a:p>
            <a:r>
              <a: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rPr>
              <a:t>质点平衡条件：</a:t>
            </a:r>
            <a:r>
              <a:rPr lang="zh-CN" altLang="en-US" b="1" dirty="0" smtClean="0">
                <a:solidFill>
                  <a:srgbClr val="FF0000"/>
                </a:solidFill>
                <a:latin typeface="+mn-ea"/>
                <a:ea typeface="+mn-ea"/>
              </a:rPr>
              <a:t>合外力为</a:t>
            </a:r>
            <a:r>
              <a:rPr lang="en-US" altLang="zh-CN" b="1" dirty="0" smtClean="0">
                <a:solidFill>
                  <a:srgbClr val="FF0000"/>
                </a:solidFill>
                <a:latin typeface="+mn-ea"/>
                <a:ea typeface="+mn-ea"/>
              </a:rPr>
              <a:t>0</a:t>
            </a:r>
            <a:endParaRPr lang="zh-CN" altLang="en-US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多边形 36"/>
          <p:cNvSpPr/>
          <p:nvPr/>
        </p:nvSpPr>
        <p:spPr>
          <a:xfrm>
            <a:off x="6039473" y="2060270"/>
            <a:ext cx="800100" cy="615462"/>
          </a:xfrm>
          <a:custGeom>
            <a:avLst/>
            <a:gdLst>
              <a:gd name="connsiteX0" fmla="*/ 133350 w 866775"/>
              <a:gd name="connsiteY0" fmla="*/ 0 h 666750"/>
              <a:gd name="connsiteX1" fmla="*/ 0 w 866775"/>
              <a:gd name="connsiteY1" fmla="*/ 533400 h 666750"/>
              <a:gd name="connsiteX2" fmla="*/ 733425 w 866775"/>
              <a:gd name="connsiteY2" fmla="*/ 666750 h 666750"/>
              <a:gd name="connsiteX3" fmla="*/ 866775 w 866775"/>
              <a:gd name="connsiteY3" fmla="*/ 142875 h 666750"/>
              <a:gd name="connsiteX4" fmla="*/ 504825 w 866775"/>
              <a:gd name="connsiteY4" fmla="*/ 219075 h 666750"/>
              <a:gd name="connsiteX5" fmla="*/ 133350 w 866775"/>
              <a:gd name="connsiteY5" fmla="*/ 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" h="666750">
                <a:moveTo>
                  <a:pt x="133350" y="0"/>
                </a:moveTo>
                <a:lnTo>
                  <a:pt x="0" y="533400"/>
                </a:lnTo>
                <a:lnTo>
                  <a:pt x="733425" y="666750"/>
                </a:lnTo>
                <a:lnTo>
                  <a:pt x="866775" y="142875"/>
                </a:lnTo>
                <a:lnTo>
                  <a:pt x="504825" y="219075"/>
                </a:lnTo>
                <a:lnTo>
                  <a:pt x="133350" y="0"/>
                </a:lnTo>
                <a:close/>
              </a:path>
            </a:pathLst>
          </a:custGeom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9" name="任意多边形 38"/>
          <p:cNvSpPr/>
          <p:nvPr/>
        </p:nvSpPr>
        <p:spPr>
          <a:xfrm>
            <a:off x="6037024" y="2067255"/>
            <a:ext cx="804497" cy="611066"/>
          </a:xfrm>
          <a:custGeom>
            <a:avLst/>
            <a:gdLst>
              <a:gd name="connsiteX0" fmla="*/ 152400 w 866775"/>
              <a:gd name="connsiteY0" fmla="*/ 0 h 676275"/>
              <a:gd name="connsiteX1" fmla="*/ 0 w 866775"/>
              <a:gd name="connsiteY1" fmla="*/ 523875 h 676275"/>
              <a:gd name="connsiteX2" fmla="*/ 733425 w 866775"/>
              <a:gd name="connsiteY2" fmla="*/ 676275 h 676275"/>
              <a:gd name="connsiteX3" fmla="*/ 866775 w 866775"/>
              <a:gd name="connsiteY3" fmla="*/ 161925 h 676275"/>
              <a:gd name="connsiteX4" fmla="*/ 152400 w 866775"/>
              <a:gd name="connsiteY4" fmla="*/ 0 h 676275"/>
              <a:gd name="connsiteX0" fmla="*/ 157163 w 871538"/>
              <a:gd name="connsiteY0" fmla="*/ 0 h 676275"/>
              <a:gd name="connsiteX1" fmla="*/ 0 w 871538"/>
              <a:gd name="connsiteY1" fmla="*/ 533400 h 676275"/>
              <a:gd name="connsiteX2" fmla="*/ 738188 w 871538"/>
              <a:gd name="connsiteY2" fmla="*/ 676275 h 676275"/>
              <a:gd name="connsiteX3" fmla="*/ 871538 w 871538"/>
              <a:gd name="connsiteY3" fmla="*/ 161925 h 676275"/>
              <a:gd name="connsiteX4" fmla="*/ 157163 w 871538"/>
              <a:gd name="connsiteY4" fmla="*/ 0 h 676275"/>
              <a:gd name="connsiteX0" fmla="*/ 135731 w 871538"/>
              <a:gd name="connsiteY0" fmla="*/ 0 h 661988"/>
              <a:gd name="connsiteX1" fmla="*/ 0 w 871538"/>
              <a:gd name="connsiteY1" fmla="*/ 519113 h 661988"/>
              <a:gd name="connsiteX2" fmla="*/ 738188 w 871538"/>
              <a:gd name="connsiteY2" fmla="*/ 661988 h 661988"/>
              <a:gd name="connsiteX3" fmla="*/ 871538 w 871538"/>
              <a:gd name="connsiteY3" fmla="*/ 147638 h 661988"/>
              <a:gd name="connsiteX4" fmla="*/ 135731 w 871538"/>
              <a:gd name="connsiteY4" fmla="*/ 0 h 661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538" h="661988">
                <a:moveTo>
                  <a:pt x="135731" y="0"/>
                </a:moveTo>
                <a:lnTo>
                  <a:pt x="0" y="519113"/>
                </a:lnTo>
                <a:lnTo>
                  <a:pt x="738188" y="661988"/>
                </a:lnTo>
                <a:lnTo>
                  <a:pt x="871538" y="147638"/>
                </a:lnTo>
                <a:lnTo>
                  <a:pt x="135731" y="0"/>
                </a:lnTo>
                <a:close/>
              </a:path>
            </a:pathLst>
          </a:cu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内容占位符 7"/>
          <p:cNvSpPr txBox="1">
            <a:spLocks/>
          </p:cNvSpPr>
          <p:nvPr/>
        </p:nvSpPr>
        <p:spPr>
          <a:xfrm>
            <a:off x="384457" y="1958601"/>
            <a:ext cx="5027729" cy="2466912"/>
          </a:xfrm>
          <a:prstGeom prst="rect">
            <a:avLst/>
          </a:prstGeom>
        </p:spPr>
        <p:txBody>
          <a:bodyPr/>
          <a:lstStyle>
            <a:lvl1pPr marL="386860" indent="-38686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文鼎中钢笔行楷" pitchFamily="33" charset="-122"/>
                <a:ea typeface="文鼎中钢笔行楷" pitchFamily="33" charset="-122"/>
                <a:cs typeface="Times New Roman" pitchFamily="18" charset="0"/>
              </a:defRPr>
            </a:lvl1pPr>
            <a:lvl2pPr marL="715963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文鼎中钢笔行楷" pitchFamily="33" charset="-122"/>
                <a:ea typeface="文鼎中钢笔行楷" pitchFamily="33" charset="-122"/>
                <a:cs typeface="Times New Roman" pitchFamily="18" charset="0"/>
              </a:defRPr>
            </a:lvl2pPr>
            <a:lvl3pPr marL="1073150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文鼎中钢笔行楷" pitchFamily="33" charset="-122"/>
                <a:ea typeface="文鼎中钢笔行楷" pitchFamily="33" charset="-122"/>
                <a:cs typeface="Times New Roman" pitchFamily="18" charset="0"/>
              </a:defRPr>
            </a:lvl3pPr>
            <a:lvl4pPr marL="1441450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文鼎中钢笔行楷" pitchFamily="33" charset="-122"/>
                <a:ea typeface="文鼎中钢笔行楷" pitchFamily="33" charset="-122"/>
                <a:cs typeface="Times New Roman" pitchFamily="18" charset="0"/>
              </a:defRPr>
            </a:lvl4pPr>
            <a:lvl5pPr marL="1798638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文鼎中钢笔行楷" pitchFamily="33" charset="-122"/>
                <a:ea typeface="文鼎中钢笔行楷" pitchFamily="33" charset="-122"/>
                <a:cs typeface="Times New Roman" pitchFamily="18" charset="0"/>
              </a:defRPr>
            </a:lvl5pPr>
            <a:lvl6pPr marL="2836972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52785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8598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4411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15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重心竖直投影</a:t>
            </a:r>
            <a:r>
              <a:rPr lang="zh-CN" altLang="en-US" sz="2215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在支撑面内才能平衡。</a:t>
            </a:r>
            <a:endParaRPr lang="en-US" altLang="zh-CN" sz="2215" b="1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1"/>
            <a:r>
              <a:rPr lang="zh-CN" altLang="en-US" sz="2215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支撑面越大，重心投影线离支撑面边界越远，越稳定。</a:t>
            </a:r>
            <a:endParaRPr lang="en-US" altLang="zh-CN" sz="2215" b="1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2"/>
            <a:r>
              <a:rPr lang="zh-CN" altLang="en-US" sz="2215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以支撑面上某边界为转轴，施外力使物体转动相同角度，支撑面小的，重心易越过边界而致倒下，不能回复平衡。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6004280" y="2040533"/>
            <a:ext cx="864096" cy="664689"/>
            <a:chOff x="6609184" y="1556792"/>
            <a:chExt cx="936104" cy="720080"/>
          </a:xfrm>
          <a:solidFill>
            <a:srgbClr val="FF0000"/>
          </a:solidFill>
        </p:grpSpPr>
        <p:sp>
          <p:nvSpPr>
            <p:cNvPr id="31" name="椭圆 30"/>
            <p:cNvSpPr/>
            <p:nvPr/>
          </p:nvSpPr>
          <p:spPr>
            <a:xfrm>
              <a:off x="6753200" y="1556792"/>
              <a:ext cx="72008" cy="72008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6609184" y="2060848"/>
              <a:ext cx="72008" cy="72008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7329264" y="2204864"/>
              <a:ext cx="72008" cy="72008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7473280" y="1700808"/>
              <a:ext cx="72008" cy="72008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7113240" y="1772816"/>
              <a:ext cx="72008" cy="72008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42" name="内容占位符 7"/>
          <p:cNvSpPr txBox="1">
            <a:spLocks/>
          </p:cNvSpPr>
          <p:nvPr/>
        </p:nvSpPr>
        <p:spPr>
          <a:xfrm>
            <a:off x="374519" y="1227443"/>
            <a:ext cx="8167950" cy="864096"/>
          </a:xfrm>
          <a:prstGeom prst="rect">
            <a:avLst/>
          </a:prstGeom>
        </p:spPr>
        <p:txBody>
          <a:bodyPr/>
          <a:lstStyle>
            <a:lvl1pPr marL="386860" indent="-38686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文鼎中钢笔行楷" pitchFamily="33" charset="-122"/>
                <a:ea typeface="文鼎中钢笔行楷" pitchFamily="33" charset="-122"/>
                <a:cs typeface="Times New Roman" pitchFamily="18" charset="0"/>
              </a:defRPr>
            </a:lvl1pPr>
            <a:lvl2pPr marL="715963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文鼎中钢笔行楷" pitchFamily="33" charset="-122"/>
                <a:ea typeface="文鼎中钢笔行楷" pitchFamily="33" charset="-122"/>
                <a:cs typeface="Times New Roman" pitchFamily="18" charset="0"/>
              </a:defRPr>
            </a:lvl2pPr>
            <a:lvl3pPr marL="1073150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文鼎中钢笔行楷" pitchFamily="33" charset="-122"/>
                <a:ea typeface="文鼎中钢笔行楷" pitchFamily="33" charset="-122"/>
                <a:cs typeface="Times New Roman" pitchFamily="18" charset="0"/>
              </a:defRPr>
            </a:lvl3pPr>
            <a:lvl4pPr marL="1441450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文鼎中钢笔行楷" pitchFamily="33" charset="-122"/>
                <a:ea typeface="文鼎中钢笔行楷" pitchFamily="33" charset="-122"/>
                <a:cs typeface="Times New Roman" pitchFamily="18" charset="0"/>
              </a:defRPr>
            </a:lvl4pPr>
            <a:lvl5pPr marL="1798638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文鼎中钢笔行楷" pitchFamily="33" charset="-122"/>
                <a:ea typeface="文鼎中钢笔行楷" pitchFamily="33" charset="-122"/>
                <a:cs typeface="Times New Roman" pitchFamily="18" charset="0"/>
              </a:defRPr>
            </a:lvl5pPr>
            <a:lvl6pPr marL="2836972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52785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8598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4411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215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多个支撑点围成支撑面：物体与支持面的接触点中，最外侧点所围成的多边形。</a:t>
            </a:r>
          </a:p>
        </p:txBody>
      </p:sp>
      <p:sp>
        <p:nvSpPr>
          <p:cNvPr id="2" name="矩形 1"/>
          <p:cNvSpPr/>
          <p:nvPr/>
        </p:nvSpPr>
        <p:spPr>
          <a:xfrm>
            <a:off x="6944585" y="2107002"/>
            <a:ext cx="2170787" cy="774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215" dirty="0" smtClean="0">
                <a:solidFill>
                  <a:srgbClr val="C00000"/>
                </a:solidFill>
                <a:latin typeface="宋体" panose="02010600030101010101" pitchFamily="2" charset="-122"/>
              </a:rPr>
              <a:t>最外侧支撑点</a:t>
            </a:r>
            <a:endParaRPr lang="en-US" altLang="zh-CN" sz="2215" dirty="0" smtClean="0">
              <a:solidFill>
                <a:srgbClr val="C00000"/>
              </a:solidFill>
              <a:latin typeface="宋体" panose="02010600030101010101" pitchFamily="2" charset="-122"/>
            </a:endParaRPr>
          </a:p>
          <a:p>
            <a:r>
              <a:rPr lang="zh-CN" altLang="en-US" sz="2215" dirty="0" smtClean="0">
                <a:solidFill>
                  <a:srgbClr val="C00000"/>
                </a:solidFill>
                <a:latin typeface="宋体" panose="02010600030101010101" pitchFamily="2" charset="-122"/>
              </a:rPr>
              <a:t>围成的</a:t>
            </a:r>
            <a:r>
              <a:rPr lang="zh-CN" altLang="zh-CN" sz="2215" dirty="0" smtClean="0">
                <a:solidFill>
                  <a:srgbClr val="C00000"/>
                </a:solidFill>
                <a:latin typeface="宋体" panose="02010600030101010101" pitchFamily="2" charset="-122"/>
              </a:rPr>
              <a:t>凸多边形</a:t>
            </a:r>
            <a:endParaRPr lang="zh-CN" altLang="en-US" sz="2215" dirty="0">
              <a:solidFill>
                <a:srgbClr val="C00000"/>
              </a:solidFill>
              <a:latin typeface="宋体" panose="02010600030101010101" pitchFamily="2" charset="-122"/>
            </a:endParaRPr>
          </a:p>
        </p:txBody>
      </p:sp>
      <p:sp>
        <p:nvSpPr>
          <p:cNvPr id="38" name="内容占位符 7"/>
          <p:cNvSpPr txBox="1">
            <a:spLocks/>
          </p:cNvSpPr>
          <p:nvPr/>
        </p:nvSpPr>
        <p:spPr>
          <a:xfrm>
            <a:off x="583864" y="4349490"/>
            <a:ext cx="4719294" cy="1730184"/>
          </a:xfrm>
          <a:prstGeom prst="rect">
            <a:avLst/>
          </a:prstGeom>
        </p:spPr>
        <p:txBody>
          <a:bodyPr/>
          <a:lstStyle>
            <a:lvl1pPr marL="386860" indent="-38686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文鼎中钢笔行楷" pitchFamily="33" charset="-122"/>
                <a:ea typeface="文鼎中钢笔行楷" pitchFamily="33" charset="-122"/>
                <a:cs typeface="Times New Roman" pitchFamily="18" charset="0"/>
              </a:defRPr>
            </a:lvl1pPr>
            <a:lvl2pPr marL="715963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文鼎中钢笔行楷" pitchFamily="33" charset="-122"/>
                <a:ea typeface="文鼎中钢笔行楷" pitchFamily="33" charset="-122"/>
                <a:cs typeface="Times New Roman" pitchFamily="18" charset="0"/>
              </a:defRPr>
            </a:lvl2pPr>
            <a:lvl3pPr marL="1073150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文鼎中钢笔行楷" pitchFamily="33" charset="-122"/>
                <a:ea typeface="文鼎中钢笔行楷" pitchFamily="33" charset="-122"/>
                <a:cs typeface="Times New Roman" pitchFamily="18" charset="0"/>
              </a:defRPr>
            </a:lvl3pPr>
            <a:lvl4pPr marL="1441450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文鼎中钢笔行楷" pitchFamily="33" charset="-122"/>
                <a:ea typeface="文鼎中钢笔行楷" pitchFamily="33" charset="-122"/>
                <a:cs typeface="Times New Roman" pitchFamily="18" charset="0"/>
              </a:defRPr>
            </a:lvl4pPr>
            <a:lvl5pPr marL="1798638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文鼎中钢笔行楷" pitchFamily="33" charset="-122"/>
                <a:ea typeface="文鼎中钢笔行楷" pitchFamily="33" charset="-122"/>
                <a:cs typeface="Times New Roman" pitchFamily="18" charset="0"/>
              </a:defRPr>
            </a:lvl5pPr>
            <a:lvl6pPr marL="2836972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52785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8598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4411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7110" lvl="1" indent="-357110"/>
            <a:r>
              <a:rPr lang="zh-CN" altLang="en-US" sz="2215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重心越低，越稳定。</a:t>
            </a:r>
          </a:p>
          <a:p>
            <a:pPr lvl="1"/>
            <a:r>
              <a:rPr lang="zh-CN" altLang="en-US" sz="2215" b="1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以支撑面上某边界为转轴，施外力使物体转动相同角度，重心高的，重心易越过边界。重心低的，易回复平衡。</a:t>
            </a:r>
            <a:endParaRPr lang="zh-CN" altLang="zh-CN" sz="2215" b="1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6765475" y="3492275"/>
            <a:ext cx="610868" cy="2948667"/>
            <a:chOff x="7644321" y="2145204"/>
            <a:chExt cx="661774" cy="3194389"/>
          </a:xfrm>
        </p:grpSpPr>
        <p:grpSp>
          <p:nvGrpSpPr>
            <p:cNvPr id="57" name="组合 56"/>
            <p:cNvGrpSpPr/>
            <p:nvPr/>
          </p:nvGrpSpPr>
          <p:grpSpPr>
            <a:xfrm>
              <a:off x="7644321" y="2145204"/>
              <a:ext cx="325710" cy="1715844"/>
              <a:chOff x="7644321" y="2145204"/>
              <a:chExt cx="325710" cy="1715844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7644321" y="2606263"/>
                <a:ext cx="325710" cy="1131852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158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40" name="椭圆 21"/>
              <p:cNvSpPr>
                <a:spLocks noChangeArrowheads="1"/>
              </p:cNvSpPr>
              <p:nvPr/>
            </p:nvSpPr>
            <p:spPr bwMode="auto">
              <a:xfrm>
                <a:off x="7771176" y="3152881"/>
                <a:ext cx="72000" cy="72000"/>
              </a:xfrm>
              <a:prstGeom prst="ellipse">
                <a:avLst/>
              </a:prstGeom>
              <a:solidFill>
                <a:srgbClr val="FF0000"/>
              </a:solidFill>
              <a:ln w="9525" algn="ctr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</a:endParaRPr>
              </a:p>
            </p:txBody>
          </p:sp>
          <p:cxnSp>
            <p:nvCxnSpPr>
              <p:cNvPr id="52" name="直接连接符 24"/>
              <p:cNvCxnSpPr>
                <a:cxnSpLocks noChangeShapeType="1"/>
              </p:cNvCxnSpPr>
              <p:nvPr/>
            </p:nvCxnSpPr>
            <p:spPr bwMode="auto">
              <a:xfrm>
                <a:off x="7808067" y="2145204"/>
                <a:ext cx="0" cy="1715844"/>
              </a:xfrm>
              <a:prstGeom prst="line">
                <a:avLst/>
              </a:prstGeom>
              <a:noFill/>
              <a:ln w="9525" algn="ctr">
                <a:solidFill>
                  <a:srgbClr val="FF0033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58" name="组合 57"/>
            <p:cNvGrpSpPr/>
            <p:nvPr/>
          </p:nvGrpSpPr>
          <p:grpSpPr>
            <a:xfrm flipV="1">
              <a:off x="7980385" y="3623749"/>
              <a:ext cx="325710" cy="1715844"/>
              <a:chOff x="7647487" y="2143619"/>
              <a:chExt cx="325710" cy="1715844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7647487" y="2606263"/>
                <a:ext cx="325710" cy="1131852"/>
              </a:xfrm>
              <a:prstGeom prst="rect">
                <a:avLst/>
              </a:prstGeom>
              <a:noFill/>
              <a:ln w="158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60" name="椭圆 21"/>
              <p:cNvSpPr>
                <a:spLocks noChangeArrowheads="1"/>
              </p:cNvSpPr>
              <p:nvPr/>
            </p:nvSpPr>
            <p:spPr bwMode="auto">
              <a:xfrm>
                <a:off x="7771176" y="3140976"/>
                <a:ext cx="72000" cy="72000"/>
              </a:xfrm>
              <a:prstGeom prst="ellipse">
                <a:avLst/>
              </a:prstGeom>
              <a:noFill/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</a:endParaRPr>
              </a:p>
            </p:txBody>
          </p:sp>
          <p:cxnSp>
            <p:nvCxnSpPr>
              <p:cNvPr id="61" name="直接连接符 24"/>
              <p:cNvCxnSpPr>
                <a:cxnSpLocks noChangeShapeType="1"/>
              </p:cNvCxnSpPr>
              <p:nvPr/>
            </p:nvCxnSpPr>
            <p:spPr bwMode="auto">
              <a:xfrm>
                <a:off x="7800126" y="2143619"/>
                <a:ext cx="0" cy="1715844"/>
              </a:xfrm>
              <a:prstGeom prst="line">
                <a:avLst/>
              </a:prstGeom>
              <a:noFill/>
              <a:ln w="9525" algn="ctr">
                <a:noFill/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68" name="组合 67"/>
          <p:cNvGrpSpPr/>
          <p:nvPr/>
        </p:nvGrpSpPr>
        <p:grpSpPr>
          <a:xfrm>
            <a:off x="5303158" y="3500575"/>
            <a:ext cx="2041045" cy="2940170"/>
            <a:chOff x="6006574" y="2145204"/>
            <a:chExt cx="2211132" cy="3185184"/>
          </a:xfrm>
        </p:grpSpPr>
        <p:grpSp>
          <p:nvGrpSpPr>
            <p:cNvPr id="63" name="组合 62"/>
            <p:cNvGrpSpPr/>
            <p:nvPr/>
          </p:nvGrpSpPr>
          <p:grpSpPr>
            <a:xfrm>
              <a:off x="6006574" y="2145204"/>
              <a:ext cx="1106488" cy="1766493"/>
              <a:chOff x="6006574" y="2145204"/>
              <a:chExt cx="1106488" cy="1766493"/>
            </a:xfrm>
          </p:grpSpPr>
          <p:cxnSp>
            <p:nvCxnSpPr>
              <p:cNvPr id="23" name="直接连接符 24"/>
              <p:cNvCxnSpPr>
                <a:cxnSpLocks noChangeShapeType="1"/>
              </p:cNvCxnSpPr>
              <p:nvPr/>
            </p:nvCxnSpPr>
            <p:spPr bwMode="auto">
              <a:xfrm>
                <a:off x="6558854" y="2145204"/>
                <a:ext cx="0" cy="1766493"/>
              </a:xfrm>
              <a:prstGeom prst="line">
                <a:avLst/>
              </a:prstGeom>
              <a:noFill/>
              <a:ln w="9525" algn="ctr">
                <a:solidFill>
                  <a:srgbClr val="FF0033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7" name="等腰三角形 3"/>
              <p:cNvSpPr>
                <a:spLocks noChangeArrowheads="1"/>
              </p:cNvSpPr>
              <p:nvPr/>
            </p:nvSpPr>
            <p:spPr bwMode="auto">
              <a:xfrm>
                <a:off x="6006574" y="2251871"/>
                <a:ext cx="1106488" cy="1485900"/>
              </a:xfrm>
              <a:prstGeom prst="triangle">
                <a:avLst>
                  <a:gd name="adj" fmla="val 50000"/>
                </a:avLst>
              </a:prstGeom>
              <a:solidFill>
                <a:schemeClr val="bg1">
                  <a:lumMod val="65000"/>
                  <a:alpha val="41000"/>
                </a:schemeClr>
              </a:solidFill>
              <a:ln w="9525" algn="ctr">
                <a:solidFill>
                  <a:schemeClr val="bg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8" name="椭圆 21"/>
              <p:cNvSpPr>
                <a:spLocks noChangeArrowheads="1"/>
              </p:cNvSpPr>
              <p:nvPr/>
            </p:nvSpPr>
            <p:spPr bwMode="auto">
              <a:xfrm>
                <a:off x="6521717" y="3147220"/>
                <a:ext cx="72000" cy="72000"/>
              </a:xfrm>
              <a:prstGeom prst="ellipse">
                <a:avLst/>
              </a:prstGeom>
              <a:solidFill>
                <a:srgbClr val="FF0000"/>
              </a:solidFill>
              <a:ln w="9525" algn="ctr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 flipV="1">
              <a:off x="7111218" y="3563895"/>
              <a:ext cx="1106488" cy="1766493"/>
              <a:chOff x="6006574" y="2145204"/>
              <a:chExt cx="1106488" cy="1766493"/>
            </a:xfrm>
          </p:grpSpPr>
          <p:cxnSp>
            <p:nvCxnSpPr>
              <p:cNvPr id="65" name="直接连接符 24"/>
              <p:cNvCxnSpPr>
                <a:cxnSpLocks noChangeShapeType="1"/>
              </p:cNvCxnSpPr>
              <p:nvPr/>
            </p:nvCxnSpPr>
            <p:spPr bwMode="auto">
              <a:xfrm>
                <a:off x="6558854" y="2145204"/>
                <a:ext cx="0" cy="1766493"/>
              </a:xfrm>
              <a:prstGeom prst="line">
                <a:avLst/>
              </a:prstGeom>
              <a:noFill/>
              <a:ln w="9525" algn="ctr">
                <a:noFill/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66" name="等腰三角形 3"/>
              <p:cNvSpPr>
                <a:spLocks noChangeArrowheads="1"/>
              </p:cNvSpPr>
              <p:nvPr/>
            </p:nvSpPr>
            <p:spPr bwMode="auto">
              <a:xfrm>
                <a:off x="6006574" y="2251871"/>
                <a:ext cx="1106488" cy="1485900"/>
              </a:xfrm>
              <a:prstGeom prst="triangle">
                <a:avLst>
                  <a:gd name="adj" fmla="val 50000"/>
                </a:avLst>
              </a:prstGeom>
              <a:noFill/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67" name="椭圆 21"/>
              <p:cNvSpPr>
                <a:spLocks noChangeArrowheads="1"/>
              </p:cNvSpPr>
              <p:nvPr/>
            </p:nvSpPr>
            <p:spPr bwMode="auto">
              <a:xfrm>
                <a:off x="6521717" y="3147220"/>
                <a:ext cx="72000" cy="72000"/>
              </a:xfrm>
              <a:prstGeom prst="ellipse">
                <a:avLst/>
              </a:prstGeom>
              <a:noFill/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</a:endParaRPr>
              </a:p>
            </p:txBody>
          </p:sp>
        </p:grpSp>
      </p:grpSp>
      <p:grpSp>
        <p:nvGrpSpPr>
          <p:cNvPr id="92" name="组合 91"/>
          <p:cNvGrpSpPr/>
          <p:nvPr/>
        </p:nvGrpSpPr>
        <p:grpSpPr>
          <a:xfrm>
            <a:off x="7486907" y="3492274"/>
            <a:ext cx="616733" cy="2947204"/>
            <a:chOff x="7644321" y="2145204"/>
            <a:chExt cx="668127" cy="3192804"/>
          </a:xfrm>
        </p:grpSpPr>
        <p:grpSp>
          <p:nvGrpSpPr>
            <p:cNvPr id="93" name="组合 92"/>
            <p:cNvGrpSpPr/>
            <p:nvPr/>
          </p:nvGrpSpPr>
          <p:grpSpPr>
            <a:xfrm>
              <a:off x="7644321" y="2145204"/>
              <a:ext cx="325710" cy="1715844"/>
              <a:chOff x="7644321" y="2145204"/>
              <a:chExt cx="325710" cy="1715844"/>
            </a:xfrm>
          </p:grpSpPr>
          <p:sp>
            <p:nvSpPr>
              <p:cNvPr id="98" name="矩形 97"/>
              <p:cNvSpPr/>
              <p:nvPr/>
            </p:nvSpPr>
            <p:spPr>
              <a:xfrm>
                <a:off x="7644321" y="2606263"/>
                <a:ext cx="325710" cy="1131852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tint val="66000"/>
                      <a:satMod val="160000"/>
                      <a:lumMod val="33000"/>
                    </a:schemeClr>
                  </a:gs>
                  <a:gs pos="50000">
                    <a:schemeClr val="bg1">
                      <a:lumMod val="65000"/>
                      <a:tint val="44500"/>
                      <a:satMod val="160000"/>
                    </a:schemeClr>
                  </a:gs>
                  <a:gs pos="100000">
                    <a:schemeClr val="bg1">
                      <a:lumMod val="65000"/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 w="158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99" name="椭圆 21"/>
              <p:cNvSpPr>
                <a:spLocks noChangeArrowheads="1"/>
              </p:cNvSpPr>
              <p:nvPr/>
            </p:nvSpPr>
            <p:spPr bwMode="auto">
              <a:xfrm>
                <a:off x="7771176" y="3508069"/>
                <a:ext cx="72000" cy="72000"/>
              </a:xfrm>
              <a:prstGeom prst="ellipse">
                <a:avLst/>
              </a:prstGeom>
              <a:solidFill>
                <a:srgbClr val="FF0000"/>
              </a:solidFill>
              <a:ln w="9525" algn="ctr">
                <a:solidFill>
                  <a:schemeClr val="bg1">
                    <a:lumMod val="85000"/>
                  </a:schemeClr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</a:endParaRPr>
              </a:p>
            </p:txBody>
          </p:sp>
          <p:cxnSp>
            <p:nvCxnSpPr>
              <p:cNvPr id="100" name="直接连接符 24"/>
              <p:cNvCxnSpPr>
                <a:cxnSpLocks noChangeShapeType="1"/>
              </p:cNvCxnSpPr>
              <p:nvPr/>
            </p:nvCxnSpPr>
            <p:spPr bwMode="auto">
              <a:xfrm>
                <a:off x="7808067" y="2145204"/>
                <a:ext cx="0" cy="1715844"/>
              </a:xfrm>
              <a:prstGeom prst="line">
                <a:avLst/>
              </a:prstGeom>
              <a:noFill/>
              <a:ln w="9525" algn="ctr">
                <a:solidFill>
                  <a:srgbClr val="FF0033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94" name="组合 93"/>
            <p:cNvGrpSpPr/>
            <p:nvPr/>
          </p:nvGrpSpPr>
          <p:grpSpPr>
            <a:xfrm flipV="1">
              <a:off x="7986738" y="3622164"/>
              <a:ext cx="325710" cy="1715844"/>
              <a:chOff x="7653840" y="2145204"/>
              <a:chExt cx="325710" cy="1715844"/>
            </a:xfrm>
          </p:grpSpPr>
          <p:sp>
            <p:nvSpPr>
              <p:cNvPr id="95" name="矩形 94"/>
              <p:cNvSpPr/>
              <p:nvPr/>
            </p:nvSpPr>
            <p:spPr>
              <a:xfrm>
                <a:off x="7653840" y="2606263"/>
                <a:ext cx="325710" cy="1131852"/>
              </a:xfrm>
              <a:prstGeom prst="rect">
                <a:avLst/>
              </a:prstGeom>
              <a:noFill/>
              <a:ln w="158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  <p:sp>
            <p:nvSpPr>
              <p:cNvPr id="96" name="椭圆 21"/>
              <p:cNvSpPr>
                <a:spLocks noChangeArrowheads="1"/>
              </p:cNvSpPr>
              <p:nvPr/>
            </p:nvSpPr>
            <p:spPr bwMode="auto">
              <a:xfrm>
                <a:off x="7771176" y="3140976"/>
                <a:ext cx="72000" cy="72000"/>
              </a:xfrm>
              <a:prstGeom prst="ellipse">
                <a:avLst/>
              </a:prstGeom>
              <a:noFill/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宋体" panose="02010600030101010101" pitchFamily="2" charset="-122"/>
                </a:endParaRPr>
              </a:p>
            </p:txBody>
          </p:sp>
          <p:cxnSp>
            <p:nvCxnSpPr>
              <p:cNvPr id="97" name="直接连接符 24"/>
              <p:cNvCxnSpPr>
                <a:cxnSpLocks noChangeShapeType="1"/>
              </p:cNvCxnSpPr>
              <p:nvPr/>
            </p:nvCxnSpPr>
            <p:spPr bwMode="auto">
              <a:xfrm>
                <a:off x="7808067" y="2145204"/>
                <a:ext cx="0" cy="1715844"/>
              </a:xfrm>
              <a:prstGeom prst="line">
                <a:avLst/>
              </a:prstGeom>
              <a:noFill/>
              <a:ln w="9525" algn="ctr">
                <a:noFill/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104" name="组合 103"/>
          <p:cNvGrpSpPr/>
          <p:nvPr/>
        </p:nvGrpSpPr>
        <p:grpSpPr>
          <a:xfrm>
            <a:off x="5103752" y="4458744"/>
            <a:ext cx="3023257" cy="503910"/>
            <a:chOff x="5529064" y="4049256"/>
            <a:chExt cx="3275195" cy="545902"/>
          </a:xfrm>
        </p:grpSpPr>
        <p:cxnSp>
          <p:nvCxnSpPr>
            <p:cNvPr id="5" name="直接连接符 7"/>
            <p:cNvCxnSpPr>
              <a:cxnSpLocks noChangeShapeType="1"/>
            </p:cNvCxnSpPr>
            <p:nvPr/>
          </p:nvCxnSpPr>
          <p:spPr bwMode="auto">
            <a:xfrm>
              <a:off x="5529064" y="4595158"/>
              <a:ext cx="3275195" cy="0"/>
            </a:xfrm>
            <a:prstGeom prst="line">
              <a:avLst/>
            </a:prstGeom>
            <a:noFill/>
            <a:ln w="9525" algn="ctr">
              <a:solidFill>
                <a:schemeClr val="bg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" name="直接连接符 7"/>
            <p:cNvCxnSpPr>
              <a:cxnSpLocks noChangeShapeType="1"/>
            </p:cNvCxnSpPr>
            <p:nvPr/>
          </p:nvCxnSpPr>
          <p:spPr bwMode="auto">
            <a:xfrm>
              <a:off x="5529064" y="4049256"/>
              <a:ext cx="3275195" cy="0"/>
            </a:xfrm>
            <a:prstGeom prst="line">
              <a:avLst/>
            </a:prstGeom>
            <a:noFill/>
            <a:ln w="9525" algn="ctr">
              <a:solidFill>
                <a:schemeClr val="bg1">
                  <a:lumMod val="75000"/>
                </a:schemeClr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5" name="矩形 104"/>
          <p:cNvSpPr/>
          <p:nvPr/>
        </p:nvSpPr>
        <p:spPr>
          <a:xfrm>
            <a:off x="5121891" y="1757943"/>
            <a:ext cx="1035861" cy="4331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215" dirty="0">
                <a:solidFill>
                  <a:srgbClr val="C00000"/>
                </a:solidFill>
                <a:latin typeface="宋体" panose="02010600030101010101" pitchFamily="2" charset="-122"/>
              </a:rPr>
              <a:t>支撑点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6006176" y="4218545"/>
            <a:ext cx="1026641" cy="1081010"/>
            <a:chOff x="6506691" y="3789040"/>
            <a:chExt cx="1112194" cy="1171094"/>
          </a:xfrm>
        </p:grpSpPr>
        <p:cxnSp>
          <p:nvCxnSpPr>
            <p:cNvPr id="107" name="直接连接符 106"/>
            <p:cNvCxnSpPr/>
            <p:nvPr/>
          </p:nvCxnSpPr>
          <p:spPr>
            <a:xfrm flipH="1" flipV="1">
              <a:off x="6506691" y="3789040"/>
              <a:ext cx="0" cy="1152319"/>
            </a:xfrm>
            <a:prstGeom prst="line">
              <a:avLst/>
            </a:prstGeom>
            <a:ln>
              <a:solidFill>
                <a:srgbClr val="FF003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 flipH="1" flipV="1">
              <a:off x="7618885" y="3807815"/>
              <a:ext cx="0" cy="1152319"/>
            </a:xfrm>
            <a:prstGeom prst="line">
              <a:avLst/>
            </a:prstGeom>
            <a:ln>
              <a:solidFill>
                <a:srgbClr val="FF0033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9" name="直接连接符 108"/>
          <p:cNvCxnSpPr/>
          <p:nvPr/>
        </p:nvCxnSpPr>
        <p:spPr>
          <a:xfrm flipH="1" flipV="1">
            <a:off x="7641294" y="4251695"/>
            <a:ext cx="0" cy="1063679"/>
          </a:xfrm>
          <a:prstGeom prst="line">
            <a:avLst/>
          </a:prstGeom>
          <a:ln>
            <a:solidFill>
              <a:srgbClr val="FF003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70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8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1200000">
                                      <p:cBhvr>
                                        <p:cTn id="6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8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1200000">
                                      <p:cBhvr>
                                        <p:cTn id="64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87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9" grpId="0" animBg="1"/>
      <p:bldP spid="29" grpId="0" build="p"/>
      <p:bldP spid="2" grpId="0"/>
      <p:bldP spid="38" grpId="0" build="p"/>
      <p:bldP spid="10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 监拍女护理师推翻婴儿车致婴儿落地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78697" y="19878"/>
            <a:ext cx="5107294" cy="638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71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382130" y="2752586"/>
            <a:ext cx="72668" cy="23678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599989" y="2738724"/>
            <a:ext cx="72668" cy="23678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2382130" y="1690198"/>
            <a:ext cx="5232663" cy="1328628"/>
          </a:xfrm>
          <a:prstGeom prst="roundRect">
            <a:avLst/>
          </a:prstGeom>
          <a:pattFill prst="ltHorz">
            <a:fgClr>
              <a:schemeClr val="accent1"/>
            </a:fgClr>
            <a:bgClr>
              <a:schemeClr val="bg1"/>
            </a:bgClr>
          </a:pattFill>
          <a:ln>
            <a:solidFill>
              <a:schemeClr val="accent1">
                <a:shade val="50000"/>
                <a:alpha val="2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4322" y="1690198"/>
            <a:ext cx="3638403" cy="1217856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2142782" y="5047398"/>
            <a:ext cx="572268" cy="573732"/>
          </a:xfrm>
          <a:prstGeom prst="ellipse">
            <a:avLst/>
          </a:prstGeom>
          <a:solidFill>
            <a:schemeClr val="bg1">
              <a:lumMod val="75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5350190" y="5047398"/>
            <a:ext cx="572268" cy="573732"/>
          </a:xfrm>
          <a:prstGeom prst="ellipse">
            <a:avLst/>
          </a:prstGeom>
          <a:solidFill>
            <a:schemeClr val="bg1">
              <a:lumMod val="75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5516235" y="2898922"/>
            <a:ext cx="0" cy="1352989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761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1"/>
          <p:cNvSpPr txBox="1">
            <a:spLocks/>
          </p:cNvSpPr>
          <p:nvPr/>
        </p:nvSpPr>
        <p:spPr>
          <a:xfrm>
            <a:off x="879523" y="1509668"/>
            <a:ext cx="5579406" cy="2060537"/>
          </a:xfrm>
          <a:prstGeom prst="rect">
            <a:avLst/>
          </a:prstGeom>
        </p:spPr>
        <p:txBody>
          <a:bodyPr/>
          <a:lstStyle>
            <a:lvl1pPr marL="386860" indent="-38686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1pPr>
            <a:lvl2pPr marL="715963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2pPr>
            <a:lvl3pPr marL="1073150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3pPr>
            <a:lvl4pPr marL="1441450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4pPr>
            <a:lvl5pPr marL="1798638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5pPr>
            <a:lvl6pPr marL="2836972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52785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8598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4411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zh-CN" altLang="en-US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重心在支撑点下：稳定平衡</a:t>
            </a:r>
            <a:endParaRPr lang="en-US" altLang="zh-CN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2"/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在平衡时，重心与支撑点连线必定竖直。使物体稍微偏离平衡位置，物体所受</a:t>
            </a:r>
            <a:r>
              <a:rPr lang="zh-CN" altLang="en-US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的重力矩</a:t>
            </a:r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将使其回到平衡位置。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2826" y="3997742"/>
            <a:ext cx="2076450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2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8" descr="Scan000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9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550988"/>
            <a:ext cx="699452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877888" y="246063"/>
            <a:ext cx="81311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en-US" altLang="zh-CN" sz="4000">
                <a:solidFill>
                  <a:srgbClr val="0000CC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2.2 </a:t>
            </a:r>
            <a:r>
              <a:rPr lang="zh-CN" altLang="en-US" sz="4000">
                <a:solidFill>
                  <a:srgbClr val="0000CC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人体的平衡 </a:t>
            </a:r>
            <a:endParaRPr lang="en-US" altLang="zh-CN" sz="4000" b="0">
              <a:solidFill>
                <a:srgbClr val="0000CC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4580" name="Rectangle 9"/>
          <p:cNvSpPr>
            <a:spLocks noChangeArrowheads="1"/>
          </p:cNvSpPr>
          <p:nvPr/>
        </p:nvSpPr>
        <p:spPr bwMode="auto">
          <a:xfrm>
            <a:off x="769938" y="5619750"/>
            <a:ext cx="58467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zh-CN" altLang="en-US" sz="280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重心（</a:t>
            </a:r>
            <a:r>
              <a:rPr lang="en-US" altLang="zh-CN" sz="280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c.g.</a:t>
            </a:r>
            <a:r>
              <a:rPr lang="zh-CN" altLang="en-US" sz="280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）的位置：身高的</a:t>
            </a:r>
            <a:r>
              <a:rPr lang="en-US" altLang="zh-CN" sz="280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56</a:t>
            </a:r>
            <a:r>
              <a:rPr lang="zh-CN" altLang="en-US" sz="280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％</a:t>
            </a:r>
            <a:r>
              <a:rPr lang="zh-CN" altLang="en-US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fi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1265238"/>
            <a:ext cx="3478212" cy="498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7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b="0">
              <a:ea typeface="宋体" panose="02010600030101010101" pitchFamily="2" charset="-122"/>
            </a:endParaRPr>
          </a:p>
        </p:txBody>
      </p:sp>
      <p:graphicFrame>
        <p:nvGraphicFramePr>
          <p:cNvPr id="244742" name="Object 6"/>
          <p:cNvGraphicFramePr>
            <a:graphicFrameLocks noChangeAspect="1"/>
          </p:cNvGraphicFramePr>
          <p:nvPr/>
        </p:nvGraphicFramePr>
        <p:xfrm>
          <a:off x="2984500" y="1860550"/>
          <a:ext cx="5426075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46" r:id="rId4" imgW="1637589" imgH="406224" progId="Equation.3">
                  <p:embed/>
                </p:oleObj>
              </mc:Choice>
              <mc:Fallback>
                <p:oleObj r:id="rId4" imgW="1637589" imgH="406224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4500" y="1860550"/>
                        <a:ext cx="5426075" cy="127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5" name="Text Box 9"/>
          <p:cNvSpPr txBox="1">
            <a:spLocks noChangeArrowheads="1"/>
          </p:cNvSpPr>
          <p:nvPr/>
        </p:nvSpPr>
        <p:spPr bwMode="auto">
          <a:xfrm>
            <a:off x="1865313" y="360363"/>
            <a:ext cx="71024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10000"/>
              </a:spcBef>
              <a:buClrTx/>
              <a:buSzTx/>
              <a:buFontTx/>
              <a:buNone/>
            </a:pPr>
            <a:r>
              <a:rPr lang="zh-CN" altLang="en-US" sz="280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例：  </a:t>
            </a: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一个直立的体重为</a:t>
            </a:r>
            <a:r>
              <a:rPr lang="en-US" altLang="zh-CN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60kg</a:t>
            </a: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的人，当他提着</a:t>
            </a:r>
            <a:r>
              <a:rPr lang="en-US" altLang="zh-CN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15kg</a:t>
            </a: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的重物</a:t>
            </a:r>
            <a:r>
              <a:rPr lang="en-US" altLang="zh-CN" sz="2800" i="1" dirty="0">
                <a:solidFill>
                  <a:srgbClr val="0000CC"/>
                </a:solidFill>
                <a:latin typeface="Times New Roman" panose="02020603050405020304" pitchFamily="18" charset="0"/>
              </a:rPr>
              <a:t>w</a:t>
            </a:r>
            <a:r>
              <a:rPr lang="zh-CN" altLang="en-US" sz="2800" dirty="0">
                <a:solidFill>
                  <a:srgbClr val="0000CC"/>
                </a:solidFill>
                <a:latin typeface="Times New Roman" panose="02020603050405020304" pitchFamily="18" charset="0"/>
              </a:rPr>
              <a:t>时，求重心位置需移动的距离。在实际生活中这种移动是怎样完成的？ </a:t>
            </a:r>
          </a:p>
        </p:txBody>
      </p:sp>
      <p:sp>
        <p:nvSpPr>
          <p:cNvPr id="25606" name="Rectangle 11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b="0">
              <a:ea typeface="宋体" panose="02010600030101010101" pitchFamily="2" charset="-122"/>
            </a:endParaRPr>
          </a:p>
        </p:txBody>
      </p:sp>
      <p:graphicFrame>
        <p:nvGraphicFramePr>
          <p:cNvPr id="244746" name="Object 10"/>
          <p:cNvGraphicFramePr>
            <a:graphicFrameLocks noChangeAspect="1"/>
          </p:cNvGraphicFramePr>
          <p:nvPr/>
        </p:nvGraphicFramePr>
        <p:xfrm>
          <a:off x="3875088" y="3362325"/>
          <a:ext cx="37719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47" r:id="rId6" imgW="1028254" imgH="177723" progId="Equation.3">
                  <p:embed/>
                </p:oleObj>
              </mc:Choice>
              <mc:Fallback>
                <p:oleObj r:id="rId6" imgW="1028254" imgH="177723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5088" y="3362325"/>
                        <a:ext cx="37719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4748" name="Object 12"/>
          <p:cNvGraphicFramePr>
            <a:graphicFrameLocks noChangeAspect="1"/>
          </p:cNvGraphicFramePr>
          <p:nvPr/>
        </p:nvGraphicFramePr>
        <p:xfrm>
          <a:off x="4654550" y="4187825"/>
          <a:ext cx="2212975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48" r:id="rId8" imgW="647419" imgH="177723" progId="Equation.3">
                  <p:embed/>
                </p:oleObj>
              </mc:Choice>
              <mc:Fallback>
                <p:oleObj r:id="rId8" imgW="647419" imgH="177723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4550" y="4187825"/>
                        <a:ext cx="2212975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4749" name="Text Box 13"/>
          <p:cNvSpPr txBox="1">
            <a:spLocks noChangeArrowheads="1"/>
          </p:cNvSpPr>
          <p:nvPr/>
        </p:nvSpPr>
        <p:spPr bwMode="auto">
          <a:xfrm>
            <a:off x="3136900" y="4951413"/>
            <a:ext cx="56229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10000"/>
              </a:spcBef>
              <a:buClrTx/>
              <a:buSzTx/>
              <a:buFontTx/>
              <a:buNone/>
            </a:pPr>
            <a:r>
              <a:rPr lang="zh-CN" altLang="en-US" sz="2800">
                <a:latin typeface="Times New Roman" panose="02020603050405020304" pitchFamily="18" charset="0"/>
              </a:rPr>
              <a:t>需要将身体重心向重物对侧移动</a:t>
            </a:r>
            <a:r>
              <a:rPr lang="en-US" altLang="zh-CN" sz="2800">
                <a:latin typeface="Times New Roman" panose="02020603050405020304" pitchFamily="18" charset="0"/>
              </a:rPr>
              <a:t>7.5cm</a:t>
            </a:r>
            <a:r>
              <a:rPr lang="zh-CN" altLang="en-US" sz="2800">
                <a:latin typeface="Times New Roman" panose="02020603050405020304" pitchFamily="18" charset="0"/>
              </a:rPr>
              <a:t>。实际中是靠弯曲上身并将另一侧上肢抬高来维持平衡。 </a:t>
            </a:r>
          </a:p>
        </p:txBody>
      </p:sp>
      <p:cxnSp>
        <p:nvCxnSpPr>
          <p:cNvPr id="3" name="Straight Arrow Connector 2"/>
          <p:cNvCxnSpPr>
            <a:cxnSpLocks noChangeShapeType="1"/>
          </p:cNvCxnSpPr>
          <p:nvPr/>
        </p:nvCxnSpPr>
        <p:spPr bwMode="auto">
          <a:xfrm flipV="1">
            <a:off x="1658938" y="3984625"/>
            <a:ext cx="901700" cy="1998663"/>
          </a:xfrm>
          <a:prstGeom prst="straightConnector1">
            <a:avLst/>
          </a:prstGeom>
          <a:noFill/>
          <a:ln w="38100">
            <a:solidFill>
              <a:srgbClr val="C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 flipV="1">
            <a:off x="1658938" y="3059113"/>
            <a:ext cx="1325562" cy="2924175"/>
          </a:xfrm>
          <a:prstGeom prst="line">
            <a:avLst/>
          </a:prstGeom>
          <a:noFill/>
          <a:ln w="38100">
            <a:solidFill>
              <a:schemeClr val="tx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>
            <a:off x="2560638" y="3984625"/>
            <a:ext cx="0" cy="985838"/>
          </a:xfrm>
          <a:prstGeom prst="straightConnector1">
            <a:avLst/>
          </a:prstGeom>
          <a:noFill/>
          <a:ln w="38100">
            <a:solidFill>
              <a:srgbClr val="C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3" name="直接连接符 15"/>
          <p:cNvCxnSpPr>
            <a:cxnSpLocks noChangeShapeType="1"/>
          </p:cNvCxnSpPr>
          <p:nvPr/>
        </p:nvCxnSpPr>
        <p:spPr bwMode="auto">
          <a:xfrm rot="16200000" flipH="1">
            <a:off x="1352551" y="5199062"/>
            <a:ext cx="2443162" cy="365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曲线连接符 17"/>
          <p:cNvCxnSpPr>
            <a:cxnSpLocks noChangeShapeType="1"/>
          </p:cNvCxnSpPr>
          <p:nvPr/>
        </p:nvCxnSpPr>
        <p:spPr bwMode="auto">
          <a:xfrm rot="5400000">
            <a:off x="2410619" y="3702844"/>
            <a:ext cx="635000" cy="315912"/>
          </a:xfrm>
          <a:prstGeom prst="curvedConnector3">
            <a:avLst>
              <a:gd name="adj1" fmla="val 102125"/>
            </a:avLst>
          </a:prstGeom>
          <a:noFill/>
          <a:ln w="190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5" name="直接连接符 3"/>
          <p:cNvCxnSpPr>
            <a:cxnSpLocks noChangeShapeType="1"/>
          </p:cNvCxnSpPr>
          <p:nvPr/>
        </p:nvCxnSpPr>
        <p:spPr bwMode="auto">
          <a:xfrm>
            <a:off x="1663700" y="6032500"/>
            <a:ext cx="0" cy="4191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6" name="直接连接符 5"/>
          <p:cNvCxnSpPr>
            <a:cxnSpLocks noChangeShapeType="1"/>
          </p:cNvCxnSpPr>
          <p:nvPr/>
        </p:nvCxnSpPr>
        <p:spPr bwMode="auto">
          <a:xfrm>
            <a:off x="1658938" y="6319838"/>
            <a:ext cx="931862" cy="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25617" name="Object 12"/>
          <p:cNvGraphicFramePr>
            <a:graphicFrameLocks noChangeAspect="1"/>
          </p:cNvGraphicFramePr>
          <p:nvPr/>
        </p:nvGraphicFramePr>
        <p:xfrm>
          <a:off x="1709738" y="6354763"/>
          <a:ext cx="814387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49" name="公式" r:id="rId10" imgW="393359" imgH="177646" progId="Equation.3">
                  <p:embed/>
                </p:oleObj>
              </mc:Choice>
              <mc:Fallback>
                <p:oleObj name="公式" r:id="rId10" imgW="393359" imgH="177646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9738" y="6354763"/>
                        <a:ext cx="814387" cy="350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44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44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44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447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89" name="Picture 13" descr="fig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0000" contras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081"/>
          <a:stretch/>
        </p:blipFill>
        <p:spPr bwMode="auto">
          <a:xfrm>
            <a:off x="3057525" y="1049483"/>
            <a:ext cx="3073400" cy="4062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1017588" y="187325"/>
            <a:ext cx="79644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en-US" altLang="zh-CN" sz="3600">
                <a:solidFill>
                  <a:srgbClr val="0000CC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2.3 </a:t>
            </a:r>
            <a:r>
              <a:rPr lang="zh-CN" altLang="en-US" sz="3600">
                <a:solidFill>
                  <a:srgbClr val="0000CC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外力下的人体稳定 </a:t>
            </a:r>
            <a:endParaRPr lang="en-US" altLang="zh-CN" sz="3600" b="0">
              <a:solidFill>
                <a:srgbClr val="0000CC"/>
              </a:solidFill>
              <a:latin typeface="Times New Roman" panose="02020603050405020304" pitchFamily="18" charset="0"/>
              <a:ea typeface="Arial Unicode MS" pitchFamily="34" charset="-122"/>
            </a:endParaRPr>
          </a:p>
        </p:txBody>
      </p:sp>
      <p:graphicFrame>
        <p:nvGraphicFramePr>
          <p:cNvPr id="203786" name="Object 10"/>
          <p:cNvGraphicFramePr>
            <a:graphicFrameLocks noChangeAspect="1"/>
          </p:cNvGraphicFramePr>
          <p:nvPr/>
        </p:nvGraphicFramePr>
        <p:xfrm>
          <a:off x="671513" y="5708650"/>
          <a:ext cx="3629025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60" name="公式" r:id="rId6" imgW="2286000" imgH="558800" progId="Equation.3">
                  <p:embed/>
                </p:oleObj>
              </mc:Choice>
              <mc:Fallback>
                <p:oleObj name="公式" r:id="rId6" imgW="2286000" imgH="558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513" y="5708650"/>
                        <a:ext cx="3629025" cy="855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629" name="Picture 1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30000" contras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90"/>
          <a:stretch>
            <a:fillRect/>
          </a:stretch>
        </p:blipFill>
        <p:spPr bwMode="auto">
          <a:xfrm>
            <a:off x="536575" y="1344613"/>
            <a:ext cx="2408238" cy="386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Object 10"/>
          <p:cNvGraphicFramePr>
            <a:graphicFrameLocks noChangeAspect="1"/>
          </p:cNvGraphicFramePr>
          <p:nvPr/>
        </p:nvGraphicFramePr>
        <p:xfrm>
          <a:off x="4886325" y="5834063"/>
          <a:ext cx="409575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61" name="公式" r:id="rId10" imgW="2578100" imgH="558800" progId="Equation.3">
                  <p:embed/>
                </p:oleObj>
              </mc:Choice>
              <mc:Fallback>
                <p:oleObj name="公式" r:id="rId10" imgW="2578100" imgH="5588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6325" y="5834063"/>
                        <a:ext cx="4095750" cy="85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对象 2"/>
          <p:cNvGraphicFramePr>
            <a:graphicFrameLocks noChangeAspect="1"/>
          </p:cNvGraphicFramePr>
          <p:nvPr/>
        </p:nvGraphicFramePr>
        <p:xfrm>
          <a:off x="2139950" y="1539875"/>
          <a:ext cx="508000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62" name="公式" r:id="rId12" imgW="190500" imgH="228600" progId="Equation.3">
                  <p:embed/>
                </p:oleObj>
              </mc:Choice>
              <mc:Fallback>
                <p:oleObj name="公式" r:id="rId12" imgW="190500" imgH="228600" progId="Equation.3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9950" y="1539875"/>
                        <a:ext cx="508000" cy="5810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2" name="对象 11"/>
          <p:cNvGraphicFramePr>
            <a:graphicFrameLocks noChangeAspect="1"/>
          </p:cNvGraphicFramePr>
          <p:nvPr/>
        </p:nvGraphicFramePr>
        <p:xfrm>
          <a:off x="1319213" y="5008563"/>
          <a:ext cx="842962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63" name="公式" r:id="rId14" imgW="355138" imgH="177569" progId="Equation.3">
                  <p:embed/>
                </p:oleObj>
              </mc:Choice>
              <mc:Fallback>
                <p:oleObj name="公式" r:id="rId14" imgW="355138" imgH="177569" progId="Equation.3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9213" y="5008563"/>
                        <a:ext cx="842962" cy="40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3" name="对象 13"/>
          <p:cNvGraphicFramePr>
            <a:graphicFrameLocks noChangeAspect="1"/>
          </p:cNvGraphicFramePr>
          <p:nvPr/>
        </p:nvGraphicFramePr>
        <p:xfrm>
          <a:off x="227013" y="3455988"/>
          <a:ext cx="738187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64" name="公式" r:id="rId16" imgW="355138" imgH="177569" progId="Equation.3">
                  <p:embed/>
                </p:oleObj>
              </mc:Choice>
              <mc:Fallback>
                <p:oleObj name="公式" r:id="rId16" imgW="355138" imgH="177569" progId="Equation.3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013" y="3455988"/>
                        <a:ext cx="738187" cy="3524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5745163" y="1484313"/>
            <a:ext cx="3036887" cy="3734155"/>
            <a:chOff x="5428143" y="1484313"/>
            <a:chExt cx="3036407" cy="3734155"/>
          </a:xfrm>
        </p:grpSpPr>
        <p:pic>
          <p:nvPicPr>
            <p:cNvPr id="26635" name="Picture 14" descr="fig1"/>
            <p:cNvPicPr>
              <a:picLocks noChangeAspect="1"/>
            </p:cNvPicPr>
            <p:nvPr/>
          </p:nvPicPr>
          <p:blipFill rotWithShape="1"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-30000" contrast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050" b="8871"/>
            <a:stretch/>
          </p:blipFill>
          <p:spPr bwMode="auto">
            <a:xfrm>
              <a:off x="5708649" y="1484313"/>
              <a:ext cx="2368688" cy="3638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26636" name="对象 10"/>
            <p:cNvGraphicFramePr>
              <a:graphicFrameLocks noChangeAspect="1"/>
            </p:cNvGraphicFramePr>
            <p:nvPr/>
          </p:nvGraphicFramePr>
          <p:xfrm>
            <a:off x="7975600" y="1971675"/>
            <a:ext cx="488950" cy="4651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165" name="公式" r:id="rId20" imgW="164885" imgH="164885" progId="Equation.3">
                    <p:embed/>
                  </p:oleObj>
                </mc:Choice>
                <mc:Fallback>
                  <p:oleObj name="公式" r:id="rId20" imgW="164885" imgH="164885" progId="Equation.3">
                    <p:embed/>
                    <p:pic>
                      <p:nvPicPr>
                        <p:cNvPr id="0" name="对象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75600" y="1971675"/>
                          <a:ext cx="488950" cy="4651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37" name="对象 12"/>
            <p:cNvGraphicFramePr>
              <a:graphicFrameLocks noChangeAspect="1"/>
            </p:cNvGraphicFramePr>
            <p:nvPr/>
          </p:nvGraphicFramePr>
          <p:xfrm>
            <a:off x="6654800" y="4856165"/>
            <a:ext cx="787616" cy="3623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166" name="公式" r:id="rId22" imgW="368140" imgH="177723" progId="Equation.3">
                    <p:embed/>
                  </p:oleObj>
                </mc:Choice>
                <mc:Fallback>
                  <p:oleObj name="公式" r:id="rId22" imgW="368140" imgH="177723" progId="Equation.3">
                    <p:embed/>
                    <p:pic>
                      <p:nvPicPr>
                        <p:cNvPr id="0" name="对象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54800" y="4856165"/>
                          <a:ext cx="787616" cy="36230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38" name="对象 14"/>
            <p:cNvGraphicFramePr>
              <a:graphicFrameLocks noChangeAspect="1"/>
            </p:cNvGraphicFramePr>
            <p:nvPr/>
          </p:nvGraphicFramePr>
          <p:xfrm>
            <a:off x="5428143" y="3221037"/>
            <a:ext cx="759262" cy="3624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167" name="公式" r:id="rId24" imgW="355138" imgH="177569" progId="Equation.3">
                    <p:embed/>
                  </p:oleObj>
                </mc:Choice>
                <mc:Fallback>
                  <p:oleObj name="公式" r:id="rId24" imgW="355138" imgH="177569" progId="Equation.3">
                    <p:embed/>
                    <p:pic>
                      <p:nvPicPr>
                        <p:cNvPr id="0" name="对象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28143" y="3221037"/>
                          <a:ext cx="759262" cy="36242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5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9075664"/>
              </p:ext>
            </p:extLst>
          </p:nvPr>
        </p:nvGraphicFramePr>
        <p:xfrm>
          <a:off x="4999831" y="2204244"/>
          <a:ext cx="489027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68" name="公式" r:id="rId20" imgW="164885" imgH="164885" progId="Equation.3">
                  <p:embed/>
                </p:oleObj>
              </mc:Choice>
              <mc:Fallback>
                <p:oleObj name="公式" r:id="rId20" imgW="164885" imgH="164885" progId="Equation.3">
                  <p:embed/>
                  <p:pic>
                    <p:nvPicPr>
                      <p:cNvPr id="26636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99831" y="2204244"/>
                        <a:ext cx="489027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3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3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578578" y="4558972"/>
            <a:ext cx="5114495" cy="0"/>
          </a:xfrm>
          <a:prstGeom prst="line">
            <a:avLst/>
          </a:prstGeom>
          <a:ln w="57150" cmpd="thickThin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317989" y="1151159"/>
            <a:ext cx="272522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10000"/>
              </a:spcBef>
            </a:pPr>
            <a:r>
              <a:rPr lang="zh-CN" altLang="en-US" sz="2400">
                <a:latin typeface="宋体" panose="02010600030101010101" pitchFamily="2" charset="-122"/>
              </a:rPr>
              <a:t>在地铁车厢里，无依靠站立，怎样才能保持稳定？</a:t>
            </a: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317989" y="2496001"/>
            <a:ext cx="2725226" cy="3083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10000"/>
              </a:spcBef>
            </a:pPr>
            <a:r>
              <a:rPr lang="zh-CN" altLang="en-US" sz="2400" dirty="0">
                <a:latin typeface="宋体" panose="02010600030101010101" pitchFamily="2" charset="-122"/>
              </a:rPr>
              <a:t>地铁的运动状态：加速、减速、左转、右转。</a:t>
            </a:r>
            <a:endParaRPr lang="en-US" altLang="zh-CN" sz="2400" dirty="0">
              <a:latin typeface="宋体" panose="02010600030101010101" pitchFamily="2" charset="-122"/>
            </a:endParaRPr>
          </a:p>
          <a:p>
            <a:pPr eaLnBrk="1" hangingPunct="1">
              <a:spcBef>
                <a:spcPct val="10000"/>
              </a:spcBef>
            </a:pPr>
            <a:r>
              <a:rPr lang="zh-CN" altLang="en-US" sz="2400" dirty="0">
                <a:latin typeface="宋体" panose="02010600030101010101" pitchFamily="2" charset="-122"/>
              </a:rPr>
              <a:t>要对抗这四种运动状态，左腿向左前方，右腿向右后方分开站立，脚尖外撇，同时重心下降。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9000" contras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375" y="594941"/>
            <a:ext cx="5935854" cy="587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1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12" descr="fig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1000" contras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5096"/>
          <a:stretch/>
        </p:blipFill>
        <p:spPr bwMode="auto">
          <a:xfrm>
            <a:off x="0" y="2641602"/>
            <a:ext cx="9139836" cy="2788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 Box 11"/>
          <p:cNvSpPr txBox="1">
            <a:spLocks noChangeArrowheads="1"/>
          </p:cNvSpPr>
          <p:nvPr/>
        </p:nvSpPr>
        <p:spPr bwMode="auto">
          <a:xfrm>
            <a:off x="1189038" y="244475"/>
            <a:ext cx="70485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en-US" altLang="zh-CN" sz="4000">
                <a:solidFill>
                  <a:srgbClr val="0000CC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2.4 </a:t>
            </a:r>
            <a:r>
              <a:rPr lang="zh-CN" altLang="en-US" sz="4000">
                <a:solidFill>
                  <a:srgbClr val="0000CC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人体内的杠杆</a:t>
            </a:r>
            <a:endParaRPr lang="en-US" altLang="zh-CN" sz="4000" b="0">
              <a:solidFill>
                <a:srgbClr val="0000CC"/>
              </a:solidFill>
              <a:latin typeface="Times New Roman" panose="02020603050405020304" pitchFamily="18" charset="0"/>
              <a:ea typeface="Arial Unicode MS" pitchFamily="34" charset="-122"/>
            </a:endParaRPr>
          </a:p>
        </p:txBody>
      </p:sp>
      <p:sp>
        <p:nvSpPr>
          <p:cNvPr id="6" name="内容占位符 1"/>
          <p:cNvSpPr txBox="1">
            <a:spLocks/>
          </p:cNvSpPr>
          <p:nvPr/>
        </p:nvSpPr>
        <p:spPr>
          <a:xfrm>
            <a:off x="589229" y="1132089"/>
            <a:ext cx="7979037" cy="93610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b="1" kern="1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 kern="1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400" b="1" kern="1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400" b="1" kern="1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mtClean="0"/>
              <a:t>杠杆是绕定点（支点或轴）转动的刚体（棒）</a:t>
            </a:r>
            <a:endParaRPr lang="en-US" altLang="zh-CN" smtClean="0"/>
          </a:p>
          <a:p>
            <a:r>
              <a:rPr lang="zh-CN" altLang="en-US" smtClean="0"/>
              <a:t>杠杆分为第一类、第二类和第三类。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fig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" r="66541"/>
          <a:stretch>
            <a:fillRect/>
          </a:stretch>
        </p:blipFill>
        <p:spPr bwMode="auto">
          <a:xfrm>
            <a:off x="323850" y="1065212"/>
            <a:ext cx="47498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577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9955963"/>
              </p:ext>
            </p:extLst>
          </p:nvPr>
        </p:nvGraphicFramePr>
        <p:xfrm>
          <a:off x="5024438" y="3738563"/>
          <a:ext cx="3051175" cy="147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52" name="Equation" r:id="rId4" imgW="1015920" imgH="609480" progId="Equation.DSMT4">
                  <p:embed/>
                </p:oleObj>
              </mc:Choice>
              <mc:Fallback>
                <p:oleObj name="Equation" r:id="rId4" imgW="1015920" imgH="6094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4438" y="3738563"/>
                        <a:ext cx="3051175" cy="147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771" name="Text Box 11"/>
          <p:cNvSpPr txBox="1">
            <a:spLocks noChangeArrowheads="1"/>
          </p:cNvSpPr>
          <p:nvPr/>
        </p:nvSpPr>
        <p:spPr bwMode="auto">
          <a:xfrm>
            <a:off x="1058863" y="5397500"/>
            <a:ext cx="7627937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dirty="0">
                <a:sym typeface="Symbol"/>
              </a:rPr>
              <a:t></a:t>
            </a:r>
            <a:r>
              <a:rPr lang="en-US" altLang="zh-CN" dirty="0" smtClean="0">
                <a:latin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</a:rPr>
              <a:t>&gt; 1</a:t>
            </a:r>
            <a:r>
              <a:rPr lang="zh-CN" altLang="en-US" dirty="0">
                <a:latin typeface="Times New Roman" panose="02020603050405020304" pitchFamily="18" charset="0"/>
              </a:rPr>
              <a:t>，称为省力杠杆；反之，</a:t>
            </a:r>
            <a:r>
              <a:rPr lang="zh-CN" altLang="en-US" dirty="0" smtClean="0">
                <a:latin typeface="Times New Roman" panose="02020603050405020304" pitchFamily="18" charset="0"/>
              </a:rPr>
              <a:t>则</a:t>
            </a:r>
            <a:r>
              <a:rPr lang="en-US" altLang="zh-CN" dirty="0">
                <a:sym typeface="Symbol"/>
              </a:rPr>
              <a:t></a:t>
            </a:r>
            <a:r>
              <a:rPr lang="en-US" altLang="zh-CN" dirty="0" smtClean="0">
                <a:latin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</a:rPr>
              <a:t>&lt; 1</a:t>
            </a:r>
            <a:r>
              <a:rPr lang="zh-CN" altLang="en-US" dirty="0">
                <a:latin typeface="Times New Roman" panose="02020603050405020304" pitchFamily="18" charset="0"/>
              </a:rPr>
              <a:t>，为费力杠杆 </a:t>
            </a:r>
            <a:r>
              <a:rPr lang="en-US" altLang="zh-CN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245773" name="Text Box 13"/>
          <p:cNvSpPr txBox="1">
            <a:spLocks noChangeArrowheads="1"/>
          </p:cNvSpPr>
          <p:nvPr/>
        </p:nvSpPr>
        <p:spPr bwMode="auto">
          <a:xfrm>
            <a:off x="2698750" y="4187031"/>
            <a:ext cx="1873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dirty="0"/>
              <a:t>机械利益</a:t>
            </a:r>
          </a:p>
        </p:txBody>
      </p:sp>
      <p:sp>
        <p:nvSpPr>
          <p:cNvPr id="10" name="内容占位符 1"/>
          <p:cNvSpPr txBox="1">
            <a:spLocks/>
          </p:cNvSpPr>
          <p:nvPr/>
        </p:nvSpPr>
        <p:spPr>
          <a:xfrm>
            <a:off x="1413992" y="786557"/>
            <a:ext cx="6048672" cy="5747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400" b="1" kern="1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 kern="1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400" b="1" kern="1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400" b="1" kern="12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支点在动力和负载作用点之间</a:t>
            </a:r>
            <a:endParaRPr lang="zh-CN" altLang="en-US" dirty="0"/>
          </a:p>
        </p:txBody>
      </p:sp>
      <p:sp>
        <p:nvSpPr>
          <p:cNvPr id="11" name="标题 2"/>
          <p:cNvSpPr txBox="1">
            <a:spLocks/>
          </p:cNvSpPr>
          <p:nvPr/>
        </p:nvSpPr>
        <p:spPr>
          <a:xfrm>
            <a:off x="981944" y="234025"/>
            <a:ext cx="7704856" cy="53505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mtClean="0"/>
              <a:t>第一类杠杆</a:t>
            </a:r>
            <a:endParaRPr lang="zh-CN" altLang="en-US" dirty="0"/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0271648"/>
              </p:ext>
            </p:extLst>
          </p:nvPr>
        </p:nvGraphicFramePr>
        <p:xfrm>
          <a:off x="6038850" y="1836005"/>
          <a:ext cx="2138314" cy="726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53" name="Equation" r:id="rId6" imgW="672840" imgH="228600" progId="Equation.DSMT4">
                  <p:embed/>
                </p:oleObj>
              </mc:Choice>
              <mc:Fallback>
                <p:oleObj name="Equation" r:id="rId6" imgW="67284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38850" y="1836005"/>
                        <a:ext cx="2138314" cy="726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45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45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45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71" grpId="0"/>
      <p:bldP spid="24577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fi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1" r="35677"/>
          <a:stretch>
            <a:fillRect/>
          </a:stretch>
        </p:blipFill>
        <p:spPr bwMode="auto">
          <a:xfrm>
            <a:off x="581025" y="1112838"/>
            <a:ext cx="4318000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723" name="Object 5"/>
          <p:cNvGraphicFramePr>
            <a:graphicFrameLocks noChangeAspect="1"/>
          </p:cNvGraphicFramePr>
          <p:nvPr/>
        </p:nvGraphicFramePr>
        <p:xfrm>
          <a:off x="1355725" y="236538"/>
          <a:ext cx="2116138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2" r:id="rId4" imgW="812447" imgH="203112" progId="Equation.3">
                  <p:embed/>
                </p:oleObj>
              </mc:Choice>
              <mc:Fallback>
                <p:oleObj r:id="rId4" imgW="812447" imgH="203112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5725" y="236538"/>
                        <a:ext cx="2116138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790" name="Text Box 6"/>
          <p:cNvSpPr txBox="1">
            <a:spLocks noChangeArrowheads="1"/>
          </p:cNvSpPr>
          <p:nvPr/>
        </p:nvSpPr>
        <p:spPr bwMode="auto">
          <a:xfrm>
            <a:off x="1058863" y="5029200"/>
            <a:ext cx="76279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dirty="0">
                <a:latin typeface="Times New Roman" panose="02020603050405020304" pitchFamily="18" charset="0"/>
              </a:rPr>
              <a:t>机械</a:t>
            </a:r>
            <a:r>
              <a:rPr lang="zh-CN" altLang="en-US" dirty="0" smtClean="0">
                <a:latin typeface="Times New Roman" panose="02020603050405020304" pitchFamily="18" charset="0"/>
              </a:rPr>
              <a:t>利益</a:t>
            </a:r>
            <a:r>
              <a:rPr lang="en-US" altLang="zh-CN" dirty="0">
                <a:sym typeface="Symbol"/>
              </a:rPr>
              <a:t></a:t>
            </a:r>
            <a:r>
              <a:rPr lang="en-US" altLang="zh-CN" dirty="0" smtClean="0">
                <a:latin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</a:rPr>
              <a:t>&gt; 1</a:t>
            </a:r>
            <a:r>
              <a:rPr lang="zh-CN" altLang="en-US" dirty="0">
                <a:latin typeface="Times New Roman" panose="02020603050405020304" pitchFamily="18" charset="0"/>
              </a:rPr>
              <a:t>，省力杠杆</a:t>
            </a:r>
          </a:p>
        </p:txBody>
      </p:sp>
      <p:graphicFrame>
        <p:nvGraphicFramePr>
          <p:cNvPr id="24679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3011598"/>
              </p:ext>
            </p:extLst>
          </p:nvPr>
        </p:nvGraphicFramePr>
        <p:xfrm>
          <a:off x="5538788" y="1843088"/>
          <a:ext cx="3051175" cy="147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3" name="Equation" r:id="rId6" imgW="1015920" imgH="609480" progId="Equation.DSMT4">
                  <p:embed/>
                </p:oleObj>
              </mc:Choice>
              <mc:Fallback>
                <p:oleObj name="Equation" r:id="rId6" imgW="1015920" imgH="6094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8788" y="1843088"/>
                        <a:ext cx="3051175" cy="147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6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6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9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fig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27"/>
          <a:stretch>
            <a:fillRect/>
          </a:stretch>
        </p:blipFill>
        <p:spPr bwMode="auto">
          <a:xfrm>
            <a:off x="827088" y="779463"/>
            <a:ext cx="4983162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1747" name="Object 5"/>
          <p:cNvGraphicFramePr>
            <a:graphicFrameLocks noChangeAspect="1"/>
          </p:cNvGraphicFramePr>
          <p:nvPr/>
        </p:nvGraphicFramePr>
        <p:xfrm>
          <a:off x="1290638" y="192088"/>
          <a:ext cx="2116137" cy="52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0" r:id="rId4" imgW="812447" imgH="203112" progId="Equation.3">
                  <p:embed/>
                </p:oleObj>
              </mc:Choice>
              <mc:Fallback>
                <p:oleObj r:id="rId4" imgW="812447" imgH="203112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0638" y="192088"/>
                        <a:ext cx="2116137" cy="52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7814" name="Text Box 6"/>
          <p:cNvSpPr txBox="1">
            <a:spLocks noChangeArrowheads="1"/>
          </p:cNvSpPr>
          <p:nvPr/>
        </p:nvSpPr>
        <p:spPr bwMode="auto">
          <a:xfrm>
            <a:off x="3916363" y="1141413"/>
            <a:ext cx="49482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anose="02020603050405020304" pitchFamily="18" charset="0"/>
              </a:rPr>
              <a:t>机械</a:t>
            </a:r>
            <a:r>
              <a:rPr lang="zh-CN" altLang="en-US" sz="2800" dirty="0" smtClean="0">
                <a:latin typeface="Times New Roman" panose="02020603050405020304" pitchFamily="18" charset="0"/>
              </a:rPr>
              <a:t>利益</a:t>
            </a:r>
            <a:r>
              <a:rPr lang="en-US" altLang="zh-CN" sz="2800" dirty="0">
                <a:sym typeface="Symbol"/>
              </a:rPr>
              <a:t></a:t>
            </a:r>
            <a:r>
              <a:rPr lang="en-US" altLang="zh-CN" sz="2800" dirty="0" smtClean="0">
                <a:latin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</a:rPr>
              <a:t>&lt; 1</a:t>
            </a:r>
            <a:r>
              <a:rPr lang="zh-CN" altLang="en-US" sz="2800" dirty="0">
                <a:latin typeface="Times New Roman" panose="02020603050405020304" pitchFamily="18" charset="0"/>
              </a:rPr>
              <a:t>，为费力杠杆 </a:t>
            </a:r>
            <a:r>
              <a:rPr lang="en-US" altLang="zh-CN" sz="2800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247815" name="Rectangle 7"/>
          <p:cNvSpPr>
            <a:spLocks noChangeArrowheads="1"/>
          </p:cNvSpPr>
          <p:nvPr/>
        </p:nvSpPr>
        <p:spPr bwMode="auto">
          <a:xfrm>
            <a:off x="1325563" y="4908550"/>
            <a:ext cx="3448050" cy="1311275"/>
          </a:xfrm>
          <a:prstGeom prst="rect">
            <a:avLst/>
          </a:prstGeom>
          <a:solidFill>
            <a:srgbClr val="FF0033">
              <a:alpha val="4117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/>
              <a:t>在人体内最常见的</a:t>
            </a:r>
          </a:p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/>
              <a:t>是第三类杠杆。</a:t>
            </a:r>
          </a:p>
        </p:txBody>
      </p:sp>
      <p:graphicFrame>
        <p:nvGraphicFramePr>
          <p:cNvPr id="24781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6363781"/>
              </p:ext>
            </p:extLst>
          </p:nvPr>
        </p:nvGraphicFramePr>
        <p:xfrm>
          <a:off x="5727700" y="1872299"/>
          <a:ext cx="2301875" cy="111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1" name="Equation" r:id="rId6" imgW="1015920" imgH="609480" progId="Equation.DSMT4">
                  <p:embed/>
                </p:oleObj>
              </mc:Choice>
              <mc:Fallback>
                <p:oleObj name="Equation" r:id="rId6" imgW="1015920" imgH="6094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7700" y="1872299"/>
                        <a:ext cx="2301875" cy="1115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7817" name="Picture 9" descr="fig 1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4" r="51857" b="23613"/>
          <a:stretch>
            <a:fillRect/>
          </a:stretch>
        </p:blipFill>
        <p:spPr bwMode="auto">
          <a:xfrm>
            <a:off x="5639594" y="3127375"/>
            <a:ext cx="3395662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7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7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7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47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14" grpId="0"/>
      <p:bldP spid="2478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1223963" y="139700"/>
            <a:ext cx="6959600" cy="579438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>
                <a:solidFill>
                  <a:srgbClr val="0000CC"/>
                </a:solidFill>
                <a:latin typeface="黑体" panose="02010609060101010101" pitchFamily="49" charset="-122"/>
              </a:rPr>
              <a:t>负载端的位移和速度反比于机械利益</a:t>
            </a:r>
          </a:p>
        </p:txBody>
      </p:sp>
      <p:graphicFrame>
        <p:nvGraphicFramePr>
          <p:cNvPr id="204806" name="Object 6"/>
          <p:cNvGraphicFramePr>
            <a:graphicFrameLocks noChangeAspect="1"/>
          </p:cNvGraphicFramePr>
          <p:nvPr/>
        </p:nvGraphicFramePr>
        <p:xfrm>
          <a:off x="1050925" y="5081588"/>
          <a:ext cx="2098675" cy="137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4" name="公式" r:id="rId4" imgW="749300" imgH="609600" progId="Equation.3">
                  <p:embed/>
                </p:oleObj>
              </mc:Choice>
              <mc:Fallback>
                <p:oleObj name="公式" r:id="rId4" imgW="749300" imgH="609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0925" y="5081588"/>
                        <a:ext cx="2098675" cy="1377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0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7830433"/>
              </p:ext>
            </p:extLst>
          </p:nvPr>
        </p:nvGraphicFramePr>
        <p:xfrm>
          <a:off x="3278188" y="5107334"/>
          <a:ext cx="3592512" cy="1377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5" name="Equation" r:id="rId6" imgW="1282680" imgH="609480" progId="Equation.DSMT4">
                  <p:embed/>
                </p:oleObj>
              </mc:Choice>
              <mc:Fallback>
                <p:oleObj name="Equation" r:id="rId6" imgW="1282680" imgH="60948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8188" y="5107334"/>
                        <a:ext cx="3592512" cy="1377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774" name="Picture 11" descr="fig 1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731838"/>
            <a:ext cx="6908800" cy="411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Line 12"/>
          <p:cNvSpPr>
            <a:spLocks noChangeShapeType="1"/>
          </p:cNvSpPr>
          <p:nvPr/>
        </p:nvSpPr>
        <p:spPr bwMode="auto">
          <a:xfrm>
            <a:off x="1939925" y="1225550"/>
            <a:ext cx="1987550" cy="869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6" name="Line 13"/>
          <p:cNvSpPr>
            <a:spLocks noChangeShapeType="1"/>
          </p:cNvSpPr>
          <p:nvPr/>
        </p:nvSpPr>
        <p:spPr bwMode="auto">
          <a:xfrm flipV="1">
            <a:off x="3389313" y="1593850"/>
            <a:ext cx="725487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32777" name="Object 14"/>
          <p:cNvGraphicFramePr>
            <a:graphicFrameLocks noChangeAspect="1"/>
          </p:cNvGraphicFramePr>
          <p:nvPr/>
        </p:nvGraphicFramePr>
        <p:xfrm>
          <a:off x="2752725" y="1120775"/>
          <a:ext cx="773113" cy="674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6" r:id="rId9" imgW="164885" imgH="215619" progId="Equation.3">
                  <p:embed/>
                </p:oleObj>
              </mc:Choice>
              <mc:Fallback>
                <p:oleObj r:id="rId9" imgW="164885" imgH="215619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2725" y="1120775"/>
                        <a:ext cx="773113" cy="674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8" name="Line 15"/>
          <p:cNvSpPr>
            <a:spLocks noChangeShapeType="1"/>
          </p:cNvSpPr>
          <p:nvPr/>
        </p:nvSpPr>
        <p:spPr bwMode="auto">
          <a:xfrm>
            <a:off x="3433763" y="3333750"/>
            <a:ext cx="3281362" cy="14493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32779" name="Object 16"/>
          <p:cNvGraphicFramePr>
            <a:graphicFrameLocks noChangeAspect="1"/>
          </p:cNvGraphicFramePr>
          <p:nvPr/>
        </p:nvGraphicFramePr>
        <p:xfrm>
          <a:off x="4540250" y="4017963"/>
          <a:ext cx="795338" cy="642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7" r:id="rId11" imgW="177569" imgH="215619" progId="Equation.3">
                  <p:embed/>
                </p:oleObj>
              </mc:Choice>
              <mc:Fallback>
                <p:oleObj r:id="rId11" imgW="177569" imgH="215619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0250" y="4017963"/>
                        <a:ext cx="795338" cy="642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59637" y="1823466"/>
            <a:ext cx="2751199" cy="2738700"/>
            <a:chOff x="1257372" y="2564904"/>
            <a:chExt cx="2980465" cy="296692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372" y="2564904"/>
              <a:ext cx="2932426" cy="2966925"/>
            </a:xfrm>
            <a:prstGeom prst="rect">
              <a:avLst/>
            </a:prstGeom>
            <a:effectLst>
              <a:outerShdw blurRad="50800" dist="50800" dir="5400000" algn="ctr" rotWithShape="0">
                <a:schemeClr val="bg1"/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3370933" y="3318557"/>
              <a:ext cx="866904" cy="5001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>
                  <a:latin typeface="宋体" panose="02010600030101010101" pitchFamily="2" charset="-122"/>
                </a:rPr>
                <a:t>拉力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29041" y="1882703"/>
            <a:ext cx="3259967" cy="2196215"/>
            <a:chOff x="4953000" y="2697543"/>
            <a:chExt cx="3671314" cy="247333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3000" y="2767240"/>
              <a:ext cx="3671314" cy="240364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526097" y="2697543"/>
              <a:ext cx="901192" cy="5199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>
                  <a:latin typeface="宋体" panose="02010600030101010101" pitchFamily="2" charset="-122"/>
                </a:rPr>
                <a:t>拉力</a:t>
              </a:r>
            </a:p>
          </p:txBody>
        </p:sp>
      </p:grpSp>
      <p:sp>
        <p:nvSpPr>
          <p:cNvPr id="10" name="内容占位符 9"/>
          <p:cNvSpPr>
            <a:spLocks noGrp="1"/>
          </p:cNvSpPr>
          <p:nvPr>
            <p:ph idx="4294967295"/>
          </p:nvPr>
        </p:nvSpPr>
        <p:spPr>
          <a:xfrm>
            <a:off x="854836" y="952014"/>
            <a:ext cx="7112000" cy="1135063"/>
          </a:xfrm>
        </p:spPr>
        <p:txBody>
          <a:bodyPr/>
          <a:lstStyle/>
          <a:p>
            <a:r>
              <a:rPr lang="zh-CN" altLang="en-US" sz="24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人体内的很多肌肉和骨系统起着杠杆作用，在人体内有第二类杠杆，但最常见的是第三类杠杆。</a:t>
            </a:r>
          </a:p>
          <a:p>
            <a:endParaRPr lang="zh-CN" altLang="en-US" sz="24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内容占位符 9"/>
          <p:cNvSpPr txBox="1">
            <a:spLocks/>
          </p:cNvSpPr>
          <p:nvPr/>
        </p:nvSpPr>
        <p:spPr>
          <a:xfrm>
            <a:off x="919199" y="4298555"/>
            <a:ext cx="7112175" cy="1135114"/>
          </a:xfrm>
          <a:prstGeom prst="rect">
            <a:avLst/>
          </a:prstGeom>
        </p:spPr>
        <p:txBody>
          <a:bodyPr/>
          <a:lstStyle>
            <a:lvl1pPr marL="386860" indent="-38686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1pPr>
            <a:lvl2pPr marL="715963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2pPr>
            <a:lvl3pPr marL="1073150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3pPr>
            <a:lvl4pPr marL="1441450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4pPr>
            <a:lvl5pPr marL="1798638" indent="-342900" algn="l" defTabSz="1031626" rtl="0" eaLnBrk="1" latinLnBrk="0" hangingPunct="1">
              <a:lnSpc>
                <a:spcPct val="100000"/>
              </a:lnSpc>
              <a:spcBef>
                <a:spcPts val="0"/>
              </a:spcBef>
              <a:buFont typeface="Arial" pitchFamily="34" charset="0"/>
              <a:buChar char="•"/>
              <a:defRPr sz="2400" b="0" kern="1200">
                <a:solidFill>
                  <a:schemeClr val="bg1">
                    <a:lumMod val="95000"/>
                  </a:schemeClr>
                </a:solidFill>
                <a:latin typeface="Times New Roman" pitchFamily="18" charset="0"/>
                <a:ea typeface="文鼎中钢笔行楷" pitchFamily="33" charset="-122"/>
                <a:cs typeface="Times New Roman" pitchFamily="18" charset="0"/>
              </a:defRPr>
            </a:lvl5pPr>
            <a:lvl6pPr marL="2836972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52785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68598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4411" indent="-257907" algn="l" defTabSz="103162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第三类杠杆是费力杠杆，但在负载端可以获得较快速度，因此这类杠杆也叫做速度杠杆。它是以力的消耗来换取较快的运动速度，人体肢体大多为速度杠杆</a:t>
            </a:r>
          </a:p>
        </p:txBody>
      </p:sp>
    </p:spTree>
    <p:extLst>
      <p:ext uri="{BB962C8B-B14F-4D97-AF65-F5344CB8AC3E}">
        <p14:creationId xmlns:p14="http://schemas.microsoft.com/office/powerpoint/2010/main" val="3214413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1179513" y="223838"/>
            <a:ext cx="3932237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en-US" altLang="zh-CN">
                <a:solidFill>
                  <a:srgbClr val="0000CC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2.5 </a:t>
            </a:r>
            <a:r>
              <a:rPr lang="zh-CN" altLang="en-US">
                <a:solidFill>
                  <a:srgbClr val="0000CC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肘部</a:t>
            </a:r>
            <a:endParaRPr lang="en-US" altLang="zh-CN">
              <a:solidFill>
                <a:srgbClr val="0000CC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pic>
        <p:nvPicPr>
          <p:cNvPr id="34819" name="Picture 8" descr="fig 1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8000" contras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1227138"/>
            <a:ext cx="3967163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Text Box 9"/>
          <p:cNvSpPr txBox="1">
            <a:spLocks noChangeArrowheads="1"/>
          </p:cNvSpPr>
          <p:nvPr/>
        </p:nvSpPr>
        <p:spPr bwMode="auto">
          <a:xfrm>
            <a:off x="1416050" y="5710238"/>
            <a:ext cx="67024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/>
              <a:t>二头肌使前臂曲；三头肌使前臂伸。</a:t>
            </a:r>
            <a:r>
              <a:rPr lang="zh-CN" altLang="en-US" sz="1800" b="0"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1179513" y="301625"/>
            <a:ext cx="771366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 dirty="0">
                <a:latin typeface="Times New Roman" panose="02020603050405020304" pitchFamily="18" charset="0"/>
              </a:rPr>
              <a:t>例</a:t>
            </a:r>
            <a:r>
              <a:rPr lang="en-US" altLang="zh-CN" dirty="0" smtClean="0">
                <a:latin typeface="Times New Roman" panose="02020603050405020304" pitchFamily="18" charset="0"/>
              </a:rPr>
              <a:t>1.11  </a:t>
            </a:r>
            <a:r>
              <a:rPr lang="zh-CN" altLang="en-US" dirty="0" smtClean="0">
                <a:latin typeface="Times New Roman" panose="02020603050405020304" pitchFamily="18" charset="0"/>
              </a:rPr>
              <a:t>一个人</a:t>
            </a:r>
            <a:r>
              <a:rPr lang="zh-CN" altLang="en-US" dirty="0">
                <a:latin typeface="Times New Roman" panose="02020603050405020304" pitchFamily="18" charset="0"/>
              </a:rPr>
              <a:t>手持一重</a:t>
            </a:r>
            <a:r>
              <a:rPr lang="en-US" altLang="zh-CN" dirty="0">
                <a:latin typeface="Times New Roman" panose="02020603050405020304" pitchFamily="18" charset="0"/>
              </a:rPr>
              <a:t>14kg</a:t>
            </a:r>
            <a:r>
              <a:rPr lang="zh-CN" altLang="en-US" dirty="0">
                <a:latin typeface="Times New Roman" panose="02020603050405020304" pitchFamily="18" charset="0"/>
              </a:rPr>
              <a:t>铅球，前臂保持水平，臂的尺寸及角度由图</a:t>
            </a:r>
            <a:r>
              <a:rPr lang="en-US" altLang="zh-CN" dirty="0">
                <a:latin typeface="Times New Roman" panose="02020603050405020304" pitchFamily="18" charset="0"/>
              </a:rPr>
              <a:t>b</a:t>
            </a:r>
            <a:r>
              <a:rPr lang="zh-CN" altLang="en-US" dirty="0">
                <a:latin typeface="Times New Roman" panose="02020603050405020304" pitchFamily="18" charset="0"/>
              </a:rPr>
              <a:t>中给出，试求：二头肌产生的力和关节处尺骨的受力。</a:t>
            </a:r>
            <a:r>
              <a:rPr lang="zh-CN" altLang="en-US" b="0" dirty="0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35843" name="Picture 50" descr="fig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1000" contras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913" y="2047875"/>
            <a:ext cx="7053262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8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2293938"/>
              </p:ext>
            </p:extLst>
          </p:nvPr>
        </p:nvGraphicFramePr>
        <p:xfrm>
          <a:off x="265113" y="3929063"/>
          <a:ext cx="4103687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95" name="Equation" r:id="rId3" imgW="2463800" imgH="342900" progId="Equation.DSMT4">
                  <p:embed/>
                </p:oleObj>
              </mc:Choice>
              <mc:Fallback>
                <p:oleObj name="Equation" r:id="rId3" imgW="2463800" imgH="3429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113" y="3929063"/>
                        <a:ext cx="4103687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84" name="Object 4"/>
          <p:cNvGraphicFramePr>
            <a:graphicFrameLocks noChangeAspect="1"/>
          </p:cNvGraphicFramePr>
          <p:nvPr/>
        </p:nvGraphicFramePr>
        <p:xfrm>
          <a:off x="254000" y="4576763"/>
          <a:ext cx="4630738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96" r:id="rId5" imgW="2781300" imgH="342900" progId="Equation.3">
                  <p:embed/>
                </p:oleObj>
              </mc:Choice>
              <mc:Fallback>
                <p:oleObj r:id="rId5" imgW="2781300" imgH="342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" y="4576763"/>
                        <a:ext cx="4630738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868" name="Picture 6" descr="fig 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5000" contras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6025" y="212725"/>
            <a:ext cx="4995863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7" descr="fig 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30000" contras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858" t="27596"/>
          <a:stretch>
            <a:fillRect/>
          </a:stretch>
        </p:blipFill>
        <p:spPr bwMode="auto">
          <a:xfrm>
            <a:off x="0" y="0"/>
            <a:ext cx="3746500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0888" name="Text Box 8"/>
          <p:cNvSpPr txBox="1">
            <a:spLocks noChangeArrowheads="1"/>
          </p:cNvSpPr>
          <p:nvPr/>
        </p:nvSpPr>
        <p:spPr bwMode="auto">
          <a:xfrm>
            <a:off x="203200" y="5199063"/>
            <a:ext cx="355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/>
              <a:t>选择</a:t>
            </a:r>
            <a:r>
              <a:rPr lang="zh-CN" altLang="en-US" sz="2800">
                <a:solidFill>
                  <a:schemeClr val="hlink"/>
                </a:solidFill>
              </a:rPr>
              <a:t>支点</a:t>
            </a:r>
            <a:r>
              <a:rPr lang="zh-CN" altLang="en-US" sz="2800"/>
              <a:t>计算力矩</a:t>
            </a:r>
            <a:r>
              <a:rPr lang="zh-CN" altLang="en-US" sz="1600" b="0">
                <a:ea typeface="宋体" panose="02010600030101010101" pitchFamily="2" charset="-122"/>
              </a:rPr>
              <a:t> </a:t>
            </a:r>
          </a:p>
        </p:txBody>
      </p:sp>
      <p:graphicFrame>
        <p:nvGraphicFramePr>
          <p:cNvPr id="36871" name="Object 9"/>
          <p:cNvGraphicFramePr>
            <a:graphicFrameLocks noChangeAspect="1"/>
          </p:cNvGraphicFramePr>
          <p:nvPr/>
        </p:nvGraphicFramePr>
        <p:xfrm>
          <a:off x="5365750" y="2279650"/>
          <a:ext cx="233363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97" r:id="rId11" imgW="139579" imgH="164957" progId="Equation.3">
                  <p:embed/>
                </p:oleObj>
              </mc:Choice>
              <mc:Fallback>
                <p:oleObj r:id="rId11" imgW="139579" imgH="164957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5750" y="2279650"/>
                        <a:ext cx="233363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0890" name="Line 10"/>
          <p:cNvSpPr>
            <a:spLocks noChangeShapeType="1"/>
          </p:cNvSpPr>
          <p:nvPr/>
        </p:nvSpPr>
        <p:spPr bwMode="auto">
          <a:xfrm flipV="1">
            <a:off x="1536700" y="2565400"/>
            <a:ext cx="3784600" cy="26416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73" name="Rectangle 12"/>
          <p:cNvSpPr>
            <a:spLocks noChangeArrowheads="1"/>
          </p:cNvSpPr>
          <p:nvPr/>
        </p:nvSpPr>
        <p:spPr bwMode="auto">
          <a:xfrm>
            <a:off x="0" y="3305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b="0">
              <a:ea typeface="宋体" panose="02010600030101010101" pitchFamily="2" charset="-122"/>
            </a:endParaRPr>
          </a:p>
        </p:txBody>
      </p:sp>
      <p:graphicFrame>
        <p:nvGraphicFramePr>
          <p:cNvPr id="250891" name="Object 11"/>
          <p:cNvGraphicFramePr>
            <a:graphicFrameLocks noChangeAspect="1"/>
          </p:cNvGraphicFramePr>
          <p:nvPr/>
        </p:nvGraphicFramePr>
        <p:xfrm>
          <a:off x="3398838" y="5180013"/>
          <a:ext cx="5580062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98" r:id="rId13" imgW="2120900" imgH="241300" progId="Equation.3">
                  <p:embed/>
                </p:oleObj>
              </mc:Choice>
              <mc:Fallback>
                <p:oleObj r:id="rId13" imgW="2120900" imgH="2413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8838" y="5180013"/>
                        <a:ext cx="5580062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0893" name="Text Box 13"/>
          <p:cNvSpPr txBox="1">
            <a:spLocks noChangeArrowheads="1"/>
          </p:cNvSpPr>
          <p:nvPr/>
        </p:nvSpPr>
        <p:spPr bwMode="auto">
          <a:xfrm>
            <a:off x="146050" y="3233738"/>
            <a:ext cx="3613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黑体" panose="02010609060101010101" pitchFamily="49" charset="-122"/>
              </a:rPr>
              <a:t>由力的平衡条件 </a:t>
            </a:r>
          </a:p>
        </p:txBody>
      </p:sp>
      <p:sp>
        <p:nvSpPr>
          <p:cNvPr id="36876" name="Rectangle 15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b="0">
              <a:ea typeface="宋体" panose="02010600030101010101" pitchFamily="2" charset="-122"/>
            </a:endParaRPr>
          </a:p>
        </p:txBody>
      </p:sp>
      <p:graphicFrame>
        <p:nvGraphicFramePr>
          <p:cNvPr id="25089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4506517"/>
              </p:ext>
            </p:extLst>
          </p:nvPr>
        </p:nvGraphicFramePr>
        <p:xfrm>
          <a:off x="4867276" y="3617913"/>
          <a:ext cx="4065587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99" name="Equation" r:id="rId15" imgW="1828800" imgH="215640" progId="Equation.DSMT4">
                  <p:embed/>
                </p:oleObj>
              </mc:Choice>
              <mc:Fallback>
                <p:oleObj name="Equation" r:id="rId15" imgW="1828800" imgH="21564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7276" y="3617913"/>
                        <a:ext cx="4065587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78" name="Rectangle 17"/>
          <p:cNvSpPr>
            <a:spLocks noChangeArrowheads="1"/>
          </p:cNvSpPr>
          <p:nvPr/>
        </p:nvSpPr>
        <p:spPr bwMode="auto">
          <a:xfrm>
            <a:off x="0" y="3305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b="0">
              <a:ea typeface="宋体" panose="02010600030101010101" pitchFamily="2" charset="-122"/>
            </a:endParaRPr>
          </a:p>
        </p:txBody>
      </p:sp>
      <p:graphicFrame>
        <p:nvGraphicFramePr>
          <p:cNvPr id="250896" name="Object 16"/>
          <p:cNvGraphicFramePr>
            <a:graphicFrameLocks noChangeAspect="1"/>
          </p:cNvGraphicFramePr>
          <p:nvPr/>
        </p:nvGraphicFramePr>
        <p:xfrm>
          <a:off x="469900" y="5838825"/>
          <a:ext cx="236220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00" r:id="rId17" imgW="761669" imgH="228501" progId="Equation.3">
                  <p:embed/>
                </p:oleObj>
              </mc:Choice>
              <mc:Fallback>
                <p:oleObj r:id="rId17" imgW="761669" imgH="228501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900" y="5838825"/>
                        <a:ext cx="2362200" cy="68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898" name="Object 18"/>
          <p:cNvGraphicFramePr>
            <a:graphicFrameLocks noChangeAspect="1"/>
          </p:cNvGraphicFramePr>
          <p:nvPr/>
        </p:nvGraphicFramePr>
        <p:xfrm>
          <a:off x="2717800" y="5867400"/>
          <a:ext cx="177165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01" r:id="rId19" imgW="571004" imgH="177646" progId="Equation.3">
                  <p:embed/>
                </p:oleObj>
              </mc:Choice>
              <mc:Fallback>
                <p:oleObj r:id="rId19" imgW="571004" imgH="177646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7800" y="5867400"/>
                        <a:ext cx="1771650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82" name="Rectangle 21"/>
          <p:cNvSpPr>
            <a:spLocks noChangeArrowheads="1"/>
          </p:cNvSpPr>
          <p:nvPr/>
        </p:nvSpPr>
        <p:spPr bwMode="auto">
          <a:xfrm>
            <a:off x="0" y="3309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b="0">
              <a:ea typeface="宋体" panose="02010600030101010101" pitchFamily="2" charset="-122"/>
            </a:endParaRPr>
          </a:p>
        </p:txBody>
      </p:sp>
      <p:graphicFrame>
        <p:nvGraphicFramePr>
          <p:cNvPr id="250900" name="Object 20"/>
          <p:cNvGraphicFramePr>
            <a:graphicFrameLocks noChangeAspect="1"/>
          </p:cNvGraphicFramePr>
          <p:nvPr/>
        </p:nvGraphicFramePr>
        <p:xfrm>
          <a:off x="4773613" y="5835650"/>
          <a:ext cx="2376487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02" r:id="rId21" imgW="761669" imgH="215806" progId="Equation.3">
                  <p:embed/>
                </p:oleObj>
              </mc:Choice>
              <mc:Fallback>
                <p:oleObj r:id="rId21" imgW="761669" imgH="215806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3613" y="5835650"/>
                        <a:ext cx="2376487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84" name="Rectangle 23"/>
          <p:cNvSpPr>
            <a:spLocks noChangeArrowheads="1"/>
          </p:cNvSpPr>
          <p:nvPr/>
        </p:nvSpPr>
        <p:spPr bwMode="auto">
          <a:xfrm>
            <a:off x="0" y="3305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 b="0">
              <a:ea typeface="宋体" panose="02010600030101010101" pitchFamily="2" charset="-122"/>
            </a:endParaRPr>
          </a:p>
        </p:txBody>
      </p:sp>
      <p:pic>
        <p:nvPicPr>
          <p:cNvPr id="250902" name="Object 2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213" y="5762625"/>
            <a:ext cx="1517650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0905" name="Line 25"/>
          <p:cNvSpPr>
            <a:spLocks noChangeShapeType="1"/>
          </p:cNvSpPr>
          <p:nvPr/>
        </p:nvSpPr>
        <p:spPr bwMode="auto">
          <a:xfrm>
            <a:off x="5486400" y="2222500"/>
            <a:ext cx="2247900" cy="0"/>
          </a:xfrm>
          <a:prstGeom prst="line">
            <a:avLst/>
          </a:prstGeom>
          <a:noFill/>
          <a:ln w="38100">
            <a:solidFill>
              <a:srgbClr val="FF003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250906" name="Object 26"/>
          <p:cNvGraphicFramePr>
            <a:graphicFrameLocks noChangeAspect="1"/>
          </p:cNvGraphicFramePr>
          <p:nvPr/>
        </p:nvGraphicFramePr>
        <p:xfrm>
          <a:off x="7486650" y="2343150"/>
          <a:ext cx="409575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03" r:id="rId24" imgW="126780" imgH="164814" progId="Equation.3">
                  <p:embed/>
                </p:oleObj>
              </mc:Choice>
              <mc:Fallback>
                <p:oleObj r:id="rId24" imgW="126780" imgH="164814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6650" y="2343150"/>
                        <a:ext cx="409575" cy="519113"/>
                      </a:xfrm>
                      <a:prstGeom prst="rect">
                        <a:avLst/>
                      </a:prstGeom>
                      <a:solidFill>
                        <a:srgbClr val="FF003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0907" name="Freeform 27"/>
          <p:cNvSpPr>
            <a:spLocks/>
          </p:cNvSpPr>
          <p:nvPr/>
        </p:nvSpPr>
        <p:spPr bwMode="auto">
          <a:xfrm>
            <a:off x="6286500" y="1936750"/>
            <a:ext cx="381000" cy="285750"/>
          </a:xfrm>
          <a:custGeom>
            <a:avLst/>
            <a:gdLst>
              <a:gd name="T0" fmla="*/ 2147483646 w 240"/>
              <a:gd name="T1" fmla="*/ 2147483646 h 180"/>
              <a:gd name="T2" fmla="*/ 2147483646 w 240"/>
              <a:gd name="T3" fmla="*/ 2147483646 h 180"/>
              <a:gd name="T4" fmla="*/ 0 w 240"/>
              <a:gd name="T5" fmla="*/ 2147483646 h 180"/>
              <a:gd name="T6" fmla="*/ 0 60000 65536"/>
              <a:gd name="T7" fmla="*/ 0 60000 65536"/>
              <a:gd name="T8" fmla="*/ 0 60000 65536"/>
              <a:gd name="T9" fmla="*/ 0 w 240"/>
              <a:gd name="T10" fmla="*/ 0 h 180"/>
              <a:gd name="T11" fmla="*/ 240 w 240"/>
              <a:gd name="T12" fmla="*/ 180 h 1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180">
                <a:moveTo>
                  <a:pt x="240" y="180"/>
                </a:moveTo>
                <a:cubicBezTo>
                  <a:pt x="240" y="110"/>
                  <a:pt x="240" y="40"/>
                  <a:pt x="200" y="20"/>
                </a:cubicBezTo>
                <a:cubicBezTo>
                  <a:pt x="160" y="0"/>
                  <a:pt x="80" y="30"/>
                  <a:pt x="0" y="60"/>
                </a:cubicBezTo>
              </a:path>
            </a:pathLst>
          </a:custGeom>
          <a:noFill/>
          <a:ln w="38100" cap="flat" cmpd="sng">
            <a:solidFill>
              <a:srgbClr val="FF0033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36890" name="Object 28"/>
          <p:cNvGraphicFramePr>
            <a:graphicFrameLocks noChangeAspect="1"/>
          </p:cNvGraphicFramePr>
          <p:nvPr/>
        </p:nvGraphicFramePr>
        <p:xfrm>
          <a:off x="6278563" y="2360613"/>
          <a:ext cx="414337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04" r:id="rId26" imgW="152268" imgH="164957" progId="Equation.3">
                  <p:embed/>
                </p:oleObj>
              </mc:Choice>
              <mc:Fallback>
                <p:oleObj r:id="rId26" imgW="152268" imgH="164957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8563" y="2360613"/>
                        <a:ext cx="414337" cy="438150"/>
                      </a:xfrm>
                      <a:prstGeom prst="rect">
                        <a:avLst/>
                      </a:prstGeom>
                      <a:solidFill>
                        <a:srgbClr val="66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91" name="Object 29"/>
          <p:cNvGraphicFramePr>
            <a:graphicFrameLocks noChangeAspect="1"/>
          </p:cNvGraphicFramePr>
          <p:nvPr/>
        </p:nvGraphicFramePr>
        <p:xfrm>
          <a:off x="1566863" y="1352550"/>
          <a:ext cx="395287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05" r:id="rId28" imgW="152268" imgH="164957" progId="Equation.3">
                  <p:embed/>
                </p:oleObj>
              </mc:Choice>
              <mc:Fallback>
                <p:oleObj r:id="rId28" imgW="152268" imgH="164957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6863" y="1352550"/>
                        <a:ext cx="395287" cy="417513"/>
                      </a:xfrm>
                      <a:prstGeom prst="rect">
                        <a:avLst/>
                      </a:prstGeom>
                      <a:solidFill>
                        <a:srgbClr val="66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1839016"/>
              </p:ext>
            </p:extLst>
          </p:nvPr>
        </p:nvGraphicFramePr>
        <p:xfrm>
          <a:off x="5765977" y="2347030"/>
          <a:ext cx="528637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06" name="Equation" r:id="rId29" imgW="317160" imgH="177480" progId="Equation.DSMT4">
                  <p:embed/>
                </p:oleObj>
              </mc:Choice>
              <mc:Fallback>
                <p:oleObj name="Equation" r:id="rId29" imgW="317160" imgH="177480" progId="Equation.DSMT4">
                  <p:embed/>
                  <p:pic>
                    <p:nvPicPr>
                      <p:cNvPr id="2508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5977" y="2347030"/>
                        <a:ext cx="528637" cy="287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3591519"/>
              </p:ext>
            </p:extLst>
          </p:nvPr>
        </p:nvGraphicFramePr>
        <p:xfrm>
          <a:off x="4708879" y="1342319"/>
          <a:ext cx="655638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07" name="Equation" r:id="rId31" imgW="393480" imgH="177480" progId="Equation.DSMT4">
                  <p:embed/>
                </p:oleObj>
              </mc:Choice>
              <mc:Fallback>
                <p:oleObj name="Equation" r:id="rId31" imgW="393480" imgH="177480" progId="Equation.DSMT4">
                  <p:embed/>
                  <p:pic>
                    <p:nvPicPr>
                      <p:cNvPr id="2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8879" y="1342319"/>
                        <a:ext cx="655638" cy="287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弧形 1"/>
          <p:cNvSpPr/>
          <p:nvPr/>
        </p:nvSpPr>
        <p:spPr bwMode="auto">
          <a:xfrm>
            <a:off x="5297134" y="1928814"/>
            <a:ext cx="444060" cy="450054"/>
          </a:xfrm>
          <a:prstGeom prst="arc">
            <a:avLst>
              <a:gd name="adj1" fmla="val 15402041"/>
              <a:gd name="adj2" fmla="val 119159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rtlCol="0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3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709451"/>
              </p:ext>
            </p:extLst>
          </p:nvPr>
        </p:nvGraphicFramePr>
        <p:xfrm>
          <a:off x="5302250" y="1633891"/>
          <a:ext cx="528637" cy="327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08" name="Equation" r:id="rId33" imgW="317160" imgH="203040" progId="Equation.DSMT4">
                  <p:embed/>
                </p:oleObj>
              </mc:Choice>
              <mc:Fallback>
                <p:oleObj name="Equation" r:id="rId33" imgW="317160" imgH="203040" progId="Equation.DSMT4">
                  <p:embed/>
                  <p:pic>
                    <p:nvPicPr>
                      <p:cNvPr id="2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2250" y="1633891"/>
                        <a:ext cx="528637" cy="327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5017717"/>
              </p:ext>
            </p:extLst>
          </p:nvPr>
        </p:nvGraphicFramePr>
        <p:xfrm>
          <a:off x="7915275" y="3083278"/>
          <a:ext cx="635000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09" name="Equation" r:id="rId35" imgW="380880" imgH="203040" progId="Equation.DSMT4">
                  <p:embed/>
                </p:oleObj>
              </mc:Choice>
              <mc:Fallback>
                <p:oleObj name="Equation" r:id="rId35" imgW="380880" imgH="203040" progId="Equation.DSMT4">
                  <p:embed/>
                  <p:pic>
                    <p:nvPicPr>
                      <p:cNvPr id="2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5275" y="3083278"/>
                        <a:ext cx="635000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0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0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0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50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50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50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5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50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0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0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50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5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5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8" grpId="0"/>
      <p:bldP spid="25089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41" name="AutoShape 17"/>
          <p:cNvSpPr>
            <a:spLocks noChangeArrowheads="1"/>
          </p:cNvSpPr>
          <p:nvPr/>
        </p:nvSpPr>
        <p:spPr bwMode="auto">
          <a:xfrm>
            <a:off x="7539038" y="4194175"/>
            <a:ext cx="1604962" cy="1349375"/>
          </a:xfrm>
          <a:prstGeom prst="wedgeRectCallout">
            <a:avLst>
              <a:gd name="adj1" fmla="val -33884"/>
              <a:gd name="adj2" fmla="val -150051"/>
            </a:avLst>
          </a:prstGeom>
          <a:solidFill>
            <a:schemeClr val="accent1">
              <a:alpha val="4117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ea typeface="宋体" panose="02010600030101010101" pitchFamily="2" charset="-122"/>
              </a:rPr>
              <a:t>背部各块肌肉产生的力用连接</a:t>
            </a:r>
            <a:r>
              <a:rPr lang="en-US" altLang="zh-CN" sz="1800">
                <a:ea typeface="宋体" panose="02010600030101010101" pitchFamily="2" charset="-122"/>
              </a:rPr>
              <a:t>D-C</a:t>
            </a:r>
            <a:r>
              <a:rPr lang="zh-CN" altLang="en-US" sz="1800">
                <a:ea typeface="宋体" panose="02010600030101010101" pitchFamily="2" charset="-122"/>
              </a:rPr>
              <a:t>的绳子来等效</a:t>
            </a:r>
          </a:p>
        </p:txBody>
      </p:sp>
      <p:sp>
        <p:nvSpPr>
          <p:cNvPr id="205837" name="AutoShape 13"/>
          <p:cNvSpPr>
            <a:spLocks noChangeArrowheads="1"/>
          </p:cNvSpPr>
          <p:nvPr/>
        </p:nvSpPr>
        <p:spPr bwMode="auto">
          <a:xfrm>
            <a:off x="2819400" y="703263"/>
            <a:ext cx="2832100" cy="779462"/>
          </a:xfrm>
          <a:prstGeom prst="wedgeRectCallout">
            <a:avLst>
              <a:gd name="adj1" fmla="val 38958"/>
              <a:gd name="adj2" fmla="val 174204"/>
            </a:avLst>
          </a:prstGeom>
          <a:solidFill>
            <a:schemeClr val="accent1">
              <a:alpha val="4117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 dirty="0">
                <a:latin typeface="Times New Roman" panose="02020603050405020304" pitchFamily="18" charset="0"/>
              </a:rPr>
              <a:t>头和手臂的重量表示为悬挂于杠杆末端的负载</a:t>
            </a:r>
            <a:r>
              <a:rPr lang="en-US" altLang="zh-CN" sz="1800" i="1" dirty="0">
                <a:latin typeface="Times New Roman" panose="02020603050405020304" pitchFamily="18" charset="0"/>
              </a:rPr>
              <a:t>W</a:t>
            </a:r>
            <a:r>
              <a:rPr lang="en-US" altLang="zh-CN" sz="1800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1800" dirty="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37892" name="Text Box 3"/>
          <p:cNvSpPr txBox="1">
            <a:spLocks noChangeArrowheads="1"/>
          </p:cNvSpPr>
          <p:nvPr/>
        </p:nvSpPr>
        <p:spPr bwMode="auto">
          <a:xfrm>
            <a:off x="1076325" y="225425"/>
            <a:ext cx="33035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en-US" altLang="zh-CN">
                <a:solidFill>
                  <a:srgbClr val="0000CC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2.6 </a:t>
            </a:r>
            <a:r>
              <a:rPr lang="zh-CN" altLang="en-US">
                <a:solidFill>
                  <a:srgbClr val="0000CC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背部</a:t>
            </a:r>
            <a:endParaRPr lang="en-US" altLang="zh-CN" b="0">
              <a:solidFill>
                <a:srgbClr val="0000CC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pic>
        <p:nvPicPr>
          <p:cNvPr id="37893" name="Picture 10" descr="fig 1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076"/>
          <a:stretch/>
        </p:blipFill>
        <p:spPr bwMode="auto">
          <a:xfrm>
            <a:off x="1011238" y="1055688"/>
            <a:ext cx="3322637" cy="464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836" name="AutoShape 12"/>
          <p:cNvSpPr>
            <a:spLocks noChangeArrowheads="1"/>
          </p:cNvSpPr>
          <p:nvPr/>
        </p:nvSpPr>
        <p:spPr bwMode="auto">
          <a:xfrm>
            <a:off x="3568700" y="4360863"/>
            <a:ext cx="2830513" cy="846137"/>
          </a:xfrm>
          <a:prstGeom prst="wedgeRectCallout">
            <a:avLst>
              <a:gd name="adj1" fmla="val 43269"/>
              <a:gd name="adj2" fmla="val -105532"/>
            </a:avLst>
          </a:prstGeom>
          <a:solidFill>
            <a:schemeClr val="accent1">
              <a:alpha val="4117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>
                <a:latin typeface="Times New Roman" panose="02020603050405020304" pitchFamily="18" charset="0"/>
              </a:rPr>
              <a:t>躯干的重量均匀分布于背部，等效为悬挂在中点的负载</a:t>
            </a:r>
            <a:r>
              <a:rPr lang="en-US" altLang="zh-CN" sz="1800" i="1">
                <a:latin typeface="Times New Roman" panose="02020603050405020304" pitchFamily="18" charset="0"/>
              </a:rPr>
              <a:t>W</a:t>
            </a:r>
            <a:r>
              <a:rPr lang="en-US" altLang="zh-CN" sz="1800" baseline="-25000">
                <a:latin typeface="Times New Roman" panose="02020603050405020304" pitchFamily="18" charset="0"/>
              </a:rPr>
              <a:t>1</a:t>
            </a:r>
            <a:r>
              <a:rPr lang="en-US" altLang="zh-CN" sz="18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205838" name="AutoShape 14"/>
          <p:cNvSpPr>
            <a:spLocks noChangeArrowheads="1"/>
          </p:cNvSpPr>
          <p:nvPr/>
        </p:nvSpPr>
        <p:spPr bwMode="auto">
          <a:xfrm>
            <a:off x="6154738" y="211138"/>
            <a:ext cx="2832100" cy="779462"/>
          </a:xfrm>
          <a:prstGeom prst="wedgeRectCallout">
            <a:avLst>
              <a:gd name="adj1" fmla="val -33130"/>
              <a:gd name="adj2" fmla="val 141648"/>
            </a:avLst>
          </a:prstGeom>
          <a:solidFill>
            <a:schemeClr val="accent1">
              <a:alpha val="4117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1800"/>
              <a:t>作用于第五腰椎的力</a:t>
            </a:r>
            <a:endParaRPr lang="zh-CN" altLang="en-US" sz="1800">
              <a:latin typeface="Times New Roman" panose="02020603050405020304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5896" y="3488441"/>
            <a:ext cx="5886450" cy="2957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4983956" y="1055688"/>
            <a:ext cx="3445669" cy="4641850"/>
            <a:chOff x="4983956" y="1055688"/>
            <a:chExt cx="3445669" cy="4641850"/>
          </a:xfrm>
        </p:grpSpPr>
        <p:sp>
          <p:nvSpPr>
            <p:cNvPr id="37897" name="Line 15"/>
            <p:cNvSpPr>
              <a:spLocks noChangeShapeType="1"/>
            </p:cNvSpPr>
            <p:nvPr/>
          </p:nvSpPr>
          <p:spPr bwMode="auto">
            <a:xfrm flipH="1" flipV="1">
              <a:off x="6702425" y="1973263"/>
              <a:ext cx="690563" cy="11938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898" name="Text Box 16"/>
            <p:cNvSpPr txBox="1">
              <a:spLocks noChangeArrowheads="1"/>
            </p:cNvSpPr>
            <p:nvPr/>
          </p:nvSpPr>
          <p:spPr bwMode="auto">
            <a:xfrm>
              <a:off x="6488113" y="1616075"/>
              <a:ext cx="4127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Tahoma" panose="020B060403050404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zh-CN" sz="2400" i="1">
                  <a:latin typeface="Times New Roman" panose="02020603050405020304" pitchFamily="18" charset="0"/>
                  <a:ea typeface="宋体" panose="02010600030101010101" pitchFamily="2" charset="-122"/>
                </a:rPr>
                <a:t>R</a:t>
              </a:r>
            </a:p>
          </p:txBody>
        </p:sp>
        <p:pic>
          <p:nvPicPr>
            <p:cNvPr id="12" name="Picture 10" descr="fig 1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13"/>
            <a:stretch/>
          </p:blipFill>
          <p:spPr bwMode="auto">
            <a:xfrm>
              <a:off x="4983956" y="1055688"/>
              <a:ext cx="3445669" cy="464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05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05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0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05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41" grpId="0" animBg="1"/>
      <p:bldP spid="205837" grpId="0" animBg="1"/>
      <p:bldP spid="205836" grpId="0" animBg="1"/>
      <p:bldP spid="20583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fig 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52" t="12277" b="5745"/>
          <a:stretch>
            <a:fillRect/>
          </a:stretch>
        </p:blipFill>
        <p:spPr bwMode="auto">
          <a:xfrm>
            <a:off x="96838" y="1657350"/>
            <a:ext cx="3805237" cy="380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360488" y="288925"/>
            <a:ext cx="75612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800" dirty="0">
                <a:latin typeface="Times New Roman" panose="02020603050405020304" pitchFamily="18" charset="0"/>
              </a:rPr>
              <a:t>考虑</a:t>
            </a:r>
            <a:r>
              <a:rPr lang="en-US" altLang="zh-CN" sz="2800" dirty="0">
                <a:latin typeface="Times New Roman" panose="02020603050405020304" pitchFamily="18" charset="0"/>
              </a:rPr>
              <a:t>70kg</a:t>
            </a:r>
            <a:r>
              <a:rPr lang="zh-CN" altLang="en-US" sz="2800" dirty="0">
                <a:latin typeface="Times New Roman" panose="02020603050405020304" pitchFamily="18" charset="0"/>
              </a:rPr>
              <a:t>的人，</a:t>
            </a:r>
            <a:r>
              <a:rPr lang="en-US" altLang="zh-CN" sz="2800" i="1" dirty="0">
                <a:latin typeface="Times New Roman" panose="02020603050405020304" pitchFamily="18" charset="0"/>
              </a:rPr>
              <a:t>w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Times New Roman" panose="02020603050405020304" pitchFamily="18" charset="0"/>
              </a:rPr>
              <a:t>和</a:t>
            </a:r>
            <a:r>
              <a:rPr lang="en-US" altLang="zh-CN" sz="2800" i="1" dirty="0">
                <a:latin typeface="Times New Roman" panose="02020603050405020304" pitchFamily="18" charset="0"/>
              </a:rPr>
              <a:t>w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r>
              <a:rPr lang="zh-CN" altLang="en-US" sz="2800" dirty="0">
                <a:latin typeface="Times New Roman" panose="02020603050405020304" pitchFamily="18" charset="0"/>
              </a:rPr>
              <a:t>的代表值为</a:t>
            </a:r>
            <a:r>
              <a:rPr lang="en-US" altLang="zh-CN" sz="2800" dirty="0">
                <a:latin typeface="Times New Roman" panose="02020603050405020304" pitchFamily="18" charset="0"/>
              </a:rPr>
              <a:t>320N</a:t>
            </a:r>
            <a:r>
              <a:rPr lang="zh-CN" altLang="en-US" sz="2800" dirty="0">
                <a:latin typeface="Times New Roman" panose="02020603050405020304" pitchFamily="18" charset="0"/>
              </a:rPr>
              <a:t>和</a:t>
            </a:r>
            <a:r>
              <a:rPr lang="en-US" altLang="zh-CN" sz="2800" dirty="0">
                <a:latin typeface="Times New Roman" panose="02020603050405020304" pitchFamily="18" charset="0"/>
              </a:rPr>
              <a:t>160N</a:t>
            </a:r>
            <a:r>
              <a:rPr lang="zh-CN" altLang="en-US" sz="2800" dirty="0">
                <a:latin typeface="Times New Roman" panose="02020603050405020304" pitchFamily="18" charset="0"/>
              </a:rPr>
              <a:t>。 </a:t>
            </a:r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 flipH="1" flipV="1">
            <a:off x="2308225" y="1860550"/>
            <a:ext cx="557213" cy="13493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2386013" y="1693863"/>
            <a:ext cx="412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400" i="1">
                <a:latin typeface="Times New Roman" panose="02020603050405020304" pitchFamily="18" charset="0"/>
                <a:ea typeface="宋体" panose="02010600030101010101" pitchFamily="2" charset="-122"/>
              </a:rPr>
              <a:t>R</a:t>
            </a:r>
          </a:p>
        </p:txBody>
      </p:sp>
      <p:graphicFrame>
        <p:nvGraphicFramePr>
          <p:cNvPr id="2713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6034050"/>
              </p:ext>
            </p:extLst>
          </p:nvPr>
        </p:nvGraphicFramePr>
        <p:xfrm>
          <a:off x="2847975" y="1036881"/>
          <a:ext cx="56816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94" r:id="rId5" imgW="2286000" imgH="203200" progId="Equation.3">
                  <p:embed/>
                </p:oleObj>
              </mc:Choice>
              <mc:Fallback>
                <p:oleObj r:id="rId5" imgW="2286000" imgH="203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7975" y="1036881"/>
                        <a:ext cx="5681662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367" name="Object 7"/>
          <p:cNvGraphicFramePr>
            <a:graphicFrameLocks noChangeAspect="1"/>
          </p:cNvGraphicFramePr>
          <p:nvPr/>
        </p:nvGraphicFramePr>
        <p:xfrm>
          <a:off x="4324350" y="1757363"/>
          <a:ext cx="3343275" cy="262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95" r:id="rId7" imgW="1346200" imgH="1054100" progId="Equation.3">
                  <p:embed/>
                </p:oleObj>
              </mc:Choice>
              <mc:Fallback>
                <p:oleObj r:id="rId7" imgW="1346200" imgH="1054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4350" y="1757363"/>
                        <a:ext cx="3343275" cy="2622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368" name="Object 8"/>
          <p:cNvGraphicFramePr>
            <a:graphicFrameLocks noChangeAspect="1"/>
          </p:cNvGraphicFramePr>
          <p:nvPr/>
        </p:nvGraphicFramePr>
        <p:xfrm>
          <a:off x="4189413" y="4338638"/>
          <a:ext cx="2208212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96" name="公式" r:id="rId9" imgW="888614" imgH="177723" progId="Equation.3">
                  <p:embed/>
                </p:oleObj>
              </mc:Choice>
              <mc:Fallback>
                <p:oleObj name="公式" r:id="rId9" imgW="888614" imgH="177723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9413" y="4338638"/>
                        <a:ext cx="2208212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1374" name="Line 14"/>
          <p:cNvSpPr>
            <a:spLocks noChangeShapeType="1"/>
          </p:cNvSpPr>
          <p:nvPr/>
        </p:nvSpPr>
        <p:spPr bwMode="auto">
          <a:xfrm flipH="1" flipV="1">
            <a:off x="215900" y="1600200"/>
            <a:ext cx="2654300" cy="16129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1375" name="Freeform 15"/>
          <p:cNvSpPr>
            <a:spLocks/>
          </p:cNvSpPr>
          <p:nvPr/>
        </p:nvSpPr>
        <p:spPr bwMode="auto">
          <a:xfrm>
            <a:off x="609600" y="1892300"/>
            <a:ext cx="368300" cy="444500"/>
          </a:xfrm>
          <a:custGeom>
            <a:avLst/>
            <a:gdLst>
              <a:gd name="T0" fmla="*/ 2147483646 w 232"/>
              <a:gd name="T1" fmla="*/ 0 h 280"/>
              <a:gd name="T2" fmla="*/ 2147483646 w 232"/>
              <a:gd name="T3" fmla="*/ 2147483646 h 280"/>
              <a:gd name="T4" fmla="*/ 2147483646 w 232"/>
              <a:gd name="T5" fmla="*/ 2147483646 h 280"/>
              <a:gd name="T6" fmla="*/ 0 60000 65536"/>
              <a:gd name="T7" fmla="*/ 0 60000 65536"/>
              <a:gd name="T8" fmla="*/ 0 60000 65536"/>
              <a:gd name="T9" fmla="*/ 0 w 232"/>
              <a:gd name="T10" fmla="*/ 0 h 280"/>
              <a:gd name="T11" fmla="*/ 232 w 232"/>
              <a:gd name="T12" fmla="*/ 280 h 2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2" h="280">
                <a:moveTo>
                  <a:pt x="40" y="0"/>
                </a:moveTo>
                <a:cubicBezTo>
                  <a:pt x="20" y="52"/>
                  <a:pt x="0" y="105"/>
                  <a:pt x="32" y="152"/>
                </a:cubicBezTo>
                <a:cubicBezTo>
                  <a:pt x="64" y="199"/>
                  <a:pt x="148" y="239"/>
                  <a:pt x="232" y="280"/>
                </a:cubicBezTo>
              </a:path>
            </a:pathLst>
          </a:custGeom>
          <a:noFill/>
          <a:ln w="38100" cap="flat" cmpd="sng">
            <a:solidFill>
              <a:schemeClr val="hlink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271376" name="Object 16"/>
          <p:cNvGraphicFramePr>
            <a:graphicFrameLocks noChangeAspect="1"/>
          </p:cNvGraphicFramePr>
          <p:nvPr/>
        </p:nvGraphicFramePr>
        <p:xfrm>
          <a:off x="333375" y="1166813"/>
          <a:ext cx="315913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97" r:id="rId11" imgW="126780" imgH="164814" progId="Equation.3">
                  <p:embed/>
                </p:oleObj>
              </mc:Choice>
              <mc:Fallback>
                <p:oleObj r:id="rId11" imgW="126780" imgH="164814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375" y="1166813"/>
                        <a:ext cx="315913" cy="411162"/>
                      </a:xfrm>
                      <a:prstGeom prst="rect">
                        <a:avLst/>
                      </a:prstGeom>
                      <a:solidFill>
                        <a:srgbClr val="FF0033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379" name="Object 19"/>
          <p:cNvGraphicFramePr>
            <a:graphicFrameLocks noChangeAspect="1"/>
          </p:cNvGraphicFramePr>
          <p:nvPr/>
        </p:nvGraphicFramePr>
        <p:xfrm>
          <a:off x="3281363" y="4803775"/>
          <a:ext cx="1735137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98" r:id="rId13" imgW="698197" imgH="203112" progId="Equation.3">
                  <p:embed/>
                </p:oleObj>
              </mc:Choice>
              <mc:Fallback>
                <p:oleObj r:id="rId13" imgW="698197" imgH="203112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1363" y="4803775"/>
                        <a:ext cx="1735137" cy="50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1380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0808366"/>
              </p:ext>
            </p:extLst>
          </p:nvPr>
        </p:nvGraphicFramePr>
        <p:xfrm>
          <a:off x="3340100" y="5386388"/>
          <a:ext cx="4699000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99" name="Equation" r:id="rId15" imgW="1892160" imgH="215640" progId="Equation.DSMT4">
                  <p:embed/>
                </p:oleObj>
              </mc:Choice>
              <mc:Fallback>
                <p:oleObj name="Equation" r:id="rId15" imgW="1892160" imgH="21564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0100" y="5386388"/>
                        <a:ext cx="4699000" cy="538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1381" name="AutoShape 21"/>
          <p:cNvSpPr>
            <a:spLocks noChangeArrowheads="1"/>
          </p:cNvSpPr>
          <p:nvPr/>
        </p:nvSpPr>
        <p:spPr bwMode="auto">
          <a:xfrm>
            <a:off x="5921375" y="4827588"/>
            <a:ext cx="2909888" cy="558800"/>
          </a:xfrm>
          <a:prstGeom prst="wedgeRectCallout">
            <a:avLst>
              <a:gd name="adj1" fmla="val -47218"/>
              <a:gd name="adj2" fmla="val 6590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zh-CN" sz="2400" i="1" dirty="0">
                <a:solidFill>
                  <a:srgbClr val="0000CC"/>
                </a:solidFill>
                <a:latin typeface="Times New Roman" panose="02020603050405020304" pitchFamily="18" charset="0"/>
              </a:rPr>
              <a:t>θ</a:t>
            </a:r>
            <a:r>
              <a:rPr lang="zh-CN" altLang="en-US" sz="2400" dirty="0">
                <a:solidFill>
                  <a:srgbClr val="0000CC"/>
                </a:solidFill>
                <a:latin typeface="Times New Roman" panose="02020603050405020304" pitchFamily="18" charset="0"/>
              </a:rPr>
              <a:t>为</a:t>
            </a:r>
            <a:r>
              <a:rPr lang="en-US" altLang="zh-CN" sz="2400" i="1" dirty="0">
                <a:solidFill>
                  <a:srgbClr val="0000CC"/>
                </a:solidFill>
                <a:latin typeface="Times New Roman" panose="02020603050405020304" pitchFamily="18" charset="0"/>
              </a:rPr>
              <a:t>R</a:t>
            </a:r>
            <a:r>
              <a:rPr lang="zh-CN" altLang="en-US" sz="2400" dirty="0">
                <a:solidFill>
                  <a:srgbClr val="0000CC"/>
                </a:solidFill>
                <a:latin typeface="Times New Roman" panose="02020603050405020304" pitchFamily="18" charset="0"/>
              </a:rPr>
              <a:t>与虚线的夹角</a:t>
            </a:r>
            <a:endParaRPr lang="zh-CN" altLang="el-GR" sz="2400" dirty="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71383" name="Object 23"/>
          <p:cNvGraphicFramePr>
            <a:graphicFrameLocks noChangeAspect="1"/>
          </p:cNvGraphicFramePr>
          <p:nvPr/>
        </p:nvGraphicFramePr>
        <p:xfrm>
          <a:off x="6702425" y="6008688"/>
          <a:ext cx="2271713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00" name="公式" r:id="rId17" imgW="914003" imgH="177723" progId="Equation.3">
                  <p:embed/>
                </p:oleObj>
              </mc:Choice>
              <mc:Fallback>
                <p:oleObj name="公式" r:id="rId17" imgW="914003" imgH="177723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2425" y="6008688"/>
                        <a:ext cx="2271713" cy="442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1384" name="Freeform 24"/>
          <p:cNvSpPr>
            <a:spLocks/>
          </p:cNvSpPr>
          <p:nvPr/>
        </p:nvSpPr>
        <p:spPr bwMode="auto">
          <a:xfrm>
            <a:off x="1295400" y="2220913"/>
            <a:ext cx="571500" cy="268287"/>
          </a:xfrm>
          <a:custGeom>
            <a:avLst/>
            <a:gdLst>
              <a:gd name="T0" fmla="*/ 0 w 360"/>
              <a:gd name="T1" fmla="*/ 2147483646 h 169"/>
              <a:gd name="T2" fmla="*/ 2147483646 w 360"/>
              <a:gd name="T3" fmla="*/ 2147483646 h 169"/>
              <a:gd name="T4" fmla="*/ 2147483646 w 360"/>
              <a:gd name="T5" fmla="*/ 2147483646 h 169"/>
              <a:gd name="T6" fmla="*/ 0 60000 65536"/>
              <a:gd name="T7" fmla="*/ 0 60000 65536"/>
              <a:gd name="T8" fmla="*/ 0 60000 65536"/>
              <a:gd name="T9" fmla="*/ 0 w 360"/>
              <a:gd name="T10" fmla="*/ 0 h 169"/>
              <a:gd name="T11" fmla="*/ 360 w 360"/>
              <a:gd name="T12" fmla="*/ 169 h 16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0" h="169">
                <a:moveTo>
                  <a:pt x="0" y="17"/>
                </a:moveTo>
                <a:cubicBezTo>
                  <a:pt x="78" y="8"/>
                  <a:pt x="156" y="0"/>
                  <a:pt x="216" y="25"/>
                </a:cubicBezTo>
                <a:cubicBezTo>
                  <a:pt x="276" y="50"/>
                  <a:pt x="318" y="109"/>
                  <a:pt x="360" y="169"/>
                </a:cubicBezTo>
              </a:path>
            </a:pathLst>
          </a:custGeom>
          <a:noFill/>
          <a:ln w="38100" cap="flat" cmpd="sng">
            <a:solidFill>
              <a:schemeClr val="hlink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1385" name="Line 25"/>
          <p:cNvSpPr>
            <a:spLocks noChangeShapeType="1"/>
          </p:cNvSpPr>
          <p:nvPr/>
        </p:nvSpPr>
        <p:spPr bwMode="auto">
          <a:xfrm>
            <a:off x="1562100" y="2413000"/>
            <a:ext cx="1930400" cy="0"/>
          </a:xfrm>
          <a:prstGeom prst="line">
            <a:avLst/>
          </a:prstGeom>
          <a:ln>
            <a:solidFill>
              <a:srgbClr val="FF0000"/>
            </a:solidFill>
            <a:headEnd/>
            <a:tailEnd/>
          </a:ln>
          <a:extLst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/>
          <a:lstStyle/>
          <a:p>
            <a:endParaRPr lang="zh-CN" altLang="en-US"/>
          </a:p>
        </p:txBody>
      </p:sp>
      <p:graphicFrame>
        <p:nvGraphicFramePr>
          <p:cNvPr id="271386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2958120"/>
              </p:ext>
            </p:extLst>
          </p:nvPr>
        </p:nvGraphicFramePr>
        <p:xfrm>
          <a:off x="2831899" y="2374382"/>
          <a:ext cx="400046" cy="35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01" name="Equation" r:id="rId19" imgW="228600" imgH="203040" progId="Equation.DSMT4">
                  <p:embed/>
                </p:oleObj>
              </mc:Choice>
              <mc:Fallback>
                <p:oleObj name="Equation" r:id="rId19" imgW="228600" imgH="20304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1899" y="2374382"/>
                        <a:ext cx="400046" cy="357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1387" name="Freeform 27"/>
          <p:cNvSpPr>
            <a:spLocks/>
          </p:cNvSpPr>
          <p:nvPr/>
        </p:nvSpPr>
        <p:spPr bwMode="auto">
          <a:xfrm>
            <a:off x="2260600" y="2413000"/>
            <a:ext cx="182563" cy="190500"/>
          </a:xfrm>
          <a:custGeom>
            <a:avLst/>
            <a:gdLst>
              <a:gd name="T0" fmla="*/ 2147483646 w 115"/>
              <a:gd name="T1" fmla="*/ 2147483646 h 120"/>
              <a:gd name="T2" fmla="*/ 2147483646 w 115"/>
              <a:gd name="T3" fmla="*/ 2147483646 h 120"/>
              <a:gd name="T4" fmla="*/ 0 w 115"/>
              <a:gd name="T5" fmla="*/ 0 h 120"/>
              <a:gd name="T6" fmla="*/ 0 60000 65536"/>
              <a:gd name="T7" fmla="*/ 0 60000 65536"/>
              <a:gd name="T8" fmla="*/ 0 60000 65536"/>
              <a:gd name="T9" fmla="*/ 0 w 115"/>
              <a:gd name="T10" fmla="*/ 0 h 120"/>
              <a:gd name="T11" fmla="*/ 115 w 115"/>
              <a:gd name="T12" fmla="*/ 120 h 1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" h="120">
                <a:moveTo>
                  <a:pt x="64" y="120"/>
                </a:moveTo>
                <a:cubicBezTo>
                  <a:pt x="89" y="98"/>
                  <a:pt x="115" y="76"/>
                  <a:pt x="104" y="56"/>
                </a:cubicBezTo>
                <a:cubicBezTo>
                  <a:pt x="93" y="36"/>
                  <a:pt x="46" y="18"/>
                  <a:pt x="0" y="0"/>
                </a:cubicBezTo>
              </a:path>
            </a:pathLst>
          </a:custGeom>
          <a:noFill/>
          <a:ln w="12700" cap="flat" cmpd="sng">
            <a:solidFill>
              <a:srgbClr val="FF0033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27"/>
          <p:cNvSpPr>
            <a:spLocks/>
          </p:cNvSpPr>
          <p:nvPr/>
        </p:nvSpPr>
        <p:spPr bwMode="auto">
          <a:xfrm rot="12219432">
            <a:off x="2389672" y="2727294"/>
            <a:ext cx="362554" cy="501664"/>
          </a:xfrm>
          <a:custGeom>
            <a:avLst/>
            <a:gdLst>
              <a:gd name="T0" fmla="*/ 2147483646 w 115"/>
              <a:gd name="T1" fmla="*/ 2147483646 h 120"/>
              <a:gd name="T2" fmla="*/ 2147483646 w 115"/>
              <a:gd name="T3" fmla="*/ 2147483646 h 120"/>
              <a:gd name="T4" fmla="*/ 0 w 115"/>
              <a:gd name="T5" fmla="*/ 0 h 120"/>
              <a:gd name="T6" fmla="*/ 0 60000 65536"/>
              <a:gd name="T7" fmla="*/ 0 60000 65536"/>
              <a:gd name="T8" fmla="*/ 0 60000 65536"/>
              <a:gd name="T9" fmla="*/ 0 w 115"/>
              <a:gd name="T10" fmla="*/ 0 h 120"/>
              <a:gd name="T11" fmla="*/ 115 w 115"/>
              <a:gd name="T12" fmla="*/ 120 h 1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" h="120">
                <a:moveTo>
                  <a:pt x="64" y="120"/>
                </a:moveTo>
                <a:cubicBezTo>
                  <a:pt x="89" y="98"/>
                  <a:pt x="115" y="76"/>
                  <a:pt x="104" y="56"/>
                </a:cubicBezTo>
                <a:cubicBezTo>
                  <a:pt x="93" y="36"/>
                  <a:pt x="46" y="18"/>
                  <a:pt x="0" y="0"/>
                </a:cubicBezTo>
              </a:path>
            </a:pathLst>
          </a:custGeom>
          <a:noFill/>
          <a:ln w="12700" cap="flat" cmpd="sng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24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417334"/>
              </p:ext>
            </p:extLst>
          </p:nvPr>
        </p:nvGraphicFramePr>
        <p:xfrm>
          <a:off x="2386013" y="3309332"/>
          <a:ext cx="222250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02" name="Equation" r:id="rId21" imgW="126720" imgH="177480" progId="Equation.DSMT4">
                  <p:embed/>
                </p:oleObj>
              </mc:Choice>
              <mc:Fallback>
                <p:oleObj name="Equation" r:id="rId21" imgW="126720" imgH="177480" progId="Equation.DSMT4">
                  <p:embed/>
                  <p:pic>
                    <p:nvPicPr>
                      <p:cNvPr id="27138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6013" y="3309332"/>
                        <a:ext cx="222250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455807"/>
              </p:ext>
            </p:extLst>
          </p:nvPr>
        </p:nvGraphicFramePr>
        <p:xfrm>
          <a:off x="515018" y="5988301"/>
          <a:ext cx="6089650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03" name="Equation" r:id="rId23" imgW="2450880" imgH="241200" progId="Equation.DSMT4">
                  <p:embed/>
                </p:oleObj>
              </mc:Choice>
              <mc:Fallback>
                <p:oleObj name="Equation" r:id="rId23" imgW="2450880" imgH="241200" progId="Equation.DSMT4">
                  <p:embed/>
                  <p:pic>
                    <p:nvPicPr>
                      <p:cNvPr id="271382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018" y="5988301"/>
                        <a:ext cx="6089650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1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1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71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71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71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71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71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7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2713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271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271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2713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71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71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7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71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7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7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8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9" b="12888"/>
          <a:stretch>
            <a:fillRect/>
          </a:stretch>
        </p:blipFill>
        <p:spPr bwMode="auto">
          <a:xfrm>
            <a:off x="285750" y="1266825"/>
            <a:ext cx="5762625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1908" name="Text Box 4"/>
          <p:cNvSpPr txBox="1">
            <a:spLocks noChangeArrowheads="1"/>
          </p:cNvSpPr>
          <p:nvPr/>
        </p:nvSpPr>
        <p:spPr bwMode="auto">
          <a:xfrm>
            <a:off x="5724525" y="2608263"/>
            <a:ext cx="2806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 sz="2800" b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如果提</a:t>
            </a:r>
            <a:r>
              <a:rPr lang="en-US" altLang="zh-CN" sz="2800" b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20kg</a:t>
            </a:r>
            <a:r>
              <a:rPr lang="zh-CN" altLang="en-US" sz="2800" b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重物</a:t>
            </a:r>
            <a:r>
              <a:rPr lang="en-US" altLang="zh-CN" sz="2800" b="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</a:p>
        </p:txBody>
      </p:sp>
      <p:graphicFrame>
        <p:nvGraphicFramePr>
          <p:cNvPr id="40964" name="Object 5"/>
          <p:cNvGraphicFramePr>
            <a:graphicFrameLocks noChangeAspect="1"/>
          </p:cNvGraphicFramePr>
          <p:nvPr/>
        </p:nvGraphicFramePr>
        <p:xfrm>
          <a:off x="6022975" y="1411288"/>
          <a:ext cx="1968500" cy="89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1" r:id="rId4" imgW="1028254" imgH="482391" progId="Equation.3">
                  <p:embed/>
                </p:oleObj>
              </mc:Choice>
              <mc:Fallback>
                <p:oleObj r:id="rId4" imgW="1028254" imgH="482391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2975" y="1411288"/>
                        <a:ext cx="1968500" cy="896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1910" name="Object 6"/>
          <p:cNvGraphicFramePr>
            <a:graphicFrameLocks noChangeAspect="1"/>
          </p:cNvGraphicFramePr>
          <p:nvPr/>
        </p:nvGraphicFramePr>
        <p:xfrm>
          <a:off x="5957888" y="3332163"/>
          <a:ext cx="2017712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2" r:id="rId6" imgW="1054100" imgH="508000" progId="Equation.3">
                  <p:embed/>
                </p:oleObj>
              </mc:Choice>
              <mc:Fallback>
                <p:oleObj r:id="rId6" imgW="1054100" imgH="508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7888" y="3332163"/>
                        <a:ext cx="2017712" cy="944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1911" name="Text Box 7"/>
          <p:cNvSpPr txBox="1">
            <a:spLocks noChangeArrowheads="1"/>
          </p:cNvSpPr>
          <p:nvPr/>
        </p:nvSpPr>
        <p:spPr bwMode="auto">
          <a:xfrm>
            <a:off x="1019175" y="5365750"/>
            <a:ext cx="76247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>
                <a:solidFill>
                  <a:srgbClr val="0000CC"/>
                </a:solidFill>
                <a:latin typeface="Times New Roman" panose="02020603050405020304" pitchFamily="18" charset="0"/>
              </a:rPr>
              <a:t>此例说明弯腰时在第五腰椎处产生很大的力，因此，腰背痛常常发生在此处。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51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908" grpId="0"/>
      <p:bldP spid="2519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http://5b0988e595225.cdn.sohucs.com/images/20171228/356fc0aaaabf4d0c809a911c71d1b181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59"/>
          <a:stretch/>
        </p:blipFill>
        <p:spPr bwMode="auto">
          <a:xfrm>
            <a:off x="1098709" y="3136295"/>
            <a:ext cx="6686250" cy="177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416" y="76565"/>
            <a:ext cx="2857500" cy="2990850"/>
          </a:xfrm>
          <a:prstGeom prst="rect">
            <a:avLst/>
          </a:prstGeom>
        </p:spPr>
      </p:pic>
      <p:pic>
        <p:nvPicPr>
          <p:cNvPr id="46082" name="Picture 2" descr="https://timgsa.baidu.com/timg?image&amp;quality=80&amp;size=b9999_10000&amp;sec=1600081040885&amp;di=e2e77a5556efbb5de14efe107b9e59bb&amp;imgtype=0&amp;src=http%3A%2F%2Fimg.mp.itc.cn%2Fupload%2F20160502%2F899209743902460a8ad0890e12b095c5_th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52" t="13990" r="24914" b="5489"/>
          <a:stretch/>
        </p:blipFill>
        <p:spPr bwMode="auto">
          <a:xfrm>
            <a:off x="175364" y="0"/>
            <a:ext cx="2830882" cy="3244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5b0988e595225.cdn.sohucs.com/images/20171228/356fc0aaaabf4d0c809a911c71d1b181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630"/>
          <a:stretch/>
        </p:blipFill>
        <p:spPr bwMode="auto">
          <a:xfrm>
            <a:off x="1261735" y="4982595"/>
            <a:ext cx="6293917" cy="1681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6" name="Picture 6" descr="https://timgsa.baidu.com/timg?image&amp;quality=80&amp;size=b9999_10000&amp;sec=1600081302782&amp;di=8b46fec38f0a68c6a493fee9ff930b67&amp;imgtype=0&amp;src=http%3A%2F%2Fs9.rr.itc.cn%2Fr%2FwapChange%2F20171_18_2%2Fa3ypqp1266020869640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3" t="18407" r="26887" b="13163"/>
          <a:stretch/>
        </p:blipFill>
        <p:spPr bwMode="auto">
          <a:xfrm>
            <a:off x="6492086" y="62603"/>
            <a:ext cx="2478113" cy="316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725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捡东西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1" y="1219200"/>
            <a:ext cx="7715070" cy="443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18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133475" y="254000"/>
            <a:ext cx="78343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Font typeface="Monotype Sorts" pitchFamily="2" charset="2"/>
              <a:buNone/>
            </a:pPr>
            <a:r>
              <a:rPr lang="en-US" altLang="zh-CN" sz="3200" b="1">
                <a:solidFill>
                  <a:srgbClr val="0000CC"/>
                </a:solidFill>
                <a:latin typeface="Times New Roman" panose="02020603050405020304" pitchFamily="18" charset="0"/>
                <a:ea typeface="华文新魏" panose="02010800040101010101" pitchFamily="2" charset="-122"/>
              </a:rPr>
              <a:t>2.7 </a:t>
            </a:r>
            <a:r>
              <a:rPr lang="zh-CN" altLang="en-US" sz="3200" b="1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单脚踮立</a:t>
            </a:r>
            <a:endParaRPr lang="en-US" altLang="zh-CN" sz="3200" b="1">
              <a:solidFill>
                <a:srgbClr val="0000CC"/>
              </a:solidFill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5499100" y="873125"/>
            <a:ext cx="348138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defTabSz="7620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defTabSz="7620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defTabSz="7620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defTabSz="7620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2800" b="1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单脚踮立时，跟腱的拉力</a:t>
            </a:r>
            <a:r>
              <a:rPr lang="en-US" altLang="zh-CN" sz="2800" b="1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F</a:t>
            </a:r>
            <a:r>
              <a:rPr lang="en-US" altLang="zh-CN" sz="2800" b="1" baseline="-2500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m</a:t>
            </a:r>
            <a:r>
              <a:rPr lang="zh-CN" altLang="en-US" sz="2800" b="1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约为</a:t>
            </a:r>
            <a:r>
              <a:rPr lang="en-US" altLang="zh-CN" sz="2800" b="1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2.5W</a:t>
            </a:r>
            <a:r>
              <a:rPr lang="zh-CN" altLang="en-US" sz="2800" b="1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，作用于胫骨的压力</a:t>
            </a:r>
            <a:r>
              <a:rPr lang="en-US" altLang="zh-CN" sz="2800" b="1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F</a:t>
            </a:r>
            <a:r>
              <a:rPr lang="en-US" altLang="zh-CN" sz="2800" b="1" baseline="-25000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r</a:t>
            </a:r>
            <a:r>
              <a:rPr lang="zh-CN" altLang="en-US" sz="2800" b="1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为</a:t>
            </a:r>
            <a:r>
              <a:rPr lang="en-US" altLang="zh-CN" sz="2800" b="1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3.5W</a:t>
            </a:r>
            <a:r>
              <a:rPr lang="zh-CN" altLang="en-US" sz="2800" b="1">
                <a:solidFill>
                  <a:srgbClr val="0000CC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</a:t>
            </a:r>
          </a:p>
        </p:txBody>
      </p:sp>
      <p:pic>
        <p:nvPicPr>
          <p:cNvPr id="32772" name="Picture 5" descr="踮脚尖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8688"/>
            <a:ext cx="5440363" cy="413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Line 6"/>
          <p:cNvSpPr>
            <a:spLocks noChangeShapeType="1"/>
          </p:cNvSpPr>
          <p:nvPr/>
        </p:nvSpPr>
        <p:spPr bwMode="auto">
          <a:xfrm>
            <a:off x="4457700" y="3479800"/>
            <a:ext cx="304800" cy="13144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4" name="Line 7"/>
          <p:cNvSpPr>
            <a:spLocks noChangeShapeType="1"/>
          </p:cNvSpPr>
          <p:nvPr/>
        </p:nvSpPr>
        <p:spPr bwMode="auto">
          <a:xfrm>
            <a:off x="4470400" y="3479800"/>
            <a:ext cx="0" cy="1955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5" name="Freeform 8"/>
          <p:cNvSpPr>
            <a:spLocks/>
          </p:cNvSpPr>
          <p:nvPr/>
        </p:nvSpPr>
        <p:spPr bwMode="auto">
          <a:xfrm>
            <a:off x="4483100" y="4383088"/>
            <a:ext cx="127000" cy="114300"/>
          </a:xfrm>
          <a:custGeom>
            <a:avLst/>
            <a:gdLst>
              <a:gd name="T0" fmla="*/ 2147483647 w 352"/>
              <a:gd name="T1" fmla="*/ 0 h 145"/>
              <a:gd name="T2" fmla="*/ 2147483647 w 352"/>
              <a:gd name="T3" fmla="*/ 2147483647 h 145"/>
              <a:gd name="T4" fmla="*/ 0 w 352"/>
              <a:gd name="T5" fmla="*/ 2147483647 h 145"/>
              <a:gd name="T6" fmla="*/ 0 60000 65536"/>
              <a:gd name="T7" fmla="*/ 0 60000 65536"/>
              <a:gd name="T8" fmla="*/ 0 60000 65536"/>
              <a:gd name="T9" fmla="*/ 0 w 352"/>
              <a:gd name="T10" fmla="*/ 0 h 145"/>
              <a:gd name="T11" fmla="*/ 352 w 352"/>
              <a:gd name="T12" fmla="*/ 145 h 1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52" h="145">
                <a:moveTo>
                  <a:pt x="352" y="0"/>
                </a:moveTo>
                <a:cubicBezTo>
                  <a:pt x="317" y="55"/>
                  <a:pt x="283" y="111"/>
                  <a:pt x="224" y="128"/>
                </a:cubicBezTo>
                <a:cubicBezTo>
                  <a:pt x="165" y="145"/>
                  <a:pt x="82" y="124"/>
                  <a:pt x="0" y="104"/>
                </a:cubicBez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32776" name="Object 9"/>
          <p:cNvGraphicFramePr>
            <a:graphicFrameLocks noChangeAspect="1"/>
          </p:cNvGraphicFramePr>
          <p:nvPr/>
        </p:nvGraphicFramePr>
        <p:xfrm>
          <a:off x="4640263" y="4794250"/>
          <a:ext cx="341312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41" r:id="rId4" imgW="177569" imgH="215619" progId="Equation.3">
                  <p:embed/>
                </p:oleObj>
              </mc:Choice>
              <mc:Fallback>
                <p:oleObj r:id="rId4" imgW="177569" imgH="215619" progId="Equation.3">
                  <p:embed/>
                  <p:pic>
                    <p:nvPicPr>
                      <p:cNvPr id="32776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0263" y="4794250"/>
                        <a:ext cx="341312" cy="40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7" name="Object 10"/>
          <p:cNvGraphicFramePr>
            <a:graphicFrameLocks noChangeAspect="1"/>
          </p:cNvGraphicFramePr>
          <p:nvPr/>
        </p:nvGraphicFramePr>
        <p:xfrm>
          <a:off x="4424363" y="4497388"/>
          <a:ext cx="244475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42" r:id="rId6" imgW="126725" imgH="177415" progId="Equation.3">
                  <p:embed/>
                </p:oleObj>
              </mc:Choice>
              <mc:Fallback>
                <p:oleObj r:id="rId6" imgW="126725" imgH="177415" progId="Equation.3">
                  <p:embed/>
                  <p:pic>
                    <p:nvPicPr>
                      <p:cNvPr id="32777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4363" y="4497388"/>
                        <a:ext cx="244475" cy="331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8" name="Object 11"/>
          <p:cNvGraphicFramePr>
            <a:graphicFrameLocks noChangeAspect="1"/>
          </p:cNvGraphicFramePr>
          <p:nvPr/>
        </p:nvGraphicFramePr>
        <p:xfrm>
          <a:off x="4687888" y="1428750"/>
          <a:ext cx="390525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43" r:id="rId8" imgW="203112" imgH="228501" progId="Equation.3">
                  <p:embed/>
                </p:oleObj>
              </mc:Choice>
              <mc:Fallback>
                <p:oleObj r:id="rId8" imgW="203112" imgH="228501" progId="Equation.3">
                  <p:embed/>
                  <p:pic>
                    <p:nvPicPr>
                      <p:cNvPr id="32778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7888" y="1428750"/>
                        <a:ext cx="390525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5589588" y="3740150"/>
          <a:ext cx="3351212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44" name="公式" r:id="rId10" imgW="2044700" imgH="241300" progId="Equation.3">
                  <p:embed/>
                </p:oleObj>
              </mc:Choice>
              <mc:Fallback>
                <p:oleObj name="公式" r:id="rId10" imgW="2044700" imgH="241300" progId="Equation.3">
                  <p:embed/>
                  <p:pic>
                    <p:nvPicPr>
                      <p:cNvPr id="2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9588" y="3740150"/>
                        <a:ext cx="3351212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5849938" y="4457700"/>
          <a:ext cx="15224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45" name="公式" r:id="rId12" imgW="761669" imgH="228501" progId="Equation.3">
                  <p:embed/>
                </p:oleObj>
              </mc:Choice>
              <mc:Fallback>
                <p:oleObj name="公式" r:id="rId12" imgW="761669" imgH="228501" progId="Equation.3">
                  <p:embed/>
                  <p:pic>
                    <p:nvPicPr>
                      <p:cNvPr id="3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9938" y="4457700"/>
                        <a:ext cx="1522412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543550" y="2673350"/>
            <a:ext cx="32623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/>
              <a:t>解：</a:t>
            </a:r>
            <a:r>
              <a:rPr lang="zh-CN" altLang="zh-CN" sz="2400"/>
              <a:t>力矩平衡</a:t>
            </a:r>
            <a:endParaRPr lang="en-US" altLang="zh-CN" sz="2400"/>
          </a:p>
          <a:p>
            <a:pPr eaLnBrk="1" hangingPunct="1"/>
            <a:r>
              <a:rPr lang="zh-CN" altLang="zh-CN" sz="2400"/>
              <a:t>（以三角形处为支点）</a:t>
            </a:r>
            <a:endParaRPr lang="zh-CN" altLang="en-US" sz="2400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666750" y="5429250"/>
            <a:ext cx="14160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/>
              <a:t>力平衡</a:t>
            </a:r>
            <a:r>
              <a:rPr lang="zh-CN" altLang="en-US" sz="2400"/>
              <a:t>：</a:t>
            </a:r>
          </a:p>
        </p:txBody>
      </p:sp>
      <p:sp>
        <p:nvSpPr>
          <p:cNvPr id="32783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1970088" y="5600700"/>
          <a:ext cx="397827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46" name="公式" r:id="rId14" imgW="2082800" imgH="482600" progId="Equation.3">
                  <p:embed/>
                </p:oleObj>
              </mc:Choice>
              <mc:Fallback>
                <p:oleObj name="公式" r:id="rId14" imgW="2082800" imgH="482600" progId="Equation.3">
                  <p:embed/>
                  <p:pic>
                    <p:nvPicPr>
                      <p:cNvPr id="6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0088" y="5600700"/>
                        <a:ext cx="397827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6445250" y="5840413"/>
          <a:ext cx="13017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47" name="公式" r:id="rId16" imgW="660113" imgH="215806" progId="Equation.3">
                  <p:embed/>
                </p:oleObj>
              </mc:Choice>
              <mc:Fallback>
                <p:oleObj name="公式" r:id="rId16" imgW="660113" imgH="215806" progId="Equation.3">
                  <p:embed/>
                  <p:pic>
                    <p:nvPicPr>
                      <p:cNvPr id="17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5250" y="5840413"/>
                        <a:ext cx="13017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46277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9" name="Rectangle 3"/>
          <p:cNvSpPr>
            <a:spLocks noChangeArrowheads="1"/>
          </p:cNvSpPr>
          <p:nvPr/>
        </p:nvSpPr>
        <p:spPr bwMode="auto">
          <a:xfrm>
            <a:off x="541867" y="1379890"/>
            <a:ext cx="8426097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57150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0" dirty="0">
                <a:solidFill>
                  <a:srgbClr val="0000CC"/>
                </a:solidFill>
                <a:latin typeface="Times New Roman" panose="02020603050405020304" pitchFamily="18" charset="0"/>
              </a:rPr>
              <a:t>骨的构造使它适于承受压缩力而不是张力</a:t>
            </a:r>
            <a:r>
              <a:rPr lang="zh-CN" altLang="en-US" sz="2800" b="0" dirty="0" smtClean="0">
                <a:solidFill>
                  <a:srgbClr val="0000CC"/>
                </a:solidFill>
                <a:latin typeface="Times New Roman" panose="02020603050405020304" pitchFamily="18" charset="0"/>
              </a:rPr>
              <a:t>或扭曲</a:t>
            </a:r>
            <a:r>
              <a:rPr lang="zh-CN" altLang="en-US" sz="2800" b="0" dirty="0">
                <a:solidFill>
                  <a:srgbClr val="0000CC"/>
                </a:solidFill>
                <a:latin typeface="Times New Roman" panose="02020603050405020304" pitchFamily="18" charset="0"/>
              </a:rPr>
              <a:t>力。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0" dirty="0">
                <a:solidFill>
                  <a:srgbClr val="0000CC"/>
                </a:solidFill>
                <a:latin typeface="Times New Roman" panose="02020603050405020304" pitchFamily="18" charset="0"/>
              </a:rPr>
              <a:t>从前面例题我们注意到，</a:t>
            </a:r>
          </a:p>
          <a:p>
            <a:pPr lvl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0" dirty="0">
                <a:solidFill>
                  <a:srgbClr val="0000CC"/>
                </a:solidFill>
                <a:latin typeface="Times New Roman" panose="02020603050405020304" pitchFamily="18" charset="0"/>
              </a:rPr>
              <a:t>在大多数情况下，肌肉提供的力比负荷作用的力大得多，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0" dirty="0">
                <a:solidFill>
                  <a:srgbClr val="0000CC"/>
                </a:solidFill>
                <a:latin typeface="Times New Roman" panose="02020603050405020304" pitchFamily="18" charset="0"/>
              </a:rPr>
              <a:t>出现这种情况的一个原因是：</a:t>
            </a:r>
          </a:p>
          <a:p>
            <a:pPr lvl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0" dirty="0">
                <a:solidFill>
                  <a:srgbClr val="0000CC"/>
                </a:solidFill>
                <a:latin typeface="Times New Roman" panose="02020603050405020304" pitchFamily="18" charset="0"/>
              </a:rPr>
              <a:t>如要省力就需要很长的力臂，而这对骨骼系统来说是很难办到的，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0" dirty="0">
                <a:solidFill>
                  <a:srgbClr val="0000CC"/>
                </a:solidFill>
                <a:latin typeface="Times New Roman" panose="02020603050405020304" pitchFamily="18" charset="0"/>
              </a:rPr>
              <a:t>另一个原因是：</a:t>
            </a:r>
          </a:p>
          <a:p>
            <a:pPr lvl="1"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b="0" dirty="0">
                <a:solidFill>
                  <a:srgbClr val="0000CC"/>
                </a:solidFill>
                <a:latin typeface="Times New Roman" panose="02020603050405020304" pitchFamily="18" charset="0"/>
              </a:rPr>
              <a:t>短力臂给予的动作要比长力臂的更快。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4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4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4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140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ChangeArrowheads="1"/>
          </p:cNvSpPr>
          <p:nvPr/>
        </p:nvSpPr>
        <p:spPr bwMode="auto">
          <a:xfrm>
            <a:off x="973138" y="161925"/>
            <a:ext cx="537051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 sz="4000" dirty="0">
                <a:solidFill>
                  <a:srgbClr val="0000CC"/>
                </a:solidFill>
                <a:latin typeface="Times New Roman" panose="02020603050405020304" pitchFamily="18" charset="0"/>
              </a:rPr>
              <a:t>三、摩擦力 </a:t>
            </a:r>
            <a:r>
              <a:rPr lang="en-US" altLang="zh-CN" sz="4000" dirty="0">
                <a:solidFill>
                  <a:srgbClr val="0000CC"/>
                </a:solidFill>
                <a:latin typeface="Times New Roman" panose="02020603050405020304" pitchFamily="18" charset="0"/>
              </a:rPr>
              <a:t>Friction</a:t>
            </a:r>
          </a:p>
        </p:txBody>
      </p:sp>
      <p:graphicFrame>
        <p:nvGraphicFramePr>
          <p:cNvPr id="210983" name="Group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890918"/>
              </p:ext>
            </p:extLst>
          </p:nvPr>
        </p:nvGraphicFramePr>
        <p:xfrm>
          <a:off x="1756269" y="3144088"/>
          <a:ext cx="6099175" cy="3036889"/>
        </p:xfrm>
        <a:graphic>
          <a:graphicData uri="http://schemas.openxmlformats.org/drawingml/2006/table">
            <a:tbl>
              <a:tblPr/>
              <a:tblGrid>
                <a:gridCol w="3468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0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            </a:t>
                      </a: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接触表面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  u 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（摩擦系数）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29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 </a:t>
                      </a: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钢与钢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0.15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橡胶轮胎在干水泥地上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1.0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橡胶轮胎在湿水泥地上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0.7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钢在冰上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0.03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95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润滑的骨关节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b="1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黑体" panose="02010609060101010101" pitchFamily="49" charset="-122"/>
                        </a:rPr>
                        <a:t>0.003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2539"/>
              </p:ext>
            </p:extLst>
          </p:nvPr>
        </p:nvGraphicFramePr>
        <p:xfrm>
          <a:off x="4016896" y="2434580"/>
          <a:ext cx="1279525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01" name="Equation" r:id="rId3" imgW="723600" imgH="266400" progId="Equation.DSMT4">
                  <p:embed/>
                </p:oleObj>
              </mc:Choice>
              <mc:Fallback>
                <p:oleObj name="Equation" r:id="rId3" imgW="723600" imgH="266400" progId="Equation.DSMT4">
                  <p:embed/>
                  <p:pic>
                    <p:nvPicPr>
                      <p:cNvPr id="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896" y="2434580"/>
                        <a:ext cx="1279525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直接连接符 5"/>
          <p:cNvCxnSpPr/>
          <p:nvPr/>
        </p:nvCxnSpPr>
        <p:spPr>
          <a:xfrm>
            <a:off x="2648744" y="2131740"/>
            <a:ext cx="4464496" cy="0"/>
          </a:xfrm>
          <a:prstGeom prst="line">
            <a:avLst/>
          </a:prstGeom>
          <a:ln w="76200" cmpd="thickThin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2965624" y="1653084"/>
            <a:ext cx="79208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8" name="直接箭头连接符 7"/>
          <p:cNvCxnSpPr/>
          <p:nvPr/>
        </p:nvCxnSpPr>
        <p:spPr>
          <a:xfrm flipH="1">
            <a:off x="4953000" y="2060848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2020349"/>
              </p:ext>
            </p:extLst>
          </p:nvPr>
        </p:nvGraphicFramePr>
        <p:xfrm>
          <a:off x="4522217" y="1705968"/>
          <a:ext cx="3587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02" name="Equation" r:id="rId5" imgW="203040" imgH="266400" progId="Equation.DSMT4">
                  <p:embed/>
                </p:oleObj>
              </mc:Choice>
              <mc:Fallback>
                <p:oleObj name="Equation" r:id="rId5" imgW="203040" imgH="266400" progId="Equation.DSMT4">
                  <p:embed/>
                  <p:pic>
                    <p:nvPicPr>
                      <p:cNvPr id="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2217" y="1705968"/>
                        <a:ext cx="358775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直接箭头连接符 9"/>
          <p:cNvCxnSpPr/>
          <p:nvPr/>
        </p:nvCxnSpPr>
        <p:spPr>
          <a:xfrm>
            <a:off x="5817096" y="1843708"/>
            <a:ext cx="0" cy="5760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aphicFrame>
        <p:nvGraphicFramePr>
          <p:cNvPr id="1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5041052"/>
              </p:ext>
            </p:extLst>
          </p:nvPr>
        </p:nvGraphicFramePr>
        <p:xfrm>
          <a:off x="5961112" y="2203872"/>
          <a:ext cx="40481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03" name="Equation" r:id="rId7" imgW="228600" imgH="228600" progId="Equation.DSMT4">
                  <p:embed/>
                </p:oleObj>
              </mc:Choice>
              <mc:Fallback>
                <p:oleObj name="Equation" r:id="rId7" imgW="228600" imgH="228600" progId="Equation.DSMT4">
                  <p:embed/>
                  <p:pic>
                    <p:nvPicPr>
                      <p:cNvPr id="1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1112" y="2203872"/>
                        <a:ext cx="404812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5"/>
          <p:cNvSpPr txBox="1"/>
          <p:nvPr/>
        </p:nvSpPr>
        <p:spPr>
          <a:xfrm>
            <a:off x="6393160" y="2203748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mtClean="0">
                <a:latin typeface="田英章楷书" pitchFamily="2" charset="-122"/>
                <a:ea typeface="田英章楷书" pitchFamily="2" charset="-122"/>
              </a:rPr>
              <a:t>正压力</a:t>
            </a:r>
            <a:endParaRPr lang="zh-CN" altLang="en-US" sz="2400">
              <a:latin typeface="田英章楷书" pitchFamily="2" charset="-122"/>
              <a:ea typeface="田英章楷书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10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001" name="Object 17"/>
          <p:cNvGraphicFramePr>
            <a:graphicFrameLocks noChangeAspect="1"/>
          </p:cNvGraphicFramePr>
          <p:nvPr/>
        </p:nvGraphicFramePr>
        <p:xfrm>
          <a:off x="1244600" y="1998663"/>
          <a:ext cx="22542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67" r:id="rId3" imgW="1180588" imgH="266584" progId="Equation.3">
                  <p:embed/>
                </p:oleObj>
              </mc:Choice>
              <mc:Fallback>
                <p:oleObj r:id="rId3" imgW="1180588" imgH="266584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4600" y="1998663"/>
                        <a:ext cx="2254250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059" name="Picture 194" descr="10200710251058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363" y="1073150"/>
            <a:ext cx="2976562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Rectangle 195"/>
          <p:cNvSpPr>
            <a:spLocks noChangeArrowheads="1"/>
          </p:cNvSpPr>
          <p:nvPr/>
        </p:nvSpPr>
        <p:spPr bwMode="auto">
          <a:xfrm>
            <a:off x="966788" y="187325"/>
            <a:ext cx="6305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Tx/>
              <a:buNone/>
            </a:pPr>
            <a:r>
              <a:rPr lang="en-US" altLang="zh-CN" sz="4000">
                <a:solidFill>
                  <a:srgbClr val="0000CC"/>
                </a:solidFill>
                <a:latin typeface="Times New Roman" panose="02020603050405020304" pitchFamily="18" charset="0"/>
              </a:rPr>
              <a:t>3.1 </a:t>
            </a:r>
            <a:r>
              <a:rPr lang="zh-CN" altLang="en-US" sz="4000">
                <a:solidFill>
                  <a:srgbClr val="0000CC"/>
                </a:solidFill>
                <a:latin typeface="Times New Roman" panose="02020603050405020304" pitchFamily="18" charset="0"/>
              </a:rPr>
              <a:t>斜面的摩擦</a:t>
            </a:r>
            <a:endParaRPr lang="en-US" altLang="zh-CN" sz="400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0180" name="Rectangle 196"/>
          <p:cNvSpPr>
            <a:spLocks noChangeArrowheads="1"/>
          </p:cNvSpPr>
          <p:nvPr/>
        </p:nvSpPr>
        <p:spPr bwMode="auto">
          <a:xfrm>
            <a:off x="419100" y="3103563"/>
            <a:ext cx="67722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en-US" altLang="zh-CN">
                <a:solidFill>
                  <a:srgbClr val="0000CC"/>
                </a:solidFill>
                <a:latin typeface="Times New Roman" panose="02020603050405020304" pitchFamily="18" charset="0"/>
              </a:rPr>
              <a:t>3.2 </a:t>
            </a:r>
            <a:r>
              <a:rPr lang="zh-CN" altLang="en-US">
                <a:solidFill>
                  <a:srgbClr val="0000CC"/>
                </a:solidFill>
                <a:latin typeface="Times New Roman" panose="02020603050405020304" pitchFamily="18" charset="0"/>
              </a:rPr>
              <a:t>髋关节的摩擦</a:t>
            </a:r>
            <a:endParaRPr lang="en-US" altLang="zh-CN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170181" name="Object 19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0682228"/>
              </p:ext>
            </p:extLst>
          </p:nvPr>
        </p:nvGraphicFramePr>
        <p:xfrm>
          <a:off x="3545417" y="3825522"/>
          <a:ext cx="1909763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68" r:id="rId6" imgW="1002865" imgH="266584" progId="Equation.3">
                  <p:embed/>
                </p:oleObj>
              </mc:Choice>
              <mc:Fallback>
                <p:oleObj r:id="rId6" imgW="1002865" imgH="266584" progId="Equation.3">
                  <p:embed/>
                  <p:pic>
                    <p:nvPicPr>
                      <p:cNvPr id="0" name="Object 1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5417" y="3825522"/>
                        <a:ext cx="1909763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0182" name="Object 19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748824"/>
              </p:ext>
            </p:extLst>
          </p:nvPr>
        </p:nvGraphicFramePr>
        <p:xfrm>
          <a:off x="2947106" y="4422774"/>
          <a:ext cx="418941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69" name="Equation" r:id="rId8" imgW="2387520" imgH="266400" progId="Equation.DSMT4">
                  <p:embed/>
                </p:oleObj>
              </mc:Choice>
              <mc:Fallback>
                <p:oleObj name="Equation" r:id="rId8" imgW="2387520" imgH="266400" progId="Equation.DSMT4">
                  <p:embed/>
                  <p:pic>
                    <p:nvPicPr>
                      <p:cNvPr id="0" name="Object 1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7106" y="4422774"/>
                        <a:ext cx="418941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0183" name="Object 19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58066"/>
              </p:ext>
            </p:extLst>
          </p:nvPr>
        </p:nvGraphicFramePr>
        <p:xfrm>
          <a:off x="1490133" y="5943712"/>
          <a:ext cx="3210454" cy="525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70" name="Equation" r:id="rId10" imgW="1638000" imgH="291960" progId="Equation.DSMT4">
                  <p:embed/>
                </p:oleObj>
              </mc:Choice>
              <mc:Fallback>
                <p:oleObj name="Equation" r:id="rId10" imgW="1638000" imgH="291960" progId="Equation.DSMT4">
                  <p:embed/>
                  <p:pic>
                    <p:nvPicPr>
                      <p:cNvPr id="0" name="Object 1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0133" y="5943712"/>
                        <a:ext cx="3210454" cy="5257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0184" name="Object 20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568482"/>
              </p:ext>
            </p:extLst>
          </p:nvPr>
        </p:nvGraphicFramePr>
        <p:xfrm>
          <a:off x="5767388" y="5248275"/>
          <a:ext cx="2373312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71" name="Equation" r:id="rId12" imgW="1396800" imgH="228600" progId="Equation.DSMT4">
                  <p:embed/>
                </p:oleObj>
              </mc:Choice>
              <mc:Fallback>
                <p:oleObj name="Equation" r:id="rId12" imgW="1396800" imgH="228600" progId="Equation.DSMT4">
                  <p:embed/>
                  <p:pic>
                    <p:nvPicPr>
                      <p:cNvPr id="0" name="Object 2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7388" y="5248275"/>
                        <a:ext cx="2373312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0185" name="Object 20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733338"/>
              </p:ext>
            </p:extLst>
          </p:nvPr>
        </p:nvGraphicFramePr>
        <p:xfrm>
          <a:off x="1495425" y="5295900"/>
          <a:ext cx="3414713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72" name="Equation" r:id="rId14" imgW="1866600" imgH="291960" progId="Equation.DSMT4">
                  <p:embed/>
                </p:oleObj>
              </mc:Choice>
              <mc:Fallback>
                <p:oleObj name="Equation" r:id="rId14" imgW="1866600" imgH="291960" progId="Equation.DSMT4">
                  <p:embed/>
                  <p:pic>
                    <p:nvPicPr>
                      <p:cNvPr id="0" name="Object 2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5425" y="5295900"/>
                        <a:ext cx="3414713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0186" name="Object 20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605408"/>
              </p:ext>
            </p:extLst>
          </p:nvPr>
        </p:nvGraphicFramePr>
        <p:xfrm>
          <a:off x="5763860" y="5953831"/>
          <a:ext cx="20066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73" name="Equation" r:id="rId16" imgW="1180800" imgH="228600" progId="Equation.DSMT4">
                  <p:embed/>
                </p:oleObj>
              </mc:Choice>
              <mc:Fallback>
                <p:oleObj name="Equation" r:id="rId16" imgW="1180800" imgH="228600" progId="Equation.DSMT4">
                  <p:embed/>
                  <p:pic>
                    <p:nvPicPr>
                      <p:cNvPr id="0" name="Object 20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3860" y="5953831"/>
                        <a:ext cx="20066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0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7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7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7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70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18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95"/>
          <p:cNvSpPr>
            <a:spLocks noChangeArrowheads="1"/>
          </p:cNvSpPr>
          <p:nvPr/>
        </p:nvSpPr>
        <p:spPr bwMode="auto">
          <a:xfrm>
            <a:off x="966788" y="187325"/>
            <a:ext cx="6305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  <a:buClr>
                <a:srgbClr val="0000CC"/>
              </a:buClr>
              <a:buSzTx/>
              <a:buFontTx/>
              <a:buNone/>
            </a:pPr>
            <a:r>
              <a:rPr lang="zh-CN" altLang="en-US" sz="4000">
                <a:solidFill>
                  <a:srgbClr val="0000CC"/>
                </a:solidFill>
                <a:latin typeface="Times New Roman" panose="02020603050405020304" pitchFamily="18" charset="0"/>
              </a:rPr>
              <a:t>小结</a:t>
            </a:r>
            <a:endParaRPr lang="en-US" altLang="zh-CN" sz="4000">
              <a:solidFill>
                <a:srgbClr val="0000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47107" name="Text Box 2"/>
          <p:cNvSpPr txBox="1">
            <a:spLocks noChangeArrowheads="1"/>
          </p:cNvSpPr>
          <p:nvPr/>
        </p:nvSpPr>
        <p:spPr bwMode="auto">
          <a:xfrm>
            <a:off x="568325" y="1025525"/>
            <a:ext cx="8399463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762000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1pPr>
            <a:lvl2pPr marL="742950" indent="-285750" defTabSz="76200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2pPr>
            <a:lvl3pPr marL="1143000" indent="-228600" defTabSz="7620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3pPr>
            <a:lvl4pPr marL="1600200" indent="-228600" defTabSz="7620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4pPr>
            <a:lvl5pPr marL="2057400" indent="-228600" defTabSz="7620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 dirty="0">
                <a:latin typeface="Times New Roman" panose="02020603050405020304" pitchFamily="18" charset="0"/>
              </a:rPr>
              <a:t>一、动力学</a:t>
            </a:r>
            <a:endParaRPr lang="en-US" altLang="zh-CN" dirty="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</a:rPr>
              <a:t>	</a:t>
            </a:r>
            <a:r>
              <a:rPr lang="zh-CN" altLang="en-US" dirty="0">
                <a:latin typeface="Times New Roman" panose="02020603050405020304" pitchFamily="18" charset="0"/>
              </a:rPr>
              <a:t>牛顿第二定律和</a:t>
            </a:r>
            <a:r>
              <a:rPr lang="zh-CN" altLang="en-US" dirty="0" smtClean="0">
                <a:latin typeface="Times New Roman" panose="02020603050405020304" pitchFamily="18" charset="0"/>
              </a:rPr>
              <a:t>动量定理，相关运算</a:t>
            </a:r>
            <a:endParaRPr lang="en-US" altLang="zh-CN" dirty="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zh-CN" altLang="en-US" dirty="0">
                <a:latin typeface="Times New Roman" panose="02020603050405020304" pitchFamily="18" charset="0"/>
              </a:rPr>
              <a:t>二、静力学</a:t>
            </a:r>
            <a:endParaRPr lang="en-US" altLang="zh-CN" dirty="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</a:rPr>
              <a:t>	</a:t>
            </a:r>
            <a:r>
              <a:rPr lang="zh-CN" altLang="en-US" dirty="0">
                <a:latin typeface="Times New Roman" panose="02020603050405020304" pitchFamily="18" charset="0"/>
              </a:rPr>
              <a:t>平衡</a:t>
            </a:r>
            <a:endParaRPr lang="en-US" altLang="zh-CN" dirty="0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>
                <a:srgbClr val="0000CC"/>
              </a:buClr>
              <a:buSzTx/>
              <a:buFont typeface="Monotype Sorts" pitchFamily="2" charset="2"/>
              <a:buNone/>
            </a:pPr>
            <a:r>
              <a:rPr lang="en-US" altLang="zh-CN" dirty="0">
                <a:latin typeface="Times New Roman" panose="02020603050405020304" pitchFamily="18" charset="0"/>
              </a:rPr>
              <a:t>	</a:t>
            </a:r>
            <a:r>
              <a:rPr lang="zh-CN" altLang="en-US" dirty="0">
                <a:latin typeface="Times New Roman" panose="02020603050405020304" pitchFamily="18" charset="0"/>
              </a:rPr>
              <a:t>力矩与</a:t>
            </a:r>
            <a:r>
              <a:rPr lang="zh-CN" altLang="en-US" dirty="0" smtClean="0">
                <a:latin typeface="Times New Roman" panose="02020603050405020304" pitchFamily="18" charset="0"/>
              </a:rPr>
              <a:t>杠杆，相关运算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黑体"/>
        <a:cs typeface=""/>
      </a:majorFont>
      <a:minorFont>
        <a:latin typeface="Tahoma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41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41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anose="020B060403050404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11511</TotalTime>
  <Words>1832</Words>
  <Application>Microsoft Office PowerPoint</Application>
  <PresentationFormat>全屏显示(4:3)</PresentationFormat>
  <Paragraphs>151</Paragraphs>
  <Slides>43</Slides>
  <Notes>15</Notes>
  <HiddenSlides>0</HiddenSlides>
  <MMClips>3</MMClips>
  <ScaleCrop>false</ScaleCrop>
  <HeadingPairs>
    <vt:vector size="8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43</vt:i4>
      </vt:variant>
    </vt:vector>
  </HeadingPairs>
  <TitlesOfParts>
    <vt:vector size="63" baseType="lpstr">
      <vt:lpstr>Arial Unicode MS</vt:lpstr>
      <vt:lpstr>仿宋_GB2312</vt:lpstr>
      <vt:lpstr>黑体</vt:lpstr>
      <vt:lpstr>华文行楷</vt:lpstr>
      <vt:lpstr>华文新魏</vt:lpstr>
      <vt:lpstr>楷体_GB2312</vt:lpstr>
      <vt:lpstr>宋体</vt:lpstr>
      <vt:lpstr>田英章楷书</vt:lpstr>
      <vt:lpstr>文鼎中钢笔行楷</vt:lpstr>
      <vt:lpstr>Arial</vt:lpstr>
      <vt:lpstr>Monotype Sorts</vt:lpstr>
      <vt:lpstr>Symbol</vt:lpstr>
      <vt:lpstr>Tahoma</vt:lpstr>
      <vt:lpstr>Times New Roman</vt:lpstr>
      <vt:lpstr>Wingdings</vt:lpstr>
      <vt:lpstr>Blends</vt:lpstr>
      <vt:lpstr>Equation</vt:lpstr>
      <vt:lpstr>Microsoft 公式 3.0</vt:lpstr>
      <vt:lpstr>公式</vt:lpstr>
      <vt:lpstr>MathType 6.0 Equation</vt:lpstr>
      <vt:lpstr>第一章 力学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·</vt:lpstr>
      <vt:lpstr>PowerPoint 演示文稿</vt:lpstr>
      <vt:lpstr>二、静力学</vt:lpstr>
      <vt:lpstr>PowerPoint 演示文稿</vt:lpstr>
      <vt:lpstr>PowerPoint 演示文稿</vt:lpstr>
      <vt:lpstr>形状不规则物体的重心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没有幻灯片标题</dc:title>
  <dc:creator>Administrator</dc:creator>
  <cp:lastModifiedBy>Microsoft</cp:lastModifiedBy>
  <cp:revision>542</cp:revision>
  <cp:lastPrinted>1998-05-07T00:56:55Z</cp:lastPrinted>
  <dcterms:created xsi:type="dcterms:W3CDTF">2000-05-14T05:49:35Z</dcterms:created>
  <dcterms:modified xsi:type="dcterms:W3CDTF">2026-03-05T01:19:42Z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