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handoutMasterIdLst>
    <p:handoutMasterId r:id="rId48"/>
  </p:handoutMasterIdLst>
  <p:sldIdLst>
    <p:sldId id="435" r:id="rId2"/>
    <p:sldId id="436" r:id="rId3"/>
    <p:sldId id="437" r:id="rId4"/>
    <p:sldId id="438" r:id="rId5"/>
    <p:sldId id="439" r:id="rId6"/>
    <p:sldId id="440" r:id="rId7"/>
    <p:sldId id="441" r:id="rId8"/>
    <p:sldId id="443" r:id="rId9"/>
    <p:sldId id="444" r:id="rId10"/>
    <p:sldId id="446" r:id="rId11"/>
    <p:sldId id="346" r:id="rId12"/>
    <p:sldId id="351" r:id="rId13"/>
    <p:sldId id="352" r:id="rId14"/>
    <p:sldId id="353" r:id="rId15"/>
    <p:sldId id="354" r:id="rId16"/>
    <p:sldId id="355" r:id="rId17"/>
    <p:sldId id="356" r:id="rId18"/>
    <p:sldId id="357" r:id="rId19"/>
    <p:sldId id="358" r:id="rId20"/>
    <p:sldId id="359" r:id="rId21"/>
    <p:sldId id="360" r:id="rId22"/>
    <p:sldId id="413" r:id="rId23"/>
    <p:sldId id="414" r:id="rId24"/>
    <p:sldId id="361" r:id="rId25"/>
    <p:sldId id="362" r:id="rId26"/>
    <p:sldId id="363" r:id="rId27"/>
    <p:sldId id="364" r:id="rId28"/>
    <p:sldId id="365" r:id="rId29"/>
    <p:sldId id="367" r:id="rId30"/>
    <p:sldId id="431" r:id="rId31"/>
    <p:sldId id="432" r:id="rId32"/>
    <p:sldId id="368" r:id="rId33"/>
    <p:sldId id="369" r:id="rId34"/>
    <p:sldId id="370" r:id="rId35"/>
    <p:sldId id="434" r:id="rId36"/>
    <p:sldId id="372" r:id="rId37"/>
    <p:sldId id="373" r:id="rId38"/>
    <p:sldId id="374" r:id="rId39"/>
    <p:sldId id="375" r:id="rId40"/>
    <p:sldId id="376" r:id="rId41"/>
    <p:sldId id="377" r:id="rId42"/>
    <p:sldId id="378" r:id="rId43"/>
    <p:sldId id="379" r:id="rId44"/>
    <p:sldId id="380" r:id="rId45"/>
    <p:sldId id="381" r:id="rId46"/>
  </p:sldIdLst>
  <p:sldSz cx="9144000" cy="6858000" type="screen4x3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0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10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10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10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333FF"/>
    <a:srgbClr val="FF0000"/>
    <a:srgbClr val="66FF66"/>
    <a:srgbClr val="6699FF"/>
    <a:srgbClr val="CCECFF"/>
    <a:srgbClr val="B2B2B2"/>
    <a:srgbClr val="FFFF99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309" autoAdjust="0"/>
    <p:restoredTop sz="84906" autoAdjust="0"/>
  </p:normalViewPr>
  <p:slideViewPr>
    <p:cSldViewPr>
      <p:cViewPr varScale="1">
        <p:scale>
          <a:sx n="95" d="100"/>
          <a:sy n="95" d="100"/>
        </p:scale>
        <p:origin x="1602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882"/>
    </p:cViewPr>
  </p:sorterViewPr>
  <p:notesViewPr>
    <p:cSldViewPr>
      <p:cViewPr varScale="1">
        <p:scale>
          <a:sx n="59" d="100"/>
          <a:sy n="59" d="100"/>
        </p:scale>
        <p:origin x="-1170" y="-90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6" Type="http://schemas.openxmlformats.org/officeDocument/2006/relationships/image" Target="../media/image3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4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image" Target="../media/image11.wmf"/><Relationship Id="rId7" Type="http://schemas.openxmlformats.org/officeDocument/2006/relationships/image" Target="../media/image18.wmf"/><Relationship Id="rId2" Type="http://schemas.openxmlformats.org/officeDocument/2006/relationships/image" Target="../media/image15.wmf"/><Relationship Id="rId1" Type="http://schemas.openxmlformats.org/officeDocument/2006/relationships/image" Target="../media/image9.wmf"/><Relationship Id="rId6" Type="http://schemas.openxmlformats.org/officeDocument/2006/relationships/image" Target="../media/image17.wmf"/><Relationship Id="rId5" Type="http://schemas.openxmlformats.org/officeDocument/2006/relationships/image" Target="../media/image16.wmf"/><Relationship Id="rId4" Type="http://schemas.openxmlformats.org/officeDocument/2006/relationships/image" Target="../media/image12.wmf"/><Relationship Id="rId9" Type="http://schemas.openxmlformats.org/officeDocument/2006/relationships/image" Target="../media/image20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Relationship Id="rId5" Type="http://schemas.openxmlformats.org/officeDocument/2006/relationships/image" Target="../media/image26.wmf"/><Relationship Id="rId4" Type="http://schemas.openxmlformats.org/officeDocument/2006/relationships/image" Target="../media/image2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13" Type="http://schemas.openxmlformats.org/officeDocument/2006/relationships/image" Target="../media/image39.wmf"/><Relationship Id="rId3" Type="http://schemas.openxmlformats.org/officeDocument/2006/relationships/image" Target="../media/image29.wmf"/><Relationship Id="rId7" Type="http://schemas.openxmlformats.org/officeDocument/2006/relationships/image" Target="../media/image33.wmf"/><Relationship Id="rId12" Type="http://schemas.openxmlformats.org/officeDocument/2006/relationships/image" Target="../media/image38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Relationship Id="rId6" Type="http://schemas.openxmlformats.org/officeDocument/2006/relationships/image" Target="../media/image32.wmf"/><Relationship Id="rId11" Type="http://schemas.openxmlformats.org/officeDocument/2006/relationships/image" Target="../media/image37.wmf"/><Relationship Id="rId5" Type="http://schemas.openxmlformats.org/officeDocument/2006/relationships/image" Target="../media/image31.wmf"/><Relationship Id="rId10" Type="http://schemas.openxmlformats.org/officeDocument/2006/relationships/image" Target="../media/image36.wmf"/><Relationship Id="rId4" Type="http://schemas.openxmlformats.org/officeDocument/2006/relationships/image" Target="../media/image30.wmf"/><Relationship Id="rId9" Type="http://schemas.openxmlformats.org/officeDocument/2006/relationships/image" Target="../media/image35.wmf"/><Relationship Id="rId14" Type="http://schemas.openxmlformats.org/officeDocument/2006/relationships/image" Target="../media/image40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9.wmf"/><Relationship Id="rId1" Type="http://schemas.openxmlformats.org/officeDocument/2006/relationships/image" Target="../media/image48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51.wmf"/><Relationship Id="rId1" Type="http://schemas.openxmlformats.org/officeDocument/2006/relationships/image" Target="../media/image50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55.wmf"/><Relationship Id="rId1" Type="http://schemas.openxmlformats.org/officeDocument/2006/relationships/image" Target="../media/image54.wmf"/><Relationship Id="rId4" Type="http://schemas.openxmlformats.org/officeDocument/2006/relationships/image" Target="../media/image56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9.wmf"/><Relationship Id="rId2" Type="http://schemas.openxmlformats.org/officeDocument/2006/relationships/image" Target="../media/image58.wmf"/><Relationship Id="rId1" Type="http://schemas.openxmlformats.org/officeDocument/2006/relationships/image" Target="../media/image57.wmf"/><Relationship Id="rId5" Type="http://schemas.openxmlformats.org/officeDocument/2006/relationships/image" Target="../media/image61.wmf"/><Relationship Id="rId4" Type="http://schemas.openxmlformats.org/officeDocument/2006/relationships/image" Target="../media/image60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7" Type="http://schemas.openxmlformats.org/officeDocument/2006/relationships/image" Target="../media/image68.wmf"/><Relationship Id="rId2" Type="http://schemas.openxmlformats.org/officeDocument/2006/relationships/image" Target="../media/image63.wmf"/><Relationship Id="rId1" Type="http://schemas.openxmlformats.org/officeDocument/2006/relationships/image" Target="../media/image62.wmf"/><Relationship Id="rId6" Type="http://schemas.openxmlformats.org/officeDocument/2006/relationships/image" Target="../media/image67.wmf"/><Relationship Id="rId5" Type="http://schemas.openxmlformats.org/officeDocument/2006/relationships/image" Target="../media/image66.wmf"/><Relationship Id="rId4" Type="http://schemas.openxmlformats.org/officeDocument/2006/relationships/image" Target="../media/image65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71.wmf"/><Relationship Id="rId2" Type="http://schemas.openxmlformats.org/officeDocument/2006/relationships/image" Target="../media/image70.wmf"/><Relationship Id="rId1" Type="http://schemas.openxmlformats.org/officeDocument/2006/relationships/image" Target="../media/image69.wmf"/><Relationship Id="rId4" Type="http://schemas.openxmlformats.org/officeDocument/2006/relationships/image" Target="../media/image72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75.wmf"/><Relationship Id="rId2" Type="http://schemas.openxmlformats.org/officeDocument/2006/relationships/image" Target="../media/image74.wmf"/><Relationship Id="rId1" Type="http://schemas.openxmlformats.org/officeDocument/2006/relationships/image" Target="../media/image73.wmf"/><Relationship Id="rId4" Type="http://schemas.openxmlformats.org/officeDocument/2006/relationships/image" Target="../media/image76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79.wmf"/><Relationship Id="rId2" Type="http://schemas.openxmlformats.org/officeDocument/2006/relationships/image" Target="../media/image78.wmf"/><Relationship Id="rId1" Type="http://schemas.openxmlformats.org/officeDocument/2006/relationships/image" Target="../media/image77.w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81.wmf"/><Relationship Id="rId1" Type="http://schemas.openxmlformats.org/officeDocument/2006/relationships/image" Target="../media/image80.w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83.wmf"/><Relationship Id="rId1" Type="http://schemas.openxmlformats.org/officeDocument/2006/relationships/image" Target="../media/image82.wmf"/></Relationships>
</file>

<file path=ppt/drawings/_rels/vmlDrawing21.vml.rels><?xml version="1.0" encoding="UTF-8" standalone="yes"?>
<Relationships xmlns="http://schemas.openxmlformats.org/package/2006/relationships"><Relationship Id="rId8" Type="http://schemas.openxmlformats.org/officeDocument/2006/relationships/image" Target="../media/image91.wmf"/><Relationship Id="rId3" Type="http://schemas.openxmlformats.org/officeDocument/2006/relationships/image" Target="../media/image86.wmf"/><Relationship Id="rId7" Type="http://schemas.openxmlformats.org/officeDocument/2006/relationships/image" Target="../media/image90.wmf"/><Relationship Id="rId2" Type="http://schemas.openxmlformats.org/officeDocument/2006/relationships/image" Target="../media/image85.wmf"/><Relationship Id="rId1" Type="http://schemas.openxmlformats.org/officeDocument/2006/relationships/image" Target="../media/image84.wmf"/><Relationship Id="rId6" Type="http://schemas.openxmlformats.org/officeDocument/2006/relationships/image" Target="../media/image89.wmf"/><Relationship Id="rId5" Type="http://schemas.openxmlformats.org/officeDocument/2006/relationships/image" Target="../media/image88.wmf"/><Relationship Id="rId4" Type="http://schemas.openxmlformats.org/officeDocument/2006/relationships/image" Target="../media/image87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4.w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96.wmf"/><Relationship Id="rId1" Type="http://schemas.openxmlformats.org/officeDocument/2006/relationships/image" Target="../media/image95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3.wmf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wmf"/><Relationship Id="rId1" Type="http://schemas.openxmlformats.org/officeDocument/2006/relationships/image" Target="../media/image105.w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wmf"/><Relationship Id="rId7" Type="http://schemas.openxmlformats.org/officeDocument/2006/relationships/image" Target="../media/image114.wmf"/><Relationship Id="rId2" Type="http://schemas.openxmlformats.org/officeDocument/2006/relationships/image" Target="../media/image109.wmf"/><Relationship Id="rId1" Type="http://schemas.openxmlformats.org/officeDocument/2006/relationships/image" Target="../media/image108.wmf"/><Relationship Id="rId6" Type="http://schemas.openxmlformats.org/officeDocument/2006/relationships/image" Target="../media/image113.wmf"/><Relationship Id="rId5" Type="http://schemas.openxmlformats.org/officeDocument/2006/relationships/image" Target="../media/image112.wmf"/><Relationship Id="rId4" Type="http://schemas.openxmlformats.org/officeDocument/2006/relationships/image" Target="../media/image11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kumimoji="1" sz="1200"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1" sz="1200"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52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kumimoji="1" sz="1200"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52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1" sz="1200"/>
            </a:lvl1pPr>
          </a:lstStyle>
          <a:p>
            <a:pPr>
              <a:defRPr/>
            </a:pPr>
            <a:fld id="{C21CA6FC-A3F5-4460-A5A5-D2DCE54B2D3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kumimoji="1" sz="1200"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802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1" sz="1200"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1802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kumimoji="1" sz="1200"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802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1" sz="1200"/>
            </a:lvl1pPr>
          </a:lstStyle>
          <a:p>
            <a:pPr>
              <a:defRPr/>
            </a:pPr>
            <a:fld id="{B5C7A3AC-0BC6-4F43-8E19-712F77D6457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baike.baidu.com/item/%E9%9B%B7%E8%AF%BA%E6%95%B0/2691284?fromModule=lemma_inlink" TargetMode="External"/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3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/>
          </a:p>
        </p:txBody>
      </p:sp>
      <p:sp>
        <p:nvSpPr>
          <p:cNvPr id="5124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31A7CF7D-D68E-4497-BCFA-64345E189160}" type="slidenum">
              <a:rPr lang="en-US" altLang="zh-CN" smtClean="0"/>
              <a:pPr>
                <a:spcBef>
                  <a:spcPct val="0"/>
                </a:spcBef>
              </a:pPr>
              <a:t>1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00E16755-ED4E-490D-A62E-16D3EBBEB652}" type="slidenum">
              <a:rPr lang="en-US" altLang="zh-CN" smtClean="0"/>
              <a:pPr>
                <a:spcBef>
                  <a:spcPct val="0"/>
                </a:spcBef>
              </a:pPr>
              <a:t>5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/>
          </a:p>
        </p:txBody>
      </p:sp>
      <p:sp>
        <p:nvSpPr>
          <p:cNvPr id="15364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4038A1A8-93DA-4BDD-B662-CB09CBD4A402}" type="slidenum">
              <a:rPr lang="en-US" altLang="zh-CN" sz="1200" smtClean="0"/>
              <a:pPr/>
              <a:t>9</a:t>
            </a:fld>
            <a:endParaRPr lang="en-US" altLang="zh-CN" sz="120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 smtClean="0"/>
              <a:t>ECB</a:t>
            </a:r>
          </a:p>
          <a:p>
            <a:r>
              <a:rPr lang="zh-CN" altLang="en-US" smtClean="0"/>
              <a:t>近似为理想流体，不可压缩，无内损。则管内流速相同（等粗），</a:t>
            </a:r>
            <a:r>
              <a:rPr lang="en-US" altLang="zh-CN" smtClean="0"/>
              <a:t>4</a:t>
            </a:r>
            <a:r>
              <a:rPr lang="zh-CN" altLang="en-US" smtClean="0"/>
              <a:t>点是出口外一侧，暴露在空气中，压强为大气压，与</a:t>
            </a:r>
            <a:r>
              <a:rPr lang="en-US" altLang="zh-CN" smtClean="0"/>
              <a:t>1</a:t>
            </a:r>
            <a:r>
              <a:rPr lang="zh-CN" altLang="en-US" smtClean="0"/>
              <a:t>点相同。</a:t>
            </a:r>
            <a:endParaRPr lang="en-US" altLang="zh-CN" smtClean="0"/>
          </a:p>
          <a:p>
            <a:r>
              <a:rPr lang="zh-CN" altLang="en-US" smtClean="0"/>
              <a:t>以</a:t>
            </a:r>
            <a:r>
              <a:rPr lang="en-US" altLang="zh-CN" smtClean="0"/>
              <a:t>4</a:t>
            </a:r>
            <a:r>
              <a:rPr lang="zh-CN" altLang="en-US" smtClean="0"/>
              <a:t>点为参考面，画出流线，写伯努利方程</a:t>
            </a:r>
          </a:p>
        </p:txBody>
      </p:sp>
      <p:sp>
        <p:nvSpPr>
          <p:cNvPr id="17412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E25E721B-EA8C-4D48-847C-214EE87758DB}" type="slidenum">
              <a:rPr lang="en-US" altLang="zh-CN" smtClean="0"/>
              <a:pPr>
                <a:spcBef>
                  <a:spcPct val="0"/>
                </a:spcBef>
              </a:pPr>
              <a:t>10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mtClean="0"/>
              <a:t>注意</a:t>
            </a:r>
            <a:r>
              <a:rPr lang="en-US" altLang="zh-CN" smtClean="0"/>
              <a:t>w</a:t>
            </a:r>
            <a:r>
              <a:rPr lang="zh-CN" altLang="en-US" smtClean="0"/>
              <a:t>的单位</a:t>
            </a:r>
          </a:p>
        </p:txBody>
      </p:sp>
      <p:sp>
        <p:nvSpPr>
          <p:cNvPr id="26628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AC52F452-2F79-4969-AC43-42A43FFFA4C0}" type="slidenum">
              <a:rPr lang="en-US" altLang="zh-CN" smtClean="0"/>
              <a:pPr>
                <a:spcBef>
                  <a:spcPct val="0"/>
                </a:spcBef>
              </a:pPr>
              <a:t>17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/>
          </a:p>
        </p:txBody>
      </p:sp>
      <p:sp>
        <p:nvSpPr>
          <p:cNvPr id="29700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040CFCBB-CC11-45EF-912B-27270C9AA23C}" type="slidenum">
              <a:rPr lang="en-US" altLang="zh-CN" sz="1200" smtClean="0"/>
              <a:pPr/>
              <a:t>19</a:t>
            </a:fld>
            <a:endParaRPr lang="en-US" altLang="zh-CN" sz="120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mtClean="0"/>
              <a:t>是研究不同管道得出的，不是同一流管</a:t>
            </a:r>
          </a:p>
        </p:txBody>
      </p:sp>
      <p:sp>
        <p:nvSpPr>
          <p:cNvPr id="36868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51F64AD9-64B9-4EC2-B711-B43B0523E12C}" type="slidenum">
              <a:rPr lang="en-US" altLang="zh-CN" smtClean="0"/>
              <a:pPr>
                <a:spcBef>
                  <a:spcPct val="0"/>
                </a:spcBef>
              </a:pPr>
              <a:t>25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/>
          </a:p>
        </p:txBody>
      </p:sp>
      <p:sp>
        <p:nvSpPr>
          <p:cNvPr id="38916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30D85812-B72E-4463-93E6-5A75DCB39728}" type="slidenum">
              <a:rPr lang="en-US" altLang="zh-CN" smtClean="0"/>
              <a:pPr>
                <a:spcBef>
                  <a:spcPct val="0"/>
                </a:spcBef>
              </a:pPr>
              <a:t>26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8348B2A1-E405-4152-AF58-760A19D1E305}" type="slidenum">
              <a:rPr lang="en-US" altLang="zh-CN" smtClean="0"/>
              <a:pPr>
                <a:spcBef>
                  <a:spcPct val="0"/>
                </a:spcBef>
              </a:pPr>
              <a:t>27</a:t>
            </a:fld>
            <a:endParaRPr lang="en-US" altLang="zh-CN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/>
          </a:p>
        </p:txBody>
      </p:sp>
      <p:sp>
        <p:nvSpPr>
          <p:cNvPr id="44036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93A3CF12-391F-4755-97DE-7C8A5D5F7173}" type="slidenum">
              <a:rPr lang="en-US" altLang="zh-CN" sz="1200" smtClean="0"/>
              <a:pPr/>
              <a:t>29</a:t>
            </a:fld>
            <a:endParaRPr lang="en-US" altLang="zh-CN" sz="120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/>
          </a:p>
        </p:txBody>
      </p:sp>
      <p:sp>
        <p:nvSpPr>
          <p:cNvPr id="46084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BEEF0EA6-E24C-47A3-8E71-93CC4F2EE444}" type="slidenum">
              <a:rPr lang="en-US" altLang="zh-CN" smtClean="0"/>
              <a:pPr>
                <a:spcBef>
                  <a:spcPct val="0"/>
                </a:spcBef>
              </a:pPr>
              <a:t>30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 smtClean="0"/>
              <a:t>D</a:t>
            </a:r>
          </a:p>
          <a:p>
            <a:r>
              <a:rPr lang="en-US" altLang="zh-CN" smtClean="0"/>
              <a:t>D</a:t>
            </a:r>
            <a:endParaRPr lang="zh-CN" altLang="en-US" smtClean="0"/>
          </a:p>
        </p:txBody>
      </p:sp>
      <p:sp>
        <p:nvSpPr>
          <p:cNvPr id="48132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EF9F4C91-44FE-4C87-A305-06EFDE2969BA}" type="slidenum">
              <a:rPr lang="en-US" altLang="zh-CN" smtClean="0"/>
              <a:pPr>
                <a:spcBef>
                  <a:spcPct val="0"/>
                </a:spcBef>
              </a:pPr>
              <a:t>31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sz="1200" b="0" i="0" kern="1200" smtClean="0"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+mn-cs"/>
              </a:rPr>
              <a:t>由爱尔兰物理学家斯托克斯于</a:t>
            </a:r>
            <a:r>
              <a:rPr kumimoji="1" lang="en-US" altLang="zh-CN" sz="1200" b="0" i="0" kern="1200" smtClean="0"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+mn-cs"/>
              </a:rPr>
              <a:t>1851</a:t>
            </a:r>
            <a:r>
              <a:rPr kumimoji="1" lang="zh-CN" altLang="en-US" sz="1200" b="0" i="0" kern="1200" smtClean="0"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+mn-cs"/>
              </a:rPr>
              <a:t>年提出。该公式适用于</a:t>
            </a:r>
            <a:r>
              <a:rPr kumimoji="1" lang="zh-CN" altLang="en-US" sz="1200" b="0" i="0" u="none" strike="noStrike" kern="1200" smtClean="0"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+mn-cs"/>
                <a:hlinkClick r:id="rId3"/>
              </a:rPr>
              <a:t>雷诺数</a:t>
            </a:r>
            <a:r>
              <a:rPr kumimoji="1" lang="zh-CN" altLang="en-US" sz="1200" b="0" i="0" kern="1200" smtClean="0"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+mn-cs"/>
              </a:rPr>
              <a:t>小于</a:t>
            </a:r>
            <a:r>
              <a:rPr kumimoji="1" lang="en-US" altLang="zh-CN" sz="1200" b="0" i="0" kern="1200" smtClean="0"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+mn-cs"/>
              </a:rPr>
              <a:t>0.1</a:t>
            </a:r>
            <a:r>
              <a:rPr kumimoji="1" lang="zh-CN" altLang="en-US" sz="1200" b="0" i="0" kern="1200" smtClean="0"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+mn-cs"/>
              </a:rPr>
              <a:t>的低速层流条件，要求流体无限宽广且物体运动速度稳定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5C7A3AC-0BC6-4F43-8E19-712F77D64574}" type="slidenum">
              <a:rPr lang="en-US" altLang="zh-CN" smtClean="0"/>
              <a:pPr>
                <a:defRPr/>
              </a:pPr>
              <a:t>32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264456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/>
          </a:p>
        </p:txBody>
      </p:sp>
      <p:sp>
        <p:nvSpPr>
          <p:cNvPr id="58372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95C6D8F5-1F93-47D0-96A3-8E93B47912F1}" type="slidenum">
              <a:rPr lang="en-US" altLang="zh-CN" smtClean="0"/>
              <a:pPr>
                <a:spcBef>
                  <a:spcPct val="0"/>
                </a:spcBef>
              </a:pPr>
              <a:t>40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baseline="30000" dirty="0" smtClean="0"/>
          </a:p>
        </p:txBody>
      </p:sp>
      <p:sp>
        <p:nvSpPr>
          <p:cNvPr id="63492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350E53A3-CDCF-44BB-80B2-0DCBD9587972}" type="slidenum">
              <a:rPr lang="en-US" altLang="zh-CN" smtClean="0"/>
              <a:pPr>
                <a:spcBef>
                  <a:spcPct val="0"/>
                </a:spcBef>
              </a:pPr>
              <a:t>44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dirty="0" smtClean="0">
                <a:solidFill>
                  <a:srgbClr val="0000CC"/>
                </a:solidFill>
              </a:rPr>
              <a:t>稳流特点：流线（流管）形状保持不变；密度分布保持不变；稳流不一定是匀速流动；做稳流的不一定是理想流体</a:t>
            </a:r>
            <a:endParaRPr lang="zh-CN" altLang="en-US" dirty="0" smtClean="0"/>
          </a:p>
        </p:txBody>
      </p:sp>
      <p:sp>
        <p:nvSpPr>
          <p:cNvPr id="65540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F7C61988-1DA8-4C00-B5EA-C4344059B265}" type="slidenum">
              <a:rPr lang="en-US" altLang="zh-CN" smtClean="0"/>
              <a:pPr>
                <a:spcBef>
                  <a:spcPct val="0"/>
                </a:spcBef>
              </a:pPr>
              <a:t>45</a:t>
            </a:fld>
            <a:endParaRPr lang="en-US" altLang="zh-CN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BEEB84-4154-4E0F-9A53-E9BDF71D0A8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9195975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D59E28-1167-4721-AF9C-F2243BF8F14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44197213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F1EF42-B7A5-407B-825F-D534F512D18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84630196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23657A-7DBC-45FD-9BB0-68A9CBD3F5F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79480868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D65189-F4CF-4BF6-81B2-1022C6E2B02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23932901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0DADC3-D73C-4F6C-AB5B-AF862B00B4A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24858402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2F74E3-9B9E-4FE3-84AC-CCED5B9B9AA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2374729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FFFE08-0556-4BCB-9D9A-C292393692D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71659164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34DB4D-F5DB-4421-B4E2-3720E6B4D94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3591298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CC0F93-500E-47E8-86BA-6A52FCDD81C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25057696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54860A-0DE9-4A0A-8AAF-455D4C82780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3601889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280EC7-776F-41A1-9ED6-C65329E9957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59186053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5122D9-0618-457F-9A26-2C61C824284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45199904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BC3962-6D58-4E6C-902D-E6E73FF1E6E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95800584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标题，一项大型内容和两项小型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4EC057-C179-4FD9-9D3F-BCA2291FEAD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08028656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标题和图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表占位符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zh-CN" alt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C5DD0B-5AAA-49DC-9CF8-F367D7A6259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19683829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B1567D-1BC7-4279-A1CA-320E84BCED7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9652696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标题和图示或组织结构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SmartArt 占位符 2"/>
          <p:cNvSpPr>
            <a:spLocks noGrp="1"/>
          </p:cNvSpPr>
          <p:nvPr>
            <p:ph type="dgm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zh-CN" alt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FE5F50-EAF8-4B7E-B42F-2C90EE6C6F3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5862676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kumimoji="1" sz="1400"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kumimoji="1" sz="1400"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1" sz="1400"/>
            </a:lvl1pPr>
          </a:lstStyle>
          <a:p>
            <a:pPr>
              <a:defRPr/>
            </a:pPr>
            <a:fld id="{30DFA013-70AE-4FD5-BAFE-0EC4EAEF4B5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6151" name="TextBox 1"/>
          <p:cNvSpPr txBox="1">
            <a:spLocks noChangeArrowheads="1"/>
          </p:cNvSpPr>
          <p:nvPr/>
        </p:nvSpPr>
        <p:spPr bwMode="auto">
          <a:xfrm>
            <a:off x="-3175" y="6611938"/>
            <a:ext cx="4714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just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defRPr/>
            </a:pPr>
            <a:fld id="{6F6656A8-025B-4471-B824-B8F799BB9040}" type="slidenum">
              <a:rPr lang="zh-CN" altLang="en-US" smtClean="0">
                <a:solidFill>
                  <a:srgbClr val="A6A6A6"/>
                </a:solidFill>
              </a:rPr>
              <a:pPr algn="just">
                <a:defRPr/>
              </a:pPr>
              <a:t>‹#›</a:t>
            </a:fld>
            <a:endParaRPr lang="zh-CN" altLang="en-US" smtClean="0">
              <a:solidFill>
                <a:srgbClr val="A6A6A6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Times New Roman" pitchFamily="18" charset="0"/>
          <a:ea typeface="黑体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Times New Roman" pitchFamily="18" charset="0"/>
          <a:ea typeface="黑体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Times New Roman" pitchFamily="18" charset="0"/>
          <a:ea typeface="黑体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Times New Roman" pitchFamily="18" charset="0"/>
          <a:ea typeface="黑体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Times New Roman" pitchFamily="18" charset="0"/>
          <a:ea typeface="黑体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Times New Roman" pitchFamily="18" charset="0"/>
          <a:ea typeface="黑体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Times New Roman" pitchFamily="18" charset="0"/>
          <a:ea typeface="黑体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Times New Roman" pitchFamily="18" charset="0"/>
          <a:ea typeface="黑体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 b="1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 b="1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 b="1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 b="1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 b="1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 b="1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 b="1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 b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.wmf"/><Relationship Id="rId4" Type="http://schemas.openxmlformats.org/officeDocument/2006/relationships/image" Target="../media/image1.wmf"/><Relationship Id="rId9" Type="http://schemas.openxmlformats.org/officeDocument/2006/relationships/oleObject" Target="../embeddings/oleObject4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13" Type="http://schemas.openxmlformats.org/officeDocument/2006/relationships/oleObject" Target="../embeddings/oleObject11.bin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12" Type="http://schemas.openxmlformats.org/officeDocument/2006/relationships/image" Target="../media/image8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wmf"/><Relationship Id="rId11" Type="http://schemas.openxmlformats.org/officeDocument/2006/relationships/oleObject" Target="../embeddings/oleObject10.bin"/><Relationship Id="rId5" Type="http://schemas.openxmlformats.org/officeDocument/2006/relationships/oleObject" Target="../embeddings/oleObject7.bin"/><Relationship Id="rId10" Type="http://schemas.openxmlformats.org/officeDocument/2006/relationships/image" Target="../media/image7.wmf"/><Relationship Id="rId4" Type="http://schemas.openxmlformats.org/officeDocument/2006/relationships/image" Target="../media/image4.wmf"/><Relationship Id="rId9" Type="http://schemas.openxmlformats.org/officeDocument/2006/relationships/oleObject" Target="../embeddings/oleObject9.bin"/><Relationship Id="rId14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image" Target="../media/image13.png"/><Relationship Id="rId7" Type="http://schemas.openxmlformats.org/officeDocument/2006/relationships/oleObject" Target="../embeddings/oleObject13.bin"/><Relationship Id="rId12" Type="http://schemas.openxmlformats.org/officeDocument/2006/relationships/image" Target="../media/image12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9.wmf"/><Relationship Id="rId11" Type="http://schemas.openxmlformats.org/officeDocument/2006/relationships/oleObject" Target="../embeddings/oleObject15.bin"/><Relationship Id="rId5" Type="http://schemas.openxmlformats.org/officeDocument/2006/relationships/oleObject" Target="../embeddings/oleObject12.bin"/><Relationship Id="rId10" Type="http://schemas.openxmlformats.org/officeDocument/2006/relationships/image" Target="../media/image11.wmf"/><Relationship Id="rId4" Type="http://schemas.openxmlformats.org/officeDocument/2006/relationships/image" Target="../media/image14.png"/><Relationship Id="rId9" Type="http://schemas.openxmlformats.org/officeDocument/2006/relationships/oleObject" Target="../embeddings/oleObject14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13" Type="http://schemas.openxmlformats.org/officeDocument/2006/relationships/oleObject" Target="../embeddings/oleObject20.bin"/><Relationship Id="rId18" Type="http://schemas.openxmlformats.org/officeDocument/2006/relationships/image" Target="../media/image18.wmf"/><Relationship Id="rId3" Type="http://schemas.openxmlformats.org/officeDocument/2006/relationships/notesSlide" Target="../notesSlides/notesSlide2.xml"/><Relationship Id="rId21" Type="http://schemas.openxmlformats.org/officeDocument/2006/relationships/oleObject" Target="../embeddings/oleObject24.bin"/><Relationship Id="rId7" Type="http://schemas.openxmlformats.org/officeDocument/2006/relationships/oleObject" Target="../embeddings/oleObject17.bin"/><Relationship Id="rId12" Type="http://schemas.openxmlformats.org/officeDocument/2006/relationships/image" Target="../media/image12.wmf"/><Relationship Id="rId17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7.wmf"/><Relationship Id="rId20" Type="http://schemas.openxmlformats.org/officeDocument/2006/relationships/image" Target="../media/image19.wmf"/><Relationship Id="rId1" Type="http://schemas.openxmlformats.org/officeDocument/2006/relationships/vmlDrawing" Target="../drawings/vmlDrawing4.vml"/><Relationship Id="rId6" Type="http://schemas.openxmlformats.org/officeDocument/2006/relationships/image" Target="../media/image9.wmf"/><Relationship Id="rId11" Type="http://schemas.openxmlformats.org/officeDocument/2006/relationships/oleObject" Target="../embeddings/oleObject19.bin"/><Relationship Id="rId5" Type="http://schemas.openxmlformats.org/officeDocument/2006/relationships/oleObject" Target="../embeddings/oleObject16.bin"/><Relationship Id="rId15" Type="http://schemas.openxmlformats.org/officeDocument/2006/relationships/oleObject" Target="../embeddings/oleObject21.bin"/><Relationship Id="rId10" Type="http://schemas.openxmlformats.org/officeDocument/2006/relationships/image" Target="../media/image11.wmf"/><Relationship Id="rId19" Type="http://schemas.openxmlformats.org/officeDocument/2006/relationships/oleObject" Target="../embeddings/oleObject23.bin"/><Relationship Id="rId4" Type="http://schemas.openxmlformats.org/officeDocument/2006/relationships/image" Target="../media/image13.png"/><Relationship Id="rId9" Type="http://schemas.openxmlformats.org/officeDocument/2006/relationships/oleObject" Target="../embeddings/oleObject18.bin"/><Relationship Id="rId14" Type="http://schemas.openxmlformats.org/officeDocument/2006/relationships/image" Target="../media/image16.wmf"/><Relationship Id="rId22" Type="http://schemas.openxmlformats.org/officeDocument/2006/relationships/image" Target="../media/image20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13" Type="http://schemas.openxmlformats.org/officeDocument/2006/relationships/image" Target="../media/image26.wmf"/><Relationship Id="rId3" Type="http://schemas.openxmlformats.org/officeDocument/2006/relationships/oleObject" Target="../embeddings/oleObject25.bin"/><Relationship Id="rId7" Type="http://schemas.openxmlformats.org/officeDocument/2006/relationships/oleObject" Target="../embeddings/oleObject27.bin"/><Relationship Id="rId12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3.wmf"/><Relationship Id="rId11" Type="http://schemas.openxmlformats.org/officeDocument/2006/relationships/image" Target="../media/image21.png"/><Relationship Id="rId5" Type="http://schemas.openxmlformats.org/officeDocument/2006/relationships/oleObject" Target="../embeddings/oleObject26.bin"/><Relationship Id="rId10" Type="http://schemas.openxmlformats.org/officeDocument/2006/relationships/image" Target="../media/image25.wmf"/><Relationship Id="rId4" Type="http://schemas.openxmlformats.org/officeDocument/2006/relationships/image" Target="../media/image22.wmf"/><Relationship Id="rId9" Type="http://schemas.openxmlformats.org/officeDocument/2006/relationships/oleObject" Target="../embeddings/oleObject28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27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.bin"/><Relationship Id="rId13" Type="http://schemas.openxmlformats.org/officeDocument/2006/relationships/image" Target="../media/image31.wmf"/><Relationship Id="rId18" Type="http://schemas.openxmlformats.org/officeDocument/2006/relationships/oleObject" Target="../embeddings/oleObject38.bin"/><Relationship Id="rId26" Type="http://schemas.openxmlformats.org/officeDocument/2006/relationships/oleObject" Target="../embeddings/oleObject42.bin"/><Relationship Id="rId3" Type="http://schemas.openxmlformats.org/officeDocument/2006/relationships/notesSlide" Target="../notesSlides/notesSlide3.xml"/><Relationship Id="rId21" Type="http://schemas.openxmlformats.org/officeDocument/2006/relationships/image" Target="../media/image35.wmf"/><Relationship Id="rId7" Type="http://schemas.openxmlformats.org/officeDocument/2006/relationships/image" Target="../media/image28.wmf"/><Relationship Id="rId12" Type="http://schemas.openxmlformats.org/officeDocument/2006/relationships/oleObject" Target="../embeddings/oleObject35.bin"/><Relationship Id="rId17" Type="http://schemas.openxmlformats.org/officeDocument/2006/relationships/image" Target="../media/image33.wmf"/><Relationship Id="rId25" Type="http://schemas.openxmlformats.org/officeDocument/2006/relationships/image" Target="../media/image37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37.bin"/><Relationship Id="rId20" Type="http://schemas.openxmlformats.org/officeDocument/2006/relationships/oleObject" Target="../embeddings/oleObject39.bin"/><Relationship Id="rId29" Type="http://schemas.openxmlformats.org/officeDocument/2006/relationships/image" Target="../media/image39.wmf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32.bin"/><Relationship Id="rId11" Type="http://schemas.openxmlformats.org/officeDocument/2006/relationships/image" Target="../media/image30.wmf"/><Relationship Id="rId24" Type="http://schemas.openxmlformats.org/officeDocument/2006/relationships/oleObject" Target="../embeddings/oleObject41.bin"/><Relationship Id="rId5" Type="http://schemas.openxmlformats.org/officeDocument/2006/relationships/image" Target="../media/image27.wmf"/><Relationship Id="rId15" Type="http://schemas.openxmlformats.org/officeDocument/2006/relationships/image" Target="../media/image32.wmf"/><Relationship Id="rId23" Type="http://schemas.openxmlformats.org/officeDocument/2006/relationships/image" Target="../media/image36.wmf"/><Relationship Id="rId28" Type="http://schemas.openxmlformats.org/officeDocument/2006/relationships/oleObject" Target="../embeddings/oleObject43.bin"/><Relationship Id="rId10" Type="http://schemas.openxmlformats.org/officeDocument/2006/relationships/oleObject" Target="../embeddings/oleObject34.bin"/><Relationship Id="rId19" Type="http://schemas.openxmlformats.org/officeDocument/2006/relationships/image" Target="../media/image34.wmf"/><Relationship Id="rId31" Type="http://schemas.openxmlformats.org/officeDocument/2006/relationships/image" Target="../media/image40.wmf"/><Relationship Id="rId4" Type="http://schemas.openxmlformats.org/officeDocument/2006/relationships/oleObject" Target="../embeddings/oleObject31.bin"/><Relationship Id="rId9" Type="http://schemas.openxmlformats.org/officeDocument/2006/relationships/image" Target="../media/image29.wmf"/><Relationship Id="rId14" Type="http://schemas.openxmlformats.org/officeDocument/2006/relationships/oleObject" Target="../embeddings/oleObject36.bin"/><Relationship Id="rId22" Type="http://schemas.openxmlformats.org/officeDocument/2006/relationships/oleObject" Target="../embeddings/oleObject40.bin"/><Relationship Id="rId27" Type="http://schemas.openxmlformats.org/officeDocument/2006/relationships/image" Target="../media/image38.wmf"/><Relationship Id="rId30" Type="http://schemas.openxmlformats.org/officeDocument/2006/relationships/oleObject" Target="../embeddings/oleObject44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4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41.wmf"/><Relationship Id="rId5" Type="http://schemas.openxmlformats.org/officeDocument/2006/relationships/oleObject" Target="../embeddings/oleObject45.bin"/><Relationship Id="rId10" Type="http://schemas.openxmlformats.org/officeDocument/2006/relationships/image" Target="../media/image43.wmf"/><Relationship Id="rId4" Type="http://schemas.openxmlformats.org/officeDocument/2006/relationships/image" Target="../media/image44.png"/><Relationship Id="rId9" Type="http://schemas.openxmlformats.org/officeDocument/2006/relationships/oleObject" Target="../embeddings/oleObject47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slide" Target="slide38.xml"/><Relationship Id="rId1" Type="http://schemas.openxmlformats.org/officeDocument/2006/relationships/slideLayout" Target="../slideLayouts/slideLayout2.xml"/><Relationship Id="rId4" Type="http://schemas.openxmlformats.org/officeDocument/2006/relationships/slide" Target="slide4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8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46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47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49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51.bin"/><Relationship Id="rId5" Type="http://schemas.openxmlformats.org/officeDocument/2006/relationships/image" Target="../media/image48.wmf"/><Relationship Id="rId4" Type="http://schemas.openxmlformats.org/officeDocument/2006/relationships/oleObject" Target="../embeddings/oleObject50.bin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4.bin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5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53.bin"/><Relationship Id="rId5" Type="http://schemas.openxmlformats.org/officeDocument/2006/relationships/image" Target="../media/image50.wmf"/><Relationship Id="rId4" Type="http://schemas.openxmlformats.org/officeDocument/2006/relationships/oleObject" Target="../embeddings/oleObject52.bin"/><Relationship Id="rId9" Type="http://schemas.openxmlformats.org/officeDocument/2006/relationships/image" Target="../media/image52.w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wmf"/><Relationship Id="rId3" Type="http://schemas.openxmlformats.org/officeDocument/2006/relationships/oleObject" Target="../embeddings/oleObject55.bin"/><Relationship Id="rId7" Type="http://schemas.openxmlformats.org/officeDocument/2006/relationships/oleObject" Target="../embeddings/oleObject5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55.wmf"/><Relationship Id="rId5" Type="http://schemas.openxmlformats.org/officeDocument/2006/relationships/oleObject" Target="../embeddings/oleObject56.bin"/><Relationship Id="rId10" Type="http://schemas.openxmlformats.org/officeDocument/2006/relationships/image" Target="../media/image56.wmf"/><Relationship Id="rId4" Type="http://schemas.openxmlformats.org/officeDocument/2006/relationships/image" Target="../media/image54.wmf"/><Relationship Id="rId9" Type="http://schemas.openxmlformats.org/officeDocument/2006/relationships/oleObject" Target="../embeddings/oleObject58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wmf"/><Relationship Id="rId3" Type="http://schemas.openxmlformats.org/officeDocument/2006/relationships/oleObject" Target="../embeddings/oleObject59.bin"/><Relationship Id="rId7" Type="http://schemas.openxmlformats.org/officeDocument/2006/relationships/oleObject" Target="../embeddings/oleObject61.bin"/><Relationship Id="rId12" Type="http://schemas.openxmlformats.org/officeDocument/2006/relationships/image" Target="../media/image6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58.wmf"/><Relationship Id="rId11" Type="http://schemas.openxmlformats.org/officeDocument/2006/relationships/oleObject" Target="../embeddings/oleObject63.bin"/><Relationship Id="rId5" Type="http://schemas.openxmlformats.org/officeDocument/2006/relationships/oleObject" Target="../embeddings/oleObject60.bin"/><Relationship Id="rId10" Type="http://schemas.openxmlformats.org/officeDocument/2006/relationships/image" Target="../media/image60.wmf"/><Relationship Id="rId4" Type="http://schemas.openxmlformats.org/officeDocument/2006/relationships/image" Target="../media/image57.wmf"/><Relationship Id="rId9" Type="http://schemas.openxmlformats.org/officeDocument/2006/relationships/oleObject" Target="../embeddings/oleObject62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wmf"/><Relationship Id="rId13" Type="http://schemas.openxmlformats.org/officeDocument/2006/relationships/oleObject" Target="../embeddings/oleObject69.bin"/><Relationship Id="rId3" Type="http://schemas.openxmlformats.org/officeDocument/2006/relationships/oleObject" Target="../embeddings/oleObject64.bin"/><Relationship Id="rId7" Type="http://schemas.openxmlformats.org/officeDocument/2006/relationships/oleObject" Target="../embeddings/oleObject66.bin"/><Relationship Id="rId12" Type="http://schemas.openxmlformats.org/officeDocument/2006/relationships/image" Target="../media/image66.w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68.wmf"/><Relationship Id="rId1" Type="http://schemas.openxmlformats.org/officeDocument/2006/relationships/vmlDrawing" Target="../drawings/vmlDrawing15.vml"/><Relationship Id="rId6" Type="http://schemas.openxmlformats.org/officeDocument/2006/relationships/image" Target="../media/image63.wmf"/><Relationship Id="rId11" Type="http://schemas.openxmlformats.org/officeDocument/2006/relationships/oleObject" Target="../embeddings/oleObject68.bin"/><Relationship Id="rId5" Type="http://schemas.openxmlformats.org/officeDocument/2006/relationships/oleObject" Target="../embeddings/oleObject65.bin"/><Relationship Id="rId15" Type="http://schemas.openxmlformats.org/officeDocument/2006/relationships/oleObject" Target="../embeddings/oleObject70.bin"/><Relationship Id="rId10" Type="http://schemas.openxmlformats.org/officeDocument/2006/relationships/image" Target="../media/image65.wmf"/><Relationship Id="rId4" Type="http://schemas.openxmlformats.org/officeDocument/2006/relationships/image" Target="../media/image62.wmf"/><Relationship Id="rId9" Type="http://schemas.openxmlformats.org/officeDocument/2006/relationships/oleObject" Target="../embeddings/oleObject67.bin"/><Relationship Id="rId14" Type="http://schemas.openxmlformats.org/officeDocument/2006/relationships/image" Target="../media/image67.w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3.bin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70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72.bin"/><Relationship Id="rId11" Type="http://schemas.openxmlformats.org/officeDocument/2006/relationships/image" Target="../media/image72.wmf"/><Relationship Id="rId5" Type="http://schemas.openxmlformats.org/officeDocument/2006/relationships/image" Target="../media/image69.wmf"/><Relationship Id="rId10" Type="http://schemas.openxmlformats.org/officeDocument/2006/relationships/oleObject" Target="../embeddings/oleObject74.bin"/><Relationship Id="rId4" Type="http://schemas.openxmlformats.org/officeDocument/2006/relationships/oleObject" Target="../embeddings/oleObject71.bin"/><Relationship Id="rId9" Type="http://schemas.openxmlformats.org/officeDocument/2006/relationships/image" Target="../media/image71.w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7.bin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7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76.bin"/><Relationship Id="rId11" Type="http://schemas.openxmlformats.org/officeDocument/2006/relationships/image" Target="../media/image76.wmf"/><Relationship Id="rId5" Type="http://schemas.openxmlformats.org/officeDocument/2006/relationships/image" Target="../media/image73.wmf"/><Relationship Id="rId10" Type="http://schemas.openxmlformats.org/officeDocument/2006/relationships/oleObject" Target="../embeddings/oleObject78.bin"/><Relationship Id="rId4" Type="http://schemas.openxmlformats.org/officeDocument/2006/relationships/oleObject" Target="../embeddings/oleObject75.bin"/><Relationship Id="rId9" Type="http://schemas.openxmlformats.org/officeDocument/2006/relationships/image" Target="../media/image75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1.bin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78.wmf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80.bin"/><Relationship Id="rId5" Type="http://schemas.openxmlformats.org/officeDocument/2006/relationships/image" Target="../media/image77.wmf"/><Relationship Id="rId4" Type="http://schemas.openxmlformats.org/officeDocument/2006/relationships/oleObject" Target="../embeddings/oleObject79.bin"/><Relationship Id="rId9" Type="http://schemas.openxmlformats.org/officeDocument/2006/relationships/image" Target="../media/image79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81.wmf"/><Relationship Id="rId5" Type="http://schemas.openxmlformats.org/officeDocument/2006/relationships/oleObject" Target="../embeddings/oleObject83.bin"/><Relationship Id="rId4" Type="http://schemas.openxmlformats.org/officeDocument/2006/relationships/image" Target="../media/image80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83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85.bin"/><Relationship Id="rId5" Type="http://schemas.openxmlformats.org/officeDocument/2006/relationships/image" Target="../media/image82.wmf"/><Relationship Id="rId4" Type="http://schemas.openxmlformats.org/officeDocument/2006/relationships/oleObject" Target="../embeddings/oleObject84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wmf"/><Relationship Id="rId13" Type="http://schemas.openxmlformats.org/officeDocument/2006/relationships/oleObject" Target="../embeddings/oleObject90.bin"/><Relationship Id="rId18" Type="http://schemas.openxmlformats.org/officeDocument/2006/relationships/image" Target="../media/image90.wmf"/><Relationship Id="rId3" Type="http://schemas.openxmlformats.org/officeDocument/2006/relationships/notesSlide" Target="../notesSlides/notesSlide11.xml"/><Relationship Id="rId7" Type="http://schemas.openxmlformats.org/officeDocument/2006/relationships/oleObject" Target="../embeddings/oleObject87.bin"/><Relationship Id="rId12" Type="http://schemas.openxmlformats.org/officeDocument/2006/relationships/image" Target="../media/image87.wmf"/><Relationship Id="rId17" Type="http://schemas.openxmlformats.org/officeDocument/2006/relationships/oleObject" Target="../embeddings/oleObject92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89.wmf"/><Relationship Id="rId20" Type="http://schemas.openxmlformats.org/officeDocument/2006/relationships/image" Target="../media/image91.wmf"/><Relationship Id="rId1" Type="http://schemas.openxmlformats.org/officeDocument/2006/relationships/vmlDrawing" Target="../drawings/vmlDrawing21.vml"/><Relationship Id="rId6" Type="http://schemas.openxmlformats.org/officeDocument/2006/relationships/image" Target="../media/image92.png"/><Relationship Id="rId11" Type="http://schemas.openxmlformats.org/officeDocument/2006/relationships/oleObject" Target="../embeddings/oleObject89.bin"/><Relationship Id="rId5" Type="http://schemas.openxmlformats.org/officeDocument/2006/relationships/image" Target="../media/image84.wmf"/><Relationship Id="rId15" Type="http://schemas.openxmlformats.org/officeDocument/2006/relationships/oleObject" Target="../embeddings/oleObject91.bin"/><Relationship Id="rId10" Type="http://schemas.openxmlformats.org/officeDocument/2006/relationships/image" Target="../media/image86.wmf"/><Relationship Id="rId19" Type="http://schemas.openxmlformats.org/officeDocument/2006/relationships/oleObject" Target="../embeddings/oleObject93.bin"/><Relationship Id="rId4" Type="http://schemas.openxmlformats.org/officeDocument/2006/relationships/oleObject" Target="../embeddings/oleObject86.bin"/><Relationship Id="rId9" Type="http://schemas.openxmlformats.org/officeDocument/2006/relationships/oleObject" Target="../embeddings/oleObject88.bin"/><Relationship Id="rId14" Type="http://schemas.openxmlformats.org/officeDocument/2006/relationships/image" Target="../media/image88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94.wmf"/><Relationship Id="rId4" Type="http://schemas.openxmlformats.org/officeDocument/2006/relationships/oleObject" Target="../embeddings/oleObject94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7" Type="http://schemas.openxmlformats.org/officeDocument/2006/relationships/image" Target="../media/image96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96.bin"/><Relationship Id="rId5" Type="http://schemas.openxmlformats.org/officeDocument/2006/relationships/image" Target="../media/image95.wmf"/><Relationship Id="rId4" Type="http://schemas.openxmlformats.org/officeDocument/2006/relationships/oleObject" Target="../embeddings/oleObject95.bin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gif"/><Relationship Id="rId2" Type="http://schemas.openxmlformats.org/officeDocument/2006/relationships/image" Target="../media/image98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gi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5" Type="http://schemas.openxmlformats.org/officeDocument/2006/relationships/image" Target="../media/image104.png"/><Relationship Id="rId4" Type="http://schemas.openxmlformats.org/officeDocument/2006/relationships/image" Target="../media/image103.w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106.wmf"/><Relationship Id="rId5" Type="http://schemas.openxmlformats.org/officeDocument/2006/relationships/oleObject" Target="../embeddings/oleObject99.bin"/><Relationship Id="rId4" Type="http://schemas.openxmlformats.org/officeDocument/2006/relationships/image" Target="../media/image105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40.xml"/><Relationship Id="rId2" Type="http://schemas.openxmlformats.org/officeDocument/2006/relationships/slide" Target="slide39.xml"/><Relationship Id="rId1" Type="http://schemas.openxmlformats.org/officeDocument/2006/relationships/slideLayout" Target="../slideLayouts/slideLayout2.xml"/><Relationship Id="rId4" Type="http://schemas.openxmlformats.org/officeDocument/2006/relationships/slide" Target="slide4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17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2.bin"/><Relationship Id="rId13" Type="http://schemas.openxmlformats.org/officeDocument/2006/relationships/image" Target="../media/image112.wmf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109.wmf"/><Relationship Id="rId12" Type="http://schemas.openxmlformats.org/officeDocument/2006/relationships/oleObject" Target="../embeddings/oleObject104.bin"/><Relationship Id="rId17" Type="http://schemas.openxmlformats.org/officeDocument/2006/relationships/image" Target="../media/image114.wmf"/><Relationship Id="rId2" Type="http://schemas.openxmlformats.org/officeDocument/2006/relationships/slideLayout" Target="../slideLayouts/slideLayout14.xml"/><Relationship Id="rId16" Type="http://schemas.openxmlformats.org/officeDocument/2006/relationships/oleObject" Target="../embeddings/oleObject106.bin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101.bin"/><Relationship Id="rId11" Type="http://schemas.openxmlformats.org/officeDocument/2006/relationships/image" Target="../media/image111.wmf"/><Relationship Id="rId5" Type="http://schemas.openxmlformats.org/officeDocument/2006/relationships/image" Target="../media/image108.wmf"/><Relationship Id="rId15" Type="http://schemas.openxmlformats.org/officeDocument/2006/relationships/image" Target="../media/image113.wmf"/><Relationship Id="rId10" Type="http://schemas.openxmlformats.org/officeDocument/2006/relationships/oleObject" Target="../embeddings/oleObject103.bin"/><Relationship Id="rId4" Type="http://schemas.openxmlformats.org/officeDocument/2006/relationships/oleObject" Target="../embeddings/oleObject100.bin"/><Relationship Id="rId9" Type="http://schemas.openxmlformats.org/officeDocument/2006/relationships/image" Target="../media/image110.wmf"/><Relationship Id="rId14" Type="http://schemas.openxmlformats.org/officeDocument/2006/relationships/oleObject" Target="../embeddings/oleObject105.bin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z="3200" b="0" smtClean="0"/>
              <a:t>3</a:t>
            </a:r>
            <a:r>
              <a:rPr lang="zh-CN" altLang="en-US" sz="3200" b="0" smtClean="0"/>
              <a:t>、利用伯努利方程解题</a:t>
            </a:r>
            <a:br>
              <a:rPr lang="zh-CN" altLang="en-US" sz="3200" b="0" smtClean="0"/>
            </a:br>
            <a:r>
              <a:rPr lang="en-US" altLang="zh-CN" sz="3200" b="0" smtClean="0"/>
              <a:t>examples for Bernoulli equation</a:t>
            </a:r>
          </a:p>
        </p:txBody>
      </p:sp>
      <p:sp>
        <p:nvSpPr>
          <p:cNvPr id="117763" name="Rectangle 3"/>
          <p:cNvSpPr>
            <a:spLocks noChangeArrowheads="1"/>
          </p:cNvSpPr>
          <p:nvPr/>
        </p:nvSpPr>
        <p:spPr bwMode="auto">
          <a:xfrm>
            <a:off x="1367644" y="1772816"/>
            <a:ext cx="7236804" cy="417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30000"/>
              </a:lnSpc>
              <a:buFontTx/>
              <a:buNone/>
            </a:pPr>
            <a:r>
              <a:rPr lang="en-US" altLang="zh-CN" sz="2800">
                <a:solidFill>
                  <a:srgbClr val="0033CC"/>
                </a:solidFill>
                <a:latin typeface="黑体" panose="02010609060101010101" pitchFamily="49" charset="-122"/>
              </a:rPr>
              <a:t>1</a:t>
            </a:r>
            <a:r>
              <a:rPr lang="zh-CN" altLang="en-US" sz="2800">
                <a:solidFill>
                  <a:srgbClr val="0033CC"/>
                </a:solidFill>
                <a:latin typeface="黑体" panose="02010609060101010101" pitchFamily="49" charset="-122"/>
              </a:rPr>
              <a:t>、注意伯努利方程的条件，选好流线</a:t>
            </a:r>
          </a:p>
          <a:p>
            <a:pPr eaLnBrk="1" hangingPunct="1">
              <a:lnSpc>
                <a:spcPct val="130000"/>
              </a:lnSpc>
              <a:buFontTx/>
              <a:buNone/>
            </a:pPr>
            <a:r>
              <a:rPr lang="en-US" altLang="zh-CN" sz="2800">
                <a:solidFill>
                  <a:srgbClr val="0033CC"/>
                </a:solidFill>
                <a:latin typeface="黑体" panose="02010609060101010101" pitchFamily="49" charset="-122"/>
              </a:rPr>
              <a:t>2</a:t>
            </a:r>
            <a:r>
              <a:rPr lang="zh-CN" altLang="en-US" sz="2800">
                <a:solidFill>
                  <a:srgbClr val="0033CC"/>
                </a:solidFill>
                <a:latin typeface="黑体" panose="02010609060101010101" pitchFamily="49" charset="-122"/>
              </a:rPr>
              <a:t>、连续性方程和伯努利方程联合使用</a:t>
            </a:r>
          </a:p>
          <a:p>
            <a:pPr eaLnBrk="1" hangingPunct="1">
              <a:lnSpc>
                <a:spcPct val="130000"/>
              </a:lnSpc>
              <a:buFontTx/>
              <a:buNone/>
            </a:pPr>
            <a:r>
              <a:rPr lang="en-US" altLang="zh-CN" sz="2800">
                <a:solidFill>
                  <a:srgbClr val="0033CC"/>
                </a:solidFill>
                <a:latin typeface="黑体" panose="02010609060101010101" pitchFamily="49" charset="-122"/>
              </a:rPr>
              <a:t>3</a:t>
            </a:r>
            <a:r>
              <a:rPr lang="zh-CN" altLang="en-US" sz="2800">
                <a:solidFill>
                  <a:srgbClr val="0033CC"/>
                </a:solidFill>
                <a:latin typeface="黑体" panose="02010609060101010101" pitchFamily="49" charset="-122"/>
              </a:rPr>
              <a:t>、分析各点状态</a:t>
            </a:r>
            <a:r>
              <a:rPr lang="zh-CN" altLang="en-US" sz="2800" smtClean="0">
                <a:solidFill>
                  <a:srgbClr val="0033CC"/>
                </a:solidFill>
                <a:latin typeface="黑体" panose="02010609060101010101" pitchFamily="49" charset="-122"/>
              </a:rPr>
              <a:t>，选择合适的</a:t>
            </a:r>
            <a:r>
              <a:rPr lang="zh-CN" altLang="en-US" sz="2800" smtClean="0">
                <a:solidFill>
                  <a:srgbClr val="FF0000"/>
                </a:solidFill>
                <a:latin typeface="黑体" panose="02010609060101010101" pitchFamily="49" charset="-122"/>
              </a:rPr>
              <a:t>一条流线</a:t>
            </a:r>
            <a:r>
              <a:rPr lang="zh-CN" altLang="en-US" sz="2800" smtClean="0">
                <a:solidFill>
                  <a:srgbClr val="0033CC"/>
                </a:solidFill>
                <a:latin typeface="黑体" panose="02010609060101010101" pitchFamily="49" charset="-122"/>
              </a:rPr>
              <a:t>，取</a:t>
            </a:r>
            <a:r>
              <a:rPr lang="zh-CN" altLang="en-US" sz="2800" smtClean="0">
                <a:solidFill>
                  <a:srgbClr val="800000"/>
                </a:solidFill>
                <a:latin typeface="黑体" panose="02010609060101010101" pitchFamily="49" charset="-122"/>
              </a:rPr>
              <a:t>最</a:t>
            </a:r>
            <a:r>
              <a:rPr lang="zh-CN" altLang="en-US" sz="2800">
                <a:solidFill>
                  <a:srgbClr val="800000"/>
                </a:solidFill>
                <a:latin typeface="黑体" panose="02010609060101010101" pitchFamily="49" charset="-122"/>
              </a:rPr>
              <a:t>简单</a:t>
            </a:r>
            <a:r>
              <a:rPr lang="zh-CN" altLang="en-US" sz="2800" smtClean="0">
                <a:solidFill>
                  <a:srgbClr val="800000"/>
                </a:solidFill>
                <a:latin typeface="黑体" panose="02010609060101010101" pitchFamily="49" charset="-122"/>
              </a:rPr>
              <a:t>的两</a:t>
            </a:r>
            <a:r>
              <a:rPr lang="zh-CN" altLang="en-US" sz="2800">
                <a:solidFill>
                  <a:srgbClr val="800000"/>
                </a:solidFill>
                <a:latin typeface="黑体" panose="02010609060101010101" pitchFamily="49" charset="-122"/>
              </a:rPr>
              <a:t>点</a:t>
            </a:r>
            <a:r>
              <a:rPr lang="zh-CN" altLang="en-US" sz="2800">
                <a:solidFill>
                  <a:srgbClr val="0033CC"/>
                </a:solidFill>
                <a:latin typeface="黑体" panose="02010609060101010101" pitchFamily="49" charset="-122"/>
              </a:rPr>
              <a:t>列方程</a:t>
            </a:r>
          </a:p>
          <a:p>
            <a:pPr eaLnBrk="1" hangingPunct="1">
              <a:lnSpc>
                <a:spcPct val="130000"/>
              </a:lnSpc>
              <a:buFontTx/>
              <a:buNone/>
            </a:pPr>
            <a:r>
              <a:rPr lang="zh-CN" altLang="en-US" sz="2400">
                <a:solidFill>
                  <a:srgbClr val="0033CC"/>
                </a:solidFill>
                <a:latin typeface="黑体" panose="02010609060101010101" pitchFamily="49" charset="-122"/>
              </a:rPr>
              <a:t>    </a:t>
            </a:r>
            <a:r>
              <a:rPr lang="en-US" altLang="zh-CN" sz="2400">
                <a:solidFill>
                  <a:srgbClr val="0033CC"/>
                </a:solidFill>
                <a:latin typeface="黑体" panose="02010609060101010101" pitchFamily="49" charset="-122"/>
              </a:rPr>
              <a:t>A:</a:t>
            </a:r>
            <a:r>
              <a:rPr lang="zh-CN" altLang="en-US" sz="2400">
                <a:solidFill>
                  <a:srgbClr val="0033CC"/>
                </a:solidFill>
                <a:latin typeface="黑体" panose="02010609060101010101" pitchFamily="49" charset="-122"/>
              </a:rPr>
              <a:t>最简单两点：多已知量和少未知量</a:t>
            </a:r>
          </a:p>
          <a:p>
            <a:pPr eaLnBrk="1" hangingPunct="1">
              <a:lnSpc>
                <a:spcPct val="130000"/>
              </a:lnSpc>
              <a:buFontTx/>
              <a:buNone/>
            </a:pPr>
            <a:r>
              <a:rPr lang="zh-CN" altLang="en-US" sz="2400">
                <a:solidFill>
                  <a:srgbClr val="0033CC"/>
                </a:solidFill>
                <a:latin typeface="黑体" panose="02010609060101010101" pitchFamily="49" charset="-122"/>
              </a:rPr>
              <a:t>    </a:t>
            </a:r>
            <a:r>
              <a:rPr lang="en-US" altLang="zh-CN" sz="2400">
                <a:solidFill>
                  <a:srgbClr val="0033CC"/>
                </a:solidFill>
                <a:latin typeface="黑体" panose="02010609060101010101" pitchFamily="49" charset="-122"/>
              </a:rPr>
              <a:t>B:</a:t>
            </a:r>
            <a:r>
              <a:rPr lang="zh-CN" altLang="en-US" sz="2400">
                <a:solidFill>
                  <a:srgbClr val="0033CC"/>
                </a:solidFill>
                <a:latin typeface="黑体" panose="02010609060101010101" pitchFamily="49" charset="-122"/>
              </a:rPr>
              <a:t>选择合适参考面（确定</a:t>
            </a:r>
            <a:r>
              <a:rPr lang="en-US" altLang="zh-CN" sz="2400">
                <a:solidFill>
                  <a:srgbClr val="0033CC"/>
                </a:solidFill>
                <a:latin typeface="黑体" panose="02010609060101010101" pitchFamily="49" charset="-122"/>
              </a:rPr>
              <a:t>h</a:t>
            </a:r>
            <a:r>
              <a:rPr lang="zh-CN" altLang="en-US" sz="2400">
                <a:solidFill>
                  <a:srgbClr val="0033CC"/>
                </a:solidFill>
                <a:latin typeface="黑体" panose="02010609060101010101" pitchFamily="49" charset="-122"/>
              </a:rPr>
              <a:t>）</a:t>
            </a:r>
          </a:p>
          <a:p>
            <a:pPr eaLnBrk="1" hangingPunct="1">
              <a:lnSpc>
                <a:spcPct val="130000"/>
              </a:lnSpc>
              <a:buFontTx/>
              <a:buNone/>
            </a:pPr>
            <a:r>
              <a:rPr lang="zh-CN" altLang="en-US" sz="2400">
                <a:solidFill>
                  <a:srgbClr val="0033CC"/>
                </a:solidFill>
                <a:latin typeface="黑体" panose="02010609060101010101" pitchFamily="49" charset="-122"/>
              </a:rPr>
              <a:t>    </a:t>
            </a:r>
            <a:r>
              <a:rPr lang="en-US" altLang="zh-CN" sz="2400">
                <a:solidFill>
                  <a:srgbClr val="0033CC"/>
                </a:solidFill>
                <a:latin typeface="黑体" panose="02010609060101010101" pitchFamily="49" charset="-122"/>
              </a:rPr>
              <a:t>C:</a:t>
            </a:r>
            <a:r>
              <a:rPr lang="zh-CN" altLang="en-US" sz="2400">
                <a:solidFill>
                  <a:srgbClr val="0033CC"/>
                </a:solidFill>
                <a:latin typeface="黑体" panose="02010609060101010101" pitchFamily="49" charset="-122"/>
              </a:rPr>
              <a:t>不熟悉特殊形式，可列出完整形式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7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7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7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7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77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88913"/>
            <a:ext cx="8532812" cy="356393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zh-CN" altLang="en-US" sz="2800" smtClean="0"/>
              <a:t>例：当水从水龙头缓慢流出而自由下落时，水流随位置的下降而变细。若水笼头管口直径为</a:t>
            </a:r>
            <a:r>
              <a:rPr lang="en-US" altLang="zh-CN" sz="2800" i="1" smtClean="0"/>
              <a:t>D</a:t>
            </a:r>
            <a:r>
              <a:rPr lang="zh-CN" altLang="en-US" sz="2800" smtClean="0"/>
              <a:t>，水流出的速率为</a:t>
            </a:r>
            <a:r>
              <a:rPr lang="en-US" altLang="zh-CN" sz="2800" i="1" smtClean="0"/>
              <a:t>v</a:t>
            </a:r>
            <a:r>
              <a:rPr lang="en-US" altLang="zh-CN" sz="2800" baseline="-30000" smtClean="0"/>
              <a:t>0</a:t>
            </a:r>
            <a:r>
              <a:rPr lang="zh-CN" altLang="en-US" sz="2800" smtClean="0"/>
              <a:t>。求：在水笼头出口以下</a:t>
            </a:r>
            <a:r>
              <a:rPr lang="en-US" altLang="zh-CN" sz="2800" i="1" smtClean="0"/>
              <a:t>h</a:t>
            </a:r>
            <a:r>
              <a:rPr lang="zh-CN" altLang="en-US" sz="2800" smtClean="0"/>
              <a:t>处水流的直径</a:t>
            </a:r>
            <a:r>
              <a:rPr lang="en-US" altLang="zh-CN" sz="2800" i="1" smtClean="0"/>
              <a:t>d</a:t>
            </a:r>
            <a:r>
              <a:rPr lang="zh-CN" altLang="en-US" sz="2800" smtClean="0"/>
              <a:t>。</a:t>
            </a:r>
          </a:p>
          <a:p>
            <a:pPr eaLnBrk="1" hangingPunct="1">
              <a:buFontTx/>
              <a:buNone/>
            </a:pPr>
            <a:r>
              <a:rPr lang="zh-CN" altLang="en-US" sz="2800" smtClean="0"/>
              <a:t>解：设水龙头出口以下</a:t>
            </a:r>
            <a:r>
              <a:rPr lang="en-US" altLang="zh-CN" sz="2800" i="1" smtClean="0"/>
              <a:t>h</a:t>
            </a:r>
            <a:r>
              <a:rPr lang="zh-CN" altLang="en-US" sz="2800" smtClean="0"/>
              <a:t>处水流速度为</a:t>
            </a:r>
            <a:r>
              <a:rPr lang="en-US" altLang="zh-CN" sz="2800" i="1" smtClean="0"/>
              <a:t>v</a:t>
            </a:r>
            <a:r>
              <a:rPr lang="zh-CN" altLang="en-US" sz="2800" smtClean="0"/>
              <a:t>，对水龙头管口和</a:t>
            </a:r>
            <a:r>
              <a:rPr lang="en-US" altLang="zh-CN" sz="2800" i="1" smtClean="0"/>
              <a:t>h</a:t>
            </a:r>
            <a:r>
              <a:rPr lang="zh-CN" altLang="en-US" sz="2800" smtClean="0"/>
              <a:t>处列伯努利方程  </a:t>
            </a:r>
          </a:p>
        </p:txBody>
      </p:sp>
      <p:graphicFrame>
        <p:nvGraphicFramePr>
          <p:cNvPr id="23347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4103826"/>
              </p:ext>
            </p:extLst>
          </p:nvPr>
        </p:nvGraphicFramePr>
        <p:xfrm>
          <a:off x="2126406" y="2888940"/>
          <a:ext cx="7005638" cy="1471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2" name="公式" r:id="rId3" imgW="1854200" imgH="393700" progId="Equation.3">
                  <p:embed/>
                </p:oleObj>
              </mc:Choice>
              <mc:Fallback>
                <p:oleObj name="公式" r:id="rId3" imgW="1854200" imgH="3937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6406" y="2888940"/>
                        <a:ext cx="7005638" cy="1471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347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633426"/>
              </p:ext>
            </p:extLst>
          </p:nvPr>
        </p:nvGraphicFramePr>
        <p:xfrm>
          <a:off x="3920281" y="4400240"/>
          <a:ext cx="3771900" cy="896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3" name="公式" r:id="rId5" imgW="1002865" imgH="241195" progId="Equation.3">
                  <p:embed/>
                </p:oleObj>
              </mc:Choice>
              <mc:Fallback>
                <p:oleObj name="公式" r:id="rId5" imgW="1002865" imgH="241195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0281" y="4400240"/>
                        <a:ext cx="3771900" cy="896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348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6810247"/>
              </p:ext>
            </p:extLst>
          </p:nvPr>
        </p:nvGraphicFramePr>
        <p:xfrm>
          <a:off x="3718669" y="5405127"/>
          <a:ext cx="4297362" cy="896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4" name="公式" r:id="rId7" imgW="1143000" imgH="241300" progId="Equation.3">
                  <p:embed/>
                </p:oleObj>
              </mc:Choice>
              <mc:Fallback>
                <p:oleObj name="公式" r:id="rId7" imgW="1143000" imgH="2413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8669" y="5405127"/>
                        <a:ext cx="4297362" cy="896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3483" name="AutoShape 11"/>
          <p:cNvSpPr>
            <a:spLocks noChangeArrowheads="1"/>
          </p:cNvSpPr>
          <p:nvPr/>
        </p:nvSpPr>
        <p:spPr bwMode="auto">
          <a:xfrm>
            <a:off x="743694" y="3496952"/>
            <a:ext cx="1258887" cy="75565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3484" name="AutoShape 12"/>
          <p:cNvSpPr>
            <a:spLocks noChangeArrowheads="1"/>
          </p:cNvSpPr>
          <p:nvPr/>
        </p:nvSpPr>
        <p:spPr bwMode="auto">
          <a:xfrm>
            <a:off x="1067544" y="4252602"/>
            <a:ext cx="576262" cy="23495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6699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3485" name="Line 13"/>
          <p:cNvSpPr>
            <a:spLocks noChangeShapeType="1"/>
          </p:cNvSpPr>
          <p:nvPr/>
        </p:nvSpPr>
        <p:spPr bwMode="auto">
          <a:xfrm>
            <a:off x="1678731" y="4252602"/>
            <a:ext cx="360363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3486" name="Line 14"/>
          <p:cNvSpPr>
            <a:spLocks noChangeShapeType="1"/>
          </p:cNvSpPr>
          <p:nvPr/>
        </p:nvSpPr>
        <p:spPr bwMode="auto">
          <a:xfrm>
            <a:off x="1535856" y="5836927"/>
            <a:ext cx="466725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3487" name="Line 15"/>
          <p:cNvSpPr>
            <a:spLocks noChangeShapeType="1"/>
          </p:cNvSpPr>
          <p:nvPr/>
        </p:nvSpPr>
        <p:spPr bwMode="auto">
          <a:xfrm>
            <a:off x="1823194" y="4252602"/>
            <a:ext cx="0" cy="158432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233488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1582697"/>
              </p:ext>
            </p:extLst>
          </p:nvPr>
        </p:nvGraphicFramePr>
        <p:xfrm>
          <a:off x="1894631" y="4793940"/>
          <a:ext cx="476250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5" name="公式" r:id="rId9" imgW="126725" imgH="177415" progId="Equation.3">
                  <p:embed/>
                </p:oleObj>
              </mc:Choice>
              <mc:Fallback>
                <p:oleObj name="公式" r:id="rId9" imgW="126725" imgH="177415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4631" y="4793940"/>
                        <a:ext cx="476250" cy="66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3489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3081089"/>
              </p:ext>
            </p:extLst>
          </p:nvPr>
        </p:nvGraphicFramePr>
        <p:xfrm>
          <a:off x="2002581" y="3952565"/>
          <a:ext cx="619125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6" name="公式" r:id="rId11" imgW="164885" imgH="164885" progId="Equation.3">
                  <p:embed/>
                </p:oleObj>
              </mc:Choice>
              <mc:Fallback>
                <p:oleObj name="公式" r:id="rId11" imgW="164885" imgH="164885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2581" y="3952565"/>
                        <a:ext cx="619125" cy="612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3490" name="Line 18"/>
          <p:cNvSpPr>
            <a:spLocks noChangeShapeType="1"/>
          </p:cNvSpPr>
          <p:nvPr/>
        </p:nvSpPr>
        <p:spPr bwMode="auto">
          <a:xfrm>
            <a:off x="3694856" y="3352490"/>
            <a:ext cx="323850" cy="612775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3491" name="Line 19"/>
          <p:cNvSpPr>
            <a:spLocks noChangeShapeType="1"/>
          </p:cNvSpPr>
          <p:nvPr/>
        </p:nvSpPr>
        <p:spPr bwMode="auto">
          <a:xfrm>
            <a:off x="6647606" y="3389002"/>
            <a:ext cx="323850" cy="612775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3492" name="Line 20"/>
          <p:cNvSpPr>
            <a:spLocks noChangeShapeType="1"/>
          </p:cNvSpPr>
          <p:nvPr/>
        </p:nvSpPr>
        <p:spPr bwMode="auto">
          <a:xfrm>
            <a:off x="8195419" y="3389002"/>
            <a:ext cx="323850" cy="612775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3493" name="Line 21"/>
          <p:cNvSpPr>
            <a:spLocks noChangeShapeType="1"/>
          </p:cNvSpPr>
          <p:nvPr/>
        </p:nvSpPr>
        <p:spPr bwMode="auto">
          <a:xfrm>
            <a:off x="2291506" y="3352490"/>
            <a:ext cx="323850" cy="6127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3494" name="Line 22"/>
          <p:cNvSpPr>
            <a:spLocks noChangeShapeType="1"/>
          </p:cNvSpPr>
          <p:nvPr/>
        </p:nvSpPr>
        <p:spPr bwMode="auto">
          <a:xfrm>
            <a:off x="5207744" y="3317565"/>
            <a:ext cx="323850" cy="6127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3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33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33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33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33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33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33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33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33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233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233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233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233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233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233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233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412875"/>
            <a:ext cx="3810000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zh-CN" altLang="en-US" sz="2800" smtClean="0"/>
              <a:t>体积流量守恒：  </a:t>
            </a:r>
          </a:p>
        </p:txBody>
      </p:sp>
      <p:sp>
        <p:nvSpPr>
          <p:cNvPr id="7171" name="AutoShape 8"/>
          <p:cNvSpPr>
            <a:spLocks noChangeArrowheads="1"/>
          </p:cNvSpPr>
          <p:nvPr/>
        </p:nvSpPr>
        <p:spPr bwMode="auto">
          <a:xfrm>
            <a:off x="684213" y="3184525"/>
            <a:ext cx="1258887" cy="75565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172" name="AutoShape 9"/>
          <p:cNvSpPr>
            <a:spLocks noChangeArrowheads="1"/>
          </p:cNvSpPr>
          <p:nvPr/>
        </p:nvSpPr>
        <p:spPr bwMode="auto">
          <a:xfrm>
            <a:off x="1008063" y="3940175"/>
            <a:ext cx="576262" cy="23495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6699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173" name="Line 10"/>
          <p:cNvSpPr>
            <a:spLocks noChangeShapeType="1"/>
          </p:cNvSpPr>
          <p:nvPr/>
        </p:nvSpPr>
        <p:spPr bwMode="auto">
          <a:xfrm>
            <a:off x="1619250" y="3940175"/>
            <a:ext cx="360363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74" name="Line 11"/>
          <p:cNvSpPr>
            <a:spLocks noChangeShapeType="1"/>
          </p:cNvSpPr>
          <p:nvPr/>
        </p:nvSpPr>
        <p:spPr bwMode="auto">
          <a:xfrm>
            <a:off x="1476375" y="5524500"/>
            <a:ext cx="466725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75" name="Line 12"/>
          <p:cNvSpPr>
            <a:spLocks noChangeShapeType="1"/>
          </p:cNvSpPr>
          <p:nvPr/>
        </p:nvSpPr>
        <p:spPr bwMode="auto">
          <a:xfrm>
            <a:off x="1763713" y="3940175"/>
            <a:ext cx="0" cy="158432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7176" name="Object 13"/>
          <p:cNvGraphicFramePr>
            <a:graphicFrameLocks noChangeAspect="1"/>
          </p:cNvGraphicFramePr>
          <p:nvPr/>
        </p:nvGraphicFramePr>
        <p:xfrm>
          <a:off x="1835150" y="4481513"/>
          <a:ext cx="476250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8" name="公式" r:id="rId3" imgW="126725" imgH="177415" progId="Equation.3">
                  <p:embed/>
                </p:oleObj>
              </mc:Choice>
              <mc:Fallback>
                <p:oleObj name="公式" r:id="rId3" imgW="126725" imgH="177415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150" y="4481513"/>
                        <a:ext cx="476250" cy="66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7" name="Object 14"/>
          <p:cNvGraphicFramePr>
            <a:graphicFrameLocks noChangeAspect="1"/>
          </p:cNvGraphicFramePr>
          <p:nvPr/>
        </p:nvGraphicFramePr>
        <p:xfrm>
          <a:off x="1943100" y="3640138"/>
          <a:ext cx="619125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9" name="公式" r:id="rId5" imgW="164885" imgH="164885" progId="Equation.3">
                  <p:embed/>
                </p:oleObj>
              </mc:Choice>
              <mc:Fallback>
                <p:oleObj name="公式" r:id="rId5" imgW="164885" imgH="164885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43100" y="3640138"/>
                        <a:ext cx="619125" cy="612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4516" name="Object 20"/>
          <p:cNvGraphicFramePr>
            <a:graphicFrameLocks noChangeAspect="1"/>
          </p:cNvGraphicFramePr>
          <p:nvPr/>
        </p:nvGraphicFramePr>
        <p:xfrm>
          <a:off x="3203575" y="1435100"/>
          <a:ext cx="4171950" cy="1425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80" r:id="rId7" imgW="1143000" imgH="393700" progId="Equation.DSMT4">
                  <p:embed/>
                </p:oleObj>
              </mc:Choice>
              <mc:Fallback>
                <p:oleObj r:id="rId7" imgW="1143000" imgH="393700" progId="Equation.DSMT4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575" y="1435100"/>
                        <a:ext cx="4171950" cy="1425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4515" name="Object 19"/>
          <p:cNvGraphicFramePr>
            <a:graphicFrameLocks noChangeAspect="1"/>
          </p:cNvGraphicFramePr>
          <p:nvPr/>
        </p:nvGraphicFramePr>
        <p:xfrm>
          <a:off x="3959225" y="3044825"/>
          <a:ext cx="4686300" cy="1076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81" r:id="rId9" imgW="1282700" imgH="292100" progId="Equation.DSMT4">
                  <p:embed/>
                </p:oleObj>
              </mc:Choice>
              <mc:Fallback>
                <p:oleObj r:id="rId9" imgW="1282700" imgH="292100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9225" y="3044825"/>
                        <a:ext cx="4686300" cy="1076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4514" name="Object 18"/>
          <p:cNvGraphicFramePr>
            <a:graphicFrameLocks noChangeAspect="1"/>
          </p:cNvGraphicFramePr>
          <p:nvPr/>
        </p:nvGraphicFramePr>
        <p:xfrm>
          <a:off x="4725988" y="4262438"/>
          <a:ext cx="4310062" cy="191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82" r:id="rId11" imgW="1180588" imgH="520474" progId="Equation.DSMT4">
                  <p:embed/>
                </p:oleObj>
              </mc:Choice>
              <mc:Fallback>
                <p:oleObj r:id="rId11" imgW="1180588" imgH="520474" progId="Equation.DSMT4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5988" y="4262438"/>
                        <a:ext cx="4310062" cy="1911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81" name="Object 24"/>
          <p:cNvGraphicFramePr>
            <a:graphicFrameLocks noGrp="1" noChangeAspect="1"/>
          </p:cNvGraphicFramePr>
          <p:nvPr>
            <p:ph sz="half" idx="2"/>
          </p:nvPr>
        </p:nvGraphicFramePr>
        <p:xfrm>
          <a:off x="2339975" y="385763"/>
          <a:ext cx="5040313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83" name="公式" r:id="rId13" imgW="1143000" imgH="241300" progId="Equation.3">
                  <p:embed/>
                </p:oleObj>
              </mc:Choice>
              <mc:Fallback>
                <p:oleObj name="公式" r:id="rId13" imgW="1143000" imgH="241300" progId="Equation.3">
                  <p:embed/>
                  <p:pic>
                    <p:nvPicPr>
                      <p:cNvPr id="0" name="Object 2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975" y="385763"/>
                        <a:ext cx="5040313" cy="1063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44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34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34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34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3568" y="404664"/>
            <a:ext cx="8280412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zh-CN" altLang="en-US" sz="2800" smtClean="0"/>
              <a:t>例：注射器活塞面积为</a:t>
            </a:r>
            <a:r>
              <a:rPr lang="en-US" altLang="zh-CN" sz="2800" smtClean="0"/>
              <a:t>1.2cm</a:t>
            </a:r>
            <a:r>
              <a:rPr lang="en-US" altLang="zh-CN" sz="2800" baseline="30000" smtClean="0"/>
              <a:t>2</a:t>
            </a:r>
            <a:r>
              <a:rPr lang="zh-CN" altLang="en-US" sz="2800" smtClean="0"/>
              <a:t>，针头的截面积为</a:t>
            </a:r>
            <a:r>
              <a:rPr lang="en-US" altLang="zh-CN" sz="2800" smtClean="0"/>
              <a:t>1.0mm</a:t>
            </a:r>
            <a:r>
              <a:rPr lang="en-US" altLang="zh-CN" sz="2800" baseline="30000" smtClean="0"/>
              <a:t>2</a:t>
            </a:r>
            <a:r>
              <a:rPr lang="zh-CN" altLang="en-US" sz="2800" smtClean="0"/>
              <a:t>，当注射器水平放置时用</a:t>
            </a:r>
            <a:r>
              <a:rPr lang="en-US" altLang="zh-CN" sz="2800" smtClean="0"/>
              <a:t>4.9 N</a:t>
            </a:r>
            <a:r>
              <a:rPr lang="zh-CN" altLang="en-US" sz="2800" smtClean="0"/>
              <a:t>的力推动活塞，使活塞匀速地移动了</a:t>
            </a:r>
            <a:r>
              <a:rPr lang="en-US" altLang="zh-CN" sz="2800" smtClean="0"/>
              <a:t>4cm</a:t>
            </a:r>
            <a:r>
              <a:rPr lang="zh-CN" altLang="en-US" sz="2800" smtClean="0"/>
              <a:t>，问：水从注射器中流出所需的时间。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zh-CN" altLang="en-US" sz="2800" smtClean="0"/>
              <a:t>解：活塞处为</a:t>
            </a:r>
            <a:r>
              <a:rPr lang="en-US" altLang="zh-CN" sz="2800" smtClean="0"/>
              <a:t>S</a:t>
            </a:r>
            <a:r>
              <a:rPr lang="en-US" altLang="zh-CN" sz="2800" baseline="-25000" smtClean="0"/>
              <a:t>2</a:t>
            </a:r>
            <a:r>
              <a:rPr lang="zh-CN" altLang="en-US" sz="2800" smtClean="0"/>
              <a:t>，针头处为</a:t>
            </a:r>
            <a:r>
              <a:rPr lang="en-US" altLang="zh-CN" sz="2800" smtClean="0"/>
              <a:t>S</a:t>
            </a:r>
            <a:r>
              <a:rPr lang="en-US" altLang="zh-CN" sz="2800" baseline="-25000" smtClean="0"/>
              <a:t>1</a:t>
            </a:r>
            <a:r>
              <a:rPr lang="zh-CN" altLang="en-US" sz="2800" smtClean="0"/>
              <a:t>，注射器内液体受到的压强差为：  </a:t>
            </a:r>
          </a:p>
        </p:txBody>
      </p:sp>
      <p:sp>
        <p:nvSpPr>
          <p:cNvPr id="236550" name="Rectangle 6"/>
          <p:cNvSpPr>
            <a:spLocks noChangeArrowheads="1"/>
          </p:cNvSpPr>
          <p:nvPr/>
        </p:nvSpPr>
        <p:spPr bwMode="auto">
          <a:xfrm>
            <a:off x="2878138" y="4148138"/>
            <a:ext cx="2125662" cy="612775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kumimoji="0" lang="zh-CN" altLang="zh-CN" sz="1000" b="0">
              <a:ea typeface="宋体" panose="02010600030101010101" pitchFamily="2" charset="-122"/>
            </a:endParaRPr>
          </a:p>
        </p:txBody>
      </p:sp>
      <p:sp>
        <p:nvSpPr>
          <p:cNvPr id="236551" name="Rectangle 7" descr="之字形"/>
          <p:cNvSpPr>
            <a:spLocks noChangeArrowheads="1"/>
          </p:cNvSpPr>
          <p:nvPr/>
        </p:nvSpPr>
        <p:spPr bwMode="auto">
          <a:xfrm>
            <a:off x="5003800" y="4437063"/>
            <a:ext cx="863600" cy="34925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kumimoji="0" lang="zh-CN" altLang="zh-CN" sz="1000" b="0">
              <a:ea typeface="宋体" panose="02010600030101010101" pitchFamily="2" charset="-122"/>
            </a:endParaRPr>
          </a:p>
        </p:txBody>
      </p:sp>
      <p:sp>
        <p:nvSpPr>
          <p:cNvPr id="236552" name="Rectangle 8"/>
          <p:cNvSpPr>
            <a:spLocks noChangeArrowheads="1"/>
          </p:cNvSpPr>
          <p:nvPr/>
        </p:nvSpPr>
        <p:spPr bwMode="auto">
          <a:xfrm>
            <a:off x="3275013" y="4148138"/>
            <a:ext cx="107950" cy="612775"/>
          </a:xfrm>
          <a:prstGeom prst="rect">
            <a:avLst/>
          </a:prstGeom>
          <a:solidFill>
            <a:srgbClr val="6699FF"/>
          </a:solidFill>
          <a:ln w="9525">
            <a:solidFill>
              <a:srgbClr val="000000"/>
            </a:solidFill>
            <a:prstDash val="dash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kumimoji="0" lang="zh-CN" altLang="zh-CN" sz="1000" b="0">
              <a:ea typeface="宋体" panose="02010600030101010101" pitchFamily="2" charset="-122"/>
            </a:endParaRPr>
          </a:p>
        </p:txBody>
      </p:sp>
      <p:sp>
        <p:nvSpPr>
          <p:cNvPr id="236554" name="Rectangle 10" descr="之字形"/>
          <p:cNvSpPr>
            <a:spLocks noChangeArrowheads="1"/>
          </p:cNvSpPr>
          <p:nvPr/>
        </p:nvSpPr>
        <p:spPr bwMode="auto">
          <a:xfrm>
            <a:off x="3384550" y="4148138"/>
            <a:ext cx="1619250" cy="612775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kumimoji="0" lang="zh-CN" altLang="zh-CN" sz="1000" b="0">
              <a:ea typeface="宋体" panose="02010600030101010101" pitchFamily="2" charset="-122"/>
            </a:endParaRPr>
          </a:p>
        </p:txBody>
      </p:sp>
      <p:sp>
        <p:nvSpPr>
          <p:cNvPr id="236553" name="Rectangle 9"/>
          <p:cNvSpPr>
            <a:spLocks noChangeArrowheads="1"/>
          </p:cNvSpPr>
          <p:nvPr/>
        </p:nvSpPr>
        <p:spPr bwMode="auto">
          <a:xfrm>
            <a:off x="4895850" y="4148138"/>
            <a:ext cx="107950" cy="612775"/>
          </a:xfrm>
          <a:prstGeom prst="rect">
            <a:avLst/>
          </a:prstGeom>
          <a:solidFill>
            <a:srgbClr val="6699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kumimoji="0" lang="zh-CN" altLang="zh-CN" sz="1000" b="0">
              <a:ea typeface="宋体" panose="02010600030101010101" pitchFamily="2" charset="-122"/>
            </a:endParaRPr>
          </a:p>
        </p:txBody>
      </p:sp>
      <p:sp>
        <p:nvSpPr>
          <p:cNvPr id="236555" name="Line 11"/>
          <p:cNvSpPr>
            <a:spLocks noChangeShapeType="1"/>
          </p:cNvSpPr>
          <p:nvPr/>
        </p:nvSpPr>
        <p:spPr bwMode="auto">
          <a:xfrm>
            <a:off x="2663825" y="4437063"/>
            <a:ext cx="611188" cy="158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6556" name="Line 12"/>
          <p:cNvSpPr>
            <a:spLocks noChangeShapeType="1"/>
          </p:cNvSpPr>
          <p:nvPr/>
        </p:nvSpPr>
        <p:spPr bwMode="auto">
          <a:xfrm>
            <a:off x="3275013" y="3860800"/>
            <a:ext cx="1587" cy="25241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6557" name="Line 13"/>
          <p:cNvSpPr>
            <a:spLocks noChangeShapeType="1"/>
          </p:cNvSpPr>
          <p:nvPr/>
        </p:nvSpPr>
        <p:spPr bwMode="auto">
          <a:xfrm>
            <a:off x="4894263" y="3824288"/>
            <a:ext cx="1587" cy="2889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6558" name="Line 14"/>
          <p:cNvSpPr>
            <a:spLocks noChangeShapeType="1"/>
          </p:cNvSpPr>
          <p:nvPr/>
        </p:nvSpPr>
        <p:spPr bwMode="auto">
          <a:xfrm>
            <a:off x="3275013" y="3968750"/>
            <a:ext cx="1620837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236564" name="Object 20"/>
          <p:cNvGraphicFramePr>
            <a:graphicFrameLocks noGrp="1" noChangeAspect="1"/>
          </p:cNvGraphicFramePr>
          <p:nvPr>
            <p:ph sz="half" idx="2"/>
          </p:nvPr>
        </p:nvGraphicFramePr>
        <p:xfrm>
          <a:off x="3671888" y="3357563"/>
          <a:ext cx="900112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72" name="公式" r:id="rId5" imgW="304404" imgH="177569" progId="Equation.3">
                  <p:embed/>
                </p:oleObj>
              </mc:Choice>
              <mc:Fallback>
                <p:oleObj name="公式" r:id="rId5" imgW="304404" imgH="177569" progId="Equation.3">
                  <p:embed/>
                  <p:pic>
                    <p:nvPicPr>
                      <p:cNvPr id="0" name="Object 20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71888" y="3357563"/>
                        <a:ext cx="900112" cy="523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6567" name="Object 23"/>
          <p:cNvGraphicFramePr>
            <a:graphicFrameLocks noChangeAspect="1"/>
          </p:cNvGraphicFramePr>
          <p:nvPr/>
        </p:nvGraphicFramePr>
        <p:xfrm>
          <a:off x="2193925" y="4167188"/>
          <a:ext cx="488950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73" name="公式" r:id="rId7" imgW="164885" imgH="164885" progId="Equation.3">
                  <p:embed/>
                </p:oleObj>
              </mc:Choice>
              <mc:Fallback>
                <p:oleObj name="公式" r:id="rId7" imgW="164885" imgH="164885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3925" y="4167188"/>
                        <a:ext cx="488950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6568" name="Object 24"/>
          <p:cNvGraphicFramePr>
            <a:graphicFrameLocks noChangeAspect="1"/>
          </p:cNvGraphicFramePr>
          <p:nvPr/>
        </p:nvGraphicFramePr>
        <p:xfrm>
          <a:off x="3167063" y="4760913"/>
          <a:ext cx="527050" cy="63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74" name="公式" r:id="rId9" imgW="177569" imgH="215619" progId="Equation.3">
                  <p:embed/>
                </p:oleObj>
              </mc:Choice>
              <mc:Fallback>
                <p:oleObj name="公式" r:id="rId9" imgW="177569" imgH="215619" progId="Equation.3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7063" y="4760913"/>
                        <a:ext cx="527050" cy="638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6569" name="Object 25"/>
          <p:cNvGraphicFramePr>
            <a:graphicFrameLocks noChangeAspect="1"/>
          </p:cNvGraphicFramePr>
          <p:nvPr/>
        </p:nvGraphicFramePr>
        <p:xfrm>
          <a:off x="5707063" y="4545013"/>
          <a:ext cx="488950" cy="63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75" name="公式" r:id="rId11" imgW="164885" imgH="215619" progId="Equation.3">
                  <p:embed/>
                </p:oleObj>
              </mc:Choice>
              <mc:Fallback>
                <p:oleObj name="公式" r:id="rId11" imgW="164885" imgH="215619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07063" y="4545013"/>
                        <a:ext cx="488950" cy="638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6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36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236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36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36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36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3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" dur="500"/>
                                        <p:tgtEl>
                                          <p:spTgt spid="2365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6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36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236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36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36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36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236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236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236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550" grpId="0" animBg="1"/>
      <p:bldP spid="236551" grpId="0" animBg="1"/>
      <p:bldP spid="236552" grpId="0" animBg="1"/>
      <p:bldP spid="236554" grpId="0" animBg="1"/>
      <p:bldP spid="236554" grpId="1" animBg="1"/>
      <p:bldP spid="23655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8"/>
          <p:cNvSpPr>
            <a:spLocks noChangeArrowheads="1"/>
          </p:cNvSpPr>
          <p:nvPr/>
        </p:nvSpPr>
        <p:spPr bwMode="auto">
          <a:xfrm>
            <a:off x="107950" y="3859213"/>
            <a:ext cx="2125663" cy="612775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kumimoji="0" lang="zh-CN" altLang="zh-CN" sz="1000" b="0">
              <a:ea typeface="宋体" panose="02010600030101010101" pitchFamily="2" charset="-122"/>
            </a:endParaRPr>
          </a:p>
        </p:txBody>
      </p:sp>
      <p:sp>
        <p:nvSpPr>
          <p:cNvPr id="9219" name="Rectangle 29" descr="之字形"/>
          <p:cNvSpPr>
            <a:spLocks noChangeArrowheads="1"/>
          </p:cNvSpPr>
          <p:nvPr/>
        </p:nvSpPr>
        <p:spPr bwMode="auto">
          <a:xfrm>
            <a:off x="2233613" y="4148138"/>
            <a:ext cx="863600" cy="34925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kumimoji="0" lang="zh-CN" altLang="zh-CN" sz="1000" b="0">
              <a:ea typeface="宋体" panose="02010600030101010101" pitchFamily="2" charset="-122"/>
            </a:endParaRPr>
          </a:p>
        </p:txBody>
      </p:sp>
      <p:sp>
        <p:nvSpPr>
          <p:cNvPr id="9220" name="Rectangle 32"/>
          <p:cNvSpPr>
            <a:spLocks noChangeArrowheads="1"/>
          </p:cNvSpPr>
          <p:nvPr/>
        </p:nvSpPr>
        <p:spPr bwMode="auto">
          <a:xfrm>
            <a:off x="2125663" y="3859213"/>
            <a:ext cx="107950" cy="612775"/>
          </a:xfrm>
          <a:prstGeom prst="rect">
            <a:avLst/>
          </a:prstGeom>
          <a:solidFill>
            <a:srgbClr val="6699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kumimoji="0" lang="zh-CN" altLang="zh-CN" sz="1000" b="0">
              <a:ea typeface="宋体" panose="02010600030101010101" pitchFamily="2" charset="-122"/>
            </a:endParaRPr>
          </a:p>
        </p:txBody>
      </p:sp>
      <p:sp>
        <p:nvSpPr>
          <p:cNvPr id="9221" name="Line 33"/>
          <p:cNvSpPr>
            <a:spLocks noChangeShapeType="1"/>
          </p:cNvSpPr>
          <p:nvPr/>
        </p:nvSpPr>
        <p:spPr bwMode="auto">
          <a:xfrm>
            <a:off x="1477963" y="4149725"/>
            <a:ext cx="611187" cy="1588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22" name="Line 34"/>
          <p:cNvSpPr>
            <a:spLocks noChangeShapeType="1"/>
          </p:cNvSpPr>
          <p:nvPr/>
        </p:nvSpPr>
        <p:spPr bwMode="auto">
          <a:xfrm>
            <a:off x="504825" y="3571875"/>
            <a:ext cx="1588" cy="25241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23" name="Line 35"/>
          <p:cNvSpPr>
            <a:spLocks noChangeShapeType="1"/>
          </p:cNvSpPr>
          <p:nvPr/>
        </p:nvSpPr>
        <p:spPr bwMode="auto">
          <a:xfrm>
            <a:off x="2124075" y="3535363"/>
            <a:ext cx="1588" cy="2889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24" name="Line 36"/>
          <p:cNvSpPr>
            <a:spLocks noChangeShapeType="1"/>
          </p:cNvSpPr>
          <p:nvPr/>
        </p:nvSpPr>
        <p:spPr bwMode="auto">
          <a:xfrm>
            <a:off x="504825" y="3679825"/>
            <a:ext cx="1620838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9225" name="Object 37"/>
          <p:cNvGraphicFramePr>
            <a:graphicFrameLocks noChangeAspect="1"/>
          </p:cNvGraphicFramePr>
          <p:nvPr/>
        </p:nvGraphicFramePr>
        <p:xfrm>
          <a:off x="901700" y="3068638"/>
          <a:ext cx="900113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78" name="公式" r:id="rId5" imgW="304404" imgH="177569" progId="Equation.3">
                  <p:embed/>
                </p:oleObj>
              </mc:Choice>
              <mc:Fallback>
                <p:oleObj name="公式" r:id="rId5" imgW="304404" imgH="177569" progId="Equation.3">
                  <p:embed/>
                  <p:pic>
                    <p:nvPicPr>
                      <p:cNvPr id="0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1700" y="3068638"/>
                        <a:ext cx="900113" cy="523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6" name="Object 38"/>
          <p:cNvGraphicFramePr>
            <a:graphicFrameLocks noChangeAspect="1"/>
          </p:cNvGraphicFramePr>
          <p:nvPr/>
        </p:nvGraphicFramePr>
        <p:xfrm>
          <a:off x="954088" y="3952875"/>
          <a:ext cx="488950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79" name="公式" r:id="rId7" imgW="164885" imgH="164885" progId="Equation.3">
                  <p:embed/>
                </p:oleObj>
              </mc:Choice>
              <mc:Fallback>
                <p:oleObj name="公式" r:id="rId7" imgW="164885" imgH="164885" progId="Equation.3">
                  <p:embed/>
                  <p:pic>
                    <p:nvPicPr>
                      <p:cNvPr id="0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4088" y="3952875"/>
                        <a:ext cx="488950" cy="487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7" name="Object 39"/>
          <p:cNvGraphicFramePr>
            <a:graphicFrameLocks noChangeAspect="1"/>
          </p:cNvGraphicFramePr>
          <p:nvPr/>
        </p:nvGraphicFramePr>
        <p:xfrm>
          <a:off x="396875" y="4471988"/>
          <a:ext cx="527050" cy="63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80" name="公式" r:id="rId9" imgW="177569" imgH="215619" progId="Equation.3">
                  <p:embed/>
                </p:oleObj>
              </mc:Choice>
              <mc:Fallback>
                <p:oleObj name="公式" r:id="rId9" imgW="177569" imgH="215619" progId="Equation.3">
                  <p:embed/>
                  <p:pic>
                    <p:nvPicPr>
                      <p:cNvPr id="0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875" y="4471988"/>
                        <a:ext cx="527050" cy="638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8" name="Object 40"/>
          <p:cNvGraphicFramePr>
            <a:graphicFrameLocks noChangeAspect="1"/>
          </p:cNvGraphicFramePr>
          <p:nvPr/>
        </p:nvGraphicFramePr>
        <p:xfrm>
          <a:off x="2486025" y="4184650"/>
          <a:ext cx="488950" cy="63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81" name="公式" r:id="rId11" imgW="164885" imgH="215619" progId="Equation.3">
                  <p:embed/>
                </p:oleObj>
              </mc:Choice>
              <mc:Fallback>
                <p:oleObj name="公式" r:id="rId11" imgW="164885" imgH="215619" progId="Equation.3">
                  <p:embed/>
                  <p:pic>
                    <p:nvPicPr>
                      <p:cNvPr id="0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6025" y="4184650"/>
                        <a:ext cx="488950" cy="638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9657" name="Object 41"/>
          <p:cNvGraphicFramePr>
            <a:graphicFrameLocks noChangeAspect="1"/>
          </p:cNvGraphicFramePr>
          <p:nvPr/>
        </p:nvGraphicFramePr>
        <p:xfrm>
          <a:off x="4229100" y="80963"/>
          <a:ext cx="2251075" cy="1273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82" name="公式" r:id="rId13" imgW="761669" imgH="431613" progId="Equation.3">
                  <p:embed/>
                </p:oleObj>
              </mc:Choice>
              <mc:Fallback>
                <p:oleObj name="公式" r:id="rId13" imgW="761669" imgH="431613" progId="Equation.3">
                  <p:embed/>
                  <p:pic>
                    <p:nvPicPr>
                      <p:cNvPr id="0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9100" y="80963"/>
                        <a:ext cx="2251075" cy="1273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9658" name="Object 42"/>
          <p:cNvGraphicFramePr>
            <a:graphicFrameLocks noChangeAspect="1"/>
          </p:cNvGraphicFramePr>
          <p:nvPr/>
        </p:nvGraphicFramePr>
        <p:xfrm>
          <a:off x="1079500" y="1160463"/>
          <a:ext cx="6716713" cy="1160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83" name="公式" r:id="rId15" imgW="2273300" imgH="393700" progId="Equation.3">
                  <p:embed/>
                </p:oleObj>
              </mc:Choice>
              <mc:Fallback>
                <p:oleObj name="公式" r:id="rId15" imgW="2273300" imgH="393700" progId="Equation.3">
                  <p:embed/>
                  <p:pic>
                    <p:nvPicPr>
                      <p:cNvPr id="0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00" y="1160463"/>
                        <a:ext cx="6716713" cy="1160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9659" name="Object 43"/>
          <p:cNvGraphicFramePr>
            <a:graphicFrameLocks noChangeAspect="1"/>
          </p:cNvGraphicFramePr>
          <p:nvPr/>
        </p:nvGraphicFramePr>
        <p:xfrm>
          <a:off x="739775" y="2370138"/>
          <a:ext cx="4614863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84" name="公式" r:id="rId17" imgW="1562100" imgH="228600" progId="Equation.3">
                  <p:embed/>
                </p:oleObj>
              </mc:Choice>
              <mc:Fallback>
                <p:oleObj name="公式" r:id="rId17" imgW="1562100" imgH="228600" progId="Equation.3">
                  <p:embed/>
                  <p:pic>
                    <p:nvPicPr>
                      <p:cNvPr id="0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9775" y="2370138"/>
                        <a:ext cx="4614863" cy="67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9660" name="Object 44"/>
          <p:cNvGraphicFramePr>
            <a:graphicFrameLocks noChangeAspect="1"/>
          </p:cNvGraphicFramePr>
          <p:nvPr/>
        </p:nvGraphicFramePr>
        <p:xfrm>
          <a:off x="6370638" y="2460625"/>
          <a:ext cx="1201737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85" name="公式" r:id="rId19" imgW="406224" imgH="431613" progId="Equation.3">
                  <p:embed/>
                </p:oleObj>
              </mc:Choice>
              <mc:Fallback>
                <p:oleObj name="公式" r:id="rId19" imgW="406224" imgH="431613" progId="Equation.3">
                  <p:embed/>
                  <p:pic>
                    <p:nvPicPr>
                      <p:cNvPr id="0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0638" y="2460625"/>
                        <a:ext cx="1201737" cy="127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9661" name="Object 45"/>
          <p:cNvGraphicFramePr>
            <a:graphicFrameLocks noChangeAspect="1"/>
          </p:cNvGraphicFramePr>
          <p:nvPr/>
        </p:nvGraphicFramePr>
        <p:xfrm>
          <a:off x="3687763" y="3602038"/>
          <a:ext cx="4881562" cy="2651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86" name="公式" r:id="rId21" imgW="1651000" imgH="901700" progId="Equation.3">
                  <p:embed/>
                </p:oleObj>
              </mc:Choice>
              <mc:Fallback>
                <p:oleObj name="公式" r:id="rId21" imgW="1651000" imgH="901700" progId="Equation.3">
                  <p:embed/>
                  <p:pic>
                    <p:nvPicPr>
                      <p:cNvPr id="0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7763" y="3602038"/>
                        <a:ext cx="4881562" cy="2651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9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39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39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39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39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2875" y="152400"/>
            <a:ext cx="8785225" cy="2232025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zh-CN" altLang="en-US" sz="2800" smtClean="0"/>
              <a:t>例：如图为一采气管，</a:t>
            </a:r>
            <a:r>
              <a:rPr lang="en-US" altLang="zh-CN" sz="2800" smtClean="0"/>
              <a:t>CO</a:t>
            </a:r>
            <a:r>
              <a:rPr lang="en-US" altLang="zh-CN" sz="2800" baseline="-30000" smtClean="0"/>
              <a:t>2</a:t>
            </a:r>
            <a:r>
              <a:rPr lang="zh-CN" altLang="en-US" sz="2800" smtClean="0"/>
              <a:t>气体在管中流动，若压强计指示的水柱差是</a:t>
            </a:r>
            <a:r>
              <a:rPr lang="en-US" altLang="zh-CN" sz="2800" smtClean="0"/>
              <a:t>2cm</a:t>
            </a:r>
            <a:r>
              <a:rPr lang="zh-CN" altLang="en-US" sz="2800" smtClean="0"/>
              <a:t>，</a:t>
            </a:r>
            <a:r>
              <a:rPr lang="en-US" altLang="zh-CN" sz="2800" smtClean="0"/>
              <a:t>CO</a:t>
            </a:r>
            <a:r>
              <a:rPr lang="en-US" altLang="zh-CN" sz="2800" baseline="-30000" smtClean="0"/>
              <a:t>2</a:t>
            </a:r>
            <a:r>
              <a:rPr lang="zh-CN" altLang="en-US" sz="2800" smtClean="0"/>
              <a:t>气体密度是</a:t>
            </a:r>
            <a:r>
              <a:rPr lang="en-US" altLang="zh-CN" sz="2800" smtClean="0"/>
              <a:t>0.002g/cm</a:t>
            </a:r>
            <a:r>
              <a:rPr lang="en-US" altLang="zh-CN" sz="2800" baseline="30000" smtClean="0"/>
              <a:t>3</a:t>
            </a:r>
            <a:r>
              <a:rPr lang="zh-CN" altLang="en-US" sz="2800" smtClean="0"/>
              <a:t>，管截面积为</a:t>
            </a:r>
            <a:r>
              <a:rPr lang="en-US" altLang="zh-CN" sz="2800" smtClean="0"/>
              <a:t>10cm</a:t>
            </a:r>
            <a:r>
              <a:rPr lang="en-US" altLang="zh-CN" sz="2800" baseline="30000" smtClean="0"/>
              <a:t>2</a:t>
            </a:r>
            <a:r>
              <a:rPr lang="zh-CN" altLang="en-US" sz="2800" smtClean="0"/>
              <a:t>，求五分钟内流经该管所采取的</a:t>
            </a:r>
            <a:r>
              <a:rPr lang="en-US" altLang="zh-CN" sz="2800" smtClean="0"/>
              <a:t>CO</a:t>
            </a:r>
            <a:r>
              <a:rPr lang="en-US" altLang="zh-CN" sz="2800" baseline="-30000" smtClean="0"/>
              <a:t>2</a:t>
            </a:r>
            <a:r>
              <a:rPr lang="zh-CN" altLang="en-US" sz="2800" smtClean="0"/>
              <a:t>的气量是多少？</a:t>
            </a:r>
            <a:endParaRPr lang="en-US" altLang="zh-CN" sz="2800" smtClean="0"/>
          </a:p>
        </p:txBody>
      </p:sp>
      <p:grpSp>
        <p:nvGrpSpPr>
          <p:cNvPr id="11267" name="Group 4"/>
          <p:cNvGrpSpPr>
            <a:grpSpLocks noChangeAspect="1"/>
          </p:cNvGrpSpPr>
          <p:nvPr/>
        </p:nvGrpSpPr>
        <p:grpSpPr bwMode="auto">
          <a:xfrm>
            <a:off x="2819400" y="2359025"/>
            <a:ext cx="3581400" cy="3349625"/>
            <a:chOff x="2262" y="8493"/>
            <a:chExt cx="4230" cy="3983"/>
          </a:xfrm>
        </p:grpSpPr>
        <p:sp>
          <p:nvSpPr>
            <p:cNvPr id="11268" name="AutoShape 5"/>
            <p:cNvSpPr>
              <a:spLocks noChangeAspect="1" noChangeArrowheads="1" noTextEdit="1"/>
            </p:cNvSpPr>
            <p:nvPr/>
          </p:nvSpPr>
          <p:spPr bwMode="auto">
            <a:xfrm>
              <a:off x="2262" y="8493"/>
              <a:ext cx="4230" cy="39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69" name="Rectangle 6"/>
            <p:cNvSpPr>
              <a:spLocks noChangeArrowheads="1"/>
            </p:cNvSpPr>
            <p:nvPr/>
          </p:nvSpPr>
          <p:spPr bwMode="auto">
            <a:xfrm>
              <a:off x="2284" y="9123"/>
              <a:ext cx="4208" cy="180"/>
            </a:xfrm>
            <a:prstGeom prst="rect">
              <a:avLst/>
            </a:prstGeom>
            <a:solidFill>
              <a:srgbClr val="00CC99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kumimoji="1" sz="32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just">
                <a:spcBef>
                  <a:spcPct val="0"/>
                </a:spcBef>
                <a:buFontTx/>
                <a:buNone/>
              </a:pPr>
              <a:endParaRPr kumimoji="0" lang="zh-CN" altLang="en-US" sz="1000" b="0">
                <a:ea typeface="宋体" panose="02010600030101010101" pitchFamily="2" charset="-122"/>
              </a:endParaRPr>
            </a:p>
          </p:txBody>
        </p:sp>
        <p:sp>
          <p:nvSpPr>
            <p:cNvPr id="11270" name="Rectangle 7"/>
            <p:cNvSpPr>
              <a:spLocks noChangeArrowheads="1"/>
            </p:cNvSpPr>
            <p:nvPr/>
          </p:nvSpPr>
          <p:spPr bwMode="auto">
            <a:xfrm>
              <a:off x="2284" y="10563"/>
              <a:ext cx="4208" cy="180"/>
            </a:xfrm>
            <a:prstGeom prst="rect">
              <a:avLst/>
            </a:prstGeom>
            <a:solidFill>
              <a:srgbClr val="00CC99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kumimoji="1" sz="32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just">
                <a:spcBef>
                  <a:spcPct val="0"/>
                </a:spcBef>
                <a:buFontTx/>
                <a:buNone/>
              </a:pPr>
              <a:endParaRPr kumimoji="0" lang="zh-CN" altLang="en-US" sz="1000" b="0">
                <a:ea typeface="宋体" panose="02010600030101010101" pitchFamily="2" charset="-122"/>
              </a:endParaRPr>
            </a:p>
          </p:txBody>
        </p:sp>
        <p:sp>
          <p:nvSpPr>
            <p:cNvPr id="11271" name="Rectangle 8"/>
            <p:cNvSpPr>
              <a:spLocks noChangeArrowheads="1"/>
            </p:cNvSpPr>
            <p:nvPr/>
          </p:nvSpPr>
          <p:spPr bwMode="auto">
            <a:xfrm>
              <a:off x="3448" y="10563"/>
              <a:ext cx="179" cy="1890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kumimoji="1" sz="32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just">
                <a:spcBef>
                  <a:spcPct val="0"/>
                </a:spcBef>
                <a:buFontTx/>
                <a:buNone/>
              </a:pPr>
              <a:endParaRPr kumimoji="0" lang="zh-CN" altLang="en-US" sz="1000" b="0">
                <a:ea typeface="宋体" panose="02010600030101010101" pitchFamily="2" charset="-122"/>
              </a:endParaRPr>
            </a:p>
          </p:txBody>
        </p:sp>
        <p:sp>
          <p:nvSpPr>
            <p:cNvPr id="11272" name="Rectangle 9"/>
            <p:cNvSpPr>
              <a:spLocks noChangeArrowheads="1"/>
            </p:cNvSpPr>
            <p:nvPr/>
          </p:nvSpPr>
          <p:spPr bwMode="auto">
            <a:xfrm>
              <a:off x="4970" y="9843"/>
              <a:ext cx="179" cy="2610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kumimoji="1" sz="32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just">
                <a:spcBef>
                  <a:spcPct val="0"/>
                </a:spcBef>
                <a:buFontTx/>
                <a:buNone/>
              </a:pPr>
              <a:endParaRPr kumimoji="0" lang="zh-CN" altLang="en-US" sz="1000" b="0">
                <a:ea typeface="宋体" panose="02010600030101010101" pitchFamily="2" charset="-122"/>
              </a:endParaRPr>
            </a:p>
          </p:txBody>
        </p:sp>
        <p:sp>
          <p:nvSpPr>
            <p:cNvPr id="11273" name="Line 10"/>
            <p:cNvSpPr>
              <a:spLocks noChangeShapeType="1"/>
            </p:cNvSpPr>
            <p:nvPr/>
          </p:nvSpPr>
          <p:spPr bwMode="auto">
            <a:xfrm>
              <a:off x="4343" y="10023"/>
              <a:ext cx="627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74" name="Line 11"/>
            <p:cNvSpPr>
              <a:spLocks noChangeShapeType="1"/>
            </p:cNvSpPr>
            <p:nvPr/>
          </p:nvSpPr>
          <p:spPr bwMode="auto">
            <a:xfrm>
              <a:off x="3448" y="10563"/>
              <a:ext cx="179" cy="0"/>
            </a:xfrm>
            <a:prstGeom prst="line">
              <a:avLst/>
            </a:prstGeom>
            <a:noFill/>
            <a:ln w="381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75" name="Line 12"/>
            <p:cNvSpPr>
              <a:spLocks noChangeShapeType="1"/>
            </p:cNvSpPr>
            <p:nvPr/>
          </p:nvSpPr>
          <p:spPr bwMode="auto">
            <a:xfrm>
              <a:off x="4970" y="9843"/>
              <a:ext cx="179" cy="0"/>
            </a:xfrm>
            <a:prstGeom prst="line">
              <a:avLst/>
            </a:prstGeom>
            <a:noFill/>
            <a:ln w="381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76" name="Line 13"/>
            <p:cNvSpPr>
              <a:spLocks noChangeShapeType="1"/>
            </p:cNvSpPr>
            <p:nvPr/>
          </p:nvSpPr>
          <p:spPr bwMode="auto">
            <a:xfrm>
              <a:off x="4970" y="9843"/>
              <a:ext cx="0" cy="180"/>
            </a:xfrm>
            <a:prstGeom prst="line">
              <a:avLst/>
            </a:prstGeom>
            <a:noFill/>
            <a:ln w="381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77" name="Line 14"/>
            <p:cNvSpPr>
              <a:spLocks noChangeShapeType="1"/>
            </p:cNvSpPr>
            <p:nvPr/>
          </p:nvSpPr>
          <p:spPr bwMode="auto">
            <a:xfrm>
              <a:off x="4343" y="9843"/>
              <a:ext cx="806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78" name="Line 15"/>
            <p:cNvSpPr>
              <a:spLocks noChangeShapeType="1"/>
            </p:cNvSpPr>
            <p:nvPr/>
          </p:nvSpPr>
          <p:spPr bwMode="auto">
            <a:xfrm>
              <a:off x="4970" y="12273"/>
              <a:ext cx="0" cy="180"/>
            </a:xfrm>
            <a:prstGeom prst="line">
              <a:avLst/>
            </a:prstGeom>
            <a:noFill/>
            <a:ln w="381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79" name="Line 16"/>
            <p:cNvSpPr>
              <a:spLocks noChangeShapeType="1"/>
            </p:cNvSpPr>
            <p:nvPr/>
          </p:nvSpPr>
          <p:spPr bwMode="auto">
            <a:xfrm>
              <a:off x="3448" y="12273"/>
              <a:ext cx="179" cy="0"/>
            </a:xfrm>
            <a:prstGeom prst="line">
              <a:avLst/>
            </a:prstGeom>
            <a:noFill/>
            <a:ln w="381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80" name="Rectangle 17" descr="波浪线"/>
            <p:cNvSpPr>
              <a:spLocks noChangeArrowheads="1"/>
            </p:cNvSpPr>
            <p:nvPr/>
          </p:nvSpPr>
          <p:spPr bwMode="auto">
            <a:xfrm>
              <a:off x="3448" y="11373"/>
              <a:ext cx="179" cy="900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38100">
              <a:solidFill>
                <a:srgbClr val="FFFFFF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kumimoji="1" sz="32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just">
                <a:spcBef>
                  <a:spcPct val="0"/>
                </a:spcBef>
                <a:buFontTx/>
                <a:buNone/>
              </a:pPr>
              <a:endParaRPr kumimoji="0" lang="zh-CN" altLang="en-US" sz="1000" b="0">
                <a:ea typeface="宋体" panose="02010600030101010101" pitchFamily="2" charset="-122"/>
              </a:endParaRPr>
            </a:p>
          </p:txBody>
        </p:sp>
        <p:sp>
          <p:nvSpPr>
            <p:cNvPr id="11281" name="Rectangle 18" descr="波浪线"/>
            <p:cNvSpPr>
              <a:spLocks noChangeArrowheads="1"/>
            </p:cNvSpPr>
            <p:nvPr/>
          </p:nvSpPr>
          <p:spPr bwMode="auto">
            <a:xfrm>
              <a:off x="4970" y="12003"/>
              <a:ext cx="179" cy="270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38100">
              <a:solidFill>
                <a:srgbClr val="FFFFFF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kumimoji="1" sz="32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just">
                <a:spcBef>
                  <a:spcPct val="0"/>
                </a:spcBef>
                <a:buFontTx/>
                <a:buNone/>
              </a:pPr>
              <a:endParaRPr kumimoji="0" lang="zh-CN" altLang="en-US" sz="1000" b="0">
                <a:ea typeface="宋体" panose="02010600030101010101" pitchFamily="2" charset="-122"/>
              </a:endParaRPr>
            </a:p>
          </p:txBody>
        </p:sp>
        <p:sp>
          <p:nvSpPr>
            <p:cNvPr id="11282" name="Rectangle 19" descr="波浪线"/>
            <p:cNvSpPr>
              <a:spLocks noChangeArrowheads="1"/>
            </p:cNvSpPr>
            <p:nvPr/>
          </p:nvSpPr>
          <p:spPr bwMode="auto">
            <a:xfrm>
              <a:off x="3448" y="12273"/>
              <a:ext cx="1701" cy="180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kumimoji="1" sz="32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just">
                <a:spcBef>
                  <a:spcPct val="0"/>
                </a:spcBef>
                <a:buFontTx/>
                <a:buNone/>
              </a:pPr>
              <a:endParaRPr kumimoji="0" lang="zh-CN" altLang="en-US" sz="1000" b="0">
                <a:ea typeface="宋体" panose="02010600030101010101" pitchFamily="2" charset="-122"/>
              </a:endParaRPr>
            </a:p>
          </p:txBody>
        </p:sp>
        <p:sp>
          <p:nvSpPr>
            <p:cNvPr id="11283" name="Line 20"/>
            <p:cNvSpPr>
              <a:spLocks noChangeShapeType="1"/>
            </p:cNvSpPr>
            <p:nvPr/>
          </p:nvSpPr>
          <p:spPr bwMode="auto">
            <a:xfrm>
              <a:off x="3448" y="12273"/>
              <a:ext cx="179" cy="0"/>
            </a:xfrm>
            <a:prstGeom prst="line">
              <a:avLst/>
            </a:prstGeom>
            <a:noFill/>
            <a:ln w="381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84" name="Line 21"/>
            <p:cNvSpPr>
              <a:spLocks noChangeShapeType="1"/>
            </p:cNvSpPr>
            <p:nvPr/>
          </p:nvSpPr>
          <p:spPr bwMode="auto">
            <a:xfrm>
              <a:off x="4970" y="12273"/>
              <a:ext cx="179" cy="0"/>
            </a:xfrm>
            <a:prstGeom prst="line">
              <a:avLst/>
            </a:prstGeom>
            <a:noFill/>
            <a:ln w="381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85" name="Line 22"/>
            <p:cNvSpPr>
              <a:spLocks noChangeShapeType="1"/>
            </p:cNvSpPr>
            <p:nvPr/>
          </p:nvSpPr>
          <p:spPr bwMode="auto">
            <a:xfrm>
              <a:off x="3448" y="11337"/>
              <a:ext cx="0" cy="1027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86" name="Line 23"/>
            <p:cNvSpPr>
              <a:spLocks noChangeShapeType="1"/>
            </p:cNvSpPr>
            <p:nvPr/>
          </p:nvSpPr>
          <p:spPr bwMode="auto">
            <a:xfrm>
              <a:off x="4970" y="11823"/>
              <a:ext cx="0" cy="45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87" name="Line 24"/>
            <p:cNvSpPr>
              <a:spLocks noChangeShapeType="1"/>
            </p:cNvSpPr>
            <p:nvPr/>
          </p:nvSpPr>
          <p:spPr bwMode="auto">
            <a:xfrm>
              <a:off x="3627" y="11283"/>
              <a:ext cx="0" cy="99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88" name="Line 25"/>
            <p:cNvSpPr>
              <a:spLocks noChangeShapeType="1"/>
            </p:cNvSpPr>
            <p:nvPr/>
          </p:nvSpPr>
          <p:spPr bwMode="auto">
            <a:xfrm>
              <a:off x="5149" y="11823"/>
              <a:ext cx="0" cy="54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89" name="Line 26"/>
            <p:cNvSpPr>
              <a:spLocks noChangeShapeType="1"/>
            </p:cNvSpPr>
            <p:nvPr/>
          </p:nvSpPr>
          <p:spPr bwMode="auto">
            <a:xfrm>
              <a:off x="2374" y="9843"/>
              <a:ext cx="984" cy="0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90" name="Text Box 27"/>
            <p:cNvSpPr txBox="1">
              <a:spLocks noChangeArrowheads="1"/>
            </p:cNvSpPr>
            <p:nvPr/>
          </p:nvSpPr>
          <p:spPr bwMode="auto">
            <a:xfrm>
              <a:off x="2374" y="9933"/>
              <a:ext cx="895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46059" tIns="23029" rIns="46059" bIns="23029"/>
            <a:lstStyle>
              <a:lvl1pPr>
                <a:spcBef>
                  <a:spcPct val="20000"/>
                </a:spcBef>
                <a:buChar char="•"/>
                <a:defRPr kumimoji="1" sz="32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just">
                <a:spcBef>
                  <a:spcPct val="0"/>
                </a:spcBef>
                <a:buFontTx/>
                <a:buNone/>
              </a:pPr>
              <a:r>
                <a:rPr kumimoji="0" lang="en-US" altLang="zh-CN" sz="2400">
                  <a:solidFill>
                    <a:srgbClr val="000000"/>
                  </a:solidFill>
                  <a:ea typeface="宋体" panose="02010600030101010101" pitchFamily="2" charset="-122"/>
                </a:rPr>
                <a:t>CO</a:t>
              </a:r>
              <a:r>
                <a:rPr kumimoji="0" lang="en-US" altLang="zh-CN" sz="2400" baseline="-25000">
                  <a:solidFill>
                    <a:srgbClr val="000000"/>
                  </a:solidFill>
                  <a:ea typeface="宋体" panose="02010600030101010101" pitchFamily="2" charset="-122"/>
                </a:rPr>
                <a:t>2</a:t>
              </a:r>
            </a:p>
          </p:txBody>
        </p:sp>
        <p:sp>
          <p:nvSpPr>
            <p:cNvPr id="11291" name="Line 28"/>
            <p:cNvSpPr>
              <a:spLocks noChangeShapeType="1"/>
            </p:cNvSpPr>
            <p:nvPr/>
          </p:nvSpPr>
          <p:spPr bwMode="auto">
            <a:xfrm>
              <a:off x="3439" y="9294"/>
              <a:ext cx="0" cy="126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92" name="Text Box 29"/>
            <p:cNvSpPr txBox="1">
              <a:spLocks noChangeArrowheads="1"/>
            </p:cNvSpPr>
            <p:nvPr/>
          </p:nvSpPr>
          <p:spPr bwMode="auto">
            <a:xfrm>
              <a:off x="2642" y="8493"/>
              <a:ext cx="895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46059" tIns="23029" rIns="46059" bIns="23029"/>
            <a:lstStyle>
              <a:lvl1pPr>
                <a:spcBef>
                  <a:spcPct val="20000"/>
                </a:spcBef>
                <a:buChar char="•"/>
                <a:defRPr kumimoji="1" sz="32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just">
                <a:spcBef>
                  <a:spcPct val="0"/>
                </a:spcBef>
                <a:buFontTx/>
                <a:buNone/>
              </a:pPr>
              <a:r>
                <a:rPr kumimoji="0" lang="en-US" altLang="zh-CN" sz="2400">
                  <a:solidFill>
                    <a:srgbClr val="000000"/>
                  </a:solidFill>
                  <a:ea typeface="宋体" panose="02010600030101010101" pitchFamily="2" charset="-122"/>
                </a:rPr>
                <a:t>S</a:t>
              </a:r>
              <a:r>
                <a:rPr kumimoji="0" lang="en-US" altLang="zh-CN" sz="2400" baseline="-25000">
                  <a:solidFill>
                    <a:srgbClr val="000000"/>
                  </a:solidFill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11293" name="Text Box 30"/>
            <p:cNvSpPr txBox="1">
              <a:spLocks noChangeArrowheads="1"/>
            </p:cNvSpPr>
            <p:nvPr/>
          </p:nvSpPr>
          <p:spPr bwMode="auto">
            <a:xfrm>
              <a:off x="3896" y="9303"/>
              <a:ext cx="895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46059" tIns="23029" rIns="46059" bIns="23029"/>
            <a:lstStyle>
              <a:lvl1pPr>
                <a:spcBef>
                  <a:spcPct val="20000"/>
                </a:spcBef>
                <a:buChar char="•"/>
                <a:defRPr kumimoji="1" sz="32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just">
                <a:spcBef>
                  <a:spcPct val="0"/>
                </a:spcBef>
                <a:buFontTx/>
                <a:buNone/>
              </a:pPr>
              <a:r>
                <a:rPr kumimoji="0" lang="en-US" altLang="zh-CN" sz="2400">
                  <a:solidFill>
                    <a:srgbClr val="000000"/>
                  </a:solidFill>
                  <a:ea typeface="宋体" panose="02010600030101010101" pitchFamily="2" charset="-122"/>
                </a:rPr>
                <a:t>S</a:t>
              </a:r>
              <a:r>
                <a:rPr kumimoji="0" lang="en-US" altLang="zh-CN" sz="2400" baseline="-25000">
                  <a:solidFill>
                    <a:srgbClr val="000000"/>
                  </a:solidFill>
                  <a:ea typeface="宋体" panose="02010600030101010101" pitchFamily="2" charset="-122"/>
                </a:rPr>
                <a:t>2</a:t>
              </a:r>
            </a:p>
          </p:txBody>
        </p:sp>
        <p:sp>
          <p:nvSpPr>
            <p:cNvPr id="11294" name="Line 31"/>
            <p:cNvSpPr>
              <a:spLocks noChangeShapeType="1"/>
            </p:cNvSpPr>
            <p:nvPr/>
          </p:nvSpPr>
          <p:spPr bwMode="auto">
            <a:xfrm flipH="1" flipV="1">
              <a:off x="4164" y="9753"/>
              <a:ext cx="179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95" name="Line 32"/>
            <p:cNvSpPr>
              <a:spLocks noChangeShapeType="1"/>
            </p:cNvSpPr>
            <p:nvPr/>
          </p:nvSpPr>
          <p:spPr bwMode="auto">
            <a:xfrm flipH="1" flipV="1">
              <a:off x="3090" y="8943"/>
              <a:ext cx="268" cy="5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96" name="Line 33"/>
            <p:cNvSpPr>
              <a:spLocks noChangeShapeType="1"/>
            </p:cNvSpPr>
            <p:nvPr/>
          </p:nvSpPr>
          <p:spPr bwMode="auto">
            <a:xfrm flipH="1">
              <a:off x="3627" y="12003"/>
              <a:ext cx="134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97" name="Line 34"/>
            <p:cNvSpPr>
              <a:spLocks noChangeShapeType="1"/>
            </p:cNvSpPr>
            <p:nvPr/>
          </p:nvSpPr>
          <p:spPr bwMode="auto">
            <a:xfrm>
              <a:off x="3627" y="11373"/>
              <a:ext cx="53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98" name="Line 35"/>
            <p:cNvSpPr>
              <a:spLocks noChangeShapeType="1"/>
            </p:cNvSpPr>
            <p:nvPr/>
          </p:nvSpPr>
          <p:spPr bwMode="auto">
            <a:xfrm>
              <a:off x="3896" y="11373"/>
              <a:ext cx="0" cy="6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99" name="Text Box 36"/>
            <p:cNvSpPr txBox="1">
              <a:spLocks noChangeArrowheads="1"/>
            </p:cNvSpPr>
            <p:nvPr/>
          </p:nvSpPr>
          <p:spPr bwMode="auto">
            <a:xfrm>
              <a:off x="3985" y="11463"/>
              <a:ext cx="895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46059" tIns="23029" rIns="46059" bIns="23029"/>
            <a:lstStyle>
              <a:lvl1pPr>
                <a:spcBef>
                  <a:spcPct val="20000"/>
                </a:spcBef>
                <a:buChar char="•"/>
                <a:defRPr kumimoji="1" sz="32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just">
                <a:spcBef>
                  <a:spcPct val="0"/>
                </a:spcBef>
                <a:buFontTx/>
                <a:buNone/>
              </a:pPr>
              <a:r>
                <a:rPr kumimoji="0" lang="en-US" altLang="zh-CN" sz="2400">
                  <a:solidFill>
                    <a:srgbClr val="000000"/>
                  </a:solidFill>
                  <a:ea typeface="宋体" panose="02010600030101010101" pitchFamily="2" charset="-122"/>
                  <a:sym typeface="Symbol" panose="05050102010706020507" pitchFamily="18" charset="2"/>
                </a:rPr>
                <a:t></a:t>
              </a:r>
              <a:r>
                <a:rPr kumimoji="0" lang="en-US" altLang="zh-CN" sz="2400" i="1">
                  <a:solidFill>
                    <a:srgbClr val="000000"/>
                  </a:solidFill>
                  <a:ea typeface="宋体" panose="02010600030101010101" pitchFamily="2" charset="-122"/>
                </a:rPr>
                <a:t>h</a:t>
              </a:r>
              <a:endParaRPr kumimoji="0" lang="en-US" altLang="zh-CN" sz="2400" i="1" baseline="-2500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2695" name="Object 7"/>
          <p:cNvGraphicFramePr>
            <a:graphicFrameLocks noChangeAspect="1"/>
          </p:cNvGraphicFramePr>
          <p:nvPr/>
        </p:nvGraphicFramePr>
        <p:xfrm>
          <a:off x="3932238" y="-12700"/>
          <a:ext cx="4732337" cy="1027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12" name="公式" r:id="rId3" imgW="1803400" imgH="393700" progId="Equation.3">
                  <p:embed/>
                </p:oleObj>
              </mc:Choice>
              <mc:Fallback>
                <p:oleObj name="公式" r:id="rId3" imgW="1803400" imgH="3937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2238" y="-12700"/>
                        <a:ext cx="4732337" cy="1027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2694" name="Object 6"/>
          <p:cNvGraphicFramePr>
            <a:graphicFrameLocks noChangeAspect="1"/>
          </p:cNvGraphicFramePr>
          <p:nvPr/>
        </p:nvGraphicFramePr>
        <p:xfrm>
          <a:off x="2682875" y="871538"/>
          <a:ext cx="2690813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13" name="公式" r:id="rId5" imgW="1079500" imgH="228600" progId="Equation.3">
                  <p:embed/>
                </p:oleObj>
              </mc:Choice>
              <mc:Fallback>
                <p:oleObj name="公式" r:id="rId5" imgW="1079500" imgH="2286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2875" y="871538"/>
                        <a:ext cx="2690813" cy="577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2693" name="Object 5"/>
          <p:cNvGraphicFramePr>
            <a:graphicFrameLocks noChangeAspect="1"/>
          </p:cNvGraphicFramePr>
          <p:nvPr/>
        </p:nvGraphicFramePr>
        <p:xfrm>
          <a:off x="2400300" y="1465263"/>
          <a:ext cx="3581400" cy="1084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14" name="公式" r:id="rId7" imgW="1295400" imgH="393700" progId="Equation.3">
                  <p:embed/>
                </p:oleObj>
              </mc:Choice>
              <mc:Fallback>
                <p:oleObj name="公式" r:id="rId7" imgW="1295400" imgH="3937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00300" y="1465263"/>
                        <a:ext cx="3581400" cy="1084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2692" name="Object 4"/>
          <p:cNvGraphicFramePr>
            <a:graphicFrameLocks noChangeAspect="1"/>
          </p:cNvGraphicFramePr>
          <p:nvPr/>
        </p:nvGraphicFramePr>
        <p:xfrm>
          <a:off x="3708400" y="2820988"/>
          <a:ext cx="5302250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15" name="Equation" r:id="rId9" imgW="2527300" imgH="762000" progId="Equation.DSMT4">
                  <p:embed/>
                </p:oleObj>
              </mc:Choice>
              <mc:Fallback>
                <p:oleObj name="Equation" r:id="rId9" imgW="2527300" imgH="7620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8400" y="2820988"/>
                        <a:ext cx="5302250" cy="160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2697" name="Rectangle 9"/>
          <p:cNvSpPr>
            <a:spLocks noChangeArrowheads="1"/>
          </p:cNvSpPr>
          <p:nvPr/>
        </p:nvSpPr>
        <p:spPr bwMode="auto">
          <a:xfrm>
            <a:off x="131763" y="966788"/>
            <a:ext cx="32829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400">
                <a:latin typeface="黑体" panose="02010609060101010101" pitchFamily="49" charset="-122"/>
              </a:rPr>
              <a:t>从压强计可知 ：     </a:t>
            </a:r>
          </a:p>
        </p:txBody>
      </p:sp>
      <p:sp>
        <p:nvSpPr>
          <p:cNvPr id="242700" name="Rectangle 12"/>
          <p:cNvSpPr>
            <a:spLocks noChangeArrowheads="1"/>
          </p:cNvSpPr>
          <p:nvPr/>
        </p:nvSpPr>
        <p:spPr bwMode="auto">
          <a:xfrm>
            <a:off x="107950" y="227013"/>
            <a:ext cx="5113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400">
                <a:ea typeface="宋体" panose="02010600030101010101" pitchFamily="2" charset="-122"/>
              </a:rPr>
              <a:t>对</a:t>
            </a:r>
            <a:r>
              <a:rPr lang="en-US" altLang="zh-CN" sz="2400">
                <a:ea typeface="宋体" panose="02010600030101010101" pitchFamily="2" charset="-122"/>
              </a:rPr>
              <a:t>1</a:t>
            </a:r>
            <a:r>
              <a:rPr lang="zh-CN" altLang="en-US" sz="2400">
                <a:ea typeface="宋体" panose="02010600030101010101" pitchFamily="2" charset="-122"/>
              </a:rPr>
              <a:t>、</a:t>
            </a:r>
            <a:r>
              <a:rPr lang="en-US" altLang="zh-CN" sz="2400">
                <a:ea typeface="宋体" panose="02010600030101010101" pitchFamily="2" charset="-122"/>
              </a:rPr>
              <a:t>2</a:t>
            </a:r>
            <a:r>
              <a:rPr lang="zh-CN" altLang="en-US" sz="2400">
                <a:ea typeface="宋体" panose="02010600030101010101" pitchFamily="2" charset="-122"/>
              </a:rPr>
              <a:t>建立伯努利方程</a:t>
            </a:r>
            <a:r>
              <a:rPr lang="zh-CN" altLang="en-US" sz="2400" b="0">
                <a:ea typeface="宋体" panose="02010600030101010101" pitchFamily="2" charset="-122"/>
              </a:rPr>
              <a:t> </a:t>
            </a:r>
            <a:r>
              <a:rPr lang="zh-CN" altLang="en-US" sz="2400">
                <a:latin typeface="黑体" panose="02010609060101010101" pitchFamily="49" charset="-122"/>
              </a:rPr>
              <a:t>：     </a:t>
            </a:r>
          </a:p>
        </p:txBody>
      </p:sp>
      <p:grpSp>
        <p:nvGrpSpPr>
          <p:cNvPr id="12296" name="Group 13"/>
          <p:cNvGrpSpPr>
            <a:grpSpLocks noChangeAspect="1"/>
          </p:cNvGrpSpPr>
          <p:nvPr/>
        </p:nvGrpSpPr>
        <p:grpSpPr bwMode="auto">
          <a:xfrm>
            <a:off x="107950" y="2241550"/>
            <a:ext cx="3581400" cy="3349625"/>
            <a:chOff x="2262" y="8493"/>
            <a:chExt cx="4230" cy="3983"/>
          </a:xfrm>
        </p:grpSpPr>
        <p:sp>
          <p:nvSpPr>
            <p:cNvPr id="12300" name="AutoShape 14"/>
            <p:cNvSpPr>
              <a:spLocks noChangeAspect="1" noChangeArrowheads="1" noTextEdit="1"/>
            </p:cNvSpPr>
            <p:nvPr/>
          </p:nvSpPr>
          <p:spPr bwMode="auto">
            <a:xfrm>
              <a:off x="2262" y="8493"/>
              <a:ext cx="4230" cy="39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01" name="Rectangle 15"/>
            <p:cNvSpPr>
              <a:spLocks noChangeArrowheads="1"/>
            </p:cNvSpPr>
            <p:nvPr/>
          </p:nvSpPr>
          <p:spPr bwMode="auto">
            <a:xfrm>
              <a:off x="2284" y="9123"/>
              <a:ext cx="4208" cy="180"/>
            </a:xfrm>
            <a:prstGeom prst="rect">
              <a:avLst/>
            </a:prstGeom>
            <a:solidFill>
              <a:srgbClr val="00CC99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kumimoji="1" sz="32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just">
                <a:spcBef>
                  <a:spcPct val="0"/>
                </a:spcBef>
                <a:buFontTx/>
                <a:buNone/>
              </a:pPr>
              <a:endParaRPr kumimoji="0" lang="zh-CN" altLang="en-US" sz="1000" b="0">
                <a:ea typeface="宋体" panose="02010600030101010101" pitchFamily="2" charset="-122"/>
              </a:endParaRPr>
            </a:p>
          </p:txBody>
        </p:sp>
        <p:sp>
          <p:nvSpPr>
            <p:cNvPr id="12302" name="Rectangle 16"/>
            <p:cNvSpPr>
              <a:spLocks noChangeArrowheads="1"/>
            </p:cNvSpPr>
            <p:nvPr/>
          </p:nvSpPr>
          <p:spPr bwMode="auto">
            <a:xfrm>
              <a:off x="2284" y="10563"/>
              <a:ext cx="4208" cy="180"/>
            </a:xfrm>
            <a:prstGeom prst="rect">
              <a:avLst/>
            </a:prstGeom>
            <a:solidFill>
              <a:srgbClr val="00CC99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kumimoji="1" sz="32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just">
                <a:spcBef>
                  <a:spcPct val="0"/>
                </a:spcBef>
                <a:buFontTx/>
                <a:buNone/>
              </a:pPr>
              <a:endParaRPr kumimoji="0" lang="zh-CN" altLang="en-US" sz="1000" b="0">
                <a:ea typeface="宋体" panose="02010600030101010101" pitchFamily="2" charset="-122"/>
              </a:endParaRPr>
            </a:p>
          </p:txBody>
        </p:sp>
        <p:sp>
          <p:nvSpPr>
            <p:cNvPr id="12303" name="Rectangle 17"/>
            <p:cNvSpPr>
              <a:spLocks noChangeArrowheads="1"/>
            </p:cNvSpPr>
            <p:nvPr/>
          </p:nvSpPr>
          <p:spPr bwMode="auto">
            <a:xfrm>
              <a:off x="3448" y="10563"/>
              <a:ext cx="179" cy="1890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kumimoji="1" sz="32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just">
                <a:spcBef>
                  <a:spcPct val="0"/>
                </a:spcBef>
                <a:buFontTx/>
                <a:buNone/>
              </a:pPr>
              <a:endParaRPr kumimoji="0" lang="zh-CN" altLang="en-US" sz="1000" b="0">
                <a:ea typeface="宋体" panose="02010600030101010101" pitchFamily="2" charset="-122"/>
              </a:endParaRPr>
            </a:p>
          </p:txBody>
        </p:sp>
        <p:sp>
          <p:nvSpPr>
            <p:cNvPr id="12304" name="Rectangle 18"/>
            <p:cNvSpPr>
              <a:spLocks noChangeArrowheads="1"/>
            </p:cNvSpPr>
            <p:nvPr/>
          </p:nvSpPr>
          <p:spPr bwMode="auto">
            <a:xfrm>
              <a:off x="4970" y="9843"/>
              <a:ext cx="179" cy="2610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kumimoji="1" sz="32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just">
                <a:spcBef>
                  <a:spcPct val="0"/>
                </a:spcBef>
                <a:buFontTx/>
                <a:buNone/>
              </a:pPr>
              <a:endParaRPr kumimoji="0" lang="zh-CN" altLang="en-US" sz="1000" b="0">
                <a:ea typeface="宋体" panose="02010600030101010101" pitchFamily="2" charset="-122"/>
              </a:endParaRPr>
            </a:p>
          </p:txBody>
        </p:sp>
        <p:sp>
          <p:nvSpPr>
            <p:cNvPr id="12305" name="Line 19"/>
            <p:cNvSpPr>
              <a:spLocks noChangeShapeType="1"/>
            </p:cNvSpPr>
            <p:nvPr/>
          </p:nvSpPr>
          <p:spPr bwMode="auto">
            <a:xfrm>
              <a:off x="4343" y="10023"/>
              <a:ext cx="627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06" name="Line 20"/>
            <p:cNvSpPr>
              <a:spLocks noChangeShapeType="1"/>
            </p:cNvSpPr>
            <p:nvPr/>
          </p:nvSpPr>
          <p:spPr bwMode="auto">
            <a:xfrm>
              <a:off x="3448" y="10563"/>
              <a:ext cx="179" cy="0"/>
            </a:xfrm>
            <a:prstGeom prst="line">
              <a:avLst/>
            </a:prstGeom>
            <a:noFill/>
            <a:ln w="381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07" name="Line 21"/>
            <p:cNvSpPr>
              <a:spLocks noChangeShapeType="1"/>
            </p:cNvSpPr>
            <p:nvPr/>
          </p:nvSpPr>
          <p:spPr bwMode="auto">
            <a:xfrm>
              <a:off x="4970" y="9843"/>
              <a:ext cx="179" cy="0"/>
            </a:xfrm>
            <a:prstGeom prst="line">
              <a:avLst/>
            </a:prstGeom>
            <a:noFill/>
            <a:ln w="381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08" name="Line 22"/>
            <p:cNvSpPr>
              <a:spLocks noChangeShapeType="1"/>
            </p:cNvSpPr>
            <p:nvPr/>
          </p:nvSpPr>
          <p:spPr bwMode="auto">
            <a:xfrm>
              <a:off x="4970" y="9843"/>
              <a:ext cx="0" cy="180"/>
            </a:xfrm>
            <a:prstGeom prst="line">
              <a:avLst/>
            </a:prstGeom>
            <a:noFill/>
            <a:ln w="381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09" name="Line 23"/>
            <p:cNvSpPr>
              <a:spLocks noChangeShapeType="1"/>
            </p:cNvSpPr>
            <p:nvPr/>
          </p:nvSpPr>
          <p:spPr bwMode="auto">
            <a:xfrm>
              <a:off x="4343" y="9843"/>
              <a:ext cx="806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10" name="Line 24"/>
            <p:cNvSpPr>
              <a:spLocks noChangeShapeType="1"/>
            </p:cNvSpPr>
            <p:nvPr/>
          </p:nvSpPr>
          <p:spPr bwMode="auto">
            <a:xfrm>
              <a:off x="4970" y="12273"/>
              <a:ext cx="0" cy="180"/>
            </a:xfrm>
            <a:prstGeom prst="line">
              <a:avLst/>
            </a:prstGeom>
            <a:noFill/>
            <a:ln w="381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11" name="Line 25"/>
            <p:cNvSpPr>
              <a:spLocks noChangeShapeType="1"/>
            </p:cNvSpPr>
            <p:nvPr/>
          </p:nvSpPr>
          <p:spPr bwMode="auto">
            <a:xfrm>
              <a:off x="3448" y="12273"/>
              <a:ext cx="179" cy="0"/>
            </a:xfrm>
            <a:prstGeom prst="line">
              <a:avLst/>
            </a:prstGeom>
            <a:noFill/>
            <a:ln w="381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12" name="Rectangle 26" descr="波浪线"/>
            <p:cNvSpPr>
              <a:spLocks noChangeArrowheads="1"/>
            </p:cNvSpPr>
            <p:nvPr/>
          </p:nvSpPr>
          <p:spPr bwMode="auto">
            <a:xfrm>
              <a:off x="3448" y="11373"/>
              <a:ext cx="179" cy="900"/>
            </a:xfrm>
            <a:prstGeom prst="rect">
              <a:avLst/>
            </a:prstGeom>
            <a:blipFill dpi="0" rotWithShape="0">
              <a:blip r:embed="rId11"/>
              <a:srcRect/>
              <a:tile tx="0" ty="0" sx="100000" sy="100000" flip="none" algn="tl"/>
            </a:blipFill>
            <a:ln w="38100">
              <a:solidFill>
                <a:srgbClr val="FFFFFF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kumimoji="1" sz="32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just">
                <a:spcBef>
                  <a:spcPct val="0"/>
                </a:spcBef>
                <a:buFontTx/>
                <a:buNone/>
              </a:pPr>
              <a:endParaRPr kumimoji="0" lang="zh-CN" altLang="en-US" sz="1000" b="0">
                <a:ea typeface="宋体" panose="02010600030101010101" pitchFamily="2" charset="-122"/>
              </a:endParaRPr>
            </a:p>
          </p:txBody>
        </p:sp>
        <p:sp>
          <p:nvSpPr>
            <p:cNvPr id="12313" name="Rectangle 27" descr="波浪线"/>
            <p:cNvSpPr>
              <a:spLocks noChangeArrowheads="1"/>
            </p:cNvSpPr>
            <p:nvPr/>
          </p:nvSpPr>
          <p:spPr bwMode="auto">
            <a:xfrm>
              <a:off x="4970" y="12003"/>
              <a:ext cx="179" cy="270"/>
            </a:xfrm>
            <a:prstGeom prst="rect">
              <a:avLst/>
            </a:prstGeom>
            <a:blipFill dpi="0" rotWithShape="0">
              <a:blip r:embed="rId11"/>
              <a:srcRect/>
              <a:tile tx="0" ty="0" sx="100000" sy="100000" flip="none" algn="tl"/>
            </a:blipFill>
            <a:ln w="38100">
              <a:solidFill>
                <a:srgbClr val="FFFFFF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kumimoji="1" sz="32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just">
                <a:spcBef>
                  <a:spcPct val="0"/>
                </a:spcBef>
                <a:buFontTx/>
                <a:buNone/>
              </a:pPr>
              <a:endParaRPr kumimoji="0" lang="zh-CN" altLang="en-US" sz="1000" b="0">
                <a:ea typeface="宋体" panose="02010600030101010101" pitchFamily="2" charset="-122"/>
              </a:endParaRPr>
            </a:p>
          </p:txBody>
        </p:sp>
        <p:sp>
          <p:nvSpPr>
            <p:cNvPr id="12314" name="Rectangle 28" descr="波浪线"/>
            <p:cNvSpPr>
              <a:spLocks noChangeArrowheads="1"/>
            </p:cNvSpPr>
            <p:nvPr/>
          </p:nvSpPr>
          <p:spPr bwMode="auto">
            <a:xfrm>
              <a:off x="3448" y="12273"/>
              <a:ext cx="1701" cy="180"/>
            </a:xfrm>
            <a:prstGeom prst="rect">
              <a:avLst/>
            </a:prstGeom>
            <a:blipFill dpi="0" rotWithShape="0">
              <a:blip r:embed="rId11"/>
              <a:srcRect/>
              <a:tile tx="0" ty="0" sx="100000" sy="100000" flip="none" algn="tl"/>
            </a:blip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kumimoji="1" sz="32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just">
                <a:spcBef>
                  <a:spcPct val="0"/>
                </a:spcBef>
                <a:buFontTx/>
                <a:buNone/>
              </a:pPr>
              <a:endParaRPr kumimoji="0" lang="zh-CN" altLang="en-US" sz="1000" b="0">
                <a:ea typeface="宋体" panose="02010600030101010101" pitchFamily="2" charset="-122"/>
              </a:endParaRPr>
            </a:p>
          </p:txBody>
        </p:sp>
        <p:sp>
          <p:nvSpPr>
            <p:cNvPr id="12315" name="Line 29"/>
            <p:cNvSpPr>
              <a:spLocks noChangeShapeType="1"/>
            </p:cNvSpPr>
            <p:nvPr/>
          </p:nvSpPr>
          <p:spPr bwMode="auto">
            <a:xfrm>
              <a:off x="3448" y="12273"/>
              <a:ext cx="179" cy="0"/>
            </a:xfrm>
            <a:prstGeom prst="line">
              <a:avLst/>
            </a:prstGeom>
            <a:noFill/>
            <a:ln w="381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16" name="Line 30"/>
            <p:cNvSpPr>
              <a:spLocks noChangeShapeType="1"/>
            </p:cNvSpPr>
            <p:nvPr/>
          </p:nvSpPr>
          <p:spPr bwMode="auto">
            <a:xfrm>
              <a:off x="4970" y="12273"/>
              <a:ext cx="179" cy="0"/>
            </a:xfrm>
            <a:prstGeom prst="line">
              <a:avLst/>
            </a:prstGeom>
            <a:noFill/>
            <a:ln w="381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17" name="Line 31"/>
            <p:cNvSpPr>
              <a:spLocks noChangeShapeType="1"/>
            </p:cNvSpPr>
            <p:nvPr/>
          </p:nvSpPr>
          <p:spPr bwMode="auto">
            <a:xfrm>
              <a:off x="3448" y="11318"/>
              <a:ext cx="0" cy="107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18" name="Line 32"/>
            <p:cNvSpPr>
              <a:spLocks noChangeShapeType="1"/>
            </p:cNvSpPr>
            <p:nvPr/>
          </p:nvSpPr>
          <p:spPr bwMode="auto">
            <a:xfrm>
              <a:off x="4970" y="11823"/>
              <a:ext cx="0" cy="45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19" name="Line 33"/>
            <p:cNvSpPr>
              <a:spLocks noChangeShapeType="1"/>
            </p:cNvSpPr>
            <p:nvPr/>
          </p:nvSpPr>
          <p:spPr bwMode="auto">
            <a:xfrm>
              <a:off x="3627" y="11283"/>
              <a:ext cx="0" cy="99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20" name="Line 34"/>
            <p:cNvSpPr>
              <a:spLocks noChangeShapeType="1"/>
            </p:cNvSpPr>
            <p:nvPr/>
          </p:nvSpPr>
          <p:spPr bwMode="auto">
            <a:xfrm>
              <a:off x="5149" y="11823"/>
              <a:ext cx="0" cy="54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21" name="Line 35"/>
            <p:cNvSpPr>
              <a:spLocks noChangeShapeType="1"/>
            </p:cNvSpPr>
            <p:nvPr/>
          </p:nvSpPr>
          <p:spPr bwMode="auto">
            <a:xfrm>
              <a:off x="2374" y="9843"/>
              <a:ext cx="984" cy="0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22" name="Text Box 36"/>
            <p:cNvSpPr txBox="1">
              <a:spLocks noChangeArrowheads="1"/>
            </p:cNvSpPr>
            <p:nvPr/>
          </p:nvSpPr>
          <p:spPr bwMode="auto">
            <a:xfrm>
              <a:off x="2374" y="9933"/>
              <a:ext cx="895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46059" tIns="23029" rIns="46059" bIns="23029"/>
            <a:lstStyle>
              <a:lvl1pPr>
                <a:spcBef>
                  <a:spcPct val="20000"/>
                </a:spcBef>
                <a:buChar char="•"/>
                <a:defRPr kumimoji="1" sz="32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just">
                <a:spcBef>
                  <a:spcPct val="0"/>
                </a:spcBef>
                <a:buFontTx/>
                <a:buNone/>
              </a:pPr>
              <a:r>
                <a:rPr kumimoji="0" lang="en-US" altLang="zh-CN" sz="2400">
                  <a:solidFill>
                    <a:srgbClr val="000000"/>
                  </a:solidFill>
                  <a:ea typeface="宋体" panose="02010600030101010101" pitchFamily="2" charset="-122"/>
                </a:rPr>
                <a:t>CO</a:t>
              </a:r>
              <a:r>
                <a:rPr kumimoji="0" lang="en-US" altLang="zh-CN" sz="2400" baseline="-25000">
                  <a:solidFill>
                    <a:srgbClr val="000000"/>
                  </a:solidFill>
                  <a:ea typeface="宋体" panose="02010600030101010101" pitchFamily="2" charset="-122"/>
                </a:rPr>
                <a:t>2</a:t>
              </a:r>
            </a:p>
          </p:txBody>
        </p:sp>
        <p:sp>
          <p:nvSpPr>
            <p:cNvPr id="12323" name="Line 37"/>
            <p:cNvSpPr>
              <a:spLocks noChangeShapeType="1"/>
            </p:cNvSpPr>
            <p:nvPr/>
          </p:nvSpPr>
          <p:spPr bwMode="auto">
            <a:xfrm>
              <a:off x="3448" y="9306"/>
              <a:ext cx="0" cy="126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24" name="Text Box 38"/>
            <p:cNvSpPr txBox="1">
              <a:spLocks noChangeArrowheads="1"/>
            </p:cNvSpPr>
            <p:nvPr/>
          </p:nvSpPr>
          <p:spPr bwMode="auto">
            <a:xfrm>
              <a:off x="2642" y="8493"/>
              <a:ext cx="895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46059" tIns="23029" rIns="46059" bIns="23029"/>
            <a:lstStyle>
              <a:lvl1pPr>
                <a:spcBef>
                  <a:spcPct val="20000"/>
                </a:spcBef>
                <a:buChar char="•"/>
                <a:defRPr kumimoji="1" sz="32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just">
                <a:spcBef>
                  <a:spcPct val="0"/>
                </a:spcBef>
                <a:buFontTx/>
                <a:buNone/>
              </a:pPr>
              <a:r>
                <a:rPr kumimoji="0" lang="en-US" altLang="zh-CN" sz="2400">
                  <a:solidFill>
                    <a:srgbClr val="000000"/>
                  </a:solidFill>
                  <a:ea typeface="宋体" panose="02010600030101010101" pitchFamily="2" charset="-122"/>
                </a:rPr>
                <a:t>S</a:t>
              </a:r>
              <a:r>
                <a:rPr kumimoji="0" lang="en-US" altLang="zh-CN" sz="2400" baseline="-25000">
                  <a:solidFill>
                    <a:srgbClr val="000000"/>
                  </a:solidFill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12325" name="Text Box 39"/>
            <p:cNvSpPr txBox="1">
              <a:spLocks noChangeArrowheads="1"/>
            </p:cNvSpPr>
            <p:nvPr/>
          </p:nvSpPr>
          <p:spPr bwMode="auto">
            <a:xfrm>
              <a:off x="3896" y="9303"/>
              <a:ext cx="895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46059" tIns="23029" rIns="46059" bIns="23029"/>
            <a:lstStyle>
              <a:lvl1pPr>
                <a:spcBef>
                  <a:spcPct val="20000"/>
                </a:spcBef>
                <a:buChar char="•"/>
                <a:defRPr kumimoji="1" sz="32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just">
                <a:spcBef>
                  <a:spcPct val="0"/>
                </a:spcBef>
                <a:buFontTx/>
                <a:buNone/>
              </a:pPr>
              <a:r>
                <a:rPr kumimoji="0" lang="en-US" altLang="zh-CN" sz="2400">
                  <a:solidFill>
                    <a:srgbClr val="000000"/>
                  </a:solidFill>
                  <a:ea typeface="宋体" panose="02010600030101010101" pitchFamily="2" charset="-122"/>
                </a:rPr>
                <a:t>S</a:t>
              </a:r>
              <a:r>
                <a:rPr kumimoji="0" lang="en-US" altLang="zh-CN" sz="2400" baseline="-25000">
                  <a:solidFill>
                    <a:srgbClr val="000000"/>
                  </a:solidFill>
                  <a:ea typeface="宋体" panose="02010600030101010101" pitchFamily="2" charset="-122"/>
                </a:rPr>
                <a:t>2</a:t>
              </a:r>
            </a:p>
          </p:txBody>
        </p:sp>
        <p:sp>
          <p:nvSpPr>
            <p:cNvPr id="12326" name="Line 40"/>
            <p:cNvSpPr>
              <a:spLocks noChangeShapeType="1"/>
            </p:cNvSpPr>
            <p:nvPr/>
          </p:nvSpPr>
          <p:spPr bwMode="auto">
            <a:xfrm flipH="1" flipV="1">
              <a:off x="4164" y="9753"/>
              <a:ext cx="179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27" name="Line 41"/>
            <p:cNvSpPr>
              <a:spLocks noChangeShapeType="1"/>
            </p:cNvSpPr>
            <p:nvPr/>
          </p:nvSpPr>
          <p:spPr bwMode="auto">
            <a:xfrm flipH="1" flipV="1">
              <a:off x="3090" y="8943"/>
              <a:ext cx="268" cy="5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28" name="Line 42"/>
            <p:cNvSpPr>
              <a:spLocks noChangeShapeType="1"/>
            </p:cNvSpPr>
            <p:nvPr/>
          </p:nvSpPr>
          <p:spPr bwMode="auto">
            <a:xfrm flipH="1">
              <a:off x="3627" y="12003"/>
              <a:ext cx="134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29" name="Line 43"/>
            <p:cNvSpPr>
              <a:spLocks noChangeShapeType="1"/>
            </p:cNvSpPr>
            <p:nvPr/>
          </p:nvSpPr>
          <p:spPr bwMode="auto">
            <a:xfrm>
              <a:off x="3627" y="11373"/>
              <a:ext cx="53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30" name="Line 44"/>
            <p:cNvSpPr>
              <a:spLocks noChangeShapeType="1"/>
            </p:cNvSpPr>
            <p:nvPr/>
          </p:nvSpPr>
          <p:spPr bwMode="auto">
            <a:xfrm>
              <a:off x="3896" y="11373"/>
              <a:ext cx="0" cy="63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31" name="Text Box 45"/>
            <p:cNvSpPr txBox="1">
              <a:spLocks noChangeArrowheads="1"/>
            </p:cNvSpPr>
            <p:nvPr/>
          </p:nvSpPr>
          <p:spPr bwMode="auto">
            <a:xfrm>
              <a:off x="3985" y="11463"/>
              <a:ext cx="895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46059" tIns="23029" rIns="46059" bIns="23029"/>
            <a:lstStyle>
              <a:lvl1pPr>
                <a:spcBef>
                  <a:spcPct val="20000"/>
                </a:spcBef>
                <a:buChar char="•"/>
                <a:defRPr kumimoji="1" sz="32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just">
                <a:spcBef>
                  <a:spcPct val="0"/>
                </a:spcBef>
                <a:buFontTx/>
                <a:buNone/>
              </a:pPr>
              <a:r>
                <a:rPr kumimoji="0" lang="en-US" altLang="zh-CN" sz="2400">
                  <a:solidFill>
                    <a:srgbClr val="000000"/>
                  </a:solidFill>
                  <a:ea typeface="宋体" panose="02010600030101010101" pitchFamily="2" charset="-122"/>
                  <a:sym typeface="Symbol" panose="05050102010706020507" pitchFamily="18" charset="2"/>
                </a:rPr>
                <a:t></a:t>
              </a:r>
              <a:r>
                <a:rPr kumimoji="0" lang="en-US" altLang="zh-CN" sz="2400" i="1">
                  <a:solidFill>
                    <a:srgbClr val="000000"/>
                  </a:solidFill>
                  <a:ea typeface="宋体" panose="02010600030101010101" pitchFamily="2" charset="-122"/>
                </a:rPr>
                <a:t>h</a:t>
              </a:r>
              <a:endParaRPr kumimoji="0" lang="en-US" altLang="zh-CN" sz="2400" i="1" baseline="-2500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</p:grpSp>
      <p:graphicFrame>
        <p:nvGraphicFramePr>
          <p:cNvPr id="42" name="Object 4"/>
          <p:cNvGraphicFramePr>
            <a:graphicFrameLocks noChangeAspect="1"/>
          </p:cNvGraphicFramePr>
          <p:nvPr/>
        </p:nvGraphicFramePr>
        <p:xfrm>
          <a:off x="4522788" y="5340350"/>
          <a:ext cx="3522662" cy="90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16" name="Equation" r:id="rId12" imgW="1688367" imgH="431613" progId="Equation.DSMT4">
                  <p:embed/>
                </p:oleObj>
              </mc:Choice>
              <mc:Fallback>
                <p:oleObj name="Equation" r:id="rId12" imgW="1688367" imgH="431613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2788" y="5340350"/>
                        <a:ext cx="3522662" cy="900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Rectangle 6"/>
          <p:cNvSpPr>
            <a:spLocks noChangeArrowheads="1"/>
          </p:cNvSpPr>
          <p:nvPr/>
        </p:nvSpPr>
        <p:spPr bwMode="auto">
          <a:xfrm>
            <a:off x="3386138" y="4662488"/>
            <a:ext cx="40957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800100"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indent="0" algn="just"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2400" dirty="0" smtClean="0">
                <a:latin typeface="黑体" panose="02010609060101010101" pitchFamily="49" charset="-122"/>
              </a:rPr>
              <a:t>五分钟的气体流量为 ：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endParaRPr lang="en-US" altLang="zh-CN" sz="2400" dirty="0" smtClean="0">
              <a:latin typeface="黑体" panose="02010609060101010101" pitchFamily="49" charset="-122"/>
            </a:endParaRPr>
          </a:p>
        </p:txBody>
      </p:sp>
      <p:cxnSp>
        <p:nvCxnSpPr>
          <p:cNvPr id="12299" name="直接连接符 2"/>
          <p:cNvCxnSpPr>
            <a:cxnSpLocks noChangeShapeType="1"/>
          </p:cNvCxnSpPr>
          <p:nvPr/>
        </p:nvCxnSpPr>
        <p:spPr bwMode="auto">
          <a:xfrm>
            <a:off x="755650" y="3429000"/>
            <a:ext cx="1079500" cy="0"/>
          </a:xfrm>
          <a:prstGeom prst="line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2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42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42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42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42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42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697" grpId="0"/>
      <p:bldP spid="242700" grpId="0"/>
      <p:bldP spid="4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 txBox="1">
            <a:spLocks noChangeArrowheads="1"/>
          </p:cNvSpPr>
          <p:nvPr/>
        </p:nvSpPr>
        <p:spPr bwMode="auto">
          <a:xfrm>
            <a:off x="503238" y="549275"/>
            <a:ext cx="8074025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 eaLnBrk="1" hangingPunct="1">
              <a:buFontTx/>
              <a:buNone/>
            </a:pPr>
            <a:r>
              <a:rPr lang="zh-CN" altLang="en-US" sz="2800"/>
              <a:t>例：蓄水池底部开一小孔放水，其到水面高度为</a:t>
            </a:r>
            <a:r>
              <a:rPr lang="en-US" altLang="zh-CN" sz="2800"/>
              <a:t>h</a:t>
            </a:r>
            <a:r>
              <a:rPr lang="zh-CN" altLang="en-US" sz="2800"/>
              <a:t>，求小孔处的流速。</a:t>
            </a:r>
            <a:endParaRPr lang="en-US" altLang="zh-CN" sz="2800"/>
          </a:p>
        </p:txBody>
      </p:sp>
      <p:grpSp>
        <p:nvGrpSpPr>
          <p:cNvPr id="13315" name="组合 12"/>
          <p:cNvGrpSpPr>
            <a:grpSpLocks/>
          </p:cNvGrpSpPr>
          <p:nvPr/>
        </p:nvGrpSpPr>
        <p:grpSpPr bwMode="auto">
          <a:xfrm>
            <a:off x="2700338" y="2203450"/>
            <a:ext cx="3024187" cy="3349625"/>
            <a:chOff x="5832140" y="2672916"/>
            <a:chExt cx="1836204" cy="1764196"/>
          </a:xfrm>
        </p:grpSpPr>
        <p:cxnSp>
          <p:nvCxnSpPr>
            <p:cNvPr id="13318" name="直接连接符 5"/>
            <p:cNvCxnSpPr>
              <a:cxnSpLocks noChangeShapeType="1"/>
            </p:cNvCxnSpPr>
            <p:nvPr/>
          </p:nvCxnSpPr>
          <p:spPr bwMode="auto">
            <a:xfrm>
              <a:off x="5832140" y="2672916"/>
              <a:ext cx="0" cy="1764196"/>
            </a:xfrm>
            <a:prstGeom prst="line">
              <a:avLst/>
            </a:prstGeom>
            <a:noFill/>
            <a:ln w="28575" algn="ctr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319" name="直接连接符 9"/>
            <p:cNvCxnSpPr>
              <a:cxnSpLocks noChangeShapeType="1"/>
            </p:cNvCxnSpPr>
            <p:nvPr/>
          </p:nvCxnSpPr>
          <p:spPr bwMode="auto">
            <a:xfrm>
              <a:off x="7668344" y="2672916"/>
              <a:ext cx="0" cy="1692188"/>
            </a:xfrm>
            <a:prstGeom prst="line">
              <a:avLst/>
            </a:prstGeom>
            <a:noFill/>
            <a:ln w="28575" algn="ctr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320" name="直接连接符 10"/>
            <p:cNvCxnSpPr>
              <a:cxnSpLocks noChangeShapeType="1"/>
            </p:cNvCxnSpPr>
            <p:nvPr/>
          </p:nvCxnSpPr>
          <p:spPr bwMode="auto">
            <a:xfrm>
              <a:off x="5832140" y="4437112"/>
              <a:ext cx="1836204" cy="0"/>
            </a:xfrm>
            <a:prstGeom prst="line">
              <a:avLst/>
            </a:prstGeom>
            <a:noFill/>
            <a:ln w="28575" algn="ctr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321" name="直接连接符 13"/>
            <p:cNvCxnSpPr>
              <a:cxnSpLocks noChangeShapeType="1"/>
            </p:cNvCxnSpPr>
            <p:nvPr/>
          </p:nvCxnSpPr>
          <p:spPr bwMode="auto">
            <a:xfrm>
              <a:off x="5832140" y="3032956"/>
              <a:ext cx="1836204" cy="0"/>
            </a:xfrm>
            <a:prstGeom prst="line">
              <a:avLst/>
            </a:prstGeom>
            <a:noFill/>
            <a:ln w="28575" algn="ctr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13316" name="直接箭头连接符 15"/>
          <p:cNvCxnSpPr>
            <a:cxnSpLocks noChangeShapeType="1"/>
          </p:cNvCxnSpPr>
          <p:nvPr/>
        </p:nvCxnSpPr>
        <p:spPr bwMode="auto">
          <a:xfrm>
            <a:off x="3040063" y="2887663"/>
            <a:ext cx="0" cy="2665412"/>
          </a:xfrm>
          <a:prstGeom prst="straightConnector1">
            <a:avLst/>
          </a:prstGeom>
          <a:noFill/>
          <a:ln w="28575" algn="ctr">
            <a:solidFill>
              <a:srgbClr val="000000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18" name="对象 17"/>
          <p:cNvGraphicFramePr>
            <a:graphicFrameLocks noChangeAspect="1"/>
          </p:cNvGraphicFramePr>
          <p:nvPr/>
        </p:nvGraphicFramePr>
        <p:xfrm>
          <a:off x="3292475" y="3802063"/>
          <a:ext cx="382588" cy="541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8" name="公式" r:id="rId3" imgW="126725" imgH="177415" progId="Equation.3">
                  <p:embed/>
                </p:oleObj>
              </mc:Choice>
              <mc:Fallback>
                <p:oleObj name="公式" r:id="rId3" imgW="126725" imgH="177415" progId="Equation.3">
                  <p:embed/>
                  <p:pic>
                    <p:nvPicPr>
                      <p:cNvPr id="0" name="对象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2475" y="3802063"/>
                        <a:ext cx="382588" cy="541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组合 2"/>
          <p:cNvGrpSpPr>
            <a:grpSpLocks/>
          </p:cNvGrpSpPr>
          <p:nvPr/>
        </p:nvGrpSpPr>
        <p:grpSpPr bwMode="auto">
          <a:xfrm>
            <a:off x="198438" y="209550"/>
            <a:ext cx="3024187" cy="3349625"/>
            <a:chOff x="5832140" y="2672916"/>
            <a:chExt cx="1836204" cy="1764196"/>
          </a:xfrm>
        </p:grpSpPr>
        <p:cxnSp>
          <p:nvCxnSpPr>
            <p:cNvPr id="14360" name="直接连接符 3"/>
            <p:cNvCxnSpPr>
              <a:cxnSpLocks noChangeShapeType="1"/>
            </p:cNvCxnSpPr>
            <p:nvPr/>
          </p:nvCxnSpPr>
          <p:spPr bwMode="auto">
            <a:xfrm>
              <a:off x="5832140" y="2672916"/>
              <a:ext cx="0" cy="1764196"/>
            </a:xfrm>
            <a:prstGeom prst="line">
              <a:avLst/>
            </a:prstGeom>
            <a:noFill/>
            <a:ln w="28575" algn="ctr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61" name="直接连接符 4"/>
            <p:cNvCxnSpPr>
              <a:cxnSpLocks noChangeShapeType="1"/>
            </p:cNvCxnSpPr>
            <p:nvPr/>
          </p:nvCxnSpPr>
          <p:spPr bwMode="auto">
            <a:xfrm>
              <a:off x="7668344" y="2672916"/>
              <a:ext cx="0" cy="1692188"/>
            </a:xfrm>
            <a:prstGeom prst="line">
              <a:avLst/>
            </a:prstGeom>
            <a:noFill/>
            <a:ln w="28575" algn="ctr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62" name="直接连接符 5"/>
            <p:cNvCxnSpPr>
              <a:cxnSpLocks noChangeShapeType="1"/>
            </p:cNvCxnSpPr>
            <p:nvPr/>
          </p:nvCxnSpPr>
          <p:spPr bwMode="auto">
            <a:xfrm>
              <a:off x="5832140" y="4437112"/>
              <a:ext cx="1836204" cy="0"/>
            </a:xfrm>
            <a:prstGeom prst="line">
              <a:avLst/>
            </a:prstGeom>
            <a:noFill/>
            <a:ln w="28575" algn="ctr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63" name="直接连接符 6"/>
            <p:cNvCxnSpPr>
              <a:cxnSpLocks noChangeShapeType="1"/>
            </p:cNvCxnSpPr>
            <p:nvPr/>
          </p:nvCxnSpPr>
          <p:spPr bwMode="auto">
            <a:xfrm>
              <a:off x="5832140" y="3032956"/>
              <a:ext cx="1836204" cy="0"/>
            </a:xfrm>
            <a:prstGeom prst="line">
              <a:avLst/>
            </a:prstGeom>
            <a:noFill/>
            <a:ln w="28575" algn="ctr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14339" name="直接箭头连接符 7"/>
          <p:cNvCxnSpPr>
            <a:cxnSpLocks noChangeShapeType="1"/>
          </p:cNvCxnSpPr>
          <p:nvPr/>
        </p:nvCxnSpPr>
        <p:spPr bwMode="auto">
          <a:xfrm>
            <a:off x="395288" y="871538"/>
            <a:ext cx="0" cy="2665412"/>
          </a:xfrm>
          <a:prstGeom prst="straightConnector1">
            <a:avLst/>
          </a:prstGeom>
          <a:noFill/>
          <a:ln w="28575" algn="ctr">
            <a:solidFill>
              <a:srgbClr val="000000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14340" name="对象 8"/>
          <p:cNvGraphicFramePr>
            <a:graphicFrameLocks noChangeAspect="1"/>
          </p:cNvGraphicFramePr>
          <p:nvPr/>
        </p:nvGraphicFramePr>
        <p:xfrm>
          <a:off x="381000" y="1662113"/>
          <a:ext cx="307975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30" name="公式" r:id="rId4" imgW="126725" imgH="177415" progId="Equation.3">
                  <p:embed/>
                </p:oleObj>
              </mc:Choice>
              <mc:Fallback>
                <p:oleObj name="公式" r:id="rId4" imgW="126725" imgH="177415" progId="Equation.3">
                  <p:embed/>
                  <p:pic>
                    <p:nvPicPr>
                      <p:cNvPr id="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662113"/>
                        <a:ext cx="307975" cy="434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1" name="对象 9"/>
          <p:cNvGraphicFramePr>
            <a:graphicFrameLocks noChangeAspect="1"/>
          </p:cNvGraphicFramePr>
          <p:nvPr/>
        </p:nvGraphicFramePr>
        <p:xfrm>
          <a:off x="2232025" y="466725"/>
          <a:ext cx="388938" cy="39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31" name="公式" r:id="rId6" imgW="164885" imgH="164885" progId="Equation.3">
                  <p:embed/>
                </p:oleObj>
              </mc:Choice>
              <mc:Fallback>
                <p:oleObj name="公式" r:id="rId6" imgW="164885" imgH="164885" progId="Equation.3">
                  <p:embed/>
                  <p:pic>
                    <p:nvPicPr>
                      <p:cNvPr id="0" name="对象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2025" y="466725"/>
                        <a:ext cx="388938" cy="392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2" name="对象 10"/>
          <p:cNvGraphicFramePr>
            <a:graphicFrameLocks noChangeAspect="1"/>
          </p:cNvGraphicFramePr>
          <p:nvPr/>
        </p:nvGraphicFramePr>
        <p:xfrm>
          <a:off x="3328988" y="3241675"/>
          <a:ext cx="360362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32" name="公式" r:id="rId8" imgW="164885" imgH="164885" progId="Equation.3">
                  <p:embed/>
                </p:oleObj>
              </mc:Choice>
              <mc:Fallback>
                <p:oleObj name="公式" r:id="rId8" imgW="164885" imgH="164885" progId="Equation.3">
                  <p:embed/>
                  <p:pic>
                    <p:nvPicPr>
                      <p:cNvPr id="0" name="对象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28988" y="3241675"/>
                        <a:ext cx="360362" cy="363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3" name="任意多边形 11"/>
          <p:cNvSpPr>
            <a:spLocks/>
          </p:cNvSpPr>
          <p:nvPr/>
        </p:nvSpPr>
        <p:spPr bwMode="auto">
          <a:xfrm>
            <a:off x="1258889" y="884238"/>
            <a:ext cx="1973262" cy="2608262"/>
          </a:xfrm>
          <a:custGeom>
            <a:avLst/>
            <a:gdLst>
              <a:gd name="T0" fmla="*/ 0 w 1963882"/>
              <a:gd name="T1" fmla="*/ 0 h 2639291"/>
              <a:gd name="T2" fmla="*/ 373457 w 1963882"/>
              <a:gd name="T3" fmla="*/ 1317147 h 2639291"/>
              <a:gd name="T4" fmla="*/ 1016659 w 1963882"/>
              <a:gd name="T5" fmla="*/ 2174337 h 2639291"/>
              <a:gd name="T6" fmla="*/ 1960692 w 1963882"/>
              <a:gd name="T7" fmla="*/ 2655199 h 2639291"/>
              <a:gd name="T8" fmla="*/ 0 60000 65536"/>
              <a:gd name="T9" fmla="*/ 0 60000 65536"/>
              <a:gd name="T10" fmla="*/ 0 60000 65536"/>
              <a:gd name="T11" fmla="*/ 0 60000 65536"/>
              <a:gd name="connsiteX0" fmla="*/ 0 w 1973408"/>
              <a:gd name="connsiteY0" fmla="*/ 0 h 2607550"/>
              <a:gd name="connsiteX1" fmla="*/ 374073 w 1973408"/>
              <a:gd name="connsiteY1" fmla="*/ 1309255 h 2607550"/>
              <a:gd name="connsiteX2" fmla="*/ 1018309 w 1973408"/>
              <a:gd name="connsiteY2" fmla="*/ 2161310 h 2607550"/>
              <a:gd name="connsiteX3" fmla="*/ 1973408 w 1973408"/>
              <a:gd name="connsiteY3" fmla="*/ 2607550 h 260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73408" h="2607550">
                <a:moveTo>
                  <a:pt x="0" y="0"/>
                </a:moveTo>
                <a:cubicBezTo>
                  <a:pt x="102177" y="474518"/>
                  <a:pt x="204355" y="949037"/>
                  <a:pt x="374073" y="1309255"/>
                </a:cubicBezTo>
                <a:cubicBezTo>
                  <a:pt x="543791" y="1669473"/>
                  <a:pt x="753341" y="1939637"/>
                  <a:pt x="1018309" y="2161310"/>
                </a:cubicBezTo>
                <a:cubicBezTo>
                  <a:pt x="1283277" y="2382983"/>
                  <a:pt x="1633105" y="2479396"/>
                  <a:pt x="1973408" y="2607550"/>
                </a:cubicBezTo>
              </a:path>
            </a:pathLst>
          </a:custGeom>
          <a:noFill/>
          <a:ln w="9525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cxnSp>
        <p:nvCxnSpPr>
          <p:cNvPr id="14344" name="直接连接符 13"/>
          <p:cNvCxnSpPr>
            <a:cxnSpLocks noChangeShapeType="1"/>
          </p:cNvCxnSpPr>
          <p:nvPr/>
        </p:nvCxnSpPr>
        <p:spPr bwMode="auto">
          <a:xfrm flipH="1">
            <a:off x="142875" y="4221163"/>
            <a:ext cx="3529013" cy="0"/>
          </a:xfrm>
          <a:prstGeom prst="line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45" name="直接箭头连接符 15"/>
          <p:cNvCxnSpPr>
            <a:cxnSpLocks noChangeShapeType="1"/>
          </p:cNvCxnSpPr>
          <p:nvPr/>
        </p:nvCxnSpPr>
        <p:spPr bwMode="auto">
          <a:xfrm>
            <a:off x="1711325" y="3524250"/>
            <a:ext cx="0" cy="696913"/>
          </a:xfrm>
          <a:prstGeom prst="straightConnector1">
            <a:avLst/>
          </a:prstGeom>
          <a:noFill/>
          <a:ln w="28575" algn="ctr">
            <a:solidFill>
              <a:srgbClr val="000000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46" name="直接箭头连接符 17"/>
          <p:cNvCxnSpPr>
            <a:cxnSpLocks noChangeShapeType="1"/>
          </p:cNvCxnSpPr>
          <p:nvPr/>
        </p:nvCxnSpPr>
        <p:spPr bwMode="auto">
          <a:xfrm>
            <a:off x="1150938" y="893763"/>
            <a:ext cx="0" cy="3327400"/>
          </a:xfrm>
          <a:prstGeom prst="straightConnector1">
            <a:avLst/>
          </a:prstGeom>
          <a:noFill/>
          <a:ln w="28575" algn="ctr">
            <a:solidFill>
              <a:srgbClr val="000000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14347" name="对象 19"/>
          <p:cNvGraphicFramePr>
            <a:graphicFrameLocks noChangeAspect="1"/>
          </p:cNvGraphicFramePr>
          <p:nvPr/>
        </p:nvGraphicFramePr>
        <p:xfrm>
          <a:off x="1249363" y="2533650"/>
          <a:ext cx="466725" cy="53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33" name="公式" r:id="rId10" imgW="190335" imgH="215713" progId="Equation.3">
                  <p:embed/>
                </p:oleObj>
              </mc:Choice>
              <mc:Fallback>
                <p:oleObj name="公式" r:id="rId10" imgW="190335" imgH="215713" progId="Equation.3">
                  <p:embed/>
                  <p:pic>
                    <p:nvPicPr>
                      <p:cNvPr id="0" name="对象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9363" y="2533650"/>
                        <a:ext cx="466725" cy="534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8" name="对象 20"/>
          <p:cNvGraphicFramePr>
            <a:graphicFrameLocks noChangeAspect="1"/>
          </p:cNvGraphicFramePr>
          <p:nvPr/>
        </p:nvGraphicFramePr>
        <p:xfrm>
          <a:off x="1749425" y="3619500"/>
          <a:ext cx="441325" cy="50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34" name="公式" r:id="rId12" imgW="190335" imgH="215713" progId="Equation.3">
                  <p:embed/>
                </p:oleObj>
              </mc:Choice>
              <mc:Fallback>
                <p:oleObj name="公式" r:id="rId12" imgW="190335" imgH="215713" progId="Equation.3">
                  <p:embed/>
                  <p:pic>
                    <p:nvPicPr>
                      <p:cNvPr id="0" name="对象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9425" y="3619500"/>
                        <a:ext cx="441325" cy="506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21"/>
          <p:cNvGraphicFramePr>
            <a:graphicFrameLocks noChangeAspect="1"/>
          </p:cNvGraphicFramePr>
          <p:nvPr/>
        </p:nvGraphicFramePr>
        <p:xfrm>
          <a:off x="3532188" y="957263"/>
          <a:ext cx="5327650" cy="862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35" name="Equation" r:id="rId14" imgW="2540000" imgH="406400" progId="Equation.DSMT4">
                  <p:embed/>
                </p:oleObj>
              </mc:Choice>
              <mc:Fallback>
                <p:oleObj name="Equation" r:id="rId14" imgW="2540000" imgH="406400" progId="Equation.DSMT4">
                  <p:embed/>
                  <p:pic>
                    <p:nvPicPr>
                      <p:cNvPr id="0" name="对象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32188" y="957263"/>
                        <a:ext cx="5327650" cy="862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50" name="Rectangle 6"/>
          <p:cNvSpPr>
            <a:spLocks noChangeArrowheads="1"/>
          </p:cNvSpPr>
          <p:nvPr/>
        </p:nvSpPr>
        <p:spPr bwMode="auto">
          <a:xfrm>
            <a:off x="3689350" y="376238"/>
            <a:ext cx="52927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2800">
                <a:latin typeface="黑体" panose="02010609060101010101" pitchFamily="49" charset="-122"/>
              </a:rPr>
              <a:t>近似为理想流体，近似为稳流</a:t>
            </a:r>
            <a:endParaRPr lang="en-US" altLang="zh-CN" sz="2800">
              <a:latin typeface="黑体" panose="02010609060101010101" pitchFamily="49" charset="-122"/>
            </a:endParaRPr>
          </a:p>
        </p:txBody>
      </p:sp>
      <p:graphicFrame>
        <p:nvGraphicFramePr>
          <p:cNvPr id="24" name="对象 23"/>
          <p:cNvGraphicFramePr>
            <a:graphicFrameLocks noChangeAspect="1"/>
          </p:cNvGraphicFramePr>
          <p:nvPr/>
        </p:nvGraphicFramePr>
        <p:xfrm>
          <a:off x="5688013" y="5337175"/>
          <a:ext cx="1333500" cy="45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36" name="公式" r:id="rId16" imgW="634449" imgH="215713" progId="Equation.3">
                  <p:embed/>
                </p:oleObj>
              </mc:Choice>
              <mc:Fallback>
                <p:oleObj name="公式" r:id="rId16" imgW="634449" imgH="215713" progId="Equation.3">
                  <p:embed/>
                  <p:pic>
                    <p:nvPicPr>
                      <p:cNvPr id="0" name="对象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8013" y="5337175"/>
                        <a:ext cx="1333500" cy="458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对象 24"/>
          <p:cNvGraphicFramePr>
            <a:graphicFrameLocks noChangeAspect="1"/>
          </p:cNvGraphicFramePr>
          <p:nvPr/>
        </p:nvGraphicFramePr>
        <p:xfrm>
          <a:off x="4383088" y="4706938"/>
          <a:ext cx="3841750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37" name="Equation" r:id="rId18" imgW="1828800" imgH="228600" progId="Equation.DSMT4">
                  <p:embed/>
                </p:oleObj>
              </mc:Choice>
              <mc:Fallback>
                <p:oleObj name="Equation" r:id="rId18" imgW="1828800" imgH="228600" progId="Equation.DSMT4">
                  <p:embed/>
                  <p:pic>
                    <p:nvPicPr>
                      <p:cNvPr id="0" name="对象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3088" y="4706938"/>
                        <a:ext cx="3841750" cy="48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6" name="直接箭头连接符 25"/>
          <p:cNvCxnSpPr>
            <a:cxnSpLocks noChangeShapeType="1"/>
          </p:cNvCxnSpPr>
          <p:nvPr/>
        </p:nvCxnSpPr>
        <p:spPr bwMode="auto">
          <a:xfrm>
            <a:off x="5832475" y="5842000"/>
            <a:ext cx="1187450" cy="0"/>
          </a:xfrm>
          <a:prstGeom prst="straightConnector1">
            <a:avLst/>
          </a:prstGeom>
          <a:noFill/>
          <a:ln w="28575" algn="ctr">
            <a:solidFill>
              <a:srgbClr val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29" name="对象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9254909"/>
              </p:ext>
            </p:extLst>
          </p:nvPr>
        </p:nvGraphicFramePr>
        <p:xfrm>
          <a:off x="3563888" y="1844824"/>
          <a:ext cx="5224462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38" name="Equation" r:id="rId20" imgW="2489040" imgH="228600" progId="Equation.DSMT4">
                  <p:embed/>
                </p:oleObj>
              </mc:Choice>
              <mc:Fallback>
                <p:oleObj name="Equation" r:id="rId20" imgW="2489040" imgH="228600" progId="Equation.DSMT4">
                  <p:embed/>
                  <p:pic>
                    <p:nvPicPr>
                      <p:cNvPr id="0" name="对象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888" y="1844824"/>
                        <a:ext cx="5224462" cy="48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对象 29"/>
          <p:cNvGraphicFramePr>
            <a:graphicFrameLocks noChangeAspect="1"/>
          </p:cNvGraphicFramePr>
          <p:nvPr/>
        </p:nvGraphicFramePr>
        <p:xfrm>
          <a:off x="4211638" y="2312988"/>
          <a:ext cx="3863975" cy="172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39" name="Equation" r:id="rId22" imgW="1841500" imgH="812800" progId="Equation.DSMT4">
                  <p:embed/>
                </p:oleObj>
              </mc:Choice>
              <mc:Fallback>
                <p:oleObj name="Equation" r:id="rId22" imgW="1841500" imgH="812800" progId="Equation.DSMT4">
                  <p:embed/>
                  <p:pic>
                    <p:nvPicPr>
                      <p:cNvPr id="0" name="对象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1638" y="2312988"/>
                        <a:ext cx="3863975" cy="172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对象 27"/>
          <p:cNvGraphicFramePr>
            <a:graphicFrameLocks noChangeAspect="1"/>
          </p:cNvGraphicFramePr>
          <p:nvPr/>
        </p:nvGraphicFramePr>
        <p:xfrm>
          <a:off x="3243263" y="5273675"/>
          <a:ext cx="2241550" cy="1025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40" name="Equation" r:id="rId24" imgW="1066800" imgH="482600" progId="Equation.DSMT4">
                  <p:embed/>
                </p:oleObj>
              </mc:Choice>
              <mc:Fallback>
                <p:oleObj name="Equation" r:id="rId24" imgW="1066800" imgH="482600" progId="Equation.DSMT4">
                  <p:embed/>
                  <p:pic>
                    <p:nvPicPr>
                      <p:cNvPr id="0" name="对象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43263" y="5273675"/>
                        <a:ext cx="2241550" cy="1025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对象 31"/>
          <p:cNvGraphicFramePr>
            <a:graphicFrameLocks noChangeAspect="1"/>
          </p:cNvGraphicFramePr>
          <p:nvPr/>
        </p:nvGraphicFramePr>
        <p:xfrm>
          <a:off x="4211638" y="4076700"/>
          <a:ext cx="4183062" cy="51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41" name="Equation" r:id="rId26" imgW="1993900" imgH="241300" progId="Equation.DSMT4">
                  <p:embed/>
                </p:oleObj>
              </mc:Choice>
              <mc:Fallback>
                <p:oleObj name="Equation" r:id="rId26" imgW="1993900" imgH="241300" progId="Equation.DSMT4">
                  <p:embed/>
                  <p:pic>
                    <p:nvPicPr>
                      <p:cNvPr id="0" name="对象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1638" y="4076700"/>
                        <a:ext cx="4183062" cy="51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对象 32"/>
          <p:cNvGraphicFramePr>
            <a:graphicFrameLocks noChangeAspect="1"/>
          </p:cNvGraphicFramePr>
          <p:nvPr/>
        </p:nvGraphicFramePr>
        <p:xfrm>
          <a:off x="611188" y="5157788"/>
          <a:ext cx="2184400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42" name="Equation" r:id="rId28" imgW="1041400" imgH="457200" progId="Equation.DSMT4">
                  <p:embed/>
                </p:oleObj>
              </mc:Choice>
              <mc:Fallback>
                <p:oleObj name="Equation" r:id="rId28" imgW="1041400" imgH="457200" progId="Equation.DSMT4">
                  <p:embed/>
                  <p:pic>
                    <p:nvPicPr>
                      <p:cNvPr id="0" name="对象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5157788"/>
                        <a:ext cx="2184400" cy="971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对象 34"/>
          <p:cNvGraphicFramePr>
            <a:graphicFrameLocks noChangeAspect="1"/>
          </p:cNvGraphicFramePr>
          <p:nvPr/>
        </p:nvGraphicFramePr>
        <p:xfrm>
          <a:off x="7164388" y="5481638"/>
          <a:ext cx="1468437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43" name="Equation" r:id="rId30" imgW="698197" imgH="253890" progId="Equation.DSMT4">
                  <p:embed/>
                </p:oleObj>
              </mc:Choice>
              <mc:Fallback>
                <p:oleObj name="Equation" r:id="rId30" imgW="698197" imgH="253890" progId="Equation.DSMT4">
                  <p:embed/>
                  <p:pic>
                    <p:nvPicPr>
                      <p:cNvPr id="0" name="对象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4388" y="5481638"/>
                        <a:ext cx="1468437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组合 2"/>
          <p:cNvGrpSpPr>
            <a:grpSpLocks/>
          </p:cNvGrpSpPr>
          <p:nvPr/>
        </p:nvGrpSpPr>
        <p:grpSpPr bwMode="auto">
          <a:xfrm>
            <a:off x="220750" y="116632"/>
            <a:ext cx="8907462" cy="4845050"/>
            <a:chOff x="215900" y="296863"/>
            <a:chExt cx="8907463" cy="4845050"/>
          </a:xfrm>
        </p:grpSpPr>
        <p:pic>
          <p:nvPicPr>
            <p:cNvPr id="16387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5900" y="296863"/>
              <a:ext cx="8907463" cy="46450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6388" name="矩形 2"/>
            <p:cNvSpPr>
              <a:spLocks noChangeArrowheads="1"/>
            </p:cNvSpPr>
            <p:nvPr/>
          </p:nvSpPr>
          <p:spPr bwMode="auto">
            <a:xfrm>
              <a:off x="8064500" y="4772025"/>
              <a:ext cx="882650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kumimoji="0" lang="zh-CN" altLang="en-US" sz="1800">
                  <a:solidFill>
                    <a:srgbClr val="FF0000"/>
                  </a:solidFill>
                  <a:ea typeface="宋体" panose="02010600030101010101" pitchFamily="2" charset="-122"/>
                </a:rPr>
                <a:t>参考面</a:t>
              </a:r>
            </a:p>
          </p:txBody>
        </p:sp>
        <p:sp>
          <p:nvSpPr>
            <p:cNvPr id="16389" name="椭圆 1"/>
            <p:cNvSpPr>
              <a:spLocks noChangeArrowheads="1"/>
            </p:cNvSpPr>
            <p:nvPr/>
          </p:nvSpPr>
          <p:spPr bwMode="auto">
            <a:xfrm>
              <a:off x="7913229" y="4653136"/>
              <a:ext cx="36000" cy="36000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just"/>
              <a:endParaRPr lang="zh-CN" altLang="en-US"/>
            </a:p>
          </p:txBody>
        </p:sp>
        <p:sp>
          <p:nvSpPr>
            <p:cNvPr id="16390" name="椭圆 7"/>
            <p:cNvSpPr>
              <a:spLocks noChangeArrowheads="1"/>
            </p:cNvSpPr>
            <p:nvPr/>
          </p:nvSpPr>
          <p:spPr bwMode="auto">
            <a:xfrm>
              <a:off x="6825970" y="2960948"/>
              <a:ext cx="36000" cy="36000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just"/>
              <a:endParaRPr lang="zh-CN" altLang="en-US"/>
            </a:p>
          </p:txBody>
        </p:sp>
        <p:sp>
          <p:nvSpPr>
            <p:cNvPr id="16391" name="椭圆 8"/>
            <p:cNvSpPr>
              <a:spLocks noChangeArrowheads="1"/>
            </p:cNvSpPr>
            <p:nvPr/>
          </p:nvSpPr>
          <p:spPr bwMode="auto">
            <a:xfrm>
              <a:off x="7123522" y="2960948"/>
              <a:ext cx="36000" cy="36000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just"/>
              <a:endParaRPr lang="zh-CN" altLang="en-US"/>
            </a:p>
          </p:txBody>
        </p:sp>
        <p:sp>
          <p:nvSpPr>
            <p:cNvPr id="16392" name="椭圆 9"/>
            <p:cNvSpPr>
              <a:spLocks noChangeArrowheads="1"/>
            </p:cNvSpPr>
            <p:nvPr/>
          </p:nvSpPr>
          <p:spPr bwMode="auto">
            <a:xfrm>
              <a:off x="7488324" y="2168864"/>
              <a:ext cx="36000" cy="36000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just"/>
              <a:endParaRPr lang="zh-CN" altLang="en-US"/>
            </a:p>
          </p:txBody>
        </p:sp>
      </p:grpSp>
      <p:sp>
        <p:nvSpPr>
          <p:cNvPr id="2" name="任意多边形 1"/>
          <p:cNvSpPr/>
          <p:nvPr/>
        </p:nvSpPr>
        <p:spPr bwMode="auto">
          <a:xfrm>
            <a:off x="6842210" y="2005198"/>
            <a:ext cx="1089350" cy="2426259"/>
          </a:xfrm>
          <a:custGeom>
            <a:avLst/>
            <a:gdLst>
              <a:gd name="connsiteX0" fmla="*/ 0 w 1088442"/>
              <a:gd name="connsiteY0" fmla="*/ 805731 h 2424981"/>
              <a:gd name="connsiteX1" fmla="*/ 180975 w 1088442"/>
              <a:gd name="connsiteY1" fmla="*/ 1929681 h 2424981"/>
              <a:gd name="connsiteX2" fmla="*/ 304800 w 1088442"/>
              <a:gd name="connsiteY2" fmla="*/ 1739181 h 2424981"/>
              <a:gd name="connsiteX3" fmla="*/ 304800 w 1088442"/>
              <a:gd name="connsiteY3" fmla="*/ 348531 h 2424981"/>
              <a:gd name="connsiteX4" fmla="*/ 647700 w 1088442"/>
              <a:gd name="connsiteY4" fmla="*/ 5631 h 2424981"/>
              <a:gd name="connsiteX5" fmla="*/ 990600 w 1088442"/>
              <a:gd name="connsiteY5" fmla="*/ 158031 h 2424981"/>
              <a:gd name="connsiteX6" fmla="*/ 1076325 w 1088442"/>
              <a:gd name="connsiteY6" fmla="*/ 453306 h 2424981"/>
              <a:gd name="connsiteX7" fmla="*/ 1085850 w 1088442"/>
              <a:gd name="connsiteY7" fmla="*/ 2424981 h 2424981"/>
              <a:gd name="connsiteX0" fmla="*/ 0 w 1088442"/>
              <a:gd name="connsiteY0" fmla="*/ 802563 h 2421813"/>
              <a:gd name="connsiteX1" fmla="*/ 180975 w 1088442"/>
              <a:gd name="connsiteY1" fmla="*/ 1926513 h 2421813"/>
              <a:gd name="connsiteX2" fmla="*/ 304800 w 1088442"/>
              <a:gd name="connsiteY2" fmla="*/ 1736013 h 2421813"/>
              <a:gd name="connsiteX3" fmla="*/ 304800 w 1088442"/>
              <a:gd name="connsiteY3" fmla="*/ 345363 h 2421813"/>
              <a:gd name="connsiteX4" fmla="*/ 647700 w 1088442"/>
              <a:gd name="connsiteY4" fmla="*/ 2463 h 2421813"/>
              <a:gd name="connsiteX5" fmla="*/ 1076325 w 1088442"/>
              <a:gd name="connsiteY5" fmla="*/ 450138 h 2421813"/>
              <a:gd name="connsiteX6" fmla="*/ 1085850 w 1088442"/>
              <a:gd name="connsiteY6" fmla="*/ 2421813 h 2421813"/>
              <a:gd name="connsiteX0" fmla="*/ 0 w 1106695"/>
              <a:gd name="connsiteY0" fmla="*/ 793243 h 2412493"/>
              <a:gd name="connsiteX1" fmla="*/ 180975 w 1106695"/>
              <a:gd name="connsiteY1" fmla="*/ 1917193 h 2412493"/>
              <a:gd name="connsiteX2" fmla="*/ 304800 w 1106695"/>
              <a:gd name="connsiteY2" fmla="*/ 1726693 h 2412493"/>
              <a:gd name="connsiteX3" fmla="*/ 304800 w 1106695"/>
              <a:gd name="connsiteY3" fmla="*/ 336043 h 2412493"/>
              <a:gd name="connsiteX4" fmla="*/ 723900 w 1106695"/>
              <a:gd name="connsiteY4" fmla="*/ 2668 h 2412493"/>
              <a:gd name="connsiteX5" fmla="*/ 1076325 w 1106695"/>
              <a:gd name="connsiteY5" fmla="*/ 440818 h 2412493"/>
              <a:gd name="connsiteX6" fmla="*/ 1085850 w 1106695"/>
              <a:gd name="connsiteY6" fmla="*/ 2412493 h 2412493"/>
              <a:gd name="connsiteX0" fmla="*/ 0 w 1108085"/>
              <a:gd name="connsiteY0" fmla="*/ 830665 h 2449915"/>
              <a:gd name="connsiteX1" fmla="*/ 180975 w 1108085"/>
              <a:gd name="connsiteY1" fmla="*/ 1954615 h 2449915"/>
              <a:gd name="connsiteX2" fmla="*/ 304800 w 1108085"/>
              <a:gd name="connsiteY2" fmla="*/ 1764115 h 2449915"/>
              <a:gd name="connsiteX3" fmla="*/ 304800 w 1108085"/>
              <a:gd name="connsiteY3" fmla="*/ 373465 h 2449915"/>
              <a:gd name="connsiteX4" fmla="*/ 704850 w 1108085"/>
              <a:gd name="connsiteY4" fmla="*/ 1990 h 2449915"/>
              <a:gd name="connsiteX5" fmla="*/ 1076325 w 1108085"/>
              <a:gd name="connsiteY5" fmla="*/ 478240 h 2449915"/>
              <a:gd name="connsiteX6" fmla="*/ 1085850 w 1108085"/>
              <a:gd name="connsiteY6" fmla="*/ 2449915 h 2449915"/>
              <a:gd name="connsiteX0" fmla="*/ 0 w 1108085"/>
              <a:gd name="connsiteY0" fmla="*/ 830665 h 2449915"/>
              <a:gd name="connsiteX1" fmla="*/ 139700 w 1108085"/>
              <a:gd name="connsiteY1" fmla="*/ 1735540 h 2449915"/>
              <a:gd name="connsiteX2" fmla="*/ 304800 w 1108085"/>
              <a:gd name="connsiteY2" fmla="*/ 1764115 h 2449915"/>
              <a:gd name="connsiteX3" fmla="*/ 304800 w 1108085"/>
              <a:gd name="connsiteY3" fmla="*/ 373465 h 2449915"/>
              <a:gd name="connsiteX4" fmla="*/ 704850 w 1108085"/>
              <a:gd name="connsiteY4" fmla="*/ 1990 h 2449915"/>
              <a:gd name="connsiteX5" fmla="*/ 1076325 w 1108085"/>
              <a:gd name="connsiteY5" fmla="*/ 478240 h 2449915"/>
              <a:gd name="connsiteX6" fmla="*/ 1085850 w 1108085"/>
              <a:gd name="connsiteY6" fmla="*/ 2449915 h 2449915"/>
              <a:gd name="connsiteX0" fmla="*/ 0 w 1108085"/>
              <a:gd name="connsiteY0" fmla="*/ 829557 h 2448807"/>
              <a:gd name="connsiteX1" fmla="*/ 139700 w 1108085"/>
              <a:gd name="connsiteY1" fmla="*/ 1734432 h 2448807"/>
              <a:gd name="connsiteX2" fmla="*/ 304800 w 1108085"/>
              <a:gd name="connsiteY2" fmla="*/ 1763007 h 2448807"/>
              <a:gd name="connsiteX3" fmla="*/ 295275 w 1108085"/>
              <a:gd name="connsiteY3" fmla="*/ 858132 h 2448807"/>
              <a:gd name="connsiteX4" fmla="*/ 304800 w 1108085"/>
              <a:gd name="connsiteY4" fmla="*/ 372357 h 2448807"/>
              <a:gd name="connsiteX5" fmla="*/ 704850 w 1108085"/>
              <a:gd name="connsiteY5" fmla="*/ 882 h 2448807"/>
              <a:gd name="connsiteX6" fmla="*/ 1076325 w 1108085"/>
              <a:gd name="connsiteY6" fmla="*/ 477132 h 2448807"/>
              <a:gd name="connsiteX7" fmla="*/ 1085850 w 1108085"/>
              <a:gd name="connsiteY7" fmla="*/ 2448807 h 2448807"/>
              <a:gd name="connsiteX0" fmla="*/ 0 w 1108085"/>
              <a:gd name="connsiteY0" fmla="*/ 831978 h 2451228"/>
              <a:gd name="connsiteX1" fmla="*/ 139700 w 1108085"/>
              <a:gd name="connsiteY1" fmla="*/ 1736853 h 2451228"/>
              <a:gd name="connsiteX2" fmla="*/ 304800 w 1108085"/>
              <a:gd name="connsiteY2" fmla="*/ 1765428 h 2451228"/>
              <a:gd name="connsiteX3" fmla="*/ 295275 w 1108085"/>
              <a:gd name="connsiteY3" fmla="*/ 860553 h 2451228"/>
              <a:gd name="connsiteX4" fmla="*/ 320675 w 1108085"/>
              <a:gd name="connsiteY4" fmla="*/ 298578 h 2451228"/>
              <a:gd name="connsiteX5" fmla="*/ 704850 w 1108085"/>
              <a:gd name="connsiteY5" fmla="*/ 3303 h 2451228"/>
              <a:gd name="connsiteX6" fmla="*/ 1076325 w 1108085"/>
              <a:gd name="connsiteY6" fmla="*/ 479553 h 2451228"/>
              <a:gd name="connsiteX7" fmla="*/ 1085850 w 1108085"/>
              <a:gd name="connsiteY7" fmla="*/ 2451228 h 2451228"/>
              <a:gd name="connsiteX0" fmla="*/ 0 w 1108085"/>
              <a:gd name="connsiteY0" fmla="*/ 834675 h 2453925"/>
              <a:gd name="connsiteX1" fmla="*/ 139700 w 1108085"/>
              <a:gd name="connsiteY1" fmla="*/ 1739550 h 2453925"/>
              <a:gd name="connsiteX2" fmla="*/ 304800 w 1108085"/>
              <a:gd name="connsiteY2" fmla="*/ 1768125 h 2453925"/>
              <a:gd name="connsiteX3" fmla="*/ 295275 w 1108085"/>
              <a:gd name="connsiteY3" fmla="*/ 863250 h 2453925"/>
              <a:gd name="connsiteX4" fmla="*/ 342900 w 1108085"/>
              <a:gd name="connsiteY4" fmla="*/ 256825 h 2453925"/>
              <a:gd name="connsiteX5" fmla="*/ 704850 w 1108085"/>
              <a:gd name="connsiteY5" fmla="*/ 6000 h 2453925"/>
              <a:gd name="connsiteX6" fmla="*/ 1076325 w 1108085"/>
              <a:gd name="connsiteY6" fmla="*/ 482250 h 2453925"/>
              <a:gd name="connsiteX7" fmla="*/ 1085850 w 1108085"/>
              <a:gd name="connsiteY7" fmla="*/ 2453925 h 2453925"/>
              <a:gd name="connsiteX0" fmla="*/ 0 w 1106926"/>
              <a:gd name="connsiteY0" fmla="*/ 813130 h 2432380"/>
              <a:gd name="connsiteX1" fmla="*/ 139700 w 1106926"/>
              <a:gd name="connsiteY1" fmla="*/ 1718005 h 2432380"/>
              <a:gd name="connsiteX2" fmla="*/ 304800 w 1106926"/>
              <a:gd name="connsiteY2" fmla="*/ 1746580 h 2432380"/>
              <a:gd name="connsiteX3" fmla="*/ 295275 w 1106926"/>
              <a:gd name="connsiteY3" fmla="*/ 841705 h 2432380"/>
              <a:gd name="connsiteX4" fmla="*/ 342900 w 1106926"/>
              <a:gd name="connsiteY4" fmla="*/ 235280 h 2432380"/>
              <a:gd name="connsiteX5" fmla="*/ 720725 w 1106926"/>
              <a:gd name="connsiteY5" fmla="*/ 6680 h 2432380"/>
              <a:gd name="connsiteX6" fmla="*/ 1076325 w 1106926"/>
              <a:gd name="connsiteY6" fmla="*/ 460705 h 2432380"/>
              <a:gd name="connsiteX7" fmla="*/ 1085850 w 1106926"/>
              <a:gd name="connsiteY7" fmla="*/ 2432380 h 2432380"/>
              <a:gd name="connsiteX0" fmla="*/ 0 w 1106905"/>
              <a:gd name="connsiteY0" fmla="*/ 813130 h 2432380"/>
              <a:gd name="connsiteX1" fmla="*/ 139700 w 1106905"/>
              <a:gd name="connsiteY1" fmla="*/ 1718005 h 2432380"/>
              <a:gd name="connsiteX2" fmla="*/ 304800 w 1106905"/>
              <a:gd name="connsiteY2" fmla="*/ 1746580 h 2432380"/>
              <a:gd name="connsiteX3" fmla="*/ 295275 w 1106905"/>
              <a:gd name="connsiteY3" fmla="*/ 841705 h 2432380"/>
              <a:gd name="connsiteX4" fmla="*/ 342900 w 1106905"/>
              <a:gd name="connsiteY4" fmla="*/ 235280 h 2432380"/>
              <a:gd name="connsiteX5" fmla="*/ 720725 w 1106905"/>
              <a:gd name="connsiteY5" fmla="*/ 6680 h 2432380"/>
              <a:gd name="connsiteX6" fmla="*/ 1076325 w 1106905"/>
              <a:gd name="connsiteY6" fmla="*/ 460705 h 2432380"/>
              <a:gd name="connsiteX7" fmla="*/ 1089025 w 1106905"/>
              <a:gd name="connsiteY7" fmla="*/ 1136980 h 2432380"/>
              <a:gd name="connsiteX8" fmla="*/ 1085850 w 1106905"/>
              <a:gd name="connsiteY8" fmla="*/ 2432380 h 2432380"/>
              <a:gd name="connsiteX0" fmla="*/ 0 w 1100820"/>
              <a:gd name="connsiteY0" fmla="*/ 807854 h 2427104"/>
              <a:gd name="connsiteX1" fmla="*/ 139700 w 1100820"/>
              <a:gd name="connsiteY1" fmla="*/ 1712729 h 2427104"/>
              <a:gd name="connsiteX2" fmla="*/ 304800 w 1100820"/>
              <a:gd name="connsiteY2" fmla="*/ 1741304 h 2427104"/>
              <a:gd name="connsiteX3" fmla="*/ 295275 w 1100820"/>
              <a:gd name="connsiteY3" fmla="*/ 836429 h 2427104"/>
              <a:gd name="connsiteX4" fmla="*/ 342900 w 1100820"/>
              <a:gd name="connsiteY4" fmla="*/ 230004 h 2427104"/>
              <a:gd name="connsiteX5" fmla="*/ 720725 w 1100820"/>
              <a:gd name="connsiteY5" fmla="*/ 1404 h 2427104"/>
              <a:gd name="connsiteX6" fmla="*/ 1066800 w 1100820"/>
              <a:gd name="connsiteY6" fmla="*/ 318904 h 2427104"/>
              <a:gd name="connsiteX7" fmla="*/ 1089025 w 1100820"/>
              <a:gd name="connsiteY7" fmla="*/ 1131704 h 2427104"/>
              <a:gd name="connsiteX8" fmla="*/ 1085850 w 1100820"/>
              <a:gd name="connsiteY8" fmla="*/ 2427104 h 2427104"/>
              <a:gd name="connsiteX0" fmla="*/ 0 w 1099367"/>
              <a:gd name="connsiteY0" fmla="*/ 807854 h 2427104"/>
              <a:gd name="connsiteX1" fmla="*/ 139700 w 1099367"/>
              <a:gd name="connsiteY1" fmla="*/ 1712729 h 2427104"/>
              <a:gd name="connsiteX2" fmla="*/ 304800 w 1099367"/>
              <a:gd name="connsiteY2" fmla="*/ 1741304 h 2427104"/>
              <a:gd name="connsiteX3" fmla="*/ 295275 w 1099367"/>
              <a:gd name="connsiteY3" fmla="*/ 836429 h 2427104"/>
              <a:gd name="connsiteX4" fmla="*/ 342900 w 1099367"/>
              <a:gd name="connsiteY4" fmla="*/ 230004 h 2427104"/>
              <a:gd name="connsiteX5" fmla="*/ 720725 w 1099367"/>
              <a:gd name="connsiteY5" fmla="*/ 1404 h 2427104"/>
              <a:gd name="connsiteX6" fmla="*/ 1066800 w 1099367"/>
              <a:gd name="connsiteY6" fmla="*/ 318904 h 2427104"/>
              <a:gd name="connsiteX7" fmla="*/ 1085850 w 1099367"/>
              <a:gd name="connsiteY7" fmla="*/ 782454 h 2427104"/>
              <a:gd name="connsiteX8" fmla="*/ 1085850 w 1099367"/>
              <a:gd name="connsiteY8" fmla="*/ 2427104 h 2427104"/>
              <a:gd name="connsiteX0" fmla="*/ 0 w 1089350"/>
              <a:gd name="connsiteY0" fmla="*/ 806797 h 2426047"/>
              <a:gd name="connsiteX1" fmla="*/ 139700 w 1089350"/>
              <a:gd name="connsiteY1" fmla="*/ 1711672 h 2426047"/>
              <a:gd name="connsiteX2" fmla="*/ 304800 w 1089350"/>
              <a:gd name="connsiteY2" fmla="*/ 1740247 h 2426047"/>
              <a:gd name="connsiteX3" fmla="*/ 295275 w 1089350"/>
              <a:gd name="connsiteY3" fmla="*/ 835372 h 2426047"/>
              <a:gd name="connsiteX4" fmla="*/ 342900 w 1089350"/>
              <a:gd name="connsiteY4" fmla="*/ 228947 h 2426047"/>
              <a:gd name="connsiteX5" fmla="*/ 720725 w 1089350"/>
              <a:gd name="connsiteY5" fmla="*/ 347 h 2426047"/>
              <a:gd name="connsiteX6" fmla="*/ 1047750 w 1089350"/>
              <a:gd name="connsiteY6" fmla="*/ 270222 h 2426047"/>
              <a:gd name="connsiteX7" fmla="*/ 1085850 w 1089350"/>
              <a:gd name="connsiteY7" fmla="*/ 781397 h 2426047"/>
              <a:gd name="connsiteX8" fmla="*/ 1085850 w 1089350"/>
              <a:gd name="connsiteY8" fmla="*/ 2426047 h 2426047"/>
              <a:gd name="connsiteX0" fmla="*/ 0 w 1089350"/>
              <a:gd name="connsiteY0" fmla="*/ 807009 h 2426259"/>
              <a:gd name="connsiteX1" fmla="*/ 139700 w 1089350"/>
              <a:gd name="connsiteY1" fmla="*/ 1711884 h 2426259"/>
              <a:gd name="connsiteX2" fmla="*/ 304800 w 1089350"/>
              <a:gd name="connsiteY2" fmla="*/ 1740459 h 2426259"/>
              <a:gd name="connsiteX3" fmla="*/ 295275 w 1089350"/>
              <a:gd name="connsiteY3" fmla="*/ 835584 h 2426259"/>
              <a:gd name="connsiteX4" fmla="*/ 336550 w 1089350"/>
              <a:gd name="connsiteY4" fmla="*/ 219634 h 2426259"/>
              <a:gd name="connsiteX5" fmla="*/ 720725 w 1089350"/>
              <a:gd name="connsiteY5" fmla="*/ 559 h 2426259"/>
              <a:gd name="connsiteX6" fmla="*/ 1047750 w 1089350"/>
              <a:gd name="connsiteY6" fmla="*/ 270434 h 2426259"/>
              <a:gd name="connsiteX7" fmla="*/ 1085850 w 1089350"/>
              <a:gd name="connsiteY7" fmla="*/ 781609 h 2426259"/>
              <a:gd name="connsiteX8" fmla="*/ 1085850 w 1089350"/>
              <a:gd name="connsiteY8" fmla="*/ 2426259 h 2426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9350" h="2426259">
                <a:moveTo>
                  <a:pt x="0" y="807009"/>
                </a:moveTo>
                <a:cubicBezTo>
                  <a:pt x="65087" y="1291196"/>
                  <a:pt x="88900" y="1556309"/>
                  <a:pt x="139700" y="1711884"/>
                </a:cubicBezTo>
                <a:cubicBezTo>
                  <a:pt x="190500" y="1867459"/>
                  <a:pt x="278871" y="1886509"/>
                  <a:pt x="304800" y="1740459"/>
                </a:cubicBezTo>
                <a:cubicBezTo>
                  <a:pt x="330729" y="1594409"/>
                  <a:pt x="295275" y="1067359"/>
                  <a:pt x="295275" y="835584"/>
                </a:cubicBezTo>
                <a:cubicBezTo>
                  <a:pt x="295275" y="603809"/>
                  <a:pt x="265642" y="358805"/>
                  <a:pt x="336550" y="219634"/>
                </a:cubicBezTo>
                <a:cubicBezTo>
                  <a:pt x="407458" y="80463"/>
                  <a:pt x="602192" y="-7908"/>
                  <a:pt x="720725" y="559"/>
                </a:cubicBezTo>
                <a:cubicBezTo>
                  <a:pt x="839258" y="9026"/>
                  <a:pt x="986896" y="140259"/>
                  <a:pt x="1047750" y="270434"/>
                </a:cubicBezTo>
                <a:cubicBezTo>
                  <a:pt x="1108604" y="400609"/>
                  <a:pt x="1084263" y="452997"/>
                  <a:pt x="1085850" y="781609"/>
                </a:cubicBezTo>
                <a:cubicBezTo>
                  <a:pt x="1087437" y="1110221"/>
                  <a:pt x="1089025" y="2210359"/>
                  <a:pt x="1085850" y="2426259"/>
                </a:cubicBezTo>
              </a:path>
            </a:pathLst>
          </a:custGeom>
          <a:noFill/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</a:endParaRPr>
          </a:p>
        </p:txBody>
      </p:sp>
      <p:graphicFrame>
        <p:nvGraphicFramePr>
          <p:cNvPr id="10" name="对象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4399347"/>
              </p:ext>
            </p:extLst>
          </p:nvPr>
        </p:nvGraphicFramePr>
        <p:xfrm>
          <a:off x="251520" y="4905164"/>
          <a:ext cx="8748972" cy="7255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14" name="Equation" r:id="rId5" imgW="4800600" imgH="393480" progId="Equation.DSMT4">
                  <p:embed/>
                </p:oleObj>
              </mc:Choice>
              <mc:Fallback>
                <p:oleObj name="Equation" r:id="rId5" imgW="4800600" imgH="393480" progId="Equation.DSMT4">
                  <p:embed/>
                  <p:pic>
                    <p:nvPicPr>
                      <p:cNvPr id="22" name="对象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520" y="4905164"/>
                        <a:ext cx="8748972" cy="72551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5339442"/>
              </p:ext>
            </p:extLst>
          </p:nvPr>
        </p:nvGraphicFramePr>
        <p:xfrm>
          <a:off x="503548" y="5733256"/>
          <a:ext cx="1365250" cy="420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15" name="Equation" r:id="rId7" imgW="749160" imgH="228600" progId="Equation.DSMT4">
                  <p:embed/>
                </p:oleObj>
              </mc:Choice>
              <mc:Fallback>
                <p:oleObj name="Equation" r:id="rId7" imgW="749160" imgH="228600" progId="Equation.DSMT4">
                  <p:embed/>
                  <p:pic>
                    <p:nvPicPr>
                      <p:cNvPr id="10" name="对象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3548" y="5733256"/>
                        <a:ext cx="1365250" cy="420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5071973"/>
              </p:ext>
            </p:extLst>
          </p:nvPr>
        </p:nvGraphicFramePr>
        <p:xfrm>
          <a:off x="2807804" y="5553236"/>
          <a:ext cx="2338387" cy="72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16" name="Equation" r:id="rId9" imgW="1282680" imgH="393480" progId="Equation.DSMT4">
                  <p:embed/>
                </p:oleObj>
              </mc:Choice>
              <mc:Fallback>
                <p:oleObj name="Equation" r:id="rId9" imgW="1282680" imgH="393480" progId="Equation.DSMT4">
                  <p:embed/>
                  <p:pic>
                    <p:nvPicPr>
                      <p:cNvPr id="10" name="对象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7804" y="5553236"/>
                        <a:ext cx="2338387" cy="727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368425" y="1771650"/>
            <a:ext cx="6048375" cy="4537075"/>
          </a:xfrm>
        </p:spPr>
        <p:txBody>
          <a:bodyPr/>
          <a:lstStyle/>
          <a:p>
            <a:pPr marL="0" indent="381000" eaLnBrk="1" hangingPunct="1">
              <a:lnSpc>
                <a:spcPct val="60000"/>
              </a:lnSpc>
            </a:pPr>
            <a:endParaRPr lang="en-US" altLang="zh-CN" sz="4000" b="0" smtClean="0">
              <a:latin typeface="黑体" panose="02010609060101010101" pitchFamily="49" charset="-122"/>
            </a:endParaRPr>
          </a:p>
          <a:p>
            <a:pPr marL="0" indent="381000" eaLnBrk="1" hangingPunct="1">
              <a:buFontTx/>
              <a:buNone/>
            </a:pPr>
            <a:r>
              <a:rPr lang="zh-CN" altLang="en-US" sz="2800" b="0" smtClean="0">
                <a:latin typeface="黑体" panose="02010609060101010101" pitchFamily="49" charset="-122"/>
                <a:hlinkClick r:id="" action="ppaction://noaction"/>
              </a:rPr>
              <a:t>粘性流体的流动</a:t>
            </a:r>
            <a:r>
              <a:rPr lang="zh-CN" altLang="en-US" sz="2800" b="0" smtClean="0">
                <a:latin typeface="黑体" panose="02010609060101010101" pitchFamily="49" charset="-122"/>
              </a:rPr>
              <a:t> </a:t>
            </a:r>
            <a:r>
              <a:rPr lang="en-US" altLang="zh-CN" sz="2800" smtClean="0"/>
              <a:t>Viscosity fluid</a:t>
            </a:r>
            <a:endParaRPr lang="en-US" altLang="zh-CN" sz="2800" b="0" smtClean="0">
              <a:latin typeface="黑体" panose="02010609060101010101" pitchFamily="49" charset="-122"/>
            </a:endParaRPr>
          </a:p>
          <a:p>
            <a:pPr marL="0" indent="381000" eaLnBrk="1" hangingPunct="1"/>
            <a:endParaRPr lang="en-US" altLang="zh-CN" sz="2800" b="0" smtClean="0">
              <a:latin typeface="黑体" panose="02010609060101010101" pitchFamily="49" charset="-122"/>
            </a:endParaRPr>
          </a:p>
          <a:p>
            <a:pPr marL="0" indent="381000" eaLnBrk="1" hangingPunct="1">
              <a:buFontTx/>
              <a:buNone/>
            </a:pPr>
            <a:r>
              <a:rPr lang="en-US" altLang="zh-CN" sz="2800" b="0" smtClean="0">
                <a:latin typeface="黑体" panose="02010609060101010101" pitchFamily="49" charset="-122"/>
              </a:rPr>
              <a:t>    </a:t>
            </a:r>
            <a:r>
              <a:rPr lang="zh-CN" altLang="en-US" sz="2800" b="0" smtClean="0">
                <a:latin typeface="黑体" panose="02010609060101010101" pitchFamily="49" charset="-122"/>
                <a:hlinkClick r:id="rId2" action="ppaction://hlinksldjump"/>
              </a:rPr>
              <a:t>血液的流动</a:t>
            </a:r>
            <a:r>
              <a:rPr lang="zh-CN" altLang="en-US" sz="2800" b="0" smtClean="0">
                <a:latin typeface="黑体" panose="02010609060101010101" pitchFamily="49" charset="-122"/>
              </a:rPr>
              <a:t> </a:t>
            </a:r>
            <a:r>
              <a:rPr lang="en-US" altLang="zh-CN" sz="2800" smtClean="0"/>
              <a:t>blood</a:t>
            </a:r>
          </a:p>
          <a:p>
            <a:pPr marL="0" indent="381000" eaLnBrk="1" hangingPunct="1">
              <a:buFontTx/>
              <a:buNone/>
            </a:pPr>
            <a:endParaRPr lang="en-US" altLang="zh-CN" sz="2800" b="0" smtClean="0">
              <a:latin typeface="黑体" panose="02010609060101010101" pitchFamily="49" charset="-122"/>
            </a:endParaRPr>
          </a:p>
          <a:p>
            <a:pPr marL="0" indent="381000" eaLnBrk="1" hangingPunct="1">
              <a:buFontTx/>
              <a:buNone/>
            </a:pPr>
            <a:r>
              <a:rPr lang="en-US" altLang="zh-CN" sz="2800" b="0" smtClean="0">
                <a:latin typeface="黑体" panose="02010609060101010101" pitchFamily="49" charset="-122"/>
              </a:rPr>
              <a:t>          </a:t>
            </a:r>
            <a:r>
              <a:rPr lang="zh-CN" altLang="en-US" sz="2800" b="0" smtClean="0">
                <a:latin typeface="黑体" panose="02010609060101010101" pitchFamily="49" charset="-122"/>
                <a:hlinkClick r:id="rId3" action="ppaction://hlinksldjump"/>
              </a:rPr>
              <a:t>例题</a:t>
            </a:r>
            <a:r>
              <a:rPr lang="zh-CN" altLang="en-US" sz="2800" b="0" smtClean="0">
                <a:latin typeface="黑体" panose="02010609060101010101" pitchFamily="49" charset="-122"/>
              </a:rPr>
              <a:t> </a:t>
            </a:r>
            <a:r>
              <a:rPr lang="en-US" altLang="zh-CN" sz="2800" smtClean="0"/>
              <a:t>examples</a:t>
            </a:r>
          </a:p>
          <a:p>
            <a:pPr marL="0" indent="381000" eaLnBrk="1" hangingPunct="1">
              <a:lnSpc>
                <a:spcPct val="70000"/>
              </a:lnSpc>
              <a:buFontTx/>
              <a:buNone/>
            </a:pPr>
            <a:r>
              <a:rPr lang="en-US" altLang="zh-CN" sz="2800" b="0" smtClean="0">
                <a:latin typeface="黑体" panose="02010609060101010101" pitchFamily="49" charset="-122"/>
              </a:rPr>
              <a:t>         </a:t>
            </a:r>
          </a:p>
          <a:p>
            <a:pPr marL="0" indent="381000" eaLnBrk="1" hangingPunct="1">
              <a:buFontTx/>
              <a:buNone/>
            </a:pPr>
            <a:r>
              <a:rPr lang="en-US" altLang="zh-CN" sz="2800" b="0" smtClean="0">
                <a:latin typeface="黑体" panose="02010609060101010101" pitchFamily="49" charset="-122"/>
              </a:rPr>
              <a:t>      </a:t>
            </a:r>
            <a:r>
              <a:rPr lang="zh-CN" altLang="en-US" sz="2800" b="0" smtClean="0">
                <a:latin typeface="黑体" panose="02010609060101010101" pitchFamily="49" charset="-122"/>
                <a:hlinkClick r:id="rId4" action="ppaction://hlinksldjump"/>
              </a:rPr>
              <a:t>本章总结</a:t>
            </a:r>
            <a:r>
              <a:rPr lang="zh-CN" altLang="en-US" sz="2800" b="0" smtClean="0">
                <a:latin typeface="黑体" panose="02010609060101010101" pitchFamily="49" charset="-122"/>
              </a:rPr>
              <a:t> </a:t>
            </a:r>
            <a:r>
              <a:rPr lang="en-US" altLang="zh-CN" sz="2800" b="0" smtClean="0">
                <a:latin typeface="黑体" panose="02010609060101010101" pitchFamily="49" charset="-122"/>
              </a:rPr>
              <a:t>summary</a:t>
            </a:r>
          </a:p>
        </p:txBody>
      </p:sp>
      <p:sp>
        <p:nvSpPr>
          <p:cNvPr id="18435" name="Rectangle 4"/>
          <p:cNvSpPr>
            <a:spLocks noChangeArrowheads="1"/>
          </p:cNvSpPr>
          <p:nvPr/>
        </p:nvSpPr>
        <p:spPr bwMode="auto">
          <a:xfrm>
            <a:off x="2119313" y="225425"/>
            <a:ext cx="4540250" cy="168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 eaLnBrk="1" hangingPunct="1">
              <a:buFontTx/>
              <a:buNone/>
            </a:pPr>
            <a:r>
              <a:rPr lang="en-US" altLang="zh-CN" sz="2800" b="0">
                <a:solidFill>
                  <a:srgbClr val="FF0000"/>
                </a:solidFill>
                <a:latin typeface="黑体" panose="02010609060101010101" pitchFamily="49" charset="-122"/>
              </a:rPr>
              <a:t> </a:t>
            </a:r>
            <a:r>
              <a:rPr lang="zh-CN" altLang="en-US" sz="4800">
                <a:solidFill>
                  <a:srgbClr val="FF0000"/>
                </a:solidFill>
                <a:latin typeface="黑体" panose="02010609060101010101" pitchFamily="49" charset="-122"/>
              </a:rPr>
              <a:t>运动的</a:t>
            </a:r>
            <a:r>
              <a:rPr lang="zh-CN" altLang="en-US" sz="4800">
                <a:solidFill>
                  <a:srgbClr val="FF0000"/>
                </a:solidFill>
              </a:rPr>
              <a:t>粘性流体</a:t>
            </a:r>
          </a:p>
          <a:p>
            <a:pPr algn="just" eaLnBrk="1" hangingPunct="1">
              <a:buFontTx/>
              <a:buNone/>
            </a:pPr>
            <a:r>
              <a:rPr lang="zh-CN" altLang="en-US" sz="4800">
                <a:solidFill>
                  <a:srgbClr val="FF0000"/>
                </a:solidFill>
              </a:rPr>
              <a:t>    </a:t>
            </a:r>
            <a:r>
              <a:rPr lang="en-US" altLang="zh-CN" sz="4800">
                <a:solidFill>
                  <a:srgbClr val="FF0000"/>
                </a:solidFill>
              </a:rPr>
              <a:t>Viscosity fluid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31540" y="1016732"/>
            <a:ext cx="7772400" cy="1143000"/>
          </a:xfrm>
        </p:spPr>
        <p:txBody>
          <a:bodyPr/>
          <a:lstStyle/>
          <a:p>
            <a:pPr algn="just" eaLnBrk="1" hangingPunct="1"/>
            <a:r>
              <a:rPr lang="en-US" altLang="zh-CN" sz="3600" b="0" smtClean="0">
                <a:solidFill>
                  <a:srgbClr val="FF0000"/>
                </a:solidFill>
                <a:latin typeface="黑体" panose="02010609060101010101" pitchFamily="49" charset="-122"/>
              </a:rPr>
              <a:t>1</a:t>
            </a:r>
            <a:r>
              <a:rPr lang="zh-CN" altLang="en-US" sz="3600" b="0" smtClean="0">
                <a:solidFill>
                  <a:srgbClr val="FF0000"/>
                </a:solidFill>
                <a:latin typeface="黑体" panose="02010609060101010101" pitchFamily="49" charset="-122"/>
              </a:rPr>
              <a:t>、粘性流体的流动</a:t>
            </a:r>
          </a:p>
        </p:txBody>
      </p:sp>
      <p:sp>
        <p:nvSpPr>
          <p:cNvPr id="165891" name="Text Box 3"/>
          <p:cNvSpPr txBox="1">
            <a:spLocks noChangeArrowheads="1"/>
          </p:cNvSpPr>
          <p:nvPr/>
        </p:nvSpPr>
        <p:spPr bwMode="auto">
          <a:xfrm>
            <a:off x="539750" y="4960938"/>
            <a:ext cx="8280400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kumimoji="0" lang="zh-CN" altLang="en-US">
                <a:ea typeface="宋体" panose="02010600030101010101" pitchFamily="2" charset="-122"/>
              </a:rPr>
              <a:t>粘性流体流动的速度不一致，中轴线处最快</a:t>
            </a: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1619250" y="6165850"/>
            <a:ext cx="1800225" cy="22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endParaRPr kumimoji="0" lang="zh-CN" altLang="zh-CN" sz="1000" b="0">
              <a:ea typeface="宋体" panose="02010600030101010101" pitchFamily="2" charset="-122"/>
            </a:endParaRPr>
          </a:p>
        </p:txBody>
      </p:sp>
      <p:pic>
        <p:nvPicPr>
          <p:cNvPr id="2048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872716"/>
            <a:ext cx="2833687" cy="396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79512" y="0"/>
            <a:ext cx="7812868" cy="103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b="1">
                <a:solidFill>
                  <a:schemeClr val="tx2"/>
                </a:solidFill>
                <a:latin typeface="Times New Roman" pitchFamily="18" charset="0"/>
                <a:ea typeface="黑体" pitchFamily="49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b="1">
                <a:solidFill>
                  <a:schemeClr val="tx2"/>
                </a:solidFill>
                <a:latin typeface="Times New Roman" pitchFamily="18" charset="0"/>
                <a:ea typeface="黑体" pitchFamily="49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b="1">
                <a:solidFill>
                  <a:schemeClr val="tx2"/>
                </a:solidFill>
                <a:latin typeface="Times New Roman" pitchFamily="18" charset="0"/>
                <a:ea typeface="黑体" pitchFamily="49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b="1">
                <a:solidFill>
                  <a:schemeClr val="tx2"/>
                </a:solidFill>
                <a:latin typeface="Times New Roman" pitchFamily="18" charset="0"/>
                <a:ea typeface="黑体" pitchFamily="49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 b="1">
                <a:solidFill>
                  <a:schemeClr val="tx2"/>
                </a:solidFill>
                <a:latin typeface="Times New Roman" pitchFamily="18" charset="0"/>
                <a:ea typeface="黑体" pitchFamily="49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 b="1">
                <a:solidFill>
                  <a:schemeClr val="tx2"/>
                </a:solidFill>
                <a:latin typeface="Times New Roman" pitchFamily="18" charset="0"/>
                <a:ea typeface="黑体" pitchFamily="49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 b="1">
                <a:solidFill>
                  <a:schemeClr val="tx2"/>
                </a:solidFill>
                <a:latin typeface="Times New Roman" pitchFamily="18" charset="0"/>
                <a:ea typeface="黑体" pitchFamily="49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 b="1">
                <a:solidFill>
                  <a:schemeClr val="tx2"/>
                </a:solidFill>
                <a:latin typeface="Times New Roman" pitchFamily="18" charset="0"/>
                <a:ea typeface="黑体" pitchFamily="49" charset="-122"/>
              </a:defRPr>
            </a:lvl9pPr>
          </a:lstStyle>
          <a:p>
            <a:pPr eaLnBrk="1" hangingPunct="1"/>
            <a:r>
              <a:rPr lang="zh-CN" altLang="en-US" sz="4000" b="0" kern="0" smtClean="0">
                <a:solidFill>
                  <a:srgbClr val="FF0000"/>
                </a:solidFill>
                <a:latin typeface="黑体" panose="02010609060101010101" pitchFamily="49" charset="-122"/>
              </a:rPr>
              <a:t>一、流体的粘性（</a:t>
            </a:r>
            <a:r>
              <a:rPr lang="en-US" altLang="zh-CN" sz="4000" kern="0" smtClean="0">
                <a:solidFill>
                  <a:srgbClr val="FF0000"/>
                </a:solidFill>
              </a:rPr>
              <a:t>viscosity</a:t>
            </a:r>
            <a:r>
              <a:rPr lang="zh-CN" altLang="en-US" sz="4000" kern="0" smtClean="0">
                <a:solidFill>
                  <a:srgbClr val="FF0000"/>
                </a:solidFill>
              </a:rPr>
              <a:t>）</a:t>
            </a:r>
            <a:endParaRPr lang="en-US" altLang="zh-CN" sz="4000" kern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5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891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组合 12"/>
          <p:cNvGrpSpPr>
            <a:grpSpLocks/>
          </p:cNvGrpSpPr>
          <p:nvPr/>
        </p:nvGrpSpPr>
        <p:grpSpPr bwMode="auto">
          <a:xfrm>
            <a:off x="931863" y="1196975"/>
            <a:ext cx="1582737" cy="3792538"/>
            <a:chOff x="1568624" y="2276872"/>
            <a:chExt cx="1582737" cy="3792518"/>
          </a:xfrm>
        </p:grpSpPr>
        <p:sp>
          <p:nvSpPr>
            <p:cNvPr id="21513" name="AutoShape 5"/>
            <p:cNvSpPr>
              <a:spLocks noChangeArrowheads="1"/>
            </p:cNvSpPr>
            <p:nvPr/>
          </p:nvSpPr>
          <p:spPr bwMode="auto">
            <a:xfrm>
              <a:off x="1981512" y="2348880"/>
              <a:ext cx="689580" cy="3720510"/>
            </a:xfrm>
            <a:prstGeom prst="can">
              <a:avLst>
                <a:gd name="adj" fmla="val 185015"/>
              </a:avLst>
            </a:prstGeom>
            <a:solidFill>
              <a:srgbClr val="CC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just">
                <a:spcBef>
                  <a:spcPct val="0"/>
                </a:spcBef>
                <a:buFontTx/>
                <a:buNone/>
              </a:pPr>
              <a:endParaRPr kumimoji="0" lang="zh-CN" altLang="en-US" sz="1000" b="0">
                <a:ea typeface="宋体" panose="02010600030101010101" pitchFamily="2" charset="-122"/>
              </a:endParaRPr>
            </a:p>
          </p:txBody>
        </p:sp>
        <p:sp>
          <p:nvSpPr>
            <p:cNvPr id="21514" name="AutoShape 6"/>
            <p:cNvSpPr>
              <a:spLocks noChangeArrowheads="1"/>
            </p:cNvSpPr>
            <p:nvPr/>
          </p:nvSpPr>
          <p:spPr bwMode="auto">
            <a:xfrm>
              <a:off x="1843883" y="2276872"/>
              <a:ext cx="963405" cy="3618375"/>
            </a:xfrm>
            <a:prstGeom prst="can">
              <a:avLst>
                <a:gd name="adj" fmla="val 121421"/>
              </a:avLst>
            </a:prstGeom>
            <a:solidFill>
              <a:srgbClr val="CC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just">
                <a:spcBef>
                  <a:spcPct val="0"/>
                </a:spcBef>
                <a:buFontTx/>
                <a:buNone/>
              </a:pPr>
              <a:endParaRPr kumimoji="0" lang="zh-CN" altLang="en-US" sz="1000" b="0">
                <a:ea typeface="宋体" panose="02010600030101010101" pitchFamily="2" charset="-122"/>
              </a:endParaRPr>
            </a:p>
          </p:txBody>
        </p:sp>
        <p:sp>
          <p:nvSpPr>
            <p:cNvPr id="21515" name="AutoShape 7"/>
            <p:cNvSpPr>
              <a:spLocks noChangeArrowheads="1"/>
            </p:cNvSpPr>
            <p:nvPr/>
          </p:nvSpPr>
          <p:spPr bwMode="auto">
            <a:xfrm>
              <a:off x="1706253" y="2327727"/>
              <a:ext cx="1238664" cy="3405529"/>
            </a:xfrm>
            <a:prstGeom prst="can">
              <a:avLst>
                <a:gd name="adj" fmla="val 88883"/>
              </a:avLst>
            </a:prstGeom>
            <a:solidFill>
              <a:srgbClr val="CC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just">
                <a:spcBef>
                  <a:spcPct val="0"/>
                </a:spcBef>
                <a:buFontTx/>
                <a:buNone/>
              </a:pPr>
              <a:endParaRPr kumimoji="0" lang="zh-CN" altLang="en-US" sz="1000" b="0">
                <a:ea typeface="宋体" panose="02010600030101010101" pitchFamily="2" charset="-122"/>
              </a:endParaRPr>
            </a:p>
          </p:txBody>
        </p:sp>
        <p:sp>
          <p:nvSpPr>
            <p:cNvPr id="21516" name="AutoShape 8"/>
            <p:cNvSpPr>
              <a:spLocks noChangeArrowheads="1"/>
            </p:cNvSpPr>
            <p:nvPr/>
          </p:nvSpPr>
          <p:spPr bwMode="auto">
            <a:xfrm>
              <a:off x="1568624" y="2276872"/>
              <a:ext cx="1582737" cy="3245895"/>
            </a:xfrm>
            <a:prstGeom prst="can">
              <a:avLst>
                <a:gd name="adj" fmla="val 66300"/>
              </a:avLst>
            </a:prstGeom>
            <a:solidFill>
              <a:srgbClr val="CC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kumimoji="1" sz="32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just">
                <a:spcBef>
                  <a:spcPct val="0"/>
                </a:spcBef>
                <a:buFontTx/>
                <a:buNone/>
              </a:pPr>
              <a:endParaRPr kumimoji="0" lang="zh-CN" altLang="en-US" sz="1000" b="0">
                <a:ea typeface="宋体" panose="02010600030101010101" pitchFamily="2" charset="-122"/>
              </a:endParaRPr>
            </a:p>
          </p:txBody>
        </p:sp>
      </p:grp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115888"/>
            <a:ext cx="7772400" cy="1081087"/>
          </a:xfrm>
        </p:spPr>
        <p:txBody>
          <a:bodyPr/>
          <a:lstStyle/>
          <a:p>
            <a:pPr eaLnBrk="1" hangingPunct="1"/>
            <a:r>
              <a:rPr lang="en-US" altLang="zh-CN" sz="3600" b="0" smtClean="0">
                <a:solidFill>
                  <a:srgbClr val="FF0000"/>
                </a:solidFill>
              </a:rPr>
              <a:t>2</a:t>
            </a:r>
            <a:r>
              <a:rPr lang="zh-CN" altLang="en-US" sz="3600" b="0" smtClean="0">
                <a:solidFill>
                  <a:srgbClr val="FF0000"/>
                </a:solidFill>
              </a:rPr>
              <a:t>、层流、粘性</a:t>
            </a:r>
            <a:br>
              <a:rPr lang="zh-CN" altLang="en-US" sz="3600" b="0" smtClean="0">
                <a:solidFill>
                  <a:srgbClr val="FF0000"/>
                </a:solidFill>
              </a:rPr>
            </a:br>
            <a:r>
              <a:rPr lang="zh-CN" altLang="en-US" sz="3600" b="0" smtClean="0">
                <a:solidFill>
                  <a:srgbClr val="FF0000"/>
                </a:solidFill>
              </a:rPr>
              <a:t>               </a:t>
            </a:r>
            <a:r>
              <a:rPr lang="en-US" altLang="zh-CN" sz="3600" b="0" smtClean="0">
                <a:solidFill>
                  <a:srgbClr val="FF0000"/>
                </a:solidFill>
              </a:rPr>
              <a:t>laminar, viscosity</a:t>
            </a:r>
          </a:p>
        </p:txBody>
      </p:sp>
      <p:sp>
        <p:nvSpPr>
          <p:cNvPr id="166915" name="Text Box 3"/>
          <p:cNvSpPr txBox="1">
            <a:spLocks noChangeArrowheads="1"/>
          </p:cNvSpPr>
          <p:nvPr/>
        </p:nvSpPr>
        <p:spPr bwMode="auto">
          <a:xfrm>
            <a:off x="323850" y="5445125"/>
            <a:ext cx="222091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>
                <a:ea typeface="宋体" panose="02010600030101010101" pitchFamily="2" charset="-122"/>
              </a:rPr>
              <a:t>层流示意图</a:t>
            </a:r>
          </a:p>
        </p:txBody>
      </p:sp>
      <p:sp>
        <p:nvSpPr>
          <p:cNvPr id="166921" name="Text Box 9"/>
          <p:cNvSpPr txBox="1">
            <a:spLocks noChangeArrowheads="1"/>
          </p:cNvSpPr>
          <p:nvPr/>
        </p:nvSpPr>
        <p:spPr bwMode="auto">
          <a:xfrm>
            <a:off x="2987675" y="1412875"/>
            <a:ext cx="5905500" cy="161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0" lang="zh-CN" altLang="en-US" sz="2800">
                <a:solidFill>
                  <a:srgbClr val="0000FF"/>
                </a:solidFill>
              </a:rPr>
              <a:t>层流</a:t>
            </a:r>
            <a:r>
              <a:rPr kumimoji="0" lang="en-US" altLang="zh-CN" sz="2800">
                <a:solidFill>
                  <a:srgbClr val="0000FF"/>
                </a:solidFill>
              </a:rPr>
              <a:t>laminar</a:t>
            </a:r>
            <a:r>
              <a:rPr kumimoji="0" lang="zh-CN" altLang="en-US" sz="2800">
                <a:solidFill>
                  <a:srgbClr val="0000FF"/>
                </a:solidFill>
              </a:rPr>
              <a:t>：</a:t>
            </a:r>
            <a:r>
              <a:rPr kumimoji="0" lang="zh-CN" altLang="en-US" sz="2800">
                <a:ea typeface="宋体" panose="02010600030101010101" pitchFamily="2" charset="-122"/>
              </a:rPr>
              <a:t>在速度不是很大的情况下，粘性流体是分层流动的，称为层流。</a:t>
            </a:r>
          </a:p>
        </p:txBody>
      </p:sp>
      <p:sp>
        <p:nvSpPr>
          <p:cNvPr id="166922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2771775" y="3141663"/>
            <a:ext cx="6264275" cy="3167062"/>
          </a:xfrm>
        </p:spPr>
        <p:txBody>
          <a:bodyPr/>
          <a:lstStyle/>
          <a:p>
            <a:pPr eaLnBrk="1" hangingPunct="1">
              <a:lnSpc>
                <a:spcPct val="140000"/>
              </a:lnSpc>
              <a:buFontTx/>
              <a:buNone/>
            </a:pPr>
            <a:r>
              <a:rPr lang="en-US" altLang="zh-CN" sz="2800" b="0" smtClean="0"/>
              <a:t>  </a:t>
            </a:r>
            <a:r>
              <a:rPr lang="zh-CN" altLang="en-US" sz="2800" b="0" smtClean="0">
                <a:solidFill>
                  <a:srgbClr val="0000FF"/>
                </a:solidFill>
              </a:rPr>
              <a:t>粘性</a:t>
            </a:r>
            <a:r>
              <a:rPr lang="en-US" altLang="zh-CN" sz="2800" b="0" smtClean="0">
                <a:solidFill>
                  <a:srgbClr val="0000FF"/>
                </a:solidFill>
              </a:rPr>
              <a:t>viscosity</a:t>
            </a:r>
            <a:r>
              <a:rPr lang="zh-CN" altLang="en-US" sz="2800" b="0" smtClean="0">
                <a:solidFill>
                  <a:srgbClr val="0000FF"/>
                </a:solidFill>
              </a:rPr>
              <a:t>：</a:t>
            </a:r>
            <a:r>
              <a:rPr lang="zh-CN" altLang="en-US" sz="2800" b="0" smtClean="0"/>
              <a:t>流体中相邻两层，流动快的一层给慢的一层以拉力，而慢的一层给流动快的一层以阻力，这一对力称为粘力或内摩擦力，流体的这种性质称为粘性。</a:t>
            </a:r>
            <a:r>
              <a:rPr lang="zh-CN" altLang="en-US" smtClean="0"/>
              <a:t> </a:t>
            </a:r>
          </a:p>
        </p:txBody>
      </p:sp>
      <p:sp>
        <p:nvSpPr>
          <p:cNvPr id="166924" name="Line 12"/>
          <p:cNvSpPr>
            <a:spLocks noChangeShapeType="1"/>
          </p:cNvSpPr>
          <p:nvPr/>
        </p:nvSpPr>
        <p:spPr bwMode="auto">
          <a:xfrm>
            <a:off x="468313" y="3213100"/>
            <a:ext cx="2374900" cy="0"/>
          </a:xfrm>
          <a:prstGeom prst="line">
            <a:avLst/>
          </a:prstGeom>
          <a:noFill/>
          <a:ln w="9525">
            <a:solidFill>
              <a:srgbClr val="00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36000" rIns="36000" bIns="36000">
            <a:spAutoFit/>
          </a:bodyPr>
          <a:lstStyle/>
          <a:p>
            <a:endParaRPr lang="zh-CN" altLang="en-US"/>
          </a:p>
        </p:txBody>
      </p:sp>
      <p:sp>
        <p:nvSpPr>
          <p:cNvPr id="166925" name="Text Box 13"/>
          <p:cNvSpPr txBox="1">
            <a:spLocks noChangeArrowheads="1"/>
          </p:cNvSpPr>
          <p:nvPr/>
        </p:nvSpPr>
        <p:spPr bwMode="auto">
          <a:xfrm>
            <a:off x="2627313" y="2816225"/>
            <a:ext cx="50482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kumimoji="0" lang="en-US" altLang="zh-CN" sz="2400">
                <a:solidFill>
                  <a:srgbClr val="0000FF"/>
                </a:solidFill>
                <a:ea typeface="宋体" panose="02010600030101010101" pitchFamily="2" charset="-122"/>
              </a:rPr>
              <a:t>Z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6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66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66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6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669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915" grpId="0"/>
      <p:bldP spid="166921" grpId="0"/>
      <p:bldP spid="166922" grpId="0" build="p"/>
      <p:bldP spid="1669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组合 24"/>
          <p:cNvGrpSpPr>
            <a:grpSpLocks/>
          </p:cNvGrpSpPr>
          <p:nvPr/>
        </p:nvGrpSpPr>
        <p:grpSpPr bwMode="auto">
          <a:xfrm rot="5400000">
            <a:off x="503238" y="2646363"/>
            <a:ext cx="3040062" cy="2195512"/>
            <a:chOff x="488504" y="2996952"/>
            <a:chExt cx="3040762" cy="2196244"/>
          </a:xfrm>
        </p:grpSpPr>
        <p:sp>
          <p:nvSpPr>
            <p:cNvPr id="26" name="圆柱形 25"/>
            <p:cNvSpPr/>
            <p:nvPr/>
          </p:nvSpPr>
          <p:spPr>
            <a:xfrm rot="5400000">
              <a:off x="164466" y="3320990"/>
              <a:ext cx="2196244" cy="1548168"/>
            </a:xfrm>
            <a:prstGeom prst="can">
              <a:avLst>
                <a:gd name="adj" fmla="val 50000"/>
              </a:avLst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27" name="圆柱形 26"/>
            <p:cNvSpPr/>
            <p:nvPr/>
          </p:nvSpPr>
          <p:spPr>
            <a:xfrm rot="5400000">
              <a:off x="1103713" y="3561552"/>
              <a:ext cx="1727776" cy="1084512"/>
            </a:xfrm>
            <a:prstGeom prst="can">
              <a:avLst>
                <a:gd name="adj" fmla="val 50000"/>
              </a:avLst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28" name="圆柱形 27"/>
            <p:cNvSpPr/>
            <p:nvPr/>
          </p:nvSpPr>
          <p:spPr>
            <a:xfrm rot="5400000">
              <a:off x="1860344" y="3711608"/>
              <a:ext cx="1475279" cy="839980"/>
            </a:xfrm>
            <a:prstGeom prst="can">
              <a:avLst>
                <a:gd name="adj" fmla="val 50000"/>
              </a:avLst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29" name="圆柱形 28"/>
            <p:cNvSpPr/>
            <p:nvPr/>
          </p:nvSpPr>
          <p:spPr>
            <a:xfrm rot="5400000">
              <a:off x="2546324" y="3822757"/>
              <a:ext cx="1038571" cy="590686"/>
            </a:xfrm>
            <a:prstGeom prst="can">
              <a:avLst>
                <a:gd name="adj" fmla="val 50000"/>
              </a:avLst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30" name="圆柱形 29"/>
            <p:cNvSpPr/>
            <p:nvPr/>
          </p:nvSpPr>
          <p:spPr>
            <a:xfrm rot="5400000">
              <a:off x="3033026" y="3961699"/>
              <a:ext cx="632036" cy="360445"/>
            </a:xfrm>
            <a:prstGeom prst="can">
              <a:avLst>
                <a:gd name="adj" fmla="val 50000"/>
              </a:avLst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</p:grp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296863"/>
            <a:ext cx="7772400" cy="971550"/>
          </a:xfrm>
        </p:spPr>
        <p:txBody>
          <a:bodyPr/>
          <a:lstStyle/>
          <a:p>
            <a:pPr eaLnBrk="1" hangingPunct="1"/>
            <a:r>
              <a:rPr lang="en-US" altLang="zh-CN" sz="3600" b="0" smtClean="0">
                <a:solidFill>
                  <a:srgbClr val="FF0000"/>
                </a:solidFill>
              </a:rPr>
              <a:t>3</a:t>
            </a:r>
            <a:r>
              <a:rPr lang="zh-CN" altLang="en-US" sz="3600" b="0" smtClean="0">
                <a:solidFill>
                  <a:srgbClr val="FF0000"/>
                </a:solidFill>
              </a:rPr>
              <a:t>、牛顿粘性定律</a:t>
            </a:r>
            <a:br>
              <a:rPr lang="zh-CN" altLang="en-US" sz="3600" b="0" smtClean="0">
                <a:solidFill>
                  <a:srgbClr val="FF0000"/>
                </a:solidFill>
              </a:rPr>
            </a:br>
            <a:r>
              <a:rPr lang="en-US" altLang="zh-CN" sz="3600" b="0" smtClean="0">
                <a:solidFill>
                  <a:srgbClr val="FF0000"/>
                </a:solidFill>
              </a:rPr>
              <a:t>Newtonian viscosity law</a:t>
            </a:r>
          </a:p>
        </p:txBody>
      </p:sp>
      <p:sp>
        <p:nvSpPr>
          <p:cNvPr id="1679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995738" y="1268413"/>
            <a:ext cx="4824412" cy="41148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zh-CN" altLang="en-US" sz="2800" b="0" smtClean="0">
                <a:solidFill>
                  <a:srgbClr val="0000FF"/>
                </a:solidFill>
              </a:rPr>
              <a:t>牛顿粘性定律：</a:t>
            </a:r>
            <a:r>
              <a:rPr lang="zh-CN" altLang="en-US" sz="2800" b="0" smtClean="0"/>
              <a:t>实验表明，两层流体之间粘力的大小</a:t>
            </a:r>
            <a:r>
              <a:rPr lang="en-US" altLang="zh-CN" sz="2800" b="0" i="1" smtClean="0"/>
              <a:t>f </a:t>
            </a:r>
            <a:r>
              <a:rPr lang="zh-CN" altLang="en-US" sz="2800" b="0" smtClean="0"/>
              <a:t>正比于</a:t>
            </a:r>
            <a:r>
              <a:rPr lang="zh-CN" altLang="en-US" sz="2800" b="0" smtClean="0">
                <a:solidFill>
                  <a:srgbClr val="0000FF"/>
                </a:solidFill>
              </a:rPr>
              <a:t>速度梯度</a:t>
            </a:r>
            <a:r>
              <a:rPr lang="zh-CN" altLang="en-US" sz="2800" b="0" smtClean="0"/>
              <a:t>和两层流体的接触</a:t>
            </a:r>
            <a:r>
              <a:rPr lang="zh-CN" altLang="en-US" sz="2800" b="0" smtClean="0">
                <a:solidFill>
                  <a:srgbClr val="0000FF"/>
                </a:solidFill>
              </a:rPr>
              <a:t>面积</a:t>
            </a:r>
            <a:r>
              <a:rPr lang="en-US" altLang="zh-CN" sz="2800" b="0" smtClean="0">
                <a:solidFill>
                  <a:srgbClr val="0000FF"/>
                </a:solidFill>
              </a:rPr>
              <a:t>Δ</a:t>
            </a:r>
            <a:r>
              <a:rPr lang="en-US" altLang="zh-CN" sz="2800" b="0" i="1" smtClean="0">
                <a:solidFill>
                  <a:srgbClr val="0000FF"/>
                </a:solidFill>
              </a:rPr>
              <a:t>S</a:t>
            </a:r>
            <a:r>
              <a:rPr lang="zh-CN" altLang="en-US" sz="2800" b="0" smtClean="0"/>
              <a:t>：</a:t>
            </a:r>
            <a:r>
              <a:rPr lang="zh-CN" altLang="en-US" b="0" smtClean="0"/>
              <a:t> </a:t>
            </a:r>
          </a:p>
        </p:txBody>
      </p:sp>
      <p:graphicFrame>
        <p:nvGraphicFramePr>
          <p:cNvPr id="167941" name="Object 5"/>
          <p:cNvGraphicFramePr>
            <a:graphicFrameLocks noChangeAspect="1"/>
          </p:cNvGraphicFramePr>
          <p:nvPr/>
        </p:nvGraphicFramePr>
        <p:xfrm>
          <a:off x="5184775" y="4041775"/>
          <a:ext cx="2667000" cy="1317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60" name="公式" r:id="rId3" imgW="787058" imgH="393529" progId="Equation.3">
                  <p:embed/>
                </p:oleObj>
              </mc:Choice>
              <mc:Fallback>
                <p:oleObj name="公式" r:id="rId3" imgW="787058" imgH="39352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4775" y="4041775"/>
                        <a:ext cx="2667000" cy="1317625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7956" name="Line 20"/>
          <p:cNvSpPr>
            <a:spLocks noChangeShapeType="1"/>
          </p:cNvSpPr>
          <p:nvPr/>
        </p:nvSpPr>
        <p:spPr bwMode="auto">
          <a:xfrm>
            <a:off x="598488" y="3648075"/>
            <a:ext cx="2735262" cy="0"/>
          </a:xfrm>
          <a:prstGeom prst="line">
            <a:avLst/>
          </a:prstGeom>
          <a:noFill/>
          <a:ln w="12700">
            <a:solidFill>
              <a:srgbClr val="FF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36000" rIns="36000" bIns="36000">
            <a:spAutoFit/>
          </a:bodyPr>
          <a:lstStyle/>
          <a:p>
            <a:endParaRPr lang="zh-CN" altLang="en-US"/>
          </a:p>
        </p:txBody>
      </p:sp>
      <p:sp>
        <p:nvSpPr>
          <p:cNvPr id="167957" name="Line 21"/>
          <p:cNvSpPr>
            <a:spLocks noChangeShapeType="1"/>
          </p:cNvSpPr>
          <p:nvPr/>
        </p:nvSpPr>
        <p:spPr bwMode="auto">
          <a:xfrm>
            <a:off x="1987550" y="1811338"/>
            <a:ext cx="0" cy="3671887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36000" rIns="36000" bIns="36000">
            <a:spAutoFit/>
          </a:bodyPr>
          <a:lstStyle/>
          <a:p>
            <a:endParaRPr lang="zh-CN" altLang="en-US"/>
          </a:p>
        </p:txBody>
      </p:sp>
      <p:sp>
        <p:nvSpPr>
          <p:cNvPr id="167958" name="Text Box 22"/>
          <p:cNvSpPr txBox="1">
            <a:spLocks noChangeArrowheads="1"/>
          </p:cNvSpPr>
          <p:nvPr/>
        </p:nvSpPr>
        <p:spPr bwMode="auto">
          <a:xfrm>
            <a:off x="2303463" y="5180013"/>
            <a:ext cx="719137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kumimoji="0" lang="en-US" altLang="zh-CN" sz="2800" i="1">
                <a:solidFill>
                  <a:srgbClr val="FF0000"/>
                </a:solidFill>
                <a:ea typeface="宋体" panose="02010600030101010101" pitchFamily="2" charset="-122"/>
              </a:rPr>
              <a:t>v</a:t>
            </a:r>
          </a:p>
        </p:txBody>
      </p:sp>
      <p:sp>
        <p:nvSpPr>
          <p:cNvPr id="167962" name="Text Box 26"/>
          <p:cNvSpPr txBox="1">
            <a:spLocks noChangeArrowheads="1"/>
          </p:cNvSpPr>
          <p:nvPr/>
        </p:nvSpPr>
        <p:spPr bwMode="auto">
          <a:xfrm>
            <a:off x="3384550" y="4100513"/>
            <a:ext cx="719138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kumimoji="0" lang="en-US" altLang="zh-CN" sz="2800" i="1">
                <a:solidFill>
                  <a:srgbClr val="FF0000"/>
                </a:solidFill>
                <a:ea typeface="宋体" panose="02010600030101010101" pitchFamily="2" charset="-122"/>
              </a:rPr>
              <a:t>z</a:t>
            </a:r>
          </a:p>
        </p:txBody>
      </p:sp>
      <p:sp>
        <p:nvSpPr>
          <p:cNvPr id="167966" name="Text Box 30"/>
          <p:cNvSpPr txBox="1">
            <a:spLocks noChangeArrowheads="1"/>
          </p:cNvSpPr>
          <p:nvPr/>
        </p:nvSpPr>
        <p:spPr bwMode="auto">
          <a:xfrm>
            <a:off x="2916238" y="5481638"/>
            <a:ext cx="5903912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kumimoji="0"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kumimoji="0" lang="en-US" altLang="zh-CN" sz="3600" i="1">
                <a:latin typeface="宋体" panose="02010600030101010101" pitchFamily="2" charset="-122"/>
                <a:ea typeface="宋体" panose="02010600030101010101" pitchFamily="2" charset="-122"/>
                <a:sym typeface="Symbol" panose="05050102010706020507" pitchFamily="18" charset="2"/>
              </a:rPr>
              <a:t></a:t>
            </a:r>
            <a:r>
              <a:rPr kumimoji="0"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为粘度</a:t>
            </a:r>
            <a:r>
              <a:rPr kumimoji="0"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viscosity</a:t>
            </a:r>
            <a:r>
              <a:rPr kumimoji="0"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，单位为</a:t>
            </a:r>
            <a:r>
              <a:rPr kumimoji="0"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Pa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sym typeface="Symbol" panose="05050102010706020507" pitchFamily="18" charset="2"/>
              </a:rPr>
              <a:t>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7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67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67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67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67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67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7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939" grpId="0" build="p"/>
      <p:bldP spid="167958" grpId="0"/>
      <p:bldP spid="167962" grpId="0"/>
      <p:bldP spid="16796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296863"/>
            <a:ext cx="7772400" cy="658812"/>
          </a:xfrm>
        </p:spPr>
        <p:txBody>
          <a:bodyPr/>
          <a:lstStyle/>
          <a:p>
            <a:pPr eaLnBrk="1" hangingPunct="1"/>
            <a:r>
              <a:rPr lang="en-US" altLang="zh-CN" sz="3600" b="0" smtClean="0">
                <a:solidFill>
                  <a:srgbClr val="FF0000"/>
                </a:solidFill>
              </a:rPr>
              <a:t>4</a:t>
            </a:r>
            <a:r>
              <a:rPr lang="zh-CN" altLang="en-US" sz="3600" b="0" smtClean="0">
                <a:solidFill>
                  <a:srgbClr val="FF0000"/>
                </a:solidFill>
              </a:rPr>
              <a:t>、粘度</a:t>
            </a:r>
            <a:r>
              <a:rPr lang="en-US" altLang="zh-CN" sz="3600" b="0" smtClean="0">
                <a:solidFill>
                  <a:srgbClr val="FF0000"/>
                </a:solidFill>
              </a:rPr>
              <a:t>viscosity</a:t>
            </a:r>
          </a:p>
        </p:txBody>
      </p:sp>
      <p:graphicFrame>
        <p:nvGraphicFramePr>
          <p:cNvPr id="23555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215900" y="1376363"/>
          <a:ext cx="5724525" cy="4754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5" name="文档" r:id="rId3" imgW="7106401" imgH="5901889" progId="Word.Document.8">
                  <p:embed/>
                </p:oleObj>
              </mc:Choice>
              <mc:Fallback>
                <p:oleObj name="文档" r:id="rId3" imgW="7106401" imgH="5901889" progId="Word.Document.8">
                  <p:embed/>
                  <p:pic>
                    <p:nvPicPr>
                      <p:cNvPr id="0" name="Object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900" y="1376363"/>
                        <a:ext cx="5724525" cy="4754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8964" name="Text Box 4"/>
          <p:cNvSpPr txBox="1">
            <a:spLocks noChangeArrowheads="1"/>
          </p:cNvSpPr>
          <p:nvPr/>
        </p:nvSpPr>
        <p:spPr bwMode="auto">
          <a:xfrm>
            <a:off x="5472113" y="1304925"/>
            <a:ext cx="3348037" cy="447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10000"/>
              </a:lnSpc>
              <a:spcBef>
                <a:spcPct val="50000"/>
              </a:spcBef>
            </a:pPr>
            <a:r>
              <a:rPr kumimoji="0" lang="zh-CN" altLang="en-US" sz="2800">
                <a:solidFill>
                  <a:srgbClr val="0000FF"/>
                </a:solidFill>
              </a:rPr>
              <a:t>粘度只取决于流体本身的性质和温度</a:t>
            </a:r>
          </a:p>
          <a:p>
            <a:pPr algn="just">
              <a:lnSpc>
                <a:spcPct val="110000"/>
              </a:lnSpc>
              <a:spcBef>
                <a:spcPct val="50000"/>
              </a:spcBef>
            </a:pPr>
            <a:r>
              <a:rPr kumimoji="0" lang="zh-CN" altLang="en-US" sz="2800">
                <a:solidFill>
                  <a:srgbClr val="0000FF"/>
                </a:solidFill>
              </a:rPr>
              <a:t>气体粘度远小于液体粘度</a:t>
            </a:r>
          </a:p>
          <a:p>
            <a:pPr algn="just">
              <a:lnSpc>
                <a:spcPct val="110000"/>
              </a:lnSpc>
              <a:spcBef>
                <a:spcPct val="50000"/>
              </a:spcBef>
            </a:pPr>
            <a:r>
              <a:rPr kumimoji="0" lang="zh-CN" altLang="en-US" sz="2800">
                <a:solidFill>
                  <a:srgbClr val="0000FF"/>
                </a:solidFill>
              </a:rPr>
              <a:t>对于液体，粘度随温度升高而减小</a:t>
            </a:r>
          </a:p>
          <a:p>
            <a:pPr algn="just">
              <a:lnSpc>
                <a:spcPct val="110000"/>
              </a:lnSpc>
              <a:spcBef>
                <a:spcPct val="50000"/>
              </a:spcBef>
            </a:pPr>
            <a:r>
              <a:rPr kumimoji="0" lang="zh-CN" altLang="en-US" sz="2800">
                <a:solidFill>
                  <a:srgbClr val="0000FF"/>
                </a:solidFill>
              </a:rPr>
              <a:t>对于气体，粘度随温度升高而增大</a:t>
            </a:r>
          </a:p>
        </p:txBody>
      </p:sp>
      <p:sp>
        <p:nvSpPr>
          <p:cNvPr id="168965" name="Line 5"/>
          <p:cNvSpPr>
            <a:spLocks noChangeShapeType="1"/>
          </p:cNvSpPr>
          <p:nvPr/>
        </p:nvSpPr>
        <p:spPr bwMode="auto">
          <a:xfrm>
            <a:off x="5184775" y="1808163"/>
            <a:ext cx="0" cy="136842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36000" rIns="36000" bIns="36000">
            <a:spAutoFit/>
          </a:bodyPr>
          <a:lstStyle/>
          <a:p>
            <a:endParaRPr lang="zh-CN" altLang="en-US"/>
          </a:p>
        </p:txBody>
      </p:sp>
      <p:sp>
        <p:nvSpPr>
          <p:cNvPr id="168966" name="Line 6"/>
          <p:cNvSpPr>
            <a:spLocks noChangeShapeType="1"/>
          </p:cNvSpPr>
          <p:nvPr/>
        </p:nvSpPr>
        <p:spPr bwMode="auto">
          <a:xfrm flipV="1">
            <a:off x="3024188" y="3105150"/>
            <a:ext cx="0" cy="1368425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36000" rIns="36000" bIns="36000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8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89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89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68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689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68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935038" y="188913"/>
            <a:ext cx="7772400" cy="1152525"/>
          </a:xfrm>
        </p:spPr>
        <p:txBody>
          <a:bodyPr/>
          <a:lstStyle/>
          <a:p>
            <a:pPr eaLnBrk="1" hangingPunct="1"/>
            <a:r>
              <a:rPr lang="en-US" altLang="zh-CN" sz="3600" b="0" smtClean="0">
                <a:solidFill>
                  <a:srgbClr val="FF0000"/>
                </a:solidFill>
              </a:rPr>
              <a:t>5</a:t>
            </a:r>
            <a:r>
              <a:rPr lang="zh-CN" altLang="en-US" sz="3600" b="0" smtClean="0">
                <a:solidFill>
                  <a:srgbClr val="FF0000"/>
                </a:solidFill>
              </a:rPr>
              <a:t>、粘性流体的分类</a:t>
            </a:r>
            <a:br>
              <a:rPr lang="zh-CN" altLang="en-US" sz="3600" b="0" smtClean="0">
                <a:solidFill>
                  <a:srgbClr val="FF0000"/>
                </a:solidFill>
              </a:rPr>
            </a:br>
            <a:r>
              <a:rPr lang="en-US" altLang="zh-CN" sz="3600" b="0" smtClean="0">
                <a:solidFill>
                  <a:srgbClr val="FF0000"/>
                </a:solidFill>
              </a:rPr>
              <a:t>classification of viscosity fluid</a:t>
            </a:r>
          </a:p>
        </p:txBody>
      </p:sp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458200" cy="5029200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zh-CN" altLang="en-US" sz="2800" b="0" smtClean="0">
                <a:solidFill>
                  <a:srgbClr val="0000FF"/>
                </a:solidFill>
                <a:latin typeface="黑体" panose="02010609060101010101" pitchFamily="49" charset="-122"/>
              </a:rPr>
              <a:t>牛顿流体</a:t>
            </a:r>
            <a:r>
              <a:rPr lang="en-US" altLang="zh-CN" sz="2800" b="0" smtClean="0">
                <a:solidFill>
                  <a:srgbClr val="0000FF"/>
                </a:solidFill>
              </a:rPr>
              <a:t>Newtonian fluid</a:t>
            </a:r>
            <a:r>
              <a:rPr lang="zh-CN" altLang="en-US" sz="2800" b="0" smtClean="0">
                <a:solidFill>
                  <a:srgbClr val="0000FF"/>
                </a:solidFill>
                <a:latin typeface="黑体" panose="02010609060101010101" pitchFamily="49" charset="-122"/>
              </a:rPr>
              <a:t>：</a:t>
            </a:r>
            <a:r>
              <a:rPr lang="zh-CN" altLang="en-US" sz="2800" b="0" smtClean="0">
                <a:latin typeface="宋体" panose="02010600030101010101" pitchFamily="2" charset="-122"/>
              </a:rPr>
              <a:t>凡遵从牛顿粘性定律的流体。</a:t>
            </a:r>
            <a:r>
              <a:rPr lang="zh-CN" altLang="en-US" sz="2800" b="0" smtClean="0">
                <a:latin typeface="黑体" panose="02010609060101010101" pitchFamily="49" charset="-122"/>
              </a:rPr>
              <a:t>特点：</a:t>
            </a:r>
            <a:r>
              <a:rPr lang="zh-CN" altLang="en-US" sz="2800" b="0" smtClean="0">
                <a:latin typeface="宋体" panose="02010600030101010101" pitchFamily="2" charset="-122"/>
              </a:rPr>
              <a:t>其粘度在一定温度下是一常量。</a:t>
            </a:r>
          </a:p>
          <a:p>
            <a:pPr eaLnBrk="1" hangingPunct="1">
              <a:lnSpc>
                <a:spcPct val="120000"/>
              </a:lnSpc>
            </a:pPr>
            <a:endParaRPr lang="zh-CN" altLang="en-US" sz="1000" b="0" smtClean="0">
              <a:latin typeface="宋体" panose="02010600030101010101" pitchFamily="2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2800" b="0" smtClean="0">
                <a:solidFill>
                  <a:srgbClr val="0000FF"/>
                </a:solidFill>
                <a:latin typeface="黑体" panose="02010609060101010101" pitchFamily="49" charset="-122"/>
              </a:rPr>
              <a:t>非牛顿流体</a:t>
            </a:r>
            <a:r>
              <a:rPr lang="en-US" altLang="zh-CN" sz="2800" b="0" smtClean="0">
                <a:solidFill>
                  <a:srgbClr val="0000FF"/>
                </a:solidFill>
              </a:rPr>
              <a:t>non-Newtonian fluid</a:t>
            </a:r>
            <a:r>
              <a:rPr lang="zh-CN" altLang="en-US" sz="2800" b="0" smtClean="0">
                <a:solidFill>
                  <a:srgbClr val="0000FF"/>
                </a:solidFill>
                <a:latin typeface="宋体" panose="02010600030101010101" pitchFamily="2" charset="-122"/>
              </a:rPr>
              <a:t>：</a:t>
            </a:r>
            <a:r>
              <a:rPr lang="zh-CN" altLang="en-US" sz="2800" b="0" smtClean="0">
                <a:latin typeface="宋体" panose="02010600030101010101" pitchFamily="2" charset="-122"/>
              </a:rPr>
              <a:t>不遵从牛顿粘性定律的流体。</a:t>
            </a:r>
            <a:r>
              <a:rPr lang="zh-CN" altLang="en-US" sz="2800" b="0" smtClean="0">
                <a:latin typeface="黑体" panose="02010609060101010101" pitchFamily="49" charset="-122"/>
              </a:rPr>
              <a:t>特点：</a:t>
            </a:r>
            <a:r>
              <a:rPr lang="zh-CN" altLang="en-US" sz="2800" b="0" smtClean="0">
                <a:latin typeface="宋体" panose="02010600030101010101" pitchFamily="2" charset="-122"/>
              </a:rPr>
              <a:t>其粘度在一定温度下不是一常量。</a:t>
            </a:r>
          </a:p>
          <a:p>
            <a:pPr eaLnBrk="1" hangingPunct="1">
              <a:lnSpc>
                <a:spcPct val="120000"/>
              </a:lnSpc>
            </a:pPr>
            <a:endParaRPr lang="zh-CN" altLang="en-US" sz="1000" b="0" smtClean="0">
              <a:latin typeface="宋体" panose="02010600030101010101" pitchFamily="2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2800" b="0" smtClean="0">
                <a:solidFill>
                  <a:srgbClr val="0000FF"/>
                </a:solidFill>
                <a:latin typeface="黑体" panose="02010609060101010101" pitchFamily="49" charset="-122"/>
              </a:rPr>
              <a:t>判别：</a:t>
            </a:r>
            <a:r>
              <a:rPr lang="zh-CN" altLang="en-US" sz="2800" b="0" smtClean="0">
                <a:latin typeface="宋体" panose="02010600030101010101" pitchFamily="2" charset="-122"/>
              </a:rPr>
              <a:t>一般只含有相同物质的均匀流体多为牛顿流体。水、酒精、血浆都是牛顿流体，血液因含有血细胞是非牛顿流体。</a:t>
            </a:r>
            <a:r>
              <a:rPr lang="zh-CN" altLang="en-US" b="0" smtClean="0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9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9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225425"/>
            <a:ext cx="7772400" cy="1258888"/>
          </a:xfrm>
        </p:spPr>
        <p:txBody>
          <a:bodyPr/>
          <a:lstStyle/>
          <a:p>
            <a:pPr eaLnBrk="1" hangingPunct="1"/>
            <a:r>
              <a:rPr lang="zh-CN" altLang="en-US" sz="4000" b="0" smtClean="0">
                <a:solidFill>
                  <a:srgbClr val="FF0000"/>
                </a:solidFill>
              </a:rPr>
              <a:t>二、粘性流体的</a:t>
            </a:r>
            <a:r>
              <a:rPr lang="zh-CN" altLang="en-US" sz="4000" b="0" smtClean="0">
                <a:solidFill>
                  <a:srgbClr val="FF0000"/>
                </a:solidFill>
                <a:latin typeface="宋体" panose="02010600030101010101" pitchFamily="2" charset="-122"/>
              </a:rPr>
              <a:t>伯努利方程</a:t>
            </a:r>
            <a:br>
              <a:rPr lang="zh-CN" altLang="en-US" sz="4000" b="0" smtClean="0">
                <a:solidFill>
                  <a:srgbClr val="FF0000"/>
                </a:solidFill>
                <a:latin typeface="宋体" panose="02010600030101010101" pitchFamily="2" charset="-122"/>
              </a:rPr>
            </a:br>
            <a:r>
              <a:rPr lang="en-US" altLang="zh-CN" sz="4000" b="0" smtClean="0">
                <a:solidFill>
                  <a:srgbClr val="FF0000"/>
                </a:solidFill>
              </a:rPr>
              <a:t>Bernoulli equation of viscosity fluid</a:t>
            </a:r>
          </a:p>
        </p:txBody>
      </p:sp>
      <p:sp>
        <p:nvSpPr>
          <p:cNvPr id="1710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31800" y="3213100"/>
            <a:ext cx="8207375" cy="2160588"/>
          </a:xfrm>
        </p:spPr>
        <p:txBody>
          <a:bodyPr/>
          <a:lstStyle/>
          <a:p>
            <a:pPr marL="0" indent="0" eaLnBrk="1" hangingPunct="1">
              <a:lnSpc>
                <a:spcPct val="120000"/>
              </a:lnSpc>
              <a:buFontTx/>
              <a:buNone/>
            </a:pPr>
            <a:r>
              <a:rPr lang="zh-CN" altLang="en-US" sz="2800" b="0" smtClean="0">
                <a:solidFill>
                  <a:srgbClr val="0000FF"/>
                </a:solidFill>
                <a:latin typeface="黑体" panose="02010609060101010101" pitchFamily="49" charset="-122"/>
              </a:rPr>
              <a:t>实际流体的伯努利方程：</a:t>
            </a:r>
            <a:r>
              <a:rPr lang="zh-CN" altLang="en-US" sz="2800" b="0" smtClean="0">
                <a:latin typeface="宋体" panose="02010600030101010101" pitchFamily="2" charset="-122"/>
              </a:rPr>
              <a:t>需加上一个修正项</a:t>
            </a:r>
            <a:r>
              <a:rPr lang="en-US" altLang="zh-CN" sz="2800" b="0" i="1" smtClean="0"/>
              <a:t>w</a:t>
            </a:r>
            <a:r>
              <a:rPr lang="zh-CN" altLang="en-US" sz="2800" b="0" smtClean="0">
                <a:latin typeface="宋体" panose="02010600030101010101" pitchFamily="2" charset="-122"/>
              </a:rPr>
              <a:t>（</a:t>
            </a:r>
            <a:r>
              <a:rPr lang="en-US" altLang="zh-CN" sz="2800" b="0" i="1" smtClean="0"/>
              <a:t>w</a:t>
            </a:r>
            <a:r>
              <a:rPr lang="zh-CN" altLang="en-US" sz="2800" b="0" smtClean="0">
                <a:latin typeface="宋体" panose="02010600030101010101" pitchFamily="2" charset="-122"/>
              </a:rPr>
              <a:t>表示</a:t>
            </a:r>
            <a:r>
              <a:rPr lang="zh-CN" altLang="en-US" sz="2800" b="0" smtClean="0">
                <a:solidFill>
                  <a:srgbClr val="0000FF"/>
                </a:solidFill>
                <a:latin typeface="黑体" panose="02010609060101010101" pitchFamily="49" charset="-122"/>
              </a:rPr>
              <a:t>单位体积上</a:t>
            </a:r>
            <a:r>
              <a:rPr lang="zh-CN" altLang="en-US" sz="2800" b="0" smtClean="0">
                <a:solidFill>
                  <a:schemeClr val="bg2"/>
                </a:solidFill>
                <a:latin typeface="宋体" panose="02010600030101010101" pitchFamily="2" charset="-122"/>
              </a:rPr>
              <a:t>的流体</a:t>
            </a:r>
            <a:r>
              <a:rPr lang="zh-CN" altLang="en-US" sz="2800" b="0" smtClean="0">
                <a:latin typeface="宋体" panose="02010600030101010101" pitchFamily="2" charset="-122"/>
              </a:rPr>
              <a:t>在流管中从截面</a:t>
            </a:r>
            <a:r>
              <a:rPr lang="en-US" altLang="zh-CN" sz="2800" b="0" smtClean="0">
                <a:latin typeface="宋体" panose="02010600030101010101" pitchFamily="2" charset="-122"/>
              </a:rPr>
              <a:t>1</a:t>
            </a:r>
            <a:r>
              <a:rPr lang="zh-CN" altLang="en-US" sz="2800" b="0" smtClean="0">
                <a:latin typeface="宋体" panose="02010600030101010101" pitchFamily="2" charset="-122"/>
              </a:rPr>
              <a:t>流到截面</a:t>
            </a:r>
            <a:r>
              <a:rPr lang="en-US" altLang="zh-CN" sz="2800" b="0" smtClean="0">
                <a:latin typeface="宋体" panose="02010600030101010101" pitchFamily="2" charset="-122"/>
              </a:rPr>
              <a:t>2</a:t>
            </a:r>
            <a:r>
              <a:rPr lang="zh-CN" altLang="en-US" sz="2800" b="0" smtClean="0">
                <a:latin typeface="宋体" panose="02010600030101010101" pitchFamily="2" charset="-122"/>
              </a:rPr>
              <a:t>的过程中所消耗的机械能，称为粘性损耗），即： </a:t>
            </a:r>
          </a:p>
        </p:txBody>
      </p:sp>
      <p:graphicFrame>
        <p:nvGraphicFramePr>
          <p:cNvPr id="171013" name="Object 5"/>
          <p:cNvGraphicFramePr>
            <a:graphicFrameLocks noChangeAspect="1"/>
          </p:cNvGraphicFramePr>
          <p:nvPr/>
        </p:nvGraphicFramePr>
        <p:xfrm>
          <a:off x="863600" y="4760913"/>
          <a:ext cx="7508875" cy="1163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40" name="Equation" r:id="rId4" imgW="2527300" imgH="393700" progId="Equation.3">
                  <p:embed/>
                </p:oleObj>
              </mc:Choice>
              <mc:Fallback>
                <p:oleObj name="Equation" r:id="rId4" imgW="2527300" imgH="3937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3600" y="4760913"/>
                        <a:ext cx="7508875" cy="1163637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1015" name="Object 7"/>
          <p:cNvGraphicFramePr>
            <a:graphicFrameLocks noGrp="1" noChangeAspect="1"/>
          </p:cNvGraphicFramePr>
          <p:nvPr>
            <p:ph sz="half" idx="2"/>
          </p:nvPr>
        </p:nvGraphicFramePr>
        <p:xfrm>
          <a:off x="1331913" y="2133600"/>
          <a:ext cx="6624637" cy="1154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41" name="公式" r:id="rId6" imgW="2260600" imgH="393700" progId="Equation.3">
                  <p:embed/>
                </p:oleObj>
              </mc:Choice>
              <mc:Fallback>
                <p:oleObj name="公式" r:id="rId6" imgW="2260600" imgH="393700" progId="Equation.3">
                  <p:embed/>
                  <p:pic>
                    <p:nvPicPr>
                      <p:cNvPr id="0" name="Object 7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2133600"/>
                        <a:ext cx="6624637" cy="1154113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1016" name="Text Box 8"/>
          <p:cNvSpPr txBox="1">
            <a:spLocks noChangeArrowheads="1"/>
          </p:cNvSpPr>
          <p:nvPr/>
        </p:nvSpPr>
        <p:spPr bwMode="auto">
          <a:xfrm>
            <a:off x="647700" y="1628775"/>
            <a:ext cx="464502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kumimoji="0" lang="zh-CN" altLang="en-US" sz="2800">
                <a:solidFill>
                  <a:srgbClr val="0000FF"/>
                </a:solidFill>
              </a:rPr>
              <a:t>理想流体伯努利方程：</a:t>
            </a:r>
          </a:p>
        </p:txBody>
      </p:sp>
      <p:sp>
        <p:nvSpPr>
          <p:cNvPr id="2" name="圆角矩形标注 1"/>
          <p:cNvSpPr>
            <a:spLocks noChangeArrowheads="1"/>
          </p:cNvSpPr>
          <p:nvPr/>
        </p:nvSpPr>
        <p:spPr bwMode="auto">
          <a:xfrm>
            <a:off x="5688013" y="5913438"/>
            <a:ext cx="2844800" cy="468312"/>
          </a:xfrm>
          <a:prstGeom prst="wedgeRoundRectCallout">
            <a:avLst>
              <a:gd name="adj1" fmla="val 34153"/>
              <a:gd name="adj2" fmla="val -137014"/>
              <a:gd name="adj3" fmla="val 16667"/>
            </a:avLst>
          </a:prstGeom>
          <a:solidFill>
            <a:schemeClr val="accent1"/>
          </a:solidFill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>
            <a:lvl1pPr>
              <a:defRPr sz="1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zh-CN" altLang="en-US" sz="2400"/>
              <a:t>量纲：与压强相同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1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71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71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71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011" grpId="0" build="p"/>
      <p:bldP spid="171016" grpId="0"/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512763"/>
            <a:ext cx="7772400" cy="695325"/>
          </a:xfrm>
        </p:spPr>
        <p:txBody>
          <a:bodyPr/>
          <a:lstStyle/>
          <a:p>
            <a:pPr eaLnBrk="1" hangingPunct="1"/>
            <a:r>
              <a:rPr lang="zh-CN" altLang="en-US" sz="3600" b="0" smtClean="0">
                <a:solidFill>
                  <a:srgbClr val="FF0000"/>
                </a:solidFill>
              </a:rPr>
              <a:t>粘性流体伯努利方程的应用</a:t>
            </a: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1476375" y="2205038"/>
            <a:ext cx="6840538" cy="276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60000"/>
              </a:lnSpc>
            </a:pPr>
            <a:r>
              <a:rPr lang="zh-CN" altLang="en-US">
                <a:latin typeface="黑体" panose="02010609060101010101" pitchFamily="49" charset="-122"/>
              </a:rPr>
              <a:t>流体在</a:t>
            </a:r>
            <a:r>
              <a:rPr lang="zh-CN" altLang="en-US">
                <a:solidFill>
                  <a:srgbClr val="C00000"/>
                </a:solidFill>
                <a:latin typeface="黑体" panose="02010609060101010101" pitchFamily="49" charset="-122"/>
              </a:rPr>
              <a:t>粗细均匀的水平管</a:t>
            </a:r>
            <a:r>
              <a:rPr lang="zh-CN" altLang="en-US">
                <a:latin typeface="黑体" panose="02010609060101010101" pitchFamily="49" charset="-122"/>
              </a:rPr>
              <a:t>中流动 </a:t>
            </a:r>
          </a:p>
          <a:p>
            <a:pPr eaLnBrk="1" hangingPunct="1">
              <a:lnSpc>
                <a:spcPct val="160000"/>
              </a:lnSpc>
            </a:pPr>
            <a:r>
              <a:rPr lang="zh-CN" altLang="en-US">
                <a:latin typeface="黑体" panose="02010609060101010101" pitchFamily="49" charset="-122"/>
              </a:rPr>
              <a:t>流体在</a:t>
            </a:r>
            <a:r>
              <a:rPr lang="zh-CN" altLang="en-US">
                <a:solidFill>
                  <a:srgbClr val="C00000"/>
                </a:solidFill>
                <a:latin typeface="黑体" panose="02010609060101010101" pitchFamily="49" charset="-122"/>
              </a:rPr>
              <a:t>截面相同的明渠</a:t>
            </a:r>
            <a:r>
              <a:rPr lang="zh-CN" altLang="en-US">
                <a:latin typeface="黑体" panose="02010609060101010101" pitchFamily="49" charset="-122"/>
              </a:rPr>
              <a:t>中流动时</a:t>
            </a:r>
            <a:r>
              <a:rPr lang="zh-CN" altLang="en-US" sz="3600">
                <a:ea typeface="宋体" panose="02010600030101010101" pitchFamily="2" charset="-122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533400"/>
            <a:ext cx="7772400" cy="685800"/>
          </a:xfrm>
        </p:spPr>
        <p:txBody>
          <a:bodyPr/>
          <a:lstStyle/>
          <a:p>
            <a:pPr eaLnBrk="1" hangingPunct="1"/>
            <a:r>
              <a:rPr lang="zh-CN" altLang="en-US" sz="3600" b="0" smtClean="0">
                <a:solidFill>
                  <a:srgbClr val="FF0000"/>
                </a:solidFill>
                <a:latin typeface="黑体" panose="02010609060101010101" pitchFamily="49" charset="-122"/>
              </a:rPr>
              <a:t>流体在粗细均匀的水平管中流动</a:t>
            </a:r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4652963"/>
            <a:ext cx="8210550" cy="1368425"/>
          </a:xfrm>
        </p:spPr>
        <p:txBody>
          <a:bodyPr/>
          <a:lstStyle/>
          <a:p>
            <a:pPr eaLnBrk="1" hangingPunct="1">
              <a:lnSpc>
                <a:spcPct val="130000"/>
              </a:lnSpc>
              <a:buFontTx/>
              <a:buNone/>
            </a:pPr>
            <a:r>
              <a:rPr lang="en-US" altLang="zh-CN" b="0" smtClean="0">
                <a:latin typeface="宋体" panose="02010600030101010101" pitchFamily="2" charset="-122"/>
              </a:rPr>
              <a:t>     </a:t>
            </a:r>
            <a:r>
              <a:rPr lang="zh-CN" altLang="en-US" b="0" smtClean="0">
                <a:latin typeface="宋体" panose="02010600030101010101" pitchFamily="2" charset="-122"/>
              </a:rPr>
              <a:t>结论：在水平管中必须有一定的</a:t>
            </a:r>
            <a:r>
              <a:rPr lang="zh-CN" altLang="en-US" b="0" smtClean="0">
                <a:solidFill>
                  <a:srgbClr val="0000FF"/>
                </a:solidFill>
                <a:latin typeface="黑体" panose="02010609060101010101" pitchFamily="49" charset="-122"/>
              </a:rPr>
              <a:t>压强差</a:t>
            </a:r>
            <a:r>
              <a:rPr lang="zh-CN" altLang="en-US" b="0" smtClean="0">
                <a:latin typeface="宋体" panose="02010600030101010101" pitchFamily="2" charset="-122"/>
              </a:rPr>
              <a:t>以克服内摩擦力，才能使粘性流体做稳流。</a:t>
            </a:r>
            <a:endParaRPr lang="zh-CN" altLang="en-US" sz="3600" smtClean="0"/>
          </a:p>
        </p:txBody>
      </p:sp>
      <p:graphicFrame>
        <p:nvGraphicFramePr>
          <p:cNvPr id="173062" name="Object 6"/>
          <p:cNvGraphicFramePr>
            <a:graphicFrameLocks noChangeAspect="1"/>
          </p:cNvGraphicFramePr>
          <p:nvPr/>
        </p:nvGraphicFramePr>
        <p:xfrm>
          <a:off x="2232025" y="3644900"/>
          <a:ext cx="2555875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27" name="Equation" r:id="rId4" imgW="698197" imgH="215806" progId="Equation.3">
                  <p:embed/>
                </p:oleObj>
              </mc:Choice>
              <mc:Fallback>
                <p:oleObj name="Equation" r:id="rId4" imgW="698197" imgH="215806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2025" y="3644900"/>
                        <a:ext cx="2555875" cy="80645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3064" name="Object 8"/>
          <p:cNvGraphicFramePr>
            <a:graphicFrameLocks noChangeAspect="1"/>
          </p:cNvGraphicFramePr>
          <p:nvPr/>
        </p:nvGraphicFramePr>
        <p:xfrm>
          <a:off x="2159000" y="2673350"/>
          <a:ext cx="3711575" cy="78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28" name="Equation" r:id="rId6" imgW="1079500" imgH="228600" progId="Equation.3">
                  <p:embed/>
                </p:oleObj>
              </mc:Choice>
              <mc:Fallback>
                <p:oleObj name="Equation" r:id="rId6" imgW="1079500" imgH="2286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9000" y="2673350"/>
                        <a:ext cx="3711575" cy="784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2B2B2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8" name="Object 9"/>
          <p:cNvGraphicFramePr>
            <a:graphicFrameLocks noChangeAspect="1"/>
          </p:cNvGraphicFramePr>
          <p:nvPr/>
        </p:nvGraphicFramePr>
        <p:xfrm>
          <a:off x="533400" y="1447800"/>
          <a:ext cx="7848600" cy="1163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29" r:id="rId8" imgW="2641600" imgH="393700" progId="Equation.3">
                  <p:embed/>
                </p:oleObj>
              </mc:Choice>
              <mc:Fallback>
                <p:oleObj r:id="rId8" imgW="2641600" imgH="3937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447800"/>
                        <a:ext cx="7848600" cy="1163638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3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3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73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059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260350"/>
            <a:ext cx="7772400" cy="587375"/>
          </a:xfrm>
        </p:spPr>
        <p:txBody>
          <a:bodyPr/>
          <a:lstStyle/>
          <a:p>
            <a:pPr eaLnBrk="1" hangingPunct="1"/>
            <a:r>
              <a:rPr lang="zh-CN" altLang="en-US" sz="3200" b="0" smtClean="0"/>
              <a:t>例题</a:t>
            </a:r>
          </a:p>
        </p:txBody>
      </p:sp>
      <p:sp>
        <p:nvSpPr>
          <p:cNvPr id="30723" name="Rectangle 3" descr="之字形"/>
          <p:cNvSpPr>
            <a:spLocks noChangeArrowheads="1"/>
          </p:cNvSpPr>
          <p:nvPr/>
        </p:nvSpPr>
        <p:spPr bwMode="auto">
          <a:xfrm>
            <a:off x="1511300" y="3284538"/>
            <a:ext cx="6013450" cy="539750"/>
          </a:xfrm>
          <a:prstGeom prst="rect">
            <a:avLst/>
          </a:prstGeom>
          <a:pattFill prst="dashHorz">
            <a:fgClr>
              <a:schemeClr val="tx1">
                <a:lumMod val="65000"/>
                <a:lumOff val="35000"/>
              </a:schemeClr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36000" tIns="36000" rIns="36000" bIns="36000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  <a:defRPr/>
            </a:pPr>
            <a:endParaRPr kumimoji="0" lang="zh-CN" altLang="en-US" sz="1000" b="0" smtClean="0">
              <a:ea typeface="宋体" panose="02010600030101010101" pitchFamily="2" charset="-122"/>
            </a:endParaRP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2663825" y="1952625"/>
            <a:ext cx="252413" cy="133191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36000" rIns="36000" bIns="36000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endParaRPr kumimoji="0" lang="zh-CN" altLang="en-US" sz="1000" b="0">
              <a:ea typeface="宋体" panose="02010600030101010101" pitchFamily="2" charset="-122"/>
            </a:endParaRPr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3095625" y="461645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6000" tIns="36000" rIns="36000" bIns="36000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endParaRPr kumimoji="0" lang="zh-CN" altLang="en-US" sz="1000" b="0">
              <a:ea typeface="宋体" panose="02010600030101010101" pitchFamily="2" charset="-122"/>
            </a:endParaRPr>
          </a:p>
        </p:txBody>
      </p:sp>
      <p:sp>
        <p:nvSpPr>
          <p:cNvPr id="30726" name="Rectangle 7"/>
          <p:cNvSpPr>
            <a:spLocks noChangeArrowheads="1"/>
          </p:cNvSpPr>
          <p:nvPr/>
        </p:nvSpPr>
        <p:spPr bwMode="auto">
          <a:xfrm>
            <a:off x="4535488" y="1952625"/>
            <a:ext cx="252412" cy="133191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36000" rIns="36000" bIns="36000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endParaRPr kumimoji="0" lang="zh-CN" altLang="en-US" sz="1000" b="0">
              <a:ea typeface="宋体" panose="02010600030101010101" pitchFamily="2" charset="-122"/>
            </a:endParaRPr>
          </a:p>
        </p:txBody>
      </p:sp>
      <p:sp>
        <p:nvSpPr>
          <p:cNvPr id="30727" name="Rectangle 8"/>
          <p:cNvSpPr>
            <a:spLocks noChangeArrowheads="1"/>
          </p:cNvSpPr>
          <p:nvPr/>
        </p:nvSpPr>
        <p:spPr bwMode="auto">
          <a:xfrm>
            <a:off x="3636963" y="1952625"/>
            <a:ext cx="250825" cy="133191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36000" rIns="36000" bIns="36000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endParaRPr kumimoji="0" lang="zh-CN" altLang="en-US" sz="1000" b="0">
              <a:ea typeface="宋体" panose="02010600030101010101" pitchFamily="2" charset="-122"/>
            </a:endParaRPr>
          </a:p>
        </p:txBody>
      </p:sp>
      <p:sp>
        <p:nvSpPr>
          <p:cNvPr id="174090" name="Rectangle 10" descr="深色横线"/>
          <p:cNvSpPr>
            <a:spLocks noChangeArrowheads="1"/>
          </p:cNvSpPr>
          <p:nvPr/>
        </p:nvSpPr>
        <p:spPr bwMode="auto">
          <a:xfrm>
            <a:off x="2681288" y="2276475"/>
            <a:ext cx="215900" cy="1042988"/>
          </a:xfrm>
          <a:prstGeom prst="rect">
            <a:avLst/>
          </a:prstGeom>
          <a:pattFill prst="dashHorz">
            <a:fgClr>
              <a:schemeClr val="tx1">
                <a:lumMod val="50000"/>
                <a:lumOff val="50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 lIns="36000" tIns="36000" rIns="36000" bIns="36000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  <a:defRPr/>
            </a:pPr>
            <a:endParaRPr kumimoji="0" lang="zh-CN" altLang="en-US" sz="1000" b="0" smtClean="0">
              <a:ea typeface="宋体" panose="02010600030101010101" pitchFamily="2" charset="-122"/>
            </a:endParaRPr>
          </a:p>
        </p:txBody>
      </p:sp>
      <p:sp>
        <p:nvSpPr>
          <p:cNvPr id="174091" name="Rectangle 11" descr="深色横线"/>
          <p:cNvSpPr>
            <a:spLocks noChangeArrowheads="1"/>
          </p:cNvSpPr>
          <p:nvPr/>
        </p:nvSpPr>
        <p:spPr bwMode="auto">
          <a:xfrm>
            <a:off x="3657600" y="2476500"/>
            <a:ext cx="209550" cy="828675"/>
          </a:xfrm>
          <a:prstGeom prst="rect">
            <a:avLst/>
          </a:prstGeom>
          <a:pattFill prst="dashHorz">
            <a:fgClr>
              <a:schemeClr val="tx1">
                <a:lumMod val="50000"/>
                <a:lumOff val="50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 lIns="36000" tIns="36000" rIns="36000" bIns="36000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  <a:defRPr/>
            </a:pPr>
            <a:endParaRPr kumimoji="0" lang="zh-CN" altLang="en-US" sz="1000" b="0" smtClean="0">
              <a:ea typeface="宋体" panose="02010600030101010101" pitchFamily="2" charset="-122"/>
            </a:endParaRPr>
          </a:p>
        </p:txBody>
      </p:sp>
      <p:sp>
        <p:nvSpPr>
          <p:cNvPr id="174092" name="Rectangle 12" descr="深色横线"/>
          <p:cNvSpPr>
            <a:spLocks noChangeArrowheads="1"/>
          </p:cNvSpPr>
          <p:nvPr/>
        </p:nvSpPr>
        <p:spPr bwMode="auto">
          <a:xfrm>
            <a:off x="4552950" y="2692400"/>
            <a:ext cx="212725" cy="612775"/>
          </a:xfrm>
          <a:prstGeom prst="rect">
            <a:avLst/>
          </a:prstGeom>
          <a:pattFill prst="dashHorz">
            <a:fgClr>
              <a:schemeClr val="tx1">
                <a:lumMod val="50000"/>
                <a:lumOff val="50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 lIns="36000" tIns="36000" rIns="36000" bIns="36000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  <a:defRPr/>
            </a:pPr>
            <a:endParaRPr kumimoji="0" lang="zh-CN" altLang="en-US" sz="1000" b="0" dirty="0" smtClean="0">
              <a:ea typeface="宋体" panose="02010600030101010101" pitchFamily="2" charset="-122"/>
            </a:endParaRPr>
          </a:p>
        </p:txBody>
      </p:sp>
      <p:pic>
        <p:nvPicPr>
          <p:cNvPr id="30731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763" y="3148013"/>
            <a:ext cx="51435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2" name="图片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3763" y="3235325"/>
            <a:ext cx="51435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33" name="Line 6"/>
          <p:cNvSpPr>
            <a:spLocks noChangeShapeType="1"/>
          </p:cNvSpPr>
          <p:nvPr/>
        </p:nvSpPr>
        <p:spPr bwMode="auto">
          <a:xfrm>
            <a:off x="7019925" y="3536950"/>
            <a:ext cx="1189038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36000" rIns="36000" bIns="36000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719138" y="441325"/>
            <a:ext cx="7772400" cy="609600"/>
          </a:xfrm>
        </p:spPr>
        <p:txBody>
          <a:bodyPr/>
          <a:lstStyle/>
          <a:p>
            <a:pPr eaLnBrk="1" hangingPunct="1"/>
            <a:r>
              <a:rPr lang="zh-CN" altLang="en-US" sz="3600" b="0" smtClean="0">
                <a:solidFill>
                  <a:srgbClr val="FF0000"/>
                </a:solidFill>
                <a:latin typeface="黑体" panose="02010609060101010101" pitchFamily="49" charset="-122"/>
              </a:rPr>
              <a:t>流体在截面相同的明渠中流动</a:t>
            </a:r>
          </a:p>
        </p:txBody>
      </p:sp>
      <p:sp>
        <p:nvSpPr>
          <p:cNvPr id="175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8775" y="4689475"/>
            <a:ext cx="8001000" cy="1524000"/>
          </a:xfrm>
        </p:spPr>
        <p:txBody>
          <a:bodyPr/>
          <a:lstStyle/>
          <a:p>
            <a:pPr eaLnBrk="1" hangingPunct="1">
              <a:lnSpc>
                <a:spcPct val="120000"/>
              </a:lnSpc>
              <a:buFontTx/>
              <a:buNone/>
            </a:pPr>
            <a:r>
              <a:rPr lang="en-US" altLang="zh-CN" b="0" smtClean="0">
                <a:latin typeface="宋体" panose="02010600030101010101" pitchFamily="2" charset="-122"/>
              </a:rPr>
              <a:t>    </a:t>
            </a:r>
            <a:r>
              <a:rPr lang="zh-CN" altLang="en-US" sz="2800" b="0" smtClean="0">
                <a:latin typeface="黑体" panose="02010609060101010101" pitchFamily="49" charset="-122"/>
              </a:rPr>
              <a:t>结论：明渠中必须有一定的</a:t>
            </a:r>
            <a:r>
              <a:rPr lang="zh-CN" altLang="en-US" sz="2800" b="0" smtClean="0">
                <a:solidFill>
                  <a:srgbClr val="0000FF"/>
                </a:solidFill>
                <a:latin typeface="黑体" panose="02010609060101010101" pitchFamily="49" charset="-122"/>
              </a:rPr>
              <a:t>高度差</a:t>
            </a:r>
            <a:r>
              <a:rPr lang="zh-CN" altLang="en-US" sz="2800" b="0" smtClean="0">
                <a:latin typeface="黑体" panose="02010609060101010101" pitchFamily="49" charset="-122"/>
              </a:rPr>
              <a:t>，才能使水在其中作稳流。</a:t>
            </a:r>
            <a:r>
              <a:rPr lang="zh-CN" altLang="en-US" b="0" smtClean="0"/>
              <a:t> </a:t>
            </a: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400050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endParaRPr kumimoji="0" lang="zh-CN" altLang="en-US" sz="1000" b="0">
              <a:ea typeface="宋体" panose="02010600030101010101" pitchFamily="2" charset="-122"/>
            </a:endParaRPr>
          </a:p>
        </p:txBody>
      </p:sp>
      <p:graphicFrame>
        <p:nvGraphicFramePr>
          <p:cNvPr id="175109" name="Object 5"/>
          <p:cNvGraphicFramePr>
            <a:graphicFrameLocks noChangeAspect="1"/>
          </p:cNvGraphicFramePr>
          <p:nvPr/>
        </p:nvGraphicFramePr>
        <p:xfrm>
          <a:off x="2246313" y="2581275"/>
          <a:ext cx="4257675" cy="75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18" name="Equation" r:id="rId3" imgW="1358640" imgH="241200" progId="Equation.DSMT4">
                  <p:embed/>
                </p:oleObj>
              </mc:Choice>
              <mc:Fallback>
                <p:oleObj name="Equation" r:id="rId3" imgW="1358640" imgH="2412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46313" y="2581275"/>
                        <a:ext cx="4257675" cy="755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2B2B2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0" name="Rectangle 6"/>
          <p:cNvSpPr>
            <a:spLocks noChangeArrowheads="1"/>
          </p:cNvSpPr>
          <p:nvPr/>
        </p:nvSpPr>
        <p:spPr bwMode="auto">
          <a:xfrm>
            <a:off x="4057650" y="32194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endParaRPr kumimoji="0" lang="zh-CN" altLang="en-US" sz="1000" b="0">
              <a:ea typeface="宋体" panose="02010600030101010101" pitchFamily="2" charset="-122"/>
            </a:endParaRPr>
          </a:p>
        </p:txBody>
      </p:sp>
      <p:graphicFrame>
        <p:nvGraphicFramePr>
          <p:cNvPr id="175111" name="Object 7"/>
          <p:cNvGraphicFramePr>
            <a:graphicFrameLocks noChangeAspect="1"/>
          </p:cNvGraphicFramePr>
          <p:nvPr/>
        </p:nvGraphicFramePr>
        <p:xfrm>
          <a:off x="2735263" y="3357563"/>
          <a:ext cx="2159000" cy="1147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19" name="公式" r:id="rId5" imgW="787400" imgH="419100" progId="Equation.3">
                  <p:embed/>
                </p:oleObj>
              </mc:Choice>
              <mc:Fallback>
                <p:oleObj name="公式" r:id="rId5" imgW="787400" imgH="4191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5263" y="3357563"/>
                        <a:ext cx="2159000" cy="1147762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2" name="Object 8"/>
          <p:cNvGraphicFramePr>
            <a:graphicFrameLocks noChangeAspect="1"/>
          </p:cNvGraphicFramePr>
          <p:nvPr/>
        </p:nvGraphicFramePr>
        <p:xfrm>
          <a:off x="533400" y="1371600"/>
          <a:ext cx="7848600" cy="1163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20" r:id="rId7" imgW="2641600" imgH="393700" progId="Equation.3">
                  <p:embed/>
                </p:oleObj>
              </mc:Choice>
              <mc:Fallback>
                <p:oleObj r:id="rId7" imgW="2641600" imgH="3937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371600"/>
                        <a:ext cx="7848600" cy="1163638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0"/>
          <p:cNvGraphicFramePr>
            <a:graphicFrameLocks noChangeAspect="1"/>
          </p:cNvGraphicFramePr>
          <p:nvPr/>
        </p:nvGraphicFramePr>
        <p:xfrm>
          <a:off x="5246688" y="3648075"/>
          <a:ext cx="2611437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21" name="公式" r:id="rId9" imgW="952087" imgH="215806" progId="Equation.3">
                  <p:embed/>
                </p:oleObj>
              </mc:Choice>
              <mc:Fallback>
                <p:oleObj name="公式" r:id="rId9" imgW="952087" imgH="215806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46688" y="3648075"/>
                        <a:ext cx="2611437" cy="59055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5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5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75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107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Text Box 2"/>
          <p:cNvSpPr txBox="1">
            <a:spLocks noChangeArrowheads="1"/>
          </p:cNvSpPr>
          <p:nvPr/>
        </p:nvSpPr>
        <p:spPr bwMode="auto">
          <a:xfrm>
            <a:off x="457200" y="381000"/>
            <a:ext cx="8305800" cy="1816100"/>
          </a:xfrm>
          <a:prstGeom prst="rect">
            <a:avLst/>
          </a:prstGeom>
          <a:noFill/>
          <a:ln w="28575">
            <a:noFill/>
            <a:prstDash val="dash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kumimoji="1" lang="zh-CN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例</a:t>
            </a:r>
            <a:r>
              <a:rPr kumimoji="1" lang="en-US" altLang="zh-CN" sz="2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  <a:r>
              <a:rPr kumimoji="1" lang="en-US" altLang="zh-CN" sz="2800" b="1" dirty="0"/>
              <a:t>  </a:t>
            </a:r>
            <a:r>
              <a:rPr kumimoji="1" lang="zh-CN" altLang="en-US" sz="2800" b="1" dirty="0"/>
              <a:t>如图</a:t>
            </a:r>
            <a:r>
              <a:rPr kumimoji="1" lang="en-US" altLang="zh-CN" sz="2800" b="1" dirty="0"/>
              <a:t>,</a:t>
            </a:r>
            <a:r>
              <a:rPr kumimoji="1" lang="zh-CN" altLang="en-US" sz="2800" b="1" dirty="0"/>
              <a:t>水通过直径为</a:t>
            </a:r>
            <a:r>
              <a:rPr kumimoji="1" lang="en-US" altLang="zh-CN" sz="2800" b="1" dirty="0"/>
              <a:t>20cm</a:t>
            </a:r>
            <a:r>
              <a:rPr kumimoji="1" lang="zh-CN" altLang="en-US" sz="2800" b="1" dirty="0"/>
              <a:t>的管从水塔底部流出</a:t>
            </a:r>
            <a:r>
              <a:rPr kumimoji="1" lang="en-US" altLang="zh-CN" sz="2800" b="1" dirty="0"/>
              <a:t>,</a:t>
            </a:r>
            <a:r>
              <a:rPr kumimoji="1" lang="zh-CN" altLang="en-US" sz="2800" b="1" dirty="0"/>
              <a:t>水塔内水面比出水管口高出</a:t>
            </a:r>
            <a:r>
              <a:rPr kumimoji="1" lang="en-US" altLang="zh-CN" sz="2800" b="1" dirty="0"/>
              <a:t>25m.</a:t>
            </a:r>
            <a:r>
              <a:rPr kumimoji="1" lang="zh-CN" altLang="en-US" sz="2800" b="1" dirty="0"/>
              <a:t>如果维持水塔内水位不变</a:t>
            </a:r>
            <a:r>
              <a:rPr kumimoji="1" lang="en-US" altLang="zh-CN" sz="2800" b="1" dirty="0"/>
              <a:t>,</a:t>
            </a:r>
            <a:r>
              <a:rPr kumimoji="1" lang="zh-CN" altLang="en-US" sz="2800" b="1" dirty="0"/>
              <a:t>并已知粘性损耗为</a:t>
            </a:r>
            <a:r>
              <a:rPr kumimoji="1" lang="en-US" altLang="zh-CN" sz="2800" b="1" dirty="0"/>
              <a:t>24.5mH</a:t>
            </a:r>
            <a:r>
              <a:rPr kumimoji="1" lang="en-US" altLang="zh-CN" sz="2800" b="1" baseline="-25000" dirty="0"/>
              <a:t>2</a:t>
            </a:r>
            <a:r>
              <a:rPr kumimoji="1" lang="en-US" altLang="zh-CN" sz="2800" b="1" dirty="0"/>
              <a:t>O.</a:t>
            </a:r>
            <a:r>
              <a:rPr kumimoji="1" lang="zh-CN" altLang="en-US" sz="2800" b="1" dirty="0"/>
              <a:t>试求每小时由管口排出的水量为多少立方米</a:t>
            </a:r>
            <a:r>
              <a:rPr kumimoji="1" lang="en-US" altLang="zh-CN" sz="2800" b="1" dirty="0"/>
              <a:t>.</a:t>
            </a:r>
          </a:p>
        </p:txBody>
      </p:sp>
      <p:grpSp>
        <p:nvGrpSpPr>
          <p:cNvPr id="32771" name="Group 3"/>
          <p:cNvGrpSpPr>
            <a:grpSpLocks/>
          </p:cNvGrpSpPr>
          <p:nvPr/>
        </p:nvGrpSpPr>
        <p:grpSpPr bwMode="auto">
          <a:xfrm>
            <a:off x="395288" y="2870200"/>
            <a:ext cx="1676400" cy="3200400"/>
            <a:chOff x="480" y="2064"/>
            <a:chExt cx="1056" cy="2016"/>
          </a:xfrm>
        </p:grpSpPr>
        <p:sp>
          <p:nvSpPr>
            <p:cNvPr id="32785" name="Line 4"/>
            <p:cNvSpPr>
              <a:spLocks noChangeShapeType="1"/>
            </p:cNvSpPr>
            <p:nvPr/>
          </p:nvSpPr>
          <p:spPr bwMode="auto">
            <a:xfrm>
              <a:off x="480" y="2064"/>
              <a:ext cx="0" cy="86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32786" name="Line 5"/>
            <p:cNvSpPr>
              <a:spLocks noChangeShapeType="1"/>
            </p:cNvSpPr>
            <p:nvPr/>
          </p:nvSpPr>
          <p:spPr bwMode="auto">
            <a:xfrm>
              <a:off x="1344" y="2064"/>
              <a:ext cx="0" cy="86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32787" name="Line 6"/>
            <p:cNvSpPr>
              <a:spLocks noChangeShapeType="1"/>
            </p:cNvSpPr>
            <p:nvPr/>
          </p:nvSpPr>
          <p:spPr bwMode="auto">
            <a:xfrm>
              <a:off x="480" y="2928"/>
              <a:ext cx="3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32788" name="Line 7"/>
            <p:cNvSpPr>
              <a:spLocks noChangeShapeType="1"/>
            </p:cNvSpPr>
            <p:nvPr/>
          </p:nvSpPr>
          <p:spPr bwMode="auto">
            <a:xfrm flipH="1">
              <a:off x="1008" y="2928"/>
              <a:ext cx="3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32789" name="Line 8"/>
            <p:cNvSpPr>
              <a:spLocks noChangeShapeType="1"/>
            </p:cNvSpPr>
            <p:nvPr/>
          </p:nvSpPr>
          <p:spPr bwMode="auto">
            <a:xfrm>
              <a:off x="1008" y="2919"/>
              <a:ext cx="0" cy="87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32790" name="Line 9"/>
            <p:cNvSpPr>
              <a:spLocks noChangeShapeType="1"/>
            </p:cNvSpPr>
            <p:nvPr/>
          </p:nvSpPr>
          <p:spPr bwMode="auto">
            <a:xfrm>
              <a:off x="816" y="2919"/>
              <a:ext cx="0" cy="100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32791" name="Line 10"/>
            <p:cNvSpPr>
              <a:spLocks noChangeShapeType="1"/>
            </p:cNvSpPr>
            <p:nvPr/>
          </p:nvSpPr>
          <p:spPr bwMode="auto">
            <a:xfrm>
              <a:off x="816" y="3926"/>
              <a:ext cx="38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32792" name="Line 11"/>
            <p:cNvSpPr>
              <a:spLocks noChangeShapeType="1"/>
            </p:cNvSpPr>
            <p:nvPr/>
          </p:nvSpPr>
          <p:spPr bwMode="auto">
            <a:xfrm>
              <a:off x="1008" y="3792"/>
              <a:ext cx="1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32793" name="Line 12"/>
            <p:cNvSpPr>
              <a:spLocks noChangeShapeType="1"/>
            </p:cNvSpPr>
            <p:nvPr/>
          </p:nvSpPr>
          <p:spPr bwMode="auto">
            <a:xfrm>
              <a:off x="480" y="2256"/>
              <a:ext cx="86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32794" name="Line 13"/>
            <p:cNvSpPr>
              <a:spLocks noChangeShapeType="1"/>
            </p:cNvSpPr>
            <p:nvPr/>
          </p:nvSpPr>
          <p:spPr bwMode="auto">
            <a:xfrm>
              <a:off x="480" y="2400"/>
              <a:ext cx="86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32795" name="Line 14"/>
            <p:cNvSpPr>
              <a:spLocks noChangeShapeType="1"/>
            </p:cNvSpPr>
            <p:nvPr/>
          </p:nvSpPr>
          <p:spPr bwMode="auto">
            <a:xfrm>
              <a:off x="480" y="2544"/>
              <a:ext cx="86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32796" name="Line 15"/>
            <p:cNvSpPr>
              <a:spLocks noChangeShapeType="1"/>
            </p:cNvSpPr>
            <p:nvPr/>
          </p:nvSpPr>
          <p:spPr bwMode="auto">
            <a:xfrm>
              <a:off x="480" y="2688"/>
              <a:ext cx="86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32797" name="Line 16"/>
            <p:cNvSpPr>
              <a:spLocks noChangeShapeType="1"/>
            </p:cNvSpPr>
            <p:nvPr/>
          </p:nvSpPr>
          <p:spPr bwMode="auto">
            <a:xfrm>
              <a:off x="480" y="2832"/>
              <a:ext cx="86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32798" name="Line 17"/>
            <p:cNvSpPr>
              <a:spLocks noChangeShapeType="1"/>
            </p:cNvSpPr>
            <p:nvPr/>
          </p:nvSpPr>
          <p:spPr bwMode="auto">
            <a:xfrm>
              <a:off x="816" y="2976"/>
              <a:ext cx="1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32799" name="Line 18"/>
            <p:cNvSpPr>
              <a:spLocks noChangeShapeType="1"/>
            </p:cNvSpPr>
            <p:nvPr/>
          </p:nvSpPr>
          <p:spPr bwMode="auto">
            <a:xfrm>
              <a:off x="816" y="3072"/>
              <a:ext cx="1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32800" name="Line 19"/>
            <p:cNvSpPr>
              <a:spLocks noChangeShapeType="1"/>
            </p:cNvSpPr>
            <p:nvPr/>
          </p:nvSpPr>
          <p:spPr bwMode="auto">
            <a:xfrm>
              <a:off x="816" y="3168"/>
              <a:ext cx="1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32801" name="Line 20"/>
            <p:cNvSpPr>
              <a:spLocks noChangeShapeType="1"/>
            </p:cNvSpPr>
            <p:nvPr/>
          </p:nvSpPr>
          <p:spPr bwMode="auto">
            <a:xfrm>
              <a:off x="816" y="3264"/>
              <a:ext cx="1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32802" name="Line 21"/>
            <p:cNvSpPr>
              <a:spLocks noChangeShapeType="1"/>
            </p:cNvSpPr>
            <p:nvPr/>
          </p:nvSpPr>
          <p:spPr bwMode="auto">
            <a:xfrm>
              <a:off x="816" y="3408"/>
              <a:ext cx="1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32803" name="Line 22"/>
            <p:cNvSpPr>
              <a:spLocks noChangeShapeType="1"/>
            </p:cNvSpPr>
            <p:nvPr/>
          </p:nvSpPr>
          <p:spPr bwMode="auto">
            <a:xfrm>
              <a:off x="816" y="3504"/>
              <a:ext cx="1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32804" name="Line 23"/>
            <p:cNvSpPr>
              <a:spLocks noChangeShapeType="1"/>
            </p:cNvSpPr>
            <p:nvPr/>
          </p:nvSpPr>
          <p:spPr bwMode="auto">
            <a:xfrm>
              <a:off x="816" y="3648"/>
              <a:ext cx="1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32805" name="Line 24"/>
            <p:cNvSpPr>
              <a:spLocks noChangeShapeType="1"/>
            </p:cNvSpPr>
            <p:nvPr/>
          </p:nvSpPr>
          <p:spPr bwMode="auto">
            <a:xfrm>
              <a:off x="816" y="3744"/>
              <a:ext cx="1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32806" name="Line 25"/>
            <p:cNvSpPr>
              <a:spLocks noChangeShapeType="1"/>
            </p:cNvSpPr>
            <p:nvPr/>
          </p:nvSpPr>
          <p:spPr bwMode="auto">
            <a:xfrm>
              <a:off x="816" y="3840"/>
              <a:ext cx="38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32807" name="Line 26"/>
            <p:cNvSpPr>
              <a:spLocks noChangeShapeType="1"/>
            </p:cNvSpPr>
            <p:nvPr/>
          </p:nvSpPr>
          <p:spPr bwMode="auto">
            <a:xfrm>
              <a:off x="816" y="3888"/>
              <a:ext cx="3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32808" name="Freeform 27"/>
            <p:cNvSpPr>
              <a:spLocks/>
            </p:cNvSpPr>
            <p:nvPr/>
          </p:nvSpPr>
          <p:spPr bwMode="auto">
            <a:xfrm>
              <a:off x="1200" y="3840"/>
              <a:ext cx="336" cy="192"/>
            </a:xfrm>
            <a:custGeom>
              <a:avLst/>
              <a:gdLst>
                <a:gd name="T0" fmla="*/ 0 w 336"/>
                <a:gd name="T1" fmla="*/ 0 h 192"/>
                <a:gd name="T2" fmla="*/ 192 w 336"/>
                <a:gd name="T3" fmla="*/ 48 h 192"/>
                <a:gd name="T4" fmla="*/ 336 w 336"/>
                <a:gd name="T5" fmla="*/ 192 h 192"/>
                <a:gd name="T6" fmla="*/ 0 60000 65536"/>
                <a:gd name="T7" fmla="*/ 0 60000 65536"/>
                <a:gd name="T8" fmla="*/ 0 60000 65536"/>
                <a:gd name="T9" fmla="*/ 0 w 336"/>
                <a:gd name="T10" fmla="*/ 0 h 192"/>
                <a:gd name="T11" fmla="*/ 336 w 336"/>
                <a:gd name="T12" fmla="*/ 192 h 19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36" h="192">
                  <a:moveTo>
                    <a:pt x="0" y="0"/>
                  </a:moveTo>
                  <a:cubicBezTo>
                    <a:pt x="68" y="8"/>
                    <a:pt x="136" y="16"/>
                    <a:pt x="192" y="48"/>
                  </a:cubicBezTo>
                  <a:cubicBezTo>
                    <a:pt x="248" y="80"/>
                    <a:pt x="292" y="136"/>
                    <a:pt x="336" y="192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  <p:sp>
          <p:nvSpPr>
            <p:cNvPr id="32809" name="Freeform 28"/>
            <p:cNvSpPr>
              <a:spLocks/>
            </p:cNvSpPr>
            <p:nvPr/>
          </p:nvSpPr>
          <p:spPr bwMode="auto">
            <a:xfrm>
              <a:off x="1152" y="3888"/>
              <a:ext cx="288" cy="192"/>
            </a:xfrm>
            <a:custGeom>
              <a:avLst/>
              <a:gdLst>
                <a:gd name="T0" fmla="*/ 0 w 288"/>
                <a:gd name="T1" fmla="*/ 0 h 192"/>
                <a:gd name="T2" fmla="*/ 192 w 288"/>
                <a:gd name="T3" fmla="*/ 48 h 192"/>
                <a:gd name="T4" fmla="*/ 288 w 288"/>
                <a:gd name="T5" fmla="*/ 192 h 192"/>
                <a:gd name="T6" fmla="*/ 0 60000 65536"/>
                <a:gd name="T7" fmla="*/ 0 60000 65536"/>
                <a:gd name="T8" fmla="*/ 0 60000 65536"/>
                <a:gd name="T9" fmla="*/ 0 w 288"/>
                <a:gd name="T10" fmla="*/ 0 h 192"/>
                <a:gd name="T11" fmla="*/ 288 w 288"/>
                <a:gd name="T12" fmla="*/ 192 h 19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8" h="192">
                  <a:moveTo>
                    <a:pt x="0" y="0"/>
                  </a:moveTo>
                  <a:cubicBezTo>
                    <a:pt x="72" y="8"/>
                    <a:pt x="144" y="16"/>
                    <a:pt x="192" y="48"/>
                  </a:cubicBezTo>
                  <a:cubicBezTo>
                    <a:pt x="240" y="80"/>
                    <a:pt x="264" y="136"/>
                    <a:pt x="288" y="192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zh-CN" altLang="en-US"/>
            </a:p>
          </p:txBody>
        </p:sp>
      </p:grpSp>
      <p:sp>
        <p:nvSpPr>
          <p:cNvPr id="244765" name="Text Box 29"/>
          <p:cNvSpPr txBox="1">
            <a:spLocks noChangeArrowheads="1"/>
          </p:cNvSpPr>
          <p:nvPr/>
        </p:nvSpPr>
        <p:spPr bwMode="auto">
          <a:xfrm>
            <a:off x="922338" y="2574925"/>
            <a:ext cx="6858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zh-CN" i="1">
                <a:solidFill>
                  <a:srgbClr val="3333FF"/>
                </a:solidFill>
                <a:ea typeface="宋体" panose="02010600030101010101" pitchFamily="2" charset="-122"/>
              </a:rPr>
              <a:t>A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zh-CN">
                <a:solidFill>
                  <a:srgbClr val="3333FF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•</a:t>
            </a:r>
            <a:endParaRPr lang="en-US" altLang="zh-CN">
              <a:solidFill>
                <a:srgbClr val="3333FF"/>
              </a:solidFill>
              <a:ea typeface="宋体" panose="02010600030101010101" pitchFamily="2" charset="-122"/>
            </a:endParaRPr>
          </a:p>
        </p:txBody>
      </p:sp>
      <p:sp>
        <p:nvSpPr>
          <p:cNvPr id="244766" name="Text Box 30"/>
          <p:cNvSpPr txBox="1">
            <a:spLocks noChangeArrowheads="1"/>
          </p:cNvSpPr>
          <p:nvPr/>
        </p:nvSpPr>
        <p:spPr bwMode="auto">
          <a:xfrm>
            <a:off x="1379538" y="5149850"/>
            <a:ext cx="6858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zh-CN" i="1">
                <a:solidFill>
                  <a:srgbClr val="3333FF"/>
                </a:solidFill>
                <a:ea typeface="宋体" panose="02010600030101010101" pitchFamily="2" charset="-122"/>
              </a:rPr>
              <a:t>B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zh-CN">
                <a:solidFill>
                  <a:srgbClr val="3333FF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•</a:t>
            </a:r>
            <a:endParaRPr lang="en-US" altLang="zh-CN">
              <a:solidFill>
                <a:srgbClr val="3333FF"/>
              </a:solidFill>
              <a:ea typeface="宋体" panose="02010600030101010101" pitchFamily="2" charset="-122"/>
            </a:endParaRPr>
          </a:p>
        </p:txBody>
      </p:sp>
      <p:sp>
        <p:nvSpPr>
          <p:cNvPr id="244767" name="Text Box 31"/>
          <p:cNvSpPr txBox="1">
            <a:spLocks noChangeArrowheads="1"/>
          </p:cNvSpPr>
          <p:nvPr/>
        </p:nvSpPr>
        <p:spPr bwMode="auto">
          <a:xfrm>
            <a:off x="3200400" y="2528888"/>
            <a:ext cx="4191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>
                <a:ea typeface="宋体" panose="02010600030101010101" pitchFamily="2" charset="-122"/>
              </a:rPr>
              <a:t>解：选 </a:t>
            </a:r>
            <a:r>
              <a:rPr lang="en-US" altLang="zh-CN" sz="2800" i="1">
                <a:ea typeface="宋体" panose="02010600030101010101" pitchFamily="2" charset="-122"/>
              </a:rPr>
              <a:t>A</a:t>
            </a:r>
            <a:r>
              <a:rPr lang="zh-CN" altLang="en-US" sz="2800">
                <a:ea typeface="宋体" panose="02010600030101010101" pitchFamily="2" charset="-122"/>
              </a:rPr>
              <a:t>、</a:t>
            </a:r>
            <a:r>
              <a:rPr lang="en-US" altLang="zh-CN" sz="2800" i="1">
                <a:ea typeface="宋体" panose="02010600030101010101" pitchFamily="2" charset="-122"/>
              </a:rPr>
              <a:t>B</a:t>
            </a:r>
            <a:r>
              <a:rPr lang="zh-CN" altLang="en-US" sz="2800">
                <a:ea typeface="宋体" panose="02010600030101010101" pitchFamily="2" charset="-122"/>
              </a:rPr>
              <a:t>为参考点</a:t>
            </a:r>
          </a:p>
        </p:txBody>
      </p:sp>
      <p:graphicFrame>
        <p:nvGraphicFramePr>
          <p:cNvPr id="244768" name="Object 32"/>
          <p:cNvGraphicFramePr>
            <a:graphicFrameLocks noChangeAspect="1"/>
          </p:cNvGraphicFramePr>
          <p:nvPr/>
        </p:nvGraphicFramePr>
        <p:xfrm>
          <a:off x="2268538" y="3116263"/>
          <a:ext cx="6054725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90" name="公式" r:id="rId3" imgW="2857500" imgH="406400" progId="Equation.3">
                  <p:embed/>
                </p:oleObj>
              </mc:Choice>
              <mc:Fallback>
                <p:oleObj name="公式" r:id="rId3" imgW="2857500" imgH="406400" progId="Equation.3">
                  <p:embed/>
                  <p:pic>
                    <p:nvPicPr>
                      <p:cNvPr id="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8538" y="3116263"/>
                        <a:ext cx="6054725" cy="930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33"/>
          <p:cNvGrpSpPr>
            <a:grpSpLocks/>
          </p:cNvGrpSpPr>
          <p:nvPr/>
        </p:nvGrpSpPr>
        <p:grpSpPr bwMode="auto">
          <a:xfrm>
            <a:off x="2570163" y="4151313"/>
            <a:ext cx="5795962" cy="725487"/>
            <a:chOff x="1996" y="2814"/>
            <a:chExt cx="3308" cy="357"/>
          </a:xfrm>
        </p:grpSpPr>
        <p:graphicFrame>
          <p:nvGraphicFramePr>
            <p:cNvPr id="32782" name="Object 34"/>
            <p:cNvGraphicFramePr>
              <a:graphicFrameLocks noChangeAspect="1"/>
            </p:cNvGraphicFramePr>
            <p:nvPr/>
          </p:nvGraphicFramePr>
          <p:xfrm>
            <a:off x="1996" y="2814"/>
            <a:ext cx="1112" cy="34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891" name="公式" r:id="rId5" imgW="863225" imgH="228501" progId="Equation.3">
                    <p:embed/>
                  </p:oleObj>
                </mc:Choice>
                <mc:Fallback>
                  <p:oleObj name="公式" r:id="rId5" imgW="863225" imgH="228501" progId="Equation.3">
                    <p:embed/>
                    <p:pic>
                      <p:nvPicPr>
                        <p:cNvPr id="0" name="Object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96" y="2814"/>
                          <a:ext cx="1112" cy="34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783" name="Object 35"/>
            <p:cNvGraphicFramePr>
              <a:graphicFrameLocks noChangeAspect="1"/>
            </p:cNvGraphicFramePr>
            <p:nvPr/>
          </p:nvGraphicFramePr>
          <p:xfrm>
            <a:off x="3400" y="2831"/>
            <a:ext cx="812" cy="32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892" name="公式" r:id="rId7" imgW="431613" imgH="215806" progId="Equation.3">
                    <p:embed/>
                  </p:oleObj>
                </mc:Choice>
                <mc:Fallback>
                  <p:oleObj name="公式" r:id="rId7" imgW="431613" imgH="215806" progId="Equation.3">
                    <p:embed/>
                    <p:pic>
                      <p:nvPicPr>
                        <p:cNvPr id="0" name="Object 3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00" y="2831"/>
                          <a:ext cx="812" cy="32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784" name="Object 36"/>
            <p:cNvGraphicFramePr>
              <a:graphicFrameLocks noChangeAspect="1"/>
            </p:cNvGraphicFramePr>
            <p:nvPr/>
          </p:nvGraphicFramePr>
          <p:xfrm>
            <a:off x="4334" y="2844"/>
            <a:ext cx="970" cy="3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893" name="公式" r:id="rId9" imgW="748975" imgH="215806" progId="Equation.3">
                    <p:embed/>
                  </p:oleObj>
                </mc:Choice>
                <mc:Fallback>
                  <p:oleObj name="公式" r:id="rId9" imgW="748975" imgH="215806" progId="Equation.3">
                    <p:embed/>
                    <p:pic>
                      <p:nvPicPr>
                        <p:cNvPr id="0" name="Object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34" y="2844"/>
                          <a:ext cx="970" cy="32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44773" name="Object 37"/>
          <p:cNvGraphicFramePr>
            <a:graphicFrameLocks noChangeAspect="1"/>
          </p:cNvGraphicFramePr>
          <p:nvPr/>
        </p:nvGraphicFramePr>
        <p:xfrm>
          <a:off x="3995738" y="5091113"/>
          <a:ext cx="3240087" cy="1220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94" name="公式" r:id="rId11" imgW="1066337" imgH="406224" progId="Equation.3">
                  <p:embed/>
                </p:oleObj>
              </mc:Choice>
              <mc:Fallback>
                <p:oleObj name="公式" r:id="rId11" imgW="1066337" imgH="406224" progId="Equation.3">
                  <p:embed/>
                  <p:pic>
                    <p:nvPicPr>
                      <p:cNvPr id="0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5738" y="5091113"/>
                        <a:ext cx="3240087" cy="1220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2778" name="组合 9"/>
          <p:cNvGrpSpPr>
            <a:grpSpLocks/>
          </p:cNvGrpSpPr>
          <p:nvPr/>
        </p:nvGrpSpPr>
        <p:grpSpPr bwMode="auto">
          <a:xfrm>
            <a:off x="1079500" y="3213100"/>
            <a:ext cx="431800" cy="2519363"/>
            <a:chOff x="1079612" y="3212976"/>
            <a:chExt cx="432048" cy="2520280"/>
          </a:xfrm>
        </p:grpSpPr>
        <p:sp>
          <p:nvSpPr>
            <p:cNvPr id="5" name="弧形 4"/>
            <p:cNvSpPr/>
            <p:nvPr/>
          </p:nvSpPr>
          <p:spPr bwMode="auto">
            <a:xfrm rot="16200000" flipH="1">
              <a:off x="1079639" y="5480725"/>
              <a:ext cx="252505" cy="252558"/>
            </a:xfrm>
            <a:prstGeom prst="arc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just">
                <a:defRPr/>
              </a:pPr>
              <a:endParaRPr lang="zh-CN" altLang="en-US"/>
            </a:p>
          </p:txBody>
        </p:sp>
        <p:cxnSp>
          <p:nvCxnSpPr>
            <p:cNvPr id="32780" name="直接连接符 6"/>
            <p:cNvCxnSpPr>
              <a:cxnSpLocks noChangeShapeType="1"/>
              <a:stCxn id="5" idx="2"/>
            </p:cNvCxnSpPr>
            <p:nvPr/>
          </p:nvCxnSpPr>
          <p:spPr bwMode="auto">
            <a:xfrm>
              <a:off x="1205626" y="5733256"/>
              <a:ext cx="306034" cy="0"/>
            </a:xfrm>
            <a:prstGeom prst="line">
              <a:avLst/>
            </a:prstGeom>
            <a:noFill/>
            <a:ln w="9525" algn="ctr">
              <a:solidFill>
                <a:srgbClr val="FF0000"/>
              </a:solidFill>
              <a:prstDash val="dash"/>
              <a:round/>
              <a:headEnd/>
              <a:tailEnd/>
            </a:ln>
          </p:spPr>
        </p:cxnSp>
        <p:cxnSp>
          <p:nvCxnSpPr>
            <p:cNvPr id="32781" name="直接连接符 8"/>
            <p:cNvCxnSpPr>
              <a:cxnSpLocks noChangeShapeType="1"/>
              <a:stCxn id="5" idx="0"/>
            </p:cNvCxnSpPr>
            <p:nvPr/>
          </p:nvCxnSpPr>
          <p:spPr bwMode="auto">
            <a:xfrm flipV="1">
              <a:off x="1079612" y="3212976"/>
              <a:ext cx="0" cy="2394266"/>
            </a:xfrm>
            <a:prstGeom prst="line">
              <a:avLst/>
            </a:prstGeom>
            <a:noFill/>
            <a:ln w="9525" algn="ctr">
              <a:solidFill>
                <a:srgbClr val="FF0000"/>
              </a:solidFill>
              <a:prstDash val="dash"/>
              <a:round/>
              <a:headEnd/>
              <a:tailEnd/>
            </a:ln>
          </p:spPr>
        </p:cxn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4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44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44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44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44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4765" grpId="0"/>
      <p:bldP spid="244766" grpId="0"/>
      <p:bldP spid="24476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794" name="Object 2"/>
          <p:cNvGraphicFramePr>
            <a:graphicFrameLocks noChangeAspect="1"/>
          </p:cNvGraphicFramePr>
          <p:nvPr/>
        </p:nvGraphicFramePr>
        <p:xfrm>
          <a:off x="2087563" y="395288"/>
          <a:ext cx="3708400" cy="1325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15" name="公式" r:id="rId3" imgW="1168400" imgH="469900" progId="Equation.3">
                  <p:embed/>
                </p:oleObj>
              </mc:Choice>
              <mc:Fallback>
                <p:oleObj name="公式" r:id="rId3" imgW="1168400" imgH="4699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87563" y="395288"/>
                        <a:ext cx="3708400" cy="1325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763" name="Text Box 3"/>
          <p:cNvSpPr txBox="1">
            <a:spLocks noChangeArrowheads="1"/>
          </p:cNvSpPr>
          <p:nvPr/>
        </p:nvSpPr>
        <p:spPr bwMode="auto">
          <a:xfrm>
            <a:off x="1223963" y="2024063"/>
            <a:ext cx="714692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>
                <a:ea typeface="宋体" panose="02010600030101010101" pitchFamily="2" charset="-122"/>
              </a:rPr>
              <a:t>将</a:t>
            </a:r>
            <a:r>
              <a:rPr lang="en-US" altLang="zh-CN" i="1">
                <a:ea typeface="宋体" panose="02010600030101010101" pitchFamily="2" charset="-122"/>
              </a:rPr>
              <a:t>w </a:t>
            </a:r>
            <a:r>
              <a:rPr lang="en-US" altLang="zh-CN">
                <a:ea typeface="宋体" panose="02010600030101010101" pitchFamily="2" charset="-122"/>
              </a:rPr>
              <a:t>= 24.5mH</a:t>
            </a:r>
            <a:r>
              <a:rPr lang="en-US" altLang="zh-CN" baseline="-25000">
                <a:ea typeface="宋体" panose="02010600030101010101" pitchFamily="2" charset="-122"/>
              </a:rPr>
              <a:t>2</a:t>
            </a:r>
            <a:r>
              <a:rPr lang="en-US" altLang="zh-CN">
                <a:ea typeface="宋体" panose="02010600030101010101" pitchFamily="2" charset="-122"/>
              </a:rPr>
              <a:t>O=24.5        </a:t>
            </a:r>
            <a:r>
              <a:rPr lang="zh-CN" altLang="en-US">
                <a:ea typeface="宋体" panose="02010600030101010101" pitchFamily="2" charset="-122"/>
              </a:rPr>
              <a:t>带入上式</a:t>
            </a:r>
          </a:p>
        </p:txBody>
      </p:sp>
      <p:graphicFrame>
        <p:nvGraphicFramePr>
          <p:cNvPr id="245764" name="Object 4"/>
          <p:cNvGraphicFramePr>
            <a:graphicFrameLocks noChangeAspect="1"/>
          </p:cNvGraphicFramePr>
          <p:nvPr/>
        </p:nvGraphicFramePr>
        <p:xfrm>
          <a:off x="1979613" y="2889250"/>
          <a:ext cx="4900612" cy="728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16" name="公式" r:id="rId5" imgW="1752600" imgH="254000" progId="Equation.3">
                  <p:embed/>
                </p:oleObj>
              </mc:Choice>
              <mc:Fallback>
                <p:oleObj name="公式" r:id="rId5" imgW="1752600" imgH="2540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613" y="2889250"/>
                        <a:ext cx="4900612" cy="728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765" name="Object 5"/>
          <p:cNvGraphicFramePr>
            <a:graphicFrameLocks noChangeAspect="1"/>
          </p:cNvGraphicFramePr>
          <p:nvPr/>
        </p:nvGraphicFramePr>
        <p:xfrm>
          <a:off x="2484438" y="3824288"/>
          <a:ext cx="2282825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17" name="公式" r:id="rId7" imgW="901309" imgH="228501" progId="Equation.3">
                  <p:embed/>
                </p:oleObj>
              </mc:Choice>
              <mc:Fallback>
                <p:oleObj name="公式" r:id="rId7" imgW="901309" imgH="228501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4438" y="3824288"/>
                        <a:ext cx="2282825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766" name="Text Box 6"/>
          <p:cNvSpPr txBox="1">
            <a:spLocks noChangeArrowheads="1"/>
          </p:cNvSpPr>
          <p:nvPr/>
        </p:nvSpPr>
        <p:spPr bwMode="auto">
          <a:xfrm>
            <a:off x="1150938" y="4797425"/>
            <a:ext cx="6096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>
                <a:ea typeface="宋体" panose="02010600030101010101" pitchFamily="2" charset="-122"/>
              </a:rPr>
              <a:t>每小时从出水口排出的水量为</a:t>
            </a:r>
          </a:p>
        </p:txBody>
      </p:sp>
      <p:graphicFrame>
        <p:nvGraphicFramePr>
          <p:cNvPr id="245767" name="Object 7"/>
          <p:cNvGraphicFramePr>
            <a:graphicFrameLocks noChangeAspect="1"/>
          </p:cNvGraphicFramePr>
          <p:nvPr/>
        </p:nvGraphicFramePr>
        <p:xfrm>
          <a:off x="1360488" y="5664200"/>
          <a:ext cx="1547812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18" name="公式" r:id="rId9" imgW="469696" imgH="203112" progId="Equation.3">
                  <p:embed/>
                </p:oleObj>
              </mc:Choice>
              <mc:Fallback>
                <p:oleObj name="公式" r:id="rId9" imgW="469696" imgH="203112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0488" y="5664200"/>
                        <a:ext cx="1547812" cy="692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768" name="Object 8"/>
          <p:cNvGraphicFramePr>
            <a:graphicFrameLocks noChangeAspect="1"/>
          </p:cNvGraphicFramePr>
          <p:nvPr/>
        </p:nvGraphicFramePr>
        <p:xfrm>
          <a:off x="2916238" y="5624513"/>
          <a:ext cx="1935162" cy="708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19" name="公式" r:id="rId11" imgW="723586" imgH="215806" progId="Equation.3">
                  <p:embed/>
                </p:oleObj>
              </mc:Choice>
              <mc:Fallback>
                <p:oleObj name="公式" r:id="rId11" imgW="723586" imgH="215806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6238" y="5624513"/>
                        <a:ext cx="1935162" cy="708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769" name="Object 9"/>
          <p:cNvGraphicFramePr>
            <a:graphicFrameLocks noChangeAspect="1"/>
          </p:cNvGraphicFramePr>
          <p:nvPr/>
        </p:nvGraphicFramePr>
        <p:xfrm>
          <a:off x="5248275" y="5700713"/>
          <a:ext cx="1704975" cy="652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20" name="公式" r:id="rId13" imgW="571252" imgH="228501" progId="Equation.3">
                  <p:embed/>
                </p:oleObj>
              </mc:Choice>
              <mc:Fallback>
                <p:oleObj name="公式" r:id="rId13" imgW="571252" imgH="228501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48275" y="5700713"/>
                        <a:ext cx="1704975" cy="652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771" name="Object 11"/>
          <p:cNvGraphicFramePr>
            <a:graphicFrameLocks noChangeAspect="1"/>
          </p:cNvGraphicFramePr>
          <p:nvPr/>
        </p:nvGraphicFramePr>
        <p:xfrm>
          <a:off x="5219700" y="2097088"/>
          <a:ext cx="828675" cy="550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21" name="公式" r:id="rId15" imgW="215619" imgH="164885" progId="Equation.3">
                  <p:embed/>
                </p:oleObj>
              </mc:Choice>
              <mc:Fallback>
                <p:oleObj name="公式" r:id="rId15" imgW="215619" imgH="164885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9700" y="2097088"/>
                        <a:ext cx="828675" cy="550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5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45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45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45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45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45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45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45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63" grpId="0" autoUpdateAnimBg="0"/>
      <p:bldP spid="245766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47700" y="1989138"/>
            <a:ext cx="7772400" cy="4114800"/>
          </a:xfrm>
        </p:spPr>
        <p:txBody>
          <a:bodyPr/>
          <a:lstStyle/>
          <a:p>
            <a:pPr eaLnBrk="1" hangingPunct="1">
              <a:lnSpc>
                <a:spcPct val="120000"/>
              </a:lnSpc>
              <a:buFontTx/>
              <a:buNone/>
            </a:pPr>
            <a:r>
              <a:rPr lang="en-US" altLang="zh-CN" b="0" smtClean="0"/>
              <a:t>          </a:t>
            </a:r>
            <a:r>
              <a:rPr lang="zh-CN" altLang="en-US" b="0" smtClean="0"/>
              <a:t>法国医师泊肃叶</a:t>
            </a:r>
            <a:r>
              <a:rPr lang="en-US" altLang="zh-CN" b="0" smtClean="0"/>
              <a:t>(Poiseuille)</a:t>
            </a:r>
            <a:r>
              <a:rPr lang="zh-CN" altLang="en-US" b="0" smtClean="0"/>
              <a:t>为了明确心脏和血流间的关系，研究了</a:t>
            </a:r>
            <a:r>
              <a:rPr lang="zh-CN" altLang="en-US" b="0" smtClean="0">
                <a:solidFill>
                  <a:srgbClr val="0000FF"/>
                </a:solidFill>
              </a:rPr>
              <a:t>牛顿液体</a:t>
            </a:r>
            <a:r>
              <a:rPr lang="zh-CN" altLang="en-US" b="0" smtClean="0"/>
              <a:t>（水）在</a:t>
            </a:r>
            <a:r>
              <a:rPr lang="zh-CN" altLang="en-US" b="0" smtClean="0">
                <a:solidFill>
                  <a:srgbClr val="0000FF"/>
                </a:solidFill>
              </a:rPr>
              <a:t>刚性圆管中</a:t>
            </a:r>
            <a:r>
              <a:rPr lang="zh-CN" altLang="en-US" b="0" smtClean="0"/>
              <a:t>流动的规律，得出了著名的泊肃叶定律</a:t>
            </a:r>
            <a:r>
              <a:rPr lang="zh-CN" altLang="en-US" smtClean="0"/>
              <a:t> 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title"/>
          </p:nvPr>
        </p:nvSpPr>
        <p:spPr>
          <a:xfrm>
            <a:off x="646113" y="260350"/>
            <a:ext cx="7772400" cy="1160463"/>
          </a:xfrm>
        </p:spPr>
        <p:txBody>
          <a:bodyPr/>
          <a:lstStyle/>
          <a:p>
            <a:pPr eaLnBrk="1" hangingPunct="1"/>
            <a:r>
              <a:rPr lang="zh-CN" altLang="en-US" sz="4000" b="0" smtClean="0">
                <a:solidFill>
                  <a:srgbClr val="FF0000"/>
                </a:solidFill>
                <a:latin typeface="宋体" panose="02010600030101010101" pitchFamily="2" charset="-122"/>
              </a:rPr>
              <a:t>三、泊肃叶定律</a:t>
            </a:r>
            <a:br>
              <a:rPr lang="zh-CN" altLang="en-US" sz="4000" b="0" smtClean="0">
                <a:solidFill>
                  <a:srgbClr val="FF0000"/>
                </a:solidFill>
                <a:latin typeface="宋体" panose="02010600030101010101" pitchFamily="2" charset="-122"/>
              </a:rPr>
            </a:br>
            <a:r>
              <a:rPr lang="zh-CN" altLang="en-US" sz="4000" b="0" smtClean="0">
                <a:solidFill>
                  <a:srgbClr val="FF0000"/>
                </a:solidFill>
                <a:latin typeface="宋体" panose="02010600030101010101" pitchFamily="2" charset="-122"/>
              </a:rPr>
              <a:t>  </a:t>
            </a:r>
            <a:r>
              <a:rPr lang="en-US" altLang="zh-CN" sz="4000" b="0" smtClean="0">
                <a:solidFill>
                  <a:srgbClr val="FF0000"/>
                </a:solidFill>
              </a:rPr>
              <a:t>Poiseuille law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503238" y="404813"/>
            <a:ext cx="7740650" cy="1944687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zh-CN" altLang="en-US" sz="2800" b="0" smtClean="0">
                <a:latin typeface="宋体" panose="02010600030101010101" pitchFamily="2" charset="-122"/>
              </a:rPr>
              <a:t>泊肃叶定律</a:t>
            </a:r>
            <a:r>
              <a:rPr lang="en-US" altLang="zh-CN" sz="2800" b="0" smtClean="0"/>
              <a:t>Poiseuille law</a:t>
            </a:r>
            <a:r>
              <a:rPr lang="en-US" altLang="zh-CN" sz="2800" b="0" smtClean="0">
                <a:latin typeface="宋体" panose="02010600030101010101" pitchFamily="2" charset="-122"/>
              </a:rPr>
              <a:t> :</a:t>
            </a:r>
          </a:p>
          <a:p>
            <a:pPr eaLnBrk="1" hangingPunct="1">
              <a:lnSpc>
                <a:spcPct val="130000"/>
              </a:lnSpc>
              <a:buFontTx/>
              <a:buNone/>
            </a:pPr>
            <a:r>
              <a:rPr lang="en-US" altLang="zh-CN" sz="2800" b="0" smtClean="0">
                <a:latin typeface="宋体" panose="02010600030101010101" pitchFamily="2" charset="-122"/>
              </a:rPr>
              <a:t>    </a:t>
            </a:r>
            <a:r>
              <a:rPr lang="zh-CN" altLang="en-US" sz="2800" b="0" smtClean="0">
                <a:latin typeface="宋体" panose="02010600030101010101" pitchFamily="2" charset="-122"/>
              </a:rPr>
              <a:t>在</a:t>
            </a:r>
            <a:r>
              <a:rPr lang="zh-CN" altLang="en-US" sz="2800" b="0" smtClean="0">
                <a:solidFill>
                  <a:srgbClr val="FF0000"/>
                </a:solidFill>
                <a:latin typeface="黑体" panose="02010609060101010101" pitchFamily="49" charset="-122"/>
              </a:rPr>
              <a:t>粗细均匀</a:t>
            </a:r>
            <a:r>
              <a:rPr lang="zh-CN" altLang="en-US" sz="2800" b="0" smtClean="0">
                <a:latin typeface="宋体" panose="02010600030101010101" pitchFamily="2" charset="-122"/>
              </a:rPr>
              <a:t>的</a:t>
            </a:r>
            <a:r>
              <a:rPr lang="zh-CN" altLang="en-US" sz="2800" b="0" smtClean="0">
                <a:solidFill>
                  <a:srgbClr val="FF0000"/>
                </a:solidFill>
                <a:latin typeface="黑体" panose="02010609060101010101" pitchFamily="49" charset="-122"/>
              </a:rPr>
              <a:t>水平</a:t>
            </a:r>
            <a:r>
              <a:rPr lang="zh-CN" altLang="en-US" sz="2800" b="0" smtClean="0">
                <a:solidFill>
                  <a:srgbClr val="FF0000"/>
                </a:solidFill>
                <a:latin typeface="宋体" panose="02010600030101010101" pitchFamily="2" charset="-122"/>
              </a:rPr>
              <a:t>圆</a:t>
            </a:r>
            <a:r>
              <a:rPr lang="zh-CN" altLang="en-US" sz="2800" b="0" smtClean="0">
                <a:latin typeface="宋体" panose="02010600030101010101" pitchFamily="2" charset="-122"/>
              </a:rPr>
              <a:t>管中作</a:t>
            </a:r>
            <a:r>
              <a:rPr lang="zh-CN" altLang="en-US" sz="2800" b="0" smtClean="0">
                <a:solidFill>
                  <a:srgbClr val="FF0000"/>
                </a:solidFill>
                <a:latin typeface="黑体" panose="02010609060101010101" pitchFamily="49" charset="-122"/>
              </a:rPr>
              <a:t>层流</a:t>
            </a:r>
            <a:r>
              <a:rPr lang="zh-CN" altLang="en-US" sz="2800" b="0" smtClean="0">
                <a:latin typeface="宋体" panose="02010600030101010101" pitchFamily="2" charset="-122"/>
              </a:rPr>
              <a:t>的</a:t>
            </a:r>
            <a:r>
              <a:rPr lang="zh-CN" altLang="en-US" sz="2800" b="0" smtClean="0">
                <a:solidFill>
                  <a:srgbClr val="0000FF"/>
                </a:solidFill>
                <a:latin typeface="黑体" panose="02010609060101010101" pitchFamily="49" charset="-122"/>
              </a:rPr>
              <a:t>粘性流体</a:t>
            </a:r>
            <a:r>
              <a:rPr lang="zh-CN" altLang="en-US" sz="2800" b="0" smtClean="0">
                <a:latin typeface="宋体" panose="02010600030101010101" pitchFamily="2" charset="-122"/>
              </a:rPr>
              <a:t>，其体积流量</a:t>
            </a:r>
            <a:r>
              <a:rPr lang="en-US" altLang="zh-CN" sz="2800" b="0" i="1" smtClean="0"/>
              <a:t>Q</a:t>
            </a:r>
            <a:r>
              <a:rPr lang="zh-CN" altLang="en-US" sz="2800" b="0" smtClean="0">
                <a:latin typeface="宋体" panose="02010600030101010101" pitchFamily="2" charset="-122"/>
              </a:rPr>
              <a:t>为 ：</a:t>
            </a:r>
          </a:p>
        </p:txBody>
      </p:sp>
      <p:graphicFrame>
        <p:nvGraphicFramePr>
          <p:cNvPr id="177156" name="Object 4"/>
          <p:cNvGraphicFramePr>
            <a:graphicFrameLocks noChangeAspect="1"/>
          </p:cNvGraphicFramePr>
          <p:nvPr/>
        </p:nvGraphicFramePr>
        <p:xfrm>
          <a:off x="2987675" y="2276475"/>
          <a:ext cx="2682875" cy="119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13" name="Equation" r:id="rId4" imgW="1041120" imgH="444240" progId="Equation.DSMT4">
                  <p:embed/>
                </p:oleObj>
              </mc:Choice>
              <mc:Fallback>
                <p:oleObj name="Equation" r:id="rId4" imgW="1041120" imgH="44424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675" y="2276475"/>
                        <a:ext cx="2682875" cy="119380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7159" name="Object 7"/>
          <p:cNvGraphicFramePr>
            <a:graphicFrameLocks noChangeAspect="1"/>
          </p:cNvGraphicFramePr>
          <p:nvPr/>
        </p:nvGraphicFramePr>
        <p:xfrm>
          <a:off x="4643438" y="3573463"/>
          <a:ext cx="2913062" cy="1058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14" name="Equation" r:id="rId6" imgW="1091880" imgH="393480" progId="Equation.DSMT4">
                  <p:embed/>
                </p:oleObj>
              </mc:Choice>
              <mc:Fallback>
                <p:oleObj name="Equation" r:id="rId6" imgW="1091880" imgH="39348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3438" y="3573463"/>
                        <a:ext cx="2913062" cy="1058862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7161" name="Object 9"/>
          <p:cNvGraphicFramePr>
            <a:graphicFrameLocks noGrp="1" noChangeAspect="1"/>
          </p:cNvGraphicFramePr>
          <p:nvPr>
            <p:ph sz="half" idx="2"/>
          </p:nvPr>
        </p:nvGraphicFramePr>
        <p:xfrm>
          <a:off x="1700213" y="3557588"/>
          <a:ext cx="1576387" cy="1163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15" name="Equation" r:id="rId8" imgW="533160" imgH="393480" progId="Equation.DSMT4">
                  <p:embed/>
                </p:oleObj>
              </mc:Choice>
              <mc:Fallback>
                <p:oleObj name="Equation" r:id="rId8" imgW="533160" imgH="393480" progId="Equation.DSMT4">
                  <p:embed/>
                  <p:pic>
                    <p:nvPicPr>
                      <p:cNvPr id="0" name="Object 9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0213" y="3557588"/>
                        <a:ext cx="1576387" cy="1163637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7162" name="AutoShape 10"/>
          <p:cNvSpPr>
            <a:spLocks noChangeArrowheads="1"/>
          </p:cNvSpPr>
          <p:nvPr/>
        </p:nvSpPr>
        <p:spPr bwMode="auto">
          <a:xfrm>
            <a:off x="3605213" y="3881438"/>
            <a:ext cx="863600" cy="431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lIns="36000" tIns="36000" rIns="36000" bIns="36000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endParaRPr kumimoji="0" lang="zh-CN" altLang="en-US" sz="1000" b="0">
              <a:ea typeface="宋体" panose="02010600030101010101" pitchFamily="2" charset="-122"/>
            </a:endParaRPr>
          </a:p>
        </p:txBody>
      </p:sp>
      <p:graphicFrame>
        <p:nvGraphicFramePr>
          <p:cNvPr id="2" name="Object 11"/>
          <p:cNvGraphicFramePr>
            <a:graphicFrameLocks noChangeAspect="1"/>
          </p:cNvGraphicFramePr>
          <p:nvPr/>
        </p:nvGraphicFramePr>
        <p:xfrm>
          <a:off x="6192838" y="4833938"/>
          <a:ext cx="1389062" cy="1058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16" name="公式" r:id="rId10" imgW="520474" imgH="393529" progId="Equation.3">
                  <p:embed/>
                </p:oleObj>
              </mc:Choice>
              <mc:Fallback>
                <p:oleObj name="公式" r:id="rId10" imgW="520474" imgH="393529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92838" y="4833938"/>
                        <a:ext cx="1389062" cy="1058862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5364163" y="5984875"/>
            <a:ext cx="32623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/>
              <a:t>与电路的欧姆定律一样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162" grpId="0" animBg="1"/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76263" y="1700213"/>
            <a:ext cx="7772400" cy="3205162"/>
          </a:xfrm>
        </p:spPr>
        <p:txBody>
          <a:bodyPr/>
          <a:lstStyle/>
          <a:p>
            <a:pPr algn="just" eaLnBrk="1" hangingPunct="1"/>
            <a:r>
              <a:rPr lang="zh-CN" altLang="en-US" sz="2800" b="0" smtClean="0"/>
              <a:t>医学上习惯称之为外周阻力，其大小由</a:t>
            </a:r>
            <a:r>
              <a:rPr lang="zh-CN" altLang="en-US" sz="2800" b="0" smtClean="0">
                <a:solidFill>
                  <a:srgbClr val="0000FF"/>
                </a:solidFill>
              </a:rPr>
              <a:t>流体的粘度</a:t>
            </a:r>
            <a:r>
              <a:rPr lang="zh-CN" altLang="en-US" sz="2800" b="0" smtClean="0"/>
              <a:t>和</a:t>
            </a:r>
            <a:r>
              <a:rPr lang="zh-CN" altLang="en-US" sz="2800" b="0" smtClean="0">
                <a:solidFill>
                  <a:srgbClr val="0000FF"/>
                </a:solidFill>
              </a:rPr>
              <a:t>管道的几何形状</a:t>
            </a:r>
            <a:r>
              <a:rPr lang="zh-CN" altLang="en-US" sz="2800" b="0" smtClean="0"/>
              <a:t>决定 </a:t>
            </a:r>
          </a:p>
          <a:p>
            <a:pPr algn="just" eaLnBrk="1" hangingPunct="1"/>
            <a:r>
              <a:rPr lang="zh-CN" altLang="en-US" sz="2800" b="0" smtClean="0"/>
              <a:t> 流阻与管子半径的四次方成反比，</a:t>
            </a:r>
            <a:r>
              <a:rPr lang="zh-CN" altLang="en-US" sz="2800" b="0" smtClean="0">
                <a:solidFill>
                  <a:srgbClr val="0000FF"/>
                </a:solidFill>
              </a:rPr>
              <a:t>半径</a:t>
            </a:r>
            <a:r>
              <a:rPr lang="zh-CN" altLang="en-US" sz="2800" b="0" smtClean="0"/>
              <a:t>微小的变化都会对流阻产生不可忽视的影响。</a:t>
            </a:r>
            <a:endParaRPr lang="en-US" altLang="zh-CN" sz="3600" smtClean="0"/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539750" y="584200"/>
            <a:ext cx="7543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>
                <a:latin typeface="黑体" panose="02010609060101010101" pitchFamily="49" charset="-122"/>
              </a:rPr>
              <a:t>流阻</a:t>
            </a:r>
            <a:r>
              <a:rPr lang="en-US" altLang="zh-CN"/>
              <a:t>flow resisitance</a:t>
            </a:r>
            <a:r>
              <a:rPr lang="en-US" altLang="zh-CN">
                <a:latin typeface="宋体" panose="02010600030101010101" pitchFamily="2" charset="-122"/>
              </a:rPr>
              <a:t>:                </a:t>
            </a:r>
          </a:p>
          <a:p>
            <a:pPr eaLnBrk="1" hangingPunct="1"/>
            <a:r>
              <a:rPr lang="zh-CN" altLang="en-US" b="0">
                <a:latin typeface="宋体" panose="02010600030101010101" pitchFamily="2" charset="-122"/>
              </a:rPr>
              <a:t>单位</a:t>
            </a:r>
            <a:r>
              <a:rPr lang="en-US" altLang="zh-CN">
                <a:latin typeface="宋体" panose="02010600030101010101" pitchFamily="2" charset="-122"/>
              </a:rPr>
              <a:t>:Pa</a:t>
            </a:r>
            <a:r>
              <a:rPr lang="en-US" altLang="zh-CN">
                <a:ea typeface="宋体" panose="02010600030101010101" pitchFamily="2" charset="-122"/>
                <a:sym typeface="Symbol" panose="05050102010706020507" pitchFamily="18" charset="2"/>
              </a:rPr>
              <a:t></a:t>
            </a:r>
            <a:r>
              <a:rPr lang="en-US" altLang="zh-CN">
                <a:latin typeface="宋体" panose="02010600030101010101" pitchFamily="2" charset="-122"/>
              </a:rPr>
              <a:t>s/m</a:t>
            </a:r>
            <a:r>
              <a:rPr lang="en-US" altLang="zh-CN" baseline="30000">
                <a:latin typeface="宋体" panose="02010600030101010101" pitchFamily="2" charset="-122"/>
              </a:rPr>
              <a:t>3</a:t>
            </a:r>
          </a:p>
        </p:txBody>
      </p:sp>
      <p:graphicFrame>
        <p:nvGraphicFramePr>
          <p:cNvPr id="37892" name="Object 4"/>
          <p:cNvGraphicFramePr>
            <a:graphicFrameLocks noChangeAspect="1"/>
          </p:cNvGraphicFramePr>
          <p:nvPr/>
        </p:nvGraphicFramePr>
        <p:xfrm>
          <a:off x="5076825" y="404813"/>
          <a:ext cx="1611313" cy="1185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61" name="Equation" r:id="rId4" imgW="533160" imgH="393480" progId="Equation.DSMT4">
                  <p:embed/>
                </p:oleObj>
              </mc:Choice>
              <mc:Fallback>
                <p:oleObj name="Equation" r:id="rId4" imgW="533160" imgH="39348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825" y="404813"/>
                        <a:ext cx="1611313" cy="1185862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1116013" y="3608388"/>
          <a:ext cx="4895850" cy="1109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62" name="公式" r:id="rId6" imgW="1981200" imgH="444500" progId="Equation.3">
                  <p:embed/>
                </p:oleObj>
              </mc:Choice>
              <mc:Fallback>
                <p:oleObj name="公式" r:id="rId6" imgW="1981200" imgH="444500" progId="Equation.3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3608388"/>
                        <a:ext cx="4895850" cy="1109662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611188" y="4760913"/>
            <a:ext cx="5292725" cy="1548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 eaLnBrk="1" hangingPunct="1"/>
            <a:r>
              <a:rPr lang="zh-CN" altLang="en-US" sz="2800" b="0"/>
              <a:t>压强差一定，相同流体在等长管道中，流速与截面积</a:t>
            </a:r>
            <a:r>
              <a:rPr lang="zh-CN" altLang="en-US" sz="2800" b="0" smtClean="0"/>
              <a:t>正比</a:t>
            </a:r>
            <a:endParaRPr lang="en-US" altLang="zh-CN" sz="2800" b="0" smtClean="0"/>
          </a:p>
          <a:p>
            <a:pPr lvl="1" algn="just" eaLnBrk="1" hangingPunct="1"/>
            <a:r>
              <a:rPr lang="zh-CN" altLang="en-US" sz="2400" b="0" smtClean="0">
                <a:solidFill>
                  <a:srgbClr val="FF0000"/>
                </a:solidFill>
              </a:rPr>
              <a:t>不同管道</a:t>
            </a:r>
            <a:endParaRPr lang="en-US" altLang="zh-CN" sz="2400" b="0">
              <a:solidFill>
                <a:srgbClr val="FF0000"/>
              </a:solidFill>
            </a:endParaRPr>
          </a:p>
        </p:txBody>
      </p:sp>
      <p:graphicFrame>
        <p:nvGraphicFramePr>
          <p:cNvPr id="7" name="对象 6"/>
          <p:cNvGraphicFramePr>
            <a:graphicFrameLocks noChangeAspect="1"/>
          </p:cNvGraphicFramePr>
          <p:nvPr/>
        </p:nvGraphicFramePr>
        <p:xfrm>
          <a:off x="6804025" y="3860800"/>
          <a:ext cx="1349375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63" name="公式" r:id="rId8" imgW="507780" imgH="203112" progId="Equation.3">
                  <p:embed/>
                </p:oleObj>
              </mc:Choice>
              <mc:Fallback>
                <p:oleObj name="公式" r:id="rId8" imgW="507780" imgH="203112" progId="Equation.3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4025" y="3860800"/>
                        <a:ext cx="1349375" cy="54610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/>
        </p:nvGraphicFramePr>
        <p:xfrm>
          <a:off x="6335713" y="4760913"/>
          <a:ext cx="2197100" cy="1046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64" name="Equation" r:id="rId10" imgW="888840" imgH="419040" progId="Equation.DSMT4">
                  <p:embed/>
                </p:oleObj>
              </mc:Choice>
              <mc:Fallback>
                <p:oleObj name="Equation" r:id="rId10" imgW="888840" imgH="419040" progId="Equation.DSMT4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35713" y="4760913"/>
                        <a:ext cx="2197100" cy="1046162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8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8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296863"/>
            <a:ext cx="7772400" cy="587375"/>
          </a:xfrm>
        </p:spPr>
        <p:txBody>
          <a:bodyPr/>
          <a:lstStyle/>
          <a:p>
            <a:pPr eaLnBrk="1" hangingPunct="1"/>
            <a:r>
              <a:rPr lang="zh-CN" altLang="en-US" sz="4000" b="0" smtClean="0"/>
              <a:t>应用</a:t>
            </a:r>
            <a:r>
              <a:rPr lang="en-US" altLang="zh-CN" sz="4000" b="0" smtClean="0"/>
              <a:t>applications</a:t>
            </a:r>
          </a:p>
        </p:txBody>
      </p:sp>
      <p:graphicFrame>
        <p:nvGraphicFramePr>
          <p:cNvPr id="39939" name="Object 3"/>
          <p:cNvGraphicFramePr>
            <a:graphicFrameLocks noGrp="1" noChangeAspect="1"/>
          </p:cNvGraphicFramePr>
          <p:nvPr>
            <p:ph sz="half" idx="1"/>
          </p:nvPr>
        </p:nvGraphicFramePr>
        <p:xfrm>
          <a:off x="4248150" y="1196975"/>
          <a:ext cx="3708400" cy="133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92" name="公式" r:id="rId4" imgW="1091726" imgH="393529" progId="Equation.3">
                  <p:embed/>
                </p:oleObj>
              </mc:Choice>
              <mc:Fallback>
                <p:oleObj name="公式" r:id="rId4" imgW="1091726" imgH="393529" progId="Equation.3">
                  <p:embed/>
                  <p:pic>
                    <p:nvPicPr>
                      <p:cNvPr id="0" name="Object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48150" y="1196975"/>
                        <a:ext cx="3708400" cy="1336675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40" name="Object 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1692275" y="1160463"/>
          <a:ext cx="1841500" cy="1358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93" name="Equation" r:id="rId6" imgW="533160" imgH="393480" progId="Equation.DSMT4">
                  <p:embed/>
                </p:oleObj>
              </mc:Choice>
              <mc:Fallback>
                <p:oleObj name="Equation" r:id="rId6" imgW="533160" imgH="393480" progId="Equation.DSMT4">
                  <p:embed/>
                  <p:pic>
                    <p:nvPicPr>
                      <p:cNvPr id="0" name="Object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275" y="1160463"/>
                        <a:ext cx="1841500" cy="135890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1187450" y="2781300"/>
            <a:ext cx="684212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zh-CN" altLang="en-US">
                <a:ea typeface="宋体" panose="02010600030101010101" pitchFamily="2" charset="-122"/>
              </a:rPr>
              <a:t>人体中血管可以伸缩，其管径的变化对血液的流量有很强的控制作用。</a:t>
            </a:r>
          </a:p>
        </p:txBody>
      </p:sp>
      <p:sp>
        <p:nvSpPr>
          <p:cNvPr id="179208" name="Text Box 8"/>
          <p:cNvSpPr txBox="1">
            <a:spLocks noChangeArrowheads="1"/>
          </p:cNvSpPr>
          <p:nvPr/>
        </p:nvSpPr>
        <p:spPr bwMode="auto">
          <a:xfrm>
            <a:off x="1008063" y="4041775"/>
            <a:ext cx="5653087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kumimoji="0" lang="zh-CN" altLang="en-US" sz="2800"/>
              <a:t>怎么求人体的外周阻力？</a:t>
            </a:r>
          </a:p>
        </p:txBody>
      </p:sp>
      <p:graphicFrame>
        <p:nvGraphicFramePr>
          <p:cNvPr id="179209" name="Object 9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1042988" y="4689475"/>
          <a:ext cx="7200900" cy="1141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94" name="公式" r:id="rId8" imgW="2844800" imgH="431800" progId="Equation.3">
                  <p:embed/>
                </p:oleObj>
              </mc:Choice>
              <mc:Fallback>
                <p:oleObj name="公式" r:id="rId8" imgW="2844800" imgH="431800" progId="Equation.3">
                  <p:embed/>
                  <p:pic>
                    <p:nvPicPr>
                      <p:cNvPr id="0" name="Object 9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4689475"/>
                        <a:ext cx="7200900" cy="1141413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20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533400"/>
            <a:ext cx="8001000" cy="5410200"/>
          </a:xfrm>
        </p:spPr>
        <p:txBody>
          <a:bodyPr/>
          <a:lstStyle/>
          <a:p>
            <a:pPr algn="just" eaLnBrk="1" hangingPunct="1">
              <a:lnSpc>
                <a:spcPct val="120000"/>
              </a:lnSpc>
            </a:pPr>
            <a:r>
              <a:rPr lang="zh-CN" altLang="en-US" sz="2800" b="0" smtClean="0"/>
              <a:t>粘性流体在粗细均匀的水平管中作层流时，流量等于管子两端</a:t>
            </a:r>
            <a:r>
              <a:rPr lang="zh-CN" altLang="en-US" sz="2800" b="0" smtClean="0">
                <a:solidFill>
                  <a:srgbClr val="0000FF"/>
                </a:solidFill>
              </a:rPr>
              <a:t>压强差</a:t>
            </a:r>
            <a:r>
              <a:rPr lang="zh-CN" altLang="en-US" sz="2800" b="0" smtClean="0"/>
              <a:t>与</a:t>
            </a:r>
            <a:r>
              <a:rPr lang="zh-CN" altLang="en-US" sz="2800" b="0" smtClean="0">
                <a:solidFill>
                  <a:srgbClr val="0000FF"/>
                </a:solidFill>
              </a:rPr>
              <a:t>流阻</a:t>
            </a:r>
            <a:r>
              <a:rPr lang="zh-CN" altLang="en-US" sz="2800" b="0" smtClean="0"/>
              <a:t>的比值。</a:t>
            </a:r>
          </a:p>
          <a:p>
            <a:pPr algn="just" eaLnBrk="1" hangingPunct="1">
              <a:lnSpc>
                <a:spcPct val="120000"/>
              </a:lnSpc>
            </a:pPr>
            <a:r>
              <a:rPr lang="zh-CN" altLang="en-US" sz="2800" b="0" smtClean="0"/>
              <a:t>当多个等截面水平管串联或并联时，其总流阻分别为：</a:t>
            </a:r>
          </a:p>
          <a:p>
            <a:pPr algn="just" eaLnBrk="1" hangingPunct="1"/>
            <a:endParaRPr lang="zh-CN" altLang="en-US" sz="2800" b="0" smtClean="0"/>
          </a:p>
          <a:p>
            <a:pPr algn="just" eaLnBrk="1" hangingPunct="1"/>
            <a:r>
              <a:rPr lang="zh-CN" altLang="en-US" sz="2800" b="0" smtClean="0"/>
              <a:t>串联：</a:t>
            </a:r>
          </a:p>
          <a:p>
            <a:pPr algn="just" eaLnBrk="1" hangingPunct="1">
              <a:lnSpc>
                <a:spcPct val="30000"/>
              </a:lnSpc>
            </a:pPr>
            <a:endParaRPr lang="zh-CN" altLang="en-US" sz="2800" smtClean="0"/>
          </a:p>
          <a:p>
            <a:pPr algn="just" eaLnBrk="1" hangingPunct="1"/>
            <a:endParaRPr lang="zh-CN" altLang="en-US" sz="2800" smtClean="0"/>
          </a:p>
          <a:p>
            <a:pPr algn="just" eaLnBrk="1" hangingPunct="1"/>
            <a:r>
              <a:rPr lang="zh-CN" altLang="en-US" sz="2800" b="0" smtClean="0"/>
              <a:t>并联：</a:t>
            </a:r>
          </a:p>
          <a:p>
            <a:pPr algn="just" eaLnBrk="1" hangingPunct="1"/>
            <a:endParaRPr lang="zh-CN" altLang="en-US" sz="2800" smtClean="0"/>
          </a:p>
          <a:p>
            <a:pPr eaLnBrk="1" hangingPunct="1"/>
            <a:endParaRPr lang="en-US" altLang="zh-CN" sz="2800" smtClean="0"/>
          </a:p>
        </p:txBody>
      </p:sp>
      <p:graphicFrame>
        <p:nvGraphicFramePr>
          <p:cNvPr id="182275" name="Object 3"/>
          <p:cNvGraphicFramePr>
            <a:graphicFrameLocks noChangeAspect="1"/>
          </p:cNvGraphicFramePr>
          <p:nvPr/>
        </p:nvGraphicFramePr>
        <p:xfrm>
          <a:off x="2447925" y="3213100"/>
          <a:ext cx="4325938" cy="733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21" name="Equation" r:id="rId3" imgW="1346200" imgH="228600" progId="Equation.3">
                  <p:embed/>
                </p:oleObj>
              </mc:Choice>
              <mc:Fallback>
                <p:oleObj name="Equation" r:id="rId3" imgW="1346200" imgH="228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7925" y="3213100"/>
                        <a:ext cx="4325938" cy="733425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2276" name="Object 4"/>
          <p:cNvGraphicFramePr>
            <a:graphicFrameLocks noChangeAspect="1"/>
          </p:cNvGraphicFramePr>
          <p:nvPr/>
        </p:nvGraphicFramePr>
        <p:xfrm>
          <a:off x="2484438" y="4437063"/>
          <a:ext cx="3886200" cy="1201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22" name="Equation" r:id="rId5" imgW="1397000" imgH="431800" progId="Equation.3">
                  <p:embed/>
                </p:oleObj>
              </mc:Choice>
              <mc:Fallback>
                <p:oleObj name="Equation" r:id="rId5" imgW="1397000" imgH="431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4438" y="4437063"/>
                        <a:ext cx="3886200" cy="1201737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22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822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822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82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82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225425"/>
            <a:ext cx="7772400" cy="587375"/>
          </a:xfrm>
        </p:spPr>
        <p:txBody>
          <a:bodyPr/>
          <a:lstStyle/>
          <a:p>
            <a:pPr eaLnBrk="1" hangingPunct="1"/>
            <a:r>
              <a:rPr lang="zh-CN" altLang="en-US" sz="3600" b="0" smtClean="0">
                <a:solidFill>
                  <a:schemeClr val="tx1"/>
                </a:solidFill>
                <a:latin typeface="黑体" panose="02010609060101010101" pitchFamily="49" charset="-122"/>
              </a:rPr>
              <a:t>例 题</a:t>
            </a:r>
            <a:endParaRPr lang="en-US" altLang="zh-CN" sz="3600" b="0" smtClean="0">
              <a:solidFill>
                <a:schemeClr val="tx1"/>
              </a:solidFill>
            </a:endParaRP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87338" y="1016000"/>
            <a:ext cx="8353425" cy="1512888"/>
          </a:xfrm>
        </p:spPr>
        <p:txBody>
          <a:bodyPr/>
          <a:lstStyle/>
          <a:p>
            <a:pPr eaLnBrk="1" hangingPunct="1">
              <a:lnSpc>
                <a:spcPct val="120000"/>
              </a:lnSpc>
              <a:buFontTx/>
              <a:buNone/>
            </a:pPr>
            <a:r>
              <a:rPr lang="en-US" altLang="zh-CN" sz="2800" b="0" smtClean="0">
                <a:latin typeface="宋体" panose="02010600030101010101" pitchFamily="2" charset="-122"/>
              </a:rPr>
              <a:t>     </a:t>
            </a:r>
            <a:r>
              <a:rPr lang="zh-CN" altLang="en-US" sz="2800" b="0" smtClean="0">
                <a:latin typeface="宋体" panose="02010600030101010101" pitchFamily="2" charset="-122"/>
              </a:rPr>
              <a:t>成年人主动脉的半径约为</a:t>
            </a:r>
            <a:r>
              <a:rPr lang="en-US" altLang="zh-CN" sz="2800" b="0" smtClean="0"/>
              <a:t>1.3</a:t>
            </a:r>
            <a:r>
              <a:rPr lang="en-US" altLang="zh-CN" sz="2800" b="0" smtClean="0">
                <a:sym typeface="Symbol" panose="05050102010706020507" pitchFamily="18" charset="2"/>
              </a:rPr>
              <a:t></a:t>
            </a:r>
            <a:r>
              <a:rPr lang="en-US" altLang="zh-CN" sz="2800" b="0" smtClean="0"/>
              <a:t>10</a:t>
            </a:r>
            <a:r>
              <a:rPr lang="en-US" altLang="zh-CN" sz="2800" b="0" baseline="30000" smtClean="0">
                <a:sym typeface="Symbol" panose="05050102010706020507" pitchFamily="18" charset="2"/>
              </a:rPr>
              <a:t></a:t>
            </a:r>
            <a:r>
              <a:rPr lang="en-US" altLang="zh-CN" sz="2800" b="0" baseline="30000" smtClean="0"/>
              <a:t>2 </a:t>
            </a:r>
            <a:r>
              <a:rPr lang="en-US" altLang="zh-CN" sz="2800" b="0" smtClean="0"/>
              <a:t>m</a:t>
            </a:r>
            <a:r>
              <a:rPr lang="zh-CN" altLang="en-US" sz="2800" b="0" smtClean="0">
                <a:latin typeface="宋体" panose="02010600030101010101" pitchFamily="2" charset="-122"/>
              </a:rPr>
              <a:t>，求在一段</a:t>
            </a:r>
            <a:r>
              <a:rPr lang="en-US" altLang="zh-CN" sz="2800" b="0" smtClean="0"/>
              <a:t>0.2 m</a:t>
            </a:r>
            <a:r>
              <a:rPr lang="zh-CN" altLang="en-US" sz="2800" b="0" smtClean="0">
                <a:latin typeface="宋体" panose="02010600030101010101" pitchFamily="2" charset="-122"/>
              </a:rPr>
              <a:t>长的血管中，流阻和血压降为多少？（设血流量</a:t>
            </a:r>
            <a:r>
              <a:rPr lang="en-US" altLang="zh-CN" sz="2800" b="0" i="1" smtClean="0"/>
              <a:t>Q=</a:t>
            </a:r>
            <a:r>
              <a:rPr lang="en-US" altLang="zh-CN" sz="2800" b="0" smtClean="0"/>
              <a:t>1.0</a:t>
            </a:r>
            <a:r>
              <a:rPr lang="en-US" altLang="zh-CN" sz="2800" b="0" smtClean="0">
                <a:sym typeface="Symbol" panose="05050102010706020507" pitchFamily="18" charset="2"/>
              </a:rPr>
              <a:t></a:t>
            </a:r>
            <a:r>
              <a:rPr lang="en-US" altLang="zh-CN" sz="2800" b="0" smtClean="0"/>
              <a:t>10</a:t>
            </a:r>
            <a:r>
              <a:rPr lang="en-US" altLang="zh-CN" sz="2800" b="0" baseline="30000" smtClean="0">
                <a:sym typeface="Symbol" panose="05050102010706020507" pitchFamily="18" charset="2"/>
              </a:rPr>
              <a:t></a:t>
            </a:r>
            <a:r>
              <a:rPr lang="en-US" altLang="zh-CN" sz="2800" b="0" baseline="30000" smtClean="0"/>
              <a:t>4 </a:t>
            </a:r>
            <a:r>
              <a:rPr lang="en-US" altLang="zh-CN" sz="2800" b="0" smtClean="0"/>
              <a:t>m</a:t>
            </a:r>
            <a:r>
              <a:rPr lang="en-US" altLang="zh-CN" sz="2800" b="0" baseline="30000" smtClean="0"/>
              <a:t>3</a:t>
            </a:r>
            <a:r>
              <a:rPr lang="en-US" altLang="zh-CN" sz="2800" b="0" smtClean="0"/>
              <a:t>·</a:t>
            </a:r>
            <a:r>
              <a:rPr lang="en-US" altLang="zh-CN" sz="2800" b="0" smtClean="0">
                <a:latin typeface="宋体" panose="02010600030101010101" pitchFamily="2" charset="-122"/>
              </a:rPr>
              <a:t>s</a:t>
            </a:r>
            <a:r>
              <a:rPr lang="en-US" altLang="zh-CN" sz="2800" b="0" baseline="30000" smtClean="0">
                <a:sym typeface="Symbol" panose="05050102010706020507" pitchFamily="18" charset="2"/>
              </a:rPr>
              <a:t></a:t>
            </a:r>
            <a:r>
              <a:rPr lang="en-US" altLang="zh-CN" sz="2800" b="0" baseline="30000" smtClean="0"/>
              <a:t>1</a:t>
            </a:r>
            <a:r>
              <a:rPr lang="zh-CN" altLang="en-US" sz="2800" b="0" smtClean="0">
                <a:latin typeface="宋体" panose="02010600030101010101" pitchFamily="2" charset="-122"/>
              </a:rPr>
              <a:t>，</a:t>
            </a:r>
            <a:r>
              <a:rPr lang="zh-CN" altLang="en-US" sz="2800" b="0" i="1" smtClean="0">
                <a:latin typeface="宋体" panose="02010600030101010101" pitchFamily="2" charset="-122"/>
                <a:sym typeface="Symbol" panose="05050102010706020507" pitchFamily="18" charset="2"/>
              </a:rPr>
              <a:t></a:t>
            </a:r>
            <a:r>
              <a:rPr lang="en-US" altLang="zh-CN" sz="2800" b="0" i="1" smtClean="0">
                <a:latin typeface="宋体" panose="02010600030101010101" pitchFamily="2" charset="-122"/>
              </a:rPr>
              <a:t>=</a:t>
            </a:r>
            <a:r>
              <a:rPr lang="en-US" altLang="zh-CN" sz="2800" b="0" i="1" smtClean="0"/>
              <a:t> </a:t>
            </a:r>
            <a:r>
              <a:rPr lang="en-US" altLang="zh-CN" sz="2800" b="0" smtClean="0"/>
              <a:t>2.084</a:t>
            </a:r>
            <a:r>
              <a:rPr lang="en-US" altLang="zh-CN" sz="2800" b="0" smtClean="0">
                <a:sym typeface="Symbol" panose="05050102010706020507" pitchFamily="18" charset="2"/>
              </a:rPr>
              <a:t></a:t>
            </a:r>
            <a:r>
              <a:rPr lang="en-US" altLang="zh-CN" sz="2800" b="0" smtClean="0"/>
              <a:t>10</a:t>
            </a:r>
            <a:r>
              <a:rPr lang="en-US" altLang="zh-CN" sz="2800" b="0" baseline="30000" smtClean="0">
                <a:sym typeface="Symbol" panose="05050102010706020507" pitchFamily="18" charset="2"/>
              </a:rPr>
              <a:t></a:t>
            </a:r>
            <a:r>
              <a:rPr lang="en-US" altLang="zh-CN" sz="2800" b="0" baseline="30000" smtClean="0"/>
              <a:t>3 </a:t>
            </a:r>
            <a:r>
              <a:rPr lang="en-US" altLang="zh-CN" sz="2800" b="0" smtClean="0"/>
              <a:t>Pa·</a:t>
            </a:r>
            <a:r>
              <a:rPr lang="en-US" altLang="zh-CN" sz="2800" b="0" smtClean="0">
                <a:latin typeface="宋体" panose="02010600030101010101" pitchFamily="2" charset="-122"/>
              </a:rPr>
              <a:t>s</a:t>
            </a:r>
            <a:r>
              <a:rPr lang="zh-CN" altLang="en-US" sz="2800" b="0" smtClean="0">
                <a:latin typeface="宋体" panose="02010600030101010101" pitchFamily="2" charset="-122"/>
              </a:rPr>
              <a:t>）</a:t>
            </a:r>
            <a:r>
              <a:rPr lang="zh-CN" altLang="en-US" sz="2800" smtClean="0"/>
              <a:t>  </a:t>
            </a:r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2881313" y="30622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endParaRPr kumimoji="0" lang="zh-CN" altLang="en-US" sz="1000" b="0">
              <a:ea typeface="宋体" panose="02010600030101010101" pitchFamily="2" charset="-122"/>
            </a:endParaRPr>
          </a:p>
        </p:txBody>
      </p:sp>
      <p:sp>
        <p:nvSpPr>
          <p:cNvPr id="184325" name="Rectangle 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008063" y="5229225"/>
            <a:ext cx="7488237" cy="104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zh-CN" altLang="en-US">
                <a:solidFill>
                  <a:srgbClr val="0000FF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循环系统总压强降落约</a:t>
            </a:r>
            <a:r>
              <a:rPr lang="en-US" altLang="zh-CN">
                <a:solidFill>
                  <a:srgbClr val="0000FF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13kPa</a:t>
            </a:r>
            <a:r>
              <a:rPr lang="zh-CN" altLang="en-US">
                <a:solidFill>
                  <a:srgbClr val="0000FF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zh-CN" altLang="en-US">
                <a:solidFill>
                  <a:srgbClr val="0000FF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在主动脉中，血压的下降微不足道。</a:t>
            </a:r>
            <a:r>
              <a:rPr lang="zh-CN" altLang="en-US">
                <a:latin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184327" name="Object 7"/>
          <p:cNvGraphicFramePr>
            <a:graphicFrameLocks noChangeAspect="1"/>
          </p:cNvGraphicFramePr>
          <p:nvPr/>
        </p:nvGraphicFramePr>
        <p:xfrm>
          <a:off x="527050" y="2889250"/>
          <a:ext cx="8391525" cy="1196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48" name="公式" r:id="rId4" imgW="3365500" imgH="482600" progId="Equation.3">
                  <p:embed/>
                </p:oleObj>
              </mc:Choice>
              <mc:Fallback>
                <p:oleObj name="公式" r:id="rId4" imgW="3365500" imgH="4826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7050" y="2889250"/>
                        <a:ext cx="8391525" cy="1196975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28" name="Object 8"/>
          <p:cNvGraphicFramePr>
            <a:graphicFrameLocks noGrp="1" noChangeAspect="1"/>
          </p:cNvGraphicFramePr>
          <p:nvPr>
            <p:ph sz="half" idx="2"/>
          </p:nvPr>
        </p:nvGraphicFramePr>
        <p:xfrm>
          <a:off x="792163" y="4437063"/>
          <a:ext cx="7735887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49" name="公式" r:id="rId6" imgW="2730500" imgH="228600" progId="Equation.3">
                  <p:embed/>
                </p:oleObj>
              </mc:Choice>
              <mc:Fallback>
                <p:oleObj name="公式" r:id="rId6" imgW="2730500" imgH="228600" progId="Equation.3">
                  <p:embed/>
                  <p:pic>
                    <p:nvPicPr>
                      <p:cNvPr id="0" name="Object 8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163" y="4437063"/>
                        <a:ext cx="7735887" cy="64770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 cap="flat" cmpd="sng">
                            <a:solidFill>
                              <a:srgbClr val="000000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4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4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84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2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对象 8"/>
          <p:cNvGraphicFramePr>
            <a:graphicFrameLocks noGrp="1" noChangeAspect="1"/>
          </p:cNvGraphicFramePr>
          <p:nvPr/>
        </p:nvGraphicFramePr>
        <p:xfrm>
          <a:off x="728663" y="4654550"/>
          <a:ext cx="2765425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98" name="Equation" r:id="rId4" imgW="1079032" imgH="393529" progId="Equation.DSMT4">
                  <p:embed/>
                </p:oleObj>
              </mc:Choice>
              <mc:Fallback>
                <p:oleObj name="Equation" r:id="rId4" imgW="1079032" imgH="393529" progId="Equation.DSMT4">
                  <p:embed/>
                  <p:pic>
                    <p:nvPicPr>
                      <p:cNvPr id="0" name="对象 8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663" y="4654550"/>
                        <a:ext cx="2765425" cy="1006475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5059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5475" y="1808163"/>
            <a:ext cx="4457700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5060" name="内容占位符 2"/>
          <p:cNvSpPr>
            <a:spLocks noGrp="1"/>
          </p:cNvSpPr>
          <p:nvPr>
            <p:ph idx="1"/>
          </p:nvPr>
        </p:nvSpPr>
        <p:spPr>
          <a:xfrm>
            <a:off x="287338" y="296863"/>
            <a:ext cx="8497887" cy="2339975"/>
          </a:xfrm>
        </p:spPr>
        <p:txBody>
          <a:bodyPr/>
          <a:lstStyle/>
          <a:p>
            <a:r>
              <a:rPr lang="zh-CN" altLang="zh-CN" sz="2800" dirty="0" smtClean="0"/>
              <a:t>图示粘滞液体经Ａ管流入后，流过两等长的Ｂ 、Ｃ支管，再从Ｄ管流出。已知Ａ、Ｂ、Ｃ、Ｄ管的截面积分别为</a:t>
            </a:r>
            <a:r>
              <a:rPr lang="en-US" altLang="zh-CN" sz="2800" dirty="0" smtClean="0"/>
              <a:t>20cm</a:t>
            </a:r>
            <a:r>
              <a:rPr lang="en-US" altLang="zh-CN" sz="2800" baseline="30000" dirty="0" smtClean="0"/>
              <a:t>2</a:t>
            </a:r>
            <a:r>
              <a:rPr lang="zh-CN" altLang="zh-CN" sz="2800" dirty="0" smtClean="0"/>
              <a:t>、</a:t>
            </a:r>
            <a:r>
              <a:rPr lang="en-US" altLang="zh-CN" sz="2800" dirty="0" smtClean="0"/>
              <a:t>10cm</a:t>
            </a:r>
            <a:r>
              <a:rPr lang="en-US" altLang="zh-CN" sz="2800" baseline="30000" dirty="0" smtClean="0"/>
              <a:t>2</a:t>
            </a:r>
            <a:r>
              <a:rPr lang="zh-CN" altLang="zh-CN" sz="2800" dirty="0" smtClean="0"/>
              <a:t>、</a:t>
            </a:r>
            <a:r>
              <a:rPr lang="en-US" altLang="zh-CN" sz="2800" dirty="0" smtClean="0"/>
              <a:t>5cm</a:t>
            </a:r>
            <a:r>
              <a:rPr lang="en-US" altLang="zh-CN" sz="2800" baseline="30000" dirty="0" smtClean="0"/>
              <a:t>2</a:t>
            </a:r>
            <a:r>
              <a:rPr lang="zh-CN" altLang="zh-CN" sz="2800" dirty="0" smtClean="0"/>
              <a:t>、</a:t>
            </a:r>
            <a:r>
              <a:rPr lang="en-US" altLang="zh-CN" sz="2800" dirty="0" smtClean="0"/>
              <a:t> 30cm</a:t>
            </a:r>
            <a:r>
              <a:rPr lang="en-US" altLang="zh-CN" sz="2800" baseline="30000" dirty="0" smtClean="0"/>
              <a:t>2</a:t>
            </a:r>
            <a:r>
              <a:rPr lang="en-US" altLang="zh-CN" sz="2800" dirty="0" smtClean="0"/>
              <a:t>,</a:t>
            </a:r>
            <a:r>
              <a:rPr lang="zh-CN" altLang="zh-CN" sz="2800" dirty="0" smtClean="0"/>
              <a:t>若</a:t>
            </a:r>
            <a:r>
              <a:rPr lang="en-US" altLang="zh-CN" sz="2800" dirty="0" smtClean="0"/>
              <a:t>A</a:t>
            </a:r>
            <a:r>
              <a:rPr lang="zh-CN" altLang="zh-CN" sz="2800" dirty="0" smtClean="0"/>
              <a:t>管中的液体的平均流速为</a:t>
            </a:r>
            <a:r>
              <a:rPr lang="en-US" altLang="zh-CN" sz="2800" dirty="0" smtClean="0"/>
              <a:t>0.25 m/s , </a:t>
            </a:r>
            <a:r>
              <a:rPr lang="zh-CN" altLang="zh-CN" sz="2800" dirty="0" smtClean="0"/>
              <a:t>则Ｂ、Ｃ、Ｄ管的平均流速分别为</a:t>
            </a:r>
            <a:r>
              <a:rPr lang="zh-CN" altLang="en-US" sz="2800" dirty="0" smtClean="0"/>
              <a:t>多少？</a:t>
            </a:r>
          </a:p>
        </p:txBody>
      </p:sp>
      <p:sp>
        <p:nvSpPr>
          <p:cNvPr id="4" name="内容占位符 2"/>
          <p:cNvSpPr txBox="1">
            <a:spLocks/>
          </p:cNvSpPr>
          <p:nvPr/>
        </p:nvSpPr>
        <p:spPr bwMode="auto">
          <a:xfrm>
            <a:off x="250825" y="2744788"/>
            <a:ext cx="4465638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buFontTx/>
              <a:buNone/>
            </a:pPr>
            <a:r>
              <a:rPr lang="zh-CN" altLang="en-US" sz="2800"/>
              <a:t>解：稳流，由连续性原理</a:t>
            </a:r>
            <a:endParaRPr lang="zh-CN" altLang="en-US"/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533400" y="3321050"/>
          <a:ext cx="3967163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99" name="公式" r:id="rId7" imgW="1485255" imgH="215806" progId="Equation.3">
                  <p:embed/>
                </p:oleObj>
              </mc:Choice>
              <mc:Fallback>
                <p:oleObj name="公式" r:id="rId7" imgW="1485255" imgH="215806" progId="Equation.3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3321050"/>
                        <a:ext cx="3967163" cy="56515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内容占位符 2"/>
          <p:cNvSpPr txBox="1">
            <a:spLocks/>
          </p:cNvSpPr>
          <p:nvPr/>
        </p:nvSpPr>
        <p:spPr bwMode="auto">
          <a:xfrm>
            <a:off x="301625" y="3968750"/>
            <a:ext cx="3694113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buFontTx/>
              <a:buNone/>
            </a:pPr>
            <a:r>
              <a:rPr lang="en-US" altLang="zh-CN" sz="2800"/>
              <a:t>B</a:t>
            </a:r>
            <a:r>
              <a:rPr lang="zh-CN" altLang="en-US" sz="2800"/>
              <a:t>管</a:t>
            </a:r>
            <a:r>
              <a:rPr lang="en-US" altLang="zh-CN" sz="2800"/>
              <a:t>C</a:t>
            </a:r>
            <a:r>
              <a:rPr lang="zh-CN" altLang="en-US" sz="2800"/>
              <a:t>管等长，并联：</a:t>
            </a:r>
          </a:p>
        </p:txBody>
      </p:sp>
      <p:graphicFrame>
        <p:nvGraphicFramePr>
          <p:cNvPr id="3" name="对象 2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415411296"/>
              </p:ext>
            </p:extLst>
          </p:nvPr>
        </p:nvGraphicFramePr>
        <p:xfrm>
          <a:off x="4355976" y="3717032"/>
          <a:ext cx="1624012" cy="1171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200" name="Equation" r:id="rId9" imgW="545863" imgH="393529" progId="Equation.DSMT4">
                  <p:embed/>
                </p:oleObj>
              </mc:Choice>
              <mc:Fallback>
                <p:oleObj name="Equation" r:id="rId9" imgW="545863" imgH="393529" progId="Equation.DSMT4">
                  <p:embed/>
                  <p:pic>
                    <p:nvPicPr>
                      <p:cNvPr id="0" name="对象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5976" y="3717032"/>
                        <a:ext cx="1624012" cy="1171575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418830965"/>
              </p:ext>
            </p:extLst>
          </p:nvPr>
        </p:nvGraphicFramePr>
        <p:xfrm>
          <a:off x="6336196" y="3789040"/>
          <a:ext cx="1331913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201" name="公式" r:id="rId11" imgW="520474" imgH="393529" progId="Equation.3">
                  <p:embed/>
                </p:oleObj>
              </mc:Choice>
              <mc:Fallback>
                <p:oleObj name="公式" r:id="rId11" imgW="520474" imgH="393529" progId="Equation.3">
                  <p:embed/>
                  <p:pic>
                    <p:nvPicPr>
                      <p:cNvPr id="0" name="对象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36196" y="3789040"/>
                        <a:ext cx="1331913" cy="1006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Grp="1" noChangeAspect="1"/>
          </p:cNvGraphicFramePr>
          <p:nvPr/>
        </p:nvGraphicFramePr>
        <p:xfrm>
          <a:off x="4176713" y="4905375"/>
          <a:ext cx="2828925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202" name="公式" r:id="rId13" imgW="1104900" imgH="228600" progId="Equation.3">
                  <p:embed/>
                </p:oleObj>
              </mc:Choice>
              <mc:Fallback>
                <p:oleObj name="公式" r:id="rId13" imgW="1104900" imgH="228600" progId="Equation.3">
                  <p:embed/>
                  <p:pic>
                    <p:nvPicPr>
                      <p:cNvPr id="0" name="对象 9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76713" y="4905375"/>
                        <a:ext cx="2828925" cy="58420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>
            <a:graphicFrameLocks noGrp="1" noChangeAspect="1"/>
          </p:cNvGraphicFramePr>
          <p:nvPr/>
        </p:nvGraphicFramePr>
        <p:xfrm>
          <a:off x="593725" y="5697538"/>
          <a:ext cx="2862263" cy="1004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203" name="公式" r:id="rId15" imgW="1117115" imgH="393529" progId="Equation.3">
                  <p:embed/>
                </p:oleObj>
              </mc:Choice>
              <mc:Fallback>
                <p:oleObj name="公式" r:id="rId15" imgW="1117115" imgH="393529" progId="Equation.3">
                  <p:embed/>
                  <p:pic>
                    <p:nvPicPr>
                      <p:cNvPr id="0" name="对象 10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3725" y="5697538"/>
                        <a:ext cx="2862263" cy="1004887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/>
          <p:cNvGraphicFramePr>
            <a:graphicFrameLocks noGrp="1" noChangeAspect="1"/>
          </p:cNvGraphicFramePr>
          <p:nvPr/>
        </p:nvGraphicFramePr>
        <p:xfrm>
          <a:off x="4176713" y="5624513"/>
          <a:ext cx="2895600" cy="1004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204" name="公式" r:id="rId17" imgW="1129810" imgH="393529" progId="Equation.3">
                  <p:embed/>
                </p:oleObj>
              </mc:Choice>
              <mc:Fallback>
                <p:oleObj name="公式" r:id="rId17" imgW="1129810" imgH="393529" progId="Equation.3">
                  <p:embed/>
                  <p:pic>
                    <p:nvPicPr>
                      <p:cNvPr id="0" name="对象 1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76713" y="5624513"/>
                        <a:ext cx="2895600" cy="1004887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/>
          <p:cNvGraphicFramePr>
            <a:graphicFrameLocks noGrp="1" noChangeAspect="1"/>
          </p:cNvGraphicFramePr>
          <p:nvPr/>
        </p:nvGraphicFramePr>
        <p:xfrm>
          <a:off x="7019925" y="4905375"/>
          <a:ext cx="976313" cy="45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205" name="Equation" r:id="rId19" imgW="380880" imgH="177480" progId="Equation.DSMT4">
                  <p:embed/>
                </p:oleObj>
              </mc:Choice>
              <mc:Fallback>
                <p:oleObj name="Equation" r:id="rId19" imgW="380880" imgH="177480" progId="Equation.DSMT4">
                  <p:embed/>
                  <p:pic>
                    <p:nvPicPr>
                      <p:cNvPr id="0" name="对象 1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9925" y="4905375"/>
                        <a:ext cx="976313" cy="454025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2"/>
          <p:cNvSpPr txBox="1">
            <a:spLocks/>
          </p:cNvSpPr>
          <p:nvPr/>
        </p:nvSpPr>
        <p:spPr bwMode="auto">
          <a:xfrm>
            <a:off x="179388" y="2816225"/>
            <a:ext cx="8748712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defRPr/>
            </a:pPr>
            <a:r>
              <a:rPr lang="zh-CN" altLang="zh-CN" sz="2800" b="0" dirty="0"/>
              <a:t>液体在一粗细不匀的水平管中稳定流动，压强计</a:t>
            </a:r>
            <a:r>
              <a:rPr lang="zh-CN" altLang="zh-CN" sz="2800" b="0" dirty="0" smtClean="0"/>
              <a:t>中水银</a:t>
            </a:r>
            <a:r>
              <a:rPr lang="zh-CN" altLang="zh-CN" sz="2800" b="0" dirty="0"/>
              <a:t>液面出现如图高度差，那么</a:t>
            </a:r>
          </a:p>
          <a:p>
            <a:pPr marL="0" indent="0">
              <a:buFontTx/>
              <a:buNone/>
              <a:defRPr/>
            </a:pPr>
            <a:r>
              <a:rPr lang="en-US" altLang="zh-CN" sz="2800" b="0" dirty="0" smtClean="0"/>
              <a:t>A. </a:t>
            </a:r>
            <a:r>
              <a:rPr lang="zh-CN" altLang="zh-CN" sz="2800" b="0" dirty="0" smtClean="0"/>
              <a:t>管</a:t>
            </a:r>
            <a:r>
              <a:rPr lang="zh-CN" altLang="zh-CN" sz="2800" b="0" dirty="0"/>
              <a:t>中流的是理想液体，且从左流向右</a:t>
            </a:r>
            <a:r>
              <a:rPr lang="en-US" altLang="zh-CN" sz="2800" b="0" dirty="0"/>
              <a:t>  </a:t>
            </a:r>
            <a:endParaRPr lang="zh-CN" altLang="zh-CN" sz="2800" b="0" dirty="0"/>
          </a:p>
          <a:p>
            <a:pPr marL="0" indent="0">
              <a:buFontTx/>
              <a:buNone/>
              <a:defRPr/>
            </a:pPr>
            <a:r>
              <a:rPr lang="en-US" altLang="zh-CN" sz="2800" b="0" dirty="0"/>
              <a:t>B. </a:t>
            </a:r>
            <a:r>
              <a:rPr lang="zh-CN" altLang="zh-CN" sz="2800" b="0" dirty="0"/>
              <a:t>管中流的是理想液体，且从右流向左</a:t>
            </a:r>
          </a:p>
          <a:p>
            <a:pPr marL="0" indent="0">
              <a:buFontTx/>
              <a:buNone/>
              <a:defRPr/>
            </a:pPr>
            <a:r>
              <a:rPr lang="en-US" altLang="zh-CN" sz="2800" b="0" dirty="0"/>
              <a:t>C. </a:t>
            </a:r>
            <a:r>
              <a:rPr lang="zh-CN" altLang="zh-CN" sz="2800" b="0" dirty="0"/>
              <a:t>管中流的是实际液体，且从左流向右</a:t>
            </a:r>
            <a:r>
              <a:rPr lang="en-US" altLang="zh-CN" sz="2800" b="0" dirty="0"/>
              <a:t>  </a:t>
            </a:r>
            <a:endParaRPr lang="en-US" altLang="zh-CN" sz="2800" b="0" dirty="0" smtClean="0"/>
          </a:p>
          <a:p>
            <a:pPr marL="0" indent="0">
              <a:buFontTx/>
              <a:buNone/>
              <a:defRPr/>
            </a:pPr>
            <a:r>
              <a:rPr lang="en-US" altLang="zh-CN" sz="2800" b="0" dirty="0" smtClean="0"/>
              <a:t>D</a:t>
            </a:r>
            <a:r>
              <a:rPr lang="en-US" altLang="zh-CN" sz="2800" b="0" dirty="0"/>
              <a:t>. </a:t>
            </a:r>
            <a:r>
              <a:rPr lang="zh-CN" altLang="zh-CN" sz="2800" b="0" dirty="0"/>
              <a:t>管中流的是实际液体，且从右流向左</a:t>
            </a:r>
          </a:p>
          <a:p>
            <a:pPr marL="0" indent="0">
              <a:buFontTx/>
              <a:buNone/>
              <a:defRPr/>
            </a:pPr>
            <a:r>
              <a:rPr lang="en-US" altLang="zh-CN" sz="2800" b="0" dirty="0"/>
              <a:t>E. </a:t>
            </a:r>
            <a:r>
              <a:rPr lang="zh-CN" altLang="zh-CN" sz="2800" b="0" dirty="0"/>
              <a:t>以上结论都有可能出现</a:t>
            </a:r>
          </a:p>
        </p:txBody>
      </p:sp>
      <p:pic>
        <p:nvPicPr>
          <p:cNvPr id="142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65"/>
          <a:stretch>
            <a:fillRect/>
          </a:stretch>
        </p:blipFill>
        <p:spPr bwMode="auto">
          <a:xfrm>
            <a:off x="6372225" y="4491038"/>
            <a:ext cx="2778125" cy="1925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8775" y="225425"/>
            <a:ext cx="8316913" cy="2555875"/>
          </a:xfrm>
        </p:spPr>
        <p:txBody>
          <a:bodyPr/>
          <a:lstStyle/>
          <a:p>
            <a:pPr>
              <a:defRPr/>
            </a:pPr>
            <a:r>
              <a:rPr lang="zh-CN" altLang="zh-CN" sz="2800" b="0" dirty="0"/>
              <a:t>连续性原理指出：流速与截面积成反比；泊肃叶公式指出：流速与截面积成正比。</a:t>
            </a:r>
          </a:p>
          <a:p>
            <a:pPr marL="0" indent="0">
              <a:buFontTx/>
              <a:buNone/>
              <a:defRPr/>
            </a:pPr>
            <a:r>
              <a:rPr lang="en-US" altLang="zh-CN" sz="2800" b="0" dirty="0"/>
              <a:t>A.  </a:t>
            </a:r>
            <a:r>
              <a:rPr lang="zh-CN" altLang="zh-CN" sz="2800" b="0" dirty="0"/>
              <a:t>两者是矛盾的</a:t>
            </a:r>
            <a:r>
              <a:rPr lang="en-US" altLang="zh-CN" sz="2800" b="0" dirty="0"/>
              <a:t>  </a:t>
            </a:r>
            <a:r>
              <a:rPr lang="en-US" altLang="zh-CN" sz="2800" b="0" dirty="0" smtClean="0"/>
              <a:t>       </a:t>
            </a:r>
            <a:r>
              <a:rPr lang="en-US" altLang="zh-CN" sz="2800" b="0" dirty="0"/>
              <a:t>B.  </a:t>
            </a:r>
            <a:r>
              <a:rPr lang="zh-CN" altLang="zh-CN" sz="2800" b="0" dirty="0"/>
              <a:t>两者是一回事</a:t>
            </a:r>
          </a:p>
          <a:p>
            <a:pPr marL="0" indent="0">
              <a:buFontTx/>
              <a:buNone/>
              <a:defRPr/>
            </a:pPr>
            <a:r>
              <a:rPr lang="en-US" altLang="zh-CN" sz="2800" b="0" dirty="0"/>
              <a:t>C.  </a:t>
            </a:r>
            <a:r>
              <a:rPr lang="zh-CN" altLang="zh-CN" sz="2800" b="0" dirty="0"/>
              <a:t>既存在矛盾，又不矛盾</a:t>
            </a:r>
            <a:r>
              <a:rPr lang="en-US" altLang="zh-CN" sz="2800" b="0" dirty="0"/>
              <a:t>          D.  </a:t>
            </a:r>
            <a:r>
              <a:rPr lang="zh-CN" altLang="zh-CN" sz="2800" b="0" dirty="0"/>
              <a:t>两者研究对象不同，不能</a:t>
            </a:r>
            <a:r>
              <a:rPr lang="zh-CN" altLang="zh-CN" sz="2800" b="0" dirty="0" smtClean="0"/>
              <a:t>比较</a:t>
            </a:r>
            <a:endParaRPr lang="zh-CN" altLang="en-US" sz="2800" b="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576263" y="260350"/>
            <a:ext cx="7772400" cy="973138"/>
          </a:xfrm>
        </p:spPr>
        <p:txBody>
          <a:bodyPr/>
          <a:lstStyle/>
          <a:p>
            <a:pPr eaLnBrk="1" hangingPunct="1"/>
            <a:r>
              <a:rPr lang="zh-CN" altLang="en-US" sz="3600" b="0" smtClean="0">
                <a:solidFill>
                  <a:srgbClr val="FF0000"/>
                </a:solidFill>
                <a:latin typeface="宋体" panose="02010600030101010101" pitchFamily="2" charset="-122"/>
              </a:rPr>
              <a:t>四、斯托克斯粘性公式</a:t>
            </a:r>
            <a:br>
              <a:rPr lang="zh-CN" altLang="en-US" sz="3600" b="0" smtClean="0">
                <a:solidFill>
                  <a:srgbClr val="FF0000"/>
                </a:solidFill>
                <a:latin typeface="宋体" panose="02010600030101010101" pitchFamily="2" charset="-122"/>
              </a:rPr>
            </a:br>
            <a:r>
              <a:rPr lang="en-US" altLang="zh-CN" sz="3600" b="0" smtClean="0">
                <a:solidFill>
                  <a:srgbClr val="FF0000"/>
                </a:solidFill>
              </a:rPr>
              <a:t>Stokes viscoisty formula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1800" y="1557338"/>
            <a:ext cx="8712200" cy="647700"/>
          </a:xfrm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2800" b="0" smtClean="0">
                <a:solidFill>
                  <a:srgbClr val="0000FF"/>
                </a:solidFill>
                <a:latin typeface="黑体" panose="02010609060101010101" pitchFamily="49" charset="-122"/>
              </a:rPr>
              <a:t>目的：研究</a:t>
            </a:r>
            <a:r>
              <a:rPr lang="zh-CN" altLang="en-US" sz="2800" b="0" smtClean="0">
                <a:solidFill>
                  <a:srgbClr val="FF0000"/>
                </a:solidFill>
                <a:latin typeface="黑体" panose="02010609060101010101" pitchFamily="49" charset="-122"/>
              </a:rPr>
              <a:t>球形</a:t>
            </a:r>
            <a:r>
              <a:rPr lang="zh-CN" altLang="en-US" sz="2800" b="0" smtClean="0">
                <a:solidFill>
                  <a:srgbClr val="0000FF"/>
                </a:solidFill>
                <a:latin typeface="黑体" panose="02010609060101010101" pitchFamily="49" charset="-122"/>
              </a:rPr>
              <a:t>物体在粘性液体中所受的阻力</a:t>
            </a:r>
            <a:endParaRPr lang="zh-CN" altLang="en-US" sz="2800" b="0" smtClean="0">
              <a:solidFill>
                <a:srgbClr val="0000FF"/>
              </a:solidFill>
            </a:endParaRPr>
          </a:p>
        </p:txBody>
      </p:sp>
      <p:graphicFrame>
        <p:nvGraphicFramePr>
          <p:cNvPr id="4915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361300"/>
              </p:ext>
            </p:extLst>
          </p:nvPr>
        </p:nvGraphicFramePr>
        <p:xfrm>
          <a:off x="2700338" y="4149725"/>
          <a:ext cx="3275012" cy="950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74" name="Equation" r:id="rId4" imgW="685800" imgH="203200" progId="Equation.DSMT4">
                  <p:embed/>
                </p:oleObj>
              </mc:Choice>
              <mc:Fallback>
                <p:oleObj name="Equation" r:id="rId4" imgW="685800" imgH="2032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0338" y="4149725"/>
                        <a:ext cx="3275012" cy="950913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57" name="Rectangle 7"/>
          <p:cNvSpPr>
            <a:spLocks noChangeArrowheads="1"/>
          </p:cNvSpPr>
          <p:nvPr/>
        </p:nvSpPr>
        <p:spPr bwMode="auto">
          <a:xfrm>
            <a:off x="1114425" y="2497138"/>
            <a:ext cx="7237413" cy="118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 eaLnBrk="1" hangingPunct="1">
              <a:lnSpc>
                <a:spcPct val="130000"/>
              </a:lnSpc>
              <a:buFontTx/>
              <a:buNone/>
            </a:pPr>
            <a:r>
              <a:rPr lang="en-US" altLang="zh-CN" sz="2800">
                <a:ea typeface="宋体" panose="02010600030101010101" pitchFamily="2" charset="-122"/>
              </a:rPr>
              <a:t>        </a:t>
            </a:r>
            <a:r>
              <a:rPr lang="zh-CN" altLang="en-US" sz="2800">
                <a:ea typeface="宋体" panose="02010600030101010101" pitchFamily="2" charset="-122"/>
              </a:rPr>
              <a:t>在粘性流体中以速率</a:t>
            </a:r>
            <a:r>
              <a:rPr lang="en-US" altLang="zh-CN" sz="2800" i="1">
                <a:ea typeface="宋体" panose="02010600030101010101" pitchFamily="2" charset="-122"/>
              </a:rPr>
              <a:t>v</a:t>
            </a:r>
            <a:r>
              <a:rPr lang="zh-CN" altLang="en-US" sz="2800">
                <a:ea typeface="宋体" panose="02010600030101010101" pitchFamily="2" charset="-122"/>
              </a:rPr>
              <a:t>运动的半径为</a:t>
            </a:r>
            <a:r>
              <a:rPr lang="en-US" altLang="zh-CN" sz="2800">
                <a:ea typeface="宋体" panose="02010600030101010101" pitchFamily="2" charset="-122"/>
              </a:rPr>
              <a:t>r</a:t>
            </a:r>
            <a:r>
              <a:rPr lang="zh-CN" altLang="en-US" sz="2800">
                <a:ea typeface="宋体" panose="02010600030101010101" pitchFamily="2" charset="-122"/>
              </a:rPr>
              <a:t>的小球所受到的粘性阻力为：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160463"/>
            <a:ext cx="9144000" cy="1800225"/>
          </a:xfrm>
        </p:spPr>
        <p:txBody>
          <a:bodyPr/>
          <a:lstStyle/>
          <a:p>
            <a:pPr eaLnBrk="1" hangingPunct="1">
              <a:lnSpc>
                <a:spcPct val="130000"/>
              </a:lnSpc>
              <a:buFontTx/>
              <a:buNone/>
            </a:pPr>
            <a:r>
              <a:rPr lang="en-US" altLang="zh-CN" sz="2800" b="0" dirty="0" smtClean="0">
                <a:latin typeface="宋体" panose="02010600030101010101" pitchFamily="2" charset="-122"/>
              </a:rPr>
              <a:t>  </a:t>
            </a:r>
            <a:r>
              <a:rPr lang="zh-CN" altLang="en-US" sz="2800" b="0" dirty="0" smtClean="0">
                <a:latin typeface="宋体" panose="02010600030101010101" pitchFamily="2" charset="-122"/>
              </a:rPr>
              <a:t>半径为</a:t>
            </a:r>
            <a:r>
              <a:rPr lang="en-US" altLang="zh-CN" sz="2800" b="0" i="1" dirty="0" smtClean="0"/>
              <a:t>r</a:t>
            </a:r>
            <a:r>
              <a:rPr lang="zh-CN" altLang="en-US" sz="2800" b="0" i="1" dirty="0" smtClean="0">
                <a:latin typeface="宋体" panose="02010600030101010101" pitchFamily="2" charset="-122"/>
              </a:rPr>
              <a:t>、</a:t>
            </a:r>
            <a:r>
              <a:rPr lang="zh-CN" altLang="en-US" sz="2800" b="0" dirty="0" smtClean="0">
                <a:latin typeface="宋体" panose="02010600030101010101" pitchFamily="2" charset="-122"/>
              </a:rPr>
              <a:t>密度为</a:t>
            </a:r>
            <a:r>
              <a:rPr lang="zh-CN" altLang="en-US" sz="2800" b="0" i="1" dirty="0" smtClean="0">
                <a:sym typeface="Symbol" panose="05050102010706020507" pitchFamily="18" charset="2"/>
              </a:rPr>
              <a:t></a:t>
            </a:r>
            <a:r>
              <a:rPr lang="zh-CN" altLang="en-US" sz="2800" b="0" i="1" dirty="0" smtClean="0"/>
              <a:t> </a:t>
            </a:r>
            <a:r>
              <a:rPr lang="zh-CN" altLang="en-US" sz="2800" b="0" dirty="0" smtClean="0">
                <a:latin typeface="宋体" panose="02010600030101010101" pitchFamily="2" charset="-122"/>
              </a:rPr>
              <a:t>的小球在粘度系数为</a:t>
            </a:r>
            <a:r>
              <a:rPr lang="zh-CN" altLang="en-US" sz="2800" b="0" i="1" dirty="0" smtClean="0">
                <a:sym typeface="Symbol" panose="05050102010706020507" pitchFamily="18" charset="2"/>
              </a:rPr>
              <a:t></a:t>
            </a:r>
            <a:r>
              <a:rPr lang="zh-CN" altLang="en-US" sz="2800" b="0" i="1" dirty="0" smtClean="0">
                <a:latin typeface="宋体" panose="02010600030101010101" pitchFamily="2" charset="-122"/>
              </a:rPr>
              <a:t>、</a:t>
            </a:r>
            <a:r>
              <a:rPr lang="zh-CN" altLang="en-US" sz="2800" b="0" dirty="0" smtClean="0">
                <a:latin typeface="宋体" panose="02010600030101010101" pitchFamily="2" charset="-122"/>
              </a:rPr>
              <a:t>密度为</a:t>
            </a:r>
            <a:r>
              <a:rPr lang="zh-CN" altLang="en-US" sz="2800" b="0" i="1" dirty="0" smtClean="0">
                <a:sym typeface="Symbol" panose="05050102010706020507" pitchFamily="18" charset="2"/>
              </a:rPr>
              <a:t></a:t>
            </a:r>
            <a:r>
              <a:rPr lang="zh-CN" altLang="en-US" sz="2800" b="0" i="1" dirty="0" smtClean="0"/>
              <a:t> </a:t>
            </a:r>
            <a:r>
              <a:rPr lang="zh-CN" altLang="en-US" sz="2800" b="0" dirty="0" smtClean="0">
                <a:latin typeface="宋体" panose="02010600030101010101" pitchFamily="2" charset="-122"/>
              </a:rPr>
              <a:t>的液体中自由下沉，求稳定后小球的速度</a:t>
            </a:r>
            <a:r>
              <a:rPr lang="en-US" altLang="zh-CN" sz="2800" b="0" dirty="0" smtClean="0">
                <a:latin typeface="宋体" panose="02010600030101010101" pitchFamily="2" charset="-122"/>
              </a:rPr>
              <a:t>(</a:t>
            </a:r>
            <a:r>
              <a:rPr lang="zh-CN" altLang="en-US" sz="2800" b="0" dirty="0" smtClean="0">
                <a:latin typeface="宋体" panose="02010600030101010101" pitchFamily="2" charset="-122"/>
              </a:rPr>
              <a:t>沉降速度</a:t>
            </a:r>
            <a:r>
              <a:rPr lang="en-US" altLang="zh-CN" sz="2800" b="0" dirty="0" smtClean="0">
                <a:latin typeface="宋体" panose="02010600030101010101" pitchFamily="2" charset="-122"/>
              </a:rPr>
              <a:t>)</a:t>
            </a:r>
            <a:r>
              <a:rPr lang="zh-CN" altLang="en-US" sz="2800" b="0" dirty="0" smtClean="0">
                <a:latin typeface="宋体" panose="02010600030101010101" pitchFamily="2" charset="-122"/>
              </a:rPr>
              <a:t>。</a:t>
            </a:r>
            <a:r>
              <a:rPr lang="zh-CN" altLang="en-US" sz="1800" dirty="0" smtClean="0"/>
              <a:t> </a:t>
            </a:r>
          </a:p>
        </p:txBody>
      </p:sp>
      <p:sp>
        <p:nvSpPr>
          <p:cNvPr id="50179" name="Rectangle 3" descr="5%"/>
          <p:cNvSpPr>
            <a:spLocks noChangeAspect="1" noChangeArrowheads="1"/>
          </p:cNvSpPr>
          <p:nvPr/>
        </p:nvSpPr>
        <p:spPr bwMode="auto">
          <a:xfrm>
            <a:off x="971550" y="3011488"/>
            <a:ext cx="2628900" cy="2649537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endParaRPr kumimoji="0" lang="zh-CN" altLang="en-US" sz="1000" b="0">
              <a:ea typeface="宋体" panose="02010600030101010101" pitchFamily="2" charset="-122"/>
            </a:endParaRPr>
          </a:p>
        </p:txBody>
      </p:sp>
      <p:sp>
        <p:nvSpPr>
          <p:cNvPr id="50180" name="Oval 4"/>
          <p:cNvSpPr>
            <a:spLocks noChangeAspect="1" noChangeArrowheads="1"/>
          </p:cNvSpPr>
          <p:nvPr/>
        </p:nvSpPr>
        <p:spPr bwMode="auto">
          <a:xfrm>
            <a:off x="1555750" y="3492500"/>
            <a:ext cx="1168400" cy="1204913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8100">
            <a:noFill/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endParaRPr kumimoji="0" lang="zh-CN" altLang="en-US" sz="1000" b="0">
              <a:ea typeface="宋体" panose="02010600030101010101" pitchFamily="2" charset="-122"/>
            </a:endParaRPr>
          </a:p>
        </p:txBody>
      </p:sp>
      <p:sp>
        <p:nvSpPr>
          <p:cNvPr id="50181" name="Line 5"/>
          <p:cNvSpPr>
            <a:spLocks noChangeAspect="1" noChangeShapeType="1"/>
          </p:cNvSpPr>
          <p:nvPr/>
        </p:nvSpPr>
        <p:spPr bwMode="auto">
          <a:xfrm>
            <a:off x="971550" y="3011488"/>
            <a:ext cx="0" cy="2649537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0182" name="Line 6"/>
          <p:cNvSpPr>
            <a:spLocks noChangeAspect="1" noChangeShapeType="1"/>
          </p:cNvSpPr>
          <p:nvPr/>
        </p:nvSpPr>
        <p:spPr bwMode="auto">
          <a:xfrm>
            <a:off x="3600450" y="3011488"/>
            <a:ext cx="0" cy="2649537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6375" name="Line 7"/>
          <p:cNvSpPr>
            <a:spLocks noChangeAspect="1" noChangeShapeType="1"/>
          </p:cNvSpPr>
          <p:nvPr/>
        </p:nvSpPr>
        <p:spPr bwMode="auto">
          <a:xfrm>
            <a:off x="2139950" y="4113213"/>
            <a:ext cx="1588" cy="15843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6376" name="Line 8"/>
          <p:cNvSpPr>
            <a:spLocks noChangeAspect="1" noChangeShapeType="1"/>
          </p:cNvSpPr>
          <p:nvPr/>
        </p:nvSpPr>
        <p:spPr bwMode="auto">
          <a:xfrm flipV="1">
            <a:off x="2139950" y="2816225"/>
            <a:ext cx="0" cy="1398588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6377" name="Line 9"/>
          <p:cNvSpPr>
            <a:spLocks noChangeAspect="1" noChangeShapeType="1"/>
          </p:cNvSpPr>
          <p:nvPr/>
        </p:nvSpPr>
        <p:spPr bwMode="auto">
          <a:xfrm flipV="1">
            <a:off x="2139950" y="3251200"/>
            <a:ext cx="0" cy="963613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6378" name="Text Box 10"/>
          <p:cNvSpPr txBox="1">
            <a:spLocks noChangeAspect="1" noChangeArrowheads="1"/>
          </p:cNvSpPr>
          <p:nvPr/>
        </p:nvSpPr>
        <p:spPr bwMode="auto">
          <a:xfrm>
            <a:off x="2303463" y="4868863"/>
            <a:ext cx="584200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kumimoji="0" lang="en-US" altLang="zh-CN" sz="3600" i="1">
                <a:solidFill>
                  <a:srgbClr val="FF0000"/>
                </a:solidFill>
                <a:ea typeface="宋体" panose="02010600030101010101" pitchFamily="2" charset="-122"/>
              </a:rPr>
              <a:t>mg</a:t>
            </a:r>
          </a:p>
        </p:txBody>
      </p:sp>
      <p:sp>
        <p:nvSpPr>
          <p:cNvPr id="186379" name="Text Box 11"/>
          <p:cNvSpPr txBox="1">
            <a:spLocks noChangeAspect="1" noChangeArrowheads="1"/>
          </p:cNvSpPr>
          <p:nvPr/>
        </p:nvSpPr>
        <p:spPr bwMode="auto">
          <a:xfrm>
            <a:off x="2268538" y="2889250"/>
            <a:ext cx="584200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kumimoji="0" lang="en-US" altLang="zh-CN" sz="3600" i="1">
                <a:ea typeface="宋体" panose="02010600030101010101" pitchFamily="2" charset="-122"/>
              </a:rPr>
              <a:t>f</a:t>
            </a:r>
            <a:r>
              <a:rPr kumimoji="0" lang="en-US" altLang="zh-CN" sz="3600" baseline="-25000">
                <a:ea typeface="宋体" panose="02010600030101010101" pitchFamily="2" charset="-122"/>
              </a:rPr>
              <a:t>1</a:t>
            </a:r>
            <a:endParaRPr kumimoji="0" lang="en-US" altLang="zh-CN" sz="3600">
              <a:ea typeface="宋体" panose="02010600030101010101" pitchFamily="2" charset="-122"/>
            </a:endParaRPr>
          </a:p>
        </p:txBody>
      </p:sp>
      <p:sp>
        <p:nvSpPr>
          <p:cNvPr id="186380" name="Text Box 12"/>
          <p:cNvSpPr txBox="1">
            <a:spLocks noChangeAspect="1" noChangeArrowheads="1"/>
          </p:cNvSpPr>
          <p:nvPr/>
        </p:nvSpPr>
        <p:spPr bwMode="auto">
          <a:xfrm>
            <a:off x="2268538" y="2276475"/>
            <a:ext cx="5842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kumimoji="0" lang="en-US" altLang="zh-CN" sz="3600" i="1">
                <a:solidFill>
                  <a:srgbClr val="0000FF"/>
                </a:solidFill>
                <a:ea typeface="宋体" panose="02010600030101010101" pitchFamily="2" charset="-122"/>
              </a:rPr>
              <a:t>f</a:t>
            </a:r>
            <a:r>
              <a:rPr kumimoji="0" lang="en-US" altLang="zh-CN" sz="3600" baseline="-25000">
                <a:solidFill>
                  <a:srgbClr val="0000FF"/>
                </a:solidFill>
                <a:ea typeface="宋体" panose="02010600030101010101" pitchFamily="2" charset="-122"/>
              </a:rPr>
              <a:t>2</a:t>
            </a:r>
            <a:endParaRPr kumimoji="0" lang="en-US" altLang="zh-CN" sz="3600">
              <a:solidFill>
                <a:srgbClr val="0000FF"/>
              </a:solidFill>
              <a:ea typeface="宋体" panose="02010600030101010101" pitchFamily="2" charset="-122"/>
            </a:endParaRPr>
          </a:p>
        </p:txBody>
      </p:sp>
      <p:sp>
        <p:nvSpPr>
          <p:cNvPr id="50189" name="Rectangle 13"/>
          <p:cNvSpPr>
            <a:spLocks noChangeAspect="1" noChangeArrowheads="1"/>
          </p:cNvSpPr>
          <p:nvPr/>
        </p:nvSpPr>
        <p:spPr bwMode="auto">
          <a:xfrm>
            <a:off x="2106613" y="4006850"/>
            <a:ext cx="92075" cy="88900"/>
          </a:xfrm>
          <a:prstGeom prst="rect">
            <a:avLst/>
          </a:prstGeom>
          <a:solidFill>
            <a:srgbClr val="0000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endParaRPr kumimoji="0" lang="zh-CN" altLang="en-US" sz="1000" b="0">
              <a:ea typeface="宋体" panose="02010600030101010101" pitchFamily="2" charset="-122"/>
            </a:endParaRPr>
          </a:p>
        </p:txBody>
      </p:sp>
      <p:sp>
        <p:nvSpPr>
          <p:cNvPr id="50190" name="Rectangle 14"/>
          <p:cNvSpPr>
            <a:spLocks noChangeArrowheads="1"/>
          </p:cNvSpPr>
          <p:nvPr/>
        </p:nvSpPr>
        <p:spPr bwMode="auto">
          <a:xfrm>
            <a:off x="3886200" y="32194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endParaRPr kumimoji="0" lang="zh-CN" altLang="en-US" sz="1000" b="0">
              <a:ea typeface="宋体" panose="02010600030101010101" pitchFamily="2" charset="-122"/>
            </a:endParaRPr>
          </a:p>
        </p:txBody>
      </p:sp>
      <p:graphicFrame>
        <p:nvGraphicFramePr>
          <p:cNvPr id="186383" name="Object 15"/>
          <p:cNvGraphicFramePr>
            <a:graphicFrameLocks noChangeAspect="1"/>
          </p:cNvGraphicFramePr>
          <p:nvPr/>
        </p:nvGraphicFramePr>
        <p:xfrm>
          <a:off x="4732338" y="4311650"/>
          <a:ext cx="3275012" cy="1187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27" name="公式" r:id="rId4" imgW="1155700" imgH="419100" progId="Equation.3">
                  <p:embed/>
                </p:oleObj>
              </mc:Choice>
              <mc:Fallback>
                <p:oleObj name="公式" r:id="rId4" imgW="1155700" imgH="4191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32338" y="4311650"/>
                        <a:ext cx="3275012" cy="118745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92" name="Rectangle 17"/>
          <p:cNvSpPr>
            <a:spLocks noChangeArrowheads="1"/>
          </p:cNvSpPr>
          <p:nvPr/>
        </p:nvSpPr>
        <p:spPr bwMode="auto">
          <a:xfrm>
            <a:off x="2339975" y="80963"/>
            <a:ext cx="4429125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zh-CN" altLang="en-US" sz="3600">
                <a:solidFill>
                  <a:srgbClr val="FF0000"/>
                </a:solidFill>
              </a:rPr>
              <a:t>沉降速度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3600">
                <a:solidFill>
                  <a:srgbClr val="FF0000"/>
                </a:solidFill>
              </a:rPr>
              <a:t>sedimentation velocity</a:t>
            </a:r>
          </a:p>
        </p:txBody>
      </p:sp>
      <p:sp>
        <p:nvSpPr>
          <p:cNvPr id="186386" name="Text Box 18"/>
          <p:cNvSpPr txBox="1">
            <a:spLocks noChangeArrowheads="1"/>
          </p:cNvSpPr>
          <p:nvPr/>
        </p:nvSpPr>
        <p:spPr bwMode="auto">
          <a:xfrm>
            <a:off x="1439863" y="6092825"/>
            <a:ext cx="6553200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spcBef>
                <a:spcPct val="50000"/>
              </a:spcBef>
              <a:buFontTx/>
              <a:buNone/>
            </a:pPr>
            <a:r>
              <a:rPr kumimoji="0" lang="zh-CN" altLang="en-US" sz="2800">
                <a:solidFill>
                  <a:srgbClr val="0000FF"/>
                </a:solidFill>
              </a:rPr>
              <a:t>应用：计算沉降速度；测量液体粘度</a:t>
            </a:r>
          </a:p>
        </p:txBody>
      </p:sp>
      <p:graphicFrame>
        <p:nvGraphicFramePr>
          <p:cNvPr id="186387" name="Object 19"/>
          <p:cNvGraphicFramePr>
            <a:graphicFrameLocks noGrp="1" noChangeAspect="1"/>
          </p:cNvGraphicFramePr>
          <p:nvPr>
            <p:ph sz="half" idx="2"/>
          </p:nvPr>
        </p:nvGraphicFramePr>
        <p:xfrm>
          <a:off x="3924300" y="2744788"/>
          <a:ext cx="4967288" cy="1166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28" name="公式" r:id="rId6" imgW="1675673" imgH="393529" progId="Equation.3">
                  <p:embed/>
                </p:oleObj>
              </mc:Choice>
              <mc:Fallback>
                <p:oleObj name="公式" r:id="rId6" imgW="1675673" imgH="393529" progId="Equation.3">
                  <p:embed/>
                  <p:pic>
                    <p:nvPicPr>
                      <p:cNvPr id="0" name="Object 19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4300" y="2744788"/>
                        <a:ext cx="4967288" cy="1166812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6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86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86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86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86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86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8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86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8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6378" grpId="0"/>
      <p:bldP spid="186379" grpId="0"/>
      <p:bldP spid="186380" grpId="0"/>
      <p:bldP spid="18638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225425"/>
            <a:ext cx="7772400" cy="1223963"/>
          </a:xfrm>
        </p:spPr>
        <p:txBody>
          <a:bodyPr/>
          <a:lstStyle/>
          <a:p>
            <a:pPr eaLnBrk="1" hangingPunct="1"/>
            <a:r>
              <a:rPr lang="zh-CN" altLang="en-US" sz="3200" b="0" dirty="0" smtClean="0">
                <a:solidFill>
                  <a:srgbClr val="FF0000"/>
                </a:solidFill>
                <a:latin typeface="宋体" panose="02010600030101010101" pitchFamily="2" charset="-122"/>
              </a:rPr>
              <a:t>五、层流和湍流</a:t>
            </a:r>
            <a:br>
              <a:rPr lang="zh-CN" altLang="en-US" sz="3200" b="0" dirty="0" smtClean="0">
                <a:solidFill>
                  <a:srgbClr val="FF0000"/>
                </a:solidFill>
                <a:latin typeface="宋体" panose="02010600030101010101" pitchFamily="2" charset="-122"/>
              </a:rPr>
            </a:br>
            <a:r>
              <a:rPr lang="en-US" altLang="zh-CN" sz="3200" b="0" dirty="0" smtClean="0">
                <a:solidFill>
                  <a:srgbClr val="FF0000"/>
                </a:solidFill>
              </a:rPr>
              <a:t>laminar flow &amp; turbulent flow</a:t>
            </a:r>
          </a:p>
        </p:txBody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844675"/>
            <a:ext cx="8229600" cy="4787900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zh-CN" altLang="en-US" sz="2800" b="0" dirty="0" smtClean="0">
                <a:solidFill>
                  <a:srgbClr val="0000FF"/>
                </a:solidFill>
                <a:latin typeface="黑体" panose="02010609060101010101" pitchFamily="49" charset="-122"/>
              </a:rPr>
              <a:t>层流</a:t>
            </a:r>
            <a:r>
              <a:rPr lang="en-US" altLang="zh-CN" sz="2800" b="0" dirty="0" smtClean="0">
                <a:solidFill>
                  <a:srgbClr val="0000FF"/>
                </a:solidFill>
              </a:rPr>
              <a:t>laminar flow</a:t>
            </a:r>
            <a:r>
              <a:rPr lang="zh-CN" altLang="en-US" sz="2800" b="0" dirty="0" smtClean="0">
                <a:solidFill>
                  <a:srgbClr val="0000FF"/>
                </a:solidFill>
                <a:latin typeface="宋体" panose="02010600030101010101" pitchFamily="2" charset="-122"/>
              </a:rPr>
              <a:t>：</a:t>
            </a:r>
            <a:r>
              <a:rPr lang="zh-CN" altLang="en-US" sz="2800" b="0" dirty="0" smtClean="0">
                <a:latin typeface="宋体" panose="02010600030101010101" pitchFamily="2" charset="-122"/>
              </a:rPr>
              <a:t>流速不是很大，各流层彼此不相混合而只作相对滑动的情况。  </a:t>
            </a:r>
            <a:r>
              <a:rPr lang="zh-CN" altLang="en-US" sz="2800" b="0" dirty="0" smtClean="0">
                <a:latin typeface="黑体" panose="02010609060101010101" pitchFamily="49" charset="-122"/>
              </a:rPr>
              <a:t>特点</a:t>
            </a:r>
            <a:r>
              <a:rPr lang="zh-CN" altLang="en-US" sz="2800" b="0" dirty="0" smtClean="0">
                <a:latin typeface="宋体" panose="02010600030101010101" pitchFamily="2" charset="-122"/>
              </a:rPr>
              <a:t>：</a:t>
            </a:r>
            <a:r>
              <a:rPr lang="zh-CN" altLang="en-US" sz="2800" b="0" dirty="0" smtClean="0">
                <a:solidFill>
                  <a:srgbClr val="0000FF"/>
                </a:solidFill>
                <a:latin typeface="黑体" panose="02010609060101010101" pitchFamily="49" charset="-122"/>
              </a:rPr>
              <a:t>无声</a:t>
            </a:r>
          </a:p>
          <a:p>
            <a:pPr eaLnBrk="1" hangingPunct="1">
              <a:lnSpc>
                <a:spcPct val="120000"/>
              </a:lnSpc>
            </a:pPr>
            <a:endParaRPr lang="zh-CN" altLang="en-US" sz="900" b="0" dirty="0" smtClean="0">
              <a:latin typeface="宋体" panose="02010600030101010101" pitchFamily="2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2800" b="0" dirty="0" smtClean="0">
                <a:solidFill>
                  <a:srgbClr val="0000FF"/>
                </a:solidFill>
                <a:latin typeface="黑体" panose="02010609060101010101" pitchFamily="49" charset="-122"/>
              </a:rPr>
              <a:t>湍流</a:t>
            </a:r>
            <a:r>
              <a:rPr lang="en-US" altLang="zh-CN" sz="2800" b="0" dirty="0" smtClean="0">
                <a:solidFill>
                  <a:srgbClr val="0000FF"/>
                </a:solidFill>
              </a:rPr>
              <a:t>turbulent flow</a:t>
            </a:r>
            <a:r>
              <a:rPr lang="zh-CN" altLang="en-US" sz="2800" b="0" dirty="0" smtClean="0">
                <a:solidFill>
                  <a:srgbClr val="0000FF"/>
                </a:solidFill>
                <a:latin typeface="宋体" panose="02010600030101010101" pitchFamily="2" charset="-122"/>
              </a:rPr>
              <a:t>：</a:t>
            </a:r>
            <a:r>
              <a:rPr lang="zh-CN" altLang="en-US" sz="2800" b="0" dirty="0" smtClean="0">
                <a:latin typeface="宋体" panose="02010600030101010101" pitchFamily="2" charset="-122"/>
              </a:rPr>
              <a:t>当流速不断增大时，或是有障碍的地方，层流将被破坏，这时流体作不规则的运动，在垂直于管轴的方向上将有分速度产生。</a:t>
            </a:r>
            <a:r>
              <a:rPr lang="zh-CN" altLang="en-US" sz="2800" b="0" dirty="0" smtClean="0">
                <a:latin typeface="黑体" panose="02010609060101010101" pitchFamily="49" charset="-122"/>
              </a:rPr>
              <a:t>特点</a:t>
            </a:r>
            <a:r>
              <a:rPr lang="zh-CN" altLang="en-US" sz="2800" b="0" dirty="0" smtClean="0">
                <a:latin typeface="宋体" panose="02010600030101010101" pitchFamily="2" charset="-122"/>
              </a:rPr>
              <a:t>：</a:t>
            </a:r>
            <a:r>
              <a:rPr lang="zh-CN" altLang="en-US" sz="2800" b="0" dirty="0" smtClean="0">
                <a:solidFill>
                  <a:srgbClr val="0000FF"/>
                </a:solidFill>
                <a:latin typeface="黑体" panose="02010609060101010101" pitchFamily="49" charset="-122"/>
              </a:rPr>
              <a:t>伴有噪声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7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7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7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548680"/>
            <a:ext cx="2857500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16"/>
          <p:cNvSpPr>
            <a:spLocks noChangeArrowheads="1"/>
          </p:cNvSpPr>
          <p:nvPr/>
        </p:nvSpPr>
        <p:spPr bwMode="auto">
          <a:xfrm>
            <a:off x="467544" y="5697252"/>
            <a:ext cx="799306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zh-CN" altLang="en-US" sz="2800" dirty="0">
                <a:solidFill>
                  <a:srgbClr val="0000FF"/>
                </a:solidFill>
              </a:rPr>
              <a:t>层流和湍流的判断方法：雷诺数</a:t>
            </a:r>
            <a:r>
              <a:rPr lang="en-US" altLang="zh-CN" sz="2800" dirty="0">
                <a:solidFill>
                  <a:srgbClr val="0000FF"/>
                </a:solidFill>
              </a:rPr>
              <a:t>Reynolds number</a:t>
            </a:r>
          </a:p>
        </p:txBody>
      </p:sp>
      <p:pic>
        <p:nvPicPr>
          <p:cNvPr id="5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956" y="152636"/>
            <a:ext cx="4549775" cy="232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924944"/>
            <a:ext cx="4041448" cy="2276872"/>
          </a:xfrm>
          <a:prstGeom prst="rect">
            <a:avLst/>
          </a:prstGeom>
        </p:spPr>
      </p:pic>
      <p:sp>
        <p:nvSpPr>
          <p:cNvPr id="21" name="任意多边形 20"/>
          <p:cNvSpPr/>
          <p:nvPr/>
        </p:nvSpPr>
        <p:spPr bwMode="auto">
          <a:xfrm>
            <a:off x="3810000" y="2143760"/>
            <a:ext cx="1767840" cy="660400"/>
          </a:xfrm>
          <a:custGeom>
            <a:avLst/>
            <a:gdLst>
              <a:gd name="connsiteX0" fmla="*/ 0 w 1767840"/>
              <a:gd name="connsiteY0" fmla="*/ 660400 h 660400"/>
              <a:gd name="connsiteX1" fmla="*/ 1767840 w 1767840"/>
              <a:gd name="connsiteY1" fmla="*/ 650240 h 660400"/>
              <a:gd name="connsiteX2" fmla="*/ 1717040 w 1767840"/>
              <a:gd name="connsiteY2" fmla="*/ 213360 h 660400"/>
              <a:gd name="connsiteX3" fmla="*/ 1402080 w 1767840"/>
              <a:gd name="connsiteY3" fmla="*/ 40640 h 660400"/>
              <a:gd name="connsiteX4" fmla="*/ 518160 w 1767840"/>
              <a:gd name="connsiteY4" fmla="*/ 0 h 660400"/>
              <a:gd name="connsiteX5" fmla="*/ 213360 w 1767840"/>
              <a:gd name="connsiteY5" fmla="*/ 284480 h 660400"/>
              <a:gd name="connsiteX6" fmla="*/ 0 w 1767840"/>
              <a:gd name="connsiteY6" fmla="*/ 660400 h 66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67840" h="660400">
                <a:moveTo>
                  <a:pt x="0" y="660400"/>
                </a:moveTo>
                <a:lnTo>
                  <a:pt x="1767840" y="650240"/>
                </a:lnTo>
                <a:lnTo>
                  <a:pt x="1717040" y="213360"/>
                </a:lnTo>
                <a:lnTo>
                  <a:pt x="1402080" y="40640"/>
                </a:lnTo>
                <a:lnTo>
                  <a:pt x="518160" y="0"/>
                </a:lnTo>
                <a:lnTo>
                  <a:pt x="213360" y="284480"/>
                </a:lnTo>
                <a:lnTo>
                  <a:pt x="0" y="66040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4048" y="3284984"/>
            <a:ext cx="3743325" cy="135255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71800" y="1088740"/>
            <a:ext cx="5353050" cy="351472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287338" y="441325"/>
            <a:ext cx="4119562" cy="762000"/>
          </a:xfrm>
        </p:spPr>
        <p:txBody>
          <a:bodyPr/>
          <a:lstStyle/>
          <a:p>
            <a:pPr eaLnBrk="1" hangingPunct="1"/>
            <a:r>
              <a:rPr lang="zh-CN" altLang="en-US" sz="3200" b="0" smtClean="0">
                <a:latin typeface="黑体" panose="02010609060101010101" pitchFamily="49" charset="-122"/>
              </a:rPr>
              <a:t>雷诺数</a:t>
            </a:r>
            <a:br>
              <a:rPr lang="zh-CN" altLang="en-US" sz="3200" b="0" smtClean="0">
                <a:latin typeface="黑体" panose="02010609060101010101" pitchFamily="49" charset="-122"/>
              </a:rPr>
            </a:br>
            <a:r>
              <a:rPr lang="zh-CN" altLang="en-US" sz="3200" b="0" smtClean="0">
                <a:latin typeface="黑体" panose="02010609060101010101" pitchFamily="49" charset="-122"/>
              </a:rPr>
              <a:t> </a:t>
            </a:r>
            <a:r>
              <a:rPr lang="en-US" altLang="zh-CN" sz="3200" smtClean="0">
                <a:solidFill>
                  <a:srgbClr val="0000FF"/>
                </a:solidFill>
              </a:rPr>
              <a:t>Reynolds number</a:t>
            </a:r>
          </a:p>
        </p:txBody>
      </p:sp>
      <p:sp>
        <p:nvSpPr>
          <p:cNvPr id="189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524000"/>
            <a:ext cx="7850188" cy="3344863"/>
          </a:xfrm>
        </p:spPr>
        <p:txBody>
          <a:bodyPr/>
          <a:lstStyle/>
          <a:p>
            <a:pPr algn="just" eaLnBrk="1" hangingPunct="1">
              <a:lnSpc>
                <a:spcPct val="120000"/>
              </a:lnSpc>
            </a:pPr>
            <a:r>
              <a:rPr lang="zh-CN" altLang="en-US" sz="2800" b="0" dirty="0" smtClean="0"/>
              <a:t>临界雷诺数：</a:t>
            </a:r>
            <a:r>
              <a:rPr lang="en-US" altLang="zh-CN" sz="2800" b="0" dirty="0" smtClean="0"/>
              <a:t>Re</a:t>
            </a:r>
            <a:r>
              <a:rPr lang="en-US" altLang="zh-CN" sz="2800" b="0" baseline="30000" dirty="0" smtClean="0"/>
              <a:t>c </a:t>
            </a:r>
            <a:endParaRPr lang="en-US" altLang="zh-CN" sz="2800" b="0" dirty="0" smtClean="0"/>
          </a:p>
          <a:p>
            <a:pPr lvl="2" algn="just" eaLnBrk="1" hangingPunct="1">
              <a:lnSpc>
                <a:spcPct val="120000"/>
              </a:lnSpc>
            </a:pPr>
            <a:r>
              <a:rPr lang="zh-CN" altLang="en-US" sz="2800" b="0" dirty="0" smtClean="0">
                <a:solidFill>
                  <a:srgbClr val="0000FF"/>
                </a:solidFill>
                <a:latin typeface="黑体" panose="02010609060101010101" pitchFamily="49" charset="-122"/>
              </a:rPr>
              <a:t>当</a:t>
            </a:r>
            <a:r>
              <a:rPr lang="en-US" altLang="zh-CN" sz="2800" b="0" dirty="0" err="1" smtClean="0">
                <a:solidFill>
                  <a:srgbClr val="0000FF"/>
                </a:solidFill>
                <a:latin typeface="黑体" panose="02010609060101010101" pitchFamily="49" charset="-122"/>
              </a:rPr>
              <a:t>Re</a:t>
            </a:r>
            <a:r>
              <a:rPr lang="en-US" altLang="zh-CN" sz="2800" b="0" dirty="0" err="1" smtClean="0">
                <a:solidFill>
                  <a:srgbClr val="0000FF"/>
                </a:solidFill>
                <a:latin typeface="黑体" panose="02010609060101010101" pitchFamily="49" charset="-122"/>
                <a:sym typeface="Symbol" panose="05050102010706020507" pitchFamily="18" charset="2"/>
              </a:rPr>
              <a:t></a:t>
            </a:r>
            <a:r>
              <a:rPr lang="en-US" altLang="zh-CN" sz="2800" b="0" dirty="0" err="1" smtClean="0">
                <a:solidFill>
                  <a:srgbClr val="0000FF"/>
                </a:solidFill>
                <a:latin typeface="黑体" panose="02010609060101010101" pitchFamily="49" charset="-122"/>
              </a:rPr>
              <a:t>Re</a:t>
            </a:r>
            <a:r>
              <a:rPr lang="en-US" altLang="zh-CN" sz="2800" b="0" baseline="30000" dirty="0" err="1" smtClean="0">
                <a:solidFill>
                  <a:srgbClr val="0000FF"/>
                </a:solidFill>
                <a:latin typeface="黑体" panose="02010609060101010101" pitchFamily="49" charset="-122"/>
              </a:rPr>
              <a:t>c</a:t>
            </a:r>
            <a:r>
              <a:rPr lang="zh-CN" altLang="en-US" sz="2800" b="0" dirty="0" smtClean="0">
                <a:solidFill>
                  <a:srgbClr val="0000FF"/>
                </a:solidFill>
                <a:latin typeface="黑体" panose="02010609060101010101" pitchFamily="49" charset="-122"/>
              </a:rPr>
              <a:t>时为层流 当</a:t>
            </a:r>
            <a:r>
              <a:rPr lang="en-US" altLang="zh-CN" sz="2800" b="0" dirty="0" err="1" smtClean="0">
                <a:solidFill>
                  <a:srgbClr val="0000FF"/>
                </a:solidFill>
                <a:latin typeface="黑体" panose="02010609060101010101" pitchFamily="49" charset="-122"/>
              </a:rPr>
              <a:t>Re</a:t>
            </a:r>
            <a:r>
              <a:rPr lang="en-US" altLang="zh-CN" sz="2800" b="0" dirty="0" err="1" smtClean="0">
                <a:solidFill>
                  <a:srgbClr val="0000FF"/>
                </a:solidFill>
                <a:latin typeface="黑体" panose="02010609060101010101" pitchFamily="49" charset="-122"/>
                <a:sym typeface="Symbol" panose="05050102010706020507" pitchFamily="18" charset="2"/>
              </a:rPr>
              <a:t></a:t>
            </a:r>
            <a:r>
              <a:rPr lang="en-US" altLang="zh-CN" sz="2800" b="0" dirty="0" err="1" smtClean="0">
                <a:solidFill>
                  <a:srgbClr val="0000FF"/>
                </a:solidFill>
                <a:latin typeface="黑体" panose="02010609060101010101" pitchFamily="49" charset="-122"/>
              </a:rPr>
              <a:t>Re</a:t>
            </a:r>
            <a:r>
              <a:rPr lang="en-US" altLang="zh-CN" sz="2800" b="0" baseline="30000" dirty="0" err="1" smtClean="0">
                <a:solidFill>
                  <a:srgbClr val="0000FF"/>
                </a:solidFill>
                <a:latin typeface="黑体" panose="02010609060101010101" pitchFamily="49" charset="-122"/>
              </a:rPr>
              <a:t>c</a:t>
            </a:r>
            <a:r>
              <a:rPr lang="zh-CN" altLang="en-US" sz="2800" b="0" dirty="0" smtClean="0">
                <a:solidFill>
                  <a:srgbClr val="0000FF"/>
                </a:solidFill>
                <a:latin typeface="黑体" panose="02010609060101010101" pitchFamily="49" charset="-122"/>
              </a:rPr>
              <a:t>时为湍流。</a:t>
            </a:r>
          </a:p>
          <a:p>
            <a:pPr algn="just" eaLnBrk="1" hangingPunct="1">
              <a:lnSpc>
                <a:spcPct val="120000"/>
              </a:lnSpc>
            </a:pPr>
            <a:r>
              <a:rPr lang="zh-CN" altLang="en-US" sz="2800" b="0" dirty="0" smtClean="0"/>
              <a:t>实验表明，当液体在管道中流动时，临界雷诺数</a:t>
            </a:r>
            <a:r>
              <a:rPr lang="en-US" altLang="zh-CN" sz="2800" b="0" dirty="0" smtClean="0"/>
              <a:t>Re</a:t>
            </a:r>
            <a:r>
              <a:rPr lang="en-US" altLang="zh-CN" sz="2800" b="0" baseline="30000" dirty="0" smtClean="0"/>
              <a:t>c</a:t>
            </a:r>
            <a:r>
              <a:rPr lang="zh-CN" altLang="en-US" sz="2800" b="0" dirty="0" smtClean="0"/>
              <a:t>为</a:t>
            </a:r>
            <a:r>
              <a:rPr lang="en-US" altLang="zh-CN" sz="2800" b="0" dirty="0" smtClean="0"/>
              <a:t>1000</a:t>
            </a:r>
            <a:r>
              <a:rPr lang="en-US" altLang="zh-CN" sz="2800" b="0" dirty="0" smtClean="0">
                <a:sym typeface="Symbol" panose="05050102010706020507" pitchFamily="18" charset="2"/>
              </a:rPr>
              <a:t></a:t>
            </a:r>
            <a:r>
              <a:rPr lang="en-US" altLang="zh-CN" sz="2800" b="0" dirty="0" smtClean="0"/>
              <a:t>1500</a:t>
            </a:r>
          </a:p>
          <a:p>
            <a:pPr eaLnBrk="1" hangingPunct="1"/>
            <a:endParaRPr lang="en-US" altLang="zh-CN" sz="2800" dirty="0" smtClean="0"/>
          </a:p>
        </p:txBody>
      </p:sp>
      <p:graphicFrame>
        <p:nvGraphicFramePr>
          <p:cNvPr id="53252" name="Object 5"/>
          <p:cNvGraphicFramePr>
            <a:graphicFrameLocks noChangeAspect="1"/>
          </p:cNvGraphicFramePr>
          <p:nvPr/>
        </p:nvGraphicFramePr>
        <p:xfrm>
          <a:off x="4191000" y="228600"/>
          <a:ext cx="1828800" cy="1200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71" r:id="rId3" imgW="634725" imgH="418918" progId="Equation.3">
                  <p:embed/>
                </p:oleObj>
              </mc:Choice>
              <mc:Fallback>
                <p:oleObj r:id="rId3" imgW="634725" imgH="418918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228600"/>
                        <a:ext cx="1828800" cy="120015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9448" name="Text Box 8"/>
          <p:cNvSpPr txBox="1">
            <a:spLocks noChangeArrowheads="1"/>
          </p:cNvSpPr>
          <p:nvPr/>
        </p:nvSpPr>
        <p:spPr bwMode="auto">
          <a:xfrm>
            <a:off x="611188" y="4905375"/>
            <a:ext cx="4679950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spcBef>
                <a:spcPct val="50000"/>
              </a:spcBef>
            </a:pPr>
            <a:r>
              <a:rPr kumimoji="0" lang="zh-CN" altLang="en-US" sz="2800"/>
              <a:t>应用：心音听诊，血压测量</a:t>
            </a:r>
          </a:p>
        </p:txBody>
      </p:sp>
      <p:pic>
        <p:nvPicPr>
          <p:cNvPr id="189449" name="Picture 9" descr="image00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0675" y="3681413"/>
            <a:ext cx="3689350" cy="311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9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9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89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89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89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44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47625"/>
            <a:ext cx="7772400" cy="609600"/>
          </a:xfrm>
        </p:spPr>
        <p:txBody>
          <a:bodyPr/>
          <a:lstStyle/>
          <a:p>
            <a:pPr eaLnBrk="1" hangingPunct="1"/>
            <a:r>
              <a:rPr lang="zh-CN" altLang="en-US" sz="3200" b="0" smtClean="0">
                <a:latin typeface="黑体" panose="02010609060101010101" pitchFamily="49" charset="-122"/>
              </a:rPr>
              <a:t>例   题</a:t>
            </a:r>
            <a:endParaRPr lang="en-US" altLang="zh-CN" sz="3200" b="0" smtClean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685800"/>
            <a:ext cx="8458200" cy="1981200"/>
          </a:xfrm>
        </p:spPr>
        <p:txBody>
          <a:bodyPr/>
          <a:lstStyle/>
          <a:p>
            <a:pPr eaLnBrk="1" hangingPunct="1">
              <a:lnSpc>
                <a:spcPct val="110000"/>
              </a:lnSpc>
              <a:buFontTx/>
              <a:buNone/>
            </a:pPr>
            <a:r>
              <a:rPr lang="en-US" altLang="zh-CN" b="0" smtClean="0">
                <a:latin typeface="宋体" panose="02010600030101010101" pitchFamily="2" charset="-122"/>
              </a:rPr>
              <a:t>  </a:t>
            </a:r>
            <a:r>
              <a:rPr lang="zh-CN" altLang="en-US" sz="2800" b="0" smtClean="0">
                <a:latin typeface="宋体" panose="02010600030101010101" pitchFamily="2" charset="-122"/>
              </a:rPr>
              <a:t>血液的粘度</a:t>
            </a:r>
            <a:r>
              <a:rPr lang="zh-CN" altLang="en-US" sz="2800" b="0" i="1" smtClean="0">
                <a:sym typeface="Symbol" panose="05050102010706020507" pitchFamily="18" charset="2"/>
              </a:rPr>
              <a:t></a:t>
            </a:r>
            <a:r>
              <a:rPr lang="zh-CN" altLang="en-US" sz="2800" b="0" i="1" smtClean="0"/>
              <a:t> </a:t>
            </a:r>
            <a:r>
              <a:rPr lang="en-US" altLang="zh-CN" sz="2800" b="0" smtClean="0"/>
              <a:t>= 4.0</a:t>
            </a:r>
            <a:r>
              <a:rPr lang="en-US" altLang="zh-CN" sz="2800" b="0" smtClean="0">
                <a:sym typeface="Symbol" panose="05050102010706020507" pitchFamily="18" charset="2"/>
              </a:rPr>
              <a:t></a:t>
            </a:r>
            <a:r>
              <a:rPr lang="en-US" altLang="zh-CN" sz="2800" b="0" smtClean="0"/>
              <a:t>10</a:t>
            </a:r>
            <a:r>
              <a:rPr lang="en-US" altLang="zh-CN" sz="2800" b="0" baseline="30000" smtClean="0">
                <a:sym typeface="Symbol" panose="05050102010706020507" pitchFamily="18" charset="2"/>
              </a:rPr>
              <a:t></a:t>
            </a:r>
            <a:r>
              <a:rPr lang="en-US" altLang="zh-CN" sz="2800" b="0" baseline="30000" smtClean="0"/>
              <a:t>3 </a:t>
            </a:r>
            <a:r>
              <a:rPr lang="en-US" altLang="zh-CN" sz="2800" b="0" smtClean="0"/>
              <a:t>Pa</a:t>
            </a:r>
            <a:r>
              <a:rPr lang="en-US" altLang="zh-CN" sz="2800" b="0" smtClean="0">
                <a:sym typeface="Symbol" panose="05050102010706020507" pitchFamily="18" charset="2"/>
              </a:rPr>
              <a:t></a:t>
            </a:r>
            <a:r>
              <a:rPr lang="en-US" altLang="zh-CN" sz="2800" b="0" smtClean="0"/>
              <a:t>s</a:t>
            </a:r>
            <a:r>
              <a:rPr lang="zh-CN" altLang="en-US" sz="2800" b="0" smtClean="0">
                <a:latin typeface="宋体" panose="02010600030101010101" pitchFamily="2" charset="-122"/>
              </a:rPr>
              <a:t>，密度</a:t>
            </a:r>
            <a:r>
              <a:rPr lang="zh-CN" altLang="en-US" sz="2800" b="0" i="1" smtClean="0">
                <a:sym typeface="Symbol" panose="05050102010706020507" pitchFamily="18" charset="2"/>
              </a:rPr>
              <a:t></a:t>
            </a:r>
            <a:r>
              <a:rPr lang="zh-CN" altLang="en-US" sz="2800" b="0" i="1" smtClean="0"/>
              <a:t> </a:t>
            </a:r>
            <a:r>
              <a:rPr lang="en-US" altLang="zh-CN" sz="2800" b="0" smtClean="0"/>
              <a:t>= 1.05</a:t>
            </a:r>
            <a:r>
              <a:rPr lang="en-US" altLang="zh-CN" sz="2800" b="0" smtClean="0">
                <a:sym typeface="Symbol" panose="05050102010706020507" pitchFamily="18" charset="2"/>
              </a:rPr>
              <a:t></a:t>
            </a:r>
            <a:r>
              <a:rPr lang="en-US" altLang="zh-CN" sz="2800" b="0" smtClean="0"/>
              <a:t>10</a:t>
            </a:r>
            <a:r>
              <a:rPr lang="en-US" altLang="zh-CN" sz="2800" b="0" baseline="30000" smtClean="0"/>
              <a:t>3 </a:t>
            </a:r>
            <a:r>
              <a:rPr lang="en-US" altLang="zh-CN" sz="2800" b="0" smtClean="0"/>
              <a:t>kg</a:t>
            </a:r>
            <a:r>
              <a:rPr lang="en-US" altLang="zh-CN" sz="2800" b="0" smtClean="0">
                <a:sym typeface="Symbol" panose="05050102010706020507" pitchFamily="18" charset="2"/>
              </a:rPr>
              <a:t></a:t>
            </a:r>
            <a:r>
              <a:rPr lang="en-US" altLang="zh-CN" sz="2800" b="0" smtClean="0"/>
              <a:t>m</a:t>
            </a:r>
            <a:r>
              <a:rPr lang="en-US" altLang="zh-CN" sz="2800" b="0" baseline="30000" smtClean="0">
                <a:sym typeface="Symbol" panose="05050102010706020507" pitchFamily="18" charset="2"/>
              </a:rPr>
              <a:t></a:t>
            </a:r>
            <a:r>
              <a:rPr lang="en-US" altLang="zh-CN" sz="2800" b="0" baseline="30000" smtClean="0"/>
              <a:t>3</a:t>
            </a:r>
            <a:r>
              <a:rPr lang="zh-CN" altLang="en-US" sz="2800" b="0" smtClean="0">
                <a:latin typeface="宋体" panose="02010600030101010101" pitchFamily="2" charset="-122"/>
              </a:rPr>
              <a:t>，主动脉半径</a:t>
            </a:r>
            <a:r>
              <a:rPr lang="en-US" altLang="zh-CN" sz="2800" b="0" i="1" smtClean="0"/>
              <a:t>r</a:t>
            </a:r>
            <a:r>
              <a:rPr lang="en-US" altLang="zh-CN" sz="2800" b="0" smtClean="0"/>
              <a:t>=1</a:t>
            </a:r>
            <a:r>
              <a:rPr lang="en-US" altLang="zh-CN" sz="2800" b="0" smtClean="0">
                <a:sym typeface="Symbol" panose="05050102010706020507" pitchFamily="18" charset="2"/>
              </a:rPr>
              <a:t></a:t>
            </a:r>
            <a:r>
              <a:rPr lang="en-US" altLang="zh-CN" sz="2800" b="0" smtClean="0"/>
              <a:t>10</a:t>
            </a:r>
            <a:r>
              <a:rPr lang="en-US" altLang="zh-CN" sz="2800" b="0" baseline="30000" smtClean="0">
                <a:sym typeface="Symbol" panose="05050102010706020507" pitchFamily="18" charset="2"/>
              </a:rPr>
              <a:t></a:t>
            </a:r>
            <a:r>
              <a:rPr lang="en-US" altLang="zh-CN" sz="2800" b="0" baseline="30000" smtClean="0"/>
              <a:t>2 </a:t>
            </a:r>
            <a:r>
              <a:rPr lang="en-US" altLang="zh-CN" sz="2800" b="0" smtClean="0"/>
              <a:t>m</a:t>
            </a:r>
            <a:r>
              <a:rPr lang="zh-CN" altLang="en-US" sz="2800" b="0" smtClean="0">
                <a:latin typeface="宋体" panose="02010600030101010101" pitchFamily="2" charset="-122"/>
              </a:rPr>
              <a:t>，临界雷诺数</a:t>
            </a:r>
            <a:r>
              <a:rPr lang="en-US" altLang="zh-CN" sz="2800" b="0" smtClean="0"/>
              <a:t>Re</a:t>
            </a:r>
            <a:r>
              <a:rPr lang="en-US" altLang="zh-CN" sz="2800" b="0" baseline="30000" smtClean="0"/>
              <a:t>c</a:t>
            </a:r>
            <a:r>
              <a:rPr lang="en-US" altLang="zh-CN" sz="2800" b="0" smtClean="0"/>
              <a:t>=1000</a:t>
            </a:r>
            <a:r>
              <a:rPr lang="zh-CN" altLang="en-US" sz="2800" b="0" smtClean="0">
                <a:latin typeface="宋体" panose="02010600030101010101" pitchFamily="2" charset="-122"/>
              </a:rPr>
              <a:t>，求血液的临界速度？</a:t>
            </a:r>
            <a:r>
              <a:rPr lang="zh-CN" altLang="en-US" smtClean="0"/>
              <a:t> </a:t>
            </a:r>
          </a:p>
        </p:txBody>
      </p:sp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3810000" y="32099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endParaRPr kumimoji="0" lang="zh-CN" altLang="en-US" sz="1000" b="0">
              <a:ea typeface="宋体" panose="02010600030101010101" pitchFamily="2" charset="-122"/>
            </a:endParaRPr>
          </a:p>
        </p:txBody>
      </p:sp>
      <p:graphicFrame>
        <p:nvGraphicFramePr>
          <p:cNvPr id="190469" name="Object 5"/>
          <p:cNvGraphicFramePr>
            <a:graphicFrameLocks noChangeAspect="1"/>
          </p:cNvGraphicFramePr>
          <p:nvPr/>
        </p:nvGraphicFramePr>
        <p:xfrm>
          <a:off x="1258888" y="2349500"/>
          <a:ext cx="4191000" cy="1203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12" r:id="rId3" imgW="1524000" imgH="444500" progId="Equation.3">
                  <p:embed/>
                </p:oleObj>
              </mc:Choice>
              <mc:Fallback>
                <p:oleObj r:id="rId3" imgW="1524000" imgH="4445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2349500"/>
                        <a:ext cx="4191000" cy="1203325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0471" name="Object 7"/>
          <p:cNvGraphicFramePr>
            <a:graphicFrameLocks noChangeAspect="1"/>
          </p:cNvGraphicFramePr>
          <p:nvPr/>
        </p:nvGraphicFramePr>
        <p:xfrm>
          <a:off x="1763713" y="3681413"/>
          <a:ext cx="5867400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13" r:id="rId5" imgW="2133600" imgH="419100" progId="Equation.3">
                  <p:embed/>
                </p:oleObj>
              </mc:Choice>
              <mc:Fallback>
                <p:oleObj r:id="rId5" imgW="2133600" imgH="4191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3681413"/>
                        <a:ext cx="5867400" cy="1152525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0472" name="Rectangle 8"/>
          <p:cNvSpPr>
            <a:spLocks noChangeArrowheads="1"/>
          </p:cNvSpPr>
          <p:nvPr/>
        </p:nvSpPr>
        <p:spPr bwMode="auto">
          <a:xfrm>
            <a:off x="395288" y="4976813"/>
            <a:ext cx="7924800" cy="168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10000"/>
              </a:lnSpc>
              <a:buFontTx/>
              <a:buNone/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人在静息时，整个心动周期内主动脉血流平均速度为</a:t>
            </a:r>
            <a:r>
              <a:rPr lang="en-US" altLang="zh-CN" sz="2800">
                <a:ea typeface="宋体" panose="02010600030101010101" pitchFamily="2" charset="-122"/>
              </a:rPr>
              <a:t>0.2 m/s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，层流范围，但在心脏收缩开始射血期内速度将超过临界速度。</a:t>
            </a:r>
            <a:r>
              <a:rPr lang="zh-CN" altLang="en-US" sz="3600">
                <a:ea typeface="宋体" panose="02010600030101010101" pitchFamily="2" charset="-122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0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0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0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47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647700" y="333375"/>
            <a:ext cx="7772400" cy="839788"/>
          </a:xfrm>
        </p:spPr>
        <p:txBody>
          <a:bodyPr/>
          <a:lstStyle/>
          <a:p>
            <a:pPr eaLnBrk="1" hangingPunct="1"/>
            <a:r>
              <a:rPr lang="zh-CN" altLang="en-US" b="0" smtClean="0">
                <a:solidFill>
                  <a:srgbClr val="FF0000"/>
                </a:solidFill>
                <a:latin typeface="黑体" panose="02010609060101010101" pitchFamily="49" charset="-122"/>
              </a:rPr>
              <a:t>血液的流动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27313" y="1700213"/>
            <a:ext cx="5040312" cy="4114800"/>
          </a:xfrm>
        </p:spPr>
        <p:txBody>
          <a:bodyPr/>
          <a:lstStyle/>
          <a:p>
            <a:pPr eaLnBrk="1" hangingPunct="1">
              <a:lnSpc>
                <a:spcPct val="130000"/>
              </a:lnSpc>
            </a:pPr>
            <a:r>
              <a:rPr lang="zh-CN" altLang="en-US" sz="3600" b="0" smtClean="0">
                <a:hlinkClick r:id="rId2" action="ppaction://hlinksldjump"/>
              </a:rPr>
              <a:t>注意问题</a:t>
            </a:r>
            <a:r>
              <a:rPr lang="zh-CN" altLang="en-US" sz="3600" b="0" smtClean="0"/>
              <a:t> </a:t>
            </a:r>
            <a:r>
              <a:rPr lang="en-US" altLang="zh-CN" sz="3600" b="0" smtClean="0"/>
              <a:t>attention</a:t>
            </a:r>
          </a:p>
          <a:p>
            <a:pPr eaLnBrk="1" hangingPunct="1">
              <a:lnSpc>
                <a:spcPct val="130000"/>
              </a:lnSpc>
            </a:pPr>
            <a:r>
              <a:rPr lang="zh-CN" altLang="en-US" sz="3600" b="0" smtClean="0">
                <a:hlinkClick r:id="rId3" action="ppaction://hlinksldjump"/>
              </a:rPr>
              <a:t>血压</a:t>
            </a:r>
            <a:r>
              <a:rPr lang="zh-CN" altLang="en-US" sz="3600" b="0" smtClean="0"/>
              <a:t> </a:t>
            </a:r>
            <a:r>
              <a:rPr lang="en-US" altLang="zh-CN" sz="3600" b="0" smtClean="0"/>
              <a:t>blood pressure</a:t>
            </a:r>
          </a:p>
          <a:p>
            <a:pPr eaLnBrk="1" hangingPunct="1">
              <a:lnSpc>
                <a:spcPct val="130000"/>
              </a:lnSpc>
            </a:pPr>
            <a:r>
              <a:rPr lang="zh-CN" altLang="en-US" sz="3600" b="0" smtClean="0">
                <a:hlinkClick r:id="rId4" action="ppaction://hlinksldjump"/>
              </a:rPr>
              <a:t>心脏做功</a:t>
            </a:r>
            <a:r>
              <a:rPr lang="zh-CN" altLang="en-US" sz="3600" b="0" smtClean="0"/>
              <a:t> </a:t>
            </a:r>
            <a:r>
              <a:rPr lang="en-US" altLang="zh-CN" b="0" smtClean="0"/>
              <a:t>cardiac</a:t>
            </a:r>
            <a:r>
              <a:rPr lang="en-US" altLang="zh-CN" smtClean="0"/>
              <a:t> </a:t>
            </a:r>
            <a:r>
              <a:rPr lang="en-US" altLang="zh-CN" b="0" smtClean="0"/>
              <a:t>work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09600"/>
          </a:xfrm>
        </p:spPr>
        <p:txBody>
          <a:bodyPr/>
          <a:lstStyle/>
          <a:p>
            <a:pPr eaLnBrk="1" hangingPunct="1"/>
            <a:r>
              <a:rPr lang="zh-CN" altLang="en-US" sz="3600" b="0" smtClean="0">
                <a:solidFill>
                  <a:srgbClr val="FF0000"/>
                </a:solidFill>
              </a:rPr>
              <a:t>注意问题 </a:t>
            </a:r>
            <a:r>
              <a:rPr lang="en-US" altLang="zh-CN" sz="3600" b="0" smtClean="0">
                <a:solidFill>
                  <a:srgbClr val="FF0000"/>
                </a:solidFill>
              </a:rPr>
              <a:t>attention</a:t>
            </a:r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3741738"/>
          </a:xfrm>
        </p:spPr>
        <p:txBody>
          <a:bodyPr/>
          <a:lstStyle/>
          <a:p>
            <a:pPr eaLnBrk="1" hangingPunct="1">
              <a:lnSpc>
                <a:spcPct val="130000"/>
              </a:lnSpc>
              <a:buFontTx/>
              <a:buNone/>
            </a:pPr>
            <a:r>
              <a:rPr lang="en-US" altLang="zh-CN" b="0" smtClean="0"/>
              <a:t>    </a:t>
            </a:r>
            <a:r>
              <a:rPr lang="zh-CN" altLang="en-US" b="0" smtClean="0"/>
              <a:t>（</a:t>
            </a:r>
            <a:r>
              <a:rPr lang="en-US" altLang="zh-CN" b="0" smtClean="0"/>
              <a:t>1</a:t>
            </a:r>
            <a:r>
              <a:rPr lang="zh-CN" altLang="en-US" b="0" smtClean="0"/>
              <a:t>）血液是非牛顿流体，而本章所有的粘性流体公式均是指牛顿流体。</a:t>
            </a:r>
          </a:p>
          <a:p>
            <a:pPr eaLnBrk="1" hangingPunct="1">
              <a:lnSpc>
                <a:spcPct val="130000"/>
              </a:lnSpc>
              <a:buFontTx/>
              <a:buNone/>
            </a:pPr>
            <a:r>
              <a:rPr lang="zh-CN" altLang="en-US" b="0" smtClean="0"/>
              <a:t>    （</a:t>
            </a:r>
            <a:r>
              <a:rPr lang="en-US" altLang="zh-CN" b="0" smtClean="0"/>
              <a:t>2</a:t>
            </a:r>
            <a:r>
              <a:rPr lang="zh-CN" altLang="en-US" b="0" smtClean="0"/>
              <a:t>）血管具有弹性，和刚性管腔不同</a:t>
            </a:r>
          </a:p>
          <a:p>
            <a:pPr eaLnBrk="1" hangingPunct="1">
              <a:lnSpc>
                <a:spcPct val="130000"/>
              </a:lnSpc>
              <a:buFontTx/>
              <a:buNone/>
            </a:pPr>
            <a:r>
              <a:rPr lang="zh-CN" altLang="en-US" b="0" smtClean="0"/>
              <a:t>    （</a:t>
            </a:r>
            <a:r>
              <a:rPr lang="en-US" altLang="zh-CN" b="0" smtClean="0"/>
              <a:t>3</a:t>
            </a:r>
            <a:r>
              <a:rPr lang="zh-CN" altLang="en-US" b="0" smtClean="0"/>
              <a:t>）血液流动近似满足伯努利方程和泊肃叶定律的条件。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2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2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2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47700" y="1016000"/>
            <a:ext cx="8172450" cy="5334000"/>
          </a:xfrm>
        </p:spPr>
        <p:txBody>
          <a:bodyPr/>
          <a:lstStyle/>
          <a:p>
            <a:pPr eaLnBrk="1" hangingPunct="1">
              <a:lnSpc>
                <a:spcPct val="130000"/>
              </a:lnSpc>
            </a:pPr>
            <a:r>
              <a:rPr lang="zh-CN" altLang="en-US" sz="2800" b="0" smtClean="0"/>
              <a:t>当左心室收缩向主动脉排血时，主动脉中的血压达到的最高值，称为</a:t>
            </a:r>
            <a:r>
              <a:rPr lang="zh-CN" altLang="en-US" sz="2800" b="0" smtClean="0">
                <a:solidFill>
                  <a:srgbClr val="0000FF"/>
                </a:solidFill>
              </a:rPr>
              <a:t>收缩压</a:t>
            </a:r>
            <a:r>
              <a:rPr lang="en-US" altLang="zh-CN" sz="2800" b="0" smtClean="0"/>
              <a:t>(systolic pressure)</a:t>
            </a:r>
            <a:r>
              <a:rPr lang="zh-CN" altLang="en-US" sz="2800" b="0" smtClean="0"/>
              <a:t>。</a:t>
            </a:r>
          </a:p>
          <a:p>
            <a:pPr eaLnBrk="1" hangingPunct="1">
              <a:lnSpc>
                <a:spcPct val="130000"/>
              </a:lnSpc>
            </a:pPr>
            <a:r>
              <a:rPr lang="zh-CN" altLang="en-US" sz="2800" b="0" smtClean="0"/>
              <a:t>在左心室舒张期，主动脉回缩将血液逐渐注入分支血管，血压下降达最低值，为</a:t>
            </a:r>
            <a:r>
              <a:rPr lang="zh-CN" altLang="en-US" sz="2800" b="0" smtClean="0">
                <a:solidFill>
                  <a:srgbClr val="0000FF"/>
                </a:solidFill>
              </a:rPr>
              <a:t>舒张压</a:t>
            </a:r>
            <a:r>
              <a:rPr lang="en-US" altLang="zh-CN" sz="2800" b="0" smtClean="0"/>
              <a:t>(diastolic pressure)</a:t>
            </a:r>
            <a:r>
              <a:rPr lang="zh-CN" altLang="en-US" sz="2800" b="0" smtClean="0"/>
              <a:t>。</a:t>
            </a:r>
          </a:p>
          <a:p>
            <a:pPr eaLnBrk="1" hangingPunct="1">
              <a:lnSpc>
                <a:spcPct val="130000"/>
              </a:lnSpc>
            </a:pPr>
            <a:r>
              <a:rPr lang="zh-CN" altLang="en-US" sz="2800" b="0" smtClean="0"/>
              <a:t>收缩压和舒张压之差，为</a:t>
            </a:r>
            <a:r>
              <a:rPr lang="zh-CN" altLang="en-US" sz="2800" b="0" smtClean="0">
                <a:solidFill>
                  <a:srgbClr val="0000FF"/>
                </a:solidFill>
              </a:rPr>
              <a:t>脉压</a:t>
            </a:r>
            <a:r>
              <a:rPr lang="en-US" altLang="zh-CN" sz="2800" b="0" smtClean="0"/>
              <a:t>(pulse pressure)</a:t>
            </a:r>
            <a:r>
              <a:rPr lang="zh-CN" altLang="en-US" sz="2800" b="0" smtClean="0"/>
              <a:t>。</a:t>
            </a:r>
          </a:p>
          <a:p>
            <a:pPr eaLnBrk="1" hangingPunct="1">
              <a:lnSpc>
                <a:spcPct val="160000"/>
              </a:lnSpc>
              <a:buFontTx/>
              <a:buNone/>
            </a:pPr>
            <a:r>
              <a:rPr lang="zh-CN" altLang="en-US" sz="2800" b="0" smtClean="0"/>
              <a:t>            收缩压的高低与主动脉的</a:t>
            </a:r>
            <a:r>
              <a:rPr lang="zh-CN" altLang="en-US" sz="2800" b="0" smtClean="0">
                <a:solidFill>
                  <a:srgbClr val="0000FF"/>
                </a:solidFill>
              </a:rPr>
              <a:t>弹性</a:t>
            </a:r>
            <a:r>
              <a:rPr lang="zh-CN" altLang="en-US" sz="2800" b="0" smtClean="0"/>
              <a:t>和主动脉中</a:t>
            </a:r>
            <a:r>
              <a:rPr lang="zh-CN" altLang="en-US" sz="2800" b="0" smtClean="0">
                <a:solidFill>
                  <a:srgbClr val="0000FF"/>
                </a:solidFill>
              </a:rPr>
              <a:t>血量</a:t>
            </a:r>
            <a:r>
              <a:rPr lang="zh-CN" altLang="en-US" sz="2800" b="0" smtClean="0"/>
              <a:t>有关，舒张压的高低与</a:t>
            </a:r>
            <a:r>
              <a:rPr lang="zh-CN" altLang="en-US" sz="2800" b="0" smtClean="0">
                <a:solidFill>
                  <a:srgbClr val="0000FF"/>
                </a:solidFill>
              </a:rPr>
              <a:t>外周阻力</a:t>
            </a:r>
            <a:r>
              <a:rPr lang="zh-CN" altLang="en-US" sz="2800" b="0" smtClean="0"/>
              <a:t>有密切关系。</a:t>
            </a:r>
          </a:p>
        </p:txBody>
      </p:sp>
      <p:sp>
        <p:nvSpPr>
          <p:cNvPr id="57347" name="Rectangle 3"/>
          <p:cNvSpPr>
            <a:spLocks noChangeArrowheads="1"/>
          </p:cNvSpPr>
          <p:nvPr/>
        </p:nvSpPr>
        <p:spPr bwMode="auto">
          <a:xfrm>
            <a:off x="3024188" y="271463"/>
            <a:ext cx="3452812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6000" tIns="36000" rIns="36000" bIns="36000"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zh-CN" altLang="en-US">
                <a:solidFill>
                  <a:srgbClr val="FF0000"/>
                </a:solidFill>
              </a:rPr>
              <a:t>血压</a:t>
            </a:r>
            <a:r>
              <a:rPr lang="en-US" altLang="zh-CN">
                <a:solidFill>
                  <a:srgbClr val="FF0000"/>
                </a:solidFill>
              </a:rPr>
              <a:t>blood pressure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35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35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35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935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19138" y="512763"/>
            <a:ext cx="7772400" cy="3167062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en-US" altLang="zh-CN" b="0" smtClean="0"/>
              <a:t>      </a:t>
            </a:r>
            <a:r>
              <a:rPr lang="zh-CN" altLang="en-US" b="0" smtClean="0"/>
              <a:t>主动脉中的血压是随着心脏的收缩和舒张而周期性变化的。</a:t>
            </a:r>
          </a:p>
          <a:p>
            <a:pPr algn="just" eaLnBrk="1" hangingPunct="1">
              <a:buFontTx/>
              <a:buNone/>
            </a:pPr>
            <a:endParaRPr lang="zh-CN" altLang="en-US" b="0" smtClean="0"/>
          </a:p>
          <a:p>
            <a:pPr algn="just" eaLnBrk="1" hangingPunct="1">
              <a:buFontTx/>
              <a:buNone/>
            </a:pPr>
            <a:r>
              <a:rPr lang="zh-CN" altLang="en-US" b="0" smtClean="0"/>
              <a:t>        由于血液是粘性流体，所以从</a:t>
            </a:r>
            <a:r>
              <a:rPr lang="zh-CN" altLang="en-US" b="0" smtClean="0">
                <a:solidFill>
                  <a:srgbClr val="0000FF"/>
                </a:solidFill>
                <a:latin typeface="黑体" panose="02010609060101010101" pitchFamily="49" charset="-122"/>
              </a:rPr>
              <a:t>主动脉到静脉，血压是逐渐下降的。</a:t>
            </a:r>
            <a:r>
              <a:rPr lang="zh-CN" altLang="en-US" smtClean="0">
                <a:solidFill>
                  <a:srgbClr val="0000FF"/>
                </a:solidFill>
                <a:latin typeface="黑体" panose="02010609060101010101" pitchFamily="49" charset="-122"/>
              </a:rPr>
              <a:t> </a:t>
            </a:r>
          </a:p>
        </p:txBody>
      </p:sp>
      <p:sp>
        <p:nvSpPr>
          <p:cNvPr id="194563" name="Rectangle 3"/>
          <p:cNvSpPr>
            <a:spLocks noChangeArrowheads="1"/>
          </p:cNvSpPr>
          <p:nvPr/>
        </p:nvSpPr>
        <p:spPr bwMode="auto">
          <a:xfrm>
            <a:off x="755650" y="3789363"/>
            <a:ext cx="7777163" cy="199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2800">
                <a:solidFill>
                  <a:srgbClr val="0000FF"/>
                </a:solidFill>
                <a:latin typeface="黑体" panose="02010609060101010101" pitchFamily="49" charset="-122"/>
              </a:rPr>
              <a:t> </a:t>
            </a:r>
            <a:r>
              <a:rPr lang="zh-CN" altLang="en-US" sz="2800">
                <a:solidFill>
                  <a:srgbClr val="0000FF"/>
                </a:solidFill>
                <a:latin typeface="黑体" panose="02010609060101010101" pitchFamily="49" charset="-122"/>
              </a:rPr>
              <a:t>正常血压值：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2800">
                <a:latin typeface="黑体" panose="02010609060101010101" pitchFamily="49" charset="-122"/>
              </a:rPr>
              <a:t>     </a:t>
            </a:r>
            <a:r>
              <a:rPr lang="zh-CN" altLang="en-US" sz="280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收缩压</a:t>
            </a:r>
            <a:r>
              <a:rPr lang="en-US" altLang="zh-CN" sz="280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:12-18.7</a:t>
            </a:r>
            <a:r>
              <a:rPr lang="zh-CN" altLang="en-US" sz="280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千帕（</a:t>
            </a:r>
            <a:r>
              <a:rPr lang="en-US" altLang="zh-CN" sz="280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90</a:t>
            </a:r>
            <a:r>
              <a:rPr lang="zh-CN" altLang="en-US" sz="280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280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140mmHg</a:t>
            </a:r>
            <a:r>
              <a:rPr lang="zh-CN" altLang="en-US" sz="280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280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舒张压</a:t>
            </a:r>
            <a:r>
              <a:rPr lang="en-US" altLang="zh-CN" sz="280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:8-12</a:t>
            </a:r>
            <a:r>
              <a:rPr lang="zh-CN" altLang="en-US" sz="280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千帕（</a:t>
            </a:r>
            <a:r>
              <a:rPr lang="en-US" altLang="zh-CN" sz="280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60</a:t>
            </a:r>
            <a:r>
              <a:rPr lang="zh-CN" altLang="en-US" sz="280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280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90mmHg</a:t>
            </a:r>
            <a:r>
              <a:rPr lang="zh-CN" altLang="en-US" sz="280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45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4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3625"/>
          </a:xfrm>
        </p:spPr>
        <p:txBody>
          <a:bodyPr/>
          <a:lstStyle/>
          <a:p>
            <a:pPr eaLnBrk="1" hangingPunct="1"/>
            <a:r>
              <a:rPr lang="zh-CN" altLang="en-US" sz="4000" b="0" smtClean="0">
                <a:solidFill>
                  <a:srgbClr val="FF0000"/>
                </a:solidFill>
              </a:rPr>
              <a:t>心脏做功</a:t>
            </a:r>
            <a:br>
              <a:rPr lang="zh-CN" altLang="en-US" sz="4000" b="0" smtClean="0">
                <a:solidFill>
                  <a:srgbClr val="FF0000"/>
                </a:solidFill>
              </a:rPr>
            </a:br>
            <a:r>
              <a:rPr lang="en-US" altLang="zh-CN" sz="4000" b="0" smtClean="0">
                <a:solidFill>
                  <a:srgbClr val="FF0000"/>
                </a:solidFill>
              </a:rPr>
              <a:t>cardiac work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41500"/>
            <a:ext cx="7772400" cy="4648200"/>
          </a:xfrm>
        </p:spPr>
        <p:txBody>
          <a:bodyPr/>
          <a:lstStyle/>
          <a:p>
            <a:pPr eaLnBrk="1" hangingPunct="1">
              <a:lnSpc>
                <a:spcPct val="130000"/>
              </a:lnSpc>
              <a:buFontTx/>
              <a:buNone/>
            </a:pPr>
            <a:r>
              <a:rPr lang="en-US" altLang="zh-CN" b="0" smtClean="0"/>
              <a:t>        </a:t>
            </a:r>
            <a:r>
              <a:rPr lang="zh-CN" altLang="en-US" b="0" smtClean="0"/>
              <a:t>心脏有节律地收缩与舒张，不断对血液作功，弥补血液循环过程中的能量损耗，维持血液循环继续进行。在粘性流体的伯努利方程中，对血液循环系统而言，其修正量</a:t>
            </a:r>
            <a:r>
              <a:rPr lang="en-US" altLang="zh-CN" b="0" i="1" smtClean="0">
                <a:solidFill>
                  <a:srgbClr val="0000FF"/>
                </a:solidFill>
              </a:rPr>
              <a:t>w</a:t>
            </a:r>
            <a:r>
              <a:rPr lang="zh-CN" altLang="en-US" b="0" smtClean="0">
                <a:solidFill>
                  <a:srgbClr val="0000FF"/>
                </a:solidFill>
                <a:latin typeface="黑体" panose="02010609060101010101" pitchFamily="49" charset="-122"/>
              </a:rPr>
              <a:t>为血液流动中克服内摩擦力作功的能量损失</a:t>
            </a:r>
            <a:r>
              <a:rPr lang="zh-CN" altLang="en-US" b="0" smtClean="0"/>
              <a:t>。</a:t>
            </a:r>
            <a:r>
              <a:rPr lang="zh-CN" altLang="en-US" smtClean="0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9" descr="https://imgsa.baidu.com/baike/c0%3Dbaike92%2C5%2C5%2C92%2C30/sign=31e5a0406d061d95694b3f6a1a9d61b4/9a504fc2d56285357d390b5993ef76c6a6ef63e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28"/>
          <a:stretch>
            <a:fillRect/>
          </a:stretch>
        </p:blipFill>
        <p:spPr bwMode="auto">
          <a:xfrm>
            <a:off x="2330450" y="60325"/>
            <a:ext cx="4257675" cy="671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6611" name="Rectangle 3"/>
          <p:cNvSpPr>
            <a:spLocks noChangeArrowheads="1"/>
          </p:cNvSpPr>
          <p:nvPr/>
        </p:nvSpPr>
        <p:spPr bwMode="auto">
          <a:xfrm>
            <a:off x="2808288" y="80963"/>
            <a:ext cx="3419475" cy="6372225"/>
          </a:xfrm>
          <a:prstGeom prst="rect">
            <a:avLst/>
          </a:prstGeom>
          <a:noFill/>
          <a:ln w="57150">
            <a:solidFill>
              <a:srgbClr val="8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36000" rIns="36000" bIns="36000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endParaRPr kumimoji="0" lang="zh-CN" altLang="en-US" sz="1000" b="0">
              <a:ea typeface="宋体" panose="02010600030101010101" pitchFamily="2" charset="-122"/>
            </a:endParaRPr>
          </a:p>
        </p:txBody>
      </p:sp>
      <p:sp>
        <p:nvSpPr>
          <p:cNvPr id="196613" name="Rectangle 5"/>
          <p:cNvSpPr>
            <a:spLocks noChangeArrowheads="1"/>
          </p:cNvSpPr>
          <p:nvPr/>
        </p:nvSpPr>
        <p:spPr bwMode="auto">
          <a:xfrm>
            <a:off x="3600450" y="873125"/>
            <a:ext cx="1657350" cy="2268538"/>
          </a:xfrm>
          <a:prstGeom prst="rect">
            <a:avLst/>
          </a:prstGeom>
          <a:noFill/>
          <a:ln w="571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tIns="36000" rIns="36000" bIns="36000" anchor="ctr"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endParaRPr kumimoji="0" lang="zh-CN" altLang="en-US" sz="1000" b="0">
              <a:ea typeface="宋体" panose="02010600030101010101" pitchFamily="2" charset="-122"/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179388" y="476250"/>
            <a:ext cx="1584325" cy="5721350"/>
            <a:chOff x="113" y="300"/>
            <a:chExt cx="998" cy="3604"/>
          </a:xfrm>
        </p:grpSpPr>
        <p:sp>
          <p:nvSpPr>
            <p:cNvPr id="61457" name="Text Box 7"/>
            <p:cNvSpPr txBox="1">
              <a:spLocks noChangeArrowheads="1"/>
            </p:cNvSpPr>
            <p:nvPr/>
          </p:nvSpPr>
          <p:spPr bwMode="auto">
            <a:xfrm>
              <a:off x="158" y="845"/>
              <a:ext cx="885" cy="315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6000" tIns="36000" rIns="36000" bIns="36000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just">
                <a:spcBef>
                  <a:spcPct val="50000"/>
                </a:spcBef>
                <a:buFontTx/>
                <a:buNone/>
              </a:pPr>
              <a:r>
                <a:rPr kumimoji="0" lang="zh-CN" altLang="en-US" sz="2800">
                  <a:ea typeface="宋体" panose="02010600030101010101" pitchFamily="2" charset="-122"/>
                </a:rPr>
                <a:t>左心室</a:t>
              </a:r>
            </a:p>
          </p:txBody>
        </p:sp>
        <p:sp>
          <p:nvSpPr>
            <p:cNvPr id="61458" name="Line 8"/>
            <p:cNvSpPr>
              <a:spLocks noChangeShapeType="1"/>
            </p:cNvSpPr>
            <p:nvPr/>
          </p:nvSpPr>
          <p:spPr bwMode="auto">
            <a:xfrm>
              <a:off x="544" y="1162"/>
              <a:ext cx="0" cy="295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36000" tIns="36000" rIns="36000" bIns="36000">
              <a:spAutoFit/>
            </a:bodyPr>
            <a:lstStyle/>
            <a:p>
              <a:endParaRPr lang="zh-CN" altLang="en-US"/>
            </a:p>
          </p:txBody>
        </p:sp>
        <p:sp>
          <p:nvSpPr>
            <p:cNvPr id="61459" name="Text Box 9"/>
            <p:cNvSpPr txBox="1">
              <a:spLocks noChangeArrowheads="1"/>
            </p:cNvSpPr>
            <p:nvPr/>
          </p:nvSpPr>
          <p:spPr bwMode="auto">
            <a:xfrm>
              <a:off x="113" y="1525"/>
              <a:ext cx="953" cy="315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6000" tIns="36000" rIns="36000" bIns="36000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just">
                <a:spcBef>
                  <a:spcPct val="50000"/>
                </a:spcBef>
                <a:buFontTx/>
                <a:buNone/>
              </a:pPr>
              <a:r>
                <a:rPr kumimoji="0" lang="zh-CN" altLang="en-US" sz="2800">
                  <a:ea typeface="宋体" panose="02010600030101010101" pitchFamily="2" charset="-122"/>
                </a:rPr>
                <a:t>主动脉</a:t>
              </a:r>
            </a:p>
          </p:txBody>
        </p:sp>
        <p:sp>
          <p:nvSpPr>
            <p:cNvPr id="61460" name="Text Box 10"/>
            <p:cNvSpPr txBox="1">
              <a:spLocks noChangeArrowheads="1"/>
            </p:cNvSpPr>
            <p:nvPr/>
          </p:nvSpPr>
          <p:spPr bwMode="auto">
            <a:xfrm>
              <a:off x="113" y="2183"/>
              <a:ext cx="998" cy="315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6000" tIns="36000" rIns="36000" bIns="36000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just">
                <a:spcBef>
                  <a:spcPct val="50000"/>
                </a:spcBef>
                <a:buFontTx/>
                <a:buNone/>
              </a:pPr>
              <a:r>
                <a:rPr kumimoji="0" lang="zh-CN" altLang="en-US" sz="2800">
                  <a:ea typeface="宋体" panose="02010600030101010101" pitchFamily="2" charset="-122"/>
                </a:rPr>
                <a:t>毛细血管</a:t>
              </a:r>
            </a:p>
          </p:txBody>
        </p:sp>
        <p:sp>
          <p:nvSpPr>
            <p:cNvPr id="61461" name="Text Box 11"/>
            <p:cNvSpPr txBox="1">
              <a:spLocks noChangeArrowheads="1"/>
            </p:cNvSpPr>
            <p:nvPr/>
          </p:nvSpPr>
          <p:spPr bwMode="auto">
            <a:xfrm>
              <a:off x="136" y="2750"/>
              <a:ext cx="975" cy="584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6000" tIns="36000" rIns="36000" bIns="36000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just">
                <a:spcBef>
                  <a:spcPct val="50000"/>
                </a:spcBef>
                <a:buFontTx/>
                <a:buNone/>
              </a:pPr>
              <a:r>
                <a:rPr kumimoji="0" lang="zh-CN" altLang="en-US" sz="2800">
                  <a:ea typeface="宋体" panose="02010600030101010101" pitchFamily="2" charset="-122"/>
                </a:rPr>
                <a:t>上、下腔静脉</a:t>
              </a:r>
            </a:p>
          </p:txBody>
        </p:sp>
        <p:sp>
          <p:nvSpPr>
            <p:cNvPr id="61462" name="Text Box 12"/>
            <p:cNvSpPr txBox="1">
              <a:spLocks noChangeArrowheads="1"/>
            </p:cNvSpPr>
            <p:nvPr/>
          </p:nvSpPr>
          <p:spPr bwMode="auto">
            <a:xfrm>
              <a:off x="113" y="3589"/>
              <a:ext cx="953" cy="315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6000" tIns="36000" rIns="36000" bIns="36000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just">
                <a:spcBef>
                  <a:spcPct val="50000"/>
                </a:spcBef>
                <a:buFontTx/>
                <a:buNone/>
              </a:pPr>
              <a:r>
                <a:rPr kumimoji="0" lang="zh-CN" altLang="en-US" sz="2800">
                  <a:ea typeface="宋体" panose="02010600030101010101" pitchFamily="2" charset="-122"/>
                </a:rPr>
                <a:t>右心房</a:t>
              </a:r>
            </a:p>
          </p:txBody>
        </p:sp>
        <p:sp>
          <p:nvSpPr>
            <p:cNvPr id="61463" name="Line 13"/>
            <p:cNvSpPr>
              <a:spLocks noChangeShapeType="1"/>
            </p:cNvSpPr>
            <p:nvPr/>
          </p:nvSpPr>
          <p:spPr bwMode="auto">
            <a:xfrm>
              <a:off x="544" y="1842"/>
              <a:ext cx="0" cy="295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36000" tIns="36000" rIns="36000" bIns="36000">
              <a:spAutoFit/>
            </a:bodyPr>
            <a:lstStyle/>
            <a:p>
              <a:endParaRPr lang="zh-CN" altLang="en-US"/>
            </a:p>
          </p:txBody>
        </p:sp>
        <p:sp>
          <p:nvSpPr>
            <p:cNvPr id="61464" name="Line 14"/>
            <p:cNvSpPr>
              <a:spLocks noChangeShapeType="1"/>
            </p:cNvSpPr>
            <p:nvPr/>
          </p:nvSpPr>
          <p:spPr bwMode="auto">
            <a:xfrm>
              <a:off x="544" y="2500"/>
              <a:ext cx="0" cy="295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36000" tIns="36000" rIns="36000" bIns="36000">
              <a:spAutoFit/>
            </a:bodyPr>
            <a:lstStyle/>
            <a:p>
              <a:endParaRPr lang="zh-CN" altLang="en-US"/>
            </a:p>
          </p:txBody>
        </p:sp>
        <p:sp>
          <p:nvSpPr>
            <p:cNvPr id="61465" name="Line 15"/>
            <p:cNvSpPr>
              <a:spLocks noChangeShapeType="1"/>
            </p:cNvSpPr>
            <p:nvPr/>
          </p:nvSpPr>
          <p:spPr bwMode="auto">
            <a:xfrm>
              <a:off x="589" y="3339"/>
              <a:ext cx="0" cy="295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36000" tIns="36000" rIns="36000" bIns="36000">
              <a:spAutoFit/>
            </a:bodyPr>
            <a:lstStyle/>
            <a:p>
              <a:endParaRPr lang="zh-CN" altLang="en-US"/>
            </a:p>
          </p:txBody>
        </p:sp>
        <p:sp>
          <p:nvSpPr>
            <p:cNvPr id="61466" name="Text Box 16"/>
            <p:cNvSpPr txBox="1">
              <a:spLocks noChangeArrowheads="1"/>
            </p:cNvSpPr>
            <p:nvPr/>
          </p:nvSpPr>
          <p:spPr bwMode="auto">
            <a:xfrm>
              <a:off x="204" y="300"/>
              <a:ext cx="885" cy="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6000" tIns="36000" rIns="36000" bIns="36000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just">
                <a:spcBef>
                  <a:spcPct val="50000"/>
                </a:spcBef>
                <a:buFontTx/>
                <a:buNone/>
              </a:pPr>
              <a:r>
                <a:rPr kumimoji="0" lang="zh-CN" altLang="en-US" sz="2800"/>
                <a:t>体循环</a:t>
              </a:r>
            </a:p>
          </p:txBody>
        </p:sp>
      </p:grp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7272338" y="296863"/>
            <a:ext cx="1584325" cy="5324475"/>
            <a:chOff x="4581" y="187"/>
            <a:chExt cx="998" cy="3354"/>
          </a:xfrm>
        </p:grpSpPr>
        <p:sp>
          <p:nvSpPr>
            <p:cNvPr id="61447" name="Text Box 18"/>
            <p:cNvSpPr txBox="1">
              <a:spLocks noChangeArrowheads="1"/>
            </p:cNvSpPr>
            <p:nvPr/>
          </p:nvSpPr>
          <p:spPr bwMode="auto">
            <a:xfrm>
              <a:off x="4626" y="732"/>
              <a:ext cx="885" cy="315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6000" tIns="36000" rIns="36000" bIns="36000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just">
                <a:spcBef>
                  <a:spcPct val="50000"/>
                </a:spcBef>
                <a:buFontTx/>
                <a:buNone/>
              </a:pPr>
              <a:r>
                <a:rPr kumimoji="0" lang="zh-CN" altLang="en-US" sz="2800">
                  <a:ea typeface="宋体" panose="02010600030101010101" pitchFamily="2" charset="-122"/>
                </a:rPr>
                <a:t>右心室</a:t>
              </a:r>
            </a:p>
          </p:txBody>
        </p:sp>
        <p:sp>
          <p:nvSpPr>
            <p:cNvPr id="61448" name="Line 19"/>
            <p:cNvSpPr>
              <a:spLocks noChangeShapeType="1"/>
            </p:cNvSpPr>
            <p:nvPr/>
          </p:nvSpPr>
          <p:spPr bwMode="auto">
            <a:xfrm>
              <a:off x="5012" y="1049"/>
              <a:ext cx="0" cy="295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36000" tIns="36000" rIns="36000" bIns="36000">
              <a:spAutoFit/>
            </a:bodyPr>
            <a:lstStyle/>
            <a:p>
              <a:endParaRPr lang="zh-CN" altLang="en-US"/>
            </a:p>
          </p:txBody>
        </p:sp>
        <p:sp>
          <p:nvSpPr>
            <p:cNvPr id="61449" name="Text Box 20"/>
            <p:cNvSpPr txBox="1">
              <a:spLocks noChangeArrowheads="1"/>
            </p:cNvSpPr>
            <p:nvPr/>
          </p:nvSpPr>
          <p:spPr bwMode="auto">
            <a:xfrm>
              <a:off x="4581" y="1412"/>
              <a:ext cx="953" cy="315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6000" tIns="36000" rIns="36000" bIns="36000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just">
                <a:spcBef>
                  <a:spcPct val="50000"/>
                </a:spcBef>
                <a:buFontTx/>
                <a:buNone/>
              </a:pPr>
              <a:r>
                <a:rPr kumimoji="0" lang="zh-CN" altLang="en-US" sz="2800">
                  <a:ea typeface="宋体" panose="02010600030101010101" pitchFamily="2" charset="-122"/>
                </a:rPr>
                <a:t>肺动脉</a:t>
              </a:r>
            </a:p>
          </p:txBody>
        </p:sp>
        <p:sp>
          <p:nvSpPr>
            <p:cNvPr id="61450" name="Text Box 21"/>
            <p:cNvSpPr txBox="1">
              <a:spLocks noChangeArrowheads="1"/>
            </p:cNvSpPr>
            <p:nvPr/>
          </p:nvSpPr>
          <p:spPr bwMode="auto">
            <a:xfrm>
              <a:off x="4581" y="2070"/>
              <a:ext cx="998" cy="315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6000" tIns="36000" rIns="36000" bIns="36000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just">
                <a:spcBef>
                  <a:spcPct val="50000"/>
                </a:spcBef>
                <a:buFontTx/>
                <a:buNone/>
              </a:pPr>
              <a:r>
                <a:rPr kumimoji="0" lang="zh-CN" altLang="en-US" sz="2800">
                  <a:ea typeface="宋体" panose="02010600030101010101" pitchFamily="2" charset="-122"/>
                </a:rPr>
                <a:t>毛细血管</a:t>
              </a:r>
            </a:p>
          </p:txBody>
        </p:sp>
        <p:sp>
          <p:nvSpPr>
            <p:cNvPr id="61451" name="Text Box 22"/>
            <p:cNvSpPr txBox="1">
              <a:spLocks noChangeArrowheads="1"/>
            </p:cNvSpPr>
            <p:nvPr/>
          </p:nvSpPr>
          <p:spPr bwMode="auto">
            <a:xfrm>
              <a:off x="4604" y="2637"/>
              <a:ext cx="975" cy="315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6000" tIns="36000" rIns="36000" bIns="36000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just">
                <a:spcBef>
                  <a:spcPct val="50000"/>
                </a:spcBef>
                <a:buFontTx/>
                <a:buNone/>
              </a:pPr>
              <a:r>
                <a:rPr kumimoji="0" lang="zh-CN" altLang="en-US" sz="2800">
                  <a:ea typeface="宋体" panose="02010600030101010101" pitchFamily="2" charset="-122"/>
                </a:rPr>
                <a:t>肺静脉</a:t>
              </a:r>
            </a:p>
          </p:txBody>
        </p:sp>
        <p:sp>
          <p:nvSpPr>
            <p:cNvPr id="61452" name="Text Box 23"/>
            <p:cNvSpPr txBox="1">
              <a:spLocks noChangeArrowheads="1"/>
            </p:cNvSpPr>
            <p:nvPr/>
          </p:nvSpPr>
          <p:spPr bwMode="auto">
            <a:xfrm>
              <a:off x="4626" y="3226"/>
              <a:ext cx="953" cy="315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6000" tIns="36000" rIns="36000" bIns="36000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just">
                <a:spcBef>
                  <a:spcPct val="50000"/>
                </a:spcBef>
                <a:buFontTx/>
                <a:buNone/>
              </a:pPr>
              <a:r>
                <a:rPr kumimoji="0" lang="zh-CN" altLang="en-US" sz="2800">
                  <a:ea typeface="宋体" panose="02010600030101010101" pitchFamily="2" charset="-122"/>
                </a:rPr>
                <a:t>左心房</a:t>
              </a:r>
            </a:p>
          </p:txBody>
        </p:sp>
        <p:sp>
          <p:nvSpPr>
            <p:cNvPr id="61453" name="Line 24"/>
            <p:cNvSpPr>
              <a:spLocks noChangeShapeType="1"/>
            </p:cNvSpPr>
            <p:nvPr/>
          </p:nvSpPr>
          <p:spPr bwMode="auto">
            <a:xfrm>
              <a:off x="5012" y="1729"/>
              <a:ext cx="0" cy="295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36000" tIns="36000" rIns="36000" bIns="36000">
              <a:spAutoFit/>
            </a:bodyPr>
            <a:lstStyle/>
            <a:p>
              <a:endParaRPr lang="zh-CN" altLang="en-US"/>
            </a:p>
          </p:txBody>
        </p:sp>
        <p:sp>
          <p:nvSpPr>
            <p:cNvPr id="61454" name="Line 25"/>
            <p:cNvSpPr>
              <a:spLocks noChangeShapeType="1"/>
            </p:cNvSpPr>
            <p:nvPr/>
          </p:nvSpPr>
          <p:spPr bwMode="auto">
            <a:xfrm>
              <a:off x="5012" y="2387"/>
              <a:ext cx="0" cy="295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36000" tIns="36000" rIns="36000" bIns="36000">
              <a:spAutoFit/>
            </a:bodyPr>
            <a:lstStyle/>
            <a:p>
              <a:endParaRPr lang="zh-CN" altLang="en-US"/>
            </a:p>
          </p:txBody>
        </p:sp>
        <p:sp>
          <p:nvSpPr>
            <p:cNvPr id="61455" name="Line 26"/>
            <p:cNvSpPr>
              <a:spLocks noChangeShapeType="1"/>
            </p:cNvSpPr>
            <p:nvPr/>
          </p:nvSpPr>
          <p:spPr bwMode="auto">
            <a:xfrm>
              <a:off x="5012" y="2931"/>
              <a:ext cx="0" cy="295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36000" tIns="36000" rIns="36000" bIns="36000">
              <a:spAutoFit/>
            </a:bodyPr>
            <a:lstStyle/>
            <a:p>
              <a:endParaRPr lang="zh-CN" altLang="en-US"/>
            </a:p>
          </p:txBody>
        </p:sp>
        <p:sp>
          <p:nvSpPr>
            <p:cNvPr id="61456" name="Text Box 27"/>
            <p:cNvSpPr txBox="1">
              <a:spLocks noChangeArrowheads="1"/>
            </p:cNvSpPr>
            <p:nvPr/>
          </p:nvSpPr>
          <p:spPr bwMode="auto">
            <a:xfrm>
              <a:off x="4672" y="187"/>
              <a:ext cx="885" cy="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6000" tIns="36000" rIns="36000" bIns="36000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just">
                <a:spcBef>
                  <a:spcPct val="50000"/>
                </a:spcBef>
                <a:buFontTx/>
                <a:buNone/>
              </a:pPr>
              <a:r>
                <a:rPr kumimoji="0" lang="zh-CN" altLang="en-US" sz="2800"/>
                <a:t>肺循环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6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96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11" grpId="0" animBg="1" autoUpdateAnimBg="0"/>
      <p:bldP spid="196613" grpId="0" animBg="1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67544" y="1556792"/>
            <a:ext cx="8216251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kumimoji="0" lang="zh-CN" altLang="en-US" sz="2400" b="0" dirty="0" smtClean="0">
                <a:ea typeface="宋体" panose="02010600030101010101" pitchFamily="2" charset="-122"/>
              </a:rPr>
              <a:t>下标</a:t>
            </a:r>
            <a:r>
              <a:rPr kumimoji="0" lang="en-US" altLang="zh-CN" sz="2400" b="0" dirty="0" smtClean="0">
                <a:ea typeface="宋体" panose="02010600030101010101" pitchFamily="2" charset="-122"/>
              </a:rPr>
              <a:t>1</a:t>
            </a:r>
            <a:r>
              <a:rPr kumimoji="0" lang="zh-CN" altLang="en-US" sz="2400" b="0" dirty="0" smtClean="0">
                <a:ea typeface="宋体" panose="02010600030101010101" pitchFamily="2" charset="-122"/>
              </a:rPr>
              <a:t>表示流出心脏的相关参数，下标</a:t>
            </a:r>
            <a:r>
              <a:rPr kumimoji="0" lang="en-US" altLang="zh-CN" sz="2400" b="0" dirty="0" smtClean="0">
                <a:ea typeface="宋体" panose="02010600030101010101" pitchFamily="2" charset="-122"/>
              </a:rPr>
              <a:t>2</a:t>
            </a:r>
            <a:r>
              <a:rPr kumimoji="0" lang="zh-CN" altLang="en-US" sz="2400" b="0" dirty="0" smtClean="0">
                <a:ea typeface="宋体" panose="02010600030101010101" pitchFamily="2" charset="-122"/>
              </a:rPr>
              <a:t>表示流回心脏的相关参数，血液流回时压强和速度近于</a:t>
            </a:r>
            <a:r>
              <a:rPr kumimoji="0" lang="en-US" altLang="zh-CN" sz="2400" b="0" dirty="0" smtClean="0">
                <a:ea typeface="宋体" panose="02010600030101010101" pitchFamily="2" charset="-122"/>
              </a:rPr>
              <a:t>0</a:t>
            </a:r>
            <a:r>
              <a:rPr kumimoji="0" lang="zh-CN" altLang="en-US" sz="2400" b="0" dirty="0" smtClean="0">
                <a:ea typeface="宋体" panose="02010600030101010101" pitchFamily="2" charset="-122"/>
              </a:rPr>
              <a:t>，左心室和右心房高度近似相同。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kumimoji="0" lang="zh-CN" altLang="en-US" sz="2400" b="0" dirty="0">
              <a:ea typeface="宋体" panose="02010600030101010101" pitchFamily="2" charset="-122"/>
            </a:endParaRPr>
          </a:p>
        </p:txBody>
      </p:sp>
      <p:graphicFrame>
        <p:nvGraphicFramePr>
          <p:cNvPr id="197634" name="Object 2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647700" y="512763"/>
          <a:ext cx="7667625" cy="1147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76" name="Equation" r:id="rId4" imgW="2628900" imgH="393700" progId="Equation.3">
                  <p:embed/>
                </p:oleObj>
              </mc:Choice>
              <mc:Fallback>
                <p:oleObj name="Equation" r:id="rId4" imgW="2628900" imgH="393700" progId="Equation.3">
                  <p:embed/>
                  <p:pic>
                    <p:nvPicPr>
                      <p:cNvPr id="0" name="Object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" y="512763"/>
                        <a:ext cx="7667625" cy="1147762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7635" name="Object 3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803573817"/>
              </p:ext>
            </p:extLst>
          </p:nvPr>
        </p:nvGraphicFramePr>
        <p:xfrm>
          <a:off x="2411760" y="2420888"/>
          <a:ext cx="2663825" cy="1044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77" name="Equation" r:id="rId6" imgW="1002865" imgH="393529" progId="Equation.3">
                  <p:embed/>
                </p:oleObj>
              </mc:Choice>
              <mc:Fallback>
                <p:oleObj name="Equation" r:id="rId6" imgW="1002865" imgH="393529" progId="Equation.3">
                  <p:embed/>
                  <p:pic>
                    <p:nvPicPr>
                      <p:cNvPr id="0" name="Object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760" y="2420888"/>
                        <a:ext cx="2663825" cy="1044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7636" name="Object 4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1166199461"/>
              </p:ext>
            </p:extLst>
          </p:nvPr>
        </p:nvGraphicFramePr>
        <p:xfrm>
          <a:off x="2159732" y="4149080"/>
          <a:ext cx="252095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78" name="Equation" r:id="rId8" imgW="1028254" imgH="393529" progId="Equation.3">
                  <p:embed/>
                </p:oleObj>
              </mc:Choice>
              <mc:Fallback>
                <p:oleObj name="Equation" r:id="rId8" imgW="1028254" imgH="393529" progId="Equation.3">
                  <p:embed/>
                  <p:pic>
                    <p:nvPicPr>
                      <p:cNvPr id="0" name="Object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9732" y="4149080"/>
                        <a:ext cx="2520950" cy="96520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7637" name="Object 5"/>
          <p:cNvGraphicFramePr>
            <a:graphicFrameLocks noGrp="1" noChangeAspect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624381527"/>
              </p:ext>
            </p:extLst>
          </p:nvPr>
        </p:nvGraphicFramePr>
        <p:xfrm>
          <a:off x="5472100" y="4041068"/>
          <a:ext cx="2087563" cy="163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79" name="公式" r:id="rId10" imgW="812447" imgH="634725" progId="Equation.3">
                  <p:embed/>
                </p:oleObj>
              </mc:Choice>
              <mc:Fallback>
                <p:oleObj name="公式" r:id="rId10" imgW="812447" imgH="634725" progId="Equation.3">
                  <p:embed/>
                  <p:pic>
                    <p:nvPicPr>
                      <p:cNvPr id="0" name="Object 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72100" y="4041068"/>
                        <a:ext cx="2087563" cy="163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矩形 1"/>
          <p:cNvSpPr/>
          <p:nvPr/>
        </p:nvSpPr>
        <p:spPr>
          <a:xfrm>
            <a:off x="539552" y="3465004"/>
            <a:ext cx="65790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/>
            <a:r>
              <a:rPr lang="zh-CN" altLang="en-US" sz="2400" dirty="0"/>
              <a:t>右心室压强约为左心室的</a:t>
            </a:r>
            <a:r>
              <a:rPr lang="en-US" altLang="zh-CN" sz="2400" dirty="0"/>
              <a:t>1/6. </a:t>
            </a:r>
            <a:r>
              <a:rPr lang="zh-CN" altLang="en-US" sz="2400" dirty="0"/>
              <a:t>流速则近似相同。</a:t>
            </a:r>
          </a:p>
        </p:txBody>
      </p:sp>
      <p:sp>
        <p:nvSpPr>
          <p:cNvPr id="3" name="矩形 2"/>
          <p:cNvSpPr/>
          <p:nvPr/>
        </p:nvSpPr>
        <p:spPr>
          <a:xfrm>
            <a:off x="431540" y="224644"/>
            <a:ext cx="48013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 smtClean="0"/>
              <a:t>左心室输出单位体积血流做的功：</a:t>
            </a:r>
            <a:endParaRPr lang="zh-CN" altLang="en-US" sz="2400" dirty="0"/>
          </a:p>
        </p:txBody>
      </p:sp>
      <p:graphicFrame>
        <p:nvGraphicFramePr>
          <p:cNvPr id="1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1842821"/>
              </p:ext>
            </p:extLst>
          </p:nvPr>
        </p:nvGraphicFramePr>
        <p:xfrm>
          <a:off x="575556" y="5697252"/>
          <a:ext cx="2484276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80" name="Equation" r:id="rId12" imgW="1066680" imgH="241200" progId="Equation.DSMT4">
                  <p:embed/>
                </p:oleObj>
              </mc:Choice>
              <mc:Fallback>
                <p:oleObj name="Equation" r:id="rId12" imgW="1066680" imgH="241200" progId="Equation.DSMT4">
                  <p:embed/>
                  <p:pic>
                    <p:nvPicPr>
                      <p:cNvPr id="197637" name="Object 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5556" y="5697252"/>
                        <a:ext cx="2484276" cy="619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3683126"/>
              </p:ext>
            </p:extLst>
          </p:nvPr>
        </p:nvGraphicFramePr>
        <p:xfrm>
          <a:off x="3671900" y="5769260"/>
          <a:ext cx="1764196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81" name="Equation" r:id="rId14" imgW="774360" imgH="228600" progId="Equation.DSMT4">
                  <p:embed/>
                </p:oleObj>
              </mc:Choice>
              <mc:Fallback>
                <p:oleObj name="Equation" r:id="rId14" imgW="774360" imgH="228600" progId="Equation.DSMT4">
                  <p:embed/>
                  <p:pic>
                    <p:nvPicPr>
                      <p:cNvPr id="11" name="Object 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71900" y="5769260"/>
                        <a:ext cx="1764196" cy="587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5187458"/>
              </p:ext>
            </p:extLst>
          </p:nvPr>
        </p:nvGraphicFramePr>
        <p:xfrm>
          <a:off x="6120172" y="5697252"/>
          <a:ext cx="2349500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82" name="Equation" r:id="rId16" imgW="914400" imgH="228600" progId="Equation.DSMT4">
                  <p:embed/>
                </p:oleObj>
              </mc:Choice>
              <mc:Fallback>
                <p:oleObj name="Equation" r:id="rId16" imgW="914400" imgH="228600" progId="Equation.DSMT4">
                  <p:embed/>
                  <p:pic>
                    <p:nvPicPr>
                      <p:cNvPr id="12" name="Object 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20172" y="5697252"/>
                        <a:ext cx="2349500" cy="587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0963"/>
            <a:ext cx="7772400" cy="647700"/>
          </a:xfrm>
        </p:spPr>
        <p:txBody>
          <a:bodyPr/>
          <a:lstStyle/>
          <a:p>
            <a:pPr eaLnBrk="1" hangingPunct="1"/>
            <a:r>
              <a:rPr lang="zh-CN" altLang="en-US" sz="4000" b="0" smtClean="0">
                <a:solidFill>
                  <a:srgbClr val="FF0000"/>
                </a:solidFill>
              </a:rPr>
              <a:t>总  结</a:t>
            </a:r>
            <a:endParaRPr lang="en-US" altLang="zh-CN" sz="4000" b="0" smtClean="0">
              <a:solidFill>
                <a:srgbClr val="FF0000"/>
              </a:solidFill>
            </a:endParaRPr>
          </a:p>
        </p:txBody>
      </p:sp>
      <p:sp>
        <p:nvSpPr>
          <p:cNvPr id="4" name="内容占位符 2"/>
          <p:cNvSpPr txBox="1">
            <a:spLocks/>
          </p:cNvSpPr>
          <p:nvPr/>
        </p:nvSpPr>
        <p:spPr bwMode="auto">
          <a:xfrm>
            <a:off x="468313" y="657225"/>
            <a:ext cx="8675687" cy="580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kumimoji="1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800" dirty="0"/>
              <a:t>理想流体</a:t>
            </a:r>
            <a:endParaRPr lang="en-US" altLang="zh-CN" sz="2800" dirty="0"/>
          </a:p>
          <a:p>
            <a:pPr lvl="1"/>
            <a:r>
              <a:rPr lang="zh-CN" altLang="en-US" sz="2400" dirty="0"/>
              <a:t>流线  流管  </a:t>
            </a:r>
            <a:endParaRPr lang="en-US" altLang="zh-CN" sz="2400" dirty="0"/>
          </a:p>
          <a:p>
            <a:pPr lvl="1"/>
            <a:r>
              <a:rPr lang="zh-CN" altLang="en-US" sz="2400" dirty="0"/>
              <a:t>稳流（特点，</a:t>
            </a:r>
            <a:r>
              <a:rPr lang="zh-CN" altLang="en-US" sz="2400" dirty="0">
                <a:solidFill>
                  <a:srgbClr val="FF0000"/>
                </a:solidFill>
              </a:rPr>
              <a:t>不要求是理想流体</a:t>
            </a:r>
            <a:r>
              <a:rPr lang="zh-CN" altLang="en-US" sz="2400" dirty="0"/>
              <a:t>）</a:t>
            </a:r>
            <a:endParaRPr lang="en-US" altLang="zh-CN" sz="2400" dirty="0"/>
          </a:p>
          <a:p>
            <a:pPr lvl="1"/>
            <a:r>
              <a:rPr lang="zh-CN" altLang="en-US" sz="2400" dirty="0"/>
              <a:t>连续性方程 （稳</a:t>
            </a:r>
            <a:r>
              <a:rPr lang="zh-CN" altLang="en-US" sz="2400" dirty="0" smtClean="0"/>
              <a:t>流，同一流管） </a:t>
            </a:r>
            <a:endParaRPr lang="en-US" altLang="zh-CN" sz="2400" dirty="0"/>
          </a:p>
          <a:p>
            <a:pPr lvl="1"/>
            <a:r>
              <a:rPr lang="zh-CN" altLang="en-US" sz="2400" dirty="0"/>
              <a:t>伯努利方程</a:t>
            </a:r>
          </a:p>
          <a:p>
            <a:pPr lvl="2"/>
            <a:r>
              <a:rPr lang="zh-CN" altLang="en-US" sz="2000" b="0" dirty="0">
                <a:solidFill>
                  <a:schemeClr val="tx2"/>
                </a:solidFill>
              </a:rPr>
              <a:t>条件：</a:t>
            </a:r>
            <a:r>
              <a:rPr lang="zh-CN" altLang="en-US" sz="2000" b="0" dirty="0">
                <a:solidFill>
                  <a:srgbClr val="FF0000"/>
                </a:solidFill>
              </a:rPr>
              <a:t>理想流体做稳流（同一流管内）</a:t>
            </a:r>
          </a:p>
          <a:p>
            <a:pPr lvl="2"/>
            <a:r>
              <a:rPr lang="en-US" altLang="zh-CN" sz="2000" b="0" dirty="0"/>
              <a:t>Q=</a:t>
            </a:r>
            <a:r>
              <a:rPr lang="en-US" altLang="zh-CN" sz="2000" b="0" dirty="0" err="1"/>
              <a:t>S</a:t>
            </a:r>
            <a:r>
              <a:rPr lang="en-US" altLang="zh-CN" sz="2000" b="0" i="1" dirty="0" err="1"/>
              <a:t>v</a:t>
            </a:r>
            <a:r>
              <a:rPr lang="en-US" altLang="zh-CN" sz="2000" b="0" dirty="0"/>
              <a:t>=</a:t>
            </a:r>
            <a:r>
              <a:rPr lang="zh-CN" altLang="en-US" sz="2000" b="0" dirty="0"/>
              <a:t>常量</a:t>
            </a:r>
            <a:endParaRPr lang="en-US" altLang="zh-CN" sz="2000" b="0" dirty="0"/>
          </a:p>
          <a:p>
            <a:pPr lvl="2"/>
            <a:r>
              <a:rPr lang="zh-CN" altLang="en-US" sz="2000" b="0" dirty="0"/>
              <a:t>应用</a:t>
            </a:r>
            <a:r>
              <a:rPr lang="zh-CN" altLang="en-US" sz="2000" b="0" dirty="0" smtClean="0"/>
              <a:t>：文丘里流量计</a:t>
            </a:r>
            <a:r>
              <a:rPr lang="zh-CN" altLang="en-US" sz="2000" b="0" dirty="0"/>
              <a:t>，</a:t>
            </a:r>
            <a:r>
              <a:rPr lang="zh-CN" altLang="en-US" sz="2000" b="0" dirty="0" smtClean="0"/>
              <a:t>皮托管等</a:t>
            </a:r>
            <a:endParaRPr lang="en-US" altLang="zh-CN" sz="2000" b="0" dirty="0"/>
          </a:p>
          <a:p>
            <a:r>
              <a:rPr lang="zh-CN" altLang="en-US" sz="2800" b="0" dirty="0"/>
              <a:t>实际流体</a:t>
            </a:r>
            <a:endParaRPr lang="en-US" altLang="zh-CN" sz="2800" b="0" dirty="0"/>
          </a:p>
          <a:p>
            <a:pPr lvl="1"/>
            <a:r>
              <a:rPr lang="zh-CN" altLang="en-US" sz="2400" b="0" dirty="0"/>
              <a:t>层流</a:t>
            </a:r>
            <a:endParaRPr lang="en-US" altLang="zh-CN" sz="2400" b="0" dirty="0"/>
          </a:p>
          <a:p>
            <a:pPr lvl="2"/>
            <a:r>
              <a:rPr lang="zh-CN" altLang="en-US" sz="2000" b="0" dirty="0"/>
              <a:t>牛顿粘性定律（粘度），伯努利方程及应用，</a:t>
            </a:r>
            <a:r>
              <a:rPr lang="zh-CN" altLang="en-US" sz="2000" b="0"/>
              <a:t>泊肃叶定律</a:t>
            </a:r>
            <a:r>
              <a:rPr lang="zh-CN" altLang="en-US" sz="2000" b="0" smtClean="0"/>
              <a:t>（不同流管，测量</a:t>
            </a:r>
            <a:r>
              <a:rPr lang="zh-CN" altLang="en-US" sz="2000" b="0" dirty="0"/>
              <a:t>粘度），斯托克斯粘性公式（由沉降速度测粘度）</a:t>
            </a:r>
            <a:endParaRPr lang="en-US" altLang="zh-CN" sz="2000" b="0" dirty="0"/>
          </a:p>
          <a:p>
            <a:pPr lvl="1"/>
            <a:r>
              <a:rPr lang="zh-CN" altLang="en-US" sz="2400" dirty="0"/>
              <a:t>湍流</a:t>
            </a:r>
            <a:endParaRPr lang="en-US" altLang="zh-CN" sz="2400" dirty="0"/>
          </a:p>
          <a:p>
            <a:pPr lvl="2"/>
            <a:r>
              <a:rPr lang="zh-CN" altLang="en-US" sz="2000" dirty="0"/>
              <a:t>雷诺数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FFF"/>
      </a:accent5>
      <a:accent6>
        <a:srgbClr val="000000"/>
      </a:accent6>
      <a:hlink>
        <a:srgbClr val="000000"/>
      </a:hlink>
      <a:folHlink>
        <a:srgbClr val="000000"/>
      </a:folHlink>
    </a:clrScheme>
    <a:fontScheme name="默认设计模板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just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just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24392</TotalTime>
  <Words>2213</Words>
  <Application>Microsoft Office PowerPoint</Application>
  <PresentationFormat>全屏显示(4:3)</PresentationFormat>
  <Paragraphs>216</Paragraphs>
  <Slides>45</Slides>
  <Notes>16</Notes>
  <HiddenSlides>0</HiddenSlides>
  <MMClips>0</MMClips>
  <ScaleCrop>false</ScaleCrop>
  <HeadingPairs>
    <vt:vector size="8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5</vt:i4>
      </vt:variant>
      <vt:variant>
        <vt:lpstr>幻灯片标题</vt:lpstr>
      </vt:variant>
      <vt:variant>
        <vt:i4>45</vt:i4>
      </vt:variant>
    </vt:vector>
  </HeadingPairs>
  <TitlesOfParts>
    <vt:vector size="55" baseType="lpstr">
      <vt:lpstr>黑体</vt:lpstr>
      <vt:lpstr>宋体</vt:lpstr>
      <vt:lpstr>Symbol</vt:lpstr>
      <vt:lpstr>Times New Roman</vt:lpstr>
      <vt:lpstr>默认设计模板</vt:lpstr>
      <vt:lpstr>公式</vt:lpstr>
      <vt:lpstr>MathType 6.0 Equation</vt:lpstr>
      <vt:lpstr>Equation</vt:lpstr>
      <vt:lpstr>文档</vt:lpstr>
      <vt:lpstr>Microsoft 公式 3.0</vt:lpstr>
      <vt:lpstr>3、利用伯努利方程解题 examples for Bernoulli 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1、粘性流体的流动</vt:lpstr>
      <vt:lpstr>2、层流、粘性                laminar, viscosity</vt:lpstr>
      <vt:lpstr>3、牛顿粘性定律 Newtonian viscosity law</vt:lpstr>
      <vt:lpstr>4、粘度viscosity</vt:lpstr>
      <vt:lpstr>5、粘性流体的分类 classification of viscosity fluid</vt:lpstr>
      <vt:lpstr>二、粘性流体的伯努利方程 Bernoulli equation of viscosity fluid</vt:lpstr>
      <vt:lpstr>粘性流体伯努利方程的应用</vt:lpstr>
      <vt:lpstr>流体在粗细均匀的水平管中流动</vt:lpstr>
      <vt:lpstr>例题</vt:lpstr>
      <vt:lpstr>流体在截面相同的明渠中流动</vt:lpstr>
      <vt:lpstr>PowerPoint 演示文稿</vt:lpstr>
      <vt:lpstr>PowerPoint 演示文稿</vt:lpstr>
      <vt:lpstr>三、泊肃叶定律   Poiseuille law</vt:lpstr>
      <vt:lpstr>PowerPoint 演示文稿</vt:lpstr>
      <vt:lpstr>PowerPoint 演示文稿</vt:lpstr>
      <vt:lpstr>应用applications</vt:lpstr>
      <vt:lpstr>PowerPoint 演示文稿</vt:lpstr>
      <vt:lpstr>例 题</vt:lpstr>
      <vt:lpstr>PowerPoint 演示文稿</vt:lpstr>
      <vt:lpstr>PowerPoint 演示文稿</vt:lpstr>
      <vt:lpstr>四、斯托克斯粘性公式 Stokes viscoisty formula</vt:lpstr>
      <vt:lpstr>PowerPoint 演示文稿</vt:lpstr>
      <vt:lpstr>五、层流和湍流 laminar flow &amp; turbulent flow</vt:lpstr>
      <vt:lpstr>PowerPoint 演示文稿</vt:lpstr>
      <vt:lpstr>雷诺数  Reynolds number</vt:lpstr>
      <vt:lpstr>例   题</vt:lpstr>
      <vt:lpstr>血液的流动</vt:lpstr>
      <vt:lpstr>注意问题 attention</vt:lpstr>
      <vt:lpstr>PowerPoint 演示文稿</vt:lpstr>
      <vt:lpstr>PowerPoint 演示文稿</vt:lpstr>
      <vt:lpstr>心脏做功 cardiac work</vt:lpstr>
      <vt:lpstr>PowerPoint 演示文稿</vt:lpstr>
      <vt:lpstr>PowerPoint 演示文稿</vt:lpstr>
      <vt:lpstr>总  结</vt:lpstr>
    </vt:vector>
  </TitlesOfParts>
  <Company>PHYSICS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流体力学</dc:title>
  <dc:creator>lgq</dc:creator>
  <cp:lastModifiedBy>Microsoft</cp:lastModifiedBy>
  <cp:revision>516</cp:revision>
  <dcterms:created xsi:type="dcterms:W3CDTF">2003-01-06T02:12:38Z</dcterms:created>
  <dcterms:modified xsi:type="dcterms:W3CDTF">2026-03-12T05:47:00Z</dcterms:modified>
</cp:coreProperties>
</file>