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83" r:id="rId2"/>
    <p:sldId id="503" r:id="rId3"/>
    <p:sldId id="358" r:id="rId4"/>
    <p:sldId id="359" r:id="rId5"/>
    <p:sldId id="360" r:id="rId6"/>
    <p:sldId id="376" r:id="rId7"/>
    <p:sldId id="361" r:id="rId8"/>
    <p:sldId id="362" r:id="rId9"/>
    <p:sldId id="532" r:id="rId10"/>
    <p:sldId id="364" r:id="rId11"/>
    <p:sldId id="377" r:id="rId12"/>
    <p:sldId id="365" r:id="rId13"/>
    <p:sldId id="378" r:id="rId14"/>
    <p:sldId id="366" r:id="rId15"/>
    <p:sldId id="367" r:id="rId16"/>
    <p:sldId id="368" r:id="rId17"/>
    <p:sldId id="385" r:id="rId18"/>
    <p:sldId id="529" r:id="rId19"/>
    <p:sldId id="528" r:id="rId20"/>
    <p:sldId id="515" r:id="rId21"/>
    <p:sldId id="369" r:id="rId22"/>
    <p:sldId id="370" r:id="rId23"/>
    <p:sldId id="374" r:id="rId24"/>
    <p:sldId id="381" r:id="rId25"/>
    <p:sldId id="382" r:id="rId26"/>
    <p:sldId id="531" r:id="rId27"/>
    <p:sldId id="375" r:id="rId28"/>
  </p:sldIdLst>
  <p:sldSz cx="9144000" cy="6858000" type="screen4x3"/>
  <p:notesSz cx="6858000" cy="9144000"/>
  <p:defaultTextStyle>
    <a:defPPr>
      <a:defRPr lang="zh-CN"/>
    </a:defPPr>
    <a:lvl1pPr marL="0" lvl="0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lvl="1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lvl="2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lvl="3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lvl="4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lvl="5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6pPr>
    <a:lvl7pPr marL="2743200" lvl="6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7pPr>
    <a:lvl8pPr marL="3200400" lvl="7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8pPr>
    <a:lvl9pPr marL="3657600" lvl="8" indent="0" algn="just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1" i="0" u="none" kern="1200" baseline="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FFCC"/>
    <a:srgbClr val="00FF00"/>
    <a:srgbClr val="FFFF99"/>
    <a:srgbClr val="FF6600"/>
    <a:srgbClr val="FFFF00"/>
    <a:srgbClr val="DDDDDD"/>
    <a:srgbClr val="FF00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78" autoAdjust="0"/>
    <p:restoredTop sz="83977" autoAdjust="0"/>
  </p:normalViewPr>
  <p:slideViewPr>
    <p:cSldViewPr showGuides="1">
      <p:cViewPr varScale="1">
        <p:scale>
          <a:sx n="94" d="100"/>
          <a:sy n="94" d="100"/>
        </p:scale>
        <p:origin x="163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5688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1.wmf"/><Relationship Id="rId4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image" Target="../media/image15.wmf"/><Relationship Id="rId1" Type="http://schemas.openxmlformats.org/officeDocument/2006/relationships/image" Target="../media/image12.wmf"/><Relationship Id="rId4" Type="http://schemas.openxmlformats.org/officeDocument/2006/relationships/image" Target="../media/image14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5.wmf"/><Relationship Id="rId5" Type="http://schemas.openxmlformats.org/officeDocument/2006/relationships/image" Target="../media/image19.wmf"/><Relationship Id="rId4" Type="http://schemas.openxmlformats.org/officeDocument/2006/relationships/image" Target="../media/image12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4" Type="http://schemas.openxmlformats.org/officeDocument/2006/relationships/image" Target="../media/image18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29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30.wmf"/></Relationships>
</file>

<file path=ppt/drawings/_rels/vmlDrawing1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33.wmf"/><Relationship Id="rId7" Type="http://schemas.openxmlformats.org/officeDocument/2006/relationships/image" Target="../media/image37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10" Type="http://schemas.openxmlformats.org/officeDocument/2006/relationships/image" Target="../media/image40.wmf"/><Relationship Id="rId4" Type="http://schemas.openxmlformats.org/officeDocument/2006/relationships/image" Target="../media/image34.wmf"/><Relationship Id="rId9" Type="http://schemas.openxmlformats.org/officeDocument/2006/relationships/image" Target="../media/image39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8.wmf"/><Relationship Id="rId1" Type="http://schemas.openxmlformats.org/officeDocument/2006/relationships/image" Target="../media/image1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kumimoji="1"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kumimoji="1" sz="12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9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kumimoji="1"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9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b="0" dirty="0"/>
              <a:t>‹#›</a:t>
            </a:fld>
            <a:endParaRPr lang="en-US" altLang="zh-CN" sz="1200" b="0" dirty="0"/>
          </a:p>
        </p:txBody>
      </p:sp>
    </p:spTree>
    <p:extLst>
      <p:ext uri="{BB962C8B-B14F-4D97-AF65-F5344CB8AC3E}">
        <p14:creationId xmlns:p14="http://schemas.microsoft.com/office/powerpoint/2010/main" val="2461185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kumimoji="1"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kumimoji="1" sz="1200" b="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6740" name="Rectangle 4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218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第五级</a:t>
            </a:r>
          </a:p>
        </p:txBody>
      </p:sp>
      <p:sp>
        <p:nvSpPr>
          <p:cNvPr id="218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l" eaLnBrk="1" hangingPunct="1">
              <a:defRPr kumimoji="1" sz="12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8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/>
            <a:fld id="{9A0DB2DC-4C9A-4742-B13C-FB6460FD3503}" type="slidenum">
              <a:rPr lang="en-US" altLang="zh-CN" sz="1200" b="0" dirty="0"/>
              <a:t>‹#›</a:t>
            </a:fld>
            <a:endParaRPr lang="en-US" altLang="zh-CN" sz="1200" b="0" dirty="0"/>
          </a:p>
        </p:txBody>
      </p:sp>
    </p:spTree>
    <p:extLst>
      <p:ext uri="{BB962C8B-B14F-4D97-AF65-F5344CB8AC3E}">
        <p14:creationId xmlns:p14="http://schemas.microsoft.com/office/powerpoint/2010/main" val="13537009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mtClean="0"/>
              <a:t>界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5125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200" u="sng" smtClean="0">
                <a:sym typeface="Symbol" panose="05050102010706020507" pitchFamily="18" charset="2"/>
                <a:hlinkClick r:id="" action="ppaction://noaction"/>
              </a:rPr>
              <a:t></a:t>
            </a:r>
            <a:r>
              <a:rPr lang="zh-CN" altLang="en-US" sz="1200" u="sng" smtClean="0">
                <a:hlinkClick r:id="" action="ppaction://noaction"/>
              </a:rPr>
              <a:t>≈</a:t>
            </a:r>
            <a:r>
              <a:rPr lang="en-US" altLang="zh-CN" sz="1200" u="sng" smtClean="0">
                <a:sym typeface="Symbol" panose="05050102010706020507" pitchFamily="18" charset="2"/>
                <a:hlinkClick r:id="" action="ppaction://noaction"/>
              </a:rPr>
              <a:t>sin</a:t>
            </a:r>
            <a:r>
              <a:rPr lang="en-US" altLang="zh-CN" sz="1200" u="sng" smtClean="0">
                <a:hlinkClick r:id="" action="ppaction://noaction"/>
              </a:rPr>
              <a:t>≈</a:t>
            </a:r>
            <a:r>
              <a:rPr lang="en-US" altLang="zh-CN" sz="1200" u="sng" smtClean="0">
                <a:sym typeface="Symbol" panose="05050102010706020507" pitchFamily="18" charset="2"/>
                <a:hlinkClick r:id="" action="ppaction://noaction"/>
              </a:rPr>
              <a:t>tg</a:t>
            </a:r>
            <a:endParaRPr lang="zh-CN" altLang="en-US" u="sng"/>
          </a:p>
        </p:txBody>
      </p:sp>
    </p:spTree>
    <p:extLst>
      <p:ext uri="{BB962C8B-B14F-4D97-AF65-F5344CB8AC3E}">
        <p14:creationId xmlns:p14="http://schemas.microsoft.com/office/powerpoint/2010/main" val="2144238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628775"/>
            <a:ext cx="381000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3810000" cy="4467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15100" y="341313"/>
            <a:ext cx="1943100" cy="575468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85800" y="341313"/>
            <a:ext cx="5676900" cy="5754687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标题和图示或组织结构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SmartArt 占位符 2"/>
          <p:cNvSpPr>
            <a:spLocks noGrp="1"/>
          </p:cNvSpPr>
          <p:nvPr>
            <p:ph type="pic" idx="1"/>
          </p:nvPr>
        </p:nvSpPr>
        <p:spPr>
          <a:xfrm>
            <a:off x="685800" y="1628775"/>
            <a:ext cx="7772400" cy="4467225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defRPr/>
            </a:pPr>
            <a:endParaRPr kumimoji="1" lang="zh-CN" altLang="en-US" sz="3200" b="1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标题和四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sz="quarter"/>
          </p:nvPr>
        </p:nvSpPr>
        <p:spPr>
          <a:xfrm>
            <a:off x="685800" y="341313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/>
          </p:nvPr>
        </p:nvSpPr>
        <p:spPr>
          <a:xfrm>
            <a:off x="685800" y="1628775"/>
            <a:ext cx="3810000" cy="21574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28775"/>
            <a:ext cx="3810000" cy="21574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685800" y="3938588"/>
            <a:ext cx="3810000" cy="2157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3810000" cy="2157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标题，一项大型内容和两项小型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85800" y="1628775"/>
            <a:ext cx="3810000" cy="4467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28775"/>
            <a:ext cx="3810000" cy="21574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3810000" cy="2157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628775"/>
            <a:ext cx="3810000" cy="4467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28775"/>
            <a:ext cx="3810000" cy="4467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114300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85800" y="1628775"/>
            <a:ext cx="3810000" cy="44672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28775"/>
            <a:ext cx="3810000" cy="21574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3810000" cy="2157412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日期占位符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页脚占位符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85800" y="341313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85800" y="1628775"/>
            <a:ext cx="7772400" cy="44672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l" eaLnBrk="1" hangingPunct="1">
              <a:defRPr kumimoji="1" sz="1400" b="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kumimoji="1" sz="1400" b="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1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 b="0"/>
            </a:lvl1pPr>
          </a:lstStyle>
          <a:p>
            <a:pPr lvl="0" eaLnBrk="1" hangingPunct="1"/>
            <a:fld id="{9A0DB2DC-4C9A-4742-B13C-FB6460FD3503}" type="slidenum">
              <a:rPr lang="en-US" altLang="zh-CN" dirty="0">
                <a:latin typeface="Times New Roman" panose="02020603050405020304" pitchFamily="18" charset="0"/>
              </a:rPr>
              <a:t>‹#›</a:t>
            </a:fld>
            <a:endParaRPr lang="en-US" altLang="zh-CN" dirty="0">
              <a:latin typeface="Times New Roman" panose="02020603050405020304" pitchFamily="18" charset="0"/>
            </a:endParaRPr>
          </a:p>
        </p:txBody>
      </p:sp>
      <p:sp>
        <p:nvSpPr>
          <p:cNvPr id="1031" name="TextBox 1"/>
          <p:cNvSpPr txBox="1">
            <a:spLocks noChangeArrowheads="1"/>
          </p:cNvSpPr>
          <p:nvPr/>
        </p:nvSpPr>
        <p:spPr bwMode="auto">
          <a:xfrm>
            <a:off x="0" y="6613525"/>
            <a:ext cx="3349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lvl="0"/>
            <a:fld id="{9A0DB2DC-4C9A-4742-B13C-FB6460FD3503}" type="slidenum">
              <a:rPr lang="zh-CN" altLang="en-US" dirty="0">
                <a:solidFill>
                  <a:srgbClr val="A6A6A6"/>
                </a:solidFill>
                <a:latin typeface="Times New Roman" panose="02020603050405020304" pitchFamily="18" charset="0"/>
              </a:rPr>
              <a:t>‹#›</a:t>
            </a:fld>
            <a:endParaRPr lang="zh-CN" altLang="en-US" dirty="0">
              <a:solidFill>
                <a:srgbClr val="A6A6A6"/>
              </a:solidFill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/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 b="1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 b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 b="1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kumimoji="1" sz="2000" b="1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9.bin"/><Relationship Id="rId7" Type="http://schemas.openxmlformats.org/officeDocument/2006/relationships/oleObject" Target="../embeddings/oleObject11.bin"/><Relationship Id="rId12" Type="http://schemas.openxmlformats.org/officeDocument/2006/relationships/image" Target="../media/image11.wmf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3.bin"/><Relationship Id="rId5" Type="http://schemas.openxmlformats.org/officeDocument/2006/relationships/oleObject" Target="../embeddings/oleObject10.bin"/><Relationship Id="rId10" Type="http://schemas.openxmlformats.org/officeDocument/2006/relationships/image" Target="../media/image7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7.bin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20.bin"/><Relationship Id="rId10" Type="http://schemas.openxmlformats.org/officeDocument/2006/relationships/image" Target="../media/image14.wmf"/><Relationship Id="rId4" Type="http://schemas.openxmlformats.org/officeDocument/2006/relationships/image" Target="../media/image12.wmf"/><Relationship Id="rId9" Type="http://schemas.openxmlformats.org/officeDocument/2006/relationships/oleObject" Target="../embeddings/oleObject22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wmf"/><Relationship Id="rId3" Type="http://schemas.openxmlformats.org/officeDocument/2006/relationships/oleObject" Target="../embeddings/oleObject23.bin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wmf"/><Relationship Id="rId11" Type="http://schemas.openxmlformats.org/officeDocument/2006/relationships/oleObject" Target="../embeddings/oleObject27.bin"/><Relationship Id="rId5" Type="http://schemas.openxmlformats.org/officeDocument/2006/relationships/oleObject" Target="../embeddings/oleObject24.bin"/><Relationship Id="rId10" Type="http://schemas.openxmlformats.org/officeDocument/2006/relationships/image" Target="../media/image12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26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28.bin"/><Relationship Id="rId7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0.w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18.wmf"/><Relationship Id="rId4" Type="http://schemas.openxmlformats.org/officeDocument/2006/relationships/image" Target="../media/image23.wmf"/><Relationship Id="rId9" Type="http://schemas.openxmlformats.org/officeDocument/2006/relationships/oleObject" Target="../embeddings/oleObject34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26.w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39.bin"/><Relationship Id="rId4" Type="http://schemas.openxmlformats.org/officeDocument/2006/relationships/image" Target="../media/image2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30.w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13" Type="http://schemas.openxmlformats.org/officeDocument/2006/relationships/oleObject" Target="../embeddings/oleObject46.bin"/><Relationship Id="rId18" Type="http://schemas.openxmlformats.org/officeDocument/2006/relationships/image" Target="../media/image37.wmf"/><Relationship Id="rId3" Type="http://schemas.openxmlformats.org/officeDocument/2006/relationships/notesSlide" Target="../notesSlides/notesSlide4.xml"/><Relationship Id="rId21" Type="http://schemas.openxmlformats.org/officeDocument/2006/relationships/oleObject" Target="../embeddings/oleObject50.bin"/><Relationship Id="rId7" Type="http://schemas.openxmlformats.org/officeDocument/2006/relationships/oleObject" Target="../embeddings/oleObject43.bin"/><Relationship Id="rId12" Type="http://schemas.openxmlformats.org/officeDocument/2006/relationships/image" Target="../media/image34.wmf"/><Relationship Id="rId17" Type="http://schemas.openxmlformats.org/officeDocument/2006/relationships/oleObject" Target="../embeddings/oleObject48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6.wmf"/><Relationship Id="rId20" Type="http://schemas.openxmlformats.org/officeDocument/2006/relationships/image" Target="../media/image38.wmf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45.bin"/><Relationship Id="rId24" Type="http://schemas.openxmlformats.org/officeDocument/2006/relationships/image" Target="../media/image40.wmf"/><Relationship Id="rId5" Type="http://schemas.openxmlformats.org/officeDocument/2006/relationships/oleObject" Target="../embeddings/oleObject42.bin"/><Relationship Id="rId15" Type="http://schemas.openxmlformats.org/officeDocument/2006/relationships/oleObject" Target="../embeddings/oleObject47.bin"/><Relationship Id="rId23" Type="http://schemas.openxmlformats.org/officeDocument/2006/relationships/oleObject" Target="../embeddings/oleObject51.bin"/><Relationship Id="rId10" Type="http://schemas.openxmlformats.org/officeDocument/2006/relationships/image" Target="../media/image33.wmf"/><Relationship Id="rId19" Type="http://schemas.openxmlformats.org/officeDocument/2006/relationships/oleObject" Target="../embeddings/oleObject49.bin"/><Relationship Id="rId4" Type="http://schemas.openxmlformats.org/officeDocument/2006/relationships/image" Target="../media/image41.jpeg"/><Relationship Id="rId9" Type="http://schemas.openxmlformats.org/officeDocument/2006/relationships/oleObject" Target="../embeddings/oleObject44.bin"/><Relationship Id="rId14" Type="http://schemas.openxmlformats.org/officeDocument/2006/relationships/image" Target="../media/image35.wmf"/><Relationship Id="rId22" Type="http://schemas.openxmlformats.org/officeDocument/2006/relationships/image" Target="../media/image39.wmf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4.bin"/><Relationship Id="rId3" Type="http://schemas.openxmlformats.org/officeDocument/2006/relationships/slide" Target="slide11.xml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52.bin"/><Relationship Id="rId9" Type="http://schemas.openxmlformats.org/officeDocument/2006/relationships/image" Target="../media/image14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81" name="Text Box 5"/>
          <p:cNvSpPr txBox="1"/>
          <p:nvPr/>
        </p:nvSpPr>
        <p:spPr>
          <a:xfrm>
            <a:off x="647700" y="1952625"/>
            <a:ext cx="7848600" cy="2400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6000" dirty="0">
                <a:latin typeface="Times New Roman" panose="02020603050405020304" pitchFamily="18" charset="0"/>
                <a:ea typeface="黑体" panose="02010609060101010101" pitchFamily="49" charset="-122"/>
              </a:rPr>
              <a:t>第</a:t>
            </a:r>
            <a:r>
              <a:rPr lang="en-US" altLang="zh-CN" sz="6000" dirty="0"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6000" dirty="0">
                <a:latin typeface="Times New Roman" panose="02020603050405020304" pitchFamily="18" charset="0"/>
                <a:ea typeface="黑体" panose="02010609060101010101" pitchFamily="49" charset="-122"/>
              </a:rPr>
              <a:t>章   几何光学</a:t>
            </a:r>
          </a:p>
          <a:p>
            <a:pPr algn="ctr">
              <a:spcBef>
                <a:spcPct val="50000"/>
              </a:spcBef>
            </a:pPr>
            <a:r>
              <a:rPr lang="en-US" altLang="zh-CN" sz="6000" dirty="0">
                <a:latin typeface="Times New Roman" panose="02020603050405020304" pitchFamily="18" charset="0"/>
                <a:ea typeface="黑体" panose="02010609060101010101" pitchFamily="49" charset="-122"/>
              </a:rPr>
              <a:t>Geometrical optics       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3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378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title"/>
          </p:nvPr>
        </p:nvSpPr>
        <p:spPr>
          <a:xfrm>
            <a:off x="684213" y="476250"/>
            <a:ext cx="7772400" cy="719138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en-US" altLang="zh-CN" sz="4000" b="0" dirty="0"/>
              <a:t>contents</a:t>
            </a:r>
          </a:p>
        </p:txBody>
      </p:sp>
      <p:grpSp>
        <p:nvGrpSpPr>
          <p:cNvPr id="3075" name="Group 3"/>
          <p:cNvGrpSpPr/>
          <p:nvPr/>
        </p:nvGrpSpPr>
        <p:grpSpPr>
          <a:xfrm>
            <a:off x="647700" y="1376363"/>
            <a:ext cx="8064500" cy="3924300"/>
            <a:chOff x="476" y="777"/>
            <a:chExt cx="5080" cy="2472"/>
          </a:xfrm>
        </p:grpSpPr>
        <p:sp>
          <p:nvSpPr>
            <p:cNvPr id="3076" name="Line 4"/>
            <p:cNvSpPr/>
            <p:nvPr/>
          </p:nvSpPr>
          <p:spPr>
            <a:xfrm>
              <a:off x="975" y="1253"/>
              <a:ext cx="0" cy="120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7" name="Line 5"/>
            <p:cNvSpPr/>
            <p:nvPr/>
          </p:nvSpPr>
          <p:spPr>
            <a:xfrm>
              <a:off x="2313" y="1253"/>
              <a:ext cx="0" cy="1701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8" name="Line 6"/>
            <p:cNvSpPr/>
            <p:nvPr/>
          </p:nvSpPr>
          <p:spPr>
            <a:xfrm>
              <a:off x="5080" y="1253"/>
              <a:ext cx="0" cy="1701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79" name="Line 7"/>
            <p:cNvSpPr/>
            <p:nvPr/>
          </p:nvSpPr>
          <p:spPr>
            <a:xfrm>
              <a:off x="3674" y="1253"/>
              <a:ext cx="0" cy="1701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80" name="Text Box 8"/>
            <p:cNvSpPr txBox="1"/>
            <p:nvPr/>
          </p:nvSpPr>
          <p:spPr>
            <a:xfrm>
              <a:off x="2449" y="777"/>
              <a:ext cx="975" cy="294"/>
            </a:xfrm>
            <a:prstGeom prst="rect">
              <a:avLst/>
            </a:prstGeom>
            <a:solidFill>
              <a:srgbClr val="FFFF00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几何光学</a:t>
              </a:r>
            </a:p>
          </p:txBody>
        </p:sp>
        <p:sp>
          <p:nvSpPr>
            <p:cNvPr id="3081" name="Text Box 9"/>
            <p:cNvSpPr txBox="1"/>
            <p:nvPr/>
          </p:nvSpPr>
          <p:spPr>
            <a:xfrm>
              <a:off x="476" y="1412"/>
              <a:ext cx="975" cy="294"/>
            </a:xfrm>
            <a:prstGeom prst="rect">
              <a:avLst/>
            </a:prstGeom>
            <a:solidFill>
              <a:srgbClr val="FFFF00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球面折射</a:t>
              </a:r>
            </a:p>
          </p:txBody>
        </p:sp>
        <p:sp>
          <p:nvSpPr>
            <p:cNvPr id="3082" name="Text Box 10"/>
            <p:cNvSpPr txBox="1"/>
            <p:nvPr/>
          </p:nvSpPr>
          <p:spPr>
            <a:xfrm>
              <a:off x="1837" y="1412"/>
              <a:ext cx="975" cy="294"/>
            </a:xfrm>
            <a:prstGeom prst="rect">
              <a:avLst/>
            </a:prstGeom>
            <a:solidFill>
              <a:srgbClr val="FFFF00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薄透镜</a:t>
              </a:r>
            </a:p>
          </p:txBody>
        </p:sp>
        <p:sp>
          <p:nvSpPr>
            <p:cNvPr id="3083" name="Text Box 11"/>
            <p:cNvSpPr txBox="1"/>
            <p:nvPr/>
          </p:nvSpPr>
          <p:spPr>
            <a:xfrm>
              <a:off x="3175" y="1412"/>
              <a:ext cx="975" cy="294"/>
            </a:xfrm>
            <a:prstGeom prst="rect">
              <a:avLst/>
            </a:prstGeom>
            <a:solidFill>
              <a:srgbClr val="FFFF00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眼睛</a:t>
              </a:r>
            </a:p>
          </p:txBody>
        </p:sp>
        <p:sp>
          <p:nvSpPr>
            <p:cNvPr id="3084" name="Text Box 12"/>
            <p:cNvSpPr txBox="1"/>
            <p:nvPr/>
          </p:nvSpPr>
          <p:spPr>
            <a:xfrm>
              <a:off x="4536" y="1412"/>
              <a:ext cx="975" cy="294"/>
            </a:xfrm>
            <a:prstGeom prst="rect">
              <a:avLst/>
            </a:prstGeom>
            <a:solidFill>
              <a:srgbClr val="FFFF00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光学仪器</a:t>
              </a:r>
            </a:p>
          </p:txBody>
        </p:sp>
        <p:sp>
          <p:nvSpPr>
            <p:cNvPr id="3085" name="Text Box 13"/>
            <p:cNvSpPr txBox="1"/>
            <p:nvPr/>
          </p:nvSpPr>
          <p:spPr>
            <a:xfrm>
              <a:off x="476" y="1933"/>
              <a:ext cx="975" cy="294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单球面</a:t>
              </a:r>
            </a:p>
          </p:txBody>
        </p:sp>
        <p:sp>
          <p:nvSpPr>
            <p:cNvPr id="3086" name="Text Box 14"/>
            <p:cNvSpPr txBox="1"/>
            <p:nvPr/>
          </p:nvSpPr>
          <p:spPr>
            <a:xfrm>
              <a:off x="476" y="2432"/>
              <a:ext cx="975" cy="294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共轴球面</a:t>
              </a:r>
            </a:p>
          </p:txBody>
        </p:sp>
        <p:sp>
          <p:nvSpPr>
            <p:cNvPr id="3087" name="Text Box 15"/>
            <p:cNvSpPr txBox="1"/>
            <p:nvPr/>
          </p:nvSpPr>
          <p:spPr>
            <a:xfrm>
              <a:off x="1837" y="1957"/>
              <a:ext cx="975" cy="294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透镜组合</a:t>
              </a:r>
            </a:p>
          </p:txBody>
        </p:sp>
        <p:sp>
          <p:nvSpPr>
            <p:cNvPr id="3088" name="Text Box 16"/>
            <p:cNvSpPr txBox="1"/>
            <p:nvPr/>
          </p:nvSpPr>
          <p:spPr>
            <a:xfrm>
              <a:off x="1837" y="2456"/>
              <a:ext cx="975" cy="294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圆柱透镜</a:t>
              </a:r>
            </a:p>
          </p:txBody>
        </p:sp>
        <p:sp>
          <p:nvSpPr>
            <p:cNvPr id="3089" name="Text Box 17"/>
            <p:cNvSpPr txBox="1"/>
            <p:nvPr/>
          </p:nvSpPr>
          <p:spPr>
            <a:xfrm>
              <a:off x="1837" y="2955"/>
              <a:ext cx="975" cy="294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透镜像差</a:t>
              </a:r>
            </a:p>
          </p:txBody>
        </p:sp>
        <p:sp>
          <p:nvSpPr>
            <p:cNvPr id="3090" name="Text Box 18"/>
            <p:cNvSpPr txBox="1"/>
            <p:nvPr/>
          </p:nvSpPr>
          <p:spPr>
            <a:xfrm>
              <a:off x="3175" y="1956"/>
              <a:ext cx="975" cy="294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简约眼</a:t>
              </a:r>
            </a:p>
          </p:txBody>
        </p:sp>
        <p:sp>
          <p:nvSpPr>
            <p:cNvPr id="3091" name="Text Box 19"/>
            <p:cNvSpPr txBox="1"/>
            <p:nvPr/>
          </p:nvSpPr>
          <p:spPr>
            <a:xfrm>
              <a:off x="3175" y="2955"/>
              <a:ext cx="975" cy="294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眼的校正</a:t>
              </a:r>
            </a:p>
          </p:txBody>
        </p:sp>
        <p:sp>
          <p:nvSpPr>
            <p:cNvPr id="3092" name="Text Box 20"/>
            <p:cNvSpPr txBox="1"/>
            <p:nvPr/>
          </p:nvSpPr>
          <p:spPr>
            <a:xfrm>
              <a:off x="3175" y="2478"/>
              <a:ext cx="975" cy="294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分辨力</a:t>
              </a:r>
            </a:p>
          </p:txBody>
        </p:sp>
        <p:sp>
          <p:nvSpPr>
            <p:cNvPr id="3093" name="Text Box 21"/>
            <p:cNvSpPr txBox="1"/>
            <p:nvPr/>
          </p:nvSpPr>
          <p:spPr>
            <a:xfrm>
              <a:off x="4559" y="2478"/>
              <a:ext cx="975" cy="294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纤镜 </a:t>
              </a:r>
            </a:p>
          </p:txBody>
        </p:sp>
        <p:sp>
          <p:nvSpPr>
            <p:cNvPr id="3094" name="Text Box 22"/>
            <p:cNvSpPr txBox="1"/>
            <p:nvPr/>
          </p:nvSpPr>
          <p:spPr>
            <a:xfrm>
              <a:off x="4558" y="1956"/>
              <a:ext cx="975" cy="294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放大镜</a:t>
              </a:r>
            </a:p>
          </p:txBody>
        </p:sp>
        <p:sp>
          <p:nvSpPr>
            <p:cNvPr id="3095" name="Text Box 23"/>
            <p:cNvSpPr txBox="1"/>
            <p:nvPr/>
          </p:nvSpPr>
          <p:spPr>
            <a:xfrm>
              <a:off x="4581" y="2955"/>
              <a:ext cx="975" cy="294"/>
            </a:xfrm>
            <a:prstGeom prst="rect">
              <a:avLst/>
            </a:prstGeom>
            <a:solidFill>
              <a:srgbClr val="99FFCC"/>
            </a:solidFill>
            <a:ln w="9525" cap="flat" cmpd="sng">
              <a:solidFill>
                <a:srgbClr val="FF6600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zh-CN" altLang="en-US" sz="2400" dirty="0">
                  <a:solidFill>
                    <a:schemeClr val="tx2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显微镜</a:t>
              </a:r>
            </a:p>
          </p:txBody>
        </p:sp>
        <p:sp>
          <p:nvSpPr>
            <p:cNvPr id="3096" name="Line 24"/>
            <p:cNvSpPr/>
            <p:nvPr/>
          </p:nvSpPr>
          <p:spPr>
            <a:xfrm>
              <a:off x="975" y="1253"/>
              <a:ext cx="4105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097" name="Line 25"/>
            <p:cNvSpPr/>
            <p:nvPr/>
          </p:nvSpPr>
          <p:spPr>
            <a:xfrm>
              <a:off x="2925" y="1071"/>
              <a:ext cx="0" cy="18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none" w="med" len="med"/>
              <a:tailEnd type="oval" w="med" len="med"/>
            </a:ln>
          </p:spPr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/>
          </p:cNvSpPr>
          <p:nvPr>
            <p:ph type="title"/>
          </p:nvPr>
        </p:nvSpPr>
        <p:spPr>
          <a:xfrm>
            <a:off x="719138" y="549275"/>
            <a:ext cx="7772400" cy="6096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b="0" dirty="0"/>
              <a:t>球面折射</a:t>
            </a:r>
          </a:p>
        </p:txBody>
      </p:sp>
      <p:sp>
        <p:nvSpPr>
          <p:cNvPr id="4099" name="Rectangle 3"/>
          <p:cNvSpPr>
            <a:spLocks noGrp="1"/>
          </p:cNvSpPr>
          <p:nvPr>
            <p:ph idx="1"/>
          </p:nvPr>
        </p:nvSpPr>
        <p:spPr>
          <a:xfrm>
            <a:off x="2438400" y="2128838"/>
            <a:ext cx="5562600" cy="3246437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60000"/>
              </a:lnSpc>
              <a:buNone/>
            </a:pPr>
            <a:r>
              <a:rPr lang="zh-CN" altLang="en-US" sz="4000" b="0" dirty="0"/>
              <a:t>一、单球面折射</a:t>
            </a:r>
          </a:p>
          <a:p>
            <a:pPr eaLnBrk="1" hangingPunct="1">
              <a:lnSpc>
                <a:spcPct val="160000"/>
              </a:lnSpc>
              <a:buNone/>
            </a:pPr>
            <a:r>
              <a:rPr lang="zh-CN" altLang="en-US" sz="4000" b="0" dirty="0"/>
              <a:t>二、共轴球面系统</a:t>
            </a:r>
          </a:p>
          <a:p>
            <a:pPr eaLnBrk="1" hangingPunct="1">
              <a:lnSpc>
                <a:spcPct val="160000"/>
              </a:lnSpc>
              <a:buNone/>
            </a:pPr>
            <a:r>
              <a:rPr lang="zh-CN" altLang="en-US" sz="4000" b="0" dirty="0"/>
              <a:t>三、总结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/>
          </p:cNvSpPr>
          <p:nvPr>
            <p:ph type="title"/>
          </p:nvPr>
        </p:nvSpPr>
        <p:spPr>
          <a:xfrm>
            <a:off x="721183" y="152400"/>
            <a:ext cx="7415213" cy="1457325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4000" b="0" dirty="0">
                <a:solidFill>
                  <a:srgbClr val="FF0000"/>
                </a:solidFill>
              </a:rPr>
              <a:t>一、单球面折射</a:t>
            </a:r>
            <a:r>
              <a:rPr lang="zh-CN" altLang="en-US" b="0" dirty="0">
                <a:solidFill>
                  <a:srgbClr val="FF0000"/>
                </a:solidFill>
              </a:rPr>
              <a:t/>
            </a:r>
            <a:br>
              <a:rPr lang="zh-CN" altLang="en-US" b="0" dirty="0">
                <a:solidFill>
                  <a:srgbClr val="FF0000"/>
                </a:solidFill>
              </a:rPr>
            </a:br>
            <a:r>
              <a:rPr lang="en-US" altLang="zh-CN" b="0" dirty="0">
                <a:solidFill>
                  <a:srgbClr val="FF0000"/>
                </a:solidFill>
              </a:rPr>
              <a:t>Single spherical refraction</a:t>
            </a:r>
          </a:p>
        </p:txBody>
      </p:sp>
      <p:sp>
        <p:nvSpPr>
          <p:cNvPr id="5123" name="Rectangle 2"/>
          <p:cNvSpPr txBox="1"/>
          <p:nvPr/>
        </p:nvSpPr>
        <p:spPr>
          <a:xfrm>
            <a:off x="506413" y="1881188"/>
            <a:ext cx="8135937" cy="104298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eaLnBrk="1" hangingPunct="1"/>
            <a:r>
              <a:rPr lang="en-US" altLang="zh-CN" sz="3200" b="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、单球面</a:t>
            </a:r>
            <a:r>
              <a:rPr lang="zh-CN" altLang="en-US" sz="3200" b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成像</a:t>
            </a:r>
            <a:r>
              <a:rPr lang="zh-CN" altLang="en-US" sz="3200" b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公式</a:t>
            </a:r>
            <a:endParaRPr lang="en-US" altLang="zh-CN" sz="3200" b="0" dirty="0">
              <a:solidFill>
                <a:srgbClr val="C00000"/>
              </a:solidFill>
              <a:ea typeface="黑体" panose="02010609060101010101" pitchFamily="49" charset="-122"/>
            </a:endParaRPr>
          </a:p>
        </p:txBody>
      </p:sp>
      <p:sp>
        <p:nvSpPr>
          <p:cNvPr id="8" name="Text Box 4"/>
          <p:cNvSpPr txBox="1"/>
          <p:nvPr/>
        </p:nvSpPr>
        <p:spPr>
          <a:xfrm>
            <a:off x="611188" y="3176588"/>
            <a:ext cx="8135937" cy="219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当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两种介质的</a:t>
            </a:r>
            <a:r>
              <a:rPr lang="zh-CN" altLang="en-US" sz="2400" dirty="0" smtClean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分界面</a:t>
            </a:r>
            <a:r>
              <a:rPr lang="zh-CN" altLang="en-US" sz="24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是球面</a:t>
            </a:r>
            <a:r>
              <a:rPr lang="zh-CN" altLang="en-US" sz="2400" dirty="0">
                <a:solidFill>
                  <a:schemeClr val="hlin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的一部分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时，光在其上所产生的折射现象叫</a:t>
            </a:r>
            <a:r>
              <a:rPr lang="zh-CN" altLang="en-US" sz="24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单球面折射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</a:p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400" smtClean="0">
                <a:latin typeface="黑体" panose="02010609060101010101" pitchFamily="49" charset="-122"/>
                <a:ea typeface="黑体" panose="02010609060101010101" pitchFamily="49" charset="-122"/>
              </a:rPr>
              <a:t>单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球面折射的规律是研究各种透镜、眼睛等光学系统的基础。</a:t>
            </a:r>
            <a:endParaRPr lang="en-US" altLang="zh-CN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7"/>
          <p:cNvGrpSpPr/>
          <p:nvPr/>
        </p:nvGrpSpPr>
        <p:grpSpPr>
          <a:xfrm>
            <a:off x="3635375" y="4763"/>
            <a:ext cx="4213225" cy="3475037"/>
            <a:chOff x="3635375" y="4921"/>
            <a:chExt cx="4212989" cy="3475037"/>
          </a:xfrm>
        </p:grpSpPr>
        <p:sp>
          <p:nvSpPr>
            <p:cNvPr id="6" name="弧形 5"/>
            <p:cNvSpPr/>
            <p:nvPr/>
          </p:nvSpPr>
          <p:spPr bwMode="auto">
            <a:xfrm flipH="1">
              <a:off x="3635375" y="4921"/>
              <a:ext cx="3474843" cy="3475037"/>
            </a:xfrm>
            <a:prstGeom prst="arc">
              <a:avLst>
                <a:gd name="adj1" fmla="val 18830419"/>
                <a:gd name="adj2" fmla="val 2772149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 bwMode="auto">
            <a:xfrm>
              <a:off x="4176683" y="482758"/>
              <a:ext cx="3671681" cy="25177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68963" name="Rectangle 3"/>
          <p:cNvSpPr>
            <a:spLocks noGrp="1"/>
          </p:cNvSpPr>
          <p:nvPr>
            <p:ph idx="1"/>
          </p:nvPr>
        </p:nvSpPr>
        <p:spPr>
          <a:xfrm>
            <a:off x="971550" y="4176377"/>
            <a:ext cx="7561263" cy="2232025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lnSpc>
                <a:spcPct val="110000"/>
              </a:lnSpc>
              <a:buNone/>
            </a:pPr>
            <a:r>
              <a:rPr lang="zh-CN" altLang="en-US" sz="2400" dirty="0">
                <a:solidFill>
                  <a:schemeClr val="accent2"/>
                </a:solidFill>
              </a:rPr>
              <a:t>折射率：</a:t>
            </a:r>
            <a:r>
              <a:rPr lang="en-US" altLang="zh-CN" sz="2400" i="1" dirty="0"/>
              <a:t>n</a:t>
            </a:r>
            <a:r>
              <a:rPr lang="en-US" altLang="zh-CN" sz="2400" baseline="-25000" dirty="0"/>
              <a:t>1</a:t>
            </a:r>
            <a:r>
              <a:rPr lang="zh-CN" altLang="en-US" sz="2400" dirty="0"/>
              <a:t>、</a:t>
            </a:r>
            <a:r>
              <a:rPr lang="en-US" altLang="zh-CN" sz="2400" i="1" dirty="0"/>
              <a:t>n</a:t>
            </a:r>
            <a:r>
              <a:rPr lang="en-US" altLang="zh-CN" sz="2400" baseline="-25000" dirty="0"/>
              <a:t>2</a:t>
            </a:r>
            <a:r>
              <a:rPr lang="zh-CN" altLang="en-US" sz="2400" dirty="0"/>
              <a:t>；</a:t>
            </a:r>
          </a:p>
          <a:p>
            <a:pPr marL="0" indent="0" eaLnBrk="1" hangingPunct="1">
              <a:lnSpc>
                <a:spcPct val="110000"/>
              </a:lnSpc>
              <a:buNone/>
            </a:pPr>
            <a:r>
              <a:rPr lang="zh-CN" altLang="en-US" sz="2400" dirty="0"/>
              <a:t>球面</a:t>
            </a:r>
            <a:r>
              <a:rPr lang="zh-CN" altLang="en-US" sz="2400" dirty="0">
                <a:solidFill>
                  <a:schemeClr val="accent2"/>
                </a:solidFill>
              </a:rPr>
              <a:t>曲率半径</a:t>
            </a:r>
            <a:r>
              <a:rPr lang="zh-CN" altLang="en-US" sz="2400" dirty="0"/>
              <a:t>：</a:t>
            </a:r>
            <a:r>
              <a:rPr lang="en-US" altLang="zh-CN" sz="2400" i="1" dirty="0"/>
              <a:t>r</a:t>
            </a:r>
            <a:r>
              <a:rPr lang="zh-CN" altLang="en-US" sz="2400" dirty="0"/>
              <a:t>，</a:t>
            </a:r>
            <a:r>
              <a:rPr lang="en-US" altLang="zh-CN" sz="2400" dirty="0"/>
              <a:t>C</a:t>
            </a:r>
            <a:r>
              <a:rPr lang="zh-CN" altLang="en-US" sz="2400" dirty="0"/>
              <a:t>为曲率中心</a:t>
            </a:r>
          </a:p>
          <a:p>
            <a:pPr marL="0" indent="0" eaLnBrk="1" hangingPunct="1">
              <a:lnSpc>
                <a:spcPct val="110000"/>
              </a:lnSpc>
              <a:buNone/>
            </a:pPr>
            <a:r>
              <a:rPr lang="en-US" altLang="zh-CN" sz="2400" dirty="0"/>
              <a:t>OPI</a:t>
            </a:r>
            <a:r>
              <a:rPr lang="zh-CN" altLang="en-US" sz="2400" dirty="0"/>
              <a:t>为</a:t>
            </a:r>
            <a:r>
              <a:rPr lang="zh-CN" altLang="en-US" sz="2400" dirty="0">
                <a:solidFill>
                  <a:schemeClr val="accent2"/>
                </a:solidFill>
              </a:rPr>
              <a:t>主光轴</a:t>
            </a:r>
            <a:r>
              <a:rPr lang="zh-CN" altLang="en-US" sz="2400" dirty="0"/>
              <a:t>；光源为</a:t>
            </a:r>
            <a:r>
              <a:rPr lang="en-US" altLang="zh-CN" sz="2400" dirty="0"/>
              <a:t>O</a:t>
            </a:r>
            <a:r>
              <a:rPr lang="zh-CN" altLang="en-US" sz="2400" dirty="0"/>
              <a:t>点，</a:t>
            </a:r>
            <a:r>
              <a:rPr lang="en-US" altLang="zh-CN" sz="2400" dirty="0"/>
              <a:t>I</a:t>
            </a:r>
            <a:r>
              <a:rPr lang="zh-CN" altLang="en-US" sz="2400" dirty="0"/>
              <a:t>为像点；</a:t>
            </a:r>
          </a:p>
          <a:p>
            <a:pPr marL="0" indent="0" eaLnBrk="1" hangingPunct="1">
              <a:lnSpc>
                <a:spcPct val="110000"/>
              </a:lnSpc>
              <a:buNone/>
            </a:pPr>
            <a:r>
              <a:rPr lang="en-US" altLang="zh-CN" sz="2400" dirty="0"/>
              <a:t>OP</a:t>
            </a:r>
            <a:r>
              <a:rPr lang="zh-CN" altLang="en-US" sz="2400" dirty="0"/>
              <a:t>为</a:t>
            </a:r>
            <a:r>
              <a:rPr lang="zh-CN" altLang="en-US" sz="2400" dirty="0">
                <a:solidFill>
                  <a:schemeClr val="accent2"/>
                </a:solidFill>
              </a:rPr>
              <a:t>物距</a:t>
            </a:r>
            <a:r>
              <a:rPr lang="en-US" altLang="zh-CN" sz="2400" i="1" dirty="0"/>
              <a:t>u</a:t>
            </a:r>
            <a:r>
              <a:rPr lang="zh-CN" altLang="en-US" sz="2400" dirty="0"/>
              <a:t>，</a:t>
            </a:r>
            <a:r>
              <a:rPr lang="en-US" altLang="zh-CN" sz="2400" dirty="0"/>
              <a:t>PI</a:t>
            </a:r>
            <a:r>
              <a:rPr lang="zh-CN" altLang="en-US" sz="2400" dirty="0"/>
              <a:t>为</a:t>
            </a:r>
            <a:r>
              <a:rPr lang="zh-CN" altLang="en-US" sz="2400" dirty="0">
                <a:solidFill>
                  <a:schemeClr val="accent2"/>
                </a:solidFill>
              </a:rPr>
              <a:t>像距</a:t>
            </a:r>
            <a:r>
              <a:rPr lang="en-US" altLang="zh-CN" sz="2400" i="1" dirty="0"/>
              <a:t>v</a:t>
            </a:r>
          </a:p>
        </p:txBody>
      </p:sp>
      <p:sp>
        <p:nvSpPr>
          <p:cNvPr id="168966" name="Line 6"/>
          <p:cNvSpPr/>
          <p:nvPr/>
        </p:nvSpPr>
        <p:spPr>
          <a:xfrm>
            <a:off x="1474788" y="1725613"/>
            <a:ext cx="6172200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8968" name="Line 8"/>
          <p:cNvSpPr/>
          <p:nvPr/>
        </p:nvSpPr>
        <p:spPr>
          <a:xfrm flipV="1">
            <a:off x="1668463" y="747713"/>
            <a:ext cx="2314575" cy="9779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8969" name="Line 9"/>
          <p:cNvSpPr/>
          <p:nvPr/>
        </p:nvSpPr>
        <p:spPr>
          <a:xfrm>
            <a:off x="3403600" y="328613"/>
            <a:ext cx="2122488" cy="1536700"/>
          </a:xfrm>
          <a:prstGeom prst="line">
            <a:avLst/>
          </a:prstGeom>
          <a:ln w="19050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68970" name="Line 10"/>
          <p:cNvSpPr/>
          <p:nvPr/>
        </p:nvSpPr>
        <p:spPr>
          <a:xfrm>
            <a:off x="3983038" y="747713"/>
            <a:ext cx="3086100" cy="97790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68971" name="Line 11"/>
          <p:cNvSpPr/>
          <p:nvPr/>
        </p:nvSpPr>
        <p:spPr>
          <a:xfrm>
            <a:off x="1668463" y="1725613"/>
            <a:ext cx="0" cy="1676400"/>
          </a:xfrm>
          <a:prstGeom prst="line">
            <a:avLst/>
          </a:prstGeom>
          <a:ln w="2857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68973" name="Line 13"/>
          <p:cNvSpPr/>
          <p:nvPr/>
        </p:nvSpPr>
        <p:spPr>
          <a:xfrm>
            <a:off x="7069138" y="1725613"/>
            <a:ext cx="0" cy="1955800"/>
          </a:xfrm>
          <a:prstGeom prst="line">
            <a:avLst/>
          </a:prstGeom>
          <a:ln w="2857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68976" name="Line 16"/>
          <p:cNvSpPr/>
          <p:nvPr/>
        </p:nvSpPr>
        <p:spPr>
          <a:xfrm>
            <a:off x="1668463" y="3262313"/>
            <a:ext cx="1928812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168977" name="Line 17"/>
          <p:cNvSpPr/>
          <p:nvPr/>
        </p:nvSpPr>
        <p:spPr>
          <a:xfrm>
            <a:off x="3597275" y="3541713"/>
            <a:ext cx="3471863" cy="0"/>
          </a:xfrm>
          <a:prstGeom prst="line">
            <a:avLst/>
          </a:prstGeom>
          <a:ln w="2857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168978" name="Freeform 18"/>
          <p:cNvSpPr/>
          <p:nvPr/>
        </p:nvSpPr>
        <p:spPr>
          <a:xfrm>
            <a:off x="2519772" y="1241425"/>
            <a:ext cx="305978" cy="135347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390" h="210">
                <a:moveTo>
                  <a:pt x="0" y="210"/>
                </a:moveTo>
                <a:lnTo>
                  <a:pt x="390" y="0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stealth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8979" name="Freeform 19"/>
          <p:cNvSpPr/>
          <p:nvPr/>
        </p:nvSpPr>
        <p:spPr>
          <a:xfrm>
            <a:off x="5284648" y="1160748"/>
            <a:ext cx="462099" cy="14576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570" h="237">
                <a:moveTo>
                  <a:pt x="0" y="0"/>
                </a:moveTo>
                <a:lnTo>
                  <a:pt x="570" y="237"/>
                </a:lnTo>
              </a:path>
            </a:pathLst>
          </a:custGeom>
          <a:noFill/>
          <a:ln w="38100" cap="flat" cmpd="sng">
            <a:solidFill>
              <a:schemeClr val="accent2">
                <a:alpha val="100000"/>
              </a:schemeClr>
            </a:solidFill>
            <a:prstDash val="solid"/>
            <a:round/>
            <a:headEnd type="none" w="med" len="med"/>
            <a:tailEnd type="stealth" w="lg" len="lg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8980" name="Text Box 20"/>
          <p:cNvSpPr txBox="1"/>
          <p:nvPr/>
        </p:nvSpPr>
        <p:spPr>
          <a:xfrm>
            <a:off x="2339975" y="512763"/>
            <a:ext cx="390525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400" baseline="-25000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endParaRPr lang="en-US" altLang="zh-CN" sz="240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8981" name="Text Box 21"/>
          <p:cNvSpPr txBox="1"/>
          <p:nvPr/>
        </p:nvSpPr>
        <p:spPr>
          <a:xfrm>
            <a:off x="6443663" y="476250"/>
            <a:ext cx="388937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400" baseline="-25000" dirty="0">
                <a:solidFill>
                  <a:schemeClr val="accent2"/>
                </a:solidFill>
                <a:latin typeface="Times New Roman" panose="02020603050405020304" pitchFamily="18" charset="0"/>
              </a:rPr>
              <a:t>2</a:t>
            </a:r>
            <a:endParaRPr lang="en-US" altLang="zh-CN" sz="2400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8982" name="Text Box 22"/>
          <p:cNvSpPr txBox="1"/>
          <p:nvPr/>
        </p:nvSpPr>
        <p:spPr>
          <a:xfrm>
            <a:off x="3851275" y="80963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M</a:t>
            </a:r>
          </a:p>
        </p:txBody>
      </p:sp>
      <p:sp>
        <p:nvSpPr>
          <p:cNvPr id="168983" name="Text Box 23"/>
          <p:cNvSpPr txBox="1"/>
          <p:nvPr/>
        </p:nvSpPr>
        <p:spPr>
          <a:xfrm>
            <a:off x="3851275" y="281622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168984" name="Text Box 24"/>
          <p:cNvSpPr txBox="1"/>
          <p:nvPr/>
        </p:nvSpPr>
        <p:spPr>
          <a:xfrm>
            <a:off x="3384550" y="1376363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P</a:t>
            </a:r>
          </a:p>
        </p:txBody>
      </p:sp>
      <p:sp>
        <p:nvSpPr>
          <p:cNvPr id="168985" name="Text Box 25"/>
          <p:cNvSpPr txBox="1"/>
          <p:nvPr/>
        </p:nvSpPr>
        <p:spPr>
          <a:xfrm>
            <a:off x="1403350" y="134937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O</a:t>
            </a:r>
          </a:p>
        </p:txBody>
      </p:sp>
      <p:sp>
        <p:nvSpPr>
          <p:cNvPr id="168987" name="Text Box 27"/>
          <p:cNvSpPr txBox="1"/>
          <p:nvPr/>
        </p:nvSpPr>
        <p:spPr>
          <a:xfrm>
            <a:off x="7235825" y="1385888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68989" name="Text Box 29"/>
          <p:cNvSpPr txBox="1"/>
          <p:nvPr/>
        </p:nvSpPr>
        <p:spPr>
          <a:xfrm>
            <a:off x="2411413" y="2816225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solidFill>
                  <a:srgbClr val="FF0000"/>
                </a:solidFill>
                <a:latin typeface="Times New Roman" panose="02020603050405020304" pitchFamily="18" charset="0"/>
              </a:rPr>
              <a:t>u</a:t>
            </a:r>
          </a:p>
        </p:txBody>
      </p:sp>
      <p:sp>
        <p:nvSpPr>
          <p:cNvPr id="168991" name="Text Box 31"/>
          <p:cNvSpPr txBox="1"/>
          <p:nvPr/>
        </p:nvSpPr>
        <p:spPr>
          <a:xfrm>
            <a:off x="5688013" y="3176588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v</a:t>
            </a:r>
          </a:p>
        </p:txBody>
      </p:sp>
      <p:grpSp>
        <p:nvGrpSpPr>
          <p:cNvPr id="169017" name="Group 57"/>
          <p:cNvGrpSpPr/>
          <p:nvPr/>
        </p:nvGrpSpPr>
        <p:grpSpPr>
          <a:xfrm>
            <a:off x="1908175" y="377825"/>
            <a:ext cx="4775200" cy="1354138"/>
            <a:chOff x="1202" y="238"/>
            <a:chExt cx="3008" cy="853"/>
          </a:xfrm>
        </p:grpSpPr>
        <p:sp>
          <p:nvSpPr>
            <p:cNvPr id="6181" name="Text Box 28"/>
            <p:cNvSpPr txBox="1"/>
            <p:nvPr/>
          </p:nvSpPr>
          <p:spPr>
            <a:xfrm>
              <a:off x="2426" y="238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6182" name="Text Box 32"/>
            <p:cNvSpPr txBox="1"/>
            <p:nvPr/>
          </p:nvSpPr>
          <p:spPr>
            <a:xfrm>
              <a:off x="1429" y="845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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6183" name="Text Box 33"/>
            <p:cNvSpPr txBox="1"/>
            <p:nvPr/>
          </p:nvSpPr>
          <p:spPr>
            <a:xfrm>
              <a:off x="2948" y="845"/>
              <a:ext cx="243" cy="20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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6184" name="Text Box 34"/>
            <p:cNvSpPr txBox="1"/>
            <p:nvPr/>
          </p:nvSpPr>
          <p:spPr>
            <a:xfrm>
              <a:off x="3696" y="845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  <a:sym typeface="Symbol" panose="05050102010706020507" pitchFamily="18" charset="2"/>
                </a:rPr>
                <a:t>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6185" name="Text Box 35"/>
            <p:cNvSpPr txBox="1"/>
            <p:nvPr/>
          </p:nvSpPr>
          <p:spPr>
            <a:xfrm>
              <a:off x="2144" y="295"/>
              <a:ext cx="245" cy="2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i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6186" name="Text Box 36"/>
            <p:cNvSpPr txBox="1"/>
            <p:nvPr/>
          </p:nvSpPr>
          <p:spPr>
            <a:xfrm>
              <a:off x="2873" y="559"/>
              <a:ext cx="245" cy="2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i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6187" name="Freeform 37"/>
            <p:cNvSpPr/>
            <p:nvPr/>
          </p:nvSpPr>
          <p:spPr>
            <a:xfrm>
              <a:off x="1202" y="1019"/>
              <a:ext cx="92" cy="68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1"/>
                </a:cxn>
                <a:cxn ang="0">
                  <a:pos x="0" y="0"/>
                </a:cxn>
              </a:cxnLst>
              <a:rect l="0" t="0" r="0" b="0"/>
              <a:pathLst>
                <a:path w="135" h="120">
                  <a:moveTo>
                    <a:pt x="135" y="120"/>
                  </a:moveTo>
                  <a:lnTo>
                    <a:pt x="120" y="30"/>
                  </a:lnTo>
                  <a:lnTo>
                    <a:pt x="0" y="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8" name="Freeform 38"/>
            <p:cNvSpPr/>
            <p:nvPr/>
          </p:nvSpPr>
          <p:spPr>
            <a:xfrm>
              <a:off x="2336" y="383"/>
              <a:ext cx="51" cy="137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1"/>
                </a:cxn>
              </a:cxnLst>
              <a:rect l="0" t="0" r="0" b="0"/>
              <a:pathLst>
                <a:path w="75" h="243">
                  <a:moveTo>
                    <a:pt x="75" y="0"/>
                  </a:moveTo>
                  <a:lnTo>
                    <a:pt x="0" y="108"/>
                  </a:lnTo>
                  <a:lnTo>
                    <a:pt x="75" y="243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89" name="Freeform 39"/>
            <p:cNvSpPr/>
            <p:nvPr/>
          </p:nvSpPr>
          <p:spPr>
            <a:xfrm>
              <a:off x="2701" y="559"/>
              <a:ext cx="51" cy="54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</a:cxnLst>
              <a:rect l="0" t="0" r="0" b="0"/>
              <a:pathLst>
                <a:path w="75" h="96">
                  <a:moveTo>
                    <a:pt x="75" y="0"/>
                  </a:moveTo>
                  <a:lnTo>
                    <a:pt x="0" y="96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0" name="Freeform 40"/>
            <p:cNvSpPr/>
            <p:nvPr/>
          </p:nvSpPr>
          <p:spPr>
            <a:xfrm>
              <a:off x="3198" y="1003"/>
              <a:ext cx="11" cy="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1"/>
                </a:cxn>
              </a:cxnLst>
              <a:rect l="0" t="0" r="0" b="0"/>
              <a:pathLst>
                <a:path w="16" h="156">
                  <a:moveTo>
                    <a:pt x="15" y="0"/>
                  </a:moveTo>
                  <a:lnTo>
                    <a:pt x="0" y="66"/>
                  </a:lnTo>
                  <a:lnTo>
                    <a:pt x="16" y="156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91" name="Freeform 41"/>
            <p:cNvSpPr/>
            <p:nvPr/>
          </p:nvSpPr>
          <p:spPr>
            <a:xfrm>
              <a:off x="4189" y="999"/>
              <a:ext cx="21" cy="8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0" y="1"/>
                </a:cxn>
                <a:cxn ang="0">
                  <a:pos x="1" y="1"/>
                </a:cxn>
              </a:cxnLst>
              <a:rect l="0" t="0" r="0" b="0"/>
              <a:pathLst>
                <a:path w="31" h="156">
                  <a:moveTo>
                    <a:pt x="30" y="0"/>
                  </a:moveTo>
                  <a:lnTo>
                    <a:pt x="0" y="81"/>
                  </a:lnTo>
                  <a:lnTo>
                    <a:pt x="31" y="156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69002" name="Text Box 42"/>
          <p:cNvSpPr txBox="1"/>
          <p:nvPr/>
        </p:nvSpPr>
        <p:spPr>
          <a:xfrm>
            <a:off x="3167063" y="3753036"/>
            <a:ext cx="2314575" cy="2794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24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单球面成像</a:t>
            </a:r>
          </a:p>
        </p:txBody>
      </p:sp>
      <p:sp>
        <p:nvSpPr>
          <p:cNvPr id="169005" name="Oval 45"/>
          <p:cNvSpPr/>
          <p:nvPr/>
        </p:nvSpPr>
        <p:spPr>
          <a:xfrm>
            <a:off x="1619672" y="1671166"/>
            <a:ext cx="108000" cy="1080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69006" name="Oval 46"/>
          <p:cNvSpPr/>
          <p:nvPr/>
        </p:nvSpPr>
        <p:spPr>
          <a:xfrm>
            <a:off x="7024688" y="1670050"/>
            <a:ext cx="108000" cy="1080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pSp>
        <p:nvGrpSpPr>
          <p:cNvPr id="169013" name="Group 53"/>
          <p:cNvGrpSpPr/>
          <p:nvPr/>
        </p:nvGrpSpPr>
        <p:grpSpPr>
          <a:xfrm>
            <a:off x="3576638" y="1660525"/>
            <a:ext cx="1849438" cy="2020888"/>
            <a:chOff x="2253" y="1046"/>
            <a:chExt cx="1165" cy="1273"/>
          </a:xfrm>
        </p:grpSpPr>
        <p:sp>
          <p:nvSpPr>
            <p:cNvPr id="6174" name="Line 12"/>
            <p:cNvSpPr/>
            <p:nvPr/>
          </p:nvSpPr>
          <p:spPr>
            <a:xfrm>
              <a:off x="2266" y="1087"/>
              <a:ext cx="0" cy="123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175" name="Line 14"/>
            <p:cNvSpPr/>
            <p:nvPr/>
          </p:nvSpPr>
          <p:spPr>
            <a:xfrm>
              <a:off x="3359" y="1087"/>
              <a:ext cx="0" cy="1056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6176" name="Line 15"/>
            <p:cNvSpPr/>
            <p:nvPr/>
          </p:nvSpPr>
          <p:spPr>
            <a:xfrm>
              <a:off x="2266" y="2055"/>
              <a:ext cx="1093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6177" name="Text Box 26"/>
            <p:cNvSpPr txBox="1"/>
            <p:nvPr/>
          </p:nvSpPr>
          <p:spPr>
            <a:xfrm>
              <a:off x="3175" y="1122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6178" name="Text Box 30"/>
            <p:cNvSpPr txBox="1"/>
            <p:nvPr/>
          </p:nvSpPr>
          <p:spPr>
            <a:xfrm>
              <a:off x="2789" y="1797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6179" name="Oval 48"/>
            <p:cNvSpPr/>
            <p:nvPr/>
          </p:nvSpPr>
          <p:spPr>
            <a:xfrm>
              <a:off x="2253" y="1057"/>
              <a:ext cx="68" cy="6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6180" name="Oval 51"/>
            <p:cNvSpPr/>
            <p:nvPr/>
          </p:nvSpPr>
          <p:spPr>
            <a:xfrm>
              <a:off x="3323" y="1046"/>
              <a:ext cx="68" cy="68"/>
            </a:xfrm>
            <a:prstGeom prst="ellipse">
              <a:avLst/>
            </a:prstGeom>
            <a:solidFill>
              <a:schemeClr val="tx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69015" name="Line 55"/>
          <p:cNvSpPr/>
          <p:nvPr/>
        </p:nvSpPr>
        <p:spPr>
          <a:xfrm>
            <a:off x="1727200" y="1727199"/>
            <a:ext cx="1836738" cy="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69016" name="Line 56"/>
          <p:cNvSpPr/>
          <p:nvPr/>
        </p:nvSpPr>
        <p:spPr>
          <a:xfrm flipV="1">
            <a:off x="3635375" y="1724028"/>
            <a:ext cx="3421063" cy="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9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8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168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8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8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689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8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69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68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68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68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690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68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90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68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68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8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69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500"/>
                            </p:stCondLst>
                            <p:childTnLst>
                              <p:par>
                                <p:cTn id="7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69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68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69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68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68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168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168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68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168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168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168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80" grpId="0"/>
      <p:bldP spid="168981" grpId="0"/>
      <p:bldP spid="168982" grpId="0"/>
      <p:bldP spid="168983" grpId="0"/>
      <p:bldP spid="168984" grpId="0"/>
      <p:bldP spid="168985" grpId="0"/>
      <p:bldP spid="168987" grpId="0"/>
      <p:bldP spid="168989" grpId="0"/>
      <p:bldP spid="168991" grpId="0"/>
      <p:bldP spid="169002" grpId="0"/>
      <p:bldP spid="169005" grpId="0" animBg="1"/>
      <p:bldP spid="16900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2"/>
          <p:cNvSpPr>
            <a:spLocks noGrp="1"/>
          </p:cNvSpPr>
          <p:nvPr>
            <p:ph idx="1"/>
          </p:nvPr>
        </p:nvSpPr>
        <p:spPr>
          <a:xfrm>
            <a:off x="503238" y="3897313"/>
            <a:ext cx="8459787" cy="1547911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spcBef>
                <a:spcPct val="50000"/>
              </a:spcBef>
              <a:buNone/>
            </a:pPr>
            <a:r>
              <a:rPr lang="zh-CN" altLang="en-US" sz="2400" dirty="0"/>
              <a:t>当入射光线</a:t>
            </a:r>
            <a:r>
              <a:rPr lang="en-US" altLang="zh-CN" sz="2400" dirty="0"/>
              <a:t>OA</a:t>
            </a:r>
            <a:r>
              <a:rPr lang="zh-CN" altLang="en-US" sz="2400" dirty="0"/>
              <a:t>与主光轴所成的角度</a:t>
            </a:r>
            <a:r>
              <a:rPr lang="en-US" altLang="en-US" sz="2400" dirty="0">
                <a:sym typeface="Symbol" panose="05050102010706020507" pitchFamily="18" charset="2"/>
              </a:rPr>
              <a:t></a:t>
            </a:r>
            <a:r>
              <a:rPr lang="en-US" altLang="en-US" sz="2400" dirty="0"/>
              <a:t> </a:t>
            </a:r>
            <a:r>
              <a:rPr lang="zh-CN" altLang="en-US" sz="2400" dirty="0"/>
              <a:t>很小时</a:t>
            </a:r>
            <a:r>
              <a:rPr lang="zh-CN" altLang="en-US" sz="2400"/>
              <a:t>，</a:t>
            </a:r>
            <a:r>
              <a:rPr lang="zh-CN" altLang="en-US" sz="2400" smtClean="0"/>
              <a:t>有</a:t>
            </a:r>
            <a:r>
              <a:rPr lang="zh-CN" altLang="en-US" sz="2400" smtClean="0">
                <a:sym typeface="Symbol"/>
              </a:rPr>
              <a:t></a:t>
            </a:r>
            <a:r>
              <a:rPr lang="en-US" altLang="zh-CN" sz="2400" smtClean="0">
                <a:sym typeface="Symbol"/>
              </a:rPr>
              <a:t>sin</a:t>
            </a:r>
            <a:r>
              <a:rPr lang="zh-CN" altLang="en-US" sz="2400" smtClean="0">
                <a:sym typeface="Symbol"/>
              </a:rPr>
              <a:t></a:t>
            </a:r>
            <a:r>
              <a:rPr lang="en-US" altLang="zh-CN" sz="2400" smtClean="0">
                <a:sym typeface="Symbol"/>
              </a:rPr>
              <a:t>tg</a:t>
            </a:r>
            <a:r>
              <a:rPr lang="zh-CN" altLang="en-US" sz="2400" smtClean="0">
                <a:sym typeface="Symbol"/>
              </a:rPr>
              <a:t></a:t>
            </a:r>
            <a:r>
              <a:rPr lang="zh-CN" altLang="en-US" sz="2400" smtClean="0">
                <a:sym typeface="Symbol" panose="05050102010706020507" pitchFamily="18" charset="2"/>
              </a:rPr>
              <a:t>，满足</a:t>
            </a:r>
            <a:r>
              <a:rPr lang="zh-CN" altLang="en-US" sz="2400" dirty="0">
                <a:sym typeface="Symbol" panose="05050102010706020507" pitchFamily="18" charset="2"/>
              </a:rPr>
              <a:t>这一条件的光线叫</a:t>
            </a:r>
            <a:r>
              <a:rPr lang="zh-CN" altLang="en-US" sz="2400" dirty="0">
                <a:solidFill>
                  <a:schemeClr val="accent2"/>
                </a:solidFill>
                <a:sym typeface="Symbol" panose="05050102010706020507" pitchFamily="18" charset="2"/>
              </a:rPr>
              <a:t>近轴光线</a:t>
            </a:r>
          </a:p>
          <a:p>
            <a:pPr mar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solidFill>
                  <a:schemeClr val="hlink"/>
                </a:solidFill>
                <a:sym typeface="Symbol" panose="05050102010706020507" pitchFamily="18" charset="2"/>
              </a:rPr>
              <a:t>当</a:t>
            </a:r>
            <a:r>
              <a:rPr lang="en-US" altLang="zh-CN" sz="2400" dirty="0">
                <a:solidFill>
                  <a:schemeClr val="hlink"/>
                </a:solidFill>
                <a:sym typeface="Symbol" panose="05050102010706020507" pitchFamily="18" charset="2"/>
              </a:rPr>
              <a:t>OA</a:t>
            </a:r>
            <a:r>
              <a:rPr lang="zh-CN" altLang="en-US" sz="2400" dirty="0">
                <a:solidFill>
                  <a:schemeClr val="hlink"/>
                </a:solidFill>
                <a:sym typeface="Symbol" panose="05050102010706020507" pitchFamily="18" charset="2"/>
              </a:rPr>
              <a:t>为近轴光线时，其入射角</a:t>
            </a:r>
            <a:r>
              <a:rPr lang="en-US" altLang="zh-CN" sz="2400" i="1" dirty="0">
                <a:solidFill>
                  <a:schemeClr val="hlink"/>
                </a:solidFill>
                <a:sym typeface="Symbol" panose="05050102010706020507" pitchFamily="18" charset="2"/>
              </a:rPr>
              <a:t>i</a:t>
            </a:r>
            <a:r>
              <a:rPr lang="en-US" altLang="zh-CN" sz="2400" baseline="-30000" dirty="0">
                <a:solidFill>
                  <a:schemeClr val="hlink"/>
                </a:solidFill>
                <a:sym typeface="Symbol" panose="05050102010706020507" pitchFamily="18" charset="2"/>
              </a:rPr>
              <a:t>1</a:t>
            </a:r>
            <a:r>
              <a:rPr lang="zh-CN" altLang="en-US" sz="2400" dirty="0">
                <a:solidFill>
                  <a:schemeClr val="hlink"/>
                </a:solidFill>
                <a:sym typeface="Symbol" panose="05050102010706020507" pitchFamily="18" charset="2"/>
              </a:rPr>
              <a:t>和折射角</a:t>
            </a:r>
            <a:r>
              <a:rPr lang="en-US" altLang="zh-CN" sz="2400" i="1" dirty="0">
                <a:solidFill>
                  <a:schemeClr val="hlink"/>
                </a:solidFill>
                <a:sym typeface="Symbol" panose="05050102010706020507" pitchFamily="18" charset="2"/>
              </a:rPr>
              <a:t>i</a:t>
            </a:r>
            <a:r>
              <a:rPr lang="en-US" altLang="zh-CN" sz="2400" baseline="-30000" dirty="0">
                <a:solidFill>
                  <a:schemeClr val="hlink"/>
                </a:solidFill>
                <a:sym typeface="Symbol" panose="05050102010706020507" pitchFamily="18" charset="2"/>
              </a:rPr>
              <a:t>2</a:t>
            </a:r>
            <a:r>
              <a:rPr lang="zh-CN" altLang="en-US" sz="2400" dirty="0">
                <a:solidFill>
                  <a:schemeClr val="hlink"/>
                </a:solidFill>
                <a:sym typeface="Symbol" panose="05050102010706020507" pitchFamily="18" charset="2"/>
              </a:rPr>
              <a:t>也很小，</a:t>
            </a:r>
            <a:r>
              <a:rPr lang="zh-CN" altLang="en-US" sz="2400">
                <a:solidFill>
                  <a:schemeClr val="hlink"/>
                </a:solidFill>
                <a:sym typeface="Symbol" panose="05050102010706020507" pitchFamily="18" charset="2"/>
              </a:rPr>
              <a:t>有</a:t>
            </a:r>
            <a:r>
              <a:rPr lang="zh-CN" altLang="en-US" sz="2400" smtClean="0">
                <a:solidFill>
                  <a:schemeClr val="hlink"/>
                </a:solidFill>
                <a:sym typeface="Symbol" panose="05050102010706020507" pitchFamily="18" charset="2"/>
              </a:rPr>
              <a:t>：</a:t>
            </a:r>
            <a:endParaRPr lang="zh-CN" altLang="en-US" sz="2400" dirty="0">
              <a:solidFill>
                <a:schemeClr val="hlink"/>
              </a:solidFill>
              <a:sym typeface="Symbol" panose="05050102010706020507" pitchFamily="18" charset="2"/>
            </a:endParaRPr>
          </a:p>
        </p:txBody>
      </p:sp>
      <p:graphicFrame>
        <p:nvGraphicFramePr>
          <p:cNvPr id="2" name="对象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973082907"/>
              </p:ext>
            </p:extLst>
          </p:nvPr>
        </p:nvGraphicFramePr>
        <p:xfrm>
          <a:off x="1223628" y="5553236"/>
          <a:ext cx="3132348" cy="65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3" name="公式" r:id="rId4" imgW="1028520" imgH="215640" progId="Equation.3">
                  <p:embed/>
                </p:oleObj>
              </mc:Choice>
              <mc:Fallback>
                <p:oleObj name="公式" r:id="rId4" imgW="1028520" imgH="215640" progId="Equation.3">
                  <p:embed/>
                  <p:pic>
                    <p:nvPicPr>
                      <p:cNvPr id="0" name="对象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3628" y="5553236"/>
                        <a:ext cx="3132348" cy="65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对象 5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795231907"/>
              </p:ext>
            </p:extLst>
          </p:nvPr>
        </p:nvGraphicFramePr>
        <p:xfrm>
          <a:off x="5040052" y="5553236"/>
          <a:ext cx="3287994" cy="65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4" name="公式" r:id="rId6" imgW="1079280" imgH="215640" progId="Equation.3">
                  <p:embed/>
                </p:oleObj>
              </mc:Choice>
              <mc:Fallback>
                <p:oleObj name="公式" r:id="rId6" imgW="1079280" imgH="215640" progId="Equation.3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0052" y="5553236"/>
                        <a:ext cx="3287994" cy="657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3" name="组合 52"/>
          <p:cNvGrpSpPr/>
          <p:nvPr/>
        </p:nvGrpSpPr>
        <p:grpSpPr>
          <a:xfrm>
            <a:off x="1403350" y="4763"/>
            <a:ext cx="6445250" cy="3676650"/>
            <a:chOff x="1403350" y="4763"/>
            <a:chExt cx="6445250" cy="3676650"/>
          </a:xfrm>
        </p:grpSpPr>
        <p:grpSp>
          <p:nvGrpSpPr>
            <p:cNvPr id="56" name="组合 98"/>
            <p:cNvGrpSpPr/>
            <p:nvPr/>
          </p:nvGrpSpPr>
          <p:grpSpPr>
            <a:xfrm>
              <a:off x="3635375" y="4763"/>
              <a:ext cx="4213225" cy="3475037"/>
              <a:chOff x="3635375" y="4921"/>
              <a:chExt cx="4212989" cy="3475037"/>
            </a:xfrm>
          </p:grpSpPr>
          <p:sp>
            <p:nvSpPr>
              <p:cNvPr id="101" name="弧形 100"/>
              <p:cNvSpPr/>
              <p:nvPr/>
            </p:nvSpPr>
            <p:spPr bwMode="auto">
              <a:xfrm flipH="1">
                <a:off x="3635375" y="4921"/>
                <a:ext cx="3474843" cy="3475037"/>
              </a:xfrm>
              <a:prstGeom prst="arc">
                <a:avLst>
                  <a:gd name="adj1" fmla="val 18830419"/>
                  <a:gd name="adj2" fmla="val 277214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2" name="矩形 101"/>
              <p:cNvSpPr/>
              <p:nvPr/>
            </p:nvSpPr>
            <p:spPr bwMode="auto">
              <a:xfrm>
                <a:off x="4176683" y="482758"/>
                <a:ext cx="3671681" cy="251777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57" name="Group 94"/>
            <p:cNvGrpSpPr/>
            <p:nvPr/>
          </p:nvGrpSpPr>
          <p:grpSpPr>
            <a:xfrm>
              <a:off x="1403350" y="80963"/>
              <a:ext cx="6243638" cy="3600450"/>
              <a:chOff x="884" y="51"/>
              <a:chExt cx="3933" cy="2268"/>
            </a:xfrm>
          </p:grpSpPr>
          <p:sp>
            <p:nvSpPr>
              <p:cNvPr id="58" name="Line 50"/>
              <p:cNvSpPr/>
              <p:nvPr/>
            </p:nvSpPr>
            <p:spPr>
              <a:xfrm>
                <a:off x="929" y="1087"/>
                <a:ext cx="3888" cy="0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59" name="Line 52"/>
              <p:cNvSpPr/>
              <p:nvPr/>
            </p:nvSpPr>
            <p:spPr>
              <a:xfrm flipV="1">
                <a:off x="1051" y="471"/>
                <a:ext cx="1458" cy="616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0" name="Line 53"/>
              <p:cNvSpPr/>
              <p:nvPr/>
            </p:nvSpPr>
            <p:spPr>
              <a:xfrm>
                <a:off x="2144" y="207"/>
                <a:ext cx="1337" cy="968"/>
              </a:xfrm>
              <a:prstGeom prst="line">
                <a:avLst/>
              </a:prstGeom>
              <a:ln w="19050" cap="flat" cmpd="sng">
                <a:solidFill>
                  <a:srgbClr val="000000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61" name="Line 54"/>
              <p:cNvSpPr/>
              <p:nvPr/>
            </p:nvSpPr>
            <p:spPr>
              <a:xfrm>
                <a:off x="2509" y="471"/>
                <a:ext cx="1944" cy="616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62" name="Line 55"/>
              <p:cNvSpPr/>
              <p:nvPr/>
            </p:nvSpPr>
            <p:spPr>
              <a:xfrm>
                <a:off x="1051" y="1087"/>
                <a:ext cx="0" cy="1056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63" name="Line 56"/>
              <p:cNvSpPr/>
              <p:nvPr/>
            </p:nvSpPr>
            <p:spPr>
              <a:xfrm>
                <a:off x="4453" y="1087"/>
                <a:ext cx="0" cy="1232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64" name="Line 57"/>
              <p:cNvSpPr/>
              <p:nvPr/>
            </p:nvSpPr>
            <p:spPr>
              <a:xfrm>
                <a:off x="1051" y="2055"/>
                <a:ext cx="1215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65" name="Line 58"/>
              <p:cNvSpPr/>
              <p:nvPr/>
            </p:nvSpPr>
            <p:spPr>
              <a:xfrm>
                <a:off x="2266" y="2231"/>
                <a:ext cx="2187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66" name="Freeform 59"/>
              <p:cNvSpPr/>
              <p:nvPr/>
            </p:nvSpPr>
            <p:spPr>
              <a:xfrm>
                <a:off x="1575" y="782"/>
                <a:ext cx="193" cy="8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</a:cxnLst>
                <a:rect l="0" t="0" r="0" b="0"/>
                <a:pathLst>
                  <a:path w="390" h="210">
                    <a:moveTo>
                      <a:pt x="0" y="210"/>
                    </a:moveTo>
                    <a:lnTo>
                      <a:pt x="390" y="0"/>
                    </a:ln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lg" len="lg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7" name="Freeform 60"/>
              <p:cNvSpPr/>
              <p:nvPr/>
            </p:nvSpPr>
            <p:spPr>
              <a:xfrm>
                <a:off x="3327" y="731"/>
                <a:ext cx="291" cy="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</a:cxnLst>
                <a:rect l="0" t="0" r="0" b="0"/>
                <a:pathLst>
                  <a:path w="570" h="237">
                    <a:moveTo>
                      <a:pt x="0" y="0"/>
                    </a:moveTo>
                    <a:lnTo>
                      <a:pt x="570" y="237"/>
                    </a:lnTo>
                  </a:path>
                </a:pathLst>
              </a:custGeom>
              <a:noFill/>
              <a:ln w="38100" cap="flat" cmpd="sng">
                <a:solidFill>
                  <a:schemeClr val="accent2">
                    <a:alpha val="100000"/>
                  </a:schemeClr>
                </a:solidFill>
                <a:prstDash val="solid"/>
                <a:round/>
                <a:headEnd type="none" w="med" len="med"/>
                <a:tailEnd type="stealth" w="lg" len="lg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68" name="Text Box 61"/>
              <p:cNvSpPr txBox="1"/>
              <p:nvPr/>
            </p:nvSpPr>
            <p:spPr>
              <a:xfrm>
                <a:off x="1474" y="323"/>
                <a:ext cx="246" cy="26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n-US" altLang="zh-CN" sz="2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69" name="Text Box 62"/>
              <p:cNvSpPr txBox="1"/>
              <p:nvPr/>
            </p:nvSpPr>
            <p:spPr>
              <a:xfrm>
                <a:off x="4059" y="300"/>
                <a:ext cx="245" cy="26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n-US" altLang="zh-CN" sz="2400" baseline="-25000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 dirty="0">
                  <a:solidFill>
                    <a:schemeClr val="accent2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0" name="Text Box 63"/>
              <p:cNvSpPr txBox="1"/>
              <p:nvPr/>
            </p:nvSpPr>
            <p:spPr>
              <a:xfrm>
                <a:off x="2426" y="51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</a:rPr>
                  <a:t>M</a:t>
                </a:r>
              </a:p>
            </p:txBody>
          </p:sp>
          <p:sp>
            <p:nvSpPr>
              <p:cNvPr id="71" name="Text Box 64"/>
              <p:cNvSpPr txBox="1"/>
              <p:nvPr/>
            </p:nvSpPr>
            <p:spPr>
              <a:xfrm>
                <a:off x="2426" y="1774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72" name="Text Box 65"/>
              <p:cNvSpPr txBox="1"/>
              <p:nvPr/>
            </p:nvSpPr>
            <p:spPr>
              <a:xfrm>
                <a:off x="2144" y="911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</a:rPr>
                  <a:t>P</a:t>
                </a:r>
              </a:p>
            </p:txBody>
          </p:sp>
          <p:sp>
            <p:nvSpPr>
              <p:cNvPr id="73" name="Text Box 66"/>
              <p:cNvSpPr txBox="1"/>
              <p:nvPr/>
            </p:nvSpPr>
            <p:spPr>
              <a:xfrm>
                <a:off x="884" y="850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</a:rPr>
                  <a:t>O</a:t>
                </a:r>
              </a:p>
            </p:txBody>
          </p:sp>
          <p:sp>
            <p:nvSpPr>
              <p:cNvPr id="74" name="Text Box 67"/>
              <p:cNvSpPr txBox="1"/>
              <p:nvPr/>
            </p:nvSpPr>
            <p:spPr>
              <a:xfrm>
                <a:off x="4558" y="873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</a:rPr>
                  <a:t>I</a:t>
                </a:r>
              </a:p>
            </p:txBody>
          </p:sp>
          <p:sp>
            <p:nvSpPr>
              <p:cNvPr id="75" name="Text Box 68"/>
              <p:cNvSpPr txBox="1"/>
              <p:nvPr/>
            </p:nvSpPr>
            <p:spPr>
              <a:xfrm>
                <a:off x="1519" y="1774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u</a:t>
                </a:r>
              </a:p>
            </p:txBody>
          </p:sp>
          <p:sp>
            <p:nvSpPr>
              <p:cNvPr id="76" name="Text Box 69"/>
              <p:cNvSpPr txBox="1"/>
              <p:nvPr/>
            </p:nvSpPr>
            <p:spPr>
              <a:xfrm>
                <a:off x="3583" y="2001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v</a:t>
                </a:r>
              </a:p>
            </p:txBody>
          </p:sp>
          <p:grpSp>
            <p:nvGrpSpPr>
              <p:cNvPr id="77" name="Group 70"/>
              <p:cNvGrpSpPr/>
              <p:nvPr/>
            </p:nvGrpSpPr>
            <p:grpSpPr>
              <a:xfrm>
                <a:off x="1202" y="238"/>
                <a:ext cx="3008" cy="853"/>
                <a:chOff x="1202" y="238"/>
                <a:chExt cx="3008" cy="853"/>
              </a:xfrm>
            </p:grpSpPr>
            <p:sp>
              <p:nvSpPr>
                <p:cNvPr id="90" name="Text Box 71"/>
                <p:cNvSpPr txBox="1"/>
                <p:nvPr/>
              </p:nvSpPr>
              <p:spPr>
                <a:xfrm>
                  <a:off x="2426" y="238"/>
                  <a:ext cx="243" cy="17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dirty="0">
                      <a:latin typeface="Times New Roman" panose="02020603050405020304" pitchFamily="18" charset="0"/>
                    </a:rPr>
                    <a:t>A</a:t>
                  </a:r>
                </a:p>
              </p:txBody>
            </p:sp>
            <p:sp>
              <p:nvSpPr>
                <p:cNvPr id="91" name="Text Box 72"/>
                <p:cNvSpPr txBox="1"/>
                <p:nvPr/>
              </p:nvSpPr>
              <p:spPr>
                <a:xfrm>
                  <a:off x="1429" y="845"/>
                  <a:ext cx="243" cy="17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dirty="0">
                      <a:latin typeface="Times New Roman" panose="02020603050405020304" pitchFamily="18" charset="0"/>
                      <a:sym typeface="Symbol" panose="05050102010706020507" pitchFamily="18" charset="2"/>
                    </a:rPr>
                    <a:t>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" name="Text Box 73"/>
                <p:cNvSpPr txBox="1"/>
                <p:nvPr/>
              </p:nvSpPr>
              <p:spPr>
                <a:xfrm>
                  <a:off x="2948" y="845"/>
                  <a:ext cx="243" cy="20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dirty="0">
                      <a:latin typeface="Times New Roman" panose="02020603050405020304" pitchFamily="18" charset="0"/>
                      <a:sym typeface="Symbol" panose="05050102010706020507" pitchFamily="18" charset="2"/>
                    </a:rPr>
                    <a:t>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3" name="Text Box 74"/>
                <p:cNvSpPr txBox="1"/>
                <p:nvPr/>
              </p:nvSpPr>
              <p:spPr>
                <a:xfrm>
                  <a:off x="3696" y="845"/>
                  <a:ext cx="243" cy="17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dirty="0">
                      <a:latin typeface="Times New Roman" panose="02020603050405020304" pitchFamily="18" charset="0"/>
                      <a:sym typeface="Symbol" panose="05050102010706020507" pitchFamily="18" charset="2"/>
                    </a:rPr>
                    <a:t>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4" name="Text Box 75"/>
                <p:cNvSpPr txBox="1"/>
                <p:nvPr/>
              </p:nvSpPr>
              <p:spPr>
                <a:xfrm>
                  <a:off x="2144" y="295"/>
                  <a:ext cx="245" cy="26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i="1" dirty="0">
                      <a:latin typeface="Times New Roman" panose="02020603050405020304" pitchFamily="18" charset="0"/>
                    </a:rPr>
                    <a:t>i</a:t>
                  </a:r>
                  <a:r>
                    <a:rPr lang="en-US" altLang="zh-CN" sz="2400" baseline="-25000" dirty="0">
                      <a:latin typeface="Times New Roman" panose="02020603050405020304" pitchFamily="18" charset="0"/>
                    </a:rPr>
                    <a:t>1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5" name="Text Box 76"/>
                <p:cNvSpPr txBox="1"/>
                <p:nvPr/>
              </p:nvSpPr>
              <p:spPr>
                <a:xfrm>
                  <a:off x="2873" y="559"/>
                  <a:ext cx="245" cy="26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i="1" dirty="0">
                      <a:latin typeface="Times New Roman" panose="02020603050405020304" pitchFamily="18" charset="0"/>
                    </a:rPr>
                    <a:t>i</a:t>
                  </a:r>
                  <a:r>
                    <a:rPr lang="en-US" altLang="zh-CN" sz="2400" baseline="-25000" dirty="0">
                      <a:latin typeface="Times New Roman" panose="02020603050405020304" pitchFamily="18" charset="0"/>
                    </a:rPr>
                    <a:t>2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6" name="Freeform 77"/>
                <p:cNvSpPr/>
                <p:nvPr/>
              </p:nvSpPr>
              <p:spPr>
                <a:xfrm>
                  <a:off x="1202" y="1019"/>
                  <a:ext cx="92" cy="68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135" h="120">
                      <a:moveTo>
                        <a:pt x="135" y="120"/>
                      </a:moveTo>
                      <a:lnTo>
                        <a:pt x="120" y="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810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7" name="Freeform 78"/>
                <p:cNvSpPr/>
                <p:nvPr/>
              </p:nvSpPr>
              <p:spPr>
                <a:xfrm>
                  <a:off x="2336" y="383"/>
                  <a:ext cx="51" cy="137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1" y="1"/>
                    </a:cxn>
                  </a:cxnLst>
                  <a:rect l="0" t="0" r="0" b="0"/>
                  <a:pathLst>
                    <a:path w="75" h="243">
                      <a:moveTo>
                        <a:pt x="75" y="0"/>
                      </a:moveTo>
                      <a:lnTo>
                        <a:pt x="0" y="108"/>
                      </a:lnTo>
                      <a:lnTo>
                        <a:pt x="75" y="243"/>
                      </a:lnTo>
                    </a:path>
                  </a:pathLst>
                </a:custGeom>
                <a:noFill/>
                <a:ln w="3810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8" name="Freeform 79"/>
                <p:cNvSpPr/>
                <p:nvPr/>
              </p:nvSpPr>
              <p:spPr>
                <a:xfrm>
                  <a:off x="2701" y="559"/>
                  <a:ext cx="51" cy="54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0" b="0"/>
                  <a:pathLst>
                    <a:path w="75" h="96">
                      <a:moveTo>
                        <a:pt x="75" y="0"/>
                      </a:moveTo>
                      <a:lnTo>
                        <a:pt x="0" y="96"/>
                      </a:lnTo>
                    </a:path>
                  </a:pathLst>
                </a:custGeom>
                <a:noFill/>
                <a:ln w="3810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99" name="Freeform 80"/>
                <p:cNvSpPr/>
                <p:nvPr/>
              </p:nvSpPr>
              <p:spPr>
                <a:xfrm>
                  <a:off x="3198" y="1003"/>
                  <a:ext cx="11" cy="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1" y="1"/>
                    </a:cxn>
                  </a:cxnLst>
                  <a:rect l="0" t="0" r="0" b="0"/>
                  <a:pathLst>
                    <a:path w="16" h="156">
                      <a:moveTo>
                        <a:pt x="15" y="0"/>
                      </a:moveTo>
                      <a:lnTo>
                        <a:pt x="0" y="66"/>
                      </a:lnTo>
                      <a:lnTo>
                        <a:pt x="16" y="156"/>
                      </a:lnTo>
                    </a:path>
                  </a:pathLst>
                </a:custGeom>
                <a:noFill/>
                <a:ln w="3810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100" name="Freeform 81"/>
                <p:cNvSpPr/>
                <p:nvPr/>
              </p:nvSpPr>
              <p:spPr>
                <a:xfrm>
                  <a:off x="4189" y="999"/>
                  <a:ext cx="21" cy="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1" y="1"/>
                    </a:cxn>
                  </a:cxnLst>
                  <a:rect l="0" t="0" r="0" b="0"/>
                  <a:pathLst>
                    <a:path w="31" h="156">
                      <a:moveTo>
                        <a:pt x="30" y="0"/>
                      </a:moveTo>
                      <a:lnTo>
                        <a:pt x="0" y="81"/>
                      </a:lnTo>
                      <a:lnTo>
                        <a:pt x="31" y="156"/>
                      </a:lnTo>
                    </a:path>
                  </a:pathLst>
                </a:custGeom>
                <a:noFill/>
                <a:ln w="3810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78" name="Oval 82"/>
              <p:cNvSpPr/>
              <p:nvPr/>
            </p:nvSpPr>
            <p:spPr>
              <a:xfrm>
                <a:off x="1015" y="1049"/>
                <a:ext cx="68" cy="68"/>
              </a:xfrm>
              <a:prstGeom prst="ellipse">
                <a:avLst/>
              </a:prstGeom>
              <a:solidFill>
                <a:srgbClr val="FF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9" name="Oval 83"/>
              <p:cNvSpPr/>
              <p:nvPr/>
            </p:nvSpPr>
            <p:spPr>
              <a:xfrm>
                <a:off x="4422" y="1057"/>
                <a:ext cx="68" cy="68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80" name="Group 84"/>
              <p:cNvGrpSpPr/>
              <p:nvPr/>
            </p:nvGrpSpPr>
            <p:grpSpPr>
              <a:xfrm>
                <a:off x="2245" y="1049"/>
                <a:ext cx="1173" cy="1270"/>
                <a:chOff x="2245" y="1049"/>
                <a:chExt cx="1173" cy="1270"/>
              </a:xfrm>
            </p:grpSpPr>
            <p:sp>
              <p:nvSpPr>
                <p:cNvPr id="83" name="Line 85"/>
                <p:cNvSpPr/>
                <p:nvPr/>
              </p:nvSpPr>
              <p:spPr>
                <a:xfrm>
                  <a:off x="2266" y="1087"/>
                  <a:ext cx="0" cy="123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dash"/>
                  <a:headEnd type="none" w="med" len="med"/>
                  <a:tailEnd type="none" w="med" len="med"/>
                </a:ln>
              </p:spPr>
            </p:sp>
            <p:sp>
              <p:nvSpPr>
                <p:cNvPr id="84" name="Line 86"/>
                <p:cNvSpPr/>
                <p:nvPr/>
              </p:nvSpPr>
              <p:spPr>
                <a:xfrm>
                  <a:off x="3359" y="1087"/>
                  <a:ext cx="0" cy="1056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dash"/>
                  <a:headEnd type="none" w="med" len="med"/>
                  <a:tailEnd type="none" w="med" len="med"/>
                </a:ln>
              </p:spPr>
            </p:sp>
            <p:sp>
              <p:nvSpPr>
                <p:cNvPr id="85" name="Line 87"/>
                <p:cNvSpPr/>
                <p:nvPr/>
              </p:nvSpPr>
              <p:spPr>
                <a:xfrm>
                  <a:off x="2266" y="2055"/>
                  <a:ext cx="1093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stealth" w="med" len="med"/>
                  <a:tailEnd type="stealth" w="med" len="med"/>
                </a:ln>
              </p:spPr>
            </p:sp>
            <p:sp>
              <p:nvSpPr>
                <p:cNvPr id="86" name="Text Box 88"/>
                <p:cNvSpPr txBox="1"/>
                <p:nvPr/>
              </p:nvSpPr>
              <p:spPr>
                <a:xfrm>
                  <a:off x="3175" y="1122"/>
                  <a:ext cx="243" cy="17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dirty="0">
                      <a:latin typeface="Times New Roman" panose="02020603050405020304" pitchFamily="18" charset="0"/>
                    </a:rPr>
                    <a:t>C</a:t>
                  </a:r>
                </a:p>
              </p:txBody>
            </p:sp>
            <p:sp>
              <p:nvSpPr>
                <p:cNvPr id="87" name="Text Box 89"/>
                <p:cNvSpPr txBox="1"/>
                <p:nvPr/>
              </p:nvSpPr>
              <p:spPr>
                <a:xfrm>
                  <a:off x="2789" y="1797"/>
                  <a:ext cx="243" cy="17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i="1" dirty="0">
                      <a:latin typeface="Times New Roman" panose="02020603050405020304" pitchFamily="18" charset="0"/>
                    </a:rPr>
                    <a:t>r</a:t>
                  </a:r>
                </a:p>
              </p:txBody>
            </p:sp>
            <p:sp>
              <p:nvSpPr>
                <p:cNvPr id="89" name="Oval 91"/>
                <p:cNvSpPr/>
                <p:nvPr/>
              </p:nvSpPr>
              <p:spPr>
                <a:xfrm>
                  <a:off x="3321" y="1049"/>
                  <a:ext cx="68" cy="68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8" name="Oval 90"/>
                <p:cNvSpPr/>
                <p:nvPr/>
              </p:nvSpPr>
              <p:spPr>
                <a:xfrm>
                  <a:off x="2245" y="1049"/>
                  <a:ext cx="68" cy="68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dirty="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1" name="Line 92"/>
              <p:cNvSpPr/>
              <p:nvPr/>
            </p:nvSpPr>
            <p:spPr>
              <a:xfrm>
                <a:off x="1088" y="1088"/>
                <a:ext cx="1157" cy="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82" name="Line 93"/>
              <p:cNvSpPr/>
              <p:nvPr/>
            </p:nvSpPr>
            <p:spPr>
              <a:xfrm flipV="1">
                <a:off x="2290" y="1086"/>
                <a:ext cx="2155" cy="0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94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94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7" name="Rectangle 3"/>
          <p:cNvSpPr>
            <a:spLocks noGrp="1"/>
          </p:cNvSpPr>
          <p:nvPr>
            <p:ph idx="1"/>
          </p:nvPr>
        </p:nvSpPr>
        <p:spPr>
          <a:xfrm>
            <a:off x="395288" y="4221163"/>
            <a:ext cx="8316912" cy="684001"/>
          </a:xfrm>
        </p:spPr>
        <p:txBody>
          <a:bodyPr vert="horz" wrap="square" lIns="91440" tIns="45720" rIns="91440" bIns="45720" anchor="t"/>
          <a:lstStyle/>
          <a:p>
            <a:pPr marL="0" indent="0" eaLnBrk="1" hangingPunct="1">
              <a:spcBef>
                <a:spcPct val="50000"/>
              </a:spcBef>
              <a:buNone/>
            </a:pPr>
            <a:r>
              <a:rPr lang="zh-CN" altLang="en-US" sz="2400" dirty="0">
                <a:latin typeface="黑体" panose="02010609060101010101" pitchFamily="49" charset="-122"/>
              </a:rPr>
              <a:t>入射线</a:t>
            </a:r>
            <a:r>
              <a:rPr lang="en-US" altLang="zh-CN" sz="2400" dirty="0"/>
              <a:t>OA</a:t>
            </a:r>
            <a:r>
              <a:rPr lang="zh-CN" altLang="en-US" sz="2400" dirty="0"/>
              <a:t>和折射线</a:t>
            </a:r>
            <a:r>
              <a:rPr lang="en-US" altLang="zh-CN" sz="2400" dirty="0"/>
              <a:t>AI</a:t>
            </a:r>
            <a:r>
              <a:rPr lang="zh-CN" altLang="en-US" sz="2400" dirty="0"/>
              <a:t>所</a:t>
            </a:r>
            <a:r>
              <a:rPr lang="zh-CN" altLang="en-US" sz="2400" dirty="0">
                <a:latin typeface="黑体" panose="02010609060101010101" pitchFamily="49" charset="-122"/>
              </a:rPr>
              <a:t>满足的折射定理为：</a:t>
            </a:r>
            <a:endParaRPr lang="zh-CN" altLang="en-US" sz="2400" dirty="0">
              <a:solidFill>
                <a:schemeClr val="hlink"/>
              </a:solidFill>
              <a:latin typeface="黑体" panose="02010609060101010101" pitchFamily="49" charset="-122"/>
            </a:endParaRPr>
          </a:p>
        </p:txBody>
      </p:sp>
      <p:sp>
        <p:nvSpPr>
          <p:cNvPr id="8196" name="Rectangle 7"/>
          <p:cNvSpPr/>
          <p:nvPr/>
        </p:nvSpPr>
        <p:spPr>
          <a:xfrm>
            <a:off x="609600" y="4724400"/>
            <a:ext cx="9144000" cy="4270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228600" eaLnBrk="1" hangingPunct="1"/>
            <a:endParaRPr lang="en-US" altLang="zh-CN" sz="1200" b="0" i="1" dirty="0">
              <a:latin typeface="Times New Roman" panose="02020603050405020304" pitchFamily="18" charset="0"/>
            </a:endParaRPr>
          </a:p>
          <a:p>
            <a:pPr indent="228600" algn="l"/>
            <a:r>
              <a:rPr lang="en-US" altLang="zh-CN" b="0" dirty="0">
                <a:latin typeface="Times New Roman" panose="02020603050405020304" pitchFamily="18" charset="0"/>
              </a:rPr>
              <a:t>   </a:t>
            </a:r>
            <a:endParaRPr lang="en-US" altLang="zh-CN" sz="2400" b="0" dirty="0">
              <a:latin typeface="Times New Roman" panose="02020603050405020304" pitchFamily="18" charset="0"/>
            </a:endParaRPr>
          </a:p>
        </p:txBody>
      </p:sp>
      <p:graphicFrame>
        <p:nvGraphicFramePr>
          <p:cNvPr id="16999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0081494"/>
              </p:ext>
            </p:extLst>
          </p:nvPr>
        </p:nvGraphicFramePr>
        <p:xfrm>
          <a:off x="935596" y="4905164"/>
          <a:ext cx="3780284" cy="748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7" r:id="rId3" imgW="1066165" imgH="215900" progId="Equation.3">
                  <p:embed/>
                </p:oleObj>
              </mc:Choice>
              <mc:Fallback>
                <p:oleObj r:id="rId3" imgW="1066165" imgH="2159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5596" y="4905164"/>
                        <a:ext cx="3780284" cy="748765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98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2126915"/>
              </p:ext>
            </p:extLst>
          </p:nvPr>
        </p:nvGraphicFramePr>
        <p:xfrm>
          <a:off x="5832140" y="4869160"/>
          <a:ext cx="2088790" cy="72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8" r:id="rId5" imgW="609600" imgH="215900" progId="Equation.3">
                  <p:embed/>
                </p:oleObj>
              </mc:Choice>
              <mc:Fallback>
                <p:oleObj r:id="rId5" imgW="609600" imgH="215900" progId="Equation.3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832140" y="4869160"/>
                        <a:ext cx="2088790" cy="728191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1403350" y="4763"/>
            <a:ext cx="6445250" cy="3676650"/>
            <a:chOff x="1403350" y="4763"/>
            <a:chExt cx="6445250" cy="3676650"/>
          </a:xfrm>
        </p:grpSpPr>
        <p:grpSp>
          <p:nvGrpSpPr>
            <p:cNvPr id="8194" name="组合 98"/>
            <p:cNvGrpSpPr/>
            <p:nvPr/>
          </p:nvGrpSpPr>
          <p:grpSpPr>
            <a:xfrm>
              <a:off x="3635375" y="4763"/>
              <a:ext cx="4213225" cy="3475037"/>
              <a:chOff x="3635375" y="4921"/>
              <a:chExt cx="4212989" cy="3475037"/>
            </a:xfrm>
          </p:grpSpPr>
          <p:sp>
            <p:nvSpPr>
              <p:cNvPr id="100" name="弧形 99"/>
              <p:cNvSpPr/>
              <p:nvPr/>
            </p:nvSpPr>
            <p:spPr bwMode="auto">
              <a:xfrm flipH="1">
                <a:off x="3635375" y="4921"/>
                <a:ext cx="3474843" cy="3475037"/>
              </a:xfrm>
              <a:prstGeom prst="arc">
                <a:avLst>
                  <a:gd name="adj1" fmla="val 18830419"/>
                  <a:gd name="adj2" fmla="val 2772149"/>
                </a:avLst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  <p:sp>
            <p:nvSpPr>
              <p:cNvPr id="101" name="矩形 100"/>
              <p:cNvSpPr/>
              <p:nvPr/>
            </p:nvSpPr>
            <p:spPr bwMode="auto">
              <a:xfrm>
                <a:off x="4176683" y="482758"/>
                <a:ext cx="3671681" cy="2517775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 cap="flat" cmpd="sng" algn="ctr">
                <a:solidFill>
                  <a:schemeClr val="accent1">
                    <a:lumMod val="20000"/>
                    <a:lumOff val="8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Times New Roman" panose="02020603050405020304" pitchFamily="18" charset="0"/>
                  <a:ea typeface="宋体" panose="02010600030101010101" pitchFamily="2" charset="-122"/>
                  <a:cs typeface="+mn-cs"/>
                </a:endParaRPr>
              </a:p>
            </p:txBody>
          </p:sp>
        </p:grpSp>
        <p:grpSp>
          <p:nvGrpSpPr>
            <p:cNvPr id="8199" name="Group 94"/>
            <p:cNvGrpSpPr/>
            <p:nvPr/>
          </p:nvGrpSpPr>
          <p:grpSpPr>
            <a:xfrm>
              <a:off x="1403350" y="80963"/>
              <a:ext cx="6243638" cy="3600450"/>
              <a:chOff x="884" y="51"/>
              <a:chExt cx="3933" cy="2268"/>
            </a:xfrm>
          </p:grpSpPr>
          <p:sp>
            <p:nvSpPr>
              <p:cNvPr id="8200" name="Line 50"/>
              <p:cNvSpPr/>
              <p:nvPr/>
            </p:nvSpPr>
            <p:spPr>
              <a:xfrm>
                <a:off x="929" y="1087"/>
                <a:ext cx="3888" cy="0"/>
              </a:xfrm>
              <a:prstGeom prst="line">
                <a:avLst/>
              </a:prstGeom>
              <a:ln w="38100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201" name="Line 52"/>
              <p:cNvSpPr/>
              <p:nvPr/>
            </p:nvSpPr>
            <p:spPr>
              <a:xfrm flipV="1">
                <a:off x="1051" y="471"/>
                <a:ext cx="1458" cy="616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202" name="Line 53"/>
              <p:cNvSpPr/>
              <p:nvPr/>
            </p:nvSpPr>
            <p:spPr>
              <a:xfrm>
                <a:off x="2144" y="207"/>
                <a:ext cx="1337" cy="968"/>
              </a:xfrm>
              <a:prstGeom prst="line">
                <a:avLst/>
              </a:prstGeom>
              <a:ln w="19050" cap="flat" cmpd="sng">
                <a:solidFill>
                  <a:srgbClr val="000000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8203" name="Line 54"/>
              <p:cNvSpPr/>
              <p:nvPr/>
            </p:nvSpPr>
            <p:spPr>
              <a:xfrm>
                <a:off x="2509" y="471"/>
                <a:ext cx="1944" cy="616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8204" name="Line 55"/>
              <p:cNvSpPr/>
              <p:nvPr/>
            </p:nvSpPr>
            <p:spPr>
              <a:xfrm>
                <a:off x="1051" y="1087"/>
                <a:ext cx="0" cy="1056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8205" name="Line 56"/>
              <p:cNvSpPr/>
              <p:nvPr/>
            </p:nvSpPr>
            <p:spPr>
              <a:xfrm>
                <a:off x="4453" y="1087"/>
                <a:ext cx="0" cy="1232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8206" name="Line 57"/>
              <p:cNvSpPr/>
              <p:nvPr/>
            </p:nvSpPr>
            <p:spPr>
              <a:xfrm>
                <a:off x="1054" y="2024"/>
                <a:ext cx="1215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8207" name="Line 58"/>
              <p:cNvSpPr/>
              <p:nvPr/>
            </p:nvSpPr>
            <p:spPr>
              <a:xfrm>
                <a:off x="2266" y="2231"/>
                <a:ext cx="2187" cy="0"/>
              </a:xfrm>
              <a:prstGeom prst="line">
                <a:avLst/>
              </a:prstGeom>
              <a:ln w="28575" cap="flat" cmpd="sng">
                <a:solidFill>
                  <a:srgbClr val="000000"/>
                </a:solidFill>
                <a:prstDash val="solid"/>
                <a:headEnd type="stealth" w="med" len="med"/>
                <a:tailEnd type="stealth" w="med" len="med"/>
              </a:ln>
            </p:spPr>
          </p:sp>
          <p:sp>
            <p:nvSpPr>
              <p:cNvPr id="8208" name="Freeform 59"/>
              <p:cNvSpPr/>
              <p:nvPr/>
            </p:nvSpPr>
            <p:spPr>
              <a:xfrm>
                <a:off x="1575" y="782"/>
                <a:ext cx="193" cy="85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1" y="0"/>
                  </a:cxn>
                </a:cxnLst>
                <a:rect l="0" t="0" r="0" b="0"/>
                <a:pathLst>
                  <a:path w="390" h="210">
                    <a:moveTo>
                      <a:pt x="0" y="210"/>
                    </a:moveTo>
                    <a:lnTo>
                      <a:pt x="390" y="0"/>
                    </a:ln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round/>
                <a:headEnd type="none" w="med" len="med"/>
                <a:tailEnd type="stealth" w="lg" len="lg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09" name="Freeform 60"/>
              <p:cNvSpPr/>
              <p:nvPr/>
            </p:nvSpPr>
            <p:spPr>
              <a:xfrm>
                <a:off x="3327" y="731"/>
                <a:ext cx="291" cy="9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"/>
                  </a:cxn>
                </a:cxnLst>
                <a:rect l="0" t="0" r="0" b="0"/>
                <a:pathLst>
                  <a:path w="570" h="237">
                    <a:moveTo>
                      <a:pt x="0" y="0"/>
                    </a:moveTo>
                    <a:lnTo>
                      <a:pt x="570" y="237"/>
                    </a:lnTo>
                  </a:path>
                </a:pathLst>
              </a:custGeom>
              <a:noFill/>
              <a:ln w="38100" cap="flat" cmpd="sng">
                <a:solidFill>
                  <a:schemeClr val="accent2">
                    <a:alpha val="100000"/>
                  </a:schemeClr>
                </a:solidFill>
                <a:prstDash val="solid"/>
                <a:round/>
                <a:headEnd type="none" w="med" len="med"/>
                <a:tailEnd type="stealth" w="lg" len="lg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8210" name="Text Box 61"/>
              <p:cNvSpPr txBox="1"/>
              <p:nvPr/>
            </p:nvSpPr>
            <p:spPr>
              <a:xfrm>
                <a:off x="1474" y="323"/>
                <a:ext cx="246" cy="26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n-US" altLang="zh-CN" sz="2400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1</a:t>
                </a:r>
                <a:endParaRPr lang="en-US" altLang="zh-CN" sz="2400" dirty="0">
                  <a:solidFill>
                    <a:srgbClr val="FF0000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211" name="Text Box 62"/>
              <p:cNvSpPr txBox="1"/>
              <p:nvPr/>
            </p:nvSpPr>
            <p:spPr>
              <a:xfrm>
                <a:off x="4059" y="300"/>
                <a:ext cx="245" cy="266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n-US" altLang="zh-CN" sz="2400" baseline="-25000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2</a:t>
                </a:r>
                <a:endParaRPr lang="en-US" altLang="zh-CN" sz="2400" dirty="0">
                  <a:solidFill>
                    <a:schemeClr val="accent2"/>
                  </a:solidFill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212" name="Text Box 63"/>
              <p:cNvSpPr txBox="1"/>
              <p:nvPr/>
            </p:nvSpPr>
            <p:spPr>
              <a:xfrm>
                <a:off x="2426" y="51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</a:rPr>
                  <a:t>M</a:t>
                </a:r>
              </a:p>
            </p:txBody>
          </p:sp>
          <p:sp>
            <p:nvSpPr>
              <p:cNvPr id="8213" name="Text Box 64"/>
              <p:cNvSpPr txBox="1"/>
              <p:nvPr/>
            </p:nvSpPr>
            <p:spPr>
              <a:xfrm>
                <a:off x="2426" y="1774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</a:rPr>
                  <a:t>N</a:t>
                </a:r>
              </a:p>
            </p:txBody>
          </p:sp>
          <p:sp>
            <p:nvSpPr>
              <p:cNvPr id="8214" name="Text Box 65"/>
              <p:cNvSpPr txBox="1"/>
              <p:nvPr/>
            </p:nvSpPr>
            <p:spPr>
              <a:xfrm>
                <a:off x="2144" y="911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</a:rPr>
                  <a:t>P</a:t>
                </a:r>
              </a:p>
            </p:txBody>
          </p:sp>
          <p:sp>
            <p:nvSpPr>
              <p:cNvPr id="8215" name="Text Box 66"/>
              <p:cNvSpPr txBox="1"/>
              <p:nvPr/>
            </p:nvSpPr>
            <p:spPr>
              <a:xfrm>
                <a:off x="884" y="850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</a:rPr>
                  <a:t>O</a:t>
                </a:r>
              </a:p>
            </p:txBody>
          </p:sp>
          <p:sp>
            <p:nvSpPr>
              <p:cNvPr id="8216" name="Text Box 67"/>
              <p:cNvSpPr txBox="1"/>
              <p:nvPr/>
            </p:nvSpPr>
            <p:spPr>
              <a:xfrm>
                <a:off x="4558" y="873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dirty="0">
                    <a:latin typeface="Times New Roman" panose="02020603050405020304" pitchFamily="18" charset="0"/>
                  </a:rPr>
                  <a:t>I</a:t>
                </a:r>
              </a:p>
            </p:txBody>
          </p:sp>
          <p:sp>
            <p:nvSpPr>
              <p:cNvPr id="8217" name="Text Box 68"/>
              <p:cNvSpPr txBox="1"/>
              <p:nvPr/>
            </p:nvSpPr>
            <p:spPr>
              <a:xfrm>
                <a:off x="1519" y="1774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</a:rPr>
                  <a:t>u</a:t>
                </a:r>
              </a:p>
            </p:txBody>
          </p:sp>
          <p:sp>
            <p:nvSpPr>
              <p:cNvPr id="8218" name="Text Box 69"/>
              <p:cNvSpPr txBox="1"/>
              <p:nvPr/>
            </p:nvSpPr>
            <p:spPr>
              <a:xfrm>
                <a:off x="3583" y="2001"/>
                <a:ext cx="243" cy="17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lIns="0" tIns="0" rIns="0" bIns="0"/>
              <a:lstStyle/>
              <a:p>
                <a:r>
                  <a:rPr lang="en-US" altLang="zh-CN" sz="2400" i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v</a:t>
                </a:r>
              </a:p>
            </p:txBody>
          </p:sp>
          <p:grpSp>
            <p:nvGrpSpPr>
              <p:cNvPr id="8219" name="Group 70"/>
              <p:cNvGrpSpPr/>
              <p:nvPr/>
            </p:nvGrpSpPr>
            <p:grpSpPr>
              <a:xfrm>
                <a:off x="1202" y="238"/>
                <a:ext cx="3008" cy="853"/>
                <a:chOff x="1202" y="238"/>
                <a:chExt cx="3008" cy="853"/>
              </a:xfrm>
            </p:grpSpPr>
            <p:sp>
              <p:nvSpPr>
                <p:cNvPr id="8232" name="Text Box 71"/>
                <p:cNvSpPr txBox="1"/>
                <p:nvPr/>
              </p:nvSpPr>
              <p:spPr>
                <a:xfrm>
                  <a:off x="2426" y="238"/>
                  <a:ext cx="243" cy="17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dirty="0">
                      <a:latin typeface="Times New Roman" panose="02020603050405020304" pitchFamily="18" charset="0"/>
                    </a:rPr>
                    <a:t>A</a:t>
                  </a:r>
                </a:p>
              </p:txBody>
            </p:sp>
            <p:sp>
              <p:nvSpPr>
                <p:cNvPr id="8233" name="Text Box 72"/>
                <p:cNvSpPr txBox="1"/>
                <p:nvPr/>
              </p:nvSpPr>
              <p:spPr>
                <a:xfrm>
                  <a:off x="1429" y="845"/>
                  <a:ext cx="243" cy="17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dirty="0">
                      <a:latin typeface="Times New Roman" panose="02020603050405020304" pitchFamily="18" charset="0"/>
                      <a:sym typeface="Symbol" panose="05050102010706020507" pitchFamily="18" charset="2"/>
                    </a:rPr>
                    <a:t>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34" name="Text Box 73"/>
                <p:cNvSpPr txBox="1"/>
                <p:nvPr/>
              </p:nvSpPr>
              <p:spPr>
                <a:xfrm>
                  <a:off x="2948" y="845"/>
                  <a:ext cx="243" cy="200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dirty="0">
                      <a:latin typeface="Times New Roman" panose="02020603050405020304" pitchFamily="18" charset="0"/>
                      <a:sym typeface="Symbol" panose="05050102010706020507" pitchFamily="18" charset="2"/>
                    </a:rPr>
                    <a:t>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35" name="Text Box 74"/>
                <p:cNvSpPr txBox="1"/>
                <p:nvPr/>
              </p:nvSpPr>
              <p:spPr>
                <a:xfrm>
                  <a:off x="3696" y="845"/>
                  <a:ext cx="243" cy="17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dirty="0">
                      <a:latin typeface="Times New Roman" panose="02020603050405020304" pitchFamily="18" charset="0"/>
                      <a:sym typeface="Symbol" panose="05050102010706020507" pitchFamily="18" charset="2"/>
                    </a:rPr>
                    <a:t>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36" name="Text Box 75"/>
                <p:cNvSpPr txBox="1"/>
                <p:nvPr/>
              </p:nvSpPr>
              <p:spPr>
                <a:xfrm>
                  <a:off x="2144" y="295"/>
                  <a:ext cx="245" cy="26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i="1" dirty="0">
                      <a:latin typeface="Times New Roman" panose="02020603050405020304" pitchFamily="18" charset="0"/>
                    </a:rPr>
                    <a:t>i</a:t>
                  </a:r>
                  <a:r>
                    <a:rPr lang="en-US" altLang="zh-CN" sz="2400" baseline="-25000" dirty="0">
                      <a:latin typeface="Times New Roman" panose="02020603050405020304" pitchFamily="18" charset="0"/>
                    </a:rPr>
                    <a:t>1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37" name="Text Box 76"/>
                <p:cNvSpPr txBox="1"/>
                <p:nvPr/>
              </p:nvSpPr>
              <p:spPr>
                <a:xfrm>
                  <a:off x="2873" y="559"/>
                  <a:ext cx="245" cy="266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i="1" dirty="0">
                      <a:latin typeface="Times New Roman" panose="02020603050405020304" pitchFamily="18" charset="0"/>
                    </a:rPr>
                    <a:t>i</a:t>
                  </a:r>
                  <a:r>
                    <a:rPr lang="en-US" altLang="zh-CN" sz="2400" baseline="-25000" dirty="0">
                      <a:latin typeface="Times New Roman" panose="02020603050405020304" pitchFamily="18" charset="0"/>
                    </a:rPr>
                    <a:t>2</a:t>
                  </a:r>
                  <a:endParaRPr lang="en-US" altLang="zh-CN" sz="2400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38" name="Freeform 77"/>
                <p:cNvSpPr/>
                <p:nvPr/>
              </p:nvSpPr>
              <p:spPr>
                <a:xfrm>
                  <a:off x="1202" y="1019"/>
                  <a:ext cx="92" cy="68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0" y="0"/>
                    </a:cxn>
                  </a:cxnLst>
                  <a:rect l="0" t="0" r="0" b="0"/>
                  <a:pathLst>
                    <a:path w="135" h="120">
                      <a:moveTo>
                        <a:pt x="135" y="120"/>
                      </a:moveTo>
                      <a:lnTo>
                        <a:pt x="120" y="30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3810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39" name="Freeform 78"/>
                <p:cNvSpPr/>
                <p:nvPr/>
              </p:nvSpPr>
              <p:spPr>
                <a:xfrm>
                  <a:off x="2336" y="383"/>
                  <a:ext cx="51" cy="137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1" y="1"/>
                    </a:cxn>
                  </a:cxnLst>
                  <a:rect l="0" t="0" r="0" b="0"/>
                  <a:pathLst>
                    <a:path w="75" h="243">
                      <a:moveTo>
                        <a:pt x="75" y="0"/>
                      </a:moveTo>
                      <a:lnTo>
                        <a:pt x="0" y="108"/>
                      </a:lnTo>
                      <a:lnTo>
                        <a:pt x="75" y="243"/>
                      </a:lnTo>
                    </a:path>
                  </a:pathLst>
                </a:custGeom>
                <a:noFill/>
                <a:ln w="3810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0" name="Freeform 79"/>
                <p:cNvSpPr/>
                <p:nvPr/>
              </p:nvSpPr>
              <p:spPr>
                <a:xfrm>
                  <a:off x="2701" y="559"/>
                  <a:ext cx="51" cy="54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1"/>
                    </a:cxn>
                  </a:cxnLst>
                  <a:rect l="0" t="0" r="0" b="0"/>
                  <a:pathLst>
                    <a:path w="75" h="96">
                      <a:moveTo>
                        <a:pt x="75" y="0"/>
                      </a:moveTo>
                      <a:lnTo>
                        <a:pt x="0" y="96"/>
                      </a:lnTo>
                    </a:path>
                  </a:pathLst>
                </a:custGeom>
                <a:noFill/>
                <a:ln w="3810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1" name="Freeform 80"/>
                <p:cNvSpPr/>
                <p:nvPr/>
              </p:nvSpPr>
              <p:spPr>
                <a:xfrm>
                  <a:off x="3198" y="1003"/>
                  <a:ext cx="11" cy="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1" y="1"/>
                    </a:cxn>
                  </a:cxnLst>
                  <a:rect l="0" t="0" r="0" b="0"/>
                  <a:pathLst>
                    <a:path w="16" h="156">
                      <a:moveTo>
                        <a:pt x="15" y="0"/>
                      </a:moveTo>
                      <a:lnTo>
                        <a:pt x="0" y="66"/>
                      </a:lnTo>
                      <a:lnTo>
                        <a:pt x="16" y="156"/>
                      </a:lnTo>
                    </a:path>
                  </a:pathLst>
                </a:custGeom>
                <a:noFill/>
                <a:ln w="3810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  <p:sp>
              <p:nvSpPr>
                <p:cNvPr id="8242" name="Freeform 81"/>
                <p:cNvSpPr/>
                <p:nvPr/>
              </p:nvSpPr>
              <p:spPr>
                <a:xfrm>
                  <a:off x="4189" y="999"/>
                  <a:ext cx="21" cy="8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1" y="1"/>
                    </a:cxn>
                  </a:cxnLst>
                  <a:rect l="0" t="0" r="0" b="0"/>
                  <a:pathLst>
                    <a:path w="31" h="156">
                      <a:moveTo>
                        <a:pt x="30" y="0"/>
                      </a:moveTo>
                      <a:lnTo>
                        <a:pt x="0" y="81"/>
                      </a:lnTo>
                      <a:lnTo>
                        <a:pt x="31" y="156"/>
                      </a:lnTo>
                    </a:path>
                  </a:pathLst>
                </a:custGeom>
                <a:noFill/>
                <a:ln w="3810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lstStyle/>
                <a:p>
                  <a:endParaRPr lang="zh-CN" altLang="en-US"/>
                </a:p>
              </p:txBody>
            </p:sp>
          </p:grpSp>
          <p:sp>
            <p:nvSpPr>
              <p:cNvPr id="8220" name="Oval 82"/>
              <p:cNvSpPr/>
              <p:nvPr/>
            </p:nvSpPr>
            <p:spPr>
              <a:xfrm>
                <a:off x="1017" y="1052"/>
                <a:ext cx="68" cy="68"/>
              </a:xfrm>
              <a:prstGeom prst="ellipse">
                <a:avLst/>
              </a:prstGeom>
              <a:solidFill>
                <a:srgbClr val="FF0000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8221" name="Oval 83"/>
              <p:cNvSpPr/>
              <p:nvPr/>
            </p:nvSpPr>
            <p:spPr>
              <a:xfrm>
                <a:off x="4416" y="1050"/>
                <a:ext cx="68" cy="68"/>
              </a:xfrm>
              <a:prstGeom prst="ellipse">
                <a:avLst/>
              </a:prstGeom>
              <a:solidFill>
                <a:schemeClr val="accent2"/>
              </a:solidFill>
              <a:ln w="9525" cap="flat" cmpd="sng">
                <a:solidFill>
                  <a:srgbClr val="000000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zh-CN" altLang="en-US" dirty="0">
                  <a:latin typeface="Times New Roman" panose="02020603050405020304" pitchFamily="18" charset="0"/>
                </a:endParaRPr>
              </a:p>
            </p:txBody>
          </p:sp>
          <p:grpSp>
            <p:nvGrpSpPr>
              <p:cNvPr id="8222" name="Group 84"/>
              <p:cNvGrpSpPr/>
              <p:nvPr/>
            </p:nvGrpSpPr>
            <p:grpSpPr>
              <a:xfrm>
                <a:off x="2242" y="1047"/>
                <a:ext cx="1176" cy="1272"/>
                <a:chOff x="2242" y="1047"/>
                <a:chExt cx="1176" cy="1272"/>
              </a:xfrm>
            </p:grpSpPr>
            <p:sp>
              <p:nvSpPr>
                <p:cNvPr id="8225" name="Line 85"/>
                <p:cNvSpPr/>
                <p:nvPr/>
              </p:nvSpPr>
              <p:spPr>
                <a:xfrm>
                  <a:off x="2278" y="1087"/>
                  <a:ext cx="0" cy="1232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dash"/>
                  <a:headEnd type="none" w="med" len="med"/>
                  <a:tailEnd type="none" w="med" len="med"/>
                </a:ln>
              </p:spPr>
            </p:sp>
            <p:sp>
              <p:nvSpPr>
                <p:cNvPr id="8226" name="Line 86"/>
                <p:cNvSpPr/>
                <p:nvPr/>
              </p:nvSpPr>
              <p:spPr>
                <a:xfrm>
                  <a:off x="3359" y="1087"/>
                  <a:ext cx="0" cy="1056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dash"/>
                  <a:headEnd type="none" w="med" len="med"/>
                  <a:tailEnd type="none" w="med" len="med"/>
                </a:ln>
              </p:spPr>
            </p:sp>
            <p:sp>
              <p:nvSpPr>
                <p:cNvPr id="8227" name="Line 87"/>
                <p:cNvSpPr/>
                <p:nvPr/>
              </p:nvSpPr>
              <p:spPr>
                <a:xfrm>
                  <a:off x="2269" y="2024"/>
                  <a:ext cx="1093" cy="0"/>
                </a:xfrm>
                <a:prstGeom prst="line">
                  <a:avLst/>
                </a:prstGeom>
                <a:ln w="28575" cap="flat" cmpd="sng">
                  <a:solidFill>
                    <a:srgbClr val="000000"/>
                  </a:solidFill>
                  <a:prstDash val="solid"/>
                  <a:headEnd type="stealth" w="med" len="med"/>
                  <a:tailEnd type="stealth" w="med" len="med"/>
                </a:ln>
              </p:spPr>
            </p:sp>
            <p:sp>
              <p:nvSpPr>
                <p:cNvPr id="8228" name="Text Box 88"/>
                <p:cNvSpPr txBox="1"/>
                <p:nvPr/>
              </p:nvSpPr>
              <p:spPr>
                <a:xfrm>
                  <a:off x="3175" y="1122"/>
                  <a:ext cx="243" cy="17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dirty="0">
                      <a:latin typeface="Times New Roman" panose="02020603050405020304" pitchFamily="18" charset="0"/>
                    </a:rPr>
                    <a:t>C</a:t>
                  </a:r>
                </a:p>
              </p:txBody>
            </p:sp>
            <p:sp>
              <p:nvSpPr>
                <p:cNvPr id="8229" name="Text Box 89"/>
                <p:cNvSpPr txBox="1"/>
                <p:nvPr/>
              </p:nvSpPr>
              <p:spPr>
                <a:xfrm>
                  <a:off x="2789" y="1797"/>
                  <a:ext cx="243" cy="178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lIns="0" tIns="0" rIns="0" bIns="0"/>
                <a:lstStyle/>
                <a:p>
                  <a:r>
                    <a:rPr lang="en-US" altLang="zh-CN" sz="2400" i="1" dirty="0">
                      <a:latin typeface="Times New Roman" panose="02020603050405020304" pitchFamily="18" charset="0"/>
                    </a:rPr>
                    <a:t>r</a:t>
                  </a:r>
                </a:p>
              </p:txBody>
            </p:sp>
            <p:sp>
              <p:nvSpPr>
                <p:cNvPr id="8230" name="Oval 90"/>
                <p:cNvSpPr/>
                <p:nvPr/>
              </p:nvSpPr>
              <p:spPr>
                <a:xfrm>
                  <a:off x="2242" y="1062"/>
                  <a:ext cx="68" cy="68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31" name="Oval 91"/>
                <p:cNvSpPr/>
                <p:nvPr/>
              </p:nvSpPr>
              <p:spPr>
                <a:xfrm>
                  <a:off x="3326" y="1047"/>
                  <a:ext cx="68" cy="68"/>
                </a:xfrm>
                <a:prstGeom prst="ellipse">
                  <a:avLst/>
                </a:prstGeom>
                <a:solidFill>
                  <a:schemeClr val="tx2"/>
                </a:soli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/>
                <a:lstStyle/>
                <a:p>
                  <a:endParaRPr lang="zh-CN" altLang="en-US" dirty="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8223" name="Line 92"/>
              <p:cNvSpPr/>
              <p:nvPr/>
            </p:nvSpPr>
            <p:spPr>
              <a:xfrm>
                <a:off x="1088" y="1088"/>
                <a:ext cx="1157" cy="0"/>
              </a:xfrm>
              <a:prstGeom prst="line">
                <a:avLst/>
              </a:prstGeom>
              <a:ln w="38100" cap="flat" cmpd="sng">
                <a:solidFill>
                  <a:srgbClr val="FF0000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8224" name="Line 93"/>
              <p:cNvSpPr/>
              <p:nvPr/>
            </p:nvSpPr>
            <p:spPr>
              <a:xfrm flipV="1">
                <a:off x="2290" y="1086"/>
                <a:ext cx="2155" cy="0"/>
              </a:xfrm>
              <a:prstGeom prst="line">
                <a:avLst/>
              </a:prstGeom>
              <a:ln w="38100" cap="flat" cmpd="sng">
                <a:solidFill>
                  <a:schemeClr val="accent2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</p:grpSp>
      <p:sp>
        <p:nvSpPr>
          <p:cNvPr id="6" name="虚尾箭头 5"/>
          <p:cNvSpPr/>
          <p:nvPr/>
        </p:nvSpPr>
        <p:spPr bwMode="auto">
          <a:xfrm>
            <a:off x="5004048" y="5121188"/>
            <a:ext cx="576064" cy="324036"/>
          </a:xfrm>
          <a:prstGeom prst="stripedRightArrow">
            <a:avLst/>
          </a:prstGeom>
          <a:solidFill>
            <a:schemeClr val="accent1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6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51"/>
          <p:cNvGrpSpPr/>
          <p:nvPr/>
        </p:nvGrpSpPr>
        <p:grpSpPr>
          <a:xfrm>
            <a:off x="3635896" y="7838"/>
            <a:ext cx="4213225" cy="3475037"/>
            <a:chOff x="3635375" y="4921"/>
            <a:chExt cx="4212989" cy="3475037"/>
          </a:xfrm>
        </p:grpSpPr>
        <p:sp>
          <p:nvSpPr>
            <p:cNvPr id="53" name="弧形 52"/>
            <p:cNvSpPr/>
            <p:nvPr/>
          </p:nvSpPr>
          <p:spPr bwMode="auto">
            <a:xfrm flipH="1">
              <a:off x="3635375" y="4921"/>
              <a:ext cx="3474843" cy="3475037"/>
            </a:xfrm>
            <a:prstGeom prst="arc">
              <a:avLst>
                <a:gd name="adj1" fmla="val 18830419"/>
                <a:gd name="adj2" fmla="val 2772149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矩形 53"/>
            <p:cNvSpPr/>
            <p:nvPr/>
          </p:nvSpPr>
          <p:spPr bwMode="auto">
            <a:xfrm>
              <a:off x="4176683" y="482758"/>
              <a:ext cx="3671681" cy="25177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71051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5160284"/>
              </p:ext>
            </p:extLst>
          </p:nvPr>
        </p:nvGraphicFramePr>
        <p:xfrm>
          <a:off x="622573" y="3677854"/>
          <a:ext cx="1863526" cy="6496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6" r:id="rId3" imgW="609600" imgH="215900" progId="Equation.3">
                  <p:embed/>
                </p:oleObj>
              </mc:Choice>
              <mc:Fallback>
                <p:oleObj r:id="rId3" imgW="609600" imgH="2159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2573" y="3677854"/>
                        <a:ext cx="1863526" cy="649646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052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3780959"/>
              </p:ext>
            </p:extLst>
          </p:nvPr>
        </p:nvGraphicFramePr>
        <p:xfrm>
          <a:off x="3203848" y="3681028"/>
          <a:ext cx="4196821" cy="6755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" r:id="rId5" imgW="1345565" imgH="215900" progId="Equation.3">
                  <p:embed/>
                </p:oleObj>
              </mc:Choice>
              <mc:Fallback>
                <p:oleObj r:id="rId5" imgW="1345565" imgH="2159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03848" y="3681028"/>
                        <a:ext cx="4196821" cy="675529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1" name="Line 49"/>
          <p:cNvSpPr/>
          <p:nvPr/>
        </p:nvSpPr>
        <p:spPr>
          <a:xfrm>
            <a:off x="1474788" y="1725613"/>
            <a:ext cx="61722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9222" name="Line 51"/>
          <p:cNvSpPr/>
          <p:nvPr/>
        </p:nvSpPr>
        <p:spPr>
          <a:xfrm flipV="1">
            <a:off x="1668463" y="747713"/>
            <a:ext cx="2314575" cy="9779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3" name="Line 52"/>
          <p:cNvSpPr/>
          <p:nvPr/>
        </p:nvSpPr>
        <p:spPr>
          <a:xfrm>
            <a:off x="3403600" y="328613"/>
            <a:ext cx="2122488" cy="15367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9224" name="Line 53"/>
          <p:cNvSpPr/>
          <p:nvPr/>
        </p:nvSpPr>
        <p:spPr>
          <a:xfrm>
            <a:off x="3983038" y="747713"/>
            <a:ext cx="3086100" cy="9779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5" name="Line 54"/>
          <p:cNvSpPr/>
          <p:nvPr/>
        </p:nvSpPr>
        <p:spPr>
          <a:xfrm>
            <a:off x="1668463" y="1725613"/>
            <a:ext cx="0" cy="16764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9226" name="Line 55"/>
          <p:cNvSpPr/>
          <p:nvPr/>
        </p:nvSpPr>
        <p:spPr>
          <a:xfrm>
            <a:off x="3597275" y="1725613"/>
            <a:ext cx="0" cy="19558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9227" name="Line 56"/>
          <p:cNvSpPr/>
          <p:nvPr/>
        </p:nvSpPr>
        <p:spPr>
          <a:xfrm>
            <a:off x="7069138" y="1725613"/>
            <a:ext cx="0" cy="19558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9228" name="Line 57"/>
          <p:cNvSpPr/>
          <p:nvPr/>
        </p:nvSpPr>
        <p:spPr>
          <a:xfrm>
            <a:off x="5332413" y="1725613"/>
            <a:ext cx="0" cy="16764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9229" name="Line 58"/>
          <p:cNvSpPr/>
          <p:nvPr/>
        </p:nvSpPr>
        <p:spPr>
          <a:xfrm>
            <a:off x="3597275" y="3262313"/>
            <a:ext cx="1735138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9230" name="Line 59"/>
          <p:cNvSpPr/>
          <p:nvPr/>
        </p:nvSpPr>
        <p:spPr>
          <a:xfrm>
            <a:off x="1668463" y="3262313"/>
            <a:ext cx="1928812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9231" name="Line 60"/>
          <p:cNvSpPr/>
          <p:nvPr/>
        </p:nvSpPr>
        <p:spPr>
          <a:xfrm>
            <a:off x="3597275" y="3541713"/>
            <a:ext cx="3471863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9232" name="Freeform 61"/>
          <p:cNvSpPr/>
          <p:nvPr/>
        </p:nvSpPr>
        <p:spPr>
          <a:xfrm>
            <a:off x="2663788" y="1241425"/>
            <a:ext cx="161962" cy="63339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390" h="210">
                <a:moveTo>
                  <a:pt x="0" y="210"/>
                </a:moveTo>
                <a:lnTo>
                  <a:pt x="390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33" name="Freeform 62"/>
          <p:cNvSpPr/>
          <p:nvPr/>
        </p:nvSpPr>
        <p:spPr>
          <a:xfrm>
            <a:off x="5512866" y="1232756"/>
            <a:ext cx="216024" cy="7200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570" h="237">
                <a:moveTo>
                  <a:pt x="0" y="0"/>
                </a:moveTo>
                <a:lnTo>
                  <a:pt x="570" y="237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34" name="Text Box 63"/>
          <p:cNvSpPr txBox="1"/>
          <p:nvPr/>
        </p:nvSpPr>
        <p:spPr>
          <a:xfrm>
            <a:off x="2447925" y="630238"/>
            <a:ext cx="390525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n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1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35" name="Text Box 64"/>
          <p:cNvSpPr txBox="1"/>
          <p:nvPr/>
        </p:nvSpPr>
        <p:spPr>
          <a:xfrm>
            <a:off x="6443663" y="630238"/>
            <a:ext cx="388937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n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2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36" name="Text Box 65"/>
          <p:cNvSpPr txBox="1"/>
          <p:nvPr/>
        </p:nvSpPr>
        <p:spPr>
          <a:xfrm>
            <a:off x="4175125" y="188913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M</a:t>
            </a:r>
          </a:p>
        </p:txBody>
      </p:sp>
      <p:sp>
        <p:nvSpPr>
          <p:cNvPr id="9237" name="Text Box 66"/>
          <p:cNvSpPr txBox="1"/>
          <p:nvPr/>
        </p:nvSpPr>
        <p:spPr>
          <a:xfrm>
            <a:off x="3983038" y="2843213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9238" name="Text Box 67"/>
          <p:cNvSpPr txBox="1"/>
          <p:nvPr/>
        </p:nvSpPr>
        <p:spPr>
          <a:xfrm>
            <a:off x="3403600" y="1446213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P</a:t>
            </a:r>
          </a:p>
        </p:txBody>
      </p:sp>
      <p:sp>
        <p:nvSpPr>
          <p:cNvPr id="9239" name="Text Box 68"/>
          <p:cNvSpPr txBox="1"/>
          <p:nvPr/>
        </p:nvSpPr>
        <p:spPr>
          <a:xfrm>
            <a:off x="1403350" y="134937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O</a:t>
            </a:r>
          </a:p>
        </p:txBody>
      </p:sp>
      <p:sp>
        <p:nvSpPr>
          <p:cNvPr id="9240" name="Text Box 69"/>
          <p:cNvSpPr txBox="1"/>
          <p:nvPr/>
        </p:nvSpPr>
        <p:spPr>
          <a:xfrm>
            <a:off x="5040313" y="1781175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9241" name="Text Box 70"/>
          <p:cNvSpPr txBox="1"/>
          <p:nvPr/>
        </p:nvSpPr>
        <p:spPr>
          <a:xfrm>
            <a:off x="7235825" y="1385888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9242" name="Text Box 71"/>
          <p:cNvSpPr txBox="1"/>
          <p:nvPr/>
        </p:nvSpPr>
        <p:spPr>
          <a:xfrm>
            <a:off x="3851275" y="37782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9243" name="Text Box 72"/>
          <p:cNvSpPr txBox="1"/>
          <p:nvPr/>
        </p:nvSpPr>
        <p:spPr>
          <a:xfrm>
            <a:off x="2439988" y="2982913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u</a:t>
            </a:r>
          </a:p>
        </p:txBody>
      </p:sp>
      <p:sp>
        <p:nvSpPr>
          <p:cNvPr id="9244" name="Text Box 73"/>
          <p:cNvSpPr txBox="1"/>
          <p:nvPr/>
        </p:nvSpPr>
        <p:spPr>
          <a:xfrm>
            <a:off x="4368800" y="2982913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245" name="Text Box 74"/>
          <p:cNvSpPr txBox="1"/>
          <p:nvPr/>
        </p:nvSpPr>
        <p:spPr>
          <a:xfrm>
            <a:off x="5718175" y="3262313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v</a:t>
            </a:r>
          </a:p>
        </p:txBody>
      </p:sp>
      <p:sp>
        <p:nvSpPr>
          <p:cNvPr id="9246" name="Text Box 75"/>
          <p:cNvSpPr txBox="1"/>
          <p:nvPr/>
        </p:nvSpPr>
        <p:spPr>
          <a:xfrm>
            <a:off x="2246313" y="1446213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47" name="Text Box 76"/>
          <p:cNvSpPr txBox="1"/>
          <p:nvPr/>
        </p:nvSpPr>
        <p:spPr>
          <a:xfrm>
            <a:off x="4754563" y="1446213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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48" name="Text Box 77"/>
          <p:cNvSpPr txBox="1"/>
          <p:nvPr/>
        </p:nvSpPr>
        <p:spPr>
          <a:xfrm>
            <a:off x="6103938" y="1446213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49" name="Text Box 78"/>
          <p:cNvSpPr txBox="1"/>
          <p:nvPr/>
        </p:nvSpPr>
        <p:spPr>
          <a:xfrm>
            <a:off x="3403600" y="468313"/>
            <a:ext cx="388938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i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1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50" name="Text Box 79"/>
          <p:cNvSpPr txBox="1"/>
          <p:nvPr/>
        </p:nvSpPr>
        <p:spPr>
          <a:xfrm>
            <a:off x="4560888" y="887413"/>
            <a:ext cx="388937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i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2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51" name="Freeform 80"/>
          <p:cNvSpPr/>
          <p:nvPr/>
        </p:nvSpPr>
        <p:spPr>
          <a:xfrm>
            <a:off x="1908175" y="1617663"/>
            <a:ext cx="146050" cy="1079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135" h="120">
                <a:moveTo>
                  <a:pt x="135" y="120"/>
                </a:moveTo>
                <a:lnTo>
                  <a:pt x="120" y="30"/>
                </a:ln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52" name="Freeform 81"/>
          <p:cNvSpPr/>
          <p:nvPr/>
        </p:nvSpPr>
        <p:spPr>
          <a:xfrm>
            <a:off x="3708400" y="608013"/>
            <a:ext cx="80963" cy="217487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75" h="243">
                <a:moveTo>
                  <a:pt x="75" y="0"/>
                </a:moveTo>
                <a:lnTo>
                  <a:pt x="0" y="108"/>
                </a:lnTo>
                <a:lnTo>
                  <a:pt x="75" y="243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53" name="Freeform 82"/>
          <p:cNvSpPr/>
          <p:nvPr/>
        </p:nvSpPr>
        <p:spPr>
          <a:xfrm>
            <a:off x="4287838" y="887413"/>
            <a:ext cx="80962" cy="8572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75" h="96">
                <a:moveTo>
                  <a:pt x="75" y="0"/>
                </a:moveTo>
                <a:lnTo>
                  <a:pt x="0" y="96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54" name="Freeform 83"/>
          <p:cNvSpPr/>
          <p:nvPr/>
        </p:nvSpPr>
        <p:spPr>
          <a:xfrm>
            <a:off x="5122863" y="1585913"/>
            <a:ext cx="17462" cy="1397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16" h="156">
                <a:moveTo>
                  <a:pt x="15" y="0"/>
                </a:moveTo>
                <a:lnTo>
                  <a:pt x="0" y="66"/>
                </a:lnTo>
                <a:lnTo>
                  <a:pt x="16" y="156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55" name="Freeform 84"/>
          <p:cNvSpPr/>
          <p:nvPr/>
        </p:nvSpPr>
        <p:spPr>
          <a:xfrm>
            <a:off x="6650038" y="1585913"/>
            <a:ext cx="33337" cy="1397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31" h="156">
                <a:moveTo>
                  <a:pt x="30" y="0"/>
                </a:moveTo>
                <a:lnTo>
                  <a:pt x="0" y="81"/>
                </a:lnTo>
                <a:lnTo>
                  <a:pt x="31" y="156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56" name="Oval 86"/>
          <p:cNvSpPr/>
          <p:nvPr/>
        </p:nvSpPr>
        <p:spPr>
          <a:xfrm>
            <a:off x="1616079" y="1668462"/>
            <a:ext cx="108000" cy="1080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257" name="Oval 87"/>
          <p:cNvSpPr/>
          <p:nvPr/>
        </p:nvSpPr>
        <p:spPr>
          <a:xfrm>
            <a:off x="7015521" y="1666878"/>
            <a:ext cx="108000" cy="1080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258" name="Line 88"/>
          <p:cNvSpPr/>
          <p:nvPr/>
        </p:nvSpPr>
        <p:spPr>
          <a:xfrm>
            <a:off x="3995738" y="765174"/>
            <a:ext cx="198" cy="971637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59" name="Text Box 89"/>
          <p:cNvSpPr txBox="1"/>
          <p:nvPr/>
        </p:nvSpPr>
        <p:spPr>
          <a:xfrm>
            <a:off x="3924300" y="184467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solidFill>
                  <a:schemeClr val="accent2"/>
                </a:solidFill>
                <a:latin typeface="Times New Roman" panose="02020603050405020304" pitchFamily="18" charset="0"/>
              </a:rPr>
              <a:t>Q</a:t>
            </a:r>
          </a:p>
        </p:txBody>
      </p:sp>
      <p:sp>
        <p:nvSpPr>
          <p:cNvPr id="9263" name="Line 98"/>
          <p:cNvSpPr/>
          <p:nvPr/>
        </p:nvSpPr>
        <p:spPr>
          <a:xfrm flipH="1">
            <a:off x="3635896" y="764704"/>
            <a:ext cx="324036" cy="972108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5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5391064"/>
              </p:ext>
            </p:extLst>
          </p:nvPr>
        </p:nvGraphicFramePr>
        <p:xfrm>
          <a:off x="611560" y="4365104"/>
          <a:ext cx="3749700" cy="615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8" r:id="rId7" imgW="1282700" imgH="215900" progId="Equation.3">
                  <p:embed/>
                </p:oleObj>
              </mc:Choice>
              <mc:Fallback>
                <p:oleObj r:id="rId7" imgW="1282700" imgH="215900" progId="Equation.3">
                  <p:embed/>
                  <p:pic>
                    <p:nvPicPr>
                      <p:cNvPr id="172039" name="Object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1560" y="4365104"/>
                        <a:ext cx="3749700" cy="615440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2189800"/>
              </p:ext>
            </p:extLst>
          </p:nvPr>
        </p:nvGraphicFramePr>
        <p:xfrm>
          <a:off x="2341121" y="5118094"/>
          <a:ext cx="5514505" cy="7591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9" r:id="rId9" imgW="1536065" imgH="215900" progId="Equation.3">
                  <p:embed/>
                </p:oleObj>
              </mc:Choice>
              <mc:Fallback>
                <p:oleObj r:id="rId9" imgW="1536065" imgH="215900" progId="Equation.3">
                  <p:embed/>
                  <p:pic>
                    <p:nvPicPr>
                      <p:cNvPr id="172038" name="Object 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341121" y="5118094"/>
                        <a:ext cx="5514505" cy="759178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51"/>
          <p:cNvGrpSpPr/>
          <p:nvPr/>
        </p:nvGrpSpPr>
        <p:grpSpPr>
          <a:xfrm>
            <a:off x="3635896" y="7838"/>
            <a:ext cx="4213225" cy="3475037"/>
            <a:chOff x="3635375" y="4921"/>
            <a:chExt cx="4212989" cy="3475037"/>
          </a:xfrm>
        </p:grpSpPr>
        <p:sp>
          <p:nvSpPr>
            <p:cNvPr id="53" name="弧形 52"/>
            <p:cNvSpPr/>
            <p:nvPr/>
          </p:nvSpPr>
          <p:spPr bwMode="auto">
            <a:xfrm flipH="1">
              <a:off x="3635375" y="4921"/>
              <a:ext cx="3474843" cy="3475037"/>
            </a:xfrm>
            <a:prstGeom prst="arc">
              <a:avLst>
                <a:gd name="adj1" fmla="val 18830419"/>
                <a:gd name="adj2" fmla="val 2772149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4" name="矩形 53"/>
            <p:cNvSpPr/>
            <p:nvPr/>
          </p:nvSpPr>
          <p:spPr bwMode="auto">
            <a:xfrm>
              <a:off x="4176683" y="482758"/>
              <a:ext cx="3671681" cy="251777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9221" name="Line 49"/>
          <p:cNvSpPr/>
          <p:nvPr/>
        </p:nvSpPr>
        <p:spPr>
          <a:xfrm>
            <a:off x="1474788" y="1725613"/>
            <a:ext cx="61722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9222" name="Line 51"/>
          <p:cNvSpPr/>
          <p:nvPr/>
        </p:nvSpPr>
        <p:spPr>
          <a:xfrm flipV="1">
            <a:off x="1668463" y="747713"/>
            <a:ext cx="2314575" cy="9779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3" name="Line 52"/>
          <p:cNvSpPr/>
          <p:nvPr/>
        </p:nvSpPr>
        <p:spPr>
          <a:xfrm>
            <a:off x="3403600" y="328613"/>
            <a:ext cx="2122488" cy="15367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9224" name="Line 53"/>
          <p:cNvSpPr/>
          <p:nvPr/>
        </p:nvSpPr>
        <p:spPr>
          <a:xfrm>
            <a:off x="3983038" y="747713"/>
            <a:ext cx="3086100" cy="9779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5" name="Line 54"/>
          <p:cNvSpPr/>
          <p:nvPr/>
        </p:nvSpPr>
        <p:spPr>
          <a:xfrm>
            <a:off x="1668463" y="1725613"/>
            <a:ext cx="0" cy="16764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9226" name="Line 55"/>
          <p:cNvSpPr/>
          <p:nvPr/>
        </p:nvSpPr>
        <p:spPr>
          <a:xfrm>
            <a:off x="3597275" y="1725613"/>
            <a:ext cx="0" cy="19558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9227" name="Line 56"/>
          <p:cNvSpPr/>
          <p:nvPr/>
        </p:nvSpPr>
        <p:spPr>
          <a:xfrm>
            <a:off x="7069138" y="1725613"/>
            <a:ext cx="0" cy="19558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9228" name="Line 57"/>
          <p:cNvSpPr/>
          <p:nvPr/>
        </p:nvSpPr>
        <p:spPr>
          <a:xfrm>
            <a:off x="5332413" y="1725613"/>
            <a:ext cx="0" cy="16764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9229" name="Line 58"/>
          <p:cNvSpPr/>
          <p:nvPr/>
        </p:nvSpPr>
        <p:spPr>
          <a:xfrm>
            <a:off x="3597275" y="3262313"/>
            <a:ext cx="1735138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9230" name="Line 59"/>
          <p:cNvSpPr/>
          <p:nvPr/>
        </p:nvSpPr>
        <p:spPr>
          <a:xfrm>
            <a:off x="1668463" y="3262313"/>
            <a:ext cx="1928812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9231" name="Line 60"/>
          <p:cNvSpPr/>
          <p:nvPr/>
        </p:nvSpPr>
        <p:spPr>
          <a:xfrm>
            <a:off x="3597275" y="3541713"/>
            <a:ext cx="3471863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9232" name="Freeform 61"/>
          <p:cNvSpPr/>
          <p:nvPr/>
        </p:nvSpPr>
        <p:spPr>
          <a:xfrm>
            <a:off x="2663788" y="1241425"/>
            <a:ext cx="161962" cy="63339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390" h="210">
                <a:moveTo>
                  <a:pt x="0" y="210"/>
                </a:moveTo>
                <a:lnTo>
                  <a:pt x="390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33" name="Freeform 62"/>
          <p:cNvSpPr/>
          <p:nvPr/>
        </p:nvSpPr>
        <p:spPr>
          <a:xfrm>
            <a:off x="5512866" y="1232756"/>
            <a:ext cx="216024" cy="7200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570" h="237">
                <a:moveTo>
                  <a:pt x="0" y="0"/>
                </a:moveTo>
                <a:lnTo>
                  <a:pt x="570" y="237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34" name="Text Box 63"/>
          <p:cNvSpPr txBox="1"/>
          <p:nvPr/>
        </p:nvSpPr>
        <p:spPr>
          <a:xfrm>
            <a:off x="2447925" y="630238"/>
            <a:ext cx="390525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n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1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35" name="Text Box 64"/>
          <p:cNvSpPr txBox="1"/>
          <p:nvPr/>
        </p:nvSpPr>
        <p:spPr>
          <a:xfrm>
            <a:off x="6443663" y="630238"/>
            <a:ext cx="388937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n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2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36" name="Text Box 65"/>
          <p:cNvSpPr txBox="1"/>
          <p:nvPr/>
        </p:nvSpPr>
        <p:spPr>
          <a:xfrm>
            <a:off x="4175125" y="188913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M</a:t>
            </a:r>
          </a:p>
        </p:txBody>
      </p:sp>
      <p:sp>
        <p:nvSpPr>
          <p:cNvPr id="9237" name="Text Box 66"/>
          <p:cNvSpPr txBox="1"/>
          <p:nvPr/>
        </p:nvSpPr>
        <p:spPr>
          <a:xfrm>
            <a:off x="3983038" y="2843213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9238" name="Text Box 67"/>
          <p:cNvSpPr txBox="1"/>
          <p:nvPr/>
        </p:nvSpPr>
        <p:spPr>
          <a:xfrm>
            <a:off x="3403600" y="1446213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P</a:t>
            </a:r>
          </a:p>
        </p:txBody>
      </p:sp>
      <p:sp>
        <p:nvSpPr>
          <p:cNvPr id="9239" name="Text Box 68"/>
          <p:cNvSpPr txBox="1"/>
          <p:nvPr/>
        </p:nvSpPr>
        <p:spPr>
          <a:xfrm>
            <a:off x="1403350" y="134937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O</a:t>
            </a:r>
          </a:p>
        </p:txBody>
      </p:sp>
      <p:sp>
        <p:nvSpPr>
          <p:cNvPr id="9240" name="Text Box 69"/>
          <p:cNvSpPr txBox="1"/>
          <p:nvPr/>
        </p:nvSpPr>
        <p:spPr>
          <a:xfrm>
            <a:off x="5040313" y="1781175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9241" name="Text Box 70"/>
          <p:cNvSpPr txBox="1"/>
          <p:nvPr/>
        </p:nvSpPr>
        <p:spPr>
          <a:xfrm>
            <a:off x="7235825" y="1385888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9242" name="Text Box 71"/>
          <p:cNvSpPr txBox="1"/>
          <p:nvPr/>
        </p:nvSpPr>
        <p:spPr>
          <a:xfrm>
            <a:off x="3851275" y="37782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9243" name="Text Box 72"/>
          <p:cNvSpPr txBox="1"/>
          <p:nvPr/>
        </p:nvSpPr>
        <p:spPr>
          <a:xfrm>
            <a:off x="2439988" y="2982913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u</a:t>
            </a:r>
          </a:p>
        </p:txBody>
      </p:sp>
      <p:sp>
        <p:nvSpPr>
          <p:cNvPr id="9244" name="Text Box 73"/>
          <p:cNvSpPr txBox="1"/>
          <p:nvPr/>
        </p:nvSpPr>
        <p:spPr>
          <a:xfrm>
            <a:off x="4368800" y="2982913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9245" name="Text Box 74"/>
          <p:cNvSpPr txBox="1"/>
          <p:nvPr/>
        </p:nvSpPr>
        <p:spPr>
          <a:xfrm>
            <a:off x="5718175" y="3262313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v</a:t>
            </a:r>
          </a:p>
        </p:txBody>
      </p:sp>
      <p:sp>
        <p:nvSpPr>
          <p:cNvPr id="9246" name="Text Box 75"/>
          <p:cNvSpPr txBox="1"/>
          <p:nvPr/>
        </p:nvSpPr>
        <p:spPr>
          <a:xfrm>
            <a:off x="2246313" y="1446213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47" name="Text Box 76"/>
          <p:cNvSpPr txBox="1"/>
          <p:nvPr/>
        </p:nvSpPr>
        <p:spPr>
          <a:xfrm>
            <a:off x="4754563" y="1446213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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48" name="Text Box 77"/>
          <p:cNvSpPr txBox="1"/>
          <p:nvPr/>
        </p:nvSpPr>
        <p:spPr>
          <a:xfrm>
            <a:off x="6103938" y="1446213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49" name="Text Box 78"/>
          <p:cNvSpPr txBox="1"/>
          <p:nvPr/>
        </p:nvSpPr>
        <p:spPr>
          <a:xfrm>
            <a:off x="3403600" y="468313"/>
            <a:ext cx="388938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i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1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50" name="Text Box 79"/>
          <p:cNvSpPr txBox="1"/>
          <p:nvPr/>
        </p:nvSpPr>
        <p:spPr>
          <a:xfrm>
            <a:off x="4560888" y="887413"/>
            <a:ext cx="388937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latin typeface="Times New Roman" panose="02020603050405020304" pitchFamily="18" charset="0"/>
              </a:rPr>
              <a:t>i</a:t>
            </a:r>
            <a:r>
              <a:rPr lang="en-US" altLang="zh-CN" sz="2400" baseline="-25000" dirty="0">
                <a:latin typeface="Times New Roman" panose="02020603050405020304" pitchFamily="18" charset="0"/>
              </a:rPr>
              <a:t>2</a:t>
            </a:r>
            <a:endParaRPr lang="en-US" altLang="zh-CN" sz="2400" dirty="0">
              <a:latin typeface="Times New Roman" panose="02020603050405020304" pitchFamily="18" charset="0"/>
            </a:endParaRPr>
          </a:p>
        </p:txBody>
      </p:sp>
      <p:sp>
        <p:nvSpPr>
          <p:cNvPr id="9251" name="Freeform 80"/>
          <p:cNvSpPr/>
          <p:nvPr/>
        </p:nvSpPr>
        <p:spPr>
          <a:xfrm>
            <a:off x="1908175" y="1617663"/>
            <a:ext cx="146050" cy="1079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135" h="120">
                <a:moveTo>
                  <a:pt x="135" y="120"/>
                </a:moveTo>
                <a:lnTo>
                  <a:pt x="120" y="30"/>
                </a:ln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52" name="Freeform 81"/>
          <p:cNvSpPr/>
          <p:nvPr/>
        </p:nvSpPr>
        <p:spPr>
          <a:xfrm>
            <a:off x="3708400" y="608013"/>
            <a:ext cx="80963" cy="217487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75" h="243">
                <a:moveTo>
                  <a:pt x="75" y="0"/>
                </a:moveTo>
                <a:lnTo>
                  <a:pt x="0" y="108"/>
                </a:lnTo>
                <a:lnTo>
                  <a:pt x="75" y="243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53" name="Freeform 82"/>
          <p:cNvSpPr/>
          <p:nvPr/>
        </p:nvSpPr>
        <p:spPr>
          <a:xfrm>
            <a:off x="4287838" y="887413"/>
            <a:ext cx="80962" cy="8572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75" h="96">
                <a:moveTo>
                  <a:pt x="75" y="0"/>
                </a:moveTo>
                <a:lnTo>
                  <a:pt x="0" y="96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54" name="Freeform 83"/>
          <p:cNvSpPr/>
          <p:nvPr/>
        </p:nvSpPr>
        <p:spPr>
          <a:xfrm>
            <a:off x="5122863" y="1585913"/>
            <a:ext cx="17462" cy="1397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16" h="156">
                <a:moveTo>
                  <a:pt x="15" y="0"/>
                </a:moveTo>
                <a:lnTo>
                  <a:pt x="0" y="66"/>
                </a:lnTo>
                <a:lnTo>
                  <a:pt x="16" y="156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55" name="Freeform 84"/>
          <p:cNvSpPr/>
          <p:nvPr/>
        </p:nvSpPr>
        <p:spPr>
          <a:xfrm>
            <a:off x="6650038" y="1585913"/>
            <a:ext cx="33337" cy="1397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31" h="156">
                <a:moveTo>
                  <a:pt x="30" y="0"/>
                </a:moveTo>
                <a:lnTo>
                  <a:pt x="0" y="81"/>
                </a:lnTo>
                <a:lnTo>
                  <a:pt x="31" y="156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56" name="Oval 86"/>
          <p:cNvSpPr/>
          <p:nvPr/>
        </p:nvSpPr>
        <p:spPr>
          <a:xfrm>
            <a:off x="1611316" y="1673225"/>
            <a:ext cx="108000" cy="1080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257" name="Oval 87"/>
          <p:cNvSpPr/>
          <p:nvPr/>
        </p:nvSpPr>
        <p:spPr>
          <a:xfrm>
            <a:off x="7015521" y="1669579"/>
            <a:ext cx="108000" cy="1080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9258" name="Line 88"/>
          <p:cNvSpPr/>
          <p:nvPr/>
        </p:nvSpPr>
        <p:spPr>
          <a:xfrm>
            <a:off x="3995936" y="764704"/>
            <a:ext cx="0" cy="972107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59" name="Text Box 89"/>
          <p:cNvSpPr txBox="1"/>
          <p:nvPr/>
        </p:nvSpPr>
        <p:spPr>
          <a:xfrm>
            <a:off x="3924300" y="184467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dirty="0">
                <a:solidFill>
                  <a:schemeClr val="accent2"/>
                </a:solidFill>
                <a:latin typeface="Times New Roman" panose="02020603050405020304" pitchFamily="18" charset="0"/>
              </a:rPr>
              <a:t>Q</a:t>
            </a:r>
          </a:p>
        </p:txBody>
      </p:sp>
      <p:graphicFrame>
        <p:nvGraphicFramePr>
          <p:cNvPr id="171098" name="Object 90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82319822"/>
              </p:ext>
            </p:extLst>
          </p:nvPr>
        </p:nvGraphicFramePr>
        <p:xfrm>
          <a:off x="791579" y="4329100"/>
          <a:ext cx="1414871" cy="10441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8" name="Equation" r:id="rId3" imgW="533400" imgH="393700" progId="Equation.DSMT4">
                  <p:embed/>
                </p:oleObj>
              </mc:Choice>
              <mc:Fallback>
                <p:oleObj name="Equation" r:id="rId3" imgW="533400" imgH="393700" progId="Equation.DSMT4">
                  <p:embed/>
                  <p:pic>
                    <p:nvPicPr>
                      <p:cNvPr id="171098" name="Object 90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791579" y="4329100"/>
                        <a:ext cx="1414871" cy="1044116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100" name="Object 92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170737289"/>
              </p:ext>
            </p:extLst>
          </p:nvPr>
        </p:nvGraphicFramePr>
        <p:xfrm>
          <a:off x="2987824" y="4329100"/>
          <a:ext cx="1463703" cy="10801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29" r:id="rId5" imgW="533400" imgH="393700" progId="Equation.3">
                  <p:embed/>
                </p:oleObj>
              </mc:Choice>
              <mc:Fallback>
                <p:oleObj r:id="rId5" imgW="533400" imgH="393700" progId="Equation.3">
                  <p:embed/>
                  <p:pic>
                    <p:nvPicPr>
                      <p:cNvPr id="171100" name="Object 92"/>
                      <p:cNvPicPr/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>
                      <a:xfrm>
                        <a:off x="2987824" y="4329100"/>
                        <a:ext cx="1463703" cy="108012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1103" name="Object 95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1904005377"/>
              </p:ext>
            </p:extLst>
          </p:nvPr>
        </p:nvGraphicFramePr>
        <p:xfrm>
          <a:off x="5184068" y="4329100"/>
          <a:ext cx="1299319" cy="100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30" r:id="rId7" imgW="508000" imgH="393700" progId="Equation.3">
                  <p:embed/>
                </p:oleObj>
              </mc:Choice>
              <mc:Fallback>
                <p:oleObj r:id="rId7" imgW="508000" imgH="393700" progId="Equation.3">
                  <p:embed/>
                  <p:pic>
                    <p:nvPicPr>
                      <p:cNvPr id="171103" name="Object 95"/>
                      <p:cNvPicPr/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>
                      <a:xfrm>
                        <a:off x="5184068" y="4329100"/>
                        <a:ext cx="1299319" cy="1008112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63" name="Line 98"/>
          <p:cNvSpPr/>
          <p:nvPr/>
        </p:nvSpPr>
        <p:spPr>
          <a:xfrm flipH="1">
            <a:off x="3635895" y="764704"/>
            <a:ext cx="324037" cy="972108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graphicFrame>
        <p:nvGraphicFramePr>
          <p:cNvPr id="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9991002"/>
              </p:ext>
            </p:extLst>
          </p:nvPr>
        </p:nvGraphicFramePr>
        <p:xfrm>
          <a:off x="359532" y="3717032"/>
          <a:ext cx="4644516" cy="639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31" name="Equation" r:id="rId9" imgW="1536065" imgH="215900" progId="Equation.DSMT4">
                  <p:embed/>
                </p:oleObj>
              </mc:Choice>
              <mc:Fallback>
                <p:oleObj name="Equation" r:id="rId9" imgW="1536065" imgH="215900" progId="Equation.DSMT4">
                  <p:embed/>
                  <p:pic>
                    <p:nvPicPr>
                      <p:cNvPr id="55" name="Object 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9532" y="3717032"/>
                        <a:ext cx="4644516" cy="639407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5241838"/>
              </p:ext>
            </p:extLst>
          </p:nvPr>
        </p:nvGraphicFramePr>
        <p:xfrm>
          <a:off x="1943708" y="5265204"/>
          <a:ext cx="5651574" cy="1092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32" r:id="rId11" imgW="1993900" imgH="393700" progId="Equation.3">
                  <p:embed/>
                </p:oleObj>
              </mc:Choice>
              <mc:Fallback>
                <p:oleObj r:id="rId11" imgW="1993900" imgH="393700" progId="Equation.3">
                  <p:embed/>
                  <p:pic>
                    <p:nvPicPr>
                      <p:cNvPr id="172037" name="Object 5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43708" y="5265204"/>
                        <a:ext cx="5651574" cy="1092971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539754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1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1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1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47"/>
          <p:cNvGrpSpPr/>
          <p:nvPr/>
        </p:nvGrpSpPr>
        <p:grpSpPr>
          <a:xfrm>
            <a:off x="3706813" y="-207962"/>
            <a:ext cx="4213225" cy="3475037"/>
            <a:chOff x="3635375" y="4921"/>
            <a:chExt cx="4212989" cy="3475037"/>
          </a:xfrm>
        </p:grpSpPr>
        <p:sp>
          <p:nvSpPr>
            <p:cNvPr id="49" name="弧形 48"/>
            <p:cNvSpPr/>
            <p:nvPr/>
          </p:nvSpPr>
          <p:spPr bwMode="auto">
            <a:xfrm flipH="1">
              <a:off x="3635375" y="4921"/>
              <a:ext cx="3474842" cy="3475037"/>
            </a:xfrm>
            <a:prstGeom prst="arc">
              <a:avLst>
                <a:gd name="adj1" fmla="val 18830419"/>
                <a:gd name="adj2" fmla="val 2772149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0" name="矩形 49"/>
            <p:cNvSpPr/>
            <p:nvPr/>
          </p:nvSpPr>
          <p:spPr bwMode="auto">
            <a:xfrm>
              <a:off x="4176682" y="482759"/>
              <a:ext cx="3671682" cy="251777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7306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6520127"/>
              </p:ext>
            </p:extLst>
          </p:nvPr>
        </p:nvGraphicFramePr>
        <p:xfrm>
          <a:off x="3671900" y="3645024"/>
          <a:ext cx="3564917" cy="12470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35" r:id="rId3" imgW="1143000" imgH="406400" progId="Equation.3">
                  <p:embed/>
                </p:oleObj>
              </mc:Choice>
              <mc:Fallback>
                <p:oleObj r:id="rId3" imgW="1143000" imgH="406400" progId="Equation.3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71900" y="3645024"/>
                        <a:ext cx="3564917" cy="1247003"/>
                      </a:xfrm>
                      <a:prstGeom prst="rect">
                        <a:avLst/>
                      </a:prstGeom>
                      <a:solidFill>
                        <a:srgbClr val="99FFCC"/>
                      </a:solidFill>
                      <a:ln w="9525" cap="flat" cmpd="sng">
                        <a:solidFill>
                          <a:srgbClr val="FF66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8" name="Line 7"/>
          <p:cNvSpPr/>
          <p:nvPr/>
        </p:nvSpPr>
        <p:spPr>
          <a:xfrm>
            <a:off x="1524000" y="1536700"/>
            <a:ext cx="61722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11269" name="Line 9"/>
          <p:cNvSpPr/>
          <p:nvPr/>
        </p:nvSpPr>
        <p:spPr>
          <a:xfrm flipV="1">
            <a:off x="1717675" y="558800"/>
            <a:ext cx="2314575" cy="9779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270" name="Line 10"/>
          <p:cNvSpPr/>
          <p:nvPr/>
        </p:nvSpPr>
        <p:spPr>
          <a:xfrm>
            <a:off x="3452813" y="139700"/>
            <a:ext cx="2122487" cy="15367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1271" name="Line 11"/>
          <p:cNvSpPr/>
          <p:nvPr/>
        </p:nvSpPr>
        <p:spPr>
          <a:xfrm>
            <a:off x="4032250" y="558800"/>
            <a:ext cx="3086100" cy="9779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1272" name="Line 12"/>
          <p:cNvSpPr/>
          <p:nvPr/>
        </p:nvSpPr>
        <p:spPr>
          <a:xfrm>
            <a:off x="1717675" y="1536700"/>
            <a:ext cx="0" cy="16764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1273" name="Line 13"/>
          <p:cNvSpPr/>
          <p:nvPr/>
        </p:nvSpPr>
        <p:spPr>
          <a:xfrm>
            <a:off x="3708400" y="1536700"/>
            <a:ext cx="0" cy="19558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1274" name="Line 14"/>
          <p:cNvSpPr/>
          <p:nvPr/>
        </p:nvSpPr>
        <p:spPr>
          <a:xfrm>
            <a:off x="7118350" y="1536700"/>
            <a:ext cx="0" cy="19558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1275" name="Line 15"/>
          <p:cNvSpPr/>
          <p:nvPr/>
        </p:nvSpPr>
        <p:spPr>
          <a:xfrm>
            <a:off x="5381625" y="1536700"/>
            <a:ext cx="0" cy="16764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1276" name="Line 16"/>
          <p:cNvSpPr/>
          <p:nvPr/>
        </p:nvSpPr>
        <p:spPr>
          <a:xfrm>
            <a:off x="3708400" y="3073400"/>
            <a:ext cx="1673225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11277" name="Line 17"/>
          <p:cNvSpPr/>
          <p:nvPr/>
        </p:nvSpPr>
        <p:spPr>
          <a:xfrm>
            <a:off x="1717675" y="3073400"/>
            <a:ext cx="1990725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11278" name="Line 18"/>
          <p:cNvSpPr/>
          <p:nvPr/>
        </p:nvSpPr>
        <p:spPr>
          <a:xfrm>
            <a:off x="3708400" y="3352800"/>
            <a:ext cx="340995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11279" name="Freeform 19"/>
          <p:cNvSpPr/>
          <p:nvPr/>
        </p:nvSpPr>
        <p:spPr>
          <a:xfrm>
            <a:off x="2695029" y="1052513"/>
            <a:ext cx="175171" cy="72231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390" h="210">
                <a:moveTo>
                  <a:pt x="0" y="210"/>
                </a:moveTo>
                <a:lnTo>
                  <a:pt x="390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80" name="Freeform 20"/>
          <p:cNvSpPr/>
          <p:nvPr/>
        </p:nvSpPr>
        <p:spPr>
          <a:xfrm>
            <a:off x="5476862" y="1016732"/>
            <a:ext cx="324036" cy="1080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570" h="237">
                <a:moveTo>
                  <a:pt x="0" y="0"/>
                </a:moveTo>
                <a:lnTo>
                  <a:pt x="570" y="237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81" name="Text Box 21"/>
          <p:cNvSpPr txBox="1"/>
          <p:nvPr/>
        </p:nvSpPr>
        <p:spPr>
          <a:xfrm>
            <a:off x="2484438" y="152400"/>
            <a:ext cx="390525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en-US" altLang="zh-CN" sz="2400" baseline="-250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endParaRPr lang="en-US" altLang="zh-CN" sz="2400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282" name="Text Box 22"/>
          <p:cNvSpPr txBox="1"/>
          <p:nvPr/>
        </p:nvSpPr>
        <p:spPr>
          <a:xfrm>
            <a:off x="6732588" y="152400"/>
            <a:ext cx="388937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n</a:t>
            </a:r>
            <a:r>
              <a:rPr lang="en-US" altLang="zh-CN" sz="2400" baseline="-250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endParaRPr lang="en-US" altLang="zh-CN" sz="2400" dirty="0">
              <a:solidFill>
                <a:schemeClr val="accent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283" name="Text Box 23"/>
          <p:cNvSpPr txBox="1"/>
          <p:nvPr/>
        </p:nvSpPr>
        <p:spPr>
          <a:xfrm>
            <a:off x="4224338" y="0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M</a:t>
            </a:r>
          </a:p>
        </p:txBody>
      </p:sp>
      <p:sp>
        <p:nvSpPr>
          <p:cNvPr id="11284" name="Text Box 24"/>
          <p:cNvSpPr txBox="1"/>
          <p:nvPr/>
        </p:nvSpPr>
        <p:spPr>
          <a:xfrm>
            <a:off x="4032250" y="2654300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11285" name="Text Box 25"/>
          <p:cNvSpPr txBox="1"/>
          <p:nvPr/>
        </p:nvSpPr>
        <p:spPr>
          <a:xfrm>
            <a:off x="3452813" y="1257300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P</a:t>
            </a:r>
          </a:p>
        </p:txBody>
      </p:sp>
      <p:sp>
        <p:nvSpPr>
          <p:cNvPr id="11286" name="Text Box 26"/>
          <p:cNvSpPr txBox="1"/>
          <p:nvPr/>
        </p:nvSpPr>
        <p:spPr>
          <a:xfrm>
            <a:off x="1524000" y="1257300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O</a:t>
            </a:r>
          </a:p>
        </p:txBody>
      </p:sp>
      <p:sp>
        <p:nvSpPr>
          <p:cNvPr id="11287" name="Text Box 27"/>
          <p:cNvSpPr txBox="1"/>
          <p:nvPr/>
        </p:nvSpPr>
        <p:spPr>
          <a:xfrm>
            <a:off x="5189538" y="1536700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1288" name="Text Box 28"/>
          <p:cNvSpPr txBox="1"/>
          <p:nvPr/>
        </p:nvSpPr>
        <p:spPr>
          <a:xfrm>
            <a:off x="6924675" y="1536700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1289" name="Text Box 29"/>
          <p:cNvSpPr txBox="1"/>
          <p:nvPr/>
        </p:nvSpPr>
        <p:spPr>
          <a:xfrm>
            <a:off x="3838575" y="27622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1290" name="Text Box 30"/>
          <p:cNvSpPr txBox="1"/>
          <p:nvPr/>
        </p:nvSpPr>
        <p:spPr>
          <a:xfrm>
            <a:off x="2489200" y="2667000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u</a:t>
            </a:r>
          </a:p>
        </p:txBody>
      </p:sp>
      <p:sp>
        <p:nvSpPr>
          <p:cNvPr id="11291" name="Text Box 31"/>
          <p:cNvSpPr txBox="1"/>
          <p:nvPr/>
        </p:nvSpPr>
        <p:spPr>
          <a:xfrm>
            <a:off x="4418013" y="2714625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r</a:t>
            </a:r>
          </a:p>
        </p:txBody>
      </p:sp>
      <p:sp>
        <p:nvSpPr>
          <p:cNvPr id="11292" name="Text Box 32"/>
          <p:cNvSpPr txBox="1"/>
          <p:nvPr/>
        </p:nvSpPr>
        <p:spPr>
          <a:xfrm>
            <a:off x="5767388" y="2946400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400" i="1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v</a:t>
            </a:r>
          </a:p>
        </p:txBody>
      </p:sp>
      <p:sp>
        <p:nvSpPr>
          <p:cNvPr id="11293" name="Text Box 33"/>
          <p:cNvSpPr txBox="1"/>
          <p:nvPr/>
        </p:nvSpPr>
        <p:spPr>
          <a:xfrm>
            <a:off x="2295525" y="1257300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1294" name="Text Box 34"/>
          <p:cNvSpPr txBox="1"/>
          <p:nvPr/>
        </p:nvSpPr>
        <p:spPr>
          <a:xfrm>
            <a:off x="4803775" y="1257300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  <a:sym typeface="Symbol" panose="05050102010706020507" pitchFamily="18" charset="2"/>
              </a:rPr>
              <a:t>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1295" name="Text Box 35"/>
          <p:cNvSpPr txBox="1"/>
          <p:nvPr/>
        </p:nvSpPr>
        <p:spPr>
          <a:xfrm>
            <a:off x="6153150" y="1257300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1296" name="Text Box 36"/>
          <p:cNvSpPr txBox="1"/>
          <p:nvPr/>
        </p:nvSpPr>
        <p:spPr>
          <a:xfrm>
            <a:off x="3452813" y="279400"/>
            <a:ext cx="388937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i</a:t>
            </a:r>
            <a:r>
              <a:rPr lang="en-US" altLang="zh-CN" sz="2000" baseline="-25000" dirty="0">
                <a:latin typeface="Times New Roman" panose="02020603050405020304" pitchFamily="18" charset="0"/>
              </a:rPr>
              <a:t>1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1297" name="Text Box 37"/>
          <p:cNvSpPr txBox="1"/>
          <p:nvPr/>
        </p:nvSpPr>
        <p:spPr>
          <a:xfrm>
            <a:off x="4610100" y="698500"/>
            <a:ext cx="388938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i</a:t>
            </a:r>
            <a:r>
              <a:rPr lang="en-US" altLang="zh-CN" sz="2000" baseline="-25000" dirty="0">
                <a:latin typeface="Times New Roman" panose="02020603050405020304" pitchFamily="18" charset="0"/>
              </a:rPr>
              <a:t>2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1298" name="Freeform 38"/>
          <p:cNvSpPr/>
          <p:nvPr/>
        </p:nvSpPr>
        <p:spPr>
          <a:xfrm>
            <a:off x="1957388" y="1428750"/>
            <a:ext cx="146050" cy="1079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135" h="120">
                <a:moveTo>
                  <a:pt x="135" y="120"/>
                </a:moveTo>
                <a:lnTo>
                  <a:pt x="120" y="30"/>
                </a:ln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299" name="Freeform 39"/>
          <p:cNvSpPr/>
          <p:nvPr/>
        </p:nvSpPr>
        <p:spPr>
          <a:xfrm>
            <a:off x="3757613" y="419100"/>
            <a:ext cx="80962" cy="217488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75" h="243">
                <a:moveTo>
                  <a:pt x="75" y="0"/>
                </a:moveTo>
                <a:lnTo>
                  <a:pt x="0" y="108"/>
                </a:lnTo>
                <a:lnTo>
                  <a:pt x="75" y="243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300" name="Freeform 40"/>
          <p:cNvSpPr/>
          <p:nvPr/>
        </p:nvSpPr>
        <p:spPr>
          <a:xfrm>
            <a:off x="4337050" y="698500"/>
            <a:ext cx="80963" cy="8572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75" h="96">
                <a:moveTo>
                  <a:pt x="75" y="0"/>
                </a:moveTo>
                <a:lnTo>
                  <a:pt x="0" y="96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301" name="Freeform 41"/>
          <p:cNvSpPr/>
          <p:nvPr/>
        </p:nvSpPr>
        <p:spPr>
          <a:xfrm>
            <a:off x="5172075" y="1397000"/>
            <a:ext cx="17463" cy="1397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16" h="156">
                <a:moveTo>
                  <a:pt x="15" y="0"/>
                </a:moveTo>
                <a:lnTo>
                  <a:pt x="0" y="66"/>
                </a:lnTo>
                <a:lnTo>
                  <a:pt x="16" y="156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302" name="Freeform 42"/>
          <p:cNvSpPr/>
          <p:nvPr/>
        </p:nvSpPr>
        <p:spPr>
          <a:xfrm>
            <a:off x="6699250" y="1397000"/>
            <a:ext cx="33338" cy="1397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31" h="156">
                <a:moveTo>
                  <a:pt x="30" y="0"/>
                </a:moveTo>
                <a:lnTo>
                  <a:pt x="0" y="81"/>
                </a:lnTo>
                <a:lnTo>
                  <a:pt x="31" y="156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303" name="Text Box 43"/>
          <p:cNvSpPr txBox="1"/>
          <p:nvPr/>
        </p:nvSpPr>
        <p:spPr>
          <a:xfrm>
            <a:off x="3260725" y="3911600"/>
            <a:ext cx="2314575" cy="27940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endParaRPr lang="zh-CN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73100" name="Rectangle 44"/>
          <p:cNvSpPr/>
          <p:nvPr/>
        </p:nvSpPr>
        <p:spPr>
          <a:xfrm>
            <a:off x="358775" y="4022093"/>
            <a:ext cx="3205163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单球面成像公式</a:t>
            </a:r>
          </a:p>
        </p:txBody>
      </p:sp>
      <p:sp>
        <p:nvSpPr>
          <p:cNvPr id="173101" name="Text Box 45"/>
          <p:cNvSpPr txBox="1"/>
          <p:nvPr/>
        </p:nvSpPr>
        <p:spPr>
          <a:xfrm>
            <a:off x="395288" y="4796793"/>
            <a:ext cx="252095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成立</a:t>
            </a:r>
            <a:r>
              <a:rPr lang="zh-CN" altLang="en-US" sz="240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条件</a:t>
            </a:r>
            <a:r>
              <a:rPr lang="zh-CN" altLang="en-US" sz="2400" smtClean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：</a:t>
            </a:r>
            <a:r>
              <a:rPr lang="zh-CN" altLang="en-US" sz="2400" smtClean="0">
                <a:latin typeface="Times New Roman" panose="02020603050405020304" pitchFamily="18" charset="0"/>
              </a:rPr>
              <a:t>          </a:t>
            </a:r>
            <a:endParaRPr lang="zh-CN" altLang="en-US" sz="2400" dirty="0">
              <a:latin typeface="Times New Roman" panose="02020603050405020304" pitchFamily="18" charset="0"/>
            </a:endParaRPr>
          </a:p>
        </p:txBody>
      </p:sp>
      <p:sp>
        <p:nvSpPr>
          <p:cNvPr id="173103" name="Rectangle 47"/>
          <p:cNvSpPr/>
          <p:nvPr/>
        </p:nvSpPr>
        <p:spPr>
          <a:xfrm>
            <a:off x="1691680" y="5517232"/>
            <a:ext cx="6617517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物距、像距、曲率半径服从统一的符号规则。</a:t>
            </a:r>
          </a:p>
        </p:txBody>
      </p:sp>
      <p:sp>
        <p:nvSpPr>
          <p:cNvPr id="173104" name="Rectangle 48"/>
          <p:cNvSpPr/>
          <p:nvPr/>
        </p:nvSpPr>
        <p:spPr>
          <a:xfrm>
            <a:off x="2015716" y="4761148"/>
            <a:ext cx="2195513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近轴光线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3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101" grpId="0"/>
      <p:bldP spid="173103" grpId="0"/>
      <p:bldP spid="17310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组合 41"/>
          <p:cNvGrpSpPr/>
          <p:nvPr/>
        </p:nvGrpSpPr>
        <p:grpSpPr>
          <a:xfrm>
            <a:off x="4103688" y="-134937"/>
            <a:ext cx="4213225" cy="3475037"/>
            <a:chOff x="3635375" y="4921"/>
            <a:chExt cx="4212989" cy="3475037"/>
          </a:xfrm>
        </p:grpSpPr>
        <p:sp>
          <p:nvSpPr>
            <p:cNvPr id="43" name="弧形 42"/>
            <p:cNvSpPr/>
            <p:nvPr/>
          </p:nvSpPr>
          <p:spPr bwMode="auto">
            <a:xfrm flipH="1">
              <a:off x="3635375" y="4921"/>
              <a:ext cx="3474842" cy="3475037"/>
            </a:xfrm>
            <a:prstGeom prst="arc">
              <a:avLst>
                <a:gd name="adj1" fmla="val 18830419"/>
                <a:gd name="adj2" fmla="val 2772149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矩形 43"/>
            <p:cNvSpPr/>
            <p:nvPr/>
          </p:nvSpPr>
          <p:spPr bwMode="auto">
            <a:xfrm>
              <a:off x="4176682" y="482759"/>
              <a:ext cx="3671682" cy="251777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190466" name="Text Box 2"/>
          <p:cNvSpPr txBox="1"/>
          <p:nvPr/>
        </p:nvSpPr>
        <p:spPr>
          <a:xfrm>
            <a:off x="827088" y="3141663"/>
            <a:ext cx="7632700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当物点到折射面的方向和入射光线的方向相同，即</a:t>
            </a:r>
            <a:r>
              <a:rPr lang="zh-CN" altLang="en-US" sz="24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物为实物时，物距为正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，反之为负；</a:t>
            </a:r>
          </a:p>
        </p:txBody>
      </p:sp>
      <p:sp>
        <p:nvSpPr>
          <p:cNvPr id="190510" name="Text Box 46"/>
          <p:cNvSpPr txBox="1"/>
          <p:nvPr/>
        </p:nvSpPr>
        <p:spPr>
          <a:xfrm>
            <a:off x="827584" y="4041068"/>
            <a:ext cx="7667625" cy="830997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rgbClr val="FF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4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物为实物＝物由实际入射光线组成</a:t>
            </a:r>
            <a:r>
              <a:rPr lang="en-US" altLang="zh-CN" sz="24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24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物与入射光线同侧）＝</a:t>
            </a:r>
            <a:r>
              <a:rPr lang="zh-CN" altLang="en-US" sz="24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入射光线是发散光线</a:t>
            </a:r>
            <a:r>
              <a:rPr lang="zh-CN" altLang="en-US" sz="24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＝物距为正</a:t>
            </a:r>
          </a:p>
        </p:txBody>
      </p:sp>
      <p:sp>
        <p:nvSpPr>
          <p:cNvPr id="190511" name="Text Box 47"/>
          <p:cNvSpPr txBox="1"/>
          <p:nvPr/>
        </p:nvSpPr>
        <p:spPr>
          <a:xfrm>
            <a:off x="827584" y="5049180"/>
            <a:ext cx="7812868" cy="830997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rgbClr val="FF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400" dirty="0">
                <a:solidFill>
                  <a:schemeClr val="tx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物为虚物＝物由实际入射光线的延长线组成（物与入射光线异侧）＝入射光线是会聚光线＝物距为负</a:t>
            </a:r>
          </a:p>
        </p:txBody>
      </p:sp>
      <p:grpSp>
        <p:nvGrpSpPr>
          <p:cNvPr id="190561" name="Group 97"/>
          <p:cNvGrpSpPr/>
          <p:nvPr/>
        </p:nvGrpSpPr>
        <p:grpSpPr>
          <a:xfrm>
            <a:off x="1871663" y="188913"/>
            <a:ext cx="6243637" cy="2884487"/>
            <a:chOff x="884" y="207"/>
            <a:chExt cx="3933" cy="1817"/>
          </a:xfrm>
        </p:grpSpPr>
        <p:sp>
          <p:nvSpPr>
            <p:cNvPr id="12296" name="Line 50"/>
            <p:cNvSpPr/>
            <p:nvPr/>
          </p:nvSpPr>
          <p:spPr>
            <a:xfrm>
              <a:off x="929" y="1087"/>
              <a:ext cx="3888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297" name="Line 52"/>
            <p:cNvSpPr/>
            <p:nvPr/>
          </p:nvSpPr>
          <p:spPr>
            <a:xfrm flipV="1">
              <a:off x="1051" y="471"/>
              <a:ext cx="1458" cy="616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298" name="Line 53"/>
            <p:cNvSpPr/>
            <p:nvPr/>
          </p:nvSpPr>
          <p:spPr>
            <a:xfrm>
              <a:off x="2144" y="207"/>
              <a:ext cx="1337" cy="96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2299" name="Line 54"/>
            <p:cNvSpPr/>
            <p:nvPr/>
          </p:nvSpPr>
          <p:spPr>
            <a:xfrm>
              <a:off x="2509" y="471"/>
              <a:ext cx="1944" cy="616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00" name="Line 55"/>
            <p:cNvSpPr/>
            <p:nvPr/>
          </p:nvSpPr>
          <p:spPr>
            <a:xfrm flipH="1">
              <a:off x="1043" y="1087"/>
              <a:ext cx="8" cy="71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2301" name="Line 56"/>
            <p:cNvSpPr/>
            <p:nvPr/>
          </p:nvSpPr>
          <p:spPr>
            <a:xfrm flipH="1">
              <a:off x="4445" y="1087"/>
              <a:ext cx="8" cy="914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2302" name="Line 57"/>
            <p:cNvSpPr/>
            <p:nvPr/>
          </p:nvSpPr>
          <p:spPr>
            <a:xfrm>
              <a:off x="1043" y="1684"/>
              <a:ext cx="1215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12303" name="Line 58"/>
            <p:cNvSpPr/>
            <p:nvPr/>
          </p:nvSpPr>
          <p:spPr>
            <a:xfrm>
              <a:off x="2268" y="1933"/>
              <a:ext cx="2187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12304" name="Freeform 59"/>
            <p:cNvSpPr/>
            <p:nvPr/>
          </p:nvSpPr>
          <p:spPr>
            <a:xfrm>
              <a:off x="1575" y="782"/>
              <a:ext cx="193" cy="8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</a:cxnLst>
              <a:rect l="0" t="0" r="0" b="0"/>
              <a:pathLst>
                <a:path w="390" h="210">
                  <a:moveTo>
                    <a:pt x="0" y="210"/>
                  </a:moveTo>
                  <a:lnTo>
                    <a:pt x="390" y="0"/>
                  </a:lnTo>
                </a:path>
              </a:pathLst>
            </a:custGeom>
            <a:noFill/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5" name="Freeform 60"/>
            <p:cNvSpPr/>
            <p:nvPr/>
          </p:nvSpPr>
          <p:spPr>
            <a:xfrm>
              <a:off x="3392" y="751"/>
              <a:ext cx="223" cy="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</a:cxnLst>
              <a:rect l="0" t="0" r="0" b="0"/>
              <a:pathLst>
                <a:path w="570" h="237">
                  <a:moveTo>
                    <a:pt x="0" y="0"/>
                  </a:moveTo>
                  <a:lnTo>
                    <a:pt x="570" y="237"/>
                  </a:lnTo>
                </a:path>
              </a:pathLst>
            </a:custGeom>
            <a:noFill/>
            <a:ln w="38100" cap="flat" cmpd="sng">
              <a:solidFill>
                <a:schemeClr val="accent2">
                  <a:alpha val="100000"/>
                </a:schemeClr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306" name="Text Box 61"/>
            <p:cNvSpPr txBox="1"/>
            <p:nvPr/>
          </p:nvSpPr>
          <p:spPr>
            <a:xfrm>
              <a:off x="1474" y="323"/>
              <a:ext cx="246" cy="2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07" name="Text Box 62"/>
            <p:cNvSpPr txBox="1"/>
            <p:nvPr/>
          </p:nvSpPr>
          <p:spPr>
            <a:xfrm>
              <a:off x="4059" y="300"/>
              <a:ext cx="245" cy="2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400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08" name="Text Box 65"/>
            <p:cNvSpPr txBox="1"/>
            <p:nvPr/>
          </p:nvSpPr>
          <p:spPr>
            <a:xfrm>
              <a:off x="2144" y="911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12309" name="Text Box 66"/>
            <p:cNvSpPr txBox="1"/>
            <p:nvPr/>
          </p:nvSpPr>
          <p:spPr>
            <a:xfrm>
              <a:off x="884" y="850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12310" name="Text Box 67"/>
            <p:cNvSpPr txBox="1"/>
            <p:nvPr/>
          </p:nvSpPr>
          <p:spPr>
            <a:xfrm>
              <a:off x="4558" y="873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12311" name="Text Box 68"/>
            <p:cNvSpPr txBox="1"/>
            <p:nvPr/>
          </p:nvSpPr>
          <p:spPr>
            <a:xfrm>
              <a:off x="1542" y="1389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12312" name="Text Box 69"/>
            <p:cNvSpPr txBox="1"/>
            <p:nvPr/>
          </p:nvSpPr>
          <p:spPr>
            <a:xfrm>
              <a:off x="3628" y="1661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v</a:t>
              </a:r>
            </a:p>
          </p:txBody>
        </p:sp>
        <p:sp>
          <p:nvSpPr>
            <p:cNvPr id="12313" name="Oval 82"/>
            <p:cNvSpPr/>
            <p:nvPr/>
          </p:nvSpPr>
          <p:spPr>
            <a:xfrm>
              <a:off x="1020" y="1055"/>
              <a:ext cx="68" cy="68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2314" name="Oval 83"/>
            <p:cNvSpPr/>
            <p:nvPr/>
          </p:nvSpPr>
          <p:spPr>
            <a:xfrm>
              <a:off x="4422" y="1057"/>
              <a:ext cx="68" cy="68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2315" name="Line 92"/>
            <p:cNvSpPr/>
            <p:nvPr/>
          </p:nvSpPr>
          <p:spPr>
            <a:xfrm>
              <a:off x="1088" y="1094"/>
              <a:ext cx="1157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2316" name="Line 93"/>
            <p:cNvSpPr/>
            <p:nvPr/>
          </p:nvSpPr>
          <p:spPr>
            <a:xfrm flipV="1">
              <a:off x="2290" y="1094"/>
              <a:ext cx="2155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2317" name="Line 94"/>
            <p:cNvSpPr/>
            <p:nvPr/>
          </p:nvSpPr>
          <p:spPr>
            <a:xfrm>
              <a:off x="1565" y="1094"/>
              <a:ext cx="317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stealth" w="lg" len="lg"/>
            </a:ln>
          </p:spPr>
        </p:sp>
        <p:sp>
          <p:nvSpPr>
            <p:cNvPr id="12318" name="Line 95"/>
            <p:cNvSpPr/>
            <p:nvPr/>
          </p:nvSpPr>
          <p:spPr>
            <a:xfrm>
              <a:off x="3538" y="1094"/>
              <a:ext cx="431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stealth" w="lg" len="lg"/>
            </a:ln>
          </p:spPr>
        </p:sp>
        <p:sp>
          <p:nvSpPr>
            <p:cNvPr id="12319" name="Line 85"/>
            <p:cNvSpPr/>
            <p:nvPr/>
          </p:nvSpPr>
          <p:spPr>
            <a:xfrm>
              <a:off x="2266" y="1087"/>
              <a:ext cx="2" cy="937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2320" name="Line 86"/>
            <p:cNvSpPr/>
            <p:nvPr/>
          </p:nvSpPr>
          <p:spPr>
            <a:xfrm flipH="1">
              <a:off x="3356" y="1087"/>
              <a:ext cx="3" cy="665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2321" name="Line 87"/>
            <p:cNvSpPr/>
            <p:nvPr/>
          </p:nvSpPr>
          <p:spPr>
            <a:xfrm>
              <a:off x="2268" y="1684"/>
              <a:ext cx="1093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12322" name="Text Box 88"/>
            <p:cNvSpPr txBox="1"/>
            <p:nvPr/>
          </p:nvSpPr>
          <p:spPr>
            <a:xfrm>
              <a:off x="3175" y="1122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2323" name="Text Box 89"/>
            <p:cNvSpPr txBox="1"/>
            <p:nvPr/>
          </p:nvSpPr>
          <p:spPr>
            <a:xfrm>
              <a:off x="2767" y="1412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2324" name="Oval 90"/>
            <p:cNvSpPr/>
            <p:nvPr/>
          </p:nvSpPr>
          <p:spPr>
            <a:xfrm>
              <a:off x="2245" y="1052"/>
              <a:ext cx="68" cy="6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2325" name="Oval 91"/>
            <p:cNvSpPr/>
            <p:nvPr/>
          </p:nvSpPr>
          <p:spPr>
            <a:xfrm>
              <a:off x="3323" y="1052"/>
              <a:ext cx="68" cy="68"/>
            </a:xfrm>
            <a:prstGeom prst="ellipse">
              <a:avLst/>
            </a:prstGeom>
            <a:solidFill>
              <a:schemeClr val="tx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90560" name="Rectangle 96"/>
          <p:cNvSpPr/>
          <p:nvPr/>
        </p:nvSpPr>
        <p:spPr>
          <a:xfrm>
            <a:off x="179388" y="260350"/>
            <a:ext cx="1655762" cy="528638"/>
          </a:xfrm>
          <a:prstGeom prst="rect">
            <a:avLst/>
          </a:prstGeom>
          <a:solidFill>
            <a:srgbClr val="99FFCC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物距判断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0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90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90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90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90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6" grpId="0"/>
      <p:bldP spid="190510" grpId="0" animBg="1"/>
      <p:bldP spid="190511" grpId="0" animBg="1"/>
      <p:bldP spid="1905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68" name="Rectangle 88"/>
          <p:cNvSpPr/>
          <p:nvPr/>
        </p:nvSpPr>
        <p:spPr>
          <a:xfrm>
            <a:off x="971550" y="3284538"/>
            <a:ext cx="7235825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当折射面到像点的方向和折射光线的方向相同，即</a:t>
            </a:r>
            <a:r>
              <a: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像为实像时，像距为正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，反之为负</a:t>
            </a:r>
          </a:p>
        </p:txBody>
      </p:sp>
      <p:sp>
        <p:nvSpPr>
          <p:cNvPr id="174170" name="Text Box 90"/>
          <p:cNvSpPr txBox="1"/>
          <p:nvPr/>
        </p:nvSpPr>
        <p:spPr>
          <a:xfrm>
            <a:off x="719573" y="4113076"/>
            <a:ext cx="7632848" cy="830997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rgbClr val="FF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像为实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像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像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由实际折射</a:t>
            </a:r>
            <a:r>
              <a:rPr lang="zh-CN" alt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光线</a:t>
            </a:r>
            <a:r>
              <a:rPr lang="zh-CN" altLang="en-US" sz="2400" dirty="0" smtClean="0">
                <a:solidFill>
                  <a:schemeClr val="tx2"/>
                </a:solidFill>
                <a:ea typeface="黑体" panose="02010609060101010101" pitchFamily="49" charset="-122"/>
              </a:rPr>
              <a:t>会聚</a:t>
            </a:r>
            <a:r>
              <a:rPr lang="zh-CN" altLang="en-US" sz="2400" dirty="0" smtClean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组成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（像与出射光线同侧）＝</a:t>
            </a:r>
            <a:r>
              <a: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折射光线是会聚光线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像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距为正</a:t>
            </a:r>
          </a:p>
        </p:txBody>
      </p:sp>
      <p:sp>
        <p:nvSpPr>
          <p:cNvPr id="174171" name="Text Box 91"/>
          <p:cNvSpPr txBox="1"/>
          <p:nvPr/>
        </p:nvSpPr>
        <p:spPr>
          <a:xfrm>
            <a:off x="683568" y="5085184"/>
            <a:ext cx="7740860" cy="830997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rgbClr val="FF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</a:pP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像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为虚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像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像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由实际折射光线的延长线组成（像与出射光线异侧）＝折射光线是发散光线＝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</a:rPr>
              <a:t>像</a:t>
            </a:r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距为负</a:t>
            </a:r>
          </a:p>
        </p:txBody>
      </p:sp>
      <p:sp>
        <p:nvSpPr>
          <p:cNvPr id="174205" name="Rectangle 125"/>
          <p:cNvSpPr/>
          <p:nvPr/>
        </p:nvSpPr>
        <p:spPr>
          <a:xfrm>
            <a:off x="179388" y="260350"/>
            <a:ext cx="1655762" cy="528638"/>
          </a:xfrm>
          <a:prstGeom prst="rect">
            <a:avLst/>
          </a:prstGeom>
          <a:solidFill>
            <a:srgbClr val="99FFCC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像距判断</a:t>
            </a:r>
          </a:p>
        </p:txBody>
      </p:sp>
      <p:grpSp>
        <p:nvGrpSpPr>
          <p:cNvPr id="13318" name="组合 41"/>
          <p:cNvGrpSpPr/>
          <p:nvPr/>
        </p:nvGrpSpPr>
        <p:grpSpPr>
          <a:xfrm>
            <a:off x="4103688" y="-134937"/>
            <a:ext cx="4213225" cy="3475037"/>
            <a:chOff x="3635375" y="4921"/>
            <a:chExt cx="4212989" cy="3475037"/>
          </a:xfrm>
        </p:grpSpPr>
        <p:sp>
          <p:nvSpPr>
            <p:cNvPr id="43" name="弧形 42"/>
            <p:cNvSpPr/>
            <p:nvPr/>
          </p:nvSpPr>
          <p:spPr bwMode="auto">
            <a:xfrm flipH="1">
              <a:off x="3635375" y="4921"/>
              <a:ext cx="3474842" cy="3475037"/>
            </a:xfrm>
            <a:prstGeom prst="arc">
              <a:avLst>
                <a:gd name="adj1" fmla="val 18830419"/>
                <a:gd name="adj2" fmla="val 2772149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4" name="矩形 43"/>
            <p:cNvSpPr/>
            <p:nvPr/>
          </p:nvSpPr>
          <p:spPr bwMode="auto">
            <a:xfrm>
              <a:off x="4176682" y="482759"/>
              <a:ext cx="3671682" cy="251777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5" name="Group 97"/>
          <p:cNvGrpSpPr/>
          <p:nvPr/>
        </p:nvGrpSpPr>
        <p:grpSpPr>
          <a:xfrm>
            <a:off x="1871663" y="188913"/>
            <a:ext cx="6243637" cy="2884487"/>
            <a:chOff x="884" y="207"/>
            <a:chExt cx="3933" cy="1817"/>
          </a:xfrm>
        </p:grpSpPr>
        <p:sp>
          <p:nvSpPr>
            <p:cNvPr id="13320" name="Line 50"/>
            <p:cNvSpPr/>
            <p:nvPr/>
          </p:nvSpPr>
          <p:spPr>
            <a:xfrm>
              <a:off x="929" y="1087"/>
              <a:ext cx="3888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21" name="Line 52"/>
            <p:cNvSpPr/>
            <p:nvPr/>
          </p:nvSpPr>
          <p:spPr>
            <a:xfrm flipV="1">
              <a:off x="1051" y="471"/>
              <a:ext cx="1458" cy="616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22" name="Line 53"/>
            <p:cNvSpPr/>
            <p:nvPr/>
          </p:nvSpPr>
          <p:spPr>
            <a:xfrm>
              <a:off x="2144" y="207"/>
              <a:ext cx="1337" cy="96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3323" name="Line 54"/>
            <p:cNvSpPr/>
            <p:nvPr/>
          </p:nvSpPr>
          <p:spPr>
            <a:xfrm>
              <a:off x="2509" y="471"/>
              <a:ext cx="1944" cy="616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24" name="Line 55"/>
            <p:cNvSpPr/>
            <p:nvPr/>
          </p:nvSpPr>
          <p:spPr>
            <a:xfrm flipH="1">
              <a:off x="1043" y="1087"/>
              <a:ext cx="8" cy="71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3325" name="Line 56"/>
            <p:cNvSpPr/>
            <p:nvPr/>
          </p:nvSpPr>
          <p:spPr>
            <a:xfrm flipH="1">
              <a:off x="4445" y="1087"/>
              <a:ext cx="8" cy="914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3326" name="Line 57"/>
            <p:cNvSpPr/>
            <p:nvPr/>
          </p:nvSpPr>
          <p:spPr>
            <a:xfrm>
              <a:off x="1043" y="1684"/>
              <a:ext cx="1215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13327" name="Line 58"/>
            <p:cNvSpPr/>
            <p:nvPr/>
          </p:nvSpPr>
          <p:spPr>
            <a:xfrm>
              <a:off x="2268" y="1933"/>
              <a:ext cx="2187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13328" name="Freeform 59"/>
            <p:cNvSpPr/>
            <p:nvPr/>
          </p:nvSpPr>
          <p:spPr>
            <a:xfrm>
              <a:off x="1581" y="782"/>
              <a:ext cx="193" cy="8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</a:cxnLst>
              <a:rect l="0" t="0" r="0" b="0"/>
              <a:pathLst>
                <a:path w="390" h="210">
                  <a:moveTo>
                    <a:pt x="0" y="210"/>
                  </a:moveTo>
                  <a:lnTo>
                    <a:pt x="390" y="0"/>
                  </a:lnTo>
                </a:path>
              </a:pathLst>
            </a:custGeom>
            <a:noFill/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29" name="Freeform 60"/>
            <p:cNvSpPr/>
            <p:nvPr/>
          </p:nvSpPr>
          <p:spPr>
            <a:xfrm>
              <a:off x="3396" y="751"/>
              <a:ext cx="223" cy="7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</a:cxnLst>
              <a:rect l="0" t="0" r="0" b="0"/>
              <a:pathLst>
                <a:path w="570" h="237">
                  <a:moveTo>
                    <a:pt x="0" y="0"/>
                  </a:moveTo>
                  <a:lnTo>
                    <a:pt x="570" y="237"/>
                  </a:lnTo>
                </a:path>
              </a:pathLst>
            </a:custGeom>
            <a:noFill/>
            <a:ln w="38100" cap="flat" cmpd="sng">
              <a:solidFill>
                <a:schemeClr val="accent2">
                  <a:alpha val="100000"/>
                </a:schemeClr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330" name="Text Box 61"/>
            <p:cNvSpPr txBox="1"/>
            <p:nvPr/>
          </p:nvSpPr>
          <p:spPr>
            <a:xfrm>
              <a:off x="1474" y="323"/>
              <a:ext cx="246" cy="2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331" name="Text Box 62"/>
            <p:cNvSpPr txBox="1"/>
            <p:nvPr/>
          </p:nvSpPr>
          <p:spPr>
            <a:xfrm>
              <a:off x="4059" y="300"/>
              <a:ext cx="245" cy="2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400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3332" name="Text Box 65"/>
            <p:cNvSpPr txBox="1"/>
            <p:nvPr/>
          </p:nvSpPr>
          <p:spPr>
            <a:xfrm>
              <a:off x="2144" y="911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13333" name="Text Box 66"/>
            <p:cNvSpPr txBox="1"/>
            <p:nvPr/>
          </p:nvSpPr>
          <p:spPr>
            <a:xfrm>
              <a:off x="884" y="850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13334" name="Text Box 67"/>
            <p:cNvSpPr txBox="1"/>
            <p:nvPr/>
          </p:nvSpPr>
          <p:spPr>
            <a:xfrm>
              <a:off x="4558" y="873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13335" name="Text Box 68"/>
            <p:cNvSpPr txBox="1"/>
            <p:nvPr/>
          </p:nvSpPr>
          <p:spPr>
            <a:xfrm>
              <a:off x="1542" y="1389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13336" name="Text Box 69"/>
            <p:cNvSpPr txBox="1"/>
            <p:nvPr/>
          </p:nvSpPr>
          <p:spPr>
            <a:xfrm>
              <a:off x="3628" y="1661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v</a:t>
              </a:r>
            </a:p>
          </p:txBody>
        </p:sp>
        <p:sp>
          <p:nvSpPr>
            <p:cNvPr id="13337" name="Oval 82"/>
            <p:cNvSpPr/>
            <p:nvPr/>
          </p:nvSpPr>
          <p:spPr>
            <a:xfrm>
              <a:off x="1020" y="1052"/>
              <a:ext cx="68" cy="68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3338" name="Oval 83"/>
            <p:cNvSpPr/>
            <p:nvPr/>
          </p:nvSpPr>
          <p:spPr>
            <a:xfrm>
              <a:off x="4422" y="1050"/>
              <a:ext cx="68" cy="68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3339" name="Line 92"/>
            <p:cNvSpPr/>
            <p:nvPr/>
          </p:nvSpPr>
          <p:spPr>
            <a:xfrm>
              <a:off x="1088" y="1094"/>
              <a:ext cx="1157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3340" name="Line 93"/>
            <p:cNvSpPr/>
            <p:nvPr/>
          </p:nvSpPr>
          <p:spPr>
            <a:xfrm flipV="1">
              <a:off x="2290" y="1094"/>
              <a:ext cx="2155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3341" name="Line 94"/>
            <p:cNvSpPr/>
            <p:nvPr/>
          </p:nvSpPr>
          <p:spPr>
            <a:xfrm>
              <a:off x="1565" y="1094"/>
              <a:ext cx="317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stealth" w="lg" len="lg"/>
            </a:ln>
          </p:spPr>
        </p:sp>
        <p:sp>
          <p:nvSpPr>
            <p:cNvPr id="13342" name="Line 95"/>
            <p:cNvSpPr/>
            <p:nvPr/>
          </p:nvSpPr>
          <p:spPr>
            <a:xfrm>
              <a:off x="3538" y="1094"/>
              <a:ext cx="431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stealth" w="lg" len="lg"/>
            </a:ln>
          </p:spPr>
        </p:sp>
        <p:sp>
          <p:nvSpPr>
            <p:cNvPr id="13343" name="Line 85"/>
            <p:cNvSpPr/>
            <p:nvPr/>
          </p:nvSpPr>
          <p:spPr>
            <a:xfrm>
              <a:off x="2266" y="1087"/>
              <a:ext cx="2" cy="937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3344" name="Line 86"/>
            <p:cNvSpPr/>
            <p:nvPr/>
          </p:nvSpPr>
          <p:spPr>
            <a:xfrm flipH="1">
              <a:off x="3356" y="1087"/>
              <a:ext cx="3" cy="665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3345" name="Line 87"/>
            <p:cNvSpPr/>
            <p:nvPr/>
          </p:nvSpPr>
          <p:spPr>
            <a:xfrm>
              <a:off x="2268" y="1684"/>
              <a:ext cx="1093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13346" name="Text Box 88"/>
            <p:cNvSpPr txBox="1"/>
            <p:nvPr/>
          </p:nvSpPr>
          <p:spPr>
            <a:xfrm>
              <a:off x="3175" y="1122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3347" name="Text Box 89"/>
            <p:cNvSpPr txBox="1"/>
            <p:nvPr/>
          </p:nvSpPr>
          <p:spPr>
            <a:xfrm>
              <a:off x="2767" y="1412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3348" name="Oval 90"/>
            <p:cNvSpPr/>
            <p:nvPr/>
          </p:nvSpPr>
          <p:spPr>
            <a:xfrm>
              <a:off x="2245" y="1055"/>
              <a:ext cx="68" cy="6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3349" name="Oval 91"/>
            <p:cNvSpPr/>
            <p:nvPr/>
          </p:nvSpPr>
          <p:spPr>
            <a:xfrm>
              <a:off x="3323" y="1056"/>
              <a:ext cx="68" cy="68"/>
            </a:xfrm>
            <a:prstGeom prst="ellipse">
              <a:avLst/>
            </a:prstGeom>
            <a:solidFill>
              <a:schemeClr val="tx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4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4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4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68" grpId="0"/>
      <p:bldP spid="174170" grpId="0" animBg="1"/>
      <p:bldP spid="174171" grpId="0" animBg="1"/>
      <p:bldP spid="17420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55" name="Rectangle 43"/>
          <p:cNvSpPr/>
          <p:nvPr/>
        </p:nvSpPr>
        <p:spPr>
          <a:xfrm>
            <a:off x="1258888" y="3248980"/>
            <a:ext cx="6985000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当折射面到曲率中心的方向和折射光线的方向相同，</a:t>
            </a:r>
            <a:r>
              <a: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曲率半径为正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</a:rPr>
              <a:t>，反之为负。</a:t>
            </a:r>
          </a:p>
        </p:txBody>
      </p:sp>
      <p:sp>
        <p:nvSpPr>
          <p:cNvPr id="192558" name="Rectangle 46"/>
          <p:cNvSpPr/>
          <p:nvPr/>
        </p:nvSpPr>
        <p:spPr>
          <a:xfrm>
            <a:off x="1871663" y="4157619"/>
            <a:ext cx="5724525" cy="461665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rgbClr val="FF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r>
              <a: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入射光从凸面入射＝曲率半径为正</a:t>
            </a:r>
          </a:p>
        </p:txBody>
      </p:sp>
      <p:sp>
        <p:nvSpPr>
          <p:cNvPr id="192559" name="Rectangle 47"/>
          <p:cNvSpPr/>
          <p:nvPr/>
        </p:nvSpPr>
        <p:spPr>
          <a:xfrm>
            <a:off x="1871663" y="4736466"/>
            <a:ext cx="5724525" cy="461665"/>
          </a:xfrm>
          <a:prstGeom prst="rect">
            <a:avLst/>
          </a:prstGeom>
          <a:solidFill>
            <a:srgbClr val="FFFF99"/>
          </a:solidFill>
          <a:ln w="9525" cap="flat" cmpd="sng">
            <a:solidFill>
              <a:srgbClr val="FF66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入射光从凹面入射＝曲率半径为负</a:t>
            </a:r>
          </a:p>
        </p:txBody>
      </p:sp>
      <p:sp>
        <p:nvSpPr>
          <p:cNvPr id="192560" name="Rectangle 48"/>
          <p:cNvSpPr/>
          <p:nvPr/>
        </p:nvSpPr>
        <p:spPr>
          <a:xfrm>
            <a:off x="179388" y="260350"/>
            <a:ext cx="1655762" cy="528638"/>
          </a:xfrm>
          <a:prstGeom prst="rect">
            <a:avLst/>
          </a:prstGeom>
          <a:solidFill>
            <a:srgbClr val="99FFCC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曲率判断</a:t>
            </a:r>
          </a:p>
        </p:txBody>
      </p:sp>
      <p:grpSp>
        <p:nvGrpSpPr>
          <p:cNvPr id="14342" name="组合 42"/>
          <p:cNvGrpSpPr/>
          <p:nvPr/>
        </p:nvGrpSpPr>
        <p:grpSpPr>
          <a:xfrm>
            <a:off x="4103688" y="-134937"/>
            <a:ext cx="4213225" cy="3475037"/>
            <a:chOff x="3635375" y="4921"/>
            <a:chExt cx="4212989" cy="3475037"/>
          </a:xfrm>
        </p:grpSpPr>
        <p:sp>
          <p:nvSpPr>
            <p:cNvPr id="44" name="弧形 43"/>
            <p:cNvSpPr/>
            <p:nvPr/>
          </p:nvSpPr>
          <p:spPr bwMode="auto">
            <a:xfrm flipH="1">
              <a:off x="3635375" y="4921"/>
              <a:ext cx="3474842" cy="3475037"/>
            </a:xfrm>
            <a:prstGeom prst="arc">
              <a:avLst>
                <a:gd name="adj1" fmla="val 18830419"/>
                <a:gd name="adj2" fmla="val 2772149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4176682" y="482759"/>
              <a:ext cx="3671682" cy="251777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46" name="Group 97"/>
          <p:cNvGrpSpPr/>
          <p:nvPr/>
        </p:nvGrpSpPr>
        <p:grpSpPr>
          <a:xfrm>
            <a:off x="1871663" y="188913"/>
            <a:ext cx="6243637" cy="2884487"/>
            <a:chOff x="884" y="207"/>
            <a:chExt cx="3933" cy="1817"/>
          </a:xfrm>
        </p:grpSpPr>
        <p:sp>
          <p:nvSpPr>
            <p:cNvPr id="14344" name="Line 50"/>
            <p:cNvSpPr/>
            <p:nvPr/>
          </p:nvSpPr>
          <p:spPr>
            <a:xfrm>
              <a:off x="929" y="1087"/>
              <a:ext cx="3888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45" name="Line 52"/>
            <p:cNvSpPr/>
            <p:nvPr/>
          </p:nvSpPr>
          <p:spPr>
            <a:xfrm flipV="1">
              <a:off x="1051" y="471"/>
              <a:ext cx="1458" cy="616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46" name="Line 53"/>
            <p:cNvSpPr/>
            <p:nvPr/>
          </p:nvSpPr>
          <p:spPr>
            <a:xfrm>
              <a:off x="2144" y="207"/>
              <a:ext cx="1337" cy="968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4347" name="Line 54"/>
            <p:cNvSpPr/>
            <p:nvPr/>
          </p:nvSpPr>
          <p:spPr>
            <a:xfrm>
              <a:off x="2509" y="471"/>
              <a:ext cx="1944" cy="616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48" name="Line 55"/>
            <p:cNvSpPr/>
            <p:nvPr/>
          </p:nvSpPr>
          <p:spPr>
            <a:xfrm flipH="1">
              <a:off x="1043" y="1087"/>
              <a:ext cx="8" cy="71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4349" name="Line 56"/>
            <p:cNvSpPr/>
            <p:nvPr/>
          </p:nvSpPr>
          <p:spPr>
            <a:xfrm flipH="1">
              <a:off x="4445" y="1087"/>
              <a:ext cx="8" cy="914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4350" name="Line 57"/>
            <p:cNvSpPr/>
            <p:nvPr/>
          </p:nvSpPr>
          <p:spPr>
            <a:xfrm>
              <a:off x="1043" y="1684"/>
              <a:ext cx="1215" cy="0"/>
            </a:xfrm>
            <a:prstGeom prst="line">
              <a:avLst/>
            </a:prstGeom>
            <a:ln w="57150" cap="flat" cmpd="sng">
              <a:solidFill>
                <a:srgbClr val="FF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14351" name="Line 58"/>
            <p:cNvSpPr/>
            <p:nvPr/>
          </p:nvSpPr>
          <p:spPr>
            <a:xfrm>
              <a:off x="2268" y="1933"/>
              <a:ext cx="2187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14352" name="Freeform 59"/>
            <p:cNvSpPr/>
            <p:nvPr/>
          </p:nvSpPr>
          <p:spPr>
            <a:xfrm>
              <a:off x="1577" y="782"/>
              <a:ext cx="193" cy="83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</a:cxnLst>
              <a:rect l="0" t="0" r="0" b="0"/>
              <a:pathLst>
                <a:path w="390" h="210">
                  <a:moveTo>
                    <a:pt x="0" y="210"/>
                  </a:moveTo>
                  <a:lnTo>
                    <a:pt x="390" y="0"/>
                  </a:lnTo>
                </a:path>
              </a:pathLst>
            </a:custGeom>
            <a:noFill/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3" name="Freeform 60"/>
            <p:cNvSpPr/>
            <p:nvPr/>
          </p:nvSpPr>
          <p:spPr>
            <a:xfrm>
              <a:off x="3322" y="728"/>
              <a:ext cx="291" cy="9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</a:cxnLst>
              <a:rect l="0" t="0" r="0" b="0"/>
              <a:pathLst>
                <a:path w="570" h="237">
                  <a:moveTo>
                    <a:pt x="0" y="0"/>
                  </a:moveTo>
                  <a:lnTo>
                    <a:pt x="570" y="237"/>
                  </a:lnTo>
                </a:path>
              </a:pathLst>
            </a:custGeom>
            <a:noFill/>
            <a:ln w="38100" cap="flat" cmpd="sng">
              <a:solidFill>
                <a:schemeClr val="accent2">
                  <a:alpha val="100000"/>
                </a:schemeClr>
              </a:solidFill>
              <a:prstDash val="solid"/>
              <a:round/>
              <a:headEnd type="none" w="med" len="med"/>
              <a:tailEnd type="stealth" w="lg" len="lg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354" name="Text Box 61"/>
            <p:cNvSpPr txBox="1"/>
            <p:nvPr/>
          </p:nvSpPr>
          <p:spPr>
            <a:xfrm>
              <a:off x="1474" y="323"/>
              <a:ext cx="246" cy="2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1</a:t>
              </a:r>
              <a:endParaRPr lang="en-US" altLang="zh-CN" sz="2400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4355" name="Text Box 62"/>
            <p:cNvSpPr txBox="1"/>
            <p:nvPr/>
          </p:nvSpPr>
          <p:spPr>
            <a:xfrm>
              <a:off x="4059" y="300"/>
              <a:ext cx="245" cy="266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2</a:t>
              </a:r>
              <a:endParaRPr lang="en-US" altLang="zh-CN" sz="2400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4356" name="Text Box 65"/>
            <p:cNvSpPr txBox="1"/>
            <p:nvPr/>
          </p:nvSpPr>
          <p:spPr>
            <a:xfrm>
              <a:off x="2144" y="911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P</a:t>
              </a:r>
            </a:p>
          </p:txBody>
        </p:sp>
        <p:sp>
          <p:nvSpPr>
            <p:cNvPr id="14357" name="Text Box 66"/>
            <p:cNvSpPr txBox="1"/>
            <p:nvPr/>
          </p:nvSpPr>
          <p:spPr>
            <a:xfrm>
              <a:off x="884" y="850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O</a:t>
              </a:r>
            </a:p>
          </p:txBody>
        </p:sp>
        <p:sp>
          <p:nvSpPr>
            <p:cNvPr id="14358" name="Text Box 67"/>
            <p:cNvSpPr txBox="1"/>
            <p:nvPr/>
          </p:nvSpPr>
          <p:spPr>
            <a:xfrm>
              <a:off x="4558" y="873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14359" name="Text Box 68"/>
            <p:cNvSpPr txBox="1"/>
            <p:nvPr/>
          </p:nvSpPr>
          <p:spPr>
            <a:xfrm>
              <a:off x="1542" y="1389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u</a:t>
              </a:r>
            </a:p>
          </p:txBody>
        </p:sp>
        <p:sp>
          <p:nvSpPr>
            <p:cNvPr id="14360" name="Text Box 69"/>
            <p:cNvSpPr txBox="1"/>
            <p:nvPr/>
          </p:nvSpPr>
          <p:spPr>
            <a:xfrm>
              <a:off x="3628" y="1661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v</a:t>
              </a:r>
            </a:p>
          </p:txBody>
        </p:sp>
        <p:sp>
          <p:nvSpPr>
            <p:cNvPr id="14361" name="Oval 82"/>
            <p:cNvSpPr/>
            <p:nvPr/>
          </p:nvSpPr>
          <p:spPr>
            <a:xfrm>
              <a:off x="1020" y="1055"/>
              <a:ext cx="68" cy="68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4362" name="Oval 83"/>
            <p:cNvSpPr/>
            <p:nvPr/>
          </p:nvSpPr>
          <p:spPr>
            <a:xfrm>
              <a:off x="4422" y="1053"/>
              <a:ext cx="68" cy="68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4363" name="Line 92"/>
            <p:cNvSpPr/>
            <p:nvPr/>
          </p:nvSpPr>
          <p:spPr>
            <a:xfrm>
              <a:off x="1088" y="1094"/>
              <a:ext cx="1157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4364" name="Line 93"/>
            <p:cNvSpPr/>
            <p:nvPr/>
          </p:nvSpPr>
          <p:spPr>
            <a:xfrm flipV="1">
              <a:off x="2290" y="1094"/>
              <a:ext cx="2155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14365" name="Line 94"/>
            <p:cNvSpPr/>
            <p:nvPr/>
          </p:nvSpPr>
          <p:spPr>
            <a:xfrm>
              <a:off x="1565" y="1094"/>
              <a:ext cx="317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stealth" w="lg" len="lg"/>
            </a:ln>
          </p:spPr>
        </p:sp>
        <p:sp>
          <p:nvSpPr>
            <p:cNvPr id="14366" name="Line 95"/>
            <p:cNvSpPr/>
            <p:nvPr/>
          </p:nvSpPr>
          <p:spPr>
            <a:xfrm>
              <a:off x="3538" y="1094"/>
              <a:ext cx="431" cy="0"/>
            </a:xfrm>
            <a:prstGeom prst="line">
              <a:avLst/>
            </a:prstGeom>
            <a:ln w="38100" cap="flat" cmpd="sng">
              <a:solidFill>
                <a:schemeClr val="accent2"/>
              </a:solidFill>
              <a:prstDash val="solid"/>
              <a:headEnd type="none" w="med" len="med"/>
              <a:tailEnd type="stealth" w="lg" len="lg"/>
            </a:ln>
          </p:spPr>
        </p:sp>
        <p:sp>
          <p:nvSpPr>
            <p:cNvPr id="14367" name="Line 85"/>
            <p:cNvSpPr/>
            <p:nvPr/>
          </p:nvSpPr>
          <p:spPr>
            <a:xfrm>
              <a:off x="2266" y="1087"/>
              <a:ext cx="2" cy="937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4368" name="Line 86"/>
            <p:cNvSpPr/>
            <p:nvPr/>
          </p:nvSpPr>
          <p:spPr>
            <a:xfrm flipH="1">
              <a:off x="3356" y="1087"/>
              <a:ext cx="3" cy="665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14369" name="Line 87"/>
            <p:cNvSpPr/>
            <p:nvPr/>
          </p:nvSpPr>
          <p:spPr>
            <a:xfrm>
              <a:off x="2268" y="1684"/>
              <a:ext cx="1093" cy="0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14370" name="Text Box 88"/>
            <p:cNvSpPr txBox="1"/>
            <p:nvPr/>
          </p:nvSpPr>
          <p:spPr>
            <a:xfrm>
              <a:off x="3175" y="1122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Times New Roman" panose="02020603050405020304" pitchFamily="18" charset="0"/>
                </a:rPr>
                <a:t>C</a:t>
              </a:r>
            </a:p>
          </p:txBody>
        </p:sp>
        <p:sp>
          <p:nvSpPr>
            <p:cNvPr id="14371" name="Text Box 89"/>
            <p:cNvSpPr txBox="1"/>
            <p:nvPr/>
          </p:nvSpPr>
          <p:spPr>
            <a:xfrm>
              <a:off x="2767" y="1412"/>
              <a:ext cx="243" cy="17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r</a:t>
              </a:r>
            </a:p>
          </p:txBody>
        </p:sp>
        <p:sp>
          <p:nvSpPr>
            <p:cNvPr id="14372" name="Oval 90"/>
            <p:cNvSpPr/>
            <p:nvPr/>
          </p:nvSpPr>
          <p:spPr>
            <a:xfrm>
              <a:off x="2245" y="1058"/>
              <a:ext cx="68" cy="68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4373" name="Oval 91"/>
            <p:cNvSpPr/>
            <p:nvPr/>
          </p:nvSpPr>
          <p:spPr>
            <a:xfrm>
              <a:off x="3333" y="1056"/>
              <a:ext cx="68" cy="68"/>
            </a:xfrm>
            <a:prstGeom prst="ellipse">
              <a:avLst/>
            </a:prstGeom>
            <a:solidFill>
              <a:schemeClr val="tx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40" name="Rectangle 43"/>
          <p:cNvSpPr/>
          <p:nvPr/>
        </p:nvSpPr>
        <p:spPr>
          <a:xfrm>
            <a:off x="1271945" y="5373216"/>
            <a:ext cx="6985000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dirty="0" smtClean="0">
                <a:latin typeface="Times New Roman" panose="02020603050405020304" pitchFamily="18" charset="0"/>
                <a:ea typeface="黑体" panose="02010609060101010101" pitchFamily="49" charset="-122"/>
              </a:rPr>
              <a:t>从入射方向看过去，是凸面，曲率半径为正；是凹面，曲率半径为负。</a:t>
            </a:r>
            <a:endParaRPr lang="zh-CN" altLang="en-US" sz="24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2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2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9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55" grpId="0"/>
      <p:bldP spid="192558" grpId="0" animBg="1"/>
      <p:bldP spid="192559" grpId="0" animBg="1"/>
      <p:bldP spid="192560" grpId="0" animBg="1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组合 50"/>
          <p:cNvGrpSpPr/>
          <p:nvPr/>
        </p:nvGrpSpPr>
        <p:grpSpPr>
          <a:xfrm>
            <a:off x="3887788" y="152400"/>
            <a:ext cx="4213225" cy="3475038"/>
            <a:chOff x="3635375" y="4921"/>
            <a:chExt cx="4212989" cy="3475037"/>
          </a:xfrm>
        </p:grpSpPr>
        <p:sp>
          <p:nvSpPr>
            <p:cNvPr id="52" name="弧形 51"/>
            <p:cNvSpPr/>
            <p:nvPr/>
          </p:nvSpPr>
          <p:spPr bwMode="auto">
            <a:xfrm flipH="1">
              <a:off x="3635375" y="4921"/>
              <a:ext cx="3474842" cy="3475037"/>
            </a:xfrm>
            <a:prstGeom prst="arc">
              <a:avLst>
                <a:gd name="adj1" fmla="val 18830419"/>
                <a:gd name="adj2" fmla="val 2772149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3" name="矩形 52"/>
            <p:cNvSpPr/>
            <p:nvPr/>
          </p:nvSpPr>
          <p:spPr bwMode="auto">
            <a:xfrm>
              <a:off x="4176682" y="482759"/>
              <a:ext cx="3671682" cy="251777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</p:grpSp>
      <p:graphicFrame>
        <p:nvGraphicFramePr>
          <p:cNvPr id="175153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1829166"/>
              </p:ext>
            </p:extLst>
          </p:nvPr>
        </p:nvGraphicFramePr>
        <p:xfrm>
          <a:off x="1008063" y="4113076"/>
          <a:ext cx="3006406" cy="1051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1" r:id="rId3" imgW="1143000" imgH="406400" progId="Equation.3">
                  <p:embed/>
                </p:oleObj>
              </mc:Choice>
              <mc:Fallback>
                <p:oleObj r:id="rId3" imgW="1143000" imgH="406400" progId="Equation.3">
                  <p:embed/>
                  <p:pic>
                    <p:nvPicPr>
                      <p:cNvPr id="0" name="图片 307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08063" y="4113076"/>
                        <a:ext cx="3006406" cy="105195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6" name="Line 6"/>
          <p:cNvSpPr/>
          <p:nvPr/>
        </p:nvSpPr>
        <p:spPr>
          <a:xfrm>
            <a:off x="1728788" y="1870075"/>
            <a:ext cx="61722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lgDashDot"/>
            <a:headEnd type="none" w="med" len="med"/>
            <a:tailEnd type="none" w="med" len="med"/>
          </a:ln>
        </p:spPr>
      </p:sp>
      <p:sp>
        <p:nvSpPr>
          <p:cNvPr id="175112" name="Line 8"/>
          <p:cNvSpPr/>
          <p:nvPr/>
        </p:nvSpPr>
        <p:spPr>
          <a:xfrm flipV="1">
            <a:off x="1922463" y="892175"/>
            <a:ext cx="2314575" cy="9779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368" name="Line 9"/>
          <p:cNvSpPr/>
          <p:nvPr/>
        </p:nvSpPr>
        <p:spPr>
          <a:xfrm>
            <a:off x="3657600" y="473075"/>
            <a:ext cx="2122488" cy="15367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75114" name="Line 10"/>
          <p:cNvSpPr/>
          <p:nvPr/>
        </p:nvSpPr>
        <p:spPr>
          <a:xfrm>
            <a:off x="4237038" y="892175"/>
            <a:ext cx="3086100" cy="9779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5370" name="Line 11"/>
          <p:cNvSpPr/>
          <p:nvPr/>
        </p:nvSpPr>
        <p:spPr>
          <a:xfrm>
            <a:off x="1922463" y="1870075"/>
            <a:ext cx="0" cy="16764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5371" name="Line 12"/>
          <p:cNvSpPr/>
          <p:nvPr/>
        </p:nvSpPr>
        <p:spPr>
          <a:xfrm>
            <a:off x="3887788" y="1870075"/>
            <a:ext cx="0" cy="19558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5372" name="Line 13"/>
          <p:cNvSpPr/>
          <p:nvPr/>
        </p:nvSpPr>
        <p:spPr>
          <a:xfrm>
            <a:off x="7323138" y="1870075"/>
            <a:ext cx="0" cy="19558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5373" name="Line 14"/>
          <p:cNvSpPr/>
          <p:nvPr/>
        </p:nvSpPr>
        <p:spPr>
          <a:xfrm>
            <a:off x="5586413" y="1870075"/>
            <a:ext cx="0" cy="1676400"/>
          </a:xfrm>
          <a:prstGeom prst="line">
            <a:avLst/>
          </a:prstGeom>
          <a:ln w="9525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5374" name="Line 15"/>
          <p:cNvSpPr/>
          <p:nvPr/>
        </p:nvSpPr>
        <p:spPr>
          <a:xfrm>
            <a:off x="3887788" y="3406775"/>
            <a:ext cx="1698625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15375" name="Line 16"/>
          <p:cNvSpPr/>
          <p:nvPr/>
        </p:nvSpPr>
        <p:spPr>
          <a:xfrm>
            <a:off x="1922463" y="3406775"/>
            <a:ext cx="1965325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15376" name="Line 17"/>
          <p:cNvSpPr/>
          <p:nvPr/>
        </p:nvSpPr>
        <p:spPr>
          <a:xfrm>
            <a:off x="3887788" y="3686175"/>
            <a:ext cx="343535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stealth" w="med" len="med"/>
            <a:tailEnd type="stealth" w="med" len="med"/>
          </a:ln>
        </p:spPr>
      </p:sp>
      <p:sp>
        <p:nvSpPr>
          <p:cNvPr id="175122" name="Freeform 18"/>
          <p:cNvSpPr/>
          <p:nvPr/>
        </p:nvSpPr>
        <p:spPr>
          <a:xfrm>
            <a:off x="2660650" y="1385888"/>
            <a:ext cx="419100" cy="188912"/>
          </a:xfrm>
          <a:custGeom>
            <a:avLst/>
            <a:gdLst/>
            <a:ahLst/>
            <a:cxnLst>
              <a:cxn ang="0">
                <a:pos x="0" y="2147483647"/>
              </a:cxn>
              <a:cxn ang="0">
                <a:pos x="2147483647" y="0"/>
              </a:cxn>
            </a:cxnLst>
            <a:rect l="0" t="0" r="0" b="0"/>
            <a:pathLst>
              <a:path w="390" h="210">
                <a:moveTo>
                  <a:pt x="0" y="210"/>
                </a:moveTo>
                <a:lnTo>
                  <a:pt x="390" y="0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5123" name="Freeform 19"/>
          <p:cNvSpPr/>
          <p:nvPr/>
        </p:nvSpPr>
        <p:spPr>
          <a:xfrm>
            <a:off x="5360988" y="1238250"/>
            <a:ext cx="611187" cy="2127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147483647" y="2147483647"/>
              </a:cxn>
            </a:cxnLst>
            <a:rect l="0" t="0" r="0" b="0"/>
            <a:pathLst>
              <a:path w="570" h="237">
                <a:moveTo>
                  <a:pt x="0" y="0"/>
                </a:moveTo>
                <a:lnTo>
                  <a:pt x="570" y="237"/>
                </a:lnTo>
              </a:path>
            </a:pathLst>
          </a:custGeom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79" name="Text Box 20"/>
          <p:cNvSpPr txBox="1"/>
          <p:nvPr/>
        </p:nvSpPr>
        <p:spPr>
          <a:xfrm>
            <a:off x="2689225" y="612775"/>
            <a:ext cx="390525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n</a:t>
            </a:r>
            <a:r>
              <a:rPr lang="en-US" altLang="zh-CN" sz="2000" baseline="-25000" dirty="0">
                <a:latin typeface="Times New Roman" panose="02020603050405020304" pitchFamily="18" charset="0"/>
              </a:rPr>
              <a:t>1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5380" name="Text Box 21"/>
          <p:cNvSpPr txBox="1"/>
          <p:nvPr/>
        </p:nvSpPr>
        <p:spPr>
          <a:xfrm>
            <a:off x="6937375" y="612775"/>
            <a:ext cx="388938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n</a:t>
            </a:r>
            <a:r>
              <a:rPr lang="en-US" altLang="zh-CN" sz="2000" baseline="-25000" dirty="0">
                <a:latin typeface="Times New Roman" panose="02020603050405020304" pitchFamily="18" charset="0"/>
              </a:rPr>
              <a:t>2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5381" name="Text Box 22"/>
          <p:cNvSpPr txBox="1"/>
          <p:nvPr/>
        </p:nvSpPr>
        <p:spPr>
          <a:xfrm>
            <a:off x="4429125" y="33337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M</a:t>
            </a:r>
          </a:p>
        </p:txBody>
      </p:sp>
      <p:sp>
        <p:nvSpPr>
          <p:cNvPr id="15382" name="Text Box 23"/>
          <p:cNvSpPr txBox="1"/>
          <p:nvPr/>
        </p:nvSpPr>
        <p:spPr>
          <a:xfrm>
            <a:off x="4237038" y="2987675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15383" name="Text Box 24"/>
          <p:cNvSpPr txBox="1"/>
          <p:nvPr/>
        </p:nvSpPr>
        <p:spPr>
          <a:xfrm>
            <a:off x="3657600" y="159067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P</a:t>
            </a:r>
          </a:p>
        </p:txBody>
      </p:sp>
      <p:sp>
        <p:nvSpPr>
          <p:cNvPr id="15384" name="Text Box 25"/>
          <p:cNvSpPr txBox="1"/>
          <p:nvPr/>
        </p:nvSpPr>
        <p:spPr>
          <a:xfrm>
            <a:off x="1547813" y="1989138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I</a:t>
            </a:r>
          </a:p>
        </p:txBody>
      </p:sp>
      <p:sp>
        <p:nvSpPr>
          <p:cNvPr id="15385" name="Text Box 26"/>
          <p:cNvSpPr txBox="1"/>
          <p:nvPr/>
        </p:nvSpPr>
        <p:spPr>
          <a:xfrm>
            <a:off x="5394325" y="187007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15386" name="Text Box 27"/>
          <p:cNvSpPr txBox="1"/>
          <p:nvPr/>
        </p:nvSpPr>
        <p:spPr>
          <a:xfrm>
            <a:off x="7056438" y="1917700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</a:rPr>
              <a:t>O</a:t>
            </a:r>
          </a:p>
        </p:txBody>
      </p:sp>
      <p:sp>
        <p:nvSpPr>
          <p:cNvPr id="15387" name="Text Box 29"/>
          <p:cNvSpPr txBox="1"/>
          <p:nvPr/>
        </p:nvSpPr>
        <p:spPr>
          <a:xfrm>
            <a:off x="2693988" y="3127375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u</a:t>
            </a:r>
          </a:p>
        </p:txBody>
      </p:sp>
      <p:sp>
        <p:nvSpPr>
          <p:cNvPr id="15388" name="Text Box 30"/>
          <p:cNvSpPr txBox="1"/>
          <p:nvPr/>
        </p:nvSpPr>
        <p:spPr>
          <a:xfrm>
            <a:off x="4622800" y="312737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r</a:t>
            </a:r>
          </a:p>
        </p:txBody>
      </p:sp>
      <p:sp>
        <p:nvSpPr>
          <p:cNvPr id="15389" name="Text Box 31"/>
          <p:cNvSpPr txBox="1"/>
          <p:nvPr/>
        </p:nvSpPr>
        <p:spPr>
          <a:xfrm>
            <a:off x="5972175" y="3406775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v</a:t>
            </a:r>
          </a:p>
        </p:txBody>
      </p:sp>
      <p:sp>
        <p:nvSpPr>
          <p:cNvPr id="15390" name="Text Box 32"/>
          <p:cNvSpPr txBox="1"/>
          <p:nvPr/>
        </p:nvSpPr>
        <p:spPr>
          <a:xfrm>
            <a:off x="2500313" y="1590675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5391" name="Text Box 33"/>
          <p:cNvSpPr txBox="1"/>
          <p:nvPr/>
        </p:nvSpPr>
        <p:spPr>
          <a:xfrm>
            <a:off x="5008563" y="1590675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  <a:sym typeface="Symbol" panose="05050102010706020507" pitchFamily="18" charset="2"/>
              </a:rPr>
              <a:t>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5392" name="Text Box 34"/>
          <p:cNvSpPr txBox="1"/>
          <p:nvPr/>
        </p:nvSpPr>
        <p:spPr>
          <a:xfrm>
            <a:off x="6357938" y="1590675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dirty="0"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5393" name="Text Box 35"/>
          <p:cNvSpPr txBox="1"/>
          <p:nvPr/>
        </p:nvSpPr>
        <p:spPr>
          <a:xfrm>
            <a:off x="3657600" y="612775"/>
            <a:ext cx="388938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i</a:t>
            </a:r>
            <a:r>
              <a:rPr lang="en-US" altLang="zh-CN" sz="2000" baseline="-25000" dirty="0">
                <a:latin typeface="Times New Roman" panose="02020603050405020304" pitchFamily="18" charset="0"/>
              </a:rPr>
              <a:t>2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5394" name="Text Box 36"/>
          <p:cNvSpPr txBox="1"/>
          <p:nvPr/>
        </p:nvSpPr>
        <p:spPr>
          <a:xfrm>
            <a:off x="4814888" y="1031875"/>
            <a:ext cx="388937" cy="4222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i</a:t>
            </a:r>
            <a:r>
              <a:rPr lang="en-US" altLang="zh-CN" sz="2000" baseline="-25000" dirty="0">
                <a:latin typeface="Times New Roman" panose="02020603050405020304" pitchFamily="18" charset="0"/>
              </a:rPr>
              <a:t>1</a:t>
            </a:r>
            <a:endParaRPr lang="en-US" altLang="zh-CN" sz="2000" dirty="0">
              <a:latin typeface="Times New Roman" panose="02020603050405020304" pitchFamily="18" charset="0"/>
            </a:endParaRPr>
          </a:p>
        </p:txBody>
      </p:sp>
      <p:sp>
        <p:nvSpPr>
          <p:cNvPr id="15395" name="Freeform 37"/>
          <p:cNvSpPr/>
          <p:nvPr/>
        </p:nvSpPr>
        <p:spPr>
          <a:xfrm>
            <a:off x="2162175" y="1762125"/>
            <a:ext cx="146050" cy="107950"/>
          </a:xfrm>
          <a:custGeom>
            <a:avLst/>
            <a:gdLst/>
            <a:ahLst/>
            <a:cxnLst>
              <a:cxn ang="0">
                <a:pos x="2147483647" y="2147483647"/>
              </a:cxn>
              <a:cxn ang="0">
                <a:pos x="2147483647" y="2147483647"/>
              </a:cxn>
              <a:cxn ang="0">
                <a:pos x="0" y="0"/>
              </a:cxn>
            </a:cxnLst>
            <a:rect l="0" t="0" r="0" b="0"/>
            <a:pathLst>
              <a:path w="135" h="120">
                <a:moveTo>
                  <a:pt x="135" y="120"/>
                </a:moveTo>
                <a:lnTo>
                  <a:pt x="120" y="30"/>
                </a:lnTo>
                <a:lnTo>
                  <a:pt x="0" y="0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96" name="Freeform 38"/>
          <p:cNvSpPr/>
          <p:nvPr/>
        </p:nvSpPr>
        <p:spPr>
          <a:xfrm>
            <a:off x="3962400" y="752475"/>
            <a:ext cx="80963" cy="217488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75" h="243">
                <a:moveTo>
                  <a:pt x="75" y="0"/>
                </a:moveTo>
                <a:lnTo>
                  <a:pt x="0" y="108"/>
                </a:lnTo>
                <a:lnTo>
                  <a:pt x="75" y="243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97" name="Freeform 39"/>
          <p:cNvSpPr/>
          <p:nvPr/>
        </p:nvSpPr>
        <p:spPr>
          <a:xfrm>
            <a:off x="4541838" y="1031875"/>
            <a:ext cx="80962" cy="85725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</a:cxnLst>
            <a:rect l="0" t="0" r="0" b="0"/>
            <a:pathLst>
              <a:path w="75" h="96">
                <a:moveTo>
                  <a:pt x="75" y="0"/>
                </a:moveTo>
                <a:lnTo>
                  <a:pt x="0" y="96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98" name="Freeform 40"/>
          <p:cNvSpPr/>
          <p:nvPr/>
        </p:nvSpPr>
        <p:spPr>
          <a:xfrm>
            <a:off x="5376863" y="1730375"/>
            <a:ext cx="17462" cy="1397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16" h="156">
                <a:moveTo>
                  <a:pt x="15" y="0"/>
                </a:moveTo>
                <a:lnTo>
                  <a:pt x="0" y="66"/>
                </a:lnTo>
                <a:lnTo>
                  <a:pt x="16" y="156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399" name="Freeform 41"/>
          <p:cNvSpPr/>
          <p:nvPr/>
        </p:nvSpPr>
        <p:spPr>
          <a:xfrm>
            <a:off x="6904038" y="1730375"/>
            <a:ext cx="33337" cy="139700"/>
          </a:xfrm>
          <a:custGeom>
            <a:avLst/>
            <a:gdLst/>
            <a:ahLst/>
            <a:cxnLst>
              <a:cxn ang="0">
                <a:pos x="2147483647" y="0"/>
              </a:cxn>
              <a:cxn ang="0">
                <a:pos x="0" y="2147483647"/>
              </a:cxn>
              <a:cxn ang="0">
                <a:pos x="2147483647" y="2147483647"/>
              </a:cxn>
            </a:cxnLst>
            <a:rect l="0" t="0" r="0" b="0"/>
            <a:pathLst>
              <a:path w="31" h="156">
                <a:moveTo>
                  <a:pt x="30" y="0"/>
                </a:moveTo>
                <a:lnTo>
                  <a:pt x="0" y="81"/>
                </a:lnTo>
                <a:lnTo>
                  <a:pt x="31" y="156"/>
                </a:lnTo>
              </a:path>
            </a:pathLst>
          </a:custGeom>
          <a:noFill/>
          <a:ln w="952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400" name="Oval 46"/>
          <p:cNvSpPr/>
          <p:nvPr/>
        </p:nvSpPr>
        <p:spPr>
          <a:xfrm>
            <a:off x="1870079" y="1809750"/>
            <a:ext cx="108000" cy="1080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75151" name="Line 47"/>
          <p:cNvSpPr/>
          <p:nvPr/>
        </p:nvSpPr>
        <p:spPr>
          <a:xfrm flipH="1" flipV="1">
            <a:off x="4247964" y="912784"/>
            <a:ext cx="3002149" cy="93204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75152" name="Line 48"/>
          <p:cNvSpPr/>
          <p:nvPr/>
        </p:nvSpPr>
        <p:spPr>
          <a:xfrm flipH="1">
            <a:off x="1973263" y="890228"/>
            <a:ext cx="2286000" cy="990600"/>
          </a:xfrm>
          <a:prstGeom prst="line">
            <a:avLst/>
          </a:prstGeom>
          <a:ln w="38100" cap="flat" cmpd="sng">
            <a:solidFill>
              <a:schemeClr val="accent2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15403" name="Oval 52"/>
          <p:cNvSpPr/>
          <p:nvPr/>
        </p:nvSpPr>
        <p:spPr>
          <a:xfrm>
            <a:off x="7272300" y="1818346"/>
            <a:ext cx="108000" cy="1080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175158" name="Oval 54"/>
          <p:cNvSpPr/>
          <p:nvPr/>
        </p:nvSpPr>
        <p:spPr>
          <a:xfrm>
            <a:off x="647254" y="4544876"/>
            <a:ext cx="217288" cy="217351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graphicFrame>
        <p:nvGraphicFramePr>
          <p:cNvPr id="175159" name="Objec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9412174"/>
              </p:ext>
            </p:extLst>
          </p:nvPr>
        </p:nvGraphicFramePr>
        <p:xfrm>
          <a:off x="5546725" y="4165463"/>
          <a:ext cx="2805695" cy="10192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22" r:id="rId5" imgW="1066165" imgH="393700" progId="Equation.3">
                  <p:embed/>
                </p:oleObj>
              </mc:Choice>
              <mc:Fallback>
                <p:oleObj r:id="rId5" imgW="1066165" imgH="393700" progId="Equation.3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546725" y="4165463"/>
                        <a:ext cx="2805695" cy="101921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5160" name="Oval 56"/>
          <p:cNvSpPr/>
          <p:nvPr/>
        </p:nvSpPr>
        <p:spPr>
          <a:xfrm>
            <a:off x="5074791" y="4579801"/>
            <a:ext cx="217289" cy="217351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49" name="Rectangle 125"/>
          <p:cNvSpPr/>
          <p:nvPr/>
        </p:nvSpPr>
        <p:spPr>
          <a:xfrm>
            <a:off x="179388" y="260350"/>
            <a:ext cx="1655762" cy="528638"/>
          </a:xfrm>
          <a:prstGeom prst="rect">
            <a:avLst/>
          </a:prstGeom>
          <a:solidFill>
            <a:srgbClr val="99FFCC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>
            <a:spAutoFit/>
          </a:bodyPr>
          <a:lstStyle/>
          <a:p>
            <a:r>
              <a:rPr lang="zh-CN" altLang="en-US" sz="2800" smtClean="0">
                <a:solidFill>
                  <a:schemeClr val="tx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物像共扼</a:t>
            </a:r>
            <a:endParaRPr lang="zh-CN" altLang="en-US" sz="2800" dirty="0">
              <a:solidFill>
                <a:schemeClr val="tx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5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5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5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75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75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7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75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5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58" grpId="0" animBg="1"/>
      <p:bldP spid="17516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>
          <a:xfrm>
            <a:off x="719138" y="188640"/>
            <a:ext cx="7772400" cy="792088"/>
          </a:xfrm>
        </p:spPr>
        <p:txBody>
          <a:bodyPr vert="horz" wrap="square" lIns="91440" tIns="45720" rIns="91440" bIns="45720" anchor="ctr"/>
          <a:lstStyle/>
          <a:p>
            <a:pPr algn="l" eaLnBrk="1" hangingPunct="1"/>
            <a:r>
              <a:rPr lang="en-US" altLang="zh-CN" sz="3600" b="0" dirty="0" smtClean="0">
                <a:solidFill>
                  <a:srgbClr val="C00000"/>
                </a:solidFill>
              </a:rPr>
              <a:t>2</a:t>
            </a:r>
            <a:r>
              <a:rPr lang="zh-CN" altLang="en-US" sz="3600" b="0" dirty="0" smtClean="0">
                <a:solidFill>
                  <a:srgbClr val="C00000"/>
                </a:solidFill>
              </a:rPr>
              <a:t>、光</a:t>
            </a:r>
            <a:r>
              <a:rPr lang="zh-CN" altLang="en-US" sz="3600" b="0">
                <a:solidFill>
                  <a:srgbClr val="C00000"/>
                </a:solidFill>
              </a:rPr>
              <a:t>焦</a:t>
            </a:r>
            <a:r>
              <a:rPr lang="zh-CN" altLang="en-US" sz="3600" b="0" smtClean="0">
                <a:solidFill>
                  <a:srgbClr val="C00000"/>
                </a:solidFill>
              </a:rPr>
              <a:t>度  </a:t>
            </a:r>
            <a:r>
              <a:rPr lang="en-US" altLang="zh-CN" sz="3600" b="0" smtClean="0">
                <a:solidFill>
                  <a:srgbClr val="C00000"/>
                </a:solidFill>
              </a:rPr>
              <a:t>dioptric </a:t>
            </a:r>
            <a:r>
              <a:rPr lang="en-US" altLang="zh-CN" sz="3600" b="0" dirty="0">
                <a:solidFill>
                  <a:srgbClr val="C00000"/>
                </a:solidFill>
              </a:rPr>
              <a:t>strength</a:t>
            </a:r>
          </a:p>
        </p:txBody>
      </p:sp>
      <p:sp>
        <p:nvSpPr>
          <p:cNvPr id="176131" name="Rectangle 3"/>
          <p:cNvSpPr>
            <a:spLocks noGrp="1"/>
          </p:cNvSpPr>
          <p:nvPr>
            <p:ph type="body" sz="half" idx="1"/>
          </p:nvPr>
        </p:nvSpPr>
        <p:spPr>
          <a:xfrm>
            <a:off x="536575" y="2096852"/>
            <a:ext cx="8137525" cy="1602383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20000"/>
              </a:lnSpc>
            </a:pPr>
            <a:r>
              <a:rPr lang="zh-CN" altLang="en-US" sz="2400" dirty="0"/>
              <a:t>单球面折射公式右端仅与</a:t>
            </a:r>
            <a:r>
              <a:rPr lang="zh-CN" altLang="en-US" sz="2400" dirty="0">
                <a:solidFill>
                  <a:schemeClr val="accent2"/>
                </a:solidFill>
              </a:rPr>
              <a:t>介质的折射率</a:t>
            </a:r>
            <a:r>
              <a:rPr lang="zh-CN" altLang="en-US" sz="2400" dirty="0"/>
              <a:t>及</a:t>
            </a:r>
            <a:r>
              <a:rPr lang="zh-CN" altLang="en-US" sz="2400" dirty="0">
                <a:solidFill>
                  <a:schemeClr val="accent2"/>
                </a:solidFill>
              </a:rPr>
              <a:t>球面的曲率半径</a:t>
            </a:r>
            <a:r>
              <a:rPr lang="zh-CN" altLang="en-US" sz="2400" dirty="0"/>
              <a:t>有关，因而对于一定的介质及一定形状的表面来讲是一个不变量，称之为</a:t>
            </a:r>
            <a:r>
              <a:rPr lang="zh-CN" altLang="en-US" sz="2400" dirty="0">
                <a:solidFill>
                  <a:schemeClr val="accent2"/>
                </a:solidFill>
              </a:rPr>
              <a:t>光焦度</a:t>
            </a:r>
            <a:r>
              <a:rPr lang="zh-CN" altLang="en-US" sz="2400" dirty="0"/>
              <a:t>，以</a:t>
            </a:r>
            <a:r>
              <a:rPr lang="en-US" altLang="zh-CN" sz="2400" dirty="0"/>
              <a:t>Ф</a:t>
            </a:r>
            <a:r>
              <a:rPr lang="zh-CN" altLang="en-US" sz="2400" dirty="0"/>
              <a:t>表示：</a:t>
            </a:r>
            <a:endParaRPr lang="zh-CN" altLang="en-US" sz="2400" i="1" dirty="0"/>
          </a:p>
        </p:txBody>
      </p:sp>
      <p:graphicFrame>
        <p:nvGraphicFramePr>
          <p:cNvPr id="1761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0824455"/>
              </p:ext>
            </p:extLst>
          </p:nvPr>
        </p:nvGraphicFramePr>
        <p:xfrm>
          <a:off x="3275856" y="3358962"/>
          <a:ext cx="2286000" cy="1181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5" r:id="rId4" imgW="786765" imgH="406400" progId="Equation.3">
                  <p:embed/>
                </p:oleObj>
              </mc:Choice>
              <mc:Fallback>
                <p:oleObj r:id="rId4" imgW="786765" imgH="406400" progId="Equation.3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75856" y="3358962"/>
                        <a:ext cx="2286000" cy="1181100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134" name="Object 6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59176905"/>
              </p:ext>
            </p:extLst>
          </p:nvPr>
        </p:nvGraphicFramePr>
        <p:xfrm>
          <a:off x="3105385" y="899751"/>
          <a:ext cx="3275013" cy="110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46" r:id="rId6" imgW="1143000" imgH="406400" progId="Equation.3">
                  <p:embed/>
                </p:oleObj>
              </mc:Choice>
              <mc:Fallback>
                <p:oleObj r:id="rId6" imgW="1143000" imgH="406400" progId="Equation.3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>
                      <a:xfrm>
                        <a:off x="3105385" y="899751"/>
                        <a:ext cx="3275013" cy="1103312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3"/>
          <p:cNvSpPr txBox="1">
            <a:spLocks/>
          </p:cNvSpPr>
          <p:nvPr/>
        </p:nvSpPr>
        <p:spPr>
          <a:xfrm>
            <a:off x="519113" y="4481736"/>
            <a:ext cx="8154987" cy="157555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anchor="t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3200" b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800" b="1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2400" b="1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kumimoji="1" sz="2000" b="1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eaLnBrk="1" hangingPunct="1">
              <a:spcBef>
                <a:spcPts val="0"/>
              </a:spcBef>
              <a:buFont typeface="Arial" pitchFamily="34" charset="0"/>
              <a:buChar char="•"/>
            </a:pPr>
            <a:r>
              <a:rPr lang="zh-CN" altLang="en-US" sz="2400" kern="0" dirty="0" smtClean="0">
                <a:latin typeface="黑体" panose="02010609060101010101" pitchFamily="49" charset="-122"/>
              </a:rPr>
              <a:t>它反映了</a:t>
            </a:r>
            <a:r>
              <a:rPr lang="zh-CN" altLang="en-US" sz="2400" kern="0" dirty="0" smtClean="0">
                <a:solidFill>
                  <a:schemeClr val="accent2"/>
                </a:solidFill>
                <a:latin typeface="黑体" panose="02010609060101010101" pitchFamily="49" charset="-122"/>
              </a:rPr>
              <a:t>折射面的折光本领</a:t>
            </a:r>
            <a:r>
              <a:rPr lang="zh-CN" altLang="en-US" sz="2400" kern="0" dirty="0" smtClean="0">
                <a:latin typeface="黑体" panose="02010609060101010101" pitchFamily="49" charset="-122"/>
              </a:rPr>
              <a:t>，</a:t>
            </a:r>
            <a:r>
              <a:rPr lang="en-US" altLang="zh-CN" sz="2400" kern="0" dirty="0" smtClean="0"/>
              <a:t>(</a:t>
            </a:r>
            <a:r>
              <a:rPr lang="en-US" altLang="zh-CN" sz="2400" i="1" kern="0" dirty="0" smtClean="0"/>
              <a:t>n</a:t>
            </a:r>
            <a:r>
              <a:rPr lang="en-US" altLang="zh-CN" sz="2400" kern="0" baseline="-30000" dirty="0" smtClean="0"/>
              <a:t>2</a:t>
            </a:r>
            <a:r>
              <a:rPr lang="en-US" altLang="zh-CN" sz="2400" kern="0" dirty="0" smtClean="0">
                <a:sym typeface="Symbol" panose="05050102010706020507" pitchFamily="18" charset="2"/>
              </a:rPr>
              <a:t></a:t>
            </a:r>
            <a:r>
              <a:rPr lang="en-US" altLang="zh-CN" sz="2400" i="1" kern="0" dirty="0" smtClean="0"/>
              <a:t>n</a:t>
            </a:r>
            <a:r>
              <a:rPr lang="en-US" altLang="zh-CN" sz="2400" kern="0" baseline="-30000" dirty="0" smtClean="0"/>
              <a:t>1</a:t>
            </a:r>
            <a:r>
              <a:rPr lang="en-US" altLang="zh-CN" sz="2400" kern="0" dirty="0" smtClean="0"/>
              <a:t>)</a:t>
            </a:r>
            <a:r>
              <a:rPr lang="zh-CN" altLang="en-US" sz="2400" kern="0" dirty="0" smtClean="0"/>
              <a:t>越大，</a:t>
            </a:r>
            <a:r>
              <a:rPr lang="en-US" altLang="zh-CN" sz="2400" i="1" kern="0" dirty="0" smtClean="0"/>
              <a:t>r</a:t>
            </a:r>
            <a:r>
              <a:rPr lang="zh-CN" altLang="en-US" sz="2400" kern="0" dirty="0" smtClean="0"/>
              <a:t>越小，光焦度</a:t>
            </a:r>
            <a:r>
              <a:rPr lang="en-US" altLang="zh-CN" sz="2400" kern="0" dirty="0" smtClean="0"/>
              <a:t>Ф</a:t>
            </a:r>
            <a:r>
              <a:rPr lang="zh-CN" altLang="en-US" sz="2400" kern="0" dirty="0" smtClean="0"/>
              <a:t>越大，折射面的折光本领越强。</a:t>
            </a:r>
            <a:endParaRPr lang="zh-CN" altLang="en-US" sz="2400" i="1" kern="0" dirty="0" smtClean="0"/>
          </a:p>
          <a:p>
            <a:pPr eaLnBrk="1" hangingPunct="1">
              <a:spcBef>
                <a:spcPts val="0"/>
              </a:spcBef>
            </a:pPr>
            <a:r>
              <a:rPr lang="zh-CN" altLang="en-US" sz="2400" kern="0" dirty="0" smtClean="0"/>
              <a:t>光焦度的单位是</a:t>
            </a:r>
            <a:r>
              <a:rPr lang="en-US" altLang="zh-CN" sz="2400" kern="0" dirty="0" smtClean="0"/>
              <a:t>D(diopter</a:t>
            </a:r>
            <a:r>
              <a:rPr lang="zh-CN" altLang="en-US" sz="2400" kern="0" dirty="0" smtClean="0"/>
              <a:t>，屈光度</a:t>
            </a:r>
            <a:r>
              <a:rPr lang="en-US" altLang="zh-CN" sz="2400" kern="0" dirty="0" smtClean="0"/>
              <a:t>)</a:t>
            </a:r>
            <a:r>
              <a:rPr lang="zh-CN" altLang="en-US" sz="2400" kern="0" dirty="0" smtClean="0"/>
              <a:t>，式中</a:t>
            </a:r>
            <a:r>
              <a:rPr lang="en-US" altLang="zh-CN" sz="2400" i="1" kern="0" dirty="0" smtClean="0"/>
              <a:t>r</a:t>
            </a:r>
            <a:r>
              <a:rPr lang="zh-CN" altLang="en-US" sz="2400" kern="0" dirty="0" smtClean="0"/>
              <a:t>的单位应为</a:t>
            </a:r>
            <a:r>
              <a:rPr lang="en-US" altLang="zh-CN" sz="2400" kern="0" dirty="0" smtClean="0"/>
              <a:t>m</a:t>
            </a:r>
            <a:r>
              <a:rPr lang="zh-CN" altLang="en-US" sz="2400" kern="0" dirty="0" smtClean="0"/>
              <a:t>（米）。</a:t>
            </a:r>
            <a:r>
              <a:rPr lang="en-US" altLang="zh-CN" sz="2400" kern="0" dirty="0" smtClean="0"/>
              <a:t>1D=100</a:t>
            </a:r>
            <a:r>
              <a:rPr lang="zh-CN" altLang="en-US" sz="2400" kern="0" dirty="0" smtClean="0"/>
              <a:t>度</a:t>
            </a:r>
            <a:endParaRPr lang="zh-CN" altLang="en-US" sz="2400" i="1" kern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6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6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685800" y="260648"/>
            <a:ext cx="7772400" cy="1143000"/>
          </a:xfrm>
        </p:spPr>
        <p:txBody>
          <a:bodyPr vert="horz" wrap="square" lIns="91440" tIns="45720" rIns="91440" bIns="45720" anchor="ctr"/>
          <a:lstStyle/>
          <a:p>
            <a:pPr algn="l" eaLnBrk="1" hangingPunct="1"/>
            <a:r>
              <a:rPr lang="en-US" altLang="zh-CN" sz="3600" b="0" dirty="0">
                <a:solidFill>
                  <a:srgbClr val="C00000"/>
                </a:solidFill>
                <a:latin typeface="黑体" panose="02010609060101010101" pitchFamily="49" charset="-122"/>
              </a:rPr>
              <a:t>3</a:t>
            </a:r>
            <a:r>
              <a:rPr lang="zh-CN" altLang="en-US" sz="3600" b="0" dirty="0">
                <a:solidFill>
                  <a:srgbClr val="C00000"/>
                </a:solidFill>
                <a:latin typeface="黑体" panose="02010609060101010101" pitchFamily="49" charset="-122"/>
              </a:rPr>
              <a:t>、焦点和焦距</a:t>
            </a:r>
            <a:r>
              <a:rPr lang="zh-CN" altLang="en-US" sz="4000" b="0" dirty="0">
                <a:solidFill>
                  <a:srgbClr val="C00000"/>
                </a:solidFill>
                <a:latin typeface="黑体" panose="02010609060101010101" pitchFamily="49" charset="-122"/>
              </a:rPr>
              <a:t/>
            </a:r>
            <a:br>
              <a:rPr lang="zh-CN" altLang="en-US" sz="4000" b="0" dirty="0">
                <a:solidFill>
                  <a:srgbClr val="C00000"/>
                </a:solidFill>
                <a:latin typeface="黑体" panose="02010609060101010101" pitchFamily="49" charset="-122"/>
              </a:rPr>
            </a:br>
            <a:r>
              <a:rPr lang="en-US" altLang="zh-CN" sz="4000" b="0" dirty="0">
                <a:solidFill>
                  <a:srgbClr val="C00000"/>
                </a:solidFill>
              </a:rPr>
              <a:t>focus &amp; focal distance</a:t>
            </a:r>
          </a:p>
        </p:txBody>
      </p:sp>
      <p:graphicFrame>
        <p:nvGraphicFramePr>
          <p:cNvPr id="177207" name="Object 55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29113147"/>
              </p:ext>
            </p:extLst>
          </p:nvPr>
        </p:nvGraphicFramePr>
        <p:xfrm>
          <a:off x="4824413" y="1736726"/>
          <a:ext cx="2838871" cy="10100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7" r:id="rId3" imgW="1143000" imgH="406400" progId="Equation.3">
                  <p:embed/>
                </p:oleObj>
              </mc:Choice>
              <mc:Fallback>
                <p:oleObj r:id="rId3" imgW="1143000" imgH="406400" progId="Equation.3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4824413" y="1736726"/>
                        <a:ext cx="2838871" cy="1010064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6" name="Text Box 42"/>
          <p:cNvSpPr txBox="1"/>
          <p:nvPr/>
        </p:nvSpPr>
        <p:spPr>
          <a:xfrm>
            <a:off x="3524250" y="4179888"/>
            <a:ext cx="2392363" cy="2619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endParaRPr lang="zh-CN" altLang="zh-CN" b="0" i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177197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1326565"/>
              </p:ext>
            </p:extLst>
          </p:nvPr>
        </p:nvGraphicFramePr>
        <p:xfrm>
          <a:off x="4535996" y="4509120"/>
          <a:ext cx="3173683" cy="11830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8" r:id="rId5" imgW="1193800" imgH="444500" progId="Equation.3">
                  <p:embed/>
                </p:oleObj>
              </mc:Choice>
              <mc:Fallback>
                <p:oleObj r:id="rId5" imgW="1193800" imgH="444500" progId="Equation.3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35996" y="4509120"/>
                        <a:ext cx="3173683" cy="1183097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7211" name="Group 59"/>
          <p:cNvGrpSpPr/>
          <p:nvPr/>
        </p:nvGrpSpPr>
        <p:grpSpPr>
          <a:xfrm>
            <a:off x="358775" y="1412875"/>
            <a:ext cx="3325813" cy="2743200"/>
            <a:chOff x="226" y="709"/>
            <a:chExt cx="2095" cy="1728"/>
          </a:xfrm>
        </p:grpSpPr>
        <p:sp>
          <p:nvSpPr>
            <p:cNvPr id="18442" name="Freeform 5"/>
            <p:cNvSpPr/>
            <p:nvPr/>
          </p:nvSpPr>
          <p:spPr>
            <a:xfrm>
              <a:off x="1043" y="935"/>
              <a:ext cx="1047" cy="9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2385" h="1884">
                  <a:moveTo>
                    <a:pt x="360" y="12"/>
                  </a:moveTo>
                  <a:cubicBezTo>
                    <a:pt x="180" y="324"/>
                    <a:pt x="47" y="740"/>
                    <a:pt x="0" y="948"/>
                  </a:cubicBezTo>
                  <a:lnTo>
                    <a:pt x="75" y="1260"/>
                  </a:lnTo>
                  <a:lnTo>
                    <a:pt x="360" y="1884"/>
                  </a:lnTo>
                  <a:lnTo>
                    <a:pt x="2340" y="1884"/>
                  </a:lnTo>
                  <a:lnTo>
                    <a:pt x="2385" y="0"/>
                  </a:lnTo>
                  <a:lnTo>
                    <a:pt x="360" y="0"/>
                  </a:lnTo>
                </a:path>
              </a:pathLst>
            </a:custGeom>
            <a:solidFill>
              <a:srgbClr val="C0C0C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3" name="Line 6"/>
            <p:cNvSpPr/>
            <p:nvPr/>
          </p:nvSpPr>
          <p:spPr>
            <a:xfrm>
              <a:off x="332" y="1390"/>
              <a:ext cx="1739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18444" name="Freeform 7"/>
            <p:cNvSpPr/>
            <p:nvPr/>
          </p:nvSpPr>
          <p:spPr>
            <a:xfrm>
              <a:off x="1043" y="941"/>
              <a:ext cx="158" cy="8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360" h="1872">
                  <a:moveTo>
                    <a:pt x="360" y="0"/>
                  </a:moveTo>
                  <a:cubicBezTo>
                    <a:pt x="180" y="312"/>
                    <a:pt x="0" y="624"/>
                    <a:pt x="0" y="936"/>
                  </a:cubicBezTo>
                  <a:cubicBezTo>
                    <a:pt x="0" y="1248"/>
                    <a:pt x="300" y="1716"/>
                    <a:pt x="360" y="1872"/>
                  </a:cubicBez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5" name="Freeform 11"/>
            <p:cNvSpPr/>
            <p:nvPr/>
          </p:nvSpPr>
          <p:spPr>
            <a:xfrm>
              <a:off x="449" y="1094"/>
              <a:ext cx="685" cy="298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6" y="0"/>
                </a:cxn>
              </a:cxnLst>
              <a:rect l="0" t="0" r="0" b="0"/>
              <a:pathLst>
                <a:path w="912" h="555">
                  <a:moveTo>
                    <a:pt x="0" y="555"/>
                  </a:moveTo>
                  <a:lnTo>
                    <a:pt x="912" y="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6" name="Line 12"/>
            <p:cNvSpPr/>
            <p:nvPr/>
          </p:nvSpPr>
          <p:spPr>
            <a:xfrm>
              <a:off x="1111" y="1100"/>
              <a:ext cx="979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47" name="Freeform 13"/>
            <p:cNvSpPr/>
            <p:nvPr/>
          </p:nvSpPr>
          <p:spPr>
            <a:xfrm>
              <a:off x="439" y="1384"/>
              <a:ext cx="695" cy="3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"/>
                </a:cxn>
              </a:cxnLst>
              <a:rect l="0" t="0" r="0" b="0"/>
              <a:pathLst>
                <a:path w="927" h="552">
                  <a:moveTo>
                    <a:pt x="0" y="0"/>
                  </a:moveTo>
                  <a:lnTo>
                    <a:pt x="927" y="552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48" name="Line 14"/>
            <p:cNvSpPr/>
            <p:nvPr/>
          </p:nvSpPr>
          <p:spPr>
            <a:xfrm>
              <a:off x="1134" y="1676"/>
              <a:ext cx="956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8449" name="Text Box 19"/>
            <p:cNvSpPr txBox="1"/>
            <p:nvPr/>
          </p:nvSpPr>
          <p:spPr>
            <a:xfrm>
              <a:off x="612" y="845"/>
              <a:ext cx="253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8450" name="Text Box 20"/>
            <p:cNvSpPr txBox="1"/>
            <p:nvPr/>
          </p:nvSpPr>
          <p:spPr>
            <a:xfrm>
              <a:off x="1723" y="709"/>
              <a:ext cx="253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8451" name="Text Box 23"/>
            <p:cNvSpPr txBox="1"/>
            <p:nvPr/>
          </p:nvSpPr>
          <p:spPr>
            <a:xfrm>
              <a:off x="226" y="1071"/>
              <a:ext cx="253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F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8452" name="Line 25"/>
            <p:cNvSpPr/>
            <p:nvPr/>
          </p:nvSpPr>
          <p:spPr>
            <a:xfrm flipH="1">
              <a:off x="453" y="1429"/>
              <a:ext cx="5" cy="572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18453" name="Line 26"/>
            <p:cNvSpPr/>
            <p:nvPr/>
          </p:nvSpPr>
          <p:spPr>
            <a:xfrm flipH="1">
              <a:off x="1043" y="1346"/>
              <a:ext cx="1" cy="633"/>
            </a:xfrm>
            <a:prstGeom prst="line">
              <a:avLst/>
            </a:prstGeom>
            <a:ln w="28575" cap="flat" cmpd="sng">
              <a:solidFill>
                <a:srgbClr val="000000"/>
              </a:solidFill>
              <a:prstDash val="lgDash"/>
              <a:headEnd type="none" w="med" len="med"/>
              <a:tailEnd type="none" w="med" len="med"/>
            </a:ln>
          </p:spPr>
        </p:sp>
        <p:sp>
          <p:nvSpPr>
            <p:cNvPr id="18454" name="Freeform 27"/>
            <p:cNvSpPr/>
            <p:nvPr/>
          </p:nvSpPr>
          <p:spPr>
            <a:xfrm>
              <a:off x="458" y="1840"/>
              <a:ext cx="567" cy="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1"/>
                </a:cxn>
              </a:cxnLst>
              <a:rect l="0" t="0" r="0" b="0"/>
              <a:pathLst>
                <a:path w="813" h="6">
                  <a:moveTo>
                    <a:pt x="0" y="0"/>
                  </a:moveTo>
                  <a:lnTo>
                    <a:pt x="813" y="6"/>
                  </a:lnTo>
                </a:path>
              </a:pathLst>
            </a:custGeom>
            <a:noFill/>
            <a:ln w="9525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stealth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5" name="Text Box 32"/>
            <p:cNvSpPr txBox="1"/>
            <p:nvPr/>
          </p:nvSpPr>
          <p:spPr>
            <a:xfrm>
              <a:off x="657" y="1570"/>
              <a:ext cx="253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f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8456" name="Freeform 34"/>
            <p:cNvSpPr/>
            <p:nvPr/>
          </p:nvSpPr>
          <p:spPr>
            <a:xfrm>
              <a:off x="740" y="1202"/>
              <a:ext cx="159" cy="62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</a:cxnLst>
              <a:rect l="0" t="0" r="0" b="0"/>
              <a:pathLst>
                <a:path w="228" h="117">
                  <a:moveTo>
                    <a:pt x="0" y="117"/>
                  </a:moveTo>
                  <a:lnTo>
                    <a:pt x="228" y="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7" name="Freeform 35"/>
            <p:cNvSpPr/>
            <p:nvPr/>
          </p:nvSpPr>
          <p:spPr>
            <a:xfrm>
              <a:off x="760" y="1525"/>
              <a:ext cx="183" cy="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1"/>
                </a:cxn>
              </a:cxnLst>
              <a:rect l="0" t="0" r="0" b="0"/>
              <a:pathLst>
                <a:path w="318" h="180">
                  <a:moveTo>
                    <a:pt x="0" y="0"/>
                  </a:moveTo>
                  <a:lnTo>
                    <a:pt x="318" y="18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458" name="Line 36"/>
            <p:cNvSpPr/>
            <p:nvPr/>
          </p:nvSpPr>
          <p:spPr>
            <a:xfrm>
              <a:off x="1462" y="1100"/>
              <a:ext cx="126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18459" name="Line 37"/>
            <p:cNvSpPr/>
            <p:nvPr/>
          </p:nvSpPr>
          <p:spPr>
            <a:xfrm>
              <a:off x="1462" y="1676"/>
              <a:ext cx="251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18460" name="Text Box 43"/>
            <p:cNvSpPr txBox="1"/>
            <p:nvPr/>
          </p:nvSpPr>
          <p:spPr>
            <a:xfrm>
              <a:off x="408" y="2183"/>
              <a:ext cx="1913" cy="25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(a) 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第一焦点、焦距</a:t>
              </a:r>
            </a:p>
          </p:txBody>
        </p:sp>
        <p:sp>
          <p:nvSpPr>
            <p:cNvPr id="18461" name="Oval 50"/>
            <p:cNvSpPr/>
            <p:nvPr/>
          </p:nvSpPr>
          <p:spPr>
            <a:xfrm>
              <a:off x="1012" y="1343"/>
              <a:ext cx="91" cy="91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8462" name="Oval 52"/>
            <p:cNvSpPr/>
            <p:nvPr/>
          </p:nvSpPr>
          <p:spPr>
            <a:xfrm>
              <a:off x="423" y="1343"/>
              <a:ext cx="91" cy="91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sp>
        <p:nvSpPr>
          <p:cNvPr id="177213" name="Text Box 61"/>
          <p:cNvSpPr txBox="1"/>
          <p:nvPr/>
        </p:nvSpPr>
        <p:spPr>
          <a:xfrm>
            <a:off x="1043608" y="4293096"/>
            <a:ext cx="3132138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物方焦距</a:t>
            </a:r>
          </a:p>
        </p:txBody>
      </p:sp>
      <p:graphicFrame>
        <p:nvGraphicFramePr>
          <p:cNvPr id="177214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6675676"/>
              </p:ext>
            </p:extLst>
          </p:nvPr>
        </p:nvGraphicFramePr>
        <p:xfrm>
          <a:off x="4868863" y="3155951"/>
          <a:ext cx="2799481" cy="107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19" r:id="rId7" imgW="1066800" imgH="431800" progId="Equation.3">
                  <p:embed/>
                </p:oleObj>
              </mc:Choice>
              <mc:Fallback>
                <p:oleObj r:id="rId7" imgW="1066800" imgH="431800" progId="Equation.3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68863" y="3155951"/>
                        <a:ext cx="2799481" cy="1071962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7215" name="Object 63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57100494"/>
              </p:ext>
            </p:extLst>
          </p:nvPr>
        </p:nvGraphicFramePr>
        <p:xfrm>
          <a:off x="1223628" y="4797152"/>
          <a:ext cx="1945569" cy="100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20" r:id="rId9" imgW="786765" imgH="406400" progId="Equation.3">
                  <p:embed/>
                </p:oleObj>
              </mc:Choice>
              <mc:Fallback>
                <p:oleObj r:id="rId9" imgW="786765" imgH="406400" progId="Equation.3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>
                      <a:xfrm>
                        <a:off x="1223628" y="4797152"/>
                        <a:ext cx="1945569" cy="100443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7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7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7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2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3"/>
          <p:cNvSpPr txBox="1"/>
          <p:nvPr/>
        </p:nvSpPr>
        <p:spPr>
          <a:xfrm>
            <a:off x="3524250" y="3641725"/>
            <a:ext cx="2392363" cy="2619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endParaRPr lang="zh-CN" altLang="zh-CN" b="0" i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2109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271999"/>
              </p:ext>
            </p:extLst>
          </p:nvPr>
        </p:nvGraphicFramePr>
        <p:xfrm>
          <a:off x="4716016" y="3933056"/>
          <a:ext cx="2844055" cy="10608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8" r:id="rId3" imgW="1193800" imgH="444500" progId="Equation.3">
                  <p:embed/>
                </p:oleObj>
              </mc:Choice>
              <mc:Fallback>
                <p:oleObj r:id="rId3" imgW="1193800" imgH="444500" progId="Equation.3">
                  <p:embed/>
                  <p:pic>
                    <p:nvPicPr>
                      <p:cNvPr id="0" name="图片 308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16016" y="3933056"/>
                        <a:ext cx="2844055" cy="1060806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5453541"/>
              </p:ext>
            </p:extLst>
          </p:nvPr>
        </p:nvGraphicFramePr>
        <p:xfrm>
          <a:off x="4968044" y="2600908"/>
          <a:ext cx="2821846" cy="10294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9" r:id="rId5" imgW="1218565" imgH="444500" progId="Equation.3">
                  <p:embed/>
                </p:oleObj>
              </mc:Choice>
              <mc:Fallback>
                <p:oleObj r:id="rId5" imgW="1218565" imgH="444500" progId="Equation.3">
                  <p:embed/>
                  <p:pic>
                    <p:nvPicPr>
                      <p:cNvPr id="0" name="图片 3086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68044" y="2600908"/>
                        <a:ext cx="2821846" cy="1029451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5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1177253"/>
              </p:ext>
            </p:extLst>
          </p:nvPr>
        </p:nvGraphicFramePr>
        <p:xfrm>
          <a:off x="1763688" y="3789040"/>
          <a:ext cx="1379569" cy="107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0" r:id="rId7" imgW="571500" imgH="444500" progId="Equation.3">
                  <p:embed/>
                </p:oleObj>
              </mc:Choice>
              <mc:Fallback>
                <p:oleObj r:id="rId7" imgW="571500" imgH="444500" progId="Equation.3">
                  <p:embed/>
                  <p:pic>
                    <p:nvPicPr>
                      <p:cNvPr id="0" name="图片 308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63688" y="3789040"/>
                        <a:ext cx="1379569" cy="1072563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0951" name="Text Box 7"/>
          <p:cNvSpPr txBox="1"/>
          <p:nvPr/>
        </p:nvSpPr>
        <p:spPr>
          <a:xfrm>
            <a:off x="899592" y="5157192"/>
            <a:ext cx="6084888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smtClean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物</a:t>
            </a:r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方焦距与像方焦距不相等</a:t>
            </a:r>
          </a:p>
        </p:txBody>
      </p:sp>
      <p:grpSp>
        <p:nvGrpSpPr>
          <p:cNvPr id="210999" name="Group 55"/>
          <p:cNvGrpSpPr/>
          <p:nvPr/>
        </p:nvGrpSpPr>
        <p:grpSpPr>
          <a:xfrm>
            <a:off x="814388" y="404813"/>
            <a:ext cx="3101975" cy="2743200"/>
            <a:chOff x="513" y="255"/>
            <a:chExt cx="1954" cy="1728"/>
          </a:xfrm>
        </p:grpSpPr>
        <p:sp>
          <p:nvSpPr>
            <p:cNvPr id="19467" name="Freeform 13"/>
            <p:cNvSpPr/>
            <p:nvPr/>
          </p:nvSpPr>
          <p:spPr>
            <a:xfrm>
              <a:off x="1224" y="482"/>
              <a:ext cx="1047" cy="9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2385" h="1884">
                  <a:moveTo>
                    <a:pt x="360" y="12"/>
                  </a:moveTo>
                  <a:cubicBezTo>
                    <a:pt x="180" y="324"/>
                    <a:pt x="47" y="740"/>
                    <a:pt x="0" y="948"/>
                  </a:cubicBezTo>
                  <a:lnTo>
                    <a:pt x="75" y="1260"/>
                  </a:lnTo>
                  <a:lnTo>
                    <a:pt x="360" y="1884"/>
                  </a:lnTo>
                  <a:lnTo>
                    <a:pt x="2340" y="1884"/>
                  </a:lnTo>
                  <a:lnTo>
                    <a:pt x="2385" y="0"/>
                  </a:lnTo>
                  <a:lnTo>
                    <a:pt x="360" y="0"/>
                  </a:lnTo>
                </a:path>
              </a:pathLst>
            </a:custGeom>
            <a:solidFill>
              <a:srgbClr val="C0C0C0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68" name="Line 14"/>
            <p:cNvSpPr/>
            <p:nvPr/>
          </p:nvSpPr>
          <p:spPr>
            <a:xfrm>
              <a:off x="513" y="937"/>
              <a:ext cx="173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19469" name="Freeform 15"/>
            <p:cNvSpPr/>
            <p:nvPr/>
          </p:nvSpPr>
          <p:spPr>
            <a:xfrm>
              <a:off x="1224" y="488"/>
              <a:ext cx="158" cy="89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0" b="0"/>
              <a:pathLst>
                <a:path w="360" h="1872">
                  <a:moveTo>
                    <a:pt x="360" y="0"/>
                  </a:moveTo>
                  <a:cubicBezTo>
                    <a:pt x="180" y="312"/>
                    <a:pt x="0" y="624"/>
                    <a:pt x="0" y="936"/>
                  </a:cubicBezTo>
                  <a:cubicBezTo>
                    <a:pt x="0" y="1248"/>
                    <a:pt x="300" y="1716"/>
                    <a:pt x="360" y="1872"/>
                  </a:cubicBezTo>
                </a:path>
              </a:pathLst>
            </a:custGeom>
            <a:noFill/>
            <a:ln w="1905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70" name="Line 20"/>
            <p:cNvSpPr/>
            <p:nvPr/>
          </p:nvSpPr>
          <p:spPr>
            <a:xfrm>
              <a:off x="513" y="647"/>
              <a:ext cx="802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471" name="Line 21"/>
            <p:cNvSpPr/>
            <p:nvPr/>
          </p:nvSpPr>
          <p:spPr>
            <a:xfrm>
              <a:off x="1292" y="640"/>
              <a:ext cx="979" cy="418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472" name="Line 22"/>
            <p:cNvSpPr/>
            <p:nvPr/>
          </p:nvSpPr>
          <p:spPr>
            <a:xfrm>
              <a:off x="513" y="1223"/>
              <a:ext cx="802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473" name="Line 23"/>
            <p:cNvSpPr/>
            <p:nvPr/>
          </p:nvSpPr>
          <p:spPr>
            <a:xfrm flipV="1">
              <a:off x="1292" y="811"/>
              <a:ext cx="979" cy="419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9474" name="Text Box 26"/>
            <p:cNvSpPr txBox="1"/>
            <p:nvPr/>
          </p:nvSpPr>
          <p:spPr>
            <a:xfrm>
              <a:off x="1701" y="255"/>
              <a:ext cx="253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9475" name="Text Box 27"/>
            <p:cNvSpPr txBox="1"/>
            <p:nvPr/>
          </p:nvSpPr>
          <p:spPr>
            <a:xfrm>
              <a:off x="793" y="278"/>
              <a:ext cx="254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9476" name="Text Box 29"/>
            <p:cNvSpPr txBox="1"/>
            <p:nvPr/>
          </p:nvSpPr>
          <p:spPr>
            <a:xfrm>
              <a:off x="1837" y="595"/>
              <a:ext cx="253" cy="24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 smtClean="0">
                  <a:latin typeface="Times New Roman" panose="02020603050405020304" pitchFamily="18" charset="0"/>
                </a:rPr>
                <a:t>F</a:t>
              </a:r>
              <a:r>
                <a:rPr lang="en-US" altLang="zh-CN" sz="2400" baseline="-25000" dirty="0" smtClean="0"/>
                <a:t>2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19477" name="Group 33"/>
            <p:cNvGrpSpPr/>
            <p:nvPr/>
          </p:nvGrpSpPr>
          <p:grpSpPr>
            <a:xfrm>
              <a:off x="1225" y="976"/>
              <a:ext cx="754" cy="576"/>
              <a:chOff x="6477" y="8304"/>
              <a:chExt cx="1080" cy="1092"/>
            </a:xfrm>
          </p:grpSpPr>
          <p:sp>
            <p:nvSpPr>
              <p:cNvPr id="19487" name="Line 34"/>
              <p:cNvSpPr/>
              <p:nvPr/>
            </p:nvSpPr>
            <p:spPr>
              <a:xfrm>
                <a:off x="6477" y="8304"/>
                <a:ext cx="0" cy="109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19488" name="Line 35"/>
              <p:cNvSpPr/>
              <p:nvPr/>
            </p:nvSpPr>
            <p:spPr>
              <a:xfrm>
                <a:off x="7557" y="8304"/>
                <a:ext cx="0" cy="109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</p:grpSp>
        <p:sp>
          <p:nvSpPr>
            <p:cNvPr id="19478" name="Line 36"/>
            <p:cNvSpPr/>
            <p:nvPr/>
          </p:nvSpPr>
          <p:spPr>
            <a:xfrm>
              <a:off x="1225" y="1469"/>
              <a:ext cx="754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19479" name="Text Box 38"/>
            <p:cNvSpPr txBox="1"/>
            <p:nvPr/>
          </p:nvSpPr>
          <p:spPr>
            <a:xfrm>
              <a:off x="1574" y="1185"/>
              <a:ext cx="254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 smtClean="0">
                  <a:latin typeface="Times New Roman" panose="02020603050405020304" pitchFamily="18" charset="0"/>
                </a:rPr>
                <a:t>f</a:t>
              </a:r>
              <a:r>
                <a:rPr lang="en-US" altLang="zh-CN" sz="2400" baseline="-25000" dirty="0" smtClean="0"/>
                <a:t>2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19480" name="Line 43"/>
            <p:cNvSpPr/>
            <p:nvPr/>
          </p:nvSpPr>
          <p:spPr>
            <a:xfrm>
              <a:off x="764" y="647"/>
              <a:ext cx="125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19481" name="Line 44"/>
            <p:cNvSpPr/>
            <p:nvPr/>
          </p:nvSpPr>
          <p:spPr>
            <a:xfrm>
              <a:off x="764" y="1223"/>
              <a:ext cx="251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19482" name="Freeform 45"/>
            <p:cNvSpPr/>
            <p:nvPr/>
          </p:nvSpPr>
          <p:spPr>
            <a:xfrm>
              <a:off x="1526" y="741"/>
              <a:ext cx="188" cy="8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</a:cxnLst>
              <a:rect l="0" t="0" r="0" b="0"/>
              <a:pathLst>
                <a:path w="270" h="105">
                  <a:moveTo>
                    <a:pt x="0" y="0"/>
                  </a:moveTo>
                  <a:lnTo>
                    <a:pt x="270" y="105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3" name="Freeform 46"/>
            <p:cNvSpPr/>
            <p:nvPr/>
          </p:nvSpPr>
          <p:spPr>
            <a:xfrm>
              <a:off x="1516" y="1050"/>
              <a:ext cx="195" cy="7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</a:cxnLst>
              <a:rect l="0" t="0" r="0" b="0"/>
              <a:pathLst>
                <a:path w="255" h="150">
                  <a:moveTo>
                    <a:pt x="0" y="150"/>
                  </a:moveTo>
                  <a:lnTo>
                    <a:pt x="255" y="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484" name="Text Box 48"/>
            <p:cNvSpPr txBox="1"/>
            <p:nvPr/>
          </p:nvSpPr>
          <p:spPr>
            <a:xfrm>
              <a:off x="680" y="1661"/>
              <a:ext cx="1787" cy="32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(b)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第二焦点、焦距</a:t>
              </a:r>
            </a:p>
          </p:txBody>
        </p:sp>
        <p:sp>
          <p:nvSpPr>
            <p:cNvPr id="19485" name="Oval 50"/>
            <p:cNvSpPr/>
            <p:nvPr/>
          </p:nvSpPr>
          <p:spPr>
            <a:xfrm>
              <a:off x="1176" y="890"/>
              <a:ext cx="91" cy="91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19486" name="Oval 52"/>
            <p:cNvSpPr/>
            <p:nvPr/>
          </p:nvSpPr>
          <p:spPr>
            <a:xfrm>
              <a:off x="1924" y="890"/>
              <a:ext cx="91" cy="91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210997" name="Object 5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70606771"/>
              </p:ext>
            </p:extLst>
          </p:nvPr>
        </p:nvGraphicFramePr>
        <p:xfrm>
          <a:off x="5040313" y="296864"/>
          <a:ext cx="2607595" cy="927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1" r:id="rId9" imgW="1143000" imgH="406400" progId="Equation.3">
                  <p:embed/>
                </p:oleObj>
              </mc:Choice>
              <mc:Fallback>
                <p:oleObj r:id="rId9" imgW="1143000" imgH="406400" progId="Equation.3">
                  <p:embed/>
                  <p:pic>
                    <p:nvPicPr>
                      <p:cNvPr id="0" name="图片 3088"/>
                      <p:cNvPicPr/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>
                      <a:xfrm>
                        <a:off x="5040313" y="296864"/>
                        <a:ext cx="2607595" cy="927552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1000" name="Text Box 56"/>
          <p:cNvSpPr txBox="1"/>
          <p:nvPr/>
        </p:nvSpPr>
        <p:spPr>
          <a:xfrm>
            <a:off x="1547813" y="3141663"/>
            <a:ext cx="3132137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像方焦距</a:t>
            </a:r>
          </a:p>
        </p:txBody>
      </p:sp>
      <p:graphicFrame>
        <p:nvGraphicFramePr>
          <p:cNvPr id="211001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353523"/>
              </p:ext>
            </p:extLst>
          </p:nvPr>
        </p:nvGraphicFramePr>
        <p:xfrm>
          <a:off x="5040052" y="1448780"/>
          <a:ext cx="2433842" cy="9863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602" r:id="rId11" imgW="1066800" imgH="431800" progId="Equation.3">
                  <p:embed/>
                </p:oleObj>
              </mc:Choice>
              <mc:Fallback>
                <p:oleObj r:id="rId11" imgW="1066800" imgH="431800" progId="Equation.3">
                  <p:embed/>
                  <p:pic>
                    <p:nvPicPr>
                      <p:cNvPr id="0" name="图片 3089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040052" y="1448780"/>
                        <a:ext cx="2433842" cy="986340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0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10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0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10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10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10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0951" grpId="0"/>
      <p:bldP spid="21100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3"/>
          <p:cNvSpPr txBox="1"/>
          <p:nvPr/>
        </p:nvSpPr>
        <p:spPr>
          <a:xfrm>
            <a:off x="3524250" y="3641725"/>
            <a:ext cx="2392363" cy="2619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endParaRPr lang="zh-CN" altLang="zh-CN" b="0" i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2109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7490539"/>
              </p:ext>
            </p:extLst>
          </p:nvPr>
        </p:nvGraphicFramePr>
        <p:xfrm>
          <a:off x="4391980" y="3609020"/>
          <a:ext cx="4000500" cy="125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0" r:id="rId3" imgW="1422400" imgH="444500" progId="Equation.3">
                  <p:embed/>
                </p:oleObj>
              </mc:Choice>
              <mc:Fallback>
                <p:oleObj r:id="rId3" imgW="1422400" imgH="444500" progId="Equation.3">
                  <p:embed/>
                  <p:pic>
                    <p:nvPicPr>
                      <p:cNvPr id="0" name="图片 309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91980" y="3609020"/>
                        <a:ext cx="4000500" cy="1250950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0997" name="Object 5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8918555"/>
              </p:ext>
            </p:extLst>
          </p:nvPr>
        </p:nvGraphicFramePr>
        <p:xfrm>
          <a:off x="5189538" y="338138"/>
          <a:ext cx="2868612" cy="1042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1" r:id="rId5" imgW="1116965" imgH="406400" progId="Equation.3">
                  <p:embed/>
                </p:oleObj>
              </mc:Choice>
              <mc:Fallback>
                <p:oleObj r:id="rId5" imgW="1116965" imgH="406400" progId="Equation.3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>
                      <a:xfrm>
                        <a:off x="5189538" y="338138"/>
                        <a:ext cx="2868612" cy="104298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1000" name="Text Box 56"/>
          <p:cNvSpPr txBox="1"/>
          <p:nvPr/>
        </p:nvSpPr>
        <p:spPr>
          <a:xfrm>
            <a:off x="1547813" y="3141663"/>
            <a:ext cx="3132137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3200" dirty="0">
                <a:latin typeface="Times New Roman" panose="02020603050405020304" pitchFamily="18" charset="0"/>
              </a:rPr>
              <a:t>物方焦距</a:t>
            </a:r>
          </a:p>
        </p:txBody>
      </p:sp>
      <p:graphicFrame>
        <p:nvGraphicFramePr>
          <p:cNvPr id="211001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6164263"/>
              </p:ext>
            </p:extLst>
          </p:nvPr>
        </p:nvGraphicFramePr>
        <p:xfrm>
          <a:off x="5073650" y="1851025"/>
          <a:ext cx="3130550" cy="1233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2" r:id="rId7" imgW="1129665" imgH="444500" progId="Equation.3">
                  <p:embed/>
                </p:oleObj>
              </mc:Choice>
              <mc:Fallback>
                <p:oleObj r:id="rId7" imgW="1129665" imgH="444500" progId="Equation.3">
                  <p:embed/>
                  <p:pic>
                    <p:nvPicPr>
                      <p:cNvPr id="0" name="图片 3092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73650" y="1851025"/>
                        <a:ext cx="3130550" cy="1233488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487" name="组合 2"/>
          <p:cNvGrpSpPr/>
          <p:nvPr/>
        </p:nvGrpSpPr>
        <p:grpSpPr>
          <a:xfrm>
            <a:off x="668338" y="441325"/>
            <a:ext cx="3190875" cy="2706688"/>
            <a:chOff x="1200857" y="441326"/>
            <a:chExt cx="3189945" cy="2706688"/>
          </a:xfrm>
        </p:grpSpPr>
        <p:sp>
          <p:nvSpPr>
            <p:cNvPr id="20488" name="Text Box 48"/>
            <p:cNvSpPr txBox="1"/>
            <p:nvPr/>
          </p:nvSpPr>
          <p:spPr>
            <a:xfrm>
              <a:off x="1231193" y="2636839"/>
              <a:ext cx="3124784" cy="511175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(C)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第一虚焦点、焦距</a:t>
              </a:r>
            </a:p>
          </p:txBody>
        </p:sp>
        <p:sp>
          <p:nvSpPr>
            <p:cNvPr id="19469" name="Freeform 15"/>
            <p:cNvSpPr/>
            <p:nvPr/>
          </p:nvSpPr>
          <p:spPr bwMode="auto">
            <a:xfrm flipH="1">
              <a:off x="2340350" y="441326"/>
              <a:ext cx="2050452" cy="2117725"/>
            </a:xfrm>
            <a:custGeom>
              <a:avLst/>
              <a:gdLst>
                <a:gd name="T0" fmla="*/ 0 w 360"/>
                <a:gd name="T1" fmla="*/ 0 h 1872"/>
                <a:gd name="T2" fmla="*/ 0 w 360"/>
                <a:gd name="T3" fmla="*/ 1 h 1872"/>
                <a:gd name="T4" fmla="*/ 0 w 360"/>
                <a:gd name="T5" fmla="*/ 2 h 1872"/>
                <a:gd name="T6" fmla="*/ 0 60000 65536"/>
                <a:gd name="T7" fmla="*/ 0 60000 65536"/>
                <a:gd name="T8" fmla="*/ 0 60000 65536"/>
                <a:gd name="connsiteX0" fmla="*/ 15823 w 15823"/>
                <a:gd name="connsiteY0" fmla="*/ 0 h 12403"/>
                <a:gd name="connsiteX1" fmla="*/ 0 w 15823"/>
                <a:gd name="connsiteY1" fmla="*/ 7403 h 12403"/>
                <a:gd name="connsiteX2" fmla="*/ 10000 w 15823"/>
                <a:gd name="connsiteY2" fmla="*/ 12403 h 12403"/>
                <a:gd name="connsiteX0-1" fmla="*/ 15850 w 15850"/>
                <a:gd name="connsiteY0-2" fmla="*/ 0 h 12403"/>
                <a:gd name="connsiteX1-3" fmla="*/ 6736 w 15850"/>
                <a:gd name="connsiteY1-4" fmla="*/ 2937 h 12403"/>
                <a:gd name="connsiteX2-5" fmla="*/ 27 w 15850"/>
                <a:gd name="connsiteY2-6" fmla="*/ 7403 h 12403"/>
                <a:gd name="connsiteX3" fmla="*/ 10027 w 15850"/>
                <a:gd name="connsiteY3" fmla="*/ 12403 h 12403"/>
                <a:gd name="connsiteX0-7" fmla="*/ 15850 w 16874"/>
                <a:gd name="connsiteY0-8" fmla="*/ 0 h 15295"/>
                <a:gd name="connsiteX1-9" fmla="*/ 6736 w 16874"/>
                <a:gd name="connsiteY1-10" fmla="*/ 2937 h 15295"/>
                <a:gd name="connsiteX2-11" fmla="*/ 27 w 16874"/>
                <a:gd name="connsiteY2-12" fmla="*/ 7403 h 15295"/>
                <a:gd name="connsiteX3-13" fmla="*/ 16874 w 16874"/>
                <a:gd name="connsiteY3-14" fmla="*/ 15295 h 15295"/>
                <a:gd name="connsiteX0-15" fmla="*/ 15831 w 16855"/>
                <a:gd name="connsiteY0-16" fmla="*/ 0 h 15295"/>
                <a:gd name="connsiteX1-17" fmla="*/ 6717 w 16855"/>
                <a:gd name="connsiteY1-18" fmla="*/ 2937 h 15295"/>
                <a:gd name="connsiteX2-19" fmla="*/ 8 w 16855"/>
                <a:gd name="connsiteY2-20" fmla="*/ 7403 h 15295"/>
                <a:gd name="connsiteX3-21" fmla="*/ 7466 w 16855"/>
                <a:gd name="connsiteY3-22" fmla="*/ 11880 h 15295"/>
                <a:gd name="connsiteX4" fmla="*/ 16855 w 16855"/>
                <a:gd name="connsiteY4" fmla="*/ 15295 h 15295"/>
                <a:gd name="connsiteX0-23" fmla="*/ 15831 w 16855"/>
                <a:gd name="connsiteY0-24" fmla="*/ 0 h 15295"/>
                <a:gd name="connsiteX1-25" fmla="*/ 6717 w 16855"/>
                <a:gd name="connsiteY1-26" fmla="*/ 3159 h 15295"/>
                <a:gd name="connsiteX2-27" fmla="*/ 8 w 16855"/>
                <a:gd name="connsiteY2-28" fmla="*/ 7403 h 15295"/>
                <a:gd name="connsiteX3-29" fmla="*/ 7466 w 16855"/>
                <a:gd name="connsiteY3-30" fmla="*/ 11880 h 15295"/>
                <a:gd name="connsiteX4-31" fmla="*/ 16855 w 16855"/>
                <a:gd name="connsiteY4-32" fmla="*/ 15295 h 15295"/>
                <a:gd name="connsiteX0-33" fmla="*/ 15831 w 16855"/>
                <a:gd name="connsiteY0-34" fmla="*/ 67 h 15362"/>
                <a:gd name="connsiteX1-35" fmla="*/ 14574 w 16855"/>
                <a:gd name="connsiteY1-36" fmla="*/ 289 h 15362"/>
                <a:gd name="connsiteX2-37" fmla="*/ 6717 w 16855"/>
                <a:gd name="connsiteY2-38" fmla="*/ 3226 h 15362"/>
                <a:gd name="connsiteX3-39" fmla="*/ 8 w 16855"/>
                <a:gd name="connsiteY3-40" fmla="*/ 7470 h 15362"/>
                <a:gd name="connsiteX4-41" fmla="*/ 7466 w 16855"/>
                <a:gd name="connsiteY4-42" fmla="*/ 11947 h 15362"/>
                <a:gd name="connsiteX5" fmla="*/ 16855 w 16855"/>
                <a:gd name="connsiteY5" fmla="*/ 15362 h 15362"/>
                <a:gd name="connsiteX0-43" fmla="*/ 0 w 77569"/>
                <a:gd name="connsiteY0-44" fmla="*/ 0 h 15562"/>
                <a:gd name="connsiteX1-45" fmla="*/ 75288 w 77569"/>
                <a:gd name="connsiteY1-46" fmla="*/ 489 h 15562"/>
                <a:gd name="connsiteX2-47" fmla="*/ 67431 w 77569"/>
                <a:gd name="connsiteY2-48" fmla="*/ 3426 h 15562"/>
                <a:gd name="connsiteX3-49" fmla="*/ 60722 w 77569"/>
                <a:gd name="connsiteY3-50" fmla="*/ 7670 h 15562"/>
                <a:gd name="connsiteX4-51" fmla="*/ 68180 w 77569"/>
                <a:gd name="connsiteY4-52" fmla="*/ 12147 h 15562"/>
                <a:gd name="connsiteX5-53" fmla="*/ 77569 w 77569"/>
                <a:gd name="connsiteY5-54" fmla="*/ 15562 h 15562"/>
                <a:gd name="connsiteX0-55" fmla="*/ 0 w 76048"/>
                <a:gd name="connsiteY0-56" fmla="*/ 0 h 15562"/>
                <a:gd name="connsiteX1-57" fmla="*/ 75288 w 76048"/>
                <a:gd name="connsiteY1-58" fmla="*/ 489 h 15562"/>
                <a:gd name="connsiteX2-59" fmla="*/ 67431 w 76048"/>
                <a:gd name="connsiteY2-60" fmla="*/ 3426 h 15562"/>
                <a:gd name="connsiteX3-61" fmla="*/ 60722 w 76048"/>
                <a:gd name="connsiteY3-62" fmla="*/ 7670 h 15562"/>
                <a:gd name="connsiteX4-63" fmla="*/ 68180 w 76048"/>
                <a:gd name="connsiteY4-64" fmla="*/ 12147 h 15562"/>
                <a:gd name="connsiteX5-65" fmla="*/ 76048 w 76048"/>
                <a:gd name="connsiteY5-66" fmla="*/ 15562 h 15562"/>
                <a:gd name="connsiteX0-67" fmla="*/ 0 w 77315"/>
                <a:gd name="connsiteY0-68" fmla="*/ 0 h 15562"/>
                <a:gd name="connsiteX1-69" fmla="*/ 75288 w 77315"/>
                <a:gd name="connsiteY1-70" fmla="*/ 489 h 15562"/>
                <a:gd name="connsiteX2-71" fmla="*/ 67431 w 77315"/>
                <a:gd name="connsiteY2-72" fmla="*/ 3426 h 15562"/>
                <a:gd name="connsiteX3-73" fmla="*/ 60722 w 77315"/>
                <a:gd name="connsiteY3-74" fmla="*/ 7670 h 15562"/>
                <a:gd name="connsiteX4-75" fmla="*/ 68180 w 77315"/>
                <a:gd name="connsiteY4-76" fmla="*/ 12147 h 15562"/>
                <a:gd name="connsiteX5-77" fmla="*/ 77315 w 77315"/>
                <a:gd name="connsiteY5-78" fmla="*/ 15562 h 15562"/>
                <a:gd name="connsiteX0-79" fmla="*/ 0 w 77315"/>
                <a:gd name="connsiteY0-80" fmla="*/ 0 h 15562"/>
                <a:gd name="connsiteX1-81" fmla="*/ 75288 w 77315"/>
                <a:gd name="connsiteY1-82" fmla="*/ 489 h 15562"/>
                <a:gd name="connsiteX2-83" fmla="*/ 67431 w 77315"/>
                <a:gd name="connsiteY2-84" fmla="*/ 3426 h 15562"/>
                <a:gd name="connsiteX3-85" fmla="*/ 60722 w 77315"/>
                <a:gd name="connsiteY3-86" fmla="*/ 7670 h 15562"/>
                <a:gd name="connsiteX4-87" fmla="*/ 68180 w 77315"/>
                <a:gd name="connsiteY4-88" fmla="*/ 12147 h 15562"/>
                <a:gd name="connsiteX5-89" fmla="*/ 76048 w 77315"/>
                <a:gd name="connsiteY5-90" fmla="*/ 15084 h 15562"/>
                <a:gd name="connsiteX6" fmla="*/ 77315 w 77315"/>
                <a:gd name="connsiteY6" fmla="*/ 15562 h 15562"/>
                <a:gd name="connsiteX0-91" fmla="*/ 5830 w 81878"/>
                <a:gd name="connsiteY0-92" fmla="*/ 0 h 16185"/>
                <a:gd name="connsiteX1-93" fmla="*/ 81118 w 81878"/>
                <a:gd name="connsiteY1-94" fmla="*/ 489 h 16185"/>
                <a:gd name="connsiteX2-95" fmla="*/ 73261 w 81878"/>
                <a:gd name="connsiteY2-96" fmla="*/ 3426 h 16185"/>
                <a:gd name="connsiteX3-97" fmla="*/ 66552 w 81878"/>
                <a:gd name="connsiteY3-98" fmla="*/ 7670 h 16185"/>
                <a:gd name="connsiteX4-99" fmla="*/ 74010 w 81878"/>
                <a:gd name="connsiteY4-100" fmla="*/ 12147 h 16185"/>
                <a:gd name="connsiteX5-101" fmla="*/ 81878 w 81878"/>
                <a:gd name="connsiteY5-102" fmla="*/ 15084 h 16185"/>
                <a:gd name="connsiteX6-103" fmla="*/ 0 w 81878"/>
                <a:gd name="connsiteY6-104" fmla="*/ 16185 h 16185"/>
                <a:gd name="connsiteX0-105" fmla="*/ 5830 w 84730"/>
                <a:gd name="connsiteY0-106" fmla="*/ 8 h 16193"/>
                <a:gd name="connsiteX1-107" fmla="*/ 8365 w 84730"/>
                <a:gd name="connsiteY1-108" fmla="*/ 52 h 16193"/>
                <a:gd name="connsiteX2-109" fmla="*/ 81118 w 84730"/>
                <a:gd name="connsiteY2-110" fmla="*/ 497 h 16193"/>
                <a:gd name="connsiteX3-111" fmla="*/ 73261 w 84730"/>
                <a:gd name="connsiteY3-112" fmla="*/ 3434 h 16193"/>
                <a:gd name="connsiteX4-113" fmla="*/ 66552 w 84730"/>
                <a:gd name="connsiteY4-114" fmla="*/ 7678 h 16193"/>
                <a:gd name="connsiteX5-115" fmla="*/ 74010 w 84730"/>
                <a:gd name="connsiteY5-116" fmla="*/ 12155 h 16193"/>
                <a:gd name="connsiteX6-117" fmla="*/ 81878 w 84730"/>
                <a:gd name="connsiteY6-118" fmla="*/ 15092 h 16193"/>
                <a:gd name="connsiteX7" fmla="*/ 0 w 84730"/>
                <a:gd name="connsiteY7" fmla="*/ 16193 h 16193"/>
                <a:gd name="connsiteX0-119" fmla="*/ 5830 w 84769"/>
                <a:gd name="connsiteY0-120" fmla="*/ 8 h 16193"/>
                <a:gd name="connsiteX1-121" fmla="*/ 8365 w 84769"/>
                <a:gd name="connsiteY1-122" fmla="*/ 52 h 16193"/>
                <a:gd name="connsiteX2-123" fmla="*/ 81118 w 84769"/>
                <a:gd name="connsiteY2-124" fmla="*/ 497 h 16193"/>
                <a:gd name="connsiteX3-125" fmla="*/ 73514 w 84769"/>
                <a:gd name="connsiteY3-126" fmla="*/ 3701 h 16193"/>
                <a:gd name="connsiteX4-127" fmla="*/ 66552 w 84769"/>
                <a:gd name="connsiteY4-128" fmla="*/ 7678 h 16193"/>
                <a:gd name="connsiteX5-129" fmla="*/ 74010 w 84769"/>
                <a:gd name="connsiteY5-130" fmla="*/ 12155 h 16193"/>
                <a:gd name="connsiteX6-131" fmla="*/ 81878 w 84769"/>
                <a:gd name="connsiteY6-132" fmla="*/ 15092 h 16193"/>
                <a:gd name="connsiteX7-133" fmla="*/ 0 w 84769"/>
                <a:gd name="connsiteY7-134" fmla="*/ 16193 h 16193"/>
                <a:gd name="connsiteX0-135" fmla="*/ 5830 w 84848"/>
                <a:gd name="connsiteY0-136" fmla="*/ 8 h 16193"/>
                <a:gd name="connsiteX1-137" fmla="*/ 8365 w 84848"/>
                <a:gd name="connsiteY1-138" fmla="*/ 52 h 16193"/>
                <a:gd name="connsiteX2-139" fmla="*/ 81118 w 84848"/>
                <a:gd name="connsiteY2-140" fmla="*/ 497 h 16193"/>
                <a:gd name="connsiteX3-141" fmla="*/ 74021 w 84848"/>
                <a:gd name="connsiteY3-142" fmla="*/ 3701 h 16193"/>
                <a:gd name="connsiteX4-143" fmla="*/ 66552 w 84848"/>
                <a:gd name="connsiteY4-144" fmla="*/ 7678 h 16193"/>
                <a:gd name="connsiteX5-145" fmla="*/ 74010 w 84848"/>
                <a:gd name="connsiteY5-146" fmla="*/ 12155 h 16193"/>
                <a:gd name="connsiteX6-147" fmla="*/ 81878 w 84848"/>
                <a:gd name="connsiteY6-148" fmla="*/ 15092 h 16193"/>
                <a:gd name="connsiteX7-149" fmla="*/ 0 w 84848"/>
                <a:gd name="connsiteY7-150" fmla="*/ 16193 h 16193"/>
                <a:gd name="connsiteX0-151" fmla="*/ 5830 w 88534"/>
                <a:gd name="connsiteY0-152" fmla="*/ 8 h 16193"/>
                <a:gd name="connsiteX1-153" fmla="*/ 8365 w 88534"/>
                <a:gd name="connsiteY1-154" fmla="*/ 52 h 16193"/>
                <a:gd name="connsiteX2-155" fmla="*/ 81118 w 88534"/>
                <a:gd name="connsiteY2-156" fmla="*/ 497 h 16193"/>
                <a:gd name="connsiteX3-157" fmla="*/ 85418 w 88534"/>
                <a:gd name="connsiteY3-158" fmla="*/ 990 h 16193"/>
                <a:gd name="connsiteX4-159" fmla="*/ 74021 w 88534"/>
                <a:gd name="connsiteY4-160" fmla="*/ 3701 h 16193"/>
                <a:gd name="connsiteX5-161" fmla="*/ 66552 w 88534"/>
                <a:gd name="connsiteY5-162" fmla="*/ 7678 h 16193"/>
                <a:gd name="connsiteX6-163" fmla="*/ 74010 w 88534"/>
                <a:gd name="connsiteY6-164" fmla="*/ 12155 h 16193"/>
                <a:gd name="connsiteX7-165" fmla="*/ 81878 w 88534"/>
                <a:gd name="connsiteY7-166" fmla="*/ 15092 h 16193"/>
                <a:gd name="connsiteX8" fmla="*/ 0 w 88534"/>
                <a:gd name="connsiteY8" fmla="*/ 16193 h 16193"/>
                <a:gd name="connsiteX0-167" fmla="*/ 5830 w 88759"/>
                <a:gd name="connsiteY0-168" fmla="*/ 0 h 16185"/>
                <a:gd name="connsiteX1-169" fmla="*/ 81118 w 88759"/>
                <a:gd name="connsiteY1-170" fmla="*/ 489 h 16185"/>
                <a:gd name="connsiteX2-171" fmla="*/ 85418 w 88759"/>
                <a:gd name="connsiteY2-172" fmla="*/ 982 h 16185"/>
                <a:gd name="connsiteX3-173" fmla="*/ 74021 w 88759"/>
                <a:gd name="connsiteY3-174" fmla="*/ 3693 h 16185"/>
                <a:gd name="connsiteX4-175" fmla="*/ 66552 w 88759"/>
                <a:gd name="connsiteY4-176" fmla="*/ 7670 h 16185"/>
                <a:gd name="connsiteX5-177" fmla="*/ 74010 w 88759"/>
                <a:gd name="connsiteY5-178" fmla="*/ 12147 h 16185"/>
                <a:gd name="connsiteX6-179" fmla="*/ 81878 w 88759"/>
                <a:gd name="connsiteY6-180" fmla="*/ 15084 h 16185"/>
                <a:gd name="connsiteX7-181" fmla="*/ 0 w 88759"/>
                <a:gd name="connsiteY7-182" fmla="*/ 16185 h 16185"/>
                <a:gd name="connsiteX0-183" fmla="*/ 0 w 89011"/>
                <a:gd name="connsiteY0-184" fmla="*/ 0 h 16141"/>
                <a:gd name="connsiteX1-185" fmla="*/ 81370 w 89011"/>
                <a:gd name="connsiteY1-186" fmla="*/ 445 h 16141"/>
                <a:gd name="connsiteX2-187" fmla="*/ 85670 w 89011"/>
                <a:gd name="connsiteY2-188" fmla="*/ 938 h 16141"/>
                <a:gd name="connsiteX3-189" fmla="*/ 74273 w 89011"/>
                <a:gd name="connsiteY3-190" fmla="*/ 3649 h 16141"/>
                <a:gd name="connsiteX4-191" fmla="*/ 66804 w 89011"/>
                <a:gd name="connsiteY4-192" fmla="*/ 7626 h 16141"/>
                <a:gd name="connsiteX5-193" fmla="*/ 74262 w 89011"/>
                <a:gd name="connsiteY5-194" fmla="*/ 12103 h 16141"/>
                <a:gd name="connsiteX6-195" fmla="*/ 82130 w 89011"/>
                <a:gd name="connsiteY6-196" fmla="*/ 15040 h 16141"/>
                <a:gd name="connsiteX7-197" fmla="*/ 252 w 89011"/>
                <a:gd name="connsiteY7-198" fmla="*/ 16141 h 16141"/>
                <a:gd name="connsiteX0-199" fmla="*/ 0 w 88855"/>
                <a:gd name="connsiteY0-200" fmla="*/ 0 h 16141"/>
                <a:gd name="connsiteX1-201" fmla="*/ 81370 w 88855"/>
                <a:gd name="connsiteY1-202" fmla="*/ 445 h 16141"/>
                <a:gd name="connsiteX2-203" fmla="*/ 85290 w 88855"/>
                <a:gd name="connsiteY2-204" fmla="*/ 971 h 16141"/>
                <a:gd name="connsiteX3-205" fmla="*/ 74273 w 88855"/>
                <a:gd name="connsiteY3-206" fmla="*/ 3649 h 16141"/>
                <a:gd name="connsiteX4-207" fmla="*/ 66804 w 88855"/>
                <a:gd name="connsiteY4-208" fmla="*/ 7626 h 16141"/>
                <a:gd name="connsiteX5-209" fmla="*/ 74262 w 88855"/>
                <a:gd name="connsiteY5-210" fmla="*/ 12103 h 16141"/>
                <a:gd name="connsiteX6-211" fmla="*/ 82130 w 88855"/>
                <a:gd name="connsiteY6-212" fmla="*/ 15040 h 16141"/>
                <a:gd name="connsiteX7-213" fmla="*/ 252 w 88855"/>
                <a:gd name="connsiteY7-214" fmla="*/ 16141 h 16141"/>
                <a:gd name="connsiteX0-215" fmla="*/ 0 w 87166"/>
                <a:gd name="connsiteY0-216" fmla="*/ 0 h 16141"/>
                <a:gd name="connsiteX1-217" fmla="*/ 78140 w 87166"/>
                <a:gd name="connsiteY1-218" fmla="*/ 362 h 16141"/>
                <a:gd name="connsiteX2-219" fmla="*/ 85290 w 87166"/>
                <a:gd name="connsiteY2-220" fmla="*/ 971 h 16141"/>
                <a:gd name="connsiteX3-221" fmla="*/ 74273 w 87166"/>
                <a:gd name="connsiteY3-222" fmla="*/ 3649 h 16141"/>
                <a:gd name="connsiteX4-223" fmla="*/ 66804 w 87166"/>
                <a:gd name="connsiteY4-224" fmla="*/ 7626 h 16141"/>
                <a:gd name="connsiteX5-225" fmla="*/ 74262 w 87166"/>
                <a:gd name="connsiteY5-226" fmla="*/ 12103 h 16141"/>
                <a:gd name="connsiteX6-227" fmla="*/ 82130 w 87166"/>
                <a:gd name="connsiteY6-228" fmla="*/ 15040 h 16141"/>
                <a:gd name="connsiteX7-229" fmla="*/ 252 w 87166"/>
                <a:gd name="connsiteY7-230" fmla="*/ 16141 h 16141"/>
                <a:gd name="connsiteX0-231" fmla="*/ 0 w 87383"/>
                <a:gd name="connsiteY0-232" fmla="*/ 0 h 16141"/>
                <a:gd name="connsiteX1-233" fmla="*/ 78140 w 87383"/>
                <a:gd name="connsiteY1-234" fmla="*/ 362 h 16141"/>
                <a:gd name="connsiteX2-235" fmla="*/ 85670 w 87383"/>
                <a:gd name="connsiteY2-236" fmla="*/ 954 h 16141"/>
                <a:gd name="connsiteX3-237" fmla="*/ 74273 w 87383"/>
                <a:gd name="connsiteY3-238" fmla="*/ 3649 h 16141"/>
                <a:gd name="connsiteX4-239" fmla="*/ 66804 w 87383"/>
                <a:gd name="connsiteY4-240" fmla="*/ 7626 h 16141"/>
                <a:gd name="connsiteX5-241" fmla="*/ 74262 w 87383"/>
                <a:gd name="connsiteY5-242" fmla="*/ 12103 h 16141"/>
                <a:gd name="connsiteX6-243" fmla="*/ 82130 w 87383"/>
                <a:gd name="connsiteY6-244" fmla="*/ 15040 h 16141"/>
                <a:gd name="connsiteX7-245" fmla="*/ 252 w 87383"/>
                <a:gd name="connsiteY7-246" fmla="*/ 16141 h 16141"/>
                <a:gd name="connsiteX0-247" fmla="*/ 0 w 87328"/>
                <a:gd name="connsiteY0-248" fmla="*/ 0 h 16141"/>
                <a:gd name="connsiteX1-249" fmla="*/ 78140 w 87328"/>
                <a:gd name="connsiteY1-250" fmla="*/ 362 h 16141"/>
                <a:gd name="connsiteX2-251" fmla="*/ 85575 w 87328"/>
                <a:gd name="connsiteY2-252" fmla="*/ 921 h 16141"/>
                <a:gd name="connsiteX3-253" fmla="*/ 74273 w 87328"/>
                <a:gd name="connsiteY3-254" fmla="*/ 3649 h 16141"/>
                <a:gd name="connsiteX4-255" fmla="*/ 66804 w 87328"/>
                <a:gd name="connsiteY4-256" fmla="*/ 7626 h 16141"/>
                <a:gd name="connsiteX5-257" fmla="*/ 74262 w 87328"/>
                <a:gd name="connsiteY5-258" fmla="*/ 12103 h 16141"/>
                <a:gd name="connsiteX6-259" fmla="*/ 82130 w 87328"/>
                <a:gd name="connsiteY6-260" fmla="*/ 15040 h 16141"/>
                <a:gd name="connsiteX7-261" fmla="*/ 252 w 87328"/>
                <a:gd name="connsiteY7-262" fmla="*/ 16141 h 16141"/>
                <a:gd name="connsiteX0-263" fmla="*/ 0 w 87328"/>
                <a:gd name="connsiteY0-264" fmla="*/ 0 h 16141"/>
                <a:gd name="connsiteX1-265" fmla="*/ 78140 w 87328"/>
                <a:gd name="connsiteY1-266" fmla="*/ 362 h 16141"/>
                <a:gd name="connsiteX2-267" fmla="*/ 85575 w 87328"/>
                <a:gd name="connsiteY2-268" fmla="*/ 921 h 16141"/>
                <a:gd name="connsiteX3-269" fmla="*/ 75224 w 87328"/>
                <a:gd name="connsiteY3-270" fmla="*/ 3649 h 16141"/>
                <a:gd name="connsiteX4-271" fmla="*/ 66804 w 87328"/>
                <a:gd name="connsiteY4-272" fmla="*/ 7626 h 16141"/>
                <a:gd name="connsiteX5-273" fmla="*/ 74262 w 87328"/>
                <a:gd name="connsiteY5-274" fmla="*/ 12103 h 16141"/>
                <a:gd name="connsiteX6-275" fmla="*/ 82130 w 87328"/>
                <a:gd name="connsiteY6-276" fmla="*/ 15040 h 16141"/>
                <a:gd name="connsiteX7-277" fmla="*/ 252 w 87328"/>
                <a:gd name="connsiteY7-278" fmla="*/ 16141 h 16141"/>
                <a:gd name="connsiteX0-279" fmla="*/ 0 w 87233"/>
                <a:gd name="connsiteY0-280" fmla="*/ 155 h 15779"/>
                <a:gd name="connsiteX1-281" fmla="*/ 78045 w 87233"/>
                <a:gd name="connsiteY1-282" fmla="*/ 0 h 15779"/>
                <a:gd name="connsiteX2-283" fmla="*/ 85480 w 87233"/>
                <a:gd name="connsiteY2-284" fmla="*/ 559 h 15779"/>
                <a:gd name="connsiteX3-285" fmla="*/ 75129 w 87233"/>
                <a:gd name="connsiteY3-286" fmla="*/ 3287 h 15779"/>
                <a:gd name="connsiteX4-287" fmla="*/ 66709 w 87233"/>
                <a:gd name="connsiteY4-288" fmla="*/ 7264 h 15779"/>
                <a:gd name="connsiteX5-289" fmla="*/ 74167 w 87233"/>
                <a:gd name="connsiteY5-290" fmla="*/ 11741 h 15779"/>
                <a:gd name="connsiteX6-291" fmla="*/ 82035 w 87233"/>
                <a:gd name="connsiteY6-292" fmla="*/ 14678 h 15779"/>
                <a:gd name="connsiteX7-293" fmla="*/ 157 w 87233"/>
                <a:gd name="connsiteY7-294" fmla="*/ 15779 h 15779"/>
                <a:gd name="connsiteX0-295" fmla="*/ 0 w 87233"/>
                <a:gd name="connsiteY0-296" fmla="*/ 21 h 15779"/>
                <a:gd name="connsiteX1-297" fmla="*/ 78045 w 87233"/>
                <a:gd name="connsiteY1-298" fmla="*/ 0 h 15779"/>
                <a:gd name="connsiteX2-299" fmla="*/ 85480 w 87233"/>
                <a:gd name="connsiteY2-300" fmla="*/ 559 h 15779"/>
                <a:gd name="connsiteX3-301" fmla="*/ 75129 w 87233"/>
                <a:gd name="connsiteY3-302" fmla="*/ 3287 h 15779"/>
                <a:gd name="connsiteX4-303" fmla="*/ 66709 w 87233"/>
                <a:gd name="connsiteY4-304" fmla="*/ 7264 h 15779"/>
                <a:gd name="connsiteX5-305" fmla="*/ 74167 w 87233"/>
                <a:gd name="connsiteY5-306" fmla="*/ 11741 h 15779"/>
                <a:gd name="connsiteX6-307" fmla="*/ 82035 w 87233"/>
                <a:gd name="connsiteY6-308" fmla="*/ 14678 h 15779"/>
                <a:gd name="connsiteX7-309" fmla="*/ 157 w 87233"/>
                <a:gd name="connsiteY7-310" fmla="*/ 15779 h 15779"/>
                <a:gd name="connsiteX0-311" fmla="*/ 128 w 87076"/>
                <a:gd name="connsiteY0-312" fmla="*/ 0 h 15858"/>
                <a:gd name="connsiteX1-313" fmla="*/ 77888 w 87076"/>
                <a:gd name="connsiteY1-314" fmla="*/ 79 h 15858"/>
                <a:gd name="connsiteX2-315" fmla="*/ 85323 w 87076"/>
                <a:gd name="connsiteY2-316" fmla="*/ 638 h 15858"/>
                <a:gd name="connsiteX3-317" fmla="*/ 74972 w 87076"/>
                <a:gd name="connsiteY3-318" fmla="*/ 3366 h 15858"/>
                <a:gd name="connsiteX4-319" fmla="*/ 66552 w 87076"/>
                <a:gd name="connsiteY4-320" fmla="*/ 7343 h 15858"/>
                <a:gd name="connsiteX5-321" fmla="*/ 74010 w 87076"/>
                <a:gd name="connsiteY5-322" fmla="*/ 11820 h 15858"/>
                <a:gd name="connsiteX6-323" fmla="*/ 81878 w 87076"/>
                <a:gd name="connsiteY6-324" fmla="*/ 14757 h 15858"/>
                <a:gd name="connsiteX7-325" fmla="*/ 0 w 87076"/>
                <a:gd name="connsiteY7-326" fmla="*/ 15858 h 15858"/>
                <a:gd name="connsiteX0-327" fmla="*/ 0 w 86948"/>
                <a:gd name="connsiteY0-328" fmla="*/ 0 h 15341"/>
                <a:gd name="connsiteX1-329" fmla="*/ 77760 w 86948"/>
                <a:gd name="connsiteY1-330" fmla="*/ 79 h 15341"/>
                <a:gd name="connsiteX2-331" fmla="*/ 85195 w 86948"/>
                <a:gd name="connsiteY2-332" fmla="*/ 638 h 15341"/>
                <a:gd name="connsiteX3-333" fmla="*/ 74844 w 86948"/>
                <a:gd name="connsiteY3-334" fmla="*/ 3366 h 15341"/>
                <a:gd name="connsiteX4-335" fmla="*/ 66424 w 86948"/>
                <a:gd name="connsiteY4-336" fmla="*/ 7343 h 15341"/>
                <a:gd name="connsiteX5-337" fmla="*/ 73882 w 86948"/>
                <a:gd name="connsiteY5-338" fmla="*/ 11820 h 15341"/>
                <a:gd name="connsiteX6-339" fmla="*/ 81750 w 86948"/>
                <a:gd name="connsiteY6-340" fmla="*/ 14757 h 15341"/>
                <a:gd name="connsiteX7-341" fmla="*/ 157 w 86948"/>
                <a:gd name="connsiteY7-342" fmla="*/ 15341 h 15341"/>
                <a:gd name="connsiteX0-343" fmla="*/ 0 w 86948"/>
                <a:gd name="connsiteY0-344" fmla="*/ 0 h 15107"/>
                <a:gd name="connsiteX1-345" fmla="*/ 77760 w 86948"/>
                <a:gd name="connsiteY1-346" fmla="*/ 79 h 15107"/>
                <a:gd name="connsiteX2-347" fmla="*/ 85195 w 86948"/>
                <a:gd name="connsiteY2-348" fmla="*/ 638 h 15107"/>
                <a:gd name="connsiteX3-349" fmla="*/ 74844 w 86948"/>
                <a:gd name="connsiteY3-350" fmla="*/ 3366 h 15107"/>
                <a:gd name="connsiteX4-351" fmla="*/ 66424 w 86948"/>
                <a:gd name="connsiteY4-352" fmla="*/ 7343 h 15107"/>
                <a:gd name="connsiteX5-353" fmla="*/ 73882 w 86948"/>
                <a:gd name="connsiteY5-354" fmla="*/ 11820 h 15107"/>
                <a:gd name="connsiteX6-355" fmla="*/ 81750 w 86948"/>
                <a:gd name="connsiteY6-356" fmla="*/ 14757 h 15107"/>
                <a:gd name="connsiteX7-357" fmla="*/ 252 w 86948"/>
                <a:gd name="connsiteY7-358" fmla="*/ 15107 h 15107"/>
                <a:gd name="connsiteX0-359" fmla="*/ 0 w 86948"/>
                <a:gd name="connsiteY0-360" fmla="*/ 0 h 14974"/>
                <a:gd name="connsiteX1-361" fmla="*/ 77760 w 86948"/>
                <a:gd name="connsiteY1-362" fmla="*/ 79 h 14974"/>
                <a:gd name="connsiteX2-363" fmla="*/ 85195 w 86948"/>
                <a:gd name="connsiteY2-364" fmla="*/ 638 h 14974"/>
                <a:gd name="connsiteX3-365" fmla="*/ 74844 w 86948"/>
                <a:gd name="connsiteY3-366" fmla="*/ 3366 h 14974"/>
                <a:gd name="connsiteX4-367" fmla="*/ 66424 w 86948"/>
                <a:gd name="connsiteY4-368" fmla="*/ 7343 h 14974"/>
                <a:gd name="connsiteX5-369" fmla="*/ 73882 w 86948"/>
                <a:gd name="connsiteY5-370" fmla="*/ 11820 h 14974"/>
                <a:gd name="connsiteX6-371" fmla="*/ 81750 w 86948"/>
                <a:gd name="connsiteY6-372" fmla="*/ 14757 h 14974"/>
                <a:gd name="connsiteX7-373" fmla="*/ 252 w 86948"/>
                <a:gd name="connsiteY7-374" fmla="*/ 14974 h 14974"/>
                <a:gd name="connsiteX0-375" fmla="*/ 0 w 86948"/>
                <a:gd name="connsiteY0-376" fmla="*/ 0 h 14841"/>
                <a:gd name="connsiteX1-377" fmla="*/ 77760 w 86948"/>
                <a:gd name="connsiteY1-378" fmla="*/ 79 h 14841"/>
                <a:gd name="connsiteX2-379" fmla="*/ 85195 w 86948"/>
                <a:gd name="connsiteY2-380" fmla="*/ 638 h 14841"/>
                <a:gd name="connsiteX3-381" fmla="*/ 74844 w 86948"/>
                <a:gd name="connsiteY3-382" fmla="*/ 3366 h 14841"/>
                <a:gd name="connsiteX4-383" fmla="*/ 66424 w 86948"/>
                <a:gd name="connsiteY4-384" fmla="*/ 7343 h 14841"/>
                <a:gd name="connsiteX5-385" fmla="*/ 73882 w 86948"/>
                <a:gd name="connsiteY5-386" fmla="*/ 11820 h 14841"/>
                <a:gd name="connsiteX6-387" fmla="*/ 81750 w 86948"/>
                <a:gd name="connsiteY6-388" fmla="*/ 14757 h 14841"/>
                <a:gd name="connsiteX7-389" fmla="*/ 252 w 86948"/>
                <a:gd name="connsiteY7-390" fmla="*/ 14841 h 14841"/>
                <a:gd name="connsiteX0-391" fmla="*/ 0 w 86948"/>
                <a:gd name="connsiteY0-392" fmla="*/ 0 h 14757"/>
                <a:gd name="connsiteX1-393" fmla="*/ 77760 w 86948"/>
                <a:gd name="connsiteY1-394" fmla="*/ 79 h 14757"/>
                <a:gd name="connsiteX2-395" fmla="*/ 85195 w 86948"/>
                <a:gd name="connsiteY2-396" fmla="*/ 638 h 14757"/>
                <a:gd name="connsiteX3-397" fmla="*/ 74844 w 86948"/>
                <a:gd name="connsiteY3-398" fmla="*/ 3366 h 14757"/>
                <a:gd name="connsiteX4-399" fmla="*/ 66424 w 86948"/>
                <a:gd name="connsiteY4-400" fmla="*/ 7343 h 14757"/>
                <a:gd name="connsiteX5-401" fmla="*/ 73882 w 86948"/>
                <a:gd name="connsiteY5-402" fmla="*/ 11820 h 14757"/>
                <a:gd name="connsiteX6-403" fmla="*/ 81750 w 86948"/>
                <a:gd name="connsiteY6-404" fmla="*/ 14757 h 14757"/>
                <a:gd name="connsiteX7-405" fmla="*/ 347 w 86948"/>
                <a:gd name="connsiteY7-406" fmla="*/ 14707 h 14757"/>
                <a:gd name="connsiteX0-407" fmla="*/ 0 w 86948"/>
                <a:gd name="connsiteY0-408" fmla="*/ 0 h 14807"/>
                <a:gd name="connsiteX1-409" fmla="*/ 77760 w 86948"/>
                <a:gd name="connsiteY1-410" fmla="*/ 79 h 14807"/>
                <a:gd name="connsiteX2-411" fmla="*/ 85195 w 86948"/>
                <a:gd name="connsiteY2-412" fmla="*/ 638 h 14807"/>
                <a:gd name="connsiteX3-413" fmla="*/ 74844 w 86948"/>
                <a:gd name="connsiteY3-414" fmla="*/ 3366 h 14807"/>
                <a:gd name="connsiteX4-415" fmla="*/ 66424 w 86948"/>
                <a:gd name="connsiteY4-416" fmla="*/ 7343 h 14807"/>
                <a:gd name="connsiteX5-417" fmla="*/ 73882 w 86948"/>
                <a:gd name="connsiteY5-418" fmla="*/ 11820 h 14807"/>
                <a:gd name="connsiteX6-419" fmla="*/ 81750 w 86948"/>
                <a:gd name="connsiteY6-420" fmla="*/ 14757 h 14807"/>
                <a:gd name="connsiteX7-421" fmla="*/ 252 w 86948"/>
                <a:gd name="connsiteY7-422" fmla="*/ 14807 h 14807"/>
                <a:gd name="connsiteX0-423" fmla="*/ 0 w 87772"/>
                <a:gd name="connsiteY0-424" fmla="*/ 0 h 14807"/>
                <a:gd name="connsiteX1-425" fmla="*/ 77760 w 87772"/>
                <a:gd name="connsiteY1-426" fmla="*/ 79 h 14807"/>
                <a:gd name="connsiteX2-427" fmla="*/ 86525 w 87772"/>
                <a:gd name="connsiteY2-428" fmla="*/ 254 h 14807"/>
                <a:gd name="connsiteX3-429" fmla="*/ 74844 w 87772"/>
                <a:gd name="connsiteY3-430" fmla="*/ 3366 h 14807"/>
                <a:gd name="connsiteX4-431" fmla="*/ 66424 w 87772"/>
                <a:gd name="connsiteY4-432" fmla="*/ 7343 h 14807"/>
                <a:gd name="connsiteX5-433" fmla="*/ 73882 w 87772"/>
                <a:gd name="connsiteY5-434" fmla="*/ 11820 h 14807"/>
                <a:gd name="connsiteX6-435" fmla="*/ 81750 w 87772"/>
                <a:gd name="connsiteY6-436" fmla="*/ 14757 h 14807"/>
                <a:gd name="connsiteX7-437" fmla="*/ 252 w 87772"/>
                <a:gd name="connsiteY7-438" fmla="*/ 14807 h 14807"/>
                <a:gd name="connsiteX0-439" fmla="*/ 0 w 86525"/>
                <a:gd name="connsiteY0-440" fmla="*/ 0 h 14807"/>
                <a:gd name="connsiteX1-441" fmla="*/ 86525 w 86525"/>
                <a:gd name="connsiteY1-442" fmla="*/ 254 h 14807"/>
                <a:gd name="connsiteX2-443" fmla="*/ 74844 w 86525"/>
                <a:gd name="connsiteY2-444" fmla="*/ 3366 h 14807"/>
                <a:gd name="connsiteX3-445" fmla="*/ 66424 w 86525"/>
                <a:gd name="connsiteY3-446" fmla="*/ 7343 h 14807"/>
                <a:gd name="connsiteX4-447" fmla="*/ 73882 w 86525"/>
                <a:gd name="connsiteY4-448" fmla="*/ 11820 h 14807"/>
                <a:gd name="connsiteX5-449" fmla="*/ 81750 w 86525"/>
                <a:gd name="connsiteY5-450" fmla="*/ 14757 h 14807"/>
                <a:gd name="connsiteX6-451" fmla="*/ 252 w 86525"/>
                <a:gd name="connsiteY6-452" fmla="*/ 14807 h 14807"/>
                <a:gd name="connsiteX0-453" fmla="*/ 0 w 86525"/>
                <a:gd name="connsiteY0-454" fmla="*/ 0 h 14807"/>
                <a:gd name="connsiteX1-455" fmla="*/ 86525 w 86525"/>
                <a:gd name="connsiteY1-456" fmla="*/ 154 h 14807"/>
                <a:gd name="connsiteX2-457" fmla="*/ 74844 w 86525"/>
                <a:gd name="connsiteY2-458" fmla="*/ 3366 h 14807"/>
                <a:gd name="connsiteX3-459" fmla="*/ 66424 w 86525"/>
                <a:gd name="connsiteY3-460" fmla="*/ 7343 h 14807"/>
                <a:gd name="connsiteX4-461" fmla="*/ 73882 w 86525"/>
                <a:gd name="connsiteY4-462" fmla="*/ 11820 h 14807"/>
                <a:gd name="connsiteX5-463" fmla="*/ 81750 w 86525"/>
                <a:gd name="connsiteY5-464" fmla="*/ 14757 h 14807"/>
                <a:gd name="connsiteX6-465" fmla="*/ 252 w 86525"/>
                <a:gd name="connsiteY6-466" fmla="*/ 14807 h 14807"/>
                <a:gd name="connsiteX0-467" fmla="*/ 0 w 85955"/>
                <a:gd name="connsiteY0-468" fmla="*/ 0 h 14807"/>
                <a:gd name="connsiteX1-469" fmla="*/ 85955 w 85955"/>
                <a:gd name="connsiteY1-470" fmla="*/ 20 h 14807"/>
                <a:gd name="connsiteX2-471" fmla="*/ 74844 w 85955"/>
                <a:gd name="connsiteY2-472" fmla="*/ 3366 h 14807"/>
                <a:gd name="connsiteX3-473" fmla="*/ 66424 w 85955"/>
                <a:gd name="connsiteY3-474" fmla="*/ 7343 h 14807"/>
                <a:gd name="connsiteX4-475" fmla="*/ 73882 w 85955"/>
                <a:gd name="connsiteY4-476" fmla="*/ 11820 h 14807"/>
                <a:gd name="connsiteX5-477" fmla="*/ 81750 w 85955"/>
                <a:gd name="connsiteY5-478" fmla="*/ 14757 h 14807"/>
                <a:gd name="connsiteX6-479" fmla="*/ 252 w 85955"/>
                <a:gd name="connsiteY6-480" fmla="*/ 14807 h 14807"/>
                <a:gd name="connsiteX0-481" fmla="*/ 0 w 85955"/>
                <a:gd name="connsiteY0-482" fmla="*/ 0 h 14841"/>
                <a:gd name="connsiteX1-483" fmla="*/ 85955 w 85955"/>
                <a:gd name="connsiteY1-484" fmla="*/ 20 h 14841"/>
                <a:gd name="connsiteX2-485" fmla="*/ 74844 w 85955"/>
                <a:gd name="connsiteY2-486" fmla="*/ 3366 h 14841"/>
                <a:gd name="connsiteX3-487" fmla="*/ 66424 w 85955"/>
                <a:gd name="connsiteY3-488" fmla="*/ 7343 h 14841"/>
                <a:gd name="connsiteX4-489" fmla="*/ 73882 w 85955"/>
                <a:gd name="connsiteY4-490" fmla="*/ 11820 h 14841"/>
                <a:gd name="connsiteX5-491" fmla="*/ 81750 w 85955"/>
                <a:gd name="connsiteY5-492" fmla="*/ 14841 h 14841"/>
                <a:gd name="connsiteX6-493" fmla="*/ 252 w 85955"/>
                <a:gd name="connsiteY6-494" fmla="*/ 14807 h 14841"/>
                <a:gd name="connsiteX0-495" fmla="*/ 0 w 85955"/>
                <a:gd name="connsiteY0-496" fmla="*/ 0 h 14807"/>
                <a:gd name="connsiteX1-497" fmla="*/ 85955 w 85955"/>
                <a:gd name="connsiteY1-498" fmla="*/ 20 h 14807"/>
                <a:gd name="connsiteX2-499" fmla="*/ 74844 w 85955"/>
                <a:gd name="connsiteY2-500" fmla="*/ 3366 h 14807"/>
                <a:gd name="connsiteX3-501" fmla="*/ 66424 w 85955"/>
                <a:gd name="connsiteY3-502" fmla="*/ 7343 h 14807"/>
                <a:gd name="connsiteX4-503" fmla="*/ 73882 w 85955"/>
                <a:gd name="connsiteY4-504" fmla="*/ 11820 h 14807"/>
                <a:gd name="connsiteX5-505" fmla="*/ 81560 w 85955"/>
                <a:gd name="connsiteY5-506" fmla="*/ 14774 h 14807"/>
                <a:gd name="connsiteX6-507" fmla="*/ 252 w 85955"/>
                <a:gd name="connsiteY6-508" fmla="*/ 14807 h 14807"/>
                <a:gd name="connsiteX0-509" fmla="*/ 0 w 85955"/>
                <a:gd name="connsiteY0-510" fmla="*/ 0 h 14824"/>
                <a:gd name="connsiteX1-511" fmla="*/ 85955 w 85955"/>
                <a:gd name="connsiteY1-512" fmla="*/ 20 h 14824"/>
                <a:gd name="connsiteX2-513" fmla="*/ 74844 w 85955"/>
                <a:gd name="connsiteY2-514" fmla="*/ 3366 h 14824"/>
                <a:gd name="connsiteX3-515" fmla="*/ 66424 w 85955"/>
                <a:gd name="connsiteY3-516" fmla="*/ 7343 h 14824"/>
                <a:gd name="connsiteX4-517" fmla="*/ 73882 w 85955"/>
                <a:gd name="connsiteY4-518" fmla="*/ 11820 h 14824"/>
                <a:gd name="connsiteX5-519" fmla="*/ 81655 w 85955"/>
                <a:gd name="connsiteY5-520" fmla="*/ 14824 h 14824"/>
                <a:gd name="connsiteX6-521" fmla="*/ 252 w 85955"/>
                <a:gd name="connsiteY6-522" fmla="*/ 14807 h 14824"/>
                <a:gd name="connsiteX0-523" fmla="*/ 0 w 85955"/>
                <a:gd name="connsiteY0-524" fmla="*/ 0 h 14807"/>
                <a:gd name="connsiteX1-525" fmla="*/ 85955 w 85955"/>
                <a:gd name="connsiteY1-526" fmla="*/ 20 h 14807"/>
                <a:gd name="connsiteX2-527" fmla="*/ 74844 w 85955"/>
                <a:gd name="connsiteY2-528" fmla="*/ 3366 h 14807"/>
                <a:gd name="connsiteX3-529" fmla="*/ 66424 w 85955"/>
                <a:gd name="connsiteY3-530" fmla="*/ 7343 h 14807"/>
                <a:gd name="connsiteX4-531" fmla="*/ 73882 w 85955"/>
                <a:gd name="connsiteY4-532" fmla="*/ 11820 h 14807"/>
                <a:gd name="connsiteX5-533" fmla="*/ 81845 w 85955"/>
                <a:gd name="connsiteY5-534" fmla="*/ 14774 h 14807"/>
                <a:gd name="connsiteX6-535" fmla="*/ 252 w 85955"/>
                <a:gd name="connsiteY6-536" fmla="*/ 14807 h 14807"/>
                <a:gd name="connsiteX0-537" fmla="*/ 0 w 85955"/>
                <a:gd name="connsiteY0-538" fmla="*/ 0 h 14841"/>
                <a:gd name="connsiteX1-539" fmla="*/ 85955 w 85955"/>
                <a:gd name="connsiteY1-540" fmla="*/ 20 h 14841"/>
                <a:gd name="connsiteX2-541" fmla="*/ 74844 w 85955"/>
                <a:gd name="connsiteY2-542" fmla="*/ 3366 h 14841"/>
                <a:gd name="connsiteX3-543" fmla="*/ 66424 w 85955"/>
                <a:gd name="connsiteY3-544" fmla="*/ 7343 h 14841"/>
                <a:gd name="connsiteX4-545" fmla="*/ 73882 w 85955"/>
                <a:gd name="connsiteY4-546" fmla="*/ 11820 h 14841"/>
                <a:gd name="connsiteX5-547" fmla="*/ 81845 w 85955"/>
                <a:gd name="connsiteY5-548" fmla="*/ 14841 h 14841"/>
                <a:gd name="connsiteX6-549" fmla="*/ 252 w 85955"/>
                <a:gd name="connsiteY6-550" fmla="*/ 14807 h 14841"/>
                <a:gd name="connsiteX0-551" fmla="*/ 0 w 85955"/>
                <a:gd name="connsiteY0-552" fmla="*/ 0 h 14857"/>
                <a:gd name="connsiteX1-553" fmla="*/ 85955 w 85955"/>
                <a:gd name="connsiteY1-554" fmla="*/ 20 h 14857"/>
                <a:gd name="connsiteX2-555" fmla="*/ 74844 w 85955"/>
                <a:gd name="connsiteY2-556" fmla="*/ 3366 h 14857"/>
                <a:gd name="connsiteX3-557" fmla="*/ 66424 w 85955"/>
                <a:gd name="connsiteY3-558" fmla="*/ 7343 h 14857"/>
                <a:gd name="connsiteX4-559" fmla="*/ 73882 w 85955"/>
                <a:gd name="connsiteY4-560" fmla="*/ 11820 h 14857"/>
                <a:gd name="connsiteX5-561" fmla="*/ 81845 w 85955"/>
                <a:gd name="connsiteY5-562" fmla="*/ 14841 h 14857"/>
                <a:gd name="connsiteX6-563" fmla="*/ 347 w 85955"/>
                <a:gd name="connsiteY6-564" fmla="*/ 14857 h 14857"/>
                <a:gd name="connsiteX0-565" fmla="*/ 0 w 84815"/>
                <a:gd name="connsiteY0-566" fmla="*/ 0 h 14857"/>
                <a:gd name="connsiteX1-567" fmla="*/ 84815 w 84815"/>
                <a:gd name="connsiteY1-568" fmla="*/ 42 h 14857"/>
                <a:gd name="connsiteX2-569" fmla="*/ 74844 w 84815"/>
                <a:gd name="connsiteY2-570" fmla="*/ 3366 h 14857"/>
                <a:gd name="connsiteX3-571" fmla="*/ 66424 w 84815"/>
                <a:gd name="connsiteY3-572" fmla="*/ 7343 h 14857"/>
                <a:gd name="connsiteX4-573" fmla="*/ 73882 w 84815"/>
                <a:gd name="connsiteY4-574" fmla="*/ 11820 h 14857"/>
                <a:gd name="connsiteX5-575" fmla="*/ 81845 w 84815"/>
                <a:gd name="connsiteY5-576" fmla="*/ 14841 h 14857"/>
                <a:gd name="connsiteX6-577" fmla="*/ 347 w 84815"/>
                <a:gd name="connsiteY6-578" fmla="*/ 14857 h 14857"/>
                <a:gd name="connsiteX0-579" fmla="*/ 0 w 82345"/>
                <a:gd name="connsiteY0-580" fmla="*/ 0 h 14857"/>
                <a:gd name="connsiteX1-581" fmla="*/ 82345 w 82345"/>
                <a:gd name="connsiteY1-582" fmla="*/ 42 h 14857"/>
                <a:gd name="connsiteX2-583" fmla="*/ 74844 w 82345"/>
                <a:gd name="connsiteY2-584" fmla="*/ 3366 h 14857"/>
                <a:gd name="connsiteX3-585" fmla="*/ 66424 w 82345"/>
                <a:gd name="connsiteY3-586" fmla="*/ 7343 h 14857"/>
                <a:gd name="connsiteX4-587" fmla="*/ 73882 w 82345"/>
                <a:gd name="connsiteY4-588" fmla="*/ 11820 h 14857"/>
                <a:gd name="connsiteX5-589" fmla="*/ 81845 w 82345"/>
                <a:gd name="connsiteY5-590" fmla="*/ 14841 h 14857"/>
                <a:gd name="connsiteX6-591" fmla="*/ 347 w 82345"/>
                <a:gd name="connsiteY6-592" fmla="*/ 14857 h 14857"/>
                <a:gd name="connsiteX0-593" fmla="*/ 0 w 81845"/>
                <a:gd name="connsiteY0-594" fmla="*/ 0 h 14857"/>
                <a:gd name="connsiteX1-595" fmla="*/ 81775 w 81845"/>
                <a:gd name="connsiteY1-596" fmla="*/ 75 h 14857"/>
                <a:gd name="connsiteX2-597" fmla="*/ 74844 w 81845"/>
                <a:gd name="connsiteY2-598" fmla="*/ 3366 h 14857"/>
                <a:gd name="connsiteX3-599" fmla="*/ 66424 w 81845"/>
                <a:gd name="connsiteY3-600" fmla="*/ 7343 h 14857"/>
                <a:gd name="connsiteX4-601" fmla="*/ 73882 w 81845"/>
                <a:gd name="connsiteY4-602" fmla="*/ 11820 h 14857"/>
                <a:gd name="connsiteX5-603" fmla="*/ 81845 w 81845"/>
                <a:gd name="connsiteY5-604" fmla="*/ 14841 h 14857"/>
                <a:gd name="connsiteX6-605" fmla="*/ 347 w 81845"/>
                <a:gd name="connsiteY6-606" fmla="*/ 14857 h 14857"/>
                <a:gd name="connsiteX0-607" fmla="*/ 0 w 81845"/>
                <a:gd name="connsiteY0-608" fmla="*/ 0 h 14857"/>
                <a:gd name="connsiteX1-609" fmla="*/ 81775 w 81845"/>
                <a:gd name="connsiteY1-610" fmla="*/ 75 h 14857"/>
                <a:gd name="connsiteX2-611" fmla="*/ 73894 w 81845"/>
                <a:gd name="connsiteY2-612" fmla="*/ 2898 h 14857"/>
                <a:gd name="connsiteX3-613" fmla="*/ 66424 w 81845"/>
                <a:gd name="connsiteY3-614" fmla="*/ 7343 h 14857"/>
                <a:gd name="connsiteX4-615" fmla="*/ 73882 w 81845"/>
                <a:gd name="connsiteY4-616" fmla="*/ 11820 h 14857"/>
                <a:gd name="connsiteX5-617" fmla="*/ 81845 w 81845"/>
                <a:gd name="connsiteY5-618" fmla="*/ 14841 h 14857"/>
                <a:gd name="connsiteX6-619" fmla="*/ 347 w 81845"/>
                <a:gd name="connsiteY6-620" fmla="*/ 14857 h 14857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13" y="connsiteY3-14"/>
                </a:cxn>
                <a:cxn ang="0">
                  <a:pos x="connsiteX4-31" y="connsiteY4-32"/>
                </a:cxn>
                <a:cxn ang="0">
                  <a:pos x="connsiteX5-53" y="connsiteY5-54"/>
                </a:cxn>
                <a:cxn ang="0">
                  <a:pos x="connsiteX6-103" y="connsiteY6-104"/>
                </a:cxn>
              </a:cxnLst>
              <a:rect l="l" t="t" r="r" b="b"/>
              <a:pathLst>
                <a:path w="81845" h="14857">
                  <a:moveTo>
                    <a:pt x="0" y="0"/>
                  </a:moveTo>
                  <a:lnTo>
                    <a:pt x="81775" y="75"/>
                  </a:lnTo>
                  <a:cubicBezTo>
                    <a:pt x="80592" y="609"/>
                    <a:pt x="76912" y="1791"/>
                    <a:pt x="73894" y="2898"/>
                  </a:cubicBezTo>
                  <a:cubicBezTo>
                    <a:pt x="70876" y="4005"/>
                    <a:pt x="66214" y="5875"/>
                    <a:pt x="66424" y="7343"/>
                  </a:cubicBezTo>
                  <a:cubicBezTo>
                    <a:pt x="66634" y="8811"/>
                    <a:pt x="71328" y="10577"/>
                    <a:pt x="73882" y="11820"/>
                  </a:cubicBezTo>
                  <a:cubicBezTo>
                    <a:pt x="76436" y="13063"/>
                    <a:pt x="80323" y="14272"/>
                    <a:pt x="81845" y="14841"/>
                  </a:cubicBezTo>
                  <a:lnTo>
                    <a:pt x="347" y="14857"/>
                  </a:lnTo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 w="19050" cmpd="sng">
              <a:solidFill>
                <a:schemeClr val="tx2"/>
              </a:solidFill>
              <a:round/>
            </a:ln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0490" name="Line 20"/>
            <p:cNvSpPr/>
            <p:nvPr/>
          </p:nvSpPr>
          <p:spPr>
            <a:xfrm flipH="1">
              <a:off x="2574925" y="1003301"/>
              <a:ext cx="1236663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491" name="Line 21"/>
            <p:cNvSpPr/>
            <p:nvPr/>
          </p:nvSpPr>
          <p:spPr>
            <a:xfrm flipH="1" flipV="1">
              <a:off x="1466850" y="512764"/>
              <a:ext cx="1149350" cy="51435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492" name="Line 22"/>
            <p:cNvSpPr/>
            <p:nvPr/>
          </p:nvSpPr>
          <p:spPr>
            <a:xfrm flipH="1">
              <a:off x="2574925" y="1962151"/>
              <a:ext cx="1236663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493" name="Line 23"/>
            <p:cNvSpPr/>
            <p:nvPr/>
          </p:nvSpPr>
          <p:spPr>
            <a:xfrm flipH="1">
              <a:off x="1277937" y="1941514"/>
              <a:ext cx="1338263" cy="550863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494" name="Text Box 26"/>
            <p:cNvSpPr txBox="1"/>
            <p:nvPr/>
          </p:nvSpPr>
          <p:spPr>
            <a:xfrm flipH="1">
              <a:off x="2832894" y="509589"/>
              <a:ext cx="401638" cy="39370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20495" name="Text Box 27"/>
            <p:cNvSpPr txBox="1"/>
            <p:nvPr/>
          </p:nvSpPr>
          <p:spPr>
            <a:xfrm flipH="1">
              <a:off x="1405428" y="804070"/>
              <a:ext cx="403225" cy="39370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20496" name="Text Box 29"/>
            <p:cNvSpPr txBox="1"/>
            <p:nvPr/>
          </p:nvSpPr>
          <p:spPr>
            <a:xfrm flipH="1">
              <a:off x="3457575" y="1016001"/>
              <a:ext cx="401638" cy="39528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 smtClean="0">
                  <a:latin typeface="Times New Roman" panose="02020603050405020304" pitchFamily="18" charset="0"/>
                </a:rPr>
                <a:t>F</a:t>
              </a:r>
              <a:r>
                <a:rPr lang="en-US" altLang="zh-CN" sz="2400" baseline="-25000" dirty="0" smtClean="0">
                  <a:latin typeface="Times New Roman" panose="02020603050405020304" pitchFamily="18" charset="0"/>
                </a:rPr>
                <a:t>1</a:t>
              </a:r>
              <a:endParaRPr lang="en-US" altLang="zh-CN" sz="2400" baseline="-25000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20497" name="Group 33"/>
            <p:cNvGrpSpPr/>
            <p:nvPr/>
          </p:nvGrpSpPr>
          <p:grpSpPr>
            <a:xfrm flipH="1">
              <a:off x="2735427" y="1490664"/>
              <a:ext cx="911073" cy="977900"/>
              <a:chOff x="5606" y="8236"/>
              <a:chExt cx="822" cy="1168"/>
            </a:xfrm>
          </p:grpSpPr>
          <p:sp>
            <p:nvSpPr>
              <p:cNvPr id="20509" name="Line 34"/>
              <p:cNvSpPr/>
              <p:nvPr/>
            </p:nvSpPr>
            <p:spPr>
              <a:xfrm>
                <a:off x="6428" y="8236"/>
                <a:ext cx="0" cy="1168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20510" name="Line 35"/>
              <p:cNvSpPr/>
              <p:nvPr/>
            </p:nvSpPr>
            <p:spPr>
              <a:xfrm>
                <a:off x="5606" y="8312"/>
                <a:ext cx="0" cy="109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</p:grpSp>
        <p:sp>
          <p:nvSpPr>
            <p:cNvPr id="20498" name="Line 36"/>
            <p:cNvSpPr/>
            <p:nvPr/>
          </p:nvSpPr>
          <p:spPr>
            <a:xfrm flipH="1">
              <a:off x="2735426" y="2162176"/>
              <a:ext cx="914236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20499" name="Text Box 38"/>
            <p:cNvSpPr txBox="1"/>
            <p:nvPr/>
          </p:nvSpPr>
          <p:spPr>
            <a:xfrm flipH="1">
              <a:off x="3033713" y="2135189"/>
              <a:ext cx="403225" cy="393700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 smtClean="0">
                  <a:latin typeface="Times New Roman" panose="02020603050405020304" pitchFamily="18" charset="0"/>
                </a:rPr>
                <a:t>f</a:t>
              </a:r>
              <a:r>
                <a:rPr lang="en-US" altLang="zh-CN" sz="2400" baseline="-25000" dirty="0" smtClean="0">
                  <a:latin typeface="Times New Roman" panose="02020603050405020304" pitchFamily="18" charset="0"/>
                </a:rPr>
                <a:t>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20500" name="Line 43"/>
            <p:cNvSpPr/>
            <p:nvPr/>
          </p:nvSpPr>
          <p:spPr>
            <a:xfrm>
              <a:off x="3214687" y="1003301"/>
              <a:ext cx="198438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20501" name="Line 44"/>
            <p:cNvSpPr/>
            <p:nvPr/>
          </p:nvSpPr>
          <p:spPr>
            <a:xfrm>
              <a:off x="3014662" y="1962151"/>
              <a:ext cx="398463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20502" name="Freeform 45"/>
            <p:cNvSpPr/>
            <p:nvPr/>
          </p:nvSpPr>
          <p:spPr>
            <a:xfrm rot="10371204" flipH="1">
              <a:off x="1812925" y="2162176"/>
              <a:ext cx="298450" cy="873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147483647" y="2147483647"/>
                </a:cxn>
              </a:cxnLst>
              <a:rect l="0" t="0" r="0" b="0"/>
              <a:pathLst>
                <a:path w="270" h="105">
                  <a:moveTo>
                    <a:pt x="0" y="0"/>
                  </a:moveTo>
                  <a:lnTo>
                    <a:pt x="270" y="105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Freeform 46"/>
            <p:cNvSpPr/>
            <p:nvPr/>
          </p:nvSpPr>
          <p:spPr>
            <a:xfrm rot="-10800000" flipH="1">
              <a:off x="2051050" y="777876"/>
              <a:ext cx="280988" cy="125413"/>
            </a:xfrm>
            <a:custGeom>
              <a:avLst/>
              <a:gdLst/>
              <a:ahLst/>
              <a:cxnLst>
                <a:cxn ang="0">
                  <a:pos x="0" y="2147483647"/>
                </a:cxn>
                <a:cxn ang="0">
                  <a:pos x="2147483647" y="0"/>
                </a:cxn>
              </a:cxnLst>
              <a:rect l="0" t="0" r="0" b="0"/>
              <a:pathLst>
                <a:path w="255" h="150">
                  <a:moveTo>
                    <a:pt x="0" y="150"/>
                  </a:moveTo>
                  <a:lnTo>
                    <a:pt x="255" y="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Oval 50"/>
            <p:cNvSpPr/>
            <p:nvPr/>
          </p:nvSpPr>
          <p:spPr>
            <a:xfrm flipH="1">
              <a:off x="2663341" y="1412876"/>
              <a:ext cx="144463" cy="144463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0505" name="Oval 52"/>
            <p:cNvSpPr/>
            <p:nvPr/>
          </p:nvSpPr>
          <p:spPr>
            <a:xfrm flipH="1">
              <a:off x="3586162" y="1412876"/>
              <a:ext cx="144463" cy="144463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0506" name="Line 21"/>
            <p:cNvSpPr/>
            <p:nvPr/>
          </p:nvSpPr>
          <p:spPr>
            <a:xfrm flipH="1" flipV="1">
              <a:off x="2341563" y="904876"/>
              <a:ext cx="1308100" cy="585788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20507" name="Line 23"/>
            <p:cNvSpPr/>
            <p:nvPr/>
          </p:nvSpPr>
          <p:spPr>
            <a:xfrm flipH="1">
              <a:off x="2574925" y="1493839"/>
              <a:ext cx="1082675" cy="447675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20508" name="Line 14"/>
            <p:cNvSpPr/>
            <p:nvPr/>
          </p:nvSpPr>
          <p:spPr>
            <a:xfrm flipH="1">
              <a:off x="1200857" y="1487489"/>
              <a:ext cx="2759075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lgDashDot"/>
              <a:headEnd type="none" w="med" len="med"/>
              <a:tailEnd type="none" w="med" len="med"/>
            </a:ln>
          </p:spPr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0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0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00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3"/>
          <p:cNvSpPr txBox="1"/>
          <p:nvPr/>
        </p:nvSpPr>
        <p:spPr>
          <a:xfrm>
            <a:off x="3524250" y="3641725"/>
            <a:ext cx="2392363" cy="2619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endParaRPr lang="zh-CN" altLang="zh-CN" b="0" i="1" dirty="0">
              <a:latin typeface="Times New Roman" panose="02020603050405020304" pitchFamily="18" charset="0"/>
            </a:endParaRPr>
          </a:p>
        </p:txBody>
      </p:sp>
      <p:graphicFrame>
        <p:nvGraphicFramePr>
          <p:cNvPr id="210949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6846722"/>
              </p:ext>
            </p:extLst>
          </p:nvPr>
        </p:nvGraphicFramePr>
        <p:xfrm>
          <a:off x="4535996" y="3320988"/>
          <a:ext cx="3713663" cy="1150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5" r:id="rId3" imgW="1435100" imgH="444500" progId="Equation.3">
                  <p:embed/>
                </p:oleObj>
              </mc:Choice>
              <mc:Fallback>
                <p:oleObj r:id="rId3" imgW="1435100" imgH="444500" progId="Equation.3">
                  <p:embed/>
                  <p:pic>
                    <p:nvPicPr>
                      <p:cNvPr id="0" name="图片 309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35996" y="3320988"/>
                        <a:ext cx="3713663" cy="1150754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0999" name="Group 55"/>
          <p:cNvGrpSpPr/>
          <p:nvPr/>
        </p:nvGrpSpPr>
        <p:grpSpPr>
          <a:xfrm>
            <a:off x="766763" y="441325"/>
            <a:ext cx="3149600" cy="2706688"/>
            <a:chOff x="483" y="278"/>
            <a:chExt cx="1984" cy="1705"/>
          </a:xfrm>
        </p:grpSpPr>
        <p:sp>
          <p:nvSpPr>
            <p:cNvPr id="21514" name="Line 14"/>
            <p:cNvSpPr/>
            <p:nvPr/>
          </p:nvSpPr>
          <p:spPr>
            <a:xfrm>
              <a:off x="513" y="937"/>
              <a:ext cx="1738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lgDashDot"/>
              <a:headEnd type="none" w="med" len="med"/>
              <a:tailEnd type="none" w="med" len="med"/>
            </a:ln>
          </p:spPr>
        </p:sp>
        <p:sp>
          <p:nvSpPr>
            <p:cNvPr id="19469" name="Freeform 15"/>
            <p:cNvSpPr/>
            <p:nvPr/>
          </p:nvSpPr>
          <p:spPr bwMode="auto">
            <a:xfrm flipH="1">
              <a:off x="1139" y="281"/>
              <a:ext cx="1291" cy="1327"/>
            </a:xfrm>
            <a:custGeom>
              <a:avLst/>
              <a:gdLst>
                <a:gd name="T0" fmla="*/ 0 w 360"/>
                <a:gd name="T1" fmla="*/ 0 h 1872"/>
                <a:gd name="T2" fmla="*/ 0 w 360"/>
                <a:gd name="T3" fmla="*/ 1 h 1872"/>
                <a:gd name="T4" fmla="*/ 0 w 360"/>
                <a:gd name="T5" fmla="*/ 2 h 1872"/>
                <a:gd name="T6" fmla="*/ 0 60000 65536"/>
                <a:gd name="T7" fmla="*/ 0 60000 65536"/>
                <a:gd name="T8" fmla="*/ 0 60000 65536"/>
                <a:gd name="connsiteX0" fmla="*/ 15823 w 15823"/>
                <a:gd name="connsiteY0" fmla="*/ 0 h 12403"/>
                <a:gd name="connsiteX1" fmla="*/ 0 w 15823"/>
                <a:gd name="connsiteY1" fmla="*/ 7403 h 12403"/>
                <a:gd name="connsiteX2" fmla="*/ 10000 w 15823"/>
                <a:gd name="connsiteY2" fmla="*/ 12403 h 12403"/>
                <a:gd name="connsiteX0-1" fmla="*/ 15850 w 15850"/>
                <a:gd name="connsiteY0-2" fmla="*/ 0 h 12403"/>
                <a:gd name="connsiteX1-3" fmla="*/ 6736 w 15850"/>
                <a:gd name="connsiteY1-4" fmla="*/ 2937 h 12403"/>
                <a:gd name="connsiteX2-5" fmla="*/ 27 w 15850"/>
                <a:gd name="connsiteY2-6" fmla="*/ 7403 h 12403"/>
                <a:gd name="connsiteX3" fmla="*/ 10027 w 15850"/>
                <a:gd name="connsiteY3" fmla="*/ 12403 h 12403"/>
                <a:gd name="connsiteX0-7" fmla="*/ 15850 w 16874"/>
                <a:gd name="connsiteY0-8" fmla="*/ 0 h 15295"/>
                <a:gd name="connsiteX1-9" fmla="*/ 6736 w 16874"/>
                <a:gd name="connsiteY1-10" fmla="*/ 2937 h 15295"/>
                <a:gd name="connsiteX2-11" fmla="*/ 27 w 16874"/>
                <a:gd name="connsiteY2-12" fmla="*/ 7403 h 15295"/>
                <a:gd name="connsiteX3-13" fmla="*/ 16874 w 16874"/>
                <a:gd name="connsiteY3-14" fmla="*/ 15295 h 15295"/>
                <a:gd name="connsiteX0-15" fmla="*/ 15831 w 16855"/>
                <a:gd name="connsiteY0-16" fmla="*/ 0 h 15295"/>
                <a:gd name="connsiteX1-17" fmla="*/ 6717 w 16855"/>
                <a:gd name="connsiteY1-18" fmla="*/ 2937 h 15295"/>
                <a:gd name="connsiteX2-19" fmla="*/ 8 w 16855"/>
                <a:gd name="connsiteY2-20" fmla="*/ 7403 h 15295"/>
                <a:gd name="connsiteX3-21" fmla="*/ 7466 w 16855"/>
                <a:gd name="connsiteY3-22" fmla="*/ 11880 h 15295"/>
                <a:gd name="connsiteX4" fmla="*/ 16855 w 16855"/>
                <a:gd name="connsiteY4" fmla="*/ 15295 h 15295"/>
                <a:gd name="connsiteX0-23" fmla="*/ 15831 w 16855"/>
                <a:gd name="connsiteY0-24" fmla="*/ 0 h 15295"/>
                <a:gd name="connsiteX1-25" fmla="*/ 6717 w 16855"/>
                <a:gd name="connsiteY1-26" fmla="*/ 3159 h 15295"/>
                <a:gd name="connsiteX2-27" fmla="*/ 8 w 16855"/>
                <a:gd name="connsiteY2-28" fmla="*/ 7403 h 15295"/>
                <a:gd name="connsiteX3-29" fmla="*/ 7466 w 16855"/>
                <a:gd name="connsiteY3-30" fmla="*/ 11880 h 15295"/>
                <a:gd name="connsiteX4-31" fmla="*/ 16855 w 16855"/>
                <a:gd name="connsiteY4-32" fmla="*/ 15295 h 15295"/>
                <a:gd name="connsiteX0-33" fmla="*/ 15831 w 16855"/>
                <a:gd name="connsiteY0-34" fmla="*/ 67 h 15362"/>
                <a:gd name="connsiteX1-35" fmla="*/ 14574 w 16855"/>
                <a:gd name="connsiteY1-36" fmla="*/ 289 h 15362"/>
                <a:gd name="connsiteX2-37" fmla="*/ 6717 w 16855"/>
                <a:gd name="connsiteY2-38" fmla="*/ 3226 h 15362"/>
                <a:gd name="connsiteX3-39" fmla="*/ 8 w 16855"/>
                <a:gd name="connsiteY3-40" fmla="*/ 7470 h 15362"/>
                <a:gd name="connsiteX4-41" fmla="*/ 7466 w 16855"/>
                <a:gd name="connsiteY4-42" fmla="*/ 11947 h 15362"/>
                <a:gd name="connsiteX5" fmla="*/ 16855 w 16855"/>
                <a:gd name="connsiteY5" fmla="*/ 15362 h 15362"/>
                <a:gd name="connsiteX0-43" fmla="*/ 0 w 77569"/>
                <a:gd name="connsiteY0-44" fmla="*/ 0 h 15562"/>
                <a:gd name="connsiteX1-45" fmla="*/ 75288 w 77569"/>
                <a:gd name="connsiteY1-46" fmla="*/ 489 h 15562"/>
                <a:gd name="connsiteX2-47" fmla="*/ 67431 w 77569"/>
                <a:gd name="connsiteY2-48" fmla="*/ 3426 h 15562"/>
                <a:gd name="connsiteX3-49" fmla="*/ 60722 w 77569"/>
                <a:gd name="connsiteY3-50" fmla="*/ 7670 h 15562"/>
                <a:gd name="connsiteX4-51" fmla="*/ 68180 w 77569"/>
                <a:gd name="connsiteY4-52" fmla="*/ 12147 h 15562"/>
                <a:gd name="connsiteX5-53" fmla="*/ 77569 w 77569"/>
                <a:gd name="connsiteY5-54" fmla="*/ 15562 h 15562"/>
                <a:gd name="connsiteX0-55" fmla="*/ 0 w 76048"/>
                <a:gd name="connsiteY0-56" fmla="*/ 0 h 15562"/>
                <a:gd name="connsiteX1-57" fmla="*/ 75288 w 76048"/>
                <a:gd name="connsiteY1-58" fmla="*/ 489 h 15562"/>
                <a:gd name="connsiteX2-59" fmla="*/ 67431 w 76048"/>
                <a:gd name="connsiteY2-60" fmla="*/ 3426 h 15562"/>
                <a:gd name="connsiteX3-61" fmla="*/ 60722 w 76048"/>
                <a:gd name="connsiteY3-62" fmla="*/ 7670 h 15562"/>
                <a:gd name="connsiteX4-63" fmla="*/ 68180 w 76048"/>
                <a:gd name="connsiteY4-64" fmla="*/ 12147 h 15562"/>
                <a:gd name="connsiteX5-65" fmla="*/ 76048 w 76048"/>
                <a:gd name="connsiteY5-66" fmla="*/ 15562 h 15562"/>
                <a:gd name="connsiteX0-67" fmla="*/ 0 w 77315"/>
                <a:gd name="connsiteY0-68" fmla="*/ 0 h 15562"/>
                <a:gd name="connsiteX1-69" fmla="*/ 75288 w 77315"/>
                <a:gd name="connsiteY1-70" fmla="*/ 489 h 15562"/>
                <a:gd name="connsiteX2-71" fmla="*/ 67431 w 77315"/>
                <a:gd name="connsiteY2-72" fmla="*/ 3426 h 15562"/>
                <a:gd name="connsiteX3-73" fmla="*/ 60722 w 77315"/>
                <a:gd name="connsiteY3-74" fmla="*/ 7670 h 15562"/>
                <a:gd name="connsiteX4-75" fmla="*/ 68180 w 77315"/>
                <a:gd name="connsiteY4-76" fmla="*/ 12147 h 15562"/>
                <a:gd name="connsiteX5-77" fmla="*/ 77315 w 77315"/>
                <a:gd name="connsiteY5-78" fmla="*/ 15562 h 15562"/>
                <a:gd name="connsiteX0-79" fmla="*/ 0 w 77315"/>
                <a:gd name="connsiteY0-80" fmla="*/ 0 h 15562"/>
                <a:gd name="connsiteX1-81" fmla="*/ 75288 w 77315"/>
                <a:gd name="connsiteY1-82" fmla="*/ 489 h 15562"/>
                <a:gd name="connsiteX2-83" fmla="*/ 67431 w 77315"/>
                <a:gd name="connsiteY2-84" fmla="*/ 3426 h 15562"/>
                <a:gd name="connsiteX3-85" fmla="*/ 60722 w 77315"/>
                <a:gd name="connsiteY3-86" fmla="*/ 7670 h 15562"/>
                <a:gd name="connsiteX4-87" fmla="*/ 68180 w 77315"/>
                <a:gd name="connsiteY4-88" fmla="*/ 12147 h 15562"/>
                <a:gd name="connsiteX5-89" fmla="*/ 76048 w 77315"/>
                <a:gd name="connsiteY5-90" fmla="*/ 15084 h 15562"/>
                <a:gd name="connsiteX6" fmla="*/ 77315 w 77315"/>
                <a:gd name="connsiteY6" fmla="*/ 15562 h 15562"/>
                <a:gd name="connsiteX0-91" fmla="*/ 5830 w 81878"/>
                <a:gd name="connsiteY0-92" fmla="*/ 0 h 16185"/>
                <a:gd name="connsiteX1-93" fmla="*/ 81118 w 81878"/>
                <a:gd name="connsiteY1-94" fmla="*/ 489 h 16185"/>
                <a:gd name="connsiteX2-95" fmla="*/ 73261 w 81878"/>
                <a:gd name="connsiteY2-96" fmla="*/ 3426 h 16185"/>
                <a:gd name="connsiteX3-97" fmla="*/ 66552 w 81878"/>
                <a:gd name="connsiteY3-98" fmla="*/ 7670 h 16185"/>
                <a:gd name="connsiteX4-99" fmla="*/ 74010 w 81878"/>
                <a:gd name="connsiteY4-100" fmla="*/ 12147 h 16185"/>
                <a:gd name="connsiteX5-101" fmla="*/ 81878 w 81878"/>
                <a:gd name="connsiteY5-102" fmla="*/ 15084 h 16185"/>
                <a:gd name="connsiteX6-103" fmla="*/ 0 w 81878"/>
                <a:gd name="connsiteY6-104" fmla="*/ 16185 h 16185"/>
                <a:gd name="connsiteX0-105" fmla="*/ 5830 w 84730"/>
                <a:gd name="connsiteY0-106" fmla="*/ 8 h 16193"/>
                <a:gd name="connsiteX1-107" fmla="*/ 8365 w 84730"/>
                <a:gd name="connsiteY1-108" fmla="*/ 52 h 16193"/>
                <a:gd name="connsiteX2-109" fmla="*/ 81118 w 84730"/>
                <a:gd name="connsiteY2-110" fmla="*/ 497 h 16193"/>
                <a:gd name="connsiteX3-111" fmla="*/ 73261 w 84730"/>
                <a:gd name="connsiteY3-112" fmla="*/ 3434 h 16193"/>
                <a:gd name="connsiteX4-113" fmla="*/ 66552 w 84730"/>
                <a:gd name="connsiteY4-114" fmla="*/ 7678 h 16193"/>
                <a:gd name="connsiteX5-115" fmla="*/ 74010 w 84730"/>
                <a:gd name="connsiteY5-116" fmla="*/ 12155 h 16193"/>
                <a:gd name="connsiteX6-117" fmla="*/ 81878 w 84730"/>
                <a:gd name="connsiteY6-118" fmla="*/ 15092 h 16193"/>
                <a:gd name="connsiteX7" fmla="*/ 0 w 84730"/>
                <a:gd name="connsiteY7" fmla="*/ 16193 h 16193"/>
                <a:gd name="connsiteX0-119" fmla="*/ 5830 w 84769"/>
                <a:gd name="connsiteY0-120" fmla="*/ 8 h 16193"/>
                <a:gd name="connsiteX1-121" fmla="*/ 8365 w 84769"/>
                <a:gd name="connsiteY1-122" fmla="*/ 52 h 16193"/>
                <a:gd name="connsiteX2-123" fmla="*/ 81118 w 84769"/>
                <a:gd name="connsiteY2-124" fmla="*/ 497 h 16193"/>
                <a:gd name="connsiteX3-125" fmla="*/ 73514 w 84769"/>
                <a:gd name="connsiteY3-126" fmla="*/ 3701 h 16193"/>
                <a:gd name="connsiteX4-127" fmla="*/ 66552 w 84769"/>
                <a:gd name="connsiteY4-128" fmla="*/ 7678 h 16193"/>
                <a:gd name="connsiteX5-129" fmla="*/ 74010 w 84769"/>
                <a:gd name="connsiteY5-130" fmla="*/ 12155 h 16193"/>
                <a:gd name="connsiteX6-131" fmla="*/ 81878 w 84769"/>
                <a:gd name="connsiteY6-132" fmla="*/ 15092 h 16193"/>
                <a:gd name="connsiteX7-133" fmla="*/ 0 w 84769"/>
                <a:gd name="connsiteY7-134" fmla="*/ 16193 h 16193"/>
                <a:gd name="connsiteX0-135" fmla="*/ 5830 w 84848"/>
                <a:gd name="connsiteY0-136" fmla="*/ 8 h 16193"/>
                <a:gd name="connsiteX1-137" fmla="*/ 8365 w 84848"/>
                <a:gd name="connsiteY1-138" fmla="*/ 52 h 16193"/>
                <a:gd name="connsiteX2-139" fmla="*/ 81118 w 84848"/>
                <a:gd name="connsiteY2-140" fmla="*/ 497 h 16193"/>
                <a:gd name="connsiteX3-141" fmla="*/ 74021 w 84848"/>
                <a:gd name="connsiteY3-142" fmla="*/ 3701 h 16193"/>
                <a:gd name="connsiteX4-143" fmla="*/ 66552 w 84848"/>
                <a:gd name="connsiteY4-144" fmla="*/ 7678 h 16193"/>
                <a:gd name="connsiteX5-145" fmla="*/ 74010 w 84848"/>
                <a:gd name="connsiteY5-146" fmla="*/ 12155 h 16193"/>
                <a:gd name="connsiteX6-147" fmla="*/ 81878 w 84848"/>
                <a:gd name="connsiteY6-148" fmla="*/ 15092 h 16193"/>
                <a:gd name="connsiteX7-149" fmla="*/ 0 w 84848"/>
                <a:gd name="connsiteY7-150" fmla="*/ 16193 h 16193"/>
                <a:gd name="connsiteX0-151" fmla="*/ 5830 w 88534"/>
                <a:gd name="connsiteY0-152" fmla="*/ 8 h 16193"/>
                <a:gd name="connsiteX1-153" fmla="*/ 8365 w 88534"/>
                <a:gd name="connsiteY1-154" fmla="*/ 52 h 16193"/>
                <a:gd name="connsiteX2-155" fmla="*/ 81118 w 88534"/>
                <a:gd name="connsiteY2-156" fmla="*/ 497 h 16193"/>
                <a:gd name="connsiteX3-157" fmla="*/ 85418 w 88534"/>
                <a:gd name="connsiteY3-158" fmla="*/ 990 h 16193"/>
                <a:gd name="connsiteX4-159" fmla="*/ 74021 w 88534"/>
                <a:gd name="connsiteY4-160" fmla="*/ 3701 h 16193"/>
                <a:gd name="connsiteX5-161" fmla="*/ 66552 w 88534"/>
                <a:gd name="connsiteY5-162" fmla="*/ 7678 h 16193"/>
                <a:gd name="connsiteX6-163" fmla="*/ 74010 w 88534"/>
                <a:gd name="connsiteY6-164" fmla="*/ 12155 h 16193"/>
                <a:gd name="connsiteX7-165" fmla="*/ 81878 w 88534"/>
                <a:gd name="connsiteY7-166" fmla="*/ 15092 h 16193"/>
                <a:gd name="connsiteX8" fmla="*/ 0 w 88534"/>
                <a:gd name="connsiteY8" fmla="*/ 16193 h 16193"/>
                <a:gd name="connsiteX0-167" fmla="*/ 5830 w 88759"/>
                <a:gd name="connsiteY0-168" fmla="*/ 0 h 16185"/>
                <a:gd name="connsiteX1-169" fmla="*/ 81118 w 88759"/>
                <a:gd name="connsiteY1-170" fmla="*/ 489 h 16185"/>
                <a:gd name="connsiteX2-171" fmla="*/ 85418 w 88759"/>
                <a:gd name="connsiteY2-172" fmla="*/ 982 h 16185"/>
                <a:gd name="connsiteX3-173" fmla="*/ 74021 w 88759"/>
                <a:gd name="connsiteY3-174" fmla="*/ 3693 h 16185"/>
                <a:gd name="connsiteX4-175" fmla="*/ 66552 w 88759"/>
                <a:gd name="connsiteY4-176" fmla="*/ 7670 h 16185"/>
                <a:gd name="connsiteX5-177" fmla="*/ 74010 w 88759"/>
                <a:gd name="connsiteY5-178" fmla="*/ 12147 h 16185"/>
                <a:gd name="connsiteX6-179" fmla="*/ 81878 w 88759"/>
                <a:gd name="connsiteY6-180" fmla="*/ 15084 h 16185"/>
                <a:gd name="connsiteX7-181" fmla="*/ 0 w 88759"/>
                <a:gd name="connsiteY7-182" fmla="*/ 16185 h 16185"/>
                <a:gd name="connsiteX0-183" fmla="*/ 0 w 89011"/>
                <a:gd name="connsiteY0-184" fmla="*/ 0 h 16141"/>
                <a:gd name="connsiteX1-185" fmla="*/ 81370 w 89011"/>
                <a:gd name="connsiteY1-186" fmla="*/ 445 h 16141"/>
                <a:gd name="connsiteX2-187" fmla="*/ 85670 w 89011"/>
                <a:gd name="connsiteY2-188" fmla="*/ 938 h 16141"/>
                <a:gd name="connsiteX3-189" fmla="*/ 74273 w 89011"/>
                <a:gd name="connsiteY3-190" fmla="*/ 3649 h 16141"/>
                <a:gd name="connsiteX4-191" fmla="*/ 66804 w 89011"/>
                <a:gd name="connsiteY4-192" fmla="*/ 7626 h 16141"/>
                <a:gd name="connsiteX5-193" fmla="*/ 74262 w 89011"/>
                <a:gd name="connsiteY5-194" fmla="*/ 12103 h 16141"/>
                <a:gd name="connsiteX6-195" fmla="*/ 82130 w 89011"/>
                <a:gd name="connsiteY6-196" fmla="*/ 15040 h 16141"/>
                <a:gd name="connsiteX7-197" fmla="*/ 252 w 89011"/>
                <a:gd name="connsiteY7-198" fmla="*/ 16141 h 16141"/>
                <a:gd name="connsiteX0-199" fmla="*/ 0 w 88855"/>
                <a:gd name="connsiteY0-200" fmla="*/ 0 h 16141"/>
                <a:gd name="connsiteX1-201" fmla="*/ 81370 w 88855"/>
                <a:gd name="connsiteY1-202" fmla="*/ 445 h 16141"/>
                <a:gd name="connsiteX2-203" fmla="*/ 85290 w 88855"/>
                <a:gd name="connsiteY2-204" fmla="*/ 971 h 16141"/>
                <a:gd name="connsiteX3-205" fmla="*/ 74273 w 88855"/>
                <a:gd name="connsiteY3-206" fmla="*/ 3649 h 16141"/>
                <a:gd name="connsiteX4-207" fmla="*/ 66804 w 88855"/>
                <a:gd name="connsiteY4-208" fmla="*/ 7626 h 16141"/>
                <a:gd name="connsiteX5-209" fmla="*/ 74262 w 88855"/>
                <a:gd name="connsiteY5-210" fmla="*/ 12103 h 16141"/>
                <a:gd name="connsiteX6-211" fmla="*/ 82130 w 88855"/>
                <a:gd name="connsiteY6-212" fmla="*/ 15040 h 16141"/>
                <a:gd name="connsiteX7-213" fmla="*/ 252 w 88855"/>
                <a:gd name="connsiteY7-214" fmla="*/ 16141 h 16141"/>
                <a:gd name="connsiteX0-215" fmla="*/ 0 w 87166"/>
                <a:gd name="connsiteY0-216" fmla="*/ 0 h 16141"/>
                <a:gd name="connsiteX1-217" fmla="*/ 78140 w 87166"/>
                <a:gd name="connsiteY1-218" fmla="*/ 362 h 16141"/>
                <a:gd name="connsiteX2-219" fmla="*/ 85290 w 87166"/>
                <a:gd name="connsiteY2-220" fmla="*/ 971 h 16141"/>
                <a:gd name="connsiteX3-221" fmla="*/ 74273 w 87166"/>
                <a:gd name="connsiteY3-222" fmla="*/ 3649 h 16141"/>
                <a:gd name="connsiteX4-223" fmla="*/ 66804 w 87166"/>
                <a:gd name="connsiteY4-224" fmla="*/ 7626 h 16141"/>
                <a:gd name="connsiteX5-225" fmla="*/ 74262 w 87166"/>
                <a:gd name="connsiteY5-226" fmla="*/ 12103 h 16141"/>
                <a:gd name="connsiteX6-227" fmla="*/ 82130 w 87166"/>
                <a:gd name="connsiteY6-228" fmla="*/ 15040 h 16141"/>
                <a:gd name="connsiteX7-229" fmla="*/ 252 w 87166"/>
                <a:gd name="connsiteY7-230" fmla="*/ 16141 h 16141"/>
                <a:gd name="connsiteX0-231" fmla="*/ 0 w 87383"/>
                <a:gd name="connsiteY0-232" fmla="*/ 0 h 16141"/>
                <a:gd name="connsiteX1-233" fmla="*/ 78140 w 87383"/>
                <a:gd name="connsiteY1-234" fmla="*/ 362 h 16141"/>
                <a:gd name="connsiteX2-235" fmla="*/ 85670 w 87383"/>
                <a:gd name="connsiteY2-236" fmla="*/ 954 h 16141"/>
                <a:gd name="connsiteX3-237" fmla="*/ 74273 w 87383"/>
                <a:gd name="connsiteY3-238" fmla="*/ 3649 h 16141"/>
                <a:gd name="connsiteX4-239" fmla="*/ 66804 w 87383"/>
                <a:gd name="connsiteY4-240" fmla="*/ 7626 h 16141"/>
                <a:gd name="connsiteX5-241" fmla="*/ 74262 w 87383"/>
                <a:gd name="connsiteY5-242" fmla="*/ 12103 h 16141"/>
                <a:gd name="connsiteX6-243" fmla="*/ 82130 w 87383"/>
                <a:gd name="connsiteY6-244" fmla="*/ 15040 h 16141"/>
                <a:gd name="connsiteX7-245" fmla="*/ 252 w 87383"/>
                <a:gd name="connsiteY7-246" fmla="*/ 16141 h 16141"/>
                <a:gd name="connsiteX0-247" fmla="*/ 0 w 87328"/>
                <a:gd name="connsiteY0-248" fmla="*/ 0 h 16141"/>
                <a:gd name="connsiteX1-249" fmla="*/ 78140 w 87328"/>
                <a:gd name="connsiteY1-250" fmla="*/ 362 h 16141"/>
                <a:gd name="connsiteX2-251" fmla="*/ 85575 w 87328"/>
                <a:gd name="connsiteY2-252" fmla="*/ 921 h 16141"/>
                <a:gd name="connsiteX3-253" fmla="*/ 74273 w 87328"/>
                <a:gd name="connsiteY3-254" fmla="*/ 3649 h 16141"/>
                <a:gd name="connsiteX4-255" fmla="*/ 66804 w 87328"/>
                <a:gd name="connsiteY4-256" fmla="*/ 7626 h 16141"/>
                <a:gd name="connsiteX5-257" fmla="*/ 74262 w 87328"/>
                <a:gd name="connsiteY5-258" fmla="*/ 12103 h 16141"/>
                <a:gd name="connsiteX6-259" fmla="*/ 82130 w 87328"/>
                <a:gd name="connsiteY6-260" fmla="*/ 15040 h 16141"/>
                <a:gd name="connsiteX7-261" fmla="*/ 252 w 87328"/>
                <a:gd name="connsiteY7-262" fmla="*/ 16141 h 16141"/>
                <a:gd name="connsiteX0-263" fmla="*/ 0 w 87328"/>
                <a:gd name="connsiteY0-264" fmla="*/ 0 h 16141"/>
                <a:gd name="connsiteX1-265" fmla="*/ 78140 w 87328"/>
                <a:gd name="connsiteY1-266" fmla="*/ 362 h 16141"/>
                <a:gd name="connsiteX2-267" fmla="*/ 85575 w 87328"/>
                <a:gd name="connsiteY2-268" fmla="*/ 921 h 16141"/>
                <a:gd name="connsiteX3-269" fmla="*/ 75224 w 87328"/>
                <a:gd name="connsiteY3-270" fmla="*/ 3649 h 16141"/>
                <a:gd name="connsiteX4-271" fmla="*/ 66804 w 87328"/>
                <a:gd name="connsiteY4-272" fmla="*/ 7626 h 16141"/>
                <a:gd name="connsiteX5-273" fmla="*/ 74262 w 87328"/>
                <a:gd name="connsiteY5-274" fmla="*/ 12103 h 16141"/>
                <a:gd name="connsiteX6-275" fmla="*/ 82130 w 87328"/>
                <a:gd name="connsiteY6-276" fmla="*/ 15040 h 16141"/>
                <a:gd name="connsiteX7-277" fmla="*/ 252 w 87328"/>
                <a:gd name="connsiteY7-278" fmla="*/ 16141 h 16141"/>
                <a:gd name="connsiteX0-279" fmla="*/ 0 w 87233"/>
                <a:gd name="connsiteY0-280" fmla="*/ 155 h 15779"/>
                <a:gd name="connsiteX1-281" fmla="*/ 78045 w 87233"/>
                <a:gd name="connsiteY1-282" fmla="*/ 0 h 15779"/>
                <a:gd name="connsiteX2-283" fmla="*/ 85480 w 87233"/>
                <a:gd name="connsiteY2-284" fmla="*/ 559 h 15779"/>
                <a:gd name="connsiteX3-285" fmla="*/ 75129 w 87233"/>
                <a:gd name="connsiteY3-286" fmla="*/ 3287 h 15779"/>
                <a:gd name="connsiteX4-287" fmla="*/ 66709 w 87233"/>
                <a:gd name="connsiteY4-288" fmla="*/ 7264 h 15779"/>
                <a:gd name="connsiteX5-289" fmla="*/ 74167 w 87233"/>
                <a:gd name="connsiteY5-290" fmla="*/ 11741 h 15779"/>
                <a:gd name="connsiteX6-291" fmla="*/ 82035 w 87233"/>
                <a:gd name="connsiteY6-292" fmla="*/ 14678 h 15779"/>
                <a:gd name="connsiteX7-293" fmla="*/ 157 w 87233"/>
                <a:gd name="connsiteY7-294" fmla="*/ 15779 h 15779"/>
                <a:gd name="connsiteX0-295" fmla="*/ 0 w 87233"/>
                <a:gd name="connsiteY0-296" fmla="*/ 21 h 15779"/>
                <a:gd name="connsiteX1-297" fmla="*/ 78045 w 87233"/>
                <a:gd name="connsiteY1-298" fmla="*/ 0 h 15779"/>
                <a:gd name="connsiteX2-299" fmla="*/ 85480 w 87233"/>
                <a:gd name="connsiteY2-300" fmla="*/ 559 h 15779"/>
                <a:gd name="connsiteX3-301" fmla="*/ 75129 w 87233"/>
                <a:gd name="connsiteY3-302" fmla="*/ 3287 h 15779"/>
                <a:gd name="connsiteX4-303" fmla="*/ 66709 w 87233"/>
                <a:gd name="connsiteY4-304" fmla="*/ 7264 h 15779"/>
                <a:gd name="connsiteX5-305" fmla="*/ 74167 w 87233"/>
                <a:gd name="connsiteY5-306" fmla="*/ 11741 h 15779"/>
                <a:gd name="connsiteX6-307" fmla="*/ 82035 w 87233"/>
                <a:gd name="connsiteY6-308" fmla="*/ 14678 h 15779"/>
                <a:gd name="connsiteX7-309" fmla="*/ 157 w 87233"/>
                <a:gd name="connsiteY7-310" fmla="*/ 15779 h 15779"/>
                <a:gd name="connsiteX0-311" fmla="*/ 128 w 87076"/>
                <a:gd name="connsiteY0-312" fmla="*/ 0 h 15858"/>
                <a:gd name="connsiteX1-313" fmla="*/ 77888 w 87076"/>
                <a:gd name="connsiteY1-314" fmla="*/ 79 h 15858"/>
                <a:gd name="connsiteX2-315" fmla="*/ 85323 w 87076"/>
                <a:gd name="connsiteY2-316" fmla="*/ 638 h 15858"/>
                <a:gd name="connsiteX3-317" fmla="*/ 74972 w 87076"/>
                <a:gd name="connsiteY3-318" fmla="*/ 3366 h 15858"/>
                <a:gd name="connsiteX4-319" fmla="*/ 66552 w 87076"/>
                <a:gd name="connsiteY4-320" fmla="*/ 7343 h 15858"/>
                <a:gd name="connsiteX5-321" fmla="*/ 74010 w 87076"/>
                <a:gd name="connsiteY5-322" fmla="*/ 11820 h 15858"/>
                <a:gd name="connsiteX6-323" fmla="*/ 81878 w 87076"/>
                <a:gd name="connsiteY6-324" fmla="*/ 14757 h 15858"/>
                <a:gd name="connsiteX7-325" fmla="*/ 0 w 87076"/>
                <a:gd name="connsiteY7-326" fmla="*/ 15858 h 15858"/>
                <a:gd name="connsiteX0-327" fmla="*/ 0 w 86948"/>
                <a:gd name="connsiteY0-328" fmla="*/ 0 h 15341"/>
                <a:gd name="connsiteX1-329" fmla="*/ 77760 w 86948"/>
                <a:gd name="connsiteY1-330" fmla="*/ 79 h 15341"/>
                <a:gd name="connsiteX2-331" fmla="*/ 85195 w 86948"/>
                <a:gd name="connsiteY2-332" fmla="*/ 638 h 15341"/>
                <a:gd name="connsiteX3-333" fmla="*/ 74844 w 86948"/>
                <a:gd name="connsiteY3-334" fmla="*/ 3366 h 15341"/>
                <a:gd name="connsiteX4-335" fmla="*/ 66424 w 86948"/>
                <a:gd name="connsiteY4-336" fmla="*/ 7343 h 15341"/>
                <a:gd name="connsiteX5-337" fmla="*/ 73882 w 86948"/>
                <a:gd name="connsiteY5-338" fmla="*/ 11820 h 15341"/>
                <a:gd name="connsiteX6-339" fmla="*/ 81750 w 86948"/>
                <a:gd name="connsiteY6-340" fmla="*/ 14757 h 15341"/>
                <a:gd name="connsiteX7-341" fmla="*/ 157 w 86948"/>
                <a:gd name="connsiteY7-342" fmla="*/ 15341 h 15341"/>
                <a:gd name="connsiteX0-343" fmla="*/ 0 w 86948"/>
                <a:gd name="connsiteY0-344" fmla="*/ 0 h 15107"/>
                <a:gd name="connsiteX1-345" fmla="*/ 77760 w 86948"/>
                <a:gd name="connsiteY1-346" fmla="*/ 79 h 15107"/>
                <a:gd name="connsiteX2-347" fmla="*/ 85195 w 86948"/>
                <a:gd name="connsiteY2-348" fmla="*/ 638 h 15107"/>
                <a:gd name="connsiteX3-349" fmla="*/ 74844 w 86948"/>
                <a:gd name="connsiteY3-350" fmla="*/ 3366 h 15107"/>
                <a:gd name="connsiteX4-351" fmla="*/ 66424 w 86948"/>
                <a:gd name="connsiteY4-352" fmla="*/ 7343 h 15107"/>
                <a:gd name="connsiteX5-353" fmla="*/ 73882 w 86948"/>
                <a:gd name="connsiteY5-354" fmla="*/ 11820 h 15107"/>
                <a:gd name="connsiteX6-355" fmla="*/ 81750 w 86948"/>
                <a:gd name="connsiteY6-356" fmla="*/ 14757 h 15107"/>
                <a:gd name="connsiteX7-357" fmla="*/ 252 w 86948"/>
                <a:gd name="connsiteY7-358" fmla="*/ 15107 h 15107"/>
                <a:gd name="connsiteX0-359" fmla="*/ 0 w 86948"/>
                <a:gd name="connsiteY0-360" fmla="*/ 0 h 14974"/>
                <a:gd name="connsiteX1-361" fmla="*/ 77760 w 86948"/>
                <a:gd name="connsiteY1-362" fmla="*/ 79 h 14974"/>
                <a:gd name="connsiteX2-363" fmla="*/ 85195 w 86948"/>
                <a:gd name="connsiteY2-364" fmla="*/ 638 h 14974"/>
                <a:gd name="connsiteX3-365" fmla="*/ 74844 w 86948"/>
                <a:gd name="connsiteY3-366" fmla="*/ 3366 h 14974"/>
                <a:gd name="connsiteX4-367" fmla="*/ 66424 w 86948"/>
                <a:gd name="connsiteY4-368" fmla="*/ 7343 h 14974"/>
                <a:gd name="connsiteX5-369" fmla="*/ 73882 w 86948"/>
                <a:gd name="connsiteY5-370" fmla="*/ 11820 h 14974"/>
                <a:gd name="connsiteX6-371" fmla="*/ 81750 w 86948"/>
                <a:gd name="connsiteY6-372" fmla="*/ 14757 h 14974"/>
                <a:gd name="connsiteX7-373" fmla="*/ 252 w 86948"/>
                <a:gd name="connsiteY7-374" fmla="*/ 14974 h 14974"/>
                <a:gd name="connsiteX0-375" fmla="*/ 0 w 86948"/>
                <a:gd name="connsiteY0-376" fmla="*/ 0 h 14841"/>
                <a:gd name="connsiteX1-377" fmla="*/ 77760 w 86948"/>
                <a:gd name="connsiteY1-378" fmla="*/ 79 h 14841"/>
                <a:gd name="connsiteX2-379" fmla="*/ 85195 w 86948"/>
                <a:gd name="connsiteY2-380" fmla="*/ 638 h 14841"/>
                <a:gd name="connsiteX3-381" fmla="*/ 74844 w 86948"/>
                <a:gd name="connsiteY3-382" fmla="*/ 3366 h 14841"/>
                <a:gd name="connsiteX4-383" fmla="*/ 66424 w 86948"/>
                <a:gd name="connsiteY4-384" fmla="*/ 7343 h 14841"/>
                <a:gd name="connsiteX5-385" fmla="*/ 73882 w 86948"/>
                <a:gd name="connsiteY5-386" fmla="*/ 11820 h 14841"/>
                <a:gd name="connsiteX6-387" fmla="*/ 81750 w 86948"/>
                <a:gd name="connsiteY6-388" fmla="*/ 14757 h 14841"/>
                <a:gd name="connsiteX7-389" fmla="*/ 252 w 86948"/>
                <a:gd name="connsiteY7-390" fmla="*/ 14841 h 14841"/>
                <a:gd name="connsiteX0-391" fmla="*/ 0 w 86948"/>
                <a:gd name="connsiteY0-392" fmla="*/ 0 h 14757"/>
                <a:gd name="connsiteX1-393" fmla="*/ 77760 w 86948"/>
                <a:gd name="connsiteY1-394" fmla="*/ 79 h 14757"/>
                <a:gd name="connsiteX2-395" fmla="*/ 85195 w 86948"/>
                <a:gd name="connsiteY2-396" fmla="*/ 638 h 14757"/>
                <a:gd name="connsiteX3-397" fmla="*/ 74844 w 86948"/>
                <a:gd name="connsiteY3-398" fmla="*/ 3366 h 14757"/>
                <a:gd name="connsiteX4-399" fmla="*/ 66424 w 86948"/>
                <a:gd name="connsiteY4-400" fmla="*/ 7343 h 14757"/>
                <a:gd name="connsiteX5-401" fmla="*/ 73882 w 86948"/>
                <a:gd name="connsiteY5-402" fmla="*/ 11820 h 14757"/>
                <a:gd name="connsiteX6-403" fmla="*/ 81750 w 86948"/>
                <a:gd name="connsiteY6-404" fmla="*/ 14757 h 14757"/>
                <a:gd name="connsiteX7-405" fmla="*/ 347 w 86948"/>
                <a:gd name="connsiteY7-406" fmla="*/ 14707 h 14757"/>
                <a:gd name="connsiteX0-407" fmla="*/ 0 w 86948"/>
                <a:gd name="connsiteY0-408" fmla="*/ 0 h 14807"/>
                <a:gd name="connsiteX1-409" fmla="*/ 77760 w 86948"/>
                <a:gd name="connsiteY1-410" fmla="*/ 79 h 14807"/>
                <a:gd name="connsiteX2-411" fmla="*/ 85195 w 86948"/>
                <a:gd name="connsiteY2-412" fmla="*/ 638 h 14807"/>
                <a:gd name="connsiteX3-413" fmla="*/ 74844 w 86948"/>
                <a:gd name="connsiteY3-414" fmla="*/ 3366 h 14807"/>
                <a:gd name="connsiteX4-415" fmla="*/ 66424 w 86948"/>
                <a:gd name="connsiteY4-416" fmla="*/ 7343 h 14807"/>
                <a:gd name="connsiteX5-417" fmla="*/ 73882 w 86948"/>
                <a:gd name="connsiteY5-418" fmla="*/ 11820 h 14807"/>
                <a:gd name="connsiteX6-419" fmla="*/ 81750 w 86948"/>
                <a:gd name="connsiteY6-420" fmla="*/ 14757 h 14807"/>
                <a:gd name="connsiteX7-421" fmla="*/ 252 w 86948"/>
                <a:gd name="connsiteY7-422" fmla="*/ 14807 h 14807"/>
                <a:gd name="connsiteX0-423" fmla="*/ 0 w 87772"/>
                <a:gd name="connsiteY0-424" fmla="*/ 0 h 14807"/>
                <a:gd name="connsiteX1-425" fmla="*/ 77760 w 87772"/>
                <a:gd name="connsiteY1-426" fmla="*/ 79 h 14807"/>
                <a:gd name="connsiteX2-427" fmla="*/ 86525 w 87772"/>
                <a:gd name="connsiteY2-428" fmla="*/ 254 h 14807"/>
                <a:gd name="connsiteX3-429" fmla="*/ 74844 w 87772"/>
                <a:gd name="connsiteY3-430" fmla="*/ 3366 h 14807"/>
                <a:gd name="connsiteX4-431" fmla="*/ 66424 w 87772"/>
                <a:gd name="connsiteY4-432" fmla="*/ 7343 h 14807"/>
                <a:gd name="connsiteX5-433" fmla="*/ 73882 w 87772"/>
                <a:gd name="connsiteY5-434" fmla="*/ 11820 h 14807"/>
                <a:gd name="connsiteX6-435" fmla="*/ 81750 w 87772"/>
                <a:gd name="connsiteY6-436" fmla="*/ 14757 h 14807"/>
                <a:gd name="connsiteX7-437" fmla="*/ 252 w 87772"/>
                <a:gd name="connsiteY7-438" fmla="*/ 14807 h 14807"/>
                <a:gd name="connsiteX0-439" fmla="*/ 0 w 86525"/>
                <a:gd name="connsiteY0-440" fmla="*/ 0 h 14807"/>
                <a:gd name="connsiteX1-441" fmla="*/ 86525 w 86525"/>
                <a:gd name="connsiteY1-442" fmla="*/ 254 h 14807"/>
                <a:gd name="connsiteX2-443" fmla="*/ 74844 w 86525"/>
                <a:gd name="connsiteY2-444" fmla="*/ 3366 h 14807"/>
                <a:gd name="connsiteX3-445" fmla="*/ 66424 w 86525"/>
                <a:gd name="connsiteY3-446" fmla="*/ 7343 h 14807"/>
                <a:gd name="connsiteX4-447" fmla="*/ 73882 w 86525"/>
                <a:gd name="connsiteY4-448" fmla="*/ 11820 h 14807"/>
                <a:gd name="connsiteX5-449" fmla="*/ 81750 w 86525"/>
                <a:gd name="connsiteY5-450" fmla="*/ 14757 h 14807"/>
                <a:gd name="connsiteX6-451" fmla="*/ 252 w 86525"/>
                <a:gd name="connsiteY6-452" fmla="*/ 14807 h 14807"/>
                <a:gd name="connsiteX0-453" fmla="*/ 0 w 86525"/>
                <a:gd name="connsiteY0-454" fmla="*/ 0 h 14807"/>
                <a:gd name="connsiteX1-455" fmla="*/ 86525 w 86525"/>
                <a:gd name="connsiteY1-456" fmla="*/ 154 h 14807"/>
                <a:gd name="connsiteX2-457" fmla="*/ 74844 w 86525"/>
                <a:gd name="connsiteY2-458" fmla="*/ 3366 h 14807"/>
                <a:gd name="connsiteX3-459" fmla="*/ 66424 w 86525"/>
                <a:gd name="connsiteY3-460" fmla="*/ 7343 h 14807"/>
                <a:gd name="connsiteX4-461" fmla="*/ 73882 w 86525"/>
                <a:gd name="connsiteY4-462" fmla="*/ 11820 h 14807"/>
                <a:gd name="connsiteX5-463" fmla="*/ 81750 w 86525"/>
                <a:gd name="connsiteY5-464" fmla="*/ 14757 h 14807"/>
                <a:gd name="connsiteX6-465" fmla="*/ 252 w 86525"/>
                <a:gd name="connsiteY6-466" fmla="*/ 14807 h 14807"/>
                <a:gd name="connsiteX0-467" fmla="*/ 0 w 85955"/>
                <a:gd name="connsiteY0-468" fmla="*/ 0 h 14807"/>
                <a:gd name="connsiteX1-469" fmla="*/ 85955 w 85955"/>
                <a:gd name="connsiteY1-470" fmla="*/ 20 h 14807"/>
                <a:gd name="connsiteX2-471" fmla="*/ 74844 w 85955"/>
                <a:gd name="connsiteY2-472" fmla="*/ 3366 h 14807"/>
                <a:gd name="connsiteX3-473" fmla="*/ 66424 w 85955"/>
                <a:gd name="connsiteY3-474" fmla="*/ 7343 h 14807"/>
                <a:gd name="connsiteX4-475" fmla="*/ 73882 w 85955"/>
                <a:gd name="connsiteY4-476" fmla="*/ 11820 h 14807"/>
                <a:gd name="connsiteX5-477" fmla="*/ 81750 w 85955"/>
                <a:gd name="connsiteY5-478" fmla="*/ 14757 h 14807"/>
                <a:gd name="connsiteX6-479" fmla="*/ 252 w 85955"/>
                <a:gd name="connsiteY6-480" fmla="*/ 14807 h 14807"/>
                <a:gd name="connsiteX0-481" fmla="*/ 0 w 85955"/>
                <a:gd name="connsiteY0-482" fmla="*/ 0 h 14841"/>
                <a:gd name="connsiteX1-483" fmla="*/ 85955 w 85955"/>
                <a:gd name="connsiteY1-484" fmla="*/ 20 h 14841"/>
                <a:gd name="connsiteX2-485" fmla="*/ 74844 w 85955"/>
                <a:gd name="connsiteY2-486" fmla="*/ 3366 h 14841"/>
                <a:gd name="connsiteX3-487" fmla="*/ 66424 w 85955"/>
                <a:gd name="connsiteY3-488" fmla="*/ 7343 h 14841"/>
                <a:gd name="connsiteX4-489" fmla="*/ 73882 w 85955"/>
                <a:gd name="connsiteY4-490" fmla="*/ 11820 h 14841"/>
                <a:gd name="connsiteX5-491" fmla="*/ 81750 w 85955"/>
                <a:gd name="connsiteY5-492" fmla="*/ 14841 h 14841"/>
                <a:gd name="connsiteX6-493" fmla="*/ 252 w 85955"/>
                <a:gd name="connsiteY6-494" fmla="*/ 14807 h 14841"/>
                <a:gd name="connsiteX0-495" fmla="*/ 0 w 85955"/>
                <a:gd name="connsiteY0-496" fmla="*/ 0 h 14807"/>
                <a:gd name="connsiteX1-497" fmla="*/ 85955 w 85955"/>
                <a:gd name="connsiteY1-498" fmla="*/ 20 h 14807"/>
                <a:gd name="connsiteX2-499" fmla="*/ 74844 w 85955"/>
                <a:gd name="connsiteY2-500" fmla="*/ 3366 h 14807"/>
                <a:gd name="connsiteX3-501" fmla="*/ 66424 w 85955"/>
                <a:gd name="connsiteY3-502" fmla="*/ 7343 h 14807"/>
                <a:gd name="connsiteX4-503" fmla="*/ 73882 w 85955"/>
                <a:gd name="connsiteY4-504" fmla="*/ 11820 h 14807"/>
                <a:gd name="connsiteX5-505" fmla="*/ 81560 w 85955"/>
                <a:gd name="connsiteY5-506" fmla="*/ 14774 h 14807"/>
                <a:gd name="connsiteX6-507" fmla="*/ 252 w 85955"/>
                <a:gd name="connsiteY6-508" fmla="*/ 14807 h 14807"/>
                <a:gd name="connsiteX0-509" fmla="*/ 0 w 85955"/>
                <a:gd name="connsiteY0-510" fmla="*/ 0 h 14824"/>
                <a:gd name="connsiteX1-511" fmla="*/ 85955 w 85955"/>
                <a:gd name="connsiteY1-512" fmla="*/ 20 h 14824"/>
                <a:gd name="connsiteX2-513" fmla="*/ 74844 w 85955"/>
                <a:gd name="connsiteY2-514" fmla="*/ 3366 h 14824"/>
                <a:gd name="connsiteX3-515" fmla="*/ 66424 w 85955"/>
                <a:gd name="connsiteY3-516" fmla="*/ 7343 h 14824"/>
                <a:gd name="connsiteX4-517" fmla="*/ 73882 w 85955"/>
                <a:gd name="connsiteY4-518" fmla="*/ 11820 h 14824"/>
                <a:gd name="connsiteX5-519" fmla="*/ 81655 w 85955"/>
                <a:gd name="connsiteY5-520" fmla="*/ 14824 h 14824"/>
                <a:gd name="connsiteX6-521" fmla="*/ 252 w 85955"/>
                <a:gd name="connsiteY6-522" fmla="*/ 14807 h 14824"/>
                <a:gd name="connsiteX0-523" fmla="*/ 0 w 85955"/>
                <a:gd name="connsiteY0-524" fmla="*/ 0 h 14807"/>
                <a:gd name="connsiteX1-525" fmla="*/ 85955 w 85955"/>
                <a:gd name="connsiteY1-526" fmla="*/ 20 h 14807"/>
                <a:gd name="connsiteX2-527" fmla="*/ 74844 w 85955"/>
                <a:gd name="connsiteY2-528" fmla="*/ 3366 h 14807"/>
                <a:gd name="connsiteX3-529" fmla="*/ 66424 w 85955"/>
                <a:gd name="connsiteY3-530" fmla="*/ 7343 h 14807"/>
                <a:gd name="connsiteX4-531" fmla="*/ 73882 w 85955"/>
                <a:gd name="connsiteY4-532" fmla="*/ 11820 h 14807"/>
                <a:gd name="connsiteX5-533" fmla="*/ 81845 w 85955"/>
                <a:gd name="connsiteY5-534" fmla="*/ 14774 h 14807"/>
                <a:gd name="connsiteX6-535" fmla="*/ 252 w 85955"/>
                <a:gd name="connsiteY6-536" fmla="*/ 14807 h 14807"/>
                <a:gd name="connsiteX0-537" fmla="*/ 0 w 85955"/>
                <a:gd name="connsiteY0-538" fmla="*/ 0 h 14841"/>
                <a:gd name="connsiteX1-539" fmla="*/ 85955 w 85955"/>
                <a:gd name="connsiteY1-540" fmla="*/ 20 h 14841"/>
                <a:gd name="connsiteX2-541" fmla="*/ 74844 w 85955"/>
                <a:gd name="connsiteY2-542" fmla="*/ 3366 h 14841"/>
                <a:gd name="connsiteX3-543" fmla="*/ 66424 w 85955"/>
                <a:gd name="connsiteY3-544" fmla="*/ 7343 h 14841"/>
                <a:gd name="connsiteX4-545" fmla="*/ 73882 w 85955"/>
                <a:gd name="connsiteY4-546" fmla="*/ 11820 h 14841"/>
                <a:gd name="connsiteX5-547" fmla="*/ 81845 w 85955"/>
                <a:gd name="connsiteY5-548" fmla="*/ 14841 h 14841"/>
                <a:gd name="connsiteX6-549" fmla="*/ 252 w 85955"/>
                <a:gd name="connsiteY6-550" fmla="*/ 14807 h 14841"/>
                <a:gd name="connsiteX0-551" fmla="*/ 0 w 85955"/>
                <a:gd name="connsiteY0-552" fmla="*/ 0 h 14857"/>
                <a:gd name="connsiteX1-553" fmla="*/ 85955 w 85955"/>
                <a:gd name="connsiteY1-554" fmla="*/ 20 h 14857"/>
                <a:gd name="connsiteX2-555" fmla="*/ 74844 w 85955"/>
                <a:gd name="connsiteY2-556" fmla="*/ 3366 h 14857"/>
                <a:gd name="connsiteX3-557" fmla="*/ 66424 w 85955"/>
                <a:gd name="connsiteY3-558" fmla="*/ 7343 h 14857"/>
                <a:gd name="connsiteX4-559" fmla="*/ 73882 w 85955"/>
                <a:gd name="connsiteY4-560" fmla="*/ 11820 h 14857"/>
                <a:gd name="connsiteX5-561" fmla="*/ 81845 w 85955"/>
                <a:gd name="connsiteY5-562" fmla="*/ 14841 h 14857"/>
                <a:gd name="connsiteX6-563" fmla="*/ 347 w 85955"/>
                <a:gd name="connsiteY6-564" fmla="*/ 14857 h 14857"/>
                <a:gd name="connsiteX0-565" fmla="*/ 0 w 84815"/>
                <a:gd name="connsiteY0-566" fmla="*/ 0 h 14857"/>
                <a:gd name="connsiteX1-567" fmla="*/ 84815 w 84815"/>
                <a:gd name="connsiteY1-568" fmla="*/ 42 h 14857"/>
                <a:gd name="connsiteX2-569" fmla="*/ 74844 w 84815"/>
                <a:gd name="connsiteY2-570" fmla="*/ 3366 h 14857"/>
                <a:gd name="connsiteX3-571" fmla="*/ 66424 w 84815"/>
                <a:gd name="connsiteY3-572" fmla="*/ 7343 h 14857"/>
                <a:gd name="connsiteX4-573" fmla="*/ 73882 w 84815"/>
                <a:gd name="connsiteY4-574" fmla="*/ 11820 h 14857"/>
                <a:gd name="connsiteX5-575" fmla="*/ 81845 w 84815"/>
                <a:gd name="connsiteY5-576" fmla="*/ 14841 h 14857"/>
                <a:gd name="connsiteX6-577" fmla="*/ 347 w 84815"/>
                <a:gd name="connsiteY6-578" fmla="*/ 14857 h 14857"/>
                <a:gd name="connsiteX0-579" fmla="*/ 0 w 82345"/>
                <a:gd name="connsiteY0-580" fmla="*/ 0 h 14857"/>
                <a:gd name="connsiteX1-581" fmla="*/ 82345 w 82345"/>
                <a:gd name="connsiteY1-582" fmla="*/ 42 h 14857"/>
                <a:gd name="connsiteX2-583" fmla="*/ 74844 w 82345"/>
                <a:gd name="connsiteY2-584" fmla="*/ 3366 h 14857"/>
                <a:gd name="connsiteX3-585" fmla="*/ 66424 w 82345"/>
                <a:gd name="connsiteY3-586" fmla="*/ 7343 h 14857"/>
                <a:gd name="connsiteX4-587" fmla="*/ 73882 w 82345"/>
                <a:gd name="connsiteY4-588" fmla="*/ 11820 h 14857"/>
                <a:gd name="connsiteX5-589" fmla="*/ 81845 w 82345"/>
                <a:gd name="connsiteY5-590" fmla="*/ 14841 h 14857"/>
                <a:gd name="connsiteX6-591" fmla="*/ 347 w 82345"/>
                <a:gd name="connsiteY6-592" fmla="*/ 14857 h 14857"/>
                <a:gd name="connsiteX0-593" fmla="*/ 0 w 81845"/>
                <a:gd name="connsiteY0-594" fmla="*/ 0 h 14857"/>
                <a:gd name="connsiteX1-595" fmla="*/ 81775 w 81845"/>
                <a:gd name="connsiteY1-596" fmla="*/ 75 h 14857"/>
                <a:gd name="connsiteX2-597" fmla="*/ 74844 w 81845"/>
                <a:gd name="connsiteY2-598" fmla="*/ 3366 h 14857"/>
                <a:gd name="connsiteX3-599" fmla="*/ 66424 w 81845"/>
                <a:gd name="connsiteY3-600" fmla="*/ 7343 h 14857"/>
                <a:gd name="connsiteX4-601" fmla="*/ 73882 w 81845"/>
                <a:gd name="connsiteY4-602" fmla="*/ 11820 h 14857"/>
                <a:gd name="connsiteX5-603" fmla="*/ 81845 w 81845"/>
                <a:gd name="connsiteY5-604" fmla="*/ 14841 h 14857"/>
                <a:gd name="connsiteX6-605" fmla="*/ 347 w 81845"/>
                <a:gd name="connsiteY6-606" fmla="*/ 14857 h 14857"/>
                <a:gd name="connsiteX0-607" fmla="*/ 0 w 81845"/>
                <a:gd name="connsiteY0-608" fmla="*/ 0 h 14857"/>
                <a:gd name="connsiteX1-609" fmla="*/ 81775 w 81845"/>
                <a:gd name="connsiteY1-610" fmla="*/ 75 h 14857"/>
                <a:gd name="connsiteX2-611" fmla="*/ 73894 w 81845"/>
                <a:gd name="connsiteY2-612" fmla="*/ 2898 h 14857"/>
                <a:gd name="connsiteX3-613" fmla="*/ 66424 w 81845"/>
                <a:gd name="connsiteY3-614" fmla="*/ 7343 h 14857"/>
                <a:gd name="connsiteX4-615" fmla="*/ 73882 w 81845"/>
                <a:gd name="connsiteY4-616" fmla="*/ 11820 h 14857"/>
                <a:gd name="connsiteX5-617" fmla="*/ 81845 w 81845"/>
                <a:gd name="connsiteY5-618" fmla="*/ 14841 h 14857"/>
                <a:gd name="connsiteX6-619" fmla="*/ 347 w 81845"/>
                <a:gd name="connsiteY6-620" fmla="*/ 14857 h 14857"/>
                <a:gd name="connsiteX0-621" fmla="*/ 0 w 81845"/>
                <a:gd name="connsiteY0-622" fmla="*/ 0 h 14790"/>
                <a:gd name="connsiteX1-623" fmla="*/ 81775 w 81845"/>
                <a:gd name="connsiteY1-624" fmla="*/ 8 h 14790"/>
                <a:gd name="connsiteX2-625" fmla="*/ 73894 w 81845"/>
                <a:gd name="connsiteY2-626" fmla="*/ 2831 h 14790"/>
                <a:gd name="connsiteX3-627" fmla="*/ 66424 w 81845"/>
                <a:gd name="connsiteY3-628" fmla="*/ 7276 h 14790"/>
                <a:gd name="connsiteX4-629" fmla="*/ 73882 w 81845"/>
                <a:gd name="connsiteY4-630" fmla="*/ 11753 h 14790"/>
                <a:gd name="connsiteX5-631" fmla="*/ 81845 w 81845"/>
                <a:gd name="connsiteY5-632" fmla="*/ 14774 h 14790"/>
                <a:gd name="connsiteX6-633" fmla="*/ 347 w 81845"/>
                <a:gd name="connsiteY6-634" fmla="*/ 14790 h 14790"/>
                <a:gd name="connsiteX0-635" fmla="*/ 0 w 81750"/>
                <a:gd name="connsiteY0-636" fmla="*/ 59 h 14782"/>
                <a:gd name="connsiteX1-637" fmla="*/ 81680 w 81750"/>
                <a:gd name="connsiteY1-638" fmla="*/ 0 h 14782"/>
                <a:gd name="connsiteX2-639" fmla="*/ 73799 w 81750"/>
                <a:gd name="connsiteY2-640" fmla="*/ 2823 h 14782"/>
                <a:gd name="connsiteX3-641" fmla="*/ 66329 w 81750"/>
                <a:gd name="connsiteY3-642" fmla="*/ 7268 h 14782"/>
                <a:gd name="connsiteX4-643" fmla="*/ 73787 w 81750"/>
                <a:gd name="connsiteY4-644" fmla="*/ 11745 h 14782"/>
                <a:gd name="connsiteX5-645" fmla="*/ 81750 w 81750"/>
                <a:gd name="connsiteY5-646" fmla="*/ 14766 h 14782"/>
                <a:gd name="connsiteX6-647" fmla="*/ 252 w 81750"/>
                <a:gd name="connsiteY6-648" fmla="*/ 14782 h 14782"/>
                <a:gd name="connsiteX0-649" fmla="*/ 0 w 81750"/>
                <a:gd name="connsiteY0-650" fmla="*/ 9 h 14782"/>
                <a:gd name="connsiteX1-651" fmla="*/ 81680 w 81750"/>
                <a:gd name="connsiteY1-652" fmla="*/ 0 h 14782"/>
                <a:gd name="connsiteX2-653" fmla="*/ 73799 w 81750"/>
                <a:gd name="connsiteY2-654" fmla="*/ 2823 h 14782"/>
                <a:gd name="connsiteX3-655" fmla="*/ 66329 w 81750"/>
                <a:gd name="connsiteY3-656" fmla="*/ 7268 h 14782"/>
                <a:gd name="connsiteX4-657" fmla="*/ 73787 w 81750"/>
                <a:gd name="connsiteY4-658" fmla="*/ 11745 h 14782"/>
                <a:gd name="connsiteX5-659" fmla="*/ 81750 w 81750"/>
                <a:gd name="connsiteY5-660" fmla="*/ 14766 h 14782"/>
                <a:gd name="connsiteX6-661" fmla="*/ 252 w 81750"/>
                <a:gd name="connsiteY6-662" fmla="*/ 14782 h 14782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13" y="connsiteY3-14"/>
                </a:cxn>
                <a:cxn ang="0">
                  <a:pos x="connsiteX4-31" y="connsiteY4-32"/>
                </a:cxn>
                <a:cxn ang="0">
                  <a:pos x="connsiteX5-53" y="connsiteY5-54"/>
                </a:cxn>
                <a:cxn ang="0">
                  <a:pos x="connsiteX6-103" y="connsiteY6-104"/>
                </a:cxn>
              </a:cxnLst>
              <a:rect l="l" t="t" r="r" b="b"/>
              <a:pathLst>
                <a:path w="81750" h="14782">
                  <a:moveTo>
                    <a:pt x="0" y="9"/>
                  </a:moveTo>
                  <a:lnTo>
                    <a:pt x="81680" y="0"/>
                  </a:lnTo>
                  <a:cubicBezTo>
                    <a:pt x="80497" y="534"/>
                    <a:pt x="76817" y="1716"/>
                    <a:pt x="73799" y="2823"/>
                  </a:cubicBezTo>
                  <a:cubicBezTo>
                    <a:pt x="70781" y="3930"/>
                    <a:pt x="66119" y="5800"/>
                    <a:pt x="66329" y="7268"/>
                  </a:cubicBezTo>
                  <a:cubicBezTo>
                    <a:pt x="66539" y="8736"/>
                    <a:pt x="71233" y="10502"/>
                    <a:pt x="73787" y="11745"/>
                  </a:cubicBezTo>
                  <a:cubicBezTo>
                    <a:pt x="76341" y="12988"/>
                    <a:pt x="80228" y="14197"/>
                    <a:pt x="81750" y="14766"/>
                  </a:cubicBezTo>
                  <a:lnTo>
                    <a:pt x="252" y="14782"/>
                  </a:lnTo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 w="19050" cmpd="sng">
              <a:solidFill>
                <a:schemeClr val="tx2"/>
              </a:solidFill>
              <a:round/>
            </a:ln>
          </p:spPr>
          <p:txBody>
            <a:bodyPr/>
            <a:lstStyle/>
            <a:p>
              <a:pPr marL="0" marR="0" lvl="0" indent="0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1516" name="Line 20"/>
            <p:cNvSpPr/>
            <p:nvPr/>
          </p:nvSpPr>
          <p:spPr>
            <a:xfrm>
              <a:off x="513" y="632"/>
              <a:ext cx="779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17" name="Line 21"/>
            <p:cNvSpPr/>
            <p:nvPr/>
          </p:nvSpPr>
          <p:spPr>
            <a:xfrm flipV="1">
              <a:off x="1266" y="323"/>
              <a:ext cx="724" cy="32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18" name="Line 22"/>
            <p:cNvSpPr/>
            <p:nvPr/>
          </p:nvSpPr>
          <p:spPr>
            <a:xfrm>
              <a:off x="513" y="1236"/>
              <a:ext cx="779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19" name="Line 23"/>
            <p:cNvSpPr/>
            <p:nvPr/>
          </p:nvSpPr>
          <p:spPr>
            <a:xfrm>
              <a:off x="1266" y="1223"/>
              <a:ext cx="843" cy="347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1520" name="Text Box 26"/>
            <p:cNvSpPr txBox="1"/>
            <p:nvPr/>
          </p:nvSpPr>
          <p:spPr>
            <a:xfrm>
              <a:off x="1775" y="517"/>
              <a:ext cx="253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21521" name="Text Box 27"/>
            <p:cNvSpPr txBox="1"/>
            <p:nvPr/>
          </p:nvSpPr>
          <p:spPr>
            <a:xfrm>
              <a:off x="793" y="278"/>
              <a:ext cx="254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n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1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21522" name="Text Box 29"/>
            <p:cNvSpPr txBox="1"/>
            <p:nvPr/>
          </p:nvSpPr>
          <p:spPr>
            <a:xfrm>
              <a:off x="483" y="640"/>
              <a:ext cx="344" cy="249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F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grpSp>
          <p:nvGrpSpPr>
            <p:cNvPr id="21523" name="Group 33"/>
            <p:cNvGrpSpPr/>
            <p:nvPr/>
          </p:nvGrpSpPr>
          <p:grpSpPr>
            <a:xfrm>
              <a:off x="617" y="939"/>
              <a:ext cx="768" cy="616"/>
              <a:chOff x="5606" y="8236"/>
              <a:chExt cx="1100" cy="1168"/>
            </a:xfrm>
          </p:grpSpPr>
          <p:sp>
            <p:nvSpPr>
              <p:cNvPr id="21535" name="Line 34"/>
              <p:cNvSpPr/>
              <p:nvPr/>
            </p:nvSpPr>
            <p:spPr>
              <a:xfrm>
                <a:off x="6706" y="8236"/>
                <a:ext cx="0" cy="1168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  <p:sp>
            <p:nvSpPr>
              <p:cNvPr id="21536" name="Line 35"/>
              <p:cNvSpPr/>
              <p:nvPr/>
            </p:nvSpPr>
            <p:spPr>
              <a:xfrm>
                <a:off x="5606" y="8312"/>
                <a:ext cx="0" cy="1092"/>
              </a:xfrm>
              <a:prstGeom prst="line">
                <a:avLst/>
              </a:prstGeom>
              <a:ln w="9525" cap="flat" cmpd="sng">
                <a:solidFill>
                  <a:srgbClr val="000000"/>
                </a:solidFill>
                <a:prstDash val="lgDash"/>
                <a:headEnd type="none" w="med" len="med"/>
                <a:tailEnd type="none" w="med" len="med"/>
              </a:ln>
            </p:spPr>
          </p:sp>
        </p:grpSp>
        <p:sp>
          <p:nvSpPr>
            <p:cNvPr id="21524" name="Line 36"/>
            <p:cNvSpPr/>
            <p:nvPr/>
          </p:nvSpPr>
          <p:spPr>
            <a:xfrm>
              <a:off x="615" y="1362"/>
              <a:ext cx="767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stealth" w="med" len="med"/>
              <a:tailEnd type="stealth" w="med" len="med"/>
            </a:ln>
          </p:spPr>
        </p:sp>
        <p:sp>
          <p:nvSpPr>
            <p:cNvPr id="21525" name="Text Box 38"/>
            <p:cNvSpPr txBox="1"/>
            <p:nvPr/>
          </p:nvSpPr>
          <p:spPr>
            <a:xfrm>
              <a:off x="749" y="1345"/>
              <a:ext cx="254" cy="248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i="1" dirty="0">
                  <a:latin typeface="Times New Roman" panose="02020603050405020304" pitchFamily="18" charset="0"/>
                </a:rPr>
                <a:t>f</a:t>
              </a:r>
              <a:r>
                <a:rPr lang="en-US" altLang="zh-CN" sz="2400" baseline="-25000" dirty="0">
                  <a:latin typeface="Times New Roman" panose="02020603050405020304" pitchFamily="18" charset="0"/>
                </a:rPr>
                <a:t>2</a:t>
              </a:r>
              <a:endParaRPr lang="en-US" altLang="zh-CN" sz="2400" dirty="0">
                <a:latin typeface="Times New Roman" panose="02020603050405020304" pitchFamily="18" charset="0"/>
              </a:endParaRPr>
            </a:p>
          </p:txBody>
        </p:sp>
        <p:sp>
          <p:nvSpPr>
            <p:cNvPr id="21526" name="Line 43"/>
            <p:cNvSpPr/>
            <p:nvPr/>
          </p:nvSpPr>
          <p:spPr>
            <a:xfrm>
              <a:off x="764" y="632"/>
              <a:ext cx="125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21527" name="Line 44"/>
            <p:cNvSpPr/>
            <p:nvPr/>
          </p:nvSpPr>
          <p:spPr>
            <a:xfrm>
              <a:off x="764" y="1236"/>
              <a:ext cx="251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stealth" w="med" len="med"/>
            </a:ln>
          </p:spPr>
        </p:sp>
        <p:sp>
          <p:nvSpPr>
            <p:cNvPr id="21528" name="Freeform 45"/>
            <p:cNvSpPr/>
            <p:nvPr/>
          </p:nvSpPr>
          <p:spPr>
            <a:xfrm rot="223205">
              <a:off x="1584" y="1362"/>
              <a:ext cx="188" cy="5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1"/>
                </a:cxn>
              </a:cxnLst>
              <a:rect l="0" t="0" r="0" b="0"/>
              <a:pathLst>
                <a:path w="270" h="105">
                  <a:moveTo>
                    <a:pt x="0" y="0"/>
                  </a:moveTo>
                  <a:lnTo>
                    <a:pt x="270" y="105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29" name="Freeform 46"/>
            <p:cNvSpPr/>
            <p:nvPr/>
          </p:nvSpPr>
          <p:spPr>
            <a:xfrm>
              <a:off x="1445" y="490"/>
              <a:ext cx="177" cy="79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1" y="0"/>
                </a:cxn>
              </a:cxnLst>
              <a:rect l="0" t="0" r="0" b="0"/>
              <a:pathLst>
                <a:path w="255" h="150">
                  <a:moveTo>
                    <a:pt x="0" y="150"/>
                  </a:moveTo>
                  <a:lnTo>
                    <a:pt x="255" y="0"/>
                  </a:lnTo>
                </a:path>
              </a:pathLst>
            </a:custGeom>
            <a:noFill/>
            <a:ln w="38100" cap="flat" cmpd="sng">
              <a:solidFill>
                <a:srgbClr val="000000">
                  <a:alpha val="100000"/>
                </a:srgbClr>
              </a:solidFill>
              <a:prstDash val="solid"/>
              <a:round/>
              <a:headEnd type="none" w="med" len="med"/>
              <a:tailEnd type="stealth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530" name="Text Box 48"/>
            <p:cNvSpPr txBox="1"/>
            <p:nvPr/>
          </p:nvSpPr>
          <p:spPr>
            <a:xfrm>
              <a:off x="483" y="1661"/>
              <a:ext cx="1984" cy="32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lstStyle/>
            <a:p>
              <a:r>
                <a:rPr lang="en-US" altLang="zh-CN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(D)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第二虚焦点、焦距</a:t>
              </a:r>
            </a:p>
          </p:txBody>
        </p:sp>
        <p:sp>
          <p:nvSpPr>
            <p:cNvPr id="21531" name="Oval 50"/>
            <p:cNvSpPr/>
            <p:nvPr/>
          </p:nvSpPr>
          <p:spPr>
            <a:xfrm>
              <a:off x="1336" y="890"/>
              <a:ext cx="91" cy="91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1532" name="Oval 52"/>
            <p:cNvSpPr/>
            <p:nvPr/>
          </p:nvSpPr>
          <p:spPr>
            <a:xfrm>
              <a:off x="564" y="890"/>
              <a:ext cx="91" cy="91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1533" name="Line 21"/>
            <p:cNvSpPr/>
            <p:nvPr/>
          </p:nvSpPr>
          <p:spPr>
            <a:xfrm flipV="1">
              <a:off x="615" y="570"/>
              <a:ext cx="824" cy="369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  <p:sp>
          <p:nvSpPr>
            <p:cNvPr id="21534" name="Line 23"/>
            <p:cNvSpPr/>
            <p:nvPr/>
          </p:nvSpPr>
          <p:spPr>
            <a:xfrm>
              <a:off x="610" y="941"/>
              <a:ext cx="682" cy="282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dash"/>
              <a:headEnd type="none" w="med" len="med"/>
              <a:tailEnd type="none" w="med" len="med"/>
            </a:ln>
          </p:spPr>
        </p:sp>
      </p:grpSp>
      <p:graphicFrame>
        <p:nvGraphicFramePr>
          <p:cNvPr id="210997" name="Object 5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86572766"/>
              </p:ext>
            </p:extLst>
          </p:nvPr>
        </p:nvGraphicFramePr>
        <p:xfrm>
          <a:off x="5108575" y="309563"/>
          <a:ext cx="2787804" cy="1013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6" r:id="rId5" imgW="1116965" imgH="406400" progId="Equation.3">
                  <p:embed/>
                </p:oleObj>
              </mc:Choice>
              <mc:Fallback>
                <p:oleObj r:id="rId5" imgW="1116965" imgH="406400" progId="Equation.3">
                  <p:embed/>
                  <p:pic>
                    <p:nvPicPr>
                      <p:cNvPr id="0" name="图片 3094"/>
                      <p:cNvPicPr/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>
                      <a:xfrm>
                        <a:off x="5108575" y="309563"/>
                        <a:ext cx="2787804" cy="1013481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1000" name="Text Box 56"/>
          <p:cNvSpPr txBox="1"/>
          <p:nvPr/>
        </p:nvSpPr>
        <p:spPr>
          <a:xfrm>
            <a:off x="1547813" y="3141663"/>
            <a:ext cx="3132137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</a:rPr>
              <a:t>像方焦距</a:t>
            </a:r>
          </a:p>
        </p:txBody>
      </p:sp>
      <p:graphicFrame>
        <p:nvGraphicFramePr>
          <p:cNvPr id="211001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9608062"/>
              </p:ext>
            </p:extLst>
          </p:nvPr>
        </p:nvGraphicFramePr>
        <p:xfrm>
          <a:off x="5073651" y="1851025"/>
          <a:ext cx="2882726" cy="11346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7" r:id="rId7" imgW="1129665" imgH="444500" progId="Equation.3">
                  <p:embed/>
                </p:oleObj>
              </mc:Choice>
              <mc:Fallback>
                <p:oleObj r:id="rId7" imgW="1129665" imgH="444500" progId="Equation.3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073651" y="1851025"/>
                        <a:ext cx="2882726" cy="1134690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4637133"/>
              </p:ext>
            </p:extLst>
          </p:nvPr>
        </p:nvGraphicFramePr>
        <p:xfrm>
          <a:off x="1763688" y="3753036"/>
          <a:ext cx="1542127" cy="11989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8" r:id="rId9" imgW="571500" imgH="444500" progId="Equation.3">
                  <p:embed/>
                </p:oleObj>
              </mc:Choice>
              <mc:Fallback>
                <p:oleObj r:id="rId9" imgW="571500" imgH="444500" progId="Equation.3">
                  <p:embed/>
                  <p:pic>
                    <p:nvPicPr>
                      <p:cNvPr id="0" name="图片 3096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763688" y="3753036"/>
                        <a:ext cx="1542127" cy="1198946"/>
                      </a:xfrm>
                      <a:prstGeom prst="rect">
                        <a:avLst/>
                      </a:prstGeom>
                      <a:noFill/>
                      <a:ln w="9525" cap="flat" cmpd="sng">
                        <a:noFill/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 Box 7"/>
          <p:cNvSpPr txBox="1"/>
          <p:nvPr/>
        </p:nvSpPr>
        <p:spPr>
          <a:xfrm>
            <a:off x="1115616" y="5121188"/>
            <a:ext cx="6084888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smtClean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物</a:t>
            </a:r>
            <a:r>
              <a:rPr lang="zh-CN" altLang="en-US" sz="2400" dirty="0">
                <a:solidFill>
                  <a:schemeClr val="accent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方焦距与像方焦距不相等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0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10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1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0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1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000" grpId="0"/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181" name="Text Box 5"/>
          <p:cNvSpPr txBox="1">
            <a:spLocks noChangeArrowheads="1"/>
          </p:cNvSpPr>
          <p:nvPr/>
        </p:nvSpPr>
        <p:spPr bwMode="auto">
          <a:xfrm>
            <a:off x="354806" y="35719"/>
            <a:ext cx="8418513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R="0" algn="l" defTabSz="914400" eaLnBrk="1" hangingPunct="1">
              <a:spcBef>
                <a:spcPct val="50000"/>
              </a:spcBef>
              <a:buClrTx/>
              <a:buSzTx/>
              <a:buFontTx/>
              <a:buNone/>
              <a:defRPr/>
            </a:pPr>
            <a:r>
              <a:rPr kumimoji="1" lang="zh-CN" altLang="en-US" sz="2800" kern="1200" cap="none" spc="0" normalizeH="0" baseline="0" noProof="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例：</a:t>
            </a:r>
            <a:r>
              <a:rPr kumimoji="1" lang="zh-CN" altLang="en-US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某种液体（</a:t>
            </a:r>
            <a:r>
              <a:rPr kumimoji="1" lang="en-US" altLang="zh-CN" sz="2800" i="1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</a:t>
            </a:r>
            <a:r>
              <a:rPr kumimoji="1" lang="en-US" altLang="zh-CN" sz="2800" kern="1200" cap="none" spc="0" normalizeH="0" baseline="-2500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1</a:t>
            </a:r>
            <a:r>
              <a:rPr kumimoji="1" lang="en-US" altLang="zh-CN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=1.3</a:t>
            </a:r>
            <a:r>
              <a:rPr kumimoji="1" lang="zh-CN" altLang="en-US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）和玻璃（</a:t>
            </a:r>
            <a:r>
              <a:rPr kumimoji="1" lang="en-US" altLang="zh-CN" sz="2800" i="1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n</a:t>
            </a:r>
            <a:r>
              <a:rPr kumimoji="1" lang="en-US" altLang="zh-CN" sz="2800" kern="1200" cap="none" spc="0" normalizeH="0" baseline="-2500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2</a:t>
            </a:r>
            <a:r>
              <a:rPr kumimoji="1" lang="en-US" altLang="zh-CN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=1.5</a:t>
            </a:r>
            <a:r>
              <a:rPr kumimoji="1" lang="zh-CN" altLang="en-US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）的分界面为球面</a:t>
            </a:r>
            <a:r>
              <a:rPr kumimoji="1" lang="en-US" altLang="zh-CN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</a:t>
            </a:r>
            <a:r>
              <a:rPr kumimoji="1" lang="zh-CN" altLang="en-US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在液体中有一物体放在这个折射球面的主光轴上离球面</a:t>
            </a:r>
            <a:r>
              <a:rPr kumimoji="1" lang="en-US" altLang="zh-CN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39cm</a:t>
            </a:r>
            <a:r>
              <a:rPr kumimoji="1" lang="zh-CN" altLang="en-US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处</a:t>
            </a:r>
            <a:r>
              <a:rPr kumimoji="1" lang="en-US" altLang="zh-CN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</a:t>
            </a:r>
            <a:r>
              <a:rPr kumimoji="1" lang="zh-CN" altLang="en-US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并在球前面</a:t>
            </a:r>
            <a:r>
              <a:rPr kumimoji="1" lang="en-US" altLang="zh-CN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30cm</a:t>
            </a:r>
            <a:r>
              <a:rPr kumimoji="1" lang="zh-CN" altLang="en-US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处</a:t>
            </a:r>
            <a:r>
              <a:rPr kumimoji="1" lang="zh-CN" altLang="en-US" sz="2800" kern="1200" cap="none" spc="0" normalizeH="0" baseline="0" noProof="0" dirty="0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成一虚像</a:t>
            </a:r>
            <a:r>
              <a:rPr kumimoji="1" lang="en-US" altLang="zh-CN" sz="2800" kern="1200" cap="none" spc="0" normalizeH="0" baseline="0" noProof="0" dirty="0" smtClean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</a:t>
            </a:r>
            <a:r>
              <a:rPr kumimoji="1" lang="zh-CN" altLang="en-US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求该折射球面的曲率半径</a:t>
            </a:r>
            <a:r>
              <a:rPr kumimoji="1" lang="en-US" altLang="zh-CN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,</a:t>
            </a:r>
            <a:r>
              <a:rPr kumimoji="1" lang="zh-CN" altLang="en-US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并指出哪一种媒质处于球面的凹侧</a:t>
            </a:r>
            <a:r>
              <a:rPr kumimoji="1" lang="en-US" altLang="zh-CN" sz="2800" kern="1200" cap="none" spc="0" normalizeH="0" baseline="0" noProof="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.</a:t>
            </a:r>
          </a:p>
        </p:txBody>
      </p:sp>
      <p:grpSp>
        <p:nvGrpSpPr>
          <p:cNvPr id="22539" name="Group 7"/>
          <p:cNvGrpSpPr/>
          <p:nvPr/>
        </p:nvGrpSpPr>
        <p:grpSpPr>
          <a:xfrm>
            <a:off x="228291" y="2276872"/>
            <a:ext cx="4335771" cy="3141663"/>
            <a:chOff x="288" y="2208"/>
            <a:chExt cx="2656" cy="1979"/>
          </a:xfrm>
        </p:grpSpPr>
        <p:sp>
          <p:nvSpPr>
            <p:cNvPr id="22542" name="Text Box 8"/>
            <p:cNvSpPr txBox="1"/>
            <p:nvPr/>
          </p:nvSpPr>
          <p:spPr>
            <a:xfrm>
              <a:off x="462" y="3073"/>
              <a:ext cx="1815" cy="111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l" eaLnBrk="1" hangingPunct="1">
                <a:spcBef>
                  <a:spcPct val="50000"/>
                </a:spcBef>
              </a:pPr>
              <a:r>
                <a:rPr lang="en-US" altLang="zh-CN" sz="3200" b="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O </a:t>
              </a:r>
              <a:r>
                <a:rPr lang="en-US" altLang="zh-CN" sz="32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       </a:t>
              </a:r>
              <a:r>
                <a:rPr lang="en-US" altLang="zh-CN" sz="2400" b="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I</a:t>
              </a:r>
              <a:r>
                <a:rPr lang="en-US" altLang="zh-CN" sz="3200" b="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 </a:t>
              </a:r>
              <a:r>
                <a:rPr lang="en-US" altLang="zh-CN" sz="32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      </a:t>
              </a:r>
              <a:r>
                <a:rPr lang="en-US" altLang="zh-CN" sz="2800" b="0" i="1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P</a:t>
              </a:r>
            </a:p>
            <a:p>
              <a:pPr algn="l" eaLnBrk="1" hangingPunct="1">
                <a:spcBef>
                  <a:spcPct val="50000"/>
                </a:spcBef>
              </a:pPr>
              <a:r>
                <a:rPr lang="en-US" altLang="zh-CN" sz="28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                 </a:t>
              </a:r>
              <a:endParaRPr lang="en-US" altLang="zh-CN" sz="2400" b="0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  <a:p>
              <a:pPr algn="l" eaLnBrk="1" hangingPunct="1">
                <a:spcBef>
                  <a:spcPct val="50000"/>
                </a:spcBef>
              </a:pPr>
              <a:r>
                <a:rPr lang="en-US" altLang="zh-CN" sz="2400" b="0" dirty="0">
                  <a:solidFill>
                    <a:schemeClr val="accent2"/>
                  </a:solidFill>
                  <a:latin typeface="Times New Roman" panose="02020603050405020304" pitchFamily="18" charset="0"/>
                </a:rPr>
                <a:t>          </a:t>
              </a:r>
              <a:endParaRPr lang="en-US" altLang="zh-CN" sz="2800" b="0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22543" name="Group 9"/>
            <p:cNvGrpSpPr/>
            <p:nvPr/>
          </p:nvGrpSpPr>
          <p:grpSpPr>
            <a:xfrm>
              <a:off x="288" y="2208"/>
              <a:ext cx="2656" cy="1728"/>
              <a:chOff x="288" y="2208"/>
              <a:chExt cx="2656" cy="1728"/>
            </a:xfrm>
          </p:grpSpPr>
          <p:sp>
            <p:nvSpPr>
              <p:cNvPr id="22544" name="Line 10"/>
              <p:cNvSpPr/>
              <p:nvPr/>
            </p:nvSpPr>
            <p:spPr>
              <a:xfrm flipV="1">
                <a:off x="1039" y="2903"/>
                <a:ext cx="641" cy="315"/>
              </a:xfrm>
              <a:prstGeom prst="line">
                <a:avLst/>
              </a:prstGeom>
              <a:ln w="28575" cap="flat" cmpd="sng">
                <a:solidFill>
                  <a:srgbClr val="0000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2545" name="Line 11"/>
              <p:cNvSpPr/>
              <p:nvPr/>
            </p:nvSpPr>
            <p:spPr>
              <a:xfrm flipV="1">
                <a:off x="1348" y="2903"/>
                <a:ext cx="332" cy="522"/>
              </a:xfrm>
              <a:prstGeom prst="line">
                <a:avLst/>
              </a:prstGeom>
              <a:ln w="9525" cap="flat" cmpd="sng">
                <a:solidFill>
                  <a:srgbClr val="000099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22546" name="Line 12"/>
              <p:cNvSpPr/>
              <p:nvPr/>
            </p:nvSpPr>
            <p:spPr>
              <a:xfrm flipV="1">
                <a:off x="1680" y="2440"/>
                <a:ext cx="277" cy="463"/>
              </a:xfrm>
              <a:prstGeom prst="line">
                <a:avLst/>
              </a:prstGeom>
              <a:ln w="9525" cap="flat" cmpd="sng">
                <a:solidFill>
                  <a:srgbClr val="0000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2547" name="Line 13"/>
              <p:cNvSpPr/>
              <p:nvPr/>
            </p:nvSpPr>
            <p:spPr>
              <a:xfrm flipV="1">
                <a:off x="1925" y="2208"/>
                <a:ext cx="166" cy="290"/>
              </a:xfrm>
              <a:prstGeom prst="line">
                <a:avLst/>
              </a:prstGeom>
              <a:ln w="9525" cap="flat" cmpd="sng">
                <a:solidFill>
                  <a:srgbClr val="000099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22548" name="Line 14"/>
              <p:cNvSpPr/>
              <p:nvPr/>
            </p:nvSpPr>
            <p:spPr>
              <a:xfrm>
                <a:off x="1680" y="2498"/>
                <a:ext cx="0" cy="1390"/>
              </a:xfrm>
              <a:prstGeom prst="line">
                <a:avLst/>
              </a:prstGeom>
              <a:ln w="9525" cap="flat" cmpd="sng">
                <a:solidFill>
                  <a:srgbClr val="000099"/>
                </a:solidFill>
                <a:prstDash val="dash"/>
                <a:headEnd type="none" w="med" len="med"/>
                <a:tailEnd type="none" w="med" len="med"/>
              </a:ln>
            </p:spPr>
          </p:sp>
          <p:sp>
            <p:nvSpPr>
              <p:cNvPr id="22549" name="Line 15"/>
              <p:cNvSpPr/>
              <p:nvPr/>
            </p:nvSpPr>
            <p:spPr>
              <a:xfrm>
                <a:off x="1344" y="3408"/>
                <a:ext cx="0" cy="240"/>
              </a:xfrm>
              <a:prstGeom prst="line">
                <a:avLst/>
              </a:prstGeom>
              <a:ln w="9525" cap="flat" cmpd="sng">
                <a:solidFill>
                  <a:srgbClr val="0000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2550" name="Line 16"/>
              <p:cNvSpPr/>
              <p:nvPr/>
            </p:nvSpPr>
            <p:spPr>
              <a:xfrm>
                <a:off x="672" y="3408"/>
                <a:ext cx="0" cy="528"/>
              </a:xfrm>
              <a:prstGeom prst="line">
                <a:avLst/>
              </a:prstGeom>
              <a:ln w="9525" cap="flat" cmpd="sng">
                <a:solidFill>
                  <a:srgbClr val="0000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2551" name="Line 17"/>
              <p:cNvSpPr/>
              <p:nvPr/>
            </p:nvSpPr>
            <p:spPr>
              <a:xfrm flipH="1">
                <a:off x="1344" y="3552"/>
                <a:ext cx="336" cy="0"/>
              </a:xfrm>
              <a:prstGeom prst="line">
                <a:avLst/>
              </a:prstGeom>
              <a:ln w="9525" cap="flat" cmpd="sng">
                <a:solidFill>
                  <a:srgbClr val="000099"/>
                </a:solidFill>
                <a:prstDash val="solid"/>
                <a:headEnd type="triangle" w="med" len="med"/>
                <a:tailEnd type="triangle" w="med" len="med"/>
              </a:ln>
            </p:spPr>
          </p:sp>
          <p:sp>
            <p:nvSpPr>
              <p:cNvPr id="22552" name="Line 18"/>
              <p:cNvSpPr/>
              <p:nvPr/>
            </p:nvSpPr>
            <p:spPr>
              <a:xfrm>
                <a:off x="672" y="3840"/>
                <a:ext cx="1008" cy="0"/>
              </a:xfrm>
              <a:prstGeom prst="line">
                <a:avLst/>
              </a:prstGeom>
              <a:ln w="9525" cap="flat" cmpd="sng">
                <a:solidFill>
                  <a:srgbClr val="000099"/>
                </a:solidFill>
                <a:prstDash val="solid"/>
                <a:headEnd type="triangle" w="med" len="med"/>
                <a:tailEnd type="triangle" w="med" len="med"/>
              </a:ln>
            </p:spPr>
          </p:sp>
          <p:sp>
            <p:nvSpPr>
              <p:cNvPr id="22553" name="Line 19"/>
              <p:cNvSpPr/>
              <p:nvPr/>
            </p:nvSpPr>
            <p:spPr>
              <a:xfrm>
                <a:off x="288" y="3428"/>
                <a:ext cx="2400" cy="0"/>
              </a:xfrm>
              <a:prstGeom prst="line">
                <a:avLst/>
              </a:prstGeom>
              <a:ln w="38100" cap="flat" cmpd="sng">
                <a:solidFill>
                  <a:srgbClr val="000099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2554" name="Line 20"/>
              <p:cNvSpPr/>
              <p:nvPr/>
            </p:nvSpPr>
            <p:spPr>
              <a:xfrm flipH="1">
                <a:off x="668" y="3215"/>
                <a:ext cx="384" cy="206"/>
              </a:xfrm>
              <a:prstGeom prst="line">
                <a:avLst/>
              </a:prstGeom>
              <a:ln w="28575" cap="flat" cmpd="sng">
                <a:solidFill>
                  <a:srgbClr val="000099"/>
                </a:solidFill>
                <a:prstDash val="solid"/>
                <a:headEnd type="arrow" w="med" len="med"/>
                <a:tailEnd type="none" w="med" len="med"/>
              </a:ln>
            </p:spPr>
          </p:sp>
          <p:sp>
            <p:nvSpPr>
              <p:cNvPr id="22555" name="Text Box 21"/>
              <p:cNvSpPr txBox="1"/>
              <p:nvPr/>
            </p:nvSpPr>
            <p:spPr>
              <a:xfrm>
                <a:off x="832" y="2495"/>
                <a:ext cx="2112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pPr algn="l" eaLnBrk="1" hangingPunct="1">
                  <a:spcBef>
                    <a:spcPct val="50000"/>
                  </a:spcBef>
                </a:pPr>
                <a:r>
                  <a:rPr lang="en-US" altLang="zh-CN" sz="2400" b="0" i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n-US" altLang="zh-CN" sz="2400" b="0" baseline="-25000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1</a:t>
                </a:r>
                <a:r>
                  <a:rPr lang="en-US" altLang="zh-CN" sz="2400" b="0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=1.3              </a:t>
                </a:r>
                <a:r>
                  <a:rPr lang="en-US" altLang="zh-CN" sz="2400" b="0" i="1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n</a:t>
                </a:r>
                <a:r>
                  <a:rPr lang="en-US" altLang="zh-CN" sz="2400" b="0" baseline="-25000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2</a:t>
                </a:r>
                <a:r>
                  <a:rPr lang="en-US" altLang="zh-CN" sz="2400" b="0" dirty="0">
                    <a:solidFill>
                      <a:schemeClr val="accent2"/>
                    </a:solidFill>
                    <a:latin typeface="Times New Roman" panose="02020603050405020304" pitchFamily="18" charset="0"/>
                  </a:rPr>
                  <a:t>=1.5</a:t>
                </a:r>
              </a:p>
            </p:txBody>
          </p:sp>
        </p:grpSp>
      </p:grpSp>
      <p:sp>
        <p:nvSpPr>
          <p:cNvPr id="434178" name="Rectangle 2"/>
          <p:cNvSpPr/>
          <p:nvPr/>
        </p:nvSpPr>
        <p:spPr>
          <a:xfrm>
            <a:off x="4232275" y="2241823"/>
            <a:ext cx="89852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 eaLnBrk="1" hangingPunct="1"/>
            <a:r>
              <a:rPr lang="zh-CN" altLang="en-US" sz="2800" dirty="0">
                <a:solidFill>
                  <a:schemeClr val="accent2"/>
                </a:solidFill>
                <a:latin typeface="Times New Roman" panose="02020603050405020304" pitchFamily="18" charset="0"/>
              </a:rPr>
              <a:t>解：</a:t>
            </a:r>
          </a:p>
        </p:txBody>
      </p:sp>
      <p:sp>
        <p:nvSpPr>
          <p:cNvPr id="434179" name="Rectangle 3"/>
          <p:cNvSpPr/>
          <p:nvPr/>
        </p:nvSpPr>
        <p:spPr>
          <a:xfrm>
            <a:off x="4564063" y="5059635"/>
            <a:ext cx="4303712" cy="52322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l" eaLnBrk="1" hangingPunct="1"/>
            <a:r>
              <a:rPr lang="zh-CN" altLang="en-US" sz="2800" dirty="0">
                <a:latin typeface="Times New Roman" panose="02020603050405020304" pitchFamily="18" charset="0"/>
              </a:rPr>
              <a:t>液体处于折射面的凹侧</a:t>
            </a:r>
          </a:p>
        </p:txBody>
      </p:sp>
      <p:graphicFrame>
        <p:nvGraphicFramePr>
          <p:cNvPr id="22534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3194199"/>
              </p:ext>
            </p:extLst>
          </p:nvPr>
        </p:nvGraphicFramePr>
        <p:xfrm>
          <a:off x="5148263" y="2060848"/>
          <a:ext cx="2836862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3" r:id="rId3" imgW="1116965" imgH="406400" progId="Equation.3">
                  <p:embed/>
                </p:oleObj>
              </mc:Choice>
              <mc:Fallback>
                <p:oleObj r:id="rId3" imgW="1116965" imgH="406400" progId="Equation.3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48263" y="2060848"/>
                        <a:ext cx="2836862" cy="10318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5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1826302"/>
              </p:ext>
            </p:extLst>
          </p:nvPr>
        </p:nvGraphicFramePr>
        <p:xfrm>
          <a:off x="4967288" y="3245123"/>
          <a:ext cx="3324225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4" r:id="rId5" imgW="1371600" imgH="406400" progId="Equation.3">
                  <p:embed/>
                </p:oleObj>
              </mc:Choice>
              <mc:Fallback>
                <p:oleObj r:id="rId5" imgW="1371600" imgH="406400" progId="Equation.3">
                  <p:embed/>
                  <p:pic>
                    <p:nvPicPr>
                      <p:cNvPr id="0" name="图片 310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67288" y="3245123"/>
                        <a:ext cx="3324225" cy="984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6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266954"/>
              </p:ext>
            </p:extLst>
          </p:nvPr>
        </p:nvGraphicFramePr>
        <p:xfrm>
          <a:off x="5256076" y="4378597"/>
          <a:ext cx="1682750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" r:id="rId7" imgW="673100" imgH="165100" progId="Equation.3">
                  <p:embed/>
                </p:oleObj>
              </mc:Choice>
              <mc:Fallback>
                <p:oleObj r:id="rId7" imgW="673100" imgH="165100" progId="Equation.3">
                  <p:embed/>
                  <p:pic>
                    <p:nvPicPr>
                      <p:cNvPr id="0" name="图片 3099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256076" y="4378597"/>
                        <a:ext cx="1682750" cy="412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Text Box 29"/>
          <p:cNvSpPr txBox="1"/>
          <p:nvPr/>
        </p:nvSpPr>
        <p:spPr>
          <a:xfrm>
            <a:off x="1456168" y="4919742"/>
            <a:ext cx="385762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u</a:t>
            </a:r>
          </a:p>
        </p:txBody>
      </p:sp>
      <p:sp>
        <p:nvSpPr>
          <p:cNvPr id="27" name="Text Box 31"/>
          <p:cNvSpPr txBox="1"/>
          <p:nvPr/>
        </p:nvSpPr>
        <p:spPr>
          <a:xfrm>
            <a:off x="2036785" y="4421902"/>
            <a:ext cx="385763" cy="2825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/>
          <a:lstStyle/>
          <a:p>
            <a:r>
              <a:rPr lang="en-US" altLang="zh-CN" sz="2000" i="1" dirty="0">
                <a:latin typeface="Times New Roman" panose="02020603050405020304" pitchFamily="18" charset="0"/>
              </a:rPr>
              <a:t>v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4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4178" grpId="0"/>
      <p:bldP spid="43417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1116124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3600" b="0" dirty="0">
                <a:solidFill>
                  <a:srgbClr val="FF0000"/>
                </a:solidFill>
              </a:rPr>
              <a:t>二、共轴球面系统</a:t>
            </a:r>
            <a:br>
              <a:rPr lang="zh-CN" altLang="en-US" sz="3600" b="0" dirty="0">
                <a:solidFill>
                  <a:srgbClr val="FF0000"/>
                </a:solidFill>
              </a:rPr>
            </a:br>
            <a:r>
              <a:rPr lang="en-US" altLang="zh-CN" sz="3600" b="0" dirty="0">
                <a:solidFill>
                  <a:srgbClr val="FF0000"/>
                </a:solidFill>
              </a:rPr>
              <a:t>coaxial spherical system</a:t>
            </a:r>
          </a:p>
        </p:txBody>
      </p:sp>
      <p:sp>
        <p:nvSpPr>
          <p:cNvPr id="23555" name="Rectangle 3"/>
          <p:cNvSpPr>
            <a:spLocks noGrp="1"/>
          </p:cNvSpPr>
          <p:nvPr>
            <p:ph idx="1"/>
          </p:nvPr>
        </p:nvSpPr>
        <p:spPr>
          <a:xfrm>
            <a:off x="503238" y="1295400"/>
            <a:ext cx="8208962" cy="3825875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20000"/>
              </a:lnSpc>
            </a:pPr>
            <a:r>
              <a:rPr lang="zh-CN" altLang="en-US" sz="2800" dirty="0">
                <a:solidFill>
                  <a:schemeClr val="accent2"/>
                </a:solidFill>
              </a:rPr>
              <a:t>定义：</a:t>
            </a:r>
          </a:p>
          <a:p>
            <a:pPr eaLnBrk="1" hangingPunct="1">
              <a:lnSpc>
                <a:spcPct val="140000"/>
              </a:lnSpc>
              <a:buNone/>
            </a:pPr>
            <a:r>
              <a:rPr lang="zh-CN" altLang="en-US" sz="2800" dirty="0"/>
              <a:t>   </a:t>
            </a:r>
            <a:r>
              <a:rPr lang="zh-CN" altLang="en-US" sz="2400" dirty="0">
                <a:latin typeface="黑体" panose="02010609060101010101" pitchFamily="49" charset="-122"/>
              </a:rPr>
              <a:t>如果一个光学系统由若干个折射球面组成，且各折射面的曲率中心在同一条直线上，则此光学系统为</a:t>
            </a:r>
            <a:r>
              <a:rPr lang="zh-CN" altLang="en-US" sz="2400" dirty="0">
                <a:solidFill>
                  <a:schemeClr val="accent2"/>
                </a:solidFill>
                <a:latin typeface="黑体" panose="02010609060101010101" pitchFamily="49" charset="-122"/>
              </a:rPr>
              <a:t>共轴球面系统</a:t>
            </a:r>
            <a:r>
              <a:rPr lang="zh-CN" altLang="en-US" sz="2400" dirty="0">
                <a:latin typeface="黑体" panose="02010609060101010101" pitchFamily="49" charset="-122"/>
              </a:rPr>
              <a:t> 。曲率中心所在的直线为该系统的主光轴。</a:t>
            </a:r>
            <a:endParaRPr lang="zh-CN" altLang="en-US" sz="2400" i="1" dirty="0">
              <a:latin typeface="黑体" panose="02010609060101010101" pitchFamily="49" charset="-122"/>
            </a:endParaRPr>
          </a:p>
          <a:p>
            <a:pPr eaLnBrk="1" hangingPunct="1"/>
            <a:endParaRPr lang="en-US" altLang="zh-CN" sz="2400" dirty="0">
              <a:latin typeface="黑体" panose="02010609060101010101" pitchFamily="49" charset="-122"/>
            </a:endParaRPr>
          </a:p>
        </p:txBody>
      </p:sp>
      <p:sp>
        <p:nvSpPr>
          <p:cNvPr id="23556" name="Oval 61"/>
          <p:cNvSpPr/>
          <p:nvPr/>
        </p:nvSpPr>
        <p:spPr>
          <a:xfrm>
            <a:off x="2591780" y="3827140"/>
            <a:ext cx="1944216" cy="1905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3557" name="Oval 62"/>
          <p:cNvSpPr/>
          <p:nvPr/>
        </p:nvSpPr>
        <p:spPr>
          <a:xfrm>
            <a:off x="5472100" y="4077072"/>
            <a:ext cx="1315144" cy="1391419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3558" name="Line 63"/>
          <p:cNvSpPr/>
          <p:nvPr/>
        </p:nvSpPr>
        <p:spPr>
          <a:xfrm>
            <a:off x="1943100" y="4765923"/>
            <a:ext cx="5621338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3559" name="Oval 64"/>
          <p:cNvSpPr/>
          <p:nvPr/>
        </p:nvSpPr>
        <p:spPr>
          <a:xfrm>
            <a:off x="3527884" y="4717715"/>
            <a:ext cx="76200" cy="96825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chemeClr val="hlink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b="0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60" name="Oval 65"/>
          <p:cNvSpPr/>
          <p:nvPr/>
        </p:nvSpPr>
        <p:spPr>
          <a:xfrm>
            <a:off x="6084168" y="4712950"/>
            <a:ext cx="76200" cy="108012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val 18"/>
          <p:cNvSpPr/>
          <p:nvPr/>
        </p:nvSpPr>
        <p:spPr>
          <a:xfrm>
            <a:off x="3635895" y="2924944"/>
            <a:ext cx="2039417" cy="2016125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latin typeface="Times New Roman" panose="02020603050405020304" pitchFamily="18" charset="0"/>
            </a:endParaRPr>
          </a:p>
        </p:txBody>
      </p:sp>
      <p:sp>
        <p:nvSpPr>
          <p:cNvPr id="24579" name="Rectangle 3"/>
          <p:cNvSpPr>
            <a:spLocks noGrp="1"/>
          </p:cNvSpPr>
          <p:nvPr>
            <p:ph idx="1"/>
          </p:nvPr>
        </p:nvSpPr>
        <p:spPr>
          <a:xfrm>
            <a:off x="381000" y="304801"/>
            <a:ext cx="8583613" cy="2656148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30000"/>
              </a:lnSpc>
              <a:buFont typeface="Wingdings" panose="05000000000000000000" pitchFamily="2" charset="2"/>
              <a:buChar char="l"/>
            </a:pPr>
            <a:r>
              <a:rPr lang="zh-CN" altLang="en-US" sz="2800" dirty="0">
                <a:solidFill>
                  <a:schemeClr val="accent2"/>
                </a:solidFill>
              </a:rPr>
              <a:t>共轴球面系统成像分析方法：</a:t>
            </a:r>
            <a:r>
              <a:rPr lang="zh-CN" altLang="en-US" sz="2800" dirty="0"/>
              <a:t>先求出物体通过第一折射面所成的像</a:t>
            </a:r>
            <a:r>
              <a:rPr lang="en-US" altLang="zh-CN" sz="2800" i="1" dirty="0"/>
              <a:t>I</a:t>
            </a:r>
            <a:r>
              <a:rPr lang="en-US" altLang="zh-CN" sz="2800" baseline="-30000" dirty="0"/>
              <a:t>1</a:t>
            </a:r>
            <a:r>
              <a:rPr lang="zh-CN" altLang="en-US" sz="2800" dirty="0"/>
              <a:t>，作为第二折射面的物（有可能是</a:t>
            </a:r>
            <a:r>
              <a:rPr lang="zh-CN" altLang="en-US" sz="2800" dirty="0">
                <a:solidFill>
                  <a:schemeClr val="accent2"/>
                </a:solidFill>
              </a:rPr>
              <a:t>实物或虚物</a:t>
            </a:r>
            <a:r>
              <a:rPr lang="zh-CN" altLang="en-US" sz="2800" dirty="0"/>
              <a:t>），再求它通过第二折射面的像，依此类推，可求得共轴球面系统的像。</a:t>
            </a:r>
            <a:endParaRPr lang="zh-CN" altLang="en-US" sz="2800" dirty="0">
              <a:solidFill>
                <a:schemeClr val="accent2"/>
              </a:solidFill>
            </a:endParaRPr>
          </a:p>
        </p:txBody>
      </p:sp>
      <p:sp>
        <p:nvSpPr>
          <p:cNvPr id="179206" name="Line 6"/>
          <p:cNvSpPr/>
          <p:nvPr/>
        </p:nvSpPr>
        <p:spPr>
          <a:xfrm>
            <a:off x="1382713" y="3974282"/>
            <a:ext cx="6934200" cy="0"/>
          </a:xfrm>
          <a:prstGeom prst="line">
            <a:avLst/>
          </a:prstGeom>
          <a:ln w="57150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179215" name="Oval 15"/>
          <p:cNvSpPr/>
          <p:nvPr/>
        </p:nvSpPr>
        <p:spPr>
          <a:xfrm>
            <a:off x="1655676" y="3933068"/>
            <a:ext cx="108000" cy="1080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latin typeface="Times New Roman" panose="02020603050405020304" pitchFamily="18" charset="0"/>
            </a:endParaRPr>
          </a:p>
        </p:txBody>
      </p:sp>
      <p:sp>
        <p:nvSpPr>
          <p:cNvPr id="179216" name="Oval 16"/>
          <p:cNvSpPr/>
          <p:nvPr/>
        </p:nvSpPr>
        <p:spPr>
          <a:xfrm>
            <a:off x="4572000" y="3923543"/>
            <a:ext cx="108000" cy="1080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9217" name="Oval 17"/>
          <p:cNvSpPr/>
          <p:nvPr/>
        </p:nvSpPr>
        <p:spPr>
          <a:xfrm>
            <a:off x="6408204" y="3925639"/>
            <a:ext cx="108000" cy="1080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latin typeface="Times New Roman" panose="02020603050405020304" pitchFamily="18" charset="0"/>
            </a:endParaRPr>
          </a:p>
        </p:txBody>
      </p:sp>
      <p:sp>
        <p:nvSpPr>
          <p:cNvPr id="24584" name="AutoShape 19"/>
          <p:cNvSpPr/>
          <p:nvPr/>
        </p:nvSpPr>
        <p:spPr>
          <a:xfrm rot="5400000">
            <a:off x="4937125" y="3732982"/>
            <a:ext cx="1079500" cy="468312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7713 h 21600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chemeClr val="accent2">
              <a:alpha val="100000"/>
            </a:schemeClr>
          </a:solidFill>
          <a:ln w="9525" cap="flat" cmpd="sng">
            <a:solidFill>
              <a:srgbClr val="0000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9220" name="AutoShape 20"/>
          <p:cNvSpPr/>
          <p:nvPr/>
        </p:nvSpPr>
        <p:spPr>
          <a:xfrm rot="-5400000">
            <a:off x="3293884" y="3807017"/>
            <a:ext cx="1008062" cy="324036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7713 h 21600"/>
            </a:gdLst>
            <a:ahLst/>
            <a:cxnLst>
              <a:cxn ang="0">
                <a:pos x="2147483647" y="0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21600" h="21600">
                <a:moveTo>
                  <a:pt x="5400" y="10800"/>
                </a:moveTo>
                <a:cubicBezTo>
                  <a:pt x="5400" y="7817"/>
                  <a:pt x="7817" y="5400"/>
                  <a:pt x="10800" y="5400"/>
                </a:cubicBezTo>
                <a:cubicBezTo>
                  <a:pt x="13782" y="5399"/>
                  <a:pt x="16199" y="7817"/>
                  <a:pt x="16200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lnTo>
                  <a:pt x="5400" y="10800"/>
                </a:lnTo>
                <a:close/>
              </a:path>
            </a:pathLst>
          </a:custGeom>
          <a:solidFill>
            <a:srgbClr val="FF0000">
              <a:alpha val="100000"/>
            </a:srgbClr>
          </a:solidFill>
          <a:ln w="9525" cap="flat" cmpd="sng">
            <a:solidFill>
              <a:srgbClr val="FF0000">
                <a:alpha val="100000"/>
              </a:srgbClr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9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9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79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7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7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15" grpId="0" animBg="1"/>
      <p:bldP spid="179216" grpId="0" animBg="1"/>
      <p:bldP spid="1792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>
          <a:xfrm>
            <a:off x="685800" y="188640"/>
            <a:ext cx="7772400" cy="662719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4000" b="0" dirty="0" smtClean="0"/>
              <a:t>例题</a:t>
            </a:r>
            <a:endParaRPr lang="en-US" altLang="zh-CN" sz="4000" b="0" dirty="0"/>
          </a:p>
        </p:txBody>
      </p:sp>
      <p:sp>
        <p:nvSpPr>
          <p:cNvPr id="25603" name="Rectangle 3"/>
          <p:cNvSpPr>
            <a:spLocks noGrp="1"/>
          </p:cNvSpPr>
          <p:nvPr>
            <p:ph idx="1"/>
          </p:nvPr>
        </p:nvSpPr>
        <p:spPr>
          <a:xfrm>
            <a:off x="287338" y="908050"/>
            <a:ext cx="8569325" cy="1908175"/>
          </a:xfrm>
        </p:spPr>
        <p:txBody>
          <a:bodyPr vert="horz" wrap="square" lIns="91440" tIns="45720" rIns="91440" bIns="45720" anchor="t"/>
          <a:lstStyle/>
          <a:p>
            <a:pPr eaLnBrk="1" hangingPunct="1"/>
            <a:r>
              <a:rPr lang="zh-CN" altLang="en-US" sz="2800" dirty="0"/>
              <a:t>空气中有一半径为</a:t>
            </a:r>
            <a:r>
              <a:rPr lang="en-US" altLang="zh-CN" sz="2800" dirty="0"/>
              <a:t>10cm</a:t>
            </a:r>
            <a:r>
              <a:rPr lang="zh-CN" altLang="en-US" sz="2800" dirty="0"/>
              <a:t>的玻璃球（折射率为</a:t>
            </a:r>
            <a:r>
              <a:rPr lang="en-US" altLang="zh-CN" sz="2800" dirty="0"/>
              <a:t>1.5</a:t>
            </a:r>
            <a:r>
              <a:rPr lang="zh-CN" altLang="en-US" sz="2800" dirty="0"/>
              <a:t>），一光源放在球前</a:t>
            </a:r>
            <a:r>
              <a:rPr lang="en-US" altLang="zh-CN" sz="2800" dirty="0"/>
              <a:t>40cm</a:t>
            </a:r>
            <a:r>
              <a:rPr lang="zh-CN" altLang="en-US" sz="2800" dirty="0"/>
              <a:t>处，求近轴光线通过玻璃球后所成的像？</a:t>
            </a:r>
          </a:p>
        </p:txBody>
      </p:sp>
      <p:sp>
        <p:nvSpPr>
          <p:cNvPr id="25604" name="Oval 4"/>
          <p:cNvSpPr/>
          <p:nvPr/>
        </p:nvSpPr>
        <p:spPr>
          <a:xfrm>
            <a:off x="3276600" y="2581672"/>
            <a:ext cx="2209800" cy="2133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5605" name="Line 5"/>
          <p:cNvSpPr/>
          <p:nvPr/>
        </p:nvSpPr>
        <p:spPr>
          <a:xfrm>
            <a:off x="609600" y="3648472"/>
            <a:ext cx="77724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606" name="Text Box 6"/>
          <p:cNvSpPr txBox="1"/>
          <p:nvPr/>
        </p:nvSpPr>
        <p:spPr>
          <a:xfrm>
            <a:off x="3671888" y="2976960"/>
            <a:ext cx="1676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n</a:t>
            </a:r>
            <a:r>
              <a:rPr lang="en-US" altLang="zh-CN" sz="16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</a:rPr>
              <a:t>=1.5</a:t>
            </a:r>
          </a:p>
        </p:txBody>
      </p:sp>
      <p:sp>
        <p:nvSpPr>
          <p:cNvPr id="25607" name="Rectangle 7"/>
          <p:cNvSpPr/>
          <p:nvPr/>
        </p:nvSpPr>
        <p:spPr>
          <a:xfrm>
            <a:off x="1676400" y="2276872"/>
            <a:ext cx="833438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n</a:t>
            </a:r>
            <a:r>
              <a:rPr lang="en-US" altLang="zh-CN" sz="1600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</a:rPr>
              <a:t>=1</a:t>
            </a:r>
          </a:p>
        </p:txBody>
      </p:sp>
      <p:sp>
        <p:nvSpPr>
          <p:cNvPr id="25608" name="Rectangle 8"/>
          <p:cNvSpPr/>
          <p:nvPr/>
        </p:nvSpPr>
        <p:spPr>
          <a:xfrm>
            <a:off x="3059113" y="2653110"/>
            <a:ext cx="515937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P</a:t>
            </a:r>
            <a:r>
              <a:rPr lang="en-US" altLang="zh-CN" sz="18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5609" name="Rectangle 9"/>
          <p:cNvSpPr/>
          <p:nvPr/>
        </p:nvSpPr>
        <p:spPr>
          <a:xfrm flipH="1">
            <a:off x="5148263" y="2510235"/>
            <a:ext cx="6096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P</a:t>
            </a:r>
            <a:r>
              <a:rPr lang="en-US" altLang="zh-CN" sz="18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25611" name="Rectangle 23"/>
          <p:cNvSpPr/>
          <p:nvPr/>
        </p:nvSpPr>
        <p:spPr>
          <a:xfrm>
            <a:off x="685800" y="2886472"/>
            <a:ext cx="4603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</a:rPr>
              <a:t>O</a:t>
            </a:r>
            <a:endParaRPr lang="en-US" altLang="zh-CN" sz="1800" dirty="0">
              <a:latin typeface="Times New Roman" panose="02020603050405020304" pitchFamily="18" charset="0"/>
            </a:endParaRPr>
          </a:p>
        </p:txBody>
      </p:sp>
      <p:sp>
        <p:nvSpPr>
          <p:cNvPr id="25612" name="Line 28"/>
          <p:cNvSpPr/>
          <p:nvPr/>
        </p:nvSpPr>
        <p:spPr>
          <a:xfrm>
            <a:off x="5472113" y="3626247"/>
            <a:ext cx="0" cy="13716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613" name="Line 30"/>
          <p:cNvSpPr/>
          <p:nvPr/>
        </p:nvSpPr>
        <p:spPr>
          <a:xfrm>
            <a:off x="3276600" y="4867672"/>
            <a:ext cx="2209800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25614" name="Text Box 35"/>
          <p:cNvSpPr txBox="1"/>
          <p:nvPr/>
        </p:nvSpPr>
        <p:spPr>
          <a:xfrm>
            <a:off x="4032250" y="4886722"/>
            <a:ext cx="126047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20cm</a:t>
            </a:r>
          </a:p>
        </p:txBody>
      </p:sp>
      <p:sp>
        <p:nvSpPr>
          <p:cNvPr id="25615" name="Line 44"/>
          <p:cNvSpPr/>
          <p:nvPr/>
        </p:nvSpPr>
        <p:spPr>
          <a:xfrm>
            <a:off x="3276600" y="3626247"/>
            <a:ext cx="0" cy="13716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616" name="Text Box 45"/>
          <p:cNvSpPr txBox="1"/>
          <p:nvPr/>
        </p:nvSpPr>
        <p:spPr>
          <a:xfrm>
            <a:off x="1582738" y="4777185"/>
            <a:ext cx="1260475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40cm</a:t>
            </a:r>
          </a:p>
        </p:txBody>
      </p:sp>
      <p:sp>
        <p:nvSpPr>
          <p:cNvPr id="25617" name="Line 46"/>
          <p:cNvSpPr/>
          <p:nvPr/>
        </p:nvSpPr>
        <p:spPr>
          <a:xfrm>
            <a:off x="900113" y="3626247"/>
            <a:ext cx="0" cy="13716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5618" name="Line 47"/>
          <p:cNvSpPr/>
          <p:nvPr/>
        </p:nvSpPr>
        <p:spPr>
          <a:xfrm>
            <a:off x="912178" y="4850210"/>
            <a:ext cx="2376000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25610" name="Oval 10"/>
          <p:cNvSpPr/>
          <p:nvPr/>
        </p:nvSpPr>
        <p:spPr>
          <a:xfrm>
            <a:off x="854075" y="3589982"/>
            <a:ext cx="108000" cy="1080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val 5"/>
          <p:cNvSpPr/>
          <p:nvPr/>
        </p:nvSpPr>
        <p:spPr>
          <a:xfrm>
            <a:off x="3314700" y="977900"/>
            <a:ext cx="2209800" cy="21336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latin typeface="Times New Roman" panose="02020603050405020304" pitchFamily="18" charset="0"/>
            </a:endParaRPr>
          </a:p>
        </p:txBody>
      </p:sp>
      <p:sp>
        <p:nvSpPr>
          <p:cNvPr id="26628" name="Text Box 7"/>
          <p:cNvSpPr txBox="1"/>
          <p:nvPr/>
        </p:nvSpPr>
        <p:spPr>
          <a:xfrm>
            <a:off x="3619500" y="368300"/>
            <a:ext cx="16764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n</a:t>
            </a:r>
            <a:r>
              <a:rPr lang="en-US" altLang="zh-CN" sz="16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</a:rPr>
              <a:t>=1.5</a:t>
            </a:r>
          </a:p>
        </p:txBody>
      </p:sp>
      <p:sp>
        <p:nvSpPr>
          <p:cNvPr id="26629" name="Rectangle 8"/>
          <p:cNvSpPr/>
          <p:nvPr/>
        </p:nvSpPr>
        <p:spPr>
          <a:xfrm>
            <a:off x="1714500" y="673100"/>
            <a:ext cx="833438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i="1" dirty="0">
                <a:latin typeface="Times New Roman" panose="02020603050405020304" pitchFamily="18" charset="0"/>
              </a:rPr>
              <a:t>n</a:t>
            </a:r>
            <a:r>
              <a:rPr lang="en-US" altLang="zh-CN" sz="1600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</a:rPr>
              <a:t>=1</a:t>
            </a:r>
          </a:p>
        </p:txBody>
      </p:sp>
      <p:sp>
        <p:nvSpPr>
          <p:cNvPr id="26630" name="Rectangle 9"/>
          <p:cNvSpPr/>
          <p:nvPr/>
        </p:nvSpPr>
        <p:spPr>
          <a:xfrm>
            <a:off x="2781300" y="901700"/>
            <a:ext cx="471488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P</a:t>
            </a:r>
            <a:r>
              <a:rPr lang="en-US" altLang="zh-CN" sz="1600" baseline="-250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6631" name="Rectangle 10"/>
          <p:cNvSpPr/>
          <p:nvPr/>
        </p:nvSpPr>
        <p:spPr>
          <a:xfrm flipH="1">
            <a:off x="5372100" y="901700"/>
            <a:ext cx="609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P</a:t>
            </a:r>
            <a:r>
              <a:rPr lang="en-US" altLang="zh-CN" sz="1600" baseline="-25000" dirty="0"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26633" name="Line 13"/>
          <p:cNvSpPr/>
          <p:nvPr/>
        </p:nvSpPr>
        <p:spPr>
          <a:xfrm flipV="1">
            <a:off x="876300" y="1358900"/>
            <a:ext cx="2743200" cy="68580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6634" name="Line 16"/>
          <p:cNvSpPr/>
          <p:nvPr/>
        </p:nvSpPr>
        <p:spPr>
          <a:xfrm>
            <a:off x="876300" y="2044700"/>
            <a:ext cx="2819400" cy="76200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6636" name="Rectangle 23"/>
          <p:cNvSpPr/>
          <p:nvPr/>
        </p:nvSpPr>
        <p:spPr>
          <a:xfrm>
            <a:off x="723900" y="1282700"/>
            <a:ext cx="46037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</a:rPr>
              <a:t>O</a:t>
            </a:r>
            <a:endParaRPr lang="en-US" altLang="zh-CN" sz="1800" dirty="0">
              <a:latin typeface="Times New Roman" panose="02020603050405020304" pitchFamily="18" charset="0"/>
            </a:endParaRPr>
          </a:p>
        </p:txBody>
      </p:sp>
      <p:sp>
        <p:nvSpPr>
          <p:cNvPr id="26637" name="Rectangle 24"/>
          <p:cNvSpPr/>
          <p:nvPr/>
        </p:nvSpPr>
        <p:spPr>
          <a:xfrm>
            <a:off x="8191500" y="1511300"/>
            <a:ext cx="392113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en-US" altLang="zh-CN" sz="2800" dirty="0">
                <a:latin typeface="Times New Roman" panose="02020603050405020304" pitchFamily="18" charset="0"/>
              </a:rPr>
              <a:t>I</a:t>
            </a:r>
            <a:r>
              <a:rPr lang="en-US" altLang="zh-CN" sz="1600" baseline="-250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6638" name="Line 25"/>
          <p:cNvSpPr/>
          <p:nvPr/>
        </p:nvSpPr>
        <p:spPr>
          <a:xfrm>
            <a:off x="3314700" y="2044700"/>
            <a:ext cx="0" cy="14478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6639" name="Line 26"/>
          <p:cNvSpPr/>
          <p:nvPr/>
        </p:nvSpPr>
        <p:spPr>
          <a:xfrm>
            <a:off x="899592" y="2044700"/>
            <a:ext cx="0" cy="14478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6640" name="Line 27"/>
          <p:cNvSpPr/>
          <p:nvPr/>
        </p:nvSpPr>
        <p:spPr>
          <a:xfrm>
            <a:off x="5524500" y="1968500"/>
            <a:ext cx="0" cy="18288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6641" name="Line 28"/>
          <p:cNvSpPr/>
          <p:nvPr/>
        </p:nvSpPr>
        <p:spPr>
          <a:xfrm>
            <a:off x="7962900" y="2120900"/>
            <a:ext cx="0" cy="137160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6642" name="Line 29"/>
          <p:cNvSpPr/>
          <p:nvPr/>
        </p:nvSpPr>
        <p:spPr>
          <a:xfrm>
            <a:off x="899592" y="3263900"/>
            <a:ext cx="2412000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26643" name="Line 30"/>
          <p:cNvSpPr/>
          <p:nvPr/>
        </p:nvSpPr>
        <p:spPr>
          <a:xfrm>
            <a:off x="3314700" y="3263900"/>
            <a:ext cx="2209800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26644" name="Line 33"/>
          <p:cNvSpPr/>
          <p:nvPr/>
        </p:nvSpPr>
        <p:spPr>
          <a:xfrm>
            <a:off x="5523787" y="3392996"/>
            <a:ext cx="2448000" cy="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triangle" w="med" len="med"/>
            <a:tailEnd type="triangle" w="med" len="med"/>
          </a:ln>
        </p:spPr>
      </p:sp>
      <p:sp>
        <p:nvSpPr>
          <p:cNvPr id="26645" name="Text Box 34"/>
          <p:cNvSpPr txBox="1"/>
          <p:nvPr/>
        </p:nvSpPr>
        <p:spPr>
          <a:xfrm>
            <a:off x="4000500" y="3492500"/>
            <a:ext cx="685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dirty="0">
                <a:latin typeface="Times New Roman" panose="02020603050405020304" pitchFamily="18" charset="0"/>
              </a:rPr>
              <a:t>20</a:t>
            </a:r>
          </a:p>
        </p:txBody>
      </p:sp>
      <p:sp>
        <p:nvSpPr>
          <p:cNvPr id="26646" name="Rectangle 35"/>
          <p:cNvSpPr/>
          <p:nvPr/>
        </p:nvSpPr>
        <p:spPr>
          <a:xfrm>
            <a:off x="1562100" y="2730500"/>
            <a:ext cx="4841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i="1" dirty="0">
                <a:latin typeface="Times New Roman" panose="02020603050405020304" pitchFamily="18" charset="0"/>
              </a:rPr>
              <a:t>u</a:t>
            </a:r>
            <a:r>
              <a:rPr lang="en-US" altLang="zh-CN" sz="1600" baseline="-25000" dirty="0"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26647" name="Rectangle 36"/>
          <p:cNvSpPr/>
          <p:nvPr/>
        </p:nvSpPr>
        <p:spPr>
          <a:xfrm>
            <a:off x="6896100" y="2882900"/>
            <a:ext cx="4841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en-US" altLang="zh-CN" sz="1600" baseline="-25000" dirty="0">
                <a:latin typeface="Times New Roman" panose="02020603050405020304" pitchFamily="18" charset="0"/>
              </a:rPr>
              <a:t>1</a:t>
            </a:r>
          </a:p>
        </p:txBody>
      </p:sp>
      <p:graphicFrame>
        <p:nvGraphicFramePr>
          <p:cNvPr id="199718" name="Object 38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15687611"/>
              </p:ext>
            </p:extLst>
          </p:nvPr>
        </p:nvGraphicFramePr>
        <p:xfrm>
          <a:off x="899592" y="5085184"/>
          <a:ext cx="4932362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1" r:id="rId3" imgW="2006600" imgH="457200" progId="Equation.3">
                  <p:embed/>
                </p:oleObj>
              </mc:Choice>
              <mc:Fallback>
                <p:oleObj r:id="rId3" imgW="2006600" imgH="457200" progId="Equation.3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899592" y="5085184"/>
                        <a:ext cx="4932362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9720" name="Rectangle 40"/>
          <p:cNvSpPr/>
          <p:nvPr/>
        </p:nvSpPr>
        <p:spPr>
          <a:xfrm>
            <a:off x="503238" y="3789040"/>
            <a:ext cx="7704137" cy="1203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对于第一折射面</a:t>
            </a:r>
            <a:r>
              <a:rPr lang="en-US" altLang="zh-CN" sz="2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</a:t>
            </a:r>
            <a:r>
              <a:rPr lang="en-US" altLang="zh-CN" sz="2800" baseline="-250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en-US" altLang="zh-CN" sz="2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</a:p>
          <a:p>
            <a:pPr>
              <a:lnSpc>
                <a:spcPct val="13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n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</a:rPr>
              <a:t>=1,   </a:t>
            </a:r>
            <a:r>
              <a:rPr lang="en-US" altLang="zh-CN" sz="2800" i="1" dirty="0">
                <a:latin typeface="Times New Roman" panose="02020603050405020304" pitchFamily="18" charset="0"/>
              </a:rPr>
              <a:t>n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</a:rPr>
              <a:t>=1.5,   </a:t>
            </a:r>
            <a:r>
              <a:rPr lang="en-US" altLang="zh-CN" sz="2800" i="1" dirty="0">
                <a:latin typeface="Times New Roman" panose="02020603050405020304" pitchFamily="18" charset="0"/>
              </a:rPr>
              <a:t>u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</a:rPr>
              <a:t>=40,    </a:t>
            </a:r>
            <a:r>
              <a:rPr lang="en-US" altLang="zh-CN" sz="2800" i="1" dirty="0">
                <a:latin typeface="Times New Roman" panose="02020603050405020304" pitchFamily="18" charset="0"/>
              </a:rPr>
              <a:t>r</a:t>
            </a:r>
            <a:r>
              <a:rPr lang="en-US" altLang="zh-CN" sz="2800" dirty="0">
                <a:latin typeface="Times New Roman" panose="02020603050405020304" pitchFamily="18" charset="0"/>
              </a:rPr>
              <a:t>=10,     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</a:rPr>
              <a:t>=?</a:t>
            </a:r>
          </a:p>
        </p:txBody>
      </p:sp>
      <p:graphicFrame>
        <p:nvGraphicFramePr>
          <p:cNvPr id="199721" name="Object 41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146409246"/>
              </p:ext>
            </p:extLst>
          </p:nvPr>
        </p:nvGraphicFramePr>
        <p:xfrm>
          <a:off x="6335713" y="141288"/>
          <a:ext cx="2665412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12" r:id="rId5" imgW="1143000" imgH="406400" progId="Equation.3">
                  <p:embed/>
                </p:oleObj>
              </mc:Choice>
              <mc:Fallback>
                <p:oleObj r:id="rId5" imgW="1143000" imgH="406400" progId="Equation.3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>
                      <a:xfrm>
                        <a:off x="6335713" y="141288"/>
                        <a:ext cx="2665412" cy="947737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55" name="Line 19"/>
          <p:cNvSpPr/>
          <p:nvPr/>
        </p:nvSpPr>
        <p:spPr>
          <a:xfrm>
            <a:off x="5436096" y="1628801"/>
            <a:ext cx="2520280" cy="396044"/>
          </a:xfrm>
          <a:prstGeom prst="line">
            <a:avLst/>
          </a:prstGeom>
          <a:ln w="38100" cap="rnd" cmpd="sng">
            <a:solidFill>
              <a:srgbClr val="000000"/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26656" name="Line 20"/>
          <p:cNvSpPr/>
          <p:nvPr/>
        </p:nvSpPr>
        <p:spPr>
          <a:xfrm flipV="1">
            <a:off x="5472100" y="2060848"/>
            <a:ext cx="2484276" cy="432048"/>
          </a:xfrm>
          <a:prstGeom prst="line">
            <a:avLst/>
          </a:prstGeom>
          <a:ln w="38100" cap="rnd" cmpd="sng">
            <a:solidFill>
              <a:srgbClr val="000000"/>
            </a:solidFill>
            <a:prstDash val="sysDot"/>
            <a:headEnd type="none" w="med" len="med"/>
            <a:tailEnd type="none" w="med" len="med"/>
          </a:ln>
        </p:spPr>
      </p:sp>
      <p:sp>
        <p:nvSpPr>
          <p:cNvPr id="2" name="弧形 1"/>
          <p:cNvSpPr/>
          <p:nvPr/>
        </p:nvSpPr>
        <p:spPr bwMode="auto">
          <a:xfrm>
            <a:off x="3527884" y="980728"/>
            <a:ext cx="1996616" cy="2130772"/>
          </a:xfrm>
          <a:prstGeom prst="arc">
            <a:avLst>
              <a:gd name="adj1" fmla="val 16200000"/>
              <a:gd name="adj2" fmla="val 5426444"/>
            </a:avLst>
          </a:prstGeom>
          <a:solidFill>
            <a:schemeClr val="bg1"/>
          </a:solidFill>
          <a:ln w="9525" cap="flat" cmpd="sng" algn="ctr">
            <a:solidFill>
              <a:srgbClr val="000000"/>
            </a:solidFill>
            <a:prstDash val="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6653" name="Line 14"/>
          <p:cNvSpPr/>
          <p:nvPr/>
        </p:nvSpPr>
        <p:spPr>
          <a:xfrm>
            <a:off x="3579304" y="1358900"/>
            <a:ext cx="1892796" cy="26990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6654" name="Line 17"/>
          <p:cNvSpPr/>
          <p:nvPr/>
        </p:nvSpPr>
        <p:spPr>
          <a:xfrm flipV="1">
            <a:off x="3619500" y="2476128"/>
            <a:ext cx="1828800" cy="304800"/>
          </a:xfrm>
          <a:prstGeom prst="line">
            <a:avLst/>
          </a:prstGeom>
          <a:ln w="38100" cap="flat" cmpd="sng">
            <a:solidFill>
              <a:srgbClr val="000000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26627" name="Line 6"/>
          <p:cNvSpPr/>
          <p:nvPr/>
        </p:nvSpPr>
        <p:spPr>
          <a:xfrm>
            <a:off x="647700" y="2044700"/>
            <a:ext cx="7772400" cy="0"/>
          </a:xfrm>
          <a:prstGeom prst="line">
            <a:avLst/>
          </a:prstGeom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26632" name="Oval 11"/>
          <p:cNvSpPr/>
          <p:nvPr/>
        </p:nvSpPr>
        <p:spPr>
          <a:xfrm>
            <a:off x="863600" y="1988852"/>
            <a:ext cx="108000" cy="1080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651" name="Oval 45"/>
          <p:cNvSpPr/>
          <p:nvPr/>
        </p:nvSpPr>
        <p:spPr>
          <a:xfrm>
            <a:off x="3255548" y="1989138"/>
            <a:ext cx="108000" cy="1080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  <p:sp>
        <p:nvSpPr>
          <p:cNvPr id="26635" name="Oval 21"/>
          <p:cNvSpPr/>
          <p:nvPr/>
        </p:nvSpPr>
        <p:spPr>
          <a:xfrm>
            <a:off x="7920384" y="1988852"/>
            <a:ext cx="108000" cy="108000"/>
          </a:xfrm>
          <a:prstGeom prst="ellipse">
            <a:avLst/>
          </a:prstGeom>
          <a:solidFill>
            <a:schemeClr val="accent2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pPr algn="ctr"/>
            <a:endParaRPr lang="zh-CN" altLang="zh-CN" dirty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9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99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7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/>
          <p:nvPr/>
        </p:nvGrpSpPr>
        <p:grpSpPr>
          <a:xfrm>
            <a:off x="611188" y="441325"/>
            <a:ext cx="7935912" cy="3643313"/>
            <a:chOff x="384" y="1776"/>
            <a:chExt cx="4999" cy="2295"/>
          </a:xfrm>
        </p:grpSpPr>
        <p:sp>
          <p:nvSpPr>
            <p:cNvPr id="27655" name="Oval 3"/>
            <p:cNvSpPr/>
            <p:nvPr/>
          </p:nvSpPr>
          <p:spPr>
            <a:xfrm>
              <a:off x="2064" y="2160"/>
              <a:ext cx="1392" cy="1344"/>
            </a:xfrm>
            <a:prstGeom prst="ellipse">
              <a:avLst/>
            </a:prstGeom>
            <a:solidFill>
              <a:schemeClr val="accent1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zh-CN" altLang="en-US" dirty="0">
                <a:latin typeface="Times New Roman" panose="02020603050405020304" pitchFamily="18" charset="0"/>
              </a:endParaRPr>
            </a:p>
          </p:txBody>
        </p:sp>
        <p:sp>
          <p:nvSpPr>
            <p:cNvPr id="27656" name="Line 4"/>
            <p:cNvSpPr/>
            <p:nvPr/>
          </p:nvSpPr>
          <p:spPr>
            <a:xfrm>
              <a:off x="384" y="2832"/>
              <a:ext cx="4896" cy="0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7657" name="Text Box 5"/>
            <p:cNvSpPr txBox="1"/>
            <p:nvPr/>
          </p:nvSpPr>
          <p:spPr>
            <a:xfrm>
              <a:off x="2256" y="1776"/>
              <a:ext cx="105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i="1" dirty="0">
                  <a:latin typeface="Times New Roman" panose="02020603050405020304" pitchFamily="18" charset="0"/>
                </a:rPr>
                <a:t>n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2</a:t>
              </a:r>
              <a:r>
                <a:rPr lang="en-US" altLang="zh-CN" sz="2800" dirty="0">
                  <a:latin typeface="Times New Roman" panose="02020603050405020304" pitchFamily="18" charset="0"/>
                </a:rPr>
                <a:t>=1.5</a:t>
              </a:r>
            </a:p>
          </p:txBody>
        </p:sp>
        <p:sp>
          <p:nvSpPr>
            <p:cNvPr id="27658" name="Rectangle 6"/>
            <p:cNvSpPr/>
            <p:nvPr/>
          </p:nvSpPr>
          <p:spPr>
            <a:xfrm>
              <a:off x="1056" y="1968"/>
              <a:ext cx="52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i="1" dirty="0">
                  <a:latin typeface="Times New Roman" panose="02020603050405020304" pitchFamily="18" charset="0"/>
                </a:rPr>
                <a:t>n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1</a:t>
              </a:r>
              <a:r>
                <a:rPr lang="en-US" altLang="zh-CN" sz="2800" dirty="0">
                  <a:latin typeface="Times New Roman" panose="02020603050405020304" pitchFamily="18" charset="0"/>
                </a:rPr>
                <a:t>=1</a:t>
              </a:r>
            </a:p>
          </p:txBody>
        </p:sp>
        <p:sp>
          <p:nvSpPr>
            <p:cNvPr id="27659" name="Rectangle 7"/>
            <p:cNvSpPr/>
            <p:nvPr/>
          </p:nvSpPr>
          <p:spPr>
            <a:xfrm>
              <a:off x="1728" y="2112"/>
              <a:ext cx="297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dirty="0">
                  <a:latin typeface="Times New Roman" panose="02020603050405020304" pitchFamily="18" charset="0"/>
                </a:rPr>
                <a:t>P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7660" name="Rectangle 8"/>
            <p:cNvSpPr/>
            <p:nvPr/>
          </p:nvSpPr>
          <p:spPr>
            <a:xfrm flipH="1">
              <a:off x="3360" y="2112"/>
              <a:ext cx="38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dirty="0">
                  <a:latin typeface="Times New Roman" panose="02020603050405020304" pitchFamily="18" charset="0"/>
                </a:rPr>
                <a:t>P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7663" name="Line 11"/>
            <p:cNvSpPr/>
            <p:nvPr/>
          </p:nvSpPr>
          <p:spPr>
            <a:xfrm flipV="1">
              <a:off x="528" y="2400"/>
              <a:ext cx="1728" cy="432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7664" name="Line 12"/>
            <p:cNvSpPr/>
            <p:nvPr/>
          </p:nvSpPr>
          <p:spPr>
            <a:xfrm>
              <a:off x="2208" y="2400"/>
              <a:ext cx="1200" cy="144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7665" name="Line 13"/>
            <p:cNvSpPr/>
            <p:nvPr/>
          </p:nvSpPr>
          <p:spPr>
            <a:xfrm>
              <a:off x="3378" y="2547"/>
              <a:ext cx="846" cy="381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7666" name="Line 14"/>
            <p:cNvSpPr/>
            <p:nvPr/>
          </p:nvSpPr>
          <p:spPr>
            <a:xfrm>
              <a:off x="528" y="2832"/>
              <a:ext cx="1776" cy="48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7667" name="Line 15"/>
            <p:cNvSpPr/>
            <p:nvPr/>
          </p:nvSpPr>
          <p:spPr>
            <a:xfrm flipV="1">
              <a:off x="2256" y="3120"/>
              <a:ext cx="1152" cy="192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7668" name="Line 16"/>
            <p:cNvSpPr/>
            <p:nvPr/>
          </p:nvSpPr>
          <p:spPr>
            <a:xfrm flipV="1">
              <a:off x="3401" y="2736"/>
              <a:ext cx="823" cy="378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27669" name="Line 17"/>
            <p:cNvSpPr/>
            <p:nvPr/>
          </p:nvSpPr>
          <p:spPr>
            <a:xfrm>
              <a:off x="3360" y="2544"/>
              <a:ext cx="1680" cy="288"/>
            </a:xfrm>
            <a:prstGeom prst="line">
              <a:avLst/>
            </a:prstGeom>
            <a:ln w="38100" cap="rnd" cmpd="sng">
              <a:solidFill>
                <a:srgbClr val="000000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27670" name="Line 18"/>
            <p:cNvSpPr/>
            <p:nvPr/>
          </p:nvSpPr>
          <p:spPr>
            <a:xfrm flipV="1">
              <a:off x="3360" y="2832"/>
              <a:ext cx="1680" cy="288"/>
            </a:xfrm>
            <a:prstGeom prst="line">
              <a:avLst/>
            </a:prstGeom>
            <a:ln w="38100" cap="rnd" cmpd="sng">
              <a:solidFill>
                <a:srgbClr val="000000"/>
              </a:solidFill>
              <a:prstDash val="sysDot"/>
              <a:headEnd type="none" w="med" len="med"/>
              <a:tailEnd type="none" w="med" len="med"/>
            </a:ln>
          </p:spPr>
        </p:sp>
        <p:sp>
          <p:nvSpPr>
            <p:cNvPr id="27671" name="Oval 19"/>
            <p:cNvSpPr/>
            <p:nvPr/>
          </p:nvSpPr>
          <p:spPr>
            <a:xfrm>
              <a:off x="4988" y="2796"/>
              <a:ext cx="68" cy="68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7672" name="Rectangle 20"/>
            <p:cNvSpPr/>
            <p:nvPr/>
          </p:nvSpPr>
          <p:spPr>
            <a:xfrm>
              <a:off x="3888" y="2208"/>
              <a:ext cx="203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</a:rPr>
                <a:t>I</a:t>
              </a:r>
              <a:endParaRPr lang="en-US" altLang="zh-CN" sz="1800" dirty="0">
                <a:latin typeface="Times New Roman" panose="02020603050405020304" pitchFamily="18" charset="0"/>
              </a:endParaRPr>
            </a:p>
          </p:txBody>
        </p:sp>
        <p:sp>
          <p:nvSpPr>
            <p:cNvPr id="27673" name="Rectangle 21"/>
            <p:cNvSpPr/>
            <p:nvPr/>
          </p:nvSpPr>
          <p:spPr>
            <a:xfrm>
              <a:off x="432" y="2352"/>
              <a:ext cx="29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</a:rPr>
                <a:t>O</a:t>
              </a:r>
              <a:endParaRPr lang="en-US" altLang="zh-CN" sz="1800" dirty="0">
                <a:latin typeface="Times New Roman" panose="02020603050405020304" pitchFamily="18" charset="0"/>
              </a:endParaRPr>
            </a:p>
          </p:txBody>
        </p:sp>
        <p:sp>
          <p:nvSpPr>
            <p:cNvPr id="27674" name="Rectangle 22"/>
            <p:cNvSpPr/>
            <p:nvPr/>
          </p:nvSpPr>
          <p:spPr>
            <a:xfrm>
              <a:off x="5136" y="2496"/>
              <a:ext cx="247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latin typeface="Times New Roman" panose="02020603050405020304" pitchFamily="18" charset="0"/>
                </a:rPr>
                <a:t>I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7675" name="Line 23"/>
            <p:cNvSpPr/>
            <p:nvPr/>
          </p:nvSpPr>
          <p:spPr>
            <a:xfrm>
              <a:off x="2064" y="2832"/>
              <a:ext cx="0" cy="91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7676" name="Line 24"/>
            <p:cNvSpPr/>
            <p:nvPr/>
          </p:nvSpPr>
          <p:spPr>
            <a:xfrm>
              <a:off x="532" y="2832"/>
              <a:ext cx="0" cy="91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7677" name="Line 25"/>
            <p:cNvSpPr/>
            <p:nvPr/>
          </p:nvSpPr>
          <p:spPr>
            <a:xfrm>
              <a:off x="3456" y="2784"/>
              <a:ext cx="0" cy="1152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7678" name="Line 26"/>
            <p:cNvSpPr/>
            <p:nvPr/>
          </p:nvSpPr>
          <p:spPr>
            <a:xfrm>
              <a:off x="5011" y="2880"/>
              <a:ext cx="0" cy="937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7679" name="Line 27"/>
            <p:cNvSpPr/>
            <p:nvPr/>
          </p:nvSpPr>
          <p:spPr>
            <a:xfrm>
              <a:off x="520" y="3600"/>
              <a:ext cx="1542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27680" name="Line 28"/>
            <p:cNvSpPr/>
            <p:nvPr/>
          </p:nvSpPr>
          <p:spPr>
            <a:xfrm>
              <a:off x="2064" y="3600"/>
              <a:ext cx="1392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27681" name="Line 29"/>
            <p:cNvSpPr/>
            <p:nvPr/>
          </p:nvSpPr>
          <p:spPr>
            <a:xfrm>
              <a:off x="4032" y="2880"/>
              <a:ext cx="0" cy="624"/>
            </a:xfrm>
            <a:prstGeom prst="line">
              <a:avLst/>
            </a:prstGeom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7682" name="Line 30"/>
            <p:cNvSpPr/>
            <p:nvPr/>
          </p:nvSpPr>
          <p:spPr>
            <a:xfrm flipV="1">
              <a:off x="3469" y="3360"/>
              <a:ext cx="563" cy="3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27683" name="Line 31"/>
            <p:cNvSpPr/>
            <p:nvPr/>
          </p:nvSpPr>
          <p:spPr>
            <a:xfrm flipV="1">
              <a:off x="3445" y="3749"/>
              <a:ext cx="1587" cy="0"/>
            </a:xfrm>
            <a:prstGeom prst="line">
              <a:avLst/>
            </a:prstGeom>
            <a:ln w="38100" cap="flat" cmpd="sng">
              <a:solidFill>
                <a:srgbClr val="000000"/>
              </a:solidFill>
              <a:prstDash val="solid"/>
              <a:headEnd type="triangle" w="med" len="med"/>
              <a:tailEnd type="triangle" w="med" len="med"/>
            </a:ln>
          </p:spPr>
        </p:sp>
        <p:sp>
          <p:nvSpPr>
            <p:cNvPr id="27684" name="Text Box 32"/>
            <p:cNvSpPr txBox="1"/>
            <p:nvPr/>
          </p:nvSpPr>
          <p:spPr>
            <a:xfrm>
              <a:off x="2496" y="3744"/>
              <a:ext cx="432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zh-CN" sz="2800" dirty="0">
                  <a:latin typeface="Times New Roman" panose="02020603050405020304" pitchFamily="18" charset="0"/>
                </a:rPr>
                <a:t>20</a:t>
              </a:r>
            </a:p>
          </p:txBody>
        </p:sp>
        <p:sp>
          <p:nvSpPr>
            <p:cNvPr id="27685" name="Rectangle 33"/>
            <p:cNvSpPr/>
            <p:nvPr/>
          </p:nvSpPr>
          <p:spPr>
            <a:xfrm>
              <a:off x="960" y="3264"/>
              <a:ext cx="30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i="1" dirty="0">
                  <a:latin typeface="Times New Roman" panose="02020603050405020304" pitchFamily="18" charset="0"/>
                </a:rPr>
                <a:t>u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7686" name="Rectangle 34"/>
            <p:cNvSpPr/>
            <p:nvPr/>
          </p:nvSpPr>
          <p:spPr>
            <a:xfrm>
              <a:off x="4320" y="3360"/>
              <a:ext cx="30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i="1" dirty="0">
                  <a:latin typeface="Times New Roman" panose="02020603050405020304" pitchFamily="18" charset="0"/>
                </a:rPr>
                <a:t>v</a:t>
              </a:r>
              <a:r>
                <a:rPr lang="en-US" altLang="zh-CN" sz="1600" baseline="-25000" dirty="0">
                  <a:latin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7687" name="Rectangle 35"/>
            <p:cNvSpPr/>
            <p:nvPr/>
          </p:nvSpPr>
          <p:spPr>
            <a:xfrm>
              <a:off x="3600" y="3072"/>
              <a:ext cx="30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i="1" dirty="0">
                  <a:latin typeface="Times New Roman" panose="02020603050405020304" pitchFamily="18" charset="0"/>
                </a:rPr>
                <a:t>v</a:t>
              </a:r>
              <a:endParaRPr lang="en-US" altLang="zh-CN" sz="1600" i="1" dirty="0">
                <a:latin typeface="Times New Roman" panose="02020603050405020304" pitchFamily="18" charset="0"/>
              </a:endParaRPr>
            </a:p>
          </p:txBody>
        </p:sp>
        <p:sp>
          <p:nvSpPr>
            <p:cNvPr id="27662" name="Oval 10"/>
            <p:cNvSpPr/>
            <p:nvPr/>
          </p:nvSpPr>
          <p:spPr>
            <a:xfrm>
              <a:off x="3990" y="2796"/>
              <a:ext cx="68" cy="68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dirty="0">
                <a:solidFill>
                  <a:schemeClr val="accent2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27661" name="Oval 9"/>
            <p:cNvSpPr/>
            <p:nvPr/>
          </p:nvSpPr>
          <p:spPr>
            <a:xfrm>
              <a:off x="498" y="2796"/>
              <a:ext cx="68" cy="68"/>
            </a:xfrm>
            <a:prstGeom prst="ellipse">
              <a:avLst/>
            </a:prstGeom>
            <a:solidFill>
              <a:srgbClr val="FF0000"/>
            </a:solidFill>
            <a:ln w="9525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ctr"/>
              <a:endParaRPr lang="zh-CN" altLang="zh-CN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</p:grpSp>
      <p:graphicFrame>
        <p:nvGraphicFramePr>
          <p:cNvPr id="202788" name="Object 36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37045162"/>
              </p:ext>
            </p:extLst>
          </p:nvPr>
        </p:nvGraphicFramePr>
        <p:xfrm>
          <a:off x="1524636" y="5396706"/>
          <a:ext cx="4673600" cy="112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8" r:id="rId3" imgW="1955800" imgH="469900" progId="Equation.3">
                  <p:embed/>
                </p:oleObj>
              </mc:Choice>
              <mc:Fallback>
                <p:oleObj r:id="rId3" imgW="1955800" imgH="469900" progId="Equation.3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>
                      <a:xfrm>
                        <a:off x="1524636" y="5396706"/>
                        <a:ext cx="4673600" cy="1122363"/>
                      </a:xfrm>
                      <a:prstGeom prst="rect">
                        <a:avLst/>
                      </a:prstGeom>
                      <a:noFill/>
                      <a:ln>
                        <a:noFill/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2789" name="Rectangle 37"/>
          <p:cNvSpPr/>
          <p:nvPr/>
        </p:nvSpPr>
        <p:spPr>
          <a:xfrm>
            <a:off x="792163" y="4076700"/>
            <a:ext cx="7775575" cy="1212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对于第二折射面</a:t>
            </a:r>
            <a:r>
              <a:rPr lang="en-US" altLang="zh-CN" sz="2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P</a:t>
            </a:r>
            <a:r>
              <a:rPr lang="en-US" altLang="zh-CN" sz="2800" baseline="-250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en-US" altLang="zh-CN" sz="2800" dirty="0">
                <a:solidFill>
                  <a:schemeClr val="accent2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:</a:t>
            </a:r>
          </a:p>
          <a:p>
            <a:pPr>
              <a:lnSpc>
                <a:spcPct val="130000"/>
              </a:lnSpc>
            </a:pPr>
            <a:r>
              <a:rPr lang="en-US" altLang="zh-CN" sz="2800" i="1" dirty="0">
                <a:latin typeface="Times New Roman" panose="02020603050405020304" pitchFamily="18" charset="0"/>
              </a:rPr>
              <a:t>n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</a:rPr>
              <a:t>=1.5,  </a:t>
            </a:r>
            <a:r>
              <a:rPr lang="en-US" altLang="zh-CN" sz="2800" i="1" dirty="0">
                <a:latin typeface="Times New Roman" panose="02020603050405020304" pitchFamily="18" charset="0"/>
              </a:rPr>
              <a:t>n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</a:rPr>
              <a:t>=1,   </a:t>
            </a:r>
            <a:r>
              <a:rPr lang="en-US" altLang="zh-CN" sz="2800" i="1" dirty="0">
                <a:latin typeface="Times New Roman" panose="02020603050405020304" pitchFamily="18" charset="0"/>
              </a:rPr>
              <a:t>u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宋体" panose="02010600030101010101" pitchFamily="2" charset="-122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</a:rPr>
              <a:t>= </a:t>
            </a:r>
            <a:r>
              <a:rPr lang="en-US" altLang="zh-CN" sz="2800" dirty="0">
                <a:latin typeface="宋体" panose="02010600030101010101" pitchFamily="2" charset="-122"/>
              </a:rPr>
              <a:t>-</a:t>
            </a:r>
            <a:r>
              <a:rPr lang="zh-CN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zh-CN" sz="2800" dirty="0">
                <a:latin typeface="Times New Roman" panose="02020603050405020304" pitchFamily="18" charset="0"/>
              </a:rPr>
              <a:t>40,   </a:t>
            </a:r>
            <a:r>
              <a:rPr lang="en-US" altLang="zh-CN" sz="2800" i="1" dirty="0">
                <a:latin typeface="Times New Roman" panose="02020603050405020304" pitchFamily="18" charset="0"/>
              </a:rPr>
              <a:t>r</a:t>
            </a:r>
            <a:r>
              <a:rPr lang="en-US" altLang="zh-CN" sz="2800" dirty="0">
                <a:latin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宋体" panose="02010600030101010101" pitchFamily="2" charset="-122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</a:rPr>
              <a:t>10,   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en-US" altLang="zh-CN" sz="2800" dirty="0">
                <a:latin typeface="Times New Roman" panose="02020603050405020304" pitchFamily="18" charset="0"/>
              </a:rPr>
              <a:t>=?</a:t>
            </a:r>
          </a:p>
        </p:txBody>
      </p:sp>
      <p:graphicFrame>
        <p:nvGraphicFramePr>
          <p:cNvPr id="202790" name="Object 38"/>
          <p:cNvGraphicFramePr>
            <a:graphicFrameLocks noGrp="1" noChangeAspect="1"/>
          </p:cNvGraphicFramePr>
          <p:nvPr>
            <p:ph sz="half" idx="2"/>
          </p:nvPr>
        </p:nvGraphicFramePr>
        <p:xfrm>
          <a:off x="6156325" y="188913"/>
          <a:ext cx="2665413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39" r:id="rId5" imgW="1143000" imgH="406400" progId="Equation.3">
                  <p:embed/>
                </p:oleObj>
              </mc:Choice>
              <mc:Fallback>
                <p:oleObj r:id="rId5" imgW="1143000" imgH="406400" progId="Equation.3">
                  <p:embed/>
                  <p:pic>
                    <p:nvPicPr>
                      <p:cNvPr id="0" name="图片 3106"/>
                      <p:cNvPicPr/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>
                      <a:xfrm>
                        <a:off x="6156325" y="188913"/>
                        <a:ext cx="2665413" cy="947737"/>
                      </a:xfrm>
                      <a:prstGeom prst="rect">
                        <a:avLst/>
                      </a:prstGeom>
                      <a:solidFill>
                        <a:srgbClr val="FFFF99">
                          <a:alpha val="100000"/>
                        </a:srgbClr>
                      </a:solidFill>
                      <a:ln>
                        <a:solidFill>
                          <a:srgbClr val="FF6600">
                            <a:alpha val="100000"/>
                          </a:srgbClr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4" name="Oval 40"/>
          <p:cNvSpPr/>
          <p:nvPr/>
        </p:nvSpPr>
        <p:spPr>
          <a:xfrm>
            <a:off x="5436108" y="2050700"/>
            <a:ext cx="108000" cy="108000"/>
          </a:xfrm>
          <a:prstGeom prst="ellipse">
            <a:avLst/>
          </a:prstGeom>
          <a:solidFill>
            <a:srgbClr val="FFFF00"/>
          </a:solidFill>
          <a:ln w="9525" cap="flat" cmpd="sng">
            <a:solidFill>
              <a:srgbClr val="00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zh-CN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2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278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op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3"/>
          <a:stretch>
            <a:fillRect/>
          </a:stretch>
        </p:blipFill>
        <p:spPr bwMode="auto">
          <a:xfrm>
            <a:off x="5040052" y="1844824"/>
            <a:ext cx="3865939" cy="1980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85800" y="404665"/>
            <a:ext cx="8206680" cy="1980219"/>
          </a:xfrm>
        </p:spPr>
        <p:txBody>
          <a:bodyPr/>
          <a:lstStyle/>
          <a:p>
            <a:r>
              <a:rPr lang="zh-CN" altLang="zh-CN" sz="2800" dirty="0"/>
              <a:t>如图所示一根长为</a:t>
            </a:r>
            <a:r>
              <a:rPr lang="en-US" altLang="zh-CN" sz="2800" dirty="0"/>
              <a:t>25 cm</a:t>
            </a:r>
            <a:r>
              <a:rPr lang="zh-CN" altLang="zh-CN" sz="2800" dirty="0"/>
              <a:t>，折射率为</a:t>
            </a:r>
            <a:r>
              <a:rPr lang="en-US" altLang="zh-CN" sz="2800" dirty="0"/>
              <a:t>1.5</a:t>
            </a:r>
            <a:r>
              <a:rPr lang="zh-CN" altLang="zh-CN" sz="2800" dirty="0"/>
              <a:t>的透明玻璃棒，一端是平面，另一端是半径为</a:t>
            </a:r>
            <a:r>
              <a:rPr lang="en-US" altLang="zh-CN" sz="2800" dirty="0"/>
              <a:t>5 cm</a:t>
            </a:r>
            <a:r>
              <a:rPr lang="zh-CN" altLang="zh-CN" sz="2800" dirty="0"/>
              <a:t>的凹半球面，空气中有一物放在棒轴线上离平面端</a:t>
            </a:r>
            <a:r>
              <a:rPr lang="en-US" altLang="zh-CN" sz="2800" dirty="0"/>
              <a:t>10 cm</a:t>
            </a:r>
            <a:r>
              <a:rPr lang="zh-CN" altLang="zh-CN" sz="2800" dirty="0"/>
              <a:t>处</a:t>
            </a:r>
            <a:r>
              <a:rPr lang="zh-CN" altLang="zh-CN" sz="2800" dirty="0" smtClean="0"/>
              <a:t>，</a:t>
            </a:r>
            <a:r>
              <a:rPr lang="zh-CN" altLang="en-US" sz="2800" dirty="0" smtClean="0"/>
              <a:t>求</a:t>
            </a:r>
            <a:r>
              <a:rPr lang="zh-CN" altLang="zh-CN" sz="2800" dirty="0" smtClean="0"/>
              <a:t>最后</a:t>
            </a:r>
            <a:r>
              <a:rPr lang="zh-CN" altLang="en-US" sz="2800" dirty="0" smtClean="0"/>
              <a:t>的成</a:t>
            </a:r>
            <a:r>
              <a:rPr lang="zh-CN" altLang="zh-CN" sz="2800" dirty="0" smtClean="0"/>
              <a:t>像位置</a:t>
            </a:r>
            <a:r>
              <a:rPr lang="zh-CN" altLang="en-US" sz="2800" dirty="0"/>
              <a:t>。</a:t>
            </a:r>
          </a:p>
        </p:txBody>
      </p:sp>
      <p:graphicFrame>
        <p:nvGraphicFramePr>
          <p:cNvPr id="5" name="对象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9528267"/>
              </p:ext>
            </p:extLst>
          </p:nvPr>
        </p:nvGraphicFramePr>
        <p:xfrm>
          <a:off x="1245083" y="2403457"/>
          <a:ext cx="2634100" cy="972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96" name="Equation" r:id="rId5" imgW="25603200" imgH="9448800" progId="Equation.DSMT4">
                  <p:embed/>
                </p:oleObj>
              </mc:Choice>
              <mc:Fallback>
                <p:oleObj name="Equation" r:id="rId5" imgW="25603200" imgH="9448800" progId="Equation.DSMT4">
                  <p:embed/>
                  <p:pic>
                    <p:nvPicPr>
                      <p:cNvPr id="0" name="图片 64563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5083" y="2403457"/>
                        <a:ext cx="2634100" cy="9721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对象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06419"/>
              </p:ext>
            </p:extLst>
          </p:nvPr>
        </p:nvGraphicFramePr>
        <p:xfrm>
          <a:off x="1211694" y="3613879"/>
          <a:ext cx="37655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97" name="Equation" r:id="rId7" imgW="1714320" imgH="228600" progId="Equation.DSMT4">
                  <p:embed/>
                </p:oleObj>
              </mc:Choice>
              <mc:Fallback>
                <p:oleObj name="Equation" r:id="rId7" imgW="1714320" imgH="228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11694" y="3613879"/>
                        <a:ext cx="376555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直接连接符 5"/>
          <p:cNvCxnSpPr/>
          <p:nvPr/>
        </p:nvCxnSpPr>
        <p:spPr bwMode="auto">
          <a:xfrm flipH="1">
            <a:off x="4674830" y="2628550"/>
            <a:ext cx="1548172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rgbClr val="FF0000"/>
            </a:solidFill>
            <a:prstDash val="sysDash"/>
            <a:round/>
            <a:headEnd type="oval" w="med" len="med"/>
            <a:tailEnd type="oval" w="med" len="med"/>
          </a:ln>
        </p:spPr>
      </p:cxn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3350792"/>
              </p:ext>
            </p:extLst>
          </p:nvPr>
        </p:nvGraphicFramePr>
        <p:xfrm>
          <a:off x="4417752" y="2124534"/>
          <a:ext cx="12446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98" name="Equation" r:id="rId9" imgW="545760" imgH="228600" progId="Equation.DSMT4">
                  <p:embed/>
                </p:oleObj>
              </mc:Choice>
              <mc:Fallback>
                <p:oleObj name="Equation" r:id="rId9" imgW="545760" imgH="22860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417752" y="2124534"/>
                        <a:ext cx="124460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034723"/>
              </p:ext>
            </p:extLst>
          </p:nvPr>
        </p:nvGraphicFramePr>
        <p:xfrm>
          <a:off x="3306762" y="5278021"/>
          <a:ext cx="24272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799" name="Equation" r:id="rId11" imgW="1104840" imgH="228600" progId="Equation.DSMT4">
                  <p:embed/>
                </p:oleObj>
              </mc:Choice>
              <mc:Fallback>
                <p:oleObj name="Equation" r:id="rId11" imgW="1104840" imgH="22860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3306762" y="5278021"/>
                        <a:ext cx="2427288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矩形 9"/>
          <p:cNvSpPr/>
          <p:nvPr/>
        </p:nvSpPr>
        <p:spPr>
          <a:xfrm>
            <a:off x="1146977" y="5165156"/>
            <a:ext cx="26637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第二次成像：</a:t>
            </a:r>
            <a:endParaRPr lang="zh-CN" altLang="en-US" sz="2800" dirty="0"/>
          </a:p>
        </p:txBody>
      </p:sp>
      <p:graphicFrame>
        <p:nvGraphicFramePr>
          <p:cNvPr id="14" name="对象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8354308"/>
              </p:ext>
            </p:extLst>
          </p:nvPr>
        </p:nvGraphicFramePr>
        <p:xfrm>
          <a:off x="5203825" y="5999163"/>
          <a:ext cx="10604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00" name="Equation" r:id="rId13" imgW="482400" imgH="228600" progId="Equation.DSMT4">
                  <p:embed/>
                </p:oleObj>
              </mc:Choice>
              <mc:Fallback>
                <p:oleObj name="Equation" r:id="rId13" imgW="482400" imgH="22860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203825" y="5999163"/>
                        <a:ext cx="106045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528672"/>
              </p:ext>
            </p:extLst>
          </p:nvPr>
        </p:nvGraphicFramePr>
        <p:xfrm>
          <a:off x="6613525" y="2667000"/>
          <a:ext cx="110013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01" name="Equation" r:id="rId15" imgW="482400" imgH="228600" progId="Equation.DSMT4">
                  <p:embed/>
                </p:oleObj>
              </mc:Choice>
              <mc:Fallback>
                <p:oleObj name="Equation" r:id="rId15" imgW="482400" imgH="228600" progId="Equation.DSMT4">
                  <p:embed/>
                  <p:pic>
                    <p:nvPicPr>
                      <p:cNvPr id="11" name="对象 10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613525" y="2667000"/>
                        <a:ext cx="1100138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直接连接符 15"/>
          <p:cNvCxnSpPr/>
          <p:nvPr/>
        </p:nvCxnSpPr>
        <p:spPr bwMode="auto">
          <a:xfrm flipH="1">
            <a:off x="7164288" y="2634960"/>
            <a:ext cx="57606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rgbClr val="0000FF"/>
            </a:solidFill>
            <a:prstDash val="sysDash"/>
            <a:round/>
            <a:headEnd type="oval" w="med" len="med"/>
            <a:tailEnd type="oval" w="med" len="med"/>
          </a:ln>
        </p:spPr>
      </p:cxnSp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7748262"/>
              </p:ext>
            </p:extLst>
          </p:nvPr>
        </p:nvGraphicFramePr>
        <p:xfrm>
          <a:off x="1306486" y="4203870"/>
          <a:ext cx="2344737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02" name="Equation" r:id="rId17" imgW="1066680" imgH="431640" progId="Equation.DSMT4">
                  <p:embed/>
                </p:oleObj>
              </mc:Choice>
              <mc:Fallback>
                <p:oleObj name="Equation" r:id="rId17" imgW="1066680" imgH="43164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1306486" y="4203870"/>
                        <a:ext cx="2344737" cy="98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90201154"/>
              </p:ext>
            </p:extLst>
          </p:nvPr>
        </p:nvGraphicFramePr>
        <p:xfrm>
          <a:off x="5062277" y="4435645"/>
          <a:ext cx="12001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03" name="Equation" r:id="rId19" imgW="545760" imgH="228600" progId="Equation.DSMT4">
                  <p:embed/>
                </p:oleObj>
              </mc:Choice>
              <mc:Fallback>
                <p:oleObj name="Equation" r:id="rId19" imgW="545760" imgH="22860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062277" y="4435645"/>
                        <a:ext cx="120015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636159"/>
              </p:ext>
            </p:extLst>
          </p:nvPr>
        </p:nvGraphicFramePr>
        <p:xfrm>
          <a:off x="6121335" y="5265203"/>
          <a:ext cx="27622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04" name="Equation" r:id="rId21" imgW="1257120" imgH="228600" progId="Equation.DSMT4">
                  <p:embed/>
                </p:oleObj>
              </mc:Choice>
              <mc:Fallback>
                <p:oleObj name="Equation" r:id="rId21" imgW="1257120" imgH="228600" progId="Equation.DSMT4">
                  <p:embed/>
                  <p:pic>
                    <p:nvPicPr>
                      <p:cNvPr id="2" name="对象 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121335" y="5265203"/>
                        <a:ext cx="2762250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571923"/>
              </p:ext>
            </p:extLst>
          </p:nvPr>
        </p:nvGraphicFramePr>
        <p:xfrm>
          <a:off x="2059141" y="5767388"/>
          <a:ext cx="231775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805" name="Equation" r:id="rId23" imgW="1054080" imgH="431640" progId="Equation.DSMT4">
                  <p:embed/>
                </p:oleObj>
              </mc:Choice>
              <mc:Fallback>
                <p:oleObj name="Equation" r:id="rId23" imgW="1054080" imgH="431640" progId="Equation.DSMT4">
                  <p:embed/>
                  <p:pic>
                    <p:nvPicPr>
                      <p:cNvPr id="17" name="对象 16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2059141" y="5767388"/>
                        <a:ext cx="2317750" cy="98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/>
          </p:nvPr>
        </p:nvSpPr>
        <p:spPr>
          <a:xfrm>
            <a:off x="647700" y="260350"/>
            <a:ext cx="7772400" cy="609600"/>
          </a:xfrm>
        </p:spPr>
        <p:txBody>
          <a:bodyPr vert="horz" wrap="square" lIns="91440" tIns="45720" rIns="91440" bIns="45720" anchor="ctr"/>
          <a:lstStyle/>
          <a:p>
            <a:pPr eaLnBrk="1" hangingPunct="1"/>
            <a:r>
              <a:rPr lang="zh-CN" altLang="en-US" sz="4000" b="0" dirty="0"/>
              <a:t>小结 </a:t>
            </a:r>
            <a:r>
              <a:rPr lang="en-US" altLang="zh-CN" sz="4000" b="0" dirty="0"/>
              <a:t>summary</a:t>
            </a:r>
          </a:p>
        </p:txBody>
      </p:sp>
      <p:sp>
        <p:nvSpPr>
          <p:cNvPr id="187395" name="Rectangle 3"/>
          <p:cNvSpPr>
            <a:spLocks noGrp="1"/>
          </p:cNvSpPr>
          <p:nvPr>
            <p:ph idx="1"/>
          </p:nvPr>
        </p:nvSpPr>
        <p:spPr>
          <a:xfrm>
            <a:off x="609600" y="1089025"/>
            <a:ext cx="7772400" cy="5472113"/>
          </a:xfrm>
        </p:spPr>
        <p:txBody>
          <a:bodyPr vert="horz" wrap="square" lIns="91440" tIns="45720" rIns="91440" bIns="45720" anchor="t"/>
          <a:lstStyle/>
          <a:p>
            <a:pPr eaLnBrk="1" hangingPunct="1">
              <a:lnSpc>
                <a:spcPct val="130000"/>
              </a:lnSpc>
              <a:buNone/>
            </a:pPr>
            <a:r>
              <a:rPr lang="en-US" altLang="zh-CN" b="0" dirty="0">
                <a:solidFill>
                  <a:schemeClr val="accent2"/>
                </a:solidFill>
                <a:latin typeface="黑体" panose="02010609060101010101" pitchFamily="49" charset="-122"/>
              </a:rPr>
              <a:t>1</a:t>
            </a:r>
            <a:r>
              <a:rPr lang="zh-CN" altLang="en-US" b="0" dirty="0">
                <a:solidFill>
                  <a:schemeClr val="accent2"/>
                </a:solidFill>
                <a:latin typeface="黑体" panose="02010609060101010101" pitchFamily="49" charset="-122"/>
              </a:rPr>
              <a:t>、单球面折射（</a:t>
            </a:r>
            <a:r>
              <a:rPr lang="zh-CN" altLang="en-US" b="0" dirty="0">
                <a:solidFill>
                  <a:schemeClr val="accent2"/>
                </a:solidFill>
                <a:latin typeface="黑体" panose="02010609060101010101" pitchFamily="49" charset="-122"/>
                <a:hlinkClick r:id="rId3" action="ppaction://hlinksldjump"/>
              </a:rPr>
              <a:t>正负判断</a:t>
            </a:r>
            <a:r>
              <a:rPr lang="zh-CN" altLang="en-US" b="0" dirty="0">
                <a:solidFill>
                  <a:schemeClr val="accent2"/>
                </a:solidFill>
                <a:latin typeface="黑体" panose="02010609060101010101" pitchFamily="49" charset="-122"/>
              </a:rPr>
              <a:t>）</a:t>
            </a:r>
          </a:p>
          <a:p>
            <a:pPr eaLnBrk="1" hangingPunct="1">
              <a:lnSpc>
                <a:spcPct val="130000"/>
              </a:lnSpc>
              <a:buNone/>
            </a:pPr>
            <a:endParaRPr lang="zh-CN" altLang="en-US" b="0" dirty="0">
              <a:solidFill>
                <a:schemeClr val="accent2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endParaRPr lang="zh-CN" altLang="en-US" b="0" dirty="0">
              <a:solidFill>
                <a:schemeClr val="accent2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en-US" altLang="zh-CN" b="0" dirty="0">
                <a:solidFill>
                  <a:schemeClr val="tx2"/>
                </a:solidFill>
                <a:latin typeface="黑体" panose="02010609060101010101" pitchFamily="49" charset="-122"/>
              </a:rPr>
              <a:t>2</a:t>
            </a:r>
            <a:r>
              <a:rPr lang="zh-CN" altLang="en-US" b="0" dirty="0">
                <a:solidFill>
                  <a:schemeClr val="tx2"/>
                </a:solidFill>
                <a:latin typeface="黑体" panose="02010609060101010101" pitchFamily="49" charset="-122"/>
              </a:rPr>
              <a:t>、光焦度、焦点和焦距</a:t>
            </a:r>
          </a:p>
          <a:p>
            <a:pPr eaLnBrk="1" hangingPunct="1">
              <a:lnSpc>
                <a:spcPct val="130000"/>
              </a:lnSpc>
              <a:buNone/>
            </a:pPr>
            <a:endParaRPr lang="zh-CN" altLang="en-US" b="0" dirty="0">
              <a:solidFill>
                <a:schemeClr val="tx2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endParaRPr lang="zh-CN" altLang="en-US" b="0" dirty="0">
              <a:solidFill>
                <a:schemeClr val="tx2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30000"/>
              </a:lnSpc>
              <a:buNone/>
            </a:pPr>
            <a:r>
              <a:rPr lang="en-US" altLang="zh-CN" b="0" dirty="0">
                <a:solidFill>
                  <a:schemeClr val="tx2"/>
                </a:solidFill>
                <a:latin typeface="黑体" panose="02010609060101010101" pitchFamily="49" charset="-122"/>
              </a:rPr>
              <a:t>3</a:t>
            </a:r>
            <a:r>
              <a:rPr lang="zh-CN" altLang="en-US" b="0" dirty="0">
                <a:solidFill>
                  <a:schemeClr val="tx2"/>
                </a:solidFill>
                <a:latin typeface="黑体" panose="02010609060101010101" pitchFamily="49" charset="-122"/>
              </a:rPr>
              <a:t>、共轴球面系统</a:t>
            </a:r>
          </a:p>
        </p:txBody>
      </p:sp>
      <p:graphicFrame>
        <p:nvGraphicFramePr>
          <p:cNvPr id="187396" name="Object 4"/>
          <p:cNvGraphicFramePr>
            <a:graphicFrameLocks noChangeAspect="1"/>
          </p:cNvGraphicFramePr>
          <p:nvPr/>
        </p:nvGraphicFramePr>
        <p:xfrm>
          <a:off x="2268538" y="1916113"/>
          <a:ext cx="3810000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7" r:id="rId4" imgW="1143000" imgH="406400" progId="Equation.3">
                  <p:embed/>
                </p:oleObj>
              </mc:Choice>
              <mc:Fallback>
                <p:oleObj r:id="rId4" imgW="1143000" imgH="406400" progId="Equation.3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68538" y="1916113"/>
                        <a:ext cx="3810000" cy="1333500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 cap="flat" cmpd="sng">
                        <a:solidFill>
                          <a:srgbClr val="FF66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397" name="Object 5"/>
          <p:cNvGraphicFramePr>
            <a:graphicFrameLocks noChangeAspect="1"/>
          </p:cNvGraphicFramePr>
          <p:nvPr/>
        </p:nvGraphicFramePr>
        <p:xfrm>
          <a:off x="2362200" y="4114800"/>
          <a:ext cx="1676400" cy="130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8" r:id="rId6" imgW="571500" imgH="444500" progId="Equation.3">
                  <p:embed/>
                </p:oleObj>
              </mc:Choice>
              <mc:Fallback>
                <p:oleObj r:id="rId6" imgW="571500" imgH="444500" progId="Equation.3">
                  <p:embed/>
                  <p:pic>
                    <p:nvPicPr>
                      <p:cNvPr id="0" name="图片 310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62200" y="4114800"/>
                        <a:ext cx="1676400" cy="130333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 cap="flat" cmpd="sng">
                        <a:solidFill>
                          <a:srgbClr val="FF66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7398" name="Object 6"/>
          <p:cNvGraphicFramePr>
            <a:graphicFrameLocks noChangeAspect="1"/>
          </p:cNvGraphicFramePr>
          <p:nvPr/>
        </p:nvGraphicFramePr>
        <p:xfrm>
          <a:off x="4572000" y="4151313"/>
          <a:ext cx="2362200" cy="122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9" r:id="rId8" imgW="786765" imgH="406400" progId="Equation.3">
                  <p:embed/>
                </p:oleObj>
              </mc:Choice>
              <mc:Fallback>
                <p:oleObj r:id="rId8" imgW="786765" imgH="406400" progId="Equation.3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572000" y="4151313"/>
                        <a:ext cx="2362200" cy="1220787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 w="9525" cap="flat" cmpd="sng">
                        <a:solidFill>
                          <a:srgbClr val="FF6600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87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7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87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8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00"/>
      </a:hlink>
      <a:folHlink>
        <a:srgbClr val="003300"/>
      </a:folHlink>
    </a:clrScheme>
    <a:fontScheme name="默认设计模板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just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5569</TotalTime>
  <Words>1190</Words>
  <Application>Microsoft Office PowerPoint</Application>
  <PresentationFormat>全屏显示(4:3)</PresentationFormat>
  <Paragraphs>291</Paragraphs>
  <Slides>27</Slides>
  <Notes>4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27</vt:i4>
      </vt:variant>
    </vt:vector>
  </HeadingPairs>
  <TitlesOfParts>
    <vt:vector size="37" baseType="lpstr">
      <vt:lpstr>黑体</vt:lpstr>
      <vt:lpstr>宋体</vt:lpstr>
      <vt:lpstr>Arial</vt:lpstr>
      <vt:lpstr>Symbol</vt:lpstr>
      <vt:lpstr>Times New Roman</vt:lpstr>
      <vt:lpstr>Wingdings</vt:lpstr>
      <vt:lpstr>默认设计模板</vt:lpstr>
      <vt:lpstr>公式</vt:lpstr>
      <vt:lpstr>Microsoft 公式 3.0</vt:lpstr>
      <vt:lpstr>Equation</vt:lpstr>
      <vt:lpstr>PowerPoint 演示文稿</vt:lpstr>
      <vt:lpstr>contents</vt:lpstr>
      <vt:lpstr>球面折射</vt:lpstr>
      <vt:lpstr>一、单球面折射 Single spherical refraction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2、光焦度  dioptric strength</vt:lpstr>
      <vt:lpstr>3、焦点和焦距 focus &amp; focal distance</vt:lpstr>
      <vt:lpstr>PowerPoint 演示文稿</vt:lpstr>
      <vt:lpstr>PowerPoint 演示文稿</vt:lpstr>
      <vt:lpstr>PowerPoint 演示文稿</vt:lpstr>
      <vt:lpstr>PowerPoint 演示文稿</vt:lpstr>
      <vt:lpstr>二、共轴球面系统 coaxial spherical system</vt:lpstr>
      <vt:lpstr>PowerPoint 演示文稿</vt:lpstr>
      <vt:lpstr>例题</vt:lpstr>
      <vt:lpstr>PowerPoint 演示文稿</vt:lpstr>
      <vt:lpstr>PowerPoint 演示文稿</vt:lpstr>
      <vt:lpstr>PowerPoint 演示文稿</vt:lpstr>
      <vt:lpstr>小结 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几何光学</dc:title>
  <dc:creator>Administrator</dc:creator>
  <cp:lastModifiedBy>Microsoft</cp:lastModifiedBy>
  <cp:revision>607</cp:revision>
  <dcterms:created xsi:type="dcterms:W3CDTF">2003-01-06T02:12:00Z</dcterms:created>
  <dcterms:modified xsi:type="dcterms:W3CDTF">2026-04-08T09:59:51Z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2052-10.1.0.7311</vt:lpwstr>
  </property>
</Properties>
</file>