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394" r:id="rId2"/>
    <p:sldId id="395" r:id="rId3"/>
    <p:sldId id="396" r:id="rId4"/>
    <p:sldId id="397" r:id="rId5"/>
    <p:sldId id="398" r:id="rId6"/>
    <p:sldId id="399" r:id="rId7"/>
    <p:sldId id="400" r:id="rId8"/>
    <p:sldId id="401" r:id="rId9"/>
    <p:sldId id="402" r:id="rId10"/>
    <p:sldId id="519" r:id="rId11"/>
    <p:sldId id="403" r:id="rId12"/>
    <p:sldId id="404" r:id="rId13"/>
    <p:sldId id="521" r:id="rId14"/>
    <p:sldId id="522" r:id="rId15"/>
    <p:sldId id="405" r:id="rId16"/>
    <p:sldId id="524" r:id="rId17"/>
    <p:sldId id="407" r:id="rId18"/>
    <p:sldId id="408" r:id="rId19"/>
    <p:sldId id="409" r:id="rId20"/>
    <p:sldId id="410" r:id="rId21"/>
    <p:sldId id="411" r:id="rId22"/>
    <p:sldId id="412" r:id="rId23"/>
    <p:sldId id="413" r:id="rId24"/>
    <p:sldId id="414" r:id="rId25"/>
    <p:sldId id="415" r:id="rId26"/>
    <p:sldId id="416" r:id="rId27"/>
    <p:sldId id="417" r:id="rId28"/>
    <p:sldId id="418" r:id="rId29"/>
    <p:sldId id="419" r:id="rId30"/>
    <p:sldId id="420" r:id="rId31"/>
    <p:sldId id="421" r:id="rId32"/>
    <p:sldId id="422" r:id="rId33"/>
    <p:sldId id="423" r:id="rId34"/>
  </p:sldIdLst>
  <p:sldSz cx="9144000" cy="6858000" type="screen4x3"/>
  <p:notesSz cx="6858000" cy="9144000"/>
  <p:defaultTextStyle>
    <a:defPPr>
      <a:defRPr lang="zh-CN"/>
    </a:defPPr>
    <a:lvl1pPr marL="0" lvl="0" indent="0" algn="just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0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just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0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just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0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just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0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just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0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just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0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just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0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just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0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just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0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080808"/>
    <a:srgbClr val="99FFCC"/>
    <a:srgbClr val="00FF00"/>
    <a:srgbClr val="FFFF99"/>
    <a:srgbClr val="FF6600"/>
    <a:srgbClr val="FFFF00"/>
    <a:srgbClr val="DDDDDD"/>
    <a:srgbClr val="FF00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835"/>
    <p:restoredTop sz="96559" autoAdjust="0"/>
  </p:normalViewPr>
  <p:slideViewPr>
    <p:cSldViewPr snapToGrid="0" showGuides="1">
      <p:cViewPr varScale="1">
        <p:scale>
          <a:sx n="113" d="100"/>
          <a:sy n="113" d="100"/>
        </p:scale>
        <p:origin x="109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5688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2" Type="http://schemas.openxmlformats.org/officeDocument/2006/relationships/image" Target="../media/image4.wmf"/><Relationship Id="rId1" Type="http://schemas.openxmlformats.org/officeDocument/2006/relationships/image" Target="../media/image5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1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emf"/><Relationship Id="rId4" Type="http://schemas.openxmlformats.org/officeDocument/2006/relationships/image" Target="../media/image2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e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4.wmf"/><Relationship Id="rId1" Type="http://schemas.openxmlformats.org/officeDocument/2006/relationships/image" Target="../media/image16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4.wmf"/><Relationship Id="rId4" Type="http://schemas.openxmlformats.org/officeDocument/2006/relationships/image" Target="../media/image30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32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33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image" Target="../media/image34.emf"/><Relationship Id="rId4" Type="http://schemas.openxmlformats.org/officeDocument/2006/relationships/image" Target="../media/image37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27.wmf"/><Relationship Id="rId1" Type="http://schemas.openxmlformats.org/officeDocument/2006/relationships/image" Target="../media/image4.wmf"/><Relationship Id="rId5" Type="http://schemas.openxmlformats.org/officeDocument/2006/relationships/image" Target="../media/image50.emf"/><Relationship Id="rId4" Type="http://schemas.openxmlformats.org/officeDocument/2006/relationships/image" Target="../media/image4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defRPr kumimoji="1" sz="1200" b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9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kumimoji="1" sz="1200" b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9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eaLnBrk="1" hangingPunct="1">
              <a:defRPr kumimoji="1" sz="1200" b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9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en-US" altLang="zh-CN" sz="1200" b="0" dirty="0"/>
              <a:t>‹#›</a:t>
            </a:fld>
            <a:endParaRPr lang="en-US" altLang="zh-CN" sz="1200" b="0" dirty="0"/>
          </a:p>
        </p:txBody>
      </p:sp>
    </p:spTree>
    <p:extLst>
      <p:ext uri="{BB962C8B-B14F-4D97-AF65-F5344CB8AC3E}">
        <p14:creationId xmlns:p14="http://schemas.microsoft.com/office/powerpoint/2010/main" val="24611854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defRPr kumimoji="1" sz="1200" b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kumimoji="1" sz="1200" b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6740" name="Rectangle 4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181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第五级</a:t>
            </a:r>
          </a:p>
        </p:txBody>
      </p:sp>
      <p:sp>
        <p:nvSpPr>
          <p:cNvPr id="2181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eaLnBrk="1" hangingPunct="1">
              <a:defRPr kumimoji="1" sz="1200" b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81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en-US" altLang="zh-CN" sz="1200" b="0" dirty="0"/>
              <a:t>‹#›</a:t>
            </a:fld>
            <a:endParaRPr lang="en-US" altLang="zh-CN" sz="1200" b="0" dirty="0"/>
          </a:p>
        </p:txBody>
      </p:sp>
    </p:spTree>
    <p:extLst>
      <p:ext uri="{BB962C8B-B14F-4D97-AF65-F5344CB8AC3E}">
        <p14:creationId xmlns:p14="http://schemas.microsoft.com/office/powerpoint/2010/main" val="135370092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102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628775"/>
            <a:ext cx="3810000" cy="4467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28775"/>
            <a:ext cx="3810000" cy="4467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341313"/>
            <a:ext cx="1943100" cy="575468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341313"/>
            <a:ext cx="5676900" cy="575468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标题和图示或组织结构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341313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SmartArt 占位符 2"/>
          <p:cNvSpPr>
            <a:spLocks noGrp="1"/>
          </p:cNvSpPr>
          <p:nvPr>
            <p:ph type="pic" idx="1"/>
          </p:nvPr>
        </p:nvSpPr>
        <p:spPr>
          <a:xfrm>
            <a:off x="685800" y="1628775"/>
            <a:ext cx="7772400" cy="446722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endParaRPr kumimoji="1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685800" y="341313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85800" y="1628775"/>
            <a:ext cx="3810000" cy="21574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628775"/>
            <a:ext cx="3810000" cy="21574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85800" y="3938588"/>
            <a:ext cx="3810000" cy="21574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3810000" cy="21574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341313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628775"/>
            <a:ext cx="3810000" cy="44672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628775"/>
            <a:ext cx="3810000" cy="21574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3810000" cy="21574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341313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628775"/>
            <a:ext cx="3810000" cy="44672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28775"/>
            <a:ext cx="3810000" cy="44672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341313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628775"/>
            <a:ext cx="3810000" cy="44672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628775"/>
            <a:ext cx="3810000" cy="21574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3810000" cy="21574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85800" y="341313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85800" y="1628775"/>
            <a:ext cx="7772400" cy="44672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defRPr kumimoji="1" sz="1400" b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kumimoji="1" sz="1400" b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 b="0"/>
            </a:lvl1pPr>
          </a:lstStyle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  <p:sp>
        <p:nvSpPr>
          <p:cNvPr id="1031" name="TextBox 1"/>
          <p:cNvSpPr txBox="1">
            <a:spLocks noChangeArrowheads="1"/>
          </p:cNvSpPr>
          <p:nvPr/>
        </p:nvSpPr>
        <p:spPr bwMode="auto">
          <a:xfrm>
            <a:off x="0" y="6613525"/>
            <a:ext cx="334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/>
            <a:fld id="{9A0DB2DC-4C9A-4742-B13C-FB6460FD3503}" type="slidenum">
              <a:rPr lang="zh-CN" altLang="en-US" dirty="0">
                <a:solidFill>
                  <a:srgbClr val="A6A6A6"/>
                </a:solidFill>
                <a:latin typeface="Times New Roman" panose="02020603050405020304" pitchFamily="18" charset="0"/>
              </a:rPr>
              <a:t>‹#›</a:t>
            </a:fld>
            <a:endParaRPr lang="zh-CN" altLang="en-US" dirty="0">
              <a:solidFill>
                <a:srgbClr val="A6A6A6"/>
              </a:solidFill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/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b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b="1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b="1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b="1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13" Type="http://schemas.openxmlformats.org/officeDocument/2006/relationships/oleObject" Target="../embeddings/oleObject11.bin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8.wmf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0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7.bin"/><Relationship Id="rId15" Type="http://schemas.openxmlformats.org/officeDocument/2006/relationships/oleObject" Target="../embeddings/oleObject12.bin"/><Relationship Id="rId10" Type="http://schemas.openxmlformats.org/officeDocument/2006/relationships/image" Target="../media/image7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9.bin"/><Relationship Id="rId14" Type="http://schemas.openxmlformats.org/officeDocument/2006/relationships/image" Target="../media/image9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1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1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16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21.wmf"/><Relationship Id="rId4" Type="http://schemas.openxmlformats.org/officeDocument/2006/relationships/image" Target="../media/image18.emf"/><Relationship Id="rId9" Type="http://schemas.openxmlformats.org/officeDocument/2006/relationships/oleObject" Target="../embeddings/oleObject24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12" Type="http://schemas.openxmlformats.org/officeDocument/2006/relationships/image" Target="../media/image2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3.wmf"/><Relationship Id="rId11" Type="http://schemas.openxmlformats.org/officeDocument/2006/relationships/oleObject" Target="../embeddings/oleObject29.bin"/><Relationship Id="rId5" Type="http://schemas.openxmlformats.org/officeDocument/2006/relationships/oleObject" Target="../embeddings/oleObject26.bin"/><Relationship Id="rId10" Type="http://schemas.openxmlformats.org/officeDocument/2006/relationships/image" Target="../media/image25.wmf"/><Relationship Id="rId4" Type="http://schemas.openxmlformats.org/officeDocument/2006/relationships/image" Target="../media/image22.emf"/><Relationship Id="rId9" Type="http://schemas.openxmlformats.org/officeDocument/2006/relationships/oleObject" Target="../embeddings/oleObject28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16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34.bin"/><Relationship Id="rId10" Type="http://schemas.openxmlformats.org/officeDocument/2006/relationships/image" Target="../media/image30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36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31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32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33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5.emf"/><Relationship Id="rId5" Type="http://schemas.openxmlformats.org/officeDocument/2006/relationships/oleObject" Target="../embeddings/oleObject43.bin"/><Relationship Id="rId10" Type="http://schemas.openxmlformats.org/officeDocument/2006/relationships/image" Target="../media/image37.emf"/><Relationship Id="rId4" Type="http://schemas.openxmlformats.org/officeDocument/2006/relationships/image" Target="../media/image34.emf"/><Relationship Id="rId9" Type="http://schemas.openxmlformats.org/officeDocument/2006/relationships/oleObject" Target="../embeddings/oleObject45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47.bin"/><Relationship Id="rId4" Type="http://schemas.openxmlformats.org/officeDocument/2006/relationships/image" Target="../media/image38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44.png"/><Relationship Id="rId4" Type="http://schemas.openxmlformats.org/officeDocument/2006/relationships/image" Target="../media/image43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44.png"/><Relationship Id="rId4" Type="http://schemas.openxmlformats.org/officeDocument/2006/relationships/image" Target="../media/image45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51.bin"/><Relationship Id="rId4" Type="http://schemas.openxmlformats.org/officeDocument/2006/relationships/image" Target="../media/image46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4.bin"/><Relationship Id="rId12" Type="http://schemas.openxmlformats.org/officeDocument/2006/relationships/image" Target="../media/image5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27.wmf"/><Relationship Id="rId11" Type="http://schemas.openxmlformats.org/officeDocument/2006/relationships/oleObject" Target="../embeddings/oleObject56.bin"/><Relationship Id="rId5" Type="http://schemas.openxmlformats.org/officeDocument/2006/relationships/oleObject" Target="../embeddings/oleObject53.bin"/><Relationship Id="rId10" Type="http://schemas.openxmlformats.org/officeDocument/2006/relationships/image" Target="../media/image49.e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5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/>
          </p:nvPr>
        </p:nvSpPr>
        <p:spPr>
          <a:xfrm>
            <a:off x="611188" y="457200"/>
            <a:ext cx="7772400" cy="668338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b="0" dirty="0"/>
              <a:t>薄透镜</a:t>
            </a:r>
            <a:br>
              <a:rPr lang="zh-CN" altLang="en-US" b="0" dirty="0"/>
            </a:br>
            <a:r>
              <a:rPr lang="en-US" altLang="zh-CN" b="0" dirty="0"/>
              <a:t>thin lens</a:t>
            </a:r>
          </a:p>
        </p:txBody>
      </p:sp>
      <p:sp>
        <p:nvSpPr>
          <p:cNvPr id="29699" name="Rectangle 3"/>
          <p:cNvSpPr>
            <a:spLocks noGrp="1"/>
          </p:cNvSpPr>
          <p:nvPr>
            <p:ph idx="1"/>
          </p:nvPr>
        </p:nvSpPr>
        <p:spPr>
          <a:xfrm>
            <a:off x="2195513" y="1952625"/>
            <a:ext cx="5400675" cy="4645025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140000"/>
              </a:lnSpc>
              <a:buNone/>
            </a:pPr>
            <a:r>
              <a:rPr lang="zh-CN" altLang="en-US" sz="3600" b="0" dirty="0">
                <a:solidFill>
                  <a:schemeClr val="tx2"/>
                </a:solidFill>
              </a:rPr>
              <a:t>一、薄透镜成像</a:t>
            </a:r>
          </a:p>
          <a:p>
            <a:pPr eaLnBrk="1" hangingPunct="1">
              <a:lnSpc>
                <a:spcPct val="140000"/>
              </a:lnSpc>
              <a:buNone/>
            </a:pPr>
            <a:r>
              <a:rPr lang="zh-CN" altLang="en-US" sz="3600" b="0" dirty="0">
                <a:solidFill>
                  <a:schemeClr val="tx2"/>
                </a:solidFill>
              </a:rPr>
              <a:t>二、薄透镜组合</a:t>
            </a:r>
          </a:p>
          <a:p>
            <a:pPr eaLnBrk="1" hangingPunct="1">
              <a:lnSpc>
                <a:spcPct val="140000"/>
              </a:lnSpc>
              <a:buNone/>
            </a:pPr>
            <a:r>
              <a:rPr lang="zh-CN" altLang="en-US" sz="3600" b="0" dirty="0">
                <a:solidFill>
                  <a:schemeClr val="tx2"/>
                </a:solidFill>
              </a:rPr>
              <a:t>三、圆柱透镜</a:t>
            </a:r>
          </a:p>
          <a:p>
            <a:pPr eaLnBrk="1" hangingPunct="1">
              <a:lnSpc>
                <a:spcPct val="140000"/>
              </a:lnSpc>
              <a:buNone/>
            </a:pPr>
            <a:r>
              <a:rPr lang="zh-CN" altLang="en-US" sz="3600" b="0" dirty="0">
                <a:solidFill>
                  <a:schemeClr val="tx2"/>
                </a:solidFill>
              </a:rPr>
              <a:t>四、薄透镜的像差     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/>
          </p:nvPr>
        </p:nvSpPr>
        <p:spPr>
          <a:xfrm>
            <a:off x="685800" y="341313"/>
            <a:ext cx="7772400" cy="731837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sz="4000" b="0" dirty="0">
                <a:solidFill>
                  <a:srgbClr val="FF0000"/>
                </a:solidFill>
              </a:rPr>
              <a:t>一、薄透镜成像</a:t>
            </a:r>
            <a:br>
              <a:rPr lang="zh-CN" altLang="en-US" sz="4000" b="0" dirty="0">
                <a:solidFill>
                  <a:srgbClr val="FF0000"/>
                </a:solidFill>
              </a:rPr>
            </a:br>
            <a:r>
              <a:rPr lang="en-US" altLang="zh-CN" b="0" dirty="0">
                <a:solidFill>
                  <a:srgbClr val="FF0000"/>
                </a:solidFill>
              </a:rPr>
              <a:t>Thin lens imaging</a:t>
            </a:r>
          </a:p>
        </p:txBody>
      </p:sp>
      <p:sp>
        <p:nvSpPr>
          <p:cNvPr id="30723" name="Rectangle 3"/>
          <p:cNvSpPr>
            <a:spLocks noGrp="1"/>
          </p:cNvSpPr>
          <p:nvPr>
            <p:ph idx="1"/>
          </p:nvPr>
        </p:nvSpPr>
        <p:spPr>
          <a:xfrm>
            <a:off x="1463644" y="1570650"/>
            <a:ext cx="7315200" cy="4302125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150000"/>
              </a:lnSpc>
              <a:buNone/>
            </a:pPr>
            <a:r>
              <a:rPr lang="en-US" altLang="zh-CN" b="0" dirty="0">
                <a:latin typeface="黑体" panose="02010609060101010101" pitchFamily="49" charset="-122"/>
              </a:rPr>
              <a:t>1</a:t>
            </a:r>
            <a:r>
              <a:rPr lang="zh-CN" altLang="en-US" b="0" dirty="0">
                <a:latin typeface="黑体" panose="02010609060101010101" pitchFamily="49" charset="-122"/>
              </a:rPr>
              <a:t>、薄透镜概述</a:t>
            </a:r>
          </a:p>
          <a:p>
            <a:pPr eaLnBrk="1" hangingPunct="1">
              <a:lnSpc>
                <a:spcPct val="150000"/>
              </a:lnSpc>
              <a:buNone/>
            </a:pPr>
            <a:r>
              <a:rPr lang="en-US" altLang="zh-CN" b="0" dirty="0">
                <a:latin typeface="黑体" panose="02010609060101010101" pitchFamily="49" charset="-122"/>
              </a:rPr>
              <a:t>2</a:t>
            </a:r>
            <a:r>
              <a:rPr lang="zh-CN" altLang="en-US" b="0" dirty="0">
                <a:latin typeface="黑体" panose="02010609060101010101" pitchFamily="49" charset="-122"/>
              </a:rPr>
              <a:t>、薄透镜成像公式</a:t>
            </a:r>
          </a:p>
          <a:p>
            <a:pPr eaLnBrk="1" hangingPunct="1">
              <a:lnSpc>
                <a:spcPct val="150000"/>
              </a:lnSpc>
              <a:buNone/>
            </a:pPr>
            <a:r>
              <a:rPr lang="en-US" altLang="zh-CN" b="0" dirty="0">
                <a:latin typeface="黑体" panose="02010609060101010101" pitchFamily="49" charset="-122"/>
              </a:rPr>
              <a:t>3</a:t>
            </a:r>
            <a:r>
              <a:rPr lang="zh-CN" altLang="en-US" b="0" dirty="0">
                <a:latin typeface="黑体" panose="02010609060101010101" pitchFamily="49" charset="-122"/>
              </a:rPr>
              <a:t>、焦点、焦距、成像公式的高斯</a:t>
            </a:r>
            <a:r>
              <a:rPr lang="zh-CN" altLang="en-US" b="0" dirty="0" smtClean="0">
                <a:latin typeface="黑体" panose="02010609060101010101" pitchFamily="49" charset="-122"/>
              </a:rPr>
              <a:t>形式</a:t>
            </a:r>
          </a:p>
          <a:p>
            <a:pPr eaLnBrk="1" hangingPunct="1">
              <a:lnSpc>
                <a:spcPct val="150000"/>
              </a:lnSpc>
              <a:buNone/>
            </a:pPr>
            <a:r>
              <a:rPr lang="en-US" altLang="zh-CN" b="0" dirty="0" smtClean="0">
                <a:latin typeface="黑体" panose="02010609060101010101" pitchFamily="49" charset="-122"/>
              </a:rPr>
              <a:t>4</a:t>
            </a:r>
            <a:r>
              <a:rPr lang="zh-CN" altLang="en-US" b="0" dirty="0">
                <a:latin typeface="黑体" panose="02010609060101010101" pitchFamily="49" charset="-122"/>
              </a:rPr>
              <a:t>、光焦度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/>
          </p:nvPr>
        </p:nvSpPr>
        <p:spPr>
          <a:xfrm>
            <a:off x="684213" y="368300"/>
            <a:ext cx="7777162" cy="1116013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US" altLang="zh-CN" sz="4000" b="0" dirty="0"/>
              <a:t>1</a:t>
            </a:r>
            <a:r>
              <a:rPr lang="zh-CN" altLang="en-US" sz="4000" b="0" dirty="0"/>
              <a:t>、薄透镜概述</a:t>
            </a:r>
            <a:br>
              <a:rPr lang="zh-CN" altLang="en-US" sz="4000" b="0" dirty="0"/>
            </a:br>
            <a:endParaRPr lang="zh-CN" altLang="en-US" sz="4000" b="0" dirty="0"/>
          </a:p>
        </p:txBody>
      </p:sp>
      <p:sp>
        <p:nvSpPr>
          <p:cNvPr id="228355" name="Rectangle 3"/>
          <p:cNvSpPr>
            <a:spLocks noGrp="1"/>
          </p:cNvSpPr>
          <p:nvPr>
            <p:ph idx="1"/>
          </p:nvPr>
        </p:nvSpPr>
        <p:spPr>
          <a:xfrm>
            <a:off x="609600" y="1219200"/>
            <a:ext cx="8001000" cy="5029200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accent2"/>
                </a:solidFill>
              </a:rPr>
              <a:t>透镜：</a:t>
            </a:r>
            <a:r>
              <a:rPr lang="zh-CN" altLang="en-US" dirty="0"/>
              <a:t>是</a:t>
            </a:r>
            <a:r>
              <a:rPr lang="zh-CN" altLang="en-US" dirty="0">
                <a:solidFill>
                  <a:schemeClr val="accent2"/>
                </a:solidFill>
              </a:rPr>
              <a:t>共轴球面系统</a:t>
            </a:r>
            <a:r>
              <a:rPr lang="zh-CN" altLang="en-US" dirty="0"/>
              <a:t>中最简单的一种，由两个有规则表面的透明介质组成。最常见的两个表面是球面，但也有柱面、椭球面等其他</a:t>
            </a:r>
            <a:r>
              <a:rPr lang="zh-CN" altLang="en-US"/>
              <a:t>形式</a:t>
            </a:r>
            <a:r>
              <a:rPr lang="zh-CN" altLang="en-US" smtClean="0"/>
              <a:t>。</a:t>
            </a:r>
            <a:endParaRPr lang="zh-CN" altLang="en-US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dirty="0"/>
              <a:t>根据</a:t>
            </a:r>
            <a:r>
              <a:rPr lang="zh-CN" altLang="en-US" dirty="0">
                <a:latin typeface="黑体" panose="02010609060101010101" pitchFamily="49" charset="-122"/>
              </a:rPr>
              <a:t>透镜</a:t>
            </a:r>
            <a:r>
              <a:rPr lang="zh-CN" altLang="en-US" dirty="0"/>
              <a:t>几何形状分为：</a:t>
            </a:r>
            <a:r>
              <a:rPr lang="zh-CN" altLang="en-US" dirty="0">
                <a:solidFill>
                  <a:schemeClr val="accent2"/>
                </a:solidFill>
              </a:rPr>
              <a:t> </a:t>
            </a:r>
            <a:r>
              <a:rPr lang="zh-CN" altLang="en-US" dirty="0">
                <a:solidFill>
                  <a:schemeClr val="accent2"/>
                </a:solidFill>
                <a:latin typeface="黑体" panose="02010609060101010101" pitchFamily="49" charset="-122"/>
              </a:rPr>
              <a:t>凸透镜、凹透镜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smtClean="0">
                <a:latin typeface="黑体" panose="02010609060101010101" pitchFamily="49" charset="-122"/>
              </a:rPr>
              <a:t>根据</a:t>
            </a:r>
            <a:r>
              <a:rPr lang="zh-CN" altLang="en-US" dirty="0">
                <a:latin typeface="黑体" panose="02010609060101010101" pitchFamily="49" charset="-122"/>
              </a:rPr>
              <a:t>透镜对光线的作用：</a:t>
            </a:r>
            <a:r>
              <a:rPr lang="zh-CN" altLang="en-US" dirty="0">
                <a:solidFill>
                  <a:schemeClr val="accent2"/>
                </a:solidFill>
                <a:latin typeface="黑体" panose="02010609060101010101" pitchFamily="49" charset="-122"/>
              </a:rPr>
              <a:t>会聚透镜、发散透镜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8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8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8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Oval 2" descr="下对角虚线"/>
          <p:cNvSpPr/>
          <p:nvPr/>
        </p:nvSpPr>
        <p:spPr>
          <a:xfrm>
            <a:off x="1908175" y="1268413"/>
            <a:ext cx="395288" cy="2203450"/>
          </a:xfrm>
          <a:prstGeom prst="ellipse">
            <a:avLst/>
          </a:prstGeom>
          <a:pattFill prst="dashDnDiag">
            <a:fgClr>
              <a:srgbClr val="000000"/>
            </a:fgClr>
            <a:bgClr>
              <a:srgbClr val="FFFFFF"/>
            </a:bgClr>
          </a:patt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grpSp>
        <p:nvGrpSpPr>
          <p:cNvPr id="32771" name="Group 3"/>
          <p:cNvGrpSpPr/>
          <p:nvPr/>
        </p:nvGrpSpPr>
        <p:grpSpPr>
          <a:xfrm>
            <a:off x="3492500" y="1268413"/>
            <a:ext cx="433388" cy="2203450"/>
            <a:chOff x="3057" y="6276"/>
            <a:chExt cx="394" cy="1560"/>
          </a:xfrm>
        </p:grpSpPr>
        <p:sp>
          <p:nvSpPr>
            <p:cNvPr id="32787" name="Oval 4" descr="上对角虚线"/>
            <p:cNvSpPr/>
            <p:nvPr/>
          </p:nvSpPr>
          <p:spPr>
            <a:xfrm>
              <a:off x="3057" y="6276"/>
              <a:ext cx="360" cy="1560"/>
            </a:xfrm>
            <a:prstGeom prst="ellipse">
              <a:avLst/>
            </a:prstGeom>
            <a:pattFill prst="dashUpDiag">
              <a:fgClr>
                <a:srgbClr val="000000"/>
              </a:fgClr>
              <a:bgClr>
                <a:srgbClr val="FFFFFF"/>
              </a:bgClr>
            </a:patt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grpSp>
          <p:nvGrpSpPr>
            <p:cNvPr id="32788" name="Group 5"/>
            <p:cNvGrpSpPr/>
            <p:nvPr/>
          </p:nvGrpSpPr>
          <p:grpSpPr>
            <a:xfrm>
              <a:off x="3271" y="6276"/>
              <a:ext cx="180" cy="1560"/>
              <a:chOff x="3237" y="6276"/>
              <a:chExt cx="180" cy="1560"/>
            </a:xfrm>
          </p:grpSpPr>
          <p:sp>
            <p:nvSpPr>
              <p:cNvPr id="32789" name="Rectangle 6"/>
              <p:cNvSpPr/>
              <p:nvPr/>
            </p:nvSpPr>
            <p:spPr>
              <a:xfrm>
                <a:off x="3237" y="6276"/>
                <a:ext cx="180" cy="156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2790" name="Line 7"/>
              <p:cNvSpPr/>
              <p:nvPr/>
            </p:nvSpPr>
            <p:spPr>
              <a:xfrm>
                <a:off x="3237" y="6276"/>
                <a:ext cx="0" cy="156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32772" name="Group 8"/>
          <p:cNvGrpSpPr/>
          <p:nvPr/>
        </p:nvGrpSpPr>
        <p:grpSpPr>
          <a:xfrm>
            <a:off x="4679950" y="1268413"/>
            <a:ext cx="1385888" cy="2203450"/>
            <a:chOff x="4137" y="6276"/>
            <a:chExt cx="1260" cy="1560"/>
          </a:xfrm>
        </p:grpSpPr>
        <p:sp>
          <p:nvSpPr>
            <p:cNvPr id="32782" name="Rectangle 9" descr="上对角虚线"/>
            <p:cNvSpPr/>
            <p:nvPr/>
          </p:nvSpPr>
          <p:spPr>
            <a:xfrm>
              <a:off x="4497" y="6276"/>
              <a:ext cx="540" cy="1560"/>
            </a:xfrm>
            <a:prstGeom prst="rect">
              <a:avLst/>
            </a:prstGeom>
            <a:pattFill prst="dashUpDiag">
              <a:fgClr>
                <a:srgbClr val="000000"/>
              </a:fgClr>
              <a:bgClr>
                <a:srgbClr val="FFFFFF"/>
              </a:bgClr>
            </a:patt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32783" name="Oval 10"/>
            <p:cNvSpPr/>
            <p:nvPr/>
          </p:nvSpPr>
          <p:spPr>
            <a:xfrm>
              <a:off x="4317" y="6276"/>
              <a:ext cx="360" cy="1560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32784" name="Oval 11"/>
            <p:cNvSpPr/>
            <p:nvPr/>
          </p:nvSpPr>
          <p:spPr>
            <a:xfrm>
              <a:off x="4859" y="6276"/>
              <a:ext cx="360" cy="1560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32785" name="Rectangle 12"/>
            <p:cNvSpPr/>
            <p:nvPr/>
          </p:nvSpPr>
          <p:spPr>
            <a:xfrm>
              <a:off x="5037" y="6276"/>
              <a:ext cx="360" cy="15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32786" name="Rectangle 13"/>
            <p:cNvSpPr/>
            <p:nvPr/>
          </p:nvSpPr>
          <p:spPr>
            <a:xfrm>
              <a:off x="4137" y="6276"/>
              <a:ext cx="360" cy="15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2773" name="Group 14"/>
          <p:cNvGrpSpPr/>
          <p:nvPr/>
        </p:nvGrpSpPr>
        <p:grpSpPr>
          <a:xfrm>
            <a:off x="6461125" y="1268413"/>
            <a:ext cx="792163" cy="2203450"/>
            <a:chOff x="5937" y="6276"/>
            <a:chExt cx="720" cy="1560"/>
          </a:xfrm>
        </p:grpSpPr>
        <p:sp>
          <p:nvSpPr>
            <p:cNvPr id="32779" name="Rectangle 15" descr="上对角虚线"/>
            <p:cNvSpPr/>
            <p:nvPr/>
          </p:nvSpPr>
          <p:spPr>
            <a:xfrm>
              <a:off x="6297" y="6276"/>
              <a:ext cx="360" cy="1560"/>
            </a:xfrm>
            <a:prstGeom prst="rect">
              <a:avLst/>
            </a:prstGeom>
            <a:pattFill prst="dashUpDiag">
              <a:fgClr>
                <a:srgbClr val="000000"/>
              </a:fgClr>
              <a:bgClr>
                <a:srgbClr val="FFFFFF"/>
              </a:bgClr>
            </a:patt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32780" name="Oval 16"/>
            <p:cNvSpPr/>
            <p:nvPr/>
          </p:nvSpPr>
          <p:spPr>
            <a:xfrm>
              <a:off x="6117" y="6276"/>
              <a:ext cx="360" cy="1560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32781" name="Rectangle 17"/>
            <p:cNvSpPr/>
            <p:nvPr/>
          </p:nvSpPr>
          <p:spPr>
            <a:xfrm>
              <a:off x="5937" y="6276"/>
              <a:ext cx="360" cy="15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32774" name="Text Box 18"/>
          <p:cNvSpPr txBox="1"/>
          <p:nvPr/>
        </p:nvSpPr>
        <p:spPr>
          <a:xfrm>
            <a:off x="3489325" y="4572000"/>
            <a:ext cx="2176463" cy="441325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Times New Roman" panose="02020603050405020304" pitchFamily="18" charset="0"/>
              </a:rPr>
              <a:t>      </a:t>
            </a:r>
            <a:r>
              <a:rPr lang="zh-CN" altLang="en-US" sz="2000" dirty="0">
                <a:latin typeface="Times New Roman" panose="02020603050405020304" pitchFamily="18" charset="0"/>
              </a:rPr>
              <a:t>几种透镜</a:t>
            </a:r>
          </a:p>
        </p:txBody>
      </p:sp>
      <p:sp>
        <p:nvSpPr>
          <p:cNvPr id="32775" name="Text Box 19"/>
          <p:cNvSpPr txBox="1"/>
          <p:nvPr/>
        </p:nvSpPr>
        <p:spPr>
          <a:xfrm>
            <a:off x="1908175" y="3690938"/>
            <a:ext cx="395288" cy="441325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i="1" dirty="0">
                <a:latin typeface="Times New Roman" panose="02020603050405020304" pitchFamily="18" charset="0"/>
              </a:rPr>
              <a:t>(a)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32776" name="Text Box 20"/>
          <p:cNvSpPr txBox="1"/>
          <p:nvPr/>
        </p:nvSpPr>
        <p:spPr>
          <a:xfrm>
            <a:off x="3492500" y="3690938"/>
            <a:ext cx="395288" cy="441325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i="1" dirty="0">
                <a:latin typeface="Times New Roman" panose="02020603050405020304" pitchFamily="18" charset="0"/>
              </a:rPr>
              <a:t>(b)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32777" name="Text Box 21"/>
          <p:cNvSpPr txBox="1"/>
          <p:nvPr/>
        </p:nvSpPr>
        <p:spPr>
          <a:xfrm>
            <a:off x="5273675" y="3690938"/>
            <a:ext cx="396875" cy="441325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i="1" dirty="0">
                <a:latin typeface="Times New Roman" panose="02020603050405020304" pitchFamily="18" charset="0"/>
              </a:rPr>
              <a:t>(c)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32778" name="Text Box 22"/>
          <p:cNvSpPr txBox="1"/>
          <p:nvPr/>
        </p:nvSpPr>
        <p:spPr>
          <a:xfrm>
            <a:off x="7056438" y="3690938"/>
            <a:ext cx="395287" cy="441325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i="1" dirty="0">
                <a:latin typeface="Times New Roman" panose="02020603050405020304" pitchFamily="18" charset="0"/>
              </a:rPr>
              <a:t>(d)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/>
          </p:cNvSpPr>
          <p:nvPr>
            <p:ph idx="1"/>
          </p:nvPr>
        </p:nvSpPr>
        <p:spPr>
          <a:xfrm>
            <a:off x="399256" y="3856643"/>
            <a:ext cx="8532813" cy="2097464"/>
          </a:xfrm>
        </p:spPr>
        <p:txBody>
          <a:bodyPr vert="horz" wrap="square" lIns="91440" tIns="45720" rIns="91440" bIns="45720" anchor="t"/>
          <a:lstStyle/>
          <a:p>
            <a:pPr algn="just"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b="0" dirty="0"/>
              <a:t>透镜的两个球面顶点之间的距离为</a:t>
            </a:r>
            <a:r>
              <a:rPr lang="zh-CN" altLang="en-US" sz="2400" b="0" dirty="0">
                <a:solidFill>
                  <a:schemeClr val="accent2"/>
                </a:solidFill>
              </a:rPr>
              <a:t>透镜的厚度</a:t>
            </a:r>
            <a:r>
              <a:rPr lang="zh-CN" altLang="en-US" sz="2400" b="0" dirty="0"/>
              <a:t>。</a:t>
            </a:r>
          </a:p>
          <a:p>
            <a:pPr algn="just"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b="0" dirty="0"/>
              <a:t>厚度远小于折射球面曲率半径的透镜为</a:t>
            </a:r>
            <a:r>
              <a:rPr lang="zh-CN" altLang="en-US" sz="2400" b="0" dirty="0">
                <a:solidFill>
                  <a:schemeClr val="accent2"/>
                </a:solidFill>
              </a:rPr>
              <a:t>薄透镜</a:t>
            </a:r>
            <a:r>
              <a:rPr lang="zh-CN" altLang="en-US" sz="2400" b="0" dirty="0"/>
              <a:t>，一般可将其厚度忽略。</a:t>
            </a:r>
            <a:r>
              <a:rPr lang="zh-CN" altLang="en-US" sz="2400" b="0" dirty="0">
                <a:solidFill>
                  <a:schemeClr val="accent2"/>
                </a:solidFill>
              </a:rPr>
              <a:t>物距和像距皆从光心算起</a:t>
            </a:r>
            <a:r>
              <a:rPr lang="zh-CN" altLang="en-US" sz="2400" b="0" dirty="0"/>
              <a:t>。</a:t>
            </a:r>
          </a:p>
        </p:txBody>
      </p:sp>
      <p:sp>
        <p:nvSpPr>
          <p:cNvPr id="230403" name="Text Box 3"/>
          <p:cNvSpPr txBox="1"/>
          <p:nvPr/>
        </p:nvSpPr>
        <p:spPr>
          <a:xfrm>
            <a:off x="4284663" y="3213100"/>
            <a:ext cx="3810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i="1" dirty="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33796" name="Oval 5"/>
          <p:cNvSpPr/>
          <p:nvPr/>
        </p:nvSpPr>
        <p:spPr>
          <a:xfrm>
            <a:off x="4237038" y="188913"/>
            <a:ext cx="533400" cy="30480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30406" name="Oval 6"/>
          <p:cNvSpPr/>
          <p:nvPr/>
        </p:nvSpPr>
        <p:spPr>
          <a:xfrm>
            <a:off x="4448970" y="1664122"/>
            <a:ext cx="106363" cy="108744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3798" name="Line 7"/>
          <p:cNvSpPr/>
          <p:nvPr/>
        </p:nvSpPr>
        <p:spPr>
          <a:xfrm>
            <a:off x="2484438" y="1712913"/>
            <a:ext cx="5043487" cy="4762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30408" name="Line 8"/>
          <p:cNvSpPr/>
          <p:nvPr/>
        </p:nvSpPr>
        <p:spPr>
          <a:xfrm flipV="1">
            <a:off x="4237038" y="1712913"/>
            <a:ext cx="0" cy="1752600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30409" name="Line 9"/>
          <p:cNvSpPr/>
          <p:nvPr/>
        </p:nvSpPr>
        <p:spPr>
          <a:xfrm>
            <a:off x="4770438" y="1712913"/>
            <a:ext cx="0" cy="1828800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30410" name="Text Box 10"/>
          <p:cNvSpPr txBox="1"/>
          <p:nvPr/>
        </p:nvSpPr>
        <p:spPr>
          <a:xfrm>
            <a:off x="3603625" y="781050"/>
            <a:ext cx="3810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i="1" dirty="0">
                <a:latin typeface="Times New Roman" panose="02020603050405020304" pitchFamily="18" charset="0"/>
              </a:rPr>
              <a:t>u</a:t>
            </a:r>
          </a:p>
        </p:txBody>
      </p:sp>
      <p:sp>
        <p:nvSpPr>
          <p:cNvPr id="230411" name="Text Box 11"/>
          <p:cNvSpPr txBox="1"/>
          <p:nvPr/>
        </p:nvSpPr>
        <p:spPr>
          <a:xfrm>
            <a:off x="5691188" y="781050"/>
            <a:ext cx="3810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i="1" dirty="0">
                <a:latin typeface="Times New Roman" panose="02020603050405020304" pitchFamily="18" charset="0"/>
              </a:rPr>
              <a:t>v</a:t>
            </a:r>
          </a:p>
        </p:txBody>
      </p:sp>
      <p:sp>
        <p:nvSpPr>
          <p:cNvPr id="230412" name="Line 12"/>
          <p:cNvSpPr/>
          <p:nvPr/>
        </p:nvSpPr>
        <p:spPr>
          <a:xfrm>
            <a:off x="3098800" y="1322388"/>
            <a:ext cx="1443038" cy="9525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arrow" w="med" len="med"/>
            <a:tailEnd type="arrow" w="med" len="med"/>
          </a:ln>
        </p:spPr>
      </p:sp>
      <p:sp>
        <p:nvSpPr>
          <p:cNvPr id="230413" name="Oval 13"/>
          <p:cNvSpPr/>
          <p:nvPr/>
        </p:nvSpPr>
        <p:spPr>
          <a:xfrm>
            <a:off x="4179888" y="1664494"/>
            <a:ext cx="108000" cy="1080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30414" name="Line 14"/>
          <p:cNvSpPr/>
          <p:nvPr/>
        </p:nvSpPr>
        <p:spPr>
          <a:xfrm>
            <a:off x="4467225" y="1322388"/>
            <a:ext cx="2592388" cy="0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arrow" w="med" len="med"/>
            <a:tailEnd type="arrow" w="med" len="med"/>
          </a:ln>
        </p:spPr>
      </p:sp>
      <p:sp>
        <p:nvSpPr>
          <p:cNvPr id="33806" name="Oval 15"/>
          <p:cNvSpPr/>
          <p:nvPr/>
        </p:nvSpPr>
        <p:spPr>
          <a:xfrm>
            <a:off x="3078138" y="1664494"/>
            <a:ext cx="108000" cy="1080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3807" name="Oval 16"/>
          <p:cNvSpPr/>
          <p:nvPr/>
        </p:nvSpPr>
        <p:spPr>
          <a:xfrm>
            <a:off x="7005613" y="1664494"/>
            <a:ext cx="108000" cy="108000"/>
          </a:xfrm>
          <a:prstGeom prst="ellipse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30417" name="Oval 17"/>
          <p:cNvSpPr/>
          <p:nvPr/>
        </p:nvSpPr>
        <p:spPr>
          <a:xfrm>
            <a:off x="4718050" y="1664494"/>
            <a:ext cx="108000" cy="1080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0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30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30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0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30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30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304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30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30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30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30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30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3" grpId="0"/>
      <p:bldP spid="230406" grpId="0" animBg="1"/>
      <p:bldP spid="230410" grpId="0"/>
      <p:bldP spid="230411" grpId="0"/>
      <p:bldP spid="230413" grpId="0" animBg="1"/>
      <p:bldP spid="2304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/>
          </p:cNvSpPr>
          <p:nvPr>
            <p:ph idx="1"/>
          </p:nvPr>
        </p:nvSpPr>
        <p:spPr>
          <a:xfrm>
            <a:off x="457201" y="4521200"/>
            <a:ext cx="6777038" cy="722313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130000"/>
              </a:lnSpc>
              <a:buNone/>
            </a:pPr>
            <a:r>
              <a:rPr lang="en-US" altLang="zh-CN" sz="2400" dirty="0"/>
              <a:t>I</a:t>
            </a:r>
            <a:r>
              <a:rPr lang="en-US" altLang="zh-CN" sz="2400" baseline="-30000" dirty="0"/>
              <a:t>1</a:t>
            </a:r>
            <a:r>
              <a:rPr lang="zh-CN" altLang="en-US" sz="2400" dirty="0"/>
              <a:t>为</a:t>
            </a:r>
            <a:r>
              <a:rPr lang="en-US" altLang="zh-CN" sz="2400" dirty="0"/>
              <a:t>O</a:t>
            </a:r>
            <a:r>
              <a:rPr lang="zh-CN" altLang="en-US" sz="2400" dirty="0"/>
              <a:t>经第一折射面的像，</a:t>
            </a:r>
            <a:r>
              <a:rPr lang="en-US" altLang="zh-CN" sz="2400" dirty="0"/>
              <a:t>I</a:t>
            </a:r>
            <a:r>
              <a:rPr lang="zh-CN" altLang="en-US" sz="2400" dirty="0"/>
              <a:t>为</a:t>
            </a:r>
            <a:r>
              <a:rPr lang="en-US" altLang="zh-CN" sz="2400" dirty="0"/>
              <a:t>O</a:t>
            </a:r>
            <a:r>
              <a:rPr lang="zh-CN" altLang="en-US" sz="2400" dirty="0"/>
              <a:t>经透镜所成像</a:t>
            </a:r>
            <a:r>
              <a:rPr lang="en-US" altLang="zh-CN" sz="2400" dirty="0"/>
              <a:t>:</a:t>
            </a:r>
            <a:r>
              <a:rPr lang="en-US" altLang="zh-CN" sz="2800" dirty="0"/>
              <a:t> </a:t>
            </a:r>
          </a:p>
        </p:txBody>
      </p:sp>
      <p:graphicFrame>
        <p:nvGraphicFramePr>
          <p:cNvPr id="23142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2465558"/>
              </p:ext>
            </p:extLst>
          </p:nvPr>
        </p:nvGraphicFramePr>
        <p:xfrm>
          <a:off x="1845469" y="5222875"/>
          <a:ext cx="4995862" cy="610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52" r:id="rId3" imgW="1764665" imgH="215900" progId="Equation.3">
                  <p:embed/>
                </p:oleObj>
              </mc:Choice>
              <mc:Fallback>
                <p:oleObj r:id="rId3" imgW="1764665" imgH="215900" progId="Equation.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45469" y="5222875"/>
                        <a:ext cx="4995862" cy="610480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1" name="Rectangle 5"/>
          <p:cNvSpPr/>
          <p:nvPr/>
        </p:nvSpPr>
        <p:spPr>
          <a:xfrm>
            <a:off x="1498600" y="144463"/>
            <a:ext cx="6015038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4000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4000" dirty="0">
                <a:latin typeface="黑体" panose="02010609060101010101" pitchFamily="49" charset="-122"/>
                <a:ea typeface="黑体" panose="02010609060101010101" pitchFamily="49" charset="-122"/>
              </a:rPr>
              <a:t>、薄透镜成像公式</a:t>
            </a:r>
            <a:endParaRPr lang="en-US" altLang="zh-CN" sz="40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 eaLnBrk="1" hangingPunct="1"/>
            <a:r>
              <a:rPr lang="en-US" altLang="zh-CN" sz="4000" dirty="0">
                <a:latin typeface="Times New Roman" panose="02020603050405020304" pitchFamily="18" charset="0"/>
              </a:rPr>
              <a:t>Thin lens imaging formula</a:t>
            </a:r>
          </a:p>
        </p:txBody>
      </p:sp>
      <p:sp>
        <p:nvSpPr>
          <p:cNvPr id="34822" name="Oval 7" descr="上对角虚线"/>
          <p:cNvSpPr/>
          <p:nvPr/>
        </p:nvSpPr>
        <p:spPr>
          <a:xfrm>
            <a:off x="4113213" y="2189163"/>
            <a:ext cx="403225" cy="1698625"/>
          </a:xfrm>
          <a:prstGeom prst="ellipse">
            <a:avLst/>
          </a:prstGeom>
          <a:pattFill prst="dashUpDiag">
            <a:fgClr>
              <a:srgbClr val="000000"/>
            </a:fgClr>
            <a:bgClr>
              <a:srgbClr val="FFFFFF"/>
            </a:bgClr>
          </a:pattFill>
          <a:ln w="190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zh-CN" dirty="0">
              <a:latin typeface="Times New Roman" panose="02020603050405020304" pitchFamily="18" charset="0"/>
            </a:endParaRPr>
          </a:p>
        </p:txBody>
      </p:sp>
      <p:sp>
        <p:nvSpPr>
          <p:cNvPr id="34823" name="Freeform 8"/>
          <p:cNvSpPr/>
          <p:nvPr/>
        </p:nvSpPr>
        <p:spPr>
          <a:xfrm>
            <a:off x="1898650" y="2348880"/>
            <a:ext cx="2313310" cy="689595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0"/>
              </a:cxn>
            </a:cxnLst>
            <a:rect l="0" t="0" r="0" b="0"/>
            <a:pathLst>
              <a:path w="2028" h="891">
                <a:moveTo>
                  <a:pt x="0" y="891"/>
                </a:moveTo>
                <a:lnTo>
                  <a:pt x="2028" y="0"/>
                </a:lnTo>
              </a:path>
            </a:pathLst>
          </a:custGeom>
          <a:noFill/>
          <a:ln w="5715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824" name="Freeform 9"/>
          <p:cNvSpPr/>
          <p:nvPr/>
        </p:nvSpPr>
        <p:spPr>
          <a:xfrm>
            <a:off x="4200525" y="2357438"/>
            <a:ext cx="3335338" cy="6810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</a:cxnLst>
            <a:rect l="0" t="0" r="0" b="0"/>
            <a:pathLst>
              <a:path w="2982" h="876">
                <a:moveTo>
                  <a:pt x="0" y="0"/>
                </a:moveTo>
                <a:lnTo>
                  <a:pt x="2982" y="876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825" name="Freeform 10"/>
          <p:cNvSpPr/>
          <p:nvPr/>
        </p:nvSpPr>
        <p:spPr>
          <a:xfrm>
            <a:off x="4486275" y="2438400"/>
            <a:ext cx="1238250" cy="6000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</a:cxnLst>
            <a:rect l="0" t="0" r="0" b="0"/>
            <a:pathLst>
              <a:path w="1107" h="771">
                <a:moveTo>
                  <a:pt x="0" y="0"/>
                </a:moveTo>
                <a:lnTo>
                  <a:pt x="1107" y="771"/>
                </a:lnTo>
              </a:path>
            </a:pathLst>
          </a:custGeom>
          <a:noFill/>
          <a:ln w="5715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826" name="Line 11"/>
          <p:cNvSpPr/>
          <p:nvPr/>
        </p:nvSpPr>
        <p:spPr>
          <a:xfrm>
            <a:off x="1295400" y="3038475"/>
            <a:ext cx="6442075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lgDashDot"/>
            <a:headEnd type="none" w="med" len="med"/>
            <a:tailEnd type="none" w="med" len="med"/>
          </a:ln>
        </p:spPr>
      </p:sp>
      <p:sp>
        <p:nvSpPr>
          <p:cNvPr id="34827" name="Line 12"/>
          <p:cNvSpPr/>
          <p:nvPr/>
        </p:nvSpPr>
        <p:spPr>
          <a:xfrm>
            <a:off x="1898650" y="3038475"/>
            <a:ext cx="0" cy="1335088"/>
          </a:xfrm>
          <a:prstGeom prst="line">
            <a:avLst/>
          </a:prstGeom>
          <a:ln w="9525" cap="flat" cmpd="sng">
            <a:solidFill>
              <a:srgbClr val="00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34828" name="Line 13"/>
          <p:cNvSpPr/>
          <p:nvPr/>
        </p:nvSpPr>
        <p:spPr>
          <a:xfrm>
            <a:off x="4314825" y="3887788"/>
            <a:ext cx="0" cy="485775"/>
          </a:xfrm>
          <a:prstGeom prst="line">
            <a:avLst/>
          </a:prstGeom>
          <a:ln w="9525" cap="flat" cmpd="sng">
            <a:solidFill>
              <a:srgbClr val="00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34829" name="Line 14"/>
          <p:cNvSpPr/>
          <p:nvPr/>
        </p:nvSpPr>
        <p:spPr>
          <a:xfrm>
            <a:off x="5724525" y="3038475"/>
            <a:ext cx="0" cy="1092200"/>
          </a:xfrm>
          <a:prstGeom prst="line">
            <a:avLst/>
          </a:prstGeom>
          <a:ln w="9525" cap="flat" cmpd="sng">
            <a:solidFill>
              <a:srgbClr val="00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34830" name="Line 15"/>
          <p:cNvSpPr/>
          <p:nvPr/>
        </p:nvSpPr>
        <p:spPr>
          <a:xfrm>
            <a:off x="7535863" y="3038475"/>
            <a:ext cx="0" cy="1335088"/>
          </a:xfrm>
          <a:prstGeom prst="line">
            <a:avLst/>
          </a:prstGeom>
          <a:ln w="9525" cap="flat" cmpd="sng">
            <a:solidFill>
              <a:srgbClr val="00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34831" name="Line 16"/>
          <p:cNvSpPr/>
          <p:nvPr/>
        </p:nvSpPr>
        <p:spPr>
          <a:xfrm>
            <a:off x="1898650" y="4252913"/>
            <a:ext cx="2416175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stealth" w="med" len="med"/>
            <a:tailEnd type="stealth" w="med" len="med"/>
          </a:ln>
        </p:spPr>
      </p:sp>
      <p:sp>
        <p:nvSpPr>
          <p:cNvPr id="34832" name="Line 17"/>
          <p:cNvSpPr/>
          <p:nvPr/>
        </p:nvSpPr>
        <p:spPr>
          <a:xfrm>
            <a:off x="4314825" y="4010025"/>
            <a:ext cx="1409700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stealth" w="med" len="med"/>
            <a:tailEnd type="stealth" w="med" len="med"/>
          </a:ln>
        </p:spPr>
      </p:sp>
      <p:sp>
        <p:nvSpPr>
          <p:cNvPr id="34833" name="Line 18"/>
          <p:cNvSpPr/>
          <p:nvPr/>
        </p:nvSpPr>
        <p:spPr>
          <a:xfrm>
            <a:off x="4314825" y="4252913"/>
            <a:ext cx="3221038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stealth" w="med" len="med"/>
            <a:tailEnd type="stealth" w="med" len="med"/>
          </a:ln>
        </p:spPr>
      </p:sp>
      <p:sp>
        <p:nvSpPr>
          <p:cNvPr id="34834" name="Freeform 19"/>
          <p:cNvSpPr/>
          <p:nvPr/>
        </p:nvSpPr>
        <p:spPr>
          <a:xfrm rot="180352">
            <a:off x="2665410" y="2671763"/>
            <a:ext cx="434975" cy="152400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0"/>
              </a:cxn>
            </a:cxnLst>
            <a:rect l="0" t="0" r="0" b="0"/>
            <a:pathLst>
              <a:path w="390" h="195">
                <a:moveTo>
                  <a:pt x="0" y="195"/>
                </a:moveTo>
                <a:lnTo>
                  <a:pt x="390" y="0"/>
                </a:lnTo>
              </a:path>
            </a:pathLst>
          </a:custGeom>
          <a:noFill/>
          <a:ln w="5715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835" name="Freeform 20"/>
          <p:cNvSpPr/>
          <p:nvPr/>
        </p:nvSpPr>
        <p:spPr>
          <a:xfrm>
            <a:off x="4938713" y="2660650"/>
            <a:ext cx="385762" cy="174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</a:cxnLst>
            <a:rect l="0" t="0" r="0" b="0"/>
            <a:pathLst>
              <a:path w="345" h="225">
                <a:moveTo>
                  <a:pt x="0" y="0"/>
                </a:moveTo>
                <a:lnTo>
                  <a:pt x="345" y="225"/>
                </a:lnTo>
              </a:path>
            </a:pathLst>
          </a:custGeom>
          <a:noFill/>
          <a:ln w="5715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836" name="Text Box 21"/>
          <p:cNvSpPr txBox="1"/>
          <p:nvPr/>
        </p:nvSpPr>
        <p:spPr>
          <a:xfrm>
            <a:off x="2301875" y="2189163"/>
            <a:ext cx="403225" cy="242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i="1" dirty="0">
                <a:latin typeface="Times New Roman" panose="02020603050405020304" pitchFamily="18" charset="0"/>
              </a:rPr>
              <a:t>n</a:t>
            </a:r>
            <a:r>
              <a:rPr lang="en-US" altLang="zh-CN" sz="2000" baseline="-25000" dirty="0">
                <a:latin typeface="Times New Roman" panose="02020603050405020304" pitchFamily="18" charset="0"/>
              </a:rPr>
              <a:t>0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34837" name="Text Box 22"/>
          <p:cNvSpPr txBox="1"/>
          <p:nvPr/>
        </p:nvSpPr>
        <p:spPr>
          <a:xfrm>
            <a:off x="6327775" y="2189163"/>
            <a:ext cx="403225" cy="242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i="1" dirty="0">
                <a:latin typeface="Times New Roman" panose="02020603050405020304" pitchFamily="18" charset="0"/>
              </a:rPr>
              <a:t>n</a:t>
            </a:r>
            <a:r>
              <a:rPr lang="en-US" altLang="zh-CN" sz="2000" baseline="-25000" dirty="0">
                <a:latin typeface="Times New Roman" panose="02020603050405020304" pitchFamily="18" charset="0"/>
              </a:rPr>
              <a:t>0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34838" name="Text Box 23"/>
          <p:cNvSpPr txBox="1"/>
          <p:nvPr/>
        </p:nvSpPr>
        <p:spPr>
          <a:xfrm>
            <a:off x="4249738" y="1808163"/>
            <a:ext cx="403225" cy="242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i="1" dirty="0">
                <a:latin typeface="Times New Roman" panose="02020603050405020304" pitchFamily="18" charset="0"/>
              </a:rPr>
              <a:t>n</a:t>
            </a:r>
          </a:p>
        </p:txBody>
      </p:sp>
      <p:sp>
        <p:nvSpPr>
          <p:cNvPr id="34839" name="Text Box 24"/>
          <p:cNvSpPr txBox="1"/>
          <p:nvPr/>
        </p:nvSpPr>
        <p:spPr>
          <a:xfrm>
            <a:off x="1550988" y="2598738"/>
            <a:ext cx="401637" cy="242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Times New Roman" panose="02020603050405020304" pitchFamily="18" charset="0"/>
              </a:rPr>
              <a:t>O</a:t>
            </a:r>
            <a:endParaRPr lang="en-US" altLang="zh-CN" sz="2000" i="1" dirty="0">
              <a:latin typeface="Times New Roman" panose="02020603050405020304" pitchFamily="18" charset="0"/>
            </a:endParaRPr>
          </a:p>
        </p:txBody>
      </p:sp>
      <p:sp>
        <p:nvSpPr>
          <p:cNvPr id="34840" name="Text Box 25"/>
          <p:cNvSpPr txBox="1"/>
          <p:nvPr/>
        </p:nvSpPr>
        <p:spPr>
          <a:xfrm>
            <a:off x="5876925" y="3140075"/>
            <a:ext cx="403225" cy="242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Times New Roman" panose="02020603050405020304" pitchFamily="18" charset="0"/>
              </a:rPr>
              <a:t>I</a:t>
            </a:r>
            <a:endParaRPr lang="en-US" altLang="zh-CN" sz="2000" i="1" dirty="0">
              <a:latin typeface="Times New Roman" panose="02020603050405020304" pitchFamily="18" charset="0"/>
            </a:endParaRPr>
          </a:p>
        </p:txBody>
      </p:sp>
      <p:sp>
        <p:nvSpPr>
          <p:cNvPr id="34841" name="Text Box 26"/>
          <p:cNvSpPr txBox="1"/>
          <p:nvPr/>
        </p:nvSpPr>
        <p:spPr>
          <a:xfrm>
            <a:off x="7669213" y="3103563"/>
            <a:ext cx="403225" cy="242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</a:rPr>
              <a:t>I</a:t>
            </a:r>
            <a:r>
              <a:rPr lang="en-US" altLang="zh-CN" sz="2000" baseline="-25000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4842" name="Text Box 27"/>
          <p:cNvSpPr txBox="1"/>
          <p:nvPr/>
        </p:nvSpPr>
        <p:spPr>
          <a:xfrm>
            <a:off x="2555875" y="3789363"/>
            <a:ext cx="1006475" cy="242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800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u</a:t>
            </a:r>
            <a:r>
              <a:rPr lang="en-US" altLang="zh-CN" sz="2800" baseline="-25000" dirty="0">
                <a:solidFill>
                  <a:schemeClr val="accent2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800" dirty="0">
                <a:solidFill>
                  <a:schemeClr val="accent2"/>
                </a:solidFill>
                <a:latin typeface="Times New Roman" panose="02020603050405020304" pitchFamily="18" charset="0"/>
              </a:rPr>
              <a:t>=</a:t>
            </a:r>
            <a:r>
              <a:rPr lang="en-US" altLang="zh-CN" sz="2800" i="1" dirty="0">
                <a:solidFill>
                  <a:srgbClr val="CC3300"/>
                </a:solidFill>
                <a:latin typeface="Times New Roman" panose="02020603050405020304" pitchFamily="18" charset="0"/>
              </a:rPr>
              <a:t>u</a:t>
            </a:r>
          </a:p>
        </p:txBody>
      </p:sp>
      <p:sp>
        <p:nvSpPr>
          <p:cNvPr id="34843" name="Text Box 28"/>
          <p:cNvSpPr txBox="1"/>
          <p:nvPr/>
        </p:nvSpPr>
        <p:spPr>
          <a:xfrm>
            <a:off x="4751388" y="3536950"/>
            <a:ext cx="1006475" cy="242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800" i="1" dirty="0">
                <a:latin typeface="Times New Roman" panose="02020603050405020304" pitchFamily="18" charset="0"/>
              </a:rPr>
              <a:t>v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2</a:t>
            </a:r>
            <a:r>
              <a:rPr lang="en-US" altLang="zh-CN" sz="2800" dirty="0">
                <a:solidFill>
                  <a:schemeClr val="accent2"/>
                </a:solidFill>
                <a:latin typeface="Times New Roman" panose="02020603050405020304" pitchFamily="18" charset="0"/>
              </a:rPr>
              <a:t>=</a:t>
            </a:r>
            <a:r>
              <a:rPr lang="en-US" altLang="zh-CN" sz="2800" i="1" dirty="0">
                <a:solidFill>
                  <a:srgbClr val="CC3300"/>
                </a:solidFill>
                <a:latin typeface="Times New Roman" panose="02020603050405020304" pitchFamily="18" charset="0"/>
              </a:rPr>
              <a:t>v</a:t>
            </a:r>
          </a:p>
        </p:txBody>
      </p:sp>
      <p:sp>
        <p:nvSpPr>
          <p:cNvPr id="34844" name="Text Box 29"/>
          <p:cNvSpPr txBox="1"/>
          <p:nvPr/>
        </p:nvSpPr>
        <p:spPr>
          <a:xfrm>
            <a:off x="6227763" y="3789363"/>
            <a:ext cx="1006475" cy="242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800" i="1" dirty="0">
                <a:latin typeface="Times New Roman" panose="02020603050405020304" pitchFamily="18" charset="0"/>
              </a:rPr>
              <a:t>u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2</a:t>
            </a:r>
            <a:r>
              <a:rPr lang="en-US" altLang="zh-CN" sz="2800" dirty="0">
                <a:solidFill>
                  <a:schemeClr val="accent2"/>
                </a:solidFill>
                <a:latin typeface="Times New Roman" panose="02020603050405020304" pitchFamily="18" charset="0"/>
              </a:rPr>
              <a:t>=-</a:t>
            </a:r>
            <a:r>
              <a:rPr lang="en-US" altLang="zh-CN" sz="2800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v</a:t>
            </a:r>
            <a:r>
              <a:rPr lang="en-US" altLang="zh-CN" sz="2800" baseline="-25000" dirty="0">
                <a:solidFill>
                  <a:schemeClr val="accent2"/>
                </a:solidFill>
                <a:latin typeface="Times New Roman" panose="02020603050405020304" pitchFamily="18" charset="0"/>
              </a:rPr>
              <a:t>1</a:t>
            </a:r>
            <a:endParaRPr lang="en-US" altLang="zh-CN" sz="2800" dirty="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34845" name="Line 30"/>
          <p:cNvSpPr/>
          <p:nvPr/>
        </p:nvSpPr>
        <p:spPr>
          <a:xfrm>
            <a:off x="4191000" y="2341561"/>
            <a:ext cx="304800" cy="76200"/>
          </a:xfrm>
          <a:prstGeom prst="line">
            <a:avLst/>
          </a:prstGeom>
          <a:ln w="57150" cap="flat" cmpd="sng">
            <a:solidFill>
              <a:schemeClr val="accent2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34846" name="Oval 31"/>
          <p:cNvSpPr/>
          <p:nvPr/>
        </p:nvSpPr>
        <p:spPr>
          <a:xfrm>
            <a:off x="1838325" y="2981325"/>
            <a:ext cx="144000" cy="1440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endParaRPr lang="zh-CN" altLang="zh-CN" b="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4847" name="Oval 32"/>
          <p:cNvSpPr/>
          <p:nvPr/>
        </p:nvSpPr>
        <p:spPr>
          <a:xfrm>
            <a:off x="7454900" y="2981325"/>
            <a:ext cx="144000" cy="144000"/>
          </a:xfrm>
          <a:prstGeom prst="ellipse">
            <a:avLst/>
          </a:prstGeom>
          <a:solidFill>
            <a:schemeClr val="accent2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endParaRPr lang="zh-CN" altLang="zh-CN" dirty="0">
              <a:latin typeface="Times New Roman" panose="02020603050405020304" pitchFamily="18" charset="0"/>
            </a:endParaRPr>
          </a:p>
        </p:txBody>
      </p:sp>
      <p:sp>
        <p:nvSpPr>
          <p:cNvPr id="34848" name="Oval 33"/>
          <p:cNvSpPr/>
          <p:nvPr/>
        </p:nvSpPr>
        <p:spPr>
          <a:xfrm>
            <a:off x="5634038" y="2981325"/>
            <a:ext cx="144000" cy="1440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endParaRPr lang="zh-CN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14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31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42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2450" name="Object 2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2386716"/>
              </p:ext>
            </p:extLst>
          </p:nvPr>
        </p:nvGraphicFramePr>
        <p:xfrm>
          <a:off x="827088" y="3082925"/>
          <a:ext cx="2895600" cy="1311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8" r:id="rId3" imgW="1066165" imgH="444500" progId="Equation.3">
                  <p:embed/>
                </p:oleObj>
              </mc:Choice>
              <mc:Fallback>
                <p:oleObj r:id="rId3" imgW="1066165" imgH="444500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>
                      <a:xfrm>
                        <a:off x="827088" y="3082925"/>
                        <a:ext cx="2895600" cy="1311275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24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2897010"/>
              </p:ext>
            </p:extLst>
          </p:nvPr>
        </p:nvGraphicFramePr>
        <p:xfrm>
          <a:off x="4319588" y="3105150"/>
          <a:ext cx="3455987" cy="1287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9" r:id="rId5" imgW="1193800" imgH="444500" progId="Equation.3">
                  <p:embed/>
                </p:oleObj>
              </mc:Choice>
              <mc:Fallback>
                <p:oleObj r:id="rId5" imgW="1193800" imgH="444500" progId="Equation.3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19588" y="3105150"/>
                        <a:ext cx="3455987" cy="1287463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2452" name="Object 4"/>
          <p:cNvGraphicFramePr>
            <a:graphicFrameLocks noChangeAspect="1"/>
          </p:cNvGraphicFramePr>
          <p:nvPr/>
        </p:nvGraphicFramePr>
        <p:xfrm>
          <a:off x="3816350" y="4760913"/>
          <a:ext cx="4578350" cy="1436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60" r:id="rId7" imgW="1536700" imgH="482600" progId="Equation.3">
                  <p:embed/>
                </p:oleObj>
              </mc:Choice>
              <mc:Fallback>
                <p:oleObj r:id="rId7" imgW="1536700" imgH="482600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816350" y="4760913"/>
                        <a:ext cx="4578350" cy="1436687"/>
                      </a:xfrm>
                      <a:prstGeom prst="rect">
                        <a:avLst/>
                      </a:prstGeom>
                      <a:solidFill>
                        <a:srgbClr val="66FFCC"/>
                      </a:solidFill>
                      <a:ln w="9525" cap="flat" cmpd="sng">
                        <a:solidFill>
                          <a:srgbClr val="FF6600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2453" name="Rectangle 5"/>
          <p:cNvSpPr/>
          <p:nvPr/>
        </p:nvSpPr>
        <p:spPr>
          <a:xfrm>
            <a:off x="311150" y="5183188"/>
            <a:ext cx="2936875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 eaLnBrk="1" hangingPunct="1"/>
            <a:r>
              <a:rPr lang="zh-CN" altLang="en-US" sz="280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薄透镜成像公式</a:t>
            </a:r>
            <a:r>
              <a:rPr lang="zh-CN" altLang="en-US" sz="2800" b="0" dirty="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35846" name="Oval 35" descr="上对角虚线"/>
          <p:cNvSpPr/>
          <p:nvPr/>
        </p:nvSpPr>
        <p:spPr>
          <a:xfrm>
            <a:off x="4113213" y="606425"/>
            <a:ext cx="403225" cy="1698625"/>
          </a:xfrm>
          <a:prstGeom prst="ellipse">
            <a:avLst/>
          </a:prstGeom>
          <a:pattFill prst="dashUpDiag">
            <a:fgClr>
              <a:srgbClr val="000000"/>
            </a:fgClr>
            <a:bgClr>
              <a:srgbClr val="FFFFFF"/>
            </a:bgClr>
          </a:pattFill>
          <a:ln w="190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zh-CN" dirty="0">
              <a:latin typeface="Times New Roman" panose="02020603050405020304" pitchFamily="18" charset="0"/>
            </a:endParaRPr>
          </a:p>
        </p:txBody>
      </p:sp>
      <p:sp>
        <p:nvSpPr>
          <p:cNvPr id="35847" name="Freeform 36"/>
          <p:cNvSpPr/>
          <p:nvPr/>
        </p:nvSpPr>
        <p:spPr>
          <a:xfrm>
            <a:off x="1898650" y="762000"/>
            <a:ext cx="2268538" cy="693738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0"/>
              </a:cxn>
            </a:cxnLst>
            <a:rect l="0" t="0" r="0" b="0"/>
            <a:pathLst>
              <a:path w="2028" h="891">
                <a:moveTo>
                  <a:pt x="0" y="891"/>
                </a:moveTo>
                <a:lnTo>
                  <a:pt x="2028" y="0"/>
                </a:lnTo>
              </a:path>
            </a:pathLst>
          </a:custGeom>
          <a:noFill/>
          <a:ln w="5715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848" name="Freeform 37"/>
          <p:cNvSpPr/>
          <p:nvPr/>
        </p:nvSpPr>
        <p:spPr>
          <a:xfrm>
            <a:off x="4200525" y="774700"/>
            <a:ext cx="3335338" cy="6810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</a:cxnLst>
            <a:rect l="0" t="0" r="0" b="0"/>
            <a:pathLst>
              <a:path w="2982" h="876">
                <a:moveTo>
                  <a:pt x="0" y="0"/>
                </a:moveTo>
                <a:lnTo>
                  <a:pt x="2982" y="876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849" name="Freeform 38"/>
          <p:cNvSpPr/>
          <p:nvPr/>
        </p:nvSpPr>
        <p:spPr>
          <a:xfrm>
            <a:off x="4486275" y="855663"/>
            <a:ext cx="1238250" cy="6000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</a:cxnLst>
            <a:rect l="0" t="0" r="0" b="0"/>
            <a:pathLst>
              <a:path w="1107" h="771">
                <a:moveTo>
                  <a:pt x="0" y="0"/>
                </a:moveTo>
                <a:lnTo>
                  <a:pt x="1107" y="771"/>
                </a:lnTo>
              </a:path>
            </a:pathLst>
          </a:custGeom>
          <a:noFill/>
          <a:ln w="5715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850" name="Line 39"/>
          <p:cNvSpPr/>
          <p:nvPr/>
        </p:nvSpPr>
        <p:spPr>
          <a:xfrm>
            <a:off x="1295400" y="1455738"/>
            <a:ext cx="6442075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lgDashDot"/>
            <a:headEnd type="none" w="med" len="med"/>
            <a:tailEnd type="none" w="med" len="med"/>
          </a:ln>
        </p:spPr>
      </p:sp>
      <p:sp>
        <p:nvSpPr>
          <p:cNvPr id="35851" name="Line 40"/>
          <p:cNvSpPr/>
          <p:nvPr/>
        </p:nvSpPr>
        <p:spPr>
          <a:xfrm>
            <a:off x="1898650" y="1455738"/>
            <a:ext cx="0" cy="1335087"/>
          </a:xfrm>
          <a:prstGeom prst="line">
            <a:avLst/>
          </a:prstGeom>
          <a:ln w="9525" cap="flat" cmpd="sng">
            <a:solidFill>
              <a:srgbClr val="00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35852" name="Line 41"/>
          <p:cNvSpPr/>
          <p:nvPr/>
        </p:nvSpPr>
        <p:spPr>
          <a:xfrm>
            <a:off x="4314825" y="2305050"/>
            <a:ext cx="0" cy="485775"/>
          </a:xfrm>
          <a:prstGeom prst="line">
            <a:avLst/>
          </a:prstGeom>
          <a:ln w="9525" cap="flat" cmpd="sng">
            <a:solidFill>
              <a:srgbClr val="00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35853" name="Line 42"/>
          <p:cNvSpPr/>
          <p:nvPr/>
        </p:nvSpPr>
        <p:spPr>
          <a:xfrm>
            <a:off x="5724525" y="1455738"/>
            <a:ext cx="0" cy="1092200"/>
          </a:xfrm>
          <a:prstGeom prst="line">
            <a:avLst/>
          </a:prstGeom>
          <a:ln w="9525" cap="flat" cmpd="sng">
            <a:solidFill>
              <a:srgbClr val="00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35854" name="Line 43"/>
          <p:cNvSpPr/>
          <p:nvPr/>
        </p:nvSpPr>
        <p:spPr>
          <a:xfrm>
            <a:off x="7535863" y="1455738"/>
            <a:ext cx="0" cy="1335087"/>
          </a:xfrm>
          <a:prstGeom prst="line">
            <a:avLst/>
          </a:prstGeom>
          <a:ln w="9525" cap="flat" cmpd="sng">
            <a:solidFill>
              <a:srgbClr val="00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35855" name="Line 44"/>
          <p:cNvSpPr/>
          <p:nvPr/>
        </p:nvSpPr>
        <p:spPr>
          <a:xfrm>
            <a:off x="1898650" y="2670175"/>
            <a:ext cx="2416175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stealth" w="med" len="med"/>
            <a:tailEnd type="stealth" w="med" len="med"/>
          </a:ln>
        </p:spPr>
      </p:sp>
      <p:sp>
        <p:nvSpPr>
          <p:cNvPr id="35856" name="Line 45"/>
          <p:cNvSpPr/>
          <p:nvPr/>
        </p:nvSpPr>
        <p:spPr>
          <a:xfrm>
            <a:off x="4314825" y="2427288"/>
            <a:ext cx="1409700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stealth" w="med" len="med"/>
            <a:tailEnd type="stealth" w="med" len="med"/>
          </a:ln>
        </p:spPr>
      </p:sp>
      <p:sp>
        <p:nvSpPr>
          <p:cNvPr id="35857" name="Line 46"/>
          <p:cNvSpPr/>
          <p:nvPr/>
        </p:nvSpPr>
        <p:spPr>
          <a:xfrm>
            <a:off x="4314825" y="2670175"/>
            <a:ext cx="3221038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stealth" w="med" len="med"/>
            <a:tailEnd type="stealth" w="med" len="med"/>
          </a:ln>
        </p:spPr>
      </p:sp>
      <p:sp>
        <p:nvSpPr>
          <p:cNvPr id="35858" name="Freeform 47"/>
          <p:cNvSpPr/>
          <p:nvPr/>
        </p:nvSpPr>
        <p:spPr>
          <a:xfrm>
            <a:off x="2641600" y="1089025"/>
            <a:ext cx="434975" cy="152400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0"/>
              </a:cxn>
            </a:cxnLst>
            <a:rect l="0" t="0" r="0" b="0"/>
            <a:pathLst>
              <a:path w="390" h="195">
                <a:moveTo>
                  <a:pt x="0" y="195"/>
                </a:moveTo>
                <a:lnTo>
                  <a:pt x="390" y="0"/>
                </a:lnTo>
              </a:path>
            </a:pathLst>
          </a:custGeom>
          <a:noFill/>
          <a:ln w="5715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859" name="Freeform 48"/>
          <p:cNvSpPr/>
          <p:nvPr/>
        </p:nvSpPr>
        <p:spPr>
          <a:xfrm>
            <a:off x="4938713" y="1077913"/>
            <a:ext cx="385762" cy="174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</a:cxnLst>
            <a:rect l="0" t="0" r="0" b="0"/>
            <a:pathLst>
              <a:path w="345" h="225">
                <a:moveTo>
                  <a:pt x="0" y="0"/>
                </a:moveTo>
                <a:lnTo>
                  <a:pt x="345" y="225"/>
                </a:lnTo>
              </a:path>
            </a:pathLst>
          </a:custGeom>
          <a:noFill/>
          <a:ln w="5715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860" name="Text Box 49"/>
          <p:cNvSpPr txBox="1"/>
          <p:nvPr/>
        </p:nvSpPr>
        <p:spPr>
          <a:xfrm>
            <a:off x="2301875" y="606425"/>
            <a:ext cx="403225" cy="242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i="1" dirty="0">
                <a:latin typeface="Times New Roman" panose="02020603050405020304" pitchFamily="18" charset="0"/>
              </a:rPr>
              <a:t>n</a:t>
            </a:r>
            <a:r>
              <a:rPr lang="en-US" altLang="zh-CN" sz="2000" baseline="-25000" dirty="0">
                <a:latin typeface="Times New Roman" panose="02020603050405020304" pitchFamily="18" charset="0"/>
              </a:rPr>
              <a:t>0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35861" name="Text Box 50"/>
          <p:cNvSpPr txBox="1"/>
          <p:nvPr/>
        </p:nvSpPr>
        <p:spPr>
          <a:xfrm>
            <a:off x="6327775" y="606425"/>
            <a:ext cx="403225" cy="242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i="1" dirty="0">
                <a:latin typeface="Times New Roman" panose="02020603050405020304" pitchFamily="18" charset="0"/>
              </a:rPr>
              <a:t>n</a:t>
            </a:r>
            <a:r>
              <a:rPr lang="en-US" altLang="zh-CN" sz="2000" baseline="-25000" dirty="0">
                <a:latin typeface="Times New Roman" panose="02020603050405020304" pitchFamily="18" charset="0"/>
              </a:rPr>
              <a:t>0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35862" name="Text Box 51"/>
          <p:cNvSpPr txBox="1"/>
          <p:nvPr/>
        </p:nvSpPr>
        <p:spPr>
          <a:xfrm>
            <a:off x="4249738" y="225425"/>
            <a:ext cx="403225" cy="242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i="1" dirty="0">
                <a:latin typeface="Times New Roman" panose="02020603050405020304" pitchFamily="18" charset="0"/>
              </a:rPr>
              <a:t>n</a:t>
            </a:r>
          </a:p>
        </p:txBody>
      </p:sp>
      <p:sp>
        <p:nvSpPr>
          <p:cNvPr id="35863" name="Text Box 52"/>
          <p:cNvSpPr txBox="1"/>
          <p:nvPr/>
        </p:nvSpPr>
        <p:spPr>
          <a:xfrm>
            <a:off x="1550988" y="1016000"/>
            <a:ext cx="401637" cy="242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Times New Roman" panose="02020603050405020304" pitchFamily="18" charset="0"/>
              </a:rPr>
              <a:t>O</a:t>
            </a:r>
            <a:endParaRPr lang="en-US" altLang="zh-CN" sz="2000" i="1" dirty="0">
              <a:latin typeface="Times New Roman" panose="02020603050405020304" pitchFamily="18" charset="0"/>
            </a:endParaRPr>
          </a:p>
        </p:txBody>
      </p:sp>
      <p:sp>
        <p:nvSpPr>
          <p:cNvPr id="35864" name="Text Box 53"/>
          <p:cNvSpPr txBox="1"/>
          <p:nvPr/>
        </p:nvSpPr>
        <p:spPr>
          <a:xfrm>
            <a:off x="5876925" y="1557338"/>
            <a:ext cx="403225" cy="242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Times New Roman" panose="02020603050405020304" pitchFamily="18" charset="0"/>
              </a:rPr>
              <a:t>I</a:t>
            </a:r>
            <a:endParaRPr lang="en-US" altLang="zh-CN" sz="2000" i="1" dirty="0">
              <a:latin typeface="Times New Roman" panose="02020603050405020304" pitchFamily="18" charset="0"/>
            </a:endParaRPr>
          </a:p>
        </p:txBody>
      </p:sp>
      <p:sp>
        <p:nvSpPr>
          <p:cNvPr id="35865" name="Text Box 54"/>
          <p:cNvSpPr txBox="1"/>
          <p:nvPr/>
        </p:nvSpPr>
        <p:spPr>
          <a:xfrm>
            <a:off x="7669213" y="1520825"/>
            <a:ext cx="403225" cy="242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</a:rPr>
              <a:t>I</a:t>
            </a:r>
            <a:r>
              <a:rPr lang="en-US" altLang="zh-CN" sz="2000" baseline="-25000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5866" name="Text Box 55"/>
          <p:cNvSpPr txBox="1"/>
          <p:nvPr/>
        </p:nvSpPr>
        <p:spPr>
          <a:xfrm>
            <a:off x="2555875" y="2206625"/>
            <a:ext cx="1006475" cy="242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800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u</a:t>
            </a:r>
            <a:r>
              <a:rPr lang="en-US" altLang="zh-CN" sz="2800" baseline="-25000" dirty="0">
                <a:solidFill>
                  <a:schemeClr val="accent2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800" dirty="0">
                <a:solidFill>
                  <a:schemeClr val="accent2"/>
                </a:solidFill>
                <a:latin typeface="Times New Roman" panose="02020603050405020304" pitchFamily="18" charset="0"/>
              </a:rPr>
              <a:t>=</a:t>
            </a:r>
            <a:r>
              <a:rPr lang="en-US" altLang="zh-CN" sz="2800" i="1" dirty="0">
                <a:solidFill>
                  <a:srgbClr val="CC3300"/>
                </a:solidFill>
                <a:latin typeface="Times New Roman" panose="02020603050405020304" pitchFamily="18" charset="0"/>
              </a:rPr>
              <a:t>u</a:t>
            </a:r>
          </a:p>
        </p:txBody>
      </p:sp>
      <p:sp>
        <p:nvSpPr>
          <p:cNvPr id="35867" name="Text Box 56"/>
          <p:cNvSpPr txBox="1"/>
          <p:nvPr/>
        </p:nvSpPr>
        <p:spPr>
          <a:xfrm>
            <a:off x="4751388" y="1954213"/>
            <a:ext cx="1006475" cy="242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800" i="1" dirty="0">
                <a:latin typeface="Times New Roman" panose="02020603050405020304" pitchFamily="18" charset="0"/>
              </a:rPr>
              <a:t>v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2</a:t>
            </a:r>
            <a:r>
              <a:rPr lang="en-US" altLang="zh-CN" sz="2800" dirty="0">
                <a:solidFill>
                  <a:schemeClr val="accent2"/>
                </a:solidFill>
                <a:latin typeface="Times New Roman" panose="02020603050405020304" pitchFamily="18" charset="0"/>
              </a:rPr>
              <a:t>=</a:t>
            </a:r>
            <a:r>
              <a:rPr lang="en-US" altLang="zh-CN" sz="2800" i="1" dirty="0">
                <a:solidFill>
                  <a:srgbClr val="CC3300"/>
                </a:solidFill>
                <a:latin typeface="Times New Roman" panose="02020603050405020304" pitchFamily="18" charset="0"/>
              </a:rPr>
              <a:t>v</a:t>
            </a:r>
          </a:p>
        </p:txBody>
      </p:sp>
      <p:sp>
        <p:nvSpPr>
          <p:cNvPr id="35868" name="Text Box 57"/>
          <p:cNvSpPr txBox="1"/>
          <p:nvPr/>
        </p:nvSpPr>
        <p:spPr>
          <a:xfrm>
            <a:off x="6227763" y="2206625"/>
            <a:ext cx="1006475" cy="242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800" i="1" dirty="0">
                <a:latin typeface="Times New Roman" panose="02020603050405020304" pitchFamily="18" charset="0"/>
              </a:rPr>
              <a:t>u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2</a:t>
            </a:r>
            <a:r>
              <a:rPr lang="en-US" altLang="zh-CN" sz="2800" dirty="0">
                <a:solidFill>
                  <a:schemeClr val="accent2"/>
                </a:solidFill>
                <a:latin typeface="Times New Roman" panose="02020603050405020304" pitchFamily="18" charset="0"/>
              </a:rPr>
              <a:t>=-</a:t>
            </a:r>
            <a:r>
              <a:rPr lang="en-US" altLang="zh-CN" sz="2800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v</a:t>
            </a:r>
            <a:r>
              <a:rPr lang="en-US" altLang="zh-CN" sz="2800" baseline="-25000" dirty="0">
                <a:solidFill>
                  <a:schemeClr val="accent2"/>
                </a:solidFill>
                <a:latin typeface="Times New Roman" panose="02020603050405020304" pitchFamily="18" charset="0"/>
              </a:rPr>
              <a:t>1</a:t>
            </a:r>
            <a:endParaRPr lang="en-US" altLang="zh-CN" sz="2800" dirty="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35869" name="Line 58"/>
          <p:cNvSpPr/>
          <p:nvPr/>
        </p:nvSpPr>
        <p:spPr>
          <a:xfrm>
            <a:off x="4191000" y="744538"/>
            <a:ext cx="304800" cy="76200"/>
          </a:xfrm>
          <a:prstGeom prst="line">
            <a:avLst/>
          </a:prstGeom>
          <a:ln w="57150" cap="flat" cmpd="sng">
            <a:solidFill>
              <a:schemeClr val="accent2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35870" name="Oval 59"/>
          <p:cNvSpPr/>
          <p:nvPr/>
        </p:nvSpPr>
        <p:spPr>
          <a:xfrm>
            <a:off x="1771650" y="1341438"/>
            <a:ext cx="252413" cy="250825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endParaRPr lang="zh-CN" altLang="zh-CN" b="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5871" name="Oval 60"/>
          <p:cNvSpPr/>
          <p:nvPr/>
        </p:nvSpPr>
        <p:spPr>
          <a:xfrm>
            <a:off x="7388225" y="1341438"/>
            <a:ext cx="252413" cy="250825"/>
          </a:xfrm>
          <a:prstGeom prst="ellipse">
            <a:avLst/>
          </a:prstGeom>
          <a:solidFill>
            <a:schemeClr val="accent2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endParaRPr lang="zh-CN" altLang="zh-CN" dirty="0">
              <a:latin typeface="Times New Roman" panose="02020603050405020304" pitchFamily="18" charset="0"/>
            </a:endParaRPr>
          </a:p>
        </p:txBody>
      </p:sp>
      <p:sp>
        <p:nvSpPr>
          <p:cNvPr id="35872" name="Oval 61"/>
          <p:cNvSpPr/>
          <p:nvPr/>
        </p:nvSpPr>
        <p:spPr>
          <a:xfrm>
            <a:off x="5624513" y="1341438"/>
            <a:ext cx="252412" cy="250825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endParaRPr lang="zh-CN" altLang="zh-CN" dirty="0">
              <a:latin typeface="Times New Roman" panose="02020603050405020304" pitchFamily="18" charset="0"/>
            </a:endParaRPr>
          </a:p>
        </p:txBody>
      </p:sp>
      <p:sp>
        <p:nvSpPr>
          <p:cNvPr id="232510" name="Line 62"/>
          <p:cNvSpPr/>
          <p:nvPr/>
        </p:nvSpPr>
        <p:spPr>
          <a:xfrm>
            <a:off x="1655763" y="3033713"/>
            <a:ext cx="576262" cy="1474787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32511" name="Line 63"/>
          <p:cNvSpPr/>
          <p:nvPr/>
        </p:nvSpPr>
        <p:spPr>
          <a:xfrm>
            <a:off x="4427538" y="3033713"/>
            <a:ext cx="576262" cy="1474787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2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2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2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32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32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32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5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/>
          </p:cNvSpPr>
          <p:nvPr>
            <p:ph idx="1"/>
          </p:nvPr>
        </p:nvSpPr>
        <p:spPr>
          <a:xfrm>
            <a:off x="647700" y="3351609"/>
            <a:ext cx="8172450" cy="2669679"/>
          </a:xfrm>
        </p:spPr>
        <p:txBody>
          <a:bodyPr vert="horz" wrap="square" lIns="91440" tIns="45720" rIns="91440" bIns="45720" anchor="t"/>
          <a:lstStyle/>
          <a:p>
            <a:pPr eaLnBrk="1" hangingPunct="1">
              <a:buFont typeface="Wingdings" panose="05000000000000000000" pitchFamily="2" charset="2"/>
              <a:buChar char="l"/>
            </a:pPr>
            <a:r>
              <a:rPr lang="zh-CN" altLang="en-US" b="0" dirty="0">
                <a:solidFill>
                  <a:schemeClr val="accent2"/>
                </a:solidFill>
                <a:latin typeface="黑体" panose="02010609060101010101" pitchFamily="49" charset="-122"/>
              </a:rPr>
              <a:t>成立条件</a:t>
            </a:r>
          </a:p>
          <a:p>
            <a:pPr lvl="1" eaLnBrk="1" hangingPunct="1">
              <a:buFont typeface="Wingdings" panose="05000000000000000000" pitchFamily="2" charset="2"/>
              <a:buChar char="u"/>
            </a:pPr>
            <a:r>
              <a:rPr lang="zh-CN" altLang="en-US" b="0" dirty="0">
                <a:solidFill>
                  <a:schemeClr val="tx2"/>
                </a:solidFill>
                <a:latin typeface="黑体" panose="02010609060101010101" pitchFamily="49" charset="-122"/>
              </a:rPr>
              <a:t>近轴光线</a:t>
            </a:r>
          </a:p>
          <a:p>
            <a:pPr lvl="1" eaLnBrk="1" hangingPunct="1">
              <a:buFont typeface="Wingdings" panose="05000000000000000000" pitchFamily="2" charset="2"/>
              <a:buChar char="u"/>
            </a:pPr>
            <a:r>
              <a:rPr lang="zh-CN" altLang="en-US" b="0" dirty="0">
                <a:solidFill>
                  <a:schemeClr val="tx2"/>
                </a:solidFill>
                <a:latin typeface="黑体" panose="02010609060101010101" pitchFamily="49" charset="-122"/>
              </a:rPr>
              <a:t>薄透镜 </a:t>
            </a:r>
          </a:p>
          <a:p>
            <a:pPr lvl="1" eaLnBrk="1" hangingPunct="1">
              <a:buFont typeface="Wingdings" panose="05000000000000000000" pitchFamily="2" charset="2"/>
              <a:buChar char="u"/>
            </a:pPr>
            <a:r>
              <a:rPr lang="zh-CN" altLang="en-US" b="0" dirty="0">
                <a:solidFill>
                  <a:schemeClr val="tx2"/>
                </a:solidFill>
                <a:latin typeface="黑体" panose="02010609060101010101" pitchFamily="49" charset="-122"/>
              </a:rPr>
              <a:t>薄透镜前后介质折射率一样</a:t>
            </a:r>
          </a:p>
          <a:p>
            <a:pPr lvl="1" eaLnBrk="1" hangingPunct="1">
              <a:buFont typeface="Wingdings" panose="05000000000000000000" pitchFamily="2" charset="2"/>
              <a:buChar char="u"/>
            </a:pPr>
            <a:r>
              <a:rPr lang="zh-CN" altLang="en-US" b="0" dirty="0">
                <a:latin typeface="黑体" panose="02010609060101010101" pitchFamily="49" charset="-122"/>
              </a:rPr>
              <a:t>符号必须服从单球面折射的</a:t>
            </a:r>
            <a:r>
              <a:rPr lang="zh-CN" altLang="en-US" b="0" dirty="0">
                <a:solidFill>
                  <a:schemeClr val="accent2"/>
                </a:solidFill>
                <a:latin typeface="黑体" panose="02010609060101010101" pitchFamily="49" charset="-122"/>
              </a:rPr>
              <a:t>符号规则</a:t>
            </a:r>
            <a:r>
              <a:rPr lang="zh-CN" altLang="en-US" b="0" dirty="0">
                <a:latin typeface="黑体" panose="02010609060101010101" pitchFamily="49" charset="-122"/>
              </a:rPr>
              <a:t>。</a:t>
            </a:r>
            <a:endParaRPr lang="zh-CN" altLang="en-US" sz="2400" dirty="0">
              <a:latin typeface="黑体" panose="02010609060101010101" pitchFamily="49" charset="-122"/>
            </a:endParaRPr>
          </a:p>
        </p:txBody>
      </p:sp>
      <p:graphicFrame>
        <p:nvGraphicFramePr>
          <p:cNvPr id="36867" name="Object 3"/>
          <p:cNvGraphicFramePr>
            <a:graphicFrameLocks noChangeAspect="1"/>
          </p:cNvGraphicFramePr>
          <p:nvPr/>
        </p:nvGraphicFramePr>
        <p:xfrm>
          <a:off x="4114800" y="457200"/>
          <a:ext cx="4114800" cy="1290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1" r:id="rId3" imgW="1536700" imgH="482600" progId="Equation.3">
                  <p:embed/>
                </p:oleObj>
              </mc:Choice>
              <mc:Fallback>
                <p:oleObj r:id="rId3" imgW="1536700" imgH="482600" progId="Equation.3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14800" y="457200"/>
                        <a:ext cx="4114800" cy="1290638"/>
                      </a:xfrm>
                      <a:prstGeom prst="rect">
                        <a:avLst/>
                      </a:prstGeom>
                      <a:solidFill>
                        <a:srgbClr val="66FFCC"/>
                      </a:solidFill>
                      <a:ln w="9525" cap="flat" cmpd="sng">
                        <a:solidFill>
                          <a:srgbClr val="FF6600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8" name="Rectangle 4"/>
          <p:cNvSpPr/>
          <p:nvPr/>
        </p:nvSpPr>
        <p:spPr>
          <a:xfrm>
            <a:off x="533400" y="762000"/>
            <a:ext cx="34290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 eaLnBrk="1" hangingPunct="1"/>
            <a:r>
              <a:rPr lang="zh-CN" altLang="en-US" sz="32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薄透镜成像公式</a:t>
            </a:r>
            <a:r>
              <a:rPr lang="zh-CN" altLang="en-US" sz="3200" b="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403475" y="1700213"/>
            <a:ext cx="6453188" cy="2565400"/>
            <a:chOff x="2403475" y="1700213"/>
            <a:chExt cx="6453188" cy="2565400"/>
          </a:xfrm>
        </p:grpSpPr>
        <p:sp>
          <p:nvSpPr>
            <p:cNvPr id="233478" name="Oval 6" descr="上对角虚线"/>
            <p:cNvSpPr/>
            <p:nvPr/>
          </p:nvSpPr>
          <p:spPr>
            <a:xfrm>
              <a:off x="5221288" y="2081213"/>
              <a:ext cx="403225" cy="1698625"/>
            </a:xfrm>
            <a:prstGeom prst="ellipse">
              <a:avLst/>
            </a:prstGeom>
            <a:pattFill prst="dashUpDiag">
              <a:fgClr>
                <a:srgbClr val="000000"/>
              </a:fgClr>
              <a:bgClr>
                <a:srgbClr val="FFFFFF"/>
              </a:bgClr>
            </a:pattFill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233479" name="Freeform 7"/>
            <p:cNvSpPr/>
            <p:nvPr/>
          </p:nvSpPr>
          <p:spPr>
            <a:xfrm>
              <a:off x="3006725" y="2236788"/>
              <a:ext cx="2268538" cy="693737"/>
            </a:xfrm>
            <a:custGeom>
              <a:avLst/>
              <a:gdLst/>
              <a:ahLst/>
              <a:cxnLst>
                <a:cxn ang="0">
                  <a:pos x="0" y="2147483647"/>
                </a:cxn>
                <a:cxn ang="0">
                  <a:pos x="2147483647" y="0"/>
                </a:cxn>
              </a:cxnLst>
              <a:rect l="0" t="0" r="0" b="0"/>
              <a:pathLst>
                <a:path w="2028" h="891">
                  <a:moveTo>
                    <a:pt x="0" y="891"/>
                  </a:moveTo>
                  <a:lnTo>
                    <a:pt x="2028" y="0"/>
                  </a:lnTo>
                </a:path>
              </a:pathLst>
            </a:custGeom>
            <a:noFill/>
            <a:ln w="571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3480" name="Freeform 8"/>
            <p:cNvSpPr/>
            <p:nvPr/>
          </p:nvSpPr>
          <p:spPr>
            <a:xfrm>
              <a:off x="5308600" y="2249488"/>
              <a:ext cx="3335338" cy="6810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47483647" y="2147483647"/>
                </a:cxn>
              </a:cxnLst>
              <a:rect l="0" t="0" r="0" b="0"/>
              <a:pathLst>
                <a:path w="2982" h="876">
                  <a:moveTo>
                    <a:pt x="0" y="0"/>
                  </a:moveTo>
                  <a:lnTo>
                    <a:pt x="2982" y="876"/>
                  </a:lnTo>
                </a:path>
              </a:pathLst>
            </a:custGeom>
            <a:noFill/>
            <a:ln w="38100" cap="flat" cmpd="sng">
              <a:solidFill>
                <a:srgbClr val="000000">
                  <a:alpha val="100000"/>
                </a:srgbClr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3481" name="Freeform 9"/>
            <p:cNvSpPr/>
            <p:nvPr/>
          </p:nvSpPr>
          <p:spPr>
            <a:xfrm>
              <a:off x="5594350" y="2330450"/>
              <a:ext cx="1238250" cy="6000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47483647" y="2147483647"/>
                </a:cxn>
              </a:cxnLst>
              <a:rect l="0" t="0" r="0" b="0"/>
              <a:pathLst>
                <a:path w="1107" h="771">
                  <a:moveTo>
                    <a:pt x="0" y="0"/>
                  </a:moveTo>
                  <a:lnTo>
                    <a:pt x="1107" y="771"/>
                  </a:lnTo>
                </a:path>
              </a:pathLst>
            </a:custGeom>
            <a:noFill/>
            <a:ln w="571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3482" name="Line 10"/>
            <p:cNvSpPr/>
            <p:nvPr/>
          </p:nvSpPr>
          <p:spPr>
            <a:xfrm>
              <a:off x="2403475" y="2930525"/>
              <a:ext cx="6442075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lgDashDot"/>
              <a:headEnd type="none" w="med" len="med"/>
              <a:tailEnd type="none" w="med" len="med"/>
            </a:ln>
          </p:spPr>
        </p:sp>
        <p:sp>
          <p:nvSpPr>
            <p:cNvPr id="233483" name="Line 11"/>
            <p:cNvSpPr/>
            <p:nvPr/>
          </p:nvSpPr>
          <p:spPr>
            <a:xfrm>
              <a:off x="3006725" y="2930525"/>
              <a:ext cx="0" cy="1335088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lgDash"/>
              <a:headEnd type="none" w="med" len="med"/>
              <a:tailEnd type="none" w="med" len="med"/>
            </a:ln>
          </p:spPr>
        </p:sp>
        <p:sp>
          <p:nvSpPr>
            <p:cNvPr id="233484" name="Line 12"/>
            <p:cNvSpPr/>
            <p:nvPr/>
          </p:nvSpPr>
          <p:spPr>
            <a:xfrm>
              <a:off x="5422900" y="3779838"/>
              <a:ext cx="0" cy="485775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lgDash"/>
              <a:headEnd type="none" w="med" len="med"/>
              <a:tailEnd type="none" w="med" len="med"/>
            </a:ln>
          </p:spPr>
        </p:sp>
        <p:sp>
          <p:nvSpPr>
            <p:cNvPr id="233485" name="Line 13"/>
            <p:cNvSpPr/>
            <p:nvPr/>
          </p:nvSpPr>
          <p:spPr>
            <a:xfrm>
              <a:off x="6832600" y="2930525"/>
              <a:ext cx="0" cy="109220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lgDash"/>
              <a:headEnd type="none" w="med" len="med"/>
              <a:tailEnd type="none" w="med" len="med"/>
            </a:ln>
          </p:spPr>
        </p:sp>
        <p:sp>
          <p:nvSpPr>
            <p:cNvPr id="233486" name="Line 14"/>
            <p:cNvSpPr/>
            <p:nvPr/>
          </p:nvSpPr>
          <p:spPr>
            <a:xfrm>
              <a:off x="8643938" y="2930525"/>
              <a:ext cx="0" cy="1335088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lgDash"/>
              <a:headEnd type="none" w="med" len="med"/>
              <a:tailEnd type="none" w="med" len="med"/>
            </a:ln>
          </p:spPr>
        </p:sp>
        <p:sp>
          <p:nvSpPr>
            <p:cNvPr id="233487" name="Line 15"/>
            <p:cNvSpPr/>
            <p:nvPr/>
          </p:nvSpPr>
          <p:spPr>
            <a:xfrm>
              <a:off x="3006725" y="4144963"/>
              <a:ext cx="2416175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stealth" w="med" len="med"/>
              <a:tailEnd type="stealth" w="med" len="med"/>
            </a:ln>
          </p:spPr>
        </p:sp>
        <p:sp>
          <p:nvSpPr>
            <p:cNvPr id="233488" name="Line 16"/>
            <p:cNvSpPr/>
            <p:nvPr/>
          </p:nvSpPr>
          <p:spPr>
            <a:xfrm>
              <a:off x="5422900" y="3902075"/>
              <a:ext cx="1409700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stealth" w="med" len="med"/>
              <a:tailEnd type="stealth" w="med" len="med"/>
            </a:ln>
          </p:spPr>
        </p:sp>
        <p:sp>
          <p:nvSpPr>
            <p:cNvPr id="233489" name="Line 17"/>
            <p:cNvSpPr/>
            <p:nvPr/>
          </p:nvSpPr>
          <p:spPr>
            <a:xfrm>
              <a:off x="5422900" y="4144963"/>
              <a:ext cx="3221038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stealth" w="med" len="med"/>
              <a:tailEnd type="stealth" w="med" len="med"/>
            </a:ln>
          </p:spPr>
        </p:sp>
        <p:sp>
          <p:nvSpPr>
            <p:cNvPr id="233490" name="Freeform 18"/>
            <p:cNvSpPr/>
            <p:nvPr/>
          </p:nvSpPr>
          <p:spPr>
            <a:xfrm>
              <a:off x="3749675" y="2563813"/>
              <a:ext cx="434975" cy="152400"/>
            </a:xfrm>
            <a:custGeom>
              <a:avLst/>
              <a:gdLst/>
              <a:ahLst/>
              <a:cxnLst>
                <a:cxn ang="0">
                  <a:pos x="0" y="2147483647"/>
                </a:cxn>
                <a:cxn ang="0">
                  <a:pos x="2147483647" y="0"/>
                </a:cxn>
              </a:cxnLst>
              <a:rect l="0" t="0" r="0" b="0"/>
              <a:pathLst>
                <a:path w="390" h="195">
                  <a:moveTo>
                    <a:pt x="0" y="195"/>
                  </a:moveTo>
                  <a:lnTo>
                    <a:pt x="390" y="0"/>
                  </a:lnTo>
                </a:path>
              </a:pathLst>
            </a:custGeom>
            <a:noFill/>
            <a:ln w="571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stealth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3491" name="Freeform 19"/>
            <p:cNvSpPr/>
            <p:nvPr/>
          </p:nvSpPr>
          <p:spPr>
            <a:xfrm>
              <a:off x="6046788" y="2552700"/>
              <a:ext cx="385762" cy="1746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47483647" y="2147483647"/>
                </a:cxn>
              </a:cxnLst>
              <a:rect l="0" t="0" r="0" b="0"/>
              <a:pathLst>
                <a:path w="345" h="225">
                  <a:moveTo>
                    <a:pt x="0" y="0"/>
                  </a:moveTo>
                  <a:lnTo>
                    <a:pt x="345" y="225"/>
                  </a:lnTo>
                </a:path>
              </a:pathLst>
            </a:custGeom>
            <a:noFill/>
            <a:ln w="571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stealth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3492" name="Text Box 20"/>
            <p:cNvSpPr txBox="1"/>
            <p:nvPr/>
          </p:nvSpPr>
          <p:spPr>
            <a:xfrm>
              <a:off x="3409950" y="2081213"/>
              <a:ext cx="403225" cy="242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i="1" dirty="0">
                  <a:latin typeface="Times New Roman" panose="02020603050405020304" pitchFamily="18" charset="0"/>
                </a:rPr>
                <a:t>n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0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233493" name="Text Box 21"/>
            <p:cNvSpPr txBox="1"/>
            <p:nvPr/>
          </p:nvSpPr>
          <p:spPr>
            <a:xfrm>
              <a:off x="7435850" y="2081213"/>
              <a:ext cx="403225" cy="242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i="1" dirty="0">
                  <a:latin typeface="Times New Roman" panose="02020603050405020304" pitchFamily="18" charset="0"/>
                </a:rPr>
                <a:t>n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0</a:t>
              </a:r>
              <a:endParaRPr lang="en-US" altLang="zh-CN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233494" name="Text Box 22"/>
            <p:cNvSpPr txBox="1"/>
            <p:nvPr/>
          </p:nvSpPr>
          <p:spPr>
            <a:xfrm>
              <a:off x="5357813" y="1700213"/>
              <a:ext cx="403225" cy="242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i="1" dirty="0">
                  <a:latin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233495" name="Text Box 23"/>
            <p:cNvSpPr txBox="1"/>
            <p:nvPr/>
          </p:nvSpPr>
          <p:spPr>
            <a:xfrm>
              <a:off x="2659063" y="2490788"/>
              <a:ext cx="401637" cy="242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O</a:t>
              </a:r>
              <a:endParaRPr lang="en-US" altLang="zh-CN" sz="2000" i="1" dirty="0">
                <a:latin typeface="Times New Roman" panose="02020603050405020304" pitchFamily="18" charset="0"/>
              </a:endParaRPr>
            </a:p>
          </p:txBody>
        </p:sp>
        <p:sp>
          <p:nvSpPr>
            <p:cNvPr id="233496" name="Text Box 24"/>
            <p:cNvSpPr txBox="1"/>
            <p:nvPr/>
          </p:nvSpPr>
          <p:spPr>
            <a:xfrm>
              <a:off x="6985000" y="3032125"/>
              <a:ext cx="403225" cy="24288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I</a:t>
              </a:r>
              <a:endParaRPr lang="en-US" altLang="zh-CN" sz="2000" i="1" dirty="0">
                <a:latin typeface="Times New Roman" panose="02020603050405020304" pitchFamily="18" charset="0"/>
              </a:endParaRPr>
            </a:p>
          </p:txBody>
        </p:sp>
        <p:sp>
          <p:nvSpPr>
            <p:cNvPr id="233497" name="Text Box 25"/>
            <p:cNvSpPr txBox="1"/>
            <p:nvPr/>
          </p:nvSpPr>
          <p:spPr>
            <a:xfrm>
              <a:off x="8453438" y="2457450"/>
              <a:ext cx="403225" cy="24288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I</a:t>
              </a:r>
              <a:r>
                <a:rPr lang="en-US" altLang="zh-CN" sz="2000" baseline="-25000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33498" name="Text Box 26"/>
            <p:cNvSpPr txBox="1"/>
            <p:nvPr/>
          </p:nvSpPr>
          <p:spPr>
            <a:xfrm>
              <a:off x="3663950" y="3681413"/>
              <a:ext cx="1006475" cy="242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800" i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zh-CN" sz="2800" baseline="-2500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1</a:t>
              </a:r>
              <a:r>
                <a:rPr lang="en-US" altLang="zh-CN" sz="280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=</a:t>
              </a:r>
              <a:r>
                <a:rPr lang="en-US" altLang="zh-CN" sz="2800" i="1" dirty="0">
                  <a:solidFill>
                    <a:srgbClr val="CC3300"/>
                  </a:solidFill>
                  <a:latin typeface="Times New Roman" panose="02020603050405020304" pitchFamily="18" charset="0"/>
                </a:rPr>
                <a:t>u</a:t>
              </a:r>
            </a:p>
          </p:txBody>
        </p:sp>
        <p:sp>
          <p:nvSpPr>
            <p:cNvPr id="233499" name="Text Box 27"/>
            <p:cNvSpPr txBox="1"/>
            <p:nvPr/>
          </p:nvSpPr>
          <p:spPr>
            <a:xfrm>
              <a:off x="5859463" y="3429000"/>
              <a:ext cx="1006475" cy="24288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800" i="1" dirty="0">
                  <a:latin typeface="Times New Roman" panose="02020603050405020304" pitchFamily="18" charset="0"/>
                </a:rPr>
                <a:t>v</a:t>
              </a:r>
              <a:r>
                <a:rPr lang="en-US" altLang="zh-CN" sz="2800" baseline="-25000" dirty="0">
                  <a:latin typeface="Times New Roman" panose="02020603050405020304" pitchFamily="18" charset="0"/>
                </a:rPr>
                <a:t>2</a:t>
              </a:r>
              <a:r>
                <a:rPr lang="en-US" altLang="zh-CN" sz="280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=</a:t>
              </a:r>
              <a:r>
                <a:rPr lang="en-US" altLang="zh-CN" sz="2800" i="1" dirty="0">
                  <a:solidFill>
                    <a:srgbClr val="CC3300"/>
                  </a:solidFill>
                  <a:latin typeface="Times New Roman" panose="02020603050405020304" pitchFamily="18" charset="0"/>
                </a:rPr>
                <a:t>v</a:t>
              </a:r>
            </a:p>
          </p:txBody>
        </p:sp>
        <p:sp>
          <p:nvSpPr>
            <p:cNvPr id="233500" name="Text Box 28"/>
            <p:cNvSpPr txBox="1"/>
            <p:nvPr/>
          </p:nvSpPr>
          <p:spPr>
            <a:xfrm>
              <a:off x="7335838" y="3681413"/>
              <a:ext cx="1006475" cy="242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800" i="1" dirty="0">
                  <a:latin typeface="Times New Roman" panose="02020603050405020304" pitchFamily="18" charset="0"/>
                </a:rPr>
                <a:t>u</a:t>
              </a:r>
              <a:r>
                <a:rPr lang="en-US" altLang="zh-CN" sz="2800" baseline="-25000" dirty="0">
                  <a:latin typeface="Times New Roman" panose="02020603050405020304" pitchFamily="18" charset="0"/>
                </a:rPr>
                <a:t>2</a:t>
              </a:r>
              <a:r>
                <a:rPr lang="en-US" altLang="zh-CN" sz="280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=-</a:t>
              </a:r>
              <a:r>
                <a:rPr lang="en-US" altLang="zh-CN" sz="2800" i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v</a:t>
              </a:r>
              <a:r>
                <a:rPr lang="en-US" altLang="zh-CN" sz="2800" baseline="-2500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800" dirty="0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33501" name="Line 29"/>
            <p:cNvSpPr/>
            <p:nvPr/>
          </p:nvSpPr>
          <p:spPr>
            <a:xfrm>
              <a:off x="5299075" y="2219325"/>
              <a:ext cx="304800" cy="76200"/>
            </a:xfrm>
            <a:prstGeom prst="line">
              <a:avLst/>
            </a:prstGeom>
            <a:ln w="57150" cap="flat" cmpd="sng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33502" name="Oval 30"/>
            <p:cNvSpPr/>
            <p:nvPr/>
          </p:nvSpPr>
          <p:spPr>
            <a:xfrm>
              <a:off x="2936875" y="2854325"/>
              <a:ext cx="144000" cy="144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zh-CN" b="0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33503" name="Oval 31"/>
            <p:cNvSpPr/>
            <p:nvPr/>
          </p:nvSpPr>
          <p:spPr>
            <a:xfrm>
              <a:off x="8572500" y="2863850"/>
              <a:ext cx="144000" cy="144000"/>
            </a:xfrm>
            <a:prstGeom prst="ellipse">
              <a:avLst/>
            </a:prstGeom>
            <a:solidFill>
              <a:schemeClr val="accent2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zh-CN" dirty="0">
                <a:latin typeface="Times New Roman" panose="02020603050405020304" pitchFamily="18" charset="0"/>
              </a:endParaRPr>
            </a:p>
          </p:txBody>
        </p:sp>
        <p:sp>
          <p:nvSpPr>
            <p:cNvPr id="233504" name="Oval 32"/>
            <p:cNvSpPr/>
            <p:nvPr/>
          </p:nvSpPr>
          <p:spPr>
            <a:xfrm>
              <a:off x="6761163" y="2854325"/>
              <a:ext cx="144000" cy="144000"/>
            </a:xfrm>
            <a:prstGeom prst="ellipse">
              <a:avLst/>
            </a:pr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zh-CN" dirty="0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34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34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34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34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334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449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7104483"/>
              </p:ext>
            </p:extLst>
          </p:nvPr>
        </p:nvGraphicFramePr>
        <p:xfrm>
          <a:off x="4154489" y="1566864"/>
          <a:ext cx="3617912" cy="1205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63" r:id="rId3" imgW="1524000" imgH="508000" progId="Equation.3">
                  <p:embed/>
                </p:oleObj>
              </mc:Choice>
              <mc:Fallback>
                <p:oleObj r:id="rId3" imgW="1524000" imgH="508000" progId="Equation.3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54489" y="1566864"/>
                        <a:ext cx="3617912" cy="1205046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7891" name="Group 3"/>
          <p:cNvGrpSpPr/>
          <p:nvPr/>
        </p:nvGrpSpPr>
        <p:grpSpPr>
          <a:xfrm>
            <a:off x="468313" y="333375"/>
            <a:ext cx="3276600" cy="2408238"/>
            <a:chOff x="167" y="232"/>
            <a:chExt cx="2064" cy="1517"/>
          </a:xfrm>
        </p:grpSpPr>
        <p:sp>
          <p:nvSpPr>
            <p:cNvPr id="37915" name="Oval 4"/>
            <p:cNvSpPr/>
            <p:nvPr/>
          </p:nvSpPr>
          <p:spPr>
            <a:xfrm>
              <a:off x="839" y="232"/>
              <a:ext cx="336" cy="144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37916" name="Line 5"/>
            <p:cNvSpPr/>
            <p:nvPr/>
          </p:nvSpPr>
          <p:spPr>
            <a:xfrm>
              <a:off x="167" y="952"/>
              <a:ext cx="2064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7917" name="Oval 6"/>
            <p:cNvSpPr/>
            <p:nvPr/>
          </p:nvSpPr>
          <p:spPr>
            <a:xfrm>
              <a:off x="971" y="906"/>
              <a:ext cx="91" cy="91"/>
            </a:xfrm>
            <a:prstGeom prst="ellipse">
              <a:avLst/>
            </a:prstGeom>
            <a:solidFill>
              <a:schemeClr val="accent2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zh-CN" b="0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7918" name="Oval 7"/>
            <p:cNvSpPr/>
            <p:nvPr/>
          </p:nvSpPr>
          <p:spPr>
            <a:xfrm>
              <a:off x="395" y="910"/>
              <a:ext cx="91" cy="91"/>
            </a:xfrm>
            <a:prstGeom prst="ellipse">
              <a:avLst/>
            </a:pr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37919" name="Oval 8"/>
            <p:cNvSpPr/>
            <p:nvPr/>
          </p:nvSpPr>
          <p:spPr>
            <a:xfrm>
              <a:off x="1865" y="906"/>
              <a:ext cx="91" cy="91"/>
            </a:xfrm>
            <a:prstGeom prst="ellipse">
              <a:avLst/>
            </a:prstGeom>
            <a:solidFill>
              <a:schemeClr val="accent2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37920" name="Line 9"/>
            <p:cNvSpPr/>
            <p:nvPr/>
          </p:nvSpPr>
          <p:spPr>
            <a:xfrm flipV="1">
              <a:off x="455" y="572"/>
              <a:ext cx="407" cy="380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37921" name="Line 10"/>
            <p:cNvSpPr/>
            <p:nvPr/>
          </p:nvSpPr>
          <p:spPr>
            <a:xfrm flipV="1">
              <a:off x="862" y="482"/>
              <a:ext cx="288" cy="96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37922" name="Line 11"/>
            <p:cNvSpPr/>
            <p:nvPr/>
          </p:nvSpPr>
          <p:spPr>
            <a:xfrm>
              <a:off x="1127" y="472"/>
              <a:ext cx="755" cy="441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37923" name="Text Box 12"/>
            <p:cNvSpPr txBox="1"/>
            <p:nvPr/>
          </p:nvSpPr>
          <p:spPr>
            <a:xfrm>
              <a:off x="455" y="1384"/>
              <a:ext cx="432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3200" i="1" dirty="0">
                  <a:latin typeface="Times New Roman" panose="02020603050405020304" pitchFamily="18" charset="0"/>
                </a:rPr>
                <a:t>r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37924" name="Text Box 13"/>
            <p:cNvSpPr txBox="1"/>
            <p:nvPr/>
          </p:nvSpPr>
          <p:spPr>
            <a:xfrm>
              <a:off x="1223" y="1384"/>
              <a:ext cx="432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3200" i="1" dirty="0">
                  <a:latin typeface="Times New Roman" panose="02020603050405020304" pitchFamily="18" charset="0"/>
                </a:rPr>
                <a:t>r</a:t>
              </a:r>
              <a:r>
                <a:rPr lang="en-US" altLang="zh-CN" sz="2000" baseline="-25000" dirty="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37925" name="Text Box 14"/>
            <p:cNvSpPr txBox="1"/>
            <p:nvPr/>
          </p:nvSpPr>
          <p:spPr>
            <a:xfrm>
              <a:off x="359" y="328"/>
              <a:ext cx="432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3200" i="1" dirty="0">
                  <a:latin typeface="Times New Roman" panose="02020603050405020304" pitchFamily="18" charset="0"/>
                </a:rPr>
                <a:t>u</a:t>
              </a:r>
              <a:endParaRPr lang="en-US" altLang="zh-CN" sz="2000" i="1" dirty="0">
                <a:latin typeface="Times New Roman" panose="02020603050405020304" pitchFamily="18" charset="0"/>
              </a:endParaRPr>
            </a:p>
          </p:txBody>
        </p:sp>
        <p:sp>
          <p:nvSpPr>
            <p:cNvPr id="37926" name="Text Box 15"/>
            <p:cNvSpPr txBox="1"/>
            <p:nvPr/>
          </p:nvSpPr>
          <p:spPr>
            <a:xfrm>
              <a:off x="1607" y="280"/>
              <a:ext cx="432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3200" i="1" dirty="0">
                  <a:latin typeface="Times New Roman" panose="02020603050405020304" pitchFamily="18" charset="0"/>
                </a:rPr>
                <a:t>v</a:t>
              </a:r>
              <a:endParaRPr lang="en-US" altLang="zh-CN" sz="2000" i="1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234512" name="AutoShape 16" descr="上对角虚线"/>
          <p:cNvSpPr/>
          <p:nvPr/>
        </p:nvSpPr>
        <p:spPr>
          <a:xfrm>
            <a:off x="2482850" y="3087688"/>
            <a:ext cx="954088" cy="1493837"/>
          </a:xfrm>
          <a:prstGeom prst="moon">
            <a:avLst>
              <a:gd name="adj" fmla="val 50000"/>
            </a:avLst>
          </a:prstGeom>
          <a:pattFill prst="dashUpDiag">
            <a:fgClr>
              <a:schemeClr val="bg2"/>
            </a:fgClr>
            <a:bgClr>
              <a:schemeClr val="bg1"/>
            </a:bgClr>
          </a:patt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234513" name="Object 17"/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399705152"/>
              </p:ext>
            </p:extLst>
          </p:nvPr>
        </p:nvGraphicFramePr>
        <p:xfrm>
          <a:off x="4176713" y="188914"/>
          <a:ext cx="3648420" cy="11454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64" r:id="rId5" imgW="1536700" imgH="482600" progId="Equation.3">
                  <p:embed/>
                </p:oleObj>
              </mc:Choice>
              <mc:Fallback>
                <p:oleObj r:id="rId5" imgW="1536700" imgH="482600" progId="Equation.3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>
                      <a:xfrm>
                        <a:off x="4176713" y="188914"/>
                        <a:ext cx="3648420" cy="1145418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4514" name="Object 18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2881530901"/>
              </p:ext>
            </p:extLst>
          </p:nvPr>
        </p:nvGraphicFramePr>
        <p:xfrm>
          <a:off x="4120357" y="4941888"/>
          <a:ext cx="1692275" cy="1109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65" r:id="rId7" imgW="774065" imgH="508000" progId="Equation.3">
                  <p:embed/>
                </p:oleObj>
              </mc:Choice>
              <mc:Fallback>
                <p:oleObj r:id="rId7" imgW="774065" imgH="508000" progId="Equation.3">
                  <p:embed/>
                  <p:pic>
                    <p:nvPicPr>
                      <p:cNvPr id="0" name="图片 3116"/>
                      <p:cNvPicPr/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>
                      <a:xfrm>
                        <a:off x="4120357" y="4941888"/>
                        <a:ext cx="1692275" cy="1109662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4515" name="Group 19"/>
          <p:cNvGrpSpPr/>
          <p:nvPr/>
        </p:nvGrpSpPr>
        <p:grpSpPr>
          <a:xfrm>
            <a:off x="4100513" y="3016250"/>
            <a:ext cx="1446212" cy="1728788"/>
            <a:chOff x="4137" y="6276"/>
            <a:chExt cx="1260" cy="1560"/>
          </a:xfrm>
        </p:grpSpPr>
        <p:sp>
          <p:nvSpPr>
            <p:cNvPr id="37910" name="Rectangle 20" descr="上对角虚线"/>
            <p:cNvSpPr/>
            <p:nvPr/>
          </p:nvSpPr>
          <p:spPr>
            <a:xfrm>
              <a:off x="4497" y="6276"/>
              <a:ext cx="540" cy="1560"/>
            </a:xfrm>
            <a:prstGeom prst="rect">
              <a:avLst/>
            </a:prstGeom>
            <a:pattFill prst="dashUpDiag">
              <a:fgClr>
                <a:srgbClr val="000000"/>
              </a:fgClr>
              <a:bgClr>
                <a:srgbClr val="FFFFFF"/>
              </a:bgClr>
            </a:patt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37911" name="Oval 21"/>
            <p:cNvSpPr/>
            <p:nvPr/>
          </p:nvSpPr>
          <p:spPr>
            <a:xfrm>
              <a:off x="4317" y="6276"/>
              <a:ext cx="360" cy="1560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37912" name="Oval 22"/>
            <p:cNvSpPr/>
            <p:nvPr/>
          </p:nvSpPr>
          <p:spPr>
            <a:xfrm>
              <a:off x="4859" y="6276"/>
              <a:ext cx="360" cy="1560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37913" name="Rectangle 23"/>
            <p:cNvSpPr/>
            <p:nvPr/>
          </p:nvSpPr>
          <p:spPr>
            <a:xfrm>
              <a:off x="5037" y="6276"/>
              <a:ext cx="360" cy="15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37914" name="Rectangle 24"/>
            <p:cNvSpPr/>
            <p:nvPr/>
          </p:nvSpPr>
          <p:spPr>
            <a:xfrm>
              <a:off x="4137" y="6276"/>
              <a:ext cx="360" cy="15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34521" name="Group 25"/>
          <p:cNvGrpSpPr/>
          <p:nvPr/>
        </p:nvGrpSpPr>
        <p:grpSpPr>
          <a:xfrm>
            <a:off x="6173788" y="2979738"/>
            <a:ext cx="452437" cy="1728787"/>
            <a:chOff x="3057" y="6276"/>
            <a:chExt cx="394" cy="1560"/>
          </a:xfrm>
        </p:grpSpPr>
        <p:sp>
          <p:nvSpPr>
            <p:cNvPr id="37906" name="Oval 26" descr="上对角虚线"/>
            <p:cNvSpPr/>
            <p:nvPr/>
          </p:nvSpPr>
          <p:spPr>
            <a:xfrm>
              <a:off x="3057" y="6276"/>
              <a:ext cx="360" cy="1560"/>
            </a:xfrm>
            <a:prstGeom prst="ellipse">
              <a:avLst/>
            </a:prstGeom>
            <a:pattFill prst="dashUpDiag">
              <a:fgClr>
                <a:srgbClr val="000000"/>
              </a:fgClr>
              <a:bgClr>
                <a:srgbClr val="FFFFFF"/>
              </a:bgClr>
            </a:patt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grpSp>
          <p:nvGrpSpPr>
            <p:cNvPr id="37907" name="Group 27"/>
            <p:cNvGrpSpPr/>
            <p:nvPr/>
          </p:nvGrpSpPr>
          <p:grpSpPr>
            <a:xfrm>
              <a:off x="3271" y="6276"/>
              <a:ext cx="180" cy="1560"/>
              <a:chOff x="3237" y="6276"/>
              <a:chExt cx="180" cy="1560"/>
            </a:xfrm>
          </p:grpSpPr>
          <p:sp>
            <p:nvSpPr>
              <p:cNvPr id="37908" name="Rectangle 28"/>
              <p:cNvSpPr/>
              <p:nvPr/>
            </p:nvSpPr>
            <p:spPr>
              <a:xfrm>
                <a:off x="3237" y="6276"/>
                <a:ext cx="180" cy="156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7909" name="Line 29"/>
              <p:cNvSpPr/>
              <p:nvPr/>
            </p:nvSpPr>
            <p:spPr>
              <a:xfrm>
                <a:off x="3237" y="6276"/>
                <a:ext cx="0" cy="156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234526" name="Group 30"/>
          <p:cNvGrpSpPr/>
          <p:nvPr/>
        </p:nvGrpSpPr>
        <p:grpSpPr>
          <a:xfrm>
            <a:off x="6840538" y="3016250"/>
            <a:ext cx="827087" cy="1728788"/>
            <a:chOff x="5937" y="6276"/>
            <a:chExt cx="720" cy="1560"/>
          </a:xfrm>
        </p:grpSpPr>
        <p:sp>
          <p:nvSpPr>
            <p:cNvPr id="37903" name="Rectangle 31" descr="上对角虚线"/>
            <p:cNvSpPr/>
            <p:nvPr/>
          </p:nvSpPr>
          <p:spPr>
            <a:xfrm>
              <a:off x="6297" y="6276"/>
              <a:ext cx="360" cy="1560"/>
            </a:xfrm>
            <a:prstGeom prst="rect">
              <a:avLst/>
            </a:prstGeom>
            <a:pattFill prst="dashUpDiag">
              <a:fgClr>
                <a:srgbClr val="000000"/>
              </a:fgClr>
              <a:bgClr>
                <a:srgbClr val="FFFFFF"/>
              </a:bgClr>
            </a:patt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37904" name="Oval 32"/>
            <p:cNvSpPr/>
            <p:nvPr/>
          </p:nvSpPr>
          <p:spPr>
            <a:xfrm>
              <a:off x="6117" y="6276"/>
              <a:ext cx="360" cy="1560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37905" name="Rectangle 33"/>
            <p:cNvSpPr/>
            <p:nvPr/>
          </p:nvSpPr>
          <p:spPr>
            <a:xfrm>
              <a:off x="5937" y="6276"/>
              <a:ext cx="360" cy="15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234530" name="Oval 34" descr="下对角虚线"/>
          <p:cNvSpPr/>
          <p:nvPr/>
        </p:nvSpPr>
        <p:spPr>
          <a:xfrm>
            <a:off x="1114425" y="2944813"/>
            <a:ext cx="412750" cy="1728787"/>
          </a:xfrm>
          <a:prstGeom prst="ellipse">
            <a:avLst/>
          </a:prstGeom>
          <a:pattFill prst="dashDnDiag">
            <a:fgClr>
              <a:srgbClr val="000000"/>
            </a:fgClr>
            <a:bgClr>
              <a:srgbClr val="FFFFFF"/>
            </a:bgClr>
          </a:patt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234531" name="Object 35"/>
          <p:cNvGraphicFramePr>
            <a:graphicFrameLocks noGrp="1" noChangeAspect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755094186"/>
              </p:ext>
            </p:extLst>
          </p:nvPr>
        </p:nvGraphicFramePr>
        <p:xfrm>
          <a:off x="6065044" y="4905375"/>
          <a:ext cx="779463" cy="1112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66" r:id="rId9" imgW="355600" imgH="508000" progId="Equation.3">
                  <p:embed/>
                </p:oleObj>
              </mc:Choice>
              <mc:Fallback>
                <p:oleObj r:id="rId9" imgW="355600" imgH="508000" progId="Equation.3">
                  <p:embed/>
                  <p:pic>
                    <p:nvPicPr>
                      <p:cNvPr id="0" name="图片 3117"/>
                      <p:cNvPicPr/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>
                      <a:xfrm>
                        <a:off x="6065044" y="4905375"/>
                        <a:ext cx="779463" cy="1112838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4532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4370264"/>
              </p:ext>
            </p:extLst>
          </p:nvPr>
        </p:nvGraphicFramePr>
        <p:xfrm>
          <a:off x="592932" y="4910138"/>
          <a:ext cx="1493837" cy="1147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67" r:id="rId11" imgW="660400" imgH="508000" progId="Equation.3">
                  <p:embed/>
                </p:oleObj>
              </mc:Choice>
              <mc:Fallback>
                <p:oleObj r:id="rId11" imgW="660400" imgH="508000" progId="Equation.3">
                  <p:embed/>
                  <p:pic>
                    <p:nvPicPr>
                      <p:cNvPr id="0" name="图片 311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92932" y="4910138"/>
                        <a:ext cx="1493837" cy="1147762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4533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7905667"/>
              </p:ext>
            </p:extLst>
          </p:nvPr>
        </p:nvGraphicFramePr>
        <p:xfrm>
          <a:off x="2291557" y="4876800"/>
          <a:ext cx="1611312" cy="1236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68" r:id="rId13" imgW="660400" imgH="508000" progId="Equation.3">
                  <p:embed/>
                </p:oleObj>
              </mc:Choice>
              <mc:Fallback>
                <p:oleObj r:id="rId13" imgW="660400" imgH="508000" progId="Equation.3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291557" y="4876800"/>
                        <a:ext cx="1611312" cy="1236663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4534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0718712"/>
              </p:ext>
            </p:extLst>
          </p:nvPr>
        </p:nvGraphicFramePr>
        <p:xfrm>
          <a:off x="7073107" y="4905375"/>
          <a:ext cx="1003300" cy="111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69" r:id="rId15" imgW="457200" imgH="508000" progId="Equation.3">
                  <p:embed/>
                </p:oleObj>
              </mc:Choice>
              <mc:Fallback>
                <p:oleObj r:id="rId15" imgW="457200" imgH="508000" progId="Equation.3">
                  <p:embed/>
                  <p:pic>
                    <p:nvPicPr>
                      <p:cNvPr id="0" name="图片 3120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073107" y="4905375"/>
                        <a:ext cx="1003300" cy="1116013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4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34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34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34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34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34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3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3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34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34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34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34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512" grpId="0" animBg="1"/>
      <p:bldP spid="2345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/>
          </p:cNvSpPr>
          <p:nvPr>
            <p:ph type="title"/>
          </p:nvPr>
        </p:nvSpPr>
        <p:spPr>
          <a:xfrm>
            <a:off x="647700" y="80628"/>
            <a:ext cx="7772400" cy="864096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US" altLang="zh-CN" sz="3600" b="0" dirty="0">
                <a:solidFill>
                  <a:srgbClr val="FF0000"/>
                </a:solidFill>
                <a:latin typeface="黑体" panose="02010609060101010101" pitchFamily="49" charset="-122"/>
              </a:rPr>
              <a:t>3</a:t>
            </a:r>
            <a:r>
              <a:rPr lang="zh-CN" altLang="en-US" sz="3600" b="0" dirty="0">
                <a:solidFill>
                  <a:srgbClr val="FF0000"/>
                </a:solidFill>
                <a:latin typeface="黑体" panose="02010609060101010101" pitchFamily="49" charset="-122"/>
              </a:rPr>
              <a:t>、焦点和焦距</a:t>
            </a:r>
            <a:br>
              <a:rPr lang="zh-CN" altLang="en-US" sz="3600" b="0" dirty="0">
                <a:solidFill>
                  <a:srgbClr val="FF0000"/>
                </a:solidFill>
                <a:latin typeface="黑体" panose="02010609060101010101" pitchFamily="49" charset="-122"/>
              </a:rPr>
            </a:br>
            <a:r>
              <a:rPr lang="en-US" altLang="zh-CN" sz="3600" b="0" dirty="0">
                <a:solidFill>
                  <a:srgbClr val="FF0000"/>
                </a:solidFill>
                <a:latin typeface="黑体" panose="02010609060101010101" pitchFamily="49" charset="-122"/>
              </a:rPr>
              <a:t>focus &amp; focal distance</a:t>
            </a:r>
          </a:p>
        </p:txBody>
      </p:sp>
      <p:sp>
        <p:nvSpPr>
          <p:cNvPr id="38916" name="Oval 4"/>
          <p:cNvSpPr/>
          <p:nvPr/>
        </p:nvSpPr>
        <p:spPr>
          <a:xfrm>
            <a:off x="2438400" y="1157288"/>
            <a:ext cx="579438" cy="22098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8917" name="Line 5"/>
          <p:cNvSpPr/>
          <p:nvPr/>
        </p:nvSpPr>
        <p:spPr>
          <a:xfrm>
            <a:off x="65088" y="2233613"/>
            <a:ext cx="5478462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8918" name="Oval 6"/>
          <p:cNvSpPr/>
          <p:nvPr/>
        </p:nvSpPr>
        <p:spPr>
          <a:xfrm>
            <a:off x="2708275" y="2160588"/>
            <a:ext cx="144000" cy="144000"/>
          </a:xfrm>
          <a:prstGeom prst="ellipse">
            <a:avLst/>
          </a:prstGeom>
          <a:solidFill>
            <a:schemeClr val="hlink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endParaRPr lang="zh-CN" altLang="zh-CN" b="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6471" name="Oval 7"/>
          <p:cNvSpPr/>
          <p:nvPr/>
        </p:nvSpPr>
        <p:spPr>
          <a:xfrm>
            <a:off x="579438" y="2157413"/>
            <a:ext cx="144000" cy="144000"/>
          </a:xfrm>
          <a:prstGeom prst="ellipse">
            <a:avLst/>
          </a:prstGeom>
          <a:solidFill>
            <a:schemeClr val="hlink"/>
          </a:solidFill>
          <a:ln w="952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446473" name="Line 9"/>
          <p:cNvSpPr/>
          <p:nvPr/>
        </p:nvSpPr>
        <p:spPr>
          <a:xfrm flipV="1">
            <a:off x="709613" y="1517650"/>
            <a:ext cx="1819275" cy="639763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446474" name="Line 10"/>
          <p:cNvSpPr/>
          <p:nvPr/>
        </p:nvSpPr>
        <p:spPr>
          <a:xfrm>
            <a:off x="709613" y="2309813"/>
            <a:ext cx="1819275" cy="576262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446475" name="Line 11"/>
          <p:cNvSpPr/>
          <p:nvPr/>
        </p:nvSpPr>
        <p:spPr>
          <a:xfrm>
            <a:off x="2954338" y="1482725"/>
            <a:ext cx="1870075" cy="0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446476" name="Line 12"/>
          <p:cNvSpPr/>
          <p:nvPr/>
        </p:nvSpPr>
        <p:spPr>
          <a:xfrm>
            <a:off x="3014663" y="2922588"/>
            <a:ext cx="1870075" cy="0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446477" name="Rectangle 13"/>
          <p:cNvSpPr/>
          <p:nvPr/>
        </p:nvSpPr>
        <p:spPr>
          <a:xfrm>
            <a:off x="0" y="2538413"/>
            <a:ext cx="588963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200" i="1" dirty="0">
                <a:latin typeface="Times New Roman" panose="02020603050405020304" pitchFamily="18" charset="0"/>
              </a:rPr>
              <a:t>F</a:t>
            </a:r>
            <a:r>
              <a:rPr lang="en-US" altLang="zh-CN" sz="3200" baseline="-30000" dirty="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446483" name="Line 19"/>
          <p:cNvSpPr/>
          <p:nvPr/>
        </p:nvSpPr>
        <p:spPr>
          <a:xfrm>
            <a:off x="2771775" y="2233613"/>
            <a:ext cx="0" cy="144780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6484" name="Line 20"/>
          <p:cNvSpPr/>
          <p:nvPr/>
        </p:nvSpPr>
        <p:spPr>
          <a:xfrm>
            <a:off x="644525" y="2157413"/>
            <a:ext cx="0" cy="144780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6486" name="Line 22"/>
          <p:cNvSpPr/>
          <p:nvPr/>
        </p:nvSpPr>
        <p:spPr>
          <a:xfrm>
            <a:off x="644525" y="3605213"/>
            <a:ext cx="2192338" cy="0"/>
          </a:xfrm>
          <a:prstGeom prst="line">
            <a:avLst/>
          </a:prstGeom>
          <a:ln w="28575" cap="flat" cmpd="sng">
            <a:solidFill>
              <a:schemeClr val="bg2"/>
            </a:solidFill>
            <a:prstDash val="solid"/>
            <a:headEnd type="triangle" w="med" len="med"/>
            <a:tailEnd type="triangle" w="med" len="med"/>
          </a:ln>
        </p:spPr>
      </p:sp>
      <p:sp>
        <p:nvSpPr>
          <p:cNvPr id="446488" name="Rectangle 24"/>
          <p:cNvSpPr/>
          <p:nvPr/>
        </p:nvSpPr>
        <p:spPr>
          <a:xfrm>
            <a:off x="1547813" y="2995613"/>
            <a:ext cx="452437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200" i="1" dirty="0">
                <a:latin typeface="Times New Roman" panose="02020603050405020304" pitchFamily="18" charset="0"/>
              </a:rPr>
              <a:t>f</a:t>
            </a:r>
            <a:r>
              <a:rPr lang="en-US" altLang="zh-CN" sz="3200" baseline="-30000" dirty="0">
                <a:latin typeface="Times New Roman" panose="02020603050405020304" pitchFamily="18" charset="0"/>
              </a:rPr>
              <a:t>1</a:t>
            </a:r>
          </a:p>
        </p:txBody>
      </p:sp>
      <p:graphicFrame>
        <p:nvGraphicFramePr>
          <p:cNvPr id="446490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8404570"/>
              </p:ext>
            </p:extLst>
          </p:nvPr>
        </p:nvGraphicFramePr>
        <p:xfrm>
          <a:off x="840482" y="3861048"/>
          <a:ext cx="3273599" cy="10898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36" r:id="rId3" imgW="1447165" imgH="482600" progId="Equation.3">
                  <p:embed/>
                </p:oleObj>
              </mc:Choice>
              <mc:Fallback>
                <p:oleObj r:id="rId3" imgW="1447165" imgH="482600" progId="Equation.3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40482" y="3861048"/>
                        <a:ext cx="3273599" cy="1089889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6491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1904223"/>
              </p:ext>
            </p:extLst>
          </p:nvPr>
        </p:nvGraphicFramePr>
        <p:xfrm>
          <a:off x="2842321" y="5045324"/>
          <a:ext cx="3680368" cy="13300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37" r:id="rId5" imgW="1473200" imgH="533400" progId="Equation.3">
                  <p:embed/>
                </p:oleObj>
              </mc:Choice>
              <mc:Fallback>
                <p:oleObj r:id="rId5" imgW="1473200" imgH="533400" progId="Equation.3">
                  <p:embed/>
                  <p:pic>
                    <p:nvPicPr>
                      <p:cNvPr id="0" name="图片 312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42321" y="5045324"/>
                        <a:ext cx="3680368" cy="1330076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6493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8187158"/>
              </p:ext>
            </p:extLst>
          </p:nvPr>
        </p:nvGraphicFramePr>
        <p:xfrm>
          <a:off x="4860032" y="3861048"/>
          <a:ext cx="3474265" cy="10898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38" r:id="rId7" imgW="1536700" imgH="482600" progId="Equation.3">
                  <p:embed/>
                </p:oleObj>
              </mc:Choice>
              <mc:Fallback>
                <p:oleObj r:id="rId7" imgW="1536700" imgH="482600" progId="Equation.3">
                  <p:embed/>
                  <p:pic>
                    <p:nvPicPr>
                      <p:cNvPr id="0" name="图片 312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860032" y="3861048"/>
                        <a:ext cx="3474265" cy="1089889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3"/>
          <p:cNvSpPr>
            <a:spLocks noGrp="1"/>
          </p:cNvSpPr>
          <p:nvPr>
            <p:ph idx="1"/>
          </p:nvPr>
        </p:nvSpPr>
        <p:spPr>
          <a:xfrm>
            <a:off x="5508104" y="1373188"/>
            <a:ext cx="3456509" cy="1407740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dirty="0" smtClean="0">
                <a:solidFill>
                  <a:schemeClr val="accent2"/>
                </a:solidFill>
              </a:rPr>
              <a:t>两焦点： </a:t>
            </a:r>
            <a:r>
              <a:rPr lang="en-US" altLang="zh-CN" sz="2800" i="1" dirty="0" smtClean="0">
                <a:solidFill>
                  <a:schemeClr val="accent2"/>
                </a:solidFill>
              </a:rPr>
              <a:t>F</a:t>
            </a:r>
            <a:r>
              <a:rPr lang="en-US" altLang="zh-CN" sz="2800" baseline="-30000" dirty="0" smtClean="0">
                <a:solidFill>
                  <a:schemeClr val="accent2"/>
                </a:solidFill>
              </a:rPr>
              <a:t>1</a:t>
            </a:r>
            <a:r>
              <a:rPr lang="en-US" altLang="zh-CN" sz="2800" dirty="0" smtClean="0">
                <a:solidFill>
                  <a:schemeClr val="accent2"/>
                </a:solidFill>
              </a:rPr>
              <a:t>  </a:t>
            </a:r>
            <a:r>
              <a:rPr lang="en-US" altLang="zh-CN" sz="2800" i="1" dirty="0" smtClean="0">
                <a:solidFill>
                  <a:schemeClr val="accent2"/>
                </a:solidFill>
              </a:rPr>
              <a:t>F</a:t>
            </a:r>
            <a:r>
              <a:rPr lang="en-US" altLang="zh-CN" sz="2800" baseline="-30000" dirty="0" smtClean="0">
                <a:solidFill>
                  <a:schemeClr val="accent2"/>
                </a:solidFill>
              </a:rPr>
              <a:t>2</a:t>
            </a:r>
            <a:endParaRPr lang="en-US" altLang="zh-CN" sz="2800" dirty="0" smtClean="0">
              <a:solidFill>
                <a:schemeClr val="hlink"/>
              </a:solidFill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800" dirty="0" smtClean="0">
                <a:solidFill>
                  <a:schemeClr val="accent2"/>
                </a:solidFill>
              </a:rPr>
              <a:t>两焦距</a:t>
            </a:r>
            <a:r>
              <a:rPr lang="zh-CN" altLang="en-US" sz="2800" dirty="0">
                <a:solidFill>
                  <a:schemeClr val="accent2"/>
                </a:solidFill>
              </a:rPr>
              <a:t>： </a:t>
            </a:r>
            <a:r>
              <a:rPr lang="en-US" altLang="zh-CN" sz="2800" i="1" dirty="0" smtClean="0">
                <a:solidFill>
                  <a:schemeClr val="accent2"/>
                </a:solidFill>
              </a:rPr>
              <a:t>f</a:t>
            </a:r>
            <a:r>
              <a:rPr lang="en-US" altLang="zh-CN" sz="2800" baseline="-30000" dirty="0" smtClean="0">
                <a:solidFill>
                  <a:schemeClr val="accent2"/>
                </a:solidFill>
              </a:rPr>
              <a:t>1     </a:t>
            </a:r>
            <a:r>
              <a:rPr lang="en-US" altLang="zh-CN" sz="2800" i="1" dirty="0">
                <a:solidFill>
                  <a:schemeClr val="accent2"/>
                </a:solidFill>
              </a:rPr>
              <a:t>f</a:t>
            </a:r>
            <a:r>
              <a:rPr lang="en-US" altLang="zh-CN" sz="2800" baseline="-30000" dirty="0">
                <a:solidFill>
                  <a:schemeClr val="accent2"/>
                </a:solidFill>
              </a:rPr>
              <a:t>2</a:t>
            </a:r>
            <a:endParaRPr lang="en-US" altLang="zh-CN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6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46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46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6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4894201"/>
              </p:ext>
            </p:extLst>
          </p:nvPr>
        </p:nvGraphicFramePr>
        <p:xfrm>
          <a:off x="851086" y="3803328"/>
          <a:ext cx="3310643" cy="11022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63" r:id="rId3" imgW="1447165" imgH="482600" progId="Equation.3">
                  <p:embed/>
                </p:oleObj>
              </mc:Choice>
              <mc:Fallback>
                <p:oleObj r:id="rId3" imgW="1447165" imgH="482600" progId="Equation.3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51086" y="3803328"/>
                        <a:ext cx="3310643" cy="1102222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47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9233659"/>
              </p:ext>
            </p:extLst>
          </p:nvPr>
        </p:nvGraphicFramePr>
        <p:xfrm>
          <a:off x="3079962" y="5160639"/>
          <a:ext cx="3511126" cy="12576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64" r:id="rId5" imgW="1485900" imgH="533400" progId="Equation.3">
                  <p:embed/>
                </p:oleObj>
              </mc:Choice>
              <mc:Fallback>
                <p:oleObj r:id="rId5" imgW="1485900" imgH="533400" progId="Equation.3">
                  <p:embed/>
                  <p:pic>
                    <p:nvPicPr>
                      <p:cNvPr id="0" name="图片 312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79962" y="5160639"/>
                        <a:ext cx="3511126" cy="1257647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49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6662552"/>
              </p:ext>
            </p:extLst>
          </p:nvPr>
        </p:nvGraphicFramePr>
        <p:xfrm>
          <a:off x="4896036" y="3789040"/>
          <a:ext cx="3571939" cy="11022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65" r:id="rId7" imgW="1562100" imgH="482600" progId="Equation.3">
                  <p:embed/>
                </p:oleObj>
              </mc:Choice>
              <mc:Fallback>
                <p:oleObj r:id="rId7" imgW="1562100" imgH="482600" progId="Equation.3">
                  <p:embed/>
                  <p:pic>
                    <p:nvPicPr>
                      <p:cNvPr id="0" name="图片 312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896036" y="3789040"/>
                        <a:ext cx="3571939" cy="1102221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ectangle 3"/>
          <p:cNvSpPr>
            <a:spLocks noGrp="1"/>
          </p:cNvSpPr>
          <p:nvPr>
            <p:ph idx="1"/>
          </p:nvPr>
        </p:nvSpPr>
        <p:spPr>
          <a:xfrm>
            <a:off x="5508104" y="1373188"/>
            <a:ext cx="3456509" cy="1407740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dirty="0" smtClean="0">
                <a:solidFill>
                  <a:schemeClr val="accent2"/>
                </a:solidFill>
              </a:rPr>
              <a:t>两焦点： </a:t>
            </a:r>
            <a:r>
              <a:rPr lang="en-US" altLang="zh-CN" sz="2800" i="1" dirty="0" smtClean="0">
                <a:solidFill>
                  <a:schemeClr val="accent2"/>
                </a:solidFill>
              </a:rPr>
              <a:t>F</a:t>
            </a:r>
            <a:r>
              <a:rPr lang="en-US" altLang="zh-CN" sz="2800" baseline="-30000" dirty="0" smtClean="0">
                <a:solidFill>
                  <a:schemeClr val="accent2"/>
                </a:solidFill>
              </a:rPr>
              <a:t>1</a:t>
            </a:r>
            <a:r>
              <a:rPr lang="en-US" altLang="zh-CN" sz="2800" dirty="0" smtClean="0">
                <a:solidFill>
                  <a:schemeClr val="accent2"/>
                </a:solidFill>
              </a:rPr>
              <a:t>  </a:t>
            </a:r>
            <a:r>
              <a:rPr lang="en-US" altLang="zh-CN" sz="2800" i="1" dirty="0" smtClean="0">
                <a:solidFill>
                  <a:schemeClr val="accent2"/>
                </a:solidFill>
              </a:rPr>
              <a:t>F</a:t>
            </a:r>
            <a:r>
              <a:rPr lang="en-US" altLang="zh-CN" sz="2800" baseline="-30000" dirty="0" smtClean="0">
                <a:solidFill>
                  <a:schemeClr val="accent2"/>
                </a:solidFill>
              </a:rPr>
              <a:t>2</a:t>
            </a:r>
            <a:endParaRPr lang="en-US" altLang="zh-CN" sz="2800" dirty="0" smtClean="0">
              <a:solidFill>
                <a:schemeClr val="hlink"/>
              </a:solidFill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800" dirty="0" smtClean="0">
                <a:solidFill>
                  <a:schemeClr val="accent2"/>
                </a:solidFill>
              </a:rPr>
              <a:t>两焦距</a:t>
            </a:r>
            <a:r>
              <a:rPr lang="zh-CN" altLang="en-US" sz="2800" dirty="0">
                <a:solidFill>
                  <a:schemeClr val="accent2"/>
                </a:solidFill>
              </a:rPr>
              <a:t>： </a:t>
            </a:r>
            <a:r>
              <a:rPr lang="en-US" altLang="zh-CN" sz="2800" i="1" dirty="0" smtClean="0">
                <a:solidFill>
                  <a:schemeClr val="accent2"/>
                </a:solidFill>
              </a:rPr>
              <a:t>f</a:t>
            </a:r>
            <a:r>
              <a:rPr lang="en-US" altLang="zh-CN" sz="2800" baseline="-30000" dirty="0" smtClean="0">
                <a:solidFill>
                  <a:schemeClr val="accent2"/>
                </a:solidFill>
              </a:rPr>
              <a:t>1     </a:t>
            </a:r>
            <a:r>
              <a:rPr lang="en-US" altLang="zh-CN" sz="2800" i="1" dirty="0">
                <a:solidFill>
                  <a:schemeClr val="accent2"/>
                </a:solidFill>
              </a:rPr>
              <a:t>f</a:t>
            </a:r>
            <a:r>
              <a:rPr lang="en-US" altLang="zh-CN" sz="2800" baseline="-30000" dirty="0">
                <a:solidFill>
                  <a:schemeClr val="accent2"/>
                </a:solidFill>
              </a:rPr>
              <a:t>2</a:t>
            </a:r>
            <a:endParaRPr lang="en-US" altLang="zh-CN" dirty="0"/>
          </a:p>
        </p:txBody>
      </p:sp>
      <p:sp>
        <p:nvSpPr>
          <p:cNvPr id="29" name="Oval 4"/>
          <p:cNvSpPr/>
          <p:nvPr/>
        </p:nvSpPr>
        <p:spPr>
          <a:xfrm>
            <a:off x="2438400" y="1157288"/>
            <a:ext cx="579438" cy="22098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0" name="Line 5"/>
          <p:cNvSpPr/>
          <p:nvPr/>
        </p:nvSpPr>
        <p:spPr>
          <a:xfrm>
            <a:off x="65088" y="2233613"/>
            <a:ext cx="5478462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" name="Oval 6"/>
          <p:cNvSpPr/>
          <p:nvPr/>
        </p:nvSpPr>
        <p:spPr>
          <a:xfrm>
            <a:off x="2708275" y="2160588"/>
            <a:ext cx="144000" cy="144000"/>
          </a:xfrm>
          <a:prstGeom prst="ellipse">
            <a:avLst/>
          </a:prstGeom>
          <a:solidFill>
            <a:schemeClr val="hlink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endParaRPr lang="zh-CN" altLang="zh-CN" b="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6" name="Oval 8"/>
          <p:cNvSpPr/>
          <p:nvPr/>
        </p:nvSpPr>
        <p:spPr>
          <a:xfrm>
            <a:off x="4770438" y="2138363"/>
            <a:ext cx="144000" cy="144000"/>
          </a:xfrm>
          <a:prstGeom prst="ellipse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endParaRPr lang="zh-CN" altLang="zh-CN" b="0" dirty="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" name="Rectangle 13"/>
          <p:cNvSpPr/>
          <p:nvPr/>
        </p:nvSpPr>
        <p:spPr>
          <a:xfrm>
            <a:off x="0" y="2538413"/>
            <a:ext cx="588963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200" i="1" dirty="0">
                <a:latin typeface="Times New Roman" panose="02020603050405020304" pitchFamily="18" charset="0"/>
              </a:rPr>
              <a:t>F</a:t>
            </a:r>
            <a:r>
              <a:rPr lang="en-US" altLang="zh-CN" sz="3200" baseline="-30000" dirty="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62" name="Rectangle 14"/>
          <p:cNvSpPr/>
          <p:nvPr/>
        </p:nvSpPr>
        <p:spPr>
          <a:xfrm>
            <a:off x="5027613" y="2462213"/>
            <a:ext cx="588962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200" i="1" dirty="0">
                <a:latin typeface="Times New Roman" panose="02020603050405020304" pitchFamily="18" charset="0"/>
              </a:rPr>
              <a:t>F</a:t>
            </a:r>
            <a:r>
              <a:rPr lang="en-US" altLang="zh-CN" sz="3200" baseline="-30000" dirty="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63" name="Line 15"/>
          <p:cNvSpPr/>
          <p:nvPr/>
        </p:nvSpPr>
        <p:spPr>
          <a:xfrm>
            <a:off x="450850" y="1852613"/>
            <a:ext cx="1998663" cy="0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64" name="Line 16"/>
          <p:cNvSpPr/>
          <p:nvPr/>
        </p:nvSpPr>
        <p:spPr>
          <a:xfrm>
            <a:off x="450850" y="2538413"/>
            <a:ext cx="1998663" cy="0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65" name="Line 17"/>
          <p:cNvSpPr/>
          <p:nvPr/>
        </p:nvSpPr>
        <p:spPr>
          <a:xfrm>
            <a:off x="3030538" y="1928813"/>
            <a:ext cx="1757362" cy="273050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66" name="Line 18"/>
          <p:cNvSpPr/>
          <p:nvPr/>
        </p:nvSpPr>
        <p:spPr>
          <a:xfrm flipV="1">
            <a:off x="3030538" y="2273300"/>
            <a:ext cx="1720850" cy="265113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67" name="Line 19"/>
          <p:cNvSpPr/>
          <p:nvPr/>
        </p:nvSpPr>
        <p:spPr>
          <a:xfrm>
            <a:off x="2771775" y="2233613"/>
            <a:ext cx="0" cy="144780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9" name="Line 21"/>
          <p:cNvSpPr/>
          <p:nvPr/>
        </p:nvSpPr>
        <p:spPr>
          <a:xfrm>
            <a:off x="4835525" y="2233613"/>
            <a:ext cx="0" cy="137160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1" name="Line 23"/>
          <p:cNvSpPr/>
          <p:nvPr/>
        </p:nvSpPr>
        <p:spPr>
          <a:xfrm>
            <a:off x="2836863" y="3605213"/>
            <a:ext cx="1998662" cy="0"/>
          </a:xfrm>
          <a:prstGeom prst="line">
            <a:avLst/>
          </a:prstGeom>
          <a:ln w="28575" cap="flat" cmpd="sng">
            <a:solidFill>
              <a:schemeClr val="bg2"/>
            </a:solidFill>
            <a:prstDash val="solid"/>
            <a:headEnd type="triangle" w="med" len="med"/>
            <a:tailEnd type="triangle" w="med" len="med"/>
          </a:ln>
        </p:spPr>
      </p:sp>
      <p:sp>
        <p:nvSpPr>
          <p:cNvPr id="73" name="Rectangle 25"/>
          <p:cNvSpPr/>
          <p:nvPr/>
        </p:nvSpPr>
        <p:spPr>
          <a:xfrm>
            <a:off x="3673475" y="2995613"/>
            <a:ext cx="452438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200" i="1" dirty="0">
                <a:latin typeface="Times New Roman" panose="02020603050405020304" pitchFamily="18" charset="0"/>
              </a:rPr>
              <a:t>f</a:t>
            </a:r>
            <a:r>
              <a:rPr lang="en-US" altLang="zh-CN" sz="3200" baseline="-30000" dirty="0">
                <a:latin typeface="Times New Roman" panose="02020603050405020304" pitchFamily="18" charset="0"/>
              </a:rPr>
              <a:t>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5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5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/>
          </p:cNvSpPr>
          <p:nvPr>
            <p:ph type="body" sz="half" idx="1"/>
          </p:nvPr>
        </p:nvSpPr>
        <p:spPr>
          <a:xfrm>
            <a:off x="1331913" y="1858963"/>
            <a:ext cx="7380287" cy="2290117"/>
          </a:xfrm>
        </p:spPr>
        <p:txBody>
          <a:bodyPr vert="horz" wrap="square" lIns="91440" tIns="45720" rIns="91440" bIns="45720" anchor="t"/>
          <a:lstStyle/>
          <a:p>
            <a:pPr eaLnBrk="1" hangingPunct="1">
              <a:buNone/>
            </a:pPr>
            <a:r>
              <a:rPr lang="en-US" altLang="zh-CN" sz="2800" b="0" dirty="0">
                <a:latin typeface="黑体" panose="02010609060101010101" pitchFamily="49" charset="-122"/>
              </a:rPr>
              <a:t>1</a:t>
            </a:r>
            <a:r>
              <a:rPr lang="zh-CN" altLang="en-US" sz="2800" b="0" dirty="0">
                <a:latin typeface="黑体" panose="02010609060101010101" pitchFamily="49" charset="-122"/>
              </a:rPr>
              <a:t>、</a:t>
            </a:r>
            <a:r>
              <a:rPr lang="zh-CN" altLang="en-US" sz="2800" b="0" dirty="0"/>
              <a:t>薄透镜的</a:t>
            </a:r>
            <a:r>
              <a:rPr lang="zh-CN" altLang="en-US" sz="2800" b="0" dirty="0">
                <a:solidFill>
                  <a:schemeClr val="accent2"/>
                </a:solidFill>
              </a:rPr>
              <a:t>两焦距相等</a:t>
            </a:r>
            <a:r>
              <a:rPr lang="zh-CN" altLang="en-US" sz="2800" b="0" dirty="0"/>
              <a:t>，用</a:t>
            </a:r>
            <a:r>
              <a:rPr lang="en-US" altLang="zh-CN" sz="2800" b="0" i="1" dirty="0"/>
              <a:t>f </a:t>
            </a:r>
            <a:r>
              <a:rPr lang="zh-CN" altLang="en-US" sz="2800" b="0" dirty="0"/>
              <a:t>表示 </a:t>
            </a:r>
          </a:p>
          <a:p>
            <a:pPr eaLnBrk="1" hangingPunct="1">
              <a:buNone/>
            </a:pPr>
            <a:r>
              <a:rPr lang="en-US" altLang="zh-CN" sz="2800" b="0" dirty="0"/>
              <a:t>2</a:t>
            </a:r>
            <a:r>
              <a:rPr lang="zh-CN" altLang="en-US" sz="2800" b="0" dirty="0"/>
              <a:t>、公式中</a:t>
            </a:r>
            <a:r>
              <a:rPr lang="en-US" altLang="zh-CN" sz="2800" b="0" i="1" dirty="0"/>
              <a:t>r</a:t>
            </a:r>
            <a:r>
              <a:rPr lang="en-US" altLang="zh-CN" sz="2800" b="0" baseline="-30000" dirty="0"/>
              <a:t>1</a:t>
            </a:r>
            <a:r>
              <a:rPr lang="en-US" altLang="zh-CN" sz="2800" b="0" dirty="0"/>
              <a:t>, </a:t>
            </a:r>
            <a:r>
              <a:rPr lang="en-US" altLang="zh-CN" sz="2800" b="0" i="1" dirty="0"/>
              <a:t>r</a:t>
            </a:r>
            <a:r>
              <a:rPr lang="en-US" altLang="zh-CN" sz="2800" b="0" baseline="-30000" dirty="0"/>
              <a:t>2</a:t>
            </a:r>
            <a:r>
              <a:rPr lang="zh-CN" altLang="en-US" sz="2800" b="0" dirty="0"/>
              <a:t>必须</a:t>
            </a:r>
            <a:r>
              <a:rPr lang="zh-CN" altLang="en-US" sz="2800" b="0" dirty="0">
                <a:solidFill>
                  <a:schemeClr val="accent2"/>
                </a:solidFill>
              </a:rPr>
              <a:t>考虑正负</a:t>
            </a:r>
          </a:p>
          <a:p>
            <a:pPr eaLnBrk="1" hangingPunct="1">
              <a:buNone/>
            </a:pPr>
            <a:r>
              <a:rPr lang="en-US" altLang="zh-CN" sz="2800" b="0" dirty="0"/>
              <a:t>3</a:t>
            </a:r>
            <a:r>
              <a:rPr lang="zh-CN" altLang="en-US" sz="2800" b="0" dirty="0"/>
              <a:t>、透镜的焦距与入射光的</a:t>
            </a:r>
            <a:r>
              <a:rPr lang="zh-CN" altLang="en-US" sz="2800" b="0" dirty="0">
                <a:solidFill>
                  <a:schemeClr val="accent2"/>
                </a:solidFill>
              </a:rPr>
              <a:t>方向无关</a:t>
            </a:r>
            <a:r>
              <a:rPr lang="zh-CN" altLang="en-US" sz="2800" b="0" dirty="0"/>
              <a:t>。</a:t>
            </a:r>
          </a:p>
          <a:p>
            <a:pPr eaLnBrk="1" hangingPunct="1">
              <a:buNone/>
            </a:pPr>
            <a:r>
              <a:rPr lang="en-US" altLang="zh-CN" sz="2800" b="0" dirty="0"/>
              <a:t>4</a:t>
            </a:r>
            <a:r>
              <a:rPr lang="zh-CN" altLang="en-US" sz="2800" b="0" dirty="0"/>
              <a:t>、</a:t>
            </a:r>
            <a:r>
              <a:rPr lang="zh-CN" altLang="en-US" sz="2800" b="0" dirty="0">
                <a:solidFill>
                  <a:schemeClr val="accent2"/>
                </a:solidFill>
              </a:rPr>
              <a:t>会聚透镜焦距为正，发散透镜焦距为负</a:t>
            </a:r>
            <a:r>
              <a:rPr lang="zh-CN" altLang="en-US" sz="2800" b="0" dirty="0"/>
              <a:t>。</a:t>
            </a:r>
          </a:p>
        </p:txBody>
      </p:sp>
      <p:graphicFrame>
        <p:nvGraphicFramePr>
          <p:cNvPr id="4096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0892997"/>
              </p:ext>
            </p:extLst>
          </p:nvPr>
        </p:nvGraphicFramePr>
        <p:xfrm>
          <a:off x="1971675" y="225426"/>
          <a:ext cx="5119549" cy="1348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87" r:id="rId3" imgW="2019300" imgH="533400" progId="Equation.3">
                  <p:embed/>
                </p:oleObj>
              </mc:Choice>
              <mc:Fallback>
                <p:oleObj r:id="rId3" imgW="2019300" imgH="533400" progId="Equation.3">
                  <p:embed/>
                  <p:pic>
                    <p:nvPicPr>
                      <p:cNvPr id="0" name="图片 312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71675" y="225426"/>
                        <a:ext cx="5119549" cy="1348838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6548" name="Group 4"/>
          <p:cNvGrpSpPr/>
          <p:nvPr/>
        </p:nvGrpSpPr>
        <p:grpSpPr>
          <a:xfrm>
            <a:off x="792163" y="4256522"/>
            <a:ext cx="3852862" cy="1100137"/>
            <a:chOff x="192" y="2400"/>
            <a:chExt cx="4128" cy="1660"/>
          </a:xfrm>
        </p:grpSpPr>
        <p:sp>
          <p:nvSpPr>
            <p:cNvPr id="40966" name="Oval 5"/>
            <p:cNvSpPr/>
            <p:nvPr/>
          </p:nvSpPr>
          <p:spPr>
            <a:xfrm>
              <a:off x="768" y="2400"/>
              <a:ext cx="336" cy="144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0967" name="Oval 6"/>
            <p:cNvSpPr/>
            <p:nvPr/>
          </p:nvSpPr>
          <p:spPr>
            <a:xfrm>
              <a:off x="912" y="3024"/>
              <a:ext cx="48" cy="192"/>
            </a:xfrm>
            <a:prstGeom prst="ellipse">
              <a:avLst/>
            </a:prstGeom>
            <a:solidFill>
              <a:schemeClr val="accent2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zh-CN" sz="1600" b="0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968" name="Oval 7"/>
            <p:cNvSpPr/>
            <p:nvPr/>
          </p:nvSpPr>
          <p:spPr>
            <a:xfrm>
              <a:off x="288" y="3024"/>
              <a:ext cx="144" cy="192"/>
            </a:xfrm>
            <a:prstGeom prst="ellipse">
              <a:avLst/>
            </a:pr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0969" name="Oval 8"/>
            <p:cNvSpPr/>
            <p:nvPr/>
          </p:nvSpPr>
          <p:spPr>
            <a:xfrm>
              <a:off x="1776" y="3024"/>
              <a:ext cx="144" cy="192"/>
            </a:xfrm>
            <a:prstGeom prst="ellipse">
              <a:avLst/>
            </a:prstGeom>
            <a:solidFill>
              <a:schemeClr val="accent2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0970" name="Line 9"/>
            <p:cNvSpPr/>
            <p:nvPr/>
          </p:nvSpPr>
          <p:spPr>
            <a:xfrm flipV="1">
              <a:off x="384" y="2688"/>
              <a:ext cx="384" cy="432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0971" name="Line 10"/>
            <p:cNvSpPr/>
            <p:nvPr/>
          </p:nvSpPr>
          <p:spPr>
            <a:xfrm flipV="1">
              <a:off x="768" y="2640"/>
              <a:ext cx="288" cy="96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0972" name="Line 11"/>
            <p:cNvSpPr/>
            <p:nvPr/>
          </p:nvSpPr>
          <p:spPr>
            <a:xfrm>
              <a:off x="1056" y="2640"/>
              <a:ext cx="864" cy="528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40973" name="Text Box 12"/>
            <p:cNvSpPr txBox="1"/>
            <p:nvPr/>
          </p:nvSpPr>
          <p:spPr>
            <a:xfrm>
              <a:off x="384" y="3552"/>
              <a:ext cx="432" cy="50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i="1" dirty="0">
                  <a:latin typeface="Times New Roman" panose="02020603050405020304" pitchFamily="18" charset="0"/>
                </a:rPr>
                <a:t>r</a:t>
              </a:r>
              <a:r>
                <a:rPr lang="en-US" altLang="zh-CN" sz="1600" baseline="-25000" dirty="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40974" name="Text Box 13"/>
            <p:cNvSpPr txBox="1"/>
            <p:nvPr/>
          </p:nvSpPr>
          <p:spPr>
            <a:xfrm>
              <a:off x="1151" y="3552"/>
              <a:ext cx="432" cy="50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i="1" dirty="0">
                  <a:latin typeface="Times New Roman" panose="02020603050405020304" pitchFamily="18" charset="0"/>
                </a:rPr>
                <a:t>r</a:t>
              </a:r>
              <a:r>
                <a:rPr lang="en-US" altLang="zh-CN" sz="1600" baseline="-25000" dirty="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40975" name="Text Box 14"/>
            <p:cNvSpPr txBox="1"/>
            <p:nvPr/>
          </p:nvSpPr>
          <p:spPr>
            <a:xfrm>
              <a:off x="287" y="2496"/>
              <a:ext cx="432" cy="50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i="1" dirty="0">
                  <a:latin typeface="Times New Roman" panose="02020603050405020304" pitchFamily="18" charset="0"/>
                </a:rPr>
                <a:t>u</a:t>
              </a:r>
            </a:p>
          </p:txBody>
        </p:sp>
        <p:sp>
          <p:nvSpPr>
            <p:cNvPr id="40976" name="Text Box 15"/>
            <p:cNvSpPr txBox="1"/>
            <p:nvPr/>
          </p:nvSpPr>
          <p:spPr>
            <a:xfrm>
              <a:off x="1536" y="2448"/>
              <a:ext cx="432" cy="50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i="1" dirty="0">
                  <a:latin typeface="Times New Roman" panose="02020603050405020304" pitchFamily="18" charset="0"/>
                </a:rPr>
                <a:t>v</a:t>
              </a:r>
            </a:p>
          </p:txBody>
        </p:sp>
        <p:sp>
          <p:nvSpPr>
            <p:cNvPr id="40977" name="Line 16"/>
            <p:cNvSpPr/>
            <p:nvPr/>
          </p:nvSpPr>
          <p:spPr>
            <a:xfrm flipV="1">
              <a:off x="192" y="3120"/>
              <a:ext cx="2016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978" name="Oval 17"/>
            <p:cNvSpPr/>
            <p:nvPr/>
          </p:nvSpPr>
          <p:spPr>
            <a:xfrm>
              <a:off x="2880" y="2400"/>
              <a:ext cx="336" cy="144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0979" name="Oval 18"/>
            <p:cNvSpPr/>
            <p:nvPr/>
          </p:nvSpPr>
          <p:spPr>
            <a:xfrm>
              <a:off x="3024" y="3024"/>
              <a:ext cx="48" cy="192"/>
            </a:xfrm>
            <a:prstGeom prst="ellipse">
              <a:avLst/>
            </a:prstGeom>
            <a:solidFill>
              <a:schemeClr val="accent2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zh-CN" sz="1600" b="0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0980" name="Oval 19"/>
            <p:cNvSpPr/>
            <p:nvPr/>
          </p:nvSpPr>
          <p:spPr>
            <a:xfrm>
              <a:off x="2400" y="3024"/>
              <a:ext cx="144" cy="192"/>
            </a:xfrm>
            <a:prstGeom prst="ellipse">
              <a:avLst/>
            </a:prstGeom>
            <a:solidFill>
              <a:schemeClr val="tx2"/>
            </a:solidFill>
            <a:ln w="952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0981" name="Oval 20"/>
            <p:cNvSpPr/>
            <p:nvPr/>
          </p:nvSpPr>
          <p:spPr>
            <a:xfrm>
              <a:off x="3888" y="3024"/>
              <a:ext cx="144" cy="192"/>
            </a:xfrm>
            <a:prstGeom prst="ellipse">
              <a:avLst/>
            </a:prstGeom>
            <a:solidFill>
              <a:schemeClr val="tx2"/>
            </a:solidFill>
            <a:ln w="952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0982" name="Line 21"/>
            <p:cNvSpPr/>
            <p:nvPr/>
          </p:nvSpPr>
          <p:spPr>
            <a:xfrm flipV="1">
              <a:off x="2544" y="2688"/>
              <a:ext cx="384" cy="432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triangle" w="med" len="med"/>
              <a:tailEnd type="none" w="med" len="med"/>
            </a:ln>
          </p:spPr>
        </p:sp>
        <p:sp>
          <p:nvSpPr>
            <p:cNvPr id="40983" name="Line 22"/>
            <p:cNvSpPr/>
            <p:nvPr/>
          </p:nvSpPr>
          <p:spPr>
            <a:xfrm flipV="1">
              <a:off x="2880" y="2640"/>
              <a:ext cx="288" cy="96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triangle" w="med" len="med"/>
              <a:tailEnd type="none" w="med" len="med"/>
            </a:ln>
          </p:spPr>
        </p:sp>
        <p:sp>
          <p:nvSpPr>
            <p:cNvPr id="40984" name="Line 23"/>
            <p:cNvSpPr/>
            <p:nvPr/>
          </p:nvSpPr>
          <p:spPr>
            <a:xfrm>
              <a:off x="3168" y="2640"/>
              <a:ext cx="864" cy="528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triangle" w="med" len="med"/>
              <a:tailEnd type="none" w="med" len="med"/>
            </a:ln>
          </p:spPr>
        </p:sp>
        <p:sp>
          <p:nvSpPr>
            <p:cNvPr id="40985" name="Text Box 24"/>
            <p:cNvSpPr txBox="1"/>
            <p:nvPr/>
          </p:nvSpPr>
          <p:spPr>
            <a:xfrm>
              <a:off x="2497" y="3552"/>
              <a:ext cx="432" cy="50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i="1" dirty="0">
                  <a:latin typeface="Times New Roman" panose="02020603050405020304" pitchFamily="18" charset="0"/>
                </a:rPr>
                <a:t>r</a:t>
              </a:r>
              <a:r>
                <a:rPr lang="en-US" altLang="zh-CN" sz="1600" baseline="-25000" dirty="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40986" name="Text Box 25"/>
            <p:cNvSpPr txBox="1"/>
            <p:nvPr/>
          </p:nvSpPr>
          <p:spPr>
            <a:xfrm>
              <a:off x="3264" y="3550"/>
              <a:ext cx="432" cy="50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i="1" dirty="0">
                  <a:latin typeface="Times New Roman" panose="02020603050405020304" pitchFamily="18" charset="0"/>
                </a:rPr>
                <a:t>r</a:t>
              </a:r>
              <a:r>
                <a:rPr lang="en-US" altLang="zh-CN" sz="1600" baseline="-25000" dirty="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40987" name="Text Box 26"/>
            <p:cNvSpPr txBox="1"/>
            <p:nvPr/>
          </p:nvSpPr>
          <p:spPr>
            <a:xfrm>
              <a:off x="2401" y="2496"/>
              <a:ext cx="432" cy="50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i="1" dirty="0">
                  <a:latin typeface="Times New Roman" panose="02020603050405020304" pitchFamily="18" charset="0"/>
                </a:rPr>
                <a:t>u</a:t>
              </a:r>
            </a:p>
          </p:txBody>
        </p:sp>
        <p:sp>
          <p:nvSpPr>
            <p:cNvPr id="40988" name="Text Box 27"/>
            <p:cNvSpPr txBox="1"/>
            <p:nvPr/>
          </p:nvSpPr>
          <p:spPr>
            <a:xfrm>
              <a:off x="3648" y="2448"/>
              <a:ext cx="432" cy="50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 i="1" dirty="0">
                  <a:latin typeface="Times New Roman" panose="02020603050405020304" pitchFamily="18" charset="0"/>
                </a:rPr>
                <a:t>v</a:t>
              </a:r>
            </a:p>
          </p:txBody>
        </p:sp>
        <p:sp>
          <p:nvSpPr>
            <p:cNvPr id="40989" name="Line 28"/>
            <p:cNvSpPr/>
            <p:nvPr/>
          </p:nvSpPr>
          <p:spPr>
            <a:xfrm>
              <a:off x="2304" y="3120"/>
              <a:ext cx="2016" cy="0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</p:grpSp>
      <p:graphicFrame>
        <p:nvGraphicFramePr>
          <p:cNvPr id="236574" name="Object 30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95966983"/>
              </p:ext>
            </p:extLst>
          </p:nvPr>
        </p:nvGraphicFramePr>
        <p:xfrm>
          <a:off x="5076825" y="4185084"/>
          <a:ext cx="3095575" cy="11261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88" r:id="rId5" imgW="1536700" imgH="558800" progId="Equation.3">
                  <p:embed/>
                </p:oleObj>
              </mc:Choice>
              <mc:Fallback>
                <p:oleObj r:id="rId5" imgW="1536700" imgH="558800" progId="Equation.3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>
                      <a:xfrm>
                        <a:off x="5076825" y="4185084"/>
                        <a:ext cx="3095575" cy="1126186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6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65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65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36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36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365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63" name="Text Box 3"/>
          <p:cNvSpPr txBox="1">
            <a:spLocks noChangeArrowheads="1"/>
          </p:cNvSpPr>
          <p:nvPr/>
        </p:nvSpPr>
        <p:spPr bwMode="auto">
          <a:xfrm>
            <a:off x="361950" y="404813"/>
            <a:ext cx="86106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R="0" algn="l" defTabSz="914400" eaLnBrk="1" hangingPunct="1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1" lang="zh-CN" altLang="en-US" sz="2800" kern="1200" cap="none" spc="0" normalizeH="0" baseline="0" noProof="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例  </a:t>
            </a:r>
            <a:r>
              <a:rPr kumimoji="1" lang="zh-CN" altLang="en-US" sz="2800" kern="1200" cap="none" spc="0" normalizeH="0" baseline="0" noProof="0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求图中凸透镜的焦距</a:t>
            </a:r>
            <a:r>
              <a:rPr kumimoji="1" lang="en-US" altLang="zh-CN" sz="2800" kern="1200" cap="none" spc="0" normalizeH="0" baseline="0" noProof="0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.</a:t>
            </a:r>
            <a:r>
              <a:rPr kumimoji="1" lang="zh-CN" altLang="en-US" sz="2800" kern="1200" cap="none" spc="0" normalizeH="0" baseline="0" noProof="0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设透镜的折射率为</a:t>
            </a:r>
            <a:r>
              <a:rPr kumimoji="1" lang="en-US" altLang="zh-CN" sz="2800" kern="1200" cap="none" spc="0" normalizeH="0" baseline="0" noProof="0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1.5,</a:t>
            </a:r>
            <a:r>
              <a:rPr kumimoji="1" lang="zh-CN" altLang="en-US" sz="2800" kern="1200" cap="none" spc="0" normalizeH="0" baseline="0" noProof="0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置于空气中</a:t>
            </a:r>
            <a:r>
              <a:rPr kumimoji="1" lang="en-US" altLang="zh-CN" sz="2800" kern="1200" cap="none" spc="0" normalizeH="0" baseline="0" noProof="0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.</a:t>
            </a:r>
          </a:p>
        </p:txBody>
      </p:sp>
      <p:grpSp>
        <p:nvGrpSpPr>
          <p:cNvPr id="41993" name="Group 4"/>
          <p:cNvGrpSpPr/>
          <p:nvPr/>
        </p:nvGrpSpPr>
        <p:grpSpPr>
          <a:xfrm>
            <a:off x="290513" y="1484784"/>
            <a:ext cx="3294062" cy="2209800"/>
            <a:chOff x="183" y="1161"/>
            <a:chExt cx="2075" cy="1392"/>
          </a:xfrm>
        </p:grpSpPr>
        <p:sp>
          <p:nvSpPr>
            <p:cNvPr id="41994" name="Oval 5"/>
            <p:cNvSpPr/>
            <p:nvPr/>
          </p:nvSpPr>
          <p:spPr>
            <a:xfrm>
              <a:off x="672" y="1449"/>
              <a:ext cx="672" cy="1104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1995" name="Rectangle 6"/>
            <p:cNvSpPr/>
            <p:nvPr/>
          </p:nvSpPr>
          <p:spPr>
            <a:xfrm>
              <a:off x="1008" y="1449"/>
              <a:ext cx="336" cy="1104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1996" name="Text Box 7"/>
            <p:cNvSpPr txBox="1"/>
            <p:nvPr/>
          </p:nvSpPr>
          <p:spPr>
            <a:xfrm>
              <a:off x="240" y="1161"/>
              <a:ext cx="1536" cy="36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</a:pPr>
              <a:r>
                <a:rPr lang="en-US" altLang="zh-CN" sz="3200" b="0" i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n</a:t>
              </a:r>
              <a:r>
                <a:rPr lang="en-US" altLang="zh-CN" sz="3200" b="0" baseline="-2500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0</a:t>
              </a:r>
              <a:r>
                <a:rPr lang="en-US" altLang="zh-CN" sz="3200" b="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=1      </a:t>
              </a:r>
              <a:r>
                <a:rPr lang="en-US" altLang="zh-CN" sz="3200" b="0" i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n</a:t>
              </a:r>
              <a:r>
                <a:rPr lang="en-US" altLang="zh-CN" sz="3200" b="0" baseline="-2500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0</a:t>
              </a:r>
              <a:r>
                <a:rPr lang="en-US" altLang="zh-CN" sz="3200" b="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=1</a:t>
              </a:r>
            </a:p>
          </p:txBody>
        </p:sp>
        <p:sp>
          <p:nvSpPr>
            <p:cNvPr id="41997" name="Text Box 8"/>
            <p:cNvSpPr txBox="1"/>
            <p:nvPr/>
          </p:nvSpPr>
          <p:spPr>
            <a:xfrm>
              <a:off x="723" y="1606"/>
              <a:ext cx="672" cy="33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</a:pPr>
              <a:r>
                <a:rPr lang="en-US" altLang="zh-CN" sz="2800" b="0" i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n</a:t>
              </a:r>
              <a:r>
                <a:rPr lang="en-US" altLang="zh-CN" sz="2800" b="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=1.5</a:t>
              </a:r>
            </a:p>
          </p:txBody>
        </p:sp>
        <p:sp>
          <p:nvSpPr>
            <p:cNvPr id="41998" name="Line 9"/>
            <p:cNvSpPr/>
            <p:nvPr/>
          </p:nvSpPr>
          <p:spPr>
            <a:xfrm>
              <a:off x="183" y="1983"/>
              <a:ext cx="2075" cy="0"/>
            </a:xfrm>
            <a:prstGeom prst="line">
              <a:avLst/>
            </a:prstGeom>
            <a:ln w="38100" cap="flat" cmpd="sng">
              <a:solidFill>
                <a:srgbClr val="FF66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999" name="Line 10"/>
            <p:cNvSpPr/>
            <p:nvPr/>
          </p:nvSpPr>
          <p:spPr>
            <a:xfrm flipH="1">
              <a:off x="704" y="1991"/>
              <a:ext cx="832" cy="247"/>
            </a:xfrm>
            <a:prstGeom prst="line">
              <a:avLst/>
            </a:prstGeom>
            <a:ln w="38100" cap="flat" cmpd="sng">
              <a:solidFill>
                <a:srgbClr val="FF6600"/>
              </a:solidFill>
              <a:prstDash val="solid"/>
              <a:headEnd type="none" w="med" len="med"/>
              <a:tailEnd type="triangle" w="med" len="med"/>
            </a:ln>
          </p:spPr>
        </p:sp>
        <p:graphicFrame>
          <p:nvGraphicFramePr>
            <p:cNvPr id="42000" name="Object 11"/>
            <p:cNvGraphicFramePr>
              <a:graphicFrameLocks noChangeAspect="1"/>
            </p:cNvGraphicFramePr>
            <p:nvPr/>
          </p:nvGraphicFramePr>
          <p:xfrm>
            <a:off x="1052" y="2147"/>
            <a:ext cx="729" cy="2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997" name="Equation" r:id="rId3" imgW="335915" imgH="37465" progId="Equation.DSMT4">
                    <p:embed/>
                  </p:oleObj>
                </mc:Choice>
                <mc:Fallback>
                  <p:oleObj name="Equation" r:id="rId3" imgW="335915" imgH="37465" progId="Equation.DSMT4">
                    <p:embed/>
                    <p:pic>
                      <p:nvPicPr>
                        <p:cNvPr id="0" name="图片 3129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FFFF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052" y="2147"/>
                          <a:ext cx="729" cy="204"/>
                        </a:xfrm>
                        <a:prstGeom prst="rect">
                          <a:avLst/>
                        </a:prstGeom>
                        <a:solidFill>
                          <a:schemeClr val="accent2"/>
                        </a:solidFill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50573" name="Text Box 13"/>
          <p:cNvSpPr txBox="1"/>
          <p:nvPr/>
        </p:nvSpPr>
        <p:spPr>
          <a:xfrm>
            <a:off x="4078288" y="1373658"/>
            <a:ext cx="1379537" cy="5232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zh-CN" altLang="en-US" sz="2800" dirty="0">
                <a:solidFill>
                  <a:schemeClr val="accent2"/>
                </a:solidFill>
                <a:latin typeface="Times New Roman" panose="02020603050405020304" pitchFamily="18" charset="0"/>
              </a:rPr>
              <a:t>解：</a:t>
            </a:r>
          </a:p>
        </p:txBody>
      </p:sp>
      <p:sp>
        <p:nvSpPr>
          <p:cNvPr id="450574" name="Rectangle 14"/>
          <p:cNvSpPr/>
          <p:nvPr/>
        </p:nvSpPr>
        <p:spPr>
          <a:xfrm>
            <a:off x="4635500" y="1432396"/>
            <a:ext cx="4105275" cy="5232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 eaLnBrk="1" hangingPunct="1"/>
            <a:r>
              <a:rPr lang="zh-CN" altLang="en-US" sz="2800" dirty="0">
                <a:solidFill>
                  <a:schemeClr val="accent2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（</a:t>
            </a:r>
            <a:r>
              <a:rPr lang="en-US" altLang="zh-CN" sz="2800" dirty="0">
                <a:solidFill>
                  <a:schemeClr val="accent2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1</a:t>
            </a:r>
            <a:r>
              <a:rPr lang="zh-CN" altLang="en-US" sz="2800" dirty="0">
                <a:solidFill>
                  <a:schemeClr val="accent2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）设光线射向凸面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7362953"/>
              </p:ext>
            </p:extLst>
          </p:nvPr>
        </p:nvGraphicFramePr>
        <p:xfrm>
          <a:off x="4391980" y="2168860"/>
          <a:ext cx="3336925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98" r:id="rId5" imgW="1497965" imgH="533400" progId="Equation.3">
                  <p:embed/>
                </p:oleObj>
              </mc:Choice>
              <mc:Fallback>
                <p:oleObj r:id="rId5" imgW="1497965" imgH="533400" progId="Equation.3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91980" y="2168860"/>
                        <a:ext cx="3336925" cy="1187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1029156"/>
              </p:ext>
            </p:extLst>
          </p:nvPr>
        </p:nvGraphicFramePr>
        <p:xfrm>
          <a:off x="2809875" y="3861048"/>
          <a:ext cx="3459163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99" r:id="rId7" imgW="1193800" imgH="215900" progId="Equation.3">
                  <p:embed/>
                </p:oleObj>
              </mc:Choice>
              <mc:Fallback>
                <p:oleObj r:id="rId7" imgW="1193800" imgH="215900" progId="Equation.3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809875" y="3861048"/>
                        <a:ext cx="3459163" cy="552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8912585"/>
              </p:ext>
            </p:extLst>
          </p:nvPr>
        </p:nvGraphicFramePr>
        <p:xfrm>
          <a:off x="1555750" y="4653211"/>
          <a:ext cx="5564188" cy="124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00" r:id="rId9" imgW="2209800" imgH="495300" progId="Equation.3">
                  <p:embed/>
                </p:oleObj>
              </mc:Choice>
              <mc:Fallback>
                <p:oleObj r:id="rId9" imgW="2209800" imgH="495300" progId="Equation.3">
                  <p:embed/>
                  <p:pic>
                    <p:nvPicPr>
                      <p:cNvPr id="0" name="图片 313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55750" y="4653211"/>
                        <a:ext cx="5564188" cy="12477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0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50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73" grpId="0"/>
      <p:bldP spid="45057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586" name="Rectangle 2"/>
          <p:cNvSpPr/>
          <p:nvPr/>
        </p:nvSpPr>
        <p:spPr>
          <a:xfrm>
            <a:off x="3949700" y="434975"/>
            <a:ext cx="4184650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 eaLnBrk="1" hangingPunct="1"/>
            <a:r>
              <a:rPr lang="zh-CN" altLang="en-US" sz="2800" dirty="0">
                <a:solidFill>
                  <a:schemeClr val="accent2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（</a:t>
            </a:r>
            <a:r>
              <a:rPr lang="en-US" altLang="zh-CN" sz="2800" dirty="0">
                <a:solidFill>
                  <a:schemeClr val="accent2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lang="zh-CN" altLang="en-US" sz="2800" dirty="0">
                <a:solidFill>
                  <a:schemeClr val="accent2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）设光线射向平面</a:t>
            </a:r>
          </a:p>
        </p:txBody>
      </p:sp>
      <p:grpSp>
        <p:nvGrpSpPr>
          <p:cNvPr id="43011" name="Group 8"/>
          <p:cNvGrpSpPr/>
          <p:nvPr/>
        </p:nvGrpSpPr>
        <p:grpSpPr>
          <a:xfrm>
            <a:off x="508000" y="695325"/>
            <a:ext cx="3294063" cy="2209800"/>
            <a:chOff x="183" y="1161"/>
            <a:chExt cx="2075" cy="1392"/>
          </a:xfrm>
        </p:grpSpPr>
        <p:sp>
          <p:nvSpPr>
            <p:cNvPr id="43016" name="Oval 9"/>
            <p:cNvSpPr/>
            <p:nvPr/>
          </p:nvSpPr>
          <p:spPr>
            <a:xfrm>
              <a:off x="672" y="1449"/>
              <a:ext cx="672" cy="1104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3017" name="Rectangle 10"/>
            <p:cNvSpPr/>
            <p:nvPr/>
          </p:nvSpPr>
          <p:spPr>
            <a:xfrm>
              <a:off x="1008" y="1449"/>
              <a:ext cx="336" cy="1104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3018" name="Text Box 11"/>
            <p:cNvSpPr txBox="1"/>
            <p:nvPr/>
          </p:nvSpPr>
          <p:spPr>
            <a:xfrm>
              <a:off x="240" y="1161"/>
              <a:ext cx="1845" cy="40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</a:pPr>
              <a:r>
                <a:rPr lang="en-US" altLang="zh-CN" sz="3600" b="0" i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n</a:t>
              </a:r>
              <a:r>
                <a:rPr lang="en-US" altLang="zh-CN" sz="3600" b="0" baseline="-2500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0</a:t>
              </a:r>
              <a:r>
                <a:rPr lang="en-US" altLang="zh-CN" sz="3600" b="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=1     </a:t>
              </a:r>
              <a:r>
                <a:rPr lang="en-US" altLang="zh-CN" sz="3600" b="0" i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n</a:t>
              </a:r>
              <a:r>
                <a:rPr lang="en-US" altLang="zh-CN" sz="3600" b="0" baseline="-2500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0</a:t>
              </a:r>
              <a:r>
                <a:rPr lang="en-US" altLang="zh-CN" sz="3600" b="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=1</a:t>
              </a:r>
            </a:p>
          </p:txBody>
        </p:sp>
        <p:sp>
          <p:nvSpPr>
            <p:cNvPr id="43019" name="Text Box 12"/>
            <p:cNvSpPr txBox="1"/>
            <p:nvPr/>
          </p:nvSpPr>
          <p:spPr>
            <a:xfrm>
              <a:off x="723" y="1606"/>
              <a:ext cx="672" cy="33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</a:pPr>
              <a:r>
                <a:rPr lang="en-US" altLang="zh-CN" sz="2800" b="0" i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n</a:t>
              </a:r>
              <a:r>
                <a:rPr lang="en-US" altLang="zh-CN" sz="2800" b="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=1.5</a:t>
              </a:r>
            </a:p>
          </p:txBody>
        </p:sp>
        <p:sp>
          <p:nvSpPr>
            <p:cNvPr id="43020" name="Line 13"/>
            <p:cNvSpPr/>
            <p:nvPr/>
          </p:nvSpPr>
          <p:spPr>
            <a:xfrm>
              <a:off x="183" y="1983"/>
              <a:ext cx="2075" cy="0"/>
            </a:xfrm>
            <a:prstGeom prst="line">
              <a:avLst/>
            </a:prstGeom>
            <a:ln w="9525" cap="flat" cmpd="sng">
              <a:solidFill>
                <a:srgbClr val="0000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3021" name="Line 14"/>
            <p:cNvSpPr/>
            <p:nvPr/>
          </p:nvSpPr>
          <p:spPr>
            <a:xfrm flipH="1">
              <a:off x="704" y="1991"/>
              <a:ext cx="832" cy="247"/>
            </a:xfrm>
            <a:prstGeom prst="line">
              <a:avLst/>
            </a:prstGeom>
            <a:ln w="9525" cap="flat" cmpd="sng">
              <a:solidFill>
                <a:srgbClr val="000099"/>
              </a:solidFill>
              <a:prstDash val="solid"/>
              <a:headEnd type="none" w="med" len="med"/>
              <a:tailEnd type="triangle" w="med" len="med"/>
            </a:ln>
          </p:spPr>
        </p:sp>
        <p:graphicFrame>
          <p:nvGraphicFramePr>
            <p:cNvPr id="43022" name="Object 15"/>
            <p:cNvGraphicFramePr>
              <a:graphicFrameLocks noChangeAspect="1"/>
            </p:cNvGraphicFramePr>
            <p:nvPr/>
          </p:nvGraphicFramePr>
          <p:xfrm>
            <a:off x="1052" y="2147"/>
            <a:ext cx="729" cy="2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108" r:id="rId3" imgW="335915" imgH="37465" progId="Equation.3">
                    <p:embed/>
                  </p:oleObj>
                </mc:Choice>
                <mc:Fallback>
                  <p:oleObj r:id="rId3" imgW="335915" imgH="37465" progId="Equation.3">
                    <p:embed/>
                    <p:pic>
                      <p:nvPicPr>
                        <p:cNvPr id="0" name="图片 3133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FFFF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052" y="2147"/>
                          <a:ext cx="729" cy="204"/>
                        </a:xfrm>
                        <a:prstGeom prst="rect">
                          <a:avLst/>
                        </a:prstGeom>
                        <a:solidFill>
                          <a:srgbClr val="000099"/>
                        </a:solidFill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3012" name="对象 1"/>
          <p:cNvGraphicFramePr>
            <a:graphicFrameLocks noChangeAspect="1"/>
          </p:cNvGraphicFramePr>
          <p:nvPr/>
        </p:nvGraphicFramePr>
        <p:xfrm>
          <a:off x="4535488" y="1339850"/>
          <a:ext cx="3314700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109" r:id="rId5" imgW="1460500" imgH="508000" progId="Equation.3">
                  <p:embed/>
                </p:oleObj>
              </mc:Choice>
              <mc:Fallback>
                <p:oleObj r:id="rId5" imgW="1460500" imgH="508000" progId="Equation.3">
                  <p:embed/>
                  <p:pic>
                    <p:nvPicPr>
                      <p:cNvPr id="0" name="图片 313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35488" y="1339850"/>
                        <a:ext cx="3314700" cy="1152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3" name="对象 2"/>
          <p:cNvGraphicFramePr>
            <a:graphicFrameLocks noChangeAspect="1"/>
          </p:cNvGraphicFramePr>
          <p:nvPr/>
        </p:nvGraphicFramePr>
        <p:xfrm>
          <a:off x="2854325" y="3284538"/>
          <a:ext cx="1095375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110" r:id="rId7" imgW="419100" imgH="215900" progId="Equation.3">
                  <p:embed/>
                </p:oleObj>
              </mc:Choice>
              <mc:Fallback>
                <p:oleObj r:id="rId7" imgW="419100" imgH="215900" progId="Equation.3">
                  <p:embed/>
                  <p:pic>
                    <p:nvPicPr>
                      <p:cNvPr id="0" name="图片 313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854325" y="3284538"/>
                        <a:ext cx="1095375" cy="5651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5170408"/>
              </p:ext>
            </p:extLst>
          </p:nvPr>
        </p:nvGraphicFramePr>
        <p:xfrm>
          <a:off x="4572000" y="3361088"/>
          <a:ext cx="1543050" cy="46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111" r:id="rId9" imgW="711200" imgH="215900" progId="Equation.3">
                  <p:embed/>
                </p:oleObj>
              </mc:Choice>
              <mc:Fallback>
                <p:oleObj r:id="rId9" imgW="711200" imgH="215900" progId="Equation.3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572000" y="3361088"/>
                        <a:ext cx="1543050" cy="469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5344666"/>
              </p:ext>
            </p:extLst>
          </p:nvPr>
        </p:nvGraphicFramePr>
        <p:xfrm>
          <a:off x="2008981" y="4136453"/>
          <a:ext cx="5126037" cy="10774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112" r:id="rId11" imgW="2235200" imgH="469900" progId="Equation.3">
                  <p:embed/>
                </p:oleObj>
              </mc:Choice>
              <mc:Fallback>
                <p:oleObj r:id="rId11" imgW="2235200" imgH="469900" progId="Equation.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008981" y="4136453"/>
                        <a:ext cx="5126037" cy="1077469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51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158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idx="1"/>
          </p:nvPr>
        </p:nvSpPr>
        <p:spPr>
          <a:xfrm>
            <a:off x="609600" y="609600"/>
            <a:ext cx="6324600" cy="762000"/>
          </a:xfrm>
        </p:spPr>
        <p:txBody>
          <a:bodyPr vert="horz" wrap="square" lIns="91440" tIns="45720" rIns="91440" bIns="45720" anchor="t"/>
          <a:lstStyle/>
          <a:p>
            <a:pPr eaLnBrk="1" hangingPunct="1"/>
            <a:r>
              <a:rPr lang="zh-CN" altLang="en-US" b="0" dirty="0"/>
              <a:t>薄透镜成像公式的</a:t>
            </a:r>
            <a:r>
              <a:rPr lang="zh-CN" altLang="en-US" b="0" dirty="0">
                <a:solidFill>
                  <a:schemeClr val="accent2"/>
                </a:solidFill>
              </a:rPr>
              <a:t>高斯形式</a:t>
            </a:r>
            <a:r>
              <a:rPr lang="zh-CN" altLang="en-US" b="0" dirty="0"/>
              <a:t>：</a:t>
            </a:r>
          </a:p>
        </p:txBody>
      </p:sp>
      <p:graphicFrame>
        <p:nvGraphicFramePr>
          <p:cNvPr id="23757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8088512"/>
              </p:ext>
            </p:extLst>
          </p:nvPr>
        </p:nvGraphicFramePr>
        <p:xfrm>
          <a:off x="1752600" y="1447801"/>
          <a:ext cx="4659359" cy="12275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47" r:id="rId3" imgW="2019300" imgH="533400" progId="Equation.3">
                  <p:embed/>
                </p:oleObj>
              </mc:Choice>
              <mc:Fallback>
                <p:oleObj r:id="rId3" imgW="2019300" imgH="533400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52600" y="1447801"/>
                        <a:ext cx="4659359" cy="1227592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757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6619765"/>
              </p:ext>
            </p:extLst>
          </p:nvPr>
        </p:nvGraphicFramePr>
        <p:xfrm>
          <a:off x="2411760" y="2852936"/>
          <a:ext cx="3388625" cy="10628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48" r:id="rId5" imgW="1536700" imgH="482600" progId="Equation.3">
                  <p:embed/>
                </p:oleObj>
              </mc:Choice>
              <mc:Fallback>
                <p:oleObj r:id="rId5" imgW="1536700" imgH="482600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11760" y="2852936"/>
                        <a:ext cx="3388625" cy="1062868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757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3776291"/>
              </p:ext>
            </p:extLst>
          </p:nvPr>
        </p:nvGraphicFramePr>
        <p:xfrm>
          <a:off x="2987824" y="4185084"/>
          <a:ext cx="2196331" cy="1342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49" r:id="rId7" imgW="685800" imgH="419100" progId="Equation.3">
                  <p:embed/>
                </p:oleObj>
              </mc:Choice>
              <mc:Fallback>
                <p:oleObj r:id="rId7" imgW="685800" imgH="419100" progId="Equation.3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987824" y="4185084"/>
                        <a:ext cx="2196331" cy="1342638"/>
                      </a:xfrm>
                      <a:prstGeom prst="rect">
                        <a:avLst/>
                      </a:prstGeom>
                      <a:noFill/>
                      <a:ln w="9525" cap="flat" cmpd="sng">
                        <a:solidFill>
                          <a:srgbClr val="FF6600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7574" name="Rectangle 6"/>
          <p:cNvSpPr/>
          <p:nvPr/>
        </p:nvSpPr>
        <p:spPr>
          <a:xfrm>
            <a:off x="539552" y="4689140"/>
            <a:ext cx="2170113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高斯形式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7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37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37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37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57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5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eaLnBrk="1" hangingPunct="1"/>
            <a:r>
              <a:rPr lang="en-US" altLang="zh-CN" sz="3600" b="0" dirty="0">
                <a:solidFill>
                  <a:srgbClr val="C00000"/>
                </a:solidFill>
                <a:latin typeface="黑体" panose="02010609060101010101" pitchFamily="49" charset="-122"/>
              </a:rPr>
              <a:t>4</a:t>
            </a:r>
            <a:r>
              <a:rPr lang="zh-CN" altLang="en-US" sz="3600" b="0" dirty="0">
                <a:solidFill>
                  <a:srgbClr val="C00000"/>
                </a:solidFill>
                <a:latin typeface="黑体" panose="02010609060101010101" pitchFamily="49" charset="-122"/>
              </a:rPr>
              <a:t>、薄透镜光焦度</a:t>
            </a:r>
            <a:r>
              <a:rPr lang="zh-CN" altLang="en-US" sz="4000" b="0" dirty="0">
                <a:solidFill>
                  <a:srgbClr val="C00000"/>
                </a:solidFill>
                <a:latin typeface="黑体" panose="02010609060101010101" pitchFamily="49" charset="-122"/>
              </a:rPr>
              <a:t/>
            </a:r>
            <a:br>
              <a:rPr lang="zh-CN" altLang="en-US" sz="4000" b="0" dirty="0">
                <a:solidFill>
                  <a:srgbClr val="C00000"/>
                </a:solidFill>
                <a:latin typeface="黑体" panose="02010609060101010101" pitchFamily="49" charset="-122"/>
              </a:rPr>
            </a:br>
            <a:r>
              <a:rPr lang="en-US" altLang="zh-CN" sz="4000" b="0" dirty="0">
                <a:solidFill>
                  <a:srgbClr val="C00000"/>
                </a:solidFill>
                <a:latin typeface="黑体" panose="02010609060101010101" pitchFamily="49" charset="-122"/>
              </a:rPr>
              <a:t>dioptric strength</a:t>
            </a:r>
          </a:p>
        </p:txBody>
      </p:sp>
      <p:graphicFrame>
        <p:nvGraphicFramePr>
          <p:cNvPr id="453636" name="Object 4"/>
          <p:cNvGraphicFramePr>
            <a:graphicFrameLocks noGrp="1" noChangeAspect="1"/>
          </p:cNvGraphicFramePr>
          <p:nvPr>
            <p:ph sz="half" idx="1"/>
          </p:nvPr>
        </p:nvGraphicFramePr>
        <p:xfrm>
          <a:off x="2700339" y="1665288"/>
          <a:ext cx="3275818" cy="1026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61" r:id="rId3" imgW="1536700" imgH="482600" progId="Equation.3">
                  <p:embed/>
                </p:oleObj>
              </mc:Choice>
              <mc:Fallback>
                <p:oleObj r:id="rId3" imgW="1536700" imgH="482600" progId="Equation.3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>
                      <a:xfrm>
                        <a:off x="2700339" y="1665288"/>
                        <a:ext cx="3275818" cy="1026645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3639" name="Object 7"/>
          <p:cNvGraphicFramePr>
            <a:graphicFrameLocks noGrp="1" noChangeAspect="1"/>
          </p:cNvGraphicFramePr>
          <p:nvPr>
            <p:ph sz="half" idx="2"/>
          </p:nvPr>
        </p:nvGraphicFramePr>
        <p:xfrm>
          <a:off x="755650" y="2743844"/>
          <a:ext cx="2844242" cy="11036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62" r:id="rId5" imgW="1244600" imgH="482600" progId="Equation.3">
                  <p:embed/>
                </p:oleObj>
              </mc:Choice>
              <mc:Fallback>
                <p:oleObj r:id="rId5" imgW="1244600" imgH="482600" progId="Equation.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>
                      <a:xfrm>
                        <a:off x="755650" y="2743844"/>
                        <a:ext cx="2844242" cy="1103694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3641" name="Object 9"/>
          <p:cNvGraphicFramePr>
            <a:graphicFrameLocks noChangeAspect="1"/>
          </p:cNvGraphicFramePr>
          <p:nvPr/>
        </p:nvGraphicFramePr>
        <p:xfrm>
          <a:off x="4787900" y="2708920"/>
          <a:ext cx="2952452" cy="1085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63" r:id="rId7" imgW="1447165" imgH="533400" progId="Equation.3">
                  <p:embed/>
                </p:oleObj>
              </mc:Choice>
              <mc:Fallback>
                <p:oleObj r:id="rId7" imgW="1447165" imgH="533400" progId="Equation.3">
                  <p:embed/>
                  <p:pic>
                    <p:nvPicPr>
                      <p:cNvPr id="0" name="图片 314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787900" y="2708920"/>
                        <a:ext cx="2952452" cy="10856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6426526"/>
              </p:ext>
            </p:extLst>
          </p:nvPr>
        </p:nvGraphicFramePr>
        <p:xfrm>
          <a:off x="323850" y="4077072"/>
          <a:ext cx="1187450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64" r:id="rId9" imgW="457200" imgH="419100" progId="Equation.3">
                  <p:embed/>
                </p:oleObj>
              </mc:Choice>
              <mc:Fallback>
                <p:oleObj r:id="rId9" imgW="457200" imgH="419100" progId="Equation.3">
                  <p:embed/>
                  <p:pic>
                    <p:nvPicPr>
                      <p:cNvPr id="0" name="图片 314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23850" y="4077072"/>
                        <a:ext cx="1187450" cy="1089025"/>
                      </a:xfrm>
                      <a:prstGeom prst="rect">
                        <a:avLst/>
                      </a:prstGeom>
                      <a:noFill/>
                      <a:ln w="9525" cap="flat" cmpd="sng">
                        <a:solidFill>
                          <a:srgbClr val="FF6600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6"/>
          <p:cNvSpPr/>
          <p:nvPr/>
        </p:nvSpPr>
        <p:spPr>
          <a:xfrm>
            <a:off x="1655763" y="4077072"/>
            <a:ext cx="7246937" cy="11264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indent="-457200" algn="l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 smtClean="0">
                <a:solidFill>
                  <a:srgbClr val="08080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会聚透镜</a:t>
            </a:r>
            <a:r>
              <a:rPr lang="zh-CN" altLang="en-US" sz="2800" dirty="0">
                <a:solidFill>
                  <a:srgbClr val="08080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的光焦度为正，</a:t>
            </a:r>
            <a:r>
              <a:rPr lang="zh-CN" altLang="en-US" sz="2800" dirty="0">
                <a:solidFill>
                  <a:srgbClr val="080808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</a:t>
            </a:r>
            <a:r>
              <a:rPr lang="en-US" altLang="zh-CN" sz="2800" dirty="0">
                <a:solidFill>
                  <a:srgbClr val="080808"/>
                </a:solidFill>
                <a:ea typeface="黑体" panose="02010609060101010101" pitchFamily="49" charset="-122"/>
              </a:rPr>
              <a:t>&gt;0</a:t>
            </a:r>
            <a:r>
              <a:rPr lang="zh-CN" altLang="en-US" sz="2800" dirty="0">
                <a:solidFill>
                  <a:srgbClr val="080808"/>
                </a:solidFill>
                <a:ea typeface="黑体" panose="02010609060101010101" pitchFamily="49" charset="-122"/>
              </a:rPr>
              <a:t>（</a:t>
            </a:r>
            <a:r>
              <a:rPr lang="en-US" altLang="zh-CN" sz="2800" i="1" dirty="0">
                <a:solidFill>
                  <a:srgbClr val="080808"/>
                </a:solidFill>
                <a:ea typeface="黑体" panose="02010609060101010101" pitchFamily="49" charset="-122"/>
              </a:rPr>
              <a:t>f</a:t>
            </a:r>
            <a:r>
              <a:rPr lang="en-US" altLang="zh-CN" sz="2800" dirty="0">
                <a:solidFill>
                  <a:srgbClr val="080808"/>
                </a:solidFill>
                <a:ea typeface="黑体" panose="02010609060101010101" pitchFamily="49" charset="-122"/>
              </a:rPr>
              <a:t>&gt;0</a:t>
            </a:r>
            <a:r>
              <a:rPr lang="zh-CN" altLang="en-US" sz="2800" dirty="0">
                <a:solidFill>
                  <a:srgbClr val="080808"/>
                </a:solidFill>
                <a:ea typeface="黑体" panose="02010609060101010101" pitchFamily="49" charset="-122"/>
              </a:rPr>
              <a:t>）</a:t>
            </a:r>
            <a:endParaRPr lang="zh-CN" altLang="en-US" sz="2800" dirty="0">
              <a:solidFill>
                <a:srgbClr val="080808"/>
              </a:solidFill>
              <a:ea typeface="黑体" panose="02010609060101010101" pitchFamily="49" charset="-122"/>
              <a:sym typeface="Symbol" panose="05050102010706020507" pitchFamily="18" charset="2"/>
            </a:endParaRPr>
          </a:p>
          <a:p>
            <a:pPr marL="457200" indent="-457200" algn="l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 smtClean="0">
                <a:solidFill>
                  <a:srgbClr val="080808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发散透镜</a:t>
            </a:r>
            <a:r>
              <a:rPr lang="zh-CN" altLang="en-US" sz="2800" dirty="0">
                <a:solidFill>
                  <a:srgbClr val="080808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的光焦度为负，</a:t>
            </a:r>
            <a:r>
              <a:rPr lang="en-US" altLang="zh-CN" sz="2800" dirty="0">
                <a:solidFill>
                  <a:srgbClr val="080808"/>
                </a:solidFill>
                <a:ea typeface="黑体" panose="02010609060101010101" pitchFamily="49" charset="-122"/>
              </a:rPr>
              <a:t>&lt;0</a:t>
            </a:r>
            <a:r>
              <a:rPr lang="zh-CN" altLang="en-US" sz="2800" dirty="0">
                <a:solidFill>
                  <a:srgbClr val="080808"/>
                </a:solidFill>
                <a:ea typeface="黑体" panose="02010609060101010101" pitchFamily="49" charset="-122"/>
              </a:rPr>
              <a:t>（</a:t>
            </a:r>
            <a:r>
              <a:rPr lang="en-US" altLang="zh-CN" sz="2800" i="1" dirty="0">
                <a:solidFill>
                  <a:srgbClr val="080808"/>
                </a:solidFill>
                <a:ea typeface="黑体" panose="02010609060101010101" pitchFamily="49" charset="-122"/>
              </a:rPr>
              <a:t>f</a:t>
            </a:r>
            <a:r>
              <a:rPr lang="en-US" altLang="zh-CN" sz="2800" dirty="0">
                <a:solidFill>
                  <a:srgbClr val="080808"/>
                </a:solidFill>
                <a:ea typeface="黑体" panose="02010609060101010101" pitchFamily="49" charset="-122"/>
              </a:rPr>
              <a:t>&lt;0</a:t>
            </a:r>
            <a:r>
              <a:rPr lang="zh-CN" altLang="en-US" sz="2800" dirty="0">
                <a:solidFill>
                  <a:srgbClr val="080808"/>
                </a:solidFill>
                <a:ea typeface="黑体" panose="02010609060101010101" pitchFamily="49" charset="-122"/>
              </a:rPr>
              <a:t>）</a:t>
            </a:r>
            <a:r>
              <a:rPr lang="zh-CN" altLang="en-US" sz="2800" dirty="0">
                <a:solidFill>
                  <a:srgbClr val="080808"/>
                </a:solidFill>
              </a:rPr>
              <a:t> </a:t>
            </a:r>
            <a:r>
              <a:rPr lang="zh-CN" altLang="en-US" sz="2800" b="0" dirty="0">
                <a:solidFill>
                  <a:srgbClr val="080808"/>
                </a:solidFill>
                <a:sym typeface="Symbol" panose="05050102010706020507" pitchFamily="18" charset="2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3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3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53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/>
          </p:cNvSpPr>
          <p:nvPr>
            <p:ph type="title"/>
          </p:nvPr>
        </p:nvSpPr>
        <p:spPr>
          <a:xfrm>
            <a:off x="647700" y="306388"/>
            <a:ext cx="7772400" cy="1143000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sz="4000" b="0" dirty="0">
                <a:solidFill>
                  <a:srgbClr val="FF0000"/>
                </a:solidFill>
              </a:rPr>
              <a:t>二、薄透镜的组合</a:t>
            </a:r>
            <a:br>
              <a:rPr lang="zh-CN" altLang="en-US" sz="4000" b="0" dirty="0">
                <a:solidFill>
                  <a:srgbClr val="FF0000"/>
                </a:solidFill>
              </a:rPr>
            </a:br>
            <a:r>
              <a:rPr lang="en-US" altLang="zh-CN" b="0" dirty="0">
                <a:solidFill>
                  <a:srgbClr val="FF0000"/>
                </a:solidFill>
              </a:rPr>
              <a:t>Thin lens combinations</a:t>
            </a:r>
          </a:p>
        </p:txBody>
      </p:sp>
      <p:sp>
        <p:nvSpPr>
          <p:cNvPr id="46083" name="Rectangle 3"/>
          <p:cNvSpPr>
            <a:spLocks noGrp="1"/>
          </p:cNvSpPr>
          <p:nvPr>
            <p:ph idx="1"/>
          </p:nvPr>
        </p:nvSpPr>
        <p:spPr>
          <a:xfrm>
            <a:off x="647700" y="2051050"/>
            <a:ext cx="7954963" cy="2740025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b="0" dirty="0"/>
              <a:t>分析方法：对于由多个薄透镜组成的共轴系统，由薄透镜成像公式，可以先求物经</a:t>
            </a:r>
            <a:r>
              <a:rPr lang="zh-CN" altLang="en-US" sz="2800" b="0" dirty="0">
                <a:solidFill>
                  <a:schemeClr val="accent2"/>
                </a:solidFill>
              </a:rPr>
              <a:t>第一个薄透镜所成的像</a:t>
            </a:r>
            <a:r>
              <a:rPr lang="en-US" altLang="zh-CN" sz="2800" b="0" dirty="0">
                <a:solidFill>
                  <a:schemeClr val="accent2"/>
                </a:solidFill>
              </a:rPr>
              <a:t>I</a:t>
            </a:r>
            <a:r>
              <a:rPr lang="en-US" altLang="zh-CN" sz="2800" b="0" baseline="-30000" dirty="0">
                <a:solidFill>
                  <a:schemeClr val="accent2"/>
                </a:solidFill>
              </a:rPr>
              <a:t>1</a:t>
            </a:r>
            <a:r>
              <a:rPr lang="zh-CN" altLang="en-US" sz="2800" b="0" dirty="0"/>
              <a:t>，</a:t>
            </a:r>
            <a:r>
              <a:rPr lang="zh-CN" altLang="en-US" sz="2800" b="0" dirty="0">
                <a:solidFill>
                  <a:schemeClr val="accent2"/>
                </a:solidFill>
              </a:rPr>
              <a:t>将</a:t>
            </a:r>
            <a:r>
              <a:rPr lang="en-US" altLang="zh-CN" sz="2800" b="0" dirty="0">
                <a:solidFill>
                  <a:schemeClr val="accent2"/>
                </a:solidFill>
              </a:rPr>
              <a:t>I</a:t>
            </a:r>
            <a:r>
              <a:rPr lang="en-US" altLang="zh-CN" sz="2800" b="0" baseline="-30000" dirty="0">
                <a:solidFill>
                  <a:schemeClr val="accent2"/>
                </a:solidFill>
              </a:rPr>
              <a:t>1</a:t>
            </a:r>
            <a:r>
              <a:rPr lang="zh-CN" altLang="en-US" sz="2800" b="0" dirty="0">
                <a:solidFill>
                  <a:schemeClr val="accent2"/>
                </a:solidFill>
              </a:rPr>
              <a:t>作为第二个薄透镜的物，</a:t>
            </a:r>
            <a:r>
              <a:rPr lang="zh-CN" altLang="en-US" sz="2800" b="0" dirty="0"/>
              <a:t>依此类推可求出最后所成的像</a:t>
            </a:r>
            <a:r>
              <a:rPr lang="en-US" altLang="zh-CN" sz="2800" b="0" i="1" dirty="0"/>
              <a:t>I</a:t>
            </a:r>
            <a:r>
              <a:rPr lang="zh-CN" altLang="en-US" sz="2800" b="0" dirty="0"/>
              <a:t>。 </a:t>
            </a:r>
          </a:p>
          <a:p>
            <a:pPr eaLnBrk="1" hangingPunct="1"/>
            <a:endParaRPr lang="en-US" altLang="zh-CN" sz="28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/>
          <p:cNvSpPr txBox="1"/>
          <p:nvPr/>
        </p:nvSpPr>
        <p:spPr>
          <a:xfrm>
            <a:off x="368300" y="3873954"/>
            <a:ext cx="8382000" cy="1006475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algn="l" eaLnBrk="1" hangingPunct="1"/>
            <a:r>
              <a:rPr lang="zh-CN" altLang="en-US" sz="320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前提：</a:t>
            </a:r>
            <a:r>
              <a:rPr lang="zh-CN" altLang="en-US" sz="2800" dirty="0">
                <a:latin typeface="Times New Roman" panose="02020603050405020304" pitchFamily="18" charset="0"/>
              </a:rPr>
              <a:t>设焦距分别为</a:t>
            </a: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1</a:t>
            </a:r>
            <a:r>
              <a:rPr lang="zh-CN" altLang="en-US" sz="2800" dirty="0">
                <a:latin typeface="Times New Roman" panose="02020603050405020304" pitchFamily="18" charset="0"/>
              </a:rPr>
              <a:t>和</a:t>
            </a:r>
            <a:r>
              <a:rPr lang="en-US" altLang="zh-CN" sz="2800" i="1" dirty="0">
                <a:latin typeface="Times New Roman" panose="02020603050405020304" pitchFamily="18" charset="0"/>
              </a:rPr>
              <a:t>f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2</a:t>
            </a:r>
            <a:r>
              <a:rPr lang="zh-CN" altLang="en-US" sz="2800" dirty="0">
                <a:latin typeface="Times New Roman" panose="02020603050405020304" pitchFamily="18" charset="0"/>
              </a:rPr>
              <a:t>的两</a:t>
            </a:r>
            <a:r>
              <a:rPr lang="zh-CN" altLang="en-US" sz="280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薄透镜</a:t>
            </a:r>
            <a:r>
              <a:rPr lang="zh-CN" altLang="en-US" sz="2800" dirty="0">
                <a:latin typeface="Times New Roman" panose="02020603050405020304" pitchFamily="18" charset="0"/>
              </a:rPr>
              <a:t>密接（系统的光心和单个透镜的光心近似重合）</a:t>
            </a:r>
          </a:p>
        </p:txBody>
      </p:sp>
      <p:grpSp>
        <p:nvGrpSpPr>
          <p:cNvPr id="47108" name="Group 5"/>
          <p:cNvGrpSpPr/>
          <p:nvPr/>
        </p:nvGrpSpPr>
        <p:grpSpPr>
          <a:xfrm>
            <a:off x="1511300" y="296863"/>
            <a:ext cx="6119813" cy="3816350"/>
            <a:chOff x="952" y="187"/>
            <a:chExt cx="3855" cy="2404"/>
          </a:xfrm>
        </p:grpSpPr>
        <p:grpSp>
          <p:nvGrpSpPr>
            <p:cNvPr id="47110" name="Group 6"/>
            <p:cNvGrpSpPr/>
            <p:nvPr/>
          </p:nvGrpSpPr>
          <p:grpSpPr>
            <a:xfrm>
              <a:off x="952" y="187"/>
              <a:ext cx="3855" cy="2404"/>
              <a:chOff x="2157" y="2064"/>
              <a:chExt cx="6120" cy="3432"/>
            </a:xfrm>
          </p:grpSpPr>
          <p:sp>
            <p:nvSpPr>
              <p:cNvPr id="47118" name="Rectangle 7"/>
              <p:cNvSpPr/>
              <p:nvPr/>
            </p:nvSpPr>
            <p:spPr>
              <a:xfrm flipH="1">
                <a:off x="6297" y="2064"/>
                <a:ext cx="221" cy="218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47119" name="Group 8"/>
              <p:cNvGrpSpPr/>
              <p:nvPr/>
            </p:nvGrpSpPr>
            <p:grpSpPr>
              <a:xfrm>
                <a:off x="4677" y="2064"/>
                <a:ext cx="231" cy="2184"/>
                <a:chOff x="2697" y="2064"/>
                <a:chExt cx="231" cy="2184"/>
              </a:xfrm>
            </p:grpSpPr>
            <p:sp>
              <p:nvSpPr>
                <p:cNvPr id="47143" name="Arc 9" descr="下对角虚线"/>
                <p:cNvSpPr/>
                <p:nvPr/>
              </p:nvSpPr>
              <p:spPr>
                <a:xfrm>
                  <a:off x="2706" y="2065"/>
                  <a:ext cx="222" cy="218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0" b="0"/>
                  <a:pathLst>
                    <a:path w="24174" h="43200" fill="none">
                      <a:moveTo>
                        <a:pt x="2573" y="0"/>
                      </a:moveTo>
                      <a:cubicBezTo>
                        <a:pt x="14503" y="0"/>
                        <a:pt x="24174" y="9670"/>
                        <a:pt x="24174" y="21600"/>
                      </a:cubicBezTo>
                      <a:cubicBezTo>
                        <a:pt x="24174" y="33529"/>
                        <a:pt x="14503" y="43200"/>
                        <a:pt x="2574" y="43200"/>
                      </a:cubicBezTo>
                      <a:cubicBezTo>
                        <a:pt x="1713" y="43200"/>
                        <a:pt x="854" y="43148"/>
                        <a:pt x="-1" y="43046"/>
                      </a:cubicBezTo>
                    </a:path>
                    <a:path w="24174" h="43200" stroke="0">
                      <a:moveTo>
                        <a:pt x="2573" y="0"/>
                      </a:moveTo>
                      <a:cubicBezTo>
                        <a:pt x="14503" y="0"/>
                        <a:pt x="24174" y="9670"/>
                        <a:pt x="24174" y="21600"/>
                      </a:cubicBezTo>
                      <a:cubicBezTo>
                        <a:pt x="24174" y="33529"/>
                        <a:pt x="14503" y="43200"/>
                        <a:pt x="2574" y="43200"/>
                      </a:cubicBezTo>
                      <a:cubicBezTo>
                        <a:pt x="1713" y="43200"/>
                        <a:pt x="854" y="43148"/>
                        <a:pt x="-1" y="43046"/>
                      </a:cubicBezTo>
                      <a:lnTo>
                        <a:pt x="2574" y="21600"/>
                      </a:lnTo>
                      <a:lnTo>
                        <a:pt x="2573" y="0"/>
                      </a:lnTo>
                      <a:close/>
                    </a:path>
                  </a:pathLst>
                </a:custGeom>
                <a:pattFill prst="dashDnDiag">
                  <a:fgClr>
                    <a:srgbClr val="000000">
                      <a:alpha val="100000"/>
                    </a:srgbClr>
                  </a:fgClr>
                  <a:bgClr>
                    <a:srgbClr val="FFFFFF">
                      <a:alpha val="100000"/>
                    </a:srgbClr>
                  </a:bgClr>
                </a:pattFill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144" name="Line 10"/>
                <p:cNvSpPr/>
                <p:nvPr/>
              </p:nvSpPr>
              <p:spPr>
                <a:xfrm>
                  <a:off x="2697" y="2064"/>
                  <a:ext cx="0" cy="2184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47120" name="Group 11"/>
              <p:cNvGrpSpPr/>
              <p:nvPr/>
            </p:nvGrpSpPr>
            <p:grpSpPr>
              <a:xfrm flipH="1">
                <a:off x="4377" y="2064"/>
                <a:ext cx="231" cy="2184"/>
                <a:chOff x="2697" y="2064"/>
                <a:chExt cx="231" cy="2184"/>
              </a:xfrm>
            </p:grpSpPr>
            <p:sp>
              <p:nvSpPr>
                <p:cNvPr id="47141" name="Arc 12" descr="下对角虚线"/>
                <p:cNvSpPr/>
                <p:nvPr/>
              </p:nvSpPr>
              <p:spPr>
                <a:xfrm>
                  <a:off x="2706" y="2065"/>
                  <a:ext cx="222" cy="218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0" b="0"/>
                  <a:pathLst>
                    <a:path w="24174" h="43200" fill="none">
                      <a:moveTo>
                        <a:pt x="2573" y="0"/>
                      </a:moveTo>
                      <a:cubicBezTo>
                        <a:pt x="14503" y="0"/>
                        <a:pt x="24174" y="9670"/>
                        <a:pt x="24174" y="21600"/>
                      </a:cubicBezTo>
                      <a:cubicBezTo>
                        <a:pt x="24174" y="33529"/>
                        <a:pt x="14503" y="43200"/>
                        <a:pt x="2574" y="43200"/>
                      </a:cubicBezTo>
                      <a:cubicBezTo>
                        <a:pt x="1713" y="43200"/>
                        <a:pt x="854" y="43148"/>
                        <a:pt x="-1" y="43046"/>
                      </a:cubicBezTo>
                    </a:path>
                    <a:path w="24174" h="43200" stroke="0">
                      <a:moveTo>
                        <a:pt x="2573" y="0"/>
                      </a:moveTo>
                      <a:cubicBezTo>
                        <a:pt x="14503" y="0"/>
                        <a:pt x="24174" y="9670"/>
                        <a:pt x="24174" y="21600"/>
                      </a:cubicBezTo>
                      <a:cubicBezTo>
                        <a:pt x="24174" y="33529"/>
                        <a:pt x="14503" y="43200"/>
                        <a:pt x="2574" y="43200"/>
                      </a:cubicBezTo>
                      <a:cubicBezTo>
                        <a:pt x="1713" y="43200"/>
                        <a:pt x="854" y="43148"/>
                        <a:pt x="-1" y="43046"/>
                      </a:cubicBezTo>
                      <a:lnTo>
                        <a:pt x="2574" y="21600"/>
                      </a:lnTo>
                      <a:lnTo>
                        <a:pt x="2573" y="0"/>
                      </a:lnTo>
                      <a:close/>
                    </a:path>
                  </a:pathLst>
                </a:custGeom>
                <a:pattFill prst="dashDnDiag">
                  <a:fgClr>
                    <a:srgbClr val="000000">
                      <a:alpha val="100000"/>
                    </a:srgbClr>
                  </a:fgClr>
                  <a:bgClr>
                    <a:srgbClr val="FFFFFF">
                      <a:alpha val="100000"/>
                    </a:srgbClr>
                  </a:bgClr>
                </a:pattFill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142" name="Line 13"/>
                <p:cNvSpPr/>
                <p:nvPr/>
              </p:nvSpPr>
              <p:spPr>
                <a:xfrm>
                  <a:off x="2697" y="2064"/>
                  <a:ext cx="0" cy="2184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47121" name="Line 14"/>
              <p:cNvSpPr/>
              <p:nvPr/>
            </p:nvSpPr>
            <p:spPr>
              <a:xfrm>
                <a:off x="2157" y="3156"/>
                <a:ext cx="6120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lgDashDot"/>
                <a:headEnd type="none" w="med" len="med"/>
                <a:tailEnd type="none" w="med" len="med"/>
              </a:ln>
            </p:spPr>
          </p:sp>
          <p:sp>
            <p:nvSpPr>
              <p:cNvPr id="47122" name="Line 15"/>
              <p:cNvSpPr/>
              <p:nvPr/>
            </p:nvSpPr>
            <p:spPr>
              <a:xfrm flipV="1">
                <a:off x="2517" y="2220"/>
                <a:ext cx="1980" cy="936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7123" name="Freeform 16"/>
              <p:cNvSpPr/>
              <p:nvPr/>
            </p:nvSpPr>
            <p:spPr>
              <a:xfrm>
                <a:off x="4515" y="2250"/>
                <a:ext cx="3402" cy="90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402" y="906"/>
                  </a:cxn>
                </a:cxnLst>
                <a:rect l="0" t="0" r="0" b="0"/>
                <a:pathLst>
                  <a:path w="3402" h="906">
                    <a:moveTo>
                      <a:pt x="0" y="0"/>
                    </a:moveTo>
                    <a:lnTo>
                      <a:pt x="3402" y="906"/>
                    </a:lnTo>
                  </a:path>
                </a:pathLst>
              </a:custGeom>
              <a:noFill/>
              <a:ln w="57150" cap="flat" cmpd="sng">
                <a:solidFill>
                  <a:srgbClr val="000000">
                    <a:alpha val="100000"/>
                  </a:srgbClr>
                </a:solidFill>
                <a:prstDash val="dash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124" name="Line 17"/>
              <p:cNvSpPr/>
              <p:nvPr/>
            </p:nvSpPr>
            <p:spPr>
              <a:xfrm>
                <a:off x="4857" y="2376"/>
                <a:ext cx="1260" cy="78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7125" name="Line 18"/>
              <p:cNvSpPr/>
              <p:nvPr/>
            </p:nvSpPr>
            <p:spPr>
              <a:xfrm>
                <a:off x="2517" y="3156"/>
                <a:ext cx="0" cy="156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lgDash"/>
                <a:headEnd type="none" w="med" len="med"/>
                <a:tailEnd type="none" w="med" len="med"/>
              </a:ln>
            </p:spPr>
          </p:sp>
          <p:sp>
            <p:nvSpPr>
              <p:cNvPr id="47126" name="Line 19"/>
              <p:cNvSpPr/>
              <p:nvPr/>
            </p:nvSpPr>
            <p:spPr>
              <a:xfrm>
                <a:off x="4632" y="4248"/>
                <a:ext cx="0" cy="468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lgDash"/>
                <a:headEnd type="none" w="med" len="med"/>
                <a:tailEnd type="none" w="med" len="med"/>
              </a:ln>
            </p:spPr>
          </p:sp>
          <p:sp>
            <p:nvSpPr>
              <p:cNvPr id="47127" name="Line 20"/>
              <p:cNvSpPr/>
              <p:nvPr/>
            </p:nvSpPr>
            <p:spPr>
              <a:xfrm>
                <a:off x="6117" y="3156"/>
                <a:ext cx="0" cy="1404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lgDash"/>
                <a:headEnd type="none" w="med" len="med"/>
                <a:tailEnd type="none" w="med" len="med"/>
              </a:ln>
            </p:spPr>
          </p:sp>
          <p:sp>
            <p:nvSpPr>
              <p:cNvPr id="47128" name="Line 21"/>
              <p:cNvSpPr/>
              <p:nvPr/>
            </p:nvSpPr>
            <p:spPr>
              <a:xfrm>
                <a:off x="7917" y="3156"/>
                <a:ext cx="0" cy="156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lgDash"/>
                <a:headEnd type="none" w="med" len="med"/>
                <a:tailEnd type="none" w="med" len="med"/>
              </a:ln>
            </p:spPr>
          </p:sp>
          <p:sp>
            <p:nvSpPr>
              <p:cNvPr id="47129" name="Line 22"/>
              <p:cNvSpPr/>
              <p:nvPr/>
            </p:nvSpPr>
            <p:spPr>
              <a:xfrm>
                <a:off x="2517" y="4716"/>
                <a:ext cx="2115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stealth" w="med" len="med"/>
                <a:tailEnd type="stealth" w="med" len="med"/>
              </a:ln>
            </p:spPr>
          </p:sp>
          <p:sp>
            <p:nvSpPr>
              <p:cNvPr id="47130" name="Line 23"/>
              <p:cNvSpPr/>
              <p:nvPr/>
            </p:nvSpPr>
            <p:spPr>
              <a:xfrm>
                <a:off x="4677" y="4716"/>
                <a:ext cx="3240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stealth" w="med" len="med"/>
                <a:tailEnd type="stealth" w="med" len="med"/>
              </a:ln>
            </p:spPr>
          </p:sp>
          <p:sp>
            <p:nvSpPr>
              <p:cNvPr id="47131" name="Line 24"/>
              <p:cNvSpPr/>
              <p:nvPr/>
            </p:nvSpPr>
            <p:spPr>
              <a:xfrm flipH="1">
                <a:off x="4677" y="4404"/>
                <a:ext cx="1440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stealth" w="med" len="med"/>
                <a:tailEnd type="stealth" w="med" len="med"/>
              </a:ln>
            </p:spPr>
          </p:sp>
          <p:sp>
            <p:nvSpPr>
              <p:cNvPr id="47132" name="Freeform 25"/>
              <p:cNvSpPr/>
              <p:nvPr/>
            </p:nvSpPr>
            <p:spPr>
              <a:xfrm>
                <a:off x="3240" y="2685"/>
                <a:ext cx="300" cy="135"/>
              </a:xfrm>
              <a:custGeom>
                <a:avLst/>
                <a:gdLst/>
                <a:ahLst/>
                <a:cxnLst>
                  <a:cxn ang="0">
                    <a:pos x="0" y="135"/>
                  </a:cxn>
                  <a:cxn ang="0">
                    <a:pos x="300" y="0"/>
                  </a:cxn>
                </a:cxnLst>
                <a:rect l="0" t="0" r="0" b="0"/>
                <a:pathLst>
                  <a:path w="300" h="135">
                    <a:moveTo>
                      <a:pt x="0" y="135"/>
                    </a:moveTo>
                    <a:lnTo>
                      <a:pt x="300" y="0"/>
                    </a:lnTo>
                  </a:path>
                </a:pathLst>
              </a:custGeom>
              <a:noFill/>
              <a:ln w="5715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stealth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133" name="Freeform 26"/>
              <p:cNvSpPr/>
              <p:nvPr/>
            </p:nvSpPr>
            <p:spPr>
              <a:xfrm>
                <a:off x="5205" y="2595"/>
                <a:ext cx="375" cy="21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75" y="210"/>
                  </a:cxn>
                </a:cxnLst>
                <a:rect l="0" t="0" r="0" b="0"/>
                <a:pathLst>
                  <a:path w="375" h="210">
                    <a:moveTo>
                      <a:pt x="0" y="0"/>
                    </a:moveTo>
                    <a:lnTo>
                      <a:pt x="375" y="210"/>
                    </a:lnTo>
                  </a:path>
                </a:pathLst>
              </a:custGeom>
              <a:noFill/>
              <a:ln w="5715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stealth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134" name="Text Box 27"/>
              <p:cNvSpPr txBox="1"/>
              <p:nvPr/>
            </p:nvSpPr>
            <p:spPr>
              <a:xfrm>
                <a:off x="2337" y="2844"/>
                <a:ext cx="360" cy="46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000" dirty="0">
                    <a:latin typeface="Times New Roman" panose="02020603050405020304" pitchFamily="18" charset="0"/>
                  </a:rPr>
                  <a:t>O</a:t>
                </a:r>
              </a:p>
            </p:txBody>
          </p:sp>
          <p:sp>
            <p:nvSpPr>
              <p:cNvPr id="47135" name="Text Box 28"/>
              <p:cNvSpPr txBox="1"/>
              <p:nvPr/>
            </p:nvSpPr>
            <p:spPr>
              <a:xfrm>
                <a:off x="6117" y="2844"/>
                <a:ext cx="360" cy="46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000" dirty="0">
                    <a:latin typeface="Times New Roman" panose="02020603050405020304" pitchFamily="18" charset="0"/>
                  </a:rPr>
                  <a:t>I</a:t>
                </a:r>
              </a:p>
            </p:txBody>
          </p:sp>
          <p:sp>
            <p:nvSpPr>
              <p:cNvPr id="47136" name="Text Box 29"/>
              <p:cNvSpPr txBox="1"/>
              <p:nvPr/>
            </p:nvSpPr>
            <p:spPr>
              <a:xfrm>
                <a:off x="7917" y="2844"/>
                <a:ext cx="360" cy="31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000" dirty="0">
                    <a:latin typeface="Times New Roman" panose="02020603050405020304" pitchFamily="18" charset="0"/>
                  </a:rPr>
                  <a:t>I</a:t>
                </a:r>
                <a:r>
                  <a:rPr lang="en-US" altLang="zh-CN" sz="2000" baseline="-25000" dirty="0">
                    <a:latin typeface="Times New Roman" panose="02020603050405020304" pitchFamily="18" charset="0"/>
                  </a:rPr>
                  <a:t>1</a:t>
                </a:r>
                <a:endParaRPr lang="en-US" altLang="zh-CN" sz="20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7137" name="Text Box 30"/>
              <p:cNvSpPr txBox="1"/>
              <p:nvPr/>
            </p:nvSpPr>
            <p:spPr>
              <a:xfrm>
                <a:off x="3057" y="4404"/>
                <a:ext cx="720" cy="31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000" i="1" dirty="0">
                    <a:latin typeface="Times New Roman" panose="02020603050405020304" pitchFamily="18" charset="0"/>
                  </a:rPr>
                  <a:t>u</a:t>
                </a:r>
                <a:r>
                  <a:rPr lang="en-US" altLang="zh-CN" sz="2000" baseline="-25000" dirty="0">
                    <a:latin typeface="Times New Roman" panose="02020603050405020304" pitchFamily="18" charset="0"/>
                  </a:rPr>
                  <a:t>1</a:t>
                </a:r>
                <a:r>
                  <a:rPr lang="en-US" altLang="zh-CN" sz="2000" dirty="0">
                    <a:latin typeface="Times New Roman" panose="02020603050405020304" pitchFamily="18" charset="0"/>
                  </a:rPr>
                  <a:t>=</a:t>
                </a:r>
                <a:r>
                  <a:rPr lang="en-US" altLang="zh-CN" sz="2000" i="1" dirty="0">
                    <a:latin typeface="Times New Roman" panose="02020603050405020304" pitchFamily="18" charset="0"/>
                  </a:rPr>
                  <a:t>u</a:t>
                </a:r>
              </a:p>
            </p:txBody>
          </p:sp>
          <p:sp>
            <p:nvSpPr>
              <p:cNvPr id="47138" name="Text Box 31"/>
              <p:cNvSpPr txBox="1"/>
              <p:nvPr/>
            </p:nvSpPr>
            <p:spPr>
              <a:xfrm>
                <a:off x="5217" y="4092"/>
                <a:ext cx="720" cy="31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000" i="1" dirty="0">
                    <a:latin typeface="Times New Roman" panose="02020603050405020304" pitchFamily="18" charset="0"/>
                  </a:rPr>
                  <a:t>v</a:t>
                </a:r>
                <a:r>
                  <a:rPr lang="en-US" altLang="zh-CN" sz="2000" baseline="-25000" dirty="0">
                    <a:latin typeface="Times New Roman" panose="02020603050405020304" pitchFamily="18" charset="0"/>
                  </a:rPr>
                  <a:t>2</a:t>
                </a:r>
                <a:r>
                  <a:rPr lang="en-US" altLang="zh-CN" sz="2000" dirty="0">
                    <a:latin typeface="Times New Roman" panose="02020603050405020304" pitchFamily="18" charset="0"/>
                  </a:rPr>
                  <a:t>=</a:t>
                </a:r>
                <a:r>
                  <a:rPr lang="en-US" altLang="zh-CN" sz="2000" i="1" dirty="0">
                    <a:latin typeface="Times New Roman" panose="02020603050405020304" pitchFamily="18" charset="0"/>
                  </a:rPr>
                  <a:t>v</a:t>
                </a:r>
              </a:p>
            </p:txBody>
          </p:sp>
          <p:sp>
            <p:nvSpPr>
              <p:cNvPr id="47139" name="Text Box 32"/>
              <p:cNvSpPr txBox="1"/>
              <p:nvPr/>
            </p:nvSpPr>
            <p:spPr>
              <a:xfrm>
                <a:off x="6297" y="4404"/>
                <a:ext cx="720" cy="31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000" i="1" dirty="0">
                    <a:latin typeface="Times New Roman" panose="02020603050405020304" pitchFamily="18" charset="0"/>
                  </a:rPr>
                  <a:t>u</a:t>
                </a:r>
                <a:r>
                  <a:rPr lang="en-US" altLang="zh-CN" sz="2000" baseline="-25000" dirty="0">
                    <a:latin typeface="Times New Roman" panose="02020603050405020304" pitchFamily="18" charset="0"/>
                  </a:rPr>
                  <a:t>2</a:t>
                </a:r>
                <a:r>
                  <a:rPr lang="en-US" altLang="zh-CN" sz="2000" dirty="0">
                    <a:latin typeface="Times New Roman" panose="02020603050405020304" pitchFamily="18" charset="0"/>
                  </a:rPr>
                  <a:t>=-</a:t>
                </a:r>
                <a:r>
                  <a:rPr lang="en-US" altLang="zh-CN" sz="2000" i="1" dirty="0">
                    <a:latin typeface="Times New Roman" panose="02020603050405020304" pitchFamily="18" charset="0"/>
                  </a:rPr>
                  <a:t>v</a:t>
                </a:r>
                <a:r>
                  <a:rPr lang="en-US" altLang="zh-CN" sz="2000" baseline="-25000" dirty="0">
                    <a:latin typeface="Times New Roman" panose="02020603050405020304" pitchFamily="18" charset="0"/>
                  </a:rPr>
                  <a:t>1</a:t>
                </a:r>
                <a:endParaRPr lang="en-US" altLang="zh-CN" sz="20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7140" name="Text Box 33"/>
              <p:cNvSpPr txBox="1"/>
              <p:nvPr/>
            </p:nvSpPr>
            <p:spPr>
              <a:xfrm>
                <a:off x="3957" y="5184"/>
                <a:ext cx="2160" cy="31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endParaRPr lang="zh-CN" altLang="zh-CN" sz="2000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7111" name="Group 34"/>
            <p:cNvGrpSpPr/>
            <p:nvPr/>
          </p:nvGrpSpPr>
          <p:grpSpPr>
            <a:xfrm>
              <a:off x="2373" y="903"/>
              <a:ext cx="291" cy="95"/>
              <a:chOff x="2352" y="890"/>
              <a:chExt cx="469" cy="143"/>
            </a:xfrm>
          </p:grpSpPr>
          <p:sp>
            <p:nvSpPr>
              <p:cNvPr id="47115" name="Oval 35"/>
              <p:cNvSpPr/>
              <p:nvPr/>
            </p:nvSpPr>
            <p:spPr>
              <a:xfrm>
                <a:off x="2509" y="890"/>
                <a:ext cx="144" cy="136"/>
              </a:xfrm>
              <a:prstGeom prst="ellipse">
                <a:avLst/>
              </a:prstGeom>
              <a:solidFill>
                <a:srgbClr val="FF0000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7116" name="Oval 36"/>
              <p:cNvSpPr/>
              <p:nvPr/>
            </p:nvSpPr>
            <p:spPr>
              <a:xfrm>
                <a:off x="2677" y="897"/>
                <a:ext cx="144" cy="136"/>
              </a:xfrm>
              <a:prstGeom prst="ellipse">
                <a:avLst/>
              </a:prstGeom>
              <a:solidFill>
                <a:schemeClr val="accent2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7117" name="Oval 37"/>
              <p:cNvSpPr/>
              <p:nvPr/>
            </p:nvSpPr>
            <p:spPr>
              <a:xfrm>
                <a:off x="2352" y="893"/>
                <a:ext cx="144" cy="136"/>
              </a:xfrm>
              <a:prstGeom prst="ellipse">
                <a:avLst/>
              </a:prstGeom>
              <a:solidFill>
                <a:schemeClr val="accent2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47112" name="Oval 38"/>
            <p:cNvSpPr/>
            <p:nvPr/>
          </p:nvSpPr>
          <p:spPr>
            <a:xfrm>
              <a:off x="1141" y="908"/>
              <a:ext cx="91" cy="91"/>
            </a:xfrm>
            <a:prstGeom prst="ellipse">
              <a:avLst/>
            </a:prstGeom>
            <a:solidFill>
              <a:srgbClr val="A50021"/>
            </a:solidFill>
            <a:ln w="9525" cap="flat" cmpd="sng">
              <a:solidFill>
                <a:srgbClr val="A5002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7113" name="Oval 39"/>
            <p:cNvSpPr/>
            <p:nvPr/>
          </p:nvSpPr>
          <p:spPr>
            <a:xfrm>
              <a:off x="3394" y="914"/>
              <a:ext cx="91" cy="91"/>
            </a:xfrm>
            <a:prstGeom prst="ellipse">
              <a:avLst/>
            </a:prstGeom>
            <a:solidFill>
              <a:schemeClr val="accent2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7114" name="Oval 40"/>
            <p:cNvSpPr/>
            <p:nvPr/>
          </p:nvSpPr>
          <p:spPr>
            <a:xfrm>
              <a:off x="4534" y="908"/>
              <a:ext cx="91" cy="91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47109" name="Line 41"/>
          <p:cNvSpPr/>
          <p:nvPr/>
        </p:nvSpPr>
        <p:spPr>
          <a:xfrm>
            <a:off x="3851275" y="441325"/>
            <a:ext cx="325438" cy="179388"/>
          </a:xfrm>
          <a:prstGeom prst="line">
            <a:avLst/>
          </a:prstGeom>
          <a:ln w="57150" cap="flat" cmpd="sng">
            <a:solidFill>
              <a:srgbClr val="A50021"/>
            </a:solidFill>
            <a:prstDash val="solid"/>
            <a:headEnd type="none" w="med" len="med"/>
            <a:tailEnd type="triangle" w="med" len="med"/>
          </a:ln>
        </p:spPr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1889475"/>
              </p:ext>
            </p:extLst>
          </p:nvPr>
        </p:nvGraphicFramePr>
        <p:xfrm>
          <a:off x="1883569" y="5092163"/>
          <a:ext cx="5265481" cy="885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6" name="Equation" r:id="rId3" imgW="1358640" imgH="228600" progId="Equation.DSMT4">
                  <p:embed/>
                </p:oleObj>
              </mc:Choice>
              <mc:Fallback>
                <p:oleObj name="Equation" r:id="rId3" imgW="135864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83569" y="5092163"/>
                        <a:ext cx="5265481" cy="8857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/>
          <p:cNvSpPr txBox="1"/>
          <p:nvPr/>
        </p:nvSpPr>
        <p:spPr>
          <a:xfrm>
            <a:off x="468313" y="3824288"/>
            <a:ext cx="4727575" cy="579437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分析：对第一个透镜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L</a:t>
            </a:r>
            <a:r>
              <a:rPr lang="en-US" altLang="zh-CN" sz="3200" baseline="-25000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3200" baseline="-25000" dirty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4166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6025041"/>
              </p:ext>
            </p:extLst>
          </p:nvPr>
        </p:nvGraphicFramePr>
        <p:xfrm>
          <a:off x="4895850" y="4625975"/>
          <a:ext cx="2448458" cy="1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31" name="Equation" r:id="rId3" imgW="391795" imgH="198755" progId="Equation.DSMT4">
                  <p:embed/>
                </p:oleObj>
              </mc:Choice>
              <mc:Fallback>
                <p:oleObj name="Equation" r:id="rId3" imgW="391795" imgH="198755" progId="Equation.DSMT4">
                  <p:embed/>
                  <p:pic>
                    <p:nvPicPr>
                      <p:cNvPr id="0" name="图片 3145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895850" y="4625975"/>
                        <a:ext cx="2448458" cy="1455612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1742" name="Object 7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2241085"/>
              </p:ext>
            </p:extLst>
          </p:nvPr>
        </p:nvGraphicFramePr>
        <p:xfrm>
          <a:off x="1331913" y="4652962"/>
          <a:ext cx="2355905" cy="1440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32" r:id="rId5" imgW="685800" imgH="419100" progId="Equation.3">
                  <p:embed/>
                </p:oleObj>
              </mc:Choice>
              <mc:Fallback>
                <p:oleObj r:id="rId5" imgW="685800" imgH="419100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31913" y="4652962"/>
                        <a:ext cx="2355905" cy="1440187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" name="Group 5"/>
          <p:cNvGrpSpPr/>
          <p:nvPr/>
        </p:nvGrpSpPr>
        <p:grpSpPr>
          <a:xfrm>
            <a:off x="1511300" y="296863"/>
            <a:ext cx="6119813" cy="3816350"/>
            <a:chOff x="952" y="187"/>
            <a:chExt cx="3855" cy="2404"/>
          </a:xfrm>
        </p:grpSpPr>
        <p:grpSp>
          <p:nvGrpSpPr>
            <p:cNvPr id="42" name="Group 6"/>
            <p:cNvGrpSpPr/>
            <p:nvPr/>
          </p:nvGrpSpPr>
          <p:grpSpPr>
            <a:xfrm>
              <a:off x="952" y="187"/>
              <a:ext cx="3855" cy="2404"/>
              <a:chOff x="2157" y="2064"/>
              <a:chExt cx="6120" cy="3432"/>
            </a:xfrm>
          </p:grpSpPr>
          <p:sp>
            <p:nvSpPr>
              <p:cNvPr id="50" name="Rectangle 7"/>
              <p:cNvSpPr/>
              <p:nvPr/>
            </p:nvSpPr>
            <p:spPr>
              <a:xfrm flipH="1">
                <a:off x="6297" y="2064"/>
                <a:ext cx="221" cy="218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51" name="Group 8"/>
              <p:cNvGrpSpPr/>
              <p:nvPr/>
            </p:nvGrpSpPr>
            <p:grpSpPr>
              <a:xfrm>
                <a:off x="4677" y="2064"/>
                <a:ext cx="231" cy="2184"/>
                <a:chOff x="2697" y="2064"/>
                <a:chExt cx="231" cy="2184"/>
              </a:xfrm>
            </p:grpSpPr>
            <p:sp>
              <p:nvSpPr>
                <p:cNvPr id="75" name="Arc 9" descr="下对角虚线"/>
                <p:cNvSpPr/>
                <p:nvPr/>
              </p:nvSpPr>
              <p:spPr>
                <a:xfrm>
                  <a:off x="2706" y="2065"/>
                  <a:ext cx="222" cy="218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0" b="0"/>
                  <a:pathLst>
                    <a:path w="24174" h="43200" fill="none">
                      <a:moveTo>
                        <a:pt x="2573" y="0"/>
                      </a:moveTo>
                      <a:cubicBezTo>
                        <a:pt x="14503" y="0"/>
                        <a:pt x="24174" y="9670"/>
                        <a:pt x="24174" y="21600"/>
                      </a:cubicBezTo>
                      <a:cubicBezTo>
                        <a:pt x="24174" y="33529"/>
                        <a:pt x="14503" y="43200"/>
                        <a:pt x="2574" y="43200"/>
                      </a:cubicBezTo>
                      <a:cubicBezTo>
                        <a:pt x="1713" y="43200"/>
                        <a:pt x="854" y="43148"/>
                        <a:pt x="-1" y="43046"/>
                      </a:cubicBezTo>
                    </a:path>
                    <a:path w="24174" h="43200" stroke="0">
                      <a:moveTo>
                        <a:pt x="2573" y="0"/>
                      </a:moveTo>
                      <a:cubicBezTo>
                        <a:pt x="14503" y="0"/>
                        <a:pt x="24174" y="9670"/>
                        <a:pt x="24174" y="21600"/>
                      </a:cubicBezTo>
                      <a:cubicBezTo>
                        <a:pt x="24174" y="33529"/>
                        <a:pt x="14503" y="43200"/>
                        <a:pt x="2574" y="43200"/>
                      </a:cubicBezTo>
                      <a:cubicBezTo>
                        <a:pt x="1713" y="43200"/>
                        <a:pt x="854" y="43148"/>
                        <a:pt x="-1" y="43046"/>
                      </a:cubicBezTo>
                      <a:lnTo>
                        <a:pt x="2574" y="21600"/>
                      </a:lnTo>
                      <a:lnTo>
                        <a:pt x="2573" y="0"/>
                      </a:lnTo>
                      <a:close/>
                    </a:path>
                  </a:pathLst>
                </a:custGeom>
                <a:pattFill prst="dashDnDiag">
                  <a:fgClr>
                    <a:srgbClr val="000000">
                      <a:alpha val="100000"/>
                    </a:srgbClr>
                  </a:fgClr>
                  <a:bgClr>
                    <a:srgbClr val="FFFFFF">
                      <a:alpha val="100000"/>
                    </a:srgbClr>
                  </a:bgClr>
                </a:pattFill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" name="Line 10"/>
                <p:cNvSpPr/>
                <p:nvPr/>
              </p:nvSpPr>
              <p:spPr>
                <a:xfrm>
                  <a:off x="2697" y="2064"/>
                  <a:ext cx="0" cy="2184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52" name="Group 11"/>
              <p:cNvGrpSpPr/>
              <p:nvPr/>
            </p:nvGrpSpPr>
            <p:grpSpPr>
              <a:xfrm flipH="1">
                <a:off x="4377" y="2064"/>
                <a:ext cx="231" cy="2184"/>
                <a:chOff x="2697" y="2064"/>
                <a:chExt cx="231" cy="2184"/>
              </a:xfrm>
            </p:grpSpPr>
            <p:sp>
              <p:nvSpPr>
                <p:cNvPr id="73" name="Arc 12" descr="下对角虚线"/>
                <p:cNvSpPr/>
                <p:nvPr/>
              </p:nvSpPr>
              <p:spPr>
                <a:xfrm>
                  <a:off x="2706" y="2065"/>
                  <a:ext cx="222" cy="218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0" b="0"/>
                  <a:pathLst>
                    <a:path w="24174" h="43200" fill="none">
                      <a:moveTo>
                        <a:pt x="2573" y="0"/>
                      </a:moveTo>
                      <a:cubicBezTo>
                        <a:pt x="14503" y="0"/>
                        <a:pt x="24174" y="9670"/>
                        <a:pt x="24174" y="21600"/>
                      </a:cubicBezTo>
                      <a:cubicBezTo>
                        <a:pt x="24174" y="33529"/>
                        <a:pt x="14503" y="43200"/>
                        <a:pt x="2574" y="43200"/>
                      </a:cubicBezTo>
                      <a:cubicBezTo>
                        <a:pt x="1713" y="43200"/>
                        <a:pt x="854" y="43148"/>
                        <a:pt x="-1" y="43046"/>
                      </a:cubicBezTo>
                    </a:path>
                    <a:path w="24174" h="43200" stroke="0">
                      <a:moveTo>
                        <a:pt x="2573" y="0"/>
                      </a:moveTo>
                      <a:cubicBezTo>
                        <a:pt x="14503" y="0"/>
                        <a:pt x="24174" y="9670"/>
                        <a:pt x="24174" y="21600"/>
                      </a:cubicBezTo>
                      <a:cubicBezTo>
                        <a:pt x="24174" y="33529"/>
                        <a:pt x="14503" y="43200"/>
                        <a:pt x="2574" y="43200"/>
                      </a:cubicBezTo>
                      <a:cubicBezTo>
                        <a:pt x="1713" y="43200"/>
                        <a:pt x="854" y="43148"/>
                        <a:pt x="-1" y="43046"/>
                      </a:cubicBezTo>
                      <a:lnTo>
                        <a:pt x="2574" y="21600"/>
                      </a:lnTo>
                      <a:lnTo>
                        <a:pt x="2573" y="0"/>
                      </a:lnTo>
                      <a:close/>
                    </a:path>
                  </a:pathLst>
                </a:custGeom>
                <a:pattFill prst="dashDnDiag">
                  <a:fgClr>
                    <a:srgbClr val="000000">
                      <a:alpha val="100000"/>
                    </a:srgbClr>
                  </a:fgClr>
                  <a:bgClr>
                    <a:srgbClr val="FFFFFF">
                      <a:alpha val="100000"/>
                    </a:srgbClr>
                  </a:bgClr>
                </a:pattFill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" name="Line 13"/>
                <p:cNvSpPr/>
                <p:nvPr/>
              </p:nvSpPr>
              <p:spPr>
                <a:xfrm>
                  <a:off x="2697" y="2064"/>
                  <a:ext cx="0" cy="2184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53" name="Line 14"/>
              <p:cNvSpPr/>
              <p:nvPr/>
            </p:nvSpPr>
            <p:spPr>
              <a:xfrm>
                <a:off x="2157" y="3156"/>
                <a:ext cx="6120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lgDashDot"/>
                <a:headEnd type="none" w="med" len="med"/>
                <a:tailEnd type="none" w="med" len="med"/>
              </a:ln>
            </p:spPr>
          </p:sp>
          <p:sp>
            <p:nvSpPr>
              <p:cNvPr id="54" name="Line 15"/>
              <p:cNvSpPr/>
              <p:nvPr/>
            </p:nvSpPr>
            <p:spPr>
              <a:xfrm flipV="1">
                <a:off x="2517" y="2220"/>
                <a:ext cx="1980" cy="936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5" name="Freeform 16"/>
              <p:cNvSpPr/>
              <p:nvPr/>
            </p:nvSpPr>
            <p:spPr>
              <a:xfrm>
                <a:off x="4515" y="2250"/>
                <a:ext cx="3402" cy="90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402" y="906"/>
                  </a:cxn>
                </a:cxnLst>
                <a:rect l="0" t="0" r="0" b="0"/>
                <a:pathLst>
                  <a:path w="3402" h="906">
                    <a:moveTo>
                      <a:pt x="0" y="0"/>
                    </a:moveTo>
                    <a:lnTo>
                      <a:pt x="3402" y="906"/>
                    </a:lnTo>
                  </a:path>
                </a:pathLst>
              </a:custGeom>
              <a:noFill/>
              <a:ln w="57150" cap="flat" cmpd="sng">
                <a:solidFill>
                  <a:srgbClr val="000000">
                    <a:alpha val="100000"/>
                  </a:srgbClr>
                </a:solidFill>
                <a:prstDash val="dash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6" name="Line 17"/>
              <p:cNvSpPr/>
              <p:nvPr/>
            </p:nvSpPr>
            <p:spPr>
              <a:xfrm>
                <a:off x="4857" y="2376"/>
                <a:ext cx="1260" cy="78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" name="Line 18"/>
              <p:cNvSpPr/>
              <p:nvPr/>
            </p:nvSpPr>
            <p:spPr>
              <a:xfrm>
                <a:off x="2517" y="3156"/>
                <a:ext cx="0" cy="156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lgDash"/>
                <a:headEnd type="none" w="med" len="med"/>
                <a:tailEnd type="none" w="med" len="med"/>
              </a:ln>
            </p:spPr>
          </p:sp>
          <p:sp>
            <p:nvSpPr>
              <p:cNvPr id="58" name="Line 19"/>
              <p:cNvSpPr/>
              <p:nvPr/>
            </p:nvSpPr>
            <p:spPr>
              <a:xfrm>
                <a:off x="4632" y="4248"/>
                <a:ext cx="0" cy="468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lgDash"/>
                <a:headEnd type="none" w="med" len="med"/>
                <a:tailEnd type="none" w="med" len="med"/>
              </a:ln>
            </p:spPr>
          </p:sp>
          <p:sp>
            <p:nvSpPr>
              <p:cNvPr id="59" name="Line 20"/>
              <p:cNvSpPr/>
              <p:nvPr/>
            </p:nvSpPr>
            <p:spPr>
              <a:xfrm>
                <a:off x="6117" y="3156"/>
                <a:ext cx="0" cy="1404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lgDash"/>
                <a:headEnd type="none" w="med" len="med"/>
                <a:tailEnd type="none" w="med" len="med"/>
              </a:ln>
            </p:spPr>
          </p:sp>
          <p:sp>
            <p:nvSpPr>
              <p:cNvPr id="60" name="Line 21"/>
              <p:cNvSpPr/>
              <p:nvPr/>
            </p:nvSpPr>
            <p:spPr>
              <a:xfrm>
                <a:off x="7917" y="3156"/>
                <a:ext cx="0" cy="156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lgDash"/>
                <a:headEnd type="none" w="med" len="med"/>
                <a:tailEnd type="none" w="med" len="med"/>
              </a:ln>
            </p:spPr>
          </p:sp>
          <p:sp>
            <p:nvSpPr>
              <p:cNvPr id="61" name="Line 22"/>
              <p:cNvSpPr/>
              <p:nvPr/>
            </p:nvSpPr>
            <p:spPr>
              <a:xfrm>
                <a:off x="2517" y="4716"/>
                <a:ext cx="2115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stealth" w="med" len="med"/>
                <a:tailEnd type="stealth" w="med" len="med"/>
              </a:ln>
            </p:spPr>
          </p:sp>
          <p:sp>
            <p:nvSpPr>
              <p:cNvPr id="62" name="Line 23"/>
              <p:cNvSpPr/>
              <p:nvPr/>
            </p:nvSpPr>
            <p:spPr>
              <a:xfrm>
                <a:off x="4677" y="4716"/>
                <a:ext cx="3240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stealth" w="med" len="med"/>
                <a:tailEnd type="stealth" w="med" len="med"/>
              </a:ln>
            </p:spPr>
          </p:sp>
          <p:sp>
            <p:nvSpPr>
              <p:cNvPr id="63" name="Line 24"/>
              <p:cNvSpPr/>
              <p:nvPr/>
            </p:nvSpPr>
            <p:spPr>
              <a:xfrm flipH="1">
                <a:off x="4677" y="4404"/>
                <a:ext cx="1440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stealth" w="med" len="med"/>
                <a:tailEnd type="stealth" w="med" len="med"/>
              </a:ln>
            </p:spPr>
          </p:sp>
          <p:sp>
            <p:nvSpPr>
              <p:cNvPr id="64" name="Freeform 25"/>
              <p:cNvSpPr/>
              <p:nvPr/>
            </p:nvSpPr>
            <p:spPr>
              <a:xfrm>
                <a:off x="3240" y="2685"/>
                <a:ext cx="300" cy="135"/>
              </a:xfrm>
              <a:custGeom>
                <a:avLst/>
                <a:gdLst/>
                <a:ahLst/>
                <a:cxnLst>
                  <a:cxn ang="0">
                    <a:pos x="0" y="135"/>
                  </a:cxn>
                  <a:cxn ang="0">
                    <a:pos x="300" y="0"/>
                  </a:cxn>
                </a:cxnLst>
                <a:rect l="0" t="0" r="0" b="0"/>
                <a:pathLst>
                  <a:path w="300" h="135">
                    <a:moveTo>
                      <a:pt x="0" y="135"/>
                    </a:moveTo>
                    <a:lnTo>
                      <a:pt x="300" y="0"/>
                    </a:lnTo>
                  </a:path>
                </a:pathLst>
              </a:custGeom>
              <a:noFill/>
              <a:ln w="5715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stealth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5" name="Freeform 26"/>
              <p:cNvSpPr/>
              <p:nvPr/>
            </p:nvSpPr>
            <p:spPr>
              <a:xfrm>
                <a:off x="5205" y="2595"/>
                <a:ext cx="375" cy="21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75" y="210"/>
                  </a:cxn>
                </a:cxnLst>
                <a:rect l="0" t="0" r="0" b="0"/>
                <a:pathLst>
                  <a:path w="375" h="210">
                    <a:moveTo>
                      <a:pt x="0" y="0"/>
                    </a:moveTo>
                    <a:lnTo>
                      <a:pt x="375" y="210"/>
                    </a:lnTo>
                  </a:path>
                </a:pathLst>
              </a:custGeom>
              <a:noFill/>
              <a:ln w="5715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stealth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6" name="Text Box 27"/>
              <p:cNvSpPr txBox="1"/>
              <p:nvPr/>
            </p:nvSpPr>
            <p:spPr>
              <a:xfrm>
                <a:off x="2337" y="2844"/>
                <a:ext cx="360" cy="46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000" dirty="0">
                    <a:latin typeface="Times New Roman" panose="02020603050405020304" pitchFamily="18" charset="0"/>
                  </a:rPr>
                  <a:t>O</a:t>
                </a:r>
              </a:p>
            </p:txBody>
          </p:sp>
          <p:sp>
            <p:nvSpPr>
              <p:cNvPr id="67" name="Text Box 28"/>
              <p:cNvSpPr txBox="1"/>
              <p:nvPr/>
            </p:nvSpPr>
            <p:spPr>
              <a:xfrm>
                <a:off x="6117" y="2844"/>
                <a:ext cx="360" cy="46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000" dirty="0">
                    <a:latin typeface="Times New Roman" panose="02020603050405020304" pitchFamily="18" charset="0"/>
                  </a:rPr>
                  <a:t>I</a:t>
                </a:r>
              </a:p>
            </p:txBody>
          </p:sp>
          <p:sp>
            <p:nvSpPr>
              <p:cNvPr id="68" name="Text Box 29"/>
              <p:cNvSpPr txBox="1"/>
              <p:nvPr/>
            </p:nvSpPr>
            <p:spPr>
              <a:xfrm>
                <a:off x="7917" y="2844"/>
                <a:ext cx="360" cy="31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000" dirty="0">
                    <a:latin typeface="Times New Roman" panose="02020603050405020304" pitchFamily="18" charset="0"/>
                  </a:rPr>
                  <a:t>I</a:t>
                </a:r>
                <a:r>
                  <a:rPr lang="en-US" altLang="zh-CN" sz="2000" baseline="-25000" dirty="0">
                    <a:latin typeface="Times New Roman" panose="02020603050405020304" pitchFamily="18" charset="0"/>
                  </a:rPr>
                  <a:t>1</a:t>
                </a:r>
                <a:endParaRPr lang="en-US" altLang="zh-CN" sz="20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9" name="Text Box 30"/>
              <p:cNvSpPr txBox="1"/>
              <p:nvPr/>
            </p:nvSpPr>
            <p:spPr>
              <a:xfrm>
                <a:off x="3057" y="4404"/>
                <a:ext cx="720" cy="31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000" i="1" dirty="0">
                    <a:latin typeface="Times New Roman" panose="02020603050405020304" pitchFamily="18" charset="0"/>
                  </a:rPr>
                  <a:t>u</a:t>
                </a:r>
                <a:r>
                  <a:rPr lang="en-US" altLang="zh-CN" sz="2000" baseline="-25000" dirty="0">
                    <a:latin typeface="Times New Roman" panose="02020603050405020304" pitchFamily="18" charset="0"/>
                  </a:rPr>
                  <a:t>1</a:t>
                </a:r>
                <a:r>
                  <a:rPr lang="en-US" altLang="zh-CN" sz="2000" dirty="0">
                    <a:latin typeface="Times New Roman" panose="02020603050405020304" pitchFamily="18" charset="0"/>
                  </a:rPr>
                  <a:t>=</a:t>
                </a:r>
                <a:r>
                  <a:rPr lang="en-US" altLang="zh-CN" sz="2000" i="1" dirty="0">
                    <a:latin typeface="Times New Roman" panose="02020603050405020304" pitchFamily="18" charset="0"/>
                  </a:rPr>
                  <a:t>u</a:t>
                </a:r>
              </a:p>
            </p:txBody>
          </p:sp>
          <p:sp>
            <p:nvSpPr>
              <p:cNvPr id="70" name="Text Box 31"/>
              <p:cNvSpPr txBox="1"/>
              <p:nvPr/>
            </p:nvSpPr>
            <p:spPr>
              <a:xfrm>
                <a:off x="5217" y="4092"/>
                <a:ext cx="720" cy="31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000" i="1" dirty="0">
                    <a:latin typeface="Times New Roman" panose="02020603050405020304" pitchFamily="18" charset="0"/>
                  </a:rPr>
                  <a:t>v</a:t>
                </a:r>
                <a:r>
                  <a:rPr lang="en-US" altLang="zh-CN" sz="2000" baseline="-25000" dirty="0">
                    <a:latin typeface="Times New Roman" panose="02020603050405020304" pitchFamily="18" charset="0"/>
                  </a:rPr>
                  <a:t>2</a:t>
                </a:r>
                <a:r>
                  <a:rPr lang="en-US" altLang="zh-CN" sz="2000" dirty="0">
                    <a:latin typeface="Times New Roman" panose="02020603050405020304" pitchFamily="18" charset="0"/>
                  </a:rPr>
                  <a:t>=</a:t>
                </a:r>
                <a:r>
                  <a:rPr lang="en-US" altLang="zh-CN" sz="2000" i="1" dirty="0">
                    <a:latin typeface="Times New Roman" panose="02020603050405020304" pitchFamily="18" charset="0"/>
                  </a:rPr>
                  <a:t>v</a:t>
                </a:r>
              </a:p>
            </p:txBody>
          </p:sp>
          <p:sp>
            <p:nvSpPr>
              <p:cNvPr id="71" name="Text Box 32"/>
              <p:cNvSpPr txBox="1"/>
              <p:nvPr/>
            </p:nvSpPr>
            <p:spPr>
              <a:xfrm>
                <a:off x="6297" y="4404"/>
                <a:ext cx="720" cy="31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000" i="1" dirty="0">
                    <a:latin typeface="Times New Roman" panose="02020603050405020304" pitchFamily="18" charset="0"/>
                  </a:rPr>
                  <a:t>u</a:t>
                </a:r>
                <a:r>
                  <a:rPr lang="en-US" altLang="zh-CN" sz="2000" baseline="-25000" dirty="0">
                    <a:latin typeface="Times New Roman" panose="02020603050405020304" pitchFamily="18" charset="0"/>
                  </a:rPr>
                  <a:t>2</a:t>
                </a:r>
                <a:r>
                  <a:rPr lang="en-US" altLang="zh-CN" sz="2000" dirty="0">
                    <a:latin typeface="Times New Roman" panose="02020603050405020304" pitchFamily="18" charset="0"/>
                  </a:rPr>
                  <a:t>=-</a:t>
                </a:r>
                <a:r>
                  <a:rPr lang="en-US" altLang="zh-CN" sz="2000" i="1" dirty="0">
                    <a:latin typeface="Times New Roman" panose="02020603050405020304" pitchFamily="18" charset="0"/>
                  </a:rPr>
                  <a:t>v</a:t>
                </a:r>
                <a:r>
                  <a:rPr lang="en-US" altLang="zh-CN" sz="2000" baseline="-25000" dirty="0">
                    <a:latin typeface="Times New Roman" panose="02020603050405020304" pitchFamily="18" charset="0"/>
                  </a:rPr>
                  <a:t>1</a:t>
                </a:r>
                <a:endParaRPr lang="en-US" altLang="zh-CN" sz="20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2" name="Text Box 33"/>
              <p:cNvSpPr txBox="1"/>
              <p:nvPr/>
            </p:nvSpPr>
            <p:spPr>
              <a:xfrm>
                <a:off x="3957" y="5184"/>
                <a:ext cx="2160" cy="31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endParaRPr lang="zh-CN" altLang="zh-CN" sz="2000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3" name="Group 34"/>
            <p:cNvGrpSpPr/>
            <p:nvPr/>
          </p:nvGrpSpPr>
          <p:grpSpPr>
            <a:xfrm>
              <a:off x="2373" y="903"/>
              <a:ext cx="291" cy="95"/>
              <a:chOff x="2352" y="890"/>
              <a:chExt cx="469" cy="143"/>
            </a:xfrm>
          </p:grpSpPr>
          <p:sp>
            <p:nvSpPr>
              <p:cNvPr id="47" name="Oval 35"/>
              <p:cNvSpPr/>
              <p:nvPr/>
            </p:nvSpPr>
            <p:spPr>
              <a:xfrm>
                <a:off x="2509" y="890"/>
                <a:ext cx="144" cy="136"/>
              </a:xfrm>
              <a:prstGeom prst="ellipse">
                <a:avLst/>
              </a:prstGeom>
              <a:solidFill>
                <a:srgbClr val="FF0000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8" name="Oval 36"/>
              <p:cNvSpPr/>
              <p:nvPr/>
            </p:nvSpPr>
            <p:spPr>
              <a:xfrm>
                <a:off x="2677" y="897"/>
                <a:ext cx="144" cy="136"/>
              </a:xfrm>
              <a:prstGeom prst="ellipse">
                <a:avLst/>
              </a:prstGeom>
              <a:solidFill>
                <a:schemeClr val="accent2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9" name="Oval 37"/>
              <p:cNvSpPr/>
              <p:nvPr/>
            </p:nvSpPr>
            <p:spPr>
              <a:xfrm>
                <a:off x="2352" y="893"/>
                <a:ext cx="144" cy="136"/>
              </a:xfrm>
              <a:prstGeom prst="ellipse">
                <a:avLst/>
              </a:prstGeom>
              <a:solidFill>
                <a:schemeClr val="accent2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44" name="Oval 38"/>
            <p:cNvSpPr/>
            <p:nvPr/>
          </p:nvSpPr>
          <p:spPr>
            <a:xfrm>
              <a:off x="1141" y="908"/>
              <a:ext cx="91" cy="91"/>
            </a:xfrm>
            <a:prstGeom prst="ellipse">
              <a:avLst/>
            </a:prstGeom>
            <a:solidFill>
              <a:srgbClr val="A50021"/>
            </a:solidFill>
            <a:ln w="9525" cap="flat" cmpd="sng">
              <a:solidFill>
                <a:srgbClr val="A5002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5" name="Oval 39"/>
            <p:cNvSpPr/>
            <p:nvPr/>
          </p:nvSpPr>
          <p:spPr>
            <a:xfrm>
              <a:off x="3394" y="914"/>
              <a:ext cx="91" cy="91"/>
            </a:xfrm>
            <a:prstGeom prst="ellipse">
              <a:avLst/>
            </a:prstGeom>
            <a:solidFill>
              <a:schemeClr val="accent2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6" name="Oval 40"/>
            <p:cNvSpPr/>
            <p:nvPr/>
          </p:nvSpPr>
          <p:spPr>
            <a:xfrm>
              <a:off x="4534" y="908"/>
              <a:ext cx="91" cy="91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1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1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5"/>
          <p:cNvGrpSpPr/>
          <p:nvPr/>
        </p:nvGrpSpPr>
        <p:grpSpPr>
          <a:xfrm>
            <a:off x="1511300" y="296863"/>
            <a:ext cx="6119813" cy="3816350"/>
            <a:chOff x="952" y="187"/>
            <a:chExt cx="3855" cy="2404"/>
          </a:xfrm>
        </p:grpSpPr>
        <p:grpSp>
          <p:nvGrpSpPr>
            <p:cNvPr id="43" name="Group 6"/>
            <p:cNvGrpSpPr/>
            <p:nvPr/>
          </p:nvGrpSpPr>
          <p:grpSpPr>
            <a:xfrm>
              <a:off x="952" y="187"/>
              <a:ext cx="3855" cy="2404"/>
              <a:chOff x="2157" y="2064"/>
              <a:chExt cx="6120" cy="3432"/>
            </a:xfrm>
          </p:grpSpPr>
          <p:sp>
            <p:nvSpPr>
              <p:cNvPr id="51" name="Rectangle 7"/>
              <p:cNvSpPr/>
              <p:nvPr/>
            </p:nvSpPr>
            <p:spPr>
              <a:xfrm flipH="1">
                <a:off x="6297" y="2064"/>
                <a:ext cx="221" cy="218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52" name="Group 8"/>
              <p:cNvGrpSpPr/>
              <p:nvPr/>
            </p:nvGrpSpPr>
            <p:grpSpPr>
              <a:xfrm>
                <a:off x="4677" y="2064"/>
                <a:ext cx="231" cy="2184"/>
                <a:chOff x="2697" y="2064"/>
                <a:chExt cx="231" cy="2184"/>
              </a:xfrm>
            </p:grpSpPr>
            <p:sp>
              <p:nvSpPr>
                <p:cNvPr id="76" name="Arc 9" descr="下对角虚线"/>
                <p:cNvSpPr/>
                <p:nvPr/>
              </p:nvSpPr>
              <p:spPr>
                <a:xfrm>
                  <a:off x="2706" y="2065"/>
                  <a:ext cx="222" cy="218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0" b="0"/>
                  <a:pathLst>
                    <a:path w="24174" h="43200" fill="none">
                      <a:moveTo>
                        <a:pt x="2573" y="0"/>
                      </a:moveTo>
                      <a:cubicBezTo>
                        <a:pt x="14503" y="0"/>
                        <a:pt x="24174" y="9670"/>
                        <a:pt x="24174" y="21600"/>
                      </a:cubicBezTo>
                      <a:cubicBezTo>
                        <a:pt x="24174" y="33529"/>
                        <a:pt x="14503" y="43200"/>
                        <a:pt x="2574" y="43200"/>
                      </a:cubicBezTo>
                      <a:cubicBezTo>
                        <a:pt x="1713" y="43200"/>
                        <a:pt x="854" y="43148"/>
                        <a:pt x="-1" y="43046"/>
                      </a:cubicBezTo>
                    </a:path>
                    <a:path w="24174" h="43200" stroke="0">
                      <a:moveTo>
                        <a:pt x="2573" y="0"/>
                      </a:moveTo>
                      <a:cubicBezTo>
                        <a:pt x="14503" y="0"/>
                        <a:pt x="24174" y="9670"/>
                        <a:pt x="24174" y="21600"/>
                      </a:cubicBezTo>
                      <a:cubicBezTo>
                        <a:pt x="24174" y="33529"/>
                        <a:pt x="14503" y="43200"/>
                        <a:pt x="2574" y="43200"/>
                      </a:cubicBezTo>
                      <a:cubicBezTo>
                        <a:pt x="1713" y="43200"/>
                        <a:pt x="854" y="43148"/>
                        <a:pt x="-1" y="43046"/>
                      </a:cubicBezTo>
                      <a:lnTo>
                        <a:pt x="2574" y="21600"/>
                      </a:lnTo>
                      <a:lnTo>
                        <a:pt x="2573" y="0"/>
                      </a:lnTo>
                      <a:close/>
                    </a:path>
                  </a:pathLst>
                </a:custGeom>
                <a:pattFill prst="dashDnDiag">
                  <a:fgClr>
                    <a:srgbClr val="000000">
                      <a:alpha val="100000"/>
                    </a:srgbClr>
                  </a:fgClr>
                  <a:bgClr>
                    <a:srgbClr val="FFFFFF">
                      <a:alpha val="100000"/>
                    </a:srgbClr>
                  </a:bgClr>
                </a:pattFill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" name="Line 10"/>
                <p:cNvSpPr/>
                <p:nvPr/>
              </p:nvSpPr>
              <p:spPr>
                <a:xfrm>
                  <a:off x="2697" y="2064"/>
                  <a:ext cx="0" cy="2184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53" name="Group 11"/>
              <p:cNvGrpSpPr/>
              <p:nvPr/>
            </p:nvGrpSpPr>
            <p:grpSpPr>
              <a:xfrm flipH="1">
                <a:off x="4377" y="2064"/>
                <a:ext cx="231" cy="2184"/>
                <a:chOff x="2697" y="2064"/>
                <a:chExt cx="231" cy="2184"/>
              </a:xfrm>
            </p:grpSpPr>
            <p:sp>
              <p:nvSpPr>
                <p:cNvPr id="74" name="Arc 12" descr="下对角虚线"/>
                <p:cNvSpPr/>
                <p:nvPr/>
              </p:nvSpPr>
              <p:spPr>
                <a:xfrm>
                  <a:off x="2706" y="2065"/>
                  <a:ext cx="222" cy="218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0" b="0"/>
                  <a:pathLst>
                    <a:path w="24174" h="43200" fill="none">
                      <a:moveTo>
                        <a:pt x="2573" y="0"/>
                      </a:moveTo>
                      <a:cubicBezTo>
                        <a:pt x="14503" y="0"/>
                        <a:pt x="24174" y="9670"/>
                        <a:pt x="24174" y="21600"/>
                      </a:cubicBezTo>
                      <a:cubicBezTo>
                        <a:pt x="24174" y="33529"/>
                        <a:pt x="14503" y="43200"/>
                        <a:pt x="2574" y="43200"/>
                      </a:cubicBezTo>
                      <a:cubicBezTo>
                        <a:pt x="1713" y="43200"/>
                        <a:pt x="854" y="43148"/>
                        <a:pt x="-1" y="43046"/>
                      </a:cubicBezTo>
                    </a:path>
                    <a:path w="24174" h="43200" stroke="0">
                      <a:moveTo>
                        <a:pt x="2573" y="0"/>
                      </a:moveTo>
                      <a:cubicBezTo>
                        <a:pt x="14503" y="0"/>
                        <a:pt x="24174" y="9670"/>
                        <a:pt x="24174" y="21600"/>
                      </a:cubicBezTo>
                      <a:cubicBezTo>
                        <a:pt x="24174" y="33529"/>
                        <a:pt x="14503" y="43200"/>
                        <a:pt x="2574" y="43200"/>
                      </a:cubicBezTo>
                      <a:cubicBezTo>
                        <a:pt x="1713" y="43200"/>
                        <a:pt x="854" y="43148"/>
                        <a:pt x="-1" y="43046"/>
                      </a:cubicBezTo>
                      <a:lnTo>
                        <a:pt x="2574" y="21600"/>
                      </a:lnTo>
                      <a:lnTo>
                        <a:pt x="2573" y="0"/>
                      </a:lnTo>
                      <a:close/>
                    </a:path>
                  </a:pathLst>
                </a:custGeom>
                <a:pattFill prst="dashDnDiag">
                  <a:fgClr>
                    <a:srgbClr val="000000">
                      <a:alpha val="100000"/>
                    </a:srgbClr>
                  </a:fgClr>
                  <a:bgClr>
                    <a:srgbClr val="FFFFFF">
                      <a:alpha val="100000"/>
                    </a:srgbClr>
                  </a:bgClr>
                </a:pattFill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" name="Line 13"/>
                <p:cNvSpPr/>
                <p:nvPr/>
              </p:nvSpPr>
              <p:spPr>
                <a:xfrm>
                  <a:off x="2697" y="2064"/>
                  <a:ext cx="0" cy="2184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54" name="Line 14"/>
              <p:cNvSpPr/>
              <p:nvPr/>
            </p:nvSpPr>
            <p:spPr>
              <a:xfrm>
                <a:off x="2157" y="3156"/>
                <a:ext cx="6120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lgDashDot"/>
                <a:headEnd type="none" w="med" len="med"/>
                <a:tailEnd type="none" w="med" len="med"/>
              </a:ln>
            </p:spPr>
          </p:sp>
          <p:sp>
            <p:nvSpPr>
              <p:cNvPr id="55" name="Line 15"/>
              <p:cNvSpPr/>
              <p:nvPr/>
            </p:nvSpPr>
            <p:spPr>
              <a:xfrm flipV="1">
                <a:off x="2517" y="2220"/>
                <a:ext cx="1980" cy="936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6" name="Freeform 16"/>
              <p:cNvSpPr/>
              <p:nvPr/>
            </p:nvSpPr>
            <p:spPr>
              <a:xfrm>
                <a:off x="4515" y="2250"/>
                <a:ext cx="3402" cy="90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402" y="906"/>
                  </a:cxn>
                </a:cxnLst>
                <a:rect l="0" t="0" r="0" b="0"/>
                <a:pathLst>
                  <a:path w="3402" h="906">
                    <a:moveTo>
                      <a:pt x="0" y="0"/>
                    </a:moveTo>
                    <a:lnTo>
                      <a:pt x="3402" y="906"/>
                    </a:lnTo>
                  </a:path>
                </a:pathLst>
              </a:custGeom>
              <a:noFill/>
              <a:ln w="57150" cap="flat" cmpd="sng">
                <a:solidFill>
                  <a:srgbClr val="000000">
                    <a:alpha val="100000"/>
                  </a:srgbClr>
                </a:solidFill>
                <a:prstDash val="dash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" name="Line 17"/>
              <p:cNvSpPr/>
              <p:nvPr/>
            </p:nvSpPr>
            <p:spPr>
              <a:xfrm>
                <a:off x="4857" y="2376"/>
                <a:ext cx="1260" cy="78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8" name="Line 18"/>
              <p:cNvSpPr/>
              <p:nvPr/>
            </p:nvSpPr>
            <p:spPr>
              <a:xfrm>
                <a:off x="2517" y="3156"/>
                <a:ext cx="0" cy="156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lgDash"/>
                <a:headEnd type="none" w="med" len="med"/>
                <a:tailEnd type="none" w="med" len="med"/>
              </a:ln>
            </p:spPr>
          </p:sp>
          <p:sp>
            <p:nvSpPr>
              <p:cNvPr id="59" name="Line 19"/>
              <p:cNvSpPr/>
              <p:nvPr/>
            </p:nvSpPr>
            <p:spPr>
              <a:xfrm>
                <a:off x="4632" y="4248"/>
                <a:ext cx="0" cy="468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lgDash"/>
                <a:headEnd type="none" w="med" len="med"/>
                <a:tailEnd type="none" w="med" len="med"/>
              </a:ln>
            </p:spPr>
          </p:sp>
          <p:sp>
            <p:nvSpPr>
              <p:cNvPr id="60" name="Line 20"/>
              <p:cNvSpPr/>
              <p:nvPr/>
            </p:nvSpPr>
            <p:spPr>
              <a:xfrm>
                <a:off x="6117" y="3156"/>
                <a:ext cx="0" cy="1404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lgDash"/>
                <a:headEnd type="none" w="med" len="med"/>
                <a:tailEnd type="none" w="med" len="med"/>
              </a:ln>
            </p:spPr>
          </p:sp>
          <p:sp>
            <p:nvSpPr>
              <p:cNvPr id="61" name="Line 21"/>
              <p:cNvSpPr/>
              <p:nvPr/>
            </p:nvSpPr>
            <p:spPr>
              <a:xfrm>
                <a:off x="7917" y="3156"/>
                <a:ext cx="0" cy="156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lgDash"/>
                <a:headEnd type="none" w="med" len="med"/>
                <a:tailEnd type="none" w="med" len="med"/>
              </a:ln>
            </p:spPr>
          </p:sp>
          <p:sp>
            <p:nvSpPr>
              <p:cNvPr id="62" name="Line 22"/>
              <p:cNvSpPr/>
              <p:nvPr/>
            </p:nvSpPr>
            <p:spPr>
              <a:xfrm>
                <a:off x="2517" y="4716"/>
                <a:ext cx="2115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stealth" w="med" len="med"/>
                <a:tailEnd type="stealth" w="med" len="med"/>
              </a:ln>
            </p:spPr>
          </p:sp>
          <p:sp>
            <p:nvSpPr>
              <p:cNvPr id="63" name="Line 23"/>
              <p:cNvSpPr/>
              <p:nvPr/>
            </p:nvSpPr>
            <p:spPr>
              <a:xfrm>
                <a:off x="4677" y="4716"/>
                <a:ext cx="3240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stealth" w="med" len="med"/>
                <a:tailEnd type="stealth" w="med" len="med"/>
              </a:ln>
            </p:spPr>
          </p:sp>
          <p:sp>
            <p:nvSpPr>
              <p:cNvPr id="64" name="Line 24"/>
              <p:cNvSpPr/>
              <p:nvPr/>
            </p:nvSpPr>
            <p:spPr>
              <a:xfrm flipH="1">
                <a:off x="4677" y="4404"/>
                <a:ext cx="1440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stealth" w="med" len="med"/>
                <a:tailEnd type="stealth" w="med" len="med"/>
              </a:ln>
            </p:spPr>
          </p:sp>
          <p:sp>
            <p:nvSpPr>
              <p:cNvPr id="65" name="Freeform 25"/>
              <p:cNvSpPr/>
              <p:nvPr/>
            </p:nvSpPr>
            <p:spPr>
              <a:xfrm>
                <a:off x="3240" y="2685"/>
                <a:ext cx="300" cy="135"/>
              </a:xfrm>
              <a:custGeom>
                <a:avLst/>
                <a:gdLst/>
                <a:ahLst/>
                <a:cxnLst>
                  <a:cxn ang="0">
                    <a:pos x="0" y="135"/>
                  </a:cxn>
                  <a:cxn ang="0">
                    <a:pos x="300" y="0"/>
                  </a:cxn>
                </a:cxnLst>
                <a:rect l="0" t="0" r="0" b="0"/>
                <a:pathLst>
                  <a:path w="300" h="135">
                    <a:moveTo>
                      <a:pt x="0" y="135"/>
                    </a:moveTo>
                    <a:lnTo>
                      <a:pt x="300" y="0"/>
                    </a:lnTo>
                  </a:path>
                </a:pathLst>
              </a:custGeom>
              <a:noFill/>
              <a:ln w="5715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stealth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6" name="Freeform 26"/>
              <p:cNvSpPr/>
              <p:nvPr/>
            </p:nvSpPr>
            <p:spPr>
              <a:xfrm>
                <a:off x="5205" y="2595"/>
                <a:ext cx="375" cy="21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75" y="210"/>
                  </a:cxn>
                </a:cxnLst>
                <a:rect l="0" t="0" r="0" b="0"/>
                <a:pathLst>
                  <a:path w="375" h="210">
                    <a:moveTo>
                      <a:pt x="0" y="0"/>
                    </a:moveTo>
                    <a:lnTo>
                      <a:pt x="375" y="210"/>
                    </a:lnTo>
                  </a:path>
                </a:pathLst>
              </a:custGeom>
              <a:noFill/>
              <a:ln w="5715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stealth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7" name="Text Box 27"/>
              <p:cNvSpPr txBox="1"/>
              <p:nvPr/>
            </p:nvSpPr>
            <p:spPr>
              <a:xfrm>
                <a:off x="2337" y="2844"/>
                <a:ext cx="360" cy="46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000" dirty="0">
                    <a:latin typeface="Times New Roman" panose="02020603050405020304" pitchFamily="18" charset="0"/>
                  </a:rPr>
                  <a:t>O</a:t>
                </a:r>
              </a:p>
            </p:txBody>
          </p:sp>
          <p:sp>
            <p:nvSpPr>
              <p:cNvPr id="68" name="Text Box 28"/>
              <p:cNvSpPr txBox="1"/>
              <p:nvPr/>
            </p:nvSpPr>
            <p:spPr>
              <a:xfrm>
                <a:off x="6117" y="2844"/>
                <a:ext cx="360" cy="46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000" dirty="0">
                    <a:latin typeface="Times New Roman" panose="02020603050405020304" pitchFamily="18" charset="0"/>
                  </a:rPr>
                  <a:t>I</a:t>
                </a:r>
              </a:p>
            </p:txBody>
          </p:sp>
          <p:sp>
            <p:nvSpPr>
              <p:cNvPr id="69" name="Text Box 29"/>
              <p:cNvSpPr txBox="1"/>
              <p:nvPr/>
            </p:nvSpPr>
            <p:spPr>
              <a:xfrm>
                <a:off x="7917" y="2844"/>
                <a:ext cx="360" cy="31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000" dirty="0">
                    <a:latin typeface="Times New Roman" panose="02020603050405020304" pitchFamily="18" charset="0"/>
                  </a:rPr>
                  <a:t>I</a:t>
                </a:r>
                <a:r>
                  <a:rPr lang="en-US" altLang="zh-CN" sz="2000" baseline="-25000" dirty="0">
                    <a:latin typeface="Times New Roman" panose="02020603050405020304" pitchFamily="18" charset="0"/>
                  </a:rPr>
                  <a:t>1</a:t>
                </a:r>
                <a:endParaRPr lang="en-US" altLang="zh-CN" sz="20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0" name="Text Box 30"/>
              <p:cNvSpPr txBox="1"/>
              <p:nvPr/>
            </p:nvSpPr>
            <p:spPr>
              <a:xfrm>
                <a:off x="3057" y="4404"/>
                <a:ext cx="720" cy="31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000" i="1" dirty="0">
                    <a:latin typeface="Times New Roman" panose="02020603050405020304" pitchFamily="18" charset="0"/>
                  </a:rPr>
                  <a:t>u</a:t>
                </a:r>
                <a:r>
                  <a:rPr lang="en-US" altLang="zh-CN" sz="2000" baseline="-25000" dirty="0">
                    <a:latin typeface="Times New Roman" panose="02020603050405020304" pitchFamily="18" charset="0"/>
                  </a:rPr>
                  <a:t>1</a:t>
                </a:r>
                <a:r>
                  <a:rPr lang="en-US" altLang="zh-CN" sz="2000" dirty="0">
                    <a:latin typeface="Times New Roman" panose="02020603050405020304" pitchFamily="18" charset="0"/>
                  </a:rPr>
                  <a:t>=</a:t>
                </a:r>
                <a:r>
                  <a:rPr lang="en-US" altLang="zh-CN" sz="2000" i="1" dirty="0">
                    <a:latin typeface="Times New Roman" panose="02020603050405020304" pitchFamily="18" charset="0"/>
                  </a:rPr>
                  <a:t>u</a:t>
                </a:r>
              </a:p>
            </p:txBody>
          </p:sp>
          <p:sp>
            <p:nvSpPr>
              <p:cNvPr id="71" name="Text Box 31"/>
              <p:cNvSpPr txBox="1"/>
              <p:nvPr/>
            </p:nvSpPr>
            <p:spPr>
              <a:xfrm>
                <a:off x="5217" y="4092"/>
                <a:ext cx="720" cy="31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000" i="1" dirty="0">
                    <a:latin typeface="Times New Roman" panose="02020603050405020304" pitchFamily="18" charset="0"/>
                  </a:rPr>
                  <a:t>v</a:t>
                </a:r>
                <a:r>
                  <a:rPr lang="en-US" altLang="zh-CN" sz="2000" baseline="-25000" dirty="0">
                    <a:latin typeface="Times New Roman" panose="02020603050405020304" pitchFamily="18" charset="0"/>
                  </a:rPr>
                  <a:t>2</a:t>
                </a:r>
                <a:r>
                  <a:rPr lang="en-US" altLang="zh-CN" sz="2000" dirty="0">
                    <a:latin typeface="Times New Roman" panose="02020603050405020304" pitchFamily="18" charset="0"/>
                  </a:rPr>
                  <a:t>=</a:t>
                </a:r>
                <a:r>
                  <a:rPr lang="en-US" altLang="zh-CN" sz="2000" i="1" dirty="0">
                    <a:latin typeface="Times New Roman" panose="02020603050405020304" pitchFamily="18" charset="0"/>
                  </a:rPr>
                  <a:t>v</a:t>
                </a:r>
              </a:p>
            </p:txBody>
          </p:sp>
          <p:sp>
            <p:nvSpPr>
              <p:cNvPr id="72" name="Text Box 32"/>
              <p:cNvSpPr txBox="1"/>
              <p:nvPr/>
            </p:nvSpPr>
            <p:spPr>
              <a:xfrm>
                <a:off x="6297" y="4404"/>
                <a:ext cx="720" cy="31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000" i="1" dirty="0">
                    <a:latin typeface="Times New Roman" panose="02020603050405020304" pitchFamily="18" charset="0"/>
                  </a:rPr>
                  <a:t>u</a:t>
                </a:r>
                <a:r>
                  <a:rPr lang="en-US" altLang="zh-CN" sz="2000" baseline="-25000" dirty="0">
                    <a:latin typeface="Times New Roman" panose="02020603050405020304" pitchFamily="18" charset="0"/>
                  </a:rPr>
                  <a:t>2</a:t>
                </a:r>
                <a:r>
                  <a:rPr lang="en-US" altLang="zh-CN" sz="2000" dirty="0">
                    <a:latin typeface="Times New Roman" panose="02020603050405020304" pitchFamily="18" charset="0"/>
                  </a:rPr>
                  <a:t>=-</a:t>
                </a:r>
                <a:r>
                  <a:rPr lang="en-US" altLang="zh-CN" sz="2000" i="1" dirty="0">
                    <a:latin typeface="Times New Roman" panose="02020603050405020304" pitchFamily="18" charset="0"/>
                  </a:rPr>
                  <a:t>v</a:t>
                </a:r>
                <a:r>
                  <a:rPr lang="en-US" altLang="zh-CN" sz="2000" baseline="-25000" dirty="0">
                    <a:latin typeface="Times New Roman" panose="02020603050405020304" pitchFamily="18" charset="0"/>
                  </a:rPr>
                  <a:t>1</a:t>
                </a:r>
                <a:endParaRPr lang="en-US" altLang="zh-CN" sz="20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3" name="Text Box 33"/>
              <p:cNvSpPr txBox="1"/>
              <p:nvPr/>
            </p:nvSpPr>
            <p:spPr>
              <a:xfrm>
                <a:off x="3957" y="5184"/>
                <a:ext cx="2160" cy="31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endParaRPr lang="zh-CN" altLang="zh-CN" sz="2000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44" name="Group 34"/>
            <p:cNvGrpSpPr/>
            <p:nvPr/>
          </p:nvGrpSpPr>
          <p:grpSpPr>
            <a:xfrm>
              <a:off x="2373" y="903"/>
              <a:ext cx="291" cy="95"/>
              <a:chOff x="2352" y="890"/>
              <a:chExt cx="469" cy="143"/>
            </a:xfrm>
          </p:grpSpPr>
          <p:sp>
            <p:nvSpPr>
              <p:cNvPr id="48" name="Oval 35"/>
              <p:cNvSpPr/>
              <p:nvPr/>
            </p:nvSpPr>
            <p:spPr>
              <a:xfrm>
                <a:off x="2509" y="890"/>
                <a:ext cx="144" cy="136"/>
              </a:xfrm>
              <a:prstGeom prst="ellipse">
                <a:avLst/>
              </a:prstGeom>
              <a:solidFill>
                <a:srgbClr val="FF0000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9" name="Oval 36"/>
              <p:cNvSpPr/>
              <p:nvPr/>
            </p:nvSpPr>
            <p:spPr>
              <a:xfrm>
                <a:off x="2677" y="897"/>
                <a:ext cx="144" cy="136"/>
              </a:xfrm>
              <a:prstGeom prst="ellipse">
                <a:avLst/>
              </a:prstGeom>
              <a:solidFill>
                <a:schemeClr val="accent2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0" name="Oval 37"/>
              <p:cNvSpPr/>
              <p:nvPr/>
            </p:nvSpPr>
            <p:spPr>
              <a:xfrm>
                <a:off x="2352" y="893"/>
                <a:ext cx="144" cy="136"/>
              </a:xfrm>
              <a:prstGeom prst="ellipse">
                <a:avLst/>
              </a:prstGeom>
              <a:solidFill>
                <a:schemeClr val="accent2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45" name="Oval 38"/>
            <p:cNvSpPr/>
            <p:nvPr/>
          </p:nvSpPr>
          <p:spPr>
            <a:xfrm>
              <a:off x="1141" y="908"/>
              <a:ext cx="91" cy="91"/>
            </a:xfrm>
            <a:prstGeom prst="ellipse">
              <a:avLst/>
            </a:prstGeom>
            <a:solidFill>
              <a:srgbClr val="A50021"/>
            </a:solidFill>
            <a:ln w="9525" cap="flat" cmpd="sng">
              <a:solidFill>
                <a:srgbClr val="A5002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6" name="Oval 39"/>
            <p:cNvSpPr/>
            <p:nvPr/>
          </p:nvSpPr>
          <p:spPr>
            <a:xfrm>
              <a:off x="3394" y="914"/>
              <a:ext cx="91" cy="91"/>
            </a:xfrm>
            <a:prstGeom prst="ellipse">
              <a:avLst/>
            </a:prstGeom>
            <a:solidFill>
              <a:schemeClr val="accent2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7" name="Oval 40"/>
            <p:cNvSpPr/>
            <p:nvPr/>
          </p:nvSpPr>
          <p:spPr>
            <a:xfrm>
              <a:off x="4534" y="908"/>
              <a:ext cx="91" cy="91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49154" name="Text Box 2"/>
          <p:cNvSpPr txBox="1"/>
          <p:nvPr/>
        </p:nvSpPr>
        <p:spPr>
          <a:xfrm>
            <a:off x="457200" y="4041775"/>
            <a:ext cx="7318375" cy="579438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对透镜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L</a:t>
            </a:r>
            <a:r>
              <a:rPr lang="en-US" altLang="zh-CN" sz="3200" baseline="-25000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来说，</a:t>
            </a:r>
            <a:r>
              <a:rPr lang="en-US" altLang="zh-CN" sz="3200" i="1" dirty="0">
                <a:latin typeface="Times New Roman" panose="02020603050405020304" pitchFamily="18" charset="0"/>
              </a:rPr>
              <a:t>u</a:t>
            </a:r>
            <a:r>
              <a:rPr lang="en-US" altLang="zh-CN" sz="3200" baseline="-25000" dirty="0">
                <a:latin typeface="Times New Roman" panose="02020603050405020304" pitchFamily="18" charset="0"/>
              </a:rPr>
              <a:t>2</a:t>
            </a:r>
            <a:r>
              <a:rPr lang="en-US" altLang="zh-CN" sz="3200" dirty="0">
                <a:latin typeface="Times New Roman" panose="02020603050405020304" pitchFamily="18" charset="0"/>
              </a:rPr>
              <a:t>=</a:t>
            </a:r>
            <a:r>
              <a:rPr lang="en-US" altLang="zh-CN" sz="3200" dirty="0">
                <a:latin typeface="宋体" panose="02010600030101010101" pitchFamily="2" charset="-122"/>
              </a:rPr>
              <a:t>-</a:t>
            </a:r>
            <a:r>
              <a:rPr lang="en-US" altLang="zh-CN" sz="3200" i="1" dirty="0" smtClean="0">
                <a:latin typeface="Times New Roman" panose="02020603050405020304" pitchFamily="18" charset="0"/>
              </a:rPr>
              <a:t>v</a:t>
            </a:r>
            <a:r>
              <a:rPr lang="en-US" altLang="zh-CN" sz="3200" baseline="-25000" dirty="0" smtClean="0">
                <a:latin typeface="Times New Roman" panose="02020603050405020304" pitchFamily="18" charset="0"/>
              </a:rPr>
              <a:t>1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则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</a:p>
        </p:txBody>
      </p:sp>
      <p:graphicFrame>
        <p:nvGraphicFramePr>
          <p:cNvPr id="24269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4783980"/>
              </p:ext>
            </p:extLst>
          </p:nvPr>
        </p:nvGraphicFramePr>
        <p:xfrm>
          <a:off x="4176713" y="4760913"/>
          <a:ext cx="2663539" cy="1371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55" r:id="rId3" imgW="466725" imgH="198755" progId="Equation.3">
                  <p:embed/>
                </p:oleObj>
              </mc:Choice>
              <mc:Fallback>
                <p:oleObj r:id="rId3" imgW="466725" imgH="198755" progId="Equation.3">
                  <p:embed/>
                  <p:pic>
                    <p:nvPicPr>
                      <p:cNvPr id="0" name="图片 3147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76713" y="4760913"/>
                        <a:ext cx="2663539" cy="1371155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7" name="Line 77"/>
          <p:cNvSpPr/>
          <p:nvPr/>
        </p:nvSpPr>
        <p:spPr>
          <a:xfrm>
            <a:off x="3995738" y="549275"/>
            <a:ext cx="325437" cy="179388"/>
          </a:xfrm>
          <a:prstGeom prst="line">
            <a:avLst/>
          </a:prstGeom>
          <a:ln w="57150" cap="flat" cmpd="sng">
            <a:solidFill>
              <a:srgbClr val="A50021"/>
            </a:solidFill>
            <a:prstDash val="solid"/>
            <a:headEnd type="none" w="med" len="med"/>
            <a:tailEnd type="triangle" w="med" len="med"/>
          </a:ln>
        </p:spPr>
      </p:sp>
      <p:graphicFrame>
        <p:nvGraphicFramePr>
          <p:cNvPr id="242766" name="Object 7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9457603"/>
              </p:ext>
            </p:extLst>
          </p:nvPr>
        </p:nvGraphicFramePr>
        <p:xfrm>
          <a:off x="647700" y="4760913"/>
          <a:ext cx="2242981" cy="1371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56" r:id="rId5" imgW="685800" imgH="419100" progId="Equation.3">
                  <p:embed/>
                </p:oleObj>
              </mc:Choice>
              <mc:Fallback>
                <p:oleObj r:id="rId5" imgW="685800" imgH="419100" progId="Equation.3">
                  <p:embed/>
                  <p:pic>
                    <p:nvPicPr>
                      <p:cNvPr id="0" name="图片 314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47700" y="4760913"/>
                        <a:ext cx="2242981" cy="1371155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2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2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/>
          </p:cNvSpPr>
          <p:nvPr>
            <p:ph type="body" sz="half" idx="1"/>
          </p:nvPr>
        </p:nvSpPr>
        <p:spPr>
          <a:xfrm>
            <a:off x="611188" y="0"/>
            <a:ext cx="8064500" cy="657225"/>
          </a:xfrm>
        </p:spPr>
        <p:txBody>
          <a:bodyPr vert="horz" wrap="square" lIns="91440" tIns="45720" rIns="91440" bIns="45720" anchor="t"/>
          <a:lstStyle/>
          <a:p>
            <a:pPr eaLnBrk="1" hangingPunct="1">
              <a:buNone/>
            </a:pPr>
            <a:r>
              <a:rPr lang="zh-CN" altLang="en-US" b="0" dirty="0"/>
              <a:t>两式相加并整理得：</a:t>
            </a:r>
          </a:p>
        </p:txBody>
      </p:sp>
      <p:graphicFrame>
        <p:nvGraphicFramePr>
          <p:cNvPr id="243720" name="Object 8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300127441"/>
              </p:ext>
            </p:extLst>
          </p:nvPr>
        </p:nvGraphicFramePr>
        <p:xfrm>
          <a:off x="1292225" y="800100"/>
          <a:ext cx="2487613" cy="1484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61" r:id="rId3" imgW="391795" imgH="198755" progId="Equation.3">
                  <p:embed/>
                </p:oleObj>
              </mc:Choice>
              <mc:Fallback>
                <p:oleObj r:id="rId3" imgW="391795" imgH="198755" progId="Equation.3">
                  <p:embed/>
                  <p:pic>
                    <p:nvPicPr>
                      <p:cNvPr id="0" name="图片 3149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rcRect/>
                      <a:stretch>
                        <a:fillRect/>
                      </a:stretch>
                    </p:blipFill>
                    <p:spPr>
                      <a:xfrm>
                        <a:off x="1292225" y="800100"/>
                        <a:ext cx="2487613" cy="1484313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371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8597048"/>
              </p:ext>
            </p:extLst>
          </p:nvPr>
        </p:nvGraphicFramePr>
        <p:xfrm>
          <a:off x="2303463" y="2456892"/>
          <a:ext cx="3888717" cy="13380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62" r:id="rId5" imgW="746760" imgH="198755" progId="Equation.3">
                  <p:embed/>
                </p:oleObj>
              </mc:Choice>
              <mc:Fallback>
                <p:oleObj r:id="rId5" imgW="746760" imgH="198755" progId="Equation.3">
                  <p:embed/>
                  <p:pic>
                    <p:nvPicPr>
                      <p:cNvPr id="0" name="图片 3152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03463" y="2456892"/>
                        <a:ext cx="3888717" cy="1338024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3716" name="Text Box 4"/>
          <p:cNvSpPr txBox="1"/>
          <p:nvPr/>
        </p:nvSpPr>
        <p:spPr>
          <a:xfrm>
            <a:off x="381000" y="3897052"/>
            <a:ext cx="8186738" cy="579437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altLang="zh-CN" sz="3200" dirty="0">
                <a:latin typeface="Times New Roman" panose="02020603050405020304" pitchFamily="18" charset="0"/>
              </a:rPr>
              <a:t> </a:t>
            </a:r>
            <a:r>
              <a:rPr lang="en-US" altLang="zh-CN" sz="3200" i="1" dirty="0">
                <a:latin typeface="Times New Roman" panose="02020603050405020304" pitchFamily="18" charset="0"/>
              </a:rPr>
              <a:t>f</a:t>
            </a:r>
            <a:r>
              <a:rPr lang="en-US" altLang="zh-CN" sz="3200" dirty="0">
                <a:latin typeface="Times New Roman" panose="02020603050405020304" pitchFamily="18" charset="0"/>
              </a:rPr>
              <a:t> </a:t>
            </a:r>
            <a:r>
              <a:rPr lang="zh-CN" altLang="en-US" sz="3200" dirty="0">
                <a:latin typeface="Times New Roman" panose="02020603050405020304" pitchFamily="18" charset="0"/>
              </a:rPr>
              <a:t>表示透镜组的</a:t>
            </a:r>
            <a:r>
              <a:rPr lang="zh-CN" altLang="en-US" sz="320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等效焦距</a:t>
            </a:r>
            <a:r>
              <a:rPr lang="zh-CN" altLang="en-US" sz="3200" dirty="0">
                <a:latin typeface="Times New Roman" panose="02020603050405020304" pitchFamily="18" charset="0"/>
              </a:rPr>
              <a:t>。用焦度</a:t>
            </a:r>
            <a:r>
              <a:rPr lang="zh-CN" altLang="en-US" sz="3200" dirty="0">
                <a:latin typeface="Times New Roman" panose="02020603050405020304" pitchFamily="18" charset="0"/>
                <a:sym typeface="Symbol" panose="05050102010706020507" pitchFamily="18" charset="2"/>
              </a:rPr>
              <a:t></a:t>
            </a:r>
            <a:r>
              <a:rPr lang="zh-CN" altLang="en-US" sz="3200" dirty="0">
                <a:latin typeface="Times New Roman" panose="02020603050405020304" pitchFamily="18" charset="0"/>
              </a:rPr>
              <a:t>表示有：</a:t>
            </a:r>
            <a:endParaRPr lang="zh-CN" altLang="en-US" sz="3200" b="0" dirty="0">
              <a:latin typeface="Times New Roman" panose="02020603050405020304" pitchFamily="18" charset="0"/>
            </a:endParaRPr>
          </a:p>
        </p:txBody>
      </p:sp>
      <p:graphicFrame>
        <p:nvGraphicFramePr>
          <p:cNvPr id="24371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9021280"/>
              </p:ext>
            </p:extLst>
          </p:nvPr>
        </p:nvGraphicFramePr>
        <p:xfrm>
          <a:off x="2590800" y="4581128"/>
          <a:ext cx="2809292" cy="7642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63" r:id="rId7" imgW="441960" imgH="62230" progId="Equation.3">
                  <p:embed/>
                </p:oleObj>
              </mc:Choice>
              <mc:Fallback>
                <p:oleObj r:id="rId7" imgW="441960" imgH="62230" progId="Equation.3">
                  <p:embed/>
                  <p:pic>
                    <p:nvPicPr>
                      <p:cNvPr id="0" name="图片 3151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590800" y="4581128"/>
                        <a:ext cx="2809292" cy="764243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3718" name="Text Box 6"/>
          <p:cNvSpPr txBox="1"/>
          <p:nvPr/>
        </p:nvSpPr>
        <p:spPr>
          <a:xfrm>
            <a:off x="533400" y="5445224"/>
            <a:ext cx="8251068" cy="584775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marL="457200" indent="-457200" algn="l" eaLnBrk="1" hangingPunct="1">
              <a:spcBef>
                <a:spcPct val="50000"/>
              </a:spcBef>
              <a:buFont typeface="Arial" pitchFamily="34" charset="0"/>
              <a:buChar char="•"/>
            </a:pPr>
            <a:r>
              <a:rPr lang="zh-CN" altLang="en-US" sz="3200" smtClean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透镜</a:t>
            </a:r>
            <a:r>
              <a:rPr lang="zh-CN" altLang="en-US" sz="32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组的光焦度</a:t>
            </a:r>
            <a:r>
              <a:rPr lang="zh-CN" altLang="en-US" sz="32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</a:t>
            </a:r>
            <a:r>
              <a:rPr lang="zh-CN" altLang="en-US" sz="32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等于各透镜光焦度的和</a:t>
            </a:r>
            <a:endParaRPr lang="zh-CN" altLang="en-US" sz="3200" b="0" dirty="0">
              <a:solidFill>
                <a:schemeClr val="accent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43723" name="Object 11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2592826528"/>
              </p:ext>
            </p:extLst>
          </p:nvPr>
        </p:nvGraphicFramePr>
        <p:xfrm>
          <a:off x="4967288" y="800100"/>
          <a:ext cx="2881312" cy="1484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64" r:id="rId9" imgW="466725" imgH="198755" progId="Equation.3">
                  <p:embed/>
                </p:oleObj>
              </mc:Choice>
              <mc:Fallback>
                <p:oleObj r:id="rId9" imgW="466725" imgH="198755" progId="Equation.3">
                  <p:embed/>
                  <p:pic>
                    <p:nvPicPr>
                      <p:cNvPr id="0" name="图片 3150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rcRect/>
                      <a:stretch>
                        <a:fillRect/>
                      </a:stretch>
                    </p:blipFill>
                    <p:spPr>
                      <a:xfrm>
                        <a:off x="4967288" y="800100"/>
                        <a:ext cx="2881312" cy="1484313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3726" name="Line 14"/>
          <p:cNvSpPr/>
          <p:nvPr/>
        </p:nvSpPr>
        <p:spPr>
          <a:xfrm>
            <a:off x="2195513" y="908050"/>
            <a:ext cx="504825" cy="1296988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43727" name="Line 15"/>
          <p:cNvSpPr/>
          <p:nvPr/>
        </p:nvSpPr>
        <p:spPr>
          <a:xfrm>
            <a:off x="5184775" y="908050"/>
            <a:ext cx="504825" cy="1296988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3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43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43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43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43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43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43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43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43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14" grpId="0" build="p"/>
      <p:bldP spid="243716" grpId="0"/>
      <p:bldP spid="2437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Text Box 2"/>
          <p:cNvSpPr txBox="1"/>
          <p:nvPr/>
        </p:nvSpPr>
        <p:spPr>
          <a:xfrm>
            <a:off x="609600" y="1676400"/>
            <a:ext cx="8229600" cy="2871788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 algn="l" eaLnBrk="1" hangingPunct="1"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这一关系常被用来测量透镜的光焦度。</a:t>
            </a:r>
          </a:p>
          <a:p>
            <a:pPr algn="l" eaLnBrk="1" hangingPunct="1"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如：要测一近视眼镜片（凹透镜）的焦度，可以用已知焦度的凸透镜和它密接，使组合后的等效焦度为零</a:t>
            </a:r>
            <a:r>
              <a:rPr lang="zh-CN" altLang="en-US" sz="280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（光线通过透镜组后既不会聚也不发散）</a:t>
            </a:r>
          </a:p>
        </p:txBody>
      </p:sp>
      <p:graphicFrame>
        <p:nvGraphicFramePr>
          <p:cNvPr id="5120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9961475"/>
              </p:ext>
            </p:extLst>
          </p:nvPr>
        </p:nvGraphicFramePr>
        <p:xfrm>
          <a:off x="2667000" y="609600"/>
          <a:ext cx="3129136" cy="8512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01" r:id="rId3" imgW="441960" imgH="62230" progId="Equation.3">
                  <p:embed/>
                </p:oleObj>
              </mc:Choice>
              <mc:Fallback>
                <p:oleObj r:id="rId3" imgW="441960" imgH="62230" progId="Equation.3">
                  <p:embed/>
                  <p:pic>
                    <p:nvPicPr>
                      <p:cNvPr id="0" name="图片 315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667000" y="609600"/>
                        <a:ext cx="3129136" cy="851255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474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0308683"/>
              </p:ext>
            </p:extLst>
          </p:nvPr>
        </p:nvGraphicFramePr>
        <p:xfrm>
          <a:off x="1655763" y="5049838"/>
          <a:ext cx="5619461" cy="7774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02" r:id="rId5" imgW="1562100" imgH="215900" progId="Equation.3">
                  <p:embed/>
                </p:oleObj>
              </mc:Choice>
              <mc:Fallback>
                <p:oleObj r:id="rId5" imgW="1562100" imgH="215900" progId="Equation.3">
                  <p:embed/>
                  <p:pic>
                    <p:nvPicPr>
                      <p:cNvPr id="0" name="图片 315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55763" y="5049838"/>
                        <a:ext cx="5619461" cy="777489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47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4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/>
          </p:nvPr>
        </p:nvSpPr>
        <p:spPr>
          <a:xfrm>
            <a:off x="685800" y="260648"/>
            <a:ext cx="7772400" cy="960276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sz="4000" b="0" dirty="0">
                <a:solidFill>
                  <a:srgbClr val="FF0000"/>
                </a:solidFill>
              </a:rPr>
              <a:t>三、圆柱透镜</a:t>
            </a:r>
            <a:br>
              <a:rPr lang="zh-CN" altLang="en-US" sz="4000" b="0" dirty="0">
                <a:solidFill>
                  <a:srgbClr val="FF0000"/>
                </a:solidFill>
              </a:rPr>
            </a:br>
            <a:r>
              <a:rPr lang="en-US" altLang="zh-CN" sz="4000" b="0" dirty="0">
                <a:solidFill>
                  <a:srgbClr val="FF0000"/>
                </a:solidFill>
              </a:rPr>
              <a:t>cylindrical lens</a:t>
            </a:r>
          </a:p>
        </p:txBody>
      </p:sp>
      <p:sp>
        <p:nvSpPr>
          <p:cNvPr id="52227" name="Rectangle 3"/>
          <p:cNvSpPr>
            <a:spLocks noGrp="1"/>
          </p:cNvSpPr>
          <p:nvPr>
            <p:ph idx="1"/>
          </p:nvPr>
        </p:nvSpPr>
        <p:spPr>
          <a:xfrm>
            <a:off x="609600" y="1295400"/>
            <a:ext cx="7923213" cy="2362200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120000"/>
              </a:lnSpc>
            </a:pPr>
            <a:r>
              <a:rPr lang="zh-CN" altLang="en-US" b="0" dirty="0"/>
              <a:t>表面是柱面的一部分的透镜为</a:t>
            </a:r>
            <a:r>
              <a:rPr lang="zh-CN" altLang="en-US" b="0" dirty="0">
                <a:solidFill>
                  <a:schemeClr val="accent2"/>
                </a:solidFill>
              </a:rPr>
              <a:t>圆柱透镜</a:t>
            </a:r>
            <a:r>
              <a:rPr lang="zh-CN" altLang="en-US" b="0" dirty="0"/>
              <a:t>。圆柱透镜的两个表面可以都是圆柱面，或一面是圆柱面，一面是平面。</a:t>
            </a:r>
          </a:p>
        </p:txBody>
      </p:sp>
      <p:grpSp>
        <p:nvGrpSpPr>
          <p:cNvPr id="52228" name="Group 5"/>
          <p:cNvGrpSpPr/>
          <p:nvPr/>
        </p:nvGrpSpPr>
        <p:grpSpPr>
          <a:xfrm>
            <a:off x="2159000" y="3321050"/>
            <a:ext cx="4808272" cy="3060700"/>
            <a:chOff x="2517" y="8202"/>
            <a:chExt cx="4782" cy="2754"/>
          </a:xfrm>
        </p:grpSpPr>
        <p:grpSp>
          <p:nvGrpSpPr>
            <p:cNvPr id="52229" name="Group 6"/>
            <p:cNvGrpSpPr/>
            <p:nvPr/>
          </p:nvGrpSpPr>
          <p:grpSpPr>
            <a:xfrm>
              <a:off x="2517" y="8333"/>
              <a:ext cx="1092" cy="1801"/>
              <a:chOff x="1701" y="8534"/>
              <a:chExt cx="1092" cy="1801"/>
            </a:xfrm>
          </p:grpSpPr>
          <p:sp>
            <p:nvSpPr>
              <p:cNvPr id="52249" name="Oval 7" descr="下对角虚线"/>
              <p:cNvSpPr/>
              <p:nvPr/>
            </p:nvSpPr>
            <p:spPr>
              <a:xfrm rot="3106512">
                <a:off x="2157" y="8304"/>
                <a:ext cx="180" cy="1092"/>
              </a:xfrm>
              <a:prstGeom prst="ellipse">
                <a:avLst/>
              </a:prstGeom>
              <a:pattFill prst="dashDnDiag">
                <a:fgClr>
                  <a:srgbClr val="000000"/>
                </a:fgClr>
                <a:bgClr>
                  <a:srgbClr val="FFFFFF"/>
                </a:bgClr>
              </a:patt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2250" name="Freeform 8"/>
              <p:cNvSpPr/>
              <p:nvPr/>
            </p:nvSpPr>
            <p:spPr>
              <a:xfrm flipH="1">
                <a:off x="1810" y="9166"/>
                <a:ext cx="45" cy="1161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1107"/>
                  </a:cxn>
                </a:cxnLst>
                <a:rect l="0" t="0" r="0" b="0"/>
                <a:pathLst>
                  <a:path w="2" h="1107">
                    <a:moveTo>
                      <a:pt x="2" y="0"/>
                    </a:moveTo>
                    <a:lnTo>
                      <a:pt x="0" y="1107"/>
                    </a:ln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2251" name="Freeform 9"/>
              <p:cNvSpPr/>
              <p:nvPr/>
            </p:nvSpPr>
            <p:spPr>
              <a:xfrm flipH="1">
                <a:off x="2631" y="8534"/>
                <a:ext cx="45" cy="125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305"/>
                  </a:cxn>
                </a:cxnLst>
                <a:rect l="0" t="0" r="0" b="0"/>
                <a:pathLst>
                  <a:path w="1" h="1305">
                    <a:moveTo>
                      <a:pt x="0" y="0"/>
                    </a:moveTo>
                    <a:lnTo>
                      <a:pt x="0" y="1305"/>
                    </a:ln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2252" name="Freeform 10"/>
              <p:cNvSpPr/>
              <p:nvPr/>
            </p:nvSpPr>
            <p:spPr>
              <a:xfrm>
                <a:off x="1845" y="9780"/>
                <a:ext cx="825" cy="555"/>
              </a:xfrm>
              <a:custGeom>
                <a:avLst/>
                <a:gdLst/>
                <a:ahLst/>
                <a:cxnLst>
                  <a:cxn ang="0">
                    <a:pos x="825" y="0"/>
                  </a:cxn>
                  <a:cxn ang="0">
                    <a:pos x="495" y="375"/>
                  </a:cxn>
                  <a:cxn ang="0">
                    <a:pos x="0" y="555"/>
                  </a:cxn>
                </a:cxnLst>
                <a:rect l="0" t="0" r="0" b="0"/>
                <a:pathLst>
                  <a:path w="825" h="555">
                    <a:moveTo>
                      <a:pt x="825" y="0"/>
                    </a:moveTo>
                    <a:cubicBezTo>
                      <a:pt x="770" y="62"/>
                      <a:pt x="633" y="282"/>
                      <a:pt x="495" y="375"/>
                    </a:cubicBezTo>
                    <a:cubicBezTo>
                      <a:pt x="357" y="468"/>
                      <a:pt x="103" y="518"/>
                      <a:pt x="0" y="555"/>
                    </a:cubicBez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52230" name="Group 11"/>
            <p:cNvGrpSpPr/>
            <p:nvPr/>
          </p:nvGrpSpPr>
          <p:grpSpPr>
            <a:xfrm>
              <a:off x="4366" y="8332"/>
              <a:ext cx="1174" cy="1802"/>
              <a:chOff x="3155" y="8488"/>
              <a:chExt cx="1174" cy="1802"/>
            </a:xfrm>
          </p:grpSpPr>
          <p:grpSp>
            <p:nvGrpSpPr>
              <p:cNvPr id="52242" name="Group 12"/>
              <p:cNvGrpSpPr/>
              <p:nvPr/>
            </p:nvGrpSpPr>
            <p:grpSpPr>
              <a:xfrm>
                <a:off x="3237" y="8488"/>
                <a:ext cx="1092" cy="1802"/>
                <a:chOff x="1701" y="8533"/>
                <a:chExt cx="1092" cy="1802"/>
              </a:xfrm>
            </p:grpSpPr>
            <p:sp>
              <p:nvSpPr>
                <p:cNvPr id="52245" name="Oval 13" descr="下对角虚线"/>
                <p:cNvSpPr/>
                <p:nvPr/>
              </p:nvSpPr>
              <p:spPr>
                <a:xfrm rot="3106512">
                  <a:off x="2157" y="8304"/>
                  <a:ext cx="180" cy="1092"/>
                </a:xfrm>
                <a:prstGeom prst="ellipse">
                  <a:avLst/>
                </a:prstGeom>
                <a:pattFill prst="dashDnDiag">
                  <a:fgClr>
                    <a:srgbClr val="000000"/>
                  </a:fgClr>
                  <a:bgClr>
                    <a:srgbClr val="FFFFFF"/>
                  </a:bgClr>
                </a:pattFill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2246" name="Freeform 14"/>
                <p:cNvSpPr/>
                <p:nvPr/>
              </p:nvSpPr>
              <p:spPr>
                <a:xfrm flipH="1">
                  <a:off x="1811" y="9160"/>
                  <a:ext cx="45" cy="1172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1107"/>
                    </a:cxn>
                  </a:cxnLst>
                  <a:rect l="0" t="0" r="0" b="0"/>
                  <a:pathLst>
                    <a:path w="2" h="1107">
                      <a:moveTo>
                        <a:pt x="2" y="0"/>
                      </a:moveTo>
                      <a:lnTo>
                        <a:pt x="0" y="1107"/>
                      </a:lnTo>
                    </a:path>
                  </a:pathLst>
                </a:custGeom>
                <a:noFill/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2247" name="Freeform 15"/>
                <p:cNvSpPr/>
                <p:nvPr/>
              </p:nvSpPr>
              <p:spPr>
                <a:xfrm flipH="1">
                  <a:off x="2629" y="8533"/>
                  <a:ext cx="45" cy="12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305"/>
                    </a:cxn>
                  </a:cxnLst>
                  <a:rect l="0" t="0" r="0" b="0"/>
                  <a:pathLst>
                    <a:path w="1" h="1305">
                      <a:moveTo>
                        <a:pt x="0" y="0"/>
                      </a:moveTo>
                      <a:lnTo>
                        <a:pt x="0" y="1305"/>
                      </a:lnTo>
                    </a:path>
                  </a:pathLst>
                </a:custGeom>
                <a:noFill/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2248" name="Freeform 16"/>
                <p:cNvSpPr/>
                <p:nvPr/>
              </p:nvSpPr>
              <p:spPr>
                <a:xfrm>
                  <a:off x="1845" y="9780"/>
                  <a:ext cx="825" cy="555"/>
                </a:xfrm>
                <a:custGeom>
                  <a:avLst/>
                  <a:gdLst/>
                  <a:ahLst/>
                  <a:cxnLst>
                    <a:cxn ang="0">
                      <a:pos x="825" y="0"/>
                    </a:cxn>
                    <a:cxn ang="0">
                      <a:pos x="495" y="375"/>
                    </a:cxn>
                    <a:cxn ang="0">
                      <a:pos x="0" y="555"/>
                    </a:cxn>
                  </a:cxnLst>
                  <a:rect l="0" t="0" r="0" b="0"/>
                  <a:pathLst>
                    <a:path w="825" h="555">
                      <a:moveTo>
                        <a:pt x="825" y="0"/>
                      </a:moveTo>
                      <a:cubicBezTo>
                        <a:pt x="770" y="62"/>
                        <a:pt x="633" y="282"/>
                        <a:pt x="495" y="375"/>
                      </a:cubicBezTo>
                      <a:cubicBezTo>
                        <a:pt x="357" y="468"/>
                        <a:pt x="103" y="518"/>
                        <a:pt x="0" y="555"/>
                      </a:cubicBezTo>
                    </a:path>
                  </a:pathLst>
                </a:custGeom>
                <a:noFill/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52243" name="Rectangle 17"/>
              <p:cNvSpPr/>
              <p:nvPr/>
            </p:nvSpPr>
            <p:spPr>
              <a:xfrm rot="3080452">
                <a:off x="3611" y="8187"/>
                <a:ext cx="180" cy="109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2244" name="Freeform 18"/>
              <p:cNvSpPr/>
              <p:nvPr/>
            </p:nvSpPr>
            <p:spPr>
              <a:xfrm>
                <a:off x="3348" y="8498"/>
                <a:ext cx="831" cy="611"/>
              </a:xfrm>
              <a:custGeom>
                <a:avLst/>
                <a:gdLst/>
                <a:ahLst/>
                <a:cxnLst>
                  <a:cxn ang="0">
                    <a:pos x="833" y="0"/>
                  </a:cxn>
                  <a:cxn ang="0">
                    <a:pos x="0" y="667"/>
                  </a:cxn>
                </a:cxnLst>
                <a:rect l="0" t="0" r="0" b="0"/>
                <a:pathLst>
                  <a:path w="833" h="667">
                    <a:moveTo>
                      <a:pt x="833" y="0"/>
                    </a:moveTo>
                    <a:lnTo>
                      <a:pt x="0" y="667"/>
                    </a:ln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52231" name="Group 19"/>
            <p:cNvGrpSpPr/>
            <p:nvPr/>
          </p:nvGrpSpPr>
          <p:grpSpPr>
            <a:xfrm>
              <a:off x="6257" y="8202"/>
              <a:ext cx="1042" cy="2034"/>
              <a:chOff x="6257" y="8202"/>
              <a:chExt cx="1042" cy="2034"/>
            </a:xfrm>
          </p:grpSpPr>
          <p:sp>
            <p:nvSpPr>
              <p:cNvPr id="52233" name="Rectangle 20" descr="下对角虚线"/>
              <p:cNvSpPr/>
              <p:nvPr/>
            </p:nvSpPr>
            <p:spPr>
              <a:xfrm rot="2647363">
                <a:off x="6560" y="8301"/>
                <a:ext cx="408" cy="936"/>
              </a:xfrm>
              <a:prstGeom prst="rect">
                <a:avLst/>
              </a:prstGeom>
              <a:pattFill prst="dashDnDiag">
                <a:fgClr>
                  <a:srgbClr val="000000"/>
                </a:fgClr>
                <a:bgClr>
                  <a:srgbClr val="FFFFFF"/>
                </a:bgClr>
              </a:patt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2234" name="Arc 21"/>
              <p:cNvSpPr/>
              <p:nvPr/>
            </p:nvSpPr>
            <p:spPr>
              <a:xfrm rot="2647363">
                <a:off x="6580" y="8202"/>
                <a:ext cx="180" cy="93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1600" h="432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</a:path>
                  <a:path w="21600" h="432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2235" name="Arc 22"/>
              <p:cNvSpPr/>
              <p:nvPr/>
            </p:nvSpPr>
            <p:spPr>
              <a:xfrm rot="2647363" flipH="1">
                <a:off x="6778" y="8393"/>
                <a:ext cx="180" cy="93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1600" h="432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</a:path>
                  <a:path w="21600" h="432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2236" name="Line 23"/>
              <p:cNvSpPr/>
              <p:nvPr/>
            </p:nvSpPr>
            <p:spPr>
              <a:xfrm>
                <a:off x="6257" y="8968"/>
                <a:ext cx="27" cy="929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2237" name="Freeform 24"/>
              <p:cNvSpPr/>
              <p:nvPr/>
            </p:nvSpPr>
            <p:spPr>
              <a:xfrm>
                <a:off x="6287" y="9889"/>
                <a:ext cx="262" cy="24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62" y="247"/>
                  </a:cxn>
                </a:cxnLst>
                <a:rect l="0" t="0" r="0" b="0"/>
                <a:pathLst>
                  <a:path w="262" h="247">
                    <a:moveTo>
                      <a:pt x="0" y="0"/>
                    </a:moveTo>
                    <a:lnTo>
                      <a:pt x="262" y="247"/>
                    </a:ln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2238" name="Freeform 25"/>
              <p:cNvSpPr/>
              <p:nvPr/>
            </p:nvSpPr>
            <p:spPr>
              <a:xfrm>
                <a:off x="7298" y="8592"/>
                <a:ext cx="1" cy="891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891"/>
                  </a:cxn>
                </a:cxnLst>
                <a:rect l="0" t="0" r="0" b="0"/>
                <a:pathLst>
                  <a:path w="1" h="891">
                    <a:moveTo>
                      <a:pt x="1" y="0"/>
                    </a:moveTo>
                    <a:lnTo>
                      <a:pt x="0" y="891"/>
                    </a:ln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2239" name="Arc 26"/>
              <p:cNvSpPr/>
              <p:nvPr/>
            </p:nvSpPr>
            <p:spPr>
              <a:xfrm rot="2647363" flipH="1">
                <a:off x="6773" y="9301"/>
                <a:ext cx="180" cy="93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1600" h="432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</a:path>
                  <a:path w="21600" h="432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2240" name="Rectangle 27"/>
              <p:cNvSpPr/>
              <p:nvPr/>
            </p:nvSpPr>
            <p:spPr>
              <a:xfrm>
                <a:off x="6581" y="10123"/>
                <a:ext cx="180" cy="5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2241" name="Line 28"/>
              <p:cNvSpPr/>
              <p:nvPr/>
            </p:nvSpPr>
            <p:spPr>
              <a:xfrm>
                <a:off x="6555" y="9216"/>
                <a:ext cx="0" cy="936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52232" name="Text Box 29"/>
            <p:cNvSpPr txBox="1"/>
            <p:nvPr/>
          </p:nvSpPr>
          <p:spPr>
            <a:xfrm>
              <a:off x="3957" y="10644"/>
              <a:ext cx="1800" cy="31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endParaRPr lang="zh-CN" altLang="zh-CN" b="0" dirty="0">
                <a:latin typeface="Times New Roman" panose="02020603050405020304" pitchFamily="18" charset="0"/>
              </a:endParaRPr>
            </a:p>
          </p:txBody>
        </p:sp>
      </p:grpSp>
      <p:pic>
        <p:nvPicPr>
          <p:cNvPr id="2" name="VID_2025050107473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25599" y="753532"/>
            <a:ext cx="5901267" cy="59012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2" name="直接连接符 291"/>
          <p:cNvCxnSpPr/>
          <p:nvPr/>
        </p:nvCxnSpPr>
        <p:spPr bwMode="auto">
          <a:xfrm flipH="1" flipV="1">
            <a:off x="6486528" y="5195889"/>
            <a:ext cx="1414460" cy="376236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53252" name="Rectangle 4"/>
          <p:cNvSpPr/>
          <p:nvPr/>
        </p:nvSpPr>
        <p:spPr>
          <a:xfrm>
            <a:off x="358775" y="368300"/>
            <a:ext cx="8569325" cy="3313113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/>
          <a:lstStyle/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圆柱透镜的</a:t>
            </a:r>
            <a:r>
              <a:rPr lang="zh-CN" altLang="en-US" sz="2800" dirty="0" smtClean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横截面类似透镜截面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水平面内的光束经圆柱透镜后将会被会聚或发散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 圆柱透镜的</a:t>
            </a:r>
            <a:r>
              <a:rPr lang="zh-CN" altLang="en-US" sz="28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纵截面却</a:t>
            </a:r>
            <a:r>
              <a:rPr lang="zh-CN" altLang="en-US" sz="2800" dirty="0" smtClean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是矩形面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，类似平板玻璃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，所以在垂直平面内的光束经圆柱透镜后不改变方向。这个方向称为透镜的镜轴。</a:t>
            </a:r>
          </a:p>
        </p:txBody>
      </p:sp>
      <p:sp>
        <p:nvSpPr>
          <p:cNvPr id="78" name="平行四边形 77"/>
          <p:cNvSpPr/>
          <p:nvPr/>
        </p:nvSpPr>
        <p:spPr bwMode="auto">
          <a:xfrm rot="16200000" flipV="1">
            <a:off x="4572792" y="3698082"/>
            <a:ext cx="1005840" cy="678180"/>
          </a:xfrm>
          <a:prstGeom prst="parallelogram">
            <a:avLst>
              <a:gd name="adj" fmla="val 26159"/>
            </a:avLst>
          </a:prstGeom>
          <a:solidFill>
            <a:schemeClr val="accent1">
              <a:alpha val="43000"/>
            </a:schemeClr>
          </a:solidFill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cxnSp>
        <p:nvCxnSpPr>
          <p:cNvPr id="131" name="直接箭头连接符 130"/>
          <p:cNvCxnSpPr/>
          <p:nvPr/>
        </p:nvCxnSpPr>
        <p:spPr bwMode="auto">
          <a:xfrm>
            <a:off x="7350919" y="5424488"/>
            <a:ext cx="138112" cy="381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</p:cxnSp>
      <p:pic>
        <p:nvPicPr>
          <p:cNvPr id="140" name="图片 1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101" y="3102621"/>
            <a:ext cx="2228850" cy="3505200"/>
          </a:xfrm>
          <a:prstGeom prst="rect">
            <a:avLst/>
          </a:prstGeom>
        </p:spPr>
      </p:pic>
      <p:sp>
        <p:nvSpPr>
          <p:cNvPr id="185" name="任意多边形 184"/>
          <p:cNvSpPr/>
          <p:nvPr/>
        </p:nvSpPr>
        <p:spPr bwMode="auto">
          <a:xfrm>
            <a:off x="5651498" y="3938751"/>
            <a:ext cx="1555155" cy="465301"/>
          </a:xfrm>
          <a:custGeom>
            <a:avLst/>
            <a:gdLst>
              <a:gd name="connsiteX0" fmla="*/ 0 w 1555155"/>
              <a:gd name="connsiteY0" fmla="*/ 400050 h 465301"/>
              <a:gd name="connsiteX1" fmla="*/ 219075 w 1555155"/>
              <a:gd name="connsiteY1" fmla="*/ 450850 h 465301"/>
              <a:gd name="connsiteX2" fmla="*/ 587375 w 1555155"/>
              <a:gd name="connsiteY2" fmla="*/ 463550 h 465301"/>
              <a:gd name="connsiteX3" fmla="*/ 952500 w 1555155"/>
              <a:gd name="connsiteY3" fmla="*/ 419100 h 465301"/>
              <a:gd name="connsiteX4" fmla="*/ 1235075 w 1555155"/>
              <a:gd name="connsiteY4" fmla="*/ 327025 h 465301"/>
              <a:gd name="connsiteX5" fmla="*/ 1441450 w 1555155"/>
              <a:gd name="connsiteY5" fmla="*/ 200025 h 465301"/>
              <a:gd name="connsiteX6" fmla="*/ 1543050 w 1555155"/>
              <a:gd name="connsiteY6" fmla="*/ 95250 h 465301"/>
              <a:gd name="connsiteX7" fmla="*/ 1549400 w 1555155"/>
              <a:gd name="connsiteY7" fmla="*/ 0 h 465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5155" h="465301">
                <a:moveTo>
                  <a:pt x="0" y="400050"/>
                </a:moveTo>
                <a:cubicBezTo>
                  <a:pt x="60589" y="420158"/>
                  <a:pt x="121179" y="440267"/>
                  <a:pt x="219075" y="450850"/>
                </a:cubicBezTo>
                <a:cubicBezTo>
                  <a:pt x="316971" y="461433"/>
                  <a:pt x="465138" y="468842"/>
                  <a:pt x="587375" y="463550"/>
                </a:cubicBezTo>
                <a:cubicBezTo>
                  <a:pt x="709612" y="458258"/>
                  <a:pt x="844550" y="441854"/>
                  <a:pt x="952500" y="419100"/>
                </a:cubicBezTo>
                <a:cubicBezTo>
                  <a:pt x="1060450" y="396346"/>
                  <a:pt x="1153583" y="363537"/>
                  <a:pt x="1235075" y="327025"/>
                </a:cubicBezTo>
                <a:cubicBezTo>
                  <a:pt x="1316567" y="290513"/>
                  <a:pt x="1390121" y="238654"/>
                  <a:pt x="1441450" y="200025"/>
                </a:cubicBezTo>
                <a:cubicBezTo>
                  <a:pt x="1492779" y="161396"/>
                  <a:pt x="1525058" y="128587"/>
                  <a:pt x="1543050" y="95250"/>
                </a:cubicBezTo>
                <a:cubicBezTo>
                  <a:pt x="1561042" y="61913"/>
                  <a:pt x="1555221" y="30956"/>
                  <a:pt x="1549400" y="0"/>
                </a:cubicBezTo>
              </a:path>
            </a:pathLst>
          </a:custGeom>
          <a:noFill/>
          <a:ln w="6350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86" name="任意多边形 185"/>
          <p:cNvSpPr/>
          <p:nvPr/>
        </p:nvSpPr>
        <p:spPr bwMode="auto">
          <a:xfrm>
            <a:off x="5651498" y="4753477"/>
            <a:ext cx="1555155" cy="465301"/>
          </a:xfrm>
          <a:custGeom>
            <a:avLst/>
            <a:gdLst>
              <a:gd name="connsiteX0" fmla="*/ 0 w 1555155"/>
              <a:gd name="connsiteY0" fmla="*/ 400050 h 465301"/>
              <a:gd name="connsiteX1" fmla="*/ 219075 w 1555155"/>
              <a:gd name="connsiteY1" fmla="*/ 450850 h 465301"/>
              <a:gd name="connsiteX2" fmla="*/ 587375 w 1555155"/>
              <a:gd name="connsiteY2" fmla="*/ 463550 h 465301"/>
              <a:gd name="connsiteX3" fmla="*/ 952500 w 1555155"/>
              <a:gd name="connsiteY3" fmla="*/ 419100 h 465301"/>
              <a:gd name="connsiteX4" fmla="*/ 1235075 w 1555155"/>
              <a:gd name="connsiteY4" fmla="*/ 327025 h 465301"/>
              <a:gd name="connsiteX5" fmla="*/ 1441450 w 1555155"/>
              <a:gd name="connsiteY5" fmla="*/ 200025 h 465301"/>
              <a:gd name="connsiteX6" fmla="*/ 1543050 w 1555155"/>
              <a:gd name="connsiteY6" fmla="*/ 95250 h 465301"/>
              <a:gd name="connsiteX7" fmla="*/ 1549400 w 1555155"/>
              <a:gd name="connsiteY7" fmla="*/ 0 h 465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5155" h="465301">
                <a:moveTo>
                  <a:pt x="0" y="400050"/>
                </a:moveTo>
                <a:cubicBezTo>
                  <a:pt x="60589" y="420158"/>
                  <a:pt x="121179" y="440267"/>
                  <a:pt x="219075" y="450850"/>
                </a:cubicBezTo>
                <a:cubicBezTo>
                  <a:pt x="316971" y="461433"/>
                  <a:pt x="465138" y="468842"/>
                  <a:pt x="587375" y="463550"/>
                </a:cubicBezTo>
                <a:cubicBezTo>
                  <a:pt x="709612" y="458258"/>
                  <a:pt x="844550" y="441854"/>
                  <a:pt x="952500" y="419100"/>
                </a:cubicBezTo>
                <a:cubicBezTo>
                  <a:pt x="1060450" y="396346"/>
                  <a:pt x="1153583" y="363537"/>
                  <a:pt x="1235075" y="327025"/>
                </a:cubicBezTo>
                <a:cubicBezTo>
                  <a:pt x="1316567" y="290513"/>
                  <a:pt x="1390121" y="238654"/>
                  <a:pt x="1441450" y="200025"/>
                </a:cubicBezTo>
                <a:cubicBezTo>
                  <a:pt x="1492779" y="161396"/>
                  <a:pt x="1525058" y="128587"/>
                  <a:pt x="1543050" y="95250"/>
                </a:cubicBezTo>
                <a:cubicBezTo>
                  <a:pt x="1561042" y="61913"/>
                  <a:pt x="1555221" y="30956"/>
                  <a:pt x="1549400" y="0"/>
                </a:cubicBezTo>
              </a:path>
            </a:pathLst>
          </a:custGeom>
          <a:noFill/>
          <a:ln w="6350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152" name="组合 151"/>
          <p:cNvGrpSpPr/>
          <p:nvPr/>
        </p:nvGrpSpPr>
        <p:grpSpPr>
          <a:xfrm>
            <a:off x="5549469" y="3433796"/>
            <a:ext cx="1658192" cy="2420875"/>
            <a:chOff x="5549469" y="3433796"/>
            <a:chExt cx="1658192" cy="2420875"/>
          </a:xfrm>
        </p:grpSpPr>
        <p:sp>
          <p:nvSpPr>
            <p:cNvPr id="144" name="任意多边形 143"/>
            <p:cNvSpPr/>
            <p:nvPr/>
          </p:nvSpPr>
          <p:spPr bwMode="auto">
            <a:xfrm>
              <a:off x="5651500" y="3473450"/>
              <a:ext cx="1555155" cy="465301"/>
            </a:xfrm>
            <a:custGeom>
              <a:avLst/>
              <a:gdLst>
                <a:gd name="connsiteX0" fmla="*/ 0 w 1555155"/>
                <a:gd name="connsiteY0" fmla="*/ 400050 h 465301"/>
                <a:gd name="connsiteX1" fmla="*/ 219075 w 1555155"/>
                <a:gd name="connsiteY1" fmla="*/ 450850 h 465301"/>
                <a:gd name="connsiteX2" fmla="*/ 587375 w 1555155"/>
                <a:gd name="connsiteY2" fmla="*/ 463550 h 465301"/>
                <a:gd name="connsiteX3" fmla="*/ 952500 w 1555155"/>
                <a:gd name="connsiteY3" fmla="*/ 419100 h 465301"/>
                <a:gd name="connsiteX4" fmla="*/ 1235075 w 1555155"/>
                <a:gd name="connsiteY4" fmla="*/ 327025 h 465301"/>
                <a:gd name="connsiteX5" fmla="*/ 1441450 w 1555155"/>
                <a:gd name="connsiteY5" fmla="*/ 200025 h 465301"/>
                <a:gd name="connsiteX6" fmla="*/ 1543050 w 1555155"/>
                <a:gd name="connsiteY6" fmla="*/ 95250 h 465301"/>
                <a:gd name="connsiteX7" fmla="*/ 1549400 w 1555155"/>
                <a:gd name="connsiteY7" fmla="*/ 0 h 465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55155" h="465301">
                  <a:moveTo>
                    <a:pt x="0" y="400050"/>
                  </a:moveTo>
                  <a:cubicBezTo>
                    <a:pt x="60589" y="420158"/>
                    <a:pt x="121179" y="440267"/>
                    <a:pt x="219075" y="450850"/>
                  </a:cubicBezTo>
                  <a:cubicBezTo>
                    <a:pt x="316971" y="461433"/>
                    <a:pt x="465138" y="468842"/>
                    <a:pt x="587375" y="463550"/>
                  </a:cubicBezTo>
                  <a:cubicBezTo>
                    <a:pt x="709612" y="458258"/>
                    <a:pt x="844550" y="441854"/>
                    <a:pt x="952500" y="419100"/>
                  </a:cubicBezTo>
                  <a:cubicBezTo>
                    <a:pt x="1060450" y="396346"/>
                    <a:pt x="1153583" y="363537"/>
                    <a:pt x="1235075" y="327025"/>
                  </a:cubicBezTo>
                  <a:cubicBezTo>
                    <a:pt x="1316567" y="290513"/>
                    <a:pt x="1390121" y="238654"/>
                    <a:pt x="1441450" y="200025"/>
                  </a:cubicBezTo>
                  <a:cubicBezTo>
                    <a:pt x="1492779" y="161396"/>
                    <a:pt x="1525058" y="128587"/>
                    <a:pt x="1543050" y="95250"/>
                  </a:cubicBezTo>
                  <a:cubicBezTo>
                    <a:pt x="1561042" y="61913"/>
                    <a:pt x="1555221" y="30956"/>
                    <a:pt x="1549400" y="0"/>
                  </a:cubicBezTo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84" name="任意多边形 183"/>
            <p:cNvSpPr/>
            <p:nvPr/>
          </p:nvSpPr>
          <p:spPr bwMode="auto">
            <a:xfrm>
              <a:off x="5651499" y="5389370"/>
              <a:ext cx="1555155" cy="465301"/>
            </a:xfrm>
            <a:custGeom>
              <a:avLst/>
              <a:gdLst>
                <a:gd name="connsiteX0" fmla="*/ 0 w 1555155"/>
                <a:gd name="connsiteY0" fmla="*/ 400050 h 465301"/>
                <a:gd name="connsiteX1" fmla="*/ 219075 w 1555155"/>
                <a:gd name="connsiteY1" fmla="*/ 450850 h 465301"/>
                <a:gd name="connsiteX2" fmla="*/ 587375 w 1555155"/>
                <a:gd name="connsiteY2" fmla="*/ 463550 h 465301"/>
                <a:gd name="connsiteX3" fmla="*/ 952500 w 1555155"/>
                <a:gd name="connsiteY3" fmla="*/ 419100 h 465301"/>
                <a:gd name="connsiteX4" fmla="*/ 1235075 w 1555155"/>
                <a:gd name="connsiteY4" fmla="*/ 327025 h 465301"/>
                <a:gd name="connsiteX5" fmla="*/ 1441450 w 1555155"/>
                <a:gd name="connsiteY5" fmla="*/ 200025 h 465301"/>
                <a:gd name="connsiteX6" fmla="*/ 1543050 w 1555155"/>
                <a:gd name="connsiteY6" fmla="*/ 95250 h 465301"/>
                <a:gd name="connsiteX7" fmla="*/ 1549400 w 1555155"/>
                <a:gd name="connsiteY7" fmla="*/ 0 h 465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55155" h="465301">
                  <a:moveTo>
                    <a:pt x="0" y="400050"/>
                  </a:moveTo>
                  <a:cubicBezTo>
                    <a:pt x="60589" y="420158"/>
                    <a:pt x="121179" y="440267"/>
                    <a:pt x="219075" y="450850"/>
                  </a:cubicBezTo>
                  <a:cubicBezTo>
                    <a:pt x="316971" y="461433"/>
                    <a:pt x="465138" y="468842"/>
                    <a:pt x="587375" y="463550"/>
                  </a:cubicBezTo>
                  <a:cubicBezTo>
                    <a:pt x="709612" y="458258"/>
                    <a:pt x="844550" y="441854"/>
                    <a:pt x="952500" y="419100"/>
                  </a:cubicBezTo>
                  <a:cubicBezTo>
                    <a:pt x="1060450" y="396346"/>
                    <a:pt x="1153583" y="363537"/>
                    <a:pt x="1235075" y="327025"/>
                  </a:cubicBezTo>
                  <a:cubicBezTo>
                    <a:pt x="1316567" y="290513"/>
                    <a:pt x="1390121" y="238654"/>
                    <a:pt x="1441450" y="200025"/>
                  </a:cubicBezTo>
                  <a:cubicBezTo>
                    <a:pt x="1492779" y="161396"/>
                    <a:pt x="1525058" y="128587"/>
                    <a:pt x="1543050" y="95250"/>
                  </a:cubicBezTo>
                  <a:cubicBezTo>
                    <a:pt x="1561042" y="61913"/>
                    <a:pt x="1555221" y="30956"/>
                    <a:pt x="1549400" y="0"/>
                  </a:cubicBezTo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46" name="平行四边形 145"/>
            <p:cNvSpPr/>
            <p:nvPr/>
          </p:nvSpPr>
          <p:spPr bwMode="auto">
            <a:xfrm rot="16200000">
              <a:off x="4628787" y="4761903"/>
              <a:ext cx="1945670" cy="99013"/>
            </a:xfrm>
            <a:prstGeom prst="parallelogram">
              <a:avLst>
                <a:gd name="adj" fmla="val 37826"/>
              </a:avLst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88" name="平行四边形 187"/>
            <p:cNvSpPr/>
            <p:nvPr/>
          </p:nvSpPr>
          <p:spPr bwMode="auto">
            <a:xfrm rot="16200000">
              <a:off x="6172906" y="4357125"/>
              <a:ext cx="1945670" cy="99013"/>
            </a:xfrm>
            <a:prstGeom prst="parallelogram">
              <a:avLst>
                <a:gd name="adj" fmla="val 37826"/>
              </a:avLst>
            </a:prstGeom>
            <a:noFill/>
            <a:ln w="9525" cap="flat" cmpd="sng" algn="ctr">
              <a:solidFill>
                <a:srgbClr val="000000"/>
              </a:solidFill>
              <a:prstDash val="sysDash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148" name="直接连接符 147"/>
            <p:cNvCxnSpPr/>
            <p:nvPr/>
          </p:nvCxnSpPr>
          <p:spPr bwMode="auto">
            <a:xfrm flipV="1">
              <a:off x="5549469" y="3433796"/>
              <a:ext cx="1535358" cy="404778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1" name="直接连接符 190"/>
            <p:cNvCxnSpPr/>
            <p:nvPr/>
          </p:nvCxnSpPr>
          <p:spPr bwMode="auto">
            <a:xfrm flipV="1">
              <a:off x="5578776" y="5347670"/>
              <a:ext cx="1535358" cy="404778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00"/>
              </a:solidFill>
              <a:prstDash val="sysDash"/>
              <a:round/>
              <a:headEnd type="none" w="med" len="med"/>
              <a:tailEnd type="none" w="med" len="med"/>
            </a:ln>
          </p:spPr>
        </p:cxnSp>
        <p:cxnSp>
          <p:nvCxnSpPr>
            <p:cNvPr id="151" name="直接连接符 150"/>
            <p:cNvCxnSpPr/>
            <p:nvPr/>
          </p:nvCxnSpPr>
          <p:spPr bwMode="auto">
            <a:xfrm>
              <a:off x="7207661" y="3562067"/>
              <a:ext cx="0" cy="1908218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154" name="直接连接符 153"/>
          <p:cNvCxnSpPr/>
          <p:nvPr/>
        </p:nvCxnSpPr>
        <p:spPr bwMode="auto">
          <a:xfrm flipH="1" flipV="1">
            <a:off x="5555837" y="4305696"/>
            <a:ext cx="95853" cy="3600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000000"/>
            </a:solidFill>
            <a:prstDash val="sysDash"/>
            <a:round/>
            <a:headEnd type="none" w="med" len="med"/>
            <a:tailEnd type="none" w="med" len="med"/>
          </a:ln>
        </p:spPr>
      </p:cxnSp>
      <p:cxnSp>
        <p:nvCxnSpPr>
          <p:cNvPr id="210" name="直接连接符 209"/>
          <p:cNvCxnSpPr/>
          <p:nvPr/>
        </p:nvCxnSpPr>
        <p:spPr bwMode="auto">
          <a:xfrm flipH="1" flipV="1">
            <a:off x="5557944" y="5120759"/>
            <a:ext cx="95853" cy="3600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000000"/>
            </a:solidFill>
            <a:prstDash val="sysDash"/>
            <a:round/>
            <a:headEnd type="none" w="med" len="med"/>
            <a:tailEnd type="none" w="med" len="med"/>
          </a:ln>
        </p:spPr>
      </p:cxnSp>
      <p:cxnSp>
        <p:nvCxnSpPr>
          <p:cNvPr id="211" name="直接连接符 210"/>
          <p:cNvCxnSpPr/>
          <p:nvPr/>
        </p:nvCxnSpPr>
        <p:spPr bwMode="auto">
          <a:xfrm flipH="1" flipV="1">
            <a:off x="7088582" y="3434690"/>
            <a:ext cx="108000" cy="396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2" name="直接连接符 211"/>
          <p:cNvCxnSpPr/>
          <p:nvPr/>
        </p:nvCxnSpPr>
        <p:spPr bwMode="auto">
          <a:xfrm flipH="1" flipV="1">
            <a:off x="7093566" y="3897800"/>
            <a:ext cx="95853" cy="3600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000000"/>
            </a:solidFill>
            <a:prstDash val="sysDash"/>
            <a:round/>
            <a:headEnd type="none" w="med" len="med"/>
            <a:tailEnd type="none" w="med" len="med"/>
          </a:ln>
        </p:spPr>
      </p:cxnSp>
      <p:cxnSp>
        <p:nvCxnSpPr>
          <p:cNvPr id="213" name="直接连接符 212"/>
          <p:cNvCxnSpPr/>
          <p:nvPr/>
        </p:nvCxnSpPr>
        <p:spPr bwMode="auto">
          <a:xfrm flipH="1" flipV="1">
            <a:off x="7099764" y="4725574"/>
            <a:ext cx="95853" cy="3600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000000"/>
            </a:solidFill>
            <a:prstDash val="sysDash"/>
            <a:round/>
            <a:headEnd type="none" w="med" len="med"/>
            <a:tailEnd type="none" w="med" len="med"/>
          </a:ln>
        </p:spPr>
      </p:cxnSp>
      <p:cxnSp>
        <p:nvCxnSpPr>
          <p:cNvPr id="162" name="直接连接符 161"/>
          <p:cNvCxnSpPr/>
          <p:nvPr/>
        </p:nvCxnSpPr>
        <p:spPr bwMode="auto">
          <a:xfrm flipV="1">
            <a:off x="5549469" y="3893523"/>
            <a:ext cx="1544119" cy="404778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000000"/>
            </a:solidFill>
            <a:prstDash val="sysDash"/>
            <a:round/>
            <a:headEnd type="none" w="med" len="med"/>
            <a:tailEnd type="none" w="med" len="med"/>
          </a:ln>
        </p:spPr>
      </p:cxnSp>
      <p:cxnSp>
        <p:nvCxnSpPr>
          <p:cNvPr id="216" name="直接连接符 215"/>
          <p:cNvCxnSpPr/>
          <p:nvPr/>
        </p:nvCxnSpPr>
        <p:spPr bwMode="auto">
          <a:xfrm flipV="1">
            <a:off x="5556966" y="4715981"/>
            <a:ext cx="1544119" cy="404778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000000"/>
            </a:solidFill>
            <a:prstDash val="sysDash"/>
            <a:round/>
            <a:headEnd type="none" w="med" len="med"/>
            <a:tailEnd type="none" w="med" len="med"/>
          </a:ln>
        </p:spPr>
      </p:cxnSp>
      <p:cxnSp>
        <p:nvCxnSpPr>
          <p:cNvPr id="164" name="直接连接符 163"/>
          <p:cNvCxnSpPr/>
          <p:nvPr/>
        </p:nvCxnSpPr>
        <p:spPr bwMode="auto">
          <a:xfrm>
            <a:off x="5992148" y="3726604"/>
            <a:ext cx="0" cy="1908218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000000"/>
            </a:solidFill>
            <a:prstDash val="sysDash"/>
            <a:round/>
            <a:headEnd type="none" w="med" len="med"/>
            <a:tailEnd type="none" w="med" len="med"/>
          </a:ln>
        </p:spPr>
      </p:cxnSp>
      <p:cxnSp>
        <p:nvCxnSpPr>
          <p:cNvPr id="220" name="直接连接符 219"/>
          <p:cNvCxnSpPr/>
          <p:nvPr/>
        </p:nvCxnSpPr>
        <p:spPr bwMode="auto">
          <a:xfrm>
            <a:off x="6666836" y="3552765"/>
            <a:ext cx="0" cy="1908218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000000"/>
            </a:solidFill>
            <a:prstDash val="sysDash"/>
            <a:round/>
            <a:headEnd type="none" w="med" len="med"/>
            <a:tailEnd type="none" w="med" len="med"/>
          </a:ln>
        </p:spPr>
      </p:cxnSp>
      <p:cxnSp>
        <p:nvCxnSpPr>
          <p:cNvPr id="221" name="直接连接符 220"/>
          <p:cNvCxnSpPr/>
          <p:nvPr/>
        </p:nvCxnSpPr>
        <p:spPr bwMode="auto">
          <a:xfrm>
            <a:off x="6465223" y="3904886"/>
            <a:ext cx="0" cy="1908218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000000"/>
            </a:solidFill>
            <a:prstDash val="sysDash"/>
            <a:round/>
            <a:headEnd type="none" w="med" len="med"/>
            <a:tailEnd type="none" w="med" len="med"/>
          </a:ln>
        </p:spPr>
      </p:cxnSp>
      <p:cxnSp>
        <p:nvCxnSpPr>
          <p:cNvPr id="222" name="直接连接符 221"/>
          <p:cNvCxnSpPr/>
          <p:nvPr/>
        </p:nvCxnSpPr>
        <p:spPr bwMode="auto">
          <a:xfrm>
            <a:off x="7049423" y="3706100"/>
            <a:ext cx="0" cy="1908218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000000"/>
            </a:solidFill>
            <a:prstDash val="sysDash"/>
            <a:round/>
            <a:headEnd type="none" w="med" len="med"/>
            <a:tailEnd type="none" w="med" len="med"/>
          </a:ln>
        </p:spPr>
      </p:cxnSp>
      <p:cxnSp>
        <p:nvCxnSpPr>
          <p:cNvPr id="223" name="直接连接符 222"/>
          <p:cNvCxnSpPr/>
          <p:nvPr/>
        </p:nvCxnSpPr>
        <p:spPr bwMode="auto">
          <a:xfrm flipH="1" flipV="1">
            <a:off x="5989836" y="3737797"/>
            <a:ext cx="473947" cy="178003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000000"/>
            </a:solidFill>
            <a:prstDash val="sysDash"/>
            <a:round/>
            <a:headEnd type="none" w="med" len="med"/>
            <a:tailEnd type="none" w="med" len="med"/>
          </a:ln>
        </p:spPr>
      </p:cxnSp>
      <p:cxnSp>
        <p:nvCxnSpPr>
          <p:cNvPr id="225" name="直接连接符 224"/>
          <p:cNvCxnSpPr>
            <a:cxnSpLocks noChangeAspect="1"/>
          </p:cNvCxnSpPr>
          <p:nvPr/>
        </p:nvCxnSpPr>
        <p:spPr bwMode="auto">
          <a:xfrm flipH="1" flipV="1">
            <a:off x="6659226" y="5478850"/>
            <a:ext cx="396000" cy="148727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000000"/>
            </a:solidFill>
            <a:prstDash val="sysDash"/>
            <a:round/>
            <a:headEnd type="none" w="med" len="med"/>
            <a:tailEnd type="none" w="med" len="med"/>
          </a:ln>
        </p:spPr>
      </p:cxnSp>
      <p:cxnSp>
        <p:nvCxnSpPr>
          <p:cNvPr id="231" name="直接连接符 230"/>
          <p:cNvCxnSpPr/>
          <p:nvPr/>
        </p:nvCxnSpPr>
        <p:spPr bwMode="auto">
          <a:xfrm flipH="1" flipV="1">
            <a:off x="5994598" y="5652322"/>
            <a:ext cx="473947" cy="178003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000000"/>
            </a:solidFill>
            <a:prstDash val="sysDash"/>
            <a:round/>
            <a:headEnd type="none" w="med" len="med"/>
            <a:tailEnd type="none" w="med" len="med"/>
          </a:ln>
        </p:spPr>
      </p:cxnSp>
      <p:cxnSp>
        <p:nvCxnSpPr>
          <p:cNvPr id="232" name="直接连接符 231"/>
          <p:cNvCxnSpPr>
            <a:cxnSpLocks noChangeAspect="1"/>
          </p:cNvCxnSpPr>
          <p:nvPr/>
        </p:nvCxnSpPr>
        <p:spPr bwMode="auto">
          <a:xfrm flipH="1" flipV="1">
            <a:off x="6659226" y="3540513"/>
            <a:ext cx="396000" cy="148727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000000"/>
            </a:solidFill>
            <a:prstDash val="sysDash"/>
            <a:round/>
            <a:headEnd type="none" w="med" len="med"/>
            <a:tailEnd type="none" w="med" len="med"/>
          </a:ln>
        </p:spPr>
      </p:cxnSp>
      <p:cxnSp>
        <p:nvCxnSpPr>
          <p:cNvPr id="235" name="直接连接符 234"/>
          <p:cNvCxnSpPr/>
          <p:nvPr/>
        </p:nvCxnSpPr>
        <p:spPr bwMode="auto">
          <a:xfrm flipH="1" flipV="1">
            <a:off x="5573845" y="4033838"/>
            <a:ext cx="888868" cy="333841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</p:spPr>
      </p:cxnSp>
      <p:cxnSp>
        <p:nvCxnSpPr>
          <p:cNvPr id="238" name="直接连接符 237"/>
          <p:cNvCxnSpPr/>
          <p:nvPr/>
        </p:nvCxnSpPr>
        <p:spPr bwMode="auto">
          <a:xfrm flipH="1" flipV="1">
            <a:off x="4724382" y="3719513"/>
            <a:ext cx="834572" cy="313448"/>
          </a:xfrm>
          <a:prstGeom prst="line">
            <a:avLst/>
          </a:prstGeom>
          <a:ln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40" name="直接连接符 239"/>
          <p:cNvCxnSpPr/>
          <p:nvPr/>
        </p:nvCxnSpPr>
        <p:spPr bwMode="auto">
          <a:xfrm flipH="1" flipV="1">
            <a:off x="5426852" y="3532983"/>
            <a:ext cx="526235" cy="197642"/>
          </a:xfrm>
          <a:prstGeom prst="line">
            <a:avLst/>
          </a:prstGeom>
          <a:ln>
            <a:solidFill>
              <a:srgbClr val="3333FF"/>
            </a:solidFill>
            <a:headEnd type="arrow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41" name="直接连接符 240"/>
          <p:cNvCxnSpPr>
            <a:cxnSpLocks noChangeAspect="1"/>
          </p:cNvCxnSpPr>
          <p:nvPr/>
        </p:nvCxnSpPr>
        <p:spPr bwMode="auto">
          <a:xfrm flipH="1" flipV="1">
            <a:off x="5963747" y="3736980"/>
            <a:ext cx="1116000" cy="419144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3333FF"/>
            </a:solidFill>
            <a:prstDash val="sysDash"/>
            <a:round/>
            <a:headEnd type="none" w="med" len="med"/>
            <a:tailEnd type="none" w="med" len="med"/>
          </a:ln>
        </p:spPr>
      </p:cxnSp>
      <p:cxnSp>
        <p:nvCxnSpPr>
          <p:cNvPr id="244" name="直接连接符 243"/>
          <p:cNvCxnSpPr/>
          <p:nvPr/>
        </p:nvCxnSpPr>
        <p:spPr bwMode="auto">
          <a:xfrm flipH="1" flipV="1">
            <a:off x="4724382" y="4538663"/>
            <a:ext cx="834571" cy="313447"/>
          </a:xfrm>
          <a:prstGeom prst="line">
            <a:avLst/>
          </a:prstGeom>
          <a:ln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45" name="直接连接符 244"/>
          <p:cNvCxnSpPr/>
          <p:nvPr/>
        </p:nvCxnSpPr>
        <p:spPr bwMode="auto">
          <a:xfrm flipH="1" flipV="1">
            <a:off x="5577020" y="4852989"/>
            <a:ext cx="899980" cy="338011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</p:spPr>
      </p:cxnSp>
      <p:cxnSp>
        <p:nvCxnSpPr>
          <p:cNvPr id="246" name="直接连接符 245"/>
          <p:cNvCxnSpPr/>
          <p:nvPr/>
        </p:nvCxnSpPr>
        <p:spPr bwMode="auto">
          <a:xfrm flipH="1" flipV="1">
            <a:off x="5400658" y="4348164"/>
            <a:ext cx="155592" cy="58436"/>
          </a:xfrm>
          <a:prstGeom prst="line">
            <a:avLst/>
          </a:prstGeom>
          <a:ln>
            <a:solidFill>
              <a:srgbClr val="3333FF"/>
            </a:solidFill>
            <a:headEnd type="arrow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47" name="直接连接符 246"/>
          <p:cNvCxnSpPr>
            <a:cxnSpLocks noChangeAspect="1"/>
          </p:cNvCxnSpPr>
          <p:nvPr/>
        </p:nvCxnSpPr>
        <p:spPr bwMode="auto">
          <a:xfrm flipH="1" flipV="1">
            <a:off x="5576983" y="4416427"/>
            <a:ext cx="1476000" cy="554353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3333FF"/>
            </a:solidFill>
            <a:prstDash val="sysDash"/>
            <a:round/>
            <a:headEnd type="none" w="med" len="med"/>
            <a:tailEnd type="none" w="med" len="med"/>
          </a:ln>
        </p:spPr>
      </p:cxnSp>
      <p:cxnSp>
        <p:nvCxnSpPr>
          <p:cNvPr id="256" name="直接连接符 255"/>
          <p:cNvCxnSpPr/>
          <p:nvPr/>
        </p:nvCxnSpPr>
        <p:spPr bwMode="auto">
          <a:xfrm flipH="1" flipV="1">
            <a:off x="6477003" y="4376739"/>
            <a:ext cx="1414460" cy="376236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67" name="直接连接符 266"/>
          <p:cNvCxnSpPr/>
          <p:nvPr/>
        </p:nvCxnSpPr>
        <p:spPr bwMode="auto">
          <a:xfrm flipH="1" flipV="1">
            <a:off x="7072296" y="4151314"/>
            <a:ext cx="752492" cy="663574"/>
          </a:xfrm>
          <a:prstGeom prst="line">
            <a:avLst/>
          </a:prstGeom>
          <a:ln>
            <a:solidFill>
              <a:srgbClr val="3333FF"/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71" name="直接连接符 270"/>
          <p:cNvCxnSpPr/>
          <p:nvPr/>
        </p:nvCxnSpPr>
        <p:spPr bwMode="auto">
          <a:xfrm>
            <a:off x="7695023" y="4697129"/>
            <a:ext cx="0" cy="808321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1" name="直接连接符 290"/>
          <p:cNvCxnSpPr/>
          <p:nvPr/>
        </p:nvCxnSpPr>
        <p:spPr bwMode="auto">
          <a:xfrm flipH="1" flipV="1">
            <a:off x="7072295" y="4965701"/>
            <a:ext cx="752492" cy="663574"/>
          </a:xfrm>
          <a:prstGeom prst="line">
            <a:avLst/>
          </a:prstGeom>
          <a:ln>
            <a:solidFill>
              <a:srgbClr val="3333FF"/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97" name="直接箭头连接符 296"/>
          <p:cNvCxnSpPr/>
          <p:nvPr/>
        </p:nvCxnSpPr>
        <p:spPr bwMode="auto">
          <a:xfrm>
            <a:off x="7389019" y="4617245"/>
            <a:ext cx="138112" cy="381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171" name="直接箭头连接符 170"/>
          <p:cNvCxnSpPr/>
          <p:nvPr/>
        </p:nvCxnSpPr>
        <p:spPr bwMode="auto">
          <a:xfrm>
            <a:off x="7356119" y="4400212"/>
            <a:ext cx="94812" cy="8368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3333FF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300" name="直接箭头连接符 299"/>
          <p:cNvCxnSpPr/>
          <p:nvPr/>
        </p:nvCxnSpPr>
        <p:spPr bwMode="auto">
          <a:xfrm>
            <a:off x="7337069" y="5200312"/>
            <a:ext cx="94812" cy="8368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3333FF"/>
            </a:solidFill>
            <a:prstDash val="solid"/>
            <a:round/>
            <a:headEnd type="none" w="med" len="med"/>
            <a:tailEnd type="arrow" w="med" len="med"/>
          </a:ln>
        </p:spPr>
      </p:cxn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/>
          <p:nvPr/>
        </p:nvSpPr>
        <p:spPr>
          <a:xfrm>
            <a:off x="0" y="685800"/>
            <a:ext cx="8839200" cy="12954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/>
          <a:lstStyle/>
          <a:p>
            <a:pPr eaLnBrk="1" hangingPunct="1">
              <a:spcBef>
                <a:spcPct val="20000"/>
              </a:spcBef>
            </a:pPr>
            <a:r>
              <a:rPr lang="en-US" altLang="zh-CN" sz="3600" dirty="0"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所以一点光源</a:t>
            </a:r>
            <a:r>
              <a:rPr lang="en-US" altLang="zh-CN" sz="2800" i="1" dirty="0">
                <a:latin typeface="黑体" panose="02010609060101010101" pitchFamily="49" charset="-122"/>
                <a:ea typeface="黑体" panose="02010609060101010101" pitchFamily="49" charset="-122"/>
              </a:rPr>
              <a:t>O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经圆柱透镜所成的像是</a:t>
            </a:r>
            <a:r>
              <a:rPr lang="zh-CN" altLang="en-US" sz="28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一直线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</a:p>
        </p:txBody>
      </p:sp>
      <p:grpSp>
        <p:nvGrpSpPr>
          <p:cNvPr id="54275" name="Group 4"/>
          <p:cNvGrpSpPr/>
          <p:nvPr/>
        </p:nvGrpSpPr>
        <p:grpSpPr>
          <a:xfrm>
            <a:off x="1147763" y="1733550"/>
            <a:ext cx="7129462" cy="3960813"/>
            <a:chOff x="2337" y="2064"/>
            <a:chExt cx="4863" cy="3432"/>
          </a:xfrm>
        </p:grpSpPr>
        <p:grpSp>
          <p:nvGrpSpPr>
            <p:cNvPr id="54285" name="Group 5"/>
            <p:cNvGrpSpPr/>
            <p:nvPr/>
          </p:nvGrpSpPr>
          <p:grpSpPr>
            <a:xfrm>
              <a:off x="3777" y="2220"/>
              <a:ext cx="1092" cy="1830"/>
              <a:chOff x="1701" y="8505"/>
              <a:chExt cx="1092" cy="1830"/>
            </a:xfrm>
          </p:grpSpPr>
          <p:sp>
            <p:nvSpPr>
              <p:cNvPr id="54306" name="Oval 6" descr="下对角虚线"/>
              <p:cNvSpPr/>
              <p:nvPr/>
            </p:nvSpPr>
            <p:spPr>
              <a:xfrm rot="3106512">
                <a:off x="2157" y="8304"/>
                <a:ext cx="180" cy="1092"/>
              </a:xfrm>
              <a:prstGeom prst="ellipse">
                <a:avLst/>
              </a:prstGeom>
              <a:pattFill prst="dashDnDiag">
                <a:fgClr>
                  <a:srgbClr val="000000"/>
                </a:fgClr>
                <a:bgClr>
                  <a:srgbClr val="FFFFFF"/>
                </a:bgClr>
              </a:patt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4307" name="Freeform 7"/>
              <p:cNvSpPr/>
              <p:nvPr/>
            </p:nvSpPr>
            <p:spPr>
              <a:xfrm>
                <a:off x="1825" y="9225"/>
                <a:ext cx="2" cy="1107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1107"/>
                  </a:cxn>
                </a:cxnLst>
                <a:rect l="0" t="0" r="0" b="0"/>
                <a:pathLst>
                  <a:path w="2" h="1107">
                    <a:moveTo>
                      <a:pt x="2" y="0"/>
                    </a:moveTo>
                    <a:lnTo>
                      <a:pt x="0" y="1107"/>
                    </a:ln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4308" name="Freeform 8"/>
              <p:cNvSpPr/>
              <p:nvPr/>
            </p:nvSpPr>
            <p:spPr>
              <a:xfrm>
                <a:off x="2670" y="8505"/>
                <a:ext cx="1" cy="130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305"/>
                  </a:cxn>
                </a:cxnLst>
                <a:rect l="0" t="0" r="0" b="0"/>
                <a:pathLst>
                  <a:path w="1" h="1305">
                    <a:moveTo>
                      <a:pt x="0" y="0"/>
                    </a:moveTo>
                    <a:lnTo>
                      <a:pt x="0" y="1305"/>
                    </a:ln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4309" name="Freeform 9"/>
              <p:cNvSpPr/>
              <p:nvPr/>
            </p:nvSpPr>
            <p:spPr>
              <a:xfrm>
                <a:off x="1845" y="9780"/>
                <a:ext cx="825" cy="555"/>
              </a:xfrm>
              <a:custGeom>
                <a:avLst/>
                <a:gdLst/>
                <a:ahLst/>
                <a:cxnLst>
                  <a:cxn ang="0">
                    <a:pos x="825" y="0"/>
                  </a:cxn>
                  <a:cxn ang="0">
                    <a:pos x="495" y="375"/>
                  </a:cxn>
                  <a:cxn ang="0">
                    <a:pos x="0" y="555"/>
                  </a:cxn>
                </a:cxnLst>
                <a:rect l="0" t="0" r="0" b="0"/>
                <a:pathLst>
                  <a:path w="825" h="555">
                    <a:moveTo>
                      <a:pt x="825" y="0"/>
                    </a:moveTo>
                    <a:cubicBezTo>
                      <a:pt x="770" y="62"/>
                      <a:pt x="633" y="282"/>
                      <a:pt x="495" y="375"/>
                    </a:cubicBezTo>
                    <a:cubicBezTo>
                      <a:pt x="357" y="468"/>
                      <a:pt x="103" y="518"/>
                      <a:pt x="0" y="555"/>
                    </a:cubicBez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4286" name="Freeform 10"/>
            <p:cNvSpPr/>
            <p:nvPr/>
          </p:nvSpPr>
          <p:spPr>
            <a:xfrm>
              <a:off x="2337" y="2783"/>
              <a:ext cx="1601" cy="217"/>
            </a:xfrm>
            <a:custGeom>
              <a:avLst/>
              <a:gdLst/>
              <a:ahLst/>
              <a:cxnLst>
                <a:cxn ang="0">
                  <a:pos x="0" y="217"/>
                </a:cxn>
                <a:cxn ang="0">
                  <a:pos x="1601" y="0"/>
                </a:cxn>
              </a:cxnLst>
              <a:rect l="0" t="0" r="0" b="0"/>
              <a:pathLst>
                <a:path w="1601" h="217">
                  <a:moveTo>
                    <a:pt x="0" y="217"/>
                  </a:moveTo>
                  <a:lnTo>
                    <a:pt x="1601" y="0"/>
                  </a:lnTo>
                </a:path>
              </a:pathLst>
            </a:custGeom>
            <a:noFill/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287" name="Line 11"/>
            <p:cNvSpPr/>
            <p:nvPr/>
          </p:nvSpPr>
          <p:spPr>
            <a:xfrm>
              <a:off x="4677" y="2688"/>
              <a:ext cx="2160" cy="624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288" name="Freeform 12"/>
            <p:cNvSpPr/>
            <p:nvPr/>
          </p:nvSpPr>
          <p:spPr>
            <a:xfrm>
              <a:off x="2337" y="3000"/>
              <a:ext cx="1556" cy="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56" y="75"/>
                </a:cxn>
              </a:cxnLst>
              <a:rect l="0" t="0" r="0" b="0"/>
              <a:pathLst>
                <a:path w="1556" h="75">
                  <a:moveTo>
                    <a:pt x="0" y="0"/>
                  </a:moveTo>
                  <a:lnTo>
                    <a:pt x="1556" y="75"/>
                  </a:lnTo>
                </a:path>
              </a:pathLst>
            </a:custGeom>
            <a:noFill/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289" name="Freeform 13"/>
            <p:cNvSpPr/>
            <p:nvPr/>
          </p:nvSpPr>
          <p:spPr>
            <a:xfrm>
              <a:off x="4140" y="3090"/>
              <a:ext cx="2697" cy="22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697" y="222"/>
                </a:cxn>
              </a:cxnLst>
              <a:rect l="0" t="0" r="0" b="0"/>
              <a:pathLst>
                <a:path w="2697" h="222">
                  <a:moveTo>
                    <a:pt x="0" y="0"/>
                  </a:moveTo>
                  <a:lnTo>
                    <a:pt x="2697" y="222"/>
                  </a:lnTo>
                </a:path>
              </a:pathLst>
            </a:custGeom>
            <a:noFill/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290" name="Freeform 14"/>
            <p:cNvSpPr/>
            <p:nvPr/>
          </p:nvSpPr>
          <p:spPr>
            <a:xfrm>
              <a:off x="4140" y="2688"/>
              <a:ext cx="537" cy="395"/>
            </a:xfrm>
            <a:custGeom>
              <a:avLst/>
              <a:gdLst/>
              <a:ahLst/>
              <a:cxnLst>
                <a:cxn ang="0">
                  <a:pos x="537" y="0"/>
                </a:cxn>
                <a:cxn ang="0">
                  <a:pos x="0" y="395"/>
                </a:cxn>
              </a:cxnLst>
              <a:rect l="0" t="0" r="0" b="0"/>
              <a:pathLst>
                <a:path w="537" h="395">
                  <a:moveTo>
                    <a:pt x="537" y="0"/>
                  </a:moveTo>
                  <a:lnTo>
                    <a:pt x="0" y="395"/>
                  </a:lnTo>
                </a:path>
              </a:pathLst>
            </a:custGeom>
            <a:noFill/>
            <a:ln w="9525" cap="flat" cmpd="sng">
              <a:solidFill>
                <a:srgbClr val="000000">
                  <a:alpha val="100000"/>
                </a:srgbClr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291" name="Freeform 15"/>
            <p:cNvSpPr/>
            <p:nvPr/>
          </p:nvSpPr>
          <p:spPr>
            <a:xfrm>
              <a:off x="2337" y="3000"/>
              <a:ext cx="1548" cy="21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48" y="210"/>
                </a:cxn>
              </a:cxnLst>
              <a:rect l="0" t="0" r="0" b="0"/>
              <a:pathLst>
                <a:path w="1548" h="210">
                  <a:moveTo>
                    <a:pt x="0" y="0"/>
                  </a:moveTo>
                  <a:lnTo>
                    <a:pt x="1548" y="210"/>
                  </a:lnTo>
                </a:path>
              </a:pathLst>
            </a:custGeom>
            <a:noFill/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292" name="Line 16"/>
            <p:cNvSpPr/>
            <p:nvPr/>
          </p:nvSpPr>
          <p:spPr>
            <a:xfrm>
              <a:off x="4677" y="3312"/>
              <a:ext cx="2160" cy="78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293" name="Line 17"/>
            <p:cNvSpPr/>
            <p:nvPr/>
          </p:nvSpPr>
          <p:spPr>
            <a:xfrm>
              <a:off x="6837" y="2064"/>
              <a:ext cx="0" cy="249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294" name="Freeform 18"/>
            <p:cNvSpPr/>
            <p:nvPr/>
          </p:nvSpPr>
          <p:spPr>
            <a:xfrm>
              <a:off x="2337" y="3000"/>
              <a:ext cx="1556" cy="61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56" y="615"/>
                </a:cxn>
              </a:cxnLst>
              <a:rect l="0" t="0" r="0" b="0"/>
              <a:pathLst>
                <a:path w="1556" h="615">
                  <a:moveTo>
                    <a:pt x="0" y="0"/>
                  </a:moveTo>
                  <a:lnTo>
                    <a:pt x="1556" y="615"/>
                  </a:lnTo>
                </a:path>
              </a:pathLst>
            </a:custGeom>
            <a:noFill/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295" name="Freeform 19"/>
            <p:cNvSpPr/>
            <p:nvPr/>
          </p:nvSpPr>
          <p:spPr>
            <a:xfrm>
              <a:off x="4148" y="3705"/>
              <a:ext cx="2689" cy="3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689" y="387"/>
                </a:cxn>
              </a:cxnLst>
              <a:rect l="0" t="0" r="0" b="0"/>
              <a:pathLst>
                <a:path w="2689" h="387">
                  <a:moveTo>
                    <a:pt x="0" y="0"/>
                  </a:moveTo>
                  <a:lnTo>
                    <a:pt x="2689" y="387"/>
                  </a:lnTo>
                </a:path>
              </a:pathLst>
            </a:custGeom>
            <a:noFill/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296" name="Freeform 20"/>
            <p:cNvSpPr/>
            <p:nvPr/>
          </p:nvSpPr>
          <p:spPr>
            <a:xfrm>
              <a:off x="4137" y="3312"/>
              <a:ext cx="537" cy="395"/>
            </a:xfrm>
            <a:custGeom>
              <a:avLst/>
              <a:gdLst/>
              <a:ahLst/>
              <a:cxnLst>
                <a:cxn ang="0">
                  <a:pos x="537" y="0"/>
                </a:cxn>
                <a:cxn ang="0">
                  <a:pos x="0" y="395"/>
                </a:cxn>
              </a:cxnLst>
              <a:rect l="0" t="0" r="0" b="0"/>
              <a:pathLst>
                <a:path w="537" h="395">
                  <a:moveTo>
                    <a:pt x="537" y="0"/>
                  </a:moveTo>
                  <a:lnTo>
                    <a:pt x="0" y="395"/>
                  </a:lnTo>
                </a:path>
              </a:pathLst>
            </a:custGeom>
            <a:noFill/>
            <a:ln w="9525" cap="flat" cmpd="sng">
              <a:solidFill>
                <a:srgbClr val="000000">
                  <a:alpha val="100000"/>
                </a:srgbClr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297" name="Freeform 21"/>
            <p:cNvSpPr/>
            <p:nvPr/>
          </p:nvSpPr>
          <p:spPr>
            <a:xfrm>
              <a:off x="3885" y="3623"/>
              <a:ext cx="248" cy="8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8" y="82"/>
                </a:cxn>
              </a:cxnLst>
              <a:rect l="0" t="0" r="0" b="0"/>
              <a:pathLst>
                <a:path w="248" h="82">
                  <a:moveTo>
                    <a:pt x="0" y="0"/>
                  </a:moveTo>
                  <a:lnTo>
                    <a:pt x="248" y="82"/>
                  </a:lnTo>
                </a:path>
              </a:pathLst>
            </a:custGeom>
            <a:noFill/>
            <a:ln w="9525" cap="flat" cmpd="sng">
              <a:solidFill>
                <a:srgbClr val="000000">
                  <a:alpha val="100000"/>
                </a:srgbClr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298" name="Freeform 22"/>
            <p:cNvSpPr/>
            <p:nvPr/>
          </p:nvSpPr>
          <p:spPr>
            <a:xfrm>
              <a:off x="3893" y="3218"/>
              <a:ext cx="784" cy="9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84" y="94"/>
                </a:cxn>
              </a:cxnLst>
              <a:rect l="0" t="0" r="0" b="0"/>
              <a:pathLst>
                <a:path w="784" h="94">
                  <a:moveTo>
                    <a:pt x="0" y="0"/>
                  </a:moveTo>
                  <a:lnTo>
                    <a:pt x="784" y="94"/>
                  </a:lnTo>
                </a:path>
              </a:pathLst>
            </a:custGeom>
            <a:noFill/>
            <a:ln w="9525" cap="flat" cmpd="sng">
              <a:solidFill>
                <a:srgbClr val="000000">
                  <a:alpha val="100000"/>
                </a:srgbClr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299" name="Freeform 23"/>
            <p:cNvSpPr/>
            <p:nvPr/>
          </p:nvSpPr>
          <p:spPr>
            <a:xfrm>
              <a:off x="3893" y="3075"/>
              <a:ext cx="247" cy="1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7" y="15"/>
                </a:cxn>
              </a:cxnLst>
              <a:rect l="0" t="0" r="0" b="0"/>
              <a:pathLst>
                <a:path w="247" h="15">
                  <a:moveTo>
                    <a:pt x="0" y="0"/>
                  </a:moveTo>
                  <a:lnTo>
                    <a:pt x="247" y="15"/>
                  </a:lnTo>
                </a:path>
              </a:pathLst>
            </a:custGeom>
            <a:noFill/>
            <a:ln w="9525" cap="flat" cmpd="sng">
              <a:solidFill>
                <a:srgbClr val="000000">
                  <a:alpha val="100000"/>
                </a:srgbClr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300" name="Freeform 24"/>
            <p:cNvSpPr/>
            <p:nvPr/>
          </p:nvSpPr>
          <p:spPr>
            <a:xfrm>
              <a:off x="3945" y="2693"/>
              <a:ext cx="728" cy="97"/>
            </a:xfrm>
            <a:custGeom>
              <a:avLst/>
              <a:gdLst/>
              <a:ahLst/>
              <a:cxnLst>
                <a:cxn ang="0">
                  <a:pos x="0" y="97"/>
                </a:cxn>
                <a:cxn ang="0">
                  <a:pos x="728" y="0"/>
                </a:cxn>
              </a:cxnLst>
              <a:rect l="0" t="0" r="0" b="0"/>
              <a:pathLst>
                <a:path w="728" h="97">
                  <a:moveTo>
                    <a:pt x="0" y="97"/>
                  </a:moveTo>
                  <a:lnTo>
                    <a:pt x="728" y="0"/>
                  </a:lnTo>
                </a:path>
              </a:pathLst>
            </a:custGeom>
            <a:noFill/>
            <a:ln w="9525" cap="flat" cmpd="sng">
              <a:solidFill>
                <a:srgbClr val="000000">
                  <a:alpha val="100000"/>
                </a:srgbClr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301" name="Text Box 25"/>
            <p:cNvSpPr txBox="1"/>
            <p:nvPr/>
          </p:nvSpPr>
          <p:spPr>
            <a:xfrm>
              <a:off x="2337" y="2688"/>
              <a:ext cx="363" cy="31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b="0" dirty="0">
                  <a:latin typeface="Times New Roman" panose="02020603050405020304" pitchFamily="18" charset="0"/>
                </a:rPr>
                <a:t>O</a:t>
              </a:r>
            </a:p>
          </p:txBody>
        </p:sp>
        <p:sp>
          <p:nvSpPr>
            <p:cNvPr id="54302" name="Text Box 26"/>
            <p:cNvSpPr txBox="1"/>
            <p:nvPr/>
          </p:nvSpPr>
          <p:spPr>
            <a:xfrm>
              <a:off x="6837" y="3000"/>
              <a:ext cx="363" cy="31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b="0" dirty="0">
                  <a:latin typeface="Times New Roman" panose="02020603050405020304" pitchFamily="18" charset="0"/>
                </a:rPr>
                <a:t>I</a:t>
              </a:r>
              <a:r>
                <a:rPr lang="en-US" altLang="zh-CN" b="0" i="1" baseline="-25000" dirty="0">
                  <a:latin typeface="Times New Roman" panose="02020603050405020304" pitchFamily="18" charset="0"/>
                </a:rPr>
                <a:t>1</a:t>
              </a:r>
              <a:endParaRPr lang="en-US" altLang="zh-CN" b="0" dirty="0">
                <a:latin typeface="Times New Roman" panose="02020603050405020304" pitchFamily="18" charset="0"/>
              </a:endParaRPr>
            </a:p>
          </p:txBody>
        </p:sp>
        <p:sp>
          <p:nvSpPr>
            <p:cNvPr id="54303" name="Text Box 27"/>
            <p:cNvSpPr txBox="1"/>
            <p:nvPr/>
          </p:nvSpPr>
          <p:spPr>
            <a:xfrm>
              <a:off x="6837" y="3936"/>
              <a:ext cx="363" cy="31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b="0" dirty="0">
                  <a:latin typeface="Times New Roman" panose="02020603050405020304" pitchFamily="18" charset="0"/>
                </a:rPr>
                <a:t>I</a:t>
              </a:r>
              <a:r>
                <a:rPr lang="en-US" altLang="zh-CN" b="0" i="1" baseline="-25000" dirty="0">
                  <a:latin typeface="Times New Roman" panose="02020603050405020304" pitchFamily="18" charset="0"/>
                </a:rPr>
                <a:t>2</a:t>
              </a:r>
              <a:endParaRPr lang="en-US" altLang="zh-CN" b="0" dirty="0">
                <a:latin typeface="Times New Roman" panose="02020603050405020304" pitchFamily="18" charset="0"/>
              </a:endParaRPr>
            </a:p>
          </p:txBody>
        </p:sp>
        <p:sp>
          <p:nvSpPr>
            <p:cNvPr id="54304" name="Text Box 28"/>
            <p:cNvSpPr txBox="1"/>
            <p:nvPr/>
          </p:nvSpPr>
          <p:spPr>
            <a:xfrm>
              <a:off x="3957" y="4404"/>
              <a:ext cx="363" cy="31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endParaRPr lang="zh-CN" altLang="zh-CN" b="0" dirty="0">
                <a:latin typeface="Times New Roman" panose="02020603050405020304" pitchFamily="18" charset="0"/>
              </a:endParaRPr>
            </a:p>
          </p:txBody>
        </p:sp>
        <p:sp>
          <p:nvSpPr>
            <p:cNvPr id="54305" name="Text Box 29"/>
            <p:cNvSpPr txBox="1"/>
            <p:nvPr/>
          </p:nvSpPr>
          <p:spPr>
            <a:xfrm>
              <a:off x="3417" y="5184"/>
              <a:ext cx="2340" cy="31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endParaRPr lang="zh-CN" altLang="zh-CN" b="0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54276" name="Oval 30"/>
          <p:cNvSpPr/>
          <p:nvPr/>
        </p:nvSpPr>
        <p:spPr>
          <a:xfrm>
            <a:off x="1111250" y="2668588"/>
            <a:ext cx="252413" cy="288925"/>
          </a:xfrm>
          <a:prstGeom prst="ellipse">
            <a:avLst/>
          </a:prstGeom>
          <a:solidFill>
            <a:schemeClr val="accent2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endParaRPr lang="zh-CN" altLang="zh-CN" dirty="0">
              <a:latin typeface="Times New Roman" panose="02020603050405020304" pitchFamily="18" charset="0"/>
            </a:endParaRPr>
          </a:p>
        </p:txBody>
      </p:sp>
      <p:sp>
        <p:nvSpPr>
          <p:cNvPr id="54277" name="Line 31"/>
          <p:cNvSpPr/>
          <p:nvPr/>
        </p:nvSpPr>
        <p:spPr>
          <a:xfrm>
            <a:off x="7735888" y="3136900"/>
            <a:ext cx="0" cy="936625"/>
          </a:xfrm>
          <a:prstGeom prst="line">
            <a:avLst/>
          </a:prstGeom>
          <a:ln w="7620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47840" name="Rectangle 32"/>
          <p:cNvSpPr/>
          <p:nvPr/>
        </p:nvSpPr>
        <p:spPr>
          <a:xfrm>
            <a:off x="571500" y="4757738"/>
            <a:ext cx="8424863" cy="1117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圆柱透镜在横纵方向</a:t>
            </a:r>
            <a:r>
              <a:rPr lang="zh-CN" altLang="en-US" sz="28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上屈光能力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不一样，常用于矫正散光眼</a:t>
            </a:r>
          </a:p>
        </p:txBody>
      </p:sp>
      <p:sp>
        <p:nvSpPr>
          <p:cNvPr id="247841" name="Line 33"/>
          <p:cNvSpPr/>
          <p:nvPr/>
        </p:nvSpPr>
        <p:spPr>
          <a:xfrm flipV="1">
            <a:off x="2443163" y="2633663"/>
            <a:ext cx="468312" cy="34925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47842" name="Line 34"/>
          <p:cNvSpPr/>
          <p:nvPr/>
        </p:nvSpPr>
        <p:spPr>
          <a:xfrm>
            <a:off x="2443163" y="2847975"/>
            <a:ext cx="468312" cy="36513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47843" name="Line 35"/>
          <p:cNvSpPr/>
          <p:nvPr/>
        </p:nvSpPr>
        <p:spPr>
          <a:xfrm>
            <a:off x="2408238" y="3208338"/>
            <a:ext cx="431800" cy="107950"/>
          </a:xfrm>
          <a:prstGeom prst="line">
            <a:avLst/>
          </a:prstGeom>
          <a:ln w="38100" cap="flat" cmpd="sng">
            <a:solidFill>
              <a:srgbClr val="00FF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47844" name="Line 36"/>
          <p:cNvSpPr/>
          <p:nvPr/>
        </p:nvSpPr>
        <p:spPr>
          <a:xfrm>
            <a:off x="2587625" y="2957513"/>
            <a:ext cx="431800" cy="71437"/>
          </a:xfrm>
          <a:prstGeom prst="line">
            <a:avLst/>
          </a:prstGeom>
          <a:ln w="38100" cap="flat" cmpd="sng">
            <a:solidFill>
              <a:srgbClr val="CC00CC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47845" name="Oval 37"/>
          <p:cNvSpPr/>
          <p:nvPr/>
        </p:nvSpPr>
        <p:spPr>
          <a:xfrm>
            <a:off x="7627938" y="2992438"/>
            <a:ext cx="252412" cy="288925"/>
          </a:xfrm>
          <a:prstGeom prst="ellipse">
            <a:avLst/>
          </a:prstGeom>
          <a:solidFill>
            <a:schemeClr val="accent2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endParaRPr lang="zh-CN" altLang="zh-CN" dirty="0">
              <a:latin typeface="Times New Roman" panose="02020603050405020304" pitchFamily="18" charset="0"/>
            </a:endParaRPr>
          </a:p>
        </p:txBody>
      </p:sp>
      <p:sp>
        <p:nvSpPr>
          <p:cNvPr id="247846" name="Oval 38"/>
          <p:cNvSpPr/>
          <p:nvPr/>
        </p:nvSpPr>
        <p:spPr>
          <a:xfrm>
            <a:off x="7591425" y="3892550"/>
            <a:ext cx="252413" cy="288925"/>
          </a:xfrm>
          <a:prstGeom prst="ellipse">
            <a:avLst/>
          </a:prstGeom>
          <a:solidFill>
            <a:schemeClr val="accent2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endParaRPr lang="zh-CN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7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47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47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47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47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47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47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840" grpId="0"/>
      <p:bldP spid="247845" grpId="0" animBg="1"/>
      <p:bldP spid="24784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/>
          </p:cNvSpPr>
          <p:nvPr>
            <p:ph type="title"/>
          </p:nvPr>
        </p:nvSpPr>
        <p:spPr>
          <a:xfrm>
            <a:off x="762000" y="541338"/>
            <a:ext cx="7772400" cy="1122362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sz="4000" b="0" dirty="0">
                <a:solidFill>
                  <a:srgbClr val="FF0000"/>
                </a:solidFill>
              </a:rPr>
              <a:t>四、透镜的像差</a:t>
            </a:r>
            <a:br>
              <a:rPr lang="zh-CN" altLang="en-US" sz="4000" b="0" dirty="0">
                <a:solidFill>
                  <a:srgbClr val="FF0000"/>
                </a:solidFill>
              </a:rPr>
            </a:br>
            <a:r>
              <a:rPr lang="en-US" altLang="zh-CN" sz="4000" b="0" dirty="0">
                <a:solidFill>
                  <a:srgbClr val="FF0000"/>
                </a:solidFill>
              </a:rPr>
              <a:t>Lens aberration</a:t>
            </a:r>
          </a:p>
        </p:txBody>
      </p:sp>
      <p:sp>
        <p:nvSpPr>
          <p:cNvPr id="248835" name="Rectangle 3"/>
          <p:cNvSpPr>
            <a:spLocks noGrp="1"/>
          </p:cNvSpPr>
          <p:nvPr>
            <p:ph idx="1"/>
          </p:nvPr>
        </p:nvSpPr>
        <p:spPr>
          <a:xfrm>
            <a:off x="358775" y="2097088"/>
            <a:ext cx="8534400" cy="4114800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2800" dirty="0">
                <a:solidFill>
                  <a:schemeClr val="accent2"/>
                </a:solidFill>
              </a:rPr>
              <a:t>像差：</a:t>
            </a:r>
            <a:r>
              <a:rPr lang="zh-CN" altLang="en-US" sz="2800" dirty="0"/>
              <a:t>物体经透镜后所成的像常存在一些缺陷，它与理论所预期的像有一定的偏差。</a:t>
            </a:r>
          </a:p>
          <a:p>
            <a:pPr eaLnBrk="1" hangingPunct="1">
              <a:lnSpc>
                <a:spcPct val="120000"/>
              </a:lnSpc>
              <a:buChar char="•"/>
            </a:pPr>
            <a:endParaRPr lang="zh-CN" altLang="en-US" sz="2800" dirty="0"/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2800" dirty="0"/>
              <a:t> 产生像差的原因很多，主要有</a:t>
            </a:r>
            <a:r>
              <a:rPr lang="zh-CN" altLang="en-US" sz="2800" dirty="0">
                <a:solidFill>
                  <a:schemeClr val="accent2"/>
                </a:solidFill>
              </a:rPr>
              <a:t>球面像差</a:t>
            </a:r>
            <a:r>
              <a:rPr lang="zh-CN" altLang="en-US" sz="2800" dirty="0"/>
              <a:t>和</a:t>
            </a:r>
            <a:r>
              <a:rPr lang="zh-CN" altLang="en-US" sz="2800" dirty="0">
                <a:solidFill>
                  <a:schemeClr val="accent2"/>
                </a:solidFill>
              </a:rPr>
              <a:t>色像差</a:t>
            </a:r>
            <a:r>
              <a:rPr lang="zh-CN" altLang="en-US" sz="2800" dirty="0"/>
              <a:t>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8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8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152400"/>
            <a:ext cx="7772400" cy="1392238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1 </a:t>
            </a:r>
            <a:r>
              <a:rPr kumimoji="1" lang="zh-CN" alt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、球面像差</a:t>
            </a:r>
            <a:br>
              <a:rPr kumimoji="1" lang="zh-CN" alt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1" lang="en-US" altLang="zh-CN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spherical aberration</a:t>
            </a:r>
          </a:p>
        </p:txBody>
      </p:sp>
      <p:sp>
        <p:nvSpPr>
          <p:cNvPr id="56323" name="Rectangle 3"/>
          <p:cNvSpPr>
            <a:spLocks noGrp="1"/>
          </p:cNvSpPr>
          <p:nvPr>
            <p:ph idx="1"/>
          </p:nvPr>
        </p:nvSpPr>
        <p:spPr>
          <a:xfrm>
            <a:off x="358775" y="1555750"/>
            <a:ext cx="8534400" cy="4953000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120000"/>
              </a:lnSpc>
            </a:pPr>
            <a:r>
              <a:rPr lang="zh-CN" altLang="en-US" sz="2800" dirty="0">
                <a:solidFill>
                  <a:schemeClr val="accent2"/>
                </a:solidFill>
              </a:rPr>
              <a:t>原因：</a:t>
            </a:r>
            <a:r>
              <a:rPr lang="zh-CN" altLang="en-US" sz="2800" dirty="0"/>
              <a:t>单球面折射公式只有在满足近轴光线的条件下才能成立。而实际使用中，有许多远轴光线也进入了透镜，所以光线经透镜后不能会聚于一点，从而使点物所成的像是一小圆斑。</a:t>
            </a:r>
          </a:p>
        </p:txBody>
      </p:sp>
      <p:pic>
        <p:nvPicPr>
          <p:cNvPr id="16" name="Picture 2" descr="https://gimg2.baidu.com/image_search/src=http%3A%2F%2F06.imgmini.eastday.com%2Fmobile%2F20171002%2F20171002194018_444de71e3541ac14743706e68ba23b90_1.jpeg&amp;refer=http%3A%2F%2F06.imgmini.eastday.com&amp;app=2002&amp;size=f9999,10000&amp;q=a80&amp;n=0&amp;g=0n&amp;fmt=jpeg?sec=1624232342&amp;t=b622751ca5b2590653d99001dbd1f95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747" y="3904234"/>
            <a:ext cx="3555995" cy="2476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/>
          </p:cNvSpPr>
          <p:nvPr>
            <p:ph type="title"/>
          </p:nvPr>
        </p:nvSpPr>
        <p:spPr>
          <a:xfrm>
            <a:off x="647700" y="333375"/>
            <a:ext cx="7772400" cy="1143000"/>
          </a:xfrm>
        </p:spPr>
        <p:txBody>
          <a:bodyPr vert="horz" wrap="square" lIns="91440" tIns="45720" rIns="91440" bIns="45720" anchor="ctr"/>
          <a:lstStyle/>
          <a:p>
            <a:pPr algn="l" eaLnBrk="1" hangingPunct="1"/>
            <a:r>
              <a:rPr lang="zh-CN" altLang="en-US" sz="3600" dirty="0">
                <a:latin typeface="黑体" panose="02010609060101010101" pitchFamily="49" charset="-122"/>
              </a:rPr>
              <a:t>矫正方法</a:t>
            </a:r>
            <a:r>
              <a:rPr lang="en-US" altLang="zh-CN" sz="3600" dirty="0">
                <a:latin typeface="黑体" panose="02010609060101010101" pitchFamily="49" charset="-122"/>
                <a:sym typeface="Wingdings" panose="05000000000000000000" pitchFamily="2" charset="2"/>
              </a:rPr>
              <a:t>:</a:t>
            </a:r>
            <a:br>
              <a:rPr lang="en-US" altLang="zh-CN" sz="3600" dirty="0">
                <a:latin typeface="黑体" panose="02010609060101010101" pitchFamily="49" charset="-122"/>
                <a:sym typeface="Wingdings" panose="05000000000000000000" pitchFamily="2" charset="2"/>
              </a:rPr>
            </a:br>
            <a:r>
              <a:rPr lang="en-US" altLang="zh-CN" sz="3600" dirty="0">
                <a:solidFill>
                  <a:schemeClr val="accent2"/>
                </a:solidFill>
                <a:latin typeface="黑体" panose="02010609060101010101" pitchFamily="49" charset="-122"/>
                <a:sym typeface="Wingdings" panose="05000000000000000000" pitchFamily="2" charset="2"/>
              </a:rPr>
              <a:t>(1) </a:t>
            </a:r>
            <a:r>
              <a:rPr lang="zh-CN" altLang="en-US" sz="3600" dirty="0">
                <a:solidFill>
                  <a:schemeClr val="accent2"/>
                </a:solidFill>
                <a:latin typeface="黑体" panose="02010609060101010101" pitchFamily="49" charset="-122"/>
                <a:sym typeface="Wingdings" panose="05000000000000000000" pitchFamily="2" charset="2"/>
              </a:rPr>
              <a:t>加光阑</a:t>
            </a:r>
            <a:br>
              <a:rPr lang="zh-CN" altLang="en-US" sz="3600" dirty="0">
                <a:solidFill>
                  <a:schemeClr val="accent2"/>
                </a:solidFill>
                <a:latin typeface="黑体" panose="02010609060101010101" pitchFamily="49" charset="-122"/>
                <a:sym typeface="Wingdings" panose="05000000000000000000" pitchFamily="2" charset="2"/>
              </a:rPr>
            </a:br>
            <a:endParaRPr lang="zh-CN" altLang="en-US" sz="3600" dirty="0">
              <a:solidFill>
                <a:schemeClr val="accent2"/>
              </a:solidFill>
              <a:latin typeface="黑体" panose="02010609060101010101" pitchFamily="49" charset="-122"/>
            </a:endParaRPr>
          </a:p>
        </p:txBody>
      </p:sp>
      <p:sp>
        <p:nvSpPr>
          <p:cNvPr id="250883" name="Rectangle 3"/>
          <p:cNvSpPr/>
          <p:nvPr/>
        </p:nvSpPr>
        <p:spPr>
          <a:xfrm>
            <a:off x="576263" y="3716338"/>
            <a:ext cx="39243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6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  <a:sym typeface="Wingdings" panose="05000000000000000000" pitchFamily="2" charset="2"/>
              </a:rPr>
              <a:t>（</a:t>
            </a:r>
            <a:r>
              <a:rPr lang="en-US" altLang="zh-CN" sz="36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  <a:sym typeface="Wingdings" panose="05000000000000000000" pitchFamily="2" charset="2"/>
              </a:rPr>
              <a:t>2</a:t>
            </a:r>
            <a:r>
              <a:rPr lang="zh-CN" altLang="en-US" sz="36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  <a:sym typeface="Wingdings" panose="05000000000000000000" pitchFamily="2" charset="2"/>
              </a:rPr>
              <a:t>）加发散透镜</a:t>
            </a:r>
          </a:p>
        </p:txBody>
      </p:sp>
      <p:sp>
        <p:nvSpPr>
          <p:cNvPr id="250884" name="Rectangle 4"/>
          <p:cNvSpPr/>
          <p:nvPr/>
        </p:nvSpPr>
        <p:spPr>
          <a:xfrm>
            <a:off x="576263" y="4689475"/>
            <a:ext cx="4427537" cy="1800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 eaLnBrk="1" hangingPunct="1"/>
            <a:r>
              <a:rPr lang="en-US" altLang="zh-CN" sz="2800" dirty="0">
                <a:latin typeface="Times New Roman" panose="02020603050405020304" pitchFamily="18" charset="0"/>
              </a:rPr>
              <a:t>      </a:t>
            </a:r>
            <a:r>
              <a:rPr lang="zh-CN" altLang="en-US" sz="2800" dirty="0">
                <a:latin typeface="Times New Roman" panose="02020603050405020304" pitchFamily="18" charset="0"/>
              </a:rPr>
              <a:t>发散透镜的边缘部分比中央部分的发散能力强，所以可以减弱凸透镜边缘部分的强会聚能力 </a:t>
            </a:r>
          </a:p>
        </p:txBody>
      </p:sp>
      <p:grpSp>
        <p:nvGrpSpPr>
          <p:cNvPr id="250886" name="Group 6"/>
          <p:cNvGrpSpPr/>
          <p:nvPr/>
        </p:nvGrpSpPr>
        <p:grpSpPr>
          <a:xfrm>
            <a:off x="1471613" y="1223963"/>
            <a:ext cx="6232525" cy="3033712"/>
            <a:chOff x="1977" y="5749"/>
            <a:chExt cx="5940" cy="3023"/>
          </a:xfrm>
        </p:grpSpPr>
        <p:grpSp>
          <p:nvGrpSpPr>
            <p:cNvPr id="57376" name="Group 7"/>
            <p:cNvGrpSpPr/>
            <p:nvPr/>
          </p:nvGrpSpPr>
          <p:grpSpPr>
            <a:xfrm>
              <a:off x="1977" y="5964"/>
              <a:ext cx="2700" cy="1560"/>
              <a:chOff x="1797" y="5964"/>
              <a:chExt cx="2700" cy="1560"/>
            </a:xfrm>
          </p:grpSpPr>
          <p:sp>
            <p:nvSpPr>
              <p:cNvPr id="57399" name="Oval 8" descr="下对角虚线"/>
              <p:cNvSpPr/>
              <p:nvPr/>
            </p:nvSpPr>
            <p:spPr>
              <a:xfrm>
                <a:off x="2877" y="5964"/>
                <a:ext cx="180" cy="1560"/>
              </a:xfrm>
              <a:prstGeom prst="ellipse">
                <a:avLst/>
              </a:prstGeom>
              <a:pattFill prst="dashDnDiag">
                <a:fgClr>
                  <a:srgbClr val="000000"/>
                </a:fgClr>
                <a:bgClr>
                  <a:srgbClr val="FFFFFF"/>
                </a:bgClr>
              </a:patt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7400" name="Line 9"/>
              <p:cNvSpPr/>
              <p:nvPr/>
            </p:nvSpPr>
            <p:spPr>
              <a:xfrm flipV="1">
                <a:off x="2157" y="6432"/>
                <a:ext cx="720" cy="312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401" name="Freeform 10"/>
              <p:cNvSpPr/>
              <p:nvPr/>
            </p:nvSpPr>
            <p:spPr>
              <a:xfrm>
                <a:off x="3053" y="6465"/>
                <a:ext cx="1444" cy="27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44" y="279"/>
                  </a:cxn>
                </a:cxnLst>
                <a:rect l="0" t="0" r="0" b="0"/>
                <a:pathLst>
                  <a:path w="1444" h="279">
                    <a:moveTo>
                      <a:pt x="0" y="0"/>
                    </a:moveTo>
                    <a:lnTo>
                      <a:pt x="1444" y="279"/>
                    </a:ln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402" name="Line 11"/>
              <p:cNvSpPr/>
              <p:nvPr/>
            </p:nvSpPr>
            <p:spPr>
              <a:xfrm>
                <a:off x="2157" y="6744"/>
                <a:ext cx="720" cy="312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403" name="Line 12"/>
              <p:cNvSpPr/>
              <p:nvPr/>
            </p:nvSpPr>
            <p:spPr>
              <a:xfrm flipV="1">
                <a:off x="3057" y="6744"/>
                <a:ext cx="1440" cy="312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404" name="Freeform 13"/>
              <p:cNvSpPr/>
              <p:nvPr/>
            </p:nvSpPr>
            <p:spPr>
              <a:xfrm>
                <a:off x="2157" y="6083"/>
                <a:ext cx="761" cy="661"/>
              </a:xfrm>
              <a:custGeom>
                <a:avLst/>
                <a:gdLst/>
                <a:ahLst/>
                <a:cxnLst>
                  <a:cxn ang="0">
                    <a:pos x="0" y="661"/>
                  </a:cxn>
                  <a:cxn ang="0">
                    <a:pos x="761" y="0"/>
                  </a:cxn>
                </a:cxnLst>
                <a:rect l="0" t="0" r="0" b="0"/>
                <a:pathLst>
                  <a:path w="761" h="661">
                    <a:moveTo>
                      <a:pt x="0" y="661"/>
                    </a:moveTo>
                    <a:lnTo>
                      <a:pt x="761" y="0"/>
                    </a:ln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405" name="Freeform 14"/>
              <p:cNvSpPr/>
              <p:nvPr/>
            </p:nvSpPr>
            <p:spPr>
              <a:xfrm>
                <a:off x="3030" y="6113"/>
                <a:ext cx="927" cy="109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27" y="1099"/>
                  </a:cxn>
                </a:cxnLst>
                <a:rect l="0" t="0" r="0" b="0"/>
                <a:pathLst>
                  <a:path w="927" h="1099">
                    <a:moveTo>
                      <a:pt x="0" y="0"/>
                    </a:moveTo>
                    <a:lnTo>
                      <a:pt x="927" y="1099"/>
                    </a:ln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406" name="Freeform 15"/>
              <p:cNvSpPr/>
              <p:nvPr/>
            </p:nvSpPr>
            <p:spPr>
              <a:xfrm>
                <a:off x="2157" y="6744"/>
                <a:ext cx="761" cy="65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761" y="651"/>
                  </a:cxn>
                </a:cxnLst>
                <a:rect l="0" t="0" r="0" b="0"/>
                <a:pathLst>
                  <a:path w="761" h="651">
                    <a:moveTo>
                      <a:pt x="0" y="0"/>
                    </a:moveTo>
                    <a:lnTo>
                      <a:pt x="761" y="651"/>
                    </a:ln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407" name="Freeform 16"/>
              <p:cNvSpPr/>
              <p:nvPr/>
            </p:nvSpPr>
            <p:spPr>
              <a:xfrm>
                <a:off x="3030" y="6276"/>
                <a:ext cx="927" cy="1082"/>
              </a:xfrm>
              <a:custGeom>
                <a:avLst/>
                <a:gdLst/>
                <a:ahLst/>
                <a:cxnLst>
                  <a:cxn ang="0">
                    <a:pos x="0" y="1082"/>
                  </a:cxn>
                  <a:cxn ang="0">
                    <a:pos x="927" y="0"/>
                  </a:cxn>
                </a:cxnLst>
                <a:rect l="0" t="0" r="0" b="0"/>
                <a:pathLst>
                  <a:path w="927" h="1082">
                    <a:moveTo>
                      <a:pt x="0" y="1082"/>
                    </a:moveTo>
                    <a:lnTo>
                      <a:pt x="927" y="0"/>
                    </a:ln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408" name="Freeform 17"/>
              <p:cNvSpPr/>
              <p:nvPr/>
            </p:nvSpPr>
            <p:spPr>
              <a:xfrm>
                <a:off x="2408" y="6360"/>
                <a:ext cx="187" cy="158"/>
              </a:xfrm>
              <a:custGeom>
                <a:avLst/>
                <a:gdLst/>
                <a:ahLst/>
                <a:cxnLst>
                  <a:cxn ang="0">
                    <a:pos x="0" y="158"/>
                  </a:cxn>
                  <a:cxn ang="0">
                    <a:pos x="187" y="0"/>
                  </a:cxn>
                </a:cxnLst>
                <a:rect l="0" t="0" r="0" b="0"/>
                <a:pathLst>
                  <a:path w="187" h="158">
                    <a:moveTo>
                      <a:pt x="0" y="158"/>
                    </a:moveTo>
                    <a:lnTo>
                      <a:pt x="187" y="0"/>
                    </a:ln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stealth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409" name="Freeform 18"/>
              <p:cNvSpPr/>
              <p:nvPr/>
            </p:nvSpPr>
            <p:spPr>
              <a:xfrm>
                <a:off x="2423" y="6540"/>
                <a:ext cx="225" cy="83"/>
              </a:xfrm>
              <a:custGeom>
                <a:avLst/>
                <a:gdLst/>
                <a:ahLst/>
                <a:cxnLst>
                  <a:cxn ang="0">
                    <a:pos x="0" y="83"/>
                  </a:cxn>
                  <a:cxn ang="0">
                    <a:pos x="225" y="0"/>
                  </a:cxn>
                </a:cxnLst>
                <a:rect l="0" t="0" r="0" b="0"/>
                <a:pathLst>
                  <a:path w="225" h="83">
                    <a:moveTo>
                      <a:pt x="0" y="83"/>
                    </a:moveTo>
                    <a:lnTo>
                      <a:pt x="225" y="0"/>
                    </a:ln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stealth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410" name="Freeform 19"/>
              <p:cNvSpPr/>
              <p:nvPr/>
            </p:nvSpPr>
            <p:spPr>
              <a:xfrm>
                <a:off x="2378" y="6840"/>
                <a:ext cx="240" cy="9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40" y="98"/>
                  </a:cxn>
                </a:cxnLst>
                <a:rect l="0" t="0" r="0" b="0"/>
                <a:pathLst>
                  <a:path w="240" h="98">
                    <a:moveTo>
                      <a:pt x="0" y="0"/>
                    </a:moveTo>
                    <a:lnTo>
                      <a:pt x="240" y="98"/>
                    </a:ln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stealth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411" name="Freeform 20"/>
              <p:cNvSpPr/>
              <p:nvPr/>
            </p:nvSpPr>
            <p:spPr>
              <a:xfrm>
                <a:off x="2385" y="6945"/>
                <a:ext cx="173" cy="1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3" y="150"/>
                  </a:cxn>
                </a:cxnLst>
                <a:rect l="0" t="0" r="0" b="0"/>
                <a:pathLst>
                  <a:path w="173" h="150">
                    <a:moveTo>
                      <a:pt x="0" y="0"/>
                    </a:moveTo>
                    <a:lnTo>
                      <a:pt x="173" y="150"/>
                    </a:ln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stealth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412" name="Freeform 21"/>
              <p:cNvSpPr/>
              <p:nvPr/>
            </p:nvSpPr>
            <p:spPr>
              <a:xfrm>
                <a:off x="3158" y="6255"/>
                <a:ext cx="120" cy="15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0" y="158"/>
                  </a:cxn>
                </a:cxnLst>
                <a:rect l="0" t="0" r="0" b="0"/>
                <a:pathLst>
                  <a:path w="120" h="158">
                    <a:moveTo>
                      <a:pt x="0" y="0"/>
                    </a:moveTo>
                    <a:lnTo>
                      <a:pt x="120" y="158"/>
                    </a:ln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stealth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413" name="Freeform 22"/>
              <p:cNvSpPr/>
              <p:nvPr/>
            </p:nvSpPr>
            <p:spPr>
              <a:xfrm>
                <a:off x="3765" y="6600"/>
                <a:ext cx="210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10" y="30"/>
                  </a:cxn>
                </a:cxnLst>
                <a:rect l="0" t="0" r="0" b="0"/>
                <a:pathLst>
                  <a:path w="210" h="30">
                    <a:moveTo>
                      <a:pt x="0" y="0"/>
                    </a:moveTo>
                    <a:lnTo>
                      <a:pt x="210" y="30"/>
                    </a:ln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stealth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414" name="Freeform 23"/>
              <p:cNvSpPr/>
              <p:nvPr/>
            </p:nvSpPr>
            <p:spPr>
              <a:xfrm>
                <a:off x="3923" y="6818"/>
                <a:ext cx="210" cy="52"/>
              </a:xfrm>
              <a:custGeom>
                <a:avLst/>
                <a:gdLst/>
                <a:ahLst/>
                <a:cxnLst>
                  <a:cxn ang="0">
                    <a:pos x="0" y="52"/>
                  </a:cxn>
                  <a:cxn ang="0">
                    <a:pos x="210" y="0"/>
                  </a:cxn>
                </a:cxnLst>
                <a:rect l="0" t="0" r="0" b="0"/>
                <a:pathLst>
                  <a:path w="210" h="52">
                    <a:moveTo>
                      <a:pt x="0" y="52"/>
                    </a:moveTo>
                    <a:lnTo>
                      <a:pt x="210" y="0"/>
                    </a:ln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stealth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415" name="Freeform 24"/>
              <p:cNvSpPr/>
              <p:nvPr/>
            </p:nvSpPr>
            <p:spPr>
              <a:xfrm>
                <a:off x="3128" y="7110"/>
                <a:ext cx="112" cy="150"/>
              </a:xfrm>
              <a:custGeom>
                <a:avLst/>
                <a:gdLst/>
                <a:ahLst/>
                <a:cxnLst>
                  <a:cxn ang="0">
                    <a:pos x="0" y="150"/>
                  </a:cxn>
                  <a:cxn ang="0">
                    <a:pos x="112" y="0"/>
                  </a:cxn>
                </a:cxnLst>
                <a:rect l="0" t="0" r="0" b="0"/>
                <a:pathLst>
                  <a:path w="112" h="150">
                    <a:moveTo>
                      <a:pt x="0" y="150"/>
                    </a:moveTo>
                    <a:lnTo>
                      <a:pt x="112" y="0"/>
                    </a:ln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stealth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416" name="Line 25"/>
              <p:cNvSpPr/>
              <p:nvPr/>
            </p:nvSpPr>
            <p:spPr>
              <a:xfrm>
                <a:off x="1797" y="6744"/>
                <a:ext cx="2700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lgDashDot"/>
                <a:headEnd type="none" w="med" len="med"/>
                <a:tailEnd type="none" w="med" len="med"/>
              </a:ln>
            </p:spPr>
          </p:sp>
          <p:sp>
            <p:nvSpPr>
              <p:cNvPr id="57417" name="Text Box 26"/>
              <p:cNvSpPr txBox="1"/>
              <p:nvPr/>
            </p:nvSpPr>
            <p:spPr>
              <a:xfrm>
                <a:off x="1977" y="6432"/>
                <a:ext cx="180" cy="31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000" b="0" dirty="0">
                    <a:latin typeface="Times New Roman" panose="02020603050405020304" pitchFamily="18" charset="0"/>
                  </a:rPr>
                  <a:t>O</a:t>
                </a:r>
              </a:p>
            </p:txBody>
          </p:sp>
          <p:sp>
            <p:nvSpPr>
              <p:cNvPr id="57418" name="Text Box 27"/>
              <p:cNvSpPr txBox="1"/>
              <p:nvPr/>
            </p:nvSpPr>
            <p:spPr>
              <a:xfrm>
                <a:off x="4317" y="6432"/>
                <a:ext cx="180" cy="31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000" b="0" dirty="0">
                    <a:latin typeface="Times New Roman" panose="02020603050405020304" pitchFamily="18" charset="0"/>
                  </a:rPr>
                  <a:t>I</a:t>
                </a:r>
              </a:p>
            </p:txBody>
          </p:sp>
          <p:sp>
            <p:nvSpPr>
              <p:cNvPr id="57419" name="Text Box 28"/>
              <p:cNvSpPr txBox="1"/>
              <p:nvPr/>
            </p:nvSpPr>
            <p:spPr>
              <a:xfrm>
                <a:off x="3597" y="6120"/>
                <a:ext cx="180" cy="31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000" b="0" dirty="0">
                    <a:latin typeface="Times New Roman" panose="02020603050405020304" pitchFamily="18" charset="0"/>
                  </a:rPr>
                  <a:t>I</a:t>
                </a:r>
                <a:r>
                  <a:rPr lang="en-US" altLang="zh-CN" sz="2000" b="0" i="1" dirty="0">
                    <a:latin typeface="Times New Roman" panose="02020603050405020304" pitchFamily="18" charset="0"/>
                    <a:sym typeface="Symbol" panose="05050102010706020507" pitchFamily="18" charset="2"/>
                  </a:rPr>
                  <a:t></a:t>
                </a:r>
                <a:endParaRPr lang="en-US" altLang="zh-CN" sz="2000" b="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7420" name="Freeform 29"/>
              <p:cNvSpPr/>
              <p:nvPr/>
            </p:nvSpPr>
            <p:spPr>
              <a:xfrm>
                <a:off x="3555" y="6432"/>
                <a:ext cx="43" cy="311"/>
              </a:xfrm>
              <a:custGeom>
                <a:avLst/>
                <a:gdLst/>
                <a:ahLst/>
                <a:cxnLst>
                  <a:cxn ang="0">
                    <a:pos x="0" y="311"/>
                  </a:cxn>
                  <a:cxn ang="0">
                    <a:pos x="43" y="0"/>
                  </a:cxn>
                </a:cxnLst>
                <a:rect l="0" t="0" r="0" b="0"/>
                <a:pathLst>
                  <a:path w="43" h="311">
                    <a:moveTo>
                      <a:pt x="0" y="311"/>
                    </a:moveTo>
                    <a:lnTo>
                      <a:pt x="43" y="0"/>
                    </a:ln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7377" name="Text Box 30"/>
            <p:cNvSpPr txBox="1"/>
            <p:nvPr/>
          </p:nvSpPr>
          <p:spPr>
            <a:xfrm>
              <a:off x="3597" y="8460"/>
              <a:ext cx="2520" cy="31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endParaRPr lang="zh-CN" altLang="zh-CN" sz="2000" b="0" dirty="0">
                <a:latin typeface="Times New Roman" panose="02020603050405020304" pitchFamily="18" charset="0"/>
              </a:endParaRPr>
            </a:p>
          </p:txBody>
        </p:sp>
        <p:sp>
          <p:nvSpPr>
            <p:cNvPr id="57378" name="Text Box 31"/>
            <p:cNvSpPr txBox="1"/>
            <p:nvPr/>
          </p:nvSpPr>
          <p:spPr>
            <a:xfrm>
              <a:off x="3057" y="7836"/>
              <a:ext cx="360" cy="31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000" b="0" i="1" dirty="0">
                  <a:latin typeface="Times New Roman" panose="02020603050405020304" pitchFamily="18" charset="0"/>
                </a:rPr>
                <a:t>(</a:t>
              </a:r>
              <a:r>
                <a:rPr lang="en-US" altLang="zh-CN" sz="2000" b="0" dirty="0">
                  <a:latin typeface="Times New Roman" panose="02020603050405020304" pitchFamily="18" charset="0"/>
                </a:rPr>
                <a:t>a</a:t>
              </a:r>
              <a:r>
                <a:rPr lang="en-US" altLang="zh-CN" sz="2000" b="0" i="1" dirty="0">
                  <a:latin typeface="Times New Roman" panose="02020603050405020304" pitchFamily="18" charset="0"/>
                </a:rPr>
                <a:t>)</a:t>
              </a:r>
              <a:endParaRPr lang="en-US" altLang="zh-CN" sz="2000" b="0" dirty="0">
                <a:latin typeface="Times New Roman" panose="02020603050405020304" pitchFamily="18" charset="0"/>
              </a:endParaRPr>
            </a:p>
          </p:txBody>
        </p:sp>
        <p:grpSp>
          <p:nvGrpSpPr>
            <p:cNvPr id="57379" name="Group 32"/>
            <p:cNvGrpSpPr/>
            <p:nvPr/>
          </p:nvGrpSpPr>
          <p:grpSpPr>
            <a:xfrm>
              <a:off x="5217" y="5749"/>
              <a:ext cx="2700" cy="2399"/>
              <a:chOff x="4677" y="5749"/>
              <a:chExt cx="2700" cy="2399"/>
            </a:xfrm>
          </p:grpSpPr>
          <p:sp>
            <p:nvSpPr>
              <p:cNvPr id="57380" name="Oval 33" descr="下对角虚线"/>
              <p:cNvSpPr/>
              <p:nvPr/>
            </p:nvSpPr>
            <p:spPr>
              <a:xfrm>
                <a:off x="5757" y="5964"/>
                <a:ext cx="180" cy="1560"/>
              </a:xfrm>
              <a:prstGeom prst="ellipse">
                <a:avLst/>
              </a:prstGeom>
              <a:pattFill prst="dashDnDiag">
                <a:fgClr>
                  <a:srgbClr val="000000"/>
                </a:fgClr>
                <a:bgClr>
                  <a:srgbClr val="FFFFFF"/>
                </a:bgClr>
              </a:patt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7381" name="Line 34"/>
              <p:cNvSpPr/>
              <p:nvPr/>
            </p:nvSpPr>
            <p:spPr>
              <a:xfrm flipV="1">
                <a:off x="5037" y="6432"/>
                <a:ext cx="720" cy="312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382" name="Freeform 35"/>
              <p:cNvSpPr/>
              <p:nvPr/>
            </p:nvSpPr>
            <p:spPr>
              <a:xfrm>
                <a:off x="5933" y="6465"/>
                <a:ext cx="1444" cy="27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44" y="279"/>
                  </a:cxn>
                </a:cxnLst>
                <a:rect l="0" t="0" r="0" b="0"/>
                <a:pathLst>
                  <a:path w="1444" h="279">
                    <a:moveTo>
                      <a:pt x="0" y="0"/>
                    </a:moveTo>
                    <a:lnTo>
                      <a:pt x="1444" y="279"/>
                    </a:ln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383" name="Line 36"/>
              <p:cNvSpPr/>
              <p:nvPr/>
            </p:nvSpPr>
            <p:spPr>
              <a:xfrm>
                <a:off x="5037" y="6744"/>
                <a:ext cx="720" cy="312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384" name="Line 37"/>
              <p:cNvSpPr/>
              <p:nvPr/>
            </p:nvSpPr>
            <p:spPr>
              <a:xfrm flipV="1">
                <a:off x="5937" y="6744"/>
                <a:ext cx="1440" cy="312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385" name="Freeform 38"/>
              <p:cNvSpPr/>
              <p:nvPr/>
            </p:nvSpPr>
            <p:spPr>
              <a:xfrm>
                <a:off x="5037" y="6195"/>
                <a:ext cx="648" cy="549"/>
              </a:xfrm>
              <a:custGeom>
                <a:avLst/>
                <a:gdLst/>
                <a:ahLst/>
                <a:cxnLst>
                  <a:cxn ang="0">
                    <a:pos x="0" y="549"/>
                  </a:cxn>
                  <a:cxn ang="0">
                    <a:pos x="648" y="0"/>
                  </a:cxn>
                </a:cxnLst>
                <a:rect l="0" t="0" r="0" b="0"/>
                <a:pathLst>
                  <a:path w="648" h="549">
                    <a:moveTo>
                      <a:pt x="0" y="549"/>
                    </a:moveTo>
                    <a:lnTo>
                      <a:pt x="648" y="0"/>
                    </a:ln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386" name="Freeform 39"/>
              <p:cNvSpPr/>
              <p:nvPr/>
            </p:nvSpPr>
            <p:spPr>
              <a:xfrm>
                <a:off x="5037" y="6744"/>
                <a:ext cx="648" cy="56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48" y="561"/>
                  </a:cxn>
                </a:cxnLst>
                <a:rect l="0" t="0" r="0" b="0"/>
                <a:pathLst>
                  <a:path w="648" h="561">
                    <a:moveTo>
                      <a:pt x="0" y="0"/>
                    </a:moveTo>
                    <a:lnTo>
                      <a:pt x="648" y="561"/>
                    </a:ln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387" name="Freeform 40"/>
              <p:cNvSpPr/>
              <p:nvPr/>
            </p:nvSpPr>
            <p:spPr>
              <a:xfrm>
                <a:off x="5288" y="6360"/>
                <a:ext cx="187" cy="158"/>
              </a:xfrm>
              <a:custGeom>
                <a:avLst/>
                <a:gdLst/>
                <a:ahLst/>
                <a:cxnLst>
                  <a:cxn ang="0">
                    <a:pos x="0" y="158"/>
                  </a:cxn>
                  <a:cxn ang="0">
                    <a:pos x="187" y="0"/>
                  </a:cxn>
                </a:cxnLst>
                <a:rect l="0" t="0" r="0" b="0"/>
                <a:pathLst>
                  <a:path w="187" h="158">
                    <a:moveTo>
                      <a:pt x="0" y="158"/>
                    </a:moveTo>
                    <a:lnTo>
                      <a:pt x="187" y="0"/>
                    </a:ln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stealth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388" name="Freeform 41"/>
              <p:cNvSpPr/>
              <p:nvPr/>
            </p:nvSpPr>
            <p:spPr>
              <a:xfrm>
                <a:off x="5303" y="6540"/>
                <a:ext cx="225" cy="83"/>
              </a:xfrm>
              <a:custGeom>
                <a:avLst/>
                <a:gdLst/>
                <a:ahLst/>
                <a:cxnLst>
                  <a:cxn ang="0">
                    <a:pos x="0" y="83"/>
                  </a:cxn>
                  <a:cxn ang="0">
                    <a:pos x="225" y="0"/>
                  </a:cxn>
                </a:cxnLst>
                <a:rect l="0" t="0" r="0" b="0"/>
                <a:pathLst>
                  <a:path w="225" h="83">
                    <a:moveTo>
                      <a:pt x="0" y="83"/>
                    </a:moveTo>
                    <a:lnTo>
                      <a:pt x="225" y="0"/>
                    </a:ln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stealth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389" name="Freeform 42"/>
              <p:cNvSpPr/>
              <p:nvPr/>
            </p:nvSpPr>
            <p:spPr>
              <a:xfrm>
                <a:off x="5258" y="6840"/>
                <a:ext cx="240" cy="9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40" y="98"/>
                  </a:cxn>
                </a:cxnLst>
                <a:rect l="0" t="0" r="0" b="0"/>
                <a:pathLst>
                  <a:path w="240" h="98">
                    <a:moveTo>
                      <a:pt x="0" y="0"/>
                    </a:moveTo>
                    <a:lnTo>
                      <a:pt x="240" y="98"/>
                    </a:ln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stealth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390" name="Freeform 43"/>
              <p:cNvSpPr/>
              <p:nvPr/>
            </p:nvSpPr>
            <p:spPr>
              <a:xfrm>
                <a:off x="5265" y="6945"/>
                <a:ext cx="173" cy="1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3" y="150"/>
                  </a:cxn>
                </a:cxnLst>
                <a:rect l="0" t="0" r="0" b="0"/>
                <a:pathLst>
                  <a:path w="173" h="150">
                    <a:moveTo>
                      <a:pt x="0" y="0"/>
                    </a:moveTo>
                    <a:lnTo>
                      <a:pt x="173" y="150"/>
                    </a:ln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stealth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391" name="Freeform 44"/>
              <p:cNvSpPr/>
              <p:nvPr/>
            </p:nvSpPr>
            <p:spPr>
              <a:xfrm>
                <a:off x="6645" y="6600"/>
                <a:ext cx="210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10" y="30"/>
                  </a:cxn>
                </a:cxnLst>
                <a:rect l="0" t="0" r="0" b="0"/>
                <a:pathLst>
                  <a:path w="210" h="30">
                    <a:moveTo>
                      <a:pt x="0" y="0"/>
                    </a:moveTo>
                    <a:lnTo>
                      <a:pt x="210" y="30"/>
                    </a:ln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stealth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392" name="Freeform 45"/>
              <p:cNvSpPr/>
              <p:nvPr/>
            </p:nvSpPr>
            <p:spPr>
              <a:xfrm>
                <a:off x="6803" y="6818"/>
                <a:ext cx="210" cy="52"/>
              </a:xfrm>
              <a:custGeom>
                <a:avLst/>
                <a:gdLst/>
                <a:ahLst/>
                <a:cxnLst>
                  <a:cxn ang="0">
                    <a:pos x="0" y="52"/>
                  </a:cxn>
                  <a:cxn ang="0">
                    <a:pos x="210" y="0"/>
                  </a:cxn>
                </a:cxnLst>
                <a:rect l="0" t="0" r="0" b="0"/>
                <a:pathLst>
                  <a:path w="210" h="52">
                    <a:moveTo>
                      <a:pt x="0" y="52"/>
                    </a:moveTo>
                    <a:lnTo>
                      <a:pt x="210" y="0"/>
                    </a:lnTo>
                  </a:path>
                </a:pathLst>
              </a:custGeom>
              <a:noFill/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stealth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393" name="Line 46"/>
              <p:cNvSpPr/>
              <p:nvPr/>
            </p:nvSpPr>
            <p:spPr>
              <a:xfrm>
                <a:off x="4677" y="6744"/>
                <a:ext cx="2700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lgDashDot"/>
                <a:headEnd type="none" w="med" len="med"/>
                <a:tailEnd type="none" w="med" len="med"/>
              </a:ln>
            </p:spPr>
          </p:sp>
          <p:sp>
            <p:nvSpPr>
              <p:cNvPr id="57394" name="Text Box 47"/>
              <p:cNvSpPr txBox="1"/>
              <p:nvPr/>
            </p:nvSpPr>
            <p:spPr>
              <a:xfrm>
                <a:off x="4857" y="6432"/>
                <a:ext cx="180" cy="31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000" b="0" dirty="0">
                    <a:latin typeface="Times New Roman" panose="02020603050405020304" pitchFamily="18" charset="0"/>
                  </a:rPr>
                  <a:t>O</a:t>
                </a:r>
              </a:p>
            </p:txBody>
          </p:sp>
          <p:sp>
            <p:nvSpPr>
              <p:cNvPr id="57395" name="Text Box 48"/>
              <p:cNvSpPr txBox="1"/>
              <p:nvPr/>
            </p:nvSpPr>
            <p:spPr>
              <a:xfrm>
                <a:off x="7197" y="6432"/>
                <a:ext cx="180" cy="31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000" b="0" dirty="0">
                    <a:latin typeface="Times New Roman" panose="02020603050405020304" pitchFamily="18" charset="0"/>
                  </a:rPr>
                  <a:t>I</a:t>
                </a:r>
              </a:p>
            </p:txBody>
          </p:sp>
          <p:sp>
            <p:nvSpPr>
              <p:cNvPr id="57396" name="Rectangle 49"/>
              <p:cNvSpPr/>
              <p:nvPr/>
            </p:nvSpPr>
            <p:spPr>
              <a:xfrm>
                <a:off x="5689" y="5749"/>
                <a:ext cx="68" cy="652"/>
              </a:xfrm>
              <a:prstGeom prst="rect">
                <a:avLst/>
              </a:pr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7397" name="Rectangle 50"/>
              <p:cNvSpPr/>
              <p:nvPr/>
            </p:nvSpPr>
            <p:spPr>
              <a:xfrm>
                <a:off x="5689" y="7082"/>
                <a:ext cx="68" cy="652"/>
              </a:xfrm>
              <a:prstGeom prst="rect">
                <a:avLst/>
              </a:pr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7398" name="Text Box 51"/>
              <p:cNvSpPr txBox="1"/>
              <p:nvPr/>
            </p:nvSpPr>
            <p:spPr>
              <a:xfrm>
                <a:off x="5577" y="7836"/>
                <a:ext cx="360" cy="31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000" b="0" i="1" dirty="0">
                    <a:latin typeface="Times New Roman" panose="02020603050405020304" pitchFamily="18" charset="0"/>
                  </a:rPr>
                  <a:t>(</a:t>
                </a:r>
                <a:r>
                  <a:rPr lang="en-US" altLang="zh-CN" sz="2000" b="0" dirty="0">
                    <a:latin typeface="Times New Roman" panose="02020603050405020304" pitchFamily="18" charset="0"/>
                  </a:rPr>
                  <a:t>b</a:t>
                </a:r>
                <a:r>
                  <a:rPr lang="en-US" altLang="zh-CN" sz="2000" b="0" i="1" dirty="0">
                    <a:latin typeface="Times New Roman" panose="02020603050405020304" pitchFamily="18" charset="0"/>
                  </a:rPr>
                  <a:t>)</a:t>
                </a:r>
                <a:endParaRPr lang="en-US" altLang="zh-CN" sz="2000" b="0" dirty="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250932" name="Oval 52"/>
          <p:cNvSpPr/>
          <p:nvPr/>
        </p:nvSpPr>
        <p:spPr>
          <a:xfrm>
            <a:off x="1800225" y="2133600"/>
            <a:ext cx="179388" cy="179388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50933" name="Oval 53"/>
          <p:cNvSpPr/>
          <p:nvPr/>
        </p:nvSpPr>
        <p:spPr>
          <a:xfrm>
            <a:off x="3240088" y="2133600"/>
            <a:ext cx="179387" cy="179388"/>
          </a:xfrm>
          <a:prstGeom prst="ellipse">
            <a:avLst/>
          </a:prstGeom>
          <a:solidFill>
            <a:srgbClr val="A50021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50934" name="Oval 54"/>
          <p:cNvSpPr/>
          <p:nvPr/>
        </p:nvSpPr>
        <p:spPr>
          <a:xfrm>
            <a:off x="4211638" y="2133600"/>
            <a:ext cx="179387" cy="179388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50935" name="Oval 55"/>
          <p:cNvSpPr/>
          <p:nvPr/>
        </p:nvSpPr>
        <p:spPr>
          <a:xfrm>
            <a:off x="5184775" y="2133600"/>
            <a:ext cx="179388" cy="179388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50936" name="Oval 56"/>
          <p:cNvSpPr/>
          <p:nvPr/>
        </p:nvSpPr>
        <p:spPr>
          <a:xfrm>
            <a:off x="7596188" y="2133600"/>
            <a:ext cx="179387" cy="179388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grpSp>
        <p:nvGrpSpPr>
          <p:cNvPr id="250937" name="Group 57"/>
          <p:cNvGrpSpPr/>
          <p:nvPr/>
        </p:nvGrpSpPr>
        <p:grpSpPr>
          <a:xfrm>
            <a:off x="5435600" y="4724400"/>
            <a:ext cx="3313113" cy="1584325"/>
            <a:chOff x="4857" y="9552"/>
            <a:chExt cx="2700" cy="1560"/>
          </a:xfrm>
        </p:grpSpPr>
        <p:grpSp>
          <p:nvGrpSpPr>
            <p:cNvPr id="57356" name="Group 58"/>
            <p:cNvGrpSpPr/>
            <p:nvPr/>
          </p:nvGrpSpPr>
          <p:grpSpPr>
            <a:xfrm>
              <a:off x="6117" y="9552"/>
              <a:ext cx="180" cy="1560"/>
              <a:chOff x="5217" y="9552"/>
              <a:chExt cx="180" cy="1560"/>
            </a:xfrm>
          </p:grpSpPr>
          <p:sp>
            <p:nvSpPr>
              <p:cNvPr id="57371" name="Rectangle 59" descr="下对角虚线"/>
              <p:cNvSpPr/>
              <p:nvPr/>
            </p:nvSpPr>
            <p:spPr>
              <a:xfrm>
                <a:off x="5217" y="9552"/>
                <a:ext cx="180" cy="1560"/>
              </a:xfrm>
              <a:prstGeom prst="rect">
                <a:avLst/>
              </a:prstGeom>
              <a:pattFill prst="dashDnDiag">
                <a:fgClr>
                  <a:srgbClr val="000000"/>
                </a:fgClr>
                <a:bgClr>
                  <a:srgbClr val="FFFFFF"/>
                </a:bgClr>
              </a:pattFill>
              <a:ln w="9525">
                <a:noFill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7372" name="Arc 60"/>
              <p:cNvSpPr/>
              <p:nvPr/>
            </p:nvSpPr>
            <p:spPr>
              <a:xfrm>
                <a:off x="5217" y="9553"/>
                <a:ext cx="68" cy="15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1600" h="43185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216"/>
                      <a:pt x="12412" y="42752"/>
                      <a:pt x="804" y="43185"/>
                    </a:cubicBezTo>
                  </a:path>
                  <a:path w="21600" h="43185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216"/>
                      <a:pt x="12412" y="42752"/>
                      <a:pt x="804" y="43185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373" name="Arc 61"/>
              <p:cNvSpPr/>
              <p:nvPr/>
            </p:nvSpPr>
            <p:spPr>
              <a:xfrm flipH="1">
                <a:off x="5329" y="9552"/>
                <a:ext cx="68" cy="15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1600" h="43185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216"/>
                      <a:pt x="12412" y="42752"/>
                      <a:pt x="804" y="43185"/>
                    </a:cubicBezTo>
                  </a:path>
                  <a:path w="21600" h="43185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216"/>
                      <a:pt x="12412" y="42752"/>
                      <a:pt x="804" y="43185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374" name="Line 62"/>
              <p:cNvSpPr/>
              <p:nvPr/>
            </p:nvSpPr>
            <p:spPr>
              <a:xfrm>
                <a:off x="5217" y="9552"/>
                <a:ext cx="180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7375" name="Line 63"/>
              <p:cNvSpPr/>
              <p:nvPr/>
            </p:nvSpPr>
            <p:spPr>
              <a:xfrm>
                <a:off x="5217" y="11112"/>
                <a:ext cx="180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57357" name="Oval 64" descr="下对角虚线"/>
            <p:cNvSpPr/>
            <p:nvPr/>
          </p:nvSpPr>
          <p:spPr>
            <a:xfrm>
              <a:off x="5937" y="9552"/>
              <a:ext cx="180" cy="1560"/>
            </a:xfrm>
            <a:prstGeom prst="ellipse">
              <a:avLst/>
            </a:prstGeom>
            <a:pattFill prst="dashDnDiag">
              <a:fgClr>
                <a:srgbClr val="000000"/>
              </a:fgClr>
              <a:bgClr>
                <a:srgbClr val="FFFFFF"/>
              </a:bgClr>
            </a:patt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57358" name="Freeform 65"/>
            <p:cNvSpPr/>
            <p:nvPr/>
          </p:nvSpPr>
          <p:spPr>
            <a:xfrm>
              <a:off x="6263" y="9735"/>
              <a:ext cx="1222" cy="6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22" y="675"/>
                </a:cxn>
              </a:cxnLst>
              <a:rect l="0" t="0" r="0" b="0"/>
              <a:pathLst>
                <a:path w="1222" h="675">
                  <a:moveTo>
                    <a:pt x="0" y="0"/>
                  </a:moveTo>
                  <a:lnTo>
                    <a:pt x="1222" y="675"/>
                  </a:lnTo>
                </a:path>
              </a:pathLst>
            </a:custGeom>
            <a:noFill/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359" name="Freeform 66"/>
            <p:cNvSpPr/>
            <p:nvPr/>
          </p:nvSpPr>
          <p:spPr>
            <a:xfrm>
              <a:off x="6248" y="10230"/>
              <a:ext cx="1252" cy="698"/>
            </a:xfrm>
            <a:custGeom>
              <a:avLst/>
              <a:gdLst/>
              <a:ahLst/>
              <a:cxnLst>
                <a:cxn ang="0">
                  <a:pos x="0" y="698"/>
                </a:cxn>
                <a:cxn ang="0">
                  <a:pos x="1252" y="0"/>
                </a:cxn>
              </a:cxnLst>
              <a:rect l="0" t="0" r="0" b="0"/>
              <a:pathLst>
                <a:path w="1252" h="698">
                  <a:moveTo>
                    <a:pt x="0" y="698"/>
                  </a:moveTo>
                  <a:lnTo>
                    <a:pt x="1252" y="0"/>
                  </a:lnTo>
                </a:path>
              </a:pathLst>
            </a:custGeom>
            <a:noFill/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360" name="Freeform 67"/>
            <p:cNvSpPr/>
            <p:nvPr/>
          </p:nvSpPr>
          <p:spPr>
            <a:xfrm>
              <a:off x="6263" y="9803"/>
              <a:ext cx="1185" cy="6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85" y="660"/>
                </a:cxn>
              </a:cxnLst>
              <a:rect l="0" t="0" r="0" b="0"/>
              <a:pathLst>
                <a:path w="1185" h="660">
                  <a:moveTo>
                    <a:pt x="0" y="0"/>
                  </a:moveTo>
                  <a:lnTo>
                    <a:pt x="1185" y="660"/>
                  </a:lnTo>
                </a:path>
              </a:pathLst>
            </a:custGeom>
            <a:noFill/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361" name="Freeform 68"/>
            <p:cNvSpPr/>
            <p:nvPr/>
          </p:nvSpPr>
          <p:spPr>
            <a:xfrm>
              <a:off x="6248" y="10178"/>
              <a:ext cx="1237" cy="690"/>
            </a:xfrm>
            <a:custGeom>
              <a:avLst/>
              <a:gdLst/>
              <a:ahLst/>
              <a:cxnLst>
                <a:cxn ang="0">
                  <a:pos x="0" y="690"/>
                </a:cxn>
                <a:cxn ang="0">
                  <a:pos x="1237" y="0"/>
                </a:cxn>
              </a:cxnLst>
              <a:rect l="0" t="0" r="0" b="0"/>
              <a:pathLst>
                <a:path w="1237" h="690">
                  <a:moveTo>
                    <a:pt x="0" y="690"/>
                  </a:moveTo>
                  <a:lnTo>
                    <a:pt x="1237" y="0"/>
                  </a:lnTo>
                </a:path>
              </a:pathLst>
            </a:custGeom>
            <a:noFill/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362" name="Freeform 69"/>
            <p:cNvSpPr/>
            <p:nvPr/>
          </p:nvSpPr>
          <p:spPr>
            <a:xfrm>
              <a:off x="6518" y="9878"/>
              <a:ext cx="217" cy="1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7" y="120"/>
                </a:cxn>
              </a:cxnLst>
              <a:rect l="0" t="0" r="0" b="0"/>
              <a:pathLst>
                <a:path w="217" h="120">
                  <a:moveTo>
                    <a:pt x="0" y="0"/>
                  </a:moveTo>
                  <a:lnTo>
                    <a:pt x="217" y="120"/>
                  </a:lnTo>
                </a:path>
              </a:pathLst>
            </a:custGeom>
            <a:noFill/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stealth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363" name="Freeform 70"/>
            <p:cNvSpPr/>
            <p:nvPr/>
          </p:nvSpPr>
          <p:spPr>
            <a:xfrm>
              <a:off x="6270" y="9803"/>
              <a:ext cx="210" cy="1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0" y="120"/>
                </a:cxn>
              </a:cxnLst>
              <a:rect l="0" t="0" r="0" b="0"/>
              <a:pathLst>
                <a:path w="210" h="120">
                  <a:moveTo>
                    <a:pt x="0" y="0"/>
                  </a:moveTo>
                  <a:lnTo>
                    <a:pt x="210" y="120"/>
                  </a:lnTo>
                </a:path>
              </a:pathLst>
            </a:custGeom>
            <a:noFill/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stealth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364" name="Freeform 71"/>
            <p:cNvSpPr/>
            <p:nvPr/>
          </p:nvSpPr>
          <p:spPr>
            <a:xfrm>
              <a:off x="6300" y="10733"/>
              <a:ext cx="195" cy="105"/>
            </a:xfrm>
            <a:custGeom>
              <a:avLst/>
              <a:gdLst/>
              <a:ahLst/>
              <a:cxnLst>
                <a:cxn ang="0">
                  <a:pos x="0" y="105"/>
                </a:cxn>
                <a:cxn ang="0">
                  <a:pos x="195" y="0"/>
                </a:cxn>
              </a:cxnLst>
              <a:rect l="0" t="0" r="0" b="0"/>
              <a:pathLst>
                <a:path w="195" h="105">
                  <a:moveTo>
                    <a:pt x="0" y="105"/>
                  </a:moveTo>
                  <a:lnTo>
                    <a:pt x="195" y="0"/>
                  </a:lnTo>
                </a:path>
              </a:pathLst>
            </a:custGeom>
            <a:noFill/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stealth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365" name="Freeform 72"/>
            <p:cNvSpPr/>
            <p:nvPr/>
          </p:nvSpPr>
          <p:spPr>
            <a:xfrm>
              <a:off x="6525" y="10658"/>
              <a:ext cx="195" cy="112"/>
            </a:xfrm>
            <a:custGeom>
              <a:avLst/>
              <a:gdLst/>
              <a:ahLst/>
              <a:cxnLst>
                <a:cxn ang="0">
                  <a:pos x="0" y="112"/>
                </a:cxn>
                <a:cxn ang="0">
                  <a:pos x="195" y="0"/>
                </a:cxn>
              </a:cxnLst>
              <a:rect l="0" t="0" r="0" b="0"/>
              <a:pathLst>
                <a:path w="195" h="112">
                  <a:moveTo>
                    <a:pt x="0" y="112"/>
                  </a:moveTo>
                  <a:lnTo>
                    <a:pt x="195" y="0"/>
                  </a:lnTo>
                </a:path>
              </a:pathLst>
            </a:custGeom>
            <a:noFill/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stealth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366" name="Line 73"/>
            <p:cNvSpPr/>
            <p:nvPr/>
          </p:nvSpPr>
          <p:spPr>
            <a:xfrm>
              <a:off x="4857" y="10332"/>
              <a:ext cx="2700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lgDashDot"/>
              <a:headEnd type="none" w="med" len="med"/>
              <a:tailEnd type="none" w="med" len="med"/>
            </a:ln>
          </p:spPr>
        </p:sp>
        <p:sp>
          <p:nvSpPr>
            <p:cNvPr id="57367" name="Freeform 74"/>
            <p:cNvSpPr/>
            <p:nvPr/>
          </p:nvSpPr>
          <p:spPr>
            <a:xfrm>
              <a:off x="4857" y="9705"/>
              <a:ext cx="1106" cy="3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106" y="0"/>
                </a:cxn>
              </a:cxnLst>
              <a:rect l="0" t="0" r="0" b="0"/>
              <a:pathLst>
                <a:path w="1106" h="3">
                  <a:moveTo>
                    <a:pt x="0" y="3"/>
                  </a:moveTo>
                  <a:lnTo>
                    <a:pt x="1106" y="0"/>
                  </a:lnTo>
                </a:path>
              </a:pathLst>
            </a:custGeom>
            <a:noFill/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368" name="Freeform 75"/>
            <p:cNvSpPr/>
            <p:nvPr/>
          </p:nvSpPr>
          <p:spPr>
            <a:xfrm>
              <a:off x="4857" y="10950"/>
              <a:ext cx="1113" cy="6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1113" y="0"/>
                </a:cxn>
              </a:cxnLst>
              <a:rect l="0" t="0" r="0" b="0"/>
              <a:pathLst>
                <a:path w="1113" h="6">
                  <a:moveTo>
                    <a:pt x="0" y="6"/>
                  </a:moveTo>
                  <a:lnTo>
                    <a:pt x="1113" y="0"/>
                  </a:lnTo>
                </a:path>
              </a:pathLst>
            </a:custGeom>
            <a:noFill/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369" name="Line 76"/>
            <p:cNvSpPr/>
            <p:nvPr/>
          </p:nvSpPr>
          <p:spPr>
            <a:xfrm>
              <a:off x="5217" y="9708"/>
              <a:ext cx="360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stealth" w="med" len="med"/>
            </a:ln>
          </p:spPr>
        </p:sp>
        <p:sp>
          <p:nvSpPr>
            <p:cNvPr id="57370" name="Line 77"/>
            <p:cNvSpPr/>
            <p:nvPr/>
          </p:nvSpPr>
          <p:spPr>
            <a:xfrm>
              <a:off x="5217" y="10956"/>
              <a:ext cx="180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stealth" w="med" len="med"/>
            </a:ln>
          </p:spPr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0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50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50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50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50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0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50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50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50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50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882" grpId="0"/>
      <p:bldP spid="250883" grpId="0"/>
      <p:bldP spid="250884" grpId="0"/>
      <p:bldP spid="250932" grpId="0" animBg="1"/>
      <p:bldP spid="250933" grpId="0" animBg="1"/>
      <p:bldP spid="250934" grpId="0" animBg="1"/>
      <p:bldP spid="250935" grpId="0" animBg="1"/>
      <p:bldP spid="25093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/>
          </p:cNvSpPr>
          <p:nvPr>
            <p:ph type="title"/>
          </p:nvPr>
        </p:nvSpPr>
        <p:spPr>
          <a:xfrm>
            <a:off x="609600" y="90488"/>
            <a:ext cx="7772400" cy="1143000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US" altLang="zh-CN" sz="4000" b="0">
                <a:solidFill>
                  <a:srgbClr val="C00000"/>
                </a:solidFill>
                <a:latin typeface="黑体" panose="02010609060101010101" pitchFamily="49" charset="-122"/>
              </a:rPr>
              <a:t>2 </a:t>
            </a:r>
            <a:r>
              <a:rPr lang="zh-CN" altLang="en-US" sz="4000" b="0" smtClean="0">
                <a:solidFill>
                  <a:srgbClr val="C00000"/>
                </a:solidFill>
                <a:latin typeface="黑体" panose="02010609060101010101" pitchFamily="49" charset="-122"/>
              </a:rPr>
              <a:t>、色像差</a:t>
            </a:r>
            <a:r>
              <a:rPr lang="zh-CN" altLang="en-US" sz="4000" b="0" dirty="0">
                <a:solidFill>
                  <a:srgbClr val="C00000"/>
                </a:solidFill>
                <a:latin typeface="黑体" panose="02010609060101010101" pitchFamily="49" charset="-122"/>
              </a:rPr>
              <a:t/>
            </a:r>
            <a:br>
              <a:rPr lang="zh-CN" altLang="en-US" sz="4000" b="0" dirty="0">
                <a:solidFill>
                  <a:srgbClr val="C00000"/>
                </a:solidFill>
                <a:latin typeface="黑体" panose="02010609060101010101" pitchFamily="49" charset="-122"/>
              </a:rPr>
            </a:br>
            <a:r>
              <a:rPr lang="en-US" altLang="zh-CN" sz="4000" b="0" dirty="0">
                <a:solidFill>
                  <a:srgbClr val="C00000"/>
                </a:solidFill>
                <a:latin typeface="黑体" panose="02010609060101010101" pitchFamily="49" charset="-122"/>
              </a:rPr>
              <a:t>chromatic aberration</a:t>
            </a:r>
          </a:p>
        </p:txBody>
      </p:sp>
      <p:sp>
        <p:nvSpPr>
          <p:cNvPr id="251907" name="Rectangle 3"/>
          <p:cNvSpPr>
            <a:spLocks noGrp="1"/>
          </p:cNvSpPr>
          <p:nvPr>
            <p:ph idx="1"/>
          </p:nvPr>
        </p:nvSpPr>
        <p:spPr>
          <a:xfrm>
            <a:off x="304800" y="1484313"/>
            <a:ext cx="8458200" cy="4395787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zh-CN" altLang="en-US" sz="2800" dirty="0">
                <a:solidFill>
                  <a:schemeClr val="accent2"/>
                </a:solidFill>
              </a:rPr>
              <a:t>原因：</a:t>
            </a:r>
            <a:r>
              <a:rPr lang="zh-CN" altLang="en-US" sz="2800" dirty="0"/>
              <a:t>介质的折射率随波长的减小而增大，所以一般透镜对蓝光的屈光本领较红光大</a:t>
            </a:r>
            <a:r>
              <a:rPr lang="zh-CN" altLang="en-US" sz="2800" dirty="0" smtClean="0"/>
              <a:t>。    </a:t>
            </a:r>
            <a:endParaRPr lang="zh-CN" altLang="en-US" sz="2800" dirty="0"/>
          </a:p>
          <a:p>
            <a:pPr eaLnBrk="1" hangingPunct="1">
              <a:lnSpc>
                <a:spcPct val="90000"/>
              </a:lnSpc>
              <a:buNone/>
            </a:pPr>
            <a:r>
              <a:rPr lang="zh-CN" altLang="en-US" sz="2800" dirty="0"/>
              <a:t>  </a:t>
            </a:r>
          </a:p>
          <a:p>
            <a:pPr eaLnBrk="1" hangingPunct="1">
              <a:lnSpc>
                <a:spcPct val="90000"/>
              </a:lnSpc>
              <a:buNone/>
            </a:pPr>
            <a:endParaRPr lang="en-US" altLang="zh-CN" sz="2800" dirty="0" smtClean="0"/>
          </a:p>
          <a:p>
            <a:pPr eaLnBrk="1" hangingPunct="1">
              <a:lnSpc>
                <a:spcPct val="90000"/>
              </a:lnSpc>
              <a:buNone/>
            </a:pPr>
            <a:endParaRPr lang="zh-CN" altLang="en-US" sz="2800" dirty="0"/>
          </a:p>
          <a:p>
            <a:pPr eaLnBrk="1" hangingPunct="1">
              <a:lnSpc>
                <a:spcPct val="90000"/>
              </a:lnSpc>
              <a:buNone/>
            </a:pPr>
            <a:endParaRPr lang="zh-CN" altLang="en-US" sz="2800" dirty="0" smtClean="0"/>
          </a:p>
          <a:p>
            <a:pPr eaLnBrk="1" hangingPunct="1">
              <a:lnSpc>
                <a:spcPct val="90000"/>
              </a:lnSpc>
              <a:buNone/>
            </a:pPr>
            <a:r>
              <a:rPr lang="zh-CN" altLang="en-US" sz="2800" dirty="0" smtClean="0"/>
              <a:t>         </a:t>
            </a:r>
            <a:endParaRPr lang="zh-CN" altLang="en-US" sz="2800" dirty="0"/>
          </a:p>
          <a:p>
            <a:pPr eaLnBrk="1" hangingPunct="1">
              <a:lnSpc>
                <a:spcPct val="90000"/>
              </a:lnSpc>
              <a:buNone/>
            </a:pPr>
            <a:r>
              <a:rPr lang="zh-CN" altLang="en-US" sz="2800" dirty="0"/>
              <a:t>  </a:t>
            </a:r>
            <a:r>
              <a:rPr lang="zh-CN" altLang="en-US" sz="2800" dirty="0" smtClean="0"/>
              <a:t>   </a:t>
            </a:r>
            <a:endParaRPr lang="zh-CN" altLang="en-US" sz="28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l"/>
            </a:pPr>
            <a:r>
              <a:rPr lang="zh-CN" altLang="en-US" sz="2800" dirty="0">
                <a:latin typeface="黑体" panose="02010609060101010101" pitchFamily="49" charset="-122"/>
              </a:rPr>
              <a:t> 如果在透镜主光轴上放一点光源，该点光源发出白光，经透镜成像后，得到的是一</a:t>
            </a:r>
            <a:r>
              <a:rPr lang="zh-CN" altLang="en-US" sz="2800" dirty="0">
                <a:solidFill>
                  <a:schemeClr val="accent2"/>
                </a:solidFill>
                <a:latin typeface="黑体" panose="02010609060101010101" pitchFamily="49" charset="-122"/>
              </a:rPr>
              <a:t>彩色小圆斑</a:t>
            </a:r>
            <a:r>
              <a:rPr lang="zh-CN" altLang="en-US" sz="2800" dirty="0">
                <a:latin typeface="黑体" panose="02010609060101010101" pitchFamily="49" charset="-122"/>
              </a:rPr>
              <a:t>。</a:t>
            </a:r>
          </a:p>
        </p:txBody>
      </p:sp>
      <p:graphicFrame>
        <p:nvGraphicFramePr>
          <p:cNvPr id="25190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23551"/>
              </p:ext>
            </p:extLst>
          </p:nvPr>
        </p:nvGraphicFramePr>
        <p:xfrm>
          <a:off x="977900" y="2579688"/>
          <a:ext cx="3371850" cy="1304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41" r:id="rId3" imgW="1244600" imgH="482600" progId="Equation.3">
                  <p:embed/>
                </p:oleObj>
              </mc:Choice>
              <mc:Fallback>
                <p:oleObj r:id="rId3" imgW="1244600" imgH="482600" progId="Equation.3">
                  <p:embed/>
                  <p:pic>
                    <p:nvPicPr>
                      <p:cNvPr id="0" name="图片 315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7900" y="2579688"/>
                        <a:ext cx="3371850" cy="1304925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1909" name="Rectangle 5"/>
          <p:cNvSpPr/>
          <p:nvPr/>
        </p:nvSpPr>
        <p:spPr>
          <a:xfrm>
            <a:off x="1676400" y="4460875"/>
            <a:ext cx="685800" cy="533400"/>
          </a:xfrm>
          <a:prstGeom prst="rect">
            <a:avLst/>
          </a:prstGeom>
          <a:solidFill>
            <a:srgbClr val="990099"/>
          </a:solidFill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51910" name="Rectangle 6"/>
          <p:cNvSpPr/>
          <p:nvPr/>
        </p:nvSpPr>
        <p:spPr>
          <a:xfrm>
            <a:off x="2362200" y="4460875"/>
            <a:ext cx="685800" cy="533400"/>
          </a:xfrm>
          <a:prstGeom prst="rect">
            <a:avLst/>
          </a:prstGeom>
          <a:solidFill>
            <a:schemeClr val="accent2"/>
          </a:solidFill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51911" name="Rectangle 7"/>
          <p:cNvSpPr/>
          <p:nvPr/>
        </p:nvSpPr>
        <p:spPr>
          <a:xfrm>
            <a:off x="3048000" y="4460875"/>
            <a:ext cx="876300" cy="533400"/>
          </a:xfrm>
          <a:prstGeom prst="rect">
            <a:avLst/>
          </a:prstGeom>
          <a:solidFill>
            <a:srgbClr val="008000"/>
          </a:solidFill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51912" name="Rectangle 8"/>
          <p:cNvSpPr/>
          <p:nvPr/>
        </p:nvSpPr>
        <p:spPr>
          <a:xfrm>
            <a:off x="3924300" y="4460875"/>
            <a:ext cx="495300" cy="533400"/>
          </a:xfrm>
          <a:prstGeom prst="rect">
            <a:avLst/>
          </a:prstGeom>
          <a:solidFill>
            <a:srgbClr val="FFFF00"/>
          </a:solidFill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51913" name="Rectangle 9"/>
          <p:cNvSpPr/>
          <p:nvPr/>
        </p:nvSpPr>
        <p:spPr>
          <a:xfrm>
            <a:off x="4419600" y="4460875"/>
            <a:ext cx="685800" cy="533400"/>
          </a:xfrm>
          <a:prstGeom prst="rect">
            <a:avLst/>
          </a:prstGeom>
          <a:solidFill>
            <a:srgbClr val="FF9900"/>
          </a:solidFill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51914" name="Rectangle 10"/>
          <p:cNvSpPr/>
          <p:nvPr/>
        </p:nvSpPr>
        <p:spPr>
          <a:xfrm>
            <a:off x="5105400" y="4460875"/>
            <a:ext cx="685800" cy="5334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endParaRPr lang="zh-CN" altLang="zh-CN" b="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1915" name="Line 11"/>
          <p:cNvSpPr/>
          <p:nvPr/>
        </p:nvSpPr>
        <p:spPr>
          <a:xfrm>
            <a:off x="1066800" y="5222875"/>
            <a:ext cx="5791200" cy="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51916" name="Text Box 12"/>
          <p:cNvSpPr txBox="1"/>
          <p:nvPr/>
        </p:nvSpPr>
        <p:spPr>
          <a:xfrm>
            <a:off x="304800" y="4460875"/>
            <a:ext cx="1219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</a:rPr>
              <a:t>380nm</a:t>
            </a:r>
          </a:p>
        </p:txBody>
      </p:sp>
      <p:sp>
        <p:nvSpPr>
          <p:cNvPr id="251917" name="Text Box 13"/>
          <p:cNvSpPr txBox="1"/>
          <p:nvPr/>
        </p:nvSpPr>
        <p:spPr>
          <a:xfrm>
            <a:off x="5943600" y="4460875"/>
            <a:ext cx="1219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</a:rPr>
              <a:t>760nm</a:t>
            </a:r>
          </a:p>
        </p:txBody>
      </p:sp>
      <p:sp>
        <p:nvSpPr>
          <p:cNvPr id="251919" name="Rectangle 15"/>
          <p:cNvSpPr/>
          <p:nvPr/>
        </p:nvSpPr>
        <p:spPr>
          <a:xfrm>
            <a:off x="3059113" y="4451350"/>
            <a:ext cx="396875" cy="539750"/>
          </a:xfrm>
          <a:prstGeom prst="rect">
            <a:avLst/>
          </a:prstGeom>
          <a:solidFill>
            <a:schemeClr val="accent1"/>
          </a:solidFill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17" name="Picture 4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73" r="61686" b="5760"/>
          <a:stretch/>
        </p:blipFill>
        <p:spPr bwMode="auto">
          <a:xfrm>
            <a:off x="6350001" y="2445148"/>
            <a:ext cx="2286811" cy="2018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1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51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51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51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1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51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51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51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51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51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51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51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51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909" grpId="0" animBg="1"/>
      <p:bldP spid="251910" grpId="0" animBg="1"/>
      <p:bldP spid="251911" grpId="0" animBg="1"/>
      <p:bldP spid="251912" grpId="0" animBg="1"/>
      <p:bldP spid="251913" grpId="0" animBg="1"/>
      <p:bldP spid="251914" grpId="0" animBg="1"/>
      <p:bldP spid="251916" grpId="0"/>
      <p:bldP spid="251917" grpId="0"/>
      <p:bldP spid="25191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1" name="Rectangle 3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algn="l" eaLnBrk="1" hangingPunct="1">
              <a:buFont typeface="Wingdings" panose="05000000000000000000" pitchFamily="2" charset="2"/>
              <a:buChar char="l"/>
            </a:pPr>
            <a:r>
              <a:rPr lang="en-US" altLang="zh-CN" sz="3200" b="0" dirty="0">
                <a:solidFill>
                  <a:schemeClr val="accent2"/>
                </a:solidFill>
                <a:latin typeface="黑体" panose="02010609060101010101" pitchFamily="49" charset="-122"/>
              </a:rPr>
              <a:t> </a:t>
            </a:r>
            <a:r>
              <a:rPr lang="zh-CN" altLang="en-US" sz="3200" b="0" dirty="0">
                <a:solidFill>
                  <a:schemeClr val="accent2"/>
                </a:solidFill>
                <a:latin typeface="黑体" panose="02010609060101010101" pitchFamily="49" charset="-122"/>
              </a:rPr>
              <a:t>矫正方法：</a:t>
            </a:r>
            <a:br>
              <a:rPr lang="zh-CN" altLang="en-US" sz="3200" b="0" dirty="0">
                <a:solidFill>
                  <a:schemeClr val="accent2"/>
                </a:solidFill>
                <a:latin typeface="黑体" panose="02010609060101010101" pitchFamily="49" charset="-122"/>
              </a:rPr>
            </a:br>
            <a:r>
              <a:rPr lang="zh-CN" altLang="en-US" sz="3200" b="0" dirty="0">
                <a:solidFill>
                  <a:schemeClr val="accent2"/>
                </a:solidFill>
                <a:latin typeface="黑体" panose="02010609060101010101" pitchFamily="49" charset="-122"/>
              </a:rPr>
              <a:t>（</a:t>
            </a:r>
            <a:r>
              <a:rPr lang="en-US" altLang="zh-CN" sz="3200" b="0" dirty="0">
                <a:solidFill>
                  <a:schemeClr val="accent2"/>
                </a:solidFill>
                <a:latin typeface="黑体" panose="02010609060101010101" pitchFamily="49" charset="-122"/>
              </a:rPr>
              <a:t>1</a:t>
            </a:r>
            <a:r>
              <a:rPr lang="zh-CN" altLang="en-US" sz="3200" b="0" dirty="0">
                <a:solidFill>
                  <a:schemeClr val="accent2"/>
                </a:solidFill>
                <a:latin typeface="黑体" panose="02010609060101010101" pitchFamily="49" charset="-122"/>
              </a:rPr>
              <a:t>）采用单色光源</a:t>
            </a:r>
            <a:br>
              <a:rPr lang="zh-CN" altLang="en-US" sz="3200" b="0" dirty="0">
                <a:solidFill>
                  <a:schemeClr val="accent2"/>
                </a:solidFill>
                <a:latin typeface="黑体" panose="02010609060101010101" pitchFamily="49" charset="-122"/>
              </a:rPr>
            </a:br>
            <a:r>
              <a:rPr lang="zh-CN" altLang="en-US" sz="3200" b="0" dirty="0">
                <a:solidFill>
                  <a:schemeClr val="accent2"/>
                </a:solidFill>
                <a:latin typeface="黑体" panose="02010609060101010101" pitchFamily="49" charset="-122"/>
              </a:rPr>
              <a:t>（</a:t>
            </a:r>
            <a:r>
              <a:rPr lang="en-US" altLang="zh-CN" sz="3200" b="0" dirty="0">
                <a:solidFill>
                  <a:schemeClr val="accent2"/>
                </a:solidFill>
                <a:latin typeface="黑体" panose="02010609060101010101" pitchFamily="49" charset="-122"/>
              </a:rPr>
              <a:t>2</a:t>
            </a:r>
            <a:r>
              <a:rPr lang="zh-CN" altLang="en-US" sz="3200" b="0" dirty="0">
                <a:solidFill>
                  <a:schemeClr val="accent2"/>
                </a:solidFill>
                <a:latin typeface="黑体" panose="02010609060101010101" pitchFamily="49" charset="-122"/>
              </a:rPr>
              <a:t>）采用消色差透镜</a:t>
            </a:r>
          </a:p>
        </p:txBody>
      </p:sp>
      <p:sp>
        <p:nvSpPr>
          <p:cNvPr id="252932" name="Rectangle 4"/>
          <p:cNvSpPr/>
          <p:nvPr/>
        </p:nvSpPr>
        <p:spPr>
          <a:xfrm>
            <a:off x="685800" y="1826260"/>
            <a:ext cx="80772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 eaLnBrk="1" hangingPunct="1"/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即用折射率不同的会聚透镜和发散透镜适当地组合</a:t>
            </a:r>
            <a:r>
              <a:rPr lang="zh-CN" altLang="en-US" sz="3200" b="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252933" name="Rectangle 5"/>
          <p:cNvSpPr/>
          <p:nvPr/>
        </p:nvSpPr>
        <p:spPr>
          <a:xfrm>
            <a:off x="685800" y="2435860"/>
            <a:ext cx="5867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 eaLnBrk="1" hangingPunct="1"/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使其总光焦度对于红光和紫光相等</a:t>
            </a:r>
            <a:r>
              <a:rPr lang="zh-CN" altLang="en-US" sz="2800" b="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graphicFrame>
        <p:nvGraphicFramePr>
          <p:cNvPr id="25293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7537536"/>
              </p:ext>
            </p:extLst>
          </p:nvPr>
        </p:nvGraphicFramePr>
        <p:xfrm>
          <a:off x="6199632" y="2456180"/>
          <a:ext cx="2209800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66" r:id="rId3" imgW="441960" imgH="62230" progId="Equation.3">
                  <p:embed/>
                </p:oleObj>
              </mc:Choice>
              <mc:Fallback>
                <p:oleObj r:id="rId3" imgW="441960" imgH="62230" progId="Equation.3">
                  <p:embed/>
                  <p:pic>
                    <p:nvPicPr>
                      <p:cNvPr id="0" name="图片 3156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199632" y="2456180"/>
                        <a:ext cx="2209800" cy="601663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910" name="Picture 4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073" y="3160713"/>
            <a:ext cx="6872287" cy="2899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2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2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52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52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931" grpId="0"/>
      <p:bldP spid="252932" grpId="0"/>
      <p:bldP spid="25293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/>
          </p:nvPr>
        </p:nvSpPr>
        <p:spPr>
          <a:xfrm>
            <a:off x="685800" y="349250"/>
            <a:ext cx="7772400" cy="533400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b="0" smtClean="0">
                <a:solidFill>
                  <a:srgbClr val="C00000"/>
                </a:solidFill>
              </a:rPr>
              <a:t>例题</a:t>
            </a:r>
            <a:endParaRPr lang="en-US" altLang="zh-CN" b="0" dirty="0">
              <a:solidFill>
                <a:srgbClr val="C00000"/>
              </a:solidFill>
            </a:endParaRPr>
          </a:p>
        </p:txBody>
      </p:sp>
      <p:sp>
        <p:nvSpPr>
          <p:cNvPr id="60419" name="Rectangle 3"/>
          <p:cNvSpPr>
            <a:spLocks noGrp="1"/>
          </p:cNvSpPr>
          <p:nvPr>
            <p:ph idx="1"/>
          </p:nvPr>
        </p:nvSpPr>
        <p:spPr>
          <a:xfrm>
            <a:off x="685800" y="1143000"/>
            <a:ext cx="8062913" cy="1962150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110000"/>
              </a:lnSpc>
            </a:pPr>
            <a:r>
              <a:rPr lang="zh-CN" altLang="en-US" sz="2800" dirty="0"/>
              <a:t>一焦距为</a:t>
            </a:r>
            <a:r>
              <a:rPr lang="en-US" altLang="zh-CN" sz="2800" dirty="0"/>
              <a:t>10cm</a:t>
            </a:r>
            <a:r>
              <a:rPr lang="zh-CN" altLang="en-US" sz="2800" dirty="0"/>
              <a:t>的凸透镜与一焦距为</a:t>
            </a:r>
            <a:r>
              <a:rPr lang="en-US" altLang="zh-CN" sz="2800" dirty="0"/>
              <a:t>10cm</a:t>
            </a:r>
            <a:r>
              <a:rPr lang="zh-CN" altLang="en-US" sz="2800" dirty="0"/>
              <a:t>的凹透镜相隔</a:t>
            </a:r>
            <a:r>
              <a:rPr lang="en-US" altLang="zh-CN" sz="2800" dirty="0"/>
              <a:t>5cm</a:t>
            </a:r>
            <a:r>
              <a:rPr lang="zh-CN" altLang="en-US" sz="2800" dirty="0"/>
              <a:t>，一物最后成像于凸透镜前</a:t>
            </a:r>
            <a:r>
              <a:rPr lang="en-US" altLang="zh-CN" sz="2800" dirty="0"/>
              <a:t>15cm</a:t>
            </a:r>
            <a:r>
              <a:rPr lang="zh-CN" altLang="en-US" sz="2800" dirty="0"/>
              <a:t>，问此物应该在凸透镜前多少厘米处？</a:t>
            </a:r>
          </a:p>
        </p:txBody>
      </p:sp>
      <p:grpSp>
        <p:nvGrpSpPr>
          <p:cNvPr id="60420" name="Group 5"/>
          <p:cNvGrpSpPr/>
          <p:nvPr/>
        </p:nvGrpSpPr>
        <p:grpSpPr>
          <a:xfrm>
            <a:off x="3798888" y="2974975"/>
            <a:ext cx="1385887" cy="2203450"/>
            <a:chOff x="4137" y="6276"/>
            <a:chExt cx="1260" cy="1560"/>
          </a:xfrm>
        </p:grpSpPr>
        <p:sp>
          <p:nvSpPr>
            <p:cNvPr id="60440" name="Rectangle 6"/>
            <p:cNvSpPr/>
            <p:nvPr/>
          </p:nvSpPr>
          <p:spPr>
            <a:xfrm>
              <a:off x="4497" y="6276"/>
              <a:ext cx="540" cy="1560"/>
            </a:xfrm>
            <a:prstGeom prst="rect">
              <a:avLst/>
            </a:prstGeom>
            <a:solidFill>
              <a:schemeClr val="accent2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0441" name="Oval 7"/>
            <p:cNvSpPr/>
            <p:nvPr/>
          </p:nvSpPr>
          <p:spPr>
            <a:xfrm>
              <a:off x="4317" y="6276"/>
              <a:ext cx="360" cy="1560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0442" name="Oval 8"/>
            <p:cNvSpPr/>
            <p:nvPr/>
          </p:nvSpPr>
          <p:spPr>
            <a:xfrm>
              <a:off x="4859" y="6276"/>
              <a:ext cx="360" cy="1560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0443" name="Rectangle 9"/>
            <p:cNvSpPr/>
            <p:nvPr/>
          </p:nvSpPr>
          <p:spPr>
            <a:xfrm>
              <a:off x="5037" y="6276"/>
              <a:ext cx="360" cy="15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0444" name="Rectangle 10"/>
            <p:cNvSpPr/>
            <p:nvPr/>
          </p:nvSpPr>
          <p:spPr>
            <a:xfrm>
              <a:off x="4137" y="6276"/>
              <a:ext cx="360" cy="156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60421" name="Oval 11"/>
          <p:cNvSpPr/>
          <p:nvPr/>
        </p:nvSpPr>
        <p:spPr>
          <a:xfrm>
            <a:off x="3733800" y="2971800"/>
            <a:ext cx="457200" cy="22098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0422" name="Line 12"/>
          <p:cNvSpPr/>
          <p:nvPr/>
        </p:nvSpPr>
        <p:spPr>
          <a:xfrm>
            <a:off x="990600" y="3962400"/>
            <a:ext cx="7467600" cy="0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53965" name="Oval 13"/>
          <p:cNvSpPr/>
          <p:nvPr/>
        </p:nvSpPr>
        <p:spPr>
          <a:xfrm>
            <a:off x="1846264" y="3890167"/>
            <a:ext cx="144000" cy="1440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53976" name="Oval 24"/>
          <p:cNvSpPr/>
          <p:nvPr/>
        </p:nvSpPr>
        <p:spPr>
          <a:xfrm>
            <a:off x="2977357" y="3885405"/>
            <a:ext cx="144000" cy="144000"/>
          </a:xfrm>
          <a:prstGeom prst="ellipse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endParaRPr lang="zh-CN" altLang="zh-CN" sz="2400" b="0" dirty="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60425" name="Line 25"/>
          <p:cNvSpPr/>
          <p:nvPr/>
        </p:nvSpPr>
        <p:spPr>
          <a:xfrm>
            <a:off x="3962400" y="5105400"/>
            <a:ext cx="0" cy="68580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0426" name="Line 26"/>
          <p:cNvSpPr/>
          <p:nvPr/>
        </p:nvSpPr>
        <p:spPr>
          <a:xfrm>
            <a:off x="4495800" y="5008563"/>
            <a:ext cx="0" cy="53340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0427" name="Line 27"/>
          <p:cNvSpPr/>
          <p:nvPr/>
        </p:nvSpPr>
        <p:spPr>
          <a:xfrm>
            <a:off x="3962400" y="5486400"/>
            <a:ext cx="533400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triangle" w="med" len="med"/>
            <a:tailEnd type="triangle" w="med" len="med"/>
          </a:ln>
        </p:spPr>
      </p:sp>
      <p:sp>
        <p:nvSpPr>
          <p:cNvPr id="60428" name="Text Box 28"/>
          <p:cNvSpPr txBox="1"/>
          <p:nvPr/>
        </p:nvSpPr>
        <p:spPr>
          <a:xfrm>
            <a:off x="4038600" y="5478463"/>
            <a:ext cx="2286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0" dirty="0">
                <a:latin typeface="Times New Roman" panose="02020603050405020304" pitchFamily="18" charset="0"/>
              </a:rPr>
              <a:t>5</a:t>
            </a:r>
          </a:p>
        </p:txBody>
      </p:sp>
      <p:sp>
        <p:nvSpPr>
          <p:cNvPr id="253981" name="Line 29"/>
          <p:cNvSpPr/>
          <p:nvPr/>
        </p:nvSpPr>
        <p:spPr>
          <a:xfrm>
            <a:off x="3048000" y="3962400"/>
            <a:ext cx="0" cy="137160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53982" name="Line 30"/>
          <p:cNvSpPr/>
          <p:nvPr/>
        </p:nvSpPr>
        <p:spPr>
          <a:xfrm>
            <a:off x="3048000" y="5257800"/>
            <a:ext cx="914400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triangle" w="med" len="med"/>
            <a:tailEnd type="triangle" w="med" len="med"/>
          </a:ln>
        </p:spPr>
      </p:sp>
      <p:sp>
        <p:nvSpPr>
          <p:cNvPr id="253983" name="Text Box 31"/>
          <p:cNvSpPr txBox="1"/>
          <p:nvPr/>
        </p:nvSpPr>
        <p:spPr>
          <a:xfrm>
            <a:off x="3124200" y="4724400"/>
            <a:ext cx="6858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0" dirty="0">
                <a:latin typeface="Times New Roman" panose="02020603050405020304" pitchFamily="18" charset="0"/>
              </a:rPr>
              <a:t>15</a:t>
            </a:r>
          </a:p>
        </p:txBody>
      </p:sp>
      <p:sp>
        <p:nvSpPr>
          <p:cNvPr id="253984" name="Line 32"/>
          <p:cNvSpPr/>
          <p:nvPr/>
        </p:nvSpPr>
        <p:spPr>
          <a:xfrm>
            <a:off x="1905000" y="4191000"/>
            <a:ext cx="0" cy="1524000"/>
          </a:xfrm>
          <a:prstGeom prst="line">
            <a:avLst/>
          </a:prstGeom>
          <a:ln w="38100" cap="flat" cmpd="sng">
            <a:solidFill>
              <a:srgbClr val="FF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0433" name="Line 33"/>
          <p:cNvSpPr/>
          <p:nvPr/>
        </p:nvSpPr>
        <p:spPr>
          <a:xfrm>
            <a:off x="3962400" y="5257800"/>
            <a:ext cx="0" cy="457200"/>
          </a:xfrm>
          <a:prstGeom prst="line">
            <a:avLst/>
          </a:prstGeom>
          <a:ln w="38100" cap="flat" cmpd="sng">
            <a:solidFill>
              <a:srgbClr val="FF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53986" name="Line 34"/>
          <p:cNvSpPr/>
          <p:nvPr/>
        </p:nvSpPr>
        <p:spPr>
          <a:xfrm>
            <a:off x="1905000" y="5715000"/>
            <a:ext cx="2057400" cy="0"/>
          </a:xfrm>
          <a:prstGeom prst="line">
            <a:avLst/>
          </a:prstGeom>
          <a:ln w="38100" cap="flat" cmpd="sng">
            <a:solidFill>
              <a:srgbClr val="FF9900"/>
            </a:solidFill>
            <a:prstDash val="solid"/>
            <a:headEnd type="triangle" w="med" len="med"/>
            <a:tailEnd type="triangle" w="med" len="med"/>
          </a:ln>
        </p:spPr>
      </p:sp>
      <p:sp>
        <p:nvSpPr>
          <p:cNvPr id="253988" name="Text Box 36"/>
          <p:cNvSpPr txBox="1"/>
          <p:nvPr/>
        </p:nvSpPr>
        <p:spPr>
          <a:xfrm>
            <a:off x="2209800" y="5029200"/>
            <a:ext cx="6858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i="1" dirty="0">
                <a:solidFill>
                  <a:srgbClr val="FF9900"/>
                </a:solidFill>
                <a:latin typeface="Times New Roman" panose="02020603050405020304" pitchFamily="18" charset="0"/>
              </a:rPr>
              <a:t>u</a:t>
            </a:r>
            <a:r>
              <a:rPr lang="en-US" altLang="zh-CN" sz="2400" b="0" baseline="-25000" dirty="0">
                <a:solidFill>
                  <a:srgbClr val="FF9900"/>
                </a:solidFill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253991" name="Line 39"/>
          <p:cNvSpPr/>
          <p:nvPr/>
        </p:nvSpPr>
        <p:spPr>
          <a:xfrm>
            <a:off x="4495800" y="5486400"/>
            <a:ext cx="0" cy="685800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53992" name="Line 40"/>
          <p:cNvSpPr/>
          <p:nvPr/>
        </p:nvSpPr>
        <p:spPr>
          <a:xfrm>
            <a:off x="3048000" y="5334000"/>
            <a:ext cx="0" cy="838200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53993" name="Line 41"/>
          <p:cNvSpPr/>
          <p:nvPr/>
        </p:nvSpPr>
        <p:spPr>
          <a:xfrm>
            <a:off x="3048000" y="6096000"/>
            <a:ext cx="1443038" cy="0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headEnd type="triangle" w="med" len="med"/>
            <a:tailEnd type="triangle" w="med" len="med"/>
          </a:ln>
        </p:spPr>
      </p:sp>
      <p:sp>
        <p:nvSpPr>
          <p:cNvPr id="253995" name="Text Box 43"/>
          <p:cNvSpPr txBox="1"/>
          <p:nvPr/>
        </p:nvSpPr>
        <p:spPr>
          <a:xfrm>
            <a:off x="3429000" y="6019800"/>
            <a:ext cx="6858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v</a:t>
            </a:r>
            <a:r>
              <a:rPr lang="en-US" altLang="zh-CN" sz="2400" b="0" baseline="-25000" dirty="0">
                <a:solidFill>
                  <a:schemeClr val="accent2"/>
                </a:solidFill>
                <a:latin typeface="Times New Roman" panose="02020603050405020304" pitchFamily="18" charset="0"/>
              </a:rPr>
              <a:t>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3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53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53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53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53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53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53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53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3000"/>
                                        <p:tgtEl>
                                          <p:spTgt spid="253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53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53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53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965" grpId="0" animBg="1"/>
      <p:bldP spid="253976" grpId="0" animBg="1"/>
      <p:bldP spid="253983" grpId="0"/>
      <p:bldP spid="253988" grpId="0"/>
      <p:bldP spid="25399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/>
          </p:cNvSpPr>
          <p:nvPr>
            <p:ph type="body" sz="half" idx="1"/>
          </p:nvPr>
        </p:nvSpPr>
        <p:spPr>
          <a:xfrm>
            <a:off x="468313" y="3392488"/>
            <a:ext cx="5688012" cy="468312"/>
          </a:xfrm>
        </p:spPr>
        <p:txBody>
          <a:bodyPr vert="horz" wrap="square" lIns="91440" tIns="45720" rIns="91440" bIns="45720" anchor="t"/>
          <a:lstStyle/>
          <a:p>
            <a:pPr eaLnBrk="1" hangingPunct="1"/>
            <a:r>
              <a:rPr lang="zh-CN" altLang="en-US" sz="2800" b="0" dirty="0"/>
              <a:t>对于凸透镜：</a:t>
            </a:r>
            <a:r>
              <a:rPr lang="en-US" altLang="zh-CN" sz="2800" b="0" i="1" dirty="0"/>
              <a:t>u</a:t>
            </a:r>
            <a:r>
              <a:rPr lang="en-US" altLang="zh-CN" sz="2400" baseline="-25000" dirty="0">
                <a:solidFill>
                  <a:schemeClr val="accent2"/>
                </a:solidFill>
              </a:rPr>
              <a:t>1</a:t>
            </a:r>
            <a:r>
              <a:rPr lang="en-US" altLang="zh-CN" sz="2800" b="0" dirty="0"/>
              <a:t>=?,  </a:t>
            </a:r>
            <a:r>
              <a:rPr lang="en-US" altLang="zh-CN" sz="2800" b="0" i="1" dirty="0"/>
              <a:t>v</a:t>
            </a:r>
            <a:r>
              <a:rPr lang="en-US" altLang="zh-CN" sz="2400" baseline="-25000" dirty="0">
                <a:solidFill>
                  <a:schemeClr val="accent2"/>
                </a:solidFill>
              </a:rPr>
              <a:t>1</a:t>
            </a:r>
            <a:r>
              <a:rPr lang="en-US" altLang="zh-CN" sz="2800" b="0" dirty="0"/>
              <a:t>=?, </a:t>
            </a:r>
            <a:r>
              <a:rPr lang="en-US" altLang="zh-CN" sz="2800" b="0" i="1" dirty="0"/>
              <a:t> f</a:t>
            </a:r>
            <a:r>
              <a:rPr lang="en-US" altLang="zh-CN" sz="2800" b="0" dirty="0"/>
              <a:t>=10</a:t>
            </a:r>
          </a:p>
        </p:txBody>
      </p:sp>
      <p:graphicFrame>
        <p:nvGraphicFramePr>
          <p:cNvPr id="254979" name="Object 3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310063239"/>
              </p:ext>
            </p:extLst>
          </p:nvPr>
        </p:nvGraphicFramePr>
        <p:xfrm>
          <a:off x="801688" y="4884738"/>
          <a:ext cx="3997325" cy="119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71" r:id="rId3" imgW="1447800" imgH="431800" progId="Equation.3">
                  <p:embed/>
                </p:oleObj>
              </mc:Choice>
              <mc:Fallback>
                <p:oleObj r:id="rId3" imgW="1447800" imgH="431800" progId="Equation.3">
                  <p:embed/>
                  <p:pic>
                    <p:nvPicPr>
                      <p:cNvPr id="0" name="图片 3157"/>
                      <p:cNvPicPr/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>
                      <a:xfrm>
                        <a:off x="801688" y="4884738"/>
                        <a:ext cx="3997325" cy="1193800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1444" name="Group 4"/>
          <p:cNvGrpSpPr/>
          <p:nvPr/>
        </p:nvGrpSpPr>
        <p:grpSpPr>
          <a:xfrm>
            <a:off x="1079500" y="225425"/>
            <a:ext cx="6948488" cy="2813050"/>
            <a:chOff x="624" y="1728"/>
            <a:chExt cx="4704" cy="2465"/>
          </a:xfrm>
        </p:grpSpPr>
        <p:grpSp>
          <p:nvGrpSpPr>
            <p:cNvPr id="61448" name="Group 5"/>
            <p:cNvGrpSpPr/>
            <p:nvPr/>
          </p:nvGrpSpPr>
          <p:grpSpPr>
            <a:xfrm>
              <a:off x="2642" y="1888"/>
              <a:ext cx="873" cy="1388"/>
              <a:chOff x="4137" y="6276"/>
              <a:chExt cx="1260" cy="1560"/>
            </a:xfrm>
          </p:grpSpPr>
          <p:sp>
            <p:nvSpPr>
              <p:cNvPr id="61483" name="Rectangle 6"/>
              <p:cNvSpPr/>
              <p:nvPr/>
            </p:nvSpPr>
            <p:spPr>
              <a:xfrm>
                <a:off x="4497" y="6276"/>
                <a:ext cx="540" cy="1560"/>
              </a:xfrm>
              <a:prstGeom prst="rect">
                <a:avLst/>
              </a:prstGeom>
              <a:solidFill>
                <a:schemeClr val="accent2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1484" name="Oval 7"/>
              <p:cNvSpPr/>
              <p:nvPr/>
            </p:nvSpPr>
            <p:spPr>
              <a:xfrm>
                <a:off x="4317" y="6276"/>
                <a:ext cx="360" cy="1560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1485" name="Oval 8"/>
              <p:cNvSpPr/>
              <p:nvPr/>
            </p:nvSpPr>
            <p:spPr>
              <a:xfrm>
                <a:off x="4859" y="6276"/>
                <a:ext cx="360" cy="1560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1486" name="Rectangle 9"/>
              <p:cNvSpPr/>
              <p:nvPr/>
            </p:nvSpPr>
            <p:spPr>
              <a:xfrm>
                <a:off x="5037" y="6276"/>
                <a:ext cx="360" cy="156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1487" name="Rectangle 10"/>
              <p:cNvSpPr/>
              <p:nvPr/>
            </p:nvSpPr>
            <p:spPr>
              <a:xfrm>
                <a:off x="4137" y="6276"/>
                <a:ext cx="360" cy="156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61449" name="Oval 11"/>
            <p:cNvSpPr/>
            <p:nvPr/>
          </p:nvSpPr>
          <p:spPr>
            <a:xfrm>
              <a:off x="2352" y="1872"/>
              <a:ext cx="288" cy="1392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1450" name="Line 12"/>
            <p:cNvSpPr/>
            <p:nvPr/>
          </p:nvSpPr>
          <p:spPr>
            <a:xfrm>
              <a:off x="624" y="2496"/>
              <a:ext cx="4704" cy="0"/>
            </a:xfrm>
            <a:prstGeom prst="line">
              <a:avLst/>
            </a:prstGeom>
            <a:ln w="12700" cap="flat" cmpd="sng">
              <a:solidFill>
                <a:srgbClr val="00B05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1451" name="Oval 13"/>
            <p:cNvSpPr/>
            <p:nvPr/>
          </p:nvSpPr>
          <p:spPr>
            <a:xfrm>
              <a:off x="1142" y="2426"/>
              <a:ext cx="97" cy="126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1452" name="Line 14"/>
            <p:cNvSpPr/>
            <p:nvPr/>
          </p:nvSpPr>
          <p:spPr>
            <a:xfrm flipV="1">
              <a:off x="1215" y="2112"/>
              <a:ext cx="1185" cy="335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1453" name="Line 15"/>
            <p:cNvSpPr/>
            <p:nvPr/>
          </p:nvSpPr>
          <p:spPr>
            <a:xfrm>
              <a:off x="2448" y="2112"/>
              <a:ext cx="528" cy="48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1454" name="Line 16"/>
            <p:cNvSpPr/>
            <p:nvPr/>
          </p:nvSpPr>
          <p:spPr>
            <a:xfrm>
              <a:off x="1211" y="2543"/>
              <a:ext cx="1141" cy="289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1455" name="Line 17"/>
            <p:cNvSpPr/>
            <p:nvPr/>
          </p:nvSpPr>
          <p:spPr>
            <a:xfrm flipV="1">
              <a:off x="2640" y="2736"/>
              <a:ext cx="336" cy="96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1456" name="Line 18"/>
            <p:cNvSpPr/>
            <p:nvPr/>
          </p:nvSpPr>
          <p:spPr>
            <a:xfrm>
              <a:off x="3120" y="2208"/>
              <a:ext cx="1344" cy="288"/>
            </a:xfrm>
            <a:prstGeom prst="line">
              <a:avLst/>
            </a:prstGeom>
            <a:ln w="38100" cap="rnd" cmpd="sng">
              <a:solidFill>
                <a:srgbClr val="000000"/>
              </a:solidFill>
              <a:prstDash val="sysDot"/>
              <a:headEnd type="none" w="med" len="med"/>
              <a:tailEnd type="triangle" w="med" len="med"/>
            </a:ln>
          </p:spPr>
        </p:sp>
        <p:sp>
          <p:nvSpPr>
            <p:cNvPr id="61457" name="Line 19"/>
            <p:cNvSpPr/>
            <p:nvPr/>
          </p:nvSpPr>
          <p:spPr>
            <a:xfrm flipV="1">
              <a:off x="3216" y="2496"/>
              <a:ext cx="1248" cy="240"/>
            </a:xfrm>
            <a:prstGeom prst="line">
              <a:avLst/>
            </a:prstGeom>
            <a:ln w="38100" cap="rnd" cmpd="sng">
              <a:solidFill>
                <a:srgbClr val="000000"/>
              </a:solidFill>
              <a:prstDash val="sysDot"/>
              <a:headEnd type="none" w="med" len="med"/>
              <a:tailEnd type="triangle" w="med" len="med"/>
            </a:ln>
          </p:spPr>
        </p:sp>
        <p:sp>
          <p:nvSpPr>
            <p:cNvPr id="61458" name="Line 20"/>
            <p:cNvSpPr/>
            <p:nvPr/>
          </p:nvSpPr>
          <p:spPr>
            <a:xfrm flipV="1">
              <a:off x="1872" y="2208"/>
              <a:ext cx="1056" cy="288"/>
            </a:xfrm>
            <a:prstGeom prst="line">
              <a:avLst/>
            </a:prstGeom>
            <a:ln w="38100" cap="rnd" cmpd="sng">
              <a:solidFill>
                <a:schemeClr val="accent2"/>
              </a:solidFill>
              <a:prstDash val="sysDot"/>
              <a:headEnd type="none" w="med" len="med"/>
              <a:tailEnd type="none" w="med" len="med"/>
            </a:ln>
          </p:spPr>
        </p:sp>
        <p:sp>
          <p:nvSpPr>
            <p:cNvPr id="61459" name="Line 21"/>
            <p:cNvSpPr/>
            <p:nvPr/>
          </p:nvSpPr>
          <p:spPr>
            <a:xfrm>
              <a:off x="1920" y="2496"/>
              <a:ext cx="1104" cy="240"/>
            </a:xfrm>
            <a:prstGeom prst="line">
              <a:avLst/>
            </a:prstGeom>
            <a:ln w="38100" cap="rnd" cmpd="sng">
              <a:solidFill>
                <a:schemeClr val="accent2"/>
              </a:solidFill>
              <a:prstDash val="sysDot"/>
              <a:headEnd type="none" w="med" len="med"/>
              <a:tailEnd type="none" w="med" len="med"/>
            </a:ln>
          </p:spPr>
        </p:sp>
        <p:sp>
          <p:nvSpPr>
            <p:cNvPr id="61460" name="Line 22"/>
            <p:cNvSpPr/>
            <p:nvPr/>
          </p:nvSpPr>
          <p:spPr>
            <a:xfrm flipV="1">
              <a:off x="3216" y="1728"/>
              <a:ext cx="1008" cy="384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1461" name="Line 23"/>
            <p:cNvSpPr/>
            <p:nvPr/>
          </p:nvSpPr>
          <p:spPr>
            <a:xfrm>
              <a:off x="3216" y="2784"/>
              <a:ext cx="1056" cy="240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1462" name="Oval 24"/>
            <p:cNvSpPr/>
            <p:nvPr/>
          </p:nvSpPr>
          <p:spPr>
            <a:xfrm>
              <a:off x="1872" y="2426"/>
              <a:ext cx="97" cy="126"/>
            </a:xfrm>
            <a:prstGeom prst="ellipse">
              <a:avLst/>
            </a:pr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zh-CN" sz="2400" b="0" dirty="0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61463" name="Line 25"/>
            <p:cNvSpPr/>
            <p:nvPr/>
          </p:nvSpPr>
          <p:spPr>
            <a:xfrm>
              <a:off x="2496" y="3216"/>
              <a:ext cx="0" cy="43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1464" name="Line 26"/>
            <p:cNvSpPr/>
            <p:nvPr/>
          </p:nvSpPr>
          <p:spPr>
            <a:xfrm>
              <a:off x="3072" y="3168"/>
              <a:ext cx="0" cy="33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61465" name="Line 27"/>
            <p:cNvSpPr/>
            <p:nvPr/>
          </p:nvSpPr>
          <p:spPr>
            <a:xfrm>
              <a:off x="2496" y="3456"/>
              <a:ext cx="576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61466" name="Text Box 28"/>
            <p:cNvSpPr txBox="1"/>
            <p:nvPr/>
          </p:nvSpPr>
          <p:spPr>
            <a:xfrm>
              <a:off x="2689" y="3121"/>
              <a:ext cx="144" cy="40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0" dirty="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61467" name="Line 29"/>
            <p:cNvSpPr/>
            <p:nvPr/>
          </p:nvSpPr>
          <p:spPr>
            <a:xfrm>
              <a:off x="1920" y="2496"/>
              <a:ext cx="0" cy="864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61468" name="Line 30"/>
            <p:cNvSpPr/>
            <p:nvPr/>
          </p:nvSpPr>
          <p:spPr>
            <a:xfrm>
              <a:off x="1920" y="3312"/>
              <a:ext cx="576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61469" name="Text Box 31"/>
            <p:cNvSpPr txBox="1"/>
            <p:nvPr/>
          </p:nvSpPr>
          <p:spPr>
            <a:xfrm>
              <a:off x="1968" y="2976"/>
              <a:ext cx="432" cy="40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0" dirty="0">
                  <a:latin typeface="Times New Roman" panose="02020603050405020304" pitchFamily="18" charset="0"/>
                </a:rPr>
                <a:t>15</a:t>
              </a:r>
            </a:p>
          </p:txBody>
        </p:sp>
        <p:sp>
          <p:nvSpPr>
            <p:cNvPr id="61470" name="Line 32"/>
            <p:cNvSpPr/>
            <p:nvPr/>
          </p:nvSpPr>
          <p:spPr>
            <a:xfrm>
              <a:off x="1200" y="2640"/>
              <a:ext cx="0" cy="960"/>
            </a:xfrm>
            <a:prstGeom prst="line">
              <a:avLst/>
            </a:prstGeom>
            <a:ln w="12700" cap="flat" cmpd="sng">
              <a:solidFill>
                <a:srgbClr val="FF99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61471" name="Line 33"/>
            <p:cNvSpPr/>
            <p:nvPr/>
          </p:nvSpPr>
          <p:spPr>
            <a:xfrm>
              <a:off x="2496" y="3312"/>
              <a:ext cx="0" cy="288"/>
            </a:xfrm>
            <a:prstGeom prst="line">
              <a:avLst/>
            </a:prstGeom>
            <a:ln w="12700" cap="flat" cmpd="sng">
              <a:solidFill>
                <a:srgbClr val="FF99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61472" name="Line 34"/>
            <p:cNvSpPr/>
            <p:nvPr/>
          </p:nvSpPr>
          <p:spPr>
            <a:xfrm>
              <a:off x="1200" y="3600"/>
              <a:ext cx="1296" cy="0"/>
            </a:xfrm>
            <a:prstGeom prst="line">
              <a:avLst/>
            </a:prstGeom>
            <a:ln w="12700" cap="flat" cmpd="sng">
              <a:solidFill>
                <a:srgbClr val="FF9900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61473" name="Line 35"/>
            <p:cNvSpPr/>
            <p:nvPr/>
          </p:nvSpPr>
          <p:spPr>
            <a:xfrm>
              <a:off x="4464" y="2544"/>
              <a:ext cx="0" cy="1296"/>
            </a:xfrm>
            <a:prstGeom prst="line">
              <a:avLst/>
            </a:prstGeom>
            <a:ln w="12700" cap="flat" cmpd="sng">
              <a:solidFill>
                <a:schemeClr val="accent2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61474" name="Text Box 36"/>
            <p:cNvSpPr txBox="1"/>
            <p:nvPr/>
          </p:nvSpPr>
          <p:spPr>
            <a:xfrm>
              <a:off x="1392" y="3168"/>
              <a:ext cx="432" cy="40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i="1" dirty="0">
                  <a:solidFill>
                    <a:srgbClr val="FF9900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zh-CN" sz="2400" b="0" baseline="-2500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1475" name="Line 37"/>
            <p:cNvSpPr/>
            <p:nvPr/>
          </p:nvSpPr>
          <p:spPr>
            <a:xfrm>
              <a:off x="2496" y="3600"/>
              <a:ext cx="1968" cy="0"/>
            </a:xfrm>
            <a:prstGeom prst="line">
              <a:avLst/>
            </a:prstGeom>
            <a:ln w="12700" cap="flat" cmpd="sng">
              <a:solidFill>
                <a:srgbClr val="FF9900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61476" name="Text Box 38"/>
            <p:cNvSpPr txBox="1"/>
            <p:nvPr/>
          </p:nvSpPr>
          <p:spPr>
            <a:xfrm>
              <a:off x="3456" y="3168"/>
              <a:ext cx="432" cy="40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i="1" dirty="0">
                  <a:solidFill>
                    <a:srgbClr val="FF9900"/>
                  </a:solidFill>
                  <a:latin typeface="Times New Roman" panose="02020603050405020304" pitchFamily="18" charset="0"/>
                </a:rPr>
                <a:t>v</a:t>
              </a:r>
              <a:r>
                <a:rPr lang="en-US" altLang="zh-CN" sz="2400" b="0" baseline="-2500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1477" name="Line 39"/>
            <p:cNvSpPr/>
            <p:nvPr/>
          </p:nvSpPr>
          <p:spPr>
            <a:xfrm>
              <a:off x="3072" y="3456"/>
              <a:ext cx="0" cy="432"/>
            </a:xfrm>
            <a:prstGeom prst="line">
              <a:avLst/>
            </a:prstGeom>
            <a:ln w="12700" cap="flat" cmpd="sng">
              <a:solidFill>
                <a:schemeClr val="accent2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61478" name="Line 40"/>
            <p:cNvSpPr/>
            <p:nvPr/>
          </p:nvSpPr>
          <p:spPr>
            <a:xfrm>
              <a:off x="1920" y="3360"/>
              <a:ext cx="0" cy="528"/>
            </a:xfrm>
            <a:prstGeom prst="line">
              <a:avLst/>
            </a:prstGeom>
            <a:ln w="12700" cap="flat" cmpd="sng">
              <a:solidFill>
                <a:schemeClr val="accent2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61479" name="Line 41"/>
            <p:cNvSpPr/>
            <p:nvPr/>
          </p:nvSpPr>
          <p:spPr>
            <a:xfrm>
              <a:off x="1920" y="3840"/>
              <a:ext cx="1152" cy="0"/>
            </a:xfrm>
            <a:prstGeom prst="line">
              <a:avLst/>
            </a:prstGeom>
            <a:ln w="12700" cap="flat" cmpd="sng">
              <a:solidFill>
                <a:schemeClr val="accent2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61480" name="Line 42"/>
            <p:cNvSpPr/>
            <p:nvPr/>
          </p:nvSpPr>
          <p:spPr>
            <a:xfrm>
              <a:off x="3072" y="3840"/>
              <a:ext cx="1392" cy="0"/>
            </a:xfrm>
            <a:prstGeom prst="line">
              <a:avLst/>
            </a:prstGeom>
            <a:ln w="12700" cap="flat" cmpd="sng">
              <a:solidFill>
                <a:schemeClr val="accent2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61481" name="Text Box 43"/>
            <p:cNvSpPr txBox="1"/>
            <p:nvPr/>
          </p:nvSpPr>
          <p:spPr>
            <a:xfrm>
              <a:off x="2160" y="3793"/>
              <a:ext cx="432" cy="40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i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v</a:t>
              </a:r>
              <a:r>
                <a:rPr lang="en-US" altLang="zh-CN" sz="2400" b="0" baseline="-2500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61482" name="Text Box 44"/>
            <p:cNvSpPr txBox="1"/>
            <p:nvPr/>
          </p:nvSpPr>
          <p:spPr>
            <a:xfrm>
              <a:off x="3312" y="3792"/>
              <a:ext cx="432" cy="40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i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u</a:t>
              </a:r>
              <a:r>
                <a:rPr lang="en-US" altLang="zh-CN" sz="2400" b="0" baseline="-2500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</p:grpSp>
      <p:graphicFrame>
        <p:nvGraphicFramePr>
          <p:cNvPr id="255021" name="Object 45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1222261393"/>
              </p:ext>
            </p:extLst>
          </p:nvPr>
        </p:nvGraphicFramePr>
        <p:xfrm>
          <a:off x="6142038" y="3038475"/>
          <a:ext cx="1868487" cy="1128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72" r:id="rId5" imgW="774065" imgH="431800" progId="Equation.3">
                  <p:embed/>
                </p:oleObj>
              </mc:Choice>
              <mc:Fallback>
                <p:oleObj r:id="rId5" imgW="774065" imgH="431800" progId="Equation.3">
                  <p:embed/>
                  <p:pic>
                    <p:nvPicPr>
                      <p:cNvPr id="0" name="图片 3158"/>
                      <p:cNvPicPr/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>
                      <a:xfrm>
                        <a:off x="6142038" y="3038475"/>
                        <a:ext cx="1868487" cy="1128713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5022" name="Rectangle 46"/>
          <p:cNvSpPr/>
          <p:nvPr/>
        </p:nvSpPr>
        <p:spPr>
          <a:xfrm>
            <a:off x="503238" y="4292600"/>
            <a:ext cx="8353425" cy="431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indent="-342900" algn="l" eaLnBrk="1" hangingPunct="1">
              <a:spcBef>
                <a:spcPct val="20000"/>
              </a:spcBef>
              <a:buChar char="•"/>
            </a:pPr>
            <a:r>
              <a:rPr lang="zh-CN" altLang="en-US" sz="2800" b="0" dirty="0">
                <a:latin typeface="Times New Roman" panose="02020603050405020304" pitchFamily="18" charset="0"/>
                <a:ea typeface="黑体" panose="02010609060101010101" pitchFamily="49" charset="-122"/>
              </a:rPr>
              <a:t>对于凹透镜：</a:t>
            </a:r>
            <a:r>
              <a:rPr lang="en-US" altLang="zh-CN" sz="2800" b="0" i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u</a:t>
            </a:r>
            <a:r>
              <a:rPr lang="en-US" altLang="zh-CN" sz="2800" b="0" baseline="-250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2800" b="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2800" b="0" dirty="0" smtClean="0">
                <a:latin typeface="宋体" panose="02010600030101010101" pitchFamily="2" charset="-122"/>
              </a:rPr>
              <a:t>-</a:t>
            </a:r>
            <a:r>
              <a:rPr lang="en-US" altLang="zh-CN" sz="2800" b="0" dirty="0" smtClean="0">
                <a:ea typeface="黑体" panose="02010609060101010101" pitchFamily="49" charset="-122"/>
              </a:rPr>
              <a:t>(</a:t>
            </a:r>
            <a:r>
              <a:rPr lang="en-US" altLang="zh-CN" sz="2800" b="0" i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v</a:t>
            </a:r>
            <a:r>
              <a:rPr lang="en-US" altLang="zh-CN" sz="2800" b="0" baseline="-250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en-US" altLang="zh-CN" sz="2800" b="0" dirty="0">
                <a:latin typeface="宋体" panose="02010600030101010101" pitchFamily="2" charset="-122"/>
              </a:rPr>
              <a:t>-</a:t>
            </a:r>
            <a:r>
              <a:rPr lang="en-US" altLang="zh-CN" sz="2800" b="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5),  </a:t>
            </a:r>
            <a:r>
              <a:rPr lang="en-US" altLang="zh-CN" sz="2800" b="0" i="1" dirty="0">
                <a:latin typeface="Times New Roman" panose="02020603050405020304" pitchFamily="18" charset="0"/>
                <a:ea typeface="黑体" panose="02010609060101010101" pitchFamily="49" charset="-122"/>
              </a:rPr>
              <a:t>v</a:t>
            </a:r>
            <a:r>
              <a:rPr lang="en-US" altLang="zh-CN" sz="2800" b="0" baseline="-25000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2800" b="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2800" b="0" dirty="0">
                <a:latin typeface="宋体" panose="02010600030101010101" pitchFamily="2" charset="-122"/>
              </a:rPr>
              <a:t>-</a:t>
            </a:r>
            <a:r>
              <a:rPr lang="en-US" altLang="zh-CN" sz="2800" b="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20</a:t>
            </a:r>
            <a:r>
              <a:rPr lang="en-US" altLang="zh-CN" sz="2800" b="0" dirty="0">
                <a:latin typeface="Times New Roman" panose="02020603050405020304" pitchFamily="18" charset="0"/>
                <a:ea typeface="黑体" panose="02010609060101010101" pitchFamily="49" charset="-122"/>
              </a:rPr>
              <a:t>,  </a:t>
            </a:r>
            <a:r>
              <a:rPr lang="en-US" altLang="zh-CN" sz="2800" b="0" i="1" dirty="0">
                <a:latin typeface="Times New Roman" panose="02020603050405020304" pitchFamily="18" charset="0"/>
                <a:ea typeface="黑体" panose="02010609060101010101" pitchFamily="49" charset="-122"/>
              </a:rPr>
              <a:t>f</a:t>
            </a:r>
            <a:r>
              <a:rPr lang="en-US" altLang="zh-CN" sz="2800" b="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2800" b="0" dirty="0">
                <a:latin typeface="宋体" panose="02010600030101010101" pitchFamily="2" charset="-122"/>
              </a:rPr>
              <a:t>-</a:t>
            </a:r>
            <a:r>
              <a:rPr lang="en-US" altLang="zh-CN" sz="2800" b="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endParaRPr lang="en-US" altLang="zh-CN" sz="2800" b="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5023" name="Rectangle 47"/>
          <p:cNvSpPr/>
          <p:nvPr/>
        </p:nvSpPr>
        <p:spPr>
          <a:xfrm>
            <a:off x="5838863" y="5437861"/>
            <a:ext cx="3014681" cy="7556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algn="l" eaLnBrk="1" hangingPunct="1">
              <a:spcBef>
                <a:spcPct val="20000"/>
              </a:spcBef>
            </a:pPr>
            <a:r>
              <a:rPr lang="en-US" altLang="zh-CN" sz="3200" i="1" dirty="0">
                <a:latin typeface="Times New Roman" panose="02020603050405020304" pitchFamily="18" charset="0"/>
                <a:ea typeface="黑体" panose="02010609060101010101" pitchFamily="49" charset="-122"/>
              </a:rPr>
              <a:t>v</a:t>
            </a:r>
            <a:r>
              <a:rPr lang="en-US" altLang="zh-CN" sz="3200" b="0" baseline="-25000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en-US" altLang="zh-CN" sz="3200" b="0" dirty="0">
                <a:latin typeface="Times New Roman" panose="02020603050405020304" pitchFamily="18" charset="0"/>
                <a:ea typeface="黑体" panose="02010609060101010101" pitchFamily="49" charset="-122"/>
              </a:rPr>
              <a:t>=25,  </a:t>
            </a:r>
            <a:r>
              <a:rPr lang="en-US" altLang="zh-CN" sz="3200" i="1" dirty="0">
                <a:latin typeface="Times New Roman" panose="02020603050405020304" pitchFamily="18" charset="0"/>
                <a:ea typeface="黑体" panose="02010609060101010101" pitchFamily="49" charset="-122"/>
              </a:rPr>
              <a:t>u</a:t>
            </a:r>
            <a:r>
              <a:rPr lang="en-US" altLang="zh-CN" sz="3200" b="0" baseline="-25000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en-US" altLang="zh-CN" sz="3200" b="0" dirty="0">
                <a:latin typeface="Times New Roman" panose="02020603050405020304" pitchFamily="18" charset="0"/>
                <a:ea typeface="黑体" panose="02010609060101010101" pitchFamily="49" charset="-122"/>
              </a:rPr>
              <a:t>=50/3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49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5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5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4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55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978" grpId="0" build="p"/>
      <p:bldP spid="255022" grpId="0"/>
      <p:bldP spid="25502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/>
          </p:nvPr>
        </p:nvSpPr>
        <p:spPr>
          <a:xfrm>
            <a:off x="179388" y="333375"/>
            <a:ext cx="4968875" cy="533400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b="0" smtClean="0"/>
              <a:t>小结</a:t>
            </a:r>
            <a:endParaRPr lang="en-US" altLang="zh-CN" b="0" dirty="0"/>
          </a:p>
        </p:txBody>
      </p:sp>
      <p:sp>
        <p:nvSpPr>
          <p:cNvPr id="256003" name="Rectangle 3"/>
          <p:cNvSpPr>
            <a:spLocks noGrp="1"/>
          </p:cNvSpPr>
          <p:nvPr>
            <p:ph idx="1"/>
          </p:nvPr>
        </p:nvSpPr>
        <p:spPr>
          <a:xfrm>
            <a:off x="685800" y="1143000"/>
            <a:ext cx="8001000" cy="4953000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130000"/>
              </a:lnSpc>
              <a:buNone/>
            </a:pPr>
            <a:r>
              <a:rPr lang="en-US" altLang="zh-CN" b="0" dirty="0">
                <a:solidFill>
                  <a:schemeClr val="accent2"/>
                </a:solidFill>
                <a:latin typeface="黑体" panose="02010609060101010101" pitchFamily="49" charset="-122"/>
              </a:rPr>
              <a:t>1</a:t>
            </a:r>
            <a:r>
              <a:rPr lang="zh-CN" altLang="en-US" b="0" dirty="0">
                <a:solidFill>
                  <a:schemeClr val="accent2"/>
                </a:solidFill>
                <a:latin typeface="黑体" panose="02010609060101010101" pitchFamily="49" charset="-122"/>
              </a:rPr>
              <a:t>、透镜成像公式</a:t>
            </a:r>
          </a:p>
          <a:p>
            <a:pPr eaLnBrk="1" hangingPunct="1">
              <a:lnSpc>
                <a:spcPct val="130000"/>
              </a:lnSpc>
              <a:buNone/>
            </a:pPr>
            <a:endParaRPr lang="zh-CN" altLang="en-US" b="0" dirty="0">
              <a:solidFill>
                <a:schemeClr val="accent2"/>
              </a:solidFill>
              <a:latin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buNone/>
            </a:pPr>
            <a:endParaRPr lang="zh-CN" altLang="en-US" b="0" dirty="0">
              <a:solidFill>
                <a:schemeClr val="accent2"/>
              </a:solidFill>
              <a:latin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buNone/>
            </a:pPr>
            <a:r>
              <a:rPr lang="en-US" altLang="zh-CN" b="0" dirty="0">
                <a:solidFill>
                  <a:schemeClr val="accent2"/>
                </a:solidFill>
                <a:latin typeface="黑体" panose="02010609060101010101" pitchFamily="49" charset="-122"/>
              </a:rPr>
              <a:t>2</a:t>
            </a:r>
            <a:r>
              <a:rPr lang="zh-CN" altLang="en-US" b="0" dirty="0">
                <a:solidFill>
                  <a:schemeClr val="accent2"/>
                </a:solidFill>
                <a:latin typeface="黑体" panose="02010609060101010101" pitchFamily="49" charset="-122"/>
              </a:rPr>
              <a:t>、透镜的组合</a:t>
            </a:r>
          </a:p>
          <a:p>
            <a:pPr eaLnBrk="1" hangingPunct="1">
              <a:lnSpc>
                <a:spcPct val="130000"/>
              </a:lnSpc>
              <a:buNone/>
            </a:pPr>
            <a:endParaRPr lang="zh-CN" altLang="en-US" b="0" dirty="0">
              <a:solidFill>
                <a:schemeClr val="accent2"/>
              </a:solidFill>
              <a:latin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buNone/>
            </a:pPr>
            <a:endParaRPr lang="zh-CN" altLang="en-US" b="0" dirty="0">
              <a:solidFill>
                <a:schemeClr val="accent2"/>
              </a:solidFill>
              <a:latin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buNone/>
            </a:pPr>
            <a:r>
              <a:rPr lang="en-US" altLang="zh-CN" b="0" dirty="0">
                <a:solidFill>
                  <a:schemeClr val="hlink"/>
                </a:solidFill>
                <a:latin typeface="黑体" panose="02010609060101010101" pitchFamily="49" charset="-122"/>
              </a:rPr>
              <a:t>3</a:t>
            </a:r>
            <a:r>
              <a:rPr lang="zh-CN" altLang="en-US" b="0" dirty="0">
                <a:solidFill>
                  <a:schemeClr val="hlink"/>
                </a:solidFill>
                <a:latin typeface="黑体" panose="02010609060101010101" pitchFamily="49" charset="-122"/>
              </a:rPr>
              <a:t>、透镜的像差及纠正方法</a:t>
            </a:r>
          </a:p>
        </p:txBody>
      </p:sp>
      <p:graphicFrame>
        <p:nvGraphicFramePr>
          <p:cNvPr id="25600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301552"/>
              </p:ext>
            </p:extLst>
          </p:nvPr>
        </p:nvGraphicFramePr>
        <p:xfrm>
          <a:off x="539750" y="2168525"/>
          <a:ext cx="3270250" cy="1025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67" r:id="rId3" imgW="1536700" imgH="482600" progId="Equation.3">
                  <p:embed/>
                </p:oleObj>
              </mc:Choice>
              <mc:Fallback>
                <p:oleObj r:id="rId3" imgW="1536700" imgH="482600" progId="Equation.3">
                  <p:embed/>
                  <p:pic>
                    <p:nvPicPr>
                      <p:cNvPr id="0" name="图片 315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9750" y="2168525"/>
                        <a:ext cx="3270250" cy="1025525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0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908248"/>
              </p:ext>
            </p:extLst>
          </p:nvPr>
        </p:nvGraphicFramePr>
        <p:xfrm>
          <a:off x="4140200" y="2205038"/>
          <a:ext cx="1651000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68" r:id="rId5" imgW="685800" imgH="419100" progId="Equation.3">
                  <p:embed/>
                </p:oleObj>
              </mc:Choice>
              <mc:Fallback>
                <p:oleObj r:id="rId5" imgW="685800" imgH="419100" progId="Equation.3">
                  <p:embed/>
                  <p:pic>
                    <p:nvPicPr>
                      <p:cNvPr id="0" name="图片 316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40200" y="2205038"/>
                        <a:ext cx="1651000" cy="1009650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0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1833421"/>
              </p:ext>
            </p:extLst>
          </p:nvPr>
        </p:nvGraphicFramePr>
        <p:xfrm>
          <a:off x="6188075" y="2255838"/>
          <a:ext cx="2466975" cy="954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69" r:id="rId7" imgW="1244600" imgH="482600" progId="Equation.3">
                  <p:embed/>
                </p:oleObj>
              </mc:Choice>
              <mc:Fallback>
                <p:oleObj r:id="rId7" imgW="1244600" imgH="482600" progId="Equation.3">
                  <p:embed/>
                  <p:pic>
                    <p:nvPicPr>
                      <p:cNvPr id="0" name="图片 316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188075" y="2255838"/>
                        <a:ext cx="2466975" cy="954087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0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5101135"/>
              </p:ext>
            </p:extLst>
          </p:nvPr>
        </p:nvGraphicFramePr>
        <p:xfrm>
          <a:off x="1335088" y="4359275"/>
          <a:ext cx="2676525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70" r:id="rId9" imgW="746760" imgH="198755" progId="Equation.3">
                  <p:embed/>
                </p:oleObj>
              </mc:Choice>
              <mc:Fallback>
                <p:oleObj r:id="rId9" imgW="746760" imgH="198755" progId="Equation.3">
                  <p:embed/>
                  <p:pic>
                    <p:nvPicPr>
                      <p:cNvPr id="0" name="图片 3162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335088" y="4359275"/>
                        <a:ext cx="2676525" cy="922338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0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4122128"/>
              </p:ext>
            </p:extLst>
          </p:nvPr>
        </p:nvGraphicFramePr>
        <p:xfrm>
          <a:off x="4679950" y="4437063"/>
          <a:ext cx="2808288" cy="763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71" r:id="rId11" imgW="441960" imgH="62230" progId="Equation.3">
                  <p:embed/>
                </p:oleObj>
              </mc:Choice>
              <mc:Fallback>
                <p:oleObj r:id="rId11" imgW="441960" imgH="62230" progId="Equation.3">
                  <p:embed/>
                  <p:pic>
                    <p:nvPicPr>
                      <p:cNvPr id="0" name="图片 3163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679950" y="4437063"/>
                        <a:ext cx="2808288" cy="763587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56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56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56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56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56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56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560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00"/>
      </a:hlink>
      <a:folHlink>
        <a:srgbClr val="003300"/>
      </a:folHlink>
    </a:clrScheme>
    <a:fontScheme name="默认设计模板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just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just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4481</TotalTime>
  <Words>1120</Words>
  <Application>Microsoft Office PowerPoint</Application>
  <PresentationFormat>全屏显示(4:3)</PresentationFormat>
  <Paragraphs>190</Paragraphs>
  <Slides>33</Slides>
  <Notes>1</Notes>
  <HiddenSlides>0</HiddenSlides>
  <MMClips>1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33</vt:i4>
      </vt:variant>
    </vt:vector>
  </HeadingPairs>
  <TitlesOfParts>
    <vt:vector size="42" baseType="lpstr">
      <vt:lpstr>黑体</vt:lpstr>
      <vt:lpstr>宋体</vt:lpstr>
      <vt:lpstr>Arial</vt:lpstr>
      <vt:lpstr>Symbol</vt:lpstr>
      <vt:lpstr>Times New Roman</vt:lpstr>
      <vt:lpstr>Wingdings</vt:lpstr>
      <vt:lpstr>默认设计模板</vt:lpstr>
      <vt:lpstr>Microsoft 公式 3.0</vt:lpstr>
      <vt:lpstr>Equation</vt:lpstr>
      <vt:lpstr>薄透镜 thin lens</vt:lpstr>
      <vt:lpstr>一、薄透镜成像 Thin lens imaging</vt:lpstr>
      <vt:lpstr>1、薄透镜概述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3、焦点和焦距 focus &amp; focal distance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4、薄透镜光焦度 dioptric strength</vt:lpstr>
      <vt:lpstr>二、薄透镜的组合 Thin lens combinations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三、圆柱透镜 cylindrical lens</vt:lpstr>
      <vt:lpstr>PowerPoint 演示文稿</vt:lpstr>
      <vt:lpstr>PowerPoint 演示文稿</vt:lpstr>
      <vt:lpstr>四、透镜的像差 Lens aberration</vt:lpstr>
      <vt:lpstr>1 、球面像差 spherical aberration</vt:lpstr>
      <vt:lpstr>矫正方法: (1) 加光阑 </vt:lpstr>
      <vt:lpstr>2 、色像差 chromatic aberration</vt:lpstr>
      <vt:lpstr> 矫正方法： （1）采用单色光源 （2）采用消色差透镜</vt:lpstr>
      <vt:lpstr>例题</vt:lpstr>
      <vt:lpstr>PowerPoint 演示文稿</vt:lpstr>
      <vt:lpstr>小结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几何光学</dc:title>
  <dc:creator>Administrator</dc:creator>
  <cp:lastModifiedBy>Microsoft</cp:lastModifiedBy>
  <cp:revision>644</cp:revision>
  <dcterms:created xsi:type="dcterms:W3CDTF">2003-01-06T02:12:00Z</dcterms:created>
  <dcterms:modified xsi:type="dcterms:W3CDTF">2026-04-13T13:36:58Z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2052-10.1.0.7311</vt:lpwstr>
  </property>
</Properties>
</file>