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426" r:id="rId2"/>
    <p:sldId id="526" r:id="rId3"/>
    <p:sldId id="433" r:id="rId4"/>
    <p:sldId id="536" r:id="rId5"/>
    <p:sldId id="538" r:id="rId6"/>
    <p:sldId id="506" r:id="rId7"/>
    <p:sldId id="430" r:id="rId8"/>
    <p:sldId id="431" r:id="rId9"/>
    <p:sldId id="507" r:id="rId10"/>
    <p:sldId id="508" r:id="rId11"/>
    <p:sldId id="539" r:id="rId12"/>
    <p:sldId id="509" r:id="rId13"/>
    <p:sldId id="510" r:id="rId14"/>
    <p:sldId id="540" r:id="rId15"/>
    <p:sldId id="511" r:id="rId16"/>
    <p:sldId id="535" r:id="rId17"/>
    <p:sldId id="512" r:id="rId18"/>
    <p:sldId id="541" r:id="rId19"/>
    <p:sldId id="513" r:id="rId20"/>
    <p:sldId id="514" r:id="rId21"/>
    <p:sldId id="545" r:id="rId22"/>
    <p:sldId id="546" r:id="rId23"/>
    <p:sldId id="437" r:id="rId24"/>
    <p:sldId id="438" r:id="rId25"/>
    <p:sldId id="439" r:id="rId26"/>
    <p:sldId id="502" r:id="rId27"/>
    <p:sldId id="474" r:id="rId28"/>
    <p:sldId id="475" r:id="rId29"/>
    <p:sldId id="476" r:id="rId30"/>
    <p:sldId id="477" r:id="rId31"/>
    <p:sldId id="478" r:id="rId32"/>
    <p:sldId id="483" r:id="rId33"/>
    <p:sldId id="479" r:id="rId34"/>
    <p:sldId id="480" r:id="rId35"/>
    <p:sldId id="544" r:id="rId36"/>
    <p:sldId id="481" r:id="rId37"/>
    <p:sldId id="482" r:id="rId38"/>
    <p:sldId id="484" r:id="rId39"/>
    <p:sldId id="543" r:id="rId40"/>
    <p:sldId id="490" r:id="rId41"/>
    <p:sldId id="491" r:id="rId42"/>
    <p:sldId id="492" r:id="rId43"/>
    <p:sldId id="493" r:id="rId44"/>
    <p:sldId id="494" r:id="rId45"/>
    <p:sldId id="495" r:id="rId46"/>
    <p:sldId id="496" r:id="rId47"/>
    <p:sldId id="497" r:id="rId48"/>
    <p:sldId id="498" r:id="rId49"/>
    <p:sldId id="500" r:id="rId50"/>
  </p:sldIdLst>
  <p:sldSz cx="9144000" cy="6858000" type="screen4x3"/>
  <p:notesSz cx="6858000" cy="9144000"/>
  <p:defaultTextStyle>
    <a:defPPr>
      <a:defRPr lang="zh-CN"/>
    </a:defPPr>
    <a:lvl1pPr marL="0" lvl="0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99FFCC"/>
    <a:srgbClr val="00FF00"/>
    <a:srgbClr val="FFFF99"/>
    <a:srgbClr val="FF6600"/>
    <a:srgbClr val="FFFF00"/>
    <a:srgbClr val="DDDDDD"/>
    <a:srgbClr val="FF00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09" autoAdjust="0"/>
    <p:restoredTop sz="80974" autoAdjust="0"/>
  </p:normalViewPr>
  <p:slideViewPr>
    <p:cSldViewPr snapToGrid="0" showGuides="1">
      <p:cViewPr varScale="1">
        <p:scale>
          <a:sx n="91" d="100"/>
          <a:sy n="91" d="100"/>
        </p:scale>
        <p:origin x="172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5688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image" Target="../media/image21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12" Type="http://schemas.openxmlformats.org/officeDocument/2006/relationships/image" Target="../media/image20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11" Type="http://schemas.openxmlformats.org/officeDocument/2006/relationships/image" Target="../media/image19.wmf"/><Relationship Id="rId5" Type="http://schemas.openxmlformats.org/officeDocument/2006/relationships/image" Target="../media/image13.wmf"/><Relationship Id="rId10" Type="http://schemas.openxmlformats.org/officeDocument/2006/relationships/image" Target="../media/image18.wmf"/><Relationship Id="rId4" Type="http://schemas.openxmlformats.org/officeDocument/2006/relationships/image" Target="../media/image12.wmf"/><Relationship Id="rId9" Type="http://schemas.openxmlformats.org/officeDocument/2006/relationships/image" Target="../media/image17.wmf"/><Relationship Id="rId1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emf"/><Relationship Id="rId4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image" Target="../media/image7.png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image" Target="../media/image55.emf"/><Relationship Id="rId7" Type="http://schemas.openxmlformats.org/officeDocument/2006/relationships/image" Target="../media/image59.emf"/><Relationship Id="rId12" Type="http://schemas.openxmlformats.org/officeDocument/2006/relationships/image" Target="../media/image64.emf"/><Relationship Id="rId2" Type="http://schemas.openxmlformats.org/officeDocument/2006/relationships/image" Target="../media/image54.emf"/><Relationship Id="rId1" Type="http://schemas.openxmlformats.org/officeDocument/2006/relationships/image" Target="../media/image53.emf"/><Relationship Id="rId6" Type="http://schemas.openxmlformats.org/officeDocument/2006/relationships/image" Target="../media/image58.emf"/><Relationship Id="rId11" Type="http://schemas.openxmlformats.org/officeDocument/2006/relationships/image" Target="../media/image63.emf"/><Relationship Id="rId5" Type="http://schemas.openxmlformats.org/officeDocument/2006/relationships/image" Target="../media/image57.emf"/><Relationship Id="rId10" Type="http://schemas.openxmlformats.org/officeDocument/2006/relationships/image" Target="../media/image62.emf"/><Relationship Id="rId4" Type="http://schemas.openxmlformats.org/officeDocument/2006/relationships/image" Target="../media/image56.emf"/><Relationship Id="rId9" Type="http://schemas.openxmlformats.org/officeDocument/2006/relationships/image" Target="../media/image6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image" Target="../media/image70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image" Target="../media/image76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6.emf"/><Relationship Id="rId1" Type="http://schemas.openxmlformats.org/officeDocument/2006/relationships/image" Target="../media/image77.wmf"/><Relationship Id="rId4" Type="http://schemas.openxmlformats.org/officeDocument/2006/relationships/image" Target="../media/image7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kumimoji="1"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kumimoji="1" sz="1200" b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9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kumimoji="1"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9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altLang="zh-CN" sz="1200" b="0" dirty="0"/>
              <a:t>‹#›</a:t>
            </a:fld>
            <a:endParaRPr lang="en-US" altLang="zh-CN" sz="1200" b="0" dirty="0"/>
          </a:p>
        </p:txBody>
      </p:sp>
    </p:spTree>
    <p:extLst>
      <p:ext uri="{BB962C8B-B14F-4D97-AF65-F5344CB8AC3E}">
        <p14:creationId xmlns:p14="http://schemas.microsoft.com/office/powerpoint/2010/main" val="2431037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kumimoji="1"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kumimoji="1" sz="1200" b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6740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18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218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kumimoji="1"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8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altLang="zh-CN" sz="1200" b="0" dirty="0"/>
              <a:t>‹#›</a:t>
            </a:fld>
            <a:endParaRPr lang="en-US" altLang="zh-CN" sz="1200" b="0" dirty="0"/>
          </a:p>
        </p:txBody>
      </p:sp>
    </p:spTree>
    <p:extLst>
      <p:ext uri="{BB962C8B-B14F-4D97-AF65-F5344CB8AC3E}">
        <p14:creationId xmlns:p14="http://schemas.microsoft.com/office/powerpoint/2010/main" val="4144478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idu.com/link?url=LFQQ7ciFDSUDQvnZj1_kftxvJ75eNbI3T8T3prq4Z6bERKpushJj7UUxGTxPCuhNqtc4Z9Uk54zlXEpYsMHcf1fkgcWbnktK-469Wz-UAg8TDP7tvqbVvQuwldHBGQ7G0lMXXpZUm8B3BzNGt9HSOj4Wcv6m9RyA7H5RoBNfOqaea-mChgMtbYRETpTVOp5RKPO-xxvbGCBn1TSey743FYT16gu47_ejBFruDvJrtueKeCl-11AnsmFHyBRmyR8TwOlkU6AtfBfmB7cOTZ7AMxMczYWLWmSAo36JFermBdVuUNtMcb-kcu_jf6uByGYhLtkDmtk5gLmfgsVRI41X69RsJMQR7s2huxoSSuNs7_JsjllZdp-ypWwMrgBOiMJ5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视锥细胞直径</a:t>
            </a:r>
            <a:r>
              <a:rPr lang="en-US" altLang="zh-CN" dirty="0" smtClean="0"/>
              <a:t>1</a:t>
            </a:r>
            <a:r>
              <a:rPr lang="zh-CN" altLang="en-US" dirty="0" smtClean="0"/>
              <a:t>至</a:t>
            </a:r>
            <a:r>
              <a:rPr lang="en-US" altLang="zh-CN" dirty="0" smtClean="0"/>
              <a:t>1.5</a:t>
            </a:r>
            <a:r>
              <a:rPr lang="zh-CN" altLang="en-US" dirty="0" smtClean="0"/>
              <a:t>微米，人眼约有</a:t>
            </a:r>
            <a:r>
              <a:rPr lang="en-US" altLang="zh-CN" dirty="0" smtClean="0"/>
              <a:t>700</a:t>
            </a:r>
            <a:r>
              <a:rPr lang="zh-CN" altLang="en-US" dirty="0" smtClean="0"/>
              <a:t>万视锥细胞，</a:t>
            </a:r>
            <a:r>
              <a:rPr lang="en-US" altLang="zh-CN" dirty="0" smtClean="0"/>
              <a:t>1.3</a:t>
            </a:r>
            <a:r>
              <a:rPr lang="zh-CN" altLang="en-US" dirty="0" smtClean="0"/>
              <a:t>亿视杆细胞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5777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0544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749783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0960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409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0916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zh-CN" sz="1200" b="0" dirty="0"/>
              <a:t>16</a:t>
            </a:fld>
            <a:endParaRPr lang="en-US" altLang="zh-CN" sz="1200" b="0" dirty="0"/>
          </a:p>
        </p:txBody>
      </p:sp>
      <p:sp>
        <p:nvSpPr>
          <p:cNvPr id="117763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17764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b="0" i="0" u="none" strike="noStrike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hlinkClick r:id="rId3"/>
              </a:rPr>
              <a:t>‌</a:t>
            </a:r>
            <a:r>
              <a:rPr kumimoji="1" lang="en-US" altLang="zh-CN" sz="1200" b="1" i="0" u="none" strike="noStrike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hlinkClick r:id="rId3"/>
              </a:rPr>
              <a:t>0.01%</a:t>
            </a:r>
            <a:r>
              <a:rPr kumimoji="1" lang="zh-CN" altLang="en-US" sz="1200" b="1" i="0" u="none" strike="noStrike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hlinkClick r:id="rId3"/>
              </a:rPr>
              <a:t>阿托品治疗近视的原理是通过阻断眼内</a:t>
            </a:r>
            <a:r>
              <a:rPr kumimoji="1" lang="en-US" altLang="zh-CN" sz="1200" b="1" i="0" u="none" strike="noStrike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hlinkClick r:id="rId3"/>
              </a:rPr>
              <a:t>M</a:t>
            </a:r>
            <a:r>
              <a:rPr kumimoji="1" lang="zh-CN" altLang="en-US" sz="1200" b="1" i="0" u="none" strike="noStrike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hlinkClick r:id="rId3"/>
              </a:rPr>
              <a:t>受体，放松睫状肌，减少调节痉挛，同时可能通过抑制巩膜变薄或眼轴增长延缓近视进展</a:t>
            </a:r>
            <a:endParaRPr kumimoji="1" lang="zh-CN" altLang="en-US" sz="1200" b="0" i="0" u="none" strike="noStrike" kern="120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+mn-cs"/>
              <a:hlinkClick r:id="rId3"/>
            </a:endParaRPr>
          </a:p>
          <a:p>
            <a:pPr lvl="0" eaLnBrk="1" hangingPunct="1">
              <a:lnSpc>
                <a:spcPct val="90000"/>
              </a:lnSpc>
            </a:pPr>
            <a:r>
              <a:rPr kumimoji="1" lang="zh-CN" altLang="en-US" sz="1200" b="0" i="0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离焦镜预防近视的核心原理是通过</a:t>
            </a:r>
            <a:r>
              <a:rPr kumimoji="1" lang="zh-CN" altLang="en-US" sz="1200" b="1" i="0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特殊光学设计，在矫正中心视力的同时，在视网膜周边区域形成稳定的近视离焦信号</a:t>
            </a:r>
            <a:r>
              <a:rPr kumimoji="1" lang="zh-CN" altLang="en-US" sz="1200" b="0" i="0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，从而抑制眼轴过度增长，延缓近视发展。其作用机制基于眼球发育的“离焦理论”</a:t>
            </a:r>
            <a:r>
              <a:rPr kumimoji="1" lang="en-US" altLang="zh-CN" sz="1200" b="0" i="0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——</a:t>
            </a:r>
            <a:r>
              <a:rPr kumimoji="1" lang="zh-CN" altLang="en-US" sz="1200" b="0" i="0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当周边视网膜接收到“减速生长”信号时，眼轴延长速度会减缓。普通近视镜片仅矫正中央视力，但周边光线可能聚焦在视网膜后方（远视离焦），这会刺激眼轴拉长。离焦镜通过微透镜或离焦区设计，让周边光线聚焦在视网膜前方，形成“近视离焦”，向大脑传递“眼球无需继续增长”的信号。</a:t>
            </a:r>
            <a:endParaRPr kumimoji="1" lang="en-US" altLang="zh-CN" sz="1200" b="0" i="0" kern="120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lvl="0" eaLnBrk="1" hangingPunct="1">
              <a:lnSpc>
                <a:spcPct val="90000"/>
              </a:lnSpc>
            </a:pPr>
            <a:r>
              <a:rPr kumimoji="1" lang="en-US" altLang="zh-CN" sz="1200" b="0" i="0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OK</a:t>
            </a:r>
            <a:r>
              <a:rPr kumimoji="1" lang="zh-CN" altLang="en-US" sz="1200" b="0" i="0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镜：角膜塑形镜片内表面采用特殊弧度设计，佩戴时通过物理压力使角膜中央区域暂时变平，减少屈光度，矫正近视。同时，镜片外围形成“周边离焦”效应</a:t>
            </a:r>
            <a:r>
              <a:rPr kumimoji="1" lang="en-US" altLang="zh-CN" sz="1200" b="0" i="0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——</a:t>
            </a:r>
            <a:r>
              <a:rPr kumimoji="1" lang="zh-CN" altLang="en-US" sz="1200" b="0" i="0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即光线在视网膜周边区域形成聚焦，而非落在视网膜后方，从而抑制眼轴过度增长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949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493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屈光正常：平行光入射，聚焦于视网膜上</a:t>
            </a:r>
            <a:endParaRPr lang="en-US" altLang="zh-CN" smtClean="0"/>
          </a:p>
          <a:p>
            <a:r>
              <a:rPr lang="zh-CN" altLang="en-US" smtClean="0"/>
              <a:t>远视</a:t>
            </a:r>
            <a:r>
              <a:rPr lang="zh-CN" altLang="en-US" dirty="0" smtClean="0"/>
              <a:t>及老花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54698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16267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zh-CN" sz="12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zh-CN" sz="1200" b="0" dirty="0"/>
              <a:t>30</a:t>
            </a:fld>
            <a:endParaRPr lang="en-US" altLang="zh-CN" sz="1200" b="0" dirty="0"/>
          </a:p>
        </p:txBody>
      </p:sp>
      <p:sp>
        <p:nvSpPr>
          <p:cNvPr id="118787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18788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r>
              <a:rPr lang="zh-CN" altLang="en-US" dirty="0"/>
              <a:t>德国的赫尔姆霍茨是世界著名的物理学家和生理学家，有人评价他是</a:t>
            </a:r>
            <a:r>
              <a:rPr lang="en-US" altLang="zh-CN" dirty="0"/>
              <a:t>19</a:t>
            </a:r>
            <a:r>
              <a:rPr lang="zh-CN" altLang="en-US" dirty="0"/>
              <a:t>世纪德意志帝国最杰出的人物之一。在医学上，他的成就同样卓著。西医眼科原来是附属于西医外科的。</a:t>
            </a:r>
            <a:r>
              <a:rPr lang="en-US" altLang="zh-CN" dirty="0"/>
              <a:t>19</a:t>
            </a:r>
            <a:r>
              <a:rPr lang="zh-CN" altLang="en-US" dirty="0"/>
              <a:t>世纪后期，眼科才从外科中独立出来，而这个划时代的转变源自赫尔坶霍茨发明的检眼镜</a:t>
            </a:r>
            <a:r>
              <a:rPr lang="zh-CN" altLang="en-US"/>
              <a:t>。 </a:t>
            </a:r>
            <a:endParaRPr lang="en-US" altLang="zh-CN" smtClean="0"/>
          </a:p>
          <a:p>
            <a:pPr lvl="0" eaLnBrk="1" hangingPunct="1"/>
            <a:r>
              <a:rPr lang="zh-CN" altLang="en-US" smtClean="0"/>
              <a:t>如果受检者眼睛屈光不正，需加入适当的透镜，以得到清晰的视网膜像。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zh-CN" sz="1200" b="0" dirty="0"/>
              <a:t>32</a:t>
            </a:fld>
            <a:endParaRPr lang="en-US" altLang="zh-CN" sz="1200" b="0" dirty="0"/>
          </a:p>
        </p:txBody>
      </p:sp>
      <p:sp>
        <p:nvSpPr>
          <p:cNvPr id="119811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19812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r>
              <a:rPr lang="zh-CN" altLang="en-US" dirty="0"/>
              <a:t>下图是纤维胃镜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5522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zh-CN" sz="1200" b="0" dirty="0"/>
              <a:t>38</a:t>
            </a:fld>
            <a:endParaRPr lang="en-US" altLang="zh-CN" sz="1200" b="0" dirty="0"/>
          </a:p>
        </p:txBody>
      </p:sp>
      <p:sp>
        <p:nvSpPr>
          <p:cNvPr id="12083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0836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r>
              <a:rPr lang="zh-CN" altLang="en-US" dirty="0"/>
              <a:t>光学显微镜：以可见光（或紫外线）为</a:t>
            </a:r>
            <a:r>
              <a:rPr lang="zh-CN" altLang="en-US" dirty="0" smtClean="0"/>
              <a:t>光源，分辨率</a:t>
            </a:r>
            <a:r>
              <a:rPr lang="en-US" altLang="zh-CN" dirty="0" smtClean="0"/>
              <a:t>0.2</a:t>
            </a:r>
            <a:r>
              <a:rPr lang="zh-CN" altLang="en-US" dirty="0" smtClean="0"/>
              <a:t>微米</a:t>
            </a:r>
            <a:endParaRPr lang="zh-CN" altLang="en-US" dirty="0"/>
          </a:p>
          <a:p>
            <a:pPr lvl="0" eaLnBrk="1" hangingPunct="1"/>
            <a:r>
              <a:rPr lang="zh-CN" altLang="en-US" dirty="0"/>
              <a:t>电子显微镜：以电子束作光源，电磁场作透镜。电子束的波长短，并且波长与加速电压</a:t>
            </a:r>
            <a:r>
              <a:rPr lang="en-US" altLang="zh-CN" dirty="0"/>
              <a:t>(</a:t>
            </a:r>
            <a:r>
              <a:rPr lang="zh-CN" altLang="en-US" dirty="0"/>
              <a:t>通常</a:t>
            </a:r>
            <a:r>
              <a:rPr lang="en-US" altLang="zh-CN" dirty="0"/>
              <a:t>50~120KV)</a:t>
            </a:r>
            <a:r>
              <a:rPr lang="zh-CN" altLang="en-US" dirty="0"/>
              <a:t>的平方根成反比</a:t>
            </a:r>
            <a:r>
              <a:rPr lang="zh-CN" altLang="en-US" dirty="0" smtClean="0"/>
              <a:t>。由</a:t>
            </a:r>
            <a:r>
              <a:rPr lang="zh-CN" altLang="en-US" dirty="0"/>
              <a:t>电子照明系统、电磁透镜成像系统、真空系统、记录系统、电源系统等</a:t>
            </a:r>
            <a:r>
              <a:rPr lang="en-US" altLang="zh-CN" dirty="0"/>
              <a:t>5</a:t>
            </a:r>
            <a:r>
              <a:rPr lang="zh-CN" altLang="en-US" dirty="0"/>
              <a:t>部分构成</a:t>
            </a:r>
            <a:r>
              <a:rPr lang="zh-CN" altLang="en-US" dirty="0" smtClean="0"/>
              <a:t>。分辨力</a:t>
            </a:r>
            <a:r>
              <a:rPr lang="en-US" altLang="zh-CN" dirty="0"/>
              <a:t>0.2nm</a:t>
            </a:r>
            <a:r>
              <a:rPr lang="zh-CN" altLang="en-US" dirty="0"/>
              <a:t>，放大倍数可达百万倍。</a:t>
            </a:r>
          </a:p>
          <a:p>
            <a:pPr lvl="0" eaLnBrk="1" hangingPunct="1"/>
            <a:r>
              <a:rPr lang="zh-CN" altLang="en-US" dirty="0"/>
              <a:t>扫描电子显微镜工作原理：是用一束极细的电子束扫描样品，在样品表面激发出次级电子，次级电子的多少与样品表面结构有关，次级电子由探测器收集，信号经放大用来调制荧光屏上电子束的强度，显示出与电子束同步的扫描图像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分辨率：横向为</a:t>
            </a:r>
            <a:r>
              <a:rPr lang="en-US" altLang="zh-CN" dirty="0" smtClean="0"/>
              <a:t>0.1~0.2nm</a:t>
            </a:r>
            <a:r>
              <a:rPr lang="zh-CN" altLang="en-US" dirty="0" smtClean="0"/>
              <a:t>，纵向可达</a:t>
            </a:r>
            <a:r>
              <a:rPr lang="en-US" altLang="zh-CN" dirty="0" smtClean="0"/>
              <a:t>0.001nm</a:t>
            </a:r>
            <a:r>
              <a:rPr lang="zh-CN" altLang="en-US" dirty="0" smtClean="0"/>
              <a:t>。</a:t>
            </a:r>
          </a:p>
          <a:p>
            <a:pPr lvl="0" eaLnBrk="1" hangingPunct="1"/>
            <a:endParaRPr lang="zh-CN" altLang="en-US" dirty="0"/>
          </a:p>
          <a:p>
            <a:pPr lvl="0" eaLnBrk="1" hangingPunct="1"/>
            <a:endParaRPr lang="en-US" altLang="zh-CN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A0EF9D9D-BCD1-4FA5-8305-4BF54E12B38C}" type="slidenum">
              <a:rPr lang="en-US" altLang="zh-CN" sz="1200" b="0"/>
              <a:pPr/>
              <a:t>39</a:t>
            </a:fld>
            <a:endParaRPr lang="en-US" altLang="zh-CN" sz="1200" b="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CN" altLang="en-US" dirty="0" smtClean="0"/>
              <a:t>原理：根据隧道效应而设计，当原子尺度的针尖在不到一个纳米的高度上扫描样品时，此处电子云重叠，外加一电压（</a:t>
            </a:r>
            <a:r>
              <a:rPr lang="en-US" altLang="zh-CN" dirty="0" smtClean="0"/>
              <a:t>2mV~2V</a:t>
            </a:r>
            <a:r>
              <a:rPr lang="zh-CN" altLang="en-US" dirty="0" smtClean="0"/>
              <a:t>），针尖与样品之间形成隧道电流。电流强度与针尖和样品间的距离有函数关系，将扫描过程中电流的变化转换为图像，即可显示出原子水平的凹凸形态。</a:t>
            </a:r>
          </a:p>
          <a:p>
            <a:pPr eaLnBrk="1" hangingPunct="1"/>
            <a:r>
              <a:rPr lang="en-US" altLang="zh-CN" dirty="0" smtClean="0"/>
              <a:t>• </a:t>
            </a:r>
            <a:r>
              <a:rPr lang="zh-CN" altLang="en-US" dirty="0" smtClean="0"/>
              <a:t>分辨率：横向为</a:t>
            </a:r>
            <a:r>
              <a:rPr lang="en-US" altLang="zh-CN" dirty="0" smtClean="0"/>
              <a:t>0.1~0.2nm</a:t>
            </a:r>
            <a:r>
              <a:rPr lang="zh-CN" altLang="en-US" dirty="0" smtClean="0"/>
              <a:t>，纵向可达</a:t>
            </a:r>
            <a:r>
              <a:rPr lang="en-US" altLang="zh-CN" dirty="0" smtClean="0"/>
              <a:t>0.001nm</a:t>
            </a:r>
            <a:r>
              <a:rPr lang="zh-CN" altLang="en-US" dirty="0" smtClean="0"/>
              <a:t>。</a:t>
            </a:r>
          </a:p>
          <a:p>
            <a:pPr eaLnBrk="1" hangingPunct="1"/>
            <a:r>
              <a:rPr lang="en-US" altLang="zh-CN" dirty="0" smtClean="0"/>
              <a:t>• </a:t>
            </a:r>
            <a:r>
              <a:rPr lang="zh-CN" altLang="en-US" dirty="0" smtClean="0"/>
              <a:t>用途：三态（固态、液态和气态）物质均可进行观察。</a:t>
            </a:r>
          </a:p>
          <a:p>
            <a:pPr eaLnBrk="1" hangingPunct="1"/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9835384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49778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A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628775"/>
            <a:ext cx="3810000" cy="4467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3810000" cy="4467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341313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628775"/>
            <a:ext cx="3810000" cy="21574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28775"/>
            <a:ext cx="3810000" cy="21574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3938588"/>
            <a:ext cx="3810000" cy="2157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3810000" cy="2157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341313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628775"/>
            <a:ext cx="3810000" cy="44672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3810000" cy="44672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341313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628775"/>
            <a:ext cx="7772400" cy="44672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kumimoji="1" sz="14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kumimoji="1" sz="1400" b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/>
            </a:lvl1pPr>
          </a:lstStyle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1031" name="TextBox 1"/>
          <p:cNvSpPr txBox="1">
            <a:spLocks noChangeArrowheads="1"/>
          </p:cNvSpPr>
          <p:nvPr/>
        </p:nvSpPr>
        <p:spPr bwMode="auto">
          <a:xfrm>
            <a:off x="0" y="661352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/>
            <a:fld id="{9A0DB2DC-4C9A-4742-B13C-FB6460FD3503}" type="slidenum">
              <a:rPr lang="zh-CN" altLang="en-US" dirty="0">
                <a:solidFill>
                  <a:srgbClr val="A6A6A6"/>
                </a:solidFill>
                <a:latin typeface="Times New Roman" panose="02020603050405020304" pitchFamily="18" charset="0"/>
              </a:rPr>
              <a:t>‹#›</a:t>
            </a:fld>
            <a:endParaRPr lang="zh-CN" altLang="en-US" dirty="0">
              <a:solidFill>
                <a:srgbClr val="A6A6A6"/>
              </a:solidFill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61" r:id="rId5"/>
    <p:sldLayoutId id="2147483663" r:id="rId6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3.wmf"/><Relationship Id="rId18" Type="http://schemas.openxmlformats.org/officeDocument/2006/relationships/oleObject" Target="../embeddings/oleObject13.bin"/><Relationship Id="rId26" Type="http://schemas.openxmlformats.org/officeDocument/2006/relationships/oleObject" Target="../embeddings/oleObject17.bin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17.wmf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10.bin"/><Relationship Id="rId17" Type="http://schemas.openxmlformats.org/officeDocument/2006/relationships/image" Target="../media/image15.wmf"/><Relationship Id="rId25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2.bin"/><Relationship Id="rId20" Type="http://schemas.openxmlformats.org/officeDocument/2006/relationships/oleObject" Target="../embeddings/oleObject14.bin"/><Relationship Id="rId29" Type="http://schemas.openxmlformats.org/officeDocument/2006/relationships/image" Target="../media/image21.wmf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2.wmf"/><Relationship Id="rId24" Type="http://schemas.openxmlformats.org/officeDocument/2006/relationships/oleObject" Target="../embeddings/oleObject16.bin"/><Relationship Id="rId5" Type="http://schemas.openxmlformats.org/officeDocument/2006/relationships/image" Target="../media/image9.wmf"/><Relationship Id="rId15" Type="http://schemas.openxmlformats.org/officeDocument/2006/relationships/image" Target="../media/image14.wmf"/><Relationship Id="rId23" Type="http://schemas.openxmlformats.org/officeDocument/2006/relationships/image" Target="../media/image18.wmf"/><Relationship Id="rId28" Type="http://schemas.openxmlformats.org/officeDocument/2006/relationships/oleObject" Target="../embeddings/oleObject18.bin"/><Relationship Id="rId10" Type="http://schemas.openxmlformats.org/officeDocument/2006/relationships/oleObject" Target="../embeddings/oleObject9.bin"/><Relationship Id="rId19" Type="http://schemas.openxmlformats.org/officeDocument/2006/relationships/image" Target="../media/image16.wmf"/><Relationship Id="rId31" Type="http://schemas.openxmlformats.org/officeDocument/2006/relationships/image" Target="../media/image22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1.wmf"/><Relationship Id="rId14" Type="http://schemas.openxmlformats.org/officeDocument/2006/relationships/oleObject" Target="../embeddings/oleObject11.bin"/><Relationship Id="rId22" Type="http://schemas.openxmlformats.org/officeDocument/2006/relationships/oleObject" Target="../embeddings/oleObject15.bin"/><Relationship Id="rId27" Type="http://schemas.openxmlformats.org/officeDocument/2006/relationships/image" Target="../media/image20.wmf"/><Relationship Id="rId30" Type="http://schemas.openxmlformats.org/officeDocument/2006/relationships/oleObject" Target="../embeddings/oleObject1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0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5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29.wmf"/><Relationship Id="rId5" Type="http://schemas.openxmlformats.org/officeDocument/2006/relationships/image" Target="../media/image26.e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2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2.emf"/><Relationship Id="rId4" Type="http://schemas.openxmlformats.org/officeDocument/2006/relationships/oleObject" Target="../embeddings/oleObject27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5.wmf"/><Relationship Id="rId4" Type="http://schemas.openxmlformats.org/officeDocument/2006/relationships/image" Target="../media/image36.jpeg"/><Relationship Id="rId9" Type="http://schemas.openxmlformats.org/officeDocument/2006/relationships/oleObject" Target="../embeddings/oleObject30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31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43.w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42.wmf"/><Relationship Id="rId5" Type="http://schemas.openxmlformats.org/officeDocument/2006/relationships/image" Target="../media/image39.w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41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7.wmf"/><Relationship Id="rId4" Type="http://schemas.openxmlformats.org/officeDocument/2006/relationships/oleObject" Target="../embeddings/oleObject38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7.png"/><Relationship Id="rId4" Type="http://schemas.openxmlformats.org/officeDocument/2006/relationships/oleObject" Target="../embeddings/oleObject39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13" Type="http://schemas.openxmlformats.org/officeDocument/2006/relationships/image" Target="../media/image57.emf"/><Relationship Id="rId18" Type="http://schemas.openxmlformats.org/officeDocument/2006/relationships/oleObject" Target="../embeddings/oleObject48.bin"/><Relationship Id="rId26" Type="http://schemas.openxmlformats.org/officeDocument/2006/relationships/oleObject" Target="../embeddings/oleObject52.bin"/><Relationship Id="rId3" Type="http://schemas.openxmlformats.org/officeDocument/2006/relationships/notesSlide" Target="../notesSlides/notesSlide20.xml"/><Relationship Id="rId21" Type="http://schemas.openxmlformats.org/officeDocument/2006/relationships/image" Target="../media/image61.emf"/><Relationship Id="rId7" Type="http://schemas.openxmlformats.org/officeDocument/2006/relationships/image" Target="../media/image54.emf"/><Relationship Id="rId12" Type="http://schemas.openxmlformats.org/officeDocument/2006/relationships/oleObject" Target="../embeddings/oleObject45.bin"/><Relationship Id="rId17" Type="http://schemas.openxmlformats.org/officeDocument/2006/relationships/image" Target="../media/image59.emf"/><Relationship Id="rId25" Type="http://schemas.openxmlformats.org/officeDocument/2006/relationships/image" Target="../media/image63.e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47.bin"/><Relationship Id="rId20" Type="http://schemas.openxmlformats.org/officeDocument/2006/relationships/oleObject" Target="../embeddings/oleObject49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2.bin"/><Relationship Id="rId11" Type="http://schemas.openxmlformats.org/officeDocument/2006/relationships/image" Target="../media/image56.emf"/><Relationship Id="rId24" Type="http://schemas.openxmlformats.org/officeDocument/2006/relationships/oleObject" Target="../embeddings/oleObject51.bin"/><Relationship Id="rId5" Type="http://schemas.openxmlformats.org/officeDocument/2006/relationships/image" Target="../media/image53.emf"/><Relationship Id="rId15" Type="http://schemas.openxmlformats.org/officeDocument/2006/relationships/image" Target="../media/image58.emf"/><Relationship Id="rId23" Type="http://schemas.openxmlformats.org/officeDocument/2006/relationships/image" Target="../media/image62.emf"/><Relationship Id="rId28" Type="http://schemas.openxmlformats.org/officeDocument/2006/relationships/image" Target="../media/image65.png"/><Relationship Id="rId10" Type="http://schemas.openxmlformats.org/officeDocument/2006/relationships/oleObject" Target="../embeddings/oleObject44.bin"/><Relationship Id="rId19" Type="http://schemas.openxmlformats.org/officeDocument/2006/relationships/image" Target="../media/image60.emf"/><Relationship Id="rId4" Type="http://schemas.openxmlformats.org/officeDocument/2006/relationships/oleObject" Target="../embeddings/oleObject41.bin"/><Relationship Id="rId9" Type="http://schemas.openxmlformats.org/officeDocument/2006/relationships/image" Target="../media/image55.emf"/><Relationship Id="rId14" Type="http://schemas.openxmlformats.org/officeDocument/2006/relationships/oleObject" Target="../embeddings/oleObject46.bin"/><Relationship Id="rId22" Type="http://schemas.openxmlformats.org/officeDocument/2006/relationships/oleObject" Target="../embeddings/oleObject50.bin"/><Relationship Id="rId27" Type="http://schemas.openxmlformats.org/officeDocument/2006/relationships/image" Target="../media/image6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6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9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7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55.bin"/><Relationship Id="rId5" Type="http://schemas.openxmlformats.org/officeDocument/2006/relationships/image" Target="../media/image70.emf"/><Relationship Id="rId4" Type="http://schemas.openxmlformats.org/officeDocument/2006/relationships/oleObject" Target="../embeddings/oleObject54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e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72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73.wmf"/><Relationship Id="rId4" Type="http://schemas.openxmlformats.org/officeDocument/2006/relationships/oleObject" Target="../embeddings/oleObject59.bin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76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76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7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76.emf"/><Relationship Id="rId4" Type="http://schemas.openxmlformats.org/officeDocument/2006/relationships/oleObject" Target="../embeddings/oleObject60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e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6.emf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79.wmf"/><Relationship Id="rId4" Type="http://schemas.openxmlformats.org/officeDocument/2006/relationships/image" Target="../media/image77.wmf"/><Relationship Id="rId9" Type="http://schemas.openxmlformats.org/officeDocument/2006/relationships/oleObject" Target="../embeddings/oleObject6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>
          <a:xfrm>
            <a:off x="685800" y="152636"/>
            <a:ext cx="7772400" cy="1512168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b="0" smtClean="0">
                <a:solidFill>
                  <a:srgbClr val="FF0000"/>
                </a:solidFill>
                <a:latin typeface="黑体" panose="02010609060101010101" pitchFamily="49" charset="-122"/>
              </a:rPr>
              <a:t>6.4 </a:t>
            </a:r>
            <a:r>
              <a:rPr lang="zh-CN" altLang="en-US" b="0" smtClean="0">
                <a:solidFill>
                  <a:srgbClr val="FF0000"/>
                </a:solidFill>
                <a:latin typeface="黑体" panose="02010609060101010101" pitchFamily="49" charset="-122"/>
              </a:rPr>
              <a:t>眼</a:t>
            </a:r>
            <a:r>
              <a:rPr lang="zh-CN" altLang="en-US" b="0" dirty="0">
                <a:solidFill>
                  <a:srgbClr val="FF0000"/>
                </a:solidFill>
                <a:latin typeface="黑体" panose="02010609060101010101" pitchFamily="49" charset="-122"/>
              </a:rPr>
              <a:t>的光学系统</a:t>
            </a:r>
            <a:br>
              <a:rPr lang="zh-CN" altLang="en-US" b="0" dirty="0">
                <a:solidFill>
                  <a:srgbClr val="FF0000"/>
                </a:solidFill>
                <a:latin typeface="黑体" panose="02010609060101010101" pitchFamily="49" charset="-122"/>
              </a:rPr>
            </a:br>
            <a:r>
              <a:rPr lang="en-US" altLang="zh-CN" b="0" dirty="0">
                <a:solidFill>
                  <a:srgbClr val="FF0000"/>
                </a:solidFill>
              </a:rPr>
              <a:t>the optical system of eye</a:t>
            </a:r>
          </a:p>
        </p:txBody>
      </p:sp>
      <p:sp>
        <p:nvSpPr>
          <p:cNvPr id="63491" name="Rectangle 3"/>
          <p:cNvSpPr>
            <a:spLocks noGrp="1"/>
          </p:cNvSpPr>
          <p:nvPr>
            <p:ph idx="1"/>
          </p:nvPr>
        </p:nvSpPr>
        <p:spPr>
          <a:xfrm>
            <a:off x="755650" y="1304925"/>
            <a:ext cx="7621588" cy="5229225"/>
          </a:xfrm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endParaRPr lang="en-US" altLang="zh-CN" b="0" dirty="0">
              <a:solidFill>
                <a:schemeClr val="accent2"/>
              </a:solidFill>
              <a:latin typeface="黑体" panose="02010609060101010101" pitchFamily="49" charset="-122"/>
            </a:endParaRPr>
          </a:p>
          <a:p>
            <a:pPr eaLnBrk="1" hangingPunct="1">
              <a:buNone/>
            </a:pPr>
            <a:endParaRPr lang="en-US" altLang="zh-CN" b="0" dirty="0">
              <a:solidFill>
                <a:schemeClr val="accent2"/>
              </a:solidFill>
              <a:latin typeface="黑体" panose="02010609060101010101" pitchFamily="49" charset="-122"/>
            </a:endParaRPr>
          </a:p>
          <a:p>
            <a:pPr eaLnBrk="1" hangingPunct="1">
              <a:buNone/>
            </a:pPr>
            <a:r>
              <a:rPr lang="en-US" altLang="zh-CN" b="0" dirty="0">
                <a:solidFill>
                  <a:schemeClr val="tx2"/>
                </a:solidFill>
                <a:latin typeface="黑体" panose="02010609060101010101" pitchFamily="49" charset="-122"/>
              </a:rPr>
              <a:t>		1</a:t>
            </a:r>
            <a:r>
              <a:rPr lang="zh-CN" altLang="en-US" b="0" dirty="0">
                <a:solidFill>
                  <a:schemeClr val="tx2"/>
                </a:solidFill>
                <a:latin typeface="黑体" panose="02010609060101010101" pitchFamily="49" charset="-122"/>
              </a:rPr>
              <a:t>、人眼的结构</a:t>
            </a:r>
          </a:p>
          <a:p>
            <a:pPr eaLnBrk="1" hangingPunct="1">
              <a:buNone/>
            </a:pPr>
            <a:endParaRPr lang="zh-CN" altLang="en-US" b="0" dirty="0">
              <a:solidFill>
                <a:schemeClr val="tx2"/>
              </a:solidFill>
              <a:latin typeface="黑体" panose="02010609060101010101" pitchFamily="49" charset="-122"/>
            </a:endParaRPr>
          </a:p>
          <a:p>
            <a:pPr eaLnBrk="1" hangingPunct="1">
              <a:buNone/>
            </a:pPr>
            <a:r>
              <a:rPr lang="zh-CN" altLang="en-US" b="0" dirty="0">
                <a:solidFill>
                  <a:schemeClr val="tx2"/>
                </a:solidFill>
                <a:latin typeface="黑体" panose="02010609060101010101" pitchFamily="49" charset="-122"/>
              </a:rPr>
              <a:t>		</a:t>
            </a:r>
            <a:r>
              <a:rPr lang="en-US" altLang="zh-CN" b="0" dirty="0">
                <a:solidFill>
                  <a:schemeClr val="tx2"/>
                </a:solidFill>
                <a:latin typeface="黑体" panose="02010609060101010101" pitchFamily="49" charset="-122"/>
              </a:rPr>
              <a:t>2</a:t>
            </a:r>
            <a:r>
              <a:rPr lang="zh-CN" altLang="en-US" b="0" dirty="0">
                <a:solidFill>
                  <a:schemeClr val="tx2"/>
                </a:solidFill>
                <a:latin typeface="黑体" panose="02010609060101010101" pitchFamily="49" charset="-122"/>
              </a:rPr>
              <a:t>、简化眼</a:t>
            </a:r>
          </a:p>
          <a:p>
            <a:pPr eaLnBrk="1" hangingPunct="1">
              <a:buNone/>
            </a:pPr>
            <a:endParaRPr lang="zh-CN" altLang="en-US" b="0" dirty="0">
              <a:solidFill>
                <a:schemeClr val="tx2"/>
              </a:solidFill>
              <a:latin typeface="黑体" panose="02010609060101010101" pitchFamily="49" charset="-122"/>
            </a:endParaRPr>
          </a:p>
          <a:p>
            <a:pPr eaLnBrk="1" hangingPunct="1">
              <a:buNone/>
            </a:pPr>
            <a:r>
              <a:rPr lang="zh-CN" altLang="en-US" b="0" dirty="0">
                <a:solidFill>
                  <a:schemeClr val="tx2"/>
                </a:solidFill>
                <a:latin typeface="黑体" panose="02010609060101010101" pitchFamily="49" charset="-122"/>
              </a:rPr>
              <a:t>	   </a:t>
            </a:r>
            <a:r>
              <a:rPr lang="en-US" altLang="zh-CN" b="0" dirty="0">
                <a:solidFill>
                  <a:schemeClr val="tx2"/>
                </a:solidFill>
                <a:latin typeface="黑体" panose="02010609060101010101" pitchFamily="49" charset="-122"/>
              </a:rPr>
              <a:t>3</a:t>
            </a:r>
            <a:r>
              <a:rPr lang="zh-CN" altLang="en-US" b="0" dirty="0">
                <a:solidFill>
                  <a:schemeClr val="tx2"/>
                </a:solidFill>
                <a:latin typeface="黑体" panose="02010609060101010101" pitchFamily="49" charset="-122"/>
              </a:rPr>
              <a:t>、视力异常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11" descr="https://timgsa.baidu.com/timg?image&amp;quality=80&amp;size=b10000_10000&amp;sec=1492673086&amp;di=82313720ee0f925fd3a787550ea713af&amp;src=http://www.yaodongxue.cn/Article/UploadFiles/201106/2011060413181498.jpg"/>
          <p:cNvPicPr>
            <a:picLocks noChangeAspect="1"/>
          </p:cNvPicPr>
          <p:nvPr/>
        </p:nvPicPr>
        <p:blipFill>
          <a:blip r:embed="rId3"/>
          <a:srcRect b="5246"/>
          <a:stretch>
            <a:fillRect/>
          </a:stretch>
        </p:blipFill>
        <p:spPr>
          <a:xfrm>
            <a:off x="683568" y="1256822"/>
            <a:ext cx="7335837" cy="4883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5541" name="矩形标注 6"/>
          <p:cNvSpPr/>
          <p:nvPr/>
        </p:nvSpPr>
        <p:spPr>
          <a:xfrm>
            <a:off x="7344457" y="3501008"/>
            <a:ext cx="647700" cy="419100"/>
          </a:xfrm>
          <a:prstGeom prst="wedgeRectCallout">
            <a:avLst>
              <a:gd name="adj1" fmla="val -162310"/>
              <a:gd name="adj2" fmla="val 7773"/>
            </a:avLst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r>
              <a:rPr lang="zh-CN" altLang="en-US" sz="1800" dirty="0">
                <a:latin typeface="Times New Roman" panose="02020603050405020304" pitchFamily="18" charset="0"/>
              </a:rPr>
              <a:t>黄斑</a:t>
            </a:r>
          </a:p>
        </p:txBody>
      </p:sp>
      <p:sp>
        <p:nvSpPr>
          <p:cNvPr id="12" name="Text Box 2"/>
          <p:cNvSpPr txBox="1"/>
          <p:nvPr/>
        </p:nvSpPr>
        <p:spPr>
          <a:xfrm>
            <a:off x="2937698" y="6070333"/>
            <a:ext cx="3582847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角膜与晶状体：镜头</a:t>
            </a:r>
            <a:endParaRPr lang="zh-CN" altLang="en-US" sz="2800" dirty="0">
              <a:solidFill>
                <a:schemeClr val="accent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Rectangle 4"/>
          <p:cNvSpPr/>
          <p:nvPr/>
        </p:nvSpPr>
        <p:spPr>
          <a:xfrm>
            <a:off x="323528" y="5871103"/>
            <a:ext cx="280828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瞳孔</a:t>
            </a:r>
            <a:r>
              <a:rPr lang="zh-CN" altLang="en-US" sz="2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：光圈</a:t>
            </a:r>
          </a:p>
        </p:txBody>
      </p:sp>
      <p:sp>
        <p:nvSpPr>
          <p:cNvPr id="14" name="Rectangle 5"/>
          <p:cNvSpPr/>
          <p:nvPr/>
        </p:nvSpPr>
        <p:spPr>
          <a:xfrm>
            <a:off x="6535534" y="5808395"/>
            <a:ext cx="2330467" cy="523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视网膜</a:t>
            </a:r>
            <a:r>
              <a:rPr lang="zh-CN" altLang="en-US" sz="2800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：胶片</a:t>
            </a:r>
            <a:endParaRPr lang="zh-CN" altLang="en-US" sz="2800" dirty="0">
              <a:solidFill>
                <a:schemeClr val="accent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Rectangle 2"/>
          <p:cNvSpPr>
            <a:spLocks noGrp="1"/>
          </p:cNvSpPr>
          <p:nvPr>
            <p:ph type="title"/>
          </p:nvPr>
        </p:nvSpPr>
        <p:spPr>
          <a:xfrm>
            <a:off x="683568" y="126737"/>
            <a:ext cx="7772400" cy="11430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4000" b="0" dirty="0">
                <a:solidFill>
                  <a:srgbClr val="C00000"/>
                </a:solidFill>
                <a:latin typeface="黑体" panose="02010609060101010101" pitchFamily="49" charset="-122"/>
              </a:rPr>
              <a:t>1</a:t>
            </a:r>
            <a:r>
              <a:rPr lang="zh-CN" altLang="en-US" sz="4000" b="0" dirty="0">
                <a:solidFill>
                  <a:srgbClr val="C00000"/>
                </a:solidFill>
                <a:latin typeface="黑体" panose="02010609060101010101" pitchFamily="49" charset="-122"/>
              </a:rPr>
              <a:t>、人眼的结构</a:t>
            </a:r>
            <a:br>
              <a:rPr lang="zh-CN" altLang="en-US" sz="4000" b="0" dirty="0">
                <a:solidFill>
                  <a:srgbClr val="C00000"/>
                </a:solidFill>
                <a:latin typeface="黑体" panose="02010609060101010101" pitchFamily="49" charset="-122"/>
              </a:rPr>
            </a:br>
            <a:r>
              <a:rPr lang="en-US" altLang="zh-CN" sz="4000" b="0" dirty="0">
                <a:solidFill>
                  <a:srgbClr val="C00000"/>
                </a:solidFill>
              </a:rPr>
              <a:t>The structure of the human eye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/>
          <a:srcRect l="52547" r="24931"/>
          <a:stretch/>
        </p:blipFill>
        <p:spPr>
          <a:xfrm rot="336944">
            <a:off x="6433300" y="3502619"/>
            <a:ext cx="124707" cy="512472"/>
          </a:xfrm>
          <a:prstGeom prst="rect">
            <a:avLst/>
          </a:prstGeom>
        </p:spPr>
      </p:pic>
      <p:grpSp>
        <p:nvGrpSpPr>
          <p:cNvPr id="65540" name="组合 5"/>
          <p:cNvGrpSpPr/>
          <p:nvPr/>
        </p:nvGrpSpPr>
        <p:grpSpPr>
          <a:xfrm>
            <a:off x="1151620" y="3608958"/>
            <a:ext cx="5292725" cy="311150"/>
            <a:chOff x="1259632" y="3717032"/>
            <a:chExt cx="5292588" cy="311088"/>
          </a:xfrm>
        </p:grpSpPr>
        <p:cxnSp>
          <p:nvCxnSpPr>
            <p:cNvPr id="65545" name="直接连接符 2"/>
            <p:cNvCxnSpPr/>
            <p:nvPr/>
          </p:nvCxnSpPr>
          <p:spPr>
            <a:xfrm>
              <a:off x="1259632" y="3717032"/>
              <a:ext cx="1980220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546" name="直接连接符 4"/>
            <p:cNvCxnSpPr/>
            <p:nvPr/>
          </p:nvCxnSpPr>
          <p:spPr>
            <a:xfrm>
              <a:off x="3239852" y="3717032"/>
              <a:ext cx="3312368" cy="158688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547" name="直接连接符 16"/>
            <p:cNvCxnSpPr/>
            <p:nvPr/>
          </p:nvCxnSpPr>
          <p:spPr>
            <a:xfrm flipV="1">
              <a:off x="1259632" y="4028120"/>
              <a:ext cx="1980220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548" name="直接连接符 17"/>
            <p:cNvCxnSpPr/>
            <p:nvPr/>
          </p:nvCxnSpPr>
          <p:spPr>
            <a:xfrm flipV="1">
              <a:off x="3239852" y="3869432"/>
              <a:ext cx="3312368" cy="158688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/>
          </p:cNvSpPr>
          <p:nvPr>
            <p:ph idx="1"/>
          </p:nvPr>
        </p:nvSpPr>
        <p:spPr>
          <a:xfrm>
            <a:off x="848138" y="1268760"/>
            <a:ext cx="7540286" cy="1044116"/>
          </a:xfrm>
        </p:spPr>
        <p:txBody>
          <a:bodyPr vert="horz" wrap="square" lIns="91440" tIns="45720" rIns="91440" bIns="45720" anchor="t"/>
          <a:lstStyle/>
          <a:p>
            <a:pPr eaLnBrk="1" hangingPunct="1">
              <a:spcBef>
                <a:spcPts val="0"/>
              </a:spcBef>
            </a:pPr>
            <a:r>
              <a:rPr lang="zh-CN" altLang="en-US" sz="2800" b="0" dirty="0">
                <a:solidFill>
                  <a:schemeClr val="accent2"/>
                </a:solidFill>
              </a:rPr>
              <a:t>远点：</a:t>
            </a:r>
            <a:r>
              <a:rPr lang="zh-CN" altLang="en-US" sz="2800" b="0" dirty="0"/>
              <a:t>眼在完全不调节的情况下，能看清物体的最远位置。</a:t>
            </a:r>
            <a:r>
              <a:rPr lang="zh-CN" altLang="en-US" sz="2800" b="0" dirty="0">
                <a:solidFill>
                  <a:schemeClr val="accent2"/>
                </a:solidFill>
              </a:rPr>
              <a:t>视力正常人的远点为无穷远</a:t>
            </a:r>
            <a:r>
              <a:rPr lang="zh-CN" altLang="en-US" sz="2800" b="0" dirty="0"/>
              <a:t>。</a:t>
            </a:r>
          </a:p>
        </p:txBody>
      </p:sp>
      <p:sp>
        <p:nvSpPr>
          <p:cNvPr id="266244" name="Rectangle 4"/>
          <p:cNvSpPr/>
          <p:nvPr/>
        </p:nvSpPr>
        <p:spPr>
          <a:xfrm>
            <a:off x="843374" y="4221088"/>
            <a:ext cx="7704137" cy="14414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457200" indent="-457200" algn="l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800" b="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明视距离：</a:t>
            </a:r>
            <a:r>
              <a:rPr lang="zh-CN" altLang="en-US" sz="28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在日常生活中，不致引起眼睛过度疲劳的最适宜的距离约为</a:t>
            </a:r>
            <a:r>
              <a:rPr lang="en-US" altLang="zh-CN" sz="2800" b="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25cm</a:t>
            </a:r>
            <a:r>
              <a:rPr lang="zh-CN" altLang="en-US" sz="28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266245" name="Rectangle 5"/>
          <p:cNvSpPr/>
          <p:nvPr/>
        </p:nvSpPr>
        <p:spPr>
          <a:xfrm>
            <a:off x="755576" y="2622708"/>
            <a:ext cx="5583656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800" b="0" dirty="0">
                <a:solidFill>
                  <a:schemeClr val="accent2"/>
                </a:solidFill>
                <a:latin typeface="+mn-ea"/>
                <a:ea typeface="+mn-ea"/>
              </a:rPr>
              <a:t>近点：</a:t>
            </a:r>
            <a:r>
              <a:rPr lang="zh-CN" altLang="en-US" sz="2800" b="0" dirty="0">
                <a:latin typeface="+mn-ea"/>
                <a:ea typeface="+mn-ea"/>
              </a:rPr>
              <a:t>眼睛通过</a:t>
            </a:r>
            <a:r>
              <a:rPr lang="zh-CN" altLang="en-US" sz="2800" b="0" dirty="0">
                <a:solidFill>
                  <a:srgbClr val="FF0000"/>
                </a:solidFill>
                <a:latin typeface="+mn-ea"/>
                <a:ea typeface="+mn-ea"/>
              </a:rPr>
              <a:t>调节光焦度</a:t>
            </a:r>
            <a:r>
              <a:rPr lang="zh-CN" altLang="en-US" sz="2800" b="0" dirty="0">
                <a:latin typeface="+mn-ea"/>
                <a:ea typeface="+mn-ea"/>
              </a:rPr>
              <a:t>能够看清物体的最近位置。</a:t>
            </a:r>
            <a:r>
              <a:rPr lang="zh-CN" altLang="en-US" sz="2800" b="0" dirty="0">
                <a:solidFill>
                  <a:schemeClr val="accent2"/>
                </a:solidFill>
                <a:latin typeface="+mn-ea"/>
                <a:ea typeface="+mn-ea"/>
              </a:rPr>
              <a:t>视力正常人的近点为</a:t>
            </a:r>
            <a:r>
              <a:rPr lang="en-US" altLang="zh-CN" sz="2800" b="0" dirty="0">
                <a:solidFill>
                  <a:schemeClr val="accent2"/>
                </a:solidFill>
                <a:latin typeface="+mn-ea"/>
                <a:ea typeface="+mn-ea"/>
              </a:rPr>
              <a:t>10</a:t>
            </a:r>
            <a:r>
              <a:rPr lang="en-US" altLang="zh-CN" sz="2800" b="0" dirty="0">
                <a:solidFill>
                  <a:schemeClr val="accent2"/>
                </a:solidFill>
                <a:latin typeface="+mn-ea"/>
                <a:ea typeface="+mn-ea"/>
                <a:sym typeface="Symbol" panose="05050102010706020507" pitchFamily="18" charset="2"/>
              </a:rPr>
              <a:t></a:t>
            </a:r>
            <a:r>
              <a:rPr lang="en-US" altLang="zh-CN" sz="2800" b="0" dirty="0">
                <a:solidFill>
                  <a:schemeClr val="accent2"/>
                </a:solidFill>
                <a:latin typeface="+mn-ea"/>
                <a:ea typeface="+mn-ea"/>
              </a:rPr>
              <a:t>12cm</a:t>
            </a:r>
            <a:r>
              <a:rPr lang="zh-CN" altLang="en-US" sz="2800" b="0" dirty="0">
                <a:latin typeface="+mn-ea"/>
                <a:ea typeface="+mn-ea"/>
              </a:rPr>
              <a:t>。</a:t>
            </a:r>
          </a:p>
        </p:txBody>
      </p:sp>
      <p:sp>
        <p:nvSpPr>
          <p:cNvPr id="5" name="Text Box 5"/>
          <p:cNvSpPr txBox="1"/>
          <p:nvPr/>
        </p:nvSpPr>
        <p:spPr>
          <a:xfrm>
            <a:off x="2375756" y="350373"/>
            <a:ext cx="504031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dirty="0">
                <a:solidFill>
                  <a:srgbClr val="C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4000" dirty="0">
                <a:solidFill>
                  <a:srgbClr val="C00000"/>
                </a:solidFill>
                <a:latin typeface="Times New Roman" panose="02020603050405020304" pitchFamily="18" charset="0"/>
              </a:rPr>
              <a:t>、人眼的调节功能</a:t>
            </a:r>
          </a:p>
        </p:txBody>
      </p:sp>
      <p:pic>
        <p:nvPicPr>
          <p:cNvPr id="72706" name="Picture 2" descr="https://gimg2.baidu.com/image_search/src=http%3A%2F%2Fss2.meipian.me%2Fusers%2F14385439%2F79cceba652e68dd6bd2307fd8348bf4c.jpg%3Fmeipian-raw%2Fbucket%2Fivwen%2Fkey%2FdXNlcnMvMTQzODU0MzkvNzljY2ViYTY1MmU2OGRkNmJkMjMwN2ZkODM0OGJmNGMuanBn%2Fsign%2Fd186623ce632540c2163df4ed98d003e.jpg&amp;refer=http%3A%2F%2Fss2.meipian.me&amp;app=2002&amp;size=f9999,10000&amp;q=a80&amp;n=0&amp;g=0n&amp;fmt=auto?sec=1684542913&amp;t=1269ae227a7964c2ddafd3a13e16951c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26"/>
          <a:stretch/>
        </p:blipFill>
        <p:spPr bwMode="auto">
          <a:xfrm>
            <a:off x="6588224" y="2761256"/>
            <a:ext cx="2122246" cy="1107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66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42" grpId="0" build="p"/>
      <p:bldP spid="266244" grpId="0"/>
      <p:bldP spid="2662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/>
          </p:cNvSpPr>
          <p:nvPr>
            <p:ph type="body" sz="half" idx="1"/>
          </p:nvPr>
        </p:nvSpPr>
        <p:spPr>
          <a:xfrm>
            <a:off x="297758" y="4988060"/>
            <a:ext cx="8569325" cy="1501280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lnSpc>
                <a:spcPct val="90000"/>
              </a:lnSpc>
              <a:spcBef>
                <a:spcPct val="50000"/>
              </a:spcBef>
              <a:buNone/>
            </a:pPr>
            <a:r>
              <a:rPr lang="zh-CN" altLang="en-US" sz="2800" b="0" dirty="0" smtClean="0"/>
              <a:t>焦深</a:t>
            </a:r>
            <a:r>
              <a:rPr lang="zh-CN" altLang="en-US" sz="2800" b="0" dirty="0"/>
              <a:t>：对于一个给定的焦点，能形成清晰图像的物距范围</a:t>
            </a:r>
            <a:r>
              <a:rPr lang="zh-CN" altLang="en-US" sz="2800" b="0" dirty="0" smtClean="0"/>
              <a:t>为焦深</a:t>
            </a:r>
            <a:r>
              <a:rPr lang="zh-CN" altLang="en-US" sz="2800" b="0" dirty="0"/>
              <a:t>△ 。焦深和瞳孔的孔径直径成反比</a:t>
            </a:r>
            <a:r>
              <a:rPr lang="zh-CN" altLang="en-US" sz="2800" b="0" dirty="0" smtClean="0"/>
              <a:t>。</a:t>
            </a:r>
            <a:endParaRPr lang="zh-CN" altLang="en-US" sz="2800" b="0" dirty="0">
              <a:solidFill>
                <a:srgbClr val="FF0000"/>
              </a:solidFill>
            </a:endParaRPr>
          </a:p>
        </p:txBody>
      </p:sp>
      <p:pic>
        <p:nvPicPr>
          <p:cNvPr id="68612" name="Picture 4" descr="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870" y="1171636"/>
            <a:ext cx="6096000" cy="37036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AutoShape 40" descr="https://wkbjcloudbos.bdimg.com/v1/docconvert3128/wk/ff2ddf64e198dfe6db5f91e00385f57e/0.png?responseCacheControl=max-age%3D3888000&amp;responseExpires=Thu%2C%2013%20Jun%202019%2016%3A23%3A32%20%2B0800&amp;authorization=bce-auth-v1%2Ffa1126e91489401fa7cc85045ce7179e%2F2019-04-29T08%3A23%3A32Z%2F3600%2Fhost%2Ff8b5b024419178874bf548fd98f01f8d320dfff69434d4d0f77a40b7e895e775&amp;x-bce-range=14145-44278&amp;token=eyJ0eXAiOiJKSVQiLCJ2ZXIiOiIxLjAiLCJhbGciOiJIUzI1NiIsImV4cCI6MTU1NjUyOTgxMiwidXJpIjp0cnVlLCJwYXJhbXMiOlsicmVzcG9uc2VDYWNoZUNvbnRyb2wiLCJyZXNwb25zZUV4cGlyZXMiLCJ4LWJjZS1yYW5nZSJdfQ%3D%3D.50WfvgzHhLSZflR%2FSwDqL4vOiWyUWWlMroK%2FHfthtvI%3D.155652981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AutoShape 42" descr="https://wkbjcloudbos.bdimg.com/v1/docconvert3128/wk/ff2ddf64e198dfe6db5f91e00385f57e/0.png?responseCacheControl=max-age%3D3888000&amp;responseExpires=Thu%2C%2013%20Jun%202019%2016%3A23%3A32%20%2B0800&amp;authorization=bce-auth-v1%2Ffa1126e91489401fa7cc85045ce7179e%2F2019-04-29T08%3A23%3A32Z%2F3600%2Fhost%2Ff8b5b024419178874bf548fd98f01f8d320dfff69434d4d0f77a40b7e895e775&amp;x-bce-range=14145-44278&amp;token=eyJ0eXAiOiJKSVQiLCJ2ZXIiOiIxLjAiLCJhbGciOiJIUzI1NiIsImV4cCI6MTU1NjUyOTgxMiwidXJpIjp0cnVlLCJwYXJhbXMiOlsicmVzcG9uc2VDYWNoZUNvbnRyb2wiLCJyZXNwb25zZUV4cGlyZXMiLCJ4LWJjZS1yYW5nZSJdfQ%3D%3D.50WfvgzHhLSZflR%2FSwDqL4vOiWyUWWlMroK%2FHfthtvI%3D.155652981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Rectangle 2"/>
          <p:cNvSpPr>
            <a:spLocks noGrp="1"/>
          </p:cNvSpPr>
          <p:nvPr>
            <p:ph type="title"/>
          </p:nvPr>
        </p:nvSpPr>
        <p:spPr>
          <a:xfrm>
            <a:off x="765719" y="148222"/>
            <a:ext cx="7772400" cy="11430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4000" dirty="0">
                <a:solidFill>
                  <a:srgbClr val="C00000"/>
                </a:solidFill>
              </a:rPr>
              <a:t>3</a:t>
            </a:r>
            <a:r>
              <a:rPr lang="zh-CN" altLang="en-US" sz="4000" dirty="0">
                <a:solidFill>
                  <a:srgbClr val="C00000"/>
                </a:solidFill>
              </a:rPr>
              <a:t>、</a:t>
            </a:r>
            <a:r>
              <a:rPr lang="zh-CN" altLang="en-US" sz="4000" dirty="0" smtClean="0">
                <a:solidFill>
                  <a:srgbClr val="C00000"/>
                </a:solidFill>
              </a:rPr>
              <a:t>孔径和</a:t>
            </a:r>
            <a:r>
              <a:rPr lang="zh-CN" altLang="en-US" sz="4000" dirty="0">
                <a:solidFill>
                  <a:srgbClr val="C00000"/>
                </a:solidFill>
              </a:rPr>
              <a:t>焦深</a:t>
            </a:r>
            <a:br>
              <a:rPr lang="zh-CN" altLang="en-US" sz="4000" dirty="0">
                <a:solidFill>
                  <a:srgbClr val="C00000"/>
                </a:solidFill>
              </a:rPr>
            </a:br>
            <a:r>
              <a:rPr lang="en-US" altLang="zh-CN" sz="4000" dirty="0">
                <a:solidFill>
                  <a:srgbClr val="C00000"/>
                </a:solidFill>
              </a:rPr>
              <a:t>aperture &amp; depth of field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2909888" y="2895600"/>
            <a:ext cx="881062" cy="428625"/>
            <a:chOff x="2909888" y="2895600"/>
            <a:chExt cx="881062" cy="428625"/>
          </a:xfrm>
        </p:grpSpPr>
        <p:cxnSp>
          <p:nvCxnSpPr>
            <p:cNvPr id="7" name="直接连接符 6"/>
            <p:cNvCxnSpPr/>
            <p:nvPr/>
          </p:nvCxnSpPr>
          <p:spPr bwMode="auto">
            <a:xfrm flipV="1">
              <a:off x="2909888" y="2895600"/>
              <a:ext cx="881062" cy="214314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 bwMode="auto">
            <a:xfrm>
              <a:off x="2909888" y="3119439"/>
              <a:ext cx="814387" cy="204786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4038600" y="2914650"/>
            <a:ext cx="3028950" cy="409576"/>
            <a:chOff x="4038600" y="2914650"/>
            <a:chExt cx="3028950" cy="409576"/>
          </a:xfrm>
        </p:grpSpPr>
        <p:cxnSp>
          <p:nvCxnSpPr>
            <p:cNvPr id="19" name="直接连接符 18"/>
            <p:cNvCxnSpPr/>
            <p:nvPr/>
          </p:nvCxnSpPr>
          <p:spPr bwMode="auto">
            <a:xfrm>
              <a:off x="4052888" y="2914650"/>
              <a:ext cx="3014662" cy="190500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 bwMode="auto">
            <a:xfrm flipV="1">
              <a:off x="4038600" y="3128963"/>
              <a:ext cx="3024188" cy="195263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785938" y="2895600"/>
            <a:ext cx="1985962" cy="438150"/>
            <a:chOff x="2909888" y="2895600"/>
            <a:chExt cx="1985962" cy="438150"/>
          </a:xfrm>
        </p:grpSpPr>
        <p:cxnSp>
          <p:nvCxnSpPr>
            <p:cNvPr id="31" name="直接连接符 30"/>
            <p:cNvCxnSpPr/>
            <p:nvPr/>
          </p:nvCxnSpPr>
          <p:spPr bwMode="auto">
            <a:xfrm flipV="1">
              <a:off x="2909888" y="2895600"/>
              <a:ext cx="1985962" cy="214314"/>
            </a:xfrm>
            <a:prstGeom prst="line">
              <a:avLst/>
            </a:prstGeom>
            <a:ln>
              <a:solidFill>
                <a:srgbClr val="3333FF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 bwMode="auto">
            <a:xfrm>
              <a:off x="2909888" y="3119439"/>
              <a:ext cx="1973262" cy="214311"/>
            </a:xfrm>
            <a:prstGeom prst="line">
              <a:avLst/>
            </a:prstGeom>
            <a:ln>
              <a:solidFill>
                <a:srgbClr val="3333FF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4021931" y="2921794"/>
            <a:ext cx="2270919" cy="400050"/>
            <a:chOff x="4129881" y="2934494"/>
            <a:chExt cx="2270919" cy="400050"/>
          </a:xfrm>
        </p:grpSpPr>
        <p:cxnSp>
          <p:nvCxnSpPr>
            <p:cNvPr id="36" name="直接连接符 35"/>
            <p:cNvCxnSpPr/>
            <p:nvPr/>
          </p:nvCxnSpPr>
          <p:spPr bwMode="auto">
            <a:xfrm>
              <a:off x="4156075" y="2934494"/>
              <a:ext cx="2225675" cy="24685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 bwMode="auto">
            <a:xfrm flipV="1">
              <a:off x="4129881" y="3060700"/>
              <a:ext cx="2270919" cy="273844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2858947" y="1271753"/>
            <a:ext cx="4244714" cy="3771748"/>
            <a:chOff x="2858947" y="1271753"/>
            <a:chExt cx="4244714" cy="3771748"/>
          </a:xfrm>
        </p:grpSpPr>
        <p:sp>
          <p:nvSpPr>
            <p:cNvPr id="4" name="弧形 3"/>
            <p:cNvSpPr/>
            <p:nvPr/>
          </p:nvSpPr>
          <p:spPr bwMode="auto">
            <a:xfrm>
              <a:off x="2858947" y="1736203"/>
              <a:ext cx="2916820" cy="2916820"/>
            </a:xfrm>
            <a:prstGeom prst="arc">
              <a:avLst>
                <a:gd name="adj1" fmla="val 17828982"/>
                <a:gd name="adj2" fmla="val 4248606"/>
              </a:avLst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5" name="弧形 24"/>
            <p:cNvSpPr/>
            <p:nvPr/>
          </p:nvSpPr>
          <p:spPr bwMode="auto">
            <a:xfrm>
              <a:off x="4186841" y="1271753"/>
              <a:ext cx="2916820" cy="3771748"/>
            </a:xfrm>
            <a:prstGeom prst="arc">
              <a:avLst>
                <a:gd name="adj1" fmla="val 17828982"/>
                <a:gd name="adj2" fmla="val 4248606"/>
              </a:avLst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9" name="直接连接符 8"/>
          <p:cNvCxnSpPr/>
          <p:nvPr/>
        </p:nvCxnSpPr>
        <p:spPr bwMode="auto">
          <a:xfrm flipH="1">
            <a:off x="6142422" y="3784600"/>
            <a:ext cx="42478" cy="11473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 bwMode="auto">
          <a:xfrm>
            <a:off x="6013450" y="2082800"/>
            <a:ext cx="52772" cy="11473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 bwMode="auto">
          <a:xfrm>
            <a:off x="6299200" y="3054350"/>
            <a:ext cx="8322" cy="12108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0108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50" y="1016000"/>
            <a:ext cx="8724228" cy="430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992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/>
          </p:nvPr>
        </p:nvSpPr>
        <p:spPr>
          <a:xfrm>
            <a:off x="685800" y="115888"/>
            <a:ext cx="7772400" cy="11430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4000" dirty="0">
                <a:solidFill>
                  <a:srgbClr val="C00000"/>
                </a:solidFill>
              </a:rPr>
              <a:t>4</a:t>
            </a:r>
            <a:r>
              <a:rPr lang="zh-CN" altLang="en-US" sz="4000" dirty="0">
                <a:solidFill>
                  <a:srgbClr val="C00000"/>
                </a:solidFill>
              </a:rPr>
              <a:t>、眼的屈光系统</a:t>
            </a:r>
            <a:br>
              <a:rPr lang="zh-CN" altLang="en-US" sz="4000" dirty="0">
                <a:solidFill>
                  <a:srgbClr val="C00000"/>
                </a:solidFill>
              </a:rPr>
            </a:br>
            <a:r>
              <a:rPr lang="en-US" altLang="zh-CN" sz="4000" dirty="0">
                <a:solidFill>
                  <a:srgbClr val="C00000"/>
                </a:solidFill>
              </a:rPr>
              <a:t>Eye refraction system</a:t>
            </a:r>
          </a:p>
        </p:txBody>
      </p:sp>
      <p:graphicFrame>
        <p:nvGraphicFramePr>
          <p:cNvPr id="69636" name="Object 4"/>
          <p:cNvGraphicFramePr>
            <a:graphicFrameLocks noChangeAspect="1"/>
          </p:cNvGraphicFramePr>
          <p:nvPr/>
        </p:nvGraphicFramePr>
        <p:xfrm>
          <a:off x="1619250" y="1892300"/>
          <a:ext cx="6013450" cy="265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9" r:id="rId3" imgW="5276850" imgH="2466975" progId="Visio.Drawing.11">
                  <p:embed/>
                </p:oleObj>
              </mc:Choice>
              <mc:Fallback>
                <p:oleObj r:id="rId3" imgW="5276850" imgH="2466975" progId="Visio.Drawing.11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9250" y="1892300"/>
                        <a:ext cx="6013450" cy="2652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7" name="Text Box 6"/>
          <p:cNvSpPr txBox="1"/>
          <p:nvPr/>
        </p:nvSpPr>
        <p:spPr>
          <a:xfrm>
            <a:off x="3779838" y="2828925"/>
            <a:ext cx="647700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房水</a:t>
            </a:r>
          </a:p>
        </p:txBody>
      </p:sp>
      <p:sp>
        <p:nvSpPr>
          <p:cNvPr id="69638" name="Text Box 7"/>
          <p:cNvSpPr txBox="1"/>
          <p:nvPr/>
        </p:nvSpPr>
        <p:spPr>
          <a:xfrm>
            <a:off x="5184775" y="3549650"/>
            <a:ext cx="111601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玻璃体</a:t>
            </a:r>
          </a:p>
        </p:txBody>
      </p:sp>
      <p:sp>
        <p:nvSpPr>
          <p:cNvPr id="424968" name="Text Box 8"/>
          <p:cNvSpPr txBox="1"/>
          <p:nvPr/>
        </p:nvSpPr>
        <p:spPr>
          <a:xfrm>
            <a:off x="468313" y="4761148"/>
            <a:ext cx="8424862" cy="1160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角    膜：在屈光系统中屈光能力最强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整个系统的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2/3)</a:t>
            </a:r>
          </a:p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晶状体：重要的屈光介质之一，改变屈光度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4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249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/>
          </p:nvPr>
        </p:nvSpPr>
        <p:spPr>
          <a:xfrm>
            <a:off x="762000" y="474663"/>
            <a:ext cx="7772400" cy="6858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b="0" dirty="0">
                <a:solidFill>
                  <a:srgbClr val="C00000"/>
                </a:solidFill>
                <a:latin typeface="黑体" panose="02010609060101010101" pitchFamily="49" charset="-122"/>
              </a:rPr>
              <a:t>5</a:t>
            </a:r>
            <a:r>
              <a:rPr lang="zh-CN" altLang="en-US" b="0" dirty="0">
                <a:solidFill>
                  <a:srgbClr val="C00000"/>
                </a:solidFill>
                <a:latin typeface="黑体" panose="02010609060101010101" pitchFamily="49" charset="-122"/>
              </a:rPr>
              <a:t>、简约眼</a:t>
            </a:r>
            <a:br>
              <a:rPr lang="zh-CN" altLang="en-US" b="0" dirty="0">
                <a:solidFill>
                  <a:srgbClr val="C00000"/>
                </a:solidFill>
                <a:latin typeface="黑体" panose="02010609060101010101" pitchFamily="49" charset="-122"/>
              </a:rPr>
            </a:br>
            <a:r>
              <a:rPr lang="en-US" altLang="zh-CN" b="0" dirty="0">
                <a:solidFill>
                  <a:srgbClr val="C00000"/>
                </a:solidFill>
              </a:rPr>
              <a:t>reduced eye</a:t>
            </a:r>
            <a:r>
              <a:rPr lang="en-US" altLang="zh-CN" dirty="0">
                <a:solidFill>
                  <a:srgbClr val="C00000"/>
                </a:solidFill>
              </a:rPr>
              <a:t> </a:t>
            </a:r>
          </a:p>
        </p:txBody>
      </p:sp>
      <p:grpSp>
        <p:nvGrpSpPr>
          <p:cNvPr id="70659" name="Group 42"/>
          <p:cNvGrpSpPr/>
          <p:nvPr/>
        </p:nvGrpSpPr>
        <p:grpSpPr>
          <a:xfrm>
            <a:off x="1835696" y="2132856"/>
            <a:ext cx="5174964" cy="3420473"/>
            <a:chOff x="1778" y="7388"/>
            <a:chExt cx="5940" cy="3475"/>
          </a:xfrm>
        </p:grpSpPr>
        <p:grpSp>
          <p:nvGrpSpPr>
            <p:cNvPr id="70660" name="Group 43"/>
            <p:cNvGrpSpPr/>
            <p:nvPr/>
          </p:nvGrpSpPr>
          <p:grpSpPr>
            <a:xfrm>
              <a:off x="1778" y="7388"/>
              <a:ext cx="5940" cy="3475"/>
              <a:chOff x="1977" y="1752"/>
              <a:chExt cx="5940" cy="3475"/>
            </a:xfrm>
          </p:grpSpPr>
          <p:graphicFrame>
            <p:nvGraphicFramePr>
              <p:cNvPr id="70662" name="Object 44"/>
              <p:cNvGraphicFramePr>
                <a:graphicFrameLocks noChangeAspect="1"/>
              </p:cNvGraphicFramePr>
              <p:nvPr/>
            </p:nvGraphicFramePr>
            <p:xfrm>
              <a:off x="4317" y="1752"/>
              <a:ext cx="3180" cy="283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136" r:id="rId4" imgW="2019300" imgH="1800225" progId="Paint.Picture">
                      <p:embed/>
                    </p:oleObj>
                  </mc:Choice>
                  <mc:Fallback>
                    <p:oleObj r:id="rId4" imgW="2019300" imgH="1800225" progId="Paint.Picture">
                      <p:embed/>
                      <p:pic>
                        <p:nvPicPr>
                          <p:cNvPr id="0" name="图片 3166"/>
                          <p:cNvPicPr/>
                          <p:nvPr/>
                        </p:nvPicPr>
                        <p:blipFill>
                          <a:blip r:embed="rId5">
                            <a:biLevel thresh="50000"/>
                            <a:grayscl/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317" y="1752"/>
                            <a:ext cx="3180" cy="283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0663" name="Line 45"/>
              <p:cNvSpPr/>
              <p:nvPr/>
            </p:nvSpPr>
            <p:spPr>
              <a:xfrm>
                <a:off x="1977" y="3156"/>
                <a:ext cx="5940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Dot"/>
                <a:headEnd type="none" w="med" len="med"/>
                <a:tailEnd type="none" w="med" len="med"/>
              </a:ln>
            </p:spPr>
          </p:sp>
          <p:sp>
            <p:nvSpPr>
              <p:cNvPr id="70664" name="Oval 46"/>
              <p:cNvSpPr/>
              <p:nvPr/>
            </p:nvSpPr>
            <p:spPr>
              <a:xfrm>
                <a:off x="7439" y="3141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0665" name="Line 47"/>
              <p:cNvSpPr/>
              <p:nvPr/>
            </p:nvSpPr>
            <p:spPr>
              <a:xfrm>
                <a:off x="2337" y="3156"/>
                <a:ext cx="0" cy="171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70666" name="Line 48"/>
              <p:cNvSpPr/>
              <p:nvPr/>
            </p:nvSpPr>
            <p:spPr>
              <a:xfrm>
                <a:off x="4317" y="3156"/>
                <a:ext cx="0" cy="2028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70667" name="Line 49"/>
              <p:cNvSpPr/>
              <p:nvPr/>
            </p:nvSpPr>
            <p:spPr>
              <a:xfrm>
                <a:off x="5037" y="3156"/>
                <a:ext cx="0" cy="171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70668" name="Line 50"/>
              <p:cNvSpPr/>
              <p:nvPr/>
            </p:nvSpPr>
            <p:spPr>
              <a:xfrm>
                <a:off x="7467" y="3141"/>
                <a:ext cx="0" cy="208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70669" name="Oval 51"/>
              <p:cNvSpPr/>
              <p:nvPr/>
            </p:nvSpPr>
            <p:spPr>
              <a:xfrm>
                <a:off x="2307" y="3141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0670" name="Oval 52"/>
              <p:cNvSpPr/>
              <p:nvPr/>
            </p:nvSpPr>
            <p:spPr>
              <a:xfrm>
                <a:off x="5012" y="3141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0671" name="Line 53"/>
              <p:cNvSpPr/>
              <p:nvPr/>
            </p:nvSpPr>
            <p:spPr>
              <a:xfrm>
                <a:off x="2337" y="4716"/>
                <a:ext cx="1980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70672" name="Line 54"/>
              <p:cNvSpPr/>
              <p:nvPr/>
            </p:nvSpPr>
            <p:spPr>
              <a:xfrm>
                <a:off x="4317" y="4716"/>
                <a:ext cx="720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70673" name="Line 55"/>
              <p:cNvSpPr/>
              <p:nvPr/>
            </p:nvSpPr>
            <p:spPr>
              <a:xfrm>
                <a:off x="4317" y="5092"/>
                <a:ext cx="3129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70674" name="Text Box 56"/>
              <p:cNvSpPr txBox="1"/>
              <p:nvPr/>
            </p:nvSpPr>
            <p:spPr>
              <a:xfrm>
                <a:off x="2157" y="2844"/>
                <a:ext cx="36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dirty="0">
                    <a:latin typeface="Times New Roman" panose="02020603050405020304" pitchFamily="18" charset="0"/>
                  </a:rPr>
                  <a:t>F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1</a:t>
                </a:r>
                <a:endParaRPr lang="en-US" altLang="zh-CN" sz="20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0675" name="Text Box 57"/>
              <p:cNvSpPr txBox="1"/>
              <p:nvPr/>
            </p:nvSpPr>
            <p:spPr>
              <a:xfrm>
                <a:off x="7557" y="2844"/>
                <a:ext cx="36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dirty="0">
                    <a:latin typeface="Times New Roman" panose="02020603050405020304" pitchFamily="18" charset="0"/>
                  </a:rPr>
                  <a:t>F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2</a:t>
                </a:r>
                <a:endParaRPr lang="en-US" altLang="zh-CN" sz="20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0676" name="Text Box 58"/>
              <p:cNvSpPr txBox="1"/>
              <p:nvPr/>
            </p:nvSpPr>
            <p:spPr>
              <a:xfrm>
                <a:off x="5037" y="2844"/>
                <a:ext cx="36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dirty="0">
                    <a:latin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70677" name="Text Box 59"/>
              <p:cNvSpPr txBox="1"/>
              <p:nvPr/>
            </p:nvSpPr>
            <p:spPr>
              <a:xfrm>
                <a:off x="2877" y="4311"/>
                <a:ext cx="1271" cy="34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i="1" dirty="0">
                    <a:latin typeface="Times New Roman" panose="02020603050405020304" pitchFamily="18" charset="0"/>
                  </a:rPr>
                  <a:t>f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1</a:t>
                </a:r>
                <a:r>
                  <a:rPr lang="en-US" altLang="zh-CN" sz="2000" dirty="0">
                    <a:latin typeface="Times New Roman" panose="02020603050405020304" pitchFamily="18" charset="0"/>
                  </a:rPr>
                  <a:t>=15mm</a:t>
                </a:r>
              </a:p>
            </p:txBody>
          </p:sp>
          <p:sp>
            <p:nvSpPr>
              <p:cNvPr id="70678" name="Text Box 60"/>
              <p:cNvSpPr txBox="1"/>
              <p:nvPr/>
            </p:nvSpPr>
            <p:spPr>
              <a:xfrm>
                <a:off x="4332" y="4708"/>
                <a:ext cx="925" cy="29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i="1" dirty="0">
                    <a:latin typeface="Times New Roman" panose="02020603050405020304" pitchFamily="18" charset="0"/>
                  </a:rPr>
                  <a:t>r</a:t>
                </a:r>
                <a:r>
                  <a:rPr lang="en-US" altLang="zh-CN" sz="2000" dirty="0">
                    <a:latin typeface="Times New Roman" panose="02020603050405020304" pitchFamily="18" charset="0"/>
                  </a:rPr>
                  <a:t>=5mm</a:t>
                </a:r>
              </a:p>
            </p:txBody>
          </p:sp>
          <p:sp>
            <p:nvSpPr>
              <p:cNvPr id="70679" name="Text Box 61"/>
              <p:cNvSpPr txBox="1"/>
              <p:nvPr/>
            </p:nvSpPr>
            <p:spPr>
              <a:xfrm>
                <a:off x="5730" y="4658"/>
                <a:ext cx="1374" cy="24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i="1" dirty="0">
                    <a:latin typeface="Times New Roman" panose="02020603050405020304" pitchFamily="18" charset="0"/>
                  </a:rPr>
                  <a:t>f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2</a:t>
                </a:r>
                <a:r>
                  <a:rPr lang="en-US" altLang="zh-CN" sz="2000" dirty="0">
                    <a:latin typeface="Times New Roman" panose="02020603050405020304" pitchFamily="18" charset="0"/>
                  </a:rPr>
                  <a:t>=20mm</a:t>
                </a:r>
              </a:p>
            </p:txBody>
          </p:sp>
          <p:sp>
            <p:nvSpPr>
              <p:cNvPr id="24" name="Line 53"/>
              <p:cNvSpPr/>
              <p:nvPr/>
            </p:nvSpPr>
            <p:spPr>
              <a:xfrm>
                <a:off x="5069" y="3435"/>
                <a:ext cx="2398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25" name="Text Box 59"/>
              <p:cNvSpPr txBox="1"/>
              <p:nvPr/>
            </p:nvSpPr>
            <p:spPr>
              <a:xfrm>
                <a:off x="5661" y="3470"/>
                <a:ext cx="1271" cy="34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dirty="0" smtClean="0">
                    <a:latin typeface="Times New Roman" panose="02020603050405020304" pitchFamily="18" charset="0"/>
                  </a:rPr>
                  <a:t>15mm</a:t>
                </a:r>
                <a:endParaRPr lang="en-US" altLang="zh-CN" sz="2000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70661" name="Text Box 63"/>
            <p:cNvSpPr txBox="1"/>
            <p:nvPr/>
          </p:nvSpPr>
          <p:spPr>
            <a:xfrm>
              <a:off x="5378" y="8012"/>
              <a:ext cx="1080" cy="468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n=1.33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1907704" y="5769260"/>
            <a:ext cx="5444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很精确地体现眼睛在放松状态时的成像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2"/>
          <p:cNvSpPr txBox="1"/>
          <p:nvPr/>
        </p:nvSpPr>
        <p:spPr>
          <a:xfrm>
            <a:off x="3427413" y="4937596"/>
            <a:ext cx="1684337" cy="333375"/>
          </a:xfrm>
          <a:prstGeom prst="rect">
            <a:avLst/>
          </a:prstGeom>
          <a:noFill/>
          <a:ln w="28575">
            <a:noFill/>
          </a:ln>
        </p:spPr>
        <p:txBody>
          <a:bodyPr lIns="0" tIns="0" rIns="0" bIns="0"/>
          <a:lstStyle/>
          <a:p>
            <a:endParaRPr lang="zh-CN" altLang="zh-CN" sz="2000" dirty="0">
              <a:latin typeface="Times New Roman" panose="02020603050405020304" pitchFamily="18" charset="0"/>
            </a:endParaRPr>
          </a:p>
        </p:txBody>
      </p:sp>
      <p:grpSp>
        <p:nvGrpSpPr>
          <p:cNvPr id="71683" name="Group 30"/>
          <p:cNvGrpSpPr/>
          <p:nvPr/>
        </p:nvGrpSpPr>
        <p:grpSpPr>
          <a:xfrm>
            <a:off x="1547664" y="152636"/>
            <a:ext cx="5705475" cy="3060700"/>
            <a:chOff x="2969" y="10128"/>
            <a:chExt cx="6164" cy="2992"/>
          </a:xfrm>
        </p:grpSpPr>
        <p:sp>
          <p:nvSpPr>
            <p:cNvPr id="71691" name="Text Box 31"/>
            <p:cNvSpPr txBox="1"/>
            <p:nvPr/>
          </p:nvSpPr>
          <p:spPr>
            <a:xfrm>
              <a:off x="3245" y="11968"/>
              <a:ext cx="156" cy="32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800" i="1" dirty="0">
                  <a:latin typeface="Times New Roman" panose="02020603050405020304" pitchFamily="18" charset="0"/>
                </a:rPr>
                <a:t>B</a:t>
              </a:r>
            </a:p>
          </p:txBody>
        </p:sp>
        <p:grpSp>
          <p:nvGrpSpPr>
            <p:cNvPr id="71692" name="Group 32"/>
            <p:cNvGrpSpPr/>
            <p:nvPr/>
          </p:nvGrpSpPr>
          <p:grpSpPr>
            <a:xfrm>
              <a:off x="2969" y="10128"/>
              <a:ext cx="6164" cy="2992"/>
              <a:chOff x="2969" y="10128"/>
              <a:chExt cx="6164" cy="2992"/>
            </a:xfrm>
          </p:grpSpPr>
          <p:sp>
            <p:nvSpPr>
              <p:cNvPr id="71693" name="Text Box 33"/>
              <p:cNvSpPr txBox="1"/>
              <p:nvPr/>
            </p:nvSpPr>
            <p:spPr>
              <a:xfrm>
                <a:off x="3101" y="10566"/>
                <a:ext cx="144" cy="32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800" i="1" dirty="0">
                    <a:latin typeface="Times New Roman" panose="02020603050405020304" pitchFamily="18" charset="0"/>
                  </a:rPr>
                  <a:t>A</a:t>
                </a:r>
              </a:p>
            </p:txBody>
          </p:sp>
          <p:grpSp>
            <p:nvGrpSpPr>
              <p:cNvPr id="71694" name="Group 34"/>
              <p:cNvGrpSpPr/>
              <p:nvPr/>
            </p:nvGrpSpPr>
            <p:grpSpPr>
              <a:xfrm>
                <a:off x="2969" y="10128"/>
                <a:ext cx="6164" cy="2992"/>
                <a:chOff x="2969" y="10128"/>
                <a:chExt cx="6164" cy="2992"/>
              </a:xfrm>
            </p:grpSpPr>
            <p:graphicFrame>
              <p:nvGraphicFramePr>
                <p:cNvPr id="71695" name="Object 35"/>
                <p:cNvGraphicFramePr>
                  <a:graphicFrameLocks noChangeAspect="1"/>
                </p:cNvGraphicFramePr>
                <p:nvPr/>
              </p:nvGraphicFramePr>
              <p:xfrm>
                <a:off x="5906" y="10128"/>
                <a:ext cx="3227" cy="299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3297" r:id="rId3" imgW="2019300" imgH="1800225" progId="Paint.Picture">
                        <p:embed/>
                      </p:oleObj>
                    </mc:Choice>
                    <mc:Fallback>
                      <p:oleObj r:id="rId3" imgW="2019300" imgH="1800225" progId="Paint.Picture">
                        <p:embed/>
                        <p:pic>
                          <p:nvPicPr>
                            <p:cNvPr id="0" name="图片 3167"/>
                            <p:cNvPicPr/>
                            <p:nvPr/>
                          </p:nvPicPr>
                          <p:blipFill>
                            <a:blip r:embed="rId4">
                              <a:biLevel thresh="50000"/>
                              <a:grayscl/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906" y="10128"/>
                              <a:ext cx="3227" cy="2992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71696" name="Group 36"/>
                <p:cNvGrpSpPr/>
                <p:nvPr/>
              </p:nvGrpSpPr>
              <p:grpSpPr>
                <a:xfrm>
                  <a:off x="2969" y="10343"/>
                  <a:ext cx="6164" cy="2201"/>
                  <a:chOff x="2969" y="10343"/>
                  <a:chExt cx="6164" cy="2201"/>
                </a:xfrm>
              </p:grpSpPr>
              <p:sp>
                <p:nvSpPr>
                  <p:cNvPr id="71700" name="Oval 37"/>
                  <p:cNvSpPr/>
                  <p:nvPr/>
                </p:nvSpPr>
                <p:spPr>
                  <a:xfrm>
                    <a:off x="6781" y="11518"/>
                    <a:ext cx="78" cy="59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 dirty="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701" name="Line 38"/>
                  <p:cNvSpPr/>
                  <p:nvPr/>
                </p:nvSpPr>
                <p:spPr>
                  <a:xfrm flipV="1">
                    <a:off x="2969" y="10343"/>
                    <a:ext cx="3" cy="2201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stealth" w="med" len="med"/>
                  </a:ln>
                </p:spPr>
              </p:sp>
              <p:cxnSp>
                <p:nvCxnSpPr>
                  <p:cNvPr id="71702" name="AutoShape 39"/>
                  <p:cNvCxnSpPr/>
                  <p:nvPr/>
                </p:nvCxnSpPr>
                <p:spPr>
                  <a:xfrm>
                    <a:off x="2972" y="10353"/>
                    <a:ext cx="6027" cy="1854"/>
                  </a:xfrm>
                  <a:prstGeom prst="straightConnector1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71703" name="AutoShape 40"/>
                  <p:cNvCxnSpPr/>
                  <p:nvPr/>
                </p:nvCxnSpPr>
                <p:spPr>
                  <a:xfrm flipV="1">
                    <a:off x="2975" y="10973"/>
                    <a:ext cx="6027" cy="1571"/>
                  </a:xfrm>
                  <a:prstGeom prst="straightConnector1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cxnSp>
              <p:sp>
                <p:nvSpPr>
                  <p:cNvPr id="71704" name="Line 41"/>
                  <p:cNvSpPr/>
                  <p:nvPr/>
                </p:nvSpPr>
                <p:spPr>
                  <a:xfrm>
                    <a:off x="2975" y="11542"/>
                    <a:ext cx="6158" cy="15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lgDashDot"/>
                    <a:headEnd type="none" w="med" len="med"/>
                    <a:tailEnd type="none" w="med" len="med"/>
                  </a:ln>
                </p:spPr>
              </p:sp>
            </p:grpSp>
            <p:grpSp>
              <p:nvGrpSpPr>
                <p:cNvPr id="71697" name="Group 42"/>
                <p:cNvGrpSpPr/>
                <p:nvPr/>
              </p:nvGrpSpPr>
              <p:grpSpPr>
                <a:xfrm>
                  <a:off x="8605" y="10973"/>
                  <a:ext cx="394" cy="1498"/>
                  <a:chOff x="8605" y="10973"/>
                  <a:chExt cx="394" cy="1498"/>
                </a:xfrm>
              </p:grpSpPr>
              <p:cxnSp>
                <p:nvCxnSpPr>
                  <p:cNvPr id="71698" name="AutoShape 43"/>
                  <p:cNvCxnSpPr/>
                  <p:nvPr/>
                </p:nvCxnSpPr>
                <p:spPr>
                  <a:xfrm>
                    <a:off x="8998" y="10973"/>
                    <a:ext cx="1" cy="1224"/>
                  </a:xfrm>
                  <a:prstGeom prst="straightConnector1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triangle" w="med" len="med"/>
                  </a:ln>
                </p:spPr>
              </p:cxnSp>
              <p:sp>
                <p:nvSpPr>
                  <p:cNvPr id="71699" name="Text Box 44"/>
                  <p:cNvSpPr txBox="1"/>
                  <p:nvPr/>
                </p:nvSpPr>
                <p:spPr>
                  <a:xfrm>
                    <a:off x="8605" y="12149"/>
                    <a:ext cx="190" cy="322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lIns="0" tIns="0" rIns="0" bIns="0"/>
                  <a:lstStyle/>
                  <a:p>
                    <a:r>
                      <a:rPr lang="en-US" altLang="zh-CN" sz="2800" i="1" dirty="0">
                        <a:latin typeface="Times New Roman" panose="02020603050405020304" pitchFamily="18" charset="0"/>
                      </a:rPr>
                      <a:t>a</a:t>
                    </a:r>
                  </a:p>
                </p:txBody>
              </p:sp>
            </p:grpSp>
          </p:grpSp>
        </p:grpSp>
      </p:grpSp>
      <p:sp>
        <p:nvSpPr>
          <p:cNvPr id="71684" name="Rectangle 46"/>
          <p:cNvSpPr/>
          <p:nvPr/>
        </p:nvSpPr>
        <p:spPr>
          <a:xfrm>
            <a:off x="0" y="32004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1686" name="Text Box 47"/>
          <p:cNvSpPr txBox="1"/>
          <p:nvPr/>
        </p:nvSpPr>
        <p:spPr>
          <a:xfrm>
            <a:off x="4733925" y="1016732"/>
            <a:ext cx="176371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节点</a:t>
            </a:r>
            <a:r>
              <a:rPr lang="en-US" altLang="zh-CN" sz="2800" i="1" dirty="0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71687" name="Text Box 48"/>
          <p:cNvSpPr txBox="1"/>
          <p:nvPr/>
        </p:nvSpPr>
        <p:spPr>
          <a:xfrm>
            <a:off x="6929438" y="728663"/>
            <a:ext cx="611187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64242" name="Rectangle 50"/>
          <p:cNvSpPr/>
          <p:nvPr/>
        </p:nvSpPr>
        <p:spPr>
          <a:xfrm>
            <a:off x="2519363" y="5486871"/>
            <a:ext cx="468312" cy="46831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64243" name="Rectangle 51"/>
          <p:cNvSpPr/>
          <p:nvPr/>
        </p:nvSpPr>
        <p:spPr>
          <a:xfrm>
            <a:off x="5040313" y="5486871"/>
            <a:ext cx="468312" cy="46831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64241" name="Text Box 49"/>
          <p:cNvSpPr txBox="1"/>
          <p:nvPr/>
        </p:nvSpPr>
        <p:spPr>
          <a:xfrm>
            <a:off x="250825" y="4401108"/>
            <a:ext cx="8677275" cy="1554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</a:rPr>
              <a:t>设物体高</a:t>
            </a:r>
            <a:r>
              <a:rPr lang="en-US" altLang="zh-CN" sz="3200" dirty="0">
                <a:latin typeface="Times New Roman" panose="02020603050405020304" pitchFamily="18" charset="0"/>
              </a:rPr>
              <a:t>120</a:t>
            </a:r>
            <a:r>
              <a:rPr lang="zh-CN" altLang="en-US" sz="3200" dirty="0">
                <a:latin typeface="Times New Roman" panose="02020603050405020304" pitchFamily="18" charset="0"/>
              </a:rPr>
              <a:t>毫米，离节点</a:t>
            </a:r>
            <a:r>
              <a:rPr lang="en-US" altLang="zh-CN" sz="3200" dirty="0">
                <a:latin typeface="Times New Roman" panose="02020603050405020304" pitchFamily="18" charset="0"/>
              </a:rPr>
              <a:t>5280</a:t>
            </a:r>
            <a:r>
              <a:rPr lang="zh-CN" altLang="en-US" sz="3200" dirty="0">
                <a:latin typeface="Times New Roman" panose="02020603050405020304" pitchFamily="18" charset="0"/>
              </a:rPr>
              <a:t>毫米，则其视网膜像的高度为</a:t>
            </a:r>
            <a:r>
              <a:rPr lang="en-US" altLang="zh-CN" sz="3200" dirty="0">
                <a:latin typeface="Times New Roman" panose="02020603050405020304" pitchFamily="18" charset="0"/>
              </a:rPr>
              <a:t>:</a:t>
            </a:r>
          </a:p>
          <a:p>
            <a:r>
              <a:rPr lang="en-US" altLang="zh-CN" sz="3200" dirty="0">
                <a:latin typeface="Times New Roman" panose="02020603050405020304" pitchFamily="18" charset="0"/>
              </a:rPr>
              <a:t>               </a:t>
            </a:r>
            <a:r>
              <a:rPr lang="en-US" altLang="zh-CN" sz="3200" i="1" dirty="0">
                <a:latin typeface="Times New Roman" panose="02020603050405020304" pitchFamily="18" charset="0"/>
              </a:rPr>
              <a:t>AB</a:t>
            </a:r>
            <a:r>
              <a:rPr lang="en-US" altLang="zh-CN" sz="3200" dirty="0">
                <a:latin typeface="Times New Roman" panose="02020603050405020304" pitchFamily="18" charset="0"/>
              </a:rPr>
              <a:t>·</a:t>
            </a:r>
            <a:r>
              <a:rPr lang="en-US" altLang="zh-CN" sz="3200" i="1" dirty="0">
                <a:latin typeface="Times New Roman" panose="02020603050405020304" pitchFamily="18" charset="0"/>
              </a:rPr>
              <a:t>bn</a:t>
            </a:r>
            <a:r>
              <a:rPr lang="en-US" altLang="zh-CN" sz="3200" dirty="0">
                <a:latin typeface="Times New Roman" panose="02020603050405020304" pitchFamily="18" charset="0"/>
              </a:rPr>
              <a:t>/</a:t>
            </a:r>
            <a:r>
              <a:rPr lang="en-US" altLang="zh-CN" sz="3200" i="1" dirty="0">
                <a:latin typeface="Times New Roman" panose="02020603050405020304" pitchFamily="18" charset="0"/>
              </a:rPr>
              <a:t>Bn</a:t>
            </a:r>
            <a:r>
              <a:rPr lang="en-US" altLang="zh-CN" sz="3200" dirty="0">
                <a:latin typeface="Times New Roman" panose="02020603050405020304" pitchFamily="18" charset="0"/>
              </a:rPr>
              <a:t> = 120×15/5280 = 0.34mm</a:t>
            </a:r>
          </a:p>
        </p:txBody>
      </p:sp>
      <p:graphicFrame>
        <p:nvGraphicFramePr>
          <p:cNvPr id="25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28623"/>
              </p:ext>
            </p:extLst>
          </p:nvPr>
        </p:nvGraphicFramePr>
        <p:xfrm>
          <a:off x="1492190" y="2852497"/>
          <a:ext cx="3509962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98" name="Equation" r:id="rId5" imgW="1079500" imgH="457200" progId="Equation.DSMT4">
                  <p:embed/>
                </p:oleObj>
              </mc:Choice>
              <mc:Fallback>
                <p:oleObj name="Equation" r:id="rId5" imgW="1079500" imgH="457200" progId="Equation.DSMT4">
                  <p:embed/>
                  <p:pic>
                    <p:nvPicPr>
                      <p:cNvPr id="78854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190" y="2852497"/>
                        <a:ext cx="3509962" cy="149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4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4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64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242" grpId="0" animBg="1"/>
      <p:bldP spid="264243" grpId="0" animBg="1"/>
      <p:bldP spid="2642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>
          <a:xfrm>
            <a:off x="647564" y="152636"/>
            <a:ext cx="7772400" cy="11430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2800" dirty="0" smtClean="0">
                <a:solidFill>
                  <a:srgbClr val="C00000"/>
                </a:solidFill>
              </a:rPr>
              <a:t>人</a:t>
            </a:r>
            <a:r>
              <a:rPr lang="zh-CN" altLang="en-US" sz="2800" dirty="0">
                <a:solidFill>
                  <a:srgbClr val="C00000"/>
                </a:solidFill>
              </a:rPr>
              <a:t>眼的分辨本领</a:t>
            </a:r>
            <a:br>
              <a:rPr lang="zh-CN" altLang="en-US" sz="2800" dirty="0">
                <a:solidFill>
                  <a:srgbClr val="C00000"/>
                </a:solidFill>
              </a:rPr>
            </a:br>
            <a:r>
              <a:rPr lang="en-US" altLang="zh-CN" sz="2800" dirty="0">
                <a:solidFill>
                  <a:srgbClr val="C00000"/>
                </a:solidFill>
              </a:rPr>
              <a:t>The human eye's resolving power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763688" y="1664804"/>
            <a:ext cx="5856374" cy="2761001"/>
            <a:chOff x="1631950" y="1808163"/>
            <a:chExt cx="6396038" cy="3015427"/>
          </a:xfrm>
        </p:grpSpPr>
        <p:graphicFrame>
          <p:nvGraphicFramePr>
            <p:cNvPr id="72709" name="Object 5"/>
            <p:cNvGraphicFramePr>
              <a:graphicFrameLocks noChangeAspect="1"/>
            </p:cNvGraphicFramePr>
            <p:nvPr/>
          </p:nvGraphicFramePr>
          <p:xfrm>
            <a:off x="4151601" y="1808163"/>
            <a:ext cx="3424142" cy="30154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185" r:id="rId4" imgW="2019300" imgH="1800225" progId="Paint.Picture">
                    <p:embed/>
                  </p:oleObj>
                </mc:Choice>
                <mc:Fallback>
                  <p:oleObj r:id="rId4" imgW="2019300" imgH="1800225" progId="Paint.Picture">
                    <p:embed/>
                    <p:pic>
                      <p:nvPicPr>
                        <p:cNvPr id="0" name="图片 3169"/>
                        <p:cNvPicPr/>
                        <p:nvPr/>
                      </p:nvPicPr>
                      <p:blipFill>
                        <a:blip r:embed="rId5">
                          <a:biLevel thresh="50000"/>
                          <a:grayscl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51601" y="1808163"/>
                          <a:ext cx="3424142" cy="30154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710" name="Line 6"/>
            <p:cNvSpPr/>
            <p:nvPr/>
          </p:nvSpPr>
          <p:spPr>
            <a:xfrm>
              <a:off x="1631950" y="3301517"/>
              <a:ext cx="639603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lgDashDot"/>
              <a:headEnd type="none" w="med" len="med"/>
              <a:tailEnd type="none" w="med" len="med"/>
            </a:ln>
          </p:spPr>
        </p:sp>
        <p:sp>
          <p:nvSpPr>
            <p:cNvPr id="72711" name="Oval 7"/>
            <p:cNvSpPr/>
            <p:nvPr/>
          </p:nvSpPr>
          <p:spPr>
            <a:xfrm>
              <a:off x="7513290" y="3285563"/>
              <a:ext cx="61376" cy="60628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72712" name="Oval 8"/>
            <p:cNvSpPr/>
            <p:nvPr/>
          </p:nvSpPr>
          <p:spPr>
            <a:xfrm>
              <a:off x="1987285" y="3285563"/>
              <a:ext cx="61376" cy="60628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72713" name="Oval 9"/>
            <p:cNvSpPr/>
            <p:nvPr/>
          </p:nvSpPr>
          <p:spPr>
            <a:xfrm>
              <a:off x="4899959" y="3285563"/>
              <a:ext cx="61376" cy="60628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72714" name="Text Box 10"/>
            <p:cNvSpPr txBox="1"/>
            <p:nvPr/>
          </p:nvSpPr>
          <p:spPr>
            <a:xfrm>
              <a:off x="1631950" y="2471876"/>
              <a:ext cx="387639" cy="33185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72715" name="Text Box 11"/>
            <p:cNvSpPr txBox="1"/>
            <p:nvPr/>
          </p:nvSpPr>
          <p:spPr>
            <a:xfrm>
              <a:off x="7640349" y="2969661"/>
              <a:ext cx="387639" cy="33185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D</a:t>
              </a:r>
              <a:r>
                <a:rPr lang="en-US" altLang="zh-CN" sz="2000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72716" name="Text Box 12"/>
            <p:cNvSpPr txBox="1"/>
            <p:nvPr/>
          </p:nvSpPr>
          <p:spPr>
            <a:xfrm>
              <a:off x="7252711" y="2969661"/>
              <a:ext cx="387639" cy="33185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B</a:t>
              </a:r>
              <a:r>
                <a:rPr lang="en-US" altLang="zh-CN" sz="2000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72717" name="Text Box 13"/>
            <p:cNvSpPr txBox="1"/>
            <p:nvPr/>
          </p:nvSpPr>
          <p:spPr>
            <a:xfrm>
              <a:off x="3376324" y="2969661"/>
              <a:ext cx="387639" cy="33185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宋体" panose="02010600030101010101" pitchFamily="2" charset="-122"/>
                </a:rPr>
                <a:t>α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72718" name="Text Box 14"/>
            <p:cNvSpPr txBox="1"/>
            <p:nvPr/>
          </p:nvSpPr>
          <p:spPr>
            <a:xfrm>
              <a:off x="3763963" y="3633374"/>
              <a:ext cx="292883" cy="33185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宋体" panose="02010600030101010101" pitchFamily="2" charset="-122"/>
                </a:rPr>
                <a:t>β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72720" name="Line 16"/>
            <p:cNvSpPr/>
            <p:nvPr/>
          </p:nvSpPr>
          <p:spPr>
            <a:xfrm flipV="1">
              <a:off x="2988685" y="2637804"/>
              <a:ext cx="0" cy="66371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72721" name="Line 17"/>
            <p:cNvSpPr/>
            <p:nvPr/>
          </p:nvSpPr>
          <p:spPr>
            <a:xfrm flipV="1">
              <a:off x="2019589" y="2637804"/>
              <a:ext cx="0" cy="66371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22" name="Freeform 18"/>
            <p:cNvSpPr/>
            <p:nvPr/>
          </p:nvSpPr>
          <p:spPr>
            <a:xfrm>
              <a:off x="2988685" y="2637804"/>
              <a:ext cx="4308173" cy="15156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001" y="1425"/>
                </a:cxn>
              </a:cxnLst>
              <a:rect l="0" t="0" r="0" b="0"/>
              <a:pathLst>
                <a:path w="4001" h="1425">
                  <a:moveTo>
                    <a:pt x="0" y="0"/>
                  </a:moveTo>
                  <a:lnTo>
                    <a:pt x="4001" y="1425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23" name="Freeform 19"/>
            <p:cNvSpPr/>
            <p:nvPr/>
          </p:nvSpPr>
          <p:spPr>
            <a:xfrm>
              <a:off x="2019589" y="2637804"/>
              <a:ext cx="5430172" cy="12444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043" y="1170"/>
                </a:cxn>
              </a:cxnLst>
              <a:rect l="0" t="0" r="0" b="0"/>
              <a:pathLst>
                <a:path w="5043" h="1170">
                  <a:moveTo>
                    <a:pt x="0" y="0"/>
                  </a:moveTo>
                  <a:lnTo>
                    <a:pt x="5043" y="117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24" name="Text Box 20"/>
            <p:cNvSpPr txBox="1"/>
            <p:nvPr/>
          </p:nvSpPr>
          <p:spPr>
            <a:xfrm>
              <a:off x="1825769" y="3301517"/>
              <a:ext cx="387639" cy="33185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72725" name="Text Box 21"/>
            <p:cNvSpPr txBox="1"/>
            <p:nvPr/>
          </p:nvSpPr>
          <p:spPr>
            <a:xfrm>
              <a:off x="2794866" y="2471876"/>
              <a:ext cx="387639" cy="33185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72726" name="Text Box 22"/>
            <p:cNvSpPr txBox="1"/>
            <p:nvPr/>
          </p:nvSpPr>
          <p:spPr>
            <a:xfrm>
              <a:off x="2794866" y="3301517"/>
              <a:ext cx="387639" cy="33185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72727" name="Text Box 23"/>
            <p:cNvSpPr txBox="1"/>
            <p:nvPr/>
          </p:nvSpPr>
          <p:spPr>
            <a:xfrm>
              <a:off x="7446530" y="3799302"/>
              <a:ext cx="387639" cy="33185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</a:t>
              </a:r>
              <a:r>
                <a:rPr lang="en-US" altLang="zh-CN" sz="2000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72728" name="Text Box 24"/>
            <p:cNvSpPr txBox="1"/>
            <p:nvPr/>
          </p:nvSpPr>
          <p:spPr>
            <a:xfrm>
              <a:off x="7252711" y="4131159"/>
              <a:ext cx="387639" cy="33185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C</a:t>
              </a:r>
              <a:r>
                <a:rPr lang="en-US" altLang="zh-CN" sz="2000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72729" name="Freeform 25"/>
            <p:cNvSpPr/>
            <p:nvPr/>
          </p:nvSpPr>
          <p:spPr>
            <a:xfrm>
              <a:off x="7465912" y="3642947"/>
              <a:ext cx="80758" cy="239320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0" y="225"/>
                </a:cxn>
              </a:cxnLst>
              <a:rect l="0" t="0" r="0" b="0"/>
              <a:pathLst>
                <a:path w="75" h="225">
                  <a:moveTo>
                    <a:pt x="75" y="0"/>
                  </a:moveTo>
                  <a:lnTo>
                    <a:pt x="0" y="225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30" name="Freeform 26"/>
            <p:cNvSpPr/>
            <p:nvPr/>
          </p:nvSpPr>
          <p:spPr>
            <a:xfrm>
              <a:off x="7288244" y="3977994"/>
              <a:ext cx="113061" cy="175501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0" y="165"/>
                </a:cxn>
              </a:cxnLst>
              <a:rect l="0" t="0" r="0" b="0"/>
              <a:pathLst>
                <a:path w="105" h="165">
                  <a:moveTo>
                    <a:pt x="105" y="0"/>
                  </a:moveTo>
                  <a:lnTo>
                    <a:pt x="0" y="165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31" name="Text Box 27"/>
            <p:cNvSpPr txBox="1"/>
            <p:nvPr/>
          </p:nvSpPr>
          <p:spPr>
            <a:xfrm>
              <a:off x="4926879" y="2969661"/>
              <a:ext cx="387639" cy="33185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72732" name="Freeform 28"/>
            <p:cNvSpPr/>
            <p:nvPr/>
          </p:nvSpPr>
          <p:spPr>
            <a:xfrm>
              <a:off x="3928709" y="3020716"/>
              <a:ext cx="96910" cy="280802"/>
            </a:xfrm>
            <a:custGeom>
              <a:avLst/>
              <a:gdLst/>
              <a:ahLst/>
              <a:cxnLst>
                <a:cxn ang="0">
                  <a:pos x="27" y="264"/>
                </a:cxn>
                <a:cxn ang="0">
                  <a:pos x="0" y="120"/>
                </a:cxn>
                <a:cxn ang="0">
                  <a:pos x="90" y="0"/>
                </a:cxn>
              </a:cxnLst>
              <a:rect l="0" t="0" r="0" b="0"/>
              <a:pathLst>
                <a:path w="90" h="264">
                  <a:moveTo>
                    <a:pt x="27" y="264"/>
                  </a:moveTo>
                  <a:lnTo>
                    <a:pt x="0" y="120"/>
                  </a:lnTo>
                  <a:lnTo>
                    <a:pt x="90" y="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33" name="Freeform 29"/>
            <p:cNvSpPr/>
            <p:nvPr/>
          </p:nvSpPr>
          <p:spPr>
            <a:xfrm>
              <a:off x="3702587" y="3036670"/>
              <a:ext cx="64606" cy="264847"/>
            </a:xfrm>
            <a:custGeom>
              <a:avLst/>
              <a:gdLst/>
              <a:ahLst/>
              <a:cxnLst>
                <a:cxn ang="0">
                  <a:pos x="57" y="249"/>
                </a:cxn>
                <a:cxn ang="0">
                  <a:pos x="0" y="120"/>
                </a:cxn>
                <a:cxn ang="0">
                  <a:pos x="60" y="0"/>
                </a:cxn>
              </a:cxnLst>
              <a:rect l="0" t="0" r="0" b="0"/>
              <a:pathLst>
                <a:path w="60" h="249">
                  <a:moveTo>
                    <a:pt x="57" y="249"/>
                  </a:moveTo>
                  <a:lnTo>
                    <a:pt x="0" y="120"/>
                  </a:lnTo>
                  <a:lnTo>
                    <a:pt x="60" y="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734" name="Freeform 30"/>
            <p:cNvSpPr/>
            <p:nvPr/>
          </p:nvSpPr>
          <p:spPr>
            <a:xfrm>
              <a:off x="3831799" y="3196217"/>
              <a:ext cx="48455" cy="478639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0" y="450"/>
                </a:cxn>
              </a:cxnLst>
              <a:rect l="0" t="0" r="0" b="0"/>
              <a:pathLst>
                <a:path w="45" h="450">
                  <a:moveTo>
                    <a:pt x="45" y="0"/>
                  </a:moveTo>
                  <a:lnTo>
                    <a:pt x="0" y="45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2" name="Rectangle 3"/>
          <p:cNvSpPr txBox="1">
            <a:spLocks/>
          </p:cNvSpPr>
          <p:nvPr/>
        </p:nvSpPr>
        <p:spPr>
          <a:xfrm>
            <a:off x="925957" y="4729660"/>
            <a:ext cx="7772400" cy="8667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2400" kern="0" dirty="0" smtClean="0"/>
              <a:t>从物体两个端点到眼节点的光线之间的夹角为</a:t>
            </a:r>
            <a:r>
              <a:rPr lang="zh-CN" altLang="en-US" sz="2400" kern="0" dirty="0" smtClean="0">
                <a:solidFill>
                  <a:schemeClr val="accent2"/>
                </a:solidFill>
              </a:rPr>
              <a:t>视角</a:t>
            </a:r>
            <a:r>
              <a:rPr lang="en-US" altLang="zh-CN" sz="2400" kern="0" dirty="0" smtClean="0"/>
              <a:t>(viewing angle) </a:t>
            </a:r>
            <a:endParaRPr lang="en-US" altLang="zh-CN" sz="2400" kern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1" name="Rectangle 3"/>
          <p:cNvSpPr>
            <a:spLocks noGrp="1"/>
          </p:cNvSpPr>
          <p:nvPr>
            <p:ph idx="1"/>
          </p:nvPr>
        </p:nvSpPr>
        <p:spPr>
          <a:xfrm>
            <a:off x="323020" y="260648"/>
            <a:ext cx="7560580" cy="196229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ts val="3500"/>
              </a:lnSpc>
              <a:spcBef>
                <a:spcPts val="0"/>
              </a:spcBef>
            </a:pPr>
            <a:r>
              <a:rPr lang="zh-CN" altLang="en-US" sz="2400" b="0" dirty="0"/>
              <a:t>正常眼能辨别最小物体（或区分最近的两个</a:t>
            </a:r>
            <a:r>
              <a:rPr lang="zh-CN" altLang="en-US" sz="2400" b="0" dirty="0" smtClean="0"/>
              <a:t>点，两个点各成像在相邻的视锥细胞上）</a:t>
            </a:r>
            <a:r>
              <a:rPr lang="zh-CN" altLang="en-US" sz="2400" b="0" dirty="0"/>
              <a:t>的视角叫</a:t>
            </a:r>
            <a:r>
              <a:rPr lang="zh-CN" altLang="en-US" sz="2400" b="0">
                <a:solidFill>
                  <a:schemeClr val="accent2"/>
                </a:solidFill>
              </a:rPr>
              <a:t>最小视角</a:t>
            </a:r>
            <a:r>
              <a:rPr lang="zh-CN" altLang="en-US" sz="2400" b="0" smtClean="0"/>
              <a:t>，</a:t>
            </a:r>
            <a:r>
              <a:rPr lang="zh-CN" altLang="en-US" sz="2400" b="0"/>
              <a:t>通常</a:t>
            </a:r>
            <a:r>
              <a:rPr lang="zh-CN" altLang="en-US" sz="2400" b="0" smtClean="0"/>
              <a:t>正常</a:t>
            </a:r>
            <a:r>
              <a:rPr lang="zh-CN" altLang="en-US" sz="2400" b="0" dirty="0"/>
              <a:t>眼的</a:t>
            </a:r>
            <a:r>
              <a:rPr lang="zh-CN" altLang="en-US" sz="2400" b="0" dirty="0">
                <a:solidFill>
                  <a:srgbClr val="C00000"/>
                </a:solidFill>
              </a:rPr>
              <a:t>最小视角为一分</a:t>
            </a:r>
            <a:r>
              <a:rPr lang="zh-CN" altLang="en-US" sz="2400" b="0" dirty="0"/>
              <a:t>。眼能分辨的最小视角的倒数为</a:t>
            </a:r>
            <a:r>
              <a:rPr lang="zh-CN" altLang="en-US" sz="2400" b="0" dirty="0">
                <a:solidFill>
                  <a:schemeClr val="accent2"/>
                </a:solidFill>
              </a:rPr>
              <a:t>视力</a:t>
            </a:r>
            <a:r>
              <a:rPr lang="en-US" altLang="zh-CN" sz="2400" b="0" dirty="0"/>
              <a:t>(vision)</a:t>
            </a:r>
            <a:r>
              <a:rPr lang="zh-CN" altLang="en-US" sz="2400" b="0" dirty="0"/>
              <a:t>， 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370510" y="2528900"/>
            <a:ext cx="4161929" cy="2037462"/>
            <a:chOff x="4500314" y="1448780"/>
            <a:chExt cx="4427786" cy="2269096"/>
          </a:xfrm>
        </p:grpSpPr>
        <p:graphicFrame>
          <p:nvGraphicFramePr>
            <p:cNvPr id="427015" name="Object 7"/>
            <p:cNvGraphicFramePr>
              <a:graphicFrameLocks noChangeAspect="1"/>
            </p:cNvGraphicFramePr>
            <p:nvPr/>
          </p:nvGraphicFramePr>
          <p:xfrm>
            <a:off x="4500314" y="1464655"/>
            <a:ext cx="2016125" cy="531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793" r:id="rId4" imgW="735965" imgH="215900" progId="Equation.3">
                    <p:embed/>
                  </p:oleObj>
                </mc:Choice>
                <mc:Fallback>
                  <p:oleObj r:id="rId4" imgW="735965" imgH="215900" progId="Equation.3">
                    <p:embed/>
                    <p:pic>
                      <p:nvPicPr>
                        <p:cNvPr id="0" name="图片 3171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500314" y="1464655"/>
                          <a:ext cx="2016125" cy="53181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7016" name="Object 8"/>
            <p:cNvGraphicFramePr>
              <a:graphicFrameLocks noChangeAspect="1"/>
            </p:cNvGraphicFramePr>
            <p:nvPr/>
          </p:nvGraphicFramePr>
          <p:xfrm>
            <a:off x="6654552" y="1471005"/>
            <a:ext cx="433387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794" r:id="rId6" imgW="165100" imgH="203200" progId="Equation.3">
                    <p:embed/>
                  </p:oleObj>
                </mc:Choice>
                <mc:Fallback>
                  <p:oleObj r:id="rId6" imgW="165100" imgH="203200" progId="Equation.3">
                    <p:embed/>
                    <p:pic>
                      <p:nvPicPr>
                        <p:cNvPr id="0" name="图片 3172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6654552" y="1471005"/>
                          <a:ext cx="433387" cy="5334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7017" name="Object 9"/>
            <p:cNvGraphicFramePr>
              <a:graphicFrameLocks noChangeAspect="1"/>
            </p:cNvGraphicFramePr>
            <p:nvPr/>
          </p:nvGraphicFramePr>
          <p:xfrm>
            <a:off x="7451477" y="1464655"/>
            <a:ext cx="500062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795" r:id="rId8" imgW="190500" imgH="203200" progId="Equation.3">
                    <p:embed/>
                  </p:oleObj>
                </mc:Choice>
                <mc:Fallback>
                  <p:oleObj r:id="rId8" imgW="190500" imgH="203200" progId="Equation.3">
                    <p:embed/>
                    <p:pic>
                      <p:nvPicPr>
                        <p:cNvPr id="0" name="图片 3173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7451477" y="1464655"/>
                          <a:ext cx="500062" cy="5334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7018" name="Object 10"/>
            <p:cNvGraphicFramePr>
              <a:graphicFrameLocks noChangeAspect="1"/>
            </p:cNvGraphicFramePr>
            <p:nvPr/>
          </p:nvGraphicFramePr>
          <p:xfrm>
            <a:off x="8181727" y="1448780"/>
            <a:ext cx="566737" cy="466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796" r:id="rId10" imgW="215900" imgH="177800" progId="Equation.3">
                    <p:embed/>
                  </p:oleObj>
                </mc:Choice>
                <mc:Fallback>
                  <p:oleObj r:id="rId10" imgW="215900" imgH="177800" progId="Equation.3">
                    <p:embed/>
                    <p:pic>
                      <p:nvPicPr>
                        <p:cNvPr id="0" name="图片 3174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8181727" y="1448780"/>
                          <a:ext cx="566737" cy="4667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7020" name="Object 12"/>
            <p:cNvGraphicFramePr>
              <a:graphicFrameLocks noChangeAspect="1"/>
            </p:cNvGraphicFramePr>
            <p:nvPr/>
          </p:nvGraphicFramePr>
          <p:xfrm>
            <a:off x="5745163" y="2278013"/>
            <a:ext cx="623887" cy="500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797" r:id="rId12" imgW="254000" imgH="203200" progId="Equation.3">
                    <p:embed/>
                  </p:oleObj>
                </mc:Choice>
                <mc:Fallback>
                  <p:oleObj r:id="rId12" imgW="254000" imgH="203200" progId="Equation.3">
                    <p:embed/>
                    <p:pic>
                      <p:nvPicPr>
                        <p:cNvPr id="0" name="图片 3176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5745163" y="2278013"/>
                          <a:ext cx="623887" cy="5000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7023" name="Object 15"/>
            <p:cNvGraphicFramePr>
              <a:graphicFrameLocks noChangeAspect="1"/>
            </p:cNvGraphicFramePr>
            <p:nvPr/>
          </p:nvGraphicFramePr>
          <p:xfrm>
            <a:off x="6692900" y="2278013"/>
            <a:ext cx="312738" cy="500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798" r:id="rId14" imgW="127000" imgH="203200" progId="Equation.3">
                    <p:embed/>
                  </p:oleObj>
                </mc:Choice>
                <mc:Fallback>
                  <p:oleObj r:id="rId14" imgW="127000" imgH="203200" progId="Equation.3">
                    <p:embed/>
                    <p:pic>
                      <p:nvPicPr>
                        <p:cNvPr id="0" name="图片 3177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6692900" y="2278013"/>
                          <a:ext cx="312738" cy="5000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7024" name="Object 16"/>
            <p:cNvGraphicFramePr>
              <a:graphicFrameLocks noChangeAspect="1"/>
            </p:cNvGraphicFramePr>
            <p:nvPr/>
          </p:nvGraphicFramePr>
          <p:xfrm>
            <a:off x="7377113" y="2278013"/>
            <a:ext cx="657225" cy="500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799" r:id="rId16" imgW="266700" imgH="203200" progId="Equation.3">
                    <p:embed/>
                  </p:oleObj>
                </mc:Choice>
                <mc:Fallback>
                  <p:oleObj r:id="rId16" imgW="266700" imgH="203200" progId="Equation.3">
                    <p:embed/>
                    <p:pic>
                      <p:nvPicPr>
                        <p:cNvPr id="0" name="图片 3178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7377113" y="2278013"/>
                          <a:ext cx="657225" cy="5000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7025" name="Object 17"/>
            <p:cNvGraphicFramePr>
              <a:graphicFrameLocks noChangeAspect="1"/>
            </p:cNvGraphicFramePr>
            <p:nvPr/>
          </p:nvGraphicFramePr>
          <p:xfrm>
            <a:off x="8221663" y="2278013"/>
            <a:ext cx="625475" cy="500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800" r:id="rId18" imgW="254000" imgH="203200" progId="Equation.3">
                    <p:embed/>
                  </p:oleObj>
                </mc:Choice>
                <mc:Fallback>
                  <p:oleObj r:id="rId18" imgW="254000" imgH="203200" progId="Equation.3">
                    <p:embed/>
                    <p:pic>
                      <p:nvPicPr>
                        <p:cNvPr id="0" name="图片 3179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8221663" y="2278013"/>
                          <a:ext cx="625475" cy="5000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7026" name="Object 18"/>
            <p:cNvGraphicFramePr>
              <a:graphicFrameLocks noChangeAspect="1"/>
            </p:cNvGraphicFramePr>
            <p:nvPr/>
          </p:nvGraphicFramePr>
          <p:xfrm>
            <a:off x="5713413" y="3217813"/>
            <a:ext cx="655637" cy="500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801" r:id="rId20" imgW="266700" imgH="203200" progId="Equation.3">
                    <p:embed/>
                  </p:oleObj>
                </mc:Choice>
                <mc:Fallback>
                  <p:oleObj r:id="rId20" imgW="266700" imgH="203200" progId="Equation.3">
                    <p:embed/>
                    <p:pic>
                      <p:nvPicPr>
                        <p:cNvPr id="0" name="图片 3180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5713413" y="3217813"/>
                          <a:ext cx="655637" cy="5000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7027" name="Object 19"/>
            <p:cNvGraphicFramePr>
              <a:graphicFrameLocks noChangeAspect="1"/>
            </p:cNvGraphicFramePr>
            <p:nvPr/>
          </p:nvGraphicFramePr>
          <p:xfrm>
            <a:off x="6621463" y="3217813"/>
            <a:ext cx="655637" cy="500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802" r:id="rId22" imgW="266700" imgH="203200" progId="Equation.3">
                    <p:embed/>
                  </p:oleObj>
                </mc:Choice>
                <mc:Fallback>
                  <p:oleObj r:id="rId22" imgW="266700" imgH="203200" progId="Equation.3">
                    <p:embed/>
                    <p:pic>
                      <p:nvPicPr>
                        <p:cNvPr id="0" name="图片 3181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6621463" y="3217813"/>
                          <a:ext cx="655637" cy="5000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7028" name="Object 20"/>
            <p:cNvGraphicFramePr>
              <a:graphicFrameLocks noChangeAspect="1"/>
            </p:cNvGraphicFramePr>
            <p:nvPr/>
          </p:nvGraphicFramePr>
          <p:xfrm>
            <a:off x="7397750" y="3217813"/>
            <a:ext cx="687388" cy="500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803" r:id="rId24" imgW="279400" imgH="203200" progId="Equation.3">
                    <p:embed/>
                  </p:oleObj>
                </mc:Choice>
                <mc:Fallback>
                  <p:oleObj r:id="rId24" imgW="279400" imgH="203200" progId="Equation.3">
                    <p:embed/>
                    <p:pic>
                      <p:nvPicPr>
                        <p:cNvPr id="0" name="图片 3182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7397750" y="3217813"/>
                          <a:ext cx="687388" cy="5000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7029" name="Object 21"/>
            <p:cNvGraphicFramePr>
              <a:graphicFrameLocks noChangeAspect="1"/>
            </p:cNvGraphicFramePr>
            <p:nvPr/>
          </p:nvGraphicFramePr>
          <p:xfrm>
            <a:off x="8240713" y="3181301"/>
            <a:ext cx="687387" cy="5000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804" r:id="rId26" imgW="279400" imgH="203200" progId="Equation.3">
                    <p:embed/>
                  </p:oleObj>
                </mc:Choice>
                <mc:Fallback>
                  <p:oleObj r:id="rId26" imgW="279400" imgH="203200" progId="Equation.3">
                    <p:embed/>
                    <p:pic>
                      <p:nvPicPr>
                        <p:cNvPr id="0" name="图片 3183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8240713" y="3181301"/>
                          <a:ext cx="687387" cy="50006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1426834"/>
              </p:ext>
            </p:extLst>
          </p:nvPr>
        </p:nvGraphicFramePr>
        <p:xfrm>
          <a:off x="752355" y="2995776"/>
          <a:ext cx="4162275" cy="858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05" name="Equation" r:id="rId28" imgW="1879600" imgH="406400" progId="Equation.DSMT4">
                  <p:embed/>
                </p:oleObj>
              </mc:Choice>
              <mc:Fallback>
                <p:oleObj name="Equation" r:id="rId28" imgW="1879600" imgH="406400" progId="Equation.DSMT4">
                  <p:embed/>
                  <p:pic>
                    <p:nvPicPr>
                      <p:cNvPr id="4270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355" y="2995776"/>
                        <a:ext cx="4162275" cy="8585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1467204"/>
              </p:ext>
            </p:extLst>
          </p:nvPr>
        </p:nvGraphicFramePr>
        <p:xfrm>
          <a:off x="532435" y="3889093"/>
          <a:ext cx="4631403" cy="838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06" name="Equation" r:id="rId30" imgW="2247900" imgH="406400" progId="Equation.DSMT4">
                  <p:embed/>
                </p:oleObj>
              </mc:Choice>
              <mc:Fallback>
                <p:oleObj name="Equation" r:id="rId30" imgW="2247900" imgH="406400" progId="Equation.DSMT4">
                  <p:embed/>
                  <p:pic>
                    <p:nvPicPr>
                      <p:cNvPr id="42701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435" y="3889093"/>
                        <a:ext cx="4631403" cy="8386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476672"/>
            <a:ext cx="72368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例：</a:t>
            </a:r>
            <a:r>
              <a:rPr kumimoji="1" lang="zh-CN" altLang="zh-CN" sz="2800" dirty="0" smtClean="0">
                <a:solidFill>
                  <a:schemeClr val="accent1">
                    <a:lumMod val="50000"/>
                  </a:schemeClr>
                </a:solidFill>
              </a:rPr>
              <a:t>黑板</a:t>
            </a:r>
            <a:r>
              <a:rPr kumimoji="1" lang="zh-CN" altLang="zh-CN" sz="2800" dirty="0">
                <a:solidFill>
                  <a:schemeClr val="accent1">
                    <a:lumMod val="50000"/>
                  </a:schemeClr>
                </a:solidFill>
              </a:rPr>
              <a:t>上有两条直线相距</a:t>
            </a:r>
            <a:r>
              <a:rPr kumimoji="1" lang="en-US" altLang="zh-CN" sz="2800" dirty="0">
                <a:solidFill>
                  <a:schemeClr val="accent1">
                    <a:lumMod val="50000"/>
                  </a:schemeClr>
                </a:solidFill>
              </a:rPr>
              <a:t>2mm</a:t>
            </a:r>
            <a:r>
              <a:rPr kumimoji="1" lang="zh-CN" altLang="zh-CN" sz="2800" dirty="0">
                <a:solidFill>
                  <a:schemeClr val="accent1">
                    <a:lumMod val="50000"/>
                  </a:schemeClr>
                </a:solidFill>
              </a:rPr>
              <a:t>，在正常照明情况下，坐在</a:t>
            </a:r>
            <a:r>
              <a:rPr kumimoji="1" lang="en-US" altLang="zh-CN" sz="2800" dirty="0">
                <a:solidFill>
                  <a:schemeClr val="accent1">
                    <a:lumMod val="50000"/>
                  </a:schemeClr>
                </a:solidFill>
              </a:rPr>
              <a:t>4.6</a:t>
            </a:r>
            <a:r>
              <a:rPr kumimoji="1" lang="zh-CN" altLang="zh-CN" sz="2800" dirty="0">
                <a:solidFill>
                  <a:schemeClr val="accent1">
                    <a:lumMod val="50000"/>
                  </a:schemeClr>
                </a:solidFill>
              </a:rPr>
              <a:t>米远的学生刚好能分辨这两条直线，则他眼睛的最小分辨角最接近</a:t>
            </a:r>
            <a:r>
              <a:rPr kumimoji="1" lang="en-US" altLang="zh-CN" sz="2800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kumimoji="1" lang="zh-CN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kumimoji="1" lang="en-US" altLang="zh-CN" sz="2800" dirty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kumimoji="1" lang="zh-CN" altLang="zh-CN" sz="2800" dirty="0">
                <a:solidFill>
                  <a:schemeClr val="accent1">
                    <a:lumMod val="50000"/>
                  </a:schemeClr>
                </a:solidFill>
              </a:rPr>
              <a:t>．</a:t>
            </a:r>
            <a:r>
              <a:rPr kumimoji="1" lang="en-US" altLang="zh-CN" sz="2800" dirty="0" smtClean="0">
                <a:solidFill>
                  <a:schemeClr val="accent1">
                    <a:lumMod val="50000"/>
                  </a:schemeClr>
                </a:solidFill>
              </a:rPr>
              <a:t>0.5</a:t>
            </a:r>
            <a:r>
              <a:rPr kumimoji="1" lang="en-US" altLang="zh-CN" sz="2800" dirty="0" smtClean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</a:t>
            </a:r>
            <a:r>
              <a:rPr kumimoji="1" lang="en-US" altLang="zh-CN" sz="2800" dirty="0" smtClean="0">
                <a:solidFill>
                  <a:schemeClr val="accent1">
                    <a:lumMod val="50000"/>
                  </a:schemeClr>
                </a:solidFill>
              </a:rPr>
              <a:t> 	B. 1</a:t>
            </a:r>
            <a:r>
              <a:rPr kumimoji="1" lang="en-US" altLang="zh-CN" sz="2800" dirty="0" smtClean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</a:t>
            </a:r>
            <a:r>
              <a:rPr kumimoji="1" lang="en-US" altLang="zh-CN" sz="2800" dirty="0" smtClean="0"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kumimoji="1" lang="en-US" altLang="zh-CN" sz="2800" dirty="0">
                <a:solidFill>
                  <a:schemeClr val="accent1">
                    <a:lumMod val="50000"/>
                  </a:schemeClr>
                </a:solidFill>
              </a:rPr>
              <a:t>	C. </a:t>
            </a:r>
            <a:r>
              <a:rPr kumimoji="1" lang="en-US" altLang="zh-CN" sz="2800" dirty="0" smtClean="0">
                <a:solidFill>
                  <a:schemeClr val="accent1">
                    <a:lumMod val="50000"/>
                  </a:schemeClr>
                </a:solidFill>
              </a:rPr>
              <a:t>1.5</a:t>
            </a:r>
            <a:r>
              <a:rPr kumimoji="1" lang="en-US" altLang="zh-CN" sz="2800" dirty="0" smtClean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</a:t>
            </a:r>
            <a:r>
              <a:rPr kumimoji="1" lang="en-US" altLang="zh-CN" sz="2800" dirty="0" smtClean="0">
                <a:solidFill>
                  <a:schemeClr val="accent1">
                    <a:lumMod val="50000"/>
                  </a:schemeClr>
                </a:solidFill>
              </a:rPr>
              <a:t>          </a:t>
            </a:r>
            <a:r>
              <a:rPr kumimoji="1"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kumimoji="1" lang="en-US" altLang="zh-CN" sz="28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kumimoji="1" lang="en-US" altLang="zh-CN" sz="2800" dirty="0" smtClean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</a:t>
            </a:r>
            <a:endParaRPr kumimoji="1" lang="zh-CN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9592" y="2488106"/>
            <a:ext cx="3456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题中弧度近似为：</a:t>
            </a:r>
            <a:endParaRPr lang="zh-CN" altLang="en-US" sz="2800" dirty="0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9529"/>
              </p:ext>
            </p:extLst>
          </p:nvPr>
        </p:nvGraphicFramePr>
        <p:xfrm>
          <a:off x="4089969" y="2255977"/>
          <a:ext cx="842071" cy="868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41" name="Equation" r:id="rId4" imgW="380880" imgH="393480" progId="Equation.DSMT4">
                  <p:embed/>
                </p:oleObj>
              </mc:Choice>
              <mc:Fallback>
                <p:oleObj name="Equation" r:id="rId4" imgW="380880" imgH="393480" progId="Equation.DSMT4">
                  <p:embed/>
                  <p:pic>
                    <p:nvPicPr>
                      <p:cNvPr id="4" name="对象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89969" y="2255977"/>
                        <a:ext cx="842071" cy="8685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1032098" y="3479271"/>
            <a:ext cx="3456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对应的度数为：</a:t>
            </a:r>
            <a:endParaRPr lang="zh-CN" altLang="en-US" sz="2800" dirty="0"/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732418"/>
              </p:ext>
            </p:extLst>
          </p:nvPr>
        </p:nvGraphicFramePr>
        <p:xfrm>
          <a:off x="3851920" y="3287222"/>
          <a:ext cx="3312368" cy="907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42" name="Equation" r:id="rId6" imgW="1434960" imgH="393480" progId="Equation.DSMT4">
                  <p:embed/>
                </p:oleObj>
              </mc:Choice>
              <mc:Fallback>
                <p:oleObj name="Equation" r:id="rId6" imgW="1434960" imgH="393480" progId="Equation.DSMT4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51920" y="3287222"/>
                        <a:ext cx="3312368" cy="9073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48939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4000" smtClean="0">
                <a:solidFill>
                  <a:srgbClr val="C00000"/>
                </a:solidFill>
              </a:rPr>
              <a:t>7</a:t>
            </a:r>
            <a:r>
              <a:rPr lang="zh-CN" altLang="en-US" sz="4000" smtClean="0">
                <a:solidFill>
                  <a:srgbClr val="C00000"/>
                </a:solidFill>
              </a:rPr>
              <a:t>、</a:t>
            </a:r>
            <a:r>
              <a:rPr lang="zh-CN" altLang="en-US" sz="4000" dirty="0">
                <a:solidFill>
                  <a:srgbClr val="C00000"/>
                </a:solidFill>
              </a:rPr>
              <a:t>视力异常</a:t>
            </a:r>
            <a:br>
              <a:rPr lang="zh-CN" altLang="en-US" sz="4000" dirty="0">
                <a:solidFill>
                  <a:srgbClr val="C00000"/>
                </a:solidFill>
              </a:rPr>
            </a:br>
            <a:r>
              <a:rPr lang="en-US" altLang="zh-CN" sz="4000" dirty="0">
                <a:solidFill>
                  <a:srgbClr val="C00000"/>
                </a:solidFill>
              </a:rPr>
              <a:t>Abnormal vision</a:t>
            </a:r>
          </a:p>
        </p:txBody>
      </p:sp>
      <p:sp>
        <p:nvSpPr>
          <p:cNvPr id="74755" name="Rectangle 3"/>
          <p:cNvSpPr>
            <a:spLocks noGrp="1"/>
          </p:cNvSpPr>
          <p:nvPr>
            <p:ph idx="1"/>
          </p:nvPr>
        </p:nvSpPr>
        <p:spPr>
          <a:xfrm>
            <a:off x="3311525" y="2168525"/>
            <a:ext cx="5146675" cy="3927475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dirty="0"/>
              <a:t>近视眼 </a:t>
            </a:r>
          </a:p>
          <a:p>
            <a:pPr eaLnBrk="1" hangingPunct="1"/>
            <a:r>
              <a:rPr lang="zh-CN" altLang="en-US" dirty="0"/>
              <a:t>远视眼</a:t>
            </a:r>
          </a:p>
          <a:p>
            <a:pPr eaLnBrk="1" hangingPunct="1"/>
            <a:r>
              <a:rPr lang="zh-CN" altLang="en-US" dirty="0"/>
              <a:t>老花眼</a:t>
            </a:r>
          </a:p>
          <a:p>
            <a:pPr eaLnBrk="1" hangingPunct="1"/>
            <a:r>
              <a:rPr lang="zh-CN" altLang="en-US" dirty="0"/>
              <a:t>散光眼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08324" y="1043732"/>
            <a:ext cx="4752527" cy="3546475"/>
            <a:chOff x="3887924" y="116632"/>
            <a:chExt cx="4752527" cy="3546475"/>
          </a:xfrm>
        </p:grpSpPr>
        <p:graphicFrame>
          <p:nvGraphicFramePr>
            <p:cNvPr id="75783" name="Object 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76801033"/>
                </p:ext>
              </p:extLst>
            </p:nvPr>
          </p:nvGraphicFramePr>
          <p:xfrm>
            <a:off x="3887924" y="116632"/>
            <a:ext cx="4752527" cy="3546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233" r:id="rId3" imgW="4105275" imgH="3048000" progId="Visio.Drawing.11">
                    <p:embed/>
                  </p:oleObj>
                </mc:Choice>
                <mc:Fallback>
                  <p:oleObj r:id="rId3" imgW="4105275" imgH="3048000" progId="Visio.Drawing.11">
                    <p:embed/>
                    <p:pic>
                      <p:nvPicPr>
                        <p:cNvPr id="0" name="图片 318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887924" y="116632"/>
                          <a:ext cx="4752527" cy="35464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矩形 1"/>
            <p:cNvSpPr/>
            <p:nvPr/>
          </p:nvSpPr>
          <p:spPr bwMode="auto">
            <a:xfrm>
              <a:off x="5472100" y="3104964"/>
              <a:ext cx="1440160" cy="43204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75778" name="Rectangle 2"/>
          <p:cNvSpPr>
            <a:spLocks noGrp="1"/>
          </p:cNvSpPr>
          <p:nvPr>
            <p:ph type="title"/>
          </p:nvPr>
        </p:nvSpPr>
        <p:spPr>
          <a:xfrm>
            <a:off x="381000" y="163513"/>
            <a:ext cx="3886200" cy="1143000"/>
          </a:xfrm>
        </p:spPr>
        <p:txBody>
          <a:bodyPr vert="horz" wrap="square" lIns="91440" tIns="45720" rIns="91440" bIns="45720" anchor="ctr"/>
          <a:lstStyle/>
          <a:p>
            <a:pPr algn="l" eaLnBrk="1" hangingPunct="1"/>
            <a:r>
              <a:rPr lang="zh-CN" altLang="en-US" sz="4000" smtClean="0">
                <a:solidFill>
                  <a:srgbClr val="C00000"/>
                </a:solidFill>
              </a:rPr>
              <a:t>近视眼  </a:t>
            </a:r>
            <a:r>
              <a:rPr lang="en-US" altLang="zh-CN" sz="4000" smtClean="0">
                <a:solidFill>
                  <a:srgbClr val="C00000"/>
                </a:solidFill>
              </a:rPr>
              <a:t>mypoia</a:t>
            </a:r>
            <a:endParaRPr lang="en-US" altLang="zh-CN" sz="4000" dirty="0">
              <a:solidFill>
                <a:srgbClr val="C00000"/>
              </a:solidFill>
            </a:endParaRPr>
          </a:p>
        </p:txBody>
      </p:sp>
      <p:sp>
        <p:nvSpPr>
          <p:cNvPr id="429059" name="Rectangle 3"/>
          <p:cNvSpPr>
            <a:spLocks noGrp="1"/>
          </p:cNvSpPr>
          <p:nvPr>
            <p:ph idx="1"/>
          </p:nvPr>
        </p:nvSpPr>
        <p:spPr>
          <a:xfrm>
            <a:off x="830190" y="4065379"/>
            <a:ext cx="7772400" cy="1649621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sz="2800" dirty="0">
                <a:solidFill>
                  <a:schemeClr val="accent2"/>
                </a:solidFill>
              </a:rPr>
              <a:t>轴性近视眼：</a:t>
            </a:r>
            <a:r>
              <a:rPr lang="zh-CN" altLang="en-US" sz="2800" dirty="0"/>
              <a:t>眼的前后轴间距过长。</a:t>
            </a:r>
          </a:p>
          <a:p>
            <a:pPr eaLnBrk="1" hangingPunct="1"/>
            <a:r>
              <a:rPr lang="zh-CN" altLang="en-US" sz="2800" dirty="0">
                <a:solidFill>
                  <a:schemeClr val="accent2"/>
                </a:solidFill>
              </a:rPr>
              <a:t>屈光性近视眼</a:t>
            </a:r>
            <a:r>
              <a:rPr lang="zh-CN" altLang="en-US" sz="2800" dirty="0" smtClean="0">
                <a:solidFill>
                  <a:schemeClr val="accent2"/>
                </a:solidFill>
              </a:rPr>
              <a:t>：</a:t>
            </a:r>
            <a:r>
              <a:rPr lang="zh-CN" altLang="en-US" sz="2800" dirty="0" smtClean="0"/>
              <a:t>系统的屈光能力过</a:t>
            </a:r>
            <a:r>
              <a:rPr lang="zh-CN" altLang="en-US" sz="2800" dirty="0"/>
              <a:t>大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 eaLnBrk="1" hangingPunct="1"/>
            <a:r>
              <a:rPr lang="zh-CN" altLang="en-US" sz="2800" dirty="0" smtClean="0"/>
              <a:t>远点、近点距离较正常人小。</a:t>
            </a:r>
            <a:endParaRPr lang="zh-CN" altLang="en-US" sz="2800" dirty="0"/>
          </a:p>
        </p:txBody>
      </p:sp>
      <p:sp>
        <p:nvSpPr>
          <p:cNvPr id="75780" name="Rectangle 5"/>
          <p:cNvSpPr/>
          <p:nvPr/>
        </p:nvSpPr>
        <p:spPr>
          <a:xfrm>
            <a:off x="0" y="2714625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5781" name="Rectangle 7"/>
          <p:cNvSpPr/>
          <p:nvPr/>
        </p:nvSpPr>
        <p:spPr>
          <a:xfrm>
            <a:off x="0" y="273843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5782" name="Rectangle 33"/>
          <p:cNvSpPr/>
          <p:nvPr/>
        </p:nvSpPr>
        <p:spPr>
          <a:xfrm>
            <a:off x="0" y="2714625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9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29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29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05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5079529" y="3621984"/>
            <a:ext cx="3583858" cy="2745623"/>
            <a:chOff x="5656465" y="3422479"/>
            <a:chExt cx="3583858" cy="2745623"/>
          </a:xfrm>
        </p:grpSpPr>
        <p:grpSp>
          <p:nvGrpSpPr>
            <p:cNvPr id="2" name="组合 1"/>
            <p:cNvGrpSpPr/>
            <p:nvPr/>
          </p:nvGrpSpPr>
          <p:grpSpPr>
            <a:xfrm>
              <a:off x="5656465" y="3572387"/>
              <a:ext cx="3583858" cy="2595715"/>
              <a:chOff x="5656465" y="3572387"/>
              <a:chExt cx="3583858" cy="2595715"/>
            </a:xfrm>
          </p:grpSpPr>
          <p:sp>
            <p:nvSpPr>
              <p:cNvPr id="3" name="弧形 2"/>
              <p:cNvSpPr/>
              <p:nvPr/>
            </p:nvSpPr>
            <p:spPr>
              <a:xfrm>
                <a:off x="7278796" y="3572387"/>
                <a:ext cx="1622322" cy="1622322"/>
              </a:xfrm>
              <a:prstGeom prst="arc">
                <a:avLst>
                  <a:gd name="adj1" fmla="val 16200000"/>
                  <a:gd name="adj2" fmla="val 5283906"/>
                </a:avLst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5656465" y="4383548"/>
                <a:ext cx="358385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椭圆 4"/>
              <p:cNvSpPr/>
              <p:nvPr/>
            </p:nvSpPr>
            <p:spPr>
              <a:xfrm>
                <a:off x="7514760" y="4090833"/>
                <a:ext cx="268339" cy="582767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6" name="圆角矩形标注 5"/>
              <p:cNvSpPr/>
              <p:nvPr/>
            </p:nvSpPr>
            <p:spPr>
              <a:xfrm>
                <a:off x="7488952" y="5570673"/>
                <a:ext cx="940209" cy="597429"/>
              </a:xfrm>
              <a:prstGeom prst="wedgeRoundRectCallout">
                <a:avLst>
                  <a:gd name="adj1" fmla="val -35883"/>
                  <a:gd name="adj2" fmla="val -181645"/>
                  <a:gd name="adj3" fmla="val 16667"/>
                </a:avLst>
              </a:prstGeom>
              <a:noFill/>
              <a:ln w="952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dirty="0" smtClean="0">
                    <a:solidFill>
                      <a:srgbClr val="C00000"/>
                    </a:solidFill>
                  </a:rPr>
                  <a:t>紧张状态</a:t>
                </a:r>
                <a:endParaRPr lang="zh-CN" altLang="en-US" sz="2000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5807636" y="4176177"/>
              <a:ext cx="3089634" cy="1372493"/>
              <a:chOff x="5807636" y="4176177"/>
              <a:chExt cx="3089634" cy="1372493"/>
            </a:xfrm>
          </p:grpSpPr>
          <p:cxnSp>
            <p:nvCxnSpPr>
              <p:cNvPr id="19" name="直接箭头连接符 18"/>
              <p:cNvCxnSpPr>
                <a:stCxn id="5" idx="7"/>
              </p:cNvCxnSpPr>
              <p:nvPr/>
            </p:nvCxnSpPr>
            <p:spPr>
              <a:xfrm>
                <a:off x="7743802" y="4176177"/>
                <a:ext cx="1153468" cy="20145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0" name="直接箭头连接符 19"/>
              <p:cNvCxnSpPr>
                <a:stCxn id="5" idx="5"/>
              </p:cNvCxnSpPr>
              <p:nvPr/>
            </p:nvCxnSpPr>
            <p:spPr>
              <a:xfrm flipV="1">
                <a:off x="7743802" y="4385099"/>
                <a:ext cx="1153466" cy="20315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1" name="直接箭头连接符 20"/>
              <p:cNvCxnSpPr>
                <a:stCxn id="23" idx="7"/>
                <a:endCxn id="5" idx="1"/>
              </p:cNvCxnSpPr>
              <p:nvPr/>
            </p:nvCxnSpPr>
            <p:spPr>
              <a:xfrm flipV="1">
                <a:off x="7138236" y="4176177"/>
                <a:ext cx="415821" cy="19439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2" name="直接箭头连接符 21"/>
              <p:cNvCxnSpPr>
                <a:stCxn id="23" idx="5"/>
                <a:endCxn id="5" idx="3"/>
              </p:cNvCxnSpPr>
              <p:nvPr/>
            </p:nvCxnSpPr>
            <p:spPr>
              <a:xfrm>
                <a:off x="7138236" y="4409300"/>
                <a:ext cx="415821" cy="17895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3" name="椭圆 22"/>
              <p:cNvSpPr/>
              <p:nvPr/>
            </p:nvSpPr>
            <p:spPr>
              <a:xfrm>
                <a:off x="7091488" y="4362552"/>
                <a:ext cx="54769" cy="54769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24" name="圆角矩形标注 23"/>
              <p:cNvSpPr/>
              <p:nvPr/>
            </p:nvSpPr>
            <p:spPr>
              <a:xfrm>
                <a:off x="5807636" y="4951241"/>
                <a:ext cx="940209" cy="597429"/>
              </a:xfrm>
              <a:prstGeom prst="wedgeRoundRectCallout">
                <a:avLst>
                  <a:gd name="adj1" fmla="val 85457"/>
                  <a:gd name="adj2" fmla="val -135538"/>
                  <a:gd name="adj3" fmla="val 16667"/>
                </a:avLst>
              </a:prstGeom>
              <a:noFill/>
              <a:ln w="9525">
                <a:solidFill>
                  <a:srgbClr val="3333FF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近点</a:t>
                </a:r>
                <a:endParaRPr lang="zh-CN" altLang="en-US" sz="2000" dirty="0">
                  <a:solidFill>
                    <a:schemeClr val="accent2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5855261" y="3422479"/>
              <a:ext cx="2999146" cy="1165777"/>
              <a:chOff x="5855261" y="3422479"/>
              <a:chExt cx="2999146" cy="1165777"/>
            </a:xfrm>
          </p:grpSpPr>
          <p:cxnSp>
            <p:nvCxnSpPr>
              <p:cNvPr id="26" name="直接连接符 25"/>
              <p:cNvCxnSpPr>
                <a:endCxn id="5" idx="1"/>
              </p:cNvCxnSpPr>
              <p:nvPr/>
            </p:nvCxnSpPr>
            <p:spPr>
              <a:xfrm flipV="1">
                <a:off x="6603588" y="4176177"/>
                <a:ext cx="950469" cy="206911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>
                <a:endCxn id="5" idx="3"/>
              </p:cNvCxnSpPr>
              <p:nvPr/>
            </p:nvCxnSpPr>
            <p:spPr>
              <a:xfrm>
                <a:off x="6627400" y="4397375"/>
                <a:ext cx="926657" cy="190881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>
                <a:stCxn id="5" idx="7"/>
              </p:cNvCxnSpPr>
              <p:nvPr/>
            </p:nvCxnSpPr>
            <p:spPr>
              <a:xfrm>
                <a:off x="7743802" y="4176177"/>
                <a:ext cx="1110605" cy="40799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>
                <a:stCxn id="5" idx="5"/>
              </p:cNvCxnSpPr>
              <p:nvPr/>
            </p:nvCxnSpPr>
            <p:spPr>
              <a:xfrm flipV="1">
                <a:off x="7743802" y="4215077"/>
                <a:ext cx="1080125" cy="373179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圆角矩形标注 29"/>
              <p:cNvSpPr/>
              <p:nvPr/>
            </p:nvSpPr>
            <p:spPr>
              <a:xfrm>
                <a:off x="5855261" y="3422479"/>
                <a:ext cx="940209" cy="597429"/>
              </a:xfrm>
              <a:prstGeom prst="wedgeRoundRectCallout">
                <a:avLst>
                  <a:gd name="adj1" fmla="val 29738"/>
                  <a:gd name="adj2" fmla="val 101220"/>
                  <a:gd name="adj3" fmla="val 16667"/>
                </a:avLst>
              </a:prstGeom>
              <a:noFill/>
              <a:ln w="9525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正常近点</a:t>
                </a:r>
                <a:endParaRPr lang="zh-CN" altLang="en-US" sz="2000" dirty="0">
                  <a:solidFill>
                    <a:schemeClr val="accent2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676172" y="321862"/>
            <a:ext cx="4076323" cy="2598521"/>
            <a:chOff x="650993" y="3566304"/>
            <a:chExt cx="4076323" cy="2598521"/>
          </a:xfrm>
        </p:grpSpPr>
        <p:sp>
          <p:nvSpPr>
            <p:cNvPr id="7" name="弧形 6"/>
            <p:cNvSpPr/>
            <p:nvPr/>
          </p:nvSpPr>
          <p:spPr>
            <a:xfrm>
              <a:off x="2765789" y="3569110"/>
              <a:ext cx="1622322" cy="1622322"/>
            </a:xfrm>
            <a:prstGeom prst="arc">
              <a:avLst>
                <a:gd name="adj1" fmla="val 16200000"/>
                <a:gd name="adj2" fmla="val 5283906"/>
              </a:avLst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50993" y="4380271"/>
              <a:ext cx="40763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3001754" y="4055806"/>
              <a:ext cx="185408" cy="648928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171956" y="4150839"/>
              <a:ext cx="3212307" cy="1394554"/>
              <a:chOff x="1171956" y="4150839"/>
              <a:chExt cx="3212307" cy="1394554"/>
            </a:xfrm>
          </p:grpSpPr>
          <p:cxnSp>
            <p:nvCxnSpPr>
              <p:cNvPr id="11" name="直接箭头连接符 10"/>
              <p:cNvCxnSpPr>
                <a:stCxn id="9" idx="7"/>
              </p:cNvCxnSpPr>
              <p:nvPr/>
            </p:nvCxnSpPr>
            <p:spPr>
              <a:xfrm>
                <a:off x="3160010" y="4150839"/>
                <a:ext cx="1224253" cy="22351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2" name="直接箭头连接符 11"/>
              <p:cNvCxnSpPr>
                <a:stCxn id="9" idx="5"/>
              </p:cNvCxnSpPr>
              <p:nvPr/>
            </p:nvCxnSpPr>
            <p:spPr>
              <a:xfrm flipV="1">
                <a:off x="3160010" y="4381822"/>
                <a:ext cx="1224251" cy="22787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3" name="直接箭头连接符 12"/>
              <p:cNvCxnSpPr>
                <a:endCxn id="9" idx="1"/>
              </p:cNvCxnSpPr>
              <p:nvPr/>
            </p:nvCxnSpPr>
            <p:spPr>
              <a:xfrm flipV="1">
                <a:off x="1209580" y="4150839"/>
                <a:ext cx="1819326" cy="22304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" name="直接箭头连接符 13"/>
              <p:cNvCxnSpPr>
                <a:endCxn id="9" idx="3"/>
              </p:cNvCxnSpPr>
              <p:nvPr/>
            </p:nvCxnSpPr>
            <p:spPr>
              <a:xfrm>
                <a:off x="1179100" y="4381976"/>
                <a:ext cx="1849806" cy="22772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5" name="椭圆 14"/>
              <p:cNvSpPr/>
              <p:nvPr/>
            </p:nvSpPr>
            <p:spPr>
              <a:xfrm>
                <a:off x="1171956" y="4352925"/>
                <a:ext cx="54769" cy="5476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16" name="圆角矩形标注 15"/>
              <p:cNvSpPr/>
              <p:nvPr/>
            </p:nvSpPr>
            <p:spPr>
              <a:xfrm>
                <a:off x="1294629" y="4947964"/>
                <a:ext cx="940209" cy="597429"/>
              </a:xfrm>
              <a:prstGeom prst="wedgeRoundRectCallout">
                <a:avLst>
                  <a:gd name="adj1" fmla="val -59412"/>
                  <a:gd name="adj2" fmla="val -134741"/>
                  <a:gd name="adj3" fmla="val 16667"/>
                </a:avLst>
              </a:prstGeom>
              <a:noFill/>
              <a:ln w="9525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远点</a:t>
                </a:r>
                <a:endParaRPr lang="zh-CN" altLang="en-US" sz="2000" dirty="0">
                  <a:solidFill>
                    <a:schemeClr val="accent2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sp>
          <p:nvSpPr>
            <p:cNvPr id="17" name="圆角矩形标注 16"/>
            <p:cNvSpPr/>
            <p:nvPr/>
          </p:nvSpPr>
          <p:spPr>
            <a:xfrm>
              <a:off x="2975945" y="5567396"/>
              <a:ext cx="940209" cy="597429"/>
            </a:xfrm>
            <a:prstGeom prst="wedgeRoundRectCallout">
              <a:avLst>
                <a:gd name="adj1" fmla="val -35883"/>
                <a:gd name="adj2" fmla="val -181645"/>
                <a:gd name="adj3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solidFill>
                    <a:srgbClr val="C00000"/>
                  </a:solidFill>
                </a:rPr>
                <a:t>放松状态</a:t>
              </a:r>
              <a:endParaRPr lang="zh-CN" altLang="en-US" sz="2000" dirty="0">
                <a:solidFill>
                  <a:srgbClr val="C00000"/>
                </a:solidFill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760746" y="3566304"/>
              <a:ext cx="3600838" cy="1043796"/>
              <a:chOff x="760746" y="3566304"/>
              <a:chExt cx="3600838" cy="1043796"/>
            </a:xfrm>
          </p:grpSpPr>
          <p:cxnSp>
            <p:nvCxnSpPr>
              <p:cNvPr id="32" name="直接连接符 31"/>
              <p:cNvCxnSpPr>
                <a:endCxn id="9" idx="1"/>
              </p:cNvCxnSpPr>
              <p:nvPr/>
            </p:nvCxnSpPr>
            <p:spPr>
              <a:xfrm flipV="1">
                <a:off x="1600658" y="4150839"/>
                <a:ext cx="1428248" cy="8206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>
                <a:endCxn id="9" idx="3"/>
              </p:cNvCxnSpPr>
              <p:nvPr/>
            </p:nvCxnSpPr>
            <p:spPr>
              <a:xfrm flipV="1">
                <a:off x="1597025" y="4609701"/>
                <a:ext cx="1431881" cy="399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>
                <a:stCxn id="9" idx="7"/>
              </p:cNvCxnSpPr>
              <p:nvPr/>
            </p:nvCxnSpPr>
            <p:spPr>
              <a:xfrm>
                <a:off x="3160010" y="4150839"/>
                <a:ext cx="1201574" cy="291372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>
                <a:stCxn id="9" idx="5"/>
              </p:cNvCxnSpPr>
              <p:nvPr/>
            </p:nvCxnSpPr>
            <p:spPr>
              <a:xfrm flipV="1">
                <a:off x="3160010" y="4327008"/>
                <a:ext cx="1181045" cy="282693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圆角矩形标注 35"/>
              <p:cNvSpPr/>
              <p:nvPr/>
            </p:nvSpPr>
            <p:spPr>
              <a:xfrm>
                <a:off x="760746" y="3566304"/>
                <a:ext cx="2623701" cy="340680"/>
              </a:xfrm>
              <a:prstGeom prst="wedgeRoundRectCallout">
                <a:avLst>
                  <a:gd name="adj1" fmla="val -63049"/>
                  <a:gd name="adj2" fmla="val 125764"/>
                  <a:gd name="adj3" fmla="val 16667"/>
                </a:avLst>
              </a:prstGeom>
              <a:noFill/>
              <a:ln w="9525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正常远点：无穷远处</a:t>
                </a:r>
                <a:endParaRPr lang="zh-CN" altLang="en-US" sz="2000" dirty="0">
                  <a:solidFill>
                    <a:schemeClr val="accent2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40" name="矩形 39"/>
          <p:cNvSpPr/>
          <p:nvPr/>
        </p:nvSpPr>
        <p:spPr>
          <a:xfrm>
            <a:off x="539552" y="2117326"/>
            <a:ext cx="38195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solidFill>
                  <a:srgbClr val="FF0000"/>
                </a:solidFill>
              </a:rPr>
              <a:t>远点变近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 marL="722313" lvl="1" indent="-265113"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solidFill>
                  <a:srgbClr val="FF0000"/>
                </a:solidFill>
              </a:rPr>
              <a:t>看远物无法调节</a:t>
            </a:r>
            <a:endParaRPr lang="en-US" altLang="zh-CN" sz="2800" dirty="0" smtClean="0">
              <a:solidFill>
                <a:srgbClr val="FF0000"/>
              </a:solidFill>
            </a:endParaRPr>
          </a:p>
          <a:p>
            <a:pPr marL="722313" lvl="1" indent="-265113">
              <a:buFont typeface="Arial" panose="020B0604020202020204" pitchFamily="34" charset="0"/>
              <a:buChar char="•"/>
            </a:pPr>
            <a:endParaRPr lang="en-US" altLang="zh-CN" sz="2800" dirty="0" smtClean="0">
              <a:solidFill>
                <a:srgbClr val="FF0000"/>
              </a:solidFill>
            </a:endParaRPr>
          </a:p>
          <a:p>
            <a:pPr marL="265113" indent="-265113">
              <a:buFont typeface="Arial" panose="020B0604020202020204" pitchFamily="34" charset="0"/>
              <a:buChar char="•"/>
            </a:pPr>
            <a:r>
              <a:rPr lang="zh-CN" altLang="en-US" sz="2800" dirty="0" smtClean="0"/>
              <a:t>近点变近</a:t>
            </a:r>
            <a:endParaRPr lang="en-US" altLang="zh-CN" sz="2800" dirty="0" smtClean="0"/>
          </a:p>
          <a:p>
            <a:pPr marL="722313" lvl="1" indent="-265113">
              <a:buFont typeface="Arial" panose="020B0604020202020204" pitchFamily="34" charset="0"/>
              <a:buChar char="•"/>
            </a:pPr>
            <a:r>
              <a:rPr lang="zh-CN" altLang="en-US" sz="2800" dirty="0" smtClean="0"/>
              <a:t>看近</a:t>
            </a:r>
            <a:r>
              <a:rPr lang="zh-CN" altLang="en-US" sz="2800" dirty="0"/>
              <a:t>物</a:t>
            </a:r>
            <a:r>
              <a:rPr lang="zh-CN" altLang="en-US" sz="2800" dirty="0" smtClean="0"/>
              <a:t>可调节</a:t>
            </a:r>
            <a:endParaRPr lang="en-US" altLang="zh-CN" sz="2800" dirty="0" smtClean="0"/>
          </a:p>
        </p:txBody>
      </p:sp>
    </p:spTree>
    <p:extLst>
      <p:ext uri="{BB962C8B-B14F-4D97-AF65-F5344CB8AC3E}">
        <p14:creationId xmlns:p14="http://schemas.microsoft.com/office/powerpoint/2010/main" val="25884946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09550" y="1412776"/>
            <a:ext cx="4686486" cy="2952328"/>
            <a:chOff x="209550" y="1412776"/>
            <a:chExt cx="4686486" cy="2952328"/>
          </a:xfrm>
        </p:grpSpPr>
        <p:graphicFrame>
          <p:nvGraphicFramePr>
            <p:cNvPr id="7680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04640998"/>
                </p:ext>
              </p:extLst>
            </p:nvPr>
          </p:nvGraphicFramePr>
          <p:xfrm>
            <a:off x="287524" y="1412776"/>
            <a:ext cx="4608512" cy="2917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699" r:id="rId4" imgW="4581525" imgH="2943225" progId="Visio.Drawing.11">
                    <p:embed/>
                  </p:oleObj>
                </mc:Choice>
                <mc:Fallback>
                  <p:oleObj r:id="rId4" imgW="4581525" imgH="2943225" progId="Visio.Drawing.11">
                    <p:embed/>
                    <p:pic>
                      <p:nvPicPr>
                        <p:cNvPr id="0" name="图片 3185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87524" y="1412776"/>
                          <a:ext cx="4608512" cy="291782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38100">
                          <a:solidFill>
                            <a:schemeClr val="bg1"/>
                          </a:solidFill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092" name="Line 12"/>
            <p:cNvSpPr/>
            <p:nvPr/>
          </p:nvSpPr>
          <p:spPr>
            <a:xfrm flipH="1">
              <a:off x="209550" y="2314872"/>
              <a:ext cx="1517836" cy="271165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430093" name="Line 13"/>
            <p:cNvSpPr/>
            <p:nvPr/>
          </p:nvSpPr>
          <p:spPr>
            <a:xfrm flipH="1" flipV="1">
              <a:off x="223837" y="2595562"/>
              <a:ext cx="1468623" cy="187623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2" name="矩形 1"/>
            <p:cNvSpPr/>
            <p:nvPr/>
          </p:nvSpPr>
          <p:spPr bwMode="auto">
            <a:xfrm>
              <a:off x="2195736" y="3753036"/>
              <a:ext cx="1224136" cy="61206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430083" name="Rectangle 3"/>
          <p:cNvSpPr>
            <a:spLocks noGrp="1"/>
          </p:cNvSpPr>
          <p:nvPr>
            <p:ph idx="1"/>
          </p:nvPr>
        </p:nvSpPr>
        <p:spPr>
          <a:xfrm>
            <a:off x="234119" y="189955"/>
            <a:ext cx="7772400" cy="974725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</a:pPr>
            <a:r>
              <a:rPr lang="zh-CN" altLang="en-US" sz="2800" b="0" dirty="0"/>
              <a:t>配戴凹透镜，</a:t>
            </a:r>
            <a:r>
              <a:rPr lang="zh-CN" altLang="en-US" sz="2800" b="0" dirty="0" smtClean="0"/>
              <a:t>使看不清</a:t>
            </a:r>
            <a:r>
              <a:rPr lang="zh-CN" altLang="en-US" sz="2800" b="0" dirty="0"/>
              <a:t>楚的无穷远处的物点</a:t>
            </a:r>
            <a:r>
              <a:rPr lang="zh-CN" altLang="en-US" sz="2800" b="0" dirty="0" smtClean="0"/>
              <a:t>成像在</a:t>
            </a:r>
            <a:r>
              <a:rPr lang="zh-CN" altLang="en-US" sz="2800" b="0" dirty="0"/>
              <a:t>它能看清楚的远点处 </a:t>
            </a:r>
          </a:p>
        </p:txBody>
      </p:sp>
      <p:sp>
        <p:nvSpPr>
          <p:cNvPr id="76804" name="Rectangle 5"/>
          <p:cNvSpPr/>
          <p:nvPr/>
        </p:nvSpPr>
        <p:spPr>
          <a:xfrm>
            <a:off x="0" y="273843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6806" name="Rectangle 7"/>
          <p:cNvSpPr/>
          <p:nvPr/>
        </p:nvSpPr>
        <p:spPr>
          <a:xfrm>
            <a:off x="0" y="320516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6808" name="Rectangle 9"/>
          <p:cNvSpPr/>
          <p:nvPr/>
        </p:nvSpPr>
        <p:spPr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6810" name="Rectangle 11"/>
          <p:cNvSpPr/>
          <p:nvPr/>
        </p:nvSpPr>
        <p:spPr>
          <a:xfrm>
            <a:off x="0" y="320516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4" name="Rectangle 3"/>
          <p:cNvSpPr txBox="1"/>
          <p:nvPr/>
        </p:nvSpPr>
        <p:spPr>
          <a:xfrm>
            <a:off x="685800" y="4193111"/>
            <a:ext cx="7772400" cy="208020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zh-CN" altLang="zh-CN" sz="2800" b="0" dirty="0">
                <a:solidFill>
                  <a:schemeClr val="accent1">
                    <a:lumMod val="50000"/>
                  </a:schemeClr>
                </a:solidFill>
              </a:rPr>
              <a:t>一近视眼患者，远点在</a:t>
            </a:r>
            <a:r>
              <a:rPr lang="zh-CN" altLang="zh-CN" sz="2800" b="0" dirty="0" smtClean="0">
                <a:solidFill>
                  <a:schemeClr val="accent1">
                    <a:lumMod val="50000"/>
                  </a:schemeClr>
                </a:solidFill>
              </a:rPr>
              <a:t>眼前</a:t>
            </a:r>
            <a:r>
              <a:rPr lang="en-US" altLang="zh-CN" sz="2800" b="0" dirty="0" smtClean="0">
                <a:solidFill>
                  <a:schemeClr val="accent1">
                    <a:lumMod val="50000"/>
                  </a:schemeClr>
                </a:solidFill>
              </a:rPr>
              <a:t>40cm</a:t>
            </a:r>
            <a:r>
              <a:rPr lang="zh-CN" altLang="zh-CN" sz="2800" b="0" dirty="0">
                <a:solidFill>
                  <a:schemeClr val="accent1">
                    <a:lumMod val="50000"/>
                  </a:schemeClr>
                </a:solidFill>
              </a:rPr>
              <a:t>处，他看远物时应带眼镜的</a:t>
            </a:r>
            <a:r>
              <a:rPr lang="zh-CN" altLang="zh-CN" sz="2800" b="0" dirty="0" smtClean="0">
                <a:solidFill>
                  <a:schemeClr val="accent1">
                    <a:lumMod val="50000"/>
                  </a:schemeClr>
                </a:solidFill>
              </a:rPr>
              <a:t>度数</a:t>
            </a:r>
            <a:r>
              <a:rPr lang="zh-CN" altLang="en-US" sz="2800" b="0" dirty="0" smtClean="0">
                <a:solidFill>
                  <a:schemeClr val="accent1">
                    <a:lumMod val="50000"/>
                  </a:schemeClr>
                </a:solidFill>
              </a:rPr>
              <a:t>？</a:t>
            </a:r>
            <a:endParaRPr lang="en-US" altLang="zh-CN" sz="2800" b="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zh-CN" altLang="zh-CN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一近视眼需配戴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200</a:t>
            </a:r>
            <a:r>
              <a:rPr lang="zh-CN" altLang="zh-CN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度眼镜来矫正视力</a:t>
            </a:r>
            <a:r>
              <a:rPr lang="zh-CN" altLang="zh-CN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，其</a:t>
            </a:r>
            <a:r>
              <a:rPr lang="zh-CN" altLang="zh-CN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远点</a:t>
            </a:r>
            <a:r>
              <a:rPr lang="zh-CN" altLang="zh-CN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距离</a:t>
            </a:r>
            <a:r>
              <a:rPr lang="en-US" altLang="zh-CN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?</a:t>
            </a:r>
            <a:endParaRPr lang="zh-CN" altLang="zh-CN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7996967"/>
              </p:ext>
            </p:extLst>
          </p:nvPr>
        </p:nvGraphicFramePr>
        <p:xfrm>
          <a:off x="4940300" y="904875"/>
          <a:ext cx="3000375" cy="133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700" name="Equation" r:id="rId6" imgW="1002960" imgH="444240" progId="Equation.DSMT4">
                  <p:embed/>
                </p:oleObj>
              </mc:Choice>
              <mc:Fallback>
                <p:oleObj name="Equation" r:id="rId6" imgW="1002960" imgH="444240" progId="Equation.DSMT4">
                  <p:embed/>
                  <p:pic>
                    <p:nvPicPr>
                      <p:cNvPr id="43008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0300" y="904875"/>
                        <a:ext cx="3000375" cy="1335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2023230"/>
              </p:ext>
            </p:extLst>
          </p:nvPr>
        </p:nvGraphicFramePr>
        <p:xfrm>
          <a:off x="5044091" y="2488840"/>
          <a:ext cx="1335087" cy="127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701" name="公式" r:id="rId8" imgW="444307" imgH="431613" progId="Equation.3">
                  <p:embed/>
                </p:oleObj>
              </mc:Choice>
              <mc:Fallback>
                <p:oleObj name="公式" r:id="rId8" imgW="444307" imgH="431613" progId="Equation.3">
                  <p:embed/>
                  <p:pic>
                    <p:nvPicPr>
                      <p:cNvPr id="43008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4091" y="2488840"/>
                        <a:ext cx="1335087" cy="1277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7608496"/>
              </p:ext>
            </p:extLst>
          </p:nvPr>
        </p:nvGraphicFramePr>
        <p:xfrm>
          <a:off x="6480657" y="2440128"/>
          <a:ext cx="1666875" cy="133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702" name="Equation" r:id="rId10" imgW="558720" imgH="444240" progId="Equation.DSMT4">
                  <p:embed/>
                </p:oleObj>
              </mc:Choice>
              <mc:Fallback>
                <p:oleObj name="Equation" r:id="rId10" imgW="558720" imgH="444240" progId="Equation.DSMT4">
                  <p:embed/>
                  <p:pic>
                    <p:nvPicPr>
                      <p:cNvPr id="43009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0657" y="2440128"/>
                        <a:ext cx="1666875" cy="1335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/>
          </p:cNvSpPr>
          <p:nvPr>
            <p:ph type="title"/>
          </p:nvPr>
        </p:nvSpPr>
        <p:spPr>
          <a:xfrm>
            <a:off x="413670" y="162253"/>
            <a:ext cx="8458200" cy="11430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3200" dirty="0">
                <a:solidFill>
                  <a:srgbClr val="C00000"/>
                </a:solidFill>
              </a:rPr>
              <a:t>准分子激光原位角膜磨镶术（</a:t>
            </a:r>
            <a:r>
              <a:rPr lang="en-US" altLang="zh-CN" sz="3200" dirty="0">
                <a:solidFill>
                  <a:srgbClr val="C00000"/>
                </a:solidFill>
              </a:rPr>
              <a:t>laser insitukeratomileusis</a:t>
            </a:r>
            <a:r>
              <a:rPr lang="zh-CN" altLang="en-US" sz="3200" dirty="0">
                <a:solidFill>
                  <a:srgbClr val="C00000"/>
                </a:solidFill>
              </a:rPr>
              <a:t>，</a:t>
            </a:r>
            <a:r>
              <a:rPr lang="en-US" altLang="zh-CN" sz="3200" dirty="0">
                <a:solidFill>
                  <a:srgbClr val="C00000"/>
                </a:solidFill>
              </a:rPr>
              <a:t>LASIK</a:t>
            </a:r>
            <a:r>
              <a:rPr lang="zh-CN" altLang="en-US" sz="3200" dirty="0">
                <a:solidFill>
                  <a:srgbClr val="C00000"/>
                </a:solidFill>
              </a:rPr>
              <a:t>） </a:t>
            </a:r>
          </a:p>
        </p:txBody>
      </p:sp>
      <p:pic>
        <p:nvPicPr>
          <p:cNvPr id="83971" name="Picture 4" descr="p87"/>
          <p:cNvPicPr>
            <a:picLocks noChangeAspect="1"/>
          </p:cNvPicPr>
          <p:nvPr/>
        </p:nvPicPr>
        <p:blipFill>
          <a:blip r:embed="rId3"/>
          <a:srcRect l="3487" t="16402" r="4845" b="8372"/>
          <a:stretch>
            <a:fillRect/>
          </a:stretch>
        </p:blipFill>
        <p:spPr>
          <a:xfrm>
            <a:off x="593725" y="1297668"/>
            <a:ext cx="7993062" cy="3924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3972" name="Text Box 5"/>
          <p:cNvSpPr txBox="1"/>
          <p:nvPr/>
        </p:nvSpPr>
        <p:spPr>
          <a:xfrm>
            <a:off x="404814" y="5441396"/>
            <a:ext cx="8532813" cy="10156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0" dirty="0">
                <a:latin typeface="黑体" panose="02010609060101010101" pitchFamily="49" charset="-122"/>
                <a:ea typeface="黑体" panose="02010609060101010101" pitchFamily="49" charset="-122"/>
              </a:rPr>
              <a:t>2012</a:t>
            </a:r>
            <a:r>
              <a:rPr lang="zh-CN" altLang="en-US" sz="2000" b="0" dirty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0" dirty="0"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2000" b="0" dirty="0">
                <a:latin typeface="黑体" panose="02010609060101010101" pitchFamily="49" charset="-122"/>
                <a:ea typeface="黑体" panose="02010609060101010101" pitchFamily="49" charset="-122"/>
              </a:rPr>
              <a:t>月广东省卫生厅出台了准分子激光角膜屈光手术管理规范（试行），设定了准入门槛，主刀医生须为眼耳鼻喉科专业的执业医生。未满</a:t>
            </a:r>
            <a:r>
              <a:rPr lang="en-US" altLang="zh-CN" sz="2000" b="0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sz="2000" b="0" dirty="0">
                <a:latin typeface="黑体" panose="02010609060101010101" pitchFamily="49" charset="-122"/>
                <a:ea typeface="黑体" panose="02010609060101010101" pitchFamily="49" charset="-122"/>
              </a:rPr>
              <a:t>岁、近视超过</a:t>
            </a:r>
            <a:r>
              <a:rPr lang="en-US" altLang="zh-CN" sz="2000" b="0" dirty="0">
                <a:latin typeface="黑体" panose="02010609060101010101" pitchFamily="49" charset="-122"/>
                <a:ea typeface="黑体" panose="02010609060101010101" pitchFamily="49" charset="-122"/>
              </a:rPr>
              <a:t>1400</a:t>
            </a:r>
            <a:r>
              <a:rPr lang="zh-CN" altLang="en-US" sz="2000" b="0" dirty="0">
                <a:latin typeface="黑体" panose="02010609060101010101" pitchFamily="49" charset="-122"/>
                <a:ea typeface="黑体" panose="02010609060101010101" pitchFamily="49" charset="-122"/>
              </a:rPr>
              <a:t>度等被列为相对禁忌症。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295" y="1780823"/>
            <a:ext cx="3790950" cy="2857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040052" y="341313"/>
            <a:ext cx="3600400" cy="2907667"/>
            <a:chOff x="5040052" y="341313"/>
            <a:chExt cx="3600400" cy="2907667"/>
          </a:xfrm>
        </p:grpSpPr>
        <p:graphicFrame>
          <p:nvGraphicFramePr>
            <p:cNvPr id="77829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10375140"/>
                </p:ext>
              </p:extLst>
            </p:nvPr>
          </p:nvGraphicFramePr>
          <p:xfrm>
            <a:off x="5040052" y="341313"/>
            <a:ext cx="3600400" cy="286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281" r:id="rId4" imgW="4114800" imgH="2943225" progId="Visio.Drawing.11">
                    <p:embed/>
                  </p:oleObj>
                </mc:Choice>
                <mc:Fallback>
                  <p:oleObj r:id="rId4" imgW="4114800" imgH="2943225" progId="Visio.Drawing.11">
                    <p:embed/>
                    <p:pic>
                      <p:nvPicPr>
                        <p:cNvPr id="0" name="图片 3187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040052" y="341313"/>
                          <a:ext cx="3600400" cy="286385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38100">
                          <a:solidFill>
                            <a:schemeClr val="bg1"/>
                          </a:solidFill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矩形 1"/>
            <p:cNvSpPr/>
            <p:nvPr/>
          </p:nvSpPr>
          <p:spPr bwMode="auto">
            <a:xfrm>
              <a:off x="6048164" y="2672916"/>
              <a:ext cx="1404156" cy="5760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77826" name="Rectangle 2"/>
          <p:cNvSpPr>
            <a:spLocks noGrp="1"/>
          </p:cNvSpPr>
          <p:nvPr>
            <p:ph type="title"/>
          </p:nvPr>
        </p:nvSpPr>
        <p:spPr>
          <a:xfrm>
            <a:off x="685800" y="341313"/>
            <a:ext cx="4714292" cy="1143000"/>
          </a:xfrm>
        </p:spPr>
        <p:txBody>
          <a:bodyPr vert="horz" wrap="square" lIns="91440" tIns="45720" rIns="91440" bIns="45720" anchor="ctr"/>
          <a:lstStyle/>
          <a:p>
            <a:pPr algn="l" eaLnBrk="1" hangingPunct="1"/>
            <a:r>
              <a:rPr lang="zh-CN" altLang="en-US" sz="4000" dirty="0">
                <a:solidFill>
                  <a:srgbClr val="C00000"/>
                </a:solidFill>
              </a:rPr>
              <a:t>远视眼</a:t>
            </a:r>
            <a:br>
              <a:rPr lang="zh-CN" altLang="en-US" sz="4000" dirty="0">
                <a:solidFill>
                  <a:srgbClr val="C00000"/>
                </a:solidFill>
              </a:rPr>
            </a:br>
            <a:r>
              <a:rPr lang="en-US" altLang="zh-CN" sz="4000" dirty="0">
                <a:solidFill>
                  <a:srgbClr val="C00000"/>
                </a:solidFill>
              </a:rPr>
              <a:t>hypermetropia</a:t>
            </a:r>
          </a:p>
        </p:txBody>
      </p:sp>
      <p:sp>
        <p:nvSpPr>
          <p:cNvPr id="431107" name="Rectangle 3"/>
          <p:cNvSpPr>
            <a:spLocks noGrp="1"/>
          </p:cNvSpPr>
          <p:nvPr>
            <p:ph idx="1"/>
          </p:nvPr>
        </p:nvSpPr>
        <p:spPr>
          <a:xfrm>
            <a:off x="868052" y="2926524"/>
            <a:ext cx="7772400" cy="2952328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</a:pPr>
            <a:r>
              <a:rPr lang="zh-CN" altLang="en-US" sz="2800" dirty="0">
                <a:solidFill>
                  <a:schemeClr val="accent2"/>
                </a:solidFill>
              </a:rPr>
              <a:t>轴性远视</a:t>
            </a:r>
            <a:r>
              <a:rPr lang="en-US" altLang="zh-CN" sz="2800" dirty="0">
                <a:solidFill>
                  <a:schemeClr val="accent2"/>
                </a:solidFill>
              </a:rPr>
              <a:t>:</a:t>
            </a:r>
            <a:r>
              <a:rPr lang="zh-CN" altLang="en-US" sz="2800" dirty="0"/>
              <a:t>眼的前后轴比正视眼短些 </a:t>
            </a:r>
            <a:r>
              <a:rPr lang="zh-CN" altLang="en-US" sz="2800" dirty="0" smtClean="0"/>
              <a:t>（最常见）</a:t>
            </a:r>
            <a:endParaRPr lang="zh-CN" altLang="en-US" sz="2800" dirty="0"/>
          </a:p>
          <a:p>
            <a:pPr eaLnBrk="1" hangingPunct="1">
              <a:lnSpc>
                <a:spcPct val="90000"/>
              </a:lnSpc>
            </a:pPr>
            <a:r>
              <a:rPr lang="zh-CN" altLang="en-US" sz="2800" dirty="0">
                <a:solidFill>
                  <a:schemeClr val="accent2"/>
                </a:solidFill>
              </a:rPr>
              <a:t>曲率性远视：</a:t>
            </a:r>
            <a:r>
              <a:rPr lang="zh-CN" altLang="en-US" sz="2800" dirty="0"/>
              <a:t>由于眼球屈光系统中任何屈光体的表面弯曲度较小所形成。 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 dirty="0">
                <a:solidFill>
                  <a:schemeClr val="accent2"/>
                </a:solidFill>
              </a:rPr>
              <a:t>屈光率性远视：</a:t>
            </a:r>
            <a:r>
              <a:rPr lang="zh-CN" altLang="en-US" sz="2800" dirty="0"/>
              <a:t>由于晶体的屈光效力减弱所</a:t>
            </a:r>
            <a:r>
              <a:rPr lang="zh-CN" altLang="en-US" sz="2800" dirty="0" smtClean="0"/>
              <a:t>致</a:t>
            </a:r>
            <a:endParaRPr lang="en-US" altLang="zh-CN" sz="2800" dirty="0" smtClean="0"/>
          </a:p>
          <a:p>
            <a:pPr eaLnBrk="1" hangingPunct="1">
              <a:lnSpc>
                <a:spcPct val="90000"/>
              </a:lnSpc>
            </a:pPr>
            <a:r>
              <a:rPr lang="zh-CN" altLang="en-US" sz="2800" dirty="0" smtClean="0"/>
              <a:t>近点距离较正常人远 </a:t>
            </a:r>
            <a:endParaRPr lang="zh-CN" altLang="en-US" sz="2800" dirty="0"/>
          </a:p>
        </p:txBody>
      </p:sp>
      <p:sp>
        <p:nvSpPr>
          <p:cNvPr id="77828" name="Rectangle 5"/>
          <p:cNvSpPr/>
          <p:nvPr/>
        </p:nvSpPr>
        <p:spPr>
          <a:xfrm>
            <a:off x="0" y="27813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1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1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1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1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10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4535763" y="4542738"/>
            <a:ext cx="3663157" cy="412079"/>
            <a:chOff x="5310313" y="5001677"/>
            <a:chExt cx="3663157" cy="412079"/>
          </a:xfrm>
        </p:grpSpPr>
        <p:cxnSp>
          <p:nvCxnSpPr>
            <p:cNvPr id="23" name="直接箭头连接符 22"/>
            <p:cNvCxnSpPr>
              <a:stCxn id="21" idx="7"/>
            </p:cNvCxnSpPr>
            <p:nvPr/>
          </p:nvCxnSpPr>
          <p:spPr>
            <a:xfrm>
              <a:off x="7820002" y="5001677"/>
              <a:ext cx="1153468" cy="20145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>
              <a:stCxn id="21" idx="5"/>
            </p:cNvCxnSpPr>
            <p:nvPr/>
          </p:nvCxnSpPr>
          <p:spPr>
            <a:xfrm flipV="1">
              <a:off x="7820002" y="5210599"/>
              <a:ext cx="1153466" cy="20315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>
              <a:stCxn id="27" idx="7"/>
              <a:endCxn id="21" idx="1"/>
            </p:cNvCxnSpPr>
            <p:nvPr/>
          </p:nvCxnSpPr>
          <p:spPr>
            <a:xfrm flipV="1">
              <a:off x="5357061" y="5001677"/>
              <a:ext cx="2273196" cy="19439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直接箭头连接符 25"/>
            <p:cNvCxnSpPr>
              <a:stCxn id="27" idx="5"/>
              <a:endCxn id="21" idx="3"/>
            </p:cNvCxnSpPr>
            <p:nvPr/>
          </p:nvCxnSpPr>
          <p:spPr>
            <a:xfrm>
              <a:off x="5357061" y="5234800"/>
              <a:ext cx="2273196" cy="17895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7" name="椭圆 26"/>
            <p:cNvSpPr/>
            <p:nvPr/>
          </p:nvSpPr>
          <p:spPr>
            <a:xfrm>
              <a:off x="5310313" y="5188052"/>
              <a:ext cx="54769" cy="5476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28" name="圆角矩形标注 27"/>
          <p:cNvSpPr/>
          <p:nvPr/>
        </p:nvSpPr>
        <p:spPr>
          <a:xfrm>
            <a:off x="4753686" y="5190802"/>
            <a:ext cx="940209" cy="597429"/>
          </a:xfrm>
          <a:prstGeom prst="wedgeRoundRectCallout">
            <a:avLst>
              <a:gd name="adj1" fmla="val -63127"/>
              <a:gd name="adj2" fmla="val -97274"/>
              <a:gd name="adj3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近点</a:t>
            </a:r>
            <a:endParaRPr lang="zh-CN" altLang="en-US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445150" y="3938948"/>
            <a:ext cx="4096823" cy="2024215"/>
            <a:chOff x="4445150" y="3938948"/>
            <a:chExt cx="4096823" cy="2024215"/>
          </a:xfrm>
        </p:grpSpPr>
        <p:grpSp>
          <p:nvGrpSpPr>
            <p:cNvPr id="18" name="组合 17"/>
            <p:cNvGrpSpPr/>
            <p:nvPr/>
          </p:nvGrpSpPr>
          <p:grpSpPr>
            <a:xfrm>
              <a:off x="4445150" y="3938948"/>
              <a:ext cx="4096823" cy="1622322"/>
              <a:chOff x="5219700" y="4397887"/>
              <a:chExt cx="4096823" cy="1622322"/>
            </a:xfrm>
          </p:grpSpPr>
          <p:sp>
            <p:nvSpPr>
              <p:cNvPr id="19" name="弧形 18"/>
              <p:cNvSpPr/>
              <p:nvPr/>
            </p:nvSpPr>
            <p:spPr>
              <a:xfrm>
                <a:off x="7354996" y="4397887"/>
                <a:ext cx="1622322" cy="1622322"/>
              </a:xfrm>
              <a:prstGeom prst="arc">
                <a:avLst>
                  <a:gd name="adj1" fmla="val 16200000"/>
                  <a:gd name="adj2" fmla="val 5283906"/>
                </a:avLst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>
                <a:off x="5219700" y="5209048"/>
                <a:ext cx="409682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椭圆 20"/>
              <p:cNvSpPr/>
              <p:nvPr/>
            </p:nvSpPr>
            <p:spPr>
              <a:xfrm>
                <a:off x="7590960" y="4916333"/>
                <a:ext cx="268339" cy="582767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  <p:sp>
          <p:nvSpPr>
            <p:cNvPr id="29" name="圆角矩形标注 28"/>
            <p:cNvSpPr/>
            <p:nvPr/>
          </p:nvSpPr>
          <p:spPr>
            <a:xfrm>
              <a:off x="6155602" y="5365734"/>
              <a:ext cx="940209" cy="597429"/>
            </a:xfrm>
            <a:prstGeom prst="wedgeRoundRectCallout">
              <a:avLst>
                <a:gd name="adj1" fmla="val 31656"/>
                <a:gd name="adj2" fmla="val -92362"/>
                <a:gd name="adj3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紧张状态</a:t>
              </a:r>
              <a:endParaRPr lang="zh-CN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156911" y="3775391"/>
            <a:ext cx="3193489" cy="1165777"/>
            <a:chOff x="5931461" y="4247979"/>
            <a:chExt cx="3193489" cy="1165777"/>
          </a:xfrm>
        </p:grpSpPr>
        <p:cxnSp>
          <p:nvCxnSpPr>
            <p:cNvPr id="31" name="直接连接符 30"/>
            <p:cNvCxnSpPr>
              <a:endCxn id="21" idx="1"/>
            </p:cNvCxnSpPr>
            <p:nvPr/>
          </p:nvCxnSpPr>
          <p:spPr>
            <a:xfrm flipV="1">
              <a:off x="6679788" y="5001677"/>
              <a:ext cx="950469" cy="20691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>
              <a:endCxn id="21" idx="3"/>
            </p:cNvCxnSpPr>
            <p:nvPr/>
          </p:nvCxnSpPr>
          <p:spPr>
            <a:xfrm>
              <a:off x="6703600" y="5222875"/>
              <a:ext cx="926657" cy="19088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stCxn id="21" idx="7"/>
            </p:cNvCxnSpPr>
            <p:nvPr/>
          </p:nvCxnSpPr>
          <p:spPr>
            <a:xfrm>
              <a:off x="7820002" y="5001677"/>
              <a:ext cx="1304948" cy="52923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>
              <a:stCxn id="21" idx="5"/>
            </p:cNvCxnSpPr>
            <p:nvPr/>
          </p:nvCxnSpPr>
          <p:spPr>
            <a:xfrm flipV="1">
              <a:off x="7820002" y="5334000"/>
              <a:ext cx="1304948" cy="79756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圆角矩形标注 34"/>
            <p:cNvSpPr/>
            <p:nvPr/>
          </p:nvSpPr>
          <p:spPr>
            <a:xfrm>
              <a:off x="5931461" y="4247979"/>
              <a:ext cx="940209" cy="597429"/>
            </a:xfrm>
            <a:prstGeom prst="wedgeRoundRectCallout">
              <a:avLst>
                <a:gd name="adj1" fmla="val 29738"/>
                <a:gd name="adj2" fmla="val 101220"/>
                <a:gd name="adj3" fmla="val 16667"/>
              </a:avLst>
            </a:prstGeom>
            <a:noFill/>
            <a:ln w="9525"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smtClean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正常近点</a:t>
              </a:r>
              <a:endParaRPr lang="zh-CN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087517" y="647693"/>
            <a:ext cx="3583858" cy="1622322"/>
            <a:chOff x="1219658" y="4394610"/>
            <a:chExt cx="3583858" cy="1622322"/>
          </a:xfrm>
        </p:grpSpPr>
        <p:sp>
          <p:nvSpPr>
            <p:cNvPr id="3" name="弧形 2"/>
            <p:cNvSpPr/>
            <p:nvPr/>
          </p:nvSpPr>
          <p:spPr>
            <a:xfrm>
              <a:off x="2841989" y="4394610"/>
              <a:ext cx="1622322" cy="1622322"/>
            </a:xfrm>
            <a:prstGeom prst="arc">
              <a:avLst>
                <a:gd name="adj1" fmla="val 16200000"/>
                <a:gd name="adj2" fmla="val 5283906"/>
              </a:avLst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1219658" y="5205771"/>
              <a:ext cx="358385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3077954" y="4881306"/>
              <a:ext cx="185408" cy="648928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14159" y="820467"/>
            <a:ext cx="2314163" cy="1293667"/>
            <a:chOff x="2146300" y="4567384"/>
            <a:chExt cx="2314163" cy="1293667"/>
          </a:xfrm>
        </p:grpSpPr>
        <p:cxnSp>
          <p:nvCxnSpPr>
            <p:cNvPr id="7" name="直接箭头连接符 6"/>
            <p:cNvCxnSpPr>
              <a:stCxn id="5" idx="7"/>
            </p:cNvCxnSpPr>
            <p:nvPr/>
          </p:nvCxnSpPr>
          <p:spPr>
            <a:xfrm>
              <a:off x="3236210" y="4976339"/>
              <a:ext cx="1224253" cy="22351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直接箭头连接符 7"/>
            <p:cNvCxnSpPr>
              <a:stCxn id="5" idx="5"/>
            </p:cNvCxnSpPr>
            <p:nvPr/>
          </p:nvCxnSpPr>
          <p:spPr>
            <a:xfrm flipV="1">
              <a:off x="3236210" y="5207322"/>
              <a:ext cx="1224251" cy="227879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>
              <a:stCxn id="36" idx="2"/>
              <a:endCxn id="5" idx="1"/>
            </p:cNvCxnSpPr>
            <p:nvPr/>
          </p:nvCxnSpPr>
          <p:spPr>
            <a:xfrm>
              <a:off x="2148797" y="4567384"/>
              <a:ext cx="956309" cy="40895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>
              <a:endCxn id="5" idx="3"/>
            </p:cNvCxnSpPr>
            <p:nvPr/>
          </p:nvCxnSpPr>
          <p:spPr>
            <a:xfrm flipV="1">
              <a:off x="2146300" y="5435201"/>
              <a:ext cx="958806" cy="42585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5541084" y="1229422"/>
            <a:ext cx="3121025" cy="459261"/>
            <a:chOff x="1673225" y="4976339"/>
            <a:chExt cx="3121025" cy="459261"/>
          </a:xfrm>
        </p:grpSpPr>
        <p:cxnSp>
          <p:nvCxnSpPr>
            <p:cNvPr id="12" name="直接连接符 11"/>
            <p:cNvCxnSpPr>
              <a:endCxn id="5" idx="1"/>
            </p:cNvCxnSpPr>
            <p:nvPr/>
          </p:nvCxnSpPr>
          <p:spPr>
            <a:xfrm flipV="1">
              <a:off x="1676858" y="4976339"/>
              <a:ext cx="1428248" cy="8206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>
              <a:endCxn id="5" idx="3"/>
            </p:cNvCxnSpPr>
            <p:nvPr/>
          </p:nvCxnSpPr>
          <p:spPr>
            <a:xfrm flipV="1">
              <a:off x="1673225" y="5435201"/>
              <a:ext cx="1431881" cy="399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>
              <a:stCxn id="5" idx="7"/>
            </p:cNvCxnSpPr>
            <p:nvPr/>
          </p:nvCxnSpPr>
          <p:spPr>
            <a:xfrm>
              <a:off x="3236210" y="4976339"/>
              <a:ext cx="1558040" cy="21161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>
              <a:stCxn id="5" idx="5"/>
            </p:cNvCxnSpPr>
            <p:nvPr/>
          </p:nvCxnSpPr>
          <p:spPr>
            <a:xfrm flipV="1">
              <a:off x="3236210" y="5219700"/>
              <a:ext cx="1551690" cy="21550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圆角矩形标注 15"/>
          <p:cNvSpPr/>
          <p:nvPr/>
        </p:nvSpPr>
        <p:spPr>
          <a:xfrm>
            <a:off x="6669026" y="1999560"/>
            <a:ext cx="940209" cy="597429"/>
          </a:xfrm>
          <a:prstGeom prst="wedgeRoundRectCallout">
            <a:avLst>
              <a:gd name="adj1" fmla="val 32778"/>
              <a:gd name="adj2" fmla="val -119063"/>
              <a:gd name="adj3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远点虚物</a:t>
            </a:r>
            <a:endParaRPr lang="zh-CN" altLang="en-US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圆角矩形标注 16"/>
          <p:cNvSpPr/>
          <p:nvPr/>
        </p:nvSpPr>
        <p:spPr>
          <a:xfrm>
            <a:off x="4767354" y="1847467"/>
            <a:ext cx="940209" cy="597429"/>
          </a:xfrm>
          <a:prstGeom prst="wedgeRoundRectCallout">
            <a:avLst>
              <a:gd name="adj1" fmla="val 179699"/>
              <a:gd name="adj2" fmla="val -98314"/>
              <a:gd name="adj3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放松状态</a:t>
            </a:r>
            <a:endParaRPr lang="zh-CN" altLang="en-US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6" name="圆角矩形标注 35"/>
          <p:cNvSpPr/>
          <p:nvPr/>
        </p:nvSpPr>
        <p:spPr>
          <a:xfrm>
            <a:off x="4704805" y="479787"/>
            <a:ext cx="2623701" cy="340680"/>
          </a:xfrm>
          <a:prstGeom prst="wedgeRoundRectCallout">
            <a:avLst>
              <a:gd name="adj1" fmla="val -63049"/>
              <a:gd name="adj2" fmla="val 125764"/>
              <a:gd name="adj3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正常远点：无穷远处</a:t>
            </a:r>
            <a:endParaRPr lang="zh-CN" altLang="en-US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972965" y="1229422"/>
            <a:ext cx="536205" cy="458862"/>
            <a:chOff x="3105106" y="4976339"/>
            <a:chExt cx="536205" cy="458862"/>
          </a:xfrm>
        </p:grpSpPr>
        <p:sp>
          <p:nvSpPr>
            <p:cNvPr id="38" name="椭圆 37"/>
            <p:cNvSpPr/>
            <p:nvPr/>
          </p:nvSpPr>
          <p:spPr>
            <a:xfrm>
              <a:off x="3586542" y="5178425"/>
              <a:ext cx="54769" cy="5476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cxnSp>
          <p:nvCxnSpPr>
            <p:cNvPr id="39" name="直接连接符 38"/>
            <p:cNvCxnSpPr>
              <a:stCxn id="5" idx="3"/>
            </p:cNvCxnSpPr>
            <p:nvPr/>
          </p:nvCxnSpPr>
          <p:spPr>
            <a:xfrm flipV="1">
              <a:off x="3105106" y="5204619"/>
              <a:ext cx="521538" cy="230582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>
              <a:stCxn id="5" idx="1"/>
            </p:cNvCxnSpPr>
            <p:nvPr/>
          </p:nvCxnSpPr>
          <p:spPr>
            <a:xfrm>
              <a:off x="3105106" y="4976339"/>
              <a:ext cx="528682" cy="22828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3" name="矩形 42"/>
          <p:cNvSpPr/>
          <p:nvPr/>
        </p:nvSpPr>
        <p:spPr>
          <a:xfrm>
            <a:off x="318884" y="719633"/>
            <a:ext cx="38195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FF0000"/>
                </a:solidFill>
              </a:rPr>
              <a:t>远点在眼</a:t>
            </a:r>
            <a:r>
              <a:rPr lang="zh-CN" altLang="en-US" sz="2400" dirty="0" smtClean="0">
                <a:solidFill>
                  <a:srgbClr val="FF0000"/>
                </a:solidFill>
              </a:rPr>
              <a:t>后（</a:t>
            </a:r>
            <a:r>
              <a:rPr lang="zh-CN" altLang="en-US" sz="2400" dirty="0">
                <a:solidFill>
                  <a:srgbClr val="FF0000"/>
                </a:solidFill>
              </a:rPr>
              <a:t>虚物</a:t>
            </a:r>
            <a:r>
              <a:rPr lang="zh-CN" altLang="en-US" sz="2400" dirty="0" smtClean="0">
                <a:solidFill>
                  <a:srgbClr val="FF0000"/>
                </a:solidFill>
              </a:rPr>
              <a:t>）</a:t>
            </a:r>
            <a:endParaRPr lang="en-US" altLang="zh-CN" sz="2400" dirty="0" smtClean="0">
              <a:solidFill>
                <a:srgbClr val="FF0000"/>
              </a:solidFill>
            </a:endParaRPr>
          </a:p>
          <a:p>
            <a:pPr marL="722313" lvl="1" indent="-265113">
              <a:buFont typeface="Arial" panose="020B0604020202020204" pitchFamily="34" charset="0"/>
              <a:buChar char="•"/>
            </a:pPr>
            <a:r>
              <a:rPr lang="zh-CN" altLang="en-US" sz="2400" dirty="0" smtClean="0">
                <a:solidFill>
                  <a:srgbClr val="FF0000"/>
                </a:solidFill>
              </a:rPr>
              <a:t>需要调节才能看清</a:t>
            </a:r>
            <a:endParaRPr lang="en-US" altLang="zh-CN" sz="2400" dirty="0" smtClean="0">
              <a:solidFill>
                <a:srgbClr val="FF0000"/>
              </a:solidFill>
            </a:endParaRPr>
          </a:p>
          <a:p>
            <a:pPr marL="265113" indent="-265113">
              <a:buFont typeface="Arial" panose="020B0604020202020204" pitchFamily="34" charset="0"/>
              <a:buChar char="•"/>
            </a:pPr>
            <a:r>
              <a:rPr lang="zh-CN" altLang="en-US" sz="2400" dirty="0" smtClean="0"/>
              <a:t>近点</a:t>
            </a:r>
            <a:r>
              <a:rPr lang="zh-CN" altLang="en-US" sz="2400" dirty="0"/>
              <a:t>变远，甚至可能不存在</a:t>
            </a:r>
            <a:r>
              <a:rPr lang="zh-CN" altLang="en-US" sz="2400" dirty="0" smtClean="0"/>
              <a:t>：</a:t>
            </a:r>
            <a:endParaRPr lang="en-US" altLang="zh-CN" sz="2400" dirty="0" smtClean="0"/>
          </a:p>
          <a:p>
            <a:pPr marL="722313" lvl="1" indent="-265113">
              <a:buFont typeface="Arial" panose="020B0604020202020204" pitchFamily="34" charset="0"/>
              <a:buChar char="•"/>
              <a:tabLst>
                <a:tab pos="722313" algn="l"/>
              </a:tabLst>
            </a:pPr>
            <a:r>
              <a:rPr lang="zh-CN" altLang="en-US" sz="2400" dirty="0" smtClean="0"/>
              <a:t>如果</a:t>
            </a:r>
            <a:r>
              <a:rPr lang="zh-CN" altLang="en-US" sz="2400" dirty="0"/>
              <a:t>调节到极限，平行光入射都不能成清晰像，实物就更不可能了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marL="722313" lvl="1" indent="-265113">
              <a:buFont typeface="Arial" panose="020B0604020202020204" pitchFamily="34" charset="0"/>
              <a:buChar char="•"/>
              <a:tabLst>
                <a:tab pos="722313" algn="l"/>
              </a:tabLst>
            </a:pPr>
            <a:r>
              <a:rPr lang="zh-CN" altLang="en-US" sz="2400" dirty="0" smtClean="0"/>
              <a:t>需要调节才可能看清</a:t>
            </a:r>
            <a:endParaRPr lang="en-US" altLang="zh-CN" sz="2400" dirty="0" smtClean="0"/>
          </a:p>
          <a:p>
            <a:pPr marL="265113" indent="-265113">
              <a:buFont typeface="Arial" panose="020B0604020202020204" pitchFamily="34" charset="0"/>
              <a:buChar char="•"/>
              <a:tabLst>
                <a:tab pos="722313" algn="l"/>
              </a:tabLst>
            </a:pPr>
            <a:r>
              <a:rPr lang="zh-CN" altLang="en-US" sz="2400" dirty="0" smtClean="0"/>
              <a:t>远近都要调节，调节到极限还可能看不清，比近视眼更惨！</a:t>
            </a:r>
            <a:endParaRPr lang="en-US" altLang="zh-CN" sz="2400" dirty="0" smtClean="0"/>
          </a:p>
        </p:txBody>
      </p:sp>
    </p:spTree>
    <p:extLst>
      <p:ext uri="{BB962C8B-B14F-4D97-AF65-F5344CB8AC3E}">
        <p14:creationId xmlns:p14="http://schemas.microsoft.com/office/powerpoint/2010/main" val="25424751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6" grpId="0" animBg="1"/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43508" y="1412776"/>
            <a:ext cx="5059924" cy="1924484"/>
            <a:chOff x="0" y="1520788"/>
            <a:chExt cx="5059924" cy="1924484"/>
          </a:xfrm>
        </p:grpSpPr>
        <p:pic>
          <p:nvPicPr>
            <p:cNvPr id="49318" name="Picture 166" descr="https://ss0.bdstatic.com/70cFvHSh_Q1YnxGkpoWK1HF6hhy/it/u=415773037,2379963677&amp;fm=26&amp;gp=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25" t="54508" r="25359" b="7864"/>
            <a:stretch>
              <a:fillRect/>
            </a:stretch>
          </p:blipFill>
          <p:spPr bwMode="auto">
            <a:xfrm>
              <a:off x="1043608" y="1520788"/>
              <a:ext cx="4016316" cy="19244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" name="直接连接符 2"/>
            <p:cNvCxnSpPr/>
            <p:nvPr/>
          </p:nvCxnSpPr>
          <p:spPr bwMode="auto">
            <a:xfrm flipH="1">
              <a:off x="0" y="2168860"/>
              <a:ext cx="2987826" cy="3600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11" name="直接连接符 10"/>
            <p:cNvCxnSpPr/>
            <p:nvPr/>
          </p:nvCxnSpPr>
          <p:spPr bwMode="auto">
            <a:xfrm flipH="1" flipV="1">
              <a:off x="0" y="2528900"/>
              <a:ext cx="2951822" cy="3600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</p:cxnSp>
      </p:grpSp>
      <p:sp>
        <p:nvSpPr>
          <p:cNvPr id="78851" name="Rectangle 3"/>
          <p:cNvSpPr>
            <a:spLocks noGrp="1"/>
          </p:cNvSpPr>
          <p:nvPr>
            <p:ph idx="1"/>
          </p:nvPr>
        </p:nvSpPr>
        <p:spPr>
          <a:xfrm>
            <a:off x="431540" y="196776"/>
            <a:ext cx="8604956" cy="1368152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sz="2800" b="0" dirty="0" smtClean="0"/>
              <a:t>校正目的：近点移向眼睛，能看清近处物体</a:t>
            </a:r>
            <a:endParaRPr lang="en-US" altLang="zh-CN" sz="2800" b="0" dirty="0" smtClean="0"/>
          </a:p>
          <a:p>
            <a:pPr eaLnBrk="1" hangingPunct="1"/>
            <a:r>
              <a:rPr lang="zh-CN" altLang="en-US" sz="2800" b="0" dirty="0" smtClean="0"/>
              <a:t>即明视距离处的物体，成虚像于近点处</a:t>
            </a:r>
            <a:endParaRPr lang="zh-CN" altLang="zh-CN" sz="2800" b="0" dirty="0"/>
          </a:p>
        </p:txBody>
      </p:sp>
      <p:sp>
        <p:nvSpPr>
          <p:cNvPr id="13" name="Rectangle 3"/>
          <p:cNvSpPr txBox="1"/>
          <p:nvPr/>
        </p:nvSpPr>
        <p:spPr>
          <a:xfrm>
            <a:off x="431540" y="5049180"/>
            <a:ext cx="7772400" cy="9747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sz="2800" b="0" dirty="0" smtClean="0">
                <a:solidFill>
                  <a:schemeClr val="accent1">
                    <a:lumMod val="50000"/>
                  </a:schemeClr>
                </a:solidFill>
              </a:rPr>
              <a:t>例：</a:t>
            </a:r>
            <a:r>
              <a:rPr lang="zh-CN" altLang="zh-CN" sz="2800" b="0" dirty="0" smtClean="0">
                <a:solidFill>
                  <a:schemeClr val="accent1">
                    <a:lumMod val="50000"/>
                  </a:schemeClr>
                </a:solidFill>
              </a:rPr>
              <a:t>某人</a:t>
            </a:r>
            <a:r>
              <a:rPr lang="zh-CN" altLang="zh-CN" sz="2800" b="0" dirty="0">
                <a:solidFill>
                  <a:schemeClr val="accent1">
                    <a:lumMod val="50000"/>
                  </a:schemeClr>
                </a:solidFill>
              </a:rPr>
              <a:t>近点在眼前</a:t>
            </a:r>
            <a:r>
              <a:rPr lang="en-US" altLang="zh-CN" sz="2800" b="0" dirty="0" smtClean="0">
                <a:solidFill>
                  <a:schemeClr val="accent1">
                    <a:lumMod val="50000"/>
                  </a:schemeClr>
                </a:solidFill>
              </a:rPr>
              <a:t>0.5 </a:t>
            </a:r>
            <a:r>
              <a:rPr lang="en-US" altLang="zh-CN" sz="2800" b="0" dirty="0">
                <a:solidFill>
                  <a:schemeClr val="accent1">
                    <a:lumMod val="50000"/>
                  </a:schemeClr>
                </a:solidFill>
              </a:rPr>
              <a:t>m</a:t>
            </a:r>
            <a:r>
              <a:rPr lang="zh-CN" altLang="zh-CN" sz="2800" b="0" dirty="0">
                <a:solidFill>
                  <a:schemeClr val="accent1">
                    <a:lumMod val="50000"/>
                  </a:schemeClr>
                </a:solidFill>
              </a:rPr>
              <a:t>处，他读书时应戴眼镜的</a:t>
            </a:r>
            <a:r>
              <a:rPr lang="zh-CN" altLang="zh-CN" sz="2800" b="0" dirty="0" smtClean="0">
                <a:solidFill>
                  <a:schemeClr val="accent1">
                    <a:lumMod val="50000"/>
                  </a:schemeClr>
                </a:solidFill>
              </a:rPr>
              <a:t>度数</a:t>
            </a:r>
            <a:r>
              <a:rPr lang="zh-CN" altLang="en-US" sz="2800" b="0" dirty="0" smtClean="0">
                <a:solidFill>
                  <a:schemeClr val="accent1">
                    <a:lumMod val="50000"/>
                  </a:schemeClr>
                </a:solidFill>
              </a:rPr>
              <a:t>？</a:t>
            </a:r>
            <a:endParaRPr lang="zh-CN" altLang="zh-CN" sz="2800" b="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0519398"/>
              </p:ext>
            </p:extLst>
          </p:nvPr>
        </p:nvGraphicFramePr>
        <p:xfrm>
          <a:off x="5283200" y="1701800"/>
          <a:ext cx="3135313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45" name="Equation" r:id="rId5" imgW="1155600" imgH="444240" progId="Equation.DSMT4">
                  <p:embed/>
                </p:oleObj>
              </mc:Choice>
              <mc:Fallback>
                <p:oleObj name="Equation" r:id="rId5" imgW="1155600" imgH="444240" progId="Equation.DSMT4">
                  <p:embed/>
                  <p:pic>
                    <p:nvPicPr>
                      <p:cNvPr id="43213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3200" y="1701800"/>
                        <a:ext cx="3135313" cy="1211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3368209"/>
              </p:ext>
            </p:extLst>
          </p:nvPr>
        </p:nvGraphicFramePr>
        <p:xfrm>
          <a:off x="5057654" y="3282408"/>
          <a:ext cx="1211263" cy="116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46" name="公式" r:id="rId7" imgW="444307" imgH="431613" progId="Equation.3">
                  <p:embed/>
                </p:oleObj>
              </mc:Choice>
              <mc:Fallback>
                <p:oleObj name="公式" r:id="rId7" imgW="444307" imgH="431613" progId="Equation.3">
                  <p:embed/>
                  <p:pic>
                    <p:nvPicPr>
                      <p:cNvPr id="43213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7654" y="3282408"/>
                        <a:ext cx="1211263" cy="1160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1766704"/>
              </p:ext>
            </p:extLst>
          </p:nvPr>
        </p:nvGraphicFramePr>
        <p:xfrm>
          <a:off x="6298476" y="3263478"/>
          <a:ext cx="2362200" cy="121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47" name="Equation" r:id="rId9" imgW="876240" imgH="444240" progId="Equation.DSMT4">
                  <p:embed/>
                </p:oleObj>
              </mc:Choice>
              <mc:Fallback>
                <p:oleObj name="Equation" r:id="rId9" imgW="876240" imgH="444240" progId="Equation.DSMT4">
                  <p:embed/>
                  <p:pic>
                    <p:nvPicPr>
                      <p:cNvPr id="43213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8476" y="3263478"/>
                        <a:ext cx="2362200" cy="121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/>
          </p:nvPr>
        </p:nvSpPr>
        <p:spPr>
          <a:xfrm>
            <a:off x="685800" y="188640"/>
            <a:ext cx="4498268" cy="639415"/>
          </a:xfrm>
        </p:spPr>
        <p:txBody>
          <a:bodyPr vert="horz" wrap="square" lIns="91440" tIns="45720" rIns="91440" bIns="45720" anchor="ctr"/>
          <a:lstStyle/>
          <a:p>
            <a:pPr algn="l" eaLnBrk="1" hangingPunct="1"/>
            <a:r>
              <a:rPr lang="zh-CN" altLang="en-US" sz="4000" dirty="0" smtClean="0">
                <a:solidFill>
                  <a:srgbClr val="C00000"/>
                </a:solidFill>
              </a:rPr>
              <a:t>老花眼  </a:t>
            </a:r>
            <a:r>
              <a:rPr lang="en-US" altLang="zh-CN" sz="4000" dirty="0" err="1" smtClean="0">
                <a:solidFill>
                  <a:srgbClr val="C00000"/>
                </a:solidFill>
              </a:rPr>
              <a:t>senopin</a:t>
            </a:r>
            <a:endParaRPr lang="en-US" altLang="zh-CN" sz="4000" dirty="0">
              <a:solidFill>
                <a:srgbClr val="C00000"/>
              </a:solidFill>
            </a:endParaRPr>
          </a:p>
        </p:txBody>
      </p:sp>
      <p:sp>
        <p:nvSpPr>
          <p:cNvPr id="433155" name="Rectangle 3"/>
          <p:cNvSpPr>
            <a:spLocks noGrp="1"/>
          </p:cNvSpPr>
          <p:nvPr>
            <p:ph idx="1"/>
          </p:nvPr>
        </p:nvSpPr>
        <p:spPr>
          <a:xfrm>
            <a:off x="592941" y="834134"/>
            <a:ext cx="7763981" cy="4559669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sz="2800" b="0" dirty="0"/>
              <a:t>若年龄增大，晶状体失去弹性，看近物时，睫状肌收缩，但晶状体不会变凸，折光能力就不会增加，就看不清近物了，就形成老花眼。</a:t>
            </a:r>
          </a:p>
          <a:p>
            <a:pPr eaLnBrk="1" hangingPunct="1"/>
            <a:r>
              <a:rPr lang="zh-CN" altLang="en-US" sz="2800" b="0" dirty="0"/>
              <a:t>老花眼是眼调节能力减弱</a:t>
            </a:r>
            <a:r>
              <a:rPr lang="en-US" altLang="zh-CN" sz="2800" b="0" dirty="0"/>
              <a:t>(</a:t>
            </a:r>
            <a:r>
              <a:rPr lang="zh-CN" altLang="en-US" sz="2800" b="0" dirty="0">
                <a:solidFill>
                  <a:srgbClr val="FF0000"/>
                </a:solidFill>
              </a:rPr>
              <a:t>严格来讲老花眼不属屈光不正</a:t>
            </a:r>
            <a:r>
              <a:rPr lang="en-US" altLang="zh-CN" sz="2800" b="0" dirty="0"/>
              <a:t>)</a:t>
            </a:r>
            <a:r>
              <a:rPr lang="zh-CN" altLang="en-US" sz="2800" b="0" dirty="0"/>
              <a:t>。</a:t>
            </a:r>
          </a:p>
          <a:p>
            <a:pPr eaLnBrk="1" hangingPunct="1"/>
            <a:r>
              <a:rPr lang="zh-CN" altLang="en-US" sz="2800" b="0" dirty="0"/>
              <a:t>老花</a:t>
            </a:r>
            <a:r>
              <a:rPr lang="zh-CN" altLang="en-US" sz="2800" b="0" dirty="0" smtClean="0"/>
              <a:t>和屈光性近视：</a:t>
            </a:r>
            <a:endParaRPr lang="zh-CN" altLang="en-US" sz="2800" b="0" dirty="0"/>
          </a:p>
          <a:p>
            <a:pPr lvl="1" eaLnBrk="1" hangingPunct="1"/>
            <a:r>
              <a:rPr lang="zh-CN" altLang="en-US" sz="2400" b="0" dirty="0"/>
              <a:t>年轻时晶状体变凸</a:t>
            </a:r>
            <a:r>
              <a:rPr lang="en-US" altLang="zh-CN" sz="2400" b="0" dirty="0"/>
              <a:t>(</a:t>
            </a:r>
            <a:r>
              <a:rPr lang="zh-CN" altLang="en-US" sz="2400" b="0" dirty="0"/>
              <a:t>近视</a:t>
            </a:r>
            <a:r>
              <a:rPr lang="en-US" altLang="zh-CN" sz="2400" b="0" dirty="0"/>
              <a:t>)</a:t>
            </a:r>
            <a:r>
              <a:rPr lang="zh-CN" altLang="en-US" sz="2400" b="0" dirty="0"/>
              <a:t>，</a:t>
            </a:r>
          </a:p>
          <a:p>
            <a:pPr lvl="1" eaLnBrk="1" hangingPunct="1"/>
            <a:r>
              <a:rPr lang="zh-CN" altLang="en-US" sz="2400" b="0" dirty="0"/>
              <a:t>年老时晶状体调节能力下降</a:t>
            </a:r>
            <a:r>
              <a:rPr lang="en-US" altLang="zh-CN" sz="2400" b="0" dirty="0"/>
              <a:t>(</a:t>
            </a:r>
            <a:r>
              <a:rPr lang="zh-CN" altLang="en-US" sz="2400" b="0" dirty="0"/>
              <a:t>老花</a:t>
            </a:r>
            <a:r>
              <a:rPr lang="en-US" altLang="zh-CN" sz="2400" b="0" dirty="0"/>
              <a:t>)</a:t>
            </a:r>
          </a:p>
          <a:p>
            <a:pPr lvl="1" eaLnBrk="1" hangingPunct="1"/>
            <a:r>
              <a:rPr lang="zh-CN" altLang="en-US" sz="2400" b="0" dirty="0" smtClean="0"/>
              <a:t>近视眼年老</a:t>
            </a:r>
            <a:r>
              <a:rPr lang="zh-CN" altLang="en-US" sz="2400" b="0" dirty="0"/>
              <a:t>变老花眼后</a:t>
            </a:r>
            <a:r>
              <a:rPr lang="zh-CN" altLang="en-US" sz="2400" b="0" dirty="0" smtClean="0"/>
              <a:t>，一般看</a:t>
            </a:r>
            <a:r>
              <a:rPr lang="zh-CN" altLang="en-US" sz="2400" b="0" dirty="0"/>
              <a:t>近物时要戴老花眼镜，看远物时要戴近视眼镜</a:t>
            </a:r>
          </a:p>
        </p:txBody>
      </p:sp>
      <p:sp>
        <p:nvSpPr>
          <p:cNvPr id="4" name="Rectangle 3"/>
          <p:cNvSpPr txBox="1"/>
          <p:nvPr/>
        </p:nvSpPr>
        <p:spPr>
          <a:xfrm>
            <a:off x="592941" y="5409220"/>
            <a:ext cx="7772400" cy="111644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/>
            <a:r>
              <a:rPr lang="zh-CN" altLang="en-US" sz="2800" dirty="0" smtClean="0">
                <a:solidFill>
                  <a:schemeClr val="accent1">
                    <a:lumMod val="50000"/>
                  </a:schemeClr>
                </a:solidFill>
              </a:rPr>
              <a:t>例：</a:t>
            </a:r>
            <a:r>
              <a:rPr lang="zh-CN" altLang="zh-CN" sz="2800" dirty="0" smtClean="0">
                <a:solidFill>
                  <a:schemeClr val="accent1">
                    <a:lumMod val="50000"/>
                  </a:schemeClr>
                </a:solidFill>
              </a:rPr>
              <a:t>一</a:t>
            </a:r>
            <a:r>
              <a:rPr lang="zh-CN" altLang="zh-CN" sz="2800" dirty="0">
                <a:solidFill>
                  <a:schemeClr val="accent1">
                    <a:lumMod val="50000"/>
                  </a:schemeClr>
                </a:solidFill>
              </a:rPr>
              <a:t>老人看远物时戴一凸透镜，看近物时戴一焦度更大的凸透镜</a:t>
            </a:r>
            <a:r>
              <a:rPr lang="zh-CN" altLang="zh-CN" sz="2800" dirty="0" smtClean="0">
                <a:solidFill>
                  <a:schemeClr val="accent1">
                    <a:lumMod val="50000"/>
                  </a:schemeClr>
                </a:solidFill>
              </a:rPr>
              <a:t>。他</a:t>
            </a:r>
            <a:r>
              <a:rPr lang="zh-CN" altLang="zh-CN" sz="2800" dirty="0">
                <a:solidFill>
                  <a:schemeClr val="accent1">
                    <a:lumMod val="50000"/>
                  </a:schemeClr>
                </a:solidFill>
              </a:rPr>
              <a:t>的眼睛有</a:t>
            </a:r>
            <a:r>
              <a:rPr lang="zh-CN" altLang="zh-CN" sz="2800" dirty="0" smtClean="0">
                <a:solidFill>
                  <a:schemeClr val="accent1">
                    <a:lumMod val="50000"/>
                  </a:schemeClr>
                </a:solidFill>
              </a:rPr>
              <a:t>缺陷为</a:t>
            </a:r>
            <a:r>
              <a:rPr lang="en-US" altLang="zh-CN" sz="2800" dirty="0" smtClean="0">
                <a:solidFill>
                  <a:schemeClr val="accent1">
                    <a:lumMod val="50000"/>
                  </a:schemeClr>
                </a:solidFill>
              </a:rPr>
              <a:t>?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3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3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3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3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33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33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69076" y="493241"/>
            <a:ext cx="72489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3333FF"/>
                </a:solidFill>
              </a:rPr>
              <a:t>如果希望将来年纪大了</a:t>
            </a:r>
            <a:r>
              <a:rPr lang="zh-CN" altLang="en-US" sz="2400" dirty="0" smtClean="0">
                <a:solidFill>
                  <a:srgbClr val="3333FF"/>
                </a:solidFill>
              </a:rPr>
              <a:t>，看书写字不用</a:t>
            </a:r>
            <a:r>
              <a:rPr lang="zh-CN" altLang="en-US" sz="2400" dirty="0">
                <a:solidFill>
                  <a:srgbClr val="3333FF"/>
                </a:solidFill>
              </a:rPr>
              <a:t>戴老花眼镜，现在应该戴多少度的眼镜？</a:t>
            </a:r>
          </a:p>
        </p:txBody>
      </p:sp>
      <p:sp>
        <p:nvSpPr>
          <p:cNvPr id="5" name="矩形 4"/>
          <p:cNvSpPr/>
          <p:nvPr/>
        </p:nvSpPr>
        <p:spPr>
          <a:xfrm>
            <a:off x="1041583" y="1773641"/>
            <a:ext cx="65153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smtClean="0"/>
              <a:t>由题意，明视距离是远点</a:t>
            </a:r>
            <a:endParaRPr lang="zh-CN" altLang="en-US" sz="2400" dirty="0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0723007"/>
              </p:ext>
            </p:extLst>
          </p:nvPr>
        </p:nvGraphicFramePr>
        <p:xfrm>
          <a:off x="2511892" y="2485131"/>
          <a:ext cx="268763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7" name="Equation" r:id="rId4" imgW="990360" imgH="419040" progId="Equation.DSMT4">
                  <p:embed/>
                </p:oleObj>
              </mc:Choice>
              <mc:Fallback>
                <p:oleObj name="Equation" r:id="rId4" imgW="990360" imgH="419040" progId="Equation.DSMT4">
                  <p:embed/>
                  <p:pic>
                    <p:nvPicPr>
                      <p:cNvPr id="1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1892" y="2485131"/>
                        <a:ext cx="2687638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6666070"/>
              </p:ext>
            </p:extLst>
          </p:nvPr>
        </p:nvGraphicFramePr>
        <p:xfrm>
          <a:off x="2544380" y="3958568"/>
          <a:ext cx="3551238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8" name="Equation" r:id="rId6" imgW="1307880" imgH="419040" progId="Equation.DSMT4">
                  <p:embed/>
                </p:oleObj>
              </mc:Choice>
              <mc:Fallback>
                <p:oleObj name="Equation" r:id="rId6" imgW="1307880" imgH="419040" progId="Equation.DSMT4">
                  <p:embed/>
                  <p:pic>
                    <p:nvPicPr>
                      <p:cNvPr id="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4380" y="3958568"/>
                        <a:ext cx="3551238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8901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64903" y="227023"/>
            <a:ext cx="72489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3333FF"/>
                </a:solidFill>
              </a:rPr>
              <a:t>老花眼，同时有</a:t>
            </a:r>
            <a:r>
              <a:rPr lang="en-US" altLang="zh-CN" sz="2400" dirty="0" smtClean="0">
                <a:solidFill>
                  <a:srgbClr val="3333FF"/>
                </a:solidFill>
              </a:rPr>
              <a:t>300</a:t>
            </a:r>
            <a:r>
              <a:rPr lang="zh-CN" altLang="en-US" sz="2400" dirty="0" smtClean="0">
                <a:solidFill>
                  <a:srgbClr val="3333FF"/>
                </a:solidFill>
              </a:rPr>
              <a:t>度的近视，用电脑时，眼睛离屏距离约</a:t>
            </a:r>
            <a:r>
              <a:rPr lang="en-US" altLang="zh-CN" sz="2400" smtClean="0">
                <a:solidFill>
                  <a:srgbClr val="3333FF"/>
                </a:solidFill>
              </a:rPr>
              <a:t>50cm</a:t>
            </a:r>
            <a:r>
              <a:rPr lang="zh-CN" altLang="en-US" sz="2400" smtClean="0">
                <a:solidFill>
                  <a:srgbClr val="3333FF"/>
                </a:solidFill>
              </a:rPr>
              <a:t>，此时应该</a:t>
            </a:r>
            <a:r>
              <a:rPr lang="zh-CN" altLang="en-US" sz="2400" dirty="0" smtClean="0">
                <a:solidFill>
                  <a:srgbClr val="3333FF"/>
                </a:solidFill>
              </a:rPr>
              <a:t>戴多少度眼镜？</a:t>
            </a:r>
            <a:endParaRPr lang="zh-CN" altLang="en-US" sz="2400" dirty="0">
              <a:solidFill>
                <a:srgbClr val="3333FF"/>
              </a:solidFill>
            </a:endParaRPr>
          </a:p>
        </p:txBody>
      </p:sp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5663736"/>
              </p:ext>
            </p:extLst>
          </p:nvPr>
        </p:nvGraphicFramePr>
        <p:xfrm>
          <a:off x="1163863" y="1662687"/>
          <a:ext cx="3582987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76" name="Equation" r:id="rId4" imgW="1320480" imgH="444240" progId="Equation.DSMT4">
                  <p:embed/>
                </p:oleObj>
              </mc:Choice>
              <mc:Fallback>
                <p:oleObj name="Equation" r:id="rId4" imgW="1320480" imgH="444240" progId="Equation.DSMT4">
                  <p:embed/>
                  <p:pic>
                    <p:nvPicPr>
                      <p:cNvPr id="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3863" y="1662687"/>
                        <a:ext cx="3582987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755675" y="1143019"/>
            <a:ext cx="39214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smtClean="0"/>
              <a:t>近视眼</a:t>
            </a:r>
            <a:r>
              <a:rPr lang="zh-CN" altLang="en-US" sz="2400" dirty="0" smtClean="0"/>
              <a:t>的远点：</a:t>
            </a:r>
            <a:endParaRPr lang="zh-CN" altLang="en-US" sz="2400" dirty="0"/>
          </a:p>
        </p:txBody>
      </p:sp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874443"/>
              </p:ext>
            </p:extLst>
          </p:nvPr>
        </p:nvGraphicFramePr>
        <p:xfrm>
          <a:off x="5625333" y="1464377"/>
          <a:ext cx="2032000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77" name="Equation" r:id="rId6" imgW="749160" imgH="444240" progId="Equation.DSMT4">
                  <p:embed/>
                </p:oleObj>
              </mc:Choice>
              <mc:Fallback>
                <p:oleObj name="Equation" r:id="rId6" imgW="749160" imgH="444240" progId="Equation.DSMT4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5333" y="1464377"/>
                        <a:ext cx="2032000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6320780"/>
              </p:ext>
            </p:extLst>
          </p:nvPr>
        </p:nvGraphicFramePr>
        <p:xfrm>
          <a:off x="1148790" y="3590617"/>
          <a:ext cx="2928938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78" name="Equation" r:id="rId8" imgW="1079280" imgH="444240" progId="Equation.DSMT4">
                  <p:embed/>
                </p:oleObj>
              </mc:Choice>
              <mc:Fallback>
                <p:oleObj name="Equation" r:id="rId8" imgW="1079280" imgH="444240" progId="Equation.DSMT4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8790" y="3590617"/>
                        <a:ext cx="2928938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5400141"/>
              </p:ext>
            </p:extLst>
          </p:nvPr>
        </p:nvGraphicFramePr>
        <p:xfrm>
          <a:off x="5233383" y="3650303"/>
          <a:ext cx="25495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79" name="Equation" r:id="rId10" imgW="939600" imgH="419040" progId="Equation.DSMT4">
                  <p:embed/>
                </p:oleObj>
              </mc:Choice>
              <mc:Fallback>
                <p:oleObj name="Equation" r:id="rId10" imgW="939600" imgH="419040" progId="Equation.DSMT4">
                  <p:embed/>
                  <p:pic>
                    <p:nvPicPr>
                      <p:cNvPr id="11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3383" y="3650303"/>
                        <a:ext cx="254952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矩形 12"/>
          <p:cNvSpPr/>
          <p:nvPr/>
        </p:nvSpPr>
        <p:spPr>
          <a:xfrm>
            <a:off x="534955" y="3087433"/>
            <a:ext cx="72026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smtClean="0"/>
              <a:t>将</a:t>
            </a:r>
            <a:r>
              <a:rPr lang="en-US" altLang="zh-CN" sz="2400" dirty="0" smtClean="0"/>
              <a:t>50cm</a:t>
            </a:r>
            <a:r>
              <a:rPr lang="zh-CN" altLang="en-US" sz="2400" dirty="0" smtClean="0"/>
              <a:t>处</a:t>
            </a:r>
            <a:r>
              <a:rPr lang="zh-CN" altLang="en-US" sz="2400" smtClean="0"/>
              <a:t>的</a:t>
            </a:r>
            <a:r>
              <a:rPr lang="zh-CN" altLang="en-US" sz="2400" smtClean="0"/>
              <a:t>屏成像到近视眼</a:t>
            </a:r>
            <a:r>
              <a:rPr lang="zh-CN" altLang="en-US" sz="2400" dirty="0" smtClean="0"/>
              <a:t>的远点：</a:t>
            </a:r>
            <a:endParaRPr lang="zh-CN" altLang="en-US" sz="2400" dirty="0"/>
          </a:p>
        </p:txBody>
      </p:sp>
      <p:sp>
        <p:nvSpPr>
          <p:cNvPr id="14" name="矩形 13"/>
          <p:cNvSpPr/>
          <p:nvPr/>
        </p:nvSpPr>
        <p:spPr>
          <a:xfrm>
            <a:off x="776694" y="5452261"/>
            <a:ext cx="2723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smtClean="0"/>
              <a:t>度数减少：</a:t>
            </a:r>
            <a:endParaRPr lang="zh-CN" altLang="en-US" sz="2400" dirty="0"/>
          </a:p>
        </p:txBody>
      </p:sp>
      <p:graphicFrame>
        <p:nvGraphicFramePr>
          <p:cNvPr id="1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8355176"/>
              </p:ext>
            </p:extLst>
          </p:nvPr>
        </p:nvGraphicFramePr>
        <p:xfrm>
          <a:off x="2762087" y="5140106"/>
          <a:ext cx="2687637" cy="10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80" name="Equation" r:id="rId12" imgW="990360" imgH="393480" progId="Equation.DSMT4">
                  <p:embed/>
                </p:oleObj>
              </mc:Choice>
              <mc:Fallback>
                <p:oleObj name="Equation" r:id="rId12" imgW="990360" imgH="393480" progId="Equation.DSMT4">
                  <p:embed/>
                  <p:pic>
                    <p:nvPicPr>
                      <p:cNvPr id="11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2087" y="5140106"/>
                        <a:ext cx="2687637" cy="1074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80058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/>
          </p:cNvSpPr>
          <p:nvPr>
            <p:ph type="title"/>
          </p:nvPr>
        </p:nvSpPr>
        <p:spPr>
          <a:xfrm>
            <a:off x="935038" y="339725"/>
            <a:ext cx="7391400" cy="685800"/>
          </a:xfrm>
        </p:spPr>
        <p:txBody>
          <a:bodyPr vert="horz" wrap="square" lIns="91440" tIns="45720" rIns="91440" bIns="45720" anchor="ctr"/>
          <a:lstStyle/>
          <a:p>
            <a:pPr algn="l" eaLnBrk="1" hangingPunct="1"/>
            <a:r>
              <a:rPr lang="zh-CN" altLang="en-US" sz="3600" b="0" smtClean="0">
                <a:solidFill>
                  <a:srgbClr val="C00000"/>
                </a:solidFill>
                <a:latin typeface="黑体" panose="02010609060101010101" pitchFamily="49" charset="-122"/>
              </a:rPr>
              <a:t>散光眼 </a:t>
            </a:r>
            <a:r>
              <a:rPr lang="en-US" altLang="zh-CN" b="0" smtClean="0">
                <a:solidFill>
                  <a:srgbClr val="C00000"/>
                </a:solidFill>
              </a:rPr>
              <a:t>astigmatism</a:t>
            </a:r>
            <a:endParaRPr lang="en-US" altLang="zh-CN" b="0" dirty="0">
              <a:solidFill>
                <a:srgbClr val="C00000"/>
              </a:solidFill>
            </a:endParaRPr>
          </a:p>
        </p:txBody>
      </p:sp>
      <p:sp>
        <p:nvSpPr>
          <p:cNvPr id="270339" name="Rectangle 3"/>
          <p:cNvSpPr>
            <a:spLocks noGrp="1"/>
          </p:cNvSpPr>
          <p:nvPr>
            <p:ph idx="1"/>
          </p:nvPr>
        </p:nvSpPr>
        <p:spPr>
          <a:xfrm>
            <a:off x="611188" y="4221163"/>
            <a:ext cx="8353425" cy="2217737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</a:rPr>
              <a:t>子午面：</a:t>
            </a:r>
            <a:r>
              <a:rPr lang="zh-CN" altLang="en-US" sz="2800" b="0" dirty="0">
                <a:latin typeface="黑体" panose="02010609060101010101" pitchFamily="49" charset="-122"/>
              </a:rPr>
              <a:t>包含主光轴的各个方向的平面。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</a:rPr>
              <a:t>子午线：</a:t>
            </a:r>
            <a:r>
              <a:rPr lang="zh-CN" altLang="en-US" sz="2800" b="0" dirty="0">
                <a:latin typeface="黑体" panose="02010609060101010101" pitchFamily="49" charset="-122"/>
              </a:rPr>
              <a:t>子午面与角膜相交的线。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</a:rPr>
              <a:t>对称折射：</a:t>
            </a:r>
            <a:r>
              <a:rPr lang="zh-CN" altLang="en-US" sz="2800" b="0" dirty="0">
                <a:latin typeface="黑体" panose="02010609060101010101" pitchFamily="49" charset="-122"/>
              </a:rPr>
              <a:t>折射面任意一条子午线的曲率半径都	       相同。</a:t>
            </a:r>
          </a:p>
        </p:txBody>
      </p:sp>
      <p:sp>
        <p:nvSpPr>
          <p:cNvPr id="80900" name="Rectangle 5"/>
          <p:cNvSpPr/>
          <p:nvPr/>
        </p:nvSpPr>
        <p:spPr>
          <a:xfrm>
            <a:off x="4395788" y="1448780"/>
            <a:ext cx="728662" cy="2690341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70342" name="Line 6"/>
          <p:cNvSpPr/>
          <p:nvPr/>
        </p:nvSpPr>
        <p:spPr>
          <a:xfrm flipV="1">
            <a:off x="2212975" y="1716088"/>
            <a:ext cx="2425700" cy="1119187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70343" name="Freeform 7"/>
          <p:cNvSpPr/>
          <p:nvPr/>
        </p:nvSpPr>
        <p:spPr>
          <a:xfrm>
            <a:off x="4638675" y="1716088"/>
            <a:ext cx="3552825" cy="1309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2636" h="914">
                <a:moveTo>
                  <a:pt x="0" y="0"/>
                </a:moveTo>
                <a:lnTo>
                  <a:pt x="2636" y="914"/>
                </a:lnTo>
              </a:path>
            </a:pathLst>
          </a:custGeom>
          <a:noFill/>
          <a:ln w="3810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0344" name="Freeform 8"/>
          <p:cNvSpPr/>
          <p:nvPr/>
        </p:nvSpPr>
        <p:spPr>
          <a:xfrm>
            <a:off x="2212975" y="2617788"/>
            <a:ext cx="2166938" cy="217487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1608" h="151">
                <a:moveTo>
                  <a:pt x="0" y="151"/>
                </a:moveTo>
                <a:lnTo>
                  <a:pt x="1608" y="0"/>
                </a:lnTo>
              </a:path>
            </a:pathLst>
          </a:custGeom>
          <a:noFill/>
          <a:ln w="38100" cap="flat" cmpd="sng">
            <a:solidFill>
              <a:srgbClr val="8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0345" name="Line 9"/>
          <p:cNvSpPr/>
          <p:nvPr/>
        </p:nvSpPr>
        <p:spPr>
          <a:xfrm>
            <a:off x="2454275" y="2835275"/>
            <a:ext cx="1941513" cy="222250"/>
          </a:xfrm>
          <a:prstGeom prst="line">
            <a:avLst/>
          </a:prstGeom>
          <a:ln w="38100" cap="flat" cmpd="sng">
            <a:solidFill>
              <a:srgbClr val="8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70346" name="Line 10"/>
          <p:cNvSpPr/>
          <p:nvPr/>
        </p:nvSpPr>
        <p:spPr>
          <a:xfrm>
            <a:off x="2212975" y="2835275"/>
            <a:ext cx="2425700" cy="111760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70347" name="Line 11"/>
          <p:cNvSpPr/>
          <p:nvPr/>
        </p:nvSpPr>
        <p:spPr>
          <a:xfrm flipV="1">
            <a:off x="4638675" y="2609850"/>
            <a:ext cx="3640138" cy="1343025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stealth" w="med" len="med"/>
          </a:ln>
        </p:spPr>
      </p:sp>
      <p:sp>
        <p:nvSpPr>
          <p:cNvPr id="80907" name="Arc 12" descr="浅色竖线"/>
          <p:cNvSpPr/>
          <p:nvPr/>
        </p:nvSpPr>
        <p:spPr>
          <a:xfrm flipH="1">
            <a:off x="3893346" y="1730377"/>
            <a:ext cx="971550" cy="2202679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21600" h="41912" fill="none">
                <a:moveTo>
                  <a:pt x="5085" y="0"/>
                </a:moveTo>
                <a:cubicBezTo>
                  <a:pt x="14775" y="2347"/>
                  <a:pt x="21600" y="11022"/>
                  <a:pt x="21600" y="20993"/>
                </a:cubicBezTo>
                <a:cubicBezTo>
                  <a:pt x="21600" y="30849"/>
                  <a:pt x="14928" y="39455"/>
                  <a:pt x="5382" y="41911"/>
                </a:cubicBezTo>
              </a:path>
              <a:path w="21600" h="41912" stroke="0">
                <a:moveTo>
                  <a:pt x="5085" y="0"/>
                </a:moveTo>
                <a:cubicBezTo>
                  <a:pt x="14775" y="2347"/>
                  <a:pt x="21600" y="11022"/>
                  <a:pt x="21600" y="20993"/>
                </a:cubicBezTo>
                <a:cubicBezTo>
                  <a:pt x="21600" y="30849"/>
                  <a:pt x="14928" y="39455"/>
                  <a:pt x="5382" y="41911"/>
                </a:cubicBezTo>
                <a:lnTo>
                  <a:pt x="0" y="20993"/>
                </a:lnTo>
                <a:lnTo>
                  <a:pt x="5085" y="0"/>
                </a:lnTo>
                <a:close/>
              </a:path>
            </a:pathLst>
          </a:custGeom>
          <a:noFill/>
          <a:ln w="19050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08" name="Line 13"/>
          <p:cNvSpPr/>
          <p:nvPr/>
        </p:nvSpPr>
        <p:spPr>
          <a:xfrm>
            <a:off x="1727200" y="2835275"/>
            <a:ext cx="6308725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80909" name="Oval 14"/>
          <p:cNvSpPr/>
          <p:nvPr/>
        </p:nvSpPr>
        <p:spPr>
          <a:xfrm>
            <a:off x="4395788" y="1716088"/>
            <a:ext cx="485775" cy="2236787"/>
          </a:xfrm>
          <a:prstGeom prst="ellipse">
            <a:avLst/>
          </a:prstGeom>
          <a:noFill/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0910" name="Text Box 17"/>
          <p:cNvSpPr txBox="1"/>
          <p:nvPr/>
        </p:nvSpPr>
        <p:spPr>
          <a:xfrm>
            <a:off x="4638675" y="1268413"/>
            <a:ext cx="242888" cy="4476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Y</a:t>
            </a:r>
          </a:p>
        </p:txBody>
      </p:sp>
      <p:sp>
        <p:nvSpPr>
          <p:cNvPr id="80911" name="Text Box 18"/>
          <p:cNvSpPr txBox="1"/>
          <p:nvPr/>
        </p:nvSpPr>
        <p:spPr>
          <a:xfrm>
            <a:off x="4638675" y="3952875"/>
            <a:ext cx="365125" cy="4476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Y</a:t>
            </a:r>
            <a:r>
              <a:rPr lang="en-US" altLang="zh-CN" sz="2000" i="1" dirty="0">
                <a:latin typeface="Times New Roman" panose="02020603050405020304" pitchFamily="18" charset="0"/>
                <a:sym typeface="Symbol" panose="05050102010706020507" pitchFamily="18" charset="2"/>
              </a:rPr>
              <a:t>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80912" name="Text Box 19"/>
          <p:cNvSpPr txBox="1"/>
          <p:nvPr/>
        </p:nvSpPr>
        <p:spPr>
          <a:xfrm>
            <a:off x="4881563" y="2163763"/>
            <a:ext cx="485775" cy="4460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X</a:t>
            </a:r>
            <a:r>
              <a:rPr lang="en-US" altLang="zh-CN" sz="2000" i="1" dirty="0">
                <a:latin typeface="Times New Roman" panose="02020603050405020304" pitchFamily="18" charset="0"/>
                <a:sym typeface="Symbol" panose="05050102010706020507" pitchFamily="18" charset="2"/>
              </a:rPr>
              <a:t>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80913" name="Text Box 20"/>
          <p:cNvSpPr txBox="1"/>
          <p:nvPr/>
        </p:nvSpPr>
        <p:spPr>
          <a:xfrm>
            <a:off x="4152900" y="3057525"/>
            <a:ext cx="242888" cy="4476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X</a:t>
            </a:r>
          </a:p>
        </p:txBody>
      </p:sp>
      <p:grpSp>
        <p:nvGrpSpPr>
          <p:cNvPr id="270357" name="Group 21"/>
          <p:cNvGrpSpPr/>
          <p:nvPr/>
        </p:nvGrpSpPr>
        <p:grpSpPr>
          <a:xfrm>
            <a:off x="3959225" y="2600325"/>
            <a:ext cx="974725" cy="425450"/>
            <a:chOff x="483" y="777"/>
            <a:chExt cx="614" cy="268"/>
          </a:xfrm>
        </p:grpSpPr>
        <p:sp>
          <p:nvSpPr>
            <p:cNvPr id="80926" name="Arc 22"/>
            <p:cNvSpPr/>
            <p:nvPr/>
          </p:nvSpPr>
          <p:spPr>
            <a:xfrm rot="-5400000">
              <a:off x="523" y="759"/>
              <a:ext cx="255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0" b="0"/>
              <a:pathLst>
                <a:path w="43122" h="22492" fill="none">
                  <a:moveTo>
                    <a:pt x="18" y="22491"/>
                  </a:moveTo>
                  <a:cubicBezTo>
                    <a:pt x="6" y="22194"/>
                    <a:pt x="0" y="2189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2816" y="-1"/>
                    <a:pt x="42167" y="8585"/>
                    <a:pt x="43121" y="19762"/>
                  </a:cubicBezTo>
                </a:path>
                <a:path w="43122" h="22492" stroke="0">
                  <a:moveTo>
                    <a:pt x="18" y="22491"/>
                  </a:moveTo>
                  <a:cubicBezTo>
                    <a:pt x="6" y="22194"/>
                    <a:pt x="0" y="2189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2816" y="-1"/>
                    <a:pt x="42167" y="8585"/>
                    <a:pt x="43121" y="19762"/>
                  </a:cubicBezTo>
                  <a:lnTo>
                    <a:pt x="21600" y="21600"/>
                  </a:lnTo>
                  <a:lnTo>
                    <a:pt x="18" y="22491"/>
                  </a:lnTo>
                  <a:close/>
                </a:path>
              </a:pathLst>
            </a:custGeom>
            <a:noFill/>
            <a:ln w="57150" cap="flat" cmpd="sng">
              <a:solidFill>
                <a:srgbClr val="8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27" name="Arc 23"/>
            <p:cNvSpPr/>
            <p:nvPr/>
          </p:nvSpPr>
          <p:spPr>
            <a:xfrm flipH="1">
              <a:off x="483" y="921"/>
              <a:ext cx="324" cy="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0" b="0"/>
              <a:pathLst>
                <a:path w="22390" h="21600" fill="none">
                  <a:moveTo>
                    <a:pt x="22390" y="258"/>
                  </a:moveTo>
                  <a:cubicBezTo>
                    <a:pt x="22249" y="12085"/>
                    <a:pt x="12620" y="21599"/>
                    <a:pt x="792" y="21600"/>
                  </a:cubicBezTo>
                  <a:cubicBezTo>
                    <a:pt x="527" y="21600"/>
                    <a:pt x="263" y="21595"/>
                    <a:pt x="-1" y="21585"/>
                  </a:cubicBezTo>
                </a:path>
                <a:path w="22390" h="21600" stroke="0">
                  <a:moveTo>
                    <a:pt x="22390" y="258"/>
                  </a:moveTo>
                  <a:cubicBezTo>
                    <a:pt x="22249" y="12085"/>
                    <a:pt x="12620" y="21599"/>
                    <a:pt x="792" y="21600"/>
                  </a:cubicBezTo>
                  <a:cubicBezTo>
                    <a:pt x="527" y="21600"/>
                    <a:pt x="263" y="21595"/>
                    <a:pt x="-1" y="21585"/>
                  </a:cubicBezTo>
                  <a:lnTo>
                    <a:pt x="792" y="0"/>
                  </a:lnTo>
                  <a:lnTo>
                    <a:pt x="22390" y="258"/>
                  </a:lnTo>
                  <a:close/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28" name="Freeform 24"/>
            <p:cNvSpPr/>
            <p:nvPr/>
          </p:nvSpPr>
          <p:spPr>
            <a:xfrm>
              <a:off x="793" y="777"/>
              <a:ext cx="304" cy="21"/>
            </a:xfrm>
            <a:custGeom>
              <a:avLst/>
              <a:gdLst/>
              <a:ahLst/>
              <a:cxnLst>
                <a:cxn ang="0">
                  <a:pos x="37" y="3"/>
                </a:cxn>
                <a:cxn ang="0">
                  <a:pos x="20" y="0"/>
                </a:cxn>
                <a:cxn ang="0">
                  <a:pos x="0" y="6"/>
                </a:cxn>
              </a:cxnLst>
              <a:rect l="0" t="0" r="0" b="0"/>
              <a:pathLst>
                <a:path w="357" h="23">
                  <a:moveTo>
                    <a:pt x="357" y="3"/>
                  </a:moveTo>
                  <a:lnTo>
                    <a:pt x="180" y="0"/>
                  </a:lnTo>
                  <a:lnTo>
                    <a:pt x="0" y="23"/>
                  </a:lnTo>
                </a:path>
              </a:pathLst>
            </a:custGeom>
            <a:noFill/>
            <a:ln w="57150" cap="flat" cmpd="sng">
              <a:solidFill>
                <a:srgbClr val="8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0915" name="Text Box 26"/>
          <p:cNvSpPr txBox="1"/>
          <p:nvPr/>
        </p:nvSpPr>
        <p:spPr>
          <a:xfrm>
            <a:off x="7551738" y="2386013"/>
            <a:ext cx="241300" cy="4492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I</a:t>
            </a:r>
            <a:r>
              <a:rPr lang="en-US" altLang="zh-CN" sz="2000" baseline="-25000" dirty="0">
                <a:latin typeface="Times New Roman" panose="02020603050405020304" pitchFamily="18" charset="0"/>
              </a:rPr>
              <a:t>y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80916" name="Text Box 27"/>
          <p:cNvSpPr txBox="1"/>
          <p:nvPr/>
        </p:nvSpPr>
        <p:spPr>
          <a:xfrm>
            <a:off x="1970088" y="2386013"/>
            <a:ext cx="242887" cy="4492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O</a:t>
            </a:r>
          </a:p>
        </p:txBody>
      </p:sp>
      <p:sp>
        <p:nvSpPr>
          <p:cNvPr id="270364" name="Arc 28" descr="浅色竖线"/>
          <p:cNvSpPr/>
          <p:nvPr/>
        </p:nvSpPr>
        <p:spPr>
          <a:xfrm flipH="1">
            <a:off x="3887788" y="1771650"/>
            <a:ext cx="971550" cy="2176463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21600" h="41912" fill="none">
                <a:moveTo>
                  <a:pt x="5085" y="0"/>
                </a:moveTo>
                <a:cubicBezTo>
                  <a:pt x="14775" y="2347"/>
                  <a:pt x="21600" y="11022"/>
                  <a:pt x="21600" y="20993"/>
                </a:cubicBezTo>
                <a:cubicBezTo>
                  <a:pt x="21600" y="30849"/>
                  <a:pt x="14928" y="39455"/>
                  <a:pt x="5382" y="41911"/>
                </a:cubicBezTo>
              </a:path>
              <a:path w="21600" h="41912" stroke="0">
                <a:moveTo>
                  <a:pt x="5085" y="0"/>
                </a:moveTo>
                <a:cubicBezTo>
                  <a:pt x="14775" y="2347"/>
                  <a:pt x="21600" y="11022"/>
                  <a:pt x="21600" y="20993"/>
                </a:cubicBezTo>
                <a:cubicBezTo>
                  <a:pt x="21600" y="30849"/>
                  <a:pt x="14928" y="39455"/>
                  <a:pt x="5382" y="41911"/>
                </a:cubicBezTo>
                <a:lnTo>
                  <a:pt x="0" y="20993"/>
                </a:lnTo>
                <a:lnTo>
                  <a:pt x="5085" y="0"/>
                </a:lnTo>
                <a:close/>
              </a:path>
            </a:pathLst>
          </a:custGeom>
          <a:noFill/>
          <a:ln w="5715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80918" name="Group 29"/>
          <p:cNvGrpSpPr/>
          <p:nvPr/>
        </p:nvGrpSpPr>
        <p:grpSpPr>
          <a:xfrm>
            <a:off x="3924300" y="2600325"/>
            <a:ext cx="974725" cy="425450"/>
            <a:chOff x="483" y="777"/>
            <a:chExt cx="614" cy="268"/>
          </a:xfrm>
        </p:grpSpPr>
        <p:sp>
          <p:nvSpPr>
            <p:cNvPr id="80923" name="Arc 30"/>
            <p:cNvSpPr/>
            <p:nvPr/>
          </p:nvSpPr>
          <p:spPr>
            <a:xfrm rot="-5400000">
              <a:off x="523" y="759"/>
              <a:ext cx="255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0" b="0"/>
              <a:pathLst>
                <a:path w="43122" h="22492" fill="none">
                  <a:moveTo>
                    <a:pt x="18" y="22491"/>
                  </a:moveTo>
                  <a:cubicBezTo>
                    <a:pt x="6" y="22194"/>
                    <a:pt x="0" y="2189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2816" y="-1"/>
                    <a:pt x="42167" y="8585"/>
                    <a:pt x="43121" y="19762"/>
                  </a:cubicBezTo>
                </a:path>
                <a:path w="43122" h="22492" stroke="0">
                  <a:moveTo>
                    <a:pt x="18" y="22491"/>
                  </a:moveTo>
                  <a:cubicBezTo>
                    <a:pt x="6" y="22194"/>
                    <a:pt x="0" y="2189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2816" y="-1"/>
                    <a:pt x="42167" y="8585"/>
                    <a:pt x="43121" y="19762"/>
                  </a:cubicBezTo>
                  <a:lnTo>
                    <a:pt x="21600" y="21600"/>
                  </a:lnTo>
                  <a:lnTo>
                    <a:pt x="18" y="22491"/>
                  </a:lnTo>
                  <a:close/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24" name="Arc 31"/>
            <p:cNvSpPr/>
            <p:nvPr/>
          </p:nvSpPr>
          <p:spPr>
            <a:xfrm flipH="1">
              <a:off x="483" y="921"/>
              <a:ext cx="324" cy="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0" b="0"/>
              <a:pathLst>
                <a:path w="22390" h="21600" fill="none">
                  <a:moveTo>
                    <a:pt x="22390" y="258"/>
                  </a:moveTo>
                  <a:cubicBezTo>
                    <a:pt x="22249" y="12085"/>
                    <a:pt x="12620" y="21599"/>
                    <a:pt x="792" y="21600"/>
                  </a:cubicBezTo>
                  <a:cubicBezTo>
                    <a:pt x="527" y="21600"/>
                    <a:pt x="263" y="21595"/>
                    <a:pt x="-1" y="21585"/>
                  </a:cubicBezTo>
                </a:path>
                <a:path w="22390" h="21600" stroke="0">
                  <a:moveTo>
                    <a:pt x="22390" y="258"/>
                  </a:moveTo>
                  <a:cubicBezTo>
                    <a:pt x="22249" y="12085"/>
                    <a:pt x="12620" y="21599"/>
                    <a:pt x="792" y="21600"/>
                  </a:cubicBezTo>
                  <a:cubicBezTo>
                    <a:pt x="527" y="21600"/>
                    <a:pt x="263" y="21595"/>
                    <a:pt x="-1" y="21585"/>
                  </a:cubicBezTo>
                  <a:lnTo>
                    <a:pt x="792" y="0"/>
                  </a:lnTo>
                  <a:lnTo>
                    <a:pt x="22390" y="258"/>
                  </a:lnTo>
                  <a:close/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25" name="Freeform 32"/>
            <p:cNvSpPr/>
            <p:nvPr/>
          </p:nvSpPr>
          <p:spPr>
            <a:xfrm>
              <a:off x="793" y="777"/>
              <a:ext cx="304" cy="21"/>
            </a:xfrm>
            <a:custGeom>
              <a:avLst/>
              <a:gdLst/>
              <a:ahLst/>
              <a:cxnLst>
                <a:cxn ang="0">
                  <a:pos x="37" y="3"/>
                </a:cxn>
                <a:cxn ang="0">
                  <a:pos x="20" y="0"/>
                </a:cxn>
                <a:cxn ang="0">
                  <a:pos x="0" y="6"/>
                </a:cxn>
              </a:cxnLst>
              <a:rect l="0" t="0" r="0" b="0"/>
              <a:pathLst>
                <a:path w="357" h="23">
                  <a:moveTo>
                    <a:pt x="357" y="3"/>
                  </a:moveTo>
                  <a:lnTo>
                    <a:pt x="180" y="0"/>
                  </a:lnTo>
                  <a:lnTo>
                    <a:pt x="0" y="23"/>
                  </a:lnTo>
                </a:path>
              </a:pathLst>
            </a:custGeom>
            <a:noFill/>
            <a:ln w="19050" cap="flat" cmpd="sng">
              <a:solidFill>
                <a:schemeClr val="tx2">
                  <a:alpha val="100000"/>
                </a:schemeClr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0919" name="Oval 33"/>
          <p:cNvSpPr/>
          <p:nvPr/>
        </p:nvSpPr>
        <p:spPr>
          <a:xfrm>
            <a:off x="2124075" y="2708275"/>
            <a:ext cx="252413" cy="25241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0920" name="Oval 34"/>
          <p:cNvSpPr/>
          <p:nvPr/>
        </p:nvSpPr>
        <p:spPr>
          <a:xfrm>
            <a:off x="7524750" y="2708275"/>
            <a:ext cx="252413" cy="252413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b="0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0372" name="Line 36"/>
          <p:cNvSpPr/>
          <p:nvPr/>
        </p:nvSpPr>
        <p:spPr>
          <a:xfrm>
            <a:off x="4895850" y="2600325"/>
            <a:ext cx="3205163" cy="252413"/>
          </a:xfrm>
          <a:prstGeom prst="line">
            <a:avLst/>
          </a:prstGeom>
          <a:ln w="28575" cap="flat" cmpd="sng">
            <a:solidFill>
              <a:srgbClr val="FF66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70373" name="Line 37"/>
          <p:cNvSpPr/>
          <p:nvPr/>
        </p:nvSpPr>
        <p:spPr>
          <a:xfrm flipV="1">
            <a:off x="4392613" y="2781300"/>
            <a:ext cx="3671887" cy="252413"/>
          </a:xfrm>
          <a:prstGeom prst="line">
            <a:avLst/>
          </a:prstGeom>
          <a:ln w="28575" cap="flat" cmpd="sng">
            <a:solidFill>
              <a:srgbClr val="FF6600"/>
            </a:solidFill>
            <a:prstDash val="solid"/>
            <a:headEnd type="none" w="med" len="med"/>
            <a:tailEnd type="triangl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0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70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0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70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70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70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70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70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70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7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s://timgsa.baidu.com/timg?image&amp;quality=80&amp;size=b9999_10000&amp;sec=1604992131941&amp;di=bcb80d7d6d53dabc64f248830e3bdbc4&amp;imgtype=0&amp;src=http%3A%2F%2Fp0.meituan.net%2Fgpa%2Fe58047ddd5e1dcb446ef36c6c5c40d23487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169" y="6564"/>
            <a:ext cx="6204948" cy="409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1364" name="Rectangle 4"/>
          <p:cNvSpPr/>
          <p:nvPr/>
        </p:nvSpPr>
        <p:spPr>
          <a:xfrm>
            <a:off x="123031" y="4106508"/>
            <a:ext cx="8785225" cy="2028649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algn="l" eaLnBrk="1" hangingPunct="1"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zh-CN" sz="3200" b="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b="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散光眼：</a:t>
            </a:r>
            <a:r>
              <a:rPr lang="zh-CN" altLang="en-US" sz="32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折射面</a:t>
            </a:r>
            <a:r>
              <a:rPr lang="zh-CN" altLang="en-US" sz="3200" b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角膜</a:t>
            </a:r>
            <a:r>
              <a:rPr lang="zh-CN" altLang="en-US" sz="32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在各个子午面上的曲率</a:t>
            </a:r>
          </a:p>
          <a:p>
            <a:pPr algn="l" eaLnBrk="1" hangingPunct="1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en-US" sz="32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     不同。是</a:t>
            </a:r>
            <a:r>
              <a:rPr lang="zh-CN" altLang="en-US" sz="3200" b="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非对称性折射</a:t>
            </a:r>
            <a:r>
              <a:rPr lang="zh-CN" altLang="en-US" sz="32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。最大光焦度的子午</a:t>
            </a:r>
          </a:p>
          <a:p>
            <a:pPr algn="l" eaLnBrk="1" hangingPunct="1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en-US" sz="32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     面与最小光焦度的子午面互相垂直的散光眼</a:t>
            </a:r>
          </a:p>
          <a:p>
            <a:pPr algn="l" eaLnBrk="1" hangingPunct="1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en-US" sz="32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     为</a:t>
            </a:r>
            <a:r>
              <a:rPr lang="zh-CN" altLang="en-US" sz="3200" b="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正规散光眼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Text Box 2"/>
          <p:cNvSpPr txBox="1"/>
          <p:nvPr/>
        </p:nvSpPr>
        <p:spPr>
          <a:xfrm>
            <a:off x="322262" y="4069157"/>
            <a:ext cx="8821738" cy="189547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正规散光眼矫正方法：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配戴</a:t>
            </a:r>
            <a:r>
              <a:rPr lang="zh-CN" altLang="en-US" sz="32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圆柱形透镜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眼镜</a:t>
            </a:r>
            <a:r>
              <a:rPr lang="zh-CN" altLang="en-US" sz="3200" b="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  <a:p>
            <a:pPr algn="l" eaLnBrk="1" hangingPunct="1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近视＋散光：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凹透镜＋圆柱透镜</a:t>
            </a:r>
          </a:p>
          <a:p>
            <a:pPr algn="l" eaLnBrk="1" hangingPunct="1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3200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远视＋散光：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凸透镜＋圆柱透镜</a:t>
            </a:r>
          </a:p>
        </p:txBody>
      </p:sp>
      <p:pic>
        <p:nvPicPr>
          <p:cNvPr id="66562" name="Picture 2" descr="https://timgsa.baidu.com/timg?image&amp;quality=80&amp;size=b9999_10000&amp;sec=1604991970685&amp;di=060033cf2a9b4f57ee4f79f93362f306&amp;imgtype=0&amp;src=http%3A%2F%2Fimg.mp.itc.cn%2Fupload%2F20160727%2Fffd465225e7149c5ab66f525faf9f1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7" r="6192"/>
          <a:stretch/>
        </p:blipFill>
        <p:spPr bwMode="auto">
          <a:xfrm>
            <a:off x="5743561" y="103806"/>
            <a:ext cx="3384377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3" y="90935"/>
            <a:ext cx="5719287" cy="2788152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 rot="21227951">
            <a:off x="696938" y="1483847"/>
            <a:ext cx="1040606" cy="1330869"/>
            <a:chOff x="690563" y="1607756"/>
            <a:chExt cx="1040606" cy="1330869"/>
          </a:xfrm>
        </p:grpSpPr>
        <p:grpSp>
          <p:nvGrpSpPr>
            <p:cNvPr id="5" name="组合 4"/>
            <p:cNvGrpSpPr/>
            <p:nvPr/>
          </p:nvGrpSpPr>
          <p:grpSpPr>
            <a:xfrm rot="6796477" flipH="1" flipV="1">
              <a:off x="548837" y="1824932"/>
              <a:ext cx="1330869" cy="896518"/>
              <a:chOff x="2819002" y="3772752"/>
              <a:chExt cx="1330869" cy="896518"/>
            </a:xfrm>
          </p:grpSpPr>
          <p:sp>
            <p:nvSpPr>
              <p:cNvPr id="3" name="弧形 2"/>
              <p:cNvSpPr/>
              <p:nvPr/>
            </p:nvSpPr>
            <p:spPr bwMode="auto">
              <a:xfrm rot="11664736">
                <a:off x="2819002" y="3772753"/>
                <a:ext cx="504056" cy="896517"/>
              </a:xfrm>
              <a:prstGeom prst="arc">
                <a:avLst>
                  <a:gd name="adj1" fmla="val 16200000"/>
                  <a:gd name="adj2" fmla="val 5337995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9000000" scaled="0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" name="平行四边形 3"/>
              <p:cNvSpPr/>
              <p:nvPr/>
            </p:nvSpPr>
            <p:spPr bwMode="auto">
              <a:xfrm>
                <a:off x="2957170" y="3789296"/>
                <a:ext cx="1054534" cy="864000"/>
              </a:xfrm>
              <a:prstGeom prst="parallelogram">
                <a:avLst/>
              </a:prstGeom>
              <a:solidFill>
                <a:schemeClr val="accent1">
                  <a:alpha val="3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" name="弧形 8"/>
              <p:cNvSpPr/>
              <p:nvPr/>
            </p:nvSpPr>
            <p:spPr bwMode="auto">
              <a:xfrm rot="11664736">
                <a:off x="3645815" y="3772752"/>
                <a:ext cx="504056" cy="896517"/>
              </a:xfrm>
              <a:prstGeom prst="arc">
                <a:avLst>
                  <a:gd name="adj1" fmla="val 16200000"/>
                  <a:gd name="adj2" fmla="val 5337995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19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9000000" scaled="0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8" name="任意多边形 7"/>
            <p:cNvSpPr/>
            <p:nvPr/>
          </p:nvSpPr>
          <p:spPr bwMode="auto">
            <a:xfrm>
              <a:off x="690563" y="1624013"/>
              <a:ext cx="1040606" cy="1307306"/>
            </a:xfrm>
            <a:custGeom>
              <a:avLst/>
              <a:gdLst>
                <a:gd name="connsiteX0" fmla="*/ 709612 w 1040606"/>
                <a:gd name="connsiteY0" fmla="*/ 1307306 h 1307306"/>
                <a:gd name="connsiteX1" fmla="*/ 1040606 w 1040606"/>
                <a:gd name="connsiteY1" fmla="*/ 535781 h 1307306"/>
                <a:gd name="connsiteX2" fmla="*/ 333375 w 1040606"/>
                <a:gd name="connsiteY2" fmla="*/ 0 h 1307306"/>
                <a:gd name="connsiteX3" fmla="*/ 0 w 1040606"/>
                <a:gd name="connsiteY3" fmla="*/ 769143 h 130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0606" h="1307306">
                  <a:moveTo>
                    <a:pt x="709612" y="1307306"/>
                  </a:moveTo>
                  <a:lnTo>
                    <a:pt x="1040606" y="535781"/>
                  </a:lnTo>
                  <a:lnTo>
                    <a:pt x="333375" y="0"/>
                  </a:lnTo>
                  <a:lnTo>
                    <a:pt x="0" y="769143"/>
                  </a:lnTo>
                </a:path>
              </a:pathLst>
            </a:cu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 bwMode="auto">
            <a:xfrm>
              <a:off x="690563" y="2386013"/>
              <a:ext cx="709612" cy="53816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72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72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72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mtClean="0">
                <a:solidFill>
                  <a:srgbClr val="FF0000"/>
                </a:solidFill>
              </a:rPr>
              <a:t>6.5 </a:t>
            </a:r>
            <a:r>
              <a:rPr lang="zh-CN" altLang="en-US" smtClean="0">
                <a:solidFill>
                  <a:srgbClr val="FF0000"/>
                </a:solidFill>
              </a:rPr>
              <a:t>光学仪器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4995" name="Rectangle 3"/>
          <p:cNvSpPr>
            <a:spLocks noGrp="1"/>
          </p:cNvSpPr>
          <p:nvPr>
            <p:ph idx="1"/>
          </p:nvPr>
        </p:nvSpPr>
        <p:spPr>
          <a:xfrm>
            <a:off x="2771775" y="2528888"/>
            <a:ext cx="4894263" cy="3567112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dirty="0"/>
              <a:t>放大镜</a:t>
            </a:r>
          </a:p>
          <a:p>
            <a:pPr eaLnBrk="1" hangingPunct="1"/>
            <a:r>
              <a:rPr lang="zh-CN" altLang="en-US" dirty="0"/>
              <a:t>纤镜</a:t>
            </a:r>
          </a:p>
          <a:p>
            <a:pPr eaLnBrk="1" hangingPunct="1"/>
            <a:r>
              <a:rPr lang="zh-CN" altLang="en-US" dirty="0"/>
              <a:t>显微镜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/>
          </p:cNvSpPr>
          <p:nvPr>
            <p:ph idx="1"/>
          </p:nvPr>
        </p:nvSpPr>
        <p:spPr>
          <a:xfrm>
            <a:off x="395288" y="1736725"/>
            <a:ext cx="8353425" cy="4213225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b="0" dirty="0">
                <a:solidFill>
                  <a:schemeClr val="accent2"/>
                </a:solidFill>
              </a:rPr>
              <a:t>原理：</a:t>
            </a:r>
            <a:r>
              <a:rPr lang="zh-CN" altLang="zh-CN" b="0" dirty="0"/>
              <a:t>增大视角，放大物体。最简单的放大镜是一会聚的薄透镜。</a:t>
            </a:r>
            <a:endParaRPr lang="zh-CN" altLang="en-US" b="0" dirty="0"/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zh-CN" altLang="zh-CN" b="0" smtClean="0">
                <a:solidFill>
                  <a:schemeClr val="accent2"/>
                </a:solidFill>
              </a:rPr>
              <a:t>使用</a:t>
            </a:r>
            <a:r>
              <a:rPr lang="zh-CN" altLang="zh-CN" b="0" dirty="0">
                <a:solidFill>
                  <a:schemeClr val="accent2"/>
                </a:solidFill>
              </a:rPr>
              <a:t>：</a:t>
            </a:r>
            <a:r>
              <a:rPr lang="zh-CN" altLang="zh-CN" b="0" dirty="0"/>
              <a:t>把物体放在放大镜的焦点附近</a:t>
            </a:r>
            <a:r>
              <a:rPr lang="zh-CN" altLang="zh-CN" b="0" dirty="0">
                <a:solidFill>
                  <a:schemeClr val="accent2"/>
                </a:solidFill>
              </a:rPr>
              <a:t>（焦点内）</a:t>
            </a:r>
            <a:r>
              <a:rPr lang="zh-CN" altLang="zh-CN" b="0" dirty="0"/>
              <a:t>，使光线通过它后变成近似平行光线。</a:t>
            </a:r>
            <a:endParaRPr lang="zh-CN" altLang="en-US" b="0" dirty="0"/>
          </a:p>
        </p:txBody>
      </p:sp>
      <p:sp>
        <p:nvSpPr>
          <p:cNvPr id="86019" name="Rectangle 3"/>
          <p:cNvSpPr>
            <a:spLocks noGrp="1"/>
          </p:cNvSpPr>
          <p:nvPr>
            <p:ph type="title"/>
          </p:nvPr>
        </p:nvSpPr>
        <p:spPr>
          <a:xfrm>
            <a:off x="685800" y="476250"/>
            <a:ext cx="7467600" cy="6858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b="0" dirty="0">
                <a:solidFill>
                  <a:srgbClr val="C00000"/>
                </a:solidFill>
                <a:latin typeface="黑体" panose="02010609060101010101" pitchFamily="49" charset="-122"/>
              </a:rPr>
              <a:t>1</a:t>
            </a:r>
            <a:r>
              <a:rPr lang="zh-CN" altLang="en-US" b="0">
                <a:solidFill>
                  <a:srgbClr val="C00000"/>
                </a:solidFill>
                <a:latin typeface="黑体" panose="02010609060101010101" pitchFamily="49" charset="-122"/>
              </a:rPr>
              <a:t>、</a:t>
            </a:r>
            <a:r>
              <a:rPr lang="zh-CN" altLang="en-US" b="0" smtClean="0">
                <a:solidFill>
                  <a:srgbClr val="C00000"/>
                </a:solidFill>
                <a:latin typeface="黑体" panose="02010609060101010101" pitchFamily="49" charset="-122"/>
              </a:rPr>
              <a:t>放大镜 </a:t>
            </a:r>
            <a:r>
              <a:rPr lang="en-US" altLang="zh-CN" b="0" smtClean="0">
                <a:solidFill>
                  <a:srgbClr val="C00000"/>
                </a:solidFill>
                <a:latin typeface="黑体" panose="02010609060101010101" pitchFamily="49" charset="-122"/>
              </a:rPr>
              <a:t>magnifier</a:t>
            </a:r>
            <a:endParaRPr lang="en-US" altLang="zh-CN" b="0" dirty="0">
              <a:solidFill>
                <a:srgbClr val="C00000"/>
              </a:solidFill>
              <a:latin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5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5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5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5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2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/>
          <p:nvPr/>
        </p:nvSpPr>
        <p:spPr>
          <a:xfrm>
            <a:off x="359532" y="4329100"/>
            <a:ext cx="84963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 eaLnBrk="1" hangingPunct="1">
              <a:buFont typeface="Wingdings" panose="05000000000000000000" pitchFamily="2" charset="2"/>
              <a:buChar char="l"/>
            </a:pPr>
            <a:r>
              <a:rPr lang="en-US" altLang="zh-CN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物体</a:t>
            </a:r>
            <a:r>
              <a:rPr lang="en-US" altLang="zh-CN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AB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放在</a:t>
            </a: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明视距离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时对眼睛所张的视角为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</a:t>
            </a:r>
            <a:r>
              <a:rPr lang="zh-CN" altLang="en-US" sz="1400" b="0" dirty="0"/>
              <a:t> </a:t>
            </a:r>
            <a:endParaRPr lang="zh-CN" altLang="en-US" b="0" dirty="0">
              <a:sym typeface="Symbol" panose="05050102010706020507" pitchFamily="18" charset="2"/>
            </a:endParaRPr>
          </a:p>
        </p:txBody>
      </p:sp>
      <p:grpSp>
        <p:nvGrpSpPr>
          <p:cNvPr id="386052" name="Group 4"/>
          <p:cNvGrpSpPr/>
          <p:nvPr/>
        </p:nvGrpSpPr>
        <p:grpSpPr>
          <a:xfrm>
            <a:off x="1764470" y="117227"/>
            <a:ext cx="5940425" cy="1217613"/>
            <a:chOff x="1111" y="346"/>
            <a:chExt cx="3742" cy="767"/>
          </a:xfrm>
        </p:grpSpPr>
        <p:sp>
          <p:nvSpPr>
            <p:cNvPr id="87068" name="Line 5"/>
            <p:cNvSpPr/>
            <p:nvPr/>
          </p:nvSpPr>
          <p:spPr>
            <a:xfrm>
              <a:off x="1202" y="741"/>
              <a:ext cx="3175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lgDashDot"/>
              <a:headEnd type="none" w="med" len="med"/>
              <a:tailEnd type="none" w="med" len="med"/>
            </a:ln>
          </p:spPr>
        </p:sp>
        <p:sp>
          <p:nvSpPr>
            <p:cNvPr id="87069" name="Line 6"/>
            <p:cNvSpPr/>
            <p:nvPr/>
          </p:nvSpPr>
          <p:spPr>
            <a:xfrm flipV="1">
              <a:off x="1361" y="492"/>
              <a:ext cx="0" cy="249"/>
            </a:xfrm>
            <a:prstGeom prst="line">
              <a:avLst/>
            </a:prstGeom>
            <a:ln w="76200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87070" name="Text Box 7"/>
            <p:cNvSpPr txBox="1"/>
            <p:nvPr/>
          </p:nvSpPr>
          <p:spPr>
            <a:xfrm>
              <a:off x="4377" y="492"/>
              <a:ext cx="476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  <a:sym typeface="Webdings" panose="05030102010509060703" pitchFamily="18" charset="2"/>
                </a:rPr>
                <a:t>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87071" name="Line 8"/>
            <p:cNvSpPr/>
            <p:nvPr/>
          </p:nvSpPr>
          <p:spPr>
            <a:xfrm>
              <a:off x="1361" y="492"/>
              <a:ext cx="3016" cy="249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7072" name="Line 9"/>
            <p:cNvSpPr/>
            <p:nvPr/>
          </p:nvSpPr>
          <p:spPr>
            <a:xfrm>
              <a:off x="1361" y="741"/>
              <a:ext cx="0" cy="37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87073" name="Line 10"/>
            <p:cNvSpPr/>
            <p:nvPr/>
          </p:nvSpPr>
          <p:spPr>
            <a:xfrm>
              <a:off x="4377" y="741"/>
              <a:ext cx="0" cy="37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87074" name="Line 11"/>
            <p:cNvSpPr/>
            <p:nvPr/>
          </p:nvSpPr>
          <p:spPr>
            <a:xfrm>
              <a:off x="1361" y="989"/>
              <a:ext cx="3016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87075" name="Text Box 12"/>
            <p:cNvSpPr txBox="1"/>
            <p:nvPr/>
          </p:nvSpPr>
          <p:spPr>
            <a:xfrm>
              <a:off x="2628" y="763"/>
              <a:ext cx="476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25cm</a:t>
              </a:r>
            </a:p>
          </p:txBody>
        </p:sp>
        <p:sp>
          <p:nvSpPr>
            <p:cNvPr id="87076" name="Text Box 13"/>
            <p:cNvSpPr txBox="1"/>
            <p:nvPr/>
          </p:nvSpPr>
          <p:spPr>
            <a:xfrm>
              <a:off x="1111" y="346"/>
              <a:ext cx="317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87077" name="Text Box 14"/>
            <p:cNvSpPr txBox="1"/>
            <p:nvPr/>
          </p:nvSpPr>
          <p:spPr>
            <a:xfrm>
              <a:off x="1134" y="754"/>
              <a:ext cx="317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87078" name="Freeform 15"/>
            <p:cNvSpPr/>
            <p:nvPr/>
          </p:nvSpPr>
          <p:spPr>
            <a:xfrm>
              <a:off x="3431" y="663"/>
              <a:ext cx="26" cy="78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0" y="0"/>
                </a:cxn>
              </a:cxnLst>
              <a:rect l="0" t="0" r="0" b="0"/>
              <a:pathLst>
                <a:path w="30" h="98">
                  <a:moveTo>
                    <a:pt x="30" y="98"/>
                  </a:move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079" name="Text Box 16"/>
            <p:cNvSpPr txBox="1"/>
            <p:nvPr/>
          </p:nvSpPr>
          <p:spPr>
            <a:xfrm>
              <a:off x="3424" y="368"/>
              <a:ext cx="318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  <a:sym typeface="Symbol" panose="05050102010706020507" pitchFamily="18" charset="2"/>
                </a:rPr>
                <a:t>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87080" name="Freeform 17"/>
            <p:cNvSpPr/>
            <p:nvPr/>
          </p:nvSpPr>
          <p:spPr>
            <a:xfrm>
              <a:off x="3358" y="555"/>
              <a:ext cx="40" cy="143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7"/>
                </a:cxn>
              </a:cxnLst>
              <a:rect l="0" t="0" r="0" b="0"/>
              <a:pathLst>
                <a:path w="45" h="180">
                  <a:moveTo>
                    <a:pt x="45" y="0"/>
                  </a:moveTo>
                  <a:lnTo>
                    <a:pt x="0" y="18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86066" name="Group 18"/>
          <p:cNvGrpSpPr/>
          <p:nvPr/>
        </p:nvGrpSpPr>
        <p:grpSpPr>
          <a:xfrm>
            <a:off x="1908932" y="1531690"/>
            <a:ext cx="5795963" cy="2760662"/>
            <a:chOff x="1202" y="1237"/>
            <a:chExt cx="3651" cy="1739"/>
          </a:xfrm>
        </p:grpSpPr>
        <p:sp>
          <p:nvSpPr>
            <p:cNvPr id="87046" name="Text Box 19"/>
            <p:cNvSpPr txBox="1"/>
            <p:nvPr/>
          </p:nvSpPr>
          <p:spPr>
            <a:xfrm>
              <a:off x="4377" y="1801"/>
              <a:ext cx="476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  <a:sym typeface="Webdings" panose="05030102010509060703" pitchFamily="18" charset="2"/>
                </a:rPr>
                <a:t>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87047" name="Line 20"/>
            <p:cNvSpPr/>
            <p:nvPr/>
          </p:nvSpPr>
          <p:spPr>
            <a:xfrm flipV="1">
              <a:off x="2948" y="1734"/>
              <a:ext cx="0" cy="248"/>
            </a:xfrm>
            <a:prstGeom prst="line">
              <a:avLst/>
            </a:prstGeom>
            <a:ln w="76200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87048" name="Line 21"/>
            <p:cNvSpPr/>
            <p:nvPr/>
          </p:nvSpPr>
          <p:spPr>
            <a:xfrm>
              <a:off x="2948" y="1734"/>
              <a:ext cx="1429" cy="373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87049" name="Oval 22" descr="下对角虚线"/>
            <p:cNvSpPr/>
            <p:nvPr/>
          </p:nvSpPr>
          <p:spPr>
            <a:xfrm>
              <a:off x="3901" y="1610"/>
              <a:ext cx="158" cy="745"/>
            </a:xfrm>
            <a:prstGeom prst="ellipse">
              <a:avLst/>
            </a:prstGeom>
            <a:pattFill prst="dashDnDiag">
              <a:fgClr>
                <a:srgbClr val="000000"/>
              </a:fgClr>
              <a:bgClr>
                <a:srgbClr val="FFFFFF"/>
              </a:bgClr>
            </a:pattFill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87050" name="Line 23"/>
            <p:cNvSpPr/>
            <p:nvPr/>
          </p:nvSpPr>
          <p:spPr>
            <a:xfrm>
              <a:off x="2948" y="1734"/>
              <a:ext cx="953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7051" name="Line 24"/>
            <p:cNvSpPr/>
            <p:nvPr/>
          </p:nvSpPr>
          <p:spPr>
            <a:xfrm flipH="1" flipV="1">
              <a:off x="1361" y="1237"/>
              <a:ext cx="1587" cy="497"/>
            </a:xfrm>
            <a:prstGeom prst="line">
              <a:avLst/>
            </a:prstGeom>
            <a:ln w="38100" cap="flat" cmpd="sng">
              <a:solidFill>
                <a:srgbClr val="A5002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87052" name="Line 25"/>
            <p:cNvSpPr/>
            <p:nvPr/>
          </p:nvSpPr>
          <p:spPr>
            <a:xfrm flipH="1" flipV="1">
              <a:off x="1361" y="1237"/>
              <a:ext cx="2540" cy="497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87053" name="Freeform 26"/>
            <p:cNvSpPr/>
            <p:nvPr/>
          </p:nvSpPr>
          <p:spPr>
            <a:xfrm>
              <a:off x="4049" y="1787"/>
              <a:ext cx="436" cy="1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3" y="5"/>
                </a:cxn>
              </a:cxnLst>
              <a:rect l="0" t="0" r="0" b="0"/>
              <a:pathLst>
                <a:path w="495" h="135">
                  <a:moveTo>
                    <a:pt x="0" y="0"/>
                  </a:moveTo>
                  <a:lnTo>
                    <a:pt x="495" y="135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054" name="Line 27"/>
            <p:cNvSpPr/>
            <p:nvPr/>
          </p:nvSpPr>
          <p:spPr>
            <a:xfrm flipV="1">
              <a:off x="1361" y="1237"/>
              <a:ext cx="0" cy="745"/>
            </a:xfrm>
            <a:prstGeom prst="line">
              <a:avLst/>
            </a:prstGeom>
            <a:ln w="76200" cap="flat" cmpd="sng">
              <a:solidFill>
                <a:srgbClr val="A50021"/>
              </a:solidFill>
              <a:prstDash val="dash"/>
              <a:headEnd type="none" w="med" len="med"/>
              <a:tailEnd type="stealth" w="med" len="med"/>
            </a:ln>
          </p:spPr>
        </p:sp>
        <p:sp>
          <p:nvSpPr>
            <p:cNvPr id="87055" name="Line 28"/>
            <p:cNvSpPr/>
            <p:nvPr/>
          </p:nvSpPr>
          <p:spPr>
            <a:xfrm>
              <a:off x="3266" y="1734"/>
              <a:ext cx="158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87056" name="Freeform 29"/>
            <p:cNvSpPr/>
            <p:nvPr/>
          </p:nvSpPr>
          <p:spPr>
            <a:xfrm>
              <a:off x="3334" y="1834"/>
              <a:ext cx="265" cy="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3" y="4"/>
                </a:cxn>
              </a:cxnLst>
              <a:rect l="0" t="0" r="0" b="0"/>
              <a:pathLst>
                <a:path w="300" h="90">
                  <a:moveTo>
                    <a:pt x="0" y="0"/>
                  </a:moveTo>
                  <a:lnTo>
                    <a:pt x="300" y="90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057" name="Line 30"/>
            <p:cNvSpPr/>
            <p:nvPr/>
          </p:nvSpPr>
          <p:spPr>
            <a:xfrm>
              <a:off x="1202" y="1982"/>
              <a:ext cx="3175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lgDashDot"/>
              <a:headEnd type="none" w="med" len="med"/>
              <a:tailEnd type="none" w="med" len="med"/>
            </a:ln>
          </p:spPr>
        </p:sp>
        <p:sp>
          <p:nvSpPr>
            <p:cNvPr id="87058" name="Line 31"/>
            <p:cNvSpPr/>
            <p:nvPr/>
          </p:nvSpPr>
          <p:spPr>
            <a:xfrm>
              <a:off x="2789" y="1982"/>
              <a:ext cx="0" cy="62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87059" name="Line 32"/>
            <p:cNvSpPr/>
            <p:nvPr/>
          </p:nvSpPr>
          <p:spPr>
            <a:xfrm>
              <a:off x="3978" y="2355"/>
              <a:ext cx="0" cy="24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87060" name="Line 33"/>
            <p:cNvSpPr/>
            <p:nvPr/>
          </p:nvSpPr>
          <p:spPr>
            <a:xfrm>
              <a:off x="2789" y="2479"/>
              <a:ext cx="1201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87061" name="Text Box 34"/>
            <p:cNvSpPr txBox="1"/>
            <p:nvPr/>
          </p:nvSpPr>
          <p:spPr>
            <a:xfrm>
              <a:off x="3266" y="2231"/>
              <a:ext cx="317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87062" name="Text Box 35"/>
            <p:cNvSpPr txBox="1"/>
            <p:nvPr/>
          </p:nvSpPr>
          <p:spPr>
            <a:xfrm>
              <a:off x="2789" y="1610"/>
              <a:ext cx="318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87063" name="Text Box 36"/>
            <p:cNvSpPr txBox="1"/>
            <p:nvPr/>
          </p:nvSpPr>
          <p:spPr>
            <a:xfrm>
              <a:off x="2835" y="2001"/>
              <a:ext cx="318" cy="24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87064" name="Text Box 37"/>
            <p:cNvSpPr txBox="1"/>
            <p:nvPr/>
          </p:nvSpPr>
          <p:spPr>
            <a:xfrm>
              <a:off x="2154" y="2728"/>
              <a:ext cx="1429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      </a:t>
              </a:r>
              <a:r>
                <a:rPr lang="zh-CN" altLang="en-US" sz="2400" dirty="0">
                  <a:latin typeface="Times New Roman" panose="02020603050405020304" pitchFamily="18" charset="0"/>
                </a:rPr>
                <a:t>放大镜</a:t>
              </a:r>
            </a:p>
          </p:txBody>
        </p:sp>
        <p:sp>
          <p:nvSpPr>
            <p:cNvPr id="87065" name="Text Box 38"/>
            <p:cNvSpPr txBox="1"/>
            <p:nvPr/>
          </p:nvSpPr>
          <p:spPr>
            <a:xfrm>
              <a:off x="3424" y="1982"/>
              <a:ext cx="318" cy="24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800" dirty="0">
                  <a:solidFill>
                    <a:srgbClr val="A50021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</a:t>
              </a:r>
              <a:endParaRPr lang="en-US" altLang="zh-CN" sz="2800" dirty="0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7066" name="Freeform 39"/>
            <p:cNvSpPr/>
            <p:nvPr/>
          </p:nvSpPr>
          <p:spPr>
            <a:xfrm>
              <a:off x="3629" y="1911"/>
              <a:ext cx="7" cy="6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3"/>
                </a:cxn>
              </a:cxnLst>
              <a:rect l="0" t="0" r="0" b="0"/>
              <a:pathLst>
                <a:path w="8" h="82">
                  <a:moveTo>
                    <a:pt x="8" y="0"/>
                  </a:moveTo>
                  <a:lnTo>
                    <a:pt x="0" y="82"/>
                  </a:lnTo>
                </a:path>
              </a:pathLst>
            </a:custGeom>
            <a:noFill/>
            <a:ln w="57150" cap="flat" cmpd="sng">
              <a:solidFill>
                <a:srgbClr val="A50021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067" name="Freeform 40"/>
            <p:cNvSpPr/>
            <p:nvPr/>
          </p:nvSpPr>
          <p:spPr>
            <a:xfrm>
              <a:off x="3497" y="1935"/>
              <a:ext cx="73" cy="12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</a:cxnLst>
              <a:rect l="0" t="0" r="0" b="0"/>
              <a:pathLst>
                <a:path w="83" h="157">
                  <a:moveTo>
                    <a:pt x="83" y="0"/>
                  </a:moveTo>
                  <a:lnTo>
                    <a:pt x="0" y="157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86089" name="Rectangle 41"/>
          <p:cNvSpPr/>
          <p:nvPr/>
        </p:nvSpPr>
        <p:spPr>
          <a:xfrm>
            <a:off x="360933" y="4905164"/>
            <a:ext cx="84963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 eaLnBrk="1" hangingPunct="1">
              <a:buFont typeface="Wingdings" panose="05000000000000000000" pitchFamily="2" charset="2"/>
              <a:buChar char="l"/>
            </a:pPr>
            <a:r>
              <a:rPr lang="en-US" altLang="zh-CN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物体</a:t>
            </a:r>
            <a:r>
              <a:rPr lang="en-US" altLang="zh-CN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AB</a:t>
            </a: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通过透镜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时对眼睛所张的视角为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</a:t>
            </a:r>
          </a:p>
        </p:txBody>
      </p:sp>
      <p:sp>
        <p:nvSpPr>
          <p:cNvPr id="41" name="Rectangle 41"/>
          <p:cNvSpPr/>
          <p:nvPr/>
        </p:nvSpPr>
        <p:spPr>
          <a:xfrm>
            <a:off x="359532" y="5424277"/>
            <a:ext cx="84963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 eaLnBrk="1" hangingPunct="1">
              <a:buFont typeface="Wingdings" panose="05000000000000000000" pitchFamily="2" charset="2"/>
              <a:buChar char="l"/>
            </a:pPr>
            <a:r>
              <a:rPr lang="zh-CN" altLang="en-US" sz="2800" b="0" dirty="0" smtClean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 放大镜的作用：增大视角</a:t>
            </a:r>
            <a:endParaRPr lang="zh-CN" altLang="en-US" sz="2800" b="0" dirty="0">
              <a:latin typeface="黑体" panose="02010609060101010101" pitchFamily="49" charset="-122"/>
              <a:ea typeface="黑体" panose="02010609060101010101" pitchFamily="49" charset="-122"/>
              <a:sym typeface="Symbol" panose="05050102010706020507" pitchFamily="18" charset="2"/>
            </a:endParaRPr>
          </a:p>
        </p:txBody>
      </p:sp>
      <p:sp>
        <p:nvSpPr>
          <p:cNvPr id="2" name="椭圆 1"/>
          <p:cNvSpPr/>
          <p:nvPr/>
        </p:nvSpPr>
        <p:spPr bwMode="auto">
          <a:xfrm>
            <a:off x="4372303" y="2659117"/>
            <a:ext cx="108000" cy="1080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6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86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86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8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6050" grpId="0"/>
      <p:bldP spid="386089" grpId="0"/>
      <p:bldP spid="4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/>
          <p:cNvSpPr txBox="1"/>
          <p:nvPr/>
        </p:nvSpPr>
        <p:spPr>
          <a:xfrm>
            <a:off x="36004" y="3897052"/>
            <a:ext cx="2915816" cy="646331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altLang="zh-CN" sz="3600" b="0" dirty="0">
                <a:latin typeface="Times New Roman" panose="02020603050405020304" pitchFamily="18" charset="0"/>
              </a:rPr>
              <a:t>  </a:t>
            </a:r>
            <a:r>
              <a:rPr lang="zh-CN" altLang="en-US" sz="36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角放大率</a:t>
            </a:r>
            <a:r>
              <a:rPr lang="zh-CN" altLang="en-US" sz="3600" dirty="0" smtClean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endParaRPr lang="en-US" altLang="zh-CN" sz="2400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87076" name="Rectangle 4"/>
          <p:cNvSpPr/>
          <p:nvPr/>
        </p:nvSpPr>
        <p:spPr>
          <a:xfrm>
            <a:off x="2160079" y="4863142"/>
            <a:ext cx="5111750" cy="13849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与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焦距成反比，一般小于</a:t>
            </a:r>
            <a:r>
              <a:rPr lang="en-US" altLang="zh-CN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20</a:t>
            </a:r>
            <a:r>
              <a:rPr lang="zh-CN" altLang="en-US" sz="2800" b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倍</a:t>
            </a:r>
            <a:endParaRPr lang="en-US" altLang="zh-CN" sz="2800" b="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注意单位为厘米</a:t>
            </a:r>
            <a:endParaRPr lang="en-US" altLang="zh-CN" sz="2800" b="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如果单位为米，则应为</a:t>
            </a:r>
            <a:r>
              <a:rPr lang="en-US" altLang="zh-CN" sz="2800" b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0.25</a:t>
            </a:r>
            <a:endParaRPr lang="zh-CN" altLang="en-US" sz="2800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88069" name="Group 5"/>
          <p:cNvGrpSpPr/>
          <p:nvPr/>
        </p:nvGrpSpPr>
        <p:grpSpPr>
          <a:xfrm>
            <a:off x="1763713" y="66067"/>
            <a:ext cx="5940425" cy="1217613"/>
            <a:chOff x="1111" y="346"/>
            <a:chExt cx="3742" cy="767"/>
          </a:xfrm>
        </p:grpSpPr>
        <p:sp>
          <p:nvSpPr>
            <p:cNvPr id="88091" name="Line 6"/>
            <p:cNvSpPr/>
            <p:nvPr/>
          </p:nvSpPr>
          <p:spPr>
            <a:xfrm>
              <a:off x="1202" y="741"/>
              <a:ext cx="3175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lgDashDot"/>
              <a:headEnd type="none" w="med" len="med"/>
              <a:tailEnd type="none" w="med" len="med"/>
            </a:ln>
          </p:spPr>
        </p:sp>
        <p:sp>
          <p:nvSpPr>
            <p:cNvPr id="88092" name="Line 7"/>
            <p:cNvSpPr/>
            <p:nvPr/>
          </p:nvSpPr>
          <p:spPr>
            <a:xfrm flipV="1">
              <a:off x="1361" y="492"/>
              <a:ext cx="0" cy="249"/>
            </a:xfrm>
            <a:prstGeom prst="line">
              <a:avLst/>
            </a:prstGeom>
            <a:ln w="76200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88093" name="Text Box 8"/>
            <p:cNvSpPr txBox="1"/>
            <p:nvPr/>
          </p:nvSpPr>
          <p:spPr>
            <a:xfrm>
              <a:off x="4377" y="492"/>
              <a:ext cx="476" cy="37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  <a:sym typeface="Webdings" panose="05030102010509060703" pitchFamily="18" charset="2"/>
                </a:rPr>
                <a:t>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88094" name="Line 9"/>
            <p:cNvSpPr/>
            <p:nvPr/>
          </p:nvSpPr>
          <p:spPr>
            <a:xfrm>
              <a:off x="1361" y="492"/>
              <a:ext cx="3016" cy="249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8095" name="Line 10"/>
            <p:cNvSpPr/>
            <p:nvPr/>
          </p:nvSpPr>
          <p:spPr>
            <a:xfrm>
              <a:off x="1361" y="741"/>
              <a:ext cx="0" cy="37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88096" name="Line 11"/>
            <p:cNvSpPr/>
            <p:nvPr/>
          </p:nvSpPr>
          <p:spPr>
            <a:xfrm>
              <a:off x="4377" y="741"/>
              <a:ext cx="0" cy="37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88097" name="Line 12"/>
            <p:cNvSpPr/>
            <p:nvPr/>
          </p:nvSpPr>
          <p:spPr>
            <a:xfrm>
              <a:off x="1361" y="989"/>
              <a:ext cx="3016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88098" name="Text Box 13"/>
            <p:cNvSpPr txBox="1"/>
            <p:nvPr/>
          </p:nvSpPr>
          <p:spPr>
            <a:xfrm>
              <a:off x="2628" y="763"/>
              <a:ext cx="476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25cm</a:t>
              </a:r>
            </a:p>
          </p:txBody>
        </p:sp>
        <p:sp>
          <p:nvSpPr>
            <p:cNvPr id="88099" name="Text Box 14"/>
            <p:cNvSpPr txBox="1"/>
            <p:nvPr/>
          </p:nvSpPr>
          <p:spPr>
            <a:xfrm>
              <a:off x="1111" y="346"/>
              <a:ext cx="317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88100" name="Text Box 15"/>
            <p:cNvSpPr txBox="1"/>
            <p:nvPr/>
          </p:nvSpPr>
          <p:spPr>
            <a:xfrm>
              <a:off x="1134" y="754"/>
              <a:ext cx="317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88101" name="Freeform 16"/>
            <p:cNvSpPr/>
            <p:nvPr/>
          </p:nvSpPr>
          <p:spPr>
            <a:xfrm>
              <a:off x="3431" y="663"/>
              <a:ext cx="26" cy="78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0" y="0"/>
                </a:cxn>
              </a:cxnLst>
              <a:rect l="0" t="0" r="0" b="0"/>
              <a:pathLst>
                <a:path w="30" h="98">
                  <a:moveTo>
                    <a:pt x="30" y="98"/>
                  </a:move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102" name="Text Box 17"/>
            <p:cNvSpPr txBox="1"/>
            <p:nvPr/>
          </p:nvSpPr>
          <p:spPr>
            <a:xfrm>
              <a:off x="3424" y="368"/>
              <a:ext cx="318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  <a:sym typeface="Symbol" panose="05050102010706020507" pitchFamily="18" charset="2"/>
                </a:rPr>
                <a:t>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88103" name="Freeform 18"/>
            <p:cNvSpPr/>
            <p:nvPr/>
          </p:nvSpPr>
          <p:spPr>
            <a:xfrm>
              <a:off x="3358" y="555"/>
              <a:ext cx="40" cy="143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7"/>
                </a:cxn>
              </a:cxnLst>
              <a:rect l="0" t="0" r="0" b="0"/>
              <a:pathLst>
                <a:path w="45" h="180">
                  <a:moveTo>
                    <a:pt x="45" y="0"/>
                  </a:moveTo>
                  <a:lnTo>
                    <a:pt x="0" y="18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8070" name="Text Box 19"/>
          <p:cNvSpPr txBox="1"/>
          <p:nvPr/>
        </p:nvSpPr>
        <p:spPr>
          <a:xfrm>
            <a:off x="6948488" y="2375880"/>
            <a:ext cx="755650" cy="5921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  <a:sym typeface="Webdings" panose="05030102010509060703" pitchFamily="18" charset="2"/>
              </a:rPr>
              <a:t>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88071" name="Line 20"/>
          <p:cNvSpPr/>
          <p:nvPr/>
        </p:nvSpPr>
        <p:spPr>
          <a:xfrm flipV="1">
            <a:off x="4679950" y="2269517"/>
            <a:ext cx="0" cy="393700"/>
          </a:xfrm>
          <a:prstGeom prst="line">
            <a:avLst/>
          </a:prstGeom>
          <a:ln w="76200" cap="flat" cmpd="sng">
            <a:solidFill>
              <a:srgbClr val="000000"/>
            </a:solidFill>
            <a:prstDash val="solid"/>
            <a:headEnd type="none" w="med" len="med"/>
            <a:tailEnd type="stealth" w="med" len="med"/>
          </a:ln>
        </p:spPr>
      </p:sp>
      <p:sp>
        <p:nvSpPr>
          <p:cNvPr id="88072" name="Line 21"/>
          <p:cNvSpPr/>
          <p:nvPr/>
        </p:nvSpPr>
        <p:spPr>
          <a:xfrm>
            <a:off x="4679950" y="2269517"/>
            <a:ext cx="2268538" cy="592138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stealth" w="med" len="med"/>
          </a:ln>
        </p:spPr>
      </p:sp>
      <p:sp>
        <p:nvSpPr>
          <p:cNvPr id="88073" name="Oval 22" descr="下对角虚线"/>
          <p:cNvSpPr/>
          <p:nvPr/>
        </p:nvSpPr>
        <p:spPr>
          <a:xfrm>
            <a:off x="6192838" y="2072667"/>
            <a:ext cx="250825" cy="1182688"/>
          </a:xfrm>
          <a:prstGeom prst="ellipse">
            <a:avLst/>
          </a:prstGeom>
          <a:pattFill prst="dashDnDiag">
            <a:fgClr>
              <a:srgbClr val="000000"/>
            </a:fgClr>
            <a:bgClr>
              <a:srgbClr val="FFFFFF"/>
            </a:bgClr>
          </a:pattFill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8074" name="Line 23"/>
          <p:cNvSpPr/>
          <p:nvPr/>
        </p:nvSpPr>
        <p:spPr>
          <a:xfrm>
            <a:off x="4679950" y="2269517"/>
            <a:ext cx="1512888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8075" name="Line 24"/>
          <p:cNvSpPr/>
          <p:nvPr/>
        </p:nvSpPr>
        <p:spPr>
          <a:xfrm flipH="1" flipV="1">
            <a:off x="2160588" y="1480530"/>
            <a:ext cx="2519362" cy="788987"/>
          </a:xfrm>
          <a:prstGeom prst="line">
            <a:avLst/>
          </a:prstGeom>
          <a:ln w="38100" cap="flat" cmpd="sng">
            <a:solidFill>
              <a:srgbClr val="A5002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88076" name="Line 25"/>
          <p:cNvSpPr/>
          <p:nvPr/>
        </p:nvSpPr>
        <p:spPr>
          <a:xfrm flipH="1" flipV="1">
            <a:off x="2160588" y="1480530"/>
            <a:ext cx="4032250" cy="788987"/>
          </a:xfrm>
          <a:prstGeom prst="line">
            <a:avLst/>
          </a:prstGeom>
          <a:ln w="38100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88077" name="Freeform 26"/>
          <p:cNvSpPr/>
          <p:nvPr/>
        </p:nvSpPr>
        <p:spPr>
          <a:xfrm>
            <a:off x="6427788" y="2353655"/>
            <a:ext cx="692150" cy="1698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495" h="135">
                <a:moveTo>
                  <a:pt x="0" y="0"/>
                </a:moveTo>
                <a:lnTo>
                  <a:pt x="495" y="135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8078" name="Line 27"/>
          <p:cNvSpPr/>
          <p:nvPr/>
        </p:nvSpPr>
        <p:spPr>
          <a:xfrm flipV="1">
            <a:off x="2160588" y="1480530"/>
            <a:ext cx="0" cy="1182687"/>
          </a:xfrm>
          <a:prstGeom prst="line">
            <a:avLst/>
          </a:prstGeom>
          <a:ln w="76200" cap="flat" cmpd="sng">
            <a:solidFill>
              <a:srgbClr val="A50021"/>
            </a:solidFill>
            <a:prstDash val="dash"/>
            <a:headEnd type="none" w="med" len="med"/>
            <a:tailEnd type="stealth" w="med" len="med"/>
          </a:ln>
        </p:spPr>
      </p:sp>
      <p:sp>
        <p:nvSpPr>
          <p:cNvPr id="88079" name="Line 28"/>
          <p:cNvSpPr/>
          <p:nvPr/>
        </p:nvSpPr>
        <p:spPr>
          <a:xfrm>
            <a:off x="5184775" y="2269517"/>
            <a:ext cx="250825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stealth" w="med" len="med"/>
          </a:ln>
        </p:spPr>
      </p:sp>
      <p:sp>
        <p:nvSpPr>
          <p:cNvPr id="88080" name="Freeform 29"/>
          <p:cNvSpPr/>
          <p:nvPr/>
        </p:nvSpPr>
        <p:spPr>
          <a:xfrm>
            <a:off x="5292725" y="2428267"/>
            <a:ext cx="420688" cy="114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300" h="90">
                <a:moveTo>
                  <a:pt x="0" y="0"/>
                </a:moveTo>
                <a:lnTo>
                  <a:pt x="300" y="9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8081" name="Line 30"/>
          <p:cNvSpPr/>
          <p:nvPr/>
        </p:nvSpPr>
        <p:spPr>
          <a:xfrm>
            <a:off x="1908175" y="2663217"/>
            <a:ext cx="5040313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88082" name="Line 31"/>
          <p:cNvSpPr/>
          <p:nvPr/>
        </p:nvSpPr>
        <p:spPr>
          <a:xfrm>
            <a:off x="4427538" y="2663217"/>
            <a:ext cx="0" cy="985838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88083" name="Line 32"/>
          <p:cNvSpPr/>
          <p:nvPr/>
        </p:nvSpPr>
        <p:spPr>
          <a:xfrm>
            <a:off x="6315075" y="3255355"/>
            <a:ext cx="0" cy="393700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88084" name="Line 33"/>
          <p:cNvSpPr/>
          <p:nvPr/>
        </p:nvSpPr>
        <p:spPr>
          <a:xfrm>
            <a:off x="4427538" y="3452205"/>
            <a:ext cx="1906587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88085" name="Text Box 34"/>
          <p:cNvSpPr txBox="1"/>
          <p:nvPr/>
        </p:nvSpPr>
        <p:spPr>
          <a:xfrm>
            <a:off x="5184775" y="3058505"/>
            <a:ext cx="503238" cy="3937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88086" name="Text Box 35"/>
          <p:cNvSpPr txBox="1"/>
          <p:nvPr/>
        </p:nvSpPr>
        <p:spPr>
          <a:xfrm>
            <a:off x="4427538" y="2072667"/>
            <a:ext cx="504825" cy="3937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88087" name="Text Box 36"/>
          <p:cNvSpPr txBox="1"/>
          <p:nvPr/>
        </p:nvSpPr>
        <p:spPr>
          <a:xfrm>
            <a:off x="4500563" y="2693380"/>
            <a:ext cx="504825" cy="3952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88088" name="Text Box 37"/>
          <p:cNvSpPr txBox="1"/>
          <p:nvPr/>
        </p:nvSpPr>
        <p:spPr>
          <a:xfrm>
            <a:off x="5435600" y="2663217"/>
            <a:ext cx="504825" cy="3952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800" dirty="0">
                <a:solidFill>
                  <a:srgbClr val="A5002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</a:t>
            </a:r>
            <a:endParaRPr lang="en-US" altLang="zh-CN" sz="2800" dirty="0">
              <a:solidFill>
                <a:srgbClr val="A5002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8089" name="Freeform 38"/>
          <p:cNvSpPr/>
          <p:nvPr/>
        </p:nvSpPr>
        <p:spPr>
          <a:xfrm>
            <a:off x="5761038" y="2550505"/>
            <a:ext cx="11112" cy="103187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8" h="82">
                <a:moveTo>
                  <a:pt x="8" y="0"/>
                </a:moveTo>
                <a:lnTo>
                  <a:pt x="0" y="82"/>
                </a:lnTo>
              </a:path>
            </a:pathLst>
          </a:custGeom>
          <a:noFill/>
          <a:ln w="57150" cap="flat" cmpd="sng">
            <a:solidFill>
              <a:srgbClr val="A5002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8090" name="Freeform 39"/>
          <p:cNvSpPr/>
          <p:nvPr/>
        </p:nvSpPr>
        <p:spPr>
          <a:xfrm>
            <a:off x="5551488" y="2588605"/>
            <a:ext cx="115887" cy="198437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83" h="157">
                <a:moveTo>
                  <a:pt x="83" y="0"/>
                </a:moveTo>
                <a:lnTo>
                  <a:pt x="0" y="157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4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142392"/>
              </p:ext>
            </p:extLst>
          </p:nvPr>
        </p:nvGraphicFramePr>
        <p:xfrm>
          <a:off x="3016793" y="3731771"/>
          <a:ext cx="4130675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29" name="Equation" r:id="rId4" imgW="1777680" imgH="431640" progId="Equation.DSMT4">
                  <p:embed/>
                </p:oleObj>
              </mc:Choice>
              <mc:Fallback>
                <p:oleObj name="Equation" r:id="rId4" imgW="1777680" imgH="431640" progId="Equation.DSMT4">
                  <p:embed/>
                  <p:pic>
                    <p:nvPicPr>
                      <p:cNvPr id="38707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793" y="3731771"/>
                        <a:ext cx="4130675" cy="102711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7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/>
          </p:nvPr>
        </p:nvSpPr>
        <p:spPr>
          <a:xfrm>
            <a:off x="684213" y="333375"/>
            <a:ext cx="7772400" cy="11430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3600" b="0" dirty="0">
                <a:solidFill>
                  <a:srgbClr val="C00000"/>
                </a:solidFill>
              </a:rPr>
              <a:t>检眼镜</a:t>
            </a:r>
            <a:br>
              <a:rPr lang="zh-CN" altLang="en-US" sz="3600" b="0" dirty="0">
                <a:solidFill>
                  <a:srgbClr val="C00000"/>
                </a:solidFill>
              </a:rPr>
            </a:br>
            <a:r>
              <a:rPr lang="en-US" altLang="zh-CN" b="0" dirty="0">
                <a:solidFill>
                  <a:srgbClr val="C00000"/>
                </a:solidFill>
              </a:rPr>
              <a:t>ophthalmoscope</a:t>
            </a:r>
            <a:r>
              <a:rPr lang="en-US" altLang="zh-CN" dirty="0">
                <a:solidFill>
                  <a:srgbClr val="C00000"/>
                </a:solidFill>
              </a:rPr>
              <a:t> </a:t>
            </a:r>
          </a:p>
        </p:txBody>
      </p:sp>
      <p:graphicFrame>
        <p:nvGraphicFramePr>
          <p:cNvPr id="388099" name="Object 3"/>
          <p:cNvGraphicFramePr>
            <a:graphicFrameLocks noChangeAspect="1"/>
          </p:cNvGraphicFramePr>
          <p:nvPr/>
        </p:nvGraphicFramePr>
        <p:xfrm>
          <a:off x="6048375" y="2047875"/>
          <a:ext cx="2309813" cy="190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9" r:id="rId4" imgW="2019300" imgH="1800225" progId="Paint.Picture">
                  <p:embed/>
                </p:oleObj>
              </mc:Choice>
              <mc:Fallback>
                <p:oleObj r:id="rId4" imgW="2019300" imgH="1800225" progId="Paint.Picture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5">
                        <a:grayscl/>
                        <a:lum contrast="-28000"/>
                      </a:blip>
                      <a:stretch>
                        <a:fillRect/>
                      </a:stretch>
                    </p:blipFill>
                    <p:spPr>
                      <a:xfrm>
                        <a:off x="6048375" y="2047875"/>
                        <a:ext cx="2309813" cy="1901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8100" name="Object 4"/>
          <p:cNvGraphicFramePr>
            <a:graphicFrameLocks noChangeAspect="1"/>
          </p:cNvGraphicFramePr>
          <p:nvPr/>
        </p:nvGraphicFramePr>
        <p:xfrm>
          <a:off x="1427163" y="2047875"/>
          <a:ext cx="2309812" cy="191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0" r:id="rId6" imgW="2000250" imgH="1800225" progId="Paint.Picture">
                  <p:embed/>
                </p:oleObj>
              </mc:Choice>
              <mc:Fallback>
                <p:oleObj r:id="rId6" imgW="2000250" imgH="1800225" progId="Paint.Picture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7">
                        <a:lum contrast="-30000"/>
                      </a:blip>
                      <a:stretch>
                        <a:fillRect/>
                      </a:stretch>
                    </p:blipFill>
                    <p:spPr>
                      <a:xfrm>
                        <a:off x="1427163" y="2047875"/>
                        <a:ext cx="2309812" cy="1919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8101" name="Line 5"/>
          <p:cNvSpPr/>
          <p:nvPr/>
        </p:nvSpPr>
        <p:spPr>
          <a:xfrm>
            <a:off x="503238" y="2971800"/>
            <a:ext cx="8316912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388102" name="Line 6"/>
          <p:cNvSpPr/>
          <p:nvPr/>
        </p:nvSpPr>
        <p:spPr>
          <a:xfrm>
            <a:off x="4662488" y="3341688"/>
            <a:ext cx="1616075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88103" name="Line 7"/>
          <p:cNvSpPr/>
          <p:nvPr/>
        </p:nvSpPr>
        <p:spPr>
          <a:xfrm flipV="1">
            <a:off x="6278563" y="2971800"/>
            <a:ext cx="2079625" cy="369888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88104" name="Line 8"/>
          <p:cNvSpPr/>
          <p:nvPr/>
        </p:nvSpPr>
        <p:spPr>
          <a:xfrm flipH="1" flipV="1">
            <a:off x="6278563" y="2603500"/>
            <a:ext cx="2079625" cy="368300"/>
          </a:xfrm>
          <a:prstGeom prst="line">
            <a:avLst/>
          </a:prstGeom>
          <a:ln w="38100" cap="flat" cmpd="sng">
            <a:solidFill>
              <a:srgbClr val="A5002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88105" name="Line 9"/>
          <p:cNvSpPr/>
          <p:nvPr/>
        </p:nvSpPr>
        <p:spPr>
          <a:xfrm>
            <a:off x="3506788" y="2603500"/>
            <a:ext cx="2771775" cy="0"/>
          </a:xfrm>
          <a:prstGeom prst="line">
            <a:avLst/>
          </a:prstGeom>
          <a:ln w="38100" cap="flat" cmpd="sng">
            <a:solidFill>
              <a:srgbClr val="A50021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388106" name="Line 10"/>
          <p:cNvSpPr/>
          <p:nvPr/>
        </p:nvSpPr>
        <p:spPr>
          <a:xfrm flipH="1">
            <a:off x="1427163" y="2603500"/>
            <a:ext cx="2079625" cy="368300"/>
          </a:xfrm>
          <a:prstGeom prst="line">
            <a:avLst/>
          </a:prstGeom>
          <a:ln w="38100" cap="flat" cmpd="sng">
            <a:solidFill>
              <a:srgbClr val="A50021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388107" name="Line 11"/>
          <p:cNvSpPr/>
          <p:nvPr/>
        </p:nvSpPr>
        <p:spPr>
          <a:xfrm>
            <a:off x="5124450" y="3341688"/>
            <a:ext cx="461963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stealth" w="med" len="med"/>
          </a:ln>
        </p:spPr>
      </p:sp>
      <p:sp>
        <p:nvSpPr>
          <p:cNvPr id="388108" name="Freeform 12"/>
          <p:cNvSpPr/>
          <p:nvPr/>
        </p:nvSpPr>
        <p:spPr>
          <a:xfrm>
            <a:off x="6705600" y="3143250"/>
            <a:ext cx="596900" cy="106363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465" h="90">
                <a:moveTo>
                  <a:pt x="0" y="90"/>
                </a:moveTo>
                <a:lnTo>
                  <a:pt x="465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8109" name="Freeform 13"/>
          <p:cNvSpPr/>
          <p:nvPr/>
        </p:nvSpPr>
        <p:spPr>
          <a:xfrm>
            <a:off x="6880225" y="2716213"/>
            <a:ext cx="519113" cy="7143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0" y="0"/>
              </a:cxn>
            </a:cxnLst>
            <a:rect l="0" t="0" r="0" b="0"/>
            <a:pathLst>
              <a:path w="405" h="60">
                <a:moveTo>
                  <a:pt x="405" y="60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A50021">
                <a:alpha val="100000"/>
              </a:srgbClr>
            </a:solidFill>
            <a:prstDash val="lgDash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8110" name="Line 14"/>
          <p:cNvSpPr/>
          <p:nvPr/>
        </p:nvSpPr>
        <p:spPr>
          <a:xfrm flipH="1">
            <a:off x="5586413" y="2603500"/>
            <a:ext cx="230187" cy="0"/>
          </a:xfrm>
          <a:prstGeom prst="line">
            <a:avLst/>
          </a:prstGeom>
          <a:ln w="38100" cap="flat" cmpd="sng">
            <a:solidFill>
              <a:srgbClr val="A50021"/>
            </a:solidFill>
            <a:prstDash val="solid"/>
            <a:headEnd type="none" w="med" len="med"/>
            <a:tailEnd type="stealth" w="med" len="med"/>
          </a:ln>
        </p:spPr>
      </p:sp>
      <p:sp>
        <p:nvSpPr>
          <p:cNvPr id="388111" name="Freeform 15"/>
          <p:cNvSpPr/>
          <p:nvPr/>
        </p:nvSpPr>
        <p:spPr>
          <a:xfrm>
            <a:off x="2355850" y="2716213"/>
            <a:ext cx="442913" cy="8890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345" h="75">
                <a:moveTo>
                  <a:pt x="345" y="0"/>
                </a:moveTo>
                <a:lnTo>
                  <a:pt x="0" y="75"/>
                </a:lnTo>
              </a:path>
            </a:pathLst>
          </a:custGeom>
          <a:noFill/>
          <a:ln w="38100" cap="flat" cmpd="sng">
            <a:solidFill>
              <a:srgbClr val="A50021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88112" name="Group 16"/>
          <p:cNvGrpSpPr/>
          <p:nvPr/>
        </p:nvGrpSpPr>
        <p:grpSpPr>
          <a:xfrm>
            <a:off x="3506788" y="1952625"/>
            <a:ext cx="2309812" cy="2682875"/>
            <a:chOff x="2209" y="1230"/>
            <a:chExt cx="1455" cy="1690"/>
          </a:xfrm>
        </p:grpSpPr>
        <p:sp>
          <p:nvSpPr>
            <p:cNvPr id="89112" name="Freeform 17"/>
            <p:cNvSpPr/>
            <p:nvPr/>
          </p:nvSpPr>
          <p:spPr>
            <a:xfrm>
              <a:off x="2645" y="2024"/>
              <a:ext cx="342" cy="43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21" y="0"/>
                </a:cxn>
              </a:cxnLst>
              <a:rect l="0" t="0" r="0" b="0"/>
              <a:pathLst>
                <a:path w="423" h="576">
                  <a:moveTo>
                    <a:pt x="0" y="576"/>
                  </a:moveTo>
                  <a:lnTo>
                    <a:pt x="423" y="0"/>
                  </a:lnTo>
                </a:path>
              </a:pathLst>
            </a:custGeom>
            <a:noFill/>
            <a:ln w="76200" cap="flat" cmpd="sng">
              <a:solidFill>
                <a:schemeClr val="accent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113" name="Freeform 18"/>
            <p:cNvSpPr/>
            <p:nvPr/>
          </p:nvSpPr>
          <p:spPr>
            <a:xfrm>
              <a:off x="3315" y="1230"/>
              <a:ext cx="303" cy="392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9" y="0"/>
                </a:cxn>
              </a:cxnLst>
              <a:rect l="0" t="0" r="0" b="0"/>
              <a:pathLst>
                <a:path w="375" h="525">
                  <a:moveTo>
                    <a:pt x="0" y="525"/>
                  </a:moveTo>
                  <a:lnTo>
                    <a:pt x="375" y="0"/>
                  </a:lnTo>
                </a:path>
              </a:pathLst>
            </a:custGeom>
            <a:noFill/>
            <a:ln w="76200" cap="flat" cmpd="sng">
              <a:solidFill>
                <a:schemeClr val="accent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114" name="Line 19"/>
            <p:cNvSpPr/>
            <p:nvPr/>
          </p:nvSpPr>
          <p:spPr>
            <a:xfrm flipV="1">
              <a:off x="2937" y="2105"/>
              <a:ext cx="0" cy="69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9115" name="Line 20"/>
            <p:cNvSpPr/>
            <p:nvPr/>
          </p:nvSpPr>
          <p:spPr>
            <a:xfrm flipV="1">
              <a:off x="2937" y="2338"/>
              <a:ext cx="0" cy="232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89116" name="Text Box 21"/>
            <p:cNvSpPr txBox="1"/>
            <p:nvPr/>
          </p:nvSpPr>
          <p:spPr>
            <a:xfrm>
              <a:off x="2209" y="2454"/>
              <a:ext cx="582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反射镜</a:t>
              </a:r>
            </a:p>
          </p:txBody>
        </p:sp>
        <p:sp>
          <p:nvSpPr>
            <p:cNvPr id="89117" name="Text Box 22"/>
            <p:cNvSpPr txBox="1"/>
            <p:nvPr/>
          </p:nvSpPr>
          <p:spPr>
            <a:xfrm>
              <a:off x="3082" y="2687"/>
              <a:ext cx="582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光源</a:t>
              </a:r>
            </a:p>
          </p:txBody>
        </p:sp>
      </p:grpSp>
      <p:sp>
        <p:nvSpPr>
          <p:cNvPr id="388119" name="Text Box 23"/>
          <p:cNvSpPr txBox="1"/>
          <p:nvPr/>
        </p:nvSpPr>
        <p:spPr>
          <a:xfrm>
            <a:off x="1889125" y="4079875"/>
            <a:ext cx="161766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医生</a:t>
            </a:r>
          </a:p>
        </p:txBody>
      </p:sp>
      <p:sp>
        <p:nvSpPr>
          <p:cNvPr id="388120" name="Text Box 24"/>
          <p:cNvSpPr txBox="1"/>
          <p:nvPr/>
        </p:nvSpPr>
        <p:spPr>
          <a:xfrm>
            <a:off x="6659563" y="4113213"/>
            <a:ext cx="1385887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000" smtClean="0">
                <a:latin typeface="黑体" panose="02010609060101010101" pitchFamily="49" charset="-122"/>
                <a:ea typeface="黑体" panose="02010609060101010101" pitchFamily="49" charset="-122"/>
              </a:rPr>
              <a:t>受检者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8121" name="Oval 25"/>
          <p:cNvSpPr/>
          <p:nvPr/>
        </p:nvSpPr>
        <p:spPr>
          <a:xfrm>
            <a:off x="4519613" y="4449763"/>
            <a:ext cx="268287" cy="239712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zh-CN" b="0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8122" name="Text Box 26"/>
          <p:cNvSpPr txBox="1"/>
          <p:nvPr/>
        </p:nvSpPr>
        <p:spPr>
          <a:xfrm>
            <a:off x="3506788" y="5003800"/>
            <a:ext cx="2541587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检眼镜原理</a:t>
            </a:r>
          </a:p>
        </p:txBody>
      </p:sp>
      <p:sp>
        <p:nvSpPr>
          <p:cNvPr id="388123" name="Oval 27"/>
          <p:cNvSpPr/>
          <p:nvPr/>
        </p:nvSpPr>
        <p:spPr>
          <a:xfrm>
            <a:off x="8243888" y="2781300"/>
            <a:ext cx="180975" cy="360363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88124" name="Oval 28"/>
          <p:cNvSpPr/>
          <p:nvPr/>
        </p:nvSpPr>
        <p:spPr>
          <a:xfrm>
            <a:off x="1368425" y="2816225"/>
            <a:ext cx="180975" cy="360363"/>
          </a:xfrm>
          <a:prstGeom prst="ellipse">
            <a:avLst/>
          </a:prstGeom>
          <a:solidFill>
            <a:srgbClr val="A5002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b="0" dirty="0">
              <a:solidFill>
                <a:srgbClr val="8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8125" name="Oval 29"/>
          <p:cNvSpPr/>
          <p:nvPr/>
        </p:nvSpPr>
        <p:spPr>
          <a:xfrm>
            <a:off x="6192838" y="2565400"/>
            <a:ext cx="360362" cy="865188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0" name="Text Box 26"/>
          <p:cNvSpPr txBox="1"/>
          <p:nvPr/>
        </p:nvSpPr>
        <p:spPr>
          <a:xfrm>
            <a:off x="1223628" y="5409220"/>
            <a:ext cx="5184576" cy="756084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把受检者的眼睛当作放大镜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8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8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8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88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88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88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88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88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8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88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88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88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88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88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88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88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88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88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88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88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88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119" grpId="0"/>
      <p:bldP spid="388120" grpId="0"/>
      <p:bldP spid="388121" grpId="0" animBg="1"/>
      <p:bldP spid="388122" grpId="0"/>
      <p:bldP spid="388123" grpId="0" animBg="1"/>
      <p:bldP spid="388124" grpId="0" animBg="1"/>
      <p:bldP spid="388125" grpId="0" animBg="1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/>
          </p:cNvSpPr>
          <p:nvPr>
            <p:ph type="title"/>
          </p:nvPr>
        </p:nvSpPr>
        <p:spPr>
          <a:xfrm>
            <a:off x="5055475" y="472965"/>
            <a:ext cx="3594538" cy="4902803"/>
          </a:xfrm>
        </p:spPr>
        <p:txBody>
          <a:bodyPr vert="horz" wrap="square" lIns="91440" tIns="45720" rIns="91440" bIns="45720" anchor="ctr"/>
          <a:lstStyle/>
          <a:p>
            <a:pPr algn="just" eaLnBrk="1" hangingPunct="1"/>
            <a:r>
              <a:rPr lang="zh-CN" altLang="en-US" sz="2400" b="0" dirty="0"/>
              <a:t>玻璃体动脉残留：玻璃体动脉在胎儿</a:t>
            </a:r>
            <a:r>
              <a:rPr lang="en-US" altLang="zh-CN" sz="2400" b="0" dirty="0"/>
              <a:t>6-7</a:t>
            </a:r>
            <a:r>
              <a:rPr lang="zh-CN" altLang="en-US" sz="2400" b="0" dirty="0"/>
              <a:t>个月时已闭塞萎缩。如在出生后尚未完全消失，称玻璃体动脉残留，是一种先天性异常。残留动脉呈灰白色半透明的条索样，位于晶状体后或视乳头上，一般不影响视力。检眼镜检查：可见视乳头面有两条半透明灰白色索伸向玻璃体内。</a:t>
            </a:r>
            <a:endParaRPr lang="zh-CN" altLang="en-US" sz="2400" dirty="0"/>
          </a:p>
        </p:txBody>
      </p:sp>
      <p:pic>
        <p:nvPicPr>
          <p:cNvPr id="90115" name="Picture 4" descr="检眼镜检查图片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328" y="809023"/>
            <a:ext cx="4505325" cy="4572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267" name="Picture 3" descr="17258508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263" y="225425"/>
            <a:ext cx="3671887" cy="3640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5268" name="Picture 4" descr="cp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75" y="1560513"/>
            <a:ext cx="4932363" cy="3597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5269" name="Picture 5" descr="capture4"/>
          <p:cNvPicPr>
            <a:picLocks noGrp="1" noChangeAspect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5903913" y="3968750"/>
            <a:ext cx="2952750" cy="2817813"/>
          </a:xfrm>
        </p:spPr>
      </p:pic>
      <p:sp>
        <p:nvSpPr>
          <p:cNvPr id="6" name="Rectangle 2"/>
          <p:cNvSpPr>
            <a:spLocks noGrp="1"/>
          </p:cNvSpPr>
          <p:nvPr>
            <p:ph type="title"/>
          </p:nvPr>
        </p:nvSpPr>
        <p:spPr>
          <a:xfrm>
            <a:off x="325820" y="309180"/>
            <a:ext cx="7772400" cy="685800"/>
          </a:xfrm>
        </p:spPr>
        <p:txBody>
          <a:bodyPr vert="horz" wrap="square" lIns="91440" tIns="45720" rIns="91440" bIns="45720" anchor="ctr"/>
          <a:lstStyle/>
          <a:p>
            <a:pPr algn="just" eaLnBrk="1" hangingPunct="1"/>
            <a:r>
              <a:rPr lang="en-US" altLang="zh-CN" b="0" dirty="0">
                <a:solidFill>
                  <a:srgbClr val="C00000"/>
                </a:solidFill>
                <a:latin typeface="黑体" panose="02010609060101010101" pitchFamily="49" charset="-122"/>
              </a:rPr>
              <a:t>2</a:t>
            </a:r>
            <a:r>
              <a:rPr lang="zh-CN" altLang="en-US" b="0" dirty="0">
                <a:solidFill>
                  <a:srgbClr val="C00000"/>
                </a:solidFill>
                <a:latin typeface="黑体" panose="02010609060101010101" pitchFamily="49" charset="-122"/>
              </a:rPr>
              <a:t>、</a:t>
            </a:r>
            <a:r>
              <a:rPr lang="zh-CN" altLang="en-US" b="0">
                <a:solidFill>
                  <a:srgbClr val="C00000"/>
                </a:solidFill>
                <a:latin typeface="黑体" panose="02010609060101010101" pitchFamily="49" charset="-122"/>
              </a:rPr>
              <a:t>纤</a:t>
            </a:r>
            <a:r>
              <a:rPr lang="zh-CN" altLang="en-US" b="0" smtClean="0">
                <a:solidFill>
                  <a:srgbClr val="C00000"/>
                </a:solidFill>
                <a:latin typeface="黑体" panose="02010609060101010101" pitchFamily="49" charset="-122"/>
              </a:rPr>
              <a:t>镜 </a:t>
            </a:r>
            <a:r>
              <a:rPr lang="en-US" altLang="zh-CN" b="0" smtClean="0">
                <a:solidFill>
                  <a:srgbClr val="C00000"/>
                </a:solidFill>
                <a:latin typeface="黑体" panose="02010609060101010101" pitchFamily="49" charset="-122"/>
              </a:rPr>
              <a:t>fibroscope</a:t>
            </a:r>
            <a:endParaRPr lang="en-US" altLang="zh-CN" b="0" dirty="0">
              <a:solidFill>
                <a:srgbClr val="C00000"/>
              </a:solidFill>
              <a:latin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5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95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95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1" name="Rectangle 3"/>
          <p:cNvSpPr>
            <a:spLocks noGrp="1"/>
          </p:cNvSpPr>
          <p:nvPr>
            <p:ph idx="1"/>
          </p:nvPr>
        </p:nvSpPr>
        <p:spPr>
          <a:xfrm>
            <a:off x="358775" y="4257675"/>
            <a:ext cx="8458200" cy="236220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zh-CN" altLang="en-US" sz="2800" b="0" dirty="0">
                <a:solidFill>
                  <a:schemeClr val="accent2"/>
                </a:solidFill>
              </a:rPr>
              <a:t>纤镜：</a:t>
            </a:r>
            <a:r>
              <a:rPr lang="zh-CN" altLang="en-US" sz="2800" b="0" dirty="0"/>
              <a:t>又叫纤维内镜。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zh-CN" altLang="en-US" sz="2800" b="0" dirty="0">
                <a:solidFill>
                  <a:schemeClr val="accent2"/>
                </a:solidFill>
              </a:rPr>
              <a:t>光导纤维：</a:t>
            </a:r>
            <a:r>
              <a:rPr lang="zh-CN" altLang="en-US" sz="2800" b="0" dirty="0"/>
              <a:t>把透明度很好的玻璃或其他透明材料拉成很细的纤维，并在其外表面涂上一层折射率</a:t>
            </a:r>
            <a:r>
              <a:rPr lang="zh-CN" altLang="en-US" sz="2800" b="0" dirty="0">
                <a:solidFill>
                  <a:srgbClr val="C00000"/>
                </a:solidFill>
              </a:rPr>
              <a:t>较低</a:t>
            </a:r>
            <a:r>
              <a:rPr lang="zh-CN" altLang="en-US" sz="2800" b="0" dirty="0"/>
              <a:t>的物质。</a:t>
            </a:r>
          </a:p>
        </p:txBody>
      </p:sp>
      <p:grpSp>
        <p:nvGrpSpPr>
          <p:cNvPr id="92164" name="Group 5"/>
          <p:cNvGrpSpPr/>
          <p:nvPr/>
        </p:nvGrpSpPr>
        <p:grpSpPr>
          <a:xfrm>
            <a:off x="2422525" y="1573213"/>
            <a:ext cx="906463" cy="1373187"/>
            <a:chOff x="1797" y="9396"/>
            <a:chExt cx="720" cy="1092"/>
          </a:xfrm>
        </p:grpSpPr>
        <p:sp>
          <p:nvSpPr>
            <p:cNvPr id="92185" name="Oval 6"/>
            <p:cNvSpPr/>
            <p:nvPr/>
          </p:nvSpPr>
          <p:spPr>
            <a:xfrm>
              <a:off x="1797" y="9396"/>
              <a:ext cx="720" cy="1092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92186" name="Oval 7"/>
            <p:cNvSpPr/>
            <p:nvPr/>
          </p:nvSpPr>
          <p:spPr>
            <a:xfrm>
              <a:off x="1854" y="9452"/>
              <a:ext cx="607" cy="981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92165" name="Arc 8"/>
          <p:cNvSpPr/>
          <p:nvPr/>
        </p:nvSpPr>
        <p:spPr>
          <a:xfrm>
            <a:off x="2876550" y="1573213"/>
            <a:ext cx="3854450" cy="18145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16477" h="21600" fill="none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</a:path>
              <a:path w="16477" h="21600" stroke="0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166" name="Arc 9"/>
          <p:cNvSpPr/>
          <p:nvPr/>
        </p:nvSpPr>
        <p:spPr>
          <a:xfrm>
            <a:off x="2876550" y="2946400"/>
            <a:ext cx="3854450" cy="1814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16477" h="21600" fill="none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</a:path>
              <a:path w="16477" h="21600" stroke="0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1178" name="Arc 10"/>
          <p:cNvSpPr/>
          <p:nvPr/>
        </p:nvSpPr>
        <p:spPr>
          <a:xfrm>
            <a:off x="2871788" y="1620838"/>
            <a:ext cx="3856037" cy="1816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16477" h="21600" fill="none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</a:path>
              <a:path w="16477" h="21600" stroke="0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1179" name="Arc 11"/>
          <p:cNvSpPr/>
          <p:nvPr/>
        </p:nvSpPr>
        <p:spPr>
          <a:xfrm>
            <a:off x="2871788" y="2905125"/>
            <a:ext cx="3856037" cy="1814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16477" h="21600" fill="none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</a:path>
              <a:path w="16477" h="21600" stroke="0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169" name="Line 12"/>
          <p:cNvSpPr/>
          <p:nvPr/>
        </p:nvSpPr>
        <p:spPr>
          <a:xfrm>
            <a:off x="2195513" y="2263775"/>
            <a:ext cx="1360487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92170" name="Line 13"/>
          <p:cNvSpPr/>
          <p:nvPr/>
        </p:nvSpPr>
        <p:spPr>
          <a:xfrm>
            <a:off x="2876550" y="1376363"/>
            <a:ext cx="0" cy="17653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171" name="Freeform 14"/>
          <p:cNvSpPr/>
          <p:nvPr/>
        </p:nvSpPr>
        <p:spPr>
          <a:xfrm>
            <a:off x="2444750" y="2281238"/>
            <a:ext cx="434975" cy="811212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345" h="645">
                <a:moveTo>
                  <a:pt x="0" y="645"/>
                </a:moveTo>
                <a:lnTo>
                  <a:pt x="345" y="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172" name="Freeform 15"/>
          <p:cNvSpPr/>
          <p:nvPr/>
        </p:nvSpPr>
        <p:spPr>
          <a:xfrm>
            <a:off x="2898775" y="1744663"/>
            <a:ext cx="1654175" cy="509587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1313" h="405">
                <a:moveTo>
                  <a:pt x="0" y="405"/>
                </a:moveTo>
                <a:lnTo>
                  <a:pt x="1313" y="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173" name="Freeform 16"/>
          <p:cNvSpPr/>
          <p:nvPr/>
        </p:nvSpPr>
        <p:spPr>
          <a:xfrm>
            <a:off x="4514850" y="1385888"/>
            <a:ext cx="65088" cy="604837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52" h="480">
                <a:moveTo>
                  <a:pt x="52" y="0"/>
                </a:moveTo>
                <a:lnTo>
                  <a:pt x="0" y="48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lgDashDot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174" name="Freeform 17"/>
          <p:cNvSpPr/>
          <p:nvPr/>
        </p:nvSpPr>
        <p:spPr>
          <a:xfrm>
            <a:off x="4560888" y="1754188"/>
            <a:ext cx="1163637" cy="14620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923" h="1163">
                <a:moveTo>
                  <a:pt x="0" y="0"/>
                </a:moveTo>
                <a:lnTo>
                  <a:pt x="923" y="1163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175" name="Freeform 18"/>
          <p:cNvSpPr/>
          <p:nvPr/>
        </p:nvSpPr>
        <p:spPr>
          <a:xfrm>
            <a:off x="5667375" y="2979738"/>
            <a:ext cx="141288" cy="46355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112" h="368">
                <a:moveTo>
                  <a:pt x="112" y="0"/>
                </a:moveTo>
                <a:lnTo>
                  <a:pt x="0" y="368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lgDashDot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176" name="Freeform 19"/>
          <p:cNvSpPr/>
          <p:nvPr/>
        </p:nvSpPr>
        <p:spPr>
          <a:xfrm>
            <a:off x="5743575" y="2946400"/>
            <a:ext cx="760413" cy="2794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604" h="222">
                <a:moveTo>
                  <a:pt x="0" y="222"/>
                </a:moveTo>
                <a:lnTo>
                  <a:pt x="604" y="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177" name="Freeform 20"/>
          <p:cNvSpPr/>
          <p:nvPr/>
        </p:nvSpPr>
        <p:spPr>
          <a:xfrm>
            <a:off x="3673475" y="1905000"/>
            <a:ext cx="350838" cy="112713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278" h="90">
                <a:moveTo>
                  <a:pt x="0" y="90"/>
                </a:moveTo>
                <a:lnTo>
                  <a:pt x="278" y="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178" name="Freeform 21"/>
          <p:cNvSpPr/>
          <p:nvPr/>
        </p:nvSpPr>
        <p:spPr>
          <a:xfrm>
            <a:off x="5072063" y="2405063"/>
            <a:ext cx="298450" cy="3444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237" h="274">
                <a:moveTo>
                  <a:pt x="0" y="0"/>
                </a:moveTo>
                <a:lnTo>
                  <a:pt x="237" y="274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179" name="Freeform 22"/>
          <p:cNvSpPr/>
          <p:nvPr/>
        </p:nvSpPr>
        <p:spPr>
          <a:xfrm>
            <a:off x="2520950" y="2574925"/>
            <a:ext cx="188913" cy="377825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150" h="300">
                <a:moveTo>
                  <a:pt x="0" y="300"/>
                </a:moveTo>
                <a:lnTo>
                  <a:pt x="150" y="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180" name="Freeform 23"/>
          <p:cNvSpPr/>
          <p:nvPr/>
        </p:nvSpPr>
        <p:spPr>
          <a:xfrm>
            <a:off x="2700338" y="2273300"/>
            <a:ext cx="176212" cy="8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39" h="71">
                <a:moveTo>
                  <a:pt x="0" y="0"/>
                </a:moveTo>
                <a:cubicBezTo>
                  <a:pt x="5" y="10"/>
                  <a:pt x="7" y="49"/>
                  <a:pt x="30" y="60"/>
                </a:cubicBezTo>
                <a:cubicBezTo>
                  <a:pt x="53" y="71"/>
                  <a:pt x="116" y="66"/>
                  <a:pt x="139" y="67"/>
                </a:cubicBez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181" name="Freeform 24"/>
          <p:cNvSpPr/>
          <p:nvPr/>
        </p:nvSpPr>
        <p:spPr>
          <a:xfrm>
            <a:off x="3144838" y="2168525"/>
            <a:ext cx="66675" cy="952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0" y="0"/>
              </a:cxn>
            </a:cxnLst>
            <a:rect l="0" t="0" r="0" b="0"/>
            <a:pathLst>
              <a:path w="53" h="75">
                <a:moveTo>
                  <a:pt x="53" y="75"/>
                </a:move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182" name="Text Box 25"/>
          <p:cNvSpPr txBox="1"/>
          <p:nvPr/>
        </p:nvSpPr>
        <p:spPr>
          <a:xfrm>
            <a:off x="2565400" y="2263775"/>
            <a:ext cx="225425" cy="3921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92183" name="Text Box 26"/>
          <p:cNvSpPr txBox="1"/>
          <p:nvPr/>
        </p:nvSpPr>
        <p:spPr>
          <a:xfrm>
            <a:off x="3556000" y="1965325"/>
            <a:ext cx="225425" cy="3921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i</a:t>
            </a:r>
            <a:r>
              <a:rPr lang="en-US" altLang="zh-CN" sz="2000" dirty="0">
                <a:latin typeface="Times New Roman" panose="02020603050405020304" pitchFamily="18" charset="0"/>
                <a:sym typeface="Symbol" panose="05050102010706020507" pitchFamily="18" charset="2"/>
              </a:rPr>
              <a:t>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92184" name="Text Box 27"/>
          <p:cNvSpPr txBox="1"/>
          <p:nvPr/>
        </p:nvSpPr>
        <p:spPr>
          <a:xfrm>
            <a:off x="3492500" y="3321050"/>
            <a:ext cx="2268538" cy="3921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光导纤维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1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91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91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/>
          <p:cNvSpPr txBox="1"/>
          <p:nvPr/>
        </p:nvSpPr>
        <p:spPr>
          <a:xfrm>
            <a:off x="228600" y="5008563"/>
            <a:ext cx="8915400" cy="64135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20000"/>
              </a:spcBef>
            </a:pPr>
            <a:r>
              <a:rPr lang="en-US" altLang="zh-CN" sz="3600" dirty="0">
                <a:latin typeface="Times New Roman" panose="02020603050405020304" pitchFamily="18" charset="0"/>
              </a:rPr>
              <a:t>     </a:t>
            </a:r>
          </a:p>
        </p:txBody>
      </p:sp>
      <p:sp>
        <p:nvSpPr>
          <p:cNvPr id="392195" name="Rectangle 3"/>
          <p:cNvSpPr/>
          <p:nvPr/>
        </p:nvSpPr>
        <p:spPr>
          <a:xfrm>
            <a:off x="659606" y="3437131"/>
            <a:ext cx="8153400" cy="28956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algn="l" eaLnBrk="1" hangingPunct="1">
              <a:lnSpc>
                <a:spcPct val="130000"/>
              </a:lnSpc>
              <a:spcBef>
                <a:spcPct val="20000"/>
              </a:spcBef>
            </a:pPr>
            <a:r>
              <a:rPr lang="zh-CN" altLang="en-US" sz="2800" b="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使</a:t>
            </a:r>
            <a:r>
              <a:rPr lang="zh-CN" altLang="en-US" sz="28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光以</a:t>
            </a:r>
            <a:r>
              <a:rPr lang="zh-CN" altLang="en-US" sz="2800" b="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不大于入射角</a:t>
            </a:r>
            <a:r>
              <a:rPr lang="en-US" altLang="zh-CN" sz="2800" b="0" i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</a:t>
            </a:r>
            <a:r>
              <a:rPr lang="zh-CN" altLang="en-US" sz="28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角度从一端射入，进入玻璃纤维中的光束入射到侧壁时的角度大于临界值时，光束将在侧壁上被</a:t>
            </a:r>
            <a:r>
              <a:rPr lang="zh-CN" altLang="en-US" sz="2800" b="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完全反射</a:t>
            </a:r>
            <a:r>
              <a:rPr lang="zh-CN" altLang="en-US" sz="28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，并沿光导纤维前进不向外泄露。</a:t>
            </a:r>
          </a:p>
        </p:txBody>
      </p:sp>
      <p:grpSp>
        <p:nvGrpSpPr>
          <p:cNvPr id="93188" name="Group 5"/>
          <p:cNvGrpSpPr/>
          <p:nvPr/>
        </p:nvGrpSpPr>
        <p:grpSpPr>
          <a:xfrm>
            <a:off x="2359025" y="944563"/>
            <a:ext cx="906463" cy="1373187"/>
            <a:chOff x="1797" y="9396"/>
            <a:chExt cx="720" cy="1092"/>
          </a:xfrm>
        </p:grpSpPr>
        <p:sp>
          <p:nvSpPr>
            <p:cNvPr id="93209" name="Oval 6"/>
            <p:cNvSpPr/>
            <p:nvPr/>
          </p:nvSpPr>
          <p:spPr>
            <a:xfrm>
              <a:off x="1797" y="9396"/>
              <a:ext cx="720" cy="1092"/>
            </a:xfrm>
            <a:prstGeom prst="ellipse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93210" name="Oval 7"/>
            <p:cNvSpPr/>
            <p:nvPr/>
          </p:nvSpPr>
          <p:spPr>
            <a:xfrm>
              <a:off x="1854" y="9452"/>
              <a:ext cx="607" cy="981"/>
            </a:xfrm>
            <a:prstGeom prst="ellipse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93189" name="Arc 8"/>
          <p:cNvSpPr/>
          <p:nvPr/>
        </p:nvSpPr>
        <p:spPr>
          <a:xfrm>
            <a:off x="2813050" y="944563"/>
            <a:ext cx="3854450" cy="18145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16477" h="21600" fill="none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</a:path>
              <a:path w="16477" h="21600" stroke="0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190" name="Arc 9"/>
          <p:cNvSpPr/>
          <p:nvPr/>
        </p:nvSpPr>
        <p:spPr>
          <a:xfrm>
            <a:off x="2813050" y="2317750"/>
            <a:ext cx="3854450" cy="1814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16477" h="21600" fill="none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</a:path>
              <a:path w="16477" h="21600" stroke="0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2202" name="Arc 10"/>
          <p:cNvSpPr/>
          <p:nvPr/>
        </p:nvSpPr>
        <p:spPr>
          <a:xfrm>
            <a:off x="2808288" y="992188"/>
            <a:ext cx="3856037" cy="1816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16477" h="21600" fill="none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</a:path>
              <a:path w="16477" h="21600" stroke="0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 cap="flat" cmpd="sng">
            <a:solidFill>
              <a:srgbClr val="000000">
                <a:alpha val="100000"/>
              </a:srgbClr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2203" name="Arc 11"/>
          <p:cNvSpPr/>
          <p:nvPr/>
        </p:nvSpPr>
        <p:spPr>
          <a:xfrm>
            <a:off x="2808288" y="2276475"/>
            <a:ext cx="3856037" cy="1814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16477" h="21600" fill="none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</a:path>
              <a:path w="16477" h="21600" stroke="0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 cap="flat" cmpd="sng">
            <a:solidFill>
              <a:srgbClr val="000000">
                <a:alpha val="100000"/>
              </a:srgbClr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193" name="Line 12"/>
          <p:cNvSpPr/>
          <p:nvPr/>
        </p:nvSpPr>
        <p:spPr>
          <a:xfrm>
            <a:off x="2132013" y="1635125"/>
            <a:ext cx="1360487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93194" name="Line 13"/>
          <p:cNvSpPr/>
          <p:nvPr/>
        </p:nvSpPr>
        <p:spPr>
          <a:xfrm>
            <a:off x="2813050" y="747713"/>
            <a:ext cx="0" cy="176530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3195" name="Freeform 14"/>
          <p:cNvSpPr/>
          <p:nvPr/>
        </p:nvSpPr>
        <p:spPr>
          <a:xfrm>
            <a:off x="2381250" y="1652588"/>
            <a:ext cx="434975" cy="811212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345" h="645">
                <a:moveTo>
                  <a:pt x="0" y="645"/>
                </a:moveTo>
                <a:lnTo>
                  <a:pt x="345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196" name="Freeform 15"/>
          <p:cNvSpPr/>
          <p:nvPr/>
        </p:nvSpPr>
        <p:spPr>
          <a:xfrm>
            <a:off x="2835275" y="1116013"/>
            <a:ext cx="1654175" cy="509587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1313" h="405">
                <a:moveTo>
                  <a:pt x="0" y="405"/>
                </a:moveTo>
                <a:lnTo>
                  <a:pt x="1313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197" name="Freeform 16"/>
          <p:cNvSpPr/>
          <p:nvPr/>
        </p:nvSpPr>
        <p:spPr>
          <a:xfrm>
            <a:off x="4451350" y="757238"/>
            <a:ext cx="65088" cy="604837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52" h="480">
                <a:moveTo>
                  <a:pt x="52" y="0"/>
                </a:moveTo>
                <a:lnTo>
                  <a:pt x="0" y="48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198" name="Freeform 17"/>
          <p:cNvSpPr/>
          <p:nvPr/>
        </p:nvSpPr>
        <p:spPr>
          <a:xfrm>
            <a:off x="4497388" y="1125538"/>
            <a:ext cx="1163637" cy="14620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923" h="1163">
                <a:moveTo>
                  <a:pt x="0" y="0"/>
                </a:moveTo>
                <a:lnTo>
                  <a:pt x="923" y="1163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199" name="Freeform 18"/>
          <p:cNvSpPr/>
          <p:nvPr/>
        </p:nvSpPr>
        <p:spPr>
          <a:xfrm>
            <a:off x="5603875" y="2351088"/>
            <a:ext cx="141288" cy="46355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112" h="368">
                <a:moveTo>
                  <a:pt x="112" y="0"/>
                </a:moveTo>
                <a:lnTo>
                  <a:pt x="0" y="368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200" name="Freeform 19"/>
          <p:cNvSpPr/>
          <p:nvPr/>
        </p:nvSpPr>
        <p:spPr>
          <a:xfrm>
            <a:off x="5680075" y="2317750"/>
            <a:ext cx="760413" cy="2794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604" h="222">
                <a:moveTo>
                  <a:pt x="0" y="222"/>
                </a:moveTo>
                <a:lnTo>
                  <a:pt x="604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201" name="Freeform 20"/>
          <p:cNvSpPr/>
          <p:nvPr/>
        </p:nvSpPr>
        <p:spPr>
          <a:xfrm>
            <a:off x="3609975" y="1276350"/>
            <a:ext cx="350838" cy="112713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278" h="90">
                <a:moveTo>
                  <a:pt x="0" y="90"/>
                </a:moveTo>
                <a:lnTo>
                  <a:pt x="278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202" name="Freeform 21"/>
          <p:cNvSpPr/>
          <p:nvPr/>
        </p:nvSpPr>
        <p:spPr>
          <a:xfrm>
            <a:off x="5008563" y="1776413"/>
            <a:ext cx="298450" cy="3444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237" h="274">
                <a:moveTo>
                  <a:pt x="0" y="0"/>
                </a:moveTo>
                <a:lnTo>
                  <a:pt x="237" y="274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203" name="Freeform 22"/>
          <p:cNvSpPr/>
          <p:nvPr/>
        </p:nvSpPr>
        <p:spPr>
          <a:xfrm>
            <a:off x="2457450" y="1946275"/>
            <a:ext cx="188913" cy="377825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150" h="300">
                <a:moveTo>
                  <a:pt x="0" y="300"/>
                </a:moveTo>
                <a:lnTo>
                  <a:pt x="150" y="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204" name="Freeform 23"/>
          <p:cNvSpPr/>
          <p:nvPr/>
        </p:nvSpPr>
        <p:spPr>
          <a:xfrm>
            <a:off x="2636838" y="1644650"/>
            <a:ext cx="176212" cy="8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39" h="71">
                <a:moveTo>
                  <a:pt x="0" y="0"/>
                </a:moveTo>
                <a:cubicBezTo>
                  <a:pt x="5" y="10"/>
                  <a:pt x="7" y="49"/>
                  <a:pt x="30" y="60"/>
                </a:cubicBezTo>
                <a:cubicBezTo>
                  <a:pt x="53" y="71"/>
                  <a:pt x="116" y="66"/>
                  <a:pt x="139" y="67"/>
                </a:cubicBezTo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205" name="Freeform 24"/>
          <p:cNvSpPr/>
          <p:nvPr/>
        </p:nvSpPr>
        <p:spPr>
          <a:xfrm>
            <a:off x="3081338" y="1539875"/>
            <a:ext cx="66675" cy="952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0" y="0"/>
              </a:cxn>
            </a:cxnLst>
            <a:rect l="0" t="0" r="0" b="0"/>
            <a:pathLst>
              <a:path w="53" h="75">
                <a:moveTo>
                  <a:pt x="53" y="75"/>
                </a:moveTo>
                <a:lnTo>
                  <a:pt x="0" y="0"/>
                </a:lnTo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206" name="Text Box 25"/>
          <p:cNvSpPr txBox="1"/>
          <p:nvPr/>
        </p:nvSpPr>
        <p:spPr>
          <a:xfrm>
            <a:off x="2501900" y="1635125"/>
            <a:ext cx="225425" cy="3921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93207" name="Text Box 26"/>
          <p:cNvSpPr txBox="1"/>
          <p:nvPr/>
        </p:nvSpPr>
        <p:spPr>
          <a:xfrm>
            <a:off x="3492500" y="1376363"/>
            <a:ext cx="225425" cy="3921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i</a:t>
            </a:r>
            <a:r>
              <a:rPr lang="en-US" altLang="zh-CN" sz="2000" dirty="0">
                <a:latin typeface="Times New Roman" panose="02020603050405020304" pitchFamily="18" charset="0"/>
                <a:sym typeface="Symbol" panose="05050102010706020507" pitchFamily="18" charset="2"/>
              </a:rPr>
              <a:t>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93208" name="Text Box 27"/>
          <p:cNvSpPr txBox="1"/>
          <p:nvPr/>
        </p:nvSpPr>
        <p:spPr>
          <a:xfrm>
            <a:off x="3429000" y="2692400"/>
            <a:ext cx="2268538" cy="3921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光导纤维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2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2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92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19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03" name="Group 5"/>
          <p:cNvGrpSpPr>
            <a:grpSpLocks/>
          </p:cNvGrpSpPr>
          <p:nvPr/>
        </p:nvGrpSpPr>
        <p:grpSpPr bwMode="auto">
          <a:xfrm>
            <a:off x="2359025" y="457200"/>
            <a:ext cx="906463" cy="1373188"/>
            <a:chOff x="1797" y="9396"/>
            <a:chExt cx="720" cy="1092"/>
          </a:xfrm>
        </p:grpSpPr>
        <p:sp>
          <p:nvSpPr>
            <p:cNvPr id="102442" name="Oval 6"/>
            <p:cNvSpPr>
              <a:spLocks noChangeArrowheads="1"/>
            </p:cNvSpPr>
            <p:nvPr/>
          </p:nvSpPr>
          <p:spPr bwMode="auto">
            <a:xfrm>
              <a:off x="1797" y="9396"/>
              <a:ext cx="720" cy="1092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443" name="Oval 7"/>
            <p:cNvSpPr>
              <a:spLocks noChangeArrowheads="1"/>
            </p:cNvSpPr>
            <p:nvPr/>
          </p:nvSpPr>
          <p:spPr bwMode="auto">
            <a:xfrm>
              <a:off x="1854" y="9452"/>
              <a:ext cx="607" cy="981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10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2404" name="Arc 8"/>
          <p:cNvSpPr>
            <a:spLocks/>
          </p:cNvSpPr>
          <p:nvPr/>
        </p:nvSpPr>
        <p:spPr bwMode="auto">
          <a:xfrm>
            <a:off x="2813050" y="457200"/>
            <a:ext cx="3854450" cy="1814513"/>
          </a:xfrm>
          <a:custGeom>
            <a:avLst/>
            <a:gdLst>
              <a:gd name="T0" fmla="*/ 0 w 16477"/>
              <a:gd name="T1" fmla="*/ 0 h 21600"/>
              <a:gd name="T2" fmla="*/ 3854450 w 16477"/>
              <a:gd name="T3" fmla="*/ 641212 h 21600"/>
              <a:gd name="T4" fmla="*/ 0 w 16477"/>
              <a:gd name="T5" fmla="*/ 181451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477" h="21600" fill="none" extrusionOk="0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</a:path>
              <a:path w="16477" h="21600" stroke="0" extrusionOk="0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05" name="Arc 9"/>
          <p:cNvSpPr>
            <a:spLocks/>
          </p:cNvSpPr>
          <p:nvPr/>
        </p:nvSpPr>
        <p:spPr bwMode="auto">
          <a:xfrm>
            <a:off x="2813050" y="1830388"/>
            <a:ext cx="3854450" cy="1814512"/>
          </a:xfrm>
          <a:custGeom>
            <a:avLst/>
            <a:gdLst>
              <a:gd name="T0" fmla="*/ 0 w 16477"/>
              <a:gd name="T1" fmla="*/ 0 h 21600"/>
              <a:gd name="T2" fmla="*/ 3854450 w 16477"/>
              <a:gd name="T3" fmla="*/ 641212 h 21600"/>
              <a:gd name="T4" fmla="*/ 0 w 16477"/>
              <a:gd name="T5" fmla="*/ 181451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477" h="21600" fill="none" extrusionOk="0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</a:path>
              <a:path w="16477" h="21600" stroke="0" extrusionOk="0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9546" name="Arc 10"/>
          <p:cNvSpPr>
            <a:spLocks/>
          </p:cNvSpPr>
          <p:nvPr/>
        </p:nvSpPr>
        <p:spPr bwMode="auto">
          <a:xfrm>
            <a:off x="2808288" y="504825"/>
            <a:ext cx="3856037" cy="1816100"/>
          </a:xfrm>
          <a:custGeom>
            <a:avLst/>
            <a:gdLst>
              <a:gd name="T0" fmla="*/ 0 w 16477"/>
              <a:gd name="T1" fmla="*/ 0 h 21600"/>
              <a:gd name="T2" fmla="*/ 3856037 w 16477"/>
              <a:gd name="T3" fmla="*/ 641773 h 21600"/>
              <a:gd name="T4" fmla="*/ 0 w 16477"/>
              <a:gd name="T5" fmla="*/ 18161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477" h="21600" fill="none" extrusionOk="0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</a:path>
              <a:path w="16477" h="21600" stroke="0" extrusionOk="0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9547" name="Arc 11"/>
          <p:cNvSpPr>
            <a:spLocks/>
          </p:cNvSpPr>
          <p:nvPr/>
        </p:nvSpPr>
        <p:spPr bwMode="auto">
          <a:xfrm>
            <a:off x="2808288" y="1789113"/>
            <a:ext cx="3856037" cy="1814512"/>
          </a:xfrm>
          <a:custGeom>
            <a:avLst/>
            <a:gdLst>
              <a:gd name="T0" fmla="*/ 0 w 16477"/>
              <a:gd name="T1" fmla="*/ 0 h 21600"/>
              <a:gd name="T2" fmla="*/ 3856037 w 16477"/>
              <a:gd name="T3" fmla="*/ 641212 h 21600"/>
              <a:gd name="T4" fmla="*/ 0 w 16477"/>
              <a:gd name="T5" fmla="*/ 181451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477" h="21600" fill="none" extrusionOk="0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</a:path>
              <a:path w="16477" h="21600" stroke="0" extrusionOk="0">
                <a:moveTo>
                  <a:pt x="-1" y="0"/>
                </a:moveTo>
                <a:cubicBezTo>
                  <a:pt x="6347" y="0"/>
                  <a:pt x="12372" y="2791"/>
                  <a:pt x="16476" y="763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08" name="Line 12"/>
          <p:cNvSpPr>
            <a:spLocks noChangeShapeType="1"/>
          </p:cNvSpPr>
          <p:nvPr/>
        </p:nvSpPr>
        <p:spPr bwMode="auto">
          <a:xfrm>
            <a:off x="2132013" y="1147763"/>
            <a:ext cx="1360487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09" name="Line 13"/>
          <p:cNvSpPr>
            <a:spLocks noChangeShapeType="1"/>
          </p:cNvSpPr>
          <p:nvPr/>
        </p:nvSpPr>
        <p:spPr bwMode="auto">
          <a:xfrm>
            <a:off x="2813050" y="260350"/>
            <a:ext cx="0" cy="1765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10" name="Freeform 14"/>
          <p:cNvSpPr>
            <a:spLocks/>
          </p:cNvSpPr>
          <p:nvPr/>
        </p:nvSpPr>
        <p:spPr bwMode="auto">
          <a:xfrm>
            <a:off x="2381250" y="1165225"/>
            <a:ext cx="434975" cy="811213"/>
          </a:xfrm>
          <a:custGeom>
            <a:avLst/>
            <a:gdLst>
              <a:gd name="T0" fmla="*/ 0 w 345"/>
              <a:gd name="T1" fmla="*/ 811213 h 645"/>
              <a:gd name="T2" fmla="*/ 434975 w 345"/>
              <a:gd name="T3" fmla="*/ 0 h 64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45" h="645">
                <a:moveTo>
                  <a:pt x="0" y="645"/>
                </a:moveTo>
                <a:lnTo>
                  <a:pt x="345" y="0"/>
                </a:lnTo>
              </a:path>
            </a:pathLst>
          </a:custGeom>
          <a:noFill/>
          <a:ln w="38100" cmpd="sng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11" name="Freeform 15"/>
          <p:cNvSpPr>
            <a:spLocks/>
          </p:cNvSpPr>
          <p:nvPr/>
        </p:nvSpPr>
        <p:spPr bwMode="auto">
          <a:xfrm>
            <a:off x="2835275" y="628650"/>
            <a:ext cx="1654175" cy="509588"/>
          </a:xfrm>
          <a:custGeom>
            <a:avLst/>
            <a:gdLst>
              <a:gd name="T0" fmla="*/ 0 w 1313"/>
              <a:gd name="T1" fmla="*/ 509588 h 405"/>
              <a:gd name="T2" fmla="*/ 1654175 w 1313"/>
              <a:gd name="T3" fmla="*/ 0 h 40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313" h="405">
                <a:moveTo>
                  <a:pt x="0" y="405"/>
                </a:moveTo>
                <a:lnTo>
                  <a:pt x="1313" y="0"/>
                </a:lnTo>
              </a:path>
            </a:pathLst>
          </a:custGeom>
          <a:noFill/>
          <a:ln w="38100" cmpd="sng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12" name="Freeform 16"/>
          <p:cNvSpPr>
            <a:spLocks/>
          </p:cNvSpPr>
          <p:nvPr/>
        </p:nvSpPr>
        <p:spPr bwMode="auto">
          <a:xfrm>
            <a:off x="4451350" y="269875"/>
            <a:ext cx="65088" cy="604838"/>
          </a:xfrm>
          <a:custGeom>
            <a:avLst/>
            <a:gdLst>
              <a:gd name="T0" fmla="*/ 65088 w 52"/>
              <a:gd name="T1" fmla="*/ 0 h 480"/>
              <a:gd name="T2" fmla="*/ 0 w 52"/>
              <a:gd name="T3" fmla="*/ 604838 h 48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2" h="480">
                <a:moveTo>
                  <a:pt x="52" y="0"/>
                </a:moveTo>
                <a:lnTo>
                  <a:pt x="0" y="480"/>
                </a:ln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13" name="Freeform 17"/>
          <p:cNvSpPr>
            <a:spLocks/>
          </p:cNvSpPr>
          <p:nvPr/>
        </p:nvSpPr>
        <p:spPr bwMode="auto">
          <a:xfrm>
            <a:off x="4497388" y="638175"/>
            <a:ext cx="1163637" cy="1462088"/>
          </a:xfrm>
          <a:custGeom>
            <a:avLst/>
            <a:gdLst>
              <a:gd name="T0" fmla="*/ 0 w 923"/>
              <a:gd name="T1" fmla="*/ 0 h 1163"/>
              <a:gd name="T2" fmla="*/ 1163637 w 923"/>
              <a:gd name="T3" fmla="*/ 1462088 h 1163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923" h="1163">
                <a:moveTo>
                  <a:pt x="0" y="0"/>
                </a:moveTo>
                <a:lnTo>
                  <a:pt x="923" y="1163"/>
                </a:lnTo>
              </a:path>
            </a:pathLst>
          </a:custGeom>
          <a:noFill/>
          <a:ln w="38100" cmpd="sng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14" name="Freeform 18"/>
          <p:cNvSpPr>
            <a:spLocks/>
          </p:cNvSpPr>
          <p:nvPr/>
        </p:nvSpPr>
        <p:spPr bwMode="auto">
          <a:xfrm>
            <a:off x="5603875" y="1863725"/>
            <a:ext cx="141288" cy="463550"/>
          </a:xfrm>
          <a:custGeom>
            <a:avLst/>
            <a:gdLst>
              <a:gd name="T0" fmla="*/ 141288 w 112"/>
              <a:gd name="T1" fmla="*/ 0 h 368"/>
              <a:gd name="T2" fmla="*/ 0 w 112"/>
              <a:gd name="T3" fmla="*/ 463550 h 36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12" h="368">
                <a:moveTo>
                  <a:pt x="112" y="0"/>
                </a:moveTo>
                <a:lnTo>
                  <a:pt x="0" y="368"/>
                </a:ln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15" name="Freeform 19"/>
          <p:cNvSpPr>
            <a:spLocks/>
          </p:cNvSpPr>
          <p:nvPr/>
        </p:nvSpPr>
        <p:spPr bwMode="auto">
          <a:xfrm>
            <a:off x="5680075" y="1830388"/>
            <a:ext cx="760413" cy="279400"/>
          </a:xfrm>
          <a:custGeom>
            <a:avLst/>
            <a:gdLst>
              <a:gd name="T0" fmla="*/ 0 w 604"/>
              <a:gd name="T1" fmla="*/ 279400 h 222"/>
              <a:gd name="T2" fmla="*/ 760413 w 604"/>
              <a:gd name="T3" fmla="*/ 0 h 22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04" h="222">
                <a:moveTo>
                  <a:pt x="0" y="222"/>
                </a:moveTo>
                <a:lnTo>
                  <a:pt x="604" y="0"/>
                </a:lnTo>
              </a:path>
            </a:pathLst>
          </a:custGeom>
          <a:noFill/>
          <a:ln w="38100" cmpd="sng">
            <a:solidFill>
              <a:srgbClr val="000000"/>
            </a:solidFill>
            <a:round/>
            <a:headEnd type="none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16" name="Freeform 20"/>
          <p:cNvSpPr>
            <a:spLocks/>
          </p:cNvSpPr>
          <p:nvPr/>
        </p:nvSpPr>
        <p:spPr bwMode="auto">
          <a:xfrm>
            <a:off x="3609975" y="788988"/>
            <a:ext cx="350838" cy="112712"/>
          </a:xfrm>
          <a:custGeom>
            <a:avLst/>
            <a:gdLst>
              <a:gd name="T0" fmla="*/ 0 w 278"/>
              <a:gd name="T1" fmla="*/ 112712 h 90"/>
              <a:gd name="T2" fmla="*/ 350838 w 278"/>
              <a:gd name="T3" fmla="*/ 0 h 9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78" h="90">
                <a:moveTo>
                  <a:pt x="0" y="90"/>
                </a:moveTo>
                <a:lnTo>
                  <a:pt x="278" y="0"/>
                </a:lnTo>
              </a:path>
            </a:pathLst>
          </a:custGeom>
          <a:noFill/>
          <a:ln w="38100" cmpd="sng">
            <a:solidFill>
              <a:srgbClr val="000000"/>
            </a:solidFill>
            <a:round/>
            <a:headEnd type="none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17" name="Freeform 21"/>
          <p:cNvSpPr>
            <a:spLocks/>
          </p:cNvSpPr>
          <p:nvPr/>
        </p:nvSpPr>
        <p:spPr bwMode="auto">
          <a:xfrm>
            <a:off x="5008563" y="1289050"/>
            <a:ext cx="298450" cy="344488"/>
          </a:xfrm>
          <a:custGeom>
            <a:avLst/>
            <a:gdLst>
              <a:gd name="T0" fmla="*/ 0 w 237"/>
              <a:gd name="T1" fmla="*/ 0 h 274"/>
              <a:gd name="T2" fmla="*/ 298450 w 237"/>
              <a:gd name="T3" fmla="*/ 344488 h 27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37" h="274">
                <a:moveTo>
                  <a:pt x="0" y="0"/>
                </a:moveTo>
                <a:lnTo>
                  <a:pt x="237" y="274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 type="none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18" name="Freeform 22"/>
          <p:cNvSpPr>
            <a:spLocks/>
          </p:cNvSpPr>
          <p:nvPr/>
        </p:nvSpPr>
        <p:spPr bwMode="auto">
          <a:xfrm>
            <a:off x="2457450" y="1458913"/>
            <a:ext cx="188913" cy="377825"/>
          </a:xfrm>
          <a:custGeom>
            <a:avLst/>
            <a:gdLst>
              <a:gd name="T0" fmla="*/ 0 w 150"/>
              <a:gd name="T1" fmla="*/ 377825 h 300"/>
              <a:gd name="T2" fmla="*/ 188913 w 150"/>
              <a:gd name="T3" fmla="*/ 0 h 30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50" h="300">
                <a:moveTo>
                  <a:pt x="0" y="300"/>
                </a:moveTo>
                <a:lnTo>
                  <a:pt x="150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 type="none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19" name="Freeform 23"/>
          <p:cNvSpPr>
            <a:spLocks/>
          </p:cNvSpPr>
          <p:nvPr/>
        </p:nvSpPr>
        <p:spPr bwMode="auto">
          <a:xfrm>
            <a:off x="2636838" y="1157288"/>
            <a:ext cx="176212" cy="88900"/>
          </a:xfrm>
          <a:custGeom>
            <a:avLst/>
            <a:gdLst>
              <a:gd name="T0" fmla="*/ 0 w 139"/>
              <a:gd name="T1" fmla="*/ 0 h 71"/>
              <a:gd name="T2" fmla="*/ 38031 w 139"/>
              <a:gd name="T3" fmla="*/ 75127 h 71"/>
              <a:gd name="T4" fmla="*/ 176212 w 139"/>
              <a:gd name="T5" fmla="*/ 83892 h 7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9" h="71">
                <a:moveTo>
                  <a:pt x="0" y="0"/>
                </a:moveTo>
                <a:cubicBezTo>
                  <a:pt x="5" y="10"/>
                  <a:pt x="7" y="49"/>
                  <a:pt x="30" y="60"/>
                </a:cubicBezTo>
                <a:cubicBezTo>
                  <a:pt x="53" y="71"/>
                  <a:pt x="116" y="66"/>
                  <a:pt x="139" y="67"/>
                </a:cubicBezTo>
              </a:path>
            </a:pathLst>
          </a:custGeom>
          <a:noFill/>
          <a:ln w="57150" cmpd="sng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20" name="Freeform 24"/>
          <p:cNvSpPr>
            <a:spLocks/>
          </p:cNvSpPr>
          <p:nvPr/>
        </p:nvSpPr>
        <p:spPr bwMode="auto">
          <a:xfrm>
            <a:off x="3081338" y="1052513"/>
            <a:ext cx="66675" cy="95250"/>
          </a:xfrm>
          <a:custGeom>
            <a:avLst/>
            <a:gdLst>
              <a:gd name="T0" fmla="*/ 66675 w 53"/>
              <a:gd name="T1" fmla="*/ 95250 h 75"/>
              <a:gd name="T2" fmla="*/ 0 w 53"/>
              <a:gd name="T3" fmla="*/ 0 h 7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3" h="75">
                <a:moveTo>
                  <a:pt x="53" y="75"/>
                </a:moveTo>
                <a:lnTo>
                  <a:pt x="0" y="0"/>
                </a:lnTo>
              </a:path>
            </a:pathLst>
          </a:custGeom>
          <a:noFill/>
          <a:ln w="57150" cmpd="sng">
            <a:solidFill>
              <a:srgbClr val="00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21" name="Text Box 25"/>
          <p:cNvSpPr txBox="1">
            <a:spLocks noChangeArrowheads="1"/>
          </p:cNvSpPr>
          <p:nvPr/>
        </p:nvSpPr>
        <p:spPr bwMode="auto">
          <a:xfrm>
            <a:off x="2501900" y="1147763"/>
            <a:ext cx="225425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i="1"/>
              <a:t>i</a:t>
            </a:r>
          </a:p>
        </p:txBody>
      </p:sp>
      <p:sp>
        <p:nvSpPr>
          <p:cNvPr id="102422" name="Text Box 26"/>
          <p:cNvSpPr txBox="1">
            <a:spLocks noChangeArrowheads="1"/>
          </p:cNvSpPr>
          <p:nvPr/>
        </p:nvSpPr>
        <p:spPr bwMode="auto">
          <a:xfrm>
            <a:off x="3492500" y="889000"/>
            <a:ext cx="22542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i="1"/>
              <a:t>i</a:t>
            </a:r>
            <a:r>
              <a:rPr lang="en-US" altLang="zh-CN" sz="2000">
                <a:sym typeface="Symbol" panose="05050102010706020507" pitchFamily="18" charset="2"/>
              </a:rPr>
              <a:t></a:t>
            </a:r>
            <a:endParaRPr lang="en-US" altLang="zh-CN" sz="2000"/>
          </a:p>
        </p:txBody>
      </p:sp>
      <p:sp>
        <p:nvSpPr>
          <p:cNvPr id="102423" name="Text Box 27"/>
          <p:cNvSpPr txBox="1">
            <a:spLocks noChangeArrowheads="1"/>
          </p:cNvSpPr>
          <p:nvPr/>
        </p:nvSpPr>
        <p:spPr bwMode="auto">
          <a:xfrm>
            <a:off x="3429000" y="2205038"/>
            <a:ext cx="2268538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>
                <a:ea typeface="黑体" panose="02010609060101010101" pitchFamily="49" charset="-122"/>
              </a:rPr>
              <a:t>光导纤维</a:t>
            </a:r>
          </a:p>
        </p:txBody>
      </p:sp>
      <p:graphicFrame>
        <p:nvGraphicFramePr>
          <p:cNvPr id="449564" name="Object 28"/>
          <p:cNvGraphicFramePr>
            <a:graphicFrameLocks noChangeAspect="1"/>
          </p:cNvGraphicFramePr>
          <p:nvPr/>
        </p:nvGraphicFramePr>
        <p:xfrm>
          <a:off x="4572000" y="152400"/>
          <a:ext cx="369888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94" name="公式" r:id="rId4" imgW="190440" imgH="203040" progId="Equation.3">
                  <p:embed/>
                </p:oleObj>
              </mc:Choice>
              <mc:Fallback>
                <p:oleObj name="公式" r:id="rId4" imgW="190440" imgH="203040" progId="Equation.3">
                  <p:embed/>
                  <p:pic>
                    <p:nvPicPr>
                      <p:cNvPr id="449564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52400"/>
                        <a:ext cx="369888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9566" name="Object 30"/>
          <p:cNvGraphicFramePr>
            <a:graphicFrameLocks noChangeAspect="1"/>
          </p:cNvGraphicFramePr>
          <p:nvPr/>
        </p:nvGraphicFramePr>
        <p:xfrm>
          <a:off x="5688013" y="1196975"/>
          <a:ext cx="3698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95" name="公式" r:id="rId6" imgW="190440" imgH="279360" progId="Equation.3">
                  <p:embed/>
                </p:oleObj>
              </mc:Choice>
              <mc:Fallback>
                <p:oleObj name="公式" r:id="rId6" imgW="190440" imgH="279360" progId="Equation.3">
                  <p:embed/>
                  <p:pic>
                    <p:nvPicPr>
                      <p:cNvPr id="449566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8013" y="1196975"/>
                        <a:ext cx="36988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9567" name="Object 31"/>
          <p:cNvGraphicFramePr>
            <a:graphicFrameLocks noChangeAspect="1"/>
          </p:cNvGraphicFramePr>
          <p:nvPr/>
        </p:nvGraphicFramePr>
        <p:xfrm>
          <a:off x="6176963" y="296863"/>
          <a:ext cx="40163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96" name="公式" r:id="rId8" imgW="203040" imgH="279360" progId="Equation.3">
                  <p:embed/>
                </p:oleObj>
              </mc:Choice>
              <mc:Fallback>
                <p:oleObj name="公式" r:id="rId8" imgW="203040" imgH="279360" progId="Equation.3">
                  <p:embed/>
                  <p:pic>
                    <p:nvPicPr>
                      <p:cNvPr id="44956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6963" y="296863"/>
                        <a:ext cx="40163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9568" name="Line 32"/>
          <p:cNvSpPr>
            <a:spLocks noChangeShapeType="1"/>
          </p:cNvSpPr>
          <p:nvPr/>
        </p:nvSpPr>
        <p:spPr bwMode="auto">
          <a:xfrm flipV="1">
            <a:off x="5688013" y="657225"/>
            <a:ext cx="396875" cy="1079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449569" name="Object 33"/>
          <p:cNvGraphicFramePr>
            <a:graphicFrameLocks noChangeAspect="1"/>
          </p:cNvGraphicFramePr>
          <p:nvPr/>
        </p:nvGraphicFramePr>
        <p:xfrm>
          <a:off x="900113" y="873125"/>
          <a:ext cx="925512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97" name="公式" r:id="rId10" imgW="495000" imgH="291960" progId="Equation.3">
                  <p:embed/>
                </p:oleObj>
              </mc:Choice>
              <mc:Fallback>
                <p:oleObj name="公式" r:id="rId10" imgW="495000" imgH="291960" progId="Equation.3">
                  <p:embed/>
                  <p:pic>
                    <p:nvPicPr>
                      <p:cNvPr id="449569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873125"/>
                        <a:ext cx="925512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9570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8022595"/>
              </p:ext>
            </p:extLst>
          </p:nvPr>
        </p:nvGraphicFramePr>
        <p:xfrm>
          <a:off x="625968" y="3452868"/>
          <a:ext cx="4138475" cy="58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98" name="Equation" r:id="rId12" imgW="2119680" imgH="291960" progId="Equation.DSMT4">
                  <p:embed/>
                </p:oleObj>
              </mc:Choice>
              <mc:Fallback>
                <p:oleObj name="Equation" r:id="rId12" imgW="2119680" imgH="291960" progId="Equation.DSMT4">
                  <p:embed/>
                  <p:pic>
                    <p:nvPicPr>
                      <p:cNvPr id="44957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968" y="3452868"/>
                        <a:ext cx="4138475" cy="587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1" name="Line 35"/>
          <p:cNvSpPr>
            <a:spLocks noChangeShapeType="1"/>
          </p:cNvSpPr>
          <p:nvPr/>
        </p:nvSpPr>
        <p:spPr bwMode="auto">
          <a:xfrm flipH="1">
            <a:off x="4392613" y="836613"/>
            <a:ext cx="71437" cy="53975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32" name="Line 36"/>
          <p:cNvSpPr>
            <a:spLocks noChangeShapeType="1"/>
          </p:cNvSpPr>
          <p:nvPr/>
        </p:nvSpPr>
        <p:spPr bwMode="auto">
          <a:xfrm>
            <a:off x="3455988" y="1160463"/>
            <a:ext cx="10795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33" name="Line 37"/>
          <p:cNvSpPr>
            <a:spLocks noChangeShapeType="1"/>
          </p:cNvSpPr>
          <p:nvPr/>
        </p:nvSpPr>
        <p:spPr bwMode="auto">
          <a:xfrm>
            <a:off x="4284663" y="981075"/>
            <a:ext cx="0" cy="1444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34" name="Line 38"/>
          <p:cNvSpPr>
            <a:spLocks noChangeShapeType="1"/>
          </p:cNvSpPr>
          <p:nvPr/>
        </p:nvSpPr>
        <p:spPr bwMode="auto">
          <a:xfrm>
            <a:off x="4284663" y="981075"/>
            <a:ext cx="1428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449575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8242676"/>
              </p:ext>
            </p:extLst>
          </p:nvPr>
        </p:nvGraphicFramePr>
        <p:xfrm>
          <a:off x="5596430" y="3254431"/>
          <a:ext cx="1706861" cy="1108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99" name="公式" r:id="rId14" imgW="863280" imgH="558720" progId="Equation.3">
                  <p:embed/>
                </p:oleObj>
              </mc:Choice>
              <mc:Fallback>
                <p:oleObj name="公式" r:id="rId14" imgW="863280" imgH="558720" progId="Equation.3">
                  <p:embed/>
                  <p:pic>
                    <p:nvPicPr>
                      <p:cNvPr id="449575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6430" y="3254431"/>
                        <a:ext cx="1706861" cy="11086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9576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0396079"/>
              </p:ext>
            </p:extLst>
          </p:nvPr>
        </p:nvGraphicFramePr>
        <p:xfrm>
          <a:off x="1804604" y="4463066"/>
          <a:ext cx="2627759" cy="58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00" name="公式" r:id="rId16" imgW="1345680" imgH="291960" progId="Equation.3">
                  <p:embed/>
                </p:oleObj>
              </mc:Choice>
              <mc:Fallback>
                <p:oleObj name="公式" r:id="rId16" imgW="1345680" imgH="291960" progId="Equation.3">
                  <p:embed/>
                  <p:pic>
                    <p:nvPicPr>
                      <p:cNvPr id="449576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604" y="4463066"/>
                        <a:ext cx="2627759" cy="587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9577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3854976"/>
              </p:ext>
            </p:extLst>
          </p:nvPr>
        </p:nvGraphicFramePr>
        <p:xfrm>
          <a:off x="5239791" y="4486604"/>
          <a:ext cx="2234081" cy="553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01" name="Equation" r:id="rId18" imgW="1142280" imgH="279360" progId="Equation.DSMT4">
                  <p:embed/>
                </p:oleObj>
              </mc:Choice>
              <mc:Fallback>
                <p:oleObj name="Equation" r:id="rId18" imgW="1142280" imgH="279360" progId="Equation.DSMT4">
                  <p:embed/>
                  <p:pic>
                    <p:nvPicPr>
                      <p:cNvPr id="449577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9791" y="4486604"/>
                        <a:ext cx="2234081" cy="5536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9578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7836265"/>
              </p:ext>
            </p:extLst>
          </p:nvPr>
        </p:nvGraphicFramePr>
        <p:xfrm>
          <a:off x="2290764" y="5192713"/>
          <a:ext cx="2661144" cy="1271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02" name="公式" r:id="rId20" imgW="1358280" imgH="647640" progId="Equation.3">
                  <p:embed/>
                </p:oleObj>
              </mc:Choice>
              <mc:Fallback>
                <p:oleObj name="公式" r:id="rId20" imgW="1358280" imgH="647640" progId="Equation.3">
                  <p:embed/>
                  <p:pic>
                    <p:nvPicPr>
                      <p:cNvPr id="449578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0764" y="5192713"/>
                        <a:ext cx="2661144" cy="12714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9579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4391740"/>
              </p:ext>
            </p:extLst>
          </p:nvPr>
        </p:nvGraphicFramePr>
        <p:xfrm>
          <a:off x="5127954" y="5476656"/>
          <a:ext cx="1840405" cy="71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03" name="公式" r:id="rId22" imgW="939240" imgH="355680" progId="Equation.3">
                  <p:embed/>
                </p:oleObj>
              </mc:Choice>
              <mc:Fallback>
                <p:oleObj name="公式" r:id="rId22" imgW="939240" imgH="355680" progId="Equation.3">
                  <p:embed/>
                  <p:pic>
                    <p:nvPicPr>
                      <p:cNvPr id="449579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954" y="5476656"/>
                        <a:ext cx="1840405" cy="71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9580" name="Object 44"/>
          <p:cNvGraphicFramePr>
            <a:graphicFrameLocks noChangeAspect="1"/>
          </p:cNvGraphicFramePr>
          <p:nvPr/>
        </p:nvGraphicFramePr>
        <p:xfrm>
          <a:off x="2484438" y="728663"/>
          <a:ext cx="369887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04" name="公式" r:id="rId24" imgW="190440" imgH="203040" progId="Equation.3">
                  <p:embed/>
                </p:oleObj>
              </mc:Choice>
              <mc:Fallback>
                <p:oleObj name="公式" r:id="rId24" imgW="190440" imgH="203040" progId="Equation.3">
                  <p:embed/>
                  <p:pic>
                    <p:nvPicPr>
                      <p:cNvPr id="44958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728663"/>
                        <a:ext cx="369887" cy="398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9581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9603955"/>
              </p:ext>
            </p:extLst>
          </p:nvPr>
        </p:nvGraphicFramePr>
        <p:xfrm>
          <a:off x="524094" y="4513482"/>
          <a:ext cx="944547" cy="428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05" name="公式" r:id="rId26" imgW="583920" imgH="254160" progId="Equation.3">
                  <p:embed/>
                </p:oleObj>
              </mc:Choice>
              <mc:Fallback>
                <p:oleObj name="公式" r:id="rId26" imgW="583920" imgH="254160" progId="Equation.3">
                  <p:embed/>
                  <p:pic>
                    <p:nvPicPr>
                      <p:cNvPr id="449581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094" y="4513482"/>
                        <a:ext cx="944547" cy="4284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/>
            </p:nvSpPr>
            <p:spPr>
              <a:xfrm>
                <a:off x="353953" y="2895986"/>
                <a:ext cx="555626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smtClean="0">
                          <a:latin typeface="Cambria Math" panose="02040503050406030204" pitchFamily="18" charset="0"/>
                        </a:rPr>
                        <m:t>在</m:t>
                      </m:r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zh-CN" altLang="en-US" sz="2400">
                          <a:latin typeface="Cambria Math" panose="02040503050406030204" pitchFamily="18" charset="0"/>
                        </a:rPr>
                        <m:t>处</m:t>
                      </m:r>
                      <m:r>
                        <a:rPr lang="zh-CN" altLang="en-US" sz="2400" b="1" i="1" smtClean="0">
                          <a:latin typeface="Cambria Math" panose="02040503050406030204" pitchFamily="18" charset="0"/>
                        </a:rPr>
                        <m:t>恰好</m:t>
                      </m:r>
                      <m:r>
                        <a:rPr lang="zh-CN" altLang="en-US" sz="2400">
                          <a:latin typeface="Cambria Math" panose="02040503050406030204" pitchFamily="18" charset="0"/>
                        </a:rPr>
                        <m:t>发生全反射</m:t>
                      </m:r>
                      <m:r>
                        <a:rPr lang="zh-CN" altLang="en-US" sz="2400" b="1" i="1" smtClean="0">
                          <a:latin typeface="Cambria Math" panose="02040503050406030204" pitchFamily="18" charset="0"/>
                        </a:rPr>
                        <m:t>时，</m:t>
                      </m:r>
                      <m:r>
                        <a:rPr lang="zh-CN" altLang="en-US" sz="2400">
                          <a:latin typeface="Cambria Math" panose="02040503050406030204" pitchFamily="18" charset="0"/>
                        </a:rPr>
                        <m:t>折射角为</m:t>
                      </m:r>
                      <m:sSup>
                        <m:sSup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>
                              <a:latin typeface="Cambria Math" panose="02040503050406030204" pitchFamily="18" charset="0"/>
                            </a:rPr>
                            <m:t>90</m:t>
                          </m:r>
                        </m:e>
                        <m:sup>
                          <m:r>
                            <a:rPr lang="zh-CN" altLang="en-US" sz="240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zh-CN" altLang="en-US" sz="2400"/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53" y="2895986"/>
                <a:ext cx="5556265" cy="461665"/>
              </a:xfrm>
              <a:prstGeom prst="rect">
                <a:avLst/>
              </a:prstGeom>
              <a:blipFill>
                <a:blip r:embed="rId28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983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9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49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49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49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9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49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49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49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4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49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49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4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49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4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49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/>
          </p:cNvSpPr>
          <p:nvPr>
            <p:ph idx="1"/>
          </p:nvPr>
        </p:nvSpPr>
        <p:spPr>
          <a:xfrm>
            <a:off x="637220" y="641412"/>
            <a:ext cx="8153400" cy="879376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sz="2800" b="0" dirty="0">
                <a:latin typeface="黑体" panose="02010609060101010101" pitchFamily="49" charset="-122"/>
              </a:rPr>
              <a:t>不向外泄露的</a:t>
            </a: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</a:rPr>
              <a:t>最大投射角</a:t>
            </a:r>
            <a:r>
              <a:rPr lang="en-US" altLang="zh-CN" sz="2800" b="0" i="1" dirty="0">
                <a:solidFill>
                  <a:schemeClr val="accent2"/>
                </a:solidFill>
              </a:rPr>
              <a:t>i</a:t>
            </a:r>
            <a:r>
              <a:rPr lang="zh-CN" altLang="en-US" sz="2800" b="0" dirty="0">
                <a:latin typeface="黑体" panose="02010609060101010101" pitchFamily="49" charset="-122"/>
              </a:rPr>
              <a:t>由下式决定</a:t>
            </a:r>
            <a:r>
              <a:rPr lang="zh-CN" altLang="en-US" sz="2800" b="0" dirty="0" smtClean="0">
                <a:latin typeface="黑体" panose="02010609060101010101" pitchFamily="49" charset="-122"/>
              </a:rPr>
              <a:t>：</a:t>
            </a:r>
            <a:endParaRPr lang="en-US" altLang="zh-CN" sz="2800" b="0" dirty="0">
              <a:latin typeface="黑体" panose="02010609060101010101" pitchFamily="49" charset="-122"/>
            </a:endParaRPr>
          </a:p>
        </p:txBody>
      </p:sp>
      <p:sp>
        <p:nvSpPr>
          <p:cNvPr id="393220" name="Rectangle 4"/>
          <p:cNvSpPr/>
          <p:nvPr/>
        </p:nvSpPr>
        <p:spPr>
          <a:xfrm>
            <a:off x="899592" y="3753036"/>
            <a:ext cx="7772400" cy="122777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其中</a:t>
            </a:r>
            <a:r>
              <a:rPr lang="en-US" altLang="zh-CN" sz="2800" b="0" i="1" dirty="0">
                <a:ea typeface="黑体" panose="02010609060101010101" pitchFamily="49" charset="-122"/>
              </a:rPr>
              <a:t>n</a:t>
            </a:r>
            <a:r>
              <a:rPr lang="en-US" altLang="zh-CN" sz="2800" b="0" baseline="-25000" dirty="0">
                <a:ea typeface="黑体" panose="02010609060101010101" pitchFamily="49" charset="-122"/>
              </a:rPr>
              <a:t>1</a:t>
            </a:r>
            <a:r>
              <a:rPr lang="zh-CN" altLang="en-US" sz="2800" b="0" dirty="0">
                <a:ea typeface="黑体" panose="02010609060101010101" pitchFamily="49" charset="-122"/>
              </a:rPr>
              <a:t>为玻璃折射率，</a:t>
            </a:r>
            <a:r>
              <a:rPr lang="en-US" altLang="zh-CN" sz="2800" b="0" i="1" dirty="0">
                <a:ea typeface="黑体" panose="02010609060101010101" pitchFamily="49" charset="-122"/>
              </a:rPr>
              <a:t>n</a:t>
            </a:r>
            <a:r>
              <a:rPr lang="en-US" altLang="zh-CN" sz="2800" b="0" baseline="-25000" dirty="0">
                <a:ea typeface="黑体" panose="02010609060101010101" pitchFamily="49" charset="-122"/>
              </a:rPr>
              <a:t>2</a:t>
            </a:r>
            <a:r>
              <a:rPr lang="zh-CN" altLang="en-US" sz="2800" b="0" dirty="0">
                <a:ea typeface="黑体" panose="02010609060101010101" pitchFamily="49" charset="-122"/>
              </a:rPr>
              <a:t>为涂层折射率。</a:t>
            </a:r>
            <a:r>
              <a:rPr lang="en-US" altLang="zh-CN" sz="2800" b="0" dirty="0">
                <a:ea typeface="黑体" panose="02010609060101010101" pitchFamily="49" charset="-122"/>
              </a:rPr>
              <a:t>sin</a:t>
            </a:r>
            <a:r>
              <a:rPr lang="en-US" altLang="zh-CN" sz="2800" b="0" i="1" dirty="0">
                <a:ea typeface="黑体" panose="02010609060101010101" pitchFamily="49" charset="-122"/>
              </a:rPr>
              <a:t>i</a:t>
            </a:r>
            <a:r>
              <a:rPr lang="zh-CN" altLang="en-US" sz="2800" b="0" dirty="0">
                <a:ea typeface="黑体" panose="02010609060101010101" pitchFamily="49" charset="-122"/>
              </a:rPr>
              <a:t>称为</a:t>
            </a:r>
            <a:r>
              <a:rPr lang="zh-CN" altLang="en-US" sz="2800" b="0" dirty="0">
                <a:solidFill>
                  <a:schemeClr val="accent2"/>
                </a:solidFill>
                <a:ea typeface="黑体" panose="02010609060101010101" pitchFamily="49" charset="-122"/>
              </a:rPr>
              <a:t>数值孔径</a:t>
            </a:r>
            <a:r>
              <a:rPr lang="zh-CN" altLang="en-US" sz="2800" b="0" dirty="0">
                <a:ea typeface="黑体" panose="02010609060101010101" pitchFamily="49" charset="-122"/>
              </a:rPr>
              <a:t>。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985580"/>
              </p:ext>
            </p:extLst>
          </p:nvPr>
        </p:nvGraphicFramePr>
        <p:xfrm>
          <a:off x="2310368" y="1772413"/>
          <a:ext cx="3775122" cy="1072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97" name="Equation" r:id="rId3" imgW="1294920" imgH="355680" progId="Equation.DSMT4">
                  <p:embed/>
                </p:oleObj>
              </mc:Choice>
              <mc:Fallback>
                <p:oleObj name="Equation" r:id="rId3" imgW="1294920" imgH="355680" progId="Equation.DSMT4">
                  <p:embed/>
                  <p:pic>
                    <p:nvPicPr>
                      <p:cNvPr id="39321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0368" y="1772413"/>
                        <a:ext cx="3775122" cy="107291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Text Box 2"/>
          <p:cNvSpPr txBox="1"/>
          <p:nvPr/>
        </p:nvSpPr>
        <p:spPr>
          <a:xfrm>
            <a:off x="359532" y="3284984"/>
            <a:ext cx="8507288" cy="2936188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457200" indent="-457200" algn="l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纤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镜一般由数万根玻璃纤维捆成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束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。其任务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  <a:p>
            <a:pPr marL="914400" lvl="1" indent="-457200" algn="l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把外部强光源发出的光导入器官内。</a:t>
            </a:r>
          </a:p>
          <a:p>
            <a:pPr marL="914400" lvl="1" indent="-457200" algn="l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把器官内壁的像导出体外</a:t>
            </a:r>
            <a:r>
              <a:rPr lang="zh-CN" altLang="en-US" sz="280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80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以便观察</a:t>
            </a:r>
            <a:r>
              <a:rPr lang="zh-CN" altLang="en-US" sz="2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zh-CN" altLang="en-US" sz="280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摄影</a:t>
            </a:r>
            <a:r>
              <a:rPr lang="zh-CN" altLang="en-US" sz="280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800" smtClean="0">
              <a:solidFill>
                <a:schemeClr val="accent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457200" indent="-457200" algn="l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zh-CN" sz="2800"/>
              <a:t>光导纤维利用全反射原理，把光线限制在纤维内部传播，从而有效降低因折射引起的光衰减</a:t>
            </a:r>
            <a:endParaRPr lang="zh-CN" altLang="en-US" sz="2800" dirty="0">
              <a:solidFill>
                <a:schemeClr val="accent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6259" name="Picture 3" descr="Untitl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213" y="188913"/>
            <a:ext cx="2988927" cy="29341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4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4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4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/>
          </p:cNvSpPr>
          <p:nvPr>
            <p:ph type="title"/>
          </p:nvPr>
        </p:nvSpPr>
        <p:spPr>
          <a:xfrm>
            <a:off x="575556" y="332656"/>
            <a:ext cx="7772400" cy="1152128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3600" b="0" dirty="0">
                <a:solidFill>
                  <a:srgbClr val="C00000"/>
                </a:solidFill>
                <a:latin typeface="黑体" panose="02010609060101010101" pitchFamily="49" charset="-122"/>
              </a:rPr>
              <a:t>3</a:t>
            </a:r>
            <a:r>
              <a:rPr lang="zh-CN" altLang="en-US" sz="3600" b="0">
                <a:solidFill>
                  <a:srgbClr val="C00000"/>
                </a:solidFill>
                <a:latin typeface="黑体" panose="02010609060101010101" pitchFamily="49" charset="-122"/>
              </a:rPr>
              <a:t>、 </a:t>
            </a:r>
            <a:r>
              <a:rPr lang="zh-CN" altLang="en-US" sz="3600" b="0" smtClean="0">
                <a:solidFill>
                  <a:srgbClr val="C00000"/>
                </a:solidFill>
                <a:latin typeface="黑体" panose="02010609060101010101" pitchFamily="49" charset="-122"/>
              </a:rPr>
              <a:t>显微镜 </a:t>
            </a:r>
            <a:r>
              <a:rPr lang="en-US" altLang="zh-CN" sz="3600" b="0" smtClean="0">
                <a:solidFill>
                  <a:srgbClr val="C00000"/>
                </a:solidFill>
                <a:latin typeface="黑体" panose="02010609060101010101" pitchFamily="49" charset="-122"/>
              </a:rPr>
              <a:t>microscope</a:t>
            </a:r>
            <a:endParaRPr lang="en-US" altLang="zh-CN" sz="3600" b="0" dirty="0">
              <a:solidFill>
                <a:srgbClr val="C00000"/>
              </a:solidFill>
              <a:latin typeface="黑体" panose="02010609060101010101" pitchFamily="49" charset="-122"/>
            </a:endParaRPr>
          </a:p>
        </p:txBody>
      </p:sp>
      <p:sp>
        <p:nvSpPr>
          <p:cNvPr id="397315" name="Rectangle 3"/>
          <p:cNvSpPr>
            <a:spLocks noGrp="1"/>
          </p:cNvSpPr>
          <p:nvPr>
            <p:ph idx="1"/>
          </p:nvPr>
        </p:nvSpPr>
        <p:spPr>
          <a:xfrm>
            <a:off x="431540" y="1484784"/>
            <a:ext cx="8459985" cy="464820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</a:rPr>
              <a:t>光学显微镜</a:t>
            </a:r>
            <a:r>
              <a:rPr lang="zh-CN" altLang="en-US" sz="2800" b="0" dirty="0">
                <a:latin typeface="黑体" panose="02010609060101010101" pitchFamily="49" charset="-122"/>
              </a:rPr>
              <a:t>是最早发明的显微镜，能观察肉眼看不见的生物细胞。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b="0" dirty="0">
                <a:latin typeface="黑体" panose="02010609060101010101" pitchFamily="49" charset="-122"/>
              </a:rPr>
              <a:t>后来发明了</a:t>
            </a: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</a:rPr>
              <a:t>电子显微镜</a:t>
            </a:r>
            <a:r>
              <a:rPr lang="zh-CN" altLang="en-US" sz="2800" b="0" dirty="0">
                <a:latin typeface="黑体" panose="02010609060101010101" pitchFamily="49" charset="-122"/>
              </a:rPr>
              <a:t>，能进一步看到细胞内部的结构。这些都是在微米尺度上的观察。</a:t>
            </a: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b="0" dirty="0">
                <a:latin typeface="黑体" panose="02010609060101010101" pitchFamily="49" charset="-122"/>
              </a:rPr>
              <a:t>到了</a:t>
            </a:r>
            <a:r>
              <a:rPr lang="en-US" altLang="zh-CN" sz="2800" b="0" dirty="0">
                <a:latin typeface="黑体" panose="02010609060101010101" pitchFamily="49" charset="-122"/>
              </a:rPr>
              <a:t>20</a:t>
            </a:r>
            <a:r>
              <a:rPr lang="zh-CN" altLang="en-US" sz="2800" b="0" dirty="0">
                <a:latin typeface="黑体" panose="02010609060101010101" pitchFamily="49" charset="-122"/>
              </a:rPr>
              <a:t>世纪</a:t>
            </a:r>
            <a:r>
              <a:rPr lang="en-US" altLang="zh-CN" sz="2800" b="0" dirty="0">
                <a:latin typeface="黑体" panose="02010609060101010101" pitchFamily="49" charset="-122"/>
              </a:rPr>
              <a:t>80</a:t>
            </a:r>
            <a:r>
              <a:rPr lang="zh-CN" altLang="en-US" sz="2800" b="0" dirty="0">
                <a:latin typeface="黑体" panose="02010609060101010101" pitchFamily="49" charset="-122"/>
              </a:rPr>
              <a:t>年代，</a:t>
            </a: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</a:rPr>
              <a:t>扫描隧道显微镜</a:t>
            </a:r>
            <a:r>
              <a:rPr lang="zh-CN" altLang="en-US" sz="2800" b="0" dirty="0">
                <a:latin typeface="黑体" panose="02010609060101010101" pitchFamily="49" charset="-122"/>
              </a:rPr>
              <a:t>的发明，使人们的观察视野更深入了一步，进入到纳米层次。能看到物质内部的分子和原子。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7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7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692150"/>
            <a:ext cx="8785225" cy="1143000"/>
          </a:xfrm>
        </p:spPr>
        <p:txBody>
          <a:bodyPr/>
          <a:lstStyle/>
          <a:p>
            <a:pPr eaLnBrk="1" hangingPunct="1"/>
            <a:r>
              <a:rPr lang="zh-CN" altLang="en-US" sz="3600" b="0" smtClean="0">
                <a:latin typeface="黑体" panose="02010609060101010101" pitchFamily="49" charset="-122"/>
              </a:rPr>
              <a:t>扫描隧道显微镜</a:t>
            </a:r>
            <a:br>
              <a:rPr lang="zh-CN" altLang="en-US" sz="3600" b="0" smtClean="0">
                <a:latin typeface="黑体" panose="02010609060101010101" pitchFamily="49" charset="-122"/>
              </a:rPr>
            </a:br>
            <a:r>
              <a:rPr lang="en-US" altLang="zh-CN" sz="4000" b="0" smtClean="0"/>
              <a:t>scanning tunneling microscope</a:t>
            </a:r>
            <a:r>
              <a:rPr lang="zh-CN" altLang="en-US" sz="4000" b="0" smtClean="0"/>
              <a:t>，</a:t>
            </a:r>
            <a:r>
              <a:rPr lang="en-US" altLang="zh-CN" sz="4000" b="0" smtClean="0"/>
              <a:t>STM</a:t>
            </a:r>
            <a:r>
              <a:rPr lang="en-US" altLang="zh-CN" smtClean="0"/>
              <a:t> </a:t>
            </a:r>
          </a:p>
        </p:txBody>
      </p:sp>
      <p:pic>
        <p:nvPicPr>
          <p:cNvPr id="399363" name="Picture 3" descr="pic_3346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9950" y="2601913"/>
            <a:ext cx="3916363" cy="3995737"/>
          </a:xfrm>
        </p:spPr>
      </p:pic>
      <p:pic>
        <p:nvPicPr>
          <p:cNvPr id="399364" name="Picture 4" descr="C10305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601913"/>
            <a:ext cx="4176712" cy="39957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69301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99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Oval 2"/>
          <p:cNvSpPr/>
          <p:nvPr/>
        </p:nvSpPr>
        <p:spPr>
          <a:xfrm>
            <a:off x="2836863" y="2273300"/>
            <a:ext cx="228600" cy="1257300"/>
          </a:xfrm>
          <a:prstGeom prst="ellipse">
            <a:avLst/>
          </a:prstGeom>
          <a:solidFill>
            <a:srgbClr val="C0C0C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08579" name="Oval 3"/>
          <p:cNvSpPr/>
          <p:nvPr/>
        </p:nvSpPr>
        <p:spPr>
          <a:xfrm>
            <a:off x="6246813" y="1435100"/>
            <a:ext cx="457200" cy="2725738"/>
          </a:xfrm>
          <a:prstGeom prst="ellipse">
            <a:avLst/>
          </a:prstGeom>
          <a:solidFill>
            <a:srgbClr val="C0C0C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2404" name="Rectangle 4"/>
          <p:cNvSpPr>
            <a:spLocks noGrp="1"/>
          </p:cNvSpPr>
          <p:nvPr>
            <p:ph idx="1"/>
          </p:nvPr>
        </p:nvSpPr>
        <p:spPr>
          <a:xfrm>
            <a:off x="228600" y="228600"/>
            <a:ext cx="8231188" cy="762000"/>
          </a:xfrm>
        </p:spPr>
        <p:txBody>
          <a:bodyPr vert="horz" wrap="square" lIns="91440" tIns="45720" rIns="91440" bIns="45720" anchor="t"/>
          <a:lstStyle/>
          <a:p>
            <a:pPr algn="ctr" eaLnBrk="1" hangingPunct="1">
              <a:buNone/>
            </a:pPr>
            <a:r>
              <a:rPr lang="zh-CN" altLang="en-US" b="0" dirty="0">
                <a:solidFill>
                  <a:srgbClr val="C00000"/>
                </a:solidFill>
                <a:latin typeface="黑体" panose="02010609060101010101" pitchFamily="49" charset="-122"/>
              </a:rPr>
              <a:t>（</a:t>
            </a:r>
            <a:r>
              <a:rPr lang="en-US" altLang="zh-CN" b="0" dirty="0">
                <a:solidFill>
                  <a:srgbClr val="C00000"/>
                </a:solidFill>
                <a:latin typeface="黑体" panose="02010609060101010101" pitchFamily="49" charset="-122"/>
              </a:rPr>
              <a:t>1</a:t>
            </a:r>
            <a:r>
              <a:rPr lang="zh-CN" altLang="en-US" b="0" dirty="0">
                <a:solidFill>
                  <a:srgbClr val="C00000"/>
                </a:solidFill>
                <a:latin typeface="黑体" panose="02010609060101010101" pitchFamily="49" charset="-122"/>
              </a:rPr>
              <a:t>）显微镜的放大率</a:t>
            </a:r>
          </a:p>
        </p:txBody>
      </p:sp>
      <p:sp>
        <p:nvSpPr>
          <p:cNvPr id="408581" name="Rectangle 5"/>
          <p:cNvSpPr/>
          <p:nvPr/>
        </p:nvSpPr>
        <p:spPr>
          <a:xfrm>
            <a:off x="2484438" y="4868863"/>
            <a:ext cx="898525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物镜</a:t>
            </a:r>
          </a:p>
        </p:txBody>
      </p:sp>
      <p:sp>
        <p:nvSpPr>
          <p:cNvPr id="408582" name="Rectangle 6"/>
          <p:cNvSpPr/>
          <p:nvPr/>
        </p:nvSpPr>
        <p:spPr>
          <a:xfrm>
            <a:off x="6011863" y="4833938"/>
            <a:ext cx="898525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目镜</a:t>
            </a:r>
          </a:p>
        </p:txBody>
      </p:sp>
      <p:sp>
        <p:nvSpPr>
          <p:cNvPr id="408583" name="Rectangle 7"/>
          <p:cNvSpPr/>
          <p:nvPr/>
        </p:nvSpPr>
        <p:spPr>
          <a:xfrm>
            <a:off x="2339975" y="5516563"/>
            <a:ext cx="1255713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凸透镜</a:t>
            </a:r>
          </a:p>
        </p:txBody>
      </p:sp>
      <p:sp>
        <p:nvSpPr>
          <p:cNvPr id="408584" name="Rectangle 8"/>
          <p:cNvSpPr/>
          <p:nvPr/>
        </p:nvSpPr>
        <p:spPr>
          <a:xfrm>
            <a:off x="5867400" y="5553075"/>
            <a:ext cx="125571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放大镜</a:t>
            </a:r>
          </a:p>
        </p:txBody>
      </p:sp>
      <p:sp>
        <p:nvSpPr>
          <p:cNvPr id="408586" name="Line 10"/>
          <p:cNvSpPr/>
          <p:nvPr/>
        </p:nvSpPr>
        <p:spPr>
          <a:xfrm flipV="1">
            <a:off x="1246188" y="1435100"/>
            <a:ext cx="0" cy="1468438"/>
          </a:xfrm>
          <a:prstGeom prst="line">
            <a:avLst/>
          </a:prstGeom>
          <a:ln w="76200" cap="flat" cmpd="sng">
            <a:solidFill>
              <a:srgbClr val="000000"/>
            </a:solidFill>
            <a:prstDash val="dash"/>
            <a:headEnd type="none" w="med" len="med"/>
            <a:tailEnd type="stealth" w="med" len="med"/>
          </a:ln>
        </p:spPr>
      </p:sp>
      <p:sp>
        <p:nvSpPr>
          <p:cNvPr id="408587" name="Line 11"/>
          <p:cNvSpPr/>
          <p:nvPr/>
        </p:nvSpPr>
        <p:spPr>
          <a:xfrm>
            <a:off x="792163" y="2903538"/>
            <a:ext cx="7273925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lgDashDot"/>
            <a:headEnd type="none" w="med" len="med"/>
            <a:tailEnd type="none" w="med" len="med"/>
          </a:ln>
        </p:spPr>
      </p:sp>
      <p:grpSp>
        <p:nvGrpSpPr>
          <p:cNvPr id="6" name="组合 5"/>
          <p:cNvGrpSpPr/>
          <p:nvPr/>
        </p:nvGrpSpPr>
        <p:grpSpPr>
          <a:xfrm>
            <a:off x="5327650" y="2565400"/>
            <a:ext cx="468313" cy="419100"/>
            <a:chOff x="5327650" y="2565400"/>
            <a:chExt cx="468313" cy="419100"/>
          </a:xfrm>
        </p:grpSpPr>
        <p:sp>
          <p:nvSpPr>
            <p:cNvPr id="408590" name="Freeform 14"/>
            <p:cNvSpPr/>
            <p:nvPr/>
          </p:nvSpPr>
          <p:spPr>
            <a:xfrm>
              <a:off x="5792788" y="2728913"/>
              <a:ext cx="3175" cy="174625"/>
            </a:xfrm>
            <a:custGeom>
              <a:avLst/>
              <a:gdLst/>
              <a:ahLst/>
              <a:cxnLst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3" h="129">
                  <a:moveTo>
                    <a:pt x="0" y="129"/>
                  </a:moveTo>
                  <a:lnTo>
                    <a:pt x="3" y="0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8592" name="Text Box 16"/>
            <p:cNvSpPr txBox="1"/>
            <p:nvPr/>
          </p:nvSpPr>
          <p:spPr>
            <a:xfrm>
              <a:off x="5327650" y="2565400"/>
              <a:ext cx="454025" cy="41910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  <a:sym typeface="Symbol" panose="05050102010706020507" pitchFamily="18" charset="2"/>
                </a:rPr>
                <a:t>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28813" y="2484438"/>
            <a:ext cx="454025" cy="1046162"/>
            <a:chOff x="1928813" y="2484438"/>
            <a:chExt cx="454025" cy="1046162"/>
          </a:xfrm>
        </p:grpSpPr>
        <p:sp>
          <p:nvSpPr>
            <p:cNvPr id="408589" name="Line 13"/>
            <p:cNvSpPr/>
            <p:nvPr/>
          </p:nvSpPr>
          <p:spPr>
            <a:xfrm>
              <a:off x="2157413" y="2903538"/>
              <a:ext cx="0" cy="207962"/>
            </a:xfrm>
            <a:prstGeom prst="line">
              <a:avLst/>
            </a:prstGeom>
            <a:ln w="76200" cap="flat" cmpd="sng">
              <a:solidFill>
                <a:srgbClr val="800000"/>
              </a:solidFill>
              <a:prstDash val="solid"/>
              <a:headEnd type="none" w="med" len="med"/>
              <a:tailEnd type="stealth" w="sm" len="sm"/>
            </a:ln>
          </p:spPr>
        </p:sp>
        <p:sp>
          <p:nvSpPr>
            <p:cNvPr id="408593" name="Text Box 17"/>
            <p:cNvSpPr txBox="1"/>
            <p:nvPr/>
          </p:nvSpPr>
          <p:spPr>
            <a:xfrm>
              <a:off x="1928813" y="2484438"/>
              <a:ext cx="454025" cy="41910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408594" name="Text Box 18"/>
            <p:cNvSpPr txBox="1"/>
            <p:nvPr/>
          </p:nvSpPr>
          <p:spPr>
            <a:xfrm>
              <a:off x="1928813" y="3111500"/>
              <a:ext cx="454025" cy="41910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56138" y="2065338"/>
            <a:ext cx="622300" cy="1277937"/>
            <a:chOff x="4656138" y="2065338"/>
            <a:chExt cx="622300" cy="1277937"/>
          </a:xfrm>
        </p:grpSpPr>
        <p:sp>
          <p:nvSpPr>
            <p:cNvPr id="408588" name="Line 12"/>
            <p:cNvSpPr/>
            <p:nvPr/>
          </p:nvSpPr>
          <p:spPr>
            <a:xfrm flipV="1">
              <a:off x="4826000" y="2484438"/>
              <a:ext cx="0" cy="419100"/>
            </a:xfrm>
            <a:prstGeom prst="line">
              <a:avLst/>
            </a:prstGeom>
            <a:ln w="76200" cap="flat" cmpd="sng">
              <a:solidFill>
                <a:srgbClr val="8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408595" name="Text Box 19"/>
            <p:cNvSpPr txBox="1"/>
            <p:nvPr/>
          </p:nvSpPr>
          <p:spPr>
            <a:xfrm>
              <a:off x="4656138" y="2065338"/>
              <a:ext cx="454025" cy="41910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B</a:t>
              </a:r>
              <a:r>
                <a:rPr lang="en-US" altLang="zh-CN" sz="2000" i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408596" name="Text Box 20"/>
            <p:cNvSpPr txBox="1"/>
            <p:nvPr/>
          </p:nvSpPr>
          <p:spPr>
            <a:xfrm>
              <a:off x="4824413" y="2924175"/>
              <a:ext cx="454025" cy="41910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</a:t>
              </a:r>
              <a:r>
                <a:rPr lang="en-US" altLang="zh-CN" sz="2000" i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08597" name="Text Box 21"/>
          <p:cNvSpPr txBox="1"/>
          <p:nvPr/>
        </p:nvSpPr>
        <p:spPr>
          <a:xfrm>
            <a:off x="2268538" y="2384425"/>
            <a:ext cx="454025" cy="4191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F</a:t>
            </a:r>
            <a:r>
              <a:rPr lang="en-US" altLang="zh-CN" sz="2000" i="1" baseline="-25000" dirty="0">
                <a:latin typeface="Times New Roman" panose="02020603050405020304" pitchFamily="18" charset="0"/>
              </a:rPr>
              <a:t>1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408598" name="Text Box 22"/>
          <p:cNvSpPr txBox="1"/>
          <p:nvPr/>
        </p:nvSpPr>
        <p:spPr>
          <a:xfrm>
            <a:off x="4464050" y="3033713"/>
            <a:ext cx="454025" cy="4191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F</a:t>
            </a:r>
            <a:r>
              <a:rPr lang="en-US" altLang="zh-CN" sz="2000" i="1" baseline="-25000" dirty="0">
                <a:latin typeface="Times New Roman" panose="02020603050405020304" pitchFamily="18" charset="0"/>
              </a:rPr>
              <a:t>2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408599" name="Oval 23"/>
          <p:cNvSpPr/>
          <p:nvPr/>
        </p:nvSpPr>
        <p:spPr>
          <a:xfrm>
            <a:off x="2268538" y="2844360"/>
            <a:ext cx="108000" cy="1080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08600" name="Oval 24"/>
          <p:cNvSpPr/>
          <p:nvPr/>
        </p:nvSpPr>
        <p:spPr>
          <a:xfrm>
            <a:off x="4661063" y="2847755"/>
            <a:ext cx="108000" cy="1080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08601" name="Text Box 25"/>
          <p:cNvSpPr txBox="1"/>
          <p:nvPr/>
        </p:nvSpPr>
        <p:spPr>
          <a:xfrm>
            <a:off x="8066088" y="2273300"/>
            <a:ext cx="682625" cy="8382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  <a:sym typeface="Webdings" panose="05030102010509060703" pitchFamily="18" charset="2"/>
              </a:rPr>
              <a:t>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57413" y="1922463"/>
            <a:ext cx="4132263" cy="1189038"/>
            <a:chOff x="2157413" y="1922463"/>
            <a:chExt cx="4132263" cy="1189038"/>
          </a:xfrm>
        </p:grpSpPr>
        <p:sp>
          <p:nvSpPr>
            <p:cNvPr id="102428" name="Freeform 29"/>
            <p:cNvSpPr/>
            <p:nvPr/>
          </p:nvSpPr>
          <p:spPr>
            <a:xfrm>
              <a:off x="2157413" y="2114550"/>
              <a:ext cx="4122738" cy="996950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131" y="0"/>
                </a:cxn>
              </a:cxnLst>
              <a:rect l="0" t="0" r="0" b="0"/>
              <a:pathLst>
                <a:path w="3266" h="742">
                  <a:moveTo>
                    <a:pt x="0" y="742"/>
                  </a:moveTo>
                  <a:lnTo>
                    <a:pt x="3266" y="0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29" name="Line 30"/>
            <p:cNvSpPr/>
            <p:nvPr/>
          </p:nvSpPr>
          <p:spPr>
            <a:xfrm>
              <a:off x="2157413" y="3111500"/>
              <a:ext cx="679450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2430" name="Freeform 31"/>
            <p:cNvSpPr/>
            <p:nvPr/>
          </p:nvSpPr>
          <p:spPr>
            <a:xfrm>
              <a:off x="3065463" y="1922463"/>
              <a:ext cx="3224213" cy="1189038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103" y="0"/>
                </a:cxn>
              </a:cxnLst>
              <a:rect l="0" t="0" r="0" b="0"/>
              <a:pathLst>
                <a:path w="2553" h="885">
                  <a:moveTo>
                    <a:pt x="0" y="885"/>
                  </a:moveTo>
                  <a:lnTo>
                    <a:pt x="2553" y="0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46188" y="1435100"/>
            <a:ext cx="6594475" cy="1887538"/>
            <a:chOff x="1246188" y="1435100"/>
            <a:chExt cx="6594475" cy="1887538"/>
          </a:xfrm>
        </p:grpSpPr>
        <p:sp>
          <p:nvSpPr>
            <p:cNvPr id="102426" name="Freeform 27"/>
            <p:cNvSpPr/>
            <p:nvPr/>
          </p:nvSpPr>
          <p:spPr>
            <a:xfrm>
              <a:off x="1246188" y="1435100"/>
              <a:ext cx="5062538" cy="4873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3" y="35"/>
                </a:cxn>
              </a:cxnLst>
              <a:rect l="0" t="0" r="0" b="0"/>
              <a:pathLst>
                <a:path w="4008" h="363">
                  <a:moveTo>
                    <a:pt x="0" y="0"/>
                  </a:moveTo>
                  <a:lnTo>
                    <a:pt x="4008" y="363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27" name="Line 28"/>
            <p:cNvSpPr/>
            <p:nvPr/>
          </p:nvSpPr>
          <p:spPr>
            <a:xfrm>
              <a:off x="1246188" y="1435100"/>
              <a:ext cx="6594475" cy="1887538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102431" name="Freeform 32"/>
            <p:cNvSpPr/>
            <p:nvPr/>
          </p:nvSpPr>
          <p:spPr>
            <a:xfrm>
              <a:off x="1246188" y="1435100"/>
              <a:ext cx="5016500" cy="6889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2" y="49"/>
                </a:cxn>
              </a:cxnLst>
              <a:rect l="0" t="0" r="0" b="0"/>
              <a:pathLst>
                <a:path w="3971" h="513">
                  <a:moveTo>
                    <a:pt x="0" y="0"/>
                  </a:moveTo>
                  <a:lnTo>
                    <a:pt x="3971" y="513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32" name="Freeform 33"/>
            <p:cNvSpPr/>
            <p:nvPr/>
          </p:nvSpPr>
          <p:spPr>
            <a:xfrm>
              <a:off x="6289676" y="1922463"/>
              <a:ext cx="1477963" cy="1714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2"/>
                </a:cxn>
              </a:cxnLst>
              <a:rect l="0" t="0" r="0" b="0"/>
              <a:pathLst>
                <a:path w="1170" h="128">
                  <a:moveTo>
                    <a:pt x="0" y="0"/>
                  </a:moveTo>
                  <a:lnTo>
                    <a:pt x="1170" y="128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33" name="Freeform 34"/>
            <p:cNvSpPr/>
            <p:nvPr/>
          </p:nvSpPr>
          <p:spPr>
            <a:xfrm>
              <a:off x="6280151" y="2124075"/>
              <a:ext cx="1477963" cy="1920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</a:cxnLst>
              <a:rect l="0" t="0" r="0" b="0"/>
              <a:pathLst>
                <a:path w="1170" h="143">
                  <a:moveTo>
                    <a:pt x="0" y="0"/>
                  </a:moveTo>
                  <a:lnTo>
                    <a:pt x="1170" y="143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2435" name="Line 36"/>
          <p:cNvSpPr/>
          <p:nvPr/>
        </p:nvSpPr>
        <p:spPr>
          <a:xfrm>
            <a:off x="4718051" y="3530600"/>
            <a:ext cx="0" cy="1049338"/>
          </a:xfrm>
          <a:prstGeom prst="line">
            <a:avLst/>
          </a:prstGeom>
          <a:ln w="28575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102436" name="Line 37"/>
          <p:cNvSpPr/>
          <p:nvPr/>
        </p:nvSpPr>
        <p:spPr>
          <a:xfrm>
            <a:off x="6475413" y="4160838"/>
            <a:ext cx="0" cy="419100"/>
          </a:xfrm>
          <a:prstGeom prst="line">
            <a:avLst/>
          </a:prstGeom>
          <a:ln w="28575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102437" name="Line 38"/>
          <p:cNvSpPr/>
          <p:nvPr/>
        </p:nvSpPr>
        <p:spPr>
          <a:xfrm>
            <a:off x="4718051" y="4368800"/>
            <a:ext cx="1746250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102438" name="Line 39"/>
          <p:cNvSpPr/>
          <p:nvPr/>
        </p:nvSpPr>
        <p:spPr>
          <a:xfrm>
            <a:off x="2947988" y="4368800"/>
            <a:ext cx="1733550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102439" name="Line 40"/>
          <p:cNvSpPr/>
          <p:nvPr/>
        </p:nvSpPr>
        <p:spPr>
          <a:xfrm>
            <a:off x="2319338" y="3530600"/>
            <a:ext cx="0" cy="1049338"/>
          </a:xfrm>
          <a:prstGeom prst="line">
            <a:avLst/>
          </a:prstGeom>
          <a:ln w="28575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102440" name="Line 41"/>
          <p:cNvSpPr/>
          <p:nvPr/>
        </p:nvSpPr>
        <p:spPr>
          <a:xfrm>
            <a:off x="2947988" y="3530600"/>
            <a:ext cx="0" cy="1049338"/>
          </a:xfrm>
          <a:prstGeom prst="line">
            <a:avLst/>
          </a:prstGeom>
          <a:ln w="28575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102441" name="Line 42"/>
          <p:cNvSpPr/>
          <p:nvPr/>
        </p:nvSpPr>
        <p:spPr>
          <a:xfrm>
            <a:off x="2319338" y="4368800"/>
            <a:ext cx="658813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102442" name="Text Box 43"/>
          <p:cNvSpPr txBox="1"/>
          <p:nvPr/>
        </p:nvSpPr>
        <p:spPr>
          <a:xfrm>
            <a:off x="2611438" y="3949700"/>
            <a:ext cx="454025" cy="4191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f</a:t>
            </a:r>
            <a:r>
              <a:rPr lang="en-US" altLang="zh-CN" sz="2000" i="1" baseline="-25000" dirty="0">
                <a:latin typeface="Times New Roman" panose="02020603050405020304" pitchFamily="18" charset="0"/>
              </a:rPr>
              <a:t>1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02443" name="Text Box 44"/>
          <p:cNvSpPr txBox="1"/>
          <p:nvPr/>
        </p:nvSpPr>
        <p:spPr>
          <a:xfrm>
            <a:off x="3519488" y="3949700"/>
            <a:ext cx="454025" cy="4191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102444" name="Text Box 45"/>
          <p:cNvSpPr txBox="1"/>
          <p:nvPr/>
        </p:nvSpPr>
        <p:spPr>
          <a:xfrm>
            <a:off x="5338763" y="3949700"/>
            <a:ext cx="454025" cy="4191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f</a:t>
            </a:r>
            <a:r>
              <a:rPr lang="en-US" altLang="zh-CN" sz="2000" i="1" baseline="-25000" dirty="0">
                <a:latin typeface="Times New Roman" panose="02020603050405020304" pitchFamily="18" charset="0"/>
              </a:rPr>
              <a:t>2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02445" name="Text Box 46"/>
          <p:cNvSpPr txBox="1"/>
          <p:nvPr/>
        </p:nvSpPr>
        <p:spPr>
          <a:xfrm>
            <a:off x="2611438" y="1854200"/>
            <a:ext cx="454025" cy="4191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L</a:t>
            </a:r>
            <a:r>
              <a:rPr lang="en-US" altLang="zh-CN" sz="2000" i="1" baseline="-25000" dirty="0">
                <a:latin typeface="Times New Roman" panose="02020603050405020304" pitchFamily="18" charset="0"/>
              </a:rPr>
              <a:t>1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02446" name="Text Box 47"/>
          <p:cNvSpPr txBox="1"/>
          <p:nvPr/>
        </p:nvSpPr>
        <p:spPr>
          <a:xfrm>
            <a:off x="6246813" y="1016000"/>
            <a:ext cx="457200" cy="4191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L</a:t>
            </a:r>
            <a:r>
              <a:rPr lang="en-US" altLang="zh-CN" sz="2000" i="1" baseline="-25000" dirty="0">
                <a:latin typeface="Times New Roman" panose="02020603050405020304" pitchFamily="18" charset="0"/>
              </a:rPr>
              <a:t>2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28" name="Group 5"/>
          <p:cNvGrpSpPr/>
          <p:nvPr/>
        </p:nvGrpSpPr>
        <p:grpSpPr>
          <a:xfrm>
            <a:off x="684213" y="225425"/>
            <a:ext cx="7956550" cy="4371975"/>
            <a:chOff x="374" y="172"/>
            <a:chExt cx="5012" cy="2754"/>
          </a:xfrm>
        </p:grpSpPr>
        <p:sp>
          <p:nvSpPr>
            <p:cNvPr id="103429" name="Oval 6"/>
            <p:cNvSpPr/>
            <p:nvPr/>
          </p:nvSpPr>
          <p:spPr>
            <a:xfrm>
              <a:off x="1662" y="964"/>
              <a:ext cx="144" cy="792"/>
            </a:xfrm>
            <a:prstGeom prst="ellipse">
              <a:avLst/>
            </a:prstGeom>
            <a:solidFill>
              <a:srgbClr val="C0C0C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03430" name="Oval 7"/>
            <p:cNvSpPr/>
            <p:nvPr/>
          </p:nvSpPr>
          <p:spPr>
            <a:xfrm>
              <a:off x="3810" y="436"/>
              <a:ext cx="288" cy="1717"/>
            </a:xfrm>
            <a:prstGeom prst="ellipse">
              <a:avLst/>
            </a:prstGeom>
            <a:solidFill>
              <a:srgbClr val="C0C0C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03431" name="Rectangle 8"/>
            <p:cNvSpPr/>
            <p:nvPr/>
          </p:nvSpPr>
          <p:spPr>
            <a:xfrm>
              <a:off x="1440" y="2599"/>
              <a:ext cx="56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物镜</a:t>
              </a:r>
            </a:p>
          </p:txBody>
        </p:sp>
        <p:sp>
          <p:nvSpPr>
            <p:cNvPr id="103432" name="Rectangle 9"/>
            <p:cNvSpPr/>
            <p:nvPr/>
          </p:nvSpPr>
          <p:spPr>
            <a:xfrm>
              <a:off x="3662" y="2577"/>
              <a:ext cx="56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目镜</a:t>
              </a:r>
            </a:p>
          </p:txBody>
        </p:sp>
        <p:sp>
          <p:nvSpPr>
            <p:cNvPr id="103433" name="Line 10"/>
            <p:cNvSpPr/>
            <p:nvPr/>
          </p:nvSpPr>
          <p:spPr>
            <a:xfrm flipV="1">
              <a:off x="660" y="436"/>
              <a:ext cx="0" cy="925"/>
            </a:xfrm>
            <a:prstGeom prst="line">
              <a:avLst/>
            </a:prstGeom>
            <a:ln w="76200" cap="flat" cmpd="sng">
              <a:solidFill>
                <a:srgbClr val="000000"/>
              </a:solidFill>
              <a:prstDash val="dash"/>
              <a:headEnd type="none" w="med" len="med"/>
              <a:tailEnd type="stealth" w="med" len="med"/>
            </a:ln>
          </p:spPr>
        </p:sp>
        <p:sp>
          <p:nvSpPr>
            <p:cNvPr id="103434" name="Line 11"/>
            <p:cNvSpPr/>
            <p:nvPr/>
          </p:nvSpPr>
          <p:spPr>
            <a:xfrm>
              <a:off x="374" y="1361"/>
              <a:ext cx="4582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lgDashDot"/>
              <a:headEnd type="none" w="med" len="med"/>
              <a:tailEnd type="none" w="med" len="med"/>
            </a:ln>
          </p:spPr>
        </p:sp>
        <p:sp>
          <p:nvSpPr>
            <p:cNvPr id="103435" name="Line 12"/>
            <p:cNvSpPr/>
            <p:nvPr/>
          </p:nvSpPr>
          <p:spPr>
            <a:xfrm flipV="1">
              <a:off x="2915" y="1097"/>
              <a:ext cx="0" cy="264"/>
            </a:xfrm>
            <a:prstGeom prst="line">
              <a:avLst/>
            </a:prstGeom>
            <a:ln w="76200" cap="flat" cmpd="sng">
              <a:solidFill>
                <a:srgbClr val="8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103436" name="Line 13"/>
            <p:cNvSpPr/>
            <p:nvPr/>
          </p:nvSpPr>
          <p:spPr>
            <a:xfrm>
              <a:off x="1234" y="1361"/>
              <a:ext cx="0" cy="131"/>
            </a:xfrm>
            <a:prstGeom prst="line">
              <a:avLst/>
            </a:prstGeom>
            <a:ln w="76200" cap="flat" cmpd="sng">
              <a:solidFill>
                <a:srgbClr val="800000"/>
              </a:solidFill>
              <a:prstDash val="solid"/>
              <a:headEnd type="none" w="med" len="med"/>
              <a:tailEnd type="stealth" w="sm" len="sm"/>
            </a:ln>
          </p:spPr>
        </p:sp>
        <p:sp>
          <p:nvSpPr>
            <p:cNvPr id="103437" name="Freeform 14"/>
            <p:cNvSpPr/>
            <p:nvPr/>
          </p:nvSpPr>
          <p:spPr>
            <a:xfrm>
              <a:off x="3524" y="1251"/>
              <a:ext cx="2" cy="11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" y="0"/>
                </a:cxn>
              </a:cxnLst>
              <a:rect l="0" t="0" r="0" b="0"/>
              <a:pathLst>
                <a:path w="3" h="129">
                  <a:moveTo>
                    <a:pt x="0" y="129"/>
                  </a:moveTo>
                  <a:lnTo>
                    <a:pt x="3" y="0"/>
                  </a:lnTo>
                </a:path>
              </a:pathLst>
            </a:custGeom>
            <a:noFill/>
            <a:ln w="38100" cap="flat" cmpd="sng">
              <a:solidFill>
                <a:srgbClr val="8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38" name="Freeform 15"/>
            <p:cNvSpPr/>
            <p:nvPr/>
          </p:nvSpPr>
          <p:spPr>
            <a:xfrm>
              <a:off x="2059" y="1340"/>
              <a:ext cx="166" cy="57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8" y="0"/>
                </a:cxn>
              </a:cxnLst>
              <a:rect l="0" t="0" r="0" b="0"/>
              <a:pathLst>
                <a:path w="210" h="68">
                  <a:moveTo>
                    <a:pt x="0" y="68"/>
                  </a:moveTo>
                  <a:lnTo>
                    <a:pt x="210" y="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39" name="Text Box 16"/>
            <p:cNvSpPr txBox="1"/>
            <p:nvPr/>
          </p:nvSpPr>
          <p:spPr>
            <a:xfrm>
              <a:off x="3231" y="1148"/>
              <a:ext cx="28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solidFill>
                    <a:srgbClr val="800000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</a:t>
              </a:r>
              <a:endParaRPr lang="en-US" altLang="zh-CN" sz="2400" dirty="0">
                <a:solidFill>
                  <a:srgbClr val="8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440" name="Text Box 17"/>
            <p:cNvSpPr txBox="1"/>
            <p:nvPr/>
          </p:nvSpPr>
          <p:spPr>
            <a:xfrm>
              <a:off x="1090" y="1097"/>
              <a:ext cx="28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03441" name="Text Box 18"/>
            <p:cNvSpPr txBox="1"/>
            <p:nvPr/>
          </p:nvSpPr>
          <p:spPr>
            <a:xfrm>
              <a:off x="1090" y="1492"/>
              <a:ext cx="28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03442" name="Text Box 19"/>
            <p:cNvSpPr txBox="1"/>
            <p:nvPr/>
          </p:nvSpPr>
          <p:spPr>
            <a:xfrm>
              <a:off x="2808" y="833"/>
              <a:ext cx="28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B</a:t>
              </a:r>
              <a:r>
                <a:rPr lang="en-US" altLang="zh-CN" sz="2000" i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03443" name="Text Box 20"/>
            <p:cNvSpPr txBox="1"/>
            <p:nvPr/>
          </p:nvSpPr>
          <p:spPr>
            <a:xfrm>
              <a:off x="2914" y="1374"/>
              <a:ext cx="28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</a:t>
              </a:r>
              <a:r>
                <a:rPr lang="en-US" altLang="zh-CN" sz="2000" i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03444" name="Text Box 21"/>
            <p:cNvSpPr txBox="1"/>
            <p:nvPr/>
          </p:nvSpPr>
          <p:spPr>
            <a:xfrm>
              <a:off x="1304" y="1034"/>
              <a:ext cx="28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F</a:t>
              </a:r>
              <a:r>
                <a:rPr lang="en-US" altLang="zh-CN" sz="2000" i="1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03445" name="Text Box 22"/>
            <p:cNvSpPr txBox="1"/>
            <p:nvPr/>
          </p:nvSpPr>
          <p:spPr>
            <a:xfrm>
              <a:off x="2687" y="1443"/>
              <a:ext cx="28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F</a:t>
              </a:r>
              <a:r>
                <a:rPr lang="en-US" altLang="zh-CN" sz="2000" i="1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03446" name="Oval 23"/>
            <p:cNvSpPr/>
            <p:nvPr/>
          </p:nvSpPr>
          <p:spPr>
            <a:xfrm>
              <a:off x="1304" y="1284"/>
              <a:ext cx="90" cy="118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03447" name="Oval 24"/>
            <p:cNvSpPr/>
            <p:nvPr/>
          </p:nvSpPr>
          <p:spPr>
            <a:xfrm>
              <a:off x="2778" y="1306"/>
              <a:ext cx="90" cy="114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03448" name="Text Box 25"/>
            <p:cNvSpPr txBox="1"/>
            <p:nvPr/>
          </p:nvSpPr>
          <p:spPr>
            <a:xfrm>
              <a:off x="4956" y="964"/>
              <a:ext cx="430" cy="52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i="1" dirty="0">
                  <a:latin typeface="Times New Roman" panose="02020603050405020304" pitchFamily="18" charset="0"/>
                  <a:sym typeface="Webdings" panose="05030102010509060703" pitchFamily="18" charset="2"/>
                </a:rPr>
                <a:t>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103449" name="Group 26"/>
            <p:cNvGrpSpPr/>
            <p:nvPr/>
          </p:nvGrpSpPr>
          <p:grpSpPr>
            <a:xfrm>
              <a:off x="660" y="172"/>
              <a:ext cx="4154" cy="2245"/>
              <a:chOff x="785" y="640"/>
              <a:chExt cx="4154" cy="2245"/>
            </a:xfrm>
          </p:grpSpPr>
          <p:sp>
            <p:nvSpPr>
              <p:cNvPr id="103450" name="Freeform 27"/>
              <p:cNvSpPr/>
              <p:nvPr/>
            </p:nvSpPr>
            <p:spPr>
              <a:xfrm>
                <a:off x="785" y="904"/>
                <a:ext cx="3189" cy="3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3" y="35"/>
                  </a:cxn>
                </a:cxnLst>
                <a:rect l="0" t="0" r="0" b="0"/>
                <a:pathLst>
                  <a:path w="4008" h="363">
                    <a:moveTo>
                      <a:pt x="0" y="0"/>
                    </a:moveTo>
                    <a:lnTo>
                      <a:pt x="4008" y="363"/>
                    </a:lnTo>
                  </a:path>
                </a:pathLst>
              </a:custGeom>
              <a:noFill/>
              <a:ln w="28575" cap="flat" cmpd="sng">
                <a:solidFill>
                  <a:srgbClr val="000000">
                    <a:alpha val="100000"/>
                  </a:srgbClr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3451" name="Line 28"/>
              <p:cNvSpPr/>
              <p:nvPr/>
            </p:nvSpPr>
            <p:spPr>
              <a:xfrm>
                <a:off x="785" y="904"/>
                <a:ext cx="4154" cy="1189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103452" name="Freeform 29"/>
              <p:cNvSpPr/>
              <p:nvPr/>
            </p:nvSpPr>
            <p:spPr>
              <a:xfrm>
                <a:off x="1359" y="1332"/>
                <a:ext cx="2597" cy="628"/>
              </a:xfrm>
              <a:custGeom>
                <a:avLst/>
                <a:gdLst/>
                <a:ahLst/>
                <a:cxnLst>
                  <a:cxn ang="0">
                    <a:pos x="0" y="72"/>
                  </a:cxn>
                  <a:cxn ang="0">
                    <a:pos x="131" y="0"/>
                  </a:cxn>
                </a:cxnLst>
                <a:rect l="0" t="0" r="0" b="0"/>
                <a:pathLst>
                  <a:path w="3266" h="742">
                    <a:moveTo>
                      <a:pt x="0" y="742"/>
                    </a:moveTo>
                    <a:lnTo>
                      <a:pt x="3266" y="0"/>
                    </a:lnTo>
                  </a:path>
                </a:pathLst>
              </a:custGeom>
              <a:noFill/>
              <a:ln w="2857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3453" name="Line 30"/>
              <p:cNvSpPr/>
              <p:nvPr/>
            </p:nvSpPr>
            <p:spPr>
              <a:xfrm>
                <a:off x="1359" y="1960"/>
                <a:ext cx="428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3454" name="Freeform 31"/>
              <p:cNvSpPr/>
              <p:nvPr/>
            </p:nvSpPr>
            <p:spPr>
              <a:xfrm>
                <a:off x="1931" y="1211"/>
                <a:ext cx="2031" cy="749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103" y="0"/>
                  </a:cxn>
                </a:cxnLst>
                <a:rect l="0" t="0" r="0" b="0"/>
                <a:pathLst>
                  <a:path w="2553" h="885">
                    <a:moveTo>
                      <a:pt x="0" y="885"/>
                    </a:moveTo>
                    <a:lnTo>
                      <a:pt x="2553" y="0"/>
                    </a:lnTo>
                  </a:path>
                </a:pathLst>
              </a:custGeom>
              <a:noFill/>
              <a:ln w="2857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3455" name="Freeform 32"/>
              <p:cNvSpPr/>
              <p:nvPr/>
            </p:nvSpPr>
            <p:spPr>
              <a:xfrm>
                <a:off x="785" y="904"/>
                <a:ext cx="3160" cy="4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2" y="49"/>
                  </a:cxn>
                </a:cxnLst>
                <a:rect l="0" t="0" r="0" b="0"/>
                <a:pathLst>
                  <a:path w="3971" h="513">
                    <a:moveTo>
                      <a:pt x="0" y="0"/>
                    </a:moveTo>
                    <a:lnTo>
                      <a:pt x="3971" y="513"/>
                    </a:lnTo>
                  </a:path>
                </a:pathLst>
              </a:custGeom>
              <a:noFill/>
              <a:ln w="28575" cap="flat" cmpd="sng">
                <a:solidFill>
                  <a:srgbClr val="000000">
                    <a:alpha val="100000"/>
                  </a:srgbClr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3456" name="Freeform 33"/>
              <p:cNvSpPr/>
              <p:nvPr/>
            </p:nvSpPr>
            <p:spPr>
              <a:xfrm>
                <a:off x="3962" y="1211"/>
                <a:ext cx="931" cy="10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2"/>
                  </a:cxn>
                </a:cxnLst>
                <a:rect l="0" t="0" r="0" b="0"/>
                <a:pathLst>
                  <a:path w="1170" h="128">
                    <a:moveTo>
                      <a:pt x="0" y="0"/>
                    </a:moveTo>
                    <a:lnTo>
                      <a:pt x="1170" y="128"/>
                    </a:lnTo>
                  </a:path>
                </a:pathLst>
              </a:custGeom>
              <a:noFill/>
              <a:ln w="2857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3457" name="Freeform 34"/>
              <p:cNvSpPr/>
              <p:nvPr/>
            </p:nvSpPr>
            <p:spPr>
              <a:xfrm>
                <a:off x="3956" y="1338"/>
                <a:ext cx="931" cy="1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4"/>
                  </a:cxn>
                </a:cxnLst>
                <a:rect l="0" t="0" r="0" b="0"/>
                <a:pathLst>
                  <a:path w="1170" h="143">
                    <a:moveTo>
                      <a:pt x="0" y="0"/>
                    </a:moveTo>
                    <a:lnTo>
                      <a:pt x="1170" y="143"/>
                    </a:lnTo>
                  </a:path>
                </a:pathLst>
              </a:custGeom>
              <a:noFill/>
              <a:ln w="2857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3458" name="Freeform 35"/>
              <p:cNvSpPr/>
              <p:nvPr/>
            </p:nvSpPr>
            <p:spPr>
              <a:xfrm>
                <a:off x="2196" y="1706"/>
                <a:ext cx="210" cy="51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1" y="0"/>
                  </a:cxn>
                </a:cxnLst>
                <a:rect l="0" t="0" r="0" b="0"/>
                <a:pathLst>
                  <a:path w="263" h="60">
                    <a:moveTo>
                      <a:pt x="0" y="60"/>
                    </a:moveTo>
                    <a:lnTo>
                      <a:pt x="263" y="0"/>
                    </a:lnTo>
                  </a:path>
                </a:pathLst>
              </a:custGeom>
              <a:noFill/>
              <a:ln w="2857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3459" name="Line 36"/>
              <p:cNvSpPr/>
              <p:nvPr/>
            </p:nvSpPr>
            <p:spPr>
              <a:xfrm>
                <a:off x="2972" y="2224"/>
                <a:ext cx="0" cy="66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103460" name="Line 37"/>
              <p:cNvSpPr/>
              <p:nvPr/>
            </p:nvSpPr>
            <p:spPr>
              <a:xfrm>
                <a:off x="4079" y="2621"/>
                <a:ext cx="0" cy="264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103461" name="Line 38"/>
              <p:cNvSpPr/>
              <p:nvPr/>
            </p:nvSpPr>
            <p:spPr>
              <a:xfrm>
                <a:off x="2972" y="2752"/>
                <a:ext cx="1100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103462" name="Line 39"/>
              <p:cNvSpPr/>
              <p:nvPr/>
            </p:nvSpPr>
            <p:spPr>
              <a:xfrm>
                <a:off x="1857" y="2752"/>
                <a:ext cx="1114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103463" name="Line 40"/>
              <p:cNvSpPr/>
              <p:nvPr/>
            </p:nvSpPr>
            <p:spPr>
              <a:xfrm>
                <a:off x="1461" y="2224"/>
                <a:ext cx="0" cy="66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103464" name="Line 41"/>
              <p:cNvSpPr/>
              <p:nvPr/>
            </p:nvSpPr>
            <p:spPr>
              <a:xfrm>
                <a:off x="1857" y="2224"/>
                <a:ext cx="0" cy="66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103465" name="Line 42"/>
              <p:cNvSpPr/>
              <p:nvPr/>
            </p:nvSpPr>
            <p:spPr>
              <a:xfrm>
                <a:off x="1461" y="2752"/>
                <a:ext cx="415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103466" name="Text Box 43"/>
              <p:cNvSpPr txBox="1"/>
              <p:nvPr/>
            </p:nvSpPr>
            <p:spPr>
              <a:xfrm>
                <a:off x="1645" y="2488"/>
                <a:ext cx="286" cy="2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i="1" dirty="0">
                    <a:latin typeface="Times New Roman" panose="02020603050405020304" pitchFamily="18" charset="0"/>
                  </a:rPr>
                  <a:t>f</a:t>
                </a:r>
                <a:r>
                  <a:rPr lang="en-US" altLang="zh-CN" sz="2000" i="1" baseline="-25000" dirty="0">
                    <a:latin typeface="Times New Roman" panose="02020603050405020304" pitchFamily="18" charset="0"/>
                  </a:rPr>
                  <a:t>1</a:t>
                </a:r>
                <a:endParaRPr lang="en-US" altLang="zh-CN" sz="20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467" name="Text Box 44"/>
              <p:cNvSpPr txBox="1"/>
              <p:nvPr/>
            </p:nvSpPr>
            <p:spPr>
              <a:xfrm>
                <a:off x="2217" y="2488"/>
                <a:ext cx="286" cy="2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i="1" dirty="0">
                    <a:latin typeface="Times New Roman" panose="02020603050405020304" pitchFamily="18" charset="0"/>
                  </a:rPr>
                  <a:t>s</a:t>
                </a:r>
              </a:p>
            </p:txBody>
          </p:sp>
          <p:sp>
            <p:nvSpPr>
              <p:cNvPr id="103468" name="Text Box 45"/>
              <p:cNvSpPr txBox="1"/>
              <p:nvPr/>
            </p:nvSpPr>
            <p:spPr>
              <a:xfrm>
                <a:off x="3363" y="2488"/>
                <a:ext cx="286" cy="2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i="1" dirty="0">
                    <a:latin typeface="Times New Roman" panose="02020603050405020304" pitchFamily="18" charset="0"/>
                  </a:rPr>
                  <a:t>f</a:t>
                </a:r>
                <a:r>
                  <a:rPr lang="en-US" altLang="zh-CN" sz="2000" i="1" baseline="-25000" dirty="0">
                    <a:latin typeface="Times New Roman" panose="02020603050405020304" pitchFamily="18" charset="0"/>
                  </a:rPr>
                  <a:t>2</a:t>
                </a:r>
                <a:endParaRPr lang="en-US" altLang="zh-CN" sz="20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469" name="Text Box 46"/>
              <p:cNvSpPr txBox="1"/>
              <p:nvPr/>
            </p:nvSpPr>
            <p:spPr>
              <a:xfrm>
                <a:off x="1645" y="1168"/>
                <a:ext cx="286" cy="2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dirty="0">
                    <a:latin typeface="Times New Roman" panose="02020603050405020304" pitchFamily="18" charset="0"/>
                  </a:rPr>
                  <a:t>L</a:t>
                </a:r>
                <a:r>
                  <a:rPr lang="en-US" altLang="zh-CN" sz="2000" i="1" baseline="-25000" dirty="0">
                    <a:latin typeface="Times New Roman" panose="02020603050405020304" pitchFamily="18" charset="0"/>
                  </a:rPr>
                  <a:t>1</a:t>
                </a:r>
                <a:endParaRPr lang="en-US" altLang="zh-CN" sz="20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470" name="Text Box 47"/>
              <p:cNvSpPr txBox="1"/>
              <p:nvPr/>
            </p:nvSpPr>
            <p:spPr>
              <a:xfrm>
                <a:off x="3935" y="640"/>
                <a:ext cx="288" cy="2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dirty="0">
                    <a:latin typeface="Times New Roman" panose="02020603050405020304" pitchFamily="18" charset="0"/>
                  </a:rPr>
                  <a:t>L</a:t>
                </a:r>
                <a:r>
                  <a:rPr lang="en-US" altLang="zh-CN" sz="2000" i="1" baseline="-25000" dirty="0">
                    <a:latin typeface="Times New Roman" panose="02020603050405020304" pitchFamily="18" charset="0"/>
                  </a:rPr>
                  <a:t>2</a:t>
                </a:r>
                <a:endParaRPr lang="en-US" altLang="zh-CN" sz="2000" dirty="0">
                  <a:latin typeface="Times New Roman" panose="02020603050405020304" pitchFamily="18" charset="0"/>
                </a:endParaRPr>
              </a:p>
            </p:txBody>
          </p:sp>
        </p:grpSp>
      </p:grpSp>
      <p:graphicFrame>
        <p:nvGraphicFramePr>
          <p:cNvPr id="4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7677929"/>
              </p:ext>
            </p:extLst>
          </p:nvPr>
        </p:nvGraphicFramePr>
        <p:xfrm>
          <a:off x="684213" y="4833938"/>
          <a:ext cx="1511300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63" name="公式" r:id="rId4" imgW="647280" imgH="635040" progId="Equation.3">
                  <p:embed/>
                </p:oleObj>
              </mc:Choice>
              <mc:Fallback>
                <p:oleObj name="公式" r:id="rId4" imgW="647280" imgH="635040" progId="Equation.3">
                  <p:embed/>
                  <p:pic>
                    <p:nvPicPr>
                      <p:cNvPr id="4096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833938"/>
                        <a:ext cx="1511300" cy="14732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6880378"/>
              </p:ext>
            </p:extLst>
          </p:nvPr>
        </p:nvGraphicFramePr>
        <p:xfrm>
          <a:off x="3256947" y="5061673"/>
          <a:ext cx="4602163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64" name="Equation" r:id="rId6" imgW="1917360" imgH="457200" progId="Equation.DSMT4">
                  <p:embed/>
                </p:oleObj>
              </mc:Choice>
              <mc:Fallback>
                <p:oleObj name="Equation" r:id="rId6" imgW="1917360" imgH="457200" progId="Equation.DSMT4">
                  <p:embed/>
                  <p:pic>
                    <p:nvPicPr>
                      <p:cNvPr id="40960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6947" y="5061673"/>
                        <a:ext cx="4602163" cy="111601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7" name="Rectangle 3"/>
          <p:cNvSpPr/>
          <p:nvPr/>
        </p:nvSpPr>
        <p:spPr>
          <a:xfrm>
            <a:off x="539750" y="4761148"/>
            <a:ext cx="8137525" cy="12741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0" dirty="0">
                <a:solidFill>
                  <a:schemeClr val="tx2"/>
                </a:solidFill>
                <a:latin typeface="Times New Roman" panose="02020603050405020304" pitchFamily="18" charset="0"/>
              </a:rPr>
              <a:t>显微镜的放大率：</a:t>
            </a:r>
          </a:p>
          <a:p>
            <a:pPr>
              <a:lnSpc>
                <a:spcPct val="120000"/>
              </a:lnSpc>
            </a:pPr>
            <a:r>
              <a:rPr lang="en-US" altLang="zh-CN" sz="3200" b="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zh-CN" altLang="en-US" sz="3200" b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物镜的线放大率</a:t>
            </a:r>
            <a:r>
              <a:rPr lang="en-US" altLang="zh-CN" sz="3200" b="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× </a:t>
            </a:r>
            <a:r>
              <a:rPr lang="zh-CN" altLang="en-US" sz="3200" b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目镜的角放大率</a:t>
            </a:r>
            <a:r>
              <a:rPr lang="en-US" altLang="zh-CN" sz="3200" b="0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</a:p>
        </p:txBody>
      </p:sp>
      <p:grpSp>
        <p:nvGrpSpPr>
          <p:cNvPr id="104452" name="Group 5"/>
          <p:cNvGrpSpPr/>
          <p:nvPr/>
        </p:nvGrpSpPr>
        <p:grpSpPr>
          <a:xfrm>
            <a:off x="0" y="419100"/>
            <a:ext cx="5494338" cy="3952875"/>
            <a:chOff x="0" y="264"/>
            <a:chExt cx="3461" cy="2490"/>
          </a:xfrm>
        </p:grpSpPr>
        <p:sp>
          <p:nvSpPr>
            <p:cNvPr id="104477" name="Oval 6"/>
            <p:cNvSpPr/>
            <p:nvPr/>
          </p:nvSpPr>
          <p:spPr>
            <a:xfrm>
              <a:off x="927" y="792"/>
              <a:ext cx="103" cy="792"/>
            </a:xfrm>
            <a:prstGeom prst="ellipse">
              <a:avLst/>
            </a:prstGeom>
            <a:solidFill>
              <a:srgbClr val="C0C0C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04478" name="Oval 7"/>
            <p:cNvSpPr/>
            <p:nvPr/>
          </p:nvSpPr>
          <p:spPr>
            <a:xfrm>
              <a:off x="2472" y="264"/>
              <a:ext cx="207" cy="1717"/>
            </a:xfrm>
            <a:prstGeom prst="ellipse">
              <a:avLst/>
            </a:prstGeom>
            <a:solidFill>
              <a:srgbClr val="C0C0C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04479" name="Rectangle 8"/>
            <p:cNvSpPr/>
            <p:nvPr/>
          </p:nvSpPr>
          <p:spPr>
            <a:xfrm>
              <a:off x="767" y="2427"/>
              <a:ext cx="56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物镜</a:t>
              </a:r>
            </a:p>
          </p:txBody>
        </p:sp>
        <p:sp>
          <p:nvSpPr>
            <p:cNvPr id="104480" name="Rectangle 9"/>
            <p:cNvSpPr/>
            <p:nvPr/>
          </p:nvSpPr>
          <p:spPr>
            <a:xfrm>
              <a:off x="2366" y="2405"/>
              <a:ext cx="56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accent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目镜</a:t>
              </a:r>
            </a:p>
          </p:txBody>
        </p:sp>
        <p:sp>
          <p:nvSpPr>
            <p:cNvPr id="104481" name="Line 10"/>
            <p:cNvSpPr/>
            <p:nvPr/>
          </p:nvSpPr>
          <p:spPr>
            <a:xfrm flipV="1">
              <a:off x="206" y="264"/>
              <a:ext cx="0" cy="925"/>
            </a:xfrm>
            <a:prstGeom prst="line">
              <a:avLst/>
            </a:prstGeom>
            <a:ln w="76200" cap="flat" cmpd="sng">
              <a:solidFill>
                <a:srgbClr val="000000"/>
              </a:solidFill>
              <a:prstDash val="dash"/>
              <a:headEnd type="none" w="med" len="med"/>
              <a:tailEnd type="stealth" w="med" len="med"/>
            </a:ln>
          </p:spPr>
        </p:sp>
        <p:sp>
          <p:nvSpPr>
            <p:cNvPr id="104482" name="Line 11"/>
            <p:cNvSpPr/>
            <p:nvPr/>
          </p:nvSpPr>
          <p:spPr>
            <a:xfrm>
              <a:off x="0" y="1189"/>
              <a:ext cx="3297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lgDashDot"/>
              <a:headEnd type="none" w="med" len="med"/>
              <a:tailEnd type="none" w="med" len="med"/>
            </a:ln>
          </p:spPr>
        </p:sp>
        <p:sp>
          <p:nvSpPr>
            <p:cNvPr id="104483" name="Line 12"/>
            <p:cNvSpPr/>
            <p:nvPr/>
          </p:nvSpPr>
          <p:spPr>
            <a:xfrm flipV="1">
              <a:off x="1828" y="925"/>
              <a:ext cx="0" cy="264"/>
            </a:xfrm>
            <a:prstGeom prst="line">
              <a:avLst/>
            </a:prstGeom>
            <a:ln w="76200" cap="flat" cmpd="sng">
              <a:solidFill>
                <a:srgbClr val="8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104484" name="Line 13"/>
            <p:cNvSpPr/>
            <p:nvPr/>
          </p:nvSpPr>
          <p:spPr>
            <a:xfrm>
              <a:off x="619" y="1189"/>
              <a:ext cx="0" cy="131"/>
            </a:xfrm>
            <a:prstGeom prst="line">
              <a:avLst/>
            </a:prstGeom>
            <a:ln w="76200" cap="flat" cmpd="sng">
              <a:solidFill>
                <a:srgbClr val="800000"/>
              </a:solidFill>
              <a:prstDash val="solid"/>
              <a:headEnd type="none" w="med" len="med"/>
              <a:tailEnd type="stealth" w="sm" len="sm"/>
            </a:ln>
          </p:spPr>
        </p:sp>
        <p:sp>
          <p:nvSpPr>
            <p:cNvPr id="104485" name="Freeform 14"/>
            <p:cNvSpPr/>
            <p:nvPr/>
          </p:nvSpPr>
          <p:spPr>
            <a:xfrm>
              <a:off x="2266" y="1079"/>
              <a:ext cx="2" cy="11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" y="0"/>
                </a:cxn>
              </a:cxnLst>
              <a:rect l="0" t="0" r="0" b="0"/>
              <a:pathLst>
                <a:path w="3" h="129">
                  <a:moveTo>
                    <a:pt x="0" y="129"/>
                  </a:moveTo>
                  <a:lnTo>
                    <a:pt x="3" y="0"/>
                  </a:lnTo>
                </a:path>
              </a:pathLst>
            </a:custGeom>
            <a:noFill/>
            <a:ln w="38100" cap="flat" cmpd="sng">
              <a:solidFill>
                <a:srgbClr val="8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86" name="Freeform 15"/>
            <p:cNvSpPr/>
            <p:nvPr/>
          </p:nvSpPr>
          <p:spPr>
            <a:xfrm>
              <a:off x="1212" y="1168"/>
              <a:ext cx="120" cy="57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" y="0"/>
                </a:cxn>
              </a:cxnLst>
              <a:rect l="0" t="0" r="0" b="0"/>
              <a:pathLst>
                <a:path w="210" h="68">
                  <a:moveTo>
                    <a:pt x="0" y="68"/>
                  </a:moveTo>
                  <a:lnTo>
                    <a:pt x="210" y="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87" name="Text Box 16"/>
            <p:cNvSpPr txBox="1"/>
            <p:nvPr/>
          </p:nvSpPr>
          <p:spPr>
            <a:xfrm>
              <a:off x="2056" y="976"/>
              <a:ext cx="205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solidFill>
                    <a:srgbClr val="800000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</a:t>
              </a:r>
              <a:endParaRPr lang="en-US" altLang="zh-CN" sz="2400" dirty="0">
                <a:solidFill>
                  <a:srgbClr val="8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4488" name="Text Box 17"/>
            <p:cNvSpPr txBox="1"/>
            <p:nvPr/>
          </p:nvSpPr>
          <p:spPr>
            <a:xfrm>
              <a:off x="515" y="925"/>
              <a:ext cx="20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04489" name="Text Box 18"/>
            <p:cNvSpPr txBox="1"/>
            <p:nvPr/>
          </p:nvSpPr>
          <p:spPr>
            <a:xfrm>
              <a:off x="515" y="1320"/>
              <a:ext cx="20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04490" name="Text Box 19"/>
            <p:cNvSpPr txBox="1"/>
            <p:nvPr/>
          </p:nvSpPr>
          <p:spPr>
            <a:xfrm>
              <a:off x="1751" y="661"/>
              <a:ext cx="20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B</a:t>
              </a:r>
              <a:r>
                <a:rPr lang="en-US" altLang="zh-CN" sz="2000" i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04491" name="Text Box 20"/>
            <p:cNvSpPr txBox="1"/>
            <p:nvPr/>
          </p:nvSpPr>
          <p:spPr>
            <a:xfrm>
              <a:off x="1827" y="1202"/>
              <a:ext cx="20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A</a:t>
              </a:r>
              <a:r>
                <a:rPr lang="en-US" altLang="zh-CN" sz="2000" i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04492" name="Text Box 21"/>
            <p:cNvSpPr txBox="1"/>
            <p:nvPr/>
          </p:nvSpPr>
          <p:spPr>
            <a:xfrm>
              <a:off x="669" y="862"/>
              <a:ext cx="20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F</a:t>
              </a:r>
              <a:r>
                <a:rPr lang="en-US" altLang="zh-CN" sz="2000" i="1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04493" name="Text Box 22"/>
            <p:cNvSpPr txBox="1"/>
            <p:nvPr/>
          </p:nvSpPr>
          <p:spPr>
            <a:xfrm>
              <a:off x="1664" y="1271"/>
              <a:ext cx="20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F</a:t>
              </a:r>
              <a:r>
                <a:rPr lang="en-US" altLang="zh-CN" sz="2000" i="1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04494" name="Oval 23"/>
            <p:cNvSpPr/>
            <p:nvPr/>
          </p:nvSpPr>
          <p:spPr>
            <a:xfrm>
              <a:off x="669" y="1112"/>
              <a:ext cx="65" cy="118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04495" name="Oval 24"/>
            <p:cNvSpPr/>
            <p:nvPr/>
          </p:nvSpPr>
          <p:spPr>
            <a:xfrm>
              <a:off x="1730" y="1134"/>
              <a:ext cx="64" cy="114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04496" name="Text Box 25"/>
            <p:cNvSpPr txBox="1"/>
            <p:nvPr/>
          </p:nvSpPr>
          <p:spPr>
            <a:xfrm>
              <a:off x="3152" y="663"/>
              <a:ext cx="309" cy="52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i="1" dirty="0">
                  <a:latin typeface="Times New Roman" panose="02020603050405020304" pitchFamily="18" charset="0"/>
                  <a:sym typeface="Webdings" panose="05030102010509060703" pitchFamily="18" charset="2"/>
                </a:rPr>
                <a:t>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04453" name="Group 26"/>
          <p:cNvGrpSpPr/>
          <p:nvPr/>
        </p:nvGrpSpPr>
        <p:grpSpPr>
          <a:xfrm>
            <a:off x="327025" y="0"/>
            <a:ext cx="4743450" cy="3563938"/>
            <a:chOff x="785" y="640"/>
            <a:chExt cx="4154" cy="2245"/>
          </a:xfrm>
        </p:grpSpPr>
        <p:sp>
          <p:nvSpPr>
            <p:cNvPr id="104456" name="Freeform 27"/>
            <p:cNvSpPr/>
            <p:nvPr/>
          </p:nvSpPr>
          <p:spPr>
            <a:xfrm>
              <a:off x="785" y="904"/>
              <a:ext cx="3189" cy="3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3" y="35"/>
                </a:cxn>
              </a:cxnLst>
              <a:rect l="0" t="0" r="0" b="0"/>
              <a:pathLst>
                <a:path w="4008" h="363">
                  <a:moveTo>
                    <a:pt x="0" y="0"/>
                  </a:moveTo>
                  <a:lnTo>
                    <a:pt x="4008" y="363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57" name="Line 28"/>
            <p:cNvSpPr/>
            <p:nvPr/>
          </p:nvSpPr>
          <p:spPr>
            <a:xfrm>
              <a:off x="785" y="904"/>
              <a:ext cx="4154" cy="1189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104458" name="Freeform 29"/>
            <p:cNvSpPr/>
            <p:nvPr/>
          </p:nvSpPr>
          <p:spPr>
            <a:xfrm>
              <a:off x="1359" y="1332"/>
              <a:ext cx="2597" cy="628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131" y="0"/>
                </a:cxn>
              </a:cxnLst>
              <a:rect l="0" t="0" r="0" b="0"/>
              <a:pathLst>
                <a:path w="3266" h="742">
                  <a:moveTo>
                    <a:pt x="0" y="742"/>
                  </a:moveTo>
                  <a:lnTo>
                    <a:pt x="3266" y="0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59" name="Line 30"/>
            <p:cNvSpPr/>
            <p:nvPr/>
          </p:nvSpPr>
          <p:spPr>
            <a:xfrm>
              <a:off x="1359" y="1960"/>
              <a:ext cx="428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4460" name="Freeform 31"/>
            <p:cNvSpPr/>
            <p:nvPr/>
          </p:nvSpPr>
          <p:spPr>
            <a:xfrm>
              <a:off x="1931" y="1211"/>
              <a:ext cx="2031" cy="749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103" y="0"/>
                </a:cxn>
              </a:cxnLst>
              <a:rect l="0" t="0" r="0" b="0"/>
              <a:pathLst>
                <a:path w="2553" h="885">
                  <a:moveTo>
                    <a:pt x="0" y="885"/>
                  </a:moveTo>
                  <a:lnTo>
                    <a:pt x="2553" y="0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61" name="Freeform 32"/>
            <p:cNvSpPr/>
            <p:nvPr/>
          </p:nvSpPr>
          <p:spPr>
            <a:xfrm>
              <a:off x="785" y="904"/>
              <a:ext cx="3160" cy="4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2" y="49"/>
                </a:cxn>
              </a:cxnLst>
              <a:rect l="0" t="0" r="0" b="0"/>
              <a:pathLst>
                <a:path w="3971" h="513">
                  <a:moveTo>
                    <a:pt x="0" y="0"/>
                  </a:moveTo>
                  <a:lnTo>
                    <a:pt x="3971" y="513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62" name="Freeform 33"/>
            <p:cNvSpPr/>
            <p:nvPr/>
          </p:nvSpPr>
          <p:spPr>
            <a:xfrm>
              <a:off x="3962" y="1211"/>
              <a:ext cx="931" cy="10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2"/>
                </a:cxn>
              </a:cxnLst>
              <a:rect l="0" t="0" r="0" b="0"/>
              <a:pathLst>
                <a:path w="1170" h="128">
                  <a:moveTo>
                    <a:pt x="0" y="0"/>
                  </a:moveTo>
                  <a:lnTo>
                    <a:pt x="1170" y="128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63" name="Freeform 34"/>
            <p:cNvSpPr/>
            <p:nvPr/>
          </p:nvSpPr>
          <p:spPr>
            <a:xfrm>
              <a:off x="3956" y="1338"/>
              <a:ext cx="931" cy="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</a:cxnLst>
              <a:rect l="0" t="0" r="0" b="0"/>
              <a:pathLst>
                <a:path w="1170" h="143">
                  <a:moveTo>
                    <a:pt x="0" y="0"/>
                  </a:moveTo>
                  <a:lnTo>
                    <a:pt x="1170" y="143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64" name="Freeform 35"/>
            <p:cNvSpPr/>
            <p:nvPr/>
          </p:nvSpPr>
          <p:spPr>
            <a:xfrm>
              <a:off x="2196" y="1706"/>
              <a:ext cx="210" cy="51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1" y="0"/>
                </a:cxn>
              </a:cxnLst>
              <a:rect l="0" t="0" r="0" b="0"/>
              <a:pathLst>
                <a:path w="263" h="60">
                  <a:moveTo>
                    <a:pt x="0" y="60"/>
                  </a:moveTo>
                  <a:lnTo>
                    <a:pt x="263" y="0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65" name="Line 36"/>
            <p:cNvSpPr/>
            <p:nvPr/>
          </p:nvSpPr>
          <p:spPr>
            <a:xfrm>
              <a:off x="2972" y="2224"/>
              <a:ext cx="0" cy="661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104466" name="Line 37"/>
            <p:cNvSpPr/>
            <p:nvPr/>
          </p:nvSpPr>
          <p:spPr>
            <a:xfrm>
              <a:off x="4079" y="2621"/>
              <a:ext cx="0" cy="264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104467" name="Line 38"/>
            <p:cNvSpPr/>
            <p:nvPr/>
          </p:nvSpPr>
          <p:spPr>
            <a:xfrm>
              <a:off x="2972" y="2752"/>
              <a:ext cx="1100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104468" name="Line 39"/>
            <p:cNvSpPr/>
            <p:nvPr/>
          </p:nvSpPr>
          <p:spPr>
            <a:xfrm>
              <a:off x="1857" y="2752"/>
              <a:ext cx="1092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104469" name="Line 40"/>
            <p:cNvSpPr/>
            <p:nvPr/>
          </p:nvSpPr>
          <p:spPr>
            <a:xfrm>
              <a:off x="1461" y="2224"/>
              <a:ext cx="0" cy="661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104470" name="Line 41"/>
            <p:cNvSpPr/>
            <p:nvPr/>
          </p:nvSpPr>
          <p:spPr>
            <a:xfrm>
              <a:off x="1857" y="2224"/>
              <a:ext cx="0" cy="661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104471" name="Line 42"/>
            <p:cNvSpPr/>
            <p:nvPr/>
          </p:nvSpPr>
          <p:spPr>
            <a:xfrm>
              <a:off x="1461" y="2752"/>
              <a:ext cx="415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104472" name="Text Box 43"/>
            <p:cNvSpPr txBox="1"/>
            <p:nvPr/>
          </p:nvSpPr>
          <p:spPr>
            <a:xfrm>
              <a:off x="1645" y="2488"/>
              <a:ext cx="28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f</a:t>
              </a:r>
              <a:r>
                <a:rPr lang="en-US" altLang="zh-CN" sz="2000" i="1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04473" name="Text Box 44"/>
            <p:cNvSpPr txBox="1"/>
            <p:nvPr/>
          </p:nvSpPr>
          <p:spPr>
            <a:xfrm>
              <a:off x="2217" y="2488"/>
              <a:ext cx="28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104474" name="Text Box 45"/>
            <p:cNvSpPr txBox="1"/>
            <p:nvPr/>
          </p:nvSpPr>
          <p:spPr>
            <a:xfrm>
              <a:off x="3363" y="2488"/>
              <a:ext cx="28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f</a:t>
              </a:r>
              <a:r>
                <a:rPr lang="en-US" altLang="zh-CN" sz="2000" i="1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04475" name="Text Box 46"/>
            <p:cNvSpPr txBox="1"/>
            <p:nvPr/>
          </p:nvSpPr>
          <p:spPr>
            <a:xfrm>
              <a:off x="1645" y="1168"/>
              <a:ext cx="286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L</a:t>
              </a:r>
              <a:r>
                <a:rPr lang="en-US" altLang="zh-CN" sz="2000" i="1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04476" name="Text Box 47"/>
            <p:cNvSpPr txBox="1"/>
            <p:nvPr/>
          </p:nvSpPr>
          <p:spPr>
            <a:xfrm>
              <a:off x="3935" y="640"/>
              <a:ext cx="288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L</a:t>
              </a:r>
              <a:r>
                <a:rPr lang="en-US" altLang="zh-CN" sz="2000" i="1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4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0390046"/>
              </p:ext>
            </p:extLst>
          </p:nvPr>
        </p:nvGraphicFramePr>
        <p:xfrm>
          <a:off x="5980113" y="493713"/>
          <a:ext cx="2439987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32" name="Equation" r:id="rId3" imgW="1307880" imgH="457200" progId="Equation.DSMT4">
                  <p:embed/>
                </p:oleObj>
              </mc:Choice>
              <mc:Fallback>
                <p:oleObj name="Equation" r:id="rId3" imgW="1307880" imgH="457200" progId="Equation.DSMT4">
                  <p:embed/>
                  <p:pic>
                    <p:nvPicPr>
                      <p:cNvPr id="4106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0113" y="493713"/>
                        <a:ext cx="2439987" cy="10477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38106"/>
              </p:ext>
            </p:extLst>
          </p:nvPr>
        </p:nvGraphicFramePr>
        <p:xfrm>
          <a:off x="5309726" y="3684989"/>
          <a:ext cx="3481406" cy="11416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33" name="Equation" r:id="rId5" imgW="1346040" imgH="431640" progId="Equation.DSMT4">
                  <p:embed/>
                </p:oleObj>
              </mc:Choice>
              <mc:Fallback>
                <p:oleObj name="Equation" r:id="rId5" imgW="1346040" imgH="431640" progId="Equation.DSMT4">
                  <p:embed/>
                  <p:pic>
                    <p:nvPicPr>
                      <p:cNvPr id="410672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9726" y="3684989"/>
                        <a:ext cx="3481406" cy="114165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770098"/>
              </p:ext>
            </p:extLst>
          </p:nvPr>
        </p:nvGraphicFramePr>
        <p:xfrm>
          <a:off x="5794375" y="2060575"/>
          <a:ext cx="2378075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34" name="公式" r:id="rId7" imgW="1193040" imgH="596880" progId="Equation.3">
                  <p:embed/>
                </p:oleObj>
              </mc:Choice>
              <mc:Fallback>
                <p:oleObj name="公式" r:id="rId7" imgW="1193040" imgH="596880" progId="Equation.3">
                  <p:embed/>
                  <p:pic>
                    <p:nvPicPr>
                      <p:cNvPr id="410673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75" y="2060575"/>
                        <a:ext cx="2378075" cy="12080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2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1" name="Text Box 3"/>
          <p:cNvSpPr txBox="1"/>
          <p:nvPr/>
        </p:nvSpPr>
        <p:spPr>
          <a:xfrm>
            <a:off x="684213" y="1737482"/>
            <a:ext cx="7920037" cy="214578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110000"/>
              </a:lnSpc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en-US" altLang="zh-CN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由于显微镜的物镜、目镜的焦距与它的镜筒长度相比很小，因此可近似地把</a:t>
            </a:r>
            <a:r>
              <a:rPr lang="en-US" altLang="zh-CN" sz="2800" b="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</a:t>
            </a: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看作镜筒长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  <a:p>
            <a:pPr algn="l" eaLnBrk="1" hangingPunct="1">
              <a:lnSpc>
                <a:spcPct val="110000"/>
              </a:lnSpc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镜筒越长，物镜和目镜的焦距越短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，显微镜的放大率就越大。</a:t>
            </a:r>
          </a:p>
        </p:txBody>
      </p:sp>
      <p:graphicFrame>
        <p:nvGraphicFramePr>
          <p:cNvPr id="4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6199236"/>
              </p:ext>
            </p:extLst>
          </p:nvPr>
        </p:nvGraphicFramePr>
        <p:xfrm>
          <a:off x="2740147" y="351480"/>
          <a:ext cx="3481406" cy="11416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70" name="Equation" r:id="rId4" imgW="1346040" imgH="431640" progId="Equation.DSMT4">
                  <p:embed/>
                </p:oleObj>
              </mc:Choice>
              <mc:Fallback>
                <p:oleObj name="Equation" r:id="rId4" imgW="1346040" imgH="431640" progId="Equation.DSMT4">
                  <p:embed/>
                  <p:pic>
                    <p:nvPicPr>
                      <p:cNvPr id="5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0147" y="351480"/>
                        <a:ext cx="3481406" cy="114165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1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1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/>
          </p:cNvSpPr>
          <p:nvPr>
            <p:ph type="title"/>
          </p:nvPr>
        </p:nvSpPr>
        <p:spPr>
          <a:xfrm>
            <a:off x="685800" y="341313"/>
            <a:ext cx="7467600" cy="7620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3600" b="0" dirty="0">
                <a:solidFill>
                  <a:srgbClr val="C00000"/>
                </a:solidFill>
                <a:latin typeface="黑体" panose="02010609060101010101" pitchFamily="49" charset="-122"/>
              </a:rPr>
              <a:t>（</a:t>
            </a:r>
            <a:r>
              <a:rPr lang="en-US" altLang="zh-CN" sz="3600" b="0" dirty="0">
                <a:solidFill>
                  <a:srgbClr val="C00000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3600" b="0" dirty="0">
                <a:solidFill>
                  <a:srgbClr val="C00000"/>
                </a:solidFill>
                <a:latin typeface="黑体" panose="02010609060101010101" pitchFamily="49" charset="-122"/>
              </a:rPr>
              <a:t>）显微镜的分辨率</a:t>
            </a:r>
          </a:p>
        </p:txBody>
      </p:sp>
      <p:sp>
        <p:nvSpPr>
          <p:cNvPr id="412675" name="Rectangle 3"/>
          <p:cNvSpPr>
            <a:spLocks noGrp="1"/>
          </p:cNvSpPr>
          <p:nvPr>
            <p:ph idx="1"/>
          </p:nvPr>
        </p:nvSpPr>
        <p:spPr>
          <a:xfrm>
            <a:off x="935596" y="2024844"/>
            <a:ext cx="7633543" cy="304800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0" dirty="0" smtClean="0">
                <a:solidFill>
                  <a:schemeClr val="accent2"/>
                </a:solidFill>
                <a:latin typeface="黑体" panose="02010609060101010101" pitchFamily="49" charset="-122"/>
              </a:rPr>
              <a:t>分辨率</a:t>
            </a: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</a:rPr>
              <a:t>：</a:t>
            </a:r>
            <a:r>
              <a:rPr lang="zh-CN" altLang="en-US" sz="2800" b="0" dirty="0">
                <a:latin typeface="黑体" panose="02010609060101010101" pitchFamily="49" charset="-122"/>
              </a:rPr>
              <a:t>两个可分辨点之间的最小距离。</a:t>
            </a:r>
          </a:p>
          <a:p>
            <a:pPr eaLnBrk="1" hangingPunct="1">
              <a:lnSpc>
                <a:spcPct val="120000"/>
              </a:lnSpc>
            </a:pPr>
            <a:endParaRPr lang="zh-CN" altLang="en-US" sz="2800" b="0" dirty="0">
              <a:latin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0" dirty="0" smtClean="0">
                <a:latin typeface="黑体" panose="02010609060101010101" pitchFamily="49" charset="-122"/>
              </a:rPr>
              <a:t>由于</a:t>
            </a:r>
            <a:r>
              <a:rPr lang="zh-CN" altLang="en-US" sz="2800" b="0" dirty="0">
                <a:latin typeface="黑体" panose="02010609060101010101" pitchFamily="49" charset="-122"/>
              </a:rPr>
              <a:t>光的衍射作用，一点光源发出的光波入射到透镜时，经透镜所成的像是一衍射光斑。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2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2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/>
          <p:nvPr/>
        </p:nvSpPr>
        <p:spPr>
          <a:xfrm>
            <a:off x="827584" y="4037472"/>
            <a:ext cx="7994650" cy="22606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algn="l" eaLnBrk="1" hangingPunct="1">
              <a:lnSpc>
                <a:spcPct val="140000"/>
              </a:lnSpc>
              <a:spcBef>
                <a:spcPct val="20000"/>
              </a:spcBef>
            </a:pPr>
            <a:r>
              <a:rPr lang="zh-CN" altLang="en-US" sz="2800" b="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瑞利分辨判据：</a:t>
            </a:r>
            <a:r>
              <a:rPr lang="zh-CN" altLang="en-US" sz="28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两个衍射图样恰能分辨的条件是：一个点光源的衍射图样的</a:t>
            </a:r>
            <a:r>
              <a:rPr lang="zh-CN" altLang="en-US" sz="2800" b="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亮斑中心</a:t>
            </a:r>
            <a:r>
              <a:rPr lang="zh-CN" altLang="en-US" sz="28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正好落在另一个点光源的衍射图样的</a:t>
            </a:r>
            <a:r>
              <a:rPr lang="zh-CN" altLang="en-US" sz="2800" b="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第一暗环</a:t>
            </a:r>
            <a:r>
              <a:rPr lang="zh-CN" altLang="en-US" sz="28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上。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</a:p>
        </p:txBody>
      </p:sp>
      <p:pic>
        <p:nvPicPr>
          <p:cNvPr id="107523" name="Picture 3" descr="Untitled"/>
          <p:cNvPicPr>
            <a:picLocks noChangeAspect="1"/>
          </p:cNvPicPr>
          <p:nvPr/>
        </p:nvPicPr>
        <p:blipFill>
          <a:blip r:embed="rId2">
            <a:biLevel thresh="50000"/>
            <a:grayscl/>
          </a:blip>
          <a:stretch>
            <a:fillRect/>
          </a:stretch>
        </p:blipFill>
        <p:spPr>
          <a:xfrm>
            <a:off x="990600" y="0"/>
            <a:ext cx="6934200" cy="4010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7524" name="Oval 4"/>
          <p:cNvSpPr/>
          <p:nvPr/>
        </p:nvSpPr>
        <p:spPr>
          <a:xfrm>
            <a:off x="2133600" y="2209800"/>
            <a:ext cx="228600" cy="2286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7525" name="Oval 5"/>
          <p:cNvSpPr/>
          <p:nvPr/>
        </p:nvSpPr>
        <p:spPr>
          <a:xfrm>
            <a:off x="4306888" y="2241550"/>
            <a:ext cx="228600" cy="228600"/>
          </a:xfrm>
          <a:prstGeom prst="ellipse">
            <a:avLst/>
          </a:prstGeom>
          <a:solidFill>
            <a:srgbClr val="A5002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sz="2000" b="0" dirty="0">
              <a:solidFill>
                <a:srgbClr val="8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7526" name="Rectangle 7"/>
          <p:cNvSpPr/>
          <p:nvPr/>
        </p:nvSpPr>
        <p:spPr>
          <a:xfrm>
            <a:off x="1258888" y="0"/>
            <a:ext cx="6481762" cy="1268413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7527" name="Oval 8"/>
          <p:cNvSpPr/>
          <p:nvPr/>
        </p:nvSpPr>
        <p:spPr>
          <a:xfrm>
            <a:off x="3983038" y="2263775"/>
            <a:ext cx="228600" cy="2286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13705" name="Oval 9"/>
          <p:cNvSpPr/>
          <p:nvPr/>
        </p:nvSpPr>
        <p:spPr>
          <a:xfrm>
            <a:off x="3743325" y="1989138"/>
            <a:ext cx="684213" cy="755650"/>
          </a:xfrm>
          <a:prstGeom prst="ellipse">
            <a:avLst/>
          </a:prstGeom>
          <a:noFill/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7529" name="Oval 10"/>
          <p:cNvSpPr/>
          <p:nvPr/>
        </p:nvSpPr>
        <p:spPr>
          <a:xfrm>
            <a:off x="6840538" y="2241550"/>
            <a:ext cx="228600" cy="2286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7530" name="Oval 11"/>
          <p:cNvSpPr/>
          <p:nvPr/>
        </p:nvSpPr>
        <p:spPr>
          <a:xfrm>
            <a:off x="6154738" y="2241550"/>
            <a:ext cx="228600" cy="2286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3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70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/>
          <p:nvPr/>
        </p:nvSpPr>
        <p:spPr>
          <a:xfrm>
            <a:off x="533400" y="3048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显微镜物镜所能分辨两点之间的最短距离</a:t>
            </a:r>
            <a:r>
              <a:rPr lang="en-US" altLang="zh-CN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Z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为：</a:t>
            </a:r>
          </a:p>
        </p:txBody>
      </p:sp>
      <p:sp>
        <p:nvSpPr>
          <p:cNvPr id="414724" name="Rectangle 4"/>
          <p:cNvSpPr/>
          <p:nvPr/>
        </p:nvSpPr>
        <p:spPr>
          <a:xfrm>
            <a:off x="575556" y="2924944"/>
            <a:ext cx="8153400" cy="2771775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algn="l" eaLnBrk="1" hangingPunct="1">
              <a:lnSpc>
                <a:spcPct val="130000"/>
              </a:lnSpc>
              <a:spcBef>
                <a:spcPct val="20000"/>
              </a:spcBef>
            </a:pPr>
            <a:r>
              <a:rPr lang="en-US" altLang="zh-CN" sz="2800" b="0" i="1" dirty="0" smtClean="0">
                <a:ea typeface="黑体" panose="02010609060101010101" pitchFamily="49" charset="-122"/>
                <a:sym typeface="Symbol" panose="05050102010706020507" pitchFamily="18" charset="2"/>
              </a:rPr>
              <a:t>u</a:t>
            </a:r>
            <a:r>
              <a:rPr lang="zh-CN" altLang="en-US" sz="2800" b="0" dirty="0">
                <a:ea typeface="黑体" panose="02010609060101010101" pitchFamily="49" charset="-122"/>
              </a:rPr>
              <a:t>是被观测物体射到物镜边缘的光线与主光轴的夹角，</a:t>
            </a:r>
            <a:r>
              <a:rPr lang="en-US" altLang="zh-CN" sz="2800" b="0" i="1" dirty="0">
                <a:ea typeface="黑体" panose="02010609060101010101" pitchFamily="49" charset="-122"/>
              </a:rPr>
              <a:t>n</a:t>
            </a:r>
            <a:r>
              <a:rPr lang="zh-CN" altLang="en-US" sz="2800" b="0" dirty="0">
                <a:ea typeface="黑体" panose="02010609060101010101" pitchFamily="49" charset="-122"/>
              </a:rPr>
              <a:t>是物镜与标本间媒质的折射率，</a:t>
            </a:r>
            <a:r>
              <a:rPr lang="zh-CN" altLang="en-US" sz="2800" b="0" i="1" dirty="0">
                <a:ea typeface="黑体" panose="02010609060101010101" pitchFamily="49" charset="-122"/>
                <a:sym typeface="Symbol" panose="05050102010706020507" pitchFamily="18" charset="2"/>
              </a:rPr>
              <a:t></a:t>
            </a:r>
            <a:r>
              <a:rPr lang="zh-CN" altLang="en-US" sz="2800" b="0" dirty="0">
                <a:ea typeface="黑体" panose="02010609060101010101" pitchFamily="49" charset="-122"/>
              </a:rPr>
              <a:t>是所用光波的波长。</a:t>
            </a:r>
          </a:p>
          <a:p>
            <a:pPr algn="l" eaLnBrk="1" hangingPunct="1">
              <a:lnSpc>
                <a:spcPct val="130000"/>
              </a:lnSpc>
              <a:spcBef>
                <a:spcPct val="20000"/>
              </a:spcBef>
            </a:pPr>
            <a:r>
              <a:rPr lang="zh-CN" altLang="en-US" sz="2800" b="0" dirty="0">
                <a:ea typeface="黑体" panose="02010609060101010101" pitchFamily="49" charset="-122"/>
              </a:rPr>
              <a:t>     </a:t>
            </a:r>
            <a:r>
              <a:rPr lang="en-US" altLang="zh-CN" sz="2800" b="0" i="1" dirty="0">
                <a:ea typeface="黑体" panose="02010609060101010101" pitchFamily="49" charset="-122"/>
              </a:rPr>
              <a:t>n</a:t>
            </a:r>
            <a:r>
              <a:rPr lang="en-US" altLang="zh-CN" sz="2800" b="0" dirty="0">
                <a:ea typeface="黑体" panose="02010609060101010101" pitchFamily="49" charset="-122"/>
              </a:rPr>
              <a:t>sin</a:t>
            </a:r>
            <a:r>
              <a:rPr lang="en-US" altLang="zh-CN" sz="2800" b="0" i="1" dirty="0">
                <a:ea typeface="黑体" panose="02010609060101010101" pitchFamily="49" charset="-122"/>
                <a:sym typeface="Symbol" panose="05050102010706020507" pitchFamily="18" charset="2"/>
              </a:rPr>
              <a:t>u</a:t>
            </a:r>
            <a:r>
              <a:rPr lang="zh-CN" altLang="en-US" sz="2800" b="0" dirty="0">
                <a:ea typeface="黑体" panose="02010609060101010101" pitchFamily="49" charset="-122"/>
              </a:rPr>
              <a:t>称为物镜的</a:t>
            </a:r>
            <a:r>
              <a:rPr lang="zh-CN" altLang="en-US" sz="2800" b="0" dirty="0">
                <a:solidFill>
                  <a:schemeClr val="accent2"/>
                </a:solidFill>
                <a:ea typeface="黑体" panose="02010609060101010101" pitchFamily="49" charset="-122"/>
              </a:rPr>
              <a:t>数值孔径（</a:t>
            </a:r>
            <a:r>
              <a:rPr lang="en-US" altLang="zh-CN" sz="2800" b="0" dirty="0">
                <a:solidFill>
                  <a:schemeClr val="accent2"/>
                </a:solidFill>
                <a:ea typeface="黑体" panose="02010609060101010101" pitchFamily="49" charset="-122"/>
              </a:rPr>
              <a:t>N.A.</a:t>
            </a:r>
            <a:r>
              <a:rPr lang="zh-CN" altLang="en-US" sz="2800" b="0" dirty="0">
                <a:solidFill>
                  <a:schemeClr val="accent2"/>
                </a:solidFill>
                <a:ea typeface="黑体" panose="02010609060101010101" pitchFamily="49" charset="-122"/>
              </a:rPr>
              <a:t>）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588094"/>
              </p:ext>
            </p:extLst>
          </p:nvPr>
        </p:nvGraphicFramePr>
        <p:xfrm>
          <a:off x="2665814" y="1317062"/>
          <a:ext cx="3240087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92" name="Equation" r:id="rId3" imgW="1294920" imgH="507960" progId="Equation.3">
                  <p:embed/>
                </p:oleObj>
              </mc:Choice>
              <mc:Fallback>
                <p:oleObj name="Equation" r:id="rId3" imgW="1294920" imgH="507960" progId="Equation.3">
                  <p:embed/>
                  <p:pic>
                    <p:nvPicPr>
                      <p:cNvPr id="4147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5814" y="1317062"/>
                        <a:ext cx="3240087" cy="13001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4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4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14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/>
          <p:nvPr/>
        </p:nvSpPr>
        <p:spPr>
          <a:xfrm>
            <a:off x="611188" y="1808820"/>
            <a:ext cx="8215312" cy="4281488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提高显微镜物镜分辨率的方法：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r>
              <a:rPr lang="en-US" altLang="zh-CN" sz="2800" b="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、减少波长；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r>
              <a:rPr lang="en-US" altLang="zh-CN" sz="2800" b="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、增大数值孔径。</a:t>
            </a:r>
          </a:p>
          <a:p>
            <a:pPr marL="457200" indent="-457200" algn="l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 用</a:t>
            </a: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紫外光</a:t>
            </a:r>
            <a:r>
              <a:rPr lang="en-US" altLang="zh-CN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(275nm)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代替可见光</a:t>
            </a:r>
            <a:r>
              <a:rPr lang="en-US" altLang="zh-CN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(550nm)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；</a:t>
            </a:r>
          </a:p>
          <a:p>
            <a:pPr marL="457200" indent="-457200" algn="l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 在物镜和样品之间加上</a:t>
            </a: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折射率高的媒质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如香柏油</a:t>
            </a:r>
            <a:r>
              <a:rPr lang="en-US" altLang="zh-CN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(n=1.52)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8829137"/>
              </p:ext>
            </p:extLst>
          </p:nvPr>
        </p:nvGraphicFramePr>
        <p:xfrm>
          <a:off x="2607940" y="367938"/>
          <a:ext cx="3240087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16" name="Equation" r:id="rId3" imgW="1294920" imgH="507960" progId="Equation.3">
                  <p:embed/>
                </p:oleObj>
              </mc:Choice>
              <mc:Fallback>
                <p:oleObj name="Equation" r:id="rId3" imgW="1294920" imgH="507960" progId="Equation.3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7940" y="367938"/>
                        <a:ext cx="3240087" cy="13001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5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5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15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15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15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/>
          <p:nvPr/>
        </p:nvSpPr>
        <p:spPr>
          <a:xfrm>
            <a:off x="323850" y="836614"/>
            <a:ext cx="8640763" cy="75565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marL="457200" indent="-457200" algn="l"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800" b="0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放大率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是</a:t>
            </a:r>
            <a:r>
              <a:rPr lang="zh-CN" altLang="en-US" sz="2800" b="0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物镜的</a:t>
            </a: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线放大率</a:t>
            </a:r>
            <a:r>
              <a:rPr lang="zh-CN" altLang="en-US" sz="2800" b="0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和目镜的</a:t>
            </a: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角放大率</a:t>
            </a:r>
            <a:r>
              <a:rPr lang="zh-CN" altLang="en-US" sz="2800" b="0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乘积</a:t>
            </a:r>
            <a:r>
              <a:rPr lang="zh-CN" altLang="en-US" sz="2800" b="0" dirty="0" smtClean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；</a:t>
            </a:r>
            <a:endParaRPr lang="zh-CN" altLang="en-US" sz="2800" b="0" dirty="0">
              <a:solidFill>
                <a:schemeClr val="hlin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0595" name="Rectangle 3"/>
          <p:cNvSpPr/>
          <p:nvPr/>
        </p:nvSpPr>
        <p:spPr>
          <a:xfrm>
            <a:off x="1008063" y="115888"/>
            <a:ext cx="74168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dirty="0">
                <a:solidFill>
                  <a:schemeClr val="hlin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显微镜的分辨率和放大率的区别</a:t>
            </a:r>
          </a:p>
        </p:txBody>
      </p:sp>
      <p:sp>
        <p:nvSpPr>
          <p:cNvPr id="6" name="Rectangle 2"/>
          <p:cNvSpPr/>
          <p:nvPr/>
        </p:nvSpPr>
        <p:spPr>
          <a:xfrm>
            <a:off x="480787" y="2932232"/>
            <a:ext cx="8087658" cy="3377088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marL="457200" indent="-457200" algn="l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800" b="0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分辨率</a:t>
            </a:r>
            <a:r>
              <a:rPr lang="zh-CN" altLang="en-US" sz="2800" b="0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只决定于</a:t>
            </a:r>
            <a:r>
              <a:rPr lang="zh-CN" altLang="en-US" sz="2800" b="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物镜的特性，</a:t>
            </a:r>
            <a:r>
              <a:rPr lang="zh-CN" altLang="en-US" sz="2800" b="0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与目镜无关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；</a:t>
            </a:r>
          </a:p>
          <a:p>
            <a:pPr marL="457200" indent="-457200" algn="l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800" b="0" dirty="0" smtClean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目镜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只能放大物镜所分辨的细节，不能提高物镜的分辨率。</a:t>
            </a:r>
          </a:p>
          <a:p>
            <a:pPr marL="457200" indent="-457200" algn="l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800" b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所以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在考虑提高显微镜的总放大率时，必须考虑提高分辨率。 </a:t>
            </a:r>
          </a:p>
          <a:p>
            <a:pPr marL="914400" lvl="1" indent="-457200" algn="l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sz="2800" b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如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40x,N.A.0.65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物镜，</a:t>
            </a:r>
            <a:r>
              <a:rPr lang="en-US" altLang="zh-CN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20x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目镜</a:t>
            </a:r>
          </a:p>
          <a:p>
            <a:pPr marL="914400" lvl="1" indent="-457200" algn="l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800" b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100x,N.A.1.30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物镜 </a:t>
            </a:r>
            <a:r>
              <a:rPr lang="en-US" altLang="zh-CN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8x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目镜</a:t>
            </a:r>
            <a:r>
              <a:rPr lang="zh-CN" altLang="en-US" sz="2800" b="0" dirty="0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（好）</a:t>
            </a: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278502"/>
              </p:ext>
            </p:extLst>
          </p:nvPr>
        </p:nvGraphicFramePr>
        <p:xfrm>
          <a:off x="5304842" y="1513832"/>
          <a:ext cx="3240087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86" name="Equation" r:id="rId4" imgW="1294920" imgH="507960" progId="Equation.3">
                  <p:embed/>
                </p:oleObj>
              </mc:Choice>
              <mc:Fallback>
                <p:oleObj name="Equation" r:id="rId4" imgW="1294920" imgH="507960" progId="Equation.3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4842" y="1513832"/>
                        <a:ext cx="3240087" cy="13001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8640843"/>
              </p:ext>
            </p:extLst>
          </p:nvPr>
        </p:nvGraphicFramePr>
        <p:xfrm>
          <a:off x="865048" y="1624695"/>
          <a:ext cx="3481406" cy="11416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87" name="Equation" r:id="rId6" imgW="1346040" imgH="431640" progId="Equation.DSMT4">
                  <p:embed/>
                </p:oleObj>
              </mc:Choice>
              <mc:Fallback>
                <p:oleObj name="Equation" r:id="rId6" imgW="1346040" imgH="431640" progId="Equation.DSMT4">
                  <p:embed/>
                  <p:pic>
                    <p:nvPicPr>
                      <p:cNvPr id="5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5048" y="1624695"/>
                        <a:ext cx="3481406" cy="114165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/>
          </p:cNvSpPr>
          <p:nvPr>
            <p:ph type="title"/>
          </p:nvPr>
        </p:nvSpPr>
        <p:spPr>
          <a:xfrm>
            <a:off x="698557" y="323225"/>
            <a:ext cx="7772400" cy="4572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b="0" dirty="0" smtClean="0">
                <a:solidFill>
                  <a:srgbClr val="FF0000"/>
                </a:solidFill>
              </a:rPr>
              <a:t>小结</a:t>
            </a:r>
            <a:endParaRPr lang="en-US" altLang="zh-CN" b="0" dirty="0">
              <a:solidFill>
                <a:srgbClr val="FF0000"/>
              </a:solidFill>
            </a:endParaRPr>
          </a:p>
        </p:txBody>
      </p:sp>
      <p:sp>
        <p:nvSpPr>
          <p:cNvPr id="418819" name="Rectangle 3"/>
          <p:cNvSpPr>
            <a:spLocks noGrp="1"/>
          </p:cNvSpPr>
          <p:nvPr>
            <p:ph idx="1"/>
          </p:nvPr>
        </p:nvSpPr>
        <p:spPr>
          <a:xfrm>
            <a:off x="512180" y="1115028"/>
            <a:ext cx="7772400" cy="1466126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zh-CN" altLang="en-US" b="0" dirty="0" smtClean="0">
                <a:solidFill>
                  <a:schemeClr val="accent2"/>
                </a:solidFill>
              </a:rPr>
              <a:t>视力</a:t>
            </a:r>
            <a:endParaRPr lang="en-US" altLang="zh-CN" b="0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zh-CN" altLang="en-US" b="0" dirty="0" smtClean="0">
                <a:solidFill>
                  <a:schemeClr val="accent2"/>
                </a:solidFill>
              </a:rPr>
              <a:t>视力异常及其调节方法</a:t>
            </a:r>
            <a:endParaRPr lang="en-US" altLang="zh-CN" b="0" dirty="0" smtClean="0">
              <a:solidFill>
                <a:schemeClr val="accent2"/>
              </a:solidFill>
            </a:endParaRPr>
          </a:p>
        </p:txBody>
      </p:sp>
      <p:graphicFrame>
        <p:nvGraphicFramePr>
          <p:cNvPr id="4188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3784710"/>
              </p:ext>
            </p:extLst>
          </p:nvPr>
        </p:nvGraphicFramePr>
        <p:xfrm>
          <a:off x="4475452" y="2497863"/>
          <a:ext cx="1676400" cy="149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92" r:id="rId3" imgW="469900" imgH="419100" progId="Equation.3">
                  <p:embed/>
                </p:oleObj>
              </mc:Choice>
              <mc:Fallback>
                <p:oleObj r:id="rId3" imgW="469900" imgH="419100" progId="Equation.3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75452" y="2497863"/>
                        <a:ext cx="1676400" cy="1493837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994930"/>
              </p:ext>
            </p:extLst>
          </p:nvPr>
        </p:nvGraphicFramePr>
        <p:xfrm>
          <a:off x="5733106" y="4835766"/>
          <a:ext cx="3240087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93" name="Equation" r:id="rId5" imgW="1294920" imgH="507960" progId="Equation.3">
                  <p:embed/>
                </p:oleObj>
              </mc:Choice>
              <mc:Fallback>
                <p:oleObj name="Equation" r:id="rId5" imgW="1294920" imgH="507960" progId="Equation.3">
                  <p:embed/>
                  <p:pic>
                    <p:nvPicPr>
                      <p:cNvPr id="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3106" y="4835766"/>
                        <a:ext cx="3240087" cy="13001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2445920"/>
              </p:ext>
            </p:extLst>
          </p:nvPr>
        </p:nvGraphicFramePr>
        <p:xfrm>
          <a:off x="2771775" y="4907888"/>
          <a:ext cx="2509838" cy="1328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94" name="Equation" r:id="rId7" imgW="1066320" imgH="558720" progId="Equation.3">
                  <p:embed/>
                </p:oleObj>
              </mc:Choice>
              <mc:Fallback>
                <p:oleObj name="Equation" r:id="rId7" imgW="1066320" imgH="558720" progId="Equation.3">
                  <p:embed/>
                  <p:pic>
                    <p:nvPicPr>
                      <p:cNvPr id="41882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4907888"/>
                        <a:ext cx="2509838" cy="13287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7863504"/>
              </p:ext>
            </p:extLst>
          </p:nvPr>
        </p:nvGraphicFramePr>
        <p:xfrm>
          <a:off x="778076" y="5327992"/>
          <a:ext cx="1470025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95" name="Equation" r:id="rId9" imgW="622080" imgH="177480" progId="Equation.DSMT4">
                  <p:embed/>
                </p:oleObj>
              </mc:Choice>
              <mc:Fallback>
                <p:oleObj name="Equation" r:id="rId9" imgW="622080" imgH="177480" progId="Equation.DSMT4">
                  <p:embed/>
                  <p:pic>
                    <p:nvPicPr>
                      <p:cNvPr id="41882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076" y="5327992"/>
                        <a:ext cx="1470025" cy="4270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3"/>
          <p:cNvSpPr txBox="1">
            <a:spLocks/>
          </p:cNvSpPr>
          <p:nvPr/>
        </p:nvSpPr>
        <p:spPr>
          <a:xfrm>
            <a:off x="546903" y="2758634"/>
            <a:ext cx="4557532" cy="78321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zh-CN" altLang="en-US" b="0" kern="0" dirty="0" smtClean="0">
                <a:solidFill>
                  <a:schemeClr val="accent2"/>
                </a:solidFill>
              </a:rPr>
              <a:t>放大镜的角放大率</a:t>
            </a:r>
          </a:p>
        </p:txBody>
      </p:sp>
      <p:sp>
        <p:nvSpPr>
          <p:cNvPr id="13" name="Rectangle 3"/>
          <p:cNvSpPr txBox="1">
            <a:spLocks/>
          </p:cNvSpPr>
          <p:nvPr/>
        </p:nvSpPr>
        <p:spPr>
          <a:xfrm>
            <a:off x="604776" y="4089723"/>
            <a:ext cx="5333037" cy="78321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zh-CN" altLang="en-US" b="0" kern="0" dirty="0" smtClean="0">
                <a:solidFill>
                  <a:schemeClr val="accent2"/>
                </a:solidFill>
              </a:rPr>
              <a:t>显微镜的放大率和分辨率</a:t>
            </a:r>
            <a:endParaRPr lang="zh-CN" altLang="en-US" b="0" kern="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18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9" grpId="0" build="p" bldLvl="2"/>
      <p:bldP spid="11" grpId="0" build="p" bldLvl="2"/>
      <p:bldP spid="13" grpId="0" build="p" bldLvl="2"/>
    </p:bld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3300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7832</TotalTime>
  <Words>2512</Words>
  <Application>Microsoft Office PowerPoint</Application>
  <PresentationFormat>全屏显示(4:3)</PresentationFormat>
  <Paragraphs>303</Paragraphs>
  <Slides>49</Slides>
  <Notes>26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49</vt:i4>
      </vt:variant>
    </vt:vector>
  </HeadingPairs>
  <TitlesOfParts>
    <vt:vector size="64" baseType="lpstr">
      <vt:lpstr>黑体</vt:lpstr>
      <vt:lpstr>宋体</vt:lpstr>
      <vt:lpstr>Arial</vt:lpstr>
      <vt:lpstr>Cambria Math</vt:lpstr>
      <vt:lpstr>Symbol</vt:lpstr>
      <vt:lpstr>Times New Roman</vt:lpstr>
      <vt:lpstr>Webdings</vt:lpstr>
      <vt:lpstr>Wingdings</vt:lpstr>
      <vt:lpstr>默认设计模板</vt:lpstr>
      <vt:lpstr>Visio.Drawing.11</vt:lpstr>
      <vt:lpstr>Bitmap Image</vt:lpstr>
      <vt:lpstr>Equation</vt:lpstr>
      <vt:lpstr>Microsoft 公式 3.0</vt:lpstr>
      <vt:lpstr>公式</vt:lpstr>
      <vt:lpstr>MathType 6.0 Equation</vt:lpstr>
      <vt:lpstr>6.4 眼的光学系统 the optical system of eye</vt:lpstr>
      <vt:lpstr>1、人眼的结构 The structure of the human eye</vt:lpstr>
      <vt:lpstr>PowerPoint 演示文稿</vt:lpstr>
      <vt:lpstr>3、孔径和焦深 aperture &amp; depth of field</vt:lpstr>
      <vt:lpstr>PowerPoint 演示文稿</vt:lpstr>
      <vt:lpstr>4、眼的屈光系统 Eye refraction system</vt:lpstr>
      <vt:lpstr>5、简约眼 reduced eye </vt:lpstr>
      <vt:lpstr>PowerPoint 演示文稿</vt:lpstr>
      <vt:lpstr>人眼的分辨本领 The human eye's resolving power</vt:lpstr>
      <vt:lpstr>PowerPoint 演示文稿</vt:lpstr>
      <vt:lpstr>PowerPoint 演示文稿</vt:lpstr>
      <vt:lpstr>7、视力异常 Abnormal vision</vt:lpstr>
      <vt:lpstr>近视眼  mypoia</vt:lpstr>
      <vt:lpstr>PowerPoint 演示文稿</vt:lpstr>
      <vt:lpstr>PowerPoint 演示文稿</vt:lpstr>
      <vt:lpstr>准分子激光原位角膜磨镶术（laser insitukeratomileusis，LASIK） </vt:lpstr>
      <vt:lpstr>远视眼 hypermetropia</vt:lpstr>
      <vt:lpstr>PowerPoint 演示文稿</vt:lpstr>
      <vt:lpstr>PowerPoint 演示文稿</vt:lpstr>
      <vt:lpstr>老花眼  senopin</vt:lpstr>
      <vt:lpstr>PowerPoint 演示文稿</vt:lpstr>
      <vt:lpstr>PowerPoint 演示文稿</vt:lpstr>
      <vt:lpstr>散光眼 astigmatism</vt:lpstr>
      <vt:lpstr>PowerPoint 演示文稿</vt:lpstr>
      <vt:lpstr>PowerPoint 演示文稿</vt:lpstr>
      <vt:lpstr>6.5 光学仪器</vt:lpstr>
      <vt:lpstr>1、放大镜 magnifier</vt:lpstr>
      <vt:lpstr>PowerPoint 演示文稿</vt:lpstr>
      <vt:lpstr>PowerPoint 演示文稿</vt:lpstr>
      <vt:lpstr>检眼镜 ophthalmoscope </vt:lpstr>
      <vt:lpstr>玻璃体动脉残留：玻璃体动脉在胎儿6-7个月时已闭塞萎缩。如在出生后尚未完全消失，称玻璃体动脉残留，是一种先天性异常。残留动脉呈灰白色半透明的条索样，位于晶状体后或视乳头上，一般不影响视力。检眼镜检查：可见视乳头面有两条半透明灰白色索伸向玻璃体内。</vt:lpstr>
      <vt:lpstr>2、纤镜 fibroscope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3、 显微镜 microscope</vt:lpstr>
      <vt:lpstr>扫描隧道显微镜 scanning tunneling microscope，STM </vt:lpstr>
      <vt:lpstr>PowerPoint 演示文稿</vt:lpstr>
      <vt:lpstr>PowerPoint 演示文稿</vt:lpstr>
      <vt:lpstr>PowerPoint 演示文稿</vt:lpstr>
      <vt:lpstr>PowerPoint 演示文稿</vt:lpstr>
      <vt:lpstr>（2）显微镜的分辨率</vt:lpstr>
      <vt:lpstr>PowerPoint 演示文稿</vt:lpstr>
      <vt:lpstr>PowerPoint 演示文稿</vt:lpstr>
      <vt:lpstr>PowerPoint 演示文稿</vt:lpstr>
      <vt:lpstr>PowerPoint 演示文稿</vt:lpstr>
      <vt:lpstr>小结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几何光学</dc:title>
  <dc:creator>Administrator</dc:creator>
  <cp:lastModifiedBy>Microsoft</cp:lastModifiedBy>
  <cp:revision>744</cp:revision>
  <dcterms:created xsi:type="dcterms:W3CDTF">2003-01-06T02:12:00Z</dcterms:created>
  <dcterms:modified xsi:type="dcterms:W3CDTF">2026-04-15T13:05:45Z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2052-11.1.0.8597</vt:lpwstr>
  </property>
</Properties>
</file>