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381" r:id="rId2"/>
    <p:sldId id="346" r:id="rId3"/>
    <p:sldId id="347" r:id="rId4"/>
    <p:sldId id="348" r:id="rId5"/>
    <p:sldId id="349" r:id="rId6"/>
    <p:sldId id="366" r:id="rId7"/>
    <p:sldId id="368" r:id="rId8"/>
    <p:sldId id="367" r:id="rId9"/>
    <p:sldId id="354" r:id="rId10"/>
    <p:sldId id="500" r:id="rId11"/>
    <p:sldId id="382" r:id="rId12"/>
    <p:sldId id="386" r:id="rId13"/>
    <p:sldId id="371" r:id="rId14"/>
    <p:sldId id="387" r:id="rId15"/>
    <p:sldId id="388" r:id="rId16"/>
    <p:sldId id="357" r:id="rId17"/>
    <p:sldId id="358" r:id="rId18"/>
    <p:sldId id="493" r:id="rId19"/>
    <p:sldId id="535" r:id="rId20"/>
    <p:sldId id="529" r:id="rId21"/>
    <p:sldId id="531" r:id="rId22"/>
    <p:sldId id="533" r:id="rId23"/>
    <p:sldId id="359" r:id="rId24"/>
    <p:sldId id="363" r:id="rId25"/>
    <p:sldId id="536" r:id="rId26"/>
    <p:sldId id="360" r:id="rId27"/>
    <p:sldId id="530" r:id="rId28"/>
    <p:sldId id="377" r:id="rId29"/>
    <p:sldId id="378" r:id="rId30"/>
    <p:sldId id="528" r:id="rId31"/>
    <p:sldId id="362" r:id="rId32"/>
    <p:sldId id="534" r:id="rId33"/>
    <p:sldId id="526" r:id="rId34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FF0000"/>
    <a:srgbClr val="FF6600"/>
    <a:srgbClr val="66FFCC"/>
    <a:srgbClr val="C0C0C0"/>
    <a:srgbClr val="DDDDDD"/>
    <a:srgbClr val="FFFF99"/>
    <a:srgbClr val="99FF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69" autoAdjust="0"/>
    <p:restoredTop sz="90367" autoAdjust="0"/>
  </p:normalViewPr>
  <p:slideViewPr>
    <p:cSldViewPr snapToGrid="0" showGuides="1">
      <p:cViewPr varScale="1">
        <p:scale>
          <a:sx n="102" d="100"/>
          <a:sy n="102" d="100"/>
        </p:scale>
        <p:origin x="81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75" d="100"/>
        <a:sy n="75" d="100"/>
      </p:scale>
      <p:origin x="0" y="43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10" Type="http://schemas.openxmlformats.org/officeDocument/2006/relationships/image" Target="../media/image30.wmf"/><Relationship Id="rId4" Type="http://schemas.openxmlformats.org/officeDocument/2006/relationships/image" Target="../media/image24.wmf"/><Relationship Id="rId9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7" Type="http://schemas.openxmlformats.org/officeDocument/2006/relationships/image" Target="../media/image42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image" Target="../media/image59.wmf"/><Relationship Id="rId3" Type="http://schemas.openxmlformats.org/officeDocument/2006/relationships/image" Target="../media/image49.wmf"/><Relationship Id="rId7" Type="http://schemas.openxmlformats.org/officeDocument/2006/relationships/image" Target="../media/image53.wmf"/><Relationship Id="rId12" Type="http://schemas.openxmlformats.org/officeDocument/2006/relationships/image" Target="../media/image58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6" Type="http://schemas.openxmlformats.org/officeDocument/2006/relationships/image" Target="../media/image52.wmf"/><Relationship Id="rId11" Type="http://schemas.openxmlformats.org/officeDocument/2006/relationships/image" Target="../media/image57.wmf"/><Relationship Id="rId5" Type="http://schemas.openxmlformats.org/officeDocument/2006/relationships/image" Target="../media/image51.wmf"/><Relationship Id="rId10" Type="http://schemas.openxmlformats.org/officeDocument/2006/relationships/image" Target="../media/image56.wmf"/><Relationship Id="rId4" Type="http://schemas.openxmlformats.org/officeDocument/2006/relationships/image" Target="../media/image50.wmf"/><Relationship Id="rId9" Type="http://schemas.openxmlformats.org/officeDocument/2006/relationships/image" Target="../media/image55.wmf"/><Relationship Id="rId14" Type="http://schemas.openxmlformats.org/officeDocument/2006/relationships/image" Target="../media/image60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image" Target="../media/image59.wmf"/><Relationship Id="rId3" Type="http://schemas.openxmlformats.org/officeDocument/2006/relationships/image" Target="../media/image63.wmf"/><Relationship Id="rId7" Type="http://schemas.openxmlformats.org/officeDocument/2006/relationships/image" Target="../media/image53.wmf"/><Relationship Id="rId12" Type="http://schemas.openxmlformats.org/officeDocument/2006/relationships/image" Target="../media/image58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52.wmf"/><Relationship Id="rId11" Type="http://schemas.openxmlformats.org/officeDocument/2006/relationships/image" Target="../media/image57.wmf"/><Relationship Id="rId5" Type="http://schemas.openxmlformats.org/officeDocument/2006/relationships/image" Target="../media/image51.wmf"/><Relationship Id="rId15" Type="http://schemas.openxmlformats.org/officeDocument/2006/relationships/image" Target="../media/image66.wmf"/><Relationship Id="rId10" Type="http://schemas.openxmlformats.org/officeDocument/2006/relationships/image" Target="../media/image56.wmf"/><Relationship Id="rId4" Type="http://schemas.openxmlformats.org/officeDocument/2006/relationships/image" Target="../media/image64.wmf"/><Relationship Id="rId9" Type="http://schemas.openxmlformats.org/officeDocument/2006/relationships/image" Target="../media/image55.wmf"/><Relationship Id="rId14" Type="http://schemas.openxmlformats.org/officeDocument/2006/relationships/image" Target="../media/image65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72.wmf"/><Relationship Id="rId4" Type="http://schemas.openxmlformats.org/officeDocument/2006/relationships/image" Target="../media/image7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Relationship Id="rId4" Type="http://schemas.openxmlformats.org/officeDocument/2006/relationships/image" Target="../media/image8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Relationship Id="rId4" Type="http://schemas.openxmlformats.org/officeDocument/2006/relationships/image" Target="../media/image86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wmf"/><Relationship Id="rId1" Type="http://schemas.openxmlformats.org/officeDocument/2006/relationships/image" Target="../media/image87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2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kumimoji="1"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06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kumimoji="1"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06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kumimoji="1"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06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en-US" altLang="zh-CN" sz="1200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z="1200" strike="noStrike" noProof="1"/>
          </a:p>
        </p:txBody>
      </p:sp>
    </p:spTree>
    <p:extLst>
      <p:ext uri="{BB962C8B-B14F-4D97-AF65-F5344CB8AC3E}">
        <p14:creationId xmlns:p14="http://schemas.microsoft.com/office/powerpoint/2010/main" val="1967312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kumimoji="1"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22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kumimoji="1"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Rectangle 4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522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3522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kumimoji="1"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22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en-US" altLang="zh-CN" sz="1200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z="1200" strike="noStrike" noProof="1"/>
          </a:p>
        </p:txBody>
      </p:sp>
    </p:spTree>
    <p:extLst>
      <p:ext uri="{BB962C8B-B14F-4D97-AF65-F5344CB8AC3E}">
        <p14:creationId xmlns:p14="http://schemas.microsoft.com/office/powerpoint/2010/main" val="20335115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1589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23307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sz="1200" b="0" i="0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波是指振动的传播，振动是指物理量在某值附近来回变化。物理量的振动在空间逐点传递时形成的运动称为波。不同形式的波虽然在产生机制、传播方式和与物质的相互作用等方面存在很大差别，但在传播时却表现出多方面的共性，可用相同的数学方法描述和处理。</a:t>
            </a:r>
            <a:endParaRPr kumimoji="1" lang="en-US" altLang="zh-CN" sz="1200" b="0" i="0" kern="120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r>
              <a:rPr lang="zh-CN" altLang="en-US" smtClean="0"/>
              <a:t>波的共同特征：</a:t>
            </a:r>
            <a:endParaRPr lang="en-US" altLang="zh-CN" smtClean="0"/>
          </a:p>
          <a:p>
            <a:r>
              <a:rPr lang="en-US" altLang="zh-CN" smtClean="0"/>
              <a:t>1. </a:t>
            </a:r>
            <a:r>
              <a:rPr lang="zh-CN" altLang="en-US" smtClean="0"/>
              <a:t>周期性。时间周期性，即同一点的物理量在经过一个周期后完全恢复为原来的值；在空间传递时又具有空间周期性，即沿波的传播方向经过某一空间距离后会出现同一振动状态。</a:t>
            </a:r>
            <a:endParaRPr lang="en-US" altLang="zh-CN" smtClean="0"/>
          </a:p>
          <a:p>
            <a:r>
              <a:rPr lang="en-US" altLang="zh-CN" smtClean="0"/>
              <a:t>2.</a:t>
            </a:r>
            <a:r>
              <a:rPr lang="en-US" altLang="zh-CN" baseline="0" smtClean="0"/>
              <a:t> </a:t>
            </a:r>
            <a:r>
              <a:rPr lang="zh-CN" altLang="en-US" smtClean="0"/>
              <a:t>在不同介质的界面上能产生反射和折射，对各向同性介质的界面，遵守反射定律和折射定律（见反射定律、折射定律）；</a:t>
            </a:r>
            <a:endParaRPr lang="en-US" altLang="zh-CN" smtClean="0"/>
          </a:p>
          <a:p>
            <a:r>
              <a:rPr lang="en-US" altLang="zh-CN" smtClean="0"/>
              <a:t>3. </a:t>
            </a:r>
            <a:r>
              <a:rPr lang="zh-CN" altLang="en-US" smtClean="0"/>
              <a:t>通常的线性波叠加时遵守波的叠加原理；</a:t>
            </a:r>
            <a:endParaRPr lang="en-US" altLang="zh-CN" smtClean="0"/>
          </a:p>
          <a:p>
            <a:r>
              <a:rPr lang="en-US" altLang="zh-CN" smtClean="0"/>
              <a:t>4. </a:t>
            </a:r>
            <a:r>
              <a:rPr lang="zh-CN" altLang="en-US" smtClean="0"/>
              <a:t>两束或两束以上的波在一定条件下叠加时能产生干涉现象；</a:t>
            </a:r>
            <a:endParaRPr lang="en-US" altLang="zh-CN" smtClean="0"/>
          </a:p>
          <a:p>
            <a:r>
              <a:rPr lang="en-US" altLang="zh-CN" smtClean="0"/>
              <a:t>5. </a:t>
            </a:r>
            <a:r>
              <a:rPr lang="zh-CN" altLang="en-US" smtClean="0"/>
              <a:t>波在传播路径上遇到障碍物时能产生衍射现象；</a:t>
            </a:r>
            <a:endParaRPr lang="en-US" altLang="zh-CN" smtClean="0"/>
          </a:p>
          <a:p>
            <a:r>
              <a:rPr lang="en-US" altLang="zh-CN" smtClean="0"/>
              <a:t>6.</a:t>
            </a:r>
            <a:r>
              <a:rPr lang="en-US" altLang="zh-CN" baseline="0" smtClean="0"/>
              <a:t> </a:t>
            </a:r>
            <a:r>
              <a:rPr lang="zh-CN" altLang="en-US" smtClean="0"/>
              <a:t>横波能产生偏振现象</a:t>
            </a: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311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1983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8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/>
            <a:r>
              <a:rPr lang="en-US" altLang="zh-CN" dirty="0">
                <a:solidFill>
                  <a:schemeClr val="accent2"/>
                </a:solidFill>
              </a:rPr>
              <a:t>B</a:t>
            </a:r>
            <a:endParaRPr lang="zh-CN" altLang="en-US" dirty="0"/>
          </a:p>
        </p:txBody>
      </p:sp>
      <p:sp>
        <p:nvSpPr>
          <p:cNvPr id="1433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/>
            <a:fld id="{9A0DB2DC-4C9A-4742-B13C-FB6460FD3503}" type="slidenum">
              <a:rPr lang="en-US" altLang="zh-CN" sz="1200" dirty="0"/>
              <a:t>8</a:t>
            </a:fld>
            <a:endParaRPr lang="en-US" altLang="zh-CN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不同媒质中的波长，统一折算为真空中的波长以分析光程差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5896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8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/>
            <a:r>
              <a:rPr lang="zh-CN" altLang="en-US" dirty="0"/>
              <a:t>托马斯</a:t>
            </a:r>
            <a:r>
              <a:rPr lang="en-US" altLang="zh-CN" dirty="0"/>
              <a:t>·</a:t>
            </a:r>
            <a:r>
              <a:rPr lang="zh-CN" altLang="en-US" dirty="0"/>
              <a:t>杨（</a:t>
            </a:r>
            <a:r>
              <a:rPr lang="en-US" altLang="zh-CN" dirty="0"/>
              <a:t>Thomas Young</a:t>
            </a:r>
            <a:r>
              <a:rPr lang="zh-CN" altLang="en-US" dirty="0"/>
              <a:t>，</a:t>
            </a:r>
            <a:r>
              <a:rPr lang="en-US" altLang="zh-CN" dirty="0"/>
              <a:t>1773</a:t>
            </a:r>
            <a:r>
              <a:rPr lang="zh-CN" altLang="en-US" dirty="0"/>
              <a:t>年</a:t>
            </a:r>
            <a:r>
              <a:rPr lang="en-US" altLang="zh-CN" dirty="0"/>
              <a:t>-1829</a:t>
            </a:r>
            <a:r>
              <a:rPr lang="zh-CN" altLang="en-US" dirty="0"/>
              <a:t>年 ）英国医生、物理学家，光的波动说的奠基人之一。</a:t>
            </a:r>
          </a:p>
          <a:p>
            <a:pPr lvl="0"/>
            <a:r>
              <a:rPr lang="zh-CN" altLang="en-US" dirty="0"/>
              <a:t>托马斯</a:t>
            </a:r>
            <a:r>
              <a:rPr lang="en-US" altLang="zh-CN" dirty="0"/>
              <a:t>·</a:t>
            </a:r>
            <a:r>
              <a:rPr lang="zh-CN" altLang="en-US" dirty="0"/>
              <a:t>杨不仅在物理学领域领袖群英、名享世界，而且涉猎甚广，力学、数学、光学、声学、语言学、动物学、考古学等等。他对艺术还颇有兴趣，热爱美术，几乎会演奏当时的所有乐器，并且会制造天文器材，还研究了保险经济问题</a:t>
            </a:r>
            <a:r>
              <a:rPr lang="zh-CN" altLang="en-US" dirty="0" smtClean="0"/>
              <a:t>。擅长</a:t>
            </a:r>
            <a:r>
              <a:rPr lang="zh-CN" altLang="en-US" dirty="0"/>
              <a:t>骑马，并且会耍杂技走钢丝。</a:t>
            </a:r>
          </a:p>
          <a:p>
            <a:pPr lvl="0"/>
            <a:endParaRPr lang="zh-CN" altLang="en-US" dirty="0"/>
          </a:p>
        </p:txBody>
      </p:sp>
      <p:sp>
        <p:nvSpPr>
          <p:cNvPr id="1945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/>
            <a:fld id="{9A0DB2DC-4C9A-4742-B13C-FB6460FD3503}" type="slidenum">
              <a:rPr lang="en-US" altLang="zh-CN" sz="1200" dirty="0"/>
              <a:t>11</a:t>
            </a:fld>
            <a:endParaRPr lang="en-US" altLang="zh-CN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625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7637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5099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82432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为什么会有彩色条纹分布？</a:t>
            </a:r>
            <a:endParaRPr lang="en-US" altLang="zh-CN" dirty="0" smtClean="0"/>
          </a:p>
          <a:p>
            <a:r>
              <a:rPr lang="zh-CN" altLang="en-US" dirty="0" smtClean="0"/>
              <a:t>条纹特点？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59321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64553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5317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标题和图示或组织结构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SmartArt 占位符 2"/>
          <p:cNvSpPr>
            <a:spLocks noGrp="1"/>
          </p:cNvSpPr>
          <p:nvPr>
            <p:ph type="pic" idx="1"/>
          </p:nvPr>
        </p:nvSpPr>
        <p:spPr>
          <a:xfrm>
            <a:off x="685800" y="1981200"/>
            <a:ext cx="7772400" cy="4114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1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kumimoji="1" sz="14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kumimoji="1" sz="1400"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lang="en-US" altLang="zh-CN" strike="noStrike" noProof="1">
              <a:latin typeface="Times New Roman" panose="02020603050405020304" pitchFamily="18" charset="0"/>
            </a:endParaRPr>
          </a:p>
        </p:txBody>
      </p:sp>
      <p:sp>
        <p:nvSpPr>
          <p:cNvPr id="1031" name="TextBox 1"/>
          <p:cNvSpPr txBox="1"/>
          <p:nvPr/>
        </p:nvSpPr>
        <p:spPr>
          <a:xfrm>
            <a:off x="34925" y="6510338"/>
            <a:ext cx="425450" cy="3397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just" eaLnBrk="0" hangingPunct="0"/>
            <a:fld id="{9A0DB2DC-4C9A-4742-B13C-FB6460FD3503}" type="slidenum">
              <a:rPr lang="zh-CN" altLang="en-US" sz="1600" dirty="0">
                <a:solidFill>
                  <a:srgbClr val="A6A6A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‹#›</a:t>
            </a:fld>
            <a:endParaRPr lang="zh-CN" altLang="en-US" sz="1600" dirty="0">
              <a:solidFill>
                <a:srgbClr val="A6A6A6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9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.wmf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0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25.wmf"/><Relationship Id="rId18" Type="http://schemas.openxmlformats.org/officeDocument/2006/relationships/oleObject" Target="../embeddings/oleObject24.bin"/><Relationship Id="rId3" Type="http://schemas.openxmlformats.org/officeDocument/2006/relationships/notesSlide" Target="../notesSlides/notesSlide6.xml"/><Relationship Id="rId21" Type="http://schemas.openxmlformats.org/officeDocument/2006/relationships/image" Target="../media/image29.wmf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21.bin"/><Relationship Id="rId17" Type="http://schemas.openxmlformats.org/officeDocument/2006/relationships/image" Target="../media/image2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3.bin"/><Relationship Id="rId20" Type="http://schemas.openxmlformats.org/officeDocument/2006/relationships/oleObject" Target="../embeddings/oleObject25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5" Type="http://schemas.openxmlformats.org/officeDocument/2006/relationships/image" Target="../media/image26.wmf"/><Relationship Id="rId23" Type="http://schemas.openxmlformats.org/officeDocument/2006/relationships/image" Target="../media/image30.wmf"/><Relationship Id="rId10" Type="http://schemas.openxmlformats.org/officeDocument/2006/relationships/oleObject" Target="../embeddings/oleObject20.bin"/><Relationship Id="rId19" Type="http://schemas.openxmlformats.org/officeDocument/2006/relationships/image" Target="../media/image28.w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3.wmf"/><Relationship Id="rId14" Type="http://schemas.openxmlformats.org/officeDocument/2006/relationships/oleObject" Target="../embeddings/oleObject22.bin"/><Relationship Id="rId22" Type="http://schemas.openxmlformats.org/officeDocument/2006/relationships/oleObject" Target="../embeddings/oleObject2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5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13" Type="http://schemas.openxmlformats.org/officeDocument/2006/relationships/oleObject" Target="../embeddings/oleObject33.bin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40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2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9.bin"/><Relationship Id="rId15" Type="http://schemas.openxmlformats.org/officeDocument/2006/relationships/oleObject" Target="../embeddings/oleObject34.bin"/><Relationship Id="rId10" Type="http://schemas.openxmlformats.org/officeDocument/2006/relationships/image" Target="../media/image39.wmf"/><Relationship Id="rId4" Type="http://schemas.openxmlformats.org/officeDocument/2006/relationships/image" Target="../media/image36.wmf"/><Relationship Id="rId9" Type="http://schemas.openxmlformats.org/officeDocument/2006/relationships/oleObject" Target="../embeddings/oleObject31.bin"/><Relationship Id="rId14" Type="http://schemas.openxmlformats.org/officeDocument/2006/relationships/image" Target="../media/image4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3.wmf"/><Relationship Id="rId4" Type="http://schemas.openxmlformats.org/officeDocument/2006/relationships/oleObject" Target="../embeddings/oleObject3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45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13" Type="http://schemas.openxmlformats.org/officeDocument/2006/relationships/oleObject" Target="../embeddings/oleObject43.bin"/><Relationship Id="rId18" Type="http://schemas.openxmlformats.org/officeDocument/2006/relationships/image" Target="../media/image54.wmf"/><Relationship Id="rId26" Type="http://schemas.openxmlformats.org/officeDocument/2006/relationships/image" Target="../media/image58.wmf"/><Relationship Id="rId3" Type="http://schemas.openxmlformats.org/officeDocument/2006/relationships/oleObject" Target="../embeddings/oleObject38.bin"/><Relationship Id="rId21" Type="http://schemas.openxmlformats.org/officeDocument/2006/relationships/oleObject" Target="../embeddings/oleObject47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51.wmf"/><Relationship Id="rId17" Type="http://schemas.openxmlformats.org/officeDocument/2006/relationships/oleObject" Target="../embeddings/oleObject45.bin"/><Relationship Id="rId25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3.wmf"/><Relationship Id="rId20" Type="http://schemas.openxmlformats.org/officeDocument/2006/relationships/image" Target="../media/image55.wmf"/><Relationship Id="rId29" Type="http://schemas.openxmlformats.org/officeDocument/2006/relationships/oleObject" Target="../embeddings/oleObject51.bin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8.wmf"/><Relationship Id="rId11" Type="http://schemas.openxmlformats.org/officeDocument/2006/relationships/oleObject" Target="../embeddings/oleObject42.bin"/><Relationship Id="rId24" Type="http://schemas.openxmlformats.org/officeDocument/2006/relationships/image" Target="../media/image57.wmf"/><Relationship Id="rId5" Type="http://schemas.openxmlformats.org/officeDocument/2006/relationships/oleObject" Target="../embeddings/oleObject39.bin"/><Relationship Id="rId15" Type="http://schemas.openxmlformats.org/officeDocument/2006/relationships/oleObject" Target="../embeddings/oleObject44.bin"/><Relationship Id="rId23" Type="http://schemas.openxmlformats.org/officeDocument/2006/relationships/oleObject" Target="../embeddings/oleObject48.bin"/><Relationship Id="rId28" Type="http://schemas.openxmlformats.org/officeDocument/2006/relationships/image" Target="../media/image59.wmf"/><Relationship Id="rId10" Type="http://schemas.openxmlformats.org/officeDocument/2006/relationships/image" Target="../media/image50.wmf"/><Relationship Id="rId19" Type="http://schemas.openxmlformats.org/officeDocument/2006/relationships/oleObject" Target="../embeddings/oleObject46.bin"/><Relationship Id="rId4" Type="http://schemas.openxmlformats.org/officeDocument/2006/relationships/image" Target="../media/image47.wmf"/><Relationship Id="rId9" Type="http://schemas.openxmlformats.org/officeDocument/2006/relationships/oleObject" Target="../embeddings/oleObject41.bin"/><Relationship Id="rId14" Type="http://schemas.openxmlformats.org/officeDocument/2006/relationships/image" Target="../media/image52.wmf"/><Relationship Id="rId22" Type="http://schemas.openxmlformats.org/officeDocument/2006/relationships/image" Target="../media/image56.wmf"/><Relationship Id="rId27" Type="http://schemas.openxmlformats.org/officeDocument/2006/relationships/oleObject" Target="../embeddings/oleObject50.bin"/><Relationship Id="rId30" Type="http://schemas.openxmlformats.org/officeDocument/2006/relationships/image" Target="../media/image60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13" Type="http://schemas.openxmlformats.org/officeDocument/2006/relationships/oleObject" Target="../embeddings/oleObject43.bin"/><Relationship Id="rId18" Type="http://schemas.openxmlformats.org/officeDocument/2006/relationships/image" Target="../media/image54.wmf"/><Relationship Id="rId26" Type="http://schemas.openxmlformats.org/officeDocument/2006/relationships/image" Target="../media/image58.wmf"/><Relationship Id="rId3" Type="http://schemas.openxmlformats.org/officeDocument/2006/relationships/oleObject" Target="../embeddings/oleObject52.bin"/><Relationship Id="rId21" Type="http://schemas.openxmlformats.org/officeDocument/2006/relationships/oleObject" Target="../embeddings/oleObject47.bin"/><Relationship Id="rId7" Type="http://schemas.openxmlformats.org/officeDocument/2006/relationships/oleObject" Target="../embeddings/oleObject54.bin"/><Relationship Id="rId12" Type="http://schemas.openxmlformats.org/officeDocument/2006/relationships/image" Target="../media/image51.wmf"/><Relationship Id="rId17" Type="http://schemas.openxmlformats.org/officeDocument/2006/relationships/oleObject" Target="../embeddings/oleObject45.bin"/><Relationship Id="rId25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3.wmf"/><Relationship Id="rId20" Type="http://schemas.openxmlformats.org/officeDocument/2006/relationships/image" Target="../media/image55.wmf"/><Relationship Id="rId29" Type="http://schemas.openxmlformats.org/officeDocument/2006/relationships/oleObject" Target="../embeddings/oleObject56.bin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2.wmf"/><Relationship Id="rId11" Type="http://schemas.openxmlformats.org/officeDocument/2006/relationships/oleObject" Target="../embeddings/oleObject42.bin"/><Relationship Id="rId24" Type="http://schemas.openxmlformats.org/officeDocument/2006/relationships/image" Target="../media/image57.wmf"/><Relationship Id="rId32" Type="http://schemas.openxmlformats.org/officeDocument/2006/relationships/image" Target="../media/image66.wmf"/><Relationship Id="rId5" Type="http://schemas.openxmlformats.org/officeDocument/2006/relationships/oleObject" Target="../embeddings/oleObject53.bin"/><Relationship Id="rId15" Type="http://schemas.openxmlformats.org/officeDocument/2006/relationships/oleObject" Target="../embeddings/oleObject44.bin"/><Relationship Id="rId23" Type="http://schemas.openxmlformats.org/officeDocument/2006/relationships/oleObject" Target="../embeddings/oleObject48.bin"/><Relationship Id="rId28" Type="http://schemas.openxmlformats.org/officeDocument/2006/relationships/image" Target="../media/image59.wmf"/><Relationship Id="rId10" Type="http://schemas.openxmlformats.org/officeDocument/2006/relationships/image" Target="../media/image64.wmf"/><Relationship Id="rId19" Type="http://schemas.openxmlformats.org/officeDocument/2006/relationships/oleObject" Target="../embeddings/oleObject46.bin"/><Relationship Id="rId31" Type="http://schemas.openxmlformats.org/officeDocument/2006/relationships/oleObject" Target="../embeddings/oleObject57.bin"/><Relationship Id="rId4" Type="http://schemas.openxmlformats.org/officeDocument/2006/relationships/image" Target="../media/image61.wmf"/><Relationship Id="rId9" Type="http://schemas.openxmlformats.org/officeDocument/2006/relationships/oleObject" Target="../embeddings/oleObject55.bin"/><Relationship Id="rId14" Type="http://schemas.openxmlformats.org/officeDocument/2006/relationships/image" Target="../media/image52.wmf"/><Relationship Id="rId22" Type="http://schemas.openxmlformats.org/officeDocument/2006/relationships/image" Target="../media/image56.wmf"/><Relationship Id="rId27" Type="http://schemas.openxmlformats.org/officeDocument/2006/relationships/oleObject" Target="../embeddings/oleObject50.bin"/><Relationship Id="rId30" Type="http://schemas.openxmlformats.org/officeDocument/2006/relationships/image" Target="../media/image65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13" Type="http://schemas.openxmlformats.org/officeDocument/2006/relationships/image" Target="../media/image71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68.wmf"/><Relationship Id="rId12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9.bin"/><Relationship Id="rId11" Type="http://schemas.openxmlformats.org/officeDocument/2006/relationships/image" Target="../media/image70.wmf"/><Relationship Id="rId5" Type="http://schemas.openxmlformats.org/officeDocument/2006/relationships/image" Target="../media/image67.wmf"/><Relationship Id="rId10" Type="http://schemas.openxmlformats.org/officeDocument/2006/relationships/oleObject" Target="../embeddings/oleObject61.bin"/><Relationship Id="rId4" Type="http://schemas.openxmlformats.org/officeDocument/2006/relationships/oleObject" Target="../embeddings/oleObject58.bin"/><Relationship Id="rId9" Type="http://schemas.openxmlformats.org/officeDocument/2006/relationships/image" Target="../media/image69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64.bin"/><Relationship Id="rId12" Type="http://schemas.openxmlformats.org/officeDocument/2006/relationships/image" Target="../media/image7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2.wmf"/><Relationship Id="rId11" Type="http://schemas.openxmlformats.org/officeDocument/2006/relationships/oleObject" Target="../embeddings/oleObject65.bin"/><Relationship Id="rId5" Type="http://schemas.openxmlformats.org/officeDocument/2006/relationships/oleObject" Target="../embeddings/oleObject63.bin"/><Relationship Id="rId10" Type="http://schemas.openxmlformats.org/officeDocument/2006/relationships/image" Target="../media/image71.wmf"/><Relationship Id="rId4" Type="http://schemas.openxmlformats.org/officeDocument/2006/relationships/image" Target="../media/image44.png"/><Relationship Id="rId9" Type="http://schemas.openxmlformats.org/officeDocument/2006/relationships/oleObject" Target="../embeddings/oleObject62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6.wmf"/><Relationship Id="rId5" Type="http://schemas.openxmlformats.org/officeDocument/2006/relationships/oleObject" Target="../embeddings/oleObject67.bin"/><Relationship Id="rId4" Type="http://schemas.openxmlformats.org/officeDocument/2006/relationships/image" Target="../media/image75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79.wmf"/><Relationship Id="rId11" Type="http://schemas.openxmlformats.org/officeDocument/2006/relationships/image" Target="../media/image82.png"/><Relationship Id="rId5" Type="http://schemas.openxmlformats.org/officeDocument/2006/relationships/oleObject" Target="../embeddings/oleObject70.bin"/><Relationship Id="rId10" Type="http://schemas.openxmlformats.org/officeDocument/2006/relationships/image" Target="../media/image81.wmf"/><Relationship Id="rId4" Type="http://schemas.openxmlformats.org/officeDocument/2006/relationships/image" Target="../media/image78.wmf"/><Relationship Id="rId9" Type="http://schemas.openxmlformats.org/officeDocument/2006/relationships/oleObject" Target="../embeddings/oleObject72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74.bin"/><Relationship Id="rId11" Type="http://schemas.openxmlformats.org/officeDocument/2006/relationships/image" Target="../media/image86.wmf"/><Relationship Id="rId5" Type="http://schemas.openxmlformats.org/officeDocument/2006/relationships/image" Target="../media/image83.wmf"/><Relationship Id="rId10" Type="http://schemas.openxmlformats.org/officeDocument/2006/relationships/oleObject" Target="../embeddings/oleObject76.bin"/><Relationship Id="rId4" Type="http://schemas.openxmlformats.org/officeDocument/2006/relationships/oleObject" Target="../embeddings/oleObject73.bin"/><Relationship Id="rId9" Type="http://schemas.openxmlformats.org/officeDocument/2006/relationships/image" Target="../media/image85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88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78.bin"/><Relationship Id="rId5" Type="http://schemas.openxmlformats.org/officeDocument/2006/relationships/image" Target="../media/image87.wmf"/><Relationship Id="rId4" Type="http://schemas.openxmlformats.org/officeDocument/2006/relationships/oleObject" Target="../embeddings/oleObject77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90.w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89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92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93.wmf"/><Relationship Id="rId5" Type="http://schemas.openxmlformats.org/officeDocument/2006/relationships/oleObject" Target="../embeddings/oleObject84.bin"/><Relationship Id="rId4" Type="http://schemas.openxmlformats.org/officeDocument/2006/relationships/image" Target="../media/image9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>
            <p:ph type="title"/>
          </p:nvPr>
        </p:nvSpPr>
        <p:spPr>
          <a:xfrm>
            <a:off x="827584" y="260648"/>
            <a:ext cx="7772400" cy="1143000"/>
          </a:xfrm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3600" b="1" dirty="0" smtClean="0">
                <a:solidFill>
                  <a:srgbClr val="FF0000"/>
                </a:solidFill>
                <a:ea typeface="黑体" panose="02010609060101010101" pitchFamily="49" charset="-122"/>
              </a:rPr>
              <a:t>第</a:t>
            </a:r>
            <a:r>
              <a:rPr lang="en-US" altLang="zh-CN" sz="3600" b="1" dirty="0" smtClean="0">
                <a:solidFill>
                  <a:srgbClr val="FF0000"/>
                </a:solidFill>
                <a:ea typeface="黑体" panose="02010609060101010101" pitchFamily="49" charset="-122"/>
              </a:rPr>
              <a:t>7</a:t>
            </a:r>
            <a:r>
              <a:rPr lang="zh-CN" altLang="en-US" sz="3600" b="1" dirty="0" smtClean="0">
                <a:solidFill>
                  <a:srgbClr val="FF0000"/>
                </a:solidFill>
                <a:ea typeface="黑体" panose="02010609060101010101" pitchFamily="49" charset="-122"/>
              </a:rPr>
              <a:t>章  波 动 光 学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grpSp>
        <p:nvGrpSpPr>
          <p:cNvPr id="4" name="Organization Chart 5"/>
          <p:cNvGrpSpPr>
            <a:grpSpLocks/>
          </p:cNvGrpSpPr>
          <p:nvPr/>
        </p:nvGrpSpPr>
        <p:grpSpPr bwMode="auto">
          <a:xfrm>
            <a:off x="305594" y="1052736"/>
            <a:ext cx="8820150" cy="5183188"/>
            <a:chOff x="0" y="664"/>
            <a:chExt cx="5670" cy="3265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0" y="664"/>
              <a:ext cx="5670" cy="3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just" eaLnBrk="0" hangingPunct="0"/>
              <a:endParaRPr lang="zh-CN" altLang="en-US"/>
            </a:p>
          </p:txBody>
        </p:sp>
        <p:cxnSp>
          <p:nvCxnSpPr>
            <p:cNvPr id="6" name="_s1028"/>
            <p:cNvCxnSpPr>
              <a:cxnSpLocks noChangeShapeType="1"/>
              <a:stCxn id="28" idx="0"/>
              <a:endCxn id="19" idx="2"/>
            </p:cNvCxnSpPr>
            <p:nvPr/>
          </p:nvCxnSpPr>
          <p:spPr bwMode="auto">
            <a:xfrm rot="5400000" flipH="1">
              <a:off x="3139" y="1987"/>
              <a:ext cx="320" cy="431"/>
            </a:xfrm>
            <a:prstGeom prst="bentConnector3">
              <a:avLst>
                <a:gd name="adj1" fmla="val 225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_s1029"/>
            <p:cNvCxnSpPr>
              <a:cxnSpLocks noChangeShapeType="1"/>
              <a:stCxn id="27" idx="0"/>
              <a:endCxn id="20" idx="2"/>
            </p:cNvCxnSpPr>
            <p:nvPr/>
          </p:nvCxnSpPr>
          <p:spPr bwMode="auto">
            <a:xfrm rot="5400000" flipH="1">
              <a:off x="4624" y="2452"/>
              <a:ext cx="955" cy="91"/>
            </a:xfrm>
            <a:prstGeom prst="bentConnector3">
              <a:avLst>
                <a:gd name="adj1" fmla="val 7537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_s1030"/>
            <p:cNvCxnSpPr>
              <a:cxnSpLocks noChangeShapeType="1"/>
              <a:stCxn id="26" idx="0"/>
              <a:endCxn id="20" idx="2"/>
            </p:cNvCxnSpPr>
            <p:nvPr/>
          </p:nvCxnSpPr>
          <p:spPr bwMode="auto">
            <a:xfrm rot="-5400000">
              <a:off x="4170" y="2090"/>
              <a:ext cx="955" cy="816"/>
            </a:xfrm>
            <a:prstGeom prst="bentConnector3">
              <a:avLst>
                <a:gd name="adj1" fmla="val 7537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_s1031"/>
            <p:cNvCxnSpPr>
              <a:cxnSpLocks noChangeShapeType="1"/>
              <a:stCxn id="25" idx="0"/>
              <a:endCxn id="20" idx="2"/>
            </p:cNvCxnSpPr>
            <p:nvPr/>
          </p:nvCxnSpPr>
          <p:spPr bwMode="auto">
            <a:xfrm rot="-5400000">
              <a:off x="3736" y="1655"/>
              <a:ext cx="955" cy="1685"/>
            </a:xfrm>
            <a:prstGeom prst="bentConnector3">
              <a:avLst>
                <a:gd name="adj1" fmla="val 7537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_s1032"/>
            <p:cNvCxnSpPr>
              <a:cxnSpLocks noChangeShapeType="1"/>
              <a:stCxn id="24" idx="0"/>
              <a:endCxn id="19" idx="2"/>
            </p:cNvCxnSpPr>
            <p:nvPr/>
          </p:nvCxnSpPr>
          <p:spPr bwMode="auto">
            <a:xfrm rot="5400000" flipH="1">
              <a:off x="3627" y="1499"/>
              <a:ext cx="320" cy="1407"/>
            </a:xfrm>
            <a:prstGeom prst="bentConnector3">
              <a:avLst>
                <a:gd name="adj1" fmla="val 225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_s1033"/>
            <p:cNvCxnSpPr>
              <a:cxnSpLocks noChangeShapeType="1"/>
              <a:stCxn id="24" idx="0"/>
              <a:endCxn id="19" idx="2"/>
            </p:cNvCxnSpPr>
            <p:nvPr/>
          </p:nvCxnSpPr>
          <p:spPr bwMode="auto">
            <a:xfrm rot="-5400000">
              <a:off x="2650" y="1934"/>
              <a:ext cx="297" cy="566"/>
            </a:xfrm>
            <a:prstGeom prst="bentConnector3">
              <a:avLst>
                <a:gd name="adj1" fmla="val 24241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_s1034"/>
            <p:cNvCxnSpPr>
              <a:cxnSpLocks noChangeShapeType="1"/>
              <a:stCxn id="24" idx="0"/>
              <a:endCxn id="19" idx="2"/>
            </p:cNvCxnSpPr>
            <p:nvPr/>
          </p:nvCxnSpPr>
          <p:spPr bwMode="auto">
            <a:xfrm rot="5400000" flipH="1">
              <a:off x="1119" y="2014"/>
              <a:ext cx="297" cy="362"/>
            </a:xfrm>
            <a:prstGeom prst="bentConnector3">
              <a:avLst>
                <a:gd name="adj1" fmla="val 24241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_s1035"/>
            <p:cNvCxnSpPr>
              <a:cxnSpLocks noChangeShapeType="1"/>
              <a:stCxn id="24" idx="0"/>
              <a:endCxn id="19" idx="2"/>
            </p:cNvCxnSpPr>
            <p:nvPr/>
          </p:nvCxnSpPr>
          <p:spPr bwMode="auto">
            <a:xfrm rot="-5400000">
              <a:off x="633" y="1888"/>
              <a:ext cx="297" cy="613"/>
            </a:xfrm>
            <a:prstGeom prst="bentConnector3">
              <a:avLst>
                <a:gd name="adj1" fmla="val 24241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_s1036"/>
            <p:cNvCxnSpPr>
              <a:cxnSpLocks noChangeShapeType="1"/>
              <a:stCxn id="24" idx="0"/>
              <a:endCxn id="19" idx="2"/>
            </p:cNvCxnSpPr>
            <p:nvPr/>
          </p:nvCxnSpPr>
          <p:spPr bwMode="auto">
            <a:xfrm rot="5400000" flipH="1">
              <a:off x="3924" y="754"/>
              <a:ext cx="158" cy="2064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_s1037"/>
            <p:cNvCxnSpPr>
              <a:cxnSpLocks noChangeShapeType="1"/>
              <a:stCxn id="24" idx="0"/>
              <a:endCxn id="19" idx="2"/>
            </p:cNvCxnSpPr>
            <p:nvPr/>
          </p:nvCxnSpPr>
          <p:spPr bwMode="auto">
            <a:xfrm rot="-5400000">
              <a:off x="2844" y="1649"/>
              <a:ext cx="252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_s1038"/>
            <p:cNvCxnSpPr>
              <a:cxnSpLocks noChangeShapeType="1"/>
              <a:stCxn id="24" idx="0"/>
              <a:endCxn id="19" idx="2"/>
            </p:cNvCxnSpPr>
            <p:nvPr/>
          </p:nvCxnSpPr>
          <p:spPr bwMode="auto">
            <a:xfrm rot="-5400000">
              <a:off x="1869" y="676"/>
              <a:ext cx="252" cy="1950"/>
            </a:xfrm>
            <a:prstGeom prst="bentConnector3">
              <a:avLst>
                <a:gd name="adj1" fmla="val 2856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_s1039"/>
            <p:cNvSpPr>
              <a:spLocks noChangeArrowheads="1"/>
            </p:cNvSpPr>
            <p:nvPr/>
          </p:nvSpPr>
          <p:spPr bwMode="auto">
            <a:xfrm>
              <a:off x="2381" y="1162"/>
              <a:ext cx="1202" cy="383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25402" tIns="12701" rIns="25402" bIns="12701" anchor="ctr"/>
            <a:lstStyle/>
            <a:p>
              <a:pPr algn="ctr" eaLnBrk="0" hangingPunct="0"/>
              <a:r>
                <a:rPr lang="zh-CN" altLang="en-US" sz="1800" b="1">
                  <a:ea typeface="黑体" pitchFamily="49" charset="-122"/>
                </a:rPr>
                <a:t>波动光学</a:t>
              </a:r>
            </a:p>
          </p:txBody>
        </p:sp>
        <p:sp>
          <p:nvSpPr>
            <p:cNvPr id="18" name="_s1040"/>
            <p:cNvSpPr>
              <a:spLocks noChangeArrowheads="1"/>
            </p:cNvSpPr>
            <p:nvPr/>
          </p:nvSpPr>
          <p:spPr bwMode="auto">
            <a:xfrm>
              <a:off x="703" y="1797"/>
              <a:ext cx="907" cy="247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25402" tIns="12701" rIns="25402" bIns="12701" anchor="ctr"/>
            <a:lstStyle/>
            <a:p>
              <a:pPr algn="ctr" eaLnBrk="0" hangingPunct="0"/>
              <a:r>
                <a:rPr lang="zh-CN" altLang="en-US" sz="1800" b="1" dirty="0">
                  <a:ea typeface="黑体" pitchFamily="49" charset="-122"/>
                </a:rPr>
                <a:t>光的干涉</a:t>
              </a:r>
            </a:p>
          </p:txBody>
        </p:sp>
        <p:sp>
          <p:nvSpPr>
            <p:cNvPr id="19" name="_s1041"/>
            <p:cNvSpPr>
              <a:spLocks noChangeArrowheads="1"/>
            </p:cNvSpPr>
            <p:nvPr/>
          </p:nvSpPr>
          <p:spPr bwMode="auto">
            <a:xfrm>
              <a:off x="2653" y="1797"/>
              <a:ext cx="862" cy="247"/>
            </a:xfrm>
            <a:prstGeom prst="roundRect">
              <a:avLst>
                <a:gd name="adj" fmla="val 16667"/>
              </a:avLst>
            </a:pr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25402" tIns="12701" rIns="25402" bIns="12701" anchor="ctr"/>
            <a:lstStyle/>
            <a:p>
              <a:pPr algn="ctr" eaLnBrk="0" hangingPunct="0"/>
              <a:r>
                <a:rPr lang="zh-CN" altLang="en-US" sz="1800" b="1" dirty="0">
                  <a:ea typeface="黑体" pitchFamily="49" charset="-122"/>
                </a:rPr>
                <a:t>光的衍射</a:t>
              </a:r>
            </a:p>
          </p:txBody>
        </p:sp>
        <p:sp>
          <p:nvSpPr>
            <p:cNvPr id="20" name="_s1042"/>
            <p:cNvSpPr>
              <a:spLocks noChangeArrowheads="1"/>
            </p:cNvSpPr>
            <p:nvPr/>
          </p:nvSpPr>
          <p:spPr bwMode="auto">
            <a:xfrm>
              <a:off x="4626" y="1774"/>
              <a:ext cx="862" cy="24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25402" tIns="12701" rIns="25402" bIns="12701" anchor="ctr"/>
            <a:lstStyle/>
            <a:p>
              <a:pPr algn="ctr" eaLnBrk="0" hangingPunct="0"/>
              <a:r>
                <a:rPr lang="zh-CN" altLang="en-US" sz="1800" b="1" dirty="0">
                  <a:ea typeface="黑体" pitchFamily="49" charset="-122"/>
                  <a:hlinkClick r:id="" action="ppaction://noaction"/>
                </a:rPr>
                <a:t>光的偏振</a:t>
              </a:r>
              <a:endParaRPr lang="zh-CN" altLang="en-US" sz="1800" b="1" dirty="0">
                <a:ea typeface="黑体" pitchFamily="49" charset="-122"/>
              </a:endParaRPr>
            </a:p>
          </p:txBody>
        </p:sp>
        <p:sp>
          <p:nvSpPr>
            <p:cNvPr id="21" name="_s1043"/>
            <p:cNvSpPr>
              <a:spLocks noChangeArrowheads="1"/>
            </p:cNvSpPr>
            <p:nvPr/>
          </p:nvSpPr>
          <p:spPr bwMode="auto">
            <a:xfrm>
              <a:off x="113" y="2341"/>
              <a:ext cx="862" cy="247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25402" tIns="12701" rIns="25402" bIns="12701" anchor="ctr"/>
            <a:lstStyle/>
            <a:p>
              <a:pPr algn="ctr" eaLnBrk="0" hangingPunct="0"/>
              <a:r>
                <a:rPr lang="zh-CN" altLang="en-US" sz="1800" b="1">
                  <a:ea typeface="黑体" pitchFamily="49" charset="-122"/>
                </a:rPr>
                <a:t>杨氏实验</a:t>
              </a:r>
            </a:p>
          </p:txBody>
        </p:sp>
        <p:sp>
          <p:nvSpPr>
            <p:cNvPr id="22" name="_s1044"/>
            <p:cNvSpPr>
              <a:spLocks noChangeArrowheads="1"/>
            </p:cNvSpPr>
            <p:nvPr/>
          </p:nvSpPr>
          <p:spPr bwMode="auto">
            <a:xfrm>
              <a:off x="1088" y="2341"/>
              <a:ext cx="862" cy="247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25402" tIns="12701" rIns="25402" bIns="12701" anchor="ctr"/>
            <a:lstStyle/>
            <a:p>
              <a:pPr algn="ctr" eaLnBrk="0" hangingPunct="0"/>
              <a:r>
                <a:rPr lang="zh-CN" altLang="en-US" sz="1800" b="1">
                  <a:ea typeface="黑体" pitchFamily="49" charset="-122"/>
                </a:rPr>
                <a:t>薄膜干涉</a:t>
              </a:r>
            </a:p>
          </p:txBody>
        </p:sp>
        <p:sp>
          <p:nvSpPr>
            <p:cNvPr id="23" name="_s1045"/>
            <p:cNvSpPr>
              <a:spLocks noChangeArrowheads="1"/>
            </p:cNvSpPr>
            <p:nvPr/>
          </p:nvSpPr>
          <p:spPr bwMode="auto">
            <a:xfrm>
              <a:off x="2041" y="2341"/>
              <a:ext cx="953" cy="247"/>
            </a:xfrm>
            <a:prstGeom prst="roundRect">
              <a:avLst>
                <a:gd name="adj" fmla="val 16667"/>
              </a:avLst>
            </a:pr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25402" tIns="12701" rIns="25402" bIns="12701" anchor="ctr"/>
            <a:lstStyle/>
            <a:p>
              <a:pPr algn="ctr" eaLnBrk="0" hangingPunct="0"/>
              <a:r>
                <a:rPr lang="zh-CN" altLang="en-US" sz="1800" b="1">
                  <a:ea typeface="黑体" pitchFamily="49" charset="-122"/>
                </a:rPr>
                <a:t>单缝衍射</a:t>
              </a:r>
            </a:p>
          </p:txBody>
        </p:sp>
        <p:sp>
          <p:nvSpPr>
            <p:cNvPr id="24" name="_s1046"/>
            <p:cNvSpPr>
              <a:spLocks noChangeArrowheads="1"/>
            </p:cNvSpPr>
            <p:nvPr/>
          </p:nvSpPr>
          <p:spPr bwMode="auto">
            <a:xfrm>
              <a:off x="4037" y="2364"/>
              <a:ext cx="907" cy="247"/>
            </a:xfrm>
            <a:prstGeom prst="roundRect">
              <a:avLst>
                <a:gd name="adj" fmla="val 16667"/>
              </a:avLst>
            </a:prstGeom>
            <a:solidFill>
              <a:srgbClr val="66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25402" tIns="12701" rIns="25402" bIns="12701" anchor="ctr"/>
            <a:lstStyle/>
            <a:p>
              <a:pPr algn="ctr" eaLnBrk="0" hangingPunct="0"/>
              <a:r>
                <a:rPr lang="zh-CN" altLang="en-US" sz="1800" b="1">
                  <a:ea typeface="黑体" pitchFamily="49" charset="-122"/>
                </a:rPr>
                <a:t>衍射光栅</a:t>
              </a:r>
            </a:p>
          </p:txBody>
        </p:sp>
        <p:sp>
          <p:nvSpPr>
            <p:cNvPr id="25" name="_s1047"/>
            <p:cNvSpPr>
              <a:spLocks noChangeArrowheads="1"/>
            </p:cNvSpPr>
            <p:nvPr/>
          </p:nvSpPr>
          <p:spPr bwMode="auto">
            <a:xfrm>
              <a:off x="3025" y="2976"/>
              <a:ext cx="694" cy="24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25402" tIns="12701" rIns="25402" bIns="12701" anchor="ctr"/>
            <a:lstStyle/>
            <a:p>
              <a:pPr algn="ctr" eaLnBrk="0" hangingPunct="0"/>
              <a:r>
                <a:rPr lang="zh-CN" altLang="en-US" sz="1800" b="1">
                  <a:ea typeface="黑体" pitchFamily="49" charset="-122"/>
                </a:rPr>
                <a:t>偏振态</a:t>
              </a:r>
            </a:p>
          </p:txBody>
        </p:sp>
        <p:sp>
          <p:nvSpPr>
            <p:cNvPr id="26" name="_s1048"/>
            <p:cNvSpPr>
              <a:spLocks noChangeArrowheads="1"/>
            </p:cNvSpPr>
            <p:nvPr/>
          </p:nvSpPr>
          <p:spPr bwMode="auto">
            <a:xfrm>
              <a:off x="3878" y="2976"/>
              <a:ext cx="726" cy="24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4007" tIns="17003" rIns="34007" bIns="17003" anchor="ctr"/>
            <a:lstStyle/>
            <a:p>
              <a:pPr algn="ctr" eaLnBrk="0" hangingPunct="0"/>
              <a:r>
                <a:rPr lang="zh-CN" altLang="en-US" sz="1800" b="1">
                  <a:ea typeface="黑体" pitchFamily="49" charset="-122"/>
                </a:rPr>
                <a:t>双折射</a:t>
              </a:r>
            </a:p>
          </p:txBody>
        </p:sp>
        <p:sp>
          <p:nvSpPr>
            <p:cNvPr id="27" name="_s1049"/>
            <p:cNvSpPr>
              <a:spLocks noChangeArrowheads="1"/>
            </p:cNvSpPr>
            <p:nvPr/>
          </p:nvSpPr>
          <p:spPr bwMode="auto">
            <a:xfrm>
              <a:off x="4785" y="2976"/>
              <a:ext cx="726" cy="24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40009" tIns="20003" rIns="40009" bIns="20003" anchor="ctr"/>
            <a:lstStyle/>
            <a:p>
              <a:pPr algn="ctr" eaLnBrk="0" hangingPunct="0"/>
              <a:r>
                <a:rPr lang="zh-CN" altLang="en-US" sz="1800" b="1">
                  <a:ea typeface="黑体" pitchFamily="49" charset="-122"/>
                </a:rPr>
                <a:t>旋光性</a:t>
              </a:r>
            </a:p>
          </p:txBody>
        </p:sp>
        <p:sp>
          <p:nvSpPr>
            <p:cNvPr id="28" name="_s1050"/>
            <p:cNvSpPr>
              <a:spLocks noChangeArrowheads="1"/>
            </p:cNvSpPr>
            <p:nvPr/>
          </p:nvSpPr>
          <p:spPr bwMode="auto">
            <a:xfrm>
              <a:off x="3084" y="2364"/>
              <a:ext cx="862" cy="247"/>
            </a:xfrm>
            <a:prstGeom prst="roundRect">
              <a:avLst>
                <a:gd name="adj" fmla="val 16667"/>
              </a:avLst>
            </a:prstGeom>
            <a:solidFill>
              <a:srgbClr val="66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8580" tIns="34290" rIns="68580" bIns="34290" anchor="ctr"/>
            <a:lstStyle/>
            <a:p>
              <a:pPr algn="ctr" eaLnBrk="0" hangingPunct="0"/>
              <a:r>
                <a:rPr lang="zh-CN" altLang="en-US" sz="1800" b="1">
                  <a:ea typeface="黑体" pitchFamily="49" charset="-122"/>
                </a:rPr>
                <a:t>圆孔衍射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/>
          </p:cNvSpPr>
          <p:nvPr>
            <p:ph type="title"/>
          </p:nvPr>
        </p:nvSpPr>
        <p:spPr>
          <a:xfrm>
            <a:off x="611560" y="620688"/>
            <a:ext cx="7772400" cy="648072"/>
          </a:xfrm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3600" b="1" dirty="0" smtClean="0">
                <a:solidFill>
                  <a:srgbClr val="FF0000"/>
                </a:solidFill>
                <a:ea typeface="黑体" panose="02010609060101010101" pitchFamily="49" charset="-122"/>
              </a:rPr>
              <a:t>光 的 干 涉</a:t>
            </a:r>
            <a:endParaRPr lang="en-US" altLang="zh-CN" sz="3600" b="1" dirty="0">
              <a:solidFill>
                <a:srgbClr val="FF0000"/>
              </a:solidFill>
            </a:endParaRPr>
          </a:p>
        </p:txBody>
      </p:sp>
      <p:sp>
        <p:nvSpPr>
          <p:cNvPr id="6146" name="Rectangle 3"/>
          <p:cNvSpPr>
            <a:spLocks noGrp="1"/>
          </p:cNvSpPr>
          <p:nvPr>
            <p:ph idx="1"/>
          </p:nvPr>
        </p:nvSpPr>
        <p:spPr>
          <a:xfrm>
            <a:off x="2915816" y="1628800"/>
            <a:ext cx="4632325" cy="4037012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20000"/>
              </a:lnSpc>
              <a:buNone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一、波的基本性质</a:t>
            </a: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二、光程和光程差</a:t>
            </a: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三、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杨氏实验</a:t>
            </a: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四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、洛埃镜</a:t>
            </a: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五、薄膜干涉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/>
          </p:cNvSpPr>
          <p:nvPr>
            <p:ph type="title"/>
          </p:nvPr>
        </p:nvSpPr>
        <p:spPr>
          <a:xfrm>
            <a:off x="899592" y="116632"/>
            <a:ext cx="7086600" cy="762000"/>
          </a:xfrm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 波的基本</a:t>
            </a:r>
            <a:r>
              <a:rPr lang="zh-CN" altLang="en-US" sz="3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性质</a:t>
            </a:r>
            <a:endParaRPr lang="en-US" altLang="zh-CN" b="1" dirty="0">
              <a:solidFill>
                <a:srgbClr val="FF0000"/>
              </a:solidFill>
            </a:endParaRPr>
          </a:p>
        </p:txBody>
      </p:sp>
      <p:sp>
        <p:nvSpPr>
          <p:cNvPr id="185347" name="Rectangle 3"/>
          <p:cNvSpPr>
            <a:spLocks noGrp="1"/>
          </p:cNvSpPr>
          <p:nvPr>
            <p:ph idx="1"/>
          </p:nvPr>
        </p:nvSpPr>
        <p:spPr>
          <a:xfrm>
            <a:off x="899592" y="1196752"/>
            <a:ext cx="7772400" cy="2524497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、波长、波速、频率的关系</a:t>
            </a:r>
          </a:p>
          <a:p>
            <a:pPr eaLnBrk="1" hangingPunct="1">
              <a:buNone/>
            </a:pP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buNone/>
            </a:pPr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buNone/>
            </a:pPr>
            <a:r>
              <a:rPr lang="en-US" altLang="zh-CN" sz="24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、简谐波的</a:t>
            </a:r>
            <a:r>
              <a:rPr lang="zh-CN" altLang="en-US" sz="24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波动方程</a:t>
            </a:r>
            <a:r>
              <a:rPr lang="zh-CN" altLang="en-US" sz="2400" dirty="0" smtClean="0">
                <a:solidFill>
                  <a:srgbClr val="C00000"/>
                </a:solidFill>
              </a:rPr>
              <a:t> 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160566"/>
              </p:ext>
            </p:extLst>
          </p:nvPr>
        </p:nvGraphicFramePr>
        <p:xfrm>
          <a:off x="1043608" y="2996952"/>
          <a:ext cx="6703713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4" name="Equation" r:id="rId4" imgW="2819160" imgH="393480" progId="Equation.DSMT4">
                  <p:embed/>
                </p:oleObj>
              </mc:Choice>
              <mc:Fallback>
                <p:oleObj name="Equation" r:id="rId4" imgW="28191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3608" y="2996952"/>
                        <a:ext cx="6703713" cy="936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8381678"/>
              </p:ext>
            </p:extLst>
          </p:nvPr>
        </p:nvGraphicFramePr>
        <p:xfrm>
          <a:off x="4499992" y="4005064"/>
          <a:ext cx="3411538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5" name="Equation" r:id="rId6" imgW="1434960" imgH="393480" progId="Equation.DSMT4">
                  <p:embed/>
                </p:oleObj>
              </mc:Choice>
              <mc:Fallback>
                <p:oleObj name="Equation" r:id="rId6" imgW="1434960" imgH="39348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499992" y="4005064"/>
                        <a:ext cx="3411538" cy="935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7704" y="1628800"/>
            <a:ext cx="1981200" cy="9429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6016" y="1628800"/>
            <a:ext cx="2590800" cy="10572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5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5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1" name="Rectangle 3"/>
          <p:cNvSpPr>
            <a:spLocks noGrp="1"/>
          </p:cNvSpPr>
          <p:nvPr>
            <p:ph idx="1"/>
          </p:nvPr>
        </p:nvSpPr>
        <p:spPr>
          <a:xfrm>
            <a:off x="407894" y="462183"/>
            <a:ext cx="8214074" cy="1873886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spcBef>
                <a:spcPts val="0"/>
              </a:spcBef>
              <a:buNone/>
            </a:pP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、波的干涉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zh-CN" altLang="en-US" sz="2400" b="1" dirty="0">
                <a:solidFill>
                  <a:schemeClr val="accent2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条件：</a:t>
            </a:r>
            <a:r>
              <a:rPr lang="zh-CN" altLang="en-US" sz="2400" b="1" dirty="0">
                <a:solidFill>
                  <a:schemeClr val="tx2"/>
                </a:solidFill>
                <a:latin typeface="宋体" panose="02010600030101010101" pitchFamily="2" charset="-122"/>
              </a:rPr>
              <a:t>两个相干波（</a:t>
            </a:r>
            <a:r>
              <a:rPr lang="zh-CN" altLang="en-US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频率相同，振动方向相同，固定的相位差</a:t>
            </a:r>
            <a:r>
              <a:rPr lang="zh-CN" altLang="en-US" sz="2400" b="1" dirty="0">
                <a:solidFill>
                  <a:schemeClr val="tx2"/>
                </a:solidFill>
                <a:latin typeface="宋体" panose="02010600030101010101" pitchFamily="2" charset="-122"/>
              </a:rPr>
              <a:t>的波源所发出的简谐波）。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zh-CN" altLang="en-US" sz="2400" b="1" dirty="0">
                <a:solidFill>
                  <a:schemeClr val="tx2"/>
                </a:solidFill>
                <a:latin typeface="宋体" panose="02010600030101010101" pitchFamily="2" charset="-122"/>
              </a:rPr>
              <a:t> 设两个相干波波源的振动方程为</a:t>
            </a:r>
            <a:r>
              <a:rPr lang="zh-CN" altLang="en-US" sz="2400" b="1" dirty="0" smtClean="0">
                <a:solidFill>
                  <a:schemeClr val="tx2"/>
                </a:solidFill>
                <a:latin typeface="宋体" panose="02010600030101010101" pitchFamily="2" charset="-122"/>
              </a:rPr>
              <a:t>：</a:t>
            </a:r>
            <a:endParaRPr lang="en-US" altLang="zh-CN" sz="2400" b="1" dirty="0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3116444"/>
              </p:ext>
            </p:extLst>
          </p:nvPr>
        </p:nvGraphicFramePr>
        <p:xfrm>
          <a:off x="605641" y="2218667"/>
          <a:ext cx="3869006" cy="732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0" name="Equation" r:id="rId4" imgW="1206360" imgH="228600" progId="Equation.DSMT4">
                  <p:embed/>
                </p:oleObj>
              </mc:Choice>
              <mc:Fallback>
                <p:oleObj name="Equation" r:id="rId4" imgW="1206360" imgH="228600" progId="Equation.DSMT4">
                  <p:embed/>
                  <p:pic>
                    <p:nvPicPr>
                      <p:cNvPr id="1863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641" y="2218667"/>
                        <a:ext cx="3869006" cy="73262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2713330"/>
              </p:ext>
            </p:extLst>
          </p:nvPr>
        </p:nvGraphicFramePr>
        <p:xfrm>
          <a:off x="5106389" y="2232690"/>
          <a:ext cx="3920321" cy="723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1" name="Equation" r:id="rId6" imgW="1231560" imgH="228600" progId="Equation.DSMT4">
                  <p:embed/>
                </p:oleObj>
              </mc:Choice>
              <mc:Fallback>
                <p:oleObj name="Equation" r:id="rId6" imgW="1231560" imgH="228600" progId="Equation.DSMT4">
                  <p:embed/>
                  <p:pic>
                    <p:nvPicPr>
                      <p:cNvPr id="18637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6389" y="2232690"/>
                        <a:ext cx="3920321" cy="723936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1136091"/>
              </p:ext>
            </p:extLst>
          </p:nvPr>
        </p:nvGraphicFramePr>
        <p:xfrm>
          <a:off x="3069175" y="4941393"/>
          <a:ext cx="3379787" cy="1192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2" name="公式" r:id="rId8" imgW="1117440" imgH="393480" progId="Equation.3">
                  <p:embed/>
                </p:oleObj>
              </mc:Choice>
              <mc:Fallback>
                <p:oleObj name="公式" r:id="rId8" imgW="1117440" imgH="393480" progId="Equation.3">
                  <p:embed/>
                  <p:pic>
                    <p:nvPicPr>
                      <p:cNvPr id="18637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9175" y="4941393"/>
                        <a:ext cx="3379787" cy="119221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4005410"/>
              </p:ext>
            </p:extLst>
          </p:nvPr>
        </p:nvGraphicFramePr>
        <p:xfrm>
          <a:off x="506062" y="3957020"/>
          <a:ext cx="3894138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3" name="Equation" r:id="rId10" imgW="1638000" imgH="393480" progId="Equation.DSMT4">
                  <p:embed/>
                </p:oleObj>
              </mc:Choice>
              <mc:Fallback>
                <p:oleObj name="Equation" r:id="rId10" imgW="1638000" imgH="393480" progId="Equation.DSMT4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6062" y="3957020"/>
                        <a:ext cx="3894138" cy="935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7063963"/>
              </p:ext>
            </p:extLst>
          </p:nvPr>
        </p:nvGraphicFramePr>
        <p:xfrm>
          <a:off x="4941310" y="3992934"/>
          <a:ext cx="3954462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4" name="Equation" r:id="rId12" imgW="1663560" imgH="393480" progId="Equation.DSMT4">
                  <p:embed/>
                </p:oleObj>
              </mc:Choice>
              <mc:Fallback>
                <p:oleObj name="Equation" r:id="rId12" imgW="1663560" imgH="393480" progId="Equation.DSMT4">
                  <p:embed/>
                  <p:pic>
                    <p:nvPicPr>
                      <p:cNvPr id="10" name="对象 9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941310" y="3992934"/>
                        <a:ext cx="3954462" cy="935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3"/>
          <p:cNvSpPr txBox="1">
            <a:spLocks/>
          </p:cNvSpPr>
          <p:nvPr/>
        </p:nvSpPr>
        <p:spPr>
          <a:xfrm>
            <a:off x="312409" y="3137502"/>
            <a:ext cx="8215313" cy="97136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zh-CN" altLang="en-US" sz="2400" b="1" kern="0" dirty="0" smtClean="0">
                <a:solidFill>
                  <a:schemeClr val="tx2"/>
                </a:solidFill>
                <a:latin typeface="宋体" panose="02010600030101010101" pitchFamily="2" charset="-122"/>
              </a:rPr>
              <a:t>  </a:t>
            </a:r>
            <a:r>
              <a:rPr lang="en-US" altLang="zh-CN" sz="2400" b="1" i="1" kern="0" dirty="0" smtClean="0">
                <a:solidFill>
                  <a:schemeClr val="tx2"/>
                </a:solidFill>
              </a:rPr>
              <a:t>P</a:t>
            </a:r>
            <a:r>
              <a:rPr lang="zh-CN" altLang="en-US" sz="2400" b="1" kern="0" dirty="0" smtClean="0">
                <a:solidFill>
                  <a:schemeClr val="tx2"/>
                </a:solidFill>
              </a:rPr>
              <a:t>点离波源</a:t>
            </a:r>
            <a:r>
              <a:rPr lang="en-US" altLang="zh-CN" sz="2400" b="1" i="1" kern="0" dirty="0" smtClean="0">
                <a:solidFill>
                  <a:schemeClr val="tx2"/>
                </a:solidFill>
              </a:rPr>
              <a:t>O</a:t>
            </a:r>
            <a:r>
              <a:rPr lang="en-US" altLang="zh-CN" sz="2400" b="1" kern="0" baseline="-25000" dirty="0" smtClean="0">
                <a:solidFill>
                  <a:schemeClr val="tx2"/>
                </a:solidFill>
              </a:rPr>
              <a:t>1</a:t>
            </a:r>
            <a:r>
              <a:rPr lang="en-US" altLang="zh-CN" sz="2400" b="1" kern="0" dirty="0" smtClean="0">
                <a:solidFill>
                  <a:schemeClr val="tx2"/>
                </a:solidFill>
              </a:rPr>
              <a:t>,</a:t>
            </a:r>
            <a:r>
              <a:rPr lang="en-US" altLang="zh-CN" sz="2400" b="1" i="1" kern="0" dirty="0" smtClean="0">
                <a:solidFill>
                  <a:schemeClr val="tx2"/>
                </a:solidFill>
              </a:rPr>
              <a:t>O</a:t>
            </a:r>
            <a:r>
              <a:rPr lang="en-US" altLang="zh-CN" sz="2400" b="1" kern="0" baseline="-25000" dirty="0" smtClean="0">
                <a:solidFill>
                  <a:schemeClr val="tx2"/>
                </a:solidFill>
              </a:rPr>
              <a:t>2</a:t>
            </a:r>
            <a:r>
              <a:rPr lang="zh-CN" altLang="en-US" sz="2400" b="1" kern="0" dirty="0" smtClean="0">
                <a:solidFill>
                  <a:schemeClr val="tx2"/>
                </a:solidFill>
              </a:rPr>
              <a:t>的距离分别为</a:t>
            </a:r>
            <a:r>
              <a:rPr lang="en-US" altLang="zh-CN" sz="2400" b="1" i="1" kern="0" dirty="0" smtClean="0">
                <a:solidFill>
                  <a:schemeClr val="tx2"/>
                </a:solidFill>
              </a:rPr>
              <a:t>x</a:t>
            </a:r>
            <a:r>
              <a:rPr lang="en-US" altLang="zh-CN" sz="2400" b="1" kern="0" baseline="-25000" dirty="0" smtClean="0">
                <a:solidFill>
                  <a:schemeClr val="tx2"/>
                </a:solidFill>
              </a:rPr>
              <a:t>1</a:t>
            </a:r>
            <a:r>
              <a:rPr lang="en-US" altLang="zh-CN" sz="2400" b="1" kern="0" dirty="0" smtClean="0">
                <a:solidFill>
                  <a:schemeClr val="tx2"/>
                </a:solidFill>
              </a:rPr>
              <a:t>,  </a:t>
            </a:r>
            <a:r>
              <a:rPr lang="en-US" altLang="zh-CN" sz="2400" b="1" i="1" kern="0" dirty="0" smtClean="0">
                <a:solidFill>
                  <a:schemeClr val="tx2"/>
                </a:solidFill>
              </a:rPr>
              <a:t>x</a:t>
            </a:r>
            <a:r>
              <a:rPr lang="en-US" altLang="zh-CN" sz="2400" b="1" kern="0" baseline="-25000" dirty="0" smtClean="0">
                <a:solidFill>
                  <a:schemeClr val="tx2"/>
                </a:solidFill>
              </a:rPr>
              <a:t>2</a:t>
            </a:r>
            <a:r>
              <a:rPr lang="zh-CN" altLang="en-US" sz="2400" b="1" kern="0" dirty="0" smtClean="0">
                <a:solidFill>
                  <a:schemeClr val="tx2"/>
                </a:solidFill>
              </a:rPr>
              <a:t>，则两振动在</a:t>
            </a:r>
            <a:r>
              <a:rPr lang="en-US" altLang="zh-CN" sz="2400" b="1" i="1" kern="0" dirty="0" smtClean="0">
                <a:solidFill>
                  <a:schemeClr val="tx2"/>
                </a:solidFill>
              </a:rPr>
              <a:t>P</a:t>
            </a:r>
            <a:r>
              <a:rPr lang="zh-CN" altLang="en-US" sz="2400" b="1" kern="0" dirty="0" smtClean="0">
                <a:solidFill>
                  <a:schemeClr val="tx2"/>
                </a:solidFill>
              </a:rPr>
              <a:t>点的相位差为：</a:t>
            </a:r>
            <a:endParaRPr lang="en-US" altLang="zh-CN" sz="2400" b="1" kern="0" dirty="0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6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86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86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7" name="Text Box 5"/>
          <p:cNvSpPr txBox="1"/>
          <p:nvPr/>
        </p:nvSpPr>
        <p:spPr>
          <a:xfrm>
            <a:off x="899592" y="4149080"/>
            <a:ext cx="7342187" cy="10656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lnSpc>
                <a:spcPct val="140000"/>
              </a:lnSpc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</a:rPr>
              <a:t>合振幅最小，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400" b="1" dirty="0">
                <a:latin typeface="Times New Roman" panose="02020603050405020304" pitchFamily="18" charset="0"/>
              </a:rPr>
              <a:t>=|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-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</a:rPr>
              <a:t>|</a:t>
            </a:r>
            <a:r>
              <a:rPr lang="zh-CN" altLang="en-US" sz="2400" b="1" dirty="0">
                <a:latin typeface="Times New Roman" panose="02020603050405020304" pitchFamily="18" charset="0"/>
              </a:rPr>
              <a:t>。即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波程差为半波长的奇数倍时，振动减弱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187399" name="Text Box 7"/>
          <p:cNvSpPr txBox="1"/>
          <p:nvPr/>
        </p:nvSpPr>
        <p:spPr>
          <a:xfrm>
            <a:off x="827584" y="1916832"/>
            <a:ext cx="7315200" cy="10656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lnSpc>
                <a:spcPct val="140000"/>
              </a:lnSpc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</a:rPr>
              <a:t>合振幅最大，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400" b="1" dirty="0">
                <a:latin typeface="Times New Roman" panose="02020603050405020304" pitchFamily="18" charset="0"/>
              </a:rPr>
              <a:t>=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</a:rPr>
              <a:t>＋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</a:rPr>
              <a:t>。即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波程差为半波长的偶数倍时，振动加强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6617169"/>
              </p:ext>
            </p:extLst>
          </p:nvPr>
        </p:nvGraphicFramePr>
        <p:xfrm>
          <a:off x="5076056" y="1268760"/>
          <a:ext cx="202247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13" name="Equation" r:id="rId3" imgW="850680" imgH="203040" progId="Equation.DSMT4">
                  <p:embed/>
                </p:oleObj>
              </mc:Choice>
              <mc:Fallback>
                <p:oleObj name="Equation" r:id="rId3" imgW="850680" imgH="203040" progId="Equation.DSMT4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76056" y="1268760"/>
                        <a:ext cx="2022475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25707"/>
              </p:ext>
            </p:extLst>
          </p:nvPr>
        </p:nvGraphicFramePr>
        <p:xfrm>
          <a:off x="1115616" y="1052736"/>
          <a:ext cx="3140075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14" name="Equation" r:id="rId5" imgW="1320480" imgH="393480" progId="Equation.DSMT4">
                  <p:embed/>
                </p:oleObj>
              </mc:Choice>
              <mc:Fallback>
                <p:oleObj name="Equation" r:id="rId5" imgW="1320480" imgH="393480" progId="Equation.DSMT4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15616" y="1052736"/>
                        <a:ext cx="3140075" cy="935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878115"/>
              </p:ext>
            </p:extLst>
          </p:nvPr>
        </p:nvGraphicFramePr>
        <p:xfrm>
          <a:off x="3059832" y="-99392"/>
          <a:ext cx="3379787" cy="1192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15" name="Equation" r:id="rId7" imgW="1116965" imgH="393700" progId="Equation.DSMT4">
                  <p:embed/>
                </p:oleObj>
              </mc:Choice>
              <mc:Fallback>
                <p:oleObj name="Equation" r:id="rId7" imgW="1116965" imgH="393700" progId="Equation.DSMT4">
                  <p:embed/>
                  <p:pic>
                    <p:nvPicPr>
                      <p:cNvPr id="186374" name="Object 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59832" y="-99392"/>
                        <a:ext cx="3379787" cy="11922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1687692"/>
              </p:ext>
            </p:extLst>
          </p:nvPr>
        </p:nvGraphicFramePr>
        <p:xfrm>
          <a:off x="1043608" y="3068960"/>
          <a:ext cx="3562350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16" name="Equation" r:id="rId9" imgW="1498320" imgH="393480" progId="Equation.DSMT4">
                  <p:embed/>
                </p:oleObj>
              </mc:Choice>
              <mc:Fallback>
                <p:oleObj name="Equation" r:id="rId9" imgW="1498320" imgH="393480" progId="Equation.DSMT4">
                  <p:embed/>
                  <p:pic>
                    <p:nvPicPr>
                      <p:cNvPr id="7" name="对象 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43608" y="3068960"/>
                        <a:ext cx="3562350" cy="935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6629711"/>
              </p:ext>
            </p:extLst>
          </p:nvPr>
        </p:nvGraphicFramePr>
        <p:xfrm>
          <a:off x="5220072" y="3284984"/>
          <a:ext cx="24765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17" name="Equation" r:id="rId11" imgW="1041120" imgH="203040" progId="Equation.DSMT4">
                  <p:embed/>
                </p:oleObj>
              </mc:Choice>
              <mc:Fallback>
                <p:oleObj name="Equation" r:id="rId11" imgW="1041120" imgH="203040" progId="Equation.DSMT4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20072" y="3284984"/>
                        <a:ext cx="24765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7" grpId="0"/>
      <p:bldP spid="18739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8" name="Rectangle 4"/>
          <p:cNvSpPr/>
          <p:nvPr/>
        </p:nvSpPr>
        <p:spPr>
          <a:xfrm>
            <a:off x="1043608" y="692696"/>
            <a:ext cx="6264696" cy="288694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、波的衍射</a:t>
            </a:r>
          </a:p>
          <a:p>
            <a:pPr algn="just">
              <a:spcBef>
                <a:spcPct val="20000"/>
              </a:spcBef>
            </a:pPr>
            <a:endParaRPr lang="zh-CN" altLang="en-US" sz="2400" b="1" dirty="0">
              <a:solidFill>
                <a:schemeClr val="hlin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4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惠更斯原理：</a:t>
            </a:r>
            <a:r>
              <a:rPr lang="zh-CN" altLang="en-US" sz="2400" b="1" dirty="0">
                <a:solidFill>
                  <a:schemeClr val="tx2"/>
                </a:solidFill>
                <a:latin typeface="宋体" panose="02010600030101010101" pitchFamily="2" charset="-122"/>
              </a:rPr>
              <a:t>介质中波动到达的每一点都可以看作是</a:t>
            </a:r>
            <a:r>
              <a:rPr lang="zh-CN" altLang="en-US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新的波源</a:t>
            </a:r>
            <a:r>
              <a:rPr lang="zh-CN" altLang="en-US" sz="2400" b="1" dirty="0">
                <a:solidFill>
                  <a:schemeClr val="tx2"/>
                </a:solidFill>
                <a:latin typeface="宋体" panose="02010600030101010101" pitchFamily="2" charset="-122"/>
              </a:rPr>
              <a:t>，向各个方向发射子波</a:t>
            </a:r>
            <a:r>
              <a:rPr lang="zh-CN" altLang="en-US" sz="2400" b="1" dirty="0" smtClean="0">
                <a:solidFill>
                  <a:schemeClr val="tx2"/>
                </a:solidFill>
                <a:latin typeface="宋体" panose="02010600030101010101" pitchFamily="2" charset="-122"/>
              </a:rPr>
              <a:t>。</a:t>
            </a:r>
            <a:endParaRPr lang="zh-CN" altLang="en-US" sz="2400" b="1" dirty="0">
              <a:solidFill>
                <a:schemeClr val="tx2"/>
              </a:solidFill>
              <a:latin typeface="宋体" panose="02010600030101010101" pitchFamily="2" charset="-122"/>
            </a:endParaRPr>
          </a:p>
          <a:p>
            <a:pPr algn="just">
              <a:spcBef>
                <a:spcPct val="20000"/>
              </a:spcBef>
            </a:pPr>
            <a:r>
              <a:rPr lang="zh-CN" altLang="en-US" sz="2400" b="1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波</a:t>
            </a:r>
            <a:r>
              <a:rPr lang="zh-CN" altLang="en-US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的衍射：</a:t>
            </a:r>
            <a:r>
              <a:rPr lang="zh-CN" altLang="en-US" sz="2400" b="1" dirty="0">
                <a:solidFill>
                  <a:schemeClr val="tx2"/>
                </a:solidFill>
                <a:latin typeface="宋体" panose="02010600030101010101" pitchFamily="2" charset="-122"/>
              </a:rPr>
              <a:t>波能绕过障碍物传播，这种现象称为衍射。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21" y="3917091"/>
            <a:ext cx="4829430" cy="223425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479" y="3719384"/>
            <a:ext cx="2187670" cy="241510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8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058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900" name="Rectangle 28"/>
          <p:cNvSpPr/>
          <p:nvPr/>
        </p:nvSpPr>
        <p:spPr>
          <a:xfrm>
            <a:off x="617980" y="2780928"/>
            <a:ext cx="8496300" cy="243143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457200" indent="-457200" eaLnBrk="0" hangingPunct="0">
              <a:buFont typeface="Arial" pitchFamily="34" charset="0"/>
              <a:buChar char="•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光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的颜色由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光的频率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决定的</a:t>
            </a:r>
          </a:p>
          <a:p>
            <a:pPr marL="457200" indent="-457200" eaLnBrk="0" hangingPunct="0">
              <a:buFont typeface="Arial" pitchFamily="34" charset="0"/>
              <a:buChar char="•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各种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有色光在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真空中的速度都相同</a:t>
            </a:r>
          </a:p>
          <a:p>
            <a:pPr marL="457200" indent="-457200" eaLnBrk="0" hangingPunct="0">
              <a:buFont typeface="Arial" pitchFamily="34" charset="0"/>
              <a:buChar char="•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光从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一种介质进入到另一种介质其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频率不变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波长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和波速将改变。</a:t>
            </a:r>
          </a:p>
          <a:p>
            <a:pPr marL="457200" indent="-457200" eaLnBrk="0" hangingPunct="0">
              <a:buFont typeface="Arial" pitchFamily="34" charset="0"/>
              <a:buChar char="•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不同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色光的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折射率</a:t>
            </a:r>
            <a:r>
              <a:rPr lang="zh-CN" altLang="en-US" sz="24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不同</a:t>
            </a:r>
            <a:endParaRPr lang="en-US" altLang="zh-CN" sz="2400" i="1" dirty="0">
              <a:ea typeface="黑体" panose="02010609060101010101" pitchFamily="49" charset="-122"/>
            </a:endParaRPr>
          </a:p>
          <a:p>
            <a:pPr marL="457200" indent="-457200" eaLnBrk="0" hangingPunct="0">
              <a:buFont typeface="Arial" pitchFamily="34" charset="0"/>
              <a:buChar char="•"/>
            </a:pP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07906" name="Group 34"/>
          <p:cNvGrpSpPr/>
          <p:nvPr/>
        </p:nvGrpSpPr>
        <p:grpSpPr>
          <a:xfrm>
            <a:off x="560756" y="1402904"/>
            <a:ext cx="8388350" cy="1177925"/>
            <a:chOff x="409" y="663"/>
            <a:chExt cx="5284" cy="742"/>
          </a:xfrm>
        </p:grpSpPr>
        <p:sp>
          <p:nvSpPr>
            <p:cNvPr id="12291" name="Text Box 26"/>
            <p:cNvSpPr txBox="1"/>
            <p:nvPr/>
          </p:nvSpPr>
          <p:spPr>
            <a:xfrm>
              <a:off x="5262" y="664"/>
              <a:ext cx="431" cy="51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just" eaLnBrk="0" hangingPunct="0">
                <a:spcBef>
                  <a:spcPct val="50000"/>
                </a:spcBef>
              </a:pP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红外</a:t>
              </a:r>
            </a:p>
          </p:txBody>
        </p:sp>
        <p:grpSp>
          <p:nvGrpSpPr>
            <p:cNvPr id="12292" name="Group 33"/>
            <p:cNvGrpSpPr/>
            <p:nvPr/>
          </p:nvGrpSpPr>
          <p:grpSpPr>
            <a:xfrm>
              <a:off x="409" y="663"/>
              <a:ext cx="5192" cy="742"/>
              <a:chOff x="409" y="663"/>
              <a:chExt cx="5192" cy="742"/>
            </a:xfrm>
          </p:grpSpPr>
          <p:grpSp>
            <p:nvGrpSpPr>
              <p:cNvPr id="12293" name="Group 11"/>
              <p:cNvGrpSpPr/>
              <p:nvPr/>
            </p:nvGrpSpPr>
            <p:grpSpPr>
              <a:xfrm>
                <a:off x="839" y="664"/>
                <a:ext cx="4400" cy="499"/>
                <a:chOff x="657" y="981"/>
                <a:chExt cx="4400" cy="499"/>
              </a:xfrm>
            </p:grpSpPr>
            <p:sp>
              <p:nvSpPr>
                <p:cNvPr id="12294" name="Rectangle 4"/>
                <p:cNvSpPr/>
                <p:nvPr/>
              </p:nvSpPr>
              <p:spPr>
                <a:xfrm>
                  <a:off x="657" y="981"/>
                  <a:ext cx="861" cy="499"/>
                </a:xfrm>
                <a:prstGeom prst="rect">
                  <a:avLst/>
                </a:prstGeom>
                <a:solidFill>
                  <a:srgbClr val="660066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295" name="Rectangle 5"/>
                <p:cNvSpPr/>
                <p:nvPr/>
              </p:nvSpPr>
              <p:spPr>
                <a:xfrm>
                  <a:off x="1519" y="981"/>
                  <a:ext cx="408" cy="499"/>
                </a:xfrm>
                <a:prstGeom prst="rect">
                  <a:avLst/>
                </a:prstGeom>
                <a:solidFill>
                  <a:schemeClr val="accent2"/>
                </a:solidFill>
                <a:ln w="9525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296" name="Rectangle 6"/>
                <p:cNvSpPr/>
                <p:nvPr/>
              </p:nvSpPr>
              <p:spPr>
                <a:xfrm>
                  <a:off x="2789" y="981"/>
                  <a:ext cx="318" cy="499"/>
                </a:xfrm>
                <a:prstGeom prst="rect">
                  <a:avLst/>
                </a:prstGeom>
                <a:solidFill>
                  <a:srgbClr val="FFFF00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297" name="Rectangle 7"/>
                <p:cNvSpPr/>
                <p:nvPr/>
              </p:nvSpPr>
              <p:spPr>
                <a:xfrm>
                  <a:off x="1927" y="981"/>
                  <a:ext cx="861" cy="499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298" name="Rectangle 9"/>
                <p:cNvSpPr/>
                <p:nvPr/>
              </p:nvSpPr>
              <p:spPr>
                <a:xfrm>
                  <a:off x="3515" y="981"/>
                  <a:ext cx="1542" cy="499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>
                  <a:solidFill>
                    <a:schemeClr val="accent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299" name="Rectangle 10"/>
                <p:cNvSpPr/>
                <p:nvPr/>
              </p:nvSpPr>
              <p:spPr>
                <a:xfrm>
                  <a:off x="3107" y="981"/>
                  <a:ext cx="408" cy="499"/>
                </a:xfrm>
                <a:prstGeom prst="rect">
                  <a:avLst/>
                </a:prstGeom>
                <a:solidFill>
                  <a:srgbClr val="FF9900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2300" name="Text Box 12"/>
              <p:cNvSpPr txBox="1"/>
              <p:nvPr/>
            </p:nvSpPr>
            <p:spPr>
              <a:xfrm>
                <a:off x="612" y="1117"/>
                <a:ext cx="63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just" eaLnBrk="0" hangingPunct="0">
                  <a:spcBef>
                    <a:spcPct val="50000"/>
                  </a:spcBef>
                </a:pPr>
                <a:r>
                  <a:rPr lang="en-US" altLang="zh-CN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380nm</a:t>
                </a:r>
              </a:p>
            </p:txBody>
          </p:sp>
          <p:sp>
            <p:nvSpPr>
              <p:cNvPr id="12301" name="Text Box 13"/>
              <p:cNvSpPr txBox="1"/>
              <p:nvPr/>
            </p:nvSpPr>
            <p:spPr>
              <a:xfrm>
                <a:off x="2768" y="1117"/>
                <a:ext cx="45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just" eaLnBrk="0" hangingPunct="0">
                  <a:spcBef>
                    <a:spcPct val="50000"/>
                  </a:spcBef>
                </a:pPr>
                <a:r>
                  <a:rPr lang="en-US" altLang="zh-CN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560</a:t>
                </a:r>
              </a:p>
            </p:txBody>
          </p:sp>
          <p:sp>
            <p:nvSpPr>
              <p:cNvPr id="12302" name="Text Box 14"/>
              <p:cNvSpPr txBox="1"/>
              <p:nvPr/>
            </p:nvSpPr>
            <p:spPr>
              <a:xfrm>
                <a:off x="1407" y="1117"/>
                <a:ext cx="63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just" eaLnBrk="0" hangingPunct="0">
                  <a:spcBef>
                    <a:spcPct val="50000"/>
                  </a:spcBef>
                </a:pPr>
                <a:r>
                  <a:rPr lang="en-US" altLang="zh-CN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450</a:t>
                </a:r>
              </a:p>
            </p:txBody>
          </p:sp>
          <p:sp>
            <p:nvSpPr>
              <p:cNvPr id="12303" name="Text Box 15"/>
              <p:cNvSpPr txBox="1"/>
              <p:nvPr/>
            </p:nvSpPr>
            <p:spPr>
              <a:xfrm>
                <a:off x="1905" y="1117"/>
                <a:ext cx="40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just" eaLnBrk="0" hangingPunct="0">
                  <a:spcBef>
                    <a:spcPct val="50000"/>
                  </a:spcBef>
                </a:pPr>
                <a:r>
                  <a:rPr lang="en-US" altLang="zh-CN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490</a:t>
                </a:r>
              </a:p>
            </p:txBody>
          </p:sp>
          <p:sp>
            <p:nvSpPr>
              <p:cNvPr id="12304" name="Text Box 16"/>
              <p:cNvSpPr txBox="1"/>
              <p:nvPr/>
            </p:nvSpPr>
            <p:spPr>
              <a:xfrm>
                <a:off x="3606" y="1117"/>
                <a:ext cx="63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just" eaLnBrk="0" hangingPunct="0">
                  <a:spcBef>
                    <a:spcPct val="50000"/>
                  </a:spcBef>
                </a:pPr>
                <a:r>
                  <a:rPr lang="en-US" altLang="zh-CN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630</a:t>
                </a:r>
              </a:p>
            </p:txBody>
          </p:sp>
          <p:sp>
            <p:nvSpPr>
              <p:cNvPr id="12305" name="Text Box 17"/>
              <p:cNvSpPr txBox="1"/>
              <p:nvPr/>
            </p:nvSpPr>
            <p:spPr>
              <a:xfrm>
                <a:off x="3130" y="1117"/>
                <a:ext cx="63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just" eaLnBrk="0" hangingPunct="0">
                  <a:spcBef>
                    <a:spcPct val="50000"/>
                  </a:spcBef>
                </a:pPr>
                <a:r>
                  <a:rPr lang="en-US" altLang="zh-CN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590</a:t>
                </a:r>
              </a:p>
            </p:txBody>
          </p:sp>
          <p:sp>
            <p:nvSpPr>
              <p:cNvPr id="12306" name="Text Box 18"/>
              <p:cNvSpPr txBox="1"/>
              <p:nvPr/>
            </p:nvSpPr>
            <p:spPr>
              <a:xfrm>
                <a:off x="4966" y="1101"/>
                <a:ext cx="63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just" eaLnBrk="0" hangingPunct="0">
                  <a:spcBef>
                    <a:spcPct val="50000"/>
                  </a:spcBef>
                </a:pPr>
                <a:r>
                  <a:rPr lang="en-US" altLang="zh-CN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760nm</a:t>
                </a:r>
              </a:p>
            </p:txBody>
          </p:sp>
          <p:sp>
            <p:nvSpPr>
              <p:cNvPr id="12313" name="Text Box 25"/>
              <p:cNvSpPr txBox="1"/>
              <p:nvPr/>
            </p:nvSpPr>
            <p:spPr>
              <a:xfrm>
                <a:off x="409" y="664"/>
                <a:ext cx="431" cy="51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just" eaLnBrk="0" hangingPunct="0">
                  <a:spcBef>
                    <a:spcPct val="50000"/>
                  </a:spcBef>
                </a:pPr>
                <a:r>
                  <a:rPr lang="zh-CN" altLang="en-US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紫外</a:t>
                </a:r>
              </a:p>
            </p:txBody>
          </p:sp>
          <p:sp>
            <p:nvSpPr>
              <p:cNvPr id="12314" name="Rectangle 30"/>
              <p:cNvSpPr/>
              <p:nvPr/>
            </p:nvSpPr>
            <p:spPr>
              <a:xfrm>
                <a:off x="2109" y="663"/>
                <a:ext cx="408" cy="499"/>
              </a:xfrm>
              <a:prstGeom prst="rect">
                <a:avLst/>
              </a:prstGeom>
              <a:solidFill>
                <a:srgbClr val="006666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just" eaLnBrk="0" hangingPunct="0"/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316" name="Rectangle 32"/>
              <p:cNvSpPr/>
              <p:nvPr/>
            </p:nvSpPr>
            <p:spPr>
              <a:xfrm>
                <a:off x="2313" y="1117"/>
                <a:ext cx="40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just" eaLnBrk="0" hangingPunct="0"/>
                <a:r>
                  <a:rPr lang="en-US" altLang="zh-CN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520</a:t>
                </a:r>
              </a:p>
            </p:txBody>
          </p:sp>
        </p:grpSp>
      </p:grpSp>
      <p:sp>
        <p:nvSpPr>
          <p:cNvPr id="30" name="Rectangle 5"/>
          <p:cNvSpPr/>
          <p:nvPr/>
        </p:nvSpPr>
        <p:spPr>
          <a:xfrm>
            <a:off x="128708" y="638200"/>
            <a:ext cx="8640762" cy="576064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</a:t>
            </a:r>
            <a:r>
              <a:rPr lang="zh-CN" altLang="en-US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光</a:t>
            </a:r>
            <a:r>
              <a:rPr lang="zh-CN" altLang="en-US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程和光程差</a:t>
            </a:r>
            <a:endParaRPr lang="en-US" altLang="zh-CN" b="1" dirty="0">
              <a:solidFill>
                <a:srgbClr val="C000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07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7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79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07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/>
          </p:cNvSpPr>
          <p:nvPr>
            <p:ph type="subTitle" idx="1"/>
          </p:nvPr>
        </p:nvSpPr>
        <p:spPr>
          <a:xfrm>
            <a:off x="105373" y="201156"/>
            <a:ext cx="8664575" cy="1049288"/>
          </a:xfrm>
          <a:ln/>
        </p:spPr>
        <p:txBody>
          <a:bodyPr vert="horz" wrap="square" lIns="92075" tIns="46038" rIns="92075" bIns="46038" anchor="t"/>
          <a:lstStyle/>
          <a:p>
            <a:pPr algn="l" eaLnBrk="1" hangingPunct="1">
              <a:spcBef>
                <a:spcPts val="0"/>
              </a:spcBef>
              <a:buClrTx/>
              <a:buSzTx/>
              <a:buFontTx/>
            </a:pPr>
            <a:r>
              <a:rPr kumimoji="1" lang="zh-CN" altLang="zh-CN" sz="2400" b="1" dirty="0">
                <a:cs typeface="+mn-cs"/>
                <a:sym typeface="Symbol" panose="05050102010706020507" pitchFamily="18" charset="2"/>
              </a:rPr>
              <a:t>    光在不同</a:t>
            </a:r>
            <a:r>
              <a:rPr kumimoji="1" lang="zh-CN" altLang="en-US" sz="2400" b="1" dirty="0">
                <a:latin typeface="宋体" panose="02010600030101010101" pitchFamily="2" charset="-122"/>
                <a:cs typeface="+mn-cs"/>
              </a:rPr>
              <a:t>介</a:t>
            </a:r>
            <a:r>
              <a:rPr kumimoji="1" lang="zh-CN" altLang="zh-CN" sz="2400" b="1" dirty="0">
                <a:cs typeface="+mn-cs"/>
                <a:sym typeface="Symbol" panose="05050102010706020507" pitchFamily="18" charset="2"/>
              </a:rPr>
              <a:t>质中传播，速度和波长都与在真空中不一样</a:t>
            </a:r>
            <a:r>
              <a:rPr kumimoji="1" lang="zh-CN" altLang="en-US" sz="2400" b="1" dirty="0">
                <a:cs typeface="+mn-cs"/>
                <a:sym typeface="Symbol" panose="05050102010706020507" pitchFamily="18" charset="2"/>
              </a:rPr>
              <a:t>（</a:t>
            </a:r>
            <a:r>
              <a:rPr kumimoji="1" lang="zh-CN" altLang="en-US" sz="2400" b="1" dirty="0">
                <a:solidFill>
                  <a:schemeClr val="accent2"/>
                </a:solidFill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频率保持不变</a:t>
            </a:r>
            <a:r>
              <a:rPr kumimoji="1" lang="zh-CN" altLang="en-US" sz="2400" b="1" dirty="0">
                <a:cs typeface="+mn-cs"/>
                <a:sym typeface="Symbol" panose="05050102010706020507" pitchFamily="18" charset="2"/>
              </a:rPr>
              <a:t>）</a:t>
            </a:r>
            <a:r>
              <a:rPr kumimoji="1" lang="zh-CN" altLang="zh-CN" sz="2400" b="1" dirty="0">
                <a:cs typeface="+mn-cs"/>
                <a:sym typeface="Symbol" panose="05050102010706020507" pitchFamily="18" charset="2"/>
              </a:rPr>
              <a:t>，</a:t>
            </a:r>
            <a:r>
              <a:rPr kumimoji="1" lang="zh-CN" altLang="zh-CN" sz="2400" b="1" dirty="0" smtClean="0">
                <a:cs typeface="+mn-cs"/>
                <a:sym typeface="Symbol" panose="05050102010706020507" pitchFamily="18" charset="2"/>
              </a:rPr>
              <a:t>定义</a:t>
            </a:r>
            <a:r>
              <a:rPr kumimoji="1" lang="zh-CN" altLang="en-US" sz="2400" b="1" dirty="0" smtClean="0">
                <a:solidFill>
                  <a:srgbClr val="FF0000"/>
                </a:solidFill>
                <a:cs typeface="+mn-cs"/>
                <a:sym typeface="Symbol" panose="05050102010706020507" pitchFamily="18" charset="2"/>
              </a:rPr>
              <a:t>折射率</a:t>
            </a:r>
            <a:r>
              <a:rPr kumimoji="1" lang="zh-CN" altLang="zh-CN" sz="2400" b="1" dirty="0" smtClean="0">
                <a:cs typeface="+mn-cs"/>
                <a:sym typeface="Symbol" panose="05050102010706020507" pitchFamily="18" charset="2"/>
              </a:rPr>
              <a:t>：</a:t>
            </a:r>
            <a:endParaRPr kumimoji="1" lang="zh-CN" altLang="en-US" sz="2400" b="1" dirty="0">
              <a:cs typeface="+mn-cs"/>
              <a:sym typeface="Symbol" panose="05050102010706020507" pitchFamily="18" charset="2"/>
            </a:endParaRPr>
          </a:p>
        </p:txBody>
      </p:sp>
      <p:sp>
        <p:nvSpPr>
          <p:cNvPr id="206855" name="Text Box 7"/>
          <p:cNvSpPr txBox="1"/>
          <p:nvPr/>
        </p:nvSpPr>
        <p:spPr>
          <a:xfrm>
            <a:off x="5811065" y="1053174"/>
            <a:ext cx="1676400" cy="52322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n-US" altLang="zh-CN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sz="2800" b="1" i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</a:t>
            </a:r>
            <a:r>
              <a:rPr lang="en-US" altLang="zh-CN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7" name="Rectangle 2"/>
          <p:cNvSpPr txBox="1">
            <a:spLocks/>
          </p:cNvSpPr>
          <p:nvPr/>
        </p:nvSpPr>
        <p:spPr>
          <a:xfrm>
            <a:off x="998447" y="4382164"/>
            <a:ext cx="7272808" cy="1295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2075" tIns="46038" rIns="92075" bIns="46038" anchor="t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400" b="1" kern="0" dirty="0" smtClean="0"/>
              <a:t>光从</a:t>
            </a:r>
            <a:r>
              <a:rPr lang="en-US" altLang="zh-CN" sz="2400" b="1" i="1" kern="0" dirty="0" smtClean="0"/>
              <a:t>Q</a:t>
            </a:r>
            <a:r>
              <a:rPr lang="zh-CN" altLang="en-US" sz="2400" b="1" kern="0" dirty="0" smtClean="0"/>
              <a:t>点经过几种折射率不同的均匀介质到达</a:t>
            </a:r>
            <a:r>
              <a:rPr lang="en-US" altLang="zh-CN" sz="2400" b="1" i="1" kern="0" dirty="0" smtClean="0"/>
              <a:t>P</a:t>
            </a:r>
            <a:r>
              <a:rPr lang="zh-CN" altLang="en-US" sz="2400" b="1" kern="0" dirty="0" smtClean="0"/>
              <a:t>点，所需的时间为：</a:t>
            </a:r>
            <a:endParaRPr lang="zh-CN" altLang="en-US" sz="2400" b="1" kern="0" dirty="0">
              <a:sym typeface="Symbol" panose="05050102010706020507" pitchFamily="18" charset="2"/>
            </a:endParaRPr>
          </a:p>
        </p:txBody>
      </p:sp>
      <p:grpSp>
        <p:nvGrpSpPr>
          <p:cNvPr id="9" name="Group 1033"/>
          <p:cNvGrpSpPr/>
          <p:nvPr/>
        </p:nvGrpSpPr>
        <p:grpSpPr>
          <a:xfrm>
            <a:off x="1574511" y="1861884"/>
            <a:ext cx="5904656" cy="2348880"/>
            <a:chOff x="720" y="240"/>
            <a:chExt cx="4128" cy="1719"/>
          </a:xfrm>
        </p:grpSpPr>
        <p:sp>
          <p:nvSpPr>
            <p:cNvPr id="10" name="AutoShape 7"/>
            <p:cNvSpPr/>
            <p:nvPr/>
          </p:nvSpPr>
          <p:spPr>
            <a:xfrm>
              <a:off x="3128" y="347"/>
              <a:ext cx="803" cy="1290"/>
            </a:xfrm>
            <a:prstGeom prst="bracketPair">
              <a:avLst>
                <a:gd name="adj" fmla="val 16667"/>
              </a:avLst>
            </a:prstGeom>
            <a:solidFill>
              <a:srgbClr val="66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pPr algn="just" eaLnBrk="0" hangingPunct="0"/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1" name="Group 1032"/>
            <p:cNvGrpSpPr/>
            <p:nvPr/>
          </p:nvGrpSpPr>
          <p:grpSpPr>
            <a:xfrm>
              <a:off x="720" y="240"/>
              <a:ext cx="4128" cy="1719"/>
              <a:chOff x="720" y="240"/>
              <a:chExt cx="4128" cy="1719"/>
            </a:xfrm>
          </p:grpSpPr>
          <p:sp>
            <p:nvSpPr>
              <p:cNvPr id="12" name="AutoShape 6"/>
              <p:cNvSpPr/>
              <p:nvPr/>
            </p:nvSpPr>
            <p:spPr>
              <a:xfrm>
                <a:off x="1637" y="347"/>
                <a:ext cx="803" cy="1290"/>
              </a:xfrm>
              <a:prstGeom prst="bracketPair">
                <a:avLst>
                  <a:gd name="adj" fmla="val 16667"/>
                </a:avLst>
              </a:prstGeom>
              <a:solidFill>
                <a:srgbClr val="FFFF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algn="just" eaLnBrk="0" hangingPunct="0"/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3" name="Group 8"/>
              <p:cNvGrpSpPr/>
              <p:nvPr/>
            </p:nvGrpSpPr>
            <p:grpSpPr>
              <a:xfrm>
                <a:off x="1293" y="1607"/>
                <a:ext cx="115" cy="137"/>
                <a:chOff x="3420" y="3425"/>
                <a:chExt cx="180" cy="199"/>
              </a:xfrm>
            </p:grpSpPr>
            <p:sp>
              <p:nvSpPr>
                <p:cNvPr id="86" name="Line 9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87" name="Line 10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4" name="Group 11"/>
              <p:cNvGrpSpPr/>
              <p:nvPr/>
            </p:nvGrpSpPr>
            <p:grpSpPr>
              <a:xfrm>
                <a:off x="1179" y="455"/>
                <a:ext cx="114" cy="137"/>
                <a:chOff x="3420" y="3425"/>
                <a:chExt cx="180" cy="199"/>
              </a:xfrm>
            </p:grpSpPr>
            <p:sp>
              <p:nvSpPr>
                <p:cNvPr id="84" name="Line 12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85" name="Line 13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1064" y="777"/>
                <a:ext cx="115" cy="137"/>
                <a:chOff x="3420" y="3425"/>
                <a:chExt cx="180" cy="199"/>
              </a:xfrm>
            </p:grpSpPr>
            <p:sp>
              <p:nvSpPr>
                <p:cNvPr id="82" name="Line 15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83" name="Line 16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6" name="Group 17"/>
              <p:cNvGrpSpPr/>
              <p:nvPr/>
            </p:nvGrpSpPr>
            <p:grpSpPr>
              <a:xfrm>
                <a:off x="1179" y="1099"/>
                <a:ext cx="114" cy="137"/>
                <a:chOff x="3420" y="3425"/>
                <a:chExt cx="180" cy="199"/>
              </a:xfrm>
            </p:grpSpPr>
            <p:sp>
              <p:nvSpPr>
                <p:cNvPr id="80" name="Line 18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81" name="Line 19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7" name="Group 20"/>
              <p:cNvGrpSpPr/>
              <p:nvPr/>
            </p:nvGrpSpPr>
            <p:grpSpPr>
              <a:xfrm rot="-5400000">
                <a:off x="1860" y="674"/>
                <a:ext cx="124" cy="127"/>
                <a:chOff x="3420" y="3425"/>
                <a:chExt cx="180" cy="199"/>
              </a:xfrm>
            </p:grpSpPr>
            <p:sp>
              <p:nvSpPr>
                <p:cNvPr id="78" name="Line 21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79" name="Line 22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8" name="Group 23"/>
              <p:cNvGrpSpPr/>
              <p:nvPr/>
            </p:nvGrpSpPr>
            <p:grpSpPr>
              <a:xfrm rot="-5400000">
                <a:off x="2212" y="991"/>
                <a:ext cx="124" cy="126"/>
                <a:chOff x="3420" y="3425"/>
                <a:chExt cx="180" cy="199"/>
              </a:xfrm>
            </p:grpSpPr>
            <p:sp>
              <p:nvSpPr>
                <p:cNvPr id="76" name="Line 24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77" name="Line 25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9" name="Group 26"/>
              <p:cNvGrpSpPr/>
              <p:nvPr/>
            </p:nvGrpSpPr>
            <p:grpSpPr>
              <a:xfrm rot="-5400000">
                <a:off x="1868" y="1206"/>
                <a:ext cx="124" cy="126"/>
                <a:chOff x="3420" y="3425"/>
                <a:chExt cx="180" cy="199"/>
              </a:xfrm>
            </p:grpSpPr>
            <p:sp>
              <p:nvSpPr>
                <p:cNvPr id="74" name="Line 27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75" name="Line 28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20" name="Group 29"/>
              <p:cNvGrpSpPr/>
              <p:nvPr/>
            </p:nvGrpSpPr>
            <p:grpSpPr>
              <a:xfrm rot="-5400000">
                <a:off x="2212" y="1421"/>
                <a:ext cx="124" cy="126"/>
                <a:chOff x="3420" y="3425"/>
                <a:chExt cx="180" cy="199"/>
              </a:xfrm>
            </p:grpSpPr>
            <p:sp>
              <p:nvSpPr>
                <p:cNvPr id="72" name="Line 30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73" name="Line 31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21" name="Group 32"/>
              <p:cNvGrpSpPr/>
              <p:nvPr/>
            </p:nvGrpSpPr>
            <p:grpSpPr>
              <a:xfrm rot="-5400000">
                <a:off x="3588" y="1313"/>
                <a:ext cx="124" cy="126"/>
                <a:chOff x="3420" y="3425"/>
                <a:chExt cx="180" cy="199"/>
              </a:xfrm>
            </p:grpSpPr>
            <p:sp>
              <p:nvSpPr>
                <p:cNvPr id="70" name="Line 33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71" name="Line 34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22" name="Group 35"/>
              <p:cNvGrpSpPr/>
              <p:nvPr/>
            </p:nvGrpSpPr>
            <p:grpSpPr>
              <a:xfrm rot="-5400000">
                <a:off x="3701" y="559"/>
                <a:ext cx="124" cy="127"/>
                <a:chOff x="3420" y="3425"/>
                <a:chExt cx="180" cy="199"/>
              </a:xfrm>
            </p:grpSpPr>
            <p:sp>
              <p:nvSpPr>
                <p:cNvPr id="68" name="Line 36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69" name="Line 37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23" name="Group 38"/>
              <p:cNvGrpSpPr/>
              <p:nvPr/>
            </p:nvGrpSpPr>
            <p:grpSpPr>
              <a:xfrm rot="-5400000">
                <a:off x="3357" y="559"/>
                <a:ext cx="124" cy="127"/>
                <a:chOff x="3420" y="3425"/>
                <a:chExt cx="180" cy="199"/>
              </a:xfrm>
            </p:grpSpPr>
            <p:sp>
              <p:nvSpPr>
                <p:cNvPr id="66" name="Line 39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67" name="Line 40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24" name="Group 41"/>
              <p:cNvGrpSpPr/>
              <p:nvPr/>
            </p:nvGrpSpPr>
            <p:grpSpPr>
              <a:xfrm rot="-5400000">
                <a:off x="3244" y="991"/>
                <a:ext cx="124" cy="126"/>
                <a:chOff x="3420" y="3425"/>
                <a:chExt cx="180" cy="199"/>
              </a:xfrm>
            </p:grpSpPr>
            <p:sp>
              <p:nvSpPr>
                <p:cNvPr id="64" name="Line 42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65" name="Line 43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25" name="Group 44"/>
              <p:cNvGrpSpPr/>
              <p:nvPr/>
            </p:nvGrpSpPr>
            <p:grpSpPr>
              <a:xfrm>
                <a:off x="2784" y="562"/>
                <a:ext cx="115" cy="137"/>
                <a:chOff x="3420" y="3425"/>
                <a:chExt cx="180" cy="199"/>
              </a:xfrm>
            </p:grpSpPr>
            <p:sp>
              <p:nvSpPr>
                <p:cNvPr id="62" name="Line 45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63" name="Line 46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26" name="Group 47"/>
              <p:cNvGrpSpPr/>
              <p:nvPr/>
            </p:nvGrpSpPr>
            <p:grpSpPr>
              <a:xfrm>
                <a:off x="2555" y="885"/>
                <a:ext cx="114" cy="137"/>
                <a:chOff x="3420" y="3425"/>
                <a:chExt cx="180" cy="199"/>
              </a:xfrm>
            </p:grpSpPr>
            <p:sp>
              <p:nvSpPr>
                <p:cNvPr id="60" name="Line 48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61" name="Line 49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27" name="Group 50"/>
              <p:cNvGrpSpPr/>
              <p:nvPr/>
            </p:nvGrpSpPr>
            <p:grpSpPr>
              <a:xfrm>
                <a:off x="2784" y="1314"/>
                <a:ext cx="115" cy="137"/>
                <a:chOff x="3420" y="3425"/>
                <a:chExt cx="180" cy="199"/>
              </a:xfrm>
            </p:grpSpPr>
            <p:sp>
              <p:nvSpPr>
                <p:cNvPr id="58" name="Line 51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9" name="Line 52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28" name="Group 53"/>
              <p:cNvGrpSpPr/>
              <p:nvPr/>
            </p:nvGrpSpPr>
            <p:grpSpPr>
              <a:xfrm>
                <a:off x="4160" y="455"/>
                <a:ext cx="115" cy="137"/>
                <a:chOff x="3420" y="3425"/>
                <a:chExt cx="180" cy="199"/>
              </a:xfrm>
            </p:grpSpPr>
            <p:sp>
              <p:nvSpPr>
                <p:cNvPr id="56" name="Line 54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7" name="Line 55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29" name="Group 56"/>
              <p:cNvGrpSpPr/>
              <p:nvPr/>
            </p:nvGrpSpPr>
            <p:grpSpPr>
              <a:xfrm>
                <a:off x="4389" y="777"/>
                <a:ext cx="115" cy="137"/>
                <a:chOff x="3420" y="3425"/>
                <a:chExt cx="180" cy="199"/>
              </a:xfrm>
            </p:grpSpPr>
            <p:sp>
              <p:nvSpPr>
                <p:cNvPr id="54" name="Line 57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5" name="Line 58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30" name="Group 59"/>
              <p:cNvGrpSpPr/>
              <p:nvPr/>
            </p:nvGrpSpPr>
            <p:grpSpPr>
              <a:xfrm>
                <a:off x="4160" y="1314"/>
                <a:ext cx="115" cy="137"/>
                <a:chOff x="3420" y="3425"/>
                <a:chExt cx="180" cy="199"/>
              </a:xfrm>
            </p:grpSpPr>
            <p:sp>
              <p:nvSpPr>
                <p:cNvPr id="52" name="Line 60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53" name="Line 61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32" name="Text Box 63"/>
              <p:cNvSpPr txBox="1"/>
              <p:nvPr/>
            </p:nvSpPr>
            <p:spPr>
              <a:xfrm>
                <a:off x="1064" y="240"/>
                <a:ext cx="229" cy="2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/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</a:p>
            </p:txBody>
          </p:sp>
          <p:sp>
            <p:nvSpPr>
              <p:cNvPr id="33" name="Text Box 64"/>
              <p:cNvSpPr txBox="1"/>
              <p:nvPr/>
            </p:nvSpPr>
            <p:spPr>
              <a:xfrm>
                <a:off x="1867" y="240"/>
                <a:ext cx="229" cy="2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/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</a:p>
            </p:txBody>
          </p:sp>
          <p:sp>
            <p:nvSpPr>
              <p:cNvPr id="34" name="Text Box 65"/>
              <p:cNvSpPr txBox="1"/>
              <p:nvPr/>
            </p:nvSpPr>
            <p:spPr>
              <a:xfrm>
                <a:off x="2669" y="240"/>
                <a:ext cx="230" cy="2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/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</a:p>
            </p:txBody>
          </p:sp>
          <p:sp>
            <p:nvSpPr>
              <p:cNvPr id="35" name="Text Box 66"/>
              <p:cNvSpPr txBox="1"/>
              <p:nvPr/>
            </p:nvSpPr>
            <p:spPr>
              <a:xfrm>
                <a:off x="3357" y="240"/>
                <a:ext cx="230" cy="2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/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…</a:t>
                </a:r>
              </a:p>
            </p:txBody>
          </p:sp>
          <p:sp>
            <p:nvSpPr>
              <p:cNvPr id="36" name="Text Box 67"/>
              <p:cNvSpPr txBox="1"/>
              <p:nvPr/>
            </p:nvSpPr>
            <p:spPr>
              <a:xfrm>
                <a:off x="4160" y="240"/>
                <a:ext cx="229" cy="2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/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m</a:t>
                </a:r>
              </a:p>
            </p:txBody>
          </p:sp>
          <p:sp>
            <p:nvSpPr>
              <p:cNvPr id="37" name="Text Box 68"/>
              <p:cNvSpPr txBox="1"/>
              <p:nvPr/>
            </p:nvSpPr>
            <p:spPr>
              <a:xfrm>
                <a:off x="1064" y="885"/>
                <a:ext cx="229" cy="2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/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x</a:t>
                </a:r>
                <a:r>
                  <a:rPr lang="en-US" altLang="zh-CN" sz="2400" b="1" baseline="-25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Text Box 69"/>
              <p:cNvSpPr txBox="1"/>
              <p:nvPr/>
            </p:nvSpPr>
            <p:spPr>
              <a:xfrm>
                <a:off x="1905" y="686"/>
                <a:ext cx="229" cy="2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/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x</a:t>
                </a:r>
                <a:r>
                  <a:rPr lang="en-US" altLang="zh-CN" sz="2400" b="1" baseline="-25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" name="Text Box 70"/>
              <p:cNvSpPr txBox="1"/>
              <p:nvPr/>
            </p:nvSpPr>
            <p:spPr>
              <a:xfrm>
                <a:off x="2789" y="709"/>
                <a:ext cx="229" cy="2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/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x</a:t>
                </a:r>
                <a:r>
                  <a:rPr lang="en-US" altLang="zh-CN" sz="2400" b="1" baseline="-25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" name="Text Box 71"/>
              <p:cNvSpPr txBox="1"/>
              <p:nvPr/>
            </p:nvSpPr>
            <p:spPr>
              <a:xfrm>
                <a:off x="4059" y="731"/>
                <a:ext cx="230" cy="2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/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x</a:t>
                </a:r>
                <a:r>
                  <a:rPr lang="en-US" altLang="zh-CN" sz="2400" b="1" i="1" baseline="-25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m</a:t>
                </a:r>
                <a:endParaRPr lang="en-US" altLang="zh-CN" sz="2400" b="1" i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Text Box 72"/>
              <p:cNvSpPr txBox="1"/>
              <p:nvPr/>
            </p:nvSpPr>
            <p:spPr>
              <a:xfrm>
                <a:off x="720" y="1099"/>
                <a:ext cx="229" cy="2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/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Q</a:t>
                </a:r>
              </a:p>
            </p:txBody>
          </p:sp>
          <p:sp>
            <p:nvSpPr>
              <p:cNvPr id="42" name="Text Box 73"/>
              <p:cNvSpPr txBox="1"/>
              <p:nvPr/>
            </p:nvSpPr>
            <p:spPr>
              <a:xfrm>
                <a:off x="4619" y="885"/>
                <a:ext cx="229" cy="2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/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P</a:t>
                </a:r>
              </a:p>
            </p:txBody>
          </p:sp>
          <p:sp>
            <p:nvSpPr>
              <p:cNvPr id="43" name="Oval 74"/>
              <p:cNvSpPr/>
              <p:nvPr/>
            </p:nvSpPr>
            <p:spPr>
              <a:xfrm>
                <a:off x="875" y="1275"/>
                <a:ext cx="37" cy="39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algn="just" eaLnBrk="0" hangingPunct="0"/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" name="Oval 75"/>
              <p:cNvSpPr/>
              <p:nvPr/>
            </p:nvSpPr>
            <p:spPr>
              <a:xfrm>
                <a:off x="4733" y="1138"/>
                <a:ext cx="37" cy="39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algn="just" eaLnBrk="0" hangingPunct="0"/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45" name="Group 76"/>
              <p:cNvGrpSpPr/>
              <p:nvPr/>
            </p:nvGrpSpPr>
            <p:grpSpPr>
              <a:xfrm>
                <a:off x="1179" y="1744"/>
                <a:ext cx="3096" cy="213"/>
                <a:chOff x="3240" y="3624"/>
                <a:chExt cx="4860" cy="309"/>
              </a:xfrm>
            </p:grpSpPr>
            <p:sp>
              <p:nvSpPr>
                <p:cNvPr id="48" name="Text Box 77"/>
                <p:cNvSpPr txBox="1"/>
                <p:nvPr/>
              </p:nvSpPr>
              <p:spPr>
                <a:xfrm>
                  <a:off x="3240" y="3624"/>
                  <a:ext cx="360" cy="30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 anchor="t"/>
                <a:lstStyle/>
                <a:p>
                  <a:pPr algn="just" eaLnBrk="0" hangingPunct="0"/>
                  <a:r>
                    <a:rPr lang="en-US" altLang="zh-CN" sz="2400" b="1" i="1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v</a:t>
                  </a:r>
                  <a:r>
                    <a:rPr lang="en-US" altLang="zh-CN" sz="2400" b="1" baseline="-25000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  <a:endParaRPr lang="en-US" altLang="zh-CN" sz="2400" b="1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9" name="Text Box 78"/>
                <p:cNvSpPr txBox="1"/>
                <p:nvPr/>
              </p:nvSpPr>
              <p:spPr>
                <a:xfrm>
                  <a:off x="4320" y="3624"/>
                  <a:ext cx="360" cy="30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 anchor="t"/>
                <a:lstStyle/>
                <a:p>
                  <a:pPr algn="just" eaLnBrk="0" hangingPunct="0"/>
                  <a:r>
                    <a:rPr lang="en-US" altLang="zh-CN" sz="2400" b="1" i="1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v</a:t>
                  </a:r>
                  <a:r>
                    <a:rPr lang="en-US" altLang="zh-CN" sz="2400" b="1" baseline="-25000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en-US" altLang="zh-CN" sz="2400" b="1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0" name="Text Box 79"/>
                <p:cNvSpPr txBox="1"/>
                <p:nvPr/>
              </p:nvSpPr>
              <p:spPr>
                <a:xfrm>
                  <a:off x="5580" y="3624"/>
                  <a:ext cx="360" cy="30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 anchor="t"/>
                <a:lstStyle/>
                <a:p>
                  <a:pPr algn="just" eaLnBrk="0" hangingPunct="0"/>
                  <a:r>
                    <a:rPr lang="en-US" altLang="zh-CN" sz="2400" b="1" i="1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v</a:t>
                  </a:r>
                  <a:r>
                    <a:rPr lang="en-US" altLang="zh-CN" sz="2400" b="1" baseline="-25000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2400" b="1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1" name="Text Box 80"/>
                <p:cNvSpPr txBox="1"/>
                <p:nvPr/>
              </p:nvSpPr>
              <p:spPr>
                <a:xfrm>
                  <a:off x="7740" y="3624"/>
                  <a:ext cx="360" cy="30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 anchor="t"/>
                <a:lstStyle/>
                <a:p>
                  <a:pPr algn="just" eaLnBrk="0" hangingPunct="0"/>
                  <a:r>
                    <a:rPr lang="en-US" altLang="zh-CN" sz="2400" b="1" i="1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v</a:t>
                  </a:r>
                  <a:r>
                    <a:rPr lang="en-US" altLang="zh-CN" sz="2400" b="1" i="1" baseline="-25000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m</a:t>
                  </a:r>
                  <a:endPara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6" name="Text Box 82"/>
              <p:cNvSpPr txBox="1"/>
              <p:nvPr/>
            </p:nvSpPr>
            <p:spPr>
              <a:xfrm>
                <a:off x="3357" y="670"/>
                <a:ext cx="344" cy="32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/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…</a:t>
                </a:r>
                <a:endPara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7" name="Text Box 83"/>
              <p:cNvSpPr txBox="1"/>
              <p:nvPr/>
            </p:nvSpPr>
            <p:spPr>
              <a:xfrm>
                <a:off x="3357" y="1637"/>
                <a:ext cx="344" cy="32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/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…</a:t>
                </a:r>
                <a:endPara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aphicFrame>
        <p:nvGraphicFramePr>
          <p:cNvPr id="90" name="对象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0251456"/>
              </p:ext>
            </p:extLst>
          </p:nvPr>
        </p:nvGraphicFramePr>
        <p:xfrm>
          <a:off x="3782484" y="812437"/>
          <a:ext cx="1600200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8" name="Equation" r:id="rId4" imgW="672840" imgH="393480" progId="Equation.DSMT4">
                  <p:embed/>
                </p:oleObj>
              </mc:Choice>
              <mc:Fallback>
                <p:oleObj name="Equation" r:id="rId4" imgW="672840" imgH="393480" progId="Equation.DSMT4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82484" y="812437"/>
                        <a:ext cx="1600200" cy="935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" name="对象 9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7963530"/>
              </p:ext>
            </p:extLst>
          </p:nvPr>
        </p:nvGraphicFramePr>
        <p:xfrm>
          <a:off x="2078567" y="5318268"/>
          <a:ext cx="1358900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9" name="Equation" r:id="rId6" imgW="571320" imgH="431640" progId="Equation.DSMT4">
                  <p:embed/>
                </p:oleObj>
              </mc:Choice>
              <mc:Fallback>
                <p:oleObj name="Equation" r:id="rId6" imgW="571320" imgH="431640" progId="Equation.DSMT4">
                  <p:embed/>
                  <p:pic>
                    <p:nvPicPr>
                      <p:cNvPr id="90" name="对象 8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78567" y="5318268"/>
                        <a:ext cx="1358900" cy="1025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" name="对象 9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9253103"/>
              </p:ext>
            </p:extLst>
          </p:nvPr>
        </p:nvGraphicFramePr>
        <p:xfrm>
          <a:off x="3518727" y="5390276"/>
          <a:ext cx="2265363" cy="99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0" name="Equation" r:id="rId8" imgW="952200" imgH="419040" progId="Equation.DSMT4">
                  <p:embed/>
                </p:oleObj>
              </mc:Choice>
              <mc:Fallback>
                <p:oleObj name="Equation" r:id="rId8" imgW="952200" imgH="419040" progId="Equation.DSMT4">
                  <p:embed/>
                  <p:pic>
                    <p:nvPicPr>
                      <p:cNvPr id="91" name="对象 90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518727" y="5390276"/>
                        <a:ext cx="2265363" cy="995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任意多边形 1"/>
          <p:cNvSpPr/>
          <p:nvPr/>
        </p:nvSpPr>
        <p:spPr bwMode="auto">
          <a:xfrm>
            <a:off x="1808783" y="2815116"/>
            <a:ext cx="5513832" cy="512064"/>
          </a:xfrm>
          <a:custGeom>
            <a:avLst/>
            <a:gdLst>
              <a:gd name="connsiteX0" fmla="*/ 0 w 5513832"/>
              <a:gd name="connsiteY0" fmla="*/ 612648 h 612648"/>
              <a:gd name="connsiteX1" fmla="*/ 1078992 w 5513832"/>
              <a:gd name="connsiteY1" fmla="*/ 164592 h 612648"/>
              <a:gd name="connsiteX2" fmla="*/ 2212848 w 5513832"/>
              <a:gd name="connsiteY2" fmla="*/ 100584 h 612648"/>
              <a:gd name="connsiteX3" fmla="*/ 3191256 w 5513832"/>
              <a:gd name="connsiteY3" fmla="*/ 0 h 612648"/>
              <a:gd name="connsiteX4" fmla="*/ 4352544 w 5513832"/>
              <a:gd name="connsiteY4" fmla="*/ 109728 h 612648"/>
              <a:gd name="connsiteX5" fmla="*/ 5513832 w 5513832"/>
              <a:gd name="connsiteY5" fmla="*/ 402336 h 612648"/>
              <a:gd name="connsiteX0" fmla="*/ 0 w 5513832"/>
              <a:gd name="connsiteY0" fmla="*/ 612648 h 612648"/>
              <a:gd name="connsiteX1" fmla="*/ 1033272 w 5513832"/>
              <a:gd name="connsiteY1" fmla="*/ 557784 h 612648"/>
              <a:gd name="connsiteX2" fmla="*/ 2212848 w 5513832"/>
              <a:gd name="connsiteY2" fmla="*/ 100584 h 612648"/>
              <a:gd name="connsiteX3" fmla="*/ 3191256 w 5513832"/>
              <a:gd name="connsiteY3" fmla="*/ 0 h 612648"/>
              <a:gd name="connsiteX4" fmla="*/ 4352544 w 5513832"/>
              <a:gd name="connsiteY4" fmla="*/ 109728 h 612648"/>
              <a:gd name="connsiteX5" fmla="*/ 5513832 w 5513832"/>
              <a:gd name="connsiteY5" fmla="*/ 402336 h 612648"/>
              <a:gd name="connsiteX0" fmla="*/ 0 w 5513832"/>
              <a:gd name="connsiteY0" fmla="*/ 512064 h 512064"/>
              <a:gd name="connsiteX1" fmla="*/ 1033272 w 5513832"/>
              <a:gd name="connsiteY1" fmla="*/ 457200 h 512064"/>
              <a:gd name="connsiteX2" fmla="*/ 2212848 w 5513832"/>
              <a:gd name="connsiteY2" fmla="*/ 0 h 512064"/>
              <a:gd name="connsiteX3" fmla="*/ 3218688 w 5513832"/>
              <a:gd name="connsiteY3" fmla="*/ 82296 h 512064"/>
              <a:gd name="connsiteX4" fmla="*/ 4352544 w 5513832"/>
              <a:gd name="connsiteY4" fmla="*/ 9144 h 512064"/>
              <a:gd name="connsiteX5" fmla="*/ 5513832 w 5513832"/>
              <a:gd name="connsiteY5" fmla="*/ 301752 h 51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13832" h="512064">
                <a:moveTo>
                  <a:pt x="0" y="512064"/>
                </a:moveTo>
                <a:lnTo>
                  <a:pt x="1033272" y="457200"/>
                </a:lnTo>
                <a:lnTo>
                  <a:pt x="2212848" y="0"/>
                </a:lnTo>
                <a:lnTo>
                  <a:pt x="3218688" y="82296"/>
                </a:lnTo>
                <a:lnTo>
                  <a:pt x="4352544" y="9144"/>
                </a:lnTo>
                <a:lnTo>
                  <a:pt x="5513832" y="301752"/>
                </a:lnTo>
              </a:path>
            </a:pathLst>
          </a:cu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6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0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5" grpId="0"/>
      <p:bldP spid="7" grpId="0" build="p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/>
          </p:cNvSpPr>
          <p:nvPr>
            <p:ph type="subTitle" idx="1"/>
          </p:nvPr>
        </p:nvSpPr>
        <p:spPr>
          <a:xfrm>
            <a:off x="1187624" y="2924944"/>
            <a:ext cx="7056784" cy="2016224"/>
          </a:xfrm>
          <a:ln/>
        </p:spPr>
        <p:txBody>
          <a:bodyPr vert="horz" wrap="square" lIns="92075" tIns="46038" rIns="92075" bIns="46038" anchor="t"/>
          <a:lstStyle/>
          <a:p>
            <a:pPr marL="457200" indent="-457200" algn="l" eaLnBrk="1" hangingPunct="1">
              <a:lnSpc>
                <a:spcPct val="130000"/>
              </a:lnSpc>
              <a:buClrTx/>
              <a:buSzTx/>
              <a:buFont typeface="Arial" pitchFamily="34" charset="0"/>
              <a:buChar char="•"/>
            </a:pPr>
            <a:r>
              <a:rPr kumimoji="1" lang="zh-CN" altLang="en-US" sz="2400" b="1" dirty="0" smtClean="0">
                <a:ea typeface="黑体" panose="02010609060101010101" pitchFamily="49" charset="-122"/>
              </a:rPr>
              <a:t>光程</a:t>
            </a:r>
            <a:r>
              <a:rPr kumimoji="1" lang="zh-CN" altLang="en-US" sz="2400" b="1" dirty="0">
                <a:ea typeface="黑体" panose="02010609060101010101" pitchFamily="49" charset="-122"/>
              </a:rPr>
              <a:t>的本质就是：</a:t>
            </a:r>
            <a:r>
              <a:rPr kumimoji="1" lang="zh-CN" altLang="en-US" sz="2400" b="1" dirty="0">
                <a:solidFill>
                  <a:schemeClr val="accent2"/>
                </a:solidFill>
                <a:ea typeface="黑体" panose="02010609060101010101" pitchFamily="49" charset="-122"/>
              </a:rPr>
              <a:t>将光在介质中所走的路程，折算成光在真空中的</a:t>
            </a:r>
            <a:r>
              <a:rPr kumimoji="1" lang="zh-CN" altLang="en-US" sz="2400" b="1">
                <a:solidFill>
                  <a:schemeClr val="accent2"/>
                </a:solidFill>
                <a:ea typeface="黑体" panose="02010609060101010101" pitchFamily="49" charset="-122"/>
              </a:rPr>
              <a:t>路程</a:t>
            </a:r>
            <a:r>
              <a:rPr kumimoji="1" lang="zh-CN" altLang="en-US" sz="2400" b="1" smtClean="0">
                <a:solidFill>
                  <a:schemeClr val="accent2"/>
                </a:solidFill>
                <a:ea typeface="黑体" panose="02010609060101010101" pitchFamily="49" charset="-122"/>
              </a:rPr>
              <a:t>。</a:t>
            </a:r>
            <a:endParaRPr kumimoji="1" lang="en-US" altLang="zh-CN" sz="2400" b="1" smtClean="0">
              <a:solidFill>
                <a:schemeClr val="accent2"/>
              </a:solidFill>
              <a:ea typeface="黑体" panose="02010609060101010101" pitchFamily="49" charset="-122"/>
            </a:endParaRPr>
          </a:p>
          <a:p>
            <a:pPr marL="457200" indent="-457200" algn="l" eaLnBrk="1" hangingPunct="1">
              <a:lnSpc>
                <a:spcPct val="130000"/>
              </a:lnSpc>
              <a:buClrTx/>
              <a:buSzTx/>
              <a:buFont typeface="Arial" pitchFamily="34" charset="0"/>
              <a:buChar char="•"/>
            </a:pPr>
            <a:r>
              <a:rPr lang="zh-CN" altLang="en-US" sz="2400" b="1" smtClean="0">
                <a:solidFill>
                  <a:schemeClr val="accent2"/>
                </a:solidFill>
                <a:ea typeface="黑体" panose="02010609060101010101" pitchFamily="49" charset="-122"/>
              </a:rPr>
              <a:t>折射率总是大于</a:t>
            </a:r>
            <a:r>
              <a:rPr lang="en-US" altLang="zh-CN" sz="2400" b="1" smtClean="0">
                <a:solidFill>
                  <a:schemeClr val="accent2"/>
                </a:solidFill>
                <a:ea typeface="黑体" panose="02010609060101010101" pitchFamily="49" charset="-122"/>
              </a:rPr>
              <a:t>1</a:t>
            </a:r>
            <a:r>
              <a:rPr lang="zh-CN" altLang="en-US" sz="2400" b="1" smtClean="0">
                <a:solidFill>
                  <a:schemeClr val="accent2"/>
                </a:solidFill>
                <a:ea typeface="黑体" panose="02010609060101010101" pitchFamily="49" charset="-122"/>
              </a:rPr>
              <a:t>，所以光程总是大于实际路程</a:t>
            </a:r>
            <a:endParaRPr kumimoji="1" lang="zh-CN" altLang="en-US" sz="2400" b="1" dirty="0">
              <a:solidFill>
                <a:schemeClr val="accent2"/>
              </a:solidFill>
              <a:ea typeface="黑体" panose="02010609060101010101" pitchFamily="49" charset="-122"/>
            </a:endParaRPr>
          </a:p>
          <a:p>
            <a:pPr marL="457200" indent="-457200" algn="l" eaLnBrk="1" hangingPunct="1">
              <a:lnSpc>
                <a:spcPct val="130000"/>
              </a:lnSpc>
              <a:buClrTx/>
              <a:buSzTx/>
              <a:buFont typeface="Arial" pitchFamily="34" charset="0"/>
              <a:buChar char="•"/>
            </a:pPr>
            <a:r>
              <a:rPr kumimoji="1" lang="zh-CN" altLang="en-US" sz="2400" b="1" dirty="0" smtClean="0">
                <a:solidFill>
                  <a:schemeClr val="accent2"/>
                </a:solidFill>
                <a:ea typeface="黑体" panose="02010609060101010101" pitchFamily="49" charset="-122"/>
              </a:rPr>
              <a:t>如何分析</a:t>
            </a:r>
            <a:r>
              <a:rPr lang="zh-CN" altLang="en-US" sz="2400" b="1" dirty="0" smtClean="0">
                <a:solidFill>
                  <a:schemeClr val="accent2"/>
                </a:solidFill>
                <a:ea typeface="黑体" panose="02010609060101010101" pitchFamily="49" charset="-122"/>
              </a:rPr>
              <a:t>不同介质时</a:t>
            </a:r>
            <a:r>
              <a:rPr kumimoji="1" lang="zh-CN" altLang="en-US" sz="2400" b="1" dirty="0" smtClean="0">
                <a:solidFill>
                  <a:schemeClr val="accent2"/>
                </a:solidFill>
                <a:ea typeface="黑体" panose="02010609060101010101" pitchFamily="49" charset="-122"/>
              </a:rPr>
              <a:t>光波</a:t>
            </a:r>
            <a:r>
              <a:rPr kumimoji="1" lang="zh-CN" altLang="en-US" sz="2400" b="1" dirty="0">
                <a:solidFill>
                  <a:schemeClr val="accent2"/>
                </a:solidFill>
                <a:ea typeface="黑体" panose="02010609060101010101" pitchFamily="49" charset="-122"/>
              </a:rPr>
              <a:t>的叠加？</a:t>
            </a:r>
            <a:r>
              <a:rPr kumimoji="1" lang="zh-CN" altLang="en-US" sz="2400" b="1" dirty="0"/>
              <a:t> </a:t>
            </a:r>
            <a:endParaRPr kumimoji="1" lang="zh-CN" altLang="en-US" sz="2400" b="1" dirty="0">
              <a:ea typeface="黑体" panose="02010609060101010101" pitchFamily="49" charset="-122"/>
            </a:endParaRPr>
          </a:p>
        </p:txBody>
      </p:sp>
      <p:sp>
        <p:nvSpPr>
          <p:cNvPr id="194677" name="AutoShape 1141"/>
          <p:cNvSpPr/>
          <p:nvPr/>
        </p:nvSpPr>
        <p:spPr>
          <a:xfrm>
            <a:off x="1332632" y="1484983"/>
            <a:ext cx="971550" cy="611187"/>
          </a:xfrm>
          <a:prstGeom prst="wedgeRoundRectCallout">
            <a:avLst>
              <a:gd name="adj1" fmla="val 143139"/>
              <a:gd name="adj2" fmla="val -67144"/>
              <a:gd name="adj3" fmla="val 16667"/>
            </a:avLst>
          </a:prstGeom>
          <a:noFill/>
          <a:ln w="9525" cap="flat" cmpd="sng">
            <a:solidFill>
              <a:schemeClr val="accent3">
                <a:lumMod val="65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pPr algn="ctr" eaLnBrk="0" hangingPunct="0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光程</a:t>
            </a:r>
          </a:p>
        </p:txBody>
      </p:sp>
      <p:sp>
        <p:nvSpPr>
          <p:cNvPr id="194678" name="AutoShape 1142"/>
          <p:cNvSpPr/>
          <p:nvPr/>
        </p:nvSpPr>
        <p:spPr>
          <a:xfrm>
            <a:off x="6084168" y="908720"/>
            <a:ext cx="2124075" cy="611188"/>
          </a:xfrm>
          <a:prstGeom prst="wedgeRoundRectCallout">
            <a:avLst>
              <a:gd name="adj1" fmla="val -77130"/>
              <a:gd name="adj2" fmla="val 22986"/>
              <a:gd name="adj3" fmla="val 16667"/>
            </a:avLst>
          </a:prstGeom>
          <a:noFill/>
          <a:ln w="9525" cap="flat" cmpd="sng">
            <a:solidFill>
              <a:schemeClr val="accent3">
                <a:lumMod val="65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pPr algn="ctr" eaLnBrk="0" hangingPunct="0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几何路程</a:t>
            </a:r>
          </a:p>
        </p:txBody>
      </p:sp>
      <p:sp>
        <p:nvSpPr>
          <p:cNvPr id="194679" name="AutoShape 1143"/>
          <p:cNvSpPr/>
          <p:nvPr/>
        </p:nvSpPr>
        <p:spPr>
          <a:xfrm>
            <a:off x="6084020" y="1880270"/>
            <a:ext cx="2124075" cy="611188"/>
          </a:xfrm>
          <a:prstGeom prst="wedgeRoundRectCallout">
            <a:avLst>
              <a:gd name="adj1" fmla="val -97981"/>
              <a:gd name="adj2" fmla="val -69222"/>
              <a:gd name="adj3" fmla="val 16667"/>
            </a:avLst>
          </a:prstGeom>
          <a:noFill/>
          <a:ln w="9525" cap="flat" cmpd="sng">
            <a:solidFill>
              <a:schemeClr val="accent3">
                <a:lumMod val="65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pPr algn="ctr" eaLnBrk="0" hangingPunct="0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折射率</a:t>
            </a: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265603"/>
              </p:ext>
            </p:extLst>
          </p:nvPr>
        </p:nvGraphicFramePr>
        <p:xfrm>
          <a:off x="3203848" y="980728"/>
          <a:ext cx="2304256" cy="1130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4" name="Equation" r:id="rId3" imgW="698400" imgH="342720" progId="Equation.DSMT4">
                  <p:embed/>
                </p:oleObj>
              </mc:Choice>
              <mc:Fallback>
                <p:oleObj name="Equation" r:id="rId3" imgW="698400" imgH="342720" progId="Equation.DSMT4">
                  <p:embed/>
                  <p:pic>
                    <p:nvPicPr>
                      <p:cNvPr id="92" name="对象 9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03848" y="980728"/>
                        <a:ext cx="2304256" cy="11300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2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2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2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6" name="Oval 6"/>
          <p:cNvSpPr>
            <a:spLocks/>
          </p:cNvSpPr>
          <p:nvPr/>
        </p:nvSpPr>
        <p:spPr>
          <a:xfrm>
            <a:off x="395536" y="2708920"/>
            <a:ext cx="144000" cy="144000"/>
          </a:xfrm>
          <a:prstGeom prst="ellipse">
            <a:avLst/>
          </a:prstGeom>
          <a:solidFill>
            <a:srgbClr val="FF0000"/>
          </a:solidFill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algn="ctr" eaLnBrk="0" hangingPunct="0"/>
            <a:endParaRPr lang="zh-CN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3767" name="Oval 7"/>
          <p:cNvSpPr>
            <a:spLocks/>
          </p:cNvSpPr>
          <p:nvPr/>
        </p:nvSpPr>
        <p:spPr>
          <a:xfrm>
            <a:off x="1619672" y="2708920"/>
            <a:ext cx="144000" cy="14400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algn="ctr" eaLnBrk="0" hangingPunct="0"/>
            <a:endParaRPr lang="zh-CN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3768" name="Text Box 8"/>
          <p:cNvSpPr txBox="1">
            <a:spLocks noChangeAspect="1"/>
          </p:cNvSpPr>
          <p:nvPr/>
        </p:nvSpPr>
        <p:spPr>
          <a:xfrm flipH="1">
            <a:off x="1836142" y="584994"/>
            <a:ext cx="298450" cy="423863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800" b="1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</a:p>
        </p:txBody>
      </p:sp>
      <p:sp>
        <p:nvSpPr>
          <p:cNvPr id="373769" name="Text Box 9"/>
          <p:cNvSpPr txBox="1">
            <a:spLocks noChangeAspect="1"/>
          </p:cNvSpPr>
          <p:nvPr/>
        </p:nvSpPr>
        <p:spPr>
          <a:xfrm>
            <a:off x="143867" y="2924969"/>
            <a:ext cx="576263" cy="500063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lang="en-US" altLang="zh-CN" sz="28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sz="2800" b="1" i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3770" name="Text Box 10"/>
          <p:cNvSpPr txBox="1">
            <a:spLocks noChangeAspect="1"/>
          </p:cNvSpPr>
          <p:nvPr/>
        </p:nvSpPr>
        <p:spPr>
          <a:xfrm>
            <a:off x="1439267" y="2959894"/>
            <a:ext cx="569913" cy="495300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800" b="1" i="1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lang="en-US" altLang="zh-CN" sz="2800" b="1" i="1" baseline="-250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sz="2800" b="1" i="1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3771" name="Text Box 11"/>
          <p:cNvSpPr txBox="1">
            <a:spLocks noChangeAspect="1"/>
          </p:cNvSpPr>
          <p:nvPr/>
        </p:nvSpPr>
        <p:spPr>
          <a:xfrm>
            <a:off x="1979017" y="1772444"/>
            <a:ext cx="511175" cy="442913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800" b="1" i="1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sz="2800" b="1" i="1" baseline="-250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sz="2800" b="1" i="1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3772" name="Text Box 12"/>
          <p:cNvSpPr txBox="1">
            <a:spLocks noChangeAspect="1"/>
          </p:cNvSpPr>
          <p:nvPr/>
        </p:nvSpPr>
        <p:spPr>
          <a:xfrm>
            <a:off x="575667" y="1412082"/>
            <a:ext cx="568325" cy="493712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sz="28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sz="2800" b="1" i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3773" name="Oval 13"/>
          <p:cNvSpPr>
            <a:spLocks/>
          </p:cNvSpPr>
          <p:nvPr/>
        </p:nvSpPr>
        <p:spPr>
          <a:xfrm>
            <a:off x="1835696" y="1052736"/>
            <a:ext cx="144000" cy="144000"/>
          </a:xfrm>
          <a:prstGeom prst="ellipse">
            <a:avLst/>
          </a:prstGeom>
          <a:solidFill>
            <a:schemeClr val="tx1"/>
          </a:solidFill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algn="ctr" eaLnBrk="0" hangingPunct="0"/>
            <a:endParaRPr lang="zh-CN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3774" name="Line 14"/>
          <p:cNvSpPr/>
          <p:nvPr/>
        </p:nvSpPr>
        <p:spPr>
          <a:xfrm flipH="1">
            <a:off x="467717" y="1124744"/>
            <a:ext cx="1439863" cy="1655763"/>
          </a:xfrm>
          <a:prstGeom prst="line">
            <a:avLst/>
          </a:prstGeom>
          <a:ln w="12700" cap="flat" cmpd="sng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73775" name="Line 15"/>
          <p:cNvSpPr/>
          <p:nvPr/>
        </p:nvSpPr>
        <p:spPr>
          <a:xfrm flipH="1">
            <a:off x="1691680" y="1124744"/>
            <a:ext cx="215900" cy="1692275"/>
          </a:xfrm>
          <a:prstGeom prst="line">
            <a:avLst/>
          </a:prstGeom>
          <a:ln w="12700" cap="flat" cmpd="sng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73779" name="Text Box 19"/>
          <p:cNvSpPr txBox="1">
            <a:spLocks noChangeAspect="1"/>
          </p:cNvSpPr>
          <p:nvPr/>
        </p:nvSpPr>
        <p:spPr>
          <a:xfrm>
            <a:off x="439142" y="1710532"/>
            <a:ext cx="568325" cy="493712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sz="28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sz="2800" b="1" i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3780" name="Text Box 20"/>
          <p:cNvSpPr txBox="1">
            <a:spLocks noChangeAspect="1"/>
          </p:cNvSpPr>
          <p:nvPr/>
        </p:nvSpPr>
        <p:spPr>
          <a:xfrm>
            <a:off x="1907580" y="2096294"/>
            <a:ext cx="511175" cy="442913"/>
          </a:xfrm>
          <a:prstGeom prst="rect">
            <a:avLst/>
          </a:prstGeom>
          <a:noFill/>
          <a:ln w="38100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800" b="1" i="1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sz="2800" b="1" i="1" baseline="-250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sz="2800" b="1" i="1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3781" name="Text Box 21"/>
          <p:cNvSpPr txBox="1"/>
          <p:nvPr/>
        </p:nvSpPr>
        <p:spPr>
          <a:xfrm>
            <a:off x="755576" y="5445224"/>
            <a:ext cx="4824536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可以用光程差来分析相位差。</a:t>
            </a:r>
          </a:p>
        </p:txBody>
      </p:sp>
      <p:cxnSp>
        <p:nvCxnSpPr>
          <p:cNvPr id="17431" name="直接连接符 2"/>
          <p:cNvCxnSpPr/>
          <p:nvPr/>
        </p:nvCxnSpPr>
        <p:spPr>
          <a:xfrm flipV="1">
            <a:off x="723305" y="260648"/>
            <a:ext cx="1635113" cy="3194546"/>
          </a:xfrm>
          <a:prstGeom prst="line">
            <a:avLst/>
          </a:prstGeom>
          <a:ln w="34925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cxn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771961"/>
              </p:ext>
            </p:extLst>
          </p:nvPr>
        </p:nvGraphicFramePr>
        <p:xfrm>
          <a:off x="2195736" y="3645024"/>
          <a:ext cx="246380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4" name="Equation" r:id="rId4" imgW="1193760" imgH="431640" progId="Equation.DSMT4">
                  <p:embed/>
                </p:oleObj>
              </mc:Choice>
              <mc:Fallback>
                <p:oleObj name="Equation" r:id="rId4" imgW="11937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95736" y="3645024"/>
                        <a:ext cx="246380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6725763"/>
              </p:ext>
            </p:extLst>
          </p:nvPr>
        </p:nvGraphicFramePr>
        <p:xfrm>
          <a:off x="2444750" y="4581525"/>
          <a:ext cx="5843588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5" name="Equation" r:id="rId6" imgW="2831760" imgH="393480" progId="Equation.DSMT4">
                  <p:embed/>
                </p:oleObj>
              </mc:Choice>
              <mc:Fallback>
                <p:oleObj name="Equation" r:id="rId6" imgW="28317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44750" y="4581525"/>
                        <a:ext cx="5843588" cy="81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21"/>
          <p:cNvSpPr txBox="1"/>
          <p:nvPr/>
        </p:nvSpPr>
        <p:spPr>
          <a:xfrm>
            <a:off x="611560" y="4725144"/>
            <a:ext cx="2605555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同一媒质中：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4" name="对象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1663625"/>
              </p:ext>
            </p:extLst>
          </p:nvPr>
        </p:nvGraphicFramePr>
        <p:xfrm>
          <a:off x="4269478" y="111211"/>
          <a:ext cx="2592561" cy="501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6" name="Equation" r:id="rId8" imgW="1180800" imgH="228600" progId="Equation.DSMT4">
                  <p:embed/>
                </p:oleObj>
              </mc:Choice>
              <mc:Fallback>
                <p:oleObj name="Equation" r:id="rId8" imgW="1180800" imgH="22860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69478" y="111211"/>
                        <a:ext cx="2592561" cy="5016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451140"/>
              </p:ext>
            </p:extLst>
          </p:nvPr>
        </p:nvGraphicFramePr>
        <p:xfrm>
          <a:off x="4283968" y="620688"/>
          <a:ext cx="2541588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7" name="Equation" r:id="rId10" imgW="1231560" imgH="228600" progId="Equation.DSMT4">
                  <p:embed/>
                </p:oleObj>
              </mc:Choice>
              <mc:Fallback>
                <p:oleObj name="Equation" r:id="rId10" imgW="1231560" imgH="228600" progId="Equation.DSMT4">
                  <p:embed/>
                  <p:pic>
                    <p:nvPicPr>
                      <p:cNvPr id="24" name="对象 23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283968" y="620688"/>
                        <a:ext cx="2541588" cy="471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4993343"/>
              </p:ext>
            </p:extLst>
          </p:nvPr>
        </p:nvGraphicFramePr>
        <p:xfrm>
          <a:off x="4139952" y="1196752"/>
          <a:ext cx="3563937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8" name="Equation" r:id="rId12" imgW="1726920" imgH="431640" progId="Equation.DSMT4">
                  <p:embed/>
                </p:oleObj>
              </mc:Choice>
              <mc:Fallback>
                <p:oleObj name="Equation" r:id="rId12" imgW="1726920" imgH="431640" progId="Equation.DSMT4">
                  <p:embed/>
                  <p:pic>
                    <p:nvPicPr>
                      <p:cNvPr id="24" name="对象 2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139952" y="1196752"/>
                        <a:ext cx="3563937" cy="890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734502"/>
              </p:ext>
            </p:extLst>
          </p:nvPr>
        </p:nvGraphicFramePr>
        <p:xfrm>
          <a:off x="4067944" y="2060848"/>
          <a:ext cx="369570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9" name="Equation" r:id="rId14" imgW="1790640" imgH="431640" progId="Equation.DSMT4">
                  <p:embed/>
                </p:oleObj>
              </mc:Choice>
              <mc:Fallback>
                <p:oleObj name="Equation" r:id="rId14" imgW="1790640" imgH="431640" progId="Equation.DSMT4">
                  <p:embed/>
                  <p:pic>
                    <p:nvPicPr>
                      <p:cNvPr id="28" name="对象 27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067944" y="2060848"/>
                        <a:ext cx="369570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314021"/>
              </p:ext>
            </p:extLst>
          </p:nvPr>
        </p:nvGraphicFramePr>
        <p:xfrm>
          <a:off x="2843808" y="2924944"/>
          <a:ext cx="1466850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0" name="Equation" r:id="rId16" imgW="711000" imgH="228600" progId="Equation.DSMT4">
                  <p:embed/>
                </p:oleObj>
              </mc:Choice>
              <mc:Fallback>
                <p:oleObj name="Equation" r:id="rId16" imgW="711000" imgH="228600" progId="Equation.DSMT4">
                  <p:embed/>
                  <p:pic>
                    <p:nvPicPr>
                      <p:cNvPr id="29" name="对象 28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843808" y="2924944"/>
                        <a:ext cx="1466850" cy="471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6957550"/>
              </p:ext>
            </p:extLst>
          </p:nvPr>
        </p:nvGraphicFramePr>
        <p:xfrm>
          <a:off x="4572000" y="3068960"/>
          <a:ext cx="1020763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1" name="Equation" r:id="rId18" imgW="596880" imgH="228600" progId="Equation.DSMT4">
                  <p:embed/>
                </p:oleObj>
              </mc:Choice>
              <mc:Fallback>
                <p:oleObj name="Equation" r:id="rId18" imgW="596880" imgH="228600" progId="Equation.DSMT4">
                  <p:embed/>
                  <p:pic>
                    <p:nvPicPr>
                      <p:cNvPr id="90" name="对象 89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572000" y="3068960"/>
                        <a:ext cx="1020763" cy="392113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988208"/>
              </p:ext>
            </p:extLst>
          </p:nvPr>
        </p:nvGraphicFramePr>
        <p:xfrm>
          <a:off x="5845175" y="3068638"/>
          <a:ext cx="106521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2" name="Equation" r:id="rId20" imgW="622080" imgH="228600" progId="Equation.DSMT4">
                  <p:embed/>
                </p:oleObj>
              </mc:Choice>
              <mc:Fallback>
                <p:oleObj name="Equation" r:id="rId20" imgW="622080" imgH="228600" progId="Equation.DSMT4">
                  <p:embed/>
                  <p:pic>
                    <p:nvPicPr>
                      <p:cNvPr id="31" name="对象 30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845175" y="3068638"/>
                        <a:ext cx="1065213" cy="392112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9100888"/>
              </p:ext>
            </p:extLst>
          </p:nvPr>
        </p:nvGraphicFramePr>
        <p:xfrm>
          <a:off x="4788024" y="3645024"/>
          <a:ext cx="3433763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3" name="Equation" r:id="rId22" imgW="1663560" imgH="393480" progId="Equation.DSMT4">
                  <p:embed/>
                </p:oleObj>
              </mc:Choice>
              <mc:Fallback>
                <p:oleObj name="Equation" r:id="rId22" imgW="1663560" imgH="39348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788024" y="3645024"/>
                        <a:ext cx="3433763" cy="814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3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73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73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73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73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73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73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73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73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73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3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73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6" grpId="0" animBg="1"/>
      <p:bldP spid="373767" grpId="0" animBg="1"/>
      <p:bldP spid="373768" grpId="0"/>
      <p:bldP spid="373769" grpId="0"/>
      <p:bldP spid="373770" grpId="0"/>
      <p:bldP spid="373771" grpId="0"/>
      <p:bldP spid="373772" grpId="0"/>
      <p:bldP spid="373773" grpId="0" animBg="1"/>
      <p:bldP spid="373779" grpId="0"/>
      <p:bldP spid="373780" grpId="0"/>
      <p:bldP spid="373781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2267744" y="116632"/>
            <a:ext cx="4608512" cy="587375"/>
          </a:xfrm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2800" b="1" dirty="0">
                <a:solidFill>
                  <a:srgbClr val="C00000"/>
                </a:solidFill>
                <a:ea typeface="黑体" panose="02010609060101010101" pitchFamily="49" charset="-122"/>
              </a:rPr>
              <a:t>三、</a:t>
            </a:r>
            <a:r>
              <a:rPr lang="zh-CN" altLang="en-US" sz="2800" b="1" dirty="0" smtClean="0">
                <a:solidFill>
                  <a:srgbClr val="C00000"/>
                </a:solidFill>
                <a:ea typeface="黑体" panose="02010609060101010101" pitchFamily="49" charset="-122"/>
              </a:rPr>
              <a:t>杨氏实验</a:t>
            </a:r>
            <a:endParaRPr lang="en-US" altLang="zh-CN" sz="3600" b="1" dirty="0">
              <a:solidFill>
                <a:srgbClr val="C00000"/>
              </a:solidFill>
            </a:endParaRPr>
          </a:p>
        </p:txBody>
      </p:sp>
      <p:pic>
        <p:nvPicPr>
          <p:cNvPr id="18435" name="Picture 7" descr="托马斯*杨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3400" y="963266"/>
            <a:ext cx="3741737" cy="3671887"/>
          </a:xfrm>
          <a:ln/>
        </p:spPr>
      </p:pic>
      <p:sp>
        <p:nvSpPr>
          <p:cNvPr id="18436" name="Rectangle 9"/>
          <p:cNvSpPr/>
          <p:nvPr/>
        </p:nvSpPr>
        <p:spPr>
          <a:xfrm>
            <a:off x="1835696" y="4725144"/>
            <a:ext cx="5397500" cy="88582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Thomax Young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1773—1829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年）</a:t>
            </a:r>
          </a:p>
          <a:p>
            <a:pPr eaLnBrk="0" hangingPunct="0"/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2" y="1052736"/>
            <a:ext cx="4162425" cy="33909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2400" cy="611857"/>
          </a:xfrm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、实验</a:t>
            </a:r>
            <a:r>
              <a:rPr lang="zh-CN" altLang="en-US" sz="28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描述</a:t>
            </a:r>
            <a:endParaRPr lang="en-US" altLang="zh-CN" sz="3200" b="1" dirty="0">
              <a:solidFill>
                <a:srgbClr val="C00000"/>
              </a:solidFill>
            </a:endParaRPr>
          </a:p>
        </p:txBody>
      </p:sp>
      <p:sp>
        <p:nvSpPr>
          <p:cNvPr id="245763" name="Rectangle 3"/>
          <p:cNvSpPr>
            <a:spLocks noGrp="1"/>
          </p:cNvSpPr>
          <p:nvPr>
            <p:ph idx="1"/>
          </p:nvPr>
        </p:nvSpPr>
        <p:spPr>
          <a:xfrm>
            <a:off x="1475656" y="1196752"/>
            <a:ext cx="8134350" cy="1908745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buFont typeface="Arial" pitchFamily="34" charset="0"/>
              <a:buChar char="•"/>
            </a:pPr>
            <a:r>
              <a:rPr lang="zh-CN" altLang="en-US" sz="2400" b="1" dirty="0">
                <a:ea typeface="黑体" panose="02010609060101010101" pitchFamily="49" charset="-122"/>
              </a:rPr>
              <a:t>杨氏实验的前提条件：</a:t>
            </a:r>
            <a:r>
              <a:rPr lang="zh-CN" altLang="en-US" sz="2400" b="1" dirty="0">
                <a:solidFill>
                  <a:srgbClr val="0000FF"/>
                </a:solidFill>
                <a:ea typeface="黑体" panose="02010609060101010101" pitchFamily="49" charset="-122"/>
              </a:rPr>
              <a:t>获得两束相干波源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zh-CN" altLang="en-US" sz="2400" b="1" dirty="0">
                <a:ea typeface="黑体" panose="02010609060101010101" pitchFamily="49" charset="-122"/>
              </a:rPr>
              <a:t>任何两个独立光源都不是相干光源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zh-CN" altLang="en-US" sz="2400" b="1" dirty="0">
                <a:ea typeface="黑体" panose="02010609060101010101" pitchFamily="49" charset="-122"/>
              </a:rPr>
              <a:t>同一光源不同部分发出的</a:t>
            </a:r>
            <a:r>
              <a:rPr lang="zh-CN" altLang="en-US" sz="2400" b="1" dirty="0" smtClean="0">
                <a:ea typeface="黑体" panose="02010609060101010101" pitchFamily="49" charset="-122"/>
              </a:rPr>
              <a:t>光波也不是</a:t>
            </a:r>
            <a:r>
              <a:rPr lang="zh-CN" altLang="en-US" sz="2400" dirty="0" smtClean="0"/>
              <a:t>   </a:t>
            </a:r>
            <a:endParaRPr lang="zh-CN" altLang="en-US" sz="2400" dirty="0"/>
          </a:p>
        </p:txBody>
      </p:sp>
      <p:grpSp>
        <p:nvGrpSpPr>
          <p:cNvPr id="245764" name="Group 4"/>
          <p:cNvGrpSpPr/>
          <p:nvPr/>
        </p:nvGrpSpPr>
        <p:grpSpPr>
          <a:xfrm>
            <a:off x="1906885" y="2601515"/>
            <a:ext cx="5197475" cy="2019300"/>
            <a:chOff x="960" y="1056"/>
            <a:chExt cx="3274" cy="1176"/>
          </a:xfrm>
        </p:grpSpPr>
        <p:sp>
          <p:nvSpPr>
            <p:cNvPr id="20484" name="Line 5"/>
            <p:cNvSpPr/>
            <p:nvPr/>
          </p:nvSpPr>
          <p:spPr>
            <a:xfrm>
              <a:off x="1536" y="1357"/>
              <a:ext cx="0" cy="563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round/>
              <a:headEnd type="none" w="med" len="sm"/>
              <a:tailEnd type="triangle" w="med" len="sm"/>
            </a:ln>
          </p:spPr>
        </p:sp>
        <p:grpSp>
          <p:nvGrpSpPr>
            <p:cNvPr id="20485" name="Group 6"/>
            <p:cNvGrpSpPr/>
            <p:nvPr/>
          </p:nvGrpSpPr>
          <p:grpSpPr>
            <a:xfrm>
              <a:off x="1680" y="1488"/>
              <a:ext cx="456" cy="85"/>
              <a:chOff x="1696" y="2201"/>
              <a:chExt cx="456" cy="85"/>
            </a:xfrm>
          </p:grpSpPr>
          <p:grpSp>
            <p:nvGrpSpPr>
              <p:cNvPr id="20486" name="Group 7"/>
              <p:cNvGrpSpPr/>
              <p:nvPr/>
            </p:nvGrpSpPr>
            <p:grpSpPr>
              <a:xfrm>
                <a:off x="1696" y="2201"/>
                <a:ext cx="167" cy="80"/>
                <a:chOff x="0" y="0"/>
                <a:chExt cx="19999" cy="20000"/>
              </a:xfrm>
            </p:grpSpPr>
            <p:sp>
              <p:nvSpPr>
                <p:cNvPr id="20487" name="Freeform 8"/>
                <p:cNvSpPr/>
                <p:nvPr/>
              </p:nvSpPr>
              <p:spPr>
                <a:xfrm>
                  <a:off x="0" y="0"/>
                  <a:ext cx="9724" cy="10249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</a:cxnLst>
                  <a:rect l="0" t="0" r="0" b="0"/>
                  <a:pathLst>
                    <a:path w="20000" h="20000">
                      <a:moveTo>
                        <a:pt x="0" y="19223"/>
                      </a:moveTo>
                      <a:lnTo>
                        <a:pt x="197" y="18641"/>
                      </a:lnTo>
                      <a:lnTo>
                        <a:pt x="493" y="17670"/>
                      </a:lnTo>
                      <a:lnTo>
                        <a:pt x="690" y="17087"/>
                      </a:lnTo>
                      <a:lnTo>
                        <a:pt x="887" y="16699"/>
                      </a:lnTo>
                      <a:lnTo>
                        <a:pt x="985" y="16117"/>
                      </a:lnTo>
                      <a:lnTo>
                        <a:pt x="1281" y="15146"/>
                      </a:lnTo>
                      <a:lnTo>
                        <a:pt x="1576" y="14951"/>
                      </a:lnTo>
                      <a:lnTo>
                        <a:pt x="1675" y="14369"/>
                      </a:lnTo>
                      <a:lnTo>
                        <a:pt x="1970" y="13592"/>
                      </a:lnTo>
                      <a:lnTo>
                        <a:pt x="2167" y="13010"/>
                      </a:lnTo>
                      <a:lnTo>
                        <a:pt x="2562" y="12427"/>
                      </a:lnTo>
                      <a:lnTo>
                        <a:pt x="2660" y="12039"/>
                      </a:lnTo>
                      <a:lnTo>
                        <a:pt x="2956" y="11262"/>
                      </a:lnTo>
                      <a:lnTo>
                        <a:pt x="3054" y="10680"/>
                      </a:lnTo>
                      <a:lnTo>
                        <a:pt x="3350" y="10291"/>
                      </a:lnTo>
                      <a:lnTo>
                        <a:pt x="3547" y="10097"/>
                      </a:lnTo>
                      <a:lnTo>
                        <a:pt x="3744" y="9515"/>
                      </a:lnTo>
                      <a:lnTo>
                        <a:pt x="4039" y="8932"/>
                      </a:lnTo>
                      <a:lnTo>
                        <a:pt x="4236" y="8544"/>
                      </a:lnTo>
                      <a:lnTo>
                        <a:pt x="4433" y="7961"/>
                      </a:lnTo>
                      <a:lnTo>
                        <a:pt x="4729" y="7573"/>
                      </a:lnTo>
                      <a:lnTo>
                        <a:pt x="4828" y="6990"/>
                      </a:lnTo>
                      <a:lnTo>
                        <a:pt x="5123" y="6602"/>
                      </a:lnTo>
                      <a:lnTo>
                        <a:pt x="5320" y="6019"/>
                      </a:lnTo>
                      <a:lnTo>
                        <a:pt x="5419" y="5631"/>
                      </a:lnTo>
                      <a:lnTo>
                        <a:pt x="5813" y="5243"/>
                      </a:lnTo>
                      <a:lnTo>
                        <a:pt x="5813" y="4660"/>
                      </a:lnTo>
                      <a:lnTo>
                        <a:pt x="6305" y="4078"/>
                      </a:lnTo>
                      <a:lnTo>
                        <a:pt x="6502" y="3883"/>
                      </a:lnTo>
                      <a:lnTo>
                        <a:pt x="6601" y="3301"/>
                      </a:lnTo>
                      <a:lnTo>
                        <a:pt x="6897" y="3301"/>
                      </a:lnTo>
                      <a:lnTo>
                        <a:pt x="7192" y="2718"/>
                      </a:lnTo>
                      <a:lnTo>
                        <a:pt x="7291" y="2524"/>
                      </a:lnTo>
                      <a:lnTo>
                        <a:pt x="7586" y="2136"/>
                      </a:lnTo>
                      <a:lnTo>
                        <a:pt x="7685" y="1942"/>
                      </a:lnTo>
                      <a:lnTo>
                        <a:pt x="7980" y="1942"/>
                      </a:lnTo>
                      <a:lnTo>
                        <a:pt x="8177" y="1359"/>
                      </a:lnTo>
                      <a:lnTo>
                        <a:pt x="8374" y="1359"/>
                      </a:lnTo>
                      <a:lnTo>
                        <a:pt x="8571" y="777"/>
                      </a:lnTo>
                      <a:lnTo>
                        <a:pt x="8768" y="777"/>
                      </a:lnTo>
                      <a:lnTo>
                        <a:pt x="8966" y="583"/>
                      </a:lnTo>
                      <a:lnTo>
                        <a:pt x="9163" y="583"/>
                      </a:lnTo>
                      <a:lnTo>
                        <a:pt x="9458" y="388"/>
                      </a:lnTo>
                      <a:lnTo>
                        <a:pt x="9557" y="388"/>
                      </a:lnTo>
                      <a:lnTo>
                        <a:pt x="9852" y="388"/>
                      </a:lnTo>
                      <a:lnTo>
                        <a:pt x="10148" y="0"/>
                      </a:lnTo>
                      <a:lnTo>
                        <a:pt x="10345" y="0"/>
                      </a:lnTo>
                      <a:lnTo>
                        <a:pt x="10640" y="0"/>
                      </a:lnTo>
                      <a:lnTo>
                        <a:pt x="10739" y="0"/>
                      </a:lnTo>
                      <a:lnTo>
                        <a:pt x="10936" y="388"/>
                      </a:lnTo>
                      <a:lnTo>
                        <a:pt x="11133" y="388"/>
                      </a:lnTo>
                      <a:lnTo>
                        <a:pt x="11429" y="583"/>
                      </a:lnTo>
                      <a:lnTo>
                        <a:pt x="11626" y="583"/>
                      </a:lnTo>
                      <a:lnTo>
                        <a:pt x="11823" y="777"/>
                      </a:lnTo>
                      <a:lnTo>
                        <a:pt x="12118" y="777"/>
                      </a:lnTo>
                      <a:lnTo>
                        <a:pt x="12217" y="1359"/>
                      </a:lnTo>
                      <a:lnTo>
                        <a:pt x="12414" y="1942"/>
                      </a:lnTo>
                      <a:lnTo>
                        <a:pt x="12808" y="1942"/>
                      </a:lnTo>
                      <a:lnTo>
                        <a:pt x="12906" y="2136"/>
                      </a:lnTo>
                      <a:lnTo>
                        <a:pt x="13202" y="2718"/>
                      </a:lnTo>
                      <a:lnTo>
                        <a:pt x="13498" y="3301"/>
                      </a:lnTo>
                      <a:lnTo>
                        <a:pt x="13596" y="3883"/>
                      </a:lnTo>
                      <a:lnTo>
                        <a:pt x="13793" y="3883"/>
                      </a:lnTo>
                      <a:lnTo>
                        <a:pt x="14187" y="4466"/>
                      </a:lnTo>
                      <a:lnTo>
                        <a:pt x="14384" y="5049"/>
                      </a:lnTo>
                      <a:lnTo>
                        <a:pt x="14581" y="5631"/>
                      </a:lnTo>
                      <a:lnTo>
                        <a:pt x="14877" y="6019"/>
                      </a:lnTo>
                      <a:lnTo>
                        <a:pt x="15074" y="6602"/>
                      </a:lnTo>
                      <a:lnTo>
                        <a:pt x="15271" y="7184"/>
                      </a:lnTo>
                      <a:lnTo>
                        <a:pt x="15468" y="7767"/>
                      </a:lnTo>
                      <a:lnTo>
                        <a:pt x="15764" y="8350"/>
                      </a:lnTo>
                      <a:lnTo>
                        <a:pt x="15961" y="8932"/>
                      </a:lnTo>
                      <a:lnTo>
                        <a:pt x="16256" y="9515"/>
                      </a:lnTo>
                      <a:lnTo>
                        <a:pt x="16355" y="10097"/>
                      </a:lnTo>
                      <a:lnTo>
                        <a:pt x="16650" y="10291"/>
                      </a:lnTo>
                      <a:lnTo>
                        <a:pt x="16749" y="10680"/>
                      </a:lnTo>
                      <a:lnTo>
                        <a:pt x="16946" y="11650"/>
                      </a:lnTo>
                      <a:lnTo>
                        <a:pt x="17143" y="12039"/>
                      </a:lnTo>
                      <a:lnTo>
                        <a:pt x="17340" y="12427"/>
                      </a:lnTo>
                      <a:lnTo>
                        <a:pt x="17635" y="13204"/>
                      </a:lnTo>
                      <a:lnTo>
                        <a:pt x="17734" y="13786"/>
                      </a:lnTo>
                      <a:lnTo>
                        <a:pt x="17931" y="14369"/>
                      </a:lnTo>
                      <a:lnTo>
                        <a:pt x="18128" y="14951"/>
                      </a:lnTo>
                      <a:lnTo>
                        <a:pt x="18424" y="15146"/>
                      </a:lnTo>
                      <a:lnTo>
                        <a:pt x="18522" y="15728"/>
                      </a:lnTo>
                      <a:lnTo>
                        <a:pt x="18818" y="16311"/>
                      </a:lnTo>
                      <a:lnTo>
                        <a:pt x="18916" y="16893"/>
                      </a:lnTo>
                      <a:lnTo>
                        <a:pt x="19113" y="17087"/>
                      </a:lnTo>
                      <a:lnTo>
                        <a:pt x="19212" y="17670"/>
                      </a:lnTo>
                      <a:lnTo>
                        <a:pt x="19310" y="18058"/>
                      </a:lnTo>
                      <a:lnTo>
                        <a:pt x="19507" y="18641"/>
                      </a:lnTo>
                      <a:lnTo>
                        <a:pt x="19606" y="18835"/>
                      </a:lnTo>
                      <a:lnTo>
                        <a:pt x="19704" y="19223"/>
                      </a:lnTo>
                      <a:lnTo>
                        <a:pt x="19901" y="19612"/>
                      </a:lnTo>
                      <a:lnTo>
                        <a:pt x="19901" y="19806"/>
                      </a:lnTo>
                    </a:path>
                  </a:pathLst>
                </a:custGeom>
                <a:blipFill rotWithShape="0">
                  <a:blip r:embed="rId3"/>
                </a:blipFill>
                <a:ln w="28575" cap="flat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>
                    <a:solidFill>
                      <a:srgbClr val="0000FF"/>
                    </a:solidFill>
                  </a:endParaRPr>
                </a:p>
              </p:txBody>
            </p:sp>
            <p:sp>
              <p:nvSpPr>
                <p:cNvPr id="20488" name="Freeform 9"/>
                <p:cNvSpPr/>
                <p:nvPr/>
              </p:nvSpPr>
              <p:spPr>
                <a:xfrm>
                  <a:off x="9676" y="10050"/>
                  <a:ext cx="10323" cy="9950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2" y="1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</a:cxnLst>
                  <a:rect l="0" t="0" r="0" b="0"/>
                  <a:pathLst>
                    <a:path w="20000" h="20000">
                      <a:moveTo>
                        <a:pt x="0" y="0"/>
                      </a:moveTo>
                      <a:lnTo>
                        <a:pt x="185" y="800"/>
                      </a:lnTo>
                      <a:lnTo>
                        <a:pt x="370" y="1400"/>
                      </a:lnTo>
                      <a:lnTo>
                        <a:pt x="556" y="2000"/>
                      </a:lnTo>
                      <a:lnTo>
                        <a:pt x="833" y="2600"/>
                      </a:lnTo>
                      <a:lnTo>
                        <a:pt x="926" y="3200"/>
                      </a:lnTo>
                      <a:lnTo>
                        <a:pt x="1204" y="4000"/>
                      </a:lnTo>
                      <a:lnTo>
                        <a:pt x="1389" y="4200"/>
                      </a:lnTo>
                      <a:lnTo>
                        <a:pt x="1481" y="5200"/>
                      </a:lnTo>
                      <a:lnTo>
                        <a:pt x="1759" y="5600"/>
                      </a:lnTo>
                      <a:lnTo>
                        <a:pt x="2130" y="6200"/>
                      </a:lnTo>
                      <a:lnTo>
                        <a:pt x="2130" y="7200"/>
                      </a:lnTo>
                      <a:lnTo>
                        <a:pt x="2500" y="7800"/>
                      </a:lnTo>
                      <a:lnTo>
                        <a:pt x="2685" y="8200"/>
                      </a:lnTo>
                      <a:lnTo>
                        <a:pt x="2778" y="8800"/>
                      </a:lnTo>
                      <a:lnTo>
                        <a:pt x="2963" y="9400"/>
                      </a:lnTo>
                      <a:lnTo>
                        <a:pt x="3148" y="10000"/>
                      </a:lnTo>
                      <a:lnTo>
                        <a:pt x="3426" y="10200"/>
                      </a:lnTo>
                      <a:lnTo>
                        <a:pt x="3519" y="10800"/>
                      </a:lnTo>
                      <a:lnTo>
                        <a:pt x="3796" y="11400"/>
                      </a:lnTo>
                      <a:lnTo>
                        <a:pt x="4074" y="11800"/>
                      </a:lnTo>
                      <a:lnTo>
                        <a:pt x="4167" y="12200"/>
                      </a:lnTo>
                      <a:lnTo>
                        <a:pt x="4352" y="12800"/>
                      </a:lnTo>
                      <a:lnTo>
                        <a:pt x="4537" y="13400"/>
                      </a:lnTo>
                      <a:lnTo>
                        <a:pt x="4722" y="13600"/>
                      </a:lnTo>
                      <a:lnTo>
                        <a:pt x="5000" y="14200"/>
                      </a:lnTo>
                      <a:lnTo>
                        <a:pt x="5093" y="14800"/>
                      </a:lnTo>
                      <a:lnTo>
                        <a:pt x="5370" y="15000"/>
                      </a:lnTo>
                      <a:lnTo>
                        <a:pt x="5556" y="15400"/>
                      </a:lnTo>
                      <a:lnTo>
                        <a:pt x="5741" y="16000"/>
                      </a:lnTo>
                      <a:lnTo>
                        <a:pt x="6111" y="16200"/>
                      </a:lnTo>
                      <a:lnTo>
                        <a:pt x="6296" y="16600"/>
                      </a:lnTo>
                      <a:lnTo>
                        <a:pt x="6389" y="17000"/>
                      </a:lnTo>
                      <a:lnTo>
                        <a:pt x="6667" y="17600"/>
                      </a:lnTo>
                      <a:lnTo>
                        <a:pt x="6852" y="17600"/>
                      </a:lnTo>
                      <a:lnTo>
                        <a:pt x="7037" y="18000"/>
                      </a:lnTo>
                      <a:lnTo>
                        <a:pt x="7315" y="18200"/>
                      </a:lnTo>
                      <a:lnTo>
                        <a:pt x="7407" y="18600"/>
                      </a:lnTo>
                      <a:lnTo>
                        <a:pt x="7685" y="18800"/>
                      </a:lnTo>
                      <a:lnTo>
                        <a:pt x="7963" y="19200"/>
                      </a:lnTo>
                      <a:lnTo>
                        <a:pt x="7963" y="19400"/>
                      </a:lnTo>
                      <a:lnTo>
                        <a:pt x="8241" y="19600"/>
                      </a:lnTo>
                      <a:lnTo>
                        <a:pt x="8426" y="19600"/>
                      </a:lnTo>
                      <a:lnTo>
                        <a:pt x="8611" y="19800"/>
                      </a:lnTo>
                      <a:lnTo>
                        <a:pt x="8889" y="19800"/>
                      </a:lnTo>
                      <a:lnTo>
                        <a:pt x="8981" y="19800"/>
                      </a:lnTo>
                      <a:lnTo>
                        <a:pt x="9259" y="19800"/>
                      </a:lnTo>
                      <a:lnTo>
                        <a:pt x="9444" y="19800"/>
                      </a:lnTo>
                      <a:lnTo>
                        <a:pt x="9630" y="19800"/>
                      </a:lnTo>
                      <a:lnTo>
                        <a:pt x="9907" y="19800"/>
                      </a:lnTo>
                      <a:lnTo>
                        <a:pt x="10185" y="19800"/>
                      </a:lnTo>
                      <a:lnTo>
                        <a:pt x="10370" y="19800"/>
                      </a:lnTo>
                      <a:lnTo>
                        <a:pt x="10648" y="19800"/>
                      </a:lnTo>
                      <a:lnTo>
                        <a:pt x="10741" y="19600"/>
                      </a:lnTo>
                      <a:lnTo>
                        <a:pt x="11019" y="19600"/>
                      </a:lnTo>
                      <a:lnTo>
                        <a:pt x="11296" y="19400"/>
                      </a:lnTo>
                      <a:lnTo>
                        <a:pt x="11574" y="19200"/>
                      </a:lnTo>
                      <a:lnTo>
                        <a:pt x="11852" y="18800"/>
                      </a:lnTo>
                      <a:lnTo>
                        <a:pt x="11944" y="18200"/>
                      </a:lnTo>
                      <a:lnTo>
                        <a:pt x="12130" y="18000"/>
                      </a:lnTo>
                      <a:lnTo>
                        <a:pt x="12500" y="17600"/>
                      </a:lnTo>
                      <a:lnTo>
                        <a:pt x="12685" y="17000"/>
                      </a:lnTo>
                      <a:lnTo>
                        <a:pt x="12963" y="16600"/>
                      </a:lnTo>
                      <a:lnTo>
                        <a:pt x="13241" y="16600"/>
                      </a:lnTo>
                      <a:lnTo>
                        <a:pt x="13426" y="16000"/>
                      </a:lnTo>
                      <a:lnTo>
                        <a:pt x="13704" y="15400"/>
                      </a:lnTo>
                      <a:lnTo>
                        <a:pt x="13981" y="14800"/>
                      </a:lnTo>
                      <a:lnTo>
                        <a:pt x="14259" y="14200"/>
                      </a:lnTo>
                      <a:lnTo>
                        <a:pt x="14537" y="13600"/>
                      </a:lnTo>
                      <a:lnTo>
                        <a:pt x="14815" y="13400"/>
                      </a:lnTo>
                      <a:lnTo>
                        <a:pt x="14907" y="12800"/>
                      </a:lnTo>
                      <a:lnTo>
                        <a:pt x="15278" y="12200"/>
                      </a:lnTo>
                      <a:lnTo>
                        <a:pt x="15556" y="11800"/>
                      </a:lnTo>
                      <a:lnTo>
                        <a:pt x="15741" y="10800"/>
                      </a:lnTo>
                      <a:lnTo>
                        <a:pt x="15926" y="10600"/>
                      </a:lnTo>
                      <a:lnTo>
                        <a:pt x="16204" y="10200"/>
                      </a:lnTo>
                      <a:lnTo>
                        <a:pt x="16389" y="9800"/>
                      </a:lnTo>
                      <a:lnTo>
                        <a:pt x="16574" y="9200"/>
                      </a:lnTo>
                      <a:lnTo>
                        <a:pt x="16852" y="8400"/>
                      </a:lnTo>
                      <a:lnTo>
                        <a:pt x="17037" y="8200"/>
                      </a:lnTo>
                      <a:lnTo>
                        <a:pt x="17222" y="7800"/>
                      </a:lnTo>
                      <a:lnTo>
                        <a:pt x="17407" y="7200"/>
                      </a:lnTo>
                      <a:lnTo>
                        <a:pt x="17685" y="6600"/>
                      </a:lnTo>
                      <a:lnTo>
                        <a:pt x="17870" y="6000"/>
                      </a:lnTo>
                      <a:lnTo>
                        <a:pt x="18241" y="5400"/>
                      </a:lnTo>
                      <a:lnTo>
                        <a:pt x="18333" y="4800"/>
                      </a:lnTo>
                      <a:lnTo>
                        <a:pt x="18519" y="4200"/>
                      </a:lnTo>
                      <a:lnTo>
                        <a:pt x="18796" y="4000"/>
                      </a:lnTo>
                      <a:lnTo>
                        <a:pt x="18981" y="3600"/>
                      </a:lnTo>
                      <a:lnTo>
                        <a:pt x="19167" y="3200"/>
                      </a:lnTo>
                      <a:lnTo>
                        <a:pt x="19167" y="2800"/>
                      </a:lnTo>
                      <a:lnTo>
                        <a:pt x="19352" y="2200"/>
                      </a:lnTo>
                      <a:lnTo>
                        <a:pt x="19537" y="2000"/>
                      </a:lnTo>
                      <a:lnTo>
                        <a:pt x="19630" y="2000"/>
                      </a:lnTo>
                      <a:lnTo>
                        <a:pt x="19815" y="1400"/>
                      </a:lnTo>
                      <a:lnTo>
                        <a:pt x="19815" y="800"/>
                      </a:lnTo>
                      <a:lnTo>
                        <a:pt x="19907" y="800"/>
                      </a:lnTo>
                    </a:path>
                  </a:pathLst>
                </a:custGeom>
                <a:blipFill rotWithShape="0">
                  <a:blip r:embed="rId3"/>
                </a:blipFill>
                <a:ln w="28575" cap="flat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>
                    <a:solidFill>
                      <a:srgbClr val="0000FF"/>
                    </a:solidFill>
                  </a:endParaRPr>
                </a:p>
              </p:txBody>
            </p:sp>
          </p:grpSp>
          <p:grpSp>
            <p:nvGrpSpPr>
              <p:cNvPr id="20489" name="Group 10"/>
              <p:cNvGrpSpPr/>
              <p:nvPr/>
            </p:nvGrpSpPr>
            <p:grpSpPr>
              <a:xfrm>
                <a:off x="1866" y="2208"/>
                <a:ext cx="167" cy="78"/>
                <a:chOff x="2" y="0"/>
                <a:chExt cx="19997" cy="20001"/>
              </a:xfrm>
            </p:grpSpPr>
            <p:sp>
              <p:nvSpPr>
                <p:cNvPr id="20490" name="Freeform 11"/>
                <p:cNvSpPr/>
                <p:nvPr/>
              </p:nvSpPr>
              <p:spPr>
                <a:xfrm>
                  <a:off x="2" y="0"/>
                  <a:ext cx="9720" cy="10257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2"/>
                    </a:cxn>
                  </a:cxnLst>
                  <a:rect l="0" t="0" r="0" b="0"/>
                  <a:pathLst>
                    <a:path w="20000" h="20000">
                      <a:moveTo>
                        <a:pt x="0" y="19200"/>
                      </a:moveTo>
                      <a:lnTo>
                        <a:pt x="197" y="18600"/>
                      </a:lnTo>
                      <a:lnTo>
                        <a:pt x="493" y="17600"/>
                      </a:lnTo>
                      <a:lnTo>
                        <a:pt x="690" y="17000"/>
                      </a:lnTo>
                      <a:lnTo>
                        <a:pt x="887" y="16800"/>
                      </a:lnTo>
                      <a:lnTo>
                        <a:pt x="985" y="16000"/>
                      </a:lnTo>
                      <a:lnTo>
                        <a:pt x="1281" y="15600"/>
                      </a:lnTo>
                      <a:lnTo>
                        <a:pt x="1576" y="15000"/>
                      </a:lnTo>
                      <a:lnTo>
                        <a:pt x="1675" y="14200"/>
                      </a:lnTo>
                      <a:lnTo>
                        <a:pt x="1970" y="13600"/>
                      </a:lnTo>
                      <a:lnTo>
                        <a:pt x="2167" y="13000"/>
                      </a:lnTo>
                      <a:lnTo>
                        <a:pt x="2562" y="12800"/>
                      </a:lnTo>
                      <a:lnTo>
                        <a:pt x="2660" y="12000"/>
                      </a:lnTo>
                      <a:lnTo>
                        <a:pt x="2956" y="11400"/>
                      </a:lnTo>
                      <a:lnTo>
                        <a:pt x="3054" y="10800"/>
                      </a:lnTo>
                      <a:lnTo>
                        <a:pt x="3350" y="10200"/>
                      </a:lnTo>
                      <a:lnTo>
                        <a:pt x="3547" y="10000"/>
                      </a:lnTo>
                      <a:lnTo>
                        <a:pt x="3744" y="9800"/>
                      </a:lnTo>
                      <a:lnTo>
                        <a:pt x="4039" y="9200"/>
                      </a:lnTo>
                      <a:lnTo>
                        <a:pt x="4236" y="8400"/>
                      </a:lnTo>
                      <a:lnTo>
                        <a:pt x="4433" y="8000"/>
                      </a:lnTo>
                      <a:lnTo>
                        <a:pt x="4729" y="7400"/>
                      </a:lnTo>
                      <a:lnTo>
                        <a:pt x="4828" y="6800"/>
                      </a:lnTo>
                      <a:lnTo>
                        <a:pt x="5123" y="6200"/>
                      </a:lnTo>
                      <a:lnTo>
                        <a:pt x="5320" y="5600"/>
                      </a:lnTo>
                      <a:lnTo>
                        <a:pt x="5419" y="5600"/>
                      </a:lnTo>
                      <a:lnTo>
                        <a:pt x="5813" y="5200"/>
                      </a:lnTo>
                      <a:lnTo>
                        <a:pt x="5813" y="4600"/>
                      </a:lnTo>
                      <a:lnTo>
                        <a:pt x="6305" y="4200"/>
                      </a:lnTo>
                      <a:lnTo>
                        <a:pt x="6502" y="4000"/>
                      </a:lnTo>
                      <a:lnTo>
                        <a:pt x="6601" y="3400"/>
                      </a:lnTo>
                      <a:lnTo>
                        <a:pt x="6897" y="3200"/>
                      </a:lnTo>
                      <a:lnTo>
                        <a:pt x="7192" y="2800"/>
                      </a:lnTo>
                      <a:lnTo>
                        <a:pt x="7291" y="2600"/>
                      </a:lnTo>
                      <a:lnTo>
                        <a:pt x="7586" y="2200"/>
                      </a:lnTo>
                      <a:lnTo>
                        <a:pt x="7685" y="2000"/>
                      </a:lnTo>
                      <a:lnTo>
                        <a:pt x="7980" y="2000"/>
                      </a:lnTo>
                      <a:lnTo>
                        <a:pt x="8177" y="1400"/>
                      </a:lnTo>
                      <a:lnTo>
                        <a:pt x="8374" y="800"/>
                      </a:lnTo>
                      <a:lnTo>
                        <a:pt x="8571" y="800"/>
                      </a:lnTo>
                      <a:lnTo>
                        <a:pt x="8768" y="800"/>
                      </a:lnTo>
                      <a:lnTo>
                        <a:pt x="8966" y="600"/>
                      </a:lnTo>
                      <a:lnTo>
                        <a:pt x="9163" y="600"/>
                      </a:lnTo>
                      <a:lnTo>
                        <a:pt x="9458" y="400"/>
                      </a:lnTo>
                      <a:lnTo>
                        <a:pt x="9557" y="400"/>
                      </a:lnTo>
                      <a:lnTo>
                        <a:pt x="9852" y="400"/>
                      </a:lnTo>
                      <a:lnTo>
                        <a:pt x="10148" y="0"/>
                      </a:lnTo>
                      <a:lnTo>
                        <a:pt x="10345" y="0"/>
                      </a:lnTo>
                      <a:lnTo>
                        <a:pt x="10640" y="0"/>
                      </a:lnTo>
                      <a:lnTo>
                        <a:pt x="10739" y="0"/>
                      </a:lnTo>
                      <a:lnTo>
                        <a:pt x="10936" y="400"/>
                      </a:lnTo>
                      <a:lnTo>
                        <a:pt x="11133" y="400"/>
                      </a:lnTo>
                      <a:lnTo>
                        <a:pt x="11429" y="600"/>
                      </a:lnTo>
                      <a:lnTo>
                        <a:pt x="11626" y="600"/>
                      </a:lnTo>
                      <a:lnTo>
                        <a:pt x="11823" y="800"/>
                      </a:lnTo>
                      <a:lnTo>
                        <a:pt x="12118" y="800"/>
                      </a:lnTo>
                      <a:lnTo>
                        <a:pt x="12217" y="1400"/>
                      </a:lnTo>
                      <a:lnTo>
                        <a:pt x="12414" y="2000"/>
                      </a:lnTo>
                      <a:lnTo>
                        <a:pt x="12808" y="2000"/>
                      </a:lnTo>
                      <a:lnTo>
                        <a:pt x="12906" y="2200"/>
                      </a:lnTo>
                      <a:lnTo>
                        <a:pt x="13202" y="2800"/>
                      </a:lnTo>
                      <a:lnTo>
                        <a:pt x="13498" y="3200"/>
                      </a:lnTo>
                      <a:lnTo>
                        <a:pt x="13596" y="3400"/>
                      </a:lnTo>
                      <a:lnTo>
                        <a:pt x="13793" y="4000"/>
                      </a:lnTo>
                      <a:lnTo>
                        <a:pt x="14187" y="4600"/>
                      </a:lnTo>
                      <a:lnTo>
                        <a:pt x="14384" y="5200"/>
                      </a:lnTo>
                      <a:lnTo>
                        <a:pt x="14581" y="5600"/>
                      </a:lnTo>
                      <a:lnTo>
                        <a:pt x="14877" y="6200"/>
                      </a:lnTo>
                      <a:lnTo>
                        <a:pt x="15074" y="6800"/>
                      </a:lnTo>
                      <a:lnTo>
                        <a:pt x="15271" y="7200"/>
                      </a:lnTo>
                      <a:lnTo>
                        <a:pt x="15468" y="7800"/>
                      </a:lnTo>
                      <a:lnTo>
                        <a:pt x="15764" y="8400"/>
                      </a:lnTo>
                      <a:lnTo>
                        <a:pt x="15961" y="9200"/>
                      </a:lnTo>
                      <a:lnTo>
                        <a:pt x="16256" y="9800"/>
                      </a:lnTo>
                      <a:lnTo>
                        <a:pt x="16355" y="10000"/>
                      </a:lnTo>
                      <a:lnTo>
                        <a:pt x="16650" y="10200"/>
                      </a:lnTo>
                      <a:lnTo>
                        <a:pt x="16749" y="10800"/>
                      </a:lnTo>
                      <a:lnTo>
                        <a:pt x="16946" y="11800"/>
                      </a:lnTo>
                      <a:lnTo>
                        <a:pt x="17143" y="12200"/>
                      </a:lnTo>
                      <a:lnTo>
                        <a:pt x="17340" y="12800"/>
                      </a:lnTo>
                      <a:lnTo>
                        <a:pt x="17635" y="13000"/>
                      </a:lnTo>
                      <a:lnTo>
                        <a:pt x="17734" y="13600"/>
                      </a:lnTo>
                      <a:lnTo>
                        <a:pt x="17931" y="14600"/>
                      </a:lnTo>
                      <a:lnTo>
                        <a:pt x="18128" y="15000"/>
                      </a:lnTo>
                      <a:lnTo>
                        <a:pt x="18424" y="15600"/>
                      </a:lnTo>
                      <a:lnTo>
                        <a:pt x="18522" y="16000"/>
                      </a:lnTo>
                      <a:lnTo>
                        <a:pt x="18818" y="16600"/>
                      </a:lnTo>
                      <a:lnTo>
                        <a:pt x="18916" y="16800"/>
                      </a:lnTo>
                      <a:lnTo>
                        <a:pt x="19113" y="17000"/>
                      </a:lnTo>
                      <a:lnTo>
                        <a:pt x="19212" y="17600"/>
                      </a:lnTo>
                      <a:lnTo>
                        <a:pt x="19310" y="18200"/>
                      </a:lnTo>
                      <a:lnTo>
                        <a:pt x="19507" y="18600"/>
                      </a:lnTo>
                      <a:lnTo>
                        <a:pt x="19606" y="18800"/>
                      </a:lnTo>
                      <a:lnTo>
                        <a:pt x="19704" y="19400"/>
                      </a:lnTo>
                      <a:lnTo>
                        <a:pt x="19901" y="19600"/>
                      </a:lnTo>
                      <a:lnTo>
                        <a:pt x="19901" y="19800"/>
                      </a:lnTo>
                    </a:path>
                  </a:pathLst>
                </a:custGeom>
                <a:noFill/>
                <a:ln w="28575" cap="flat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>
                    <a:solidFill>
                      <a:srgbClr val="0000FF"/>
                    </a:solidFill>
                  </a:endParaRPr>
                </a:p>
              </p:txBody>
            </p:sp>
            <p:sp>
              <p:nvSpPr>
                <p:cNvPr id="20491" name="Freeform 12"/>
                <p:cNvSpPr/>
                <p:nvPr/>
              </p:nvSpPr>
              <p:spPr>
                <a:xfrm>
                  <a:off x="9678" y="10052"/>
                  <a:ext cx="10321" cy="9949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</a:cxnLst>
                  <a:rect l="0" t="0" r="0" b="0"/>
                  <a:pathLst>
                    <a:path w="20000" h="20000">
                      <a:moveTo>
                        <a:pt x="0" y="0"/>
                      </a:moveTo>
                      <a:lnTo>
                        <a:pt x="185" y="825"/>
                      </a:lnTo>
                      <a:lnTo>
                        <a:pt x="370" y="1443"/>
                      </a:lnTo>
                      <a:lnTo>
                        <a:pt x="556" y="2062"/>
                      </a:lnTo>
                      <a:lnTo>
                        <a:pt x="833" y="2680"/>
                      </a:lnTo>
                      <a:lnTo>
                        <a:pt x="926" y="3299"/>
                      </a:lnTo>
                      <a:lnTo>
                        <a:pt x="1204" y="3918"/>
                      </a:lnTo>
                      <a:lnTo>
                        <a:pt x="1389" y="4330"/>
                      </a:lnTo>
                      <a:lnTo>
                        <a:pt x="1481" y="4948"/>
                      </a:lnTo>
                      <a:lnTo>
                        <a:pt x="1759" y="5567"/>
                      </a:lnTo>
                      <a:lnTo>
                        <a:pt x="2130" y="6392"/>
                      </a:lnTo>
                      <a:lnTo>
                        <a:pt x="2130" y="6804"/>
                      </a:lnTo>
                      <a:lnTo>
                        <a:pt x="2500" y="7216"/>
                      </a:lnTo>
                      <a:lnTo>
                        <a:pt x="2685" y="7835"/>
                      </a:lnTo>
                      <a:lnTo>
                        <a:pt x="2778" y="8454"/>
                      </a:lnTo>
                      <a:lnTo>
                        <a:pt x="2963" y="9278"/>
                      </a:lnTo>
                      <a:lnTo>
                        <a:pt x="3148" y="9691"/>
                      </a:lnTo>
                      <a:lnTo>
                        <a:pt x="3426" y="10309"/>
                      </a:lnTo>
                      <a:lnTo>
                        <a:pt x="3519" y="10928"/>
                      </a:lnTo>
                      <a:lnTo>
                        <a:pt x="3796" y="11134"/>
                      </a:lnTo>
                      <a:lnTo>
                        <a:pt x="4074" y="11753"/>
                      </a:lnTo>
                      <a:lnTo>
                        <a:pt x="4167" y="12371"/>
                      </a:lnTo>
                      <a:lnTo>
                        <a:pt x="4352" y="12990"/>
                      </a:lnTo>
                      <a:lnTo>
                        <a:pt x="4537" y="13196"/>
                      </a:lnTo>
                      <a:lnTo>
                        <a:pt x="4722" y="13814"/>
                      </a:lnTo>
                      <a:lnTo>
                        <a:pt x="5000" y="14021"/>
                      </a:lnTo>
                      <a:lnTo>
                        <a:pt x="5093" y="14639"/>
                      </a:lnTo>
                      <a:lnTo>
                        <a:pt x="5370" y="14845"/>
                      </a:lnTo>
                      <a:lnTo>
                        <a:pt x="5556" y="15464"/>
                      </a:lnTo>
                      <a:lnTo>
                        <a:pt x="5741" y="15876"/>
                      </a:lnTo>
                      <a:lnTo>
                        <a:pt x="6111" y="16495"/>
                      </a:lnTo>
                      <a:lnTo>
                        <a:pt x="6296" y="16701"/>
                      </a:lnTo>
                      <a:lnTo>
                        <a:pt x="6389" y="16907"/>
                      </a:lnTo>
                      <a:lnTo>
                        <a:pt x="6667" y="17526"/>
                      </a:lnTo>
                      <a:lnTo>
                        <a:pt x="6852" y="17526"/>
                      </a:lnTo>
                      <a:lnTo>
                        <a:pt x="7037" y="17938"/>
                      </a:lnTo>
                      <a:lnTo>
                        <a:pt x="7315" y="18144"/>
                      </a:lnTo>
                      <a:lnTo>
                        <a:pt x="7407" y="18557"/>
                      </a:lnTo>
                      <a:lnTo>
                        <a:pt x="7685" y="18763"/>
                      </a:lnTo>
                      <a:lnTo>
                        <a:pt x="7963" y="19175"/>
                      </a:lnTo>
                      <a:lnTo>
                        <a:pt x="7963" y="19381"/>
                      </a:lnTo>
                      <a:lnTo>
                        <a:pt x="8241" y="19588"/>
                      </a:lnTo>
                      <a:lnTo>
                        <a:pt x="8426" y="19588"/>
                      </a:lnTo>
                      <a:lnTo>
                        <a:pt x="8611" y="19794"/>
                      </a:lnTo>
                      <a:lnTo>
                        <a:pt x="8889" y="19794"/>
                      </a:lnTo>
                      <a:lnTo>
                        <a:pt x="8981" y="19794"/>
                      </a:lnTo>
                      <a:lnTo>
                        <a:pt x="9259" y="19794"/>
                      </a:lnTo>
                      <a:lnTo>
                        <a:pt x="9444" y="19794"/>
                      </a:lnTo>
                      <a:lnTo>
                        <a:pt x="9630" y="19794"/>
                      </a:lnTo>
                      <a:lnTo>
                        <a:pt x="9907" y="19794"/>
                      </a:lnTo>
                      <a:lnTo>
                        <a:pt x="10185" y="19794"/>
                      </a:lnTo>
                      <a:lnTo>
                        <a:pt x="10370" y="19794"/>
                      </a:lnTo>
                      <a:lnTo>
                        <a:pt x="10648" y="19794"/>
                      </a:lnTo>
                      <a:lnTo>
                        <a:pt x="10741" y="19588"/>
                      </a:lnTo>
                      <a:lnTo>
                        <a:pt x="11019" y="19588"/>
                      </a:lnTo>
                      <a:lnTo>
                        <a:pt x="11296" y="19381"/>
                      </a:lnTo>
                      <a:lnTo>
                        <a:pt x="11574" y="19175"/>
                      </a:lnTo>
                      <a:lnTo>
                        <a:pt x="11852" y="18763"/>
                      </a:lnTo>
                      <a:lnTo>
                        <a:pt x="11944" y="18557"/>
                      </a:lnTo>
                      <a:lnTo>
                        <a:pt x="12130" y="17938"/>
                      </a:lnTo>
                      <a:lnTo>
                        <a:pt x="12500" y="17526"/>
                      </a:lnTo>
                      <a:lnTo>
                        <a:pt x="12685" y="16907"/>
                      </a:lnTo>
                      <a:lnTo>
                        <a:pt x="12963" y="16907"/>
                      </a:lnTo>
                      <a:lnTo>
                        <a:pt x="13241" y="16495"/>
                      </a:lnTo>
                      <a:lnTo>
                        <a:pt x="13426" y="15876"/>
                      </a:lnTo>
                      <a:lnTo>
                        <a:pt x="13704" y="15464"/>
                      </a:lnTo>
                      <a:lnTo>
                        <a:pt x="13981" y="14845"/>
                      </a:lnTo>
                      <a:lnTo>
                        <a:pt x="14259" y="14639"/>
                      </a:lnTo>
                      <a:lnTo>
                        <a:pt x="14537" y="14021"/>
                      </a:lnTo>
                      <a:lnTo>
                        <a:pt x="14815" y="13608"/>
                      </a:lnTo>
                      <a:lnTo>
                        <a:pt x="14907" y="12990"/>
                      </a:lnTo>
                      <a:lnTo>
                        <a:pt x="15278" y="12371"/>
                      </a:lnTo>
                      <a:lnTo>
                        <a:pt x="15556" y="11753"/>
                      </a:lnTo>
                      <a:lnTo>
                        <a:pt x="15741" y="11134"/>
                      </a:lnTo>
                      <a:lnTo>
                        <a:pt x="15926" y="10515"/>
                      </a:lnTo>
                      <a:lnTo>
                        <a:pt x="16204" y="10309"/>
                      </a:lnTo>
                      <a:lnTo>
                        <a:pt x="16389" y="9691"/>
                      </a:lnTo>
                      <a:lnTo>
                        <a:pt x="16574" y="9072"/>
                      </a:lnTo>
                      <a:lnTo>
                        <a:pt x="16852" y="8454"/>
                      </a:lnTo>
                      <a:lnTo>
                        <a:pt x="17037" y="7835"/>
                      </a:lnTo>
                      <a:lnTo>
                        <a:pt x="17222" y="7216"/>
                      </a:lnTo>
                      <a:lnTo>
                        <a:pt x="17407" y="6804"/>
                      </a:lnTo>
                      <a:lnTo>
                        <a:pt x="17685" y="6392"/>
                      </a:lnTo>
                      <a:lnTo>
                        <a:pt x="17870" y="5979"/>
                      </a:lnTo>
                      <a:lnTo>
                        <a:pt x="18241" y="5361"/>
                      </a:lnTo>
                      <a:lnTo>
                        <a:pt x="18333" y="4742"/>
                      </a:lnTo>
                      <a:lnTo>
                        <a:pt x="18519" y="4330"/>
                      </a:lnTo>
                      <a:lnTo>
                        <a:pt x="18796" y="3918"/>
                      </a:lnTo>
                      <a:lnTo>
                        <a:pt x="18981" y="3505"/>
                      </a:lnTo>
                      <a:lnTo>
                        <a:pt x="19167" y="3299"/>
                      </a:lnTo>
                      <a:lnTo>
                        <a:pt x="19167" y="2680"/>
                      </a:lnTo>
                      <a:lnTo>
                        <a:pt x="19352" y="2268"/>
                      </a:lnTo>
                      <a:lnTo>
                        <a:pt x="19537" y="2062"/>
                      </a:lnTo>
                      <a:lnTo>
                        <a:pt x="19630" y="1443"/>
                      </a:lnTo>
                      <a:lnTo>
                        <a:pt x="19815" y="1443"/>
                      </a:lnTo>
                      <a:lnTo>
                        <a:pt x="19815" y="825"/>
                      </a:lnTo>
                      <a:lnTo>
                        <a:pt x="19907" y="825"/>
                      </a:lnTo>
                    </a:path>
                  </a:pathLst>
                </a:custGeom>
                <a:noFill/>
                <a:ln w="28575" cap="flat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>
                    <a:solidFill>
                      <a:srgbClr val="0000FF"/>
                    </a:solidFill>
                  </a:endParaRPr>
                </a:p>
              </p:txBody>
            </p:sp>
          </p:grpSp>
          <p:sp>
            <p:nvSpPr>
              <p:cNvPr id="20492" name="Line 13"/>
              <p:cNvSpPr/>
              <p:nvPr/>
            </p:nvSpPr>
            <p:spPr>
              <a:xfrm flipV="1">
                <a:off x="2033" y="2247"/>
                <a:ext cx="119" cy="2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sm"/>
                <a:tailEnd type="triangle" w="med" len="sm"/>
              </a:ln>
            </p:spPr>
          </p:sp>
        </p:grpSp>
        <p:sp>
          <p:nvSpPr>
            <p:cNvPr id="20493" name="Rectangle 14"/>
            <p:cNvSpPr/>
            <p:nvPr/>
          </p:nvSpPr>
          <p:spPr>
            <a:xfrm>
              <a:off x="1680" y="1584"/>
              <a:ext cx="1152" cy="288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2700" tIns="12700" rIns="12700" bIns="12700" anchor="t"/>
            <a:lstStyle/>
            <a:p>
              <a:pPr algn="just"/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</a:t>
              </a:r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= 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E</a:t>
              </a:r>
              <a:r>
                <a:rPr lang="en-US" altLang="zh-CN" sz="2400" b="1" baseline="-25000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-E</a:t>
              </a:r>
              <a:r>
                <a:rPr lang="en-US" altLang="zh-CN" sz="2400" b="1" baseline="-25000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/h</a:t>
              </a:r>
              <a:endPara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0494" name="Line 15"/>
            <p:cNvSpPr/>
            <p:nvPr/>
          </p:nvSpPr>
          <p:spPr>
            <a:xfrm>
              <a:off x="1248" y="1364"/>
              <a:ext cx="792" cy="1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sm"/>
              <a:tailEnd type="none" w="med" len="sm"/>
            </a:ln>
          </p:spPr>
        </p:sp>
        <p:sp>
          <p:nvSpPr>
            <p:cNvPr id="20495" name="Line 16"/>
            <p:cNvSpPr/>
            <p:nvPr/>
          </p:nvSpPr>
          <p:spPr>
            <a:xfrm>
              <a:off x="1248" y="1926"/>
              <a:ext cx="792" cy="1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sm"/>
              <a:tailEnd type="none" w="med" len="sm"/>
            </a:ln>
          </p:spPr>
        </p:sp>
        <p:sp>
          <p:nvSpPr>
            <p:cNvPr id="20496" name="Rectangle 17"/>
            <p:cNvSpPr/>
            <p:nvPr/>
          </p:nvSpPr>
          <p:spPr>
            <a:xfrm>
              <a:off x="960" y="1824"/>
              <a:ext cx="224" cy="152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2700" tIns="12700" rIns="12700" bIns="12700" anchor="t"/>
            <a:lstStyle/>
            <a:p>
              <a:pPr algn="just"/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E</a:t>
              </a:r>
              <a:r>
                <a:rPr lang="en-US" altLang="zh-CN" sz="2400" b="1" baseline="-25000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0497" name="Rectangle 18"/>
            <p:cNvSpPr/>
            <p:nvPr/>
          </p:nvSpPr>
          <p:spPr>
            <a:xfrm>
              <a:off x="976" y="1248"/>
              <a:ext cx="224" cy="149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2700" tIns="12700" rIns="12700" bIns="12700" anchor="t"/>
            <a:lstStyle/>
            <a:p>
              <a:pPr algn="just"/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E</a:t>
              </a:r>
              <a:r>
                <a:rPr lang="en-US" altLang="zh-CN" sz="2400" b="1" baseline="-25000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0498" name="Rectangle 19"/>
            <p:cNvSpPr/>
            <p:nvPr/>
          </p:nvSpPr>
          <p:spPr>
            <a:xfrm>
              <a:off x="1152" y="1056"/>
              <a:ext cx="1320" cy="176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2700" tIns="12700" rIns="12700" bIns="12700" anchor="t"/>
            <a:lstStyle/>
            <a:p>
              <a:pPr algn="just"/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能级跃迁辐射</a:t>
              </a:r>
            </a:p>
          </p:txBody>
        </p:sp>
        <p:grpSp>
          <p:nvGrpSpPr>
            <p:cNvPr id="20499" name="Group 20"/>
            <p:cNvGrpSpPr/>
            <p:nvPr/>
          </p:nvGrpSpPr>
          <p:grpSpPr>
            <a:xfrm>
              <a:off x="3024" y="1392"/>
              <a:ext cx="1111" cy="356"/>
              <a:chOff x="3036" y="2035"/>
              <a:chExt cx="1089" cy="356"/>
            </a:xfrm>
          </p:grpSpPr>
          <p:sp>
            <p:nvSpPr>
              <p:cNvPr id="20500" name="Freeform 21"/>
              <p:cNvSpPr/>
              <p:nvPr/>
            </p:nvSpPr>
            <p:spPr>
              <a:xfrm>
                <a:off x="3036" y="2035"/>
                <a:ext cx="65" cy="18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0000" h="20000">
                    <a:moveTo>
                      <a:pt x="0" y="19089"/>
                    </a:moveTo>
                    <a:lnTo>
                      <a:pt x="244" y="18482"/>
                    </a:lnTo>
                    <a:lnTo>
                      <a:pt x="488" y="17874"/>
                    </a:lnTo>
                    <a:lnTo>
                      <a:pt x="732" y="17310"/>
                    </a:lnTo>
                    <a:lnTo>
                      <a:pt x="854" y="16659"/>
                    </a:lnTo>
                    <a:lnTo>
                      <a:pt x="1098" y="16052"/>
                    </a:lnTo>
                    <a:lnTo>
                      <a:pt x="1341" y="15488"/>
                    </a:lnTo>
                    <a:lnTo>
                      <a:pt x="1585" y="14881"/>
                    </a:lnTo>
                    <a:lnTo>
                      <a:pt x="1829" y="14273"/>
                    </a:lnTo>
                    <a:lnTo>
                      <a:pt x="1951" y="13709"/>
                    </a:lnTo>
                    <a:lnTo>
                      <a:pt x="2195" y="13145"/>
                    </a:lnTo>
                    <a:lnTo>
                      <a:pt x="2439" y="12581"/>
                    </a:lnTo>
                    <a:lnTo>
                      <a:pt x="2683" y="12017"/>
                    </a:lnTo>
                    <a:lnTo>
                      <a:pt x="2927" y="11453"/>
                    </a:lnTo>
                    <a:lnTo>
                      <a:pt x="3049" y="10889"/>
                    </a:lnTo>
                    <a:lnTo>
                      <a:pt x="3293" y="10325"/>
                    </a:lnTo>
                    <a:lnTo>
                      <a:pt x="3537" y="9805"/>
                    </a:lnTo>
                    <a:lnTo>
                      <a:pt x="3780" y="9284"/>
                    </a:lnTo>
                    <a:lnTo>
                      <a:pt x="4024" y="8720"/>
                    </a:lnTo>
                    <a:lnTo>
                      <a:pt x="4268" y="8200"/>
                    </a:lnTo>
                    <a:lnTo>
                      <a:pt x="4390" y="7722"/>
                    </a:lnTo>
                    <a:lnTo>
                      <a:pt x="4756" y="7245"/>
                    </a:lnTo>
                    <a:lnTo>
                      <a:pt x="4878" y="6768"/>
                    </a:lnTo>
                    <a:lnTo>
                      <a:pt x="5122" y="6334"/>
                    </a:lnTo>
                    <a:lnTo>
                      <a:pt x="5366" y="5900"/>
                    </a:lnTo>
                    <a:lnTo>
                      <a:pt x="5488" y="5466"/>
                    </a:lnTo>
                    <a:lnTo>
                      <a:pt x="5854" y="4989"/>
                    </a:lnTo>
                    <a:lnTo>
                      <a:pt x="5854" y="4555"/>
                    </a:lnTo>
                    <a:lnTo>
                      <a:pt x="6220" y="4165"/>
                    </a:lnTo>
                    <a:lnTo>
                      <a:pt x="6463" y="3774"/>
                    </a:lnTo>
                    <a:lnTo>
                      <a:pt x="6585" y="3427"/>
                    </a:lnTo>
                    <a:lnTo>
                      <a:pt x="6951" y="3037"/>
                    </a:lnTo>
                    <a:lnTo>
                      <a:pt x="7073" y="2690"/>
                    </a:lnTo>
                    <a:lnTo>
                      <a:pt x="7317" y="2430"/>
                    </a:lnTo>
                    <a:lnTo>
                      <a:pt x="7439" y="2082"/>
                    </a:lnTo>
                    <a:lnTo>
                      <a:pt x="7683" y="1822"/>
                    </a:lnTo>
                    <a:lnTo>
                      <a:pt x="7927" y="1562"/>
                    </a:lnTo>
                    <a:lnTo>
                      <a:pt x="8171" y="1302"/>
                    </a:lnTo>
                    <a:lnTo>
                      <a:pt x="8415" y="1041"/>
                    </a:lnTo>
                    <a:lnTo>
                      <a:pt x="8537" y="868"/>
                    </a:lnTo>
                    <a:lnTo>
                      <a:pt x="8780" y="694"/>
                    </a:lnTo>
                    <a:lnTo>
                      <a:pt x="9024" y="521"/>
                    </a:lnTo>
                    <a:lnTo>
                      <a:pt x="9146" y="390"/>
                    </a:lnTo>
                    <a:lnTo>
                      <a:pt x="9512" y="260"/>
                    </a:lnTo>
                    <a:lnTo>
                      <a:pt x="9512" y="130"/>
                    </a:lnTo>
                    <a:lnTo>
                      <a:pt x="9878" y="87"/>
                    </a:lnTo>
                    <a:lnTo>
                      <a:pt x="10000" y="43"/>
                    </a:lnTo>
                    <a:lnTo>
                      <a:pt x="10244" y="0"/>
                    </a:lnTo>
                    <a:lnTo>
                      <a:pt x="10488" y="43"/>
                    </a:lnTo>
                    <a:lnTo>
                      <a:pt x="10732" y="43"/>
                    </a:lnTo>
                    <a:lnTo>
                      <a:pt x="10854" y="87"/>
                    </a:lnTo>
                    <a:lnTo>
                      <a:pt x="11098" y="217"/>
                    </a:lnTo>
                    <a:lnTo>
                      <a:pt x="11341" y="347"/>
                    </a:lnTo>
                    <a:lnTo>
                      <a:pt x="11585" y="521"/>
                    </a:lnTo>
                    <a:lnTo>
                      <a:pt x="11829" y="738"/>
                    </a:lnTo>
                    <a:lnTo>
                      <a:pt x="12073" y="998"/>
                    </a:lnTo>
                    <a:lnTo>
                      <a:pt x="12195" y="1258"/>
                    </a:lnTo>
                    <a:lnTo>
                      <a:pt x="12439" y="1562"/>
                    </a:lnTo>
                    <a:lnTo>
                      <a:pt x="12683" y="1866"/>
                    </a:lnTo>
                    <a:lnTo>
                      <a:pt x="12927" y="2256"/>
                    </a:lnTo>
                    <a:lnTo>
                      <a:pt x="13049" y="2690"/>
                    </a:lnTo>
                    <a:lnTo>
                      <a:pt x="13415" y="3124"/>
                    </a:lnTo>
                    <a:lnTo>
                      <a:pt x="13537" y="3514"/>
                    </a:lnTo>
                    <a:lnTo>
                      <a:pt x="13780" y="3991"/>
                    </a:lnTo>
                    <a:lnTo>
                      <a:pt x="14146" y="4425"/>
                    </a:lnTo>
                    <a:lnTo>
                      <a:pt x="14268" y="4946"/>
                    </a:lnTo>
                    <a:lnTo>
                      <a:pt x="14512" y="5466"/>
                    </a:lnTo>
                    <a:lnTo>
                      <a:pt x="14756" y="5987"/>
                    </a:lnTo>
                    <a:lnTo>
                      <a:pt x="15000" y="6508"/>
                    </a:lnTo>
                    <a:lnTo>
                      <a:pt x="15122" y="7072"/>
                    </a:lnTo>
                    <a:lnTo>
                      <a:pt x="15366" y="7636"/>
                    </a:lnTo>
                    <a:lnTo>
                      <a:pt x="15610" y="8200"/>
                    </a:lnTo>
                    <a:lnTo>
                      <a:pt x="15854" y="8764"/>
                    </a:lnTo>
                    <a:lnTo>
                      <a:pt x="16098" y="9371"/>
                    </a:lnTo>
                    <a:lnTo>
                      <a:pt x="16220" y="9892"/>
                    </a:lnTo>
                    <a:lnTo>
                      <a:pt x="16585" y="10456"/>
                    </a:lnTo>
                    <a:lnTo>
                      <a:pt x="16707" y="11020"/>
                    </a:lnTo>
                    <a:lnTo>
                      <a:pt x="16951" y="11627"/>
                    </a:lnTo>
                    <a:lnTo>
                      <a:pt x="17195" y="12148"/>
                    </a:lnTo>
                    <a:lnTo>
                      <a:pt x="17317" y="12755"/>
                    </a:lnTo>
                    <a:lnTo>
                      <a:pt x="17561" y="13275"/>
                    </a:lnTo>
                    <a:lnTo>
                      <a:pt x="17683" y="13883"/>
                    </a:lnTo>
                    <a:lnTo>
                      <a:pt x="17927" y="14403"/>
                    </a:lnTo>
                    <a:lnTo>
                      <a:pt x="18049" y="14967"/>
                    </a:lnTo>
                    <a:lnTo>
                      <a:pt x="18293" y="15445"/>
                    </a:lnTo>
                    <a:lnTo>
                      <a:pt x="18415" y="15922"/>
                    </a:lnTo>
                    <a:lnTo>
                      <a:pt x="18659" y="16443"/>
                    </a:lnTo>
                    <a:lnTo>
                      <a:pt x="18780" y="16876"/>
                    </a:lnTo>
                    <a:lnTo>
                      <a:pt x="19024" y="17310"/>
                    </a:lnTo>
                    <a:lnTo>
                      <a:pt x="19146" y="17744"/>
                    </a:lnTo>
                    <a:lnTo>
                      <a:pt x="19268" y="18134"/>
                    </a:lnTo>
                    <a:lnTo>
                      <a:pt x="19390" y="18525"/>
                    </a:lnTo>
                    <a:lnTo>
                      <a:pt x="19512" y="18915"/>
                    </a:lnTo>
                    <a:lnTo>
                      <a:pt x="19634" y="19176"/>
                    </a:lnTo>
                    <a:lnTo>
                      <a:pt x="19756" y="19479"/>
                    </a:lnTo>
                    <a:lnTo>
                      <a:pt x="19878" y="19740"/>
                    </a:lnTo>
                    <a:lnTo>
                      <a:pt x="19878" y="19957"/>
                    </a:lnTo>
                  </a:path>
                </a:pathLst>
              </a:custGeom>
              <a:blipFill rotWithShape="0">
                <a:blip r:embed="rId3"/>
              </a:blipFill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0501" name="Freeform 22"/>
              <p:cNvSpPr/>
              <p:nvPr/>
            </p:nvSpPr>
            <p:spPr>
              <a:xfrm>
                <a:off x="3101" y="2207"/>
                <a:ext cx="70" cy="17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0000" h="20000">
                    <a:moveTo>
                      <a:pt x="0" y="0"/>
                    </a:moveTo>
                    <a:lnTo>
                      <a:pt x="229" y="629"/>
                    </a:lnTo>
                    <a:lnTo>
                      <a:pt x="343" y="1258"/>
                    </a:lnTo>
                    <a:lnTo>
                      <a:pt x="571" y="1888"/>
                    </a:lnTo>
                    <a:lnTo>
                      <a:pt x="800" y="2517"/>
                    </a:lnTo>
                    <a:lnTo>
                      <a:pt x="914" y="3101"/>
                    </a:lnTo>
                    <a:lnTo>
                      <a:pt x="1257" y="3730"/>
                    </a:lnTo>
                    <a:lnTo>
                      <a:pt x="1371" y="4315"/>
                    </a:lnTo>
                    <a:lnTo>
                      <a:pt x="1600" y="4944"/>
                    </a:lnTo>
                    <a:lnTo>
                      <a:pt x="1714" y="5573"/>
                    </a:lnTo>
                    <a:lnTo>
                      <a:pt x="2057" y="6112"/>
                    </a:lnTo>
                    <a:lnTo>
                      <a:pt x="2171" y="6742"/>
                    </a:lnTo>
                    <a:lnTo>
                      <a:pt x="2400" y="7326"/>
                    </a:lnTo>
                    <a:lnTo>
                      <a:pt x="2629" y="7910"/>
                    </a:lnTo>
                    <a:lnTo>
                      <a:pt x="2743" y="8494"/>
                    </a:lnTo>
                    <a:lnTo>
                      <a:pt x="2971" y="8989"/>
                    </a:lnTo>
                    <a:lnTo>
                      <a:pt x="3200" y="9618"/>
                    </a:lnTo>
                    <a:lnTo>
                      <a:pt x="3314" y="10157"/>
                    </a:lnTo>
                    <a:lnTo>
                      <a:pt x="3543" y="10652"/>
                    </a:lnTo>
                    <a:lnTo>
                      <a:pt x="3771" y="11191"/>
                    </a:lnTo>
                    <a:lnTo>
                      <a:pt x="4000" y="11685"/>
                    </a:lnTo>
                    <a:lnTo>
                      <a:pt x="4114" y="12180"/>
                    </a:lnTo>
                    <a:lnTo>
                      <a:pt x="4343" y="12719"/>
                    </a:lnTo>
                    <a:lnTo>
                      <a:pt x="4571" y="13213"/>
                    </a:lnTo>
                    <a:lnTo>
                      <a:pt x="4686" y="13708"/>
                    </a:lnTo>
                    <a:lnTo>
                      <a:pt x="5029" y="14112"/>
                    </a:lnTo>
                    <a:lnTo>
                      <a:pt x="5143" y="14562"/>
                    </a:lnTo>
                    <a:lnTo>
                      <a:pt x="5371" y="15011"/>
                    </a:lnTo>
                    <a:lnTo>
                      <a:pt x="5600" y="15461"/>
                    </a:lnTo>
                    <a:lnTo>
                      <a:pt x="5714" y="15865"/>
                    </a:lnTo>
                    <a:lnTo>
                      <a:pt x="6057" y="16225"/>
                    </a:lnTo>
                    <a:lnTo>
                      <a:pt x="6171" y="16584"/>
                    </a:lnTo>
                    <a:lnTo>
                      <a:pt x="6400" y="16944"/>
                    </a:lnTo>
                    <a:lnTo>
                      <a:pt x="6629" y="17258"/>
                    </a:lnTo>
                    <a:lnTo>
                      <a:pt x="6743" y="17618"/>
                    </a:lnTo>
                    <a:lnTo>
                      <a:pt x="6971" y="17888"/>
                    </a:lnTo>
                    <a:lnTo>
                      <a:pt x="7200" y="18157"/>
                    </a:lnTo>
                    <a:lnTo>
                      <a:pt x="7429" y="18472"/>
                    </a:lnTo>
                    <a:lnTo>
                      <a:pt x="7543" y="18742"/>
                    </a:lnTo>
                    <a:lnTo>
                      <a:pt x="7886" y="18966"/>
                    </a:lnTo>
                    <a:lnTo>
                      <a:pt x="8000" y="19146"/>
                    </a:lnTo>
                    <a:lnTo>
                      <a:pt x="8229" y="19326"/>
                    </a:lnTo>
                    <a:lnTo>
                      <a:pt x="8457" y="19461"/>
                    </a:lnTo>
                    <a:lnTo>
                      <a:pt x="8571" y="19640"/>
                    </a:lnTo>
                    <a:lnTo>
                      <a:pt x="8914" y="19730"/>
                    </a:lnTo>
                    <a:lnTo>
                      <a:pt x="9029" y="19865"/>
                    </a:lnTo>
                    <a:lnTo>
                      <a:pt x="9257" y="19910"/>
                    </a:lnTo>
                    <a:lnTo>
                      <a:pt x="9486" y="19955"/>
                    </a:lnTo>
                    <a:lnTo>
                      <a:pt x="9714" y="19955"/>
                    </a:lnTo>
                    <a:lnTo>
                      <a:pt x="9943" y="19955"/>
                    </a:lnTo>
                    <a:lnTo>
                      <a:pt x="10057" y="19910"/>
                    </a:lnTo>
                    <a:lnTo>
                      <a:pt x="10286" y="19865"/>
                    </a:lnTo>
                    <a:lnTo>
                      <a:pt x="10514" y="19730"/>
                    </a:lnTo>
                    <a:lnTo>
                      <a:pt x="10743" y="19551"/>
                    </a:lnTo>
                    <a:lnTo>
                      <a:pt x="10971" y="19326"/>
                    </a:lnTo>
                    <a:lnTo>
                      <a:pt x="11314" y="19101"/>
                    </a:lnTo>
                    <a:lnTo>
                      <a:pt x="11429" y="18876"/>
                    </a:lnTo>
                    <a:lnTo>
                      <a:pt x="11771" y="18562"/>
                    </a:lnTo>
                    <a:lnTo>
                      <a:pt x="12000" y="18247"/>
                    </a:lnTo>
                    <a:lnTo>
                      <a:pt x="12114" y="17888"/>
                    </a:lnTo>
                    <a:lnTo>
                      <a:pt x="12457" y="17483"/>
                    </a:lnTo>
                    <a:lnTo>
                      <a:pt x="12686" y="17169"/>
                    </a:lnTo>
                    <a:lnTo>
                      <a:pt x="12914" y="16719"/>
                    </a:lnTo>
                    <a:lnTo>
                      <a:pt x="13257" y="16270"/>
                    </a:lnTo>
                    <a:lnTo>
                      <a:pt x="13371" y="15820"/>
                    </a:lnTo>
                    <a:lnTo>
                      <a:pt x="13714" y="15371"/>
                    </a:lnTo>
                    <a:lnTo>
                      <a:pt x="13943" y="14876"/>
                    </a:lnTo>
                    <a:lnTo>
                      <a:pt x="14171" y="14337"/>
                    </a:lnTo>
                    <a:lnTo>
                      <a:pt x="14400" y="13843"/>
                    </a:lnTo>
                    <a:lnTo>
                      <a:pt x="14743" y="13303"/>
                    </a:lnTo>
                    <a:lnTo>
                      <a:pt x="14857" y="12809"/>
                    </a:lnTo>
                    <a:lnTo>
                      <a:pt x="15200" y="12180"/>
                    </a:lnTo>
                    <a:lnTo>
                      <a:pt x="15429" y="11685"/>
                    </a:lnTo>
                    <a:lnTo>
                      <a:pt x="15657" y="11101"/>
                    </a:lnTo>
                    <a:lnTo>
                      <a:pt x="15886" y="10562"/>
                    </a:lnTo>
                    <a:lnTo>
                      <a:pt x="16114" y="10022"/>
                    </a:lnTo>
                    <a:lnTo>
                      <a:pt x="16343" y="9483"/>
                    </a:lnTo>
                    <a:lnTo>
                      <a:pt x="16571" y="8899"/>
                    </a:lnTo>
                    <a:lnTo>
                      <a:pt x="16800" y="8360"/>
                    </a:lnTo>
                    <a:lnTo>
                      <a:pt x="17029" y="7820"/>
                    </a:lnTo>
                    <a:lnTo>
                      <a:pt x="17257" y="7281"/>
                    </a:lnTo>
                    <a:lnTo>
                      <a:pt x="17371" y="6787"/>
                    </a:lnTo>
                    <a:lnTo>
                      <a:pt x="17714" y="6247"/>
                    </a:lnTo>
                    <a:lnTo>
                      <a:pt x="17829" y="5708"/>
                    </a:lnTo>
                    <a:lnTo>
                      <a:pt x="18171" y="5213"/>
                    </a:lnTo>
                    <a:lnTo>
                      <a:pt x="18286" y="4764"/>
                    </a:lnTo>
                    <a:lnTo>
                      <a:pt x="18400" y="4270"/>
                    </a:lnTo>
                    <a:lnTo>
                      <a:pt x="18743" y="3865"/>
                    </a:lnTo>
                    <a:lnTo>
                      <a:pt x="18857" y="3416"/>
                    </a:lnTo>
                    <a:lnTo>
                      <a:pt x="19086" y="3011"/>
                    </a:lnTo>
                    <a:lnTo>
                      <a:pt x="19200" y="2607"/>
                    </a:lnTo>
                    <a:lnTo>
                      <a:pt x="19314" y="2247"/>
                    </a:lnTo>
                    <a:lnTo>
                      <a:pt x="19429" y="1933"/>
                    </a:lnTo>
                    <a:lnTo>
                      <a:pt x="19543" y="1618"/>
                    </a:lnTo>
                    <a:lnTo>
                      <a:pt x="19771" y="1348"/>
                    </a:lnTo>
                    <a:lnTo>
                      <a:pt x="19771" y="1034"/>
                    </a:lnTo>
                    <a:lnTo>
                      <a:pt x="19886" y="854"/>
                    </a:lnTo>
                  </a:path>
                </a:pathLst>
              </a:custGeom>
              <a:blipFill rotWithShape="0">
                <a:blip r:embed="rId3"/>
              </a:blipFill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0502" name="Freeform 23"/>
              <p:cNvSpPr/>
              <p:nvPr/>
            </p:nvSpPr>
            <p:spPr>
              <a:xfrm>
                <a:off x="3173" y="2045"/>
                <a:ext cx="66" cy="18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0000" h="20000">
                    <a:moveTo>
                      <a:pt x="0" y="19065"/>
                    </a:moveTo>
                    <a:lnTo>
                      <a:pt x="244" y="18486"/>
                    </a:lnTo>
                    <a:lnTo>
                      <a:pt x="488" y="17906"/>
                    </a:lnTo>
                    <a:lnTo>
                      <a:pt x="732" y="17283"/>
                    </a:lnTo>
                    <a:lnTo>
                      <a:pt x="854" y="16704"/>
                    </a:lnTo>
                    <a:lnTo>
                      <a:pt x="1098" y="16080"/>
                    </a:lnTo>
                    <a:lnTo>
                      <a:pt x="1341" y="15501"/>
                    </a:lnTo>
                    <a:lnTo>
                      <a:pt x="1585" y="14878"/>
                    </a:lnTo>
                    <a:lnTo>
                      <a:pt x="1829" y="14298"/>
                    </a:lnTo>
                    <a:lnTo>
                      <a:pt x="1951" y="13719"/>
                    </a:lnTo>
                    <a:lnTo>
                      <a:pt x="2195" y="13140"/>
                    </a:lnTo>
                    <a:lnTo>
                      <a:pt x="2439" y="12606"/>
                    </a:lnTo>
                    <a:lnTo>
                      <a:pt x="2683" y="12027"/>
                    </a:lnTo>
                    <a:lnTo>
                      <a:pt x="2927" y="11448"/>
                    </a:lnTo>
                    <a:lnTo>
                      <a:pt x="3049" y="10869"/>
                    </a:lnTo>
                    <a:lnTo>
                      <a:pt x="3293" y="10334"/>
                    </a:lnTo>
                    <a:lnTo>
                      <a:pt x="3537" y="9844"/>
                    </a:lnTo>
                    <a:lnTo>
                      <a:pt x="3780" y="9310"/>
                    </a:lnTo>
                    <a:lnTo>
                      <a:pt x="4024" y="8775"/>
                    </a:lnTo>
                    <a:lnTo>
                      <a:pt x="4268" y="8241"/>
                    </a:lnTo>
                    <a:lnTo>
                      <a:pt x="4390" y="7751"/>
                    </a:lnTo>
                    <a:lnTo>
                      <a:pt x="4756" y="7261"/>
                    </a:lnTo>
                    <a:lnTo>
                      <a:pt x="4878" y="6815"/>
                    </a:lnTo>
                    <a:lnTo>
                      <a:pt x="5122" y="6325"/>
                    </a:lnTo>
                    <a:lnTo>
                      <a:pt x="5366" y="5880"/>
                    </a:lnTo>
                    <a:lnTo>
                      <a:pt x="5488" y="5434"/>
                    </a:lnTo>
                    <a:lnTo>
                      <a:pt x="5854" y="4989"/>
                    </a:lnTo>
                    <a:lnTo>
                      <a:pt x="5854" y="4588"/>
                    </a:lnTo>
                    <a:lnTo>
                      <a:pt x="6220" y="4143"/>
                    </a:lnTo>
                    <a:lnTo>
                      <a:pt x="6463" y="3786"/>
                    </a:lnTo>
                    <a:lnTo>
                      <a:pt x="6585" y="3430"/>
                    </a:lnTo>
                    <a:lnTo>
                      <a:pt x="6951" y="3029"/>
                    </a:lnTo>
                    <a:lnTo>
                      <a:pt x="7073" y="2717"/>
                    </a:lnTo>
                    <a:lnTo>
                      <a:pt x="7317" y="2450"/>
                    </a:lnTo>
                    <a:lnTo>
                      <a:pt x="7439" y="2094"/>
                    </a:lnTo>
                    <a:lnTo>
                      <a:pt x="7683" y="1826"/>
                    </a:lnTo>
                    <a:lnTo>
                      <a:pt x="7927" y="1604"/>
                    </a:lnTo>
                    <a:lnTo>
                      <a:pt x="8171" y="1292"/>
                    </a:lnTo>
                    <a:lnTo>
                      <a:pt x="8415" y="1069"/>
                    </a:lnTo>
                    <a:lnTo>
                      <a:pt x="8537" y="846"/>
                    </a:lnTo>
                    <a:lnTo>
                      <a:pt x="8780" y="668"/>
                    </a:lnTo>
                    <a:lnTo>
                      <a:pt x="9024" y="490"/>
                    </a:lnTo>
                    <a:lnTo>
                      <a:pt x="9146" y="401"/>
                    </a:lnTo>
                    <a:lnTo>
                      <a:pt x="9512" y="267"/>
                    </a:lnTo>
                    <a:lnTo>
                      <a:pt x="9512" y="134"/>
                    </a:lnTo>
                    <a:lnTo>
                      <a:pt x="9878" y="89"/>
                    </a:lnTo>
                    <a:lnTo>
                      <a:pt x="10000" y="45"/>
                    </a:lnTo>
                    <a:lnTo>
                      <a:pt x="10244" y="0"/>
                    </a:lnTo>
                    <a:lnTo>
                      <a:pt x="10488" y="45"/>
                    </a:lnTo>
                    <a:lnTo>
                      <a:pt x="10732" y="45"/>
                    </a:lnTo>
                    <a:lnTo>
                      <a:pt x="10854" y="89"/>
                    </a:lnTo>
                    <a:lnTo>
                      <a:pt x="11098" y="223"/>
                    </a:lnTo>
                    <a:lnTo>
                      <a:pt x="11341" y="356"/>
                    </a:lnTo>
                    <a:lnTo>
                      <a:pt x="11585" y="535"/>
                    </a:lnTo>
                    <a:lnTo>
                      <a:pt x="11829" y="757"/>
                    </a:lnTo>
                    <a:lnTo>
                      <a:pt x="12073" y="980"/>
                    </a:lnTo>
                    <a:lnTo>
                      <a:pt x="12195" y="1247"/>
                    </a:lnTo>
                    <a:lnTo>
                      <a:pt x="12439" y="1604"/>
                    </a:lnTo>
                    <a:lnTo>
                      <a:pt x="12683" y="1915"/>
                    </a:lnTo>
                    <a:lnTo>
                      <a:pt x="12927" y="2272"/>
                    </a:lnTo>
                    <a:lnTo>
                      <a:pt x="13049" y="2717"/>
                    </a:lnTo>
                    <a:lnTo>
                      <a:pt x="13415" y="3118"/>
                    </a:lnTo>
                    <a:lnTo>
                      <a:pt x="13537" y="3519"/>
                    </a:lnTo>
                    <a:lnTo>
                      <a:pt x="13780" y="3964"/>
                    </a:lnTo>
                    <a:lnTo>
                      <a:pt x="14146" y="4454"/>
                    </a:lnTo>
                    <a:lnTo>
                      <a:pt x="14268" y="4944"/>
                    </a:lnTo>
                    <a:lnTo>
                      <a:pt x="14512" y="5479"/>
                    </a:lnTo>
                    <a:lnTo>
                      <a:pt x="14756" y="5969"/>
                    </a:lnTo>
                    <a:lnTo>
                      <a:pt x="15000" y="6503"/>
                    </a:lnTo>
                    <a:lnTo>
                      <a:pt x="15122" y="7038"/>
                    </a:lnTo>
                    <a:lnTo>
                      <a:pt x="15366" y="7617"/>
                    </a:lnTo>
                    <a:lnTo>
                      <a:pt x="15610" y="8151"/>
                    </a:lnTo>
                    <a:lnTo>
                      <a:pt x="15854" y="8775"/>
                    </a:lnTo>
                    <a:lnTo>
                      <a:pt x="16098" y="9310"/>
                    </a:lnTo>
                    <a:lnTo>
                      <a:pt x="16220" y="9889"/>
                    </a:lnTo>
                    <a:lnTo>
                      <a:pt x="16585" y="10468"/>
                    </a:lnTo>
                    <a:lnTo>
                      <a:pt x="16707" y="11047"/>
                    </a:lnTo>
                    <a:lnTo>
                      <a:pt x="16951" y="11626"/>
                    </a:lnTo>
                    <a:lnTo>
                      <a:pt x="17195" y="12205"/>
                    </a:lnTo>
                    <a:lnTo>
                      <a:pt x="17317" y="12739"/>
                    </a:lnTo>
                    <a:lnTo>
                      <a:pt x="17561" y="13318"/>
                    </a:lnTo>
                    <a:lnTo>
                      <a:pt x="17683" y="13853"/>
                    </a:lnTo>
                    <a:lnTo>
                      <a:pt x="17927" y="14388"/>
                    </a:lnTo>
                    <a:lnTo>
                      <a:pt x="18049" y="14922"/>
                    </a:lnTo>
                    <a:lnTo>
                      <a:pt x="18293" y="15412"/>
                    </a:lnTo>
                    <a:lnTo>
                      <a:pt x="18415" y="15902"/>
                    </a:lnTo>
                    <a:lnTo>
                      <a:pt x="18659" y="16437"/>
                    </a:lnTo>
                    <a:lnTo>
                      <a:pt x="18780" y="16882"/>
                    </a:lnTo>
                    <a:lnTo>
                      <a:pt x="19024" y="17283"/>
                    </a:lnTo>
                    <a:lnTo>
                      <a:pt x="19146" y="17728"/>
                    </a:lnTo>
                    <a:lnTo>
                      <a:pt x="19268" y="18174"/>
                    </a:lnTo>
                    <a:lnTo>
                      <a:pt x="19390" y="18530"/>
                    </a:lnTo>
                    <a:lnTo>
                      <a:pt x="19512" y="18886"/>
                    </a:lnTo>
                    <a:lnTo>
                      <a:pt x="19634" y="19198"/>
                    </a:lnTo>
                    <a:lnTo>
                      <a:pt x="19756" y="19510"/>
                    </a:lnTo>
                    <a:lnTo>
                      <a:pt x="19878" y="19733"/>
                    </a:lnTo>
                    <a:lnTo>
                      <a:pt x="19878" y="19955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0503" name="Freeform 24"/>
              <p:cNvSpPr/>
              <p:nvPr/>
            </p:nvSpPr>
            <p:spPr>
              <a:xfrm>
                <a:off x="3239" y="2211"/>
                <a:ext cx="70" cy="17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0000" h="20000">
                    <a:moveTo>
                      <a:pt x="0" y="0"/>
                    </a:moveTo>
                    <a:lnTo>
                      <a:pt x="229" y="600"/>
                    </a:lnTo>
                    <a:lnTo>
                      <a:pt x="343" y="1293"/>
                    </a:lnTo>
                    <a:lnTo>
                      <a:pt x="571" y="1894"/>
                    </a:lnTo>
                    <a:lnTo>
                      <a:pt x="800" y="2540"/>
                    </a:lnTo>
                    <a:lnTo>
                      <a:pt x="914" y="3141"/>
                    </a:lnTo>
                    <a:lnTo>
                      <a:pt x="1257" y="3741"/>
                    </a:lnTo>
                    <a:lnTo>
                      <a:pt x="1371" y="4342"/>
                    </a:lnTo>
                    <a:lnTo>
                      <a:pt x="1600" y="4942"/>
                    </a:lnTo>
                    <a:lnTo>
                      <a:pt x="1714" y="5543"/>
                    </a:lnTo>
                    <a:lnTo>
                      <a:pt x="2057" y="6189"/>
                    </a:lnTo>
                    <a:lnTo>
                      <a:pt x="2171" y="6744"/>
                    </a:lnTo>
                    <a:lnTo>
                      <a:pt x="2400" y="7298"/>
                    </a:lnTo>
                    <a:lnTo>
                      <a:pt x="2629" y="7898"/>
                    </a:lnTo>
                    <a:lnTo>
                      <a:pt x="2743" y="8453"/>
                    </a:lnTo>
                    <a:lnTo>
                      <a:pt x="2971" y="9007"/>
                    </a:lnTo>
                    <a:lnTo>
                      <a:pt x="3200" y="9607"/>
                    </a:lnTo>
                    <a:lnTo>
                      <a:pt x="3314" y="10162"/>
                    </a:lnTo>
                    <a:lnTo>
                      <a:pt x="3543" y="10670"/>
                    </a:lnTo>
                    <a:lnTo>
                      <a:pt x="3771" y="11224"/>
                    </a:lnTo>
                    <a:lnTo>
                      <a:pt x="4000" y="11732"/>
                    </a:lnTo>
                    <a:lnTo>
                      <a:pt x="4114" y="12194"/>
                    </a:lnTo>
                    <a:lnTo>
                      <a:pt x="4343" y="12702"/>
                    </a:lnTo>
                    <a:lnTo>
                      <a:pt x="4571" y="13210"/>
                    </a:lnTo>
                    <a:lnTo>
                      <a:pt x="4686" y="13672"/>
                    </a:lnTo>
                    <a:lnTo>
                      <a:pt x="5029" y="14134"/>
                    </a:lnTo>
                    <a:lnTo>
                      <a:pt x="5143" y="14550"/>
                    </a:lnTo>
                    <a:lnTo>
                      <a:pt x="5371" y="15058"/>
                    </a:lnTo>
                    <a:lnTo>
                      <a:pt x="5600" y="15427"/>
                    </a:lnTo>
                    <a:lnTo>
                      <a:pt x="5714" y="15843"/>
                    </a:lnTo>
                    <a:lnTo>
                      <a:pt x="6057" y="16212"/>
                    </a:lnTo>
                    <a:lnTo>
                      <a:pt x="6171" y="16628"/>
                    </a:lnTo>
                    <a:lnTo>
                      <a:pt x="6400" y="16952"/>
                    </a:lnTo>
                    <a:lnTo>
                      <a:pt x="6629" y="17321"/>
                    </a:lnTo>
                    <a:lnTo>
                      <a:pt x="6743" y="17598"/>
                    </a:lnTo>
                    <a:lnTo>
                      <a:pt x="6971" y="17921"/>
                    </a:lnTo>
                    <a:lnTo>
                      <a:pt x="7200" y="18152"/>
                    </a:lnTo>
                    <a:lnTo>
                      <a:pt x="7429" y="18476"/>
                    </a:lnTo>
                    <a:lnTo>
                      <a:pt x="7543" y="18707"/>
                    </a:lnTo>
                    <a:lnTo>
                      <a:pt x="7886" y="18938"/>
                    </a:lnTo>
                    <a:lnTo>
                      <a:pt x="8000" y="19169"/>
                    </a:lnTo>
                    <a:lnTo>
                      <a:pt x="8229" y="19353"/>
                    </a:lnTo>
                    <a:lnTo>
                      <a:pt x="8457" y="19492"/>
                    </a:lnTo>
                    <a:lnTo>
                      <a:pt x="8571" y="19630"/>
                    </a:lnTo>
                    <a:lnTo>
                      <a:pt x="8914" y="19723"/>
                    </a:lnTo>
                    <a:lnTo>
                      <a:pt x="9029" y="19861"/>
                    </a:lnTo>
                    <a:lnTo>
                      <a:pt x="9257" y="19908"/>
                    </a:lnTo>
                    <a:lnTo>
                      <a:pt x="9486" y="19954"/>
                    </a:lnTo>
                    <a:lnTo>
                      <a:pt x="9714" y="19954"/>
                    </a:lnTo>
                    <a:lnTo>
                      <a:pt x="9943" y="19954"/>
                    </a:lnTo>
                    <a:lnTo>
                      <a:pt x="10057" y="19908"/>
                    </a:lnTo>
                    <a:lnTo>
                      <a:pt x="10286" y="19861"/>
                    </a:lnTo>
                    <a:lnTo>
                      <a:pt x="10514" y="19723"/>
                    </a:lnTo>
                    <a:lnTo>
                      <a:pt x="10743" y="19538"/>
                    </a:lnTo>
                    <a:lnTo>
                      <a:pt x="10971" y="19353"/>
                    </a:lnTo>
                    <a:lnTo>
                      <a:pt x="11314" y="19122"/>
                    </a:lnTo>
                    <a:lnTo>
                      <a:pt x="11429" y="18845"/>
                    </a:lnTo>
                    <a:lnTo>
                      <a:pt x="11771" y="18522"/>
                    </a:lnTo>
                    <a:lnTo>
                      <a:pt x="12000" y="18245"/>
                    </a:lnTo>
                    <a:lnTo>
                      <a:pt x="12114" y="17921"/>
                    </a:lnTo>
                    <a:lnTo>
                      <a:pt x="12457" y="17506"/>
                    </a:lnTo>
                    <a:lnTo>
                      <a:pt x="12686" y="17136"/>
                    </a:lnTo>
                    <a:lnTo>
                      <a:pt x="12914" y="16721"/>
                    </a:lnTo>
                    <a:lnTo>
                      <a:pt x="13257" y="16259"/>
                    </a:lnTo>
                    <a:lnTo>
                      <a:pt x="13371" y="15797"/>
                    </a:lnTo>
                    <a:lnTo>
                      <a:pt x="13714" y="15381"/>
                    </a:lnTo>
                    <a:lnTo>
                      <a:pt x="13943" y="14873"/>
                    </a:lnTo>
                    <a:lnTo>
                      <a:pt x="14171" y="14365"/>
                    </a:lnTo>
                    <a:lnTo>
                      <a:pt x="14400" y="13811"/>
                    </a:lnTo>
                    <a:lnTo>
                      <a:pt x="14743" y="13303"/>
                    </a:lnTo>
                    <a:lnTo>
                      <a:pt x="14857" y="12794"/>
                    </a:lnTo>
                    <a:lnTo>
                      <a:pt x="15200" y="12194"/>
                    </a:lnTo>
                    <a:lnTo>
                      <a:pt x="15429" y="11640"/>
                    </a:lnTo>
                    <a:lnTo>
                      <a:pt x="15657" y="11085"/>
                    </a:lnTo>
                    <a:lnTo>
                      <a:pt x="15886" y="10531"/>
                    </a:lnTo>
                    <a:lnTo>
                      <a:pt x="16114" y="10023"/>
                    </a:lnTo>
                    <a:lnTo>
                      <a:pt x="16343" y="9469"/>
                    </a:lnTo>
                    <a:lnTo>
                      <a:pt x="16571" y="8961"/>
                    </a:lnTo>
                    <a:lnTo>
                      <a:pt x="16800" y="8406"/>
                    </a:lnTo>
                    <a:lnTo>
                      <a:pt x="17029" y="7806"/>
                    </a:lnTo>
                    <a:lnTo>
                      <a:pt x="17257" y="7298"/>
                    </a:lnTo>
                    <a:lnTo>
                      <a:pt x="17371" y="6744"/>
                    </a:lnTo>
                    <a:lnTo>
                      <a:pt x="17714" y="6236"/>
                    </a:lnTo>
                    <a:lnTo>
                      <a:pt x="17829" y="5727"/>
                    </a:lnTo>
                    <a:lnTo>
                      <a:pt x="18171" y="5219"/>
                    </a:lnTo>
                    <a:lnTo>
                      <a:pt x="18286" y="4758"/>
                    </a:lnTo>
                    <a:lnTo>
                      <a:pt x="18400" y="4249"/>
                    </a:lnTo>
                    <a:lnTo>
                      <a:pt x="18743" y="3880"/>
                    </a:lnTo>
                    <a:lnTo>
                      <a:pt x="18857" y="3372"/>
                    </a:lnTo>
                    <a:lnTo>
                      <a:pt x="19086" y="3002"/>
                    </a:lnTo>
                    <a:lnTo>
                      <a:pt x="19200" y="2587"/>
                    </a:lnTo>
                    <a:lnTo>
                      <a:pt x="19314" y="2263"/>
                    </a:lnTo>
                    <a:lnTo>
                      <a:pt x="19429" y="1894"/>
                    </a:lnTo>
                    <a:lnTo>
                      <a:pt x="19543" y="1617"/>
                    </a:lnTo>
                    <a:lnTo>
                      <a:pt x="19771" y="1339"/>
                    </a:lnTo>
                    <a:lnTo>
                      <a:pt x="19771" y="1062"/>
                    </a:lnTo>
                    <a:lnTo>
                      <a:pt x="19886" y="831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0504" name="Freeform 25"/>
              <p:cNvSpPr/>
              <p:nvPr/>
            </p:nvSpPr>
            <p:spPr>
              <a:xfrm>
                <a:off x="3308" y="2043"/>
                <a:ext cx="66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0000" h="20000">
                    <a:moveTo>
                      <a:pt x="0" y="19089"/>
                    </a:moveTo>
                    <a:lnTo>
                      <a:pt x="244" y="18482"/>
                    </a:lnTo>
                    <a:lnTo>
                      <a:pt x="488" y="17874"/>
                    </a:lnTo>
                    <a:lnTo>
                      <a:pt x="732" y="17310"/>
                    </a:lnTo>
                    <a:lnTo>
                      <a:pt x="854" y="16659"/>
                    </a:lnTo>
                    <a:lnTo>
                      <a:pt x="1098" y="16052"/>
                    </a:lnTo>
                    <a:lnTo>
                      <a:pt x="1341" y="15488"/>
                    </a:lnTo>
                    <a:lnTo>
                      <a:pt x="1585" y="14881"/>
                    </a:lnTo>
                    <a:lnTo>
                      <a:pt x="1829" y="14273"/>
                    </a:lnTo>
                    <a:lnTo>
                      <a:pt x="1951" y="13709"/>
                    </a:lnTo>
                    <a:lnTo>
                      <a:pt x="2195" y="13145"/>
                    </a:lnTo>
                    <a:lnTo>
                      <a:pt x="2439" y="12581"/>
                    </a:lnTo>
                    <a:lnTo>
                      <a:pt x="2683" y="12017"/>
                    </a:lnTo>
                    <a:lnTo>
                      <a:pt x="2927" y="11453"/>
                    </a:lnTo>
                    <a:lnTo>
                      <a:pt x="3049" y="10889"/>
                    </a:lnTo>
                    <a:lnTo>
                      <a:pt x="3293" y="10325"/>
                    </a:lnTo>
                    <a:lnTo>
                      <a:pt x="3537" y="9805"/>
                    </a:lnTo>
                    <a:lnTo>
                      <a:pt x="3780" y="9284"/>
                    </a:lnTo>
                    <a:lnTo>
                      <a:pt x="4024" y="8720"/>
                    </a:lnTo>
                    <a:lnTo>
                      <a:pt x="4268" y="8200"/>
                    </a:lnTo>
                    <a:lnTo>
                      <a:pt x="4390" y="7722"/>
                    </a:lnTo>
                    <a:lnTo>
                      <a:pt x="4756" y="7245"/>
                    </a:lnTo>
                    <a:lnTo>
                      <a:pt x="4878" y="6768"/>
                    </a:lnTo>
                    <a:lnTo>
                      <a:pt x="5122" y="6334"/>
                    </a:lnTo>
                    <a:lnTo>
                      <a:pt x="5366" y="5900"/>
                    </a:lnTo>
                    <a:lnTo>
                      <a:pt x="5488" y="5466"/>
                    </a:lnTo>
                    <a:lnTo>
                      <a:pt x="5854" y="4989"/>
                    </a:lnTo>
                    <a:lnTo>
                      <a:pt x="5854" y="4555"/>
                    </a:lnTo>
                    <a:lnTo>
                      <a:pt x="6220" y="4165"/>
                    </a:lnTo>
                    <a:lnTo>
                      <a:pt x="6463" y="3774"/>
                    </a:lnTo>
                    <a:lnTo>
                      <a:pt x="6585" y="3427"/>
                    </a:lnTo>
                    <a:lnTo>
                      <a:pt x="6951" y="3037"/>
                    </a:lnTo>
                    <a:lnTo>
                      <a:pt x="7073" y="2690"/>
                    </a:lnTo>
                    <a:lnTo>
                      <a:pt x="7317" y="2430"/>
                    </a:lnTo>
                    <a:lnTo>
                      <a:pt x="7439" y="2082"/>
                    </a:lnTo>
                    <a:lnTo>
                      <a:pt x="7683" y="1822"/>
                    </a:lnTo>
                    <a:lnTo>
                      <a:pt x="7927" y="1562"/>
                    </a:lnTo>
                    <a:lnTo>
                      <a:pt x="8171" y="1302"/>
                    </a:lnTo>
                    <a:lnTo>
                      <a:pt x="8415" y="1041"/>
                    </a:lnTo>
                    <a:lnTo>
                      <a:pt x="8537" y="868"/>
                    </a:lnTo>
                    <a:lnTo>
                      <a:pt x="8780" y="694"/>
                    </a:lnTo>
                    <a:lnTo>
                      <a:pt x="9024" y="521"/>
                    </a:lnTo>
                    <a:lnTo>
                      <a:pt x="9146" y="390"/>
                    </a:lnTo>
                    <a:lnTo>
                      <a:pt x="9512" y="260"/>
                    </a:lnTo>
                    <a:lnTo>
                      <a:pt x="9512" y="130"/>
                    </a:lnTo>
                    <a:lnTo>
                      <a:pt x="9878" y="87"/>
                    </a:lnTo>
                    <a:lnTo>
                      <a:pt x="10000" y="43"/>
                    </a:lnTo>
                    <a:lnTo>
                      <a:pt x="10244" y="0"/>
                    </a:lnTo>
                    <a:lnTo>
                      <a:pt x="10488" y="43"/>
                    </a:lnTo>
                    <a:lnTo>
                      <a:pt x="10732" y="43"/>
                    </a:lnTo>
                    <a:lnTo>
                      <a:pt x="10854" y="87"/>
                    </a:lnTo>
                    <a:lnTo>
                      <a:pt x="11098" y="217"/>
                    </a:lnTo>
                    <a:lnTo>
                      <a:pt x="11341" y="347"/>
                    </a:lnTo>
                    <a:lnTo>
                      <a:pt x="11585" y="521"/>
                    </a:lnTo>
                    <a:lnTo>
                      <a:pt x="11829" y="738"/>
                    </a:lnTo>
                    <a:lnTo>
                      <a:pt x="12073" y="998"/>
                    </a:lnTo>
                    <a:lnTo>
                      <a:pt x="12195" y="1258"/>
                    </a:lnTo>
                    <a:lnTo>
                      <a:pt x="12439" y="1562"/>
                    </a:lnTo>
                    <a:lnTo>
                      <a:pt x="12683" y="1866"/>
                    </a:lnTo>
                    <a:lnTo>
                      <a:pt x="12927" y="2256"/>
                    </a:lnTo>
                    <a:lnTo>
                      <a:pt x="13049" y="2690"/>
                    </a:lnTo>
                    <a:lnTo>
                      <a:pt x="13415" y="3124"/>
                    </a:lnTo>
                    <a:lnTo>
                      <a:pt x="13537" y="3514"/>
                    </a:lnTo>
                    <a:lnTo>
                      <a:pt x="13780" y="3991"/>
                    </a:lnTo>
                    <a:lnTo>
                      <a:pt x="14146" y="4425"/>
                    </a:lnTo>
                    <a:lnTo>
                      <a:pt x="14268" y="4946"/>
                    </a:lnTo>
                    <a:lnTo>
                      <a:pt x="14512" y="5466"/>
                    </a:lnTo>
                    <a:lnTo>
                      <a:pt x="14756" y="5987"/>
                    </a:lnTo>
                    <a:lnTo>
                      <a:pt x="15000" y="6508"/>
                    </a:lnTo>
                    <a:lnTo>
                      <a:pt x="15122" y="7072"/>
                    </a:lnTo>
                    <a:lnTo>
                      <a:pt x="15366" y="7636"/>
                    </a:lnTo>
                    <a:lnTo>
                      <a:pt x="15610" y="8200"/>
                    </a:lnTo>
                    <a:lnTo>
                      <a:pt x="15854" y="8764"/>
                    </a:lnTo>
                    <a:lnTo>
                      <a:pt x="16098" y="9371"/>
                    </a:lnTo>
                    <a:lnTo>
                      <a:pt x="16220" y="9892"/>
                    </a:lnTo>
                    <a:lnTo>
                      <a:pt x="16585" y="10456"/>
                    </a:lnTo>
                    <a:lnTo>
                      <a:pt x="16707" y="11020"/>
                    </a:lnTo>
                    <a:lnTo>
                      <a:pt x="16951" y="11627"/>
                    </a:lnTo>
                    <a:lnTo>
                      <a:pt x="17195" y="12148"/>
                    </a:lnTo>
                    <a:lnTo>
                      <a:pt x="17317" y="12755"/>
                    </a:lnTo>
                    <a:lnTo>
                      <a:pt x="17561" y="13275"/>
                    </a:lnTo>
                    <a:lnTo>
                      <a:pt x="17683" y="13883"/>
                    </a:lnTo>
                    <a:lnTo>
                      <a:pt x="17927" y="14403"/>
                    </a:lnTo>
                    <a:lnTo>
                      <a:pt x="18049" y="14967"/>
                    </a:lnTo>
                    <a:lnTo>
                      <a:pt x="18293" y="15445"/>
                    </a:lnTo>
                    <a:lnTo>
                      <a:pt x="18415" y="15922"/>
                    </a:lnTo>
                    <a:lnTo>
                      <a:pt x="18659" y="16443"/>
                    </a:lnTo>
                    <a:lnTo>
                      <a:pt x="18780" y="16876"/>
                    </a:lnTo>
                    <a:lnTo>
                      <a:pt x="19024" y="17310"/>
                    </a:lnTo>
                    <a:lnTo>
                      <a:pt x="19146" y="17744"/>
                    </a:lnTo>
                    <a:lnTo>
                      <a:pt x="19268" y="18134"/>
                    </a:lnTo>
                    <a:lnTo>
                      <a:pt x="19390" y="18525"/>
                    </a:lnTo>
                    <a:lnTo>
                      <a:pt x="19512" y="18915"/>
                    </a:lnTo>
                    <a:lnTo>
                      <a:pt x="19634" y="19176"/>
                    </a:lnTo>
                    <a:lnTo>
                      <a:pt x="19756" y="19479"/>
                    </a:lnTo>
                    <a:lnTo>
                      <a:pt x="19878" y="19740"/>
                    </a:lnTo>
                    <a:lnTo>
                      <a:pt x="19878" y="19957"/>
                    </a:lnTo>
                  </a:path>
                </a:pathLst>
              </a:custGeom>
              <a:blipFill rotWithShape="0">
                <a:blip r:embed="rId3"/>
              </a:blipFill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0505" name="Freeform 26"/>
              <p:cNvSpPr/>
              <p:nvPr/>
            </p:nvSpPr>
            <p:spPr>
              <a:xfrm>
                <a:off x="3373" y="2208"/>
                <a:ext cx="70" cy="17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0000" h="20000">
                    <a:moveTo>
                      <a:pt x="0" y="0"/>
                    </a:moveTo>
                    <a:lnTo>
                      <a:pt x="229" y="629"/>
                    </a:lnTo>
                    <a:lnTo>
                      <a:pt x="343" y="1258"/>
                    </a:lnTo>
                    <a:lnTo>
                      <a:pt x="571" y="1888"/>
                    </a:lnTo>
                    <a:lnTo>
                      <a:pt x="800" y="2517"/>
                    </a:lnTo>
                    <a:lnTo>
                      <a:pt x="914" y="3101"/>
                    </a:lnTo>
                    <a:lnTo>
                      <a:pt x="1257" y="3730"/>
                    </a:lnTo>
                    <a:lnTo>
                      <a:pt x="1371" y="4315"/>
                    </a:lnTo>
                    <a:lnTo>
                      <a:pt x="1600" y="4944"/>
                    </a:lnTo>
                    <a:lnTo>
                      <a:pt x="1714" y="5573"/>
                    </a:lnTo>
                    <a:lnTo>
                      <a:pt x="2057" y="6112"/>
                    </a:lnTo>
                    <a:lnTo>
                      <a:pt x="2171" y="6742"/>
                    </a:lnTo>
                    <a:lnTo>
                      <a:pt x="2400" y="7326"/>
                    </a:lnTo>
                    <a:lnTo>
                      <a:pt x="2629" y="7910"/>
                    </a:lnTo>
                    <a:lnTo>
                      <a:pt x="2743" y="8494"/>
                    </a:lnTo>
                    <a:lnTo>
                      <a:pt x="2971" y="8989"/>
                    </a:lnTo>
                    <a:lnTo>
                      <a:pt x="3200" y="9618"/>
                    </a:lnTo>
                    <a:lnTo>
                      <a:pt x="3314" y="10157"/>
                    </a:lnTo>
                    <a:lnTo>
                      <a:pt x="3543" y="10652"/>
                    </a:lnTo>
                    <a:lnTo>
                      <a:pt x="3771" y="11191"/>
                    </a:lnTo>
                    <a:lnTo>
                      <a:pt x="4000" y="11685"/>
                    </a:lnTo>
                    <a:lnTo>
                      <a:pt x="4114" y="12180"/>
                    </a:lnTo>
                    <a:lnTo>
                      <a:pt x="4343" y="12719"/>
                    </a:lnTo>
                    <a:lnTo>
                      <a:pt x="4571" y="13213"/>
                    </a:lnTo>
                    <a:lnTo>
                      <a:pt x="4686" y="13708"/>
                    </a:lnTo>
                    <a:lnTo>
                      <a:pt x="5029" y="14112"/>
                    </a:lnTo>
                    <a:lnTo>
                      <a:pt x="5143" y="14562"/>
                    </a:lnTo>
                    <a:lnTo>
                      <a:pt x="5371" y="15011"/>
                    </a:lnTo>
                    <a:lnTo>
                      <a:pt x="5600" y="15461"/>
                    </a:lnTo>
                    <a:lnTo>
                      <a:pt x="5714" y="15865"/>
                    </a:lnTo>
                    <a:lnTo>
                      <a:pt x="6057" y="16225"/>
                    </a:lnTo>
                    <a:lnTo>
                      <a:pt x="6171" y="16584"/>
                    </a:lnTo>
                    <a:lnTo>
                      <a:pt x="6400" y="16944"/>
                    </a:lnTo>
                    <a:lnTo>
                      <a:pt x="6629" y="17258"/>
                    </a:lnTo>
                    <a:lnTo>
                      <a:pt x="6743" y="17618"/>
                    </a:lnTo>
                    <a:lnTo>
                      <a:pt x="6971" y="17888"/>
                    </a:lnTo>
                    <a:lnTo>
                      <a:pt x="7200" y="18157"/>
                    </a:lnTo>
                    <a:lnTo>
                      <a:pt x="7429" y="18472"/>
                    </a:lnTo>
                    <a:lnTo>
                      <a:pt x="7543" y="18742"/>
                    </a:lnTo>
                    <a:lnTo>
                      <a:pt x="7886" y="18966"/>
                    </a:lnTo>
                    <a:lnTo>
                      <a:pt x="8000" y="19146"/>
                    </a:lnTo>
                    <a:lnTo>
                      <a:pt x="8229" y="19326"/>
                    </a:lnTo>
                    <a:lnTo>
                      <a:pt x="8457" y="19461"/>
                    </a:lnTo>
                    <a:lnTo>
                      <a:pt x="8571" y="19640"/>
                    </a:lnTo>
                    <a:lnTo>
                      <a:pt x="8914" y="19730"/>
                    </a:lnTo>
                    <a:lnTo>
                      <a:pt x="9029" y="19865"/>
                    </a:lnTo>
                    <a:lnTo>
                      <a:pt x="9257" y="19910"/>
                    </a:lnTo>
                    <a:lnTo>
                      <a:pt x="9486" y="19955"/>
                    </a:lnTo>
                    <a:lnTo>
                      <a:pt x="9714" y="19955"/>
                    </a:lnTo>
                    <a:lnTo>
                      <a:pt x="9943" y="19955"/>
                    </a:lnTo>
                    <a:lnTo>
                      <a:pt x="10057" y="19910"/>
                    </a:lnTo>
                    <a:lnTo>
                      <a:pt x="10286" y="19865"/>
                    </a:lnTo>
                    <a:lnTo>
                      <a:pt x="10514" y="19730"/>
                    </a:lnTo>
                    <a:lnTo>
                      <a:pt x="10743" y="19551"/>
                    </a:lnTo>
                    <a:lnTo>
                      <a:pt x="10971" y="19326"/>
                    </a:lnTo>
                    <a:lnTo>
                      <a:pt x="11314" y="19101"/>
                    </a:lnTo>
                    <a:lnTo>
                      <a:pt x="11429" y="18876"/>
                    </a:lnTo>
                    <a:lnTo>
                      <a:pt x="11771" y="18562"/>
                    </a:lnTo>
                    <a:lnTo>
                      <a:pt x="12000" y="18247"/>
                    </a:lnTo>
                    <a:lnTo>
                      <a:pt x="12114" y="17888"/>
                    </a:lnTo>
                    <a:lnTo>
                      <a:pt x="12457" y="17483"/>
                    </a:lnTo>
                    <a:lnTo>
                      <a:pt x="12686" y="17169"/>
                    </a:lnTo>
                    <a:lnTo>
                      <a:pt x="12914" y="16719"/>
                    </a:lnTo>
                    <a:lnTo>
                      <a:pt x="13257" y="16270"/>
                    </a:lnTo>
                    <a:lnTo>
                      <a:pt x="13371" y="15820"/>
                    </a:lnTo>
                    <a:lnTo>
                      <a:pt x="13714" y="15371"/>
                    </a:lnTo>
                    <a:lnTo>
                      <a:pt x="13943" y="14876"/>
                    </a:lnTo>
                    <a:lnTo>
                      <a:pt x="14171" y="14337"/>
                    </a:lnTo>
                    <a:lnTo>
                      <a:pt x="14400" y="13843"/>
                    </a:lnTo>
                    <a:lnTo>
                      <a:pt x="14743" y="13303"/>
                    </a:lnTo>
                    <a:lnTo>
                      <a:pt x="14857" y="12809"/>
                    </a:lnTo>
                    <a:lnTo>
                      <a:pt x="15200" y="12180"/>
                    </a:lnTo>
                    <a:lnTo>
                      <a:pt x="15429" y="11685"/>
                    </a:lnTo>
                    <a:lnTo>
                      <a:pt x="15657" y="11101"/>
                    </a:lnTo>
                    <a:lnTo>
                      <a:pt x="15886" y="10562"/>
                    </a:lnTo>
                    <a:lnTo>
                      <a:pt x="16114" y="10022"/>
                    </a:lnTo>
                    <a:lnTo>
                      <a:pt x="16343" y="9483"/>
                    </a:lnTo>
                    <a:lnTo>
                      <a:pt x="16571" y="8899"/>
                    </a:lnTo>
                    <a:lnTo>
                      <a:pt x="16800" y="8360"/>
                    </a:lnTo>
                    <a:lnTo>
                      <a:pt x="17029" y="7820"/>
                    </a:lnTo>
                    <a:lnTo>
                      <a:pt x="17257" y="7281"/>
                    </a:lnTo>
                    <a:lnTo>
                      <a:pt x="17371" y="6787"/>
                    </a:lnTo>
                    <a:lnTo>
                      <a:pt x="17714" y="6247"/>
                    </a:lnTo>
                    <a:lnTo>
                      <a:pt x="17829" y="5708"/>
                    </a:lnTo>
                    <a:lnTo>
                      <a:pt x="18171" y="5213"/>
                    </a:lnTo>
                    <a:lnTo>
                      <a:pt x="18286" y="4764"/>
                    </a:lnTo>
                    <a:lnTo>
                      <a:pt x="18400" y="4270"/>
                    </a:lnTo>
                    <a:lnTo>
                      <a:pt x="18743" y="3865"/>
                    </a:lnTo>
                    <a:lnTo>
                      <a:pt x="18857" y="3416"/>
                    </a:lnTo>
                    <a:lnTo>
                      <a:pt x="19086" y="3011"/>
                    </a:lnTo>
                    <a:lnTo>
                      <a:pt x="19200" y="2607"/>
                    </a:lnTo>
                    <a:lnTo>
                      <a:pt x="19314" y="2247"/>
                    </a:lnTo>
                    <a:lnTo>
                      <a:pt x="19429" y="1933"/>
                    </a:lnTo>
                    <a:lnTo>
                      <a:pt x="19543" y="1618"/>
                    </a:lnTo>
                    <a:lnTo>
                      <a:pt x="19771" y="1348"/>
                    </a:lnTo>
                    <a:lnTo>
                      <a:pt x="19771" y="1034"/>
                    </a:lnTo>
                    <a:lnTo>
                      <a:pt x="19886" y="854"/>
                    </a:lnTo>
                  </a:path>
                </a:pathLst>
              </a:custGeom>
              <a:blipFill rotWithShape="0">
                <a:blip r:embed="rId3"/>
              </a:blipFill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0506" name="Freeform 27"/>
              <p:cNvSpPr/>
              <p:nvPr/>
            </p:nvSpPr>
            <p:spPr>
              <a:xfrm>
                <a:off x="3445" y="2040"/>
                <a:ext cx="66" cy="18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0000" h="20000">
                    <a:moveTo>
                      <a:pt x="0" y="19065"/>
                    </a:moveTo>
                    <a:lnTo>
                      <a:pt x="244" y="18486"/>
                    </a:lnTo>
                    <a:lnTo>
                      <a:pt x="488" y="17906"/>
                    </a:lnTo>
                    <a:lnTo>
                      <a:pt x="732" y="17283"/>
                    </a:lnTo>
                    <a:lnTo>
                      <a:pt x="854" y="16704"/>
                    </a:lnTo>
                    <a:lnTo>
                      <a:pt x="1098" y="16080"/>
                    </a:lnTo>
                    <a:lnTo>
                      <a:pt x="1341" y="15501"/>
                    </a:lnTo>
                    <a:lnTo>
                      <a:pt x="1585" y="14878"/>
                    </a:lnTo>
                    <a:lnTo>
                      <a:pt x="1829" y="14298"/>
                    </a:lnTo>
                    <a:lnTo>
                      <a:pt x="1951" y="13719"/>
                    </a:lnTo>
                    <a:lnTo>
                      <a:pt x="2195" y="13140"/>
                    </a:lnTo>
                    <a:lnTo>
                      <a:pt x="2439" y="12606"/>
                    </a:lnTo>
                    <a:lnTo>
                      <a:pt x="2683" y="12027"/>
                    </a:lnTo>
                    <a:lnTo>
                      <a:pt x="2927" y="11448"/>
                    </a:lnTo>
                    <a:lnTo>
                      <a:pt x="3049" y="10869"/>
                    </a:lnTo>
                    <a:lnTo>
                      <a:pt x="3293" y="10334"/>
                    </a:lnTo>
                    <a:lnTo>
                      <a:pt x="3537" y="9844"/>
                    </a:lnTo>
                    <a:lnTo>
                      <a:pt x="3780" y="9310"/>
                    </a:lnTo>
                    <a:lnTo>
                      <a:pt x="4024" y="8775"/>
                    </a:lnTo>
                    <a:lnTo>
                      <a:pt x="4268" y="8241"/>
                    </a:lnTo>
                    <a:lnTo>
                      <a:pt x="4390" y="7751"/>
                    </a:lnTo>
                    <a:lnTo>
                      <a:pt x="4756" y="7261"/>
                    </a:lnTo>
                    <a:lnTo>
                      <a:pt x="4878" y="6815"/>
                    </a:lnTo>
                    <a:lnTo>
                      <a:pt x="5122" y="6325"/>
                    </a:lnTo>
                    <a:lnTo>
                      <a:pt x="5366" y="5880"/>
                    </a:lnTo>
                    <a:lnTo>
                      <a:pt x="5488" y="5434"/>
                    </a:lnTo>
                    <a:lnTo>
                      <a:pt x="5854" y="4989"/>
                    </a:lnTo>
                    <a:lnTo>
                      <a:pt x="5854" y="4588"/>
                    </a:lnTo>
                    <a:lnTo>
                      <a:pt x="6220" y="4143"/>
                    </a:lnTo>
                    <a:lnTo>
                      <a:pt x="6463" y="3786"/>
                    </a:lnTo>
                    <a:lnTo>
                      <a:pt x="6585" y="3430"/>
                    </a:lnTo>
                    <a:lnTo>
                      <a:pt x="6951" y="3029"/>
                    </a:lnTo>
                    <a:lnTo>
                      <a:pt x="7073" y="2717"/>
                    </a:lnTo>
                    <a:lnTo>
                      <a:pt x="7317" y="2450"/>
                    </a:lnTo>
                    <a:lnTo>
                      <a:pt x="7439" y="2094"/>
                    </a:lnTo>
                    <a:lnTo>
                      <a:pt x="7683" y="1826"/>
                    </a:lnTo>
                    <a:lnTo>
                      <a:pt x="7927" y="1604"/>
                    </a:lnTo>
                    <a:lnTo>
                      <a:pt x="8171" y="1292"/>
                    </a:lnTo>
                    <a:lnTo>
                      <a:pt x="8415" y="1069"/>
                    </a:lnTo>
                    <a:lnTo>
                      <a:pt x="8537" y="846"/>
                    </a:lnTo>
                    <a:lnTo>
                      <a:pt x="8780" y="668"/>
                    </a:lnTo>
                    <a:lnTo>
                      <a:pt x="9024" y="490"/>
                    </a:lnTo>
                    <a:lnTo>
                      <a:pt x="9146" y="401"/>
                    </a:lnTo>
                    <a:lnTo>
                      <a:pt x="9512" y="267"/>
                    </a:lnTo>
                    <a:lnTo>
                      <a:pt x="9512" y="134"/>
                    </a:lnTo>
                    <a:lnTo>
                      <a:pt x="9878" y="89"/>
                    </a:lnTo>
                    <a:lnTo>
                      <a:pt x="10000" y="45"/>
                    </a:lnTo>
                    <a:lnTo>
                      <a:pt x="10244" y="0"/>
                    </a:lnTo>
                    <a:lnTo>
                      <a:pt x="10488" y="45"/>
                    </a:lnTo>
                    <a:lnTo>
                      <a:pt x="10732" y="45"/>
                    </a:lnTo>
                    <a:lnTo>
                      <a:pt x="10854" y="89"/>
                    </a:lnTo>
                    <a:lnTo>
                      <a:pt x="11098" y="223"/>
                    </a:lnTo>
                    <a:lnTo>
                      <a:pt x="11341" y="356"/>
                    </a:lnTo>
                    <a:lnTo>
                      <a:pt x="11585" y="535"/>
                    </a:lnTo>
                    <a:lnTo>
                      <a:pt x="11829" y="757"/>
                    </a:lnTo>
                    <a:lnTo>
                      <a:pt x="12073" y="980"/>
                    </a:lnTo>
                    <a:lnTo>
                      <a:pt x="12195" y="1247"/>
                    </a:lnTo>
                    <a:lnTo>
                      <a:pt x="12439" y="1604"/>
                    </a:lnTo>
                    <a:lnTo>
                      <a:pt x="12683" y="1915"/>
                    </a:lnTo>
                    <a:lnTo>
                      <a:pt x="12927" y="2272"/>
                    </a:lnTo>
                    <a:lnTo>
                      <a:pt x="13049" y="2717"/>
                    </a:lnTo>
                    <a:lnTo>
                      <a:pt x="13415" y="3118"/>
                    </a:lnTo>
                    <a:lnTo>
                      <a:pt x="13537" y="3519"/>
                    </a:lnTo>
                    <a:lnTo>
                      <a:pt x="13780" y="3964"/>
                    </a:lnTo>
                    <a:lnTo>
                      <a:pt x="14146" y="4454"/>
                    </a:lnTo>
                    <a:lnTo>
                      <a:pt x="14268" y="4944"/>
                    </a:lnTo>
                    <a:lnTo>
                      <a:pt x="14512" y="5479"/>
                    </a:lnTo>
                    <a:lnTo>
                      <a:pt x="14756" y="5969"/>
                    </a:lnTo>
                    <a:lnTo>
                      <a:pt x="15000" y="6503"/>
                    </a:lnTo>
                    <a:lnTo>
                      <a:pt x="15122" y="7038"/>
                    </a:lnTo>
                    <a:lnTo>
                      <a:pt x="15366" y="7617"/>
                    </a:lnTo>
                    <a:lnTo>
                      <a:pt x="15610" y="8151"/>
                    </a:lnTo>
                    <a:lnTo>
                      <a:pt x="15854" y="8775"/>
                    </a:lnTo>
                    <a:lnTo>
                      <a:pt x="16098" y="9310"/>
                    </a:lnTo>
                    <a:lnTo>
                      <a:pt x="16220" y="9889"/>
                    </a:lnTo>
                    <a:lnTo>
                      <a:pt x="16585" y="10468"/>
                    </a:lnTo>
                    <a:lnTo>
                      <a:pt x="16707" y="11047"/>
                    </a:lnTo>
                    <a:lnTo>
                      <a:pt x="16951" y="11626"/>
                    </a:lnTo>
                    <a:lnTo>
                      <a:pt x="17195" y="12205"/>
                    </a:lnTo>
                    <a:lnTo>
                      <a:pt x="17317" y="12739"/>
                    </a:lnTo>
                    <a:lnTo>
                      <a:pt x="17561" y="13318"/>
                    </a:lnTo>
                    <a:lnTo>
                      <a:pt x="17683" y="13853"/>
                    </a:lnTo>
                    <a:lnTo>
                      <a:pt x="17927" y="14388"/>
                    </a:lnTo>
                    <a:lnTo>
                      <a:pt x="18049" y="14922"/>
                    </a:lnTo>
                    <a:lnTo>
                      <a:pt x="18293" y="15412"/>
                    </a:lnTo>
                    <a:lnTo>
                      <a:pt x="18415" y="15902"/>
                    </a:lnTo>
                    <a:lnTo>
                      <a:pt x="18659" y="16437"/>
                    </a:lnTo>
                    <a:lnTo>
                      <a:pt x="18780" y="16882"/>
                    </a:lnTo>
                    <a:lnTo>
                      <a:pt x="19024" y="17283"/>
                    </a:lnTo>
                    <a:lnTo>
                      <a:pt x="19146" y="17728"/>
                    </a:lnTo>
                    <a:lnTo>
                      <a:pt x="19268" y="18174"/>
                    </a:lnTo>
                    <a:lnTo>
                      <a:pt x="19390" y="18530"/>
                    </a:lnTo>
                    <a:lnTo>
                      <a:pt x="19512" y="18886"/>
                    </a:lnTo>
                    <a:lnTo>
                      <a:pt x="19634" y="19198"/>
                    </a:lnTo>
                    <a:lnTo>
                      <a:pt x="19756" y="19510"/>
                    </a:lnTo>
                    <a:lnTo>
                      <a:pt x="19878" y="19733"/>
                    </a:lnTo>
                    <a:lnTo>
                      <a:pt x="19878" y="19955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0507" name="Freeform 28"/>
              <p:cNvSpPr/>
              <p:nvPr/>
            </p:nvSpPr>
            <p:spPr>
              <a:xfrm>
                <a:off x="3510" y="2213"/>
                <a:ext cx="70" cy="17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0000" h="20000">
                    <a:moveTo>
                      <a:pt x="0" y="0"/>
                    </a:moveTo>
                    <a:lnTo>
                      <a:pt x="229" y="600"/>
                    </a:lnTo>
                    <a:lnTo>
                      <a:pt x="343" y="1293"/>
                    </a:lnTo>
                    <a:lnTo>
                      <a:pt x="571" y="1894"/>
                    </a:lnTo>
                    <a:lnTo>
                      <a:pt x="800" y="2540"/>
                    </a:lnTo>
                    <a:lnTo>
                      <a:pt x="914" y="3141"/>
                    </a:lnTo>
                    <a:lnTo>
                      <a:pt x="1257" y="3741"/>
                    </a:lnTo>
                    <a:lnTo>
                      <a:pt x="1371" y="4342"/>
                    </a:lnTo>
                    <a:lnTo>
                      <a:pt x="1600" y="4942"/>
                    </a:lnTo>
                    <a:lnTo>
                      <a:pt x="1714" y="5543"/>
                    </a:lnTo>
                    <a:lnTo>
                      <a:pt x="2057" y="6189"/>
                    </a:lnTo>
                    <a:lnTo>
                      <a:pt x="2171" y="6744"/>
                    </a:lnTo>
                    <a:lnTo>
                      <a:pt x="2400" y="7298"/>
                    </a:lnTo>
                    <a:lnTo>
                      <a:pt x="2629" y="7898"/>
                    </a:lnTo>
                    <a:lnTo>
                      <a:pt x="2743" y="8453"/>
                    </a:lnTo>
                    <a:lnTo>
                      <a:pt x="2971" y="9007"/>
                    </a:lnTo>
                    <a:lnTo>
                      <a:pt x="3200" y="9607"/>
                    </a:lnTo>
                    <a:lnTo>
                      <a:pt x="3314" y="10162"/>
                    </a:lnTo>
                    <a:lnTo>
                      <a:pt x="3543" y="10670"/>
                    </a:lnTo>
                    <a:lnTo>
                      <a:pt x="3771" y="11224"/>
                    </a:lnTo>
                    <a:lnTo>
                      <a:pt x="4000" y="11732"/>
                    </a:lnTo>
                    <a:lnTo>
                      <a:pt x="4114" y="12194"/>
                    </a:lnTo>
                    <a:lnTo>
                      <a:pt x="4343" y="12702"/>
                    </a:lnTo>
                    <a:lnTo>
                      <a:pt x="4571" y="13210"/>
                    </a:lnTo>
                    <a:lnTo>
                      <a:pt x="4686" y="13672"/>
                    </a:lnTo>
                    <a:lnTo>
                      <a:pt x="5029" y="14134"/>
                    </a:lnTo>
                    <a:lnTo>
                      <a:pt x="5143" y="14550"/>
                    </a:lnTo>
                    <a:lnTo>
                      <a:pt x="5371" y="15058"/>
                    </a:lnTo>
                    <a:lnTo>
                      <a:pt x="5600" y="15427"/>
                    </a:lnTo>
                    <a:lnTo>
                      <a:pt x="5714" y="15843"/>
                    </a:lnTo>
                    <a:lnTo>
                      <a:pt x="6057" y="16212"/>
                    </a:lnTo>
                    <a:lnTo>
                      <a:pt x="6171" y="16628"/>
                    </a:lnTo>
                    <a:lnTo>
                      <a:pt x="6400" y="16952"/>
                    </a:lnTo>
                    <a:lnTo>
                      <a:pt x="6629" y="17321"/>
                    </a:lnTo>
                    <a:lnTo>
                      <a:pt x="6743" y="17598"/>
                    </a:lnTo>
                    <a:lnTo>
                      <a:pt x="6971" y="17921"/>
                    </a:lnTo>
                    <a:lnTo>
                      <a:pt x="7200" y="18152"/>
                    </a:lnTo>
                    <a:lnTo>
                      <a:pt x="7429" y="18476"/>
                    </a:lnTo>
                    <a:lnTo>
                      <a:pt x="7543" y="18707"/>
                    </a:lnTo>
                    <a:lnTo>
                      <a:pt x="7886" y="18938"/>
                    </a:lnTo>
                    <a:lnTo>
                      <a:pt x="8000" y="19169"/>
                    </a:lnTo>
                    <a:lnTo>
                      <a:pt x="8229" y="19353"/>
                    </a:lnTo>
                    <a:lnTo>
                      <a:pt x="8457" y="19492"/>
                    </a:lnTo>
                    <a:lnTo>
                      <a:pt x="8571" y="19630"/>
                    </a:lnTo>
                    <a:lnTo>
                      <a:pt x="8914" y="19723"/>
                    </a:lnTo>
                    <a:lnTo>
                      <a:pt x="9029" y="19861"/>
                    </a:lnTo>
                    <a:lnTo>
                      <a:pt x="9257" y="19908"/>
                    </a:lnTo>
                    <a:lnTo>
                      <a:pt x="9486" y="19954"/>
                    </a:lnTo>
                    <a:lnTo>
                      <a:pt x="9714" y="19954"/>
                    </a:lnTo>
                    <a:lnTo>
                      <a:pt x="9943" y="19954"/>
                    </a:lnTo>
                    <a:lnTo>
                      <a:pt x="10057" y="19908"/>
                    </a:lnTo>
                    <a:lnTo>
                      <a:pt x="10286" y="19861"/>
                    </a:lnTo>
                    <a:lnTo>
                      <a:pt x="10514" y="19723"/>
                    </a:lnTo>
                    <a:lnTo>
                      <a:pt x="10743" y="19538"/>
                    </a:lnTo>
                    <a:lnTo>
                      <a:pt x="10971" y="19353"/>
                    </a:lnTo>
                    <a:lnTo>
                      <a:pt x="11314" y="19122"/>
                    </a:lnTo>
                    <a:lnTo>
                      <a:pt x="11429" y="18845"/>
                    </a:lnTo>
                    <a:lnTo>
                      <a:pt x="11771" y="18522"/>
                    </a:lnTo>
                    <a:lnTo>
                      <a:pt x="12000" y="18245"/>
                    </a:lnTo>
                    <a:lnTo>
                      <a:pt x="12114" y="17921"/>
                    </a:lnTo>
                    <a:lnTo>
                      <a:pt x="12457" y="17506"/>
                    </a:lnTo>
                    <a:lnTo>
                      <a:pt x="12686" y="17136"/>
                    </a:lnTo>
                    <a:lnTo>
                      <a:pt x="12914" y="16721"/>
                    </a:lnTo>
                    <a:lnTo>
                      <a:pt x="13257" y="16259"/>
                    </a:lnTo>
                    <a:lnTo>
                      <a:pt x="13371" y="15797"/>
                    </a:lnTo>
                    <a:lnTo>
                      <a:pt x="13714" y="15381"/>
                    </a:lnTo>
                    <a:lnTo>
                      <a:pt x="13943" y="14873"/>
                    </a:lnTo>
                    <a:lnTo>
                      <a:pt x="14171" y="14365"/>
                    </a:lnTo>
                    <a:lnTo>
                      <a:pt x="14400" y="13811"/>
                    </a:lnTo>
                    <a:lnTo>
                      <a:pt x="14743" y="13303"/>
                    </a:lnTo>
                    <a:lnTo>
                      <a:pt x="14857" y="12794"/>
                    </a:lnTo>
                    <a:lnTo>
                      <a:pt x="15200" y="12194"/>
                    </a:lnTo>
                    <a:lnTo>
                      <a:pt x="15429" y="11640"/>
                    </a:lnTo>
                    <a:lnTo>
                      <a:pt x="15657" y="11085"/>
                    </a:lnTo>
                    <a:lnTo>
                      <a:pt x="15886" y="10531"/>
                    </a:lnTo>
                    <a:lnTo>
                      <a:pt x="16114" y="10023"/>
                    </a:lnTo>
                    <a:lnTo>
                      <a:pt x="16343" y="9469"/>
                    </a:lnTo>
                    <a:lnTo>
                      <a:pt x="16571" y="8961"/>
                    </a:lnTo>
                    <a:lnTo>
                      <a:pt x="16800" y="8406"/>
                    </a:lnTo>
                    <a:lnTo>
                      <a:pt x="17029" y="7806"/>
                    </a:lnTo>
                    <a:lnTo>
                      <a:pt x="17257" y="7298"/>
                    </a:lnTo>
                    <a:lnTo>
                      <a:pt x="17371" y="6744"/>
                    </a:lnTo>
                    <a:lnTo>
                      <a:pt x="17714" y="6236"/>
                    </a:lnTo>
                    <a:lnTo>
                      <a:pt x="17829" y="5727"/>
                    </a:lnTo>
                    <a:lnTo>
                      <a:pt x="18171" y="5219"/>
                    </a:lnTo>
                    <a:lnTo>
                      <a:pt x="18286" y="4758"/>
                    </a:lnTo>
                    <a:lnTo>
                      <a:pt x="18400" y="4249"/>
                    </a:lnTo>
                    <a:lnTo>
                      <a:pt x="18743" y="3880"/>
                    </a:lnTo>
                    <a:lnTo>
                      <a:pt x="18857" y="3372"/>
                    </a:lnTo>
                    <a:lnTo>
                      <a:pt x="19086" y="3002"/>
                    </a:lnTo>
                    <a:lnTo>
                      <a:pt x="19200" y="2587"/>
                    </a:lnTo>
                    <a:lnTo>
                      <a:pt x="19314" y="2263"/>
                    </a:lnTo>
                    <a:lnTo>
                      <a:pt x="19429" y="1894"/>
                    </a:lnTo>
                    <a:lnTo>
                      <a:pt x="19543" y="1617"/>
                    </a:lnTo>
                    <a:lnTo>
                      <a:pt x="19771" y="1339"/>
                    </a:lnTo>
                    <a:lnTo>
                      <a:pt x="19771" y="1062"/>
                    </a:lnTo>
                    <a:lnTo>
                      <a:pt x="19886" y="831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0508" name="Freeform 29"/>
              <p:cNvSpPr/>
              <p:nvPr/>
            </p:nvSpPr>
            <p:spPr>
              <a:xfrm>
                <a:off x="3580" y="2041"/>
                <a:ext cx="66" cy="18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0000" h="20000">
                    <a:moveTo>
                      <a:pt x="0" y="19089"/>
                    </a:moveTo>
                    <a:lnTo>
                      <a:pt x="244" y="18482"/>
                    </a:lnTo>
                    <a:lnTo>
                      <a:pt x="488" y="17874"/>
                    </a:lnTo>
                    <a:lnTo>
                      <a:pt x="732" y="17310"/>
                    </a:lnTo>
                    <a:lnTo>
                      <a:pt x="854" y="16659"/>
                    </a:lnTo>
                    <a:lnTo>
                      <a:pt x="1098" y="16052"/>
                    </a:lnTo>
                    <a:lnTo>
                      <a:pt x="1341" y="15488"/>
                    </a:lnTo>
                    <a:lnTo>
                      <a:pt x="1585" y="14881"/>
                    </a:lnTo>
                    <a:lnTo>
                      <a:pt x="1829" y="14273"/>
                    </a:lnTo>
                    <a:lnTo>
                      <a:pt x="1951" y="13709"/>
                    </a:lnTo>
                    <a:lnTo>
                      <a:pt x="2195" y="13145"/>
                    </a:lnTo>
                    <a:lnTo>
                      <a:pt x="2439" y="12581"/>
                    </a:lnTo>
                    <a:lnTo>
                      <a:pt x="2683" y="12017"/>
                    </a:lnTo>
                    <a:lnTo>
                      <a:pt x="2927" y="11453"/>
                    </a:lnTo>
                    <a:lnTo>
                      <a:pt x="3049" y="10889"/>
                    </a:lnTo>
                    <a:lnTo>
                      <a:pt x="3293" y="10325"/>
                    </a:lnTo>
                    <a:lnTo>
                      <a:pt x="3537" y="9805"/>
                    </a:lnTo>
                    <a:lnTo>
                      <a:pt x="3780" y="9284"/>
                    </a:lnTo>
                    <a:lnTo>
                      <a:pt x="4024" y="8720"/>
                    </a:lnTo>
                    <a:lnTo>
                      <a:pt x="4268" y="8200"/>
                    </a:lnTo>
                    <a:lnTo>
                      <a:pt x="4390" y="7722"/>
                    </a:lnTo>
                    <a:lnTo>
                      <a:pt x="4756" y="7245"/>
                    </a:lnTo>
                    <a:lnTo>
                      <a:pt x="4878" y="6768"/>
                    </a:lnTo>
                    <a:lnTo>
                      <a:pt x="5122" y="6334"/>
                    </a:lnTo>
                    <a:lnTo>
                      <a:pt x="5366" y="5900"/>
                    </a:lnTo>
                    <a:lnTo>
                      <a:pt x="5488" y="5466"/>
                    </a:lnTo>
                    <a:lnTo>
                      <a:pt x="5854" y="4989"/>
                    </a:lnTo>
                    <a:lnTo>
                      <a:pt x="5854" y="4555"/>
                    </a:lnTo>
                    <a:lnTo>
                      <a:pt x="6220" y="4165"/>
                    </a:lnTo>
                    <a:lnTo>
                      <a:pt x="6463" y="3774"/>
                    </a:lnTo>
                    <a:lnTo>
                      <a:pt x="6585" y="3427"/>
                    </a:lnTo>
                    <a:lnTo>
                      <a:pt x="6951" y="3037"/>
                    </a:lnTo>
                    <a:lnTo>
                      <a:pt x="7073" y="2690"/>
                    </a:lnTo>
                    <a:lnTo>
                      <a:pt x="7317" y="2430"/>
                    </a:lnTo>
                    <a:lnTo>
                      <a:pt x="7439" y="2082"/>
                    </a:lnTo>
                    <a:lnTo>
                      <a:pt x="7683" y="1822"/>
                    </a:lnTo>
                    <a:lnTo>
                      <a:pt x="7927" y="1562"/>
                    </a:lnTo>
                    <a:lnTo>
                      <a:pt x="8171" y="1302"/>
                    </a:lnTo>
                    <a:lnTo>
                      <a:pt x="8415" y="1041"/>
                    </a:lnTo>
                    <a:lnTo>
                      <a:pt x="8537" y="868"/>
                    </a:lnTo>
                    <a:lnTo>
                      <a:pt x="8780" y="694"/>
                    </a:lnTo>
                    <a:lnTo>
                      <a:pt x="9024" y="521"/>
                    </a:lnTo>
                    <a:lnTo>
                      <a:pt x="9146" y="390"/>
                    </a:lnTo>
                    <a:lnTo>
                      <a:pt x="9512" y="260"/>
                    </a:lnTo>
                    <a:lnTo>
                      <a:pt x="9512" y="130"/>
                    </a:lnTo>
                    <a:lnTo>
                      <a:pt x="9878" y="87"/>
                    </a:lnTo>
                    <a:lnTo>
                      <a:pt x="10000" y="43"/>
                    </a:lnTo>
                    <a:lnTo>
                      <a:pt x="10244" y="0"/>
                    </a:lnTo>
                    <a:lnTo>
                      <a:pt x="10488" y="43"/>
                    </a:lnTo>
                    <a:lnTo>
                      <a:pt x="10732" y="43"/>
                    </a:lnTo>
                    <a:lnTo>
                      <a:pt x="10854" y="87"/>
                    </a:lnTo>
                    <a:lnTo>
                      <a:pt x="11098" y="217"/>
                    </a:lnTo>
                    <a:lnTo>
                      <a:pt x="11341" y="347"/>
                    </a:lnTo>
                    <a:lnTo>
                      <a:pt x="11585" y="521"/>
                    </a:lnTo>
                    <a:lnTo>
                      <a:pt x="11829" y="738"/>
                    </a:lnTo>
                    <a:lnTo>
                      <a:pt x="12073" y="998"/>
                    </a:lnTo>
                    <a:lnTo>
                      <a:pt x="12195" y="1258"/>
                    </a:lnTo>
                    <a:lnTo>
                      <a:pt x="12439" y="1562"/>
                    </a:lnTo>
                    <a:lnTo>
                      <a:pt x="12683" y="1866"/>
                    </a:lnTo>
                    <a:lnTo>
                      <a:pt x="12927" y="2256"/>
                    </a:lnTo>
                    <a:lnTo>
                      <a:pt x="13049" y="2690"/>
                    </a:lnTo>
                    <a:lnTo>
                      <a:pt x="13415" y="3124"/>
                    </a:lnTo>
                    <a:lnTo>
                      <a:pt x="13537" y="3514"/>
                    </a:lnTo>
                    <a:lnTo>
                      <a:pt x="13780" y="3991"/>
                    </a:lnTo>
                    <a:lnTo>
                      <a:pt x="14146" y="4425"/>
                    </a:lnTo>
                    <a:lnTo>
                      <a:pt x="14268" y="4946"/>
                    </a:lnTo>
                    <a:lnTo>
                      <a:pt x="14512" y="5466"/>
                    </a:lnTo>
                    <a:lnTo>
                      <a:pt x="14756" y="5987"/>
                    </a:lnTo>
                    <a:lnTo>
                      <a:pt x="15000" y="6508"/>
                    </a:lnTo>
                    <a:lnTo>
                      <a:pt x="15122" y="7072"/>
                    </a:lnTo>
                    <a:lnTo>
                      <a:pt x="15366" y="7636"/>
                    </a:lnTo>
                    <a:lnTo>
                      <a:pt x="15610" y="8200"/>
                    </a:lnTo>
                    <a:lnTo>
                      <a:pt x="15854" y="8764"/>
                    </a:lnTo>
                    <a:lnTo>
                      <a:pt x="16098" y="9371"/>
                    </a:lnTo>
                    <a:lnTo>
                      <a:pt x="16220" y="9892"/>
                    </a:lnTo>
                    <a:lnTo>
                      <a:pt x="16585" y="10456"/>
                    </a:lnTo>
                    <a:lnTo>
                      <a:pt x="16707" y="11020"/>
                    </a:lnTo>
                    <a:lnTo>
                      <a:pt x="16951" y="11627"/>
                    </a:lnTo>
                    <a:lnTo>
                      <a:pt x="17195" y="12148"/>
                    </a:lnTo>
                    <a:lnTo>
                      <a:pt x="17317" y="12755"/>
                    </a:lnTo>
                    <a:lnTo>
                      <a:pt x="17561" y="13275"/>
                    </a:lnTo>
                    <a:lnTo>
                      <a:pt x="17683" y="13883"/>
                    </a:lnTo>
                    <a:lnTo>
                      <a:pt x="17927" y="14403"/>
                    </a:lnTo>
                    <a:lnTo>
                      <a:pt x="18049" y="14967"/>
                    </a:lnTo>
                    <a:lnTo>
                      <a:pt x="18293" y="15445"/>
                    </a:lnTo>
                    <a:lnTo>
                      <a:pt x="18415" y="15922"/>
                    </a:lnTo>
                    <a:lnTo>
                      <a:pt x="18659" y="16443"/>
                    </a:lnTo>
                    <a:lnTo>
                      <a:pt x="18780" y="16876"/>
                    </a:lnTo>
                    <a:lnTo>
                      <a:pt x="19024" y="17310"/>
                    </a:lnTo>
                    <a:lnTo>
                      <a:pt x="19146" y="17744"/>
                    </a:lnTo>
                    <a:lnTo>
                      <a:pt x="19268" y="18134"/>
                    </a:lnTo>
                    <a:lnTo>
                      <a:pt x="19390" y="18525"/>
                    </a:lnTo>
                    <a:lnTo>
                      <a:pt x="19512" y="18915"/>
                    </a:lnTo>
                    <a:lnTo>
                      <a:pt x="19634" y="19176"/>
                    </a:lnTo>
                    <a:lnTo>
                      <a:pt x="19756" y="19479"/>
                    </a:lnTo>
                    <a:lnTo>
                      <a:pt x="19878" y="19740"/>
                    </a:lnTo>
                    <a:lnTo>
                      <a:pt x="19878" y="19957"/>
                    </a:lnTo>
                  </a:path>
                </a:pathLst>
              </a:custGeom>
              <a:blipFill rotWithShape="0">
                <a:blip r:embed="rId3"/>
              </a:blipFill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0509" name="Freeform 30"/>
              <p:cNvSpPr/>
              <p:nvPr/>
            </p:nvSpPr>
            <p:spPr>
              <a:xfrm>
                <a:off x="3645" y="2213"/>
                <a:ext cx="70" cy="17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0000" h="20000">
                    <a:moveTo>
                      <a:pt x="0" y="0"/>
                    </a:moveTo>
                    <a:lnTo>
                      <a:pt x="229" y="629"/>
                    </a:lnTo>
                    <a:lnTo>
                      <a:pt x="343" y="1258"/>
                    </a:lnTo>
                    <a:lnTo>
                      <a:pt x="571" y="1888"/>
                    </a:lnTo>
                    <a:lnTo>
                      <a:pt x="800" y="2517"/>
                    </a:lnTo>
                    <a:lnTo>
                      <a:pt x="914" y="3101"/>
                    </a:lnTo>
                    <a:lnTo>
                      <a:pt x="1257" y="3730"/>
                    </a:lnTo>
                    <a:lnTo>
                      <a:pt x="1371" y="4315"/>
                    </a:lnTo>
                    <a:lnTo>
                      <a:pt x="1600" y="4944"/>
                    </a:lnTo>
                    <a:lnTo>
                      <a:pt x="1714" y="5573"/>
                    </a:lnTo>
                    <a:lnTo>
                      <a:pt x="2057" y="6112"/>
                    </a:lnTo>
                    <a:lnTo>
                      <a:pt x="2171" y="6742"/>
                    </a:lnTo>
                    <a:lnTo>
                      <a:pt x="2400" y="7326"/>
                    </a:lnTo>
                    <a:lnTo>
                      <a:pt x="2629" y="7910"/>
                    </a:lnTo>
                    <a:lnTo>
                      <a:pt x="2743" y="8494"/>
                    </a:lnTo>
                    <a:lnTo>
                      <a:pt x="2971" y="8989"/>
                    </a:lnTo>
                    <a:lnTo>
                      <a:pt x="3200" y="9618"/>
                    </a:lnTo>
                    <a:lnTo>
                      <a:pt x="3314" y="10157"/>
                    </a:lnTo>
                    <a:lnTo>
                      <a:pt x="3543" y="10652"/>
                    </a:lnTo>
                    <a:lnTo>
                      <a:pt x="3771" y="11191"/>
                    </a:lnTo>
                    <a:lnTo>
                      <a:pt x="4000" y="11685"/>
                    </a:lnTo>
                    <a:lnTo>
                      <a:pt x="4114" y="12180"/>
                    </a:lnTo>
                    <a:lnTo>
                      <a:pt x="4343" y="12719"/>
                    </a:lnTo>
                    <a:lnTo>
                      <a:pt x="4571" y="13213"/>
                    </a:lnTo>
                    <a:lnTo>
                      <a:pt x="4686" y="13708"/>
                    </a:lnTo>
                    <a:lnTo>
                      <a:pt x="5029" y="14112"/>
                    </a:lnTo>
                    <a:lnTo>
                      <a:pt x="5143" y="14562"/>
                    </a:lnTo>
                    <a:lnTo>
                      <a:pt x="5371" y="15011"/>
                    </a:lnTo>
                    <a:lnTo>
                      <a:pt x="5600" y="15461"/>
                    </a:lnTo>
                    <a:lnTo>
                      <a:pt x="5714" y="15865"/>
                    </a:lnTo>
                    <a:lnTo>
                      <a:pt x="6057" y="16225"/>
                    </a:lnTo>
                    <a:lnTo>
                      <a:pt x="6171" y="16584"/>
                    </a:lnTo>
                    <a:lnTo>
                      <a:pt x="6400" y="16944"/>
                    </a:lnTo>
                    <a:lnTo>
                      <a:pt x="6629" y="17258"/>
                    </a:lnTo>
                    <a:lnTo>
                      <a:pt x="6743" y="17618"/>
                    </a:lnTo>
                    <a:lnTo>
                      <a:pt x="6971" y="17888"/>
                    </a:lnTo>
                    <a:lnTo>
                      <a:pt x="7200" y="18157"/>
                    </a:lnTo>
                    <a:lnTo>
                      <a:pt x="7429" y="18472"/>
                    </a:lnTo>
                    <a:lnTo>
                      <a:pt x="7543" y="18742"/>
                    </a:lnTo>
                    <a:lnTo>
                      <a:pt x="7886" y="18966"/>
                    </a:lnTo>
                    <a:lnTo>
                      <a:pt x="8000" y="19146"/>
                    </a:lnTo>
                    <a:lnTo>
                      <a:pt x="8229" y="19326"/>
                    </a:lnTo>
                    <a:lnTo>
                      <a:pt x="8457" y="19461"/>
                    </a:lnTo>
                    <a:lnTo>
                      <a:pt x="8571" y="19640"/>
                    </a:lnTo>
                    <a:lnTo>
                      <a:pt x="8914" y="19730"/>
                    </a:lnTo>
                    <a:lnTo>
                      <a:pt x="9029" y="19865"/>
                    </a:lnTo>
                    <a:lnTo>
                      <a:pt x="9257" y="19910"/>
                    </a:lnTo>
                    <a:lnTo>
                      <a:pt x="9486" y="19955"/>
                    </a:lnTo>
                    <a:lnTo>
                      <a:pt x="9714" y="19955"/>
                    </a:lnTo>
                    <a:lnTo>
                      <a:pt x="9943" y="19955"/>
                    </a:lnTo>
                    <a:lnTo>
                      <a:pt x="10057" y="19910"/>
                    </a:lnTo>
                    <a:lnTo>
                      <a:pt x="10286" y="19865"/>
                    </a:lnTo>
                    <a:lnTo>
                      <a:pt x="10514" y="19730"/>
                    </a:lnTo>
                    <a:lnTo>
                      <a:pt x="10743" y="19551"/>
                    </a:lnTo>
                    <a:lnTo>
                      <a:pt x="10971" y="19326"/>
                    </a:lnTo>
                    <a:lnTo>
                      <a:pt x="11314" y="19101"/>
                    </a:lnTo>
                    <a:lnTo>
                      <a:pt x="11429" y="18876"/>
                    </a:lnTo>
                    <a:lnTo>
                      <a:pt x="11771" y="18562"/>
                    </a:lnTo>
                    <a:lnTo>
                      <a:pt x="12000" y="18247"/>
                    </a:lnTo>
                    <a:lnTo>
                      <a:pt x="12114" y="17888"/>
                    </a:lnTo>
                    <a:lnTo>
                      <a:pt x="12457" y="17483"/>
                    </a:lnTo>
                    <a:lnTo>
                      <a:pt x="12686" y="17169"/>
                    </a:lnTo>
                    <a:lnTo>
                      <a:pt x="12914" y="16719"/>
                    </a:lnTo>
                    <a:lnTo>
                      <a:pt x="13257" y="16270"/>
                    </a:lnTo>
                    <a:lnTo>
                      <a:pt x="13371" y="15820"/>
                    </a:lnTo>
                    <a:lnTo>
                      <a:pt x="13714" y="15371"/>
                    </a:lnTo>
                    <a:lnTo>
                      <a:pt x="13943" y="14876"/>
                    </a:lnTo>
                    <a:lnTo>
                      <a:pt x="14171" y="14337"/>
                    </a:lnTo>
                    <a:lnTo>
                      <a:pt x="14400" y="13843"/>
                    </a:lnTo>
                    <a:lnTo>
                      <a:pt x="14743" y="13303"/>
                    </a:lnTo>
                    <a:lnTo>
                      <a:pt x="14857" y="12809"/>
                    </a:lnTo>
                    <a:lnTo>
                      <a:pt x="15200" y="12180"/>
                    </a:lnTo>
                    <a:lnTo>
                      <a:pt x="15429" y="11685"/>
                    </a:lnTo>
                    <a:lnTo>
                      <a:pt x="15657" y="11101"/>
                    </a:lnTo>
                    <a:lnTo>
                      <a:pt x="15886" y="10562"/>
                    </a:lnTo>
                    <a:lnTo>
                      <a:pt x="16114" y="10022"/>
                    </a:lnTo>
                    <a:lnTo>
                      <a:pt x="16343" y="9483"/>
                    </a:lnTo>
                    <a:lnTo>
                      <a:pt x="16571" y="8899"/>
                    </a:lnTo>
                    <a:lnTo>
                      <a:pt x="16800" y="8360"/>
                    </a:lnTo>
                    <a:lnTo>
                      <a:pt x="17029" y="7820"/>
                    </a:lnTo>
                    <a:lnTo>
                      <a:pt x="17257" y="7281"/>
                    </a:lnTo>
                    <a:lnTo>
                      <a:pt x="17371" y="6787"/>
                    </a:lnTo>
                    <a:lnTo>
                      <a:pt x="17714" y="6247"/>
                    </a:lnTo>
                    <a:lnTo>
                      <a:pt x="17829" y="5708"/>
                    </a:lnTo>
                    <a:lnTo>
                      <a:pt x="18171" y="5213"/>
                    </a:lnTo>
                    <a:lnTo>
                      <a:pt x="18286" y="4764"/>
                    </a:lnTo>
                    <a:lnTo>
                      <a:pt x="18400" y="4270"/>
                    </a:lnTo>
                    <a:lnTo>
                      <a:pt x="18743" y="3865"/>
                    </a:lnTo>
                    <a:lnTo>
                      <a:pt x="18857" y="3416"/>
                    </a:lnTo>
                    <a:lnTo>
                      <a:pt x="19086" y="3011"/>
                    </a:lnTo>
                    <a:lnTo>
                      <a:pt x="19200" y="2607"/>
                    </a:lnTo>
                    <a:lnTo>
                      <a:pt x="19314" y="2247"/>
                    </a:lnTo>
                    <a:lnTo>
                      <a:pt x="19429" y="1933"/>
                    </a:lnTo>
                    <a:lnTo>
                      <a:pt x="19543" y="1618"/>
                    </a:lnTo>
                    <a:lnTo>
                      <a:pt x="19771" y="1348"/>
                    </a:lnTo>
                    <a:lnTo>
                      <a:pt x="19771" y="1034"/>
                    </a:lnTo>
                    <a:lnTo>
                      <a:pt x="19886" y="854"/>
                    </a:lnTo>
                  </a:path>
                </a:pathLst>
              </a:custGeom>
              <a:blipFill rotWithShape="0">
                <a:blip r:embed="rId3"/>
              </a:blipFill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0510" name="Freeform 31"/>
              <p:cNvSpPr/>
              <p:nvPr/>
            </p:nvSpPr>
            <p:spPr>
              <a:xfrm>
                <a:off x="3718" y="2045"/>
                <a:ext cx="65" cy="18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0000" h="20000">
                    <a:moveTo>
                      <a:pt x="0" y="19065"/>
                    </a:moveTo>
                    <a:lnTo>
                      <a:pt x="244" y="18486"/>
                    </a:lnTo>
                    <a:lnTo>
                      <a:pt x="488" y="17906"/>
                    </a:lnTo>
                    <a:lnTo>
                      <a:pt x="732" y="17283"/>
                    </a:lnTo>
                    <a:lnTo>
                      <a:pt x="854" y="16704"/>
                    </a:lnTo>
                    <a:lnTo>
                      <a:pt x="1098" y="16080"/>
                    </a:lnTo>
                    <a:lnTo>
                      <a:pt x="1341" y="15501"/>
                    </a:lnTo>
                    <a:lnTo>
                      <a:pt x="1585" y="14878"/>
                    </a:lnTo>
                    <a:lnTo>
                      <a:pt x="1829" y="14298"/>
                    </a:lnTo>
                    <a:lnTo>
                      <a:pt x="1951" y="13719"/>
                    </a:lnTo>
                    <a:lnTo>
                      <a:pt x="2195" y="13140"/>
                    </a:lnTo>
                    <a:lnTo>
                      <a:pt x="2439" y="12606"/>
                    </a:lnTo>
                    <a:lnTo>
                      <a:pt x="2683" y="12027"/>
                    </a:lnTo>
                    <a:lnTo>
                      <a:pt x="2927" y="11448"/>
                    </a:lnTo>
                    <a:lnTo>
                      <a:pt x="3049" y="10869"/>
                    </a:lnTo>
                    <a:lnTo>
                      <a:pt x="3293" y="10334"/>
                    </a:lnTo>
                    <a:lnTo>
                      <a:pt x="3537" y="9844"/>
                    </a:lnTo>
                    <a:lnTo>
                      <a:pt x="3780" y="9310"/>
                    </a:lnTo>
                    <a:lnTo>
                      <a:pt x="4024" y="8775"/>
                    </a:lnTo>
                    <a:lnTo>
                      <a:pt x="4268" y="8241"/>
                    </a:lnTo>
                    <a:lnTo>
                      <a:pt x="4390" y="7751"/>
                    </a:lnTo>
                    <a:lnTo>
                      <a:pt x="4756" y="7261"/>
                    </a:lnTo>
                    <a:lnTo>
                      <a:pt x="4878" y="6815"/>
                    </a:lnTo>
                    <a:lnTo>
                      <a:pt x="5122" y="6325"/>
                    </a:lnTo>
                    <a:lnTo>
                      <a:pt x="5366" y="5880"/>
                    </a:lnTo>
                    <a:lnTo>
                      <a:pt x="5488" y="5434"/>
                    </a:lnTo>
                    <a:lnTo>
                      <a:pt x="5854" y="4989"/>
                    </a:lnTo>
                    <a:lnTo>
                      <a:pt x="5854" y="4588"/>
                    </a:lnTo>
                    <a:lnTo>
                      <a:pt x="6220" y="4143"/>
                    </a:lnTo>
                    <a:lnTo>
                      <a:pt x="6463" y="3786"/>
                    </a:lnTo>
                    <a:lnTo>
                      <a:pt x="6585" y="3430"/>
                    </a:lnTo>
                    <a:lnTo>
                      <a:pt x="6951" y="3029"/>
                    </a:lnTo>
                    <a:lnTo>
                      <a:pt x="7073" y="2717"/>
                    </a:lnTo>
                    <a:lnTo>
                      <a:pt x="7317" y="2450"/>
                    </a:lnTo>
                    <a:lnTo>
                      <a:pt x="7439" y="2094"/>
                    </a:lnTo>
                    <a:lnTo>
                      <a:pt x="7683" y="1826"/>
                    </a:lnTo>
                    <a:lnTo>
                      <a:pt x="7927" y="1604"/>
                    </a:lnTo>
                    <a:lnTo>
                      <a:pt x="8171" y="1292"/>
                    </a:lnTo>
                    <a:lnTo>
                      <a:pt x="8415" y="1069"/>
                    </a:lnTo>
                    <a:lnTo>
                      <a:pt x="8537" y="846"/>
                    </a:lnTo>
                    <a:lnTo>
                      <a:pt x="8780" y="668"/>
                    </a:lnTo>
                    <a:lnTo>
                      <a:pt x="9024" y="490"/>
                    </a:lnTo>
                    <a:lnTo>
                      <a:pt x="9146" y="401"/>
                    </a:lnTo>
                    <a:lnTo>
                      <a:pt x="9512" y="267"/>
                    </a:lnTo>
                    <a:lnTo>
                      <a:pt x="9512" y="134"/>
                    </a:lnTo>
                    <a:lnTo>
                      <a:pt x="9878" y="89"/>
                    </a:lnTo>
                    <a:lnTo>
                      <a:pt x="10000" y="45"/>
                    </a:lnTo>
                    <a:lnTo>
                      <a:pt x="10244" y="0"/>
                    </a:lnTo>
                    <a:lnTo>
                      <a:pt x="10488" y="45"/>
                    </a:lnTo>
                    <a:lnTo>
                      <a:pt x="10732" y="45"/>
                    </a:lnTo>
                    <a:lnTo>
                      <a:pt x="10854" y="89"/>
                    </a:lnTo>
                    <a:lnTo>
                      <a:pt x="11098" y="223"/>
                    </a:lnTo>
                    <a:lnTo>
                      <a:pt x="11341" y="356"/>
                    </a:lnTo>
                    <a:lnTo>
                      <a:pt x="11585" y="535"/>
                    </a:lnTo>
                    <a:lnTo>
                      <a:pt x="11829" y="757"/>
                    </a:lnTo>
                    <a:lnTo>
                      <a:pt x="12073" y="980"/>
                    </a:lnTo>
                    <a:lnTo>
                      <a:pt x="12195" y="1247"/>
                    </a:lnTo>
                    <a:lnTo>
                      <a:pt x="12439" y="1604"/>
                    </a:lnTo>
                    <a:lnTo>
                      <a:pt x="12683" y="1915"/>
                    </a:lnTo>
                    <a:lnTo>
                      <a:pt x="12927" y="2272"/>
                    </a:lnTo>
                    <a:lnTo>
                      <a:pt x="13049" y="2717"/>
                    </a:lnTo>
                    <a:lnTo>
                      <a:pt x="13415" y="3118"/>
                    </a:lnTo>
                    <a:lnTo>
                      <a:pt x="13537" y="3519"/>
                    </a:lnTo>
                    <a:lnTo>
                      <a:pt x="13780" y="3964"/>
                    </a:lnTo>
                    <a:lnTo>
                      <a:pt x="14146" y="4454"/>
                    </a:lnTo>
                    <a:lnTo>
                      <a:pt x="14268" y="4944"/>
                    </a:lnTo>
                    <a:lnTo>
                      <a:pt x="14512" y="5479"/>
                    </a:lnTo>
                    <a:lnTo>
                      <a:pt x="14756" y="5969"/>
                    </a:lnTo>
                    <a:lnTo>
                      <a:pt x="15000" y="6503"/>
                    </a:lnTo>
                    <a:lnTo>
                      <a:pt x="15122" y="7038"/>
                    </a:lnTo>
                    <a:lnTo>
                      <a:pt x="15366" y="7617"/>
                    </a:lnTo>
                    <a:lnTo>
                      <a:pt x="15610" y="8151"/>
                    </a:lnTo>
                    <a:lnTo>
                      <a:pt x="15854" y="8775"/>
                    </a:lnTo>
                    <a:lnTo>
                      <a:pt x="16098" y="9310"/>
                    </a:lnTo>
                    <a:lnTo>
                      <a:pt x="16220" y="9889"/>
                    </a:lnTo>
                    <a:lnTo>
                      <a:pt x="16585" y="10468"/>
                    </a:lnTo>
                    <a:lnTo>
                      <a:pt x="16707" y="11047"/>
                    </a:lnTo>
                    <a:lnTo>
                      <a:pt x="16951" y="11626"/>
                    </a:lnTo>
                    <a:lnTo>
                      <a:pt x="17195" y="12205"/>
                    </a:lnTo>
                    <a:lnTo>
                      <a:pt x="17317" y="12739"/>
                    </a:lnTo>
                    <a:lnTo>
                      <a:pt x="17561" y="13318"/>
                    </a:lnTo>
                    <a:lnTo>
                      <a:pt x="17683" y="13853"/>
                    </a:lnTo>
                    <a:lnTo>
                      <a:pt x="17927" y="14388"/>
                    </a:lnTo>
                    <a:lnTo>
                      <a:pt x="18049" y="14922"/>
                    </a:lnTo>
                    <a:lnTo>
                      <a:pt x="18293" y="15412"/>
                    </a:lnTo>
                    <a:lnTo>
                      <a:pt x="18415" y="15902"/>
                    </a:lnTo>
                    <a:lnTo>
                      <a:pt x="18659" y="16437"/>
                    </a:lnTo>
                    <a:lnTo>
                      <a:pt x="18780" y="16882"/>
                    </a:lnTo>
                    <a:lnTo>
                      <a:pt x="19024" y="17283"/>
                    </a:lnTo>
                    <a:lnTo>
                      <a:pt x="19146" y="17728"/>
                    </a:lnTo>
                    <a:lnTo>
                      <a:pt x="19268" y="18174"/>
                    </a:lnTo>
                    <a:lnTo>
                      <a:pt x="19390" y="18530"/>
                    </a:lnTo>
                    <a:lnTo>
                      <a:pt x="19512" y="18886"/>
                    </a:lnTo>
                    <a:lnTo>
                      <a:pt x="19634" y="19198"/>
                    </a:lnTo>
                    <a:lnTo>
                      <a:pt x="19756" y="19510"/>
                    </a:lnTo>
                    <a:lnTo>
                      <a:pt x="19878" y="19733"/>
                    </a:lnTo>
                    <a:lnTo>
                      <a:pt x="19878" y="19955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0511" name="Freeform 32"/>
              <p:cNvSpPr/>
              <p:nvPr/>
            </p:nvSpPr>
            <p:spPr>
              <a:xfrm>
                <a:off x="3783" y="2205"/>
                <a:ext cx="70" cy="17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0000" h="20000">
                    <a:moveTo>
                      <a:pt x="0" y="0"/>
                    </a:moveTo>
                    <a:lnTo>
                      <a:pt x="229" y="600"/>
                    </a:lnTo>
                    <a:lnTo>
                      <a:pt x="343" y="1293"/>
                    </a:lnTo>
                    <a:lnTo>
                      <a:pt x="571" y="1894"/>
                    </a:lnTo>
                    <a:lnTo>
                      <a:pt x="800" y="2540"/>
                    </a:lnTo>
                    <a:lnTo>
                      <a:pt x="914" y="3141"/>
                    </a:lnTo>
                    <a:lnTo>
                      <a:pt x="1257" y="3741"/>
                    </a:lnTo>
                    <a:lnTo>
                      <a:pt x="1371" y="4342"/>
                    </a:lnTo>
                    <a:lnTo>
                      <a:pt x="1600" y="4942"/>
                    </a:lnTo>
                    <a:lnTo>
                      <a:pt x="1714" y="5543"/>
                    </a:lnTo>
                    <a:lnTo>
                      <a:pt x="2057" y="6189"/>
                    </a:lnTo>
                    <a:lnTo>
                      <a:pt x="2171" y="6744"/>
                    </a:lnTo>
                    <a:lnTo>
                      <a:pt x="2400" y="7298"/>
                    </a:lnTo>
                    <a:lnTo>
                      <a:pt x="2629" y="7898"/>
                    </a:lnTo>
                    <a:lnTo>
                      <a:pt x="2743" y="8453"/>
                    </a:lnTo>
                    <a:lnTo>
                      <a:pt x="2971" y="9007"/>
                    </a:lnTo>
                    <a:lnTo>
                      <a:pt x="3200" y="9607"/>
                    </a:lnTo>
                    <a:lnTo>
                      <a:pt x="3314" y="10162"/>
                    </a:lnTo>
                    <a:lnTo>
                      <a:pt x="3543" y="10670"/>
                    </a:lnTo>
                    <a:lnTo>
                      <a:pt x="3771" y="11224"/>
                    </a:lnTo>
                    <a:lnTo>
                      <a:pt x="4000" y="11732"/>
                    </a:lnTo>
                    <a:lnTo>
                      <a:pt x="4114" y="12194"/>
                    </a:lnTo>
                    <a:lnTo>
                      <a:pt x="4343" y="12702"/>
                    </a:lnTo>
                    <a:lnTo>
                      <a:pt x="4571" y="13210"/>
                    </a:lnTo>
                    <a:lnTo>
                      <a:pt x="4686" y="13672"/>
                    </a:lnTo>
                    <a:lnTo>
                      <a:pt x="5029" y="14134"/>
                    </a:lnTo>
                    <a:lnTo>
                      <a:pt x="5143" y="14550"/>
                    </a:lnTo>
                    <a:lnTo>
                      <a:pt x="5371" y="15058"/>
                    </a:lnTo>
                    <a:lnTo>
                      <a:pt x="5600" y="15427"/>
                    </a:lnTo>
                    <a:lnTo>
                      <a:pt x="5714" y="15843"/>
                    </a:lnTo>
                    <a:lnTo>
                      <a:pt x="6057" y="16212"/>
                    </a:lnTo>
                    <a:lnTo>
                      <a:pt x="6171" y="16628"/>
                    </a:lnTo>
                    <a:lnTo>
                      <a:pt x="6400" y="16952"/>
                    </a:lnTo>
                    <a:lnTo>
                      <a:pt x="6629" y="17321"/>
                    </a:lnTo>
                    <a:lnTo>
                      <a:pt x="6743" y="17598"/>
                    </a:lnTo>
                    <a:lnTo>
                      <a:pt x="6971" y="17921"/>
                    </a:lnTo>
                    <a:lnTo>
                      <a:pt x="7200" y="18152"/>
                    </a:lnTo>
                    <a:lnTo>
                      <a:pt x="7429" y="18476"/>
                    </a:lnTo>
                    <a:lnTo>
                      <a:pt x="7543" y="18707"/>
                    </a:lnTo>
                    <a:lnTo>
                      <a:pt x="7886" y="18938"/>
                    </a:lnTo>
                    <a:lnTo>
                      <a:pt x="8000" y="19169"/>
                    </a:lnTo>
                    <a:lnTo>
                      <a:pt x="8229" y="19353"/>
                    </a:lnTo>
                    <a:lnTo>
                      <a:pt x="8457" y="19492"/>
                    </a:lnTo>
                    <a:lnTo>
                      <a:pt x="8571" y="19630"/>
                    </a:lnTo>
                    <a:lnTo>
                      <a:pt x="8914" y="19723"/>
                    </a:lnTo>
                    <a:lnTo>
                      <a:pt x="9029" y="19861"/>
                    </a:lnTo>
                    <a:lnTo>
                      <a:pt x="9257" y="19908"/>
                    </a:lnTo>
                    <a:lnTo>
                      <a:pt x="9486" y="19954"/>
                    </a:lnTo>
                    <a:lnTo>
                      <a:pt x="9714" y="19954"/>
                    </a:lnTo>
                    <a:lnTo>
                      <a:pt x="9943" y="19954"/>
                    </a:lnTo>
                    <a:lnTo>
                      <a:pt x="10057" y="19908"/>
                    </a:lnTo>
                    <a:lnTo>
                      <a:pt x="10286" y="19861"/>
                    </a:lnTo>
                    <a:lnTo>
                      <a:pt x="10514" y="19723"/>
                    </a:lnTo>
                    <a:lnTo>
                      <a:pt x="10743" y="19538"/>
                    </a:lnTo>
                    <a:lnTo>
                      <a:pt x="10971" y="19353"/>
                    </a:lnTo>
                    <a:lnTo>
                      <a:pt x="11314" y="19122"/>
                    </a:lnTo>
                    <a:lnTo>
                      <a:pt x="11429" y="18845"/>
                    </a:lnTo>
                    <a:lnTo>
                      <a:pt x="11771" y="18522"/>
                    </a:lnTo>
                    <a:lnTo>
                      <a:pt x="12000" y="18245"/>
                    </a:lnTo>
                    <a:lnTo>
                      <a:pt x="12114" y="17921"/>
                    </a:lnTo>
                    <a:lnTo>
                      <a:pt x="12457" y="17506"/>
                    </a:lnTo>
                    <a:lnTo>
                      <a:pt x="12686" y="17136"/>
                    </a:lnTo>
                    <a:lnTo>
                      <a:pt x="12914" y="16721"/>
                    </a:lnTo>
                    <a:lnTo>
                      <a:pt x="13257" y="16259"/>
                    </a:lnTo>
                    <a:lnTo>
                      <a:pt x="13371" y="15797"/>
                    </a:lnTo>
                    <a:lnTo>
                      <a:pt x="13714" y="15381"/>
                    </a:lnTo>
                    <a:lnTo>
                      <a:pt x="13943" y="14873"/>
                    </a:lnTo>
                    <a:lnTo>
                      <a:pt x="14171" y="14365"/>
                    </a:lnTo>
                    <a:lnTo>
                      <a:pt x="14400" y="13811"/>
                    </a:lnTo>
                    <a:lnTo>
                      <a:pt x="14743" y="13303"/>
                    </a:lnTo>
                    <a:lnTo>
                      <a:pt x="14857" y="12794"/>
                    </a:lnTo>
                    <a:lnTo>
                      <a:pt x="15200" y="12194"/>
                    </a:lnTo>
                    <a:lnTo>
                      <a:pt x="15429" y="11640"/>
                    </a:lnTo>
                    <a:lnTo>
                      <a:pt x="15657" y="11085"/>
                    </a:lnTo>
                    <a:lnTo>
                      <a:pt x="15886" y="10531"/>
                    </a:lnTo>
                    <a:lnTo>
                      <a:pt x="16114" y="10023"/>
                    </a:lnTo>
                    <a:lnTo>
                      <a:pt x="16343" y="9469"/>
                    </a:lnTo>
                    <a:lnTo>
                      <a:pt x="16571" y="8961"/>
                    </a:lnTo>
                    <a:lnTo>
                      <a:pt x="16800" y="8406"/>
                    </a:lnTo>
                    <a:lnTo>
                      <a:pt x="17029" y="7806"/>
                    </a:lnTo>
                    <a:lnTo>
                      <a:pt x="17257" y="7298"/>
                    </a:lnTo>
                    <a:lnTo>
                      <a:pt x="17371" y="6744"/>
                    </a:lnTo>
                    <a:lnTo>
                      <a:pt x="17714" y="6236"/>
                    </a:lnTo>
                    <a:lnTo>
                      <a:pt x="17829" y="5727"/>
                    </a:lnTo>
                    <a:lnTo>
                      <a:pt x="18171" y="5219"/>
                    </a:lnTo>
                    <a:lnTo>
                      <a:pt x="18286" y="4758"/>
                    </a:lnTo>
                    <a:lnTo>
                      <a:pt x="18400" y="4249"/>
                    </a:lnTo>
                    <a:lnTo>
                      <a:pt x="18743" y="3880"/>
                    </a:lnTo>
                    <a:lnTo>
                      <a:pt x="18857" y="3372"/>
                    </a:lnTo>
                    <a:lnTo>
                      <a:pt x="19086" y="3002"/>
                    </a:lnTo>
                    <a:lnTo>
                      <a:pt x="19200" y="2587"/>
                    </a:lnTo>
                    <a:lnTo>
                      <a:pt x="19314" y="2263"/>
                    </a:lnTo>
                    <a:lnTo>
                      <a:pt x="19429" y="1894"/>
                    </a:lnTo>
                    <a:lnTo>
                      <a:pt x="19543" y="1617"/>
                    </a:lnTo>
                    <a:lnTo>
                      <a:pt x="19771" y="1339"/>
                    </a:lnTo>
                    <a:lnTo>
                      <a:pt x="19771" y="1062"/>
                    </a:lnTo>
                    <a:lnTo>
                      <a:pt x="19886" y="831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0512" name="Freeform 33"/>
              <p:cNvSpPr/>
              <p:nvPr/>
            </p:nvSpPr>
            <p:spPr>
              <a:xfrm>
                <a:off x="3852" y="2037"/>
                <a:ext cx="66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0000" h="20000">
                    <a:moveTo>
                      <a:pt x="0" y="19089"/>
                    </a:moveTo>
                    <a:lnTo>
                      <a:pt x="244" y="18482"/>
                    </a:lnTo>
                    <a:lnTo>
                      <a:pt x="488" y="17874"/>
                    </a:lnTo>
                    <a:lnTo>
                      <a:pt x="732" y="17310"/>
                    </a:lnTo>
                    <a:lnTo>
                      <a:pt x="854" y="16659"/>
                    </a:lnTo>
                    <a:lnTo>
                      <a:pt x="1098" y="16052"/>
                    </a:lnTo>
                    <a:lnTo>
                      <a:pt x="1341" y="15488"/>
                    </a:lnTo>
                    <a:lnTo>
                      <a:pt x="1585" y="14881"/>
                    </a:lnTo>
                    <a:lnTo>
                      <a:pt x="1829" y="14273"/>
                    </a:lnTo>
                    <a:lnTo>
                      <a:pt x="1951" y="13709"/>
                    </a:lnTo>
                    <a:lnTo>
                      <a:pt x="2195" y="13145"/>
                    </a:lnTo>
                    <a:lnTo>
                      <a:pt x="2439" y="12581"/>
                    </a:lnTo>
                    <a:lnTo>
                      <a:pt x="2683" y="12017"/>
                    </a:lnTo>
                    <a:lnTo>
                      <a:pt x="2927" y="11453"/>
                    </a:lnTo>
                    <a:lnTo>
                      <a:pt x="3049" y="10889"/>
                    </a:lnTo>
                    <a:lnTo>
                      <a:pt x="3293" y="10325"/>
                    </a:lnTo>
                    <a:lnTo>
                      <a:pt x="3537" y="9805"/>
                    </a:lnTo>
                    <a:lnTo>
                      <a:pt x="3780" y="9284"/>
                    </a:lnTo>
                    <a:lnTo>
                      <a:pt x="4024" y="8720"/>
                    </a:lnTo>
                    <a:lnTo>
                      <a:pt x="4268" y="8200"/>
                    </a:lnTo>
                    <a:lnTo>
                      <a:pt x="4390" y="7722"/>
                    </a:lnTo>
                    <a:lnTo>
                      <a:pt x="4756" y="7245"/>
                    </a:lnTo>
                    <a:lnTo>
                      <a:pt x="4878" y="6768"/>
                    </a:lnTo>
                    <a:lnTo>
                      <a:pt x="5122" y="6334"/>
                    </a:lnTo>
                    <a:lnTo>
                      <a:pt x="5366" y="5900"/>
                    </a:lnTo>
                    <a:lnTo>
                      <a:pt x="5488" y="5466"/>
                    </a:lnTo>
                    <a:lnTo>
                      <a:pt x="5854" y="4989"/>
                    </a:lnTo>
                    <a:lnTo>
                      <a:pt x="5854" y="4555"/>
                    </a:lnTo>
                    <a:lnTo>
                      <a:pt x="6220" y="4165"/>
                    </a:lnTo>
                    <a:lnTo>
                      <a:pt x="6463" y="3774"/>
                    </a:lnTo>
                    <a:lnTo>
                      <a:pt x="6585" y="3427"/>
                    </a:lnTo>
                    <a:lnTo>
                      <a:pt x="6951" y="3037"/>
                    </a:lnTo>
                    <a:lnTo>
                      <a:pt x="7073" y="2690"/>
                    </a:lnTo>
                    <a:lnTo>
                      <a:pt x="7317" y="2430"/>
                    </a:lnTo>
                    <a:lnTo>
                      <a:pt x="7439" y="2082"/>
                    </a:lnTo>
                    <a:lnTo>
                      <a:pt x="7683" y="1822"/>
                    </a:lnTo>
                    <a:lnTo>
                      <a:pt x="7927" y="1562"/>
                    </a:lnTo>
                    <a:lnTo>
                      <a:pt x="8171" y="1302"/>
                    </a:lnTo>
                    <a:lnTo>
                      <a:pt x="8415" y="1041"/>
                    </a:lnTo>
                    <a:lnTo>
                      <a:pt x="8537" y="868"/>
                    </a:lnTo>
                    <a:lnTo>
                      <a:pt x="8780" y="694"/>
                    </a:lnTo>
                    <a:lnTo>
                      <a:pt x="9024" y="521"/>
                    </a:lnTo>
                    <a:lnTo>
                      <a:pt x="9146" y="390"/>
                    </a:lnTo>
                    <a:lnTo>
                      <a:pt x="9512" y="260"/>
                    </a:lnTo>
                    <a:lnTo>
                      <a:pt x="9512" y="130"/>
                    </a:lnTo>
                    <a:lnTo>
                      <a:pt x="9878" y="87"/>
                    </a:lnTo>
                    <a:lnTo>
                      <a:pt x="10000" y="43"/>
                    </a:lnTo>
                    <a:lnTo>
                      <a:pt x="10244" y="0"/>
                    </a:lnTo>
                    <a:lnTo>
                      <a:pt x="10488" y="43"/>
                    </a:lnTo>
                    <a:lnTo>
                      <a:pt x="10732" y="43"/>
                    </a:lnTo>
                    <a:lnTo>
                      <a:pt x="10854" y="87"/>
                    </a:lnTo>
                    <a:lnTo>
                      <a:pt x="11098" y="217"/>
                    </a:lnTo>
                    <a:lnTo>
                      <a:pt x="11341" y="347"/>
                    </a:lnTo>
                    <a:lnTo>
                      <a:pt x="11585" y="521"/>
                    </a:lnTo>
                    <a:lnTo>
                      <a:pt x="11829" y="738"/>
                    </a:lnTo>
                    <a:lnTo>
                      <a:pt x="12073" y="998"/>
                    </a:lnTo>
                    <a:lnTo>
                      <a:pt x="12195" y="1258"/>
                    </a:lnTo>
                    <a:lnTo>
                      <a:pt x="12439" y="1562"/>
                    </a:lnTo>
                    <a:lnTo>
                      <a:pt x="12683" y="1866"/>
                    </a:lnTo>
                    <a:lnTo>
                      <a:pt x="12927" y="2256"/>
                    </a:lnTo>
                    <a:lnTo>
                      <a:pt x="13049" y="2690"/>
                    </a:lnTo>
                    <a:lnTo>
                      <a:pt x="13415" y="3124"/>
                    </a:lnTo>
                    <a:lnTo>
                      <a:pt x="13537" y="3514"/>
                    </a:lnTo>
                    <a:lnTo>
                      <a:pt x="13780" y="3991"/>
                    </a:lnTo>
                    <a:lnTo>
                      <a:pt x="14146" y="4425"/>
                    </a:lnTo>
                    <a:lnTo>
                      <a:pt x="14268" y="4946"/>
                    </a:lnTo>
                    <a:lnTo>
                      <a:pt x="14512" y="5466"/>
                    </a:lnTo>
                    <a:lnTo>
                      <a:pt x="14756" y="5987"/>
                    </a:lnTo>
                    <a:lnTo>
                      <a:pt x="15000" y="6508"/>
                    </a:lnTo>
                    <a:lnTo>
                      <a:pt x="15122" y="7072"/>
                    </a:lnTo>
                    <a:lnTo>
                      <a:pt x="15366" y="7636"/>
                    </a:lnTo>
                    <a:lnTo>
                      <a:pt x="15610" y="8200"/>
                    </a:lnTo>
                    <a:lnTo>
                      <a:pt x="15854" y="8764"/>
                    </a:lnTo>
                    <a:lnTo>
                      <a:pt x="16098" y="9371"/>
                    </a:lnTo>
                    <a:lnTo>
                      <a:pt x="16220" y="9892"/>
                    </a:lnTo>
                    <a:lnTo>
                      <a:pt x="16585" y="10456"/>
                    </a:lnTo>
                    <a:lnTo>
                      <a:pt x="16707" y="11020"/>
                    </a:lnTo>
                    <a:lnTo>
                      <a:pt x="16951" y="11627"/>
                    </a:lnTo>
                    <a:lnTo>
                      <a:pt x="17195" y="12148"/>
                    </a:lnTo>
                    <a:lnTo>
                      <a:pt x="17317" y="12755"/>
                    </a:lnTo>
                    <a:lnTo>
                      <a:pt x="17561" y="13275"/>
                    </a:lnTo>
                    <a:lnTo>
                      <a:pt x="17683" y="13883"/>
                    </a:lnTo>
                    <a:lnTo>
                      <a:pt x="17927" y="14403"/>
                    </a:lnTo>
                    <a:lnTo>
                      <a:pt x="18049" y="14967"/>
                    </a:lnTo>
                    <a:lnTo>
                      <a:pt x="18293" y="15445"/>
                    </a:lnTo>
                    <a:lnTo>
                      <a:pt x="18415" y="15922"/>
                    </a:lnTo>
                    <a:lnTo>
                      <a:pt x="18659" y="16443"/>
                    </a:lnTo>
                    <a:lnTo>
                      <a:pt x="18780" y="16876"/>
                    </a:lnTo>
                    <a:lnTo>
                      <a:pt x="19024" y="17310"/>
                    </a:lnTo>
                    <a:lnTo>
                      <a:pt x="19146" y="17744"/>
                    </a:lnTo>
                    <a:lnTo>
                      <a:pt x="19268" y="18134"/>
                    </a:lnTo>
                    <a:lnTo>
                      <a:pt x="19390" y="18525"/>
                    </a:lnTo>
                    <a:lnTo>
                      <a:pt x="19512" y="18915"/>
                    </a:lnTo>
                    <a:lnTo>
                      <a:pt x="19634" y="19176"/>
                    </a:lnTo>
                    <a:lnTo>
                      <a:pt x="19756" y="19479"/>
                    </a:lnTo>
                    <a:lnTo>
                      <a:pt x="19878" y="19740"/>
                    </a:lnTo>
                    <a:lnTo>
                      <a:pt x="19878" y="19957"/>
                    </a:lnTo>
                  </a:path>
                </a:pathLst>
              </a:custGeom>
              <a:blipFill rotWithShape="0">
                <a:blip r:embed="rId3"/>
              </a:blipFill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0513" name="Freeform 34"/>
              <p:cNvSpPr/>
              <p:nvPr/>
            </p:nvSpPr>
            <p:spPr>
              <a:xfrm>
                <a:off x="3918" y="2208"/>
                <a:ext cx="70" cy="17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0000" h="20000">
                    <a:moveTo>
                      <a:pt x="0" y="0"/>
                    </a:moveTo>
                    <a:lnTo>
                      <a:pt x="229" y="629"/>
                    </a:lnTo>
                    <a:lnTo>
                      <a:pt x="343" y="1258"/>
                    </a:lnTo>
                    <a:lnTo>
                      <a:pt x="571" y="1888"/>
                    </a:lnTo>
                    <a:lnTo>
                      <a:pt x="800" y="2517"/>
                    </a:lnTo>
                    <a:lnTo>
                      <a:pt x="914" y="3101"/>
                    </a:lnTo>
                    <a:lnTo>
                      <a:pt x="1257" y="3730"/>
                    </a:lnTo>
                    <a:lnTo>
                      <a:pt x="1371" y="4315"/>
                    </a:lnTo>
                    <a:lnTo>
                      <a:pt x="1600" y="4944"/>
                    </a:lnTo>
                    <a:lnTo>
                      <a:pt x="1714" y="5573"/>
                    </a:lnTo>
                    <a:lnTo>
                      <a:pt x="2057" y="6112"/>
                    </a:lnTo>
                    <a:lnTo>
                      <a:pt x="2171" y="6742"/>
                    </a:lnTo>
                    <a:lnTo>
                      <a:pt x="2400" y="7326"/>
                    </a:lnTo>
                    <a:lnTo>
                      <a:pt x="2629" y="7910"/>
                    </a:lnTo>
                    <a:lnTo>
                      <a:pt x="2743" y="8494"/>
                    </a:lnTo>
                    <a:lnTo>
                      <a:pt x="2971" y="8989"/>
                    </a:lnTo>
                    <a:lnTo>
                      <a:pt x="3200" y="9618"/>
                    </a:lnTo>
                    <a:lnTo>
                      <a:pt x="3314" y="10157"/>
                    </a:lnTo>
                    <a:lnTo>
                      <a:pt x="3543" y="10652"/>
                    </a:lnTo>
                    <a:lnTo>
                      <a:pt x="3771" y="11191"/>
                    </a:lnTo>
                    <a:lnTo>
                      <a:pt x="4000" y="11685"/>
                    </a:lnTo>
                    <a:lnTo>
                      <a:pt x="4114" y="12180"/>
                    </a:lnTo>
                    <a:lnTo>
                      <a:pt x="4343" y="12719"/>
                    </a:lnTo>
                    <a:lnTo>
                      <a:pt x="4571" y="13213"/>
                    </a:lnTo>
                    <a:lnTo>
                      <a:pt x="4686" y="13708"/>
                    </a:lnTo>
                    <a:lnTo>
                      <a:pt x="5029" y="14112"/>
                    </a:lnTo>
                    <a:lnTo>
                      <a:pt x="5143" y="14562"/>
                    </a:lnTo>
                    <a:lnTo>
                      <a:pt x="5371" y="15011"/>
                    </a:lnTo>
                    <a:lnTo>
                      <a:pt x="5600" y="15461"/>
                    </a:lnTo>
                    <a:lnTo>
                      <a:pt x="5714" y="15865"/>
                    </a:lnTo>
                    <a:lnTo>
                      <a:pt x="6057" y="16225"/>
                    </a:lnTo>
                    <a:lnTo>
                      <a:pt x="6171" y="16584"/>
                    </a:lnTo>
                    <a:lnTo>
                      <a:pt x="6400" y="16944"/>
                    </a:lnTo>
                    <a:lnTo>
                      <a:pt x="6629" y="17258"/>
                    </a:lnTo>
                    <a:lnTo>
                      <a:pt x="6743" y="17618"/>
                    </a:lnTo>
                    <a:lnTo>
                      <a:pt x="6971" y="17888"/>
                    </a:lnTo>
                    <a:lnTo>
                      <a:pt x="7200" y="18157"/>
                    </a:lnTo>
                    <a:lnTo>
                      <a:pt x="7429" y="18472"/>
                    </a:lnTo>
                    <a:lnTo>
                      <a:pt x="7543" y="18742"/>
                    </a:lnTo>
                    <a:lnTo>
                      <a:pt x="7886" y="18966"/>
                    </a:lnTo>
                    <a:lnTo>
                      <a:pt x="8000" y="19146"/>
                    </a:lnTo>
                    <a:lnTo>
                      <a:pt x="8229" y="19326"/>
                    </a:lnTo>
                    <a:lnTo>
                      <a:pt x="8457" y="19461"/>
                    </a:lnTo>
                    <a:lnTo>
                      <a:pt x="8571" y="19640"/>
                    </a:lnTo>
                    <a:lnTo>
                      <a:pt x="8914" y="19730"/>
                    </a:lnTo>
                    <a:lnTo>
                      <a:pt x="9029" y="19865"/>
                    </a:lnTo>
                    <a:lnTo>
                      <a:pt x="9257" y="19910"/>
                    </a:lnTo>
                    <a:lnTo>
                      <a:pt x="9486" y="19955"/>
                    </a:lnTo>
                    <a:lnTo>
                      <a:pt x="9714" y="19955"/>
                    </a:lnTo>
                    <a:lnTo>
                      <a:pt x="9943" y="19955"/>
                    </a:lnTo>
                    <a:lnTo>
                      <a:pt x="10057" y="19910"/>
                    </a:lnTo>
                    <a:lnTo>
                      <a:pt x="10286" y="19865"/>
                    </a:lnTo>
                    <a:lnTo>
                      <a:pt x="10514" y="19730"/>
                    </a:lnTo>
                    <a:lnTo>
                      <a:pt x="10743" y="19551"/>
                    </a:lnTo>
                    <a:lnTo>
                      <a:pt x="10971" y="19326"/>
                    </a:lnTo>
                    <a:lnTo>
                      <a:pt x="11314" y="19101"/>
                    </a:lnTo>
                    <a:lnTo>
                      <a:pt x="11429" y="18876"/>
                    </a:lnTo>
                    <a:lnTo>
                      <a:pt x="11771" y="18562"/>
                    </a:lnTo>
                    <a:lnTo>
                      <a:pt x="12000" y="18247"/>
                    </a:lnTo>
                    <a:lnTo>
                      <a:pt x="12114" y="17888"/>
                    </a:lnTo>
                    <a:lnTo>
                      <a:pt x="12457" y="17483"/>
                    </a:lnTo>
                    <a:lnTo>
                      <a:pt x="12686" y="17169"/>
                    </a:lnTo>
                    <a:lnTo>
                      <a:pt x="12914" y="16719"/>
                    </a:lnTo>
                    <a:lnTo>
                      <a:pt x="13257" y="16270"/>
                    </a:lnTo>
                    <a:lnTo>
                      <a:pt x="13371" y="15820"/>
                    </a:lnTo>
                    <a:lnTo>
                      <a:pt x="13714" y="15371"/>
                    </a:lnTo>
                    <a:lnTo>
                      <a:pt x="13943" y="14876"/>
                    </a:lnTo>
                    <a:lnTo>
                      <a:pt x="14171" y="14337"/>
                    </a:lnTo>
                    <a:lnTo>
                      <a:pt x="14400" y="13843"/>
                    </a:lnTo>
                    <a:lnTo>
                      <a:pt x="14743" y="13303"/>
                    </a:lnTo>
                    <a:lnTo>
                      <a:pt x="14857" y="12809"/>
                    </a:lnTo>
                    <a:lnTo>
                      <a:pt x="15200" y="12180"/>
                    </a:lnTo>
                    <a:lnTo>
                      <a:pt x="15429" y="11685"/>
                    </a:lnTo>
                    <a:lnTo>
                      <a:pt x="15657" y="11101"/>
                    </a:lnTo>
                    <a:lnTo>
                      <a:pt x="15886" y="10562"/>
                    </a:lnTo>
                    <a:lnTo>
                      <a:pt x="16114" y="10022"/>
                    </a:lnTo>
                    <a:lnTo>
                      <a:pt x="16343" y="9483"/>
                    </a:lnTo>
                    <a:lnTo>
                      <a:pt x="16571" y="8899"/>
                    </a:lnTo>
                    <a:lnTo>
                      <a:pt x="16800" y="8360"/>
                    </a:lnTo>
                    <a:lnTo>
                      <a:pt x="17029" y="7820"/>
                    </a:lnTo>
                    <a:lnTo>
                      <a:pt x="17257" y="7281"/>
                    </a:lnTo>
                    <a:lnTo>
                      <a:pt x="17371" y="6787"/>
                    </a:lnTo>
                    <a:lnTo>
                      <a:pt x="17714" y="6247"/>
                    </a:lnTo>
                    <a:lnTo>
                      <a:pt x="17829" y="5708"/>
                    </a:lnTo>
                    <a:lnTo>
                      <a:pt x="18171" y="5213"/>
                    </a:lnTo>
                    <a:lnTo>
                      <a:pt x="18286" y="4764"/>
                    </a:lnTo>
                    <a:lnTo>
                      <a:pt x="18400" y="4270"/>
                    </a:lnTo>
                    <a:lnTo>
                      <a:pt x="18743" y="3865"/>
                    </a:lnTo>
                    <a:lnTo>
                      <a:pt x="18857" y="3416"/>
                    </a:lnTo>
                    <a:lnTo>
                      <a:pt x="19086" y="3011"/>
                    </a:lnTo>
                    <a:lnTo>
                      <a:pt x="19200" y="2607"/>
                    </a:lnTo>
                    <a:lnTo>
                      <a:pt x="19314" y="2247"/>
                    </a:lnTo>
                    <a:lnTo>
                      <a:pt x="19429" y="1933"/>
                    </a:lnTo>
                    <a:lnTo>
                      <a:pt x="19543" y="1618"/>
                    </a:lnTo>
                    <a:lnTo>
                      <a:pt x="19771" y="1348"/>
                    </a:lnTo>
                    <a:lnTo>
                      <a:pt x="19771" y="1034"/>
                    </a:lnTo>
                    <a:lnTo>
                      <a:pt x="19886" y="854"/>
                    </a:lnTo>
                  </a:path>
                </a:pathLst>
              </a:custGeom>
              <a:blipFill rotWithShape="0">
                <a:blip r:embed="rId3"/>
              </a:blipFill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0514" name="Freeform 35"/>
              <p:cNvSpPr/>
              <p:nvPr/>
            </p:nvSpPr>
            <p:spPr>
              <a:xfrm>
                <a:off x="3990" y="2040"/>
                <a:ext cx="65" cy="18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0000" h="20000">
                    <a:moveTo>
                      <a:pt x="0" y="19065"/>
                    </a:moveTo>
                    <a:lnTo>
                      <a:pt x="244" y="18486"/>
                    </a:lnTo>
                    <a:lnTo>
                      <a:pt x="488" y="17906"/>
                    </a:lnTo>
                    <a:lnTo>
                      <a:pt x="732" y="17283"/>
                    </a:lnTo>
                    <a:lnTo>
                      <a:pt x="854" y="16704"/>
                    </a:lnTo>
                    <a:lnTo>
                      <a:pt x="1098" y="16080"/>
                    </a:lnTo>
                    <a:lnTo>
                      <a:pt x="1341" y="15501"/>
                    </a:lnTo>
                    <a:lnTo>
                      <a:pt x="1585" y="14878"/>
                    </a:lnTo>
                    <a:lnTo>
                      <a:pt x="1829" y="14298"/>
                    </a:lnTo>
                    <a:lnTo>
                      <a:pt x="1951" y="13719"/>
                    </a:lnTo>
                    <a:lnTo>
                      <a:pt x="2195" y="13140"/>
                    </a:lnTo>
                    <a:lnTo>
                      <a:pt x="2439" y="12606"/>
                    </a:lnTo>
                    <a:lnTo>
                      <a:pt x="2683" y="12027"/>
                    </a:lnTo>
                    <a:lnTo>
                      <a:pt x="2927" y="11448"/>
                    </a:lnTo>
                    <a:lnTo>
                      <a:pt x="3049" y="10869"/>
                    </a:lnTo>
                    <a:lnTo>
                      <a:pt x="3293" y="10334"/>
                    </a:lnTo>
                    <a:lnTo>
                      <a:pt x="3537" y="9844"/>
                    </a:lnTo>
                    <a:lnTo>
                      <a:pt x="3780" y="9310"/>
                    </a:lnTo>
                    <a:lnTo>
                      <a:pt x="4024" y="8775"/>
                    </a:lnTo>
                    <a:lnTo>
                      <a:pt x="4268" y="8241"/>
                    </a:lnTo>
                    <a:lnTo>
                      <a:pt x="4390" y="7751"/>
                    </a:lnTo>
                    <a:lnTo>
                      <a:pt x="4756" y="7261"/>
                    </a:lnTo>
                    <a:lnTo>
                      <a:pt x="4878" y="6815"/>
                    </a:lnTo>
                    <a:lnTo>
                      <a:pt x="5122" y="6325"/>
                    </a:lnTo>
                    <a:lnTo>
                      <a:pt x="5366" y="5880"/>
                    </a:lnTo>
                    <a:lnTo>
                      <a:pt x="5488" y="5434"/>
                    </a:lnTo>
                    <a:lnTo>
                      <a:pt x="5854" y="4989"/>
                    </a:lnTo>
                    <a:lnTo>
                      <a:pt x="5854" y="4588"/>
                    </a:lnTo>
                    <a:lnTo>
                      <a:pt x="6220" y="4143"/>
                    </a:lnTo>
                    <a:lnTo>
                      <a:pt x="6463" y="3786"/>
                    </a:lnTo>
                    <a:lnTo>
                      <a:pt x="6585" y="3430"/>
                    </a:lnTo>
                    <a:lnTo>
                      <a:pt x="6951" y="3029"/>
                    </a:lnTo>
                    <a:lnTo>
                      <a:pt x="7073" y="2717"/>
                    </a:lnTo>
                    <a:lnTo>
                      <a:pt x="7317" y="2450"/>
                    </a:lnTo>
                    <a:lnTo>
                      <a:pt x="7439" y="2094"/>
                    </a:lnTo>
                    <a:lnTo>
                      <a:pt x="7683" y="1826"/>
                    </a:lnTo>
                    <a:lnTo>
                      <a:pt x="7927" y="1604"/>
                    </a:lnTo>
                    <a:lnTo>
                      <a:pt x="8171" y="1292"/>
                    </a:lnTo>
                    <a:lnTo>
                      <a:pt x="8415" y="1069"/>
                    </a:lnTo>
                    <a:lnTo>
                      <a:pt x="8537" y="846"/>
                    </a:lnTo>
                    <a:lnTo>
                      <a:pt x="8780" y="668"/>
                    </a:lnTo>
                    <a:lnTo>
                      <a:pt x="9024" y="490"/>
                    </a:lnTo>
                    <a:lnTo>
                      <a:pt x="9146" y="401"/>
                    </a:lnTo>
                    <a:lnTo>
                      <a:pt x="9512" y="267"/>
                    </a:lnTo>
                    <a:lnTo>
                      <a:pt x="9512" y="134"/>
                    </a:lnTo>
                    <a:lnTo>
                      <a:pt x="9878" y="89"/>
                    </a:lnTo>
                    <a:lnTo>
                      <a:pt x="10000" y="45"/>
                    </a:lnTo>
                    <a:lnTo>
                      <a:pt x="10244" y="0"/>
                    </a:lnTo>
                    <a:lnTo>
                      <a:pt x="10488" y="45"/>
                    </a:lnTo>
                    <a:lnTo>
                      <a:pt x="10732" y="45"/>
                    </a:lnTo>
                    <a:lnTo>
                      <a:pt x="10854" y="89"/>
                    </a:lnTo>
                    <a:lnTo>
                      <a:pt x="11098" y="223"/>
                    </a:lnTo>
                    <a:lnTo>
                      <a:pt x="11341" y="356"/>
                    </a:lnTo>
                    <a:lnTo>
                      <a:pt x="11585" y="535"/>
                    </a:lnTo>
                    <a:lnTo>
                      <a:pt x="11829" y="757"/>
                    </a:lnTo>
                    <a:lnTo>
                      <a:pt x="12073" y="980"/>
                    </a:lnTo>
                    <a:lnTo>
                      <a:pt x="12195" y="1247"/>
                    </a:lnTo>
                    <a:lnTo>
                      <a:pt x="12439" y="1604"/>
                    </a:lnTo>
                    <a:lnTo>
                      <a:pt x="12683" y="1915"/>
                    </a:lnTo>
                    <a:lnTo>
                      <a:pt x="12927" y="2272"/>
                    </a:lnTo>
                    <a:lnTo>
                      <a:pt x="13049" y="2717"/>
                    </a:lnTo>
                    <a:lnTo>
                      <a:pt x="13415" y="3118"/>
                    </a:lnTo>
                    <a:lnTo>
                      <a:pt x="13537" y="3519"/>
                    </a:lnTo>
                    <a:lnTo>
                      <a:pt x="13780" y="3964"/>
                    </a:lnTo>
                    <a:lnTo>
                      <a:pt x="14146" y="4454"/>
                    </a:lnTo>
                    <a:lnTo>
                      <a:pt x="14268" y="4944"/>
                    </a:lnTo>
                    <a:lnTo>
                      <a:pt x="14512" y="5479"/>
                    </a:lnTo>
                    <a:lnTo>
                      <a:pt x="14756" y="5969"/>
                    </a:lnTo>
                    <a:lnTo>
                      <a:pt x="15000" y="6503"/>
                    </a:lnTo>
                    <a:lnTo>
                      <a:pt x="15122" y="7038"/>
                    </a:lnTo>
                    <a:lnTo>
                      <a:pt x="15366" y="7617"/>
                    </a:lnTo>
                    <a:lnTo>
                      <a:pt x="15610" y="8151"/>
                    </a:lnTo>
                    <a:lnTo>
                      <a:pt x="15854" y="8775"/>
                    </a:lnTo>
                    <a:lnTo>
                      <a:pt x="16098" y="9310"/>
                    </a:lnTo>
                    <a:lnTo>
                      <a:pt x="16220" y="9889"/>
                    </a:lnTo>
                    <a:lnTo>
                      <a:pt x="16585" y="10468"/>
                    </a:lnTo>
                    <a:lnTo>
                      <a:pt x="16707" y="11047"/>
                    </a:lnTo>
                    <a:lnTo>
                      <a:pt x="16951" y="11626"/>
                    </a:lnTo>
                    <a:lnTo>
                      <a:pt x="17195" y="12205"/>
                    </a:lnTo>
                    <a:lnTo>
                      <a:pt x="17317" y="12739"/>
                    </a:lnTo>
                    <a:lnTo>
                      <a:pt x="17561" y="13318"/>
                    </a:lnTo>
                    <a:lnTo>
                      <a:pt x="17683" y="13853"/>
                    </a:lnTo>
                    <a:lnTo>
                      <a:pt x="17927" y="14388"/>
                    </a:lnTo>
                    <a:lnTo>
                      <a:pt x="18049" y="14922"/>
                    </a:lnTo>
                    <a:lnTo>
                      <a:pt x="18293" y="15412"/>
                    </a:lnTo>
                    <a:lnTo>
                      <a:pt x="18415" y="15902"/>
                    </a:lnTo>
                    <a:lnTo>
                      <a:pt x="18659" y="16437"/>
                    </a:lnTo>
                    <a:lnTo>
                      <a:pt x="18780" y="16882"/>
                    </a:lnTo>
                    <a:lnTo>
                      <a:pt x="19024" y="17283"/>
                    </a:lnTo>
                    <a:lnTo>
                      <a:pt x="19146" y="17728"/>
                    </a:lnTo>
                    <a:lnTo>
                      <a:pt x="19268" y="18174"/>
                    </a:lnTo>
                    <a:lnTo>
                      <a:pt x="19390" y="18530"/>
                    </a:lnTo>
                    <a:lnTo>
                      <a:pt x="19512" y="18886"/>
                    </a:lnTo>
                    <a:lnTo>
                      <a:pt x="19634" y="19198"/>
                    </a:lnTo>
                    <a:lnTo>
                      <a:pt x="19756" y="19510"/>
                    </a:lnTo>
                    <a:lnTo>
                      <a:pt x="19878" y="19733"/>
                    </a:lnTo>
                    <a:lnTo>
                      <a:pt x="19878" y="19955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solidFill>
                    <a:srgbClr val="0000FF"/>
                  </a:solidFill>
                </a:endParaRPr>
              </a:p>
            </p:txBody>
          </p:sp>
          <p:sp>
            <p:nvSpPr>
              <p:cNvPr id="20515" name="Freeform 36"/>
              <p:cNvSpPr/>
              <p:nvPr/>
            </p:nvSpPr>
            <p:spPr>
              <a:xfrm>
                <a:off x="4055" y="2213"/>
                <a:ext cx="70" cy="17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0000" h="20000">
                    <a:moveTo>
                      <a:pt x="0" y="0"/>
                    </a:moveTo>
                    <a:lnTo>
                      <a:pt x="229" y="600"/>
                    </a:lnTo>
                    <a:lnTo>
                      <a:pt x="343" y="1293"/>
                    </a:lnTo>
                    <a:lnTo>
                      <a:pt x="571" y="1894"/>
                    </a:lnTo>
                    <a:lnTo>
                      <a:pt x="800" y="2540"/>
                    </a:lnTo>
                    <a:lnTo>
                      <a:pt x="914" y="3141"/>
                    </a:lnTo>
                    <a:lnTo>
                      <a:pt x="1257" y="3741"/>
                    </a:lnTo>
                    <a:lnTo>
                      <a:pt x="1371" y="4342"/>
                    </a:lnTo>
                    <a:lnTo>
                      <a:pt x="1600" y="4942"/>
                    </a:lnTo>
                    <a:lnTo>
                      <a:pt x="1714" y="5543"/>
                    </a:lnTo>
                    <a:lnTo>
                      <a:pt x="2057" y="6189"/>
                    </a:lnTo>
                    <a:lnTo>
                      <a:pt x="2171" y="6744"/>
                    </a:lnTo>
                    <a:lnTo>
                      <a:pt x="2400" y="7298"/>
                    </a:lnTo>
                    <a:lnTo>
                      <a:pt x="2629" y="7898"/>
                    </a:lnTo>
                    <a:lnTo>
                      <a:pt x="2743" y="8453"/>
                    </a:lnTo>
                    <a:lnTo>
                      <a:pt x="2971" y="9007"/>
                    </a:lnTo>
                    <a:lnTo>
                      <a:pt x="3200" y="9607"/>
                    </a:lnTo>
                    <a:lnTo>
                      <a:pt x="3314" y="10162"/>
                    </a:lnTo>
                    <a:lnTo>
                      <a:pt x="3543" y="10670"/>
                    </a:lnTo>
                    <a:lnTo>
                      <a:pt x="3771" y="11224"/>
                    </a:lnTo>
                    <a:lnTo>
                      <a:pt x="4000" y="11732"/>
                    </a:lnTo>
                    <a:lnTo>
                      <a:pt x="4114" y="12194"/>
                    </a:lnTo>
                    <a:lnTo>
                      <a:pt x="4343" y="12702"/>
                    </a:lnTo>
                    <a:lnTo>
                      <a:pt x="4571" y="13210"/>
                    </a:lnTo>
                    <a:lnTo>
                      <a:pt x="4686" y="13672"/>
                    </a:lnTo>
                    <a:lnTo>
                      <a:pt x="5029" y="14134"/>
                    </a:lnTo>
                    <a:lnTo>
                      <a:pt x="5143" y="14550"/>
                    </a:lnTo>
                    <a:lnTo>
                      <a:pt x="5371" y="15058"/>
                    </a:lnTo>
                    <a:lnTo>
                      <a:pt x="5600" y="15427"/>
                    </a:lnTo>
                    <a:lnTo>
                      <a:pt x="5714" y="15843"/>
                    </a:lnTo>
                    <a:lnTo>
                      <a:pt x="6057" y="16212"/>
                    </a:lnTo>
                    <a:lnTo>
                      <a:pt x="6171" y="16628"/>
                    </a:lnTo>
                    <a:lnTo>
                      <a:pt x="6400" y="16952"/>
                    </a:lnTo>
                    <a:lnTo>
                      <a:pt x="6629" y="17321"/>
                    </a:lnTo>
                    <a:lnTo>
                      <a:pt x="6743" y="17598"/>
                    </a:lnTo>
                    <a:lnTo>
                      <a:pt x="6971" y="17921"/>
                    </a:lnTo>
                    <a:lnTo>
                      <a:pt x="7200" y="18152"/>
                    </a:lnTo>
                    <a:lnTo>
                      <a:pt x="7429" y="18476"/>
                    </a:lnTo>
                    <a:lnTo>
                      <a:pt x="7543" y="18707"/>
                    </a:lnTo>
                    <a:lnTo>
                      <a:pt x="7886" y="18938"/>
                    </a:lnTo>
                    <a:lnTo>
                      <a:pt x="8000" y="19169"/>
                    </a:lnTo>
                    <a:lnTo>
                      <a:pt x="8229" y="19353"/>
                    </a:lnTo>
                    <a:lnTo>
                      <a:pt x="8457" y="19492"/>
                    </a:lnTo>
                    <a:lnTo>
                      <a:pt x="8571" y="19630"/>
                    </a:lnTo>
                    <a:lnTo>
                      <a:pt x="8914" y="19723"/>
                    </a:lnTo>
                    <a:lnTo>
                      <a:pt x="9029" y="19861"/>
                    </a:lnTo>
                    <a:lnTo>
                      <a:pt x="9257" y="19908"/>
                    </a:lnTo>
                    <a:lnTo>
                      <a:pt x="9486" y="19954"/>
                    </a:lnTo>
                    <a:lnTo>
                      <a:pt x="9714" y="19954"/>
                    </a:lnTo>
                    <a:lnTo>
                      <a:pt x="9943" y="19954"/>
                    </a:lnTo>
                    <a:lnTo>
                      <a:pt x="10057" y="19908"/>
                    </a:lnTo>
                    <a:lnTo>
                      <a:pt x="10286" y="19861"/>
                    </a:lnTo>
                    <a:lnTo>
                      <a:pt x="10514" y="19723"/>
                    </a:lnTo>
                    <a:lnTo>
                      <a:pt x="10743" y="19538"/>
                    </a:lnTo>
                    <a:lnTo>
                      <a:pt x="10971" y="19353"/>
                    </a:lnTo>
                    <a:lnTo>
                      <a:pt x="11314" y="19122"/>
                    </a:lnTo>
                    <a:lnTo>
                      <a:pt x="11429" y="18845"/>
                    </a:lnTo>
                    <a:lnTo>
                      <a:pt x="11771" y="18522"/>
                    </a:lnTo>
                    <a:lnTo>
                      <a:pt x="12000" y="18245"/>
                    </a:lnTo>
                    <a:lnTo>
                      <a:pt x="12114" y="17921"/>
                    </a:lnTo>
                    <a:lnTo>
                      <a:pt x="12457" y="17506"/>
                    </a:lnTo>
                    <a:lnTo>
                      <a:pt x="12686" y="17136"/>
                    </a:lnTo>
                    <a:lnTo>
                      <a:pt x="12914" y="16721"/>
                    </a:lnTo>
                    <a:lnTo>
                      <a:pt x="13257" y="16259"/>
                    </a:lnTo>
                    <a:lnTo>
                      <a:pt x="13371" y="15797"/>
                    </a:lnTo>
                    <a:lnTo>
                      <a:pt x="13714" y="15381"/>
                    </a:lnTo>
                    <a:lnTo>
                      <a:pt x="13943" y="14873"/>
                    </a:lnTo>
                    <a:lnTo>
                      <a:pt x="14171" y="14365"/>
                    </a:lnTo>
                    <a:lnTo>
                      <a:pt x="14400" y="13811"/>
                    </a:lnTo>
                    <a:lnTo>
                      <a:pt x="14743" y="13303"/>
                    </a:lnTo>
                    <a:lnTo>
                      <a:pt x="14857" y="12794"/>
                    </a:lnTo>
                    <a:lnTo>
                      <a:pt x="15200" y="12194"/>
                    </a:lnTo>
                    <a:lnTo>
                      <a:pt x="15429" y="11640"/>
                    </a:lnTo>
                    <a:lnTo>
                      <a:pt x="15657" y="11085"/>
                    </a:lnTo>
                    <a:lnTo>
                      <a:pt x="15886" y="10531"/>
                    </a:lnTo>
                    <a:lnTo>
                      <a:pt x="16114" y="10023"/>
                    </a:lnTo>
                    <a:lnTo>
                      <a:pt x="16343" y="9469"/>
                    </a:lnTo>
                    <a:lnTo>
                      <a:pt x="16571" y="8961"/>
                    </a:lnTo>
                    <a:lnTo>
                      <a:pt x="16800" y="8406"/>
                    </a:lnTo>
                    <a:lnTo>
                      <a:pt x="17029" y="7806"/>
                    </a:lnTo>
                    <a:lnTo>
                      <a:pt x="17257" y="7298"/>
                    </a:lnTo>
                    <a:lnTo>
                      <a:pt x="17371" y="6744"/>
                    </a:lnTo>
                    <a:lnTo>
                      <a:pt x="17714" y="6236"/>
                    </a:lnTo>
                    <a:lnTo>
                      <a:pt x="17829" y="5727"/>
                    </a:lnTo>
                    <a:lnTo>
                      <a:pt x="18171" y="5219"/>
                    </a:lnTo>
                    <a:lnTo>
                      <a:pt x="18286" y="4758"/>
                    </a:lnTo>
                    <a:lnTo>
                      <a:pt x="18400" y="4249"/>
                    </a:lnTo>
                    <a:lnTo>
                      <a:pt x="18743" y="3880"/>
                    </a:lnTo>
                    <a:lnTo>
                      <a:pt x="18857" y="3372"/>
                    </a:lnTo>
                    <a:lnTo>
                      <a:pt x="19086" y="3002"/>
                    </a:lnTo>
                    <a:lnTo>
                      <a:pt x="19200" y="2587"/>
                    </a:lnTo>
                    <a:lnTo>
                      <a:pt x="19314" y="2263"/>
                    </a:lnTo>
                    <a:lnTo>
                      <a:pt x="19429" y="1894"/>
                    </a:lnTo>
                    <a:lnTo>
                      <a:pt x="19543" y="1617"/>
                    </a:lnTo>
                    <a:lnTo>
                      <a:pt x="19771" y="1339"/>
                    </a:lnTo>
                    <a:lnTo>
                      <a:pt x="19771" y="1062"/>
                    </a:lnTo>
                    <a:lnTo>
                      <a:pt x="19886" y="831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solidFill>
                    <a:srgbClr val="0000FF"/>
                  </a:solidFill>
                </a:endParaRPr>
              </a:p>
            </p:txBody>
          </p:sp>
        </p:grpSp>
        <p:grpSp>
          <p:nvGrpSpPr>
            <p:cNvPr id="20516" name="Group 37"/>
            <p:cNvGrpSpPr/>
            <p:nvPr/>
          </p:nvGrpSpPr>
          <p:grpSpPr>
            <a:xfrm>
              <a:off x="3204" y="1056"/>
              <a:ext cx="876" cy="186"/>
              <a:chOff x="3204" y="1680"/>
              <a:chExt cx="876" cy="186"/>
            </a:xfrm>
          </p:grpSpPr>
          <p:sp>
            <p:nvSpPr>
              <p:cNvPr id="20517" name="Line 38"/>
              <p:cNvSpPr/>
              <p:nvPr/>
            </p:nvSpPr>
            <p:spPr>
              <a:xfrm>
                <a:off x="3736" y="1824"/>
                <a:ext cx="344" cy="0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round/>
                <a:headEnd type="none" w="med" len="sm"/>
                <a:tailEnd type="triangle" w="med" len="sm"/>
              </a:ln>
            </p:spPr>
          </p:sp>
          <p:sp>
            <p:nvSpPr>
              <p:cNvPr id="20518" name="Rectangle 39"/>
              <p:cNvSpPr/>
              <p:nvPr/>
            </p:nvSpPr>
            <p:spPr>
              <a:xfrm>
                <a:off x="3204" y="1680"/>
                <a:ext cx="540" cy="18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12700" tIns="12700" rIns="12700" bIns="12700" anchor="t"/>
              <a:lstStyle/>
              <a:p>
                <a:pPr algn="just"/>
                <a:r>
                  <a:rPr lang="zh-CN" altLang="en-US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波列</a:t>
                </a:r>
              </a:p>
            </p:txBody>
          </p:sp>
        </p:grpSp>
        <p:grpSp>
          <p:nvGrpSpPr>
            <p:cNvPr id="20519" name="Group 40"/>
            <p:cNvGrpSpPr/>
            <p:nvPr/>
          </p:nvGrpSpPr>
          <p:grpSpPr>
            <a:xfrm>
              <a:off x="3024" y="1536"/>
              <a:ext cx="1104" cy="472"/>
              <a:chOff x="3024" y="2160"/>
              <a:chExt cx="1104" cy="472"/>
            </a:xfrm>
          </p:grpSpPr>
          <p:sp>
            <p:nvSpPr>
              <p:cNvPr id="20520" name="Line 41"/>
              <p:cNvSpPr/>
              <p:nvPr/>
            </p:nvSpPr>
            <p:spPr>
              <a:xfrm>
                <a:off x="3024" y="2160"/>
                <a:ext cx="0" cy="424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sm"/>
                <a:tailEnd type="none" w="med" len="sm"/>
              </a:ln>
            </p:spPr>
          </p:sp>
          <p:sp>
            <p:nvSpPr>
              <p:cNvPr id="20521" name="Line 42"/>
              <p:cNvSpPr/>
              <p:nvPr/>
            </p:nvSpPr>
            <p:spPr>
              <a:xfrm>
                <a:off x="4128" y="2208"/>
                <a:ext cx="0" cy="424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sm"/>
                <a:tailEnd type="none" w="med" len="sm"/>
              </a:ln>
            </p:spPr>
          </p:sp>
          <p:sp>
            <p:nvSpPr>
              <p:cNvPr id="20522" name="Line 43"/>
              <p:cNvSpPr/>
              <p:nvPr/>
            </p:nvSpPr>
            <p:spPr>
              <a:xfrm flipV="1">
                <a:off x="3024" y="2496"/>
                <a:ext cx="1104" cy="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triangle" w="med" len="sm"/>
                <a:tailEnd type="triangle" w="med" len="sm"/>
              </a:ln>
            </p:spPr>
          </p:sp>
        </p:grpSp>
        <p:sp>
          <p:nvSpPr>
            <p:cNvPr id="20523" name="Rectangle 44"/>
            <p:cNvSpPr/>
            <p:nvPr/>
          </p:nvSpPr>
          <p:spPr>
            <a:xfrm>
              <a:off x="3072" y="1968"/>
              <a:ext cx="1162" cy="26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2700" tIns="12700" rIns="12700" bIns="12700" anchor="t"/>
            <a:lstStyle/>
            <a:p>
              <a:pPr algn="just"/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波列长</a:t>
              </a:r>
              <a:r>
                <a:rPr lang="en-US" altLang="zh-CN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endPara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245806" name="Text Box 46"/>
          <p:cNvSpPr txBox="1"/>
          <p:nvPr/>
        </p:nvSpPr>
        <p:spPr>
          <a:xfrm>
            <a:off x="2195736" y="4725144"/>
            <a:ext cx="3312368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持续时间</a:t>
            </a:r>
            <a:r>
              <a:rPr lang="zh-CN" altLang="en-US" sz="2800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Symbol" panose="05050102010706020507" pitchFamily="18" charset="2"/>
              </a:rPr>
              <a:t></a:t>
            </a:r>
            <a:r>
              <a:rPr lang="zh-CN" altLang="en-US" sz="2800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～</a:t>
            </a:r>
            <a:r>
              <a:rPr lang="en-US" altLang="zh-CN" sz="2800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10</a:t>
            </a:r>
            <a:r>
              <a:rPr lang="zh-CN" altLang="en-US" sz="2800" b="1" baseline="30000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－</a:t>
            </a:r>
            <a:r>
              <a:rPr lang="en-US" altLang="zh-CN" sz="2800" b="1" baseline="30000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8</a:t>
            </a:r>
            <a:r>
              <a:rPr lang="en-US" altLang="zh-CN" sz="2800" b="1" dirty="0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5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>
          <a:xfrm>
            <a:off x="2051720" y="188640"/>
            <a:ext cx="4895850" cy="431800"/>
          </a:xfrm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2800" b="1" dirty="0">
                <a:solidFill>
                  <a:srgbClr val="C00000"/>
                </a:solidFill>
                <a:ea typeface="黑体" panose="02010609060101010101" pitchFamily="49" charset="-122"/>
              </a:rPr>
              <a:t>相干光源获得方法</a:t>
            </a:r>
          </a:p>
        </p:txBody>
      </p:sp>
      <p:sp>
        <p:nvSpPr>
          <p:cNvPr id="220164" name="Text Box 4"/>
          <p:cNvSpPr txBox="1"/>
          <p:nvPr/>
        </p:nvSpPr>
        <p:spPr>
          <a:xfrm>
            <a:off x="1115616" y="692696"/>
            <a:ext cx="684076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通常是将一个普通光源所发出的每一束光，采用某些办法使其通过两个不同的光路变成两束光，再让它们实现相干叠加。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 </a:t>
            </a:r>
          </a:p>
        </p:txBody>
      </p:sp>
      <p:grpSp>
        <p:nvGrpSpPr>
          <p:cNvPr id="220235" name="Group 75"/>
          <p:cNvGrpSpPr/>
          <p:nvPr/>
        </p:nvGrpSpPr>
        <p:grpSpPr>
          <a:xfrm>
            <a:off x="4860032" y="1628800"/>
            <a:ext cx="3090863" cy="2843212"/>
            <a:chOff x="2897" y="2238"/>
            <a:chExt cx="1947" cy="1791"/>
          </a:xfrm>
        </p:grpSpPr>
        <p:grpSp>
          <p:nvGrpSpPr>
            <p:cNvPr id="21508" name="Group 73"/>
            <p:cNvGrpSpPr/>
            <p:nvPr/>
          </p:nvGrpSpPr>
          <p:grpSpPr>
            <a:xfrm>
              <a:off x="2897" y="2238"/>
              <a:ext cx="1947" cy="1791"/>
              <a:chOff x="2897" y="2238"/>
              <a:chExt cx="1947" cy="1791"/>
            </a:xfrm>
          </p:grpSpPr>
          <p:sp>
            <p:nvSpPr>
              <p:cNvPr id="21509" name="Rectangle 46"/>
              <p:cNvSpPr/>
              <p:nvPr/>
            </p:nvSpPr>
            <p:spPr>
              <a:xfrm>
                <a:off x="3467" y="2238"/>
                <a:ext cx="728" cy="28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12700" tIns="12700" rIns="12700" bIns="12700" anchor="t"/>
              <a:lstStyle/>
              <a:p>
                <a:pPr algn="just"/>
                <a:endParaRPr lang="zh-CN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510" name="Rectangle 47"/>
              <p:cNvSpPr/>
              <p:nvPr/>
            </p:nvSpPr>
            <p:spPr>
              <a:xfrm>
                <a:off x="3318" y="3485"/>
                <a:ext cx="1366" cy="498"/>
              </a:xfrm>
              <a:prstGeom prst="rect">
                <a:avLst/>
              </a:prstGeom>
              <a:solidFill>
                <a:srgbClr val="FFFF00"/>
              </a:solidFill>
              <a:ln w="19050" cap="flat" cmpd="sng">
                <a:solidFill>
                  <a:srgbClr val="80008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algn="just" eaLnBrk="0" hangingPunct="0"/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511" name="Line 48"/>
              <p:cNvSpPr/>
              <p:nvPr/>
            </p:nvSpPr>
            <p:spPr>
              <a:xfrm>
                <a:off x="3789" y="3485"/>
                <a:ext cx="158" cy="486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sm"/>
                <a:tailEnd type="triangle" w="med" len="sm"/>
              </a:ln>
            </p:spPr>
          </p:sp>
          <p:sp>
            <p:nvSpPr>
              <p:cNvPr id="21512" name="Line 49"/>
              <p:cNvSpPr/>
              <p:nvPr/>
            </p:nvSpPr>
            <p:spPr>
              <a:xfrm flipH="1">
                <a:off x="3927" y="3461"/>
                <a:ext cx="165" cy="522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round/>
                <a:headEnd type="triangle" w="med" len="sm"/>
                <a:tailEnd type="none" w="med" len="sm"/>
              </a:ln>
            </p:spPr>
          </p:sp>
          <p:sp>
            <p:nvSpPr>
              <p:cNvPr id="21513" name="Line 50"/>
              <p:cNvSpPr/>
              <p:nvPr/>
            </p:nvSpPr>
            <p:spPr>
              <a:xfrm>
                <a:off x="3222" y="2874"/>
                <a:ext cx="560" cy="608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sm"/>
                <a:tailEnd type="triangle" w="med" len="sm"/>
              </a:ln>
            </p:spPr>
          </p:sp>
          <p:sp>
            <p:nvSpPr>
              <p:cNvPr id="21514" name="Line 51"/>
              <p:cNvSpPr/>
              <p:nvPr/>
            </p:nvSpPr>
            <p:spPr>
              <a:xfrm flipH="1">
                <a:off x="3770" y="2865"/>
                <a:ext cx="560" cy="608"/>
              </a:xfrm>
              <a:prstGeom prst="line">
                <a:avLst/>
              </a:prstGeom>
              <a:ln w="57150" cap="flat" cmpd="sng">
                <a:solidFill>
                  <a:srgbClr val="0000FF"/>
                </a:solidFill>
                <a:prstDash val="solid"/>
                <a:round/>
                <a:headEnd type="triangle" w="med" len="sm"/>
                <a:tailEnd type="none" w="med" len="sm"/>
              </a:ln>
            </p:spPr>
          </p:sp>
          <p:sp>
            <p:nvSpPr>
              <p:cNvPr id="21515" name="Line 52"/>
              <p:cNvSpPr/>
              <p:nvPr/>
            </p:nvSpPr>
            <p:spPr>
              <a:xfrm flipV="1">
                <a:off x="4075" y="3059"/>
                <a:ext cx="383" cy="426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round/>
                <a:headEnd type="none" w="med" len="sm"/>
                <a:tailEnd type="triangle" w="med" len="sm"/>
              </a:ln>
            </p:spPr>
          </p:sp>
          <p:grpSp>
            <p:nvGrpSpPr>
              <p:cNvPr id="21516" name="Group 53"/>
              <p:cNvGrpSpPr/>
              <p:nvPr/>
            </p:nvGrpSpPr>
            <p:grpSpPr>
              <a:xfrm>
                <a:off x="4318" y="2798"/>
                <a:ext cx="221" cy="270"/>
                <a:chOff x="4276" y="3270"/>
                <a:chExt cx="180" cy="178"/>
              </a:xfrm>
            </p:grpSpPr>
            <p:sp>
              <p:nvSpPr>
                <p:cNvPr id="21517" name="Arc 54"/>
                <p:cNvSpPr/>
                <p:nvPr/>
              </p:nvSpPr>
              <p:spPr>
                <a:xfrm flipH="1" flipV="1">
                  <a:off x="4276" y="3272"/>
                  <a:ext cx="176" cy="17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18" name="Arc 55"/>
                <p:cNvSpPr/>
                <p:nvPr/>
              </p:nvSpPr>
              <p:spPr>
                <a:xfrm>
                  <a:off x="4280" y="3270"/>
                  <a:ext cx="176" cy="17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21600" h="21600" fill="none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1519" name="Line 56"/>
              <p:cNvSpPr/>
              <p:nvPr/>
            </p:nvSpPr>
            <p:spPr>
              <a:xfrm flipV="1">
                <a:off x="4397" y="2649"/>
                <a:ext cx="269" cy="158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sm"/>
                <a:tailEnd type="none" w="med" len="sm"/>
              </a:ln>
            </p:spPr>
          </p:sp>
          <p:sp>
            <p:nvSpPr>
              <p:cNvPr id="21520" name="Line 57"/>
              <p:cNvSpPr/>
              <p:nvPr/>
            </p:nvSpPr>
            <p:spPr>
              <a:xfrm flipV="1">
                <a:off x="4529" y="2653"/>
                <a:ext cx="134" cy="32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sm"/>
                <a:tailEnd type="none" w="med" len="sm"/>
              </a:ln>
            </p:spPr>
          </p:sp>
          <p:sp>
            <p:nvSpPr>
              <p:cNvPr id="21521" name="Rectangle 58"/>
              <p:cNvSpPr/>
              <p:nvPr/>
            </p:nvSpPr>
            <p:spPr>
              <a:xfrm>
                <a:off x="4608" y="2340"/>
                <a:ext cx="216" cy="35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12700" tIns="12700" rIns="12700" bIns="12700" anchor="t"/>
              <a:lstStyle/>
              <a:p>
                <a:pPr algn="just"/>
                <a:endParaRPr lang="zh-CN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522" name="Rectangle 59"/>
              <p:cNvSpPr/>
              <p:nvPr/>
            </p:nvSpPr>
            <p:spPr>
              <a:xfrm>
                <a:off x="4684" y="2400"/>
                <a:ext cx="160" cy="32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12700" tIns="12700" rIns="12700" bIns="12700" anchor="t"/>
              <a:lstStyle/>
              <a:p>
                <a:pPr algn="just"/>
                <a:r>
                  <a:rPr lang="en-US" altLang="zh-CN" sz="2400" b="1" dirty="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p</a:t>
                </a:r>
              </a:p>
            </p:txBody>
          </p:sp>
          <p:sp>
            <p:nvSpPr>
              <p:cNvPr id="21523" name="Rectangle 60"/>
              <p:cNvSpPr/>
              <p:nvPr/>
            </p:nvSpPr>
            <p:spPr>
              <a:xfrm>
                <a:off x="4308" y="3725"/>
                <a:ext cx="423" cy="30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lIns="12700" tIns="12700" rIns="12700" bIns="12700" anchor="t"/>
              <a:lstStyle/>
              <a:p>
                <a:pPr algn="just"/>
                <a:r>
                  <a:rPr lang="zh-CN" altLang="en-US" sz="20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薄膜</a:t>
                </a:r>
              </a:p>
            </p:txBody>
          </p:sp>
          <p:sp>
            <p:nvSpPr>
              <p:cNvPr id="21524" name="Text Box 61"/>
              <p:cNvSpPr txBox="1"/>
              <p:nvPr/>
            </p:nvSpPr>
            <p:spPr>
              <a:xfrm>
                <a:off x="2897" y="2679"/>
                <a:ext cx="472" cy="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/>
              <a:lstStyle/>
              <a:p>
                <a:pPr algn="just"/>
                <a:r>
                  <a:rPr lang="en-US" altLang="zh-CN" sz="2000" b="1" i="1" dirty="0">
                    <a:solidFill>
                      <a:schemeClr val="tx2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S 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*</a:t>
                </a:r>
                <a:endParaRPr lang="en-US" altLang="zh-CN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1525" name="Oval 74"/>
            <p:cNvSpPr/>
            <p:nvPr/>
          </p:nvSpPr>
          <p:spPr>
            <a:xfrm>
              <a:off x="3107" y="2750"/>
              <a:ext cx="114" cy="113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just" eaLnBrk="0" hangingPunct="0"/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20240" name="Group 80"/>
          <p:cNvGrpSpPr/>
          <p:nvPr/>
        </p:nvGrpSpPr>
        <p:grpSpPr>
          <a:xfrm>
            <a:off x="791270" y="1736750"/>
            <a:ext cx="3394075" cy="2822575"/>
            <a:chOff x="385" y="2205"/>
            <a:chExt cx="2138" cy="1778"/>
          </a:xfrm>
        </p:grpSpPr>
        <p:grpSp>
          <p:nvGrpSpPr>
            <p:cNvPr id="21527" name="Group 23"/>
            <p:cNvGrpSpPr/>
            <p:nvPr/>
          </p:nvGrpSpPr>
          <p:grpSpPr>
            <a:xfrm>
              <a:off x="1593" y="2542"/>
              <a:ext cx="223" cy="1268"/>
              <a:chOff x="2059" y="3102"/>
              <a:chExt cx="181" cy="834"/>
            </a:xfrm>
          </p:grpSpPr>
          <p:sp>
            <p:nvSpPr>
              <p:cNvPr id="21528" name="Arc 24"/>
              <p:cNvSpPr/>
              <p:nvPr/>
            </p:nvSpPr>
            <p:spPr>
              <a:xfrm flipV="1">
                <a:off x="2079" y="3721"/>
                <a:ext cx="161" cy="2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29" name="Arc 25"/>
              <p:cNvSpPr/>
              <p:nvPr/>
            </p:nvSpPr>
            <p:spPr>
              <a:xfrm>
                <a:off x="2079" y="3537"/>
                <a:ext cx="161" cy="2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0" name="Arc 26"/>
              <p:cNvSpPr/>
              <p:nvPr/>
            </p:nvSpPr>
            <p:spPr>
              <a:xfrm flipV="1">
                <a:off x="2059" y="3725"/>
                <a:ext cx="81" cy="1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1" name="Arc 27"/>
              <p:cNvSpPr/>
              <p:nvPr/>
            </p:nvSpPr>
            <p:spPr>
              <a:xfrm>
                <a:off x="2059" y="3629"/>
                <a:ext cx="81" cy="1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2" name="Arc 28"/>
              <p:cNvSpPr/>
              <p:nvPr/>
            </p:nvSpPr>
            <p:spPr>
              <a:xfrm flipV="1">
                <a:off x="2079" y="3286"/>
                <a:ext cx="161" cy="2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3" name="Arc 29"/>
              <p:cNvSpPr/>
              <p:nvPr/>
            </p:nvSpPr>
            <p:spPr>
              <a:xfrm>
                <a:off x="2079" y="3102"/>
                <a:ext cx="161" cy="2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4" name="Arc 30"/>
              <p:cNvSpPr/>
              <p:nvPr/>
            </p:nvSpPr>
            <p:spPr>
              <a:xfrm flipV="1">
                <a:off x="2059" y="3290"/>
                <a:ext cx="81" cy="1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5" name="Arc 31"/>
              <p:cNvSpPr/>
              <p:nvPr/>
            </p:nvSpPr>
            <p:spPr>
              <a:xfrm>
                <a:off x="2059" y="3195"/>
                <a:ext cx="81" cy="1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1536" name="Rectangle 68"/>
            <p:cNvSpPr/>
            <p:nvPr/>
          </p:nvSpPr>
          <p:spPr>
            <a:xfrm>
              <a:off x="2086" y="2750"/>
              <a:ext cx="408" cy="68"/>
            </a:xfrm>
            <a:prstGeom prst="rect">
              <a:avLst/>
            </a:prstGeom>
            <a:solidFill>
              <a:schemeClr val="tx2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just" eaLnBrk="0" hangingPunct="0"/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37" name="Rectangle 69"/>
            <p:cNvSpPr/>
            <p:nvPr/>
          </p:nvSpPr>
          <p:spPr>
            <a:xfrm>
              <a:off x="2086" y="2954"/>
              <a:ext cx="408" cy="68"/>
            </a:xfrm>
            <a:prstGeom prst="rect">
              <a:avLst/>
            </a:prstGeom>
            <a:solidFill>
              <a:schemeClr val="tx2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just" eaLnBrk="0" hangingPunct="0"/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38" name="Rectangle 70"/>
            <p:cNvSpPr/>
            <p:nvPr/>
          </p:nvSpPr>
          <p:spPr>
            <a:xfrm>
              <a:off x="2086" y="3339"/>
              <a:ext cx="408" cy="68"/>
            </a:xfrm>
            <a:prstGeom prst="rect">
              <a:avLst/>
            </a:prstGeom>
            <a:solidFill>
              <a:schemeClr val="tx2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just" eaLnBrk="0" hangingPunct="0"/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39" name="Rectangle 71"/>
            <p:cNvSpPr/>
            <p:nvPr/>
          </p:nvSpPr>
          <p:spPr>
            <a:xfrm>
              <a:off x="2086" y="3566"/>
              <a:ext cx="408" cy="68"/>
            </a:xfrm>
            <a:prstGeom prst="rect">
              <a:avLst/>
            </a:prstGeom>
            <a:solidFill>
              <a:schemeClr val="tx2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just" eaLnBrk="0" hangingPunct="0"/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40" name="Rectangle 72"/>
            <p:cNvSpPr/>
            <p:nvPr/>
          </p:nvSpPr>
          <p:spPr>
            <a:xfrm>
              <a:off x="2086" y="3135"/>
              <a:ext cx="408" cy="68"/>
            </a:xfrm>
            <a:prstGeom prst="rect">
              <a:avLst/>
            </a:prstGeom>
            <a:solidFill>
              <a:schemeClr val="tx2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just" eaLnBrk="0" hangingPunct="0"/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41" name="Line 7"/>
            <p:cNvSpPr/>
            <p:nvPr/>
          </p:nvSpPr>
          <p:spPr>
            <a:xfrm>
              <a:off x="2284" y="2390"/>
              <a:ext cx="1" cy="1593"/>
            </a:xfrm>
            <a:prstGeom prst="line">
              <a:avLst/>
            </a:prstGeom>
            <a:ln w="25400" cap="flat" cmpd="sng">
              <a:solidFill>
                <a:schemeClr val="tx2"/>
              </a:solidFill>
              <a:prstDash val="solid"/>
              <a:round/>
              <a:headEnd type="none" w="med" len="sm"/>
              <a:tailEnd type="none" w="med" len="sm"/>
            </a:ln>
          </p:spPr>
        </p:sp>
        <p:grpSp>
          <p:nvGrpSpPr>
            <p:cNvPr id="21542" name="Group 8"/>
            <p:cNvGrpSpPr/>
            <p:nvPr/>
          </p:nvGrpSpPr>
          <p:grpSpPr>
            <a:xfrm>
              <a:off x="969" y="2542"/>
              <a:ext cx="1" cy="1280"/>
              <a:chOff x="1551" y="3102"/>
              <a:chExt cx="1" cy="842"/>
            </a:xfrm>
          </p:grpSpPr>
          <p:sp>
            <p:nvSpPr>
              <p:cNvPr id="21543" name="Line 9"/>
              <p:cNvSpPr/>
              <p:nvPr/>
            </p:nvSpPr>
            <p:spPr>
              <a:xfrm>
                <a:off x="1551" y="3102"/>
                <a:ext cx="1" cy="399"/>
              </a:xfrm>
              <a:prstGeom prst="line">
                <a:avLst/>
              </a:prstGeom>
              <a:ln w="25400" cap="flat" cmpd="sng">
                <a:solidFill>
                  <a:schemeClr val="tx2"/>
                </a:solidFill>
                <a:prstDash val="solid"/>
                <a:round/>
                <a:headEnd type="none" w="med" len="sm"/>
                <a:tailEnd type="none" w="med" len="sm"/>
              </a:ln>
            </p:spPr>
          </p:sp>
          <p:sp>
            <p:nvSpPr>
              <p:cNvPr id="21544" name="Line 10"/>
              <p:cNvSpPr/>
              <p:nvPr/>
            </p:nvSpPr>
            <p:spPr>
              <a:xfrm>
                <a:off x="1551" y="3544"/>
                <a:ext cx="1" cy="400"/>
              </a:xfrm>
              <a:prstGeom prst="line">
                <a:avLst/>
              </a:prstGeom>
              <a:ln w="25400" cap="flat" cmpd="sng">
                <a:solidFill>
                  <a:schemeClr val="tx2"/>
                </a:solidFill>
                <a:prstDash val="solid"/>
                <a:round/>
                <a:headEnd type="none" w="med" len="sm"/>
                <a:tailEnd type="none" w="med" len="sm"/>
              </a:ln>
            </p:spPr>
          </p:sp>
        </p:grpSp>
        <p:grpSp>
          <p:nvGrpSpPr>
            <p:cNvPr id="21545" name="Group 11"/>
            <p:cNvGrpSpPr/>
            <p:nvPr/>
          </p:nvGrpSpPr>
          <p:grpSpPr>
            <a:xfrm>
              <a:off x="697" y="2866"/>
              <a:ext cx="224" cy="608"/>
              <a:chOff x="1330" y="3315"/>
              <a:chExt cx="182" cy="400"/>
            </a:xfrm>
          </p:grpSpPr>
          <p:sp>
            <p:nvSpPr>
              <p:cNvPr id="21546" name="Arc 12"/>
              <p:cNvSpPr/>
              <p:nvPr/>
            </p:nvSpPr>
            <p:spPr>
              <a:xfrm flipV="1">
                <a:off x="1351" y="3500"/>
                <a:ext cx="161" cy="2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47" name="Arc 13"/>
              <p:cNvSpPr/>
              <p:nvPr/>
            </p:nvSpPr>
            <p:spPr>
              <a:xfrm>
                <a:off x="1351" y="3315"/>
                <a:ext cx="161" cy="2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48" name="Arc 14"/>
              <p:cNvSpPr/>
              <p:nvPr/>
            </p:nvSpPr>
            <p:spPr>
              <a:xfrm flipV="1">
                <a:off x="1330" y="3504"/>
                <a:ext cx="81" cy="1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49" name="Arc 15"/>
              <p:cNvSpPr/>
              <p:nvPr/>
            </p:nvSpPr>
            <p:spPr>
              <a:xfrm>
                <a:off x="1330" y="3408"/>
                <a:ext cx="81" cy="1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550" name="Group 16"/>
            <p:cNvGrpSpPr/>
            <p:nvPr/>
          </p:nvGrpSpPr>
          <p:grpSpPr>
            <a:xfrm>
              <a:off x="1076" y="2693"/>
              <a:ext cx="362" cy="923"/>
              <a:chOff x="1638" y="3201"/>
              <a:chExt cx="295" cy="607"/>
            </a:xfrm>
          </p:grpSpPr>
          <p:sp>
            <p:nvSpPr>
              <p:cNvPr id="21551" name="Arc 17"/>
              <p:cNvSpPr/>
              <p:nvPr/>
            </p:nvSpPr>
            <p:spPr>
              <a:xfrm flipV="1">
                <a:off x="1658" y="3500"/>
                <a:ext cx="161" cy="2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52" name="Arc 18"/>
              <p:cNvSpPr/>
              <p:nvPr/>
            </p:nvSpPr>
            <p:spPr>
              <a:xfrm>
                <a:off x="1658" y="3315"/>
                <a:ext cx="161" cy="2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53" name="Arc 19"/>
              <p:cNvSpPr/>
              <p:nvPr/>
            </p:nvSpPr>
            <p:spPr>
              <a:xfrm flipV="1">
                <a:off x="1638" y="3504"/>
                <a:ext cx="81" cy="1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54" name="Arc 20"/>
              <p:cNvSpPr/>
              <p:nvPr/>
            </p:nvSpPr>
            <p:spPr>
              <a:xfrm>
                <a:off x="1638" y="3408"/>
                <a:ext cx="81" cy="1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55" name="Arc 21"/>
              <p:cNvSpPr/>
              <p:nvPr/>
            </p:nvSpPr>
            <p:spPr>
              <a:xfrm flipV="1">
                <a:off x="1685" y="3481"/>
                <a:ext cx="248" cy="3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56" name="Arc 22"/>
              <p:cNvSpPr/>
              <p:nvPr/>
            </p:nvSpPr>
            <p:spPr>
              <a:xfrm>
                <a:off x="1685" y="3201"/>
                <a:ext cx="248" cy="3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0" b="0"/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557" name="Group 32"/>
            <p:cNvGrpSpPr/>
            <p:nvPr/>
          </p:nvGrpSpPr>
          <p:grpSpPr>
            <a:xfrm>
              <a:off x="1528" y="2488"/>
              <a:ext cx="0" cy="1387"/>
              <a:chOff x="2006" y="3066"/>
              <a:chExt cx="0" cy="913"/>
            </a:xfrm>
          </p:grpSpPr>
          <p:sp>
            <p:nvSpPr>
              <p:cNvPr id="21558" name="Line 33"/>
              <p:cNvSpPr/>
              <p:nvPr/>
            </p:nvSpPr>
            <p:spPr>
              <a:xfrm>
                <a:off x="2006" y="3066"/>
                <a:ext cx="0" cy="250"/>
              </a:xfrm>
              <a:prstGeom prst="line">
                <a:avLst/>
              </a:prstGeom>
              <a:ln w="25400" cap="flat" cmpd="sng">
                <a:solidFill>
                  <a:schemeClr val="tx2"/>
                </a:solidFill>
                <a:prstDash val="solid"/>
                <a:round/>
                <a:headEnd type="none" w="med" len="sm"/>
                <a:tailEnd type="none" w="med" len="sm"/>
              </a:ln>
            </p:spPr>
          </p:sp>
          <p:sp>
            <p:nvSpPr>
              <p:cNvPr id="21559" name="Line 34"/>
              <p:cNvSpPr/>
              <p:nvPr/>
            </p:nvSpPr>
            <p:spPr>
              <a:xfrm>
                <a:off x="2006" y="3358"/>
                <a:ext cx="0" cy="329"/>
              </a:xfrm>
              <a:prstGeom prst="line">
                <a:avLst/>
              </a:prstGeom>
              <a:ln w="25400" cap="flat" cmpd="sng">
                <a:solidFill>
                  <a:schemeClr val="tx2"/>
                </a:solidFill>
                <a:prstDash val="solid"/>
                <a:round/>
                <a:headEnd type="none" w="med" len="sm"/>
                <a:tailEnd type="none" w="med" len="sm"/>
              </a:ln>
            </p:spPr>
          </p:sp>
          <p:sp>
            <p:nvSpPr>
              <p:cNvPr id="21560" name="Line 35"/>
              <p:cNvSpPr/>
              <p:nvPr/>
            </p:nvSpPr>
            <p:spPr>
              <a:xfrm>
                <a:off x="2006" y="3729"/>
                <a:ext cx="0" cy="250"/>
              </a:xfrm>
              <a:prstGeom prst="line">
                <a:avLst/>
              </a:prstGeom>
              <a:ln w="25400" cap="flat" cmpd="sng">
                <a:solidFill>
                  <a:schemeClr val="tx2"/>
                </a:solidFill>
                <a:prstDash val="solid"/>
                <a:round/>
                <a:headEnd type="none" w="med" len="sm"/>
                <a:tailEnd type="none" w="med" len="sm"/>
              </a:ln>
            </p:spPr>
          </p:sp>
        </p:grpSp>
        <p:sp>
          <p:nvSpPr>
            <p:cNvPr id="21561" name="Line 36"/>
            <p:cNvSpPr/>
            <p:nvPr/>
          </p:nvSpPr>
          <p:spPr>
            <a:xfrm>
              <a:off x="690" y="3179"/>
              <a:ext cx="1779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sm"/>
              <a:tailEnd type="triangle" w="med" len="sm"/>
            </a:ln>
          </p:spPr>
        </p:sp>
        <p:grpSp>
          <p:nvGrpSpPr>
            <p:cNvPr id="21562" name="Group 37"/>
            <p:cNvGrpSpPr/>
            <p:nvPr/>
          </p:nvGrpSpPr>
          <p:grpSpPr>
            <a:xfrm>
              <a:off x="969" y="2889"/>
              <a:ext cx="559" cy="564"/>
              <a:chOff x="1551" y="3330"/>
              <a:chExt cx="455" cy="371"/>
            </a:xfrm>
          </p:grpSpPr>
          <p:sp>
            <p:nvSpPr>
              <p:cNvPr id="21563" name="Line 38"/>
              <p:cNvSpPr/>
              <p:nvPr/>
            </p:nvSpPr>
            <p:spPr>
              <a:xfrm flipV="1">
                <a:off x="1551" y="3330"/>
                <a:ext cx="448" cy="171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sm"/>
                <a:tailEnd type="triangle" w="med" len="sm"/>
              </a:ln>
            </p:spPr>
          </p:sp>
          <p:sp>
            <p:nvSpPr>
              <p:cNvPr id="21564" name="Line 39"/>
              <p:cNvSpPr/>
              <p:nvPr/>
            </p:nvSpPr>
            <p:spPr>
              <a:xfrm>
                <a:off x="1558" y="3529"/>
                <a:ext cx="448" cy="172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sm"/>
                <a:tailEnd type="triangle" w="med" len="sm"/>
              </a:ln>
            </p:spPr>
          </p:sp>
        </p:grpSp>
        <p:grpSp>
          <p:nvGrpSpPr>
            <p:cNvPr id="21565" name="Group 40"/>
            <p:cNvGrpSpPr/>
            <p:nvPr/>
          </p:nvGrpSpPr>
          <p:grpSpPr>
            <a:xfrm>
              <a:off x="1527" y="2758"/>
              <a:ext cx="757" cy="706"/>
              <a:chOff x="2005" y="3244"/>
              <a:chExt cx="616" cy="464"/>
            </a:xfrm>
          </p:grpSpPr>
          <p:sp>
            <p:nvSpPr>
              <p:cNvPr id="21566" name="Line 41"/>
              <p:cNvSpPr/>
              <p:nvPr/>
            </p:nvSpPr>
            <p:spPr>
              <a:xfrm flipV="1">
                <a:off x="2005" y="3244"/>
                <a:ext cx="616" cy="8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sm"/>
                <a:tailEnd type="triangle" w="med" len="sm"/>
              </a:ln>
            </p:spPr>
          </p:sp>
          <p:sp>
            <p:nvSpPr>
              <p:cNvPr id="21567" name="Line 42"/>
              <p:cNvSpPr/>
              <p:nvPr/>
            </p:nvSpPr>
            <p:spPr>
              <a:xfrm flipV="1">
                <a:off x="2006" y="3245"/>
                <a:ext cx="614" cy="46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sm"/>
                <a:tailEnd type="triangle" w="med" len="sm"/>
              </a:ln>
            </p:spPr>
          </p:sp>
        </p:grpSp>
        <p:sp>
          <p:nvSpPr>
            <p:cNvPr id="21568" name="Rectangle 43"/>
            <p:cNvSpPr/>
            <p:nvPr/>
          </p:nvSpPr>
          <p:spPr>
            <a:xfrm>
              <a:off x="2358" y="2523"/>
              <a:ext cx="165" cy="343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2700" tIns="12700" rIns="12700" bIns="12700" anchor="t"/>
            <a:lstStyle/>
            <a:p>
              <a:pPr algn="just"/>
              <a:r>
                <a:rPr lang="en-US" altLang="zh-CN" sz="2400" b="1" i="1" dirty="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p</a:t>
              </a:r>
            </a:p>
          </p:txBody>
        </p:sp>
        <p:sp>
          <p:nvSpPr>
            <p:cNvPr id="21569" name="Rectangle 44"/>
            <p:cNvSpPr/>
            <p:nvPr/>
          </p:nvSpPr>
          <p:spPr>
            <a:xfrm>
              <a:off x="385" y="3022"/>
              <a:ext cx="340" cy="261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2700" tIns="12700" rIns="12700" bIns="12700" anchor="t"/>
            <a:lstStyle/>
            <a:p>
              <a:pPr algn="just"/>
              <a:r>
                <a:rPr lang="en-US" altLang="zh-CN" sz="2000" b="1" i="1" dirty="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r>
                <a:rPr lang="en-US" altLang="zh-CN" sz="20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lang="en-US" altLang="zh-CN" sz="2000" b="1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*</a:t>
              </a:r>
              <a:endParaRPr lang="en-US" altLang="zh-CN" sz="20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70" name="Rectangle 45"/>
            <p:cNvSpPr/>
            <p:nvPr/>
          </p:nvSpPr>
          <p:spPr>
            <a:xfrm>
              <a:off x="1186" y="2205"/>
              <a:ext cx="900" cy="293"/>
            </a:xfrm>
            <a:prstGeom prst="rect">
              <a:avLst/>
            </a:prstGeom>
            <a:noFill/>
            <a:ln w="25400">
              <a:noFill/>
            </a:ln>
          </p:spPr>
          <p:txBody>
            <a:bodyPr lIns="12700" tIns="12700" rIns="12700" bIns="12700" anchor="t"/>
            <a:lstStyle/>
            <a:p>
              <a:pPr algn="just"/>
              <a:endParaRPr lang="zh-CN" altLang="zh-CN" sz="20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71" name="Oval 63"/>
            <p:cNvSpPr/>
            <p:nvPr/>
          </p:nvSpPr>
          <p:spPr>
            <a:xfrm>
              <a:off x="521" y="3090"/>
              <a:ext cx="114" cy="113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just" eaLnBrk="0" hangingPunct="0"/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72" name="Oval 64"/>
            <p:cNvSpPr/>
            <p:nvPr/>
          </p:nvSpPr>
          <p:spPr>
            <a:xfrm>
              <a:off x="1474" y="2840"/>
              <a:ext cx="113" cy="114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just" eaLnBrk="0" hangingPunct="0"/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73" name="Oval 65"/>
            <p:cNvSpPr/>
            <p:nvPr/>
          </p:nvSpPr>
          <p:spPr>
            <a:xfrm>
              <a:off x="1474" y="3407"/>
              <a:ext cx="114" cy="114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just" eaLnBrk="0" hangingPunct="0"/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74" name="Rectangle 77"/>
            <p:cNvSpPr/>
            <p:nvPr/>
          </p:nvSpPr>
          <p:spPr>
            <a:xfrm>
              <a:off x="1247" y="2455"/>
              <a:ext cx="2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just" eaLnBrk="0" hangingPunct="0"/>
              <a:r>
                <a:rPr lang="en-US" altLang="zh-CN" sz="2400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r>
                <a:rPr lang="en-US" altLang="zh-CN" sz="2400" b="1" baseline="-25000" dirty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21575" name="Rectangle 78"/>
            <p:cNvSpPr/>
            <p:nvPr/>
          </p:nvSpPr>
          <p:spPr>
            <a:xfrm>
              <a:off x="1202" y="3566"/>
              <a:ext cx="2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just" eaLnBrk="0" hangingPunct="0"/>
              <a:r>
                <a:rPr lang="en-US" altLang="zh-CN" sz="2400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r>
                <a:rPr lang="en-US" altLang="zh-CN" sz="2400" b="1" baseline="-25000" dirty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0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0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Group 2"/>
          <p:cNvGrpSpPr/>
          <p:nvPr/>
        </p:nvGrpSpPr>
        <p:grpSpPr>
          <a:xfrm>
            <a:off x="1907704" y="116632"/>
            <a:ext cx="5464175" cy="3741738"/>
            <a:chOff x="1584" y="163"/>
            <a:chExt cx="3442" cy="2357"/>
          </a:xfrm>
        </p:grpSpPr>
        <p:grpSp>
          <p:nvGrpSpPr>
            <p:cNvPr id="22530" name="Group 3"/>
            <p:cNvGrpSpPr/>
            <p:nvPr/>
          </p:nvGrpSpPr>
          <p:grpSpPr>
            <a:xfrm>
              <a:off x="1584" y="576"/>
              <a:ext cx="2064" cy="1824"/>
              <a:chOff x="1584" y="576"/>
              <a:chExt cx="2064" cy="1824"/>
            </a:xfrm>
          </p:grpSpPr>
          <p:sp>
            <p:nvSpPr>
              <p:cNvPr id="22531" name="AutoShape 4"/>
              <p:cNvSpPr/>
              <p:nvPr/>
            </p:nvSpPr>
            <p:spPr>
              <a:xfrm rot="5400000">
                <a:off x="1512" y="1176"/>
                <a:ext cx="1680" cy="672"/>
              </a:xfrm>
              <a:prstGeom prst="parallelogram">
                <a:avLst>
                  <a:gd name="adj" fmla="val 35115"/>
                </a:avLst>
              </a:prstGeom>
              <a:solidFill>
                <a:schemeClr val="accent1"/>
              </a:solidFill>
              <a:ln w="9525"/>
              <a:scene3d>
                <a:camera prst="legacyObliqueTopRight">
                  <a:rot lat="0" lon="600000" rev="0"/>
                </a:camera>
                <a:lightRig rig="legacyFlat3" dir="r"/>
              </a:scene3d>
              <a:sp3d extrusionH="2270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just" eaLnBrk="0" hangingPunct="0"/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532" name="AutoShape 5"/>
              <p:cNvSpPr/>
              <p:nvPr/>
            </p:nvSpPr>
            <p:spPr>
              <a:xfrm rot="5400000">
                <a:off x="2376" y="1128"/>
                <a:ext cx="1824" cy="720"/>
              </a:xfrm>
              <a:prstGeom prst="parallelogram">
                <a:avLst>
                  <a:gd name="adj" fmla="val 32500"/>
                </a:avLst>
              </a:prstGeom>
              <a:solidFill>
                <a:schemeClr val="accent1"/>
              </a:solidFill>
              <a:ln w="9525"/>
              <a:scene3d>
                <a:camera prst="legacyObliqueTopRight">
                  <a:rot lat="0" lon="600000" rev="0"/>
                </a:camera>
                <a:lightRig rig="legacyFlat3" dir="r"/>
              </a:scene3d>
              <a:sp3d extrusionH="2270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just" eaLnBrk="0" hangingPunct="0"/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46790" name="AutoShape 6"/>
              <p:cNvSpPr>
                <a:spLocks noChangeArrowheads="1"/>
              </p:cNvSpPr>
              <p:nvPr/>
            </p:nvSpPr>
            <p:spPr bwMode="auto">
              <a:xfrm>
                <a:off x="1584" y="1488"/>
                <a:ext cx="96" cy="96"/>
              </a:xfrm>
              <a:prstGeom prst="star5">
                <a:avLst/>
              </a:prstGeom>
              <a:solidFill>
                <a:srgbClr val="FF3300"/>
              </a:solidFill>
              <a:ln w="9525">
                <a:solidFill>
                  <a:srgbClr val="FF3300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2534" name="Group 7"/>
            <p:cNvGrpSpPr/>
            <p:nvPr/>
          </p:nvGrpSpPr>
          <p:grpSpPr>
            <a:xfrm>
              <a:off x="3072" y="960"/>
              <a:ext cx="528" cy="1152"/>
              <a:chOff x="3072" y="960"/>
              <a:chExt cx="528" cy="1152"/>
            </a:xfrm>
          </p:grpSpPr>
          <p:sp>
            <p:nvSpPr>
              <p:cNvPr id="22535" name="AutoShape 8"/>
              <p:cNvSpPr/>
              <p:nvPr/>
            </p:nvSpPr>
            <p:spPr>
              <a:xfrm rot="5400000">
                <a:off x="3168" y="1488"/>
                <a:ext cx="240" cy="432"/>
              </a:xfrm>
              <a:prstGeom prst="parallelogram">
                <a:avLst>
                  <a:gd name="adj" fmla="val 70829"/>
                </a:avLst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just" eaLnBrk="0" hangingPunct="0"/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536" name="AutoShape 9"/>
              <p:cNvSpPr/>
              <p:nvPr/>
            </p:nvSpPr>
            <p:spPr>
              <a:xfrm rot="5400000">
                <a:off x="3168" y="1152"/>
                <a:ext cx="240" cy="432"/>
              </a:xfrm>
              <a:prstGeom prst="parallelogram">
                <a:avLst>
                  <a:gd name="adj" fmla="val 70829"/>
                </a:avLst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just" eaLnBrk="0" hangingPunct="0"/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537" name="Text Box 10"/>
              <p:cNvSpPr txBox="1"/>
              <p:nvPr/>
            </p:nvSpPr>
            <p:spPr>
              <a:xfrm>
                <a:off x="3168" y="960"/>
                <a:ext cx="432" cy="3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n-US" altLang="zh-CN" b="1" i="1" dirty="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S</a:t>
                </a:r>
                <a:r>
                  <a:rPr lang="en-US" altLang="zh-CN" b="1" i="1" baseline="-25000" dirty="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</a:p>
            </p:txBody>
          </p:sp>
          <p:sp>
            <p:nvSpPr>
              <p:cNvPr id="22538" name="Text Box 11"/>
              <p:cNvSpPr txBox="1"/>
              <p:nvPr/>
            </p:nvSpPr>
            <p:spPr>
              <a:xfrm>
                <a:off x="3216" y="1747"/>
                <a:ext cx="384" cy="3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n-US" altLang="zh-CN" b="1" i="1" dirty="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S</a:t>
                </a:r>
                <a:r>
                  <a:rPr lang="en-US" altLang="zh-CN" b="1" i="1" baseline="-25000" dirty="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</a:p>
            </p:txBody>
          </p:sp>
        </p:grpSp>
        <p:grpSp>
          <p:nvGrpSpPr>
            <p:cNvPr id="22539" name="Group 12"/>
            <p:cNvGrpSpPr/>
            <p:nvPr/>
          </p:nvGrpSpPr>
          <p:grpSpPr>
            <a:xfrm>
              <a:off x="2112" y="1392"/>
              <a:ext cx="480" cy="528"/>
              <a:chOff x="2112" y="1392"/>
              <a:chExt cx="480" cy="528"/>
            </a:xfrm>
          </p:grpSpPr>
          <p:sp>
            <p:nvSpPr>
              <p:cNvPr id="22540" name="AutoShape 13"/>
              <p:cNvSpPr/>
              <p:nvPr/>
            </p:nvSpPr>
            <p:spPr>
              <a:xfrm rot="5400000">
                <a:off x="2208" y="1296"/>
                <a:ext cx="240" cy="432"/>
              </a:xfrm>
              <a:prstGeom prst="parallelogram">
                <a:avLst>
                  <a:gd name="adj" fmla="val 70829"/>
                </a:avLst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just" eaLnBrk="0" hangingPunct="0"/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541" name="Text Box 14"/>
              <p:cNvSpPr txBox="1"/>
              <p:nvPr/>
            </p:nvSpPr>
            <p:spPr>
              <a:xfrm>
                <a:off x="2256" y="1555"/>
                <a:ext cx="336" cy="3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n-US" altLang="zh-CN" b="1" i="1" dirty="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S</a:t>
                </a:r>
              </a:p>
            </p:txBody>
          </p:sp>
        </p:grpSp>
        <p:grpSp>
          <p:nvGrpSpPr>
            <p:cNvPr id="22542" name="Group 15"/>
            <p:cNvGrpSpPr/>
            <p:nvPr/>
          </p:nvGrpSpPr>
          <p:grpSpPr>
            <a:xfrm>
              <a:off x="3984" y="163"/>
              <a:ext cx="1042" cy="2357"/>
              <a:chOff x="3984" y="163"/>
              <a:chExt cx="1042" cy="2357"/>
            </a:xfrm>
          </p:grpSpPr>
          <p:sp>
            <p:nvSpPr>
              <p:cNvPr id="22543" name="AutoShape 16"/>
              <p:cNvSpPr/>
              <p:nvPr/>
            </p:nvSpPr>
            <p:spPr>
              <a:xfrm rot="5400000">
                <a:off x="3533" y="1027"/>
                <a:ext cx="2280" cy="706"/>
              </a:xfrm>
              <a:prstGeom prst="parallelogram">
                <a:avLst>
                  <a:gd name="adj" fmla="val 0"/>
                </a:avLst>
              </a:prstGeom>
              <a:solidFill>
                <a:schemeClr val="tx2"/>
              </a:solidFill>
              <a:ln w="9525"/>
              <a:scene3d>
                <a:camera prst="legacyObliqueTopRight">
                  <a:rot lat="0" lon="600000" rev="0"/>
                </a:camera>
                <a:lightRig rig="legacyFlat3" dir="r"/>
              </a:scene3d>
              <a:sp3d extrusionH="2270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just" eaLnBrk="0" hangingPunct="0"/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544" name="Text Box 17"/>
              <p:cNvSpPr txBox="1"/>
              <p:nvPr/>
            </p:nvSpPr>
            <p:spPr>
              <a:xfrm>
                <a:off x="3984" y="163"/>
                <a:ext cx="384" cy="3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n-US" altLang="zh-CN" b="1" i="1" dirty="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E</a:t>
                </a:r>
              </a:p>
            </p:txBody>
          </p:sp>
        </p:grpSp>
      </p:grpSp>
      <p:sp>
        <p:nvSpPr>
          <p:cNvPr id="246802" name="Line 18"/>
          <p:cNvSpPr/>
          <p:nvPr/>
        </p:nvSpPr>
        <p:spPr>
          <a:xfrm>
            <a:off x="2060104" y="2296270"/>
            <a:ext cx="1143000" cy="1587"/>
          </a:xfrm>
          <a:prstGeom prst="line">
            <a:avLst/>
          </a:prstGeom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</p:spPr>
      </p:sp>
      <p:grpSp>
        <p:nvGrpSpPr>
          <p:cNvPr id="246803" name="Group 19"/>
          <p:cNvGrpSpPr/>
          <p:nvPr/>
        </p:nvGrpSpPr>
        <p:grpSpPr>
          <a:xfrm>
            <a:off x="3736504" y="1991470"/>
            <a:ext cx="838200" cy="533400"/>
            <a:chOff x="1872" y="1776"/>
            <a:chExt cx="528" cy="336"/>
          </a:xfrm>
        </p:grpSpPr>
        <p:sp>
          <p:nvSpPr>
            <p:cNvPr id="22547" name="Line 20"/>
            <p:cNvSpPr/>
            <p:nvPr/>
          </p:nvSpPr>
          <p:spPr>
            <a:xfrm flipV="1">
              <a:off x="1872" y="1776"/>
              <a:ext cx="528" cy="240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2548" name="Line 21"/>
            <p:cNvSpPr/>
            <p:nvPr/>
          </p:nvSpPr>
          <p:spPr>
            <a:xfrm>
              <a:off x="1920" y="2016"/>
              <a:ext cx="432" cy="96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  <p:sp>
        <p:nvSpPr>
          <p:cNvPr id="246818" name="Text Box 34"/>
          <p:cNvSpPr txBox="1"/>
          <p:nvPr/>
        </p:nvSpPr>
        <p:spPr>
          <a:xfrm>
            <a:off x="250825" y="152400"/>
            <a:ext cx="2376959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457200" indent="-457200" algn="just">
              <a:spcBef>
                <a:spcPct val="50000"/>
              </a:spcBef>
              <a:buClr>
                <a:srgbClr val="FF00FF"/>
              </a:buClr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实验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现象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6819" name="Text Box 35"/>
          <p:cNvSpPr txBox="1"/>
          <p:nvPr/>
        </p:nvSpPr>
        <p:spPr>
          <a:xfrm>
            <a:off x="1115616" y="4005064"/>
            <a:ext cx="7632848" cy="83099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>
              <a:spcBef>
                <a:spcPts val="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当单色光源（如红色激光）照射狭缝 </a:t>
            </a:r>
            <a:r>
              <a:rPr lang="en-US" altLang="zh-CN" sz="2400" b="1" i="1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 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时，</a:t>
            </a:r>
          </a:p>
          <a:p>
            <a:pPr algn="just">
              <a:spcBef>
                <a:spcPts val="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在屏幕 </a:t>
            </a:r>
            <a:r>
              <a:rPr lang="en-US" altLang="zh-CN" sz="2400" b="1" i="1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 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上出现一系列稳定的明暗相间的条纹，</a:t>
            </a:r>
            <a:endParaRPr lang="zh-CN" altLang="en-US" sz="2400" b="1" i="1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6820" name="Text Box 36"/>
          <p:cNvSpPr txBox="1"/>
          <p:nvPr/>
        </p:nvSpPr>
        <p:spPr>
          <a:xfrm>
            <a:off x="1187624" y="5013176"/>
            <a:ext cx="7632848" cy="4247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>
              <a:lnSpc>
                <a:spcPct val="90000"/>
              </a:lnSpc>
              <a:spcBef>
                <a:spcPct val="3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这些条纹都与狭缝平行，条纹间的距离彼此相等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r>
              <a:rPr lang="en-US" altLang="zh-CN" sz="2400" b="1" i="1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354" y="238870"/>
            <a:ext cx="923925" cy="3619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6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46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46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6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818" grpId="0"/>
      <p:bldP spid="246819" grpId="0" build="p"/>
      <p:bldP spid="24682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>
          <a:xfrm>
            <a:off x="323528" y="116632"/>
            <a:ext cx="3744416" cy="503783"/>
          </a:xfrm>
          <a:ln/>
        </p:spPr>
        <p:txBody>
          <a:bodyPr vert="horz" wrap="square" lIns="91440" tIns="45720" rIns="91440" bIns="45720" anchor="ctr"/>
          <a:lstStyle/>
          <a:p>
            <a:pPr algn="l" eaLnBrk="1" hangingPunct="1"/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、实验</a:t>
            </a:r>
            <a:r>
              <a:rPr lang="zh-CN" altLang="en-US" sz="2800" b="1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分析</a:t>
            </a:r>
            <a:endParaRPr lang="en-US" altLang="zh-CN" sz="3600" b="1" dirty="0">
              <a:solidFill>
                <a:srgbClr val="C00000"/>
              </a:solidFill>
            </a:endParaRPr>
          </a:p>
        </p:txBody>
      </p:sp>
      <p:sp>
        <p:nvSpPr>
          <p:cNvPr id="247814" name="Line 6"/>
          <p:cNvSpPr/>
          <p:nvPr/>
        </p:nvSpPr>
        <p:spPr>
          <a:xfrm flipV="1">
            <a:off x="2932113" y="536491"/>
            <a:ext cx="4724400" cy="1752600"/>
          </a:xfrm>
          <a:prstGeom prst="line">
            <a:avLst/>
          </a:prstGeom>
          <a:ln w="7620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7815" name="Line 7"/>
          <p:cNvSpPr/>
          <p:nvPr/>
        </p:nvSpPr>
        <p:spPr>
          <a:xfrm flipV="1">
            <a:off x="2932113" y="536491"/>
            <a:ext cx="4724400" cy="2667000"/>
          </a:xfrm>
          <a:prstGeom prst="line">
            <a:avLst/>
          </a:prstGeom>
          <a:ln w="7620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7818" name="Line 10"/>
          <p:cNvSpPr/>
          <p:nvPr/>
        </p:nvSpPr>
        <p:spPr>
          <a:xfrm>
            <a:off x="2932113" y="1069891"/>
            <a:ext cx="0" cy="1143000"/>
          </a:xfrm>
          <a:prstGeom prst="line">
            <a:avLst/>
          </a:prstGeom>
          <a:ln w="76200" cap="flat" cmpd="sng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7819" name="Line 11"/>
          <p:cNvSpPr/>
          <p:nvPr/>
        </p:nvSpPr>
        <p:spPr>
          <a:xfrm>
            <a:off x="2932113" y="2365291"/>
            <a:ext cx="0" cy="762000"/>
          </a:xfrm>
          <a:prstGeom prst="line">
            <a:avLst/>
          </a:prstGeom>
          <a:ln w="76200" cap="flat" cmpd="sng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7820" name="Line 12"/>
          <p:cNvSpPr/>
          <p:nvPr/>
        </p:nvSpPr>
        <p:spPr>
          <a:xfrm>
            <a:off x="2932113" y="3279691"/>
            <a:ext cx="0" cy="1143000"/>
          </a:xfrm>
          <a:prstGeom prst="line">
            <a:avLst/>
          </a:prstGeom>
          <a:ln w="76200" cap="flat" cmpd="sng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7821" name="Line 13"/>
          <p:cNvSpPr/>
          <p:nvPr/>
        </p:nvSpPr>
        <p:spPr>
          <a:xfrm>
            <a:off x="7656513" y="3091"/>
            <a:ext cx="0" cy="5562600"/>
          </a:xfrm>
          <a:prstGeom prst="line">
            <a:avLst/>
          </a:prstGeom>
          <a:ln w="76200" cap="flat" cmpd="sng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47822" name="Group 14"/>
          <p:cNvGrpSpPr/>
          <p:nvPr/>
        </p:nvGrpSpPr>
        <p:grpSpPr>
          <a:xfrm>
            <a:off x="431800" y="1954129"/>
            <a:ext cx="838200" cy="1905000"/>
            <a:chOff x="384" y="1920"/>
            <a:chExt cx="528" cy="1200"/>
          </a:xfrm>
        </p:grpSpPr>
        <p:sp>
          <p:nvSpPr>
            <p:cNvPr id="23561" name="Line 15"/>
            <p:cNvSpPr/>
            <p:nvPr/>
          </p:nvSpPr>
          <p:spPr>
            <a:xfrm>
              <a:off x="384" y="1920"/>
              <a:ext cx="528" cy="0"/>
            </a:xfrm>
            <a:prstGeom prst="line">
              <a:avLst/>
            </a:prstGeom>
            <a:ln w="76200" cap="flat" cmpd="sng">
              <a:solidFill>
                <a:srgbClr val="C0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3562" name="Line 16"/>
            <p:cNvSpPr/>
            <p:nvPr/>
          </p:nvSpPr>
          <p:spPr>
            <a:xfrm>
              <a:off x="384" y="2160"/>
              <a:ext cx="528" cy="0"/>
            </a:xfrm>
            <a:prstGeom prst="line">
              <a:avLst/>
            </a:prstGeom>
            <a:ln w="76200" cap="flat" cmpd="sng">
              <a:solidFill>
                <a:srgbClr val="C0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3563" name="Line 17"/>
            <p:cNvSpPr/>
            <p:nvPr/>
          </p:nvSpPr>
          <p:spPr>
            <a:xfrm>
              <a:off x="384" y="2400"/>
              <a:ext cx="528" cy="0"/>
            </a:xfrm>
            <a:prstGeom prst="line">
              <a:avLst/>
            </a:prstGeom>
            <a:ln w="76200" cap="flat" cmpd="sng">
              <a:solidFill>
                <a:srgbClr val="C0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3564" name="Line 18"/>
            <p:cNvSpPr/>
            <p:nvPr/>
          </p:nvSpPr>
          <p:spPr>
            <a:xfrm>
              <a:off x="384" y="2640"/>
              <a:ext cx="528" cy="0"/>
            </a:xfrm>
            <a:prstGeom prst="line">
              <a:avLst/>
            </a:prstGeom>
            <a:ln w="76200" cap="flat" cmpd="sng">
              <a:solidFill>
                <a:srgbClr val="C0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3565" name="Line 19"/>
            <p:cNvSpPr/>
            <p:nvPr/>
          </p:nvSpPr>
          <p:spPr>
            <a:xfrm>
              <a:off x="384" y="2880"/>
              <a:ext cx="528" cy="0"/>
            </a:xfrm>
            <a:prstGeom prst="line">
              <a:avLst/>
            </a:prstGeom>
            <a:ln w="76200" cap="flat" cmpd="sng">
              <a:solidFill>
                <a:srgbClr val="C0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3566" name="Line 20"/>
            <p:cNvSpPr/>
            <p:nvPr/>
          </p:nvSpPr>
          <p:spPr>
            <a:xfrm>
              <a:off x="384" y="3120"/>
              <a:ext cx="528" cy="0"/>
            </a:xfrm>
            <a:prstGeom prst="line">
              <a:avLst/>
            </a:prstGeom>
            <a:ln w="76200" cap="flat" cmpd="sng">
              <a:solidFill>
                <a:srgbClr val="C0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  <p:sp>
        <p:nvSpPr>
          <p:cNvPr id="247830" name="Line 22"/>
          <p:cNvSpPr/>
          <p:nvPr/>
        </p:nvSpPr>
        <p:spPr>
          <a:xfrm flipV="1">
            <a:off x="2932113" y="536491"/>
            <a:ext cx="4724400" cy="2209800"/>
          </a:xfrm>
          <a:prstGeom prst="line">
            <a:avLst/>
          </a:prstGeom>
          <a:ln w="38100" cap="flat" cmpd="sng">
            <a:solidFill>
              <a:schemeClr val="tx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47831" name="Line 23"/>
          <p:cNvSpPr/>
          <p:nvPr/>
        </p:nvSpPr>
        <p:spPr>
          <a:xfrm>
            <a:off x="2932113" y="2746291"/>
            <a:ext cx="4724400" cy="0"/>
          </a:xfrm>
          <a:prstGeom prst="line">
            <a:avLst/>
          </a:prstGeom>
          <a:ln w="38100" cap="flat" cmpd="sng">
            <a:solidFill>
              <a:schemeClr val="tx2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247908" name="Group 100"/>
          <p:cNvGrpSpPr/>
          <p:nvPr/>
        </p:nvGrpSpPr>
        <p:grpSpPr>
          <a:xfrm>
            <a:off x="2322513" y="2289091"/>
            <a:ext cx="457200" cy="914400"/>
            <a:chOff x="1440" y="2144"/>
            <a:chExt cx="288" cy="576"/>
          </a:xfrm>
        </p:grpSpPr>
        <p:sp>
          <p:nvSpPr>
            <p:cNvPr id="23570" name="Line 25"/>
            <p:cNvSpPr/>
            <p:nvPr/>
          </p:nvSpPr>
          <p:spPr>
            <a:xfrm>
              <a:off x="1584" y="2528"/>
              <a:ext cx="0" cy="19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3571" name="Line 27"/>
            <p:cNvSpPr/>
            <p:nvPr/>
          </p:nvSpPr>
          <p:spPr>
            <a:xfrm>
              <a:off x="1440" y="2144"/>
              <a:ext cx="288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3572" name="Line 28"/>
            <p:cNvSpPr/>
            <p:nvPr/>
          </p:nvSpPr>
          <p:spPr>
            <a:xfrm>
              <a:off x="1440" y="2720"/>
              <a:ext cx="288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3573" name="Line 29"/>
            <p:cNvSpPr/>
            <p:nvPr/>
          </p:nvSpPr>
          <p:spPr>
            <a:xfrm flipV="1">
              <a:off x="1584" y="2144"/>
              <a:ext cx="0" cy="192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3574" name="Text Box 30"/>
            <p:cNvSpPr txBox="1"/>
            <p:nvPr/>
          </p:nvSpPr>
          <p:spPr>
            <a:xfrm>
              <a:off x="1440" y="2288"/>
              <a:ext cx="240" cy="365"/>
            </a:xfrm>
            <a:prstGeom prst="rect">
              <a:avLst/>
            </a:prstGeom>
            <a:noFill/>
            <a:ln w="57150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 i="1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d</a:t>
              </a:r>
            </a:p>
          </p:txBody>
        </p:sp>
      </p:grpSp>
      <p:sp>
        <p:nvSpPr>
          <p:cNvPr id="247840" name="Text Box 32"/>
          <p:cNvSpPr txBox="1"/>
          <p:nvPr/>
        </p:nvSpPr>
        <p:spPr>
          <a:xfrm>
            <a:off x="4227513" y="1146091"/>
            <a:ext cx="838200" cy="579438"/>
          </a:xfrm>
          <a:prstGeom prst="rect">
            <a:avLst/>
          </a:prstGeom>
          <a:noFill/>
          <a:ln w="57150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i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</a:t>
            </a:r>
            <a:r>
              <a:rPr lang="en-US" altLang="zh-CN" b="1" baseline="-250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b="1" dirty="0">
              <a:solidFill>
                <a:schemeClr val="tx2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47841" name="Text Box 33"/>
          <p:cNvSpPr txBox="1"/>
          <p:nvPr/>
        </p:nvSpPr>
        <p:spPr>
          <a:xfrm>
            <a:off x="4760913" y="2060491"/>
            <a:ext cx="1143000" cy="579438"/>
          </a:xfrm>
          <a:prstGeom prst="rect">
            <a:avLst/>
          </a:prstGeom>
          <a:noFill/>
          <a:ln w="57150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i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</a:t>
            </a:r>
            <a:r>
              <a:rPr lang="en-US" altLang="zh-CN" b="1" baseline="-250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en-US" altLang="zh-CN" b="1" dirty="0">
              <a:solidFill>
                <a:schemeClr val="tx2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47842" name="AutoShape 34"/>
          <p:cNvSpPr/>
          <p:nvPr/>
        </p:nvSpPr>
        <p:spPr>
          <a:xfrm>
            <a:off x="7351713" y="612691"/>
            <a:ext cx="228600" cy="2133600"/>
          </a:xfrm>
          <a:prstGeom prst="leftBrace">
            <a:avLst>
              <a:gd name="adj1" fmla="val 77734"/>
              <a:gd name="adj2" fmla="val 50000"/>
            </a:avLst>
          </a:pr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just" eaLnBrk="0" hangingPunct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7843" name="Text Box 35"/>
          <p:cNvSpPr txBox="1"/>
          <p:nvPr/>
        </p:nvSpPr>
        <p:spPr>
          <a:xfrm>
            <a:off x="6970713" y="1450891"/>
            <a:ext cx="609600" cy="579438"/>
          </a:xfrm>
          <a:prstGeom prst="rect">
            <a:avLst/>
          </a:prstGeom>
          <a:noFill/>
          <a:ln w="57150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i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</a:p>
        </p:txBody>
      </p:sp>
      <p:sp>
        <p:nvSpPr>
          <p:cNvPr id="247844" name="Line 36"/>
          <p:cNvSpPr/>
          <p:nvPr/>
        </p:nvSpPr>
        <p:spPr>
          <a:xfrm>
            <a:off x="2932113" y="3736891"/>
            <a:ext cx="4724400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</p:spPr>
      </p:sp>
      <p:sp>
        <p:nvSpPr>
          <p:cNvPr id="247845" name="Text Box 37"/>
          <p:cNvSpPr txBox="1"/>
          <p:nvPr/>
        </p:nvSpPr>
        <p:spPr>
          <a:xfrm>
            <a:off x="4989513" y="3736891"/>
            <a:ext cx="990600" cy="579438"/>
          </a:xfrm>
          <a:prstGeom prst="rect">
            <a:avLst/>
          </a:prstGeom>
          <a:noFill/>
          <a:ln w="57150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i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L</a:t>
            </a:r>
          </a:p>
        </p:txBody>
      </p:sp>
      <p:sp>
        <p:nvSpPr>
          <p:cNvPr id="247849" name="Line 41"/>
          <p:cNvSpPr/>
          <p:nvPr/>
        </p:nvSpPr>
        <p:spPr>
          <a:xfrm>
            <a:off x="1547813" y="1341354"/>
            <a:ext cx="0" cy="136842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7850" name="Line 42"/>
          <p:cNvSpPr/>
          <p:nvPr/>
        </p:nvSpPr>
        <p:spPr>
          <a:xfrm>
            <a:off x="1547813" y="2854241"/>
            <a:ext cx="0" cy="136842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7851" name="Line 43"/>
          <p:cNvSpPr/>
          <p:nvPr/>
        </p:nvSpPr>
        <p:spPr>
          <a:xfrm flipV="1">
            <a:off x="1547813" y="2314491"/>
            <a:ext cx="1368425" cy="468313"/>
          </a:xfrm>
          <a:prstGeom prst="line">
            <a:avLst/>
          </a:prstGeom>
          <a:ln w="571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47852" name="Line 44"/>
          <p:cNvSpPr/>
          <p:nvPr/>
        </p:nvSpPr>
        <p:spPr>
          <a:xfrm>
            <a:off x="1547813" y="2782804"/>
            <a:ext cx="1368425" cy="431800"/>
          </a:xfrm>
          <a:prstGeom prst="line">
            <a:avLst/>
          </a:prstGeom>
          <a:ln w="571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47853" name="Text Box 45"/>
          <p:cNvSpPr txBox="1"/>
          <p:nvPr/>
        </p:nvSpPr>
        <p:spPr>
          <a:xfrm>
            <a:off x="1116013" y="2638341"/>
            <a:ext cx="576262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en-US" altLang="zh-CN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</a:p>
        </p:txBody>
      </p:sp>
      <p:sp>
        <p:nvSpPr>
          <p:cNvPr id="247855" name="Text Box 47"/>
          <p:cNvSpPr txBox="1"/>
          <p:nvPr/>
        </p:nvSpPr>
        <p:spPr>
          <a:xfrm>
            <a:off x="2232025" y="1522329"/>
            <a:ext cx="838200" cy="519112"/>
          </a:xfrm>
          <a:prstGeom prst="rect">
            <a:avLst/>
          </a:prstGeom>
          <a:noFill/>
          <a:ln w="57150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i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</a:t>
            </a:r>
            <a:r>
              <a:rPr lang="en-US" altLang="zh-CN" sz="2800" b="1" baseline="-250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 dirty="0">
              <a:solidFill>
                <a:schemeClr val="tx2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47856" name="Text Box 48"/>
          <p:cNvSpPr txBox="1"/>
          <p:nvPr/>
        </p:nvSpPr>
        <p:spPr>
          <a:xfrm>
            <a:off x="2232025" y="3393991"/>
            <a:ext cx="838200" cy="519113"/>
          </a:xfrm>
          <a:prstGeom prst="rect">
            <a:avLst/>
          </a:prstGeom>
          <a:noFill/>
          <a:ln w="57150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i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</a:t>
            </a:r>
            <a:r>
              <a:rPr lang="en-US" altLang="zh-CN" sz="2800" b="1" baseline="-250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en-US" altLang="zh-CN" sz="2800" b="1" dirty="0">
              <a:solidFill>
                <a:schemeClr val="tx2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247857" name="Group 49"/>
          <p:cNvGrpSpPr/>
          <p:nvPr/>
        </p:nvGrpSpPr>
        <p:grpSpPr>
          <a:xfrm>
            <a:off x="7740650" y="335102"/>
            <a:ext cx="936625" cy="4784725"/>
            <a:chOff x="4128" y="1392"/>
            <a:chExt cx="624" cy="1584"/>
          </a:xfrm>
        </p:grpSpPr>
        <p:grpSp>
          <p:nvGrpSpPr>
            <p:cNvPr id="23590" name="Group 50"/>
            <p:cNvGrpSpPr/>
            <p:nvPr/>
          </p:nvGrpSpPr>
          <p:grpSpPr>
            <a:xfrm>
              <a:off x="4128" y="1392"/>
              <a:ext cx="624" cy="1152"/>
              <a:chOff x="4128" y="1392"/>
              <a:chExt cx="624" cy="1152"/>
            </a:xfrm>
          </p:grpSpPr>
          <p:grpSp>
            <p:nvGrpSpPr>
              <p:cNvPr id="23591" name="Group 51"/>
              <p:cNvGrpSpPr/>
              <p:nvPr/>
            </p:nvGrpSpPr>
            <p:grpSpPr>
              <a:xfrm>
                <a:off x="4128" y="1392"/>
                <a:ext cx="624" cy="576"/>
                <a:chOff x="4128" y="1392"/>
                <a:chExt cx="624" cy="576"/>
              </a:xfrm>
            </p:grpSpPr>
            <p:grpSp>
              <p:nvGrpSpPr>
                <p:cNvPr id="23592" name="Group 52"/>
                <p:cNvGrpSpPr/>
                <p:nvPr/>
              </p:nvGrpSpPr>
              <p:grpSpPr>
                <a:xfrm>
                  <a:off x="4128" y="1392"/>
                  <a:ext cx="624" cy="288"/>
                  <a:chOff x="4124" y="1388"/>
                  <a:chExt cx="624" cy="288"/>
                </a:xfrm>
              </p:grpSpPr>
              <p:sp>
                <p:nvSpPr>
                  <p:cNvPr id="23593" name="Rectangle 53"/>
                  <p:cNvSpPr/>
                  <p:nvPr/>
                </p:nvSpPr>
                <p:spPr>
                  <a:xfrm rot="5400000">
                    <a:off x="4400" y="1112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3594" name="Rectangle 54"/>
                  <p:cNvSpPr/>
                  <p:nvPr/>
                </p:nvSpPr>
                <p:spPr>
                  <a:xfrm rot="5400000" flipH="1" flipV="1">
                    <a:off x="4400" y="1184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76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3595" name="Rectangle 55"/>
                  <p:cNvSpPr/>
                  <p:nvPr/>
                </p:nvSpPr>
                <p:spPr>
                  <a:xfrm rot="5400000">
                    <a:off x="4400" y="1256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3596" name="Rectangle 56"/>
                  <p:cNvSpPr/>
                  <p:nvPr/>
                </p:nvSpPr>
                <p:spPr>
                  <a:xfrm rot="5400000" flipH="1" flipV="1">
                    <a:off x="4400" y="1328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76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23597" name="Group 57"/>
                <p:cNvGrpSpPr/>
                <p:nvPr/>
              </p:nvGrpSpPr>
              <p:grpSpPr>
                <a:xfrm>
                  <a:off x="4128" y="1680"/>
                  <a:ext cx="624" cy="288"/>
                  <a:chOff x="4124" y="1388"/>
                  <a:chExt cx="624" cy="288"/>
                </a:xfrm>
              </p:grpSpPr>
              <p:sp>
                <p:nvSpPr>
                  <p:cNvPr id="23598" name="Rectangle 58"/>
                  <p:cNvSpPr/>
                  <p:nvPr/>
                </p:nvSpPr>
                <p:spPr>
                  <a:xfrm rot="5400000">
                    <a:off x="4400" y="1112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3599" name="Rectangle 59"/>
                  <p:cNvSpPr/>
                  <p:nvPr/>
                </p:nvSpPr>
                <p:spPr>
                  <a:xfrm rot="5400000" flipH="1" flipV="1">
                    <a:off x="4400" y="1184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76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3600" name="Rectangle 60"/>
                  <p:cNvSpPr/>
                  <p:nvPr/>
                </p:nvSpPr>
                <p:spPr>
                  <a:xfrm rot="5400000">
                    <a:off x="4400" y="1256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3601" name="Rectangle 61"/>
                  <p:cNvSpPr/>
                  <p:nvPr/>
                </p:nvSpPr>
                <p:spPr>
                  <a:xfrm rot="5400000" flipH="1" flipV="1">
                    <a:off x="4400" y="1328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76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p:grpSp>
          </p:grpSp>
          <p:grpSp>
            <p:nvGrpSpPr>
              <p:cNvPr id="23602" name="Group 62"/>
              <p:cNvGrpSpPr/>
              <p:nvPr/>
            </p:nvGrpSpPr>
            <p:grpSpPr>
              <a:xfrm>
                <a:off x="4128" y="1968"/>
                <a:ext cx="624" cy="576"/>
                <a:chOff x="4128" y="1392"/>
                <a:chExt cx="624" cy="576"/>
              </a:xfrm>
            </p:grpSpPr>
            <p:grpSp>
              <p:nvGrpSpPr>
                <p:cNvPr id="23603" name="Group 63"/>
                <p:cNvGrpSpPr/>
                <p:nvPr/>
              </p:nvGrpSpPr>
              <p:grpSpPr>
                <a:xfrm>
                  <a:off x="4128" y="1392"/>
                  <a:ext cx="624" cy="288"/>
                  <a:chOff x="4124" y="1388"/>
                  <a:chExt cx="624" cy="288"/>
                </a:xfrm>
              </p:grpSpPr>
              <p:sp>
                <p:nvSpPr>
                  <p:cNvPr id="23604" name="Rectangle 64"/>
                  <p:cNvSpPr/>
                  <p:nvPr/>
                </p:nvSpPr>
                <p:spPr>
                  <a:xfrm rot="5400000">
                    <a:off x="4400" y="1112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3605" name="Rectangle 65"/>
                  <p:cNvSpPr/>
                  <p:nvPr/>
                </p:nvSpPr>
                <p:spPr>
                  <a:xfrm rot="5400000" flipH="1" flipV="1">
                    <a:off x="4400" y="1184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76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3606" name="Rectangle 66"/>
                  <p:cNvSpPr/>
                  <p:nvPr/>
                </p:nvSpPr>
                <p:spPr>
                  <a:xfrm rot="5400000">
                    <a:off x="4400" y="1256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3607" name="Rectangle 67"/>
                  <p:cNvSpPr/>
                  <p:nvPr/>
                </p:nvSpPr>
                <p:spPr>
                  <a:xfrm rot="5400000" flipH="1" flipV="1">
                    <a:off x="4400" y="1328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76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23608" name="Group 68"/>
                <p:cNvGrpSpPr/>
                <p:nvPr/>
              </p:nvGrpSpPr>
              <p:grpSpPr>
                <a:xfrm>
                  <a:off x="4128" y="1680"/>
                  <a:ext cx="624" cy="288"/>
                  <a:chOff x="4124" y="1388"/>
                  <a:chExt cx="624" cy="288"/>
                </a:xfrm>
              </p:grpSpPr>
              <p:sp>
                <p:nvSpPr>
                  <p:cNvPr id="23609" name="Rectangle 69"/>
                  <p:cNvSpPr/>
                  <p:nvPr/>
                </p:nvSpPr>
                <p:spPr>
                  <a:xfrm rot="5400000">
                    <a:off x="4400" y="1112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3610" name="Rectangle 70"/>
                  <p:cNvSpPr/>
                  <p:nvPr/>
                </p:nvSpPr>
                <p:spPr>
                  <a:xfrm rot="5400000" flipH="1" flipV="1">
                    <a:off x="4400" y="1184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76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3611" name="Rectangle 71"/>
                  <p:cNvSpPr/>
                  <p:nvPr/>
                </p:nvSpPr>
                <p:spPr>
                  <a:xfrm rot="5400000">
                    <a:off x="4400" y="1256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3612" name="Rectangle 72"/>
                  <p:cNvSpPr/>
                  <p:nvPr/>
                </p:nvSpPr>
                <p:spPr>
                  <a:xfrm rot="5400000" flipH="1" flipV="1">
                    <a:off x="4400" y="1328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76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p:grpSp>
          </p:grpSp>
        </p:grpSp>
        <p:grpSp>
          <p:nvGrpSpPr>
            <p:cNvPr id="23613" name="Group 73"/>
            <p:cNvGrpSpPr/>
            <p:nvPr/>
          </p:nvGrpSpPr>
          <p:grpSpPr>
            <a:xfrm>
              <a:off x="4128" y="1392"/>
              <a:ext cx="624" cy="576"/>
              <a:chOff x="4128" y="1392"/>
              <a:chExt cx="624" cy="576"/>
            </a:xfrm>
          </p:grpSpPr>
          <p:grpSp>
            <p:nvGrpSpPr>
              <p:cNvPr id="23614" name="Group 74"/>
              <p:cNvGrpSpPr/>
              <p:nvPr/>
            </p:nvGrpSpPr>
            <p:grpSpPr>
              <a:xfrm>
                <a:off x="4128" y="1392"/>
                <a:ext cx="624" cy="288"/>
                <a:chOff x="4124" y="1388"/>
                <a:chExt cx="624" cy="288"/>
              </a:xfrm>
            </p:grpSpPr>
            <p:sp>
              <p:nvSpPr>
                <p:cNvPr id="23615" name="Rectangle 75"/>
                <p:cNvSpPr/>
                <p:nvPr/>
              </p:nvSpPr>
              <p:spPr>
                <a:xfrm rot="5400000">
                  <a:off x="4400" y="1112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760000"/>
                    </a:gs>
                    <a:gs pos="100000">
                      <a:srgbClr val="FF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3616" name="Rectangle 76"/>
                <p:cNvSpPr/>
                <p:nvPr/>
              </p:nvSpPr>
              <p:spPr>
                <a:xfrm rot="5400000" flipH="1" flipV="1">
                  <a:off x="4400" y="1184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3617" name="Rectangle 77"/>
                <p:cNvSpPr/>
                <p:nvPr/>
              </p:nvSpPr>
              <p:spPr>
                <a:xfrm rot="5400000">
                  <a:off x="4400" y="1256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760000"/>
                    </a:gs>
                    <a:gs pos="100000">
                      <a:srgbClr val="FF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3618" name="Rectangle 78"/>
                <p:cNvSpPr/>
                <p:nvPr/>
              </p:nvSpPr>
              <p:spPr>
                <a:xfrm rot="5400000" flipH="1" flipV="1">
                  <a:off x="4400" y="1328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3619" name="Group 79"/>
              <p:cNvGrpSpPr/>
              <p:nvPr/>
            </p:nvGrpSpPr>
            <p:grpSpPr>
              <a:xfrm>
                <a:off x="4128" y="1680"/>
                <a:ext cx="624" cy="288"/>
                <a:chOff x="4124" y="1388"/>
                <a:chExt cx="624" cy="288"/>
              </a:xfrm>
            </p:grpSpPr>
            <p:sp>
              <p:nvSpPr>
                <p:cNvPr id="23620" name="Rectangle 80"/>
                <p:cNvSpPr/>
                <p:nvPr/>
              </p:nvSpPr>
              <p:spPr>
                <a:xfrm rot="5400000">
                  <a:off x="4400" y="1112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760000"/>
                    </a:gs>
                    <a:gs pos="100000">
                      <a:srgbClr val="FF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3621" name="Rectangle 81"/>
                <p:cNvSpPr/>
                <p:nvPr/>
              </p:nvSpPr>
              <p:spPr>
                <a:xfrm rot="5400000" flipH="1" flipV="1">
                  <a:off x="4400" y="1184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3622" name="Rectangle 82"/>
                <p:cNvSpPr/>
                <p:nvPr/>
              </p:nvSpPr>
              <p:spPr>
                <a:xfrm rot="5400000">
                  <a:off x="4400" y="1256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760000"/>
                    </a:gs>
                    <a:gs pos="100000">
                      <a:srgbClr val="FF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3623" name="Rectangle 83"/>
                <p:cNvSpPr/>
                <p:nvPr/>
              </p:nvSpPr>
              <p:spPr>
                <a:xfrm rot="5400000" flipH="1" flipV="1">
                  <a:off x="4400" y="1328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23624" name="Group 84"/>
            <p:cNvGrpSpPr/>
            <p:nvPr/>
          </p:nvGrpSpPr>
          <p:grpSpPr>
            <a:xfrm>
              <a:off x="4128" y="2544"/>
              <a:ext cx="624" cy="432"/>
              <a:chOff x="4128" y="1392"/>
              <a:chExt cx="624" cy="432"/>
            </a:xfrm>
          </p:grpSpPr>
          <p:grpSp>
            <p:nvGrpSpPr>
              <p:cNvPr id="23625" name="Group 85"/>
              <p:cNvGrpSpPr/>
              <p:nvPr/>
            </p:nvGrpSpPr>
            <p:grpSpPr>
              <a:xfrm>
                <a:off x="4128" y="1392"/>
                <a:ext cx="624" cy="288"/>
                <a:chOff x="4124" y="1388"/>
                <a:chExt cx="624" cy="288"/>
              </a:xfrm>
            </p:grpSpPr>
            <p:sp>
              <p:nvSpPr>
                <p:cNvPr id="23626" name="Rectangle 86"/>
                <p:cNvSpPr/>
                <p:nvPr/>
              </p:nvSpPr>
              <p:spPr>
                <a:xfrm rot="5400000">
                  <a:off x="4400" y="1112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760000"/>
                    </a:gs>
                    <a:gs pos="100000">
                      <a:srgbClr val="FF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3627" name="Rectangle 87"/>
                <p:cNvSpPr/>
                <p:nvPr/>
              </p:nvSpPr>
              <p:spPr>
                <a:xfrm rot="5400000" flipH="1" flipV="1">
                  <a:off x="4400" y="1184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3628" name="Rectangle 88"/>
                <p:cNvSpPr/>
                <p:nvPr/>
              </p:nvSpPr>
              <p:spPr>
                <a:xfrm rot="5400000">
                  <a:off x="4400" y="1256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760000"/>
                    </a:gs>
                    <a:gs pos="100000">
                      <a:srgbClr val="FF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3629" name="Rectangle 89"/>
                <p:cNvSpPr/>
                <p:nvPr/>
              </p:nvSpPr>
              <p:spPr>
                <a:xfrm rot="5400000" flipH="1" flipV="1">
                  <a:off x="4400" y="1328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3630" name="Group 90"/>
              <p:cNvGrpSpPr/>
              <p:nvPr/>
            </p:nvGrpSpPr>
            <p:grpSpPr>
              <a:xfrm>
                <a:off x="4128" y="1680"/>
                <a:ext cx="624" cy="144"/>
                <a:chOff x="4124" y="1388"/>
                <a:chExt cx="624" cy="144"/>
              </a:xfrm>
            </p:grpSpPr>
            <p:sp>
              <p:nvSpPr>
                <p:cNvPr id="23631" name="Rectangle 91"/>
                <p:cNvSpPr/>
                <p:nvPr/>
              </p:nvSpPr>
              <p:spPr>
                <a:xfrm rot="5400000">
                  <a:off x="4400" y="1112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760000"/>
                    </a:gs>
                    <a:gs pos="100000">
                      <a:srgbClr val="FF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3632" name="Rectangle 92"/>
                <p:cNvSpPr/>
                <p:nvPr/>
              </p:nvSpPr>
              <p:spPr>
                <a:xfrm rot="5400000" flipH="1" flipV="1">
                  <a:off x="4400" y="1184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</p:grpSp>
      </p:grpSp>
      <p:sp>
        <p:nvSpPr>
          <p:cNvPr id="247903" name="Oval 95"/>
          <p:cNvSpPr/>
          <p:nvPr/>
        </p:nvSpPr>
        <p:spPr>
          <a:xfrm>
            <a:off x="7561263" y="442829"/>
            <a:ext cx="215900" cy="2159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just" eaLnBrk="0" hangingPunct="0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7904" name="Text Box 96"/>
          <p:cNvSpPr txBox="1"/>
          <p:nvPr/>
        </p:nvSpPr>
        <p:spPr>
          <a:xfrm>
            <a:off x="7056438" y="45954"/>
            <a:ext cx="838200" cy="519112"/>
          </a:xfrm>
          <a:prstGeom prst="rect">
            <a:avLst/>
          </a:prstGeom>
          <a:noFill/>
          <a:ln w="57150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i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P</a:t>
            </a:r>
            <a:endParaRPr lang="en-US" altLang="zh-CN" sz="2800" b="1" i="1" dirty="0">
              <a:solidFill>
                <a:schemeClr val="tx2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47907" name="Line 99"/>
          <p:cNvSpPr/>
          <p:nvPr/>
        </p:nvSpPr>
        <p:spPr>
          <a:xfrm>
            <a:off x="2952750" y="2351004"/>
            <a:ext cx="323850" cy="647700"/>
          </a:xfrm>
          <a:prstGeom prst="line">
            <a:avLst/>
          </a:prstGeom>
          <a:ln w="76200" cap="flat" cmpd="sng">
            <a:solidFill>
              <a:srgbClr val="A5002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7909" name="Arc 101"/>
          <p:cNvSpPr/>
          <p:nvPr/>
        </p:nvSpPr>
        <p:spPr>
          <a:xfrm>
            <a:off x="3455988" y="2493879"/>
            <a:ext cx="73025" cy="2524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21600" h="21600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7910" name="Arc 102"/>
          <p:cNvSpPr/>
          <p:nvPr/>
        </p:nvSpPr>
        <p:spPr>
          <a:xfrm flipV="1">
            <a:off x="2916238" y="2530391"/>
            <a:ext cx="144462" cy="1063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20821" h="21600" fill="none">
                <a:moveTo>
                  <a:pt x="-1" y="0"/>
                </a:moveTo>
                <a:cubicBezTo>
                  <a:pt x="9715" y="0"/>
                  <a:pt x="18236" y="6487"/>
                  <a:pt x="20821" y="15852"/>
                </a:cubicBezTo>
              </a:path>
              <a:path w="20821" h="21600" stroke="0">
                <a:moveTo>
                  <a:pt x="-1" y="0"/>
                </a:moveTo>
                <a:cubicBezTo>
                  <a:pt x="9715" y="0"/>
                  <a:pt x="18236" y="6487"/>
                  <a:pt x="20821" y="15852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7913" name="Line 105"/>
          <p:cNvSpPr/>
          <p:nvPr/>
        </p:nvSpPr>
        <p:spPr>
          <a:xfrm flipV="1">
            <a:off x="2951163" y="2998704"/>
            <a:ext cx="325437" cy="180975"/>
          </a:xfrm>
          <a:prstGeom prst="line">
            <a:avLst/>
          </a:prstGeom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7918" name="Text Box 110"/>
          <p:cNvSpPr txBox="1"/>
          <p:nvPr/>
        </p:nvSpPr>
        <p:spPr>
          <a:xfrm>
            <a:off x="2951163" y="3071729"/>
            <a:ext cx="990600" cy="457200"/>
          </a:xfrm>
          <a:prstGeom prst="rect">
            <a:avLst/>
          </a:prstGeom>
          <a:noFill/>
          <a:ln w="57150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l-GR" altLang="zh-CN" sz="2400" b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Δ</a:t>
            </a:r>
            <a:r>
              <a:rPr lang="en-US" altLang="zh-CN" sz="2400" b="1" i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L</a:t>
            </a:r>
          </a:p>
        </p:txBody>
      </p:sp>
      <p:sp>
        <p:nvSpPr>
          <p:cNvPr id="247919" name="Text Box 111"/>
          <p:cNvSpPr txBox="1"/>
          <p:nvPr/>
        </p:nvSpPr>
        <p:spPr>
          <a:xfrm>
            <a:off x="3527425" y="2351004"/>
            <a:ext cx="576263" cy="396875"/>
          </a:xfrm>
          <a:prstGeom prst="rect">
            <a:avLst/>
          </a:prstGeom>
          <a:noFill/>
          <a:ln w="57150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zh-CN" sz="2000" b="1" i="1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Ө</a:t>
            </a:r>
          </a:p>
        </p:txBody>
      </p:sp>
      <p:graphicFrame>
        <p:nvGraphicFramePr>
          <p:cNvPr id="90" name="对象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7311806"/>
              </p:ext>
            </p:extLst>
          </p:nvPr>
        </p:nvGraphicFramePr>
        <p:xfrm>
          <a:off x="1463675" y="5084763"/>
          <a:ext cx="5561013" cy="129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4" name="Equation" r:id="rId3" imgW="1688760" imgH="393480" progId="Equation.DSMT4">
                  <p:embed/>
                </p:oleObj>
              </mc:Choice>
              <mc:Fallback>
                <p:oleObj name="Equation" r:id="rId3" imgW="1688760" imgH="393480" progId="Equation.DSMT4">
                  <p:embed/>
                  <p:pic>
                    <p:nvPicPr>
                      <p:cNvPr id="13" name="对象 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63675" y="5084763"/>
                        <a:ext cx="5561013" cy="1296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7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47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47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7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7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47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47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47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47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47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47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47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47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47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47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4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47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47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47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47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47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47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47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4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4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47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4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247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24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4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247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40" grpId="0"/>
      <p:bldP spid="247841" grpId="0"/>
      <p:bldP spid="247842" grpId="0" animBg="1"/>
      <p:bldP spid="247843" grpId="0"/>
      <p:bldP spid="247845" grpId="0"/>
      <p:bldP spid="247853" grpId="0"/>
      <p:bldP spid="247855" grpId="0"/>
      <p:bldP spid="247856" grpId="0"/>
      <p:bldP spid="247903" grpId="0" animBg="1"/>
      <p:bldP spid="247904" grpId="0"/>
      <p:bldP spid="247918" grpId="0"/>
      <p:bldP spid="2479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9" name="Rectangle 7"/>
          <p:cNvSpPr/>
          <p:nvPr/>
        </p:nvSpPr>
        <p:spPr>
          <a:xfrm>
            <a:off x="310019" y="2364071"/>
            <a:ext cx="5903912" cy="54854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>
              <a:lnSpc>
                <a:spcPct val="14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光加强的条件是：</a:t>
            </a:r>
            <a:r>
              <a:rPr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400" b="1" i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k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级明纹）</a:t>
            </a:r>
          </a:p>
        </p:txBody>
      </p:sp>
      <p:sp>
        <p:nvSpPr>
          <p:cNvPr id="213000" name="Rectangle 8"/>
          <p:cNvSpPr/>
          <p:nvPr/>
        </p:nvSpPr>
        <p:spPr>
          <a:xfrm>
            <a:off x="426134" y="3745047"/>
            <a:ext cx="6443662" cy="54854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>
              <a:lnSpc>
                <a:spcPct val="14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光抵消的条件是： </a:t>
            </a:r>
            <a:r>
              <a:rPr lang="en-US" altLang="zh-CN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(</a:t>
            </a:r>
            <a:r>
              <a:rPr lang="en-US" altLang="zh-CN" sz="2400" b="1" i="1" dirty="0">
                <a:solidFill>
                  <a:schemeClr val="accent2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k</a:t>
            </a:r>
            <a:r>
              <a:rPr lang="zh-CN" altLang="en-US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＋</a:t>
            </a:r>
            <a:r>
              <a:rPr lang="en-US" altLang="zh-CN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1</a:t>
            </a:r>
            <a:r>
              <a:rPr lang="zh-CN" altLang="en-US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级暗纹）</a:t>
            </a:r>
          </a:p>
        </p:txBody>
      </p:sp>
      <p:sp>
        <p:nvSpPr>
          <p:cNvPr id="213001" name="Rectangle 9"/>
          <p:cNvSpPr/>
          <p:nvPr/>
        </p:nvSpPr>
        <p:spPr>
          <a:xfrm>
            <a:off x="934159" y="5473239"/>
            <a:ext cx="5444119" cy="46544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just">
              <a:lnSpc>
                <a:spcPct val="110000"/>
              </a:lnSpc>
              <a:spcBef>
                <a:spcPct val="20000"/>
              </a:spcBef>
            </a:pPr>
            <a:r>
              <a:rPr lang="zh-CN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明暗条纹上下对称分布，条纹间隔为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？</a:t>
            </a:r>
            <a:endParaRPr lang="zh-CN" altLang="zh-CN" sz="2400" b="1" dirty="0">
              <a:latin typeface="Times New Roman" panose="02020603050405020304" pitchFamily="18" charset="0"/>
              <a:ea typeface="黑体" panose="02010609060101010101" pitchFamily="49" charset="-122"/>
              <a:sym typeface="Symbol" panose="05050102010706020507" pitchFamily="18" charset="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2080306"/>
              </p:ext>
            </p:extLst>
          </p:nvPr>
        </p:nvGraphicFramePr>
        <p:xfrm>
          <a:off x="1854880" y="213420"/>
          <a:ext cx="7100434" cy="101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26" name="Equation" r:id="rId3" imgW="2743200" imgH="393480" progId="Equation.DSMT4">
                  <p:embed/>
                </p:oleObj>
              </mc:Choice>
              <mc:Fallback>
                <p:oleObj name="Equation" r:id="rId3" imgW="2743200" imgH="393480" progId="Equation.DSMT4">
                  <p:embed/>
                  <p:pic>
                    <p:nvPicPr>
                      <p:cNvPr id="0" name="对象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4880" y="213420"/>
                        <a:ext cx="7100434" cy="1019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7"/>
          <p:cNvSpPr/>
          <p:nvPr/>
        </p:nvSpPr>
        <p:spPr>
          <a:xfrm>
            <a:off x="123588" y="0"/>
            <a:ext cx="2951956" cy="54854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>
              <a:lnSpc>
                <a:spcPct val="140000"/>
              </a:lnSpc>
              <a:spcBef>
                <a:spcPct val="20000"/>
              </a:spcBef>
            </a:pPr>
            <a:r>
              <a:rPr lang="zh-CN" altLang="en-US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相同媒质中</a:t>
            </a:r>
            <a:endParaRPr lang="zh-CN" altLang="en-US" sz="2400" b="1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  <a:sym typeface="Symbol" panose="05050102010706020507" pitchFamily="18" charset="2"/>
            </a:endParaRPr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6723691"/>
              </p:ext>
            </p:extLst>
          </p:nvPr>
        </p:nvGraphicFramePr>
        <p:xfrm>
          <a:off x="1972561" y="976378"/>
          <a:ext cx="2006600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27" name="Equation" r:id="rId5" imgW="609480" imgH="393480" progId="Equation.DSMT4">
                  <p:embed/>
                </p:oleObj>
              </mc:Choice>
              <mc:Fallback>
                <p:oleObj name="Equation" r:id="rId5" imgW="609480" imgH="393480" progId="Equation.DSMT4">
                  <p:embed/>
                  <p:pic>
                    <p:nvPicPr>
                      <p:cNvPr id="7" name="对象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72561" y="976378"/>
                        <a:ext cx="2006600" cy="1296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534171"/>
              </p:ext>
            </p:extLst>
          </p:nvPr>
        </p:nvGraphicFramePr>
        <p:xfrm>
          <a:off x="532248" y="2895215"/>
          <a:ext cx="2441575" cy="821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28" name="Equation" r:id="rId7" imgW="1168200" imgH="393480" progId="Equation.DSMT4">
                  <p:embed/>
                </p:oleObj>
              </mc:Choice>
              <mc:Fallback>
                <p:oleObj name="Equation" r:id="rId7" imgW="1168200" imgH="393480" progId="Equation.DSMT4">
                  <p:embed/>
                  <p:pic>
                    <p:nvPicPr>
                      <p:cNvPr id="13" name="对象 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2248" y="2895215"/>
                        <a:ext cx="2441575" cy="821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4948038"/>
              </p:ext>
            </p:extLst>
          </p:nvPr>
        </p:nvGraphicFramePr>
        <p:xfrm>
          <a:off x="3431023" y="2871988"/>
          <a:ext cx="3625746" cy="859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29" name="Equation" r:id="rId9" imgW="1663560" imgH="393480" progId="Equation.DSMT4">
                  <p:embed/>
                </p:oleObj>
              </mc:Choice>
              <mc:Fallback>
                <p:oleObj name="Equation" r:id="rId9" imgW="1663560" imgH="393480" progId="Equation.DSMT4">
                  <p:embed/>
                  <p:pic>
                    <p:nvPicPr>
                      <p:cNvPr id="15" name="对象 1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431023" y="2871988"/>
                        <a:ext cx="3625746" cy="8593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162704"/>
              </p:ext>
            </p:extLst>
          </p:nvPr>
        </p:nvGraphicFramePr>
        <p:xfrm>
          <a:off x="7338902" y="2880951"/>
          <a:ext cx="1667286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30" name="Equation" r:id="rId11" imgW="761760" imgH="393480" progId="Equation.DSMT4">
                  <p:embed/>
                </p:oleObj>
              </mc:Choice>
              <mc:Fallback>
                <p:oleObj name="Equation" r:id="rId11" imgW="761760" imgH="393480" progId="Equation.DSMT4">
                  <p:embed/>
                  <p:pic>
                    <p:nvPicPr>
                      <p:cNvPr id="16" name="对象 1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338902" y="2880951"/>
                        <a:ext cx="1667286" cy="864096"/>
                      </a:xfrm>
                      <a:prstGeom prst="rect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069781"/>
              </p:ext>
            </p:extLst>
          </p:nvPr>
        </p:nvGraphicFramePr>
        <p:xfrm>
          <a:off x="714811" y="4419214"/>
          <a:ext cx="2081212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31" name="Equation" r:id="rId13" imgW="1054080" imgH="393480" progId="Equation.DSMT4">
                  <p:embed/>
                </p:oleObj>
              </mc:Choice>
              <mc:Fallback>
                <p:oleObj name="Equation" r:id="rId13" imgW="1054080" imgH="393480" progId="Equation.DSMT4">
                  <p:embed/>
                  <p:pic>
                    <p:nvPicPr>
                      <p:cNvPr id="15" name="对象 1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14811" y="4419214"/>
                        <a:ext cx="2081212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8204064"/>
              </p:ext>
            </p:extLst>
          </p:nvPr>
        </p:nvGraphicFramePr>
        <p:xfrm>
          <a:off x="3688197" y="4387891"/>
          <a:ext cx="4474529" cy="902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32" name="Equation" r:id="rId15" imgW="1955520" imgH="393480" progId="Equation.DSMT4">
                  <p:embed/>
                </p:oleObj>
              </mc:Choice>
              <mc:Fallback>
                <p:oleObj name="Equation" r:id="rId15" imgW="1955520" imgH="393480" progId="Equation.DSMT4">
                  <p:embed/>
                  <p:pic>
                    <p:nvPicPr>
                      <p:cNvPr id="16" name="对象 1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688197" y="4387891"/>
                        <a:ext cx="4474529" cy="902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3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13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9" grpId="0"/>
      <p:bldP spid="213000" grpId="0"/>
      <p:bldP spid="21300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061" name="Group 93"/>
          <p:cNvGrpSpPr/>
          <p:nvPr/>
        </p:nvGrpSpPr>
        <p:grpSpPr>
          <a:xfrm>
            <a:off x="7308850" y="188913"/>
            <a:ext cx="936625" cy="6335712"/>
            <a:chOff x="4128" y="1392"/>
            <a:chExt cx="624" cy="1728"/>
          </a:xfrm>
        </p:grpSpPr>
        <p:grpSp>
          <p:nvGrpSpPr>
            <p:cNvPr id="26626" name="Group 94"/>
            <p:cNvGrpSpPr/>
            <p:nvPr/>
          </p:nvGrpSpPr>
          <p:grpSpPr>
            <a:xfrm>
              <a:off x="4128" y="1392"/>
              <a:ext cx="624" cy="1152"/>
              <a:chOff x="4128" y="1392"/>
              <a:chExt cx="624" cy="1152"/>
            </a:xfrm>
          </p:grpSpPr>
          <p:grpSp>
            <p:nvGrpSpPr>
              <p:cNvPr id="26627" name="Group 95"/>
              <p:cNvGrpSpPr/>
              <p:nvPr/>
            </p:nvGrpSpPr>
            <p:grpSpPr>
              <a:xfrm>
                <a:off x="4128" y="1392"/>
                <a:ext cx="624" cy="576"/>
                <a:chOff x="4128" y="1392"/>
                <a:chExt cx="624" cy="576"/>
              </a:xfrm>
            </p:grpSpPr>
            <p:grpSp>
              <p:nvGrpSpPr>
                <p:cNvPr id="26628" name="Group 96"/>
                <p:cNvGrpSpPr/>
                <p:nvPr/>
              </p:nvGrpSpPr>
              <p:grpSpPr>
                <a:xfrm>
                  <a:off x="4128" y="1392"/>
                  <a:ext cx="624" cy="288"/>
                  <a:chOff x="4124" y="1388"/>
                  <a:chExt cx="624" cy="288"/>
                </a:xfrm>
              </p:grpSpPr>
              <p:sp>
                <p:nvSpPr>
                  <p:cNvPr id="26629" name="Rectangle 97"/>
                  <p:cNvSpPr/>
                  <p:nvPr/>
                </p:nvSpPr>
                <p:spPr>
                  <a:xfrm rot="5400000">
                    <a:off x="4400" y="1112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6630" name="Rectangle 98"/>
                  <p:cNvSpPr/>
                  <p:nvPr/>
                </p:nvSpPr>
                <p:spPr>
                  <a:xfrm rot="5400000" flipH="1" flipV="1">
                    <a:off x="4400" y="1184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76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6631" name="Rectangle 99"/>
                  <p:cNvSpPr/>
                  <p:nvPr/>
                </p:nvSpPr>
                <p:spPr>
                  <a:xfrm rot="5400000">
                    <a:off x="4400" y="1256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6632" name="Rectangle 100"/>
                  <p:cNvSpPr/>
                  <p:nvPr/>
                </p:nvSpPr>
                <p:spPr>
                  <a:xfrm rot="5400000" flipH="1" flipV="1">
                    <a:off x="4400" y="1328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76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26633" name="Group 101"/>
                <p:cNvGrpSpPr/>
                <p:nvPr/>
              </p:nvGrpSpPr>
              <p:grpSpPr>
                <a:xfrm>
                  <a:off x="4128" y="1680"/>
                  <a:ext cx="624" cy="288"/>
                  <a:chOff x="4124" y="1388"/>
                  <a:chExt cx="624" cy="288"/>
                </a:xfrm>
              </p:grpSpPr>
              <p:sp>
                <p:nvSpPr>
                  <p:cNvPr id="26634" name="Rectangle 102"/>
                  <p:cNvSpPr/>
                  <p:nvPr/>
                </p:nvSpPr>
                <p:spPr>
                  <a:xfrm rot="5400000">
                    <a:off x="4400" y="1112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6635" name="Rectangle 103"/>
                  <p:cNvSpPr/>
                  <p:nvPr/>
                </p:nvSpPr>
                <p:spPr>
                  <a:xfrm rot="5400000" flipH="1" flipV="1">
                    <a:off x="4400" y="1184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76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6636" name="Rectangle 104"/>
                  <p:cNvSpPr/>
                  <p:nvPr/>
                </p:nvSpPr>
                <p:spPr>
                  <a:xfrm rot="5400000">
                    <a:off x="4400" y="1256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6637" name="Rectangle 105"/>
                  <p:cNvSpPr/>
                  <p:nvPr/>
                </p:nvSpPr>
                <p:spPr>
                  <a:xfrm rot="5400000" flipH="1" flipV="1">
                    <a:off x="4400" y="1328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76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p:grpSp>
          </p:grpSp>
          <p:grpSp>
            <p:nvGrpSpPr>
              <p:cNvPr id="26638" name="Group 106"/>
              <p:cNvGrpSpPr/>
              <p:nvPr/>
            </p:nvGrpSpPr>
            <p:grpSpPr>
              <a:xfrm>
                <a:off x="4128" y="1968"/>
                <a:ext cx="624" cy="576"/>
                <a:chOff x="4128" y="1392"/>
                <a:chExt cx="624" cy="576"/>
              </a:xfrm>
            </p:grpSpPr>
            <p:grpSp>
              <p:nvGrpSpPr>
                <p:cNvPr id="26639" name="Group 107"/>
                <p:cNvGrpSpPr/>
                <p:nvPr/>
              </p:nvGrpSpPr>
              <p:grpSpPr>
                <a:xfrm>
                  <a:off x="4128" y="1392"/>
                  <a:ext cx="624" cy="288"/>
                  <a:chOff x="4124" y="1388"/>
                  <a:chExt cx="624" cy="288"/>
                </a:xfrm>
              </p:grpSpPr>
              <p:sp>
                <p:nvSpPr>
                  <p:cNvPr id="26640" name="Rectangle 108"/>
                  <p:cNvSpPr/>
                  <p:nvPr/>
                </p:nvSpPr>
                <p:spPr>
                  <a:xfrm rot="5400000">
                    <a:off x="4400" y="1112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6641" name="Rectangle 109"/>
                  <p:cNvSpPr/>
                  <p:nvPr/>
                </p:nvSpPr>
                <p:spPr>
                  <a:xfrm rot="5400000" flipH="1" flipV="1">
                    <a:off x="4400" y="1184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76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6642" name="Rectangle 110"/>
                  <p:cNvSpPr/>
                  <p:nvPr/>
                </p:nvSpPr>
                <p:spPr>
                  <a:xfrm rot="5400000">
                    <a:off x="4400" y="1256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6643" name="Rectangle 111"/>
                  <p:cNvSpPr/>
                  <p:nvPr/>
                </p:nvSpPr>
                <p:spPr>
                  <a:xfrm rot="5400000" flipH="1" flipV="1">
                    <a:off x="4400" y="1328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76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26644" name="Group 112"/>
                <p:cNvGrpSpPr/>
                <p:nvPr/>
              </p:nvGrpSpPr>
              <p:grpSpPr>
                <a:xfrm>
                  <a:off x="4128" y="1680"/>
                  <a:ext cx="624" cy="288"/>
                  <a:chOff x="4124" y="1388"/>
                  <a:chExt cx="624" cy="288"/>
                </a:xfrm>
              </p:grpSpPr>
              <p:sp>
                <p:nvSpPr>
                  <p:cNvPr id="26645" name="Rectangle 113"/>
                  <p:cNvSpPr/>
                  <p:nvPr/>
                </p:nvSpPr>
                <p:spPr>
                  <a:xfrm rot="5400000">
                    <a:off x="4400" y="1112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6646" name="Rectangle 114"/>
                  <p:cNvSpPr/>
                  <p:nvPr/>
                </p:nvSpPr>
                <p:spPr>
                  <a:xfrm rot="5400000" flipH="1" flipV="1">
                    <a:off x="4400" y="1184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76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6647" name="Rectangle 115"/>
                  <p:cNvSpPr/>
                  <p:nvPr/>
                </p:nvSpPr>
                <p:spPr>
                  <a:xfrm rot="5400000">
                    <a:off x="4400" y="1256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760000"/>
                      </a:gs>
                      <a:gs pos="100000">
                        <a:srgbClr val="FF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6648" name="Rectangle 116"/>
                  <p:cNvSpPr/>
                  <p:nvPr/>
                </p:nvSpPr>
                <p:spPr>
                  <a:xfrm rot="5400000" flipH="1" flipV="1">
                    <a:off x="4400" y="1328"/>
                    <a:ext cx="72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760000"/>
                      </a:gs>
                    </a:gsLst>
                    <a:lin ang="5400000" scaled="1"/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algn="just" eaLnBrk="0" hangingPunct="0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p:grpSp>
          </p:grpSp>
        </p:grpSp>
        <p:grpSp>
          <p:nvGrpSpPr>
            <p:cNvPr id="26649" name="Group 117"/>
            <p:cNvGrpSpPr/>
            <p:nvPr/>
          </p:nvGrpSpPr>
          <p:grpSpPr>
            <a:xfrm>
              <a:off x="4128" y="1392"/>
              <a:ext cx="624" cy="576"/>
              <a:chOff x="4128" y="1392"/>
              <a:chExt cx="624" cy="576"/>
            </a:xfrm>
          </p:grpSpPr>
          <p:grpSp>
            <p:nvGrpSpPr>
              <p:cNvPr id="26650" name="Group 118"/>
              <p:cNvGrpSpPr/>
              <p:nvPr/>
            </p:nvGrpSpPr>
            <p:grpSpPr>
              <a:xfrm>
                <a:off x="4128" y="1392"/>
                <a:ext cx="624" cy="288"/>
                <a:chOff x="4124" y="1388"/>
                <a:chExt cx="624" cy="288"/>
              </a:xfrm>
            </p:grpSpPr>
            <p:sp>
              <p:nvSpPr>
                <p:cNvPr id="26651" name="Rectangle 119"/>
                <p:cNvSpPr/>
                <p:nvPr/>
              </p:nvSpPr>
              <p:spPr>
                <a:xfrm rot="5400000">
                  <a:off x="4400" y="1112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760000"/>
                    </a:gs>
                    <a:gs pos="100000">
                      <a:srgbClr val="FF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6652" name="Rectangle 120"/>
                <p:cNvSpPr/>
                <p:nvPr/>
              </p:nvSpPr>
              <p:spPr>
                <a:xfrm rot="5400000" flipH="1" flipV="1">
                  <a:off x="4400" y="1184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6653" name="Rectangle 121"/>
                <p:cNvSpPr/>
                <p:nvPr/>
              </p:nvSpPr>
              <p:spPr>
                <a:xfrm rot="5400000">
                  <a:off x="4400" y="1256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760000"/>
                    </a:gs>
                    <a:gs pos="100000">
                      <a:srgbClr val="FF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6654" name="Rectangle 122"/>
                <p:cNvSpPr/>
                <p:nvPr/>
              </p:nvSpPr>
              <p:spPr>
                <a:xfrm rot="5400000" flipH="1" flipV="1">
                  <a:off x="4400" y="1328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6655" name="Group 123"/>
              <p:cNvGrpSpPr/>
              <p:nvPr/>
            </p:nvGrpSpPr>
            <p:grpSpPr>
              <a:xfrm>
                <a:off x="4128" y="1680"/>
                <a:ext cx="624" cy="288"/>
                <a:chOff x="4124" y="1388"/>
                <a:chExt cx="624" cy="288"/>
              </a:xfrm>
            </p:grpSpPr>
            <p:sp>
              <p:nvSpPr>
                <p:cNvPr id="26656" name="Rectangle 124"/>
                <p:cNvSpPr/>
                <p:nvPr/>
              </p:nvSpPr>
              <p:spPr>
                <a:xfrm rot="5400000">
                  <a:off x="4400" y="1112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760000"/>
                    </a:gs>
                    <a:gs pos="100000">
                      <a:srgbClr val="FF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6657" name="Rectangle 125"/>
                <p:cNvSpPr/>
                <p:nvPr/>
              </p:nvSpPr>
              <p:spPr>
                <a:xfrm rot="5400000" flipH="1" flipV="1">
                  <a:off x="4400" y="1184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6658" name="Rectangle 126"/>
                <p:cNvSpPr/>
                <p:nvPr/>
              </p:nvSpPr>
              <p:spPr>
                <a:xfrm rot="5400000">
                  <a:off x="4400" y="1256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760000"/>
                    </a:gs>
                    <a:gs pos="100000">
                      <a:srgbClr val="FF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6659" name="Rectangle 127"/>
                <p:cNvSpPr/>
                <p:nvPr/>
              </p:nvSpPr>
              <p:spPr>
                <a:xfrm rot="5400000" flipH="1" flipV="1">
                  <a:off x="4400" y="1328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26660" name="Group 128"/>
            <p:cNvGrpSpPr/>
            <p:nvPr/>
          </p:nvGrpSpPr>
          <p:grpSpPr>
            <a:xfrm>
              <a:off x="4128" y="2544"/>
              <a:ext cx="624" cy="576"/>
              <a:chOff x="4128" y="1392"/>
              <a:chExt cx="624" cy="576"/>
            </a:xfrm>
          </p:grpSpPr>
          <p:grpSp>
            <p:nvGrpSpPr>
              <p:cNvPr id="26661" name="Group 129"/>
              <p:cNvGrpSpPr/>
              <p:nvPr/>
            </p:nvGrpSpPr>
            <p:grpSpPr>
              <a:xfrm>
                <a:off x="4128" y="1392"/>
                <a:ext cx="624" cy="288"/>
                <a:chOff x="4124" y="1388"/>
                <a:chExt cx="624" cy="288"/>
              </a:xfrm>
            </p:grpSpPr>
            <p:sp>
              <p:nvSpPr>
                <p:cNvPr id="26662" name="Rectangle 130"/>
                <p:cNvSpPr/>
                <p:nvPr/>
              </p:nvSpPr>
              <p:spPr>
                <a:xfrm rot="5400000">
                  <a:off x="4400" y="1112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760000"/>
                    </a:gs>
                    <a:gs pos="100000">
                      <a:srgbClr val="FF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6663" name="Rectangle 131"/>
                <p:cNvSpPr/>
                <p:nvPr/>
              </p:nvSpPr>
              <p:spPr>
                <a:xfrm rot="5400000" flipH="1" flipV="1">
                  <a:off x="4400" y="1184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6664" name="Rectangle 132"/>
                <p:cNvSpPr/>
                <p:nvPr/>
              </p:nvSpPr>
              <p:spPr>
                <a:xfrm rot="5400000">
                  <a:off x="4400" y="1256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760000"/>
                    </a:gs>
                    <a:gs pos="100000">
                      <a:srgbClr val="FF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6665" name="Rectangle 133"/>
                <p:cNvSpPr/>
                <p:nvPr/>
              </p:nvSpPr>
              <p:spPr>
                <a:xfrm rot="5400000" flipH="1" flipV="1">
                  <a:off x="4400" y="1328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6666" name="Group 134"/>
              <p:cNvGrpSpPr/>
              <p:nvPr/>
            </p:nvGrpSpPr>
            <p:grpSpPr>
              <a:xfrm>
                <a:off x="4128" y="1680"/>
                <a:ext cx="624" cy="288"/>
                <a:chOff x="4124" y="1388"/>
                <a:chExt cx="624" cy="288"/>
              </a:xfrm>
            </p:grpSpPr>
            <p:sp>
              <p:nvSpPr>
                <p:cNvPr id="26667" name="Rectangle 135"/>
                <p:cNvSpPr/>
                <p:nvPr/>
              </p:nvSpPr>
              <p:spPr>
                <a:xfrm rot="5400000">
                  <a:off x="4400" y="1112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760000"/>
                    </a:gs>
                    <a:gs pos="100000">
                      <a:srgbClr val="FF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6668" name="Rectangle 136"/>
                <p:cNvSpPr/>
                <p:nvPr/>
              </p:nvSpPr>
              <p:spPr>
                <a:xfrm rot="5400000" flipH="1" flipV="1">
                  <a:off x="4400" y="1184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6669" name="Rectangle 137"/>
                <p:cNvSpPr/>
                <p:nvPr/>
              </p:nvSpPr>
              <p:spPr>
                <a:xfrm rot="5400000">
                  <a:off x="4400" y="1256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760000"/>
                    </a:gs>
                    <a:gs pos="100000">
                      <a:srgbClr val="FF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6670" name="Rectangle 138"/>
                <p:cNvSpPr/>
                <p:nvPr/>
              </p:nvSpPr>
              <p:spPr>
                <a:xfrm rot="5400000" flipH="1" flipV="1">
                  <a:off x="4400" y="1328"/>
                  <a:ext cx="72" cy="62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 wrap="none" anchor="ctr"/>
                <a:lstStyle/>
                <a:p>
                  <a:pPr algn="just" eaLnBrk="0" hangingPunct="0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</p:grpSp>
      </p:grpSp>
      <p:sp>
        <p:nvSpPr>
          <p:cNvPr id="196610" name="Rectangle 2"/>
          <p:cNvSpPr>
            <a:spLocks noGrp="1"/>
          </p:cNvSpPr>
          <p:nvPr>
            <p:ph type="subTitle" idx="1"/>
          </p:nvPr>
        </p:nvSpPr>
        <p:spPr>
          <a:xfrm>
            <a:off x="467544" y="1628800"/>
            <a:ext cx="6697662" cy="2232248"/>
          </a:xfrm>
          <a:ln/>
        </p:spPr>
        <p:txBody>
          <a:bodyPr vert="horz" wrap="square" lIns="92075" tIns="46038" rIns="92075" bIns="46038" anchor="t"/>
          <a:lstStyle/>
          <a:p>
            <a:pPr algn="l" eaLnBrk="1" hangingPunct="1">
              <a:spcBef>
                <a:spcPts val="0"/>
              </a:spcBef>
              <a:buClrTx/>
              <a:buSzTx/>
            </a:pPr>
            <a:r>
              <a:rPr kumimoji="1"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条纹</a:t>
            </a:r>
            <a:r>
              <a:rPr kumimoji="1"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等宽、等间隔、等强度</a:t>
            </a:r>
          </a:p>
          <a:p>
            <a:pPr algn="l" eaLnBrk="1" hangingPunct="1">
              <a:spcBef>
                <a:spcPts val="0"/>
              </a:spcBef>
              <a:buClrTx/>
              <a:buSzTx/>
            </a:pPr>
            <a:r>
              <a:rPr kumimoji="1" lang="zh-CN" altLang="zh-CN" sz="2400" dirty="0" smtClean="0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两</a:t>
            </a:r>
            <a:r>
              <a:rPr kumimoji="1" lang="zh-CN" altLang="zh-CN" sz="2400" dirty="0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缝间距离</a:t>
            </a:r>
            <a:r>
              <a:rPr kumimoji="1" lang="en-US" altLang="zh-CN" sz="2400" i="1" dirty="0"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d </a:t>
            </a:r>
            <a:r>
              <a:rPr kumimoji="1" lang="zh-CN" altLang="zh-CN" sz="2400" dirty="0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必须足够小</a:t>
            </a:r>
          </a:p>
          <a:p>
            <a:pPr algn="l" eaLnBrk="1" hangingPunct="1">
              <a:spcBef>
                <a:spcPts val="0"/>
              </a:spcBef>
              <a:buClrTx/>
              <a:buSzTx/>
            </a:pPr>
            <a:r>
              <a:rPr kumimoji="1"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可</a:t>
            </a:r>
            <a:r>
              <a:rPr kumimoji="1"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计算出单色光的波长</a:t>
            </a:r>
            <a:r>
              <a:rPr kumimoji="1" lang="zh-CN" altLang="zh-CN" sz="2400" i="1" dirty="0"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</a:t>
            </a:r>
            <a:r>
              <a:rPr kumimoji="1" lang="zh-CN" altLang="zh-CN" sz="2400" dirty="0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。</a:t>
            </a:r>
          </a:p>
          <a:p>
            <a:pPr algn="l" eaLnBrk="1" hangingPunct="1">
              <a:spcBef>
                <a:spcPts val="0"/>
              </a:spcBef>
              <a:buClrTx/>
              <a:buSzTx/>
            </a:pPr>
            <a:r>
              <a:rPr kumimoji="1" lang="zh-CN" altLang="zh-CN" sz="2400" dirty="0" smtClean="0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用</a:t>
            </a:r>
            <a:r>
              <a:rPr kumimoji="1" lang="zh-CN" altLang="zh-CN" sz="2400" dirty="0"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白光作实验，只有中央明条纹是白色的，其他各级都是由紫到红的彩色条纹。</a:t>
            </a:r>
            <a:endParaRPr kumimoji="1"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Symbol" panose="05050102010706020507" pitchFamily="18" charset="2"/>
            </a:endParaRPr>
          </a:p>
        </p:txBody>
      </p:sp>
      <p:sp>
        <p:nvSpPr>
          <p:cNvPr id="212107" name="Line 139"/>
          <p:cNvSpPr/>
          <p:nvPr/>
        </p:nvSpPr>
        <p:spPr>
          <a:xfrm>
            <a:off x="6623571" y="225078"/>
            <a:ext cx="792163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12108" name="Line 140"/>
          <p:cNvSpPr/>
          <p:nvPr/>
        </p:nvSpPr>
        <p:spPr>
          <a:xfrm>
            <a:off x="6623571" y="729903"/>
            <a:ext cx="792163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12109" name="Line 141"/>
          <p:cNvSpPr/>
          <p:nvPr/>
        </p:nvSpPr>
        <p:spPr>
          <a:xfrm>
            <a:off x="6983934" y="225078"/>
            <a:ext cx="0" cy="504825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round/>
            <a:headEnd type="arrow" w="med" len="med"/>
            <a:tailEnd type="arrow" w="med" len="med"/>
          </a:ln>
        </p:spPr>
      </p:sp>
      <p:sp>
        <p:nvSpPr>
          <p:cNvPr id="212110" name="Line 142"/>
          <p:cNvSpPr/>
          <p:nvPr/>
        </p:nvSpPr>
        <p:spPr>
          <a:xfrm>
            <a:off x="6623571" y="1015653"/>
            <a:ext cx="792163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12111" name="Line 143"/>
          <p:cNvSpPr/>
          <p:nvPr/>
        </p:nvSpPr>
        <p:spPr>
          <a:xfrm>
            <a:off x="6623571" y="1520478"/>
            <a:ext cx="792163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12112" name="Line 144"/>
          <p:cNvSpPr/>
          <p:nvPr/>
        </p:nvSpPr>
        <p:spPr>
          <a:xfrm>
            <a:off x="6983934" y="1015653"/>
            <a:ext cx="0" cy="504825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round/>
            <a:headEnd type="arrow" w="med" len="med"/>
            <a:tailEnd type="arrow" w="med" len="med"/>
          </a:ln>
        </p:spPr>
      </p:sp>
      <p:sp>
        <p:nvSpPr>
          <p:cNvPr id="212113" name="Text Box 145"/>
          <p:cNvSpPr txBox="1"/>
          <p:nvPr/>
        </p:nvSpPr>
        <p:spPr>
          <a:xfrm>
            <a:off x="3599384" y="153640"/>
            <a:ext cx="3095625" cy="461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明纹间隔、宽度</a:t>
            </a:r>
          </a:p>
        </p:txBody>
      </p:sp>
      <p:sp>
        <p:nvSpPr>
          <p:cNvPr id="212114" name="Text Box 146"/>
          <p:cNvSpPr txBox="1"/>
          <p:nvPr/>
        </p:nvSpPr>
        <p:spPr>
          <a:xfrm>
            <a:off x="3635896" y="980728"/>
            <a:ext cx="3095625" cy="461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暗纹间隔</a:t>
            </a:r>
            <a:r>
              <a:rPr lang="zh-CN" altLang="en-US" sz="2400" dirty="0">
                <a:latin typeface="Times New Roman" panose="02020603050405020304" pitchFamily="18" charset="0"/>
              </a:rPr>
              <a:t>、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宽度</a:t>
            </a:r>
          </a:p>
        </p:txBody>
      </p:sp>
      <p:pic>
        <p:nvPicPr>
          <p:cNvPr id="58" name="Picture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3933056"/>
            <a:ext cx="6516687" cy="16002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59" name="对象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300458"/>
              </p:ext>
            </p:extLst>
          </p:nvPr>
        </p:nvGraphicFramePr>
        <p:xfrm>
          <a:off x="971600" y="188640"/>
          <a:ext cx="1965325" cy="129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4" name="Equation" r:id="rId4" imgW="596880" imgH="393480" progId="Equation.DSMT4">
                  <p:embed/>
                </p:oleObj>
              </mc:Choice>
              <mc:Fallback>
                <p:oleObj name="Equation" r:id="rId4" imgW="596880" imgH="393480" progId="Equation.DSMT4">
                  <p:embed/>
                  <p:pic>
                    <p:nvPicPr>
                      <p:cNvPr id="26" name="对象 2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1600" y="188640"/>
                        <a:ext cx="1965325" cy="1296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1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12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1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1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2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12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96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96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96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96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113" grpId="0"/>
      <p:bldP spid="2121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Text Box 2"/>
          <p:cNvSpPr txBox="1">
            <a:spLocks noChangeArrowheads="1"/>
          </p:cNvSpPr>
          <p:nvPr/>
        </p:nvSpPr>
        <p:spPr bwMode="auto">
          <a:xfrm>
            <a:off x="395288" y="188913"/>
            <a:ext cx="85693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R="0" defTabSz="914400">
              <a:spcBef>
                <a:spcPts val="0"/>
              </a:spcBef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</a:t>
            </a:r>
            <a:r>
              <a:rPr kumimoji="0" lang="en-US" altLang="zh-CN" sz="2400" b="1" kern="1200" cap="none" spc="0" normalizeH="0" baseline="0" noProof="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. </a:t>
            </a:r>
            <a:r>
              <a:rPr kumimoji="0" lang="zh-CN" altLang="en-US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在杨氏双缝实验中</a:t>
            </a:r>
            <a:r>
              <a:rPr kumimoji="0" lang="en-US" altLang="zh-CN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,</a:t>
            </a:r>
            <a:r>
              <a:rPr kumimoji="0" lang="zh-CN" altLang="en-US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双缝间距为</a:t>
            </a:r>
            <a:r>
              <a:rPr kumimoji="0" lang="en-US" altLang="zh-CN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0.30mm,</a:t>
            </a:r>
            <a:r>
              <a:rPr kumimoji="0" lang="zh-CN" altLang="en-US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光源的波长为</a:t>
            </a:r>
            <a:r>
              <a:rPr kumimoji="0" lang="en-US" altLang="zh-CN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600nm</a:t>
            </a:r>
            <a:r>
              <a:rPr kumimoji="0" lang="en-US" altLang="zh-CN" sz="2400" b="1" kern="1200" cap="none" spc="0" normalizeH="0" baseline="0" noProof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.⑴</a:t>
            </a:r>
            <a:r>
              <a:rPr kumimoji="0" lang="zh-CN" altLang="en-US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要使屏幕上干涉条纹间距为</a:t>
            </a:r>
            <a:r>
              <a:rPr kumimoji="0" lang="en-US" altLang="zh-CN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3.0mm,</a:t>
            </a:r>
            <a:r>
              <a:rPr kumimoji="0" lang="zh-CN" altLang="en-US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屏幕应该距离双缝多远</a:t>
            </a:r>
            <a:r>
              <a:rPr kumimoji="0" lang="en-US" altLang="zh-CN" sz="2400" b="1" kern="1200" cap="none" spc="0" normalizeH="0" baseline="0" noProof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?⑵</a:t>
            </a:r>
            <a:r>
              <a:rPr kumimoji="0" lang="zh-CN" altLang="en-US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若用折射率为</a:t>
            </a:r>
            <a:r>
              <a:rPr kumimoji="0" lang="en-US" altLang="zh-CN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1.5</a:t>
            </a:r>
            <a:r>
              <a:rPr kumimoji="0" lang="zh-CN" altLang="en-US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、厚度为</a:t>
            </a:r>
            <a:r>
              <a:rPr kumimoji="0" lang="en-US" altLang="zh-CN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4.0um</a:t>
            </a:r>
            <a:r>
              <a:rPr kumimoji="0" lang="zh-CN" altLang="en-US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的薄玻璃片遮盖狭缝</a:t>
            </a:r>
            <a:r>
              <a:rPr kumimoji="0" lang="en-US" altLang="zh-CN" sz="2400" b="1" i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0" lang="en-US" altLang="zh-CN" sz="2400" b="1" i="1" kern="1200" cap="none" spc="0" normalizeH="0" baseline="-2500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en-US" altLang="zh-CN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,</a:t>
            </a:r>
            <a:r>
              <a:rPr kumimoji="0" lang="zh-CN" altLang="en-US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屏幕上的干涉条纹向哪个方向平移了多远</a:t>
            </a:r>
            <a:r>
              <a:rPr kumimoji="0" lang="en-US" altLang="zh-CN" sz="2400" b="1" kern="1200" cap="none" spc="0" normalizeH="0" baseline="0" noProof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?</a:t>
            </a:r>
          </a:p>
        </p:txBody>
      </p:sp>
      <p:sp>
        <p:nvSpPr>
          <p:cNvPr id="362499" name="Text Box 3"/>
          <p:cNvSpPr txBox="1"/>
          <p:nvPr/>
        </p:nvSpPr>
        <p:spPr>
          <a:xfrm>
            <a:off x="467544" y="2276872"/>
            <a:ext cx="4104456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解： ⑴干涉条纹间距为</a:t>
            </a:r>
          </a:p>
        </p:txBody>
      </p:sp>
      <p:sp>
        <p:nvSpPr>
          <p:cNvPr id="362502" name="Text Box 6"/>
          <p:cNvSpPr txBox="1"/>
          <p:nvPr/>
        </p:nvSpPr>
        <p:spPr>
          <a:xfrm>
            <a:off x="467545" y="2996952"/>
            <a:ext cx="4320480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则屏幕与双缝的距离为</a:t>
            </a: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6339202"/>
              </p:ext>
            </p:extLst>
          </p:nvPr>
        </p:nvGraphicFramePr>
        <p:xfrm>
          <a:off x="4355976" y="1988840"/>
          <a:ext cx="1963988" cy="1296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8" name="Equation" r:id="rId3" imgW="596880" imgH="393480" progId="Equation.DSMT4">
                  <p:embed/>
                </p:oleObj>
              </mc:Choice>
              <mc:Fallback>
                <p:oleObj name="Equation" r:id="rId3" imgW="596880" imgH="39348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55976" y="1988840"/>
                        <a:ext cx="1963988" cy="12961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051630"/>
              </p:ext>
            </p:extLst>
          </p:nvPr>
        </p:nvGraphicFramePr>
        <p:xfrm>
          <a:off x="971600" y="3933056"/>
          <a:ext cx="6912768" cy="1163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9" name="Equation" r:id="rId5" imgW="2489040" imgH="419040" progId="Equation.DSMT4">
                  <p:embed/>
                </p:oleObj>
              </mc:Choice>
              <mc:Fallback>
                <p:oleObj name="Equation" r:id="rId5" imgW="2489040" imgH="419040" progId="Equation.DSMT4">
                  <p:embed/>
                  <p:pic>
                    <p:nvPicPr>
                      <p:cNvPr id="7" name="对象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1600" y="3933056"/>
                        <a:ext cx="6912768" cy="11630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499" grpId="0"/>
      <p:bldP spid="36250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/>
          <p:nvPr/>
        </p:nvSpPr>
        <p:spPr>
          <a:xfrm>
            <a:off x="395536" y="116632"/>
            <a:ext cx="4680520" cy="83099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⑵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在</a:t>
            </a:r>
            <a:r>
              <a:rPr lang="en-US" altLang="zh-CN" sz="24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zh-CN" sz="2400" b="1" i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未被玻璃片遮盖时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中央亮条纹的中心应处于</a:t>
            </a:r>
            <a:r>
              <a:rPr lang="en-US" altLang="zh-CN" sz="24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=0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地方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251520" y="908720"/>
            <a:ext cx="8640960" cy="830997"/>
            <a:chOff x="251520" y="908720"/>
            <a:chExt cx="8640960" cy="830997"/>
          </a:xfrm>
        </p:grpSpPr>
        <p:sp>
          <p:nvSpPr>
            <p:cNvPr id="3" name="Rectangle 5"/>
            <p:cNvSpPr/>
            <p:nvPr/>
          </p:nvSpPr>
          <p:spPr>
            <a:xfrm>
              <a:off x="251520" y="908720"/>
              <a:ext cx="8640960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en-US" altLang="zh-CN" sz="24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r>
                <a:rPr lang="en-US" altLang="zh-CN" sz="2400" b="1" i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被玻璃片遮盖后</a:t>
              </a: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,</a:t>
              </a: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中央亮条纹上移至      处</a:t>
              </a: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若设薄玻璃片的厚度为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e</a:t>
              </a: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, </a:t>
              </a: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这时的中央亮条纹光程差应表示为</a:t>
              </a:r>
            </a:p>
          </p:txBody>
        </p:sp>
        <p:graphicFrame>
          <p:nvGraphicFramePr>
            <p:cNvPr id="4" name="对象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85382759"/>
                </p:ext>
              </p:extLst>
            </p:nvPr>
          </p:nvGraphicFramePr>
          <p:xfrm>
            <a:off x="5364088" y="980728"/>
            <a:ext cx="431800" cy="377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471" r:id="rId3" imgW="203200" imgH="177800" progId="Equation.3">
                    <p:embed/>
                  </p:oleObj>
                </mc:Choice>
                <mc:Fallback>
                  <p:oleObj r:id="rId3" imgW="203200" imgH="177800" progId="Equation.3">
                    <p:embed/>
                    <p:pic>
                      <p:nvPicPr>
                        <p:cNvPr id="29731" name="对象 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364088" y="980728"/>
                          <a:ext cx="431800" cy="3778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7557707"/>
              </p:ext>
            </p:extLst>
          </p:nvPr>
        </p:nvGraphicFramePr>
        <p:xfrm>
          <a:off x="5292080" y="188640"/>
          <a:ext cx="2782897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72" name="Equation" r:id="rId5" imgW="927000" imgH="215640" progId="Equation.DSMT4">
                  <p:embed/>
                </p:oleObj>
              </mc:Choice>
              <mc:Fallback>
                <p:oleObj name="Equation" r:id="rId5" imgW="927000" imgH="21564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92080" y="188640"/>
                        <a:ext cx="2782897" cy="6480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3"/>
          <p:cNvSpPr txBox="1"/>
          <p:nvPr/>
        </p:nvSpPr>
        <p:spPr>
          <a:xfrm>
            <a:off x="1043608" y="5877272"/>
            <a:ext cx="6912768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这表示干涉条纹整体向上平移了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10mm.</a:t>
            </a: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995987"/>
              </p:ext>
            </p:extLst>
          </p:nvPr>
        </p:nvGraphicFramePr>
        <p:xfrm>
          <a:off x="899592" y="4869160"/>
          <a:ext cx="7344816" cy="914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73" name="Equation" r:id="rId7" imgW="3365280" imgH="419040" progId="Equation.DSMT4">
                  <p:embed/>
                </p:oleObj>
              </mc:Choice>
              <mc:Fallback>
                <p:oleObj name="Equation" r:id="rId7" imgW="3365280" imgH="419040" progId="Equation.DSMT4">
                  <p:embed/>
                  <p:pic>
                    <p:nvPicPr>
                      <p:cNvPr id="38" name="对象 3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99592" y="4869160"/>
                        <a:ext cx="7344816" cy="914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0857940"/>
              </p:ext>
            </p:extLst>
          </p:nvPr>
        </p:nvGraphicFramePr>
        <p:xfrm>
          <a:off x="4716016" y="1916832"/>
          <a:ext cx="3384376" cy="2819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74" name="Equation" r:id="rId9" imgW="1282680" imgH="1066680" progId="Equation.DSMT4">
                  <p:embed/>
                </p:oleObj>
              </mc:Choice>
              <mc:Fallback>
                <p:oleObj name="Equation" r:id="rId9" imgW="1282680" imgH="1066680" progId="Equation.DSMT4">
                  <p:embed/>
                  <p:pic>
                    <p:nvPicPr>
                      <p:cNvPr id="39" name="对象 3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16016" y="1916832"/>
                        <a:ext cx="3384376" cy="2819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Line 9"/>
          <p:cNvSpPr/>
          <p:nvPr/>
        </p:nvSpPr>
        <p:spPr>
          <a:xfrm>
            <a:off x="934145" y="1916708"/>
            <a:ext cx="0" cy="12954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" name="Line 10"/>
          <p:cNvSpPr/>
          <p:nvPr/>
        </p:nvSpPr>
        <p:spPr>
          <a:xfrm>
            <a:off x="934145" y="3501033"/>
            <a:ext cx="0" cy="12954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" name="Line 11"/>
          <p:cNvSpPr/>
          <p:nvPr/>
        </p:nvSpPr>
        <p:spPr>
          <a:xfrm>
            <a:off x="646808" y="3356571"/>
            <a:ext cx="287337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" name="Line 12"/>
          <p:cNvSpPr/>
          <p:nvPr/>
        </p:nvSpPr>
        <p:spPr>
          <a:xfrm>
            <a:off x="1510408" y="2178904"/>
            <a:ext cx="0" cy="503237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" name="Line 13"/>
          <p:cNvSpPr/>
          <p:nvPr/>
        </p:nvSpPr>
        <p:spPr>
          <a:xfrm>
            <a:off x="1510408" y="2897352"/>
            <a:ext cx="0" cy="9360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" name="Line 14"/>
          <p:cNvSpPr/>
          <p:nvPr/>
        </p:nvSpPr>
        <p:spPr>
          <a:xfrm>
            <a:off x="1510408" y="3983717"/>
            <a:ext cx="0" cy="53975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" name="Line 15"/>
          <p:cNvSpPr/>
          <p:nvPr/>
        </p:nvSpPr>
        <p:spPr>
          <a:xfrm flipV="1">
            <a:off x="934145" y="3069233"/>
            <a:ext cx="287338" cy="287338"/>
          </a:xfrm>
          <a:prstGeom prst="line">
            <a:avLst/>
          </a:prstGeom>
          <a:ln w="127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6" name="Line 16"/>
          <p:cNvSpPr/>
          <p:nvPr/>
        </p:nvSpPr>
        <p:spPr>
          <a:xfrm flipV="1">
            <a:off x="1221483" y="2780308"/>
            <a:ext cx="288925" cy="288925"/>
          </a:xfrm>
          <a:prstGeom prst="line">
            <a:avLst/>
          </a:prstGeom>
          <a:ln w="127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" name="Line 17"/>
          <p:cNvSpPr/>
          <p:nvPr/>
        </p:nvSpPr>
        <p:spPr>
          <a:xfrm>
            <a:off x="934145" y="3356571"/>
            <a:ext cx="287338" cy="288925"/>
          </a:xfrm>
          <a:prstGeom prst="line">
            <a:avLst/>
          </a:prstGeom>
          <a:ln w="127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8" name="Line 18"/>
          <p:cNvSpPr/>
          <p:nvPr/>
        </p:nvSpPr>
        <p:spPr>
          <a:xfrm>
            <a:off x="1221483" y="3645496"/>
            <a:ext cx="288925" cy="287337"/>
          </a:xfrm>
          <a:prstGeom prst="line">
            <a:avLst/>
          </a:prstGeom>
          <a:ln w="127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" name="Line 19"/>
          <p:cNvSpPr/>
          <p:nvPr/>
        </p:nvSpPr>
        <p:spPr>
          <a:xfrm flipV="1">
            <a:off x="3382070" y="1845271"/>
            <a:ext cx="0" cy="2951162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3" name="Line 20"/>
          <p:cNvSpPr/>
          <p:nvPr/>
        </p:nvSpPr>
        <p:spPr>
          <a:xfrm>
            <a:off x="934145" y="3356571"/>
            <a:ext cx="2447925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39" name="组合 38"/>
          <p:cNvGrpSpPr/>
          <p:nvPr/>
        </p:nvGrpSpPr>
        <p:grpSpPr>
          <a:xfrm>
            <a:off x="1510408" y="2780803"/>
            <a:ext cx="1861442" cy="1152029"/>
            <a:chOff x="1510408" y="2780803"/>
            <a:chExt cx="1861442" cy="1152029"/>
          </a:xfrm>
        </p:grpSpPr>
        <p:sp>
          <p:nvSpPr>
            <p:cNvPr id="24" name="Line 38"/>
            <p:cNvSpPr/>
            <p:nvPr/>
          </p:nvSpPr>
          <p:spPr>
            <a:xfrm>
              <a:off x="1511152" y="2780803"/>
              <a:ext cx="1860698" cy="576759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5" name="Line 39"/>
            <p:cNvSpPr/>
            <p:nvPr/>
          </p:nvSpPr>
          <p:spPr>
            <a:xfrm flipV="1">
              <a:off x="1510408" y="3371849"/>
              <a:ext cx="1859061" cy="560983"/>
            </a:xfrm>
            <a:prstGeom prst="line">
              <a:avLst/>
            </a:prstGeom>
            <a:ln w="12700" cap="flat" cmpd="sng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  <p:graphicFrame>
        <p:nvGraphicFramePr>
          <p:cNvPr id="29" name="对象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327321"/>
              </p:ext>
            </p:extLst>
          </p:nvPr>
        </p:nvGraphicFramePr>
        <p:xfrm>
          <a:off x="567253" y="2915594"/>
          <a:ext cx="288760" cy="36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75" name="Equation" r:id="rId11" imgW="139680" imgH="177480" progId="Equation.DSMT4">
                  <p:embed/>
                </p:oleObj>
              </mc:Choice>
              <mc:Fallback>
                <p:oleObj name="Equation" r:id="rId11" imgW="139680" imgH="17748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67253" y="2915594"/>
                        <a:ext cx="288760" cy="367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4188123"/>
              </p:ext>
            </p:extLst>
          </p:nvPr>
        </p:nvGraphicFramePr>
        <p:xfrm>
          <a:off x="1134934" y="2505461"/>
          <a:ext cx="341262" cy="472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76" name="Equation" r:id="rId13" imgW="164880" imgH="228600" progId="Equation.DSMT4">
                  <p:embed/>
                </p:oleObj>
              </mc:Choice>
              <mc:Fallback>
                <p:oleObj name="Equation" r:id="rId13" imgW="164880" imgH="228600" progId="Equation.DSMT4">
                  <p:embed/>
                  <p:pic>
                    <p:nvPicPr>
                      <p:cNvPr id="29" name="对象 2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34934" y="2505461"/>
                        <a:ext cx="341262" cy="4725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4695272"/>
              </p:ext>
            </p:extLst>
          </p:nvPr>
        </p:nvGraphicFramePr>
        <p:xfrm>
          <a:off x="1135063" y="3814763"/>
          <a:ext cx="36671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77" name="Equation" r:id="rId15" imgW="177480" imgH="228600" progId="Equation.DSMT4">
                  <p:embed/>
                </p:oleObj>
              </mc:Choice>
              <mc:Fallback>
                <p:oleObj name="Equation" r:id="rId15" imgW="177480" imgH="228600" progId="Equation.DSMT4">
                  <p:embed/>
                  <p:pic>
                    <p:nvPicPr>
                      <p:cNvPr id="30" name="对象 2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35063" y="3814763"/>
                        <a:ext cx="366712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4159735"/>
              </p:ext>
            </p:extLst>
          </p:nvPr>
        </p:nvGraphicFramePr>
        <p:xfrm>
          <a:off x="3446463" y="3113088"/>
          <a:ext cx="312737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78" name="Equation" r:id="rId17" imgW="152280" imgH="177480" progId="Equation.DSMT4">
                  <p:embed/>
                </p:oleObj>
              </mc:Choice>
              <mc:Fallback>
                <p:oleObj name="Equation" r:id="rId17" imgW="152280" imgH="177480" progId="Equation.DSMT4">
                  <p:embed/>
                  <p:pic>
                    <p:nvPicPr>
                      <p:cNvPr id="31" name="对象 3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446463" y="3113088"/>
                        <a:ext cx="312737" cy="366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" name="组合 40"/>
          <p:cNvGrpSpPr/>
          <p:nvPr/>
        </p:nvGrpSpPr>
        <p:grpSpPr>
          <a:xfrm>
            <a:off x="3383658" y="2169121"/>
            <a:ext cx="489842" cy="1152525"/>
            <a:chOff x="3383658" y="2169121"/>
            <a:chExt cx="489842" cy="1152525"/>
          </a:xfrm>
        </p:grpSpPr>
        <p:sp>
          <p:nvSpPr>
            <p:cNvPr id="21" name="AutoShape 27"/>
            <p:cNvSpPr/>
            <p:nvPr/>
          </p:nvSpPr>
          <p:spPr>
            <a:xfrm>
              <a:off x="3383658" y="2169121"/>
              <a:ext cx="144462" cy="1152525"/>
            </a:xfrm>
            <a:prstGeom prst="rightBrace">
              <a:avLst>
                <a:gd name="adj1" fmla="val 66446"/>
                <a:gd name="adj2" fmla="val 50000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0" hangingPunct="0"/>
              <a:endPara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34" name="对象 3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1670563"/>
                </p:ext>
              </p:extLst>
            </p:nvPr>
          </p:nvGraphicFramePr>
          <p:xfrm>
            <a:off x="3613150" y="2641600"/>
            <a:ext cx="260350" cy="287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479" name="Equation" r:id="rId19" imgW="126720" imgH="139680" progId="Equation.DSMT4">
                    <p:embed/>
                  </p:oleObj>
                </mc:Choice>
                <mc:Fallback>
                  <p:oleObj name="Equation" r:id="rId19" imgW="126720" imgH="139680" progId="Equation.DSMT4">
                    <p:embed/>
                    <p:pic>
                      <p:nvPicPr>
                        <p:cNvPr id="33" name="对象 32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613150" y="2641600"/>
                          <a:ext cx="260350" cy="2873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2" name="组合 41"/>
          <p:cNvGrpSpPr/>
          <p:nvPr/>
        </p:nvGrpSpPr>
        <p:grpSpPr>
          <a:xfrm>
            <a:off x="1510408" y="1873250"/>
            <a:ext cx="2396430" cy="2059583"/>
            <a:chOff x="1510408" y="1873250"/>
            <a:chExt cx="2396430" cy="2059583"/>
          </a:xfrm>
        </p:grpSpPr>
        <p:graphicFrame>
          <p:nvGraphicFramePr>
            <p:cNvPr id="33" name="对象 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31870873"/>
                </p:ext>
              </p:extLst>
            </p:nvPr>
          </p:nvGraphicFramePr>
          <p:xfrm>
            <a:off x="3516313" y="1873250"/>
            <a:ext cx="390525" cy="366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480" name="Equation" r:id="rId21" imgW="190440" imgH="177480" progId="Equation.DSMT4">
                    <p:embed/>
                  </p:oleObj>
                </mc:Choice>
                <mc:Fallback>
                  <p:oleObj name="Equation" r:id="rId21" imgW="190440" imgH="177480" progId="Equation.DSMT4">
                    <p:embed/>
                    <p:pic>
                      <p:nvPicPr>
                        <p:cNvPr id="32" name="对象 31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3516313" y="1873250"/>
                          <a:ext cx="390525" cy="3667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0" name="组合 39"/>
            <p:cNvGrpSpPr/>
            <p:nvPr/>
          </p:nvGrpSpPr>
          <p:grpSpPr>
            <a:xfrm>
              <a:off x="1510408" y="2077244"/>
              <a:ext cx="1861442" cy="1855589"/>
              <a:chOff x="1510408" y="2077244"/>
              <a:chExt cx="1861442" cy="1855589"/>
            </a:xfrm>
          </p:grpSpPr>
          <p:sp>
            <p:nvSpPr>
              <p:cNvPr id="20" name="Line 22"/>
              <p:cNvSpPr/>
              <p:nvPr/>
            </p:nvSpPr>
            <p:spPr>
              <a:xfrm flipV="1">
                <a:off x="2644228" y="2672358"/>
                <a:ext cx="180628" cy="18045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26" name="Line 23"/>
              <p:cNvSpPr/>
              <p:nvPr/>
            </p:nvSpPr>
            <p:spPr>
              <a:xfrm flipV="1">
                <a:off x="1510408" y="2162484"/>
                <a:ext cx="1856680" cy="61782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7" name="Line 24"/>
              <p:cNvSpPr/>
              <p:nvPr/>
            </p:nvSpPr>
            <p:spPr>
              <a:xfrm flipV="1">
                <a:off x="2159695" y="2421533"/>
                <a:ext cx="431800" cy="14287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28" name="Line 21"/>
              <p:cNvSpPr/>
              <p:nvPr/>
            </p:nvSpPr>
            <p:spPr>
              <a:xfrm flipV="1">
                <a:off x="1510408" y="2164556"/>
                <a:ext cx="1861442" cy="1768277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graphicFrame>
            <p:nvGraphicFramePr>
              <p:cNvPr id="35" name="对象 3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70224239"/>
                  </p:ext>
                </p:extLst>
              </p:nvPr>
            </p:nvGraphicFramePr>
            <p:xfrm>
              <a:off x="2078038" y="2077244"/>
              <a:ext cx="260350" cy="469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3481" name="Equation" r:id="rId23" imgW="126720" imgH="228600" progId="Equation.DSMT4">
                      <p:embed/>
                    </p:oleObj>
                  </mc:Choice>
                  <mc:Fallback>
                    <p:oleObj name="Equation" r:id="rId23" imgW="126720" imgH="228600" progId="Equation.DSMT4">
                      <p:embed/>
                      <p:pic>
                        <p:nvPicPr>
                          <p:cNvPr id="34" name="对象 33"/>
                          <p:cNvPicPr/>
                          <p:nvPr/>
                        </p:nvPicPr>
                        <p:blipFill>
                          <a:blip r:embed="rId24"/>
                          <a:stretch>
                            <a:fillRect/>
                          </a:stretch>
                        </p:blipFill>
                        <p:spPr>
                          <a:xfrm>
                            <a:off x="2078038" y="2077244"/>
                            <a:ext cx="260350" cy="4699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6" name="对象 3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01306752"/>
                  </p:ext>
                </p:extLst>
              </p:nvPr>
            </p:nvGraphicFramePr>
            <p:xfrm>
              <a:off x="2598738" y="2727325"/>
              <a:ext cx="287337" cy="469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3482" name="Equation" r:id="rId25" imgW="139680" imgH="228600" progId="Equation.DSMT4">
                      <p:embed/>
                    </p:oleObj>
                  </mc:Choice>
                  <mc:Fallback>
                    <p:oleObj name="Equation" r:id="rId25" imgW="139680" imgH="228600" progId="Equation.DSMT4">
                      <p:embed/>
                      <p:pic>
                        <p:nvPicPr>
                          <p:cNvPr id="35" name="对象 34"/>
                          <p:cNvPicPr/>
                          <p:nvPr/>
                        </p:nvPicPr>
                        <p:blipFill>
                          <a:blip r:embed="rId26"/>
                          <a:stretch>
                            <a:fillRect/>
                          </a:stretch>
                        </p:blipFill>
                        <p:spPr>
                          <a:xfrm>
                            <a:off x="2598738" y="2727325"/>
                            <a:ext cx="287337" cy="4699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38" name="组合 37"/>
          <p:cNvGrpSpPr/>
          <p:nvPr/>
        </p:nvGrpSpPr>
        <p:grpSpPr>
          <a:xfrm>
            <a:off x="1509713" y="2162175"/>
            <a:ext cx="234950" cy="981759"/>
            <a:chOff x="1509713" y="2162175"/>
            <a:chExt cx="234950" cy="981759"/>
          </a:xfrm>
          <a:solidFill>
            <a:schemeClr val="bg1">
              <a:lumMod val="85000"/>
            </a:schemeClr>
          </a:solidFill>
        </p:grpSpPr>
        <p:sp>
          <p:nvSpPr>
            <p:cNvPr id="22" name="Rectangle 34"/>
            <p:cNvSpPr/>
            <p:nvPr/>
          </p:nvSpPr>
          <p:spPr>
            <a:xfrm>
              <a:off x="1532630" y="2424796"/>
              <a:ext cx="144000" cy="719138"/>
            </a:xfrm>
            <a:prstGeom prst="rect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0" hangingPunct="0"/>
              <a:endParaRPr lang="zh-CN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37" name="对象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45319769"/>
                </p:ext>
              </p:extLst>
            </p:nvPr>
          </p:nvGraphicFramePr>
          <p:xfrm>
            <a:off x="1509713" y="2162175"/>
            <a:ext cx="234950" cy="285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483" name="Equation" r:id="rId27" imgW="114120" imgH="139680" progId="Equation.DSMT4">
                    <p:embed/>
                  </p:oleObj>
                </mc:Choice>
                <mc:Fallback>
                  <p:oleObj name="Equation" r:id="rId27" imgW="114120" imgH="139680" progId="Equation.DSMT4">
                    <p:embed/>
                    <p:pic>
                      <p:nvPicPr>
                        <p:cNvPr id="36" name="对象 35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1509713" y="2162175"/>
                          <a:ext cx="234950" cy="2857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1" name="组合 50"/>
          <p:cNvGrpSpPr/>
          <p:nvPr/>
        </p:nvGrpSpPr>
        <p:grpSpPr>
          <a:xfrm>
            <a:off x="1691680" y="2003056"/>
            <a:ext cx="1675408" cy="710627"/>
            <a:chOff x="1691680" y="2003056"/>
            <a:chExt cx="1675408" cy="710627"/>
          </a:xfrm>
        </p:grpSpPr>
        <p:cxnSp>
          <p:nvCxnSpPr>
            <p:cNvPr id="45" name="直接连接符 44"/>
            <p:cNvCxnSpPr/>
            <p:nvPr/>
          </p:nvCxnSpPr>
          <p:spPr bwMode="auto">
            <a:xfrm flipV="1">
              <a:off x="1691680" y="2162175"/>
              <a:ext cx="1675408" cy="55150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aphicFrame>
          <p:nvGraphicFramePr>
            <p:cNvPr id="50" name="对象 4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1805611"/>
                </p:ext>
              </p:extLst>
            </p:nvPr>
          </p:nvGraphicFramePr>
          <p:xfrm>
            <a:off x="2457450" y="2003056"/>
            <a:ext cx="603250" cy="3861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484" name="Equation" r:id="rId29" imgW="355320" imgH="228600" progId="Equation.DSMT4">
                    <p:embed/>
                  </p:oleObj>
                </mc:Choice>
                <mc:Fallback>
                  <p:oleObj name="Equation" r:id="rId29" imgW="355320" imgH="228600" progId="Equation.DSMT4">
                    <p:embed/>
                    <p:pic>
                      <p:nvPicPr>
                        <p:cNvPr id="29" name="对象 28"/>
                        <p:cNvPicPr/>
                        <p:nvPr/>
                      </p:nvPicPr>
                      <p:blipFill>
                        <a:blip r:embed="rId30"/>
                        <a:stretch>
                          <a:fillRect/>
                        </a:stretch>
                      </p:blipFill>
                      <p:spPr>
                        <a:xfrm>
                          <a:off x="2457450" y="2003056"/>
                          <a:ext cx="603250" cy="38613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118965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 Box 2"/>
          <p:cNvSpPr txBox="1"/>
          <p:nvPr/>
        </p:nvSpPr>
        <p:spPr>
          <a:xfrm>
            <a:off x="721544" y="0"/>
            <a:ext cx="7704856" cy="120032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 eaLnBrk="0" hangingPunct="0">
              <a:spcBef>
                <a:spcPts val="0"/>
              </a:spcBef>
            </a:pP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</a:t>
            </a:r>
            <a:r>
              <a:rPr lang="en-US" altLang="zh-CN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 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两个缝</a:t>
            </a: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分别用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en-US" altLang="zh-CN" sz="2400" baseline="-25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=1.4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en-US" altLang="zh-CN" sz="2400" baseline="-25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=1.7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的厚度相同的玻璃片遮盖，在光屏上原来的中央明纹处，现在为第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级明纹所占据，若</a:t>
            </a:r>
            <a:r>
              <a:rPr lang="el-GR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λ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600nm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，求玻片厚度（设玻片垂直光路）？</a:t>
            </a:r>
            <a:endParaRPr lang="zh-CN" altLang="el-GR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7636" name="Text Box 4"/>
          <p:cNvSpPr txBox="1"/>
          <p:nvPr/>
        </p:nvSpPr>
        <p:spPr>
          <a:xfrm>
            <a:off x="734244" y="1192932"/>
            <a:ext cx="4429125" cy="461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解：中央明纹光程差为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Text Box 4"/>
          <p:cNvSpPr txBox="1"/>
          <p:nvPr/>
        </p:nvSpPr>
        <p:spPr>
          <a:xfrm>
            <a:off x="4087044" y="3797548"/>
            <a:ext cx="4429125" cy="461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它位于原来的第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级明纹处</a:t>
            </a: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0660240"/>
              </p:ext>
            </p:extLst>
          </p:nvPr>
        </p:nvGraphicFramePr>
        <p:xfrm>
          <a:off x="4165600" y="1725613"/>
          <a:ext cx="4830763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28" name="Equation" r:id="rId3" imgW="2031840" imgH="457200" progId="Equation.DSMT4">
                  <p:embed/>
                </p:oleObj>
              </mc:Choice>
              <mc:Fallback>
                <p:oleObj name="Equation" r:id="rId3" imgW="2031840" imgH="457200" progId="Equation.DSMT4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65600" y="1725613"/>
                        <a:ext cx="4830763" cy="1085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3905847"/>
              </p:ext>
            </p:extLst>
          </p:nvPr>
        </p:nvGraphicFramePr>
        <p:xfrm>
          <a:off x="4705648" y="2747144"/>
          <a:ext cx="307975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29" name="Equation" r:id="rId5" imgW="1295280" imgH="393480" progId="Equation.DSMT4">
                  <p:embed/>
                </p:oleObj>
              </mc:Choice>
              <mc:Fallback>
                <p:oleObj name="Equation" r:id="rId5" imgW="1295280" imgH="393480" progId="Equation.DSMT4">
                  <p:embed/>
                  <p:pic>
                    <p:nvPicPr>
                      <p:cNvPr id="10" name="对象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05648" y="2747144"/>
                        <a:ext cx="3079750" cy="935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7234351"/>
              </p:ext>
            </p:extLst>
          </p:nvPr>
        </p:nvGraphicFramePr>
        <p:xfrm>
          <a:off x="5088508" y="4292724"/>
          <a:ext cx="208280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30" name="Equation" r:id="rId7" imgW="876240" imgH="393480" progId="Equation.DSMT4">
                  <p:embed/>
                </p:oleObj>
              </mc:Choice>
              <mc:Fallback>
                <p:oleObj name="Equation" r:id="rId7" imgW="876240" imgH="393480" progId="Equation.DSMT4">
                  <p:embed/>
                  <p:pic>
                    <p:nvPicPr>
                      <p:cNvPr id="12" name="对象 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88508" y="4292724"/>
                        <a:ext cx="2082800" cy="935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8519929"/>
              </p:ext>
            </p:extLst>
          </p:nvPr>
        </p:nvGraphicFramePr>
        <p:xfrm>
          <a:off x="4638452" y="5453236"/>
          <a:ext cx="3470275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31" name="Equation" r:id="rId9" imgW="1460160" imgH="431640" progId="Equation.DSMT4">
                  <p:embed/>
                </p:oleObj>
              </mc:Choice>
              <mc:Fallback>
                <p:oleObj name="Equation" r:id="rId9" imgW="1460160" imgH="431640" progId="Equation.DSMT4">
                  <p:embed/>
                  <p:pic>
                    <p:nvPicPr>
                      <p:cNvPr id="13" name="对象 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38452" y="5453236"/>
                        <a:ext cx="3470275" cy="1025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567253" y="1845271"/>
            <a:ext cx="3339585" cy="2951162"/>
            <a:chOff x="567253" y="1845271"/>
            <a:chExt cx="3339585" cy="2951162"/>
          </a:xfrm>
        </p:grpSpPr>
        <p:sp>
          <p:nvSpPr>
            <p:cNvPr id="11" name="Line 9"/>
            <p:cNvSpPr/>
            <p:nvPr/>
          </p:nvSpPr>
          <p:spPr>
            <a:xfrm>
              <a:off x="934145" y="1916708"/>
              <a:ext cx="0" cy="129540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" name="Line 10"/>
            <p:cNvSpPr/>
            <p:nvPr/>
          </p:nvSpPr>
          <p:spPr>
            <a:xfrm>
              <a:off x="934145" y="3501033"/>
              <a:ext cx="0" cy="129540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" name="Line 11"/>
            <p:cNvSpPr/>
            <p:nvPr/>
          </p:nvSpPr>
          <p:spPr>
            <a:xfrm>
              <a:off x="646808" y="3356571"/>
              <a:ext cx="287337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" name="Line 12"/>
            <p:cNvSpPr/>
            <p:nvPr/>
          </p:nvSpPr>
          <p:spPr>
            <a:xfrm>
              <a:off x="1510408" y="2178904"/>
              <a:ext cx="0" cy="503237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" name="Line 13"/>
            <p:cNvSpPr/>
            <p:nvPr/>
          </p:nvSpPr>
          <p:spPr>
            <a:xfrm>
              <a:off x="1510408" y="2897352"/>
              <a:ext cx="0" cy="93600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8" name="Line 14"/>
            <p:cNvSpPr/>
            <p:nvPr/>
          </p:nvSpPr>
          <p:spPr>
            <a:xfrm>
              <a:off x="1510408" y="3983717"/>
              <a:ext cx="0" cy="53975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9" name="Line 15"/>
            <p:cNvSpPr/>
            <p:nvPr/>
          </p:nvSpPr>
          <p:spPr>
            <a:xfrm flipV="1">
              <a:off x="934145" y="3069233"/>
              <a:ext cx="287338" cy="287338"/>
            </a:xfrm>
            <a:prstGeom prst="line">
              <a:avLst/>
            </a:prstGeom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0" name="Line 16"/>
            <p:cNvSpPr/>
            <p:nvPr/>
          </p:nvSpPr>
          <p:spPr>
            <a:xfrm flipV="1">
              <a:off x="1221483" y="2780308"/>
              <a:ext cx="288925" cy="288925"/>
            </a:xfrm>
            <a:prstGeom prst="line">
              <a:avLst/>
            </a:prstGeom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1" name="Line 17"/>
            <p:cNvSpPr/>
            <p:nvPr/>
          </p:nvSpPr>
          <p:spPr>
            <a:xfrm>
              <a:off x="934145" y="3356571"/>
              <a:ext cx="287338" cy="288925"/>
            </a:xfrm>
            <a:prstGeom prst="line">
              <a:avLst/>
            </a:prstGeom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2" name="Line 18"/>
            <p:cNvSpPr/>
            <p:nvPr/>
          </p:nvSpPr>
          <p:spPr>
            <a:xfrm>
              <a:off x="1221483" y="3645496"/>
              <a:ext cx="288925" cy="287337"/>
            </a:xfrm>
            <a:prstGeom prst="line">
              <a:avLst/>
            </a:prstGeom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3" name="Line 19"/>
            <p:cNvSpPr/>
            <p:nvPr/>
          </p:nvSpPr>
          <p:spPr>
            <a:xfrm flipV="1">
              <a:off x="3382070" y="1845271"/>
              <a:ext cx="0" cy="295116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4" name="Line 20"/>
            <p:cNvSpPr/>
            <p:nvPr/>
          </p:nvSpPr>
          <p:spPr>
            <a:xfrm>
              <a:off x="934145" y="3356571"/>
              <a:ext cx="244792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28" name="对象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2040064"/>
                </p:ext>
              </p:extLst>
            </p:nvPr>
          </p:nvGraphicFramePr>
          <p:xfrm>
            <a:off x="567253" y="2915594"/>
            <a:ext cx="288760" cy="367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32" name="Equation" r:id="rId11" imgW="139680" imgH="177480" progId="Equation.DSMT4">
                    <p:embed/>
                  </p:oleObj>
                </mc:Choice>
                <mc:Fallback>
                  <p:oleObj name="Equation" r:id="rId11" imgW="139680" imgH="177480" progId="Equation.DSMT4">
                    <p:embed/>
                    <p:pic>
                      <p:nvPicPr>
                        <p:cNvPr id="29" name="对象 28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67253" y="2915594"/>
                          <a:ext cx="288760" cy="3675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对象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09786452"/>
                </p:ext>
              </p:extLst>
            </p:nvPr>
          </p:nvGraphicFramePr>
          <p:xfrm>
            <a:off x="1147634" y="3737361"/>
            <a:ext cx="341262" cy="4725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33" name="Equation" r:id="rId13" imgW="164880" imgH="228600" progId="Equation.DSMT4">
                    <p:embed/>
                  </p:oleObj>
                </mc:Choice>
                <mc:Fallback>
                  <p:oleObj name="Equation" r:id="rId13" imgW="164880" imgH="228600" progId="Equation.DSMT4">
                    <p:embed/>
                    <p:pic>
                      <p:nvPicPr>
                        <p:cNvPr id="30" name="对象 29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147634" y="3737361"/>
                          <a:ext cx="341262" cy="47251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对象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3358407"/>
                </p:ext>
              </p:extLst>
            </p:nvPr>
          </p:nvGraphicFramePr>
          <p:xfrm>
            <a:off x="1090613" y="2405063"/>
            <a:ext cx="366712" cy="473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34" name="Equation" r:id="rId15" imgW="177480" imgH="228600" progId="Equation.DSMT4">
                    <p:embed/>
                  </p:oleObj>
                </mc:Choice>
                <mc:Fallback>
                  <p:oleObj name="Equation" r:id="rId15" imgW="177480" imgH="228600" progId="Equation.DSMT4">
                    <p:embed/>
                    <p:pic>
                      <p:nvPicPr>
                        <p:cNvPr id="31" name="对象 30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090613" y="2405063"/>
                          <a:ext cx="366712" cy="473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对象 3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59886336"/>
                </p:ext>
              </p:extLst>
            </p:nvPr>
          </p:nvGraphicFramePr>
          <p:xfrm>
            <a:off x="3446463" y="3113088"/>
            <a:ext cx="312737" cy="3667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435" name="Equation" r:id="rId17" imgW="152280" imgH="177480" progId="Equation.DSMT4">
                    <p:embed/>
                  </p:oleObj>
                </mc:Choice>
                <mc:Fallback>
                  <p:oleObj name="Equation" r:id="rId17" imgW="152280" imgH="177480" progId="Equation.DSMT4">
                    <p:embed/>
                    <p:pic>
                      <p:nvPicPr>
                        <p:cNvPr id="32" name="对象 31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3446463" y="3113088"/>
                          <a:ext cx="312737" cy="3667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2" name="组合 31"/>
            <p:cNvGrpSpPr/>
            <p:nvPr/>
          </p:nvGrpSpPr>
          <p:grpSpPr>
            <a:xfrm>
              <a:off x="3383658" y="2169121"/>
              <a:ext cx="489842" cy="1152525"/>
              <a:chOff x="3383658" y="2169121"/>
              <a:chExt cx="489842" cy="1152525"/>
            </a:xfrm>
          </p:grpSpPr>
          <p:sp>
            <p:nvSpPr>
              <p:cNvPr id="33" name="AutoShape 27"/>
              <p:cNvSpPr/>
              <p:nvPr/>
            </p:nvSpPr>
            <p:spPr>
              <a:xfrm>
                <a:off x="3383658" y="2169121"/>
                <a:ext cx="144462" cy="1152525"/>
              </a:xfrm>
              <a:prstGeom prst="rightBrace">
                <a:avLst>
                  <a:gd name="adj1" fmla="val 66446"/>
                  <a:gd name="adj2" fmla="val 50000"/>
                </a:avLst>
              </a:pr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 eaLnBrk="0" hangingPunct="0"/>
                <a:endParaRPr lang="zh-CN" altLang="zh-CN" dirty="0">
                  <a:solidFill>
                    <a:srgbClr val="C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34" name="对象 3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42459408"/>
                  </p:ext>
                </p:extLst>
              </p:nvPr>
            </p:nvGraphicFramePr>
            <p:xfrm>
              <a:off x="3613150" y="2641600"/>
              <a:ext cx="260350" cy="2873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6436" name="Equation" r:id="rId19" imgW="126720" imgH="139680" progId="Equation.DSMT4">
                      <p:embed/>
                    </p:oleObj>
                  </mc:Choice>
                  <mc:Fallback>
                    <p:oleObj name="Equation" r:id="rId19" imgW="126720" imgH="139680" progId="Equation.DSMT4">
                      <p:embed/>
                      <p:pic>
                        <p:nvPicPr>
                          <p:cNvPr id="34" name="对象 33"/>
                          <p:cNvPicPr/>
                          <p:nvPr/>
                        </p:nvPicPr>
                        <p:blipFill>
                          <a:blip r:embed="rId20"/>
                          <a:stretch>
                            <a:fillRect/>
                          </a:stretch>
                        </p:blipFill>
                        <p:spPr>
                          <a:xfrm>
                            <a:off x="3613150" y="2641600"/>
                            <a:ext cx="260350" cy="28733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5" name="组合 34"/>
            <p:cNvGrpSpPr/>
            <p:nvPr/>
          </p:nvGrpSpPr>
          <p:grpSpPr>
            <a:xfrm>
              <a:off x="1510408" y="1873250"/>
              <a:ext cx="2396430" cy="2059583"/>
              <a:chOff x="1510408" y="1873250"/>
              <a:chExt cx="2396430" cy="2059583"/>
            </a:xfrm>
          </p:grpSpPr>
          <p:graphicFrame>
            <p:nvGraphicFramePr>
              <p:cNvPr id="36" name="对象 3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28607662"/>
                  </p:ext>
                </p:extLst>
              </p:nvPr>
            </p:nvGraphicFramePr>
            <p:xfrm>
              <a:off x="3516313" y="1873250"/>
              <a:ext cx="390525" cy="3667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6437" name="Equation" r:id="rId21" imgW="190440" imgH="177480" progId="Equation.DSMT4">
                      <p:embed/>
                    </p:oleObj>
                  </mc:Choice>
                  <mc:Fallback>
                    <p:oleObj name="Equation" r:id="rId21" imgW="190440" imgH="177480" progId="Equation.DSMT4">
                      <p:embed/>
                      <p:pic>
                        <p:nvPicPr>
                          <p:cNvPr id="33" name="对象 32"/>
                          <p:cNvPicPr/>
                          <p:nvPr/>
                        </p:nvPicPr>
                        <p:blipFill>
                          <a:blip r:embed="rId22"/>
                          <a:stretch>
                            <a:fillRect/>
                          </a:stretch>
                        </p:blipFill>
                        <p:spPr>
                          <a:xfrm>
                            <a:off x="3516313" y="1873250"/>
                            <a:ext cx="390525" cy="366713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7" name="组合 36"/>
              <p:cNvGrpSpPr/>
              <p:nvPr/>
            </p:nvGrpSpPr>
            <p:grpSpPr>
              <a:xfrm>
                <a:off x="1510408" y="2066925"/>
                <a:ext cx="1861442" cy="1865908"/>
                <a:chOff x="1510408" y="2066925"/>
                <a:chExt cx="1861442" cy="1865908"/>
              </a:xfrm>
            </p:grpSpPr>
            <p:sp>
              <p:nvSpPr>
                <p:cNvPr id="38" name="Line 22"/>
                <p:cNvSpPr/>
                <p:nvPr/>
              </p:nvSpPr>
              <p:spPr>
                <a:xfrm flipV="1">
                  <a:off x="2644228" y="2672358"/>
                  <a:ext cx="180628" cy="180454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39" name="Line 23"/>
                <p:cNvSpPr/>
                <p:nvPr/>
              </p:nvSpPr>
              <p:spPr>
                <a:xfrm flipV="1">
                  <a:off x="1510408" y="2157412"/>
                  <a:ext cx="1861442" cy="622895"/>
                </a:xfrm>
                <a:prstGeom prst="line">
                  <a:avLst/>
                </a:prstGeom>
                <a:ln w="19050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40" name="Line 24"/>
                <p:cNvSpPr/>
                <p:nvPr/>
              </p:nvSpPr>
              <p:spPr>
                <a:xfrm flipV="1">
                  <a:off x="2159695" y="2421533"/>
                  <a:ext cx="431800" cy="142875"/>
                </a:xfrm>
                <a:prstGeom prst="line">
                  <a:avLst/>
                </a:prstGeom>
                <a:ln w="19050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41" name="Line 21"/>
                <p:cNvSpPr/>
                <p:nvPr/>
              </p:nvSpPr>
              <p:spPr>
                <a:xfrm flipV="1">
                  <a:off x="1510408" y="2166938"/>
                  <a:ext cx="1856680" cy="1765895"/>
                </a:xfrm>
                <a:prstGeom prst="line">
                  <a:avLst/>
                </a:prstGeom>
                <a:ln w="19050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graphicFrame>
              <p:nvGraphicFramePr>
                <p:cNvPr id="42" name="对象 41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910589694"/>
                    </p:ext>
                  </p:extLst>
                </p:nvPr>
              </p:nvGraphicFramePr>
              <p:xfrm>
                <a:off x="2446338" y="2943225"/>
                <a:ext cx="260350" cy="4699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6438" name="Equation" r:id="rId23" imgW="126720" imgH="228600" progId="Equation.DSMT4">
                        <p:embed/>
                      </p:oleObj>
                    </mc:Choice>
                    <mc:Fallback>
                      <p:oleObj name="Equation" r:id="rId23" imgW="126720" imgH="228600" progId="Equation.DSMT4">
                        <p:embed/>
                        <p:pic>
                          <p:nvPicPr>
                            <p:cNvPr id="35" name="对象 34"/>
                            <p:cNvPicPr/>
                            <p:nvPr/>
                          </p:nvPicPr>
                          <p:blipFill>
                            <a:blip r:embed="rId24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2446338" y="2943225"/>
                              <a:ext cx="260350" cy="4699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3" name="对象 42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988444867"/>
                    </p:ext>
                  </p:extLst>
                </p:nvPr>
              </p:nvGraphicFramePr>
              <p:xfrm>
                <a:off x="2135188" y="2066925"/>
                <a:ext cx="287337" cy="4699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6439" name="Equation" r:id="rId25" imgW="139680" imgH="228600" progId="Equation.DSMT4">
                        <p:embed/>
                      </p:oleObj>
                    </mc:Choice>
                    <mc:Fallback>
                      <p:oleObj name="Equation" r:id="rId25" imgW="139680" imgH="228600" progId="Equation.DSMT4">
                        <p:embed/>
                        <p:pic>
                          <p:nvPicPr>
                            <p:cNvPr id="36" name="对象 35"/>
                            <p:cNvPicPr/>
                            <p:nvPr/>
                          </p:nvPicPr>
                          <p:blipFill>
                            <a:blip r:embed="rId26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2135188" y="2066925"/>
                              <a:ext cx="287337" cy="4699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grpSp>
          <p:nvGrpSpPr>
            <p:cNvPr id="44" name="组合 43"/>
            <p:cNvGrpSpPr/>
            <p:nvPr/>
          </p:nvGrpSpPr>
          <p:grpSpPr>
            <a:xfrm>
              <a:off x="1509713" y="2162175"/>
              <a:ext cx="452437" cy="1570038"/>
              <a:chOff x="1509713" y="2162175"/>
              <a:chExt cx="452437" cy="1570038"/>
            </a:xfrm>
          </p:grpSpPr>
          <p:sp>
            <p:nvSpPr>
              <p:cNvPr id="45" name="Rectangle 34"/>
              <p:cNvSpPr/>
              <p:nvPr/>
            </p:nvSpPr>
            <p:spPr>
              <a:xfrm>
                <a:off x="1532630" y="2424796"/>
                <a:ext cx="108000" cy="71913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 eaLnBrk="0" hangingPunct="0"/>
                <a:endParaRPr lang="zh-CN" altLang="zh-CN" dirty="0">
                  <a:solidFill>
                    <a:srgbClr val="C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46" name="对象 4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7955104"/>
                  </p:ext>
                </p:extLst>
              </p:nvPr>
            </p:nvGraphicFramePr>
            <p:xfrm>
              <a:off x="1509713" y="2162175"/>
              <a:ext cx="234950" cy="2857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6440" name="Equation" r:id="rId27" imgW="114120" imgH="139680" progId="Equation.DSMT4">
                      <p:embed/>
                    </p:oleObj>
                  </mc:Choice>
                  <mc:Fallback>
                    <p:oleObj name="Equation" r:id="rId27" imgW="114120" imgH="139680" progId="Equation.DSMT4">
                      <p:embed/>
                      <p:pic>
                        <p:nvPicPr>
                          <p:cNvPr id="37" name="对象 36"/>
                          <p:cNvPicPr/>
                          <p:nvPr/>
                        </p:nvPicPr>
                        <p:blipFill>
                          <a:blip r:embed="rId28"/>
                          <a:stretch>
                            <a:fillRect/>
                          </a:stretch>
                        </p:blipFill>
                        <p:spPr>
                          <a:xfrm>
                            <a:off x="1509713" y="2162175"/>
                            <a:ext cx="234950" cy="28575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0" name="对象 4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11987198"/>
                  </p:ext>
                </p:extLst>
              </p:nvPr>
            </p:nvGraphicFramePr>
            <p:xfrm>
              <a:off x="1649413" y="3265488"/>
              <a:ext cx="312737" cy="4667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6441" name="Equation" r:id="rId29" imgW="152280" imgH="228600" progId="Equation.DSMT4">
                      <p:embed/>
                    </p:oleObj>
                  </mc:Choice>
                  <mc:Fallback>
                    <p:oleObj name="Equation" r:id="rId29" imgW="152280" imgH="228600" progId="Equation.DSMT4">
                      <p:embed/>
                      <p:pic>
                        <p:nvPicPr>
                          <p:cNvPr id="46" name="对象 45"/>
                          <p:cNvPicPr/>
                          <p:nvPr/>
                        </p:nvPicPr>
                        <p:blipFill>
                          <a:blip r:embed="rId30"/>
                          <a:stretch>
                            <a:fillRect/>
                          </a:stretch>
                        </p:blipFill>
                        <p:spPr>
                          <a:xfrm>
                            <a:off x="1649413" y="3265488"/>
                            <a:ext cx="312737" cy="46672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" name="对象 5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22843825"/>
                  </p:ext>
                </p:extLst>
              </p:nvPr>
            </p:nvGraphicFramePr>
            <p:xfrm>
              <a:off x="1611313" y="2655888"/>
              <a:ext cx="338137" cy="4667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6442" name="Equation" r:id="rId31" imgW="164880" imgH="228600" progId="Equation.DSMT4">
                      <p:embed/>
                    </p:oleObj>
                  </mc:Choice>
                  <mc:Fallback>
                    <p:oleObj name="Equation" r:id="rId31" imgW="164880" imgH="228600" progId="Equation.DSMT4">
                      <p:embed/>
                      <p:pic>
                        <p:nvPicPr>
                          <p:cNvPr id="50" name="对象 49"/>
                          <p:cNvPicPr/>
                          <p:nvPr/>
                        </p:nvPicPr>
                        <p:blipFill>
                          <a:blip r:embed="rId32"/>
                          <a:stretch>
                            <a:fillRect/>
                          </a:stretch>
                        </p:blipFill>
                        <p:spPr>
                          <a:xfrm>
                            <a:off x="1611313" y="2655888"/>
                            <a:ext cx="338137" cy="46672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7" name="组合 46"/>
            <p:cNvGrpSpPr/>
            <p:nvPr/>
          </p:nvGrpSpPr>
          <p:grpSpPr>
            <a:xfrm>
              <a:off x="1526688" y="3516996"/>
              <a:ext cx="326588" cy="937529"/>
              <a:chOff x="1513201" y="2424796"/>
              <a:chExt cx="266430" cy="937529"/>
            </a:xfrm>
          </p:grpSpPr>
          <p:sp>
            <p:nvSpPr>
              <p:cNvPr id="48" name="Rectangle 34"/>
              <p:cNvSpPr/>
              <p:nvPr/>
            </p:nvSpPr>
            <p:spPr>
              <a:xfrm>
                <a:off x="1513201" y="2424796"/>
                <a:ext cx="88106" cy="71913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ctr" eaLnBrk="0" hangingPunct="0"/>
                <a:endParaRPr lang="zh-CN" altLang="zh-CN" dirty="0">
                  <a:solidFill>
                    <a:srgbClr val="C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49" name="对象 4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28218550"/>
                  </p:ext>
                </p:extLst>
              </p:nvPr>
            </p:nvGraphicFramePr>
            <p:xfrm>
              <a:off x="1544681" y="3076575"/>
              <a:ext cx="234950" cy="2857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6443" name="Equation" r:id="rId27" imgW="114120" imgH="139680" progId="Equation.DSMT4">
                      <p:embed/>
                    </p:oleObj>
                  </mc:Choice>
                  <mc:Fallback>
                    <p:oleObj name="Equation" r:id="rId27" imgW="114120" imgH="139680" progId="Equation.DSMT4">
                      <p:embed/>
                      <p:pic>
                        <p:nvPicPr>
                          <p:cNvPr id="46" name="对象 45"/>
                          <p:cNvPicPr/>
                          <p:nvPr/>
                        </p:nvPicPr>
                        <p:blipFill>
                          <a:blip r:embed="rId28"/>
                          <a:stretch>
                            <a:fillRect/>
                          </a:stretch>
                        </p:blipFill>
                        <p:spPr>
                          <a:xfrm>
                            <a:off x="1544681" y="3076575"/>
                            <a:ext cx="234950" cy="28575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29274056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7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6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3"/>
          <p:cNvSpPr txBox="1"/>
          <p:nvPr/>
        </p:nvSpPr>
        <p:spPr>
          <a:xfrm>
            <a:off x="467544" y="116632"/>
            <a:ext cx="7992888" cy="83099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 eaLnBrk="0" hangingPunct="0"/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en-US" altLang="zh-CN" sz="2400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 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以单色光照射到相距为0.2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mm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的双缝上,双缝与屏幕的垂直距离为1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m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45058" name="Text Box 4"/>
          <p:cNvSpPr txBox="1"/>
          <p:nvPr/>
        </p:nvSpPr>
        <p:spPr>
          <a:xfrm>
            <a:off x="440431" y="1586384"/>
            <a:ext cx="8222252" cy="83099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 eaLnBrk="0" hangingPunct="0"/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en-US" altLang="zh-CN" sz="2400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从第一级明纹到同侧的第四级明纹的距离为7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mm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，求单色光的波长。</a:t>
            </a:r>
          </a:p>
        </p:txBody>
      </p:sp>
      <p:sp>
        <p:nvSpPr>
          <p:cNvPr id="45059" name="Text Box 5"/>
          <p:cNvSpPr txBox="1"/>
          <p:nvPr/>
        </p:nvSpPr>
        <p:spPr>
          <a:xfrm>
            <a:off x="467543" y="1082328"/>
            <a:ext cx="8033535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 eaLnBrk="0" hangingPunct="0"/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en-US" altLang="zh-CN" sz="2400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若入射光的波长为600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nm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，求相邻两明纹间的距离。</a:t>
            </a:r>
          </a:p>
        </p:txBody>
      </p:sp>
      <p:sp>
        <p:nvSpPr>
          <p:cNvPr id="216070" name="Text Box 6"/>
          <p:cNvSpPr txBox="1"/>
          <p:nvPr/>
        </p:nvSpPr>
        <p:spPr>
          <a:xfrm>
            <a:off x="539552" y="2492896"/>
            <a:ext cx="2160588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/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解：（1）</a:t>
            </a:r>
          </a:p>
        </p:txBody>
      </p:sp>
      <p:sp>
        <p:nvSpPr>
          <p:cNvPr id="216075" name="Text Box 11"/>
          <p:cNvSpPr txBox="1"/>
          <p:nvPr/>
        </p:nvSpPr>
        <p:spPr>
          <a:xfrm>
            <a:off x="1259632" y="3356992"/>
            <a:ext cx="1189038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/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（2）</a:t>
            </a: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/>
          </p:nvPr>
        </p:nvGraphicFramePr>
        <p:xfrm>
          <a:off x="2267744" y="2276872"/>
          <a:ext cx="5284459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0" name="Equation" r:id="rId4" imgW="2222280" imgH="393480" progId="Equation.DSMT4">
                  <p:embed/>
                </p:oleObj>
              </mc:Choice>
              <mc:Fallback>
                <p:oleObj name="Equation" r:id="rId4" imgW="2222280" imgH="39348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67744" y="2276872"/>
                        <a:ext cx="5284459" cy="936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>
            <p:extLst/>
          </p:nvPr>
        </p:nvGraphicFramePr>
        <p:xfrm>
          <a:off x="2051720" y="4005064"/>
          <a:ext cx="4013980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1" name="Equation" r:id="rId6" imgW="1828800" imgH="393480" progId="Equation.DSMT4">
                  <p:embed/>
                </p:oleObj>
              </mc:Choice>
              <mc:Fallback>
                <p:oleObj name="Equation" r:id="rId6" imgW="1828800" imgH="393480" progId="Equation.DSMT4">
                  <p:embed/>
                  <p:pic>
                    <p:nvPicPr>
                      <p:cNvPr id="17" name="对象 1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51720" y="4005064"/>
                        <a:ext cx="4013980" cy="86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extLst/>
          </p:nvPr>
        </p:nvGraphicFramePr>
        <p:xfrm>
          <a:off x="2051720" y="5013176"/>
          <a:ext cx="3205162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2" name="公式" r:id="rId8" imgW="1460160" imgH="444240" progId="Equation.3">
                  <p:embed/>
                </p:oleObj>
              </mc:Choice>
              <mc:Fallback>
                <p:oleObj name="公式" r:id="rId8" imgW="1460160" imgH="444240" progId="Equation.3">
                  <p:embed/>
                  <p:pic>
                    <p:nvPicPr>
                      <p:cNvPr id="18" name="对象 1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051720" y="5013176"/>
                        <a:ext cx="3205162" cy="976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>
            <p:extLst/>
          </p:nvPr>
        </p:nvGraphicFramePr>
        <p:xfrm>
          <a:off x="2411760" y="3212976"/>
          <a:ext cx="175577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3" name="Equation" r:id="rId10" imgW="799920" imgH="393480" progId="Equation.DSMT4">
                  <p:embed/>
                </p:oleObj>
              </mc:Choice>
              <mc:Fallback>
                <p:oleObj name="Equation" r:id="rId10" imgW="799920" imgH="393480" progId="Equation.DSMT4">
                  <p:embed/>
                  <p:pic>
                    <p:nvPicPr>
                      <p:cNvPr id="19" name="对象 1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411760" y="3212976"/>
                        <a:ext cx="1755775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>
            <p:extLst/>
          </p:nvPr>
        </p:nvGraphicFramePr>
        <p:xfrm>
          <a:off x="4499992" y="3356992"/>
          <a:ext cx="16430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4" name="公式" r:id="rId12" imgW="749160" imgH="203040" progId="Equation.3">
                  <p:embed/>
                </p:oleObj>
              </mc:Choice>
              <mc:Fallback>
                <p:oleObj name="公式" r:id="rId12" imgW="749160" imgH="203040" progId="Equation.3">
                  <p:embed/>
                  <p:pic>
                    <p:nvPicPr>
                      <p:cNvPr id="20" name="对象 19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499992" y="3356992"/>
                        <a:ext cx="1643063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75512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70" grpId="0"/>
      <p:bldP spid="21607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7"/>
          <p:cNvPicPr>
            <a:picLocks noChangeAspect="1"/>
          </p:cNvPicPr>
          <p:nvPr/>
        </p:nvPicPr>
        <p:blipFill rotWithShape="1">
          <a:blip r:embed="rId4"/>
          <a:srcRect t="46647"/>
          <a:stretch/>
        </p:blipFill>
        <p:spPr>
          <a:xfrm>
            <a:off x="653405" y="3501281"/>
            <a:ext cx="7877175" cy="103162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9154" name="Text Box 2"/>
          <p:cNvSpPr txBox="1"/>
          <p:nvPr/>
        </p:nvSpPr>
        <p:spPr>
          <a:xfrm>
            <a:off x="251520" y="0"/>
            <a:ext cx="8534400" cy="8302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</a:t>
            </a:r>
            <a:r>
              <a:rPr lang="en-US" altLang="zh-CN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 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用白光作光源观察杨氏双缝干涉。设缝间距为 </a:t>
            </a:r>
            <a:r>
              <a:rPr lang="en-US" altLang="zh-CN" sz="2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 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，缝面与屏距离为 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L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，试求能观察到的清晰可见光谱的级次。</a:t>
            </a:r>
          </a:p>
        </p:txBody>
      </p:sp>
      <p:sp>
        <p:nvSpPr>
          <p:cNvPr id="220167" name="Text Box 7"/>
          <p:cNvSpPr txBox="1"/>
          <p:nvPr/>
        </p:nvSpPr>
        <p:spPr>
          <a:xfrm>
            <a:off x="467544" y="908720"/>
            <a:ext cx="2914476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 </a:t>
            </a:r>
            <a:r>
              <a:rPr lang="zh-CN" alt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明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纹条件为：</a:t>
            </a:r>
          </a:p>
        </p:txBody>
      </p:sp>
      <p:sp>
        <p:nvSpPr>
          <p:cNvPr id="220168" name="Text Box 8"/>
          <p:cNvSpPr txBox="1"/>
          <p:nvPr/>
        </p:nvSpPr>
        <p:spPr>
          <a:xfrm>
            <a:off x="611560" y="1484784"/>
            <a:ext cx="7334250" cy="83099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ea typeface="黑体" panose="02010609060101010101" pitchFamily="49" charset="-122"/>
              </a:rPr>
              <a:t>在</a:t>
            </a:r>
            <a:r>
              <a:rPr lang="en-US" altLang="zh-CN" sz="2400" dirty="0">
                <a:solidFill>
                  <a:srgbClr val="FF0000"/>
                </a:solidFill>
                <a:ea typeface="黑体" panose="02010609060101010101" pitchFamily="49" charset="-122"/>
              </a:rPr>
              <a:t>380nm~760nm</a:t>
            </a:r>
            <a:r>
              <a:rPr lang="zh-CN" altLang="en-US" sz="2400" dirty="0">
                <a:solidFill>
                  <a:srgbClr val="FF0000"/>
                </a:solidFill>
                <a:ea typeface="黑体" panose="02010609060101010101" pitchFamily="49" charset="-122"/>
              </a:rPr>
              <a:t>范围内，最先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发生重叠的是某一级次的红光和高一级次的紫光</a:t>
            </a:r>
          </a:p>
        </p:txBody>
      </p:sp>
      <p:sp>
        <p:nvSpPr>
          <p:cNvPr id="220169" name="Text Box 9"/>
          <p:cNvSpPr txBox="1"/>
          <p:nvPr/>
        </p:nvSpPr>
        <p:spPr>
          <a:xfrm>
            <a:off x="1949549" y="4653409"/>
            <a:ext cx="4953000" cy="461963"/>
          </a:xfrm>
          <a:prstGeom prst="rect">
            <a:avLst/>
          </a:prstGeom>
          <a:solidFill>
            <a:schemeClr val="bg1"/>
          </a:solidFill>
          <a:ln w="22225" cap="flat" cmpd="sng">
            <a:solidFill>
              <a:srgbClr val="CC0099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结论：清晰的可见光谱只有一级。 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/>
          </p:nvPr>
        </p:nvGraphicFramePr>
        <p:xfrm>
          <a:off x="4644008" y="2420888"/>
          <a:ext cx="3319462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4" name="Equation" r:id="rId5" imgW="1650960" imgH="457200" progId="Equation.DSMT4">
                  <p:embed/>
                </p:oleObj>
              </mc:Choice>
              <mc:Fallback>
                <p:oleObj name="Equation" r:id="rId5" imgW="1650960" imgH="457200" progId="Equation.DSMT4">
                  <p:embed/>
                  <p:pic>
                    <p:nvPicPr>
                      <p:cNvPr id="4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2420888"/>
                        <a:ext cx="3319462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/>
          </p:nvPr>
        </p:nvGraphicFramePr>
        <p:xfrm>
          <a:off x="3131840" y="692696"/>
          <a:ext cx="175577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5" name="Equation" r:id="rId7" imgW="799920" imgH="393480" progId="Equation.DSMT4">
                  <p:embed/>
                </p:oleObj>
              </mc:Choice>
              <mc:Fallback>
                <p:oleObj name="Equation" r:id="rId7" imgW="799920" imgH="393480" progId="Equation.DSMT4">
                  <p:embed/>
                  <p:pic>
                    <p:nvPicPr>
                      <p:cNvPr id="12" name="对象 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31840" y="692696"/>
                        <a:ext cx="1755775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/>
          </p:nvPr>
        </p:nvGraphicFramePr>
        <p:xfrm>
          <a:off x="5580112" y="908720"/>
          <a:ext cx="16430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6" name="公式" r:id="rId9" imgW="749160" imgH="203040" progId="Equation.3">
                  <p:embed/>
                </p:oleObj>
              </mc:Choice>
              <mc:Fallback>
                <p:oleObj name="公式" r:id="rId9" imgW="749160" imgH="203040" progId="Equation.3">
                  <p:embed/>
                  <p:pic>
                    <p:nvPicPr>
                      <p:cNvPr id="13" name="对象 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80112" y="908720"/>
                        <a:ext cx="1643063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/>
          </p:nvPr>
        </p:nvGraphicFramePr>
        <p:xfrm>
          <a:off x="1517501" y="2493169"/>
          <a:ext cx="2674938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97" name="Equation" r:id="rId11" imgW="1218960" imgH="393480" progId="Equation.DSMT4">
                  <p:embed/>
                </p:oleObj>
              </mc:Choice>
              <mc:Fallback>
                <p:oleObj name="Equation" r:id="rId11" imgW="1218960" imgH="393480" progId="Equation.DSMT4">
                  <p:embed/>
                  <p:pic>
                    <p:nvPicPr>
                      <p:cNvPr id="14" name="对象 1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17501" y="2493169"/>
                        <a:ext cx="2674938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08955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0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220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220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7" grpId="0"/>
      <p:bldP spid="220168" grpId="0"/>
      <p:bldP spid="22016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subTitle" idx="1"/>
          </p:nvPr>
        </p:nvSpPr>
        <p:spPr>
          <a:xfrm>
            <a:off x="899592" y="332656"/>
            <a:ext cx="7431360" cy="1684039"/>
          </a:xfrm>
          <a:ln/>
        </p:spPr>
        <p:txBody>
          <a:bodyPr vert="horz" wrap="square" lIns="92075" tIns="46038" rIns="92075" bIns="46038" anchor="t"/>
          <a:lstStyle/>
          <a:p>
            <a:pPr eaLnBrk="1" hangingPunct="1">
              <a:buClrTx/>
              <a:buSzTx/>
              <a:buFontTx/>
            </a:pPr>
            <a:r>
              <a:rPr kumimoji="1" lang="zh-CN" alt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四</a:t>
            </a:r>
            <a:r>
              <a:rPr kumimoji="1" lang="zh-CN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、洛埃</a:t>
            </a:r>
            <a:r>
              <a:rPr kumimoji="1" lang="zh-CN" alt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镜</a:t>
            </a:r>
            <a:endParaRPr kumimoji="1" lang="en-US" altLang="zh-CN" sz="28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Symbol" panose="05050102010706020507" pitchFamily="18" charset="2"/>
            </a:endParaRPr>
          </a:p>
          <a:p>
            <a:pPr algn="l" eaLnBrk="1" hangingPunct="1">
              <a:buClrTx/>
              <a:buSzTx/>
              <a:buFontTx/>
            </a:pPr>
            <a:r>
              <a:rPr kumimoji="1" lang="zh-CN" altLang="zh-CN" dirty="0" smtClean="0">
                <a:cs typeface="+mn-cs"/>
                <a:sym typeface="Symbol" panose="05050102010706020507" pitchFamily="18" charset="2"/>
              </a:rPr>
              <a:t>  </a:t>
            </a:r>
            <a:r>
              <a:rPr kumimoji="1" lang="zh-CN" altLang="zh-CN" sz="2400" b="1" dirty="0">
                <a:latin typeface="+mn-lt"/>
                <a:cs typeface="+mn-cs"/>
                <a:sym typeface="Symbol" panose="05050102010706020507" pitchFamily="18" charset="2"/>
              </a:rPr>
              <a:t>一个光源直接发出的光和它在平面镜上反射的光构成相干光源，能在屏上产生</a:t>
            </a:r>
            <a:r>
              <a:rPr kumimoji="1" lang="zh-CN" altLang="zh-CN" sz="2400" b="1" dirty="0">
                <a:solidFill>
                  <a:schemeClr val="accent2"/>
                </a:solidFill>
                <a:latin typeface="+mn-lt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明暗相间的干涉条纹</a:t>
            </a:r>
            <a:r>
              <a:rPr kumimoji="1" lang="zh-CN" altLang="zh-CN" sz="2400" b="1" dirty="0" smtClean="0">
                <a:latin typeface="+mn-lt"/>
                <a:cs typeface="+mn-cs"/>
                <a:sym typeface="Symbol" panose="05050102010706020507" pitchFamily="18" charset="2"/>
              </a:rPr>
              <a:t>。    </a:t>
            </a:r>
            <a:endParaRPr kumimoji="1" lang="zh-CN" altLang="en-US" sz="2400" b="1" dirty="0">
              <a:latin typeface="+mn-lt"/>
              <a:cs typeface="+mn-cs"/>
              <a:sym typeface="Symbol" panose="05050102010706020507" pitchFamily="18" charset="2"/>
            </a:endParaRPr>
          </a:p>
        </p:txBody>
      </p:sp>
      <p:sp>
        <p:nvSpPr>
          <p:cNvPr id="31746" name="Freeform 3"/>
          <p:cNvSpPr/>
          <p:nvPr/>
        </p:nvSpPr>
        <p:spPr>
          <a:xfrm>
            <a:off x="3779912" y="2636912"/>
            <a:ext cx="3436938" cy="143192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2520" h="1560">
                <a:moveTo>
                  <a:pt x="2520" y="0"/>
                </a:moveTo>
                <a:lnTo>
                  <a:pt x="0" y="1560"/>
                </a:lnTo>
                <a:lnTo>
                  <a:pt x="1620" y="1560"/>
                </a:lnTo>
                <a:lnTo>
                  <a:pt x="2520" y="1248"/>
                </a:lnTo>
                <a:lnTo>
                  <a:pt x="2520" y="0"/>
                </a:lnTo>
                <a:close/>
              </a:path>
            </a:pathLst>
          </a:custGeom>
          <a:solidFill>
            <a:srgbClr val="C0C0C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47" name="Line 4"/>
          <p:cNvSpPr/>
          <p:nvPr/>
        </p:nvSpPr>
        <p:spPr>
          <a:xfrm>
            <a:off x="1570112" y="4068837"/>
            <a:ext cx="6383338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1748" name="Line 5"/>
          <p:cNvSpPr/>
          <p:nvPr/>
        </p:nvSpPr>
        <p:spPr>
          <a:xfrm>
            <a:off x="3779912" y="4068837"/>
            <a:ext cx="2209800" cy="0"/>
          </a:xfrm>
          <a:prstGeom prst="line">
            <a:avLst/>
          </a:prstGeom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1749" name="Group 6"/>
          <p:cNvGrpSpPr/>
          <p:nvPr/>
        </p:nvGrpSpPr>
        <p:grpSpPr>
          <a:xfrm>
            <a:off x="1570112" y="2727400"/>
            <a:ext cx="0" cy="430212"/>
            <a:chOff x="2340" y="1908"/>
            <a:chExt cx="0" cy="468"/>
          </a:xfrm>
        </p:grpSpPr>
        <p:sp>
          <p:nvSpPr>
            <p:cNvPr id="31750" name="Line 7"/>
            <p:cNvSpPr/>
            <p:nvPr/>
          </p:nvSpPr>
          <p:spPr>
            <a:xfrm>
              <a:off x="2340" y="1908"/>
              <a:ext cx="0" cy="156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1751" name="Line 8"/>
            <p:cNvSpPr/>
            <p:nvPr/>
          </p:nvSpPr>
          <p:spPr>
            <a:xfrm>
              <a:off x="2340" y="2220"/>
              <a:ext cx="0" cy="156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1752" name="Line 9"/>
          <p:cNvSpPr/>
          <p:nvPr/>
        </p:nvSpPr>
        <p:spPr>
          <a:xfrm>
            <a:off x="7216850" y="2206700"/>
            <a:ext cx="0" cy="2435225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753" name="Line 10"/>
          <p:cNvSpPr/>
          <p:nvPr/>
        </p:nvSpPr>
        <p:spPr>
          <a:xfrm>
            <a:off x="1570112" y="2922662"/>
            <a:ext cx="2209800" cy="1146175"/>
          </a:xfrm>
          <a:prstGeom prst="line">
            <a:avLst/>
          </a:prstGeom>
          <a:ln w="57150" cap="flat" cmpd="sng">
            <a:solidFill>
              <a:schemeClr val="accent2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10955" name="Line 11"/>
          <p:cNvSpPr/>
          <p:nvPr/>
        </p:nvSpPr>
        <p:spPr>
          <a:xfrm>
            <a:off x="1570112" y="2922662"/>
            <a:ext cx="4433888" cy="1157288"/>
          </a:xfrm>
          <a:prstGeom prst="line">
            <a:avLst/>
          </a:prstGeom>
          <a:ln w="57150" cap="flat" cmpd="sng">
            <a:solidFill>
              <a:schemeClr val="accent2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31755" name="Line 12"/>
          <p:cNvSpPr/>
          <p:nvPr/>
        </p:nvSpPr>
        <p:spPr>
          <a:xfrm flipV="1">
            <a:off x="1570112" y="2636912"/>
            <a:ext cx="5646738" cy="28575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31756" name="Line 13"/>
          <p:cNvSpPr/>
          <p:nvPr/>
        </p:nvSpPr>
        <p:spPr>
          <a:xfrm>
            <a:off x="5989712" y="2206700"/>
            <a:ext cx="0" cy="2435225"/>
          </a:xfrm>
          <a:prstGeom prst="line">
            <a:avLst/>
          </a:prstGeom>
          <a:ln w="28575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1757" name="Freeform 14"/>
          <p:cNvSpPr/>
          <p:nvPr/>
        </p:nvSpPr>
        <p:spPr>
          <a:xfrm>
            <a:off x="1570112" y="4094237"/>
            <a:ext cx="2209800" cy="909638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1620" h="990">
                <a:moveTo>
                  <a:pt x="0" y="990"/>
                </a:moveTo>
                <a:lnTo>
                  <a:pt x="1620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58" name="Freeform 15"/>
          <p:cNvSpPr/>
          <p:nvPr/>
        </p:nvSpPr>
        <p:spPr>
          <a:xfrm>
            <a:off x="1549475" y="4052962"/>
            <a:ext cx="4440237" cy="963613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3255" h="1050">
                <a:moveTo>
                  <a:pt x="0" y="1050"/>
                </a:moveTo>
                <a:lnTo>
                  <a:pt x="3255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0960" name="Line 16"/>
          <p:cNvSpPr/>
          <p:nvPr/>
        </p:nvSpPr>
        <p:spPr>
          <a:xfrm flipV="1">
            <a:off x="5989712" y="3783087"/>
            <a:ext cx="1227138" cy="285750"/>
          </a:xfrm>
          <a:prstGeom prst="line">
            <a:avLst/>
          </a:prstGeom>
          <a:ln w="57150" cap="flat" cmpd="sng">
            <a:solidFill>
              <a:schemeClr val="accent2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31760" name="Line 17"/>
          <p:cNvSpPr/>
          <p:nvPr/>
        </p:nvSpPr>
        <p:spPr>
          <a:xfrm flipV="1">
            <a:off x="3779912" y="2636912"/>
            <a:ext cx="3436938" cy="1431925"/>
          </a:xfrm>
          <a:prstGeom prst="line">
            <a:avLst/>
          </a:prstGeom>
          <a:ln w="57150" cap="flat" cmpd="sng">
            <a:solidFill>
              <a:schemeClr val="accent2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31761" name="Text Box 18"/>
          <p:cNvSpPr txBox="1"/>
          <p:nvPr/>
        </p:nvSpPr>
        <p:spPr>
          <a:xfrm>
            <a:off x="1324050" y="2779787"/>
            <a:ext cx="246062" cy="28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</a:p>
        </p:txBody>
      </p:sp>
      <p:sp>
        <p:nvSpPr>
          <p:cNvPr id="31762" name="Text Box 19"/>
          <p:cNvSpPr txBox="1"/>
          <p:nvPr/>
        </p:nvSpPr>
        <p:spPr>
          <a:xfrm>
            <a:off x="1324050" y="4786387"/>
            <a:ext cx="490537" cy="28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zh-CN" sz="2000" b="1" i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</a:t>
            </a:r>
            <a:endParaRPr lang="en-US" altLang="zh-CN" sz="2000" b="1" i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1763" name="Text Box 20"/>
          <p:cNvSpPr txBox="1"/>
          <p:nvPr/>
        </p:nvSpPr>
        <p:spPr>
          <a:xfrm>
            <a:off x="3533850" y="4068837"/>
            <a:ext cx="490537" cy="2905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endParaRPr lang="en-US" altLang="zh-CN" sz="2400" b="1" i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1764" name="Text Box 21"/>
          <p:cNvSpPr txBox="1"/>
          <p:nvPr/>
        </p:nvSpPr>
        <p:spPr>
          <a:xfrm>
            <a:off x="6234187" y="4068837"/>
            <a:ext cx="492125" cy="2905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endParaRPr lang="en-US" altLang="zh-CN" sz="2000" b="1" i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1765" name="Text Box 22"/>
          <p:cNvSpPr txBox="1"/>
          <p:nvPr/>
        </p:nvSpPr>
        <p:spPr>
          <a:xfrm>
            <a:off x="7732787" y="2495625"/>
            <a:ext cx="490538" cy="28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0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endParaRPr lang="en-US" altLang="zh-CN" sz="2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1766" name="Text Box 23"/>
          <p:cNvSpPr txBox="1"/>
          <p:nvPr/>
        </p:nvSpPr>
        <p:spPr>
          <a:xfrm>
            <a:off x="6234187" y="2063825"/>
            <a:ext cx="492125" cy="28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0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E</a:t>
            </a:r>
            <a:r>
              <a: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</a:t>
            </a:r>
            <a:endParaRPr lang="en-US" altLang="zh-CN" sz="2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1767" name="Text Box 24"/>
          <p:cNvSpPr txBox="1"/>
          <p:nvPr/>
        </p:nvSpPr>
        <p:spPr>
          <a:xfrm>
            <a:off x="7462912" y="2063825"/>
            <a:ext cx="490538" cy="28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0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E</a:t>
            </a:r>
            <a:endParaRPr lang="en-US" altLang="zh-CN" sz="2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1769" name="Rectangle 26"/>
          <p:cNvSpPr/>
          <p:nvPr/>
        </p:nvSpPr>
        <p:spPr>
          <a:xfrm>
            <a:off x="7227962" y="2568650"/>
            <a:ext cx="287338" cy="215900"/>
          </a:xfrm>
          <a:prstGeom prst="rect">
            <a:avLst/>
          </a:prstGeom>
          <a:solidFill>
            <a:schemeClr val="tx2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 eaLnBrk="0" hangingPunct="0"/>
            <a:endParaRPr lang="zh-CN" altLang="zh-CN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1770" name="Rectangle 28"/>
          <p:cNvSpPr/>
          <p:nvPr/>
        </p:nvSpPr>
        <p:spPr>
          <a:xfrm>
            <a:off x="7227962" y="3071887"/>
            <a:ext cx="287338" cy="215900"/>
          </a:xfrm>
          <a:prstGeom prst="rect">
            <a:avLst/>
          </a:prstGeom>
          <a:solidFill>
            <a:schemeClr val="tx2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 eaLnBrk="0" hangingPunct="0"/>
            <a:endParaRPr lang="zh-CN" altLang="zh-CN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1771" name="Rectangle 30"/>
          <p:cNvSpPr/>
          <p:nvPr/>
        </p:nvSpPr>
        <p:spPr>
          <a:xfrm>
            <a:off x="7227962" y="3611637"/>
            <a:ext cx="287338" cy="215900"/>
          </a:xfrm>
          <a:prstGeom prst="rect">
            <a:avLst/>
          </a:prstGeom>
          <a:solidFill>
            <a:schemeClr val="tx2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 eaLnBrk="0" hangingPunct="0"/>
            <a:endParaRPr lang="zh-CN" altLang="zh-CN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0976" name="Line 32"/>
          <p:cNvSpPr/>
          <p:nvPr/>
        </p:nvSpPr>
        <p:spPr>
          <a:xfrm>
            <a:off x="1684412" y="2927425"/>
            <a:ext cx="5472113" cy="828675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0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0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58" name="Rectangle 30"/>
          <p:cNvSpPr/>
          <p:nvPr/>
        </p:nvSpPr>
        <p:spPr>
          <a:xfrm>
            <a:off x="1187624" y="3356992"/>
            <a:ext cx="7056784" cy="15696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 eaLnBrk="0" hangingPunct="0"/>
            <a:r>
              <a:rPr lang="zh-CN" altLang="zh-CN" sz="2400" b="1" dirty="0" smtClean="0">
                <a:sym typeface="Symbol" panose="05050102010706020507" pitchFamily="18" charset="2"/>
              </a:rPr>
              <a:t>当</a:t>
            </a:r>
            <a:r>
              <a:rPr lang="zh-CN" altLang="zh-CN" sz="2400" b="1" dirty="0">
                <a:sym typeface="Symbol" panose="05050102010706020507" pitchFamily="18" charset="2"/>
              </a:rPr>
              <a:t>屏移到与镜端</a:t>
            </a:r>
            <a:r>
              <a:rPr lang="en-US" altLang="zh-CN" sz="2400" b="1" dirty="0">
                <a:sym typeface="Symbol" panose="05050102010706020507" pitchFamily="18" charset="2"/>
              </a:rPr>
              <a:t>N</a:t>
            </a:r>
            <a:r>
              <a:rPr lang="zh-CN" altLang="zh-CN" sz="2400" b="1" dirty="0">
                <a:sym typeface="Symbol" panose="05050102010706020507" pitchFamily="18" charset="2"/>
              </a:rPr>
              <a:t>接触时，屏与镜接触处出现暗条纹，表明</a:t>
            </a:r>
            <a:r>
              <a:rPr lang="zh-CN" altLang="zh-CN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直接射到屏上的光和经过反射的光相差为</a:t>
            </a:r>
            <a:r>
              <a:rPr lang="zh-CN" altLang="zh-CN" sz="2400" b="1" dirty="0">
                <a:sym typeface="Symbol" panose="05050102010706020507" pitchFamily="18" charset="2"/>
              </a:rPr>
              <a:t>，光从</a:t>
            </a:r>
            <a:r>
              <a:rPr lang="zh-CN" altLang="en-US" sz="2400" b="1" dirty="0">
                <a:solidFill>
                  <a:schemeClr val="accent2"/>
                </a:solidFill>
                <a:sym typeface="Symbol" panose="05050102010706020507" pitchFamily="18" charset="2"/>
              </a:rPr>
              <a:t>光疏媒质</a:t>
            </a:r>
            <a:r>
              <a:rPr lang="zh-CN" altLang="en-US" sz="2400" b="1" dirty="0">
                <a:sym typeface="Symbol" panose="05050102010706020507" pitchFamily="18" charset="2"/>
              </a:rPr>
              <a:t>射到</a:t>
            </a:r>
            <a:r>
              <a:rPr lang="zh-CN" altLang="zh-CN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光密媒质</a:t>
            </a:r>
            <a:r>
              <a:rPr lang="zh-CN" altLang="en-US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，</a:t>
            </a:r>
            <a:r>
              <a:rPr lang="zh-CN" altLang="zh-CN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反射后发生相差为的突变</a:t>
            </a:r>
            <a:r>
              <a:rPr lang="zh-CN" altLang="zh-CN" sz="2400" b="1" dirty="0">
                <a:sym typeface="Symbol" panose="05050102010706020507" pitchFamily="18" charset="2"/>
              </a:rPr>
              <a:t>。称为</a:t>
            </a:r>
            <a:r>
              <a:rPr lang="zh-CN" altLang="zh-CN" sz="2400" b="1" dirty="0">
                <a:solidFill>
                  <a:schemeClr val="accent2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半波损失</a:t>
            </a:r>
            <a:r>
              <a:rPr lang="zh-CN" altLang="zh-CN" sz="2400" b="1" dirty="0">
                <a:sym typeface="Symbol" panose="05050102010706020507" pitchFamily="18" charset="2"/>
              </a:rPr>
              <a:t>。</a:t>
            </a:r>
            <a:endParaRPr lang="zh-CN" altLang="en-US" sz="2400" b="1" dirty="0">
              <a:sym typeface="Symbol" panose="05050102010706020507" pitchFamily="18" charset="2"/>
            </a:endParaRPr>
          </a:p>
        </p:txBody>
      </p:sp>
      <p:grpSp>
        <p:nvGrpSpPr>
          <p:cNvPr id="32770" name="Group 32"/>
          <p:cNvGrpSpPr/>
          <p:nvPr/>
        </p:nvGrpSpPr>
        <p:grpSpPr>
          <a:xfrm>
            <a:off x="179512" y="188640"/>
            <a:ext cx="5401733" cy="3438144"/>
            <a:chOff x="2160" y="1440"/>
            <a:chExt cx="3960" cy="3744"/>
          </a:xfrm>
        </p:grpSpPr>
        <p:sp>
          <p:nvSpPr>
            <p:cNvPr id="32771" name="Freeform 33"/>
            <p:cNvSpPr/>
            <p:nvPr/>
          </p:nvSpPr>
          <p:spPr>
            <a:xfrm>
              <a:off x="3960" y="2517"/>
              <a:ext cx="1620" cy="971"/>
            </a:xfrm>
            <a:custGeom>
              <a:avLst/>
              <a:gdLst>
                <a:gd name="connsiteX0" fmla="*/ 6232 w 10000"/>
                <a:gd name="connsiteY0" fmla="*/ 0 h 6099"/>
                <a:gd name="connsiteX1" fmla="*/ 0 w 10000"/>
                <a:gd name="connsiteY1" fmla="*/ 6099 h 6099"/>
                <a:gd name="connsiteX2" fmla="*/ 6429 w 10000"/>
                <a:gd name="connsiteY2" fmla="*/ 6099 h 6099"/>
                <a:gd name="connsiteX3" fmla="*/ 10000 w 10000"/>
                <a:gd name="connsiteY3" fmla="*/ 4099 h 6099"/>
                <a:gd name="connsiteX4" fmla="*/ 6232 w 10000"/>
                <a:gd name="connsiteY4" fmla="*/ 0 h 6099"/>
                <a:gd name="connsiteX0" fmla="*/ 6232 w 6429"/>
                <a:gd name="connsiteY0" fmla="*/ 0 h 10211"/>
                <a:gd name="connsiteX1" fmla="*/ 0 w 6429"/>
                <a:gd name="connsiteY1" fmla="*/ 10000 h 10211"/>
                <a:gd name="connsiteX2" fmla="*/ 6429 w 6429"/>
                <a:gd name="connsiteY2" fmla="*/ 10000 h 10211"/>
                <a:gd name="connsiteX3" fmla="*/ 6268 w 6429"/>
                <a:gd name="connsiteY3" fmla="*/ 10211 h 10211"/>
                <a:gd name="connsiteX4" fmla="*/ 6232 w 6429"/>
                <a:gd name="connsiteY4" fmla="*/ 0 h 1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10211">
                  <a:moveTo>
                    <a:pt x="6232" y="0"/>
                  </a:moveTo>
                  <a:lnTo>
                    <a:pt x="0" y="10000"/>
                  </a:lnTo>
                  <a:lnTo>
                    <a:pt x="6429" y="10000"/>
                  </a:lnTo>
                  <a:cubicBezTo>
                    <a:pt x="6375" y="10070"/>
                    <a:pt x="6322" y="10141"/>
                    <a:pt x="6268" y="10211"/>
                  </a:cubicBezTo>
                  <a:cubicBezTo>
                    <a:pt x="6256" y="6807"/>
                    <a:pt x="6244" y="3404"/>
                    <a:pt x="6232" y="0"/>
                  </a:cubicBezTo>
                  <a:close/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2" name="Line 34"/>
            <p:cNvSpPr/>
            <p:nvPr/>
          </p:nvSpPr>
          <p:spPr>
            <a:xfrm>
              <a:off x="2340" y="3468"/>
              <a:ext cx="3252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</p:sp>
        <p:sp>
          <p:nvSpPr>
            <p:cNvPr id="32773" name="Line 35"/>
            <p:cNvSpPr/>
            <p:nvPr/>
          </p:nvSpPr>
          <p:spPr>
            <a:xfrm>
              <a:off x="3960" y="3468"/>
              <a:ext cx="1620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32774" name="Group 36"/>
            <p:cNvGrpSpPr/>
            <p:nvPr/>
          </p:nvGrpSpPr>
          <p:grpSpPr>
            <a:xfrm>
              <a:off x="2340" y="2007"/>
              <a:ext cx="0" cy="468"/>
              <a:chOff x="2340" y="1908"/>
              <a:chExt cx="0" cy="468"/>
            </a:xfrm>
          </p:grpSpPr>
          <p:sp>
            <p:nvSpPr>
              <p:cNvPr id="32775" name="Line 37"/>
              <p:cNvSpPr/>
              <p:nvPr/>
            </p:nvSpPr>
            <p:spPr>
              <a:xfrm>
                <a:off x="2340" y="1908"/>
                <a:ext cx="0" cy="156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2776" name="Line 38"/>
              <p:cNvSpPr/>
              <p:nvPr/>
            </p:nvSpPr>
            <p:spPr>
              <a:xfrm>
                <a:off x="2340" y="2220"/>
                <a:ext cx="0" cy="156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32778" name="Line 40"/>
            <p:cNvSpPr/>
            <p:nvPr/>
          </p:nvSpPr>
          <p:spPr>
            <a:xfrm>
              <a:off x="2340" y="2220"/>
              <a:ext cx="1620" cy="124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stealth" w="med" len="med"/>
            </a:ln>
          </p:spPr>
        </p:sp>
        <p:sp>
          <p:nvSpPr>
            <p:cNvPr id="32779" name="Line 41"/>
            <p:cNvSpPr/>
            <p:nvPr/>
          </p:nvSpPr>
          <p:spPr>
            <a:xfrm>
              <a:off x="2340" y="2220"/>
              <a:ext cx="3240" cy="124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stealth" w="med" len="med"/>
            </a:ln>
          </p:spPr>
        </p:sp>
        <p:sp>
          <p:nvSpPr>
            <p:cNvPr id="32780" name="Line 42"/>
            <p:cNvSpPr/>
            <p:nvPr/>
          </p:nvSpPr>
          <p:spPr>
            <a:xfrm>
              <a:off x="2340" y="2220"/>
              <a:ext cx="3199" cy="24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stealth" w="med" len="med"/>
            </a:ln>
          </p:spPr>
        </p:sp>
        <p:sp>
          <p:nvSpPr>
            <p:cNvPr id="32781" name="Line 43"/>
            <p:cNvSpPr/>
            <p:nvPr/>
          </p:nvSpPr>
          <p:spPr>
            <a:xfrm>
              <a:off x="5580" y="1440"/>
              <a:ext cx="0" cy="2652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</p:sp>
        <p:sp>
          <p:nvSpPr>
            <p:cNvPr id="32782" name="Freeform 44"/>
            <p:cNvSpPr/>
            <p:nvPr/>
          </p:nvSpPr>
          <p:spPr>
            <a:xfrm>
              <a:off x="2340" y="3495"/>
              <a:ext cx="1620" cy="990"/>
            </a:xfrm>
            <a:custGeom>
              <a:avLst/>
              <a:gdLst/>
              <a:ahLst/>
              <a:cxnLst>
                <a:cxn ang="0">
                  <a:pos x="0" y="990"/>
                </a:cxn>
                <a:cxn ang="0">
                  <a:pos x="1620" y="0"/>
                </a:cxn>
              </a:cxnLst>
              <a:rect l="0" t="0" r="0" b="0"/>
              <a:pathLst>
                <a:path w="1620" h="990">
                  <a:moveTo>
                    <a:pt x="0" y="990"/>
                  </a:moveTo>
                  <a:lnTo>
                    <a:pt x="1620" y="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3" name="Freeform 45"/>
            <p:cNvSpPr/>
            <p:nvPr/>
          </p:nvSpPr>
          <p:spPr>
            <a:xfrm>
              <a:off x="2325" y="3450"/>
              <a:ext cx="3255" cy="1050"/>
            </a:xfrm>
            <a:custGeom>
              <a:avLst/>
              <a:gdLst/>
              <a:ahLst/>
              <a:cxnLst>
                <a:cxn ang="0">
                  <a:pos x="0" y="1050"/>
                </a:cxn>
                <a:cxn ang="0">
                  <a:pos x="3255" y="0"/>
                </a:cxn>
              </a:cxnLst>
              <a:rect l="0" t="0" r="0" b="0"/>
              <a:pathLst>
                <a:path w="3255" h="1050">
                  <a:moveTo>
                    <a:pt x="0" y="1050"/>
                  </a:moveTo>
                  <a:lnTo>
                    <a:pt x="3255" y="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4" name="Line 46"/>
            <p:cNvSpPr/>
            <p:nvPr/>
          </p:nvSpPr>
          <p:spPr>
            <a:xfrm flipV="1">
              <a:off x="5580" y="3464"/>
              <a:ext cx="12" cy="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stealth" w="med" len="med"/>
            </a:ln>
          </p:spPr>
        </p:sp>
        <p:sp>
          <p:nvSpPr>
            <p:cNvPr id="32785" name="Line 47"/>
            <p:cNvSpPr/>
            <p:nvPr/>
          </p:nvSpPr>
          <p:spPr>
            <a:xfrm flipV="1">
              <a:off x="3960" y="2490"/>
              <a:ext cx="1579" cy="977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stealth" w="med" len="med"/>
            </a:ln>
          </p:spPr>
        </p:sp>
        <p:sp>
          <p:nvSpPr>
            <p:cNvPr id="32786" name="Text Box 48"/>
            <p:cNvSpPr txBox="1"/>
            <p:nvPr/>
          </p:nvSpPr>
          <p:spPr>
            <a:xfrm>
              <a:off x="2160" y="2064"/>
              <a:ext cx="180" cy="31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/>
            <a:lstStyle/>
            <a:p>
              <a:pPr algn="just" eaLnBrk="0" hangingPunct="0"/>
              <a:r>
                <a:rPr lang="en-US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</a:p>
          </p:txBody>
        </p:sp>
        <p:sp>
          <p:nvSpPr>
            <p:cNvPr id="32787" name="Text Box 49"/>
            <p:cNvSpPr txBox="1"/>
            <p:nvPr/>
          </p:nvSpPr>
          <p:spPr>
            <a:xfrm>
              <a:off x="2160" y="4248"/>
              <a:ext cx="360" cy="31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/>
            <a:lstStyle/>
            <a:p>
              <a:pPr algn="just" eaLnBrk="0" hangingPunct="0"/>
              <a:r>
                <a:rPr lang="en-US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S</a:t>
              </a:r>
              <a:r>
                <a:rPr lang="en-US" altLang="zh-CN" sz="2000" b="1" i="1" dirty="0"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</a:t>
              </a:r>
              <a:endParaRPr lang="en-US" altLang="zh-CN" sz="2000" b="1" i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2788" name="Text Box 50"/>
            <p:cNvSpPr txBox="1"/>
            <p:nvPr/>
          </p:nvSpPr>
          <p:spPr>
            <a:xfrm>
              <a:off x="3780" y="3468"/>
              <a:ext cx="360" cy="31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/>
            <a:lstStyle/>
            <a:p>
              <a:pPr algn="just" eaLnBrk="0" hangingPunct="0"/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endParaRPr lang="en-US" altLang="zh-CN" sz="2400" b="1" i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2789" name="Text Box 51"/>
            <p:cNvSpPr txBox="1"/>
            <p:nvPr/>
          </p:nvSpPr>
          <p:spPr>
            <a:xfrm>
              <a:off x="5760" y="3468"/>
              <a:ext cx="360" cy="31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/>
            <a:lstStyle/>
            <a:p>
              <a:pPr algn="just" eaLnBrk="0" hangingPunct="0"/>
              <a:r>
                <a:rPr lang="en-US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  <a:endParaRPr lang="en-US" altLang="zh-CN" sz="2000" b="1" i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2790" name="Text Box 52"/>
            <p:cNvSpPr txBox="1"/>
            <p:nvPr/>
          </p:nvSpPr>
          <p:spPr>
            <a:xfrm>
              <a:off x="5381" y="1991"/>
              <a:ext cx="360" cy="31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/>
            <a:lstStyle/>
            <a:p>
              <a:pPr algn="just" eaLnBrk="0" hangingPunct="0"/>
              <a:r>
                <a:rPr lang="en-US" altLang="zh-CN" sz="20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P</a:t>
              </a:r>
              <a:endParaRPr lang="en-US" altLang="zh-CN" sz="20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2793" name="Text Box 55"/>
            <p:cNvSpPr txBox="1"/>
            <p:nvPr/>
          </p:nvSpPr>
          <p:spPr>
            <a:xfrm>
              <a:off x="3600" y="4872"/>
              <a:ext cx="1800" cy="31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/>
            <a:lstStyle/>
            <a:p>
              <a:pPr algn="just" eaLnBrk="0" hangingPunct="0"/>
              <a:endParaRPr lang="zh-CN" altLang="zh-CN" sz="24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88718" y="1054488"/>
            <a:ext cx="288082" cy="1079500"/>
            <a:chOff x="5868094" y="1124992"/>
            <a:chExt cx="288082" cy="1079500"/>
          </a:xfrm>
        </p:grpSpPr>
        <p:sp>
          <p:nvSpPr>
            <p:cNvPr id="32794" name="Rectangle 56"/>
            <p:cNvSpPr/>
            <p:nvPr/>
          </p:nvSpPr>
          <p:spPr>
            <a:xfrm>
              <a:off x="5868838" y="1124992"/>
              <a:ext cx="287338" cy="215900"/>
            </a:xfrm>
            <a:prstGeom prst="rect">
              <a:avLst/>
            </a:prstGeom>
            <a:solidFill>
              <a:schemeClr val="tx2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0" hangingPunct="0"/>
              <a:endParaRPr lang="zh-CN" altLang="zh-CN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2795" name="Rectangle 57"/>
            <p:cNvSpPr/>
            <p:nvPr/>
          </p:nvSpPr>
          <p:spPr>
            <a:xfrm>
              <a:off x="5868838" y="1340892"/>
              <a:ext cx="287338" cy="215900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0" hangingPunct="0"/>
              <a:endParaRPr lang="zh-CN" altLang="zh-CN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2796" name="Rectangle 58"/>
            <p:cNvSpPr/>
            <p:nvPr/>
          </p:nvSpPr>
          <p:spPr>
            <a:xfrm>
              <a:off x="5868838" y="1556792"/>
              <a:ext cx="287338" cy="215900"/>
            </a:xfrm>
            <a:prstGeom prst="rect">
              <a:avLst/>
            </a:prstGeom>
            <a:solidFill>
              <a:schemeClr val="tx2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0" hangingPunct="0"/>
              <a:endParaRPr lang="zh-CN" altLang="zh-CN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2797" name="Rectangle 59"/>
            <p:cNvSpPr/>
            <p:nvPr/>
          </p:nvSpPr>
          <p:spPr>
            <a:xfrm>
              <a:off x="5868838" y="1772692"/>
              <a:ext cx="287338" cy="215900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0" hangingPunct="0"/>
              <a:endParaRPr lang="zh-CN" altLang="zh-CN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2798" name="Rectangle 60"/>
            <p:cNvSpPr/>
            <p:nvPr/>
          </p:nvSpPr>
          <p:spPr>
            <a:xfrm>
              <a:off x="5868838" y="1988592"/>
              <a:ext cx="287338" cy="215900"/>
            </a:xfrm>
            <a:prstGeom prst="rect">
              <a:avLst/>
            </a:prstGeom>
            <a:solidFill>
              <a:schemeClr val="tx2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0" hangingPunct="0"/>
              <a:endParaRPr lang="zh-CN" altLang="zh-CN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2799" name="Rectangle 61"/>
            <p:cNvSpPr/>
            <p:nvPr/>
          </p:nvSpPr>
          <p:spPr>
            <a:xfrm>
              <a:off x="5868094" y="1987550"/>
              <a:ext cx="144463" cy="215900"/>
            </a:xfrm>
            <a:prstGeom prst="rect">
              <a:avLst/>
            </a:prstGeom>
            <a:solidFill>
              <a:schemeClr val="tx2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0" hangingPunct="0"/>
              <a:endParaRPr lang="zh-CN" altLang="zh-CN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580112" y="476672"/>
            <a:ext cx="30963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洛埃镜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实验的重要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  <a:sym typeface="Symbol" panose="05050102010706020507" pitchFamily="18" charset="2"/>
              </a:rPr>
              <a:t>意义：</a:t>
            </a:r>
            <a:r>
              <a:rPr lang="zh-CN" altLang="en-US" sz="2400" b="1" dirty="0" smtClean="0">
                <a:solidFill>
                  <a:schemeClr val="tx2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证明</a:t>
            </a:r>
            <a:r>
              <a:rPr lang="zh-CN" altLang="en-US" sz="2400" b="1" dirty="0">
                <a:solidFill>
                  <a:schemeClr val="tx2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了</a:t>
            </a:r>
            <a:r>
              <a:rPr lang="zh-CN" altLang="en-US" sz="2400" b="1" dirty="0">
                <a:solidFill>
                  <a:schemeClr val="hlink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光波从</a:t>
            </a:r>
            <a:r>
              <a:rPr lang="zh-CN" altLang="en-US" sz="2400" b="1" dirty="0" smtClean="0">
                <a:solidFill>
                  <a:schemeClr val="hlink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光疏介质射向光密介质，</a:t>
            </a:r>
            <a:r>
              <a:rPr lang="zh-CN" altLang="en-US" sz="2400" b="1" dirty="0">
                <a:solidFill>
                  <a:schemeClr val="accent2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在光密介质上反射时有半波损失。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5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/>
          </p:cNvSpPr>
          <p:nvPr>
            <p:ph type="subTitle" idx="1"/>
          </p:nvPr>
        </p:nvSpPr>
        <p:spPr>
          <a:xfrm>
            <a:off x="971601" y="381327"/>
            <a:ext cx="6740642" cy="857926"/>
          </a:xfrm>
          <a:ln/>
        </p:spPr>
        <p:txBody>
          <a:bodyPr vert="horz" wrap="square" lIns="92075" tIns="46038" rIns="92075" bIns="46038" anchor="t"/>
          <a:lstStyle/>
          <a:p>
            <a:pPr algn="l" eaLnBrk="1" hangingPunct="1">
              <a:buClrTx/>
              <a:buSzTx/>
              <a:buFontTx/>
            </a:pPr>
            <a:r>
              <a:rPr kumimoji="1" lang="en-US" altLang="zh-CN" sz="4000" b="1" dirty="0">
                <a:latin typeface="+mn-lt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                </a:t>
            </a:r>
            <a:r>
              <a:rPr kumimoji="1" lang="en-US" altLang="zh-CN" sz="2800" b="1" dirty="0">
                <a:solidFill>
                  <a:srgbClr val="C00000"/>
                </a:solidFill>
                <a:latin typeface="+mn-lt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     </a:t>
            </a:r>
            <a:r>
              <a:rPr kumimoji="1" lang="zh-CN" altLang="en-US" sz="2800" b="1" dirty="0">
                <a:solidFill>
                  <a:srgbClr val="C00000"/>
                </a:solidFill>
                <a:latin typeface="+mn-lt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五</a:t>
            </a:r>
            <a:r>
              <a:rPr kumimoji="1" lang="zh-CN" altLang="zh-CN" sz="2800" b="1" dirty="0">
                <a:solidFill>
                  <a:srgbClr val="C00000"/>
                </a:solidFill>
                <a:latin typeface="+mn-lt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、</a:t>
            </a:r>
            <a:r>
              <a:rPr kumimoji="1" lang="zh-CN" altLang="zh-CN" sz="2800" b="1" dirty="0" smtClean="0">
                <a:solidFill>
                  <a:srgbClr val="C00000"/>
                </a:solidFill>
                <a:latin typeface="+mn-lt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薄膜干涉</a:t>
            </a:r>
            <a:endParaRPr kumimoji="1" lang="zh-CN" altLang="en-US" sz="2400" b="1" dirty="0">
              <a:latin typeface="+mn-lt"/>
              <a:cs typeface="+mn-cs"/>
              <a:sym typeface="Symbol" panose="05050102010706020507" pitchFamily="18" charset="2"/>
            </a:endParaRPr>
          </a:p>
        </p:txBody>
      </p:sp>
      <p:pic>
        <p:nvPicPr>
          <p:cNvPr id="47108" name="Picture 4" descr="https://pics6.baidu.com/feed/b17eca8065380cd7b0af1e0a22cb913d58828138.jpeg?token=28d035685b23da0ae5aef65464ccf5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860" y="1798722"/>
            <a:ext cx="6096000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2905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/>
          </p:cNvSpPr>
          <p:nvPr>
            <p:ph type="subTitle" idx="1"/>
          </p:nvPr>
        </p:nvSpPr>
        <p:spPr>
          <a:xfrm>
            <a:off x="983631" y="513674"/>
            <a:ext cx="6984775" cy="2276872"/>
          </a:xfrm>
          <a:ln/>
        </p:spPr>
        <p:txBody>
          <a:bodyPr vert="horz" wrap="square" lIns="92075" tIns="46038" rIns="92075" bIns="46038" anchor="t"/>
          <a:lstStyle/>
          <a:p>
            <a:pPr algn="l" eaLnBrk="1" hangingPunct="1">
              <a:spcBef>
                <a:spcPts val="0"/>
              </a:spcBef>
              <a:buClrTx/>
              <a:buSzTx/>
              <a:buFontTx/>
            </a:pPr>
            <a:r>
              <a:rPr kumimoji="1" lang="zh-CN" altLang="zh-CN" sz="2400" b="1" dirty="0" smtClean="0">
                <a:latin typeface="+mn-lt"/>
                <a:cs typeface="+mn-cs"/>
                <a:sym typeface="Symbol" panose="05050102010706020507" pitchFamily="18" charset="2"/>
              </a:rPr>
              <a:t>光波</a:t>
            </a:r>
            <a:r>
              <a:rPr kumimoji="1" lang="zh-CN" altLang="zh-CN" sz="2400" b="1" dirty="0">
                <a:latin typeface="+mn-lt"/>
                <a:cs typeface="+mn-cs"/>
                <a:sym typeface="Symbol" panose="05050102010706020507" pitchFamily="18" charset="2"/>
              </a:rPr>
              <a:t>照射透明薄膜时，在膜的</a:t>
            </a:r>
            <a:r>
              <a:rPr kumimoji="1" lang="zh-CN" altLang="zh-CN" sz="2400" b="1" dirty="0">
                <a:solidFill>
                  <a:schemeClr val="accent2"/>
                </a:solidFill>
                <a:latin typeface="+mn-lt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前后表面都有部分反射</a:t>
            </a:r>
            <a:r>
              <a:rPr kumimoji="1" lang="zh-CN" altLang="zh-CN" sz="2400" b="1" dirty="0">
                <a:latin typeface="+mn-lt"/>
                <a:cs typeface="+mn-cs"/>
                <a:sym typeface="Symbol" panose="05050102010706020507" pitchFamily="18" charset="2"/>
              </a:rPr>
              <a:t>，这些反射波来自同一光源，是相干的，相遇时将发生干涉。如太阳光照在肥皂泡和水上油膜产生的彩色花纹</a:t>
            </a:r>
            <a:r>
              <a:rPr kumimoji="1" lang="zh-CN" altLang="zh-CN" sz="2400" b="1" dirty="0" smtClean="0">
                <a:latin typeface="+mn-lt"/>
                <a:cs typeface="+mn-cs"/>
                <a:sym typeface="Symbol" panose="05050102010706020507" pitchFamily="18" charset="2"/>
              </a:rPr>
              <a:t>。</a:t>
            </a:r>
            <a:endParaRPr kumimoji="1" lang="zh-CN" altLang="en-US" sz="2400" b="1" dirty="0">
              <a:latin typeface="+mn-lt"/>
              <a:cs typeface="+mn-cs"/>
              <a:sym typeface="Symbol" panose="05050102010706020507" pitchFamily="18" charset="2"/>
            </a:endParaRPr>
          </a:p>
        </p:txBody>
      </p:sp>
      <p:sp>
        <p:nvSpPr>
          <p:cNvPr id="34818" name="Text Box 36"/>
          <p:cNvSpPr txBox="1"/>
          <p:nvPr/>
        </p:nvSpPr>
        <p:spPr>
          <a:xfrm>
            <a:off x="3059832" y="4149080"/>
            <a:ext cx="3341688" cy="33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algn="just" eaLnBrk="0" hangingPunct="0"/>
            <a:endParaRPr lang="zh-CN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34819" name="Group 41"/>
          <p:cNvGrpSpPr/>
          <p:nvPr/>
        </p:nvGrpSpPr>
        <p:grpSpPr>
          <a:xfrm>
            <a:off x="2308945" y="2436168"/>
            <a:ext cx="4608512" cy="2257425"/>
            <a:chOff x="1519" y="2069"/>
            <a:chExt cx="2903" cy="1422"/>
          </a:xfrm>
        </p:grpSpPr>
        <p:sp>
          <p:nvSpPr>
            <p:cNvPr id="34820" name="Line 22"/>
            <p:cNvSpPr/>
            <p:nvPr/>
          </p:nvSpPr>
          <p:spPr>
            <a:xfrm>
              <a:off x="1710" y="2069"/>
              <a:ext cx="1149" cy="641"/>
            </a:xfrm>
            <a:prstGeom prst="line">
              <a:avLst/>
            </a:prstGeom>
            <a:ln w="571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34821" name="Group 40"/>
            <p:cNvGrpSpPr/>
            <p:nvPr/>
          </p:nvGrpSpPr>
          <p:grpSpPr>
            <a:xfrm>
              <a:off x="1519" y="2069"/>
              <a:ext cx="2903" cy="1422"/>
              <a:chOff x="1519" y="2069"/>
              <a:chExt cx="2903" cy="1422"/>
            </a:xfrm>
          </p:grpSpPr>
          <p:sp>
            <p:nvSpPr>
              <p:cNvPr id="34822" name="Line 6"/>
              <p:cNvSpPr/>
              <p:nvPr/>
            </p:nvSpPr>
            <p:spPr>
              <a:xfrm>
                <a:off x="1710" y="2710"/>
                <a:ext cx="2489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823" name="Line 7"/>
              <p:cNvSpPr/>
              <p:nvPr/>
            </p:nvSpPr>
            <p:spPr>
              <a:xfrm>
                <a:off x="1710" y="3137"/>
                <a:ext cx="2489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824" name="Freeform 8"/>
              <p:cNvSpPr/>
              <p:nvPr/>
            </p:nvSpPr>
            <p:spPr>
              <a:xfrm>
                <a:off x="1679" y="2710"/>
                <a:ext cx="223" cy="427"/>
              </a:xfrm>
              <a:custGeom>
                <a:avLst/>
                <a:gdLst/>
                <a:ahLst/>
                <a:cxnLst>
                  <a:cxn ang="0">
                    <a:pos x="69" y="0"/>
                  </a:cxn>
                  <a:cxn ang="0">
                    <a:pos x="69" y="1"/>
                  </a:cxn>
                  <a:cxn ang="0">
                    <a:pos x="490" y="1"/>
                  </a:cxn>
                  <a:cxn ang="0">
                    <a:pos x="69" y="3"/>
                  </a:cxn>
                </a:cxnLst>
                <a:rect l="0" t="0" r="0" b="0"/>
                <a:pathLst>
                  <a:path w="210" h="624">
                    <a:moveTo>
                      <a:pt x="30" y="0"/>
                    </a:moveTo>
                    <a:cubicBezTo>
                      <a:pt x="15" y="52"/>
                      <a:pt x="0" y="104"/>
                      <a:pt x="30" y="156"/>
                    </a:cubicBezTo>
                    <a:cubicBezTo>
                      <a:pt x="60" y="208"/>
                      <a:pt x="210" y="234"/>
                      <a:pt x="210" y="312"/>
                    </a:cubicBezTo>
                    <a:cubicBezTo>
                      <a:pt x="210" y="390"/>
                      <a:pt x="60" y="572"/>
                      <a:pt x="30" y="624"/>
                    </a:cubicBez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25" name="Freeform 9"/>
              <p:cNvSpPr/>
              <p:nvPr/>
            </p:nvSpPr>
            <p:spPr>
              <a:xfrm>
                <a:off x="4199" y="2710"/>
                <a:ext cx="223" cy="427"/>
              </a:xfrm>
              <a:custGeom>
                <a:avLst/>
                <a:gdLst/>
                <a:ahLst/>
                <a:cxnLst>
                  <a:cxn ang="0">
                    <a:pos x="69" y="0"/>
                  </a:cxn>
                  <a:cxn ang="0">
                    <a:pos x="69" y="1"/>
                  </a:cxn>
                  <a:cxn ang="0">
                    <a:pos x="490" y="1"/>
                  </a:cxn>
                  <a:cxn ang="0">
                    <a:pos x="69" y="3"/>
                  </a:cxn>
                </a:cxnLst>
                <a:rect l="0" t="0" r="0" b="0"/>
                <a:pathLst>
                  <a:path w="210" h="624">
                    <a:moveTo>
                      <a:pt x="30" y="0"/>
                    </a:moveTo>
                    <a:cubicBezTo>
                      <a:pt x="15" y="52"/>
                      <a:pt x="0" y="104"/>
                      <a:pt x="30" y="156"/>
                    </a:cubicBezTo>
                    <a:cubicBezTo>
                      <a:pt x="60" y="208"/>
                      <a:pt x="210" y="234"/>
                      <a:pt x="210" y="312"/>
                    </a:cubicBezTo>
                    <a:cubicBezTo>
                      <a:pt x="210" y="390"/>
                      <a:pt x="60" y="572"/>
                      <a:pt x="30" y="624"/>
                    </a:cubicBez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34826" name="Group 10"/>
              <p:cNvGrpSpPr/>
              <p:nvPr/>
            </p:nvGrpSpPr>
            <p:grpSpPr>
              <a:xfrm>
                <a:off x="2285" y="2816"/>
                <a:ext cx="191" cy="137"/>
                <a:chOff x="3420" y="3425"/>
                <a:chExt cx="180" cy="199"/>
              </a:xfrm>
            </p:grpSpPr>
            <p:sp>
              <p:nvSpPr>
                <p:cNvPr id="34827" name="Line 11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4828" name="Line 12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34829" name="Group 13"/>
              <p:cNvGrpSpPr/>
              <p:nvPr/>
            </p:nvGrpSpPr>
            <p:grpSpPr>
              <a:xfrm>
                <a:off x="2676" y="2908"/>
                <a:ext cx="191" cy="136"/>
                <a:chOff x="3420" y="3425"/>
                <a:chExt cx="180" cy="199"/>
              </a:xfrm>
            </p:grpSpPr>
            <p:sp>
              <p:nvSpPr>
                <p:cNvPr id="34830" name="Line 14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4831" name="Line 15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34832" name="Group 16"/>
              <p:cNvGrpSpPr/>
              <p:nvPr/>
            </p:nvGrpSpPr>
            <p:grpSpPr>
              <a:xfrm>
                <a:off x="3402" y="2840"/>
                <a:ext cx="192" cy="137"/>
                <a:chOff x="3420" y="3425"/>
                <a:chExt cx="180" cy="199"/>
              </a:xfrm>
            </p:grpSpPr>
            <p:sp>
              <p:nvSpPr>
                <p:cNvPr id="34833" name="Line 17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4834" name="Line 18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34835" name="Group 19"/>
              <p:cNvGrpSpPr/>
              <p:nvPr/>
            </p:nvGrpSpPr>
            <p:grpSpPr>
              <a:xfrm>
                <a:off x="4007" y="2923"/>
                <a:ext cx="192" cy="136"/>
                <a:chOff x="3420" y="3425"/>
                <a:chExt cx="180" cy="199"/>
              </a:xfrm>
            </p:grpSpPr>
            <p:sp>
              <p:nvSpPr>
                <p:cNvPr id="34836" name="Line 20"/>
                <p:cNvSpPr/>
                <p:nvPr/>
              </p:nvSpPr>
              <p:spPr>
                <a:xfrm flipH="1">
                  <a:off x="3420" y="3468"/>
                  <a:ext cx="180" cy="156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34837" name="Line 21"/>
                <p:cNvSpPr/>
                <p:nvPr/>
              </p:nvSpPr>
              <p:spPr>
                <a:xfrm flipH="1">
                  <a:off x="3444" y="3425"/>
                  <a:ext cx="113" cy="113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34838" name="Line 23"/>
              <p:cNvSpPr/>
              <p:nvPr/>
            </p:nvSpPr>
            <p:spPr>
              <a:xfrm flipV="1">
                <a:off x="2859" y="2069"/>
                <a:ext cx="1148" cy="641"/>
              </a:xfrm>
              <a:prstGeom prst="line">
                <a:avLst/>
              </a:prstGeom>
              <a:ln w="57150" cap="flat" cmpd="sng">
                <a:solidFill>
                  <a:srgbClr val="A50021"/>
                </a:solidFill>
                <a:prstDash val="solid"/>
                <a:round/>
                <a:headEnd type="none" w="med" len="med"/>
                <a:tailEnd type="stealth" w="med" len="med"/>
              </a:ln>
            </p:spPr>
          </p:sp>
          <p:sp>
            <p:nvSpPr>
              <p:cNvPr id="34839" name="Line 24"/>
              <p:cNvSpPr/>
              <p:nvPr/>
            </p:nvSpPr>
            <p:spPr>
              <a:xfrm>
                <a:off x="2859" y="2710"/>
                <a:ext cx="191" cy="427"/>
              </a:xfrm>
              <a:prstGeom prst="line">
                <a:avLst/>
              </a:prstGeom>
              <a:ln w="5715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840" name="Line 25"/>
              <p:cNvSpPr/>
              <p:nvPr/>
            </p:nvSpPr>
            <p:spPr>
              <a:xfrm flipV="1">
                <a:off x="3050" y="2710"/>
                <a:ext cx="192" cy="427"/>
              </a:xfrm>
              <a:prstGeom prst="line">
                <a:avLst/>
              </a:prstGeom>
              <a:ln w="5715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841" name="Line 26"/>
              <p:cNvSpPr/>
              <p:nvPr/>
            </p:nvSpPr>
            <p:spPr>
              <a:xfrm flipV="1">
                <a:off x="3242" y="2176"/>
                <a:ext cx="957" cy="534"/>
              </a:xfrm>
              <a:prstGeom prst="line">
                <a:avLst/>
              </a:prstGeom>
              <a:ln w="5715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stealth" w="med" len="med"/>
              </a:ln>
            </p:spPr>
          </p:sp>
          <p:sp>
            <p:nvSpPr>
              <p:cNvPr id="34842" name="Line 27"/>
              <p:cNvSpPr/>
              <p:nvPr/>
            </p:nvSpPr>
            <p:spPr>
              <a:xfrm>
                <a:off x="1902" y="2176"/>
                <a:ext cx="191" cy="107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med" len="med"/>
              </a:ln>
            </p:spPr>
          </p:sp>
          <p:sp>
            <p:nvSpPr>
              <p:cNvPr id="34843" name="Freeform 28"/>
              <p:cNvSpPr/>
              <p:nvPr/>
            </p:nvSpPr>
            <p:spPr>
              <a:xfrm>
                <a:off x="2907" y="2804"/>
                <a:ext cx="111" cy="2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7" y="1"/>
                  </a:cxn>
                </a:cxnLst>
                <a:rect l="0" t="0" r="0" b="0"/>
                <a:pathLst>
                  <a:path w="105" h="330">
                    <a:moveTo>
                      <a:pt x="0" y="0"/>
                    </a:moveTo>
                    <a:lnTo>
                      <a:pt x="105" y="330"/>
                    </a:lnTo>
                  </a:path>
                </a:pathLst>
              </a:custGeom>
              <a:noFill/>
              <a:ln w="5715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44" name="Line 29"/>
              <p:cNvSpPr/>
              <p:nvPr/>
            </p:nvSpPr>
            <p:spPr>
              <a:xfrm>
                <a:off x="1519" y="2496"/>
                <a:ext cx="0" cy="214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med" len="med"/>
              </a:ln>
            </p:spPr>
          </p:sp>
          <p:sp>
            <p:nvSpPr>
              <p:cNvPr id="34845" name="Line 30"/>
              <p:cNvSpPr/>
              <p:nvPr/>
            </p:nvSpPr>
            <p:spPr>
              <a:xfrm flipV="1">
                <a:off x="1519" y="3137"/>
                <a:ext cx="0" cy="213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med" len="med"/>
              </a:ln>
            </p:spPr>
          </p:sp>
          <p:sp>
            <p:nvSpPr>
              <p:cNvPr id="34846" name="Line 31"/>
              <p:cNvSpPr/>
              <p:nvPr/>
            </p:nvSpPr>
            <p:spPr>
              <a:xfrm>
                <a:off x="1519" y="2710"/>
                <a:ext cx="191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dash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847" name="Line 32"/>
              <p:cNvSpPr/>
              <p:nvPr/>
            </p:nvSpPr>
            <p:spPr>
              <a:xfrm>
                <a:off x="1519" y="3137"/>
                <a:ext cx="191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dash"/>
                <a:round/>
                <a:headEnd type="none" w="med" len="med"/>
                <a:tailEnd type="none" w="med" len="med"/>
              </a:ln>
            </p:spPr>
          </p:sp>
          <p:sp>
            <p:nvSpPr>
              <p:cNvPr id="34848" name="Text Box 33"/>
              <p:cNvSpPr txBox="1"/>
              <p:nvPr/>
            </p:nvSpPr>
            <p:spPr>
              <a:xfrm>
                <a:off x="3719" y="2795"/>
                <a:ext cx="383" cy="21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/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n</a:t>
                </a:r>
                <a:r>
                  <a:rPr lang="en-US" altLang="zh-CN" sz="2400" b="1" baseline="-25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4849" name="Text Box 34"/>
              <p:cNvSpPr txBox="1"/>
              <p:nvPr/>
            </p:nvSpPr>
            <p:spPr>
              <a:xfrm>
                <a:off x="3810" y="2432"/>
                <a:ext cx="383" cy="21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/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n</a:t>
                </a:r>
                <a:r>
                  <a:rPr lang="en-US" altLang="zh-CN" sz="2400" b="1" baseline="-25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4850" name="Text Box 35"/>
              <p:cNvSpPr txBox="1"/>
              <p:nvPr/>
            </p:nvSpPr>
            <p:spPr>
              <a:xfrm>
                <a:off x="1519" y="2816"/>
                <a:ext cx="383" cy="21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/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d</a:t>
                </a:r>
              </a:p>
            </p:txBody>
          </p:sp>
          <p:sp>
            <p:nvSpPr>
              <p:cNvPr id="34851" name="Rectangle 37"/>
              <p:cNvSpPr/>
              <p:nvPr/>
            </p:nvSpPr>
            <p:spPr>
              <a:xfrm>
                <a:off x="3674" y="3203"/>
                <a:ext cx="287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algn="just" eaLnBrk="0" hangingPunct="0"/>
                <a:r>
                  <a:rPr lang="en-US" altLang="zh-CN" sz="2400" b="1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n</a:t>
                </a:r>
                <a:r>
                  <a:rPr lang="en-US" altLang="zh-CN" sz="2400" b="1" baseline="-25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8"/>
          <p:cNvSpPr/>
          <p:nvPr/>
        </p:nvSpPr>
        <p:spPr>
          <a:xfrm>
            <a:off x="755576" y="2564904"/>
            <a:ext cx="7992888" cy="83099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>
              <a:spcBef>
                <a:spcPts val="0"/>
              </a:spcBef>
            </a:pPr>
            <a:r>
              <a:rPr lang="zh-CN" altLang="zh-CN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设薄膜厚度</a:t>
            </a:r>
            <a:r>
              <a:rPr lang="en-US" altLang="zh-CN" sz="24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d</a:t>
            </a:r>
            <a:r>
              <a:rPr lang="zh-CN" altLang="en-US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，折射率为</a:t>
            </a:r>
            <a:r>
              <a:rPr lang="en-US" altLang="zh-CN" sz="24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altLang="zh-CN" sz="2400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，媒质折射率为</a:t>
            </a:r>
            <a:r>
              <a:rPr lang="en-US" altLang="zh-CN" sz="24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altLang="zh-CN" sz="2400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。假设光波的入射角为</a:t>
            </a:r>
            <a:r>
              <a:rPr lang="en-US" altLang="zh-CN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Symbol" panose="05050102010706020507" pitchFamily="18" charset="2"/>
              </a:rPr>
              <a:t>（垂直入射）</a:t>
            </a:r>
            <a:r>
              <a:rPr lang="zh-CN" altLang="en-US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，后表面反射光多走</a:t>
            </a:r>
            <a:r>
              <a:rPr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zh-CN" sz="2400" b="1" i="1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altLang="zh-CN" sz="2400" b="1" baseline="-25000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zh-CN" sz="2400" b="1" i="1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d</a:t>
            </a:r>
            <a:r>
              <a:rPr lang="zh-CN" altLang="zh-CN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光程。</a:t>
            </a:r>
            <a:endParaRPr lang="zh-CN" altLang="en-US" sz="2400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38" name="Rectangle 2"/>
          <p:cNvSpPr txBox="1">
            <a:spLocks/>
          </p:cNvSpPr>
          <p:nvPr/>
        </p:nvSpPr>
        <p:spPr>
          <a:xfrm>
            <a:off x="790823" y="4688061"/>
            <a:ext cx="3853185" cy="8286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2075" tIns="46038" rIns="92075" bIns="46038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4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无论</a:t>
            </a:r>
            <a:r>
              <a:rPr lang="en-US" altLang="zh-CN" sz="2400" i="1" kern="0" dirty="0" smtClean="0"/>
              <a:t>n</a:t>
            </a:r>
            <a:r>
              <a:rPr lang="en-US" altLang="zh-CN" sz="2400" kern="0" baseline="-25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kern="0" baseline="-25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i="1" kern="0" dirty="0" smtClean="0"/>
              <a:t>n</a:t>
            </a:r>
            <a:r>
              <a:rPr lang="en-US" altLang="zh-CN" sz="2400" kern="0" baseline="-25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谁大，上下表面反射光的光程差为：</a:t>
            </a:r>
            <a:endParaRPr lang="zh-CN" altLang="en-US" sz="2400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 Box 77"/>
          <p:cNvSpPr txBox="1"/>
          <p:nvPr/>
        </p:nvSpPr>
        <p:spPr>
          <a:xfrm>
            <a:off x="3563615" y="3560812"/>
            <a:ext cx="4392613" cy="461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上表面发生半波损失</a:t>
            </a:r>
          </a:p>
        </p:txBody>
      </p:sp>
      <p:sp>
        <p:nvSpPr>
          <p:cNvPr id="43" name="Text Box 78"/>
          <p:cNvSpPr txBox="1"/>
          <p:nvPr/>
        </p:nvSpPr>
        <p:spPr>
          <a:xfrm>
            <a:off x="3563888" y="4149080"/>
            <a:ext cx="4392613" cy="461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下表面发生半波损失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4529485" y="116632"/>
            <a:ext cx="9525" cy="1304925"/>
            <a:chOff x="4529485" y="116632"/>
            <a:chExt cx="9525" cy="1304925"/>
          </a:xfrm>
        </p:grpSpPr>
        <p:sp>
          <p:nvSpPr>
            <p:cNvPr id="45" name="Line 22"/>
            <p:cNvSpPr/>
            <p:nvPr/>
          </p:nvSpPr>
          <p:spPr>
            <a:xfrm>
              <a:off x="4529485" y="116632"/>
              <a:ext cx="9525" cy="1304925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6" name="Line 27"/>
            <p:cNvSpPr/>
            <p:nvPr/>
          </p:nvSpPr>
          <p:spPr>
            <a:xfrm flipH="1">
              <a:off x="4529485" y="234107"/>
              <a:ext cx="0" cy="339725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stealth" w="med" len="med"/>
            </a:ln>
          </p:spPr>
        </p:sp>
      </p:grpSp>
      <p:sp>
        <p:nvSpPr>
          <p:cNvPr id="47" name="Line 6"/>
          <p:cNvSpPr/>
          <p:nvPr/>
        </p:nvSpPr>
        <p:spPr>
          <a:xfrm>
            <a:off x="2714972" y="1421557"/>
            <a:ext cx="3951287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" name="Line 7"/>
          <p:cNvSpPr/>
          <p:nvPr/>
        </p:nvSpPr>
        <p:spPr>
          <a:xfrm>
            <a:off x="2714972" y="2099420"/>
            <a:ext cx="3951287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9" name="Freeform 8"/>
          <p:cNvSpPr/>
          <p:nvPr/>
        </p:nvSpPr>
        <p:spPr>
          <a:xfrm>
            <a:off x="2665760" y="1421557"/>
            <a:ext cx="354012" cy="677863"/>
          </a:xfrm>
          <a:custGeom>
            <a:avLst/>
            <a:gdLst/>
            <a:ahLst/>
            <a:cxnLst>
              <a:cxn ang="0">
                <a:pos x="69" y="0"/>
              </a:cxn>
              <a:cxn ang="0">
                <a:pos x="69" y="1"/>
              </a:cxn>
              <a:cxn ang="0">
                <a:pos x="490" y="1"/>
              </a:cxn>
              <a:cxn ang="0">
                <a:pos x="69" y="3"/>
              </a:cxn>
            </a:cxnLst>
            <a:rect l="0" t="0" r="0" b="0"/>
            <a:pathLst>
              <a:path w="210" h="624">
                <a:moveTo>
                  <a:pt x="30" y="0"/>
                </a:moveTo>
                <a:cubicBezTo>
                  <a:pt x="15" y="52"/>
                  <a:pt x="0" y="104"/>
                  <a:pt x="30" y="156"/>
                </a:cubicBezTo>
                <a:cubicBezTo>
                  <a:pt x="60" y="208"/>
                  <a:pt x="210" y="234"/>
                  <a:pt x="210" y="312"/>
                </a:cubicBezTo>
                <a:cubicBezTo>
                  <a:pt x="210" y="390"/>
                  <a:pt x="60" y="572"/>
                  <a:pt x="30" y="624"/>
                </a:cubicBez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0" name="Freeform 9"/>
          <p:cNvSpPr/>
          <p:nvPr/>
        </p:nvSpPr>
        <p:spPr>
          <a:xfrm>
            <a:off x="6666260" y="1421557"/>
            <a:ext cx="354012" cy="677863"/>
          </a:xfrm>
          <a:custGeom>
            <a:avLst/>
            <a:gdLst/>
            <a:ahLst/>
            <a:cxnLst>
              <a:cxn ang="0">
                <a:pos x="69" y="0"/>
              </a:cxn>
              <a:cxn ang="0">
                <a:pos x="69" y="1"/>
              </a:cxn>
              <a:cxn ang="0">
                <a:pos x="490" y="1"/>
              </a:cxn>
              <a:cxn ang="0">
                <a:pos x="69" y="3"/>
              </a:cxn>
            </a:cxnLst>
            <a:rect l="0" t="0" r="0" b="0"/>
            <a:pathLst>
              <a:path w="210" h="624">
                <a:moveTo>
                  <a:pt x="30" y="0"/>
                </a:moveTo>
                <a:cubicBezTo>
                  <a:pt x="15" y="52"/>
                  <a:pt x="0" y="104"/>
                  <a:pt x="30" y="156"/>
                </a:cubicBezTo>
                <a:cubicBezTo>
                  <a:pt x="60" y="208"/>
                  <a:pt x="210" y="234"/>
                  <a:pt x="210" y="312"/>
                </a:cubicBezTo>
                <a:cubicBezTo>
                  <a:pt x="210" y="390"/>
                  <a:pt x="60" y="572"/>
                  <a:pt x="30" y="624"/>
                </a:cubicBez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51" name="Group 10"/>
          <p:cNvGrpSpPr/>
          <p:nvPr/>
        </p:nvGrpSpPr>
        <p:grpSpPr>
          <a:xfrm>
            <a:off x="3627785" y="1589832"/>
            <a:ext cx="303212" cy="217488"/>
            <a:chOff x="3420" y="3425"/>
            <a:chExt cx="180" cy="199"/>
          </a:xfrm>
        </p:grpSpPr>
        <p:sp>
          <p:nvSpPr>
            <p:cNvPr id="52" name="Line 11"/>
            <p:cNvSpPr/>
            <p:nvPr/>
          </p:nvSpPr>
          <p:spPr>
            <a:xfrm flipH="1">
              <a:off x="3420" y="3468"/>
              <a:ext cx="180" cy="15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3" name="Line 12"/>
            <p:cNvSpPr/>
            <p:nvPr/>
          </p:nvSpPr>
          <p:spPr>
            <a:xfrm flipH="1">
              <a:off x="3444" y="3425"/>
              <a:ext cx="113" cy="113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54" name="Group 13"/>
          <p:cNvGrpSpPr/>
          <p:nvPr/>
        </p:nvGrpSpPr>
        <p:grpSpPr>
          <a:xfrm>
            <a:off x="4248497" y="1735882"/>
            <a:ext cx="303212" cy="215900"/>
            <a:chOff x="3420" y="3425"/>
            <a:chExt cx="180" cy="199"/>
          </a:xfrm>
        </p:grpSpPr>
        <p:sp>
          <p:nvSpPr>
            <p:cNvPr id="55" name="Line 14"/>
            <p:cNvSpPr/>
            <p:nvPr/>
          </p:nvSpPr>
          <p:spPr>
            <a:xfrm flipH="1">
              <a:off x="3420" y="3468"/>
              <a:ext cx="180" cy="156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6" name="Line 15"/>
            <p:cNvSpPr/>
            <p:nvPr/>
          </p:nvSpPr>
          <p:spPr>
            <a:xfrm flipH="1">
              <a:off x="3444" y="3425"/>
              <a:ext cx="113" cy="113"/>
            </a:xfrm>
            <a:prstGeom prst="line">
              <a:avLst/>
            </a:prstGeom>
            <a:ln w="63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57" name="Group 16"/>
          <p:cNvGrpSpPr/>
          <p:nvPr/>
        </p:nvGrpSpPr>
        <p:grpSpPr>
          <a:xfrm>
            <a:off x="5401022" y="1627932"/>
            <a:ext cx="304800" cy="217488"/>
            <a:chOff x="3420" y="3425"/>
            <a:chExt cx="180" cy="199"/>
          </a:xfrm>
        </p:grpSpPr>
        <p:sp>
          <p:nvSpPr>
            <p:cNvPr id="58" name="Line 17"/>
            <p:cNvSpPr/>
            <p:nvPr/>
          </p:nvSpPr>
          <p:spPr>
            <a:xfrm flipH="1">
              <a:off x="3420" y="3468"/>
              <a:ext cx="180" cy="15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9" name="Line 18"/>
            <p:cNvSpPr/>
            <p:nvPr/>
          </p:nvSpPr>
          <p:spPr>
            <a:xfrm flipH="1">
              <a:off x="3444" y="3425"/>
              <a:ext cx="113" cy="113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60" name="Group 19"/>
          <p:cNvGrpSpPr/>
          <p:nvPr/>
        </p:nvGrpSpPr>
        <p:grpSpPr>
          <a:xfrm>
            <a:off x="6361460" y="1759695"/>
            <a:ext cx="304800" cy="215900"/>
            <a:chOff x="3420" y="3425"/>
            <a:chExt cx="180" cy="199"/>
          </a:xfrm>
        </p:grpSpPr>
        <p:sp>
          <p:nvSpPr>
            <p:cNvPr id="61" name="Line 20"/>
            <p:cNvSpPr/>
            <p:nvPr/>
          </p:nvSpPr>
          <p:spPr>
            <a:xfrm flipH="1">
              <a:off x="3420" y="3468"/>
              <a:ext cx="180" cy="15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2" name="Line 21"/>
            <p:cNvSpPr/>
            <p:nvPr/>
          </p:nvSpPr>
          <p:spPr>
            <a:xfrm flipH="1">
              <a:off x="3444" y="3425"/>
              <a:ext cx="113" cy="113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63" name="Line 23"/>
          <p:cNvSpPr/>
          <p:nvPr/>
        </p:nvSpPr>
        <p:spPr>
          <a:xfrm flipV="1">
            <a:off x="4535424" y="752474"/>
            <a:ext cx="0" cy="657713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64" name="Line 26"/>
          <p:cNvSpPr/>
          <p:nvPr/>
        </p:nvSpPr>
        <p:spPr>
          <a:xfrm flipH="1" flipV="1">
            <a:off x="4536568" y="976312"/>
            <a:ext cx="0" cy="1115417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stealth" w="med" len="med"/>
          </a:ln>
        </p:spPr>
      </p:sp>
      <p:grpSp>
        <p:nvGrpSpPr>
          <p:cNvPr id="65" name="组合 64"/>
          <p:cNvGrpSpPr/>
          <p:nvPr/>
        </p:nvGrpSpPr>
        <p:grpSpPr>
          <a:xfrm>
            <a:off x="4535835" y="1421557"/>
            <a:ext cx="4762" cy="693738"/>
            <a:chOff x="4535835" y="1421557"/>
            <a:chExt cx="4762" cy="693738"/>
          </a:xfrm>
        </p:grpSpPr>
        <p:sp>
          <p:nvSpPr>
            <p:cNvPr id="66" name="Line 24"/>
            <p:cNvSpPr/>
            <p:nvPr/>
          </p:nvSpPr>
          <p:spPr>
            <a:xfrm flipH="1">
              <a:off x="4537422" y="1421557"/>
              <a:ext cx="1587" cy="677863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7" name="Line 25"/>
            <p:cNvSpPr/>
            <p:nvPr/>
          </p:nvSpPr>
          <p:spPr>
            <a:xfrm flipH="1" flipV="1">
              <a:off x="4535835" y="1445370"/>
              <a:ext cx="4762" cy="669925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8" name="Freeform 28"/>
            <p:cNvSpPr/>
            <p:nvPr/>
          </p:nvSpPr>
          <p:spPr>
            <a:xfrm>
              <a:off x="4539010" y="1570782"/>
              <a:ext cx="0" cy="3413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7" y="1"/>
                </a:cxn>
              </a:cxnLst>
              <a:rect l="0" t="0" r="0" b="0"/>
              <a:pathLst>
                <a:path w="105" h="330">
                  <a:moveTo>
                    <a:pt x="0" y="0"/>
                  </a:moveTo>
                  <a:lnTo>
                    <a:pt x="105" y="330"/>
                  </a:ln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9" name="Line 29"/>
          <p:cNvSpPr/>
          <p:nvPr/>
        </p:nvSpPr>
        <p:spPr>
          <a:xfrm>
            <a:off x="2411760" y="1081832"/>
            <a:ext cx="0" cy="339725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70" name="Line 30"/>
          <p:cNvSpPr/>
          <p:nvPr/>
        </p:nvSpPr>
        <p:spPr>
          <a:xfrm flipV="1">
            <a:off x="2411760" y="2099420"/>
            <a:ext cx="0" cy="338138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71" name="Line 31"/>
          <p:cNvSpPr/>
          <p:nvPr/>
        </p:nvSpPr>
        <p:spPr>
          <a:xfrm>
            <a:off x="2411760" y="1421557"/>
            <a:ext cx="303212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72" name="Line 32"/>
          <p:cNvSpPr/>
          <p:nvPr/>
        </p:nvSpPr>
        <p:spPr>
          <a:xfrm>
            <a:off x="2411760" y="2099420"/>
            <a:ext cx="303212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73" name="Text Box 33"/>
          <p:cNvSpPr txBox="1"/>
          <p:nvPr/>
        </p:nvSpPr>
        <p:spPr>
          <a:xfrm>
            <a:off x="5904260" y="1556495"/>
            <a:ext cx="608012" cy="33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4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4" name="Text Box 34"/>
          <p:cNvSpPr txBox="1"/>
          <p:nvPr/>
        </p:nvSpPr>
        <p:spPr>
          <a:xfrm>
            <a:off x="6048722" y="980232"/>
            <a:ext cx="608012" cy="33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4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5" name="Text Box 35"/>
          <p:cNvSpPr txBox="1"/>
          <p:nvPr/>
        </p:nvSpPr>
        <p:spPr>
          <a:xfrm>
            <a:off x="2411760" y="1589832"/>
            <a:ext cx="608012" cy="33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algn="just" eaLnBrk="0" hangingPunct="0"/>
            <a:r>
              <a:rPr lang="en-US" altLang="zh-CN" sz="24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</a:p>
        </p:txBody>
      </p:sp>
      <p:sp>
        <p:nvSpPr>
          <p:cNvPr id="76" name="Rectangle 37"/>
          <p:cNvSpPr/>
          <p:nvPr/>
        </p:nvSpPr>
        <p:spPr>
          <a:xfrm>
            <a:off x="5832822" y="2204195"/>
            <a:ext cx="4556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just" eaLnBrk="0" hangingPunct="0"/>
            <a:r>
              <a:rPr lang="en-US" altLang="zh-CN" sz="2400" b="1" i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sz="2400" b="1" baseline="-250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sz="2400" b="1" baseline="-25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77" name="对象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1822270"/>
              </p:ext>
            </p:extLst>
          </p:nvPr>
        </p:nvGraphicFramePr>
        <p:xfrm>
          <a:off x="2195736" y="3468241"/>
          <a:ext cx="1062037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43" name="Equation" r:id="rId3" imgW="444240" imgH="228600" progId="Equation.DSMT4">
                  <p:embed/>
                </p:oleObj>
              </mc:Choice>
              <mc:Fallback>
                <p:oleObj name="Equation" r:id="rId3" imgW="4442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95736" y="3468241"/>
                        <a:ext cx="1062037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" name="对象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565493"/>
              </p:ext>
            </p:extLst>
          </p:nvPr>
        </p:nvGraphicFramePr>
        <p:xfrm>
          <a:off x="2267744" y="4072880"/>
          <a:ext cx="1062037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44" name="Equation" r:id="rId5" imgW="444240" imgH="228600" progId="Equation.DSMT4">
                  <p:embed/>
                </p:oleObj>
              </mc:Choice>
              <mc:Fallback>
                <p:oleObj name="Equation" r:id="rId5" imgW="444240" imgH="228600" progId="Equation.DSMT4">
                  <p:embed/>
                  <p:pic>
                    <p:nvPicPr>
                      <p:cNvPr id="77" name="对象 7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67744" y="4072880"/>
                        <a:ext cx="1062037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" name="对象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551123"/>
              </p:ext>
            </p:extLst>
          </p:nvPr>
        </p:nvGraphicFramePr>
        <p:xfrm>
          <a:off x="5148064" y="4725144"/>
          <a:ext cx="2376264" cy="1009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45" name="Equation" r:id="rId7" imgW="927000" imgH="393480" progId="Equation.DSMT4">
                  <p:embed/>
                </p:oleObj>
              </mc:Choice>
              <mc:Fallback>
                <p:oleObj name="Equation" r:id="rId7" imgW="927000" imgH="393480" progId="Equation.DSMT4">
                  <p:embed/>
                  <p:pic>
                    <p:nvPicPr>
                      <p:cNvPr id="78" name="对象 7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48064" y="4725144"/>
                        <a:ext cx="2376264" cy="10094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54544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8" grpId="0"/>
      <p:bldP spid="42" grpId="0"/>
      <p:bldP spid="4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/>
          </p:cNvSpPr>
          <p:nvPr>
            <p:ph type="subTitle" idx="1"/>
          </p:nvPr>
        </p:nvSpPr>
        <p:spPr>
          <a:xfrm>
            <a:off x="323528" y="188641"/>
            <a:ext cx="5904656" cy="462307"/>
          </a:xfrm>
          <a:ln/>
        </p:spPr>
        <p:txBody>
          <a:bodyPr vert="horz" wrap="square" lIns="92075" tIns="46038" rIns="92075" bIns="46038" anchor="t">
            <a:spAutoFit/>
          </a:bodyPr>
          <a:lstStyle/>
          <a:p>
            <a:pPr algn="just" eaLnBrk="1" hangingPunct="1">
              <a:buClrTx/>
              <a:buSzTx/>
              <a:buFontTx/>
            </a:pPr>
            <a:r>
              <a:rPr kumimoji="1" lang="zh-CN" altLang="en-US" sz="2400" b="1" dirty="0">
                <a:solidFill>
                  <a:schemeClr val="accent2"/>
                </a:solidFill>
                <a:latin typeface="+mn-lt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互相加强的条件是</a:t>
            </a:r>
            <a:r>
              <a:rPr kumimoji="1" lang="zh-CN" altLang="en-US" sz="2400" b="1" dirty="0" smtClean="0">
                <a:solidFill>
                  <a:schemeClr val="accent2"/>
                </a:solidFill>
                <a:latin typeface="+mn-lt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：</a:t>
            </a:r>
            <a:endParaRPr kumimoji="1" lang="zh-CN" altLang="en-US" sz="2400" b="1" dirty="0">
              <a:latin typeface="+mn-lt"/>
              <a:cs typeface="+mn-cs"/>
              <a:sym typeface="Symbol" panose="05050102010706020507" pitchFamily="18" charset="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310228"/>
              </p:ext>
            </p:extLst>
          </p:nvPr>
        </p:nvGraphicFramePr>
        <p:xfrm>
          <a:off x="1064586" y="620869"/>
          <a:ext cx="3224213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69" name="Equation" r:id="rId3" imgW="1257120" imgH="393480" progId="Equation.DSMT4">
                  <p:embed/>
                </p:oleObj>
              </mc:Choice>
              <mc:Fallback>
                <p:oleObj name="Equation" r:id="rId3" imgW="1257120" imgH="393480" progId="Equation.DSMT4">
                  <p:embed/>
                  <p:pic>
                    <p:nvPicPr>
                      <p:cNvPr id="79" name="对象 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4586" y="620869"/>
                        <a:ext cx="3224213" cy="1008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 txBox="1">
            <a:spLocks/>
          </p:cNvSpPr>
          <p:nvPr/>
        </p:nvSpPr>
        <p:spPr>
          <a:xfrm>
            <a:off x="251520" y="2636912"/>
            <a:ext cx="4464496" cy="61004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2075" tIns="46038" rIns="92075" bIns="46038" anchor="t">
            <a:sp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 eaLnBrk="1" hangingPunct="1">
              <a:lnSpc>
                <a:spcPct val="140000"/>
              </a:lnSpc>
            </a:pPr>
            <a:r>
              <a:rPr lang="zh-CN" altLang="en-US" sz="2400" b="1" kern="0" dirty="0" smtClean="0">
                <a:solidFill>
                  <a:schemeClr val="accent2"/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互相削弱的条件是：</a:t>
            </a:r>
            <a:endParaRPr lang="zh-CN" altLang="en-US" sz="2400" b="1" kern="0" dirty="0">
              <a:sym typeface="Symbol" panose="05050102010706020507" pitchFamily="18" charset="2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6397071"/>
              </p:ext>
            </p:extLst>
          </p:nvPr>
        </p:nvGraphicFramePr>
        <p:xfrm>
          <a:off x="992578" y="1628981"/>
          <a:ext cx="4559300" cy="110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0" name="Equation" r:id="rId5" imgW="1777680" imgH="431640" progId="Equation.DSMT4">
                  <p:embed/>
                </p:oleObj>
              </mc:Choice>
              <mc:Fallback>
                <p:oleObj name="Equation" r:id="rId5" imgW="1777680" imgH="43164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92578" y="1628981"/>
                        <a:ext cx="4559300" cy="1106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736492"/>
              </p:ext>
            </p:extLst>
          </p:nvPr>
        </p:nvGraphicFramePr>
        <p:xfrm>
          <a:off x="886326" y="3273258"/>
          <a:ext cx="4267200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1" name="Equation" r:id="rId7" imgW="1663560" imgH="393480" progId="Equation.DSMT4">
                  <p:embed/>
                </p:oleObj>
              </mc:Choice>
              <mc:Fallback>
                <p:oleObj name="Equation" r:id="rId7" imgW="1663560" imgH="39348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86326" y="3273258"/>
                        <a:ext cx="4267200" cy="1008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983224"/>
              </p:ext>
            </p:extLst>
          </p:nvPr>
        </p:nvGraphicFramePr>
        <p:xfrm>
          <a:off x="835805" y="4497088"/>
          <a:ext cx="3386137" cy="110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2" name="Equation" r:id="rId9" imgW="1320480" imgH="431640" progId="Equation.DSMT4">
                  <p:embed/>
                </p:oleObj>
              </mc:Choice>
              <mc:Fallback>
                <p:oleObj name="Equation" r:id="rId9" imgW="1320480" imgH="431640" progId="Equation.DSMT4">
                  <p:embed/>
                  <p:pic>
                    <p:nvPicPr>
                      <p:cNvPr id="7" name="对象 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35805" y="4497088"/>
                        <a:ext cx="3386137" cy="1106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51095" y="1748838"/>
            <a:ext cx="3164305" cy="257744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5" name="Rectangle 3"/>
          <p:cNvSpPr>
            <a:spLocks noGrp="1"/>
          </p:cNvSpPr>
          <p:nvPr>
            <p:ph type="body" sz="half" idx="1"/>
          </p:nvPr>
        </p:nvSpPr>
        <p:spPr>
          <a:xfrm>
            <a:off x="5408758" y="464411"/>
            <a:ext cx="3456384" cy="987017"/>
          </a:xfrm>
          <a:ln/>
        </p:spPr>
        <p:txBody>
          <a:bodyPr vert="horz" wrap="square" lIns="91440" tIns="45720" rIns="91440" bIns="45720" anchor="t"/>
          <a:lstStyle/>
          <a:p>
            <a:pPr marL="0" indent="0" eaLnBrk="1" hangingPunct="1">
              <a:lnSpc>
                <a:spcPct val="130000"/>
              </a:lnSpc>
              <a:buClrTx/>
              <a:buSzTx/>
              <a:buFontTx/>
              <a:buNone/>
            </a:pPr>
            <a:r>
              <a:rPr lang="en-US" altLang="zh-CN" sz="2400" b="1" dirty="0">
                <a:ea typeface="黑体" panose="02010609060101010101" pitchFamily="49" charset="-122"/>
                <a:sym typeface="Symbol" panose="05050102010706020507" pitchFamily="18" charset="2"/>
              </a:rPr>
              <a:t> </a:t>
            </a:r>
            <a:r>
              <a:rPr lang="zh-CN" altLang="en-US" sz="2400" b="1" dirty="0">
                <a:ea typeface="黑体" panose="02010609060101010101" pitchFamily="49" charset="-122"/>
                <a:sym typeface="Symbol" panose="05050102010706020507" pitchFamily="18" charset="2"/>
              </a:rPr>
              <a:t>如果薄膜折射率介于前后媒质之间</a:t>
            </a:r>
          </a:p>
        </p:txBody>
      </p:sp>
      <p:sp>
        <p:nvSpPr>
          <p:cNvPr id="2" name="矩形 1"/>
          <p:cNvSpPr/>
          <p:nvPr/>
        </p:nvSpPr>
        <p:spPr>
          <a:xfrm>
            <a:off x="553502" y="3942634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例：水面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上有一层均匀的油膜（油膜折射率为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</a:rPr>
              <a:t>1.25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，水的折射率为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</a:rPr>
              <a:t>1.33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），厚度为入射光波长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</a:rPr>
              <a:t>1.6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倍，光从空气垂直入射到油膜表面，下列说法正确的是：</a:t>
            </a:r>
          </a:p>
          <a:p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</a:rPr>
              <a:t>A.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反射光因干涉而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增强    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</a:rPr>
              <a:t>B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反射光因干涉而减弱</a:t>
            </a:r>
          </a:p>
          <a:p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</a:rPr>
              <a:t>C.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反射光不会发生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干涉    </a:t>
            </a:r>
            <a:r>
              <a:rPr lang="en-US" altLang="zh-CN" sz="2400" b="1" dirty="0" smtClean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不会发生反射</a:t>
            </a:r>
          </a:p>
        </p:txBody>
      </p:sp>
      <p:graphicFrame>
        <p:nvGraphicFramePr>
          <p:cNvPr id="73" name="对象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6599769"/>
              </p:ext>
            </p:extLst>
          </p:nvPr>
        </p:nvGraphicFramePr>
        <p:xfrm>
          <a:off x="5680023" y="1643877"/>
          <a:ext cx="1944216" cy="659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9" name="Equation" r:id="rId4" imgW="672840" imgH="228600" progId="Equation.DSMT4">
                  <p:embed/>
                </p:oleObj>
              </mc:Choice>
              <mc:Fallback>
                <p:oleObj name="Equation" r:id="rId4" imgW="672840" imgH="228600" progId="Equation.DSMT4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80023" y="1643877"/>
                        <a:ext cx="1944216" cy="659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对象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9528725"/>
              </p:ext>
            </p:extLst>
          </p:nvPr>
        </p:nvGraphicFramePr>
        <p:xfrm>
          <a:off x="1864724" y="6001274"/>
          <a:ext cx="4440237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0" name="Equation" r:id="rId6" imgW="1536480" imgH="177480" progId="Equation.DSMT4">
                  <p:embed/>
                </p:oleObj>
              </mc:Choice>
              <mc:Fallback>
                <p:oleObj name="Equation" r:id="rId6" imgW="1536480" imgH="177480" progId="Equation.DSMT4">
                  <p:embed/>
                  <p:pic>
                    <p:nvPicPr>
                      <p:cNvPr id="73" name="对象 7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64724" y="6001274"/>
                        <a:ext cx="4440237" cy="512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430560" y="116632"/>
            <a:ext cx="4608512" cy="2454625"/>
            <a:chOff x="2411760" y="116632"/>
            <a:chExt cx="4608512" cy="2454625"/>
          </a:xfrm>
        </p:grpSpPr>
        <p:grpSp>
          <p:nvGrpSpPr>
            <p:cNvPr id="75" name="组合 74"/>
            <p:cNvGrpSpPr/>
            <p:nvPr/>
          </p:nvGrpSpPr>
          <p:grpSpPr>
            <a:xfrm>
              <a:off x="4529485" y="116632"/>
              <a:ext cx="9525" cy="1304925"/>
              <a:chOff x="4529485" y="116632"/>
              <a:chExt cx="9525" cy="1304925"/>
            </a:xfrm>
          </p:grpSpPr>
          <p:sp>
            <p:nvSpPr>
              <p:cNvPr id="76" name="Line 22"/>
              <p:cNvSpPr/>
              <p:nvPr/>
            </p:nvSpPr>
            <p:spPr>
              <a:xfrm>
                <a:off x="4529485" y="116632"/>
                <a:ext cx="9525" cy="1304925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77" name="Line 27"/>
              <p:cNvSpPr/>
              <p:nvPr/>
            </p:nvSpPr>
            <p:spPr>
              <a:xfrm flipH="1">
                <a:off x="4529485" y="234107"/>
                <a:ext cx="0" cy="339725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med" len="med"/>
              </a:ln>
            </p:spPr>
          </p:sp>
        </p:grpSp>
        <p:sp>
          <p:nvSpPr>
            <p:cNvPr id="78" name="Line 6"/>
            <p:cNvSpPr/>
            <p:nvPr/>
          </p:nvSpPr>
          <p:spPr>
            <a:xfrm>
              <a:off x="2714972" y="1421557"/>
              <a:ext cx="395128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9" name="Line 7"/>
            <p:cNvSpPr/>
            <p:nvPr/>
          </p:nvSpPr>
          <p:spPr>
            <a:xfrm>
              <a:off x="2714972" y="2099420"/>
              <a:ext cx="395128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0" name="Freeform 8"/>
            <p:cNvSpPr/>
            <p:nvPr/>
          </p:nvSpPr>
          <p:spPr>
            <a:xfrm>
              <a:off x="2665760" y="1421557"/>
              <a:ext cx="354012" cy="677863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69" y="1"/>
                </a:cxn>
                <a:cxn ang="0">
                  <a:pos x="490" y="1"/>
                </a:cxn>
                <a:cxn ang="0">
                  <a:pos x="69" y="3"/>
                </a:cxn>
              </a:cxnLst>
              <a:rect l="0" t="0" r="0" b="0"/>
              <a:pathLst>
                <a:path w="210" h="624">
                  <a:moveTo>
                    <a:pt x="30" y="0"/>
                  </a:moveTo>
                  <a:cubicBezTo>
                    <a:pt x="15" y="52"/>
                    <a:pt x="0" y="104"/>
                    <a:pt x="30" y="156"/>
                  </a:cubicBezTo>
                  <a:cubicBezTo>
                    <a:pt x="60" y="208"/>
                    <a:pt x="210" y="234"/>
                    <a:pt x="210" y="312"/>
                  </a:cubicBezTo>
                  <a:cubicBezTo>
                    <a:pt x="210" y="390"/>
                    <a:pt x="60" y="572"/>
                    <a:pt x="30" y="624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Freeform 9"/>
            <p:cNvSpPr/>
            <p:nvPr/>
          </p:nvSpPr>
          <p:spPr>
            <a:xfrm>
              <a:off x="6666260" y="1421557"/>
              <a:ext cx="354012" cy="677863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69" y="1"/>
                </a:cxn>
                <a:cxn ang="0">
                  <a:pos x="490" y="1"/>
                </a:cxn>
                <a:cxn ang="0">
                  <a:pos x="69" y="3"/>
                </a:cxn>
              </a:cxnLst>
              <a:rect l="0" t="0" r="0" b="0"/>
              <a:pathLst>
                <a:path w="210" h="624">
                  <a:moveTo>
                    <a:pt x="30" y="0"/>
                  </a:moveTo>
                  <a:cubicBezTo>
                    <a:pt x="15" y="52"/>
                    <a:pt x="0" y="104"/>
                    <a:pt x="30" y="156"/>
                  </a:cubicBezTo>
                  <a:cubicBezTo>
                    <a:pt x="60" y="208"/>
                    <a:pt x="210" y="234"/>
                    <a:pt x="210" y="312"/>
                  </a:cubicBezTo>
                  <a:cubicBezTo>
                    <a:pt x="210" y="390"/>
                    <a:pt x="60" y="572"/>
                    <a:pt x="30" y="624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2" name="Group 10"/>
            <p:cNvGrpSpPr/>
            <p:nvPr/>
          </p:nvGrpSpPr>
          <p:grpSpPr>
            <a:xfrm>
              <a:off x="3627785" y="1589832"/>
              <a:ext cx="303212" cy="217488"/>
              <a:chOff x="3420" y="3425"/>
              <a:chExt cx="180" cy="199"/>
            </a:xfrm>
          </p:grpSpPr>
          <p:sp>
            <p:nvSpPr>
              <p:cNvPr id="83" name="Line 11"/>
              <p:cNvSpPr/>
              <p:nvPr/>
            </p:nvSpPr>
            <p:spPr>
              <a:xfrm flipH="1">
                <a:off x="3420" y="3468"/>
                <a:ext cx="180" cy="15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84" name="Line 12"/>
              <p:cNvSpPr/>
              <p:nvPr/>
            </p:nvSpPr>
            <p:spPr>
              <a:xfrm flipH="1">
                <a:off x="3444" y="3425"/>
                <a:ext cx="113" cy="113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85" name="Group 13"/>
            <p:cNvGrpSpPr/>
            <p:nvPr/>
          </p:nvGrpSpPr>
          <p:grpSpPr>
            <a:xfrm>
              <a:off x="4248497" y="1735882"/>
              <a:ext cx="303212" cy="215900"/>
              <a:chOff x="3420" y="3425"/>
              <a:chExt cx="180" cy="199"/>
            </a:xfrm>
          </p:grpSpPr>
          <p:sp>
            <p:nvSpPr>
              <p:cNvPr id="86" name="Line 14"/>
              <p:cNvSpPr/>
              <p:nvPr/>
            </p:nvSpPr>
            <p:spPr>
              <a:xfrm flipH="1">
                <a:off x="3420" y="3468"/>
                <a:ext cx="180" cy="156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87" name="Line 15"/>
              <p:cNvSpPr/>
              <p:nvPr/>
            </p:nvSpPr>
            <p:spPr>
              <a:xfrm flipH="1">
                <a:off x="3444" y="3425"/>
                <a:ext cx="113" cy="113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88" name="Group 16"/>
            <p:cNvGrpSpPr/>
            <p:nvPr/>
          </p:nvGrpSpPr>
          <p:grpSpPr>
            <a:xfrm>
              <a:off x="5401022" y="1627932"/>
              <a:ext cx="304800" cy="217488"/>
              <a:chOff x="3420" y="3425"/>
              <a:chExt cx="180" cy="199"/>
            </a:xfrm>
          </p:grpSpPr>
          <p:sp>
            <p:nvSpPr>
              <p:cNvPr id="89" name="Line 17"/>
              <p:cNvSpPr/>
              <p:nvPr/>
            </p:nvSpPr>
            <p:spPr>
              <a:xfrm flipH="1">
                <a:off x="3420" y="3468"/>
                <a:ext cx="180" cy="15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0" name="Line 18"/>
              <p:cNvSpPr/>
              <p:nvPr/>
            </p:nvSpPr>
            <p:spPr>
              <a:xfrm flipH="1">
                <a:off x="3444" y="3425"/>
                <a:ext cx="113" cy="113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91" name="Group 19"/>
            <p:cNvGrpSpPr/>
            <p:nvPr/>
          </p:nvGrpSpPr>
          <p:grpSpPr>
            <a:xfrm>
              <a:off x="6361460" y="1759695"/>
              <a:ext cx="304800" cy="215900"/>
              <a:chOff x="3420" y="3425"/>
              <a:chExt cx="180" cy="199"/>
            </a:xfrm>
          </p:grpSpPr>
          <p:sp>
            <p:nvSpPr>
              <p:cNvPr id="92" name="Line 20"/>
              <p:cNvSpPr/>
              <p:nvPr/>
            </p:nvSpPr>
            <p:spPr>
              <a:xfrm flipH="1">
                <a:off x="3420" y="3468"/>
                <a:ext cx="180" cy="15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3" name="Line 21"/>
              <p:cNvSpPr/>
              <p:nvPr/>
            </p:nvSpPr>
            <p:spPr>
              <a:xfrm flipH="1">
                <a:off x="3444" y="3425"/>
                <a:ext cx="113" cy="113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94" name="Line 23"/>
            <p:cNvSpPr/>
            <p:nvPr/>
          </p:nvSpPr>
          <p:spPr>
            <a:xfrm flipV="1">
              <a:off x="4535424" y="752474"/>
              <a:ext cx="0" cy="657713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stealth" w="med" len="med"/>
            </a:ln>
          </p:spPr>
        </p:sp>
        <p:sp>
          <p:nvSpPr>
            <p:cNvPr id="95" name="Line 26"/>
            <p:cNvSpPr/>
            <p:nvPr/>
          </p:nvSpPr>
          <p:spPr>
            <a:xfrm flipH="1" flipV="1">
              <a:off x="4536568" y="976312"/>
              <a:ext cx="0" cy="1115417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med" len="med"/>
            </a:ln>
          </p:spPr>
        </p:sp>
        <p:grpSp>
          <p:nvGrpSpPr>
            <p:cNvPr id="96" name="组合 95"/>
            <p:cNvGrpSpPr/>
            <p:nvPr/>
          </p:nvGrpSpPr>
          <p:grpSpPr>
            <a:xfrm>
              <a:off x="4535835" y="1421557"/>
              <a:ext cx="4762" cy="693738"/>
              <a:chOff x="4535835" y="1421557"/>
              <a:chExt cx="4762" cy="693738"/>
            </a:xfrm>
          </p:grpSpPr>
          <p:sp>
            <p:nvSpPr>
              <p:cNvPr id="97" name="Line 24"/>
              <p:cNvSpPr/>
              <p:nvPr/>
            </p:nvSpPr>
            <p:spPr>
              <a:xfrm flipH="1">
                <a:off x="4537422" y="1421557"/>
                <a:ext cx="1587" cy="677863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8" name="Line 25"/>
              <p:cNvSpPr/>
              <p:nvPr/>
            </p:nvSpPr>
            <p:spPr>
              <a:xfrm flipH="1" flipV="1">
                <a:off x="4535835" y="1445370"/>
                <a:ext cx="4762" cy="669925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9" name="Freeform 28"/>
              <p:cNvSpPr/>
              <p:nvPr/>
            </p:nvSpPr>
            <p:spPr>
              <a:xfrm>
                <a:off x="4539010" y="1570782"/>
                <a:ext cx="0" cy="34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7" y="1"/>
                  </a:cxn>
                </a:cxnLst>
                <a:rect l="0" t="0" r="0" b="0"/>
                <a:pathLst>
                  <a:path w="105" h="330">
                    <a:moveTo>
                      <a:pt x="0" y="0"/>
                    </a:moveTo>
                    <a:lnTo>
                      <a:pt x="105" y="330"/>
                    </a:lnTo>
                  </a:path>
                </a:pathLst>
              </a:custGeom>
              <a:noFill/>
              <a:ln w="381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stealth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00" name="Line 29"/>
            <p:cNvSpPr/>
            <p:nvPr/>
          </p:nvSpPr>
          <p:spPr>
            <a:xfrm>
              <a:off x="2411760" y="1081832"/>
              <a:ext cx="0" cy="33972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stealth" w="med" len="med"/>
            </a:ln>
          </p:spPr>
        </p:sp>
        <p:sp>
          <p:nvSpPr>
            <p:cNvPr id="101" name="Line 30"/>
            <p:cNvSpPr/>
            <p:nvPr/>
          </p:nvSpPr>
          <p:spPr>
            <a:xfrm flipV="1">
              <a:off x="2411760" y="2099420"/>
              <a:ext cx="0" cy="33813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stealth" w="med" len="med"/>
            </a:ln>
          </p:spPr>
        </p:sp>
        <p:sp>
          <p:nvSpPr>
            <p:cNvPr id="102" name="Line 31"/>
            <p:cNvSpPr/>
            <p:nvPr/>
          </p:nvSpPr>
          <p:spPr>
            <a:xfrm>
              <a:off x="2411760" y="1421557"/>
              <a:ext cx="303212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</p:sp>
        <p:sp>
          <p:nvSpPr>
            <p:cNvPr id="103" name="Line 32"/>
            <p:cNvSpPr/>
            <p:nvPr/>
          </p:nvSpPr>
          <p:spPr>
            <a:xfrm>
              <a:off x="2411760" y="2099420"/>
              <a:ext cx="303212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</p:sp>
        <p:sp>
          <p:nvSpPr>
            <p:cNvPr id="104" name="Text Box 33"/>
            <p:cNvSpPr txBox="1"/>
            <p:nvPr/>
          </p:nvSpPr>
          <p:spPr>
            <a:xfrm>
              <a:off x="5904260" y="1454897"/>
              <a:ext cx="608012" cy="33972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/>
            <a:lstStyle/>
            <a:p>
              <a:pPr algn="just" eaLnBrk="0" hangingPunct="0"/>
              <a:r>
                <a:rPr lang="en-US" altLang="zh-CN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  <a:r>
                <a:rPr lang="en-US" altLang="zh-CN" b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5" name="Text Box 34"/>
            <p:cNvSpPr txBox="1"/>
            <p:nvPr/>
          </p:nvSpPr>
          <p:spPr>
            <a:xfrm>
              <a:off x="6048722" y="878634"/>
              <a:ext cx="608012" cy="33972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/>
            <a:lstStyle/>
            <a:p>
              <a:pPr algn="just" eaLnBrk="0" hangingPunct="0"/>
              <a:r>
                <a:rPr lang="en-US" altLang="zh-CN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  <a:r>
                <a:rPr lang="en-US" altLang="zh-CN" b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6" name="Text Box 35"/>
            <p:cNvSpPr txBox="1"/>
            <p:nvPr/>
          </p:nvSpPr>
          <p:spPr>
            <a:xfrm>
              <a:off x="2411760" y="1589832"/>
              <a:ext cx="608012" cy="33972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/>
            <a:lstStyle/>
            <a:p>
              <a:pPr algn="just" eaLnBrk="0" hangingPunct="0"/>
              <a:r>
                <a:rPr lang="en-US" altLang="zh-CN" sz="24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d</a:t>
              </a:r>
            </a:p>
          </p:txBody>
        </p:sp>
        <p:sp>
          <p:nvSpPr>
            <p:cNvPr id="107" name="Rectangle 37"/>
            <p:cNvSpPr/>
            <p:nvPr/>
          </p:nvSpPr>
          <p:spPr>
            <a:xfrm>
              <a:off x="5902470" y="1986482"/>
              <a:ext cx="548548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just" eaLnBrk="0" hangingPunct="0"/>
              <a:r>
                <a:rPr lang="en-US" altLang="zh-CN" b="1" i="1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  <a:r>
                <a:rPr lang="en-US" altLang="zh-CN" b="1" baseline="-250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40" name="Text Box 77"/>
          <p:cNvSpPr txBox="1"/>
          <p:nvPr/>
        </p:nvSpPr>
        <p:spPr>
          <a:xfrm>
            <a:off x="2779843" y="2573840"/>
            <a:ext cx="5885185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上</a:t>
            </a:r>
            <a:r>
              <a:rPr lang="zh-CN" altLang="en-US" sz="2400" dirty="0">
                <a:ea typeface="黑体" panose="02010609060101010101" pitchFamily="49" charset="-122"/>
              </a:rPr>
              <a:t>下</a:t>
            </a: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表面都发生半波损失，损失一个波长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1" name="Text Box 78"/>
          <p:cNvSpPr txBox="1"/>
          <p:nvPr/>
        </p:nvSpPr>
        <p:spPr>
          <a:xfrm>
            <a:off x="2852687" y="3176623"/>
            <a:ext cx="4392613" cy="461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上下表面都没有半波损失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42" name="对象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148667"/>
              </p:ext>
            </p:extLst>
          </p:nvPr>
        </p:nvGraphicFramePr>
        <p:xfrm>
          <a:off x="627063" y="2509838"/>
          <a:ext cx="17907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1" name="Equation" r:id="rId8" imgW="749160" imgH="228600" progId="Equation.DSMT4">
                  <p:embed/>
                </p:oleObj>
              </mc:Choice>
              <mc:Fallback>
                <p:oleObj name="Equation" r:id="rId8" imgW="749160" imgH="228600" progId="Equation.DSMT4">
                  <p:embed/>
                  <p:pic>
                    <p:nvPicPr>
                      <p:cNvPr id="77" name="对象 7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7063" y="2509838"/>
                        <a:ext cx="1790700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对象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584824"/>
              </p:ext>
            </p:extLst>
          </p:nvPr>
        </p:nvGraphicFramePr>
        <p:xfrm>
          <a:off x="642031" y="3129189"/>
          <a:ext cx="1789112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2" name="Equation" r:id="rId10" imgW="749160" imgH="228600" progId="Equation.DSMT4">
                  <p:embed/>
                </p:oleObj>
              </mc:Choice>
              <mc:Fallback>
                <p:oleObj name="Equation" r:id="rId10" imgW="749160" imgH="228600" progId="Equation.DSMT4">
                  <p:embed/>
                  <p:pic>
                    <p:nvPicPr>
                      <p:cNvPr id="78" name="对象 77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42031" y="3129189"/>
                        <a:ext cx="1789112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5" grpId="0" build="p"/>
      <p:bldP spid="2" grpId="0"/>
      <p:bldP spid="40" grpId="0"/>
      <p:bldP spid="4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6" name="Rectangle 6"/>
          <p:cNvSpPr/>
          <p:nvPr/>
        </p:nvSpPr>
        <p:spPr>
          <a:xfrm>
            <a:off x="1331640" y="908720"/>
            <a:ext cx="6408712" cy="1200329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在光学元件的透光表面上，镀上一薄层透明物质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。其折射率介于空气和光学元件之间，此时不用考虑半波损失：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39938" name="Rectangle 2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72400" cy="515937"/>
          </a:xfrm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2800" b="1" smtClean="0">
                <a:solidFill>
                  <a:srgbClr val="C00000"/>
                </a:solidFill>
                <a:ea typeface="黑体" panose="02010609060101010101" pitchFamily="49" charset="-122"/>
              </a:rPr>
              <a:t>薄膜干涉的</a:t>
            </a:r>
            <a:r>
              <a:rPr lang="zh-CN" altLang="en-US" sz="2800" b="1" dirty="0">
                <a:solidFill>
                  <a:srgbClr val="C00000"/>
                </a:solidFill>
                <a:ea typeface="黑体" panose="02010609060101010101" pitchFamily="49" charset="-122"/>
              </a:rPr>
              <a:t>应用</a:t>
            </a:r>
          </a:p>
        </p:txBody>
      </p:sp>
      <p:sp>
        <p:nvSpPr>
          <p:cNvPr id="230403" name="Rectangle 3"/>
          <p:cNvSpPr>
            <a:spLocks noGrp="1"/>
          </p:cNvSpPr>
          <p:nvPr>
            <p:ph type="body" sz="half" idx="1"/>
          </p:nvPr>
        </p:nvSpPr>
        <p:spPr>
          <a:xfrm>
            <a:off x="1719582" y="2391296"/>
            <a:ext cx="2808312" cy="511175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  <a:buClrTx/>
              <a:buSzTx/>
              <a:buFontTx/>
            </a:pPr>
            <a:r>
              <a:rPr lang="zh-CN" altLang="en-US" sz="2800" b="1" dirty="0" smtClean="0">
                <a:solidFill>
                  <a:schemeClr val="accent2"/>
                </a:solidFill>
                <a:ea typeface="黑体" panose="02010609060101010101" pitchFamily="49" charset="-122"/>
              </a:rPr>
              <a:t>增透膜</a:t>
            </a:r>
            <a:endParaRPr lang="en-US" altLang="zh-CN" sz="2800" b="1" dirty="0">
              <a:solidFill>
                <a:schemeClr val="accent2"/>
              </a:solidFill>
              <a:ea typeface="黑体" panose="02010609060101010101" pitchFamily="49" charset="-122"/>
            </a:endParaRPr>
          </a:p>
        </p:txBody>
      </p:sp>
      <p:sp>
        <p:nvSpPr>
          <p:cNvPr id="230408" name="Rectangle 8"/>
          <p:cNvSpPr/>
          <p:nvPr/>
        </p:nvSpPr>
        <p:spPr>
          <a:xfrm>
            <a:off x="1835133" y="4270829"/>
            <a:ext cx="2952328" cy="5191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 eaLnBrk="0" hangingPunct="0">
              <a:buChar char="•"/>
            </a:pPr>
            <a:r>
              <a:rPr lang="en-US" altLang="zh-CN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en-US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高反射膜</a:t>
            </a:r>
            <a:endParaRPr lang="en-US" altLang="zh-CN" sz="2800" b="1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437684"/>
              </p:ext>
            </p:extLst>
          </p:nvPr>
        </p:nvGraphicFramePr>
        <p:xfrm>
          <a:off x="2781074" y="5229452"/>
          <a:ext cx="3167062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4" name="Equation" r:id="rId4" imgW="977760" imgH="177480" progId="Equation.DSMT4">
                  <p:embed/>
                </p:oleObj>
              </mc:Choice>
              <mc:Fallback>
                <p:oleObj name="Equation" r:id="rId4" imgW="977760" imgH="177480" progId="Equation.DSMT4">
                  <p:embed/>
                  <p:pic>
                    <p:nvPicPr>
                      <p:cNvPr id="3" name="对象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81074" y="5229452"/>
                        <a:ext cx="3167062" cy="576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6781311"/>
              </p:ext>
            </p:extLst>
          </p:nvPr>
        </p:nvGraphicFramePr>
        <p:xfrm>
          <a:off x="2889250" y="3051175"/>
          <a:ext cx="3790950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5" name="Equation" r:id="rId6" imgW="1282680" imgH="393480" progId="Equation.DSMT4">
                  <p:embed/>
                </p:oleObj>
              </mc:Choice>
              <mc:Fallback>
                <p:oleObj name="Equation" r:id="rId6" imgW="1282680" imgH="393480" progId="Equation.DSMT4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89250" y="3051175"/>
                        <a:ext cx="3790950" cy="1163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6"/>
          <p:cNvSpPr/>
          <p:nvPr/>
        </p:nvSpPr>
        <p:spPr>
          <a:xfrm>
            <a:off x="3373917" y="2225500"/>
            <a:ext cx="4637969" cy="830997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r>
              <a:rPr lang="zh-CN" altLang="en-US" sz="2400" b="1" dirty="0" smtClean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上下表面的反射光反相，相消</a:t>
            </a:r>
            <a:endParaRPr lang="en-US" altLang="zh-CN" sz="2400" b="1" dirty="0" smtClean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  <a:p>
            <a:r>
              <a:rPr lang="zh-CN" altLang="en-US" sz="2400" b="1" dirty="0" smtClean="0">
                <a:sym typeface="Symbol" panose="05050102010706020507" pitchFamily="18" charset="2"/>
              </a:rPr>
              <a:t>透射光最强（能量最大）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11" name="Rectangle 6"/>
          <p:cNvSpPr/>
          <p:nvPr/>
        </p:nvSpPr>
        <p:spPr>
          <a:xfrm>
            <a:off x="3910945" y="4199443"/>
            <a:ext cx="4637969" cy="830997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r>
              <a:rPr lang="zh-CN" altLang="en-US" sz="2400" b="1" dirty="0" smtClean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上下表面的反射光同相，增强</a:t>
            </a:r>
            <a:endParaRPr lang="en-US" altLang="zh-CN" sz="2400" b="1" dirty="0" smtClean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  <a:p>
            <a:r>
              <a:rPr lang="zh-CN" altLang="en-US" sz="2400" b="1" dirty="0" smtClean="0">
                <a:sym typeface="Symbol" panose="05050102010706020507" pitchFamily="18" charset="2"/>
              </a:rPr>
              <a:t>透射光最弱（能量最小）</a:t>
            </a:r>
            <a:endParaRPr lang="zh-CN" altLang="en-US" sz="2400" b="1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680725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30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 build="p"/>
      <p:bldP spid="230408" grpId="0"/>
      <p:bldP spid="10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ph type="subTitle" idx="1"/>
          </p:nvPr>
        </p:nvSpPr>
        <p:spPr>
          <a:xfrm>
            <a:off x="323528" y="0"/>
            <a:ext cx="8588375" cy="1262526"/>
          </a:xfrm>
          <a:ln/>
        </p:spPr>
        <p:txBody>
          <a:bodyPr vert="horz" wrap="square" lIns="92075" tIns="46038" rIns="92075" bIns="46038" anchor="t">
            <a:spAutoFit/>
          </a:bodyPr>
          <a:lstStyle/>
          <a:p>
            <a:pPr algn="l" eaLnBrk="1" hangingPunct="1">
              <a:spcBef>
                <a:spcPts val="0"/>
              </a:spcBef>
              <a:buClrTx/>
              <a:buSzTx/>
              <a:buFontTx/>
            </a:pPr>
            <a:r>
              <a:rPr kumimoji="1" lang="zh-CN" altLang="en-US" sz="2400" b="1" dirty="0" smtClean="0">
                <a:solidFill>
                  <a:schemeClr val="accent1">
                    <a:lumMod val="50000"/>
                  </a:schemeClr>
                </a:solidFill>
                <a:ea typeface="黑体" panose="02010609060101010101" pitchFamily="49" charset="-122"/>
                <a:sym typeface="Symbol" panose="05050102010706020507" pitchFamily="18" charset="2"/>
              </a:rPr>
              <a:t>例：</a:t>
            </a:r>
            <a:r>
              <a:rPr kumimoji="1" lang="zh-CN" altLang="zh-CN" sz="2400" b="1" dirty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照相机</a:t>
            </a:r>
            <a:r>
              <a:rPr kumimoji="1" lang="zh-CN" altLang="zh-CN" sz="2400" b="1" dirty="0" smtClean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的镜</a:t>
            </a:r>
            <a:r>
              <a:rPr kumimoji="1" lang="zh-CN" altLang="en-US" sz="2400" b="1" dirty="0" smtClean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头</a:t>
            </a:r>
            <a:r>
              <a:rPr kumimoji="1" lang="zh-CN" altLang="zh-CN" sz="2400" b="1" dirty="0" smtClean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常</a:t>
            </a:r>
            <a:r>
              <a:rPr kumimoji="1" lang="zh-CN" altLang="zh-CN" sz="2400" b="1" dirty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镀上一层透明薄膜，以减小光的反射。常用的镀膜物质是</a:t>
            </a:r>
            <a:r>
              <a:rPr kumimoji="1" lang="en-US" altLang="zh-CN" sz="2400" b="1" dirty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MgF</a:t>
            </a:r>
            <a:r>
              <a:rPr kumimoji="1" lang="en-US" altLang="zh-CN" sz="2400" b="1" baseline="-25000" dirty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2</a:t>
            </a:r>
            <a:r>
              <a:rPr kumimoji="1" lang="zh-CN" altLang="en-US" sz="2400" b="1" dirty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，它的折射率</a:t>
            </a:r>
            <a:r>
              <a:rPr kumimoji="1" lang="en-US" altLang="zh-CN" sz="2400" b="1" dirty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n=1.38</a:t>
            </a:r>
            <a:r>
              <a:rPr kumimoji="1" lang="zh-CN" altLang="en-US" sz="2400" b="1" dirty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。为使可见光谱中</a:t>
            </a:r>
            <a:r>
              <a:rPr kumimoji="1" lang="zh-CN" altLang="en-US" sz="2400" b="1" i="1" dirty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</a:t>
            </a:r>
            <a:r>
              <a:rPr kumimoji="1" lang="en-US" altLang="zh-CN" sz="2400" b="1" dirty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=550 nm</a:t>
            </a:r>
            <a:r>
              <a:rPr kumimoji="1" lang="zh-CN" altLang="en-US" sz="2400" b="1" dirty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的光有最小反射，问膜的</a:t>
            </a:r>
            <a:r>
              <a:rPr kumimoji="1" lang="zh-CN" altLang="en-US" sz="2400" b="1" dirty="0" smtClean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厚度</a:t>
            </a: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至少</a:t>
            </a:r>
            <a:r>
              <a:rPr kumimoji="1" lang="zh-CN" altLang="en-US" sz="2400" b="1" dirty="0" smtClean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是</a:t>
            </a:r>
            <a:r>
              <a:rPr kumimoji="1" lang="zh-CN" altLang="en-US" sz="2400" b="1" dirty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多少</a:t>
            </a:r>
            <a:r>
              <a:rPr kumimoji="1" lang="zh-CN" altLang="en-US" sz="2400" b="1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？</a:t>
            </a:r>
            <a:r>
              <a:rPr kumimoji="1" lang="zh-CN" altLang="en-US" sz="2800" b="1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  <a:sym typeface="Symbol" panose="05050102010706020507" pitchFamily="18" charset="2"/>
              </a:rPr>
              <a:t> </a:t>
            </a:r>
            <a:endParaRPr kumimoji="1" lang="zh-CN" altLang="en-US" sz="2800" b="1" dirty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52" name="Rectangle 3"/>
          <p:cNvSpPr txBox="1">
            <a:spLocks/>
          </p:cNvSpPr>
          <p:nvPr/>
        </p:nvSpPr>
        <p:spPr>
          <a:xfrm>
            <a:off x="611560" y="1700808"/>
            <a:ext cx="3384376" cy="156966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>
            <a:sp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just" eaLnBrk="1" hangingPunct="1"/>
            <a:r>
              <a:rPr lang="zh-CN" altLang="en-US" sz="2400" b="1" dirty="0" smtClean="0"/>
              <a:t>解：假设光线垂直入射。由于两次反射都有半波损失，因此两反射波相互削弱的条件是：</a:t>
            </a:r>
            <a:endParaRPr lang="en-US" altLang="zh-CN" sz="2800" dirty="0"/>
          </a:p>
        </p:txBody>
      </p:sp>
      <p:grpSp>
        <p:nvGrpSpPr>
          <p:cNvPr id="2" name="组合 1"/>
          <p:cNvGrpSpPr/>
          <p:nvPr/>
        </p:nvGrpSpPr>
        <p:grpSpPr>
          <a:xfrm>
            <a:off x="4724400" y="1484784"/>
            <a:ext cx="4419600" cy="1852863"/>
            <a:chOff x="4692419" y="1700808"/>
            <a:chExt cx="4419600" cy="1852863"/>
          </a:xfrm>
        </p:grpSpPr>
        <p:sp>
          <p:nvSpPr>
            <p:cNvPr id="56" name="Line 3"/>
            <p:cNvSpPr/>
            <p:nvPr/>
          </p:nvSpPr>
          <p:spPr>
            <a:xfrm>
              <a:off x="4968644" y="2206134"/>
              <a:ext cx="3590925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7" name="Line 4"/>
            <p:cNvSpPr/>
            <p:nvPr/>
          </p:nvSpPr>
          <p:spPr>
            <a:xfrm>
              <a:off x="4968644" y="2879903"/>
              <a:ext cx="3590925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8" name="Freeform 5"/>
            <p:cNvSpPr/>
            <p:nvPr/>
          </p:nvSpPr>
          <p:spPr>
            <a:xfrm>
              <a:off x="4922607" y="2206134"/>
              <a:ext cx="322263" cy="67376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156"/>
                </a:cxn>
                <a:cxn ang="0">
                  <a:pos x="210" y="312"/>
                </a:cxn>
                <a:cxn ang="0">
                  <a:pos x="30" y="624"/>
                </a:cxn>
              </a:cxnLst>
              <a:rect l="0" t="0" r="0" b="0"/>
              <a:pathLst>
                <a:path w="210" h="624">
                  <a:moveTo>
                    <a:pt x="30" y="0"/>
                  </a:moveTo>
                  <a:cubicBezTo>
                    <a:pt x="15" y="52"/>
                    <a:pt x="0" y="104"/>
                    <a:pt x="30" y="156"/>
                  </a:cubicBezTo>
                  <a:cubicBezTo>
                    <a:pt x="60" y="208"/>
                    <a:pt x="210" y="234"/>
                    <a:pt x="210" y="312"/>
                  </a:cubicBezTo>
                  <a:cubicBezTo>
                    <a:pt x="210" y="390"/>
                    <a:pt x="60" y="572"/>
                    <a:pt x="30" y="624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6"/>
            <p:cNvSpPr/>
            <p:nvPr/>
          </p:nvSpPr>
          <p:spPr>
            <a:xfrm>
              <a:off x="8559569" y="2206134"/>
              <a:ext cx="322263" cy="67376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156"/>
                </a:cxn>
                <a:cxn ang="0">
                  <a:pos x="210" y="312"/>
                </a:cxn>
                <a:cxn ang="0">
                  <a:pos x="30" y="624"/>
                </a:cxn>
              </a:cxnLst>
              <a:rect l="0" t="0" r="0" b="0"/>
              <a:pathLst>
                <a:path w="210" h="624">
                  <a:moveTo>
                    <a:pt x="30" y="0"/>
                  </a:moveTo>
                  <a:cubicBezTo>
                    <a:pt x="15" y="52"/>
                    <a:pt x="0" y="104"/>
                    <a:pt x="30" y="156"/>
                  </a:cubicBezTo>
                  <a:cubicBezTo>
                    <a:pt x="60" y="208"/>
                    <a:pt x="210" y="234"/>
                    <a:pt x="210" y="312"/>
                  </a:cubicBezTo>
                  <a:cubicBezTo>
                    <a:pt x="210" y="390"/>
                    <a:pt x="60" y="572"/>
                    <a:pt x="30" y="624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0" name="Group 7"/>
            <p:cNvGrpSpPr/>
            <p:nvPr/>
          </p:nvGrpSpPr>
          <p:grpSpPr>
            <a:xfrm>
              <a:off x="5797319" y="2374577"/>
              <a:ext cx="276225" cy="214872"/>
              <a:chOff x="3420" y="3425"/>
              <a:chExt cx="180" cy="199"/>
            </a:xfrm>
          </p:grpSpPr>
          <p:sp>
            <p:nvSpPr>
              <p:cNvPr id="95" name="Line 8"/>
              <p:cNvSpPr/>
              <p:nvPr/>
            </p:nvSpPr>
            <p:spPr>
              <a:xfrm flipH="1">
                <a:off x="3420" y="3468"/>
                <a:ext cx="180" cy="15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6" name="Line 9"/>
              <p:cNvSpPr/>
              <p:nvPr/>
            </p:nvSpPr>
            <p:spPr>
              <a:xfrm flipH="1">
                <a:off x="3444" y="3425"/>
                <a:ext cx="113" cy="113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61" name="Group 10"/>
            <p:cNvGrpSpPr/>
            <p:nvPr/>
          </p:nvGrpSpPr>
          <p:grpSpPr>
            <a:xfrm>
              <a:off x="6349769" y="2543019"/>
              <a:ext cx="276225" cy="214872"/>
              <a:chOff x="3420" y="3425"/>
              <a:chExt cx="180" cy="199"/>
            </a:xfrm>
          </p:grpSpPr>
          <p:sp>
            <p:nvSpPr>
              <p:cNvPr id="93" name="Line 11"/>
              <p:cNvSpPr/>
              <p:nvPr/>
            </p:nvSpPr>
            <p:spPr>
              <a:xfrm flipH="1">
                <a:off x="3420" y="3468"/>
                <a:ext cx="180" cy="15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4" name="Line 12"/>
              <p:cNvSpPr/>
              <p:nvPr/>
            </p:nvSpPr>
            <p:spPr>
              <a:xfrm flipH="1">
                <a:off x="3444" y="3425"/>
                <a:ext cx="113" cy="113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62" name="Group 13"/>
            <p:cNvGrpSpPr/>
            <p:nvPr/>
          </p:nvGrpSpPr>
          <p:grpSpPr>
            <a:xfrm>
              <a:off x="7730894" y="2374577"/>
              <a:ext cx="276225" cy="214872"/>
              <a:chOff x="3420" y="3425"/>
              <a:chExt cx="180" cy="199"/>
            </a:xfrm>
          </p:grpSpPr>
          <p:sp>
            <p:nvSpPr>
              <p:cNvPr id="91" name="Line 14"/>
              <p:cNvSpPr/>
              <p:nvPr/>
            </p:nvSpPr>
            <p:spPr>
              <a:xfrm flipH="1">
                <a:off x="3420" y="3468"/>
                <a:ext cx="180" cy="15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2" name="Line 15"/>
              <p:cNvSpPr/>
              <p:nvPr/>
            </p:nvSpPr>
            <p:spPr>
              <a:xfrm flipH="1">
                <a:off x="3444" y="3425"/>
                <a:ext cx="113" cy="113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63" name="Line 23"/>
            <p:cNvSpPr/>
            <p:nvPr/>
          </p:nvSpPr>
          <p:spPr>
            <a:xfrm>
              <a:off x="4692419" y="1869250"/>
              <a:ext cx="0" cy="33688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stealth" w="med" len="med"/>
            </a:ln>
          </p:spPr>
        </p:sp>
        <p:sp>
          <p:nvSpPr>
            <p:cNvPr id="64" name="Line 24"/>
            <p:cNvSpPr/>
            <p:nvPr/>
          </p:nvSpPr>
          <p:spPr>
            <a:xfrm flipV="1">
              <a:off x="4692419" y="2879903"/>
              <a:ext cx="0" cy="33688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stealth" w="med" len="med"/>
            </a:ln>
          </p:spPr>
        </p:sp>
        <p:sp>
          <p:nvSpPr>
            <p:cNvPr id="65" name="Line 25"/>
            <p:cNvSpPr/>
            <p:nvPr/>
          </p:nvSpPr>
          <p:spPr>
            <a:xfrm>
              <a:off x="4692419" y="2206134"/>
              <a:ext cx="276225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</p:sp>
        <p:sp>
          <p:nvSpPr>
            <p:cNvPr id="66" name="Line 26"/>
            <p:cNvSpPr/>
            <p:nvPr/>
          </p:nvSpPr>
          <p:spPr>
            <a:xfrm>
              <a:off x="4692419" y="2879903"/>
              <a:ext cx="276225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</p:sp>
        <p:sp>
          <p:nvSpPr>
            <p:cNvPr id="67" name="Text Box 27"/>
            <p:cNvSpPr txBox="1"/>
            <p:nvPr/>
          </p:nvSpPr>
          <p:spPr>
            <a:xfrm>
              <a:off x="7730894" y="2543019"/>
              <a:ext cx="1104900" cy="3368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/>
            <a:lstStyle/>
            <a:p>
              <a:pPr algn="just" eaLnBrk="0" hangingPunct="0"/>
              <a:r>
                <a:rPr lang="en-US" altLang="zh-CN" sz="24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=1.38</a:t>
              </a:r>
            </a:p>
          </p:txBody>
        </p:sp>
        <p:sp>
          <p:nvSpPr>
            <p:cNvPr id="68" name="Text Box 28"/>
            <p:cNvSpPr txBox="1"/>
            <p:nvPr/>
          </p:nvSpPr>
          <p:spPr>
            <a:xfrm>
              <a:off x="8007119" y="1869250"/>
              <a:ext cx="1104900" cy="3368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/>
            <a:lstStyle/>
            <a:p>
              <a:pPr algn="just" eaLnBrk="0" hangingPunct="0"/>
              <a:r>
                <a:rPr lang="en-US" altLang="zh-CN" sz="24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  <a:r>
                <a:rPr lang="en-US" altLang="zh-CN" sz="2400" b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=1</a:t>
              </a:r>
            </a:p>
          </p:txBody>
        </p:sp>
        <p:sp>
          <p:nvSpPr>
            <p:cNvPr id="69" name="Text Box 29"/>
            <p:cNvSpPr txBox="1"/>
            <p:nvPr/>
          </p:nvSpPr>
          <p:spPr>
            <a:xfrm>
              <a:off x="4692419" y="2374577"/>
              <a:ext cx="552450" cy="3368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/>
            <a:lstStyle/>
            <a:p>
              <a:pPr algn="just" eaLnBrk="0" hangingPunct="0"/>
              <a:r>
                <a:rPr lang="en-US" altLang="zh-CN" sz="24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d</a:t>
              </a:r>
            </a:p>
          </p:txBody>
        </p:sp>
        <p:sp>
          <p:nvSpPr>
            <p:cNvPr id="71" name="Line 31"/>
            <p:cNvSpPr/>
            <p:nvPr/>
          </p:nvSpPr>
          <p:spPr>
            <a:xfrm>
              <a:off x="4968644" y="2879903"/>
              <a:ext cx="3590925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2" name="Line 32"/>
            <p:cNvSpPr/>
            <p:nvPr/>
          </p:nvSpPr>
          <p:spPr>
            <a:xfrm>
              <a:off x="4968644" y="3553671"/>
              <a:ext cx="3590925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3" name="Freeform 33"/>
            <p:cNvSpPr/>
            <p:nvPr/>
          </p:nvSpPr>
          <p:spPr>
            <a:xfrm>
              <a:off x="4922607" y="2879903"/>
              <a:ext cx="322263" cy="67376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156"/>
                </a:cxn>
                <a:cxn ang="0">
                  <a:pos x="210" y="312"/>
                </a:cxn>
                <a:cxn ang="0">
                  <a:pos x="30" y="624"/>
                </a:cxn>
              </a:cxnLst>
              <a:rect l="0" t="0" r="0" b="0"/>
              <a:pathLst>
                <a:path w="210" h="624">
                  <a:moveTo>
                    <a:pt x="30" y="0"/>
                  </a:moveTo>
                  <a:cubicBezTo>
                    <a:pt x="15" y="52"/>
                    <a:pt x="0" y="104"/>
                    <a:pt x="30" y="156"/>
                  </a:cubicBezTo>
                  <a:cubicBezTo>
                    <a:pt x="60" y="208"/>
                    <a:pt x="210" y="234"/>
                    <a:pt x="210" y="312"/>
                  </a:cubicBezTo>
                  <a:cubicBezTo>
                    <a:pt x="210" y="390"/>
                    <a:pt x="60" y="572"/>
                    <a:pt x="30" y="624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34"/>
            <p:cNvSpPr/>
            <p:nvPr/>
          </p:nvSpPr>
          <p:spPr>
            <a:xfrm>
              <a:off x="8559569" y="2879903"/>
              <a:ext cx="322263" cy="67376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156"/>
                </a:cxn>
                <a:cxn ang="0">
                  <a:pos x="210" y="312"/>
                </a:cxn>
                <a:cxn ang="0">
                  <a:pos x="30" y="624"/>
                </a:cxn>
              </a:cxnLst>
              <a:rect l="0" t="0" r="0" b="0"/>
              <a:pathLst>
                <a:path w="210" h="624">
                  <a:moveTo>
                    <a:pt x="30" y="0"/>
                  </a:moveTo>
                  <a:cubicBezTo>
                    <a:pt x="15" y="52"/>
                    <a:pt x="0" y="104"/>
                    <a:pt x="30" y="156"/>
                  </a:cubicBezTo>
                  <a:cubicBezTo>
                    <a:pt x="60" y="208"/>
                    <a:pt x="210" y="234"/>
                    <a:pt x="210" y="312"/>
                  </a:cubicBezTo>
                  <a:cubicBezTo>
                    <a:pt x="210" y="390"/>
                    <a:pt x="60" y="572"/>
                    <a:pt x="30" y="624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5" name="Group 35"/>
            <p:cNvGrpSpPr/>
            <p:nvPr/>
          </p:nvGrpSpPr>
          <p:grpSpPr>
            <a:xfrm rot="11915120">
              <a:off x="5797319" y="3048345"/>
              <a:ext cx="276225" cy="214872"/>
              <a:chOff x="3420" y="3425"/>
              <a:chExt cx="180" cy="199"/>
            </a:xfrm>
          </p:grpSpPr>
          <p:sp>
            <p:nvSpPr>
              <p:cNvPr id="89" name="Line 36"/>
              <p:cNvSpPr/>
              <p:nvPr/>
            </p:nvSpPr>
            <p:spPr>
              <a:xfrm flipH="1">
                <a:off x="3420" y="3468"/>
                <a:ext cx="180" cy="15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0" name="Line 37"/>
              <p:cNvSpPr/>
              <p:nvPr/>
            </p:nvSpPr>
            <p:spPr>
              <a:xfrm flipH="1">
                <a:off x="3444" y="3425"/>
                <a:ext cx="113" cy="113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76" name="Group 38"/>
            <p:cNvGrpSpPr/>
            <p:nvPr/>
          </p:nvGrpSpPr>
          <p:grpSpPr>
            <a:xfrm rot="11915120">
              <a:off x="6073544" y="3216787"/>
              <a:ext cx="276225" cy="214872"/>
              <a:chOff x="3420" y="3425"/>
              <a:chExt cx="180" cy="199"/>
            </a:xfrm>
          </p:grpSpPr>
          <p:sp>
            <p:nvSpPr>
              <p:cNvPr id="87" name="Line 39"/>
              <p:cNvSpPr/>
              <p:nvPr/>
            </p:nvSpPr>
            <p:spPr>
              <a:xfrm flipH="1">
                <a:off x="3420" y="3468"/>
                <a:ext cx="180" cy="15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88" name="Line 40"/>
              <p:cNvSpPr/>
              <p:nvPr/>
            </p:nvSpPr>
            <p:spPr>
              <a:xfrm flipH="1">
                <a:off x="3444" y="3425"/>
                <a:ext cx="113" cy="113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77" name="Group 41"/>
            <p:cNvGrpSpPr/>
            <p:nvPr/>
          </p:nvGrpSpPr>
          <p:grpSpPr>
            <a:xfrm rot="11915120">
              <a:off x="6902219" y="3048345"/>
              <a:ext cx="276225" cy="214872"/>
              <a:chOff x="3420" y="3425"/>
              <a:chExt cx="180" cy="199"/>
            </a:xfrm>
          </p:grpSpPr>
          <p:sp>
            <p:nvSpPr>
              <p:cNvPr id="85" name="Line 42"/>
              <p:cNvSpPr/>
              <p:nvPr/>
            </p:nvSpPr>
            <p:spPr>
              <a:xfrm flipH="1">
                <a:off x="3420" y="3468"/>
                <a:ext cx="180" cy="15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86" name="Line 43"/>
              <p:cNvSpPr/>
              <p:nvPr/>
            </p:nvSpPr>
            <p:spPr>
              <a:xfrm flipH="1">
                <a:off x="3444" y="3425"/>
                <a:ext cx="113" cy="113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78" name="Group 44"/>
            <p:cNvGrpSpPr/>
            <p:nvPr/>
          </p:nvGrpSpPr>
          <p:grpSpPr>
            <a:xfrm rot="11915120">
              <a:off x="7730894" y="3048345"/>
              <a:ext cx="276225" cy="214872"/>
              <a:chOff x="3420" y="3425"/>
              <a:chExt cx="180" cy="199"/>
            </a:xfrm>
          </p:grpSpPr>
          <p:sp>
            <p:nvSpPr>
              <p:cNvPr id="83" name="Line 45"/>
              <p:cNvSpPr/>
              <p:nvPr/>
            </p:nvSpPr>
            <p:spPr>
              <a:xfrm flipH="1">
                <a:off x="3420" y="3468"/>
                <a:ext cx="180" cy="156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84" name="Line 46"/>
              <p:cNvSpPr/>
              <p:nvPr/>
            </p:nvSpPr>
            <p:spPr>
              <a:xfrm flipH="1">
                <a:off x="3444" y="3425"/>
                <a:ext cx="113" cy="113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79" name="Text Box 47"/>
            <p:cNvSpPr txBox="1"/>
            <p:nvPr/>
          </p:nvSpPr>
          <p:spPr>
            <a:xfrm>
              <a:off x="7730894" y="3216787"/>
              <a:ext cx="1104900" cy="3368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/>
            <a:lstStyle/>
            <a:p>
              <a:pPr algn="just" eaLnBrk="0" hangingPunct="0"/>
              <a:r>
                <a:rPr lang="en-US" altLang="zh-CN" sz="24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  <a:r>
                <a:rPr lang="en-US" altLang="zh-CN" sz="2400" b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=1.5</a:t>
              </a:r>
            </a:p>
          </p:txBody>
        </p:sp>
        <p:sp>
          <p:nvSpPr>
            <p:cNvPr id="80" name="Text Box 48"/>
            <p:cNvSpPr txBox="1"/>
            <p:nvPr/>
          </p:nvSpPr>
          <p:spPr>
            <a:xfrm>
              <a:off x="5521094" y="2374577"/>
              <a:ext cx="1104900" cy="33688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0" tIns="0" rIns="0" bIns="0" anchor="t"/>
            <a:lstStyle/>
            <a:p>
              <a:pPr algn="just" eaLnBrk="0" hangingPunct="0"/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MgF</a:t>
              </a:r>
              <a:r>
                <a:rPr lang="en-US" altLang="zh-CN" sz="2400" b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1" name="Text Box 49"/>
            <p:cNvSpPr txBox="1"/>
            <p:nvPr/>
          </p:nvSpPr>
          <p:spPr>
            <a:xfrm>
              <a:off x="5521094" y="3048345"/>
              <a:ext cx="1104900" cy="33688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lIns="0" tIns="0" rIns="0" bIns="0" anchor="t"/>
            <a:lstStyle/>
            <a:p>
              <a:pPr algn="just" eaLnBrk="0" hangingPunct="0"/>
              <a:r>
                <a:rPr lang="zh-CN" altLang="en-US" sz="24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玻璃</a:t>
              </a:r>
            </a:p>
          </p:txBody>
        </p:sp>
        <p:sp>
          <p:nvSpPr>
            <p:cNvPr id="82" name="Text Box 50"/>
            <p:cNvSpPr txBox="1"/>
            <p:nvPr/>
          </p:nvSpPr>
          <p:spPr>
            <a:xfrm>
              <a:off x="4968644" y="1700808"/>
              <a:ext cx="1104900" cy="3368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/>
            <a:lstStyle/>
            <a:p>
              <a:pPr algn="just" eaLnBrk="0" hangingPunct="0"/>
              <a:r>
                <a:rPr lang="zh-CN" altLang="en-US" sz="24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空气</a:t>
              </a:r>
            </a:p>
          </p:txBody>
        </p:sp>
      </p:grpSp>
      <p:graphicFrame>
        <p:nvGraphicFramePr>
          <p:cNvPr id="48" name="对象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7904460"/>
              </p:ext>
            </p:extLst>
          </p:nvPr>
        </p:nvGraphicFramePr>
        <p:xfrm>
          <a:off x="1289050" y="3208338"/>
          <a:ext cx="2636838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73" name="Equation" r:id="rId3" imgW="1028520" imgH="393480" progId="Equation.DSMT4">
                  <p:embed/>
                </p:oleObj>
              </mc:Choice>
              <mc:Fallback>
                <p:oleObj name="Equation" r:id="rId3" imgW="1028520" imgH="393480" progId="Equation.DSMT4">
                  <p:embed/>
                  <p:pic>
                    <p:nvPicPr>
                      <p:cNvPr id="8" name="对象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89050" y="3208338"/>
                        <a:ext cx="2636838" cy="1009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对象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3834798"/>
              </p:ext>
            </p:extLst>
          </p:nvPr>
        </p:nvGraphicFramePr>
        <p:xfrm>
          <a:off x="1547664" y="4509120"/>
          <a:ext cx="1431925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74" name="Equation" r:id="rId5" imgW="558720" imgH="393480" progId="Equation.DSMT4">
                  <p:embed/>
                </p:oleObj>
              </mc:Choice>
              <mc:Fallback>
                <p:oleObj name="Equation" r:id="rId5" imgW="558720" imgH="393480" progId="Equation.DSMT4">
                  <p:embed/>
                  <p:pic>
                    <p:nvPicPr>
                      <p:cNvPr id="48" name="对象 4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47664" y="4509120"/>
                        <a:ext cx="1431925" cy="1009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Rectangle 3"/>
          <p:cNvSpPr txBox="1">
            <a:spLocks/>
          </p:cNvSpPr>
          <p:nvPr/>
        </p:nvSpPr>
        <p:spPr>
          <a:xfrm>
            <a:off x="539552" y="4149080"/>
            <a:ext cx="3384376" cy="46166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>
            <a:sp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just" eaLnBrk="1" hangingPunct="1"/>
            <a:r>
              <a:rPr lang="zh-CN" altLang="en-US" sz="2400" b="1" dirty="0" smtClean="0"/>
              <a:t>厚度最小时，</a:t>
            </a:r>
            <a:r>
              <a:rPr lang="en-US" altLang="zh-CN" sz="2400" b="1" dirty="0" smtClean="0"/>
              <a:t>k=0:</a:t>
            </a:r>
            <a:endParaRPr lang="en-US" altLang="zh-CN" sz="2800" dirty="0"/>
          </a:p>
        </p:txBody>
      </p:sp>
      <p:graphicFrame>
        <p:nvGraphicFramePr>
          <p:cNvPr id="51" name="对象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7703326"/>
              </p:ext>
            </p:extLst>
          </p:nvPr>
        </p:nvGraphicFramePr>
        <p:xfrm>
          <a:off x="4067944" y="4437112"/>
          <a:ext cx="4360862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75" name="Equation" r:id="rId7" imgW="1701720" imgH="393480" progId="Equation.DSMT4">
                  <p:embed/>
                </p:oleObj>
              </mc:Choice>
              <mc:Fallback>
                <p:oleObj name="Equation" r:id="rId7" imgW="1701720" imgH="393480" progId="Equation.DSMT4">
                  <p:embed/>
                  <p:pic>
                    <p:nvPicPr>
                      <p:cNvPr id="49" name="对象 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67944" y="4437112"/>
                        <a:ext cx="4360862" cy="1009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/>
          <p:nvPr/>
        </p:nvSpPr>
        <p:spPr>
          <a:xfrm>
            <a:off x="611560" y="188640"/>
            <a:ext cx="5400600" cy="830997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algn="just" eaLnBrk="0" hangingPunct="0"/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</a:t>
            </a:r>
            <a:r>
              <a:rPr lang="en-US" altLang="zh-CN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 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在杨氏双缝实验中，当作如下调节时，屏幕上的干涉条纹将如何变化？  </a:t>
            </a:r>
            <a:endParaRPr lang="en-US" altLang="zh-CN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0178" name="Rectangle 3"/>
          <p:cNvSpPr/>
          <p:nvPr/>
        </p:nvSpPr>
        <p:spPr>
          <a:xfrm>
            <a:off x="683568" y="1268760"/>
            <a:ext cx="7200354" cy="1822743"/>
          </a:xfrm>
          <a:prstGeom prst="rect">
            <a:avLst/>
          </a:prstGeom>
          <a:noFill/>
          <a:ln w="9525">
            <a:noFill/>
          </a:ln>
        </p:spPr>
        <p:txBody>
          <a:bodyPr wrap="square" lIns="0" rIns="0" anchor="ctr">
            <a:spAutoFit/>
          </a:bodyPr>
          <a:lstStyle/>
          <a:p>
            <a:pPr algn="just" eaLnBrk="0" hangingPunct="0">
              <a:lnSpc>
                <a:spcPct val="120000"/>
              </a:lnSpc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）将整个装置全部浸入水中；</a:t>
            </a:r>
            <a:endParaRPr lang="en-US" altLang="zh-CN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 eaLnBrk="0" hangingPunct="0">
              <a:lnSpc>
                <a:spcPct val="120000"/>
              </a:lnSpc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）使两缝之间的距离逐渐减小；</a:t>
            </a:r>
            <a:endParaRPr lang="en-US" altLang="zh-CN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812800" indent="-812800" algn="just" eaLnBrk="0" hangingPunct="0">
              <a:lnSpc>
                <a:spcPct val="120000"/>
              </a:lnSpc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）保持双缝的间距不变，使双缝与屏幕的距离逐渐减小</a:t>
            </a: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endParaRPr lang="en-US" altLang="zh-CN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4564" name="Text Box 4"/>
          <p:cNvSpPr txBox="1"/>
          <p:nvPr/>
        </p:nvSpPr>
        <p:spPr>
          <a:xfrm>
            <a:off x="5292725" y="1196182"/>
            <a:ext cx="3527425" cy="461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中心不变，间距变小</a:t>
            </a:r>
          </a:p>
        </p:txBody>
      </p:sp>
      <p:sp>
        <p:nvSpPr>
          <p:cNvPr id="194565" name="Text Box 5"/>
          <p:cNvSpPr txBox="1"/>
          <p:nvPr/>
        </p:nvSpPr>
        <p:spPr>
          <a:xfrm>
            <a:off x="5364163" y="1701007"/>
            <a:ext cx="3527425" cy="461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中心不变，间距变大</a:t>
            </a:r>
          </a:p>
        </p:txBody>
      </p:sp>
      <p:sp>
        <p:nvSpPr>
          <p:cNvPr id="194566" name="Text Box 6"/>
          <p:cNvSpPr txBox="1"/>
          <p:nvPr/>
        </p:nvSpPr>
        <p:spPr>
          <a:xfrm>
            <a:off x="5292725" y="2709069"/>
            <a:ext cx="3527425" cy="461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中心不变，间距变小</a:t>
            </a: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6740245"/>
              </p:ext>
            </p:extLst>
          </p:nvPr>
        </p:nvGraphicFramePr>
        <p:xfrm>
          <a:off x="6410300" y="0"/>
          <a:ext cx="1419225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3" name="Equation" r:id="rId3" imgW="596880" imgH="393480" progId="Equation.DSMT4">
                  <p:embed/>
                </p:oleObj>
              </mc:Choice>
              <mc:Fallback>
                <p:oleObj name="Equation" r:id="rId3" imgW="596880" imgH="393480" progId="Equation.DSMT4">
                  <p:embed/>
                  <p:pic>
                    <p:nvPicPr>
                      <p:cNvPr id="11" name="对象 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10300" y="0"/>
                        <a:ext cx="1419225" cy="935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"/>
          <p:cNvSpPr/>
          <p:nvPr/>
        </p:nvSpPr>
        <p:spPr>
          <a:xfrm>
            <a:off x="611560" y="3140968"/>
            <a:ext cx="7200354" cy="2265941"/>
          </a:xfrm>
          <a:prstGeom prst="rect">
            <a:avLst/>
          </a:prstGeom>
          <a:noFill/>
          <a:ln w="9525">
            <a:noFill/>
          </a:ln>
        </p:spPr>
        <p:txBody>
          <a:bodyPr wrap="square" lIns="0" rIns="0" anchor="ctr">
            <a:spAutoFit/>
          </a:bodyPr>
          <a:lstStyle/>
          <a:p>
            <a:pPr algn="just" eaLnBrk="0" hangingPunct="0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）把狭缝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</a:t>
            </a:r>
            <a:r>
              <a:rPr lang="en-US" altLang="zh-CN" sz="2400" baseline="-30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遮住；</a:t>
            </a:r>
            <a:endParaRPr lang="en-US" altLang="zh-CN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812800" indent="-812800" algn="just" eaLnBrk="0" hangingPunct="0">
              <a:lnSpc>
                <a:spcPct val="120000"/>
              </a:lnSpc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）把狭缝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</a:t>
            </a:r>
            <a:r>
              <a:rPr lang="en-US" altLang="zh-CN" sz="2400" baseline="-30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遮住，并在两缝的垂直平分线上水平放置一块平面反射镜；</a:t>
            </a:r>
          </a:p>
          <a:p>
            <a:pPr algn="just" eaLnBrk="0" hangingPunct="0">
              <a:lnSpc>
                <a:spcPct val="120000"/>
              </a:lnSpc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）用一很薄的玻片覆盖狭缝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</a:t>
            </a:r>
            <a:r>
              <a:rPr lang="en-US" altLang="zh-CN" sz="2400" baseline="-30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</a:p>
          <a:p>
            <a:pPr algn="just" eaLnBrk="0" hangingPunct="0">
              <a:lnSpc>
                <a:spcPct val="120000"/>
              </a:lnSpc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）狭缝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向下移动。</a:t>
            </a:r>
          </a:p>
        </p:txBody>
      </p:sp>
      <p:sp>
        <p:nvSpPr>
          <p:cNvPr id="9" name="Text Box 7"/>
          <p:cNvSpPr txBox="1"/>
          <p:nvPr/>
        </p:nvSpPr>
        <p:spPr>
          <a:xfrm>
            <a:off x="4572000" y="3140968"/>
            <a:ext cx="2374900" cy="461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单缝衍射</a:t>
            </a:r>
          </a:p>
        </p:txBody>
      </p:sp>
      <p:sp>
        <p:nvSpPr>
          <p:cNvPr id="10" name="Text Box 8"/>
          <p:cNvSpPr txBox="1"/>
          <p:nvPr/>
        </p:nvSpPr>
        <p:spPr>
          <a:xfrm>
            <a:off x="5148064" y="4005064"/>
            <a:ext cx="3527425" cy="461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FF0000"/>
                </a:solidFill>
                <a:ea typeface="黑体" panose="02010609060101010101" pitchFamily="49" charset="-122"/>
              </a:rPr>
              <a:t>洛埃镜，间距</a:t>
            </a:r>
            <a:r>
              <a:rPr lang="zh-CN" altLang="en-US" sz="2400" dirty="0">
                <a:solidFill>
                  <a:srgbClr val="FF0000"/>
                </a:solidFill>
                <a:ea typeface="黑体" panose="02010609060101010101" pitchFamily="49" charset="-122"/>
              </a:rPr>
              <a:t>不变</a:t>
            </a:r>
          </a:p>
        </p:txBody>
      </p:sp>
      <p:sp>
        <p:nvSpPr>
          <p:cNvPr id="12" name="Text Box 9"/>
          <p:cNvSpPr txBox="1"/>
          <p:nvPr/>
        </p:nvSpPr>
        <p:spPr>
          <a:xfrm>
            <a:off x="5220072" y="4509120"/>
            <a:ext cx="3527425" cy="461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中心改变，间距不变</a:t>
            </a:r>
          </a:p>
        </p:txBody>
      </p:sp>
      <p:sp>
        <p:nvSpPr>
          <p:cNvPr id="13" name="Text Box 10"/>
          <p:cNvSpPr txBox="1"/>
          <p:nvPr/>
        </p:nvSpPr>
        <p:spPr>
          <a:xfrm>
            <a:off x="4932040" y="4941168"/>
            <a:ext cx="3527425" cy="461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中心上移，间距不变</a:t>
            </a:r>
          </a:p>
        </p:txBody>
      </p:sp>
    </p:spTree>
    <p:extLst>
      <p:ext uri="{BB962C8B-B14F-4D97-AF65-F5344CB8AC3E}">
        <p14:creationId xmlns:p14="http://schemas.microsoft.com/office/powerpoint/2010/main" val="36753725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94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94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94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4" grpId="0"/>
      <p:bldP spid="194565" grpId="0"/>
      <p:bldP spid="194566" grpId="0"/>
      <p:bldP spid="9" grpId="0"/>
      <p:bldP spid="10" grpId="0"/>
      <p:bldP spid="12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/>
          </p:cNvSpPr>
          <p:nvPr>
            <p:ph type="title"/>
          </p:nvPr>
        </p:nvSpPr>
        <p:spPr>
          <a:xfrm>
            <a:off x="755576" y="116632"/>
            <a:ext cx="7772400" cy="587375"/>
          </a:xfrm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3200" b="1" dirty="0">
                <a:solidFill>
                  <a:srgbClr val="C00000"/>
                </a:solidFill>
                <a:ea typeface="黑体" panose="02010609060101010101" pitchFamily="49" charset="-122"/>
              </a:rPr>
              <a:t>小  结</a:t>
            </a:r>
            <a:endParaRPr lang="en-US" altLang="zh-CN" sz="3200" b="1" dirty="0">
              <a:solidFill>
                <a:srgbClr val="C00000"/>
              </a:solidFill>
              <a:ea typeface="黑体" panose="02010609060101010101" pitchFamily="49" charset="-122"/>
            </a:endParaRPr>
          </a:p>
        </p:txBody>
      </p:sp>
      <p:sp>
        <p:nvSpPr>
          <p:cNvPr id="52226" name="Rectangle 3"/>
          <p:cNvSpPr>
            <a:spLocks noGrp="1"/>
          </p:cNvSpPr>
          <p:nvPr>
            <p:ph type="body" sz="half" idx="1"/>
          </p:nvPr>
        </p:nvSpPr>
        <p:spPr>
          <a:xfrm>
            <a:off x="685800" y="1125538"/>
            <a:ext cx="8026400" cy="5148262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、光程和光程差的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概念</a:t>
            </a:r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0"/>
              </a:spcBef>
              <a:buClrTx/>
              <a:buSzTx/>
              <a:buFontTx/>
              <a:buNone/>
            </a:pP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、杨氏实验</a:t>
            </a:r>
          </a:p>
          <a:p>
            <a:pPr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）加强和减弱的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条件</a:t>
            </a:r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0"/>
              </a:spcBef>
              <a:buClrTx/>
              <a:buSzTx/>
              <a:buFontTx/>
              <a:buNone/>
            </a:pP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）条纹间隔和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特点</a:t>
            </a:r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0"/>
              </a:spcBef>
              <a:buClrTx/>
              <a:buSzTx/>
              <a:buFontTx/>
              <a:buNone/>
            </a:pP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、洛埃镜：光密介质反射时，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半波损失</a:t>
            </a:r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0"/>
              </a:spcBef>
              <a:buClrTx/>
              <a:buSzTx/>
              <a:buFontTx/>
              <a:buNone/>
            </a:pP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、薄膜干涉加强和减弱的</a:t>
            </a:r>
            <a:r>
              <a:rPr lang="zh-CN" altLang="en-US" sz="2400" b="1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条件，注意有几次半波损失</a:t>
            </a:r>
            <a:endParaRPr lang="zh-CN" altLang="en-US" sz="2400" b="1" dirty="0">
              <a:solidFill>
                <a:schemeClr val="accent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885899"/>
              </p:ext>
            </p:extLst>
          </p:nvPr>
        </p:nvGraphicFramePr>
        <p:xfrm>
          <a:off x="4716016" y="2636912"/>
          <a:ext cx="1419225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52" name="Equation" r:id="rId3" imgW="596880" imgH="393480" progId="Equation.DSMT4">
                  <p:embed/>
                </p:oleObj>
              </mc:Choice>
              <mc:Fallback>
                <p:oleObj name="Equation" r:id="rId3" imgW="596880" imgH="393480" progId="Equation.DSMT4">
                  <p:embed/>
                  <p:pic>
                    <p:nvPicPr>
                      <p:cNvPr id="11" name="对象 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16016" y="2636912"/>
                        <a:ext cx="1419225" cy="935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7789373"/>
              </p:ext>
            </p:extLst>
          </p:nvPr>
        </p:nvGraphicFramePr>
        <p:xfrm>
          <a:off x="4788024" y="1844824"/>
          <a:ext cx="1449387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53" name="Equation" r:id="rId5" imgW="609480" imgH="393480" progId="Equation.DSMT4">
                  <p:embed/>
                </p:oleObj>
              </mc:Choice>
              <mc:Fallback>
                <p:oleObj name="Equation" r:id="rId5" imgW="609480" imgH="393480" progId="Equation.DSMT4">
                  <p:embed/>
                  <p:pic>
                    <p:nvPicPr>
                      <p:cNvPr id="10" name="对象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88024" y="1844824"/>
                        <a:ext cx="1449387" cy="935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277447"/>
              </p:ext>
            </p:extLst>
          </p:nvPr>
        </p:nvGraphicFramePr>
        <p:xfrm>
          <a:off x="4716016" y="1196752"/>
          <a:ext cx="1660525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54" name="Equation" r:id="rId7" imgW="698400" imgH="342720" progId="Equation.DSMT4">
                  <p:embed/>
                </p:oleObj>
              </mc:Choice>
              <mc:Fallback>
                <p:oleObj name="Equation" r:id="rId7" imgW="698400" imgH="342720" progId="Equation.DSMT4">
                  <p:embed/>
                  <p:pic>
                    <p:nvPicPr>
                      <p:cNvPr id="12" name="对象 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16016" y="1196752"/>
                        <a:ext cx="1660525" cy="814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3300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10430</TotalTime>
  <Words>2135</Words>
  <Application>Microsoft Office PowerPoint</Application>
  <PresentationFormat>全屏显示(4:3)</PresentationFormat>
  <Paragraphs>257</Paragraphs>
  <Slides>33</Slides>
  <Notes>14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33</vt:i4>
      </vt:variant>
    </vt:vector>
  </HeadingPairs>
  <TitlesOfParts>
    <vt:vector size="44" baseType="lpstr">
      <vt:lpstr>黑体</vt:lpstr>
      <vt:lpstr>华文新魏</vt:lpstr>
      <vt:lpstr>宋体</vt:lpstr>
      <vt:lpstr>Arial</vt:lpstr>
      <vt:lpstr>Symbol</vt:lpstr>
      <vt:lpstr>Times New Roman</vt:lpstr>
      <vt:lpstr>默认设计模板</vt:lpstr>
      <vt:lpstr>Equation</vt:lpstr>
      <vt:lpstr>公式</vt:lpstr>
      <vt:lpstr>MathType 6.0 Equation</vt:lpstr>
      <vt:lpstr>Microsoft 公式 3.0</vt:lpstr>
      <vt:lpstr>第7章  波 动 光 学</vt:lpstr>
      <vt:lpstr>光 的 干 涉</vt:lpstr>
      <vt:lpstr>一、 波的基本性质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三、杨氏实验</vt:lpstr>
      <vt:lpstr>1、实验描述</vt:lpstr>
      <vt:lpstr>相干光源获得方法</vt:lpstr>
      <vt:lpstr>PowerPoint 演示文稿</vt:lpstr>
      <vt:lpstr>2、实验分析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薄膜干涉的应用</vt:lpstr>
      <vt:lpstr>PowerPoint 演示文稿</vt:lpstr>
      <vt:lpstr>PowerPoint 演示文稿</vt:lpstr>
      <vt:lpstr>小  结</vt:lpstr>
    </vt:vector>
  </TitlesOfParts>
  <Company>PHYSICS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波动光学</dc:title>
  <dc:creator/>
  <cp:lastModifiedBy>Microsoft</cp:lastModifiedBy>
  <cp:revision>928</cp:revision>
  <dcterms:created xsi:type="dcterms:W3CDTF">2003-01-06T02:12:38Z</dcterms:created>
  <dcterms:modified xsi:type="dcterms:W3CDTF">2026-04-20T13:16:39Z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2052-11.1.0.8597</vt:lpwstr>
  </property>
</Properties>
</file>