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392" r:id="rId2"/>
    <p:sldId id="393" r:id="rId3"/>
    <p:sldId id="397" r:id="rId4"/>
    <p:sldId id="398" r:id="rId5"/>
    <p:sldId id="402" r:id="rId6"/>
    <p:sldId id="403" r:id="rId7"/>
    <p:sldId id="404" r:id="rId8"/>
    <p:sldId id="405" r:id="rId9"/>
    <p:sldId id="407" r:id="rId10"/>
    <p:sldId id="408" r:id="rId11"/>
    <p:sldId id="409" r:id="rId12"/>
    <p:sldId id="478" r:id="rId13"/>
    <p:sldId id="480" r:id="rId14"/>
    <p:sldId id="501" r:id="rId15"/>
    <p:sldId id="413" r:id="rId16"/>
    <p:sldId id="463" r:id="rId17"/>
    <p:sldId id="462" r:id="rId18"/>
    <p:sldId id="476" r:id="rId19"/>
    <p:sldId id="414" r:id="rId20"/>
    <p:sldId id="416" r:id="rId21"/>
    <p:sldId id="516" r:id="rId22"/>
    <p:sldId id="417" r:id="rId23"/>
    <p:sldId id="418" r:id="rId24"/>
    <p:sldId id="419" r:id="rId25"/>
    <p:sldId id="496" r:id="rId26"/>
    <p:sldId id="497" r:id="rId27"/>
    <p:sldId id="423" r:id="rId28"/>
  </p:sldIdLst>
  <p:sldSz cx="9144000" cy="6858000" type="screen4x3"/>
  <p:notesSz cx="6858000" cy="9144000"/>
  <p:defaultTextStyle>
    <a:defPPr>
      <a:defRPr lang="zh-CN"/>
    </a:defPPr>
    <a:lvl1pPr algn="just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just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just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just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just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000099"/>
    <a:srgbClr val="FF0000"/>
    <a:srgbClr val="FF6600"/>
    <a:srgbClr val="66FFCC"/>
    <a:srgbClr val="C0C0C0"/>
    <a:srgbClr val="DDDDDD"/>
    <a:srgbClr val="FFFF99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519" autoAdjust="0"/>
    <p:restoredTop sz="92342" autoAdjust="0"/>
  </p:normalViewPr>
  <p:slideViewPr>
    <p:cSldViewPr snapToGrid="0">
      <p:cViewPr varScale="1">
        <p:scale>
          <a:sx n="104" d="100"/>
          <a:sy n="104" d="100"/>
        </p:scale>
        <p:origin x="42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4332"/>
    </p:cViewPr>
  </p:sorterViewPr>
  <p:notesViewPr>
    <p:cSldViewPr snapToGrid="0">
      <p:cViewPr varScale="1">
        <p:scale>
          <a:sx n="87" d="100"/>
          <a:sy n="87" d="100"/>
        </p:scale>
        <p:origin x="-3564" y="-96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6.wmf"/><Relationship Id="rId4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7" Type="http://schemas.openxmlformats.org/officeDocument/2006/relationships/image" Target="../media/image9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3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3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4" Type="http://schemas.openxmlformats.org/officeDocument/2006/relationships/image" Target="../media/image52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4" Type="http://schemas.openxmlformats.org/officeDocument/2006/relationships/image" Target="../media/image58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5" Type="http://schemas.openxmlformats.org/officeDocument/2006/relationships/image" Target="../media/image65.wmf"/><Relationship Id="rId4" Type="http://schemas.openxmlformats.org/officeDocument/2006/relationships/image" Target="../media/image6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1" sz="120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706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706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kumimoji="1" sz="120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706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>
                <a:ea typeface="宋体" charset="-122"/>
              </a:defRPr>
            </a:lvl1pPr>
          </a:lstStyle>
          <a:p>
            <a:pPr>
              <a:defRPr/>
            </a:pPr>
            <a:fld id="{A4C0B95D-C670-4BF8-B486-F04AAD53B53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92306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1" sz="120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522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22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3522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kumimoji="1" sz="120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522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>
                <a:ea typeface="宋体" charset="-122"/>
              </a:defRPr>
            </a:lvl1pPr>
          </a:lstStyle>
          <a:p>
            <a:pPr>
              <a:defRPr/>
            </a:pPr>
            <a:fld id="{C24150B0-D033-4BB8-ACAE-7253E33F1CC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343902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sp>
        <p:nvSpPr>
          <p:cNvPr id="440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fld id="{DA63EC28-850B-4FA0-BBB0-C0FA13838489}" type="slidenum">
              <a:rPr lang="en-US" altLang="zh-CN" sz="1200" smtClean="0"/>
              <a:pPr/>
              <a:t>1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4150B0-D033-4BB8-ACAE-7253E33F1CC2}" type="slidenum">
              <a:rPr lang="en-US" altLang="zh-CN" smtClean="0"/>
              <a:pPr>
                <a:defRPr/>
              </a:pPr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5580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4150B0-D033-4BB8-ACAE-7253E33F1CC2}" type="slidenum">
              <a:rPr lang="en-US" altLang="zh-CN" smtClean="0"/>
              <a:pPr>
                <a:defRPr/>
              </a:pPr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3455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（</a:t>
            </a:r>
            <a:r>
              <a:rPr lang="en-US" altLang="zh-CN" dirty="0" smtClean="0"/>
              <a:t>6</a:t>
            </a:r>
            <a:r>
              <a:rPr lang="zh-CN" altLang="en-US" dirty="0" smtClean="0"/>
              <a:t>）注意透镜不动，则条纹不动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4150B0-D033-4BB8-ACAE-7253E33F1CC2}" type="slidenum">
              <a:rPr lang="en-US" altLang="zh-CN" smtClean="0"/>
              <a:pPr>
                <a:defRPr/>
              </a:pPr>
              <a:t>14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664062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4150B0-D033-4BB8-ACAE-7253E33F1CC2}" type="slidenum">
              <a:rPr lang="en-US" altLang="zh-CN" smtClean="0"/>
              <a:pPr>
                <a:defRPr/>
              </a:pPr>
              <a:t>18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66780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B735D-03D2-4785-8E8F-6EB39C1AE15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8096852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3547D6-3C5A-49CD-AB24-8C27E254B3B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9719828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1F5FA-CFA9-44E1-89D5-7FA094DCB69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0618363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0D864-1AD2-4675-B5DE-CBE78F9BE06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671166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7F4FC8-B57E-40AD-9380-586D9CC1FDA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239394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CFC0D-0890-4881-BBE7-0D56C7FC2F0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0702465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B262E-1257-4F2C-9893-0F510B8BB4A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6124256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775C1-CDF3-4D69-BF49-B247E46DD4A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6365399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BBE85-7648-43F1-8563-8D19E557D18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555556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05F55B-02F3-462A-9CE7-D4DB6B23DB3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7710193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5F8DDE-AA78-4536-B6E0-A9478109C51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57613293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标题和图示或组织结构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SmartArt 占位符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B98F7-CAF3-4A04-B9FE-7857EAF9191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2017112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861B5-B54F-4DD6-8106-DC87883BB5E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6582372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7B3E13-A1D1-4AAB-A847-7D704A552EF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6380675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EE4E2E-A034-4D8A-A297-1F24A4B8F01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89212703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20915-E5FB-4BD2-8B35-799629CA3A0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340625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0E1D0-4FA7-4DB8-8F3C-797A1D7DFD6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0029638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1" sz="140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1" sz="140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400">
                <a:ea typeface="宋体" charset="-122"/>
              </a:defRPr>
            </a:lvl1pPr>
          </a:lstStyle>
          <a:p>
            <a:pPr>
              <a:defRPr/>
            </a:pPr>
            <a:fld id="{EF0A9D43-1DB7-4040-A5D6-0E2D7585257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3079" name="TextBox 1"/>
          <p:cNvSpPr txBox="1">
            <a:spLocks noChangeArrowheads="1"/>
          </p:cNvSpPr>
          <p:nvPr userDrawn="1"/>
        </p:nvSpPr>
        <p:spPr bwMode="auto">
          <a:xfrm>
            <a:off x="34925" y="6510338"/>
            <a:ext cx="4254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>
              <a:defRPr/>
            </a:pPr>
            <a:fld id="{0EF12B6B-03F9-44B4-A66D-987728EBD2C1}" type="slidenum">
              <a:rPr lang="zh-CN" altLang="en-US" sz="1600" smtClean="0">
                <a:solidFill>
                  <a:srgbClr val="A6A6A6"/>
                </a:solidFill>
              </a:rPr>
              <a:pPr>
                <a:defRPr/>
              </a:pPr>
              <a:t>‹#›</a:t>
            </a:fld>
            <a:endParaRPr lang="zh-CN" altLang="en-US" sz="1600" smtClean="0">
              <a:solidFill>
                <a:srgbClr val="A6A6A6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oleObject" Target="../embeddings/oleObject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0.wmf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12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5" Type="http://schemas.openxmlformats.org/officeDocument/2006/relationships/oleObject" Target="../embeddings/oleObject9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6.bin"/><Relationship Id="rId14" Type="http://schemas.openxmlformats.org/officeDocument/2006/relationships/image" Target="../media/image11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oleObject" Target="../embeddings/oleObject10.bin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11.wmf"/><Relationship Id="rId5" Type="http://schemas.openxmlformats.org/officeDocument/2006/relationships/image" Target="../media/image15.jpeg"/><Relationship Id="rId10" Type="http://schemas.openxmlformats.org/officeDocument/2006/relationships/oleObject" Target="../embeddings/oleObject13.bin"/><Relationship Id="rId4" Type="http://schemas.openxmlformats.org/officeDocument/2006/relationships/image" Target="../media/image13.wmf"/><Relationship Id="rId9" Type="http://schemas.openxmlformats.org/officeDocument/2006/relationships/image" Target="../media/image8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8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16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9.w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1.wmf"/><Relationship Id="rId4" Type="http://schemas.openxmlformats.org/officeDocument/2006/relationships/image" Target="../media/image23.png"/><Relationship Id="rId9" Type="http://schemas.openxmlformats.org/officeDocument/2006/relationships/oleObject" Target="../embeddings/oleObject19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oleObject" Target="../embeddings/oleObject3.bin"/><Relationship Id="rId18" Type="http://schemas.openxmlformats.org/officeDocument/2006/relationships/image" Target="../media/image9.w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22.bin"/><Relationship Id="rId12" Type="http://schemas.openxmlformats.org/officeDocument/2006/relationships/image" Target="../media/image27.wmf"/><Relationship Id="rId1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7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24.wmf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21.bin"/><Relationship Id="rId15" Type="http://schemas.openxmlformats.org/officeDocument/2006/relationships/oleObject" Target="../embeddings/oleObject4.bin"/><Relationship Id="rId10" Type="http://schemas.openxmlformats.org/officeDocument/2006/relationships/image" Target="../media/image26.wmf"/><Relationship Id="rId4" Type="http://schemas.openxmlformats.org/officeDocument/2006/relationships/image" Target="../media/image28.png"/><Relationship Id="rId9" Type="http://schemas.openxmlformats.org/officeDocument/2006/relationships/oleObject" Target="../embeddings/oleObject23.bin"/><Relationship Id="rId14" Type="http://schemas.openxmlformats.org/officeDocument/2006/relationships/image" Target="../media/image6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31.png"/><Relationship Id="rId4" Type="http://schemas.openxmlformats.org/officeDocument/2006/relationships/image" Target="../media/image29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34.png"/><Relationship Id="rId4" Type="http://schemas.openxmlformats.org/officeDocument/2006/relationships/image" Target="../media/image33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30.bin"/><Relationship Id="rId12" Type="http://schemas.openxmlformats.org/officeDocument/2006/relationships/image" Target="../media/image38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5.wmf"/><Relationship Id="rId11" Type="http://schemas.openxmlformats.org/officeDocument/2006/relationships/oleObject" Target="../embeddings/oleObject32.bin"/><Relationship Id="rId5" Type="http://schemas.openxmlformats.org/officeDocument/2006/relationships/oleObject" Target="../embeddings/oleObject29.bin"/><Relationship Id="rId10" Type="http://schemas.openxmlformats.org/officeDocument/2006/relationships/image" Target="../media/image37.wmf"/><Relationship Id="rId4" Type="http://schemas.openxmlformats.org/officeDocument/2006/relationships/image" Target="../media/image39.png"/><Relationship Id="rId9" Type="http://schemas.openxmlformats.org/officeDocument/2006/relationships/oleObject" Target="../embeddings/oleObject31.bin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48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12" Type="http://schemas.openxmlformats.org/officeDocument/2006/relationships/image" Target="../media/image5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0.wmf"/><Relationship Id="rId11" Type="http://schemas.openxmlformats.org/officeDocument/2006/relationships/image" Target="../media/image53.jpeg"/><Relationship Id="rId5" Type="http://schemas.openxmlformats.org/officeDocument/2006/relationships/oleObject" Target="../embeddings/oleObject35.bin"/><Relationship Id="rId10" Type="http://schemas.openxmlformats.org/officeDocument/2006/relationships/image" Target="../media/image52.wmf"/><Relationship Id="rId4" Type="http://schemas.openxmlformats.org/officeDocument/2006/relationships/image" Target="../media/image49.wmf"/><Relationship Id="rId9" Type="http://schemas.openxmlformats.org/officeDocument/2006/relationships/oleObject" Target="../embeddings/oleObject37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6.wmf"/><Relationship Id="rId5" Type="http://schemas.openxmlformats.org/officeDocument/2006/relationships/oleObject" Target="../embeddings/oleObject39.bin"/><Relationship Id="rId10" Type="http://schemas.openxmlformats.org/officeDocument/2006/relationships/image" Target="../media/image58.wmf"/><Relationship Id="rId4" Type="http://schemas.openxmlformats.org/officeDocument/2006/relationships/image" Target="../media/image55.wmf"/><Relationship Id="rId9" Type="http://schemas.openxmlformats.org/officeDocument/2006/relationships/oleObject" Target="../embeddings/oleObject4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60.w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59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12" Type="http://schemas.openxmlformats.org/officeDocument/2006/relationships/image" Target="../media/image65.wmf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62.wmf"/><Relationship Id="rId11" Type="http://schemas.openxmlformats.org/officeDocument/2006/relationships/oleObject" Target="../embeddings/oleObject48.bin"/><Relationship Id="rId5" Type="http://schemas.openxmlformats.org/officeDocument/2006/relationships/oleObject" Target="../embeddings/oleObject45.bin"/><Relationship Id="rId10" Type="http://schemas.openxmlformats.org/officeDocument/2006/relationships/image" Target="../media/image64.wmf"/><Relationship Id="rId4" Type="http://schemas.openxmlformats.org/officeDocument/2006/relationships/image" Target="../media/image61.wmf"/><Relationship Id="rId9" Type="http://schemas.openxmlformats.org/officeDocument/2006/relationships/oleObject" Target="../embeddings/oleObject4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681346"/>
          </a:xfrm>
        </p:spPr>
        <p:txBody>
          <a:bodyPr/>
          <a:lstStyle/>
          <a:p>
            <a:pPr eaLnBrk="1" hangingPunct="1"/>
            <a:r>
              <a:rPr lang="zh-CN" altLang="en-US" sz="4000" b="1" dirty="0" smtClean="0">
                <a:solidFill>
                  <a:srgbClr val="FF0000"/>
                </a:solidFill>
                <a:ea typeface="黑体" pitchFamily="49" charset="-122"/>
              </a:rPr>
              <a:t>光 的 衍 射</a:t>
            </a:r>
            <a:endParaRPr lang="en-US" altLang="zh-CN" sz="4000" b="1" dirty="0" smtClean="0">
              <a:solidFill>
                <a:srgbClr val="FF00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81588" y="1515765"/>
            <a:ext cx="5400675" cy="4419600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Tx/>
              <a:buNone/>
            </a:pPr>
            <a:r>
              <a:rPr lang="zh-CN" altLang="en-US" b="1" dirty="0" smtClean="0">
                <a:ea typeface="黑体" pitchFamily="49" charset="-122"/>
              </a:rPr>
              <a:t>一、概述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zh-CN" altLang="en-US" b="1" dirty="0" smtClean="0">
                <a:ea typeface="黑体" pitchFamily="49" charset="-122"/>
              </a:rPr>
              <a:t>二、单缝夫琅禾费衍射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zh-CN" altLang="en-US" b="1" dirty="0" smtClean="0">
                <a:ea typeface="黑体" pitchFamily="49" charset="-122"/>
              </a:rPr>
              <a:t>三、圆孔夫琅禾费衍射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zh-CN" altLang="en-US" b="1" dirty="0" smtClean="0">
                <a:ea typeface="黑体" pitchFamily="49" charset="-122"/>
              </a:rPr>
              <a:t>四、衍射光栅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463988" y="2780928"/>
            <a:ext cx="4524503" cy="3132348"/>
            <a:chOff x="4716016" y="2780928"/>
            <a:chExt cx="4524503" cy="3132348"/>
          </a:xfrm>
        </p:grpSpPr>
        <p:pic>
          <p:nvPicPr>
            <p:cNvPr id="48130" name="Picture 2" descr="https://ss0.bdstatic.com/70cFvHSh_Q1YnxGkpoWK1HF6hhy/it/u=2224156269,2732758051&amp;fm=26&amp;gp=0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92" t="31248" r="16841" b="14321"/>
            <a:stretch/>
          </p:blipFill>
          <p:spPr bwMode="auto">
            <a:xfrm>
              <a:off x="4716016" y="2780928"/>
              <a:ext cx="4524503" cy="3132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" name="直接箭头连接符 2"/>
            <p:cNvCxnSpPr/>
            <p:nvPr/>
          </p:nvCxnSpPr>
          <p:spPr bwMode="auto">
            <a:xfrm flipV="1">
              <a:off x="5436096" y="3284984"/>
              <a:ext cx="3384376" cy="1260140"/>
            </a:xfrm>
            <a:prstGeom prst="straightConnector1">
              <a:avLst/>
            </a:prstGeom>
            <a:ln w="9525" cap="flat" cmpd="sng" algn="ctr">
              <a:solidFill>
                <a:srgbClr val="000099"/>
              </a:solidFill>
              <a:prstDash val="dash"/>
              <a:round/>
              <a:headEnd type="none" w="med" len="med"/>
              <a:tailEnd type="arrow" w="med" len="med"/>
            </a:ln>
            <a:ex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8" name="直接箭头连接符 7"/>
            <p:cNvCxnSpPr/>
            <p:nvPr/>
          </p:nvCxnSpPr>
          <p:spPr bwMode="auto">
            <a:xfrm flipV="1">
              <a:off x="5400092" y="3284984"/>
              <a:ext cx="3378448" cy="1560494"/>
            </a:xfrm>
            <a:prstGeom prst="straightConnector1">
              <a:avLst/>
            </a:prstGeom>
            <a:ln w="9525" cap="flat" cmpd="sng" algn="ctr">
              <a:solidFill>
                <a:srgbClr val="000099"/>
              </a:solidFill>
              <a:prstDash val="dash"/>
              <a:round/>
              <a:headEnd type="none" w="med" len="med"/>
              <a:tailEnd type="arrow" w="med" len="med"/>
            </a:ln>
            <a:ex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 bwMode="auto">
            <a:xfrm flipV="1">
              <a:off x="5436096" y="3284984"/>
              <a:ext cx="3384376" cy="516378"/>
            </a:xfrm>
            <a:prstGeom prst="straightConnector1">
              <a:avLst/>
            </a:prstGeom>
            <a:ln w="9525" cap="flat" cmpd="sng" algn="ctr">
              <a:solidFill>
                <a:srgbClr val="000099"/>
              </a:solidFill>
              <a:prstDash val="dash"/>
              <a:round/>
              <a:headEnd type="none" w="med" len="med"/>
              <a:tailEnd type="arrow" w="med" len="med"/>
            </a:ln>
            <a:ex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pPr eaLnBrk="1" hangingPunct="1"/>
            <a:r>
              <a:rPr lang="zh-CN" altLang="en-US" sz="3600" b="1" smtClean="0">
                <a:ea typeface="黑体" pitchFamily="49" charset="-122"/>
              </a:rPr>
              <a:t>一、概述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6388" y="765175"/>
            <a:ext cx="7831772" cy="1787525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r>
              <a:rPr lang="zh-CN" altLang="en-US" sz="2800" b="1" dirty="0" smtClean="0">
                <a:solidFill>
                  <a:schemeClr val="accent2"/>
                </a:solidFill>
                <a:ea typeface="黑体" pitchFamily="49" charset="-122"/>
              </a:rPr>
              <a:t>定义：</a:t>
            </a:r>
            <a:endParaRPr lang="en-US" altLang="zh-CN" sz="2800" b="1" dirty="0" smtClean="0">
              <a:solidFill>
                <a:schemeClr val="accent2"/>
              </a:solidFill>
              <a:ea typeface="黑体" pitchFamily="49" charset="-122"/>
            </a:endParaRPr>
          </a:p>
          <a:p>
            <a:pPr algn="just" eaLnBrk="1" hangingPunct="1">
              <a:spcBef>
                <a:spcPct val="0"/>
              </a:spcBef>
            </a:pPr>
            <a:r>
              <a:rPr lang="zh-CN" altLang="en-US" sz="2800" b="1" dirty="0" smtClean="0"/>
              <a:t>光</a:t>
            </a:r>
            <a:r>
              <a:rPr lang="zh-CN" altLang="en-US" sz="2800" b="1" dirty="0" smtClean="0">
                <a:solidFill>
                  <a:schemeClr val="accent2"/>
                </a:solidFill>
                <a:ea typeface="黑体" pitchFamily="49" charset="-122"/>
              </a:rPr>
              <a:t>偏离直线传播</a:t>
            </a:r>
            <a:r>
              <a:rPr lang="zh-CN" altLang="en-US" sz="2800" b="1" dirty="0" smtClean="0"/>
              <a:t>的现象称为</a:t>
            </a:r>
            <a:r>
              <a:rPr lang="zh-CN" altLang="en-US" sz="2800" b="1" dirty="0" smtClean="0">
                <a:solidFill>
                  <a:schemeClr val="tx2"/>
                </a:solidFill>
              </a:rPr>
              <a:t>光的衍射</a:t>
            </a:r>
            <a:r>
              <a:rPr lang="en-US" altLang="zh-CN" sz="2800" b="1" dirty="0" smtClean="0"/>
              <a:t>(diffraction)</a:t>
            </a:r>
            <a:r>
              <a:rPr lang="zh-CN" altLang="en-US" sz="2800" b="1" dirty="0" smtClean="0"/>
              <a:t>现象。衍射系统通常包括：</a:t>
            </a:r>
            <a:r>
              <a:rPr lang="zh-CN" altLang="en-US" sz="2800" b="1" dirty="0" smtClean="0">
                <a:solidFill>
                  <a:schemeClr val="accent2"/>
                </a:solidFill>
                <a:ea typeface="黑体" pitchFamily="49" charset="-122"/>
              </a:rPr>
              <a:t>光源、衍射屏、接收屏</a:t>
            </a:r>
            <a:r>
              <a:rPr lang="zh-CN" altLang="en-US" sz="2800" b="1" dirty="0" smtClean="0"/>
              <a:t>三部分。</a:t>
            </a:r>
            <a:endParaRPr lang="zh-CN" altLang="en-US" sz="2800" dirty="0" smtClean="0"/>
          </a:p>
        </p:txBody>
      </p:sp>
      <p:sp>
        <p:nvSpPr>
          <p:cNvPr id="3076" name="Rectangle 2"/>
          <p:cNvSpPr txBox="1">
            <a:spLocks noChangeArrowheads="1"/>
          </p:cNvSpPr>
          <p:nvPr/>
        </p:nvSpPr>
        <p:spPr bwMode="auto">
          <a:xfrm>
            <a:off x="344560" y="2534176"/>
            <a:ext cx="4430640" cy="3777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kumimoji="1" lang="zh-CN" altLang="en-US" sz="2800" b="1" dirty="0">
                <a:solidFill>
                  <a:schemeClr val="accent2"/>
                </a:solidFill>
                <a:ea typeface="黑体" pitchFamily="49" charset="-122"/>
              </a:rPr>
              <a:t>惠更斯</a:t>
            </a:r>
            <a:r>
              <a:rPr kumimoji="1" lang="en-US" altLang="zh-CN" sz="2800" b="1" dirty="0">
                <a:solidFill>
                  <a:schemeClr val="accent2"/>
                </a:solidFill>
                <a:ea typeface="黑体" pitchFamily="49" charset="-122"/>
              </a:rPr>
              <a:t>-</a:t>
            </a:r>
            <a:r>
              <a:rPr kumimoji="1" lang="zh-CN" altLang="en-US" sz="2800" b="1" dirty="0">
                <a:solidFill>
                  <a:schemeClr val="accent2"/>
                </a:solidFill>
                <a:ea typeface="黑体" pitchFamily="49" charset="-122"/>
              </a:rPr>
              <a:t>菲涅耳原理</a:t>
            </a:r>
            <a:r>
              <a:rPr kumimoji="1" lang="en-US" altLang="zh-CN" sz="2800" b="1" dirty="0">
                <a:solidFill>
                  <a:schemeClr val="accent2"/>
                </a:solidFill>
                <a:ea typeface="黑体" pitchFamily="49" charset="-122"/>
              </a:rPr>
              <a:t>Huygens-Fresnel </a:t>
            </a:r>
            <a:r>
              <a:rPr kumimoji="1" lang="en-US" altLang="zh-CN" sz="2800" b="1" dirty="0" smtClean="0">
                <a:solidFill>
                  <a:schemeClr val="accent2"/>
                </a:solidFill>
                <a:ea typeface="黑体" pitchFamily="49" charset="-122"/>
              </a:rPr>
              <a:t>principle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kumimoji="1" lang="zh-CN" altLang="en-US" sz="2800" b="1" dirty="0" smtClean="0"/>
              <a:t>波前</a:t>
            </a:r>
            <a:r>
              <a:rPr kumimoji="1" lang="en-US" altLang="zh-CN" sz="2800" b="1" i="1" dirty="0" smtClean="0"/>
              <a:t>S</a:t>
            </a:r>
            <a:r>
              <a:rPr kumimoji="1" lang="zh-CN" altLang="en-US" sz="2800" b="1" dirty="0" smtClean="0"/>
              <a:t>上每个面元</a:t>
            </a:r>
            <a:r>
              <a:rPr kumimoji="1" lang="en-US" altLang="zh-CN" sz="2800" b="1" dirty="0" err="1" smtClean="0"/>
              <a:t>d</a:t>
            </a:r>
            <a:r>
              <a:rPr kumimoji="1" lang="en-US" altLang="zh-CN" sz="2800" b="1" i="1" dirty="0" err="1" smtClean="0"/>
              <a:t>S</a:t>
            </a:r>
            <a:r>
              <a:rPr kumimoji="1" lang="zh-CN" altLang="en-US" sz="2800" b="1" dirty="0" smtClean="0"/>
              <a:t>都可以看成是发出球面子波的</a:t>
            </a:r>
            <a:r>
              <a:rPr kumimoji="1" lang="zh-CN" altLang="en-US" sz="2800" b="1" dirty="0" smtClean="0">
                <a:solidFill>
                  <a:schemeClr val="accent2"/>
                </a:solidFill>
                <a:ea typeface="黑体" pitchFamily="49" charset="-122"/>
              </a:rPr>
              <a:t>新波源</a:t>
            </a:r>
            <a:r>
              <a:rPr kumimoji="1" lang="zh-CN" altLang="en-US" sz="2800" b="1" dirty="0" smtClean="0"/>
              <a:t>，空间任一点</a:t>
            </a:r>
            <a:r>
              <a:rPr kumimoji="1" lang="en-US" altLang="zh-CN" sz="2800" b="1" i="1" dirty="0" smtClean="0"/>
              <a:t>P</a:t>
            </a:r>
            <a:r>
              <a:rPr kumimoji="1" lang="zh-CN" altLang="en-US" sz="2800" b="1" dirty="0" smtClean="0"/>
              <a:t>的振动是所有这些子波在该点的</a:t>
            </a:r>
            <a:r>
              <a:rPr kumimoji="1" lang="zh-CN" altLang="en-US" sz="2800" b="1" dirty="0" smtClean="0">
                <a:solidFill>
                  <a:schemeClr val="accent2"/>
                </a:solidFill>
                <a:ea typeface="黑体" pitchFamily="49" charset="-122"/>
              </a:rPr>
              <a:t>相干叠加</a:t>
            </a:r>
            <a:r>
              <a:rPr kumimoji="1" lang="zh-CN" altLang="en-US" sz="2800" b="1" dirty="0" smtClean="0"/>
              <a:t>。</a:t>
            </a:r>
            <a:endParaRPr kumimoji="1" lang="zh-CN" altLang="en-US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00" y="304800"/>
            <a:ext cx="8677275" cy="1395413"/>
          </a:xfrm>
        </p:spPr>
        <p:txBody>
          <a:bodyPr/>
          <a:lstStyle/>
          <a:p>
            <a:pPr eaLnBrk="1" hangingPunct="1"/>
            <a:r>
              <a:rPr lang="zh-CN" altLang="en-US" sz="3600" b="1" smtClean="0">
                <a:solidFill>
                  <a:srgbClr val="FF0000"/>
                </a:solidFill>
                <a:ea typeface="黑体" pitchFamily="49" charset="-122"/>
              </a:rPr>
              <a:t>二、单缝夫琅禾费衍射</a:t>
            </a:r>
            <a:br>
              <a:rPr lang="zh-CN" altLang="en-US" sz="3600" b="1" smtClean="0">
                <a:solidFill>
                  <a:srgbClr val="FF0000"/>
                </a:solidFill>
                <a:ea typeface="黑体" pitchFamily="49" charset="-122"/>
              </a:rPr>
            </a:br>
            <a:r>
              <a:rPr lang="en-US" altLang="zh-CN" b="1" smtClean="0">
                <a:solidFill>
                  <a:srgbClr val="FF0000"/>
                </a:solidFill>
              </a:rPr>
              <a:t>Single slit Fraunhofer diffraction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0" y="1676400"/>
            <a:ext cx="6248400" cy="41148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altLang="zh-CN" sz="3600" b="1" smtClean="0"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en-US" sz="3600" b="1" smtClean="0">
                <a:latin typeface="黑体" pitchFamily="49" charset="-122"/>
                <a:ea typeface="黑体" pitchFamily="49" charset="-122"/>
              </a:rPr>
              <a:t>、实验描述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altLang="zh-CN" sz="3600" b="1" smtClean="0">
                <a:latin typeface="黑体" pitchFamily="49" charset="-122"/>
                <a:ea typeface="黑体" pitchFamily="49" charset="-122"/>
              </a:rPr>
              <a:t>2</a:t>
            </a:r>
            <a:r>
              <a:rPr lang="zh-CN" altLang="en-US" sz="3600" b="1" smtClean="0">
                <a:latin typeface="黑体" pitchFamily="49" charset="-122"/>
                <a:ea typeface="黑体" pitchFamily="49" charset="-122"/>
              </a:rPr>
              <a:t>、实验分析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altLang="zh-CN" sz="3600" b="1" smtClean="0">
                <a:latin typeface="黑体" pitchFamily="49" charset="-122"/>
                <a:ea typeface="黑体" pitchFamily="49" charset="-122"/>
              </a:rPr>
              <a:t>3</a:t>
            </a:r>
            <a:r>
              <a:rPr lang="zh-CN" altLang="en-US" sz="3600" b="1" smtClean="0">
                <a:latin typeface="黑体" pitchFamily="49" charset="-122"/>
                <a:ea typeface="黑体" pitchFamily="49" charset="-122"/>
              </a:rPr>
              <a:t>、实验结论与特点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47763" y="674520"/>
            <a:ext cx="6272113" cy="3255963"/>
            <a:chOff x="858264" y="937166"/>
            <a:chExt cx="6272113" cy="3255963"/>
          </a:xfrm>
        </p:grpSpPr>
        <p:pic>
          <p:nvPicPr>
            <p:cNvPr id="6146" name="图片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3" t="11819" r="36870" b="17430"/>
            <a:stretch/>
          </p:blipFill>
          <p:spPr bwMode="auto">
            <a:xfrm>
              <a:off x="858264" y="937166"/>
              <a:ext cx="4647592" cy="3255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281" t="1601" r="1" b="8141"/>
            <a:stretch/>
          </p:blipFill>
          <p:spPr bwMode="auto">
            <a:xfrm>
              <a:off x="5554495" y="1254870"/>
              <a:ext cx="1575882" cy="2315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47" name="Rectangle 2"/>
          <p:cNvSpPr>
            <a:spLocks noGrp="1"/>
          </p:cNvSpPr>
          <p:nvPr>
            <p:ph type="title"/>
          </p:nvPr>
        </p:nvSpPr>
        <p:spPr>
          <a:xfrm>
            <a:off x="676073" y="0"/>
            <a:ext cx="7772400" cy="603115"/>
          </a:xfrm>
        </p:spPr>
        <p:txBody>
          <a:bodyPr/>
          <a:lstStyle/>
          <a:p>
            <a:pPr eaLnBrk="1" hangingPunct="1"/>
            <a:r>
              <a:rPr lang="en-US" altLang="zh-CN" sz="2800" b="1" dirty="0" smtClean="0">
                <a:solidFill>
                  <a:srgbClr val="C00000"/>
                </a:solidFill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en-US" sz="2800" b="1" dirty="0" smtClean="0">
                <a:solidFill>
                  <a:srgbClr val="C00000"/>
                </a:solidFill>
                <a:latin typeface="黑体" pitchFamily="49" charset="-122"/>
                <a:ea typeface="黑体" pitchFamily="49" charset="-122"/>
              </a:rPr>
              <a:t>、实验描述 </a:t>
            </a:r>
            <a:r>
              <a:rPr lang="en-US" altLang="zh-CN" sz="3600" b="1" dirty="0" smtClean="0">
                <a:solidFill>
                  <a:srgbClr val="C00000"/>
                </a:solidFill>
              </a:rPr>
              <a:t>Experiment description</a:t>
            </a:r>
          </a:p>
        </p:txBody>
      </p:sp>
      <p:sp>
        <p:nvSpPr>
          <p:cNvPr id="6148" name="Rectangle 3"/>
          <p:cNvSpPr>
            <a:spLocks noGrp="1"/>
          </p:cNvSpPr>
          <p:nvPr>
            <p:ph type="body" sz="half" idx="1"/>
          </p:nvPr>
        </p:nvSpPr>
        <p:spPr>
          <a:xfrm>
            <a:off x="194556" y="3849045"/>
            <a:ext cx="8677072" cy="1871663"/>
          </a:xfrm>
        </p:spPr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zh-CN" altLang="en-US" sz="2400" dirty="0" smtClean="0">
                <a:ea typeface="黑体" pitchFamily="49" charset="-122"/>
              </a:rPr>
              <a:t>光源光波经透镜</a:t>
            </a:r>
            <a:r>
              <a:rPr lang="en-US" altLang="zh-CN" sz="2400" i="1" dirty="0" smtClean="0">
                <a:ea typeface="黑体" pitchFamily="49" charset="-122"/>
              </a:rPr>
              <a:t>L</a:t>
            </a:r>
            <a:r>
              <a:rPr lang="en-US" altLang="zh-CN" sz="2400" baseline="-25000" dirty="0" smtClean="0">
                <a:ea typeface="黑体" pitchFamily="49" charset="-122"/>
              </a:rPr>
              <a:t>1</a:t>
            </a:r>
            <a:r>
              <a:rPr lang="zh-CN" altLang="en-US" sz="2400" dirty="0" smtClean="0">
                <a:ea typeface="黑体" pitchFamily="49" charset="-122"/>
              </a:rPr>
              <a:t>变成平行光，经过狭缝</a:t>
            </a:r>
            <a:r>
              <a:rPr lang="en-US" altLang="zh-CN" sz="2400" i="1" dirty="0" smtClean="0">
                <a:ea typeface="黑体" pitchFamily="49" charset="-122"/>
              </a:rPr>
              <a:t>AB</a:t>
            </a:r>
            <a:r>
              <a:rPr lang="zh-CN" altLang="en-US" sz="2400" dirty="0" smtClean="0">
                <a:ea typeface="黑体" pitchFamily="49" charset="-122"/>
              </a:rPr>
              <a:t>发生衍射。取各个子波源发出的衍射角为</a:t>
            </a:r>
            <a:r>
              <a:rPr lang="zh-CN" altLang="en-US" sz="2400" i="1" dirty="0" smtClean="0">
                <a:ea typeface="黑体" pitchFamily="49" charset="-122"/>
                <a:sym typeface="Symbol" pitchFamily="18" charset="2"/>
              </a:rPr>
              <a:t> </a:t>
            </a:r>
            <a:r>
              <a:rPr lang="zh-CN" altLang="en-US" sz="2400" dirty="0" smtClean="0">
                <a:ea typeface="黑体" pitchFamily="49" charset="-122"/>
                <a:sym typeface="Symbol" pitchFamily="18" charset="2"/>
              </a:rPr>
              <a:t>的一束</a:t>
            </a:r>
            <a:r>
              <a:rPr lang="zh-CN" altLang="en-US" sz="2400" dirty="0" smtClean="0">
                <a:solidFill>
                  <a:schemeClr val="accent2"/>
                </a:solidFill>
                <a:ea typeface="黑体" pitchFamily="49" charset="-122"/>
                <a:sym typeface="Symbol" pitchFamily="18" charset="2"/>
              </a:rPr>
              <a:t>平行光</a:t>
            </a:r>
            <a:r>
              <a:rPr lang="zh-CN" altLang="en-US" sz="2400" dirty="0" smtClean="0">
                <a:ea typeface="黑体" pitchFamily="49" charset="-122"/>
                <a:sym typeface="Symbol" pitchFamily="18" charset="2"/>
              </a:rPr>
              <a:t>，经透镜</a:t>
            </a:r>
            <a:r>
              <a:rPr lang="en-US" altLang="zh-CN" sz="2400" i="1" dirty="0" smtClean="0">
                <a:ea typeface="黑体" pitchFamily="49" charset="-122"/>
                <a:sym typeface="Symbol" pitchFamily="18" charset="2"/>
              </a:rPr>
              <a:t>L</a:t>
            </a:r>
            <a:r>
              <a:rPr lang="en-US" altLang="zh-CN" sz="2400" baseline="-25000" dirty="0" smtClean="0">
                <a:ea typeface="黑体" pitchFamily="49" charset="-122"/>
                <a:sym typeface="Symbol" pitchFamily="18" charset="2"/>
              </a:rPr>
              <a:t>2</a:t>
            </a:r>
            <a:r>
              <a:rPr lang="zh-CN" altLang="en-US" sz="2400" dirty="0" smtClean="0">
                <a:ea typeface="黑体" pitchFamily="49" charset="-122"/>
                <a:sym typeface="Symbol" pitchFamily="18" charset="2"/>
              </a:rPr>
              <a:t>后会聚在屏上</a:t>
            </a:r>
            <a:r>
              <a:rPr lang="en-US" altLang="zh-CN" sz="2400" i="1" dirty="0" smtClean="0">
                <a:ea typeface="黑体" pitchFamily="49" charset="-122"/>
                <a:sym typeface="Symbol" pitchFamily="18" charset="2"/>
              </a:rPr>
              <a:t>P</a:t>
            </a:r>
            <a:r>
              <a:rPr lang="zh-CN" altLang="en-US" sz="2400" dirty="0" smtClean="0">
                <a:ea typeface="黑体" pitchFamily="49" charset="-122"/>
                <a:sym typeface="Symbol" pitchFamily="18" charset="2"/>
              </a:rPr>
              <a:t>处。屏上出现单缝衍射图样。</a:t>
            </a:r>
            <a:endParaRPr lang="en-US" altLang="zh-CN" sz="2400" dirty="0" smtClean="0">
              <a:ea typeface="黑体" pitchFamily="49" charset="-122"/>
              <a:sym typeface="Symbol" pitchFamily="18" charset="2"/>
            </a:endParaRPr>
          </a:p>
          <a:p>
            <a:pPr eaLnBrk="1" hangingPunct="1">
              <a:spcBef>
                <a:spcPts val="0"/>
              </a:spcBef>
            </a:pPr>
            <a:r>
              <a:rPr lang="zh-CN" altLang="en-US" sz="2400" dirty="0" smtClean="0"/>
              <a:t>正</a:t>
            </a:r>
            <a:r>
              <a:rPr lang="zh-CN" altLang="en-US" sz="2400" dirty="0"/>
              <a:t>对狭缝的是</a:t>
            </a:r>
            <a:r>
              <a:rPr lang="zh-CN" altLang="en-US" sz="2400" dirty="0">
                <a:solidFill>
                  <a:schemeClr val="accent2"/>
                </a:solidFill>
                <a:ea typeface="黑体" pitchFamily="49" charset="-122"/>
              </a:rPr>
              <a:t>中央亮</a:t>
            </a:r>
            <a:r>
              <a:rPr lang="zh-CN" altLang="en-US" sz="2400" dirty="0" smtClean="0">
                <a:solidFill>
                  <a:schemeClr val="accent2"/>
                </a:solidFill>
                <a:ea typeface="黑体" pitchFamily="49" charset="-122"/>
              </a:rPr>
              <a:t>带</a:t>
            </a:r>
            <a:r>
              <a:rPr lang="en-US" altLang="zh-CN" sz="2400" dirty="0" smtClean="0"/>
              <a:t>,</a:t>
            </a:r>
            <a:r>
              <a:rPr lang="zh-CN" altLang="en-US" sz="2400" dirty="0" smtClean="0"/>
              <a:t>宽度</a:t>
            </a:r>
            <a:r>
              <a:rPr lang="zh-CN" altLang="en-US" sz="2400" dirty="0"/>
              <a:t>是其他明条纹宽度的两倍；其光强自中心向两侧连续递减</a:t>
            </a:r>
            <a:r>
              <a:rPr lang="zh-CN" altLang="en-US" sz="2400" dirty="0" smtClean="0"/>
              <a:t>。</a:t>
            </a:r>
            <a:endParaRPr lang="zh-CN" altLang="en-US" sz="2400" dirty="0" smtClean="0">
              <a:ea typeface="黑体" pitchFamily="49" charset="-122"/>
              <a:sym typeface="Symbol" pitchFamily="18" charset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组合 113"/>
          <p:cNvGrpSpPr/>
          <p:nvPr/>
        </p:nvGrpSpPr>
        <p:grpSpPr>
          <a:xfrm>
            <a:off x="884511" y="659620"/>
            <a:ext cx="6969129" cy="2916241"/>
            <a:chOff x="884511" y="659620"/>
            <a:chExt cx="6969129" cy="2916241"/>
          </a:xfrm>
        </p:grpSpPr>
        <p:sp>
          <p:nvSpPr>
            <p:cNvPr id="115" name="Oval 14"/>
            <p:cNvSpPr>
              <a:spLocks noChangeArrowheads="1"/>
            </p:cNvSpPr>
            <p:nvPr/>
          </p:nvSpPr>
          <p:spPr bwMode="auto">
            <a:xfrm>
              <a:off x="2244999" y="1491471"/>
              <a:ext cx="169863" cy="1389064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" name="Line 15"/>
            <p:cNvSpPr>
              <a:spLocks noChangeShapeType="1"/>
            </p:cNvSpPr>
            <p:nvPr/>
          </p:nvSpPr>
          <p:spPr bwMode="auto">
            <a:xfrm>
              <a:off x="3603900" y="937433"/>
              <a:ext cx="0" cy="69532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7" name="Line 16"/>
            <p:cNvSpPr>
              <a:spLocks noChangeShapeType="1"/>
            </p:cNvSpPr>
            <p:nvPr/>
          </p:nvSpPr>
          <p:spPr bwMode="auto">
            <a:xfrm>
              <a:off x="3603900" y="2744010"/>
              <a:ext cx="0" cy="83185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8" name="Line 17"/>
            <p:cNvSpPr>
              <a:spLocks noChangeShapeType="1"/>
            </p:cNvSpPr>
            <p:nvPr/>
          </p:nvSpPr>
          <p:spPr bwMode="auto">
            <a:xfrm>
              <a:off x="2244999" y="1632759"/>
              <a:ext cx="135890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" name="Line 18"/>
            <p:cNvSpPr>
              <a:spLocks noChangeShapeType="1"/>
            </p:cNvSpPr>
            <p:nvPr/>
          </p:nvSpPr>
          <p:spPr bwMode="auto">
            <a:xfrm>
              <a:off x="2244999" y="2744010"/>
              <a:ext cx="135890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20" name="Group 19"/>
            <p:cNvGrpSpPr>
              <a:grpSpLocks/>
            </p:cNvGrpSpPr>
            <p:nvPr/>
          </p:nvGrpSpPr>
          <p:grpSpPr bwMode="auto">
            <a:xfrm>
              <a:off x="5096151" y="1216833"/>
              <a:ext cx="620713" cy="1943102"/>
              <a:chOff x="6723" y="9708"/>
              <a:chExt cx="657" cy="2184"/>
            </a:xfrm>
          </p:grpSpPr>
          <p:sp>
            <p:nvSpPr>
              <p:cNvPr id="174" name="Oval 20"/>
              <p:cNvSpPr>
                <a:spLocks noChangeArrowheads="1"/>
              </p:cNvSpPr>
              <p:nvPr/>
            </p:nvSpPr>
            <p:spPr bwMode="auto">
              <a:xfrm>
                <a:off x="6840" y="9708"/>
                <a:ext cx="540" cy="2184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75" name="Group 21"/>
              <p:cNvGrpSpPr>
                <a:grpSpLocks/>
              </p:cNvGrpSpPr>
              <p:nvPr/>
            </p:nvGrpSpPr>
            <p:grpSpPr bwMode="auto">
              <a:xfrm>
                <a:off x="6723" y="9708"/>
                <a:ext cx="360" cy="2184"/>
                <a:chOff x="6840" y="9708"/>
                <a:chExt cx="360" cy="2184"/>
              </a:xfrm>
            </p:grpSpPr>
            <p:sp>
              <p:nvSpPr>
                <p:cNvPr id="176" name="Rectangle 22"/>
                <p:cNvSpPr>
                  <a:spLocks noChangeArrowheads="1"/>
                </p:cNvSpPr>
                <p:nvPr/>
              </p:nvSpPr>
              <p:spPr bwMode="auto">
                <a:xfrm>
                  <a:off x="6840" y="9708"/>
                  <a:ext cx="360" cy="218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7" name="Line 23"/>
                <p:cNvSpPr>
                  <a:spLocks noChangeShapeType="1"/>
                </p:cNvSpPr>
                <p:nvPr/>
              </p:nvSpPr>
              <p:spPr bwMode="auto">
                <a:xfrm>
                  <a:off x="7200" y="9708"/>
                  <a:ext cx="0" cy="2184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21" name="Line 24"/>
            <p:cNvSpPr>
              <a:spLocks noChangeShapeType="1"/>
            </p:cNvSpPr>
            <p:nvPr/>
          </p:nvSpPr>
          <p:spPr bwMode="auto">
            <a:xfrm>
              <a:off x="7513915" y="937433"/>
              <a:ext cx="0" cy="263842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2" name="Line 25"/>
            <p:cNvSpPr>
              <a:spLocks noChangeShapeType="1"/>
            </p:cNvSpPr>
            <p:nvPr/>
          </p:nvSpPr>
          <p:spPr bwMode="auto">
            <a:xfrm>
              <a:off x="884511" y="2186797"/>
              <a:ext cx="696912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" name="Line 26"/>
            <p:cNvSpPr>
              <a:spLocks noChangeShapeType="1"/>
            </p:cNvSpPr>
            <p:nvPr/>
          </p:nvSpPr>
          <p:spPr bwMode="auto">
            <a:xfrm flipV="1">
              <a:off x="1224236" y="1632759"/>
              <a:ext cx="1020763" cy="5540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" name="Line 27"/>
            <p:cNvSpPr>
              <a:spLocks noChangeShapeType="1"/>
            </p:cNvSpPr>
            <p:nvPr/>
          </p:nvSpPr>
          <p:spPr bwMode="auto">
            <a:xfrm>
              <a:off x="1224236" y="2186797"/>
              <a:ext cx="1020763" cy="5572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5" name="Line 28"/>
            <p:cNvSpPr>
              <a:spLocks noChangeShapeType="1"/>
            </p:cNvSpPr>
            <p:nvPr/>
          </p:nvSpPr>
          <p:spPr bwMode="auto">
            <a:xfrm flipV="1">
              <a:off x="1224236" y="1908984"/>
              <a:ext cx="1020763" cy="2778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6" name="Line 29"/>
            <p:cNvSpPr>
              <a:spLocks noChangeShapeType="1"/>
            </p:cNvSpPr>
            <p:nvPr/>
          </p:nvSpPr>
          <p:spPr bwMode="auto">
            <a:xfrm>
              <a:off x="1224236" y="2186797"/>
              <a:ext cx="1020763" cy="2778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7" name="Line 30"/>
            <p:cNvSpPr>
              <a:spLocks noChangeShapeType="1"/>
            </p:cNvSpPr>
            <p:nvPr/>
          </p:nvSpPr>
          <p:spPr bwMode="auto">
            <a:xfrm>
              <a:off x="2244999" y="1908984"/>
              <a:ext cx="135890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8" name="Line 31"/>
            <p:cNvSpPr>
              <a:spLocks noChangeShapeType="1"/>
            </p:cNvSpPr>
            <p:nvPr/>
          </p:nvSpPr>
          <p:spPr bwMode="auto">
            <a:xfrm>
              <a:off x="2244999" y="2464610"/>
              <a:ext cx="135890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9" name="Line 32"/>
            <p:cNvSpPr>
              <a:spLocks noChangeShapeType="1"/>
            </p:cNvSpPr>
            <p:nvPr/>
          </p:nvSpPr>
          <p:spPr bwMode="auto">
            <a:xfrm>
              <a:off x="3603900" y="1632759"/>
              <a:ext cx="0" cy="11112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0" name="Oval 38"/>
            <p:cNvSpPr>
              <a:spLocks noChangeArrowheads="1"/>
            </p:cNvSpPr>
            <p:nvPr/>
          </p:nvSpPr>
          <p:spPr bwMode="auto">
            <a:xfrm>
              <a:off x="1224236" y="2132822"/>
              <a:ext cx="106363" cy="100013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1" name="Text Box 39"/>
            <p:cNvSpPr txBox="1">
              <a:spLocks noChangeArrowheads="1"/>
            </p:cNvSpPr>
            <p:nvPr/>
          </p:nvSpPr>
          <p:spPr bwMode="auto">
            <a:xfrm>
              <a:off x="1224236" y="1908984"/>
              <a:ext cx="169863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 dirty="0"/>
                <a:t>S</a:t>
              </a:r>
            </a:p>
          </p:txBody>
        </p:sp>
        <p:sp>
          <p:nvSpPr>
            <p:cNvPr id="132" name="Text Box 40"/>
            <p:cNvSpPr txBox="1">
              <a:spLocks noChangeArrowheads="1"/>
            </p:cNvSpPr>
            <p:nvPr/>
          </p:nvSpPr>
          <p:spPr bwMode="auto">
            <a:xfrm>
              <a:off x="2244999" y="1216833"/>
              <a:ext cx="339725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L</a:t>
              </a:r>
              <a:r>
                <a:rPr kumimoji="1" lang="en-US" altLang="zh-CN" sz="2000" b="1" i="1" baseline="-25000"/>
                <a:t>1</a:t>
              </a:r>
              <a:endParaRPr kumimoji="1" lang="en-US" altLang="zh-CN" sz="2000" b="1"/>
            </a:p>
          </p:txBody>
        </p:sp>
        <p:sp>
          <p:nvSpPr>
            <p:cNvPr id="133" name="Text Box 41"/>
            <p:cNvSpPr txBox="1">
              <a:spLocks noChangeArrowheads="1"/>
            </p:cNvSpPr>
            <p:nvPr/>
          </p:nvSpPr>
          <p:spPr bwMode="auto">
            <a:xfrm>
              <a:off x="5304113" y="937433"/>
              <a:ext cx="339725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L</a:t>
              </a:r>
              <a:r>
                <a:rPr kumimoji="1" lang="en-US" altLang="zh-CN" sz="2000" b="1" i="1" baseline="-25000"/>
                <a:t>2</a:t>
              </a:r>
              <a:endParaRPr kumimoji="1" lang="en-US" altLang="zh-CN" sz="2000" b="1"/>
            </a:p>
          </p:txBody>
        </p:sp>
        <p:sp>
          <p:nvSpPr>
            <p:cNvPr id="134" name="Text Box 42"/>
            <p:cNvSpPr txBox="1">
              <a:spLocks noChangeArrowheads="1"/>
            </p:cNvSpPr>
            <p:nvPr/>
          </p:nvSpPr>
          <p:spPr bwMode="auto">
            <a:xfrm>
              <a:off x="3434037" y="659620"/>
              <a:ext cx="339725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D</a:t>
              </a:r>
            </a:p>
          </p:txBody>
        </p:sp>
        <p:sp>
          <p:nvSpPr>
            <p:cNvPr id="135" name="Text Box 44"/>
            <p:cNvSpPr txBox="1">
              <a:spLocks noChangeArrowheads="1"/>
            </p:cNvSpPr>
            <p:nvPr/>
          </p:nvSpPr>
          <p:spPr bwMode="auto">
            <a:xfrm>
              <a:off x="3399112" y="1335896"/>
              <a:ext cx="339725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136" name="Text Box 45"/>
            <p:cNvSpPr txBox="1">
              <a:spLocks noChangeArrowheads="1"/>
            </p:cNvSpPr>
            <p:nvPr/>
          </p:nvSpPr>
          <p:spPr bwMode="auto">
            <a:xfrm>
              <a:off x="7513915" y="2186797"/>
              <a:ext cx="339725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P</a:t>
              </a:r>
              <a:r>
                <a:rPr kumimoji="1" lang="en-US" altLang="zh-CN" sz="2000" b="1" i="1" baseline="-25000"/>
                <a:t>0</a:t>
              </a:r>
              <a:endParaRPr kumimoji="1" lang="en-US" altLang="zh-CN" sz="2000" b="1"/>
            </a:p>
          </p:txBody>
        </p:sp>
        <p:sp>
          <p:nvSpPr>
            <p:cNvPr id="137" name="Text Box 46"/>
            <p:cNvSpPr txBox="1">
              <a:spLocks noChangeArrowheads="1"/>
            </p:cNvSpPr>
            <p:nvPr/>
          </p:nvSpPr>
          <p:spPr bwMode="auto">
            <a:xfrm>
              <a:off x="3422925" y="2744010"/>
              <a:ext cx="339725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138" name="Text Box 47"/>
            <p:cNvSpPr txBox="1">
              <a:spLocks noChangeArrowheads="1"/>
            </p:cNvSpPr>
            <p:nvPr/>
          </p:nvSpPr>
          <p:spPr bwMode="auto">
            <a:xfrm>
              <a:off x="3434037" y="2186797"/>
              <a:ext cx="339725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O</a:t>
              </a:r>
            </a:p>
          </p:txBody>
        </p:sp>
        <p:sp>
          <p:nvSpPr>
            <p:cNvPr id="139" name="Line 48"/>
            <p:cNvSpPr>
              <a:spLocks noChangeShapeType="1"/>
            </p:cNvSpPr>
            <p:nvPr/>
          </p:nvSpPr>
          <p:spPr bwMode="auto">
            <a:xfrm>
              <a:off x="3264175" y="1216833"/>
              <a:ext cx="0" cy="4159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0" name="Line 49"/>
            <p:cNvSpPr>
              <a:spLocks noChangeShapeType="1"/>
            </p:cNvSpPr>
            <p:nvPr/>
          </p:nvSpPr>
          <p:spPr bwMode="auto">
            <a:xfrm flipV="1">
              <a:off x="3264175" y="2744010"/>
              <a:ext cx="0" cy="55403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1" name="Text Box 50"/>
            <p:cNvSpPr txBox="1">
              <a:spLocks noChangeArrowheads="1"/>
            </p:cNvSpPr>
            <p:nvPr/>
          </p:nvSpPr>
          <p:spPr bwMode="auto">
            <a:xfrm>
              <a:off x="3119712" y="1807384"/>
              <a:ext cx="328613" cy="357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800" b="1" i="1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142" name="Freeform 59"/>
            <p:cNvSpPr>
              <a:spLocks/>
            </p:cNvSpPr>
            <p:nvPr/>
          </p:nvSpPr>
          <p:spPr bwMode="auto">
            <a:xfrm>
              <a:off x="1549674" y="1826434"/>
              <a:ext cx="333375" cy="187325"/>
            </a:xfrm>
            <a:custGeom>
              <a:avLst/>
              <a:gdLst>
                <a:gd name="T0" fmla="*/ 0 w 353"/>
                <a:gd name="T1" fmla="*/ 1 h 210"/>
                <a:gd name="T2" fmla="*/ 1 w 353"/>
                <a:gd name="T3" fmla="*/ 0 h 21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53" h="210">
                  <a:moveTo>
                    <a:pt x="0" y="210"/>
                  </a:moveTo>
                  <a:lnTo>
                    <a:pt x="353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" name="Freeform 60"/>
            <p:cNvSpPr>
              <a:spLocks/>
            </p:cNvSpPr>
            <p:nvPr/>
          </p:nvSpPr>
          <p:spPr bwMode="auto">
            <a:xfrm>
              <a:off x="1563961" y="2005822"/>
              <a:ext cx="339725" cy="80963"/>
            </a:xfrm>
            <a:custGeom>
              <a:avLst/>
              <a:gdLst>
                <a:gd name="T0" fmla="*/ 0 w 360"/>
                <a:gd name="T1" fmla="*/ 1 h 90"/>
                <a:gd name="T2" fmla="*/ 1 w 360"/>
                <a:gd name="T3" fmla="*/ 0 h 9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60" h="90">
                  <a:moveTo>
                    <a:pt x="0" y="90"/>
                  </a:moveTo>
                  <a:lnTo>
                    <a:pt x="36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4" name="Line 61"/>
            <p:cNvSpPr>
              <a:spLocks noChangeShapeType="1"/>
            </p:cNvSpPr>
            <p:nvPr/>
          </p:nvSpPr>
          <p:spPr bwMode="auto">
            <a:xfrm>
              <a:off x="1563961" y="2186797"/>
              <a:ext cx="3397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5" name="Freeform 62"/>
            <p:cNvSpPr>
              <a:spLocks/>
            </p:cNvSpPr>
            <p:nvPr/>
          </p:nvSpPr>
          <p:spPr bwMode="auto">
            <a:xfrm>
              <a:off x="1571899" y="2274109"/>
              <a:ext cx="331788" cy="100013"/>
            </a:xfrm>
            <a:custGeom>
              <a:avLst/>
              <a:gdLst>
                <a:gd name="T0" fmla="*/ 0 w 352"/>
                <a:gd name="T1" fmla="*/ 0 h 112"/>
                <a:gd name="T2" fmla="*/ 1 w 352"/>
                <a:gd name="T3" fmla="*/ 1 h 11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52" h="112">
                  <a:moveTo>
                    <a:pt x="0" y="0"/>
                  </a:moveTo>
                  <a:lnTo>
                    <a:pt x="352" y="112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6" name="Freeform 63"/>
            <p:cNvSpPr>
              <a:spLocks/>
            </p:cNvSpPr>
            <p:nvPr/>
          </p:nvSpPr>
          <p:spPr bwMode="auto">
            <a:xfrm>
              <a:off x="1606824" y="2401110"/>
              <a:ext cx="247650" cy="133350"/>
            </a:xfrm>
            <a:custGeom>
              <a:avLst/>
              <a:gdLst>
                <a:gd name="T0" fmla="*/ 0 w 263"/>
                <a:gd name="T1" fmla="*/ 0 h 150"/>
                <a:gd name="T2" fmla="*/ 1 w 263"/>
                <a:gd name="T3" fmla="*/ 1 h 1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63" h="150">
                  <a:moveTo>
                    <a:pt x="0" y="0"/>
                  </a:moveTo>
                  <a:lnTo>
                    <a:pt x="263" y="15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7" name="Line 64"/>
            <p:cNvSpPr>
              <a:spLocks noChangeShapeType="1"/>
            </p:cNvSpPr>
            <p:nvPr/>
          </p:nvSpPr>
          <p:spPr bwMode="auto">
            <a:xfrm>
              <a:off x="2754587" y="1632759"/>
              <a:ext cx="3397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8" name="Line 65"/>
            <p:cNvSpPr>
              <a:spLocks noChangeShapeType="1"/>
            </p:cNvSpPr>
            <p:nvPr/>
          </p:nvSpPr>
          <p:spPr bwMode="auto">
            <a:xfrm>
              <a:off x="2754587" y="1908984"/>
              <a:ext cx="3397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9" name="Line 66"/>
            <p:cNvSpPr>
              <a:spLocks noChangeShapeType="1"/>
            </p:cNvSpPr>
            <p:nvPr/>
          </p:nvSpPr>
          <p:spPr bwMode="auto">
            <a:xfrm>
              <a:off x="2754587" y="2186797"/>
              <a:ext cx="3397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0" name="Line 67"/>
            <p:cNvSpPr>
              <a:spLocks noChangeShapeType="1"/>
            </p:cNvSpPr>
            <p:nvPr/>
          </p:nvSpPr>
          <p:spPr bwMode="auto">
            <a:xfrm>
              <a:off x="2754587" y="2464610"/>
              <a:ext cx="3397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1" name="Line 68"/>
            <p:cNvSpPr>
              <a:spLocks noChangeShapeType="1"/>
            </p:cNvSpPr>
            <p:nvPr/>
          </p:nvSpPr>
          <p:spPr bwMode="auto">
            <a:xfrm>
              <a:off x="2754587" y="2744010"/>
              <a:ext cx="3397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2" name="Line 82"/>
            <p:cNvSpPr>
              <a:spLocks noChangeShapeType="1"/>
            </p:cNvSpPr>
            <p:nvPr/>
          </p:nvSpPr>
          <p:spPr bwMode="auto">
            <a:xfrm>
              <a:off x="5473976" y="3437748"/>
              <a:ext cx="203993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" name="Line 83"/>
            <p:cNvSpPr>
              <a:spLocks noChangeShapeType="1"/>
            </p:cNvSpPr>
            <p:nvPr/>
          </p:nvSpPr>
          <p:spPr bwMode="auto">
            <a:xfrm>
              <a:off x="5473976" y="3159936"/>
              <a:ext cx="0" cy="4159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4" name="Text Box 84"/>
            <p:cNvSpPr txBox="1">
              <a:spLocks noChangeArrowheads="1"/>
            </p:cNvSpPr>
            <p:nvPr/>
          </p:nvSpPr>
          <p:spPr bwMode="auto">
            <a:xfrm>
              <a:off x="6323289" y="3159936"/>
              <a:ext cx="339725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 i="1"/>
                <a:t>f</a:t>
              </a:r>
            </a:p>
          </p:txBody>
        </p:sp>
        <p:grpSp>
          <p:nvGrpSpPr>
            <p:cNvPr id="155" name="组合 154"/>
            <p:cNvGrpSpPr/>
            <p:nvPr/>
          </p:nvGrpSpPr>
          <p:grpSpPr>
            <a:xfrm flipH="1">
              <a:off x="3583709" y="1637377"/>
              <a:ext cx="3934690" cy="1111251"/>
              <a:chOff x="872809" y="4121959"/>
              <a:chExt cx="3934690" cy="1111251"/>
            </a:xfrm>
          </p:grpSpPr>
          <p:sp>
            <p:nvSpPr>
              <p:cNvPr id="156" name="Line 17"/>
              <p:cNvSpPr>
                <a:spLocks noChangeShapeType="1"/>
              </p:cNvSpPr>
              <p:nvPr/>
            </p:nvSpPr>
            <p:spPr bwMode="auto">
              <a:xfrm>
                <a:off x="2702199" y="4121959"/>
                <a:ext cx="209606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7" name="Line 18"/>
              <p:cNvSpPr>
                <a:spLocks noChangeShapeType="1"/>
              </p:cNvSpPr>
              <p:nvPr/>
            </p:nvSpPr>
            <p:spPr bwMode="auto">
              <a:xfrm>
                <a:off x="2702199" y="5233210"/>
                <a:ext cx="21053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8" name="Line 26"/>
              <p:cNvSpPr>
                <a:spLocks noChangeShapeType="1"/>
              </p:cNvSpPr>
              <p:nvPr/>
            </p:nvSpPr>
            <p:spPr bwMode="auto">
              <a:xfrm flipV="1">
                <a:off x="872809" y="4121959"/>
                <a:ext cx="1829391" cy="55019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9" name="Line 27"/>
              <p:cNvSpPr>
                <a:spLocks noChangeShapeType="1"/>
              </p:cNvSpPr>
              <p:nvPr/>
            </p:nvSpPr>
            <p:spPr bwMode="auto">
              <a:xfrm>
                <a:off x="888684" y="4684857"/>
                <a:ext cx="1813516" cy="54835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0" name="Line 28"/>
              <p:cNvSpPr>
                <a:spLocks noChangeShapeType="1"/>
              </p:cNvSpPr>
              <p:nvPr/>
            </p:nvSpPr>
            <p:spPr bwMode="auto">
              <a:xfrm flipV="1">
                <a:off x="882334" y="4398184"/>
                <a:ext cx="1819866" cy="27714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1" name="Line 29"/>
              <p:cNvSpPr>
                <a:spLocks noChangeShapeType="1"/>
              </p:cNvSpPr>
              <p:nvPr/>
            </p:nvSpPr>
            <p:spPr bwMode="auto">
              <a:xfrm>
                <a:off x="882334" y="4681682"/>
                <a:ext cx="1819866" cy="27212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2" name="Line 30"/>
              <p:cNvSpPr>
                <a:spLocks noChangeShapeType="1"/>
              </p:cNvSpPr>
              <p:nvPr/>
            </p:nvSpPr>
            <p:spPr bwMode="auto">
              <a:xfrm>
                <a:off x="2702200" y="4398184"/>
                <a:ext cx="2077591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3" name="Line 31"/>
              <p:cNvSpPr>
                <a:spLocks noChangeShapeType="1"/>
              </p:cNvSpPr>
              <p:nvPr/>
            </p:nvSpPr>
            <p:spPr bwMode="auto">
              <a:xfrm>
                <a:off x="2702199" y="4953810"/>
                <a:ext cx="209606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" name="Freeform 59"/>
              <p:cNvSpPr>
                <a:spLocks/>
              </p:cNvSpPr>
              <p:nvPr/>
            </p:nvSpPr>
            <p:spPr bwMode="auto">
              <a:xfrm>
                <a:off x="1723709" y="4296584"/>
                <a:ext cx="391116" cy="121573"/>
              </a:xfrm>
              <a:custGeom>
                <a:avLst/>
                <a:gdLst>
                  <a:gd name="T0" fmla="*/ 0 w 353"/>
                  <a:gd name="T1" fmla="*/ 1 h 210"/>
                  <a:gd name="T2" fmla="*/ 1 w 353"/>
                  <a:gd name="T3" fmla="*/ 0 h 21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53" h="210">
                    <a:moveTo>
                      <a:pt x="0" y="210"/>
                    </a:moveTo>
                    <a:lnTo>
                      <a:pt x="353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 type="arrow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5" name="Freeform 60"/>
              <p:cNvSpPr>
                <a:spLocks/>
              </p:cNvSpPr>
              <p:nvPr/>
            </p:nvSpPr>
            <p:spPr bwMode="auto">
              <a:xfrm>
                <a:off x="1825309" y="4479148"/>
                <a:ext cx="364128" cy="53310"/>
              </a:xfrm>
              <a:custGeom>
                <a:avLst/>
                <a:gdLst>
                  <a:gd name="T0" fmla="*/ 0 w 360"/>
                  <a:gd name="T1" fmla="*/ 1 h 90"/>
                  <a:gd name="T2" fmla="*/ 1 w 360"/>
                  <a:gd name="T3" fmla="*/ 0 h 9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60" h="90">
                    <a:moveTo>
                      <a:pt x="0" y="90"/>
                    </a:moveTo>
                    <a:lnTo>
                      <a:pt x="36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 type="arrow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6" name="Line 61"/>
              <p:cNvSpPr>
                <a:spLocks noChangeShapeType="1"/>
              </p:cNvSpPr>
              <p:nvPr/>
            </p:nvSpPr>
            <p:spPr bwMode="auto">
              <a:xfrm>
                <a:off x="2021161" y="4672822"/>
                <a:ext cx="33972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arrow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7" name="Freeform 62"/>
              <p:cNvSpPr>
                <a:spLocks/>
              </p:cNvSpPr>
              <p:nvPr/>
            </p:nvSpPr>
            <p:spPr bwMode="auto">
              <a:xfrm>
                <a:off x="1695134" y="4805507"/>
                <a:ext cx="389529" cy="57815"/>
              </a:xfrm>
              <a:custGeom>
                <a:avLst/>
                <a:gdLst>
                  <a:gd name="T0" fmla="*/ 0 w 352"/>
                  <a:gd name="T1" fmla="*/ 0 h 112"/>
                  <a:gd name="T2" fmla="*/ 1 w 352"/>
                  <a:gd name="T3" fmla="*/ 1 h 11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52" h="112">
                    <a:moveTo>
                      <a:pt x="0" y="0"/>
                    </a:moveTo>
                    <a:lnTo>
                      <a:pt x="352" y="112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 type="arrow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8" name="Freeform 63"/>
              <p:cNvSpPr>
                <a:spLocks/>
              </p:cNvSpPr>
              <p:nvPr/>
            </p:nvSpPr>
            <p:spPr bwMode="auto">
              <a:xfrm>
                <a:off x="1784034" y="4957906"/>
                <a:ext cx="324441" cy="97503"/>
              </a:xfrm>
              <a:custGeom>
                <a:avLst/>
                <a:gdLst>
                  <a:gd name="T0" fmla="*/ 0 w 263"/>
                  <a:gd name="T1" fmla="*/ 0 h 150"/>
                  <a:gd name="T2" fmla="*/ 1 w 263"/>
                  <a:gd name="T3" fmla="*/ 1 h 15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63" h="150">
                    <a:moveTo>
                      <a:pt x="0" y="0"/>
                    </a:moveTo>
                    <a:lnTo>
                      <a:pt x="263" y="15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 type="arrow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9" name="Line 64"/>
              <p:cNvSpPr>
                <a:spLocks noChangeShapeType="1"/>
              </p:cNvSpPr>
              <p:nvPr/>
            </p:nvSpPr>
            <p:spPr bwMode="auto">
              <a:xfrm>
                <a:off x="3211787" y="4121959"/>
                <a:ext cx="33972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arrow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0" name="Line 65"/>
              <p:cNvSpPr>
                <a:spLocks noChangeShapeType="1"/>
              </p:cNvSpPr>
              <p:nvPr/>
            </p:nvSpPr>
            <p:spPr bwMode="auto">
              <a:xfrm>
                <a:off x="3211787" y="4398184"/>
                <a:ext cx="33972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arrow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1" name="Line 66"/>
              <p:cNvSpPr>
                <a:spLocks noChangeShapeType="1"/>
              </p:cNvSpPr>
              <p:nvPr/>
            </p:nvSpPr>
            <p:spPr bwMode="auto">
              <a:xfrm>
                <a:off x="3211787" y="4672822"/>
                <a:ext cx="33972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arrow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2" name="Line 67"/>
              <p:cNvSpPr>
                <a:spLocks noChangeShapeType="1"/>
              </p:cNvSpPr>
              <p:nvPr/>
            </p:nvSpPr>
            <p:spPr bwMode="auto">
              <a:xfrm>
                <a:off x="3211787" y="4953810"/>
                <a:ext cx="33972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arrow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3" name="Line 68"/>
              <p:cNvSpPr>
                <a:spLocks noChangeShapeType="1"/>
              </p:cNvSpPr>
              <p:nvPr/>
            </p:nvSpPr>
            <p:spPr bwMode="auto">
              <a:xfrm>
                <a:off x="3211787" y="5233210"/>
                <a:ext cx="33972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arrow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0" name="Group 13"/>
          <p:cNvGrpSpPr>
            <a:grpSpLocks/>
          </p:cNvGrpSpPr>
          <p:nvPr/>
        </p:nvGrpSpPr>
        <p:grpSpPr bwMode="auto">
          <a:xfrm>
            <a:off x="884511" y="659620"/>
            <a:ext cx="7308854" cy="2916241"/>
            <a:chOff x="158" y="142"/>
            <a:chExt cx="4604" cy="1837"/>
          </a:xfrm>
        </p:grpSpPr>
        <p:sp>
          <p:nvSpPr>
            <p:cNvPr id="41" name="Oval 14"/>
            <p:cNvSpPr>
              <a:spLocks noChangeArrowheads="1"/>
            </p:cNvSpPr>
            <p:nvPr/>
          </p:nvSpPr>
          <p:spPr bwMode="auto">
            <a:xfrm>
              <a:off x="1015" y="666"/>
              <a:ext cx="107" cy="875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Line 15"/>
            <p:cNvSpPr>
              <a:spLocks noChangeShapeType="1"/>
            </p:cNvSpPr>
            <p:nvPr/>
          </p:nvSpPr>
          <p:spPr bwMode="auto">
            <a:xfrm>
              <a:off x="1871" y="317"/>
              <a:ext cx="0" cy="43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Line 16"/>
            <p:cNvSpPr>
              <a:spLocks noChangeShapeType="1"/>
            </p:cNvSpPr>
            <p:nvPr/>
          </p:nvSpPr>
          <p:spPr bwMode="auto">
            <a:xfrm>
              <a:off x="1871" y="1455"/>
              <a:ext cx="0" cy="52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Line 17"/>
            <p:cNvSpPr>
              <a:spLocks noChangeShapeType="1"/>
            </p:cNvSpPr>
            <p:nvPr/>
          </p:nvSpPr>
          <p:spPr bwMode="auto">
            <a:xfrm>
              <a:off x="1015" y="755"/>
              <a:ext cx="85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Line 18"/>
            <p:cNvSpPr>
              <a:spLocks noChangeShapeType="1"/>
            </p:cNvSpPr>
            <p:nvPr/>
          </p:nvSpPr>
          <p:spPr bwMode="auto">
            <a:xfrm>
              <a:off x="1015" y="1455"/>
              <a:ext cx="85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6" name="Group 19"/>
            <p:cNvGrpSpPr>
              <a:grpSpLocks/>
            </p:cNvGrpSpPr>
            <p:nvPr/>
          </p:nvGrpSpPr>
          <p:grpSpPr bwMode="auto">
            <a:xfrm>
              <a:off x="2811" y="493"/>
              <a:ext cx="391" cy="1224"/>
              <a:chOff x="6723" y="9708"/>
              <a:chExt cx="657" cy="2184"/>
            </a:xfrm>
          </p:grpSpPr>
          <p:sp>
            <p:nvSpPr>
              <p:cNvPr id="109" name="Oval 20"/>
              <p:cNvSpPr>
                <a:spLocks noChangeArrowheads="1"/>
              </p:cNvSpPr>
              <p:nvPr/>
            </p:nvSpPr>
            <p:spPr bwMode="auto">
              <a:xfrm>
                <a:off x="6840" y="9708"/>
                <a:ext cx="540" cy="2184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10" name="Group 21"/>
              <p:cNvGrpSpPr>
                <a:grpSpLocks/>
              </p:cNvGrpSpPr>
              <p:nvPr/>
            </p:nvGrpSpPr>
            <p:grpSpPr bwMode="auto">
              <a:xfrm>
                <a:off x="6723" y="9708"/>
                <a:ext cx="360" cy="2184"/>
                <a:chOff x="6840" y="9708"/>
                <a:chExt cx="360" cy="2184"/>
              </a:xfrm>
            </p:grpSpPr>
            <p:sp>
              <p:nvSpPr>
                <p:cNvPr id="111" name="Rectangle 22"/>
                <p:cNvSpPr>
                  <a:spLocks noChangeArrowheads="1"/>
                </p:cNvSpPr>
                <p:nvPr/>
              </p:nvSpPr>
              <p:spPr bwMode="auto">
                <a:xfrm>
                  <a:off x="6840" y="9708"/>
                  <a:ext cx="360" cy="218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2" name="Line 23"/>
                <p:cNvSpPr>
                  <a:spLocks noChangeShapeType="1"/>
                </p:cNvSpPr>
                <p:nvPr/>
              </p:nvSpPr>
              <p:spPr bwMode="auto">
                <a:xfrm>
                  <a:off x="7200" y="9708"/>
                  <a:ext cx="0" cy="2184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47" name="Line 24"/>
            <p:cNvSpPr>
              <a:spLocks noChangeShapeType="1"/>
            </p:cNvSpPr>
            <p:nvPr/>
          </p:nvSpPr>
          <p:spPr bwMode="auto">
            <a:xfrm>
              <a:off x="4334" y="317"/>
              <a:ext cx="0" cy="16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Line 25"/>
            <p:cNvSpPr>
              <a:spLocks noChangeShapeType="1"/>
            </p:cNvSpPr>
            <p:nvPr/>
          </p:nvSpPr>
          <p:spPr bwMode="auto">
            <a:xfrm>
              <a:off x="158" y="1104"/>
              <a:ext cx="439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Line 26"/>
            <p:cNvSpPr>
              <a:spLocks noChangeShapeType="1"/>
            </p:cNvSpPr>
            <p:nvPr/>
          </p:nvSpPr>
          <p:spPr bwMode="auto">
            <a:xfrm flipV="1">
              <a:off x="372" y="755"/>
              <a:ext cx="643" cy="34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Line 27"/>
            <p:cNvSpPr>
              <a:spLocks noChangeShapeType="1"/>
            </p:cNvSpPr>
            <p:nvPr/>
          </p:nvSpPr>
          <p:spPr bwMode="auto">
            <a:xfrm>
              <a:off x="372" y="1104"/>
              <a:ext cx="643" cy="3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Line 28"/>
            <p:cNvSpPr>
              <a:spLocks noChangeShapeType="1"/>
            </p:cNvSpPr>
            <p:nvPr/>
          </p:nvSpPr>
          <p:spPr bwMode="auto">
            <a:xfrm flipV="1">
              <a:off x="372" y="929"/>
              <a:ext cx="643" cy="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Line 29"/>
            <p:cNvSpPr>
              <a:spLocks noChangeShapeType="1"/>
            </p:cNvSpPr>
            <p:nvPr/>
          </p:nvSpPr>
          <p:spPr bwMode="auto">
            <a:xfrm>
              <a:off x="372" y="1104"/>
              <a:ext cx="643" cy="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Line 30"/>
            <p:cNvSpPr>
              <a:spLocks noChangeShapeType="1"/>
            </p:cNvSpPr>
            <p:nvPr/>
          </p:nvSpPr>
          <p:spPr bwMode="auto">
            <a:xfrm>
              <a:off x="1015" y="929"/>
              <a:ext cx="85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Line 31"/>
            <p:cNvSpPr>
              <a:spLocks noChangeShapeType="1"/>
            </p:cNvSpPr>
            <p:nvPr/>
          </p:nvSpPr>
          <p:spPr bwMode="auto">
            <a:xfrm>
              <a:off x="1015" y="1279"/>
              <a:ext cx="85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Line 32"/>
            <p:cNvSpPr>
              <a:spLocks noChangeShapeType="1"/>
            </p:cNvSpPr>
            <p:nvPr/>
          </p:nvSpPr>
          <p:spPr bwMode="auto">
            <a:xfrm>
              <a:off x="1871" y="755"/>
              <a:ext cx="0" cy="7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Line 33"/>
            <p:cNvSpPr>
              <a:spLocks noChangeShapeType="1"/>
            </p:cNvSpPr>
            <p:nvPr/>
          </p:nvSpPr>
          <p:spPr bwMode="auto">
            <a:xfrm flipV="1">
              <a:off x="1871" y="580"/>
              <a:ext cx="1178" cy="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Line 34"/>
            <p:cNvSpPr>
              <a:spLocks noChangeShapeType="1"/>
            </p:cNvSpPr>
            <p:nvPr/>
          </p:nvSpPr>
          <p:spPr bwMode="auto">
            <a:xfrm flipV="1">
              <a:off x="1871" y="755"/>
              <a:ext cx="1178" cy="1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Line 35"/>
            <p:cNvSpPr>
              <a:spLocks noChangeShapeType="1"/>
            </p:cNvSpPr>
            <p:nvPr/>
          </p:nvSpPr>
          <p:spPr bwMode="auto">
            <a:xfrm flipV="1">
              <a:off x="1871" y="929"/>
              <a:ext cx="2463" cy="3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Line 36"/>
            <p:cNvSpPr>
              <a:spLocks noChangeShapeType="1"/>
            </p:cNvSpPr>
            <p:nvPr/>
          </p:nvSpPr>
          <p:spPr bwMode="auto">
            <a:xfrm flipV="1">
              <a:off x="1871" y="929"/>
              <a:ext cx="1178" cy="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Line 37"/>
            <p:cNvSpPr>
              <a:spLocks noChangeShapeType="1"/>
            </p:cNvSpPr>
            <p:nvPr/>
          </p:nvSpPr>
          <p:spPr bwMode="auto">
            <a:xfrm flipV="1">
              <a:off x="1871" y="1279"/>
              <a:ext cx="1178" cy="1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Oval 38"/>
            <p:cNvSpPr>
              <a:spLocks noChangeArrowheads="1"/>
            </p:cNvSpPr>
            <p:nvPr/>
          </p:nvSpPr>
          <p:spPr bwMode="auto">
            <a:xfrm>
              <a:off x="372" y="1070"/>
              <a:ext cx="67" cy="63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Text Box 39"/>
            <p:cNvSpPr txBox="1">
              <a:spLocks noChangeArrowheads="1"/>
            </p:cNvSpPr>
            <p:nvPr/>
          </p:nvSpPr>
          <p:spPr bwMode="auto">
            <a:xfrm>
              <a:off x="372" y="929"/>
              <a:ext cx="107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 dirty="0"/>
                <a:t>S</a:t>
              </a:r>
            </a:p>
          </p:txBody>
        </p:sp>
        <p:sp>
          <p:nvSpPr>
            <p:cNvPr id="63" name="Text Box 40"/>
            <p:cNvSpPr txBox="1">
              <a:spLocks noChangeArrowheads="1"/>
            </p:cNvSpPr>
            <p:nvPr/>
          </p:nvSpPr>
          <p:spPr bwMode="auto">
            <a:xfrm>
              <a:off x="1015" y="493"/>
              <a:ext cx="21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L</a:t>
              </a:r>
              <a:r>
                <a:rPr kumimoji="1" lang="en-US" altLang="zh-CN" sz="2000" b="1" i="1" baseline="-25000"/>
                <a:t>1</a:t>
              </a:r>
              <a:endParaRPr kumimoji="1" lang="en-US" altLang="zh-CN" sz="2000" b="1"/>
            </a:p>
          </p:txBody>
        </p:sp>
        <p:sp>
          <p:nvSpPr>
            <p:cNvPr id="64" name="Text Box 41"/>
            <p:cNvSpPr txBox="1">
              <a:spLocks noChangeArrowheads="1"/>
            </p:cNvSpPr>
            <p:nvPr/>
          </p:nvSpPr>
          <p:spPr bwMode="auto">
            <a:xfrm>
              <a:off x="2942" y="317"/>
              <a:ext cx="214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L</a:t>
              </a:r>
              <a:r>
                <a:rPr kumimoji="1" lang="en-US" altLang="zh-CN" sz="2000" b="1" i="1" baseline="-25000"/>
                <a:t>2</a:t>
              </a:r>
              <a:endParaRPr kumimoji="1" lang="en-US" altLang="zh-CN" sz="2000" b="1"/>
            </a:p>
          </p:txBody>
        </p:sp>
        <p:sp>
          <p:nvSpPr>
            <p:cNvPr id="65" name="Text Box 42"/>
            <p:cNvSpPr txBox="1">
              <a:spLocks noChangeArrowheads="1"/>
            </p:cNvSpPr>
            <p:nvPr/>
          </p:nvSpPr>
          <p:spPr bwMode="auto">
            <a:xfrm>
              <a:off x="1764" y="142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D</a:t>
              </a:r>
            </a:p>
          </p:txBody>
        </p:sp>
        <p:sp>
          <p:nvSpPr>
            <p:cNvPr id="66" name="Text Box 43"/>
            <p:cNvSpPr txBox="1">
              <a:spLocks noChangeArrowheads="1"/>
            </p:cNvSpPr>
            <p:nvPr/>
          </p:nvSpPr>
          <p:spPr bwMode="auto">
            <a:xfrm>
              <a:off x="4334" y="755"/>
              <a:ext cx="21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P</a:t>
              </a:r>
            </a:p>
          </p:txBody>
        </p:sp>
        <p:sp>
          <p:nvSpPr>
            <p:cNvPr id="67" name="Text Box 44"/>
            <p:cNvSpPr txBox="1">
              <a:spLocks noChangeArrowheads="1"/>
            </p:cNvSpPr>
            <p:nvPr/>
          </p:nvSpPr>
          <p:spPr bwMode="auto">
            <a:xfrm>
              <a:off x="1742" y="568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68" name="Text Box 45"/>
            <p:cNvSpPr txBox="1">
              <a:spLocks noChangeArrowheads="1"/>
            </p:cNvSpPr>
            <p:nvPr/>
          </p:nvSpPr>
          <p:spPr bwMode="auto">
            <a:xfrm>
              <a:off x="4334" y="1104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P</a:t>
              </a:r>
              <a:r>
                <a:rPr kumimoji="1" lang="en-US" altLang="zh-CN" sz="2000" b="1" i="1" baseline="-25000"/>
                <a:t>0</a:t>
              </a:r>
              <a:endParaRPr kumimoji="1" lang="en-US" altLang="zh-CN" sz="2000" b="1"/>
            </a:p>
          </p:txBody>
        </p:sp>
        <p:sp>
          <p:nvSpPr>
            <p:cNvPr id="69" name="Text Box 46"/>
            <p:cNvSpPr txBox="1">
              <a:spLocks noChangeArrowheads="1"/>
            </p:cNvSpPr>
            <p:nvPr/>
          </p:nvSpPr>
          <p:spPr bwMode="auto">
            <a:xfrm>
              <a:off x="1757" y="1455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70" name="Text Box 47"/>
            <p:cNvSpPr txBox="1">
              <a:spLocks noChangeArrowheads="1"/>
            </p:cNvSpPr>
            <p:nvPr/>
          </p:nvSpPr>
          <p:spPr bwMode="auto">
            <a:xfrm>
              <a:off x="1764" y="1104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O</a:t>
              </a:r>
            </a:p>
          </p:txBody>
        </p:sp>
        <p:sp>
          <p:nvSpPr>
            <p:cNvPr id="71" name="Line 48"/>
            <p:cNvSpPr>
              <a:spLocks noChangeShapeType="1"/>
            </p:cNvSpPr>
            <p:nvPr/>
          </p:nvSpPr>
          <p:spPr bwMode="auto">
            <a:xfrm>
              <a:off x="1657" y="493"/>
              <a:ext cx="0" cy="26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Line 49"/>
            <p:cNvSpPr>
              <a:spLocks noChangeShapeType="1"/>
            </p:cNvSpPr>
            <p:nvPr/>
          </p:nvSpPr>
          <p:spPr bwMode="auto">
            <a:xfrm flipV="1">
              <a:off x="1657" y="1455"/>
              <a:ext cx="0" cy="34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Text Box 50"/>
            <p:cNvSpPr txBox="1">
              <a:spLocks noChangeArrowheads="1"/>
            </p:cNvSpPr>
            <p:nvPr/>
          </p:nvSpPr>
          <p:spPr bwMode="auto">
            <a:xfrm>
              <a:off x="1566" y="865"/>
              <a:ext cx="207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800" b="1" i="1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74" name="Text Box 51"/>
            <p:cNvSpPr txBox="1">
              <a:spLocks noChangeArrowheads="1"/>
            </p:cNvSpPr>
            <p:nvPr/>
          </p:nvSpPr>
          <p:spPr bwMode="auto">
            <a:xfrm>
              <a:off x="2539" y="958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 dirty="0">
                  <a:sym typeface="Symbol" pitchFamily="18" charset="2"/>
                </a:rPr>
                <a:t></a:t>
              </a:r>
              <a:endParaRPr kumimoji="1" lang="en-US" altLang="zh-CN" sz="2000" b="1" dirty="0"/>
            </a:p>
          </p:txBody>
        </p:sp>
        <p:sp>
          <p:nvSpPr>
            <p:cNvPr id="75" name="Freeform 52"/>
            <p:cNvSpPr>
              <a:spLocks/>
            </p:cNvSpPr>
            <p:nvPr/>
          </p:nvSpPr>
          <p:spPr bwMode="auto">
            <a:xfrm>
              <a:off x="2264" y="1037"/>
              <a:ext cx="35" cy="67"/>
            </a:xfrm>
            <a:custGeom>
              <a:avLst/>
              <a:gdLst>
                <a:gd name="T0" fmla="*/ 1 w 60"/>
                <a:gd name="T1" fmla="*/ 1 h 120"/>
                <a:gd name="T2" fmla="*/ 0 w 60"/>
                <a:gd name="T3" fmla="*/ 0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0" h="120">
                  <a:moveTo>
                    <a:pt x="60" y="120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Line 53"/>
            <p:cNvSpPr>
              <a:spLocks noChangeShapeType="1"/>
            </p:cNvSpPr>
            <p:nvPr/>
          </p:nvSpPr>
          <p:spPr bwMode="auto">
            <a:xfrm>
              <a:off x="1871" y="755"/>
              <a:ext cx="115" cy="68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Text Box 54"/>
            <p:cNvSpPr txBox="1">
              <a:spLocks noChangeArrowheads="1"/>
            </p:cNvSpPr>
            <p:nvPr/>
          </p:nvSpPr>
          <p:spPr bwMode="auto">
            <a:xfrm>
              <a:off x="1986" y="1427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 dirty="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78" name="Line 55"/>
            <p:cNvSpPr>
              <a:spLocks noChangeShapeType="1"/>
            </p:cNvSpPr>
            <p:nvPr/>
          </p:nvSpPr>
          <p:spPr bwMode="auto">
            <a:xfrm>
              <a:off x="3049" y="580"/>
              <a:ext cx="1285" cy="34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" name="Line 56"/>
            <p:cNvSpPr>
              <a:spLocks noChangeShapeType="1"/>
            </p:cNvSpPr>
            <p:nvPr/>
          </p:nvSpPr>
          <p:spPr bwMode="auto">
            <a:xfrm>
              <a:off x="3049" y="755"/>
              <a:ext cx="1285" cy="1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" name="Line 57"/>
            <p:cNvSpPr>
              <a:spLocks noChangeShapeType="1"/>
            </p:cNvSpPr>
            <p:nvPr/>
          </p:nvSpPr>
          <p:spPr bwMode="auto">
            <a:xfrm>
              <a:off x="3049" y="929"/>
              <a:ext cx="128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" name="Line 58"/>
            <p:cNvSpPr>
              <a:spLocks noChangeShapeType="1"/>
            </p:cNvSpPr>
            <p:nvPr/>
          </p:nvSpPr>
          <p:spPr bwMode="auto">
            <a:xfrm flipV="1">
              <a:off x="3049" y="929"/>
              <a:ext cx="1285" cy="3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" name="Freeform 59"/>
            <p:cNvSpPr>
              <a:spLocks/>
            </p:cNvSpPr>
            <p:nvPr/>
          </p:nvSpPr>
          <p:spPr bwMode="auto">
            <a:xfrm>
              <a:off x="577" y="877"/>
              <a:ext cx="210" cy="118"/>
            </a:xfrm>
            <a:custGeom>
              <a:avLst/>
              <a:gdLst>
                <a:gd name="T0" fmla="*/ 0 w 353"/>
                <a:gd name="T1" fmla="*/ 1 h 210"/>
                <a:gd name="T2" fmla="*/ 1 w 353"/>
                <a:gd name="T3" fmla="*/ 0 h 21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53" h="210">
                  <a:moveTo>
                    <a:pt x="0" y="210"/>
                  </a:moveTo>
                  <a:lnTo>
                    <a:pt x="353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" name="Freeform 60"/>
            <p:cNvSpPr>
              <a:spLocks/>
            </p:cNvSpPr>
            <p:nvPr/>
          </p:nvSpPr>
          <p:spPr bwMode="auto">
            <a:xfrm>
              <a:off x="586" y="990"/>
              <a:ext cx="214" cy="51"/>
            </a:xfrm>
            <a:custGeom>
              <a:avLst/>
              <a:gdLst>
                <a:gd name="T0" fmla="*/ 0 w 360"/>
                <a:gd name="T1" fmla="*/ 1 h 90"/>
                <a:gd name="T2" fmla="*/ 1 w 360"/>
                <a:gd name="T3" fmla="*/ 0 h 9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60" h="90">
                  <a:moveTo>
                    <a:pt x="0" y="90"/>
                  </a:moveTo>
                  <a:lnTo>
                    <a:pt x="36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" name="Line 61"/>
            <p:cNvSpPr>
              <a:spLocks noChangeShapeType="1"/>
            </p:cNvSpPr>
            <p:nvPr/>
          </p:nvSpPr>
          <p:spPr bwMode="auto">
            <a:xfrm>
              <a:off x="586" y="1104"/>
              <a:ext cx="2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" name="Freeform 62"/>
            <p:cNvSpPr>
              <a:spLocks/>
            </p:cNvSpPr>
            <p:nvPr/>
          </p:nvSpPr>
          <p:spPr bwMode="auto">
            <a:xfrm>
              <a:off x="591" y="1159"/>
              <a:ext cx="209" cy="63"/>
            </a:xfrm>
            <a:custGeom>
              <a:avLst/>
              <a:gdLst>
                <a:gd name="T0" fmla="*/ 0 w 352"/>
                <a:gd name="T1" fmla="*/ 0 h 112"/>
                <a:gd name="T2" fmla="*/ 1 w 352"/>
                <a:gd name="T3" fmla="*/ 1 h 11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52" h="112">
                  <a:moveTo>
                    <a:pt x="0" y="0"/>
                  </a:moveTo>
                  <a:lnTo>
                    <a:pt x="352" y="112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6" name="Freeform 63"/>
            <p:cNvSpPr>
              <a:spLocks/>
            </p:cNvSpPr>
            <p:nvPr/>
          </p:nvSpPr>
          <p:spPr bwMode="auto">
            <a:xfrm>
              <a:off x="613" y="1239"/>
              <a:ext cx="156" cy="84"/>
            </a:xfrm>
            <a:custGeom>
              <a:avLst/>
              <a:gdLst>
                <a:gd name="T0" fmla="*/ 0 w 263"/>
                <a:gd name="T1" fmla="*/ 0 h 150"/>
                <a:gd name="T2" fmla="*/ 1 w 263"/>
                <a:gd name="T3" fmla="*/ 1 h 1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63" h="150">
                  <a:moveTo>
                    <a:pt x="0" y="0"/>
                  </a:moveTo>
                  <a:lnTo>
                    <a:pt x="263" y="15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7" name="Line 64"/>
            <p:cNvSpPr>
              <a:spLocks noChangeShapeType="1"/>
            </p:cNvSpPr>
            <p:nvPr/>
          </p:nvSpPr>
          <p:spPr bwMode="auto">
            <a:xfrm>
              <a:off x="1336" y="755"/>
              <a:ext cx="2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8" name="Line 65"/>
            <p:cNvSpPr>
              <a:spLocks noChangeShapeType="1"/>
            </p:cNvSpPr>
            <p:nvPr/>
          </p:nvSpPr>
          <p:spPr bwMode="auto">
            <a:xfrm>
              <a:off x="1336" y="929"/>
              <a:ext cx="2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9" name="Line 66"/>
            <p:cNvSpPr>
              <a:spLocks noChangeShapeType="1"/>
            </p:cNvSpPr>
            <p:nvPr/>
          </p:nvSpPr>
          <p:spPr bwMode="auto">
            <a:xfrm>
              <a:off x="1336" y="1104"/>
              <a:ext cx="2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0" name="Line 67"/>
            <p:cNvSpPr>
              <a:spLocks noChangeShapeType="1"/>
            </p:cNvSpPr>
            <p:nvPr/>
          </p:nvSpPr>
          <p:spPr bwMode="auto">
            <a:xfrm>
              <a:off x="1336" y="1279"/>
              <a:ext cx="2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" name="Line 68"/>
            <p:cNvSpPr>
              <a:spLocks noChangeShapeType="1"/>
            </p:cNvSpPr>
            <p:nvPr/>
          </p:nvSpPr>
          <p:spPr bwMode="auto">
            <a:xfrm>
              <a:off x="1336" y="1455"/>
              <a:ext cx="2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" name="Freeform 69"/>
            <p:cNvSpPr>
              <a:spLocks/>
            </p:cNvSpPr>
            <p:nvPr/>
          </p:nvSpPr>
          <p:spPr bwMode="auto">
            <a:xfrm>
              <a:off x="2299" y="663"/>
              <a:ext cx="215" cy="29"/>
            </a:xfrm>
            <a:custGeom>
              <a:avLst/>
              <a:gdLst>
                <a:gd name="T0" fmla="*/ 0 w 360"/>
                <a:gd name="T1" fmla="*/ 1 h 52"/>
                <a:gd name="T2" fmla="*/ 1 w 360"/>
                <a:gd name="T3" fmla="*/ 0 h 5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60" h="52">
                  <a:moveTo>
                    <a:pt x="0" y="52"/>
                  </a:moveTo>
                  <a:lnTo>
                    <a:pt x="36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" name="Freeform 70"/>
            <p:cNvSpPr>
              <a:spLocks/>
            </p:cNvSpPr>
            <p:nvPr/>
          </p:nvSpPr>
          <p:spPr bwMode="auto">
            <a:xfrm>
              <a:off x="2299" y="834"/>
              <a:ext cx="215" cy="29"/>
            </a:xfrm>
            <a:custGeom>
              <a:avLst/>
              <a:gdLst>
                <a:gd name="T0" fmla="*/ 0 w 360"/>
                <a:gd name="T1" fmla="*/ 1 h 52"/>
                <a:gd name="T2" fmla="*/ 1 w 360"/>
                <a:gd name="T3" fmla="*/ 0 h 5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60" h="52">
                  <a:moveTo>
                    <a:pt x="0" y="52"/>
                  </a:moveTo>
                  <a:lnTo>
                    <a:pt x="36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" name="Freeform 71"/>
            <p:cNvSpPr>
              <a:spLocks/>
            </p:cNvSpPr>
            <p:nvPr/>
          </p:nvSpPr>
          <p:spPr bwMode="auto">
            <a:xfrm>
              <a:off x="2299" y="1013"/>
              <a:ext cx="215" cy="29"/>
            </a:xfrm>
            <a:custGeom>
              <a:avLst/>
              <a:gdLst>
                <a:gd name="T0" fmla="*/ 0 w 360"/>
                <a:gd name="T1" fmla="*/ 1 h 52"/>
                <a:gd name="T2" fmla="*/ 1 w 360"/>
                <a:gd name="T3" fmla="*/ 0 h 5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60" h="52">
                  <a:moveTo>
                    <a:pt x="0" y="52"/>
                  </a:moveTo>
                  <a:lnTo>
                    <a:pt x="36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5" name="Freeform 72"/>
            <p:cNvSpPr>
              <a:spLocks/>
            </p:cNvSpPr>
            <p:nvPr/>
          </p:nvSpPr>
          <p:spPr bwMode="auto">
            <a:xfrm>
              <a:off x="2299" y="1192"/>
              <a:ext cx="215" cy="28"/>
            </a:xfrm>
            <a:custGeom>
              <a:avLst/>
              <a:gdLst>
                <a:gd name="T0" fmla="*/ 0 w 360"/>
                <a:gd name="T1" fmla="*/ 1 h 52"/>
                <a:gd name="T2" fmla="*/ 1 w 360"/>
                <a:gd name="T3" fmla="*/ 0 h 5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60" h="52">
                  <a:moveTo>
                    <a:pt x="0" y="52"/>
                  </a:moveTo>
                  <a:lnTo>
                    <a:pt x="36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6" name="Freeform 73"/>
            <p:cNvSpPr>
              <a:spLocks/>
            </p:cNvSpPr>
            <p:nvPr/>
          </p:nvSpPr>
          <p:spPr bwMode="auto">
            <a:xfrm>
              <a:off x="2299" y="1360"/>
              <a:ext cx="215" cy="30"/>
            </a:xfrm>
            <a:custGeom>
              <a:avLst/>
              <a:gdLst>
                <a:gd name="T0" fmla="*/ 0 w 360"/>
                <a:gd name="T1" fmla="*/ 1 h 52"/>
                <a:gd name="T2" fmla="*/ 1 w 360"/>
                <a:gd name="T3" fmla="*/ 0 h 5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60" h="52">
                  <a:moveTo>
                    <a:pt x="0" y="52"/>
                  </a:moveTo>
                  <a:lnTo>
                    <a:pt x="36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7" name="Freeform 74"/>
            <p:cNvSpPr>
              <a:spLocks/>
            </p:cNvSpPr>
            <p:nvPr/>
          </p:nvSpPr>
          <p:spPr bwMode="auto">
            <a:xfrm>
              <a:off x="3464" y="692"/>
              <a:ext cx="227" cy="63"/>
            </a:xfrm>
            <a:custGeom>
              <a:avLst/>
              <a:gdLst>
                <a:gd name="T0" fmla="*/ 0 w 382"/>
                <a:gd name="T1" fmla="*/ 0 h 111"/>
                <a:gd name="T2" fmla="*/ 1 w 382"/>
                <a:gd name="T3" fmla="*/ 1 h 11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82" h="111">
                  <a:moveTo>
                    <a:pt x="0" y="0"/>
                  </a:moveTo>
                  <a:lnTo>
                    <a:pt x="382" y="111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8" name="Freeform 75"/>
            <p:cNvSpPr>
              <a:spLocks/>
            </p:cNvSpPr>
            <p:nvPr/>
          </p:nvSpPr>
          <p:spPr bwMode="auto">
            <a:xfrm>
              <a:off x="3464" y="809"/>
              <a:ext cx="218" cy="30"/>
            </a:xfrm>
            <a:custGeom>
              <a:avLst/>
              <a:gdLst>
                <a:gd name="T0" fmla="*/ 0 w 367"/>
                <a:gd name="T1" fmla="*/ 0 h 53"/>
                <a:gd name="T2" fmla="*/ 1 w 367"/>
                <a:gd name="T3" fmla="*/ 1 h 5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67" h="53">
                  <a:moveTo>
                    <a:pt x="0" y="0"/>
                  </a:moveTo>
                  <a:lnTo>
                    <a:pt x="367" y="53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9" name="Freeform 76"/>
            <p:cNvSpPr>
              <a:spLocks/>
            </p:cNvSpPr>
            <p:nvPr/>
          </p:nvSpPr>
          <p:spPr bwMode="auto">
            <a:xfrm>
              <a:off x="3473" y="927"/>
              <a:ext cx="187" cy="2"/>
            </a:xfrm>
            <a:custGeom>
              <a:avLst/>
              <a:gdLst>
                <a:gd name="T0" fmla="*/ 0 w 315"/>
                <a:gd name="T1" fmla="*/ 0 h 1"/>
                <a:gd name="T2" fmla="*/ 1 w 315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15" h="1">
                  <a:moveTo>
                    <a:pt x="0" y="0"/>
                  </a:moveTo>
                  <a:lnTo>
                    <a:pt x="315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0" name="Freeform 77"/>
            <p:cNvSpPr>
              <a:spLocks/>
            </p:cNvSpPr>
            <p:nvPr/>
          </p:nvSpPr>
          <p:spPr bwMode="auto">
            <a:xfrm>
              <a:off x="3486" y="1020"/>
              <a:ext cx="187" cy="21"/>
            </a:xfrm>
            <a:custGeom>
              <a:avLst/>
              <a:gdLst>
                <a:gd name="T0" fmla="*/ 0 w 315"/>
                <a:gd name="T1" fmla="*/ 1 h 38"/>
                <a:gd name="T2" fmla="*/ 1 w 315"/>
                <a:gd name="T3" fmla="*/ 0 h 3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15" h="38">
                  <a:moveTo>
                    <a:pt x="0" y="38"/>
                  </a:moveTo>
                  <a:lnTo>
                    <a:pt x="315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1" name="Freeform 78"/>
            <p:cNvSpPr>
              <a:spLocks/>
            </p:cNvSpPr>
            <p:nvPr/>
          </p:nvSpPr>
          <p:spPr bwMode="auto">
            <a:xfrm>
              <a:off x="3477" y="1104"/>
              <a:ext cx="210" cy="59"/>
            </a:xfrm>
            <a:custGeom>
              <a:avLst/>
              <a:gdLst>
                <a:gd name="T0" fmla="*/ 0 w 353"/>
                <a:gd name="T1" fmla="*/ 1 h 105"/>
                <a:gd name="T2" fmla="*/ 1 w 353"/>
                <a:gd name="T3" fmla="*/ 0 h 10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53" h="105">
                  <a:moveTo>
                    <a:pt x="0" y="105"/>
                  </a:moveTo>
                  <a:lnTo>
                    <a:pt x="353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" name="Text Box 79"/>
            <p:cNvSpPr txBox="1">
              <a:spLocks noChangeArrowheads="1"/>
            </p:cNvSpPr>
            <p:nvPr/>
          </p:nvSpPr>
          <p:spPr bwMode="auto">
            <a:xfrm>
              <a:off x="4548" y="929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 i="1"/>
                <a:t>x</a:t>
              </a:r>
            </a:p>
          </p:txBody>
        </p:sp>
        <p:sp>
          <p:nvSpPr>
            <p:cNvPr id="103" name="Line 80"/>
            <p:cNvSpPr>
              <a:spLocks noChangeShapeType="1"/>
            </p:cNvSpPr>
            <p:nvPr/>
          </p:nvSpPr>
          <p:spPr bwMode="auto">
            <a:xfrm>
              <a:off x="4334" y="929"/>
              <a:ext cx="2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" name="Line 81"/>
            <p:cNvSpPr>
              <a:spLocks noChangeShapeType="1"/>
            </p:cNvSpPr>
            <p:nvPr/>
          </p:nvSpPr>
          <p:spPr bwMode="auto">
            <a:xfrm>
              <a:off x="4441" y="929"/>
              <a:ext cx="0" cy="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" name="Line 82"/>
            <p:cNvSpPr>
              <a:spLocks noChangeShapeType="1"/>
            </p:cNvSpPr>
            <p:nvPr/>
          </p:nvSpPr>
          <p:spPr bwMode="auto">
            <a:xfrm>
              <a:off x="3049" y="1892"/>
              <a:ext cx="128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6" name="Line 83"/>
            <p:cNvSpPr>
              <a:spLocks noChangeShapeType="1"/>
            </p:cNvSpPr>
            <p:nvPr/>
          </p:nvSpPr>
          <p:spPr bwMode="auto">
            <a:xfrm>
              <a:off x="3049" y="1717"/>
              <a:ext cx="0" cy="2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" name="Text Box 84"/>
            <p:cNvSpPr txBox="1">
              <a:spLocks noChangeArrowheads="1"/>
            </p:cNvSpPr>
            <p:nvPr/>
          </p:nvSpPr>
          <p:spPr bwMode="auto">
            <a:xfrm>
              <a:off x="3584" y="1717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 i="1"/>
                <a:t>f</a:t>
              </a:r>
            </a:p>
          </p:txBody>
        </p:sp>
        <p:sp>
          <p:nvSpPr>
            <p:cNvPr id="108" name="Freeform 85"/>
            <p:cNvSpPr>
              <a:spLocks/>
            </p:cNvSpPr>
            <p:nvPr/>
          </p:nvSpPr>
          <p:spPr bwMode="auto">
            <a:xfrm>
              <a:off x="3433" y="1053"/>
              <a:ext cx="8" cy="43"/>
            </a:xfrm>
            <a:custGeom>
              <a:avLst/>
              <a:gdLst>
                <a:gd name="T0" fmla="*/ 1 w 15"/>
                <a:gd name="T1" fmla="*/ 1 h 75"/>
                <a:gd name="T2" fmla="*/ 0 w 15"/>
                <a:gd name="T3" fmla="*/ 0 h 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5" h="75">
                  <a:moveTo>
                    <a:pt x="15" y="75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57797" y="3594486"/>
            <a:ext cx="8258944" cy="1273078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r>
              <a:rPr kumimoji="0" lang="zh-CN" altLang="en-US" sz="2400" dirty="0">
                <a:solidFill>
                  <a:srgbClr val="FF0000"/>
                </a:solidFill>
                <a:ea typeface="黑体" panose="02010609060101010101" pitchFamily="49" charset="-122"/>
              </a:rPr>
              <a:t>平行光经透镜会聚后，波阵面到会聚点的光程相等</a:t>
            </a:r>
            <a:r>
              <a:rPr kumimoji="0" lang="en-US" altLang="zh-CN" sz="2400" b="1" dirty="0">
                <a:ea typeface="黑体" panose="02010609060101010101" pitchFamily="49" charset="-122"/>
              </a:rPr>
              <a:t>  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zh-CN" altLang="en-US" sz="2400" b="1" dirty="0"/>
              <a:t>当</a:t>
            </a:r>
            <a:r>
              <a:rPr lang="zh-CN" altLang="en-US" sz="2400" b="1" i="1" dirty="0">
                <a:sym typeface="Symbol" pitchFamily="18" charset="2"/>
              </a:rPr>
              <a:t></a:t>
            </a:r>
            <a:r>
              <a:rPr lang="en-US" altLang="zh-CN" sz="2400" b="1" dirty="0">
                <a:sym typeface="Symbol" pitchFamily="18" charset="2"/>
              </a:rPr>
              <a:t>=0</a:t>
            </a:r>
            <a:r>
              <a:rPr lang="zh-CN" altLang="en-US" sz="2400" b="1" dirty="0">
                <a:sym typeface="Symbol" pitchFamily="18" charset="2"/>
              </a:rPr>
              <a:t>时，平行光经透镜会聚</a:t>
            </a:r>
            <a:r>
              <a:rPr lang="zh-CN" altLang="en-US" sz="2400" b="1" dirty="0" smtClean="0">
                <a:sym typeface="Symbol" pitchFamily="18" charset="2"/>
              </a:rPr>
              <a:t>于</a:t>
            </a:r>
            <a:r>
              <a:rPr lang="en-US" altLang="zh-CN" sz="2400" b="1" i="1" dirty="0" smtClean="0">
                <a:sym typeface="Symbol" pitchFamily="18" charset="2"/>
              </a:rPr>
              <a:t>P</a:t>
            </a:r>
            <a:r>
              <a:rPr lang="en-US" altLang="zh-CN" sz="2400" b="1" baseline="-25000" dirty="0" smtClean="0">
                <a:sym typeface="Symbol" pitchFamily="18" charset="2"/>
              </a:rPr>
              <a:t>0</a:t>
            </a:r>
            <a:r>
              <a:rPr lang="zh-CN" altLang="en-US" sz="2400" b="1" dirty="0" smtClean="0">
                <a:sym typeface="Symbol" pitchFamily="18" charset="2"/>
              </a:rPr>
              <a:t>点</a:t>
            </a:r>
            <a:r>
              <a:rPr lang="zh-CN" altLang="en-US" sz="2400" b="1" dirty="0">
                <a:sym typeface="Symbol" pitchFamily="18" charset="2"/>
              </a:rPr>
              <a:t>，</a:t>
            </a:r>
            <a:r>
              <a:rPr lang="zh-CN" altLang="en-US" sz="2400" b="1" dirty="0">
                <a:ea typeface="黑体" pitchFamily="49" charset="-122"/>
                <a:sym typeface="Symbol" pitchFamily="18" charset="2"/>
              </a:rPr>
              <a:t>光程差</a:t>
            </a:r>
            <a:r>
              <a:rPr lang="en-US" altLang="zh-CN" sz="2400" b="1" dirty="0">
                <a:ea typeface="黑体" pitchFamily="49" charset="-122"/>
                <a:sym typeface="Symbol" pitchFamily="18" charset="2"/>
              </a:rPr>
              <a:t>=0</a:t>
            </a:r>
            <a:r>
              <a:rPr lang="zh-CN" altLang="en-US" sz="2400" b="1" dirty="0">
                <a:sym typeface="Symbol" pitchFamily="18" charset="2"/>
              </a:rPr>
              <a:t>，光线</a:t>
            </a:r>
            <a:r>
              <a:rPr lang="zh-CN" altLang="en-US" sz="2400" b="1" dirty="0" smtClean="0">
                <a:sym typeface="Symbol" pitchFamily="18" charset="2"/>
              </a:rPr>
              <a:t>在</a:t>
            </a:r>
            <a:r>
              <a:rPr lang="en-US" altLang="zh-CN" sz="2400" b="1" i="1" dirty="0">
                <a:sym typeface="Symbol" pitchFamily="18" charset="2"/>
              </a:rPr>
              <a:t>P</a:t>
            </a:r>
            <a:r>
              <a:rPr lang="en-US" altLang="zh-CN" sz="2400" b="1" baseline="-25000" dirty="0">
                <a:sym typeface="Symbol" pitchFamily="18" charset="2"/>
              </a:rPr>
              <a:t>0</a:t>
            </a:r>
            <a:r>
              <a:rPr lang="zh-CN" altLang="en-US" sz="2400" b="1" dirty="0" smtClean="0">
                <a:sym typeface="Symbol" pitchFamily="18" charset="2"/>
              </a:rPr>
              <a:t>处</a:t>
            </a:r>
            <a:r>
              <a:rPr lang="zh-CN" altLang="en-US" sz="2400" b="1" dirty="0">
                <a:sym typeface="Symbol" pitchFamily="18" charset="2"/>
              </a:rPr>
              <a:t>同相叠加，屏上出现</a:t>
            </a:r>
            <a:r>
              <a:rPr lang="zh-CN" altLang="en-US" sz="2400" b="1" dirty="0">
                <a:solidFill>
                  <a:schemeClr val="accent2"/>
                </a:solidFill>
                <a:ea typeface="黑体" pitchFamily="49" charset="-122"/>
                <a:sym typeface="Symbol" pitchFamily="18" charset="2"/>
              </a:rPr>
              <a:t>中央亮</a:t>
            </a:r>
            <a:r>
              <a:rPr lang="zh-CN" altLang="en-US" sz="2400" b="1">
                <a:solidFill>
                  <a:schemeClr val="accent2"/>
                </a:solidFill>
                <a:ea typeface="黑体" pitchFamily="49" charset="-122"/>
                <a:sym typeface="Symbol" pitchFamily="18" charset="2"/>
              </a:rPr>
              <a:t>带</a:t>
            </a:r>
            <a:r>
              <a:rPr lang="zh-CN" altLang="en-US" sz="2400" b="1" smtClean="0"/>
              <a:t>。</a:t>
            </a:r>
            <a:endParaRPr lang="en-US" altLang="zh-CN" sz="2400" b="1" dirty="0" smtClean="0"/>
          </a:p>
        </p:txBody>
      </p:sp>
      <p:sp>
        <p:nvSpPr>
          <p:cNvPr id="113" name="Rectangle 2"/>
          <p:cNvSpPr>
            <a:spLocks noGrp="1" noChangeArrowheads="1"/>
          </p:cNvSpPr>
          <p:nvPr>
            <p:ph type="title"/>
          </p:nvPr>
        </p:nvSpPr>
        <p:spPr>
          <a:xfrm>
            <a:off x="831444" y="145915"/>
            <a:ext cx="7772400" cy="564474"/>
          </a:xfrm>
        </p:spPr>
        <p:txBody>
          <a:bodyPr/>
          <a:lstStyle/>
          <a:p>
            <a:pPr eaLnBrk="1" hangingPunct="1"/>
            <a:r>
              <a:rPr lang="en-US" altLang="zh-CN" sz="3200" b="1" dirty="0" smtClean="0">
                <a:solidFill>
                  <a:srgbClr val="C00000"/>
                </a:solidFill>
                <a:latin typeface="黑体" pitchFamily="49" charset="-122"/>
                <a:ea typeface="黑体" pitchFamily="49" charset="-122"/>
              </a:rPr>
              <a:t>2</a:t>
            </a:r>
            <a:r>
              <a:rPr lang="zh-CN" altLang="en-US" sz="3200" b="1" dirty="0" smtClean="0">
                <a:solidFill>
                  <a:srgbClr val="C00000"/>
                </a:solidFill>
                <a:latin typeface="黑体" pitchFamily="49" charset="-122"/>
                <a:ea typeface="黑体" pitchFamily="49" charset="-122"/>
              </a:rPr>
              <a:t>、实验分析 </a:t>
            </a:r>
            <a:r>
              <a:rPr lang="en-US" altLang="zh-CN" sz="3200" b="1" dirty="0" smtClean="0">
                <a:solidFill>
                  <a:srgbClr val="C00000"/>
                </a:solidFill>
              </a:rPr>
              <a:t>Experimental Analysis</a:t>
            </a:r>
          </a:p>
        </p:txBody>
      </p:sp>
      <p:cxnSp>
        <p:nvCxnSpPr>
          <p:cNvPr id="4" name="直接连接符 3"/>
          <p:cNvCxnSpPr>
            <a:stCxn id="60" idx="0"/>
          </p:cNvCxnSpPr>
          <p:nvPr/>
        </p:nvCxnSpPr>
        <p:spPr bwMode="auto">
          <a:xfrm flipV="1">
            <a:off x="3603900" y="2708541"/>
            <a:ext cx="187050" cy="3546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78" name="Rectangle 2"/>
          <p:cNvSpPr txBox="1">
            <a:spLocks noChangeArrowheads="1"/>
          </p:cNvSpPr>
          <p:nvPr/>
        </p:nvSpPr>
        <p:spPr bwMode="auto">
          <a:xfrm>
            <a:off x="565433" y="4869842"/>
            <a:ext cx="8258944" cy="1669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zh-CN" altLang="en-US" sz="2400" b="1" kern="0" smtClean="0"/>
              <a:t>当</a:t>
            </a:r>
            <a:r>
              <a:rPr lang="zh-CN" altLang="en-US" sz="2400" b="1" i="1" kern="0" smtClean="0">
                <a:sym typeface="Symbol" pitchFamily="18" charset="2"/>
              </a:rPr>
              <a:t></a:t>
            </a:r>
            <a:r>
              <a:rPr lang="zh-CN" altLang="en-US" sz="2400" b="1" kern="0" smtClean="0">
                <a:sym typeface="Symbol" pitchFamily="18" charset="2"/>
              </a:rPr>
              <a:t>≠</a:t>
            </a:r>
            <a:r>
              <a:rPr lang="en-US" altLang="zh-CN" sz="2400" b="1" kern="0" smtClean="0">
                <a:sym typeface="Symbol" pitchFamily="18" charset="2"/>
              </a:rPr>
              <a:t>0</a:t>
            </a:r>
            <a:r>
              <a:rPr lang="zh-CN" altLang="en-US" sz="2400" b="1" kern="0" smtClean="0">
                <a:sym typeface="Symbol" pitchFamily="18" charset="2"/>
              </a:rPr>
              <a:t>时，一束平行光中，从</a:t>
            </a:r>
            <a:r>
              <a:rPr lang="en-US" altLang="zh-CN" sz="2400" b="1" i="1" kern="0" smtClean="0">
                <a:sym typeface="Symbol" pitchFamily="18" charset="2"/>
              </a:rPr>
              <a:t>AB</a:t>
            </a:r>
            <a:r>
              <a:rPr lang="en-US" altLang="zh-CN" sz="2400" b="1" kern="0" smtClean="0">
                <a:sym typeface="Symbol" pitchFamily="18" charset="2"/>
              </a:rPr>
              <a:t> </a:t>
            </a:r>
            <a:r>
              <a:rPr lang="zh-CN" altLang="en-US" sz="2400" b="1" kern="0" smtClean="0">
                <a:sym typeface="Symbol" pitchFamily="18" charset="2"/>
              </a:rPr>
              <a:t>发出的光到达会聚点时光程差越来越大。过</a:t>
            </a:r>
            <a:r>
              <a:rPr lang="en-US" altLang="zh-CN" sz="2400" b="1" i="1" kern="0" smtClean="0">
                <a:sym typeface="Symbol" pitchFamily="18" charset="2"/>
              </a:rPr>
              <a:t>A</a:t>
            </a:r>
            <a:r>
              <a:rPr lang="zh-CN" altLang="en-US" sz="2400" b="1" kern="0" smtClean="0">
                <a:sym typeface="Symbol" pitchFamily="18" charset="2"/>
              </a:rPr>
              <a:t>作</a:t>
            </a:r>
            <a:r>
              <a:rPr lang="en-US" altLang="zh-CN" sz="2400" b="1" i="1" kern="0" smtClean="0">
                <a:sym typeface="Symbol" pitchFamily="18" charset="2"/>
              </a:rPr>
              <a:t>AC</a:t>
            </a:r>
            <a:r>
              <a:rPr lang="zh-CN" altLang="en-US" sz="2400" b="1" kern="0" smtClean="0">
                <a:sym typeface="Symbol" pitchFamily="18" charset="2"/>
              </a:rPr>
              <a:t>垂直于光束，</a:t>
            </a:r>
            <a:r>
              <a:rPr lang="zh-CN" altLang="en-US" sz="2400" b="1" kern="0" smtClean="0">
                <a:solidFill>
                  <a:schemeClr val="accent2"/>
                </a:solidFill>
                <a:latin typeface="黑体" pitchFamily="49" charset="-122"/>
                <a:ea typeface="黑体" pitchFamily="49" charset="-122"/>
                <a:sym typeface="Symbol" pitchFamily="18" charset="2"/>
              </a:rPr>
              <a:t>最大光程差为 </a:t>
            </a:r>
            <a:r>
              <a:rPr lang="en-US" altLang="zh-CN" sz="2400" b="1" i="1" kern="0" smtClean="0">
                <a:solidFill>
                  <a:schemeClr val="accent2"/>
                </a:solidFill>
                <a:ea typeface="黑体" pitchFamily="49" charset="-122"/>
                <a:sym typeface="Symbol" pitchFamily="18" charset="2"/>
              </a:rPr>
              <a:t>BC</a:t>
            </a:r>
            <a:r>
              <a:rPr lang="en-US" altLang="zh-CN" sz="2400" b="1" kern="0" smtClean="0">
                <a:solidFill>
                  <a:schemeClr val="accent2"/>
                </a:solidFill>
                <a:ea typeface="黑体" pitchFamily="49" charset="-122"/>
                <a:sym typeface="Symbol" pitchFamily="18" charset="2"/>
              </a:rPr>
              <a:t>=</a:t>
            </a:r>
            <a:r>
              <a:rPr lang="en-US" altLang="zh-CN" sz="2400" b="1" i="1" kern="0" smtClean="0">
                <a:solidFill>
                  <a:schemeClr val="accent2"/>
                </a:solidFill>
                <a:ea typeface="黑体" pitchFamily="49" charset="-122"/>
                <a:sym typeface="Symbol" pitchFamily="18" charset="2"/>
              </a:rPr>
              <a:t>a</a:t>
            </a:r>
            <a:r>
              <a:rPr lang="en-US" altLang="zh-CN" sz="2400" b="1" kern="0" smtClean="0">
                <a:solidFill>
                  <a:schemeClr val="accent2"/>
                </a:solidFill>
                <a:ea typeface="黑体" pitchFamily="49" charset="-122"/>
                <a:sym typeface="Symbol" pitchFamily="18" charset="2"/>
              </a:rPr>
              <a:t>sin</a:t>
            </a:r>
            <a:r>
              <a:rPr lang="en-US" altLang="zh-CN" sz="2400" b="1" i="1" kern="0" smtClean="0">
                <a:solidFill>
                  <a:schemeClr val="accent2"/>
                </a:solidFill>
                <a:ea typeface="黑体" pitchFamily="49" charset="-122"/>
                <a:sym typeface="Symbol" pitchFamily="18" charset="2"/>
              </a:rPr>
              <a:t></a:t>
            </a:r>
            <a:r>
              <a:rPr lang="zh-CN" altLang="en-US" sz="2400" b="1" kern="0" smtClean="0">
                <a:sym typeface="Symbol" pitchFamily="18" charset="2"/>
              </a:rPr>
              <a:t>。</a:t>
            </a:r>
            <a:endParaRPr lang="en-US" altLang="zh-CN" sz="2400" b="1" kern="0" smtClean="0">
              <a:sym typeface="Symbol" pitchFamily="18" charset="2"/>
            </a:endParaRPr>
          </a:p>
          <a:p>
            <a:pPr eaLnBrk="1" hangingPunct="1">
              <a:spcBef>
                <a:spcPts val="0"/>
              </a:spcBef>
            </a:pPr>
            <a:r>
              <a:rPr lang="en-US" altLang="zh-CN" sz="2400" b="1" kern="0" smtClean="0">
                <a:sym typeface="Symbol" pitchFamily="18" charset="2"/>
              </a:rPr>
              <a:t>BC</a:t>
            </a:r>
            <a:r>
              <a:rPr lang="zh-CN" altLang="en-US" sz="2400" kern="0" smtClean="0">
                <a:sym typeface="Symbol" pitchFamily="18" charset="2"/>
              </a:rPr>
              <a:t>的长度与角大小有关</a:t>
            </a:r>
            <a:endParaRPr lang="en-US" altLang="zh-CN" sz="2400" b="1" kern="0" dirty="0" smtClean="0">
              <a:sym typeface="Symbol" pitchFamily="18" charset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build="p"/>
      <p:bldP spid="17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42" name="Group 2"/>
          <p:cNvGrpSpPr>
            <a:grpSpLocks/>
          </p:cNvGrpSpPr>
          <p:nvPr/>
        </p:nvGrpSpPr>
        <p:grpSpPr bwMode="auto">
          <a:xfrm>
            <a:off x="3722251" y="0"/>
            <a:ext cx="2335213" cy="3768725"/>
            <a:chOff x="1542" y="0"/>
            <a:chExt cx="1471" cy="2374"/>
          </a:xfrm>
        </p:grpSpPr>
        <p:sp>
          <p:nvSpPr>
            <p:cNvPr id="10295" name="Text Box 3"/>
            <p:cNvSpPr txBox="1">
              <a:spLocks noChangeArrowheads="1"/>
            </p:cNvSpPr>
            <p:nvPr/>
          </p:nvSpPr>
          <p:spPr bwMode="auto">
            <a:xfrm>
              <a:off x="1542" y="0"/>
              <a:ext cx="2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800" b="1" i="1"/>
                <a:t>A</a:t>
              </a:r>
            </a:p>
          </p:txBody>
        </p:sp>
        <p:grpSp>
          <p:nvGrpSpPr>
            <p:cNvPr id="10296" name="Group 4"/>
            <p:cNvGrpSpPr>
              <a:grpSpLocks/>
            </p:cNvGrpSpPr>
            <p:nvPr/>
          </p:nvGrpSpPr>
          <p:grpSpPr bwMode="auto">
            <a:xfrm>
              <a:off x="1901" y="114"/>
              <a:ext cx="798" cy="2117"/>
              <a:chOff x="1901" y="114"/>
              <a:chExt cx="798" cy="2117"/>
            </a:xfrm>
          </p:grpSpPr>
          <p:grpSp>
            <p:nvGrpSpPr>
              <p:cNvPr id="10299" name="Group 5"/>
              <p:cNvGrpSpPr>
                <a:grpSpLocks/>
              </p:cNvGrpSpPr>
              <p:nvPr/>
            </p:nvGrpSpPr>
            <p:grpSpPr bwMode="auto">
              <a:xfrm>
                <a:off x="1909" y="114"/>
                <a:ext cx="790" cy="2117"/>
                <a:chOff x="1909" y="114"/>
                <a:chExt cx="790" cy="2117"/>
              </a:xfrm>
            </p:grpSpPr>
            <p:sp>
              <p:nvSpPr>
                <p:cNvPr id="10301" name="Line 6"/>
                <p:cNvSpPr>
                  <a:spLocks noChangeShapeType="1"/>
                </p:cNvSpPr>
                <p:nvPr/>
              </p:nvSpPr>
              <p:spPr bwMode="auto">
                <a:xfrm>
                  <a:off x="1909" y="119"/>
                  <a:ext cx="0" cy="2112"/>
                </a:xfrm>
                <a:prstGeom prst="line">
                  <a:avLst/>
                </a:prstGeom>
                <a:noFill/>
                <a:ln w="571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02" name="Line 7"/>
                <p:cNvSpPr>
                  <a:spLocks noChangeShapeType="1"/>
                </p:cNvSpPr>
                <p:nvPr/>
              </p:nvSpPr>
              <p:spPr bwMode="auto">
                <a:xfrm>
                  <a:off x="1909" y="114"/>
                  <a:ext cx="790" cy="1615"/>
                </a:xfrm>
                <a:prstGeom prst="line">
                  <a:avLst/>
                </a:prstGeom>
                <a:noFill/>
                <a:ln w="571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0300" name="Line 8"/>
              <p:cNvSpPr>
                <a:spLocks noChangeShapeType="1"/>
              </p:cNvSpPr>
              <p:nvPr/>
            </p:nvSpPr>
            <p:spPr bwMode="auto">
              <a:xfrm flipH="1">
                <a:off x="1901" y="1721"/>
                <a:ext cx="768" cy="480"/>
              </a:xfrm>
              <a:prstGeom prst="line">
                <a:avLst/>
              </a:prstGeom>
              <a:noFill/>
              <a:ln w="571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0297" name="Text Box 9"/>
            <p:cNvSpPr txBox="1">
              <a:spLocks noChangeArrowheads="1"/>
            </p:cNvSpPr>
            <p:nvPr/>
          </p:nvSpPr>
          <p:spPr bwMode="auto">
            <a:xfrm>
              <a:off x="1542" y="2047"/>
              <a:ext cx="2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800" b="1" i="1"/>
                <a:t>B</a:t>
              </a:r>
            </a:p>
          </p:txBody>
        </p:sp>
        <p:sp>
          <p:nvSpPr>
            <p:cNvPr id="10298" name="Text Box 10"/>
            <p:cNvSpPr txBox="1">
              <a:spLocks noChangeArrowheads="1"/>
            </p:cNvSpPr>
            <p:nvPr/>
          </p:nvSpPr>
          <p:spPr bwMode="auto">
            <a:xfrm>
              <a:off x="2773" y="1511"/>
              <a:ext cx="2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800" b="1" i="1"/>
                <a:t>C</a:t>
              </a:r>
            </a:p>
          </p:txBody>
        </p:sp>
      </p:grpSp>
      <p:sp>
        <p:nvSpPr>
          <p:cNvPr id="266251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323850" y="4076700"/>
            <a:ext cx="8610600" cy="1857172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2400" b="1" dirty="0" smtClean="0"/>
              <a:t>如果在某个</a:t>
            </a:r>
            <a:r>
              <a:rPr lang="zh-CN" altLang="en-US" sz="2400" b="1" dirty="0">
                <a:sym typeface="Symbol" panose="05050102010706020507" pitchFamily="18" charset="2"/>
              </a:rPr>
              <a:t></a:t>
            </a:r>
            <a:r>
              <a:rPr lang="zh-CN" altLang="en-US" sz="2400" b="1" dirty="0" smtClean="0"/>
              <a:t>方向上，</a:t>
            </a:r>
            <a:r>
              <a:rPr lang="en-US" altLang="zh-CN" sz="2400" b="1" i="1" dirty="0" smtClean="0"/>
              <a:t>BC</a:t>
            </a:r>
            <a:r>
              <a:rPr lang="zh-CN" altLang="en-US" sz="2400" b="1" dirty="0" smtClean="0"/>
              <a:t>等于一个波长</a:t>
            </a:r>
            <a:r>
              <a:rPr lang="zh-CN" altLang="en-US" sz="2400" b="1" i="1" dirty="0" smtClean="0">
                <a:sym typeface="Symbol" pitchFamily="18" charset="2"/>
              </a:rPr>
              <a:t></a:t>
            </a:r>
            <a:r>
              <a:rPr lang="zh-CN" altLang="en-US" sz="2400" b="1" dirty="0" smtClean="0"/>
              <a:t> ，将</a:t>
            </a:r>
            <a:r>
              <a:rPr lang="en-US" altLang="zh-CN" sz="2400" b="1" i="1" dirty="0" smtClean="0"/>
              <a:t>AB</a:t>
            </a:r>
            <a:r>
              <a:rPr lang="zh-CN" altLang="en-US" sz="2400" b="1" dirty="0" smtClean="0"/>
              <a:t>划分为两个波带</a:t>
            </a:r>
            <a:r>
              <a:rPr lang="en-US" altLang="zh-CN" sz="2400" b="1" i="1" dirty="0" smtClean="0"/>
              <a:t>AO</a:t>
            </a:r>
            <a:r>
              <a:rPr lang="zh-CN" altLang="en-US" sz="2400" b="1" dirty="0" smtClean="0"/>
              <a:t>和</a:t>
            </a:r>
            <a:r>
              <a:rPr lang="en-US" altLang="zh-CN" sz="2400" b="1" i="1" dirty="0" smtClean="0"/>
              <a:t>BO</a:t>
            </a:r>
            <a:r>
              <a:rPr lang="zh-CN" altLang="en-US" sz="2400" b="1" dirty="0" smtClean="0"/>
              <a:t>。在波带</a:t>
            </a:r>
            <a:r>
              <a:rPr lang="en-US" altLang="zh-CN" sz="2400" b="1" i="1" dirty="0" smtClean="0"/>
              <a:t>AO</a:t>
            </a:r>
            <a:r>
              <a:rPr lang="zh-CN" altLang="en-US" sz="2400" b="1" dirty="0" smtClean="0"/>
              <a:t>上任意一点</a:t>
            </a:r>
            <a:r>
              <a:rPr lang="en-US" altLang="zh-CN" sz="2400" b="1" i="1" dirty="0" smtClean="0"/>
              <a:t>Q</a:t>
            </a:r>
            <a:r>
              <a:rPr lang="zh-CN" altLang="en-US" sz="2400" b="1" dirty="0" smtClean="0"/>
              <a:t>，必然在波带</a:t>
            </a:r>
            <a:r>
              <a:rPr lang="en-US" altLang="zh-CN" sz="2400" b="1" i="1" dirty="0" smtClean="0"/>
              <a:t>OB</a:t>
            </a:r>
            <a:r>
              <a:rPr lang="zh-CN" altLang="en-US" sz="2400" b="1" dirty="0" smtClean="0"/>
              <a:t>上找到相应一点</a:t>
            </a:r>
            <a:r>
              <a:rPr lang="en-US" altLang="zh-CN" sz="2400" b="1" i="1" dirty="0" smtClean="0"/>
              <a:t>P</a:t>
            </a:r>
            <a:r>
              <a:rPr lang="zh-CN" altLang="en-US" sz="2400" b="1" dirty="0" smtClean="0"/>
              <a:t>，使其光程差等于半个波长。如图：只要</a:t>
            </a:r>
            <a:r>
              <a:rPr lang="zh-CN" altLang="en-US" sz="2400" b="1" dirty="0" smtClean="0">
                <a:solidFill>
                  <a:schemeClr val="accent2"/>
                </a:solidFill>
                <a:latin typeface="黑体" pitchFamily="49" charset="-122"/>
                <a:ea typeface="黑体" pitchFamily="49" charset="-122"/>
              </a:rPr>
              <a:t>对应点之间的距离为</a:t>
            </a:r>
            <a:r>
              <a:rPr lang="en-US" altLang="zh-CN" sz="2400" b="1" i="1" dirty="0" smtClean="0">
                <a:solidFill>
                  <a:schemeClr val="accent2"/>
                </a:solidFill>
                <a:latin typeface="黑体" pitchFamily="49" charset="-122"/>
                <a:ea typeface="黑体" pitchFamily="49" charset="-122"/>
              </a:rPr>
              <a:t>AB</a:t>
            </a:r>
            <a:r>
              <a:rPr lang="en-US" altLang="zh-CN" sz="2400" b="1" dirty="0" smtClean="0">
                <a:solidFill>
                  <a:schemeClr val="accent2"/>
                </a:solidFill>
                <a:latin typeface="黑体" pitchFamily="49" charset="-122"/>
                <a:ea typeface="黑体" pitchFamily="49" charset="-122"/>
              </a:rPr>
              <a:t>/2</a:t>
            </a:r>
            <a:r>
              <a:rPr lang="zh-CN" altLang="en-US" sz="2400" b="1" dirty="0" smtClean="0"/>
              <a:t>，对应的光程差就为半波长。</a:t>
            </a:r>
          </a:p>
        </p:txBody>
      </p:sp>
      <p:sp>
        <p:nvSpPr>
          <p:cNvPr id="266253" name="Oval 13"/>
          <p:cNvSpPr>
            <a:spLocks noChangeArrowheads="1"/>
          </p:cNvSpPr>
          <p:nvPr/>
        </p:nvSpPr>
        <p:spPr bwMode="auto">
          <a:xfrm>
            <a:off x="4235807" y="187245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6254" name="Oval 14"/>
          <p:cNvSpPr>
            <a:spLocks noChangeArrowheads="1"/>
          </p:cNvSpPr>
          <p:nvPr/>
        </p:nvSpPr>
        <p:spPr bwMode="auto">
          <a:xfrm>
            <a:off x="4225489" y="3429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6255" name="Oval 15"/>
          <p:cNvSpPr>
            <a:spLocks noChangeArrowheads="1"/>
          </p:cNvSpPr>
          <p:nvPr/>
        </p:nvSpPr>
        <p:spPr bwMode="auto">
          <a:xfrm>
            <a:off x="4228664" y="188913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6256" name="Oval 16"/>
          <p:cNvSpPr>
            <a:spLocks noChangeArrowheads="1"/>
          </p:cNvSpPr>
          <p:nvPr/>
        </p:nvSpPr>
        <p:spPr bwMode="auto">
          <a:xfrm>
            <a:off x="4228664" y="2627313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6257" name="Oval 17"/>
          <p:cNvSpPr>
            <a:spLocks noChangeArrowheads="1"/>
          </p:cNvSpPr>
          <p:nvPr/>
        </p:nvSpPr>
        <p:spPr bwMode="auto">
          <a:xfrm>
            <a:off x="4228664" y="1179513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6258" name="Oval 18"/>
          <p:cNvSpPr>
            <a:spLocks noChangeArrowheads="1"/>
          </p:cNvSpPr>
          <p:nvPr/>
        </p:nvSpPr>
        <p:spPr bwMode="auto">
          <a:xfrm>
            <a:off x="4609664" y="950913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sz="1000"/>
          </a:p>
        </p:txBody>
      </p:sp>
      <p:sp>
        <p:nvSpPr>
          <p:cNvPr id="266259" name="Oval 19"/>
          <p:cNvSpPr>
            <a:spLocks noChangeArrowheads="1"/>
          </p:cNvSpPr>
          <p:nvPr/>
        </p:nvSpPr>
        <p:spPr bwMode="auto">
          <a:xfrm>
            <a:off x="5171321" y="2066608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6260" name="Line 20"/>
          <p:cNvSpPr>
            <a:spLocks noChangeShapeType="1"/>
          </p:cNvSpPr>
          <p:nvPr/>
        </p:nvSpPr>
        <p:spPr bwMode="auto">
          <a:xfrm flipV="1">
            <a:off x="4312007" y="1595747"/>
            <a:ext cx="713370" cy="352909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261" name="Line 21"/>
          <p:cNvSpPr>
            <a:spLocks noChangeShapeType="1"/>
          </p:cNvSpPr>
          <p:nvPr/>
        </p:nvSpPr>
        <p:spPr bwMode="auto">
          <a:xfrm flipV="1">
            <a:off x="4304864" y="2168859"/>
            <a:ext cx="929394" cy="534652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262" name="Line 22"/>
          <p:cNvSpPr>
            <a:spLocks noChangeShapeType="1"/>
          </p:cNvSpPr>
          <p:nvPr/>
        </p:nvSpPr>
        <p:spPr bwMode="auto">
          <a:xfrm flipV="1">
            <a:off x="4298514" y="1052735"/>
            <a:ext cx="395684" cy="215677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263" name="Line 23"/>
          <p:cNvSpPr>
            <a:spLocks noChangeShapeType="1"/>
          </p:cNvSpPr>
          <p:nvPr/>
        </p:nvSpPr>
        <p:spPr bwMode="auto">
          <a:xfrm>
            <a:off x="4330264" y="3541713"/>
            <a:ext cx="152400" cy="2286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264" name="Text Box 24"/>
          <p:cNvSpPr txBox="1">
            <a:spLocks noChangeArrowheads="1"/>
          </p:cNvSpPr>
          <p:nvPr/>
        </p:nvSpPr>
        <p:spPr bwMode="auto">
          <a:xfrm>
            <a:off x="3722251" y="1773238"/>
            <a:ext cx="381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b="1" i="1"/>
              <a:t>O</a:t>
            </a:r>
          </a:p>
        </p:txBody>
      </p:sp>
      <p:sp>
        <p:nvSpPr>
          <p:cNvPr id="266265" name="Line 25"/>
          <p:cNvSpPr>
            <a:spLocks noChangeShapeType="1"/>
          </p:cNvSpPr>
          <p:nvPr/>
        </p:nvSpPr>
        <p:spPr bwMode="auto">
          <a:xfrm>
            <a:off x="4340767" y="1985151"/>
            <a:ext cx="581025" cy="1152525"/>
          </a:xfrm>
          <a:prstGeom prst="line">
            <a:avLst/>
          </a:prstGeom>
          <a:noFill/>
          <a:ln w="57150">
            <a:solidFill>
              <a:schemeClr val="tx2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266" name="Line 26"/>
          <p:cNvSpPr>
            <a:spLocks noChangeShapeType="1"/>
          </p:cNvSpPr>
          <p:nvPr/>
        </p:nvSpPr>
        <p:spPr bwMode="auto">
          <a:xfrm>
            <a:off x="4977964" y="3168650"/>
            <a:ext cx="148282" cy="224346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267" name="Text Box 27"/>
          <p:cNvSpPr txBox="1">
            <a:spLocks noChangeArrowheads="1"/>
          </p:cNvSpPr>
          <p:nvPr/>
        </p:nvSpPr>
        <p:spPr bwMode="auto">
          <a:xfrm>
            <a:off x="3830201" y="2420938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000" b="1" i="1"/>
              <a:t>P</a:t>
            </a:r>
          </a:p>
        </p:txBody>
      </p:sp>
      <p:sp>
        <p:nvSpPr>
          <p:cNvPr id="266268" name="Text Box 28"/>
          <p:cNvSpPr txBox="1">
            <a:spLocks noChangeArrowheads="1"/>
          </p:cNvSpPr>
          <p:nvPr/>
        </p:nvSpPr>
        <p:spPr bwMode="auto">
          <a:xfrm>
            <a:off x="3830201" y="1052513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000" b="1" i="1"/>
              <a:t>Q</a:t>
            </a:r>
          </a:p>
        </p:txBody>
      </p:sp>
      <p:sp>
        <p:nvSpPr>
          <p:cNvPr id="266269" name="Rectangle 29"/>
          <p:cNvSpPr>
            <a:spLocks noChangeArrowheads="1"/>
          </p:cNvSpPr>
          <p:nvPr/>
        </p:nvSpPr>
        <p:spPr bwMode="auto">
          <a:xfrm>
            <a:off x="4558864" y="3389313"/>
            <a:ext cx="7239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i="1">
                <a:sym typeface="Symbol" pitchFamily="18" charset="2"/>
              </a:rPr>
              <a:t>/2</a:t>
            </a:r>
          </a:p>
        </p:txBody>
      </p:sp>
      <p:sp>
        <p:nvSpPr>
          <p:cNvPr id="266270" name="Line 30"/>
          <p:cNvSpPr>
            <a:spLocks noChangeShapeType="1"/>
          </p:cNvSpPr>
          <p:nvPr/>
        </p:nvSpPr>
        <p:spPr bwMode="auto">
          <a:xfrm>
            <a:off x="4330264" y="1255713"/>
            <a:ext cx="533400" cy="1143000"/>
          </a:xfrm>
          <a:prstGeom prst="line">
            <a:avLst/>
          </a:prstGeom>
          <a:noFill/>
          <a:ln w="57150">
            <a:solidFill>
              <a:schemeClr val="accent2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271" name="Line 31"/>
          <p:cNvSpPr>
            <a:spLocks noChangeShapeType="1"/>
          </p:cNvSpPr>
          <p:nvPr/>
        </p:nvSpPr>
        <p:spPr bwMode="auto">
          <a:xfrm flipV="1">
            <a:off x="4330264" y="3084513"/>
            <a:ext cx="609600" cy="381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272" name="Line 32"/>
          <p:cNvSpPr>
            <a:spLocks noChangeShapeType="1"/>
          </p:cNvSpPr>
          <p:nvPr/>
        </p:nvSpPr>
        <p:spPr bwMode="auto">
          <a:xfrm flipV="1">
            <a:off x="4254064" y="2384425"/>
            <a:ext cx="620712" cy="3190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297" name="Oval 57"/>
          <p:cNvSpPr>
            <a:spLocks noChangeArrowheads="1"/>
          </p:cNvSpPr>
          <p:nvPr/>
        </p:nvSpPr>
        <p:spPr bwMode="auto">
          <a:xfrm>
            <a:off x="4839851" y="3032125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66298" name="Group 58"/>
          <p:cNvGrpSpPr>
            <a:grpSpLocks/>
          </p:cNvGrpSpPr>
          <p:nvPr/>
        </p:nvGrpSpPr>
        <p:grpSpPr bwMode="auto">
          <a:xfrm>
            <a:off x="4929549" y="1164431"/>
            <a:ext cx="742951" cy="1544638"/>
            <a:chOff x="2298" y="777"/>
            <a:chExt cx="468" cy="973"/>
          </a:xfrm>
        </p:grpSpPr>
        <p:sp>
          <p:nvSpPr>
            <p:cNvPr id="10269" name="Oval 59"/>
            <p:cNvSpPr>
              <a:spLocks noChangeArrowheads="1"/>
            </p:cNvSpPr>
            <p:nvPr/>
          </p:nvSpPr>
          <p:spPr bwMode="auto">
            <a:xfrm>
              <a:off x="2635" y="165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70" name="Oval 60"/>
            <p:cNvSpPr>
              <a:spLocks noChangeArrowheads="1"/>
            </p:cNvSpPr>
            <p:nvPr/>
          </p:nvSpPr>
          <p:spPr bwMode="auto">
            <a:xfrm>
              <a:off x="2298" y="98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71" name="Text Box 61"/>
            <p:cNvSpPr txBox="1">
              <a:spLocks noChangeArrowheads="1"/>
            </p:cNvSpPr>
            <p:nvPr/>
          </p:nvSpPr>
          <p:spPr bwMode="auto">
            <a:xfrm>
              <a:off x="2358" y="777"/>
              <a:ext cx="40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800" b="1" i="1"/>
                <a:t>O</a:t>
              </a:r>
              <a:r>
                <a:rPr lang="en-US" altLang="zh-CN" sz="2800" b="1" baseline="-25000"/>
                <a:t>1</a:t>
              </a:r>
            </a:p>
          </p:txBody>
        </p:sp>
      </p:grpSp>
      <p:sp>
        <p:nvSpPr>
          <p:cNvPr id="266302" name="Text Box 62"/>
          <p:cNvSpPr txBox="1">
            <a:spLocks noChangeArrowheads="1"/>
          </p:cNvSpPr>
          <p:nvPr/>
        </p:nvSpPr>
        <p:spPr bwMode="auto">
          <a:xfrm>
            <a:off x="5306576" y="1808163"/>
            <a:ext cx="6477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b="1" i="1"/>
              <a:t>P</a:t>
            </a:r>
            <a:r>
              <a:rPr lang="en-US" altLang="zh-CN" sz="2800" b="1" baseline="-25000"/>
              <a:t>1</a:t>
            </a:r>
          </a:p>
        </p:txBody>
      </p:sp>
      <p:sp>
        <p:nvSpPr>
          <p:cNvPr id="266303" name="Text Box 63"/>
          <p:cNvSpPr txBox="1">
            <a:spLocks noChangeArrowheads="1"/>
          </p:cNvSpPr>
          <p:nvPr/>
        </p:nvSpPr>
        <p:spPr bwMode="auto">
          <a:xfrm>
            <a:off x="4730314" y="657225"/>
            <a:ext cx="647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b="1" i="1"/>
              <a:t>Q</a:t>
            </a:r>
            <a:r>
              <a:rPr lang="en-US" altLang="zh-CN" sz="2800" b="1" baseline="-25000"/>
              <a:t>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66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66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66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6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66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66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6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6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66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66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66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66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66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66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66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66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66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6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66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66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66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6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66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66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66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51" grpId="0" build="p"/>
      <p:bldP spid="266253" grpId="0" animBg="1"/>
      <p:bldP spid="266254" grpId="0" animBg="1"/>
      <p:bldP spid="266255" grpId="0" animBg="1"/>
      <p:bldP spid="266256" grpId="0" animBg="1"/>
      <p:bldP spid="266257" grpId="0" animBg="1"/>
      <p:bldP spid="266258" grpId="0" animBg="1"/>
      <p:bldP spid="266259" grpId="0" animBg="1"/>
      <p:bldP spid="266260" grpId="0" animBg="1"/>
      <p:bldP spid="266261" grpId="0" animBg="1"/>
      <p:bldP spid="266262" grpId="0" animBg="1"/>
      <p:bldP spid="266263" grpId="0" animBg="1"/>
      <p:bldP spid="266264" grpId="0"/>
      <p:bldP spid="266265" grpId="0" animBg="1"/>
      <p:bldP spid="266266" grpId="0" animBg="1"/>
      <p:bldP spid="266267" grpId="0"/>
      <p:bldP spid="266268" grpId="0"/>
      <p:bldP spid="266269" grpId="0"/>
      <p:bldP spid="266270" grpId="0" animBg="1"/>
      <p:bldP spid="266271" grpId="0" animBg="1"/>
      <p:bldP spid="266272" grpId="0" animBg="1"/>
      <p:bldP spid="266297" grpId="0" animBg="1"/>
      <p:bldP spid="266302" grpId="0"/>
      <p:bldP spid="26630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Text Box 2"/>
          <p:cNvSpPr txBox="1">
            <a:spLocks noChangeArrowheads="1"/>
          </p:cNvSpPr>
          <p:nvPr/>
        </p:nvSpPr>
        <p:spPr bwMode="auto">
          <a:xfrm>
            <a:off x="4067175" y="217423"/>
            <a:ext cx="4648200" cy="2832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 smtClean="0"/>
              <a:t>如果</a:t>
            </a:r>
            <a:r>
              <a:rPr lang="zh-CN" altLang="en-US" sz="2800" b="1"/>
              <a:t>最大光程差</a:t>
            </a:r>
            <a:r>
              <a:rPr lang="en-US" altLang="zh-CN" sz="2800" b="1" i="1"/>
              <a:t>BC</a:t>
            </a:r>
            <a:r>
              <a:rPr lang="zh-CN" altLang="en-US" sz="2800" b="1"/>
              <a:t>的距离</a:t>
            </a:r>
            <a:r>
              <a:rPr lang="en-US" altLang="zh-CN" sz="2800" b="1" i="1"/>
              <a:t>k</a:t>
            </a:r>
            <a:r>
              <a:rPr kumimoji="1" lang="en-US" altLang="zh-CN" sz="2800" b="1" i="1">
                <a:sym typeface="Symbol" pitchFamily="18" charset="2"/>
              </a:rPr>
              <a:t></a:t>
            </a:r>
            <a:r>
              <a:rPr kumimoji="1" lang="zh-CN" altLang="en-US" sz="2800" b="1">
                <a:sym typeface="Symbol" pitchFamily="18" charset="2"/>
              </a:rPr>
              <a:t>，</a:t>
            </a:r>
            <a:r>
              <a:rPr lang="zh-CN" altLang="en-US" sz="2800" b="1"/>
              <a:t>将</a:t>
            </a:r>
            <a:r>
              <a:rPr lang="en-US" altLang="zh-CN" sz="2800" b="1" i="1"/>
              <a:t>BC</a:t>
            </a:r>
            <a:r>
              <a:rPr lang="zh-CN" altLang="en-US" sz="2800" b="1"/>
              <a:t>分成</a:t>
            </a:r>
            <a:r>
              <a:rPr lang="en-US" altLang="zh-CN" sz="2800" b="1"/>
              <a:t>2</a:t>
            </a:r>
            <a:r>
              <a:rPr kumimoji="1" lang="en-US" altLang="zh-CN" sz="2800" b="1" i="1">
                <a:sym typeface="Symbol" pitchFamily="18" charset="2"/>
              </a:rPr>
              <a:t>k</a:t>
            </a:r>
            <a:r>
              <a:rPr kumimoji="1" lang="zh-CN" altLang="en-US" sz="2800" b="1">
                <a:sym typeface="Symbol" pitchFamily="18" charset="2"/>
              </a:rPr>
              <a:t>个的等距离点</a:t>
            </a:r>
            <a:r>
              <a:rPr kumimoji="1" lang="en-US" altLang="zh-CN" sz="2800" b="1">
                <a:sym typeface="Symbol" pitchFamily="18" charset="2"/>
              </a:rPr>
              <a:t>(</a:t>
            </a:r>
            <a:r>
              <a:rPr kumimoji="1" lang="en-US" altLang="zh-CN" sz="2800" b="1" i="1">
                <a:sym typeface="Symbol" pitchFamily="18" charset="2"/>
              </a:rPr>
              <a:t></a:t>
            </a:r>
            <a:r>
              <a:rPr kumimoji="1" lang="en-US" altLang="zh-CN" sz="2800" b="1">
                <a:sym typeface="Symbol" pitchFamily="18" charset="2"/>
              </a:rPr>
              <a:t>/2)</a:t>
            </a:r>
            <a:r>
              <a:rPr kumimoji="1" lang="zh-CN" altLang="en-US" sz="2800" b="1">
                <a:sym typeface="Symbol" pitchFamily="18" charset="2"/>
              </a:rPr>
              <a:t>，过这些点向</a:t>
            </a:r>
            <a:r>
              <a:rPr kumimoji="1" lang="en-US" altLang="zh-CN" sz="2800" b="1" i="1">
                <a:sym typeface="Symbol" pitchFamily="18" charset="2"/>
              </a:rPr>
              <a:t>AB</a:t>
            </a:r>
            <a:r>
              <a:rPr kumimoji="1" lang="zh-CN" altLang="en-US" sz="2800" b="1">
                <a:sym typeface="Symbol" pitchFamily="18" charset="2"/>
              </a:rPr>
              <a:t>作</a:t>
            </a:r>
            <a:r>
              <a:rPr kumimoji="1" lang="en-US" altLang="zh-CN" sz="2800" b="1" i="1">
                <a:sym typeface="Symbol" pitchFamily="18" charset="2"/>
              </a:rPr>
              <a:t>AC</a:t>
            </a:r>
            <a:r>
              <a:rPr kumimoji="1" lang="zh-CN" altLang="en-US" sz="2800" b="1">
                <a:sym typeface="Symbol" pitchFamily="18" charset="2"/>
              </a:rPr>
              <a:t>的平行线，则可将</a:t>
            </a:r>
            <a:r>
              <a:rPr kumimoji="1" lang="en-US" altLang="zh-CN" sz="2800" b="1" i="1">
                <a:sym typeface="Symbol" pitchFamily="18" charset="2"/>
              </a:rPr>
              <a:t>AB</a:t>
            </a:r>
            <a:r>
              <a:rPr kumimoji="1" lang="zh-CN" altLang="en-US" sz="2800" b="1">
                <a:sym typeface="Symbol" pitchFamily="18" charset="2"/>
              </a:rPr>
              <a:t>分成</a:t>
            </a:r>
            <a:r>
              <a:rPr kumimoji="1" lang="en-US" altLang="zh-CN" sz="2800" b="1">
                <a:sym typeface="Symbol" pitchFamily="18" charset="2"/>
              </a:rPr>
              <a:t>2</a:t>
            </a:r>
            <a:r>
              <a:rPr kumimoji="1" lang="en-US" altLang="zh-CN" sz="2800" b="1" i="1">
                <a:sym typeface="Symbol" pitchFamily="18" charset="2"/>
              </a:rPr>
              <a:t>k</a:t>
            </a:r>
            <a:r>
              <a:rPr kumimoji="1" lang="zh-CN" altLang="en-US" sz="2800" b="1">
                <a:sym typeface="Symbol" pitchFamily="18" charset="2"/>
              </a:rPr>
              <a:t>个波带</a:t>
            </a:r>
            <a:r>
              <a:rPr kumimoji="1" lang="zh-CN" altLang="en-US" sz="2800" b="1" smtClean="0">
                <a:sym typeface="Symbol" pitchFamily="18" charset="2"/>
              </a:rPr>
              <a:t>。</a:t>
            </a:r>
            <a:endParaRPr kumimoji="1" lang="en-US" altLang="zh-CN" b="1" i="1">
              <a:sym typeface="Symbol" pitchFamily="18" charset="2"/>
            </a:endParaRPr>
          </a:p>
        </p:txBody>
      </p:sp>
      <p:sp>
        <p:nvSpPr>
          <p:cNvPr id="267268" name="Rectangle 4"/>
          <p:cNvSpPr>
            <a:spLocks noChangeArrowheads="1"/>
          </p:cNvSpPr>
          <p:nvPr/>
        </p:nvSpPr>
        <p:spPr bwMode="auto">
          <a:xfrm>
            <a:off x="4209218" y="3640862"/>
            <a:ext cx="4608513" cy="175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kumimoji="1" lang="zh-CN" altLang="en-US" sz="2800" b="1" dirty="0">
                <a:sym typeface="Symbol" pitchFamily="18" charset="2"/>
              </a:rPr>
              <a:t>相邻波带对应点的光程差相差半波长，所以叠加以后相互抵消</a:t>
            </a:r>
            <a:r>
              <a:rPr kumimoji="1" lang="zh-CN" altLang="en-US" sz="2800" b="1" i="1" dirty="0">
                <a:sym typeface="Symbol" pitchFamily="18" charset="2"/>
              </a:rPr>
              <a:t>。</a:t>
            </a:r>
          </a:p>
        </p:txBody>
      </p:sp>
      <p:grpSp>
        <p:nvGrpSpPr>
          <p:cNvPr id="267269" name="Group 5"/>
          <p:cNvGrpSpPr>
            <a:grpSpLocks/>
          </p:cNvGrpSpPr>
          <p:nvPr/>
        </p:nvGrpSpPr>
        <p:grpSpPr bwMode="auto">
          <a:xfrm>
            <a:off x="914400" y="381000"/>
            <a:ext cx="2362200" cy="5791200"/>
            <a:chOff x="576" y="240"/>
            <a:chExt cx="1488" cy="3648"/>
          </a:xfrm>
        </p:grpSpPr>
        <p:sp>
          <p:nvSpPr>
            <p:cNvPr id="11269" name="Line 6"/>
            <p:cNvSpPr>
              <a:spLocks noChangeShapeType="1"/>
            </p:cNvSpPr>
            <p:nvPr/>
          </p:nvSpPr>
          <p:spPr bwMode="auto">
            <a:xfrm>
              <a:off x="1008" y="864"/>
              <a:ext cx="0" cy="211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0" name="Line 7"/>
            <p:cNvSpPr>
              <a:spLocks noChangeShapeType="1"/>
            </p:cNvSpPr>
            <p:nvPr/>
          </p:nvSpPr>
          <p:spPr bwMode="auto">
            <a:xfrm>
              <a:off x="1008" y="864"/>
              <a:ext cx="806" cy="159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1" name="Line 8"/>
            <p:cNvSpPr>
              <a:spLocks noChangeShapeType="1"/>
            </p:cNvSpPr>
            <p:nvPr/>
          </p:nvSpPr>
          <p:spPr bwMode="auto">
            <a:xfrm flipH="1">
              <a:off x="960" y="2455"/>
              <a:ext cx="809" cy="521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2" name="Line 9"/>
            <p:cNvSpPr>
              <a:spLocks noChangeShapeType="1"/>
            </p:cNvSpPr>
            <p:nvPr/>
          </p:nvSpPr>
          <p:spPr bwMode="auto">
            <a:xfrm>
              <a:off x="1056" y="3024"/>
              <a:ext cx="96" cy="1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3" name="Text Box 10"/>
            <p:cNvSpPr txBox="1">
              <a:spLocks noChangeArrowheads="1"/>
            </p:cNvSpPr>
            <p:nvPr/>
          </p:nvSpPr>
          <p:spPr bwMode="auto">
            <a:xfrm>
              <a:off x="576" y="1824"/>
              <a:ext cx="2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800" b="1" i="1"/>
                <a:t>O</a:t>
              </a:r>
            </a:p>
          </p:txBody>
        </p:sp>
        <p:sp>
          <p:nvSpPr>
            <p:cNvPr id="11274" name="Text Box 11"/>
            <p:cNvSpPr txBox="1">
              <a:spLocks noChangeArrowheads="1"/>
            </p:cNvSpPr>
            <p:nvPr/>
          </p:nvSpPr>
          <p:spPr bwMode="auto">
            <a:xfrm>
              <a:off x="624" y="2784"/>
              <a:ext cx="2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800" b="1" i="1"/>
                <a:t>B</a:t>
              </a:r>
            </a:p>
          </p:txBody>
        </p:sp>
        <p:sp>
          <p:nvSpPr>
            <p:cNvPr id="11275" name="Line 12"/>
            <p:cNvSpPr>
              <a:spLocks noChangeShapeType="1"/>
            </p:cNvSpPr>
            <p:nvPr/>
          </p:nvSpPr>
          <p:spPr bwMode="auto">
            <a:xfrm>
              <a:off x="998" y="1979"/>
              <a:ext cx="408" cy="703"/>
            </a:xfrm>
            <a:prstGeom prst="line">
              <a:avLst/>
            </a:prstGeom>
            <a:noFill/>
            <a:ln w="57150">
              <a:solidFill>
                <a:schemeClr val="tx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6" name="Line 13"/>
            <p:cNvSpPr>
              <a:spLocks noChangeShapeType="1"/>
            </p:cNvSpPr>
            <p:nvPr/>
          </p:nvSpPr>
          <p:spPr bwMode="auto">
            <a:xfrm>
              <a:off x="1224" y="2840"/>
              <a:ext cx="96" cy="1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7" name="Rectangle 14"/>
            <p:cNvSpPr>
              <a:spLocks noChangeArrowheads="1"/>
            </p:cNvSpPr>
            <p:nvPr/>
          </p:nvSpPr>
          <p:spPr bwMode="auto">
            <a:xfrm>
              <a:off x="1111" y="2976"/>
              <a:ext cx="456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i="1">
                  <a:sym typeface="Symbol" pitchFamily="18" charset="2"/>
                </a:rPr>
                <a:t>/2</a:t>
              </a:r>
            </a:p>
          </p:txBody>
        </p:sp>
        <p:sp>
          <p:nvSpPr>
            <p:cNvPr id="11278" name="Line 15"/>
            <p:cNvSpPr>
              <a:spLocks noChangeShapeType="1"/>
            </p:cNvSpPr>
            <p:nvPr/>
          </p:nvSpPr>
          <p:spPr bwMode="auto">
            <a:xfrm>
              <a:off x="1008" y="240"/>
              <a:ext cx="0" cy="67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9" name="Line 16"/>
            <p:cNvSpPr>
              <a:spLocks noChangeShapeType="1"/>
            </p:cNvSpPr>
            <p:nvPr/>
          </p:nvSpPr>
          <p:spPr bwMode="auto">
            <a:xfrm>
              <a:off x="1008" y="2976"/>
              <a:ext cx="0" cy="91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0" name="Text Box 17"/>
            <p:cNvSpPr txBox="1">
              <a:spLocks noChangeArrowheads="1"/>
            </p:cNvSpPr>
            <p:nvPr/>
          </p:nvSpPr>
          <p:spPr bwMode="auto">
            <a:xfrm>
              <a:off x="1680" y="2160"/>
              <a:ext cx="2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800" b="1" i="1"/>
                <a:t>C</a:t>
              </a:r>
            </a:p>
          </p:txBody>
        </p:sp>
        <p:sp>
          <p:nvSpPr>
            <p:cNvPr id="11281" name="Text Box 18"/>
            <p:cNvSpPr txBox="1">
              <a:spLocks noChangeArrowheads="1"/>
            </p:cNvSpPr>
            <p:nvPr/>
          </p:nvSpPr>
          <p:spPr bwMode="auto">
            <a:xfrm>
              <a:off x="624" y="672"/>
              <a:ext cx="2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800" b="1" i="1"/>
                <a:t>A</a:t>
              </a:r>
            </a:p>
          </p:txBody>
        </p:sp>
        <p:sp>
          <p:nvSpPr>
            <p:cNvPr id="11284" name="Text Box 21"/>
            <p:cNvSpPr txBox="1">
              <a:spLocks noChangeArrowheads="1"/>
            </p:cNvSpPr>
            <p:nvPr/>
          </p:nvSpPr>
          <p:spPr bwMode="auto">
            <a:xfrm>
              <a:off x="1824" y="288"/>
              <a:ext cx="2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800" b="1" i="1"/>
                <a:t>A</a:t>
              </a:r>
            </a:p>
          </p:txBody>
        </p:sp>
        <p:sp>
          <p:nvSpPr>
            <p:cNvPr id="11294" name="Line 31"/>
            <p:cNvSpPr>
              <a:spLocks noChangeShapeType="1"/>
            </p:cNvSpPr>
            <p:nvPr/>
          </p:nvSpPr>
          <p:spPr bwMode="auto">
            <a:xfrm>
              <a:off x="998" y="2432"/>
              <a:ext cx="226" cy="363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295" name="Line 32"/>
            <p:cNvSpPr>
              <a:spLocks noChangeShapeType="1"/>
            </p:cNvSpPr>
            <p:nvPr/>
          </p:nvSpPr>
          <p:spPr bwMode="auto">
            <a:xfrm>
              <a:off x="1020" y="1480"/>
              <a:ext cx="590" cy="108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296" name="Oval 33"/>
            <p:cNvSpPr>
              <a:spLocks noChangeArrowheads="1"/>
            </p:cNvSpPr>
            <p:nvPr/>
          </p:nvSpPr>
          <p:spPr bwMode="auto">
            <a:xfrm>
              <a:off x="952" y="822"/>
              <a:ext cx="113" cy="113"/>
            </a:xfrm>
            <a:prstGeom prst="ellipse">
              <a:avLst/>
            </a:prstGeom>
            <a:solidFill>
              <a:srgbClr val="80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297" name="Oval 34"/>
            <p:cNvSpPr>
              <a:spLocks noChangeArrowheads="1"/>
            </p:cNvSpPr>
            <p:nvPr/>
          </p:nvSpPr>
          <p:spPr bwMode="auto">
            <a:xfrm>
              <a:off x="952" y="1434"/>
              <a:ext cx="113" cy="113"/>
            </a:xfrm>
            <a:prstGeom prst="ellipse">
              <a:avLst/>
            </a:prstGeom>
            <a:solidFill>
              <a:srgbClr val="80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298" name="Oval 35"/>
            <p:cNvSpPr>
              <a:spLocks noChangeArrowheads="1"/>
            </p:cNvSpPr>
            <p:nvPr/>
          </p:nvSpPr>
          <p:spPr bwMode="auto">
            <a:xfrm>
              <a:off x="952" y="1979"/>
              <a:ext cx="113" cy="113"/>
            </a:xfrm>
            <a:prstGeom prst="ellipse">
              <a:avLst/>
            </a:prstGeom>
            <a:solidFill>
              <a:srgbClr val="80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299" name="Oval 36"/>
            <p:cNvSpPr>
              <a:spLocks noChangeArrowheads="1"/>
            </p:cNvSpPr>
            <p:nvPr/>
          </p:nvSpPr>
          <p:spPr bwMode="auto">
            <a:xfrm>
              <a:off x="952" y="2409"/>
              <a:ext cx="113" cy="113"/>
            </a:xfrm>
            <a:prstGeom prst="ellipse">
              <a:avLst/>
            </a:prstGeom>
            <a:solidFill>
              <a:srgbClr val="80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300" name="Oval 37"/>
            <p:cNvSpPr>
              <a:spLocks noChangeArrowheads="1"/>
            </p:cNvSpPr>
            <p:nvPr/>
          </p:nvSpPr>
          <p:spPr bwMode="auto">
            <a:xfrm>
              <a:off x="930" y="2886"/>
              <a:ext cx="113" cy="113"/>
            </a:xfrm>
            <a:prstGeom prst="ellipse">
              <a:avLst/>
            </a:prstGeom>
            <a:solidFill>
              <a:srgbClr val="80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1301" name="Line 8"/>
            <p:cNvSpPr>
              <a:spLocks noChangeShapeType="1"/>
            </p:cNvSpPr>
            <p:nvPr/>
          </p:nvSpPr>
          <p:spPr bwMode="auto">
            <a:xfrm flipH="1">
              <a:off x="984" y="1966"/>
              <a:ext cx="809" cy="521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2" name="Line 8"/>
            <p:cNvSpPr>
              <a:spLocks noChangeShapeType="1"/>
            </p:cNvSpPr>
            <p:nvPr/>
          </p:nvSpPr>
          <p:spPr bwMode="auto">
            <a:xfrm flipH="1">
              <a:off x="1028" y="1480"/>
              <a:ext cx="809" cy="521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3" name="Line 8"/>
            <p:cNvSpPr>
              <a:spLocks noChangeShapeType="1"/>
            </p:cNvSpPr>
            <p:nvPr/>
          </p:nvSpPr>
          <p:spPr bwMode="auto">
            <a:xfrm flipH="1">
              <a:off x="991" y="981"/>
              <a:ext cx="809" cy="521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4" name="Line 8"/>
            <p:cNvSpPr>
              <a:spLocks noChangeShapeType="1"/>
            </p:cNvSpPr>
            <p:nvPr/>
          </p:nvSpPr>
          <p:spPr bwMode="auto">
            <a:xfrm flipH="1">
              <a:off x="998" y="384"/>
              <a:ext cx="809" cy="521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7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6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352187"/>
            <a:ext cx="7636213" cy="1317090"/>
          </a:xfrm>
        </p:spPr>
        <p:txBody>
          <a:bodyPr/>
          <a:lstStyle/>
          <a:p>
            <a:pPr marL="0" indent="0" eaLnBrk="1" hangingPunct="1">
              <a:spcBef>
                <a:spcPct val="50000"/>
              </a:spcBef>
              <a:buFontTx/>
              <a:buNone/>
            </a:pPr>
            <a:r>
              <a:rPr lang="zh-CN" altLang="en-US" sz="2400" b="1" dirty="0" smtClean="0"/>
              <a:t>随着</a:t>
            </a:r>
            <a:r>
              <a:rPr lang="zh-CN" altLang="en-US" sz="2400" b="1" i="1" dirty="0" smtClean="0">
                <a:sym typeface="Symbol" pitchFamily="18" charset="2"/>
              </a:rPr>
              <a:t></a:t>
            </a:r>
            <a:r>
              <a:rPr lang="zh-CN" altLang="en-US" sz="2400" b="1" dirty="0" smtClean="0"/>
              <a:t> 的增大，光程差也增大。当</a:t>
            </a:r>
            <a:r>
              <a:rPr lang="zh-CN" altLang="en-US" sz="2400" b="1" dirty="0" smtClean="0">
                <a:solidFill>
                  <a:schemeClr val="accent2"/>
                </a:solidFill>
              </a:rPr>
              <a:t>最大光程差为半波长的偶数倍</a:t>
            </a:r>
            <a:r>
              <a:rPr lang="zh-CN" altLang="en-US" sz="2400" b="1" dirty="0" smtClean="0"/>
              <a:t>时，整个波阵面可分成</a:t>
            </a:r>
            <a:r>
              <a:rPr lang="en-US" altLang="zh-CN" sz="2400" b="1" dirty="0" smtClean="0"/>
              <a:t>2</a:t>
            </a:r>
            <a:r>
              <a:rPr lang="en-US" altLang="zh-CN" sz="2400" b="1" i="1" dirty="0" smtClean="0"/>
              <a:t>k</a:t>
            </a:r>
            <a:r>
              <a:rPr lang="zh-CN" altLang="zh-CN" sz="2400" b="1" dirty="0" smtClean="0"/>
              <a:t>个波带，相邻波带互相抵消，依次出现第</a:t>
            </a:r>
            <a:r>
              <a:rPr lang="en-US" altLang="zh-CN" sz="2400" b="1" i="1" dirty="0" smtClean="0">
                <a:solidFill>
                  <a:schemeClr val="accent2"/>
                </a:solidFill>
              </a:rPr>
              <a:t>k</a:t>
            </a:r>
            <a:r>
              <a:rPr lang="zh-CN" altLang="en-US" sz="2400" b="1" dirty="0" smtClean="0">
                <a:solidFill>
                  <a:schemeClr val="accent2"/>
                </a:solidFill>
              </a:rPr>
              <a:t>级暗条纹</a:t>
            </a:r>
            <a:r>
              <a:rPr lang="zh-CN" altLang="en-US" sz="2400" b="1" dirty="0" smtClean="0"/>
              <a:t>，其衍射角服从下式：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3357018"/>
              </p:ext>
            </p:extLst>
          </p:nvPr>
        </p:nvGraphicFramePr>
        <p:xfrm>
          <a:off x="2073191" y="4680536"/>
          <a:ext cx="5328591" cy="11161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53" name="Equation" r:id="rId3" imgW="1879560" imgH="393480" progId="Equation.DSMT4">
                  <p:embed/>
                </p:oleObj>
              </mc:Choice>
              <mc:Fallback>
                <p:oleObj name="Equation" r:id="rId3" imgW="18795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73191" y="4680536"/>
                        <a:ext cx="5328591" cy="11161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" name="Group 13"/>
          <p:cNvGrpSpPr>
            <a:grpSpLocks/>
          </p:cNvGrpSpPr>
          <p:nvPr/>
        </p:nvGrpSpPr>
        <p:grpSpPr bwMode="auto">
          <a:xfrm>
            <a:off x="1223628" y="188640"/>
            <a:ext cx="7308854" cy="2916241"/>
            <a:chOff x="158" y="142"/>
            <a:chExt cx="4604" cy="1837"/>
          </a:xfrm>
        </p:grpSpPr>
        <p:sp>
          <p:nvSpPr>
            <p:cNvPr id="39" name="Oval 14"/>
            <p:cNvSpPr>
              <a:spLocks noChangeArrowheads="1"/>
            </p:cNvSpPr>
            <p:nvPr/>
          </p:nvSpPr>
          <p:spPr bwMode="auto">
            <a:xfrm>
              <a:off x="1015" y="666"/>
              <a:ext cx="107" cy="875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Line 15"/>
            <p:cNvSpPr>
              <a:spLocks noChangeShapeType="1"/>
            </p:cNvSpPr>
            <p:nvPr/>
          </p:nvSpPr>
          <p:spPr bwMode="auto">
            <a:xfrm>
              <a:off x="1871" y="317"/>
              <a:ext cx="0" cy="43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Line 16"/>
            <p:cNvSpPr>
              <a:spLocks noChangeShapeType="1"/>
            </p:cNvSpPr>
            <p:nvPr/>
          </p:nvSpPr>
          <p:spPr bwMode="auto">
            <a:xfrm>
              <a:off x="1871" y="1455"/>
              <a:ext cx="0" cy="52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Line 17"/>
            <p:cNvSpPr>
              <a:spLocks noChangeShapeType="1"/>
            </p:cNvSpPr>
            <p:nvPr/>
          </p:nvSpPr>
          <p:spPr bwMode="auto">
            <a:xfrm>
              <a:off x="1015" y="755"/>
              <a:ext cx="85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Line 18"/>
            <p:cNvSpPr>
              <a:spLocks noChangeShapeType="1"/>
            </p:cNvSpPr>
            <p:nvPr/>
          </p:nvSpPr>
          <p:spPr bwMode="auto">
            <a:xfrm>
              <a:off x="1015" y="1455"/>
              <a:ext cx="85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4" name="Group 19"/>
            <p:cNvGrpSpPr>
              <a:grpSpLocks/>
            </p:cNvGrpSpPr>
            <p:nvPr/>
          </p:nvGrpSpPr>
          <p:grpSpPr bwMode="auto">
            <a:xfrm>
              <a:off x="2811" y="493"/>
              <a:ext cx="391" cy="1224"/>
              <a:chOff x="6723" y="9708"/>
              <a:chExt cx="657" cy="2184"/>
            </a:xfrm>
          </p:grpSpPr>
          <p:sp>
            <p:nvSpPr>
              <p:cNvPr id="108" name="Oval 20"/>
              <p:cNvSpPr>
                <a:spLocks noChangeArrowheads="1"/>
              </p:cNvSpPr>
              <p:nvPr/>
            </p:nvSpPr>
            <p:spPr bwMode="auto">
              <a:xfrm>
                <a:off x="6840" y="9708"/>
                <a:ext cx="540" cy="2184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09" name="Group 21"/>
              <p:cNvGrpSpPr>
                <a:grpSpLocks/>
              </p:cNvGrpSpPr>
              <p:nvPr/>
            </p:nvGrpSpPr>
            <p:grpSpPr bwMode="auto">
              <a:xfrm>
                <a:off x="6723" y="9708"/>
                <a:ext cx="360" cy="2184"/>
                <a:chOff x="6840" y="9708"/>
                <a:chExt cx="360" cy="2184"/>
              </a:xfrm>
            </p:grpSpPr>
            <p:sp>
              <p:nvSpPr>
                <p:cNvPr id="110" name="Rectangle 22"/>
                <p:cNvSpPr>
                  <a:spLocks noChangeArrowheads="1"/>
                </p:cNvSpPr>
                <p:nvPr/>
              </p:nvSpPr>
              <p:spPr bwMode="auto">
                <a:xfrm>
                  <a:off x="6840" y="9708"/>
                  <a:ext cx="360" cy="218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1" name="Line 23"/>
                <p:cNvSpPr>
                  <a:spLocks noChangeShapeType="1"/>
                </p:cNvSpPr>
                <p:nvPr/>
              </p:nvSpPr>
              <p:spPr bwMode="auto">
                <a:xfrm>
                  <a:off x="7200" y="9708"/>
                  <a:ext cx="0" cy="2184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45" name="Line 24"/>
            <p:cNvSpPr>
              <a:spLocks noChangeShapeType="1"/>
            </p:cNvSpPr>
            <p:nvPr/>
          </p:nvSpPr>
          <p:spPr bwMode="auto">
            <a:xfrm>
              <a:off x="4334" y="317"/>
              <a:ext cx="0" cy="16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Line 25"/>
            <p:cNvSpPr>
              <a:spLocks noChangeShapeType="1"/>
            </p:cNvSpPr>
            <p:nvPr/>
          </p:nvSpPr>
          <p:spPr bwMode="auto">
            <a:xfrm>
              <a:off x="158" y="1104"/>
              <a:ext cx="439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Line 26"/>
            <p:cNvSpPr>
              <a:spLocks noChangeShapeType="1"/>
            </p:cNvSpPr>
            <p:nvPr/>
          </p:nvSpPr>
          <p:spPr bwMode="auto">
            <a:xfrm flipV="1">
              <a:off x="372" y="755"/>
              <a:ext cx="643" cy="34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Line 27"/>
            <p:cNvSpPr>
              <a:spLocks noChangeShapeType="1"/>
            </p:cNvSpPr>
            <p:nvPr/>
          </p:nvSpPr>
          <p:spPr bwMode="auto">
            <a:xfrm>
              <a:off x="372" y="1104"/>
              <a:ext cx="643" cy="3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Line 28"/>
            <p:cNvSpPr>
              <a:spLocks noChangeShapeType="1"/>
            </p:cNvSpPr>
            <p:nvPr/>
          </p:nvSpPr>
          <p:spPr bwMode="auto">
            <a:xfrm flipV="1">
              <a:off x="372" y="929"/>
              <a:ext cx="643" cy="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Line 29"/>
            <p:cNvSpPr>
              <a:spLocks noChangeShapeType="1"/>
            </p:cNvSpPr>
            <p:nvPr/>
          </p:nvSpPr>
          <p:spPr bwMode="auto">
            <a:xfrm>
              <a:off x="372" y="1104"/>
              <a:ext cx="643" cy="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Line 30"/>
            <p:cNvSpPr>
              <a:spLocks noChangeShapeType="1"/>
            </p:cNvSpPr>
            <p:nvPr/>
          </p:nvSpPr>
          <p:spPr bwMode="auto">
            <a:xfrm>
              <a:off x="1015" y="929"/>
              <a:ext cx="85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Line 31"/>
            <p:cNvSpPr>
              <a:spLocks noChangeShapeType="1"/>
            </p:cNvSpPr>
            <p:nvPr/>
          </p:nvSpPr>
          <p:spPr bwMode="auto">
            <a:xfrm>
              <a:off x="1015" y="1279"/>
              <a:ext cx="85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Line 32"/>
            <p:cNvSpPr>
              <a:spLocks noChangeShapeType="1"/>
            </p:cNvSpPr>
            <p:nvPr/>
          </p:nvSpPr>
          <p:spPr bwMode="auto">
            <a:xfrm>
              <a:off x="1871" y="755"/>
              <a:ext cx="0" cy="7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Line 33"/>
            <p:cNvSpPr>
              <a:spLocks noChangeShapeType="1"/>
            </p:cNvSpPr>
            <p:nvPr/>
          </p:nvSpPr>
          <p:spPr bwMode="auto">
            <a:xfrm flipV="1">
              <a:off x="1871" y="580"/>
              <a:ext cx="1178" cy="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Line 34"/>
            <p:cNvSpPr>
              <a:spLocks noChangeShapeType="1"/>
            </p:cNvSpPr>
            <p:nvPr/>
          </p:nvSpPr>
          <p:spPr bwMode="auto">
            <a:xfrm flipV="1">
              <a:off x="1871" y="755"/>
              <a:ext cx="1178" cy="1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Line 35"/>
            <p:cNvSpPr>
              <a:spLocks noChangeShapeType="1"/>
            </p:cNvSpPr>
            <p:nvPr/>
          </p:nvSpPr>
          <p:spPr bwMode="auto">
            <a:xfrm flipV="1">
              <a:off x="1871" y="929"/>
              <a:ext cx="2463" cy="3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Line 36"/>
            <p:cNvSpPr>
              <a:spLocks noChangeShapeType="1"/>
            </p:cNvSpPr>
            <p:nvPr/>
          </p:nvSpPr>
          <p:spPr bwMode="auto">
            <a:xfrm flipV="1">
              <a:off x="1871" y="929"/>
              <a:ext cx="1178" cy="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Line 37"/>
            <p:cNvSpPr>
              <a:spLocks noChangeShapeType="1"/>
            </p:cNvSpPr>
            <p:nvPr/>
          </p:nvSpPr>
          <p:spPr bwMode="auto">
            <a:xfrm flipV="1">
              <a:off x="1871" y="1279"/>
              <a:ext cx="1178" cy="1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Oval 38"/>
            <p:cNvSpPr>
              <a:spLocks noChangeArrowheads="1"/>
            </p:cNvSpPr>
            <p:nvPr/>
          </p:nvSpPr>
          <p:spPr bwMode="auto">
            <a:xfrm>
              <a:off x="372" y="1070"/>
              <a:ext cx="67" cy="63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Text Box 39"/>
            <p:cNvSpPr txBox="1">
              <a:spLocks noChangeArrowheads="1"/>
            </p:cNvSpPr>
            <p:nvPr/>
          </p:nvSpPr>
          <p:spPr bwMode="auto">
            <a:xfrm>
              <a:off x="372" y="929"/>
              <a:ext cx="107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 dirty="0"/>
                <a:t>S</a:t>
              </a:r>
            </a:p>
          </p:txBody>
        </p:sp>
        <p:sp>
          <p:nvSpPr>
            <p:cNvPr id="61" name="Text Box 40"/>
            <p:cNvSpPr txBox="1">
              <a:spLocks noChangeArrowheads="1"/>
            </p:cNvSpPr>
            <p:nvPr/>
          </p:nvSpPr>
          <p:spPr bwMode="auto">
            <a:xfrm>
              <a:off x="1015" y="493"/>
              <a:ext cx="21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L</a:t>
              </a:r>
              <a:r>
                <a:rPr kumimoji="1" lang="en-US" altLang="zh-CN" sz="2000" b="1" i="1" baseline="-25000"/>
                <a:t>1</a:t>
              </a:r>
              <a:endParaRPr kumimoji="1" lang="en-US" altLang="zh-CN" sz="2000" b="1"/>
            </a:p>
          </p:txBody>
        </p:sp>
        <p:sp>
          <p:nvSpPr>
            <p:cNvPr id="62" name="Text Box 41"/>
            <p:cNvSpPr txBox="1">
              <a:spLocks noChangeArrowheads="1"/>
            </p:cNvSpPr>
            <p:nvPr/>
          </p:nvSpPr>
          <p:spPr bwMode="auto">
            <a:xfrm>
              <a:off x="2942" y="317"/>
              <a:ext cx="214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L</a:t>
              </a:r>
              <a:r>
                <a:rPr kumimoji="1" lang="en-US" altLang="zh-CN" sz="2000" b="1" i="1" baseline="-25000"/>
                <a:t>2</a:t>
              </a:r>
              <a:endParaRPr kumimoji="1" lang="en-US" altLang="zh-CN" sz="2000" b="1"/>
            </a:p>
          </p:txBody>
        </p:sp>
        <p:sp>
          <p:nvSpPr>
            <p:cNvPr id="63" name="Text Box 42"/>
            <p:cNvSpPr txBox="1">
              <a:spLocks noChangeArrowheads="1"/>
            </p:cNvSpPr>
            <p:nvPr/>
          </p:nvSpPr>
          <p:spPr bwMode="auto">
            <a:xfrm>
              <a:off x="1764" y="142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D</a:t>
              </a:r>
            </a:p>
          </p:txBody>
        </p:sp>
        <p:sp>
          <p:nvSpPr>
            <p:cNvPr id="64" name="Text Box 43"/>
            <p:cNvSpPr txBox="1">
              <a:spLocks noChangeArrowheads="1"/>
            </p:cNvSpPr>
            <p:nvPr/>
          </p:nvSpPr>
          <p:spPr bwMode="auto">
            <a:xfrm>
              <a:off x="4334" y="755"/>
              <a:ext cx="21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P</a:t>
              </a:r>
            </a:p>
          </p:txBody>
        </p:sp>
        <p:sp>
          <p:nvSpPr>
            <p:cNvPr id="65" name="Text Box 44"/>
            <p:cNvSpPr txBox="1">
              <a:spLocks noChangeArrowheads="1"/>
            </p:cNvSpPr>
            <p:nvPr/>
          </p:nvSpPr>
          <p:spPr bwMode="auto">
            <a:xfrm>
              <a:off x="1978" y="580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A</a:t>
              </a:r>
            </a:p>
          </p:txBody>
        </p:sp>
        <p:sp>
          <p:nvSpPr>
            <p:cNvPr id="66" name="Text Box 45"/>
            <p:cNvSpPr txBox="1">
              <a:spLocks noChangeArrowheads="1"/>
            </p:cNvSpPr>
            <p:nvPr/>
          </p:nvSpPr>
          <p:spPr bwMode="auto">
            <a:xfrm>
              <a:off x="4334" y="1104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P</a:t>
              </a:r>
              <a:r>
                <a:rPr kumimoji="1" lang="en-US" altLang="zh-CN" sz="2000" b="1" i="1" baseline="-25000"/>
                <a:t>0</a:t>
              </a:r>
              <a:endParaRPr kumimoji="1" lang="en-US" altLang="zh-CN" sz="2000" b="1"/>
            </a:p>
          </p:txBody>
        </p:sp>
        <p:sp>
          <p:nvSpPr>
            <p:cNvPr id="67" name="Text Box 46"/>
            <p:cNvSpPr txBox="1">
              <a:spLocks noChangeArrowheads="1"/>
            </p:cNvSpPr>
            <p:nvPr/>
          </p:nvSpPr>
          <p:spPr bwMode="auto">
            <a:xfrm>
              <a:off x="1901" y="1455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B</a:t>
              </a:r>
            </a:p>
          </p:txBody>
        </p:sp>
        <p:sp>
          <p:nvSpPr>
            <p:cNvPr id="68" name="Text Box 47"/>
            <p:cNvSpPr txBox="1">
              <a:spLocks noChangeArrowheads="1"/>
            </p:cNvSpPr>
            <p:nvPr/>
          </p:nvSpPr>
          <p:spPr bwMode="auto">
            <a:xfrm>
              <a:off x="1764" y="1104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O</a:t>
              </a:r>
            </a:p>
          </p:txBody>
        </p:sp>
        <p:sp>
          <p:nvSpPr>
            <p:cNvPr id="69" name="Line 48"/>
            <p:cNvSpPr>
              <a:spLocks noChangeShapeType="1"/>
            </p:cNvSpPr>
            <p:nvPr/>
          </p:nvSpPr>
          <p:spPr bwMode="auto">
            <a:xfrm>
              <a:off x="1657" y="493"/>
              <a:ext cx="0" cy="2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Line 49"/>
            <p:cNvSpPr>
              <a:spLocks noChangeShapeType="1"/>
            </p:cNvSpPr>
            <p:nvPr/>
          </p:nvSpPr>
          <p:spPr bwMode="auto">
            <a:xfrm flipV="1">
              <a:off x="1657" y="1455"/>
              <a:ext cx="0" cy="34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Text Box 50"/>
            <p:cNvSpPr txBox="1">
              <a:spLocks noChangeArrowheads="1"/>
            </p:cNvSpPr>
            <p:nvPr/>
          </p:nvSpPr>
          <p:spPr bwMode="auto">
            <a:xfrm>
              <a:off x="1550" y="317"/>
              <a:ext cx="214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a</a:t>
              </a:r>
            </a:p>
          </p:txBody>
        </p:sp>
        <p:sp>
          <p:nvSpPr>
            <p:cNvPr id="72" name="Text Box 51"/>
            <p:cNvSpPr txBox="1">
              <a:spLocks noChangeArrowheads="1"/>
            </p:cNvSpPr>
            <p:nvPr/>
          </p:nvSpPr>
          <p:spPr bwMode="auto">
            <a:xfrm>
              <a:off x="2539" y="958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 dirty="0">
                  <a:sym typeface="Symbol" pitchFamily="18" charset="2"/>
                </a:rPr>
                <a:t></a:t>
              </a:r>
              <a:endParaRPr kumimoji="1" lang="en-US" altLang="zh-CN" sz="2000" b="1" dirty="0"/>
            </a:p>
          </p:txBody>
        </p:sp>
        <p:sp>
          <p:nvSpPr>
            <p:cNvPr id="73" name="Freeform 52"/>
            <p:cNvSpPr>
              <a:spLocks/>
            </p:cNvSpPr>
            <p:nvPr/>
          </p:nvSpPr>
          <p:spPr bwMode="auto">
            <a:xfrm>
              <a:off x="2264" y="1037"/>
              <a:ext cx="35" cy="67"/>
            </a:xfrm>
            <a:custGeom>
              <a:avLst/>
              <a:gdLst>
                <a:gd name="T0" fmla="*/ 1 w 60"/>
                <a:gd name="T1" fmla="*/ 1 h 120"/>
                <a:gd name="T2" fmla="*/ 0 w 60"/>
                <a:gd name="T3" fmla="*/ 0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0" h="120">
                  <a:moveTo>
                    <a:pt x="60" y="120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Line 53"/>
            <p:cNvSpPr>
              <a:spLocks noChangeShapeType="1"/>
            </p:cNvSpPr>
            <p:nvPr/>
          </p:nvSpPr>
          <p:spPr bwMode="auto">
            <a:xfrm>
              <a:off x="1871" y="755"/>
              <a:ext cx="107" cy="7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Text Box 54"/>
            <p:cNvSpPr txBox="1">
              <a:spLocks noChangeArrowheads="1"/>
            </p:cNvSpPr>
            <p:nvPr/>
          </p:nvSpPr>
          <p:spPr bwMode="auto">
            <a:xfrm>
              <a:off x="2002" y="1455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C</a:t>
              </a:r>
            </a:p>
          </p:txBody>
        </p:sp>
        <p:sp>
          <p:nvSpPr>
            <p:cNvPr id="76" name="Line 55"/>
            <p:cNvSpPr>
              <a:spLocks noChangeShapeType="1"/>
            </p:cNvSpPr>
            <p:nvPr/>
          </p:nvSpPr>
          <p:spPr bwMode="auto">
            <a:xfrm>
              <a:off x="3049" y="580"/>
              <a:ext cx="1285" cy="34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Line 56"/>
            <p:cNvSpPr>
              <a:spLocks noChangeShapeType="1"/>
            </p:cNvSpPr>
            <p:nvPr/>
          </p:nvSpPr>
          <p:spPr bwMode="auto">
            <a:xfrm>
              <a:off x="3049" y="755"/>
              <a:ext cx="1285" cy="1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" name="Line 57"/>
            <p:cNvSpPr>
              <a:spLocks noChangeShapeType="1"/>
            </p:cNvSpPr>
            <p:nvPr/>
          </p:nvSpPr>
          <p:spPr bwMode="auto">
            <a:xfrm>
              <a:off x="3049" y="929"/>
              <a:ext cx="128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" name="Line 58"/>
            <p:cNvSpPr>
              <a:spLocks noChangeShapeType="1"/>
            </p:cNvSpPr>
            <p:nvPr/>
          </p:nvSpPr>
          <p:spPr bwMode="auto">
            <a:xfrm flipV="1">
              <a:off x="3049" y="929"/>
              <a:ext cx="1285" cy="3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" name="Freeform 59"/>
            <p:cNvSpPr>
              <a:spLocks/>
            </p:cNvSpPr>
            <p:nvPr/>
          </p:nvSpPr>
          <p:spPr bwMode="auto">
            <a:xfrm>
              <a:off x="577" y="877"/>
              <a:ext cx="210" cy="118"/>
            </a:xfrm>
            <a:custGeom>
              <a:avLst/>
              <a:gdLst>
                <a:gd name="T0" fmla="*/ 0 w 353"/>
                <a:gd name="T1" fmla="*/ 1 h 210"/>
                <a:gd name="T2" fmla="*/ 1 w 353"/>
                <a:gd name="T3" fmla="*/ 0 h 21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53" h="210">
                  <a:moveTo>
                    <a:pt x="0" y="210"/>
                  </a:moveTo>
                  <a:lnTo>
                    <a:pt x="353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" name="Freeform 60"/>
            <p:cNvSpPr>
              <a:spLocks/>
            </p:cNvSpPr>
            <p:nvPr/>
          </p:nvSpPr>
          <p:spPr bwMode="auto">
            <a:xfrm>
              <a:off x="586" y="990"/>
              <a:ext cx="214" cy="51"/>
            </a:xfrm>
            <a:custGeom>
              <a:avLst/>
              <a:gdLst>
                <a:gd name="T0" fmla="*/ 0 w 360"/>
                <a:gd name="T1" fmla="*/ 1 h 90"/>
                <a:gd name="T2" fmla="*/ 1 w 360"/>
                <a:gd name="T3" fmla="*/ 0 h 9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60" h="90">
                  <a:moveTo>
                    <a:pt x="0" y="90"/>
                  </a:moveTo>
                  <a:lnTo>
                    <a:pt x="36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" name="Line 61"/>
            <p:cNvSpPr>
              <a:spLocks noChangeShapeType="1"/>
            </p:cNvSpPr>
            <p:nvPr/>
          </p:nvSpPr>
          <p:spPr bwMode="auto">
            <a:xfrm>
              <a:off x="586" y="1104"/>
              <a:ext cx="2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" name="Freeform 62"/>
            <p:cNvSpPr>
              <a:spLocks/>
            </p:cNvSpPr>
            <p:nvPr/>
          </p:nvSpPr>
          <p:spPr bwMode="auto">
            <a:xfrm>
              <a:off x="591" y="1159"/>
              <a:ext cx="209" cy="63"/>
            </a:xfrm>
            <a:custGeom>
              <a:avLst/>
              <a:gdLst>
                <a:gd name="T0" fmla="*/ 0 w 352"/>
                <a:gd name="T1" fmla="*/ 0 h 112"/>
                <a:gd name="T2" fmla="*/ 1 w 352"/>
                <a:gd name="T3" fmla="*/ 1 h 11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52" h="112">
                  <a:moveTo>
                    <a:pt x="0" y="0"/>
                  </a:moveTo>
                  <a:lnTo>
                    <a:pt x="352" y="112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" name="Freeform 63"/>
            <p:cNvSpPr>
              <a:spLocks/>
            </p:cNvSpPr>
            <p:nvPr/>
          </p:nvSpPr>
          <p:spPr bwMode="auto">
            <a:xfrm>
              <a:off x="613" y="1239"/>
              <a:ext cx="156" cy="84"/>
            </a:xfrm>
            <a:custGeom>
              <a:avLst/>
              <a:gdLst>
                <a:gd name="T0" fmla="*/ 0 w 263"/>
                <a:gd name="T1" fmla="*/ 0 h 150"/>
                <a:gd name="T2" fmla="*/ 1 w 263"/>
                <a:gd name="T3" fmla="*/ 1 h 1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63" h="150">
                  <a:moveTo>
                    <a:pt x="0" y="0"/>
                  </a:moveTo>
                  <a:lnTo>
                    <a:pt x="263" y="15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" name="Line 64"/>
            <p:cNvSpPr>
              <a:spLocks noChangeShapeType="1"/>
            </p:cNvSpPr>
            <p:nvPr/>
          </p:nvSpPr>
          <p:spPr bwMode="auto">
            <a:xfrm>
              <a:off x="1336" y="755"/>
              <a:ext cx="2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6" name="Line 65"/>
            <p:cNvSpPr>
              <a:spLocks noChangeShapeType="1"/>
            </p:cNvSpPr>
            <p:nvPr/>
          </p:nvSpPr>
          <p:spPr bwMode="auto">
            <a:xfrm>
              <a:off x="1336" y="929"/>
              <a:ext cx="2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7" name="Line 66"/>
            <p:cNvSpPr>
              <a:spLocks noChangeShapeType="1"/>
            </p:cNvSpPr>
            <p:nvPr/>
          </p:nvSpPr>
          <p:spPr bwMode="auto">
            <a:xfrm>
              <a:off x="1336" y="1104"/>
              <a:ext cx="2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8" name="Line 67"/>
            <p:cNvSpPr>
              <a:spLocks noChangeShapeType="1"/>
            </p:cNvSpPr>
            <p:nvPr/>
          </p:nvSpPr>
          <p:spPr bwMode="auto">
            <a:xfrm>
              <a:off x="1336" y="1279"/>
              <a:ext cx="2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9" name="Line 68"/>
            <p:cNvSpPr>
              <a:spLocks noChangeShapeType="1"/>
            </p:cNvSpPr>
            <p:nvPr/>
          </p:nvSpPr>
          <p:spPr bwMode="auto">
            <a:xfrm>
              <a:off x="1336" y="1455"/>
              <a:ext cx="2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0" name="Freeform 69"/>
            <p:cNvSpPr>
              <a:spLocks/>
            </p:cNvSpPr>
            <p:nvPr/>
          </p:nvSpPr>
          <p:spPr bwMode="auto">
            <a:xfrm>
              <a:off x="2299" y="663"/>
              <a:ext cx="215" cy="29"/>
            </a:xfrm>
            <a:custGeom>
              <a:avLst/>
              <a:gdLst>
                <a:gd name="T0" fmla="*/ 0 w 360"/>
                <a:gd name="T1" fmla="*/ 1 h 52"/>
                <a:gd name="T2" fmla="*/ 1 w 360"/>
                <a:gd name="T3" fmla="*/ 0 h 5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60" h="52">
                  <a:moveTo>
                    <a:pt x="0" y="52"/>
                  </a:moveTo>
                  <a:lnTo>
                    <a:pt x="36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" name="Freeform 70"/>
            <p:cNvSpPr>
              <a:spLocks/>
            </p:cNvSpPr>
            <p:nvPr/>
          </p:nvSpPr>
          <p:spPr bwMode="auto">
            <a:xfrm>
              <a:off x="2299" y="834"/>
              <a:ext cx="215" cy="29"/>
            </a:xfrm>
            <a:custGeom>
              <a:avLst/>
              <a:gdLst>
                <a:gd name="T0" fmla="*/ 0 w 360"/>
                <a:gd name="T1" fmla="*/ 1 h 52"/>
                <a:gd name="T2" fmla="*/ 1 w 360"/>
                <a:gd name="T3" fmla="*/ 0 h 5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60" h="52">
                  <a:moveTo>
                    <a:pt x="0" y="52"/>
                  </a:moveTo>
                  <a:lnTo>
                    <a:pt x="36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" name="Freeform 71"/>
            <p:cNvSpPr>
              <a:spLocks/>
            </p:cNvSpPr>
            <p:nvPr/>
          </p:nvSpPr>
          <p:spPr bwMode="auto">
            <a:xfrm>
              <a:off x="2299" y="1013"/>
              <a:ext cx="215" cy="29"/>
            </a:xfrm>
            <a:custGeom>
              <a:avLst/>
              <a:gdLst>
                <a:gd name="T0" fmla="*/ 0 w 360"/>
                <a:gd name="T1" fmla="*/ 1 h 52"/>
                <a:gd name="T2" fmla="*/ 1 w 360"/>
                <a:gd name="T3" fmla="*/ 0 h 5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60" h="52">
                  <a:moveTo>
                    <a:pt x="0" y="52"/>
                  </a:moveTo>
                  <a:lnTo>
                    <a:pt x="36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" name="Freeform 72"/>
            <p:cNvSpPr>
              <a:spLocks/>
            </p:cNvSpPr>
            <p:nvPr/>
          </p:nvSpPr>
          <p:spPr bwMode="auto">
            <a:xfrm>
              <a:off x="2299" y="1192"/>
              <a:ext cx="215" cy="28"/>
            </a:xfrm>
            <a:custGeom>
              <a:avLst/>
              <a:gdLst>
                <a:gd name="T0" fmla="*/ 0 w 360"/>
                <a:gd name="T1" fmla="*/ 1 h 52"/>
                <a:gd name="T2" fmla="*/ 1 w 360"/>
                <a:gd name="T3" fmla="*/ 0 h 5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60" h="52">
                  <a:moveTo>
                    <a:pt x="0" y="52"/>
                  </a:moveTo>
                  <a:lnTo>
                    <a:pt x="36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" name="Freeform 73"/>
            <p:cNvSpPr>
              <a:spLocks/>
            </p:cNvSpPr>
            <p:nvPr/>
          </p:nvSpPr>
          <p:spPr bwMode="auto">
            <a:xfrm>
              <a:off x="2299" y="1360"/>
              <a:ext cx="215" cy="30"/>
            </a:xfrm>
            <a:custGeom>
              <a:avLst/>
              <a:gdLst>
                <a:gd name="T0" fmla="*/ 0 w 360"/>
                <a:gd name="T1" fmla="*/ 1 h 52"/>
                <a:gd name="T2" fmla="*/ 1 w 360"/>
                <a:gd name="T3" fmla="*/ 0 h 5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60" h="52">
                  <a:moveTo>
                    <a:pt x="0" y="52"/>
                  </a:moveTo>
                  <a:lnTo>
                    <a:pt x="36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5" name="Freeform 74"/>
            <p:cNvSpPr>
              <a:spLocks/>
            </p:cNvSpPr>
            <p:nvPr/>
          </p:nvSpPr>
          <p:spPr bwMode="auto">
            <a:xfrm>
              <a:off x="3464" y="692"/>
              <a:ext cx="227" cy="63"/>
            </a:xfrm>
            <a:custGeom>
              <a:avLst/>
              <a:gdLst>
                <a:gd name="T0" fmla="*/ 0 w 382"/>
                <a:gd name="T1" fmla="*/ 0 h 111"/>
                <a:gd name="T2" fmla="*/ 1 w 382"/>
                <a:gd name="T3" fmla="*/ 1 h 11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82" h="111">
                  <a:moveTo>
                    <a:pt x="0" y="0"/>
                  </a:moveTo>
                  <a:lnTo>
                    <a:pt x="382" y="111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6" name="Freeform 75"/>
            <p:cNvSpPr>
              <a:spLocks/>
            </p:cNvSpPr>
            <p:nvPr/>
          </p:nvSpPr>
          <p:spPr bwMode="auto">
            <a:xfrm>
              <a:off x="3464" y="809"/>
              <a:ext cx="218" cy="30"/>
            </a:xfrm>
            <a:custGeom>
              <a:avLst/>
              <a:gdLst>
                <a:gd name="T0" fmla="*/ 0 w 367"/>
                <a:gd name="T1" fmla="*/ 0 h 53"/>
                <a:gd name="T2" fmla="*/ 1 w 367"/>
                <a:gd name="T3" fmla="*/ 1 h 5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67" h="53">
                  <a:moveTo>
                    <a:pt x="0" y="0"/>
                  </a:moveTo>
                  <a:lnTo>
                    <a:pt x="367" y="53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7" name="Freeform 76"/>
            <p:cNvSpPr>
              <a:spLocks/>
            </p:cNvSpPr>
            <p:nvPr/>
          </p:nvSpPr>
          <p:spPr bwMode="auto">
            <a:xfrm>
              <a:off x="3473" y="927"/>
              <a:ext cx="187" cy="2"/>
            </a:xfrm>
            <a:custGeom>
              <a:avLst/>
              <a:gdLst>
                <a:gd name="T0" fmla="*/ 0 w 315"/>
                <a:gd name="T1" fmla="*/ 0 h 1"/>
                <a:gd name="T2" fmla="*/ 1 w 315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15" h="1">
                  <a:moveTo>
                    <a:pt x="0" y="0"/>
                  </a:moveTo>
                  <a:lnTo>
                    <a:pt x="315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8" name="Freeform 77"/>
            <p:cNvSpPr>
              <a:spLocks/>
            </p:cNvSpPr>
            <p:nvPr/>
          </p:nvSpPr>
          <p:spPr bwMode="auto">
            <a:xfrm>
              <a:off x="3486" y="1020"/>
              <a:ext cx="187" cy="21"/>
            </a:xfrm>
            <a:custGeom>
              <a:avLst/>
              <a:gdLst>
                <a:gd name="T0" fmla="*/ 0 w 315"/>
                <a:gd name="T1" fmla="*/ 1 h 38"/>
                <a:gd name="T2" fmla="*/ 1 w 315"/>
                <a:gd name="T3" fmla="*/ 0 h 3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15" h="38">
                  <a:moveTo>
                    <a:pt x="0" y="38"/>
                  </a:moveTo>
                  <a:lnTo>
                    <a:pt x="315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9" name="Freeform 78"/>
            <p:cNvSpPr>
              <a:spLocks/>
            </p:cNvSpPr>
            <p:nvPr/>
          </p:nvSpPr>
          <p:spPr bwMode="auto">
            <a:xfrm>
              <a:off x="3477" y="1104"/>
              <a:ext cx="210" cy="59"/>
            </a:xfrm>
            <a:custGeom>
              <a:avLst/>
              <a:gdLst>
                <a:gd name="T0" fmla="*/ 0 w 353"/>
                <a:gd name="T1" fmla="*/ 1 h 105"/>
                <a:gd name="T2" fmla="*/ 1 w 353"/>
                <a:gd name="T3" fmla="*/ 0 h 10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53" h="105">
                  <a:moveTo>
                    <a:pt x="0" y="105"/>
                  </a:moveTo>
                  <a:lnTo>
                    <a:pt x="353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0" name="Text Box 79"/>
            <p:cNvSpPr txBox="1">
              <a:spLocks noChangeArrowheads="1"/>
            </p:cNvSpPr>
            <p:nvPr/>
          </p:nvSpPr>
          <p:spPr bwMode="auto">
            <a:xfrm>
              <a:off x="4548" y="929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 i="1"/>
                <a:t>x</a:t>
              </a:r>
            </a:p>
          </p:txBody>
        </p:sp>
        <p:sp>
          <p:nvSpPr>
            <p:cNvPr id="101" name="Line 80"/>
            <p:cNvSpPr>
              <a:spLocks noChangeShapeType="1"/>
            </p:cNvSpPr>
            <p:nvPr/>
          </p:nvSpPr>
          <p:spPr bwMode="auto">
            <a:xfrm>
              <a:off x="4334" y="929"/>
              <a:ext cx="2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" name="Line 81"/>
            <p:cNvSpPr>
              <a:spLocks noChangeShapeType="1"/>
            </p:cNvSpPr>
            <p:nvPr/>
          </p:nvSpPr>
          <p:spPr bwMode="auto">
            <a:xfrm>
              <a:off x="4441" y="929"/>
              <a:ext cx="0" cy="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" name="Line 82"/>
            <p:cNvSpPr>
              <a:spLocks noChangeShapeType="1"/>
            </p:cNvSpPr>
            <p:nvPr/>
          </p:nvSpPr>
          <p:spPr bwMode="auto">
            <a:xfrm>
              <a:off x="3049" y="1892"/>
              <a:ext cx="128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" name="Line 83"/>
            <p:cNvSpPr>
              <a:spLocks noChangeShapeType="1"/>
            </p:cNvSpPr>
            <p:nvPr/>
          </p:nvSpPr>
          <p:spPr bwMode="auto">
            <a:xfrm>
              <a:off x="3049" y="1717"/>
              <a:ext cx="0" cy="2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" name="Text Box 84"/>
            <p:cNvSpPr txBox="1">
              <a:spLocks noChangeArrowheads="1"/>
            </p:cNvSpPr>
            <p:nvPr/>
          </p:nvSpPr>
          <p:spPr bwMode="auto">
            <a:xfrm>
              <a:off x="3584" y="1717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 i="1"/>
                <a:t>f</a:t>
              </a:r>
            </a:p>
          </p:txBody>
        </p:sp>
        <p:sp>
          <p:nvSpPr>
            <p:cNvPr id="106" name="Freeform 85"/>
            <p:cNvSpPr>
              <a:spLocks/>
            </p:cNvSpPr>
            <p:nvPr/>
          </p:nvSpPr>
          <p:spPr bwMode="auto">
            <a:xfrm>
              <a:off x="3433" y="1053"/>
              <a:ext cx="8" cy="43"/>
            </a:xfrm>
            <a:custGeom>
              <a:avLst/>
              <a:gdLst>
                <a:gd name="T0" fmla="*/ 1 w 15"/>
                <a:gd name="T1" fmla="*/ 1 h 75"/>
                <a:gd name="T2" fmla="*/ 0 w 15"/>
                <a:gd name="T3" fmla="*/ 0 h 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5" h="75">
                  <a:moveTo>
                    <a:pt x="15" y="75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828472" y="2840301"/>
            <a:ext cx="730385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dirty="0">
                <a:latin typeface="+mn-lt"/>
                <a:ea typeface="黑体" panose="02010609060101010101" pitchFamily="49" charset="-122"/>
              </a:rPr>
              <a:t>当最大光程差</a:t>
            </a:r>
            <a:r>
              <a:rPr lang="en-US" altLang="zh-CN" sz="2400" i="1" dirty="0">
                <a:latin typeface="+mn-lt"/>
                <a:ea typeface="黑体" panose="02010609060101010101" pitchFamily="49" charset="-122"/>
              </a:rPr>
              <a:t>BC</a:t>
            </a:r>
            <a:r>
              <a:rPr lang="zh-CN" altLang="en-US" sz="2400" dirty="0">
                <a:latin typeface="+mn-lt"/>
                <a:ea typeface="黑体" panose="02010609060101010101" pitchFamily="49" charset="-122"/>
              </a:rPr>
              <a:t>恰好</a:t>
            </a:r>
            <a:r>
              <a:rPr lang="zh-CN" altLang="en-US" sz="2400" dirty="0">
                <a:solidFill>
                  <a:schemeClr val="accent2"/>
                </a:solidFill>
                <a:latin typeface="+mn-lt"/>
                <a:ea typeface="黑体" panose="02010609060101010101" pitchFamily="49" charset="-122"/>
              </a:rPr>
              <a:t>等于半个波长的奇数倍</a:t>
            </a:r>
            <a:r>
              <a:rPr lang="zh-CN" altLang="en-US" sz="2400" dirty="0">
                <a:latin typeface="+mn-lt"/>
                <a:ea typeface="黑体" panose="02010609060101010101" pitchFamily="49" charset="-122"/>
              </a:rPr>
              <a:t>时，可将</a:t>
            </a:r>
            <a:r>
              <a:rPr lang="en-US" altLang="zh-CN" sz="2400" i="1" dirty="0">
                <a:latin typeface="+mn-lt"/>
                <a:ea typeface="黑体" panose="02010609060101010101" pitchFamily="49" charset="-122"/>
              </a:rPr>
              <a:t>AB</a:t>
            </a:r>
            <a:r>
              <a:rPr lang="zh-CN" altLang="en-US" sz="2400" dirty="0">
                <a:latin typeface="+mn-lt"/>
                <a:ea typeface="黑体" panose="02010609060101010101" pitchFamily="49" charset="-122"/>
              </a:rPr>
              <a:t>分为</a:t>
            </a:r>
            <a:r>
              <a:rPr lang="en-US" altLang="zh-CN" sz="2400" dirty="0">
                <a:latin typeface="+mn-lt"/>
                <a:ea typeface="黑体" panose="02010609060101010101" pitchFamily="49" charset="-122"/>
              </a:rPr>
              <a:t>(2</a:t>
            </a:r>
            <a:r>
              <a:rPr lang="en-US" altLang="zh-CN" sz="2400" i="1" dirty="0">
                <a:latin typeface="+mn-lt"/>
                <a:ea typeface="黑体" panose="02010609060101010101" pitchFamily="49" charset="-122"/>
              </a:rPr>
              <a:t>k+</a:t>
            </a:r>
            <a:r>
              <a:rPr lang="en-US" altLang="zh-CN" sz="2400" dirty="0">
                <a:latin typeface="+mn-lt"/>
                <a:ea typeface="黑体" panose="02010609060101010101" pitchFamily="49" charset="-122"/>
              </a:rPr>
              <a:t>1)</a:t>
            </a:r>
            <a:r>
              <a:rPr lang="zh-CN" altLang="en-US" sz="2400" dirty="0">
                <a:latin typeface="+mn-lt"/>
                <a:ea typeface="黑体" panose="02010609060101010101" pitchFamily="49" charset="-122"/>
              </a:rPr>
              <a:t>个波带，其中</a:t>
            </a:r>
            <a:r>
              <a:rPr lang="en-US" altLang="zh-CN" sz="2400" dirty="0">
                <a:latin typeface="+mn-lt"/>
                <a:ea typeface="黑体" panose="02010609060101010101" pitchFamily="49" charset="-122"/>
              </a:rPr>
              <a:t>2</a:t>
            </a:r>
            <a:r>
              <a:rPr lang="en-US" altLang="zh-CN" sz="2400" i="1" dirty="0">
                <a:latin typeface="+mn-lt"/>
                <a:ea typeface="黑体" panose="02010609060101010101" pitchFamily="49" charset="-122"/>
              </a:rPr>
              <a:t>k</a:t>
            </a:r>
            <a:r>
              <a:rPr lang="zh-CN" altLang="en-US" sz="2400" dirty="0">
                <a:latin typeface="+mn-lt"/>
                <a:ea typeface="黑体" panose="02010609060101010101" pitchFamily="49" charset="-122"/>
              </a:rPr>
              <a:t>个波带发出的光在屏上</a:t>
            </a:r>
            <a:r>
              <a:rPr lang="en-US" altLang="zh-CN" sz="2400" i="1" dirty="0">
                <a:latin typeface="+mn-lt"/>
                <a:ea typeface="黑体" panose="02010609060101010101" pitchFamily="49" charset="-122"/>
              </a:rPr>
              <a:t>P</a:t>
            </a:r>
            <a:r>
              <a:rPr lang="zh-CN" altLang="en-US" sz="2400" dirty="0">
                <a:latin typeface="+mn-lt"/>
                <a:ea typeface="黑体" panose="02010609060101010101" pitchFamily="49" charset="-122"/>
              </a:rPr>
              <a:t>点都互相抵消，只剩下一个波带发出的光使屏上</a:t>
            </a:r>
            <a:r>
              <a:rPr lang="en-US" altLang="zh-CN" sz="2400" i="1" dirty="0">
                <a:latin typeface="+mn-lt"/>
                <a:ea typeface="黑体" panose="02010609060101010101" pitchFamily="49" charset="-122"/>
              </a:rPr>
              <a:t>P</a:t>
            </a:r>
            <a:r>
              <a:rPr lang="zh-CN" altLang="en-US" sz="2400" dirty="0">
                <a:latin typeface="+mn-lt"/>
                <a:ea typeface="黑体" panose="02010609060101010101" pitchFamily="49" charset="-122"/>
              </a:rPr>
              <a:t>点形成</a:t>
            </a:r>
            <a:r>
              <a:rPr lang="zh-CN" altLang="en-US" sz="2400" dirty="0">
                <a:solidFill>
                  <a:schemeClr val="accent2"/>
                </a:solidFill>
                <a:latin typeface="+mn-lt"/>
                <a:ea typeface="黑体" panose="02010609060101010101" pitchFamily="49" charset="-122"/>
              </a:rPr>
              <a:t>第</a:t>
            </a:r>
            <a:r>
              <a:rPr lang="en-US" altLang="zh-CN" sz="2400" i="1" dirty="0">
                <a:solidFill>
                  <a:schemeClr val="accent2"/>
                </a:solidFill>
                <a:latin typeface="+mn-lt"/>
                <a:ea typeface="黑体" panose="02010609060101010101" pitchFamily="49" charset="-122"/>
              </a:rPr>
              <a:t>k</a:t>
            </a:r>
            <a:r>
              <a:rPr lang="zh-CN" altLang="en-US" sz="2400" dirty="0">
                <a:solidFill>
                  <a:schemeClr val="accent2"/>
                </a:solidFill>
                <a:latin typeface="+mn-lt"/>
                <a:ea typeface="黑体" panose="02010609060101010101" pitchFamily="49" charset="-122"/>
              </a:rPr>
              <a:t>级明纹，</a:t>
            </a:r>
            <a:r>
              <a:rPr lang="zh-CN" altLang="en-US" sz="2400" dirty="0">
                <a:latin typeface="+mn-lt"/>
                <a:ea typeface="黑体" panose="02010609060101010101" pitchFamily="49" charset="-122"/>
              </a:rPr>
              <a:t>其衍射角服从下式： </a:t>
            </a:r>
          </a:p>
        </p:txBody>
      </p:sp>
      <p:pic>
        <p:nvPicPr>
          <p:cNvPr id="13315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563" y="296863"/>
            <a:ext cx="4608512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193874"/>
              </p:ext>
            </p:extLst>
          </p:nvPr>
        </p:nvGraphicFramePr>
        <p:xfrm>
          <a:off x="1996298" y="4380589"/>
          <a:ext cx="4471987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04" name="Equation" r:id="rId4" imgW="1968480" imgH="393480" progId="Equation.DSMT4">
                  <p:embed/>
                </p:oleObj>
              </mc:Choice>
              <mc:Fallback>
                <p:oleObj name="Equation" r:id="rId4" imgW="1968480" imgH="39348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6298" y="4380589"/>
                        <a:ext cx="4471987" cy="893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3" name="Rectangle 3"/>
          <p:cNvSpPr>
            <a:spLocks noChangeArrowheads="1"/>
          </p:cNvSpPr>
          <p:nvPr/>
        </p:nvSpPr>
        <p:spPr bwMode="auto">
          <a:xfrm>
            <a:off x="323528" y="3039776"/>
            <a:ext cx="61928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kumimoji="1" lang="en-US" altLang="zh-CN" sz="2400" b="1" dirty="0">
                <a:latin typeface="黑体" pitchFamily="49" charset="-122"/>
                <a:ea typeface="黑体" pitchFamily="49" charset="-122"/>
              </a:rPr>
              <a:t> </a:t>
            </a:r>
            <a:r>
              <a:rPr kumimoji="1" lang="en-US" altLang="zh-CN" sz="2400" b="1" i="1" dirty="0">
                <a:ea typeface="黑体" pitchFamily="49" charset="-122"/>
              </a:rPr>
              <a:t>x</a:t>
            </a:r>
            <a:r>
              <a:rPr kumimoji="1" lang="zh-CN" altLang="en-US" sz="2400" b="1" dirty="0">
                <a:latin typeface="黑体" pitchFamily="49" charset="-122"/>
                <a:ea typeface="黑体" pitchFamily="49" charset="-122"/>
              </a:rPr>
              <a:t>远小于</a:t>
            </a:r>
            <a:r>
              <a:rPr kumimoji="1" lang="en-US" altLang="zh-CN" sz="2400" b="1" i="1" dirty="0">
                <a:ea typeface="黑体" pitchFamily="49" charset="-122"/>
              </a:rPr>
              <a:t>f</a:t>
            </a:r>
            <a:r>
              <a:rPr kumimoji="1" lang="zh-CN" altLang="en-US" sz="2400" b="1" dirty="0">
                <a:latin typeface="黑体" pitchFamily="49" charset="-122"/>
                <a:ea typeface="黑体" pitchFamily="49" charset="-122"/>
              </a:rPr>
              <a:t>，</a:t>
            </a:r>
            <a:r>
              <a:rPr kumimoji="1" lang="zh-CN" altLang="en-US" sz="2400" b="1" dirty="0" smtClean="0">
                <a:latin typeface="黑体" pitchFamily="49" charset="-122"/>
                <a:ea typeface="黑体" pitchFamily="49" charset="-122"/>
              </a:rPr>
              <a:t>所以 </a:t>
            </a:r>
            <a:r>
              <a:rPr kumimoji="1" lang="en-US" altLang="zh-CN" sz="2400" b="1" i="1" dirty="0" smtClean="0">
                <a:sym typeface="Symbol" pitchFamily="18" charset="2"/>
              </a:rPr>
              <a:t> </a:t>
            </a:r>
            <a:r>
              <a:rPr kumimoji="1" lang="en-US" altLang="zh-CN" sz="2400" b="1" i="1" dirty="0">
                <a:cs typeface="Times New Roman" pitchFamily="18" charset="0"/>
              </a:rPr>
              <a:t>≈ </a:t>
            </a:r>
            <a:r>
              <a:rPr kumimoji="1" lang="en-US" altLang="zh-CN" sz="2400" b="1" dirty="0" smtClean="0"/>
              <a:t>sin</a:t>
            </a:r>
            <a:r>
              <a:rPr kumimoji="1" lang="en-US" altLang="zh-CN" sz="2400" b="1" i="1" dirty="0">
                <a:sym typeface="Symbol" pitchFamily="18" charset="2"/>
              </a:rPr>
              <a:t></a:t>
            </a:r>
            <a:r>
              <a:rPr kumimoji="1" lang="en-US" altLang="zh-CN" sz="2400" b="1" i="1" dirty="0"/>
              <a:t> </a:t>
            </a:r>
            <a:r>
              <a:rPr kumimoji="1" lang="en-US" altLang="zh-CN" sz="2400" b="1" i="1" dirty="0">
                <a:cs typeface="Times New Roman" pitchFamily="18" charset="0"/>
              </a:rPr>
              <a:t>≈</a:t>
            </a:r>
            <a:r>
              <a:rPr kumimoji="1" lang="en-US" altLang="zh-CN" sz="2400" b="1" dirty="0" smtClean="0"/>
              <a:t>tan</a:t>
            </a:r>
            <a:r>
              <a:rPr kumimoji="1" lang="en-US" altLang="zh-CN" sz="2400" b="1" i="1" dirty="0" smtClean="0">
                <a:sym typeface="Symbol" pitchFamily="18" charset="2"/>
              </a:rPr>
              <a:t></a:t>
            </a:r>
            <a:r>
              <a:rPr kumimoji="1" lang="en-US" altLang="zh-CN" sz="2400" b="1" i="1" dirty="0" smtClean="0"/>
              <a:t> </a:t>
            </a:r>
            <a:r>
              <a:rPr kumimoji="1" lang="en-US" altLang="zh-CN" sz="2400" b="1" i="1" dirty="0"/>
              <a:t>≈</a:t>
            </a:r>
            <a:r>
              <a:rPr kumimoji="1" lang="en-US" altLang="zh-CN" sz="2400" b="1" dirty="0"/>
              <a:t> </a:t>
            </a:r>
            <a:r>
              <a:rPr kumimoji="1" lang="en-US" altLang="zh-CN" sz="2400" b="1" i="1" dirty="0"/>
              <a:t>x/f</a:t>
            </a:r>
          </a:p>
        </p:txBody>
      </p:sp>
      <p:graphicFrame>
        <p:nvGraphicFramePr>
          <p:cNvPr id="1442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7861797"/>
              </p:ext>
            </p:extLst>
          </p:nvPr>
        </p:nvGraphicFramePr>
        <p:xfrm>
          <a:off x="4008284" y="3736816"/>
          <a:ext cx="1604963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1" name="公式" r:id="rId3" imgW="698400" imgH="393480" progId="Equation.3">
                  <p:embed/>
                </p:oleObj>
              </mc:Choice>
              <mc:Fallback>
                <p:oleObj name="公式" r:id="rId3" imgW="698400" imgH="393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8284" y="3736816"/>
                        <a:ext cx="1604963" cy="9159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421" name="Rectangle 6"/>
          <p:cNvSpPr>
            <a:spLocks noChangeArrowheads="1"/>
          </p:cNvSpPr>
          <p:nvPr/>
        </p:nvSpPr>
        <p:spPr bwMode="auto">
          <a:xfrm>
            <a:off x="6384782" y="3887953"/>
            <a:ext cx="176419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en-US" altLang="zh-CN" sz="2800" b="1" i="1" dirty="0"/>
              <a:t>k</a:t>
            </a:r>
            <a:r>
              <a:rPr kumimoji="1" lang="en-US" altLang="zh-CN" sz="2800" b="1" dirty="0"/>
              <a:t>=1,2,3</a:t>
            </a:r>
            <a:r>
              <a:rPr kumimoji="1" lang="en-US" altLang="zh-CN" sz="2800" b="1" dirty="0" smtClean="0"/>
              <a:t>…</a:t>
            </a:r>
            <a:endParaRPr kumimoji="1" lang="en-US" altLang="zh-CN" sz="2800" b="1" dirty="0"/>
          </a:p>
        </p:txBody>
      </p:sp>
      <p:sp>
        <p:nvSpPr>
          <p:cNvPr id="14422" name="Rectangle 7"/>
          <p:cNvSpPr>
            <a:spLocks noChangeArrowheads="1"/>
          </p:cNvSpPr>
          <p:nvPr/>
        </p:nvSpPr>
        <p:spPr bwMode="auto">
          <a:xfrm>
            <a:off x="383673" y="3528291"/>
            <a:ext cx="3276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kumimoji="1" lang="zh-CN" altLang="en-US" sz="2400" b="1" dirty="0" smtClean="0">
                <a:solidFill>
                  <a:schemeClr val="accent2"/>
                </a:solidFill>
                <a:ea typeface="黑体" pitchFamily="49" charset="-122"/>
              </a:rPr>
              <a:t>各级暗条纹</a:t>
            </a:r>
            <a:r>
              <a:rPr kumimoji="1" lang="zh-CN" altLang="en-US" sz="2400" b="1" dirty="0">
                <a:solidFill>
                  <a:schemeClr val="accent2"/>
                </a:solidFill>
                <a:ea typeface="黑体" pitchFamily="49" charset="-122"/>
              </a:rPr>
              <a:t>的坐标</a:t>
            </a:r>
          </a:p>
        </p:txBody>
      </p:sp>
      <p:graphicFrame>
        <p:nvGraphicFramePr>
          <p:cNvPr id="144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8341401"/>
              </p:ext>
            </p:extLst>
          </p:nvPr>
        </p:nvGraphicFramePr>
        <p:xfrm>
          <a:off x="3075374" y="5889704"/>
          <a:ext cx="1282143" cy="81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2" name="公式" r:id="rId5" imgW="634680" imgH="393480" progId="Equation.3">
                  <p:embed/>
                </p:oleObj>
              </mc:Choice>
              <mc:Fallback>
                <p:oleObj name="公式" r:id="rId5" imgW="634680" imgH="39348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5374" y="5889704"/>
                        <a:ext cx="1282143" cy="81293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419" name="Rectangle 11"/>
          <p:cNvSpPr>
            <a:spLocks noChangeArrowheads="1"/>
          </p:cNvSpPr>
          <p:nvPr/>
        </p:nvSpPr>
        <p:spPr bwMode="auto">
          <a:xfrm>
            <a:off x="747905" y="6052639"/>
            <a:ext cx="21483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kumimoji="1" lang="zh-CN" altLang="en-US" sz="2400" b="1" dirty="0">
                <a:solidFill>
                  <a:schemeClr val="accent2"/>
                </a:solidFill>
                <a:ea typeface="黑体" pitchFamily="49" charset="-122"/>
              </a:rPr>
              <a:t>相邻条纹间隔</a:t>
            </a:r>
          </a:p>
        </p:txBody>
      </p:sp>
      <p:graphicFrame>
        <p:nvGraphicFramePr>
          <p:cNvPr id="271372" name="Object 12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85526855"/>
              </p:ext>
            </p:extLst>
          </p:nvPr>
        </p:nvGraphicFramePr>
        <p:xfrm>
          <a:off x="512531" y="3854511"/>
          <a:ext cx="1555966" cy="801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3" name="Equation" r:id="rId7" imgW="812520" imgH="419040" progId="Equation.DSMT4">
                  <p:embed/>
                </p:oleObj>
              </mc:Choice>
              <mc:Fallback>
                <p:oleObj name="Equation" r:id="rId7" imgW="812520" imgH="41904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531" y="3854511"/>
                        <a:ext cx="1555966" cy="801990"/>
                      </a:xfrm>
                      <a:prstGeom prst="rect">
                        <a:avLst/>
                      </a:prstGeom>
                      <a:noFill/>
                      <a:ln w="9525" cap="flat" cmpd="sng" algn="ctr">
                        <a:noFill/>
                        <a:prstDash val="solid"/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342" name="Group 13"/>
          <p:cNvGrpSpPr>
            <a:grpSpLocks/>
          </p:cNvGrpSpPr>
          <p:nvPr/>
        </p:nvGrpSpPr>
        <p:grpSpPr bwMode="auto">
          <a:xfrm>
            <a:off x="899594" y="87448"/>
            <a:ext cx="7308854" cy="2916241"/>
            <a:chOff x="158" y="142"/>
            <a:chExt cx="4604" cy="1837"/>
          </a:xfrm>
        </p:grpSpPr>
        <p:sp>
          <p:nvSpPr>
            <p:cNvPr id="14343" name="Oval 14"/>
            <p:cNvSpPr>
              <a:spLocks noChangeArrowheads="1"/>
            </p:cNvSpPr>
            <p:nvPr/>
          </p:nvSpPr>
          <p:spPr bwMode="auto">
            <a:xfrm>
              <a:off x="1015" y="666"/>
              <a:ext cx="107" cy="875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4" name="Line 15"/>
            <p:cNvSpPr>
              <a:spLocks noChangeShapeType="1"/>
            </p:cNvSpPr>
            <p:nvPr/>
          </p:nvSpPr>
          <p:spPr bwMode="auto">
            <a:xfrm>
              <a:off x="1871" y="317"/>
              <a:ext cx="0" cy="43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5" name="Line 16"/>
            <p:cNvSpPr>
              <a:spLocks noChangeShapeType="1"/>
            </p:cNvSpPr>
            <p:nvPr/>
          </p:nvSpPr>
          <p:spPr bwMode="auto">
            <a:xfrm>
              <a:off x="1871" y="1455"/>
              <a:ext cx="0" cy="52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6" name="Line 17"/>
            <p:cNvSpPr>
              <a:spLocks noChangeShapeType="1"/>
            </p:cNvSpPr>
            <p:nvPr/>
          </p:nvSpPr>
          <p:spPr bwMode="auto">
            <a:xfrm>
              <a:off x="1015" y="755"/>
              <a:ext cx="85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7" name="Line 18"/>
            <p:cNvSpPr>
              <a:spLocks noChangeShapeType="1"/>
            </p:cNvSpPr>
            <p:nvPr/>
          </p:nvSpPr>
          <p:spPr bwMode="auto">
            <a:xfrm>
              <a:off x="1015" y="1455"/>
              <a:ext cx="85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4348" name="Group 19"/>
            <p:cNvGrpSpPr>
              <a:grpSpLocks/>
            </p:cNvGrpSpPr>
            <p:nvPr/>
          </p:nvGrpSpPr>
          <p:grpSpPr bwMode="auto">
            <a:xfrm>
              <a:off x="2811" y="493"/>
              <a:ext cx="391" cy="1224"/>
              <a:chOff x="6723" y="9708"/>
              <a:chExt cx="657" cy="2184"/>
            </a:xfrm>
          </p:grpSpPr>
          <p:sp>
            <p:nvSpPr>
              <p:cNvPr id="14413" name="Oval 20"/>
              <p:cNvSpPr>
                <a:spLocks noChangeArrowheads="1"/>
              </p:cNvSpPr>
              <p:nvPr/>
            </p:nvSpPr>
            <p:spPr bwMode="auto">
              <a:xfrm>
                <a:off x="6840" y="9708"/>
                <a:ext cx="540" cy="2184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4414" name="Group 21"/>
              <p:cNvGrpSpPr>
                <a:grpSpLocks/>
              </p:cNvGrpSpPr>
              <p:nvPr/>
            </p:nvGrpSpPr>
            <p:grpSpPr bwMode="auto">
              <a:xfrm>
                <a:off x="6723" y="9708"/>
                <a:ext cx="360" cy="2184"/>
                <a:chOff x="6840" y="9708"/>
                <a:chExt cx="360" cy="2184"/>
              </a:xfrm>
            </p:grpSpPr>
            <p:sp>
              <p:nvSpPr>
                <p:cNvPr id="14415" name="Rectangle 22"/>
                <p:cNvSpPr>
                  <a:spLocks noChangeArrowheads="1"/>
                </p:cNvSpPr>
                <p:nvPr/>
              </p:nvSpPr>
              <p:spPr bwMode="auto">
                <a:xfrm>
                  <a:off x="6840" y="9708"/>
                  <a:ext cx="360" cy="218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16" name="Line 23"/>
                <p:cNvSpPr>
                  <a:spLocks noChangeShapeType="1"/>
                </p:cNvSpPr>
                <p:nvPr/>
              </p:nvSpPr>
              <p:spPr bwMode="auto">
                <a:xfrm>
                  <a:off x="7200" y="9708"/>
                  <a:ext cx="0" cy="2184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4349" name="Line 24"/>
            <p:cNvSpPr>
              <a:spLocks noChangeShapeType="1"/>
            </p:cNvSpPr>
            <p:nvPr/>
          </p:nvSpPr>
          <p:spPr bwMode="auto">
            <a:xfrm>
              <a:off x="4334" y="317"/>
              <a:ext cx="0" cy="16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0" name="Line 25"/>
            <p:cNvSpPr>
              <a:spLocks noChangeShapeType="1"/>
            </p:cNvSpPr>
            <p:nvPr/>
          </p:nvSpPr>
          <p:spPr bwMode="auto">
            <a:xfrm>
              <a:off x="158" y="1104"/>
              <a:ext cx="439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1" name="Line 26"/>
            <p:cNvSpPr>
              <a:spLocks noChangeShapeType="1"/>
            </p:cNvSpPr>
            <p:nvPr/>
          </p:nvSpPr>
          <p:spPr bwMode="auto">
            <a:xfrm flipV="1">
              <a:off x="372" y="755"/>
              <a:ext cx="643" cy="34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2" name="Line 27"/>
            <p:cNvSpPr>
              <a:spLocks noChangeShapeType="1"/>
            </p:cNvSpPr>
            <p:nvPr/>
          </p:nvSpPr>
          <p:spPr bwMode="auto">
            <a:xfrm>
              <a:off x="372" y="1104"/>
              <a:ext cx="643" cy="3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3" name="Line 28"/>
            <p:cNvSpPr>
              <a:spLocks noChangeShapeType="1"/>
            </p:cNvSpPr>
            <p:nvPr/>
          </p:nvSpPr>
          <p:spPr bwMode="auto">
            <a:xfrm flipV="1">
              <a:off x="372" y="929"/>
              <a:ext cx="643" cy="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4" name="Line 29"/>
            <p:cNvSpPr>
              <a:spLocks noChangeShapeType="1"/>
            </p:cNvSpPr>
            <p:nvPr/>
          </p:nvSpPr>
          <p:spPr bwMode="auto">
            <a:xfrm>
              <a:off x="372" y="1104"/>
              <a:ext cx="643" cy="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5" name="Line 30"/>
            <p:cNvSpPr>
              <a:spLocks noChangeShapeType="1"/>
            </p:cNvSpPr>
            <p:nvPr/>
          </p:nvSpPr>
          <p:spPr bwMode="auto">
            <a:xfrm>
              <a:off x="1015" y="929"/>
              <a:ext cx="85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6" name="Line 31"/>
            <p:cNvSpPr>
              <a:spLocks noChangeShapeType="1"/>
            </p:cNvSpPr>
            <p:nvPr/>
          </p:nvSpPr>
          <p:spPr bwMode="auto">
            <a:xfrm>
              <a:off x="1015" y="1279"/>
              <a:ext cx="85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7" name="Line 32"/>
            <p:cNvSpPr>
              <a:spLocks noChangeShapeType="1"/>
            </p:cNvSpPr>
            <p:nvPr/>
          </p:nvSpPr>
          <p:spPr bwMode="auto">
            <a:xfrm>
              <a:off x="1871" y="755"/>
              <a:ext cx="0" cy="7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8" name="Line 33"/>
            <p:cNvSpPr>
              <a:spLocks noChangeShapeType="1"/>
            </p:cNvSpPr>
            <p:nvPr/>
          </p:nvSpPr>
          <p:spPr bwMode="auto">
            <a:xfrm flipV="1">
              <a:off x="1871" y="580"/>
              <a:ext cx="1178" cy="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9" name="Line 34"/>
            <p:cNvSpPr>
              <a:spLocks noChangeShapeType="1"/>
            </p:cNvSpPr>
            <p:nvPr/>
          </p:nvSpPr>
          <p:spPr bwMode="auto">
            <a:xfrm flipV="1">
              <a:off x="1871" y="755"/>
              <a:ext cx="1178" cy="1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60" name="Line 35"/>
            <p:cNvSpPr>
              <a:spLocks noChangeShapeType="1"/>
            </p:cNvSpPr>
            <p:nvPr/>
          </p:nvSpPr>
          <p:spPr bwMode="auto">
            <a:xfrm flipV="1">
              <a:off x="1871" y="929"/>
              <a:ext cx="2463" cy="3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61" name="Line 36"/>
            <p:cNvSpPr>
              <a:spLocks noChangeShapeType="1"/>
            </p:cNvSpPr>
            <p:nvPr/>
          </p:nvSpPr>
          <p:spPr bwMode="auto">
            <a:xfrm flipV="1">
              <a:off x="1871" y="929"/>
              <a:ext cx="1178" cy="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62" name="Line 37"/>
            <p:cNvSpPr>
              <a:spLocks noChangeShapeType="1"/>
            </p:cNvSpPr>
            <p:nvPr/>
          </p:nvSpPr>
          <p:spPr bwMode="auto">
            <a:xfrm flipV="1">
              <a:off x="1871" y="1279"/>
              <a:ext cx="1178" cy="1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63" name="Oval 38"/>
            <p:cNvSpPr>
              <a:spLocks noChangeArrowheads="1"/>
            </p:cNvSpPr>
            <p:nvPr/>
          </p:nvSpPr>
          <p:spPr bwMode="auto">
            <a:xfrm>
              <a:off x="372" y="1070"/>
              <a:ext cx="67" cy="63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64" name="Text Box 39"/>
            <p:cNvSpPr txBox="1">
              <a:spLocks noChangeArrowheads="1"/>
            </p:cNvSpPr>
            <p:nvPr/>
          </p:nvSpPr>
          <p:spPr bwMode="auto">
            <a:xfrm>
              <a:off x="372" y="929"/>
              <a:ext cx="107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S</a:t>
              </a:r>
            </a:p>
          </p:txBody>
        </p:sp>
        <p:sp>
          <p:nvSpPr>
            <p:cNvPr id="14365" name="Text Box 40"/>
            <p:cNvSpPr txBox="1">
              <a:spLocks noChangeArrowheads="1"/>
            </p:cNvSpPr>
            <p:nvPr/>
          </p:nvSpPr>
          <p:spPr bwMode="auto">
            <a:xfrm>
              <a:off x="1015" y="493"/>
              <a:ext cx="21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L</a:t>
              </a:r>
              <a:r>
                <a:rPr kumimoji="1" lang="en-US" altLang="zh-CN" sz="2000" b="1" i="1" baseline="-25000"/>
                <a:t>1</a:t>
              </a:r>
              <a:endParaRPr kumimoji="1" lang="en-US" altLang="zh-CN" sz="2000" b="1"/>
            </a:p>
          </p:txBody>
        </p:sp>
        <p:sp>
          <p:nvSpPr>
            <p:cNvPr id="14366" name="Text Box 41"/>
            <p:cNvSpPr txBox="1">
              <a:spLocks noChangeArrowheads="1"/>
            </p:cNvSpPr>
            <p:nvPr/>
          </p:nvSpPr>
          <p:spPr bwMode="auto">
            <a:xfrm>
              <a:off x="2942" y="317"/>
              <a:ext cx="214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L</a:t>
              </a:r>
              <a:r>
                <a:rPr kumimoji="1" lang="en-US" altLang="zh-CN" sz="2000" b="1" i="1" baseline="-25000"/>
                <a:t>2</a:t>
              </a:r>
              <a:endParaRPr kumimoji="1" lang="en-US" altLang="zh-CN" sz="2000" b="1"/>
            </a:p>
          </p:txBody>
        </p:sp>
        <p:sp>
          <p:nvSpPr>
            <p:cNvPr id="14367" name="Text Box 42"/>
            <p:cNvSpPr txBox="1">
              <a:spLocks noChangeArrowheads="1"/>
            </p:cNvSpPr>
            <p:nvPr/>
          </p:nvSpPr>
          <p:spPr bwMode="auto">
            <a:xfrm>
              <a:off x="1764" y="142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D</a:t>
              </a:r>
            </a:p>
          </p:txBody>
        </p:sp>
        <p:sp>
          <p:nvSpPr>
            <p:cNvPr id="14368" name="Text Box 43"/>
            <p:cNvSpPr txBox="1">
              <a:spLocks noChangeArrowheads="1"/>
            </p:cNvSpPr>
            <p:nvPr/>
          </p:nvSpPr>
          <p:spPr bwMode="auto">
            <a:xfrm>
              <a:off x="4334" y="755"/>
              <a:ext cx="21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P</a:t>
              </a:r>
            </a:p>
          </p:txBody>
        </p:sp>
        <p:sp>
          <p:nvSpPr>
            <p:cNvPr id="14369" name="Text Box 44"/>
            <p:cNvSpPr txBox="1">
              <a:spLocks noChangeArrowheads="1"/>
            </p:cNvSpPr>
            <p:nvPr/>
          </p:nvSpPr>
          <p:spPr bwMode="auto">
            <a:xfrm>
              <a:off x="1978" y="580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A</a:t>
              </a:r>
            </a:p>
          </p:txBody>
        </p:sp>
        <p:sp>
          <p:nvSpPr>
            <p:cNvPr id="14370" name="Text Box 45"/>
            <p:cNvSpPr txBox="1">
              <a:spLocks noChangeArrowheads="1"/>
            </p:cNvSpPr>
            <p:nvPr/>
          </p:nvSpPr>
          <p:spPr bwMode="auto">
            <a:xfrm>
              <a:off x="4334" y="1104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P</a:t>
              </a:r>
              <a:r>
                <a:rPr kumimoji="1" lang="en-US" altLang="zh-CN" sz="2000" b="1" i="1" baseline="-25000"/>
                <a:t>0</a:t>
              </a:r>
              <a:endParaRPr kumimoji="1" lang="en-US" altLang="zh-CN" sz="2000" b="1"/>
            </a:p>
          </p:txBody>
        </p:sp>
        <p:sp>
          <p:nvSpPr>
            <p:cNvPr id="14371" name="Text Box 46"/>
            <p:cNvSpPr txBox="1">
              <a:spLocks noChangeArrowheads="1"/>
            </p:cNvSpPr>
            <p:nvPr/>
          </p:nvSpPr>
          <p:spPr bwMode="auto">
            <a:xfrm>
              <a:off x="1901" y="1455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B</a:t>
              </a:r>
            </a:p>
          </p:txBody>
        </p:sp>
        <p:sp>
          <p:nvSpPr>
            <p:cNvPr id="14372" name="Text Box 47"/>
            <p:cNvSpPr txBox="1">
              <a:spLocks noChangeArrowheads="1"/>
            </p:cNvSpPr>
            <p:nvPr/>
          </p:nvSpPr>
          <p:spPr bwMode="auto">
            <a:xfrm>
              <a:off x="1764" y="1104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O</a:t>
              </a:r>
            </a:p>
          </p:txBody>
        </p:sp>
        <p:sp>
          <p:nvSpPr>
            <p:cNvPr id="14373" name="Line 48"/>
            <p:cNvSpPr>
              <a:spLocks noChangeShapeType="1"/>
            </p:cNvSpPr>
            <p:nvPr/>
          </p:nvSpPr>
          <p:spPr bwMode="auto">
            <a:xfrm>
              <a:off x="1657" y="493"/>
              <a:ext cx="0" cy="2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4" name="Line 49"/>
            <p:cNvSpPr>
              <a:spLocks noChangeShapeType="1"/>
            </p:cNvSpPr>
            <p:nvPr/>
          </p:nvSpPr>
          <p:spPr bwMode="auto">
            <a:xfrm flipV="1">
              <a:off x="1657" y="1455"/>
              <a:ext cx="0" cy="34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5" name="Text Box 50"/>
            <p:cNvSpPr txBox="1">
              <a:spLocks noChangeArrowheads="1"/>
            </p:cNvSpPr>
            <p:nvPr/>
          </p:nvSpPr>
          <p:spPr bwMode="auto">
            <a:xfrm>
              <a:off x="1550" y="317"/>
              <a:ext cx="214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a</a:t>
              </a:r>
            </a:p>
          </p:txBody>
        </p:sp>
        <p:sp>
          <p:nvSpPr>
            <p:cNvPr id="14376" name="Text Box 51"/>
            <p:cNvSpPr txBox="1">
              <a:spLocks noChangeArrowheads="1"/>
            </p:cNvSpPr>
            <p:nvPr/>
          </p:nvSpPr>
          <p:spPr bwMode="auto">
            <a:xfrm>
              <a:off x="2539" y="958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 dirty="0">
                  <a:sym typeface="Symbol" pitchFamily="18" charset="2"/>
                </a:rPr>
                <a:t></a:t>
              </a:r>
              <a:endParaRPr kumimoji="1" lang="en-US" altLang="zh-CN" sz="2000" b="1" dirty="0"/>
            </a:p>
          </p:txBody>
        </p:sp>
        <p:sp>
          <p:nvSpPr>
            <p:cNvPr id="14377" name="Freeform 52"/>
            <p:cNvSpPr>
              <a:spLocks/>
            </p:cNvSpPr>
            <p:nvPr/>
          </p:nvSpPr>
          <p:spPr bwMode="auto">
            <a:xfrm>
              <a:off x="2264" y="1037"/>
              <a:ext cx="35" cy="67"/>
            </a:xfrm>
            <a:custGeom>
              <a:avLst/>
              <a:gdLst>
                <a:gd name="T0" fmla="*/ 1 w 60"/>
                <a:gd name="T1" fmla="*/ 1 h 120"/>
                <a:gd name="T2" fmla="*/ 0 w 60"/>
                <a:gd name="T3" fmla="*/ 0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0" h="120">
                  <a:moveTo>
                    <a:pt x="60" y="120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8" name="Line 53"/>
            <p:cNvSpPr>
              <a:spLocks noChangeShapeType="1"/>
            </p:cNvSpPr>
            <p:nvPr/>
          </p:nvSpPr>
          <p:spPr bwMode="auto">
            <a:xfrm>
              <a:off x="1871" y="755"/>
              <a:ext cx="107" cy="7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9" name="Text Box 54"/>
            <p:cNvSpPr txBox="1">
              <a:spLocks noChangeArrowheads="1"/>
            </p:cNvSpPr>
            <p:nvPr/>
          </p:nvSpPr>
          <p:spPr bwMode="auto">
            <a:xfrm>
              <a:off x="2002" y="1455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/>
                <a:t>C</a:t>
              </a:r>
            </a:p>
          </p:txBody>
        </p:sp>
        <p:sp>
          <p:nvSpPr>
            <p:cNvPr id="14380" name="Line 55"/>
            <p:cNvSpPr>
              <a:spLocks noChangeShapeType="1"/>
            </p:cNvSpPr>
            <p:nvPr/>
          </p:nvSpPr>
          <p:spPr bwMode="auto">
            <a:xfrm>
              <a:off x="3049" y="580"/>
              <a:ext cx="1285" cy="34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81" name="Line 56"/>
            <p:cNvSpPr>
              <a:spLocks noChangeShapeType="1"/>
            </p:cNvSpPr>
            <p:nvPr/>
          </p:nvSpPr>
          <p:spPr bwMode="auto">
            <a:xfrm>
              <a:off x="3049" y="755"/>
              <a:ext cx="1285" cy="1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82" name="Line 57"/>
            <p:cNvSpPr>
              <a:spLocks noChangeShapeType="1"/>
            </p:cNvSpPr>
            <p:nvPr/>
          </p:nvSpPr>
          <p:spPr bwMode="auto">
            <a:xfrm>
              <a:off x="3049" y="929"/>
              <a:ext cx="128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83" name="Line 58"/>
            <p:cNvSpPr>
              <a:spLocks noChangeShapeType="1"/>
            </p:cNvSpPr>
            <p:nvPr/>
          </p:nvSpPr>
          <p:spPr bwMode="auto">
            <a:xfrm flipV="1">
              <a:off x="3049" y="929"/>
              <a:ext cx="1285" cy="3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84" name="Freeform 59"/>
            <p:cNvSpPr>
              <a:spLocks/>
            </p:cNvSpPr>
            <p:nvPr/>
          </p:nvSpPr>
          <p:spPr bwMode="auto">
            <a:xfrm>
              <a:off x="577" y="877"/>
              <a:ext cx="210" cy="118"/>
            </a:xfrm>
            <a:custGeom>
              <a:avLst/>
              <a:gdLst>
                <a:gd name="T0" fmla="*/ 0 w 353"/>
                <a:gd name="T1" fmla="*/ 1 h 210"/>
                <a:gd name="T2" fmla="*/ 1 w 353"/>
                <a:gd name="T3" fmla="*/ 0 h 21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53" h="210">
                  <a:moveTo>
                    <a:pt x="0" y="210"/>
                  </a:moveTo>
                  <a:lnTo>
                    <a:pt x="353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85" name="Freeform 60"/>
            <p:cNvSpPr>
              <a:spLocks/>
            </p:cNvSpPr>
            <p:nvPr/>
          </p:nvSpPr>
          <p:spPr bwMode="auto">
            <a:xfrm>
              <a:off x="586" y="990"/>
              <a:ext cx="214" cy="51"/>
            </a:xfrm>
            <a:custGeom>
              <a:avLst/>
              <a:gdLst>
                <a:gd name="T0" fmla="*/ 0 w 360"/>
                <a:gd name="T1" fmla="*/ 1 h 90"/>
                <a:gd name="T2" fmla="*/ 1 w 360"/>
                <a:gd name="T3" fmla="*/ 0 h 9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60" h="90">
                  <a:moveTo>
                    <a:pt x="0" y="90"/>
                  </a:moveTo>
                  <a:lnTo>
                    <a:pt x="36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86" name="Line 61"/>
            <p:cNvSpPr>
              <a:spLocks noChangeShapeType="1"/>
            </p:cNvSpPr>
            <p:nvPr/>
          </p:nvSpPr>
          <p:spPr bwMode="auto">
            <a:xfrm>
              <a:off x="586" y="1104"/>
              <a:ext cx="2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87" name="Freeform 62"/>
            <p:cNvSpPr>
              <a:spLocks/>
            </p:cNvSpPr>
            <p:nvPr/>
          </p:nvSpPr>
          <p:spPr bwMode="auto">
            <a:xfrm>
              <a:off x="591" y="1159"/>
              <a:ext cx="209" cy="63"/>
            </a:xfrm>
            <a:custGeom>
              <a:avLst/>
              <a:gdLst>
                <a:gd name="T0" fmla="*/ 0 w 352"/>
                <a:gd name="T1" fmla="*/ 0 h 112"/>
                <a:gd name="T2" fmla="*/ 1 w 352"/>
                <a:gd name="T3" fmla="*/ 1 h 11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52" h="112">
                  <a:moveTo>
                    <a:pt x="0" y="0"/>
                  </a:moveTo>
                  <a:lnTo>
                    <a:pt x="352" y="112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88" name="Freeform 63"/>
            <p:cNvSpPr>
              <a:spLocks/>
            </p:cNvSpPr>
            <p:nvPr/>
          </p:nvSpPr>
          <p:spPr bwMode="auto">
            <a:xfrm>
              <a:off x="613" y="1239"/>
              <a:ext cx="156" cy="84"/>
            </a:xfrm>
            <a:custGeom>
              <a:avLst/>
              <a:gdLst>
                <a:gd name="T0" fmla="*/ 0 w 263"/>
                <a:gd name="T1" fmla="*/ 0 h 150"/>
                <a:gd name="T2" fmla="*/ 1 w 263"/>
                <a:gd name="T3" fmla="*/ 1 h 1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63" h="150">
                  <a:moveTo>
                    <a:pt x="0" y="0"/>
                  </a:moveTo>
                  <a:lnTo>
                    <a:pt x="263" y="15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89" name="Line 64"/>
            <p:cNvSpPr>
              <a:spLocks noChangeShapeType="1"/>
            </p:cNvSpPr>
            <p:nvPr/>
          </p:nvSpPr>
          <p:spPr bwMode="auto">
            <a:xfrm>
              <a:off x="1336" y="755"/>
              <a:ext cx="2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90" name="Line 65"/>
            <p:cNvSpPr>
              <a:spLocks noChangeShapeType="1"/>
            </p:cNvSpPr>
            <p:nvPr/>
          </p:nvSpPr>
          <p:spPr bwMode="auto">
            <a:xfrm>
              <a:off x="1336" y="929"/>
              <a:ext cx="2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91" name="Line 66"/>
            <p:cNvSpPr>
              <a:spLocks noChangeShapeType="1"/>
            </p:cNvSpPr>
            <p:nvPr/>
          </p:nvSpPr>
          <p:spPr bwMode="auto">
            <a:xfrm>
              <a:off x="1336" y="1104"/>
              <a:ext cx="2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92" name="Line 67"/>
            <p:cNvSpPr>
              <a:spLocks noChangeShapeType="1"/>
            </p:cNvSpPr>
            <p:nvPr/>
          </p:nvSpPr>
          <p:spPr bwMode="auto">
            <a:xfrm>
              <a:off x="1336" y="1279"/>
              <a:ext cx="2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93" name="Line 68"/>
            <p:cNvSpPr>
              <a:spLocks noChangeShapeType="1"/>
            </p:cNvSpPr>
            <p:nvPr/>
          </p:nvSpPr>
          <p:spPr bwMode="auto">
            <a:xfrm>
              <a:off x="1336" y="1455"/>
              <a:ext cx="2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94" name="Freeform 69"/>
            <p:cNvSpPr>
              <a:spLocks/>
            </p:cNvSpPr>
            <p:nvPr/>
          </p:nvSpPr>
          <p:spPr bwMode="auto">
            <a:xfrm>
              <a:off x="2299" y="663"/>
              <a:ext cx="215" cy="29"/>
            </a:xfrm>
            <a:custGeom>
              <a:avLst/>
              <a:gdLst>
                <a:gd name="T0" fmla="*/ 0 w 360"/>
                <a:gd name="T1" fmla="*/ 1 h 52"/>
                <a:gd name="T2" fmla="*/ 1 w 360"/>
                <a:gd name="T3" fmla="*/ 0 h 5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60" h="52">
                  <a:moveTo>
                    <a:pt x="0" y="52"/>
                  </a:moveTo>
                  <a:lnTo>
                    <a:pt x="36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95" name="Freeform 70"/>
            <p:cNvSpPr>
              <a:spLocks/>
            </p:cNvSpPr>
            <p:nvPr/>
          </p:nvSpPr>
          <p:spPr bwMode="auto">
            <a:xfrm>
              <a:off x="2299" y="834"/>
              <a:ext cx="215" cy="29"/>
            </a:xfrm>
            <a:custGeom>
              <a:avLst/>
              <a:gdLst>
                <a:gd name="T0" fmla="*/ 0 w 360"/>
                <a:gd name="T1" fmla="*/ 1 h 52"/>
                <a:gd name="T2" fmla="*/ 1 w 360"/>
                <a:gd name="T3" fmla="*/ 0 h 5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60" h="52">
                  <a:moveTo>
                    <a:pt x="0" y="52"/>
                  </a:moveTo>
                  <a:lnTo>
                    <a:pt x="36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96" name="Freeform 71"/>
            <p:cNvSpPr>
              <a:spLocks/>
            </p:cNvSpPr>
            <p:nvPr/>
          </p:nvSpPr>
          <p:spPr bwMode="auto">
            <a:xfrm>
              <a:off x="2299" y="1013"/>
              <a:ext cx="215" cy="29"/>
            </a:xfrm>
            <a:custGeom>
              <a:avLst/>
              <a:gdLst>
                <a:gd name="T0" fmla="*/ 0 w 360"/>
                <a:gd name="T1" fmla="*/ 1 h 52"/>
                <a:gd name="T2" fmla="*/ 1 w 360"/>
                <a:gd name="T3" fmla="*/ 0 h 5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60" h="52">
                  <a:moveTo>
                    <a:pt x="0" y="52"/>
                  </a:moveTo>
                  <a:lnTo>
                    <a:pt x="36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97" name="Freeform 72"/>
            <p:cNvSpPr>
              <a:spLocks/>
            </p:cNvSpPr>
            <p:nvPr/>
          </p:nvSpPr>
          <p:spPr bwMode="auto">
            <a:xfrm>
              <a:off x="2299" y="1192"/>
              <a:ext cx="215" cy="28"/>
            </a:xfrm>
            <a:custGeom>
              <a:avLst/>
              <a:gdLst>
                <a:gd name="T0" fmla="*/ 0 w 360"/>
                <a:gd name="T1" fmla="*/ 1 h 52"/>
                <a:gd name="T2" fmla="*/ 1 w 360"/>
                <a:gd name="T3" fmla="*/ 0 h 5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60" h="52">
                  <a:moveTo>
                    <a:pt x="0" y="52"/>
                  </a:moveTo>
                  <a:lnTo>
                    <a:pt x="36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98" name="Freeform 73"/>
            <p:cNvSpPr>
              <a:spLocks/>
            </p:cNvSpPr>
            <p:nvPr/>
          </p:nvSpPr>
          <p:spPr bwMode="auto">
            <a:xfrm>
              <a:off x="2299" y="1360"/>
              <a:ext cx="215" cy="30"/>
            </a:xfrm>
            <a:custGeom>
              <a:avLst/>
              <a:gdLst>
                <a:gd name="T0" fmla="*/ 0 w 360"/>
                <a:gd name="T1" fmla="*/ 1 h 52"/>
                <a:gd name="T2" fmla="*/ 1 w 360"/>
                <a:gd name="T3" fmla="*/ 0 h 5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60" h="52">
                  <a:moveTo>
                    <a:pt x="0" y="52"/>
                  </a:moveTo>
                  <a:lnTo>
                    <a:pt x="36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99" name="Freeform 74"/>
            <p:cNvSpPr>
              <a:spLocks/>
            </p:cNvSpPr>
            <p:nvPr/>
          </p:nvSpPr>
          <p:spPr bwMode="auto">
            <a:xfrm>
              <a:off x="3464" y="692"/>
              <a:ext cx="227" cy="63"/>
            </a:xfrm>
            <a:custGeom>
              <a:avLst/>
              <a:gdLst>
                <a:gd name="T0" fmla="*/ 0 w 382"/>
                <a:gd name="T1" fmla="*/ 0 h 111"/>
                <a:gd name="T2" fmla="*/ 1 w 382"/>
                <a:gd name="T3" fmla="*/ 1 h 11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82" h="111">
                  <a:moveTo>
                    <a:pt x="0" y="0"/>
                  </a:moveTo>
                  <a:lnTo>
                    <a:pt x="382" y="111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400" name="Freeform 75"/>
            <p:cNvSpPr>
              <a:spLocks/>
            </p:cNvSpPr>
            <p:nvPr/>
          </p:nvSpPr>
          <p:spPr bwMode="auto">
            <a:xfrm>
              <a:off x="3464" y="809"/>
              <a:ext cx="218" cy="30"/>
            </a:xfrm>
            <a:custGeom>
              <a:avLst/>
              <a:gdLst>
                <a:gd name="T0" fmla="*/ 0 w 367"/>
                <a:gd name="T1" fmla="*/ 0 h 53"/>
                <a:gd name="T2" fmla="*/ 1 w 367"/>
                <a:gd name="T3" fmla="*/ 1 h 5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67" h="53">
                  <a:moveTo>
                    <a:pt x="0" y="0"/>
                  </a:moveTo>
                  <a:lnTo>
                    <a:pt x="367" y="53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401" name="Freeform 76"/>
            <p:cNvSpPr>
              <a:spLocks/>
            </p:cNvSpPr>
            <p:nvPr/>
          </p:nvSpPr>
          <p:spPr bwMode="auto">
            <a:xfrm>
              <a:off x="3473" y="927"/>
              <a:ext cx="187" cy="2"/>
            </a:xfrm>
            <a:custGeom>
              <a:avLst/>
              <a:gdLst>
                <a:gd name="T0" fmla="*/ 0 w 315"/>
                <a:gd name="T1" fmla="*/ 0 h 1"/>
                <a:gd name="T2" fmla="*/ 1 w 315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15" h="1">
                  <a:moveTo>
                    <a:pt x="0" y="0"/>
                  </a:moveTo>
                  <a:lnTo>
                    <a:pt x="315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402" name="Freeform 77"/>
            <p:cNvSpPr>
              <a:spLocks/>
            </p:cNvSpPr>
            <p:nvPr/>
          </p:nvSpPr>
          <p:spPr bwMode="auto">
            <a:xfrm>
              <a:off x="3486" y="1020"/>
              <a:ext cx="187" cy="21"/>
            </a:xfrm>
            <a:custGeom>
              <a:avLst/>
              <a:gdLst>
                <a:gd name="T0" fmla="*/ 0 w 315"/>
                <a:gd name="T1" fmla="*/ 1 h 38"/>
                <a:gd name="T2" fmla="*/ 1 w 315"/>
                <a:gd name="T3" fmla="*/ 0 h 3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15" h="38">
                  <a:moveTo>
                    <a:pt x="0" y="38"/>
                  </a:moveTo>
                  <a:lnTo>
                    <a:pt x="315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403" name="Freeform 78"/>
            <p:cNvSpPr>
              <a:spLocks/>
            </p:cNvSpPr>
            <p:nvPr/>
          </p:nvSpPr>
          <p:spPr bwMode="auto">
            <a:xfrm>
              <a:off x="3477" y="1104"/>
              <a:ext cx="210" cy="59"/>
            </a:xfrm>
            <a:custGeom>
              <a:avLst/>
              <a:gdLst>
                <a:gd name="T0" fmla="*/ 0 w 353"/>
                <a:gd name="T1" fmla="*/ 1 h 105"/>
                <a:gd name="T2" fmla="*/ 1 w 353"/>
                <a:gd name="T3" fmla="*/ 0 h 10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53" h="105">
                  <a:moveTo>
                    <a:pt x="0" y="105"/>
                  </a:moveTo>
                  <a:lnTo>
                    <a:pt x="353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404" name="Text Box 79"/>
            <p:cNvSpPr txBox="1">
              <a:spLocks noChangeArrowheads="1"/>
            </p:cNvSpPr>
            <p:nvPr/>
          </p:nvSpPr>
          <p:spPr bwMode="auto">
            <a:xfrm>
              <a:off x="4548" y="929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 i="1"/>
                <a:t>x</a:t>
              </a:r>
            </a:p>
          </p:txBody>
        </p:sp>
        <p:sp>
          <p:nvSpPr>
            <p:cNvPr id="14405" name="Line 80"/>
            <p:cNvSpPr>
              <a:spLocks noChangeShapeType="1"/>
            </p:cNvSpPr>
            <p:nvPr/>
          </p:nvSpPr>
          <p:spPr bwMode="auto">
            <a:xfrm>
              <a:off x="4334" y="929"/>
              <a:ext cx="2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406" name="Line 81"/>
            <p:cNvSpPr>
              <a:spLocks noChangeShapeType="1"/>
            </p:cNvSpPr>
            <p:nvPr/>
          </p:nvSpPr>
          <p:spPr bwMode="auto">
            <a:xfrm>
              <a:off x="4441" y="929"/>
              <a:ext cx="0" cy="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407" name="Line 82"/>
            <p:cNvSpPr>
              <a:spLocks noChangeShapeType="1"/>
            </p:cNvSpPr>
            <p:nvPr/>
          </p:nvSpPr>
          <p:spPr bwMode="auto">
            <a:xfrm>
              <a:off x="3049" y="1892"/>
              <a:ext cx="128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408" name="Line 83"/>
            <p:cNvSpPr>
              <a:spLocks noChangeShapeType="1"/>
            </p:cNvSpPr>
            <p:nvPr/>
          </p:nvSpPr>
          <p:spPr bwMode="auto">
            <a:xfrm>
              <a:off x="3049" y="1717"/>
              <a:ext cx="0" cy="2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409" name="Text Box 84"/>
            <p:cNvSpPr txBox="1">
              <a:spLocks noChangeArrowheads="1"/>
            </p:cNvSpPr>
            <p:nvPr/>
          </p:nvSpPr>
          <p:spPr bwMode="auto">
            <a:xfrm>
              <a:off x="3584" y="1717"/>
              <a:ext cx="2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 i="1"/>
                <a:t>f</a:t>
              </a:r>
            </a:p>
          </p:txBody>
        </p:sp>
        <p:sp>
          <p:nvSpPr>
            <p:cNvPr id="14410" name="Freeform 85"/>
            <p:cNvSpPr>
              <a:spLocks/>
            </p:cNvSpPr>
            <p:nvPr/>
          </p:nvSpPr>
          <p:spPr bwMode="auto">
            <a:xfrm>
              <a:off x="3433" y="1053"/>
              <a:ext cx="8" cy="43"/>
            </a:xfrm>
            <a:custGeom>
              <a:avLst/>
              <a:gdLst>
                <a:gd name="T0" fmla="*/ 1 w 15"/>
                <a:gd name="T1" fmla="*/ 1 h 75"/>
                <a:gd name="T2" fmla="*/ 0 w 15"/>
                <a:gd name="T3" fmla="*/ 0 h 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5" h="75">
                  <a:moveTo>
                    <a:pt x="15" y="75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411" name="AutoShape 86"/>
            <p:cNvSpPr>
              <a:spLocks noChangeArrowheads="1"/>
            </p:cNvSpPr>
            <p:nvPr/>
          </p:nvSpPr>
          <p:spPr bwMode="auto">
            <a:xfrm>
              <a:off x="3263" y="1279"/>
              <a:ext cx="321" cy="262"/>
            </a:xfrm>
            <a:prstGeom prst="wedgeEllipseCallout">
              <a:avLst>
                <a:gd name="adj1" fmla="val 22273"/>
                <a:gd name="adj2" fmla="val -131681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>
                  <a:sym typeface="Symbol" pitchFamily="18" charset="2"/>
                </a:rPr>
                <a:t></a:t>
              </a:r>
              <a:endParaRPr kumimoji="1" lang="en-US" altLang="zh-CN" sz="2000" b="1"/>
            </a:p>
          </p:txBody>
        </p:sp>
      </p:grpSp>
      <p:graphicFrame>
        <p:nvGraphicFramePr>
          <p:cNvPr id="8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8771970"/>
              </p:ext>
            </p:extLst>
          </p:nvPr>
        </p:nvGraphicFramePr>
        <p:xfrm>
          <a:off x="4137407" y="5033639"/>
          <a:ext cx="2136027" cy="789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4" name="Equation" r:id="rId9" imgW="1079280" imgH="393480" progId="Equation.DSMT4">
                  <p:embed/>
                </p:oleObj>
              </mc:Choice>
              <mc:Fallback>
                <p:oleObj name="Equation" r:id="rId9" imgW="1079280" imgH="393480" progId="Equation.DSMT4">
                  <p:embed/>
                  <p:pic>
                    <p:nvPicPr>
                      <p:cNvPr id="1442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7407" y="5033639"/>
                        <a:ext cx="2136027" cy="78904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" name="Rectangle 6"/>
          <p:cNvSpPr>
            <a:spLocks noChangeArrowheads="1"/>
          </p:cNvSpPr>
          <p:nvPr/>
        </p:nvSpPr>
        <p:spPr bwMode="auto">
          <a:xfrm>
            <a:off x="6830177" y="5108444"/>
            <a:ext cx="176419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en-US" altLang="zh-CN" sz="2800" b="1" i="1" dirty="0"/>
              <a:t>k</a:t>
            </a:r>
            <a:r>
              <a:rPr kumimoji="1" lang="en-US" altLang="zh-CN" sz="2800" b="1" dirty="0"/>
              <a:t>=1,2,3</a:t>
            </a:r>
            <a:r>
              <a:rPr kumimoji="1" lang="en-US" altLang="zh-CN" sz="2800" b="1" dirty="0" smtClean="0"/>
              <a:t>…</a:t>
            </a:r>
            <a:endParaRPr kumimoji="1" lang="en-US" altLang="zh-CN" sz="2800" b="1" dirty="0"/>
          </a:p>
        </p:txBody>
      </p:sp>
      <p:sp>
        <p:nvSpPr>
          <p:cNvPr id="85" name="Rectangle 7"/>
          <p:cNvSpPr>
            <a:spLocks noChangeArrowheads="1"/>
          </p:cNvSpPr>
          <p:nvPr/>
        </p:nvSpPr>
        <p:spPr bwMode="auto">
          <a:xfrm>
            <a:off x="296596" y="4614766"/>
            <a:ext cx="3276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kumimoji="1" lang="zh-CN" altLang="en-US" sz="2400" b="1" dirty="0" smtClean="0">
                <a:solidFill>
                  <a:schemeClr val="accent2"/>
                </a:solidFill>
                <a:ea typeface="黑体" pitchFamily="49" charset="-122"/>
              </a:rPr>
              <a:t>各级</a:t>
            </a:r>
            <a:r>
              <a:rPr kumimoji="1" lang="zh-CN" altLang="en-US" sz="2400" b="1" dirty="0">
                <a:solidFill>
                  <a:schemeClr val="accent2"/>
                </a:solidFill>
                <a:ea typeface="黑体" pitchFamily="49" charset="-122"/>
              </a:rPr>
              <a:t>明</a:t>
            </a:r>
            <a:r>
              <a:rPr kumimoji="1" lang="zh-CN" altLang="en-US" sz="2400" b="1" dirty="0" smtClean="0">
                <a:solidFill>
                  <a:schemeClr val="accent2"/>
                </a:solidFill>
                <a:ea typeface="黑体" pitchFamily="49" charset="-122"/>
              </a:rPr>
              <a:t>条纹</a:t>
            </a:r>
            <a:r>
              <a:rPr kumimoji="1" lang="zh-CN" altLang="en-US" sz="2400" b="1" dirty="0">
                <a:solidFill>
                  <a:schemeClr val="accent2"/>
                </a:solidFill>
                <a:ea typeface="黑体" pitchFamily="49" charset="-122"/>
              </a:rPr>
              <a:t>的坐标</a:t>
            </a:r>
          </a:p>
        </p:txBody>
      </p:sp>
      <p:graphicFrame>
        <p:nvGraphicFramePr>
          <p:cNvPr id="86" name="Object 12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402899395"/>
              </p:ext>
            </p:extLst>
          </p:nvPr>
        </p:nvGraphicFramePr>
        <p:xfrm>
          <a:off x="336659" y="5092176"/>
          <a:ext cx="1412242" cy="89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5" name="Equation" r:id="rId11" imgW="812520" imgH="419040" progId="Equation.DSMT4">
                  <p:embed/>
                </p:oleObj>
              </mc:Choice>
              <mc:Fallback>
                <p:oleObj name="Equation" r:id="rId11" imgW="812520" imgH="419040" progId="Equation.DSMT4">
                  <p:embed/>
                  <p:pic>
                    <p:nvPicPr>
                      <p:cNvPr id="27137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659" y="5092176"/>
                        <a:ext cx="1412242" cy="891587"/>
                      </a:xfrm>
                      <a:prstGeom prst="rect">
                        <a:avLst/>
                      </a:prstGeom>
                      <a:noFill/>
                      <a:ln w="9525" cap="flat" cmpd="sng" algn="ctr">
                        <a:noFill/>
                        <a:prstDash val="solid"/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" name="Object 12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43793412"/>
              </p:ext>
            </p:extLst>
          </p:nvPr>
        </p:nvGraphicFramePr>
        <p:xfrm>
          <a:off x="2201661" y="4014428"/>
          <a:ext cx="940663" cy="3874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6" name="Equation" r:id="rId13" imgW="431640" imgH="177480" progId="Equation.DSMT4">
                  <p:embed/>
                </p:oleObj>
              </mc:Choice>
              <mc:Fallback>
                <p:oleObj name="Equation" r:id="rId13" imgW="431640" imgH="177480" progId="Equation.DSMT4">
                  <p:embed/>
                  <p:pic>
                    <p:nvPicPr>
                      <p:cNvPr id="27137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1661" y="4014428"/>
                        <a:ext cx="940663" cy="387433"/>
                      </a:xfrm>
                      <a:prstGeom prst="rect">
                        <a:avLst/>
                      </a:prstGeom>
                      <a:noFill/>
                      <a:ln w="9525" cap="flat" cmpd="sng" algn="ctr">
                        <a:noFill/>
                        <a:prstDash val="solid"/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" name="Object 12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101298"/>
              </p:ext>
            </p:extLst>
          </p:nvPr>
        </p:nvGraphicFramePr>
        <p:xfrm>
          <a:off x="1803400" y="5147311"/>
          <a:ext cx="1638300" cy="758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7" name="Equation" r:id="rId15" imgW="850680" imgH="393480" progId="Equation.DSMT4">
                  <p:embed/>
                </p:oleObj>
              </mc:Choice>
              <mc:Fallback>
                <p:oleObj name="Equation" r:id="rId15" imgW="850680" imgH="393480" progId="Equation.DSMT4">
                  <p:embed/>
                  <p:pic>
                    <p:nvPicPr>
                      <p:cNvPr id="8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3400" y="5147311"/>
                        <a:ext cx="1638300" cy="758190"/>
                      </a:xfrm>
                      <a:prstGeom prst="rect">
                        <a:avLst/>
                      </a:prstGeom>
                      <a:noFill/>
                      <a:ln w="9525" cap="flat" cmpd="sng" algn="ctr">
                        <a:noFill/>
                        <a:prstDash val="solid"/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71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3" grpId="0"/>
      <p:bldP spid="14421" grpId="0"/>
      <p:bldP spid="14422" grpId="0"/>
      <p:bldP spid="14419" grpId="0"/>
      <p:bldP spid="84" grpId="0"/>
      <p:bldP spid="8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Text Box 2"/>
          <p:cNvSpPr txBox="1">
            <a:spLocks noChangeArrowheads="1"/>
          </p:cNvSpPr>
          <p:nvPr/>
        </p:nvSpPr>
        <p:spPr bwMode="auto">
          <a:xfrm>
            <a:off x="459464" y="2611198"/>
            <a:ext cx="791605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ts val="0"/>
              </a:spcBef>
            </a:pPr>
            <a:r>
              <a:rPr kumimoji="1" lang="zh-CN" altLang="en-US" sz="2400" b="1" dirty="0" smtClean="0"/>
              <a:t>在</a:t>
            </a:r>
            <a:r>
              <a:rPr kumimoji="1" lang="zh-CN" altLang="en-US" sz="2400" b="1" dirty="0"/>
              <a:t>单缝衍射中，</a:t>
            </a:r>
            <a:r>
              <a:rPr kumimoji="1" lang="zh-CN" altLang="en-US" sz="2400" b="1" dirty="0">
                <a:solidFill>
                  <a:schemeClr val="accent2"/>
                </a:solidFill>
                <a:ea typeface="黑体" pitchFamily="49" charset="-122"/>
              </a:rPr>
              <a:t>波长越接近缝宽，中央亮带越宽</a:t>
            </a:r>
            <a:r>
              <a:rPr kumimoji="1" lang="zh-CN" altLang="en-US" sz="2400" b="1" dirty="0"/>
              <a:t>，衍射现象越显著，当波长远远小于缝宽时，半角宽度趋于零，中央亮带几乎缩成一条线（</a:t>
            </a:r>
            <a:r>
              <a:rPr kumimoji="1" lang="zh-CN" altLang="en-US" sz="2400" b="1" dirty="0">
                <a:solidFill>
                  <a:schemeClr val="accent2"/>
                </a:solidFill>
                <a:ea typeface="黑体" pitchFamily="49" charset="-122"/>
              </a:rPr>
              <a:t>即光线直线传播</a:t>
            </a:r>
            <a:r>
              <a:rPr kumimoji="1" lang="zh-CN" altLang="en-US" sz="2400" b="1" dirty="0"/>
              <a:t>），可忽略衍射现象，为几何光学范围。</a:t>
            </a:r>
          </a:p>
        </p:txBody>
      </p:sp>
      <p:graphicFrame>
        <p:nvGraphicFramePr>
          <p:cNvPr id="272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0142812"/>
              </p:ext>
            </p:extLst>
          </p:nvPr>
        </p:nvGraphicFramePr>
        <p:xfrm>
          <a:off x="1164359" y="1303503"/>
          <a:ext cx="1515658" cy="9475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86" name="公式" r:id="rId3" imgW="711000" imgH="393480" progId="Equation.3">
                  <p:embed/>
                </p:oleObj>
              </mc:Choice>
              <mc:Fallback>
                <p:oleObj name="公式" r:id="rId3" imgW="711000" imgH="393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4359" y="1303503"/>
                        <a:ext cx="1515658" cy="94757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2388" name="Picture 4" descr="tux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782638"/>
            <a:ext cx="4967288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2390" name="Rectangle 6"/>
          <p:cNvSpPr>
            <a:spLocks noChangeArrowheads="1"/>
          </p:cNvSpPr>
          <p:nvPr/>
        </p:nvSpPr>
        <p:spPr bwMode="auto">
          <a:xfrm>
            <a:off x="455854" y="93494"/>
            <a:ext cx="6479659" cy="493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kumimoji="1" lang="zh-CN" altLang="en-US" sz="2400" b="1" dirty="0">
                <a:solidFill>
                  <a:schemeClr val="accent2"/>
                </a:solidFill>
                <a:ea typeface="黑体" pitchFamily="49" charset="-122"/>
              </a:rPr>
              <a:t>中央亮带的半角宽度</a:t>
            </a:r>
            <a:r>
              <a:rPr kumimoji="1" lang="zh-CN" altLang="en-US" sz="2400" b="1" dirty="0"/>
              <a:t>（第一暗纹的衍射角）：</a:t>
            </a:r>
          </a:p>
        </p:txBody>
      </p:sp>
      <p:sp>
        <p:nvSpPr>
          <p:cNvPr id="272391" name="Rectangle 7"/>
          <p:cNvSpPr>
            <a:spLocks noChangeArrowheads="1"/>
          </p:cNvSpPr>
          <p:nvPr/>
        </p:nvSpPr>
        <p:spPr bwMode="auto">
          <a:xfrm>
            <a:off x="387350" y="2181225"/>
            <a:ext cx="85407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kumimoji="1" lang="zh-CN" altLang="en-US" sz="2400" b="1" dirty="0">
                <a:solidFill>
                  <a:schemeClr val="accent2"/>
                </a:solidFill>
                <a:ea typeface="黑体" pitchFamily="49" charset="-122"/>
              </a:rPr>
              <a:t>反映了中央亮带的宽度，从而反映了衍射的剧烈</a:t>
            </a:r>
            <a:r>
              <a:rPr kumimoji="1" lang="zh-CN" altLang="en-US" sz="2400" b="1" dirty="0" smtClean="0">
                <a:solidFill>
                  <a:schemeClr val="accent2"/>
                </a:solidFill>
                <a:ea typeface="黑体" pitchFamily="49" charset="-122"/>
              </a:rPr>
              <a:t>程度</a:t>
            </a:r>
            <a:endParaRPr kumimoji="1" lang="zh-CN" altLang="en-US" sz="2400" b="1" dirty="0">
              <a:solidFill>
                <a:schemeClr val="accent2"/>
              </a:solidFill>
              <a:ea typeface="黑体" pitchFamily="49" charset="-122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758213" y="5167933"/>
            <a:ext cx="6878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ts val="0"/>
              </a:spcBef>
            </a:pPr>
            <a:r>
              <a:rPr kumimoji="1" lang="zh-CN" altLang="en-US" sz="2400" b="1" dirty="0">
                <a:solidFill>
                  <a:schemeClr val="accent2"/>
                </a:solidFill>
                <a:ea typeface="黑体" pitchFamily="49" charset="-122"/>
              </a:rPr>
              <a:t>特点：中央亮</a:t>
            </a:r>
            <a:r>
              <a:rPr kumimoji="1" lang="zh-CN" altLang="en-US" sz="2400" b="1" dirty="0" smtClean="0">
                <a:solidFill>
                  <a:schemeClr val="accent2"/>
                </a:solidFill>
                <a:ea typeface="黑体" pitchFamily="49" charset="-122"/>
              </a:rPr>
              <a:t>纹</a:t>
            </a:r>
            <a:r>
              <a:rPr kumimoji="1" lang="zh-CN" altLang="en-US" sz="2400" b="1" dirty="0" smtClean="0"/>
              <a:t>正对狭缝，宽度</a:t>
            </a:r>
            <a:r>
              <a:rPr kumimoji="1" lang="zh-CN" altLang="en-US" sz="2400" b="1" dirty="0"/>
              <a:t>是其他明条纹宽度的</a:t>
            </a:r>
            <a:r>
              <a:rPr kumimoji="1" lang="zh-CN" altLang="en-US" sz="2400" b="1" dirty="0">
                <a:solidFill>
                  <a:schemeClr val="accent2"/>
                </a:solidFill>
                <a:ea typeface="黑体" pitchFamily="49" charset="-122"/>
              </a:rPr>
              <a:t>两倍</a:t>
            </a:r>
            <a:r>
              <a:rPr kumimoji="1" lang="zh-CN" altLang="en-US" sz="2400" b="1" dirty="0"/>
              <a:t>；其光强自中心向两侧连续递减。</a:t>
            </a:r>
          </a:p>
        </p:txBody>
      </p:sp>
      <p:sp>
        <p:nvSpPr>
          <p:cNvPr id="9" name="矩形 8"/>
          <p:cNvSpPr/>
          <p:nvPr/>
        </p:nvSpPr>
        <p:spPr>
          <a:xfrm>
            <a:off x="792399" y="4262218"/>
            <a:ext cx="25150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spcBef>
                <a:spcPts val="0"/>
              </a:spcBef>
            </a:pPr>
            <a:r>
              <a:rPr kumimoji="1" lang="zh-CN" altLang="en-US" sz="2400" b="1" dirty="0" smtClean="0">
                <a:solidFill>
                  <a:srgbClr val="FF0000"/>
                </a:solidFill>
              </a:rPr>
              <a:t>中央亮纹宽度</a:t>
            </a:r>
            <a:r>
              <a:rPr kumimoji="1" lang="zh-CN" altLang="en-US" sz="2400" b="1" dirty="0" smtClean="0"/>
              <a:t>为</a:t>
            </a:r>
            <a:r>
              <a:rPr kumimoji="1" lang="zh-CN" altLang="en-US" sz="2400" b="1" dirty="0" smtClean="0">
                <a:sym typeface="Symbol"/>
              </a:rPr>
              <a:t></a:t>
            </a:r>
            <a:r>
              <a:rPr kumimoji="1" lang="en-US" altLang="zh-CN" sz="2400" b="1" dirty="0" smtClean="0">
                <a:sym typeface="Symbol"/>
              </a:rPr>
              <a:t>1</a:t>
            </a:r>
            <a:r>
              <a:rPr kumimoji="1" lang="zh-CN" altLang="en-US" sz="2400" b="1" dirty="0" smtClean="0">
                <a:sym typeface="Symbol"/>
              </a:rPr>
              <a:t>级暗纹间隔</a:t>
            </a:r>
            <a:endParaRPr kumimoji="1" lang="en-US" altLang="zh-CN" sz="2400" b="1" dirty="0"/>
          </a:p>
        </p:txBody>
      </p:sp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7994999"/>
              </p:ext>
            </p:extLst>
          </p:nvPr>
        </p:nvGraphicFramePr>
        <p:xfrm>
          <a:off x="3481050" y="4158676"/>
          <a:ext cx="4551362" cy="91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87" name="Equation" r:id="rId6" imgW="1981080" imgH="393480" progId="Equation.DSMT4">
                  <p:embed/>
                </p:oleObj>
              </mc:Choice>
              <mc:Fallback>
                <p:oleObj name="Equation" r:id="rId6" imgW="1981080" imgH="393480" progId="Equation.DSMT4">
                  <p:embed/>
                  <p:pic>
                    <p:nvPicPr>
                      <p:cNvPr id="1442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1050" y="4158676"/>
                        <a:ext cx="4551362" cy="91598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4737789"/>
              </p:ext>
            </p:extLst>
          </p:nvPr>
        </p:nvGraphicFramePr>
        <p:xfrm>
          <a:off x="441510" y="472119"/>
          <a:ext cx="1555966" cy="801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88" name="Equation" r:id="rId8" imgW="812520" imgH="419040" progId="Equation.DSMT4">
                  <p:embed/>
                </p:oleObj>
              </mc:Choice>
              <mc:Fallback>
                <p:oleObj name="Equation" r:id="rId8" imgW="812520" imgH="419040" progId="Equation.DSMT4">
                  <p:embed/>
                  <p:pic>
                    <p:nvPicPr>
                      <p:cNvPr id="27137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510" y="472119"/>
                        <a:ext cx="1555966" cy="801990"/>
                      </a:xfrm>
                      <a:prstGeom prst="rect">
                        <a:avLst/>
                      </a:prstGeom>
                      <a:noFill/>
                      <a:ln w="9525" cap="flat" cmpd="sng" algn="ctr">
                        <a:noFill/>
                        <a:prstDash val="solid"/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3669600"/>
              </p:ext>
            </p:extLst>
          </p:nvPr>
        </p:nvGraphicFramePr>
        <p:xfrm>
          <a:off x="2130640" y="632036"/>
          <a:ext cx="940663" cy="3874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89" name="Equation" r:id="rId10" imgW="431640" imgH="177480" progId="Equation.DSMT4">
                  <p:embed/>
                </p:oleObj>
              </mc:Choice>
              <mc:Fallback>
                <p:oleObj name="Equation" r:id="rId10" imgW="431640" imgH="177480" progId="Equation.DSMT4">
                  <p:embed/>
                  <p:pic>
                    <p:nvPicPr>
                      <p:cNvPr id="87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0640" y="632036"/>
                        <a:ext cx="940663" cy="387433"/>
                      </a:xfrm>
                      <a:prstGeom prst="rect">
                        <a:avLst/>
                      </a:prstGeom>
                      <a:noFill/>
                      <a:ln w="9525" cap="flat" cmpd="sng" algn="ctr">
                        <a:noFill/>
                        <a:prstDash val="solid"/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2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386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37755" y="681916"/>
            <a:ext cx="7816748" cy="1195522"/>
          </a:xfrm>
        </p:spPr>
        <p:txBody>
          <a:bodyPr/>
          <a:lstStyle/>
          <a:p>
            <a:pPr eaLnBrk="1" hangingPunct="1"/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例：在一单缝夫琅禾费衍射实验中，缝宽</a:t>
            </a:r>
            <a:r>
              <a:rPr lang="en-US" altLang="zh-CN" sz="2400" b="1" i="1" dirty="0" smtClean="0">
                <a:solidFill>
                  <a:schemeClr val="accent1">
                    <a:lumMod val="50000"/>
                  </a:schemeClr>
                </a:solidFill>
              </a:rPr>
              <a:t>a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</a:rPr>
              <a:t>=5</a:t>
            </a:r>
            <a:r>
              <a:rPr lang="el-GR" altLang="zh-CN" sz="2400" b="1" i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λ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。缝后透镜焦距</a:t>
            </a:r>
            <a:r>
              <a:rPr lang="en-US" altLang="zh-CN" sz="2400" b="1" i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f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=40cm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，求中央条纹和第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1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级亮纹的宽度。</a:t>
            </a:r>
            <a:endParaRPr lang="zh-CN" altLang="el-GR" sz="2400" b="1" dirty="0" smtClean="0">
              <a:solidFill>
                <a:schemeClr val="accent1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344069" name="Text Box 5"/>
          <p:cNvSpPr txBox="1">
            <a:spLocks noChangeArrowheads="1"/>
          </p:cNvSpPr>
          <p:nvPr/>
        </p:nvSpPr>
        <p:spPr bwMode="auto">
          <a:xfrm>
            <a:off x="604500" y="3287120"/>
            <a:ext cx="32400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zh-CN" altLang="en-US" sz="2400" b="1" dirty="0"/>
              <a:t>第</a:t>
            </a:r>
            <a:r>
              <a:rPr kumimoji="1" lang="en-US" altLang="zh-CN" sz="2400" b="1" dirty="0"/>
              <a:t>1</a:t>
            </a:r>
            <a:r>
              <a:rPr kumimoji="1" lang="zh-CN" altLang="en-US" sz="2400" b="1" dirty="0"/>
              <a:t>级暗纹中心为：</a:t>
            </a:r>
          </a:p>
        </p:txBody>
      </p:sp>
      <p:sp>
        <p:nvSpPr>
          <p:cNvPr id="344071" name="Text Box 7"/>
          <p:cNvSpPr txBox="1">
            <a:spLocks noChangeArrowheads="1"/>
          </p:cNvSpPr>
          <p:nvPr/>
        </p:nvSpPr>
        <p:spPr bwMode="auto">
          <a:xfrm>
            <a:off x="490521" y="4528692"/>
            <a:ext cx="32400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zh-CN" altLang="en-US" sz="2400" b="1" dirty="0"/>
              <a:t>第</a:t>
            </a:r>
            <a:r>
              <a:rPr kumimoji="1" lang="en-US" altLang="zh-CN" sz="2400" b="1" dirty="0"/>
              <a:t>2</a:t>
            </a:r>
            <a:r>
              <a:rPr kumimoji="1" lang="zh-CN" altLang="en-US" sz="2400" b="1" dirty="0" smtClean="0"/>
              <a:t>级暗</a:t>
            </a:r>
            <a:r>
              <a:rPr kumimoji="1" lang="zh-CN" altLang="en-US" sz="2400" b="1" dirty="0"/>
              <a:t>纹中心为：</a:t>
            </a:r>
          </a:p>
        </p:txBody>
      </p:sp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7702843"/>
              </p:ext>
            </p:extLst>
          </p:nvPr>
        </p:nvGraphicFramePr>
        <p:xfrm>
          <a:off x="5022493" y="1657022"/>
          <a:ext cx="1604963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85" name="公式" r:id="rId3" imgW="698400" imgH="393480" progId="Equation.3">
                  <p:embed/>
                </p:oleObj>
              </mc:Choice>
              <mc:Fallback>
                <p:oleObj name="公式" r:id="rId3" imgW="698400" imgH="393480" progId="Equation.3">
                  <p:embed/>
                  <p:pic>
                    <p:nvPicPr>
                      <p:cNvPr id="1442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2493" y="1657022"/>
                        <a:ext cx="1604963" cy="9159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4374368"/>
              </p:ext>
            </p:extLst>
          </p:nvPr>
        </p:nvGraphicFramePr>
        <p:xfrm>
          <a:off x="3851106" y="3061826"/>
          <a:ext cx="1282700" cy="91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86" name="Equation" r:id="rId5" imgW="558720" imgH="393480" progId="Equation.DSMT4">
                  <p:embed/>
                </p:oleObj>
              </mc:Choice>
              <mc:Fallback>
                <p:oleObj name="Equation" r:id="rId5" imgW="558720" imgH="393480" progId="Equation.DSMT4">
                  <p:embed/>
                  <p:pic>
                    <p:nvPicPr>
                      <p:cNvPr id="1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106" y="3061826"/>
                        <a:ext cx="1282700" cy="91598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5033749"/>
              </p:ext>
            </p:extLst>
          </p:nvPr>
        </p:nvGraphicFramePr>
        <p:xfrm>
          <a:off x="5154072" y="3045562"/>
          <a:ext cx="2521524" cy="899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87" name="Equation" r:id="rId7" imgW="1130040" imgH="393480" progId="Equation.DSMT4">
                  <p:embed/>
                </p:oleObj>
              </mc:Choice>
              <mc:Fallback>
                <p:oleObj name="Equation" r:id="rId7" imgW="1130040" imgH="393480" progId="Equation.DSMT4">
                  <p:embed/>
                  <p:pic>
                    <p:nvPicPr>
                      <p:cNvPr id="345166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4072" y="3045562"/>
                        <a:ext cx="2521524" cy="899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8968463"/>
              </p:ext>
            </p:extLst>
          </p:nvPr>
        </p:nvGraphicFramePr>
        <p:xfrm>
          <a:off x="3750485" y="4283650"/>
          <a:ext cx="4469387" cy="9719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88" name="Equation" r:id="rId9" imgW="1841400" imgH="393480" progId="Equation.DSMT4">
                  <p:embed/>
                </p:oleObj>
              </mc:Choice>
              <mc:Fallback>
                <p:oleObj name="Equation" r:id="rId9" imgW="1841400" imgH="393480" progId="Equation.DSMT4">
                  <p:embed/>
                  <p:pic>
                    <p:nvPicPr>
                      <p:cNvPr id="345167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0485" y="4283650"/>
                        <a:ext cx="4469387" cy="9719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内容占位符 1"/>
          <p:cNvSpPr>
            <a:spLocks noGrp="1"/>
          </p:cNvSpPr>
          <p:nvPr>
            <p:ph sz="half" idx="2"/>
          </p:nvPr>
        </p:nvSpPr>
        <p:spPr>
          <a:xfrm>
            <a:off x="362527" y="1861126"/>
            <a:ext cx="4551219" cy="558801"/>
          </a:xfrm>
        </p:spPr>
        <p:txBody>
          <a:bodyPr/>
          <a:lstStyle/>
          <a:p>
            <a:r>
              <a:rPr lang="zh-CN" altLang="en-US" sz="2800" smtClean="0"/>
              <a:t>用暗纹来标记明纹宽度：</a:t>
            </a:r>
            <a:endParaRPr lang="zh-CN" alt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44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44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69" grpId="0"/>
      <p:bldP spid="344071" grpId="0"/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6118" name="Group 6"/>
          <p:cNvGrpSpPr>
            <a:grpSpLocks/>
          </p:cNvGrpSpPr>
          <p:nvPr/>
        </p:nvGrpSpPr>
        <p:grpSpPr bwMode="auto">
          <a:xfrm>
            <a:off x="1223628" y="404664"/>
            <a:ext cx="6477000" cy="4041775"/>
            <a:chOff x="816" y="144"/>
            <a:chExt cx="4144" cy="3123"/>
          </a:xfrm>
        </p:grpSpPr>
        <p:sp>
          <p:nvSpPr>
            <p:cNvPr id="20486" name="Rectangle 7"/>
            <p:cNvSpPr>
              <a:spLocks noChangeArrowheads="1"/>
            </p:cNvSpPr>
            <p:nvPr/>
          </p:nvSpPr>
          <p:spPr bwMode="auto">
            <a:xfrm>
              <a:off x="912" y="192"/>
              <a:ext cx="4032" cy="292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zh-CN" altLang="en-US"/>
            </a:p>
          </p:txBody>
        </p:sp>
        <p:pic>
          <p:nvPicPr>
            <p:cNvPr id="20487" name="Picture 8" descr="17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" y="144"/>
              <a:ext cx="4144" cy="31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461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3354129"/>
              </p:ext>
            </p:extLst>
          </p:nvPr>
        </p:nvGraphicFramePr>
        <p:xfrm>
          <a:off x="2932559" y="4345767"/>
          <a:ext cx="3257984" cy="620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8" name="公式" r:id="rId5" imgW="1231560" imgH="228600" progId="Equation.3">
                  <p:embed/>
                </p:oleObj>
              </mc:Choice>
              <mc:Fallback>
                <p:oleObj name="公式" r:id="rId5" imgW="123156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2559" y="4345767"/>
                        <a:ext cx="3257984" cy="6202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61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0895669"/>
              </p:ext>
            </p:extLst>
          </p:nvPr>
        </p:nvGraphicFramePr>
        <p:xfrm>
          <a:off x="2806487" y="5233889"/>
          <a:ext cx="3576558" cy="5922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9" name="公式" r:id="rId7" imgW="1358640" imgH="215640" progId="Equation.3">
                  <p:embed/>
                </p:oleObj>
              </mc:Choice>
              <mc:Fallback>
                <p:oleObj name="公式" r:id="rId7" imgW="1358640" imgH="215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6487" y="5233889"/>
                        <a:ext cx="3576558" cy="5922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0636688"/>
              </p:ext>
            </p:extLst>
          </p:nvPr>
        </p:nvGraphicFramePr>
        <p:xfrm>
          <a:off x="1728788" y="846138"/>
          <a:ext cx="1731962" cy="62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0" name="Equation" r:id="rId9" imgW="672840" imgH="228600" progId="Equation.DSMT4">
                  <p:embed/>
                </p:oleObj>
              </mc:Choice>
              <mc:Fallback>
                <p:oleObj name="Equation" r:id="rId9" imgW="672840" imgH="228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8788" y="846138"/>
                        <a:ext cx="1731962" cy="620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9416142"/>
              </p:ext>
            </p:extLst>
          </p:nvPr>
        </p:nvGraphicFramePr>
        <p:xfrm>
          <a:off x="5400092" y="656692"/>
          <a:ext cx="192722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1" name="Equation" r:id="rId11" imgW="749160" imgH="228600" progId="Equation.DSMT4">
                  <p:embed/>
                </p:oleObj>
              </mc:Choice>
              <mc:Fallback>
                <p:oleObj name="Equation" r:id="rId11" imgW="749160" imgH="228600" progId="Equation.DSMT4">
                  <p:embed/>
                  <p:pic>
                    <p:nvPicPr>
                      <p:cNvPr id="2048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0092" y="656692"/>
                        <a:ext cx="1927225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直接箭头连接符 4"/>
          <p:cNvCxnSpPr/>
          <p:nvPr/>
        </p:nvCxnSpPr>
        <p:spPr bwMode="auto">
          <a:xfrm>
            <a:off x="2771800" y="1448780"/>
            <a:ext cx="2088232" cy="1620180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 bwMode="auto">
          <a:xfrm flipH="1">
            <a:off x="5256076" y="1196752"/>
            <a:ext cx="648072" cy="1908212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357692" y="4410937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/>
              <a:t>中央明纹</a:t>
            </a:r>
            <a:r>
              <a:rPr lang="zh-CN" altLang="en-US" sz="2400" dirty="0" smtClean="0"/>
              <a:t>宽度：</a:t>
            </a:r>
            <a:endParaRPr lang="zh-CN" altLang="en-US" sz="2400" dirty="0"/>
          </a:p>
        </p:txBody>
      </p:sp>
      <p:sp>
        <p:nvSpPr>
          <p:cNvPr id="14" name="矩形 13"/>
          <p:cNvSpPr/>
          <p:nvPr/>
        </p:nvSpPr>
        <p:spPr>
          <a:xfrm>
            <a:off x="463819" y="5305881"/>
            <a:ext cx="21852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/>
              <a:t>1</a:t>
            </a:r>
            <a:r>
              <a:rPr lang="zh-CN" altLang="en-US" sz="2400" dirty="0" smtClean="0"/>
              <a:t>级明</a:t>
            </a:r>
            <a:r>
              <a:rPr lang="zh-CN" altLang="en-US" sz="2400" dirty="0"/>
              <a:t>纹</a:t>
            </a:r>
            <a:r>
              <a:rPr lang="zh-CN" altLang="en-US" sz="2400" dirty="0" smtClean="0"/>
              <a:t>宽度：</a:t>
            </a:r>
            <a:endParaRPr lang="zh-CN" alt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46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46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68" name="Text Box 68"/>
          <p:cNvSpPr txBox="1">
            <a:spLocks noChangeArrowheads="1"/>
          </p:cNvSpPr>
          <p:nvPr/>
        </p:nvSpPr>
        <p:spPr bwMode="auto">
          <a:xfrm>
            <a:off x="3887279" y="2740112"/>
            <a:ext cx="358775" cy="52546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/>
            <a:r>
              <a:rPr kumimoji="1" lang="en-US" altLang="zh-CN" sz="2800" b="1" dirty="0">
                <a:solidFill>
                  <a:srgbClr val="0000FF"/>
                </a:solidFill>
                <a:latin typeface="楷体_GB2312"/>
              </a:rPr>
              <a:t>0</a:t>
            </a:r>
          </a:p>
        </p:txBody>
      </p:sp>
      <p:sp>
        <p:nvSpPr>
          <p:cNvPr id="435203" name="Text Box 3"/>
          <p:cNvSpPr txBox="1">
            <a:spLocks noChangeArrowheads="1"/>
          </p:cNvSpPr>
          <p:nvPr/>
        </p:nvSpPr>
        <p:spPr bwMode="auto">
          <a:xfrm>
            <a:off x="215516" y="116632"/>
            <a:ext cx="442849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>
              <a:spcBef>
                <a:spcPct val="10000"/>
              </a:spcBef>
            </a:pPr>
            <a:r>
              <a:rPr kumimoji="1" lang="zh-CN" altLang="en-US" sz="2400" b="1" dirty="0" smtClean="0"/>
              <a:t>例：单色光</a:t>
            </a:r>
            <a:r>
              <a:rPr kumimoji="1" lang="zh-CN" altLang="en-US" sz="2400" b="1" dirty="0"/>
              <a:t>垂直入射单缝</a:t>
            </a:r>
            <a:r>
              <a:rPr kumimoji="1" lang="en-US" altLang="zh-CN" sz="2400" b="1" i="1" dirty="0"/>
              <a:t>AB</a:t>
            </a:r>
            <a:r>
              <a:rPr kumimoji="1" lang="zh-CN" altLang="en-US" sz="2400" b="1" dirty="0"/>
              <a:t>，在屏上形成衍射条纹。若</a:t>
            </a:r>
            <a:r>
              <a:rPr kumimoji="1" lang="en-US" altLang="zh-CN" sz="2400" b="1" i="1" dirty="0"/>
              <a:t>AP </a:t>
            </a:r>
            <a:r>
              <a:rPr kumimoji="1" lang="zh-CN" altLang="en-US" sz="2400" b="1" dirty="0"/>
              <a:t>和</a:t>
            </a:r>
            <a:r>
              <a:rPr kumimoji="1" lang="en-US" altLang="zh-CN" sz="2400" b="1" i="1" dirty="0"/>
              <a:t>BP </a:t>
            </a:r>
            <a:r>
              <a:rPr kumimoji="1" lang="zh-CN" altLang="en-US" sz="2400" b="1" dirty="0"/>
              <a:t>的光程差 </a:t>
            </a:r>
            <a:r>
              <a:rPr kumimoji="1" lang="en-US" altLang="zh-CN" sz="2400" b="1" i="1" dirty="0"/>
              <a:t>AC</a:t>
            </a:r>
            <a:r>
              <a:rPr kumimoji="1" lang="zh-CN" altLang="en-US" sz="2400" b="1" dirty="0"/>
              <a:t>＝</a:t>
            </a:r>
            <a:r>
              <a:rPr kumimoji="1" lang="en-US" altLang="zh-CN" sz="2400" b="1" dirty="0"/>
              <a:t>2.5</a:t>
            </a:r>
            <a:r>
              <a:rPr kumimoji="1" lang="en-US" altLang="zh-CN" sz="2400" b="1" i="1" dirty="0"/>
              <a:t>λ</a:t>
            </a:r>
            <a:r>
              <a:rPr kumimoji="1" lang="zh-CN" altLang="en-US" sz="2400" b="1" dirty="0"/>
              <a:t>。问：</a:t>
            </a:r>
          </a:p>
        </p:txBody>
      </p:sp>
      <p:sp>
        <p:nvSpPr>
          <p:cNvPr id="435261" name="Text Box 61"/>
          <p:cNvSpPr txBox="1">
            <a:spLocks noChangeArrowheads="1"/>
          </p:cNvSpPr>
          <p:nvPr/>
        </p:nvSpPr>
        <p:spPr bwMode="auto">
          <a:xfrm>
            <a:off x="323850" y="1340768"/>
            <a:ext cx="42418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/>
            <a:r>
              <a:rPr kumimoji="1" lang="en-US" altLang="zh-CN" sz="2400" b="1">
                <a:latin typeface="楷体_GB2312"/>
              </a:rPr>
              <a:t>(1) </a:t>
            </a:r>
            <a:r>
              <a:rPr kumimoji="1" lang="en-US" altLang="zh-CN" sz="2400" b="1" i="1"/>
              <a:t>P</a:t>
            </a:r>
            <a:r>
              <a:rPr kumimoji="1" lang="zh-CN" altLang="en-US" sz="2400" b="1">
                <a:latin typeface="楷体_GB2312"/>
              </a:rPr>
              <a:t>点是明是暗？</a:t>
            </a:r>
          </a:p>
        </p:txBody>
      </p:sp>
      <p:sp>
        <p:nvSpPr>
          <p:cNvPr id="435262" name="Text Box 62"/>
          <p:cNvSpPr txBox="1">
            <a:spLocks noChangeArrowheads="1"/>
          </p:cNvSpPr>
          <p:nvPr/>
        </p:nvSpPr>
        <p:spPr bwMode="auto">
          <a:xfrm>
            <a:off x="3203575" y="1340768"/>
            <a:ext cx="11525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/>
            <a:r>
              <a:rPr kumimoji="1" lang="zh-CN" altLang="en-US" sz="2400" b="1" dirty="0">
                <a:solidFill>
                  <a:srgbClr val="0000FF"/>
                </a:solidFill>
                <a:latin typeface="楷体_GB2312"/>
              </a:rPr>
              <a:t>明纹</a:t>
            </a:r>
          </a:p>
        </p:txBody>
      </p:sp>
      <p:sp>
        <p:nvSpPr>
          <p:cNvPr id="435263" name="Text Box 63"/>
          <p:cNvSpPr txBox="1">
            <a:spLocks noChangeArrowheads="1"/>
          </p:cNvSpPr>
          <p:nvPr/>
        </p:nvSpPr>
        <p:spPr bwMode="auto">
          <a:xfrm>
            <a:off x="412627" y="2288214"/>
            <a:ext cx="51117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/>
            <a:r>
              <a:rPr kumimoji="1" lang="en-US" altLang="zh-CN" sz="2400" b="1">
                <a:latin typeface="楷体_GB2312"/>
              </a:rPr>
              <a:t>(2) </a:t>
            </a:r>
            <a:r>
              <a:rPr kumimoji="1" lang="en-US" altLang="zh-CN" sz="2400" b="1" i="1"/>
              <a:t>P</a:t>
            </a:r>
            <a:r>
              <a:rPr kumimoji="1" lang="zh-CN" altLang="en-US" sz="2400" b="1">
                <a:latin typeface="楷体_GB2312"/>
              </a:rPr>
              <a:t>点</a:t>
            </a:r>
            <a:r>
              <a:rPr kumimoji="1" lang="zh-CN" altLang="en-US" sz="2400" b="1" smtClean="0">
                <a:latin typeface="楷体_GB2312"/>
              </a:rPr>
              <a:t>是第几</a:t>
            </a:r>
            <a:r>
              <a:rPr kumimoji="1" lang="zh-CN" altLang="en-US" sz="2400" b="1">
                <a:latin typeface="楷体_GB2312"/>
              </a:rPr>
              <a:t>级明纹？</a:t>
            </a:r>
          </a:p>
        </p:txBody>
      </p:sp>
      <p:sp>
        <p:nvSpPr>
          <p:cNvPr id="435267" name="Text Box 67"/>
          <p:cNvSpPr txBox="1">
            <a:spLocks noChangeArrowheads="1"/>
          </p:cNvSpPr>
          <p:nvPr/>
        </p:nvSpPr>
        <p:spPr bwMode="auto">
          <a:xfrm>
            <a:off x="323850" y="2740112"/>
            <a:ext cx="3455988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/>
            <a:r>
              <a:rPr kumimoji="1" lang="en-US" altLang="zh-CN" sz="2400" b="1" dirty="0">
                <a:latin typeface="楷体_GB2312"/>
              </a:rPr>
              <a:t>(3) </a:t>
            </a:r>
            <a:r>
              <a:rPr kumimoji="1" lang="en-US" altLang="zh-CN" sz="2400" b="1" i="1" dirty="0"/>
              <a:t>OP</a:t>
            </a:r>
            <a:r>
              <a:rPr kumimoji="1" lang="zh-CN" altLang="en-US" sz="2400" b="1" dirty="0">
                <a:latin typeface="楷体_GB2312"/>
              </a:rPr>
              <a:t>间有几条暗纹？</a:t>
            </a:r>
          </a:p>
        </p:txBody>
      </p:sp>
      <p:sp>
        <p:nvSpPr>
          <p:cNvPr id="435269" name="Text Box 69"/>
          <p:cNvSpPr txBox="1">
            <a:spLocks noChangeArrowheads="1"/>
          </p:cNvSpPr>
          <p:nvPr/>
        </p:nvSpPr>
        <p:spPr bwMode="auto">
          <a:xfrm>
            <a:off x="4577524" y="2740112"/>
            <a:ext cx="355918" cy="52546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/>
            <a:r>
              <a:rPr kumimoji="1" lang="en-US" altLang="zh-CN" sz="2800" b="1" dirty="0">
                <a:solidFill>
                  <a:srgbClr val="0000FF"/>
                </a:solidFill>
                <a:latin typeface="楷体_GB2312"/>
              </a:rPr>
              <a:t>1</a:t>
            </a:r>
          </a:p>
        </p:txBody>
      </p:sp>
      <p:sp>
        <p:nvSpPr>
          <p:cNvPr id="435270" name="Text Box 70"/>
          <p:cNvSpPr txBox="1">
            <a:spLocks noChangeArrowheads="1"/>
          </p:cNvSpPr>
          <p:nvPr/>
        </p:nvSpPr>
        <p:spPr bwMode="auto">
          <a:xfrm>
            <a:off x="5292080" y="2740112"/>
            <a:ext cx="374650" cy="52546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/>
            <a:r>
              <a:rPr kumimoji="1" lang="en-US" altLang="zh-CN" sz="2800" b="1" dirty="0">
                <a:solidFill>
                  <a:srgbClr val="0000FF"/>
                </a:solidFill>
                <a:latin typeface="楷体_GB2312"/>
              </a:rPr>
              <a:t>2</a:t>
            </a:r>
          </a:p>
        </p:txBody>
      </p:sp>
      <p:sp>
        <p:nvSpPr>
          <p:cNvPr id="435271" name="Text Box 71"/>
          <p:cNvSpPr txBox="1">
            <a:spLocks noChangeArrowheads="1"/>
          </p:cNvSpPr>
          <p:nvPr/>
        </p:nvSpPr>
        <p:spPr bwMode="auto">
          <a:xfrm>
            <a:off x="4246054" y="2740112"/>
            <a:ext cx="355600" cy="52546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/>
          <a:extLst/>
        </p:spPr>
        <p:txBody>
          <a:bodyPr lIns="90000" tIns="46800" rIns="900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/>
            <a:r>
              <a:rPr kumimoji="1" lang="en-US" altLang="zh-CN" sz="2800" b="1" dirty="0">
                <a:solidFill>
                  <a:srgbClr val="0000FF"/>
                </a:solidFill>
                <a:latin typeface="楷体_GB2312"/>
              </a:rPr>
              <a:t>1</a:t>
            </a:r>
          </a:p>
        </p:txBody>
      </p:sp>
      <p:sp>
        <p:nvSpPr>
          <p:cNvPr id="435272" name="Text Box 72"/>
          <p:cNvSpPr txBox="1">
            <a:spLocks noChangeArrowheads="1"/>
          </p:cNvSpPr>
          <p:nvPr/>
        </p:nvSpPr>
        <p:spPr bwMode="auto">
          <a:xfrm>
            <a:off x="4932040" y="2740112"/>
            <a:ext cx="361950" cy="52546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/>
          <a:extLst/>
        </p:spPr>
        <p:txBody>
          <a:bodyPr lIns="90000" tIns="46800" rIns="900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/>
            <a:r>
              <a:rPr kumimoji="1" lang="en-US" altLang="zh-CN" sz="2800" b="1" dirty="0">
                <a:solidFill>
                  <a:srgbClr val="0000FF"/>
                </a:solidFill>
                <a:latin typeface="楷体_GB2312"/>
              </a:rPr>
              <a:t>2</a:t>
            </a:r>
          </a:p>
        </p:txBody>
      </p:sp>
      <p:sp>
        <p:nvSpPr>
          <p:cNvPr id="435273" name="Text Box 73"/>
          <p:cNvSpPr txBox="1">
            <a:spLocks noChangeArrowheads="1"/>
          </p:cNvSpPr>
          <p:nvPr/>
        </p:nvSpPr>
        <p:spPr bwMode="auto">
          <a:xfrm>
            <a:off x="6659563" y="2740112"/>
            <a:ext cx="1655762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/>
            <a:r>
              <a:rPr kumimoji="1" lang="zh-CN" altLang="en-US" sz="2400" b="1" dirty="0">
                <a:solidFill>
                  <a:srgbClr val="0000FF"/>
                </a:solidFill>
                <a:latin typeface="楷体_GB2312"/>
              </a:rPr>
              <a:t>两条暗纹</a:t>
            </a:r>
          </a:p>
        </p:txBody>
      </p:sp>
      <p:sp>
        <p:nvSpPr>
          <p:cNvPr id="435274" name="Text Box 74"/>
          <p:cNvSpPr txBox="1">
            <a:spLocks noChangeArrowheads="1"/>
          </p:cNvSpPr>
          <p:nvPr/>
        </p:nvSpPr>
        <p:spPr bwMode="auto">
          <a:xfrm>
            <a:off x="323851" y="3140068"/>
            <a:ext cx="44640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/>
            <a:r>
              <a:rPr kumimoji="1" lang="en-US" altLang="zh-CN" sz="2400" b="1" dirty="0">
                <a:latin typeface="楷体_GB2312"/>
              </a:rPr>
              <a:t>(4) </a:t>
            </a:r>
            <a:r>
              <a:rPr kumimoji="1" lang="zh-CN" altLang="en-US" sz="2400" b="1" dirty="0">
                <a:latin typeface="楷体_GB2312"/>
              </a:rPr>
              <a:t>单缝可分成几个半波带？</a:t>
            </a:r>
          </a:p>
        </p:txBody>
      </p:sp>
      <p:sp>
        <p:nvSpPr>
          <p:cNvPr id="435275" name="Text Box 75"/>
          <p:cNvSpPr txBox="1">
            <a:spLocks noChangeArrowheads="1"/>
          </p:cNvSpPr>
          <p:nvPr/>
        </p:nvSpPr>
        <p:spPr bwMode="auto">
          <a:xfrm>
            <a:off x="4643438" y="3167055"/>
            <a:ext cx="2592387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/>
            <a:r>
              <a:rPr kumimoji="1" lang="en-US" altLang="zh-CN" sz="2400" b="1">
                <a:solidFill>
                  <a:srgbClr val="0000FF"/>
                </a:solidFill>
                <a:latin typeface="楷体_GB2312"/>
              </a:rPr>
              <a:t>5</a:t>
            </a:r>
            <a:r>
              <a:rPr kumimoji="1" lang="zh-CN" altLang="en-US" sz="2400" b="1">
                <a:solidFill>
                  <a:srgbClr val="0000FF"/>
                </a:solidFill>
                <a:latin typeface="楷体_GB2312"/>
              </a:rPr>
              <a:t>个半波带</a:t>
            </a:r>
          </a:p>
        </p:txBody>
      </p:sp>
      <p:sp>
        <p:nvSpPr>
          <p:cNvPr id="435276" name="Text Box 76"/>
          <p:cNvSpPr txBox="1">
            <a:spLocks noChangeArrowheads="1"/>
          </p:cNvSpPr>
          <p:nvPr/>
        </p:nvSpPr>
        <p:spPr bwMode="auto">
          <a:xfrm>
            <a:off x="323851" y="3530296"/>
            <a:ext cx="7346949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/>
            <a:r>
              <a:rPr kumimoji="1" lang="en-US" altLang="zh-CN" sz="2400" b="1" dirty="0">
                <a:latin typeface="楷体_GB2312"/>
              </a:rPr>
              <a:t>(5) </a:t>
            </a:r>
            <a:r>
              <a:rPr kumimoji="1" lang="zh-CN" altLang="en-US" sz="2400" b="1" dirty="0">
                <a:latin typeface="楷体_GB2312"/>
              </a:rPr>
              <a:t>若</a:t>
            </a:r>
            <a:r>
              <a:rPr kumimoji="1" lang="en-US" altLang="zh-CN" sz="2400" b="1" dirty="0">
                <a:latin typeface="楷体_GB2312"/>
              </a:rPr>
              <a:t>P</a:t>
            </a:r>
            <a:r>
              <a:rPr kumimoji="1" lang="zh-CN" altLang="en-US" sz="2400" b="1" dirty="0">
                <a:latin typeface="楷体_GB2312"/>
              </a:rPr>
              <a:t>点为第二级暗纹，则缝可分成几个半波带？</a:t>
            </a:r>
          </a:p>
        </p:txBody>
      </p:sp>
      <p:sp>
        <p:nvSpPr>
          <p:cNvPr id="435279" name="Text Box 79"/>
          <p:cNvSpPr txBox="1">
            <a:spLocks noChangeArrowheads="1"/>
          </p:cNvSpPr>
          <p:nvPr/>
        </p:nvSpPr>
        <p:spPr bwMode="auto">
          <a:xfrm>
            <a:off x="4932363" y="4113693"/>
            <a:ext cx="38163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/>
            <a:r>
              <a:rPr kumimoji="1" lang="zh-CN" altLang="en-US" sz="2400" b="1" dirty="0">
                <a:solidFill>
                  <a:srgbClr val="0000FF"/>
                </a:solidFill>
                <a:latin typeface="楷体_GB2312"/>
              </a:rPr>
              <a:t>缝可分成</a:t>
            </a:r>
            <a:r>
              <a:rPr kumimoji="1" lang="en-US" altLang="zh-CN" sz="2400" b="1" dirty="0">
                <a:solidFill>
                  <a:srgbClr val="0000FF"/>
                </a:solidFill>
                <a:latin typeface="楷体_GB2312"/>
              </a:rPr>
              <a:t>4</a:t>
            </a:r>
            <a:r>
              <a:rPr kumimoji="1" lang="zh-CN" altLang="en-US" sz="2400" b="1" dirty="0">
                <a:solidFill>
                  <a:srgbClr val="0000FF"/>
                </a:solidFill>
                <a:latin typeface="楷体_GB2312"/>
              </a:rPr>
              <a:t>个半波带</a:t>
            </a:r>
          </a:p>
        </p:txBody>
      </p:sp>
      <p:pic>
        <p:nvPicPr>
          <p:cNvPr id="2152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89" t="21701" r="3136" b="44904"/>
          <a:stretch>
            <a:fillRect/>
          </a:stretch>
        </p:blipFill>
        <p:spPr bwMode="auto">
          <a:xfrm>
            <a:off x="5129399" y="80628"/>
            <a:ext cx="3727077" cy="2141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5465645"/>
              </p:ext>
            </p:extLst>
          </p:nvPr>
        </p:nvGraphicFramePr>
        <p:xfrm>
          <a:off x="453532" y="1545024"/>
          <a:ext cx="4310063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31" name="Equation" r:id="rId5" imgW="1968480" imgH="393480" progId="Equation.DSMT4">
                  <p:embed/>
                </p:oleObj>
              </mc:Choice>
              <mc:Fallback>
                <p:oleObj name="Equation" r:id="rId5" imgW="1968480" imgH="39348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532" y="1545024"/>
                        <a:ext cx="4310063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9739808"/>
              </p:ext>
            </p:extLst>
          </p:nvPr>
        </p:nvGraphicFramePr>
        <p:xfrm>
          <a:off x="3582464" y="2241674"/>
          <a:ext cx="76200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32" name="Equation" r:id="rId7" imgW="355320" imgH="177480" progId="Equation.DSMT4">
                  <p:embed/>
                </p:oleObj>
              </mc:Choice>
              <mc:Fallback>
                <p:oleObj name="Equation" r:id="rId7" imgW="355320" imgH="177480" progId="Equation.DSMT4">
                  <p:embed/>
                  <p:pic>
                    <p:nvPicPr>
                      <p:cNvPr id="0" name="对象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2464" y="2241674"/>
                        <a:ext cx="762000" cy="52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7250797"/>
              </p:ext>
            </p:extLst>
          </p:nvPr>
        </p:nvGraphicFramePr>
        <p:xfrm>
          <a:off x="652463" y="3877711"/>
          <a:ext cx="2703512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33" name="Equation" r:id="rId9" imgW="1244520" imgH="393480" progId="Equation.DSMT4">
                  <p:embed/>
                </p:oleObj>
              </mc:Choice>
              <mc:Fallback>
                <p:oleObj name="Equation" r:id="rId9" imgW="1244520" imgH="393480" progId="Equation.DSMT4">
                  <p:embed/>
                  <p:pic>
                    <p:nvPicPr>
                      <p:cNvPr id="0" name="对象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463" y="3877711"/>
                        <a:ext cx="2703512" cy="89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1455453"/>
              </p:ext>
            </p:extLst>
          </p:nvPr>
        </p:nvGraphicFramePr>
        <p:xfrm>
          <a:off x="3491880" y="3854332"/>
          <a:ext cx="1044116" cy="9949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34" name="Equation" r:id="rId11" imgW="431640" imgH="393480" progId="Equation.DSMT4">
                  <p:embed/>
                </p:oleObj>
              </mc:Choice>
              <mc:Fallback>
                <p:oleObj name="Equation" r:id="rId11" imgW="431640" imgH="393480" progId="Equation.DSMT4">
                  <p:embed/>
                  <p:pic>
                    <p:nvPicPr>
                      <p:cNvPr id="0" name="对象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3854332"/>
                        <a:ext cx="1044116" cy="9949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 Box 76"/>
          <p:cNvSpPr txBox="1">
            <a:spLocks noChangeArrowheads="1"/>
          </p:cNvSpPr>
          <p:nvPr/>
        </p:nvSpPr>
        <p:spPr bwMode="auto">
          <a:xfrm>
            <a:off x="269651" y="4578324"/>
            <a:ext cx="7650721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/>
            <a:r>
              <a:rPr kumimoji="1" lang="en-US" altLang="zh-CN" sz="2400" b="1" dirty="0" smtClean="0">
                <a:latin typeface="楷体_GB2312"/>
              </a:rPr>
              <a:t>(6)</a:t>
            </a:r>
            <a:r>
              <a:rPr kumimoji="1" lang="zh-CN" altLang="en-US" sz="2400" b="1" dirty="0" smtClean="0">
                <a:latin typeface="楷体_GB2312"/>
              </a:rPr>
              <a:t>单缝稍上移但仍被入射光照射，条纹变化情况？</a:t>
            </a:r>
            <a:endParaRPr kumimoji="1" lang="zh-CN" altLang="en-US" sz="2400" b="1" dirty="0">
              <a:latin typeface="楷体_GB2312"/>
            </a:endParaRPr>
          </a:p>
        </p:txBody>
      </p:sp>
      <p:sp>
        <p:nvSpPr>
          <p:cNvPr id="23" name="Text Box 73"/>
          <p:cNvSpPr txBox="1">
            <a:spLocks noChangeArrowheads="1"/>
          </p:cNvSpPr>
          <p:nvPr/>
        </p:nvSpPr>
        <p:spPr bwMode="auto">
          <a:xfrm>
            <a:off x="7597071" y="4578324"/>
            <a:ext cx="93537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/>
            <a:r>
              <a:rPr kumimoji="1" lang="zh-CN" altLang="en-US" sz="2400" b="1" dirty="0" smtClean="0">
                <a:solidFill>
                  <a:srgbClr val="0000FF"/>
                </a:solidFill>
                <a:latin typeface="楷体_GB2312"/>
              </a:rPr>
              <a:t>不变</a:t>
            </a:r>
            <a:endParaRPr kumimoji="1" lang="zh-CN" altLang="en-US" sz="2400" b="1" dirty="0">
              <a:solidFill>
                <a:srgbClr val="0000FF"/>
              </a:solidFill>
              <a:latin typeface="楷体_GB2312"/>
            </a:endParaRPr>
          </a:p>
        </p:txBody>
      </p:sp>
      <p:sp>
        <p:nvSpPr>
          <p:cNvPr id="24" name="Text Box 76"/>
          <p:cNvSpPr txBox="1">
            <a:spLocks noChangeArrowheads="1"/>
          </p:cNvSpPr>
          <p:nvPr/>
        </p:nvSpPr>
        <p:spPr bwMode="auto">
          <a:xfrm>
            <a:off x="287524" y="5060016"/>
            <a:ext cx="813690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/>
            <a:r>
              <a:rPr kumimoji="1" lang="en-US" altLang="zh-CN" sz="2400" b="1" dirty="0" smtClean="0">
                <a:latin typeface="楷体_GB2312"/>
              </a:rPr>
              <a:t>(7)</a:t>
            </a:r>
            <a:r>
              <a:rPr kumimoji="1" lang="zh-CN" altLang="en-US" sz="2400" b="1" dirty="0" smtClean="0">
                <a:latin typeface="楷体_GB2312"/>
              </a:rPr>
              <a:t>将</a:t>
            </a:r>
            <a:r>
              <a:rPr kumimoji="1" lang="zh-CN" altLang="en-US" sz="2400" b="1" dirty="0">
                <a:latin typeface="楷体_GB2312"/>
              </a:rPr>
              <a:t>单缝沿透镜光轴方向向透镜平移</a:t>
            </a:r>
            <a:r>
              <a:rPr kumimoji="1" lang="zh-CN" altLang="en-US" sz="2400" b="1" dirty="0" smtClean="0">
                <a:latin typeface="楷体_GB2312"/>
              </a:rPr>
              <a:t>，</a:t>
            </a:r>
            <a:r>
              <a:rPr kumimoji="1" lang="zh-CN" altLang="en-US" sz="2400" b="1" dirty="0">
                <a:latin typeface="楷体_GB2312"/>
              </a:rPr>
              <a:t>条纹变化情况？</a:t>
            </a:r>
          </a:p>
        </p:txBody>
      </p:sp>
      <p:sp>
        <p:nvSpPr>
          <p:cNvPr id="25" name="Text Box 73"/>
          <p:cNvSpPr txBox="1">
            <a:spLocks noChangeArrowheads="1"/>
          </p:cNvSpPr>
          <p:nvPr/>
        </p:nvSpPr>
        <p:spPr bwMode="auto">
          <a:xfrm>
            <a:off x="7992380" y="5060016"/>
            <a:ext cx="93537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/>
            <a:r>
              <a:rPr kumimoji="1" lang="zh-CN" altLang="en-US" sz="2400" b="1" dirty="0" smtClean="0">
                <a:solidFill>
                  <a:srgbClr val="0000FF"/>
                </a:solidFill>
                <a:latin typeface="楷体_GB2312"/>
              </a:rPr>
              <a:t>不变</a:t>
            </a:r>
            <a:endParaRPr kumimoji="1" lang="zh-CN" altLang="en-US" sz="2400" b="1" dirty="0">
              <a:solidFill>
                <a:srgbClr val="0000FF"/>
              </a:solidFill>
              <a:latin typeface="楷体_GB2312"/>
            </a:endParaRPr>
          </a:p>
        </p:txBody>
      </p:sp>
      <p:sp>
        <p:nvSpPr>
          <p:cNvPr id="29" name="Text Box 76"/>
          <p:cNvSpPr txBox="1">
            <a:spLocks noChangeArrowheads="1"/>
          </p:cNvSpPr>
          <p:nvPr/>
        </p:nvSpPr>
        <p:spPr bwMode="auto">
          <a:xfrm>
            <a:off x="296032" y="5504764"/>
            <a:ext cx="5685668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/>
            <a:r>
              <a:rPr kumimoji="1" lang="en-US" altLang="zh-CN" sz="2400" b="1" dirty="0" smtClean="0">
                <a:latin typeface="楷体_GB2312"/>
              </a:rPr>
              <a:t>(8)</a:t>
            </a:r>
            <a:r>
              <a:rPr kumimoji="1" lang="zh-CN" altLang="en-US" sz="2400" b="1" dirty="0" smtClean="0">
                <a:latin typeface="楷体_GB2312"/>
              </a:rPr>
              <a:t>分析缝宽变化时，</a:t>
            </a:r>
            <a:r>
              <a:rPr kumimoji="1" lang="zh-CN" altLang="en-US" sz="2400" b="1" dirty="0">
                <a:latin typeface="楷体_GB2312"/>
              </a:rPr>
              <a:t>条纹变化情况？</a:t>
            </a:r>
          </a:p>
        </p:txBody>
      </p:sp>
      <p:graphicFrame>
        <p:nvGraphicFramePr>
          <p:cNvPr id="3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2293704"/>
              </p:ext>
            </p:extLst>
          </p:nvPr>
        </p:nvGraphicFramePr>
        <p:xfrm>
          <a:off x="1851767" y="5928924"/>
          <a:ext cx="1372228" cy="7831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35" name="公式" r:id="rId13" imgW="698400" imgH="393480" progId="Equation.3">
                  <p:embed/>
                </p:oleObj>
              </mc:Choice>
              <mc:Fallback>
                <p:oleObj name="公式" r:id="rId13" imgW="698400" imgH="393480" progId="Equation.3">
                  <p:embed/>
                  <p:pic>
                    <p:nvPicPr>
                      <p:cNvPr id="1442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1767" y="5928924"/>
                        <a:ext cx="1372228" cy="783161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535250"/>
              </p:ext>
            </p:extLst>
          </p:nvPr>
        </p:nvGraphicFramePr>
        <p:xfrm>
          <a:off x="6058857" y="5779095"/>
          <a:ext cx="1548172" cy="98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36" name="公式" r:id="rId15" imgW="634680" imgH="393480" progId="Equation.3">
                  <p:embed/>
                </p:oleObj>
              </mc:Choice>
              <mc:Fallback>
                <p:oleObj name="公式" r:id="rId15" imgW="634680" imgH="393480" progId="Equation.3">
                  <p:embed/>
                  <p:pic>
                    <p:nvPicPr>
                      <p:cNvPr id="1441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8857" y="5779095"/>
                        <a:ext cx="1548172" cy="98161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4609169"/>
              </p:ext>
            </p:extLst>
          </p:nvPr>
        </p:nvGraphicFramePr>
        <p:xfrm>
          <a:off x="3739641" y="5996275"/>
          <a:ext cx="1824579" cy="673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37" name="Equation" r:id="rId17" imgW="1079280" imgH="393480" progId="Equation.DSMT4">
                  <p:embed/>
                </p:oleObj>
              </mc:Choice>
              <mc:Fallback>
                <p:oleObj name="Equation" r:id="rId17" imgW="1079280" imgH="393480" progId="Equation.DSMT4">
                  <p:embed/>
                  <p:pic>
                    <p:nvPicPr>
                      <p:cNvPr id="8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9641" y="5996275"/>
                        <a:ext cx="1824579" cy="67399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5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35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35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35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35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35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35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35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35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5268" grpId="0" animBg="1"/>
      <p:bldP spid="435261" grpId="0" build="p" autoUpdateAnimBg="0"/>
      <p:bldP spid="435262" grpId="0" build="p" autoUpdateAnimBg="0"/>
      <p:bldP spid="435263" grpId="0" build="p" autoUpdateAnimBg="0"/>
      <p:bldP spid="435267" grpId="0" build="p" autoUpdateAnimBg="0"/>
      <p:bldP spid="435269" grpId="0" animBg="1"/>
      <p:bldP spid="435270" grpId="0" animBg="1"/>
      <p:bldP spid="435271" grpId="0" animBg="1"/>
      <p:bldP spid="435272" grpId="0" animBg="1"/>
      <p:bldP spid="435273" grpId="0" build="p" autoUpdateAnimBg="0"/>
      <p:bldP spid="435274" grpId="0" build="p" autoUpdateAnimBg="0"/>
      <p:bldP spid="435275" grpId="0" build="p" autoUpdateAnimBg="0"/>
      <p:bldP spid="435276" grpId="0" build="p" autoUpdateAnimBg="0"/>
      <p:bldP spid="435279" grpId="0" build="p" autoUpdateAnimBg="0"/>
      <p:bldP spid="22" grpId="0" build="p" autoUpdateAnimBg="0"/>
      <p:bldP spid="23" grpId="0" build="p" autoUpdateAnimBg="0"/>
      <p:bldP spid="24" grpId="0" build="p" autoUpdateAnimBg="0"/>
      <p:bldP spid="25" grpId="0" build="p" autoUpdateAnimBg="0"/>
      <p:bldP spid="29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 bwMode="auto">
          <a:xfrm>
            <a:off x="1994170" y="1906621"/>
            <a:ext cx="165371" cy="136187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2180761" y="140404"/>
            <a:ext cx="5715000" cy="1040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ct val="20000"/>
              </a:spcBef>
            </a:pPr>
            <a:r>
              <a:rPr kumimoji="1" lang="zh-CN" altLang="en-US" sz="2800" b="1" dirty="0">
                <a:solidFill>
                  <a:srgbClr val="FF0000"/>
                </a:solidFill>
                <a:ea typeface="黑体" pitchFamily="49" charset="-122"/>
              </a:rPr>
              <a:t>三、圆孔夫琅禾费衍射</a:t>
            </a:r>
          </a:p>
          <a:p>
            <a:pPr algn="l" eaLnBrk="1" hangingPunct="1">
              <a:spcBef>
                <a:spcPct val="20000"/>
              </a:spcBef>
            </a:pPr>
            <a:r>
              <a:rPr kumimoji="1" lang="en-US" altLang="zh-CN" sz="2800" b="1" dirty="0" err="1">
                <a:solidFill>
                  <a:srgbClr val="FF0000"/>
                </a:solidFill>
              </a:rPr>
              <a:t>Fraunhofer</a:t>
            </a:r>
            <a:r>
              <a:rPr kumimoji="1" lang="en-US" altLang="zh-CN" sz="2800" b="1" dirty="0">
                <a:solidFill>
                  <a:srgbClr val="FF0000"/>
                </a:solidFill>
              </a:rPr>
              <a:t> diffraction hole</a:t>
            </a:r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642645"/>
              </p:ext>
            </p:extLst>
          </p:nvPr>
        </p:nvGraphicFramePr>
        <p:xfrm>
          <a:off x="6303963" y="4727575"/>
          <a:ext cx="1668462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87" name="Equation" r:id="rId3" imgW="711000" imgH="393480" progId="Equation.DSMT4">
                  <p:embed/>
                </p:oleObj>
              </mc:Choice>
              <mc:Fallback>
                <p:oleObj name="Equation" r:id="rId3" imgW="711000" imgH="39348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3963" y="4727575"/>
                        <a:ext cx="1668462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3" name="Text Box 7"/>
          <p:cNvSpPr txBox="1">
            <a:spLocks noChangeArrowheads="1"/>
          </p:cNvSpPr>
          <p:nvPr/>
        </p:nvSpPr>
        <p:spPr bwMode="auto">
          <a:xfrm>
            <a:off x="480061" y="3694924"/>
            <a:ext cx="54864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 eaLnBrk="1" hangingPunct="1">
              <a:lnSpc>
                <a:spcPct val="120000"/>
              </a:lnSpc>
              <a:spcBef>
                <a:spcPct val="50000"/>
              </a:spcBef>
            </a:pPr>
            <a:r>
              <a:rPr kumimoji="1" lang="zh-CN" altLang="en-US" sz="2400" b="1" dirty="0"/>
              <a:t>如果将狭缝改为圆孔（直径为</a:t>
            </a:r>
            <a:r>
              <a:rPr kumimoji="1" lang="en-US" altLang="zh-CN" sz="2400" b="1" dirty="0"/>
              <a:t>D</a:t>
            </a:r>
            <a:r>
              <a:rPr kumimoji="1" lang="zh-CN" altLang="en-US" sz="2400" b="1" dirty="0"/>
              <a:t>），可得到明暗相间的亮圆。特点：中央亮圆（艾里斑）及各级明暗相间的环带；中央亮圆占全部光能的</a:t>
            </a:r>
            <a:r>
              <a:rPr kumimoji="1" lang="en-US" altLang="zh-CN" sz="2400" b="1" dirty="0"/>
              <a:t>84%</a:t>
            </a:r>
            <a:r>
              <a:rPr kumimoji="1" lang="zh-CN" altLang="en-US" sz="2400" b="1" dirty="0"/>
              <a:t>，其余</a:t>
            </a:r>
            <a:r>
              <a:rPr kumimoji="1" lang="en-US" altLang="zh-CN" sz="2400" b="1" dirty="0"/>
              <a:t>16%</a:t>
            </a:r>
            <a:r>
              <a:rPr kumimoji="1" lang="zh-CN" altLang="en-US" sz="2400" b="1" dirty="0"/>
              <a:t>分布在各级明环上。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6209321" y="4195256"/>
            <a:ext cx="2489200" cy="493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 eaLnBrk="1" hangingPunct="1">
              <a:lnSpc>
                <a:spcPct val="120000"/>
              </a:lnSpc>
              <a:spcBef>
                <a:spcPct val="50000"/>
              </a:spcBef>
            </a:pPr>
            <a:r>
              <a:rPr kumimoji="1" lang="zh-CN" altLang="en-US" sz="2400" b="1" dirty="0"/>
              <a:t>第一级暗纹：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5431" y="1414159"/>
            <a:ext cx="2343569" cy="2369901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068748" y="2250333"/>
            <a:ext cx="5350214" cy="716603"/>
            <a:chOff x="2068748" y="2250333"/>
            <a:chExt cx="5350214" cy="716603"/>
          </a:xfrm>
        </p:grpSpPr>
        <p:cxnSp>
          <p:nvCxnSpPr>
            <p:cNvPr id="4" name="直接连接符 3"/>
            <p:cNvCxnSpPr/>
            <p:nvPr/>
          </p:nvCxnSpPr>
          <p:spPr bwMode="auto">
            <a:xfrm flipH="1">
              <a:off x="2071992" y="2607014"/>
              <a:ext cx="5340485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2" name="直接连接符 11"/>
            <p:cNvCxnSpPr/>
            <p:nvPr/>
          </p:nvCxnSpPr>
          <p:spPr bwMode="auto">
            <a:xfrm flipH="1" flipV="1">
              <a:off x="2110902" y="2613499"/>
              <a:ext cx="5308060" cy="35343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4" name="直接连接符 13"/>
            <p:cNvCxnSpPr/>
            <p:nvPr/>
          </p:nvCxnSpPr>
          <p:spPr bwMode="auto">
            <a:xfrm flipH="1">
              <a:off x="2068748" y="2250333"/>
              <a:ext cx="5308060" cy="35343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cxnSp>
        <p:nvCxnSpPr>
          <p:cNvPr id="8" name="直接箭头连接符 7"/>
          <p:cNvCxnSpPr/>
          <p:nvPr/>
        </p:nvCxnSpPr>
        <p:spPr bwMode="auto">
          <a:xfrm>
            <a:off x="797668" y="2237362"/>
            <a:ext cx="1157592" cy="0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 bwMode="auto">
          <a:xfrm>
            <a:off x="787940" y="2431915"/>
            <a:ext cx="1157592" cy="0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 bwMode="auto">
          <a:xfrm>
            <a:off x="787940" y="2636196"/>
            <a:ext cx="1157592" cy="0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 bwMode="auto">
          <a:xfrm>
            <a:off x="778212" y="2840477"/>
            <a:ext cx="1157592" cy="0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 bwMode="auto">
          <a:xfrm>
            <a:off x="787940" y="3044757"/>
            <a:ext cx="1157592" cy="0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 bwMode="auto">
          <a:xfrm>
            <a:off x="1926077" y="1692613"/>
            <a:ext cx="68094" cy="612843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sp>
        <p:nvSpPr>
          <p:cNvPr id="23" name="矩形 22"/>
          <p:cNvSpPr/>
          <p:nvPr/>
        </p:nvSpPr>
        <p:spPr bwMode="auto">
          <a:xfrm>
            <a:off x="1916350" y="2918298"/>
            <a:ext cx="68094" cy="612843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378200" y="2418398"/>
            <a:ext cx="576580" cy="386911"/>
            <a:chOff x="3378200" y="2418398"/>
            <a:chExt cx="576580" cy="386911"/>
          </a:xfrm>
        </p:grpSpPr>
        <p:sp>
          <p:nvSpPr>
            <p:cNvPr id="11" name="弧形 10"/>
            <p:cNvSpPr/>
            <p:nvPr/>
          </p:nvSpPr>
          <p:spPr bwMode="auto">
            <a:xfrm>
              <a:off x="3378200" y="2520157"/>
              <a:ext cx="67469" cy="180975"/>
            </a:xfrm>
            <a:prstGeom prst="arc">
              <a:avLst>
                <a:gd name="adj1" fmla="val 16200000"/>
                <a:gd name="adj2" fmla="val 5441185"/>
              </a:avLst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endParaRPr>
            </a:p>
          </p:txBody>
        </p:sp>
        <p:graphicFrame>
          <p:nvGraphicFramePr>
            <p:cNvPr id="26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21200661"/>
                </p:ext>
              </p:extLst>
            </p:nvPr>
          </p:nvGraphicFramePr>
          <p:xfrm>
            <a:off x="3554095" y="2418398"/>
            <a:ext cx="400685" cy="3869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88" name="Equation" r:id="rId6" imgW="215640" imgH="177480" progId="Equation.DSMT4">
                    <p:embed/>
                  </p:oleObj>
                </mc:Choice>
                <mc:Fallback>
                  <p:oleObj name="Equation" r:id="rId6" imgW="215640" imgH="177480" progId="Equation.DSMT4">
                    <p:embed/>
                    <p:pic>
                      <p:nvPicPr>
                        <p:cNvPr id="22531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4095" y="2418398"/>
                          <a:ext cx="400685" cy="3869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008434" y="1252403"/>
            <a:ext cx="4059677" cy="4107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l" eaLnBrk="1" hangingPunct="1">
              <a:lnSpc>
                <a:spcPct val="140000"/>
              </a:lnSpc>
              <a:spcBef>
                <a:spcPct val="20000"/>
              </a:spcBef>
            </a:pPr>
            <a:r>
              <a:rPr kumimoji="1" lang="zh-CN" altLang="en-US" sz="2400" b="1" dirty="0">
                <a:solidFill>
                  <a:schemeClr val="accent2"/>
                </a:solidFill>
                <a:ea typeface="黑体" pitchFamily="49" charset="-122"/>
              </a:rPr>
              <a:t>瑞利判据</a:t>
            </a:r>
            <a:r>
              <a:rPr lang="en-US" altLang="zh-CN" sz="2800" b="1" dirty="0"/>
              <a:t>Rayleigh Criterion</a:t>
            </a:r>
            <a:r>
              <a:rPr kumimoji="1" lang="en-US" altLang="zh-CN" sz="2800" dirty="0"/>
              <a:t> </a:t>
            </a:r>
            <a:r>
              <a:rPr kumimoji="1" lang="zh-CN" altLang="en-US" sz="2400" b="1" dirty="0">
                <a:solidFill>
                  <a:schemeClr val="accent2"/>
                </a:solidFill>
                <a:ea typeface="黑体" pitchFamily="49" charset="-122"/>
              </a:rPr>
              <a:t>：</a:t>
            </a:r>
            <a:r>
              <a:rPr kumimoji="1" lang="zh-CN" altLang="en-US" sz="2400" b="1" dirty="0">
                <a:ea typeface="黑体" pitchFamily="49" charset="-122"/>
              </a:rPr>
              <a:t>如果一个物点的</a:t>
            </a:r>
            <a:r>
              <a:rPr kumimoji="1" lang="zh-CN" altLang="en-US" sz="2400" b="1" dirty="0">
                <a:solidFill>
                  <a:schemeClr val="accent2"/>
                </a:solidFill>
                <a:ea typeface="黑体" pitchFamily="49" charset="-122"/>
              </a:rPr>
              <a:t>艾里斑中心</a:t>
            </a:r>
            <a:r>
              <a:rPr kumimoji="1" lang="zh-CN" altLang="en-US" sz="2400" b="1" dirty="0">
                <a:ea typeface="黑体" pitchFamily="49" charset="-122"/>
              </a:rPr>
              <a:t>正好落在另一个物点的</a:t>
            </a:r>
            <a:r>
              <a:rPr kumimoji="1" lang="zh-CN" altLang="en-US" sz="2400" b="1" dirty="0">
                <a:solidFill>
                  <a:schemeClr val="accent2"/>
                </a:solidFill>
                <a:ea typeface="黑体" pitchFamily="49" charset="-122"/>
              </a:rPr>
              <a:t>第一暗环（艾里斑边缘）</a:t>
            </a:r>
            <a:r>
              <a:rPr kumimoji="1" lang="zh-CN" altLang="en-US" sz="2400" b="1" dirty="0">
                <a:ea typeface="黑体" pitchFamily="49" charset="-122"/>
              </a:rPr>
              <a:t>重合。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则这两个物点恰好能被光学仪器所分辨。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082" y="974387"/>
            <a:ext cx="2876550" cy="42672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3"/>
          <p:cNvSpPr txBox="1">
            <a:spLocks noChangeArrowheads="1"/>
          </p:cNvSpPr>
          <p:nvPr/>
        </p:nvSpPr>
        <p:spPr bwMode="auto">
          <a:xfrm>
            <a:off x="281676" y="399934"/>
            <a:ext cx="631308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400" b="1"/>
              <a:t>人</a:t>
            </a:r>
            <a:r>
              <a:rPr lang="zh-CN" altLang="en-US" sz="2400" b="1"/>
              <a:t>眼</a:t>
            </a:r>
            <a:r>
              <a:rPr lang="zh-CN" altLang="en-US" sz="2400" b="1" smtClean="0"/>
              <a:t>的</a:t>
            </a:r>
            <a:r>
              <a:rPr lang="zh-CN" altLang="en-US" sz="2400" b="1"/>
              <a:t>瞳孔</a:t>
            </a:r>
            <a:r>
              <a:rPr lang="zh-CN" altLang="en-US" sz="2400" b="1" smtClean="0"/>
              <a:t>也</a:t>
            </a:r>
            <a:r>
              <a:rPr lang="zh-CN" altLang="en-US" sz="2400" b="1"/>
              <a:t>会</a:t>
            </a:r>
            <a:r>
              <a:rPr lang="zh-CN" altLang="en-US" sz="2400" b="1"/>
              <a:t>产生</a:t>
            </a:r>
            <a:r>
              <a:rPr lang="zh-CN" altLang="en-US" sz="2400" b="1" smtClean="0"/>
              <a:t>圆孔衍射，最小分辨角：</a:t>
            </a:r>
            <a:endParaRPr lang="zh-CN" altLang="en-US" sz="2400" b="1" dirty="0"/>
          </a:p>
        </p:txBody>
      </p:sp>
      <p:graphicFrame>
        <p:nvGraphicFramePr>
          <p:cNvPr id="32666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2293915"/>
              </p:ext>
            </p:extLst>
          </p:nvPr>
        </p:nvGraphicFramePr>
        <p:xfrm>
          <a:off x="5173373" y="4787611"/>
          <a:ext cx="3562350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94" name="Equation" r:id="rId3" imgW="1434960" imgH="393480" progId="Equation.DSMT4">
                  <p:embed/>
                </p:oleObj>
              </mc:Choice>
              <mc:Fallback>
                <p:oleObj name="Equation" r:id="rId3" imgW="1434960" imgH="39348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contrast="6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3373" y="4787611"/>
                        <a:ext cx="3562350" cy="106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615" y="1053233"/>
            <a:ext cx="5934075" cy="318135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47964" y="463314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zh-CN" altLang="en-US" sz="2400" b="1"/>
              <a:t>设眼睛内介质的折射率为 </a:t>
            </a:r>
            <a:r>
              <a:rPr lang="en-US" altLang="zh-CN" sz="2400" b="1"/>
              <a:t>n</a:t>
            </a:r>
            <a:r>
              <a:rPr lang="en-US" altLang="zh-CN" sz="2400" b="1">
                <a:sym typeface="Symbol" panose="05050102010706020507" pitchFamily="18" charset="2"/>
              </a:rPr>
              <a:t></a:t>
            </a:r>
            <a:r>
              <a:rPr lang="zh-CN" altLang="en-US" sz="2400" b="1"/>
              <a:t>，</a:t>
            </a:r>
            <a:r>
              <a:rPr lang="en-US" altLang="zh-CN" sz="2400" b="1"/>
              <a:t>A </a:t>
            </a:r>
            <a:r>
              <a:rPr lang="zh-CN" altLang="en-US" sz="2400" b="1"/>
              <a:t>和 </a:t>
            </a:r>
            <a:r>
              <a:rPr lang="en-US" altLang="zh-CN" sz="2400" b="1"/>
              <a:t>B </a:t>
            </a:r>
            <a:r>
              <a:rPr lang="zh-CN" altLang="en-US" sz="2400" b="1"/>
              <a:t>两点恰可分辨时， </a:t>
            </a:r>
            <a:r>
              <a:rPr lang="en-US" altLang="zh-CN" sz="2400" b="1"/>
              <a:t>A</a:t>
            </a:r>
            <a:r>
              <a:rPr lang="en-US" altLang="zh-CN" sz="2400" b="1">
                <a:sym typeface="Symbol" panose="05050102010706020507" pitchFamily="18" charset="2"/>
              </a:rPr>
              <a:t></a:t>
            </a:r>
            <a:r>
              <a:rPr lang="zh-CN" altLang="en-US" sz="2400" b="1"/>
              <a:t>和 </a:t>
            </a:r>
            <a:r>
              <a:rPr lang="en-US" altLang="zh-CN" sz="2400" b="1"/>
              <a:t>B</a:t>
            </a:r>
            <a:r>
              <a:rPr lang="en-US" altLang="zh-CN" sz="2400" b="1">
                <a:sym typeface="Symbol" panose="05050102010706020507" pitchFamily="18" charset="2"/>
              </a:rPr>
              <a:t></a:t>
            </a:r>
            <a:r>
              <a:rPr lang="en-US" altLang="zh-CN" sz="2400" b="1"/>
              <a:t> </a:t>
            </a:r>
            <a:r>
              <a:rPr lang="zh-CN" altLang="en-US" sz="2400" b="1"/>
              <a:t>之间的最小分辨角</a:t>
            </a:r>
            <a:endParaRPr lang="zh-CN" altLang="en-US" sz="2400" b="1" dirty="0"/>
          </a:p>
        </p:txBody>
      </p:sp>
      <p:graphicFrame>
        <p:nvGraphicFramePr>
          <p:cNvPr id="2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6789270"/>
              </p:ext>
            </p:extLst>
          </p:nvPr>
        </p:nvGraphicFramePr>
        <p:xfrm>
          <a:off x="6645709" y="92364"/>
          <a:ext cx="1668462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95" name="Equation" r:id="rId6" imgW="711000" imgH="393480" progId="Equation.DSMT4">
                  <p:embed/>
                </p:oleObj>
              </mc:Choice>
              <mc:Fallback>
                <p:oleObj name="Equation" r:id="rId6" imgW="711000" imgH="393480" progId="Equation.DSMT4">
                  <p:embed/>
                  <p:pic>
                    <p:nvPicPr>
                      <p:cNvPr id="2253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5709" y="92364"/>
                        <a:ext cx="1668462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26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52400"/>
            <a:ext cx="8713788" cy="183644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例：取瞳孔直径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</a:rPr>
              <a:t>D = 2mm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，可见光中人眼最敏感的黄绿色，波长为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sym typeface="Symbol" pitchFamily="18" charset="2"/>
              </a:rPr>
              <a:t>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</a:rPr>
              <a:t>= 5.5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sym typeface="Symbol" pitchFamily="18" charset="2"/>
              </a:rPr>
              <a:t>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</a:rPr>
              <a:t>10</a:t>
            </a:r>
            <a:r>
              <a:rPr lang="en-US" altLang="zh-CN" sz="2400" b="1" baseline="30000" dirty="0" smtClean="0">
                <a:solidFill>
                  <a:schemeClr val="accent1">
                    <a:lumMod val="50000"/>
                  </a:schemeClr>
                </a:solidFill>
              </a:rPr>
              <a:t>-4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</a:rPr>
              <a:t>mm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，求人眼对两物点的</a:t>
            </a:r>
            <a:r>
              <a:rPr lang="zh-CN" altLang="en-US" sz="2400" b="1" smtClean="0">
                <a:solidFill>
                  <a:schemeClr val="accent1">
                    <a:lumMod val="50000"/>
                  </a:schemeClr>
                </a:solidFill>
              </a:rPr>
              <a:t>最小分辨角</a:t>
            </a:r>
            <a:r>
              <a:rPr lang="zh-CN" altLang="en-US" sz="2400" b="1" smtClean="0">
                <a:solidFill>
                  <a:schemeClr val="accent1">
                    <a:lumMod val="50000"/>
                  </a:schemeClr>
                </a:solidFill>
              </a:rPr>
              <a:t>；</a:t>
            </a:r>
            <a:endParaRPr lang="en-US" altLang="zh-CN" sz="2400" b="1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buFontTx/>
              <a:buNone/>
            </a:pPr>
            <a:r>
              <a:rPr lang="en-US" altLang="zh-CN" sz="2400" b="1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zh-CN" sz="2400" b="1" smtClean="0">
                <a:solidFill>
                  <a:schemeClr val="accent1">
                    <a:lumMod val="50000"/>
                  </a:schemeClr>
                </a:solidFill>
              </a:rPr>
              <a:t>   </a:t>
            </a:r>
            <a:r>
              <a:rPr lang="zh-CN" altLang="en-US" sz="2400" b="1" smtClean="0">
                <a:solidFill>
                  <a:schemeClr val="accent1">
                    <a:lumMod val="50000"/>
                  </a:schemeClr>
                </a:solidFill>
              </a:rPr>
              <a:t>假设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瞳孔至视网膜间的距离为 </a:t>
            </a:r>
            <a:r>
              <a:rPr lang="en-US" altLang="zh-CN" sz="2400" b="1" i="1" dirty="0" smtClean="0">
                <a:solidFill>
                  <a:schemeClr val="accent1">
                    <a:lumMod val="50000"/>
                  </a:schemeClr>
                </a:solidFill>
              </a:rPr>
              <a:t>l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</a:rPr>
              <a:t> = 22 mm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，折射率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</a:rPr>
              <a:t>n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  <a:sym typeface="Symbol" panose="05050102010706020507" pitchFamily="18" charset="2"/>
              </a:rPr>
              <a:t>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</a:rPr>
              <a:t>= 1.33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，求在视网膜上像点的距离。</a:t>
            </a:r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68" y="2164471"/>
            <a:ext cx="4067175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40998" name="Object 6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61988745"/>
              </p:ext>
            </p:extLst>
          </p:nvPr>
        </p:nvGraphicFramePr>
        <p:xfrm>
          <a:off x="5525544" y="1379911"/>
          <a:ext cx="1714675" cy="9667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84" name="公式" r:id="rId5" imgW="698400" imgH="393480" progId="Equation.3">
                  <p:embed/>
                </p:oleObj>
              </mc:Choice>
              <mc:Fallback>
                <p:oleObj name="公式" r:id="rId5" imgW="698400" imgH="393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5544" y="1379911"/>
                        <a:ext cx="1714675" cy="9667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100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9522880"/>
              </p:ext>
            </p:extLst>
          </p:nvPr>
        </p:nvGraphicFramePr>
        <p:xfrm>
          <a:off x="5547906" y="2381202"/>
          <a:ext cx="2468378" cy="112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85" name="公式" r:id="rId7" imgW="1015920" imgH="419040" progId="Equation.3">
                  <p:embed/>
                </p:oleObj>
              </mc:Choice>
              <mc:Fallback>
                <p:oleObj name="公式" r:id="rId7" imgW="1015920" imgH="4190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7906" y="2381202"/>
                        <a:ext cx="2468378" cy="1127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100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4249593"/>
              </p:ext>
            </p:extLst>
          </p:nvPr>
        </p:nvGraphicFramePr>
        <p:xfrm>
          <a:off x="5727926" y="3641342"/>
          <a:ext cx="2268210" cy="500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86" name="公式" r:id="rId9" imgW="952200" imgH="203040" progId="Equation.3">
                  <p:embed/>
                </p:oleObj>
              </mc:Choice>
              <mc:Fallback>
                <p:oleObj name="公式" r:id="rId9" imgW="952200" imgH="2030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7926" y="3641342"/>
                        <a:ext cx="2268210" cy="5000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100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1469509"/>
              </p:ext>
            </p:extLst>
          </p:nvPr>
        </p:nvGraphicFramePr>
        <p:xfrm>
          <a:off x="1371442" y="4433430"/>
          <a:ext cx="7023100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87" name="公式" r:id="rId11" imgW="2463480" imgH="393480" progId="Equation.3">
                  <p:embed/>
                </p:oleObj>
              </mc:Choice>
              <mc:Fallback>
                <p:oleObj name="公式" r:id="rId11" imgW="2463480" imgH="39348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442" y="4433430"/>
                        <a:ext cx="7023100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41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41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4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598533" y="4669793"/>
            <a:ext cx="4272098" cy="131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 eaLnBrk="1" hangingPunct="1">
              <a:lnSpc>
                <a:spcPct val="110000"/>
              </a:lnSpc>
              <a:spcBef>
                <a:spcPct val="50000"/>
              </a:spcBef>
            </a:pPr>
            <a:r>
              <a:rPr kumimoji="1" lang="zh-CN" altLang="en-US" sz="2400" b="1" dirty="0">
                <a:solidFill>
                  <a:schemeClr val="accent2"/>
                </a:solidFill>
                <a:ea typeface="黑体" pitchFamily="49" charset="-122"/>
              </a:rPr>
              <a:t>衍射光栅的特点：</a:t>
            </a:r>
            <a:r>
              <a:rPr kumimoji="1" lang="zh-CN" altLang="en-US" sz="2400" b="1" dirty="0"/>
              <a:t>可获得</a:t>
            </a:r>
            <a:r>
              <a:rPr kumimoji="1" lang="zh-CN" altLang="en-US" sz="2400" b="1" dirty="0">
                <a:solidFill>
                  <a:schemeClr val="accent2"/>
                </a:solidFill>
                <a:ea typeface="黑体" pitchFamily="49" charset="-122"/>
              </a:rPr>
              <a:t>亮度很大、分得很开</a:t>
            </a:r>
            <a:r>
              <a:rPr kumimoji="1" lang="zh-CN" altLang="en-US" sz="2400" b="1" dirty="0" smtClean="0">
                <a:solidFill>
                  <a:schemeClr val="accent2"/>
                </a:solidFill>
                <a:ea typeface="黑体" pitchFamily="49" charset="-122"/>
              </a:rPr>
              <a:t>、明纹宽度又很</a:t>
            </a:r>
            <a:r>
              <a:rPr kumimoji="1" lang="zh-CN" altLang="en-US" sz="2400" b="1" dirty="0">
                <a:solidFill>
                  <a:schemeClr val="accent2"/>
                </a:solidFill>
                <a:ea typeface="黑体" pitchFamily="49" charset="-122"/>
              </a:rPr>
              <a:t>窄</a:t>
            </a:r>
            <a:r>
              <a:rPr kumimoji="1" lang="zh-CN" altLang="en-US" sz="2400" b="1" dirty="0"/>
              <a:t>的衍射条纹。</a:t>
            </a:r>
          </a:p>
        </p:txBody>
      </p:sp>
      <p:sp>
        <p:nvSpPr>
          <p:cNvPr id="26628" name="Text Box 2"/>
          <p:cNvSpPr txBox="1">
            <a:spLocks noChangeArrowheads="1"/>
          </p:cNvSpPr>
          <p:nvPr/>
        </p:nvSpPr>
        <p:spPr bwMode="auto">
          <a:xfrm>
            <a:off x="358775" y="225425"/>
            <a:ext cx="74898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kumimoji="1" lang="zh-CN" altLang="en-US" sz="2800">
                <a:solidFill>
                  <a:srgbClr val="FF0000"/>
                </a:solidFill>
                <a:ea typeface="黑体" pitchFamily="49" charset="-122"/>
              </a:rPr>
              <a:t>四、衍射光栅</a:t>
            </a:r>
            <a:r>
              <a:rPr kumimoji="1" lang="en-US" altLang="zh-CN" sz="2800">
                <a:solidFill>
                  <a:srgbClr val="FF0000"/>
                </a:solidFill>
                <a:ea typeface="黑体" pitchFamily="49" charset="-122"/>
              </a:rPr>
              <a:t>Diffraction grating</a:t>
            </a:r>
          </a:p>
        </p:txBody>
      </p:sp>
      <p:grpSp>
        <p:nvGrpSpPr>
          <p:cNvPr id="277511" name="Group 7"/>
          <p:cNvGrpSpPr>
            <a:grpSpLocks/>
          </p:cNvGrpSpPr>
          <p:nvPr/>
        </p:nvGrpSpPr>
        <p:grpSpPr bwMode="auto">
          <a:xfrm>
            <a:off x="5580151" y="5060436"/>
            <a:ext cx="2276475" cy="673100"/>
            <a:chOff x="3216" y="2352"/>
            <a:chExt cx="1920" cy="690"/>
          </a:xfrm>
        </p:grpSpPr>
        <p:sp>
          <p:nvSpPr>
            <p:cNvPr id="26631" name="Rectangle 8"/>
            <p:cNvSpPr>
              <a:spLocks noChangeArrowheads="1"/>
            </p:cNvSpPr>
            <p:nvPr/>
          </p:nvSpPr>
          <p:spPr bwMode="auto">
            <a:xfrm>
              <a:off x="3216" y="2352"/>
              <a:ext cx="1920" cy="690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chemeClr val="tx1"/>
              </a:solidFill>
              <a:miter lim="800000"/>
              <a:headEnd type="none" w="med" len="lg"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32" name="Line 9"/>
            <p:cNvSpPr>
              <a:spLocks noChangeShapeType="1"/>
            </p:cNvSpPr>
            <p:nvPr/>
          </p:nvSpPr>
          <p:spPr bwMode="auto">
            <a:xfrm>
              <a:off x="4291" y="2352"/>
              <a:ext cx="0" cy="672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 type="none" w="med" len="lg"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33" name="Line 10"/>
            <p:cNvSpPr>
              <a:spLocks noChangeShapeType="1"/>
            </p:cNvSpPr>
            <p:nvPr/>
          </p:nvSpPr>
          <p:spPr bwMode="auto">
            <a:xfrm>
              <a:off x="4569" y="2352"/>
              <a:ext cx="0" cy="672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 type="none" w="med" len="lg"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34" name="Line 11"/>
            <p:cNvSpPr>
              <a:spLocks noChangeShapeType="1"/>
            </p:cNvSpPr>
            <p:nvPr/>
          </p:nvSpPr>
          <p:spPr bwMode="auto">
            <a:xfrm>
              <a:off x="3456" y="2352"/>
              <a:ext cx="0" cy="672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 type="none" w="med" len="lg"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35" name="Line 12"/>
            <p:cNvSpPr>
              <a:spLocks noChangeShapeType="1"/>
            </p:cNvSpPr>
            <p:nvPr/>
          </p:nvSpPr>
          <p:spPr bwMode="auto">
            <a:xfrm>
              <a:off x="3734" y="2352"/>
              <a:ext cx="0" cy="672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 type="none" w="med" len="lg"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36" name="Line 13"/>
            <p:cNvSpPr>
              <a:spLocks noChangeShapeType="1"/>
            </p:cNvSpPr>
            <p:nvPr/>
          </p:nvSpPr>
          <p:spPr bwMode="auto">
            <a:xfrm>
              <a:off x="4848" y="2352"/>
              <a:ext cx="0" cy="672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 type="none" w="med" len="lg"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37" name="Line 14"/>
            <p:cNvSpPr>
              <a:spLocks noChangeShapeType="1"/>
            </p:cNvSpPr>
            <p:nvPr/>
          </p:nvSpPr>
          <p:spPr bwMode="auto">
            <a:xfrm>
              <a:off x="4012" y="2352"/>
              <a:ext cx="0" cy="672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 type="none" w="med" len="lg"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660266" y="810031"/>
            <a:ext cx="4098166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ts val="0"/>
              </a:spcBef>
            </a:pPr>
            <a:r>
              <a:rPr kumimoji="1" lang="zh-CN" altLang="en-US" sz="2400" b="1" dirty="0" smtClean="0"/>
              <a:t>平面</a:t>
            </a:r>
            <a:r>
              <a:rPr kumimoji="1" lang="zh-CN" altLang="en-US" sz="2400" b="1" dirty="0"/>
              <a:t>衍射光栅：由平行排列在一起的</a:t>
            </a:r>
            <a:r>
              <a:rPr kumimoji="1" lang="zh-CN" altLang="en-US" sz="2400" b="1" dirty="0">
                <a:solidFill>
                  <a:schemeClr val="accent2"/>
                </a:solidFill>
                <a:ea typeface="黑体" pitchFamily="49" charset="-122"/>
              </a:rPr>
              <a:t>许多等间距、等宽度的狭缝</a:t>
            </a:r>
            <a:r>
              <a:rPr kumimoji="1" lang="zh-CN" altLang="en-US" sz="2400" b="1" dirty="0"/>
              <a:t>构成。如：用金刚石刀在玻璃上刻许多等距的划痕，得到衍射光栅。</a:t>
            </a:r>
          </a:p>
        </p:txBody>
      </p:sp>
      <p:grpSp>
        <p:nvGrpSpPr>
          <p:cNvPr id="15" name="Group 4"/>
          <p:cNvGrpSpPr>
            <a:grpSpLocks/>
          </p:cNvGrpSpPr>
          <p:nvPr/>
        </p:nvGrpSpPr>
        <p:grpSpPr bwMode="auto">
          <a:xfrm>
            <a:off x="5514262" y="3057860"/>
            <a:ext cx="1793875" cy="1423987"/>
            <a:chOff x="1384" y="1593"/>
            <a:chExt cx="1130" cy="897"/>
          </a:xfrm>
        </p:grpSpPr>
        <p:grpSp>
          <p:nvGrpSpPr>
            <p:cNvPr id="16" name="Group 5"/>
            <p:cNvGrpSpPr>
              <a:grpSpLocks/>
            </p:cNvGrpSpPr>
            <p:nvPr/>
          </p:nvGrpSpPr>
          <p:grpSpPr bwMode="auto">
            <a:xfrm>
              <a:off x="2056" y="1833"/>
              <a:ext cx="458" cy="393"/>
              <a:chOff x="2249" y="1925"/>
              <a:chExt cx="458" cy="393"/>
            </a:xfrm>
          </p:grpSpPr>
          <p:sp>
            <p:nvSpPr>
              <p:cNvPr id="63" name="Line 6"/>
              <p:cNvSpPr>
                <a:spLocks noChangeShapeType="1"/>
              </p:cNvSpPr>
              <p:nvPr/>
            </p:nvSpPr>
            <p:spPr bwMode="auto">
              <a:xfrm>
                <a:off x="2260" y="1925"/>
                <a:ext cx="447" cy="1"/>
              </a:xfrm>
              <a:prstGeom prst="line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none" w="med" len="sm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4" name="Line 7"/>
              <p:cNvSpPr>
                <a:spLocks noChangeShapeType="1"/>
              </p:cNvSpPr>
              <p:nvPr/>
            </p:nvSpPr>
            <p:spPr bwMode="auto">
              <a:xfrm>
                <a:off x="2249" y="2117"/>
                <a:ext cx="447" cy="0"/>
              </a:xfrm>
              <a:prstGeom prst="line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none" w="med" len="sm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5" name="Line 8"/>
              <p:cNvSpPr>
                <a:spLocks noChangeShapeType="1"/>
              </p:cNvSpPr>
              <p:nvPr/>
            </p:nvSpPr>
            <p:spPr bwMode="auto">
              <a:xfrm>
                <a:off x="2249" y="2318"/>
                <a:ext cx="447" cy="0"/>
              </a:xfrm>
              <a:prstGeom prst="line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none" w="med" len="sm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8" name="Group 9"/>
            <p:cNvGrpSpPr>
              <a:grpSpLocks/>
            </p:cNvGrpSpPr>
            <p:nvPr/>
          </p:nvGrpSpPr>
          <p:grpSpPr bwMode="auto">
            <a:xfrm>
              <a:off x="1384" y="1737"/>
              <a:ext cx="453" cy="585"/>
              <a:chOff x="1551" y="1829"/>
              <a:chExt cx="453" cy="585"/>
            </a:xfrm>
          </p:grpSpPr>
          <p:sp>
            <p:nvSpPr>
              <p:cNvPr id="56" name="Line 10"/>
              <p:cNvSpPr>
                <a:spLocks noChangeShapeType="1"/>
              </p:cNvSpPr>
              <p:nvPr/>
            </p:nvSpPr>
            <p:spPr bwMode="auto">
              <a:xfrm>
                <a:off x="1557" y="1829"/>
                <a:ext cx="447" cy="1"/>
              </a:xfrm>
              <a:prstGeom prst="line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none" w="med" len="sm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" name="Line 11"/>
              <p:cNvSpPr>
                <a:spLocks noChangeShapeType="1"/>
              </p:cNvSpPr>
              <p:nvPr/>
            </p:nvSpPr>
            <p:spPr bwMode="auto">
              <a:xfrm>
                <a:off x="1551" y="1933"/>
                <a:ext cx="447" cy="1"/>
              </a:xfrm>
              <a:prstGeom prst="line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none" w="med" len="sm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8" name="Line 12"/>
              <p:cNvSpPr>
                <a:spLocks noChangeShapeType="1"/>
              </p:cNvSpPr>
              <p:nvPr/>
            </p:nvSpPr>
            <p:spPr bwMode="auto">
              <a:xfrm>
                <a:off x="1551" y="2029"/>
                <a:ext cx="447" cy="1"/>
              </a:xfrm>
              <a:prstGeom prst="line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none" w="med" len="sm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" name="Line 13"/>
              <p:cNvSpPr>
                <a:spLocks noChangeShapeType="1"/>
              </p:cNvSpPr>
              <p:nvPr/>
            </p:nvSpPr>
            <p:spPr bwMode="auto">
              <a:xfrm>
                <a:off x="1551" y="2124"/>
                <a:ext cx="447" cy="0"/>
              </a:xfrm>
              <a:prstGeom prst="line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none" w="med" len="sm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0" name="Line 14"/>
              <p:cNvSpPr>
                <a:spLocks noChangeShapeType="1"/>
              </p:cNvSpPr>
              <p:nvPr/>
            </p:nvSpPr>
            <p:spPr bwMode="auto">
              <a:xfrm>
                <a:off x="1551" y="2222"/>
                <a:ext cx="447" cy="0"/>
              </a:xfrm>
              <a:prstGeom prst="line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none" w="med" len="sm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" name="Line 15"/>
              <p:cNvSpPr>
                <a:spLocks noChangeShapeType="1"/>
              </p:cNvSpPr>
              <p:nvPr/>
            </p:nvSpPr>
            <p:spPr bwMode="auto">
              <a:xfrm>
                <a:off x="1551" y="2318"/>
                <a:ext cx="447" cy="0"/>
              </a:xfrm>
              <a:prstGeom prst="line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none" w="med" len="sm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" name="Line 16"/>
              <p:cNvSpPr>
                <a:spLocks noChangeShapeType="1"/>
              </p:cNvSpPr>
              <p:nvPr/>
            </p:nvSpPr>
            <p:spPr bwMode="auto">
              <a:xfrm>
                <a:off x="1551" y="2414"/>
                <a:ext cx="447" cy="0"/>
              </a:xfrm>
              <a:prstGeom prst="line">
                <a:avLst/>
              </a:prstGeom>
              <a:noFill/>
              <a:ln w="19050">
                <a:solidFill>
                  <a:srgbClr val="FF9900"/>
                </a:solidFill>
                <a:round/>
                <a:headEnd type="none" w="med" len="sm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9" name="Group 17"/>
            <p:cNvGrpSpPr>
              <a:grpSpLocks/>
            </p:cNvGrpSpPr>
            <p:nvPr/>
          </p:nvGrpSpPr>
          <p:grpSpPr bwMode="auto">
            <a:xfrm>
              <a:off x="1816" y="1593"/>
              <a:ext cx="236" cy="897"/>
              <a:chOff x="3700" y="1677"/>
              <a:chExt cx="236" cy="897"/>
            </a:xfrm>
          </p:grpSpPr>
          <p:sp>
            <p:nvSpPr>
              <p:cNvPr id="20" name="Freeform 18"/>
              <p:cNvSpPr>
                <a:spLocks/>
              </p:cNvSpPr>
              <p:nvPr/>
            </p:nvSpPr>
            <p:spPr bwMode="auto">
              <a:xfrm>
                <a:off x="3703" y="1682"/>
                <a:ext cx="233" cy="881"/>
              </a:xfrm>
              <a:custGeom>
                <a:avLst/>
                <a:gdLst>
                  <a:gd name="T0" fmla="*/ 233 w 233"/>
                  <a:gd name="T1" fmla="*/ 94 h 881"/>
                  <a:gd name="T2" fmla="*/ 156 w 233"/>
                  <a:gd name="T3" fmla="*/ 88 h 881"/>
                  <a:gd name="T4" fmla="*/ 111 w 233"/>
                  <a:gd name="T5" fmla="*/ 148 h 881"/>
                  <a:gd name="T6" fmla="*/ 156 w 233"/>
                  <a:gd name="T7" fmla="*/ 200 h 881"/>
                  <a:gd name="T8" fmla="*/ 200 w 233"/>
                  <a:gd name="T9" fmla="*/ 192 h 881"/>
                  <a:gd name="T10" fmla="*/ 215 w 233"/>
                  <a:gd name="T11" fmla="*/ 281 h 881"/>
                  <a:gd name="T12" fmla="*/ 141 w 233"/>
                  <a:gd name="T13" fmla="*/ 311 h 881"/>
                  <a:gd name="T14" fmla="*/ 126 w 233"/>
                  <a:gd name="T15" fmla="*/ 363 h 881"/>
                  <a:gd name="T16" fmla="*/ 193 w 233"/>
                  <a:gd name="T17" fmla="*/ 407 h 881"/>
                  <a:gd name="T18" fmla="*/ 200 w 233"/>
                  <a:gd name="T19" fmla="*/ 481 h 881"/>
                  <a:gd name="T20" fmla="*/ 149 w 233"/>
                  <a:gd name="T21" fmla="*/ 488 h 881"/>
                  <a:gd name="T22" fmla="*/ 111 w 233"/>
                  <a:gd name="T23" fmla="*/ 540 h 881"/>
                  <a:gd name="T24" fmla="*/ 163 w 233"/>
                  <a:gd name="T25" fmla="*/ 600 h 881"/>
                  <a:gd name="T26" fmla="*/ 215 w 233"/>
                  <a:gd name="T27" fmla="*/ 600 h 881"/>
                  <a:gd name="T28" fmla="*/ 208 w 233"/>
                  <a:gd name="T29" fmla="*/ 659 h 881"/>
                  <a:gd name="T30" fmla="*/ 163 w 233"/>
                  <a:gd name="T31" fmla="*/ 674 h 881"/>
                  <a:gd name="T32" fmla="*/ 111 w 233"/>
                  <a:gd name="T33" fmla="*/ 718 h 881"/>
                  <a:gd name="T34" fmla="*/ 134 w 233"/>
                  <a:gd name="T35" fmla="*/ 785 h 881"/>
                  <a:gd name="T36" fmla="*/ 200 w 233"/>
                  <a:gd name="T37" fmla="*/ 800 h 881"/>
                  <a:gd name="T38" fmla="*/ 208 w 233"/>
                  <a:gd name="T39" fmla="*/ 874 h 881"/>
                  <a:gd name="T40" fmla="*/ 0 w 233"/>
                  <a:gd name="T41" fmla="*/ 881 h 881"/>
                  <a:gd name="T42" fmla="*/ 0 w 233"/>
                  <a:gd name="T43" fmla="*/ 0 h 881"/>
                  <a:gd name="T44" fmla="*/ 215 w 233"/>
                  <a:gd name="T45" fmla="*/ 0 h 881"/>
                  <a:gd name="T46" fmla="*/ 233 w 233"/>
                  <a:gd name="T47" fmla="*/ 94 h 88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233" h="881">
                    <a:moveTo>
                      <a:pt x="233" y="94"/>
                    </a:moveTo>
                    <a:lnTo>
                      <a:pt x="156" y="88"/>
                    </a:lnTo>
                    <a:lnTo>
                      <a:pt x="111" y="148"/>
                    </a:lnTo>
                    <a:lnTo>
                      <a:pt x="156" y="200"/>
                    </a:lnTo>
                    <a:lnTo>
                      <a:pt x="200" y="192"/>
                    </a:lnTo>
                    <a:lnTo>
                      <a:pt x="215" y="281"/>
                    </a:lnTo>
                    <a:lnTo>
                      <a:pt x="141" y="311"/>
                    </a:lnTo>
                    <a:lnTo>
                      <a:pt x="126" y="363"/>
                    </a:lnTo>
                    <a:lnTo>
                      <a:pt x="193" y="407"/>
                    </a:lnTo>
                    <a:lnTo>
                      <a:pt x="200" y="481"/>
                    </a:lnTo>
                    <a:lnTo>
                      <a:pt x="149" y="488"/>
                    </a:lnTo>
                    <a:lnTo>
                      <a:pt x="111" y="540"/>
                    </a:lnTo>
                    <a:lnTo>
                      <a:pt x="163" y="600"/>
                    </a:lnTo>
                    <a:lnTo>
                      <a:pt x="215" y="600"/>
                    </a:lnTo>
                    <a:lnTo>
                      <a:pt x="208" y="659"/>
                    </a:lnTo>
                    <a:lnTo>
                      <a:pt x="163" y="674"/>
                    </a:lnTo>
                    <a:lnTo>
                      <a:pt x="111" y="718"/>
                    </a:lnTo>
                    <a:lnTo>
                      <a:pt x="134" y="785"/>
                    </a:lnTo>
                    <a:lnTo>
                      <a:pt x="200" y="800"/>
                    </a:lnTo>
                    <a:lnTo>
                      <a:pt x="208" y="874"/>
                    </a:lnTo>
                    <a:lnTo>
                      <a:pt x="0" y="881"/>
                    </a:lnTo>
                    <a:lnTo>
                      <a:pt x="0" y="0"/>
                    </a:lnTo>
                    <a:lnTo>
                      <a:pt x="215" y="0"/>
                    </a:lnTo>
                    <a:lnTo>
                      <a:pt x="233" y="94"/>
                    </a:lnTo>
                    <a:close/>
                  </a:path>
                </a:pathLst>
              </a:custGeom>
              <a:solidFill>
                <a:srgbClr val="CCFFFF">
                  <a:alpha val="50195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9050" cap="flat" cmpd="sng">
                    <a:solidFill>
                      <a:srgbClr val="0000FF"/>
                    </a:solidFill>
                    <a:prstDash val="solid"/>
                    <a:round/>
                    <a:headEnd type="none" w="med" len="sm"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1" name="Line 19"/>
              <p:cNvSpPr>
                <a:spLocks noChangeShapeType="1"/>
              </p:cNvSpPr>
              <p:nvPr/>
            </p:nvSpPr>
            <p:spPr bwMode="auto">
              <a:xfrm>
                <a:off x="3711" y="1683"/>
                <a:ext cx="213" cy="1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med" len="sm"/>
                <a:tailEnd type="non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" name="Line 20"/>
              <p:cNvSpPr>
                <a:spLocks noChangeShapeType="1"/>
              </p:cNvSpPr>
              <p:nvPr/>
            </p:nvSpPr>
            <p:spPr bwMode="auto">
              <a:xfrm>
                <a:off x="3926" y="1677"/>
                <a:ext cx="0" cy="97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med" len="sm"/>
                <a:tailEnd type="non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23" name="Group 21"/>
              <p:cNvGrpSpPr>
                <a:grpSpLocks/>
              </p:cNvGrpSpPr>
              <p:nvPr/>
            </p:nvGrpSpPr>
            <p:grpSpPr bwMode="auto">
              <a:xfrm>
                <a:off x="3832" y="1767"/>
                <a:ext cx="100" cy="113"/>
                <a:chOff x="4082" y="12899"/>
                <a:chExt cx="179" cy="281"/>
              </a:xfrm>
            </p:grpSpPr>
            <p:sp>
              <p:nvSpPr>
                <p:cNvPr id="54" name="Arc 22"/>
                <p:cNvSpPr>
                  <a:spLocks/>
                </p:cNvSpPr>
                <p:nvPr/>
              </p:nvSpPr>
              <p:spPr bwMode="auto">
                <a:xfrm flipH="1">
                  <a:off x="4082" y="12899"/>
                  <a:ext cx="179" cy="155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5" name="Arc 23"/>
                <p:cNvSpPr>
                  <a:spLocks/>
                </p:cNvSpPr>
                <p:nvPr/>
              </p:nvSpPr>
              <p:spPr bwMode="auto">
                <a:xfrm flipH="1" flipV="1">
                  <a:off x="4082" y="13025"/>
                  <a:ext cx="179" cy="155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24" name="Line 24"/>
              <p:cNvSpPr>
                <a:spLocks noChangeShapeType="1"/>
              </p:cNvSpPr>
              <p:nvPr/>
            </p:nvSpPr>
            <p:spPr bwMode="auto">
              <a:xfrm>
                <a:off x="3926" y="1892"/>
                <a:ext cx="0" cy="8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med" len="sm"/>
                <a:tailEnd type="non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" name="Line 25"/>
              <p:cNvSpPr>
                <a:spLocks noChangeShapeType="1"/>
              </p:cNvSpPr>
              <p:nvPr/>
            </p:nvSpPr>
            <p:spPr bwMode="auto">
              <a:xfrm>
                <a:off x="3915" y="2084"/>
                <a:ext cx="0" cy="8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med" len="sm"/>
                <a:tailEnd type="non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" name="Line 26"/>
              <p:cNvSpPr>
                <a:spLocks noChangeShapeType="1"/>
              </p:cNvSpPr>
              <p:nvPr/>
            </p:nvSpPr>
            <p:spPr bwMode="auto">
              <a:xfrm>
                <a:off x="3915" y="2272"/>
                <a:ext cx="0" cy="8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med" len="sm"/>
                <a:tailEnd type="non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" name="Line 27"/>
              <p:cNvSpPr>
                <a:spLocks noChangeShapeType="1"/>
              </p:cNvSpPr>
              <p:nvPr/>
            </p:nvSpPr>
            <p:spPr bwMode="auto">
              <a:xfrm>
                <a:off x="3915" y="2470"/>
                <a:ext cx="0" cy="96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med" len="sm"/>
                <a:tailEnd type="non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" name="Line 28"/>
              <p:cNvSpPr>
                <a:spLocks noChangeShapeType="1"/>
              </p:cNvSpPr>
              <p:nvPr/>
            </p:nvSpPr>
            <p:spPr bwMode="auto">
              <a:xfrm>
                <a:off x="3711" y="2562"/>
                <a:ext cx="213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med" len="sm"/>
                <a:tailEnd type="non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" name="Line 29"/>
              <p:cNvSpPr>
                <a:spLocks noChangeShapeType="1"/>
              </p:cNvSpPr>
              <p:nvPr/>
            </p:nvSpPr>
            <p:spPr bwMode="auto">
              <a:xfrm>
                <a:off x="3700" y="1677"/>
                <a:ext cx="1" cy="897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med" len="sm"/>
                <a:tailEnd type="non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" name="Line 30"/>
              <p:cNvSpPr>
                <a:spLocks noChangeShapeType="1"/>
              </p:cNvSpPr>
              <p:nvPr/>
            </p:nvSpPr>
            <p:spPr bwMode="auto">
              <a:xfrm flipH="1">
                <a:off x="3778" y="2326"/>
                <a:ext cx="45" cy="3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med" len="sm"/>
                <a:tailEnd type="non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" name="Line 31"/>
              <p:cNvSpPr>
                <a:spLocks noChangeShapeType="1"/>
              </p:cNvSpPr>
              <p:nvPr/>
            </p:nvSpPr>
            <p:spPr bwMode="auto">
              <a:xfrm flipH="1">
                <a:off x="3733" y="2286"/>
                <a:ext cx="46" cy="3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med" len="sm"/>
                <a:tailEnd type="non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" name="Line 32"/>
              <p:cNvSpPr>
                <a:spLocks noChangeShapeType="1"/>
              </p:cNvSpPr>
              <p:nvPr/>
            </p:nvSpPr>
            <p:spPr bwMode="auto">
              <a:xfrm flipH="1">
                <a:off x="3733" y="2294"/>
                <a:ext cx="90" cy="6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med" len="sm"/>
                <a:tailEnd type="non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" name="Line 33"/>
              <p:cNvSpPr>
                <a:spLocks noChangeShapeType="1"/>
              </p:cNvSpPr>
              <p:nvPr/>
            </p:nvSpPr>
            <p:spPr bwMode="auto">
              <a:xfrm flipH="1">
                <a:off x="3778" y="1749"/>
                <a:ext cx="45" cy="3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med" len="sm"/>
                <a:tailEnd type="non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" name="Line 34"/>
              <p:cNvSpPr>
                <a:spLocks noChangeShapeType="1"/>
              </p:cNvSpPr>
              <p:nvPr/>
            </p:nvSpPr>
            <p:spPr bwMode="auto">
              <a:xfrm flipH="1">
                <a:off x="3733" y="1709"/>
                <a:ext cx="46" cy="3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med" len="sm"/>
                <a:tailEnd type="non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" name="Line 35"/>
              <p:cNvSpPr>
                <a:spLocks noChangeShapeType="1"/>
              </p:cNvSpPr>
              <p:nvPr/>
            </p:nvSpPr>
            <p:spPr bwMode="auto">
              <a:xfrm flipH="1">
                <a:off x="3733" y="1717"/>
                <a:ext cx="90" cy="6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med" len="sm"/>
                <a:tailEnd type="non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" name="Line 36"/>
              <p:cNvSpPr>
                <a:spLocks noChangeShapeType="1"/>
              </p:cNvSpPr>
              <p:nvPr/>
            </p:nvSpPr>
            <p:spPr bwMode="auto">
              <a:xfrm flipH="1">
                <a:off x="3789" y="1942"/>
                <a:ext cx="45" cy="3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med" len="sm"/>
                <a:tailEnd type="non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" name="Line 37"/>
              <p:cNvSpPr>
                <a:spLocks noChangeShapeType="1"/>
              </p:cNvSpPr>
              <p:nvPr/>
            </p:nvSpPr>
            <p:spPr bwMode="auto">
              <a:xfrm flipH="1">
                <a:off x="3745" y="1902"/>
                <a:ext cx="45" cy="3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med" len="sm"/>
                <a:tailEnd type="non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" name="Line 38"/>
              <p:cNvSpPr>
                <a:spLocks noChangeShapeType="1"/>
              </p:cNvSpPr>
              <p:nvPr/>
            </p:nvSpPr>
            <p:spPr bwMode="auto">
              <a:xfrm flipH="1">
                <a:off x="3745" y="1910"/>
                <a:ext cx="89" cy="6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med" len="sm"/>
                <a:tailEnd type="non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" name="Line 39"/>
              <p:cNvSpPr>
                <a:spLocks noChangeShapeType="1"/>
              </p:cNvSpPr>
              <p:nvPr/>
            </p:nvSpPr>
            <p:spPr bwMode="auto">
              <a:xfrm flipH="1">
                <a:off x="3778" y="2134"/>
                <a:ext cx="45" cy="3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med" len="sm"/>
                <a:tailEnd type="non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" name="Line 40"/>
              <p:cNvSpPr>
                <a:spLocks noChangeShapeType="1"/>
              </p:cNvSpPr>
              <p:nvPr/>
            </p:nvSpPr>
            <p:spPr bwMode="auto">
              <a:xfrm flipH="1">
                <a:off x="3733" y="2094"/>
                <a:ext cx="46" cy="3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med" len="sm"/>
                <a:tailEnd type="non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" name="Line 41"/>
              <p:cNvSpPr>
                <a:spLocks noChangeShapeType="1"/>
              </p:cNvSpPr>
              <p:nvPr/>
            </p:nvSpPr>
            <p:spPr bwMode="auto">
              <a:xfrm flipH="1">
                <a:off x="3733" y="2102"/>
                <a:ext cx="90" cy="6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med" len="sm"/>
                <a:tailEnd type="non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" name="Line 42"/>
              <p:cNvSpPr>
                <a:spLocks noChangeShapeType="1"/>
              </p:cNvSpPr>
              <p:nvPr/>
            </p:nvSpPr>
            <p:spPr bwMode="auto">
              <a:xfrm flipH="1">
                <a:off x="3778" y="2510"/>
                <a:ext cx="45" cy="3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med" len="sm"/>
                <a:tailEnd type="non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" name="Line 43"/>
              <p:cNvSpPr>
                <a:spLocks noChangeShapeType="1"/>
              </p:cNvSpPr>
              <p:nvPr/>
            </p:nvSpPr>
            <p:spPr bwMode="auto">
              <a:xfrm flipH="1">
                <a:off x="3733" y="2470"/>
                <a:ext cx="46" cy="3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med" len="sm"/>
                <a:tailEnd type="non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" name="Line 44"/>
              <p:cNvSpPr>
                <a:spLocks noChangeShapeType="1"/>
              </p:cNvSpPr>
              <p:nvPr/>
            </p:nvSpPr>
            <p:spPr bwMode="auto">
              <a:xfrm flipH="1">
                <a:off x="3733" y="2478"/>
                <a:ext cx="90" cy="6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med" len="sm"/>
                <a:tailEnd type="none" w="med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45" name="Group 45"/>
              <p:cNvGrpSpPr>
                <a:grpSpLocks/>
              </p:cNvGrpSpPr>
              <p:nvPr/>
            </p:nvGrpSpPr>
            <p:grpSpPr bwMode="auto">
              <a:xfrm>
                <a:off x="3832" y="1966"/>
                <a:ext cx="100" cy="112"/>
                <a:chOff x="4082" y="12899"/>
                <a:chExt cx="179" cy="281"/>
              </a:xfrm>
            </p:grpSpPr>
            <p:sp>
              <p:nvSpPr>
                <p:cNvPr id="52" name="Arc 46"/>
                <p:cNvSpPr>
                  <a:spLocks/>
                </p:cNvSpPr>
                <p:nvPr/>
              </p:nvSpPr>
              <p:spPr bwMode="auto">
                <a:xfrm flipH="1">
                  <a:off x="4082" y="12899"/>
                  <a:ext cx="179" cy="155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3" name="Arc 47"/>
                <p:cNvSpPr>
                  <a:spLocks/>
                </p:cNvSpPr>
                <p:nvPr/>
              </p:nvSpPr>
              <p:spPr bwMode="auto">
                <a:xfrm flipH="1" flipV="1">
                  <a:off x="4082" y="13025"/>
                  <a:ext cx="179" cy="155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6" name="Group 48"/>
              <p:cNvGrpSpPr>
                <a:grpSpLocks/>
              </p:cNvGrpSpPr>
              <p:nvPr/>
            </p:nvGrpSpPr>
            <p:grpSpPr bwMode="auto">
              <a:xfrm>
                <a:off x="3824" y="2158"/>
                <a:ext cx="100" cy="112"/>
                <a:chOff x="4082" y="12899"/>
                <a:chExt cx="179" cy="281"/>
              </a:xfrm>
            </p:grpSpPr>
            <p:sp>
              <p:nvSpPr>
                <p:cNvPr id="50" name="Arc 49"/>
                <p:cNvSpPr>
                  <a:spLocks/>
                </p:cNvSpPr>
                <p:nvPr/>
              </p:nvSpPr>
              <p:spPr bwMode="auto">
                <a:xfrm flipH="1">
                  <a:off x="4082" y="12899"/>
                  <a:ext cx="179" cy="155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1" name="Arc 50"/>
                <p:cNvSpPr>
                  <a:spLocks/>
                </p:cNvSpPr>
                <p:nvPr/>
              </p:nvSpPr>
              <p:spPr bwMode="auto">
                <a:xfrm flipH="1" flipV="1">
                  <a:off x="4082" y="13025"/>
                  <a:ext cx="179" cy="155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7" name="Group 51"/>
              <p:cNvGrpSpPr>
                <a:grpSpLocks/>
              </p:cNvGrpSpPr>
              <p:nvPr/>
            </p:nvGrpSpPr>
            <p:grpSpPr bwMode="auto">
              <a:xfrm>
                <a:off x="3832" y="2356"/>
                <a:ext cx="100" cy="112"/>
                <a:chOff x="4082" y="12899"/>
                <a:chExt cx="179" cy="281"/>
              </a:xfrm>
            </p:grpSpPr>
            <p:sp>
              <p:nvSpPr>
                <p:cNvPr id="48" name="Arc 52"/>
                <p:cNvSpPr>
                  <a:spLocks/>
                </p:cNvSpPr>
                <p:nvPr/>
              </p:nvSpPr>
              <p:spPr bwMode="auto">
                <a:xfrm flipH="1">
                  <a:off x="4082" y="12899"/>
                  <a:ext cx="179" cy="155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9" name="Arc 53"/>
                <p:cNvSpPr>
                  <a:spLocks/>
                </p:cNvSpPr>
                <p:nvPr/>
              </p:nvSpPr>
              <p:spPr bwMode="auto">
                <a:xfrm flipH="1" flipV="1">
                  <a:off x="4082" y="13025"/>
                  <a:ext cx="179" cy="155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66" name="Rectangle 65"/>
          <p:cNvSpPr>
            <a:spLocks noChangeArrowheads="1"/>
          </p:cNvSpPr>
          <p:nvPr/>
        </p:nvSpPr>
        <p:spPr bwMode="auto">
          <a:xfrm>
            <a:off x="597687" y="3045712"/>
            <a:ext cx="3747650" cy="131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spcBef>
                <a:spcPct val="50000"/>
              </a:spcBef>
            </a:pPr>
            <a:r>
              <a:rPr kumimoji="1" lang="zh-CN" altLang="en-US" sz="2400" b="1" dirty="0"/>
              <a:t>若缝宽为</a:t>
            </a:r>
            <a:r>
              <a:rPr kumimoji="1" lang="en-US" altLang="zh-CN" sz="2400" b="1" i="1" dirty="0"/>
              <a:t>a</a:t>
            </a:r>
            <a:r>
              <a:rPr kumimoji="1" lang="zh-CN" altLang="en-US" sz="2400" b="1" dirty="0"/>
              <a:t>，两缝间不透光部分的宽度为</a:t>
            </a:r>
            <a:r>
              <a:rPr kumimoji="1" lang="en-US" altLang="zh-CN" sz="2400" b="1" i="1" dirty="0"/>
              <a:t>b</a:t>
            </a:r>
            <a:r>
              <a:rPr kumimoji="1" lang="zh-CN" altLang="en-US" sz="2400" b="1" dirty="0"/>
              <a:t>，则</a:t>
            </a:r>
            <a:r>
              <a:rPr kumimoji="1" lang="en-US" altLang="zh-CN" sz="2400" b="1" i="1" dirty="0"/>
              <a:t>d</a:t>
            </a:r>
            <a:r>
              <a:rPr kumimoji="1" lang="en-US" altLang="zh-CN" sz="2400" b="1" dirty="0"/>
              <a:t>=</a:t>
            </a:r>
            <a:r>
              <a:rPr kumimoji="1" lang="en-US" altLang="zh-CN" sz="2400" b="1" i="1" dirty="0" err="1"/>
              <a:t>a</a:t>
            </a:r>
            <a:r>
              <a:rPr kumimoji="1" lang="en-US" altLang="zh-CN" sz="2400" b="1" dirty="0" err="1"/>
              <a:t>+</a:t>
            </a:r>
            <a:r>
              <a:rPr kumimoji="1" lang="en-US" altLang="zh-CN" sz="2400" b="1" i="1" dirty="0" err="1"/>
              <a:t>b</a:t>
            </a:r>
            <a:r>
              <a:rPr kumimoji="1" lang="zh-CN" altLang="en-US" sz="2400" b="1" dirty="0"/>
              <a:t>为</a:t>
            </a:r>
            <a:r>
              <a:rPr kumimoji="1" lang="zh-CN" altLang="en-US" sz="2400" b="1" dirty="0" smtClean="0">
                <a:solidFill>
                  <a:schemeClr val="accent2"/>
                </a:solidFill>
                <a:ea typeface="黑体" pitchFamily="49" charset="-122"/>
              </a:rPr>
              <a:t>光栅常数</a:t>
            </a:r>
            <a:r>
              <a:rPr kumimoji="1" lang="zh-CN" altLang="en-US" sz="2400" b="1" dirty="0" smtClean="0"/>
              <a:t>。</a:t>
            </a:r>
            <a:endParaRPr kumimoji="1" lang="en-US" altLang="zh-CN" sz="2400" b="1" dirty="0"/>
          </a:p>
        </p:txBody>
      </p:sp>
      <p:sp>
        <p:nvSpPr>
          <p:cNvPr id="67" name="Line 66"/>
          <p:cNvSpPr>
            <a:spLocks noChangeShapeType="1"/>
          </p:cNvSpPr>
          <p:nvPr/>
        </p:nvSpPr>
        <p:spPr bwMode="auto">
          <a:xfrm>
            <a:off x="6557249" y="3202322"/>
            <a:ext cx="2873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68" name="Line 67"/>
          <p:cNvSpPr>
            <a:spLocks noChangeShapeType="1"/>
          </p:cNvSpPr>
          <p:nvPr/>
        </p:nvSpPr>
        <p:spPr bwMode="auto">
          <a:xfrm>
            <a:off x="6557249" y="3526172"/>
            <a:ext cx="2873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69" name="Line 68"/>
          <p:cNvSpPr>
            <a:spLocks noChangeShapeType="1"/>
          </p:cNvSpPr>
          <p:nvPr/>
        </p:nvSpPr>
        <p:spPr bwMode="auto">
          <a:xfrm>
            <a:off x="6557249" y="3381710"/>
            <a:ext cx="2873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70" name="AutoShape 69"/>
          <p:cNvSpPr>
            <a:spLocks noChangeArrowheads="1"/>
          </p:cNvSpPr>
          <p:nvPr/>
        </p:nvSpPr>
        <p:spPr bwMode="auto">
          <a:xfrm>
            <a:off x="6773149" y="2841960"/>
            <a:ext cx="612775" cy="360362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rgbClr val="FFFF99"/>
          </a:solidFill>
          <a:ln w="9525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>
              <a:spcBef>
                <a:spcPct val="20000"/>
              </a:spcBef>
            </a:pPr>
            <a:r>
              <a:rPr kumimoji="1" lang="en-US" altLang="zh-CN" sz="2800" b="1" i="1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71" name="AutoShape 70"/>
          <p:cNvSpPr>
            <a:spLocks noChangeArrowheads="1"/>
          </p:cNvSpPr>
          <p:nvPr/>
        </p:nvSpPr>
        <p:spPr bwMode="auto">
          <a:xfrm>
            <a:off x="7025562" y="3237247"/>
            <a:ext cx="612775" cy="360363"/>
          </a:xfrm>
          <a:prstGeom prst="wedgeRoundRectCallout">
            <a:avLst>
              <a:gd name="adj1" fmla="val -93523"/>
              <a:gd name="adj2" fmla="val 14319"/>
              <a:gd name="adj3" fmla="val 16667"/>
            </a:avLst>
          </a:prstGeom>
          <a:solidFill>
            <a:srgbClr val="FFFF99"/>
          </a:solidFill>
          <a:ln w="9525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>
              <a:spcBef>
                <a:spcPct val="20000"/>
              </a:spcBef>
            </a:pPr>
            <a:r>
              <a:rPr kumimoji="1" lang="en-US" altLang="zh-CN" sz="2800" b="1" i="1" dirty="0">
                <a:solidFill>
                  <a:srgbClr val="000000"/>
                </a:solidFill>
              </a:rPr>
              <a:t>a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05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43213" y="1022226"/>
            <a:ext cx="1009650" cy="1333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9732" y="976544"/>
            <a:ext cx="1027799" cy="140465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7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66" grpId="0"/>
      <p:bldP spid="67" grpId="0" animBg="1"/>
      <p:bldP spid="68" grpId="0" animBg="1"/>
      <p:bldP spid="69" grpId="0" animBg="1"/>
      <p:bldP spid="70" grpId="0" animBg="1"/>
      <p:bldP spid="7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501547" y="1283318"/>
            <a:ext cx="2351889" cy="4954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915188" y="1243016"/>
            <a:ext cx="2480384" cy="502227"/>
          </a:xfrm>
          <a:prstGeom prst="rect">
            <a:avLst/>
          </a:prstGeom>
        </p:spPr>
      </p:pic>
      <p:sp>
        <p:nvSpPr>
          <p:cNvPr id="28675" name="Oval 3"/>
          <p:cNvSpPr>
            <a:spLocks noChangeArrowheads="1"/>
          </p:cNvSpPr>
          <p:nvPr/>
        </p:nvSpPr>
        <p:spPr bwMode="auto">
          <a:xfrm>
            <a:off x="2400794" y="255588"/>
            <a:ext cx="400050" cy="2432050"/>
          </a:xfrm>
          <a:prstGeom prst="ellipse">
            <a:avLst/>
          </a:prstGeom>
          <a:solidFill>
            <a:srgbClr val="C0C0C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76" name="Rectangle 4" descr="浅色下对角线"/>
          <p:cNvSpPr>
            <a:spLocks noChangeArrowheads="1"/>
          </p:cNvSpPr>
          <p:nvPr/>
        </p:nvSpPr>
        <p:spPr bwMode="auto">
          <a:xfrm>
            <a:off x="4793157" y="260350"/>
            <a:ext cx="198437" cy="2305050"/>
          </a:xfrm>
          <a:prstGeom prst="rect">
            <a:avLst/>
          </a:prstGeom>
          <a:pattFill prst="ltDnDiag">
            <a:fgClr>
              <a:srgbClr val="000000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77" name="Line 5"/>
          <p:cNvSpPr>
            <a:spLocks noChangeShapeType="1"/>
          </p:cNvSpPr>
          <p:nvPr/>
        </p:nvSpPr>
        <p:spPr bwMode="auto">
          <a:xfrm>
            <a:off x="4793157" y="255588"/>
            <a:ext cx="0" cy="23050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8678" name="Group 6"/>
          <p:cNvGrpSpPr>
            <a:grpSpLocks/>
          </p:cNvGrpSpPr>
          <p:nvPr/>
        </p:nvGrpSpPr>
        <p:grpSpPr bwMode="auto">
          <a:xfrm>
            <a:off x="1006969" y="334963"/>
            <a:ext cx="0" cy="2176462"/>
            <a:chOff x="1289" y="211"/>
            <a:chExt cx="0" cy="1371"/>
          </a:xfrm>
        </p:grpSpPr>
        <p:sp>
          <p:nvSpPr>
            <p:cNvPr id="28726" name="Line 7"/>
            <p:cNvSpPr>
              <a:spLocks noChangeShapeType="1"/>
            </p:cNvSpPr>
            <p:nvPr/>
          </p:nvSpPr>
          <p:spPr bwMode="auto">
            <a:xfrm>
              <a:off x="1289" y="211"/>
              <a:ext cx="0" cy="162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27" name="Line 8"/>
            <p:cNvSpPr>
              <a:spLocks noChangeShapeType="1"/>
            </p:cNvSpPr>
            <p:nvPr/>
          </p:nvSpPr>
          <p:spPr bwMode="auto">
            <a:xfrm>
              <a:off x="1289" y="453"/>
              <a:ext cx="0" cy="162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28" name="Line 9"/>
            <p:cNvSpPr>
              <a:spLocks noChangeShapeType="1"/>
            </p:cNvSpPr>
            <p:nvPr/>
          </p:nvSpPr>
          <p:spPr bwMode="auto">
            <a:xfrm>
              <a:off x="1289" y="695"/>
              <a:ext cx="0" cy="162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29" name="Line 10"/>
            <p:cNvSpPr>
              <a:spLocks noChangeShapeType="1"/>
            </p:cNvSpPr>
            <p:nvPr/>
          </p:nvSpPr>
          <p:spPr bwMode="auto">
            <a:xfrm>
              <a:off x="1289" y="937"/>
              <a:ext cx="0" cy="161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30" name="Line 11"/>
            <p:cNvSpPr>
              <a:spLocks noChangeShapeType="1"/>
            </p:cNvSpPr>
            <p:nvPr/>
          </p:nvSpPr>
          <p:spPr bwMode="auto">
            <a:xfrm>
              <a:off x="1289" y="1179"/>
              <a:ext cx="0" cy="161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31" name="Line 12"/>
            <p:cNvSpPr>
              <a:spLocks noChangeShapeType="1"/>
            </p:cNvSpPr>
            <p:nvPr/>
          </p:nvSpPr>
          <p:spPr bwMode="auto">
            <a:xfrm>
              <a:off x="1289" y="1421"/>
              <a:ext cx="0" cy="161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9565" name="Group 13"/>
          <p:cNvGrpSpPr>
            <a:grpSpLocks/>
          </p:cNvGrpSpPr>
          <p:nvPr/>
        </p:nvGrpSpPr>
        <p:grpSpPr bwMode="auto">
          <a:xfrm>
            <a:off x="1006969" y="639763"/>
            <a:ext cx="3786188" cy="1792287"/>
            <a:chOff x="1289" y="403"/>
            <a:chExt cx="2385" cy="1129"/>
          </a:xfrm>
        </p:grpSpPr>
        <p:sp>
          <p:nvSpPr>
            <p:cNvPr id="28711" name="Line 14"/>
            <p:cNvSpPr>
              <a:spLocks noChangeShapeType="1"/>
            </p:cNvSpPr>
            <p:nvPr/>
          </p:nvSpPr>
          <p:spPr bwMode="auto">
            <a:xfrm>
              <a:off x="1289" y="403"/>
              <a:ext cx="1004" cy="16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12" name="Line 15"/>
            <p:cNvSpPr>
              <a:spLocks noChangeShapeType="1"/>
            </p:cNvSpPr>
            <p:nvPr/>
          </p:nvSpPr>
          <p:spPr bwMode="auto">
            <a:xfrm>
              <a:off x="1289" y="1371"/>
              <a:ext cx="1004" cy="16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13" name="Line 16"/>
            <p:cNvSpPr>
              <a:spLocks noChangeShapeType="1"/>
            </p:cNvSpPr>
            <p:nvPr/>
          </p:nvSpPr>
          <p:spPr bwMode="auto">
            <a:xfrm>
              <a:off x="1289" y="645"/>
              <a:ext cx="1004" cy="16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14" name="Line 17"/>
            <p:cNvSpPr>
              <a:spLocks noChangeShapeType="1"/>
            </p:cNvSpPr>
            <p:nvPr/>
          </p:nvSpPr>
          <p:spPr bwMode="auto">
            <a:xfrm>
              <a:off x="1289" y="887"/>
              <a:ext cx="1004" cy="16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15" name="Line 18"/>
            <p:cNvSpPr>
              <a:spLocks noChangeShapeType="1"/>
            </p:cNvSpPr>
            <p:nvPr/>
          </p:nvSpPr>
          <p:spPr bwMode="auto">
            <a:xfrm>
              <a:off x="1289" y="1129"/>
              <a:ext cx="1004" cy="16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16" name="Line 19"/>
            <p:cNvSpPr>
              <a:spLocks noChangeShapeType="1"/>
            </p:cNvSpPr>
            <p:nvPr/>
          </p:nvSpPr>
          <p:spPr bwMode="auto">
            <a:xfrm>
              <a:off x="2293" y="564"/>
              <a:ext cx="1381" cy="48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17" name="Line 20"/>
            <p:cNvSpPr>
              <a:spLocks noChangeShapeType="1"/>
            </p:cNvSpPr>
            <p:nvPr/>
          </p:nvSpPr>
          <p:spPr bwMode="auto">
            <a:xfrm>
              <a:off x="2293" y="806"/>
              <a:ext cx="1381" cy="24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18" name="Line 21"/>
            <p:cNvSpPr>
              <a:spLocks noChangeShapeType="1"/>
            </p:cNvSpPr>
            <p:nvPr/>
          </p:nvSpPr>
          <p:spPr bwMode="auto">
            <a:xfrm>
              <a:off x="2293" y="1048"/>
              <a:ext cx="1381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19" name="Line 22"/>
            <p:cNvSpPr>
              <a:spLocks noChangeShapeType="1"/>
            </p:cNvSpPr>
            <p:nvPr/>
          </p:nvSpPr>
          <p:spPr bwMode="auto">
            <a:xfrm flipV="1">
              <a:off x="2293" y="1048"/>
              <a:ext cx="1381" cy="24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20" name="Line 23"/>
            <p:cNvSpPr>
              <a:spLocks noChangeShapeType="1"/>
            </p:cNvSpPr>
            <p:nvPr/>
          </p:nvSpPr>
          <p:spPr bwMode="auto">
            <a:xfrm flipV="1">
              <a:off x="2293" y="1048"/>
              <a:ext cx="1381" cy="48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21" name="Freeform 24"/>
            <p:cNvSpPr>
              <a:spLocks/>
            </p:cNvSpPr>
            <p:nvPr/>
          </p:nvSpPr>
          <p:spPr bwMode="auto">
            <a:xfrm>
              <a:off x="2707" y="713"/>
              <a:ext cx="219" cy="78"/>
            </a:xfrm>
            <a:custGeom>
              <a:avLst/>
              <a:gdLst>
                <a:gd name="T0" fmla="*/ 0 w 315"/>
                <a:gd name="T1" fmla="*/ 0 h 150"/>
                <a:gd name="T2" fmla="*/ 1 w 315"/>
                <a:gd name="T3" fmla="*/ 1 h 1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15" h="150">
                  <a:moveTo>
                    <a:pt x="0" y="0"/>
                  </a:moveTo>
                  <a:lnTo>
                    <a:pt x="315" y="15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22" name="Freeform 25"/>
            <p:cNvSpPr>
              <a:spLocks/>
            </p:cNvSpPr>
            <p:nvPr/>
          </p:nvSpPr>
          <p:spPr bwMode="auto">
            <a:xfrm>
              <a:off x="2644" y="868"/>
              <a:ext cx="240" cy="43"/>
            </a:xfrm>
            <a:custGeom>
              <a:avLst/>
              <a:gdLst>
                <a:gd name="T0" fmla="*/ 0 w 345"/>
                <a:gd name="T1" fmla="*/ 0 h 83"/>
                <a:gd name="T2" fmla="*/ 1 w 345"/>
                <a:gd name="T3" fmla="*/ 1 h 8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45" h="83">
                  <a:moveTo>
                    <a:pt x="0" y="0"/>
                  </a:moveTo>
                  <a:lnTo>
                    <a:pt x="345" y="83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23" name="Freeform 26"/>
            <p:cNvSpPr>
              <a:spLocks/>
            </p:cNvSpPr>
            <p:nvPr/>
          </p:nvSpPr>
          <p:spPr bwMode="auto">
            <a:xfrm>
              <a:off x="2649" y="1045"/>
              <a:ext cx="240" cy="2"/>
            </a:xfrm>
            <a:custGeom>
              <a:avLst/>
              <a:gdLst>
                <a:gd name="T0" fmla="*/ 0 w 345"/>
                <a:gd name="T1" fmla="*/ 1 h 3"/>
                <a:gd name="T2" fmla="*/ 1 w 345"/>
                <a:gd name="T3" fmla="*/ 0 h 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45" h="3">
                  <a:moveTo>
                    <a:pt x="0" y="3"/>
                  </a:moveTo>
                  <a:lnTo>
                    <a:pt x="345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24" name="Freeform 27"/>
            <p:cNvSpPr>
              <a:spLocks/>
            </p:cNvSpPr>
            <p:nvPr/>
          </p:nvSpPr>
          <p:spPr bwMode="auto">
            <a:xfrm>
              <a:off x="2670" y="1186"/>
              <a:ext cx="214" cy="43"/>
            </a:xfrm>
            <a:custGeom>
              <a:avLst/>
              <a:gdLst>
                <a:gd name="T0" fmla="*/ 0 w 308"/>
                <a:gd name="T1" fmla="*/ 1 h 83"/>
                <a:gd name="T2" fmla="*/ 1 w 308"/>
                <a:gd name="T3" fmla="*/ 0 h 8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08" h="83">
                  <a:moveTo>
                    <a:pt x="0" y="83"/>
                  </a:moveTo>
                  <a:lnTo>
                    <a:pt x="308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25" name="Freeform 28"/>
            <p:cNvSpPr>
              <a:spLocks/>
            </p:cNvSpPr>
            <p:nvPr/>
          </p:nvSpPr>
          <p:spPr bwMode="auto">
            <a:xfrm>
              <a:off x="2638" y="1326"/>
              <a:ext cx="262" cy="85"/>
            </a:xfrm>
            <a:custGeom>
              <a:avLst/>
              <a:gdLst>
                <a:gd name="T0" fmla="*/ 0 w 375"/>
                <a:gd name="T1" fmla="*/ 1 h 165"/>
                <a:gd name="T2" fmla="*/ 1 w 375"/>
                <a:gd name="T3" fmla="*/ 0 h 16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75" h="165">
                  <a:moveTo>
                    <a:pt x="0" y="165"/>
                  </a:moveTo>
                  <a:lnTo>
                    <a:pt x="375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9581" name="Group 29"/>
          <p:cNvGrpSpPr>
            <a:grpSpLocks/>
          </p:cNvGrpSpPr>
          <p:nvPr/>
        </p:nvGrpSpPr>
        <p:grpSpPr bwMode="auto">
          <a:xfrm>
            <a:off x="1048244" y="1170400"/>
            <a:ext cx="1393825" cy="287338"/>
            <a:chOff x="1289" y="304"/>
            <a:chExt cx="878" cy="181"/>
          </a:xfrm>
        </p:grpSpPr>
        <p:sp>
          <p:nvSpPr>
            <p:cNvPr id="28708" name="Line 30"/>
            <p:cNvSpPr>
              <a:spLocks noChangeShapeType="1"/>
            </p:cNvSpPr>
            <p:nvPr/>
          </p:nvSpPr>
          <p:spPr bwMode="auto">
            <a:xfrm>
              <a:off x="1289" y="403"/>
              <a:ext cx="87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09" name="Freeform 31"/>
            <p:cNvSpPr>
              <a:spLocks/>
            </p:cNvSpPr>
            <p:nvPr/>
          </p:nvSpPr>
          <p:spPr bwMode="auto">
            <a:xfrm flipH="1">
              <a:off x="1540" y="405"/>
              <a:ext cx="29" cy="29"/>
            </a:xfrm>
            <a:custGeom>
              <a:avLst/>
              <a:gdLst>
                <a:gd name="T0" fmla="*/ 0 w 38"/>
                <a:gd name="T1" fmla="*/ 1 h 60"/>
                <a:gd name="T2" fmla="*/ 1 w 38"/>
                <a:gd name="T3" fmla="*/ 0 h 6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8" h="60">
                  <a:moveTo>
                    <a:pt x="0" y="60"/>
                  </a:moveTo>
                  <a:lnTo>
                    <a:pt x="38" y="0"/>
                  </a:lnTo>
                </a:path>
              </a:pathLst>
            </a:custGeom>
            <a:noFill/>
            <a:ln w="19050" cmpd="sng">
              <a:solidFill>
                <a:srgbClr val="FF66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10" name="Text Box 32"/>
            <p:cNvSpPr txBox="1">
              <a:spLocks noChangeArrowheads="1"/>
            </p:cNvSpPr>
            <p:nvPr/>
          </p:nvSpPr>
          <p:spPr bwMode="auto">
            <a:xfrm>
              <a:off x="1558" y="304"/>
              <a:ext cx="136" cy="181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6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ctr"/>
              <a:r>
                <a:rPr lang="en-US" altLang="zh-CN" sz="2000" b="1" dirty="0">
                  <a:solidFill>
                    <a:srgbClr val="FF0000"/>
                  </a:solidFill>
                  <a:sym typeface="Symbol" pitchFamily="18" charset="2"/>
                </a:rPr>
                <a:t></a:t>
              </a:r>
              <a:endParaRPr lang="en-US" altLang="zh-CN" sz="2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79585" name="Group 33"/>
          <p:cNvGrpSpPr>
            <a:grpSpLocks/>
          </p:cNvGrpSpPr>
          <p:nvPr/>
        </p:nvGrpSpPr>
        <p:grpSpPr bwMode="auto">
          <a:xfrm>
            <a:off x="162419" y="1749425"/>
            <a:ext cx="844550" cy="384175"/>
            <a:chOff x="757" y="1071"/>
            <a:chExt cx="532" cy="242"/>
          </a:xfrm>
        </p:grpSpPr>
        <p:sp>
          <p:nvSpPr>
            <p:cNvPr id="28704" name="Line 34"/>
            <p:cNvSpPr>
              <a:spLocks noChangeShapeType="1"/>
            </p:cNvSpPr>
            <p:nvPr/>
          </p:nvSpPr>
          <p:spPr bwMode="auto">
            <a:xfrm>
              <a:off x="1038" y="1071"/>
              <a:ext cx="25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05" name="Line 35"/>
            <p:cNvSpPr>
              <a:spLocks noChangeShapeType="1"/>
            </p:cNvSpPr>
            <p:nvPr/>
          </p:nvSpPr>
          <p:spPr bwMode="auto">
            <a:xfrm>
              <a:off x="1038" y="1298"/>
              <a:ext cx="25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06" name="Line 36"/>
            <p:cNvSpPr>
              <a:spLocks noChangeShapeType="1"/>
            </p:cNvSpPr>
            <p:nvPr/>
          </p:nvSpPr>
          <p:spPr bwMode="auto">
            <a:xfrm>
              <a:off x="1163" y="1071"/>
              <a:ext cx="0" cy="24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07" name="Text Box 37"/>
            <p:cNvSpPr txBox="1">
              <a:spLocks noChangeArrowheads="1"/>
            </p:cNvSpPr>
            <p:nvPr/>
          </p:nvSpPr>
          <p:spPr bwMode="auto">
            <a:xfrm>
              <a:off x="757" y="1093"/>
              <a:ext cx="50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r>
                <a:rPr lang="en-US" altLang="zh-CN" sz="2000" b="1" i="1" dirty="0"/>
                <a:t>d</a:t>
              </a:r>
              <a:r>
                <a:rPr lang="en-US" altLang="zh-CN" sz="2000" b="1" dirty="0"/>
                <a:t>=</a:t>
              </a:r>
              <a:r>
                <a:rPr lang="en-US" altLang="zh-CN" sz="2000" b="1" i="1" dirty="0" err="1"/>
                <a:t>a</a:t>
              </a:r>
              <a:r>
                <a:rPr lang="en-US" altLang="zh-CN" sz="2000" b="1" dirty="0" err="1"/>
                <a:t>+</a:t>
              </a:r>
              <a:r>
                <a:rPr lang="en-US" altLang="zh-CN" sz="2000" b="1" i="1" dirty="0" err="1"/>
                <a:t>b</a:t>
              </a:r>
              <a:endParaRPr lang="en-US" altLang="zh-CN" sz="2000" b="1" i="1" dirty="0"/>
            </a:p>
          </p:txBody>
        </p:sp>
      </p:grpSp>
      <p:sp>
        <p:nvSpPr>
          <p:cNvPr id="28682" name="Text Box 38"/>
          <p:cNvSpPr txBox="1">
            <a:spLocks noChangeArrowheads="1"/>
          </p:cNvSpPr>
          <p:nvPr/>
        </p:nvSpPr>
        <p:spPr bwMode="auto">
          <a:xfrm>
            <a:off x="4574343" y="1243736"/>
            <a:ext cx="200025" cy="25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r>
              <a:rPr lang="en-US" altLang="zh-CN" sz="2000" b="1" dirty="0"/>
              <a:t>P</a:t>
            </a:r>
          </a:p>
        </p:txBody>
      </p:sp>
      <p:sp>
        <p:nvSpPr>
          <p:cNvPr id="28683" name="Text Box 39"/>
          <p:cNvSpPr txBox="1">
            <a:spLocks noChangeArrowheads="1"/>
          </p:cNvSpPr>
          <p:nvPr/>
        </p:nvSpPr>
        <p:spPr bwMode="auto">
          <a:xfrm>
            <a:off x="2600819" y="0"/>
            <a:ext cx="200025" cy="25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r>
              <a:rPr lang="en-US" altLang="zh-CN" sz="2000" b="1"/>
              <a:t>L</a:t>
            </a:r>
          </a:p>
        </p:txBody>
      </p:sp>
      <p:sp>
        <p:nvSpPr>
          <p:cNvPr id="28684" name="Text Box 40"/>
          <p:cNvSpPr txBox="1">
            <a:spLocks noChangeArrowheads="1"/>
          </p:cNvSpPr>
          <p:nvPr/>
        </p:nvSpPr>
        <p:spPr bwMode="auto">
          <a:xfrm>
            <a:off x="2991344" y="2944813"/>
            <a:ext cx="1993900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endParaRPr lang="zh-CN" altLang="zh-CN" sz="2000" b="1"/>
          </a:p>
        </p:txBody>
      </p:sp>
      <p:sp>
        <p:nvSpPr>
          <p:cNvPr id="279594" name="Rectangle 42"/>
          <p:cNvSpPr>
            <a:spLocks noChangeArrowheads="1"/>
          </p:cNvSpPr>
          <p:nvPr/>
        </p:nvSpPr>
        <p:spPr bwMode="auto">
          <a:xfrm>
            <a:off x="622693" y="4210205"/>
            <a:ext cx="7000392" cy="131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1" hangingPunct="1">
              <a:lnSpc>
                <a:spcPct val="110000"/>
              </a:lnSpc>
              <a:spcBef>
                <a:spcPct val="20000"/>
              </a:spcBef>
            </a:pPr>
            <a:r>
              <a:rPr kumimoji="1" lang="zh-CN" altLang="en-US" sz="2400" dirty="0"/>
              <a:t>又由于</a:t>
            </a:r>
            <a:r>
              <a:rPr kumimoji="1" lang="zh-CN" altLang="en-US" sz="2400" dirty="0">
                <a:solidFill>
                  <a:schemeClr val="accent2"/>
                </a:solidFill>
                <a:ea typeface="黑体" pitchFamily="49" charset="-122"/>
              </a:rPr>
              <a:t>各条狭缝</a:t>
            </a:r>
            <a:r>
              <a:rPr kumimoji="1" lang="zh-CN" altLang="en-US" sz="2400" dirty="0"/>
              <a:t>所发出的光满足相干条件，所以各条狭缝的衍射光将在接收屏幕上</a:t>
            </a:r>
            <a:r>
              <a:rPr kumimoji="1" lang="zh-CN" altLang="en-US" sz="2400" dirty="0">
                <a:solidFill>
                  <a:schemeClr val="accent2"/>
                </a:solidFill>
                <a:ea typeface="黑体" pitchFamily="49" charset="-122"/>
              </a:rPr>
              <a:t>相干叠加</a:t>
            </a:r>
            <a:r>
              <a:rPr kumimoji="1" lang="zh-CN" altLang="en-US" sz="2400" dirty="0"/>
              <a:t>，从而产生光栅</a:t>
            </a:r>
            <a:r>
              <a:rPr kumimoji="1" lang="zh-CN" altLang="en-US" sz="2400" dirty="0" smtClean="0"/>
              <a:t>的干涉图样</a:t>
            </a:r>
            <a:r>
              <a:rPr kumimoji="1" lang="zh-CN" altLang="en-US" sz="2400" dirty="0"/>
              <a:t>。</a:t>
            </a:r>
          </a:p>
        </p:txBody>
      </p:sp>
      <p:sp>
        <p:nvSpPr>
          <p:cNvPr id="279595" name="Rectangle 43"/>
          <p:cNvSpPr>
            <a:spLocks noChangeArrowheads="1"/>
          </p:cNvSpPr>
          <p:nvPr/>
        </p:nvSpPr>
        <p:spPr bwMode="auto">
          <a:xfrm>
            <a:off x="432709" y="5681563"/>
            <a:ext cx="717055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spcBef>
                <a:spcPct val="20000"/>
              </a:spcBef>
            </a:pPr>
            <a:r>
              <a:rPr kumimoji="1" lang="zh-CN" altLang="en-US" sz="2400" dirty="0"/>
              <a:t>光栅衍射图样是</a:t>
            </a:r>
            <a:r>
              <a:rPr kumimoji="1" lang="zh-CN" altLang="en-US" sz="2400" dirty="0">
                <a:solidFill>
                  <a:schemeClr val="accent2"/>
                </a:solidFill>
                <a:ea typeface="黑体" pitchFamily="49" charset="-122"/>
              </a:rPr>
              <a:t>单缝衍射和多缝干涉</a:t>
            </a:r>
            <a:r>
              <a:rPr kumimoji="1" lang="zh-CN" altLang="en-US" sz="2400" dirty="0"/>
              <a:t>的综合效果。</a:t>
            </a:r>
          </a:p>
        </p:txBody>
      </p:sp>
      <p:grpSp>
        <p:nvGrpSpPr>
          <p:cNvPr id="279596" name="Group 44"/>
          <p:cNvGrpSpPr>
            <a:grpSpLocks/>
          </p:cNvGrpSpPr>
          <p:nvPr/>
        </p:nvGrpSpPr>
        <p:grpSpPr bwMode="auto">
          <a:xfrm>
            <a:off x="1000619" y="1333500"/>
            <a:ext cx="3792785" cy="420688"/>
            <a:chOff x="1728" y="840"/>
            <a:chExt cx="2289" cy="265"/>
          </a:xfrm>
        </p:grpSpPr>
        <p:sp>
          <p:nvSpPr>
            <p:cNvPr id="28700" name="Line 45"/>
            <p:cNvSpPr>
              <a:spLocks noChangeShapeType="1"/>
            </p:cNvSpPr>
            <p:nvPr/>
          </p:nvSpPr>
          <p:spPr bwMode="auto">
            <a:xfrm>
              <a:off x="1728" y="940"/>
              <a:ext cx="1016" cy="15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01" name="Line 46"/>
            <p:cNvSpPr>
              <a:spLocks noChangeShapeType="1"/>
            </p:cNvSpPr>
            <p:nvPr/>
          </p:nvSpPr>
          <p:spPr bwMode="auto">
            <a:xfrm>
              <a:off x="1728" y="840"/>
              <a:ext cx="1016" cy="165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02" name="Line 47"/>
            <p:cNvSpPr>
              <a:spLocks noChangeShapeType="1"/>
            </p:cNvSpPr>
            <p:nvPr/>
          </p:nvSpPr>
          <p:spPr bwMode="auto">
            <a:xfrm>
              <a:off x="2728" y="1001"/>
              <a:ext cx="1289" cy="48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8703" name="Line 48"/>
            <p:cNvSpPr>
              <a:spLocks noChangeShapeType="1"/>
            </p:cNvSpPr>
            <p:nvPr/>
          </p:nvSpPr>
          <p:spPr bwMode="auto">
            <a:xfrm flipV="1">
              <a:off x="2721" y="1049"/>
              <a:ext cx="1296" cy="5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1280" y="71021"/>
            <a:ext cx="4272720" cy="2999684"/>
          </a:xfrm>
          <a:prstGeom prst="rect">
            <a:avLst/>
          </a:prstGeom>
        </p:spPr>
      </p:pic>
      <p:sp>
        <p:nvSpPr>
          <p:cNvPr id="27955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45870" y="2843009"/>
            <a:ext cx="7048709" cy="1320617"/>
          </a:xfrm>
        </p:spPr>
        <p:txBody>
          <a:bodyPr/>
          <a:lstStyle/>
          <a:p>
            <a:pPr marL="0" indent="0" algn="just" eaLnBrk="1" hangingPunct="1">
              <a:lnSpc>
                <a:spcPct val="110000"/>
              </a:lnSpc>
              <a:buNone/>
            </a:pPr>
            <a:r>
              <a:rPr lang="zh-CN" altLang="en-US" sz="2400" dirty="0" smtClean="0"/>
              <a:t>在相同衍射角上，光栅的</a:t>
            </a:r>
            <a:r>
              <a:rPr lang="zh-CN" altLang="en-US" sz="2400" dirty="0" smtClean="0">
                <a:solidFill>
                  <a:schemeClr val="accent2"/>
                </a:solidFill>
                <a:ea typeface="黑体" pitchFamily="49" charset="-122"/>
              </a:rPr>
              <a:t>每条狭缝</a:t>
            </a:r>
            <a:r>
              <a:rPr lang="zh-CN" altLang="en-US" sz="2400" dirty="0" smtClean="0"/>
              <a:t>都将在接收屏幕上的同一位置，</a:t>
            </a:r>
            <a:r>
              <a:rPr lang="zh-CN" altLang="en-US" sz="2400" dirty="0" smtClean="0">
                <a:solidFill>
                  <a:schemeClr val="accent2"/>
                </a:solidFill>
                <a:ea typeface="黑体" pitchFamily="49" charset="-122"/>
              </a:rPr>
              <a:t>产生相同的单缝衍射</a:t>
            </a:r>
            <a:r>
              <a:rPr lang="zh-CN" altLang="en-US" sz="2400" dirty="0" smtClean="0"/>
              <a:t>图样。</a:t>
            </a:r>
            <a:endParaRPr lang="en-US" altLang="zh-CN" sz="2400" dirty="0" smtClean="0"/>
          </a:p>
          <a:p>
            <a:pPr marL="0" indent="0" algn="just" eaLnBrk="1" hangingPunct="1">
              <a:lnSpc>
                <a:spcPct val="110000"/>
              </a:lnSpc>
              <a:buNone/>
            </a:pPr>
            <a:r>
              <a:rPr lang="zh-CN" altLang="en-US" sz="2400" dirty="0" smtClean="0"/>
              <a:t>每条缝在屏上产生的衍射图样相同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9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9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9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9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79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79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79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79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594" grpId="0"/>
      <p:bldP spid="279595" grpId="0"/>
      <p:bldP spid="27955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5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0254" y="88776"/>
            <a:ext cx="7239000" cy="371974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2225" y="3799643"/>
            <a:ext cx="5619750" cy="107988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2381" y="5064460"/>
            <a:ext cx="5286375" cy="131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3277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58775" y="3392488"/>
            <a:ext cx="8497888" cy="1584325"/>
          </a:xfrm>
        </p:spPr>
        <p:txBody>
          <a:bodyPr/>
          <a:lstStyle/>
          <a:p>
            <a:pPr marL="0" indent="0" eaLnBrk="1" hangingPunct="1">
              <a:lnSpc>
                <a:spcPct val="120000"/>
              </a:lnSpc>
              <a:buNone/>
            </a:pPr>
            <a:r>
              <a:rPr lang="zh-CN" altLang="en-US" sz="2400" b="1" dirty="0" smtClean="0"/>
              <a:t>在衍射角为</a:t>
            </a:r>
            <a:r>
              <a:rPr lang="zh-CN" altLang="en-US" sz="2400" b="1" i="1" dirty="0" smtClean="0">
                <a:sym typeface="Symbol" pitchFamily="18" charset="2"/>
              </a:rPr>
              <a:t> </a:t>
            </a:r>
            <a:r>
              <a:rPr lang="zh-CN" altLang="en-US" sz="2400" b="1" dirty="0" smtClean="0"/>
              <a:t>的方向上，从相邻两缝发出的光波光程差为</a:t>
            </a:r>
            <a:r>
              <a:rPr lang="en-US" altLang="zh-CN" sz="2400" b="1" i="1" dirty="0" err="1" smtClean="0"/>
              <a:t>d</a:t>
            </a:r>
            <a:r>
              <a:rPr lang="en-US" altLang="zh-CN" sz="2400" b="1" dirty="0" err="1" smtClean="0"/>
              <a:t>sin</a:t>
            </a:r>
            <a:r>
              <a:rPr lang="en-US" altLang="zh-CN" sz="2400" b="1" i="1" dirty="0" smtClean="0">
                <a:sym typeface="Symbol" pitchFamily="18" charset="2"/>
              </a:rPr>
              <a:t></a:t>
            </a:r>
            <a:r>
              <a:rPr lang="en-US" altLang="zh-CN" sz="2400" b="1" dirty="0" smtClean="0"/>
              <a:t> </a:t>
            </a:r>
            <a:r>
              <a:rPr lang="zh-CN" altLang="en-US" sz="2400" b="1" dirty="0" smtClean="0"/>
              <a:t>，当</a:t>
            </a:r>
            <a:r>
              <a:rPr lang="zh-CN" altLang="en-US" sz="2400" b="1" dirty="0" smtClean="0">
                <a:solidFill>
                  <a:schemeClr val="accent2"/>
                </a:solidFill>
                <a:ea typeface="黑体" pitchFamily="49" charset="-122"/>
              </a:rPr>
              <a:t>光程差为半波长偶数倍</a:t>
            </a:r>
            <a:r>
              <a:rPr lang="zh-CN" altLang="en-US" sz="2400" b="1" dirty="0" smtClean="0">
                <a:solidFill>
                  <a:schemeClr val="accent2"/>
                </a:solidFill>
              </a:rPr>
              <a:t>，</a:t>
            </a:r>
            <a:r>
              <a:rPr lang="zh-CN" altLang="en-US" sz="2400" b="1" dirty="0" smtClean="0"/>
              <a:t>光波彼此加强为</a:t>
            </a:r>
            <a:r>
              <a:rPr lang="zh-CN" altLang="en-US" sz="2400" b="1" dirty="0" smtClean="0">
                <a:solidFill>
                  <a:schemeClr val="accent2"/>
                </a:solidFill>
                <a:ea typeface="黑体" pitchFamily="49" charset="-122"/>
              </a:rPr>
              <a:t>明条纹</a:t>
            </a:r>
            <a:r>
              <a:rPr lang="zh-CN" altLang="en-US" sz="2400" b="1" dirty="0" smtClean="0"/>
              <a:t>。</a:t>
            </a:r>
          </a:p>
        </p:txBody>
      </p:sp>
      <p:grpSp>
        <p:nvGrpSpPr>
          <p:cNvPr id="29699" name="Group 3"/>
          <p:cNvGrpSpPr>
            <a:grpSpLocks/>
          </p:cNvGrpSpPr>
          <p:nvPr/>
        </p:nvGrpSpPr>
        <p:grpSpPr bwMode="auto">
          <a:xfrm>
            <a:off x="1752600" y="0"/>
            <a:ext cx="5591175" cy="3860800"/>
            <a:chOff x="1980" y="5340"/>
            <a:chExt cx="4680" cy="3900"/>
          </a:xfrm>
        </p:grpSpPr>
        <p:sp>
          <p:nvSpPr>
            <p:cNvPr id="29704" name="Oval 4"/>
            <p:cNvSpPr>
              <a:spLocks noChangeArrowheads="1"/>
            </p:cNvSpPr>
            <p:nvPr/>
          </p:nvSpPr>
          <p:spPr bwMode="auto">
            <a:xfrm>
              <a:off x="4140" y="5652"/>
              <a:ext cx="360" cy="2964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05" name="Rectangle 5" descr="浅色下对角线"/>
            <p:cNvSpPr>
              <a:spLocks noChangeArrowheads="1"/>
            </p:cNvSpPr>
            <p:nvPr/>
          </p:nvSpPr>
          <p:spPr bwMode="auto">
            <a:xfrm>
              <a:off x="6300" y="5652"/>
              <a:ext cx="180" cy="2808"/>
            </a:xfrm>
            <a:prstGeom prst="rect">
              <a:avLst/>
            </a:prstGeom>
            <a:pattFill prst="ltDnDiag">
              <a:fgClr>
                <a:srgbClr val="000000"/>
              </a:fgClr>
              <a:bgClr>
                <a:srgbClr val="FFFFFF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06" name="Line 6"/>
            <p:cNvSpPr>
              <a:spLocks noChangeShapeType="1"/>
            </p:cNvSpPr>
            <p:nvPr/>
          </p:nvSpPr>
          <p:spPr bwMode="auto">
            <a:xfrm>
              <a:off x="6300" y="5652"/>
              <a:ext cx="0" cy="280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07" name="Line 7"/>
            <p:cNvSpPr>
              <a:spLocks noChangeShapeType="1"/>
            </p:cNvSpPr>
            <p:nvPr/>
          </p:nvSpPr>
          <p:spPr bwMode="auto">
            <a:xfrm>
              <a:off x="2880" y="6120"/>
              <a:ext cx="1440" cy="3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08" name="Line 8"/>
            <p:cNvSpPr>
              <a:spLocks noChangeShapeType="1"/>
            </p:cNvSpPr>
            <p:nvPr/>
          </p:nvSpPr>
          <p:spPr bwMode="auto">
            <a:xfrm>
              <a:off x="2880" y="7992"/>
              <a:ext cx="1440" cy="3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09" name="Line 9"/>
            <p:cNvSpPr>
              <a:spLocks noChangeShapeType="1"/>
            </p:cNvSpPr>
            <p:nvPr/>
          </p:nvSpPr>
          <p:spPr bwMode="auto">
            <a:xfrm>
              <a:off x="2880" y="6588"/>
              <a:ext cx="1440" cy="3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0" name="Line 10"/>
            <p:cNvSpPr>
              <a:spLocks noChangeShapeType="1"/>
            </p:cNvSpPr>
            <p:nvPr/>
          </p:nvSpPr>
          <p:spPr bwMode="auto">
            <a:xfrm>
              <a:off x="2880" y="7056"/>
              <a:ext cx="1440" cy="3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1" name="Line 11"/>
            <p:cNvSpPr>
              <a:spLocks noChangeShapeType="1"/>
            </p:cNvSpPr>
            <p:nvPr/>
          </p:nvSpPr>
          <p:spPr bwMode="auto">
            <a:xfrm>
              <a:off x="2880" y="7524"/>
              <a:ext cx="1440" cy="3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2" name="Line 12"/>
            <p:cNvSpPr>
              <a:spLocks noChangeShapeType="1"/>
            </p:cNvSpPr>
            <p:nvPr/>
          </p:nvSpPr>
          <p:spPr bwMode="auto">
            <a:xfrm>
              <a:off x="4320" y="6432"/>
              <a:ext cx="1980" cy="9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3" name="Line 13"/>
            <p:cNvSpPr>
              <a:spLocks noChangeShapeType="1"/>
            </p:cNvSpPr>
            <p:nvPr/>
          </p:nvSpPr>
          <p:spPr bwMode="auto">
            <a:xfrm>
              <a:off x="4320" y="6900"/>
              <a:ext cx="1980" cy="46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4" name="Line 14"/>
            <p:cNvSpPr>
              <a:spLocks noChangeShapeType="1"/>
            </p:cNvSpPr>
            <p:nvPr/>
          </p:nvSpPr>
          <p:spPr bwMode="auto">
            <a:xfrm>
              <a:off x="4320" y="7368"/>
              <a:ext cx="19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5" name="Line 15"/>
            <p:cNvSpPr>
              <a:spLocks noChangeShapeType="1"/>
            </p:cNvSpPr>
            <p:nvPr/>
          </p:nvSpPr>
          <p:spPr bwMode="auto">
            <a:xfrm flipV="1">
              <a:off x="4320" y="7368"/>
              <a:ext cx="1980" cy="46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6" name="Line 16"/>
            <p:cNvSpPr>
              <a:spLocks noChangeShapeType="1"/>
            </p:cNvSpPr>
            <p:nvPr/>
          </p:nvSpPr>
          <p:spPr bwMode="auto">
            <a:xfrm flipV="1">
              <a:off x="4320" y="7368"/>
              <a:ext cx="1980" cy="9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7" name="Line 17"/>
            <p:cNvSpPr>
              <a:spLocks noChangeShapeType="1"/>
            </p:cNvSpPr>
            <p:nvPr/>
          </p:nvSpPr>
          <p:spPr bwMode="auto">
            <a:xfrm>
              <a:off x="2880" y="6120"/>
              <a:ext cx="12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8" name="Freeform 18"/>
            <p:cNvSpPr>
              <a:spLocks/>
            </p:cNvSpPr>
            <p:nvPr/>
          </p:nvSpPr>
          <p:spPr bwMode="auto">
            <a:xfrm>
              <a:off x="4913" y="6720"/>
              <a:ext cx="315" cy="150"/>
            </a:xfrm>
            <a:custGeom>
              <a:avLst/>
              <a:gdLst>
                <a:gd name="T0" fmla="*/ 0 w 315"/>
                <a:gd name="T1" fmla="*/ 0 h 150"/>
                <a:gd name="T2" fmla="*/ 315 w 315"/>
                <a:gd name="T3" fmla="*/ 150 h 1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15" h="150">
                  <a:moveTo>
                    <a:pt x="0" y="0"/>
                  </a:moveTo>
                  <a:lnTo>
                    <a:pt x="315" y="15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9" name="Freeform 19"/>
            <p:cNvSpPr>
              <a:spLocks/>
            </p:cNvSpPr>
            <p:nvPr/>
          </p:nvSpPr>
          <p:spPr bwMode="auto">
            <a:xfrm>
              <a:off x="4823" y="7020"/>
              <a:ext cx="345" cy="83"/>
            </a:xfrm>
            <a:custGeom>
              <a:avLst/>
              <a:gdLst>
                <a:gd name="T0" fmla="*/ 0 w 345"/>
                <a:gd name="T1" fmla="*/ 0 h 83"/>
                <a:gd name="T2" fmla="*/ 345 w 345"/>
                <a:gd name="T3" fmla="*/ 83 h 8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45" h="83">
                  <a:moveTo>
                    <a:pt x="0" y="0"/>
                  </a:moveTo>
                  <a:lnTo>
                    <a:pt x="345" y="83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0" name="Freeform 20"/>
            <p:cNvSpPr>
              <a:spLocks/>
            </p:cNvSpPr>
            <p:nvPr/>
          </p:nvSpPr>
          <p:spPr bwMode="auto">
            <a:xfrm>
              <a:off x="4830" y="7362"/>
              <a:ext cx="345" cy="3"/>
            </a:xfrm>
            <a:custGeom>
              <a:avLst/>
              <a:gdLst>
                <a:gd name="T0" fmla="*/ 0 w 345"/>
                <a:gd name="T1" fmla="*/ 3 h 3"/>
                <a:gd name="T2" fmla="*/ 345 w 345"/>
                <a:gd name="T3" fmla="*/ 0 h 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45" h="3">
                  <a:moveTo>
                    <a:pt x="0" y="3"/>
                  </a:moveTo>
                  <a:lnTo>
                    <a:pt x="345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1" name="Freeform 21"/>
            <p:cNvSpPr>
              <a:spLocks/>
            </p:cNvSpPr>
            <p:nvPr/>
          </p:nvSpPr>
          <p:spPr bwMode="auto">
            <a:xfrm>
              <a:off x="4860" y="7635"/>
              <a:ext cx="308" cy="83"/>
            </a:xfrm>
            <a:custGeom>
              <a:avLst/>
              <a:gdLst>
                <a:gd name="T0" fmla="*/ 0 w 308"/>
                <a:gd name="T1" fmla="*/ 83 h 83"/>
                <a:gd name="T2" fmla="*/ 308 w 308"/>
                <a:gd name="T3" fmla="*/ 0 h 8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08" h="83">
                  <a:moveTo>
                    <a:pt x="0" y="83"/>
                  </a:moveTo>
                  <a:lnTo>
                    <a:pt x="308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2" name="Line 22"/>
            <p:cNvSpPr>
              <a:spLocks noChangeShapeType="1"/>
            </p:cNvSpPr>
            <p:nvPr/>
          </p:nvSpPr>
          <p:spPr bwMode="auto">
            <a:xfrm>
              <a:off x="2880" y="5749"/>
              <a:ext cx="0" cy="31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3" name="Line 23"/>
            <p:cNvSpPr>
              <a:spLocks noChangeShapeType="1"/>
            </p:cNvSpPr>
            <p:nvPr/>
          </p:nvSpPr>
          <p:spPr bwMode="auto">
            <a:xfrm>
              <a:off x="2880" y="6217"/>
              <a:ext cx="0" cy="31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4" name="Line 24"/>
            <p:cNvSpPr>
              <a:spLocks noChangeShapeType="1"/>
            </p:cNvSpPr>
            <p:nvPr/>
          </p:nvSpPr>
          <p:spPr bwMode="auto">
            <a:xfrm>
              <a:off x="2880" y="6685"/>
              <a:ext cx="0" cy="31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5" name="Line 25"/>
            <p:cNvSpPr>
              <a:spLocks noChangeShapeType="1"/>
            </p:cNvSpPr>
            <p:nvPr/>
          </p:nvSpPr>
          <p:spPr bwMode="auto">
            <a:xfrm>
              <a:off x="2880" y="7153"/>
              <a:ext cx="0" cy="31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6" name="Line 26"/>
            <p:cNvSpPr>
              <a:spLocks noChangeShapeType="1"/>
            </p:cNvSpPr>
            <p:nvPr/>
          </p:nvSpPr>
          <p:spPr bwMode="auto">
            <a:xfrm>
              <a:off x="2880" y="7621"/>
              <a:ext cx="0" cy="31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7" name="Line 27"/>
            <p:cNvSpPr>
              <a:spLocks noChangeShapeType="1"/>
            </p:cNvSpPr>
            <p:nvPr/>
          </p:nvSpPr>
          <p:spPr bwMode="auto">
            <a:xfrm>
              <a:off x="2880" y="8089"/>
              <a:ext cx="0" cy="31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8" name="Line 28"/>
            <p:cNvSpPr>
              <a:spLocks noChangeShapeType="1"/>
            </p:cNvSpPr>
            <p:nvPr/>
          </p:nvSpPr>
          <p:spPr bwMode="auto">
            <a:xfrm>
              <a:off x="2520" y="7465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9" name="Line 29"/>
            <p:cNvSpPr>
              <a:spLocks noChangeShapeType="1"/>
            </p:cNvSpPr>
            <p:nvPr/>
          </p:nvSpPr>
          <p:spPr bwMode="auto">
            <a:xfrm>
              <a:off x="2520" y="7933"/>
              <a:ext cx="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30" name="Line 30"/>
            <p:cNvSpPr>
              <a:spLocks noChangeShapeType="1"/>
            </p:cNvSpPr>
            <p:nvPr/>
          </p:nvSpPr>
          <p:spPr bwMode="auto">
            <a:xfrm>
              <a:off x="2700" y="7465"/>
              <a:ext cx="0" cy="46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31" name="Freeform 31"/>
            <p:cNvSpPr>
              <a:spLocks/>
            </p:cNvSpPr>
            <p:nvPr/>
          </p:nvSpPr>
          <p:spPr bwMode="auto">
            <a:xfrm>
              <a:off x="4815" y="7905"/>
              <a:ext cx="375" cy="165"/>
            </a:xfrm>
            <a:custGeom>
              <a:avLst/>
              <a:gdLst>
                <a:gd name="T0" fmla="*/ 0 w 375"/>
                <a:gd name="T1" fmla="*/ 165 h 165"/>
                <a:gd name="T2" fmla="*/ 375 w 375"/>
                <a:gd name="T3" fmla="*/ 0 h 16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75" h="165">
                  <a:moveTo>
                    <a:pt x="0" y="165"/>
                  </a:moveTo>
                  <a:lnTo>
                    <a:pt x="375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32" name="Freeform 32"/>
            <p:cNvSpPr>
              <a:spLocks/>
            </p:cNvSpPr>
            <p:nvPr/>
          </p:nvSpPr>
          <p:spPr bwMode="auto">
            <a:xfrm>
              <a:off x="3203" y="6120"/>
              <a:ext cx="38" cy="60"/>
            </a:xfrm>
            <a:custGeom>
              <a:avLst/>
              <a:gdLst>
                <a:gd name="T0" fmla="*/ 0 w 38"/>
                <a:gd name="T1" fmla="*/ 60 h 60"/>
                <a:gd name="T2" fmla="*/ 38 w 38"/>
                <a:gd name="T3" fmla="*/ 0 h 6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8" h="60">
                  <a:moveTo>
                    <a:pt x="0" y="60"/>
                  </a:moveTo>
                  <a:lnTo>
                    <a:pt x="38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33" name="Text Box 33"/>
            <p:cNvSpPr txBox="1">
              <a:spLocks noChangeArrowheads="1"/>
            </p:cNvSpPr>
            <p:nvPr/>
          </p:nvSpPr>
          <p:spPr bwMode="auto">
            <a:xfrm>
              <a:off x="3597" y="6033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r>
                <a:rPr lang="en-US" altLang="zh-CN" sz="2000" b="1" i="1">
                  <a:sym typeface="Symbol" pitchFamily="18" charset="2"/>
                </a:rPr>
                <a:t></a:t>
              </a:r>
              <a:endParaRPr lang="en-US" altLang="zh-CN" sz="2000" b="1" i="1"/>
            </a:p>
          </p:txBody>
        </p:sp>
        <p:sp>
          <p:nvSpPr>
            <p:cNvPr id="29734" name="Text Box 34"/>
            <p:cNvSpPr txBox="1">
              <a:spLocks noChangeArrowheads="1"/>
            </p:cNvSpPr>
            <p:nvPr/>
          </p:nvSpPr>
          <p:spPr bwMode="auto">
            <a:xfrm>
              <a:off x="1980" y="7524"/>
              <a:ext cx="72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r>
                <a:rPr lang="en-US" altLang="zh-CN" sz="2000" b="1" i="1"/>
                <a:t>d</a:t>
              </a:r>
              <a:r>
                <a:rPr lang="en-US" altLang="zh-CN" sz="2000" b="1"/>
                <a:t>=</a:t>
              </a:r>
              <a:r>
                <a:rPr lang="en-US" altLang="zh-CN" sz="2000" b="1" i="1"/>
                <a:t>a</a:t>
              </a:r>
              <a:r>
                <a:rPr lang="en-US" altLang="zh-CN" sz="2000" b="1"/>
                <a:t>+</a:t>
              </a:r>
              <a:r>
                <a:rPr lang="en-US" altLang="zh-CN" sz="2000" b="1" i="1"/>
                <a:t>b</a:t>
              </a:r>
            </a:p>
          </p:txBody>
        </p:sp>
        <p:sp>
          <p:nvSpPr>
            <p:cNvPr id="29735" name="Text Box 35"/>
            <p:cNvSpPr txBox="1">
              <a:spLocks noChangeArrowheads="1"/>
            </p:cNvSpPr>
            <p:nvPr/>
          </p:nvSpPr>
          <p:spPr bwMode="auto">
            <a:xfrm>
              <a:off x="6480" y="7212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r>
                <a:rPr lang="en-US" altLang="zh-CN" sz="2000" b="1"/>
                <a:t>P</a:t>
              </a:r>
            </a:p>
          </p:txBody>
        </p:sp>
        <p:sp>
          <p:nvSpPr>
            <p:cNvPr id="29736" name="Text Box 36"/>
            <p:cNvSpPr txBox="1">
              <a:spLocks noChangeArrowheads="1"/>
            </p:cNvSpPr>
            <p:nvPr/>
          </p:nvSpPr>
          <p:spPr bwMode="auto">
            <a:xfrm>
              <a:off x="4320" y="5340"/>
              <a:ext cx="1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r>
                <a:rPr lang="en-US" altLang="zh-CN" sz="2000" b="1"/>
                <a:t>L</a:t>
              </a:r>
            </a:p>
          </p:txBody>
        </p:sp>
        <p:sp>
          <p:nvSpPr>
            <p:cNvPr id="29737" name="Text Box 37"/>
            <p:cNvSpPr txBox="1">
              <a:spLocks noChangeArrowheads="1"/>
            </p:cNvSpPr>
            <p:nvPr/>
          </p:nvSpPr>
          <p:spPr bwMode="auto">
            <a:xfrm>
              <a:off x="3420" y="8928"/>
              <a:ext cx="180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endParaRPr lang="zh-CN" altLang="zh-CN" sz="2000" b="1"/>
            </a:p>
          </p:txBody>
        </p:sp>
      </p:grpSp>
      <p:graphicFrame>
        <p:nvGraphicFramePr>
          <p:cNvPr id="29700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5268685"/>
              </p:ext>
            </p:extLst>
          </p:nvPr>
        </p:nvGraphicFramePr>
        <p:xfrm>
          <a:off x="1623304" y="4389674"/>
          <a:ext cx="5492749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55" name="Equation" r:id="rId3" imgW="2114601" imgH="342900" progId="Equation.DSMT4">
                  <p:embed/>
                </p:oleObj>
              </mc:Choice>
              <mc:Fallback>
                <p:oleObj name="Equation" r:id="rId3" imgW="2114601" imgH="342900" progId="Equation.DSMT4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3304" y="4389674"/>
                        <a:ext cx="5492749" cy="108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1" name="Rectangle 39"/>
          <p:cNvSpPr>
            <a:spLocks noChangeArrowheads="1"/>
          </p:cNvSpPr>
          <p:nvPr/>
        </p:nvSpPr>
        <p:spPr bwMode="auto">
          <a:xfrm>
            <a:off x="947588" y="5553143"/>
            <a:ext cx="524053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2400" b="1" dirty="0"/>
              <a:t>与</a:t>
            </a:r>
            <a:r>
              <a:rPr kumimoji="1" lang="en-US" altLang="zh-CN" sz="2400" b="1" i="1" dirty="0"/>
              <a:t>k</a:t>
            </a:r>
            <a:r>
              <a:rPr kumimoji="1" lang="zh-CN" altLang="en-US" sz="2400" b="1" dirty="0"/>
              <a:t>对应的明条纹为光栅的第</a:t>
            </a:r>
            <a:r>
              <a:rPr kumimoji="1" lang="en-US" altLang="zh-CN" sz="2400" b="1" i="1" dirty="0"/>
              <a:t>k</a:t>
            </a:r>
            <a:r>
              <a:rPr kumimoji="1" lang="zh-CN" altLang="en-US" sz="2400" b="1" dirty="0"/>
              <a:t>级</a:t>
            </a:r>
            <a:r>
              <a:rPr kumimoji="1" lang="zh-CN" altLang="en-US" sz="2400" b="1" dirty="0">
                <a:solidFill>
                  <a:srgbClr val="FF0000"/>
                </a:solidFill>
              </a:rPr>
              <a:t>象</a:t>
            </a:r>
            <a:r>
              <a:rPr kumimoji="1" lang="zh-CN" altLang="en-US" sz="2400" b="1" dirty="0"/>
              <a:t>。</a:t>
            </a:r>
          </a:p>
        </p:txBody>
      </p:sp>
      <p:sp>
        <p:nvSpPr>
          <p:cNvPr id="280617" name="Line 41"/>
          <p:cNvSpPr>
            <a:spLocks noChangeShapeType="1"/>
          </p:cNvSpPr>
          <p:nvPr/>
        </p:nvSpPr>
        <p:spPr bwMode="auto">
          <a:xfrm flipV="1">
            <a:off x="2857500" y="847841"/>
            <a:ext cx="362355" cy="1781058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0618" name="Line 42"/>
          <p:cNvSpPr>
            <a:spLocks noChangeShapeType="1"/>
          </p:cNvSpPr>
          <p:nvPr/>
        </p:nvSpPr>
        <p:spPr bwMode="auto">
          <a:xfrm>
            <a:off x="2817019" y="2155031"/>
            <a:ext cx="134144" cy="25401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" name="圆角矩形标注 1"/>
          <p:cNvSpPr/>
          <p:nvPr/>
        </p:nvSpPr>
        <p:spPr bwMode="auto">
          <a:xfrm>
            <a:off x="1284051" y="535022"/>
            <a:ext cx="875490" cy="544748"/>
          </a:xfrm>
          <a:prstGeom prst="wedgeRoundRectCallout">
            <a:avLst>
              <a:gd name="adj1" fmla="val 140967"/>
              <a:gd name="adj2" fmla="val 82659"/>
              <a:gd name="adj3" fmla="val 16667"/>
            </a:avLst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</a:rPr>
              <a:t>波线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0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80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build="p"/>
      <p:bldP spid="29701" grpId="0"/>
      <p:bldP spid="280617" grpId="0" animBg="1"/>
      <p:bldP spid="280618" grpId="0" animBg="1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297056" y="172802"/>
            <a:ext cx="4335259" cy="442913"/>
          </a:xfrm>
        </p:spPr>
        <p:txBody>
          <a:bodyPr/>
          <a:lstStyle/>
          <a:p>
            <a:pPr eaLnBrk="1" hangingPunct="1"/>
            <a:r>
              <a:rPr lang="zh-CN" altLang="en-US" sz="2800" b="1" smtClean="0">
                <a:solidFill>
                  <a:srgbClr val="C00000"/>
                </a:solidFill>
                <a:ea typeface="黑体" pitchFamily="49" charset="-122"/>
              </a:rPr>
              <a:t>特点分析</a:t>
            </a:r>
          </a:p>
        </p:txBody>
      </p:sp>
      <p:graphicFrame>
        <p:nvGraphicFramePr>
          <p:cNvPr id="281603" name="Object 3"/>
          <p:cNvGraphicFramePr>
            <a:graphicFrameLocks noGrp="1" noChangeAspect="1"/>
          </p:cNvGraphicFramePr>
          <p:nvPr>
            <p:ph type="body" idx="4294967295"/>
            <p:extLst>
              <p:ext uri="{D42A27DB-BD31-4B8C-83A1-F6EECF244321}">
                <p14:modId xmlns:p14="http://schemas.microsoft.com/office/powerpoint/2010/main" val="3904912569"/>
              </p:ext>
            </p:extLst>
          </p:nvPr>
        </p:nvGraphicFramePr>
        <p:xfrm>
          <a:off x="2339976" y="1976438"/>
          <a:ext cx="2119140" cy="494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2" name="公式" r:id="rId3" imgW="761760" imgH="177480" progId="Equation.3">
                  <p:embed/>
                </p:oleObj>
              </mc:Choice>
              <mc:Fallback>
                <p:oleObj name="公式" r:id="rId3" imgW="761760" imgH="177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6" y="1976438"/>
                        <a:ext cx="2119140" cy="4949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160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9367823"/>
              </p:ext>
            </p:extLst>
          </p:nvPr>
        </p:nvGraphicFramePr>
        <p:xfrm>
          <a:off x="2303749" y="2672916"/>
          <a:ext cx="1879146" cy="507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3" name="公式" r:id="rId5" imgW="787320" imgH="177480" progId="Equation.3">
                  <p:embed/>
                </p:oleObj>
              </mc:Choice>
              <mc:Fallback>
                <p:oleObj name="公式" r:id="rId5" imgW="787320" imgH="177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3749" y="2672916"/>
                        <a:ext cx="1879146" cy="5074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1605" name="Text Box 5"/>
          <p:cNvSpPr txBox="1">
            <a:spLocks noChangeArrowheads="1"/>
          </p:cNvSpPr>
          <p:nvPr/>
        </p:nvSpPr>
        <p:spPr bwMode="auto">
          <a:xfrm>
            <a:off x="551179" y="4565228"/>
            <a:ext cx="571343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 dirty="0"/>
              <a:t>所以白光经光栅后，同级彩色明条纹分别</a:t>
            </a:r>
            <a:r>
              <a:rPr lang="zh-CN" altLang="en-US" sz="2400" b="1" dirty="0">
                <a:solidFill>
                  <a:schemeClr val="accent2"/>
                </a:solidFill>
                <a:ea typeface="黑体" pitchFamily="49" charset="-122"/>
              </a:rPr>
              <a:t>从紫到红</a:t>
            </a:r>
            <a:r>
              <a:rPr lang="zh-CN" altLang="en-US" sz="2400" b="1" dirty="0"/>
              <a:t>依次分开（除零级外）而不相互重叠，这就是光栅色散</a:t>
            </a:r>
            <a:r>
              <a:rPr lang="zh-CN" altLang="en-US" sz="2400" b="1" dirty="0" smtClean="0"/>
              <a:t>现象</a:t>
            </a:r>
            <a:endParaRPr lang="zh-CN" altLang="en-US" sz="2400" b="1" dirty="0"/>
          </a:p>
        </p:txBody>
      </p:sp>
      <p:graphicFrame>
        <p:nvGraphicFramePr>
          <p:cNvPr id="281606" name="Object 6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6897090"/>
              </p:ext>
            </p:extLst>
          </p:nvPr>
        </p:nvGraphicFramePr>
        <p:xfrm>
          <a:off x="2339975" y="3376613"/>
          <a:ext cx="2160588" cy="108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4" name="Equation" r:id="rId7" imgW="787320" imgH="393480" progId="Equation.DSMT4">
                  <p:embed/>
                </p:oleObj>
              </mc:Choice>
              <mc:Fallback>
                <p:oleObj name="Equation" r:id="rId7" imgW="787320" imgH="39348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3376613"/>
                        <a:ext cx="2160588" cy="1081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1608" name="Rectangle 8"/>
          <p:cNvSpPr>
            <a:spLocks noChangeArrowheads="1"/>
          </p:cNvSpPr>
          <p:nvPr/>
        </p:nvSpPr>
        <p:spPr bwMode="auto">
          <a:xfrm>
            <a:off x="250825" y="1938338"/>
            <a:ext cx="19446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Char char="l"/>
            </a:pPr>
            <a:r>
              <a:rPr lang="zh-CN" altLang="en-US" sz="2400" b="1">
                <a:solidFill>
                  <a:schemeClr val="accent2"/>
                </a:solidFill>
                <a:ea typeface="黑体" pitchFamily="49" charset="-122"/>
              </a:rPr>
              <a:t>光栅缺级</a:t>
            </a:r>
            <a:endParaRPr lang="zh-CN" altLang="en-US" sz="2400" b="1">
              <a:ea typeface="黑体" pitchFamily="49" charset="-122"/>
            </a:endParaRPr>
          </a:p>
        </p:txBody>
      </p:sp>
      <p:sp>
        <p:nvSpPr>
          <p:cNvPr id="281609" name="Rectangle 9"/>
          <p:cNvSpPr>
            <a:spLocks noChangeArrowheads="1"/>
          </p:cNvSpPr>
          <p:nvPr/>
        </p:nvSpPr>
        <p:spPr bwMode="auto">
          <a:xfrm>
            <a:off x="250825" y="3644206"/>
            <a:ext cx="201771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  <a:buFont typeface="Wingdings" pitchFamily="2" charset="2"/>
              <a:buChar char="l"/>
            </a:pPr>
            <a:r>
              <a:rPr lang="zh-CN" altLang="en-US" sz="2400" b="1" dirty="0">
                <a:solidFill>
                  <a:schemeClr val="accent2"/>
                </a:solidFill>
                <a:ea typeface="黑体" pitchFamily="49" charset="-122"/>
              </a:rPr>
              <a:t>光栅色散</a:t>
            </a:r>
          </a:p>
        </p:txBody>
      </p:sp>
      <p:sp>
        <p:nvSpPr>
          <p:cNvPr id="281610" name="Rectangle 10"/>
          <p:cNvSpPr>
            <a:spLocks noChangeArrowheads="1"/>
          </p:cNvSpPr>
          <p:nvPr/>
        </p:nvSpPr>
        <p:spPr bwMode="auto">
          <a:xfrm>
            <a:off x="0" y="1125538"/>
            <a:ext cx="24717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Char char="l"/>
            </a:pPr>
            <a:r>
              <a:rPr lang="zh-CN" altLang="en-US" sz="2400" b="1" dirty="0">
                <a:solidFill>
                  <a:schemeClr val="accent2"/>
                </a:solidFill>
                <a:ea typeface="黑体" pitchFamily="49" charset="-122"/>
              </a:rPr>
              <a:t>衍射图样</a:t>
            </a:r>
            <a:endParaRPr lang="zh-CN" altLang="en-US" sz="2400" b="1" dirty="0">
              <a:ea typeface="黑体" pitchFamily="49" charset="-122"/>
            </a:endParaRPr>
          </a:p>
        </p:txBody>
      </p:sp>
      <p:sp>
        <p:nvSpPr>
          <p:cNvPr id="281611" name="Rectangle 11"/>
          <p:cNvSpPr>
            <a:spLocks noChangeArrowheads="1"/>
          </p:cNvSpPr>
          <p:nvPr/>
        </p:nvSpPr>
        <p:spPr bwMode="auto">
          <a:xfrm>
            <a:off x="2090738" y="884238"/>
            <a:ext cx="5580062" cy="9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kumimoji="1" lang="zh-CN" altLang="en-US" sz="2400" b="1" dirty="0">
                <a:ea typeface="黑体" pitchFamily="49" charset="-122"/>
              </a:rPr>
              <a:t>亮度很大、间距很宽、条纹很</a:t>
            </a:r>
            <a:r>
              <a:rPr kumimoji="1" lang="zh-CN" altLang="en-US" sz="2400" b="1" dirty="0" smtClean="0">
                <a:ea typeface="黑体" pitchFamily="49" charset="-122"/>
              </a:rPr>
              <a:t>窄</a:t>
            </a:r>
            <a:endParaRPr kumimoji="1" lang="en-US" altLang="zh-CN" sz="2400" b="1" dirty="0" smtClean="0">
              <a:ea typeface="黑体" pitchFamily="49" charset="-122"/>
            </a:endParaRPr>
          </a:p>
          <a:p>
            <a:pPr eaLnBrk="1" hangingPunct="1">
              <a:spcBef>
                <a:spcPct val="20000"/>
              </a:spcBef>
            </a:pPr>
            <a:r>
              <a:rPr kumimoji="1" lang="zh-CN" altLang="en-US" sz="2400" b="1" dirty="0" smtClean="0">
                <a:solidFill>
                  <a:srgbClr val="FF0000"/>
                </a:solidFill>
                <a:ea typeface="黑体" pitchFamily="49" charset="-122"/>
              </a:rPr>
              <a:t>光栅常数越小</a:t>
            </a:r>
            <a:r>
              <a:rPr kumimoji="1" lang="en-US" altLang="zh-CN" sz="2400" b="1" dirty="0" smtClean="0">
                <a:solidFill>
                  <a:srgbClr val="FF0000"/>
                </a:solidFill>
                <a:ea typeface="黑体" pitchFamily="49" charset="-122"/>
              </a:rPr>
              <a:t>,</a:t>
            </a:r>
            <a:r>
              <a:rPr kumimoji="1" lang="zh-CN" altLang="en-US" sz="2400" b="1" dirty="0" smtClean="0">
                <a:solidFill>
                  <a:srgbClr val="FF0000"/>
                </a:solidFill>
                <a:ea typeface="黑体" pitchFamily="49" charset="-122"/>
              </a:rPr>
              <a:t>明纹越窄</a:t>
            </a:r>
            <a:r>
              <a:rPr kumimoji="1" lang="en-US" altLang="zh-CN" sz="2400" b="1" dirty="0" smtClean="0">
                <a:solidFill>
                  <a:srgbClr val="FF0000"/>
                </a:solidFill>
                <a:ea typeface="黑体" pitchFamily="49" charset="-122"/>
              </a:rPr>
              <a:t>,</a:t>
            </a:r>
            <a:r>
              <a:rPr kumimoji="1" lang="zh-CN" altLang="en-US" sz="2400" b="1" dirty="0" smtClean="0">
                <a:solidFill>
                  <a:srgbClr val="FF0000"/>
                </a:solidFill>
                <a:ea typeface="黑体" pitchFamily="49" charset="-122"/>
              </a:rPr>
              <a:t>越亮</a:t>
            </a:r>
            <a:r>
              <a:rPr kumimoji="1" lang="en-US" altLang="zh-CN" sz="2400" b="1" dirty="0" smtClean="0">
                <a:solidFill>
                  <a:srgbClr val="FF0000"/>
                </a:solidFill>
                <a:ea typeface="黑体" pitchFamily="49" charset="-122"/>
              </a:rPr>
              <a:t>,</a:t>
            </a:r>
            <a:r>
              <a:rPr kumimoji="1" lang="zh-CN" altLang="en-US" sz="2400" b="1" dirty="0" smtClean="0">
                <a:solidFill>
                  <a:srgbClr val="FF0000"/>
                </a:solidFill>
                <a:ea typeface="黑体" pitchFamily="49" charset="-122"/>
              </a:rPr>
              <a:t>间距越大</a:t>
            </a:r>
            <a:endParaRPr kumimoji="1" lang="zh-CN" altLang="en-US" sz="2400" b="1" dirty="0">
              <a:solidFill>
                <a:srgbClr val="FF0000"/>
              </a:solidFill>
              <a:ea typeface="黑体" pitchFamily="49" charset="-122"/>
            </a:endParaRPr>
          </a:p>
        </p:txBody>
      </p:sp>
      <p:grpSp>
        <p:nvGrpSpPr>
          <p:cNvPr id="281612" name="Group 12"/>
          <p:cNvGrpSpPr>
            <a:grpSpLocks/>
          </p:cNvGrpSpPr>
          <p:nvPr/>
        </p:nvGrpSpPr>
        <p:grpSpPr bwMode="auto">
          <a:xfrm rot="5400000">
            <a:off x="6912769" y="1161256"/>
            <a:ext cx="2771775" cy="1116013"/>
            <a:chOff x="3216" y="2352"/>
            <a:chExt cx="1920" cy="690"/>
          </a:xfrm>
        </p:grpSpPr>
        <p:sp>
          <p:nvSpPr>
            <p:cNvPr id="30735" name="Rectangle 13"/>
            <p:cNvSpPr>
              <a:spLocks noChangeArrowheads="1"/>
            </p:cNvSpPr>
            <p:nvPr/>
          </p:nvSpPr>
          <p:spPr bwMode="auto">
            <a:xfrm>
              <a:off x="3216" y="2352"/>
              <a:ext cx="1920" cy="690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chemeClr val="tx1"/>
              </a:solidFill>
              <a:miter lim="800000"/>
              <a:headEnd type="none" w="med" len="lg"/>
              <a:tailEnd type="none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36" name="Line 14"/>
            <p:cNvSpPr>
              <a:spLocks noChangeShapeType="1"/>
            </p:cNvSpPr>
            <p:nvPr/>
          </p:nvSpPr>
          <p:spPr bwMode="auto">
            <a:xfrm>
              <a:off x="4291" y="2352"/>
              <a:ext cx="0" cy="672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 type="none" w="med" len="lg"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37" name="Line 15"/>
            <p:cNvSpPr>
              <a:spLocks noChangeShapeType="1"/>
            </p:cNvSpPr>
            <p:nvPr/>
          </p:nvSpPr>
          <p:spPr bwMode="auto">
            <a:xfrm>
              <a:off x="4569" y="2352"/>
              <a:ext cx="0" cy="672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 type="none" w="med" len="lg"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38" name="Line 16"/>
            <p:cNvSpPr>
              <a:spLocks noChangeShapeType="1"/>
            </p:cNvSpPr>
            <p:nvPr/>
          </p:nvSpPr>
          <p:spPr bwMode="auto">
            <a:xfrm>
              <a:off x="3456" y="2352"/>
              <a:ext cx="0" cy="672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 type="none" w="med" len="lg"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39" name="Line 17"/>
            <p:cNvSpPr>
              <a:spLocks noChangeShapeType="1"/>
            </p:cNvSpPr>
            <p:nvPr/>
          </p:nvSpPr>
          <p:spPr bwMode="auto">
            <a:xfrm>
              <a:off x="3734" y="2352"/>
              <a:ext cx="0" cy="672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 type="none" w="med" len="lg"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40" name="Line 18"/>
            <p:cNvSpPr>
              <a:spLocks noChangeShapeType="1"/>
            </p:cNvSpPr>
            <p:nvPr/>
          </p:nvSpPr>
          <p:spPr bwMode="auto">
            <a:xfrm>
              <a:off x="4848" y="2352"/>
              <a:ext cx="0" cy="672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 type="none" w="med" len="lg"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41" name="Line 19"/>
            <p:cNvSpPr>
              <a:spLocks noChangeShapeType="1"/>
            </p:cNvSpPr>
            <p:nvPr/>
          </p:nvSpPr>
          <p:spPr bwMode="auto">
            <a:xfrm>
              <a:off x="4012" y="2352"/>
              <a:ext cx="0" cy="672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 type="none" w="med" len="lg"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281621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8770140"/>
              </p:ext>
            </p:extLst>
          </p:nvPr>
        </p:nvGraphicFramePr>
        <p:xfrm>
          <a:off x="4928883" y="1959955"/>
          <a:ext cx="1293813" cy="115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5" name="Equation" r:id="rId9" imgW="457200" imgH="393480" progId="Equation.DSMT4">
                  <p:embed/>
                </p:oleObj>
              </mc:Choice>
              <mc:Fallback>
                <p:oleObj name="Equation" r:id="rId9" imgW="457200" imgH="39348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8883" y="1959955"/>
                        <a:ext cx="1293813" cy="1150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2" name="图片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0" t="35358" r="37950" b="27089"/>
          <a:stretch>
            <a:fillRect/>
          </a:stretch>
        </p:blipFill>
        <p:spPr bwMode="auto">
          <a:xfrm>
            <a:off x="6876256" y="3356992"/>
            <a:ext cx="1885950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28" t="14590" r="3610" b="18877"/>
          <a:stretch>
            <a:fillRect/>
          </a:stretch>
        </p:blipFill>
        <p:spPr bwMode="auto">
          <a:xfrm>
            <a:off x="6840252" y="4545124"/>
            <a:ext cx="1778000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1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81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81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81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81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81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8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81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81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81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05" grpId="0"/>
      <p:bldP spid="281608" grpId="0"/>
      <p:bldP spid="281609" grpId="0"/>
      <p:bldP spid="281610" grpId="0"/>
      <p:bldP spid="2816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65370"/>
            <a:ext cx="7772400" cy="861743"/>
          </a:xfrm>
        </p:spPr>
        <p:txBody>
          <a:bodyPr/>
          <a:lstStyle/>
          <a:p>
            <a:pPr eaLnBrk="1" hangingPunct="1"/>
            <a:r>
              <a:rPr lang="zh-CN" altLang="en-US" sz="2800" b="1" dirty="0" smtClean="0">
                <a:solidFill>
                  <a:srgbClr val="C00000"/>
                </a:solidFill>
                <a:ea typeface="黑体" pitchFamily="49" charset="-122"/>
              </a:rPr>
              <a:t>光的干涉和衍射的区别</a:t>
            </a:r>
            <a:br>
              <a:rPr lang="zh-CN" altLang="en-US" sz="2800" b="1" dirty="0" smtClean="0">
                <a:solidFill>
                  <a:srgbClr val="C00000"/>
                </a:solidFill>
                <a:ea typeface="黑体" pitchFamily="49" charset="-122"/>
              </a:rPr>
            </a:br>
            <a:r>
              <a:rPr lang="en-US" altLang="zh-CN" sz="2400" b="1" dirty="0" smtClean="0">
                <a:solidFill>
                  <a:srgbClr val="C00000"/>
                </a:solidFill>
                <a:ea typeface="黑体" pitchFamily="49" charset="-122"/>
              </a:rPr>
              <a:t>t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he difference between interference and diffraction</a:t>
            </a:r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7858" y="5079124"/>
            <a:ext cx="6480175" cy="892175"/>
          </a:xfrm>
        </p:spPr>
        <p:txBody>
          <a:bodyPr/>
          <a:lstStyle/>
          <a:p>
            <a:pPr eaLnBrk="1" hangingPunct="1">
              <a:lnSpc>
                <a:spcPct val="140000"/>
              </a:lnSpc>
              <a:buFont typeface="Arial" pitchFamily="34" charset="0"/>
              <a:buChar char="•"/>
            </a:pPr>
            <a:r>
              <a:rPr lang="zh-CN" altLang="en-US" sz="2400" dirty="0" smtClean="0">
                <a:solidFill>
                  <a:schemeClr val="accent2"/>
                </a:solidFill>
                <a:latin typeface="黑体" pitchFamily="49" charset="-122"/>
                <a:ea typeface="黑体" pitchFamily="49" charset="-122"/>
              </a:rPr>
              <a:t>光栅衍射是单缝衍射和多缝干涉的综合结果</a:t>
            </a:r>
          </a:p>
        </p:txBody>
      </p:sp>
      <p:sp>
        <p:nvSpPr>
          <p:cNvPr id="282629" name="Rectangle 5"/>
          <p:cNvSpPr>
            <a:spLocks noChangeArrowheads="1"/>
          </p:cNvSpPr>
          <p:nvPr/>
        </p:nvSpPr>
        <p:spPr bwMode="auto">
          <a:xfrm>
            <a:off x="505168" y="1045622"/>
            <a:ext cx="6070893" cy="532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342900" indent="-342900" algn="ctr" eaLnBrk="1" hangingPunct="1">
              <a:lnSpc>
                <a:spcPct val="14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kumimoji="1" lang="zh-CN" altLang="en-US" sz="2400" smtClean="0">
                <a:latin typeface="黑体" pitchFamily="49" charset="-122"/>
                <a:ea typeface="黑体" pitchFamily="49" charset="-122"/>
              </a:rPr>
              <a:t>双</a:t>
            </a:r>
            <a:r>
              <a:rPr kumimoji="1" lang="zh-CN" altLang="en-US" sz="2400">
                <a:latin typeface="黑体" pitchFamily="49" charset="-122"/>
                <a:ea typeface="黑体" pitchFamily="49" charset="-122"/>
              </a:rPr>
              <a:t>缝干涉和单缝衍射都是波叠加的结果。</a:t>
            </a:r>
          </a:p>
        </p:txBody>
      </p:sp>
      <p:sp>
        <p:nvSpPr>
          <p:cNvPr id="282630" name="Rectangle 6"/>
          <p:cNvSpPr>
            <a:spLocks noChangeArrowheads="1"/>
          </p:cNvSpPr>
          <p:nvPr/>
        </p:nvSpPr>
        <p:spPr bwMode="auto">
          <a:xfrm>
            <a:off x="501346" y="1550087"/>
            <a:ext cx="8281987" cy="201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algn="l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kumimoji="1" lang="zh-CN" altLang="en-US" sz="2400" dirty="0" smtClean="0">
                <a:latin typeface="黑体" pitchFamily="49" charset="-122"/>
                <a:ea typeface="黑体" pitchFamily="49" charset="-122"/>
              </a:rPr>
              <a:t>干涉</a:t>
            </a:r>
            <a:r>
              <a:rPr kumimoji="1" lang="zh-CN" altLang="en-US" sz="2400" dirty="0">
                <a:latin typeface="黑体" pitchFamily="49" charset="-122"/>
                <a:ea typeface="黑体" pitchFamily="49" charset="-122"/>
              </a:rPr>
              <a:t>是</a:t>
            </a:r>
            <a:r>
              <a:rPr kumimoji="1" lang="zh-CN" altLang="en-US" sz="2400" dirty="0">
                <a:solidFill>
                  <a:schemeClr val="accent2"/>
                </a:solidFill>
                <a:latin typeface="黑体" pitchFamily="49" charset="-122"/>
                <a:ea typeface="黑体" pitchFamily="49" charset="-122"/>
              </a:rPr>
              <a:t>有限的几束光</a:t>
            </a:r>
            <a:r>
              <a:rPr kumimoji="1" lang="zh-CN" altLang="en-US" sz="2400" dirty="0">
                <a:latin typeface="黑体" pitchFamily="49" charset="-122"/>
                <a:ea typeface="黑体" pitchFamily="49" charset="-122"/>
              </a:rPr>
              <a:t>的叠加，而衍射是</a:t>
            </a:r>
            <a:r>
              <a:rPr kumimoji="1" lang="zh-CN" altLang="en-US" sz="2400" dirty="0">
                <a:solidFill>
                  <a:schemeClr val="accent2"/>
                </a:solidFill>
                <a:latin typeface="黑体" pitchFamily="49" charset="-122"/>
                <a:ea typeface="黑体" pitchFamily="49" charset="-122"/>
              </a:rPr>
              <a:t>极多且复杂的相干光</a:t>
            </a:r>
            <a:r>
              <a:rPr kumimoji="1" lang="zh-CN" altLang="en-US" sz="2400" dirty="0">
                <a:latin typeface="黑体" pitchFamily="49" charset="-122"/>
                <a:ea typeface="黑体" pitchFamily="49" charset="-122"/>
              </a:rPr>
              <a:t>的叠加。一般现象中既有干涉又有衍射，在研究双缝干涉时如考虑狭缝的宽度就有衍射的问题。 </a:t>
            </a:r>
            <a:endParaRPr kumimoji="1" lang="en-US" altLang="zh-CN" sz="2400" dirty="0">
              <a:latin typeface="黑体" pitchFamily="49" charset="-122"/>
              <a:ea typeface="黑体" pitchFamily="49" charset="-122"/>
            </a:endParaRPr>
          </a:p>
          <a:p>
            <a:pPr marL="342900" indent="-342900" algn="l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kumimoji="1" lang="zh-CN" altLang="zh-CN" sz="2400" dirty="0">
                <a:latin typeface="黑体" pitchFamily="49" charset="-122"/>
                <a:ea typeface="黑体" pitchFamily="49" charset="-122"/>
              </a:rPr>
              <a:t>干涉强调的是不同光束相互影响而形成相长或相消的现象；衍射强调的是光线偏离直线而进入阴影区域。</a:t>
            </a:r>
            <a:endParaRPr kumimoji="1" lang="zh-CN" altLang="en-US" sz="24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82631" name="Rectangle 7"/>
          <p:cNvSpPr>
            <a:spLocks noChangeArrowheads="1"/>
          </p:cNvSpPr>
          <p:nvPr/>
        </p:nvSpPr>
        <p:spPr bwMode="auto">
          <a:xfrm>
            <a:off x="483883" y="3567601"/>
            <a:ext cx="8316913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algn="l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kumimoji="1" lang="zh-CN" altLang="en-US" sz="2400" dirty="0" smtClean="0">
                <a:latin typeface="黑体" pitchFamily="49" charset="-122"/>
                <a:ea typeface="黑体" pitchFamily="49" charset="-122"/>
              </a:rPr>
              <a:t>干涉</a:t>
            </a:r>
            <a:r>
              <a:rPr kumimoji="1" lang="zh-CN" altLang="en-US" sz="2400" dirty="0">
                <a:latin typeface="黑体" pitchFamily="49" charset="-122"/>
                <a:ea typeface="黑体" pitchFamily="49" charset="-122"/>
              </a:rPr>
              <a:t>和衍射的图样相类似，都是明暗相间的条纹。</a:t>
            </a:r>
            <a:r>
              <a:rPr kumimoji="1" lang="zh-CN" altLang="en-US" sz="2400" dirty="0">
                <a:solidFill>
                  <a:schemeClr val="accent2"/>
                </a:solidFill>
                <a:latin typeface="黑体" pitchFamily="49" charset="-122"/>
                <a:ea typeface="黑体" pitchFamily="49" charset="-122"/>
              </a:rPr>
              <a:t>双缝干涉中各明纹或暗纹的宽度相等</a:t>
            </a:r>
            <a:r>
              <a:rPr kumimoji="1" lang="zh-CN" altLang="en-US" sz="2400" dirty="0">
                <a:latin typeface="黑体" pitchFamily="49" charset="-122"/>
                <a:ea typeface="黑体" pitchFamily="49" charset="-122"/>
              </a:rPr>
              <a:t>，各明纹亮度相同，而</a:t>
            </a:r>
            <a:r>
              <a:rPr kumimoji="1" lang="zh-CN" altLang="en-US" sz="2400" dirty="0" smtClean="0">
                <a:solidFill>
                  <a:schemeClr val="accent2"/>
                </a:solidFill>
                <a:latin typeface="黑体" pitchFamily="49" charset="-122"/>
                <a:ea typeface="黑体" pitchFamily="49" charset="-122"/>
              </a:rPr>
              <a:t>衍射时条纹</a:t>
            </a:r>
            <a:r>
              <a:rPr kumimoji="1" lang="zh-CN" altLang="en-US" sz="2400" dirty="0">
                <a:solidFill>
                  <a:schemeClr val="accent2"/>
                </a:solidFill>
                <a:latin typeface="黑体" pitchFamily="49" charset="-122"/>
                <a:ea typeface="黑体" pitchFamily="49" charset="-122"/>
              </a:rPr>
              <a:t>宽度不等</a:t>
            </a:r>
            <a:r>
              <a:rPr kumimoji="1" lang="zh-CN" altLang="en-US" sz="2400" dirty="0">
                <a:latin typeface="黑体" pitchFamily="49" charset="-122"/>
                <a:ea typeface="黑体" pitchFamily="49" charset="-122"/>
              </a:rPr>
              <a:t>，中央明纹最宽，</a:t>
            </a:r>
            <a:r>
              <a:rPr kumimoji="1" lang="zh-CN" altLang="en-US" sz="2400" dirty="0">
                <a:solidFill>
                  <a:schemeClr val="accent2"/>
                </a:solidFill>
                <a:latin typeface="黑体" pitchFamily="49" charset="-122"/>
                <a:ea typeface="黑体" pitchFamily="49" charset="-122"/>
              </a:rPr>
              <a:t>各明纹亮度也不同</a:t>
            </a:r>
            <a:r>
              <a:rPr kumimoji="1" lang="zh-CN" altLang="en-US" sz="2400" dirty="0">
                <a:latin typeface="黑体" pitchFamily="49" charset="-122"/>
                <a:ea typeface="黑体" pitchFamily="49" charset="-122"/>
              </a:rPr>
              <a:t>，中央亮纹最亮。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2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2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2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2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27" grpId="0" build="p"/>
      <p:bldP spid="282629" grpId="0"/>
      <p:bldP spid="282630" grpId="0"/>
      <p:bldP spid="2826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Text Box 2"/>
          <p:cNvSpPr txBox="1">
            <a:spLocks noChangeArrowheads="1"/>
          </p:cNvSpPr>
          <p:nvPr/>
        </p:nvSpPr>
        <p:spPr bwMode="auto">
          <a:xfrm>
            <a:off x="142875" y="115888"/>
            <a:ext cx="885825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defRPr/>
            </a:pP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例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ea typeface="宋体" charset="-122"/>
              </a:rPr>
              <a:t>  用波长为</a:t>
            </a: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ea typeface="宋体" charset="-122"/>
              </a:rPr>
              <a:t>589.3nm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ea typeface="宋体" charset="-122"/>
              </a:rPr>
              <a:t>的平行钠黄光垂直照射光栅</a:t>
            </a: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ea typeface="宋体" charset="-122"/>
              </a:rPr>
              <a:t>,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ea typeface="宋体" charset="-122"/>
              </a:rPr>
              <a:t>已知光栅上</a:t>
            </a: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ea typeface="宋体" charset="-122"/>
              </a:rPr>
              <a:t>1mm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ea typeface="宋体" charset="-122"/>
              </a:rPr>
              <a:t>有</a:t>
            </a: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ea typeface="宋体" charset="-122"/>
              </a:rPr>
              <a:t>500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ea typeface="宋体" charset="-122"/>
              </a:rPr>
              <a:t>条刻痕</a:t>
            </a: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ea typeface="宋体" charset="-122"/>
              </a:rPr>
              <a:t>,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ea typeface="宋体" charset="-122"/>
              </a:rPr>
              <a:t>且刻痕宽度</a:t>
            </a:r>
            <a:r>
              <a:rPr lang="en-US" altLang="zh-CN" sz="2400" b="1" i="1" dirty="0">
                <a:solidFill>
                  <a:schemeClr val="accent1">
                    <a:lumMod val="50000"/>
                  </a:schemeClr>
                </a:solidFill>
                <a:ea typeface="宋体" charset="-122"/>
              </a:rPr>
              <a:t>b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ea typeface="宋体" charset="-122"/>
              </a:rPr>
              <a:t>与刻痕间距</a:t>
            </a:r>
            <a:r>
              <a:rPr lang="en-US" altLang="zh-CN" sz="2400" b="1" i="1" dirty="0">
                <a:solidFill>
                  <a:schemeClr val="accent1">
                    <a:lumMod val="50000"/>
                  </a:schemeClr>
                </a:solidFill>
                <a:ea typeface="宋体" charset="-122"/>
              </a:rPr>
              <a:t>a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ea typeface="宋体" charset="-122"/>
              </a:rPr>
              <a:t>相等</a:t>
            </a:r>
            <a:r>
              <a:rPr lang="en-US" altLang="zh-CN" sz="2400" b="1">
                <a:solidFill>
                  <a:schemeClr val="accent1">
                    <a:lumMod val="50000"/>
                  </a:schemeClr>
                </a:solidFill>
                <a:ea typeface="宋体" charset="-122"/>
              </a:rPr>
              <a:t>.</a:t>
            </a:r>
            <a:r>
              <a:rPr lang="zh-CN" altLang="en-US" sz="2400" b="1" smtClean="0">
                <a:solidFill>
                  <a:schemeClr val="accent1">
                    <a:lumMod val="50000"/>
                  </a:schemeClr>
                </a:solidFill>
                <a:ea typeface="宋体" charset="-122"/>
              </a:rPr>
              <a:t>求 ⑴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ea typeface="宋体" charset="-122"/>
              </a:rPr>
              <a:t>最多能观察到几条</a:t>
            </a:r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ea typeface="宋体" charset="-122"/>
              </a:rPr>
              <a:t>亮条纹</a:t>
            </a:r>
            <a:r>
              <a:rPr lang="en-US" altLang="zh-CN" sz="2400" b="1" smtClean="0">
                <a:solidFill>
                  <a:schemeClr val="accent1">
                    <a:lumMod val="50000"/>
                  </a:schemeClr>
                </a:solidFill>
                <a:ea typeface="宋体" charset="-122"/>
              </a:rPr>
              <a:t>?  ⑵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ea typeface="宋体" charset="-122"/>
              </a:rPr>
              <a:t>第一级明条纹的衍射角</a:t>
            </a: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ea typeface="宋体" charset="-122"/>
              </a:rPr>
              <a:t>.</a:t>
            </a:r>
          </a:p>
        </p:txBody>
      </p:sp>
      <p:sp>
        <p:nvSpPr>
          <p:cNvPr id="81923" name="Text Box 4"/>
          <p:cNvSpPr txBox="1">
            <a:spLocks noChangeArrowheads="1"/>
          </p:cNvSpPr>
          <p:nvPr/>
        </p:nvSpPr>
        <p:spPr bwMode="auto">
          <a:xfrm>
            <a:off x="353033" y="1690418"/>
            <a:ext cx="30241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400" b="1"/>
              <a:t>解  ⑴光栅常数</a:t>
            </a: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598116" y="2600017"/>
            <a:ext cx="8137525" cy="985934"/>
            <a:chOff x="539750" y="2950213"/>
            <a:chExt cx="8137525" cy="985934"/>
          </a:xfrm>
        </p:grpSpPr>
        <p:sp>
          <p:nvSpPr>
            <p:cNvPr id="34824" name="Text Box 10"/>
            <p:cNvSpPr txBox="1">
              <a:spLocks noChangeArrowheads="1"/>
            </p:cNvSpPr>
            <p:nvPr/>
          </p:nvSpPr>
          <p:spPr bwMode="auto">
            <a:xfrm>
              <a:off x="539750" y="3105150"/>
              <a:ext cx="8137525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5pPr>
              <a:lvl6pPr marL="25146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6pPr>
              <a:lvl7pPr marL="29718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7pPr>
              <a:lvl8pPr marL="34290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8pPr>
              <a:lvl9pPr marL="3886200" indent="-228600" algn="just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  <a:ea typeface="宋体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2400" b="1" dirty="0"/>
                <a:t>若设接收屏是无限大的</a:t>
              </a:r>
              <a:r>
                <a:rPr lang="en-US" altLang="zh-CN" sz="2400" b="1" dirty="0"/>
                <a:t>,</a:t>
              </a:r>
              <a:r>
                <a:rPr lang="zh-CN" altLang="en-US" sz="2400" b="1" dirty="0"/>
                <a:t>最大衍射角应是        </a:t>
              </a:r>
              <a:r>
                <a:rPr lang="en-US" altLang="zh-CN" sz="2400" b="1" dirty="0"/>
                <a:t>,</a:t>
              </a:r>
              <a:r>
                <a:rPr lang="zh-CN" altLang="en-US" sz="2400" b="1" dirty="0"/>
                <a:t>代入光栅方程中</a:t>
              </a:r>
              <a:r>
                <a:rPr lang="en-US" altLang="zh-CN" sz="2400" b="1" dirty="0"/>
                <a:t>,</a:t>
              </a:r>
              <a:r>
                <a:rPr lang="zh-CN" altLang="en-US" sz="2400" b="1" dirty="0"/>
                <a:t>可求出最大的</a:t>
              </a:r>
              <a:r>
                <a:rPr lang="en-US" altLang="zh-CN" sz="2400" b="1" i="1" dirty="0"/>
                <a:t>k</a:t>
              </a:r>
              <a:r>
                <a:rPr lang="zh-CN" altLang="en-US" sz="2400" b="1" dirty="0"/>
                <a:t>值为</a:t>
              </a:r>
            </a:p>
          </p:txBody>
        </p:sp>
        <p:graphicFrame>
          <p:nvGraphicFramePr>
            <p:cNvPr id="34825" name="对象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75844404"/>
                </p:ext>
              </p:extLst>
            </p:nvPr>
          </p:nvGraphicFramePr>
          <p:xfrm>
            <a:off x="5909304" y="2950213"/>
            <a:ext cx="586619" cy="814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278" name="公式" r:id="rId3" imgW="291847" imgH="406048" progId="Equation.3">
                    <p:embed/>
                  </p:oleObj>
                </mc:Choice>
                <mc:Fallback>
                  <p:oleObj name="公式" r:id="rId3" imgW="291847" imgH="406048" progId="Equation.3">
                    <p:embed/>
                    <p:pic>
                      <p:nvPicPr>
                        <p:cNvPr id="0" name="对象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09304" y="2950213"/>
                          <a:ext cx="586619" cy="814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1926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5926798"/>
              </p:ext>
            </p:extLst>
          </p:nvPr>
        </p:nvGraphicFramePr>
        <p:xfrm>
          <a:off x="3095118" y="1401748"/>
          <a:ext cx="4392744" cy="1012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79" name="公式" r:id="rId5" imgW="1816100" imgH="419100" progId="Equation.3">
                  <p:embed/>
                </p:oleObj>
              </mc:Choice>
              <mc:Fallback>
                <p:oleObj name="公式" r:id="rId5" imgW="1816100" imgH="419100" progId="Equation.3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118" y="1401748"/>
                        <a:ext cx="4392744" cy="10125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7082310"/>
              </p:ext>
            </p:extLst>
          </p:nvPr>
        </p:nvGraphicFramePr>
        <p:xfrm>
          <a:off x="2575634" y="3749134"/>
          <a:ext cx="3063875" cy="109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80" name="公式" r:id="rId7" imgW="1206360" imgH="431640" progId="Equation.3">
                  <p:embed/>
                </p:oleObj>
              </mc:Choice>
              <mc:Fallback>
                <p:oleObj name="公式" r:id="rId7" imgW="1206360" imgH="431640" progId="Equation.3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5634" y="3749134"/>
                        <a:ext cx="3063875" cy="1096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1458680"/>
              </p:ext>
            </p:extLst>
          </p:nvPr>
        </p:nvGraphicFramePr>
        <p:xfrm>
          <a:off x="2460723" y="4946090"/>
          <a:ext cx="5085967" cy="1044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81" name="公式" r:id="rId9" imgW="2044700" imgH="419100" progId="Equation.3">
                  <p:embed/>
                </p:oleObj>
              </mc:Choice>
              <mc:Fallback>
                <p:oleObj name="公式" r:id="rId9" imgW="2044700" imgH="419100" progId="Equation.3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0723" y="4946090"/>
                        <a:ext cx="5085967" cy="1044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468313" y="404813"/>
            <a:ext cx="842486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400" b="1" dirty="0" smtClean="0"/>
              <a:t>表明</a:t>
            </a:r>
            <a:r>
              <a:rPr lang="zh-CN" altLang="en-US" sz="2400" b="1" dirty="0"/>
              <a:t>理论上可观测到</a:t>
            </a:r>
            <a:r>
              <a:rPr lang="en-US" altLang="zh-CN" sz="2400" b="1" dirty="0"/>
              <a:t>0,±1,±2,±3</a:t>
            </a:r>
            <a:r>
              <a:rPr lang="zh-CN" altLang="en-US" sz="2400" b="1" dirty="0"/>
              <a:t>共</a:t>
            </a:r>
            <a:r>
              <a:rPr lang="en-US" altLang="zh-CN" sz="2400" b="1" dirty="0"/>
              <a:t>7</a:t>
            </a:r>
            <a:r>
              <a:rPr lang="zh-CN" altLang="en-US" sz="2400" b="1" dirty="0"/>
              <a:t>条谱线</a:t>
            </a:r>
            <a:r>
              <a:rPr lang="en-US" altLang="zh-CN" sz="2400" b="1" dirty="0" smtClean="0"/>
              <a:t>.</a:t>
            </a:r>
          </a:p>
          <a:p>
            <a:pPr algn="l" eaLnBrk="1" hangingPunct="1">
              <a:spcBef>
                <a:spcPct val="50000"/>
              </a:spcBef>
            </a:pPr>
            <a:r>
              <a:rPr lang="zh-CN" altLang="en-US" sz="2400" b="1" dirty="0" smtClean="0"/>
              <a:t>注意</a:t>
            </a:r>
            <a:r>
              <a:rPr lang="zh-CN" altLang="en-US" sz="2400" b="1" dirty="0"/>
              <a:t>到有缺级现象</a:t>
            </a:r>
            <a:r>
              <a:rPr lang="en-US" altLang="zh-CN" sz="2400" b="1" dirty="0"/>
              <a:t>:</a:t>
            </a:r>
          </a:p>
        </p:txBody>
      </p:sp>
      <p:sp>
        <p:nvSpPr>
          <p:cNvPr id="366596" name="Text Box 4"/>
          <p:cNvSpPr txBox="1">
            <a:spLocks noChangeArrowheads="1"/>
          </p:cNvSpPr>
          <p:nvPr/>
        </p:nvSpPr>
        <p:spPr bwMode="auto">
          <a:xfrm>
            <a:off x="591732" y="2507546"/>
            <a:ext cx="81375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400" b="1" dirty="0" smtClean="0"/>
              <a:t>表明</a:t>
            </a:r>
            <a:r>
              <a:rPr lang="en-US" altLang="zh-CN" sz="2400" b="1" i="1" dirty="0"/>
              <a:t>k</a:t>
            </a:r>
            <a:r>
              <a:rPr lang="en-US" altLang="zh-CN" sz="2400" b="1" dirty="0"/>
              <a:t>= ±2</a:t>
            </a:r>
            <a:r>
              <a:rPr lang="zh-CN" altLang="en-US" sz="2400" b="1" dirty="0"/>
              <a:t>的两条线谱消失</a:t>
            </a:r>
            <a:r>
              <a:rPr lang="en-US" altLang="zh-CN" sz="2400" b="1" dirty="0"/>
              <a:t>.</a:t>
            </a:r>
            <a:r>
              <a:rPr lang="zh-CN" altLang="en-US" sz="2400" b="1" dirty="0"/>
              <a:t>所以最多能观察到</a:t>
            </a:r>
            <a:r>
              <a:rPr lang="en-US" altLang="zh-CN" sz="2400" b="1" dirty="0"/>
              <a:t>5</a:t>
            </a:r>
            <a:r>
              <a:rPr lang="zh-CN" altLang="en-US" sz="2400" b="1" dirty="0"/>
              <a:t>条亮条纹</a:t>
            </a:r>
            <a:r>
              <a:rPr lang="en-US" altLang="zh-CN" sz="2400" b="1" dirty="0"/>
              <a:t>, </a:t>
            </a:r>
            <a:r>
              <a:rPr lang="en-US" altLang="zh-CN" sz="2400" b="1" i="1" dirty="0"/>
              <a:t>k</a:t>
            </a:r>
            <a:r>
              <a:rPr lang="zh-CN" altLang="en-US" sz="2400" b="1" dirty="0"/>
              <a:t>值分别为</a:t>
            </a:r>
            <a:r>
              <a:rPr lang="en-US" altLang="zh-CN" sz="2400" b="1" dirty="0"/>
              <a:t>0, ±1 ,±3.</a:t>
            </a:r>
          </a:p>
        </p:txBody>
      </p:sp>
      <p:sp>
        <p:nvSpPr>
          <p:cNvPr id="366597" name="Text Box 5"/>
          <p:cNvSpPr txBox="1">
            <a:spLocks noChangeArrowheads="1"/>
          </p:cNvSpPr>
          <p:nvPr/>
        </p:nvSpPr>
        <p:spPr bwMode="auto">
          <a:xfrm>
            <a:off x="490914" y="3649946"/>
            <a:ext cx="79216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zh-CN" sz="2400" b="1"/>
              <a:t> ⑵</a:t>
            </a:r>
            <a:r>
              <a:rPr lang="zh-CN" altLang="en-US" sz="2400" b="1"/>
              <a:t>由光栅方程可得第一级明条纹的衍射角</a:t>
            </a:r>
            <a:r>
              <a:rPr lang="en-US" altLang="zh-CN" sz="2400" b="1"/>
              <a:t>: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9228135"/>
              </p:ext>
            </p:extLst>
          </p:nvPr>
        </p:nvGraphicFramePr>
        <p:xfrm>
          <a:off x="2409277" y="1386427"/>
          <a:ext cx="4978868" cy="1007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71" name="公式" r:id="rId3" imgW="2005729" imgH="406224" progId="Equation.3">
                  <p:embed/>
                </p:oleObj>
              </mc:Choice>
              <mc:Fallback>
                <p:oleObj name="公式" r:id="rId3" imgW="2005729" imgH="406224" progId="Equation.3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9277" y="1386427"/>
                        <a:ext cx="4978868" cy="10076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2565837"/>
              </p:ext>
            </p:extLst>
          </p:nvPr>
        </p:nvGraphicFramePr>
        <p:xfrm>
          <a:off x="1777527" y="4163506"/>
          <a:ext cx="6108700" cy="165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72" name="公式" r:id="rId5" imgW="2387520" imgH="647640" progId="Equation.3">
                  <p:embed/>
                </p:oleObj>
              </mc:Choice>
              <mc:Fallback>
                <p:oleObj name="公式" r:id="rId5" imgW="2387520" imgH="647640" progId="Equation.3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7527" y="4163506"/>
                        <a:ext cx="6108700" cy="165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66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66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build="p"/>
      <p:bldP spid="366596" grpId="0"/>
      <p:bldP spid="36659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7772400" cy="442912"/>
          </a:xfrm>
        </p:spPr>
        <p:txBody>
          <a:bodyPr/>
          <a:lstStyle/>
          <a:p>
            <a:pPr eaLnBrk="1" hangingPunct="1"/>
            <a:r>
              <a:rPr lang="zh-CN" altLang="en-US" sz="3200" b="1" dirty="0" smtClean="0">
                <a:solidFill>
                  <a:schemeClr val="accent2"/>
                </a:solidFill>
                <a:ea typeface="黑体" pitchFamily="49" charset="-122"/>
              </a:rPr>
              <a:t>小  结</a:t>
            </a:r>
            <a:endParaRPr lang="en-US" altLang="zh-CN" sz="3200" b="1" dirty="0" smtClean="0">
              <a:solidFill>
                <a:schemeClr val="accent2"/>
              </a:solidFill>
              <a:ea typeface="黑体" pitchFamily="49" charset="-122"/>
            </a:endParaRPr>
          </a:p>
        </p:txBody>
      </p:sp>
      <p:graphicFrame>
        <p:nvGraphicFramePr>
          <p:cNvPr id="2867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1586280"/>
              </p:ext>
            </p:extLst>
          </p:nvPr>
        </p:nvGraphicFramePr>
        <p:xfrm>
          <a:off x="395536" y="2276872"/>
          <a:ext cx="2084388" cy="9114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90" name="公式" r:id="rId3" imgW="977760" imgH="393480" progId="Equation.3">
                  <p:embed/>
                </p:oleObj>
              </mc:Choice>
              <mc:Fallback>
                <p:oleObj name="公式" r:id="rId3" imgW="977760" imgH="393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2276872"/>
                        <a:ext cx="2084388" cy="911461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2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995565"/>
              </p:ext>
            </p:extLst>
          </p:nvPr>
        </p:nvGraphicFramePr>
        <p:xfrm>
          <a:off x="3167844" y="2348880"/>
          <a:ext cx="2700300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91" name="公式" r:id="rId5" imgW="1269720" imgH="393480" progId="Equation.3">
                  <p:embed/>
                </p:oleObj>
              </mc:Choice>
              <mc:Fallback>
                <p:oleObj name="公式" r:id="rId5" imgW="1269720" imgH="393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7844" y="2348880"/>
                        <a:ext cx="2700300" cy="7920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2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2732364"/>
              </p:ext>
            </p:extLst>
          </p:nvPr>
        </p:nvGraphicFramePr>
        <p:xfrm>
          <a:off x="6660232" y="2348880"/>
          <a:ext cx="1260140" cy="786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92" name="公式" r:id="rId7" imgW="634680" imgH="393480" progId="Equation.3">
                  <p:embed/>
                </p:oleObj>
              </mc:Choice>
              <mc:Fallback>
                <p:oleObj name="公式" r:id="rId7" imgW="634680" imgH="393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0232" y="2348880"/>
                        <a:ext cx="1260140" cy="78689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27" name="Object 7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569271975"/>
              </p:ext>
            </p:extLst>
          </p:nvPr>
        </p:nvGraphicFramePr>
        <p:xfrm>
          <a:off x="4838700" y="3598862"/>
          <a:ext cx="1641475" cy="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93" name="公式" r:id="rId9" imgW="672840" imgH="393480" progId="Equation.3">
                  <p:embed/>
                </p:oleObj>
              </mc:Choice>
              <mc:Fallback>
                <p:oleObj name="公式" r:id="rId9" imgW="672840" imgH="3934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8700" y="3598862"/>
                        <a:ext cx="1641475" cy="96043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2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6383527"/>
              </p:ext>
            </p:extLst>
          </p:nvPr>
        </p:nvGraphicFramePr>
        <p:xfrm>
          <a:off x="5427479" y="4889060"/>
          <a:ext cx="2247316" cy="6120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94" name="公式" r:id="rId11" imgW="761760" imgH="177480" progId="Equation.3">
                  <p:embed/>
                </p:oleObj>
              </mc:Choice>
              <mc:Fallback>
                <p:oleObj name="公式" r:id="rId11" imgW="761760" imgH="17748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7479" y="4889060"/>
                        <a:ext cx="2247316" cy="61206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31" name="Rectangle 11"/>
          <p:cNvSpPr>
            <a:spLocks noChangeArrowheads="1"/>
          </p:cNvSpPr>
          <p:nvPr/>
        </p:nvSpPr>
        <p:spPr bwMode="auto">
          <a:xfrm>
            <a:off x="730250" y="873125"/>
            <a:ext cx="47053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  <a:buFontTx/>
              <a:buChar char="•"/>
            </a:pPr>
            <a:r>
              <a:rPr kumimoji="1" lang="zh-CN" altLang="en-US" sz="2800" b="1" dirty="0">
                <a:ea typeface="黑体" pitchFamily="49" charset="-122"/>
              </a:rPr>
              <a:t>光的衍射的概念和原理</a:t>
            </a:r>
          </a:p>
        </p:txBody>
      </p:sp>
      <p:sp>
        <p:nvSpPr>
          <p:cNvPr id="286732" name="Rectangle 12"/>
          <p:cNvSpPr>
            <a:spLocks noChangeArrowheads="1"/>
          </p:cNvSpPr>
          <p:nvPr/>
        </p:nvSpPr>
        <p:spPr bwMode="auto">
          <a:xfrm>
            <a:off x="693738" y="1628775"/>
            <a:ext cx="57864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  <a:buFontTx/>
              <a:buChar char="•"/>
            </a:pPr>
            <a:r>
              <a:rPr kumimoji="1" lang="zh-CN" altLang="en-US" sz="2800" b="1" dirty="0">
                <a:solidFill>
                  <a:schemeClr val="accent2"/>
                </a:solidFill>
                <a:ea typeface="黑体" pitchFamily="49" charset="-122"/>
              </a:rPr>
              <a:t>夫琅禾费单缝衍射原理和性质</a:t>
            </a:r>
          </a:p>
        </p:txBody>
      </p:sp>
      <p:sp>
        <p:nvSpPr>
          <p:cNvPr id="286733" name="Rectangle 13"/>
          <p:cNvSpPr>
            <a:spLocks noChangeArrowheads="1"/>
          </p:cNvSpPr>
          <p:nvPr/>
        </p:nvSpPr>
        <p:spPr bwMode="auto">
          <a:xfrm>
            <a:off x="730250" y="3789363"/>
            <a:ext cx="36972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  <a:buFontTx/>
              <a:buChar char="•"/>
            </a:pPr>
            <a:r>
              <a:rPr kumimoji="1" lang="zh-CN" altLang="en-US" sz="2800" b="1">
                <a:ea typeface="黑体" pitchFamily="49" charset="-122"/>
              </a:rPr>
              <a:t>夫琅禾费圆孔衍射</a:t>
            </a:r>
          </a:p>
        </p:txBody>
      </p:sp>
      <p:sp>
        <p:nvSpPr>
          <p:cNvPr id="286734" name="Rectangle 14"/>
          <p:cNvSpPr>
            <a:spLocks noChangeArrowheads="1"/>
          </p:cNvSpPr>
          <p:nvPr/>
        </p:nvSpPr>
        <p:spPr bwMode="auto">
          <a:xfrm>
            <a:off x="684213" y="4905375"/>
            <a:ext cx="45005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  <a:buFontTx/>
              <a:buChar char="•"/>
            </a:pPr>
            <a:r>
              <a:rPr kumimoji="1" lang="zh-CN" altLang="en-US" sz="2800" b="1">
                <a:solidFill>
                  <a:schemeClr val="accent2"/>
                </a:solidFill>
                <a:ea typeface="黑体" pitchFamily="49" charset="-122"/>
              </a:rPr>
              <a:t>光栅衍射的原理和性质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6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86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86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86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86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86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86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86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1" grpId="0"/>
      <p:bldP spid="286732" grpId="0"/>
      <p:bldP spid="286733" grpId="0"/>
      <p:bldP spid="286734" grpId="0"/>
    </p:bld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00"/>
      </a:hlink>
      <a:folHlink>
        <a:srgbClr val="003300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18501</TotalTime>
  <Words>1869</Words>
  <Application>Microsoft Office PowerPoint</Application>
  <PresentationFormat>全屏显示(4:3)</PresentationFormat>
  <Paragraphs>194</Paragraphs>
  <Slides>27</Slides>
  <Notes>5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27</vt:i4>
      </vt:variant>
    </vt:vector>
  </HeadingPairs>
  <TitlesOfParts>
    <vt:vector size="38" baseType="lpstr">
      <vt:lpstr>黑体</vt:lpstr>
      <vt:lpstr>楷体_GB2312</vt:lpstr>
      <vt:lpstr>宋体</vt:lpstr>
      <vt:lpstr>Arial</vt:lpstr>
      <vt:lpstr>Symbol</vt:lpstr>
      <vt:lpstr>Times New Roman</vt:lpstr>
      <vt:lpstr>Wingdings</vt:lpstr>
      <vt:lpstr>默认设计模板</vt:lpstr>
      <vt:lpstr>Equation</vt:lpstr>
      <vt:lpstr>公式</vt:lpstr>
      <vt:lpstr>MathType 6.0 Equation</vt:lpstr>
      <vt:lpstr>光 的 衍 射</vt:lpstr>
      <vt:lpstr>一、概述</vt:lpstr>
      <vt:lpstr>二、单缝夫琅禾费衍射 Single slit Fraunhofer diffraction</vt:lpstr>
      <vt:lpstr>1、实验描述 Experiment description</vt:lpstr>
      <vt:lpstr>2、实验分析 Experimental Analysis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特点分析</vt:lpstr>
      <vt:lpstr>光的干涉和衍射的区别 the difference between interference and diffraction</vt:lpstr>
      <vt:lpstr>PowerPoint 演示文稿</vt:lpstr>
      <vt:lpstr>PowerPoint 演示文稿</vt:lpstr>
      <vt:lpstr>小  结</vt:lpstr>
    </vt:vector>
  </TitlesOfParts>
  <Company>PHYSICS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波动光学</dc:title>
  <dc:creator>Administrator</dc:creator>
  <cp:lastModifiedBy>Microsoft</cp:lastModifiedBy>
  <cp:revision>903</cp:revision>
  <dcterms:created xsi:type="dcterms:W3CDTF">2003-01-06T02:12:38Z</dcterms:created>
  <dcterms:modified xsi:type="dcterms:W3CDTF">2026-04-22T12:55:13Z</dcterms:modified>
</cp:coreProperties>
</file>