
<file path=[Content_Types].xml><?xml version="1.0" encoding="utf-8"?>
<Types xmlns="http://schemas.openxmlformats.org/package/2006/content-types">
  <Default Extension="bin" ContentType="application/vnd.openxmlformats-officedocument.oleObject"/>
  <Default Extension="png" ContentType="image/png"/>
  <Default Extension="jpeg" ContentType="image/jpeg"/>
  <Default Extension="wmf" ContentType="image/x-wmf"/>
  <Default Extension="emf" ContentType="image/x-emf"/>
  <Default Extension="rels" ContentType="application/vnd.openxmlformats-package.relationships+xml"/>
  <Default Extension="xml" ContentType="application/xml"/>
  <Default Extension="vml" ContentType="application/vnd.openxmlformats-officedocument.vmlDrawing"/>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9"/>
  </p:notesMasterIdLst>
  <p:handoutMasterIdLst>
    <p:handoutMasterId r:id="rId30"/>
  </p:handoutMasterIdLst>
  <p:sldIdLst>
    <p:sldId id="427" r:id="rId2"/>
    <p:sldId id="428" r:id="rId3"/>
    <p:sldId id="429" r:id="rId4"/>
    <p:sldId id="430" r:id="rId5"/>
    <p:sldId id="431" r:id="rId6"/>
    <p:sldId id="433" r:id="rId7"/>
    <p:sldId id="435" r:id="rId8"/>
    <p:sldId id="436" r:id="rId9"/>
    <p:sldId id="437" r:id="rId10"/>
    <p:sldId id="438" r:id="rId11"/>
    <p:sldId id="528" r:id="rId12"/>
    <p:sldId id="486" r:id="rId13"/>
    <p:sldId id="488" r:id="rId14"/>
    <p:sldId id="530" r:id="rId15"/>
    <p:sldId id="489" r:id="rId16"/>
    <p:sldId id="490" r:id="rId17"/>
    <p:sldId id="491" r:id="rId18"/>
    <p:sldId id="445" r:id="rId19"/>
    <p:sldId id="446" r:id="rId20"/>
    <p:sldId id="481" r:id="rId21"/>
    <p:sldId id="482" r:id="rId22"/>
    <p:sldId id="483" r:id="rId23"/>
    <p:sldId id="484" r:id="rId24"/>
    <p:sldId id="451" r:id="rId25"/>
    <p:sldId id="452" r:id="rId26"/>
    <p:sldId id="492" r:id="rId27"/>
    <p:sldId id="453" r:id="rId28"/>
  </p:sldIdLst>
  <p:sldSz cx="9144000" cy="6858000" type="screen4x3"/>
  <p:notesSz cx="6858000" cy="9144000"/>
  <p:defaultTextStyle>
    <a:defPPr>
      <a:defRPr lang="zh-CN"/>
    </a:defPPr>
    <a:lvl1pPr marL="0" lvl="0" indent="0" algn="just" defTabSz="914400" rtl="0" eaLnBrk="0" fontAlgn="base" latinLnBrk="0" hangingPunct="0">
      <a:lnSpc>
        <a:spcPct val="100000"/>
      </a:lnSpc>
      <a:spcBef>
        <a:spcPct val="0"/>
      </a:spcBef>
      <a:spcAft>
        <a:spcPct val="0"/>
      </a:spcAft>
      <a:buNone/>
      <a:defRPr sz="3200" b="0" i="0" u="none" kern="1200" baseline="0">
        <a:solidFill>
          <a:schemeClr val="tx1"/>
        </a:solidFill>
        <a:latin typeface="Times New Roman" panose="02020603050405020304" pitchFamily="18" charset="0"/>
        <a:ea typeface="宋体" panose="02010600030101010101" pitchFamily="2" charset="-122"/>
        <a:cs typeface="+mn-cs"/>
      </a:defRPr>
    </a:lvl1pPr>
    <a:lvl2pPr marL="457200" lvl="1" indent="0" algn="just" defTabSz="914400" rtl="0" eaLnBrk="0" fontAlgn="base" latinLnBrk="0" hangingPunct="0">
      <a:lnSpc>
        <a:spcPct val="100000"/>
      </a:lnSpc>
      <a:spcBef>
        <a:spcPct val="0"/>
      </a:spcBef>
      <a:spcAft>
        <a:spcPct val="0"/>
      </a:spcAft>
      <a:buNone/>
      <a:defRPr sz="3200" b="0" i="0" u="none" kern="1200" baseline="0">
        <a:solidFill>
          <a:schemeClr val="tx1"/>
        </a:solidFill>
        <a:latin typeface="Times New Roman" panose="02020603050405020304" pitchFamily="18" charset="0"/>
        <a:ea typeface="宋体" panose="02010600030101010101" pitchFamily="2" charset="-122"/>
        <a:cs typeface="+mn-cs"/>
      </a:defRPr>
    </a:lvl2pPr>
    <a:lvl3pPr marL="914400" lvl="2" indent="0" algn="just" defTabSz="914400" rtl="0" eaLnBrk="0" fontAlgn="base" latinLnBrk="0" hangingPunct="0">
      <a:lnSpc>
        <a:spcPct val="100000"/>
      </a:lnSpc>
      <a:spcBef>
        <a:spcPct val="0"/>
      </a:spcBef>
      <a:spcAft>
        <a:spcPct val="0"/>
      </a:spcAft>
      <a:buNone/>
      <a:defRPr sz="3200" b="0" i="0" u="none" kern="1200" baseline="0">
        <a:solidFill>
          <a:schemeClr val="tx1"/>
        </a:solidFill>
        <a:latin typeface="Times New Roman" panose="02020603050405020304" pitchFamily="18" charset="0"/>
        <a:ea typeface="宋体" panose="02010600030101010101" pitchFamily="2" charset="-122"/>
        <a:cs typeface="+mn-cs"/>
      </a:defRPr>
    </a:lvl3pPr>
    <a:lvl4pPr marL="1371600" lvl="3" indent="0" algn="just" defTabSz="914400" rtl="0" eaLnBrk="0" fontAlgn="base" latinLnBrk="0" hangingPunct="0">
      <a:lnSpc>
        <a:spcPct val="100000"/>
      </a:lnSpc>
      <a:spcBef>
        <a:spcPct val="0"/>
      </a:spcBef>
      <a:spcAft>
        <a:spcPct val="0"/>
      </a:spcAft>
      <a:buNone/>
      <a:defRPr sz="3200" b="0" i="0" u="none" kern="1200" baseline="0">
        <a:solidFill>
          <a:schemeClr val="tx1"/>
        </a:solidFill>
        <a:latin typeface="Times New Roman" panose="02020603050405020304" pitchFamily="18" charset="0"/>
        <a:ea typeface="宋体" panose="02010600030101010101" pitchFamily="2" charset="-122"/>
        <a:cs typeface="+mn-cs"/>
      </a:defRPr>
    </a:lvl4pPr>
    <a:lvl5pPr marL="1828800" lvl="4" indent="0" algn="just" defTabSz="914400" rtl="0" eaLnBrk="0" fontAlgn="base" latinLnBrk="0" hangingPunct="0">
      <a:lnSpc>
        <a:spcPct val="100000"/>
      </a:lnSpc>
      <a:spcBef>
        <a:spcPct val="0"/>
      </a:spcBef>
      <a:spcAft>
        <a:spcPct val="0"/>
      </a:spcAft>
      <a:buNone/>
      <a:defRPr sz="3200" b="0" i="0" u="none" kern="1200" baseline="0">
        <a:solidFill>
          <a:schemeClr val="tx1"/>
        </a:solidFill>
        <a:latin typeface="Times New Roman" panose="02020603050405020304" pitchFamily="18" charset="0"/>
        <a:ea typeface="宋体" panose="02010600030101010101" pitchFamily="2" charset="-122"/>
        <a:cs typeface="+mn-cs"/>
      </a:defRPr>
    </a:lvl5pPr>
    <a:lvl6pPr marL="2286000" lvl="5" indent="0" algn="just" defTabSz="914400" rtl="0" eaLnBrk="0" fontAlgn="base" latinLnBrk="0" hangingPunct="0">
      <a:lnSpc>
        <a:spcPct val="100000"/>
      </a:lnSpc>
      <a:spcBef>
        <a:spcPct val="0"/>
      </a:spcBef>
      <a:spcAft>
        <a:spcPct val="0"/>
      </a:spcAft>
      <a:buNone/>
      <a:defRPr sz="3200" b="0" i="0" u="none" kern="1200" baseline="0">
        <a:solidFill>
          <a:schemeClr val="tx1"/>
        </a:solidFill>
        <a:latin typeface="Times New Roman" panose="02020603050405020304" pitchFamily="18" charset="0"/>
        <a:ea typeface="宋体" panose="02010600030101010101" pitchFamily="2" charset="-122"/>
        <a:cs typeface="+mn-cs"/>
      </a:defRPr>
    </a:lvl6pPr>
    <a:lvl7pPr marL="2743200" lvl="6" indent="0" algn="just" defTabSz="914400" rtl="0" eaLnBrk="0" fontAlgn="base" latinLnBrk="0" hangingPunct="0">
      <a:lnSpc>
        <a:spcPct val="100000"/>
      </a:lnSpc>
      <a:spcBef>
        <a:spcPct val="0"/>
      </a:spcBef>
      <a:spcAft>
        <a:spcPct val="0"/>
      </a:spcAft>
      <a:buNone/>
      <a:defRPr sz="3200" b="0" i="0" u="none" kern="1200" baseline="0">
        <a:solidFill>
          <a:schemeClr val="tx1"/>
        </a:solidFill>
        <a:latin typeface="Times New Roman" panose="02020603050405020304" pitchFamily="18" charset="0"/>
        <a:ea typeface="宋体" panose="02010600030101010101" pitchFamily="2" charset="-122"/>
        <a:cs typeface="+mn-cs"/>
      </a:defRPr>
    </a:lvl7pPr>
    <a:lvl8pPr marL="3200400" lvl="7" indent="0" algn="just" defTabSz="914400" rtl="0" eaLnBrk="0" fontAlgn="base" latinLnBrk="0" hangingPunct="0">
      <a:lnSpc>
        <a:spcPct val="100000"/>
      </a:lnSpc>
      <a:spcBef>
        <a:spcPct val="0"/>
      </a:spcBef>
      <a:spcAft>
        <a:spcPct val="0"/>
      </a:spcAft>
      <a:buNone/>
      <a:defRPr sz="3200" b="0" i="0" u="none" kern="1200" baseline="0">
        <a:solidFill>
          <a:schemeClr val="tx1"/>
        </a:solidFill>
        <a:latin typeface="Times New Roman" panose="02020603050405020304" pitchFamily="18" charset="0"/>
        <a:ea typeface="宋体" panose="02010600030101010101" pitchFamily="2" charset="-122"/>
        <a:cs typeface="+mn-cs"/>
      </a:defRPr>
    </a:lvl8pPr>
    <a:lvl9pPr marL="3657600" lvl="8" indent="0" algn="just" defTabSz="914400" rtl="0" eaLnBrk="0" fontAlgn="base" latinLnBrk="0" hangingPunct="0">
      <a:lnSpc>
        <a:spcPct val="100000"/>
      </a:lnSpc>
      <a:spcBef>
        <a:spcPct val="0"/>
      </a:spcBef>
      <a:spcAft>
        <a:spcPct val="0"/>
      </a:spcAft>
      <a:buNone/>
      <a:defRPr sz="3200" b="0" i="0" u="none" kern="1200" baseline="0">
        <a:solidFill>
          <a:schemeClr val="tx1"/>
        </a:solidFill>
        <a:latin typeface="Times New Roman" panose="02020603050405020304" pitchFamily="18" charset="0"/>
        <a:ea typeface="宋体" panose="02010600030101010101" pitchFamily="2" charset="-122"/>
        <a:cs typeface="+mn-cs"/>
      </a:defRPr>
    </a:lvl9pPr>
  </p:defaultTextStyle>
  <p:extLst>
    <p:ext uri="{EFAFB233-063F-42B5-8137-9DF3F51BA10A}">
      <p15:sldGuideLst xmlns:p15="http://schemas.microsoft.com/office/powerpoint/2012/main">
        <p15:guide id="1" orient="horz" pos="2198">
          <p15:clr>
            <a:srgbClr val="A4A3A4"/>
          </p15:clr>
        </p15:guide>
        <p15:guide id="2" pos="2857">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00"/>
    <a:srgbClr val="FF6600"/>
    <a:srgbClr val="66FFCC"/>
    <a:srgbClr val="C0C0C0"/>
    <a:srgbClr val="DDDDDD"/>
    <a:srgbClr val="FFFF99"/>
    <a:srgbClr val="99FFCC"/>
    <a:srgbClr val="0000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227"/>
    <p:restoredTop sz="81637"/>
  </p:normalViewPr>
  <p:slideViewPr>
    <p:cSldViewPr showGuides="1">
      <p:cViewPr varScale="1">
        <p:scale>
          <a:sx n="95" d="100"/>
          <a:sy n="95" d="100"/>
        </p:scale>
        <p:origin x="2148" y="66"/>
      </p:cViewPr>
      <p:guideLst>
        <p:guide orient="horz" pos="2198"/>
        <p:guide pos="2857"/>
      </p:guideLst>
    </p:cSldViewPr>
  </p:slideViewPr>
  <p:outlineViewPr>
    <p:cViewPr>
      <p:scale>
        <a:sx n="33" d="100"/>
        <a:sy n="33" d="100"/>
      </p:scale>
      <p:origin x="0" y="0"/>
    </p:cViewPr>
  </p:outlineViewPr>
  <p:notesTextViewPr>
    <p:cViewPr>
      <p:scale>
        <a:sx n="100" d="100"/>
        <a:sy n="100" d="100"/>
      </p:scale>
      <p:origin x="0" y="0"/>
    </p:cViewPr>
  </p:notesTextViewPr>
  <p:sorterViewPr showFormatting="0">
    <p:cViewPr>
      <p:scale>
        <a:sx n="75" d="100"/>
        <a:sy n="75" d="100"/>
      </p:scale>
      <p:origin x="0" y="4332"/>
    </p:cViewPr>
  </p:sorterViewPr>
  <p:gridSpacing cx="36004" cy="36004"/>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handoutMaster" Target="handoutMasters/handout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4.wmf"/></Relationships>
</file>

<file path=ppt/drawings/_rels/vmlDrawing4.vml.rels><?xml version="1.0" encoding="UTF-8" standalone="yes"?>
<Relationships xmlns="http://schemas.openxmlformats.org/package/2006/relationships"><Relationship Id="rId3" Type="http://schemas.openxmlformats.org/officeDocument/2006/relationships/image" Target="../media/image15.wmf"/><Relationship Id="rId2" Type="http://schemas.openxmlformats.org/officeDocument/2006/relationships/image" Target="../media/image14.wmf"/><Relationship Id="rId1" Type="http://schemas.openxmlformats.org/officeDocument/2006/relationships/image" Target="../media/image13.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8.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9.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20.emf"/></Relationships>
</file>

<file path=ppt/drawings/_rels/vmlDrawing8.vml.rels><?xml version="1.0" encoding="UTF-8" standalone="yes"?>
<Relationships xmlns="http://schemas.openxmlformats.org/package/2006/relationships"><Relationship Id="rId2" Type="http://schemas.openxmlformats.org/officeDocument/2006/relationships/image" Target="../media/image23.wmf"/><Relationship Id="rId1" Type="http://schemas.openxmlformats.org/officeDocument/2006/relationships/image" Target="../media/image22.wmf"/></Relationships>
</file>

<file path=ppt/drawings/_rels/vmlDrawing9.vml.rels><?xml version="1.0" encoding="UTF-8" standalone="yes"?>
<Relationships xmlns="http://schemas.openxmlformats.org/package/2006/relationships"><Relationship Id="rId3" Type="http://schemas.openxmlformats.org/officeDocument/2006/relationships/image" Target="../media/image26.emf"/><Relationship Id="rId2" Type="http://schemas.openxmlformats.org/officeDocument/2006/relationships/image" Target="../media/image25.emf"/><Relationship Id="rId1" Type="http://schemas.openxmlformats.org/officeDocument/2006/relationships/image" Target="../media/image24.emf"/><Relationship Id="rId4" Type="http://schemas.openxmlformats.org/officeDocument/2006/relationships/image" Target="../media/image27.e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2.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70690"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lgn="l" eaLnBrk="1" hangingPunct="1">
              <a:defRPr kumimoji="1" sz="1200">
                <a:ea typeface="宋体" panose="02010600030101010101" pitchFamily="2" charset="-122"/>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1" lang="en-US" altLang="zh-CN" sz="12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endParaRPr>
          </a:p>
        </p:txBody>
      </p:sp>
      <p:sp>
        <p:nvSpPr>
          <p:cNvPr id="370691" name="Rectangle 3"/>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lgn="r" eaLnBrk="1" hangingPunct="1">
              <a:defRPr kumimoji="1" sz="1200">
                <a:ea typeface="宋体" panose="02010600030101010101" pitchFamily="2" charset="-122"/>
              </a:defRPr>
            </a:lvl1pPr>
          </a:lstStyle>
          <a:p>
            <a:pPr marL="0" marR="0" lvl="0" indent="0" algn="r" defTabSz="914400" rtl="0" eaLnBrk="1" fontAlgn="base" latinLnBrk="0" hangingPunct="1">
              <a:lnSpc>
                <a:spcPct val="100000"/>
              </a:lnSpc>
              <a:spcBef>
                <a:spcPct val="0"/>
              </a:spcBef>
              <a:spcAft>
                <a:spcPct val="0"/>
              </a:spcAft>
              <a:buClrTx/>
              <a:buSzTx/>
              <a:buFontTx/>
              <a:buNone/>
              <a:defRPr/>
            </a:pPr>
            <a:endParaRPr kumimoji="1" lang="en-US" altLang="zh-CN" sz="12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endParaRPr>
          </a:p>
        </p:txBody>
      </p:sp>
      <p:sp>
        <p:nvSpPr>
          <p:cNvPr id="370692" name="Rectangle 4"/>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lstStyle>
            <a:lvl1pPr algn="l" eaLnBrk="1" hangingPunct="1">
              <a:defRPr kumimoji="1" sz="1200">
                <a:ea typeface="宋体" panose="02010600030101010101" pitchFamily="2" charset="-122"/>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1" lang="en-US" altLang="zh-CN" sz="12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endParaRPr>
          </a:p>
        </p:txBody>
      </p:sp>
      <p:sp>
        <p:nvSpPr>
          <p:cNvPr id="370693" name="Rectangle 5"/>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lstStyle/>
          <a:p>
            <a:pPr lvl="0" algn="r" eaLnBrk="1" hangingPunct="1">
              <a:buNone/>
            </a:pPr>
            <a:fld id="{9A0DB2DC-4C9A-4742-B13C-FB6460FD3503}" type="slidenum">
              <a:rPr lang="en-US" altLang="zh-CN" sz="1200" dirty="0"/>
              <a:t>‹#›</a:t>
            </a:fld>
            <a:endParaRPr lang="en-US" altLang="zh-CN" sz="1200" dirty="0"/>
          </a:p>
        </p:txBody>
      </p:sp>
    </p:spTree>
    <p:extLst>
      <p:ext uri="{BB962C8B-B14F-4D97-AF65-F5344CB8AC3E}">
        <p14:creationId xmlns:p14="http://schemas.microsoft.com/office/powerpoint/2010/main" val="327283546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52258"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lgn="l" eaLnBrk="1" hangingPunct="1">
              <a:defRPr kumimoji="1" sz="1200">
                <a:ea typeface="宋体" panose="02010600030101010101" pitchFamily="2" charset="-122"/>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1" lang="en-US" altLang="zh-CN" sz="12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endParaRPr>
          </a:p>
        </p:txBody>
      </p:sp>
      <p:sp>
        <p:nvSpPr>
          <p:cNvPr id="352259" name="Rectangle 3"/>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lgn="r" eaLnBrk="1" hangingPunct="1">
              <a:defRPr kumimoji="1" sz="1200">
                <a:ea typeface="宋体" panose="02010600030101010101" pitchFamily="2" charset="-122"/>
              </a:defRPr>
            </a:lvl1pPr>
          </a:lstStyle>
          <a:p>
            <a:pPr marL="0" marR="0" lvl="0" indent="0" algn="r" defTabSz="914400" rtl="0" eaLnBrk="1" fontAlgn="base" latinLnBrk="0" hangingPunct="1">
              <a:lnSpc>
                <a:spcPct val="100000"/>
              </a:lnSpc>
              <a:spcBef>
                <a:spcPct val="0"/>
              </a:spcBef>
              <a:spcAft>
                <a:spcPct val="0"/>
              </a:spcAft>
              <a:buClrTx/>
              <a:buSzTx/>
              <a:buFontTx/>
              <a:buNone/>
              <a:defRPr/>
            </a:pPr>
            <a:endParaRPr kumimoji="1" lang="en-US" altLang="zh-CN" sz="12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endParaRPr>
          </a:p>
        </p:txBody>
      </p:sp>
      <p:sp>
        <p:nvSpPr>
          <p:cNvPr id="119812" name="Rectangle 4"/>
          <p:cNvSpPr>
            <a:spLocks noGrp="1" noRot="1" noChangeAspect="1" noTextEdit="1"/>
          </p:cNvSpPr>
          <p:nvPr>
            <p:ph type="sldImg" idx="2"/>
          </p:nvPr>
        </p:nvSpPr>
        <p:spPr>
          <a:xfrm>
            <a:off x="1143000" y="685800"/>
            <a:ext cx="4572000" cy="3429000"/>
          </a:xfrm>
          <a:prstGeom prst="rect">
            <a:avLst/>
          </a:prstGeom>
          <a:noFill/>
          <a:ln w="9525" cap="flat" cmpd="sng">
            <a:solidFill>
              <a:srgbClr val="000000"/>
            </a:solidFill>
            <a:prstDash val="solid"/>
            <a:miter/>
            <a:headEnd type="none" w="med" len="med"/>
            <a:tailEnd type="none" w="med" len="med"/>
          </a:ln>
        </p:spPr>
      </p:sp>
      <p:sp>
        <p:nvSpPr>
          <p:cNvPr id="352261" name="Rectangle 5"/>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p>
            <a:pPr marL="0" marR="0" lvl="0" indent="0" algn="l" defTabSz="914400" rtl="0" eaLnBrk="0" fontAlgn="base" latinLnBrk="0" hangingPunct="0">
              <a:lnSpc>
                <a:spcPct val="100000"/>
              </a:lnSpc>
              <a:spcBef>
                <a:spcPct val="30000"/>
              </a:spcBef>
              <a:spcAft>
                <a:spcPct val="0"/>
              </a:spcAft>
              <a:buClrTx/>
              <a:buSzTx/>
              <a:buFontTx/>
              <a:buNone/>
              <a:defRPr/>
            </a:pPr>
            <a:r>
              <a:rPr kumimoji="1" lang="zh-CN" altLang="en-US" sz="1200" b="0" i="0" u="none" strike="noStrike" kern="1200" cap="none" spc="0" normalizeH="0" baseline="0" noProof="0" smtClean="0">
                <a:ln>
                  <a:noFill/>
                </a:ln>
                <a:solidFill>
                  <a:schemeClr val="tx1"/>
                </a:solidFill>
                <a:effectLst/>
                <a:uLnTx/>
                <a:uFillTx/>
                <a:latin typeface="Times New Roman" panose="02020603050405020304" pitchFamily="18" charset="0"/>
                <a:ea typeface="宋体" panose="02010600030101010101" pitchFamily="2" charset="-122"/>
                <a:cs typeface="+mn-cs"/>
              </a:rPr>
              <a:t>单击此处编辑母版文本样式</a:t>
            </a:r>
          </a:p>
          <a:p>
            <a:pPr marL="457200" marR="0" lvl="1" indent="0" algn="l" defTabSz="914400" rtl="0" eaLnBrk="0" fontAlgn="base" latinLnBrk="0" hangingPunct="0">
              <a:lnSpc>
                <a:spcPct val="100000"/>
              </a:lnSpc>
              <a:spcBef>
                <a:spcPct val="30000"/>
              </a:spcBef>
              <a:spcAft>
                <a:spcPct val="0"/>
              </a:spcAft>
              <a:buClrTx/>
              <a:buSzTx/>
              <a:buFontTx/>
              <a:buNone/>
              <a:defRPr/>
            </a:pPr>
            <a:r>
              <a:rPr kumimoji="1" lang="zh-CN" altLang="en-US" sz="1200" b="0" i="0" u="none" strike="noStrike" kern="1200" cap="none" spc="0" normalizeH="0" baseline="0" noProof="0" smtClean="0">
                <a:ln>
                  <a:noFill/>
                </a:ln>
                <a:solidFill>
                  <a:schemeClr val="tx1"/>
                </a:solidFill>
                <a:effectLst/>
                <a:uLnTx/>
                <a:uFillTx/>
                <a:latin typeface="Times New Roman" panose="02020603050405020304" pitchFamily="18" charset="0"/>
                <a:ea typeface="宋体" panose="02010600030101010101" pitchFamily="2" charset="-122"/>
                <a:cs typeface="+mn-cs"/>
              </a:rPr>
              <a:t>第二级</a:t>
            </a:r>
          </a:p>
          <a:p>
            <a:pPr marL="914400" marR="0" lvl="2" indent="0" algn="l" defTabSz="914400" rtl="0" eaLnBrk="0" fontAlgn="base" latinLnBrk="0" hangingPunct="0">
              <a:lnSpc>
                <a:spcPct val="100000"/>
              </a:lnSpc>
              <a:spcBef>
                <a:spcPct val="30000"/>
              </a:spcBef>
              <a:spcAft>
                <a:spcPct val="0"/>
              </a:spcAft>
              <a:buClrTx/>
              <a:buSzTx/>
              <a:buFontTx/>
              <a:buNone/>
              <a:defRPr/>
            </a:pPr>
            <a:r>
              <a:rPr kumimoji="1" lang="zh-CN" altLang="en-US" sz="1200" b="0" i="0" u="none" strike="noStrike" kern="1200" cap="none" spc="0" normalizeH="0" baseline="0" noProof="0" smtClean="0">
                <a:ln>
                  <a:noFill/>
                </a:ln>
                <a:solidFill>
                  <a:schemeClr val="tx1"/>
                </a:solidFill>
                <a:effectLst/>
                <a:uLnTx/>
                <a:uFillTx/>
                <a:latin typeface="Times New Roman" panose="02020603050405020304" pitchFamily="18" charset="0"/>
                <a:ea typeface="宋体" panose="02010600030101010101" pitchFamily="2" charset="-122"/>
                <a:cs typeface="+mn-cs"/>
              </a:rPr>
              <a:t>第三级</a:t>
            </a:r>
          </a:p>
          <a:p>
            <a:pPr marL="1371600" marR="0" lvl="3" indent="0" algn="l" defTabSz="914400" rtl="0" eaLnBrk="0" fontAlgn="base" latinLnBrk="0" hangingPunct="0">
              <a:lnSpc>
                <a:spcPct val="100000"/>
              </a:lnSpc>
              <a:spcBef>
                <a:spcPct val="30000"/>
              </a:spcBef>
              <a:spcAft>
                <a:spcPct val="0"/>
              </a:spcAft>
              <a:buClrTx/>
              <a:buSzTx/>
              <a:buFontTx/>
              <a:buNone/>
              <a:defRPr/>
            </a:pPr>
            <a:r>
              <a:rPr kumimoji="1" lang="zh-CN" altLang="en-US" sz="1200" b="0" i="0" u="none" strike="noStrike" kern="1200" cap="none" spc="0" normalizeH="0" baseline="0" noProof="0" smtClean="0">
                <a:ln>
                  <a:noFill/>
                </a:ln>
                <a:solidFill>
                  <a:schemeClr val="tx1"/>
                </a:solidFill>
                <a:effectLst/>
                <a:uLnTx/>
                <a:uFillTx/>
                <a:latin typeface="Times New Roman" panose="02020603050405020304" pitchFamily="18" charset="0"/>
                <a:ea typeface="宋体" panose="02010600030101010101" pitchFamily="2" charset="-122"/>
                <a:cs typeface="+mn-cs"/>
              </a:rPr>
              <a:t>第四级</a:t>
            </a:r>
          </a:p>
          <a:p>
            <a:pPr marL="1828800" marR="0" lvl="4" indent="0" algn="l" defTabSz="914400" rtl="0" eaLnBrk="0" fontAlgn="base" latinLnBrk="0" hangingPunct="0">
              <a:lnSpc>
                <a:spcPct val="100000"/>
              </a:lnSpc>
              <a:spcBef>
                <a:spcPct val="30000"/>
              </a:spcBef>
              <a:spcAft>
                <a:spcPct val="0"/>
              </a:spcAft>
              <a:buClrTx/>
              <a:buSzTx/>
              <a:buFontTx/>
              <a:buNone/>
              <a:defRPr/>
            </a:pPr>
            <a:r>
              <a:rPr kumimoji="1" lang="zh-CN" altLang="en-US" sz="1200" b="0" i="0" u="none" strike="noStrike" kern="1200" cap="none" spc="0" normalizeH="0" baseline="0" noProof="0" smtClean="0">
                <a:ln>
                  <a:noFill/>
                </a:ln>
                <a:solidFill>
                  <a:schemeClr val="tx1"/>
                </a:solidFill>
                <a:effectLst/>
                <a:uLnTx/>
                <a:uFillTx/>
                <a:latin typeface="Times New Roman" panose="02020603050405020304" pitchFamily="18" charset="0"/>
                <a:ea typeface="宋体" panose="02010600030101010101" pitchFamily="2" charset="-122"/>
                <a:cs typeface="+mn-cs"/>
              </a:rPr>
              <a:t>第五级</a:t>
            </a:r>
          </a:p>
        </p:txBody>
      </p:sp>
      <p:sp>
        <p:nvSpPr>
          <p:cNvPr id="352262" name="Rectangle 6"/>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lstStyle>
            <a:lvl1pPr algn="l" eaLnBrk="1" hangingPunct="1">
              <a:defRPr kumimoji="1" sz="1200">
                <a:ea typeface="宋体" panose="02010600030101010101" pitchFamily="2" charset="-122"/>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1" lang="en-US" altLang="zh-CN" sz="12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endParaRPr>
          </a:p>
        </p:txBody>
      </p:sp>
      <p:sp>
        <p:nvSpPr>
          <p:cNvPr id="352263" name="Rectangle 7"/>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lstStyle/>
          <a:p>
            <a:pPr lvl="0" algn="r" eaLnBrk="1" hangingPunct="1">
              <a:buNone/>
            </a:pPr>
            <a:fld id="{9A0DB2DC-4C9A-4742-B13C-FB6460FD3503}" type="slidenum">
              <a:rPr lang="en-US" altLang="zh-CN" sz="1200" dirty="0"/>
              <a:t>‹#›</a:t>
            </a:fld>
            <a:endParaRPr lang="en-US" altLang="zh-CN" sz="1200" dirty="0"/>
          </a:p>
        </p:txBody>
      </p:sp>
    </p:spTree>
    <p:extLst>
      <p:ext uri="{BB962C8B-B14F-4D97-AF65-F5344CB8AC3E}">
        <p14:creationId xmlns:p14="http://schemas.microsoft.com/office/powerpoint/2010/main" val="2416865770"/>
      </p:ext>
    </p:extLst>
  </p:cSld>
  <p:clrMap bg1="lt1" tx1="dk1" bg2="lt2" tx2="dk2" accent1="accent1" accent2="accent2" accent3="accent3" accent4="accent4" accent5="accent5" accent6="accent6" hlink="hlink" folHlink="folHlink"/>
  <p:hf sldNum="0" hdr="0" ftr="0" dt="0"/>
  <p:notesStyle>
    <a:lvl1pPr algn="l" rtl="0" eaLnBrk="0" fontAlgn="base" hangingPunct="0">
      <a:spcBef>
        <a:spcPct val="30000"/>
      </a:spcBef>
      <a:spcAft>
        <a:spcPct val="0"/>
      </a:spcAft>
      <a:defRPr kumimoji="1" sz="1200" kern="1200">
        <a:solidFill>
          <a:schemeClr val="tx1"/>
        </a:solidFill>
        <a:latin typeface="Times New Roman" panose="02020603050405020304" pitchFamily="18" charset="0"/>
        <a:ea typeface="宋体" panose="02010600030101010101" pitchFamily="2" charset="-122"/>
        <a:cs typeface="+mn-cs"/>
      </a:defRPr>
    </a:lvl1pPr>
    <a:lvl2pPr marL="457200" algn="l" rtl="0" eaLnBrk="0" fontAlgn="base" hangingPunct="0">
      <a:spcBef>
        <a:spcPct val="30000"/>
      </a:spcBef>
      <a:spcAft>
        <a:spcPct val="0"/>
      </a:spcAft>
      <a:defRPr kumimoji="1" sz="1200" kern="1200">
        <a:solidFill>
          <a:schemeClr val="tx1"/>
        </a:solidFill>
        <a:latin typeface="Times New Roman" panose="02020603050405020304" pitchFamily="18" charset="0"/>
        <a:ea typeface="宋体" panose="02010600030101010101" pitchFamily="2" charset="-122"/>
        <a:cs typeface="+mn-cs"/>
      </a:defRPr>
    </a:lvl2pPr>
    <a:lvl3pPr marL="914400" algn="l" rtl="0" eaLnBrk="0" fontAlgn="base" hangingPunct="0">
      <a:spcBef>
        <a:spcPct val="30000"/>
      </a:spcBef>
      <a:spcAft>
        <a:spcPct val="0"/>
      </a:spcAft>
      <a:defRPr kumimoji="1" sz="1200" kern="1200">
        <a:solidFill>
          <a:schemeClr val="tx1"/>
        </a:solidFill>
        <a:latin typeface="Times New Roman" panose="02020603050405020304" pitchFamily="18" charset="0"/>
        <a:ea typeface="宋体" panose="02010600030101010101" pitchFamily="2" charset="-122"/>
        <a:cs typeface="+mn-cs"/>
      </a:defRPr>
    </a:lvl3pPr>
    <a:lvl4pPr marL="1371600" algn="l" rtl="0" eaLnBrk="0" fontAlgn="base" hangingPunct="0">
      <a:spcBef>
        <a:spcPct val="30000"/>
      </a:spcBef>
      <a:spcAft>
        <a:spcPct val="0"/>
      </a:spcAft>
      <a:defRPr kumimoji="1" sz="1200" kern="1200">
        <a:solidFill>
          <a:schemeClr val="tx1"/>
        </a:solidFill>
        <a:latin typeface="Times New Roman" panose="02020603050405020304" pitchFamily="18" charset="0"/>
        <a:ea typeface="宋体" panose="02010600030101010101" pitchFamily="2" charset="-122"/>
        <a:cs typeface="+mn-cs"/>
      </a:defRPr>
    </a:lvl4pPr>
    <a:lvl5pPr marL="1828800" algn="l" rtl="0" eaLnBrk="0" fontAlgn="base" hangingPunct="0">
      <a:spcBef>
        <a:spcPct val="30000"/>
      </a:spcBef>
      <a:spcAft>
        <a:spcPct val="0"/>
      </a:spcAft>
      <a:defRPr kumimoji="1" sz="1200" kern="1200">
        <a:solidFill>
          <a:schemeClr val="tx1"/>
        </a:solidFill>
        <a:latin typeface="Times New Roman" panose="02020603050405020304" pitchFamily="18" charset="0"/>
        <a:ea typeface="宋体" panose="02010600030101010101" pitchFamily="2"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xpg','','show" TargetMode="External"/><Relationship Id="rId2" Type="http://schemas.openxmlformats.org/officeDocument/2006/relationships/slide" Target="../slides/slide20.xml"/><Relationship Id="rId1" Type="http://schemas.openxmlformats.org/officeDocument/2006/relationships/notesMaster" Target="../notesMasters/notesMaster1.xml"/><Relationship Id="rId6" Type="http://schemas.openxmlformats.org/officeDocument/2006/relationships/hyperlink" Target="typg','','show" TargetMode="External"/><Relationship Id="rId5" Type="http://schemas.openxmlformats.org/officeDocument/2006/relationships/hyperlink" Target="ypg','','show" TargetMode="External"/><Relationship Id="rId4" Type="http://schemas.openxmlformats.org/officeDocument/2006/relationships/hyperlink" Target="http://jpkc.nwpu.edu.cn/jp2005/25/dzjc/p05/ch20/sec04/theory.htm" TargetMode="Externa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幻灯片图像占位符 1"/>
          <p:cNvSpPr>
            <a:spLocks noGrp="1" noRot="1" noChangeAspect="1" noTextEdit="1"/>
          </p:cNvSpPr>
          <p:nvPr>
            <p:ph type="sldImg"/>
          </p:nvPr>
        </p:nvSpPr>
        <p:spPr/>
      </p:sp>
      <p:sp>
        <p:nvSpPr>
          <p:cNvPr id="125955" name="备注占位符 2"/>
          <p:cNvSpPr>
            <a:spLocks noGrp="1"/>
          </p:cNvSpPr>
          <p:nvPr>
            <p:ph type="body" idx="1"/>
          </p:nvPr>
        </p:nvSpPr>
        <p:spPr/>
        <p:txBody>
          <a:bodyPr wrap="square" lIns="91440" tIns="45720" rIns="91440" bIns="45720" anchor="t"/>
          <a:lstStyle/>
          <a:p>
            <a:pPr lvl="0"/>
            <a:r>
              <a:rPr lang="en-US" altLang="zh-CN" dirty="0"/>
              <a:t>60</a:t>
            </a:r>
            <a:r>
              <a:rPr lang="zh-CN" altLang="en-US" dirty="0"/>
              <a:t>度</a:t>
            </a:r>
          </a:p>
        </p:txBody>
      </p:sp>
      <p:sp>
        <p:nvSpPr>
          <p:cNvPr id="125956" name="灯片编号占位符 3"/>
          <p:cNvSpPr txBox="1">
            <a:spLocks noGrp="1"/>
          </p:cNvSpPr>
          <p:nvPr>
            <p:ph type="sldNum" sz="quarter"/>
          </p:nvPr>
        </p:nvSpPr>
        <p:spPr>
          <a:xfrm>
            <a:off x="3884613" y="8685213"/>
            <a:ext cx="2971800" cy="457200"/>
          </a:xfrm>
          <a:prstGeom prst="rect">
            <a:avLst/>
          </a:prstGeom>
          <a:noFill/>
          <a:ln w="9525">
            <a:noFill/>
          </a:ln>
        </p:spPr>
        <p:txBody>
          <a:bodyPr anchor="b"/>
          <a:lstStyle/>
          <a:p>
            <a:pPr lvl="0" algn="r" eaLnBrk="1" hangingPunct="1"/>
            <a:fld id="{9A0DB2DC-4C9A-4742-B13C-FB6460FD3503}" type="slidenum">
              <a:rPr lang="en-US" altLang="zh-CN" sz="1200" dirty="0"/>
              <a:t>11</a:t>
            </a:fld>
            <a:endParaRPr lang="en-US" altLang="zh-CN" sz="1200"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苏格兰物理学家</a:t>
            </a:r>
          </a:p>
          <a:p>
            <a:r>
              <a:rPr lang="zh-CN" altLang="en-US"/>
              <a:t>自然光在电介质界面上反射和折射时，一般情况下反射光和折射光都是部分偏振光，只有当入射角为某特定角时反射光才是线偏振光，其振动方向与入射面垂直，此特定角称为布儒斯特角或起偏角。此规律称为布儒斯特定律。</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p:cNvSpPr txBox="1">
            <a:spLocks noGrp="1"/>
          </p:cNvSpPr>
          <p:nvPr>
            <p:ph type="sldNum" sz="quarter"/>
          </p:nvPr>
        </p:nvSpPr>
        <p:spPr>
          <a:xfrm>
            <a:off x="3884613" y="8685213"/>
            <a:ext cx="2971800" cy="457200"/>
          </a:xfrm>
          <a:prstGeom prst="rect">
            <a:avLst/>
          </a:prstGeom>
          <a:noFill/>
          <a:ln w="9525">
            <a:noFill/>
          </a:ln>
        </p:spPr>
        <p:txBody>
          <a:bodyPr anchor="b"/>
          <a:lstStyle/>
          <a:p>
            <a:pPr lvl="0" algn="r" eaLnBrk="1" hangingPunct="1"/>
            <a:fld id="{9A0DB2DC-4C9A-4742-B13C-FB6460FD3503}" type="slidenum">
              <a:rPr lang="en-US" altLang="zh-CN" sz="1200" dirty="0"/>
              <a:t>19</a:t>
            </a:fld>
            <a:endParaRPr lang="en-US" altLang="zh-CN" sz="1200" dirty="0"/>
          </a:p>
        </p:txBody>
      </p:sp>
      <p:sp>
        <p:nvSpPr>
          <p:cNvPr id="126979" name="Rectangle 2"/>
          <p:cNvSpPr>
            <a:spLocks noGrp="1" noRot="1" noChangeAspect="1" noTextEdit="1"/>
          </p:cNvSpPr>
          <p:nvPr>
            <p:ph type="sldImg"/>
          </p:nvPr>
        </p:nvSpPr>
        <p:spPr/>
      </p:sp>
      <p:sp>
        <p:nvSpPr>
          <p:cNvPr id="126980" name="Rectangle 3"/>
          <p:cNvSpPr>
            <a:spLocks noGrp="1"/>
          </p:cNvSpPr>
          <p:nvPr>
            <p:ph type="body" idx="1"/>
          </p:nvPr>
        </p:nvSpPr>
        <p:spPr/>
        <p:txBody>
          <a:bodyPr wrap="square" lIns="91440" tIns="45720" rIns="91440" bIns="45720" anchor="t"/>
          <a:lstStyle/>
          <a:p>
            <a:pPr lvl="0" eaLnBrk="1" hangingPunct="1"/>
            <a:r>
              <a:rPr lang="zh-CN" altLang="en-US" dirty="0"/>
              <a:t>包含光轴与晶面法线的平面为</a:t>
            </a:r>
            <a:r>
              <a:rPr lang="zh-CN" altLang="en-US" dirty="0">
                <a:hlinkClick r:id="" action="ppaction://noaction"/>
              </a:rPr>
              <a:t>主截面</a:t>
            </a:r>
            <a:r>
              <a:rPr lang="zh-CN" altLang="en-US" dirty="0"/>
              <a:t>。</a:t>
            </a:r>
            <a:br>
              <a:rPr lang="zh-CN" altLang="en-US" dirty="0"/>
            </a:br>
            <a:r>
              <a:rPr lang="zh-CN" altLang="en-US" b="1" dirty="0"/>
              <a:t>　　 光主平面和 光主平面</a:t>
            </a:r>
            <a:r>
              <a:rPr lang="zh-CN" altLang="en-US" dirty="0"/>
              <a:t/>
            </a:r>
            <a:br>
              <a:rPr lang="zh-CN" altLang="en-US" dirty="0"/>
            </a:br>
            <a:r>
              <a:rPr lang="zh-CN" altLang="en-US" dirty="0"/>
              <a:t>　　由光轴和 光组成的平面为 光主平面。 光振动面垂直于主平面。由光轴和 光组成的平面为 光主平面。 光的振动面平行于主平面。当入射面与主截面重合时，两主平面均与主截面重合。 光、 光振动相互垂直。　　（</a:t>
            </a:r>
            <a:r>
              <a:rPr lang="zh-CN" altLang="en-US" dirty="0">
                <a:hlinkClick r:id="" action="ppaction://noaction"/>
              </a:rPr>
              <a:t>图示</a:t>
            </a:r>
            <a:r>
              <a:rPr lang="zh-CN" altLang="en-US" dirty="0"/>
              <a:t>）</a:t>
            </a:r>
            <a:br>
              <a:rPr lang="zh-CN" altLang="en-US" dirty="0"/>
            </a:br>
            <a:endParaRPr lang="zh-CN" alt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p:cNvSpPr txBox="1">
            <a:spLocks noGrp="1"/>
          </p:cNvSpPr>
          <p:nvPr>
            <p:ph type="sldNum" sz="quarter"/>
          </p:nvPr>
        </p:nvSpPr>
        <p:spPr>
          <a:xfrm>
            <a:off x="3884613" y="8685213"/>
            <a:ext cx="2971800" cy="457200"/>
          </a:xfrm>
          <a:prstGeom prst="rect">
            <a:avLst/>
          </a:prstGeom>
          <a:noFill/>
          <a:ln w="9525">
            <a:noFill/>
          </a:ln>
        </p:spPr>
        <p:txBody>
          <a:bodyPr anchor="b"/>
          <a:lstStyle/>
          <a:p>
            <a:pPr lvl="0" algn="r" eaLnBrk="1" hangingPunct="1"/>
            <a:fld id="{9A0DB2DC-4C9A-4742-B13C-FB6460FD3503}" type="slidenum">
              <a:rPr lang="en-US" altLang="zh-CN" sz="1200" dirty="0"/>
              <a:t>20</a:t>
            </a:fld>
            <a:endParaRPr lang="en-US" altLang="zh-CN" sz="1200" dirty="0"/>
          </a:p>
        </p:txBody>
      </p:sp>
      <p:sp>
        <p:nvSpPr>
          <p:cNvPr id="128003" name="Rectangle 2"/>
          <p:cNvSpPr>
            <a:spLocks noGrp="1" noRot="1" noChangeAspect="1" noTextEdit="1"/>
          </p:cNvSpPr>
          <p:nvPr>
            <p:ph type="sldImg"/>
          </p:nvPr>
        </p:nvSpPr>
        <p:spPr/>
      </p:sp>
      <p:sp>
        <p:nvSpPr>
          <p:cNvPr id="128004" name="Rectangle 3"/>
          <p:cNvSpPr>
            <a:spLocks noGrp="1"/>
          </p:cNvSpPr>
          <p:nvPr>
            <p:ph type="body" idx="1"/>
          </p:nvPr>
        </p:nvSpPr>
        <p:spPr/>
        <p:txBody>
          <a:bodyPr wrap="square" lIns="91440" tIns="45720" rIns="91440" bIns="45720" anchor="t"/>
          <a:lstStyle/>
          <a:p>
            <a:pPr lvl="0" eaLnBrk="1" hangingPunct="1"/>
            <a:r>
              <a:rPr lang="zh-CN" altLang="en-US" dirty="0"/>
              <a:t>我们已知，当</a:t>
            </a:r>
            <a:r>
              <a:rPr lang="zh-CN" altLang="en-US" dirty="0">
                <a:hlinkClick r:id="rId3"/>
                <a:hlinkMouseOver r:id="rId3"/>
              </a:rPr>
              <a:t>线偏振光</a:t>
            </a:r>
            <a:r>
              <a:rPr lang="zh-CN" altLang="en-US" dirty="0"/>
              <a:t>垂直入射到某晶面，且该晶面的光轴与晶面平行时，将产生双折射，这时的 光与 光沿同一方向传播，但速度不同， 光振动垂直于光轴，振幅为 ， 光振动平行于光轴，振幅为 ，如图所示。 </a:t>
            </a:r>
            <a:br>
              <a:rPr lang="zh-CN" altLang="en-US" dirty="0"/>
            </a:br>
            <a:r>
              <a:rPr lang="zh-CN" altLang="en-US" dirty="0"/>
              <a:t>　　我们利用两频率相同、振动方向相互垂直、相位差为 的简谐振动合成的</a:t>
            </a:r>
            <a:r>
              <a:rPr lang="zh-CN" altLang="en-US" dirty="0">
                <a:hlinkClick r:id="rId4"/>
              </a:rPr>
              <a:t>原理</a:t>
            </a:r>
            <a:r>
              <a:rPr lang="zh-CN" altLang="en-US" dirty="0"/>
              <a:t>，可以得出：</a:t>
            </a:r>
            <a:br>
              <a:rPr lang="zh-CN" altLang="en-US" dirty="0"/>
            </a:br>
            <a:r>
              <a:rPr lang="zh-CN" altLang="en-US" dirty="0"/>
              <a:t>　　</a:t>
            </a:r>
            <a:r>
              <a:rPr lang="en-US" altLang="zh-CN" dirty="0"/>
              <a:t>1</a:t>
            </a:r>
            <a:r>
              <a:rPr lang="zh-CN" altLang="en-US" dirty="0"/>
              <a:t>） 当 时， 光、 光通过晶片后合成为线偏振光。</a:t>
            </a:r>
            <a:br>
              <a:rPr lang="zh-CN" altLang="en-US" dirty="0"/>
            </a:br>
            <a:r>
              <a:rPr lang="zh-CN" altLang="en-US" dirty="0"/>
              <a:t>　　</a:t>
            </a:r>
            <a:r>
              <a:rPr lang="en-US" altLang="zh-CN" dirty="0"/>
              <a:t>2</a:t>
            </a:r>
            <a:r>
              <a:rPr lang="zh-CN" altLang="en-US" dirty="0"/>
              <a:t>） 当 时，合成后仍为线偏振光，但相对于原入射线偏振光振动面转了一个角度。</a:t>
            </a:r>
            <a:br>
              <a:rPr lang="zh-CN" altLang="en-US" dirty="0"/>
            </a:br>
            <a:r>
              <a:rPr lang="zh-CN" altLang="en-US" dirty="0"/>
              <a:t>　　</a:t>
            </a:r>
            <a:r>
              <a:rPr lang="en-US" altLang="zh-CN" dirty="0"/>
              <a:t>3</a:t>
            </a:r>
            <a:r>
              <a:rPr lang="zh-CN" altLang="en-US" dirty="0"/>
              <a:t>） 当 时，合成后得</a:t>
            </a:r>
            <a:r>
              <a:rPr lang="zh-CN" altLang="en-US" dirty="0">
                <a:hlinkClick r:id="rId5"/>
                <a:hlinkMouseOver r:id="rId6"/>
              </a:rPr>
              <a:t>椭圆偏振光</a:t>
            </a:r>
            <a:r>
              <a:rPr lang="zh-CN" altLang="en-US" dirty="0"/>
              <a:t>，光矢量端点描绘出椭圆轨迹。若 ，即为</a:t>
            </a:r>
            <a:r>
              <a:rPr lang="zh-CN" altLang="en-US" dirty="0">
                <a:hlinkClick r:id=""/>
                <a:hlinkMouseOver r:id="rId5"/>
              </a:rPr>
              <a:t>圆偏振光</a:t>
            </a:r>
            <a:r>
              <a:rPr lang="zh-CN" altLang="en-US" dirty="0"/>
              <a:t>，光矢量端点描绘出圆轨迹。</a:t>
            </a:r>
            <a:br>
              <a:rPr lang="zh-CN" altLang="en-US" dirty="0"/>
            </a:br>
            <a:r>
              <a:rPr lang="zh-CN" altLang="en-US" dirty="0"/>
              <a:t>　　</a:t>
            </a:r>
            <a:r>
              <a:rPr lang="en-US" altLang="zh-CN" dirty="0"/>
              <a:t>4</a:t>
            </a:r>
            <a:r>
              <a:rPr lang="zh-CN" altLang="en-US" dirty="0"/>
              <a:t>）当 为其他值，合成后为椭圆偏振光。 </a:t>
            </a:r>
            <a:br>
              <a:rPr lang="zh-CN" altLang="en-US" dirty="0"/>
            </a:br>
            <a:endParaRPr lang="zh-CN" alt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幻灯片图像占位符 1"/>
          <p:cNvSpPr>
            <a:spLocks noGrp="1" noRot="1" noChangeAspect="1" noTextEdit="1"/>
          </p:cNvSpPr>
          <p:nvPr>
            <p:ph type="sldImg"/>
          </p:nvPr>
        </p:nvSpPr>
        <p:spPr/>
      </p:sp>
      <p:sp>
        <p:nvSpPr>
          <p:cNvPr id="129027" name="备注占位符 2"/>
          <p:cNvSpPr>
            <a:spLocks noGrp="1"/>
          </p:cNvSpPr>
          <p:nvPr>
            <p:ph type="body" idx="1"/>
          </p:nvPr>
        </p:nvSpPr>
        <p:spPr/>
        <p:txBody>
          <a:bodyPr wrap="square" lIns="91440" tIns="45720" rIns="91440" bIns="45720" anchor="t"/>
          <a:lstStyle/>
          <a:p>
            <a:pPr lvl="0"/>
            <a:r>
              <a:rPr lang="zh-CN" altLang="en-US" dirty="0"/>
              <a:t>波片的快轴（或慢轴）与椭圆的长轴（短轴也行）重合时出射的是线偏振光。</a:t>
            </a:r>
          </a:p>
          <a:p>
            <a:pPr lvl="0"/>
            <a:r>
              <a:rPr lang="zh-CN" altLang="en-US" dirty="0"/>
              <a:t>怎么找到椭圆偏振光长轴？ 旋转偏振片，光强最弱时偏振片透射方向与偏振光长轴长轴垂直。</a:t>
            </a:r>
          </a:p>
          <a:p>
            <a:pPr lvl="0"/>
            <a:r>
              <a:rPr lang="zh-CN" altLang="en-US" dirty="0"/>
              <a:t>为什么快轴与长轴重合时出射线偏振光？</a:t>
            </a:r>
          </a:p>
          <a:p>
            <a:pPr lvl="0"/>
            <a:r>
              <a:rPr lang="zh-CN" altLang="en-US" dirty="0"/>
              <a:t>1.椭圆偏振光的光强按两个正交方向分解，若这两个正交方向正好是长轴短轴，则x，y方向的光强分量差为</a:t>
            </a:r>
            <a:r>
              <a:rPr lang="zh-CN" altLang="en-US" dirty="0">
                <a:solidFill>
                  <a:schemeClr val="accent2"/>
                </a:solidFill>
                <a:latin typeface="黑体" panose="02010609060101010101" pitchFamily="49" charset="-122"/>
                <a:ea typeface="黑体" panose="02010609060101010101" pitchFamily="49" charset="-122"/>
                <a:sym typeface="Symbol" panose="05050102010706020507" pitchFamily="18" charset="2"/>
              </a:rPr>
              <a:t></a:t>
            </a:r>
            <a:r>
              <a:rPr lang="zh-CN" altLang="en-US" dirty="0"/>
              <a:t>/2 。</a:t>
            </a:r>
          </a:p>
          <a:p>
            <a:pPr lvl="0"/>
            <a:r>
              <a:rPr lang="zh-CN" altLang="en-US" dirty="0"/>
              <a:t>2. 1/4波片让快慢轴方向光产生</a:t>
            </a:r>
            <a:r>
              <a:rPr lang="zh-CN" altLang="en-US" dirty="0">
                <a:solidFill>
                  <a:schemeClr val="accent2"/>
                </a:solidFill>
                <a:latin typeface="黑体" panose="02010609060101010101" pitchFamily="49" charset="-122"/>
                <a:ea typeface="黑体" panose="02010609060101010101" pitchFamily="49" charset="-122"/>
                <a:sym typeface="Symbol" panose="05050102010706020507" pitchFamily="18" charset="2"/>
              </a:rPr>
              <a:t></a:t>
            </a:r>
            <a:r>
              <a:rPr lang="zh-CN" altLang="en-US" dirty="0"/>
              <a:t>/2相位差。</a:t>
            </a:r>
          </a:p>
          <a:p>
            <a:pPr lvl="0"/>
            <a:r>
              <a:rPr lang="zh-CN" altLang="en-US" dirty="0"/>
              <a:t>3. x，y方向相位差为0或</a:t>
            </a:r>
            <a:r>
              <a:rPr lang="zh-CN" altLang="en-US" dirty="0">
                <a:solidFill>
                  <a:schemeClr val="accent2"/>
                </a:solidFill>
                <a:latin typeface="黑体" panose="02010609060101010101" pitchFamily="49" charset="-122"/>
                <a:ea typeface="黑体" panose="02010609060101010101" pitchFamily="49" charset="-122"/>
                <a:sym typeface="Symbol" panose="05050102010706020507" pitchFamily="18" charset="2"/>
              </a:rPr>
              <a:t></a:t>
            </a:r>
            <a:r>
              <a:rPr lang="zh-CN" altLang="en-US" dirty="0"/>
              <a:t>时为线偏振光。</a:t>
            </a:r>
          </a:p>
          <a:p>
            <a:pPr lvl="0"/>
            <a:endParaRPr lang="zh-CN" altLang="en-US" dirty="0"/>
          </a:p>
          <a:p>
            <a:pPr lvl="0"/>
            <a:r>
              <a:rPr lang="zh-CN" altLang="en-US" dirty="0"/>
              <a:t>线偏振光通过1/4波片，其偏振方向与波片快(慢)轴一致时，出射光为线偏振光; 偏振方向与波片快(慢)轴成 </a:t>
            </a:r>
            <a:r>
              <a:rPr lang="zh-CN" altLang="en-US" sz="1600" dirty="0">
                <a:solidFill>
                  <a:schemeClr val="accent2"/>
                </a:solidFill>
                <a:latin typeface="黑体" panose="02010609060101010101" pitchFamily="49" charset="-122"/>
                <a:ea typeface="黑体" panose="02010609060101010101" pitchFamily="49" charset="-122"/>
                <a:sym typeface="Symbol" panose="05050102010706020507" pitchFamily="18" charset="2"/>
              </a:rPr>
              <a:t></a:t>
            </a:r>
            <a:r>
              <a:rPr lang="zh-CN" altLang="en-US" dirty="0"/>
              <a:t>/4角时，出射光为圆偏振光; 偏振方向与波片快(慢)轴成其他任意角时，出射光为椭圆偏</a:t>
            </a:r>
          </a:p>
          <a:p>
            <a:pPr lvl="0"/>
            <a:r>
              <a:rPr lang="zh-CN" altLang="en-US" dirty="0"/>
              <a:t>振光</a:t>
            </a:r>
          </a:p>
        </p:txBody>
      </p:sp>
      <p:sp>
        <p:nvSpPr>
          <p:cNvPr id="129028" name="灯片编号占位符 3"/>
          <p:cNvSpPr txBox="1">
            <a:spLocks noGrp="1"/>
          </p:cNvSpPr>
          <p:nvPr>
            <p:ph type="sldNum" sz="quarter"/>
          </p:nvPr>
        </p:nvSpPr>
        <p:spPr>
          <a:xfrm>
            <a:off x="3884613" y="8685213"/>
            <a:ext cx="2971800" cy="457200"/>
          </a:xfrm>
          <a:prstGeom prst="rect">
            <a:avLst/>
          </a:prstGeom>
          <a:noFill/>
          <a:ln w="9525">
            <a:noFill/>
          </a:ln>
        </p:spPr>
        <p:txBody>
          <a:bodyPr anchor="b"/>
          <a:lstStyle/>
          <a:p>
            <a:pPr lvl="0" algn="r" eaLnBrk="1" hangingPunct="1"/>
            <a:fld id="{9A0DB2DC-4C9A-4742-B13C-FB6460FD3503}" type="slidenum">
              <a:rPr lang="en-US" altLang="zh-CN" sz="1200" dirty="0"/>
              <a:t>22</a:t>
            </a:fld>
            <a:endParaRPr lang="en-US" altLang="zh-CN" sz="1200"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1" lang="en-US" altLang="zh-CN" sz="14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1" lang="en-US" altLang="zh-CN" sz="14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lvl="0" eaLnBrk="1" hangingPunct="1">
              <a:buNone/>
            </a:pPr>
            <a:fld id="{9A0DB2DC-4C9A-4742-B13C-FB6460FD3503}" type="slidenum">
              <a:rPr lang="en-US" altLang="zh-CN" dirty="0">
                <a:latin typeface="Times New Roman" panose="02020603050405020304" pitchFamily="18" charset="0"/>
              </a:rPr>
              <a:t>‹#›</a:t>
            </a:fld>
            <a:endParaRPr lang="en-US" altLang="zh-CN" dirty="0">
              <a:latin typeface="Times New Roman" panose="02020603050405020304" pitchFamily="18" charset="0"/>
            </a:endParaRPr>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1" lang="en-US" altLang="zh-CN" sz="14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1" lang="en-US" altLang="zh-CN" sz="14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lvl="0" eaLnBrk="1" hangingPunct="1">
              <a:buNone/>
            </a:pPr>
            <a:fld id="{9A0DB2DC-4C9A-4742-B13C-FB6460FD3503}" type="slidenum">
              <a:rPr lang="en-US" altLang="zh-CN" dirty="0">
                <a:latin typeface="Times New Roman" panose="02020603050405020304" pitchFamily="18" charset="0"/>
              </a:rPr>
              <a:t>‹#›</a:t>
            </a:fld>
            <a:endParaRPr lang="en-US" altLang="zh-CN" dirty="0">
              <a:latin typeface="Times New Roman" panose="02020603050405020304" pitchFamily="18" charset="0"/>
            </a:endParaRPr>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1" lang="en-US" altLang="zh-CN" sz="14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1" lang="en-US" altLang="zh-CN" sz="14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lvl="0" eaLnBrk="1" hangingPunct="1">
              <a:buNone/>
            </a:pPr>
            <a:fld id="{9A0DB2DC-4C9A-4742-B13C-FB6460FD3503}" type="slidenum">
              <a:rPr lang="en-US" altLang="zh-CN" dirty="0">
                <a:latin typeface="Times New Roman" panose="02020603050405020304" pitchFamily="18" charset="0"/>
              </a:rPr>
              <a:t>‹#›</a:t>
            </a:fld>
            <a:endParaRPr lang="en-US" altLang="zh-CN" dirty="0">
              <a:latin typeface="Times New Roman" panose="02020603050405020304" pitchFamily="18" charset="0"/>
            </a:endParaRPr>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1" lang="en-US" altLang="zh-CN" sz="14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endParaRPr>
          </a:p>
        </p:txBody>
      </p:sp>
      <p:sp>
        <p:nvSpPr>
          <p:cNvPr id="6" name="页脚占位符 5"/>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1" lang="en-US" altLang="zh-CN" sz="14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endParaRPr>
          </a:p>
        </p:txBody>
      </p:sp>
      <p:sp>
        <p:nvSpPr>
          <p:cNvPr id="7" name="灯片编号占位符 6"/>
          <p:cNvSpPr>
            <a:spLocks noGrp="1"/>
          </p:cNvSpPr>
          <p:nvPr>
            <p:ph type="sldNum" sz="quarter" idx="12"/>
          </p:nvPr>
        </p:nvSpPr>
        <p:spPr/>
        <p:txBody>
          <a:bodyPr/>
          <a:lstStyle/>
          <a:p>
            <a:pPr lvl="0" eaLnBrk="1" hangingPunct="1">
              <a:buNone/>
            </a:pPr>
            <a:fld id="{9A0DB2DC-4C9A-4742-B13C-FB6460FD3503}" type="slidenum">
              <a:rPr lang="en-US" altLang="zh-CN" dirty="0">
                <a:latin typeface="Times New Roman" panose="02020603050405020304" pitchFamily="18" charset="0"/>
              </a:rPr>
              <a:t>‹#›</a:t>
            </a:fld>
            <a:endParaRPr lang="en-US" altLang="zh-CN" dirty="0">
              <a:latin typeface="Times New Roman" panose="02020603050405020304" pitchFamily="18" charset="0"/>
            </a:endParaRPr>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1" lang="en-US" altLang="zh-CN" sz="14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endParaRPr>
          </a:p>
        </p:txBody>
      </p:sp>
      <p:sp>
        <p:nvSpPr>
          <p:cNvPr id="8" name="页脚占位符 7"/>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1" lang="en-US" altLang="zh-CN" sz="14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endParaRPr>
          </a:p>
        </p:txBody>
      </p:sp>
      <p:sp>
        <p:nvSpPr>
          <p:cNvPr id="9" name="灯片编号占位符 8"/>
          <p:cNvSpPr>
            <a:spLocks noGrp="1"/>
          </p:cNvSpPr>
          <p:nvPr>
            <p:ph type="sldNum" sz="quarter" idx="12"/>
          </p:nvPr>
        </p:nvSpPr>
        <p:spPr/>
        <p:txBody>
          <a:bodyPr/>
          <a:lstStyle/>
          <a:p>
            <a:pPr lvl="0" eaLnBrk="1" hangingPunct="1">
              <a:buNone/>
            </a:pPr>
            <a:fld id="{9A0DB2DC-4C9A-4742-B13C-FB6460FD3503}" type="slidenum">
              <a:rPr lang="en-US" altLang="zh-CN" dirty="0">
                <a:latin typeface="Times New Roman" panose="02020603050405020304" pitchFamily="18" charset="0"/>
              </a:rPr>
              <a:t>‹#›</a:t>
            </a:fld>
            <a:endParaRPr lang="en-US" altLang="zh-CN" dirty="0">
              <a:latin typeface="Times New Roman" panose="02020603050405020304" pitchFamily="18" charset="0"/>
            </a:endParaRPr>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1" lang="en-US" altLang="zh-CN" sz="14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endParaRPr>
          </a:p>
        </p:txBody>
      </p:sp>
      <p:sp>
        <p:nvSpPr>
          <p:cNvPr id="4" name="页脚占位符 3"/>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1" lang="en-US" altLang="zh-CN" sz="14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endParaRPr>
          </a:p>
        </p:txBody>
      </p:sp>
      <p:sp>
        <p:nvSpPr>
          <p:cNvPr id="5" name="灯片编号占位符 4"/>
          <p:cNvSpPr>
            <a:spLocks noGrp="1"/>
          </p:cNvSpPr>
          <p:nvPr>
            <p:ph type="sldNum" sz="quarter" idx="12"/>
          </p:nvPr>
        </p:nvSpPr>
        <p:spPr/>
        <p:txBody>
          <a:bodyPr/>
          <a:lstStyle/>
          <a:p>
            <a:pPr lvl="0" eaLnBrk="1" hangingPunct="1">
              <a:buNone/>
            </a:pPr>
            <a:fld id="{9A0DB2DC-4C9A-4742-B13C-FB6460FD3503}" type="slidenum">
              <a:rPr lang="en-US" altLang="zh-CN" dirty="0">
                <a:latin typeface="Times New Roman" panose="02020603050405020304" pitchFamily="18" charset="0"/>
              </a:rPr>
              <a:t>‹#›</a:t>
            </a:fld>
            <a:endParaRPr lang="en-US" altLang="zh-CN" dirty="0">
              <a:latin typeface="Times New Roman" panose="02020603050405020304" pitchFamily="18" charset="0"/>
            </a:endParaRPr>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1" lang="en-US" altLang="zh-CN" sz="14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endParaRPr>
          </a:p>
        </p:txBody>
      </p:sp>
      <p:sp>
        <p:nvSpPr>
          <p:cNvPr id="3" name="页脚占位符 2"/>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1" lang="en-US" altLang="zh-CN" sz="14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endParaRPr>
          </a:p>
        </p:txBody>
      </p:sp>
      <p:sp>
        <p:nvSpPr>
          <p:cNvPr id="4" name="灯片编号占位符 3"/>
          <p:cNvSpPr>
            <a:spLocks noGrp="1"/>
          </p:cNvSpPr>
          <p:nvPr>
            <p:ph type="sldNum" sz="quarter" idx="12"/>
          </p:nvPr>
        </p:nvSpPr>
        <p:spPr/>
        <p:txBody>
          <a:bodyPr/>
          <a:lstStyle/>
          <a:p>
            <a:pPr lvl="0" eaLnBrk="1" hangingPunct="1">
              <a:buNone/>
            </a:pPr>
            <a:fld id="{9A0DB2DC-4C9A-4742-B13C-FB6460FD3503}" type="slidenum">
              <a:rPr lang="en-US" altLang="zh-CN" dirty="0">
                <a:latin typeface="Times New Roman" panose="02020603050405020304" pitchFamily="18" charset="0"/>
              </a:rPr>
              <a:t>‹#›</a:t>
            </a:fld>
            <a:endParaRPr lang="en-US" altLang="zh-CN" dirty="0">
              <a:latin typeface="Times New Roman" panose="02020603050405020304" pitchFamily="18" charset="0"/>
            </a:endParaRPr>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1" lang="en-US" altLang="zh-CN" sz="14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endParaRPr>
          </a:p>
        </p:txBody>
      </p:sp>
      <p:sp>
        <p:nvSpPr>
          <p:cNvPr id="6" name="页脚占位符 5"/>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1" lang="en-US" altLang="zh-CN" sz="14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endParaRPr>
          </a:p>
        </p:txBody>
      </p:sp>
      <p:sp>
        <p:nvSpPr>
          <p:cNvPr id="7" name="灯片编号占位符 6"/>
          <p:cNvSpPr>
            <a:spLocks noGrp="1"/>
          </p:cNvSpPr>
          <p:nvPr>
            <p:ph type="sldNum" sz="quarter" idx="12"/>
          </p:nvPr>
        </p:nvSpPr>
        <p:spPr/>
        <p:txBody>
          <a:bodyPr/>
          <a:lstStyle/>
          <a:p>
            <a:pPr lvl="0" eaLnBrk="1" hangingPunct="1">
              <a:buNone/>
            </a:pPr>
            <a:fld id="{9A0DB2DC-4C9A-4742-B13C-FB6460FD3503}" type="slidenum">
              <a:rPr lang="en-US" altLang="zh-CN" dirty="0">
                <a:latin typeface="Times New Roman" panose="02020603050405020304" pitchFamily="18" charset="0"/>
              </a:rPr>
              <a:t>‹#›</a:t>
            </a:fld>
            <a:endParaRPr lang="en-US" altLang="zh-CN" dirty="0">
              <a:latin typeface="Times New Roman" panose="02020603050405020304" pitchFamily="18" charset="0"/>
            </a:endParaRPr>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6400" cy="4114800"/>
          </a:xfrm>
        </p:spPr>
        <p:txBody>
          <a:bodyPr vert="horz" wrap="square" lIns="91440" tIns="45720" rIns="91440" bIns="4572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0" fontAlgn="base" latinLnBrk="0" hangingPunct="0">
              <a:lnSpc>
                <a:spcPct val="100000"/>
              </a:lnSpc>
              <a:spcBef>
                <a:spcPct val="20000"/>
              </a:spcBef>
              <a:spcAft>
                <a:spcPct val="0"/>
              </a:spcAft>
              <a:buClrTx/>
              <a:buSzTx/>
              <a:buFontTx/>
              <a:buNone/>
              <a:defRPr/>
            </a:pPr>
            <a:endParaRPr kumimoji="1" lang="zh-CN" altLang="en-US" sz="3200" b="0" i="0" u="none" strike="noStrike" kern="0" cap="none" spc="0" normalizeH="0" baseline="0" noProof="0" smtClean="0">
              <a:ln>
                <a:noFill/>
              </a:ln>
              <a:solidFill>
                <a:schemeClr val="tx1"/>
              </a:solidFill>
              <a:effectLst/>
              <a:uLnTx/>
              <a:uFillTx/>
              <a:latin typeface="+mn-lt"/>
              <a:ea typeface="+mn-ea"/>
              <a:cs typeface="+mn-cs"/>
            </a:endParaRPr>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1" lang="en-US" altLang="zh-CN" sz="14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endParaRPr>
          </a:p>
        </p:txBody>
      </p:sp>
      <p:sp>
        <p:nvSpPr>
          <p:cNvPr id="6" name="页脚占位符 5"/>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1" lang="en-US" altLang="zh-CN" sz="14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endParaRPr>
          </a:p>
        </p:txBody>
      </p:sp>
      <p:sp>
        <p:nvSpPr>
          <p:cNvPr id="7" name="灯片编号占位符 6"/>
          <p:cNvSpPr>
            <a:spLocks noGrp="1"/>
          </p:cNvSpPr>
          <p:nvPr>
            <p:ph type="sldNum" sz="quarter" idx="12"/>
          </p:nvPr>
        </p:nvSpPr>
        <p:spPr/>
        <p:txBody>
          <a:bodyPr/>
          <a:lstStyle/>
          <a:p>
            <a:pPr lvl="0" eaLnBrk="1" hangingPunct="1">
              <a:buNone/>
            </a:pPr>
            <a:fld id="{9A0DB2DC-4C9A-4742-B13C-FB6460FD3503}" type="slidenum">
              <a:rPr lang="en-US" altLang="zh-CN" dirty="0">
                <a:latin typeface="Times New Roman" panose="02020603050405020304" pitchFamily="18" charset="0"/>
              </a:rPr>
              <a:t>‹#›</a:t>
            </a:fld>
            <a:endParaRPr lang="en-US" altLang="zh-CN" dirty="0">
              <a:latin typeface="Times New Roman" panose="02020603050405020304" pitchFamily="18" charset="0"/>
            </a:endParaRPr>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1" lang="en-US" altLang="zh-CN" sz="14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1" lang="en-US" altLang="zh-CN" sz="14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lvl="0" eaLnBrk="1" hangingPunct="1">
              <a:buNone/>
            </a:pPr>
            <a:fld id="{9A0DB2DC-4C9A-4742-B13C-FB6460FD3503}" type="slidenum">
              <a:rPr lang="en-US" altLang="zh-CN" dirty="0">
                <a:latin typeface="Times New Roman" panose="02020603050405020304" pitchFamily="18" charset="0"/>
              </a:rPr>
              <a:t>‹#›</a:t>
            </a:fld>
            <a:endParaRPr lang="en-US" altLang="zh-CN" dirty="0">
              <a:latin typeface="Times New Roman" panose="02020603050405020304" pitchFamily="18" charset="0"/>
            </a:endParaRPr>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15100" y="609600"/>
            <a:ext cx="1943100" cy="5486400"/>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85800" y="609600"/>
            <a:ext cx="5676900" cy="5486400"/>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1" lang="en-US" altLang="zh-CN" sz="14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1" lang="en-US" altLang="zh-CN" sz="14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lvl="0" eaLnBrk="1" hangingPunct="1">
              <a:buNone/>
            </a:pPr>
            <a:fld id="{9A0DB2DC-4C9A-4742-B13C-FB6460FD3503}" type="slidenum">
              <a:rPr lang="en-US" altLang="zh-CN" dirty="0">
                <a:latin typeface="Times New Roman" panose="02020603050405020304" pitchFamily="18" charset="0"/>
              </a:rPr>
              <a:t>‹#›</a:t>
            </a:fld>
            <a:endParaRPr lang="en-US" altLang="zh-CN" dirty="0">
              <a:latin typeface="Times New Roman" panose="02020603050405020304" pitchFamily="18" charset="0"/>
            </a:endParaRPr>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dgm" preserve="1">
  <p:cSld name="标题和图示或组织结构图">
    <p:spTree>
      <p:nvGrpSpPr>
        <p:cNvPr id="1" name=""/>
        <p:cNvGrpSpPr/>
        <p:nvPr/>
      </p:nvGrpSpPr>
      <p:grpSpPr>
        <a:xfrm>
          <a:off x="0" y="0"/>
          <a:ext cx="0" cy="0"/>
          <a:chOff x="0" y="0"/>
          <a:chExt cx="0" cy="0"/>
        </a:xfrm>
      </p:grpSpPr>
      <p:sp>
        <p:nvSpPr>
          <p:cNvPr id="2" name="标题 1"/>
          <p:cNvSpPr>
            <a:spLocks noGrp="1"/>
          </p:cNvSpPr>
          <p:nvPr>
            <p:ph type="title"/>
          </p:nvPr>
        </p:nvSpPr>
        <p:spPr>
          <a:xfrm>
            <a:off x="685800" y="609600"/>
            <a:ext cx="7772400" cy="1143000"/>
          </a:xfrm>
        </p:spPr>
        <p:txBody>
          <a:bodyPr/>
          <a:lstStyle/>
          <a:p>
            <a:r>
              <a:rPr lang="zh-CN" altLang="en-US" smtClean="0"/>
              <a:t>单击此处编辑母版标题样式</a:t>
            </a:r>
            <a:endParaRPr lang="zh-CN" altLang="en-US"/>
          </a:p>
        </p:txBody>
      </p:sp>
      <p:sp>
        <p:nvSpPr>
          <p:cNvPr id="3" name="SmartArt 占位符 2"/>
          <p:cNvSpPr>
            <a:spLocks noGrp="1"/>
          </p:cNvSpPr>
          <p:nvPr>
            <p:ph type="pic" idx="1"/>
          </p:nvPr>
        </p:nvSpPr>
        <p:spPr>
          <a:xfrm>
            <a:off x="685800" y="1981200"/>
            <a:ext cx="7772400" cy="4114800"/>
          </a:xfrm>
        </p:spPr>
        <p:txBody>
          <a:bodyPr vert="horz" wrap="square" lIns="91440" tIns="45720" rIns="91440" bIns="45720" numCol="1" anchor="t" anchorCtr="0" compatLnSpc="1"/>
          <a:lstStyle/>
          <a:p>
            <a:pPr marL="342900" marR="0" lvl="0" indent="-342900" algn="l" defTabSz="914400" rtl="0" eaLnBrk="0" fontAlgn="base" latinLnBrk="0" hangingPunct="0">
              <a:lnSpc>
                <a:spcPct val="100000"/>
              </a:lnSpc>
              <a:spcBef>
                <a:spcPct val="20000"/>
              </a:spcBef>
              <a:spcAft>
                <a:spcPct val="0"/>
              </a:spcAft>
              <a:buClrTx/>
              <a:buSzTx/>
              <a:buFontTx/>
              <a:buChar char="•"/>
              <a:defRPr/>
            </a:pPr>
            <a:endParaRPr kumimoji="1" lang="zh-CN" altLang="en-US" sz="3200" b="0" i="0" u="none" strike="noStrike" kern="0" cap="none" spc="0" normalizeH="0" baseline="0" noProof="0" smtClean="0">
              <a:ln>
                <a:noFill/>
              </a:ln>
              <a:solidFill>
                <a:schemeClr val="tx1"/>
              </a:solidFill>
              <a:effectLst/>
              <a:uLnTx/>
              <a:uFillTx/>
              <a:latin typeface="+mn-lt"/>
              <a:ea typeface="+mn-ea"/>
              <a:cs typeface="+mn-cs"/>
            </a:endParaRPr>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1" lang="en-US" altLang="zh-CN" sz="14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1" lang="en-US" altLang="zh-CN" sz="14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lvl="0" eaLnBrk="1" hangingPunct="1">
              <a:buNone/>
            </a:pPr>
            <a:fld id="{9A0DB2DC-4C9A-4742-B13C-FB6460FD3503}" type="slidenum">
              <a:rPr lang="en-US" altLang="zh-CN" dirty="0">
                <a:latin typeface="Times New Roman" panose="02020603050405020304" pitchFamily="18" charset="0"/>
              </a:rPr>
              <a:t>‹#›</a:t>
            </a:fld>
            <a:endParaRPr lang="en-US" altLang="zh-CN" dirty="0">
              <a:latin typeface="Times New Roman" panose="02020603050405020304" pitchFamily="18" charset="0"/>
            </a:endParaRPr>
          </a:p>
        </p:txBody>
      </p:sp>
    </p:spTree>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Only" preserve="1">
  <p:cSld name="内容">
    <p:spTree>
      <p:nvGrpSpPr>
        <p:cNvPr id="1" name=""/>
        <p:cNvGrpSpPr/>
        <p:nvPr/>
      </p:nvGrpSpPr>
      <p:grpSpPr>
        <a:xfrm>
          <a:off x="0" y="0"/>
          <a:ext cx="0" cy="0"/>
          <a:chOff x="0" y="0"/>
          <a:chExt cx="0" cy="0"/>
        </a:xfrm>
      </p:grpSpPr>
      <p:sp>
        <p:nvSpPr>
          <p:cNvPr id="2" name="内容占位符 1"/>
          <p:cNvSpPr>
            <a:spLocks noGrp="1"/>
          </p:cNvSpPr>
          <p:nvPr>
            <p:ph/>
          </p:nvPr>
        </p:nvSpPr>
        <p:spPr>
          <a:xfrm>
            <a:off x="685800" y="609600"/>
            <a:ext cx="7772400" cy="5486400"/>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3" name="日期占位符 2"/>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1" lang="en-US" altLang="zh-CN" sz="14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endParaRPr>
          </a:p>
        </p:txBody>
      </p:sp>
      <p:sp>
        <p:nvSpPr>
          <p:cNvPr id="4" name="页脚占位符 3"/>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1" lang="en-US" altLang="zh-CN" sz="14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endParaRPr>
          </a:p>
        </p:txBody>
      </p:sp>
      <p:sp>
        <p:nvSpPr>
          <p:cNvPr id="5" name="灯片编号占位符 4"/>
          <p:cNvSpPr>
            <a:spLocks noGrp="1"/>
          </p:cNvSpPr>
          <p:nvPr>
            <p:ph type="sldNum" sz="quarter" idx="12"/>
          </p:nvPr>
        </p:nvSpPr>
        <p:spPr/>
        <p:txBody>
          <a:bodyPr/>
          <a:lstStyle/>
          <a:p>
            <a:pPr lvl="0" eaLnBrk="1" hangingPunct="1">
              <a:buNone/>
            </a:pPr>
            <a:fld id="{9A0DB2DC-4C9A-4742-B13C-FB6460FD3503}" type="slidenum">
              <a:rPr lang="en-US" altLang="zh-CN" dirty="0">
                <a:latin typeface="Times New Roman" panose="02020603050405020304" pitchFamily="18" charset="0"/>
              </a:rPr>
              <a:t>‹#›</a:t>
            </a:fld>
            <a:endParaRPr lang="en-US" altLang="zh-CN" dirty="0">
              <a:latin typeface="Times New Roman" panose="02020603050405020304" pitchFamily="18" charset="0"/>
            </a:endParaRPr>
          </a:p>
        </p:txBody>
      </p:sp>
    </p:spTree>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txAndObj" preserve="1">
  <p:cSld name="标题，文本与内容">
    <p:spTree>
      <p:nvGrpSpPr>
        <p:cNvPr id="1" name=""/>
        <p:cNvGrpSpPr/>
        <p:nvPr/>
      </p:nvGrpSpPr>
      <p:grpSpPr>
        <a:xfrm>
          <a:off x="0" y="0"/>
          <a:ext cx="0" cy="0"/>
          <a:chOff x="0" y="0"/>
          <a:chExt cx="0" cy="0"/>
        </a:xfrm>
      </p:grpSpPr>
      <p:sp>
        <p:nvSpPr>
          <p:cNvPr id="2" name="标题 1"/>
          <p:cNvSpPr>
            <a:spLocks noGrp="1"/>
          </p:cNvSpPr>
          <p:nvPr>
            <p:ph type="title"/>
          </p:nvPr>
        </p:nvSpPr>
        <p:spPr>
          <a:xfrm>
            <a:off x="685800" y="609600"/>
            <a:ext cx="7772400" cy="1143000"/>
          </a:xfrm>
        </p:spPr>
        <p:txBody>
          <a:bodyPr/>
          <a:lstStyle/>
          <a:p>
            <a:r>
              <a:rPr lang="zh-CN" altLang="en-US" smtClean="0"/>
              <a:t>单击此处编辑母版标题样式</a:t>
            </a:r>
            <a:endParaRPr lang="zh-CN" altLang="en-US"/>
          </a:p>
        </p:txBody>
      </p:sp>
      <p:sp>
        <p:nvSpPr>
          <p:cNvPr id="3" name="文本占位符 2"/>
          <p:cNvSpPr>
            <a:spLocks noGrp="1"/>
          </p:cNvSpPr>
          <p:nvPr>
            <p:ph type="body" sz="half" idx="1"/>
          </p:nvPr>
        </p:nvSpPr>
        <p:spPr>
          <a:xfrm>
            <a:off x="685800" y="1981200"/>
            <a:ext cx="3810000" cy="4114800"/>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981200"/>
            <a:ext cx="3810000" cy="4114800"/>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1" lang="en-US" altLang="zh-CN" sz="14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endParaRPr>
          </a:p>
        </p:txBody>
      </p:sp>
      <p:sp>
        <p:nvSpPr>
          <p:cNvPr id="6" name="页脚占位符 5"/>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1" lang="en-US" altLang="zh-CN" sz="14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endParaRPr>
          </a:p>
        </p:txBody>
      </p:sp>
      <p:sp>
        <p:nvSpPr>
          <p:cNvPr id="7" name="灯片编号占位符 6"/>
          <p:cNvSpPr>
            <a:spLocks noGrp="1"/>
          </p:cNvSpPr>
          <p:nvPr>
            <p:ph type="sldNum" sz="quarter" idx="12"/>
          </p:nvPr>
        </p:nvSpPr>
        <p:spPr/>
        <p:txBody>
          <a:bodyPr/>
          <a:lstStyle/>
          <a:p>
            <a:pPr lvl="0" eaLnBrk="1" hangingPunct="1">
              <a:buNone/>
            </a:pPr>
            <a:fld id="{9A0DB2DC-4C9A-4742-B13C-FB6460FD3503}" type="slidenum">
              <a:rPr lang="en-US" altLang="zh-CN" dirty="0">
                <a:latin typeface="Times New Roman" panose="02020603050405020304" pitchFamily="18" charset="0"/>
              </a:rPr>
              <a:t>‹#›</a:t>
            </a:fld>
            <a:endParaRPr lang="en-US" altLang="zh-CN" dirty="0">
              <a:latin typeface="Times New Roman" panose="02020603050405020304" pitchFamily="18" charset="0"/>
            </a:endParaRPr>
          </a:p>
        </p:txBody>
      </p:sp>
    </p:spTree>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xAndTwoObj" preserve="1">
  <p:cSld name="标题，文本与两项内容">
    <p:spTree>
      <p:nvGrpSpPr>
        <p:cNvPr id="1" name=""/>
        <p:cNvGrpSpPr/>
        <p:nvPr/>
      </p:nvGrpSpPr>
      <p:grpSpPr>
        <a:xfrm>
          <a:off x="0" y="0"/>
          <a:ext cx="0" cy="0"/>
          <a:chOff x="0" y="0"/>
          <a:chExt cx="0" cy="0"/>
        </a:xfrm>
      </p:grpSpPr>
      <p:sp>
        <p:nvSpPr>
          <p:cNvPr id="2" name="标题 1"/>
          <p:cNvSpPr>
            <a:spLocks noGrp="1"/>
          </p:cNvSpPr>
          <p:nvPr>
            <p:ph type="title"/>
          </p:nvPr>
        </p:nvSpPr>
        <p:spPr>
          <a:xfrm>
            <a:off x="685800" y="609600"/>
            <a:ext cx="7772400" cy="1143000"/>
          </a:xfrm>
        </p:spPr>
        <p:txBody>
          <a:bodyPr/>
          <a:lstStyle/>
          <a:p>
            <a:r>
              <a:rPr lang="zh-CN" altLang="en-US" smtClean="0"/>
              <a:t>单击此处编辑母版标题样式</a:t>
            </a:r>
            <a:endParaRPr lang="zh-CN" altLang="en-US"/>
          </a:p>
        </p:txBody>
      </p:sp>
      <p:sp>
        <p:nvSpPr>
          <p:cNvPr id="3" name="文本占位符 2"/>
          <p:cNvSpPr>
            <a:spLocks noGrp="1"/>
          </p:cNvSpPr>
          <p:nvPr>
            <p:ph type="body" sz="half" idx="1"/>
          </p:nvPr>
        </p:nvSpPr>
        <p:spPr>
          <a:xfrm>
            <a:off x="685800" y="1981200"/>
            <a:ext cx="3810000" cy="4114800"/>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quarter" idx="2"/>
          </p:nvPr>
        </p:nvSpPr>
        <p:spPr>
          <a:xfrm>
            <a:off x="4648200" y="1981200"/>
            <a:ext cx="3810000" cy="1981200"/>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内容占位符 4"/>
          <p:cNvSpPr>
            <a:spLocks noGrp="1"/>
          </p:cNvSpPr>
          <p:nvPr>
            <p:ph sz="quarter" idx="3"/>
          </p:nvPr>
        </p:nvSpPr>
        <p:spPr>
          <a:xfrm>
            <a:off x="4648200" y="4114800"/>
            <a:ext cx="3810000" cy="1981200"/>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日期占位符 5"/>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1" lang="en-US" altLang="zh-CN" sz="14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endParaRPr>
          </a:p>
        </p:txBody>
      </p:sp>
      <p:sp>
        <p:nvSpPr>
          <p:cNvPr id="7" name="页脚占位符 6"/>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1" lang="en-US" altLang="zh-CN" sz="14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endParaRPr>
          </a:p>
        </p:txBody>
      </p:sp>
      <p:sp>
        <p:nvSpPr>
          <p:cNvPr id="8" name="灯片编号占位符 7"/>
          <p:cNvSpPr>
            <a:spLocks noGrp="1"/>
          </p:cNvSpPr>
          <p:nvPr>
            <p:ph type="sldNum" sz="quarter" idx="12"/>
          </p:nvPr>
        </p:nvSpPr>
        <p:spPr/>
        <p:txBody>
          <a:bodyPr/>
          <a:lstStyle/>
          <a:p>
            <a:pPr lvl="0" eaLnBrk="1" hangingPunct="1">
              <a:buNone/>
            </a:pPr>
            <a:fld id="{9A0DB2DC-4C9A-4742-B13C-FB6460FD3503}" type="slidenum">
              <a:rPr lang="en-US" altLang="zh-CN" dirty="0">
                <a:latin typeface="Times New Roman" panose="02020603050405020304" pitchFamily="18" charset="0"/>
              </a:rPr>
              <a:t>‹#›</a:t>
            </a:fld>
            <a:endParaRPr lang="en-US" altLang="zh-CN" dirty="0">
              <a:latin typeface="Times New Roman" panose="02020603050405020304" pitchFamily="18" charset="0"/>
            </a:endParaRPr>
          </a:p>
        </p:txBody>
      </p:sp>
    </p:spTree>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objAndTwoObj" preserve="1">
  <p:cSld name="标题，一项大型内容和两项小型内容">
    <p:spTree>
      <p:nvGrpSpPr>
        <p:cNvPr id="1" name=""/>
        <p:cNvGrpSpPr/>
        <p:nvPr/>
      </p:nvGrpSpPr>
      <p:grpSpPr>
        <a:xfrm>
          <a:off x="0" y="0"/>
          <a:ext cx="0" cy="0"/>
          <a:chOff x="0" y="0"/>
          <a:chExt cx="0" cy="0"/>
        </a:xfrm>
      </p:grpSpPr>
      <p:sp>
        <p:nvSpPr>
          <p:cNvPr id="2" name="标题 1"/>
          <p:cNvSpPr>
            <a:spLocks noGrp="1"/>
          </p:cNvSpPr>
          <p:nvPr>
            <p:ph type="title"/>
          </p:nvPr>
        </p:nvSpPr>
        <p:spPr>
          <a:xfrm>
            <a:off x="685800" y="609600"/>
            <a:ext cx="7772400" cy="1143000"/>
          </a:xfrm>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85800" y="1981200"/>
            <a:ext cx="3810000" cy="4114800"/>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quarter" idx="2"/>
          </p:nvPr>
        </p:nvSpPr>
        <p:spPr>
          <a:xfrm>
            <a:off x="4648200" y="1981200"/>
            <a:ext cx="3810000" cy="1981200"/>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内容占位符 4"/>
          <p:cNvSpPr>
            <a:spLocks noGrp="1"/>
          </p:cNvSpPr>
          <p:nvPr>
            <p:ph sz="quarter" idx="3"/>
          </p:nvPr>
        </p:nvSpPr>
        <p:spPr>
          <a:xfrm>
            <a:off x="4648200" y="4114800"/>
            <a:ext cx="3810000" cy="1981200"/>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日期占位符 5"/>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1" lang="en-US" altLang="zh-CN" sz="14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endParaRPr>
          </a:p>
        </p:txBody>
      </p:sp>
      <p:sp>
        <p:nvSpPr>
          <p:cNvPr id="7" name="页脚占位符 6"/>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1" lang="en-US" altLang="zh-CN" sz="14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endParaRPr>
          </a:p>
        </p:txBody>
      </p:sp>
      <p:sp>
        <p:nvSpPr>
          <p:cNvPr id="8" name="灯片编号占位符 7"/>
          <p:cNvSpPr>
            <a:spLocks noGrp="1"/>
          </p:cNvSpPr>
          <p:nvPr>
            <p:ph type="sldNum" sz="quarter" idx="12"/>
          </p:nvPr>
        </p:nvSpPr>
        <p:spPr/>
        <p:txBody>
          <a:bodyPr/>
          <a:lstStyle/>
          <a:p>
            <a:pPr lvl="0" eaLnBrk="1" hangingPunct="1">
              <a:buNone/>
            </a:pPr>
            <a:fld id="{9A0DB2DC-4C9A-4742-B13C-FB6460FD3503}" type="slidenum">
              <a:rPr lang="en-US" altLang="zh-CN" dirty="0">
                <a:latin typeface="Times New Roman" panose="02020603050405020304" pitchFamily="18" charset="0"/>
              </a:rPr>
              <a:t>‹#›</a:t>
            </a:fld>
            <a:endParaRPr lang="en-US" altLang="zh-CN" dirty="0">
              <a:latin typeface="Times New Roman" panose="02020603050405020304" pitchFamily="18" charset="0"/>
            </a:endParaRPr>
          </a:p>
        </p:txBody>
      </p:sp>
    </p:spTree>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fourObj" preserve="1">
  <p:cSld name="标题和四项内容">
    <p:spTree>
      <p:nvGrpSpPr>
        <p:cNvPr id="1" name=""/>
        <p:cNvGrpSpPr/>
        <p:nvPr/>
      </p:nvGrpSpPr>
      <p:grpSpPr>
        <a:xfrm>
          <a:off x="0" y="0"/>
          <a:ext cx="0" cy="0"/>
          <a:chOff x="0" y="0"/>
          <a:chExt cx="0" cy="0"/>
        </a:xfrm>
      </p:grpSpPr>
      <p:sp>
        <p:nvSpPr>
          <p:cNvPr id="2" name="标题 1"/>
          <p:cNvSpPr>
            <a:spLocks noGrp="1"/>
          </p:cNvSpPr>
          <p:nvPr>
            <p:ph type="title" sz="quarter"/>
          </p:nvPr>
        </p:nvSpPr>
        <p:spPr>
          <a:xfrm>
            <a:off x="685800" y="609600"/>
            <a:ext cx="7772400" cy="1143000"/>
          </a:xfrm>
        </p:spPr>
        <p:txBody>
          <a:bodyPr/>
          <a:lstStyle/>
          <a:p>
            <a:r>
              <a:rPr lang="zh-CN" altLang="en-US" smtClean="0"/>
              <a:t>单击此处编辑母版标题样式</a:t>
            </a:r>
            <a:endParaRPr lang="zh-CN" altLang="en-US"/>
          </a:p>
        </p:txBody>
      </p:sp>
      <p:sp>
        <p:nvSpPr>
          <p:cNvPr id="3" name="内容占位符 2"/>
          <p:cNvSpPr>
            <a:spLocks noGrp="1"/>
          </p:cNvSpPr>
          <p:nvPr>
            <p:ph sz="quarter" idx="1"/>
          </p:nvPr>
        </p:nvSpPr>
        <p:spPr>
          <a:xfrm>
            <a:off x="685800" y="1981200"/>
            <a:ext cx="3810000" cy="1981200"/>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quarter" idx="2"/>
          </p:nvPr>
        </p:nvSpPr>
        <p:spPr>
          <a:xfrm>
            <a:off x="4648200" y="1981200"/>
            <a:ext cx="3810000" cy="1981200"/>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内容占位符 4"/>
          <p:cNvSpPr>
            <a:spLocks noGrp="1"/>
          </p:cNvSpPr>
          <p:nvPr>
            <p:ph sz="quarter" idx="3"/>
          </p:nvPr>
        </p:nvSpPr>
        <p:spPr>
          <a:xfrm>
            <a:off x="685800" y="4114800"/>
            <a:ext cx="3810000" cy="1981200"/>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内容占位符 5"/>
          <p:cNvSpPr>
            <a:spLocks noGrp="1"/>
          </p:cNvSpPr>
          <p:nvPr>
            <p:ph sz="quarter" idx="4"/>
          </p:nvPr>
        </p:nvSpPr>
        <p:spPr>
          <a:xfrm>
            <a:off x="4648200" y="4114800"/>
            <a:ext cx="3810000" cy="1981200"/>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1" lang="en-US" altLang="zh-CN" sz="14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endParaRPr>
          </a:p>
        </p:txBody>
      </p:sp>
      <p:sp>
        <p:nvSpPr>
          <p:cNvPr id="8" name="页脚占位符 7"/>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1" lang="en-US" altLang="zh-CN" sz="14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endParaRPr>
          </a:p>
        </p:txBody>
      </p:sp>
      <p:sp>
        <p:nvSpPr>
          <p:cNvPr id="9" name="灯片编号占位符 8"/>
          <p:cNvSpPr>
            <a:spLocks noGrp="1"/>
          </p:cNvSpPr>
          <p:nvPr>
            <p:ph type="sldNum" sz="quarter" idx="12"/>
          </p:nvPr>
        </p:nvSpPr>
        <p:spPr/>
        <p:txBody>
          <a:bodyPr/>
          <a:lstStyle/>
          <a:p>
            <a:pPr lvl="0" eaLnBrk="1" hangingPunct="1">
              <a:buNone/>
            </a:pPr>
            <a:fld id="{9A0DB2DC-4C9A-4742-B13C-FB6460FD3503}" type="slidenum">
              <a:rPr lang="en-US" altLang="zh-CN" dirty="0">
                <a:latin typeface="Times New Roman" panose="02020603050405020304" pitchFamily="18" charset="0"/>
              </a:rPr>
              <a:t>‹#›</a:t>
            </a:fld>
            <a:endParaRPr lang="en-US" altLang="zh-CN" dirty="0">
              <a:latin typeface="Times New Roman" panose="02020603050405020304" pitchFamily="18" charset="0"/>
            </a:endParaRPr>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p:cNvSpPr>
          <p:nvPr>
            <p:ph type="title"/>
          </p:nvPr>
        </p:nvSpPr>
        <p:spPr>
          <a:xfrm>
            <a:off x="685800" y="609600"/>
            <a:ext cx="7772400" cy="1143000"/>
          </a:xfrm>
          <a:prstGeom prst="rect">
            <a:avLst/>
          </a:prstGeom>
          <a:noFill/>
          <a:ln w="9525">
            <a:noFill/>
          </a:ln>
        </p:spPr>
        <p:txBody>
          <a:bodyPr anchor="ctr"/>
          <a:lstStyle/>
          <a:p>
            <a:pPr lvl="0"/>
            <a:r>
              <a:rPr lang="zh-CN" altLang="en-US" dirty="0"/>
              <a:t>单击此处编辑母版标题样式</a:t>
            </a:r>
          </a:p>
        </p:txBody>
      </p:sp>
      <p:sp>
        <p:nvSpPr>
          <p:cNvPr id="3075" name="Rectangle 3"/>
          <p:cNvSpPr>
            <a:spLocks noGrp="1"/>
          </p:cNvSpPr>
          <p:nvPr>
            <p:ph type="body" idx="1"/>
          </p:nvPr>
        </p:nvSpPr>
        <p:spPr>
          <a:xfrm>
            <a:off x="685800" y="1981200"/>
            <a:ext cx="7772400" cy="4114800"/>
          </a:xfrm>
          <a:prstGeom prst="rect">
            <a:avLst/>
          </a:prstGeom>
          <a:noFill/>
          <a:ln w="9525">
            <a:noFill/>
          </a:ln>
        </p:spPr>
        <p:txBody>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lgn="l" eaLnBrk="1" hangingPunct="1">
              <a:defRPr kumimoji="1" sz="1400">
                <a:ea typeface="宋体" panose="02010600030101010101" pitchFamily="2" charset="-122"/>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1" lang="en-US" altLang="zh-CN" sz="14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endParaRPr>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lgn="ctr" eaLnBrk="1" hangingPunct="1">
              <a:defRPr kumimoji="1" sz="1400">
                <a:ea typeface="宋体" panose="02010600030101010101" pitchFamily="2" charset="-122"/>
              </a:defRPr>
            </a:lvl1p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1" lang="en-US" altLang="zh-CN" sz="14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endParaRP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lgn="r">
              <a:defRPr sz="1400"/>
            </a:lvl1pPr>
          </a:lstStyle>
          <a:p>
            <a:pPr lvl="0" eaLnBrk="1" hangingPunct="1">
              <a:buNone/>
            </a:pPr>
            <a:fld id="{9A0DB2DC-4C9A-4742-B13C-FB6460FD3503}" type="slidenum">
              <a:rPr lang="en-US" altLang="zh-CN" dirty="0">
                <a:latin typeface="Times New Roman" panose="02020603050405020304" pitchFamily="18" charset="0"/>
              </a:rPr>
              <a:t>‹#›</a:t>
            </a:fld>
            <a:endParaRPr lang="en-US" altLang="zh-CN" dirty="0">
              <a:latin typeface="Times New Roman" panose="02020603050405020304" pitchFamily="18" charset="0"/>
            </a:endParaRPr>
          </a:p>
        </p:txBody>
      </p:sp>
      <p:sp>
        <p:nvSpPr>
          <p:cNvPr id="3079" name="TextBox 1"/>
          <p:cNvSpPr txBox="1">
            <a:spLocks noChangeArrowheads="1"/>
          </p:cNvSpPr>
          <p:nvPr/>
        </p:nvSpPr>
        <p:spPr bwMode="auto">
          <a:xfrm>
            <a:off x="34925" y="6510338"/>
            <a:ext cx="4254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lvl="0"/>
            <a:fld id="{9A0DB2DC-4C9A-4742-B13C-FB6460FD3503}" type="slidenum">
              <a:rPr lang="zh-CN" altLang="en-US" sz="1600" dirty="0">
                <a:solidFill>
                  <a:srgbClr val="A6A6A6"/>
                </a:solidFill>
                <a:latin typeface="Times New Roman" panose="02020603050405020304" pitchFamily="18" charset="0"/>
              </a:rPr>
              <a:t>‹#›</a:t>
            </a:fld>
            <a:endParaRPr lang="zh-CN" altLang="en-US" sz="1600" dirty="0">
              <a:solidFill>
                <a:srgbClr val="A6A6A6"/>
              </a:solidFill>
              <a:latin typeface="Times New Roman" panose="02020603050405020304" pitchFamily="18" charset="0"/>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Lst>
  <p:transition/>
  <p:timing>
    <p:tnLst>
      <p:par>
        <p:cTn id="1" dur="indefinite" restart="never" nodeType="tmRoot"/>
      </p:par>
    </p:tnLst>
  </p:timing>
  <p:hf sldNum="0" hdr="0" ftr="0" dt="0"/>
  <p:txStyles>
    <p:titleStyle>
      <a:lvl1pPr algn="ctr" rtl="0" eaLnBrk="0" fontAlgn="base" hangingPunct="0">
        <a:spcBef>
          <a:spcPct val="0"/>
        </a:spcBef>
        <a:spcAft>
          <a:spcPct val="0"/>
        </a:spcAft>
        <a:defRPr kumimoji="1" sz="4400">
          <a:solidFill>
            <a:schemeClr val="tx2"/>
          </a:solidFill>
          <a:latin typeface="+mj-lt"/>
          <a:ea typeface="+mj-ea"/>
          <a:cs typeface="+mj-cs"/>
        </a:defRPr>
      </a:lvl1pPr>
      <a:lvl2pPr algn="ctr" rtl="0" eaLnBrk="0" fontAlgn="base" hangingPunct="0">
        <a:spcBef>
          <a:spcPct val="0"/>
        </a:spcBef>
        <a:spcAft>
          <a:spcPct val="0"/>
        </a:spcAft>
        <a:defRPr kumimoji="1" sz="4400">
          <a:solidFill>
            <a:schemeClr val="tx2"/>
          </a:solidFill>
          <a:latin typeface="Times New Roman" panose="02020603050405020304" pitchFamily="18" charset="0"/>
          <a:ea typeface="宋体" panose="02010600030101010101" pitchFamily="2" charset="-122"/>
        </a:defRPr>
      </a:lvl2pPr>
      <a:lvl3pPr algn="ctr" rtl="0" eaLnBrk="0" fontAlgn="base" hangingPunct="0">
        <a:spcBef>
          <a:spcPct val="0"/>
        </a:spcBef>
        <a:spcAft>
          <a:spcPct val="0"/>
        </a:spcAft>
        <a:defRPr kumimoji="1" sz="4400">
          <a:solidFill>
            <a:schemeClr val="tx2"/>
          </a:solidFill>
          <a:latin typeface="Times New Roman" panose="02020603050405020304" pitchFamily="18" charset="0"/>
          <a:ea typeface="宋体" panose="02010600030101010101" pitchFamily="2" charset="-122"/>
        </a:defRPr>
      </a:lvl3pPr>
      <a:lvl4pPr algn="ctr" rtl="0" eaLnBrk="0" fontAlgn="base" hangingPunct="0">
        <a:spcBef>
          <a:spcPct val="0"/>
        </a:spcBef>
        <a:spcAft>
          <a:spcPct val="0"/>
        </a:spcAft>
        <a:defRPr kumimoji="1" sz="4400">
          <a:solidFill>
            <a:schemeClr val="tx2"/>
          </a:solidFill>
          <a:latin typeface="Times New Roman" panose="02020603050405020304" pitchFamily="18" charset="0"/>
          <a:ea typeface="宋体" panose="02010600030101010101" pitchFamily="2" charset="-122"/>
        </a:defRPr>
      </a:lvl4pPr>
      <a:lvl5pPr algn="ctr" rtl="0" eaLnBrk="0" fontAlgn="base" hangingPunct="0">
        <a:spcBef>
          <a:spcPct val="0"/>
        </a:spcBef>
        <a:spcAft>
          <a:spcPct val="0"/>
        </a:spcAft>
        <a:defRPr kumimoji="1" sz="4400">
          <a:solidFill>
            <a:schemeClr val="tx2"/>
          </a:solidFill>
          <a:latin typeface="Times New Roman" panose="02020603050405020304" pitchFamily="18" charset="0"/>
          <a:ea typeface="宋体" panose="02010600030101010101" pitchFamily="2" charset="-122"/>
        </a:defRPr>
      </a:lvl5pPr>
      <a:lvl6pPr marL="457200" algn="ctr" rtl="0" fontAlgn="base">
        <a:spcBef>
          <a:spcPct val="0"/>
        </a:spcBef>
        <a:spcAft>
          <a:spcPct val="0"/>
        </a:spcAft>
        <a:defRPr kumimoji="1" sz="4400">
          <a:solidFill>
            <a:schemeClr val="tx2"/>
          </a:solidFill>
          <a:latin typeface="Times New Roman" panose="02020603050405020304" pitchFamily="18" charset="0"/>
          <a:ea typeface="宋体" panose="02010600030101010101" pitchFamily="2" charset="-122"/>
        </a:defRPr>
      </a:lvl6pPr>
      <a:lvl7pPr marL="914400" algn="ctr" rtl="0" fontAlgn="base">
        <a:spcBef>
          <a:spcPct val="0"/>
        </a:spcBef>
        <a:spcAft>
          <a:spcPct val="0"/>
        </a:spcAft>
        <a:defRPr kumimoji="1" sz="4400">
          <a:solidFill>
            <a:schemeClr val="tx2"/>
          </a:solidFill>
          <a:latin typeface="Times New Roman" panose="02020603050405020304" pitchFamily="18" charset="0"/>
          <a:ea typeface="宋体" panose="02010600030101010101" pitchFamily="2" charset="-122"/>
        </a:defRPr>
      </a:lvl7pPr>
      <a:lvl8pPr marL="1371600" algn="ctr" rtl="0" fontAlgn="base">
        <a:spcBef>
          <a:spcPct val="0"/>
        </a:spcBef>
        <a:spcAft>
          <a:spcPct val="0"/>
        </a:spcAft>
        <a:defRPr kumimoji="1" sz="4400">
          <a:solidFill>
            <a:schemeClr val="tx2"/>
          </a:solidFill>
          <a:latin typeface="Times New Roman" panose="02020603050405020304" pitchFamily="18" charset="0"/>
          <a:ea typeface="宋体" panose="02010600030101010101" pitchFamily="2" charset="-122"/>
        </a:defRPr>
      </a:lvl8pPr>
      <a:lvl9pPr marL="1828800" algn="ctr" rtl="0" fontAlgn="base">
        <a:spcBef>
          <a:spcPct val="0"/>
        </a:spcBef>
        <a:spcAft>
          <a:spcPct val="0"/>
        </a:spcAft>
        <a:defRPr kumimoji="1" sz="4400">
          <a:solidFill>
            <a:schemeClr val="tx2"/>
          </a:solidFill>
          <a:latin typeface="Times New Roman" panose="02020603050405020304" pitchFamily="18" charset="0"/>
          <a:ea typeface="宋体" panose="02010600030101010101" pitchFamily="2" charset="-122"/>
        </a:defRPr>
      </a:lvl9pPr>
    </p:titleStyle>
    <p:body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14.xml"/><Relationship Id="rId1" Type="http://schemas.openxmlformats.org/officeDocument/2006/relationships/vmlDrawing" Target="../drawings/vmlDrawing1.vml"/><Relationship Id="rId4" Type="http://schemas.openxmlformats.org/officeDocument/2006/relationships/image" Target="../media/image2.wmf"/></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4.xml"/><Relationship Id="rId1" Type="http://schemas.openxmlformats.org/officeDocument/2006/relationships/vmlDrawing" Target="../drawings/vmlDrawing2.vml"/><Relationship Id="rId5" Type="http://schemas.openxmlformats.org/officeDocument/2006/relationships/image" Target="../media/image3.wmf"/><Relationship Id="rId4" Type="http://schemas.openxmlformats.org/officeDocument/2006/relationships/oleObject" Target="../embeddings/oleObject2.bin"/></Relationships>
</file>

<file path=ppt/slides/_rels/slide1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slideLayout" Target="../slideLayouts/slideLayout2.xml"/><Relationship Id="rId1" Type="http://schemas.openxmlformats.org/officeDocument/2006/relationships/vmlDrawing" Target="../drawings/vmlDrawing3.vml"/><Relationship Id="rId5" Type="http://schemas.openxmlformats.org/officeDocument/2006/relationships/image" Target="../media/image4.wmf"/><Relationship Id="rId4" Type="http://schemas.openxmlformats.org/officeDocument/2006/relationships/oleObject" Target="../embeddings/oleObject3.bin"/></Relationships>
</file>

<file path=ppt/slides/_rels/slide1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image" Target="../media/image8.GIF"/><Relationship Id="rId1" Type="http://schemas.openxmlformats.org/officeDocument/2006/relationships/slideLayout" Target="../slideLayouts/slideLayout2.xml"/><Relationship Id="rId5" Type="http://schemas.openxmlformats.org/officeDocument/2006/relationships/image" Target="../media/image11.jpeg"/><Relationship Id="rId4" Type="http://schemas.openxmlformats.org/officeDocument/2006/relationships/image" Target="../media/image10.jpeg"/></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xml"/><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8" Type="http://schemas.openxmlformats.org/officeDocument/2006/relationships/oleObject" Target="../embeddings/oleObject6.bin"/><Relationship Id="rId3" Type="http://schemas.openxmlformats.org/officeDocument/2006/relationships/notesSlide" Target="../notesSlides/notesSlide3.xml"/><Relationship Id="rId7" Type="http://schemas.openxmlformats.org/officeDocument/2006/relationships/image" Target="../media/image14.wmf"/><Relationship Id="rId2" Type="http://schemas.openxmlformats.org/officeDocument/2006/relationships/slideLayout" Target="../slideLayouts/slideLayout16.xml"/><Relationship Id="rId1" Type="http://schemas.openxmlformats.org/officeDocument/2006/relationships/vmlDrawing" Target="../drawings/vmlDrawing4.vml"/><Relationship Id="rId6" Type="http://schemas.openxmlformats.org/officeDocument/2006/relationships/oleObject" Target="../embeddings/oleObject5.bin"/><Relationship Id="rId5" Type="http://schemas.openxmlformats.org/officeDocument/2006/relationships/image" Target="../media/image13.wmf"/><Relationship Id="rId4" Type="http://schemas.openxmlformats.org/officeDocument/2006/relationships/oleObject" Target="../embeddings/oleObject4.bin"/><Relationship Id="rId9" Type="http://schemas.openxmlformats.org/officeDocument/2006/relationships/image" Target="../media/image15.wmf"/></Relationships>
</file>

<file path=ppt/slides/_rels/slide17.xml.rels><?xml version="1.0" encoding="UTF-8" standalone="yes"?>
<Relationships xmlns="http://schemas.openxmlformats.org/package/2006/relationships"><Relationship Id="rId3" Type="http://schemas.openxmlformats.org/officeDocument/2006/relationships/hyperlink" Target="14-12-2-&#29627;&#29827;&#29255;&#22534;.swf" TargetMode="External"/><Relationship Id="rId2" Type="http://schemas.openxmlformats.org/officeDocument/2006/relationships/notesSlide" Target="../notesSlides/notesSlide4.xml"/><Relationship Id="rId1" Type="http://schemas.openxmlformats.org/officeDocument/2006/relationships/slideLayout" Target="../slideLayouts/slideLayout13.xml"/><Relationship Id="rId4" Type="http://schemas.openxmlformats.org/officeDocument/2006/relationships/image" Target="../media/image16.png"/></Relationships>
</file>

<file path=ppt/slides/_rels/slide18.xml.rels><?xml version="1.0" encoding="UTF-8" standalone="yes"?>
<Relationships xmlns="http://schemas.openxmlformats.org/package/2006/relationships"><Relationship Id="rId2" Type="http://schemas.openxmlformats.org/officeDocument/2006/relationships/image" Target="../media/image17.GIF"/><Relationship Id="rId1" Type="http://schemas.openxmlformats.org/officeDocument/2006/relationships/slideLayout" Target="../slideLayouts/slideLayout1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3.xml"/><Relationship Id="rId1" Type="http://schemas.openxmlformats.org/officeDocument/2006/relationships/vmlDrawing" Target="../drawings/vmlDrawing5.vml"/><Relationship Id="rId5" Type="http://schemas.openxmlformats.org/officeDocument/2006/relationships/image" Target="../media/image18.wmf"/><Relationship Id="rId4" Type="http://schemas.openxmlformats.org/officeDocument/2006/relationships/oleObject" Target="../embeddings/oleObject7.bin"/></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3.xml"/><Relationship Id="rId1" Type="http://schemas.openxmlformats.org/officeDocument/2006/relationships/vmlDrawing" Target="../drawings/vmlDrawing6.vml"/><Relationship Id="rId5" Type="http://schemas.openxmlformats.org/officeDocument/2006/relationships/image" Target="../media/image19.wmf"/><Relationship Id="rId4" Type="http://schemas.openxmlformats.org/officeDocument/2006/relationships/oleObject" Target="../embeddings/oleObject8.bin"/></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slideLayout" Target="../slideLayouts/slideLayout17.xml"/><Relationship Id="rId1" Type="http://schemas.openxmlformats.org/officeDocument/2006/relationships/vmlDrawing" Target="../drawings/vmlDrawing7.vml"/><Relationship Id="rId5" Type="http://schemas.openxmlformats.org/officeDocument/2006/relationships/image" Target="../media/image20.emf"/><Relationship Id="rId4" Type="http://schemas.openxmlformats.org/officeDocument/2006/relationships/oleObject" Target="../embeddings/oleObject9.bin"/></Relationships>
</file>

<file path=ppt/slides/_rels/slide25.xml.rels><?xml version="1.0" encoding="UTF-8" standalone="yes"?>
<Relationships xmlns="http://schemas.openxmlformats.org/package/2006/relationships"><Relationship Id="rId3" Type="http://schemas.openxmlformats.org/officeDocument/2006/relationships/oleObject" Target="../embeddings/oleObject10.bin"/><Relationship Id="rId2" Type="http://schemas.openxmlformats.org/officeDocument/2006/relationships/slideLayout" Target="../slideLayouts/slideLayout4.xml"/><Relationship Id="rId1" Type="http://schemas.openxmlformats.org/officeDocument/2006/relationships/vmlDrawing" Target="../drawings/vmlDrawing8.vml"/><Relationship Id="rId6" Type="http://schemas.openxmlformats.org/officeDocument/2006/relationships/image" Target="../media/image23.wmf"/><Relationship Id="rId5" Type="http://schemas.openxmlformats.org/officeDocument/2006/relationships/oleObject" Target="../embeddings/oleObject11.bin"/><Relationship Id="rId4" Type="http://schemas.openxmlformats.org/officeDocument/2006/relationships/image" Target="../media/image22.wmf"/></Relationships>
</file>

<file path=ppt/slides/_rels/slide26.xml.rels><?xml version="1.0" encoding="UTF-8" standalone="yes"?>
<Relationships xmlns="http://schemas.openxmlformats.org/package/2006/relationships"><Relationship Id="rId8" Type="http://schemas.openxmlformats.org/officeDocument/2006/relationships/oleObject" Target="../embeddings/oleObject14.bin"/><Relationship Id="rId3" Type="http://schemas.openxmlformats.org/officeDocument/2006/relationships/image" Target="../media/image28.png"/><Relationship Id="rId7" Type="http://schemas.openxmlformats.org/officeDocument/2006/relationships/image" Target="../media/image25.emf"/><Relationship Id="rId2" Type="http://schemas.openxmlformats.org/officeDocument/2006/relationships/slideLayout" Target="../slideLayouts/slideLayout2.xml"/><Relationship Id="rId1" Type="http://schemas.openxmlformats.org/officeDocument/2006/relationships/vmlDrawing" Target="../drawings/vmlDrawing9.vml"/><Relationship Id="rId6" Type="http://schemas.openxmlformats.org/officeDocument/2006/relationships/oleObject" Target="../embeddings/oleObject13.bin"/><Relationship Id="rId11" Type="http://schemas.openxmlformats.org/officeDocument/2006/relationships/image" Target="../media/image27.emf"/><Relationship Id="rId5" Type="http://schemas.openxmlformats.org/officeDocument/2006/relationships/image" Target="../media/image24.emf"/><Relationship Id="rId10" Type="http://schemas.openxmlformats.org/officeDocument/2006/relationships/oleObject" Target="../embeddings/oleObject15.bin"/><Relationship Id="rId4" Type="http://schemas.openxmlformats.org/officeDocument/2006/relationships/oleObject" Target="../embeddings/oleObject12.bin"/><Relationship Id="rId9" Type="http://schemas.openxmlformats.org/officeDocument/2006/relationships/image" Target="../media/image26.emf"/></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15.xml"/><Relationship Id="rId1" Type="http://schemas.openxmlformats.org/officeDocument/2006/relationships/vmlDrawing" Target="../drawings/vmlDrawing10.vml"/><Relationship Id="rId5" Type="http://schemas.openxmlformats.org/officeDocument/2006/relationships/image" Target="../media/image2.wmf"/><Relationship Id="rId4" Type="http://schemas.openxmlformats.org/officeDocument/2006/relationships/oleObject" Target="../embeddings/oleObject16.bin"/></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p:cNvSpPr>
          <p:nvPr>
            <p:ph type="title"/>
          </p:nvPr>
        </p:nvSpPr>
        <p:spPr>
          <a:xfrm>
            <a:off x="827088" y="403225"/>
            <a:ext cx="7543800" cy="685800"/>
          </a:xfrm>
        </p:spPr>
        <p:txBody>
          <a:bodyPr vert="horz" wrap="square" lIns="91440" tIns="45720" rIns="91440" bIns="45720" anchor="ctr"/>
          <a:lstStyle/>
          <a:p>
            <a:pPr eaLnBrk="1" hangingPunct="1"/>
            <a:r>
              <a:rPr lang="zh-CN" altLang="en-US" b="1" dirty="0">
                <a:ea typeface="黑体" panose="02010609060101010101" pitchFamily="49" charset="-122"/>
              </a:rPr>
              <a:t>光的偏振</a:t>
            </a:r>
            <a:br>
              <a:rPr lang="zh-CN" altLang="en-US" b="1" dirty="0">
                <a:ea typeface="黑体" panose="02010609060101010101" pitchFamily="49" charset="-122"/>
              </a:rPr>
            </a:br>
            <a:r>
              <a:rPr lang="en-US" altLang="zh-CN" b="1" dirty="0"/>
              <a:t>Polarization</a:t>
            </a:r>
          </a:p>
        </p:txBody>
      </p:sp>
      <p:sp>
        <p:nvSpPr>
          <p:cNvPr id="90115" name="Rectangle 3"/>
          <p:cNvSpPr>
            <a:spLocks noGrp="1"/>
          </p:cNvSpPr>
          <p:nvPr>
            <p:ph idx="1"/>
          </p:nvPr>
        </p:nvSpPr>
        <p:spPr>
          <a:xfrm>
            <a:off x="1692275" y="1484313"/>
            <a:ext cx="6696075" cy="5040312"/>
          </a:xfrm>
        </p:spPr>
        <p:txBody>
          <a:bodyPr vert="horz" wrap="square" lIns="91440" tIns="45720" rIns="91440" bIns="45720" anchor="t"/>
          <a:lstStyle/>
          <a:p>
            <a:pPr eaLnBrk="1" hangingPunct="1">
              <a:lnSpc>
                <a:spcPct val="130000"/>
              </a:lnSpc>
              <a:buNone/>
            </a:pPr>
            <a:r>
              <a:rPr lang="zh-CN" altLang="en-US" sz="3600" b="1" dirty="0">
                <a:latin typeface="黑体" panose="02010609060101010101" pitchFamily="49" charset="-122"/>
                <a:ea typeface="黑体" panose="02010609060101010101" pitchFamily="49" charset="-122"/>
              </a:rPr>
              <a:t>一、光的偏振态、马吕斯定律</a:t>
            </a:r>
          </a:p>
          <a:p>
            <a:pPr eaLnBrk="1" hangingPunct="1">
              <a:lnSpc>
                <a:spcPct val="130000"/>
              </a:lnSpc>
              <a:buNone/>
            </a:pPr>
            <a:r>
              <a:rPr lang="zh-CN" altLang="en-US" sz="3600" b="1" dirty="0">
                <a:latin typeface="黑体" panose="02010609060101010101" pitchFamily="49" charset="-122"/>
                <a:ea typeface="黑体" panose="02010609060101010101" pitchFamily="49" charset="-122"/>
              </a:rPr>
              <a:t>二、玻</a:t>
            </a:r>
            <a:r>
              <a:rPr lang="zh-CN" altLang="en-US" sz="3600" b="1">
                <a:latin typeface="黑体" panose="02010609060101010101" pitchFamily="49" charset="-122"/>
                <a:ea typeface="黑体" panose="02010609060101010101" pitchFamily="49" charset="-122"/>
              </a:rPr>
              <a:t>片</a:t>
            </a:r>
            <a:r>
              <a:rPr lang="zh-CN" altLang="en-US" sz="3600" b="1" smtClean="0">
                <a:latin typeface="黑体" panose="02010609060101010101" pitchFamily="49" charset="-122"/>
                <a:ea typeface="黑体" panose="02010609060101010101" pitchFamily="49" charset="-122"/>
              </a:rPr>
              <a:t>堆</a:t>
            </a:r>
            <a:endParaRPr lang="zh-CN" altLang="en-US" sz="3600" b="1" dirty="0">
              <a:latin typeface="黑体" panose="02010609060101010101" pitchFamily="49" charset="-122"/>
              <a:ea typeface="黑体" panose="02010609060101010101" pitchFamily="49" charset="-122"/>
            </a:endParaRPr>
          </a:p>
          <a:p>
            <a:pPr eaLnBrk="1" hangingPunct="1">
              <a:lnSpc>
                <a:spcPct val="130000"/>
              </a:lnSpc>
              <a:buNone/>
            </a:pPr>
            <a:r>
              <a:rPr lang="zh-CN" altLang="en-US" sz="3600" b="1" dirty="0">
                <a:latin typeface="黑体" panose="02010609060101010101" pitchFamily="49" charset="-122"/>
                <a:ea typeface="黑体" panose="02010609060101010101" pitchFamily="49" charset="-122"/>
              </a:rPr>
              <a:t>三、双折射</a:t>
            </a:r>
          </a:p>
          <a:p>
            <a:pPr eaLnBrk="1" hangingPunct="1">
              <a:lnSpc>
                <a:spcPct val="130000"/>
              </a:lnSpc>
              <a:buNone/>
            </a:pPr>
            <a:r>
              <a:rPr lang="zh-CN" altLang="en-US" sz="3600" b="1" dirty="0">
                <a:latin typeface="黑体" panose="02010609060101010101" pitchFamily="49" charset="-122"/>
                <a:ea typeface="黑体" panose="02010609060101010101" pitchFamily="49" charset="-122"/>
              </a:rPr>
              <a:t>四、偏振光的产生和检验</a:t>
            </a:r>
          </a:p>
          <a:p>
            <a:pPr eaLnBrk="1" hangingPunct="1">
              <a:lnSpc>
                <a:spcPct val="130000"/>
              </a:lnSpc>
              <a:buNone/>
            </a:pPr>
            <a:r>
              <a:rPr lang="zh-CN" altLang="en-US" sz="3600" b="1" dirty="0">
                <a:latin typeface="黑体" panose="02010609060101010101" pitchFamily="49" charset="-122"/>
                <a:ea typeface="黑体" panose="02010609060101010101" pitchFamily="49" charset="-122"/>
              </a:rPr>
              <a:t>五、旋光性</a:t>
            </a: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p:cNvSpPr>
            <a:spLocks noGrp="1"/>
          </p:cNvSpPr>
          <p:nvPr>
            <p:ph type="title"/>
          </p:nvPr>
        </p:nvSpPr>
        <p:spPr>
          <a:xfrm>
            <a:off x="685800" y="260648"/>
            <a:ext cx="7772400" cy="1105880"/>
          </a:xfrm>
        </p:spPr>
        <p:txBody>
          <a:bodyPr vert="horz" wrap="square" lIns="91440" tIns="45720" rIns="91440" bIns="45720" anchor="ctr"/>
          <a:lstStyle/>
          <a:p>
            <a:pPr eaLnBrk="1" hangingPunct="1"/>
            <a:r>
              <a:rPr lang="zh-CN" altLang="en-US" sz="3600" b="1" dirty="0">
                <a:solidFill>
                  <a:schemeClr val="accent2"/>
                </a:solidFill>
                <a:ea typeface="黑体" panose="02010609060101010101" pitchFamily="49" charset="-122"/>
              </a:rPr>
              <a:t>一、光的偏振态</a:t>
            </a:r>
            <a:br>
              <a:rPr lang="zh-CN" altLang="en-US" sz="3600" b="1" dirty="0">
                <a:solidFill>
                  <a:schemeClr val="accent2"/>
                </a:solidFill>
                <a:ea typeface="黑体" panose="02010609060101010101" pitchFamily="49" charset="-122"/>
              </a:rPr>
            </a:br>
            <a:r>
              <a:rPr lang="en-US" altLang="zh-CN" sz="3600" b="1" dirty="0"/>
              <a:t>State of Polarization</a:t>
            </a:r>
          </a:p>
        </p:txBody>
      </p:sp>
      <p:sp>
        <p:nvSpPr>
          <p:cNvPr id="291843" name="Rectangle 3"/>
          <p:cNvSpPr>
            <a:spLocks noGrp="1"/>
          </p:cNvSpPr>
          <p:nvPr>
            <p:ph idx="1"/>
          </p:nvPr>
        </p:nvSpPr>
        <p:spPr>
          <a:xfrm>
            <a:off x="539750" y="1448619"/>
            <a:ext cx="8134350" cy="4608673"/>
          </a:xfrm>
        </p:spPr>
        <p:txBody>
          <a:bodyPr vert="horz" wrap="square" lIns="91440" tIns="45720" rIns="91440" bIns="45720" anchor="t"/>
          <a:lstStyle/>
          <a:p>
            <a:pPr eaLnBrk="1" hangingPunct="1">
              <a:buFont typeface="Arial" pitchFamily="34" charset="0"/>
              <a:buChar char="•"/>
            </a:pPr>
            <a:r>
              <a:rPr lang="zh-CN" altLang="en-US" sz="2800" b="1" dirty="0"/>
              <a:t>光的干涉和衍射现象揭示了光的</a:t>
            </a:r>
            <a:r>
              <a:rPr lang="zh-CN" altLang="en-US" sz="2800" b="1" dirty="0">
                <a:solidFill>
                  <a:schemeClr val="accent2"/>
                </a:solidFill>
                <a:ea typeface="黑体" panose="02010609060101010101" pitchFamily="49" charset="-122"/>
              </a:rPr>
              <a:t>波动性</a:t>
            </a:r>
            <a:r>
              <a:rPr lang="zh-CN" altLang="en-US" sz="2800" b="1" dirty="0"/>
              <a:t>，光的偏振现象则表明了光及所有电磁波是</a:t>
            </a:r>
            <a:r>
              <a:rPr lang="zh-CN" altLang="en-US" sz="2800" b="1" dirty="0">
                <a:solidFill>
                  <a:schemeClr val="accent2"/>
                </a:solidFill>
                <a:ea typeface="黑体" panose="02010609060101010101" pitchFamily="49" charset="-122"/>
              </a:rPr>
              <a:t>横波</a:t>
            </a:r>
            <a:r>
              <a:rPr lang="zh-CN" altLang="en-US" sz="2800" b="1" dirty="0"/>
              <a:t>。</a:t>
            </a:r>
          </a:p>
          <a:p>
            <a:pPr eaLnBrk="1" hangingPunct="1">
              <a:buFont typeface="Arial" pitchFamily="34" charset="0"/>
              <a:buChar char="•"/>
            </a:pPr>
            <a:r>
              <a:rPr lang="zh-CN" altLang="en-US" sz="2800" b="1" dirty="0"/>
              <a:t>常以</a:t>
            </a:r>
            <a:r>
              <a:rPr lang="zh-CN" altLang="en-US" sz="2800" b="1" dirty="0">
                <a:solidFill>
                  <a:schemeClr val="accent2"/>
                </a:solidFill>
                <a:ea typeface="黑体" panose="02010609060101010101" pitchFamily="49" charset="-122"/>
              </a:rPr>
              <a:t>电矢量</a:t>
            </a:r>
            <a:r>
              <a:rPr lang="zh-CN" altLang="en-US" sz="2800" b="1" dirty="0"/>
              <a:t>作为光波中振动矢量的代表，因为起光作用（如引起视网膜受刺激的光化学作用）的主要是电场矢量，又叫</a:t>
            </a:r>
            <a:r>
              <a:rPr lang="zh-CN" altLang="en-US" sz="2800" b="1" dirty="0">
                <a:solidFill>
                  <a:srgbClr val="0000FF"/>
                </a:solidFill>
                <a:ea typeface="黑体" panose="02010609060101010101" pitchFamily="49" charset="-122"/>
              </a:rPr>
              <a:t>光矢量</a:t>
            </a:r>
            <a:r>
              <a:rPr lang="zh-CN" altLang="en-US" sz="2800" b="1" dirty="0"/>
              <a:t> 。</a:t>
            </a:r>
          </a:p>
          <a:p>
            <a:pPr eaLnBrk="1" hangingPunct="1">
              <a:buFont typeface="Arial" pitchFamily="34" charset="0"/>
              <a:buChar char="•"/>
            </a:pPr>
            <a:r>
              <a:rPr lang="zh-CN" altLang="en-US" sz="2800" b="1" dirty="0"/>
              <a:t>光的横波性表明</a:t>
            </a:r>
            <a:r>
              <a:rPr lang="zh-CN" altLang="en-US" sz="2800" b="1" dirty="0">
                <a:solidFill>
                  <a:schemeClr val="accent2"/>
                </a:solidFill>
                <a:ea typeface="黑体" panose="02010609060101010101" pitchFamily="49" charset="-122"/>
              </a:rPr>
              <a:t>电矢量与光的传播方向垂直</a:t>
            </a:r>
            <a:r>
              <a:rPr lang="en-US" altLang="zh-CN" sz="2800" b="1" dirty="0">
                <a:solidFill>
                  <a:schemeClr val="accent2"/>
                </a:solidFill>
                <a:ea typeface="黑体" panose="02010609060101010101" pitchFamily="49" charset="-122"/>
              </a:rPr>
              <a:t>,</a:t>
            </a:r>
            <a:r>
              <a:rPr lang="zh-CN" altLang="en-US" sz="2800" dirty="0">
                <a:ea typeface="黑体" panose="02010609060101010101" pitchFamily="49" charset="-122"/>
              </a:rPr>
              <a:t>光波的这一基本特征叫</a:t>
            </a:r>
            <a:r>
              <a:rPr lang="zh-CN" altLang="en-US" sz="2800" b="1" dirty="0">
                <a:solidFill>
                  <a:schemeClr val="accent2"/>
                </a:solidFill>
                <a:ea typeface="黑体" panose="02010609060101010101" pitchFamily="49" charset="-122"/>
              </a:rPr>
              <a:t>光的偏振。</a:t>
            </a:r>
            <a:r>
              <a:rPr lang="zh-CN" altLang="en-US" sz="2800" b="1" dirty="0"/>
              <a:t>在与传播方向垂直的二维空间里电矢量还可能有各式各样的振动状态，称之为</a:t>
            </a:r>
            <a:r>
              <a:rPr lang="zh-CN" altLang="en-US" sz="2800" b="1" dirty="0">
                <a:solidFill>
                  <a:srgbClr val="0000FF"/>
                </a:solidFill>
                <a:ea typeface="黑体" panose="02010609060101010101" pitchFamily="49" charset="-122"/>
              </a:rPr>
              <a:t>光的偏振态</a:t>
            </a:r>
            <a:r>
              <a:rPr lang="zh-CN" altLang="en-US" sz="2800" b="1" dirty="0"/>
              <a:t>。</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91843">
                                            <p:txEl>
                                              <p:pRg st="0" end="0"/>
                                            </p:txEl>
                                          </p:spTgt>
                                        </p:tgtEl>
                                        <p:attrNameLst>
                                          <p:attrName>style.visibility</p:attrName>
                                        </p:attrNameLst>
                                      </p:cBhvr>
                                      <p:to>
                                        <p:strVal val="visible"/>
                                      </p:to>
                                    </p:set>
                                    <p:animEffect transition="in" filter="blinds(horizontal)">
                                      <p:cBhvr>
                                        <p:cTn id="7" dur="500"/>
                                        <p:tgtEl>
                                          <p:spTgt spid="29184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291843">
                                            <p:txEl>
                                              <p:pRg st="1" end="1"/>
                                            </p:txEl>
                                          </p:spTgt>
                                        </p:tgtEl>
                                        <p:attrNameLst>
                                          <p:attrName>style.visibility</p:attrName>
                                        </p:attrNameLst>
                                      </p:cBhvr>
                                      <p:to>
                                        <p:strVal val="visible"/>
                                      </p:to>
                                    </p:set>
                                    <p:animEffect transition="in" filter="blinds(horizontal)">
                                      <p:cBhvr>
                                        <p:cTn id="12" dur="500"/>
                                        <p:tgtEl>
                                          <p:spTgt spid="29184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291843">
                                            <p:txEl>
                                              <p:pRg st="2" end="2"/>
                                            </p:txEl>
                                          </p:spTgt>
                                        </p:tgtEl>
                                        <p:attrNameLst>
                                          <p:attrName>style.visibility</p:attrName>
                                        </p:attrNameLst>
                                      </p:cBhvr>
                                      <p:to>
                                        <p:strVal val="visible"/>
                                      </p:to>
                                    </p:set>
                                    <p:animEffect transition="in" filter="blinds(horizontal)">
                                      <p:cBhvr>
                                        <p:cTn id="17" dur="500"/>
                                        <p:tgtEl>
                                          <p:spTgt spid="29184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66" name="Text Box 2"/>
          <p:cNvSpPr>
            <a:spLocks noGrp="1"/>
          </p:cNvSpPr>
          <p:nvPr>
            <p:ph idx="1"/>
          </p:nvPr>
        </p:nvSpPr>
        <p:spPr>
          <a:xfrm>
            <a:off x="1258888" y="4545124"/>
            <a:ext cx="7129462" cy="511175"/>
          </a:xfrm>
          <a:ln w="19050"/>
        </p:spPr>
        <p:txBody>
          <a:bodyPr vert="horz" wrap="square" lIns="91440" tIns="45720" rIns="91440" bIns="45720" anchor="t"/>
          <a:lstStyle/>
          <a:p>
            <a:pPr eaLnBrk="1" hangingPunct="1">
              <a:lnSpc>
                <a:spcPct val="90000"/>
              </a:lnSpc>
              <a:spcBef>
                <a:spcPct val="50000"/>
              </a:spcBef>
              <a:buFont typeface="Arial" pitchFamily="34" charset="0"/>
              <a:buChar char="•"/>
            </a:pPr>
            <a:r>
              <a:rPr lang="en-US" altLang="zh-CN" sz="2800" b="1" dirty="0">
                <a:ea typeface="黑体" panose="02010609060101010101" pitchFamily="49" charset="-122"/>
              </a:rPr>
              <a:t> </a:t>
            </a:r>
            <a:r>
              <a:rPr lang="zh-CN" altLang="en-US" sz="2800" b="1" dirty="0">
                <a:ea typeface="黑体" panose="02010609060101010101" pitchFamily="49" charset="-122"/>
              </a:rPr>
              <a:t>光波是横波，</a:t>
            </a:r>
            <a:r>
              <a:rPr lang="en-US" altLang="zh-CN" sz="2800" b="1" i="1" dirty="0">
                <a:ea typeface="黑体" panose="02010609060101010101" pitchFamily="49" charset="-122"/>
              </a:rPr>
              <a:t>E</a:t>
            </a:r>
            <a:r>
              <a:rPr lang="zh-CN" altLang="en-US" sz="2800" b="1" i="1" dirty="0">
                <a:ea typeface="黑体" panose="02010609060101010101" pitchFamily="49" charset="-122"/>
              </a:rPr>
              <a:t>、</a:t>
            </a:r>
            <a:r>
              <a:rPr lang="en-US" altLang="zh-CN" sz="2800" b="1" i="1" dirty="0">
                <a:ea typeface="黑体" panose="02010609060101010101" pitchFamily="49" charset="-122"/>
              </a:rPr>
              <a:t>H</a:t>
            </a:r>
            <a:r>
              <a:rPr lang="zh-CN" altLang="en-US" sz="2800" b="1" i="1" dirty="0">
                <a:ea typeface="黑体" panose="02010609060101010101" pitchFamily="49" charset="-122"/>
              </a:rPr>
              <a:t>、</a:t>
            </a:r>
            <a:r>
              <a:rPr lang="en-US" altLang="zh-CN" sz="2800" b="1" i="1" dirty="0">
                <a:ea typeface="黑体" panose="02010609060101010101" pitchFamily="49" charset="-122"/>
              </a:rPr>
              <a:t>v</a:t>
            </a:r>
            <a:r>
              <a:rPr lang="zh-CN" altLang="zh-CN" sz="2800" b="1" dirty="0">
                <a:ea typeface="黑体" panose="02010609060101010101" pitchFamily="49" charset="-122"/>
              </a:rPr>
              <a:t>三者都是垂直的。</a:t>
            </a:r>
            <a:endParaRPr lang="zh-CN" altLang="en-US" sz="2800" b="1" dirty="0">
              <a:ea typeface="黑体" panose="02010609060101010101" pitchFamily="49" charset="-122"/>
            </a:endParaRPr>
          </a:p>
        </p:txBody>
      </p:sp>
      <p:grpSp>
        <p:nvGrpSpPr>
          <p:cNvPr id="92163" name="Group 3"/>
          <p:cNvGrpSpPr/>
          <p:nvPr/>
        </p:nvGrpSpPr>
        <p:grpSpPr>
          <a:xfrm>
            <a:off x="1476375" y="620713"/>
            <a:ext cx="3276600" cy="3124200"/>
            <a:chOff x="480" y="1952"/>
            <a:chExt cx="2160" cy="2080"/>
          </a:xfrm>
        </p:grpSpPr>
        <p:sp>
          <p:nvSpPr>
            <p:cNvPr id="92195" name="Freeform 4"/>
            <p:cNvSpPr/>
            <p:nvPr/>
          </p:nvSpPr>
          <p:spPr>
            <a:xfrm>
              <a:off x="480" y="2528"/>
              <a:ext cx="960" cy="624"/>
            </a:xfrm>
            <a:custGeom>
              <a:avLst/>
              <a:gdLst/>
              <a:ahLst/>
              <a:cxnLst>
                <a:cxn ang="0">
                  <a:pos x="128" y="4"/>
                </a:cxn>
                <a:cxn ang="0">
                  <a:pos x="960" y="0"/>
                </a:cxn>
                <a:cxn ang="0">
                  <a:pos x="960" y="624"/>
                </a:cxn>
                <a:cxn ang="0">
                  <a:pos x="144" y="624"/>
                </a:cxn>
                <a:cxn ang="0">
                  <a:pos x="136" y="530"/>
                </a:cxn>
                <a:cxn ang="0">
                  <a:pos x="121" y="441"/>
                </a:cxn>
                <a:cxn ang="0">
                  <a:pos x="195" y="248"/>
                </a:cxn>
                <a:cxn ang="0">
                  <a:pos x="128" y="4"/>
                </a:cxn>
              </a:cxnLst>
              <a:rect l="0" t="0" r="0" b="0"/>
              <a:pathLst>
                <a:path w="960" h="624">
                  <a:moveTo>
                    <a:pt x="128" y="4"/>
                  </a:moveTo>
                  <a:lnTo>
                    <a:pt x="960" y="0"/>
                  </a:lnTo>
                  <a:lnTo>
                    <a:pt x="960" y="624"/>
                  </a:lnTo>
                  <a:lnTo>
                    <a:pt x="144" y="624"/>
                  </a:lnTo>
                  <a:lnTo>
                    <a:pt x="136" y="530"/>
                  </a:lnTo>
                  <a:cubicBezTo>
                    <a:pt x="132" y="500"/>
                    <a:pt x="111" y="488"/>
                    <a:pt x="121" y="441"/>
                  </a:cubicBezTo>
                  <a:cubicBezTo>
                    <a:pt x="105" y="409"/>
                    <a:pt x="194" y="321"/>
                    <a:pt x="195" y="248"/>
                  </a:cubicBezTo>
                  <a:cubicBezTo>
                    <a:pt x="196" y="175"/>
                    <a:pt x="0" y="45"/>
                    <a:pt x="128" y="4"/>
                  </a:cubicBezTo>
                  <a:close/>
                </a:path>
              </a:pathLst>
            </a:custGeom>
            <a:solidFill>
              <a:schemeClr val="accent1">
                <a:alpha val="50195"/>
              </a:schemeClr>
            </a:solidFill>
            <a:ln w="19050" cap="flat" cmpd="sng">
              <a:solidFill>
                <a:schemeClr val="tx1">
                  <a:alpha val="100000"/>
                </a:schemeClr>
              </a:solidFill>
              <a:prstDash val="solid"/>
              <a:round/>
              <a:headEnd type="none" w="med" len="med"/>
              <a:tailEnd type="none" w="med" len="lg"/>
            </a:ln>
          </p:spPr>
          <p:txBody>
            <a:bodyPr/>
            <a:lstStyle/>
            <a:p>
              <a:endParaRPr lang="zh-CN" altLang="en-US"/>
            </a:p>
          </p:txBody>
        </p:sp>
        <p:grpSp>
          <p:nvGrpSpPr>
            <p:cNvPr id="92196" name="Group 5"/>
            <p:cNvGrpSpPr/>
            <p:nvPr/>
          </p:nvGrpSpPr>
          <p:grpSpPr>
            <a:xfrm>
              <a:off x="528" y="1952"/>
              <a:ext cx="2112" cy="2080"/>
              <a:chOff x="528" y="1952"/>
              <a:chExt cx="2112" cy="2080"/>
            </a:xfrm>
          </p:grpSpPr>
          <p:sp>
            <p:nvSpPr>
              <p:cNvPr id="92198" name="Line 6"/>
              <p:cNvSpPr/>
              <p:nvPr/>
            </p:nvSpPr>
            <p:spPr>
              <a:xfrm flipH="1">
                <a:off x="528" y="2864"/>
                <a:ext cx="1008" cy="1008"/>
              </a:xfrm>
              <a:prstGeom prst="line">
                <a:avLst/>
              </a:prstGeom>
              <a:ln w="19050" cap="flat" cmpd="sng">
                <a:solidFill>
                  <a:schemeClr val="tx1"/>
                </a:solidFill>
                <a:prstDash val="solid"/>
                <a:headEnd type="none" w="med" len="med"/>
                <a:tailEnd type="none" w="med" len="lg"/>
              </a:ln>
            </p:spPr>
          </p:sp>
          <p:sp>
            <p:nvSpPr>
              <p:cNvPr id="92199" name="Line 7"/>
              <p:cNvSpPr/>
              <p:nvPr/>
            </p:nvSpPr>
            <p:spPr>
              <a:xfrm flipV="1">
                <a:off x="1536" y="2144"/>
                <a:ext cx="720" cy="720"/>
              </a:xfrm>
              <a:prstGeom prst="line">
                <a:avLst/>
              </a:prstGeom>
              <a:ln w="19050" cap="flat" cmpd="sng">
                <a:solidFill>
                  <a:schemeClr val="tx1"/>
                </a:solidFill>
                <a:prstDash val="solid"/>
                <a:headEnd type="none" w="med" len="med"/>
                <a:tailEnd type="stealth" w="med" len="lg"/>
              </a:ln>
            </p:spPr>
          </p:sp>
          <p:sp>
            <p:nvSpPr>
              <p:cNvPr id="92200" name="Rectangle 8"/>
              <p:cNvSpPr/>
              <p:nvPr/>
            </p:nvSpPr>
            <p:spPr>
              <a:xfrm>
                <a:off x="2208" y="2192"/>
                <a:ext cx="182" cy="128"/>
              </a:xfrm>
              <a:prstGeom prst="rect">
                <a:avLst/>
              </a:prstGeom>
              <a:noFill/>
              <a:ln w="25400">
                <a:noFill/>
              </a:ln>
            </p:spPr>
            <p:txBody>
              <a:bodyPr lIns="12700" tIns="12700" rIns="12700" bIns="12700"/>
              <a:lstStyle/>
              <a:p>
                <a:pPr eaLnBrk="1" hangingPunct="1"/>
                <a:r>
                  <a:rPr lang="zh-CN" altLang="en-US" sz="1800" b="1" dirty="0">
                    <a:solidFill>
                      <a:srgbClr val="FF00FF"/>
                    </a:solidFill>
                    <a:latin typeface="Times New Roman" panose="02020603050405020304" pitchFamily="18" charset="0"/>
                  </a:rPr>
                  <a:t>播</a:t>
                </a:r>
                <a:endParaRPr lang="zh-CN" altLang="en-US" sz="1800" dirty="0">
                  <a:latin typeface="Times New Roman" panose="02020603050405020304" pitchFamily="18" charset="0"/>
                </a:endParaRPr>
              </a:p>
            </p:txBody>
          </p:sp>
          <p:sp>
            <p:nvSpPr>
              <p:cNvPr id="92201" name="Rectangle 9"/>
              <p:cNvSpPr/>
              <p:nvPr/>
            </p:nvSpPr>
            <p:spPr>
              <a:xfrm>
                <a:off x="2109" y="2320"/>
                <a:ext cx="192" cy="160"/>
              </a:xfrm>
              <a:prstGeom prst="rect">
                <a:avLst/>
              </a:prstGeom>
              <a:noFill/>
              <a:ln w="25400">
                <a:noFill/>
              </a:ln>
            </p:spPr>
            <p:txBody>
              <a:bodyPr lIns="12700" tIns="12700" rIns="12700" bIns="12700"/>
              <a:lstStyle/>
              <a:p>
                <a:pPr eaLnBrk="1" hangingPunct="1"/>
                <a:r>
                  <a:rPr lang="zh-CN" altLang="en-US" sz="1800" b="1" dirty="0">
                    <a:solidFill>
                      <a:srgbClr val="FF00FF"/>
                    </a:solidFill>
                    <a:latin typeface="Times New Roman" panose="02020603050405020304" pitchFamily="18" charset="0"/>
                  </a:rPr>
                  <a:t>传</a:t>
                </a:r>
                <a:endParaRPr lang="zh-CN" altLang="en-US" sz="2000" dirty="0">
                  <a:latin typeface="Times New Roman" panose="02020603050405020304" pitchFamily="18" charset="0"/>
                </a:endParaRPr>
              </a:p>
            </p:txBody>
          </p:sp>
          <p:sp>
            <p:nvSpPr>
              <p:cNvPr id="92202" name="Rectangle 10"/>
              <p:cNvSpPr/>
              <p:nvPr/>
            </p:nvSpPr>
            <p:spPr>
              <a:xfrm>
                <a:off x="2352" y="2096"/>
                <a:ext cx="181" cy="144"/>
              </a:xfrm>
              <a:prstGeom prst="rect">
                <a:avLst/>
              </a:prstGeom>
              <a:noFill/>
              <a:ln w="25400">
                <a:noFill/>
              </a:ln>
            </p:spPr>
            <p:txBody>
              <a:bodyPr lIns="12700" tIns="12700" rIns="12700" bIns="12700"/>
              <a:lstStyle/>
              <a:p>
                <a:pPr eaLnBrk="1" hangingPunct="1"/>
                <a:r>
                  <a:rPr lang="zh-CN" altLang="en-US" sz="1800" b="1" dirty="0">
                    <a:solidFill>
                      <a:srgbClr val="FF00FF"/>
                    </a:solidFill>
                    <a:latin typeface="Times New Roman" panose="02020603050405020304" pitchFamily="18" charset="0"/>
                  </a:rPr>
                  <a:t>方</a:t>
                </a:r>
                <a:endParaRPr lang="zh-CN" altLang="en-US" sz="1800" dirty="0">
                  <a:latin typeface="Times New Roman" panose="02020603050405020304" pitchFamily="18" charset="0"/>
                </a:endParaRPr>
              </a:p>
            </p:txBody>
          </p:sp>
          <p:sp>
            <p:nvSpPr>
              <p:cNvPr id="92203" name="Rectangle 11"/>
              <p:cNvSpPr/>
              <p:nvPr/>
            </p:nvSpPr>
            <p:spPr>
              <a:xfrm>
                <a:off x="2448" y="1952"/>
                <a:ext cx="192" cy="128"/>
              </a:xfrm>
              <a:prstGeom prst="rect">
                <a:avLst/>
              </a:prstGeom>
              <a:noFill/>
              <a:ln w="25400">
                <a:noFill/>
              </a:ln>
            </p:spPr>
            <p:txBody>
              <a:bodyPr lIns="12700" tIns="12700" rIns="12700" bIns="12700"/>
              <a:lstStyle/>
              <a:p>
                <a:pPr eaLnBrk="1" hangingPunct="1"/>
                <a:r>
                  <a:rPr lang="zh-CN" altLang="en-US" sz="1800" b="1" dirty="0">
                    <a:solidFill>
                      <a:srgbClr val="FF00FF"/>
                    </a:solidFill>
                    <a:latin typeface="Times New Roman" panose="02020603050405020304" pitchFamily="18" charset="0"/>
                  </a:rPr>
                  <a:t>向</a:t>
                </a:r>
                <a:endParaRPr lang="zh-CN" altLang="en-US" sz="1800" dirty="0">
                  <a:latin typeface="Times New Roman" panose="02020603050405020304" pitchFamily="18" charset="0"/>
                </a:endParaRPr>
              </a:p>
            </p:txBody>
          </p:sp>
          <p:sp>
            <p:nvSpPr>
              <p:cNvPr id="92204" name="Rectangle 12"/>
              <p:cNvSpPr/>
              <p:nvPr/>
            </p:nvSpPr>
            <p:spPr>
              <a:xfrm>
                <a:off x="816" y="3872"/>
                <a:ext cx="245" cy="160"/>
              </a:xfrm>
              <a:prstGeom prst="rect">
                <a:avLst/>
              </a:prstGeom>
              <a:noFill/>
              <a:ln w="25400">
                <a:noFill/>
              </a:ln>
            </p:spPr>
            <p:txBody>
              <a:bodyPr lIns="12700" tIns="12700" rIns="12700" bIns="12700"/>
              <a:lstStyle/>
              <a:p>
                <a:pPr eaLnBrk="1" hangingPunct="1"/>
                <a:r>
                  <a:rPr lang="zh-CN" altLang="en-US" sz="2000" b="1" dirty="0">
                    <a:solidFill>
                      <a:srgbClr val="000000"/>
                    </a:solidFill>
                    <a:latin typeface="Times New Roman" panose="02020603050405020304" pitchFamily="18" charset="0"/>
                  </a:rPr>
                  <a:t>振</a:t>
                </a:r>
                <a:endParaRPr lang="zh-CN" altLang="en-US" sz="1600" dirty="0">
                  <a:solidFill>
                    <a:srgbClr val="000000"/>
                  </a:solidFill>
                  <a:latin typeface="Times New Roman" panose="02020603050405020304" pitchFamily="18" charset="0"/>
                </a:endParaRPr>
              </a:p>
            </p:txBody>
          </p:sp>
          <p:sp>
            <p:nvSpPr>
              <p:cNvPr id="92205" name="Rectangle 13"/>
              <p:cNvSpPr/>
              <p:nvPr/>
            </p:nvSpPr>
            <p:spPr>
              <a:xfrm>
                <a:off x="1008" y="3728"/>
                <a:ext cx="309" cy="152"/>
              </a:xfrm>
              <a:prstGeom prst="rect">
                <a:avLst/>
              </a:prstGeom>
              <a:noFill/>
              <a:ln w="25400">
                <a:noFill/>
              </a:ln>
            </p:spPr>
            <p:txBody>
              <a:bodyPr lIns="12700" tIns="12700" rIns="12700" bIns="12700"/>
              <a:lstStyle/>
              <a:p>
                <a:pPr eaLnBrk="1" hangingPunct="1"/>
                <a:r>
                  <a:rPr lang="zh-CN" altLang="en-US" sz="2000" b="1" dirty="0">
                    <a:solidFill>
                      <a:srgbClr val="000000"/>
                    </a:solidFill>
                    <a:latin typeface="Times New Roman" panose="02020603050405020304" pitchFamily="18" charset="0"/>
                  </a:rPr>
                  <a:t>动</a:t>
                </a:r>
                <a:endParaRPr lang="zh-CN" altLang="en-US" sz="2000" dirty="0">
                  <a:solidFill>
                    <a:srgbClr val="000000"/>
                  </a:solidFill>
                  <a:latin typeface="Times New Roman" panose="02020603050405020304" pitchFamily="18" charset="0"/>
                </a:endParaRPr>
              </a:p>
            </p:txBody>
          </p:sp>
          <p:sp>
            <p:nvSpPr>
              <p:cNvPr id="92206" name="Rectangle 14"/>
              <p:cNvSpPr/>
              <p:nvPr/>
            </p:nvSpPr>
            <p:spPr>
              <a:xfrm>
                <a:off x="1200" y="3584"/>
                <a:ext cx="261" cy="174"/>
              </a:xfrm>
              <a:prstGeom prst="rect">
                <a:avLst/>
              </a:prstGeom>
              <a:noFill/>
              <a:ln w="25400">
                <a:noFill/>
              </a:ln>
            </p:spPr>
            <p:txBody>
              <a:bodyPr lIns="12700" tIns="12700" rIns="12700" bIns="12700"/>
              <a:lstStyle/>
              <a:p>
                <a:pPr eaLnBrk="1" hangingPunct="1"/>
                <a:r>
                  <a:rPr lang="zh-CN" altLang="en-US" sz="2000" b="1" dirty="0">
                    <a:solidFill>
                      <a:srgbClr val="000000"/>
                    </a:solidFill>
                    <a:latin typeface="Times New Roman" panose="02020603050405020304" pitchFamily="18" charset="0"/>
                  </a:rPr>
                  <a:t>面</a:t>
                </a:r>
                <a:endParaRPr lang="zh-CN" altLang="en-US" sz="2000" dirty="0">
                  <a:solidFill>
                    <a:srgbClr val="000000"/>
                  </a:solidFill>
                  <a:latin typeface="Times New Roman" panose="02020603050405020304" pitchFamily="18" charset="0"/>
                </a:endParaRPr>
              </a:p>
            </p:txBody>
          </p:sp>
          <p:grpSp>
            <p:nvGrpSpPr>
              <p:cNvPr id="92207" name="Group 15"/>
              <p:cNvGrpSpPr/>
              <p:nvPr/>
            </p:nvGrpSpPr>
            <p:grpSpPr>
              <a:xfrm>
                <a:off x="656" y="3152"/>
                <a:ext cx="594" cy="604"/>
                <a:chOff x="3392" y="2352"/>
                <a:chExt cx="594" cy="604"/>
              </a:xfrm>
            </p:grpSpPr>
            <p:grpSp>
              <p:nvGrpSpPr>
                <p:cNvPr id="92224" name="Group 16"/>
                <p:cNvGrpSpPr/>
                <p:nvPr/>
              </p:nvGrpSpPr>
              <p:grpSpPr>
                <a:xfrm>
                  <a:off x="3392" y="2489"/>
                  <a:ext cx="297" cy="467"/>
                  <a:chOff x="3392" y="2489"/>
                  <a:chExt cx="297" cy="467"/>
                </a:xfrm>
              </p:grpSpPr>
              <p:sp>
                <p:nvSpPr>
                  <p:cNvPr id="92230" name="Freeform 17"/>
                  <p:cNvSpPr/>
                  <p:nvPr/>
                </p:nvSpPr>
                <p:spPr>
                  <a:xfrm>
                    <a:off x="3392" y="2494"/>
                    <a:ext cx="297" cy="462"/>
                  </a:xfrm>
                  <a:custGeom>
                    <a:avLst/>
                    <a:gdLst/>
                    <a:ahLst/>
                    <a:cxnLst>
                      <a:cxn ang="0">
                        <a:pos x="0" y="462"/>
                      </a:cxn>
                      <a:cxn ang="0">
                        <a:pos x="37" y="217"/>
                      </a:cxn>
                      <a:cxn ang="0">
                        <a:pos x="119" y="10"/>
                      </a:cxn>
                      <a:cxn ang="0">
                        <a:pos x="297" y="158"/>
                      </a:cxn>
                    </a:cxnLst>
                    <a:rect l="0" t="0" r="0" b="0"/>
                    <a:pathLst>
                      <a:path w="297" h="462">
                        <a:moveTo>
                          <a:pt x="0" y="462"/>
                        </a:moveTo>
                        <a:cubicBezTo>
                          <a:pt x="6" y="421"/>
                          <a:pt x="17" y="292"/>
                          <a:pt x="37" y="217"/>
                        </a:cubicBezTo>
                        <a:cubicBezTo>
                          <a:pt x="57" y="142"/>
                          <a:pt x="76" y="20"/>
                          <a:pt x="119" y="10"/>
                        </a:cubicBezTo>
                        <a:cubicBezTo>
                          <a:pt x="162" y="0"/>
                          <a:pt x="260" y="127"/>
                          <a:pt x="297" y="158"/>
                        </a:cubicBezTo>
                      </a:path>
                    </a:pathLst>
                  </a:custGeom>
                  <a:noFill/>
                  <a:ln w="19050" cap="flat" cmpd="sng">
                    <a:solidFill>
                      <a:schemeClr val="accent2">
                        <a:alpha val="100000"/>
                      </a:schemeClr>
                    </a:solidFill>
                    <a:prstDash val="solid"/>
                    <a:round/>
                    <a:headEnd type="none" w="med" len="med"/>
                    <a:tailEnd type="none" w="med" len="lg"/>
                  </a:ln>
                </p:spPr>
                <p:txBody>
                  <a:bodyPr/>
                  <a:lstStyle/>
                  <a:p>
                    <a:endParaRPr lang="zh-CN" altLang="en-US"/>
                  </a:p>
                </p:txBody>
              </p:sp>
              <p:sp>
                <p:nvSpPr>
                  <p:cNvPr id="92231" name="Line 18"/>
                  <p:cNvSpPr/>
                  <p:nvPr/>
                </p:nvSpPr>
                <p:spPr>
                  <a:xfrm flipV="1">
                    <a:off x="3511" y="2489"/>
                    <a:ext cx="0" cy="336"/>
                  </a:xfrm>
                  <a:prstGeom prst="line">
                    <a:avLst/>
                  </a:prstGeom>
                  <a:ln w="19050" cap="flat" cmpd="sng">
                    <a:solidFill>
                      <a:srgbClr val="FF3300"/>
                    </a:solidFill>
                    <a:prstDash val="solid"/>
                    <a:headEnd type="none" w="med" len="med"/>
                    <a:tailEnd type="stealth" w="med" len="lg"/>
                  </a:ln>
                </p:spPr>
              </p:sp>
              <p:sp>
                <p:nvSpPr>
                  <p:cNvPr id="92232" name="Line 19"/>
                  <p:cNvSpPr/>
                  <p:nvPr/>
                </p:nvSpPr>
                <p:spPr>
                  <a:xfrm flipH="1" flipV="1">
                    <a:off x="3585" y="2541"/>
                    <a:ext cx="0" cy="204"/>
                  </a:xfrm>
                  <a:prstGeom prst="line">
                    <a:avLst/>
                  </a:prstGeom>
                  <a:ln w="19050" cap="flat" cmpd="sng">
                    <a:solidFill>
                      <a:srgbClr val="FF3300"/>
                    </a:solidFill>
                    <a:prstDash val="solid"/>
                    <a:headEnd type="none" w="med" len="med"/>
                    <a:tailEnd type="stealth" w="med" len="lg"/>
                  </a:ln>
                </p:spPr>
              </p:sp>
              <p:sp>
                <p:nvSpPr>
                  <p:cNvPr id="92233" name="Line 20"/>
                  <p:cNvSpPr/>
                  <p:nvPr/>
                </p:nvSpPr>
                <p:spPr>
                  <a:xfrm flipV="1">
                    <a:off x="3456" y="2622"/>
                    <a:ext cx="3" cy="258"/>
                  </a:xfrm>
                  <a:prstGeom prst="line">
                    <a:avLst/>
                  </a:prstGeom>
                  <a:ln w="19050" cap="flat" cmpd="sng">
                    <a:solidFill>
                      <a:srgbClr val="FF3300"/>
                    </a:solidFill>
                    <a:prstDash val="solid"/>
                    <a:headEnd type="none" w="med" len="med"/>
                    <a:tailEnd type="stealth" w="med" len="lg"/>
                  </a:ln>
                </p:spPr>
              </p:sp>
            </p:grpSp>
            <p:grpSp>
              <p:nvGrpSpPr>
                <p:cNvPr id="92225" name="Group 21"/>
                <p:cNvGrpSpPr/>
                <p:nvPr/>
              </p:nvGrpSpPr>
              <p:grpSpPr>
                <a:xfrm flipH="1" flipV="1">
                  <a:off x="3689" y="2352"/>
                  <a:ext cx="297" cy="467"/>
                  <a:chOff x="3392" y="2489"/>
                  <a:chExt cx="297" cy="467"/>
                </a:xfrm>
              </p:grpSpPr>
              <p:sp>
                <p:nvSpPr>
                  <p:cNvPr id="92226" name="Freeform 22"/>
                  <p:cNvSpPr/>
                  <p:nvPr/>
                </p:nvSpPr>
                <p:spPr>
                  <a:xfrm>
                    <a:off x="3392" y="2494"/>
                    <a:ext cx="297" cy="462"/>
                  </a:xfrm>
                  <a:custGeom>
                    <a:avLst/>
                    <a:gdLst/>
                    <a:ahLst/>
                    <a:cxnLst>
                      <a:cxn ang="0">
                        <a:pos x="0" y="462"/>
                      </a:cxn>
                      <a:cxn ang="0">
                        <a:pos x="37" y="217"/>
                      </a:cxn>
                      <a:cxn ang="0">
                        <a:pos x="119" y="10"/>
                      </a:cxn>
                      <a:cxn ang="0">
                        <a:pos x="297" y="158"/>
                      </a:cxn>
                    </a:cxnLst>
                    <a:rect l="0" t="0" r="0" b="0"/>
                    <a:pathLst>
                      <a:path w="297" h="462">
                        <a:moveTo>
                          <a:pt x="0" y="462"/>
                        </a:moveTo>
                        <a:cubicBezTo>
                          <a:pt x="6" y="421"/>
                          <a:pt x="17" y="292"/>
                          <a:pt x="37" y="217"/>
                        </a:cubicBezTo>
                        <a:cubicBezTo>
                          <a:pt x="57" y="142"/>
                          <a:pt x="76" y="20"/>
                          <a:pt x="119" y="10"/>
                        </a:cubicBezTo>
                        <a:cubicBezTo>
                          <a:pt x="162" y="0"/>
                          <a:pt x="260" y="127"/>
                          <a:pt x="297" y="158"/>
                        </a:cubicBezTo>
                      </a:path>
                    </a:pathLst>
                  </a:custGeom>
                  <a:noFill/>
                  <a:ln w="19050" cap="flat" cmpd="sng">
                    <a:solidFill>
                      <a:schemeClr val="accent2">
                        <a:alpha val="100000"/>
                      </a:schemeClr>
                    </a:solidFill>
                    <a:prstDash val="solid"/>
                    <a:round/>
                    <a:headEnd type="none" w="med" len="med"/>
                    <a:tailEnd type="none" w="med" len="lg"/>
                  </a:ln>
                </p:spPr>
                <p:txBody>
                  <a:bodyPr/>
                  <a:lstStyle/>
                  <a:p>
                    <a:endParaRPr lang="zh-CN" altLang="en-US"/>
                  </a:p>
                </p:txBody>
              </p:sp>
              <p:sp>
                <p:nvSpPr>
                  <p:cNvPr id="92227" name="Line 23"/>
                  <p:cNvSpPr/>
                  <p:nvPr/>
                </p:nvSpPr>
                <p:spPr>
                  <a:xfrm flipV="1">
                    <a:off x="3511" y="2489"/>
                    <a:ext cx="0" cy="336"/>
                  </a:xfrm>
                  <a:prstGeom prst="line">
                    <a:avLst/>
                  </a:prstGeom>
                  <a:ln w="19050" cap="flat" cmpd="sng">
                    <a:solidFill>
                      <a:srgbClr val="FF3300"/>
                    </a:solidFill>
                    <a:prstDash val="solid"/>
                    <a:headEnd type="none" w="med" len="med"/>
                    <a:tailEnd type="stealth" w="med" len="lg"/>
                  </a:ln>
                </p:spPr>
              </p:sp>
              <p:sp>
                <p:nvSpPr>
                  <p:cNvPr id="92228" name="Line 24"/>
                  <p:cNvSpPr/>
                  <p:nvPr/>
                </p:nvSpPr>
                <p:spPr>
                  <a:xfrm flipH="1" flipV="1">
                    <a:off x="3585" y="2541"/>
                    <a:ext cx="0" cy="204"/>
                  </a:xfrm>
                  <a:prstGeom prst="line">
                    <a:avLst/>
                  </a:prstGeom>
                  <a:ln w="19050" cap="flat" cmpd="sng">
                    <a:solidFill>
                      <a:srgbClr val="FF3300"/>
                    </a:solidFill>
                    <a:prstDash val="solid"/>
                    <a:headEnd type="none" w="med" len="med"/>
                    <a:tailEnd type="stealth" w="med" len="lg"/>
                  </a:ln>
                </p:spPr>
              </p:sp>
              <p:sp>
                <p:nvSpPr>
                  <p:cNvPr id="92229" name="Line 25"/>
                  <p:cNvSpPr/>
                  <p:nvPr/>
                </p:nvSpPr>
                <p:spPr>
                  <a:xfrm flipV="1">
                    <a:off x="3456" y="2622"/>
                    <a:ext cx="3" cy="258"/>
                  </a:xfrm>
                  <a:prstGeom prst="line">
                    <a:avLst/>
                  </a:prstGeom>
                  <a:ln w="19050" cap="flat" cmpd="sng">
                    <a:solidFill>
                      <a:srgbClr val="FF3300"/>
                    </a:solidFill>
                    <a:prstDash val="solid"/>
                    <a:headEnd type="none" w="med" len="med"/>
                    <a:tailEnd type="stealth" w="med" len="lg"/>
                  </a:ln>
                </p:spPr>
              </p:sp>
            </p:grpSp>
          </p:grpSp>
          <p:grpSp>
            <p:nvGrpSpPr>
              <p:cNvPr id="92208" name="Group 26"/>
              <p:cNvGrpSpPr/>
              <p:nvPr/>
            </p:nvGrpSpPr>
            <p:grpSpPr>
              <a:xfrm>
                <a:off x="1248" y="2576"/>
                <a:ext cx="594" cy="604"/>
                <a:chOff x="3392" y="2352"/>
                <a:chExt cx="594" cy="604"/>
              </a:xfrm>
            </p:grpSpPr>
            <p:grpSp>
              <p:nvGrpSpPr>
                <p:cNvPr id="92214" name="Group 27"/>
                <p:cNvGrpSpPr/>
                <p:nvPr/>
              </p:nvGrpSpPr>
              <p:grpSpPr>
                <a:xfrm>
                  <a:off x="3392" y="2489"/>
                  <a:ext cx="297" cy="467"/>
                  <a:chOff x="3392" y="2489"/>
                  <a:chExt cx="297" cy="467"/>
                </a:xfrm>
              </p:grpSpPr>
              <p:sp>
                <p:nvSpPr>
                  <p:cNvPr id="92220" name="Freeform 28"/>
                  <p:cNvSpPr/>
                  <p:nvPr/>
                </p:nvSpPr>
                <p:spPr>
                  <a:xfrm>
                    <a:off x="3392" y="2494"/>
                    <a:ext cx="297" cy="462"/>
                  </a:xfrm>
                  <a:custGeom>
                    <a:avLst/>
                    <a:gdLst/>
                    <a:ahLst/>
                    <a:cxnLst>
                      <a:cxn ang="0">
                        <a:pos x="0" y="462"/>
                      </a:cxn>
                      <a:cxn ang="0">
                        <a:pos x="37" y="217"/>
                      </a:cxn>
                      <a:cxn ang="0">
                        <a:pos x="119" y="10"/>
                      </a:cxn>
                      <a:cxn ang="0">
                        <a:pos x="297" y="158"/>
                      </a:cxn>
                    </a:cxnLst>
                    <a:rect l="0" t="0" r="0" b="0"/>
                    <a:pathLst>
                      <a:path w="297" h="462">
                        <a:moveTo>
                          <a:pt x="0" y="462"/>
                        </a:moveTo>
                        <a:cubicBezTo>
                          <a:pt x="6" y="421"/>
                          <a:pt x="17" y="292"/>
                          <a:pt x="37" y="217"/>
                        </a:cubicBezTo>
                        <a:cubicBezTo>
                          <a:pt x="57" y="142"/>
                          <a:pt x="76" y="20"/>
                          <a:pt x="119" y="10"/>
                        </a:cubicBezTo>
                        <a:cubicBezTo>
                          <a:pt x="162" y="0"/>
                          <a:pt x="260" y="127"/>
                          <a:pt x="297" y="158"/>
                        </a:cubicBezTo>
                      </a:path>
                    </a:pathLst>
                  </a:custGeom>
                  <a:noFill/>
                  <a:ln w="19050" cap="flat" cmpd="sng">
                    <a:solidFill>
                      <a:schemeClr val="accent2">
                        <a:alpha val="100000"/>
                      </a:schemeClr>
                    </a:solidFill>
                    <a:prstDash val="solid"/>
                    <a:round/>
                    <a:headEnd type="none" w="med" len="med"/>
                    <a:tailEnd type="none" w="med" len="lg"/>
                  </a:ln>
                </p:spPr>
                <p:txBody>
                  <a:bodyPr/>
                  <a:lstStyle/>
                  <a:p>
                    <a:endParaRPr lang="zh-CN" altLang="en-US"/>
                  </a:p>
                </p:txBody>
              </p:sp>
              <p:sp>
                <p:nvSpPr>
                  <p:cNvPr id="92221" name="Line 29"/>
                  <p:cNvSpPr/>
                  <p:nvPr/>
                </p:nvSpPr>
                <p:spPr>
                  <a:xfrm flipV="1">
                    <a:off x="3511" y="2489"/>
                    <a:ext cx="0" cy="336"/>
                  </a:xfrm>
                  <a:prstGeom prst="line">
                    <a:avLst/>
                  </a:prstGeom>
                  <a:ln w="19050" cap="flat" cmpd="sng">
                    <a:solidFill>
                      <a:srgbClr val="FF3300"/>
                    </a:solidFill>
                    <a:prstDash val="solid"/>
                    <a:headEnd type="none" w="med" len="med"/>
                    <a:tailEnd type="stealth" w="med" len="lg"/>
                  </a:ln>
                </p:spPr>
              </p:sp>
              <p:sp>
                <p:nvSpPr>
                  <p:cNvPr id="92222" name="Line 30"/>
                  <p:cNvSpPr/>
                  <p:nvPr/>
                </p:nvSpPr>
                <p:spPr>
                  <a:xfrm flipH="1" flipV="1">
                    <a:off x="3585" y="2541"/>
                    <a:ext cx="0" cy="204"/>
                  </a:xfrm>
                  <a:prstGeom prst="line">
                    <a:avLst/>
                  </a:prstGeom>
                  <a:ln w="19050" cap="flat" cmpd="sng">
                    <a:solidFill>
                      <a:srgbClr val="FF3300"/>
                    </a:solidFill>
                    <a:prstDash val="solid"/>
                    <a:headEnd type="none" w="med" len="med"/>
                    <a:tailEnd type="stealth" w="med" len="lg"/>
                  </a:ln>
                </p:spPr>
              </p:sp>
              <p:sp>
                <p:nvSpPr>
                  <p:cNvPr id="92223" name="Line 31"/>
                  <p:cNvSpPr/>
                  <p:nvPr/>
                </p:nvSpPr>
                <p:spPr>
                  <a:xfrm flipV="1">
                    <a:off x="3456" y="2622"/>
                    <a:ext cx="3" cy="258"/>
                  </a:xfrm>
                  <a:prstGeom prst="line">
                    <a:avLst/>
                  </a:prstGeom>
                  <a:ln w="19050" cap="flat" cmpd="sng">
                    <a:solidFill>
                      <a:srgbClr val="FF3300"/>
                    </a:solidFill>
                    <a:prstDash val="solid"/>
                    <a:headEnd type="none" w="med" len="med"/>
                    <a:tailEnd type="stealth" w="med" len="lg"/>
                  </a:ln>
                </p:spPr>
              </p:sp>
            </p:grpSp>
            <p:grpSp>
              <p:nvGrpSpPr>
                <p:cNvPr id="92215" name="Group 32"/>
                <p:cNvGrpSpPr/>
                <p:nvPr/>
              </p:nvGrpSpPr>
              <p:grpSpPr>
                <a:xfrm flipH="1" flipV="1">
                  <a:off x="3689" y="2352"/>
                  <a:ext cx="297" cy="467"/>
                  <a:chOff x="3392" y="2489"/>
                  <a:chExt cx="297" cy="467"/>
                </a:xfrm>
              </p:grpSpPr>
              <p:sp>
                <p:nvSpPr>
                  <p:cNvPr id="92216" name="Freeform 33"/>
                  <p:cNvSpPr/>
                  <p:nvPr/>
                </p:nvSpPr>
                <p:spPr>
                  <a:xfrm>
                    <a:off x="3392" y="2494"/>
                    <a:ext cx="297" cy="462"/>
                  </a:xfrm>
                  <a:custGeom>
                    <a:avLst/>
                    <a:gdLst/>
                    <a:ahLst/>
                    <a:cxnLst>
                      <a:cxn ang="0">
                        <a:pos x="0" y="462"/>
                      </a:cxn>
                      <a:cxn ang="0">
                        <a:pos x="37" y="217"/>
                      </a:cxn>
                      <a:cxn ang="0">
                        <a:pos x="119" y="10"/>
                      </a:cxn>
                      <a:cxn ang="0">
                        <a:pos x="297" y="158"/>
                      </a:cxn>
                    </a:cxnLst>
                    <a:rect l="0" t="0" r="0" b="0"/>
                    <a:pathLst>
                      <a:path w="297" h="462">
                        <a:moveTo>
                          <a:pt x="0" y="462"/>
                        </a:moveTo>
                        <a:cubicBezTo>
                          <a:pt x="6" y="421"/>
                          <a:pt x="17" y="292"/>
                          <a:pt x="37" y="217"/>
                        </a:cubicBezTo>
                        <a:cubicBezTo>
                          <a:pt x="57" y="142"/>
                          <a:pt x="76" y="20"/>
                          <a:pt x="119" y="10"/>
                        </a:cubicBezTo>
                        <a:cubicBezTo>
                          <a:pt x="162" y="0"/>
                          <a:pt x="260" y="127"/>
                          <a:pt x="297" y="158"/>
                        </a:cubicBezTo>
                      </a:path>
                    </a:pathLst>
                  </a:custGeom>
                  <a:noFill/>
                  <a:ln w="19050" cap="flat" cmpd="sng">
                    <a:solidFill>
                      <a:schemeClr val="accent2">
                        <a:alpha val="100000"/>
                      </a:schemeClr>
                    </a:solidFill>
                    <a:prstDash val="solid"/>
                    <a:round/>
                    <a:headEnd type="none" w="med" len="med"/>
                    <a:tailEnd type="none" w="med" len="lg"/>
                  </a:ln>
                </p:spPr>
                <p:txBody>
                  <a:bodyPr/>
                  <a:lstStyle/>
                  <a:p>
                    <a:endParaRPr lang="zh-CN" altLang="en-US"/>
                  </a:p>
                </p:txBody>
              </p:sp>
              <p:sp>
                <p:nvSpPr>
                  <p:cNvPr id="92217" name="Line 34"/>
                  <p:cNvSpPr/>
                  <p:nvPr/>
                </p:nvSpPr>
                <p:spPr>
                  <a:xfrm flipV="1">
                    <a:off x="3511" y="2489"/>
                    <a:ext cx="0" cy="336"/>
                  </a:xfrm>
                  <a:prstGeom prst="line">
                    <a:avLst/>
                  </a:prstGeom>
                  <a:ln w="19050" cap="flat" cmpd="sng">
                    <a:solidFill>
                      <a:srgbClr val="FF3300"/>
                    </a:solidFill>
                    <a:prstDash val="solid"/>
                    <a:headEnd type="none" w="med" len="med"/>
                    <a:tailEnd type="stealth" w="med" len="lg"/>
                  </a:ln>
                </p:spPr>
              </p:sp>
              <p:sp>
                <p:nvSpPr>
                  <p:cNvPr id="92218" name="Line 35"/>
                  <p:cNvSpPr/>
                  <p:nvPr/>
                </p:nvSpPr>
                <p:spPr>
                  <a:xfrm flipH="1" flipV="1">
                    <a:off x="3585" y="2541"/>
                    <a:ext cx="0" cy="204"/>
                  </a:xfrm>
                  <a:prstGeom prst="line">
                    <a:avLst/>
                  </a:prstGeom>
                  <a:ln w="19050" cap="flat" cmpd="sng">
                    <a:solidFill>
                      <a:srgbClr val="FF3300"/>
                    </a:solidFill>
                    <a:prstDash val="solid"/>
                    <a:headEnd type="none" w="med" len="med"/>
                    <a:tailEnd type="stealth" w="med" len="lg"/>
                  </a:ln>
                </p:spPr>
              </p:sp>
              <p:sp>
                <p:nvSpPr>
                  <p:cNvPr id="92219" name="Line 36"/>
                  <p:cNvSpPr/>
                  <p:nvPr/>
                </p:nvSpPr>
                <p:spPr>
                  <a:xfrm flipV="1">
                    <a:off x="3456" y="2622"/>
                    <a:ext cx="3" cy="258"/>
                  </a:xfrm>
                  <a:prstGeom prst="line">
                    <a:avLst/>
                  </a:prstGeom>
                  <a:ln w="19050" cap="flat" cmpd="sng">
                    <a:solidFill>
                      <a:srgbClr val="FF3300"/>
                    </a:solidFill>
                    <a:prstDash val="solid"/>
                    <a:headEnd type="none" w="med" len="med"/>
                    <a:tailEnd type="stealth" w="med" len="lg"/>
                  </a:ln>
                </p:spPr>
              </p:sp>
            </p:grpSp>
          </p:grpSp>
          <p:grpSp>
            <p:nvGrpSpPr>
              <p:cNvPr id="92209" name="Group 37"/>
              <p:cNvGrpSpPr/>
              <p:nvPr/>
            </p:nvGrpSpPr>
            <p:grpSpPr>
              <a:xfrm>
                <a:off x="1842" y="2103"/>
                <a:ext cx="297" cy="467"/>
                <a:chOff x="3392" y="2489"/>
                <a:chExt cx="297" cy="467"/>
              </a:xfrm>
            </p:grpSpPr>
            <p:sp>
              <p:nvSpPr>
                <p:cNvPr id="92210" name="Freeform 38"/>
                <p:cNvSpPr/>
                <p:nvPr/>
              </p:nvSpPr>
              <p:spPr>
                <a:xfrm>
                  <a:off x="3392" y="2494"/>
                  <a:ext cx="297" cy="462"/>
                </a:xfrm>
                <a:custGeom>
                  <a:avLst/>
                  <a:gdLst/>
                  <a:ahLst/>
                  <a:cxnLst>
                    <a:cxn ang="0">
                      <a:pos x="0" y="462"/>
                    </a:cxn>
                    <a:cxn ang="0">
                      <a:pos x="37" y="217"/>
                    </a:cxn>
                    <a:cxn ang="0">
                      <a:pos x="119" y="10"/>
                    </a:cxn>
                    <a:cxn ang="0">
                      <a:pos x="297" y="158"/>
                    </a:cxn>
                  </a:cxnLst>
                  <a:rect l="0" t="0" r="0" b="0"/>
                  <a:pathLst>
                    <a:path w="297" h="462">
                      <a:moveTo>
                        <a:pt x="0" y="462"/>
                      </a:moveTo>
                      <a:cubicBezTo>
                        <a:pt x="6" y="421"/>
                        <a:pt x="17" y="292"/>
                        <a:pt x="37" y="217"/>
                      </a:cubicBezTo>
                      <a:cubicBezTo>
                        <a:pt x="57" y="142"/>
                        <a:pt x="76" y="20"/>
                        <a:pt x="119" y="10"/>
                      </a:cubicBezTo>
                      <a:cubicBezTo>
                        <a:pt x="162" y="0"/>
                        <a:pt x="260" y="127"/>
                        <a:pt x="297" y="158"/>
                      </a:cubicBezTo>
                    </a:path>
                  </a:pathLst>
                </a:custGeom>
                <a:noFill/>
                <a:ln w="19050" cap="flat" cmpd="sng">
                  <a:solidFill>
                    <a:schemeClr val="accent2">
                      <a:alpha val="100000"/>
                    </a:schemeClr>
                  </a:solidFill>
                  <a:prstDash val="solid"/>
                  <a:round/>
                  <a:headEnd type="none" w="med" len="med"/>
                  <a:tailEnd type="none" w="med" len="lg"/>
                </a:ln>
              </p:spPr>
              <p:txBody>
                <a:bodyPr/>
                <a:lstStyle/>
                <a:p>
                  <a:endParaRPr lang="zh-CN" altLang="en-US"/>
                </a:p>
              </p:txBody>
            </p:sp>
            <p:sp>
              <p:nvSpPr>
                <p:cNvPr id="92211" name="Line 39"/>
                <p:cNvSpPr/>
                <p:nvPr/>
              </p:nvSpPr>
              <p:spPr>
                <a:xfrm flipV="1">
                  <a:off x="3511" y="2489"/>
                  <a:ext cx="0" cy="336"/>
                </a:xfrm>
                <a:prstGeom prst="line">
                  <a:avLst/>
                </a:prstGeom>
                <a:ln w="19050" cap="flat" cmpd="sng">
                  <a:solidFill>
                    <a:srgbClr val="FF3300"/>
                  </a:solidFill>
                  <a:prstDash val="solid"/>
                  <a:headEnd type="none" w="med" len="med"/>
                  <a:tailEnd type="stealth" w="med" len="lg"/>
                </a:ln>
              </p:spPr>
            </p:sp>
            <p:sp>
              <p:nvSpPr>
                <p:cNvPr id="92212" name="Line 40"/>
                <p:cNvSpPr/>
                <p:nvPr/>
              </p:nvSpPr>
              <p:spPr>
                <a:xfrm flipH="1" flipV="1">
                  <a:off x="3585" y="2541"/>
                  <a:ext cx="0" cy="204"/>
                </a:xfrm>
                <a:prstGeom prst="line">
                  <a:avLst/>
                </a:prstGeom>
                <a:ln w="19050" cap="flat" cmpd="sng">
                  <a:solidFill>
                    <a:srgbClr val="FF3300"/>
                  </a:solidFill>
                  <a:prstDash val="solid"/>
                  <a:headEnd type="none" w="med" len="med"/>
                  <a:tailEnd type="stealth" w="med" len="lg"/>
                </a:ln>
              </p:spPr>
            </p:sp>
            <p:sp>
              <p:nvSpPr>
                <p:cNvPr id="92213" name="Line 41"/>
                <p:cNvSpPr/>
                <p:nvPr/>
              </p:nvSpPr>
              <p:spPr>
                <a:xfrm flipV="1">
                  <a:off x="3456" y="2622"/>
                  <a:ext cx="3" cy="258"/>
                </a:xfrm>
                <a:prstGeom prst="line">
                  <a:avLst/>
                </a:prstGeom>
                <a:ln w="19050" cap="flat" cmpd="sng">
                  <a:solidFill>
                    <a:srgbClr val="FF3300"/>
                  </a:solidFill>
                  <a:prstDash val="solid"/>
                  <a:headEnd type="none" w="med" len="med"/>
                  <a:tailEnd type="stealth" w="med" len="lg"/>
                </a:ln>
              </p:spPr>
            </p:sp>
          </p:grpSp>
        </p:grpSp>
        <p:sp>
          <p:nvSpPr>
            <p:cNvPr id="92197" name="Freeform 42"/>
            <p:cNvSpPr/>
            <p:nvPr/>
          </p:nvSpPr>
          <p:spPr>
            <a:xfrm flipH="1">
              <a:off x="1632" y="2528"/>
              <a:ext cx="960" cy="624"/>
            </a:xfrm>
            <a:custGeom>
              <a:avLst/>
              <a:gdLst/>
              <a:ahLst/>
              <a:cxnLst>
                <a:cxn ang="0">
                  <a:pos x="128" y="4"/>
                </a:cxn>
                <a:cxn ang="0">
                  <a:pos x="960" y="0"/>
                </a:cxn>
                <a:cxn ang="0">
                  <a:pos x="960" y="624"/>
                </a:cxn>
                <a:cxn ang="0">
                  <a:pos x="144" y="624"/>
                </a:cxn>
                <a:cxn ang="0">
                  <a:pos x="136" y="530"/>
                </a:cxn>
                <a:cxn ang="0">
                  <a:pos x="121" y="441"/>
                </a:cxn>
                <a:cxn ang="0">
                  <a:pos x="195" y="248"/>
                </a:cxn>
                <a:cxn ang="0">
                  <a:pos x="128" y="4"/>
                </a:cxn>
              </a:cxnLst>
              <a:rect l="0" t="0" r="0" b="0"/>
              <a:pathLst>
                <a:path w="960" h="624">
                  <a:moveTo>
                    <a:pt x="128" y="4"/>
                  </a:moveTo>
                  <a:lnTo>
                    <a:pt x="960" y="0"/>
                  </a:lnTo>
                  <a:lnTo>
                    <a:pt x="960" y="624"/>
                  </a:lnTo>
                  <a:lnTo>
                    <a:pt x="144" y="624"/>
                  </a:lnTo>
                  <a:lnTo>
                    <a:pt x="136" y="530"/>
                  </a:lnTo>
                  <a:cubicBezTo>
                    <a:pt x="132" y="500"/>
                    <a:pt x="111" y="488"/>
                    <a:pt x="121" y="441"/>
                  </a:cubicBezTo>
                  <a:cubicBezTo>
                    <a:pt x="105" y="409"/>
                    <a:pt x="194" y="321"/>
                    <a:pt x="195" y="248"/>
                  </a:cubicBezTo>
                  <a:cubicBezTo>
                    <a:pt x="196" y="175"/>
                    <a:pt x="0" y="45"/>
                    <a:pt x="128" y="4"/>
                  </a:cubicBezTo>
                  <a:close/>
                </a:path>
              </a:pathLst>
            </a:custGeom>
            <a:solidFill>
              <a:schemeClr val="accent1">
                <a:alpha val="50195"/>
              </a:schemeClr>
            </a:solidFill>
            <a:ln w="19050" cap="flat" cmpd="sng">
              <a:solidFill>
                <a:schemeClr val="tx1">
                  <a:alpha val="100000"/>
                </a:schemeClr>
              </a:solidFill>
              <a:prstDash val="solid"/>
              <a:round/>
              <a:headEnd type="none" w="med" len="med"/>
              <a:tailEnd type="none" w="med" len="lg"/>
            </a:ln>
          </p:spPr>
          <p:txBody>
            <a:bodyPr/>
            <a:lstStyle/>
            <a:p>
              <a:endParaRPr lang="zh-CN" altLang="en-US"/>
            </a:p>
          </p:txBody>
        </p:sp>
      </p:grpSp>
      <p:grpSp>
        <p:nvGrpSpPr>
          <p:cNvPr id="92164" name="Group 43"/>
          <p:cNvGrpSpPr/>
          <p:nvPr/>
        </p:nvGrpSpPr>
        <p:grpSpPr>
          <a:xfrm>
            <a:off x="4356100" y="620713"/>
            <a:ext cx="3767138" cy="3113087"/>
            <a:chOff x="3024" y="1920"/>
            <a:chExt cx="2373" cy="1961"/>
          </a:xfrm>
        </p:grpSpPr>
        <p:grpSp>
          <p:nvGrpSpPr>
            <p:cNvPr id="92166" name="Group 44"/>
            <p:cNvGrpSpPr/>
            <p:nvPr/>
          </p:nvGrpSpPr>
          <p:grpSpPr>
            <a:xfrm>
              <a:off x="3262" y="2130"/>
              <a:ext cx="1705" cy="1751"/>
              <a:chOff x="3262" y="2130"/>
              <a:chExt cx="1705" cy="1751"/>
            </a:xfrm>
          </p:grpSpPr>
          <p:sp>
            <p:nvSpPr>
              <p:cNvPr id="92177" name="Freeform 45"/>
              <p:cNvSpPr/>
              <p:nvPr/>
            </p:nvSpPr>
            <p:spPr>
              <a:xfrm rot="10707499" flipH="1">
                <a:off x="3536" y="2534"/>
                <a:ext cx="672" cy="624"/>
              </a:xfrm>
              <a:custGeom>
                <a:avLst/>
                <a:gdLst/>
                <a:ahLst/>
                <a:cxnLst>
                  <a:cxn ang="0">
                    <a:pos x="1" y="4"/>
                  </a:cxn>
                  <a:cxn ang="0">
                    <a:pos x="6" y="0"/>
                  </a:cxn>
                  <a:cxn ang="0">
                    <a:pos x="6" y="624"/>
                  </a:cxn>
                  <a:cxn ang="0">
                    <a:pos x="1" y="624"/>
                  </a:cxn>
                  <a:cxn ang="0">
                    <a:pos x="1" y="530"/>
                  </a:cxn>
                  <a:cxn ang="0">
                    <a:pos x="1" y="441"/>
                  </a:cxn>
                  <a:cxn ang="0">
                    <a:pos x="1" y="248"/>
                  </a:cxn>
                  <a:cxn ang="0">
                    <a:pos x="1" y="4"/>
                  </a:cxn>
                </a:cxnLst>
                <a:rect l="0" t="0" r="0" b="0"/>
                <a:pathLst>
                  <a:path w="960" h="624">
                    <a:moveTo>
                      <a:pt x="128" y="4"/>
                    </a:moveTo>
                    <a:lnTo>
                      <a:pt x="960" y="0"/>
                    </a:lnTo>
                    <a:lnTo>
                      <a:pt x="960" y="624"/>
                    </a:lnTo>
                    <a:lnTo>
                      <a:pt x="144" y="624"/>
                    </a:lnTo>
                    <a:lnTo>
                      <a:pt x="136" y="530"/>
                    </a:lnTo>
                    <a:cubicBezTo>
                      <a:pt x="132" y="500"/>
                      <a:pt x="111" y="488"/>
                      <a:pt x="121" y="441"/>
                    </a:cubicBezTo>
                    <a:cubicBezTo>
                      <a:pt x="105" y="409"/>
                      <a:pt x="194" y="321"/>
                      <a:pt x="195" y="248"/>
                    </a:cubicBezTo>
                    <a:cubicBezTo>
                      <a:pt x="196" y="175"/>
                      <a:pt x="0" y="45"/>
                      <a:pt x="128" y="4"/>
                    </a:cubicBezTo>
                    <a:close/>
                  </a:path>
                </a:pathLst>
              </a:custGeom>
              <a:solidFill>
                <a:schemeClr val="accent1">
                  <a:alpha val="50195"/>
                </a:schemeClr>
              </a:solidFill>
              <a:ln w="19050" cap="flat" cmpd="sng">
                <a:solidFill>
                  <a:schemeClr val="tx1">
                    <a:alpha val="100000"/>
                  </a:schemeClr>
                </a:solidFill>
                <a:prstDash val="solid"/>
                <a:round/>
                <a:headEnd type="none" w="med" len="med"/>
                <a:tailEnd type="none" w="med" len="lg"/>
              </a:ln>
            </p:spPr>
            <p:txBody>
              <a:bodyPr/>
              <a:lstStyle/>
              <a:p>
                <a:endParaRPr lang="zh-CN" altLang="en-US"/>
              </a:p>
            </p:txBody>
          </p:sp>
          <p:sp>
            <p:nvSpPr>
              <p:cNvPr id="92178" name="Line 46"/>
              <p:cNvSpPr/>
              <p:nvPr/>
            </p:nvSpPr>
            <p:spPr>
              <a:xfrm rot="-5492501" flipH="1" flipV="1">
                <a:off x="3262" y="2873"/>
                <a:ext cx="1008" cy="1008"/>
              </a:xfrm>
              <a:prstGeom prst="line">
                <a:avLst/>
              </a:prstGeom>
              <a:ln w="19050" cap="flat" cmpd="sng">
                <a:solidFill>
                  <a:schemeClr val="tx1"/>
                </a:solidFill>
                <a:prstDash val="solid"/>
                <a:headEnd type="none" w="med" len="med"/>
                <a:tailEnd type="none" w="med" len="lg"/>
              </a:ln>
            </p:spPr>
          </p:sp>
          <p:sp>
            <p:nvSpPr>
              <p:cNvPr id="92179" name="Line 47"/>
              <p:cNvSpPr/>
              <p:nvPr/>
            </p:nvSpPr>
            <p:spPr>
              <a:xfrm rot="-5492501">
                <a:off x="4247" y="2130"/>
                <a:ext cx="720" cy="720"/>
              </a:xfrm>
              <a:prstGeom prst="line">
                <a:avLst/>
              </a:prstGeom>
              <a:ln w="19050" cap="flat" cmpd="sng">
                <a:solidFill>
                  <a:schemeClr val="tx1"/>
                </a:solidFill>
                <a:prstDash val="solid"/>
                <a:headEnd type="none" w="med" len="med"/>
                <a:tailEnd type="stealth" w="med" len="lg"/>
              </a:ln>
            </p:spPr>
          </p:sp>
          <p:sp>
            <p:nvSpPr>
              <p:cNvPr id="92180" name="Freeform 48"/>
              <p:cNvSpPr/>
              <p:nvPr/>
            </p:nvSpPr>
            <p:spPr>
              <a:xfrm rot="10707499" flipV="1">
                <a:off x="4304" y="2514"/>
                <a:ext cx="624" cy="624"/>
              </a:xfrm>
              <a:custGeom>
                <a:avLst/>
                <a:gdLst/>
                <a:ahLst/>
                <a:cxnLst>
                  <a:cxn ang="0">
                    <a:pos x="1" y="4"/>
                  </a:cxn>
                  <a:cxn ang="0">
                    <a:pos x="2" y="0"/>
                  </a:cxn>
                  <a:cxn ang="0">
                    <a:pos x="2" y="624"/>
                  </a:cxn>
                  <a:cxn ang="0">
                    <a:pos x="1" y="624"/>
                  </a:cxn>
                  <a:cxn ang="0">
                    <a:pos x="1" y="530"/>
                  </a:cxn>
                  <a:cxn ang="0">
                    <a:pos x="1" y="441"/>
                  </a:cxn>
                  <a:cxn ang="0">
                    <a:pos x="1" y="248"/>
                  </a:cxn>
                  <a:cxn ang="0">
                    <a:pos x="1" y="4"/>
                  </a:cxn>
                </a:cxnLst>
                <a:rect l="0" t="0" r="0" b="0"/>
                <a:pathLst>
                  <a:path w="960" h="624">
                    <a:moveTo>
                      <a:pt x="128" y="4"/>
                    </a:moveTo>
                    <a:lnTo>
                      <a:pt x="960" y="0"/>
                    </a:lnTo>
                    <a:lnTo>
                      <a:pt x="960" y="624"/>
                    </a:lnTo>
                    <a:lnTo>
                      <a:pt x="144" y="624"/>
                    </a:lnTo>
                    <a:lnTo>
                      <a:pt x="136" y="530"/>
                    </a:lnTo>
                    <a:cubicBezTo>
                      <a:pt x="132" y="500"/>
                      <a:pt x="111" y="488"/>
                      <a:pt x="121" y="441"/>
                    </a:cubicBezTo>
                    <a:cubicBezTo>
                      <a:pt x="105" y="409"/>
                      <a:pt x="194" y="321"/>
                      <a:pt x="195" y="248"/>
                    </a:cubicBezTo>
                    <a:cubicBezTo>
                      <a:pt x="196" y="175"/>
                      <a:pt x="0" y="45"/>
                      <a:pt x="128" y="4"/>
                    </a:cubicBezTo>
                    <a:close/>
                  </a:path>
                </a:pathLst>
              </a:custGeom>
              <a:solidFill>
                <a:schemeClr val="accent1">
                  <a:alpha val="50195"/>
                </a:schemeClr>
              </a:solidFill>
              <a:ln w="19050" cap="flat" cmpd="sng">
                <a:solidFill>
                  <a:schemeClr val="tx1">
                    <a:alpha val="100000"/>
                  </a:schemeClr>
                </a:solidFill>
                <a:prstDash val="solid"/>
                <a:round/>
                <a:headEnd type="none" w="med" len="med"/>
                <a:tailEnd type="none" w="med" len="lg"/>
              </a:ln>
            </p:spPr>
            <p:txBody>
              <a:bodyPr/>
              <a:lstStyle/>
              <a:p>
                <a:endParaRPr lang="zh-CN" altLang="en-US"/>
              </a:p>
            </p:txBody>
          </p:sp>
          <p:sp>
            <p:nvSpPr>
              <p:cNvPr id="92181" name="Line 49"/>
              <p:cNvSpPr/>
              <p:nvPr/>
            </p:nvSpPr>
            <p:spPr>
              <a:xfrm rot="-5492501">
                <a:off x="4378" y="2737"/>
                <a:ext cx="0" cy="336"/>
              </a:xfrm>
              <a:prstGeom prst="line">
                <a:avLst/>
              </a:prstGeom>
              <a:ln w="19050" cap="flat" cmpd="sng">
                <a:solidFill>
                  <a:srgbClr val="FF3300"/>
                </a:solidFill>
                <a:prstDash val="solid"/>
                <a:headEnd type="none" w="med" len="med"/>
                <a:tailEnd type="stealth" w="med" len="lg"/>
              </a:ln>
            </p:spPr>
          </p:sp>
          <p:sp>
            <p:nvSpPr>
              <p:cNvPr id="92182" name="Line 50"/>
              <p:cNvSpPr/>
              <p:nvPr/>
            </p:nvSpPr>
            <p:spPr>
              <a:xfrm rot="-5492501">
                <a:off x="4283" y="2830"/>
                <a:ext cx="3" cy="258"/>
              </a:xfrm>
              <a:prstGeom prst="line">
                <a:avLst/>
              </a:prstGeom>
              <a:ln w="19050" cap="flat" cmpd="sng">
                <a:solidFill>
                  <a:srgbClr val="FF3300"/>
                </a:solidFill>
                <a:prstDash val="solid"/>
                <a:headEnd type="none" w="med" len="med"/>
                <a:tailEnd type="stealth" w="med" len="lg"/>
              </a:ln>
            </p:spPr>
          </p:sp>
          <p:grpSp>
            <p:nvGrpSpPr>
              <p:cNvPr id="92183" name="Group 51"/>
              <p:cNvGrpSpPr/>
              <p:nvPr/>
            </p:nvGrpSpPr>
            <p:grpSpPr>
              <a:xfrm rot="-5492501" flipV="1">
                <a:off x="3519" y="3032"/>
                <a:ext cx="594" cy="604"/>
                <a:chOff x="3392" y="2352"/>
                <a:chExt cx="594" cy="604"/>
              </a:xfrm>
            </p:grpSpPr>
            <p:grpSp>
              <p:nvGrpSpPr>
                <p:cNvPr id="92185" name="Group 52"/>
                <p:cNvGrpSpPr/>
                <p:nvPr/>
              </p:nvGrpSpPr>
              <p:grpSpPr>
                <a:xfrm>
                  <a:off x="3392" y="2489"/>
                  <a:ext cx="297" cy="467"/>
                  <a:chOff x="3392" y="2489"/>
                  <a:chExt cx="297" cy="467"/>
                </a:xfrm>
              </p:grpSpPr>
              <p:sp>
                <p:nvSpPr>
                  <p:cNvPr id="92191" name="Freeform 53"/>
                  <p:cNvSpPr/>
                  <p:nvPr/>
                </p:nvSpPr>
                <p:spPr>
                  <a:xfrm>
                    <a:off x="3392" y="2494"/>
                    <a:ext cx="297" cy="462"/>
                  </a:xfrm>
                  <a:custGeom>
                    <a:avLst/>
                    <a:gdLst/>
                    <a:ahLst/>
                    <a:cxnLst>
                      <a:cxn ang="0">
                        <a:pos x="0" y="462"/>
                      </a:cxn>
                      <a:cxn ang="0">
                        <a:pos x="37" y="217"/>
                      </a:cxn>
                      <a:cxn ang="0">
                        <a:pos x="119" y="10"/>
                      </a:cxn>
                      <a:cxn ang="0">
                        <a:pos x="297" y="158"/>
                      </a:cxn>
                    </a:cxnLst>
                    <a:rect l="0" t="0" r="0" b="0"/>
                    <a:pathLst>
                      <a:path w="297" h="462">
                        <a:moveTo>
                          <a:pt x="0" y="462"/>
                        </a:moveTo>
                        <a:cubicBezTo>
                          <a:pt x="6" y="421"/>
                          <a:pt x="17" y="292"/>
                          <a:pt x="37" y="217"/>
                        </a:cubicBezTo>
                        <a:cubicBezTo>
                          <a:pt x="57" y="142"/>
                          <a:pt x="76" y="20"/>
                          <a:pt x="119" y="10"/>
                        </a:cubicBezTo>
                        <a:cubicBezTo>
                          <a:pt x="162" y="0"/>
                          <a:pt x="260" y="127"/>
                          <a:pt x="297" y="158"/>
                        </a:cubicBezTo>
                      </a:path>
                    </a:pathLst>
                  </a:custGeom>
                  <a:noFill/>
                  <a:ln w="19050" cap="flat" cmpd="sng">
                    <a:solidFill>
                      <a:schemeClr val="accent2">
                        <a:alpha val="100000"/>
                      </a:schemeClr>
                    </a:solidFill>
                    <a:prstDash val="solid"/>
                    <a:round/>
                    <a:headEnd type="none" w="med" len="med"/>
                    <a:tailEnd type="none" w="med" len="lg"/>
                  </a:ln>
                </p:spPr>
                <p:txBody>
                  <a:bodyPr/>
                  <a:lstStyle/>
                  <a:p>
                    <a:endParaRPr lang="zh-CN" altLang="en-US"/>
                  </a:p>
                </p:txBody>
              </p:sp>
              <p:sp>
                <p:nvSpPr>
                  <p:cNvPr id="92192" name="Line 54"/>
                  <p:cNvSpPr/>
                  <p:nvPr/>
                </p:nvSpPr>
                <p:spPr>
                  <a:xfrm flipV="1">
                    <a:off x="3511" y="2489"/>
                    <a:ext cx="0" cy="336"/>
                  </a:xfrm>
                  <a:prstGeom prst="line">
                    <a:avLst/>
                  </a:prstGeom>
                  <a:ln w="19050" cap="flat" cmpd="sng">
                    <a:solidFill>
                      <a:srgbClr val="FF3300"/>
                    </a:solidFill>
                    <a:prstDash val="solid"/>
                    <a:headEnd type="none" w="med" len="med"/>
                    <a:tailEnd type="stealth" w="med" len="lg"/>
                  </a:ln>
                </p:spPr>
              </p:sp>
              <p:sp>
                <p:nvSpPr>
                  <p:cNvPr id="92193" name="Line 55"/>
                  <p:cNvSpPr/>
                  <p:nvPr/>
                </p:nvSpPr>
                <p:spPr>
                  <a:xfrm flipH="1" flipV="1">
                    <a:off x="3585" y="2541"/>
                    <a:ext cx="0" cy="204"/>
                  </a:xfrm>
                  <a:prstGeom prst="line">
                    <a:avLst/>
                  </a:prstGeom>
                  <a:ln w="19050" cap="flat" cmpd="sng">
                    <a:solidFill>
                      <a:srgbClr val="FF3300"/>
                    </a:solidFill>
                    <a:prstDash val="solid"/>
                    <a:headEnd type="none" w="med" len="med"/>
                    <a:tailEnd type="stealth" w="med" len="lg"/>
                  </a:ln>
                </p:spPr>
              </p:sp>
              <p:sp>
                <p:nvSpPr>
                  <p:cNvPr id="92194" name="Line 56"/>
                  <p:cNvSpPr/>
                  <p:nvPr/>
                </p:nvSpPr>
                <p:spPr>
                  <a:xfrm flipV="1">
                    <a:off x="3456" y="2622"/>
                    <a:ext cx="3" cy="258"/>
                  </a:xfrm>
                  <a:prstGeom prst="line">
                    <a:avLst/>
                  </a:prstGeom>
                  <a:ln w="19050" cap="flat" cmpd="sng">
                    <a:solidFill>
                      <a:srgbClr val="FF3300"/>
                    </a:solidFill>
                    <a:prstDash val="solid"/>
                    <a:headEnd type="none" w="med" len="med"/>
                    <a:tailEnd type="stealth" w="med" len="lg"/>
                  </a:ln>
                </p:spPr>
              </p:sp>
            </p:grpSp>
            <p:grpSp>
              <p:nvGrpSpPr>
                <p:cNvPr id="92186" name="Group 57"/>
                <p:cNvGrpSpPr/>
                <p:nvPr/>
              </p:nvGrpSpPr>
              <p:grpSpPr>
                <a:xfrm flipH="1" flipV="1">
                  <a:off x="3689" y="2352"/>
                  <a:ext cx="297" cy="467"/>
                  <a:chOff x="3392" y="2489"/>
                  <a:chExt cx="297" cy="467"/>
                </a:xfrm>
              </p:grpSpPr>
              <p:sp>
                <p:nvSpPr>
                  <p:cNvPr id="92187" name="Freeform 58"/>
                  <p:cNvSpPr/>
                  <p:nvPr/>
                </p:nvSpPr>
                <p:spPr>
                  <a:xfrm>
                    <a:off x="3392" y="2494"/>
                    <a:ext cx="297" cy="462"/>
                  </a:xfrm>
                  <a:custGeom>
                    <a:avLst/>
                    <a:gdLst/>
                    <a:ahLst/>
                    <a:cxnLst>
                      <a:cxn ang="0">
                        <a:pos x="0" y="462"/>
                      </a:cxn>
                      <a:cxn ang="0">
                        <a:pos x="37" y="217"/>
                      </a:cxn>
                      <a:cxn ang="0">
                        <a:pos x="119" y="10"/>
                      </a:cxn>
                      <a:cxn ang="0">
                        <a:pos x="297" y="158"/>
                      </a:cxn>
                    </a:cxnLst>
                    <a:rect l="0" t="0" r="0" b="0"/>
                    <a:pathLst>
                      <a:path w="297" h="462">
                        <a:moveTo>
                          <a:pt x="0" y="462"/>
                        </a:moveTo>
                        <a:cubicBezTo>
                          <a:pt x="6" y="421"/>
                          <a:pt x="17" y="292"/>
                          <a:pt x="37" y="217"/>
                        </a:cubicBezTo>
                        <a:cubicBezTo>
                          <a:pt x="57" y="142"/>
                          <a:pt x="76" y="20"/>
                          <a:pt x="119" y="10"/>
                        </a:cubicBezTo>
                        <a:cubicBezTo>
                          <a:pt x="162" y="0"/>
                          <a:pt x="260" y="127"/>
                          <a:pt x="297" y="158"/>
                        </a:cubicBezTo>
                      </a:path>
                    </a:pathLst>
                  </a:custGeom>
                  <a:noFill/>
                  <a:ln w="19050" cap="flat" cmpd="sng">
                    <a:solidFill>
                      <a:schemeClr val="accent2">
                        <a:alpha val="100000"/>
                      </a:schemeClr>
                    </a:solidFill>
                    <a:prstDash val="solid"/>
                    <a:round/>
                    <a:headEnd type="none" w="med" len="med"/>
                    <a:tailEnd type="none" w="med" len="lg"/>
                  </a:ln>
                </p:spPr>
                <p:txBody>
                  <a:bodyPr/>
                  <a:lstStyle/>
                  <a:p>
                    <a:endParaRPr lang="zh-CN" altLang="en-US"/>
                  </a:p>
                </p:txBody>
              </p:sp>
              <p:sp>
                <p:nvSpPr>
                  <p:cNvPr id="92188" name="Line 59"/>
                  <p:cNvSpPr/>
                  <p:nvPr/>
                </p:nvSpPr>
                <p:spPr>
                  <a:xfrm flipV="1">
                    <a:off x="3511" y="2489"/>
                    <a:ext cx="0" cy="336"/>
                  </a:xfrm>
                  <a:prstGeom prst="line">
                    <a:avLst/>
                  </a:prstGeom>
                  <a:ln w="19050" cap="flat" cmpd="sng">
                    <a:solidFill>
                      <a:srgbClr val="FF3300"/>
                    </a:solidFill>
                    <a:prstDash val="solid"/>
                    <a:headEnd type="none" w="med" len="med"/>
                    <a:tailEnd type="stealth" w="med" len="lg"/>
                  </a:ln>
                </p:spPr>
              </p:sp>
              <p:sp>
                <p:nvSpPr>
                  <p:cNvPr id="92189" name="Line 60"/>
                  <p:cNvSpPr/>
                  <p:nvPr/>
                </p:nvSpPr>
                <p:spPr>
                  <a:xfrm flipH="1" flipV="1">
                    <a:off x="3585" y="2541"/>
                    <a:ext cx="0" cy="204"/>
                  </a:xfrm>
                  <a:prstGeom prst="line">
                    <a:avLst/>
                  </a:prstGeom>
                  <a:ln w="19050" cap="flat" cmpd="sng">
                    <a:solidFill>
                      <a:srgbClr val="FF3300"/>
                    </a:solidFill>
                    <a:prstDash val="solid"/>
                    <a:headEnd type="none" w="med" len="med"/>
                    <a:tailEnd type="stealth" w="med" len="lg"/>
                  </a:ln>
                </p:spPr>
              </p:sp>
              <p:sp>
                <p:nvSpPr>
                  <p:cNvPr id="92190" name="Line 61"/>
                  <p:cNvSpPr/>
                  <p:nvPr/>
                </p:nvSpPr>
                <p:spPr>
                  <a:xfrm flipV="1">
                    <a:off x="3456" y="2622"/>
                    <a:ext cx="3" cy="258"/>
                  </a:xfrm>
                  <a:prstGeom prst="line">
                    <a:avLst/>
                  </a:prstGeom>
                  <a:ln w="19050" cap="flat" cmpd="sng">
                    <a:solidFill>
                      <a:srgbClr val="FF3300"/>
                    </a:solidFill>
                    <a:prstDash val="solid"/>
                    <a:headEnd type="none" w="med" len="med"/>
                    <a:tailEnd type="stealth" w="med" len="lg"/>
                  </a:ln>
                </p:spPr>
              </p:sp>
            </p:grpSp>
          </p:grpSp>
          <p:sp>
            <p:nvSpPr>
              <p:cNvPr id="92184" name="Freeform 62"/>
              <p:cNvSpPr/>
              <p:nvPr/>
            </p:nvSpPr>
            <p:spPr>
              <a:xfrm rot="-5492501" flipV="1">
                <a:off x="4247" y="2739"/>
                <a:ext cx="119" cy="452"/>
              </a:xfrm>
              <a:custGeom>
                <a:avLst/>
                <a:gdLst/>
                <a:ahLst/>
                <a:cxnLst>
                  <a:cxn ang="0">
                    <a:pos x="0" y="452"/>
                  </a:cxn>
                  <a:cxn ang="0">
                    <a:pos x="37" y="207"/>
                  </a:cxn>
                  <a:cxn ang="0">
                    <a:pos x="119" y="0"/>
                  </a:cxn>
                </a:cxnLst>
                <a:rect l="0" t="0" r="0" b="0"/>
                <a:pathLst>
                  <a:path w="119" h="452">
                    <a:moveTo>
                      <a:pt x="0" y="452"/>
                    </a:moveTo>
                    <a:cubicBezTo>
                      <a:pt x="6" y="411"/>
                      <a:pt x="17" y="282"/>
                      <a:pt x="37" y="207"/>
                    </a:cubicBezTo>
                    <a:cubicBezTo>
                      <a:pt x="57" y="132"/>
                      <a:pt x="105" y="34"/>
                      <a:pt x="119" y="0"/>
                    </a:cubicBezTo>
                  </a:path>
                </a:pathLst>
              </a:custGeom>
              <a:noFill/>
              <a:ln w="19050" cap="flat" cmpd="sng">
                <a:solidFill>
                  <a:schemeClr val="accent2">
                    <a:alpha val="100000"/>
                  </a:schemeClr>
                </a:solidFill>
                <a:prstDash val="solid"/>
                <a:round/>
                <a:headEnd type="none" w="med" len="med"/>
                <a:tailEnd type="none" w="med" len="lg"/>
              </a:ln>
            </p:spPr>
            <p:txBody>
              <a:bodyPr/>
              <a:lstStyle/>
              <a:p>
                <a:endParaRPr lang="zh-CN" altLang="en-US"/>
              </a:p>
            </p:txBody>
          </p:sp>
        </p:grpSp>
        <p:grpSp>
          <p:nvGrpSpPr>
            <p:cNvPr id="92167" name="Group 63"/>
            <p:cNvGrpSpPr/>
            <p:nvPr/>
          </p:nvGrpSpPr>
          <p:grpSpPr>
            <a:xfrm>
              <a:off x="3024" y="1920"/>
              <a:ext cx="2373" cy="1882"/>
              <a:chOff x="3024" y="1920"/>
              <a:chExt cx="2373" cy="1882"/>
            </a:xfrm>
          </p:grpSpPr>
          <p:grpSp>
            <p:nvGrpSpPr>
              <p:cNvPr id="92168" name="Group 64"/>
              <p:cNvGrpSpPr/>
              <p:nvPr/>
            </p:nvGrpSpPr>
            <p:grpSpPr>
              <a:xfrm>
                <a:off x="3312" y="1920"/>
                <a:ext cx="2085" cy="1546"/>
                <a:chOff x="3312" y="1920"/>
                <a:chExt cx="2085" cy="1546"/>
              </a:xfrm>
            </p:grpSpPr>
            <p:sp>
              <p:nvSpPr>
                <p:cNvPr id="92174" name="Text Box 65"/>
                <p:cNvSpPr txBox="1"/>
                <p:nvPr/>
              </p:nvSpPr>
              <p:spPr>
                <a:xfrm>
                  <a:off x="3312" y="3216"/>
                  <a:ext cx="277" cy="250"/>
                </a:xfrm>
                <a:prstGeom prst="rect">
                  <a:avLst/>
                </a:prstGeom>
                <a:noFill/>
                <a:ln w="19050">
                  <a:noFill/>
                </a:ln>
              </p:spPr>
              <p:txBody>
                <a:bodyPr wrap="none">
                  <a:spAutoFit/>
                </a:bodyPr>
                <a:lstStyle/>
                <a:p>
                  <a:pPr algn="l" eaLnBrk="1" hangingPunct="1"/>
                  <a:r>
                    <a:rPr lang="zh-CN" altLang="en-US" sz="2000" b="1" dirty="0">
                      <a:latin typeface="Century Schoolbook" panose="02040604050505020304" pitchFamily="18" charset="0"/>
                    </a:rPr>
                    <a:t>面</a:t>
                  </a:r>
                  <a:endParaRPr lang="zh-CN" altLang="en-US" sz="1800" b="1" dirty="0">
                    <a:latin typeface="Century Schoolbook" panose="02040604050505020304" pitchFamily="18" charset="0"/>
                  </a:endParaRPr>
                </a:p>
              </p:txBody>
            </p:sp>
            <p:sp>
              <p:nvSpPr>
                <p:cNvPr id="92175" name="Text Box 66"/>
                <p:cNvSpPr txBox="1"/>
                <p:nvPr/>
              </p:nvSpPr>
              <p:spPr>
                <a:xfrm>
                  <a:off x="5136" y="1920"/>
                  <a:ext cx="261" cy="231"/>
                </a:xfrm>
                <a:prstGeom prst="rect">
                  <a:avLst/>
                </a:prstGeom>
                <a:noFill/>
                <a:ln w="19050">
                  <a:noFill/>
                </a:ln>
              </p:spPr>
              <p:txBody>
                <a:bodyPr wrap="none">
                  <a:spAutoFit/>
                </a:bodyPr>
                <a:lstStyle/>
                <a:p>
                  <a:pPr algn="l" eaLnBrk="1" hangingPunct="1"/>
                  <a:r>
                    <a:rPr lang="zh-CN" altLang="en-US" sz="1800" b="1" dirty="0">
                      <a:solidFill>
                        <a:srgbClr val="FF00FF"/>
                      </a:solidFill>
                      <a:latin typeface="Century Schoolbook" panose="02040604050505020304" pitchFamily="18" charset="0"/>
                    </a:rPr>
                    <a:t>向</a:t>
                  </a:r>
                </a:p>
              </p:txBody>
            </p:sp>
            <p:sp>
              <p:nvSpPr>
                <p:cNvPr id="92176" name="Text Box 67"/>
                <p:cNvSpPr txBox="1"/>
                <p:nvPr/>
              </p:nvSpPr>
              <p:spPr>
                <a:xfrm>
                  <a:off x="4992" y="2208"/>
                  <a:ext cx="261" cy="231"/>
                </a:xfrm>
                <a:prstGeom prst="rect">
                  <a:avLst/>
                </a:prstGeom>
                <a:noFill/>
                <a:ln w="19050">
                  <a:noFill/>
                </a:ln>
              </p:spPr>
              <p:txBody>
                <a:bodyPr wrap="none">
                  <a:spAutoFit/>
                </a:bodyPr>
                <a:lstStyle/>
                <a:p>
                  <a:pPr algn="l" eaLnBrk="1" hangingPunct="1"/>
                  <a:r>
                    <a:rPr lang="zh-CN" altLang="en-US" sz="1800" b="1" dirty="0">
                      <a:solidFill>
                        <a:srgbClr val="FF00FF"/>
                      </a:solidFill>
                      <a:latin typeface="Century Schoolbook" panose="02040604050505020304" pitchFamily="18" charset="0"/>
                    </a:rPr>
                    <a:t>播</a:t>
                  </a:r>
                  <a:endParaRPr lang="zh-CN" altLang="en-US" sz="1800" b="1" dirty="0">
                    <a:latin typeface="Century Schoolbook" panose="02040604050505020304" pitchFamily="18" charset="0"/>
                  </a:endParaRPr>
                </a:p>
              </p:txBody>
            </p:sp>
          </p:grpSp>
          <p:grpSp>
            <p:nvGrpSpPr>
              <p:cNvPr id="92169" name="Group 68"/>
              <p:cNvGrpSpPr/>
              <p:nvPr/>
            </p:nvGrpSpPr>
            <p:grpSpPr>
              <a:xfrm>
                <a:off x="3024" y="2064"/>
                <a:ext cx="2325" cy="1738"/>
                <a:chOff x="3024" y="2064"/>
                <a:chExt cx="2325" cy="1738"/>
              </a:xfrm>
            </p:grpSpPr>
            <p:sp>
              <p:nvSpPr>
                <p:cNvPr id="92170" name="Text Box 69"/>
                <p:cNvSpPr txBox="1"/>
                <p:nvPr/>
              </p:nvSpPr>
              <p:spPr>
                <a:xfrm>
                  <a:off x="3168" y="3360"/>
                  <a:ext cx="277" cy="250"/>
                </a:xfrm>
                <a:prstGeom prst="rect">
                  <a:avLst/>
                </a:prstGeom>
                <a:noFill/>
                <a:ln w="19050">
                  <a:noFill/>
                </a:ln>
              </p:spPr>
              <p:txBody>
                <a:bodyPr wrap="none">
                  <a:spAutoFit/>
                </a:bodyPr>
                <a:lstStyle/>
                <a:p>
                  <a:pPr algn="l" eaLnBrk="1" hangingPunct="1"/>
                  <a:r>
                    <a:rPr lang="zh-CN" altLang="en-US" sz="2000" b="1" dirty="0">
                      <a:latin typeface="Century Schoolbook" panose="02040604050505020304" pitchFamily="18" charset="0"/>
                    </a:rPr>
                    <a:t>动</a:t>
                  </a:r>
                  <a:endParaRPr lang="zh-CN" altLang="en-US" sz="1800" b="1" dirty="0">
                    <a:latin typeface="Century Schoolbook" panose="02040604050505020304" pitchFamily="18" charset="0"/>
                  </a:endParaRPr>
                </a:p>
              </p:txBody>
            </p:sp>
            <p:sp>
              <p:nvSpPr>
                <p:cNvPr id="92171" name="Text Box 70"/>
                <p:cNvSpPr txBox="1"/>
                <p:nvPr/>
              </p:nvSpPr>
              <p:spPr>
                <a:xfrm>
                  <a:off x="3024" y="3552"/>
                  <a:ext cx="277" cy="250"/>
                </a:xfrm>
                <a:prstGeom prst="rect">
                  <a:avLst/>
                </a:prstGeom>
                <a:noFill/>
                <a:ln w="19050">
                  <a:noFill/>
                </a:ln>
              </p:spPr>
              <p:txBody>
                <a:bodyPr wrap="none">
                  <a:spAutoFit/>
                </a:bodyPr>
                <a:lstStyle/>
                <a:p>
                  <a:pPr algn="l" eaLnBrk="1" hangingPunct="1"/>
                  <a:r>
                    <a:rPr lang="zh-CN" altLang="en-US" sz="2000" b="1" dirty="0">
                      <a:latin typeface="Century Schoolbook" panose="02040604050505020304" pitchFamily="18" charset="0"/>
                    </a:rPr>
                    <a:t>振</a:t>
                  </a:r>
                  <a:endParaRPr lang="zh-CN" altLang="en-US" sz="1800" b="1" dirty="0">
                    <a:latin typeface="Century Schoolbook" panose="02040604050505020304" pitchFamily="18" charset="0"/>
                  </a:endParaRPr>
                </a:p>
              </p:txBody>
            </p:sp>
            <p:sp>
              <p:nvSpPr>
                <p:cNvPr id="92172" name="Text Box 71"/>
                <p:cNvSpPr txBox="1"/>
                <p:nvPr/>
              </p:nvSpPr>
              <p:spPr>
                <a:xfrm>
                  <a:off x="5088" y="2064"/>
                  <a:ext cx="261" cy="231"/>
                </a:xfrm>
                <a:prstGeom prst="rect">
                  <a:avLst/>
                </a:prstGeom>
                <a:noFill/>
                <a:ln w="19050">
                  <a:noFill/>
                </a:ln>
              </p:spPr>
              <p:txBody>
                <a:bodyPr wrap="none">
                  <a:spAutoFit/>
                </a:bodyPr>
                <a:lstStyle/>
                <a:p>
                  <a:pPr algn="l" eaLnBrk="1" hangingPunct="1"/>
                  <a:r>
                    <a:rPr lang="zh-CN" altLang="en-US" sz="1800" b="1" dirty="0">
                      <a:solidFill>
                        <a:srgbClr val="FF00FF"/>
                      </a:solidFill>
                      <a:latin typeface="Century Schoolbook" panose="02040604050505020304" pitchFamily="18" charset="0"/>
                    </a:rPr>
                    <a:t>方</a:t>
                  </a:r>
                  <a:endParaRPr lang="zh-CN" altLang="en-US" sz="1800" b="1" dirty="0">
                    <a:latin typeface="Century Schoolbook" panose="02040604050505020304" pitchFamily="18" charset="0"/>
                  </a:endParaRPr>
                </a:p>
              </p:txBody>
            </p:sp>
            <p:sp>
              <p:nvSpPr>
                <p:cNvPr id="92173" name="Text Box 72"/>
                <p:cNvSpPr txBox="1"/>
                <p:nvPr/>
              </p:nvSpPr>
              <p:spPr>
                <a:xfrm>
                  <a:off x="4896" y="2368"/>
                  <a:ext cx="261" cy="231"/>
                </a:xfrm>
                <a:prstGeom prst="rect">
                  <a:avLst/>
                </a:prstGeom>
                <a:noFill/>
                <a:ln w="19050">
                  <a:noFill/>
                </a:ln>
              </p:spPr>
              <p:txBody>
                <a:bodyPr wrap="none">
                  <a:spAutoFit/>
                </a:bodyPr>
                <a:lstStyle/>
                <a:p>
                  <a:pPr algn="l" eaLnBrk="1" hangingPunct="1"/>
                  <a:r>
                    <a:rPr lang="zh-CN" altLang="en-US" sz="1800" b="1" dirty="0">
                      <a:solidFill>
                        <a:srgbClr val="FF00FF"/>
                      </a:solidFill>
                      <a:latin typeface="Century Schoolbook" panose="02040604050505020304" pitchFamily="18" charset="0"/>
                    </a:rPr>
                    <a:t>传</a:t>
                  </a:r>
                  <a:endParaRPr lang="zh-CN" altLang="en-US" sz="1800" b="1" dirty="0">
                    <a:latin typeface="Century Schoolbook" panose="02040604050505020304" pitchFamily="18" charset="0"/>
                  </a:endParaRPr>
                </a:p>
              </p:txBody>
            </p:sp>
          </p:grpSp>
        </p:grpSp>
      </p:grpSp>
      <p:sp>
        <p:nvSpPr>
          <p:cNvPr id="292937" name="Text Box 73"/>
          <p:cNvSpPr txBox="1"/>
          <p:nvPr/>
        </p:nvSpPr>
        <p:spPr>
          <a:xfrm>
            <a:off x="1259632" y="5121188"/>
            <a:ext cx="7319632" cy="523220"/>
          </a:xfrm>
          <a:prstGeom prst="rect">
            <a:avLst/>
          </a:prstGeom>
          <a:noFill/>
          <a:ln w="9525">
            <a:noFill/>
          </a:ln>
        </p:spPr>
        <p:txBody>
          <a:bodyPr wrap="none">
            <a:spAutoFit/>
          </a:bodyPr>
          <a:lstStyle/>
          <a:p>
            <a:pPr marL="457200" indent="-457200" algn="l" eaLnBrk="1" hangingPunct="1">
              <a:buFont typeface="Arial" pitchFamily="34" charset="0"/>
              <a:buChar char="•"/>
            </a:pPr>
            <a:r>
              <a:rPr lang="zh-CN" altLang="en-US" sz="2800" b="1" smtClean="0">
                <a:solidFill>
                  <a:schemeClr val="tx2"/>
                </a:solidFill>
                <a:latin typeface="黑体" panose="02010609060101010101" pitchFamily="49" charset="-122"/>
                <a:ea typeface="黑体" panose="02010609060101010101" pitchFamily="49" charset="-122"/>
              </a:rPr>
              <a:t>研究</a:t>
            </a:r>
            <a:r>
              <a:rPr lang="zh-CN" altLang="en-US" sz="2800" b="1" dirty="0">
                <a:solidFill>
                  <a:schemeClr val="tx2"/>
                </a:solidFill>
                <a:latin typeface="黑体" panose="02010609060101010101" pitchFamily="49" charset="-122"/>
                <a:ea typeface="黑体" panose="02010609060101010101" pitchFamily="49" charset="-122"/>
              </a:rPr>
              <a:t>光的振动方向的特性即</a:t>
            </a:r>
            <a:r>
              <a:rPr lang="zh-CN" altLang="en-US" sz="2800" b="1" dirty="0">
                <a:solidFill>
                  <a:schemeClr val="accent2"/>
                </a:solidFill>
                <a:latin typeface="黑体" panose="02010609060101010101" pitchFamily="49" charset="-122"/>
                <a:ea typeface="黑体" panose="02010609060101010101" pitchFamily="49" charset="-122"/>
              </a:rPr>
              <a:t>光的偏振性。</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iterate type="lt">
                                    <p:tmPct val="0"/>
                                  </p:iterate>
                                  <p:childTnLst>
                                    <p:set>
                                      <p:cBhvr>
                                        <p:cTn id="6" dur="1" fill="hold">
                                          <p:stCondLst>
                                            <p:cond delay="0"/>
                                          </p:stCondLst>
                                        </p:cTn>
                                        <p:tgtEl>
                                          <p:spTgt spid="292866"/>
                                        </p:tgtEl>
                                        <p:attrNameLst>
                                          <p:attrName>style.visibility</p:attrName>
                                        </p:attrNameLst>
                                      </p:cBhvr>
                                      <p:to>
                                        <p:strVal val="visible"/>
                                      </p:to>
                                    </p:set>
                                    <p:animEffect transition="in" filter="blinds(horizontal)">
                                      <p:cBhvr>
                                        <p:cTn id="7" dur="500"/>
                                        <p:tgtEl>
                                          <p:spTgt spid="292866"/>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92937"/>
                                        </p:tgtEl>
                                        <p:attrNameLst>
                                          <p:attrName>style.visibility</p:attrName>
                                        </p:attrNameLst>
                                      </p:cBhvr>
                                      <p:to>
                                        <p:strVal val="visible"/>
                                      </p:to>
                                    </p:set>
                                    <p:animEffect transition="in" filter="blinds(horizontal)">
                                      <p:cBhvr>
                                        <p:cTn id="12" dur="500"/>
                                        <p:tgtEl>
                                          <p:spTgt spid="2929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2866" grpId="0"/>
      <p:bldP spid="29293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Oval 2"/>
          <p:cNvSpPr>
            <a:spLocks noChangeAspect="1"/>
          </p:cNvSpPr>
          <p:nvPr/>
        </p:nvSpPr>
        <p:spPr>
          <a:xfrm>
            <a:off x="971550" y="2846400"/>
            <a:ext cx="1412875" cy="1497012"/>
          </a:xfrm>
          <a:prstGeom prst="ellipse">
            <a:avLst/>
          </a:prstGeom>
          <a:solidFill>
            <a:srgbClr val="FFFFFF"/>
          </a:solidFill>
          <a:ln w="9525" cap="flat" cmpd="sng">
            <a:solidFill>
              <a:srgbClr val="000000"/>
            </a:solidFill>
            <a:prstDash val="solid"/>
            <a:headEnd type="none" w="med" len="med"/>
            <a:tailEnd type="none" w="med" len="med"/>
          </a:ln>
        </p:spPr>
        <p:txBody>
          <a:bodyPr/>
          <a:lstStyle/>
          <a:p>
            <a:endParaRPr lang="zh-CN" altLang="en-US" dirty="0">
              <a:latin typeface="Times New Roman" panose="02020603050405020304" pitchFamily="18" charset="0"/>
            </a:endParaRPr>
          </a:p>
        </p:txBody>
      </p:sp>
      <p:sp>
        <p:nvSpPr>
          <p:cNvPr id="93187" name="Freeform 3"/>
          <p:cNvSpPr/>
          <p:nvPr/>
        </p:nvSpPr>
        <p:spPr>
          <a:xfrm>
            <a:off x="971550" y="3633800"/>
            <a:ext cx="1416050" cy="4762"/>
          </a:xfrm>
          <a:custGeom>
            <a:avLst/>
            <a:gdLst/>
            <a:ahLst/>
            <a:cxnLst>
              <a:cxn ang="0">
                <a:pos x="0" y="2147483647"/>
              </a:cxn>
              <a:cxn ang="0">
                <a:pos x="2147483647" y="0"/>
              </a:cxn>
            </a:cxnLst>
            <a:rect l="0" t="0" r="0" b="0"/>
            <a:pathLst>
              <a:path w="1478" h="4">
                <a:moveTo>
                  <a:pt x="0" y="4"/>
                </a:moveTo>
                <a:lnTo>
                  <a:pt x="1478" y="0"/>
                </a:lnTo>
              </a:path>
            </a:pathLst>
          </a:custGeom>
          <a:noFill/>
          <a:ln w="9525" cap="flat" cmpd="sng">
            <a:solidFill>
              <a:srgbClr val="000000">
                <a:alpha val="100000"/>
              </a:srgbClr>
            </a:solidFill>
            <a:prstDash val="solid"/>
            <a:round/>
            <a:headEnd type="stealth" w="med" len="med"/>
            <a:tailEnd type="stealth" w="med" len="med"/>
          </a:ln>
        </p:spPr>
        <p:txBody>
          <a:bodyPr/>
          <a:lstStyle/>
          <a:p>
            <a:endParaRPr lang="zh-CN" altLang="en-US"/>
          </a:p>
        </p:txBody>
      </p:sp>
      <p:sp>
        <p:nvSpPr>
          <p:cNvPr id="93188" name="Freeform 4"/>
          <p:cNvSpPr/>
          <p:nvPr/>
        </p:nvSpPr>
        <p:spPr>
          <a:xfrm>
            <a:off x="1662113" y="2846400"/>
            <a:ext cx="0" cy="1495425"/>
          </a:xfrm>
          <a:custGeom>
            <a:avLst/>
            <a:gdLst/>
            <a:ahLst/>
            <a:cxnLst>
              <a:cxn ang="0">
                <a:pos x="0" y="2147483647"/>
              </a:cxn>
              <a:cxn ang="0">
                <a:pos x="1" y="0"/>
              </a:cxn>
            </a:cxnLst>
            <a:rect l="0" t="0" r="0" b="0"/>
            <a:pathLst>
              <a:path w="1" h="1473">
                <a:moveTo>
                  <a:pt x="0" y="1473"/>
                </a:moveTo>
                <a:lnTo>
                  <a:pt x="1" y="0"/>
                </a:lnTo>
              </a:path>
            </a:pathLst>
          </a:custGeom>
          <a:noFill/>
          <a:ln w="9525" cap="flat" cmpd="sng">
            <a:solidFill>
              <a:srgbClr val="000000">
                <a:alpha val="100000"/>
              </a:srgbClr>
            </a:solidFill>
            <a:prstDash val="solid"/>
            <a:round/>
            <a:headEnd type="stealth" w="med" len="med"/>
            <a:tailEnd type="stealth" w="med" len="med"/>
          </a:ln>
        </p:spPr>
        <p:txBody>
          <a:bodyPr/>
          <a:lstStyle/>
          <a:p>
            <a:endParaRPr lang="zh-CN" altLang="en-US"/>
          </a:p>
        </p:txBody>
      </p:sp>
      <p:sp>
        <p:nvSpPr>
          <p:cNvPr id="93189" name="Freeform 5"/>
          <p:cNvSpPr/>
          <p:nvPr/>
        </p:nvSpPr>
        <p:spPr>
          <a:xfrm>
            <a:off x="1144588" y="3122625"/>
            <a:ext cx="1069975" cy="990600"/>
          </a:xfrm>
          <a:custGeom>
            <a:avLst/>
            <a:gdLst/>
            <a:ahLst/>
            <a:cxnLst>
              <a:cxn ang="0">
                <a:pos x="0" y="2147483647"/>
              </a:cxn>
              <a:cxn ang="0">
                <a:pos x="2147483647" y="0"/>
              </a:cxn>
            </a:cxnLst>
            <a:rect l="0" t="0" r="0" b="0"/>
            <a:pathLst>
              <a:path w="1118" h="975">
                <a:moveTo>
                  <a:pt x="0" y="975"/>
                </a:moveTo>
                <a:lnTo>
                  <a:pt x="1118" y="0"/>
                </a:lnTo>
              </a:path>
            </a:pathLst>
          </a:custGeom>
          <a:noFill/>
          <a:ln w="9525" cap="flat" cmpd="sng">
            <a:solidFill>
              <a:srgbClr val="000000">
                <a:alpha val="100000"/>
              </a:srgbClr>
            </a:solidFill>
            <a:prstDash val="solid"/>
            <a:round/>
            <a:headEnd type="stealth" w="med" len="med"/>
            <a:tailEnd type="stealth" w="med" len="med"/>
          </a:ln>
        </p:spPr>
        <p:txBody>
          <a:bodyPr/>
          <a:lstStyle/>
          <a:p>
            <a:endParaRPr lang="zh-CN" altLang="en-US"/>
          </a:p>
        </p:txBody>
      </p:sp>
      <p:sp>
        <p:nvSpPr>
          <p:cNvPr id="93190" name="Freeform 6"/>
          <p:cNvSpPr/>
          <p:nvPr/>
        </p:nvSpPr>
        <p:spPr>
          <a:xfrm>
            <a:off x="1122363" y="3146437"/>
            <a:ext cx="1057275" cy="966788"/>
          </a:xfrm>
          <a:custGeom>
            <a:avLst/>
            <a:gdLst/>
            <a:ahLst/>
            <a:cxnLst>
              <a:cxn ang="0">
                <a:pos x="2147483647" y="2147483647"/>
              </a:cxn>
              <a:cxn ang="0">
                <a:pos x="0" y="0"/>
              </a:cxn>
            </a:cxnLst>
            <a:rect l="0" t="0" r="0" b="0"/>
            <a:pathLst>
              <a:path w="1102" h="952">
                <a:moveTo>
                  <a:pt x="1102" y="952"/>
                </a:moveTo>
                <a:lnTo>
                  <a:pt x="0" y="0"/>
                </a:lnTo>
              </a:path>
            </a:pathLst>
          </a:custGeom>
          <a:noFill/>
          <a:ln w="9525" cap="flat" cmpd="sng">
            <a:solidFill>
              <a:srgbClr val="000000">
                <a:alpha val="100000"/>
              </a:srgbClr>
            </a:solidFill>
            <a:prstDash val="solid"/>
            <a:round/>
            <a:headEnd type="stealth" w="med" len="med"/>
            <a:tailEnd type="stealth" w="med" len="med"/>
          </a:ln>
        </p:spPr>
        <p:txBody>
          <a:bodyPr/>
          <a:lstStyle/>
          <a:p>
            <a:endParaRPr lang="zh-CN" altLang="en-US"/>
          </a:p>
        </p:txBody>
      </p:sp>
      <p:sp>
        <p:nvSpPr>
          <p:cNvPr id="93191" name="Oval 7"/>
          <p:cNvSpPr/>
          <p:nvPr/>
        </p:nvSpPr>
        <p:spPr>
          <a:xfrm>
            <a:off x="3211513" y="2846400"/>
            <a:ext cx="517525" cy="1497012"/>
          </a:xfrm>
          <a:prstGeom prst="ellipse">
            <a:avLst/>
          </a:prstGeom>
          <a:solidFill>
            <a:srgbClr val="FFFFFF"/>
          </a:solidFill>
          <a:ln w="9525" cap="flat" cmpd="sng">
            <a:solidFill>
              <a:srgbClr val="000000"/>
            </a:solidFill>
            <a:prstDash val="solid"/>
            <a:headEnd type="none" w="med" len="med"/>
            <a:tailEnd type="none" w="med" len="med"/>
          </a:ln>
        </p:spPr>
        <p:txBody>
          <a:bodyPr/>
          <a:lstStyle/>
          <a:p>
            <a:endParaRPr lang="zh-CN" altLang="en-US" dirty="0">
              <a:latin typeface="Times New Roman" panose="02020603050405020304" pitchFamily="18" charset="0"/>
            </a:endParaRPr>
          </a:p>
        </p:txBody>
      </p:sp>
      <p:sp>
        <p:nvSpPr>
          <p:cNvPr id="93192" name="Freeform 8"/>
          <p:cNvSpPr/>
          <p:nvPr/>
        </p:nvSpPr>
        <p:spPr>
          <a:xfrm>
            <a:off x="3460750" y="2846400"/>
            <a:ext cx="1588" cy="1495425"/>
          </a:xfrm>
          <a:custGeom>
            <a:avLst/>
            <a:gdLst/>
            <a:ahLst/>
            <a:cxnLst>
              <a:cxn ang="0">
                <a:pos x="0" y="2147483647"/>
              </a:cxn>
              <a:cxn ang="0">
                <a:pos x="2147483647" y="0"/>
              </a:cxn>
            </a:cxnLst>
            <a:rect l="0" t="0" r="0" b="0"/>
            <a:pathLst>
              <a:path w="1" h="1473">
                <a:moveTo>
                  <a:pt x="0" y="1473"/>
                </a:moveTo>
                <a:lnTo>
                  <a:pt x="1" y="0"/>
                </a:lnTo>
              </a:path>
            </a:pathLst>
          </a:custGeom>
          <a:noFill/>
          <a:ln w="9525" cap="flat" cmpd="sng">
            <a:solidFill>
              <a:srgbClr val="000000">
                <a:alpha val="100000"/>
              </a:srgbClr>
            </a:solidFill>
            <a:prstDash val="solid"/>
            <a:round/>
            <a:headEnd type="stealth" w="med" len="med"/>
            <a:tailEnd type="stealth" w="med" len="med"/>
          </a:ln>
        </p:spPr>
        <p:txBody>
          <a:bodyPr/>
          <a:lstStyle/>
          <a:p>
            <a:endParaRPr lang="zh-CN" altLang="en-US"/>
          </a:p>
        </p:txBody>
      </p:sp>
      <p:sp>
        <p:nvSpPr>
          <p:cNvPr id="93193" name="Freeform 9"/>
          <p:cNvSpPr/>
          <p:nvPr/>
        </p:nvSpPr>
        <p:spPr>
          <a:xfrm>
            <a:off x="3198813" y="3595700"/>
            <a:ext cx="546100" cy="0"/>
          </a:xfrm>
          <a:custGeom>
            <a:avLst/>
            <a:gdLst/>
            <a:ahLst/>
            <a:cxnLst>
              <a:cxn ang="0">
                <a:pos x="0" y="0"/>
              </a:cxn>
              <a:cxn ang="0">
                <a:pos x="2147483647" y="0"/>
              </a:cxn>
            </a:cxnLst>
            <a:rect l="0" t="0" r="0" b="0"/>
            <a:pathLst>
              <a:path w="570" h="1">
                <a:moveTo>
                  <a:pt x="0" y="0"/>
                </a:moveTo>
                <a:lnTo>
                  <a:pt x="570" y="0"/>
                </a:lnTo>
              </a:path>
            </a:pathLst>
          </a:custGeom>
          <a:noFill/>
          <a:ln w="9525" cap="flat" cmpd="sng">
            <a:solidFill>
              <a:srgbClr val="000000">
                <a:alpha val="100000"/>
              </a:srgbClr>
            </a:solidFill>
            <a:prstDash val="solid"/>
            <a:round/>
            <a:headEnd type="stealth" w="med" len="med"/>
            <a:tailEnd type="stealth" w="med" len="med"/>
          </a:ln>
        </p:spPr>
        <p:txBody>
          <a:bodyPr/>
          <a:lstStyle/>
          <a:p>
            <a:endParaRPr lang="zh-CN" altLang="en-US"/>
          </a:p>
        </p:txBody>
      </p:sp>
      <p:sp>
        <p:nvSpPr>
          <p:cNvPr id="93194" name="Freeform 10"/>
          <p:cNvSpPr/>
          <p:nvPr/>
        </p:nvSpPr>
        <p:spPr>
          <a:xfrm>
            <a:off x="3279775" y="3146437"/>
            <a:ext cx="393700" cy="920750"/>
          </a:xfrm>
          <a:custGeom>
            <a:avLst/>
            <a:gdLst/>
            <a:ahLst/>
            <a:cxnLst>
              <a:cxn ang="0">
                <a:pos x="0" y="2147483647"/>
              </a:cxn>
              <a:cxn ang="0">
                <a:pos x="2147483647" y="0"/>
              </a:cxn>
            </a:cxnLst>
            <a:rect l="0" t="0" r="0" b="0"/>
            <a:pathLst>
              <a:path w="412" h="907">
                <a:moveTo>
                  <a:pt x="0" y="907"/>
                </a:moveTo>
                <a:lnTo>
                  <a:pt x="412" y="0"/>
                </a:lnTo>
              </a:path>
            </a:pathLst>
          </a:custGeom>
          <a:noFill/>
          <a:ln w="9525" cap="flat" cmpd="sng">
            <a:solidFill>
              <a:srgbClr val="000000">
                <a:alpha val="100000"/>
              </a:srgbClr>
            </a:solidFill>
            <a:prstDash val="solid"/>
            <a:round/>
            <a:headEnd type="stealth" w="med" len="med"/>
            <a:tailEnd type="stealth" w="med" len="med"/>
          </a:ln>
        </p:spPr>
        <p:txBody>
          <a:bodyPr/>
          <a:lstStyle/>
          <a:p>
            <a:endParaRPr lang="zh-CN" altLang="en-US"/>
          </a:p>
        </p:txBody>
      </p:sp>
      <p:sp>
        <p:nvSpPr>
          <p:cNvPr id="93195" name="Freeform 11"/>
          <p:cNvSpPr/>
          <p:nvPr/>
        </p:nvSpPr>
        <p:spPr>
          <a:xfrm>
            <a:off x="3243263" y="3214700"/>
            <a:ext cx="452437" cy="815975"/>
          </a:xfrm>
          <a:custGeom>
            <a:avLst/>
            <a:gdLst/>
            <a:ahLst/>
            <a:cxnLst>
              <a:cxn ang="0">
                <a:pos x="0" y="0"/>
              </a:cxn>
              <a:cxn ang="0">
                <a:pos x="2147483647" y="2147483647"/>
              </a:cxn>
            </a:cxnLst>
            <a:rect l="0" t="0" r="0" b="0"/>
            <a:pathLst>
              <a:path w="473" h="803">
                <a:moveTo>
                  <a:pt x="0" y="0"/>
                </a:moveTo>
                <a:lnTo>
                  <a:pt x="473" y="803"/>
                </a:lnTo>
              </a:path>
            </a:pathLst>
          </a:custGeom>
          <a:noFill/>
          <a:ln w="9525" cap="flat" cmpd="sng">
            <a:solidFill>
              <a:srgbClr val="000000">
                <a:alpha val="100000"/>
              </a:srgbClr>
            </a:solidFill>
            <a:prstDash val="solid"/>
            <a:round/>
            <a:headEnd type="stealth" w="med" len="med"/>
            <a:tailEnd type="stealth" w="med" len="med"/>
          </a:ln>
        </p:spPr>
        <p:txBody>
          <a:bodyPr/>
          <a:lstStyle/>
          <a:p>
            <a:endParaRPr lang="zh-CN" altLang="en-US"/>
          </a:p>
        </p:txBody>
      </p:sp>
      <p:sp>
        <p:nvSpPr>
          <p:cNvPr id="93196" name="Line 12"/>
          <p:cNvSpPr/>
          <p:nvPr/>
        </p:nvSpPr>
        <p:spPr>
          <a:xfrm flipV="1">
            <a:off x="4765675" y="3003562"/>
            <a:ext cx="690563" cy="1268413"/>
          </a:xfrm>
          <a:prstGeom prst="line">
            <a:avLst/>
          </a:prstGeom>
          <a:ln w="9525" cap="flat" cmpd="sng">
            <a:solidFill>
              <a:srgbClr val="000000"/>
            </a:solidFill>
            <a:prstDash val="solid"/>
            <a:headEnd type="stealth" w="med" len="med"/>
            <a:tailEnd type="stealth" w="med" len="med"/>
          </a:ln>
        </p:spPr>
      </p:sp>
      <p:sp>
        <p:nvSpPr>
          <p:cNvPr id="93197" name="Oval 13"/>
          <p:cNvSpPr>
            <a:spLocks noChangeAspect="1"/>
          </p:cNvSpPr>
          <p:nvPr/>
        </p:nvSpPr>
        <p:spPr>
          <a:xfrm>
            <a:off x="5800725" y="2846400"/>
            <a:ext cx="1412875" cy="1497012"/>
          </a:xfrm>
          <a:prstGeom prst="ellipse">
            <a:avLst/>
          </a:prstGeom>
          <a:solidFill>
            <a:srgbClr val="FFFFFF"/>
          </a:solidFill>
          <a:ln w="9525" cap="flat" cmpd="sng">
            <a:solidFill>
              <a:srgbClr val="000000"/>
            </a:solidFill>
            <a:prstDash val="solid"/>
            <a:headEnd type="none" w="med" len="med"/>
            <a:tailEnd type="none" w="med" len="med"/>
          </a:ln>
        </p:spPr>
        <p:txBody>
          <a:bodyPr/>
          <a:lstStyle/>
          <a:p>
            <a:endParaRPr lang="zh-CN" altLang="en-US" dirty="0">
              <a:latin typeface="Times New Roman" panose="02020603050405020304" pitchFamily="18" charset="0"/>
            </a:endParaRPr>
          </a:p>
        </p:txBody>
      </p:sp>
      <p:sp>
        <p:nvSpPr>
          <p:cNvPr id="93198" name="Freeform 14"/>
          <p:cNvSpPr/>
          <p:nvPr/>
        </p:nvSpPr>
        <p:spPr>
          <a:xfrm>
            <a:off x="6116638" y="2973400"/>
            <a:ext cx="374650" cy="665162"/>
          </a:xfrm>
          <a:custGeom>
            <a:avLst/>
            <a:gdLst/>
            <a:ahLst/>
            <a:cxnLst>
              <a:cxn ang="0">
                <a:pos x="2147483647" y="2147483647"/>
              </a:cxn>
              <a:cxn ang="0">
                <a:pos x="0" y="0"/>
              </a:cxn>
            </a:cxnLst>
            <a:rect l="0" t="0" r="0" b="0"/>
            <a:pathLst>
              <a:path w="390" h="655">
                <a:moveTo>
                  <a:pt x="390" y="655"/>
                </a:moveTo>
                <a:lnTo>
                  <a:pt x="0" y="0"/>
                </a:lnTo>
              </a:path>
            </a:pathLst>
          </a:custGeom>
          <a:noFill/>
          <a:ln w="9525" cap="flat" cmpd="sng">
            <a:solidFill>
              <a:srgbClr val="000000">
                <a:alpha val="100000"/>
              </a:srgbClr>
            </a:solidFill>
            <a:prstDash val="solid"/>
            <a:round/>
            <a:headEnd type="none" w="med" len="med"/>
            <a:tailEnd type="stealth" w="med" len="med"/>
          </a:ln>
        </p:spPr>
        <p:txBody>
          <a:bodyPr/>
          <a:lstStyle/>
          <a:p>
            <a:endParaRPr lang="zh-CN" altLang="en-US"/>
          </a:p>
        </p:txBody>
      </p:sp>
      <p:sp>
        <p:nvSpPr>
          <p:cNvPr id="93199" name="Oval 15"/>
          <p:cNvSpPr/>
          <p:nvPr/>
        </p:nvSpPr>
        <p:spPr>
          <a:xfrm>
            <a:off x="7870825" y="2846400"/>
            <a:ext cx="517525" cy="1497012"/>
          </a:xfrm>
          <a:prstGeom prst="ellipse">
            <a:avLst/>
          </a:prstGeom>
          <a:solidFill>
            <a:srgbClr val="FFFFFF"/>
          </a:solidFill>
          <a:ln w="9525" cap="flat" cmpd="sng">
            <a:solidFill>
              <a:srgbClr val="000000"/>
            </a:solidFill>
            <a:prstDash val="solid"/>
            <a:headEnd type="none" w="med" len="med"/>
            <a:tailEnd type="none" w="med" len="med"/>
          </a:ln>
        </p:spPr>
        <p:txBody>
          <a:bodyPr/>
          <a:lstStyle/>
          <a:p>
            <a:endParaRPr lang="zh-CN" altLang="en-US" dirty="0">
              <a:latin typeface="Times New Roman" panose="02020603050405020304" pitchFamily="18" charset="0"/>
            </a:endParaRPr>
          </a:p>
        </p:txBody>
      </p:sp>
      <p:sp>
        <p:nvSpPr>
          <p:cNvPr id="93200" name="Freeform 16"/>
          <p:cNvSpPr/>
          <p:nvPr/>
        </p:nvSpPr>
        <p:spPr>
          <a:xfrm>
            <a:off x="7913688" y="3208350"/>
            <a:ext cx="223837" cy="434975"/>
          </a:xfrm>
          <a:custGeom>
            <a:avLst/>
            <a:gdLst/>
            <a:ahLst/>
            <a:cxnLst>
              <a:cxn ang="0">
                <a:pos x="2147483647" y="2147483647"/>
              </a:cxn>
              <a:cxn ang="0">
                <a:pos x="0" y="0"/>
              </a:cxn>
            </a:cxnLst>
            <a:rect l="0" t="0" r="0" b="0"/>
            <a:pathLst>
              <a:path w="233" h="428">
                <a:moveTo>
                  <a:pt x="233" y="428"/>
                </a:moveTo>
                <a:lnTo>
                  <a:pt x="0" y="0"/>
                </a:lnTo>
              </a:path>
            </a:pathLst>
          </a:custGeom>
          <a:noFill/>
          <a:ln w="9525" cap="flat" cmpd="sng">
            <a:solidFill>
              <a:srgbClr val="000000">
                <a:alpha val="100000"/>
              </a:srgbClr>
            </a:solidFill>
            <a:prstDash val="solid"/>
            <a:round/>
            <a:headEnd type="none" w="med" len="med"/>
            <a:tailEnd type="stealth" w="med" len="med"/>
          </a:ln>
        </p:spPr>
        <p:txBody>
          <a:bodyPr/>
          <a:lstStyle/>
          <a:p>
            <a:endParaRPr lang="zh-CN" altLang="en-US"/>
          </a:p>
        </p:txBody>
      </p:sp>
      <p:sp>
        <p:nvSpPr>
          <p:cNvPr id="93201" name="Line 17"/>
          <p:cNvSpPr/>
          <p:nvPr/>
        </p:nvSpPr>
        <p:spPr>
          <a:xfrm>
            <a:off x="6491288" y="2846400"/>
            <a:ext cx="171450" cy="0"/>
          </a:xfrm>
          <a:prstGeom prst="line">
            <a:avLst/>
          </a:prstGeom>
          <a:ln w="9525" cap="flat" cmpd="sng">
            <a:solidFill>
              <a:srgbClr val="000000"/>
            </a:solidFill>
            <a:prstDash val="solid"/>
            <a:headEnd type="none" w="med" len="med"/>
            <a:tailEnd type="stealth" w="med" len="med"/>
          </a:ln>
        </p:spPr>
      </p:sp>
      <p:sp>
        <p:nvSpPr>
          <p:cNvPr id="93202" name="Line 18"/>
          <p:cNvSpPr/>
          <p:nvPr/>
        </p:nvSpPr>
        <p:spPr>
          <a:xfrm>
            <a:off x="8388350" y="3479812"/>
            <a:ext cx="0" cy="158750"/>
          </a:xfrm>
          <a:prstGeom prst="line">
            <a:avLst/>
          </a:prstGeom>
          <a:ln w="9525" cap="flat" cmpd="sng">
            <a:solidFill>
              <a:srgbClr val="000000"/>
            </a:solidFill>
            <a:prstDash val="solid"/>
            <a:headEnd type="none" w="med" len="med"/>
            <a:tailEnd type="stealth" w="med" len="med"/>
          </a:ln>
        </p:spPr>
      </p:sp>
      <p:sp>
        <p:nvSpPr>
          <p:cNvPr id="93203" name="Text Box 19"/>
          <p:cNvSpPr txBox="1"/>
          <p:nvPr/>
        </p:nvSpPr>
        <p:spPr>
          <a:xfrm>
            <a:off x="1489075" y="4587887"/>
            <a:ext cx="344488" cy="317500"/>
          </a:xfrm>
          <a:prstGeom prst="rect">
            <a:avLst/>
          </a:prstGeom>
          <a:noFill/>
          <a:ln w="9525">
            <a:noFill/>
          </a:ln>
        </p:spPr>
        <p:txBody>
          <a:bodyPr lIns="0" tIns="0" rIns="0" bIns="0"/>
          <a:lstStyle/>
          <a:p>
            <a:r>
              <a:rPr lang="en-US" altLang="zh-CN" sz="1600" b="1" dirty="0">
                <a:latin typeface="Times New Roman" panose="02020603050405020304" pitchFamily="18" charset="0"/>
              </a:rPr>
              <a:t>(a)</a:t>
            </a:r>
          </a:p>
        </p:txBody>
      </p:sp>
      <p:sp>
        <p:nvSpPr>
          <p:cNvPr id="93204" name="Text Box 20"/>
          <p:cNvSpPr txBox="1"/>
          <p:nvPr/>
        </p:nvSpPr>
        <p:spPr>
          <a:xfrm>
            <a:off x="3213100" y="4587887"/>
            <a:ext cx="346075" cy="317500"/>
          </a:xfrm>
          <a:prstGeom prst="rect">
            <a:avLst/>
          </a:prstGeom>
          <a:noFill/>
          <a:ln w="9525">
            <a:noFill/>
          </a:ln>
        </p:spPr>
        <p:txBody>
          <a:bodyPr lIns="0" tIns="0" rIns="0" bIns="0"/>
          <a:lstStyle/>
          <a:p>
            <a:r>
              <a:rPr lang="en-US" altLang="zh-CN" sz="1600" b="1" dirty="0">
                <a:latin typeface="Times New Roman" panose="02020603050405020304" pitchFamily="18" charset="0"/>
              </a:rPr>
              <a:t>(b)</a:t>
            </a:r>
          </a:p>
        </p:txBody>
      </p:sp>
      <p:sp>
        <p:nvSpPr>
          <p:cNvPr id="93205" name="Text Box 21"/>
          <p:cNvSpPr txBox="1"/>
          <p:nvPr/>
        </p:nvSpPr>
        <p:spPr>
          <a:xfrm>
            <a:off x="4938713" y="4587887"/>
            <a:ext cx="344487" cy="317500"/>
          </a:xfrm>
          <a:prstGeom prst="rect">
            <a:avLst/>
          </a:prstGeom>
          <a:noFill/>
          <a:ln w="9525">
            <a:noFill/>
          </a:ln>
        </p:spPr>
        <p:txBody>
          <a:bodyPr lIns="0" tIns="0" rIns="0" bIns="0"/>
          <a:lstStyle/>
          <a:p>
            <a:r>
              <a:rPr lang="en-US" altLang="zh-CN" sz="1600" b="1" dirty="0">
                <a:latin typeface="Times New Roman" panose="02020603050405020304" pitchFamily="18" charset="0"/>
              </a:rPr>
              <a:t>(c)</a:t>
            </a:r>
          </a:p>
        </p:txBody>
      </p:sp>
      <p:sp>
        <p:nvSpPr>
          <p:cNvPr id="93206" name="Text Box 22"/>
          <p:cNvSpPr txBox="1"/>
          <p:nvPr/>
        </p:nvSpPr>
        <p:spPr>
          <a:xfrm>
            <a:off x="6318250" y="4587887"/>
            <a:ext cx="344488" cy="317500"/>
          </a:xfrm>
          <a:prstGeom prst="rect">
            <a:avLst/>
          </a:prstGeom>
          <a:noFill/>
          <a:ln w="9525">
            <a:noFill/>
          </a:ln>
        </p:spPr>
        <p:txBody>
          <a:bodyPr lIns="0" tIns="0" rIns="0" bIns="0"/>
          <a:lstStyle/>
          <a:p>
            <a:r>
              <a:rPr lang="en-US" altLang="zh-CN" sz="1600" b="1" dirty="0">
                <a:latin typeface="Times New Roman" panose="02020603050405020304" pitchFamily="18" charset="0"/>
              </a:rPr>
              <a:t>(d)</a:t>
            </a:r>
          </a:p>
        </p:txBody>
      </p:sp>
      <p:sp>
        <p:nvSpPr>
          <p:cNvPr id="93207" name="Text Box 23"/>
          <p:cNvSpPr txBox="1"/>
          <p:nvPr/>
        </p:nvSpPr>
        <p:spPr>
          <a:xfrm>
            <a:off x="8043863" y="4587887"/>
            <a:ext cx="344487" cy="317500"/>
          </a:xfrm>
          <a:prstGeom prst="rect">
            <a:avLst/>
          </a:prstGeom>
          <a:noFill/>
          <a:ln w="9525">
            <a:noFill/>
          </a:ln>
        </p:spPr>
        <p:txBody>
          <a:bodyPr lIns="0" tIns="0" rIns="0" bIns="0"/>
          <a:lstStyle/>
          <a:p>
            <a:r>
              <a:rPr lang="en-US" altLang="zh-CN" sz="1600" b="1" dirty="0">
                <a:latin typeface="Times New Roman" panose="02020603050405020304" pitchFamily="18" charset="0"/>
              </a:rPr>
              <a:t>(e)</a:t>
            </a:r>
          </a:p>
        </p:txBody>
      </p:sp>
      <p:sp>
        <p:nvSpPr>
          <p:cNvPr id="93208" name="Text Box 24"/>
          <p:cNvSpPr txBox="1"/>
          <p:nvPr/>
        </p:nvSpPr>
        <p:spPr>
          <a:xfrm>
            <a:off x="2735263" y="5373700"/>
            <a:ext cx="4464050" cy="317500"/>
          </a:xfrm>
          <a:prstGeom prst="rect">
            <a:avLst/>
          </a:prstGeom>
          <a:noFill/>
          <a:ln w="9525">
            <a:noFill/>
          </a:ln>
        </p:spPr>
        <p:txBody>
          <a:bodyPr lIns="0" tIns="0" rIns="0" bIns="0"/>
          <a:lstStyle/>
          <a:p>
            <a:r>
              <a:rPr lang="zh-CN" altLang="en-US" sz="2400" b="1" dirty="0">
                <a:solidFill>
                  <a:schemeClr val="accent2"/>
                </a:solidFill>
                <a:latin typeface="黑体" panose="02010609060101010101" pitchFamily="49" charset="-122"/>
                <a:ea typeface="黑体" panose="02010609060101010101" pitchFamily="49" charset="-122"/>
              </a:rPr>
              <a:t>自然光和偏振光的光矢量分布</a:t>
            </a:r>
          </a:p>
        </p:txBody>
      </p:sp>
      <p:sp>
        <p:nvSpPr>
          <p:cNvPr id="93209" name="Text Box 25"/>
          <p:cNvSpPr txBox="1"/>
          <p:nvPr/>
        </p:nvSpPr>
        <p:spPr>
          <a:xfrm>
            <a:off x="3903663" y="3479812"/>
            <a:ext cx="517525" cy="315913"/>
          </a:xfrm>
          <a:prstGeom prst="rect">
            <a:avLst/>
          </a:prstGeom>
          <a:noFill/>
          <a:ln w="9525">
            <a:noFill/>
          </a:ln>
        </p:spPr>
        <p:txBody>
          <a:bodyPr lIns="0" tIns="0" rIns="0" bIns="0"/>
          <a:lstStyle/>
          <a:p>
            <a:r>
              <a:rPr lang="zh-CN" altLang="en-US" sz="1600" b="1" dirty="0">
                <a:latin typeface="Times New Roman" panose="02020603050405020304" pitchFamily="18" charset="0"/>
              </a:rPr>
              <a:t>极小</a:t>
            </a:r>
          </a:p>
        </p:txBody>
      </p:sp>
      <p:sp>
        <p:nvSpPr>
          <p:cNvPr id="93210" name="Text Box 26"/>
          <p:cNvSpPr txBox="1"/>
          <p:nvPr/>
        </p:nvSpPr>
        <p:spPr>
          <a:xfrm>
            <a:off x="3559175" y="2528900"/>
            <a:ext cx="517525" cy="317500"/>
          </a:xfrm>
          <a:prstGeom prst="rect">
            <a:avLst/>
          </a:prstGeom>
          <a:noFill/>
          <a:ln w="9525">
            <a:noFill/>
          </a:ln>
        </p:spPr>
        <p:txBody>
          <a:bodyPr lIns="0" tIns="0" rIns="0" bIns="0"/>
          <a:lstStyle/>
          <a:p>
            <a:r>
              <a:rPr lang="zh-CN" altLang="en-US" sz="1600" b="1" dirty="0">
                <a:latin typeface="Times New Roman" panose="02020603050405020304" pitchFamily="18" charset="0"/>
              </a:rPr>
              <a:t>极大</a:t>
            </a:r>
          </a:p>
        </p:txBody>
      </p:sp>
      <p:sp>
        <p:nvSpPr>
          <p:cNvPr id="93211" name="Line 27"/>
          <p:cNvSpPr/>
          <p:nvPr/>
        </p:nvSpPr>
        <p:spPr>
          <a:xfrm>
            <a:off x="3041650" y="3603637"/>
            <a:ext cx="862013" cy="0"/>
          </a:xfrm>
          <a:prstGeom prst="line">
            <a:avLst/>
          </a:prstGeom>
          <a:ln w="9525" cap="flat" cmpd="sng">
            <a:solidFill>
              <a:srgbClr val="000000"/>
            </a:solidFill>
            <a:prstDash val="lgDashDot"/>
            <a:headEnd type="none" w="med" len="med"/>
            <a:tailEnd type="none" w="med" len="med"/>
          </a:ln>
        </p:spPr>
      </p:sp>
      <p:sp>
        <p:nvSpPr>
          <p:cNvPr id="93212" name="Line 28"/>
          <p:cNvSpPr/>
          <p:nvPr/>
        </p:nvSpPr>
        <p:spPr>
          <a:xfrm>
            <a:off x="3460750" y="2567000"/>
            <a:ext cx="0" cy="2073275"/>
          </a:xfrm>
          <a:prstGeom prst="line">
            <a:avLst/>
          </a:prstGeom>
          <a:ln w="9525" cap="flat" cmpd="sng">
            <a:solidFill>
              <a:srgbClr val="000000"/>
            </a:solidFill>
            <a:prstDash val="lgDashDot"/>
            <a:headEnd type="none" w="med" len="med"/>
            <a:tailEnd type="none" w="med" len="med"/>
          </a:ln>
        </p:spPr>
      </p:sp>
      <p:sp>
        <p:nvSpPr>
          <p:cNvPr id="93213" name="Rectangle 29"/>
          <p:cNvSpPr/>
          <p:nvPr/>
        </p:nvSpPr>
        <p:spPr>
          <a:xfrm>
            <a:off x="971550" y="404813"/>
            <a:ext cx="7416800" cy="1887537"/>
          </a:xfrm>
          <a:prstGeom prst="rect">
            <a:avLst/>
          </a:prstGeom>
          <a:noFill/>
          <a:ln w="9525">
            <a:noFill/>
          </a:ln>
        </p:spPr>
        <p:txBody>
          <a:bodyPr>
            <a:spAutoFit/>
          </a:bodyPr>
          <a:lstStyle/>
          <a:p>
            <a:pPr eaLnBrk="1" hangingPunct="1">
              <a:lnSpc>
                <a:spcPct val="140000"/>
              </a:lnSpc>
              <a:spcBef>
                <a:spcPct val="20000"/>
              </a:spcBef>
              <a:buChar char="•"/>
            </a:pPr>
            <a:r>
              <a:rPr lang="zh-CN" altLang="en-US" sz="2800" b="1" dirty="0">
                <a:latin typeface="Times New Roman" panose="02020603050405020304" pitchFamily="18" charset="0"/>
              </a:rPr>
              <a:t>实际中最常见的光的偏振态大体可分为五种，即</a:t>
            </a:r>
            <a:r>
              <a:rPr lang="zh-CN" altLang="en-US" sz="2800" b="1" dirty="0">
                <a:solidFill>
                  <a:schemeClr val="accent2"/>
                </a:solidFill>
                <a:latin typeface="Times New Roman" panose="02020603050405020304" pitchFamily="18" charset="0"/>
                <a:ea typeface="黑体" panose="02010609060101010101" pitchFamily="49" charset="-122"/>
              </a:rPr>
              <a:t>自然光、部分偏振光、线偏振光、圆偏振光和椭圆偏振光</a:t>
            </a:r>
            <a:r>
              <a:rPr lang="zh-CN" altLang="en-US" sz="1000" b="1" dirty="0">
                <a:latin typeface="Times New Roman" panose="02020603050405020304" pitchFamily="18" charset="0"/>
              </a:rPr>
              <a:t> </a:t>
            </a:r>
            <a:r>
              <a:rPr lang="zh-CN" altLang="en-US" sz="2800" b="1" dirty="0">
                <a:latin typeface="Times New Roman" panose="02020603050405020304" pitchFamily="18" charset="0"/>
              </a:rPr>
              <a:t>。</a:t>
            </a:r>
            <a:endParaRPr lang="zh-CN" altLang="en-US" sz="1000" b="1" dirty="0">
              <a:latin typeface="Times New Roman" panose="02020603050405020304" pitchFamily="18" charset="0"/>
            </a:endParaRPr>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2"/>
          <p:cNvSpPr>
            <a:spLocks noGrp="1"/>
          </p:cNvSpPr>
          <p:nvPr>
            <p:ph type="title"/>
          </p:nvPr>
        </p:nvSpPr>
        <p:spPr>
          <a:xfrm>
            <a:off x="685800" y="381000"/>
            <a:ext cx="7772400" cy="609600"/>
          </a:xfrm>
        </p:spPr>
        <p:txBody>
          <a:bodyPr vert="horz" wrap="square" lIns="91440" tIns="45720" rIns="91440" bIns="45720" anchor="ctr"/>
          <a:lstStyle/>
          <a:p>
            <a:pPr eaLnBrk="1" hangingPunct="1"/>
            <a:r>
              <a:rPr lang="en-US" altLang="zh-CN" sz="4000" b="1" dirty="0">
                <a:solidFill>
                  <a:srgbClr val="000000"/>
                </a:solidFill>
                <a:latin typeface="黑体" panose="02010609060101010101" pitchFamily="49" charset="-122"/>
                <a:ea typeface="黑体" panose="02010609060101010101" pitchFamily="49" charset="-122"/>
              </a:rPr>
              <a:t>1</a:t>
            </a:r>
            <a:r>
              <a:rPr lang="zh-CN" altLang="en-US" sz="4000" b="1" dirty="0">
                <a:solidFill>
                  <a:srgbClr val="000000"/>
                </a:solidFill>
                <a:latin typeface="黑体" panose="02010609060101010101" pitchFamily="49" charset="-122"/>
                <a:ea typeface="黑体" panose="02010609060101010101" pitchFamily="49" charset="-122"/>
              </a:rPr>
              <a:t>、自然光</a:t>
            </a:r>
            <a:br>
              <a:rPr lang="zh-CN" altLang="en-US" sz="4000" b="1" dirty="0">
                <a:solidFill>
                  <a:srgbClr val="000000"/>
                </a:solidFill>
                <a:latin typeface="黑体" panose="02010609060101010101" pitchFamily="49" charset="-122"/>
                <a:ea typeface="黑体" panose="02010609060101010101" pitchFamily="49" charset="-122"/>
              </a:rPr>
            </a:br>
            <a:r>
              <a:rPr lang="en-US" altLang="zh-CN" sz="4000" b="1" dirty="0"/>
              <a:t>Natural light</a:t>
            </a:r>
          </a:p>
        </p:txBody>
      </p:sp>
      <p:sp>
        <p:nvSpPr>
          <p:cNvPr id="294915" name="Rectangle 3"/>
          <p:cNvSpPr>
            <a:spLocks noGrp="1"/>
          </p:cNvSpPr>
          <p:nvPr>
            <p:ph idx="1"/>
          </p:nvPr>
        </p:nvSpPr>
        <p:spPr>
          <a:xfrm>
            <a:off x="827088" y="1412875"/>
            <a:ext cx="7772400" cy="2880221"/>
          </a:xfrm>
        </p:spPr>
        <p:txBody>
          <a:bodyPr vert="horz" wrap="square" lIns="91440" tIns="45720" rIns="91440" bIns="45720" anchor="t"/>
          <a:lstStyle/>
          <a:p>
            <a:pPr eaLnBrk="1" hangingPunct="1">
              <a:lnSpc>
                <a:spcPct val="120000"/>
              </a:lnSpc>
            </a:pPr>
            <a:r>
              <a:rPr lang="zh-CN" altLang="en-US" sz="2400" b="1" dirty="0"/>
              <a:t>普通光源如太阳、白炽灯、钠灯等发光时，组成光源的原子自发或受激辐射的光波列是随机的，各光波列</a:t>
            </a:r>
            <a:r>
              <a:rPr lang="zh-CN" altLang="en-US" sz="2400" b="1" dirty="0">
                <a:solidFill>
                  <a:schemeClr val="accent2"/>
                </a:solidFill>
                <a:ea typeface="黑体" panose="02010609060101010101" pitchFamily="49" charset="-122"/>
              </a:rPr>
              <a:t>振动方向、频率和位相不尽相同</a:t>
            </a:r>
            <a:r>
              <a:rPr lang="zh-CN" altLang="en-US" sz="2400" b="1" dirty="0"/>
              <a:t>，光矢量在垂直于光传播方向的平面上取</a:t>
            </a:r>
            <a:r>
              <a:rPr lang="zh-CN" altLang="en-US" sz="2400" b="1" dirty="0">
                <a:solidFill>
                  <a:schemeClr val="accent2"/>
                </a:solidFill>
                <a:ea typeface="黑体" panose="02010609060101010101" pitchFamily="49" charset="-122"/>
              </a:rPr>
              <a:t>各方向的几率</a:t>
            </a:r>
            <a:r>
              <a:rPr lang="zh-CN" altLang="en-US" sz="2400" b="1">
                <a:solidFill>
                  <a:schemeClr val="accent2"/>
                </a:solidFill>
                <a:ea typeface="黑体" panose="02010609060101010101" pitchFamily="49" charset="-122"/>
              </a:rPr>
              <a:t>相等</a:t>
            </a:r>
            <a:r>
              <a:rPr lang="zh-CN" altLang="en-US" sz="2400" b="1" smtClean="0"/>
              <a:t>。</a:t>
            </a:r>
            <a:endParaRPr lang="zh-CN" altLang="en-US" sz="2400" b="1" dirty="0"/>
          </a:p>
          <a:p>
            <a:pPr eaLnBrk="1" hangingPunct="1">
              <a:lnSpc>
                <a:spcPct val="120000"/>
              </a:lnSpc>
            </a:pPr>
            <a:r>
              <a:rPr lang="zh-CN" altLang="en-US" sz="2400" b="1" dirty="0"/>
              <a:t>自然光可以认为是两组</a:t>
            </a:r>
            <a:r>
              <a:rPr lang="zh-CN" altLang="en-US" sz="2400" b="1" dirty="0">
                <a:solidFill>
                  <a:schemeClr val="accent2"/>
                </a:solidFill>
                <a:ea typeface="黑体" panose="02010609060101010101" pitchFamily="49" charset="-122"/>
              </a:rPr>
              <a:t>互相垂直的平面内振动的光波</a:t>
            </a:r>
            <a:r>
              <a:rPr lang="zh-CN" altLang="en-US" sz="2400" b="1" dirty="0"/>
              <a:t>所组成。</a:t>
            </a:r>
            <a:r>
              <a:rPr lang="zh-CN" altLang="en-US" sz="2800" dirty="0"/>
              <a:t> </a:t>
            </a:r>
          </a:p>
          <a:p>
            <a:pPr eaLnBrk="1" hangingPunct="1"/>
            <a:endParaRPr lang="en-US" altLang="zh-CN" sz="2800" dirty="0"/>
          </a:p>
        </p:txBody>
      </p:sp>
      <p:grpSp>
        <p:nvGrpSpPr>
          <p:cNvPr id="4" name="Group 12"/>
          <p:cNvGrpSpPr/>
          <p:nvPr/>
        </p:nvGrpSpPr>
        <p:grpSpPr>
          <a:xfrm>
            <a:off x="1835696" y="4221088"/>
            <a:ext cx="5516563" cy="2144713"/>
            <a:chOff x="1111" y="718"/>
            <a:chExt cx="3475" cy="1351"/>
          </a:xfrm>
        </p:grpSpPr>
        <p:grpSp>
          <p:nvGrpSpPr>
            <p:cNvPr id="5" name="Group 13"/>
            <p:cNvGrpSpPr/>
            <p:nvPr/>
          </p:nvGrpSpPr>
          <p:grpSpPr>
            <a:xfrm>
              <a:off x="1111" y="718"/>
              <a:ext cx="3475" cy="1351"/>
              <a:chOff x="1104" y="718"/>
              <a:chExt cx="3475" cy="1351"/>
            </a:xfrm>
          </p:grpSpPr>
          <p:pic>
            <p:nvPicPr>
              <p:cNvPr id="8" name="Picture 14" descr="yuan"/>
              <p:cNvPicPr>
                <a:picLocks noChangeAspect="1"/>
              </p:cNvPicPr>
              <p:nvPr/>
            </p:nvPicPr>
            <p:blipFill rotWithShape="1">
              <a:blip r:embed="rId2">
                <a:biLevel thresh="50000"/>
                <a:grayscl/>
              </a:blip>
              <a:srcRect t="11434" b="23110"/>
              <a:stretch>
                <a:fillRect/>
              </a:stretch>
            </p:blipFill>
            <p:spPr>
              <a:xfrm>
                <a:off x="1104" y="718"/>
                <a:ext cx="1595" cy="1351"/>
              </a:xfrm>
              <a:prstGeom prst="rect">
                <a:avLst/>
              </a:prstGeom>
              <a:noFill/>
              <a:ln w="9525">
                <a:noFill/>
              </a:ln>
            </p:spPr>
          </p:pic>
          <p:sp>
            <p:nvSpPr>
              <p:cNvPr id="9" name="Oval 15"/>
              <p:cNvSpPr/>
              <p:nvPr/>
            </p:nvSpPr>
            <p:spPr>
              <a:xfrm>
                <a:off x="3379" y="799"/>
                <a:ext cx="1200" cy="1200"/>
              </a:xfrm>
              <a:prstGeom prst="ellipse">
                <a:avLst/>
              </a:prstGeom>
              <a:noFill/>
              <a:ln w="57150" cap="flat" cmpd="sng">
                <a:solidFill>
                  <a:srgbClr val="000000"/>
                </a:solidFill>
                <a:prstDash val="solid"/>
                <a:headEnd type="none" w="med" len="med"/>
                <a:tailEnd type="none" w="med" len="med"/>
              </a:ln>
            </p:spPr>
            <p:txBody>
              <a:bodyPr wrap="none" anchor="ctr"/>
              <a:lstStyle/>
              <a:p>
                <a:endParaRPr lang="zh-CN" altLang="en-US" dirty="0">
                  <a:latin typeface="Times New Roman" panose="02020603050405020304" pitchFamily="18" charset="0"/>
                </a:endParaRPr>
              </a:p>
            </p:txBody>
          </p:sp>
          <p:sp>
            <p:nvSpPr>
              <p:cNvPr id="10" name="Line 16"/>
              <p:cNvSpPr/>
              <p:nvPr/>
            </p:nvSpPr>
            <p:spPr>
              <a:xfrm>
                <a:off x="4003" y="1423"/>
                <a:ext cx="576" cy="0"/>
              </a:xfrm>
              <a:prstGeom prst="line">
                <a:avLst/>
              </a:prstGeom>
              <a:ln w="38100" cap="flat" cmpd="sng">
                <a:solidFill>
                  <a:srgbClr val="000000"/>
                </a:solidFill>
                <a:prstDash val="solid"/>
                <a:headEnd type="none" w="med" len="med"/>
                <a:tailEnd type="triangle" w="med" len="med"/>
              </a:ln>
            </p:spPr>
          </p:sp>
          <p:sp>
            <p:nvSpPr>
              <p:cNvPr id="11" name="Line 17"/>
              <p:cNvSpPr/>
              <p:nvPr/>
            </p:nvSpPr>
            <p:spPr>
              <a:xfrm>
                <a:off x="4003" y="1423"/>
                <a:ext cx="0" cy="576"/>
              </a:xfrm>
              <a:prstGeom prst="line">
                <a:avLst/>
              </a:prstGeom>
              <a:ln w="38100" cap="flat" cmpd="sng">
                <a:solidFill>
                  <a:srgbClr val="000000"/>
                </a:solidFill>
                <a:prstDash val="solid"/>
                <a:headEnd type="none" w="med" len="med"/>
                <a:tailEnd type="triangle" w="med" len="med"/>
              </a:ln>
            </p:spPr>
          </p:sp>
          <p:sp>
            <p:nvSpPr>
              <p:cNvPr id="12" name="Line 18"/>
              <p:cNvSpPr/>
              <p:nvPr/>
            </p:nvSpPr>
            <p:spPr>
              <a:xfrm flipH="1">
                <a:off x="3379" y="1411"/>
                <a:ext cx="624" cy="0"/>
              </a:xfrm>
              <a:prstGeom prst="line">
                <a:avLst/>
              </a:prstGeom>
              <a:ln w="38100" cap="flat" cmpd="sng">
                <a:solidFill>
                  <a:srgbClr val="000000"/>
                </a:solidFill>
                <a:prstDash val="solid"/>
                <a:headEnd type="none" w="med" len="med"/>
                <a:tailEnd type="triangle" w="med" len="med"/>
              </a:ln>
            </p:spPr>
          </p:sp>
          <p:sp>
            <p:nvSpPr>
              <p:cNvPr id="13" name="Line 19"/>
              <p:cNvSpPr/>
              <p:nvPr/>
            </p:nvSpPr>
            <p:spPr>
              <a:xfrm flipV="1">
                <a:off x="4003" y="799"/>
                <a:ext cx="0" cy="624"/>
              </a:xfrm>
              <a:prstGeom prst="line">
                <a:avLst/>
              </a:prstGeom>
              <a:ln w="38100" cap="flat" cmpd="sng">
                <a:solidFill>
                  <a:srgbClr val="000000"/>
                </a:solidFill>
                <a:prstDash val="solid"/>
                <a:headEnd type="none" w="med" len="med"/>
                <a:tailEnd type="triangle" w="med" len="med"/>
              </a:ln>
            </p:spPr>
          </p:sp>
        </p:grpSp>
        <p:sp>
          <p:nvSpPr>
            <p:cNvPr id="6" name="AutoShape 21"/>
            <p:cNvSpPr/>
            <p:nvPr/>
          </p:nvSpPr>
          <p:spPr>
            <a:xfrm>
              <a:off x="1769" y="1275"/>
              <a:ext cx="227" cy="227"/>
            </a:xfrm>
            <a:prstGeom prst="flowChartSummingJunction">
              <a:avLst/>
            </a:prstGeom>
            <a:solidFill>
              <a:srgbClr val="FFFF66"/>
            </a:solidFill>
            <a:ln w="38100" cap="flat" cmpd="sng">
              <a:solidFill>
                <a:schemeClr val="accent2"/>
              </a:solidFill>
              <a:prstDash val="solid"/>
              <a:headEnd type="none" w="med" len="med"/>
              <a:tailEnd type="none" w="med" len="med"/>
            </a:ln>
          </p:spPr>
          <p:txBody>
            <a:bodyPr wrap="none" anchor="ctr"/>
            <a:lstStyle/>
            <a:p>
              <a:endParaRPr lang="zh-CN" altLang="en-US" dirty="0">
                <a:latin typeface="Times New Roman" panose="02020603050405020304" pitchFamily="18" charset="0"/>
              </a:endParaRPr>
            </a:p>
          </p:txBody>
        </p:sp>
        <p:sp>
          <p:nvSpPr>
            <p:cNvPr id="7" name="AutoShape 22"/>
            <p:cNvSpPr/>
            <p:nvPr/>
          </p:nvSpPr>
          <p:spPr>
            <a:xfrm>
              <a:off x="3900" y="1298"/>
              <a:ext cx="227" cy="227"/>
            </a:xfrm>
            <a:prstGeom prst="flowChartSummingJunction">
              <a:avLst/>
            </a:prstGeom>
            <a:solidFill>
              <a:srgbClr val="FFFF66"/>
            </a:solidFill>
            <a:ln w="38100" cap="flat" cmpd="sng">
              <a:solidFill>
                <a:schemeClr val="accent2"/>
              </a:solidFill>
              <a:prstDash val="solid"/>
              <a:headEnd type="none" w="med" len="med"/>
              <a:tailEnd type="none" w="med" len="med"/>
            </a:ln>
          </p:spPr>
          <p:txBody>
            <a:bodyPr wrap="none" anchor="ctr"/>
            <a:lstStyle/>
            <a:p>
              <a:endParaRPr lang="zh-CN" altLang="en-US" dirty="0">
                <a:latin typeface="Times New Roman" panose="02020603050405020304" pitchFamily="18" charset="0"/>
              </a:endParaRPr>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94915">
                                            <p:txEl>
                                              <p:pRg st="0" end="0"/>
                                            </p:txEl>
                                          </p:spTgt>
                                        </p:tgtEl>
                                        <p:attrNameLst>
                                          <p:attrName>style.visibility</p:attrName>
                                        </p:attrNameLst>
                                      </p:cBhvr>
                                      <p:to>
                                        <p:strVal val="visible"/>
                                      </p:to>
                                    </p:set>
                                    <p:animEffect transition="in" filter="blinds(horizontal)">
                                      <p:cBhvr>
                                        <p:cTn id="7" dur="500"/>
                                        <p:tgtEl>
                                          <p:spTgt spid="29491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294915">
                                            <p:txEl>
                                              <p:pRg st="1" end="1"/>
                                            </p:txEl>
                                          </p:spTgt>
                                        </p:tgtEl>
                                        <p:attrNameLst>
                                          <p:attrName>style.visibility</p:attrName>
                                        </p:attrNameLst>
                                      </p:cBhvr>
                                      <p:to>
                                        <p:strVal val="visible"/>
                                      </p:to>
                                    </p:set>
                                    <p:animEffect transition="in" filter="blinds(horizontal)">
                                      <p:cBhvr>
                                        <p:cTn id="12" dur="500"/>
                                        <p:tgtEl>
                                          <p:spTgt spid="29491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63" name="Rectangle 3"/>
          <p:cNvSpPr>
            <a:spLocks noGrp="1"/>
          </p:cNvSpPr>
          <p:nvPr>
            <p:ph idx="1"/>
          </p:nvPr>
        </p:nvSpPr>
        <p:spPr>
          <a:xfrm>
            <a:off x="468313" y="1412875"/>
            <a:ext cx="8458200" cy="4716425"/>
          </a:xfrm>
        </p:spPr>
        <p:txBody>
          <a:bodyPr vert="horz" wrap="square" lIns="91440" tIns="45720" rIns="91440" bIns="45720" anchor="t"/>
          <a:lstStyle/>
          <a:p>
            <a:pPr eaLnBrk="1" hangingPunct="1">
              <a:buFont typeface="Arial" panose="020B0604020202020204" pitchFamily="34" charset="0"/>
              <a:buChar char="•"/>
            </a:pPr>
            <a:r>
              <a:rPr lang="zh-CN" altLang="en-US" sz="2800" b="1" dirty="0">
                <a:solidFill>
                  <a:schemeClr val="accent2"/>
                </a:solidFill>
                <a:ea typeface="黑体" panose="02010609060101010101" pitchFamily="49" charset="-122"/>
              </a:rPr>
              <a:t>定义：</a:t>
            </a:r>
            <a:r>
              <a:rPr lang="zh-CN" altLang="en-US" sz="2800" b="1" dirty="0">
                <a:ea typeface="黑体" panose="02010609060101010101" pitchFamily="49" charset="-122"/>
              </a:rPr>
              <a:t>只含单一振动方向的光称为</a:t>
            </a:r>
            <a:r>
              <a:rPr lang="zh-CN" altLang="en-US" sz="2800" b="1" dirty="0">
                <a:solidFill>
                  <a:schemeClr val="accent2"/>
                </a:solidFill>
                <a:ea typeface="黑体" panose="02010609060101010101" pitchFamily="49" charset="-122"/>
              </a:rPr>
              <a:t>线偏振光</a:t>
            </a:r>
            <a:r>
              <a:rPr lang="zh-CN" altLang="en-US" sz="2800" b="1" dirty="0"/>
              <a:t>。</a:t>
            </a:r>
          </a:p>
          <a:p>
            <a:pPr eaLnBrk="1" hangingPunct="1">
              <a:buFont typeface="Arial" panose="020B0604020202020204" pitchFamily="34" charset="0"/>
              <a:buChar char="•"/>
            </a:pPr>
            <a:endParaRPr lang="zh-CN" altLang="en-US" sz="2800" b="1" dirty="0"/>
          </a:p>
          <a:p>
            <a:pPr eaLnBrk="1" hangingPunct="1">
              <a:buFont typeface="Arial" panose="020B0604020202020204" pitchFamily="34" charset="0"/>
              <a:buChar char="•"/>
            </a:pPr>
            <a:endParaRPr lang="zh-CN" altLang="en-US" sz="2800" b="1" dirty="0"/>
          </a:p>
          <a:p>
            <a:pPr eaLnBrk="1" hangingPunct="1">
              <a:buFont typeface="Arial" panose="020B0604020202020204" pitchFamily="34" charset="0"/>
              <a:buChar char="•"/>
            </a:pPr>
            <a:endParaRPr lang="zh-CN" altLang="en-US" sz="2800" b="1" dirty="0"/>
          </a:p>
          <a:p>
            <a:pPr eaLnBrk="1" hangingPunct="1">
              <a:buFont typeface="Arial" panose="020B0604020202020204" pitchFamily="34" charset="0"/>
              <a:buChar char="•"/>
            </a:pPr>
            <a:r>
              <a:rPr lang="zh-CN" altLang="en-US" sz="2800" b="1" dirty="0">
                <a:solidFill>
                  <a:schemeClr val="accent2"/>
                </a:solidFill>
                <a:ea typeface="黑体" panose="02010609060101010101" pitchFamily="49" charset="-122"/>
              </a:rPr>
              <a:t>二向色性</a:t>
            </a:r>
          </a:p>
          <a:p>
            <a:pPr eaLnBrk="1" hangingPunct="1">
              <a:buFont typeface="Arial" panose="020B0604020202020204" pitchFamily="34" charset="0"/>
              <a:buChar char="•"/>
            </a:pPr>
            <a:r>
              <a:rPr lang="zh-CN" altLang="en-US" sz="2800" b="1" dirty="0">
                <a:solidFill>
                  <a:schemeClr val="accent2"/>
                </a:solidFill>
                <a:ea typeface="黑体" panose="02010609060101010101" pitchFamily="49" charset="-122"/>
              </a:rPr>
              <a:t>    </a:t>
            </a:r>
            <a:r>
              <a:rPr lang="zh-CN" altLang="en-US" sz="2800" b="1" dirty="0">
                <a:solidFill>
                  <a:schemeClr val="tx2"/>
                </a:solidFill>
                <a:ea typeface="黑体" panose="02010609060101010101" pitchFamily="49" charset="-122"/>
              </a:rPr>
              <a:t>有些晶体对不同振动方向的电磁波具有选择吸收的性质，这种性质称为</a:t>
            </a:r>
            <a:r>
              <a:rPr lang="zh-CN" altLang="en-US" sz="2800" b="1" dirty="0">
                <a:solidFill>
                  <a:srgbClr val="0000FF"/>
                </a:solidFill>
                <a:ea typeface="黑体" panose="02010609060101010101" pitchFamily="49" charset="-122"/>
              </a:rPr>
              <a:t>晶体的二向色性。</a:t>
            </a:r>
          </a:p>
          <a:p>
            <a:pPr eaLnBrk="1" hangingPunct="1">
              <a:buFont typeface="Arial" panose="020B0604020202020204" pitchFamily="34" charset="0"/>
              <a:buChar char="•"/>
            </a:pPr>
            <a:r>
              <a:rPr lang="zh-CN" altLang="en-US" sz="2800" b="1" dirty="0">
                <a:solidFill>
                  <a:schemeClr val="tx2"/>
                </a:solidFill>
                <a:ea typeface="黑体" panose="02010609060101010101" pitchFamily="49" charset="-122"/>
              </a:rPr>
              <a:t>    比如天然的电气石晶体。</a:t>
            </a:r>
          </a:p>
          <a:p>
            <a:pPr eaLnBrk="1" hangingPunct="1">
              <a:buFont typeface="Arial" panose="020B0604020202020204" pitchFamily="34" charset="0"/>
              <a:buChar char="•"/>
            </a:pPr>
            <a:r>
              <a:rPr lang="zh-CN" altLang="en-US" sz="2800" b="1" dirty="0">
                <a:solidFill>
                  <a:schemeClr val="accent2"/>
                </a:solidFill>
                <a:ea typeface="黑体" panose="02010609060101010101" pitchFamily="49" charset="-122"/>
              </a:rPr>
              <a:t>    </a:t>
            </a:r>
            <a:r>
              <a:rPr lang="zh-CN" altLang="en-US" sz="2800" b="1" dirty="0">
                <a:solidFill>
                  <a:schemeClr val="tx2"/>
                </a:solidFill>
                <a:ea typeface="黑体" panose="02010609060101010101" pitchFamily="49" charset="-122"/>
              </a:rPr>
              <a:t>利用晶体的二向色性可以制成</a:t>
            </a:r>
            <a:r>
              <a:rPr lang="zh-CN" altLang="en-US" sz="2800" b="1" dirty="0">
                <a:solidFill>
                  <a:srgbClr val="0000FF"/>
                </a:solidFill>
                <a:ea typeface="黑体" panose="02010609060101010101" pitchFamily="49" charset="-122"/>
              </a:rPr>
              <a:t>起偏器和检偏器。</a:t>
            </a:r>
          </a:p>
        </p:txBody>
      </p:sp>
      <p:sp>
        <p:nvSpPr>
          <p:cNvPr id="96258" name="Rectangle 2"/>
          <p:cNvSpPr>
            <a:spLocks noGrp="1"/>
          </p:cNvSpPr>
          <p:nvPr>
            <p:ph type="title"/>
          </p:nvPr>
        </p:nvSpPr>
        <p:spPr>
          <a:xfrm>
            <a:off x="685800" y="371475"/>
            <a:ext cx="7772400" cy="609600"/>
          </a:xfrm>
        </p:spPr>
        <p:txBody>
          <a:bodyPr vert="horz" wrap="square" lIns="91440" tIns="45720" rIns="91440" bIns="45720" anchor="ctr"/>
          <a:lstStyle/>
          <a:p>
            <a:pPr eaLnBrk="1" hangingPunct="1"/>
            <a:r>
              <a:rPr lang="en-US" altLang="zh-CN" sz="4000" b="1" dirty="0">
                <a:latin typeface="黑体" panose="02010609060101010101" pitchFamily="49" charset="-122"/>
                <a:ea typeface="黑体" panose="02010609060101010101" pitchFamily="49" charset="-122"/>
              </a:rPr>
              <a:t>2</a:t>
            </a:r>
            <a:r>
              <a:rPr lang="zh-CN" altLang="en-US" sz="4000" b="1" dirty="0">
                <a:latin typeface="黑体" panose="02010609060101010101" pitchFamily="49" charset="-122"/>
                <a:ea typeface="黑体" panose="02010609060101010101" pitchFamily="49" charset="-122"/>
              </a:rPr>
              <a:t>、线偏振光</a:t>
            </a:r>
            <a:br>
              <a:rPr lang="zh-CN" altLang="en-US" sz="4000" b="1" dirty="0">
                <a:latin typeface="黑体" panose="02010609060101010101" pitchFamily="49" charset="-122"/>
                <a:ea typeface="黑体" panose="02010609060101010101" pitchFamily="49" charset="-122"/>
              </a:rPr>
            </a:br>
            <a:r>
              <a:rPr lang="en-US" altLang="zh-CN" sz="4000" b="1" dirty="0">
                <a:ea typeface="黑体" panose="02010609060101010101" pitchFamily="49" charset="-122"/>
              </a:rPr>
              <a:t>linear polarized light</a:t>
            </a:r>
          </a:p>
        </p:txBody>
      </p:sp>
      <p:sp>
        <p:nvSpPr>
          <p:cNvPr id="296965" name="Line 5"/>
          <p:cNvSpPr/>
          <p:nvPr/>
        </p:nvSpPr>
        <p:spPr>
          <a:xfrm flipV="1">
            <a:off x="4211638" y="2241550"/>
            <a:ext cx="690562" cy="1268413"/>
          </a:xfrm>
          <a:prstGeom prst="line">
            <a:avLst/>
          </a:prstGeom>
          <a:ln w="38100" cap="flat" cmpd="sng">
            <a:solidFill>
              <a:srgbClr val="FF0000"/>
            </a:solidFill>
            <a:prstDash val="solid"/>
            <a:headEnd type="stealth" w="med" len="med"/>
            <a:tailEnd type="stealth" w="med" len="med"/>
          </a:ln>
        </p:spPr>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96963">
                                            <p:txEl>
                                              <p:pRg st="0" end="0"/>
                                            </p:txEl>
                                          </p:spTgt>
                                        </p:tgtEl>
                                        <p:attrNameLst>
                                          <p:attrName>style.visibility</p:attrName>
                                        </p:attrNameLst>
                                      </p:cBhvr>
                                      <p:to>
                                        <p:strVal val="visible"/>
                                      </p:to>
                                    </p:set>
                                    <p:animEffect transition="in" filter="blinds(horizontal)">
                                      <p:cBhvr>
                                        <p:cTn id="7" dur="500"/>
                                        <p:tgtEl>
                                          <p:spTgt spid="296963">
                                            <p:txEl>
                                              <p:pRg st="0" end="0"/>
                                            </p:txEl>
                                          </p:spTgt>
                                        </p:tgtEl>
                                      </p:cBhvr>
                                    </p:animEffect>
                                  </p:childTnLst>
                                </p:cTn>
                              </p:par>
                            </p:childTnLst>
                          </p:cTn>
                        </p:par>
                        <p:par>
                          <p:cTn id="8" fill="hold">
                            <p:stCondLst>
                              <p:cond delay="500"/>
                            </p:stCondLst>
                            <p:childTnLst>
                              <p:par>
                                <p:cTn id="9" presetID="3" presetClass="entr" presetSubtype="10" fill="hold" nodeType="afterEffect">
                                  <p:stCondLst>
                                    <p:cond delay="0"/>
                                  </p:stCondLst>
                                  <p:childTnLst>
                                    <p:set>
                                      <p:cBhvr>
                                        <p:cTn id="10" dur="1" fill="hold">
                                          <p:stCondLst>
                                            <p:cond delay="0"/>
                                          </p:stCondLst>
                                        </p:cTn>
                                        <p:tgtEl>
                                          <p:spTgt spid="296965"/>
                                        </p:tgtEl>
                                        <p:attrNameLst>
                                          <p:attrName>style.visibility</p:attrName>
                                        </p:attrNameLst>
                                      </p:cBhvr>
                                      <p:to>
                                        <p:strVal val="visible"/>
                                      </p:to>
                                    </p:set>
                                    <p:animEffect transition="in" filter="blinds(horizontal)">
                                      <p:cBhvr>
                                        <p:cTn id="11" dur="500"/>
                                        <p:tgtEl>
                                          <p:spTgt spid="296965"/>
                                        </p:tgtEl>
                                      </p:cBhvr>
                                    </p:animEffect>
                                  </p:childTnLst>
                                </p:cTn>
                              </p:par>
                            </p:childTnLst>
                          </p:cTn>
                        </p:par>
                      </p:childTnLst>
                    </p:cTn>
                  </p:par>
                  <p:par>
                    <p:cTn id="12" fill="hold">
                      <p:stCondLst>
                        <p:cond delay="indefinite"/>
                      </p:stCondLst>
                      <p:childTnLst>
                        <p:par>
                          <p:cTn id="13" fill="hold">
                            <p:stCondLst>
                              <p:cond delay="0"/>
                            </p:stCondLst>
                            <p:childTnLst>
                              <p:par>
                                <p:cTn id="14" presetID="3" presetClass="entr" presetSubtype="10" fill="hold" nodeType="clickEffect">
                                  <p:stCondLst>
                                    <p:cond delay="0"/>
                                  </p:stCondLst>
                                  <p:childTnLst>
                                    <p:set>
                                      <p:cBhvr>
                                        <p:cTn id="15" dur="1" fill="hold">
                                          <p:stCondLst>
                                            <p:cond delay="0"/>
                                          </p:stCondLst>
                                        </p:cTn>
                                        <p:tgtEl>
                                          <p:spTgt spid="296963">
                                            <p:txEl>
                                              <p:pRg st="4" end="4"/>
                                            </p:txEl>
                                          </p:spTgt>
                                        </p:tgtEl>
                                        <p:attrNameLst>
                                          <p:attrName>style.visibility</p:attrName>
                                        </p:attrNameLst>
                                      </p:cBhvr>
                                      <p:to>
                                        <p:strVal val="visible"/>
                                      </p:to>
                                    </p:set>
                                    <p:animEffect transition="in" filter="blinds(horizontal)">
                                      <p:cBhvr>
                                        <p:cTn id="16" dur="500"/>
                                        <p:tgtEl>
                                          <p:spTgt spid="296963">
                                            <p:txEl>
                                              <p:pRg st="4" end="4"/>
                                            </p:txEl>
                                          </p:spTgt>
                                        </p:tgtEl>
                                      </p:cBhvr>
                                    </p:animEffect>
                                  </p:childTnLst>
                                </p:cTn>
                              </p:par>
                            </p:childTnLst>
                          </p:cTn>
                        </p:par>
                        <p:par>
                          <p:cTn id="17" fill="hold">
                            <p:stCondLst>
                              <p:cond delay="500"/>
                            </p:stCondLst>
                            <p:childTnLst>
                              <p:par>
                                <p:cTn id="18" presetID="3" presetClass="entr" presetSubtype="10" fill="hold" nodeType="afterEffect">
                                  <p:stCondLst>
                                    <p:cond delay="0"/>
                                  </p:stCondLst>
                                  <p:childTnLst>
                                    <p:set>
                                      <p:cBhvr>
                                        <p:cTn id="19" dur="1" fill="hold">
                                          <p:stCondLst>
                                            <p:cond delay="0"/>
                                          </p:stCondLst>
                                        </p:cTn>
                                        <p:tgtEl>
                                          <p:spTgt spid="296963">
                                            <p:txEl>
                                              <p:pRg st="5" end="5"/>
                                            </p:txEl>
                                          </p:spTgt>
                                        </p:tgtEl>
                                        <p:attrNameLst>
                                          <p:attrName>style.visibility</p:attrName>
                                        </p:attrNameLst>
                                      </p:cBhvr>
                                      <p:to>
                                        <p:strVal val="visible"/>
                                      </p:to>
                                    </p:set>
                                    <p:animEffect transition="in" filter="blinds(horizontal)">
                                      <p:cBhvr>
                                        <p:cTn id="20" dur="500"/>
                                        <p:tgtEl>
                                          <p:spTgt spid="296963">
                                            <p:txEl>
                                              <p:pRg st="5" end="5"/>
                                            </p:txEl>
                                          </p:spTgt>
                                        </p:tgtEl>
                                      </p:cBhvr>
                                    </p:animEffect>
                                  </p:childTnLst>
                                </p:cTn>
                              </p:par>
                              <p:par>
                                <p:cTn id="21" presetID="3" presetClass="entr" presetSubtype="10" fill="hold" nodeType="withEffect">
                                  <p:stCondLst>
                                    <p:cond delay="0"/>
                                  </p:stCondLst>
                                  <p:childTnLst>
                                    <p:set>
                                      <p:cBhvr>
                                        <p:cTn id="22" dur="1" fill="hold">
                                          <p:stCondLst>
                                            <p:cond delay="0"/>
                                          </p:stCondLst>
                                        </p:cTn>
                                        <p:tgtEl>
                                          <p:spTgt spid="296963">
                                            <p:txEl>
                                              <p:pRg st="6" end="6"/>
                                            </p:txEl>
                                          </p:spTgt>
                                        </p:tgtEl>
                                        <p:attrNameLst>
                                          <p:attrName>style.visibility</p:attrName>
                                        </p:attrNameLst>
                                      </p:cBhvr>
                                      <p:to>
                                        <p:strVal val="visible"/>
                                      </p:to>
                                    </p:set>
                                    <p:animEffect transition="in" filter="blinds(horizontal)">
                                      <p:cBhvr>
                                        <p:cTn id="23" dur="500"/>
                                        <p:tgtEl>
                                          <p:spTgt spid="296963">
                                            <p:txEl>
                                              <p:pRg st="6" end="6"/>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3" presetClass="entr" presetSubtype="10" fill="hold" nodeType="clickEffect">
                                  <p:stCondLst>
                                    <p:cond delay="0"/>
                                  </p:stCondLst>
                                  <p:childTnLst>
                                    <p:set>
                                      <p:cBhvr>
                                        <p:cTn id="27" dur="1" fill="hold">
                                          <p:stCondLst>
                                            <p:cond delay="0"/>
                                          </p:stCondLst>
                                        </p:cTn>
                                        <p:tgtEl>
                                          <p:spTgt spid="296963">
                                            <p:txEl>
                                              <p:pRg st="7" end="7"/>
                                            </p:txEl>
                                          </p:spTgt>
                                        </p:tgtEl>
                                        <p:attrNameLst>
                                          <p:attrName>style.visibility</p:attrName>
                                        </p:attrNameLst>
                                      </p:cBhvr>
                                      <p:to>
                                        <p:strVal val="visible"/>
                                      </p:to>
                                    </p:set>
                                    <p:animEffect transition="in" filter="blinds(horizontal)">
                                      <p:cBhvr>
                                        <p:cTn id="28" dur="500"/>
                                        <p:tgtEl>
                                          <p:spTgt spid="29696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p:cNvSpPr>
            <a:spLocks noGrp="1"/>
          </p:cNvSpPr>
          <p:nvPr>
            <p:ph type="title"/>
          </p:nvPr>
        </p:nvSpPr>
        <p:spPr>
          <a:xfrm>
            <a:off x="685800" y="304800"/>
            <a:ext cx="7772400" cy="609600"/>
          </a:xfrm>
        </p:spPr>
        <p:txBody>
          <a:bodyPr vert="horz" wrap="square" lIns="91440" tIns="45720" rIns="91440" bIns="45720" anchor="ctr"/>
          <a:lstStyle/>
          <a:p>
            <a:pPr eaLnBrk="1" hangingPunct="1"/>
            <a:r>
              <a:rPr lang="zh-CN" altLang="en-US" sz="3200" b="1" dirty="0">
                <a:solidFill>
                  <a:srgbClr val="0000FF"/>
                </a:solidFill>
                <a:latin typeface="黑体" panose="02010609060101010101" pitchFamily="49" charset="-122"/>
                <a:ea typeface="黑体" panose="02010609060101010101" pitchFamily="49" charset="-122"/>
              </a:rPr>
              <a:t>起偏器和检偏器</a:t>
            </a:r>
            <a:br>
              <a:rPr lang="zh-CN" altLang="en-US" sz="3200" b="1" dirty="0">
                <a:solidFill>
                  <a:srgbClr val="0000FF"/>
                </a:solidFill>
                <a:latin typeface="黑体" panose="02010609060101010101" pitchFamily="49" charset="-122"/>
                <a:ea typeface="黑体" panose="02010609060101010101" pitchFamily="49" charset="-122"/>
              </a:rPr>
            </a:br>
            <a:r>
              <a:rPr lang="en-US" altLang="zh-CN" sz="3200" b="1" dirty="0">
                <a:solidFill>
                  <a:srgbClr val="0000FF"/>
                </a:solidFill>
                <a:ea typeface="黑体" panose="02010609060101010101" pitchFamily="49" charset="-122"/>
              </a:rPr>
              <a:t>polarizer &amp; analyzer</a:t>
            </a:r>
          </a:p>
        </p:txBody>
      </p:sp>
      <p:sp>
        <p:nvSpPr>
          <p:cNvPr id="299011" name="Rectangle 3"/>
          <p:cNvSpPr>
            <a:spLocks noGrp="1"/>
          </p:cNvSpPr>
          <p:nvPr>
            <p:ph idx="1"/>
          </p:nvPr>
        </p:nvSpPr>
        <p:spPr>
          <a:xfrm>
            <a:off x="468313" y="1233488"/>
            <a:ext cx="8135937" cy="4502150"/>
          </a:xfrm>
        </p:spPr>
        <p:txBody>
          <a:bodyPr vert="horz" wrap="square" lIns="91440" tIns="45720" rIns="91440" bIns="45720" anchor="t"/>
          <a:lstStyle/>
          <a:p>
            <a:pPr eaLnBrk="1" hangingPunct="1">
              <a:lnSpc>
                <a:spcPct val="140000"/>
              </a:lnSpc>
              <a:buFont typeface="Arial" panose="020B0604020202020204" pitchFamily="34" charset="0"/>
              <a:buChar char="•"/>
            </a:pPr>
            <a:r>
              <a:rPr lang="zh-CN" altLang="en-US" sz="2800" b="1" dirty="0">
                <a:solidFill>
                  <a:schemeClr val="accent2"/>
                </a:solidFill>
                <a:ea typeface="黑体" panose="02010609060101010101" pitchFamily="49" charset="-122"/>
              </a:rPr>
              <a:t>偏振片：</a:t>
            </a:r>
            <a:r>
              <a:rPr lang="zh-CN" altLang="en-US" sz="2800" b="1" dirty="0">
                <a:ea typeface="黑体" panose="02010609060101010101" pitchFamily="49" charset="-122"/>
              </a:rPr>
              <a:t>对不同振动方向的光波具有选择吸收功能。起偏器和检偏器都是偏振片。</a:t>
            </a:r>
          </a:p>
          <a:p>
            <a:pPr eaLnBrk="1" hangingPunct="1">
              <a:lnSpc>
                <a:spcPct val="140000"/>
              </a:lnSpc>
              <a:buFont typeface="Arial" panose="020B0604020202020204" pitchFamily="34" charset="0"/>
              <a:buChar char="•"/>
            </a:pPr>
            <a:r>
              <a:rPr lang="zh-CN" altLang="en-US" sz="2800" b="1" dirty="0">
                <a:solidFill>
                  <a:schemeClr val="accent2"/>
                </a:solidFill>
                <a:ea typeface="黑体" panose="02010609060101010101" pitchFamily="49" charset="-122"/>
              </a:rPr>
              <a:t>透振方向：</a:t>
            </a:r>
            <a:r>
              <a:rPr lang="zh-CN" altLang="en-US" sz="2800" b="1" dirty="0">
                <a:ea typeface="黑体" panose="02010609060101010101" pitchFamily="49" charset="-122"/>
              </a:rPr>
              <a:t>能</a:t>
            </a:r>
            <a:r>
              <a:rPr lang="zh-CN" altLang="en-US" sz="2800" b="1">
                <a:ea typeface="黑体" panose="02010609060101010101" pitchFamily="49" charset="-122"/>
              </a:rPr>
              <a:t>透过</a:t>
            </a:r>
            <a:r>
              <a:rPr lang="zh-CN" altLang="en-US" sz="2800" b="1" smtClean="0">
                <a:ea typeface="黑体" panose="02010609060101010101" pitchFamily="49" charset="-122"/>
              </a:rPr>
              <a:t>偏振光的</a:t>
            </a:r>
            <a:r>
              <a:rPr lang="zh-CN" altLang="en-US" sz="2800" b="1" dirty="0">
                <a:ea typeface="黑体" panose="02010609060101010101" pitchFamily="49" charset="-122"/>
              </a:rPr>
              <a:t>方向为透振方向。</a:t>
            </a:r>
          </a:p>
          <a:p>
            <a:pPr eaLnBrk="1" hangingPunct="1">
              <a:lnSpc>
                <a:spcPct val="140000"/>
              </a:lnSpc>
              <a:buFont typeface="Arial" panose="020B0604020202020204" pitchFamily="34" charset="0"/>
              <a:buChar char="•"/>
            </a:pPr>
            <a:r>
              <a:rPr lang="zh-CN" altLang="en-US" sz="2800" b="1" dirty="0">
                <a:solidFill>
                  <a:schemeClr val="accent2"/>
                </a:solidFill>
                <a:ea typeface="黑体" panose="02010609060101010101" pitchFamily="49" charset="-122"/>
              </a:rPr>
              <a:t>起偏器：</a:t>
            </a:r>
            <a:r>
              <a:rPr lang="zh-CN" altLang="en-US" sz="2800" b="1" dirty="0">
                <a:solidFill>
                  <a:srgbClr val="000000"/>
                </a:solidFill>
                <a:ea typeface="黑体" panose="02010609060101010101" pitchFamily="49" charset="-122"/>
              </a:rPr>
              <a:t>用于产生偏振光的偏振片。</a:t>
            </a:r>
            <a:r>
              <a:rPr lang="zh-CN" altLang="en-US" sz="2800" b="1" dirty="0">
                <a:ea typeface="黑体" panose="02010609060101010101" pitchFamily="49" charset="-122"/>
              </a:rPr>
              <a:t>将自然光中某一方向的光振动完全消去，得到与该方向垂直振动的线偏振光。这种元件称之为起偏器。</a:t>
            </a:r>
          </a:p>
          <a:p>
            <a:pPr eaLnBrk="1" hangingPunct="1">
              <a:lnSpc>
                <a:spcPct val="140000"/>
              </a:lnSpc>
              <a:buFont typeface="Arial" panose="020B0604020202020204" pitchFamily="34" charset="0"/>
              <a:buChar char="•"/>
            </a:pPr>
            <a:r>
              <a:rPr lang="zh-CN" altLang="en-US" sz="2800" b="1" dirty="0">
                <a:solidFill>
                  <a:srgbClr val="0000FF"/>
                </a:solidFill>
                <a:ea typeface="黑体" panose="02010609060101010101" pitchFamily="49" charset="-122"/>
              </a:rPr>
              <a:t>检偏器：</a:t>
            </a:r>
            <a:r>
              <a:rPr lang="zh-CN" altLang="en-US" sz="2800" b="1" dirty="0">
                <a:ea typeface="黑体" panose="02010609060101010101" pitchFamily="49" charset="-122"/>
              </a:rPr>
              <a:t>用于检验偏振光的偏振片</a:t>
            </a:r>
          </a:p>
          <a:p>
            <a:pPr eaLnBrk="1" hangingPunct="1">
              <a:lnSpc>
                <a:spcPct val="120000"/>
              </a:lnSpc>
              <a:buFont typeface="Arial" panose="020B0604020202020204" pitchFamily="34" charset="0"/>
              <a:buChar char="•"/>
            </a:pPr>
            <a:endParaRPr lang="en-US" altLang="zh-CN" sz="2800" b="1" dirty="0">
              <a:ea typeface="黑体" panose="02010609060101010101" pitchFamily="49"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afterEffect">
                                  <p:stCondLst>
                                    <p:cond delay="0"/>
                                  </p:stCondLst>
                                  <p:childTnLst>
                                    <p:set>
                                      <p:cBhvr>
                                        <p:cTn id="6" dur="1" fill="hold">
                                          <p:stCondLst>
                                            <p:cond delay="0"/>
                                          </p:stCondLst>
                                        </p:cTn>
                                        <p:tgtEl>
                                          <p:spTgt spid="299011">
                                            <p:txEl>
                                              <p:pRg st="0" end="0"/>
                                            </p:txEl>
                                          </p:spTgt>
                                        </p:tgtEl>
                                        <p:attrNameLst>
                                          <p:attrName>style.visibility</p:attrName>
                                        </p:attrNameLst>
                                      </p:cBhvr>
                                      <p:to>
                                        <p:strVal val="visible"/>
                                      </p:to>
                                    </p:set>
                                    <p:animEffect transition="in" filter="blinds(horizontal)">
                                      <p:cBhvr>
                                        <p:cTn id="7" dur="500"/>
                                        <p:tgtEl>
                                          <p:spTgt spid="29901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299011">
                                            <p:txEl>
                                              <p:pRg st="1" end="1"/>
                                            </p:txEl>
                                          </p:spTgt>
                                        </p:tgtEl>
                                        <p:attrNameLst>
                                          <p:attrName>style.visibility</p:attrName>
                                        </p:attrNameLst>
                                      </p:cBhvr>
                                      <p:to>
                                        <p:strVal val="visible"/>
                                      </p:to>
                                    </p:set>
                                    <p:animEffect transition="in" filter="blinds(horizontal)">
                                      <p:cBhvr>
                                        <p:cTn id="12" dur="500"/>
                                        <p:tgtEl>
                                          <p:spTgt spid="29901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299011">
                                            <p:txEl>
                                              <p:pRg st="2" end="2"/>
                                            </p:txEl>
                                          </p:spTgt>
                                        </p:tgtEl>
                                        <p:attrNameLst>
                                          <p:attrName>style.visibility</p:attrName>
                                        </p:attrNameLst>
                                      </p:cBhvr>
                                      <p:to>
                                        <p:strVal val="visible"/>
                                      </p:to>
                                    </p:set>
                                    <p:animEffect transition="in" filter="blinds(horizontal)">
                                      <p:cBhvr>
                                        <p:cTn id="17" dur="500"/>
                                        <p:tgtEl>
                                          <p:spTgt spid="29901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299011">
                                            <p:txEl>
                                              <p:pRg st="3" end="3"/>
                                            </p:txEl>
                                          </p:spTgt>
                                        </p:tgtEl>
                                        <p:attrNameLst>
                                          <p:attrName>style.visibility</p:attrName>
                                        </p:attrNameLst>
                                      </p:cBhvr>
                                      <p:to>
                                        <p:strVal val="visible"/>
                                      </p:to>
                                    </p:set>
                                    <p:animEffect transition="in" filter="blinds(horizontal)">
                                      <p:cBhvr>
                                        <p:cTn id="22" dur="500"/>
                                        <p:tgtEl>
                                          <p:spTgt spid="299011">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0034" name="Freeform 2"/>
          <p:cNvSpPr/>
          <p:nvPr/>
        </p:nvSpPr>
        <p:spPr>
          <a:xfrm>
            <a:off x="6149975" y="776077"/>
            <a:ext cx="1544638" cy="382587"/>
          </a:xfrm>
          <a:custGeom>
            <a:avLst/>
            <a:gdLst/>
            <a:ahLst/>
            <a:cxnLst>
              <a:cxn ang="0">
                <a:pos x="0" y="2147483647"/>
              </a:cxn>
              <a:cxn ang="0">
                <a:pos x="2147483647" y="0"/>
              </a:cxn>
            </a:cxnLst>
            <a:rect l="0" t="0" r="0" b="0"/>
            <a:pathLst>
              <a:path w="1335" h="435">
                <a:moveTo>
                  <a:pt x="0" y="435"/>
                </a:moveTo>
                <a:lnTo>
                  <a:pt x="1335" y="0"/>
                </a:lnTo>
              </a:path>
            </a:pathLst>
          </a:custGeom>
          <a:noFill/>
          <a:ln w="38100" cap="flat" cmpd="sng">
            <a:solidFill>
              <a:srgbClr val="000000">
                <a:alpha val="100000"/>
              </a:srgbClr>
            </a:solidFill>
            <a:prstDash val="solid"/>
            <a:round/>
            <a:headEnd type="none" w="med" len="med"/>
            <a:tailEnd type="stealth" w="med" len="med"/>
          </a:ln>
        </p:spPr>
        <p:txBody>
          <a:bodyPr/>
          <a:lstStyle/>
          <a:p>
            <a:endParaRPr lang="zh-CN" altLang="en-US"/>
          </a:p>
        </p:txBody>
      </p:sp>
      <p:sp>
        <p:nvSpPr>
          <p:cNvPr id="300035" name="Freeform 3"/>
          <p:cNvSpPr/>
          <p:nvPr/>
        </p:nvSpPr>
        <p:spPr>
          <a:xfrm flipH="1">
            <a:off x="6611938" y="417302"/>
            <a:ext cx="34925" cy="1152525"/>
          </a:xfrm>
          <a:custGeom>
            <a:avLst/>
            <a:gdLst/>
            <a:ahLst/>
            <a:cxnLst>
              <a:cxn ang="0">
                <a:pos x="0" y="0"/>
              </a:cxn>
              <a:cxn ang="0">
                <a:pos x="0" y="2147483647"/>
              </a:cxn>
            </a:cxnLst>
            <a:rect l="0" t="0" r="0" b="0"/>
            <a:pathLst>
              <a:path w="1" h="1260">
                <a:moveTo>
                  <a:pt x="0" y="0"/>
                </a:moveTo>
                <a:lnTo>
                  <a:pt x="0" y="1260"/>
                </a:lnTo>
              </a:path>
            </a:pathLst>
          </a:custGeom>
          <a:noFill/>
          <a:ln w="38100" cap="flat" cmpd="sng">
            <a:solidFill>
              <a:srgbClr val="FF0000">
                <a:alpha val="100000"/>
              </a:srgbClr>
            </a:solidFill>
            <a:prstDash val="solid"/>
            <a:round/>
            <a:headEnd type="none" w="med" len="med"/>
            <a:tailEnd type="none" w="med" len="med"/>
          </a:ln>
        </p:spPr>
        <p:txBody>
          <a:bodyPr/>
          <a:lstStyle/>
          <a:p>
            <a:endParaRPr lang="zh-CN" altLang="en-US"/>
          </a:p>
        </p:txBody>
      </p:sp>
      <p:sp>
        <p:nvSpPr>
          <p:cNvPr id="300036" name="Freeform 4"/>
          <p:cNvSpPr/>
          <p:nvPr/>
        </p:nvSpPr>
        <p:spPr>
          <a:xfrm>
            <a:off x="6202363" y="625264"/>
            <a:ext cx="1006475" cy="777875"/>
          </a:xfrm>
          <a:custGeom>
            <a:avLst/>
            <a:gdLst/>
            <a:ahLst/>
            <a:cxnLst>
              <a:cxn ang="0">
                <a:pos x="0" y="2147483647"/>
              </a:cxn>
              <a:cxn ang="0">
                <a:pos x="2147483647" y="0"/>
              </a:cxn>
            </a:cxnLst>
            <a:rect l="0" t="0" r="0" b="0"/>
            <a:pathLst>
              <a:path w="870" h="885">
                <a:moveTo>
                  <a:pt x="0" y="885"/>
                </a:moveTo>
                <a:lnTo>
                  <a:pt x="870" y="0"/>
                </a:lnTo>
              </a:path>
            </a:pathLst>
          </a:custGeom>
          <a:noFill/>
          <a:ln w="38100" cap="flat" cmpd="sng">
            <a:solidFill>
              <a:srgbClr val="0000FF">
                <a:alpha val="100000"/>
              </a:srgbClr>
            </a:solidFill>
            <a:prstDash val="solid"/>
            <a:round/>
            <a:headEnd type="none" w="med" len="med"/>
            <a:tailEnd type="none" w="med" len="med"/>
          </a:ln>
        </p:spPr>
        <p:txBody>
          <a:bodyPr/>
          <a:lstStyle/>
          <a:p>
            <a:endParaRPr lang="zh-CN" altLang="en-US"/>
          </a:p>
        </p:txBody>
      </p:sp>
      <p:sp>
        <p:nvSpPr>
          <p:cNvPr id="300037" name="Rectangle 5"/>
          <p:cNvSpPr>
            <a:spLocks noGrp="1"/>
          </p:cNvSpPr>
          <p:nvPr>
            <p:ph idx="1"/>
          </p:nvPr>
        </p:nvSpPr>
        <p:spPr>
          <a:xfrm>
            <a:off x="503238" y="3392488"/>
            <a:ext cx="8316912" cy="2773362"/>
          </a:xfrm>
        </p:spPr>
        <p:txBody>
          <a:bodyPr vert="horz" wrap="square" lIns="91440" tIns="45720" rIns="91440" bIns="45720" anchor="t"/>
          <a:lstStyle/>
          <a:p>
            <a:pPr algn="just" eaLnBrk="1" hangingPunct="1">
              <a:lnSpc>
                <a:spcPct val="110000"/>
              </a:lnSpc>
              <a:buFont typeface="Arial" panose="020B0604020202020204" pitchFamily="34" charset="0"/>
              <a:buChar char="•"/>
            </a:pPr>
            <a:r>
              <a:rPr lang="zh-CN" altLang="en-US" sz="2800" b="1" dirty="0"/>
              <a:t>透振方向为</a:t>
            </a:r>
            <a:r>
              <a:rPr lang="en-US" altLang="zh-CN" sz="2800" b="1" i="1" dirty="0"/>
              <a:t>P</a:t>
            </a:r>
            <a:r>
              <a:rPr lang="en-US" altLang="zh-CN" sz="2800" b="1" baseline="-30000" dirty="0"/>
              <a:t>1</a:t>
            </a:r>
            <a:r>
              <a:rPr lang="zh-CN" altLang="en-US" sz="2800" b="1" dirty="0"/>
              <a:t>的</a:t>
            </a:r>
            <a:r>
              <a:rPr lang="zh-CN" altLang="en-US" sz="2800" b="1" dirty="0">
                <a:solidFill>
                  <a:schemeClr val="accent2"/>
                </a:solidFill>
                <a:ea typeface="黑体" panose="02010609060101010101" pitchFamily="49" charset="-122"/>
              </a:rPr>
              <a:t>偏振片</a:t>
            </a:r>
            <a:r>
              <a:rPr lang="zh-CN" altLang="en-US" sz="2800" b="1" dirty="0"/>
              <a:t>用来产生线偏振光，称为</a:t>
            </a:r>
            <a:r>
              <a:rPr lang="zh-CN" altLang="en-US" sz="2800" b="1" dirty="0">
                <a:solidFill>
                  <a:srgbClr val="0000FF"/>
                </a:solidFill>
                <a:ea typeface="黑体" panose="02010609060101010101" pitchFamily="49" charset="-122"/>
              </a:rPr>
              <a:t>起偏器。</a:t>
            </a:r>
          </a:p>
          <a:p>
            <a:pPr algn="just" eaLnBrk="1" hangingPunct="1">
              <a:lnSpc>
                <a:spcPct val="110000"/>
              </a:lnSpc>
              <a:buFont typeface="Arial" panose="020B0604020202020204" pitchFamily="34" charset="0"/>
              <a:buChar char="•"/>
            </a:pPr>
            <a:r>
              <a:rPr lang="zh-CN" altLang="en-US" sz="2800" b="1" dirty="0"/>
              <a:t>透振方向为</a:t>
            </a:r>
            <a:r>
              <a:rPr lang="en-US" altLang="zh-CN" sz="2800" b="1" i="1" dirty="0"/>
              <a:t>P</a:t>
            </a:r>
            <a:r>
              <a:rPr lang="en-US" altLang="zh-CN" sz="2800" b="1" baseline="-30000" dirty="0"/>
              <a:t>2</a:t>
            </a:r>
            <a:r>
              <a:rPr lang="zh-CN" altLang="en-US" sz="2800" b="1" dirty="0"/>
              <a:t>的偏振片用来检验线偏振光，称为</a:t>
            </a:r>
            <a:r>
              <a:rPr lang="zh-CN" altLang="en-US" sz="2800" b="1" dirty="0">
                <a:solidFill>
                  <a:schemeClr val="accent2"/>
                </a:solidFill>
                <a:ea typeface="黑体" panose="02010609060101010101" pitchFamily="49" charset="-122"/>
              </a:rPr>
              <a:t>检偏器。</a:t>
            </a:r>
          </a:p>
          <a:p>
            <a:pPr algn="just" eaLnBrk="1" hangingPunct="1">
              <a:lnSpc>
                <a:spcPct val="110000"/>
              </a:lnSpc>
              <a:buFont typeface="Arial" panose="020B0604020202020204" pitchFamily="34" charset="0"/>
              <a:buChar char="•"/>
            </a:pPr>
            <a:r>
              <a:rPr lang="zh-CN" altLang="en-US" sz="2800" b="1" i="1" dirty="0">
                <a:sym typeface="Symbol" panose="05050102010706020507" pitchFamily="18" charset="2"/>
              </a:rPr>
              <a:t></a:t>
            </a:r>
            <a:r>
              <a:rPr lang="zh-CN" altLang="en-US" sz="2800" b="1" dirty="0">
                <a:sym typeface="Symbol" panose="05050102010706020507" pitchFamily="18" charset="2"/>
              </a:rPr>
              <a:t>为起偏器和检偏器透振方向之间的夹角</a:t>
            </a:r>
            <a:endParaRPr lang="zh-CN" altLang="en-US" sz="2800" b="1" dirty="0">
              <a:solidFill>
                <a:schemeClr val="accent2"/>
              </a:solidFill>
              <a:ea typeface="黑体" panose="02010609060101010101" pitchFamily="49" charset="-122"/>
            </a:endParaRPr>
          </a:p>
        </p:txBody>
      </p:sp>
      <p:sp>
        <p:nvSpPr>
          <p:cNvPr id="300039" name="Oval 7"/>
          <p:cNvSpPr/>
          <p:nvPr/>
        </p:nvSpPr>
        <p:spPr>
          <a:xfrm>
            <a:off x="3092450" y="1276139"/>
            <a:ext cx="833438" cy="1098550"/>
          </a:xfrm>
          <a:prstGeom prst="ellipse">
            <a:avLst/>
          </a:prstGeom>
          <a:solidFill>
            <a:srgbClr val="FFFFFF"/>
          </a:solidFill>
          <a:ln w="9525" cap="flat" cmpd="sng">
            <a:solidFill>
              <a:srgbClr val="000000"/>
            </a:solidFill>
            <a:prstDash val="solid"/>
            <a:headEnd type="none" w="med" len="med"/>
            <a:tailEnd type="none" w="med" len="med"/>
          </a:ln>
        </p:spPr>
        <p:txBody>
          <a:bodyPr/>
          <a:lstStyle/>
          <a:p>
            <a:endParaRPr lang="zh-CN" altLang="zh-CN" dirty="0">
              <a:latin typeface="Times New Roman" panose="02020603050405020304" pitchFamily="18" charset="0"/>
            </a:endParaRPr>
          </a:p>
        </p:txBody>
      </p:sp>
      <p:sp>
        <p:nvSpPr>
          <p:cNvPr id="300040" name="Oval 8" descr="深色竖线"/>
          <p:cNvSpPr/>
          <p:nvPr/>
        </p:nvSpPr>
        <p:spPr>
          <a:xfrm>
            <a:off x="2955925" y="1276139"/>
            <a:ext cx="833438" cy="1098550"/>
          </a:xfrm>
          <a:prstGeom prst="ellipse">
            <a:avLst/>
          </a:prstGeom>
          <a:pattFill prst="dkVert">
            <a:fgClr>
              <a:srgbClr val="FF0000"/>
            </a:fgClr>
            <a:bgClr>
              <a:srgbClr val="FFFFFF"/>
            </a:bgClr>
          </a:pattFill>
          <a:ln w="9525" cap="flat" cmpd="sng">
            <a:solidFill>
              <a:srgbClr val="000000"/>
            </a:solidFill>
            <a:prstDash val="solid"/>
            <a:headEnd type="none" w="med" len="med"/>
            <a:tailEnd type="none" w="med" len="med"/>
          </a:ln>
        </p:spPr>
        <p:txBody>
          <a:bodyPr/>
          <a:lstStyle/>
          <a:p>
            <a:endParaRPr lang="zh-CN" altLang="en-US" dirty="0">
              <a:latin typeface="Times New Roman" panose="02020603050405020304" pitchFamily="18" charset="0"/>
            </a:endParaRPr>
          </a:p>
        </p:txBody>
      </p:sp>
      <p:sp>
        <p:nvSpPr>
          <p:cNvPr id="300041" name="Oval 9"/>
          <p:cNvSpPr/>
          <p:nvPr/>
        </p:nvSpPr>
        <p:spPr>
          <a:xfrm>
            <a:off x="5248275" y="728452"/>
            <a:ext cx="831850" cy="1096962"/>
          </a:xfrm>
          <a:prstGeom prst="ellipse">
            <a:avLst/>
          </a:prstGeom>
          <a:solidFill>
            <a:srgbClr val="FFFFFF"/>
          </a:solidFill>
          <a:ln w="9525" cap="flat" cmpd="sng">
            <a:solidFill>
              <a:srgbClr val="000000"/>
            </a:solidFill>
            <a:prstDash val="solid"/>
            <a:headEnd type="none" w="med" len="med"/>
            <a:tailEnd type="none" w="med" len="med"/>
          </a:ln>
        </p:spPr>
        <p:txBody>
          <a:bodyPr/>
          <a:lstStyle/>
          <a:p>
            <a:endParaRPr lang="zh-CN" altLang="en-US" dirty="0">
              <a:latin typeface="Times New Roman" panose="02020603050405020304" pitchFamily="18" charset="0"/>
            </a:endParaRPr>
          </a:p>
        </p:txBody>
      </p:sp>
      <p:sp>
        <p:nvSpPr>
          <p:cNvPr id="300042" name="Oval 10" descr="宽上对角线"/>
          <p:cNvSpPr/>
          <p:nvPr/>
        </p:nvSpPr>
        <p:spPr>
          <a:xfrm>
            <a:off x="5111750" y="728452"/>
            <a:ext cx="831850" cy="1096962"/>
          </a:xfrm>
          <a:prstGeom prst="ellipse">
            <a:avLst/>
          </a:prstGeom>
          <a:pattFill prst="wdUpDiag">
            <a:fgClr>
              <a:schemeClr val="accent2"/>
            </a:fgClr>
            <a:bgClr>
              <a:srgbClr val="FFFFFF"/>
            </a:bgClr>
          </a:pattFill>
          <a:ln w="9525" cap="flat" cmpd="sng">
            <a:solidFill>
              <a:srgbClr val="000000"/>
            </a:solidFill>
            <a:prstDash val="solid"/>
            <a:headEnd type="none" w="med" len="med"/>
            <a:tailEnd type="none" w="med" len="med"/>
          </a:ln>
        </p:spPr>
        <p:txBody>
          <a:bodyPr/>
          <a:lstStyle/>
          <a:p>
            <a:endParaRPr lang="zh-CN" altLang="en-US" dirty="0">
              <a:latin typeface="Times New Roman" panose="02020603050405020304" pitchFamily="18" charset="0"/>
            </a:endParaRPr>
          </a:p>
        </p:txBody>
      </p:sp>
      <p:sp>
        <p:nvSpPr>
          <p:cNvPr id="300043" name="Freeform 11"/>
          <p:cNvSpPr/>
          <p:nvPr/>
        </p:nvSpPr>
        <p:spPr>
          <a:xfrm>
            <a:off x="2332038" y="2028614"/>
            <a:ext cx="415925" cy="100013"/>
          </a:xfrm>
          <a:custGeom>
            <a:avLst/>
            <a:gdLst/>
            <a:ahLst/>
            <a:cxnLst>
              <a:cxn ang="0">
                <a:pos x="0" y="2147483647"/>
              </a:cxn>
              <a:cxn ang="0">
                <a:pos x="2147483647" y="0"/>
              </a:cxn>
            </a:cxnLst>
            <a:rect l="0" t="0" r="0" b="0"/>
            <a:pathLst>
              <a:path w="360" h="113">
                <a:moveTo>
                  <a:pt x="0" y="113"/>
                </a:moveTo>
                <a:lnTo>
                  <a:pt x="360" y="0"/>
                </a:lnTo>
              </a:path>
            </a:pathLst>
          </a:custGeom>
          <a:noFill/>
          <a:ln w="38100" cap="flat" cmpd="sng">
            <a:solidFill>
              <a:srgbClr val="000000">
                <a:alpha val="100000"/>
              </a:srgbClr>
            </a:solidFill>
            <a:prstDash val="solid"/>
            <a:round/>
            <a:headEnd type="none" w="med" len="med"/>
            <a:tailEnd type="stealth" w="med" len="med"/>
          </a:ln>
        </p:spPr>
        <p:txBody>
          <a:bodyPr/>
          <a:lstStyle/>
          <a:p>
            <a:endParaRPr lang="zh-CN" altLang="en-US"/>
          </a:p>
        </p:txBody>
      </p:sp>
      <p:sp>
        <p:nvSpPr>
          <p:cNvPr id="300044" name="Line 12"/>
          <p:cNvSpPr/>
          <p:nvPr/>
        </p:nvSpPr>
        <p:spPr>
          <a:xfrm>
            <a:off x="4414838" y="1276139"/>
            <a:ext cx="0" cy="685800"/>
          </a:xfrm>
          <a:prstGeom prst="line">
            <a:avLst/>
          </a:prstGeom>
          <a:ln w="57150" cap="flat" cmpd="sng">
            <a:solidFill>
              <a:srgbClr val="FF0000"/>
            </a:solidFill>
            <a:prstDash val="solid"/>
            <a:headEnd type="stealth" w="med" len="med"/>
            <a:tailEnd type="stealth" w="med" len="med"/>
          </a:ln>
        </p:spPr>
      </p:sp>
      <p:sp>
        <p:nvSpPr>
          <p:cNvPr id="300045" name="Line 13"/>
          <p:cNvSpPr/>
          <p:nvPr/>
        </p:nvSpPr>
        <p:spPr>
          <a:xfrm rot="840322" flipV="1">
            <a:off x="6391275" y="661777"/>
            <a:ext cx="571500" cy="727075"/>
          </a:xfrm>
          <a:prstGeom prst="line">
            <a:avLst/>
          </a:prstGeom>
          <a:ln w="50800" cap="flat" cmpd="sng">
            <a:solidFill>
              <a:schemeClr val="tx2"/>
            </a:solidFill>
            <a:prstDash val="solid"/>
            <a:headEnd type="stealth" w="med" len="med"/>
            <a:tailEnd type="stealth" w="med" len="med"/>
          </a:ln>
        </p:spPr>
      </p:sp>
      <p:sp>
        <p:nvSpPr>
          <p:cNvPr id="300046" name="Freeform 14"/>
          <p:cNvSpPr/>
          <p:nvPr/>
        </p:nvSpPr>
        <p:spPr>
          <a:xfrm>
            <a:off x="4014788" y="1507914"/>
            <a:ext cx="825500" cy="190500"/>
          </a:xfrm>
          <a:custGeom>
            <a:avLst/>
            <a:gdLst/>
            <a:ahLst/>
            <a:cxnLst>
              <a:cxn ang="0">
                <a:pos x="0" y="2147483647"/>
              </a:cxn>
              <a:cxn ang="0">
                <a:pos x="2147483647" y="0"/>
              </a:cxn>
            </a:cxnLst>
            <a:rect l="0" t="0" r="0" b="0"/>
            <a:pathLst>
              <a:path w="713" h="217">
                <a:moveTo>
                  <a:pt x="0" y="217"/>
                </a:moveTo>
                <a:lnTo>
                  <a:pt x="713" y="0"/>
                </a:lnTo>
              </a:path>
            </a:pathLst>
          </a:custGeom>
          <a:noFill/>
          <a:ln w="38100" cap="flat" cmpd="sng">
            <a:solidFill>
              <a:srgbClr val="000000">
                <a:alpha val="100000"/>
              </a:srgbClr>
            </a:solidFill>
            <a:prstDash val="solid"/>
            <a:round/>
            <a:headEnd type="none" w="med" len="med"/>
            <a:tailEnd type="stealth" w="med" len="med"/>
          </a:ln>
        </p:spPr>
        <p:txBody>
          <a:bodyPr/>
          <a:lstStyle/>
          <a:p>
            <a:endParaRPr lang="zh-CN" altLang="en-US"/>
          </a:p>
        </p:txBody>
      </p:sp>
      <p:sp>
        <p:nvSpPr>
          <p:cNvPr id="300047" name="Freeform 15"/>
          <p:cNvSpPr/>
          <p:nvPr/>
        </p:nvSpPr>
        <p:spPr>
          <a:xfrm>
            <a:off x="1498600" y="2100052"/>
            <a:ext cx="503238" cy="376237"/>
          </a:xfrm>
          <a:custGeom>
            <a:avLst/>
            <a:gdLst/>
            <a:ahLst/>
            <a:cxnLst>
              <a:cxn ang="0">
                <a:pos x="0" y="0"/>
              </a:cxn>
              <a:cxn ang="0">
                <a:pos x="2147483647" y="2147483647"/>
              </a:cxn>
            </a:cxnLst>
            <a:rect l="0" t="0" r="0" b="0"/>
            <a:pathLst>
              <a:path w="435" h="429">
                <a:moveTo>
                  <a:pt x="0" y="0"/>
                </a:moveTo>
                <a:lnTo>
                  <a:pt x="435" y="429"/>
                </a:lnTo>
              </a:path>
            </a:pathLst>
          </a:custGeom>
          <a:noFill/>
          <a:ln w="57150" cap="flat" cmpd="sng">
            <a:solidFill>
              <a:srgbClr val="FF0000">
                <a:alpha val="100000"/>
              </a:srgbClr>
            </a:solidFill>
            <a:prstDash val="solid"/>
            <a:round/>
            <a:headEnd type="stealth" w="med" len="med"/>
            <a:tailEnd type="stealth" w="med" len="med"/>
          </a:ln>
        </p:spPr>
        <p:txBody>
          <a:bodyPr/>
          <a:lstStyle/>
          <a:p>
            <a:endParaRPr lang="zh-CN" altLang="en-US"/>
          </a:p>
        </p:txBody>
      </p:sp>
      <p:sp>
        <p:nvSpPr>
          <p:cNvPr id="300048" name="Freeform 16"/>
          <p:cNvSpPr/>
          <p:nvPr/>
        </p:nvSpPr>
        <p:spPr>
          <a:xfrm>
            <a:off x="1498600" y="2068302"/>
            <a:ext cx="485775" cy="442912"/>
          </a:xfrm>
          <a:custGeom>
            <a:avLst/>
            <a:gdLst/>
            <a:ahLst/>
            <a:cxnLst>
              <a:cxn ang="0">
                <a:pos x="2147483647" y="0"/>
              </a:cxn>
              <a:cxn ang="0">
                <a:pos x="0" y="2147483647"/>
              </a:cxn>
            </a:cxnLst>
            <a:rect l="0" t="0" r="0" b="0"/>
            <a:pathLst>
              <a:path w="420" h="504">
                <a:moveTo>
                  <a:pt x="420" y="0"/>
                </a:moveTo>
                <a:lnTo>
                  <a:pt x="0" y="504"/>
                </a:lnTo>
              </a:path>
            </a:pathLst>
          </a:custGeom>
          <a:noFill/>
          <a:ln w="57150" cap="flat" cmpd="sng">
            <a:solidFill>
              <a:schemeClr val="accent2">
                <a:alpha val="100000"/>
              </a:schemeClr>
            </a:solidFill>
            <a:prstDash val="solid"/>
            <a:round/>
            <a:headEnd type="stealth" w="med" len="med"/>
            <a:tailEnd type="stealth" w="med" len="med"/>
          </a:ln>
        </p:spPr>
        <p:txBody>
          <a:bodyPr/>
          <a:lstStyle/>
          <a:p>
            <a:endParaRPr lang="zh-CN" altLang="en-US"/>
          </a:p>
        </p:txBody>
      </p:sp>
      <p:sp>
        <p:nvSpPr>
          <p:cNvPr id="300049" name="Freeform 17"/>
          <p:cNvSpPr/>
          <p:nvPr/>
        </p:nvSpPr>
        <p:spPr>
          <a:xfrm>
            <a:off x="6653213" y="868152"/>
            <a:ext cx="139700" cy="65087"/>
          </a:xfrm>
          <a:custGeom>
            <a:avLst/>
            <a:gdLst/>
            <a:ahLst/>
            <a:cxnLst>
              <a:cxn ang="0">
                <a:pos x="2147483647" y="2147483647"/>
              </a:cxn>
              <a:cxn ang="0">
                <a:pos x="0" y="0"/>
              </a:cxn>
            </a:cxnLst>
            <a:rect l="0" t="0" r="0" b="0"/>
            <a:pathLst>
              <a:path w="120" h="75">
                <a:moveTo>
                  <a:pt x="120" y="75"/>
                </a:moveTo>
                <a:lnTo>
                  <a:pt x="0" y="0"/>
                </a:lnTo>
              </a:path>
            </a:pathLst>
          </a:custGeom>
          <a:noFill/>
          <a:ln w="57150" cap="flat" cmpd="sng">
            <a:solidFill>
              <a:srgbClr val="000000">
                <a:alpha val="100000"/>
              </a:srgbClr>
            </a:solidFill>
            <a:prstDash val="solid"/>
            <a:round/>
            <a:headEnd type="none" w="med" len="med"/>
            <a:tailEnd type="none" w="med" len="med"/>
          </a:ln>
        </p:spPr>
        <p:txBody>
          <a:bodyPr/>
          <a:lstStyle/>
          <a:p>
            <a:endParaRPr lang="zh-CN" altLang="en-US"/>
          </a:p>
        </p:txBody>
      </p:sp>
      <p:sp>
        <p:nvSpPr>
          <p:cNvPr id="300050" name="Text Box 18"/>
          <p:cNvSpPr txBox="1"/>
          <p:nvPr/>
        </p:nvSpPr>
        <p:spPr>
          <a:xfrm>
            <a:off x="3875088" y="850689"/>
            <a:ext cx="1041400" cy="273050"/>
          </a:xfrm>
          <a:prstGeom prst="rect">
            <a:avLst/>
          </a:prstGeom>
          <a:noFill/>
          <a:ln w="9525">
            <a:noFill/>
          </a:ln>
        </p:spPr>
        <p:txBody>
          <a:bodyPr lIns="0" tIns="0" rIns="0" bIns="0"/>
          <a:lstStyle/>
          <a:p>
            <a:r>
              <a:rPr lang="zh-CN" altLang="en-US" sz="2000" b="1" dirty="0">
                <a:latin typeface="黑体" panose="02010609060101010101" pitchFamily="49" charset="-122"/>
                <a:ea typeface="黑体" panose="02010609060101010101" pitchFamily="49" charset="-122"/>
              </a:rPr>
              <a:t>透振方向</a:t>
            </a:r>
          </a:p>
        </p:txBody>
      </p:sp>
      <p:sp>
        <p:nvSpPr>
          <p:cNvPr id="300051" name="Text Box 19"/>
          <p:cNvSpPr txBox="1"/>
          <p:nvPr/>
        </p:nvSpPr>
        <p:spPr>
          <a:xfrm>
            <a:off x="3154363" y="2469939"/>
            <a:ext cx="1041400" cy="273050"/>
          </a:xfrm>
          <a:prstGeom prst="rect">
            <a:avLst/>
          </a:prstGeom>
          <a:noFill/>
          <a:ln w="9525">
            <a:noFill/>
          </a:ln>
        </p:spPr>
        <p:txBody>
          <a:bodyPr lIns="0" tIns="0" rIns="0" bIns="0"/>
          <a:lstStyle/>
          <a:p>
            <a:r>
              <a:rPr lang="zh-CN" altLang="en-US" sz="2000" b="1" dirty="0">
                <a:solidFill>
                  <a:schemeClr val="accent2"/>
                </a:solidFill>
                <a:latin typeface="黑体" panose="02010609060101010101" pitchFamily="49" charset="-122"/>
                <a:ea typeface="黑体" panose="02010609060101010101" pitchFamily="49" charset="-122"/>
              </a:rPr>
              <a:t>起偏器</a:t>
            </a:r>
          </a:p>
        </p:txBody>
      </p:sp>
      <p:sp>
        <p:nvSpPr>
          <p:cNvPr id="300052" name="Text Box 20"/>
          <p:cNvSpPr txBox="1"/>
          <p:nvPr/>
        </p:nvSpPr>
        <p:spPr>
          <a:xfrm>
            <a:off x="5387975" y="2001627"/>
            <a:ext cx="1041400" cy="274637"/>
          </a:xfrm>
          <a:prstGeom prst="rect">
            <a:avLst/>
          </a:prstGeom>
          <a:noFill/>
          <a:ln w="9525">
            <a:noFill/>
          </a:ln>
        </p:spPr>
        <p:txBody>
          <a:bodyPr lIns="0" tIns="0" rIns="0" bIns="0"/>
          <a:lstStyle/>
          <a:p>
            <a:r>
              <a:rPr lang="zh-CN" altLang="en-US" sz="2000" b="1" dirty="0">
                <a:solidFill>
                  <a:schemeClr val="accent2"/>
                </a:solidFill>
                <a:latin typeface="黑体" panose="02010609060101010101" pitchFamily="49" charset="-122"/>
                <a:ea typeface="黑体" panose="02010609060101010101" pitchFamily="49" charset="-122"/>
              </a:rPr>
              <a:t>检偏器</a:t>
            </a:r>
          </a:p>
        </p:txBody>
      </p:sp>
      <p:sp>
        <p:nvSpPr>
          <p:cNvPr id="300053" name="Text Box 21"/>
          <p:cNvSpPr txBox="1"/>
          <p:nvPr/>
        </p:nvSpPr>
        <p:spPr>
          <a:xfrm>
            <a:off x="3119438" y="814177"/>
            <a:ext cx="415925" cy="273050"/>
          </a:xfrm>
          <a:prstGeom prst="rect">
            <a:avLst/>
          </a:prstGeom>
          <a:noFill/>
          <a:ln w="9525">
            <a:noFill/>
          </a:ln>
        </p:spPr>
        <p:txBody>
          <a:bodyPr lIns="0" tIns="0" rIns="0" bIns="0"/>
          <a:lstStyle/>
          <a:p>
            <a:r>
              <a:rPr lang="en-US" altLang="zh-CN" sz="2000" b="1" i="1" dirty="0">
                <a:latin typeface="黑体" panose="02010609060101010101" pitchFamily="49" charset="-122"/>
                <a:ea typeface="黑体" panose="02010609060101010101" pitchFamily="49" charset="-122"/>
              </a:rPr>
              <a:t>P</a:t>
            </a:r>
            <a:r>
              <a:rPr lang="en-US" altLang="zh-CN" sz="2000" b="1" baseline="-25000" dirty="0">
                <a:latin typeface="黑体" panose="02010609060101010101" pitchFamily="49" charset="-122"/>
                <a:ea typeface="黑体" panose="02010609060101010101" pitchFamily="49" charset="-122"/>
              </a:rPr>
              <a:t>1</a:t>
            </a:r>
            <a:endParaRPr lang="en-US" altLang="zh-CN" sz="2000" b="1" dirty="0">
              <a:latin typeface="黑体" panose="02010609060101010101" pitchFamily="49" charset="-122"/>
              <a:ea typeface="黑体" panose="02010609060101010101" pitchFamily="49" charset="-122"/>
            </a:endParaRPr>
          </a:p>
        </p:txBody>
      </p:sp>
      <p:sp>
        <p:nvSpPr>
          <p:cNvPr id="300054" name="Text Box 22"/>
          <p:cNvSpPr txBox="1"/>
          <p:nvPr/>
        </p:nvSpPr>
        <p:spPr>
          <a:xfrm>
            <a:off x="5351463" y="309352"/>
            <a:ext cx="415925" cy="274637"/>
          </a:xfrm>
          <a:prstGeom prst="rect">
            <a:avLst/>
          </a:prstGeom>
          <a:noFill/>
          <a:ln w="9525">
            <a:noFill/>
          </a:ln>
        </p:spPr>
        <p:txBody>
          <a:bodyPr lIns="0" tIns="0" rIns="0" bIns="0"/>
          <a:lstStyle/>
          <a:p>
            <a:r>
              <a:rPr lang="en-US" altLang="zh-CN" sz="2000" b="1" i="1" dirty="0">
                <a:latin typeface="黑体" panose="02010609060101010101" pitchFamily="49" charset="-122"/>
                <a:ea typeface="黑体" panose="02010609060101010101" pitchFamily="49" charset="-122"/>
              </a:rPr>
              <a:t>P</a:t>
            </a:r>
            <a:r>
              <a:rPr lang="en-US" altLang="zh-CN" sz="2000" b="1" baseline="-25000" dirty="0">
                <a:latin typeface="黑体" panose="02010609060101010101" pitchFamily="49" charset="-122"/>
                <a:ea typeface="黑体" panose="02010609060101010101" pitchFamily="49" charset="-122"/>
              </a:rPr>
              <a:t>2</a:t>
            </a:r>
            <a:endParaRPr lang="en-US" altLang="zh-CN" sz="2000" b="1" dirty="0">
              <a:latin typeface="黑体" panose="02010609060101010101" pitchFamily="49" charset="-122"/>
              <a:ea typeface="黑体" panose="02010609060101010101" pitchFamily="49" charset="-122"/>
            </a:endParaRPr>
          </a:p>
        </p:txBody>
      </p:sp>
      <p:sp>
        <p:nvSpPr>
          <p:cNvPr id="300055" name="Text Box 23"/>
          <p:cNvSpPr txBox="1"/>
          <p:nvPr/>
        </p:nvSpPr>
        <p:spPr>
          <a:xfrm>
            <a:off x="6784975" y="476039"/>
            <a:ext cx="415925" cy="274638"/>
          </a:xfrm>
          <a:prstGeom prst="rect">
            <a:avLst/>
          </a:prstGeom>
          <a:noFill/>
          <a:ln w="9525">
            <a:noFill/>
          </a:ln>
        </p:spPr>
        <p:txBody>
          <a:bodyPr lIns="0" tIns="0" rIns="0" bIns="0"/>
          <a:lstStyle/>
          <a:p>
            <a:r>
              <a:rPr lang="en-US" altLang="zh-CN" sz="2000" b="1" i="1" dirty="0">
                <a:latin typeface="黑体" panose="02010609060101010101" pitchFamily="49" charset="-122"/>
                <a:ea typeface="黑体" panose="02010609060101010101" pitchFamily="49" charset="-122"/>
                <a:sym typeface="Symbol" panose="05050102010706020507" pitchFamily="18" charset="2"/>
              </a:rPr>
              <a:t></a:t>
            </a:r>
            <a:endParaRPr lang="en-US" altLang="zh-CN" sz="2000" b="1" i="1" dirty="0">
              <a:latin typeface="黑体" panose="02010609060101010101" pitchFamily="49" charset="-122"/>
              <a:ea typeface="黑体" panose="02010609060101010101" pitchFamily="49" charset="-122"/>
            </a:endParaRPr>
          </a:p>
        </p:txBody>
      </p:sp>
      <p:sp>
        <p:nvSpPr>
          <p:cNvPr id="300056" name="Text Box 24"/>
          <p:cNvSpPr txBox="1"/>
          <p:nvPr/>
        </p:nvSpPr>
        <p:spPr>
          <a:xfrm>
            <a:off x="6827838" y="1174539"/>
            <a:ext cx="1165225" cy="417513"/>
          </a:xfrm>
          <a:prstGeom prst="rect">
            <a:avLst/>
          </a:prstGeom>
          <a:noFill/>
          <a:ln w="9525">
            <a:noFill/>
          </a:ln>
        </p:spPr>
        <p:txBody>
          <a:bodyPr lIns="0" tIns="0" rIns="0" bIns="0"/>
          <a:lstStyle/>
          <a:p>
            <a:r>
              <a:rPr lang="en-US" altLang="zh-CN" sz="2400" b="1" i="1" dirty="0">
                <a:latin typeface="宋体" panose="02010600030101010101" pitchFamily="2" charset="-122"/>
              </a:rPr>
              <a:t>E</a:t>
            </a:r>
            <a:r>
              <a:rPr lang="en-US" altLang="zh-CN" sz="2400" b="1" baseline="-25000" dirty="0">
                <a:latin typeface="宋体" panose="02010600030101010101" pitchFamily="2" charset="-122"/>
              </a:rPr>
              <a:t>0</a:t>
            </a:r>
            <a:r>
              <a:rPr lang="en-US" altLang="zh-CN" sz="2400" b="1" dirty="0">
                <a:latin typeface="宋体" panose="02010600030101010101" pitchFamily="2" charset="-122"/>
              </a:rPr>
              <a:t>cos</a:t>
            </a:r>
            <a:r>
              <a:rPr lang="en-US" altLang="zh-CN" sz="2400" b="1" i="1" dirty="0">
                <a:latin typeface="宋体" panose="02010600030101010101" pitchFamily="2" charset="-122"/>
                <a:sym typeface="Symbol" panose="05050102010706020507" pitchFamily="18" charset="2"/>
              </a:rPr>
              <a:t></a:t>
            </a:r>
            <a:endParaRPr lang="en-US" altLang="zh-CN" sz="2400" b="1" i="1" dirty="0">
              <a:latin typeface="宋体" panose="02010600030101010101" pitchFamily="2" charset="-122"/>
            </a:endParaRPr>
          </a:p>
        </p:txBody>
      </p:sp>
      <p:sp>
        <p:nvSpPr>
          <p:cNvPr id="300057" name="Text Box 25"/>
          <p:cNvSpPr txBox="1"/>
          <p:nvPr/>
        </p:nvSpPr>
        <p:spPr>
          <a:xfrm>
            <a:off x="1246188" y="1569827"/>
            <a:ext cx="1041400" cy="273050"/>
          </a:xfrm>
          <a:prstGeom prst="rect">
            <a:avLst/>
          </a:prstGeom>
          <a:noFill/>
          <a:ln w="9525">
            <a:noFill/>
          </a:ln>
        </p:spPr>
        <p:txBody>
          <a:bodyPr lIns="0" tIns="0" rIns="0" bIns="0"/>
          <a:lstStyle/>
          <a:p>
            <a:r>
              <a:rPr lang="zh-CN" altLang="en-US" sz="2000" b="1" dirty="0">
                <a:solidFill>
                  <a:srgbClr val="000000"/>
                </a:solidFill>
                <a:latin typeface="黑体" panose="02010609060101010101" pitchFamily="49" charset="-122"/>
                <a:ea typeface="黑体" panose="02010609060101010101" pitchFamily="49" charset="-122"/>
              </a:rPr>
              <a:t>自然光</a:t>
            </a:r>
          </a:p>
        </p:txBody>
      </p:sp>
      <p:sp>
        <p:nvSpPr>
          <p:cNvPr id="300058" name="Line 26"/>
          <p:cNvSpPr/>
          <p:nvPr/>
        </p:nvSpPr>
        <p:spPr>
          <a:xfrm>
            <a:off x="6646863" y="561764"/>
            <a:ext cx="217487" cy="288925"/>
          </a:xfrm>
          <a:prstGeom prst="line">
            <a:avLst/>
          </a:prstGeom>
          <a:ln w="38100" cap="flat" cmpd="sng">
            <a:solidFill>
              <a:srgbClr val="000000"/>
            </a:solidFill>
            <a:prstDash val="solid"/>
            <a:headEnd type="none" w="med" len="med"/>
            <a:tailEnd type="none" w="med" len="med"/>
          </a:ln>
        </p:spPr>
      </p:sp>
      <p:sp>
        <p:nvSpPr>
          <p:cNvPr id="300059" name="Line 27"/>
          <p:cNvSpPr/>
          <p:nvPr/>
        </p:nvSpPr>
        <p:spPr>
          <a:xfrm flipV="1">
            <a:off x="6624638" y="836402"/>
            <a:ext cx="287337" cy="215900"/>
          </a:xfrm>
          <a:prstGeom prst="line">
            <a:avLst/>
          </a:prstGeom>
          <a:ln w="76200" cap="flat" cmpd="sng">
            <a:solidFill>
              <a:srgbClr val="0000FF"/>
            </a:solidFill>
            <a:prstDash val="solid"/>
            <a:headEnd type="none" w="med" len="med"/>
            <a:tailEnd type="triangle" w="sm" len="sm"/>
          </a:ln>
        </p:spPr>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afterEffect">
                                  <p:stCondLst>
                                    <p:cond delay="0"/>
                                  </p:stCondLst>
                                  <p:childTnLst>
                                    <p:set>
                                      <p:cBhvr>
                                        <p:cTn id="6" dur="1" fill="hold">
                                          <p:stCondLst>
                                            <p:cond delay="0"/>
                                          </p:stCondLst>
                                        </p:cTn>
                                        <p:tgtEl>
                                          <p:spTgt spid="300047"/>
                                        </p:tgtEl>
                                        <p:attrNameLst>
                                          <p:attrName>style.visibility</p:attrName>
                                        </p:attrNameLst>
                                      </p:cBhvr>
                                      <p:to>
                                        <p:strVal val="visible"/>
                                      </p:to>
                                    </p:set>
                                    <p:animEffect transition="in" filter="blinds(horizontal)">
                                      <p:cBhvr>
                                        <p:cTn id="7" dur="500"/>
                                        <p:tgtEl>
                                          <p:spTgt spid="300047"/>
                                        </p:tgtEl>
                                      </p:cBhvr>
                                    </p:animEffect>
                                  </p:childTnLst>
                                </p:cTn>
                              </p:par>
                              <p:par>
                                <p:cTn id="8" presetID="3" presetClass="entr" presetSubtype="10" fill="hold" nodeType="withEffect">
                                  <p:stCondLst>
                                    <p:cond delay="0"/>
                                  </p:stCondLst>
                                  <p:childTnLst>
                                    <p:set>
                                      <p:cBhvr>
                                        <p:cTn id="9" dur="1" fill="hold">
                                          <p:stCondLst>
                                            <p:cond delay="0"/>
                                          </p:stCondLst>
                                        </p:cTn>
                                        <p:tgtEl>
                                          <p:spTgt spid="300048"/>
                                        </p:tgtEl>
                                        <p:attrNameLst>
                                          <p:attrName>style.visibility</p:attrName>
                                        </p:attrNameLst>
                                      </p:cBhvr>
                                      <p:to>
                                        <p:strVal val="visible"/>
                                      </p:to>
                                    </p:set>
                                    <p:animEffect transition="in" filter="blinds(horizontal)">
                                      <p:cBhvr>
                                        <p:cTn id="10" dur="500"/>
                                        <p:tgtEl>
                                          <p:spTgt spid="300048"/>
                                        </p:tgtEl>
                                      </p:cBhvr>
                                    </p:animEffect>
                                  </p:childTnLst>
                                </p:cTn>
                              </p:par>
                              <p:par>
                                <p:cTn id="11" presetID="3" presetClass="entr" presetSubtype="10" fill="hold" grpId="0" nodeType="withEffect">
                                  <p:stCondLst>
                                    <p:cond delay="0"/>
                                  </p:stCondLst>
                                  <p:childTnLst>
                                    <p:set>
                                      <p:cBhvr>
                                        <p:cTn id="12" dur="1" fill="hold">
                                          <p:stCondLst>
                                            <p:cond delay="0"/>
                                          </p:stCondLst>
                                        </p:cTn>
                                        <p:tgtEl>
                                          <p:spTgt spid="300057"/>
                                        </p:tgtEl>
                                        <p:attrNameLst>
                                          <p:attrName>style.visibility</p:attrName>
                                        </p:attrNameLst>
                                      </p:cBhvr>
                                      <p:to>
                                        <p:strVal val="visible"/>
                                      </p:to>
                                    </p:set>
                                    <p:animEffect transition="in" filter="blinds(horizontal)">
                                      <p:cBhvr>
                                        <p:cTn id="13" dur="500"/>
                                        <p:tgtEl>
                                          <p:spTgt spid="300057"/>
                                        </p:tgtEl>
                                      </p:cBhvr>
                                    </p:animEffect>
                                  </p:childTnLst>
                                </p:cTn>
                              </p:par>
                            </p:childTnLst>
                          </p:cTn>
                        </p:par>
                        <p:par>
                          <p:cTn id="14" fill="hold">
                            <p:stCondLst>
                              <p:cond delay="500"/>
                            </p:stCondLst>
                            <p:childTnLst>
                              <p:par>
                                <p:cTn id="15" presetID="3" presetClass="entr" presetSubtype="10" fill="hold" nodeType="afterEffect">
                                  <p:stCondLst>
                                    <p:cond delay="0"/>
                                  </p:stCondLst>
                                  <p:childTnLst>
                                    <p:set>
                                      <p:cBhvr>
                                        <p:cTn id="16" dur="1" fill="hold">
                                          <p:stCondLst>
                                            <p:cond delay="0"/>
                                          </p:stCondLst>
                                        </p:cTn>
                                        <p:tgtEl>
                                          <p:spTgt spid="300043"/>
                                        </p:tgtEl>
                                        <p:attrNameLst>
                                          <p:attrName>style.visibility</p:attrName>
                                        </p:attrNameLst>
                                      </p:cBhvr>
                                      <p:to>
                                        <p:strVal val="visible"/>
                                      </p:to>
                                    </p:set>
                                    <p:animEffect transition="in" filter="blinds(horizontal)">
                                      <p:cBhvr>
                                        <p:cTn id="17" dur="500"/>
                                        <p:tgtEl>
                                          <p:spTgt spid="300043"/>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00053"/>
                                        </p:tgtEl>
                                        <p:attrNameLst>
                                          <p:attrName>style.visibility</p:attrName>
                                        </p:attrNameLst>
                                      </p:cBhvr>
                                      <p:to>
                                        <p:strVal val="visible"/>
                                      </p:to>
                                    </p:set>
                                    <p:animEffect transition="in" filter="blinds(horizontal)">
                                      <p:cBhvr>
                                        <p:cTn id="22" dur="500"/>
                                        <p:tgtEl>
                                          <p:spTgt spid="300053"/>
                                        </p:tgtEl>
                                      </p:cBhvr>
                                    </p:animEffect>
                                  </p:childTnLst>
                                </p:cTn>
                              </p:par>
                              <p:par>
                                <p:cTn id="23" presetID="3" presetClass="entr" presetSubtype="10" fill="hold" grpId="0" nodeType="withEffect">
                                  <p:stCondLst>
                                    <p:cond delay="0"/>
                                  </p:stCondLst>
                                  <p:childTnLst>
                                    <p:set>
                                      <p:cBhvr>
                                        <p:cTn id="24" dur="1" fill="hold">
                                          <p:stCondLst>
                                            <p:cond delay="0"/>
                                          </p:stCondLst>
                                        </p:cTn>
                                        <p:tgtEl>
                                          <p:spTgt spid="300040"/>
                                        </p:tgtEl>
                                        <p:attrNameLst>
                                          <p:attrName>style.visibility</p:attrName>
                                        </p:attrNameLst>
                                      </p:cBhvr>
                                      <p:to>
                                        <p:strVal val="visible"/>
                                      </p:to>
                                    </p:set>
                                    <p:animEffect transition="in" filter="blinds(horizontal)">
                                      <p:cBhvr>
                                        <p:cTn id="25" dur="500"/>
                                        <p:tgtEl>
                                          <p:spTgt spid="300040"/>
                                        </p:tgtEl>
                                      </p:cBhvr>
                                    </p:animEffect>
                                  </p:childTnLst>
                                </p:cTn>
                              </p:par>
                              <p:par>
                                <p:cTn id="26" presetID="3" presetClass="entr" presetSubtype="10" fill="hold" grpId="0" nodeType="withEffect">
                                  <p:stCondLst>
                                    <p:cond delay="0"/>
                                  </p:stCondLst>
                                  <p:childTnLst>
                                    <p:set>
                                      <p:cBhvr>
                                        <p:cTn id="27" dur="1" fill="hold">
                                          <p:stCondLst>
                                            <p:cond delay="0"/>
                                          </p:stCondLst>
                                        </p:cTn>
                                        <p:tgtEl>
                                          <p:spTgt spid="300051"/>
                                        </p:tgtEl>
                                        <p:attrNameLst>
                                          <p:attrName>style.visibility</p:attrName>
                                        </p:attrNameLst>
                                      </p:cBhvr>
                                      <p:to>
                                        <p:strVal val="visible"/>
                                      </p:to>
                                    </p:set>
                                    <p:animEffect transition="in" filter="blinds(horizontal)">
                                      <p:cBhvr>
                                        <p:cTn id="28" dur="500"/>
                                        <p:tgtEl>
                                          <p:spTgt spid="300051"/>
                                        </p:tgtEl>
                                      </p:cBhvr>
                                    </p:animEffect>
                                  </p:childTnLst>
                                </p:cTn>
                              </p:par>
                              <p:par>
                                <p:cTn id="29" presetID="3" presetClass="entr" presetSubtype="10" fill="hold" grpId="0" nodeType="withEffect">
                                  <p:stCondLst>
                                    <p:cond delay="0"/>
                                  </p:stCondLst>
                                  <p:childTnLst>
                                    <p:set>
                                      <p:cBhvr>
                                        <p:cTn id="30" dur="1" fill="hold">
                                          <p:stCondLst>
                                            <p:cond delay="0"/>
                                          </p:stCondLst>
                                        </p:cTn>
                                        <p:tgtEl>
                                          <p:spTgt spid="300039"/>
                                        </p:tgtEl>
                                        <p:attrNameLst>
                                          <p:attrName>style.visibility</p:attrName>
                                        </p:attrNameLst>
                                      </p:cBhvr>
                                      <p:to>
                                        <p:strVal val="visible"/>
                                      </p:to>
                                    </p:set>
                                    <p:animEffect transition="in" filter="blinds(horizontal)">
                                      <p:cBhvr>
                                        <p:cTn id="31" dur="500"/>
                                        <p:tgtEl>
                                          <p:spTgt spid="300039"/>
                                        </p:tgtEl>
                                      </p:cBhvr>
                                    </p:animEffect>
                                  </p:childTnLst>
                                </p:cTn>
                              </p:par>
                            </p:childTnLst>
                          </p:cTn>
                        </p:par>
                        <p:par>
                          <p:cTn id="32" fill="hold">
                            <p:stCondLst>
                              <p:cond delay="500"/>
                            </p:stCondLst>
                            <p:childTnLst>
                              <p:par>
                                <p:cTn id="33" presetID="3" presetClass="entr" presetSubtype="10" fill="hold" nodeType="afterEffect">
                                  <p:stCondLst>
                                    <p:cond delay="0"/>
                                  </p:stCondLst>
                                  <p:childTnLst>
                                    <p:set>
                                      <p:cBhvr>
                                        <p:cTn id="34" dur="1" fill="hold">
                                          <p:stCondLst>
                                            <p:cond delay="0"/>
                                          </p:stCondLst>
                                        </p:cTn>
                                        <p:tgtEl>
                                          <p:spTgt spid="300044"/>
                                        </p:tgtEl>
                                        <p:attrNameLst>
                                          <p:attrName>style.visibility</p:attrName>
                                        </p:attrNameLst>
                                      </p:cBhvr>
                                      <p:to>
                                        <p:strVal val="visible"/>
                                      </p:to>
                                    </p:set>
                                    <p:animEffect transition="in" filter="blinds(horizontal)">
                                      <p:cBhvr>
                                        <p:cTn id="35" dur="500"/>
                                        <p:tgtEl>
                                          <p:spTgt spid="300044"/>
                                        </p:tgtEl>
                                      </p:cBhvr>
                                    </p:animEffect>
                                  </p:childTnLst>
                                </p:cTn>
                              </p:par>
                              <p:par>
                                <p:cTn id="36" presetID="3" presetClass="entr" presetSubtype="10" fill="hold" grpId="0" nodeType="withEffect">
                                  <p:stCondLst>
                                    <p:cond delay="0"/>
                                  </p:stCondLst>
                                  <p:childTnLst>
                                    <p:set>
                                      <p:cBhvr>
                                        <p:cTn id="37" dur="1" fill="hold">
                                          <p:stCondLst>
                                            <p:cond delay="0"/>
                                          </p:stCondLst>
                                        </p:cTn>
                                        <p:tgtEl>
                                          <p:spTgt spid="300050"/>
                                        </p:tgtEl>
                                        <p:attrNameLst>
                                          <p:attrName>style.visibility</p:attrName>
                                        </p:attrNameLst>
                                      </p:cBhvr>
                                      <p:to>
                                        <p:strVal val="visible"/>
                                      </p:to>
                                    </p:set>
                                    <p:animEffect transition="in" filter="blinds(horizontal)">
                                      <p:cBhvr>
                                        <p:cTn id="38" dur="500"/>
                                        <p:tgtEl>
                                          <p:spTgt spid="300050"/>
                                        </p:tgtEl>
                                      </p:cBhvr>
                                    </p:animEffect>
                                  </p:childTnLst>
                                </p:cTn>
                              </p:par>
                            </p:childTnLst>
                          </p:cTn>
                        </p:par>
                        <p:par>
                          <p:cTn id="39" fill="hold">
                            <p:stCondLst>
                              <p:cond delay="1000"/>
                            </p:stCondLst>
                            <p:childTnLst>
                              <p:par>
                                <p:cTn id="40" presetID="3" presetClass="entr" presetSubtype="10" fill="hold" nodeType="afterEffect">
                                  <p:stCondLst>
                                    <p:cond delay="0"/>
                                  </p:stCondLst>
                                  <p:childTnLst>
                                    <p:set>
                                      <p:cBhvr>
                                        <p:cTn id="41" dur="1" fill="hold">
                                          <p:stCondLst>
                                            <p:cond delay="0"/>
                                          </p:stCondLst>
                                        </p:cTn>
                                        <p:tgtEl>
                                          <p:spTgt spid="300046"/>
                                        </p:tgtEl>
                                        <p:attrNameLst>
                                          <p:attrName>style.visibility</p:attrName>
                                        </p:attrNameLst>
                                      </p:cBhvr>
                                      <p:to>
                                        <p:strVal val="visible"/>
                                      </p:to>
                                    </p:set>
                                    <p:animEffect transition="in" filter="blinds(horizontal)">
                                      <p:cBhvr>
                                        <p:cTn id="42" dur="500"/>
                                        <p:tgtEl>
                                          <p:spTgt spid="300046"/>
                                        </p:tgtEl>
                                      </p:cBhvr>
                                    </p:animEffect>
                                  </p:childTnLst>
                                </p:cTn>
                              </p:par>
                            </p:childTnLst>
                          </p:cTn>
                        </p:par>
                        <p:par>
                          <p:cTn id="43" fill="hold">
                            <p:stCondLst>
                              <p:cond delay="1500"/>
                            </p:stCondLst>
                            <p:childTnLst>
                              <p:par>
                                <p:cTn id="44" presetID="3" presetClass="entr" presetSubtype="10" fill="hold" nodeType="afterEffect">
                                  <p:stCondLst>
                                    <p:cond delay="0"/>
                                  </p:stCondLst>
                                  <p:childTnLst>
                                    <p:set>
                                      <p:cBhvr>
                                        <p:cTn id="45" dur="1" fill="hold">
                                          <p:stCondLst>
                                            <p:cond delay="0"/>
                                          </p:stCondLst>
                                        </p:cTn>
                                        <p:tgtEl>
                                          <p:spTgt spid="300037">
                                            <p:txEl>
                                              <p:pRg st="0" end="0"/>
                                            </p:txEl>
                                          </p:spTgt>
                                        </p:tgtEl>
                                        <p:attrNameLst>
                                          <p:attrName>style.visibility</p:attrName>
                                        </p:attrNameLst>
                                      </p:cBhvr>
                                      <p:to>
                                        <p:strVal val="visible"/>
                                      </p:to>
                                    </p:set>
                                    <p:animEffect transition="in" filter="blinds(horizontal)">
                                      <p:cBhvr>
                                        <p:cTn id="46" dur="500"/>
                                        <p:tgtEl>
                                          <p:spTgt spid="300037">
                                            <p:txEl>
                                              <p:pRg st="0" end="0"/>
                                            </p:txEl>
                                          </p:spTgt>
                                        </p:tgtEl>
                                      </p:cBhvr>
                                    </p:animEffect>
                                  </p:childTnLst>
                                </p:cTn>
                              </p:par>
                            </p:childTnLst>
                          </p:cTn>
                        </p:par>
                      </p:childTnLst>
                    </p:cTn>
                  </p:par>
                  <p:par>
                    <p:cTn id="47" fill="hold">
                      <p:stCondLst>
                        <p:cond delay="indefinite"/>
                      </p:stCondLst>
                      <p:childTnLst>
                        <p:par>
                          <p:cTn id="48" fill="hold">
                            <p:stCondLst>
                              <p:cond delay="0"/>
                            </p:stCondLst>
                            <p:childTnLst>
                              <p:par>
                                <p:cTn id="49" presetID="3" presetClass="entr" presetSubtype="10" fill="hold" grpId="0" nodeType="clickEffect">
                                  <p:stCondLst>
                                    <p:cond delay="0"/>
                                  </p:stCondLst>
                                  <p:childTnLst>
                                    <p:set>
                                      <p:cBhvr>
                                        <p:cTn id="50" dur="1" fill="hold">
                                          <p:stCondLst>
                                            <p:cond delay="0"/>
                                          </p:stCondLst>
                                        </p:cTn>
                                        <p:tgtEl>
                                          <p:spTgt spid="300042"/>
                                        </p:tgtEl>
                                        <p:attrNameLst>
                                          <p:attrName>style.visibility</p:attrName>
                                        </p:attrNameLst>
                                      </p:cBhvr>
                                      <p:to>
                                        <p:strVal val="visible"/>
                                      </p:to>
                                    </p:set>
                                    <p:animEffect transition="in" filter="blinds(horizontal)">
                                      <p:cBhvr>
                                        <p:cTn id="51" dur="500"/>
                                        <p:tgtEl>
                                          <p:spTgt spid="300042"/>
                                        </p:tgtEl>
                                      </p:cBhvr>
                                    </p:animEffect>
                                  </p:childTnLst>
                                </p:cTn>
                              </p:par>
                              <p:par>
                                <p:cTn id="52" presetID="3" presetClass="entr" presetSubtype="10" fill="hold" grpId="0" nodeType="withEffect">
                                  <p:stCondLst>
                                    <p:cond delay="0"/>
                                  </p:stCondLst>
                                  <p:childTnLst>
                                    <p:set>
                                      <p:cBhvr>
                                        <p:cTn id="53" dur="1" fill="hold">
                                          <p:stCondLst>
                                            <p:cond delay="0"/>
                                          </p:stCondLst>
                                        </p:cTn>
                                        <p:tgtEl>
                                          <p:spTgt spid="300054"/>
                                        </p:tgtEl>
                                        <p:attrNameLst>
                                          <p:attrName>style.visibility</p:attrName>
                                        </p:attrNameLst>
                                      </p:cBhvr>
                                      <p:to>
                                        <p:strVal val="visible"/>
                                      </p:to>
                                    </p:set>
                                    <p:animEffect transition="in" filter="blinds(horizontal)">
                                      <p:cBhvr>
                                        <p:cTn id="54" dur="500"/>
                                        <p:tgtEl>
                                          <p:spTgt spid="300054"/>
                                        </p:tgtEl>
                                      </p:cBhvr>
                                    </p:animEffect>
                                  </p:childTnLst>
                                </p:cTn>
                              </p:par>
                              <p:par>
                                <p:cTn id="55" presetID="3" presetClass="entr" presetSubtype="10" fill="hold" grpId="0" nodeType="withEffect">
                                  <p:stCondLst>
                                    <p:cond delay="0"/>
                                  </p:stCondLst>
                                  <p:childTnLst>
                                    <p:set>
                                      <p:cBhvr>
                                        <p:cTn id="56" dur="1" fill="hold">
                                          <p:stCondLst>
                                            <p:cond delay="0"/>
                                          </p:stCondLst>
                                        </p:cTn>
                                        <p:tgtEl>
                                          <p:spTgt spid="300052"/>
                                        </p:tgtEl>
                                        <p:attrNameLst>
                                          <p:attrName>style.visibility</p:attrName>
                                        </p:attrNameLst>
                                      </p:cBhvr>
                                      <p:to>
                                        <p:strVal val="visible"/>
                                      </p:to>
                                    </p:set>
                                    <p:animEffect transition="in" filter="blinds(horizontal)">
                                      <p:cBhvr>
                                        <p:cTn id="57" dur="500"/>
                                        <p:tgtEl>
                                          <p:spTgt spid="300052"/>
                                        </p:tgtEl>
                                      </p:cBhvr>
                                    </p:animEffect>
                                  </p:childTnLst>
                                </p:cTn>
                              </p:par>
                              <p:par>
                                <p:cTn id="58" presetID="3" presetClass="entr" presetSubtype="10" fill="hold" grpId="0" nodeType="withEffect">
                                  <p:stCondLst>
                                    <p:cond delay="0"/>
                                  </p:stCondLst>
                                  <p:childTnLst>
                                    <p:set>
                                      <p:cBhvr>
                                        <p:cTn id="59" dur="1" fill="hold">
                                          <p:stCondLst>
                                            <p:cond delay="0"/>
                                          </p:stCondLst>
                                        </p:cTn>
                                        <p:tgtEl>
                                          <p:spTgt spid="300041"/>
                                        </p:tgtEl>
                                        <p:attrNameLst>
                                          <p:attrName>style.visibility</p:attrName>
                                        </p:attrNameLst>
                                      </p:cBhvr>
                                      <p:to>
                                        <p:strVal val="visible"/>
                                      </p:to>
                                    </p:set>
                                    <p:animEffect transition="in" filter="blinds(horizontal)">
                                      <p:cBhvr>
                                        <p:cTn id="60" dur="500"/>
                                        <p:tgtEl>
                                          <p:spTgt spid="300041"/>
                                        </p:tgtEl>
                                      </p:cBhvr>
                                    </p:animEffect>
                                  </p:childTnLst>
                                </p:cTn>
                              </p:par>
                            </p:childTnLst>
                          </p:cTn>
                        </p:par>
                        <p:par>
                          <p:cTn id="61" fill="hold">
                            <p:stCondLst>
                              <p:cond delay="500"/>
                            </p:stCondLst>
                            <p:childTnLst>
                              <p:par>
                                <p:cTn id="62" presetID="3" presetClass="entr" presetSubtype="10" fill="hold" nodeType="afterEffect">
                                  <p:stCondLst>
                                    <p:cond delay="0"/>
                                  </p:stCondLst>
                                  <p:childTnLst>
                                    <p:set>
                                      <p:cBhvr>
                                        <p:cTn id="63" dur="1" fill="hold">
                                          <p:stCondLst>
                                            <p:cond delay="0"/>
                                          </p:stCondLst>
                                        </p:cTn>
                                        <p:tgtEl>
                                          <p:spTgt spid="300037">
                                            <p:txEl>
                                              <p:pRg st="1" end="1"/>
                                            </p:txEl>
                                          </p:spTgt>
                                        </p:tgtEl>
                                        <p:attrNameLst>
                                          <p:attrName>style.visibility</p:attrName>
                                        </p:attrNameLst>
                                      </p:cBhvr>
                                      <p:to>
                                        <p:strVal val="visible"/>
                                      </p:to>
                                    </p:set>
                                    <p:animEffect transition="in" filter="blinds(horizontal)">
                                      <p:cBhvr>
                                        <p:cTn id="64" dur="500"/>
                                        <p:tgtEl>
                                          <p:spTgt spid="300037">
                                            <p:txEl>
                                              <p:pRg st="1" end="1"/>
                                            </p:txEl>
                                          </p:spTgt>
                                        </p:tgtEl>
                                      </p:cBhvr>
                                    </p:animEffect>
                                  </p:childTnLst>
                                </p:cTn>
                              </p:par>
                            </p:childTnLst>
                          </p:cTn>
                        </p:par>
                        <p:par>
                          <p:cTn id="65" fill="hold">
                            <p:stCondLst>
                              <p:cond delay="1000"/>
                            </p:stCondLst>
                            <p:childTnLst>
                              <p:par>
                                <p:cTn id="66" presetID="3" presetClass="entr" presetSubtype="10" fill="hold" nodeType="afterEffect">
                                  <p:stCondLst>
                                    <p:cond delay="0"/>
                                  </p:stCondLst>
                                  <p:childTnLst>
                                    <p:set>
                                      <p:cBhvr>
                                        <p:cTn id="67" dur="1" fill="hold">
                                          <p:stCondLst>
                                            <p:cond delay="0"/>
                                          </p:stCondLst>
                                        </p:cTn>
                                        <p:tgtEl>
                                          <p:spTgt spid="300035"/>
                                        </p:tgtEl>
                                        <p:attrNameLst>
                                          <p:attrName>style.visibility</p:attrName>
                                        </p:attrNameLst>
                                      </p:cBhvr>
                                      <p:to>
                                        <p:strVal val="visible"/>
                                      </p:to>
                                    </p:set>
                                    <p:animEffect transition="in" filter="blinds(horizontal)">
                                      <p:cBhvr>
                                        <p:cTn id="68" dur="500"/>
                                        <p:tgtEl>
                                          <p:spTgt spid="300035"/>
                                        </p:tgtEl>
                                      </p:cBhvr>
                                    </p:animEffect>
                                  </p:childTnLst>
                                </p:cTn>
                              </p:par>
                              <p:par>
                                <p:cTn id="69" presetID="3" presetClass="entr" presetSubtype="10" fill="hold" nodeType="withEffect">
                                  <p:stCondLst>
                                    <p:cond delay="0"/>
                                  </p:stCondLst>
                                  <p:childTnLst>
                                    <p:set>
                                      <p:cBhvr>
                                        <p:cTn id="70" dur="1" fill="hold">
                                          <p:stCondLst>
                                            <p:cond delay="0"/>
                                          </p:stCondLst>
                                        </p:cTn>
                                        <p:tgtEl>
                                          <p:spTgt spid="300036"/>
                                        </p:tgtEl>
                                        <p:attrNameLst>
                                          <p:attrName>style.visibility</p:attrName>
                                        </p:attrNameLst>
                                      </p:cBhvr>
                                      <p:to>
                                        <p:strVal val="visible"/>
                                      </p:to>
                                    </p:set>
                                    <p:animEffect transition="in" filter="blinds(horizontal)">
                                      <p:cBhvr>
                                        <p:cTn id="71" dur="500"/>
                                        <p:tgtEl>
                                          <p:spTgt spid="300036"/>
                                        </p:tgtEl>
                                      </p:cBhvr>
                                    </p:animEffect>
                                  </p:childTnLst>
                                </p:cTn>
                              </p:par>
                              <p:par>
                                <p:cTn id="72" presetID="3" presetClass="entr" presetSubtype="10" fill="hold" grpId="0" nodeType="withEffect">
                                  <p:stCondLst>
                                    <p:cond delay="0"/>
                                  </p:stCondLst>
                                  <p:childTnLst>
                                    <p:set>
                                      <p:cBhvr>
                                        <p:cTn id="73" dur="1" fill="hold">
                                          <p:stCondLst>
                                            <p:cond delay="0"/>
                                          </p:stCondLst>
                                        </p:cTn>
                                        <p:tgtEl>
                                          <p:spTgt spid="300055"/>
                                        </p:tgtEl>
                                        <p:attrNameLst>
                                          <p:attrName>style.visibility</p:attrName>
                                        </p:attrNameLst>
                                      </p:cBhvr>
                                      <p:to>
                                        <p:strVal val="visible"/>
                                      </p:to>
                                    </p:set>
                                    <p:animEffect transition="in" filter="blinds(horizontal)">
                                      <p:cBhvr>
                                        <p:cTn id="74" dur="500"/>
                                        <p:tgtEl>
                                          <p:spTgt spid="300055"/>
                                        </p:tgtEl>
                                      </p:cBhvr>
                                    </p:animEffect>
                                  </p:childTnLst>
                                </p:cTn>
                              </p:par>
                              <p:par>
                                <p:cTn id="75" presetID="3" presetClass="entr" presetSubtype="10" fill="hold" nodeType="withEffect">
                                  <p:stCondLst>
                                    <p:cond delay="0"/>
                                  </p:stCondLst>
                                  <p:childTnLst>
                                    <p:set>
                                      <p:cBhvr>
                                        <p:cTn id="76" dur="1" fill="hold">
                                          <p:stCondLst>
                                            <p:cond delay="0"/>
                                          </p:stCondLst>
                                        </p:cTn>
                                        <p:tgtEl>
                                          <p:spTgt spid="300049"/>
                                        </p:tgtEl>
                                        <p:attrNameLst>
                                          <p:attrName>style.visibility</p:attrName>
                                        </p:attrNameLst>
                                      </p:cBhvr>
                                      <p:to>
                                        <p:strVal val="visible"/>
                                      </p:to>
                                    </p:set>
                                    <p:animEffect transition="in" filter="blinds(horizontal)">
                                      <p:cBhvr>
                                        <p:cTn id="77" dur="500"/>
                                        <p:tgtEl>
                                          <p:spTgt spid="300049"/>
                                        </p:tgtEl>
                                      </p:cBhvr>
                                    </p:animEffect>
                                  </p:childTnLst>
                                </p:cTn>
                              </p:par>
                            </p:childTnLst>
                          </p:cTn>
                        </p:par>
                        <p:par>
                          <p:cTn id="78" fill="hold">
                            <p:stCondLst>
                              <p:cond delay="1500"/>
                            </p:stCondLst>
                            <p:childTnLst>
                              <p:par>
                                <p:cTn id="79" presetID="3" presetClass="entr" presetSubtype="10" fill="hold" nodeType="afterEffect">
                                  <p:stCondLst>
                                    <p:cond delay="0"/>
                                  </p:stCondLst>
                                  <p:childTnLst>
                                    <p:set>
                                      <p:cBhvr>
                                        <p:cTn id="80" dur="1" fill="hold">
                                          <p:stCondLst>
                                            <p:cond delay="0"/>
                                          </p:stCondLst>
                                        </p:cTn>
                                        <p:tgtEl>
                                          <p:spTgt spid="300045"/>
                                        </p:tgtEl>
                                        <p:attrNameLst>
                                          <p:attrName>style.visibility</p:attrName>
                                        </p:attrNameLst>
                                      </p:cBhvr>
                                      <p:to>
                                        <p:strVal val="visible"/>
                                      </p:to>
                                    </p:set>
                                    <p:animEffect transition="in" filter="blinds(horizontal)">
                                      <p:cBhvr>
                                        <p:cTn id="81" dur="500"/>
                                        <p:tgtEl>
                                          <p:spTgt spid="300045"/>
                                        </p:tgtEl>
                                      </p:cBhvr>
                                    </p:animEffect>
                                  </p:childTnLst>
                                </p:cTn>
                              </p:par>
                            </p:childTnLst>
                          </p:cTn>
                        </p:par>
                        <p:par>
                          <p:cTn id="82" fill="hold">
                            <p:stCondLst>
                              <p:cond delay="2000"/>
                            </p:stCondLst>
                            <p:childTnLst>
                              <p:par>
                                <p:cTn id="83" presetID="3" presetClass="entr" presetSubtype="10" fill="hold" nodeType="afterEffect">
                                  <p:stCondLst>
                                    <p:cond delay="0"/>
                                  </p:stCondLst>
                                  <p:childTnLst>
                                    <p:set>
                                      <p:cBhvr>
                                        <p:cTn id="84" dur="1" fill="hold">
                                          <p:stCondLst>
                                            <p:cond delay="0"/>
                                          </p:stCondLst>
                                        </p:cTn>
                                        <p:tgtEl>
                                          <p:spTgt spid="300058"/>
                                        </p:tgtEl>
                                        <p:attrNameLst>
                                          <p:attrName>style.visibility</p:attrName>
                                        </p:attrNameLst>
                                      </p:cBhvr>
                                      <p:to>
                                        <p:strVal val="visible"/>
                                      </p:to>
                                    </p:set>
                                    <p:animEffect transition="in" filter="blinds(horizontal)">
                                      <p:cBhvr>
                                        <p:cTn id="85" dur="500"/>
                                        <p:tgtEl>
                                          <p:spTgt spid="300058"/>
                                        </p:tgtEl>
                                      </p:cBhvr>
                                    </p:animEffect>
                                  </p:childTnLst>
                                </p:cTn>
                              </p:par>
                            </p:childTnLst>
                          </p:cTn>
                        </p:par>
                        <p:par>
                          <p:cTn id="86" fill="hold">
                            <p:stCondLst>
                              <p:cond delay="2500"/>
                            </p:stCondLst>
                            <p:childTnLst>
                              <p:par>
                                <p:cTn id="87" presetID="3" presetClass="entr" presetSubtype="10" fill="hold" nodeType="afterEffect">
                                  <p:stCondLst>
                                    <p:cond delay="0"/>
                                  </p:stCondLst>
                                  <p:childTnLst>
                                    <p:set>
                                      <p:cBhvr>
                                        <p:cTn id="88" dur="1" fill="hold">
                                          <p:stCondLst>
                                            <p:cond delay="0"/>
                                          </p:stCondLst>
                                        </p:cTn>
                                        <p:tgtEl>
                                          <p:spTgt spid="300059"/>
                                        </p:tgtEl>
                                        <p:attrNameLst>
                                          <p:attrName>style.visibility</p:attrName>
                                        </p:attrNameLst>
                                      </p:cBhvr>
                                      <p:to>
                                        <p:strVal val="visible"/>
                                      </p:to>
                                    </p:set>
                                    <p:animEffect transition="in" filter="blinds(horizontal)">
                                      <p:cBhvr>
                                        <p:cTn id="89" dur="500"/>
                                        <p:tgtEl>
                                          <p:spTgt spid="300059"/>
                                        </p:tgtEl>
                                      </p:cBhvr>
                                    </p:animEffect>
                                  </p:childTnLst>
                                </p:cTn>
                              </p:par>
                            </p:childTnLst>
                          </p:cTn>
                        </p:par>
                        <p:par>
                          <p:cTn id="90" fill="hold">
                            <p:stCondLst>
                              <p:cond delay="3000"/>
                            </p:stCondLst>
                            <p:childTnLst>
                              <p:par>
                                <p:cTn id="91" presetID="3" presetClass="entr" presetSubtype="10" fill="hold" grpId="0" nodeType="afterEffect">
                                  <p:stCondLst>
                                    <p:cond delay="0"/>
                                  </p:stCondLst>
                                  <p:childTnLst>
                                    <p:set>
                                      <p:cBhvr>
                                        <p:cTn id="92" dur="1" fill="hold">
                                          <p:stCondLst>
                                            <p:cond delay="0"/>
                                          </p:stCondLst>
                                        </p:cTn>
                                        <p:tgtEl>
                                          <p:spTgt spid="300056"/>
                                        </p:tgtEl>
                                        <p:attrNameLst>
                                          <p:attrName>style.visibility</p:attrName>
                                        </p:attrNameLst>
                                      </p:cBhvr>
                                      <p:to>
                                        <p:strVal val="visible"/>
                                      </p:to>
                                    </p:set>
                                    <p:animEffect transition="in" filter="blinds(horizontal)">
                                      <p:cBhvr>
                                        <p:cTn id="93" dur="500"/>
                                        <p:tgtEl>
                                          <p:spTgt spid="300056"/>
                                        </p:tgtEl>
                                      </p:cBhvr>
                                    </p:animEffect>
                                  </p:childTnLst>
                                </p:cTn>
                              </p:par>
                            </p:childTnLst>
                          </p:cTn>
                        </p:par>
                        <p:par>
                          <p:cTn id="94" fill="hold">
                            <p:stCondLst>
                              <p:cond delay="3500"/>
                            </p:stCondLst>
                            <p:childTnLst>
                              <p:par>
                                <p:cTn id="95" presetID="3" presetClass="entr" presetSubtype="10" fill="hold" nodeType="afterEffect">
                                  <p:stCondLst>
                                    <p:cond delay="0"/>
                                  </p:stCondLst>
                                  <p:childTnLst>
                                    <p:set>
                                      <p:cBhvr>
                                        <p:cTn id="96" dur="1" fill="hold">
                                          <p:stCondLst>
                                            <p:cond delay="0"/>
                                          </p:stCondLst>
                                        </p:cTn>
                                        <p:tgtEl>
                                          <p:spTgt spid="300034"/>
                                        </p:tgtEl>
                                        <p:attrNameLst>
                                          <p:attrName>style.visibility</p:attrName>
                                        </p:attrNameLst>
                                      </p:cBhvr>
                                      <p:to>
                                        <p:strVal val="visible"/>
                                      </p:to>
                                    </p:set>
                                    <p:animEffect transition="in" filter="blinds(horizontal)">
                                      <p:cBhvr>
                                        <p:cTn id="97" dur="500"/>
                                        <p:tgtEl>
                                          <p:spTgt spid="300034"/>
                                        </p:tgtEl>
                                      </p:cBhvr>
                                    </p:animEffect>
                                  </p:childTnLst>
                                </p:cTn>
                              </p:par>
                            </p:childTnLst>
                          </p:cTn>
                        </p:par>
                        <p:par>
                          <p:cTn id="98" fill="hold">
                            <p:stCondLst>
                              <p:cond delay="4000"/>
                            </p:stCondLst>
                            <p:childTnLst>
                              <p:par>
                                <p:cTn id="99" presetID="3" presetClass="entr" presetSubtype="10" fill="hold" nodeType="afterEffect">
                                  <p:stCondLst>
                                    <p:cond delay="0"/>
                                  </p:stCondLst>
                                  <p:childTnLst>
                                    <p:set>
                                      <p:cBhvr>
                                        <p:cTn id="100" dur="1" fill="hold">
                                          <p:stCondLst>
                                            <p:cond delay="0"/>
                                          </p:stCondLst>
                                        </p:cTn>
                                        <p:tgtEl>
                                          <p:spTgt spid="300037">
                                            <p:txEl>
                                              <p:pRg st="2" end="2"/>
                                            </p:txEl>
                                          </p:spTgt>
                                        </p:tgtEl>
                                        <p:attrNameLst>
                                          <p:attrName>style.visibility</p:attrName>
                                        </p:attrNameLst>
                                      </p:cBhvr>
                                      <p:to>
                                        <p:strVal val="visible"/>
                                      </p:to>
                                    </p:set>
                                    <p:animEffect transition="in" filter="blinds(horizontal)">
                                      <p:cBhvr>
                                        <p:cTn id="101" dur="500"/>
                                        <p:tgtEl>
                                          <p:spTgt spid="30003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0039" grpId="0" animBg="1"/>
      <p:bldP spid="300040" grpId="0" animBg="1"/>
      <p:bldP spid="300041" grpId="0" animBg="1"/>
      <p:bldP spid="300042" grpId="0" animBg="1"/>
      <p:bldP spid="300050" grpId="0"/>
      <p:bldP spid="300051" grpId="0"/>
      <p:bldP spid="300052" grpId="0"/>
      <p:bldP spid="300053" grpId="0"/>
      <p:bldP spid="300054" grpId="0"/>
      <p:bldP spid="300055" grpId="0"/>
      <p:bldP spid="300056" grpId="0"/>
      <p:bldP spid="30005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1058" name="Rectangle 2"/>
          <p:cNvSpPr/>
          <p:nvPr/>
        </p:nvSpPr>
        <p:spPr>
          <a:xfrm>
            <a:off x="287338" y="2909888"/>
            <a:ext cx="8423275" cy="2247900"/>
          </a:xfrm>
          <a:prstGeom prst="rect">
            <a:avLst/>
          </a:prstGeom>
          <a:noFill/>
          <a:ln w="9525">
            <a:noFill/>
          </a:ln>
        </p:spPr>
        <p:txBody>
          <a:bodyPr>
            <a:spAutoFit/>
          </a:bodyPr>
          <a:lstStyle/>
          <a:p>
            <a:pPr marL="457200" indent="-457200">
              <a:buFont typeface="Arial" panose="020B0604020202020204" pitchFamily="34" charset="0"/>
              <a:buChar char="•"/>
            </a:pPr>
            <a:r>
              <a:rPr lang="zh-CN" altLang="en-US" sz="2800" b="1" smtClean="0">
                <a:latin typeface="Times New Roman" panose="02020603050405020304" pitchFamily="18" charset="0"/>
              </a:rPr>
              <a:t>当</a:t>
            </a:r>
            <a:r>
              <a:rPr lang="en-US" altLang="zh-CN" sz="2800" b="1" i="1" dirty="0">
                <a:latin typeface="Times New Roman" panose="02020603050405020304" pitchFamily="18" charset="0"/>
              </a:rPr>
              <a:t>P</a:t>
            </a:r>
            <a:r>
              <a:rPr lang="en-US" altLang="zh-CN" sz="2800" b="1" baseline="-25000" dirty="0">
                <a:latin typeface="Times New Roman" panose="02020603050405020304" pitchFamily="18" charset="0"/>
              </a:rPr>
              <a:t>1</a:t>
            </a:r>
            <a:r>
              <a:rPr lang="en-US" altLang="zh-CN" sz="2800" b="1" dirty="0">
                <a:latin typeface="Times New Roman" panose="02020603050405020304" pitchFamily="18" charset="0"/>
                <a:sym typeface="Symbol" panose="05050102010706020507" pitchFamily="18" charset="2"/>
              </a:rPr>
              <a:t></a:t>
            </a:r>
            <a:r>
              <a:rPr lang="en-US" altLang="zh-CN" sz="2800" b="1" i="1" dirty="0">
                <a:latin typeface="Times New Roman" panose="02020603050405020304" pitchFamily="18" charset="0"/>
              </a:rPr>
              <a:t>P</a:t>
            </a:r>
            <a:r>
              <a:rPr lang="en-US" altLang="zh-CN" sz="2800" b="1" baseline="-25000" dirty="0">
                <a:latin typeface="Times New Roman" panose="02020603050405020304" pitchFamily="18" charset="0"/>
              </a:rPr>
              <a:t>2</a:t>
            </a:r>
            <a:r>
              <a:rPr lang="zh-CN" altLang="en-US" sz="2800" b="1" dirty="0">
                <a:latin typeface="Times New Roman" panose="02020603050405020304" pitchFamily="18" charset="0"/>
              </a:rPr>
              <a:t>时，所观察的光强最大，称</a:t>
            </a:r>
            <a:r>
              <a:rPr lang="zh-CN" altLang="en-US" sz="2800" b="1" dirty="0">
                <a:solidFill>
                  <a:srgbClr val="0000FF"/>
                </a:solidFill>
                <a:latin typeface="Times New Roman" panose="02020603050405020304" pitchFamily="18" charset="0"/>
                <a:ea typeface="黑体" panose="02010609060101010101" pitchFamily="49" charset="-122"/>
              </a:rPr>
              <a:t>光强极大</a:t>
            </a:r>
            <a:r>
              <a:rPr lang="zh-CN" altLang="en-US" sz="2800" b="1" dirty="0">
                <a:latin typeface="Times New Roman" panose="02020603050405020304" pitchFamily="18" charset="0"/>
              </a:rPr>
              <a:t>；</a:t>
            </a:r>
          </a:p>
          <a:p>
            <a:pPr marL="457200" indent="-457200">
              <a:buFont typeface="Arial" panose="020B0604020202020204" pitchFamily="34" charset="0"/>
              <a:buChar char="•"/>
            </a:pPr>
            <a:r>
              <a:rPr lang="zh-CN" altLang="en-US" sz="2800" b="1" smtClean="0">
                <a:latin typeface="Times New Roman" panose="02020603050405020304" pitchFamily="18" charset="0"/>
              </a:rPr>
              <a:t>当</a:t>
            </a:r>
            <a:r>
              <a:rPr lang="en-US" altLang="zh-CN" sz="2800" b="1" i="1" dirty="0">
                <a:latin typeface="Times New Roman" panose="02020603050405020304" pitchFamily="18" charset="0"/>
              </a:rPr>
              <a:t>P</a:t>
            </a:r>
            <a:r>
              <a:rPr lang="en-US" altLang="zh-CN" sz="2800" b="1" baseline="-25000" dirty="0">
                <a:latin typeface="Times New Roman" panose="02020603050405020304" pitchFamily="18" charset="0"/>
              </a:rPr>
              <a:t>1</a:t>
            </a:r>
            <a:r>
              <a:rPr lang="en-US" altLang="zh-CN" sz="2800" b="1" dirty="0">
                <a:latin typeface="Times New Roman" panose="02020603050405020304" pitchFamily="18" charset="0"/>
                <a:sym typeface="Symbol" panose="05050102010706020507" pitchFamily="18" charset="2"/>
              </a:rPr>
              <a:t></a:t>
            </a:r>
            <a:r>
              <a:rPr lang="en-US" altLang="zh-CN" sz="2800" b="1" i="1" dirty="0">
                <a:latin typeface="Times New Roman" panose="02020603050405020304" pitchFamily="18" charset="0"/>
              </a:rPr>
              <a:t>P</a:t>
            </a:r>
            <a:r>
              <a:rPr lang="en-US" altLang="zh-CN" sz="2800" b="1" baseline="-25000" dirty="0">
                <a:latin typeface="Times New Roman" panose="02020603050405020304" pitchFamily="18" charset="0"/>
              </a:rPr>
              <a:t>2</a:t>
            </a:r>
            <a:r>
              <a:rPr lang="zh-CN" altLang="en-US" sz="2800" b="1" dirty="0">
                <a:latin typeface="Times New Roman" panose="02020603050405020304" pitchFamily="18" charset="0"/>
              </a:rPr>
              <a:t>时，光振动沿</a:t>
            </a:r>
            <a:r>
              <a:rPr lang="en-US" altLang="zh-CN" sz="2800" b="1" i="1" dirty="0">
                <a:latin typeface="Times New Roman" panose="02020603050405020304" pitchFamily="18" charset="0"/>
              </a:rPr>
              <a:t>P</a:t>
            </a:r>
            <a:r>
              <a:rPr lang="en-US" altLang="zh-CN" sz="2800" b="1" baseline="-25000" dirty="0">
                <a:latin typeface="Times New Roman" panose="02020603050405020304" pitchFamily="18" charset="0"/>
              </a:rPr>
              <a:t>1</a:t>
            </a:r>
            <a:r>
              <a:rPr lang="zh-CN" altLang="en-US" sz="2800" b="1" dirty="0">
                <a:latin typeface="Times New Roman" panose="02020603050405020304" pitchFamily="18" charset="0"/>
              </a:rPr>
              <a:t>方向的线偏振光入射到检偏器后完全被它吸收，出现</a:t>
            </a:r>
            <a:r>
              <a:rPr lang="zh-CN" altLang="en-US" sz="2800" b="1" dirty="0">
                <a:solidFill>
                  <a:schemeClr val="accent2"/>
                </a:solidFill>
                <a:latin typeface="Times New Roman" panose="02020603050405020304" pitchFamily="18" charset="0"/>
                <a:ea typeface="黑体" panose="02010609060101010101" pitchFamily="49" charset="-122"/>
              </a:rPr>
              <a:t>消光现象</a:t>
            </a:r>
            <a:r>
              <a:rPr lang="zh-CN" altLang="en-US" sz="2800" b="1" dirty="0">
                <a:latin typeface="Times New Roman" panose="02020603050405020304" pitchFamily="18" charset="0"/>
              </a:rPr>
              <a:t>。</a:t>
            </a:r>
          </a:p>
          <a:p>
            <a:pPr marL="457200" indent="-457200">
              <a:buFont typeface="Arial" panose="020B0604020202020204" pitchFamily="34" charset="0"/>
              <a:buChar char="•"/>
            </a:pPr>
            <a:r>
              <a:rPr lang="zh-CN" altLang="en-US" sz="2800" b="1" smtClean="0">
                <a:latin typeface="Times New Roman" panose="02020603050405020304" pitchFamily="18" charset="0"/>
              </a:rPr>
              <a:t>如果</a:t>
            </a:r>
            <a:r>
              <a:rPr lang="zh-CN" altLang="en-US" sz="2800" b="1" dirty="0">
                <a:latin typeface="Times New Roman" panose="02020603050405020304" pitchFamily="18" charset="0"/>
              </a:rPr>
              <a:t>以光线传播方向为轴旋转第二张偏振片，每转</a:t>
            </a:r>
            <a:r>
              <a:rPr lang="en-US" altLang="zh-CN" sz="2800" b="1" dirty="0">
                <a:latin typeface="Times New Roman" panose="02020603050405020304" pitchFamily="18" charset="0"/>
              </a:rPr>
              <a:t>90</a:t>
            </a:r>
            <a:r>
              <a:rPr lang="en-US" altLang="zh-CN" sz="2800" b="1" dirty="0">
                <a:latin typeface="Times New Roman" panose="02020603050405020304" pitchFamily="18" charset="0"/>
                <a:sym typeface="Symbol" panose="05050102010706020507" pitchFamily="18" charset="2"/>
              </a:rPr>
              <a:t></a:t>
            </a:r>
            <a:r>
              <a:rPr lang="zh-CN" altLang="en-US" sz="2800" b="1" dirty="0">
                <a:latin typeface="Times New Roman" panose="02020603050405020304" pitchFamily="18" charset="0"/>
              </a:rPr>
              <a:t>就交替出现透射</a:t>
            </a:r>
            <a:r>
              <a:rPr lang="zh-CN" altLang="en-US" sz="2800" b="1" dirty="0">
                <a:solidFill>
                  <a:schemeClr val="accent2"/>
                </a:solidFill>
                <a:latin typeface="Times New Roman" panose="02020603050405020304" pitchFamily="18" charset="0"/>
                <a:ea typeface="黑体" panose="02010609060101010101" pitchFamily="49" charset="-122"/>
              </a:rPr>
              <a:t>光强极大</a:t>
            </a:r>
            <a:r>
              <a:rPr lang="zh-CN" altLang="en-US" sz="2800" b="1" dirty="0">
                <a:latin typeface="Times New Roman" panose="02020603050405020304" pitchFamily="18" charset="0"/>
                <a:ea typeface="黑体" panose="02010609060101010101" pitchFamily="49" charset="-122"/>
              </a:rPr>
              <a:t>和</a:t>
            </a:r>
            <a:r>
              <a:rPr lang="zh-CN" altLang="en-US" sz="2800" b="1" dirty="0">
                <a:solidFill>
                  <a:schemeClr val="accent2"/>
                </a:solidFill>
                <a:latin typeface="Times New Roman" panose="02020603050405020304" pitchFamily="18" charset="0"/>
                <a:ea typeface="黑体" panose="02010609060101010101" pitchFamily="49" charset="-122"/>
              </a:rPr>
              <a:t>消光现象</a:t>
            </a:r>
            <a:r>
              <a:rPr lang="zh-CN" altLang="en-US" sz="2800" b="1" dirty="0">
                <a:latin typeface="Times New Roman" panose="02020603050405020304" pitchFamily="18" charset="0"/>
              </a:rPr>
              <a:t>。</a:t>
            </a:r>
          </a:p>
        </p:txBody>
      </p:sp>
      <p:grpSp>
        <p:nvGrpSpPr>
          <p:cNvPr id="100355" name="Group 4"/>
          <p:cNvGrpSpPr/>
          <p:nvPr/>
        </p:nvGrpSpPr>
        <p:grpSpPr>
          <a:xfrm>
            <a:off x="1246188" y="115888"/>
            <a:ext cx="6623050" cy="2625725"/>
            <a:chOff x="785" y="142"/>
            <a:chExt cx="4172" cy="1654"/>
          </a:xfrm>
        </p:grpSpPr>
        <p:sp>
          <p:nvSpPr>
            <p:cNvPr id="100357" name="Freeform 5"/>
            <p:cNvSpPr/>
            <p:nvPr/>
          </p:nvSpPr>
          <p:spPr>
            <a:xfrm>
              <a:off x="3874" y="557"/>
              <a:ext cx="973" cy="241"/>
            </a:xfrm>
            <a:custGeom>
              <a:avLst/>
              <a:gdLst/>
              <a:ahLst/>
              <a:cxnLst>
                <a:cxn ang="0">
                  <a:pos x="0" y="1"/>
                </a:cxn>
                <a:cxn ang="0">
                  <a:pos x="16" y="0"/>
                </a:cxn>
              </a:cxnLst>
              <a:rect l="0" t="0" r="0" b="0"/>
              <a:pathLst>
                <a:path w="1335" h="435">
                  <a:moveTo>
                    <a:pt x="0" y="435"/>
                  </a:moveTo>
                  <a:lnTo>
                    <a:pt x="1335" y="0"/>
                  </a:lnTo>
                </a:path>
              </a:pathLst>
            </a:custGeom>
            <a:noFill/>
            <a:ln w="38100" cap="flat" cmpd="sng">
              <a:solidFill>
                <a:srgbClr val="000000">
                  <a:alpha val="100000"/>
                </a:srgbClr>
              </a:solidFill>
              <a:prstDash val="solid"/>
              <a:round/>
              <a:headEnd type="none" w="med" len="med"/>
              <a:tailEnd type="stealth" w="med" len="med"/>
            </a:ln>
          </p:spPr>
          <p:txBody>
            <a:bodyPr/>
            <a:lstStyle/>
            <a:p>
              <a:endParaRPr lang="zh-CN" altLang="en-US"/>
            </a:p>
          </p:txBody>
        </p:sp>
        <p:sp>
          <p:nvSpPr>
            <p:cNvPr id="100358" name="Freeform 6"/>
            <p:cNvSpPr/>
            <p:nvPr/>
          </p:nvSpPr>
          <p:spPr>
            <a:xfrm>
              <a:off x="3907" y="462"/>
              <a:ext cx="634" cy="490"/>
            </a:xfrm>
            <a:custGeom>
              <a:avLst/>
              <a:gdLst/>
              <a:ahLst/>
              <a:cxnLst>
                <a:cxn ang="0">
                  <a:pos x="0" y="1"/>
                </a:cxn>
                <a:cxn ang="0">
                  <a:pos x="10" y="0"/>
                </a:cxn>
              </a:cxnLst>
              <a:rect l="0" t="0" r="0" b="0"/>
              <a:pathLst>
                <a:path w="870" h="885">
                  <a:moveTo>
                    <a:pt x="0" y="885"/>
                  </a:moveTo>
                  <a:lnTo>
                    <a:pt x="870" y="0"/>
                  </a:lnTo>
                </a:path>
              </a:pathLst>
            </a:custGeom>
            <a:noFill/>
            <a:ln w="38100" cap="flat" cmpd="sng">
              <a:solidFill>
                <a:srgbClr val="0000FF">
                  <a:alpha val="100000"/>
                </a:srgbClr>
              </a:solidFill>
              <a:prstDash val="solid"/>
              <a:round/>
              <a:headEnd type="none" w="med" len="med"/>
              <a:tailEnd type="none" w="med" len="med"/>
            </a:ln>
          </p:spPr>
          <p:txBody>
            <a:bodyPr/>
            <a:lstStyle/>
            <a:p>
              <a:endParaRPr lang="zh-CN" altLang="en-US"/>
            </a:p>
          </p:txBody>
        </p:sp>
        <p:sp>
          <p:nvSpPr>
            <p:cNvPr id="100359" name="Oval 7"/>
            <p:cNvSpPr/>
            <p:nvPr/>
          </p:nvSpPr>
          <p:spPr>
            <a:xfrm>
              <a:off x="1948" y="872"/>
              <a:ext cx="525" cy="692"/>
            </a:xfrm>
            <a:prstGeom prst="ellipse">
              <a:avLst/>
            </a:prstGeom>
            <a:solidFill>
              <a:srgbClr val="FFFFFF"/>
            </a:solidFill>
            <a:ln w="9525" cap="flat" cmpd="sng">
              <a:solidFill>
                <a:srgbClr val="000000"/>
              </a:solidFill>
              <a:prstDash val="solid"/>
              <a:headEnd type="none" w="med" len="med"/>
              <a:tailEnd type="none" w="med" len="med"/>
            </a:ln>
          </p:spPr>
          <p:txBody>
            <a:bodyPr/>
            <a:lstStyle/>
            <a:p>
              <a:endParaRPr lang="zh-CN" altLang="zh-CN" dirty="0">
                <a:latin typeface="Times New Roman" panose="02020603050405020304" pitchFamily="18" charset="0"/>
              </a:endParaRPr>
            </a:p>
          </p:txBody>
        </p:sp>
        <p:sp>
          <p:nvSpPr>
            <p:cNvPr id="100360" name="Oval 8" descr="深色竖线"/>
            <p:cNvSpPr/>
            <p:nvPr/>
          </p:nvSpPr>
          <p:spPr>
            <a:xfrm>
              <a:off x="1862" y="872"/>
              <a:ext cx="525" cy="692"/>
            </a:xfrm>
            <a:prstGeom prst="ellipse">
              <a:avLst/>
            </a:prstGeom>
            <a:pattFill prst="dkVert">
              <a:fgClr>
                <a:srgbClr val="FF0000"/>
              </a:fgClr>
              <a:bgClr>
                <a:srgbClr val="FFFFFF"/>
              </a:bgClr>
            </a:pattFill>
            <a:ln w="9525" cap="flat" cmpd="sng">
              <a:solidFill>
                <a:srgbClr val="000000"/>
              </a:solidFill>
              <a:prstDash val="solid"/>
              <a:headEnd type="none" w="med" len="med"/>
              <a:tailEnd type="none" w="med" len="med"/>
            </a:ln>
          </p:spPr>
          <p:txBody>
            <a:bodyPr/>
            <a:lstStyle/>
            <a:p>
              <a:endParaRPr lang="zh-CN" altLang="en-US" dirty="0">
                <a:latin typeface="Times New Roman" panose="02020603050405020304" pitchFamily="18" charset="0"/>
              </a:endParaRPr>
            </a:p>
          </p:txBody>
        </p:sp>
        <p:sp>
          <p:nvSpPr>
            <p:cNvPr id="100361" name="Oval 9"/>
            <p:cNvSpPr/>
            <p:nvPr/>
          </p:nvSpPr>
          <p:spPr>
            <a:xfrm>
              <a:off x="3306" y="527"/>
              <a:ext cx="524" cy="691"/>
            </a:xfrm>
            <a:prstGeom prst="ellipse">
              <a:avLst/>
            </a:prstGeom>
            <a:solidFill>
              <a:srgbClr val="FFFFFF"/>
            </a:solidFill>
            <a:ln w="9525" cap="flat" cmpd="sng">
              <a:solidFill>
                <a:srgbClr val="000000"/>
              </a:solidFill>
              <a:prstDash val="solid"/>
              <a:headEnd type="none" w="med" len="med"/>
              <a:tailEnd type="none" w="med" len="med"/>
            </a:ln>
          </p:spPr>
          <p:txBody>
            <a:bodyPr/>
            <a:lstStyle/>
            <a:p>
              <a:endParaRPr lang="zh-CN" altLang="en-US" dirty="0">
                <a:latin typeface="Times New Roman" panose="02020603050405020304" pitchFamily="18" charset="0"/>
              </a:endParaRPr>
            </a:p>
          </p:txBody>
        </p:sp>
        <p:sp>
          <p:nvSpPr>
            <p:cNvPr id="100362" name="Oval 10" descr="宽上对角线"/>
            <p:cNvSpPr/>
            <p:nvPr/>
          </p:nvSpPr>
          <p:spPr>
            <a:xfrm>
              <a:off x="3220" y="527"/>
              <a:ext cx="524" cy="691"/>
            </a:xfrm>
            <a:prstGeom prst="ellipse">
              <a:avLst/>
            </a:prstGeom>
            <a:pattFill prst="wdUpDiag">
              <a:fgClr>
                <a:schemeClr val="accent2"/>
              </a:fgClr>
              <a:bgClr>
                <a:srgbClr val="FFFFFF"/>
              </a:bgClr>
            </a:pattFill>
            <a:ln w="9525" cap="flat" cmpd="sng">
              <a:solidFill>
                <a:srgbClr val="000000"/>
              </a:solidFill>
              <a:prstDash val="solid"/>
              <a:headEnd type="none" w="med" len="med"/>
              <a:tailEnd type="none" w="med" len="med"/>
            </a:ln>
          </p:spPr>
          <p:txBody>
            <a:bodyPr/>
            <a:lstStyle/>
            <a:p>
              <a:endParaRPr lang="zh-CN" altLang="en-US" dirty="0">
                <a:latin typeface="Times New Roman" panose="02020603050405020304" pitchFamily="18" charset="0"/>
              </a:endParaRPr>
            </a:p>
          </p:txBody>
        </p:sp>
        <p:sp>
          <p:nvSpPr>
            <p:cNvPr id="100363" name="Freeform 11"/>
            <p:cNvSpPr/>
            <p:nvPr/>
          </p:nvSpPr>
          <p:spPr>
            <a:xfrm>
              <a:off x="1469" y="1346"/>
              <a:ext cx="262" cy="63"/>
            </a:xfrm>
            <a:custGeom>
              <a:avLst/>
              <a:gdLst/>
              <a:ahLst/>
              <a:cxnLst>
                <a:cxn ang="0">
                  <a:pos x="0" y="1"/>
                </a:cxn>
                <a:cxn ang="0">
                  <a:pos x="4" y="0"/>
                </a:cxn>
              </a:cxnLst>
              <a:rect l="0" t="0" r="0" b="0"/>
              <a:pathLst>
                <a:path w="360" h="113">
                  <a:moveTo>
                    <a:pt x="0" y="113"/>
                  </a:moveTo>
                  <a:lnTo>
                    <a:pt x="360" y="0"/>
                  </a:lnTo>
                </a:path>
              </a:pathLst>
            </a:custGeom>
            <a:noFill/>
            <a:ln w="38100" cap="flat" cmpd="sng">
              <a:solidFill>
                <a:srgbClr val="000000">
                  <a:alpha val="100000"/>
                </a:srgbClr>
              </a:solidFill>
              <a:prstDash val="solid"/>
              <a:round/>
              <a:headEnd type="none" w="med" len="med"/>
              <a:tailEnd type="stealth" w="med" len="med"/>
            </a:ln>
          </p:spPr>
          <p:txBody>
            <a:bodyPr/>
            <a:lstStyle/>
            <a:p>
              <a:endParaRPr lang="zh-CN" altLang="en-US"/>
            </a:p>
          </p:txBody>
        </p:sp>
        <p:sp>
          <p:nvSpPr>
            <p:cNvPr id="100364" name="Line 12"/>
            <p:cNvSpPr/>
            <p:nvPr/>
          </p:nvSpPr>
          <p:spPr>
            <a:xfrm>
              <a:off x="2781" y="872"/>
              <a:ext cx="0" cy="432"/>
            </a:xfrm>
            <a:prstGeom prst="line">
              <a:avLst/>
            </a:prstGeom>
            <a:ln w="57150" cap="flat" cmpd="sng">
              <a:solidFill>
                <a:srgbClr val="FF0000"/>
              </a:solidFill>
              <a:prstDash val="solid"/>
              <a:headEnd type="stealth" w="med" len="med"/>
              <a:tailEnd type="stealth" w="med" len="med"/>
            </a:ln>
          </p:spPr>
        </p:sp>
        <p:sp>
          <p:nvSpPr>
            <p:cNvPr id="100365" name="Freeform 13"/>
            <p:cNvSpPr/>
            <p:nvPr/>
          </p:nvSpPr>
          <p:spPr>
            <a:xfrm>
              <a:off x="2529" y="1018"/>
              <a:ext cx="520" cy="120"/>
            </a:xfrm>
            <a:custGeom>
              <a:avLst/>
              <a:gdLst/>
              <a:ahLst/>
              <a:cxnLst>
                <a:cxn ang="0">
                  <a:pos x="0" y="1"/>
                </a:cxn>
                <a:cxn ang="0">
                  <a:pos x="9" y="0"/>
                </a:cxn>
              </a:cxnLst>
              <a:rect l="0" t="0" r="0" b="0"/>
              <a:pathLst>
                <a:path w="713" h="217">
                  <a:moveTo>
                    <a:pt x="0" y="217"/>
                  </a:moveTo>
                  <a:lnTo>
                    <a:pt x="713" y="0"/>
                  </a:lnTo>
                </a:path>
              </a:pathLst>
            </a:custGeom>
            <a:noFill/>
            <a:ln w="38100" cap="flat" cmpd="sng">
              <a:solidFill>
                <a:srgbClr val="000000">
                  <a:alpha val="100000"/>
                </a:srgbClr>
              </a:solidFill>
              <a:prstDash val="solid"/>
              <a:round/>
              <a:headEnd type="none" w="med" len="med"/>
              <a:tailEnd type="stealth" w="med" len="med"/>
            </a:ln>
          </p:spPr>
          <p:txBody>
            <a:bodyPr/>
            <a:lstStyle/>
            <a:p>
              <a:endParaRPr lang="zh-CN" altLang="en-US"/>
            </a:p>
          </p:txBody>
        </p:sp>
        <p:sp>
          <p:nvSpPr>
            <p:cNvPr id="100366" name="Freeform 14"/>
            <p:cNvSpPr/>
            <p:nvPr/>
          </p:nvSpPr>
          <p:spPr>
            <a:xfrm>
              <a:off x="944" y="1391"/>
              <a:ext cx="317" cy="237"/>
            </a:xfrm>
            <a:custGeom>
              <a:avLst/>
              <a:gdLst/>
              <a:ahLst/>
              <a:cxnLst>
                <a:cxn ang="0">
                  <a:pos x="0" y="0"/>
                </a:cxn>
                <a:cxn ang="0">
                  <a:pos x="5" y="1"/>
                </a:cxn>
              </a:cxnLst>
              <a:rect l="0" t="0" r="0" b="0"/>
              <a:pathLst>
                <a:path w="435" h="429">
                  <a:moveTo>
                    <a:pt x="0" y="0"/>
                  </a:moveTo>
                  <a:lnTo>
                    <a:pt x="435" y="429"/>
                  </a:lnTo>
                </a:path>
              </a:pathLst>
            </a:custGeom>
            <a:noFill/>
            <a:ln w="57150" cap="flat" cmpd="sng">
              <a:solidFill>
                <a:srgbClr val="FF0000">
                  <a:alpha val="100000"/>
                </a:srgbClr>
              </a:solidFill>
              <a:prstDash val="solid"/>
              <a:round/>
              <a:headEnd type="stealth" w="med" len="med"/>
              <a:tailEnd type="stealth" w="med" len="med"/>
            </a:ln>
          </p:spPr>
          <p:txBody>
            <a:bodyPr/>
            <a:lstStyle/>
            <a:p>
              <a:endParaRPr lang="zh-CN" altLang="en-US"/>
            </a:p>
          </p:txBody>
        </p:sp>
        <p:sp>
          <p:nvSpPr>
            <p:cNvPr id="100367" name="Freeform 15"/>
            <p:cNvSpPr/>
            <p:nvPr/>
          </p:nvSpPr>
          <p:spPr>
            <a:xfrm>
              <a:off x="944" y="1371"/>
              <a:ext cx="306" cy="279"/>
            </a:xfrm>
            <a:custGeom>
              <a:avLst/>
              <a:gdLst/>
              <a:ahLst/>
              <a:cxnLst>
                <a:cxn ang="0">
                  <a:pos x="5" y="0"/>
                </a:cxn>
                <a:cxn ang="0">
                  <a:pos x="0" y="1"/>
                </a:cxn>
              </a:cxnLst>
              <a:rect l="0" t="0" r="0" b="0"/>
              <a:pathLst>
                <a:path w="420" h="504">
                  <a:moveTo>
                    <a:pt x="420" y="0"/>
                  </a:moveTo>
                  <a:lnTo>
                    <a:pt x="0" y="504"/>
                  </a:lnTo>
                </a:path>
              </a:pathLst>
            </a:custGeom>
            <a:noFill/>
            <a:ln w="57150" cap="flat" cmpd="sng">
              <a:solidFill>
                <a:schemeClr val="accent2">
                  <a:alpha val="100000"/>
                </a:schemeClr>
              </a:solidFill>
              <a:prstDash val="solid"/>
              <a:round/>
              <a:headEnd type="stealth" w="med" len="med"/>
              <a:tailEnd type="stealth" w="med" len="med"/>
            </a:ln>
          </p:spPr>
          <p:txBody>
            <a:bodyPr/>
            <a:lstStyle/>
            <a:p>
              <a:endParaRPr lang="zh-CN" altLang="en-US"/>
            </a:p>
          </p:txBody>
        </p:sp>
        <p:sp>
          <p:nvSpPr>
            <p:cNvPr id="100368" name="Text Box 16"/>
            <p:cNvSpPr txBox="1"/>
            <p:nvPr/>
          </p:nvSpPr>
          <p:spPr>
            <a:xfrm>
              <a:off x="2441" y="604"/>
              <a:ext cx="656" cy="172"/>
            </a:xfrm>
            <a:prstGeom prst="rect">
              <a:avLst/>
            </a:prstGeom>
            <a:noFill/>
            <a:ln w="9525">
              <a:noFill/>
            </a:ln>
          </p:spPr>
          <p:txBody>
            <a:bodyPr lIns="0" tIns="0" rIns="0" bIns="0"/>
            <a:lstStyle/>
            <a:p>
              <a:r>
                <a:rPr lang="zh-CN" altLang="en-US" sz="2000" b="1" dirty="0">
                  <a:latin typeface="黑体" panose="02010609060101010101" pitchFamily="49" charset="-122"/>
                  <a:ea typeface="黑体" panose="02010609060101010101" pitchFamily="49" charset="-122"/>
                </a:rPr>
                <a:t>透振方向</a:t>
              </a:r>
            </a:p>
          </p:txBody>
        </p:sp>
        <p:sp>
          <p:nvSpPr>
            <p:cNvPr id="100369" name="Text Box 17"/>
            <p:cNvSpPr txBox="1"/>
            <p:nvPr/>
          </p:nvSpPr>
          <p:spPr>
            <a:xfrm>
              <a:off x="1987" y="1624"/>
              <a:ext cx="656" cy="172"/>
            </a:xfrm>
            <a:prstGeom prst="rect">
              <a:avLst/>
            </a:prstGeom>
            <a:noFill/>
            <a:ln w="9525">
              <a:noFill/>
            </a:ln>
          </p:spPr>
          <p:txBody>
            <a:bodyPr lIns="0" tIns="0" rIns="0" bIns="0"/>
            <a:lstStyle/>
            <a:p>
              <a:r>
                <a:rPr lang="zh-CN" altLang="en-US" sz="2000" b="1" dirty="0">
                  <a:solidFill>
                    <a:schemeClr val="accent2"/>
                  </a:solidFill>
                  <a:latin typeface="黑体" panose="02010609060101010101" pitchFamily="49" charset="-122"/>
                  <a:ea typeface="黑体" panose="02010609060101010101" pitchFamily="49" charset="-122"/>
                </a:rPr>
                <a:t>起偏器</a:t>
              </a:r>
            </a:p>
          </p:txBody>
        </p:sp>
        <p:sp>
          <p:nvSpPr>
            <p:cNvPr id="100370" name="Text Box 18"/>
            <p:cNvSpPr txBox="1"/>
            <p:nvPr/>
          </p:nvSpPr>
          <p:spPr>
            <a:xfrm>
              <a:off x="3394" y="1329"/>
              <a:ext cx="656" cy="173"/>
            </a:xfrm>
            <a:prstGeom prst="rect">
              <a:avLst/>
            </a:prstGeom>
            <a:noFill/>
            <a:ln w="9525">
              <a:noFill/>
            </a:ln>
          </p:spPr>
          <p:txBody>
            <a:bodyPr lIns="0" tIns="0" rIns="0" bIns="0"/>
            <a:lstStyle/>
            <a:p>
              <a:r>
                <a:rPr lang="zh-CN" altLang="en-US" sz="2000" b="1" dirty="0">
                  <a:solidFill>
                    <a:schemeClr val="accent2"/>
                  </a:solidFill>
                  <a:latin typeface="黑体" panose="02010609060101010101" pitchFamily="49" charset="-122"/>
                  <a:ea typeface="黑体" panose="02010609060101010101" pitchFamily="49" charset="-122"/>
                </a:rPr>
                <a:t>检偏器</a:t>
              </a:r>
            </a:p>
          </p:txBody>
        </p:sp>
        <p:sp>
          <p:nvSpPr>
            <p:cNvPr id="100371" name="Text Box 19"/>
            <p:cNvSpPr txBox="1"/>
            <p:nvPr/>
          </p:nvSpPr>
          <p:spPr>
            <a:xfrm>
              <a:off x="1965" y="581"/>
              <a:ext cx="262" cy="172"/>
            </a:xfrm>
            <a:prstGeom prst="rect">
              <a:avLst/>
            </a:prstGeom>
            <a:noFill/>
            <a:ln w="9525">
              <a:noFill/>
            </a:ln>
          </p:spPr>
          <p:txBody>
            <a:bodyPr lIns="0" tIns="0" rIns="0" bIns="0"/>
            <a:lstStyle/>
            <a:p>
              <a:r>
                <a:rPr lang="en-US" altLang="zh-CN" sz="2000" b="1" i="1" dirty="0">
                  <a:latin typeface="黑体" panose="02010609060101010101" pitchFamily="49" charset="-122"/>
                  <a:ea typeface="黑体" panose="02010609060101010101" pitchFamily="49" charset="-122"/>
                </a:rPr>
                <a:t>P</a:t>
              </a:r>
              <a:r>
                <a:rPr lang="en-US" altLang="zh-CN" sz="2000" b="1" baseline="-25000" dirty="0">
                  <a:latin typeface="黑体" panose="02010609060101010101" pitchFamily="49" charset="-122"/>
                  <a:ea typeface="黑体" panose="02010609060101010101" pitchFamily="49" charset="-122"/>
                </a:rPr>
                <a:t>1</a:t>
              </a:r>
              <a:endParaRPr lang="en-US" altLang="zh-CN" sz="2000" b="1" dirty="0">
                <a:latin typeface="黑体" panose="02010609060101010101" pitchFamily="49" charset="-122"/>
                <a:ea typeface="黑体" panose="02010609060101010101" pitchFamily="49" charset="-122"/>
              </a:endParaRPr>
            </a:p>
          </p:txBody>
        </p:sp>
        <p:sp>
          <p:nvSpPr>
            <p:cNvPr id="100372" name="Text Box 20"/>
            <p:cNvSpPr txBox="1"/>
            <p:nvPr/>
          </p:nvSpPr>
          <p:spPr>
            <a:xfrm>
              <a:off x="3371" y="263"/>
              <a:ext cx="262" cy="173"/>
            </a:xfrm>
            <a:prstGeom prst="rect">
              <a:avLst/>
            </a:prstGeom>
            <a:noFill/>
            <a:ln w="9525">
              <a:noFill/>
            </a:ln>
          </p:spPr>
          <p:txBody>
            <a:bodyPr lIns="0" tIns="0" rIns="0" bIns="0"/>
            <a:lstStyle/>
            <a:p>
              <a:r>
                <a:rPr lang="en-US" altLang="zh-CN" sz="2000" b="1" i="1" dirty="0">
                  <a:latin typeface="黑体" panose="02010609060101010101" pitchFamily="49" charset="-122"/>
                  <a:ea typeface="黑体" panose="02010609060101010101" pitchFamily="49" charset="-122"/>
                </a:rPr>
                <a:t>P</a:t>
              </a:r>
              <a:r>
                <a:rPr lang="en-US" altLang="zh-CN" sz="2000" b="1" baseline="-25000" dirty="0">
                  <a:latin typeface="黑体" panose="02010609060101010101" pitchFamily="49" charset="-122"/>
                  <a:ea typeface="黑体" panose="02010609060101010101" pitchFamily="49" charset="-122"/>
                </a:rPr>
                <a:t>2</a:t>
              </a:r>
              <a:endParaRPr lang="en-US" altLang="zh-CN" sz="2000" b="1" dirty="0">
                <a:latin typeface="黑体" panose="02010609060101010101" pitchFamily="49" charset="-122"/>
                <a:ea typeface="黑体" panose="02010609060101010101" pitchFamily="49" charset="-122"/>
              </a:endParaRPr>
            </a:p>
          </p:txBody>
        </p:sp>
        <p:sp>
          <p:nvSpPr>
            <p:cNvPr id="100373" name="Text Box 21"/>
            <p:cNvSpPr txBox="1"/>
            <p:nvPr/>
          </p:nvSpPr>
          <p:spPr>
            <a:xfrm>
              <a:off x="4332" y="300"/>
              <a:ext cx="262" cy="173"/>
            </a:xfrm>
            <a:prstGeom prst="rect">
              <a:avLst/>
            </a:prstGeom>
            <a:noFill/>
            <a:ln w="9525">
              <a:noFill/>
            </a:ln>
          </p:spPr>
          <p:txBody>
            <a:bodyPr lIns="0" tIns="0" rIns="0" bIns="0"/>
            <a:lstStyle/>
            <a:p>
              <a:r>
                <a:rPr lang="en-US" altLang="zh-CN" sz="2000" b="1" i="1" dirty="0">
                  <a:latin typeface="黑体" panose="02010609060101010101" pitchFamily="49" charset="-122"/>
                  <a:ea typeface="黑体" panose="02010609060101010101" pitchFamily="49" charset="-122"/>
                  <a:sym typeface="Symbol" panose="05050102010706020507" pitchFamily="18" charset="2"/>
                </a:rPr>
                <a:t></a:t>
              </a:r>
              <a:endParaRPr lang="en-US" altLang="zh-CN" sz="2000" b="1" i="1" dirty="0">
                <a:latin typeface="黑体" panose="02010609060101010101" pitchFamily="49" charset="-122"/>
                <a:ea typeface="黑体" panose="02010609060101010101" pitchFamily="49" charset="-122"/>
              </a:endParaRPr>
            </a:p>
          </p:txBody>
        </p:sp>
        <p:sp>
          <p:nvSpPr>
            <p:cNvPr id="100374" name="Text Box 22"/>
            <p:cNvSpPr txBox="1"/>
            <p:nvPr/>
          </p:nvSpPr>
          <p:spPr>
            <a:xfrm>
              <a:off x="4301" y="808"/>
              <a:ext cx="656" cy="172"/>
            </a:xfrm>
            <a:prstGeom prst="rect">
              <a:avLst/>
            </a:prstGeom>
            <a:noFill/>
            <a:ln w="9525">
              <a:noFill/>
            </a:ln>
          </p:spPr>
          <p:txBody>
            <a:bodyPr lIns="0" tIns="0" rIns="0" bIns="0"/>
            <a:lstStyle/>
            <a:p>
              <a:r>
                <a:rPr lang="en-US" altLang="zh-CN" sz="2400" b="1" i="1" dirty="0">
                  <a:latin typeface="宋体" panose="02010600030101010101" pitchFamily="2" charset="-122"/>
                </a:rPr>
                <a:t>E</a:t>
              </a:r>
              <a:r>
                <a:rPr lang="en-US" altLang="zh-CN" sz="2400" b="1" baseline="-25000" dirty="0">
                  <a:latin typeface="宋体" panose="02010600030101010101" pitchFamily="2" charset="-122"/>
                </a:rPr>
                <a:t>0</a:t>
              </a:r>
              <a:r>
                <a:rPr lang="en-US" altLang="zh-CN" sz="2400" b="1" dirty="0">
                  <a:latin typeface="宋体" panose="02010600030101010101" pitchFamily="2" charset="-122"/>
                </a:rPr>
                <a:t>cos</a:t>
              </a:r>
              <a:r>
                <a:rPr lang="en-US" altLang="zh-CN" sz="2400" b="1" i="1" dirty="0">
                  <a:latin typeface="宋体" panose="02010600030101010101" pitchFamily="2" charset="-122"/>
                  <a:sym typeface="Symbol" panose="05050102010706020507" pitchFamily="18" charset="2"/>
                </a:rPr>
                <a:t></a:t>
              </a:r>
              <a:endParaRPr lang="en-US" altLang="zh-CN" sz="2400" b="1" i="1" dirty="0">
                <a:latin typeface="宋体" panose="02010600030101010101" pitchFamily="2" charset="-122"/>
              </a:endParaRPr>
            </a:p>
          </p:txBody>
        </p:sp>
        <p:sp>
          <p:nvSpPr>
            <p:cNvPr id="100375" name="Text Box 23"/>
            <p:cNvSpPr txBox="1"/>
            <p:nvPr/>
          </p:nvSpPr>
          <p:spPr>
            <a:xfrm>
              <a:off x="785" y="1057"/>
              <a:ext cx="656" cy="172"/>
            </a:xfrm>
            <a:prstGeom prst="rect">
              <a:avLst/>
            </a:prstGeom>
            <a:noFill/>
            <a:ln w="9525">
              <a:noFill/>
            </a:ln>
          </p:spPr>
          <p:txBody>
            <a:bodyPr lIns="0" tIns="0" rIns="0" bIns="0"/>
            <a:lstStyle/>
            <a:p>
              <a:r>
                <a:rPr lang="zh-CN" altLang="en-US" sz="2000" b="1" dirty="0">
                  <a:solidFill>
                    <a:srgbClr val="000000"/>
                  </a:solidFill>
                  <a:latin typeface="黑体" panose="02010609060101010101" pitchFamily="49" charset="-122"/>
                  <a:ea typeface="黑体" panose="02010609060101010101" pitchFamily="49" charset="-122"/>
                </a:rPr>
                <a:t>自然光</a:t>
              </a:r>
            </a:p>
          </p:txBody>
        </p:sp>
        <p:sp>
          <p:nvSpPr>
            <p:cNvPr id="100376" name="Line 24"/>
            <p:cNvSpPr/>
            <p:nvPr/>
          </p:nvSpPr>
          <p:spPr>
            <a:xfrm>
              <a:off x="4218" y="346"/>
              <a:ext cx="182" cy="227"/>
            </a:xfrm>
            <a:prstGeom prst="line">
              <a:avLst/>
            </a:prstGeom>
            <a:ln w="57150" cap="flat" cmpd="sng">
              <a:solidFill>
                <a:srgbClr val="000000"/>
              </a:solidFill>
              <a:prstDash val="solid"/>
              <a:headEnd type="none" w="med" len="med"/>
              <a:tailEnd type="none" w="med" len="med"/>
            </a:ln>
          </p:spPr>
        </p:sp>
        <p:sp>
          <p:nvSpPr>
            <p:cNvPr id="100377" name="Line 25"/>
            <p:cNvSpPr/>
            <p:nvPr/>
          </p:nvSpPr>
          <p:spPr>
            <a:xfrm flipV="1">
              <a:off x="4173" y="550"/>
              <a:ext cx="249" cy="181"/>
            </a:xfrm>
            <a:prstGeom prst="line">
              <a:avLst/>
            </a:prstGeom>
            <a:ln w="76200" cap="flat" cmpd="sng">
              <a:solidFill>
                <a:srgbClr val="0000FF"/>
              </a:solidFill>
              <a:prstDash val="solid"/>
              <a:headEnd type="none" w="med" len="med"/>
              <a:tailEnd type="triangle" w="sm" len="sm"/>
            </a:ln>
          </p:spPr>
        </p:sp>
        <p:sp>
          <p:nvSpPr>
            <p:cNvPr id="100378" name="Text Box 26"/>
            <p:cNvSpPr txBox="1"/>
            <p:nvPr/>
          </p:nvSpPr>
          <p:spPr>
            <a:xfrm>
              <a:off x="3923" y="142"/>
              <a:ext cx="226" cy="272"/>
            </a:xfrm>
            <a:prstGeom prst="rect">
              <a:avLst/>
            </a:prstGeom>
            <a:noFill/>
            <a:ln w="9525">
              <a:noFill/>
            </a:ln>
          </p:spPr>
          <p:txBody>
            <a:bodyPr lIns="0" tIns="0" rIns="0" bIns="0"/>
            <a:lstStyle/>
            <a:p>
              <a:r>
                <a:rPr lang="en-US" altLang="zh-CN" sz="2400" b="1" i="1" dirty="0">
                  <a:solidFill>
                    <a:srgbClr val="FF0000"/>
                  </a:solidFill>
                  <a:latin typeface="宋体" panose="02010600030101010101" pitchFamily="2" charset="-122"/>
                </a:rPr>
                <a:t>E</a:t>
              </a:r>
              <a:r>
                <a:rPr lang="en-US" altLang="zh-CN" sz="2400" b="1" baseline="-25000" dirty="0">
                  <a:solidFill>
                    <a:srgbClr val="FF0000"/>
                  </a:solidFill>
                  <a:latin typeface="宋体" panose="02010600030101010101" pitchFamily="2" charset="-122"/>
                </a:rPr>
                <a:t>0</a:t>
              </a:r>
              <a:endParaRPr lang="en-US" altLang="zh-CN" sz="2400" b="1" dirty="0">
                <a:solidFill>
                  <a:srgbClr val="FF0000"/>
                </a:solidFill>
                <a:latin typeface="宋体" panose="02010600030101010101" pitchFamily="2" charset="-122"/>
              </a:endParaRPr>
            </a:p>
          </p:txBody>
        </p:sp>
        <p:sp>
          <p:nvSpPr>
            <p:cNvPr id="100379" name="Line 27"/>
            <p:cNvSpPr/>
            <p:nvPr/>
          </p:nvSpPr>
          <p:spPr>
            <a:xfrm flipV="1">
              <a:off x="4195" y="255"/>
              <a:ext cx="0" cy="476"/>
            </a:xfrm>
            <a:prstGeom prst="line">
              <a:avLst/>
            </a:prstGeom>
            <a:ln w="76200" cap="flat" cmpd="sng">
              <a:solidFill>
                <a:srgbClr val="FF0000"/>
              </a:solidFill>
              <a:prstDash val="solid"/>
              <a:headEnd type="none" w="med" len="med"/>
              <a:tailEnd type="triangle" w="sm" len="sm"/>
            </a:ln>
          </p:spPr>
        </p:sp>
        <p:sp>
          <p:nvSpPr>
            <p:cNvPr id="100380" name="Freeform 28"/>
            <p:cNvSpPr/>
            <p:nvPr/>
          </p:nvSpPr>
          <p:spPr>
            <a:xfrm>
              <a:off x="4195" y="550"/>
              <a:ext cx="114" cy="90"/>
            </a:xfrm>
            <a:custGeom>
              <a:avLst/>
              <a:gdLst/>
              <a:ahLst/>
              <a:cxnLst>
                <a:cxn ang="0">
                  <a:pos x="0" y="0"/>
                </a:cxn>
                <a:cxn ang="0">
                  <a:pos x="94025" y="737280"/>
                </a:cxn>
              </a:cxnLst>
              <a:rect l="0" t="0" r="0" b="0"/>
              <a:pathLst>
                <a:path w="68" h="45">
                  <a:moveTo>
                    <a:pt x="0" y="0"/>
                  </a:moveTo>
                  <a:cubicBezTo>
                    <a:pt x="26" y="13"/>
                    <a:pt x="53" y="26"/>
                    <a:pt x="68" y="45"/>
                  </a:cubicBezTo>
                </a:path>
              </a:pathLst>
            </a:custGeom>
            <a:noFill/>
            <a:ln w="57150" cap="flat" cmpd="sng">
              <a:solidFill>
                <a:srgbClr val="000000">
                  <a:alpha val="100000"/>
                </a:srgbClr>
              </a:solidFill>
              <a:prstDash val="solid"/>
              <a:round/>
              <a:headEnd type="none" w="med" len="med"/>
              <a:tailEnd type="none" w="med" len="med"/>
            </a:ln>
          </p:spPr>
          <p:txBody>
            <a:bodyPr/>
            <a:lstStyle/>
            <a:p>
              <a:endParaRPr lang="zh-CN" altLang="en-US"/>
            </a:p>
          </p:txBody>
        </p:sp>
      </p:grpSp>
      <p:sp>
        <p:nvSpPr>
          <p:cNvPr id="28" name="Rectangle 2"/>
          <p:cNvSpPr/>
          <p:nvPr/>
        </p:nvSpPr>
        <p:spPr>
          <a:xfrm>
            <a:off x="325189" y="5301208"/>
            <a:ext cx="8423275" cy="954087"/>
          </a:xfrm>
          <a:prstGeom prst="rect">
            <a:avLst/>
          </a:prstGeom>
          <a:noFill/>
          <a:ln w="9525">
            <a:noFill/>
          </a:ln>
        </p:spPr>
        <p:txBody>
          <a:bodyPr>
            <a:spAutoFit/>
          </a:bodyPr>
          <a:lstStyle/>
          <a:p>
            <a:pPr marL="457200" indent="-457200">
              <a:buFont typeface="Arial" panose="020B0604020202020204" pitchFamily="34" charset="0"/>
              <a:buChar char="•"/>
            </a:pPr>
            <a:r>
              <a:rPr lang="zh-CN" altLang="en-US" sz="2800" b="1" dirty="0">
                <a:solidFill>
                  <a:schemeClr val="accent2"/>
                </a:solidFill>
                <a:latin typeface="Times New Roman" panose="02020603050405020304" pitchFamily="18" charset="0"/>
              </a:rPr>
              <a:t>判断：</a:t>
            </a:r>
            <a:r>
              <a:rPr lang="zh-CN" altLang="zh-CN" sz="2800" b="1" dirty="0">
                <a:solidFill>
                  <a:schemeClr val="accent2"/>
                </a:solidFill>
                <a:latin typeface="Times New Roman" panose="02020603050405020304" pitchFamily="18" charset="0"/>
              </a:rPr>
              <a:t>自然光通过偏振片后将得到光强减半的线偏振光。</a:t>
            </a:r>
            <a:endParaRPr lang="zh-CN" altLang="en-US" sz="2800" b="1" dirty="0">
              <a:solidFill>
                <a:schemeClr val="accent2"/>
              </a:solidFill>
              <a:latin typeface="Times New Roman" panose="02020603050405020304" pitchFamily="18"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afterEffect">
                                  <p:stCondLst>
                                    <p:cond delay="0"/>
                                  </p:stCondLst>
                                  <p:childTnLst>
                                    <p:set>
                                      <p:cBhvr>
                                        <p:cTn id="6" dur="1" fill="hold">
                                          <p:stCondLst>
                                            <p:cond delay="0"/>
                                          </p:stCondLst>
                                        </p:cTn>
                                        <p:tgtEl>
                                          <p:spTgt spid="301058">
                                            <p:txEl>
                                              <p:pRg st="0" end="0"/>
                                            </p:txEl>
                                          </p:spTgt>
                                        </p:tgtEl>
                                        <p:attrNameLst>
                                          <p:attrName>style.visibility</p:attrName>
                                        </p:attrNameLst>
                                      </p:cBhvr>
                                      <p:to>
                                        <p:strVal val="visible"/>
                                      </p:to>
                                    </p:set>
                                    <p:animEffect transition="in" filter="blinds(horizontal)">
                                      <p:cBhvr>
                                        <p:cTn id="7" dur="500"/>
                                        <p:tgtEl>
                                          <p:spTgt spid="30105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01058">
                                            <p:txEl>
                                              <p:pRg st="1" end="1"/>
                                            </p:txEl>
                                          </p:spTgt>
                                        </p:tgtEl>
                                        <p:attrNameLst>
                                          <p:attrName>style.visibility</p:attrName>
                                        </p:attrNameLst>
                                      </p:cBhvr>
                                      <p:to>
                                        <p:strVal val="visible"/>
                                      </p:to>
                                    </p:set>
                                    <p:animEffect transition="in" filter="blinds(horizontal)">
                                      <p:cBhvr>
                                        <p:cTn id="12" dur="500"/>
                                        <p:tgtEl>
                                          <p:spTgt spid="30105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301058">
                                            <p:txEl>
                                              <p:pRg st="2" end="2"/>
                                            </p:txEl>
                                          </p:spTgt>
                                        </p:tgtEl>
                                        <p:attrNameLst>
                                          <p:attrName>style.visibility</p:attrName>
                                        </p:attrNameLst>
                                      </p:cBhvr>
                                      <p:to>
                                        <p:strVal val="visible"/>
                                      </p:to>
                                    </p:set>
                                    <p:animEffect transition="in" filter="blinds(horizontal)">
                                      <p:cBhvr>
                                        <p:cTn id="17" dur="500"/>
                                        <p:tgtEl>
                                          <p:spTgt spid="301058">
                                            <p:txEl>
                                              <p:pRg st="2" end="2"/>
                                            </p:txEl>
                                          </p:spTgt>
                                        </p:tgtEl>
                                      </p:cBhvr>
                                    </p:animEffect>
                                  </p:childTnLst>
                                </p:cTn>
                              </p:par>
                            </p:childTnLst>
                          </p:cTn>
                        </p:par>
                        <p:par>
                          <p:cTn id="18" fill="hold">
                            <p:stCondLst>
                              <p:cond delay="500"/>
                            </p:stCondLst>
                            <p:childTnLst>
                              <p:par>
                                <p:cTn id="19" presetID="3" presetClass="entr" presetSubtype="10" fill="hold" nodeType="afterEffect">
                                  <p:stCondLst>
                                    <p:cond delay="0"/>
                                  </p:stCondLst>
                                  <p:childTnLst>
                                    <p:set>
                                      <p:cBhvr>
                                        <p:cTn id="20" dur="1" fill="hold">
                                          <p:stCondLst>
                                            <p:cond delay="0"/>
                                          </p:stCondLst>
                                        </p:cTn>
                                        <p:tgtEl>
                                          <p:spTgt spid="28">
                                            <p:txEl>
                                              <p:pRg st="0" end="0"/>
                                            </p:txEl>
                                          </p:spTgt>
                                        </p:tgtEl>
                                        <p:attrNameLst>
                                          <p:attrName>style.visibility</p:attrName>
                                        </p:attrNameLst>
                                      </p:cBhvr>
                                      <p:to>
                                        <p:strVal val="visible"/>
                                      </p:to>
                                    </p:set>
                                    <p:animEffect transition="in" filter="blinds(horizontal)">
                                      <p:cBhvr>
                                        <p:cTn id="21" dur="500"/>
                                        <p:tgtEl>
                                          <p:spTgt spid="2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2083" name="Rectangle 3"/>
          <p:cNvSpPr>
            <a:spLocks noGrp="1"/>
          </p:cNvSpPr>
          <p:nvPr>
            <p:ph type="body" sz="half" idx="1"/>
          </p:nvPr>
        </p:nvSpPr>
        <p:spPr>
          <a:xfrm>
            <a:off x="612068" y="3068960"/>
            <a:ext cx="8028384" cy="1260475"/>
          </a:xfrm>
        </p:spPr>
        <p:txBody>
          <a:bodyPr vert="horz" wrap="square" lIns="91440" tIns="45720" rIns="91440" bIns="45720" anchor="t"/>
          <a:lstStyle/>
          <a:p>
            <a:pPr marL="0" indent="0" algn="just" eaLnBrk="1" hangingPunct="1">
              <a:buClrTx/>
              <a:buSzTx/>
              <a:buFontTx/>
              <a:buNone/>
            </a:pPr>
            <a:r>
              <a:rPr lang="zh-CN" altLang="en-US" sz="2800" b="1" dirty="0">
                <a:solidFill>
                  <a:schemeClr val="accent2"/>
                </a:solidFill>
                <a:ea typeface="黑体" panose="02010609060101010101" pitchFamily="49" charset="-122"/>
              </a:rPr>
              <a:t>马吕斯定律</a:t>
            </a:r>
            <a:r>
              <a:rPr lang="en-US" altLang="zh-CN" sz="2800" b="1" dirty="0">
                <a:solidFill>
                  <a:schemeClr val="accent2"/>
                </a:solidFill>
                <a:ea typeface="黑体" panose="02010609060101010101" pitchFamily="49" charset="-122"/>
              </a:rPr>
              <a:t>(Malus law)</a:t>
            </a:r>
            <a:r>
              <a:rPr lang="zh-CN" altLang="en-US" sz="2800" b="1" dirty="0">
                <a:solidFill>
                  <a:schemeClr val="accent2"/>
                </a:solidFill>
                <a:ea typeface="黑体" panose="02010609060101010101" pitchFamily="49" charset="-122"/>
              </a:rPr>
              <a:t>：</a:t>
            </a:r>
            <a:r>
              <a:rPr lang="zh-CN" altLang="en-US" sz="2800" b="1" dirty="0"/>
              <a:t>一束光强为</a:t>
            </a:r>
            <a:r>
              <a:rPr lang="en-US" altLang="zh-CN" sz="2800" b="1" i="1" dirty="0"/>
              <a:t>I</a:t>
            </a:r>
            <a:r>
              <a:rPr lang="en-US" altLang="zh-CN" sz="2800" b="1" baseline="-30000" dirty="0"/>
              <a:t>0</a:t>
            </a:r>
            <a:r>
              <a:rPr lang="zh-CN" altLang="en-US" sz="2800" b="1" dirty="0"/>
              <a:t>的</a:t>
            </a:r>
            <a:r>
              <a:rPr lang="zh-CN" altLang="en-US" sz="2800" b="1" dirty="0">
                <a:solidFill>
                  <a:schemeClr val="accent2"/>
                </a:solidFill>
                <a:ea typeface="黑体" panose="02010609060101010101" pitchFamily="49" charset="-122"/>
              </a:rPr>
              <a:t>线偏振光</a:t>
            </a:r>
            <a:r>
              <a:rPr lang="zh-CN" altLang="en-US" sz="2800" b="1" dirty="0"/>
              <a:t>，透过检偏器的透射光强为：</a:t>
            </a:r>
          </a:p>
        </p:txBody>
      </p:sp>
      <p:graphicFrame>
        <p:nvGraphicFramePr>
          <p:cNvPr id="302084" name="Object 4"/>
          <p:cNvGraphicFramePr>
            <a:graphicFrameLocks noChangeAspect="1"/>
          </p:cNvGraphicFramePr>
          <p:nvPr/>
        </p:nvGraphicFramePr>
        <p:xfrm>
          <a:off x="2232025" y="4149080"/>
          <a:ext cx="3348038" cy="1009650"/>
        </p:xfrm>
        <a:graphic>
          <a:graphicData uri="http://schemas.openxmlformats.org/presentationml/2006/ole">
            <mc:AlternateContent xmlns:mc="http://schemas.openxmlformats.org/markup-compatibility/2006">
              <mc:Choice xmlns:v="urn:schemas-microsoft-com:vml" Requires="v">
                <p:oleObj spid="_x0000_s2079" r:id="rId3" imgW="799465" imgH="241300" progId="Equation.3">
                  <p:embed/>
                </p:oleObj>
              </mc:Choice>
              <mc:Fallback>
                <p:oleObj r:id="rId3" imgW="799465" imgH="241300" progId="Equation.3">
                  <p:embed/>
                  <p:pic>
                    <p:nvPicPr>
                      <p:cNvPr id="0" name="图片 3273"/>
                      <p:cNvPicPr/>
                      <p:nvPr/>
                    </p:nvPicPr>
                    <p:blipFill>
                      <a:blip r:embed="rId4"/>
                      <a:stretch>
                        <a:fillRect/>
                      </a:stretch>
                    </p:blipFill>
                    <p:spPr>
                      <a:xfrm>
                        <a:off x="2232025" y="4149080"/>
                        <a:ext cx="3348038" cy="1009650"/>
                      </a:xfrm>
                      <a:prstGeom prst="rect">
                        <a:avLst/>
                      </a:prstGeom>
                      <a:solidFill>
                        <a:srgbClr val="FFFF66"/>
                      </a:solidFill>
                      <a:ln w="9525" cap="flat" cmpd="sng">
                        <a:solidFill>
                          <a:srgbClr val="FF6600"/>
                        </a:solidFill>
                        <a:prstDash val="solid"/>
                        <a:miter/>
                        <a:headEnd type="none" w="med" len="med"/>
                        <a:tailEnd type="none" w="med" len="med"/>
                      </a:ln>
                    </p:spPr>
                  </p:pic>
                </p:oleObj>
              </mc:Fallback>
            </mc:AlternateContent>
          </a:graphicData>
        </a:graphic>
      </p:graphicFrame>
      <p:sp>
        <p:nvSpPr>
          <p:cNvPr id="302086" name="AutoShape 6"/>
          <p:cNvSpPr/>
          <p:nvPr/>
        </p:nvSpPr>
        <p:spPr>
          <a:xfrm>
            <a:off x="1043608" y="5338118"/>
            <a:ext cx="6624017" cy="539750"/>
          </a:xfrm>
          <a:prstGeom prst="wedgeRectCallout">
            <a:avLst>
              <a:gd name="adj1" fmla="val 15009"/>
              <a:gd name="adj2" fmla="val -129412"/>
            </a:avLst>
          </a:prstGeom>
          <a:solidFill>
            <a:srgbClr val="66FFFF"/>
          </a:solidFill>
          <a:ln w="9525" cap="flat" cmpd="sng">
            <a:solidFill>
              <a:srgbClr val="000000"/>
            </a:solidFill>
            <a:prstDash val="solid"/>
            <a:miter/>
            <a:headEnd type="none" w="med" len="med"/>
            <a:tailEnd type="none" w="med" len="med"/>
          </a:ln>
        </p:spPr>
        <p:txBody>
          <a:bodyPr/>
          <a:lstStyle/>
          <a:p>
            <a:pPr algn="ctr"/>
            <a:r>
              <a:rPr lang="zh-CN" altLang="en-US" sz="2400" b="1" dirty="0">
                <a:solidFill>
                  <a:schemeClr val="tx2"/>
                </a:solidFill>
                <a:latin typeface="Times New Roman" panose="02020603050405020304" pitchFamily="18" charset="0"/>
                <a:ea typeface="黑体" panose="02010609060101010101" pitchFamily="49" charset="-122"/>
              </a:rPr>
              <a:t>线偏振光振动方向与检偏器透振方向的夹角</a:t>
            </a:r>
          </a:p>
        </p:txBody>
      </p:sp>
      <p:grpSp>
        <p:nvGrpSpPr>
          <p:cNvPr id="7" name="Group 4"/>
          <p:cNvGrpSpPr/>
          <p:nvPr/>
        </p:nvGrpSpPr>
        <p:grpSpPr>
          <a:xfrm>
            <a:off x="1246188" y="115888"/>
            <a:ext cx="6623050" cy="2625725"/>
            <a:chOff x="785" y="142"/>
            <a:chExt cx="4172" cy="1654"/>
          </a:xfrm>
        </p:grpSpPr>
        <p:sp>
          <p:nvSpPr>
            <p:cNvPr id="8" name="Freeform 5"/>
            <p:cNvSpPr/>
            <p:nvPr/>
          </p:nvSpPr>
          <p:spPr>
            <a:xfrm>
              <a:off x="3874" y="557"/>
              <a:ext cx="973" cy="241"/>
            </a:xfrm>
            <a:custGeom>
              <a:avLst/>
              <a:gdLst/>
              <a:ahLst/>
              <a:cxnLst>
                <a:cxn ang="0">
                  <a:pos x="0" y="1"/>
                </a:cxn>
                <a:cxn ang="0">
                  <a:pos x="16" y="0"/>
                </a:cxn>
              </a:cxnLst>
              <a:rect l="0" t="0" r="0" b="0"/>
              <a:pathLst>
                <a:path w="1335" h="435">
                  <a:moveTo>
                    <a:pt x="0" y="435"/>
                  </a:moveTo>
                  <a:lnTo>
                    <a:pt x="1335" y="0"/>
                  </a:lnTo>
                </a:path>
              </a:pathLst>
            </a:custGeom>
            <a:noFill/>
            <a:ln w="38100" cap="flat" cmpd="sng">
              <a:solidFill>
                <a:srgbClr val="000000">
                  <a:alpha val="100000"/>
                </a:srgbClr>
              </a:solidFill>
              <a:prstDash val="solid"/>
              <a:round/>
              <a:headEnd type="none" w="med" len="med"/>
              <a:tailEnd type="stealth" w="med" len="med"/>
            </a:ln>
          </p:spPr>
          <p:txBody>
            <a:bodyPr/>
            <a:lstStyle/>
            <a:p>
              <a:endParaRPr lang="zh-CN" altLang="en-US"/>
            </a:p>
          </p:txBody>
        </p:sp>
        <p:sp>
          <p:nvSpPr>
            <p:cNvPr id="9" name="Freeform 6"/>
            <p:cNvSpPr/>
            <p:nvPr/>
          </p:nvSpPr>
          <p:spPr>
            <a:xfrm>
              <a:off x="3907" y="462"/>
              <a:ext cx="634" cy="490"/>
            </a:xfrm>
            <a:custGeom>
              <a:avLst/>
              <a:gdLst/>
              <a:ahLst/>
              <a:cxnLst>
                <a:cxn ang="0">
                  <a:pos x="0" y="1"/>
                </a:cxn>
                <a:cxn ang="0">
                  <a:pos x="10" y="0"/>
                </a:cxn>
              </a:cxnLst>
              <a:rect l="0" t="0" r="0" b="0"/>
              <a:pathLst>
                <a:path w="870" h="885">
                  <a:moveTo>
                    <a:pt x="0" y="885"/>
                  </a:moveTo>
                  <a:lnTo>
                    <a:pt x="870" y="0"/>
                  </a:lnTo>
                </a:path>
              </a:pathLst>
            </a:custGeom>
            <a:noFill/>
            <a:ln w="38100" cap="flat" cmpd="sng">
              <a:solidFill>
                <a:srgbClr val="0000FF">
                  <a:alpha val="100000"/>
                </a:srgbClr>
              </a:solidFill>
              <a:prstDash val="solid"/>
              <a:round/>
              <a:headEnd type="none" w="med" len="med"/>
              <a:tailEnd type="none" w="med" len="med"/>
            </a:ln>
          </p:spPr>
          <p:txBody>
            <a:bodyPr/>
            <a:lstStyle/>
            <a:p>
              <a:endParaRPr lang="zh-CN" altLang="en-US"/>
            </a:p>
          </p:txBody>
        </p:sp>
        <p:sp>
          <p:nvSpPr>
            <p:cNvPr id="10" name="Oval 7"/>
            <p:cNvSpPr/>
            <p:nvPr/>
          </p:nvSpPr>
          <p:spPr>
            <a:xfrm>
              <a:off x="1948" y="872"/>
              <a:ext cx="525" cy="692"/>
            </a:xfrm>
            <a:prstGeom prst="ellipse">
              <a:avLst/>
            </a:prstGeom>
            <a:solidFill>
              <a:srgbClr val="FFFFFF"/>
            </a:solidFill>
            <a:ln w="9525" cap="flat" cmpd="sng">
              <a:solidFill>
                <a:srgbClr val="000000"/>
              </a:solidFill>
              <a:prstDash val="solid"/>
              <a:headEnd type="none" w="med" len="med"/>
              <a:tailEnd type="none" w="med" len="med"/>
            </a:ln>
          </p:spPr>
          <p:txBody>
            <a:bodyPr/>
            <a:lstStyle/>
            <a:p>
              <a:endParaRPr lang="zh-CN" altLang="zh-CN" dirty="0">
                <a:latin typeface="Times New Roman" panose="02020603050405020304" pitchFamily="18" charset="0"/>
              </a:endParaRPr>
            </a:p>
          </p:txBody>
        </p:sp>
        <p:sp>
          <p:nvSpPr>
            <p:cNvPr id="11" name="Oval 8" descr="深色竖线"/>
            <p:cNvSpPr/>
            <p:nvPr/>
          </p:nvSpPr>
          <p:spPr>
            <a:xfrm>
              <a:off x="1862" y="872"/>
              <a:ext cx="525" cy="692"/>
            </a:xfrm>
            <a:prstGeom prst="ellipse">
              <a:avLst/>
            </a:prstGeom>
            <a:pattFill prst="dkVert">
              <a:fgClr>
                <a:srgbClr val="FF0000"/>
              </a:fgClr>
              <a:bgClr>
                <a:srgbClr val="FFFFFF"/>
              </a:bgClr>
            </a:pattFill>
            <a:ln w="9525" cap="flat" cmpd="sng">
              <a:solidFill>
                <a:srgbClr val="000000"/>
              </a:solidFill>
              <a:prstDash val="solid"/>
              <a:headEnd type="none" w="med" len="med"/>
              <a:tailEnd type="none" w="med" len="med"/>
            </a:ln>
          </p:spPr>
          <p:txBody>
            <a:bodyPr/>
            <a:lstStyle/>
            <a:p>
              <a:endParaRPr lang="zh-CN" altLang="en-US" dirty="0">
                <a:latin typeface="Times New Roman" panose="02020603050405020304" pitchFamily="18" charset="0"/>
              </a:endParaRPr>
            </a:p>
          </p:txBody>
        </p:sp>
        <p:sp>
          <p:nvSpPr>
            <p:cNvPr id="12" name="Oval 9"/>
            <p:cNvSpPr/>
            <p:nvPr/>
          </p:nvSpPr>
          <p:spPr>
            <a:xfrm>
              <a:off x="3306" y="527"/>
              <a:ext cx="524" cy="691"/>
            </a:xfrm>
            <a:prstGeom prst="ellipse">
              <a:avLst/>
            </a:prstGeom>
            <a:solidFill>
              <a:srgbClr val="FFFFFF"/>
            </a:solidFill>
            <a:ln w="9525" cap="flat" cmpd="sng">
              <a:solidFill>
                <a:srgbClr val="000000"/>
              </a:solidFill>
              <a:prstDash val="solid"/>
              <a:headEnd type="none" w="med" len="med"/>
              <a:tailEnd type="none" w="med" len="med"/>
            </a:ln>
          </p:spPr>
          <p:txBody>
            <a:bodyPr/>
            <a:lstStyle/>
            <a:p>
              <a:endParaRPr lang="zh-CN" altLang="en-US" dirty="0">
                <a:latin typeface="Times New Roman" panose="02020603050405020304" pitchFamily="18" charset="0"/>
              </a:endParaRPr>
            </a:p>
          </p:txBody>
        </p:sp>
        <p:sp>
          <p:nvSpPr>
            <p:cNvPr id="13" name="Oval 10" descr="宽上对角线"/>
            <p:cNvSpPr/>
            <p:nvPr/>
          </p:nvSpPr>
          <p:spPr>
            <a:xfrm>
              <a:off x="3220" y="527"/>
              <a:ext cx="524" cy="691"/>
            </a:xfrm>
            <a:prstGeom prst="ellipse">
              <a:avLst/>
            </a:prstGeom>
            <a:pattFill prst="wdUpDiag">
              <a:fgClr>
                <a:schemeClr val="accent2"/>
              </a:fgClr>
              <a:bgClr>
                <a:srgbClr val="FFFFFF"/>
              </a:bgClr>
            </a:pattFill>
            <a:ln w="9525" cap="flat" cmpd="sng">
              <a:solidFill>
                <a:srgbClr val="000000"/>
              </a:solidFill>
              <a:prstDash val="solid"/>
              <a:headEnd type="none" w="med" len="med"/>
              <a:tailEnd type="none" w="med" len="med"/>
            </a:ln>
          </p:spPr>
          <p:txBody>
            <a:bodyPr/>
            <a:lstStyle/>
            <a:p>
              <a:endParaRPr lang="zh-CN" altLang="en-US" dirty="0">
                <a:latin typeface="Times New Roman" panose="02020603050405020304" pitchFamily="18" charset="0"/>
              </a:endParaRPr>
            </a:p>
          </p:txBody>
        </p:sp>
        <p:sp>
          <p:nvSpPr>
            <p:cNvPr id="14" name="Freeform 11"/>
            <p:cNvSpPr/>
            <p:nvPr/>
          </p:nvSpPr>
          <p:spPr>
            <a:xfrm>
              <a:off x="1469" y="1346"/>
              <a:ext cx="262" cy="63"/>
            </a:xfrm>
            <a:custGeom>
              <a:avLst/>
              <a:gdLst/>
              <a:ahLst/>
              <a:cxnLst>
                <a:cxn ang="0">
                  <a:pos x="0" y="1"/>
                </a:cxn>
                <a:cxn ang="0">
                  <a:pos x="4" y="0"/>
                </a:cxn>
              </a:cxnLst>
              <a:rect l="0" t="0" r="0" b="0"/>
              <a:pathLst>
                <a:path w="360" h="113">
                  <a:moveTo>
                    <a:pt x="0" y="113"/>
                  </a:moveTo>
                  <a:lnTo>
                    <a:pt x="360" y="0"/>
                  </a:lnTo>
                </a:path>
              </a:pathLst>
            </a:custGeom>
            <a:noFill/>
            <a:ln w="38100" cap="flat" cmpd="sng">
              <a:solidFill>
                <a:srgbClr val="000000">
                  <a:alpha val="100000"/>
                </a:srgbClr>
              </a:solidFill>
              <a:prstDash val="solid"/>
              <a:round/>
              <a:headEnd type="none" w="med" len="med"/>
              <a:tailEnd type="stealth" w="med" len="med"/>
            </a:ln>
          </p:spPr>
          <p:txBody>
            <a:bodyPr/>
            <a:lstStyle/>
            <a:p>
              <a:endParaRPr lang="zh-CN" altLang="en-US"/>
            </a:p>
          </p:txBody>
        </p:sp>
        <p:sp>
          <p:nvSpPr>
            <p:cNvPr id="15" name="Line 12"/>
            <p:cNvSpPr/>
            <p:nvPr/>
          </p:nvSpPr>
          <p:spPr>
            <a:xfrm>
              <a:off x="2781" y="872"/>
              <a:ext cx="0" cy="432"/>
            </a:xfrm>
            <a:prstGeom prst="line">
              <a:avLst/>
            </a:prstGeom>
            <a:ln w="57150" cap="flat" cmpd="sng">
              <a:solidFill>
                <a:srgbClr val="FF0000"/>
              </a:solidFill>
              <a:prstDash val="solid"/>
              <a:headEnd type="stealth" w="med" len="med"/>
              <a:tailEnd type="stealth" w="med" len="med"/>
            </a:ln>
          </p:spPr>
        </p:sp>
        <p:sp>
          <p:nvSpPr>
            <p:cNvPr id="16" name="Freeform 13"/>
            <p:cNvSpPr/>
            <p:nvPr/>
          </p:nvSpPr>
          <p:spPr>
            <a:xfrm>
              <a:off x="2529" y="1018"/>
              <a:ext cx="520" cy="120"/>
            </a:xfrm>
            <a:custGeom>
              <a:avLst/>
              <a:gdLst/>
              <a:ahLst/>
              <a:cxnLst>
                <a:cxn ang="0">
                  <a:pos x="0" y="1"/>
                </a:cxn>
                <a:cxn ang="0">
                  <a:pos x="9" y="0"/>
                </a:cxn>
              </a:cxnLst>
              <a:rect l="0" t="0" r="0" b="0"/>
              <a:pathLst>
                <a:path w="713" h="217">
                  <a:moveTo>
                    <a:pt x="0" y="217"/>
                  </a:moveTo>
                  <a:lnTo>
                    <a:pt x="713" y="0"/>
                  </a:lnTo>
                </a:path>
              </a:pathLst>
            </a:custGeom>
            <a:noFill/>
            <a:ln w="38100" cap="flat" cmpd="sng">
              <a:solidFill>
                <a:srgbClr val="000000">
                  <a:alpha val="100000"/>
                </a:srgbClr>
              </a:solidFill>
              <a:prstDash val="solid"/>
              <a:round/>
              <a:headEnd type="none" w="med" len="med"/>
              <a:tailEnd type="stealth" w="med" len="med"/>
            </a:ln>
          </p:spPr>
          <p:txBody>
            <a:bodyPr/>
            <a:lstStyle/>
            <a:p>
              <a:endParaRPr lang="zh-CN" altLang="en-US"/>
            </a:p>
          </p:txBody>
        </p:sp>
        <p:sp>
          <p:nvSpPr>
            <p:cNvPr id="17" name="Freeform 14"/>
            <p:cNvSpPr/>
            <p:nvPr/>
          </p:nvSpPr>
          <p:spPr>
            <a:xfrm>
              <a:off x="944" y="1391"/>
              <a:ext cx="317" cy="237"/>
            </a:xfrm>
            <a:custGeom>
              <a:avLst/>
              <a:gdLst/>
              <a:ahLst/>
              <a:cxnLst>
                <a:cxn ang="0">
                  <a:pos x="0" y="0"/>
                </a:cxn>
                <a:cxn ang="0">
                  <a:pos x="5" y="1"/>
                </a:cxn>
              </a:cxnLst>
              <a:rect l="0" t="0" r="0" b="0"/>
              <a:pathLst>
                <a:path w="435" h="429">
                  <a:moveTo>
                    <a:pt x="0" y="0"/>
                  </a:moveTo>
                  <a:lnTo>
                    <a:pt x="435" y="429"/>
                  </a:lnTo>
                </a:path>
              </a:pathLst>
            </a:custGeom>
            <a:noFill/>
            <a:ln w="57150" cap="flat" cmpd="sng">
              <a:solidFill>
                <a:srgbClr val="FF0000">
                  <a:alpha val="100000"/>
                </a:srgbClr>
              </a:solidFill>
              <a:prstDash val="solid"/>
              <a:round/>
              <a:headEnd type="stealth" w="med" len="med"/>
              <a:tailEnd type="stealth" w="med" len="med"/>
            </a:ln>
          </p:spPr>
          <p:txBody>
            <a:bodyPr/>
            <a:lstStyle/>
            <a:p>
              <a:endParaRPr lang="zh-CN" altLang="en-US"/>
            </a:p>
          </p:txBody>
        </p:sp>
        <p:sp>
          <p:nvSpPr>
            <p:cNvPr id="18" name="Freeform 15"/>
            <p:cNvSpPr/>
            <p:nvPr/>
          </p:nvSpPr>
          <p:spPr>
            <a:xfrm>
              <a:off x="944" y="1371"/>
              <a:ext cx="306" cy="279"/>
            </a:xfrm>
            <a:custGeom>
              <a:avLst/>
              <a:gdLst/>
              <a:ahLst/>
              <a:cxnLst>
                <a:cxn ang="0">
                  <a:pos x="5" y="0"/>
                </a:cxn>
                <a:cxn ang="0">
                  <a:pos x="0" y="1"/>
                </a:cxn>
              </a:cxnLst>
              <a:rect l="0" t="0" r="0" b="0"/>
              <a:pathLst>
                <a:path w="420" h="504">
                  <a:moveTo>
                    <a:pt x="420" y="0"/>
                  </a:moveTo>
                  <a:lnTo>
                    <a:pt x="0" y="504"/>
                  </a:lnTo>
                </a:path>
              </a:pathLst>
            </a:custGeom>
            <a:noFill/>
            <a:ln w="57150" cap="flat" cmpd="sng">
              <a:solidFill>
                <a:schemeClr val="accent2">
                  <a:alpha val="100000"/>
                </a:schemeClr>
              </a:solidFill>
              <a:prstDash val="solid"/>
              <a:round/>
              <a:headEnd type="stealth" w="med" len="med"/>
              <a:tailEnd type="stealth" w="med" len="med"/>
            </a:ln>
          </p:spPr>
          <p:txBody>
            <a:bodyPr/>
            <a:lstStyle/>
            <a:p>
              <a:endParaRPr lang="zh-CN" altLang="en-US"/>
            </a:p>
          </p:txBody>
        </p:sp>
        <p:sp>
          <p:nvSpPr>
            <p:cNvPr id="19" name="Text Box 16"/>
            <p:cNvSpPr txBox="1"/>
            <p:nvPr/>
          </p:nvSpPr>
          <p:spPr>
            <a:xfrm>
              <a:off x="2441" y="604"/>
              <a:ext cx="656" cy="172"/>
            </a:xfrm>
            <a:prstGeom prst="rect">
              <a:avLst/>
            </a:prstGeom>
            <a:noFill/>
            <a:ln w="9525">
              <a:noFill/>
            </a:ln>
          </p:spPr>
          <p:txBody>
            <a:bodyPr lIns="0" tIns="0" rIns="0" bIns="0"/>
            <a:lstStyle/>
            <a:p>
              <a:r>
                <a:rPr lang="zh-CN" altLang="en-US" sz="2000" b="1" dirty="0">
                  <a:latin typeface="黑体" panose="02010609060101010101" pitchFamily="49" charset="-122"/>
                  <a:ea typeface="黑体" panose="02010609060101010101" pitchFamily="49" charset="-122"/>
                </a:rPr>
                <a:t>透振方向</a:t>
              </a:r>
            </a:p>
          </p:txBody>
        </p:sp>
        <p:sp>
          <p:nvSpPr>
            <p:cNvPr id="20" name="Text Box 17"/>
            <p:cNvSpPr txBox="1"/>
            <p:nvPr/>
          </p:nvSpPr>
          <p:spPr>
            <a:xfrm>
              <a:off x="1987" y="1624"/>
              <a:ext cx="656" cy="172"/>
            </a:xfrm>
            <a:prstGeom prst="rect">
              <a:avLst/>
            </a:prstGeom>
            <a:noFill/>
            <a:ln w="9525">
              <a:noFill/>
            </a:ln>
          </p:spPr>
          <p:txBody>
            <a:bodyPr lIns="0" tIns="0" rIns="0" bIns="0"/>
            <a:lstStyle/>
            <a:p>
              <a:r>
                <a:rPr lang="zh-CN" altLang="en-US" sz="2000" b="1" dirty="0">
                  <a:solidFill>
                    <a:schemeClr val="accent2"/>
                  </a:solidFill>
                  <a:latin typeface="黑体" panose="02010609060101010101" pitchFamily="49" charset="-122"/>
                  <a:ea typeface="黑体" panose="02010609060101010101" pitchFamily="49" charset="-122"/>
                </a:rPr>
                <a:t>起偏器</a:t>
              </a:r>
            </a:p>
          </p:txBody>
        </p:sp>
        <p:sp>
          <p:nvSpPr>
            <p:cNvPr id="21" name="Text Box 18"/>
            <p:cNvSpPr txBox="1"/>
            <p:nvPr/>
          </p:nvSpPr>
          <p:spPr>
            <a:xfrm>
              <a:off x="3394" y="1329"/>
              <a:ext cx="656" cy="173"/>
            </a:xfrm>
            <a:prstGeom prst="rect">
              <a:avLst/>
            </a:prstGeom>
            <a:noFill/>
            <a:ln w="9525">
              <a:noFill/>
            </a:ln>
          </p:spPr>
          <p:txBody>
            <a:bodyPr lIns="0" tIns="0" rIns="0" bIns="0"/>
            <a:lstStyle/>
            <a:p>
              <a:r>
                <a:rPr lang="zh-CN" altLang="en-US" sz="2000" b="1" dirty="0">
                  <a:solidFill>
                    <a:schemeClr val="accent2"/>
                  </a:solidFill>
                  <a:latin typeface="黑体" panose="02010609060101010101" pitchFamily="49" charset="-122"/>
                  <a:ea typeface="黑体" panose="02010609060101010101" pitchFamily="49" charset="-122"/>
                </a:rPr>
                <a:t>检偏器</a:t>
              </a:r>
            </a:p>
          </p:txBody>
        </p:sp>
        <p:sp>
          <p:nvSpPr>
            <p:cNvPr id="22" name="Text Box 19"/>
            <p:cNvSpPr txBox="1"/>
            <p:nvPr/>
          </p:nvSpPr>
          <p:spPr>
            <a:xfrm>
              <a:off x="1965" y="581"/>
              <a:ext cx="262" cy="172"/>
            </a:xfrm>
            <a:prstGeom prst="rect">
              <a:avLst/>
            </a:prstGeom>
            <a:noFill/>
            <a:ln w="9525">
              <a:noFill/>
            </a:ln>
          </p:spPr>
          <p:txBody>
            <a:bodyPr lIns="0" tIns="0" rIns="0" bIns="0"/>
            <a:lstStyle/>
            <a:p>
              <a:r>
                <a:rPr lang="en-US" altLang="zh-CN" sz="2000" b="1" i="1" dirty="0">
                  <a:latin typeface="黑体" panose="02010609060101010101" pitchFamily="49" charset="-122"/>
                  <a:ea typeface="黑体" panose="02010609060101010101" pitchFamily="49" charset="-122"/>
                </a:rPr>
                <a:t>P</a:t>
              </a:r>
              <a:r>
                <a:rPr lang="en-US" altLang="zh-CN" sz="2000" b="1" baseline="-25000" dirty="0">
                  <a:latin typeface="黑体" panose="02010609060101010101" pitchFamily="49" charset="-122"/>
                  <a:ea typeface="黑体" panose="02010609060101010101" pitchFamily="49" charset="-122"/>
                </a:rPr>
                <a:t>1</a:t>
              </a:r>
              <a:endParaRPr lang="en-US" altLang="zh-CN" sz="2000" b="1" dirty="0">
                <a:latin typeface="黑体" panose="02010609060101010101" pitchFamily="49" charset="-122"/>
                <a:ea typeface="黑体" panose="02010609060101010101" pitchFamily="49" charset="-122"/>
              </a:endParaRPr>
            </a:p>
          </p:txBody>
        </p:sp>
        <p:sp>
          <p:nvSpPr>
            <p:cNvPr id="23" name="Text Box 20"/>
            <p:cNvSpPr txBox="1"/>
            <p:nvPr/>
          </p:nvSpPr>
          <p:spPr>
            <a:xfrm>
              <a:off x="3371" y="263"/>
              <a:ext cx="262" cy="173"/>
            </a:xfrm>
            <a:prstGeom prst="rect">
              <a:avLst/>
            </a:prstGeom>
            <a:noFill/>
            <a:ln w="9525">
              <a:noFill/>
            </a:ln>
          </p:spPr>
          <p:txBody>
            <a:bodyPr lIns="0" tIns="0" rIns="0" bIns="0"/>
            <a:lstStyle/>
            <a:p>
              <a:r>
                <a:rPr lang="en-US" altLang="zh-CN" sz="2000" b="1" i="1" dirty="0">
                  <a:latin typeface="黑体" panose="02010609060101010101" pitchFamily="49" charset="-122"/>
                  <a:ea typeface="黑体" panose="02010609060101010101" pitchFamily="49" charset="-122"/>
                </a:rPr>
                <a:t>P</a:t>
              </a:r>
              <a:r>
                <a:rPr lang="en-US" altLang="zh-CN" sz="2000" b="1" baseline="-25000" dirty="0">
                  <a:latin typeface="黑体" panose="02010609060101010101" pitchFamily="49" charset="-122"/>
                  <a:ea typeface="黑体" panose="02010609060101010101" pitchFamily="49" charset="-122"/>
                </a:rPr>
                <a:t>2</a:t>
              </a:r>
              <a:endParaRPr lang="en-US" altLang="zh-CN" sz="2000" b="1" dirty="0">
                <a:latin typeface="黑体" panose="02010609060101010101" pitchFamily="49" charset="-122"/>
                <a:ea typeface="黑体" panose="02010609060101010101" pitchFamily="49" charset="-122"/>
              </a:endParaRPr>
            </a:p>
          </p:txBody>
        </p:sp>
        <p:sp>
          <p:nvSpPr>
            <p:cNvPr id="24" name="Text Box 21"/>
            <p:cNvSpPr txBox="1"/>
            <p:nvPr/>
          </p:nvSpPr>
          <p:spPr>
            <a:xfrm>
              <a:off x="4332" y="300"/>
              <a:ext cx="262" cy="173"/>
            </a:xfrm>
            <a:prstGeom prst="rect">
              <a:avLst/>
            </a:prstGeom>
            <a:noFill/>
            <a:ln w="9525">
              <a:noFill/>
            </a:ln>
          </p:spPr>
          <p:txBody>
            <a:bodyPr lIns="0" tIns="0" rIns="0" bIns="0"/>
            <a:lstStyle/>
            <a:p>
              <a:r>
                <a:rPr lang="en-US" altLang="zh-CN" sz="2000" b="1" i="1" dirty="0">
                  <a:latin typeface="黑体" panose="02010609060101010101" pitchFamily="49" charset="-122"/>
                  <a:ea typeface="黑体" panose="02010609060101010101" pitchFamily="49" charset="-122"/>
                  <a:sym typeface="Symbol" panose="05050102010706020507" pitchFamily="18" charset="2"/>
                </a:rPr>
                <a:t></a:t>
              </a:r>
              <a:endParaRPr lang="en-US" altLang="zh-CN" sz="2000" b="1" i="1" dirty="0">
                <a:latin typeface="黑体" panose="02010609060101010101" pitchFamily="49" charset="-122"/>
                <a:ea typeface="黑体" panose="02010609060101010101" pitchFamily="49" charset="-122"/>
              </a:endParaRPr>
            </a:p>
          </p:txBody>
        </p:sp>
        <p:sp>
          <p:nvSpPr>
            <p:cNvPr id="25" name="Text Box 22"/>
            <p:cNvSpPr txBox="1"/>
            <p:nvPr/>
          </p:nvSpPr>
          <p:spPr>
            <a:xfrm>
              <a:off x="4301" y="808"/>
              <a:ext cx="656" cy="172"/>
            </a:xfrm>
            <a:prstGeom prst="rect">
              <a:avLst/>
            </a:prstGeom>
            <a:noFill/>
            <a:ln w="9525">
              <a:noFill/>
            </a:ln>
          </p:spPr>
          <p:txBody>
            <a:bodyPr lIns="0" tIns="0" rIns="0" bIns="0"/>
            <a:lstStyle/>
            <a:p>
              <a:r>
                <a:rPr lang="en-US" altLang="zh-CN" sz="2400" b="1" i="1" dirty="0">
                  <a:latin typeface="宋体" panose="02010600030101010101" pitchFamily="2" charset="-122"/>
                </a:rPr>
                <a:t>E</a:t>
              </a:r>
              <a:r>
                <a:rPr lang="en-US" altLang="zh-CN" sz="2400" b="1" baseline="-25000" dirty="0">
                  <a:latin typeface="宋体" panose="02010600030101010101" pitchFamily="2" charset="-122"/>
                </a:rPr>
                <a:t>0</a:t>
              </a:r>
              <a:r>
                <a:rPr lang="en-US" altLang="zh-CN" sz="2400" b="1" dirty="0">
                  <a:latin typeface="宋体" panose="02010600030101010101" pitchFamily="2" charset="-122"/>
                </a:rPr>
                <a:t>cos</a:t>
              </a:r>
              <a:r>
                <a:rPr lang="en-US" altLang="zh-CN" sz="2400" b="1" i="1" dirty="0">
                  <a:latin typeface="宋体" panose="02010600030101010101" pitchFamily="2" charset="-122"/>
                  <a:sym typeface="Symbol" panose="05050102010706020507" pitchFamily="18" charset="2"/>
                </a:rPr>
                <a:t></a:t>
              </a:r>
              <a:endParaRPr lang="en-US" altLang="zh-CN" sz="2400" b="1" i="1" dirty="0">
                <a:latin typeface="宋体" panose="02010600030101010101" pitchFamily="2" charset="-122"/>
              </a:endParaRPr>
            </a:p>
          </p:txBody>
        </p:sp>
        <p:sp>
          <p:nvSpPr>
            <p:cNvPr id="26" name="Text Box 23"/>
            <p:cNvSpPr txBox="1"/>
            <p:nvPr/>
          </p:nvSpPr>
          <p:spPr>
            <a:xfrm>
              <a:off x="785" y="1057"/>
              <a:ext cx="656" cy="172"/>
            </a:xfrm>
            <a:prstGeom prst="rect">
              <a:avLst/>
            </a:prstGeom>
            <a:noFill/>
            <a:ln w="9525">
              <a:noFill/>
            </a:ln>
          </p:spPr>
          <p:txBody>
            <a:bodyPr lIns="0" tIns="0" rIns="0" bIns="0"/>
            <a:lstStyle/>
            <a:p>
              <a:r>
                <a:rPr lang="zh-CN" altLang="en-US" sz="2000" b="1" dirty="0">
                  <a:solidFill>
                    <a:srgbClr val="000000"/>
                  </a:solidFill>
                  <a:latin typeface="黑体" panose="02010609060101010101" pitchFamily="49" charset="-122"/>
                  <a:ea typeface="黑体" panose="02010609060101010101" pitchFamily="49" charset="-122"/>
                </a:rPr>
                <a:t>自然光</a:t>
              </a:r>
            </a:p>
          </p:txBody>
        </p:sp>
        <p:sp>
          <p:nvSpPr>
            <p:cNvPr id="27" name="Line 24"/>
            <p:cNvSpPr/>
            <p:nvPr/>
          </p:nvSpPr>
          <p:spPr>
            <a:xfrm>
              <a:off x="4218" y="346"/>
              <a:ext cx="182" cy="227"/>
            </a:xfrm>
            <a:prstGeom prst="line">
              <a:avLst/>
            </a:prstGeom>
            <a:ln w="57150" cap="flat" cmpd="sng">
              <a:solidFill>
                <a:srgbClr val="000000"/>
              </a:solidFill>
              <a:prstDash val="solid"/>
              <a:headEnd type="none" w="med" len="med"/>
              <a:tailEnd type="none" w="med" len="med"/>
            </a:ln>
          </p:spPr>
        </p:sp>
        <p:sp>
          <p:nvSpPr>
            <p:cNvPr id="28" name="Line 25"/>
            <p:cNvSpPr/>
            <p:nvPr/>
          </p:nvSpPr>
          <p:spPr>
            <a:xfrm flipV="1">
              <a:off x="4173" y="550"/>
              <a:ext cx="249" cy="181"/>
            </a:xfrm>
            <a:prstGeom prst="line">
              <a:avLst/>
            </a:prstGeom>
            <a:ln w="76200" cap="flat" cmpd="sng">
              <a:solidFill>
                <a:srgbClr val="0000FF"/>
              </a:solidFill>
              <a:prstDash val="solid"/>
              <a:headEnd type="none" w="med" len="med"/>
              <a:tailEnd type="triangle" w="sm" len="sm"/>
            </a:ln>
          </p:spPr>
        </p:sp>
        <p:sp>
          <p:nvSpPr>
            <p:cNvPr id="29" name="Text Box 26"/>
            <p:cNvSpPr txBox="1"/>
            <p:nvPr/>
          </p:nvSpPr>
          <p:spPr>
            <a:xfrm>
              <a:off x="3923" y="142"/>
              <a:ext cx="226" cy="272"/>
            </a:xfrm>
            <a:prstGeom prst="rect">
              <a:avLst/>
            </a:prstGeom>
            <a:noFill/>
            <a:ln w="9525">
              <a:noFill/>
            </a:ln>
          </p:spPr>
          <p:txBody>
            <a:bodyPr lIns="0" tIns="0" rIns="0" bIns="0"/>
            <a:lstStyle/>
            <a:p>
              <a:r>
                <a:rPr lang="en-US" altLang="zh-CN" sz="2400" b="1" i="1" dirty="0">
                  <a:solidFill>
                    <a:srgbClr val="FF0000"/>
                  </a:solidFill>
                  <a:latin typeface="宋体" panose="02010600030101010101" pitchFamily="2" charset="-122"/>
                </a:rPr>
                <a:t>E</a:t>
              </a:r>
              <a:r>
                <a:rPr lang="en-US" altLang="zh-CN" sz="2400" b="1" baseline="-25000" dirty="0">
                  <a:solidFill>
                    <a:srgbClr val="FF0000"/>
                  </a:solidFill>
                  <a:latin typeface="宋体" panose="02010600030101010101" pitchFamily="2" charset="-122"/>
                </a:rPr>
                <a:t>0</a:t>
              </a:r>
              <a:endParaRPr lang="en-US" altLang="zh-CN" sz="2400" b="1" dirty="0">
                <a:solidFill>
                  <a:srgbClr val="FF0000"/>
                </a:solidFill>
                <a:latin typeface="宋体" panose="02010600030101010101" pitchFamily="2" charset="-122"/>
              </a:endParaRPr>
            </a:p>
          </p:txBody>
        </p:sp>
        <p:sp>
          <p:nvSpPr>
            <p:cNvPr id="30" name="Line 27"/>
            <p:cNvSpPr/>
            <p:nvPr/>
          </p:nvSpPr>
          <p:spPr>
            <a:xfrm flipV="1">
              <a:off x="4195" y="255"/>
              <a:ext cx="0" cy="476"/>
            </a:xfrm>
            <a:prstGeom prst="line">
              <a:avLst/>
            </a:prstGeom>
            <a:ln w="76200" cap="flat" cmpd="sng">
              <a:solidFill>
                <a:srgbClr val="FF0000"/>
              </a:solidFill>
              <a:prstDash val="solid"/>
              <a:headEnd type="none" w="med" len="med"/>
              <a:tailEnd type="triangle" w="sm" len="sm"/>
            </a:ln>
          </p:spPr>
        </p:sp>
        <p:sp>
          <p:nvSpPr>
            <p:cNvPr id="31" name="Freeform 28"/>
            <p:cNvSpPr/>
            <p:nvPr/>
          </p:nvSpPr>
          <p:spPr>
            <a:xfrm>
              <a:off x="4195" y="550"/>
              <a:ext cx="114" cy="90"/>
            </a:xfrm>
            <a:custGeom>
              <a:avLst/>
              <a:gdLst/>
              <a:ahLst/>
              <a:cxnLst>
                <a:cxn ang="0">
                  <a:pos x="0" y="0"/>
                </a:cxn>
                <a:cxn ang="0">
                  <a:pos x="94025" y="737280"/>
                </a:cxn>
              </a:cxnLst>
              <a:rect l="0" t="0" r="0" b="0"/>
              <a:pathLst>
                <a:path w="68" h="45">
                  <a:moveTo>
                    <a:pt x="0" y="0"/>
                  </a:moveTo>
                  <a:cubicBezTo>
                    <a:pt x="26" y="13"/>
                    <a:pt x="53" y="26"/>
                    <a:pt x="68" y="45"/>
                  </a:cubicBezTo>
                </a:path>
              </a:pathLst>
            </a:custGeom>
            <a:noFill/>
            <a:ln w="57150" cap="flat" cmpd="sng">
              <a:solidFill>
                <a:srgbClr val="000000">
                  <a:alpha val="100000"/>
                </a:srgbClr>
              </a:solidFill>
              <a:prstDash val="solid"/>
              <a:round/>
              <a:headEnd type="none" w="med" len="med"/>
              <a:tailEnd type="none" w="med" len="med"/>
            </a:ln>
          </p:spPr>
          <p:txBody>
            <a:bodyPr/>
            <a:lstStyle/>
            <a:p>
              <a:endParaRPr lang="zh-CN" altLang="en-US"/>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02083">
                                            <p:txEl>
                                              <p:pRg st="0" end="0"/>
                                            </p:txEl>
                                          </p:spTgt>
                                        </p:tgtEl>
                                        <p:attrNameLst>
                                          <p:attrName>style.visibility</p:attrName>
                                        </p:attrNameLst>
                                      </p:cBhvr>
                                      <p:to>
                                        <p:strVal val="visible"/>
                                      </p:to>
                                    </p:set>
                                    <p:animEffect transition="in" filter="blinds(horizontal)">
                                      <p:cBhvr>
                                        <p:cTn id="7" dur="500"/>
                                        <p:tgtEl>
                                          <p:spTgt spid="30208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02084"/>
                                        </p:tgtEl>
                                        <p:attrNameLst>
                                          <p:attrName>style.visibility</p:attrName>
                                        </p:attrNameLst>
                                      </p:cBhvr>
                                      <p:to>
                                        <p:strVal val="visible"/>
                                      </p:to>
                                    </p:set>
                                    <p:animEffect transition="in" filter="blinds(horizontal)">
                                      <p:cBhvr>
                                        <p:cTn id="12" dur="500"/>
                                        <p:tgtEl>
                                          <p:spTgt spid="302084"/>
                                        </p:tgtEl>
                                      </p:cBhvr>
                                    </p:animEffect>
                                  </p:childTnLst>
                                </p:cTn>
                              </p:par>
                            </p:childTnLst>
                          </p:cTn>
                        </p:par>
                        <p:par>
                          <p:cTn id="13" fill="hold">
                            <p:stCondLst>
                              <p:cond delay="500"/>
                            </p:stCondLst>
                            <p:childTnLst>
                              <p:par>
                                <p:cTn id="14" presetID="3" presetClass="entr" presetSubtype="10" fill="hold" grpId="0" nodeType="afterEffect">
                                  <p:stCondLst>
                                    <p:cond delay="0"/>
                                  </p:stCondLst>
                                  <p:childTnLst>
                                    <p:set>
                                      <p:cBhvr>
                                        <p:cTn id="15" dur="1" fill="hold">
                                          <p:stCondLst>
                                            <p:cond delay="0"/>
                                          </p:stCondLst>
                                        </p:cTn>
                                        <p:tgtEl>
                                          <p:spTgt spid="302086"/>
                                        </p:tgtEl>
                                        <p:attrNameLst>
                                          <p:attrName>style.visibility</p:attrName>
                                        </p:attrNameLst>
                                      </p:cBhvr>
                                      <p:to>
                                        <p:strVal val="visible"/>
                                      </p:to>
                                    </p:set>
                                    <p:animEffect transition="in" filter="blinds(horizontal)">
                                      <p:cBhvr>
                                        <p:cTn id="16" dur="500"/>
                                        <p:tgtEl>
                                          <p:spTgt spid="3020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2083" grpId="0" build="p"/>
      <p:bldP spid="302086"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文本占位符 2"/>
          <p:cNvSpPr>
            <a:spLocks noGrp="1"/>
          </p:cNvSpPr>
          <p:nvPr>
            <p:ph type="body" sz="half" idx="1"/>
          </p:nvPr>
        </p:nvSpPr>
        <p:spPr>
          <a:xfrm>
            <a:off x="630555" y="249555"/>
            <a:ext cx="7882255" cy="1903095"/>
          </a:xfrm>
        </p:spPr>
        <p:txBody>
          <a:bodyPr vert="horz" wrap="square" lIns="91440" tIns="45720" rIns="91440" bIns="45720" anchor="t"/>
          <a:lstStyle/>
          <a:p>
            <a:pPr>
              <a:buClrTx/>
              <a:buSzTx/>
              <a:buFontTx/>
            </a:pPr>
            <a:r>
              <a:rPr lang="zh-CN" altLang="en-US" sz="2800" smtClean="0"/>
              <a:t>例：</a:t>
            </a:r>
            <a:r>
              <a:rPr lang="zh-CN" altLang="zh-CN" sz="2800" smtClean="0"/>
              <a:t>强度</a:t>
            </a:r>
            <a:r>
              <a:rPr lang="zh-CN" altLang="zh-CN" sz="2800" dirty="0"/>
              <a:t>为</a:t>
            </a:r>
            <a:r>
              <a:rPr lang="en-US" altLang="zh-CN" sz="2800" dirty="0"/>
              <a:t>I</a:t>
            </a:r>
            <a:r>
              <a:rPr lang="en-US" altLang="zh-CN" sz="2800" baseline="-25000" dirty="0"/>
              <a:t>0</a:t>
            </a:r>
            <a:r>
              <a:rPr lang="zh-CN" altLang="zh-CN" sz="2800" dirty="0"/>
              <a:t>的自然光依次通过两个偏振化方向成一定角度的起偏器</a:t>
            </a:r>
            <a:r>
              <a:rPr lang="en-US" altLang="zh-CN" sz="2800" dirty="0"/>
              <a:t>P</a:t>
            </a:r>
            <a:r>
              <a:rPr lang="zh-CN" altLang="zh-CN" sz="2800"/>
              <a:t>，</a:t>
            </a:r>
            <a:r>
              <a:rPr lang="zh-CN" altLang="zh-CN" sz="2800" smtClean="0"/>
              <a:t>检偏器</a:t>
            </a:r>
            <a:r>
              <a:rPr lang="en-US" altLang="zh-CN" sz="2800" smtClean="0"/>
              <a:t>A</a:t>
            </a:r>
            <a:r>
              <a:rPr lang="zh-CN" altLang="zh-CN" sz="2800" smtClean="0"/>
              <a:t>。</a:t>
            </a:r>
            <a:r>
              <a:rPr lang="zh-CN" altLang="zh-CN" sz="2800" dirty="0"/>
              <a:t>从</a:t>
            </a:r>
            <a:r>
              <a:rPr lang="en-US" altLang="zh-CN" sz="2800" dirty="0"/>
              <a:t>A</a:t>
            </a:r>
            <a:r>
              <a:rPr lang="zh-CN" altLang="zh-CN" sz="2800" dirty="0"/>
              <a:t>射出的光强为入射光的八分之一，</a:t>
            </a:r>
            <a:r>
              <a:rPr lang="zh-CN" altLang="en-US" sz="2800" dirty="0"/>
              <a:t>求</a:t>
            </a:r>
            <a:r>
              <a:rPr lang="zh-CN" altLang="zh-CN" sz="2800" dirty="0"/>
              <a:t> </a:t>
            </a:r>
            <a:r>
              <a:rPr lang="en-US" altLang="zh-CN" sz="2800" dirty="0"/>
              <a:t>P</a:t>
            </a:r>
            <a:r>
              <a:rPr lang="zh-CN" altLang="zh-CN" sz="2800" dirty="0"/>
              <a:t>与</a:t>
            </a:r>
            <a:r>
              <a:rPr lang="en-US" altLang="zh-CN" sz="2800" dirty="0"/>
              <a:t>A</a:t>
            </a:r>
            <a:r>
              <a:rPr lang="zh-CN" altLang="zh-CN" sz="2800" dirty="0"/>
              <a:t>的偏振化方向间的夹角</a:t>
            </a:r>
            <a:r>
              <a:rPr lang="zh-CN" altLang="en-US" sz="2800" dirty="0"/>
              <a:t>。</a:t>
            </a:r>
          </a:p>
        </p:txBody>
      </p:sp>
      <p:graphicFrame>
        <p:nvGraphicFramePr>
          <p:cNvPr id="5" name="对象 4"/>
          <p:cNvGraphicFramePr>
            <a:graphicFrameLocks noChangeAspect="1"/>
          </p:cNvGraphicFramePr>
          <p:nvPr/>
        </p:nvGraphicFramePr>
        <p:xfrm>
          <a:off x="2654300" y="2152650"/>
          <a:ext cx="2811780" cy="1024890"/>
        </p:xfrm>
        <a:graphic>
          <a:graphicData uri="http://schemas.openxmlformats.org/presentationml/2006/ole">
            <mc:AlternateContent xmlns:mc="http://schemas.openxmlformats.org/markup-compatibility/2006">
              <mc:Choice xmlns:v="urn:schemas-microsoft-com:vml" Requires="v">
                <p:oleObj spid="_x0000_s56347" r:id="rId4" imgW="1078865" imgH="393700" progId="Equation.3">
                  <p:embed/>
                </p:oleObj>
              </mc:Choice>
              <mc:Fallback>
                <p:oleObj r:id="rId4" imgW="1078865" imgH="393700" progId="Equation.3">
                  <p:embed/>
                  <p:pic>
                    <p:nvPicPr>
                      <p:cNvPr id="0" name="图片 3274"/>
                      <p:cNvPicPr/>
                      <p:nvPr/>
                    </p:nvPicPr>
                    <p:blipFill>
                      <a:blip r:embed="rId5"/>
                      <a:stretch>
                        <a:fillRect/>
                      </a:stretch>
                    </p:blipFill>
                    <p:spPr>
                      <a:xfrm>
                        <a:off x="2654300" y="2152650"/>
                        <a:ext cx="2811780" cy="1024890"/>
                      </a:xfrm>
                      <a:prstGeom prst="rect">
                        <a:avLst/>
                      </a:prstGeom>
                      <a:noFill/>
                      <a:ln w="9525" cap="flat" cmpd="sng">
                        <a:solidFill>
                          <a:srgbClr val="FF6600"/>
                        </a:solidFill>
                        <a:prstDash val="solid"/>
                        <a:miter/>
                        <a:headEnd type="none" w="med" len="med"/>
                        <a:tailEnd type="none" w="med" len="med"/>
                      </a:ln>
                    </p:spPr>
                  </p:pic>
                </p:oleObj>
              </mc:Fallback>
            </mc:AlternateContent>
          </a:graphicData>
        </a:graphic>
      </p:graphicFrame>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17" name="Picture 12" descr="tuoyuan"/>
          <p:cNvPicPr>
            <a:picLocks noChangeAspect="1"/>
          </p:cNvPicPr>
          <p:nvPr/>
        </p:nvPicPr>
        <p:blipFill>
          <a:blip r:embed="rId3">
            <a:biLevel thresh="50000"/>
            <a:grayscl/>
          </a:blip>
          <a:srcRect b="22763"/>
          <a:stretch>
            <a:fillRect/>
          </a:stretch>
        </p:blipFill>
        <p:spPr>
          <a:xfrm>
            <a:off x="6768244" y="440668"/>
            <a:ext cx="2244725" cy="3178175"/>
          </a:xfrm>
          <a:prstGeom prst="rect">
            <a:avLst/>
          </a:prstGeom>
          <a:noFill/>
          <a:ln w="9525">
            <a:noFill/>
          </a:ln>
        </p:spPr>
      </p:pic>
      <p:sp>
        <p:nvSpPr>
          <p:cNvPr id="102402" name="Rectangle 2"/>
          <p:cNvSpPr>
            <a:spLocks noGrp="1"/>
          </p:cNvSpPr>
          <p:nvPr>
            <p:ph type="title"/>
          </p:nvPr>
        </p:nvSpPr>
        <p:spPr>
          <a:xfrm>
            <a:off x="755650" y="381000"/>
            <a:ext cx="7772400" cy="600075"/>
          </a:xfrm>
        </p:spPr>
        <p:txBody>
          <a:bodyPr vert="horz" wrap="square" lIns="91440" tIns="45720" rIns="91440" bIns="45720" anchor="ctr"/>
          <a:lstStyle/>
          <a:p>
            <a:pPr eaLnBrk="1" hangingPunct="1"/>
            <a:r>
              <a:rPr lang="zh-CN" altLang="en-US" sz="3600" b="1" dirty="0">
                <a:solidFill>
                  <a:schemeClr val="accent2"/>
                </a:solidFill>
                <a:ea typeface="黑体" panose="02010609060101010101" pitchFamily="49" charset="-122"/>
              </a:rPr>
              <a:t>部分偏振光</a:t>
            </a:r>
            <a:br>
              <a:rPr lang="zh-CN" altLang="en-US" sz="3600" b="1" dirty="0">
                <a:solidFill>
                  <a:schemeClr val="accent2"/>
                </a:solidFill>
                <a:ea typeface="黑体" panose="02010609060101010101" pitchFamily="49" charset="-122"/>
              </a:rPr>
            </a:br>
            <a:r>
              <a:rPr lang="en-US" altLang="zh-CN" sz="3600" b="1" dirty="0">
                <a:solidFill>
                  <a:schemeClr val="accent2"/>
                </a:solidFill>
                <a:ea typeface="黑体" panose="02010609060101010101" pitchFamily="49" charset="-122"/>
              </a:rPr>
              <a:t>partial polarization light</a:t>
            </a:r>
          </a:p>
        </p:txBody>
      </p:sp>
      <p:sp>
        <p:nvSpPr>
          <p:cNvPr id="102403" name="Rectangle 3"/>
          <p:cNvSpPr>
            <a:spLocks noGrp="1"/>
          </p:cNvSpPr>
          <p:nvPr>
            <p:ph idx="1"/>
          </p:nvPr>
        </p:nvSpPr>
        <p:spPr>
          <a:xfrm>
            <a:off x="503548" y="1549400"/>
            <a:ext cx="5870612" cy="1123516"/>
          </a:xfrm>
        </p:spPr>
        <p:txBody>
          <a:bodyPr vert="horz" wrap="square" lIns="91440" tIns="45720" rIns="91440" bIns="45720" anchor="t"/>
          <a:lstStyle/>
          <a:p>
            <a:pPr eaLnBrk="1" hangingPunct="1"/>
            <a:r>
              <a:rPr lang="zh-CN" altLang="en-US" sz="2800" b="1" dirty="0"/>
              <a:t>不同方向的振幅大小不同，具有这种特点的光，叫做</a:t>
            </a:r>
            <a:r>
              <a:rPr lang="zh-CN" altLang="en-US" sz="2800" b="1" dirty="0">
                <a:solidFill>
                  <a:schemeClr val="accent2"/>
                </a:solidFill>
                <a:ea typeface="黑体" panose="02010609060101010101" pitchFamily="49" charset="-122"/>
              </a:rPr>
              <a:t>部分偏振光</a:t>
            </a:r>
            <a:r>
              <a:rPr lang="zh-CN" altLang="en-US" sz="2800" b="1" dirty="0"/>
              <a:t> </a:t>
            </a:r>
          </a:p>
        </p:txBody>
      </p:sp>
      <p:sp>
        <p:nvSpPr>
          <p:cNvPr id="102415" name="Rectangle 17"/>
          <p:cNvSpPr/>
          <p:nvPr/>
        </p:nvSpPr>
        <p:spPr>
          <a:xfrm>
            <a:off x="1223963" y="5624513"/>
            <a:ext cx="1008062" cy="865187"/>
          </a:xfrm>
          <a:prstGeom prst="rect">
            <a:avLst/>
          </a:prstGeom>
          <a:solidFill>
            <a:schemeClr val="bg1"/>
          </a:solidFill>
          <a:ln w="9525">
            <a:noFill/>
          </a:ln>
        </p:spPr>
        <p:txBody>
          <a:bodyPr wrap="none" anchor="ctr"/>
          <a:lstStyle/>
          <a:p>
            <a:endParaRPr lang="zh-CN" altLang="en-US" dirty="0">
              <a:latin typeface="Times New Roman" panose="02020603050405020304" pitchFamily="18" charset="0"/>
            </a:endParaRPr>
          </a:p>
        </p:txBody>
      </p:sp>
      <p:sp>
        <p:nvSpPr>
          <p:cNvPr id="18" name="Text Box 2"/>
          <p:cNvSpPr txBox="1"/>
          <p:nvPr/>
        </p:nvSpPr>
        <p:spPr>
          <a:xfrm>
            <a:off x="467544" y="2564904"/>
            <a:ext cx="6552728" cy="1705082"/>
          </a:xfrm>
          <a:prstGeom prst="rect">
            <a:avLst/>
          </a:prstGeom>
          <a:noFill/>
          <a:ln w="12700">
            <a:noFill/>
          </a:ln>
        </p:spPr>
        <p:txBody>
          <a:bodyPr wrap="square">
            <a:spAutoFit/>
          </a:bodyPr>
          <a:lstStyle/>
          <a:p>
            <a:pPr marL="342900" indent="-342900" algn="l" eaLnBrk="1" hangingPunct="1">
              <a:spcBef>
                <a:spcPct val="20000"/>
              </a:spcBef>
              <a:buFont typeface="Arial" panose="020B0604020202020204" pitchFamily="34" charset="0"/>
              <a:buChar char="•"/>
            </a:pPr>
            <a:r>
              <a:rPr lang="zh-CN" altLang="en-US" sz="2400" b="1" smtClean="0">
                <a:latin typeface="黑体" panose="02010609060101010101" pitchFamily="49" charset="-122"/>
                <a:ea typeface="黑体" panose="02010609060101010101" pitchFamily="49" charset="-122"/>
              </a:rPr>
              <a:t>部分偏振</a:t>
            </a:r>
            <a:r>
              <a:rPr lang="zh-CN" altLang="en-US" sz="2400" b="1" dirty="0">
                <a:latin typeface="黑体" panose="02010609060101010101" pitchFamily="49" charset="-122"/>
                <a:ea typeface="黑体" panose="02010609060101010101" pitchFamily="49" charset="-122"/>
              </a:rPr>
              <a:t>光介于自然光和线偏振光之间，不同方向的振幅大小不同。</a:t>
            </a:r>
          </a:p>
          <a:p>
            <a:pPr marL="342900" indent="-342900" algn="l" eaLnBrk="1" hangingPunct="1">
              <a:spcBef>
                <a:spcPct val="20000"/>
              </a:spcBef>
              <a:buFont typeface="Arial" panose="020B0604020202020204" pitchFamily="34" charset="0"/>
              <a:buChar char="•"/>
            </a:pPr>
            <a:r>
              <a:rPr lang="zh-CN" altLang="en-US" sz="2400" b="1" smtClean="0">
                <a:latin typeface="黑体" panose="02010609060101010101" pitchFamily="49" charset="-122"/>
                <a:ea typeface="黑体" panose="02010609060101010101" pitchFamily="49" charset="-122"/>
              </a:rPr>
              <a:t>用</a:t>
            </a:r>
            <a:r>
              <a:rPr lang="zh-CN" altLang="en-US" sz="2400" b="1" dirty="0">
                <a:latin typeface="黑体" panose="02010609060101010101" pitchFamily="49" charset="-122"/>
                <a:ea typeface="黑体" panose="02010609060101010101" pitchFamily="49" charset="-122"/>
              </a:rPr>
              <a:t>检偏器检验部分偏振光，设透射光强的极大值和极小值分别为</a:t>
            </a:r>
            <a:r>
              <a:rPr lang="en-US" altLang="zh-CN" sz="2400" b="1" i="1" dirty="0">
                <a:latin typeface="宋体" panose="02010600030101010101" pitchFamily="2" charset="-122"/>
              </a:rPr>
              <a:t>I</a:t>
            </a:r>
            <a:r>
              <a:rPr lang="en-US" altLang="zh-CN" sz="2400" b="1" baseline="-30000" dirty="0">
                <a:latin typeface="宋体" panose="02010600030101010101" pitchFamily="2" charset="-122"/>
              </a:rPr>
              <a:t>max</a:t>
            </a:r>
            <a:r>
              <a:rPr lang="zh-CN" altLang="en-US" sz="2400" b="1" dirty="0">
                <a:latin typeface="黑体" panose="02010609060101010101" pitchFamily="49" charset="-122"/>
                <a:ea typeface="黑体" panose="02010609060101010101" pitchFamily="49" charset="-122"/>
              </a:rPr>
              <a:t>和</a:t>
            </a:r>
            <a:r>
              <a:rPr lang="en-US" altLang="zh-CN" sz="2400" b="1" i="1" dirty="0">
                <a:latin typeface="宋体" panose="02010600030101010101" pitchFamily="2" charset="-122"/>
              </a:rPr>
              <a:t>I</a:t>
            </a:r>
            <a:r>
              <a:rPr lang="en-US" altLang="zh-CN" sz="2400" b="1" baseline="-30000" dirty="0">
                <a:latin typeface="宋体" panose="02010600030101010101" pitchFamily="2" charset="-122"/>
              </a:rPr>
              <a:t>min</a:t>
            </a:r>
            <a:r>
              <a:rPr lang="en-US" altLang="zh-CN" sz="2800" b="1" dirty="0">
                <a:latin typeface="黑体" panose="02010609060101010101" pitchFamily="49" charset="-122"/>
                <a:ea typeface="黑体" panose="02010609060101010101" pitchFamily="49" charset="-122"/>
              </a:rPr>
              <a:t> </a:t>
            </a:r>
          </a:p>
        </p:txBody>
      </p:sp>
      <p:sp>
        <p:nvSpPr>
          <p:cNvPr id="20" name="Rectangle 5"/>
          <p:cNvSpPr/>
          <p:nvPr/>
        </p:nvSpPr>
        <p:spPr>
          <a:xfrm>
            <a:off x="5688124" y="4504357"/>
            <a:ext cx="2772308" cy="904863"/>
          </a:xfrm>
          <a:prstGeom prst="rect">
            <a:avLst/>
          </a:prstGeom>
          <a:noFill/>
          <a:ln w="9525">
            <a:noFill/>
          </a:ln>
        </p:spPr>
        <p:txBody>
          <a:bodyPr wrap="square">
            <a:spAutoFit/>
          </a:bodyPr>
          <a:lstStyle/>
          <a:p>
            <a:pPr algn="l" eaLnBrk="1" hangingPunct="1">
              <a:spcBef>
                <a:spcPct val="20000"/>
              </a:spcBef>
            </a:pPr>
            <a:r>
              <a:rPr lang="zh-CN" altLang="en-US" sz="2400" b="1" smtClean="0">
                <a:solidFill>
                  <a:schemeClr val="accent2"/>
                </a:solidFill>
                <a:latin typeface="黑体" panose="02010609060101010101" pitchFamily="49" charset="-122"/>
                <a:ea typeface="黑体" panose="02010609060101010101" pitchFamily="49" charset="-122"/>
              </a:rPr>
              <a:t>自然光</a:t>
            </a:r>
            <a:r>
              <a:rPr lang="zh-CN" altLang="en-US" sz="2400" b="1" dirty="0">
                <a:solidFill>
                  <a:schemeClr val="accent2"/>
                </a:solidFill>
                <a:latin typeface="黑体" panose="02010609060101010101" pitchFamily="49" charset="-122"/>
                <a:ea typeface="黑体" panose="02010609060101010101" pitchFamily="49" charset="-122"/>
              </a:rPr>
              <a:t>：</a:t>
            </a:r>
            <a:r>
              <a:rPr lang="en-US" altLang="zh-CN" sz="2400" b="1">
                <a:solidFill>
                  <a:schemeClr val="accent2"/>
                </a:solidFill>
                <a:latin typeface="黑体" panose="02010609060101010101" pitchFamily="49" charset="-122"/>
                <a:ea typeface="黑体" panose="02010609060101010101" pitchFamily="49" charset="-122"/>
              </a:rPr>
              <a:t>P=0</a:t>
            </a:r>
            <a:r>
              <a:rPr lang="zh-CN" altLang="en-US" sz="2400" b="1" smtClean="0">
                <a:solidFill>
                  <a:schemeClr val="accent2"/>
                </a:solidFill>
                <a:latin typeface="黑体" panose="02010609060101010101" pitchFamily="49" charset="-122"/>
                <a:ea typeface="黑体" panose="02010609060101010101" pitchFamily="49" charset="-122"/>
              </a:rPr>
              <a:t>；</a:t>
            </a:r>
            <a:endParaRPr lang="en-US" altLang="zh-CN" sz="2400" b="1" smtClean="0">
              <a:solidFill>
                <a:schemeClr val="accent2"/>
              </a:solidFill>
              <a:latin typeface="黑体" panose="02010609060101010101" pitchFamily="49" charset="-122"/>
              <a:ea typeface="黑体" panose="02010609060101010101" pitchFamily="49" charset="-122"/>
            </a:endParaRPr>
          </a:p>
          <a:p>
            <a:pPr algn="l" eaLnBrk="1" hangingPunct="1">
              <a:spcBef>
                <a:spcPct val="20000"/>
              </a:spcBef>
            </a:pPr>
            <a:r>
              <a:rPr lang="zh-CN" altLang="en-US" sz="2400" b="1" smtClean="0">
                <a:solidFill>
                  <a:schemeClr val="accent2"/>
                </a:solidFill>
                <a:latin typeface="黑体" panose="02010609060101010101" pitchFamily="49" charset="-122"/>
                <a:ea typeface="黑体" panose="02010609060101010101" pitchFamily="49" charset="-122"/>
              </a:rPr>
              <a:t>线偏振</a:t>
            </a:r>
            <a:r>
              <a:rPr lang="zh-CN" altLang="en-US" sz="2400" b="1" dirty="0">
                <a:solidFill>
                  <a:schemeClr val="accent2"/>
                </a:solidFill>
                <a:latin typeface="黑体" panose="02010609060101010101" pitchFamily="49" charset="-122"/>
                <a:ea typeface="黑体" panose="02010609060101010101" pitchFamily="49" charset="-122"/>
              </a:rPr>
              <a:t>光：</a:t>
            </a:r>
            <a:r>
              <a:rPr lang="en-US" altLang="zh-CN" sz="2400" b="1" dirty="0">
                <a:solidFill>
                  <a:schemeClr val="accent2"/>
                </a:solidFill>
                <a:latin typeface="黑体" panose="02010609060101010101" pitchFamily="49" charset="-122"/>
                <a:ea typeface="黑体" panose="02010609060101010101" pitchFamily="49" charset="-122"/>
              </a:rPr>
              <a:t>P=1</a:t>
            </a:r>
          </a:p>
        </p:txBody>
      </p:sp>
      <p:sp>
        <p:nvSpPr>
          <p:cNvPr id="21" name="Rectangle 6"/>
          <p:cNvSpPr/>
          <p:nvPr/>
        </p:nvSpPr>
        <p:spPr>
          <a:xfrm>
            <a:off x="863017" y="4581897"/>
            <a:ext cx="2448843" cy="523220"/>
          </a:xfrm>
          <a:prstGeom prst="rect">
            <a:avLst/>
          </a:prstGeom>
          <a:noFill/>
          <a:ln w="9525">
            <a:noFill/>
          </a:ln>
        </p:spPr>
        <p:txBody>
          <a:bodyPr wrap="square">
            <a:spAutoFit/>
          </a:bodyPr>
          <a:lstStyle/>
          <a:p>
            <a:pPr algn="l"/>
            <a:r>
              <a:rPr lang="en-US" altLang="zh-CN" sz="2800" dirty="0">
                <a:latin typeface="Times New Roman" panose="02020603050405020304" pitchFamily="18" charset="0"/>
              </a:rPr>
              <a:t> </a:t>
            </a:r>
            <a:r>
              <a:rPr lang="zh-CN" altLang="en-US" sz="2800" b="1">
                <a:solidFill>
                  <a:schemeClr val="accent2"/>
                </a:solidFill>
                <a:latin typeface="Times New Roman" panose="02020603050405020304" pitchFamily="18" charset="0"/>
                <a:ea typeface="黑体" panose="02010609060101010101" pitchFamily="49" charset="-122"/>
              </a:rPr>
              <a:t>偏振度</a:t>
            </a:r>
            <a:r>
              <a:rPr lang="zh-CN" altLang="en-US" sz="2800" b="1" smtClean="0">
                <a:solidFill>
                  <a:schemeClr val="accent2"/>
                </a:solidFill>
                <a:latin typeface="Times New Roman" panose="02020603050405020304" pitchFamily="18" charset="0"/>
                <a:ea typeface="黑体" panose="02010609060101010101" pitchFamily="49" charset="-122"/>
              </a:rPr>
              <a:t>：</a:t>
            </a:r>
            <a:endParaRPr lang="en-US" altLang="zh-CN" sz="2800" b="1" dirty="0">
              <a:solidFill>
                <a:schemeClr val="accent2"/>
              </a:solidFill>
              <a:latin typeface="Times New Roman" panose="02020603050405020304" pitchFamily="18" charset="0"/>
              <a:ea typeface="黑体" panose="02010609060101010101" pitchFamily="49" charset="-122"/>
            </a:endParaRPr>
          </a:p>
        </p:txBody>
      </p:sp>
      <p:graphicFrame>
        <p:nvGraphicFramePr>
          <p:cNvPr id="2" name="对象 1">
            <a:hlinkClick r:id="" action="ppaction://ole?verb=0"/>
          </p:cNvPr>
          <p:cNvGraphicFramePr>
            <a:graphicFrameLocks noChangeAspect="1"/>
          </p:cNvGraphicFramePr>
          <p:nvPr/>
        </p:nvGraphicFramePr>
        <p:xfrm>
          <a:off x="2779395" y="4340860"/>
          <a:ext cx="2592070" cy="1207135"/>
        </p:xfrm>
        <a:graphic>
          <a:graphicData uri="http://schemas.openxmlformats.org/presentationml/2006/ole">
            <mc:AlternateContent xmlns:mc="http://schemas.openxmlformats.org/markup-compatibility/2006">
              <mc:Choice xmlns:v="urn:schemas-microsoft-com:vml" Requires="v">
                <p:oleObj spid="_x0000_s1040" r:id="rId4" imgW="927100" imgH="431800" progId="Equation.KSEE3">
                  <p:embed/>
                </p:oleObj>
              </mc:Choice>
              <mc:Fallback>
                <p:oleObj r:id="rId4" imgW="927100" imgH="431800" progId="Equation.KSEE3">
                  <p:embed/>
                  <p:pic>
                    <p:nvPicPr>
                      <p:cNvPr id="0" name="图片 1024"/>
                      <p:cNvPicPr/>
                      <p:nvPr/>
                    </p:nvPicPr>
                    <p:blipFill>
                      <a:blip r:embed="rId5"/>
                      <a:stretch>
                        <a:fillRect/>
                      </a:stretch>
                    </p:blipFill>
                    <p:spPr>
                      <a:xfrm>
                        <a:off x="2779395" y="4340860"/>
                        <a:ext cx="2592070" cy="1207135"/>
                      </a:xfrm>
                      <a:prstGeom prst="rect">
                        <a:avLst/>
                      </a:prstGeom>
                    </p:spPr>
                  </p:pic>
                </p:oleObj>
              </mc:Fallback>
            </mc:AlternateContent>
          </a:graphicData>
        </a:graphic>
      </p:graphicFrame>
      <p:sp>
        <p:nvSpPr>
          <p:cNvPr id="10" name="Rectangle 3"/>
          <p:cNvSpPr txBox="1">
            <a:spLocks/>
          </p:cNvSpPr>
          <p:nvPr/>
        </p:nvSpPr>
        <p:spPr>
          <a:xfrm>
            <a:off x="539552" y="5625244"/>
            <a:ext cx="7524836" cy="648072"/>
          </a:xfrm>
          <a:prstGeom prst="rect">
            <a:avLst/>
          </a:prstGeom>
          <a:noFill/>
          <a:ln w="9525">
            <a:noFill/>
          </a:ln>
        </p:spPr>
        <p:txBody>
          <a:bodyPr vert="horz" wrap="square" lIns="91440" tIns="45720" rIns="91440" bIns="45720" anchor="t"/>
          <a:lst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a:lstStyle>
          <a:p>
            <a:pPr eaLnBrk="1" hangingPunct="1"/>
            <a:r>
              <a:rPr lang="zh-CN" altLang="en-US" sz="2800" b="1"/>
              <a:t>部分偏振光是自然光和完全偏振光的叠加</a:t>
            </a:r>
            <a:endParaRPr lang="zh-CN" altLang="en-US" sz="2800" b="1"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afterEffect">
                                  <p:stCondLst>
                                    <p:cond delay="0"/>
                                  </p:stCondLst>
                                  <p:childTnLst>
                                    <p:set>
                                      <p:cBhvr>
                                        <p:cTn id="6" dur="1" fill="hold">
                                          <p:stCondLst>
                                            <p:cond delay="0"/>
                                          </p:stCondLst>
                                        </p:cTn>
                                        <p:tgtEl>
                                          <p:spTgt spid="18">
                                            <p:txEl>
                                              <p:pRg st="0" end="0"/>
                                            </p:txEl>
                                          </p:spTgt>
                                        </p:tgtEl>
                                        <p:attrNameLst>
                                          <p:attrName>style.visibility</p:attrName>
                                        </p:attrNameLst>
                                      </p:cBhvr>
                                      <p:to>
                                        <p:strVal val="visible"/>
                                      </p:to>
                                    </p:set>
                                    <p:animEffect transition="in" filter="blinds(horizontal)">
                                      <p:cBhvr>
                                        <p:cTn id="7" dur="500"/>
                                        <p:tgtEl>
                                          <p:spTgt spid="1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18">
                                            <p:txEl>
                                              <p:pRg st="1" end="1"/>
                                            </p:txEl>
                                          </p:spTgt>
                                        </p:tgtEl>
                                        <p:attrNameLst>
                                          <p:attrName>style.visibility</p:attrName>
                                        </p:attrNameLst>
                                      </p:cBhvr>
                                      <p:to>
                                        <p:strVal val="visible"/>
                                      </p:to>
                                    </p:set>
                                    <p:animEffect transition="in" filter="blinds(horizontal)">
                                      <p:cBhvr>
                                        <p:cTn id="12" dur="500"/>
                                        <p:tgtEl>
                                          <p:spTgt spid="1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21"/>
                                        </p:tgtEl>
                                        <p:attrNameLst>
                                          <p:attrName>style.visibility</p:attrName>
                                        </p:attrNameLst>
                                      </p:cBhvr>
                                      <p:to>
                                        <p:strVal val="visible"/>
                                      </p:to>
                                    </p:set>
                                    <p:animEffect transition="in" filter="blinds(horizontal)">
                                      <p:cBhvr>
                                        <p:cTn id="17" dur="500"/>
                                        <p:tgtEl>
                                          <p:spTgt spid="21"/>
                                        </p:tgtEl>
                                      </p:cBhvr>
                                    </p:animEffec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2"/>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3" presetClass="entr" presetSubtype="10" fill="hold" grpId="0" nodeType="clickEffect">
                                  <p:stCondLst>
                                    <p:cond delay="0"/>
                                  </p:stCondLst>
                                  <p:childTnLst>
                                    <p:set>
                                      <p:cBhvr>
                                        <p:cTn id="25" dur="1" fill="hold">
                                          <p:stCondLst>
                                            <p:cond delay="0"/>
                                          </p:stCondLst>
                                        </p:cTn>
                                        <p:tgtEl>
                                          <p:spTgt spid="20"/>
                                        </p:tgtEl>
                                        <p:attrNameLst>
                                          <p:attrName>style.visibility</p:attrName>
                                        </p:attrNameLst>
                                      </p:cBhvr>
                                      <p:to>
                                        <p:strVal val="visible"/>
                                      </p:to>
                                    </p:set>
                                    <p:animEffect transition="in" filter="blinds(horizontal)">
                                      <p:cBhvr>
                                        <p:cTn id="26" dur="500"/>
                                        <p:tgtEl>
                                          <p:spTgt spid="20"/>
                                        </p:tgtEl>
                                      </p:cBhvr>
                                    </p:animEffec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p:bldP spid="10"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p:cNvSpPr>
            <a:spLocks noGrp="1"/>
          </p:cNvSpPr>
          <p:nvPr>
            <p:ph type="title"/>
          </p:nvPr>
        </p:nvSpPr>
        <p:spPr>
          <a:xfrm>
            <a:off x="287338" y="333375"/>
            <a:ext cx="8532812" cy="1143000"/>
          </a:xfrm>
        </p:spPr>
        <p:txBody>
          <a:bodyPr vert="horz" wrap="square" lIns="91440" tIns="45720" rIns="91440" bIns="45720" anchor="ctr"/>
          <a:lstStyle/>
          <a:p>
            <a:pPr eaLnBrk="1" hangingPunct="1"/>
            <a:r>
              <a:rPr lang="zh-CN" altLang="en-US" sz="3200" b="1" dirty="0">
                <a:solidFill>
                  <a:schemeClr val="accent2"/>
                </a:solidFill>
                <a:latin typeface="黑体" panose="02010609060101010101" pitchFamily="49" charset="-122"/>
                <a:ea typeface="黑体" panose="02010609060101010101" pitchFamily="49" charset="-122"/>
              </a:rPr>
              <a:t>圆偏振光和椭圆偏振光</a:t>
            </a:r>
            <a:r>
              <a:rPr lang="zh-CN" altLang="en-US" sz="3200" b="1" dirty="0">
                <a:solidFill>
                  <a:schemeClr val="tx1"/>
                </a:solidFill>
                <a:latin typeface="黑体" panose="02010609060101010101" pitchFamily="49" charset="-122"/>
                <a:ea typeface="黑体" panose="02010609060101010101" pitchFamily="49" charset="-122"/>
              </a:rPr>
              <a:t> </a:t>
            </a:r>
            <a:br>
              <a:rPr lang="zh-CN" altLang="en-US" sz="3200" b="1" dirty="0">
                <a:solidFill>
                  <a:schemeClr val="tx1"/>
                </a:solidFill>
                <a:latin typeface="黑体" panose="02010609060101010101" pitchFamily="49" charset="-122"/>
                <a:ea typeface="黑体" panose="02010609060101010101" pitchFamily="49" charset="-122"/>
              </a:rPr>
            </a:br>
            <a:r>
              <a:rPr lang="en-US" altLang="zh-CN" sz="3200" b="1" dirty="0">
                <a:solidFill>
                  <a:schemeClr val="tx1"/>
                </a:solidFill>
                <a:ea typeface="黑体" panose="02010609060101010101" pitchFamily="49" charset="-122"/>
              </a:rPr>
              <a:t>circular polarized light &amp; elliptic polarized light</a:t>
            </a:r>
          </a:p>
        </p:txBody>
      </p:sp>
      <p:sp>
        <p:nvSpPr>
          <p:cNvPr id="357379" name="Rectangle 3"/>
          <p:cNvSpPr>
            <a:spLocks noGrp="1"/>
          </p:cNvSpPr>
          <p:nvPr>
            <p:ph idx="1"/>
          </p:nvPr>
        </p:nvSpPr>
        <p:spPr>
          <a:xfrm>
            <a:off x="755650" y="4184650"/>
            <a:ext cx="7731125" cy="2052638"/>
          </a:xfrm>
        </p:spPr>
        <p:txBody>
          <a:bodyPr vert="horz" wrap="square" lIns="91440" tIns="45720" rIns="91440" bIns="45720" anchor="t"/>
          <a:lstStyle/>
          <a:p>
            <a:pPr eaLnBrk="1" hangingPunct="1">
              <a:lnSpc>
                <a:spcPct val="120000"/>
              </a:lnSpc>
              <a:buFont typeface="Wingdings" panose="05000000000000000000" pitchFamily="2" charset="2"/>
              <a:buChar char="l"/>
            </a:pPr>
            <a:r>
              <a:rPr lang="en-US" altLang="zh-CN" b="1" dirty="0">
                <a:latin typeface="黑体" panose="02010609060101010101" pitchFamily="49" charset="-122"/>
                <a:ea typeface="黑体" panose="02010609060101010101" pitchFamily="49" charset="-122"/>
              </a:rPr>
              <a:t> </a:t>
            </a:r>
            <a:r>
              <a:rPr lang="zh-CN" altLang="en-US" b="1" dirty="0">
                <a:latin typeface="黑体" panose="02010609060101010101" pitchFamily="49" charset="-122"/>
                <a:ea typeface="黑体" panose="02010609060101010101" pitchFamily="49" charset="-122"/>
              </a:rPr>
              <a:t>振动方向相互垂直的两个线偏振光合成。</a:t>
            </a:r>
          </a:p>
          <a:p>
            <a:pPr eaLnBrk="1" hangingPunct="1">
              <a:lnSpc>
                <a:spcPct val="120000"/>
              </a:lnSpc>
              <a:buFont typeface="Wingdings" panose="05000000000000000000" pitchFamily="2" charset="2"/>
              <a:buChar char="l"/>
            </a:pPr>
            <a:r>
              <a:rPr lang="zh-CN" altLang="en-US" b="1" dirty="0">
                <a:latin typeface="黑体" panose="02010609060101010101" pitchFamily="49" charset="-122"/>
                <a:ea typeface="黑体" panose="02010609060101010101" pitchFamily="49" charset="-122"/>
              </a:rPr>
              <a:t> 如果</a:t>
            </a:r>
            <a:r>
              <a:rPr lang="zh-CN" altLang="en-US" b="1" dirty="0">
                <a:solidFill>
                  <a:schemeClr val="accent2"/>
                </a:solidFill>
                <a:latin typeface="黑体" panose="02010609060101010101" pitchFamily="49" charset="-122"/>
                <a:ea typeface="黑体" panose="02010609060101010101" pitchFamily="49" charset="-122"/>
              </a:rPr>
              <a:t>振幅相等并且</a:t>
            </a:r>
            <a:r>
              <a:rPr lang="zh-CN" altLang="en-US" b="1">
                <a:solidFill>
                  <a:schemeClr val="accent2"/>
                </a:solidFill>
                <a:latin typeface="黑体" panose="02010609060101010101" pitchFamily="49" charset="-122"/>
                <a:ea typeface="黑体" panose="02010609060101010101" pitchFamily="49" charset="-122"/>
              </a:rPr>
              <a:t>相差</a:t>
            </a:r>
            <a:r>
              <a:rPr lang="zh-CN" altLang="en-US" b="1" smtClean="0">
                <a:solidFill>
                  <a:schemeClr val="accent2"/>
                </a:solidFill>
                <a:latin typeface="黑体" panose="02010609060101010101" pitchFamily="49" charset="-122"/>
                <a:ea typeface="黑体" panose="02010609060101010101" pitchFamily="49" charset="-122"/>
              </a:rPr>
              <a:t>为 </a:t>
            </a:r>
            <a:r>
              <a:rPr lang="en-US" altLang="zh-CN" b="1" smtClean="0">
                <a:solidFill>
                  <a:schemeClr val="accent2"/>
                </a:solidFill>
                <a:latin typeface="黑体" panose="02010609060101010101" pitchFamily="49" charset="-122"/>
                <a:ea typeface="黑体" panose="02010609060101010101" pitchFamily="49" charset="-122"/>
                <a:sym typeface="Symbol" panose="05050102010706020507"/>
              </a:rPr>
              <a:t></a:t>
            </a:r>
            <a:r>
              <a:rPr lang="en-US" altLang="zh-CN" b="1" smtClean="0">
                <a:solidFill>
                  <a:schemeClr val="accent2"/>
                </a:solidFill>
                <a:latin typeface="黑体" panose="02010609060101010101" pitchFamily="49" charset="-122"/>
                <a:ea typeface="黑体" panose="02010609060101010101" pitchFamily="49" charset="-122"/>
              </a:rPr>
              <a:t>/</a:t>
            </a:r>
            <a:r>
              <a:rPr lang="en-US" altLang="zh-CN" b="1" dirty="0">
                <a:solidFill>
                  <a:schemeClr val="accent2"/>
                </a:solidFill>
                <a:latin typeface="黑体" panose="02010609060101010101" pitchFamily="49" charset="-122"/>
                <a:ea typeface="黑体" panose="02010609060101010101" pitchFamily="49" charset="-122"/>
              </a:rPr>
              <a:t>2</a:t>
            </a:r>
            <a:r>
              <a:rPr lang="en-US" altLang="zh-CN" b="1" dirty="0">
                <a:latin typeface="黑体" panose="02010609060101010101" pitchFamily="49" charset="-122"/>
                <a:ea typeface="黑体" panose="02010609060101010101" pitchFamily="49" charset="-122"/>
              </a:rPr>
              <a:t> </a:t>
            </a:r>
            <a:r>
              <a:rPr lang="zh-CN" altLang="en-US" b="1" dirty="0">
                <a:latin typeface="黑体" panose="02010609060101010101" pitchFamily="49" charset="-122"/>
                <a:ea typeface="黑体" panose="02010609060101010101" pitchFamily="49" charset="-122"/>
              </a:rPr>
              <a:t>，合成圆偏振光；否则合成为椭圆偏振光</a:t>
            </a:r>
          </a:p>
        </p:txBody>
      </p:sp>
      <p:grpSp>
        <p:nvGrpSpPr>
          <p:cNvPr id="104452" name="Group 5"/>
          <p:cNvGrpSpPr/>
          <p:nvPr/>
        </p:nvGrpSpPr>
        <p:grpSpPr>
          <a:xfrm>
            <a:off x="2411413" y="1438275"/>
            <a:ext cx="4022725" cy="2819400"/>
            <a:chOff x="1488" y="960"/>
            <a:chExt cx="2534" cy="1776"/>
          </a:xfrm>
        </p:grpSpPr>
        <p:pic>
          <p:nvPicPr>
            <p:cNvPr id="104455" name="Picture 6" descr="tuoyun"/>
            <p:cNvPicPr>
              <a:picLocks noChangeAspect="1"/>
            </p:cNvPicPr>
            <p:nvPr/>
          </p:nvPicPr>
          <p:blipFill>
            <a:blip r:embed="rId2">
              <a:biLevel thresh="50000"/>
              <a:grayscl/>
            </a:blip>
            <a:stretch>
              <a:fillRect/>
            </a:stretch>
          </p:blipFill>
          <p:spPr>
            <a:xfrm>
              <a:off x="1488" y="960"/>
              <a:ext cx="849" cy="1776"/>
            </a:xfrm>
            <a:prstGeom prst="rect">
              <a:avLst/>
            </a:prstGeom>
            <a:noFill/>
            <a:ln w="9525">
              <a:noFill/>
            </a:ln>
          </p:spPr>
        </p:pic>
        <p:pic>
          <p:nvPicPr>
            <p:cNvPr id="104456" name="Picture 7" descr="yuanyun"/>
            <p:cNvPicPr>
              <a:picLocks noChangeAspect="1"/>
            </p:cNvPicPr>
            <p:nvPr/>
          </p:nvPicPr>
          <p:blipFill>
            <a:blip r:embed="rId3">
              <a:biLevel thresh="50000"/>
              <a:grayscl/>
            </a:blip>
            <a:stretch>
              <a:fillRect/>
            </a:stretch>
          </p:blipFill>
          <p:spPr>
            <a:xfrm>
              <a:off x="2880" y="960"/>
              <a:ext cx="1142" cy="1632"/>
            </a:xfrm>
            <a:prstGeom prst="rect">
              <a:avLst/>
            </a:prstGeom>
            <a:noFill/>
            <a:ln w="9525">
              <a:noFill/>
            </a:ln>
          </p:spPr>
        </p:pic>
        <p:sp>
          <p:nvSpPr>
            <p:cNvPr id="104457" name="Rectangle 8"/>
            <p:cNvSpPr/>
            <p:nvPr/>
          </p:nvSpPr>
          <p:spPr>
            <a:xfrm>
              <a:off x="1565" y="2432"/>
              <a:ext cx="544" cy="250"/>
            </a:xfrm>
            <a:prstGeom prst="rect">
              <a:avLst/>
            </a:prstGeom>
            <a:solidFill>
              <a:schemeClr val="bg1"/>
            </a:solidFill>
            <a:ln w="9525">
              <a:noFill/>
            </a:ln>
          </p:spPr>
          <p:txBody>
            <a:bodyPr wrap="none" anchor="ctr"/>
            <a:lstStyle/>
            <a:p>
              <a:endParaRPr lang="zh-CN" altLang="en-US" dirty="0">
                <a:latin typeface="Times New Roman" panose="02020603050405020304" pitchFamily="18" charset="0"/>
              </a:endParaRPr>
            </a:p>
          </p:txBody>
        </p:sp>
        <p:sp>
          <p:nvSpPr>
            <p:cNvPr id="104458" name="Rectangle 9"/>
            <p:cNvSpPr/>
            <p:nvPr/>
          </p:nvSpPr>
          <p:spPr>
            <a:xfrm>
              <a:off x="3107" y="2296"/>
              <a:ext cx="544" cy="250"/>
            </a:xfrm>
            <a:prstGeom prst="rect">
              <a:avLst/>
            </a:prstGeom>
            <a:solidFill>
              <a:schemeClr val="bg1"/>
            </a:solidFill>
            <a:ln w="9525">
              <a:noFill/>
            </a:ln>
          </p:spPr>
          <p:txBody>
            <a:bodyPr wrap="none" anchor="ctr"/>
            <a:lstStyle/>
            <a:p>
              <a:endParaRPr lang="zh-CN" altLang="en-US" dirty="0">
                <a:latin typeface="Times New Roman" panose="02020603050405020304" pitchFamily="18" charset="0"/>
              </a:endParaRPr>
            </a:p>
          </p:txBody>
        </p:sp>
      </p:grpSp>
      <p:sp>
        <p:nvSpPr>
          <p:cNvPr id="104453" name="AutoShape 10"/>
          <p:cNvSpPr/>
          <p:nvPr/>
        </p:nvSpPr>
        <p:spPr>
          <a:xfrm>
            <a:off x="2843213" y="2555875"/>
            <a:ext cx="252412" cy="287338"/>
          </a:xfrm>
          <a:prstGeom prst="flowChartSummingJunction">
            <a:avLst/>
          </a:prstGeom>
          <a:solidFill>
            <a:schemeClr val="accent1"/>
          </a:solidFill>
          <a:ln w="38100" cap="flat" cmpd="sng">
            <a:solidFill>
              <a:srgbClr val="000000"/>
            </a:solidFill>
            <a:prstDash val="solid"/>
            <a:headEnd type="none" w="med" len="med"/>
            <a:tailEnd type="none" w="med" len="med"/>
          </a:ln>
        </p:spPr>
        <p:txBody>
          <a:bodyPr wrap="none" anchor="ctr"/>
          <a:lstStyle/>
          <a:p>
            <a:endParaRPr lang="zh-CN" altLang="en-US" dirty="0">
              <a:latin typeface="Times New Roman" panose="02020603050405020304" pitchFamily="18" charset="0"/>
            </a:endParaRPr>
          </a:p>
        </p:txBody>
      </p:sp>
      <p:sp>
        <p:nvSpPr>
          <p:cNvPr id="104454" name="AutoShape 11"/>
          <p:cNvSpPr/>
          <p:nvPr/>
        </p:nvSpPr>
        <p:spPr>
          <a:xfrm>
            <a:off x="5364163" y="2555875"/>
            <a:ext cx="252412" cy="287338"/>
          </a:xfrm>
          <a:prstGeom prst="flowChartSummingJunction">
            <a:avLst/>
          </a:prstGeom>
          <a:solidFill>
            <a:schemeClr val="accent1"/>
          </a:solidFill>
          <a:ln w="38100" cap="flat" cmpd="sng">
            <a:solidFill>
              <a:srgbClr val="000000"/>
            </a:solidFill>
            <a:prstDash val="solid"/>
            <a:headEnd type="none" w="med" len="med"/>
            <a:tailEnd type="none" w="med" len="med"/>
          </a:ln>
        </p:spPr>
        <p:txBody>
          <a:bodyPr wrap="none" anchor="ctr"/>
          <a:lstStyle/>
          <a:p>
            <a:endParaRPr lang="zh-CN" altLang="en-US" dirty="0">
              <a:latin typeface="Times New Roman" panose="02020603050405020304" pitchFamily="18"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57379">
                                            <p:txEl>
                                              <p:pRg st="0" end="0"/>
                                            </p:txEl>
                                          </p:spTgt>
                                        </p:tgtEl>
                                        <p:attrNameLst>
                                          <p:attrName>style.visibility</p:attrName>
                                        </p:attrNameLst>
                                      </p:cBhvr>
                                      <p:to>
                                        <p:strVal val="visible"/>
                                      </p:to>
                                    </p:set>
                                    <p:animEffect transition="in" filter="blinds(horizontal)">
                                      <p:cBhvr>
                                        <p:cTn id="7" dur="500"/>
                                        <p:tgtEl>
                                          <p:spTgt spid="35737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57379">
                                            <p:txEl>
                                              <p:pRg st="1" end="1"/>
                                            </p:txEl>
                                          </p:spTgt>
                                        </p:tgtEl>
                                        <p:attrNameLst>
                                          <p:attrName>style.visibility</p:attrName>
                                        </p:attrNameLst>
                                      </p:cBhvr>
                                      <p:to>
                                        <p:strVal val="visible"/>
                                      </p:to>
                                    </p:set>
                                    <p:animEffect transition="in" filter="blinds(horizontal)">
                                      <p:cBhvr>
                                        <p:cTn id="12" dur="500"/>
                                        <p:tgtEl>
                                          <p:spTgt spid="357379">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2"/>
          <a:stretch>
            <a:fillRect/>
          </a:stretch>
        </p:blipFill>
        <p:spPr>
          <a:xfrm>
            <a:off x="5040052" y="476672"/>
            <a:ext cx="2764503" cy="2529520"/>
          </a:xfrm>
          <a:prstGeom prst="rect">
            <a:avLst/>
          </a:prstGeom>
        </p:spPr>
      </p:pic>
      <p:pic>
        <p:nvPicPr>
          <p:cNvPr id="5" name="图片 4"/>
          <p:cNvPicPr>
            <a:picLocks noChangeAspect="1"/>
          </p:cNvPicPr>
          <p:nvPr/>
        </p:nvPicPr>
        <p:blipFill>
          <a:blip r:embed="rId3"/>
          <a:stretch>
            <a:fillRect/>
          </a:stretch>
        </p:blipFill>
        <p:spPr>
          <a:xfrm>
            <a:off x="1331640" y="440668"/>
            <a:ext cx="2636358" cy="2412268"/>
          </a:xfrm>
          <a:prstGeom prst="rect">
            <a:avLst/>
          </a:prstGeom>
        </p:spPr>
      </p:pic>
      <p:grpSp>
        <p:nvGrpSpPr>
          <p:cNvPr id="7" name="组合 6"/>
          <p:cNvGrpSpPr/>
          <p:nvPr/>
        </p:nvGrpSpPr>
        <p:grpSpPr>
          <a:xfrm>
            <a:off x="395605" y="3465195"/>
            <a:ext cx="4014470" cy="2108200"/>
            <a:chOff x="623" y="5457"/>
            <a:chExt cx="6322" cy="3320"/>
          </a:xfrm>
        </p:grpSpPr>
        <p:pic>
          <p:nvPicPr>
            <p:cNvPr id="67588" name="Picture 4" descr="lcp"/>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3" y="5457"/>
              <a:ext cx="6322" cy="3321"/>
            </a:xfrm>
            <a:prstGeom prst="rect">
              <a:avLst/>
            </a:prstGeom>
            <a:noFill/>
            <a:extLst>
              <a:ext uri="{909E8E84-426E-40DD-AFC4-6F175D3DCCD1}">
                <a14:hiddenFill xmlns:a14="http://schemas.microsoft.com/office/drawing/2010/main">
                  <a:solidFill>
                    <a:srgbClr val="FFFFFF"/>
                  </a:solidFill>
                </a14:hiddenFill>
              </a:ext>
            </a:extLst>
          </p:spPr>
        </p:pic>
        <p:cxnSp>
          <p:nvCxnSpPr>
            <p:cNvPr id="3" name="直接箭头连接符 2"/>
            <p:cNvCxnSpPr/>
            <p:nvPr/>
          </p:nvCxnSpPr>
          <p:spPr>
            <a:xfrm>
              <a:off x="3690" y="5677"/>
              <a:ext cx="1072" cy="290"/>
            </a:xfrm>
            <a:prstGeom prst="straightConnector1">
              <a:avLst/>
            </a:prstGeom>
            <a:solidFill>
              <a:schemeClr val="accent1"/>
            </a:solidFill>
            <a:ln w="9525" cap="flat" cmpd="sng" algn="ctr">
              <a:solidFill>
                <a:srgbClr val="FF0000"/>
              </a:solidFill>
              <a:prstDash val="solid"/>
              <a:round/>
              <a:headEnd type="none" w="med" len="med"/>
              <a:tailEnd type="arrow" w="med" len="med"/>
            </a:ln>
          </p:spPr>
        </p:cxnSp>
      </p:grpSp>
      <p:grpSp>
        <p:nvGrpSpPr>
          <p:cNvPr id="8" name="组合 7"/>
          <p:cNvGrpSpPr/>
          <p:nvPr/>
        </p:nvGrpSpPr>
        <p:grpSpPr>
          <a:xfrm>
            <a:off x="4787900" y="3465195"/>
            <a:ext cx="4032250" cy="2078990"/>
            <a:chOff x="7540" y="5457"/>
            <a:chExt cx="6350" cy="3274"/>
          </a:xfrm>
        </p:grpSpPr>
        <p:pic>
          <p:nvPicPr>
            <p:cNvPr id="67586" name="Picture 2" descr="https://timgsa.baidu.com/timg?image&amp;quality=80&amp;size=b9999_10000&amp;sec=1557555344222&amp;di=87b28d61fc96573c91a7b8c9b3a0099a&amp;imgtype=0&amp;src=http%3A%2F%2Fwww.yinfotech.cn%2Fwp-content%2Fuploads%2F2017%2F07%2Frcp.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540" y="5457"/>
              <a:ext cx="6350" cy="3274"/>
            </a:xfrm>
            <a:prstGeom prst="rect">
              <a:avLst/>
            </a:prstGeom>
            <a:noFill/>
            <a:extLst>
              <a:ext uri="{909E8E84-426E-40DD-AFC4-6F175D3DCCD1}">
                <a14:hiddenFill xmlns:a14="http://schemas.microsoft.com/office/drawing/2010/main">
                  <a:solidFill>
                    <a:srgbClr val="FFFFFF"/>
                  </a:solidFill>
                </a14:hiddenFill>
              </a:ext>
            </a:extLst>
          </p:spPr>
        </p:pic>
        <p:cxnSp>
          <p:nvCxnSpPr>
            <p:cNvPr id="6" name="直接箭头连接符 5"/>
            <p:cNvCxnSpPr/>
            <p:nvPr/>
          </p:nvCxnSpPr>
          <p:spPr>
            <a:xfrm>
              <a:off x="11070" y="5692"/>
              <a:ext cx="1072" cy="290"/>
            </a:xfrm>
            <a:prstGeom prst="straightConnector1">
              <a:avLst/>
            </a:prstGeom>
            <a:solidFill>
              <a:schemeClr val="accent1"/>
            </a:solidFill>
            <a:ln w="9525" cap="flat" cmpd="sng" algn="ctr">
              <a:solidFill>
                <a:srgbClr val="FF0000"/>
              </a:solidFill>
              <a:prstDash val="solid"/>
              <a:round/>
              <a:headEnd type="none" w="med" len="med"/>
              <a:tailEnd type="arrow" w="med" len="med"/>
            </a:ln>
          </p:spPr>
        </p:cxn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2"/>
          <p:cNvSpPr>
            <a:spLocks noGrp="1"/>
          </p:cNvSpPr>
          <p:nvPr>
            <p:ph type="title"/>
          </p:nvPr>
        </p:nvSpPr>
        <p:spPr>
          <a:xfrm>
            <a:off x="611188" y="392113"/>
            <a:ext cx="7772400" cy="515937"/>
          </a:xfrm>
        </p:spPr>
        <p:txBody>
          <a:bodyPr vert="horz" wrap="square" lIns="91440" tIns="45720" rIns="91440" bIns="45720" anchor="ctr"/>
          <a:lstStyle/>
          <a:p>
            <a:pPr eaLnBrk="1" hangingPunct="1"/>
            <a:r>
              <a:rPr lang="zh-CN" altLang="en-US" sz="3200" b="1" dirty="0">
                <a:solidFill>
                  <a:srgbClr val="0000FF"/>
                </a:solidFill>
                <a:ea typeface="黑体" panose="02010609060101010101" pitchFamily="49" charset="-122"/>
              </a:rPr>
              <a:t>二、</a:t>
            </a:r>
            <a:r>
              <a:rPr lang="zh-CN" altLang="en-US" sz="3200" b="1" dirty="0">
                <a:solidFill>
                  <a:srgbClr val="0000FF"/>
                </a:solidFill>
                <a:latin typeface="黑体" panose="02010609060101010101" pitchFamily="49" charset="-122"/>
                <a:ea typeface="黑体" panose="02010609060101010101" pitchFamily="49" charset="-122"/>
              </a:rPr>
              <a:t>布儒斯特定律、</a:t>
            </a:r>
            <a:r>
              <a:rPr lang="zh-CN" altLang="en-US" sz="3200" b="1" dirty="0">
                <a:solidFill>
                  <a:srgbClr val="0000FF"/>
                </a:solidFill>
                <a:ea typeface="黑体" panose="02010609060101010101" pitchFamily="49" charset="-122"/>
              </a:rPr>
              <a:t>玻片堆</a:t>
            </a:r>
            <a:br>
              <a:rPr lang="zh-CN" altLang="en-US" sz="3200" b="1" dirty="0">
                <a:solidFill>
                  <a:srgbClr val="0000FF"/>
                </a:solidFill>
                <a:ea typeface="黑体" panose="02010609060101010101" pitchFamily="49" charset="-122"/>
              </a:rPr>
            </a:br>
            <a:r>
              <a:rPr lang="en-US" altLang="zh-CN" sz="3200" b="1" dirty="0">
                <a:solidFill>
                  <a:srgbClr val="0000FF"/>
                </a:solidFill>
                <a:ea typeface="黑体" panose="02010609060101010101" pitchFamily="49" charset="-122"/>
              </a:rPr>
              <a:t>Brewster law &amp; </a:t>
            </a:r>
            <a:r>
              <a:rPr lang="en-US" altLang="zh-CN" sz="3200" b="1" dirty="0">
                <a:solidFill>
                  <a:schemeClr val="accent2"/>
                </a:solidFill>
              </a:rPr>
              <a:t>Slide pile</a:t>
            </a:r>
          </a:p>
        </p:txBody>
      </p:sp>
      <p:sp>
        <p:nvSpPr>
          <p:cNvPr id="358403" name="Rectangle 3"/>
          <p:cNvSpPr>
            <a:spLocks noGrp="1"/>
          </p:cNvSpPr>
          <p:nvPr>
            <p:ph type="body" sz="half" idx="1"/>
          </p:nvPr>
        </p:nvSpPr>
        <p:spPr>
          <a:xfrm>
            <a:off x="611188" y="5013325"/>
            <a:ext cx="8064500" cy="1655763"/>
          </a:xfrm>
        </p:spPr>
        <p:txBody>
          <a:bodyPr vert="horz" wrap="square" lIns="91440" tIns="45720" rIns="91440" bIns="45720" anchor="t"/>
          <a:lstStyle/>
          <a:p>
            <a:pPr eaLnBrk="1" hangingPunct="1">
              <a:lnSpc>
                <a:spcPct val="120000"/>
              </a:lnSpc>
              <a:buClrTx/>
              <a:buSzTx/>
              <a:buFontTx/>
            </a:pPr>
            <a:r>
              <a:rPr lang="zh-CN" altLang="en-US" sz="2800" b="1" dirty="0"/>
              <a:t>实验表明，当自然光在任意两种</a:t>
            </a:r>
            <a:r>
              <a:rPr lang="zh-CN" altLang="en-US" sz="2800" b="1" dirty="0">
                <a:solidFill>
                  <a:srgbClr val="0000FF"/>
                </a:solidFill>
                <a:ea typeface="黑体" panose="02010609060101010101" pitchFamily="49" charset="-122"/>
              </a:rPr>
              <a:t>各向同性</a:t>
            </a:r>
            <a:r>
              <a:rPr lang="zh-CN" altLang="en-US" sz="2800" b="1" dirty="0"/>
              <a:t>介质的分界面上发生反射和折射时，反射光和折射光一般都是</a:t>
            </a:r>
            <a:r>
              <a:rPr lang="zh-CN" altLang="en-US" sz="2800" b="1" dirty="0">
                <a:solidFill>
                  <a:schemeClr val="accent2"/>
                </a:solidFill>
                <a:ea typeface="黑体" panose="02010609060101010101" pitchFamily="49" charset="-122"/>
              </a:rPr>
              <a:t>部分偏振光</a:t>
            </a:r>
            <a:r>
              <a:rPr lang="zh-CN" altLang="en-US" sz="2800" b="1" dirty="0"/>
              <a:t>。</a:t>
            </a:r>
            <a:r>
              <a:rPr lang="zh-CN" altLang="en-US" sz="2800" dirty="0"/>
              <a:t> </a:t>
            </a:r>
          </a:p>
        </p:txBody>
      </p:sp>
      <p:pic>
        <p:nvPicPr>
          <p:cNvPr id="105476" name="Picture 4" descr="bo1"/>
          <p:cNvPicPr>
            <a:picLocks noGrp="1" noChangeAspect="1"/>
          </p:cNvPicPr>
          <p:nvPr>
            <p:ph sz="half" idx="2"/>
          </p:nvPr>
        </p:nvPicPr>
        <p:blipFill>
          <a:blip r:embed="rId3"/>
          <a:srcRect/>
          <a:stretch>
            <a:fillRect/>
          </a:stretch>
        </p:blipFill>
        <p:spPr>
          <a:xfrm>
            <a:off x="1835150" y="1373188"/>
            <a:ext cx="5689600" cy="3640137"/>
          </a:xfr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afterEffect">
                                  <p:stCondLst>
                                    <p:cond delay="0"/>
                                  </p:stCondLst>
                                  <p:childTnLst>
                                    <p:set>
                                      <p:cBhvr>
                                        <p:cTn id="6" dur="1" fill="hold">
                                          <p:stCondLst>
                                            <p:cond delay="0"/>
                                          </p:stCondLst>
                                        </p:cTn>
                                        <p:tgtEl>
                                          <p:spTgt spid="358403">
                                            <p:txEl>
                                              <p:pRg st="0" end="0"/>
                                            </p:txEl>
                                          </p:spTgt>
                                        </p:tgtEl>
                                        <p:attrNameLst>
                                          <p:attrName>style.visibility</p:attrName>
                                        </p:attrNameLst>
                                      </p:cBhvr>
                                      <p:to>
                                        <p:strVal val="visible"/>
                                      </p:to>
                                    </p:set>
                                    <p:animEffect transition="in" filter="blinds(horizontal)">
                                      <p:cBhvr>
                                        <p:cTn id="7" dur="500"/>
                                        <p:tgtEl>
                                          <p:spTgt spid="35840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2"/>
          <p:cNvSpPr/>
          <p:nvPr/>
        </p:nvSpPr>
        <p:spPr>
          <a:xfrm>
            <a:off x="468313" y="2638425"/>
            <a:ext cx="4537075" cy="1655763"/>
          </a:xfrm>
          <a:prstGeom prst="rect">
            <a:avLst/>
          </a:prstGeom>
          <a:solidFill>
            <a:srgbClr val="EAEAEA"/>
          </a:solidFill>
          <a:ln w="9525" cap="flat" cmpd="sng">
            <a:solidFill>
              <a:srgbClr val="000000"/>
            </a:solidFill>
            <a:prstDash val="solid"/>
            <a:miter/>
            <a:headEnd type="none" w="med" len="med"/>
            <a:tailEnd type="none" w="med" len="med"/>
          </a:ln>
        </p:spPr>
        <p:txBody>
          <a:bodyPr wrap="none" anchor="ctr"/>
          <a:lstStyle/>
          <a:p>
            <a:endParaRPr lang="zh-CN" altLang="en-US" dirty="0">
              <a:latin typeface="Times New Roman" panose="02020603050405020304" pitchFamily="18" charset="0"/>
            </a:endParaRPr>
          </a:p>
        </p:txBody>
      </p:sp>
      <p:sp>
        <p:nvSpPr>
          <p:cNvPr id="106499" name="Line 3"/>
          <p:cNvSpPr/>
          <p:nvPr/>
        </p:nvSpPr>
        <p:spPr>
          <a:xfrm flipV="1">
            <a:off x="468313" y="2638425"/>
            <a:ext cx="4535487" cy="0"/>
          </a:xfrm>
          <a:prstGeom prst="line">
            <a:avLst/>
          </a:prstGeom>
          <a:ln w="38100" cap="flat" cmpd="sng">
            <a:solidFill>
              <a:srgbClr val="000000"/>
            </a:solidFill>
            <a:prstDash val="solid"/>
            <a:headEnd type="none" w="med" len="med"/>
            <a:tailEnd type="none" w="med" len="med"/>
          </a:ln>
        </p:spPr>
      </p:sp>
      <p:sp>
        <p:nvSpPr>
          <p:cNvPr id="106500" name="Line 4"/>
          <p:cNvSpPr/>
          <p:nvPr/>
        </p:nvSpPr>
        <p:spPr>
          <a:xfrm>
            <a:off x="2390775" y="874713"/>
            <a:ext cx="0" cy="3168650"/>
          </a:xfrm>
          <a:prstGeom prst="line">
            <a:avLst/>
          </a:prstGeom>
          <a:ln w="9525" cap="flat" cmpd="sng">
            <a:solidFill>
              <a:srgbClr val="000000"/>
            </a:solidFill>
            <a:prstDash val="dash"/>
            <a:headEnd type="none" w="med" len="med"/>
            <a:tailEnd type="none" w="med" len="med"/>
          </a:ln>
        </p:spPr>
      </p:sp>
      <p:sp>
        <p:nvSpPr>
          <p:cNvPr id="106501" name="Line 5"/>
          <p:cNvSpPr/>
          <p:nvPr/>
        </p:nvSpPr>
        <p:spPr>
          <a:xfrm>
            <a:off x="1231900" y="1468438"/>
            <a:ext cx="1158875" cy="1189037"/>
          </a:xfrm>
          <a:prstGeom prst="line">
            <a:avLst/>
          </a:prstGeom>
          <a:ln w="38100" cap="flat" cmpd="sng">
            <a:solidFill>
              <a:srgbClr val="000000"/>
            </a:solidFill>
            <a:prstDash val="solid"/>
            <a:headEnd type="none" w="med" len="med"/>
            <a:tailEnd type="none" w="med" len="med"/>
          </a:ln>
        </p:spPr>
      </p:sp>
      <p:sp>
        <p:nvSpPr>
          <p:cNvPr id="106502" name="Line 6"/>
          <p:cNvSpPr/>
          <p:nvPr/>
        </p:nvSpPr>
        <p:spPr>
          <a:xfrm flipV="1">
            <a:off x="2390775" y="1468438"/>
            <a:ext cx="1160463" cy="1189037"/>
          </a:xfrm>
          <a:prstGeom prst="line">
            <a:avLst/>
          </a:prstGeom>
          <a:ln w="38100" cap="flat" cmpd="sng">
            <a:solidFill>
              <a:srgbClr val="000000"/>
            </a:solidFill>
            <a:prstDash val="solid"/>
            <a:headEnd type="none" w="med" len="med"/>
            <a:tailEnd type="stealth" w="med" len="med"/>
          </a:ln>
        </p:spPr>
      </p:sp>
      <p:sp>
        <p:nvSpPr>
          <p:cNvPr id="106503" name="Line 7"/>
          <p:cNvSpPr/>
          <p:nvPr/>
        </p:nvSpPr>
        <p:spPr>
          <a:xfrm>
            <a:off x="2390775" y="2657475"/>
            <a:ext cx="928688" cy="1385888"/>
          </a:xfrm>
          <a:prstGeom prst="line">
            <a:avLst/>
          </a:prstGeom>
          <a:ln w="38100" cap="flat" cmpd="sng">
            <a:solidFill>
              <a:srgbClr val="000000"/>
            </a:solidFill>
            <a:prstDash val="solid"/>
            <a:headEnd type="none" w="med" len="med"/>
            <a:tailEnd type="stealth" w="med" len="med"/>
          </a:ln>
        </p:spPr>
      </p:sp>
      <p:sp>
        <p:nvSpPr>
          <p:cNvPr id="106504" name="Freeform 8"/>
          <p:cNvSpPr/>
          <p:nvPr/>
        </p:nvSpPr>
        <p:spPr>
          <a:xfrm>
            <a:off x="1150938" y="1379538"/>
            <a:ext cx="211137" cy="220662"/>
          </a:xfrm>
          <a:custGeom>
            <a:avLst/>
            <a:gdLst/>
            <a:ahLst/>
            <a:cxnLst>
              <a:cxn ang="0">
                <a:pos x="0" y="0"/>
              </a:cxn>
              <a:cxn ang="0">
                <a:pos x="2147483647" y="2147483647"/>
              </a:cxn>
            </a:cxnLst>
            <a:rect l="0" t="0" r="0" b="0"/>
            <a:pathLst>
              <a:path w="165" h="174">
                <a:moveTo>
                  <a:pt x="0" y="0"/>
                </a:moveTo>
                <a:lnTo>
                  <a:pt x="165" y="174"/>
                </a:lnTo>
              </a:path>
            </a:pathLst>
          </a:custGeom>
          <a:noFill/>
          <a:ln w="38100" cap="flat" cmpd="sng">
            <a:solidFill>
              <a:srgbClr val="000000">
                <a:alpha val="100000"/>
              </a:srgbClr>
            </a:solidFill>
            <a:prstDash val="solid"/>
            <a:round/>
            <a:headEnd type="none" w="med" len="med"/>
            <a:tailEnd type="stealth" w="med" len="med"/>
          </a:ln>
        </p:spPr>
        <p:txBody>
          <a:bodyPr/>
          <a:lstStyle/>
          <a:p>
            <a:endParaRPr lang="zh-CN" altLang="en-US"/>
          </a:p>
        </p:txBody>
      </p:sp>
      <p:sp>
        <p:nvSpPr>
          <p:cNvPr id="359433" name="Freeform 9"/>
          <p:cNvSpPr/>
          <p:nvPr/>
        </p:nvSpPr>
        <p:spPr>
          <a:xfrm>
            <a:off x="1476375" y="1703388"/>
            <a:ext cx="455613" cy="476250"/>
          </a:xfrm>
          <a:custGeom>
            <a:avLst/>
            <a:gdLst/>
            <a:ahLst/>
            <a:cxnLst>
              <a:cxn ang="0">
                <a:pos x="2147483647" y="0"/>
              </a:cxn>
              <a:cxn ang="0">
                <a:pos x="0" y="2147483647"/>
              </a:cxn>
            </a:cxnLst>
            <a:rect l="0" t="0" r="0" b="0"/>
            <a:pathLst>
              <a:path w="353" h="375">
                <a:moveTo>
                  <a:pt x="353" y="0"/>
                </a:moveTo>
                <a:lnTo>
                  <a:pt x="0" y="375"/>
                </a:lnTo>
              </a:path>
            </a:pathLst>
          </a:custGeom>
          <a:noFill/>
          <a:ln w="38100" cap="flat" cmpd="sng">
            <a:solidFill>
              <a:srgbClr val="0000FF">
                <a:alpha val="100000"/>
              </a:srgbClr>
            </a:solidFill>
            <a:prstDash val="solid"/>
            <a:round/>
            <a:headEnd type="stealth" w="med" len="med"/>
            <a:tailEnd type="stealth" w="med" len="med"/>
          </a:ln>
        </p:spPr>
        <p:txBody>
          <a:bodyPr/>
          <a:lstStyle/>
          <a:p>
            <a:endParaRPr lang="zh-CN" altLang="en-US"/>
          </a:p>
        </p:txBody>
      </p:sp>
      <p:sp>
        <p:nvSpPr>
          <p:cNvPr id="359434" name="Freeform 10"/>
          <p:cNvSpPr/>
          <p:nvPr/>
        </p:nvSpPr>
        <p:spPr>
          <a:xfrm>
            <a:off x="1727200" y="1990725"/>
            <a:ext cx="406400" cy="457200"/>
          </a:xfrm>
          <a:custGeom>
            <a:avLst/>
            <a:gdLst/>
            <a:ahLst/>
            <a:cxnLst>
              <a:cxn ang="0">
                <a:pos x="2147483647" y="0"/>
              </a:cxn>
              <a:cxn ang="0">
                <a:pos x="0" y="2147483647"/>
              </a:cxn>
            </a:cxnLst>
            <a:rect l="0" t="0" r="0" b="0"/>
            <a:pathLst>
              <a:path w="315" h="360">
                <a:moveTo>
                  <a:pt x="315" y="0"/>
                </a:moveTo>
                <a:lnTo>
                  <a:pt x="0" y="360"/>
                </a:lnTo>
              </a:path>
            </a:pathLst>
          </a:custGeom>
          <a:noFill/>
          <a:ln w="38100" cap="flat" cmpd="sng">
            <a:solidFill>
              <a:srgbClr val="0000FF">
                <a:alpha val="100000"/>
              </a:srgbClr>
            </a:solidFill>
            <a:prstDash val="solid"/>
            <a:round/>
            <a:headEnd type="stealth" w="med" len="med"/>
            <a:tailEnd type="stealth" w="med" len="med"/>
          </a:ln>
        </p:spPr>
        <p:txBody>
          <a:bodyPr/>
          <a:lstStyle/>
          <a:p>
            <a:endParaRPr lang="zh-CN" altLang="en-US"/>
          </a:p>
        </p:txBody>
      </p:sp>
      <p:sp>
        <p:nvSpPr>
          <p:cNvPr id="359435" name="Freeform 11"/>
          <p:cNvSpPr/>
          <p:nvPr/>
        </p:nvSpPr>
        <p:spPr>
          <a:xfrm>
            <a:off x="2468563" y="2946400"/>
            <a:ext cx="531812" cy="409575"/>
          </a:xfrm>
          <a:custGeom>
            <a:avLst/>
            <a:gdLst/>
            <a:ahLst/>
            <a:cxnLst>
              <a:cxn ang="0">
                <a:pos x="2147483647" y="0"/>
              </a:cxn>
              <a:cxn ang="0">
                <a:pos x="0" y="2147483647"/>
              </a:cxn>
            </a:cxnLst>
            <a:rect l="0" t="0" r="0" b="0"/>
            <a:pathLst>
              <a:path w="413" h="323">
                <a:moveTo>
                  <a:pt x="413" y="0"/>
                </a:moveTo>
                <a:lnTo>
                  <a:pt x="0" y="323"/>
                </a:lnTo>
              </a:path>
            </a:pathLst>
          </a:custGeom>
          <a:noFill/>
          <a:ln w="38100" cap="flat" cmpd="sng">
            <a:solidFill>
              <a:srgbClr val="0000FF">
                <a:alpha val="100000"/>
              </a:srgbClr>
            </a:solidFill>
            <a:prstDash val="solid"/>
            <a:round/>
            <a:headEnd type="stealth" w="med" len="med"/>
            <a:tailEnd type="stealth" w="med" len="med"/>
          </a:ln>
        </p:spPr>
        <p:txBody>
          <a:bodyPr/>
          <a:lstStyle/>
          <a:p>
            <a:endParaRPr lang="zh-CN" altLang="en-US"/>
          </a:p>
        </p:txBody>
      </p:sp>
      <p:sp>
        <p:nvSpPr>
          <p:cNvPr id="359436" name="Freeform 12"/>
          <p:cNvSpPr/>
          <p:nvPr/>
        </p:nvSpPr>
        <p:spPr>
          <a:xfrm>
            <a:off x="2740025" y="3327400"/>
            <a:ext cx="501650" cy="409575"/>
          </a:xfrm>
          <a:custGeom>
            <a:avLst/>
            <a:gdLst/>
            <a:ahLst/>
            <a:cxnLst>
              <a:cxn ang="0">
                <a:pos x="2147483647" y="0"/>
              </a:cxn>
              <a:cxn ang="0">
                <a:pos x="0" y="2147483647"/>
              </a:cxn>
            </a:cxnLst>
            <a:rect l="0" t="0" r="0" b="0"/>
            <a:pathLst>
              <a:path w="390" h="323">
                <a:moveTo>
                  <a:pt x="390" y="0"/>
                </a:moveTo>
                <a:lnTo>
                  <a:pt x="0" y="323"/>
                </a:lnTo>
              </a:path>
            </a:pathLst>
          </a:custGeom>
          <a:noFill/>
          <a:ln w="38100" cap="flat" cmpd="sng">
            <a:solidFill>
              <a:srgbClr val="0000FF">
                <a:alpha val="100000"/>
              </a:srgbClr>
            </a:solidFill>
            <a:prstDash val="solid"/>
            <a:round/>
            <a:headEnd type="stealth" w="med" len="med"/>
            <a:tailEnd type="stealth" w="med" len="med"/>
          </a:ln>
        </p:spPr>
        <p:txBody>
          <a:bodyPr/>
          <a:lstStyle/>
          <a:p>
            <a:endParaRPr lang="zh-CN" altLang="en-US"/>
          </a:p>
        </p:txBody>
      </p:sp>
      <p:sp>
        <p:nvSpPr>
          <p:cNvPr id="359437" name="Oval 13"/>
          <p:cNvSpPr/>
          <p:nvPr/>
        </p:nvSpPr>
        <p:spPr>
          <a:xfrm>
            <a:off x="1511300" y="1738313"/>
            <a:ext cx="144463" cy="144462"/>
          </a:xfrm>
          <a:prstGeom prst="ellipse">
            <a:avLst/>
          </a:prstGeom>
          <a:solidFill>
            <a:srgbClr val="FF0000"/>
          </a:solidFill>
          <a:ln w="9525" cap="flat" cmpd="sng">
            <a:solidFill>
              <a:srgbClr val="000000"/>
            </a:solidFill>
            <a:prstDash val="solid"/>
            <a:headEnd type="none" w="med" len="med"/>
            <a:tailEnd type="none" w="med" len="med"/>
          </a:ln>
        </p:spPr>
        <p:txBody>
          <a:bodyPr/>
          <a:lstStyle/>
          <a:p>
            <a:endParaRPr lang="zh-CN" altLang="en-US" dirty="0">
              <a:latin typeface="Times New Roman" panose="02020603050405020304" pitchFamily="18" charset="0"/>
            </a:endParaRPr>
          </a:p>
        </p:txBody>
      </p:sp>
      <p:sp>
        <p:nvSpPr>
          <p:cNvPr id="359438" name="Freeform 14"/>
          <p:cNvSpPr/>
          <p:nvPr/>
        </p:nvSpPr>
        <p:spPr>
          <a:xfrm flipV="1">
            <a:off x="2208530" y="2385695"/>
            <a:ext cx="182245" cy="76200"/>
          </a:xfrm>
          <a:custGeom>
            <a:avLst/>
            <a:gdLst/>
            <a:ahLst/>
            <a:cxnLst>
              <a:cxn ang="0">
                <a:pos x="2147483647" y="2147483647"/>
              </a:cxn>
              <a:cxn ang="0">
                <a:pos x="0" y="0"/>
              </a:cxn>
            </a:cxnLst>
            <a:rect l="0" t="0" r="0" b="0"/>
            <a:pathLst>
              <a:path w="135" h="6">
                <a:moveTo>
                  <a:pt x="135" y="6"/>
                </a:moveTo>
                <a:lnTo>
                  <a:pt x="0" y="0"/>
                </a:lnTo>
              </a:path>
            </a:pathLst>
          </a:custGeom>
          <a:noFill/>
          <a:ln w="38100" cap="flat" cmpd="sng">
            <a:solidFill>
              <a:srgbClr val="C00000">
                <a:alpha val="100000"/>
              </a:srgbClr>
            </a:solidFill>
            <a:prstDash val="solid"/>
            <a:round/>
            <a:headEnd type="none" w="med" len="med"/>
            <a:tailEnd type="none" w="med" len="med"/>
          </a:ln>
        </p:spPr>
        <p:txBody>
          <a:bodyPr/>
          <a:lstStyle/>
          <a:p>
            <a:endParaRPr lang="zh-CN" altLang="en-US"/>
          </a:p>
        </p:txBody>
      </p:sp>
      <p:sp>
        <p:nvSpPr>
          <p:cNvPr id="359439" name="Freeform 15"/>
          <p:cNvSpPr/>
          <p:nvPr/>
        </p:nvSpPr>
        <p:spPr>
          <a:xfrm>
            <a:off x="2390775" y="2843213"/>
            <a:ext cx="115888" cy="12700"/>
          </a:xfrm>
          <a:custGeom>
            <a:avLst/>
            <a:gdLst/>
            <a:ahLst/>
            <a:cxnLst>
              <a:cxn ang="0">
                <a:pos x="2147483647" y="0"/>
              </a:cxn>
              <a:cxn ang="0">
                <a:pos x="0" y="2147483647"/>
              </a:cxn>
            </a:cxnLst>
            <a:rect l="0" t="0" r="0" b="0"/>
            <a:pathLst>
              <a:path w="90" h="11">
                <a:moveTo>
                  <a:pt x="90" y="0"/>
                </a:moveTo>
                <a:lnTo>
                  <a:pt x="0" y="11"/>
                </a:lnTo>
              </a:path>
            </a:pathLst>
          </a:custGeom>
          <a:noFill/>
          <a:ln w="38100" cap="flat" cmpd="sng">
            <a:solidFill>
              <a:srgbClr val="C00000">
                <a:alpha val="100000"/>
              </a:srgbClr>
            </a:solidFill>
            <a:prstDash val="solid"/>
            <a:round/>
            <a:headEnd type="none" w="med" len="med"/>
            <a:tailEnd type="none" w="med" len="med"/>
          </a:ln>
        </p:spPr>
        <p:txBody>
          <a:bodyPr/>
          <a:lstStyle/>
          <a:p>
            <a:endParaRPr lang="zh-CN" altLang="en-US"/>
          </a:p>
        </p:txBody>
      </p:sp>
      <p:sp>
        <p:nvSpPr>
          <p:cNvPr id="359440" name="Text Box 16"/>
          <p:cNvSpPr txBox="1"/>
          <p:nvPr/>
        </p:nvSpPr>
        <p:spPr>
          <a:xfrm>
            <a:off x="2016125" y="1487488"/>
            <a:ext cx="465138" cy="395287"/>
          </a:xfrm>
          <a:prstGeom prst="rect">
            <a:avLst/>
          </a:prstGeom>
          <a:noFill/>
          <a:ln w="9525">
            <a:noFill/>
          </a:ln>
        </p:spPr>
        <p:txBody>
          <a:bodyPr lIns="0" tIns="0" rIns="0" bIns="0"/>
          <a:lstStyle/>
          <a:p>
            <a:r>
              <a:rPr lang="en-US" altLang="zh-CN" sz="2400" b="1" i="1" dirty="0">
                <a:latin typeface="Times New Roman" panose="02020603050405020304" pitchFamily="18" charset="0"/>
                <a:sym typeface="Symbol" panose="05050102010706020507" pitchFamily="18" charset="2"/>
              </a:rPr>
              <a:t></a:t>
            </a:r>
            <a:r>
              <a:rPr lang="en-US" altLang="zh-CN" sz="2400" b="1" i="1" baseline="-25000" dirty="0">
                <a:latin typeface="Times New Roman" panose="02020603050405020304" pitchFamily="18" charset="0"/>
              </a:rPr>
              <a:t>b</a:t>
            </a:r>
            <a:endParaRPr lang="en-US" altLang="zh-CN" sz="2400" b="1" i="1" dirty="0">
              <a:latin typeface="Times New Roman" panose="02020603050405020304" pitchFamily="18" charset="0"/>
            </a:endParaRPr>
          </a:p>
        </p:txBody>
      </p:sp>
      <p:sp>
        <p:nvSpPr>
          <p:cNvPr id="359441" name="Text Box 17"/>
          <p:cNvSpPr txBox="1"/>
          <p:nvPr/>
        </p:nvSpPr>
        <p:spPr>
          <a:xfrm>
            <a:off x="2016125" y="2890838"/>
            <a:ext cx="465138" cy="396875"/>
          </a:xfrm>
          <a:prstGeom prst="rect">
            <a:avLst/>
          </a:prstGeom>
          <a:noFill/>
          <a:ln w="9525">
            <a:noFill/>
          </a:ln>
        </p:spPr>
        <p:txBody>
          <a:bodyPr lIns="0" tIns="0" rIns="0" bIns="0"/>
          <a:lstStyle/>
          <a:p>
            <a:r>
              <a:rPr lang="en-US" altLang="zh-CN" sz="2400" b="1" i="1" dirty="0">
                <a:latin typeface="Times New Roman" panose="02020603050405020304" pitchFamily="18" charset="0"/>
                <a:sym typeface="Symbol" panose="05050102010706020507" pitchFamily="18" charset="2"/>
              </a:rPr>
              <a:t></a:t>
            </a:r>
            <a:r>
              <a:rPr lang="en-US" altLang="zh-CN" sz="2400" b="1" i="1" baseline="-25000" dirty="0">
                <a:latin typeface="Times New Roman" panose="02020603050405020304" pitchFamily="18" charset="0"/>
              </a:rPr>
              <a:t>r</a:t>
            </a:r>
            <a:endParaRPr lang="en-US" altLang="zh-CN" sz="2400" b="1" i="1" dirty="0">
              <a:latin typeface="Times New Roman" panose="02020603050405020304" pitchFamily="18" charset="0"/>
            </a:endParaRPr>
          </a:p>
        </p:txBody>
      </p:sp>
      <p:sp>
        <p:nvSpPr>
          <p:cNvPr id="359442" name="Freeform 18"/>
          <p:cNvSpPr/>
          <p:nvPr/>
        </p:nvSpPr>
        <p:spPr>
          <a:xfrm>
            <a:off x="2527300" y="2527300"/>
            <a:ext cx="96838" cy="130175"/>
          </a:xfrm>
          <a:custGeom>
            <a:avLst/>
            <a:gdLst/>
            <a:ahLst/>
            <a:cxnLst>
              <a:cxn ang="0">
                <a:pos x="0" y="0"/>
              </a:cxn>
              <a:cxn ang="0">
                <a:pos x="2147483647" y="2147483647"/>
              </a:cxn>
            </a:cxnLst>
            <a:rect l="0" t="0" r="0" b="0"/>
            <a:pathLst>
              <a:path w="76" h="102">
                <a:moveTo>
                  <a:pt x="0" y="0"/>
                </a:moveTo>
                <a:lnTo>
                  <a:pt x="76" y="102"/>
                </a:lnTo>
              </a:path>
            </a:pathLst>
          </a:custGeom>
          <a:noFill/>
          <a:ln w="57150" cap="flat" cmpd="sng">
            <a:solidFill>
              <a:srgbClr val="CC3300">
                <a:alpha val="100000"/>
              </a:srgbClr>
            </a:solidFill>
            <a:prstDash val="solid"/>
            <a:round/>
            <a:headEnd type="none" w="med" len="med"/>
            <a:tailEnd type="none" w="med" len="med"/>
          </a:ln>
        </p:spPr>
        <p:txBody>
          <a:bodyPr/>
          <a:lstStyle/>
          <a:p>
            <a:endParaRPr lang="zh-CN" altLang="en-US"/>
          </a:p>
        </p:txBody>
      </p:sp>
      <p:sp>
        <p:nvSpPr>
          <p:cNvPr id="359443" name="Freeform 19"/>
          <p:cNvSpPr/>
          <p:nvPr/>
        </p:nvSpPr>
        <p:spPr>
          <a:xfrm>
            <a:off x="2479675" y="2657475"/>
            <a:ext cx="144463" cy="147638"/>
          </a:xfrm>
          <a:custGeom>
            <a:avLst/>
            <a:gdLst/>
            <a:ahLst/>
            <a:cxnLst>
              <a:cxn ang="0">
                <a:pos x="2147483647" y="0"/>
              </a:cxn>
              <a:cxn ang="0">
                <a:pos x="0" y="2147483647"/>
              </a:cxn>
            </a:cxnLst>
            <a:rect l="0" t="0" r="0" b="0"/>
            <a:pathLst>
              <a:path w="112" h="116">
                <a:moveTo>
                  <a:pt x="112" y="0"/>
                </a:moveTo>
                <a:lnTo>
                  <a:pt x="0" y="116"/>
                </a:lnTo>
              </a:path>
            </a:pathLst>
          </a:custGeom>
          <a:noFill/>
          <a:ln w="57150" cap="flat" cmpd="sng">
            <a:solidFill>
              <a:srgbClr val="CC3300">
                <a:alpha val="100000"/>
              </a:srgbClr>
            </a:solidFill>
            <a:prstDash val="solid"/>
            <a:round/>
            <a:headEnd type="none" w="med" len="med"/>
            <a:tailEnd type="none" w="med" len="med"/>
          </a:ln>
        </p:spPr>
        <p:txBody>
          <a:bodyPr/>
          <a:lstStyle/>
          <a:p>
            <a:endParaRPr lang="zh-CN" altLang="en-US"/>
          </a:p>
        </p:txBody>
      </p:sp>
      <p:sp>
        <p:nvSpPr>
          <p:cNvPr id="359444" name="Text Box 20"/>
          <p:cNvSpPr txBox="1"/>
          <p:nvPr/>
        </p:nvSpPr>
        <p:spPr>
          <a:xfrm>
            <a:off x="534988" y="2058988"/>
            <a:ext cx="928687" cy="471487"/>
          </a:xfrm>
          <a:prstGeom prst="rect">
            <a:avLst/>
          </a:prstGeom>
          <a:noFill/>
          <a:ln w="9525">
            <a:noFill/>
          </a:ln>
        </p:spPr>
        <p:txBody>
          <a:bodyPr lIns="0" tIns="0" rIns="0" bIns="0"/>
          <a:lstStyle/>
          <a:p>
            <a:r>
              <a:rPr lang="en-US" altLang="zh-CN" sz="2400" b="1" i="1" dirty="0">
                <a:latin typeface="Times New Roman" panose="02020603050405020304" pitchFamily="18" charset="0"/>
              </a:rPr>
              <a:t>E</a:t>
            </a:r>
            <a:r>
              <a:rPr lang="en-US" altLang="zh-CN" sz="2400" b="1" i="1" baseline="-25000" dirty="0">
                <a:latin typeface="Times New Roman" panose="02020603050405020304" pitchFamily="18" charset="0"/>
              </a:rPr>
              <a:t>p</a:t>
            </a:r>
            <a:r>
              <a:rPr lang="en-US" altLang="zh-CN" sz="2400" b="1" dirty="0">
                <a:latin typeface="Times New Roman" panose="02020603050405020304" pitchFamily="18" charset="0"/>
              </a:rPr>
              <a:t>= </a:t>
            </a:r>
            <a:r>
              <a:rPr lang="en-US" altLang="zh-CN" sz="2400" b="1" i="1" dirty="0">
                <a:latin typeface="Times New Roman" panose="02020603050405020304" pitchFamily="18" charset="0"/>
              </a:rPr>
              <a:t>E</a:t>
            </a:r>
            <a:r>
              <a:rPr lang="en-US" altLang="zh-CN" sz="2400" b="1" i="1" baseline="-25000" dirty="0">
                <a:latin typeface="Times New Roman" panose="02020603050405020304" pitchFamily="18" charset="0"/>
              </a:rPr>
              <a:t>s</a:t>
            </a:r>
            <a:endParaRPr lang="en-US" altLang="zh-CN" sz="2400" b="1" i="1" dirty="0">
              <a:latin typeface="Times New Roman" panose="02020603050405020304" pitchFamily="18" charset="0"/>
            </a:endParaRPr>
          </a:p>
        </p:txBody>
      </p:sp>
      <p:sp>
        <p:nvSpPr>
          <p:cNvPr id="359445" name="Text Box 21"/>
          <p:cNvSpPr txBox="1"/>
          <p:nvPr/>
        </p:nvSpPr>
        <p:spPr>
          <a:xfrm>
            <a:off x="3384550" y="1738313"/>
            <a:ext cx="647700" cy="396875"/>
          </a:xfrm>
          <a:prstGeom prst="rect">
            <a:avLst/>
          </a:prstGeom>
          <a:noFill/>
          <a:ln w="9525">
            <a:noFill/>
          </a:ln>
        </p:spPr>
        <p:txBody>
          <a:bodyPr lIns="0" tIns="0" rIns="0" bIns="0"/>
          <a:lstStyle/>
          <a:p>
            <a:r>
              <a:rPr lang="en-US" altLang="zh-CN" sz="2400" b="1" i="1" dirty="0">
                <a:latin typeface="Times New Roman" panose="02020603050405020304" pitchFamily="18" charset="0"/>
              </a:rPr>
              <a:t>E</a:t>
            </a:r>
            <a:r>
              <a:rPr lang="en-US" altLang="zh-CN" sz="2400" b="1" i="1" baseline="-25000" dirty="0">
                <a:latin typeface="Times New Roman" panose="02020603050405020304" pitchFamily="18" charset="0"/>
              </a:rPr>
              <a:t>s</a:t>
            </a:r>
            <a:r>
              <a:rPr lang="en-US" altLang="zh-CN" sz="2400" b="1" i="1" dirty="0">
                <a:latin typeface="Times New Roman" panose="02020603050405020304" pitchFamily="18" charset="0"/>
                <a:sym typeface="Symbol" panose="05050102010706020507" pitchFamily="18" charset="2"/>
              </a:rPr>
              <a:t></a:t>
            </a:r>
            <a:endParaRPr lang="en-US" altLang="zh-CN" sz="2400" b="1" dirty="0">
              <a:latin typeface="Times New Roman" panose="02020603050405020304" pitchFamily="18" charset="0"/>
            </a:endParaRPr>
          </a:p>
        </p:txBody>
      </p:sp>
      <p:sp>
        <p:nvSpPr>
          <p:cNvPr id="359446" name="Text Box 22"/>
          <p:cNvSpPr txBox="1"/>
          <p:nvPr/>
        </p:nvSpPr>
        <p:spPr>
          <a:xfrm>
            <a:off x="3527425" y="3251200"/>
            <a:ext cx="1692275" cy="576263"/>
          </a:xfrm>
          <a:prstGeom prst="rect">
            <a:avLst/>
          </a:prstGeom>
          <a:noFill/>
          <a:ln w="9525">
            <a:noFill/>
          </a:ln>
        </p:spPr>
        <p:txBody>
          <a:bodyPr lIns="0" tIns="0" rIns="0" bIns="0"/>
          <a:lstStyle/>
          <a:p>
            <a:r>
              <a:rPr lang="en-US" altLang="zh-CN" sz="2400" b="1" i="1" dirty="0">
                <a:latin typeface="Times New Roman" panose="02020603050405020304" pitchFamily="18" charset="0"/>
              </a:rPr>
              <a:t>E</a:t>
            </a:r>
            <a:r>
              <a:rPr lang="en-US" altLang="zh-CN" sz="2400" b="1" i="1" baseline="-25000" dirty="0">
                <a:latin typeface="Times New Roman" panose="02020603050405020304" pitchFamily="18" charset="0"/>
              </a:rPr>
              <a:t>p</a:t>
            </a:r>
            <a:r>
              <a:rPr lang="en-US" altLang="zh-CN" sz="2400" b="1" i="1" dirty="0">
                <a:latin typeface="Times New Roman" panose="02020603050405020304" pitchFamily="18" charset="0"/>
                <a:sym typeface="Symbol" panose="05050102010706020507" pitchFamily="18" charset="2"/>
              </a:rPr>
              <a:t> </a:t>
            </a:r>
            <a:r>
              <a:rPr lang="en-US" altLang="zh-CN" sz="2400" b="1" dirty="0">
                <a:latin typeface="Times New Roman" panose="02020603050405020304" pitchFamily="18" charset="0"/>
              </a:rPr>
              <a:t>&gt;</a:t>
            </a:r>
            <a:r>
              <a:rPr lang="en-US" altLang="zh-CN" sz="2400" b="1" i="1" dirty="0">
                <a:latin typeface="Times New Roman" panose="02020603050405020304" pitchFamily="18" charset="0"/>
              </a:rPr>
              <a:t> E</a:t>
            </a:r>
            <a:r>
              <a:rPr lang="en-US" altLang="zh-CN" sz="2400" b="1" i="1" baseline="-25000" dirty="0">
                <a:latin typeface="Times New Roman" panose="02020603050405020304" pitchFamily="18" charset="0"/>
              </a:rPr>
              <a:t>s</a:t>
            </a:r>
            <a:r>
              <a:rPr lang="en-US" altLang="zh-CN" sz="2400" b="1" i="1" dirty="0">
                <a:latin typeface="Times New Roman" panose="02020603050405020304" pitchFamily="18" charset="0"/>
                <a:sym typeface="Symbol" panose="05050102010706020507" pitchFamily="18" charset="2"/>
              </a:rPr>
              <a:t></a:t>
            </a:r>
          </a:p>
        </p:txBody>
      </p:sp>
      <p:sp>
        <p:nvSpPr>
          <p:cNvPr id="359449" name="Rectangle 25"/>
          <p:cNvSpPr/>
          <p:nvPr/>
        </p:nvSpPr>
        <p:spPr>
          <a:xfrm>
            <a:off x="684213" y="4576446"/>
            <a:ext cx="8135937" cy="1198880"/>
          </a:xfrm>
          <a:prstGeom prst="rect">
            <a:avLst/>
          </a:prstGeom>
          <a:noFill/>
          <a:ln w="9525">
            <a:noFill/>
          </a:ln>
        </p:spPr>
        <p:txBody>
          <a:bodyPr anchor="ctr">
            <a:spAutoFit/>
          </a:bodyPr>
          <a:lstStyle/>
          <a:p>
            <a:pPr algn="l" eaLnBrk="1" hangingPunct="1">
              <a:lnSpc>
                <a:spcPct val="100000"/>
              </a:lnSpc>
              <a:buFont typeface="Wingdings" panose="05000000000000000000" pitchFamily="2" charset="2"/>
              <a:buChar char="l"/>
            </a:pPr>
            <a:r>
              <a:rPr lang="en-US" altLang="zh-CN" sz="2400" b="1" dirty="0">
                <a:latin typeface="Times New Roman" panose="02020603050405020304" pitchFamily="18" charset="0"/>
                <a:ea typeface="黑体" panose="02010609060101010101" pitchFamily="49" charset="-122"/>
              </a:rPr>
              <a:t>  </a:t>
            </a:r>
            <a:r>
              <a:rPr lang="zh-CN" altLang="en-US" sz="2400" b="1" dirty="0">
                <a:latin typeface="Times New Roman" panose="02020603050405020304" pitchFamily="18" charset="0"/>
                <a:ea typeface="黑体" panose="02010609060101010101" pitchFamily="49" charset="-122"/>
              </a:rPr>
              <a:t>当入射角</a:t>
            </a:r>
            <a:r>
              <a:rPr lang="zh-CN" altLang="en-US" sz="2400" b="1" i="1" dirty="0">
                <a:latin typeface="Times New Roman" panose="02020603050405020304" pitchFamily="18" charset="0"/>
                <a:ea typeface="黑体" panose="02010609060101010101" pitchFamily="49" charset="-122"/>
                <a:sym typeface="Symbol" panose="05050102010706020507" pitchFamily="18" charset="2"/>
              </a:rPr>
              <a:t></a:t>
            </a:r>
            <a:r>
              <a:rPr lang="en-US" altLang="zh-CN" sz="2400" b="1" i="1" baseline="-25000" dirty="0">
                <a:latin typeface="Times New Roman" panose="02020603050405020304" pitchFamily="18" charset="0"/>
                <a:ea typeface="黑体" panose="02010609060101010101" pitchFamily="49" charset="-122"/>
              </a:rPr>
              <a:t>i</a:t>
            </a:r>
            <a:r>
              <a:rPr lang="en-US" altLang="zh-CN" sz="2400" b="1" dirty="0">
                <a:latin typeface="Times New Roman" panose="02020603050405020304" pitchFamily="18" charset="0"/>
                <a:ea typeface="黑体" panose="02010609060101010101" pitchFamily="49" charset="-122"/>
                <a:sym typeface="Symbol" panose="05050102010706020507" pitchFamily="18" charset="2"/>
              </a:rPr>
              <a:t>=</a:t>
            </a:r>
            <a:r>
              <a:rPr lang="en-US" altLang="zh-CN" sz="2400" b="1" i="1" dirty="0">
                <a:latin typeface="Times New Roman" panose="02020603050405020304" pitchFamily="18" charset="0"/>
                <a:ea typeface="黑体" panose="02010609060101010101" pitchFamily="49" charset="-122"/>
                <a:sym typeface="Symbol" panose="05050102010706020507" pitchFamily="18" charset="2"/>
              </a:rPr>
              <a:t></a:t>
            </a:r>
            <a:r>
              <a:rPr lang="en-US" altLang="zh-CN" sz="2400" b="1" i="1" baseline="-25000" dirty="0">
                <a:latin typeface="Times New Roman" panose="02020603050405020304" pitchFamily="18" charset="0"/>
                <a:ea typeface="黑体" panose="02010609060101010101" pitchFamily="49" charset="-122"/>
              </a:rPr>
              <a:t>b</a:t>
            </a:r>
            <a:r>
              <a:rPr lang="zh-CN" altLang="en-US" sz="2400" b="1" dirty="0">
                <a:latin typeface="Times New Roman" panose="02020603050405020304" pitchFamily="18" charset="0"/>
                <a:ea typeface="黑体" panose="02010609060101010101" pitchFamily="49" charset="-122"/>
                <a:sym typeface="Symbol" panose="05050102010706020507" pitchFamily="18" charset="2"/>
              </a:rPr>
              <a:t>时，</a:t>
            </a:r>
            <a:r>
              <a:rPr lang="zh-CN" altLang="en-US" sz="2400" b="1" dirty="0">
                <a:solidFill>
                  <a:schemeClr val="accent2"/>
                </a:solidFill>
                <a:latin typeface="Times New Roman" panose="02020603050405020304" pitchFamily="18" charset="0"/>
                <a:ea typeface="黑体" panose="02010609060101010101" pitchFamily="49" charset="-122"/>
                <a:sym typeface="Symbol" panose="05050102010706020507" pitchFamily="18" charset="2"/>
              </a:rPr>
              <a:t>反射光</a:t>
            </a:r>
            <a:r>
              <a:rPr lang="zh-CN" altLang="en-US" sz="2400" b="1" dirty="0">
                <a:latin typeface="Times New Roman" panose="02020603050405020304" pitchFamily="18" charset="0"/>
                <a:ea typeface="黑体" panose="02010609060101010101" pitchFamily="49" charset="-122"/>
                <a:sym typeface="Symbol" panose="05050102010706020507" pitchFamily="18" charset="2"/>
              </a:rPr>
              <a:t>成为其振动方向垂直于入射面（入射光线和界面法线确定的平面）的</a:t>
            </a:r>
            <a:r>
              <a:rPr lang="zh-CN" altLang="en-US" sz="2400" b="1" dirty="0">
                <a:solidFill>
                  <a:schemeClr val="accent2"/>
                </a:solidFill>
                <a:latin typeface="Times New Roman" panose="02020603050405020304" pitchFamily="18" charset="0"/>
                <a:ea typeface="黑体" panose="02010609060101010101" pitchFamily="49" charset="-122"/>
                <a:sym typeface="Symbol" panose="05050102010706020507" pitchFamily="18" charset="2"/>
              </a:rPr>
              <a:t>线偏振光</a:t>
            </a:r>
            <a:r>
              <a:rPr lang="zh-CN" altLang="en-US" sz="2400" b="1" dirty="0">
                <a:latin typeface="Times New Roman" panose="02020603050405020304" pitchFamily="18" charset="0"/>
                <a:ea typeface="黑体" panose="02010609060101010101" pitchFamily="49" charset="-122"/>
                <a:sym typeface="Symbol" panose="05050102010706020507" pitchFamily="18" charset="2"/>
              </a:rPr>
              <a:t>，这就是</a:t>
            </a:r>
            <a:r>
              <a:rPr lang="zh-CN" altLang="en-US" sz="2400" b="1" dirty="0">
                <a:solidFill>
                  <a:schemeClr val="accent2"/>
                </a:solidFill>
                <a:latin typeface="Times New Roman" panose="02020603050405020304" pitchFamily="18" charset="0"/>
                <a:ea typeface="黑体" panose="02010609060101010101" pitchFamily="49" charset="-122"/>
                <a:sym typeface="Symbol" panose="05050102010706020507" pitchFamily="18" charset="2"/>
              </a:rPr>
              <a:t>布儒斯特定律</a:t>
            </a:r>
            <a:r>
              <a:rPr lang="zh-CN" altLang="en-US" sz="2400" b="1" dirty="0">
                <a:latin typeface="Times New Roman" panose="02020603050405020304" pitchFamily="18" charset="0"/>
                <a:ea typeface="黑体" panose="02010609060101010101" pitchFamily="49" charset="-122"/>
                <a:sym typeface="Symbol" panose="05050102010706020507" pitchFamily="18" charset="2"/>
              </a:rPr>
              <a:t>，</a:t>
            </a:r>
            <a:r>
              <a:rPr lang="zh-CN" altLang="en-US" sz="2400" b="1" i="1" dirty="0">
                <a:latin typeface="Times New Roman" panose="02020603050405020304" pitchFamily="18" charset="0"/>
                <a:ea typeface="黑体" panose="02010609060101010101" pitchFamily="49" charset="-122"/>
                <a:sym typeface="Symbol" panose="05050102010706020507" pitchFamily="18" charset="2"/>
              </a:rPr>
              <a:t></a:t>
            </a:r>
            <a:r>
              <a:rPr lang="en-US" altLang="zh-CN" sz="2400" b="1" i="1" baseline="-25000" dirty="0">
                <a:latin typeface="Times New Roman" panose="02020603050405020304" pitchFamily="18" charset="0"/>
                <a:ea typeface="黑体" panose="02010609060101010101" pitchFamily="49" charset="-122"/>
              </a:rPr>
              <a:t>b</a:t>
            </a:r>
            <a:r>
              <a:rPr lang="zh-CN" altLang="en-US" sz="2400" b="1" dirty="0">
                <a:latin typeface="Times New Roman" panose="02020603050405020304" pitchFamily="18" charset="0"/>
                <a:ea typeface="黑体" panose="02010609060101010101" pitchFamily="49" charset="-122"/>
                <a:sym typeface="Symbol" panose="05050102010706020507" pitchFamily="18" charset="2"/>
              </a:rPr>
              <a:t>称为</a:t>
            </a:r>
            <a:r>
              <a:rPr lang="zh-CN" altLang="en-US" sz="2400" b="1" dirty="0">
                <a:solidFill>
                  <a:schemeClr val="accent2"/>
                </a:solidFill>
                <a:latin typeface="Times New Roman" panose="02020603050405020304" pitchFamily="18" charset="0"/>
                <a:ea typeface="黑体" panose="02010609060101010101" pitchFamily="49" charset="-122"/>
                <a:sym typeface="Symbol" panose="05050102010706020507" pitchFamily="18" charset="2"/>
              </a:rPr>
              <a:t>布儒斯特角或起偏角</a:t>
            </a:r>
            <a:r>
              <a:rPr lang="zh-CN" altLang="en-US" sz="2400" b="1" dirty="0">
                <a:latin typeface="Times New Roman" panose="02020603050405020304" pitchFamily="18" charset="0"/>
                <a:ea typeface="黑体" panose="02010609060101010101" pitchFamily="49" charset="-122"/>
                <a:sym typeface="Symbol" panose="05050102010706020507" pitchFamily="18" charset="2"/>
              </a:rPr>
              <a:t>。</a:t>
            </a:r>
          </a:p>
        </p:txBody>
      </p:sp>
      <p:sp>
        <p:nvSpPr>
          <p:cNvPr id="359451" name="Rectangle 27"/>
          <p:cNvSpPr/>
          <p:nvPr/>
        </p:nvSpPr>
        <p:spPr>
          <a:xfrm>
            <a:off x="5652770" y="3933825"/>
            <a:ext cx="3019425" cy="457200"/>
          </a:xfrm>
          <a:prstGeom prst="rect">
            <a:avLst/>
          </a:prstGeom>
          <a:noFill/>
          <a:ln w="9525">
            <a:noFill/>
          </a:ln>
        </p:spPr>
        <p:txBody>
          <a:bodyPr>
            <a:spAutoFit/>
          </a:bodyPr>
          <a:lstStyle/>
          <a:p>
            <a:r>
              <a:rPr lang="zh-CN" altLang="en-US" sz="2400" b="1" dirty="0">
                <a:solidFill>
                  <a:srgbClr val="FF0000"/>
                </a:solidFill>
                <a:latin typeface="Times New Roman" panose="02020603050405020304" pitchFamily="18" charset="0"/>
                <a:ea typeface="黑体" panose="02010609060101010101" pitchFamily="49" charset="-122"/>
                <a:sym typeface="Symbol" panose="05050102010706020507" pitchFamily="18" charset="2"/>
              </a:rPr>
              <a:t>反射光与折射光垂直</a:t>
            </a:r>
          </a:p>
        </p:txBody>
      </p:sp>
      <p:sp>
        <p:nvSpPr>
          <p:cNvPr id="106524" name="Rectangle 28"/>
          <p:cNvSpPr/>
          <p:nvPr/>
        </p:nvSpPr>
        <p:spPr>
          <a:xfrm>
            <a:off x="3959225" y="2098675"/>
            <a:ext cx="455613" cy="457200"/>
          </a:xfrm>
          <a:prstGeom prst="rect">
            <a:avLst/>
          </a:prstGeom>
          <a:noFill/>
          <a:ln w="9525">
            <a:noFill/>
          </a:ln>
        </p:spPr>
        <p:txBody>
          <a:bodyPr wrap="none">
            <a:spAutoFit/>
          </a:bodyPr>
          <a:lstStyle/>
          <a:p>
            <a:r>
              <a:rPr lang="en-US" altLang="zh-CN" sz="2400" b="1" i="1" dirty="0">
                <a:solidFill>
                  <a:schemeClr val="accent2"/>
                </a:solidFill>
                <a:latin typeface="Times New Roman" panose="02020603050405020304" pitchFamily="18" charset="0"/>
                <a:sym typeface="Symbol" panose="05050102010706020507" pitchFamily="18" charset="2"/>
              </a:rPr>
              <a:t>n</a:t>
            </a:r>
            <a:r>
              <a:rPr lang="en-US" altLang="zh-CN" sz="2400" b="1" baseline="-25000" dirty="0">
                <a:solidFill>
                  <a:schemeClr val="accent2"/>
                </a:solidFill>
                <a:latin typeface="Times New Roman" panose="02020603050405020304" pitchFamily="18" charset="0"/>
                <a:sym typeface="Symbol" panose="05050102010706020507" pitchFamily="18" charset="2"/>
              </a:rPr>
              <a:t>1</a:t>
            </a:r>
          </a:p>
        </p:txBody>
      </p:sp>
      <p:sp>
        <p:nvSpPr>
          <p:cNvPr id="106525" name="Rectangle 29"/>
          <p:cNvSpPr/>
          <p:nvPr/>
        </p:nvSpPr>
        <p:spPr>
          <a:xfrm>
            <a:off x="3959225" y="2674938"/>
            <a:ext cx="455613" cy="457200"/>
          </a:xfrm>
          <a:prstGeom prst="rect">
            <a:avLst/>
          </a:prstGeom>
          <a:noFill/>
          <a:ln w="9525">
            <a:noFill/>
          </a:ln>
        </p:spPr>
        <p:txBody>
          <a:bodyPr wrap="none">
            <a:spAutoFit/>
          </a:bodyPr>
          <a:lstStyle/>
          <a:p>
            <a:r>
              <a:rPr lang="en-US" altLang="zh-CN" sz="2400" b="1" i="1" dirty="0">
                <a:solidFill>
                  <a:schemeClr val="accent2"/>
                </a:solidFill>
                <a:latin typeface="Times New Roman" panose="02020603050405020304" pitchFamily="18" charset="0"/>
                <a:sym typeface="Symbol" panose="05050102010706020507" pitchFamily="18" charset="2"/>
              </a:rPr>
              <a:t>n</a:t>
            </a:r>
            <a:r>
              <a:rPr lang="en-US" altLang="zh-CN" sz="2400" b="1" baseline="-25000" dirty="0">
                <a:solidFill>
                  <a:schemeClr val="accent2"/>
                </a:solidFill>
                <a:latin typeface="Times New Roman" panose="02020603050405020304" pitchFamily="18" charset="0"/>
                <a:sym typeface="Symbol" panose="05050102010706020507" pitchFamily="18" charset="2"/>
              </a:rPr>
              <a:t>2</a:t>
            </a:r>
          </a:p>
        </p:txBody>
      </p:sp>
      <p:sp>
        <p:nvSpPr>
          <p:cNvPr id="106526" name="Rectangle 31"/>
          <p:cNvSpPr/>
          <p:nvPr/>
        </p:nvSpPr>
        <p:spPr>
          <a:xfrm>
            <a:off x="287338" y="225425"/>
            <a:ext cx="5976937" cy="579438"/>
          </a:xfrm>
          <a:prstGeom prst="rect">
            <a:avLst/>
          </a:prstGeom>
          <a:noFill/>
          <a:ln w="9525">
            <a:noFill/>
          </a:ln>
        </p:spPr>
        <p:txBody>
          <a:bodyPr>
            <a:spAutoFit/>
          </a:bodyPr>
          <a:lstStyle/>
          <a:p>
            <a:r>
              <a:rPr lang="zh-CN" altLang="en-US" b="1" dirty="0">
                <a:solidFill>
                  <a:schemeClr val="accent2"/>
                </a:solidFill>
                <a:latin typeface="Times New Roman" panose="02020603050405020304" pitchFamily="18" charset="0"/>
                <a:ea typeface="黑体" panose="02010609060101010101" pitchFamily="49" charset="-122"/>
                <a:sym typeface="Symbol" panose="05050102010706020507" pitchFamily="18" charset="2"/>
              </a:rPr>
              <a:t>布儒斯特定律 </a:t>
            </a:r>
            <a:r>
              <a:rPr lang="en-US" altLang="zh-CN" b="1" dirty="0">
                <a:solidFill>
                  <a:srgbClr val="0000FF"/>
                </a:solidFill>
                <a:latin typeface="Times New Roman" panose="02020603050405020304" pitchFamily="18" charset="0"/>
              </a:rPr>
              <a:t>Brewster law</a:t>
            </a:r>
            <a:r>
              <a:rPr lang="en-US" altLang="zh-CN" dirty="0">
                <a:latin typeface="Times New Roman" panose="02020603050405020304" pitchFamily="18" charset="0"/>
              </a:rPr>
              <a:t> </a:t>
            </a:r>
          </a:p>
        </p:txBody>
      </p:sp>
      <p:sp>
        <p:nvSpPr>
          <p:cNvPr id="359456" name="Oval 32"/>
          <p:cNvSpPr/>
          <p:nvPr/>
        </p:nvSpPr>
        <p:spPr>
          <a:xfrm>
            <a:off x="1763713" y="1990725"/>
            <a:ext cx="144462" cy="144463"/>
          </a:xfrm>
          <a:prstGeom prst="ellipse">
            <a:avLst/>
          </a:prstGeom>
          <a:solidFill>
            <a:srgbClr val="FF0000"/>
          </a:solidFill>
          <a:ln w="9525" cap="flat" cmpd="sng">
            <a:solidFill>
              <a:srgbClr val="000000"/>
            </a:solidFill>
            <a:prstDash val="solid"/>
            <a:headEnd type="none" w="med" len="med"/>
            <a:tailEnd type="none" w="med" len="med"/>
          </a:ln>
        </p:spPr>
        <p:txBody>
          <a:bodyPr/>
          <a:lstStyle/>
          <a:p>
            <a:endParaRPr lang="zh-CN" altLang="en-US" dirty="0">
              <a:latin typeface="Times New Roman" panose="02020603050405020304" pitchFamily="18" charset="0"/>
            </a:endParaRPr>
          </a:p>
        </p:txBody>
      </p:sp>
      <p:sp>
        <p:nvSpPr>
          <p:cNvPr id="359457" name="Oval 33"/>
          <p:cNvSpPr/>
          <p:nvPr/>
        </p:nvSpPr>
        <p:spPr>
          <a:xfrm>
            <a:off x="2916238" y="1990725"/>
            <a:ext cx="144462" cy="144463"/>
          </a:xfrm>
          <a:prstGeom prst="ellipse">
            <a:avLst/>
          </a:prstGeom>
          <a:solidFill>
            <a:srgbClr val="FF0000"/>
          </a:solidFill>
          <a:ln w="9525" cap="flat" cmpd="sng">
            <a:solidFill>
              <a:srgbClr val="000000"/>
            </a:solidFill>
            <a:prstDash val="solid"/>
            <a:headEnd type="none" w="med" len="med"/>
            <a:tailEnd type="none" w="med" len="med"/>
          </a:ln>
        </p:spPr>
        <p:txBody>
          <a:bodyPr/>
          <a:lstStyle/>
          <a:p>
            <a:endParaRPr lang="zh-CN" altLang="en-US" dirty="0">
              <a:latin typeface="Times New Roman" panose="02020603050405020304" pitchFamily="18" charset="0"/>
            </a:endParaRPr>
          </a:p>
        </p:txBody>
      </p:sp>
      <p:sp>
        <p:nvSpPr>
          <p:cNvPr id="359458" name="Oval 34"/>
          <p:cNvSpPr/>
          <p:nvPr/>
        </p:nvSpPr>
        <p:spPr>
          <a:xfrm>
            <a:off x="3167063" y="1738313"/>
            <a:ext cx="144462" cy="144462"/>
          </a:xfrm>
          <a:prstGeom prst="ellipse">
            <a:avLst/>
          </a:prstGeom>
          <a:solidFill>
            <a:srgbClr val="FF0000"/>
          </a:solidFill>
          <a:ln w="9525" cap="flat" cmpd="sng">
            <a:solidFill>
              <a:srgbClr val="000000"/>
            </a:solidFill>
            <a:prstDash val="solid"/>
            <a:headEnd type="none" w="med" len="med"/>
            <a:tailEnd type="none" w="med" len="med"/>
          </a:ln>
        </p:spPr>
        <p:txBody>
          <a:bodyPr/>
          <a:lstStyle/>
          <a:p>
            <a:endParaRPr lang="zh-CN" altLang="en-US" dirty="0">
              <a:latin typeface="Times New Roman" panose="02020603050405020304" pitchFamily="18" charset="0"/>
            </a:endParaRPr>
          </a:p>
        </p:txBody>
      </p:sp>
      <p:sp>
        <p:nvSpPr>
          <p:cNvPr id="359459" name="Freeform 35"/>
          <p:cNvSpPr/>
          <p:nvPr/>
        </p:nvSpPr>
        <p:spPr>
          <a:xfrm>
            <a:off x="1223963" y="1450975"/>
            <a:ext cx="455612" cy="476250"/>
          </a:xfrm>
          <a:custGeom>
            <a:avLst/>
            <a:gdLst/>
            <a:ahLst/>
            <a:cxnLst>
              <a:cxn ang="0">
                <a:pos x="2147483647" y="0"/>
              </a:cxn>
              <a:cxn ang="0">
                <a:pos x="0" y="2147483647"/>
              </a:cxn>
            </a:cxnLst>
            <a:rect l="0" t="0" r="0" b="0"/>
            <a:pathLst>
              <a:path w="353" h="375">
                <a:moveTo>
                  <a:pt x="353" y="0"/>
                </a:moveTo>
                <a:lnTo>
                  <a:pt x="0" y="375"/>
                </a:lnTo>
              </a:path>
            </a:pathLst>
          </a:custGeom>
          <a:noFill/>
          <a:ln w="38100" cap="flat" cmpd="sng">
            <a:solidFill>
              <a:srgbClr val="0000FF">
                <a:alpha val="100000"/>
              </a:srgbClr>
            </a:solidFill>
            <a:prstDash val="solid"/>
            <a:round/>
            <a:headEnd type="stealth" w="med" len="med"/>
            <a:tailEnd type="stealth" w="med" len="med"/>
          </a:ln>
        </p:spPr>
        <p:txBody>
          <a:bodyPr/>
          <a:lstStyle/>
          <a:p>
            <a:endParaRPr lang="zh-CN" altLang="en-US"/>
          </a:p>
        </p:txBody>
      </p:sp>
      <p:sp>
        <p:nvSpPr>
          <p:cNvPr id="359460" name="Oval 36"/>
          <p:cNvSpPr/>
          <p:nvPr/>
        </p:nvSpPr>
        <p:spPr>
          <a:xfrm>
            <a:off x="2014538" y="2243138"/>
            <a:ext cx="144462" cy="144462"/>
          </a:xfrm>
          <a:prstGeom prst="ellipse">
            <a:avLst/>
          </a:prstGeom>
          <a:solidFill>
            <a:srgbClr val="FF0000"/>
          </a:solidFill>
          <a:ln w="9525" cap="flat" cmpd="sng">
            <a:solidFill>
              <a:srgbClr val="000000"/>
            </a:solidFill>
            <a:prstDash val="solid"/>
            <a:headEnd type="none" w="med" len="med"/>
            <a:tailEnd type="none" w="med" len="med"/>
          </a:ln>
        </p:spPr>
        <p:txBody>
          <a:bodyPr/>
          <a:lstStyle/>
          <a:p>
            <a:endParaRPr lang="zh-CN" altLang="en-US" dirty="0">
              <a:latin typeface="Times New Roman" panose="02020603050405020304" pitchFamily="18" charset="0"/>
            </a:endParaRPr>
          </a:p>
        </p:txBody>
      </p:sp>
      <p:sp>
        <p:nvSpPr>
          <p:cNvPr id="359461" name="Oval 37"/>
          <p:cNvSpPr/>
          <p:nvPr/>
        </p:nvSpPr>
        <p:spPr>
          <a:xfrm>
            <a:off x="2771775" y="3287713"/>
            <a:ext cx="144463" cy="144462"/>
          </a:xfrm>
          <a:prstGeom prst="ellipse">
            <a:avLst/>
          </a:prstGeom>
          <a:solidFill>
            <a:srgbClr val="FF0000"/>
          </a:solidFill>
          <a:ln w="9525" cap="flat" cmpd="sng">
            <a:solidFill>
              <a:srgbClr val="000000"/>
            </a:solidFill>
            <a:prstDash val="solid"/>
            <a:headEnd type="none" w="med" len="med"/>
            <a:tailEnd type="none" w="med" len="med"/>
          </a:ln>
        </p:spPr>
        <p:txBody>
          <a:bodyPr/>
          <a:lstStyle/>
          <a:p>
            <a:endParaRPr lang="zh-CN" altLang="en-US" dirty="0">
              <a:latin typeface="Times New Roman" panose="02020603050405020304" pitchFamily="18" charset="0"/>
            </a:endParaRPr>
          </a:p>
        </p:txBody>
      </p:sp>
      <p:sp>
        <p:nvSpPr>
          <p:cNvPr id="359462" name="Freeform 38"/>
          <p:cNvSpPr/>
          <p:nvPr/>
        </p:nvSpPr>
        <p:spPr>
          <a:xfrm>
            <a:off x="2882900" y="3562350"/>
            <a:ext cx="501650" cy="409575"/>
          </a:xfrm>
          <a:custGeom>
            <a:avLst/>
            <a:gdLst/>
            <a:ahLst/>
            <a:cxnLst>
              <a:cxn ang="0">
                <a:pos x="2147483647" y="0"/>
              </a:cxn>
              <a:cxn ang="0">
                <a:pos x="0" y="2147483647"/>
              </a:cxn>
            </a:cxnLst>
            <a:rect l="0" t="0" r="0" b="0"/>
            <a:pathLst>
              <a:path w="390" h="323">
                <a:moveTo>
                  <a:pt x="390" y="0"/>
                </a:moveTo>
                <a:lnTo>
                  <a:pt x="0" y="323"/>
                </a:lnTo>
              </a:path>
            </a:pathLst>
          </a:custGeom>
          <a:noFill/>
          <a:ln w="38100" cap="flat" cmpd="sng">
            <a:solidFill>
              <a:srgbClr val="0000FF">
                <a:alpha val="100000"/>
              </a:srgbClr>
            </a:solidFill>
            <a:prstDash val="solid"/>
            <a:round/>
            <a:headEnd type="stealth" w="med" len="med"/>
            <a:tailEnd type="stealth" w="med" len="med"/>
          </a:ln>
        </p:spPr>
        <p:txBody>
          <a:bodyPr/>
          <a:lstStyle/>
          <a:p>
            <a:endParaRPr lang="zh-CN" altLang="en-US"/>
          </a:p>
        </p:txBody>
      </p:sp>
      <p:graphicFrame>
        <p:nvGraphicFramePr>
          <p:cNvPr id="2" name="对象 1">
            <a:hlinkClick r:id="" action="ppaction://ole?verb=0"/>
          </p:cNvPr>
          <p:cNvGraphicFramePr>
            <a:graphicFrameLocks noChangeAspect="1"/>
          </p:cNvGraphicFramePr>
          <p:nvPr/>
        </p:nvGraphicFramePr>
        <p:xfrm>
          <a:off x="4415155" y="951230"/>
          <a:ext cx="1774190" cy="1076960"/>
        </p:xfrm>
        <a:graphic>
          <a:graphicData uri="http://schemas.openxmlformats.org/presentationml/2006/ole">
            <mc:AlternateContent xmlns:mc="http://schemas.openxmlformats.org/markup-compatibility/2006">
              <mc:Choice xmlns:v="urn:schemas-microsoft-com:vml" Requires="v">
                <p:oleObj spid="_x0000_s57381" r:id="rId4" imgW="711200" imgH="431800" progId="Equation.KSEE3">
                  <p:embed/>
                </p:oleObj>
              </mc:Choice>
              <mc:Fallback>
                <p:oleObj r:id="rId4" imgW="711200" imgH="431800" progId="Equation.KSEE3">
                  <p:embed/>
                  <p:pic>
                    <p:nvPicPr>
                      <p:cNvPr id="0" name="图片 2048"/>
                      <p:cNvPicPr/>
                      <p:nvPr/>
                    </p:nvPicPr>
                    <p:blipFill>
                      <a:blip r:embed="rId5"/>
                      <a:stretch>
                        <a:fillRect/>
                      </a:stretch>
                    </p:blipFill>
                    <p:spPr>
                      <a:xfrm>
                        <a:off x="4415155" y="951230"/>
                        <a:ext cx="1774190" cy="1076960"/>
                      </a:xfrm>
                      <a:prstGeom prst="rect">
                        <a:avLst/>
                      </a:prstGeom>
                    </p:spPr>
                  </p:pic>
                </p:oleObj>
              </mc:Fallback>
            </mc:AlternateContent>
          </a:graphicData>
        </a:graphic>
      </p:graphicFrame>
      <p:graphicFrame>
        <p:nvGraphicFramePr>
          <p:cNvPr id="4" name="对象 3">
            <a:hlinkClick r:id="" action="ppaction://ole?verb=0"/>
          </p:cNvPr>
          <p:cNvGraphicFramePr>
            <a:graphicFrameLocks noChangeAspect="1"/>
          </p:cNvGraphicFramePr>
          <p:nvPr/>
        </p:nvGraphicFramePr>
        <p:xfrm>
          <a:off x="6550343" y="1092200"/>
          <a:ext cx="1621790" cy="967105"/>
        </p:xfrm>
        <a:graphic>
          <a:graphicData uri="http://schemas.openxmlformats.org/presentationml/2006/ole">
            <mc:AlternateContent xmlns:mc="http://schemas.openxmlformats.org/markup-compatibility/2006">
              <mc:Choice xmlns:v="urn:schemas-microsoft-com:vml" Requires="v">
                <p:oleObj spid="_x0000_s57382" r:id="rId6" imgW="723900" imgH="431800" progId="Equation.KSEE3">
                  <p:embed/>
                </p:oleObj>
              </mc:Choice>
              <mc:Fallback>
                <p:oleObj r:id="rId6" imgW="723900" imgH="431800" progId="Equation.KSEE3">
                  <p:embed/>
                  <p:pic>
                    <p:nvPicPr>
                      <p:cNvPr id="0" name="图片 2048"/>
                      <p:cNvPicPr/>
                      <p:nvPr/>
                    </p:nvPicPr>
                    <p:blipFill>
                      <a:blip r:embed="rId7"/>
                      <a:stretch>
                        <a:fillRect/>
                      </a:stretch>
                    </p:blipFill>
                    <p:spPr>
                      <a:xfrm>
                        <a:off x="6550343" y="1092200"/>
                        <a:ext cx="1621790" cy="967105"/>
                      </a:xfrm>
                      <a:prstGeom prst="rect">
                        <a:avLst/>
                      </a:prstGeom>
                    </p:spPr>
                  </p:pic>
                </p:oleObj>
              </mc:Fallback>
            </mc:AlternateContent>
          </a:graphicData>
        </a:graphic>
      </p:graphicFrame>
      <p:graphicFrame>
        <p:nvGraphicFramePr>
          <p:cNvPr id="6" name="对象 5">
            <a:hlinkClick r:id="" action="ppaction://ole?verb=0"/>
          </p:cNvPr>
          <p:cNvGraphicFramePr>
            <a:graphicFrameLocks noChangeAspect="1"/>
          </p:cNvGraphicFramePr>
          <p:nvPr/>
        </p:nvGraphicFramePr>
        <p:xfrm>
          <a:off x="5904865" y="2447925"/>
          <a:ext cx="1816735" cy="988060"/>
        </p:xfrm>
        <a:graphic>
          <a:graphicData uri="http://schemas.openxmlformats.org/presentationml/2006/ole">
            <mc:AlternateContent xmlns:mc="http://schemas.openxmlformats.org/markup-compatibility/2006">
              <mc:Choice xmlns:v="urn:schemas-microsoft-com:vml" Requires="v">
                <p:oleObj spid="_x0000_s57383" r:id="rId8" imgW="723900" imgH="393700" progId="Equation.KSEE3">
                  <p:embed/>
                </p:oleObj>
              </mc:Choice>
              <mc:Fallback>
                <p:oleObj r:id="rId8" imgW="723900" imgH="393700" progId="Equation.KSEE3">
                  <p:embed/>
                  <p:pic>
                    <p:nvPicPr>
                      <p:cNvPr id="0" name="图片 2048"/>
                      <p:cNvPicPr/>
                      <p:nvPr/>
                    </p:nvPicPr>
                    <p:blipFill>
                      <a:blip r:embed="rId9"/>
                      <a:stretch>
                        <a:fillRect/>
                      </a:stretch>
                    </p:blipFill>
                    <p:spPr>
                      <a:xfrm>
                        <a:off x="5904865" y="2447925"/>
                        <a:ext cx="1816735" cy="988060"/>
                      </a:xfrm>
                      <a:prstGeom prst="rect">
                        <a:avLst/>
                      </a:prstGeom>
                    </p:spPr>
                  </p:pic>
                </p:oleObj>
              </mc:Fallback>
            </mc:AlternateContent>
          </a:graphicData>
        </a:graphic>
      </p:graphicFrame>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afterEffect">
                                  <p:stCondLst>
                                    <p:cond delay="0"/>
                                  </p:stCondLst>
                                  <p:childTnLst>
                                    <p:set>
                                      <p:cBhvr>
                                        <p:cTn id="6" dur="1" fill="hold">
                                          <p:stCondLst>
                                            <p:cond delay="0"/>
                                          </p:stCondLst>
                                        </p:cTn>
                                        <p:tgtEl>
                                          <p:spTgt spid="359459"/>
                                        </p:tgtEl>
                                        <p:attrNameLst>
                                          <p:attrName>style.visibility</p:attrName>
                                        </p:attrNameLst>
                                      </p:cBhvr>
                                      <p:to>
                                        <p:strVal val="visible"/>
                                      </p:to>
                                    </p:set>
                                    <p:animEffect transition="in" filter="blinds(horizontal)">
                                      <p:cBhvr>
                                        <p:cTn id="7" dur="500"/>
                                        <p:tgtEl>
                                          <p:spTgt spid="359459"/>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359437"/>
                                        </p:tgtEl>
                                        <p:attrNameLst>
                                          <p:attrName>style.visibility</p:attrName>
                                        </p:attrNameLst>
                                      </p:cBhvr>
                                      <p:to>
                                        <p:strVal val="visible"/>
                                      </p:to>
                                    </p:set>
                                    <p:animEffect transition="in" filter="blinds(horizontal)">
                                      <p:cBhvr>
                                        <p:cTn id="10" dur="500"/>
                                        <p:tgtEl>
                                          <p:spTgt spid="359437"/>
                                        </p:tgtEl>
                                      </p:cBhvr>
                                    </p:animEffect>
                                  </p:childTnLst>
                                </p:cTn>
                              </p:par>
                              <p:par>
                                <p:cTn id="11" presetID="3" presetClass="entr" presetSubtype="10" fill="hold" nodeType="withEffect">
                                  <p:stCondLst>
                                    <p:cond delay="0"/>
                                  </p:stCondLst>
                                  <p:childTnLst>
                                    <p:set>
                                      <p:cBhvr>
                                        <p:cTn id="12" dur="1" fill="hold">
                                          <p:stCondLst>
                                            <p:cond delay="0"/>
                                          </p:stCondLst>
                                        </p:cTn>
                                        <p:tgtEl>
                                          <p:spTgt spid="359433"/>
                                        </p:tgtEl>
                                        <p:attrNameLst>
                                          <p:attrName>style.visibility</p:attrName>
                                        </p:attrNameLst>
                                      </p:cBhvr>
                                      <p:to>
                                        <p:strVal val="visible"/>
                                      </p:to>
                                    </p:set>
                                    <p:animEffect transition="in" filter="blinds(horizontal)">
                                      <p:cBhvr>
                                        <p:cTn id="13" dur="500"/>
                                        <p:tgtEl>
                                          <p:spTgt spid="359433"/>
                                        </p:tgtEl>
                                      </p:cBhvr>
                                    </p:animEffect>
                                  </p:childTnLst>
                                </p:cTn>
                              </p:par>
                              <p:par>
                                <p:cTn id="14" presetID="3" presetClass="entr" presetSubtype="10" fill="hold" grpId="0" nodeType="withEffect">
                                  <p:stCondLst>
                                    <p:cond delay="0"/>
                                  </p:stCondLst>
                                  <p:childTnLst>
                                    <p:set>
                                      <p:cBhvr>
                                        <p:cTn id="15" dur="1" fill="hold">
                                          <p:stCondLst>
                                            <p:cond delay="0"/>
                                          </p:stCondLst>
                                        </p:cTn>
                                        <p:tgtEl>
                                          <p:spTgt spid="359456"/>
                                        </p:tgtEl>
                                        <p:attrNameLst>
                                          <p:attrName>style.visibility</p:attrName>
                                        </p:attrNameLst>
                                      </p:cBhvr>
                                      <p:to>
                                        <p:strVal val="visible"/>
                                      </p:to>
                                    </p:set>
                                    <p:animEffect transition="in" filter="blinds(horizontal)">
                                      <p:cBhvr>
                                        <p:cTn id="16" dur="500"/>
                                        <p:tgtEl>
                                          <p:spTgt spid="359456"/>
                                        </p:tgtEl>
                                      </p:cBhvr>
                                    </p:animEffect>
                                  </p:childTnLst>
                                </p:cTn>
                              </p:par>
                              <p:par>
                                <p:cTn id="17" presetID="3" presetClass="entr" presetSubtype="10" fill="hold" nodeType="withEffect">
                                  <p:stCondLst>
                                    <p:cond delay="0"/>
                                  </p:stCondLst>
                                  <p:childTnLst>
                                    <p:set>
                                      <p:cBhvr>
                                        <p:cTn id="18" dur="1" fill="hold">
                                          <p:stCondLst>
                                            <p:cond delay="0"/>
                                          </p:stCondLst>
                                        </p:cTn>
                                        <p:tgtEl>
                                          <p:spTgt spid="359434"/>
                                        </p:tgtEl>
                                        <p:attrNameLst>
                                          <p:attrName>style.visibility</p:attrName>
                                        </p:attrNameLst>
                                      </p:cBhvr>
                                      <p:to>
                                        <p:strVal val="visible"/>
                                      </p:to>
                                    </p:set>
                                    <p:animEffect transition="in" filter="blinds(horizontal)">
                                      <p:cBhvr>
                                        <p:cTn id="19" dur="500"/>
                                        <p:tgtEl>
                                          <p:spTgt spid="359434"/>
                                        </p:tgtEl>
                                      </p:cBhvr>
                                    </p:animEffect>
                                  </p:childTnLst>
                                </p:cTn>
                              </p:par>
                              <p:par>
                                <p:cTn id="20" presetID="3" presetClass="entr" presetSubtype="10" fill="hold" grpId="0" nodeType="withEffect">
                                  <p:stCondLst>
                                    <p:cond delay="0"/>
                                  </p:stCondLst>
                                  <p:childTnLst>
                                    <p:set>
                                      <p:cBhvr>
                                        <p:cTn id="21" dur="1" fill="hold">
                                          <p:stCondLst>
                                            <p:cond delay="0"/>
                                          </p:stCondLst>
                                        </p:cTn>
                                        <p:tgtEl>
                                          <p:spTgt spid="359460"/>
                                        </p:tgtEl>
                                        <p:attrNameLst>
                                          <p:attrName>style.visibility</p:attrName>
                                        </p:attrNameLst>
                                      </p:cBhvr>
                                      <p:to>
                                        <p:strVal val="visible"/>
                                      </p:to>
                                    </p:set>
                                    <p:animEffect transition="in" filter="blinds(horizontal)">
                                      <p:cBhvr>
                                        <p:cTn id="22" dur="500"/>
                                        <p:tgtEl>
                                          <p:spTgt spid="359460"/>
                                        </p:tgtEl>
                                      </p:cBhvr>
                                    </p:animEffect>
                                  </p:childTnLst>
                                </p:cTn>
                              </p:par>
                            </p:childTnLst>
                          </p:cTn>
                        </p:par>
                        <p:par>
                          <p:cTn id="23" fill="hold">
                            <p:stCondLst>
                              <p:cond delay="500"/>
                            </p:stCondLst>
                            <p:childTnLst>
                              <p:par>
                                <p:cTn id="24" presetID="3" presetClass="entr" presetSubtype="10" fill="hold" grpId="0" nodeType="afterEffect">
                                  <p:stCondLst>
                                    <p:cond delay="0"/>
                                  </p:stCondLst>
                                  <p:childTnLst>
                                    <p:set>
                                      <p:cBhvr>
                                        <p:cTn id="25" dur="1" fill="hold">
                                          <p:stCondLst>
                                            <p:cond delay="0"/>
                                          </p:stCondLst>
                                        </p:cTn>
                                        <p:tgtEl>
                                          <p:spTgt spid="359444"/>
                                        </p:tgtEl>
                                        <p:attrNameLst>
                                          <p:attrName>style.visibility</p:attrName>
                                        </p:attrNameLst>
                                      </p:cBhvr>
                                      <p:to>
                                        <p:strVal val="visible"/>
                                      </p:to>
                                    </p:set>
                                    <p:animEffect transition="in" filter="blinds(horizontal)">
                                      <p:cBhvr>
                                        <p:cTn id="26" dur="500"/>
                                        <p:tgtEl>
                                          <p:spTgt spid="359444"/>
                                        </p:tgtEl>
                                      </p:cBhvr>
                                    </p:animEffect>
                                  </p:childTnLst>
                                </p:cTn>
                              </p:par>
                            </p:childTnLst>
                          </p:cTn>
                        </p:par>
                        <p:par>
                          <p:cTn id="27" fill="hold">
                            <p:stCondLst>
                              <p:cond delay="1000"/>
                            </p:stCondLst>
                            <p:childTnLst>
                              <p:par>
                                <p:cTn id="28" presetID="3" presetClass="entr" presetSubtype="10" fill="hold" nodeType="afterEffect">
                                  <p:stCondLst>
                                    <p:cond delay="0"/>
                                  </p:stCondLst>
                                  <p:childTnLst>
                                    <p:set>
                                      <p:cBhvr>
                                        <p:cTn id="29" dur="500" fill="hold">
                                          <p:stCondLst>
                                            <p:cond delay="0"/>
                                          </p:stCondLst>
                                        </p:cTn>
                                        <p:tgtEl>
                                          <p:spTgt spid="359438"/>
                                        </p:tgtEl>
                                        <p:attrNameLst>
                                          <p:attrName>style.visibility</p:attrName>
                                        </p:attrNameLst>
                                      </p:cBhvr>
                                      <p:to>
                                        <p:strVal val="visible"/>
                                      </p:to>
                                    </p:set>
                                    <p:animEffect transition="in" filter="blinds(horizontal)">
                                      <p:cBhvr>
                                        <p:cTn id="30" dur="500"/>
                                        <p:tgtEl>
                                          <p:spTgt spid="359438"/>
                                        </p:tgtEl>
                                      </p:cBhvr>
                                    </p:animEffect>
                                  </p:childTnLst>
                                </p:cTn>
                              </p:par>
                            </p:childTnLst>
                          </p:cTn>
                        </p:par>
                        <p:par>
                          <p:cTn id="31" fill="hold">
                            <p:stCondLst>
                              <p:cond delay="1500"/>
                            </p:stCondLst>
                            <p:childTnLst>
                              <p:par>
                                <p:cTn id="32" presetID="3" presetClass="entr" presetSubtype="10" fill="hold" grpId="0" nodeType="afterEffect">
                                  <p:stCondLst>
                                    <p:cond delay="0"/>
                                  </p:stCondLst>
                                  <p:childTnLst>
                                    <p:set>
                                      <p:cBhvr>
                                        <p:cTn id="33" dur="1" fill="hold">
                                          <p:stCondLst>
                                            <p:cond delay="0"/>
                                          </p:stCondLst>
                                        </p:cTn>
                                        <p:tgtEl>
                                          <p:spTgt spid="359440"/>
                                        </p:tgtEl>
                                        <p:attrNameLst>
                                          <p:attrName>style.visibility</p:attrName>
                                        </p:attrNameLst>
                                      </p:cBhvr>
                                      <p:to>
                                        <p:strVal val="visible"/>
                                      </p:to>
                                    </p:set>
                                    <p:animEffect transition="in" filter="blinds(horizontal)">
                                      <p:cBhvr>
                                        <p:cTn id="34" dur="500"/>
                                        <p:tgtEl>
                                          <p:spTgt spid="359440"/>
                                        </p:tgtEl>
                                      </p:cBhvr>
                                    </p:animEffec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2"/>
                                        </p:tgtEl>
                                        <p:attrNameLst>
                                          <p:attrName>style.visibility</p:attrName>
                                        </p:attrNameLst>
                                      </p:cBhvr>
                                      <p:to>
                                        <p:strVal val="visible"/>
                                      </p:to>
                                    </p:set>
                                  </p:childTnLst>
                                </p:cTn>
                              </p:par>
                            </p:childTnLst>
                          </p:cTn>
                        </p:par>
                        <p:par>
                          <p:cTn id="39" fill="hold">
                            <p:stCondLst>
                              <p:cond delay="0"/>
                            </p:stCondLst>
                            <p:childTnLst>
                              <p:par>
                                <p:cTn id="40" presetID="3" presetClass="entr" presetSubtype="10" fill="hold" grpId="0" nodeType="afterEffect">
                                  <p:stCondLst>
                                    <p:cond delay="0"/>
                                  </p:stCondLst>
                                  <p:childTnLst>
                                    <p:set>
                                      <p:cBhvr>
                                        <p:cTn id="41" dur="500" fill="hold">
                                          <p:stCondLst>
                                            <p:cond delay="0"/>
                                          </p:stCondLst>
                                        </p:cTn>
                                        <p:tgtEl>
                                          <p:spTgt spid="359449"/>
                                        </p:tgtEl>
                                        <p:attrNameLst>
                                          <p:attrName>style.visibility</p:attrName>
                                        </p:attrNameLst>
                                      </p:cBhvr>
                                      <p:to>
                                        <p:strVal val="visible"/>
                                      </p:to>
                                    </p:set>
                                    <p:animEffect transition="in" filter="blinds(horizontal)">
                                      <p:cBhvr>
                                        <p:cTn id="42" dur="500"/>
                                        <p:tgtEl>
                                          <p:spTgt spid="359449"/>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359457"/>
                                        </p:tgtEl>
                                        <p:attrNameLst>
                                          <p:attrName>style.visibility</p:attrName>
                                        </p:attrNameLst>
                                      </p:cBhvr>
                                      <p:to>
                                        <p:strVal val="visible"/>
                                      </p:to>
                                    </p:set>
                                    <p:animEffect transition="in" filter="blinds(horizontal)">
                                      <p:cBhvr>
                                        <p:cTn id="47" dur="500"/>
                                        <p:tgtEl>
                                          <p:spTgt spid="359457"/>
                                        </p:tgtEl>
                                      </p:cBhvr>
                                    </p:animEffect>
                                  </p:childTnLst>
                                </p:cTn>
                              </p:par>
                              <p:par>
                                <p:cTn id="48" presetID="3" presetClass="entr" presetSubtype="10" fill="hold" grpId="0" nodeType="withEffect">
                                  <p:stCondLst>
                                    <p:cond delay="0"/>
                                  </p:stCondLst>
                                  <p:childTnLst>
                                    <p:set>
                                      <p:cBhvr>
                                        <p:cTn id="49" dur="1" fill="hold">
                                          <p:stCondLst>
                                            <p:cond delay="0"/>
                                          </p:stCondLst>
                                        </p:cTn>
                                        <p:tgtEl>
                                          <p:spTgt spid="359458"/>
                                        </p:tgtEl>
                                        <p:attrNameLst>
                                          <p:attrName>style.visibility</p:attrName>
                                        </p:attrNameLst>
                                      </p:cBhvr>
                                      <p:to>
                                        <p:strVal val="visible"/>
                                      </p:to>
                                    </p:set>
                                    <p:animEffect transition="in" filter="blinds(horizontal)">
                                      <p:cBhvr>
                                        <p:cTn id="50" dur="500"/>
                                        <p:tgtEl>
                                          <p:spTgt spid="359458"/>
                                        </p:tgtEl>
                                      </p:cBhvr>
                                    </p:animEffect>
                                  </p:childTnLst>
                                </p:cTn>
                              </p:par>
                              <p:par>
                                <p:cTn id="51" presetID="3" presetClass="entr" presetSubtype="10" fill="hold" grpId="0" nodeType="withEffect">
                                  <p:stCondLst>
                                    <p:cond delay="0"/>
                                  </p:stCondLst>
                                  <p:childTnLst>
                                    <p:set>
                                      <p:cBhvr>
                                        <p:cTn id="52" dur="1" fill="hold">
                                          <p:stCondLst>
                                            <p:cond delay="0"/>
                                          </p:stCondLst>
                                        </p:cTn>
                                        <p:tgtEl>
                                          <p:spTgt spid="359445"/>
                                        </p:tgtEl>
                                        <p:attrNameLst>
                                          <p:attrName>style.visibility</p:attrName>
                                        </p:attrNameLst>
                                      </p:cBhvr>
                                      <p:to>
                                        <p:strVal val="visible"/>
                                      </p:to>
                                    </p:set>
                                    <p:animEffect transition="in" filter="blinds(horizontal)">
                                      <p:cBhvr>
                                        <p:cTn id="53" dur="500"/>
                                        <p:tgtEl>
                                          <p:spTgt spid="359445"/>
                                        </p:tgtEl>
                                      </p:cBhvr>
                                    </p:animEffect>
                                  </p:childTnLst>
                                </p:cTn>
                              </p:par>
                            </p:childTnLst>
                          </p:cTn>
                        </p:par>
                      </p:childTnLst>
                    </p:cTn>
                  </p:par>
                  <p:par>
                    <p:cTn id="54" fill="hold">
                      <p:stCondLst>
                        <p:cond delay="indefinite"/>
                      </p:stCondLst>
                      <p:childTnLst>
                        <p:par>
                          <p:cTn id="55" fill="hold">
                            <p:stCondLst>
                              <p:cond delay="0"/>
                            </p:stCondLst>
                            <p:childTnLst>
                              <p:par>
                                <p:cTn id="56" presetID="3" presetClass="entr" presetSubtype="10" fill="hold" nodeType="clickEffect">
                                  <p:stCondLst>
                                    <p:cond delay="0"/>
                                  </p:stCondLst>
                                  <p:childTnLst>
                                    <p:set>
                                      <p:cBhvr>
                                        <p:cTn id="57" dur="1" fill="hold">
                                          <p:stCondLst>
                                            <p:cond delay="0"/>
                                          </p:stCondLst>
                                        </p:cTn>
                                        <p:tgtEl>
                                          <p:spTgt spid="359439"/>
                                        </p:tgtEl>
                                        <p:attrNameLst>
                                          <p:attrName>style.visibility</p:attrName>
                                        </p:attrNameLst>
                                      </p:cBhvr>
                                      <p:to>
                                        <p:strVal val="visible"/>
                                      </p:to>
                                    </p:set>
                                    <p:animEffect transition="in" filter="blinds(horizontal)">
                                      <p:cBhvr>
                                        <p:cTn id="58" dur="500"/>
                                        <p:tgtEl>
                                          <p:spTgt spid="359439"/>
                                        </p:tgtEl>
                                      </p:cBhvr>
                                    </p:animEffect>
                                  </p:childTnLst>
                                </p:cTn>
                              </p:par>
                              <p:par>
                                <p:cTn id="59" presetID="3" presetClass="entr" presetSubtype="10" fill="hold" grpId="0" nodeType="withEffect">
                                  <p:stCondLst>
                                    <p:cond delay="0"/>
                                  </p:stCondLst>
                                  <p:childTnLst>
                                    <p:set>
                                      <p:cBhvr>
                                        <p:cTn id="60" dur="1" fill="hold">
                                          <p:stCondLst>
                                            <p:cond delay="0"/>
                                          </p:stCondLst>
                                        </p:cTn>
                                        <p:tgtEl>
                                          <p:spTgt spid="359441"/>
                                        </p:tgtEl>
                                        <p:attrNameLst>
                                          <p:attrName>style.visibility</p:attrName>
                                        </p:attrNameLst>
                                      </p:cBhvr>
                                      <p:to>
                                        <p:strVal val="visible"/>
                                      </p:to>
                                    </p:set>
                                    <p:animEffect transition="in" filter="blinds(horizontal)">
                                      <p:cBhvr>
                                        <p:cTn id="61" dur="500"/>
                                        <p:tgtEl>
                                          <p:spTgt spid="359441"/>
                                        </p:tgtEl>
                                      </p:cBhvr>
                                    </p:animEffect>
                                  </p:childTnLst>
                                </p:cTn>
                              </p:par>
                            </p:childTnLst>
                          </p:cTn>
                        </p:par>
                        <p:par>
                          <p:cTn id="62" fill="hold">
                            <p:stCondLst>
                              <p:cond delay="500"/>
                            </p:stCondLst>
                            <p:childTnLst>
                              <p:par>
                                <p:cTn id="63" presetID="3" presetClass="entr" presetSubtype="10" fill="hold" nodeType="afterEffect">
                                  <p:stCondLst>
                                    <p:cond delay="0"/>
                                  </p:stCondLst>
                                  <p:childTnLst>
                                    <p:set>
                                      <p:cBhvr>
                                        <p:cTn id="64" dur="1" fill="hold">
                                          <p:stCondLst>
                                            <p:cond delay="0"/>
                                          </p:stCondLst>
                                        </p:cTn>
                                        <p:tgtEl>
                                          <p:spTgt spid="359435"/>
                                        </p:tgtEl>
                                        <p:attrNameLst>
                                          <p:attrName>style.visibility</p:attrName>
                                        </p:attrNameLst>
                                      </p:cBhvr>
                                      <p:to>
                                        <p:strVal val="visible"/>
                                      </p:to>
                                    </p:set>
                                    <p:animEffect transition="in" filter="blinds(horizontal)">
                                      <p:cBhvr>
                                        <p:cTn id="65" dur="500"/>
                                        <p:tgtEl>
                                          <p:spTgt spid="359435"/>
                                        </p:tgtEl>
                                      </p:cBhvr>
                                    </p:animEffect>
                                  </p:childTnLst>
                                </p:cTn>
                              </p:par>
                            </p:childTnLst>
                          </p:cTn>
                        </p:par>
                      </p:childTnLst>
                    </p:cTn>
                  </p:par>
                  <p:par>
                    <p:cTn id="66" fill="hold">
                      <p:stCondLst>
                        <p:cond delay="indefinite"/>
                      </p:stCondLst>
                      <p:childTnLst>
                        <p:par>
                          <p:cTn id="67" fill="hold">
                            <p:stCondLst>
                              <p:cond delay="0"/>
                            </p:stCondLst>
                            <p:childTnLst>
                              <p:par>
                                <p:cTn id="68" presetID="1" presetClass="entr" presetSubtype="0" fill="hold" nodeType="clickEffect">
                                  <p:stCondLst>
                                    <p:cond delay="0"/>
                                  </p:stCondLst>
                                  <p:childTnLst>
                                    <p:set>
                                      <p:cBhvr>
                                        <p:cTn id="69" dur="1" fill="hold">
                                          <p:stCondLst>
                                            <p:cond delay="0"/>
                                          </p:stCondLst>
                                        </p:cTn>
                                        <p:tgtEl>
                                          <p:spTgt spid="4"/>
                                        </p:tgtEl>
                                        <p:attrNameLst>
                                          <p:attrName>style.visibility</p:attrName>
                                        </p:attrNameLst>
                                      </p:cBhvr>
                                      <p:to>
                                        <p:strVal val="visible"/>
                                      </p:to>
                                    </p:set>
                                  </p:childTnLst>
                                </p:cTn>
                              </p:par>
                              <p:par>
                                <p:cTn id="70" presetID="3" presetClass="entr" presetSubtype="10" fill="hold" grpId="0" nodeType="withEffect">
                                  <p:stCondLst>
                                    <p:cond delay="0"/>
                                  </p:stCondLst>
                                  <p:childTnLst>
                                    <p:set>
                                      <p:cBhvr>
                                        <p:cTn id="71" dur="1" fill="hold">
                                          <p:stCondLst>
                                            <p:cond delay="0"/>
                                          </p:stCondLst>
                                        </p:cTn>
                                        <p:tgtEl>
                                          <p:spTgt spid="359461"/>
                                        </p:tgtEl>
                                        <p:attrNameLst>
                                          <p:attrName>style.visibility</p:attrName>
                                        </p:attrNameLst>
                                      </p:cBhvr>
                                      <p:to>
                                        <p:strVal val="visible"/>
                                      </p:to>
                                    </p:set>
                                    <p:animEffect transition="in" filter="blinds(horizontal)">
                                      <p:cBhvr>
                                        <p:cTn id="72" dur="500"/>
                                        <p:tgtEl>
                                          <p:spTgt spid="359461"/>
                                        </p:tgtEl>
                                      </p:cBhvr>
                                    </p:animEffect>
                                  </p:childTnLst>
                                </p:cTn>
                              </p:par>
                              <p:par>
                                <p:cTn id="73" presetID="3" presetClass="entr" presetSubtype="10" fill="hold" nodeType="withEffect">
                                  <p:stCondLst>
                                    <p:cond delay="0"/>
                                  </p:stCondLst>
                                  <p:childTnLst>
                                    <p:set>
                                      <p:cBhvr>
                                        <p:cTn id="74" dur="1" fill="hold">
                                          <p:stCondLst>
                                            <p:cond delay="0"/>
                                          </p:stCondLst>
                                        </p:cTn>
                                        <p:tgtEl>
                                          <p:spTgt spid="359436"/>
                                        </p:tgtEl>
                                        <p:attrNameLst>
                                          <p:attrName>style.visibility</p:attrName>
                                        </p:attrNameLst>
                                      </p:cBhvr>
                                      <p:to>
                                        <p:strVal val="visible"/>
                                      </p:to>
                                    </p:set>
                                    <p:animEffect transition="in" filter="blinds(horizontal)">
                                      <p:cBhvr>
                                        <p:cTn id="75" dur="500"/>
                                        <p:tgtEl>
                                          <p:spTgt spid="359436"/>
                                        </p:tgtEl>
                                      </p:cBhvr>
                                    </p:animEffect>
                                  </p:childTnLst>
                                </p:cTn>
                              </p:par>
                              <p:par>
                                <p:cTn id="76" presetID="3" presetClass="entr" presetSubtype="10" fill="hold" nodeType="withEffect">
                                  <p:stCondLst>
                                    <p:cond delay="0"/>
                                  </p:stCondLst>
                                  <p:childTnLst>
                                    <p:set>
                                      <p:cBhvr>
                                        <p:cTn id="77" dur="1" fill="hold">
                                          <p:stCondLst>
                                            <p:cond delay="0"/>
                                          </p:stCondLst>
                                        </p:cTn>
                                        <p:tgtEl>
                                          <p:spTgt spid="359462"/>
                                        </p:tgtEl>
                                        <p:attrNameLst>
                                          <p:attrName>style.visibility</p:attrName>
                                        </p:attrNameLst>
                                      </p:cBhvr>
                                      <p:to>
                                        <p:strVal val="visible"/>
                                      </p:to>
                                    </p:set>
                                    <p:animEffect transition="in" filter="blinds(horizontal)">
                                      <p:cBhvr>
                                        <p:cTn id="78" dur="500"/>
                                        <p:tgtEl>
                                          <p:spTgt spid="359462"/>
                                        </p:tgtEl>
                                      </p:cBhvr>
                                    </p:animEffect>
                                  </p:childTnLst>
                                </p:cTn>
                              </p:par>
                            </p:childTnLst>
                          </p:cTn>
                        </p:par>
                        <p:par>
                          <p:cTn id="79" fill="hold">
                            <p:stCondLst>
                              <p:cond delay="0"/>
                            </p:stCondLst>
                            <p:childTnLst>
                              <p:par>
                                <p:cTn id="80" presetID="3" presetClass="entr" presetSubtype="10" fill="hold" grpId="0" nodeType="afterEffect">
                                  <p:stCondLst>
                                    <p:cond delay="0"/>
                                  </p:stCondLst>
                                  <p:childTnLst>
                                    <p:set>
                                      <p:cBhvr>
                                        <p:cTn id="81" dur="1" fill="hold">
                                          <p:stCondLst>
                                            <p:cond delay="0"/>
                                          </p:stCondLst>
                                        </p:cTn>
                                        <p:tgtEl>
                                          <p:spTgt spid="359446"/>
                                        </p:tgtEl>
                                        <p:attrNameLst>
                                          <p:attrName>style.visibility</p:attrName>
                                        </p:attrNameLst>
                                      </p:cBhvr>
                                      <p:to>
                                        <p:strVal val="visible"/>
                                      </p:to>
                                    </p:set>
                                    <p:animEffect transition="in" filter="blinds(horizontal)">
                                      <p:cBhvr>
                                        <p:cTn id="82" dur="500"/>
                                        <p:tgtEl>
                                          <p:spTgt spid="359446"/>
                                        </p:tgtEl>
                                      </p:cBhvr>
                                    </p:animEffect>
                                  </p:childTnLst>
                                </p:cTn>
                              </p:par>
                            </p:childTnLst>
                          </p:cTn>
                        </p:par>
                      </p:childTnLst>
                    </p:cTn>
                  </p:par>
                  <p:par>
                    <p:cTn id="83" fill="hold">
                      <p:stCondLst>
                        <p:cond delay="indefinite"/>
                      </p:stCondLst>
                      <p:childTnLst>
                        <p:par>
                          <p:cTn id="84" fill="hold">
                            <p:stCondLst>
                              <p:cond delay="0"/>
                            </p:stCondLst>
                            <p:childTnLst>
                              <p:par>
                                <p:cTn id="85" presetID="1" presetClass="entr" presetSubtype="0" fill="hold" nodeType="clickEffect">
                                  <p:stCondLst>
                                    <p:cond delay="0"/>
                                  </p:stCondLst>
                                  <p:childTnLst>
                                    <p:set>
                                      <p:cBhvr>
                                        <p:cTn id="86" dur="1" fill="hold">
                                          <p:stCondLst>
                                            <p:cond delay="0"/>
                                          </p:stCondLst>
                                        </p:cTn>
                                        <p:tgtEl>
                                          <p:spTgt spid="6"/>
                                        </p:tgtEl>
                                        <p:attrNameLst>
                                          <p:attrName>style.visibility</p:attrName>
                                        </p:attrNameLst>
                                      </p:cBhvr>
                                      <p:to>
                                        <p:strVal val="visible"/>
                                      </p:to>
                                    </p:set>
                                  </p:childTnLst>
                                </p:cTn>
                              </p:par>
                            </p:childTnLst>
                          </p:cTn>
                        </p:par>
                        <p:par>
                          <p:cTn id="87" fill="hold">
                            <p:stCondLst>
                              <p:cond delay="0"/>
                            </p:stCondLst>
                            <p:childTnLst>
                              <p:par>
                                <p:cTn id="88" presetID="3" presetClass="entr" presetSubtype="10" fill="hold" grpId="0" nodeType="afterEffect">
                                  <p:stCondLst>
                                    <p:cond delay="0"/>
                                  </p:stCondLst>
                                  <p:childTnLst>
                                    <p:set>
                                      <p:cBhvr>
                                        <p:cTn id="89" dur="1" fill="hold">
                                          <p:stCondLst>
                                            <p:cond delay="0"/>
                                          </p:stCondLst>
                                        </p:cTn>
                                        <p:tgtEl>
                                          <p:spTgt spid="359451"/>
                                        </p:tgtEl>
                                        <p:attrNameLst>
                                          <p:attrName>style.visibility</p:attrName>
                                        </p:attrNameLst>
                                      </p:cBhvr>
                                      <p:to>
                                        <p:strVal val="visible"/>
                                      </p:to>
                                    </p:set>
                                    <p:animEffect transition="in" filter="blinds(horizontal)">
                                      <p:cBhvr>
                                        <p:cTn id="90" dur="500"/>
                                        <p:tgtEl>
                                          <p:spTgt spid="359451"/>
                                        </p:tgtEl>
                                      </p:cBhvr>
                                    </p:animEffect>
                                  </p:childTnLst>
                                </p:cTn>
                              </p:par>
                            </p:childTnLst>
                          </p:cTn>
                        </p:par>
                        <p:par>
                          <p:cTn id="91" fill="hold">
                            <p:stCondLst>
                              <p:cond delay="500"/>
                            </p:stCondLst>
                            <p:childTnLst>
                              <p:par>
                                <p:cTn id="92" presetID="3" presetClass="entr" presetSubtype="10" fill="hold" nodeType="afterEffect">
                                  <p:stCondLst>
                                    <p:cond delay="0"/>
                                  </p:stCondLst>
                                  <p:childTnLst>
                                    <p:set>
                                      <p:cBhvr>
                                        <p:cTn id="93" dur="1" fill="hold">
                                          <p:stCondLst>
                                            <p:cond delay="0"/>
                                          </p:stCondLst>
                                        </p:cTn>
                                        <p:tgtEl>
                                          <p:spTgt spid="359442"/>
                                        </p:tgtEl>
                                        <p:attrNameLst>
                                          <p:attrName>style.visibility</p:attrName>
                                        </p:attrNameLst>
                                      </p:cBhvr>
                                      <p:to>
                                        <p:strVal val="visible"/>
                                      </p:to>
                                    </p:set>
                                    <p:animEffect transition="in" filter="blinds(horizontal)">
                                      <p:cBhvr>
                                        <p:cTn id="94" dur="500"/>
                                        <p:tgtEl>
                                          <p:spTgt spid="359442"/>
                                        </p:tgtEl>
                                      </p:cBhvr>
                                    </p:animEffect>
                                  </p:childTnLst>
                                </p:cTn>
                              </p:par>
                              <p:par>
                                <p:cTn id="95" presetID="3" presetClass="entr" presetSubtype="10" fill="hold" nodeType="withEffect">
                                  <p:stCondLst>
                                    <p:cond delay="0"/>
                                  </p:stCondLst>
                                  <p:childTnLst>
                                    <p:set>
                                      <p:cBhvr>
                                        <p:cTn id="96" dur="1" fill="hold">
                                          <p:stCondLst>
                                            <p:cond delay="0"/>
                                          </p:stCondLst>
                                        </p:cTn>
                                        <p:tgtEl>
                                          <p:spTgt spid="359443"/>
                                        </p:tgtEl>
                                        <p:attrNameLst>
                                          <p:attrName>style.visibility</p:attrName>
                                        </p:attrNameLst>
                                      </p:cBhvr>
                                      <p:to>
                                        <p:strVal val="visible"/>
                                      </p:to>
                                    </p:set>
                                    <p:animEffect transition="in" filter="blinds(horizontal)">
                                      <p:cBhvr>
                                        <p:cTn id="97" dur="500"/>
                                        <p:tgtEl>
                                          <p:spTgt spid="3594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9437" grpId="0" bldLvl="0" animBg="1"/>
      <p:bldP spid="359440" grpId="0"/>
      <p:bldP spid="359441" grpId="0"/>
      <p:bldP spid="359444" grpId="0"/>
      <p:bldP spid="359445" grpId="0"/>
      <p:bldP spid="359446" grpId="0"/>
      <p:bldP spid="359449" grpId="0"/>
      <p:bldP spid="359451" grpId="0"/>
      <p:bldP spid="359456" grpId="0" bldLvl="0" animBg="1"/>
      <p:bldP spid="359457" grpId="0" bldLvl="0" animBg="1"/>
      <p:bldP spid="359458" grpId="0" bldLvl="0" animBg="1"/>
      <p:bldP spid="359460" grpId="0" bldLvl="0" animBg="1"/>
      <p:bldP spid="359461" grpId="0" bldLvl="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2"/>
          <p:cNvSpPr/>
          <p:nvPr/>
        </p:nvSpPr>
        <p:spPr>
          <a:xfrm>
            <a:off x="468630" y="3573145"/>
            <a:ext cx="7978140" cy="1568450"/>
          </a:xfrm>
          <a:prstGeom prst="rect">
            <a:avLst/>
          </a:prstGeom>
          <a:noFill/>
          <a:ln w="9525">
            <a:noFill/>
          </a:ln>
        </p:spPr>
        <p:txBody>
          <a:bodyPr wrap="square" anchor="ctr">
            <a:spAutoFit/>
          </a:bodyPr>
          <a:lstStyle/>
          <a:p>
            <a:pPr algn="l" eaLnBrk="1" hangingPunct="1">
              <a:lnSpc>
                <a:spcPct val="100000"/>
              </a:lnSpc>
            </a:pPr>
            <a:r>
              <a:rPr lang="zh-CN" altLang="en-US" sz="2400" dirty="0">
                <a:latin typeface="Times New Roman" panose="02020603050405020304" pitchFamily="18" charset="0"/>
                <a:ea typeface="黑体" panose="02010609060101010101" pitchFamily="49" charset="-122"/>
              </a:rPr>
              <a:t>当自然光从空气射向玻璃</a:t>
            </a:r>
            <a:r>
              <a:rPr lang="en-US" altLang="zh-CN" sz="2400" dirty="0">
                <a:latin typeface="Times New Roman" panose="02020603050405020304" pitchFamily="18" charset="0"/>
                <a:ea typeface="黑体" panose="02010609060101010101" pitchFamily="49" charset="-122"/>
              </a:rPr>
              <a:t>(</a:t>
            </a:r>
            <a:r>
              <a:rPr lang="en-US" altLang="zh-CN" sz="2400" i="1" dirty="0">
                <a:latin typeface="Times New Roman" panose="02020603050405020304" pitchFamily="18" charset="0"/>
                <a:ea typeface="黑体" panose="02010609060101010101" pitchFamily="49" charset="-122"/>
              </a:rPr>
              <a:t>n</a:t>
            </a:r>
            <a:r>
              <a:rPr lang="en-US" altLang="zh-CN" sz="2400" dirty="0">
                <a:latin typeface="Times New Roman" panose="02020603050405020304" pitchFamily="18" charset="0"/>
                <a:ea typeface="黑体" panose="02010609060101010101" pitchFamily="49" charset="-122"/>
                <a:sym typeface="Symbol" panose="05050102010706020507" pitchFamily="18" charset="2"/>
              </a:rPr>
              <a:t></a:t>
            </a:r>
            <a:r>
              <a:rPr lang="en-US" altLang="zh-CN" sz="2400" dirty="0">
                <a:latin typeface="Times New Roman" panose="02020603050405020304" pitchFamily="18" charset="0"/>
                <a:ea typeface="黑体" panose="02010609060101010101" pitchFamily="49" charset="-122"/>
              </a:rPr>
              <a:t>1.5)</a:t>
            </a:r>
            <a:r>
              <a:rPr lang="zh-CN" altLang="en-US" sz="2400" dirty="0">
                <a:latin typeface="Times New Roman" panose="02020603050405020304" pitchFamily="18" charset="0"/>
                <a:ea typeface="黑体" panose="02010609060101010101" pitchFamily="49" charset="-122"/>
              </a:rPr>
              <a:t>时，</a:t>
            </a:r>
            <a:r>
              <a:rPr lang="zh-CN" altLang="en-US" sz="2400" i="1" dirty="0">
                <a:latin typeface="Times New Roman" panose="02020603050405020304" pitchFamily="18" charset="0"/>
                <a:ea typeface="黑体" panose="02010609060101010101" pitchFamily="49" charset="-122"/>
                <a:sym typeface="Symbol" panose="05050102010706020507" pitchFamily="18" charset="2"/>
              </a:rPr>
              <a:t></a:t>
            </a:r>
            <a:r>
              <a:rPr lang="en-US" altLang="zh-CN" sz="2400" i="1" baseline="-25000" dirty="0">
                <a:latin typeface="Times New Roman" panose="02020603050405020304" pitchFamily="18" charset="0"/>
                <a:ea typeface="黑体" panose="02010609060101010101" pitchFamily="49" charset="-122"/>
              </a:rPr>
              <a:t>b</a:t>
            </a:r>
            <a:r>
              <a:rPr lang="en-US" altLang="zh-CN" sz="2400" dirty="0">
                <a:latin typeface="Times New Roman" panose="02020603050405020304" pitchFamily="18" charset="0"/>
                <a:ea typeface="黑体" panose="02010609060101010101" pitchFamily="49" charset="-122"/>
              </a:rPr>
              <a:t> =arctan1.5=56</a:t>
            </a:r>
            <a:r>
              <a:rPr lang="en-US" altLang="zh-CN" sz="2400" dirty="0">
                <a:latin typeface="Times New Roman" panose="02020603050405020304" pitchFamily="18" charset="0"/>
                <a:ea typeface="黑体" panose="02010609060101010101" pitchFamily="49" charset="-122"/>
                <a:sym typeface="Symbol" panose="05050102010706020507" pitchFamily="18" charset="2"/>
              </a:rPr>
              <a:t></a:t>
            </a:r>
            <a:r>
              <a:rPr lang="zh-CN" altLang="en-US" sz="2400" dirty="0">
                <a:latin typeface="Times New Roman" panose="02020603050405020304" pitchFamily="18" charset="0"/>
                <a:ea typeface="黑体" panose="02010609060101010101" pitchFamily="49" charset="-122"/>
              </a:rPr>
              <a:t>，由玻璃反射所获得的线偏振光的强度为入射自然光总能量的</a:t>
            </a:r>
            <a:r>
              <a:rPr lang="en-US" altLang="zh-CN" sz="2400" dirty="0">
                <a:latin typeface="Times New Roman" panose="02020603050405020304" pitchFamily="18" charset="0"/>
                <a:ea typeface="黑体" panose="02010609060101010101" pitchFamily="49" charset="-122"/>
              </a:rPr>
              <a:t>7%</a:t>
            </a:r>
            <a:r>
              <a:rPr lang="zh-CN" altLang="en-US" sz="2400" dirty="0">
                <a:latin typeface="Times New Roman" panose="02020603050405020304" pitchFamily="18" charset="0"/>
                <a:ea typeface="黑体" panose="02010609060101010101" pitchFamily="49" charset="-122"/>
              </a:rPr>
              <a:t>。从玻片堆透出的光就非常接近</a:t>
            </a:r>
            <a:r>
              <a:rPr lang="zh-CN" altLang="en-US" sz="2400" dirty="0">
                <a:solidFill>
                  <a:schemeClr val="accent2"/>
                </a:solidFill>
                <a:latin typeface="Times New Roman" panose="02020603050405020304" pitchFamily="18" charset="0"/>
                <a:ea typeface="黑体" panose="02010609060101010101" pitchFamily="49" charset="-122"/>
              </a:rPr>
              <a:t>线偏振光</a:t>
            </a:r>
            <a:r>
              <a:rPr lang="zh-CN" altLang="en-US" sz="2400" dirty="0">
                <a:latin typeface="Times New Roman" panose="02020603050405020304" pitchFamily="18" charset="0"/>
                <a:ea typeface="黑体" panose="02010609060101010101" pitchFamily="49" charset="-122"/>
              </a:rPr>
              <a:t>，其振动方向与入射面平行。所以玻片堆可以用作</a:t>
            </a:r>
            <a:r>
              <a:rPr lang="zh-CN" altLang="en-US" sz="2400" dirty="0">
                <a:solidFill>
                  <a:schemeClr val="accent2"/>
                </a:solidFill>
                <a:latin typeface="Times New Roman" panose="02020603050405020304" pitchFamily="18" charset="0"/>
                <a:ea typeface="黑体" panose="02010609060101010101" pitchFamily="49" charset="-122"/>
              </a:rPr>
              <a:t>起偏器或检偏器</a:t>
            </a:r>
            <a:r>
              <a:rPr lang="zh-CN" altLang="en-US" sz="2400" dirty="0">
                <a:latin typeface="Times New Roman" panose="02020603050405020304" pitchFamily="18" charset="0"/>
                <a:ea typeface="黑体" panose="02010609060101010101" pitchFamily="49" charset="-122"/>
              </a:rPr>
              <a:t>。</a:t>
            </a:r>
          </a:p>
        </p:txBody>
      </p:sp>
      <p:pic>
        <p:nvPicPr>
          <p:cNvPr id="107523" name="Picture 3" descr="bopiandui">
            <a:hlinkClick r:id="rId3" action="ppaction://hlinkfile"/>
          </p:cNvPr>
          <p:cNvPicPr>
            <a:picLocks noGrp="1" noChangeAspect="1"/>
          </p:cNvPicPr>
          <p:nvPr>
            <p:ph/>
          </p:nvPr>
        </p:nvPicPr>
        <p:blipFill>
          <a:blip r:embed="rId4"/>
          <a:srcRect/>
          <a:stretch>
            <a:fillRect/>
          </a:stretch>
        </p:blipFill>
        <p:spPr>
          <a:xfrm>
            <a:off x="468313" y="152400"/>
            <a:ext cx="8208962" cy="3149600"/>
          </a:xfrm>
        </p:spPr>
      </p:pic>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2"/>
          <p:cNvSpPr>
            <a:spLocks noGrp="1"/>
          </p:cNvSpPr>
          <p:nvPr>
            <p:ph type="title"/>
          </p:nvPr>
        </p:nvSpPr>
        <p:spPr>
          <a:xfrm>
            <a:off x="684213" y="225425"/>
            <a:ext cx="7772400" cy="695325"/>
          </a:xfrm>
        </p:spPr>
        <p:txBody>
          <a:bodyPr vert="horz" wrap="square" lIns="91440" tIns="45720" rIns="91440" bIns="45720" anchor="ctr"/>
          <a:lstStyle/>
          <a:p>
            <a:pPr eaLnBrk="1" hangingPunct="1"/>
            <a:r>
              <a:rPr lang="zh-CN" altLang="en-US" sz="3600" b="1" dirty="0">
                <a:solidFill>
                  <a:schemeClr val="accent2"/>
                </a:solidFill>
                <a:ea typeface="黑体" panose="02010609060101010101" pitchFamily="49" charset="-122"/>
              </a:rPr>
              <a:t>三、双折射  </a:t>
            </a:r>
            <a:r>
              <a:rPr lang="en-US" altLang="zh-CN" sz="3600" b="1" dirty="0">
                <a:solidFill>
                  <a:schemeClr val="accent2"/>
                </a:solidFill>
                <a:ea typeface="黑体" panose="02010609060101010101" pitchFamily="49" charset="-122"/>
              </a:rPr>
              <a:t>birefringence</a:t>
            </a:r>
          </a:p>
        </p:txBody>
      </p:sp>
      <p:sp>
        <p:nvSpPr>
          <p:cNvPr id="108547" name="Rectangle 3"/>
          <p:cNvSpPr>
            <a:spLocks noGrp="1"/>
          </p:cNvSpPr>
          <p:nvPr>
            <p:ph type="body" sz="half" idx="1"/>
          </p:nvPr>
        </p:nvSpPr>
        <p:spPr>
          <a:xfrm>
            <a:off x="468313" y="3897313"/>
            <a:ext cx="8134350" cy="2630487"/>
          </a:xfrm>
        </p:spPr>
        <p:txBody>
          <a:bodyPr vert="horz" wrap="square" lIns="91440" tIns="45720" rIns="91440" bIns="45720" anchor="t"/>
          <a:lstStyle/>
          <a:p>
            <a:pPr eaLnBrk="1" hangingPunct="1">
              <a:lnSpc>
                <a:spcPct val="120000"/>
              </a:lnSpc>
              <a:buClrTx/>
              <a:buSzTx/>
              <a:buFont typeface="Wingdings" panose="05000000000000000000" pitchFamily="2" charset="2"/>
              <a:buChar char="l"/>
            </a:pPr>
            <a:r>
              <a:rPr lang="zh-CN" altLang="en-US" sz="2800" b="1" dirty="0">
                <a:solidFill>
                  <a:schemeClr val="accent2"/>
                </a:solidFill>
                <a:ea typeface="黑体" panose="02010609060101010101" pitchFamily="49" charset="-122"/>
              </a:rPr>
              <a:t>双折射：各向异性</a:t>
            </a:r>
            <a:r>
              <a:rPr lang="zh-CN" altLang="en-US" sz="2800" b="1" dirty="0"/>
              <a:t>的晶体中，光的偏振态将发生变化 。一束光在这种晶体内分成了两束，它们的折射程度不同，这种现象称为双折射 。例如：方解石。</a:t>
            </a:r>
          </a:p>
        </p:txBody>
      </p:sp>
      <p:pic>
        <p:nvPicPr>
          <p:cNvPr id="309253" name="Picture 5" descr="OE"/>
          <p:cNvPicPr>
            <a:picLocks noGrp="1" noChangeAspect="1"/>
          </p:cNvPicPr>
          <p:nvPr>
            <p:ph sz="half" idx="2"/>
          </p:nvPr>
        </p:nvPicPr>
        <p:blipFill>
          <a:blip r:embed="rId2"/>
          <a:srcRect/>
          <a:stretch>
            <a:fillRect/>
          </a:stretch>
        </p:blipFill>
        <p:spPr>
          <a:xfrm>
            <a:off x="2663825" y="1138238"/>
            <a:ext cx="3457575" cy="2686050"/>
          </a:xfrm>
        </p:spPr>
      </p:pic>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2"/>
          <p:cNvSpPr/>
          <p:nvPr/>
        </p:nvSpPr>
        <p:spPr>
          <a:xfrm>
            <a:off x="2916238" y="1295242"/>
            <a:ext cx="5976937" cy="4078605"/>
          </a:xfrm>
          <a:prstGeom prst="rect">
            <a:avLst/>
          </a:prstGeom>
          <a:noFill/>
          <a:ln w="9525">
            <a:noFill/>
          </a:ln>
        </p:spPr>
        <p:txBody>
          <a:bodyPr anchor="ctr">
            <a:spAutoFit/>
          </a:bodyPr>
          <a:lstStyle/>
          <a:p>
            <a:pPr algn="l" eaLnBrk="1" hangingPunct="1">
              <a:lnSpc>
                <a:spcPct val="120000"/>
              </a:lnSpc>
            </a:pPr>
            <a:r>
              <a:rPr lang="en-US" altLang="zh-CN" sz="2400" b="1" dirty="0">
                <a:latin typeface="Times New Roman" panose="02020603050405020304" pitchFamily="18" charset="0"/>
                <a:ea typeface="黑体" panose="02010609060101010101" pitchFamily="49" charset="-122"/>
              </a:rPr>
              <a:t>     </a:t>
            </a:r>
            <a:r>
              <a:rPr lang="zh-CN" altLang="en-US" sz="2400" b="1" dirty="0">
                <a:latin typeface="Times New Roman" panose="02020603050405020304" pitchFamily="18" charset="0"/>
                <a:ea typeface="黑体" panose="02010609060101010101" pitchFamily="49" charset="-122"/>
              </a:rPr>
              <a:t>垂直入射晶体表面的光线产生两条折射线，其中一条没有改变前进方向，</a:t>
            </a:r>
            <a:r>
              <a:rPr lang="zh-CN" altLang="en-US" sz="2400" b="1" dirty="0">
                <a:solidFill>
                  <a:schemeClr val="accent2"/>
                </a:solidFill>
                <a:latin typeface="Times New Roman" panose="02020603050405020304" pitchFamily="18" charset="0"/>
                <a:ea typeface="黑体" panose="02010609060101010101" pitchFamily="49" charset="-122"/>
              </a:rPr>
              <a:t>遵守一般的折射定律</a:t>
            </a:r>
            <a:r>
              <a:rPr lang="zh-CN" altLang="en-US" sz="2400" b="1" dirty="0">
                <a:latin typeface="Times New Roman" panose="02020603050405020304" pitchFamily="18" charset="0"/>
                <a:ea typeface="黑体" panose="02010609060101010101" pitchFamily="49" charset="-122"/>
              </a:rPr>
              <a:t>，称之为寻常光</a:t>
            </a:r>
            <a:r>
              <a:rPr lang="en-US" altLang="zh-CN" sz="2400" b="1" dirty="0">
                <a:latin typeface="Times New Roman" panose="02020603050405020304" pitchFamily="18" charset="0"/>
                <a:ea typeface="黑体" panose="02010609060101010101" pitchFamily="49" charset="-122"/>
              </a:rPr>
              <a:t>(ordinary light)</a:t>
            </a:r>
            <a:r>
              <a:rPr lang="zh-CN" altLang="en-US" sz="2400" b="1" dirty="0">
                <a:latin typeface="Times New Roman" panose="02020603050405020304" pitchFamily="18" charset="0"/>
                <a:ea typeface="黑体" panose="02010609060101010101" pitchFamily="49" charset="-122"/>
              </a:rPr>
              <a:t>，简称</a:t>
            </a:r>
            <a:r>
              <a:rPr lang="en-US" altLang="zh-CN" sz="2400" b="1" i="1" dirty="0">
                <a:solidFill>
                  <a:schemeClr val="accent2"/>
                </a:solidFill>
                <a:latin typeface="Times New Roman" panose="02020603050405020304" pitchFamily="18" charset="0"/>
                <a:ea typeface="黑体" panose="02010609060101010101" pitchFamily="49" charset="-122"/>
              </a:rPr>
              <a:t>o</a:t>
            </a:r>
            <a:r>
              <a:rPr lang="zh-CN" altLang="en-US" sz="2400" b="1" dirty="0">
                <a:solidFill>
                  <a:schemeClr val="accent2"/>
                </a:solidFill>
                <a:latin typeface="Times New Roman" panose="02020603050405020304" pitchFamily="18" charset="0"/>
                <a:ea typeface="黑体" panose="02010609060101010101" pitchFamily="49" charset="-122"/>
              </a:rPr>
              <a:t>光</a:t>
            </a:r>
            <a:r>
              <a:rPr lang="zh-CN" altLang="en-US" sz="2400" b="1" dirty="0">
                <a:latin typeface="Times New Roman" panose="02020603050405020304" pitchFamily="18" charset="0"/>
                <a:ea typeface="黑体" panose="02010609060101010101" pitchFamily="49" charset="-122"/>
              </a:rPr>
              <a:t>；    </a:t>
            </a:r>
          </a:p>
          <a:p>
            <a:pPr algn="l" eaLnBrk="1" hangingPunct="1">
              <a:lnSpc>
                <a:spcPct val="120000"/>
              </a:lnSpc>
            </a:pPr>
            <a:r>
              <a:rPr lang="zh-CN" altLang="en-US" sz="2400" b="1" dirty="0">
                <a:latin typeface="Times New Roman" panose="02020603050405020304" pitchFamily="18" charset="0"/>
                <a:ea typeface="黑体" panose="02010609060101010101" pitchFamily="49" charset="-122"/>
              </a:rPr>
              <a:t>  另一条</a:t>
            </a:r>
            <a:r>
              <a:rPr lang="zh-CN" altLang="en-US" sz="2400" b="1" dirty="0">
                <a:solidFill>
                  <a:schemeClr val="accent2"/>
                </a:solidFill>
                <a:latin typeface="Times New Roman" panose="02020603050405020304" pitchFamily="18" charset="0"/>
                <a:ea typeface="黑体" panose="02010609060101010101" pitchFamily="49" charset="-122"/>
              </a:rPr>
              <a:t>不服从折射定律</a:t>
            </a:r>
            <a:r>
              <a:rPr lang="zh-CN" altLang="en-US" sz="2400" b="1" dirty="0">
                <a:latin typeface="Times New Roman" panose="02020603050405020304" pitchFamily="18" charset="0"/>
                <a:ea typeface="黑体" panose="02010609060101010101" pitchFamily="49" charset="-122"/>
              </a:rPr>
              <a:t>，称之为非常光</a:t>
            </a:r>
            <a:r>
              <a:rPr lang="en-US" altLang="zh-CN" sz="2400" b="1" dirty="0">
                <a:latin typeface="Times New Roman" panose="02020603050405020304" pitchFamily="18" charset="0"/>
                <a:ea typeface="黑体" panose="02010609060101010101" pitchFamily="49" charset="-122"/>
              </a:rPr>
              <a:t>(extraordinary light)</a:t>
            </a:r>
            <a:r>
              <a:rPr lang="zh-CN" altLang="en-US" sz="2400" b="1" dirty="0">
                <a:latin typeface="Times New Roman" panose="02020603050405020304" pitchFamily="18" charset="0"/>
                <a:ea typeface="黑体" panose="02010609060101010101" pitchFamily="49" charset="-122"/>
              </a:rPr>
              <a:t>，简称</a:t>
            </a:r>
            <a:r>
              <a:rPr lang="en-US" altLang="zh-CN" sz="2400" b="1" i="1" dirty="0">
                <a:solidFill>
                  <a:schemeClr val="accent2"/>
                </a:solidFill>
                <a:latin typeface="Times New Roman" panose="02020603050405020304" pitchFamily="18" charset="0"/>
                <a:ea typeface="黑体" panose="02010609060101010101" pitchFamily="49" charset="-122"/>
              </a:rPr>
              <a:t>e</a:t>
            </a:r>
            <a:r>
              <a:rPr lang="zh-CN" altLang="en-US" sz="2400" b="1" dirty="0">
                <a:solidFill>
                  <a:schemeClr val="accent2"/>
                </a:solidFill>
                <a:latin typeface="Times New Roman" panose="02020603050405020304" pitchFamily="18" charset="0"/>
                <a:ea typeface="黑体" panose="02010609060101010101" pitchFamily="49" charset="-122"/>
              </a:rPr>
              <a:t>光</a:t>
            </a:r>
            <a:r>
              <a:rPr lang="zh-CN" altLang="en-US" sz="2400" b="1" dirty="0">
                <a:latin typeface="Times New Roman" panose="02020603050405020304" pitchFamily="18" charset="0"/>
                <a:ea typeface="黑体" panose="02010609060101010101" pitchFamily="49" charset="-122"/>
              </a:rPr>
              <a:t>。利用检偏器可以看出，从双折射晶体射出的这两束光都是</a:t>
            </a:r>
            <a:r>
              <a:rPr lang="zh-CN" altLang="en-US" sz="2400" b="1" dirty="0">
                <a:solidFill>
                  <a:schemeClr val="accent2"/>
                </a:solidFill>
                <a:latin typeface="Times New Roman" panose="02020603050405020304" pitchFamily="18" charset="0"/>
                <a:ea typeface="黑体" panose="02010609060101010101" pitchFamily="49" charset="-122"/>
              </a:rPr>
              <a:t>线偏振光</a:t>
            </a:r>
            <a:r>
              <a:rPr lang="zh-CN" altLang="en-US" sz="2400" b="1" dirty="0">
                <a:latin typeface="Times New Roman" panose="02020603050405020304" pitchFamily="18" charset="0"/>
                <a:ea typeface="黑体" panose="02010609060101010101" pitchFamily="49" charset="-122"/>
              </a:rPr>
              <a:t>，它们的</a:t>
            </a:r>
            <a:r>
              <a:rPr lang="zh-CN" altLang="en-US" sz="2400" b="1" dirty="0">
                <a:solidFill>
                  <a:schemeClr val="accent2"/>
                </a:solidFill>
                <a:latin typeface="Times New Roman" panose="02020603050405020304" pitchFamily="18" charset="0"/>
                <a:ea typeface="黑体" panose="02010609060101010101" pitchFamily="49" charset="-122"/>
              </a:rPr>
              <a:t>振动方向相互垂直</a:t>
            </a:r>
            <a:r>
              <a:rPr lang="zh-CN" altLang="en-US" sz="2400" b="1" dirty="0">
                <a:latin typeface="Times New Roman" panose="02020603050405020304" pitchFamily="18" charset="0"/>
                <a:ea typeface="黑体" panose="02010609060101010101" pitchFamily="49" charset="-122"/>
              </a:rPr>
              <a:t>。</a:t>
            </a:r>
          </a:p>
        </p:txBody>
      </p:sp>
      <p:sp>
        <p:nvSpPr>
          <p:cNvPr id="109571" name="Rectangle 3" descr="上对角虚线"/>
          <p:cNvSpPr/>
          <p:nvPr/>
        </p:nvSpPr>
        <p:spPr>
          <a:xfrm>
            <a:off x="268288" y="2835275"/>
            <a:ext cx="2416175" cy="2078038"/>
          </a:xfrm>
          <a:prstGeom prst="rect">
            <a:avLst/>
          </a:prstGeom>
          <a:pattFill prst="dashUpDiag">
            <a:fgClr>
              <a:srgbClr val="000000"/>
            </a:fgClr>
            <a:bgClr>
              <a:srgbClr val="FFFFFF"/>
            </a:bgClr>
          </a:pattFill>
          <a:ln w="9525">
            <a:noFill/>
          </a:ln>
        </p:spPr>
        <p:txBody>
          <a:bodyPr/>
          <a:lstStyle/>
          <a:p>
            <a:endParaRPr lang="zh-CN" altLang="en-US" dirty="0">
              <a:latin typeface="Times New Roman" panose="02020603050405020304" pitchFamily="18" charset="0"/>
            </a:endParaRPr>
          </a:p>
        </p:txBody>
      </p:sp>
      <p:sp>
        <p:nvSpPr>
          <p:cNvPr id="109572" name="Line 4"/>
          <p:cNvSpPr/>
          <p:nvPr/>
        </p:nvSpPr>
        <p:spPr>
          <a:xfrm>
            <a:off x="268288" y="2835275"/>
            <a:ext cx="2416175" cy="0"/>
          </a:xfrm>
          <a:prstGeom prst="line">
            <a:avLst/>
          </a:prstGeom>
          <a:ln w="9525" cap="flat" cmpd="sng">
            <a:solidFill>
              <a:srgbClr val="000000"/>
            </a:solidFill>
            <a:prstDash val="solid"/>
            <a:headEnd type="none" w="med" len="med"/>
            <a:tailEnd type="none" w="med" len="med"/>
          </a:ln>
        </p:spPr>
      </p:sp>
      <p:sp>
        <p:nvSpPr>
          <p:cNvPr id="109573" name="Line 5"/>
          <p:cNvSpPr/>
          <p:nvPr/>
        </p:nvSpPr>
        <p:spPr>
          <a:xfrm>
            <a:off x="1331913" y="1160463"/>
            <a:ext cx="0" cy="493712"/>
          </a:xfrm>
          <a:prstGeom prst="line">
            <a:avLst/>
          </a:prstGeom>
          <a:ln w="38100" cap="flat" cmpd="sng">
            <a:solidFill>
              <a:srgbClr val="000000"/>
            </a:solidFill>
            <a:prstDash val="solid"/>
            <a:headEnd type="none" w="med" len="med"/>
            <a:tailEnd type="stealth" w="med" len="med"/>
          </a:ln>
        </p:spPr>
      </p:sp>
      <p:sp>
        <p:nvSpPr>
          <p:cNvPr id="109574" name="Line 6"/>
          <p:cNvSpPr/>
          <p:nvPr/>
        </p:nvSpPr>
        <p:spPr>
          <a:xfrm>
            <a:off x="1341438" y="2835275"/>
            <a:ext cx="0" cy="2078038"/>
          </a:xfrm>
          <a:prstGeom prst="line">
            <a:avLst/>
          </a:prstGeom>
          <a:ln w="38100" cap="flat" cmpd="sng">
            <a:solidFill>
              <a:srgbClr val="000000"/>
            </a:solidFill>
            <a:prstDash val="solid"/>
            <a:headEnd type="none" w="med" len="med"/>
            <a:tailEnd type="stealth" w="med" len="med"/>
          </a:ln>
        </p:spPr>
      </p:sp>
      <p:sp>
        <p:nvSpPr>
          <p:cNvPr id="109575" name="Line 7"/>
          <p:cNvSpPr/>
          <p:nvPr/>
        </p:nvSpPr>
        <p:spPr>
          <a:xfrm>
            <a:off x="1341438" y="2835275"/>
            <a:ext cx="1074737" cy="1781175"/>
          </a:xfrm>
          <a:prstGeom prst="line">
            <a:avLst/>
          </a:prstGeom>
          <a:ln w="38100" cap="flat" cmpd="sng">
            <a:solidFill>
              <a:srgbClr val="000000"/>
            </a:solidFill>
            <a:prstDash val="solid"/>
            <a:headEnd type="none" w="med" len="med"/>
            <a:tailEnd type="stealth" w="med" len="med"/>
          </a:ln>
        </p:spPr>
      </p:sp>
      <p:sp>
        <p:nvSpPr>
          <p:cNvPr id="109576" name="Oval 8"/>
          <p:cNvSpPr/>
          <p:nvPr/>
        </p:nvSpPr>
        <p:spPr>
          <a:xfrm>
            <a:off x="1247775" y="3429000"/>
            <a:ext cx="179388" cy="179388"/>
          </a:xfrm>
          <a:prstGeom prst="ellipse">
            <a:avLst/>
          </a:prstGeom>
          <a:solidFill>
            <a:srgbClr val="CC3300"/>
          </a:solidFill>
          <a:ln w="9525" cap="flat" cmpd="sng">
            <a:solidFill>
              <a:srgbClr val="000000"/>
            </a:solidFill>
            <a:prstDash val="solid"/>
            <a:headEnd type="none" w="med" len="med"/>
            <a:tailEnd type="none" w="med" len="med"/>
          </a:ln>
        </p:spPr>
        <p:txBody>
          <a:bodyPr/>
          <a:lstStyle/>
          <a:p>
            <a:endParaRPr lang="zh-CN" altLang="en-US" dirty="0">
              <a:latin typeface="Times New Roman" panose="02020603050405020304" pitchFamily="18" charset="0"/>
            </a:endParaRPr>
          </a:p>
        </p:txBody>
      </p:sp>
      <p:sp>
        <p:nvSpPr>
          <p:cNvPr id="109577" name="Oval 9"/>
          <p:cNvSpPr/>
          <p:nvPr/>
        </p:nvSpPr>
        <p:spPr>
          <a:xfrm>
            <a:off x="1247775" y="4017963"/>
            <a:ext cx="179388" cy="179387"/>
          </a:xfrm>
          <a:prstGeom prst="ellipse">
            <a:avLst/>
          </a:prstGeom>
          <a:solidFill>
            <a:srgbClr val="CC3300"/>
          </a:solidFill>
          <a:ln w="9525" cap="flat" cmpd="sng">
            <a:solidFill>
              <a:srgbClr val="000000"/>
            </a:solidFill>
            <a:prstDash val="solid"/>
            <a:headEnd type="none" w="med" len="med"/>
            <a:tailEnd type="none" w="med" len="med"/>
          </a:ln>
        </p:spPr>
        <p:txBody>
          <a:bodyPr/>
          <a:lstStyle/>
          <a:p>
            <a:endParaRPr lang="zh-CN" altLang="en-US" dirty="0">
              <a:latin typeface="Times New Roman" panose="02020603050405020304" pitchFamily="18" charset="0"/>
            </a:endParaRPr>
          </a:p>
        </p:txBody>
      </p:sp>
      <p:sp>
        <p:nvSpPr>
          <p:cNvPr id="109578" name="Freeform 10"/>
          <p:cNvSpPr/>
          <p:nvPr/>
        </p:nvSpPr>
        <p:spPr>
          <a:xfrm>
            <a:off x="1587500" y="3321050"/>
            <a:ext cx="314325" cy="284163"/>
          </a:xfrm>
          <a:custGeom>
            <a:avLst/>
            <a:gdLst/>
            <a:ahLst/>
            <a:cxnLst>
              <a:cxn ang="0">
                <a:pos x="2147483647" y="0"/>
              </a:cxn>
              <a:cxn ang="0">
                <a:pos x="0" y="2147483647"/>
              </a:cxn>
            </a:cxnLst>
            <a:rect l="0" t="0" r="0" b="0"/>
            <a:pathLst>
              <a:path w="210" h="150">
                <a:moveTo>
                  <a:pt x="210" y="0"/>
                </a:moveTo>
                <a:lnTo>
                  <a:pt x="0" y="150"/>
                </a:lnTo>
              </a:path>
            </a:pathLst>
          </a:custGeom>
          <a:noFill/>
          <a:ln w="38100" cap="flat" cmpd="sng">
            <a:solidFill>
              <a:schemeClr val="accent2">
                <a:alpha val="100000"/>
              </a:schemeClr>
            </a:solidFill>
            <a:prstDash val="solid"/>
            <a:round/>
            <a:headEnd type="none" w="med" len="med"/>
            <a:tailEnd type="none" w="med" len="med"/>
          </a:ln>
        </p:spPr>
        <p:txBody>
          <a:bodyPr/>
          <a:lstStyle/>
          <a:p>
            <a:endParaRPr lang="zh-CN" altLang="en-US"/>
          </a:p>
        </p:txBody>
      </p:sp>
      <p:sp>
        <p:nvSpPr>
          <p:cNvPr id="109579" name="Freeform 11"/>
          <p:cNvSpPr/>
          <p:nvPr/>
        </p:nvSpPr>
        <p:spPr>
          <a:xfrm>
            <a:off x="1857375" y="3776663"/>
            <a:ext cx="268288" cy="314325"/>
          </a:xfrm>
          <a:custGeom>
            <a:avLst/>
            <a:gdLst/>
            <a:ahLst/>
            <a:cxnLst>
              <a:cxn ang="0">
                <a:pos x="2147483647" y="0"/>
              </a:cxn>
              <a:cxn ang="0">
                <a:pos x="0" y="2147483647"/>
              </a:cxn>
            </a:cxnLst>
            <a:rect l="0" t="0" r="0" b="0"/>
            <a:pathLst>
              <a:path w="180" h="165">
                <a:moveTo>
                  <a:pt x="180" y="0"/>
                </a:moveTo>
                <a:lnTo>
                  <a:pt x="0" y="165"/>
                </a:lnTo>
              </a:path>
            </a:pathLst>
          </a:custGeom>
          <a:noFill/>
          <a:ln w="38100" cap="flat" cmpd="sng">
            <a:solidFill>
              <a:schemeClr val="accent2">
                <a:alpha val="100000"/>
              </a:schemeClr>
            </a:solidFill>
            <a:prstDash val="solid"/>
            <a:round/>
            <a:headEnd type="none" w="med" len="med"/>
            <a:tailEnd type="none" w="med" len="med"/>
          </a:ln>
        </p:spPr>
        <p:txBody>
          <a:bodyPr/>
          <a:lstStyle/>
          <a:p>
            <a:endParaRPr lang="zh-CN" altLang="en-US"/>
          </a:p>
        </p:txBody>
      </p:sp>
      <p:sp>
        <p:nvSpPr>
          <p:cNvPr id="109580" name="Line 12"/>
          <p:cNvSpPr/>
          <p:nvPr/>
        </p:nvSpPr>
        <p:spPr>
          <a:xfrm>
            <a:off x="1331913" y="1052513"/>
            <a:ext cx="0" cy="1782762"/>
          </a:xfrm>
          <a:prstGeom prst="line">
            <a:avLst/>
          </a:prstGeom>
          <a:ln w="38100" cap="flat" cmpd="sng">
            <a:solidFill>
              <a:srgbClr val="000000"/>
            </a:solidFill>
            <a:prstDash val="solid"/>
            <a:headEnd type="none" w="med" len="med"/>
            <a:tailEnd type="none" w="med" len="med"/>
          </a:ln>
        </p:spPr>
      </p:sp>
      <p:sp>
        <p:nvSpPr>
          <p:cNvPr id="109581" name="Text Box 13"/>
          <p:cNvSpPr txBox="1"/>
          <p:nvPr/>
        </p:nvSpPr>
        <p:spPr>
          <a:xfrm>
            <a:off x="268288" y="3132138"/>
            <a:ext cx="536575" cy="1187450"/>
          </a:xfrm>
          <a:prstGeom prst="rect">
            <a:avLst/>
          </a:prstGeom>
          <a:noFill/>
          <a:ln w="9525">
            <a:noFill/>
          </a:ln>
        </p:spPr>
        <p:txBody>
          <a:bodyPr lIns="0" tIns="0" rIns="0" bIns="0"/>
          <a:lstStyle/>
          <a:p>
            <a:r>
              <a:rPr lang="zh-CN" altLang="en-US" sz="2000" b="1" dirty="0">
                <a:latin typeface="Times New Roman" panose="02020603050405020304" pitchFamily="18" charset="0"/>
              </a:rPr>
              <a:t>晶体</a:t>
            </a:r>
            <a:endParaRPr lang="zh-CN" altLang="en-US" sz="2000" dirty="0">
              <a:latin typeface="Times New Roman" panose="02020603050405020304" pitchFamily="18" charset="0"/>
            </a:endParaRPr>
          </a:p>
        </p:txBody>
      </p:sp>
      <p:sp>
        <p:nvSpPr>
          <p:cNvPr id="109582" name="Text Box 14"/>
          <p:cNvSpPr txBox="1"/>
          <p:nvPr/>
        </p:nvSpPr>
        <p:spPr>
          <a:xfrm>
            <a:off x="1073150" y="4913313"/>
            <a:ext cx="806450" cy="595312"/>
          </a:xfrm>
          <a:prstGeom prst="rect">
            <a:avLst/>
          </a:prstGeom>
          <a:noFill/>
          <a:ln w="9525">
            <a:noFill/>
          </a:ln>
        </p:spPr>
        <p:txBody>
          <a:bodyPr lIns="0" tIns="0" rIns="0" bIns="0"/>
          <a:lstStyle/>
          <a:p>
            <a:r>
              <a:rPr lang="en-US" altLang="zh-CN" sz="2400" b="1" i="1" dirty="0">
                <a:latin typeface="Times New Roman" panose="02020603050405020304" pitchFamily="18" charset="0"/>
              </a:rPr>
              <a:t>o</a:t>
            </a:r>
            <a:r>
              <a:rPr lang="zh-CN" altLang="en-US" sz="2400" b="1" dirty="0">
                <a:latin typeface="Times New Roman" panose="02020603050405020304" pitchFamily="18" charset="0"/>
              </a:rPr>
              <a:t>光</a:t>
            </a:r>
          </a:p>
        </p:txBody>
      </p:sp>
      <p:sp>
        <p:nvSpPr>
          <p:cNvPr id="109583" name="Text Box 15"/>
          <p:cNvSpPr txBox="1"/>
          <p:nvPr/>
        </p:nvSpPr>
        <p:spPr>
          <a:xfrm>
            <a:off x="2147888" y="4913313"/>
            <a:ext cx="536575" cy="595312"/>
          </a:xfrm>
          <a:prstGeom prst="rect">
            <a:avLst/>
          </a:prstGeom>
          <a:noFill/>
          <a:ln w="9525">
            <a:noFill/>
          </a:ln>
        </p:spPr>
        <p:txBody>
          <a:bodyPr lIns="0" tIns="0" rIns="0" bIns="0"/>
          <a:lstStyle/>
          <a:p>
            <a:r>
              <a:rPr lang="en-US" altLang="zh-CN" sz="2400" b="1" i="1" dirty="0">
                <a:latin typeface="黑体" panose="02010609060101010101" pitchFamily="49" charset="-122"/>
                <a:ea typeface="黑体" panose="02010609060101010101" pitchFamily="49" charset="-122"/>
              </a:rPr>
              <a:t>e</a:t>
            </a:r>
            <a:r>
              <a:rPr lang="zh-CN" altLang="en-US" sz="2400" b="1" dirty="0">
                <a:latin typeface="黑体" panose="02010609060101010101" pitchFamily="49" charset="-122"/>
                <a:ea typeface="黑体" panose="02010609060101010101" pitchFamily="49" charset="-122"/>
              </a:rPr>
              <a:t>光</a:t>
            </a:r>
          </a:p>
        </p:txBody>
      </p:sp>
      <p:sp>
        <p:nvSpPr>
          <p:cNvPr id="109584" name="Oval 17"/>
          <p:cNvSpPr/>
          <p:nvPr/>
        </p:nvSpPr>
        <p:spPr>
          <a:xfrm>
            <a:off x="1258888" y="1844675"/>
            <a:ext cx="179387" cy="179388"/>
          </a:xfrm>
          <a:prstGeom prst="ellipse">
            <a:avLst/>
          </a:prstGeom>
          <a:solidFill>
            <a:srgbClr val="CC3300"/>
          </a:solidFill>
          <a:ln w="9525" cap="flat" cmpd="sng">
            <a:solidFill>
              <a:srgbClr val="000000"/>
            </a:solidFill>
            <a:prstDash val="solid"/>
            <a:headEnd type="none" w="med" len="med"/>
            <a:tailEnd type="none" w="med" len="med"/>
          </a:ln>
        </p:spPr>
        <p:txBody>
          <a:bodyPr/>
          <a:lstStyle/>
          <a:p>
            <a:endParaRPr lang="zh-CN" altLang="en-US" dirty="0">
              <a:latin typeface="Times New Roman" panose="02020603050405020304" pitchFamily="18" charset="0"/>
            </a:endParaRPr>
          </a:p>
        </p:txBody>
      </p:sp>
      <p:sp>
        <p:nvSpPr>
          <p:cNvPr id="109585" name="Oval 18"/>
          <p:cNvSpPr/>
          <p:nvPr/>
        </p:nvSpPr>
        <p:spPr>
          <a:xfrm>
            <a:off x="1258888" y="2312988"/>
            <a:ext cx="179387" cy="179387"/>
          </a:xfrm>
          <a:prstGeom prst="ellipse">
            <a:avLst/>
          </a:prstGeom>
          <a:solidFill>
            <a:srgbClr val="CC3300"/>
          </a:solidFill>
          <a:ln w="9525" cap="flat" cmpd="sng">
            <a:solidFill>
              <a:srgbClr val="000000"/>
            </a:solidFill>
            <a:prstDash val="solid"/>
            <a:headEnd type="none" w="med" len="med"/>
            <a:tailEnd type="none" w="med" len="med"/>
          </a:ln>
        </p:spPr>
        <p:txBody>
          <a:bodyPr/>
          <a:lstStyle/>
          <a:p>
            <a:endParaRPr lang="zh-CN" altLang="en-US" dirty="0">
              <a:latin typeface="Times New Roman" panose="02020603050405020304" pitchFamily="18" charset="0"/>
            </a:endParaRPr>
          </a:p>
        </p:txBody>
      </p:sp>
      <p:sp>
        <p:nvSpPr>
          <p:cNvPr id="109586" name="Line 19"/>
          <p:cNvSpPr/>
          <p:nvPr/>
        </p:nvSpPr>
        <p:spPr>
          <a:xfrm>
            <a:off x="1150938" y="2168525"/>
            <a:ext cx="360362" cy="0"/>
          </a:xfrm>
          <a:prstGeom prst="line">
            <a:avLst/>
          </a:prstGeom>
          <a:ln w="38100" cap="flat" cmpd="sng">
            <a:solidFill>
              <a:schemeClr val="accent2"/>
            </a:solidFill>
            <a:prstDash val="solid"/>
            <a:headEnd type="none" w="med" len="med"/>
            <a:tailEnd type="none" w="med" len="med"/>
          </a:ln>
        </p:spPr>
      </p:sp>
      <p:sp>
        <p:nvSpPr>
          <p:cNvPr id="109587" name="Line 20"/>
          <p:cNvSpPr/>
          <p:nvPr/>
        </p:nvSpPr>
        <p:spPr>
          <a:xfrm>
            <a:off x="1116013" y="1700213"/>
            <a:ext cx="431800" cy="0"/>
          </a:xfrm>
          <a:prstGeom prst="line">
            <a:avLst/>
          </a:prstGeom>
          <a:ln w="38100" cap="flat" cmpd="sng">
            <a:solidFill>
              <a:schemeClr val="accent2"/>
            </a:solidFill>
            <a:prstDash val="solid"/>
            <a:headEnd type="none" w="med" len="med"/>
            <a:tailEnd type="none" w="med" len="med"/>
          </a:ln>
        </p:spPr>
      </p:sp>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2"/>
          <p:cNvSpPr/>
          <p:nvPr/>
        </p:nvSpPr>
        <p:spPr>
          <a:xfrm>
            <a:off x="2698750" y="468313"/>
            <a:ext cx="3744913" cy="1792287"/>
          </a:xfrm>
          <a:prstGeom prst="rect">
            <a:avLst/>
          </a:prstGeom>
          <a:solidFill>
            <a:srgbClr val="EAEAEA"/>
          </a:solidFill>
          <a:ln w="9525" cap="flat" cmpd="sng">
            <a:solidFill>
              <a:srgbClr val="000000"/>
            </a:solidFill>
            <a:prstDash val="solid"/>
            <a:miter/>
            <a:headEnd type="none" w="med" len="med"/>
            <a:tailEnd type="none" w="med" len="med"/>
          </a:ln>
        </p:spPr>
        <p:txBody>
          <a:bodyPr/>
          <a:lstStyle/>
          <a:p>
            <a:endParaRPr lang="zh-CN" altLang="en-US" dirty="0">
              <a:latin typeface="Times New Roman" panose="02020603050405020304" pitchFamily="18" charset="0"/>
            </a:endParaRPr>
          </a:p>
        </p:txBody>
      </p:sp>
      <p:sp>
        <p:nvSpPr>
          <p:cNvPr id="347139" name="Line 3"/>
          <p:cNvSpPr/>
          <p:nvPr/>
        </p:nvSpPr>
        <p:spPr>
          <a:xfrm>
            <a:off x="2085975" y="1403350"/>
            <a:ext cx="4897438" cy="0"/>
          </a:xfrm>
          <a:prstGeom prst="line">
            <a:avLst/>
          </a:prstGeom>
          <a:ln w="38100" cap="flat" cmpd="sng">
            <a:solidFill>
              <a:srgbClr val="000000"/>
            </a:solidFill>
            <a:prstDash val="solid"/>
            <a:headEnd type="none" w="med" len="med"/>
            <a:tailEnd type="triangle" w="med" len="med"/>
          </a:ln>
        </p:spPr>
      </p:sp>
      <p:sp>
        <p:nvSpPr>
          <p:cNvPr id="347140" name="Line 4"/>
          <p:cNvSpPr/>
          <p:nvPr/>
        </p:nvSpPr>
        <p:spPr>
          <a:xfrm>
            <a:off x="3059113" y="36513"/>
            <a:ext cx="2771775" cy="2484437"/>
          </a:xfrm>
          <a:prstGeom prst="line">
            <a:avLst/>
          </a:prstGeom>
          <a:ln w="38100" cap="flat" cmpd="sng">
            <a:solidFill>
              <a:srgbClr val="000000"/>
            </a:solidFill>
            <a:prstDash val="solid"/>
            <a:headEnd type="none" w="med" len="med"/>
            <a:tailEnd type="triangle" w="med" len="med"/>
          </a:ln>
        </p:spPr>
      </p:sp>
      <p:sp>
        <p:nvSpPr>
          <p:cNvPr id="347141" name="Line 5"/>
          <p:cNvSpPr/>
          <p:nvPr/>
        </p:nvSpPr>
        <p:spPr>
          <a:xfrm flipH="1">
            <a:off x="4570413" y="144463"/>
            <a:ext cx="1587" cy="2376487"/>
          </a:xfrm>
          <a:prstGeom prst="line">
            <a:avLst/>
          </a:prstGeom>
          <a:ln w="57150" cap="flat" cmpd="sng">
            <a:solidFill>
              <a:srgbClr val="000000"/>
            </a:solidFill>
            <a:prstDash val="sysDot"/>
            <a:headEnd type="none" w="med" len="med"/>
            <a:tailEnd type="none" w="med" len="med"/>
          </a:ln>
        </p:spPr>
      </p:sp>
      <p:sp>
        <p:nvSpPr>
          <p:cNvPr id="110598" name="Oval 6"/>
          <p:cNvSpPr/>
          <p:nvPr/>
        </p:nvSpPr>
        <p:spPr>
          <a:xfrm>
            <a:off x="4092129" y="958850"/>
            <a:ext cx="983927" cy="830263"/>
          </a:xfrm>
          <a:prstGeom prst="ellipse">
            <a:avLst/>
          </a:prstGeom>
          <a:noFill/>
          <a:ln w="38100" cap="flat" cmpd="sng">
            <a:solidFill>
              <a:schemeClr val="accent2"/>
            </a:solidFill>
            <a:prstDash val="solid"/>
            <a:headEnd type="none" w="med" len="med"/>
            <a:tailEnd type="none" w="med" len="med"/>
          </a:ln>
        </p:spPr>
        <p:txBody>
          <a:bodyPr/>
          <a:lstStyle/>
          <a:p>
            <a:endParaRPr lang="zh-CN" altLang="en-US" dirty="0">
              <a:latin typeface="Times New Roman" panose="02020603050405020304" pitchFamily="18" charset="0"/>
            </a:endParaRPr>
          </a:p>
        </p:txBody>
      </p:sp>
      <p:sp>
        <p:nvSpPr>
          <p:cNvPr id="110599" name="Oval 7"/>
          <p:cNvSpPr/>
          <p:nvPr/>
        </p:nvSpPr>
        <p:spPr>
          <a:xfrm>
            <a:off x="3502025" y="958850"/>
            <a:ext cx="2139950" cy="830263"/>
          </a:xfrm>
          <a:prstGeom prst="ellipse">
            <a:avLst/>
          </a:prstGeom>
          <a:noFill/>
          <a:ln w="38100" cap="flat" cmpd="sng">
            <a:solidFill>
              <a:srgbClr val="CC3300"/>
            </a:solidFill>
            <a:prstDash val="solid"/>
            <a:headEnd type="none" w="med" len="med"/>
            <a:tailEnd type="none" w="med" len="med"/>
          </a:ln>
        </p:spPr>
        <p:txBody>
          <a:bodyPr/>
          <a:lstStyle/>
          <a:p>
            <a:endParaRPr lang="zh-CN" altLang="en-US" dirty="0">
              <a:latin typeface="Times New Roman" panose="02020603050405020304" pitchFamily="18" charset="0"/>
            </a:endParaRPr>
          </a:p>
        </p:txBody>
      </p:sp>
      <p:sp>
        <p:nvSpPr>
          <p:cNvPr id="110600" name="Oval 8"/>
          <p:cNvSpPr/>
          <p:nvPr/>
        </p:nvSpPr>
        <p:spPr>
          <a:xfrm>
            <a:off x="4462463" y="1295400"/>
            <a:ext cx="200025" cy="180975"/>
          </a:xfrm>
          <a:prstGeom prst="ellipse">
            <a:avLst/>
          </a:prstGeom>
          <a:solidFill>
            <a:srgbClr val="CC3300"/>
          </a:solidFill>
          <a:ln w="9525" cap="flat" cmpd="sng">
            <a:solidFill>
              <a:srgbClr val="000000"/>
            </a:solidFill>
            <a:prstDash val="solid"/>
            <a:headEnd type="none" w="med" len="med"/>
            <a:tailEnd type="none" w="med" len="med"/>
          </a:ln>
        </p:spPr>
        <p:txBody>
          <a:bodyPr/>
          <a:lstStyle/>
          <a:p>
            <a:endParaRPr lang="zh-CN" altLang="en-US" dirty="0">
              <a:latin typeface="Times New Roman" panose="02020603050405020304" pitchFamily="18" charset="0"/>
            </a:endParaRPr>
          </a:p>
        </p:txBody>
      </p:sp>
      <p:sp>
        <p:nvSpPr>
          <p:cNvPr id="110601" name="Text Box 9"/>
          <p:cNvSpPr txBox="1"/>
          <p:nvPr/>
        </p:nvSpPr>
        <p:spPr>
          <a:xfrm>
            <a:off x="5106988" y="633413"/>
            <a:ext cx="801687" cy="488950"/>
          </a:xfrm>
          <a:prstGeom prst="rect">
            <a:avLst/>
          </a:prstGeom>
          <a:noFill/>
          <a:ln w="9525">
            <a:noFill/>
          </a:ln>
        </p:spPr>
        <p:txBody>
          <a:bodyPr lIns="0" tIns="0" rIns="0" bIns="0"/>
          <a:lstStyle/>
          <a:p>
            <a:r>
              <a:rPr lang="en-US" altLang="zh-CN" sz="2000" b="1" dirty="0">
                <a:latin typeface="黑体" panose="02010609060101010101" pitchFamily="49" charset="-122"/>
                <a:ea typeface="黑体" panose="02010609060101010101" pitchFamily="49" charset="-122"/>
              </a:rPr>
              <a:t>o</a:t>
            </a:r>
            <a:r>
              <a:rPr lang="zh-CN" altLang="en-US" sz="2000" b="1" dirty="0">
                <a:latin typeface="黑体" panose="02010609060101010101" pitchFamily="49" charset="-122"/>
                <a:ea typeface="黑体" panose="02010609060101010101" pitchFamily="49" charset="-122"/>
              </a:rPr>
              <a:t>光</a:t>
            </a:r>
          </a:p>
        </p:txBody>
      </p:sp>
      <p:sp>
        <p:nvSpPr>
          <p:cNvPr id="110602" name="Text Box 10"/>
          <p:cNvSpPr txBox="1"/>
          <p:nvPr/>
        </p:nvSpPr>
        <p:spPr>
          <a:xfrm>
            <a:off x="5641975" y="1447800"/>
            <a:ext cx="801688" cy="488950"/>
          </a:xfrm>
          <a:prstGeom prst="rect">
            <a:avLst/>
          </a:prstGeom>
          <a:noFill/>
          <a:ln w="9525">
            <a:noFill/>
          </a:ln>
        </p:spPr>
        <p:txBody>
          <a:bodyPr lIns="0" tIns="0" rIns="0" bIns="0"/>
          <a:lstStyle/>
          <a:p>
            <a:r>
              <a:rPr lang="en-US" altLang="zh-CN" sz="2000" b="1" dirty="0">
                <a:latin typeface="黑体" panose="02010609060101010101" pitchFamily="49" charset="-122"/>
                <a:ea typeface="黑体" panose="02010609060101010101" pitchFamily="49" charset="-122"/>
              </a:rPr>
              <a:t>e</a:t>
            </a:r>
            <a:r>
              <a:rPr lang="zh-CN" altLang="en-US" sz="2000" b="1" dirty="0">
                <a:latin typeface="黑体" panose="02010609060101010101" pitchFamily="49" charset="-122"/>
                <a:ea typeface="黑体" panose="02010609060101010101" pitchFamily="49" charset="-122"/>
              </a:rPr>
              <a:t>光</a:t>
            </a:r>
          </a:p>
        </p:txBody>
      </p:sp>
      <p:sp>
        <p:nvSpPr>
          <p:cNvPr id="110603" name="Text Box 11"/>
          <p:cNvSpPr txBox="1"/>
          <p:nvPr/>
        </p:nvSpPr>
        <p:spPr>
          <a:xfrm>
            <a:off x="4667250" y="1079500"/>
            <a:ext cx="803275" cy="488950"/>
          </a:xfrm>
          <a:prstGeom prst="rect">
            <a:avLst/>
          </a:prstGeom>
          <a:noFill/>
          <a:ln w="9525">
            <a:noFill/>
          </a:ln>
        </p:spPr>
        <p:txBody>
          <a:bodyPr lIns="0" tIns="0" rIns="0" bIns="0"/>
          <a:lstStyle/>
          <a:p>
            <a:r>
              <a:rPr lang="en-US" altLang="zh-CN" sz="2000" b="1" dirty="0">
                <a:latin typeface="黑体" panose="02010609060101010101" pitchFamily="49" charset="-122"/>
                <a:ea typeface="黑体" panose="02010609060101010101" pitchFamily="49" charset="-122"/>
              </a:rPr>
              <a:t>S</a:t>
            </a:r>
          </a:p>
        </p:txBody>
      </p:sp>
      <p:sp>
        <p:nvSpPr>
          <p:cNvPr id="110604" name="Line 12"/>
          <p:cNvSpPr/>
          <p:nvPr/>
        </p:nvSpPr>
        <p:spPr>
          <a:xfrm flipV="1">
            <a:off x="5106988" y="958850"/>
            <a:ext cx="266700" cy="325438"/>
          </a:xfrm>
          <a:prstGeom prst="line">
            <a:avLst/>
          </a:prstGeom>
          <a:ln w="9525" cap="flat" cmpd="sng">
            <a:solidFill>
              <a:srgbClr val="000000"/>
            </a:solidFill>
            <a:prstDash val="solid"/>
            <a:headEnd type="none" w="med" len="med"/>
            <a:tailEnd type="none" w="med" len="med"/>
          </a:ln>
        </p:spPr>
      </p:sp>
      <p:sp>
        <p:nvSpPr>
          <p:cNvPr id="110605" name="Text Box 13"/>
          <p:cNvSpPr txBox="1"/>
          <p:nvPr/>
        </p:nvSpPr>
        <p:spPr>
          <a:xfrm>
            <a:off x="2806700" y="503238"/>
            <a:ext cx="803275" cy="488950"/>
          </a:xfrm>
          <a:prstGeom prst="rect">
            <a:avLst/>
          </a:prstGeom>
          <a:noFill/>
          <a:ln w="9525">
            <a:noFill/>
          </a:ln>
        </p:spPr>
        <p:txBody>
          <a:bodyPr lIns="0" tIns="0" rIns="0" bIns="0"/>
          <a:lstStyle/>
          <a:p>
            <a:r>
              <a:rPr lang="zh-CN" altLang="en-US" sz="2000" b="1" dirty="0">
                <a:latin typeface="黑体" panose="02010609060101010101" pitchFamily="49" charset="-122"/>
                <a:ea typeface="黑体" panose="02010609060101010101" pitchFamily="49" charset="-122"/>
              </a:rPr>
              <a:t>晶体</a:t>
            </a:r>
          </a:p>
        </p:txBody>
      </p:sp>
      <p:sp>
        <p:nvSpPr>
          <p:cNvPr id="110606" name="Text Box 14"/>
          <p:cNvSpPr txBox="1"/>
          <p:nvPr/>
        </p:nvSpPr>
        <p:spPr>
          <a:xfrm>
            <a:off x="2627313" y="2700338"/>
            <a:ext cx="4067175" cy="652462"/>
          </a:xfrm>
          <a:prstGeom prst="rect">
            <a:avLst/>
          </a:prstGeom>
          <a:noFill/>
          <a:ln w="9525">
            <a:noFill/>
          </a:ln>
        </p:spPr>
        <p:txBody>
          <a:bodyPr lIns="0" tIns="0" rIns="0" bIns="0"/>
          <a:lstStyle/>
          <a:p>
            <a:pPr lvl="1"/>
            <a:r>
              <a:rPr lang="zh-CN" altLang="en-US" sz="2000" b="1" dirty="0">
                <a:latin typeface="黑体" panose="02010609060101010101" pitchFamily="49" charset="-122"/>
                <a:ea typeface="黑体" panose="02010609060101010101" pitchFamily="49" charset="-122"/>
              </a:rPr>
              <a:t>点光源在晶体内产生的波阵面</a:t>
            </a:r>
          </a:p>
        </p:txBody>
      </p:sp>
      <p:sp>
        <p:nvSpPr>
          <p:cNvPr id="347151" name="Text Box 15"/>
          <p:cNvSpPr txBox="1"/>
          <p:nvPr/>
        </p:nvSpPr>
        <p:spPr>
          <a:xfrm>
            <a:off x="4714875" y="0"/>
            <a:ext cx="801688" cy="325438"/>
          </a:xfrm>
          <a:prstGeom prst="rect">
            <a:avLst/>
          </a:prstGeom>
          <a:noFill/>
          <a:ln w="9525">
            <a:noFill/>
          </a:ln>
        </p:spPr>
        <p:txBody>
          <a:bodyPr lIns="0" tIns="0" rIns="0" bIns="0"/>
          <a:lstStyle/>
          <a:p>
            <a:r>
              <a:rPr lang="zh-CN" altLang="en-US" sz="2000" b="1" dirty="0">
                <a:latin typeface="黑体" panose="02010609060101010101" pitchFamily="49" charset="-122"/>
                <a:ea typeface="黑体" panose="02010609060101010101" pitchFamily="49" charset="-122"/>
              </a:rPr>
              <a:t>光轴</a:t>
            </a:r>
          </a:p>
        </p:txBody>
      </p:sp>
      <p:sp>
        <p:nvSpPr>
          <p:cNvPr id="347190" name="Rectangle 54"/>
          <p:cNvSpPr/>
          <p:nvPr/>
        </p:nvSpPr>
        <p:spPr>
          <a:xfrm>
            <a:off x="503238" y="4411663"/>
            <a:ext cx="8245475" cy="1198880"/>
          </a:xfrm>
          <a:prstGeom prst="rect">
            <a:avLst/>
          </a:prstGeom>
          <a:noFill/>
          <a:ln w="9525">
            <a:noFill/>
          </a:ln>
        </p:spPr>
        <p:txBody>
          <a:bodyPr anchor="ctr">
            <a:spAutoFit/>
          </a:bodyPr>
          <a:lstStyle/>
          <a:p>
            <a:pPr marL="342900" indent="-342900" algn="l">
              <a:lnSpc>
                <a:spcPct val="100000"/>
              </a:lnSpc>
              <a:buFont typeface="Arial" panose="020B0604020202020204" pitchFamily="34" charset="0"/>
              <a:buChar char="•"/>
            </a:pPr>
            <a:r>
              <a:rPr lang="zh-CN" altLang="en-US" sz="2400" b="1" dirty="0">
                <a:solidFill>
                  <a:schemeClr val="tx2"/>
                </a:solidFill>
                <a:latin typeface="宋体" panose="02010600030101010101" pitchFamily="2" charset="-122"/>
              </a:rPr>
              <a:t>在光轴方向上，</a:t>
            </a:r>
            <a:r>
              <a:rPr lang="en-US" altLang="zh-CN" sz="2400" b="1" dirty="0">
                <a:solidFill>
                  <a:schemeClr val="tx2"/>
                </a:solidFill>
                <a:latin typeface="宋体" panose="02010600030101010101" pitchFamily="2" charset="-122"/>
              </a:rPr>
              <a:t>o</a:t>
            </a:r>
            <a:r>
              <a:rPr lang="zh-CN" altLang="en-US" sz="2400" b="1" dirty="0">
                <a:solidFill>
                  <a:schemeClr val="tx2"/>
                </a:solidFill>
                <a:latin typeface="宋体" panose="02010600030101010101" pitchFamily="2" charset="-122"/>
              </a:rPr>
              <a:t>光和</a:t>
            </a:r>
            <a:r>
              <a:rPr lang="en-US" altLang="zh-CN" sz="2400" b="1" dirty="0">
                <a:solidFill>
                  <a:schemeClr val="tx2"/>
                </a:solidFill>
                <a:latin typeface="宋体" panose="02010600030101010101" pitchFamily="2" charset="-122"/>
              </a:rPr>
              <a:t>e</a:t>
            </a:r>
            <a:r>
              <a:rPr lang="zh-CN" altLang="en-US" sz="2400" b="1" dirty="0">
                <a:solidFill>
                  <a:schemeClr val="tx2"/>
                </a:solidFill>
                <a:latin typeface="宋体" panose="02010600030101010101" pitchFamily="2" charset="-122"/>
              </a:rPr>
              <a:t>光传播速度相同，在非光轴方向上，</a:t>
            </a:r>
            <a:r>
              <a:rPr lang="en-US" altLang="zh-CN" sz="2400" b="1" dirty="0">
                <a:solidFill>
                  <a:schemeClr val="tx2"/>
                </a:solidFill>
                <a:latin typeface="宋体" panose="02010600030101010101" pitchFamily="2" charset="-122"/>
              </a:rPr>
              <a:t>o</a:t>
            </a:r>
            <a:r>
              <a:rPr lang="zh-CN" altLang="en-US" sz="2400" b="1" dirty="0">
                <a:solidFill>
                  <a:schemeClr val="tx2"/>
                </a:solidFill>
                <a:latin typeface="宋体" panose="02010600030101010101" pitchFamily="2" charset="-122"/>
              </a:rPr>
              <a:t>光和</a:t>
            </a:r>
            <a:r>
              <a:rPr lang="en-US" altLang="zh-CN" sz="2400" b="1" dirty="0">
                <a:solidFill>
                  <a:schemeClr val="tx2"/>
                </a:solidFill>
                <a:latin typeface="宋体" panose="02010600030101010101" pitchFamily="2" charset="-122"/>
              </a:rPr>
              <a:t>e</a:t>
            </a:r>
            <a:r>
              <a:rPr lang="zh-CN" altLang="en-US" sz="2400" b="1" dirty="0">
                <a:solidFill>
                  <a:schemeClr val="tx2"/>
                </a:solidFill>
                <a:latin typeface="宋体" panose="02010600030101010101" pitchFamily="2" charset="-122"/>
              </a:rPr>
              <a:t>光传播速度不同，在</a:t>
            </a:r>
            <a:r>
              <a:rPr lang="zh-CN" altLang="en-US" sz="2400" b="1" dirty="0">
                <a:solidFill>
                  <a:schemeClr val="accent2"/>
                </a:solidFill>
                <a:latin typeface="黑体" panose="02010609060101010101" pitchFamily="49" charset="-122"/>
                <a:ea typeface="黑体" panose="02010609060101010101" pitchFamily="49" charset="-122"/>
              </a:rPr>
              <a:t>垂直于光轴的方向上，速度差异最大。</a:t>
            </a:r>
          </a:p>
        </p:txBody>
      </p:sp>
      <p:sp>
        <p:nvSpPr>
          <p:cNvPr id="347192" name="Rectangle 56"/>
          <p:cNvSpPr/>
          <p:nvPr/>
        </p:nvSpPr>
        <p:spPr>
          <a:xfrm>
            <a:off x="431800" y="3213100"/>
            <a:ext cx="8316913" cy="1198880"/>
          </a:xfrm>
          <a:prstGeom prst="rect">
            <a:avLst/>
          </a:prstGeom>
          <a:noFill/>
          <a:ln w="9525">
            <a:noFill/>
          </a:ln>
        </p:spPr>
        <p:txBody>
          <a:bodyPr>
            <a:spAutoFit/>
          </a:bodyPr>
          <a:lstStyle/>
          <a:p>
            <a:pPr marL="342900" indent="-342900" algn="l">
              <a:lnSpc>
                <a:spcPct val="100000"/>
              </a:lnSpc>
              <a:buFont typeface="Arial" panose="020B0604020202020204" pitchFamily="34" charset="0"/>
              <a:buChar char="•"/>
            </a:pPr>
            <a:r>
              <a:rPr lang="en-US" altLang="zh-CN" sz="2400" b="1" dirty="0">
                <a:latin typeface="Times New Roman" panose="02020603050405020304" pitchFamily="18" charset="0"/>
              </a:rPr>
              <a:t> </a:t>
            </a:r>
            <a:r>
              <a:rPr lang="zh-CN" altLang="en-US" sz="2400" b="1" dirty="0">
                <a:latin typeface="Times New Roman" panose="02020603050405020304" pitchFamily="18" charset="0"/>
              </a:rPr>
              <a:t>在方解石等晶体中存在一个特殊的方向，当光线在晶体内沿着这个方向传播时，</a:t>
            </a:r>
            <a:r>
              <a:rPr lang="zh-CN" altLang="en-US" sz="2400" b="1" dirty="0">
                <a:solidFill>
                  <a:schemeClr val="accent2"/>
                </a:solidFill>
                <a:latin typeface="Times New Roman" panose="02020603050405020304" pitchFamily="18" charset="0"/>
                <a:ea typeface="黑体" panose="02010609060101010101" pitchFamily="49" charset="-122"/>
              </a:rPr>
              <a:t>不发生双折射</a:t>
            </a:r>
            <a:r>
              <a:rPr lang="zh-CN" altLang="en-US" sz="2400" b="1" dirty="0">
                <a:solidFill>
                  <a:schemeClr val="accent2"/>
                </a:solidFill>
                <a:latin typeface="黑体" panose="02010609060101010101" pitchFamily="49" charset="-122"/>
                <a:ea typeface="黑体" panose="02010609060101010101" pitchFamily="49" charset="-122"/>
              </a:rPr>
              <a:t>，</a:t>
            </a:r>
            <a:r>
              <a:rPr lang="en-US" altLang="zh-CN" sz="2400" b="1" i="1" dirty="0">
                <a:solidFill>
                  <a:schemeClr val="accent2"/>
                </a:solidFill>
                <a:latin typeface="黑体" panose="02010609060101010101" pitchFamily="49" charset="-122"/>
                <a:ea typeface="黑体" panose="02010609060101010101" pitchFamily="49" charset="-122"/>
              </a:rPr>
              <a:t>o</a:t>
            </a:r>
            <a:r>
              <a:rPr lang="zh-CN" altLang="en-US" sz="2400" b="1" dirty="0">
                <a:solidFill>
                  <a:schemeClr val="accent2"/>
                </a:solidFill>
                <a:latin typeface="黑体" panose="02010609060101010101" pitchFamily="49" charset="-122"/>
                <a:ea typeface="黑体" panose="02010609060101010101" pitchFamily="49" charset="-122"/>
              </a:rPr>
              <a:t>光和</a:t>
            </a:r>
            <a:r>
              <a:rPr lang="en-US" altLang="zh-CN" sz="2400" b="1" i="1" dirty="0">
                <a:solidFill>
                  <a:schemeClr val="accent2"/>
                </a:solidFill>
                <a:latin typeface="黑体" panose="02010609060101010101" pitchFamily="49" charset="-122"/>
                <a:ea typeface="黑体" panose="02010609060101010101" pitchFamily="49" charset="-122"/>
              </a:rPr>
              <a:t>e</a:t>
            </a:r>
            <a:r>
              <a:rPr lang="zh-CN" altLang="en-US" sz="2400" b="1" dirty="0">
                <a:solidFill>
                  <a:schemeClr val="accent2"/>
                </a:solidFill>
                <a:latin typeface="黑体" panose="02010609060101010101" pitchFamily="49" charset="-122"/>
                <a:ea typeface="黑体" panose="02010609060101010101" pitchFamily="49" charset="-122"/>
              </a:rPr>
              <a:t>光不分开。</a:t>
            </a:r>
            <a:r>
              <a:rPr lang="zh-CN" altLang="en-US" sz="2400" b="1" dirty="0">
                <a:latin typeface="Times New Roman" panose="02020603050405020304" pitchFamily="18" charset="0"/>
              </a:rPr>
              <a:t>这个特殊的方向称为</a:t>
            </a:r>
            <a:r>
              <a:rPr lang="zh-CN" altLang="en-US" sz="2400" b="1" dirty="0">
                <a:solidFill>
                  <a:schemeClr val="accent2"/>
                </a:solidFill>
                <a:latin typeface="Times New Roman" panose="02020603050405020304" pitchFamily="18" charset="0"/>
                <a:ea typeface="黑体" panose="02010609060101010101" pitchFamily="49" charset="-122"/>
              </a:rPr>
              <a:t>晶体的光轴</a:t>
            </a:r>
            <a:r>
              <a:rPr lang="zh-CN" altLang="en-US" sz="2400" b="1" dirty="0">
                <a:latin typeface="Times New Roman" panose="02020603050405020304" pitchFamily="18" charset="0"/>
              </a:rPr>
              <a:t>。</a:t>
            </a:r>
          </a:p>
        </p:txBody>
      </p:sp>
      <p:sp>
        <p:nvSpPr>
          <p:cNvPr id="27" name="Rectangle 22"/>
          <p:cNvSpPr/>
          <p:nvPr/>
        </p:nvSpPr>
        <p:spPr>
          <a:xfrm>
            <a:off x="503555" y="5717699"/>
            <a:ext cx="8424863" cy="829945"/>
          </a:xfrm>
          <a:prstGeom prst="rect">
            <a:avLst/>
          </a:prstGeom>
          <a:noFill/>
          <a:ln w="9525">
            <a:noFill/>
          </a:ln>
        </p:spPr>
        <p:txBody>
          <a:bodyPr anchor="ctr">
            <a:spAutoFit/>
          </a:bodyPr>
          <a:lstStyle/>
          <a:p>
            <a:pPr algn="l" eaLnBrk="1" hangingPunct="1"/>
            <a:r>
              <a:rPr lang="zh-CN" altLang="en-US" sz="2400" b="1" dirty="0">
                <a:solidFill>
                  <a:schemeClr val="accent2"/>
                </a:solidFill>
                <a:latin typeface="Times New Roman" panose="02020603050405020304" pitchFamily="18" charset="0"/>
              </a:rPr>
              <a:t>判断：</a:t>
            </a:r>
            <a:r>
              <a:rPr lang="zh-CN" altLang="zh-CN" sz="2400" b="1" dirty="0">
                <a:solidFill>
                  <a:schemeClr val="accent2"/>
                </a:solidFill>
                <a:latin typeface="Times New Roman" panose="02020603050405020304" pitchFamily="18" charset="0"/>
              </a:rPr>
              <a:t>光轴为晶体中的一条特殊轴线，自然光沿此轴线传播时，</a:t>
            </a:r>
            <a:r>
              <a:rPr lang="en-US" altLang="zh-CN" sz="2400" b="1" dirty="0">
                <a:solidFill>
                  <a:schemeClr val="accent2"/>
                </a:solidFill>
                <a:latin typeface="Times New Roman" panose="02020603050405020304" pitchFamily="18" charset="0"/>
              </a:rPr>
              <a:t>o</a:t>
            </a:r>
            <a:r>
              <a:rPr lang="zh-CN" altLang="zh-CN" sz="2400" b="1" dirty="0">
                <a:solidFill>
                  <a:schemeClr val="accent2"/>
                </a:solidFill>
                <a:latin typeface="Times New Roman" panose="02020603050405020304" pitchFamily="18" charset="0"/>
              </a:rPr>
              <a:t>光和</a:t>
            </a:r>
            <a:r>
              <a:rPr lang="en-US" altLang="zh-CN" sz="2400" b="1" dirty="0">
                <a:solidFill>
                  <a:schemeClr val="accent2"/>
                </a:solidFill>
                <a:latin typeface="Times New Roman" panose="02020603050405020304" pitchFamily="18" charset="0"/>
              </a:rPr>
              <a:t>e</a:t>
            </a:r>
            <a:r>
              <a:rPr lang="zh-CN" altLang="zh-CN" sz="2400" b="1" dirty="0">
                <a:solidFill>
                  <a:schemeClr val="accent2"/>
                </a:solidFill>
                <a:latin typeface="Times New Roman" panose="02020603050405020304" pitchFamily="18" charset="0"/>
              </a:rPr>
              <a:t>光不会分开且速度相同。</a:t>
            </a:r>
            <a:endParaRPr lang="zh-CN" altLang="zh-CN" sz="2400" b="1" dirty="0">
              <a:solidFill>
                <a:schemeClr val="accent2"/>
              </a:solidFill>
              <a:latin typeface="Times New Roman" panose="02020603050405020304" pitchFamily="18" charset="0"/>
              <a:ea typeface="黑体" panose="02010609060101010101" pitchFamily="49" charset="-122"/>
              <a:sym typeface="Symbol" panose="05050102010706020507" pitchFamily="18" charset="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500" fill="hold">
                                          <p:stCondLst>
                                            <p:cond delay="0"/>
                                          </p:stCondLst>
                                        </p:cTn>
                                        <p:tgtEl>
                                          <p:spTgt spid="347192"/>
                                        </p:tgtEl>
                                        <p:attrNameLst>
                                          <p:attrName>style.visibility</p:attrName>
                                        </p:attrNameLst>
                                      </p:cBhvr>
                                      <p:to>
                                        <p:strVal val="visible"/>
                                      </p:to>
                                    </p:set>
                                    <p:animEffect transition="in" filter="blinds(horizontal)">
                                      <p:cBhvr>
                                        <p:cTn id="7" dur="500"/>
                                        <p:tgtEl>
                                          <p:spTgt spid="34719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47141"/>
                                        </p:tgtEl>
                                        <p:attrNameLst>
                                          <p:attrName>style.visibility</p:attrName>
                                        </p:attrNameLst>
                                      </p:cBhvr>
                                      <p:to>
                                        <p:strVal val="visible"/>
                                      </p:to>
                                    </p:set>
                                    <p:animEffect transition="in" filter="blinds(horizontal)">
                                      <p:cBhvr>
                                        <p:cTn id="12" dur="500"/>
                                        <p:tgtEl>
                                          <p:spTgt spid="347141"/>
                                        </p:tgtEl>
                                      </p:cBhvr>
                                    </p:animEffect>
                                  </p:childTnLst>
                                </p:cTn>
                              </p:par>
                              <p:par>
                                <p:cTn id="13" presetID="3" presetClass="entr" presetSubtype="10" fill="hold" grpId="0" nodeType="withEffect">
                                  <p:stCondLst>
                                    <p:cond delay="0"/>
                                  </p:stCondLst>
                                  <p:childTnLst>
                                    <p:set>
                                      <p:cBhvr>
                                        <p:cTn id="14" dur="1" fill="hold">
                                          <p:stCondLst>
                                            <p:cond delay="0"/>
                                          </p:stCondLst>
                                        </p:cTn>
                                        <p:tgtEl>
                                          <p:spTgt spid="347151"/>
                                        </p:tgtEl>
                                        <p:attrNameLst>
                                          <p:attrName>style.visibility</p:attrName>
                                        </p:attrNameLst>
                                      </p:cBhvr>
                                      <p:to>
                                        <p:strVal val="visible"/>
                                      </p:to>
                                    </p:set>
                                    <p:animEffect transition="in" filter="blinds(horizontal)">
                                      <p:cBhvr>
                                        <p:cTn id="15" dur="500"/>
                                        <p:tgtEl>
                                          <p:spTgt spid="347151"/>
                                        </p:tgtEl>
                                      </p:cBhvr>
                                    </p:animEffect>
                                  </p:childTnLst>
                                </p:cTn>
                              </p:par>
                            </p:childTnLst>
                          </p:cTn>
                        </p:par>
                      </p:childTnLst>
                    </p:cTn>
                  </p:par>
                  <p:par>
                    <p:cTn id="16" fill="hold">
                      <p:stCondLst>
                        <p:cond delay="indefinite"/>
                      </p:stCondLst>
                      <p:childTnLst>
                        <p:par>
                          <p:cTn id="17" fill="hold">
                            <p:stCondLst>
                              <p:cond delay="0"/>
                            </p:stCondLst>
                            <p:childTnLst>
                              <p:par>
                                <p:cTn id="18" presetID="3" presetClass="entr" presetSubtype="10" fill="hold" grpId="0" nodeType="clickEffect">
                                  <p:stCondLst>
                                    <p:cond delay="0"/>
                                  </p:stCondLst>
                                  <p:childTnLst>
                                    <p:set>
                                      <p:cBhvr>
                                        <p:cTn id="19" dur="500" fill="hold">
                                          <p:stCondLst>
                                            <p:cond delay="0"/>
                                          </p:stCondLst>
                                        </p:cTn>
                                        <p:tgtEl>
                                          <p:spTgt spid="347190"/>
                                        </p:tgtEl>
                                        <p:attrNameLst>
                                          <p:attrName>style.visibility</p:attrName>
                                        </p:attrNameLst>
                                      </p:cBhvr>
                                      <p:to>
                                        <p:strVal val="visible"/>
                                      </p:to>
                                    </p:set>
                                    <p:animEffect transition="in" filter="blinds(horizontal)">
                                      <p:cBhvr>
                                        <p:cTn id="20" dur="500"/>
                                        <p:tgtEl>
                                          <p:spTgt spid="347190"/>
                                        </p:tgtEl>
                                      </p:cBhvr>
                                    </p:animEffect>
                                  </p:childTnLst>
                                </p:cTn>
                              </p:par>
                            </p:childTnLst>
                          </p:cTn>
                        </p:par>
                      </p:childTnLst>
                    </p:cTn>
                  </p:par>
                  <p:par>
                    <p:cTn id="21" fill="hold">
                      <p:stCondLst>
                        <p:cond delay="indefinite"/>
                      </p:stCondLst>
                      <p:childTnLst>
                        <p:par>
                          <p:cTn id="22" fill="hold">
                            <p:stCondLst>
                              <p:cond delay="0"/>
                            </p:stCondLst>
                            <p:childTnLst>
                              <p:par>
                                <p:cTn id="23" presetID="3" presetClass="entr" presetSubtype="10" fill="hold" nodeType="clickEffect">
                                  <p:stCondLst>
                                    <p:cond delay="0"/>
                                  </p:stCondLst>
                                  <p:childTnLst>
                                    <p:set>
                                      <p:cBhvr>
                                        <p:cTn id="24" dur="1" fill="hold">
                                          <p:stCondLst>
                                            <p:cond delay="0"/>
                                          </p:stCondLst>
                                        </p:cTn>
                                        <p:tgtEl>
                                          <p:spTgt spid="347140"/>
                                        </p:tgtEl>
                                        <p:attrNameLst>
                                          <p:attrName>style.visibility</p:attrName>
                                        </p:attrNameLst>
                                      </p:cBhvr>
                                      <p:to>
                                        <p:strVal val="visible"/>
                                      </p:to>
                                    </p:set>
                                    <p:animEffect transition="in" filter="blinds(horizontal)">
                                      <p:cBhvr>
                                        <p:cTn id="25" dur="500"/>
                                        <p:tgtEl>
                                          <p:spTgt spid="347140"/>
                                        </p:tgtEl>
                                      </p:cBhvr>
                                    </p:animEffect>
                                  </p:childTnLst>
                                </p:cTn>
                              </p:par>
                            </p:childTnLst>
                          </p:cTn>
                        </p:par>
                      </p:childTnLst>
                    </p:cTn>
                  </p:par>
                  <p:par>
                    <p:cTn id="26" fill="hold">
                      <p:stCondLst>
                        <p:cond delay="indefinite"/>
                      </p:stCondLst>
                      <p:childTnLst>
                        <p:par>
                          <p:cTn id="27" fill="hold">
                            <p:stCondLst>
                              <p:cond delay="0"/>
                            </p:stCondLst>
                            <p:childTnLst>
                              <p:par>
                                <p:cTn id="28" presetID="3" presetClass="entr" presetSubtype="10" fill="hold" nodeType="clickEffect">
                                  <p:stCondLst>
                                    <p:cond delay="0"/>
                                  </p:stCondLst>
                                  <p:childTnLst>
                                    <p:set>
                                      <p:cBhvr>
                                        <p:cTn id="29" dur="1" fill="hold">
                                          <p:stCondLst>
                                            <p:cond delay="0"/>
                                          </p:stCondLst>
                                        </p:cTn>
                                        <p:tgtEl>
                                          <p:spTgt spid="347139"/>
                                        </p:tgtEl>
                                        <p:attrNameLst>
                                          <p:attrName>style.visibility</p:attrName>
                                        </p:attrNameLst>
                                      </p:cBhvr>
                                      <p:to>
                                        <p:strVal val="visible"/>
                                      </p:to>
                                    </p:set>
                                    <p:animEffect transition="in" filter="blinds(horizontal)">
                                      <p:cBhvr>
                                        <p:cTn id="30" dur="500"/>
                                        <p:tgtEl>
                                          <p:spTgt spid="347139"/>
                                        </p:tgtEl>
                                      </p:cBhvr>
                                    </p:animEffect>
                                  </p:childTnLst>
                                </p:cTn>
                              </p:par>
                            </p:childTnLst>
                          </p:cTn>
                        </p:par>
                      </p:childTnLst>
                    </p:cTn>
                  </p:par>
                  <p:par>
                    <p:cTn id="31" fill="hold">
                      <p:stCondLst>
                        <p:cond delay="indefinite"/>
                      </p:stCondLst>
                      <p:childTnLst>
                        <p:par>
                          <p:cTn id="32" fill="hold">
                            <p:stCondLst>
                              <p:cond delay="0"/>
                            </p:stCondLst>
                            <p:childTnLst>
                              <p:par>
                                <p:cTn id="33" presetID="3" presetClass="entr" presetSubtype="10" fill="hold" grpId="0" nodeType="clickEffect">
                                  <p:stCondLst>
                                    <p:cond delay="0"/>
                                  </p:stCondLst>
                                  <p:childTnLst>
                                    <p:set>
                                      <p:cBhvr>
                                        <p:cTn id="34" dur="1" fill="hold">
                                          <p:stCondLst>
                                            <p:cond delay="0"/>
                                          </p:stCondLst>
                                        </p:cTn>
                                        <p:tgtEl>
                                          <p:spTgt spid="27"/>
                                        </p:tgtEl>
                                        <p:attrNameLst>
                                          <p:attrName>style.visibility</p:attrName>
                                        </p:attrNameLst>
                                      </p:cBhvr>
                                      <p:to>
                                        <p:strVal val="visible"/>
                                      </p:to>
                                    </p:set>
                                    <p:animEffect transition="in" filter="blinds(horizontal)">
                                      <p:cBhvr>
                                        <p:cTn id="35"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7151" grpId="0"/>
      <p:bldP spid="347190" grpId="0"/>
      <p:bldP spid="347192" grpId="0"/>
      <p:bldP spid="27"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2"/>
          <p:cNvSpPr/>
          <p:nvPr/>
        </p:nvSpPr>
        <p:spPr>
          <a:xfrm>
            <a:off x="1295400" y="1304925"/>
            <a:ext cx="2808288" cy="755650"/>
          </a:xfrm>
          <a:prstGeom prst="rect">
            <a:avLst/>
          </a:prstGeom>
          <a:solidFill>
            <a:srgbClr val="EAEAEA"/>
          </a:solidFill>
          <a:ln w="9525" cap="flat" cmpd="sng">
            <a:solidFill>
              <a:srgbClr val="000000"/>
            </a:solidFill>
            <a:prstDash val="solid"/>
            <a:miter/>
            <a:headEnd type="none" w="med" len="med"/>
            <a:tailEnd type="none" w="med" len="med"/>
          </a:ln>
        </p:spPr>
        <p:txBody>
          <a:bodyPr wrap="none" anchor="ctr"/>
          <a:lstStyle/>
          <a:p>
            <a:endParaRPr lang="zh-CN" altLang="en-US" dirty="0">
              <a:latin typeface="Times New Roman" panose="02020603050405020304" pitchFamily="18" charset="0"/>
            </a:endParaRPr>
          </a:p>
        </p:txBody>
      </p:sp>
      <p:sp>
        <p:nvSpPr>
          <p:cNvPr id="111619" name="Line 3"/>
          <p:cNvSpPr/>
          <p:nvPr/>
        </p:nvSpPr>
        <p:spPr>
          <a:xfrm>
            <a:off x="1258888" y="1268413"/>
            <a:ext cx="2852737" cy="9525"/>
          </a:xfrm>
          <a:prstGeom prst="line">
            <a:avLst/>
          </a:prstGeom>
          <a:ln w="76200" cap="flat" cmpd="sng">
            <a:solidFill>
              <a:srgbClr val="000000"/>
            </a:solidFill>
            <a:prstDash val="solid"/>
            <a:headEnd type="triangle" w="med" len="med"/>
            <a:tailEnd type="triangle" w="med" len="med"/>
          </a:ln>
        </p:spPr>
      </p:sp>
      <p:sp>
        <p:nvSpPr>
          <p:cNvPr id="111620" name="Line 4"/>
          <p:cNvSpPr/>
          <p:nvPr/>
        </p:nvSpPr>
        <p:spPr>
          <a:xfrm>
            <a:off x="2628900" y="296863"/>
            <a:ext cx="0" cy="2744787"/>
          </a:xfrm>
          <a:prstGeom prst="line">
            <a:avLst/>
          </a:prstGeom>
          <a:ln w="38100" cap="flat" cmpd="sng">
            <a:solidFill>
              <a:srgbClr val="000000"/>
            </a:solidFill>
            <a:prstDash val="solid"/>
            <a:headEnd type="none" w="med" len="med"/>
            <a:tailEnd type="stealth" w="med" len="med"/>
          </a:ln>
        </p:spPr>
      </p:sp>
      <p:sp>
        <p:nvSpPr>
          <p:cNvPr id="111621" name="Arc 5"/>
          <p:cNvSpPr/>
          <p:nvPr/>
        </p:nvSpPr>
        <p:spPr>
          <a:xfrm rot="5400000">
            <a:off x="2386013" y="1016000"/>
            <a:ext cx="498475" cy="919163"/>
          </a:xfrm>
          <a:custGeom>
            <a:avLst/>
            <a:gdLst/>
            <a:ahLst/>
            <a:cxnLst>
              <a:cxn ang="0">
                <a:pos x="0" y="0"/>
              </a:cxn>
              <a:cxn ang="0">
                <a:pos x="2147483647" y="2147483647"/>
              </a:cxn>
              <a:cxn ang="0">
                <a:pos x="0" y="2147483647"/>
              </a:cxn>
            </a:cxnLst>
            <a:rect l="0" t="0" r="0" b="0"/>
            <a:pathLst>
              <a:path w="21600" h="43033" fill="none">
                <a:moveTo>
                  <a:pt x="-1" y="0"/>
                </a:moveTo>
                <a:cubicBezTo>
                  <a:pt x="11929" y="0"/>
                  <a:pt x="21600" y="9670"/>
                  <a:pt x="21600" y="21600"/>
                </a:cubicBezTo>
                <a:cubicBezTo>
                  <a:pt x="21600" y="32493"/>
                  <a:pt x="13488" y="41682"/>
                  <a:pt x="2679" y="43033"/>
                </a:cubicBezTo>
              </a:path>
              <a:path w="21600" h="43033" stroke="0">
                <a:moveTo>
                  <a:pt x="-1" y="0"/>
                </a:moveTo>
                <a:cubicBezTo>
                  <a:pt x="11929" y="0"/>
                  <a:pt x="21600" y="9670"/>
                  <a:pt x="21600" y="21600"/>
                </a:cubicBezTo>
                <a:cubicBezTo>
                  <a:pt x="21600" y="32493"/>
                  <a:pt x="13488" y="41682"/>
                  <a:pt x="2679" y="43033"/>
                </a:cubicBezTo>
                <a:lnTo>
                  <a:pt x="0" y="21600"/>
                </a:lnTo>
                <a:lnTo>
                  <a:pt x="-1" y="0"/>
                </a:lnTo>
                <a:close/>
              </a:path>
            </a:pathLst>
          </a:custGeom>
          <a:noFill/>
          <a:ln w="38100" cap="flat" cmpd="sng">
            <a:solidFill>
              <a:srgbClr val="CC3300">
                <a:alpha val="100000"/>
              </a:srgbClr>
            </a:solidFill>
            <a:prstDash val="solid"/>
            <a:round/>
            <a:headEnd type="none" w="med" len="med"/>
            <a:tailEnd type="none" w="med" len="med"/>
          </a:ln>
        </p:spPr>
        <p:txBody>
          <a:bodyPr/>
          <a:lstStyle/>
          <a:p>
            <a:endParaRPr lang="zh-CN" altLang="en-US"/>
          </a:p>
        </p:txBody>
      </p:sp>
      <p:sp>
        <p:nvSpPr>
          <p:cNvPr id="111622" name="Arc 6"/>
          <p:cNvSpPr/>
          <p:nvPr/>
        </p:nvSpPr>
        <p:spPr>
          <a:xfrm rot="5400000">
            <a:off x="2243138" y="1209675"/>
            <a:ext cx="784225" cy="919163"/>
          </a:xfrm>
          <a:custGeom>
            <a:avLst/>
            <a:gdLst/>
            <a:ahLst/>
            <a:cxnLst>
              <a:cxn ang="0">
                <a:pos x="0" y="0"/>
              </a:cxn>
              <a:cxn ang="0">
                <a:pos x="2147483647" y="2147483647"/>
              </a:cxn>
              <a:cxn ang="0">
                <a:pos x="0" y="2147483647"/>
              </a:cxn>
            </a:cxnLst>
            <a:rect l="0" t="0" r="0" b="0"/>
            <a:pathLst>
              <a:path w="21600" h="43033" fill="none">
                <a:moveTo>
                  <a:pt x="-1" y="0"/>
                </a:moveTo>
                <a:cubicBezTo>
                  <a:pt x="11929" y="0"/>
                  <a:pt x="21600" y="9670"/>
                  <a:pt x="21600" y="21600"/>
                </a:cubicBezTo>
                <a:cubicBezTo>
                  <a:pt x="21600" y="32493"/>
                  <a:pt x="13488" y="41682"/>
                  <a:pt x="2679" y="43033"/>
                </a:cubicBezTo>
              </a:path>
              <a:path w="21600" h="43033" stroke="0">
                <a:moveTo>
                  <a:pt x="-1" y="0"/>
                </a:moveTo>
                <a:cubicBezTo>
                  <a:pt x="11929" y="0"/>
                  <a:pt x="21600" y="9670"/>
                  <a:pt x="21600" y="21600"/>
                </a:cubicBezTo>
                <a:cubicBezTo>
                  <a:pt x="21600" y="32493"/>
                  <a:pt x="13488" y="41682"/>
                  <a:pt x="2679" y="43033"/>
                </a:cubicBezTo>
                <a:lnTo>
                  <a:pt x="0" y="21600"/>
                </a:lnTo>
                <a:lnTo>
                  <a:pt x="-1" y="0"/>
                </a:lnTo>
                <a:close/>
              </a:path>
            </a:pathLst>
          </a:custGeom>
          <a:noFill/>
          <a:ln w="38100" cap="flat" cmpd="sng">
            <a:solidFill>
              <a:schemeClr val="accent2">
                <a:alpha val="100000"/>
              </a:schemeClr>
            </a:solidFill>
            <a:prstDash val="solid"/>
            <a:round/>
            <a:headEnd type="none" w="med" len="med"/>
            <a:tailEnd type="none" w="med" len="med"/>
          </a:ln>
        </p:spPr>
        <p:txBody>
          <a:bodyPr/>
          <a:lstStyle/>
          <a:p>
            <a:endParaRPr lang="zh-CN" altLang="en-US"/>
          </a:p>
        </p:txBody>
      </p:sp>
      <p:sp>
        <p:nvSpPr>
          <p:cNvPr id="111623" name="Line 7"/>
          <p:cNvSpPr/>
          <p:nvPr/>
        </p:nvSpPr>
        <p:spPr>
          <a:xfrm>
            <a:off x="1295400" y="1736725"/>
            <a:ext cx="2771775" cy="0"/>
          </a:xfrm>
          <a:prstGeom prst="line">
            <a:avLst/>
          </a:prstGeom>
          <a:ln w="9525" cap="flat" cmpd="sng">
            <a:solidFill>
              <a:srgbClr val="000000"/>
            </a:solidFill>
            <a:prstDash val="solid"/>
            <a:headEnd type="none" w="med" len="med"/>
            <a:tailEnd type="none" w="med" len="med"/>
          </a:ln>
        </p:spPr>
      </p:sp>
      <p:sp>
        <p:nvSpPr>
          <p:cNvPr id="111624" name="Line 8"/>
          <p:cNvSpPr/>
          <p:nvPr/>
        </p:nvSpPr>
        <p:spPr>
          <a:xfrm>
            <a:off x="1400175" y="2062163"/>
            <a:ext cx="2501900" cy="0"/>
          </a:xfrm>
          <a:prstGeom prst="line">
            <a:avLst/>
          </a:prstGeom>
          <a:ln w="9525" cap="flat" cmpd="sng">
            <a:solidFill>
              <a:srgbClr val="000000"/>
            </a:solidFill>
            <a:prstDash val="solid"/>
            <a:headEnd type="none" w="med" len="med"/>
            <a:tailEnd type="none" w="med" len="med"/>
          </a:ln>
        </p:spPr>
      </p:sp>
      <p:sp>
        <p:nvSpPr>
          <p:cNvPr id="111625" name="Line 9"/>
          <p:cNvSpPr/>
          <p:nvPr/>
        </p:nvSpPr>
        <p:spPr>
          <a:xfrm>
            <a:off x="2628900" y="493713"/>
            <a:ext cx="0" cy="195262"/>
          </a:xfrm>
          <a:prstGeom prst="line">
            <a:avLst/>
          </a:prstGeom>
          <a:ln w="9525" cap="flat" cmpd="sng">
            <a:solidFill>
              <a:srgbClr val="000000"/>
            </a:solidFill>
            <a:prstDash val="solid"/>
            <a:headEnd type="none" w="med" len="med"/>
            <a:tailEnd type="stealth" w="lg" len="lg"/>
          </a:ln>
        </p:spPr>
      </p:sp>
      <p:sp>
        <p:nvSpPr>
          <p:cNvPr id="111626" name="Line 10"/>
          <p:cNvSpPr/>
          <p:nvPr/>
        </p:nvSpPr>
        <p:spPr>
          <a:xfrm>
            <a:off x="2420938" y="1473200"/>
            <a:ext cx="417512" cy="0"/>
          </a:xfrm>
          <a:prstGeom prst="line">
            <a:avLst/>
          </a:prstGeom>
          <a:ln w="38100" cap="flat" cmpd="sng">
            <a:solidFill>
              <a:schemeClr val="accent2"/>
            </a:solidFill>
            <a:prstDash val="solid"/>
            <a:headEnd type="none" w="med" len="med"/>
            <a:tailEnd type="none" w="med" len="med"/>
          </a:ln>
        </p:spPr>
      </p:sp>
      <p:sp>
        <p:nvSpPr>
          <p:cNvPr id="111627" name="Line 11"/>
          <p:cNvSpPr/>
          <p:nvPr/>
        </p:nvSpPr>
        <p:spPr>
          <a:xfrm>
            <a:off x="2420938" y="1865313"/>
            <a:ext cx="417512" cy="0"/>
          </a:xfrm>
          <a:prstGeom prst="line">
            <a:avLst/>
          </a:prstGeom>
          <a:ln w="38100" cap="flat" cmpd="sng">
            <a:solidFill>
              <a:schemeClr val="accent2"/>
            </a:solidFill>
            <a:prstDash val="solid"/>
            <a:headEnd type="none" w="med" len="med"/>
            <a:tailEnd type="none" w="med" len="med"/>
          </a:ln>
        </p:spPr>
      </p:sp>
      <p:sp>
        <p:nvSpPr>
          <p:cNvPr id="111628" name="Line 12"/>
          <p:cNvSpPr/>
          <p:nvPr/>
        </p:nvSpPr>
        <p:spPr>
          <a:xfrm>
            <a:off x="2420938" y="2257425"/>
            <a:ext cx="417512" cy="0"/>
          </a:xfrm>
          <a:prstGeom prst="line">
            <a:avLst/>
          </a:prstGeom>
          <a:ln w="38100" cap="flat" cmpd="sng">
            <a:solidFill>
              <a:schemeClr val="accent2"/>
            </a:solidFill>
            <a:prstDash val="solid"/>
            <a:headEnd type="none" w="med" len="med"/>
            <a:tailEnd type="none" w="med" len="med"/>
          </a:ln>
        </p:spPr>
      </p:sp>
      <p:sp>
        <p:nvSpPr>
          <p:cNvPr id="111629" name="Line 13"/>
          <p:cNvSpPr/>
          <p:nvPr/>
        </p:nvSpPr>
        <p:spPr>
          <a:xfrm>
            <a:off x="2420938" y="2649538"/>
            <a:ext cx="417512" cy="0"/>
          </a:xfrm>
          <a:prstGeom prst="line">
            <a:avLst/>
          </a:prstGeom>
          <a:ln w="38100" cap="flat" cmpd="sng">
            <a:solidFill>
              <a:schemeClr val="accent2"/>
            </a:solidFill>
            <a:prstDash val="solid"/>
            <a:headEnd type="none" w="med" len="med"/>
            <a:tailEnd type="none" w="med" len="med"/>
          </a:ln>
        </p:spPr>
      </p:sp>
      <p:sp>
        <p:nvSpPr>
          <p:cNvPr id="111630" name="Oval 14"/>
          <p:cNvSpPr/>
          <p:nvPr/>
        </p:nvSpPr>
        <p:spPr>
          <a:xfrm>
            <a:off x="2582863" y="1628775"/>
            <a:ext cx="107950" cy="107950"/>
          </a:xfrm>
          <a:prstGeom prst="ellipse">
            <a:avLst/>
          </a:prstGeom>
          <a:solidFill>
            <a:srgbClr val="CC3300"/>
          </a:solidFill>
          <a:ln w="9525" cap="flat" cmpd="sng">
            <a:solidFill>
              <a:schemeClr val="tx2"/>
            </a:solidFill>
            <a:prstDash val="solid"/>
            <a:headEnd type="none" w="med" len="med"/>
            <a:tailEnd type="none" w="med" len="med"/>
          </a:ln>
        </p:spPr>
        <p:txBody>
          <a:bodyPr/>
          <a:lstStyle/>
          <a:p>
            <a:endParaRPr lang="zh-CN" altLang="en-US" dirty="0">
              <a:latin typeface="Times New Roman" panose="02020603050405020304" pitchFamily="18" charset="0"/>
            </a:endParaRPr>
          </a:p>
        </p:txBody>
      </p:sp>
      <p:sp>
        <p:nvSpPr>
          <p:cNvPr id="111631" name="Oval 15"/>
          <p:cNvSpPr/>
          <p:nvPr/>
        </p:nvSpPr>
        <p:spPr>
          <a:xfrm>
            <a:off x="2582863" y="1978025"/>
            <a:ext cx="107950" cy="107950"/>
          </a:xfrm>
          <a:prstGeom prst="ellipse">
            <a:avLst/>
          </a:prstGeom>
          <a:solidFill>
            <a:srgbClr val="CC3300"/>
          </a:solidFill>
          <a:ln w="9525" cap="flat" cmpd="sng">
            <a:solidFill>
              <a:schemeClr val="tx2"/>
            </a:solidFill>
            <a:prstDash val="solid"/>
            <a:headEnd type="none" w="med" len="med"/>
            <a:tailEnd type="none" w="med" len="med"/>
          </a:ln>
        </p:spPr>
        <p:txBody>
          <a:bodyPr/>
          <a:lstStyle/>
          <a:p>
            <a:endParaRPr lang="zh-CN" altLang="en-US" dirty="0">
              <a:latin typeface="Times New Roman" panose="02020603050405020304" pitchFamily="18" charset="0"/>
            </a:endParaRPr>
          </a:p>
        </p:txBody>
      </p:sp>
      <p:sp>
        <p:nvSpPr>
          <p:cNvPr id="111632" name="Oval 16"/>
          <p:cNvSpPr/>
          <p:nvPr/>
        </p:nvSpPr>
        <p:spPr>
          <a:xfrm>
            <a:off x="2582863" y="2397125"/>
            <a:ext cx="107950" cy="107950"/>
          </a:xfrm>
          <a:prstGeom prst="ellipse">
            <a:avLst/>
          </a:prstGeom>
          <a:solidFill>
            <a:srgbClr val="CC3300"/>
          </a:solidFill>
          <a:ln w="9525" cap="flat" cmpd="sng">
            <a:solidFill>
              <a:schemeClr val="tx2"/>
            </a:solidFill>
            <a:prstDash val="solid"/>
            <a:headEnd type="none" w="med" len="med"/>
            <a:tailEnd type="none" w="med" len="med"/>
          </a:ln>
        </p:spPr>
        <p:txBody>
          <a:bodyPr/>
          <a:lstStyle/>
          <a:p>
            <a:endParaRPr lang="zh-CN" altLang="en-US" dirty="0">
              <a:latin typeface="Times New Roman" panose="02020603050405020304" pitchFamily="18" charset="0"/>
            </a:endParaRPr>
          </a:p>
        </p:txBody>
      </p:sp>
      <p:sp>
        <p:nvSpPr>
          <p:cNvPr id="111633" name="Text Box 17"/>
          <p:cNvSpPr txBox="1"/>
          <p:nvPr/>
        </p:nvSpPr>
        <p:spPr>
          <a:xfrm>
            <a:off x="1584325" y="3321050"/>
            <a:ext cx="2479675" cy="392113"/>
          </a:xfrm>
          <a:prstGeom prst="rect">
            <a:avLst/>
          </a:prstGeom>
          <a:solidFill>
            <a:srgbClr val="FFFFFF"/>
          </a:solidFill>
          <a:ln w="9525">
            <a:noFill/>
          </a:ln>
        </p:spPr>
        <p:txBody>
          <a:bodyPr lIns="0" tIns="0" rIns="0" bIns="0"/>
          <a:lstStyle/>
          <a:p>
            <a:r>
              <a:rPr lang="zh-CN" altLang="en-US" sz="2000" b="1" dirty="0">
                <a:latin typeface="黑体" panose="02010609060101010101" pitchFamily="49" charset="-122"/>
                <a:ea typeface="黑体" panose="02010609060101010101" pitchFamily="49" charset="-122"/>
              </a:rPr>
              <a:t>光轴与晶体表面平行</a:t>
            </a:r>
          </a:p>
        </p:txBody>
      </p:sp>
      <p:sp>
        <p:nvSpPr>
          <p:cNvPr id="111634" name="Text Box 18"/>
          <p:cNvSpPr txBox="1"/>
          <p:nvPr/>
        </p:nvSpPr>
        <p:spPr>
          <a:xfrm>
            <a:off x="1169988" y="2452688"/>
            <a:ext cx="830262" cy="784225"/>
          </a:xfrm>
          <a:prstGeom prst="rect">
            <a:avLst/>
          </a:prstGeom>
          <a:noFill/>
          <a:ln w="9525">
            <a:noFill/>
          </a:ln>
        </p:spPr>
        <p:txBody>
          <a:bodyPr lIns="0" tIns="0" rIns="0" bIns="0"/>
          <a:lstStyle/>
          <a:p>
            <a:pPr algn="ctr"/>
            <a:r>
              <a:rPr lang="en-US" altLang="zh-CN" sz="2000" b="1" dirty="0">
                <a:latin typeface="黑体" panose="02010609060101010101" pitchFamily="49" charset="-122"/>
                <a:ea typeface="黑体" panose="02010609060101010101" pitchFamily="49" charset="-122"/>
              </a:rPr>
              <a:t>e</a:t>
            </a:r>
            <a:r>
              <a:rPr lang="zh-CN" altLang="en-US" sz="2000" b="1" dirty="0">
                <a:latin typeface="黑体" panose="02010609060101010101" pitchFamily="49" charset="-122"/>
                <a:ea typeface="黑体" panose="02010609060101010101" pitchFamily="49" charset="-122"/>
              </a:rPr>
              <a:t>光</a:t>
            </a:r>
          </a:p>
          <a:p>
            <a:r>
              <a:rPr lang="zh-CN" altLang="en-US" sz="2000" b="1" dirty="0">
                <a:latin typeface="黑体" panose="02010609060101010101" pitchFamily="49" charset="-122"/>
                <a:ea typeface="黑体" panose="02010609060101010101" pitchFamily="49" charset="-122"/>
              </a:rPr>
              <a:t>波阵面</a:t>
            </a:r>
          </a:p>
        </p:txBody>
      </p:sp>
      <p:sp>
        <p:nvSpPr>
          <p:cNvPr id="111635" name="Text Box 19"/>
          <p:cNvSpPr txBox="1"/>
          <p:nvPr/>
        </p:nvSpPr>
        <p:spPr>
          <a:xfrm>
            <a:off x="1079500" y="296863"/>
            <a:ext cx="833438" cy="784225"/>
          </a:xfrm>
          <a:prstGeom prst="rect">
            <a:avLst/>
          </a:prstGeom>
          <a:noFill/>
          <a:ln w="9525">
            <a:noFill/>
          </a:ln>
        </p:spPr>
        <p:txBody>
          <a:bodyPr lIns="0" tIns="0" rIns="0" bIns="0"/>
          <a:lstStyle/>
          <a:p>
            <a:pPr algn="ctr"/>
            <a:r>
              <a:rPr lang="en-US" altLang="zh-CN" sz="2000" b="1" dirty="0">
                <a:latin typeface="黑体" panose="02010609060101010101" pitchFamily="49" charset="-122"/>
                <a:ea typeface="黑体" panose="02010609060101010101" pitchFamily="49" charset="-122"/>
              </a:rPr>
              <a:t>o</a:t>
            </a:r>
            <a:r>
              <a:rPr lang="zh-CN" altLang="en-US" sz="2000" b="1" dirty="0">
                <a:latin typeface="黑体" panose="02010609060101010101" pitchFamily="49" charset="-122"/>
                <a:ea typeface="黑体" panose="02010609060101010101" pitchFamily="49" charset="-122"/>
              </a:rPr>
              <a:t>光</a:t>
            </a:r>
          </a:p>
          <a:p>
            <a:pPr algn="l"/>
            <a:r>
              <a:rPr lang="zh-CN" altLang="en-US" sz="2000" b="1" dirty="0">
                <a:latin typeface="黑体" panose="02010609060101010101" pitchFamily="49" charset="-122"/>
                <a:ea typeface="黑体" panose="02010609060101010101" pitchFamily="49" charset="-122"/>
              </a:rPr>
              <a:t>波阵面</a:t>
            </a:r>
          </a:p>
        </p:txBody>
      </p:sp>
      <p:sp>
        <p:nvSpPr>
          <p:cNvPr id="111636" name="Line 20"/>
          <p:cNvSpPr/>
          <p:nvPr/>
        </p:nvSpPr>
        <p:spPr>
          <a:xfrm flipH="1" flipV="1">
            <a:off x="1763713" y="908050"/>
            <a:ext cx="431800" cy="433388"/>
          </a:xfrm>
          <a:prstGeom prst="line">
            <a:avLst/>
          </a:prstGeom>
          <a:ln w="9525" cap="flat" cmpd="sng">
            <a:solidFill>
              <a:srgbClr val="000000"/>
            </a:solidFill>
            <a:prstDash val="solid"/>
            <a:headEnd type="none" w="med" len="med"/>
            <a:tailEnd type="none" w="med" len="med"/>
          </a:ln>
        </p:spPr>
      </p:sp>
      <p:sp>
        <p:nvSpPr>
          <p:cNvPr id="111637" name="Freeform 21"/>
          <p:cNvSpPr/>
          <p:nvPr/>
        </p:nvSpPr>
        <p:spPr>
          <a:xfrm>
            <a:off x="1795463" y="1987550"/>
            <a:ext cx="625475" cy="669925"/>
          </a:xfrm>
          <a:custGeom>
            <a:avLst/>
            <a:gdLst/>
            <a:ahLst/>
            <a:cxnLst>
              <a:cxn ang="0">
                <a:pos x="2147483647" y="0"/>
              </a:cxn>
              <a:cxn ang="0">
                <a:pos x="0" y="2147483647"/>
              </a:cxn>
            </a:cxnLst>
            <a:rect l="0" t="0" r="0" b="0"/>
            <a:pathLst>
              <a:path w="540" h="533">
                <a:moveTo>
                  <a:pt x="540" y="0"/>
                </a:moveTo>
                <a:lnTo>
                  <a:pt x="0" y="533"/>
                </a:lnTo>
              </a:path>
            </a:pathLst>
          </a:custGeom>
          <a:noFill/>
          <a:ln w="9525" cap="flat" cmpd="sng">
            <a:solidFill>
              <a:srgbClr val="000000">
                <a:alpha val="100000"/>
              </a:srgbClr>
            </a:solidFill>
            <a:prstDash val="solid"/>
            <a:round/>
            <a:headEnd type="none" w="med" len="med"/>
            <a:tailEnd type="none" w="med" len="med"/>
          </a:ln>
        </p:spPr>
        <p:txBody>
          <a:bodyPr/>
          <a:lstStyle/>
          <a:p>
            <a:endParaRPr lang="zh-CN" altLang="en-US"/>
          </a:p>
        </p:txBody>
      </p:sp>
      <p:sp>
        <p:nvSpPr>
          <p:cNvPr id="348182" name="Rectangle 22"/>
          <p:cNvSpPr/>
          <p:nvPr/>
        </p:nvSpPr>
        <p:spPr>
          <a:xfrm>
            <a:off x="358775" y="3697923"/>
            <a:ext cx="8424863" cy="1568450"/>
          </a:xfrm>
          <a:prstGeom prst="rect">
            <a:avLst/>
          </a:prstGeom>
          <a:noFill/>
          <a:ln w="9525">
            <a:noFill/>
          </a:ln>
        </p:spPr>
        <p:txBody>
          <a:bodyPr anchor="ctr">
            <a:spAutoFit/>
          </a:bodyPr>
          <a:lstStyle/>
          <a:p>
            <a:pPr algn="l" eaLnBrk="1" hangingPunct="1"/>
            <a:r>
              <a:rPr lang="zh-CN" altLang="en-US" sz="2400" b="1" dirty="0">
                <a:latin typeface="Times New Roman" panose="02020603050405020304" pitchFamily="18" charset="0"/>
              </a:rPr>
              <a:t>光轴与晶体表面平行时，平行光入射到晶体表面后，</a:t>
            </a:r>
            <a:r>
              <a:rPr lang="en-US" altLang="zh-CN" sz="2400" b="1" i="1" dirty="0">
                <a:latin typeface="Times New Roman" panose="02020603050405020304" pitchFamily="18" charset="0"/>
              </a:rPr>
              <a:t>o</a:t>
            </a:r>
            <a:r>
              <a:rPr lang="zh-CN" altLang="en-US" sz="2400" b="1" dirty="0">
                <a:latin typeface="Times New Roman" panose="02020603050405020304" pitchFamily="18" charset="0"/>
              </a:rPr>
              <a:t>光和</a:t>
            </a:r>
            <a:r>
              <a:rPr lang="en-US" altLang="zh-CN" sz="2400" b="1" i="1" dirty="0">
                <a:latin typeface="Times New Roman" panose="02020603050405020304" pitchFamily="18" charset="0"/>
              </a:rPr>
              <a:t>e</a:t>
            </a:r>
            <a:r>
              <a:rPr lang="zh-CN" altLang="en-US" sz="2400" b="1" dirty="0">
                <a:latin typeface="Times New Roman" panose="02020603050405020304" pitchFamily="18" charset="0"/>
              </a:rPr>
              <a:t>光的传播方向没有改变，但两者的波面并不重合。它们一快一慢地沿同方向传播，结果使</a:t>
            </a:r>
            <a:r>
              <a:rPr lang="en-US" altLang="zh-CN" sz="2400" b="1" i="1" dirty="0">
                <a:latin typeface="Times New Roman" panose="02020603050405020304" pitchFamily="18" charset="0"/>
              </a:rPr>
              <a:t>o</a:t>
            </a:r>
            <a:r>
              <a:rPr lang="zh-CN" altLang="en-US" sz="2400" b="1" dirty="0">
                <a:latin typeface="Times New Roman" panose="02020603050405020304" pitchFamily="18" charset="0"/>
              </a:rPr>
              <a:t>光和</a:t>
            </a:r>
            <a:r>
              <a:rPr lang="en-US" altLang="zh-CN" sz="2400" b="1" i="1" dirty="0">
                <a:latin typeface="Times New Roman" panose="02020603050405020304" pitchFamily="18" charset="0"/>
              </a:rPr>
              <a:t>e</a:t>
            </a:r>
            <a:r>
              <a:rPr lang="zh-CN" altLang="en-US" sz="2400" b="1" dirty="0">
                <a:latin typeface="Times New Roman" panose="02020603050405020304" pitchFamily="18" charset="0"/>
              </a:rPr>
              <a:t>光之间产生了一定的</a:t>
            </a:r>
            <a:r>
              <a:rPr lang="zh-CN" altLang="en-US" sz="2400" b="1" dirty="0">
                <a:solidFill>
                  <a:schemeClr val="accent2"/>
                </a:solidFill>
                <a:latin typeface="黑体" panose="02010609060101010101" pitchFamily="49" charset="-122"/>
                <a:ea typeface="黑体" panose="02010609060101010101" pitchFamily="49" charset="-122"/>
              </a:rPr>
              <a:t>附加光程差</a:t>
            </a:r>
            <a:r>
              <a:rPr lang="zh-CN" altLang="en-US" sz="2400" b="1" dirty="0">
                <a:solidFill>
                  <a:schemeClr val="accent2"/>
                </a:solidFill>
                <a:latin typeface="黑体" panose="02010609060101010101" pitchFamily="49" charset="-122"/>
                <a:ea typeface="黑体" panose="02010609060101010101" pitchFamily="49" charset="-122"/>
                <a:sym typeface="Symbol" panose="05050102010706020507" pitchFamily="18" charset="2"/>
              </a:rPr>
              <a:t></a:t>
            </a:r>
            <a:r>
              <a:rPr lang="en-US" altLang="zh-CN" sz="2400" b="1" i="1" dirty="0">
                <a:solidFill>
                  <a:schemeClr val="accent2"/>
                </a:solidFill>
                <a:latin typeface="黑体" panose="02010609060101010101" pitchFamily="49" charset="-122"/>
                <a:ea typeface="黑体" panose="02010609060101010101" pitchFamily="49" charset="-122"/>
              </a:rPr>
              <a:t>L</a:t>
            </a:r>
            <a:endParaRPr lang="en-US" altLang="zh-CN" sz="2400" b="1" i="1" dirty="0">
              <a:solidFill>
                <a:schemeClr val="accent2"/>
              </a:solidFill>
              <a:latin typeface="黑体" panose="02010609060101010101" pitchFamily="49" charset="-122"/>
              <a:ea typeface="黑体" panose="02010609060101010101" pitchFamily="49" charset="-122"/>
              <a:sym typeface="Symbol" panose="05050102010706020507" pitchFamily="18" charset="2"/>
            </a:endParaRPr>
          </a:p>
        </p:txBody>
      </p:sp>
      <p:graphicFrame>
        <p:nvGraphicFramePr>
          <p:cNvPr id="348183" name="Object 23"/>
          <p:cNvGraphicFramePr>
            <a:graphicFrameLocks noGrp="1" noChangeAspect="1"/>
          </p:cNvGraphicFramePr>
          <p:nvPr>
            <p:ph/>
          </p:nvPr>
        </p:nvGraphicFramePr>
        <p:xfrm>
          <a:off x="5256213" y="1196975"/>
          <a:ext cx="2879725" cy="1317625"/>
        </p:xfrm>
        <a:graphic>
          <a:graphicData uri="http://schemas.openxmlformats.org/presentationml/2006/ole">
            <mc:AlternateContent xmlns:mc="http://schemas.openxmlformats.org/markup-compatibility/2006">
              <mc:Choice xmlns:v="urn:schemas-microsoft-com:vml" Requires="v">
                <p:oleObj spid="_x0000_s59418" r:id="rId4" imgW="1054100" imgH="482600" progId="Equation.3">
                  <p:embed/>
                </p:oleObj>
              </mc:Choice>
              <mc:Fallback>
                <p:oleObj r:id="rId4" imgW="1054100" imgH="482600" progId="Equation.3">
                  <p:embed/>
                  <p:pic>
                    <p:nvPicPr>
                      <p:cNvPr id="0" name="图片 3279"/>
                      <p:cNvPicPr/>
                      <p:nvPr/>
                    </p:nvPicPr>
                    <p:blipFill>
                      <a:blip r:embed="rId5"/>
                      <a:srcRect/>
                      <a:stretch>
                        <a:fillRect/>
                      </a:stretch>
                    </p:blipFill>
                    <p:spPr>
                      <a:xfrm>
                        <a:off x="5256213" y="1196975"/>
                        <a:ext cx="2879725" cy="1317625"/>
                      </a:xfrm>
                      <a:prstGeom prst="rect">
                        <a:avLst/>
                      </a:prstGeom>
                      <a:solidFill>
                        <a:srgbClr val="FFFF99">
                          <a:alpha val="100000"/>
                        </a:srgbClr>
                      </a:solidFill>
                      <a:ln w="38100">
                        <a:miter/>
                      </a:ln>
                    </p:spPr>
                  </p:pic>
                </p:oleObj>
              </mc:Fallback>
            </mc:AlternateContent>
          </a:graphicData>
        </a:graphic>
      </p:graphicFrame>
      <p:sp>
        <p:nvSpPr>
          <p:cNvPr id="111640" name="Text Box 25"/>
          <p:cNvSpPr txBox="1"/>
          <p:nvPr/>
        </p:nvSpPr>
        <p:spPr>
          <a:xfrm>
            <a:off x="3311525" y="873125"/>
            <a:ext cx="863600" cy="323850"/>
          </a:xfrm>
          <a:prstGeom prst="rect">
            <a:avLst/>
          </a:prstGeom>
          <a:noFill/>
          <a:ln w="9525">
            <a:noFill/>
          </a:ln>
        </p:spPr>
        <p:txBody>
          <a:bodyPr lIns="0" tIns="0" rIns="0" bIns="0"/>
          <a:lstStyle/>
          <a:p>
            <a:pPr algn="ctr"/>
            <a:r>
              <a:rPr lang="zh-CN" altLang="en-US" sz="2000" b="1" dirty="0">
                <a:latin typeface="黑体" panose="02010609060101010101" pitchFamily="49" charset="-122"/>
                <a:ea typeface="黑体" panose="02010609060101010101" pitchFamily="49" charset="-122"/>
              </a:rPr>
              <a:t>光轴</a:t>
            </a:r>
          </a:p>
        </p:txBody>
      </p:sp>
      <p:sp>
        <p:nvSpPr>
          <p:cNvPr id="111641" name="Text Box 26"/>
          <p:cNvSpPr txBox="1"/>
          <p:nvPr/>
        </p:nvSpPr>
        <p:spPr>
          <a:xfrm>
            <a:off x="4140200" y="1484313"/>
            <a:ext cx="360363" cy="323850"/>
          </a:xfrm>
          <a:prstGeom prst="rect">
            <a:avLst/>
          </a:prstGeom>
          <a:noFill/>
          <a:ln w="9525">
            <a:noFill/>
          </a:ln>
        </p:spPr>
        <p:txBody>
          <a:bodyPr lIns="0" tIns="0" rIns="0" bIns="0"/>
          <a:lstStyle/>
          <a:p>
            <a:pPr algn="ctr"/>
            <a:r>
              <a:rPr lang="en-US" altLang="zh-CN" sz="2000" b="1" dirty="0">
                <a:latin typeface="黑体" panose="02010609060101010101" pitchFamily="49" charset="-122"/>
                <a:ea typeface="黑体" panose="02010609060101010101" pitchFamily="49" charset="-122"/>
              </a:rPr>
              <a:t>d</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48182"/>
                                        </p:tgtEl>
                                        <p:attrNameLst>
                                          <p:attrName>style.visibility</p:attrName>
                                        </p:attrNameLst>
                                      </p:cBhvr>
                                      <p:to>
                                        <p:strVal val="visible"/>
                                      </p:to>
                                    </p:set>
                                    <p:animEffect transition="in" filter="blinds(horizontal)">
                                      <p:cBhvr>
                                        <p:cTn id="7" dur="500"/>
                                        <p:tgtEl>
                                          <p:spTgt spid="34818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48183"/>
                                        </p:tgtEl>
                                        <p:attrNameLst>
                                          <p:attrName>style.visibility</p:attrName>
                                        </p:attrNameLst>
                                      </p:cBhvr>
                                      <p:to>
                                        <p:strVal val="visible"/>
                                      </p:to>
                                    </p:set>
                                    <p:animEffect transition="in" filter="blinds(horizontal)">
                                      <p:cBhvr>
                                        <p:cTn id="12" dur="500"/>
                                        <p:tgtEl>
                                          <p:spTgt spid="3481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818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2"/>
          <p:cNvSpPr/>
          <p:nvPr/>
        </p:nvSpPr>
        <p:spPr>
          <a:xfrm>
            <a:off x="-1870075" y="2838450"/>
            <a:ext cx="9144000" cy="0"/>
          </a:xfrm>
          <a:prstGeom prst="rect">
            <a:avLst/>
          </a:prstGeom>
          <a:noFill/>
          <a:ln w="9525">
            <a:noFill/>
          </a:ln>
        </p:spPr>
        <p:txBody>
          <a:bodyPr wrap="none" anchor="ctr">
            <a:spAutoFit/>
          </a:bodyPr>
          <a:lstStyle/>
          <a:p>
            <a:endParaRPr lang="zh-CN" altLang="en-US" dirty="0">
              <a:latin typeface="Times New Roman" panose="02020603050405020304" pitchFamily="18" charset="0"/>
            </a:endParaRPr>
          </a:p>
        </p:txBody>
      </p:sp>
      <p:sp>
        <p:nvSpPr>
          <p:cNvPr id="349187" name="Rectangle 3"/>
          <p:cNvSpPr/>
          <p:nvPr/>
        </p:nvSpPr>
        <p:spPr>
          <a:xfrm>
            <a:off x="323850" y="184468"/>
            <a:ext cx="8604250" cy="1529715"/>
          </a:xfrm>
          <a:prstGeom prst="rect">
            <a:avLst/>
          </a:prstGeom>
          <a:noFill/>
          <a:ln w="9525">
            <a:noFill/>
          </a:ln>
        </p:spPr>
        <p:txBody>
          <a:bodyPr anchor="ctr">
            <a:spAutoFit/>
          </a:bodyPr>
          <a:lstStyle/>
          <a:p>
            <a:pPr marL="342900" indent="-342900" algn="l" eaLnBrk="1" hangingPunct="1">
              <a:lnSpc>
                <a:spcPct val="130000"/>
              </a:lnSpc>
              <a:buFont typeface="Arial" panose="020B0604020202020204" pitchFamily="34" charset="0"/>
              <a:buChar char="•"/>
            </a:pPr>
            <a:r>
              <a:rPr lang="zh-CN" altLang="en-US" sz="2400" b="1" dirty="0">
                <a:solidFill>
                  <a:schemeClr val="accent2"/>
                </a:solidFill>
                <a:latin typeface="黑体" panose="02010609060101010101" pitchFamily="49" charset="-122"/>
                <a:ea typeface="黑体" panose="02010609060101010101" pitchFamily="49" charset="-122"/>
              </a:rPr>
              <a:t>波片</a:t>
            </a:r>
            <a:r>
              <a:rPr lang="en-US" altLang="zh-CN" sz="2400" b="1" dirty="0">
                <a:solidFill>
                  <a:schemeClr val="accent2"/>
                </a:solidFill>
                <a:latin typeface="Times New Roman" panose="02020603050405020304" pitchFamily="18" charset="0"/>
                <a:ea typeface="黑体" panose="02010609060101010101" pitchFamily="49" charset="-122"/>
              </a:rPr>
              <a:t>(wave plate)</a:t>
            </a:r>
            <a:r>
              <a:rPr lang="zh-CN" altLang="en-US" sz="2400" b="1" dirty="0">
                <a:latin typeface="宋体" panose="02010600030101010101" pitchFamily="2" charset="-122"/>
              </a:rPr>
              <a:t>是从单轴晶体上切割下来的薄片，</a:t>
            </a:r>
            <a:r>
              <a:rPr lang="zh-CN" altLang="en-US" sz="2400" b="1" dirty="0">
                <a:solidFill>
                  <a:schemeClr val="accent2"/>
                </a:solidFill>
                <a:latin typeface="黑体" panose="02010609060101010101" pitchFamily="49" charset="-122"/>
                <a:ea typeface="黑体" panose="02010609060101010101" pitchFamily="49" charset="-122"/>
              </a:rPr>
              <a:t>其表面与晶体的光轴平行</a:t>
            </a:r>
            <a:r>
              <a:rPr lang="zh-CN" altLang="en-US" sz="2400" b="1" dirty="0">
                <a:latin typeface="宋体" panose="02010600030101010101" pitchFamily="2" charset="-122"/>
              </a:rPr>
              <a:t>。适当选取波片的厚度</a:t>
            </a:r>
            <a:r>
              <a:rPr lang="en-US" altLang="zh-CN" sz="2400" b="1" i="1" dirty="0">
                <a:latin typeface="宋体" panose="02010600030101010101" pitchFamily="2" charset="-122"/>
              </a:rPr>
              <a:t>d</a:t>
            </a:r>
            <a:r>
              <a:rPr lang="zh-CN" altLang="en-US" sz="2400" b="1" dirty="0">
                <a:latin typeface="宋体" panose="02010600030101010101" pitchFamily="2" charset="-122"/>
              </a:rPr>
              <a:t>，就可以使出射的</a:t>
            </a:r>
            <a:r>
              <a:rPr lang="en-US" altLang="zh-CN" sz="2400" b="1" i="1" dirty="0">
                <a:latin typeface="宋体" panose="02010600030101010101" pitchFamily="2" charset="-122"/>
              </a:rPr>
              <a:t>o</a:t>
            </a:r>
            <a:r>
              <a:rPr lang="zh-CN" altLang="en-US" sz="2400" b="1" dirty="0">
                <a:latin typeface="宋体" panose="02010600030101010101" pitchFamily="2" charset="-122"/>
              </a:rPr>
              <a:t>光和</a:t>
            </a:r>
            <a:r>
              <a:rPr lang="en-US" altLang="zh-CN" sz="2400" b="1" i="1" dirty="0">
                <a:latin typeface="宋体" panose="02010600030101010101" pitchFamily="2" charset="-122"/>
              </a:rPr>
              <a:t>e</a:t>
            </a:r>
            <a:r>
              <a:rPr lang="zh-CN" altLang="en-US" sz="2400" b="1" dirty="0">
                <a:latin typeface="宋体" panose="02010600030101010101" pitchFamily="2" charset="-122"/>
              </a:rPr>
              <a:t>光之间</a:t>
            </a:r>
            <a:r>
              <a:rPr lang="zh-CN" altLang="en-US" sz="2400" b="1" dirty="0">
                <a:solidFill>
                  <a:schemeClr val="accent2"/>
                </a:solidFill>
                <a:latin typeface="黑体" panose="02010609060101010101" pitchFamily="49" charset="-122"/>
                <a:ea typeface="黑体" panose="02010609060101010101" pitchFamily="49" charset="-122"/>
              </a:rPr>
              <a:t>产生任意数值的相位延迟</a:t>
            </a:r>
            <a:r>
              <a:rPr lang="zh-CN" altLang="en-US" sz="2400" b="1" dirty="0">
                <a:latin typeface="宋体" panose="02010600030101010101" pitchFamily="2" charset="-122"/>
              </a:rPr>
              <a:t>。</a:t>
            </a:r>
          </a:p>
        </p:txBody>
      </p:sp>
      <p:graphicFrame>
        <p:nvGraphicFramePr>
          <p:cNvPr id="349188" name="Object 4"/>
          <p:cNvGraphicFramePr>
            <a:graphicFrameLocks noGrp="1" noChangeAspect="1"/>
          </p:cNvGraphicFramePr>
          <p:nvPr>
            <p:ph/>
          </p:nvPr>
        </p:nvGraphicFramePr>
        <p:xfrm>
          <a:off x="720725" y="2196465"/>
          <a:ext cx="2410460" cy="1064895"/>
        </p:xfrm>
        <a:graphic>
          <a:graphicData uri="http://schemas.openxmlformats.org/presentationml/2006/ole">
            <mc:AlternateContent xmlns:mc="http://schemas.openxmlformats.org/markup-compatibility/2006">
              <mc:Choice xmlns:v="urn:schemas-microsoft-com:vml" Requires="v">
                <p:oleObj spid="_x0000_s60443" r:id="rId4" imgW="1091565" imgH="482600" progId="Equation.3">
                  <p:embed/>
                </p:oleObj>
              </mc:Choice>
              <mc:Fallback>
                <p:oleObj r:id="rId4" imgW="1091565" imgH="482600" progId="Equation.3">
                  <p:embed/>
                  <p:pic>
                    <p:nvPicPr>
                      <p:cNvPr id="0" name="图片 3280"/>
                      <p:cNvPicPr/>
                      <p:nvPr/>
                    </p:nvPicPr>
                    <p:blipFill>
                      <a:blip r:embed="rId5"/>
                      <a:srcRect/>
                      <a:stretch>
                        <a:fillRect/>
                      </a:stretch>
                    </p:blipFill>
                    <p:spPr>
                      <a:xfrm>
                        <a:off x="720725" y="2196465"/>
                        <a:ext cx="2410460" cy="1064895"/>
                      </a:xfrm>
                      <a:prstGeom prst="rect">
                        <a:avLst/>
                      </a:prstGeom>
                      <a:solidFill>
                        <a:srgbClr val="FFFF99">
                          <a:alpha val="100000"/>
                        </a:srgbClr>
                      </a:solidFill>
                      <a:ln w="38100">
                        <a:miter/>
                      </a:ln>
                    </p:spPr>
                  </p:pic>
                </p:oleObj>
              </mc:Fallback>
            </mc:AlternateContent>
          </a:graphicData>
        </a:graphic>
      </p:graphicFrame>
      <p:sp>
        <p:nvSpPr>
          <p:cNvPr id="349189" name="Rectangle 5"/>
          <p:cNvSpPr/>
          <p:nvPr/>
        </p:nvSpPr>
        <p:spPr>
          <a:xfrm>
            <a:off x="3456305" y="2166621"/>
            <a:ext cx="5327650" cy="1124585"/>
          </a:xfrm>
          <a:prstGeom prst="rect">
            <a:avLst/>
          </a:prstGeom>
          <a:noFill/>
          <a:ln w="9525">
            <a:noFill/>
          </a:ln>
        </p:spPr>
        <p:txBody>
          <a:bodyPr anchor="ctr">
            <a:spAutoFit/>
          </a:bodyPr>
          <a:lstStyle/>
          <a:p>
            <a:pPr algn="l" eaLnBrk="1" hangingPunct="1">
              <a:lnSpc>
                <a:spcPct val="140000"/>
              </a:lnSpc>
            </a:pPr>
            <a:r>
              <a:rPr lang="en-US" altLang="zh-CN" sz="2400" b="1" i="1" dirty="0">
                <a:solidFill>
                  <a:schemeClr val="accent2"/>
                </a:solidFill>
                <a:latin typeface="黑体" panose="02010609060101010101" pitchFamily="49" charset="-122"/>
                <a:ea typeface="黑体" panose="02010609060101010101" pitchFamily="49" charset="-122"/>
              </a:rPr>
              <a:t>o</a:t>
            </a:r>
            <a:r>
              <a:rPr lang="zh-CN" altLang="en-US" sz="2400" b="1" dirty="0">
                <a:solidFill>
                  <a:schemeClr val="accent2"/>
                </a:solidFill>
                <a:latin typeface="黑体" panose="02010609060101010101" pitchFamily="49" charset="-122"/>
                <a:ea typeface="黑体" panose="02010609060101010101" pitchFamily="49" charset="-122"/>
              </a:rPr>
              <a:t>光和</a:t>
            </a:r>
            <a:r>
              <a:rPr lang="en-US" altLang="zh-CN" sz="2400" b="1" i="1" dirty="0">
                <a:solidFill>
                  <a:schemeClr val="accent2"/>
                </a:solidFill>
                <a:latin typeface="黑体" panose="02010609060101010101" pitchFamily="49" charset="-122"/>
                <a:ea typeface="黑体" panose="02010609060101010101" pitchFamily="49" charset="-122"/>
              </a:rPr>
              <a:t>e</a:t>
            </a:r>
            <a:r>
              <a:rPr lang="zh-CN" altLang="en-US" sz="2400" b="1" dirty="0">
                <a:solidFill>
                  <a:schemeClr val="accent2"/>
                </a:solidFill>
                <a:latin typeface="黑体" panose="02010609060101010101" pitchFamily="49" charset="-122"/>
                <a:ea typeface="黑体" panose="02010609060101010101" pitchFamily="49" charset="-122"/>
              </a:rPr>
              <a:t>光之间的相位差为</a:t>
            </a:r>
            <a:r>
              <a:rPr lang="zh-CN" altLang="en-US" sz="2400" b="1" dirty="0">
                <a:solidFill>
                  <a:schemeClr val="accent2"/>
                </a:solidFill>
                <a:latin typeface="黑体" panose="02010609060101010101" pitchFamily="49" charset="-122"/>
                <a:ea typeface="黑体" panose="02010609060101010101" pitchFamily="49" charset="-122"/>
                <a:sym typeface="Symbol" panose="05050102010706020507" pitchFamily="18" charset="2"/>
              </a:rPr>
              <a:t></a:t>
            </a:r>
            <a:r>
              <a:rPr lang="en-US" altLang="zh-CN" sz="2400" b="1" dirty="0">
                <a:solidFill>
                  <a:schemeClr val="accent2"/>
                </a:solidFill>
                <a:latin typeface="黑体" panose="02010609060101010101" pitchFamily="49" charset="-122"/>
                <a:ea typeface="黑体" panose="02010609060101010101" pitchFamily="49" charset="-122"/>
              </a:rPr>
              <a:t>/2</a:t>
            </a:r>
            <a:r>
              <a:rPr lang="zh-CN" altLang="en-US" sz="2400" b="1" dirty="0">
                <a:solidFill>
                  <a:schemeClr val="accent2"/>
                </a:solidFill>
                <a:latin typeface="黑体" panose="02010609060101010101" pitchFamily="49" charset="-122"/>
                <a:ea typeface="黑体" panose="02010609060101010101" pitchFamily="49" charset="-122"/>
                <a:sym typeface="Symbol" panose="05050102010706020507" pitchFamily="18" charset="2"/>
              </a:rPr>
              <a:t>；</a:t>
            </a:r>
          </a:p>
          <a:p>
            <a:pPr algn="l" eaLnBrk="1" hangingPunct="1">
              <a:lnSpc>
                <a:spcPct val="140000"/>
              </a:lnSpc>
            </a:pPr>
            <a:r>
              <a:rPr lang="zh-CN" altLang="en-US" sz="2400" b="1" dirty="0">
                <a:solidFill>
                  <a:schemeClr val="accent2"/>
                </a:solidFill>
                <a:latin typeface="黑体" panose="02010609060101010101" pitchFamily="49" charset="-122"/>
                <a:ea typeface="黑体" panose="02010609060101010101" pitchFamily="49" charset="-122"/>
                <a:sym typeface="Symbol" panose="05050102010706020507" pitchFamily="18" charset="2"/>
              </a:rPr>
              <a:t>如果是半波片，则相位差为 </a:t>
            </a:r>
          </a:p>
        </p:txBody>
      </p:sp>
      <p:sp>
        <p:nvSpPr>
          <p:cNvPr id="349190" name="Rectangle 6"/>
          <p:cNvSpPr/>
          <p:nvPr/>
        </p:nvSpPr>
        <p:spPr>
          <a:xfrm>
            <a:off x="737235" y="3492054"/>
            <a:ext cx="7777163" cy="3046988"/>
          </a:xfrm>
          <a:prstGeom prst="rect">
            <a:avLst/>
          </a:prstGeom>
          <a:noFill/>
          <a:ln w="9525">
            <a:noFill/>
          </a:ln>
        </p:spPr>
        <p:txBody>
          <a:bodyPr anchor="ctr">
            <a:spAutoFit/>
          </a:bodyPr>
          <a:lstStyle/>
          <a:p>
            <a:pPr algn="l" eaLnBrk="1" hangingPunct="1">
              <a:lnSpc>
                <a:spcPct val="100000"/>
              </a:lnSpc>
            </a:pPr>
            <a:r>
              <a:rPr lang="zh-CN" altLang="en-US" sz="2400" dirty="0">
                <a:solidFill>
                  <a:schemeClr val="tx2"/>
                </a:solidFill>
                <a:latin typeface="黑体" panose="02010609060101010101" pitchFamily="49" charset="-122"/>
                <a:ea typeface="黑体" panose="02010609060101010101" pitchFamily="49" charset="-122"/>
                <a:cs typeface="黑体" panose="02010609060101010101" pitchFamily="49" charset="-122"/>
              </a:rPr>
              <a:t>线偏振光经过</a:t>
            </a:r>
            <a:r>
              <a:rPr lang="en-US" altLang="zh-CN" sz="2400" dirty="0">
                <a:solidFill>
                  <a:schemeClr val="tx2"/>
                </a:solidFill>
                <a:latin typeface="黑体" panose="02010609060101010101" pitchFamily="49" charset="-122"/>
                <a:ea typeface="黑体" panose="02010609060101010101" pitchFamily="49" charset="-122"/>
                <a:cs typeface="黑体" panose="02010609060101010101" pitchFamily="49" charset="-122"/>
              </a:rPr>
              <a:t>1/4</a:t>
            </a:r>
            <a:r>
              <a:rPr lang="zh-CN" altLang="en-US" sz="2400" dirty="0">
                <a:solidFill>
                  <a:schemeClr val="tx2"/>
                </a:solidFill>
                <a:latin typeface="黑体" panose="02010609060101010101" pitchFamily="49" charset="-122"/>
                <a:ea typeface="黑体" panose="02010609060101010101" pitchFamily="49" charset="-122"/>
                <a:cs typeface="黑体" panose="02010609060101010101" pitchFamily="49" charset="-122"/>
              </a:rPr>
              <a:t>玻片，振动面与光轴夹角为</a:t>
            </a:r>
            <a:r>
              <a:rPr lang="en-US" altLang="zh-CN" sz="2400" dirty="0">
                <a:solidFill>
                  <a:schemeClr val="tx2"/>
                </a:solidFill>
                <a:latin typeface="黑体" panose="02010609060101010101" pitchFamily="49" charset="-122"/>
                <a:ea typeface="黑体" panose="02010609060101010101" pitchFamily="49" charset="-122"/>
                <a:cs typeface="黑体" panose="02010609060101010101" pitchFamily="49" charset="-122"/>
              </a:rPr>
              <a:t>45</a:t>
            </a:r>
            <a:r>
              <a:rPr lang="zh-CN" altLang="en-US" sz="2400" dirty="0">
                <a:solidFill>
                  <a:schemeClr val="tx2"/>
                </a:solidFill>
                <a:latin typeface="黑体" panose="02010609060101010101" pitchFamily="49" charset="-122"/>
                <a:ea typeface="黑体" panose="02010609060101010101" pitchFamily="49" charset="-122"/>
                <a:cs typeface="黑体" panose="02010609060101010101" pitchFamily="49" charset="-122"/>
              </a:rPr>
              <a:t>度时，可得到圆偏振光，其它角度为椭圆偏振光</a:t>
            </a:r>
          </a:p>
          <a:p>
            <a:pPr algn="l" eaLnBrk="1" hangingPunct="1">
              <a:lnSpc>
                <a:spcPct val="100000"/>
              </a:lnSpc>
            </a:pPr>
            <a:r>
              <a:rPr lang="zh-CN" altLang="en-US" sz="2400" dirty="0">
                <a:solidFill>
                  <a:schemeClr val="tx2"/>
                </a:solidFill>
                <a:latin typeface="黑体" panose="02010609060101010101" pitchFamily="49" charset="-122"/>
                <a:ea typeface="黑体" panose="02010609060101010101" pitchFamily="49" charset="-122"/>
                <a:cs typeface="黑体" panose="02010609060101010101" pitchFamily="49" charset="-122"/>
              </a:rPr>
              <a:t>圆偏振光经过</a:t>
            </a:r>
            <a:r>
              <a:rPr lang="en-US" altLang="zh-CN" sz="2400" dirty="0">
                <a:solidFill>
                  <a:schemeClr val="tx2"/>
                </a:solidFill>
                <a:latin typeface="黑体" panose="02010609060101010101" pitchFamily="49" charset="-122"/>
                <a:ea typeface="黑体" panose="02010609060101010101" pitchFamily="49" charset="-122"/>
                <a:cs typeface="黑体" panose="02010609060101010101" pitchFamily="49" charset="-122"/>
              </a:rPr>
              <a:t>1/4</a:t>
            </a:r>
            <a:r>
              <a:rPr lang="zh-CN" altLang="en-US" sz="2400" dirty="0">
                <a:solidFill>
                  <a:schemeClr val="tx2"/>
                </a:solidFill>
                <a:latin typeface="黑体" panose="02010609060101010101" pitchFamily="49" charset="-122"/>
                <a:ea typeface="黑体" panose="02010609060101010101" pitchFamily="49" charset="-122"/>
                <a:cs typeface="黑体" panose="02010609060101010101" pitchFamily="49" charset="-122"/>
              </a:rPr>
              <a:t>玻片，可得到线偏振光</a:t>
            </a:r>
          </a:p>
          <a:p>
            <a:pPr algn="l" eaLnBrk="1" hangingPunct="1">
              <a:lnSpc>
                <a:spcPct val="100000"/>
              </a:lnSpc>
            </a:pPr>
            <a:r>
              <a:rPr lang="zh-CN" altLang="en-US" sz="2400" dirty="0">
                <a:latin typeface="黑体" panose="02010609060101010101" pitchFamily="49" charset="-122"/>
                <a:ea typeface="黑体" panose="02010609060101010101" pitchFamily="49" charset="-122"/>
                <a:sym typeface="+mn-ea"/>
              </a:rPr>
              <a:t>椭圆偏振光通过</a:t>
            </a:r>
            <a:r>
              <a:rPr lang="en-US" altLang="zh-CN" sz="2400" dirty="0">
                <a:solidFill>
                  <a:schemeClr val="tx2"/>
                </a:solidFill>
                <a:latin typeface="黑体" panose="02010609060101010101" pitchFamily="49" charset="-122"/>
                <a:ea typeface="黑体" panose="02010609060101010101" pitchFamily="49" charset="-122"/>
                <a:cs typeface="黑体" panose="02010609060101010101" pitchFamily="49" charset="-122"/>
                <a:sym typeface="+mn-ea"/>
              </a:rPr>
              <a:t>1/4</a:t>
            </a:r>
            <a:r>
              <a:rPr lang="zh-CN" altLang="en-US" sz="2400" dirty="0">
                <a:latin typeface="黑体" panose="02010609060101010101" pitchFamily="49" charset="-122"/>
                <a:ea typeface="黑体" panose="02010609060101010101" pitchFamily="49" charset="-122"/>
                <a:sym typeface="+mn-ea"/>
              </a:rPr>
              <a:t>波片，波片的快轴（或慢轴）与椭圆的长轴（或短轴）重合时出射的是线偏振光，其它情况为椭圆偏振光。</a:t>
            </a:r>
            <a:endParaRPr lang="zh-CN" altLang="en-US" sz="2400" dirty="0">
              <a:latin typeface="黑体" panose="02010609060101010101" pitchFamily="49" charset="-122"/>
              <a:ea typeface="黑体" panose="02010609060101010101" pitchFamily="49" charset="-122"/>
              <a:cs typeface="黑体" panose="02010609060101010101" pitchFamily="49" charset="-122"/>
              <a:sym typeface="+mn-ea"/>
            </a:endParaRPr>
          </a:p>
          <a:p>
            <a:pPr algn="l" eaLnBrk="1" hangingPunct="1">
              <a:lnSpc>
                <a:spcPct val="100000"/>
              </a:lnSpc>
            </a:pPr>
            <a:r>
              <a:rPr lang="zh-CN" altLang="en-US" sz="2400" dirty="0">
                <a:solidFill>
                  <a:srgbClr val="FF0000"/>
                </a:solidFill>
                <a:latin typeface="黑体" panose="02010609060101010101" pitchFamily="49" charset="-122"/>
                <a:ea typeface="黑体" panose="02010609060101010101" pitchFamily="49" charset="-122"/>
                <a:cs typeface="黑体" panose="02010609060101010101" pitchFamily="49" charset="-122"/>
                <a:sym typeface="+mn-ea"/>
              </a:rPr>
              <a:t>自然光通过玻片，仍</a:t>
            </a:r>
            <a:r>
              <a:rPr lang="zh-CN" altLang="en-US" sz="2400">
                <a:solidFill>
                  <a:srgbClr val="FF0000"/>
                </a:solidFill>
                <a:latin typeface="黑体" panose="02010609060101010101" pitchFamily="49" charset="-122"/>
                <a:ea typeface="黑体" panose="02010609060101010101" pitchFamily="49" charset="-122"/>
                <a:cs typeface="黑体" panose="02010609060101010101" pitchFamily="49" charset="-122"/>
                <a:sym typeface="+mn-ea"/>
              </a:rPr>
              <a:t>为</a:t>
            </a:r>
            <a:r>
              <a:rPr lang="zh-CN" altLang="en-US" sz="2400" smtClean="0">
                <a:solidFill>
                  <a:srgbClr val="FF0000"/>
                </a:solidFill>
                <a:latin typeface="黑体" panose="02010609060101010101" pitchFamily="49" charset="-122"/>
                <a:ea typeface="黑体" panose="02010609060101010101" pitchFamily="49" charset="-122"/>
                <a:cs typeface="黑体" panose="02010609060101010101" pitchFamily="49" charset="-122"/>
                <a:sym typeface="+mn-ea"/>
              </a:rPr>
              <a:t>自然光，玻片不能使光在自然光和完全偏振光之间变换</a:t>
            </a:r>
            <a:endParaRPr lang="zh-CN" altLang="en-US" sz="2400" dirty="0">
              <a:solidFill>
                <a:srgbClr val="FF0000"/>
              </a:solidFill>
              <a:latin typeface="黑体" panose="02010609060101010101" pitchFamily="49" charset="-122"/>
              <a:ea typeface="黑体" panose="02010609060101010101" pitchFamily="49" charset="-122"/>
              <a:cs typeface="黑体" panose="02010609060101010101" pitchFamily="49" charset="-122"/>
              <a:sym typeface="+mn-ea"/>
            </a:endParaRPr>
          </a:p>
        </p:txBody>
      </p:sp>
      <p:sp>
        <p:nvSpPr>
          <p:cNvPr id="349191" name="Rectangle 7"/>
          <p:cNvSpPr/>
          <p:nvPr/>
        </p:nvSpPr>
        <p:spPr>
          <a:xfrm>
            <a:off x="361315" y="1632585"/>
            <a:ext cx="6706235" cy="534035"/>
          </a:xfrm>
          <a:prstGeom prst="rect">
            <a:avLst/>
          </a:prstGeom>
          <a:noFill/>
          <a:ln w="9525">
            <a:noFill/>
          </a:ln>
        </p:spPr>
        <p:txBody>
          <a:bodyPr wrap="none">
            <a:spAutoFit/>
          </a:bodyPr>
          <a:lstStyle/>
          <a:p>
            <a:pPr marL="318770" indent="-318770" algn="ctr">
              <a:lnSpc>
                <a:spcPct val="120000"/>
              </a:lnSpc>
              <a:buFont typeface="Arial" panose="020B0604020202020204" pitchFamily="34" charset="0"/>
              <a:buChar char="•"/>
            </a:pPr>
            <a:r>
              <a:rPr lang="zh-CN" altLang="en-US" sz="2400" b="1" dirty="0">
                <a:latin typeface="Times New Roman" panose="02020603050405020304" pitchFamily="18" charset="0"/>
              </a:rPr>
              <a:t>在实际中，最常用的是</a:t>
            </a:r>
            <a:r>
              <a:rPr lang="en-US" altLang="zh-CN" sz="2400" b="1" dirty="0">
                <a:solidFill>
                  <a:schemeClr val="accent2"/>
                </a:solidFill>
                <a:latin typeface="Times New Roman" panose="02020603050405020304" pitchFamily="18" charset="0"/>
              </a:rPr>
              <a:t>1/4</a:t>
            </a:r>
            <a:r>
              <a:rPr lang="zh-CN" altLang="en-US" sz="2400" b="1" dirty="0">
                <a:solidFill>
                  <a:schemeClr val="accent2"/>
                </a:solidFill>
                <a:latin typeface="Times New Roman" panose="02020603050405020304" pitchFamily="18" charset="0"/>
              </a:rPr>
              <a:t>波片</a:t>
            </a:r>
            <a:r>
              <a:rPr lang="zh-CN" altLang="en-US" sz="2400" b="1" dirty="0">
                <a:latin typeface="Times New Roman" panose="02020603050405020304" pitchFamily="18" charset="0"/>
              </a:rPr>
              <a:t>，其厚度满足：</a:t>
            </a:r>
          </a:p>
        </p:txBody>
      </p:sp>
      <p:sp>
        <p:nvSpPr>
          <p:cNvPr id="349192" name="Rectangle 8"/>
          <p:cNvSpPr/>
          <p:nvPr/>
        </p:nvSpPr>
        <p:spPr>
          <a:xfrm>
            <a:off x="324168" y="3068960"/>
            <a:ext cx="3060700" cy="681990"/>
          </a:xfrm>
          <a:prstGeom prst="rect">
            <a:avLst/>
          </a:prstGeom>
          <a:noFill/>
          <a:ln w="9525">
            <a:noFill/>
          </a:ln>
        </p:spPr>
        <p:txBody>
          <a:bodyPr wrap="square">
            <a:spAutoFit/>
          </a:bodyPr>
          <a:lstStyle/>
          <a:p>
            <a:pPr marL="457200" indent="-457200" algn="ctr" eaLnBrk="1" hangingPunct="1">
              <a:lnSpc>
                <a:spcPct val="160000"/>
              </a:lnSpc>
              <a:buFont typeface="Arial" panose="020B0604020202020204" pitchFamily="34" charset="0"/>
              <a:buChar char="•"/>
            </a:pPr>
            <a:r>
              <a:rPr lang="en-US" altLang="zh-CN" sz="2400" b="1" dirty="0">
                <a:solidFill>
                  <a:schemeClr val="accent2"/>
                </a:solidFill>
                <a:latin typeface="黑体" panose="02010609060101010101" pitchFamily="49" charset="-122"/>
                <a:ea typeface="黑体" panose="02010609060101010101" pitchFamily="49" charset="-122"/>
              </a:rPr>
              <a:t>1/4</a:t>
            </a:r>
            <a:r>
              <a:rPr lang="zh-CN" altLang="en-US" sz="2400" b="1" dirty="0">
                <a:solidFill>
                  <a:schemeClr val="accent2"/>
                </a:solidFill>
                <a:latin typeface="黑体" panose="02010609060101010101" pitchFamily="49" charset="-122"/>
                <a:ea typeface="黑体" panose="02010609060101010101" pitchFamily="49" charset="-122"/>
              </a:rPr>
              <a:t>波片的应用</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afterEffect">
                                  <p:stCondLst>
                                    <p:cond delay="0"/>
                                  </p:stCondLst>
                                  <p:childTnLst>
                                    <p:set>
                                      <p:cBhvr>
                                        <p:cTn id="6" dur="1" fill="hold">
                                          <p:stCondLst>
                                            <p:cond delay="0"/>
                                          </p:stCondLst>
                                        </p:cTn>
                                        <p:tgtEl>
                                          <p:spTgt spid="349187"/>
                                        </p:tgtEl>
                                        <p:attrNameLst>
                                          <p:attrName>style.visibility</p:attrName>
                                        </p:attrNameLst>
                                      </p:cBhvr>
                                      <p:to>
                                        <p:strVal val="visible"/>
                                      </p:to>
                                    </p:set>
                                    <p:animEffect transition="in" filter="blinds(horizontal)">
                                      <p:cBhvr>
                                        <p:cTn id="7" dur="500"/>
                                        <p:tgtEl>
                                          <p:spTgt spid="349187"/>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49191"/>
                                        </p:tgtEl>
                                        <p:attrNameLst>
                                          <p:attrName>style.visibility</p:attrName>
                                        </p:attrNameLst>
                                      </p:cBhvr>
                                      <p:to>
                                        <p:strVal val="visible"/>
                                      </p:to>
                                    </p:set>
                                    <p:animEffect transition="in" filter="blinds(horizontal)">
                                      <p:cBhvr>
                                        <p:cTn id="12" dur="500"/>
                                        <p:tgtEl>
                                          <p:spTgt spid="349191"/>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349188"/>
                                        </p:tgtEl>
                                        <p:attrNameLst>
                                          <p:attrName>style.visibility</p:attrName>
                                        </p:attrNameLst>
                                      </p:cBhvr>
                                      <p:to>
                                        <p:strVal val="visible"/>
                                      </p:to>
                                    </p:set>
                                    <p:animEffect transition="in" filter="blinds(horizontal)">
                                      <p:cBhvr>
                                        <p:cTn id="17" dur="500"/>
                                        <p:tgtEl>
                                          <p:spTgt spid="349188"/>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49189"/>
                                        </p:tgtEl>
                                        <p:attrNameLst>
                                          <p:attrName>style.visibility</p:attrName>
                                        </p:attrNameLst>
                                      </p:cBhvr>
                                      <p:to>
                                        <p:strVal val="visible"/>
                                      </p:to>
                                    </p:set>
                                    <p:animEffect transition="in" filter="blinds(horizontal)">
                                      <p:cBhvr>
                                        <p:cTn id="22" dur="500"/>
                                        <p:tgtEl>
                                          <p:spTgt spid="349189"/>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349192"/>
                                        </p:tgtEl>
                                        <p:attrNameLst>
                                          <p:attrName>style.visibility</p:attrName>
                                        </p:attrNameLst>
                                      </p:cBhvr>
                                      <p:to>
                                        <p:strVal val="visible"/>
                                      </p:to>
                                    </p:set>
                                    <p:animEffect transition="in" filter="blinds(horizontal)">
                                      <p:cBhvr>
                                        <p:cTn id="27" dur="500"/>
                                        <p:tgtEl>
                                          <p:spTgt spid="349192"/>
                                        </p:tgtEl>
                                      </p:cBhvr>
                                    </p:animEffec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349190">
                                            <p:txEl>
                                              <p:pRg st="0" end="0"/>
                                            </p:txEl>
                                          </p:spTgt>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grpId="0" nodeType="clickEffect">
                                  <p:stCondLst>
                                    <p:cond delay="0"/>
                                  </p:stCondLst>
                                  <p:childTnLst>
                                    <p:set>
                                      <p:cBhvr>
                                        <p:cTn id="35" dur="1" fill="hold">
                                          <p:stCondLst>
                                            <p:cond delay="0"/>
                                          </p:stCondLst>
                                        </p:cTn>
                                        <p:tgtEl>
                                          <p:spTgt spid="349190">
                                            <p:txEl>
                                              <p:pRg st="1" end="1"/>
                                            </p:txEl>
                                          </p:spTgt>
                                        </p:tgtEl>
                                        <p:attrNameLst>
                                          <p:attrName>style.visibility</p:attrName>
                                        </p:attrNameLst>
                                      </p:cBhvr>
                                      <p:to>
                                        <p:strVal val="visible"/>
                                      </p:to>
                                    </p:set>
                                  </p:childTnLst>
                                </p:cTn>
                              </p:par>
                            </p:childTnLst>
                          </p:cTn>
                        </p:par>
                      </p:childTnLst>
                    </p:cTn>
                  </p:par>
                  <p:par>
                    <p:cTn id="36" fill="hold">
                      <p:stCondLst>
                        <p:cond delay="indefinite"/>
                      </p:stCondLst>
                      <p:childTnLst>
                        <p:par>
                          <p:cTn id="37" fill="hold">
                            <p:stCondLst>
                              <p:cond delay="0"/>
                            </p:stCondLst>
                            <p:childTnLst>
                              <p:par>
                                <p:cTn id="38" presetID="1" presetClass="entr" presetSubtype="0" fill="hold" grpId="0" nodeType="clickEffect">
                                  <p:stCondLst>
                                    <p:cond delay="0"/>
                                  </p:stCondLst>
                                  <p:childTnLst>
                                    <p:set>
                                      <p:cBhvr>
                                        <p:cTn id="39" dur="1" fill="hold">
                                          <p:stCondLst>
                                            <p:cond delay="0"/>
                                          </p:stCondLst>
                                        </p:cTn>
                                        <p:tgtEl>
                                          <p:spTgt spid="349190">
                                            <p:txEl>
                                              <p:pRg st="2" end="2"/>
                                            </p:txEl>
                                          </p:spTgt>
                                        </p:tgtEl>
                                        <p:attrNameLst>
                                          <p:attrName>style.visibility</p:attrName>
                                        </p:attrNameLst>
                                      </p:cBhvr>
                                      <p:to>
                                        <p:strVal val="visible"/>
                                      </p:to>
                                    </p:set>
                                  </p:childTnLst>
                                </p:cTn>
                              </p:par>
                            </p:childTnLst>
                          </p:cTn>
                        </p:par>
                      </p:childTnLst>
                    </p:cTn>
                  </p:par>
                  <p:par>
                    <p:cTn id="40" fill="hold">
                      <p:stCondLst>
                        <p:cond delay="indefinite"/>
                      </p:stCondLst>
                      <p:childTnLst>
                        <p:par>
                          <p:cTn id="41" fill="hold">
                            <p:stCondLst>
                              <p:cond delay="0"/>
                            </p:stCondLst>
                            <p:childTnLst>
                              <p:par>
                                <p:cTn id="42" presetID="1" presetClass="entr" presetSubtype="0" fill="hold" grpId="0" nodeType="clickEffect">
                                  <p:stCondLst>
                                    <p:cond delay="0"/>
                                  </p:stCondLst>
                                  <p:childTnLst>
                                    <p:set>
                                      <p:cBhvr>
                                        <p:cTn id="43" dur="1" fill="hold">
                                          <p:stCondLst>
                                            <p:cond delay="0"/>
                                          </p:stCondLst>
                                        </p:cTn>
                                        <p:tgtEl>
                                          <p:spTgt spid="349190">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9187" grpId="0"/>
      <p:bldP spid="349189" grpId="0"/>
      <p:bldP spid="349190" grpId="0" uiExpand="1" build="p"/>
      <p:bldP spid="349191" grpId="0"/>
      <p:bldP spid="349192"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2"/>
          <p:cNvSpPr>
            <a:spLocks noGrp="1"/>
          </p:cNvSpPr>
          <p:nvPr>
            <p:ph type="title"/>
          </p:nvPr>
        </p:nvSpPr>
        <p:spPr>
          <a:xfrm>
            <a:off x="685800" y="609600"/>
            <a:ext cx="7772400" cy="442913"/>
          </a:xfrm>
        </p:spPr>
        <p:txBody>
          <a:bodyPr vert="horz" wrap="square" lIns="91440" tIns="45720" rIns="91440" bIns="45720" anchor="ctr"/>
          <a:lstStyle/>
          <a:p>
            <a:pPr eaLnBrk="1" hangingPunct="1"/>
            <a:r>
              <a:rPr lang="zh-CN" altLang="en-US" sz="3600" b="1" dirty="0">
                <a:solidFill>
                  <a:srgbClr val="0000FF"/>
                </a:solidFill>
                <a:ea typeface="黑体" panose="02010609060101010101" pitchFamily="49" charset="-122"/>
              </a:rPr>
              <a:t>四、偏振光的产生与检验</a:t>
            </a:r>
            <a:r>
              <a:rPr lang="zh-CN" altLang="en-US" sz="3600" b="1" dirty="0">
                <a:ea typeface="黑体" panose="02010609060101010101" pitchFamily="49" charset="-122"/>
              </a:rPr>
              <a:t/>
            </a:r>
            <a:br>
              <a:rPr lang="zh-CN" altLang="en-US" sz="3600" b="1" dirty="0">
                <a:ea typeface="黑体" panose="02010609060101010101" pitchFamily="49" charset="-122"/>
              </a:rPr>
            </a:br>
            <a:r>
              <a:rPr lang="en-US" altLang="zh-CN" sz="4000" b="1" dirty="0"/>
              <a:t>Polarized Light and Inspection</a:t>
            </a:r>
          </a:p>
        </p:txBody>
      </p:sp>
      <p:sp>
        <p:nvSpPr>
          <p:cNvPr id="113667" name="Rectangle 3"/>
          <p:cNvSpPr>
            <a:spLocks noGrp="1"/>
          </p:cNvSpPr>
          <p:nvPr>
            <p:ph idx="1"/>
          </p:nvPr>
        </p:nvSpPr>
        <p:spPr>
          <a:xfrm>
            <a:off x="1366838" y="2384425"/>
            <a:ext cx="1044575" cy="395288"/>
          </a:xfrm>
          <a:solidFill>
            <a:srgbClr val="66FFFF">
              <a:alpha val="100000"/>
            </a:srgbClr>
          </a:solidFill>
          <a:ln>
            <a:solidFill>
              <a:srgbClr val="CC3300">
                <a:alpha val="100000"/>
              </a:srgbClr>
            </a:solidFill>
            <a:miter lim="800000"/>
          </a:ln>
        </p:spPr>
        <p:txBody>
          <a:bodyPr vert="horz" wrap="square" lIns="91440" tIns="45720" rIns="91440" bIns="45720" anchor="t"/>
          <a:lstStyle/>
          <a:p>
            <a:pPr marL="533400" indent="-533400" algn="ctr" eaLnBrk="1" hangingPunct="1">
              <a:lnSpc>
                <a:spcPct val="80000"/>
              </a:lnSpc>
              <a:buNone/>
            </a:pPr>
            <a:r>
              <a:rPr lang="zh-CN" altLang="en-US" sz="2000" b="1" dirty="0">
                <a:latin typeface="黑体" panose="02010609060101010101" pitchFamily="49" charset="-122"/>
                <a:ea typeface="黑体" panose="02010609060101010101" pitchFamily="49" charset="-122"/>
              </a:rPr>
              <a:t>自然光</a:t>
            </a:r>
          </a:p>
        </p:txBody>
      </p:sp>
      <p:sp>
        <p:nvSpPr>
          <p:cNvPr id="113668" name="Line 4"/>
          <p:cNvSpPr/>
          <p:nvPr/>
        </p:nvSpPr>
        <p:spPr>
          <a:xfrm>
            <a:off x="2411413" y="2563813"/>
            <a:ext cx="900112" cy="0"/>
          </a:xfrm>
          <a:prstGeom prst="line">
            <a:avLst/>
          </a:prstGeom>
          <a:ln w="28575" cap="flat" cmpd="sng">
            <a:solidFill>
              <a:srgbClr val="000000"/>
            </a:solidFill>
            <a:prstDash val="solid"/>
            <a:headEnd type="none" w="med" len="med"/>
            <a:tailEnd type="triangle" w="med" len="med"/>
          </a:ln>
        </p:spPr>
      </p:sp>
      <p:sp>
        <p:nvSpPr>
          <p:cNvPr id="350213" name="Rectangle 5"/>
          <p:cNvSpPr/>
          <p:nvPr/>
        </p:nvSpPr>
        <p:spPr>
          <a:xfrm>
            <a:off x="2374900" y="1952625"/>
            <a:ext cx="1079500" cy="396875"/>
          </a:xfrm>
          <a:prstGeom prst="rect">
            <a:avLst/>
          </a:prstGeom>
          <a:noFill/>
          <a:ln w="9525">
            <a:noFill/>
          </a:ln>
        </p:spPr>
        <p:txBody>
          <a:bodyPr>
            <a:spAutoFit/>
          </a:bodyPr>
          <a:lstStyle/>
          <a:p>
            <a:r>
              <a:rPr lang="zh-CN" altLang="en-US" sz="2000" b="1" dirty="0">
                <a:solidFill>
                  <a:schemeClr val="accent2"/>
                </a:solidFill>
                <a:latin typeface="黑体" panose="02010609060101010101" pitchFamily="49" charset="-122"/>
                <a:ea typeface="黑体" panose="02010609060101010101" pitchFamily="49" charset="-122"/>
              </a:rPr>
              <a:t>起偏器</a:t>
            </a:r>
          </a:p>
        </p:txBody>
      </p:sp>
      <p:sp>
        <p:nvSpPr>
          <p:cNvPr id="113670" name="Rectangle 6"/>
          <p:cNvSpPr/>
          <p:nvPr/>
        </p:nvSpPr>
        <p:spPr>
          <a:xfrm>
            <a:off x="3311525" y="2347913"/>
            <a:ext cx="1223963" cy="406400"/>
          </a:xfrm>
          <a:prstGeom prst="rect">
            <a:avLst/>
          </a:prstGeom>
          <a:solidFill>
            <a:srgbClr val="66FFFF"/>
          </a:solidFill>
          <a:ln w="9525" cap="flat" cmpd="sng">
            <a:solidFill>
              <a:srgbClr val="CC3300"/>
            </a:solidFill>
            <a:prstDash val="solid"/>
            <a:miter/>
            <a:headEnd type="none" w="med" len="med"/>
            <a:tailEnd type="none" w="med" len="med"/>
          </a:ln>
        </p:spPr>
        <p:txBody>
          <a:bodyPr>
            <a:spAutoFit/>
          </a:bodyPr>
          <a:lstStyle/>
          <a:p>
            <a:r>
              <a:rPr lang="zh-CN" altLang="en-US" sz="2000" b="1" dirty="0">
                <a:latin typeface="黑体" panose="02010609060101010101" pitchFamily="49" charset="-122"/>
                <a:ea typeface="黑体" panose="02010609060101010101" pitchFamily="49" charset="-122"/>
              </a:rPr>
              <a:t>线偏振光</a:t>
            </a:r>
          </a:p>
        </p:txBody>
      </p:sp>
      <p:sp>
        <p:nvSpPr>
          <p:cNvPr id="350215" name="Rectangle 7"/>
          <p:cNvSpPr/>
          <p:nvPr/>
        </p:nvSpPr>
        <p:spPr>
          <a:xfrm>
            <a:off x="1223963" y="4078288"/>
            <a:ext cx="1079500" cy="396875"/>
          </a:xfrm>
          <a:prstGeom prst="rect">
            <a:avLst/>
          </a:prstGeom>
          <a:noFill/>
          <a:ln w="9525">
            <a:noFill/>
          </a:ln>
        </p:spPr>
        <p:txBody>
          <a:bodyPr wrap="none">
            <a:spAutoFit/>
          </a:bodyPr>
          <a:lstStyle/>
          <a:p>
            <a:pPr algn="ctr"/>
            <a:r>
              <a:rPr lang="zh-CN" altLang="en-US" sz="2000" b="1" dirty="0">
                <a:solidFill>
                  <a:schemeClr val="accent2"/>
                </a:solidFill>
                <a:latin typeface="黑体" panose="02010609060101010101" pitchFamily="49" charset="-122"/>
                <a:ea typeface="黑体" panose="02010609060101010101" pitchFamily="49" charset="-122"/>
              </a:rPr>
              <a:t>检偏器</a:t>
            </a:r>
            <a:r>
              <a:rPr lang="en-US" altLang="zh-CN" sz="2000" b="1" dirty="0">
                <a:solidFill>
                  <a:schemeClr val="accent2"/>
                </a:solidFill>
                <a:latin typeface="黑体" panose="02010609060101010101" pitchFamily="49" charset="-122"/>
                <a:ea typeface="黑体" panose="02010609060101010101" pitchFamily="49" charset="-122"/>
              </a:rPr>
              <a:t>1</a:t>
            </a:r>
          </a:p>
        </p:txBody>
      </p:sp>
      <p:sp>
        <p:nvSpPr>
          <p:cNvPr id="113672" name="Rectangle 8"/>
          <p:cNvSpPr/>
          <p:nvPr/>
        </p:nvSpPr>
        <p:spPr>
          <a:xfrm>
            <a:off x="179388" y="4330700"/>
            <a:ext cx="1079500" cy="406400"/>
          </a:xfrm>
          <a:prstGeom prst="rect">
            <a:avLst/>
          </a:prstGeom>
          <a:solidFill>
            <a:srgbClr val="66FFFF"/>
          </a:solidFill>
          <a:ln w="9525" cap="flat" cmpd="sng">
            <a:solidFill>
              <a:srgbClr val="FF6600"/>
            </a:solidFill>
            <a:prstDash val="solid"/>
            <a:miter/>
            <a:headEnd type="none" w="med" len="med"/>
            <a:tailEnd type="none" w="med" len="med"/>
          </a:ln>
        </p:spPr>
        <p:txBody>
          <a:bodyPr>
            <a:spAutoFit/>
          </a:bodyPr>
          <a:lstStyle/>
          <a:p>
            <a:pPr algn="ctr"/>
            <a:r>
              <a:rPr lang="zh-CN" altLang="en-US" sz="2000" b="1" dirty="0">
                <a:latin typeface="黑体" panose="02010609060101010101" pitchFamily="49" charset="-122"/>
                <a:ea typeface="黑体" panose="02010609060101010101" pitchFamily="49" charset="-122"/>
              </a:rPr>
              <a:t>？光</a:t>
            </a:r>
          </a:p>
        </p:txBody>
      </p:sp>
      <p:sp>
        <p:nvSpPr>
          <p:cNvPr id="113673" name="Rectangle 9"/>
          <p:cNvSpPr/>
          <p:nvPr/>
        </p:nvSpPr>
        <p:spPr>
          <a:xfrm>
            <a:off x="3240088" y="3286125"/>
            <a:ext cx="1476375" cy="406400"/>
          </a:xfrm>
          <a:prstGeom prst="rect">
            <a:avLst/>
          </a:prstGeom>
          <a:solidFill>
            <a:srgbClr val="FFC000"/>
          </a:solidFill>
          <a:ln w="9525" cap="flat" cmpd="sng">
            <a:solidFill>
              <a:srgbClr val="FF6600"/>
            </a:solidFill>
            <a:prstDash val="solid"/>
            <a:miter/>
            <a:headEnd type="none" w="med" len="med"/>
            <a:tailEnd type="none" w="med" len="med"/>
          </a:ln>
        </p:spPr>
        <p:txBody>
          <a:bodyPr>
            <a:spAutoFit/>
          </a:bodyPr>
          <a:lstStyle/>
          <a:p>
            <a:pPr algn="ctr"/>
            <a:r>
              <a:rPr lang="zh-CN" altLang="en-US" sz="2000" b="1" dirty="0">
                <a:latin typeface="黑体" panose="02010609060101010101" pitchFamily="49" charset="-122"/>
                <a:ea typeface="黑体" panose="02010609060101010101" pitchFamily="49" charset="-122"/>
              </a:rPr>
              <a:t>线偏振光</a:t>
            </a:r>
          </a:p>
        </p:txBody>
      </p:sp>
      <p:sp>
        <p:nvSpPr>
          <p:cNvPr id="113674" name="Rectangle 10"/>
          <p:cNvSpPr/>
          <p:nvPr/>
        </p:nvSpPr>
        <p:spPr>
          <a:xfrm>
            <a:off x="3240088" y="4151313"/>
            <a:ext cx="1476375" cy="711200"/>
          </a:xfrm>
          <a:prstGeom prst="rect">
            <a:avLst/>
          </a:prstGeom>
          <a:solidFill>
            <a:srgbClr val="66FFFF"/>
          </a:solidFill>
          <a:ln w="9525" cap="flat" cmpd="sng">
            <a:solidFill>
              <a:srgbClr val="FF6600"/>
            </a:solidFill>
            <a:prstDash val="solid"/>
            <a:miter/>
            <a:headEnd type="none" w="med" len="med"/>
            <a:tailEnd type="none" w="med" len="med"/>
          </a:ln>
        </p:spPr>
        <p:txBody>
          <a:bodyPr>
            <a:spAutoFit/>
          </a:bodyPr>
          <a:lstStyle/>
          <a:p>
            <a:pPr algn="ctr"/>
            <a:r>
              <a:rPr lang="zh-CN" altLang="en-US" sz="2000" b="1" dirty="0">
                <a:latin typeface="黑体" panose="02010609060101010101" pitchFamily="49" charset="-122"/>
                <a:ea typeface="黑体" panose="02010609060101010101" pitchFamily="49" charset="-122"/>
              </a:rPr>
              <a:t>自然光</a:t>
            </a:r>
          </a:p>
          <a:p>
            <a:pPr algn="ctr"/>
            <a:r>
              <a:rPr lang="zh-CN" altLang="en-US" sz="2000" b="1" dirty="0">
                <a:latin typeface="黑体" panose="02010609060101010101" pitchFamily="49" charset="-122"/>
                <a:ea typeface="黑体" panose="02010609060101010101" pitchFamily="49" charset="-122"/>
              </a:rPr>
              <a:t>圆偏振光</a:t>
            </a:r>
          </a:p>
        </p:txBody>
      </p:sp>
      <p:sp>
        <p:nvSpPr>
          <p:cNvPr id="113675" name="Rectangle 11"/>
          <p:cNvSpPr/>
          <p:nvPr/>
        </p:nvSpPr>
        <p:spPr>
          <a:xfrm>
            <a:off x="3240088" y="5554663"/>
            <a:ext cx="1511300" cy="711200"/>
          </a:xfrm>
          <a:prstGeom prst="rect">
            <a:avLst/>
          </a:prstGeom>
          <a:solidFill>
            <a:srgbClr val="66FFFF"/>
          </a:solidFill>
          <a:ln w="9525" cap="flat" cmpd="sng">
            <a:solidFill>
              <a:srgbClr val="FF6600"/>
            </a:solidFill>
            <a:prstDash val="solid"/>
            <a:miter/>
            <a:headEnd type="none" w="med" len="med"/>
            <a:tailEnd type="none" w="med" len="med"/>
          </a:ln>
        </p:spPr>
        <p:txBody>
          <a:bodyPr>
            <a:spAutoFit/>
          </a:bodyPr>
          <a:lstStyle/>
          <a:p>
            <a:pPr algn="ctr"/>
            <a:r>
              <a:rPr lang="zh-CN" altLang="en-US" sz="2000" b="1" dirty="0">
                <a:latin typeface="黑体" panose="02010609060101010101" pitchFamily="49" charset="-122"/>
                <a:ea typeface="黑体" panose="02010609060101010101" pitchFamily="49" charset="-122"/>
              </a:rPr>
              <a:t>部分偏振光</a:t>
            </a:r>
          </a:p>
          <a:p>
            <a:pPr algn="ctr"/>
            <a:r>
              <a:rPr lang="zh-CN" altLang="en-US" sz="2000" b="1" dirty="0">
                <a:latin typeface="黑体" panose="02010609060101010101" pitchFamily="49" charset="-122"/>
                <a:ea typeface="黑体" panose="02010609060101010101" pitchFamily="49" charset="-122"/>
              </a:rPr>
              <a:t>椭圆偏振光</a:t>
            </a:r>
          </a:p>
        </p:txBody>
      </p:sp>
      <p:sp>
        <p:nvSpPr>
          <p:cNvPr id="350220" name="Rectangle 12"/>
          <p:cNvSpPr/>
          <p:nvPr/>
        </p:nvSpPr>
        <p:spPr>
          <a:xfrm>
            <a:off x="5543550" y="1663700"/>
            <a:ext cx="863600" cy="360363"/>
          </a:xfrm>
          <a:prstGeom prst="rect">
            <a:avLst/>
          </a:prstGeom>
          <a:noFill/>
          <a:ln w="9525">
            <a:noFill/>
          </a:ln>
        </p:spPr>
        <p:txBody>
          <a:bodyPr/>
          <a:lstStyle/>
          <a:p>
            <a:pPr marL="533400" indent="-533400" algn="l" eaLnBrk="1" hangingPunct="1">
              <a:lnSpc>
                <a:spcPct val="80000"/>
              </a:lnSpc>
              <a:spcBef>
                <a:spcPct val="20000"/>
              </a:spcBef>
            </a:pPr>
            <a:r>
              <a:rPr lang="zh-CN" altLang="en-US" sz="2000" b="1" dirty="0">
                <a:solidFill>
                  <a:schemeClr val="accent2"/>
                </a:solidFill>
                <a:latin typeface="黑体" panose="02010609060101010101" pitchFamily="49" charset="-122"/>
                <a:ea typeface="黑体" panose="02010609060101010101" pitchFamily="49" charset="-122"/>
              </a:rPr>
              <a:t>波片</a:t>
            </a:r>
          </a:p>
        </p:txBody>
      </p:sp>
      <p:sp>
        <p:nvSpPr>
          <p:cNvPr id="350221" name="Rectangle 13"/>
          <p:cNvSpPr/>
          <p:nvPr/>
        </p:nvSpPr>
        <p:spPr>
          <a:xfrm>
            <a:off x="5399088" y="2455863"/>
            <a:ext cx="1223962" cy="288925"/>
          </a:xfrm>
          <a:prstGeom prst="rect">
            <a:avLst/>
          </a:prstGeom>
          <a:noFill/>
          <a:ln w="9525">
            <a:noFill/>
          </a:ln>
        </p:spPr>
        <p:txBody>
          <a:bodyPr/>
          <a:lstStyle/>
          <a:p>
            <a:pPr marL="533400" indent="-533400" algn="l" eaLnBrk="1" hangingPunct="1">
              <a:lnSpc>
                <a:spcPct val="80000"/>
              </a:lnSpc>
              <a:spcBef>
                <a:spcPct val="20000"/>
              </a:spcBef>
            </a:pPr>
            <a:r>
              <a:rPr lang="en-US" altLang="zh-CN" sz="2000" b="1" dirty="0">
                <a:solidFill>
                  <a:schemeClr val="accent2"/>
                </a:solidFill>
                <a:latin typeface="黑体" panose="02010609060101010101" pitchFamily="49" charset="-122"/>
                <a:ea typeface="黑体" panose="02010609060101010101" pitchFamily="49" charset="-122"/>
              </a:rPr>
              <a:t>1/4</a:t>
            </a:r>
            <a:r>
              <a:rPr lang="zh-CN" altLang="en-US" sz="2000" b="1" dirty="0">
                <a:solidFill>
                  <a:schemeClr val="accent2"/>
                </a:solidFill>
                <a:latin typeface="黑体" panose="02010609060101010101" pitchFamily="49" charset="-122"/>
                <a:ea typeface="黑体" panose="02010609060101010101" pitchFamily="49" charset="-122"/>
              </a:rPr>
              <a:t>波片</a:t>
            </a:r>
          </a:p>
        </p:txBody>
      </p:sp>
      <p:sp>
        <p:nvSpPr>
          <p:cNvPr id="113678" name="Rectangle 14"/>
          <p:cNvSpPr/>
          <p:nvPr/>
        </p:nvSpPr>
        <p:spPr>
          <a:xfrm>
            <a:off x="6911975" y="1978025"/>
            <a:ext cx="1547813" cy="406400"/>
          </a:xfrm>
          <a:prstGeom prst="rect">
            <a:avLst/>
          </a:prstGeom>
          <a:solidFill>
            <a:srgbClr val="66FFFF"/>
          </a:solidFill>
          <a:ln w="9525" cap="flat" cmpd="sng">
            <a:solidFill>
              <a:srgbClr val="CC3300"/>
            </a:solidFill>
            <a:prstDash val="solid"/>
            <a:miter/>
            <a:headEnd type="none" w="med" len="med"/>
            <a:tailEnd type="none" w="med" len="med"/>
          </a:ln>
        </p:spPr>
        <p:txBody>
          <a:bodyPr>
            <a:spAutoFit/>
          </a:bodyPr>
          <a:lstStyle/>
          <a:p>
            <a:r>
              <a:rPr lang="zh-CN" altLang="en-US" sz="2000" b="1" dirty="0">
                <a:latin typeface="黑体" panose="02010609060101010101" pitchFamily="49" charset="-122"/>
                <a:ea typeface="黑体" panose="02010609060101010101" pitchFamily="49" charset="-122"/>
              </a:rPr>
              <a:t>椭圆偏振光</a:t>
            </a:r>
          </a:p>
        </p:txBody>
      </p:sp>
      <p:sp>
        <p:nvSpPr>
          <p:cNvPr id="113679" name="Rectangle 15"/>
          <p:cNvSpPr/>
          <p:nvPr/>
        </p:nvSpPr>
        <p:spPr>
          <a:xfrm>
            <a:off x="6911975" y="2662238"/>
            <a:ext cx="1476375" cy="406400"/>
          </a:xfrm>
          <a:prstGeom prst="rect">
            <a:avLst/>
          </a:prstGeom>
          <a:solidFill>
            <a:srgbClr val="66FFFF"/>
          </a:solidFill>
          <a:ln w="9525" cap="flat" cmpd="sng">
            <a:solidFill>
              <a:srgbClr val="CC3300"/>
            </a:solidFill>
            <a:prstDash val="solid"/>
            <a:miter/>
            <a:headEnd type="none" w="med" len="med"/>
            <a:tailEnd type="none" w="med" len="med"/>
          </a:ln>
        </p:spPr>
        <p:txBody>
          <a:bodyPr>
            <a:spAutoFit/>
          </a:bodyPr>
          <a:lstStyle/>
          <a:p>
            <a:pPr algn="ctr"/>
            <a:r>
              <a:rPr lang="zh-CN" altLang="en-US" sz="2000" b="1" dirty="0">
                <a:latin typeface="黑体" panose="02010609060101010101" pitchFamily="49" charset="-122"/>
                <a:ea typeface="黑体" panose="02010609060101010101" pitchFamily="49" charset="-122"/>
              </a:rPr>
              <a:t>圆偏振光</a:t>
            </a:r>
          </a:p>
        </p:txBody>
      </p:sp>
      <p:sp>
        <p:nvSpPr>
          <p:cNvPr id="113680" name="Line 16"/>
          <p:cNvSpPr/>
          <p:nvPr/>
        </p:nvSpPr>
        <p:spPr>
          <a:xfrm>
            <a:off x="5111750" y="2168525"/>
            <a:ext cx="1800225" cy="0"/>
          </a:xfrm>
          <a:prstGeom prst="line">
            <a:avLst/>
          </a:prstGeom>
          <a:ln w="28575" cap="flat" cmpd="sng">
            <a:solidFill>
              <a:srgbClr val="000000"/>
            </a:solidFill>
            <a:prstDash val="solid"/>
            <a:headEnd type="none" w="med" len="med"/>
            <a:tailEnd type="triangle" w="med" len="med"/>
          </a:ln>
        </p:spPr>
      </p:sp>
      <p:sp>
        <p:nvSpPr>
          <p:cNvPr id="113681" name="Line 17"/>
          <p:cNvSpPr/>
          <p:nvPr/>
        </p:nvSpPr>
        <p:spPr>
          <a:xfrm>
            <a:off x="5111750" y="2887663"/>
            <a:ext cx="1800225" cy="0"/>
          </a:xfrm>
          <a:prstGeom prst="line">
            <a:avLst/>
          </a:prstGeom>
          <a:ln w="28575" cap="flat" cmpd="sng">
            <a:solidFill>
              <a:srgbClr val="000000"/>
            </a:solidFill>
            <a:prstDash val="solid"/>
            <a:headEnd type="none" w="med" len="med"/>
            <a:tailEnd type="triangle" w="med" len="med"/>
          </a:ln>
        </p:spPr>
      </p:sp>
      <p:sp>
        <p:nvSpPr>
          <p:cNvPr id="113682" name="Line 18"/>
          <p:cNvSpPr/>
          <p:nvPr/>
        </p:nvSpPr>
        <p:spPr>
          <a:xfrm>
            <a:off x="5111750" y="2166938"/>
            <a:ext cx="0" cy="720725"/>
          </a:xfrm>
          <a:prstGeom prst="line">
            <a:avLst/>
          </a:prstGeom>
          <a:ln w="28575" cap="flat" cmpd="sng">
            <a:solidFill>
              <a:srgbClr val="000000"/>
            </a:solidFill>
            <a:prstDash val="solid"/>
            <a:headEnd type="none" w="med" len="med"/>
            <a:tailEnd type="none" w="med" len="med"/>
          </a:ln>
        </p:spPr>
      </p:sp>
      <p:sp>
        <p:nvSpPr>
          <p:cNvPr id="113683" name="Line 19"/>
          <p:cNvSpPr/>
          <p:nvPr/>
        </p:nvSpPr>
        <p:spPr>
          <a:xfrm>
            <a:off x="4535488" y="2528888"/>
            <a:ext cx="576262" cy="0"/>
          </a:xfrm>
          <a:prstGeom prst="line">
            <a:avLst/>
          </a:prstGeom>
          <a:ln w="28575" cap="flat" cmpd="sng">
            <a:solidFill>
              <a:srgbClr val="000000"/>
            </a:solidFill>
            <a:prstDash val="solid"/>
            <a:headEnd type="none" w="med" len="med"/>
            <a:tailEnd type="none" w="med" len="med"/>
          </a:ln>
        </p:spPr>
      </p:sp>
      <p:sp>
        <p:nvSpPr>
          <p:cNvPr id="113684" name="Line 20"/>
          <p:cNvSpPr/>
          <p:nvPr/>
        </p:nvSpPr>
        <p:spPr>
          <a:xfrm>
            <a:off x="1258888" y="4546600"/>
            <a:ext cx="1800225" cy="0"/>
          </a:xfrm>
          <a:prstGeom prst="line">
            <a:avLst/>
          </a:prstGeom>
          <a:ln w="28575" cap="flat" cmpd="sng">
            <a:solidFill>
              <a:srgbClr val="000000"/>
            </a:solidFill>
            <a:prstDash val="solid"/>
            <a:headEnd type="none" w="med" len="med"/>
            <a:tailEnd type="none" w="med" len="med"/>
          </a:ln>
        </p:spPr>
      </p:sp>
      <p:sp>
        <p:nvSpPr>
          <p:cNvPr id="113685" name="Line 21"/>
          <p:cNvSpPr/>
          <p:nvPr/>
        </p:nvSpPr>
        <p:spPr>
          <a:xfrm>
            <a:off x="2266950" y="3502025"/>
            <a:ext cx="1588" cy="2376488"/>
          </a:xfrm>
          <a:prstGeom prst="line">
            <a:avLst/>
          </a:prstGeom>
          <a:ln w="28575" cap="flat" cmpd="sng">
            <a:solidFill>
              <a:srgbClr val="000000"/>
            </a:solidFill>
            <a:prstDash val="solid"/>
            <a:headEnd type="none" w="med" len="med"/>
            <a:tailEnd type="none" w="med" len="med"/>
          </a:ln>
        </p:spPr>
      </p:sp>
      <p:sp>
        <p:nvSpPr>
          <p:cNvPr id="113686" name="Line 22"/>
          <p:cNvSpPr/>
          <p:nvPr/>
        </p:nvSpPr>
        <p:spPr>
          <a:xfrm>
            <a:off x="2266950" y="3502025"/>
            <a:ext cx="865188" cy="0"/>
          </a:xfrm>
          <a:prstGeom prst="line">
            <a:avLst/>
          </a:prstGeom>
          <a:ln w="28575" cap="flat" cmpd="sng">
            <a:solidFill>
              <a:srgbClr val="000000"/>
            </a:solidFill>
            <a:prstDash val="solid"/>
            <a:headEnd type="none" w="med" len="med"/>
            <a:tailEnd type="triangle" w="med" len="med"/>
          </a:ln>
        </p:spPr>
      </p:sp>
      <p:sp>
        <p:nvSpPr>
          <p:cNvPr id="113687" name="Line 23"/>
          <p:cNvSpPr/>
          <p:nvPr/>
        </p:nvSpPr>
        <p:spPr>
          <a:xfrm>
            <a:off x="2808288" y="4546600"/>
            <a:ext cx="358775" cy="0"/>
          </a:xfrm>
          <a:prstGeom prst="line">
            <a:avLst/>
          </a:prstGeom>
          <a:ln w="28575" cap="flat" cmpd="sng">
            <a:solidFill>
              <a:srgbClr val="000000"/>
            </a:solidFill>
            <a:prstDash val="solid"/>
            <a:headEnd type="none" w="med" len="med"/>
            <a:tailEnd type="triangle" w="med" len="med"/>
          </a:ln>
        </p:spPr>
      </p:sp>
      <p:sp>
        <p:nvSpPr>
          <p:cNvPr id="113688" name="Line 24"/>
          <p:cNvSpPr/>
          <p:nvPr/>
        </p:nvSpPr>
        <p:spPr>
          <a:xfrm>
            <a:off x="2266950" y="5878513"/>
            <a:ext cx="936625" cy="0"/>
          </a:xfrm>
          <a:prstGeom prst="line">
            <a:avLst/>
          </a:prstGeom>
          <a:ln w="28575" cap="flat" cmpd="sng">
            <a:solidFill>
              <a:srgbClr val="000000"/>
            </a:solidFill>
            <a:prstDash val="solid"/>
            <a:headEnd type="none" w="med" len="med"/>
            <a:tailEnd type="triangle" w="med" len="med"/>
          </a:ln>
        </p:spPr>
      </p:sp>
      <p:sp>
        <p:nvSpPr>
          <p:cNvPr id="350233" name="Rectangle 25"/>
          <p:cNvSpPr/>
          <p:nvPr/>
        </p:nvSpPr>
        <p:spPr>
          <a:xfrm>
            <a:off x="2411413" y="2998788"/>
            <a:ext cx="792162" cy="396875"/>
          </a:xfrm>
          <a:prstGeom prst="rect">
            <a:avLst/>
          </a:prstGeom>
          <a:noFill/>
          <a:ln w="9525">
            <a:noFill/>
          </a:ln>
        </p:spPr>
        <p:txBody>
          <a:bodyPr>
            <a:spAutoFit/>
          </a:bodyPr>
          <a:lstStyle/>
          <a:p>
            <a:pPr algn="ctr"/>
            <a:r>
              <a:rPr lang="zh-CN" altLang="en-US" sz="2000" b="1" dirty="0">
                <a:solidFill>
                  <a:srgbClr val="CC3300"/>
                </a:solidFill>
                <a:latin typeface="黑体" panose="02010609060101010101" pitchFamily="49" charset="-122"/>
                <a:ea typeface="黑体" panose="02010609060101010101" pitchFamily="49" charset="-122"/>
              </a:rPr>
              <a:t>消光</a:t>
            </a:r>
          </a:p>
        </p:txBody>
      </p:sp>
      <p:sp>
        <p:nvSpPr>
          <p:cNvPr id="350234" name="Rectangle 26"/>
          <p:cNvSpPr/>
          <p:nvPr/>
        </p:nvSpPr>
        <p:spPr>
          <a:xfrm>
            <a:off x="2447925" y="4078288"/>
            <a:ext cx="792163" cy="396875"/>
          </a:xfrm>
          <a:prstGeom prst="rect">
            <a:avLst/>
          </a:prstGeom>
          <a:noFill/>
          <a:ln w="9525">
            <a:noFill/>
          </a:ln>
        </p:spPr>
        <p:txBody>
          <a:bodyPr>
            <a:spAutoFit/>
          </a:bodyPr>
          <a:lstStyle/>
          <a:p>
            <a:pPr algn="ctr"/>
            <a:r>
              <a:rPr lang="zh-CN" altLang="en-US" sz="2000" b="1" dirty="0">
                <a:solidFill>
                  <a:srgbClr val="CC3300"/>
                </a:solidFill>
                <a:latin typeface="黑体" panose="02010609060101010101" pitchFamily="49" charset="-122"/>
                <a:ea typeface="黑体" panose="02010609060101010101" pitchFamily="49" charset="-122"/>
              </a:rPr>
              <a:t>不变</a:t>
            </a:r>
          </a:p>
        </p:txBody>
      </p:sp>
      <p:sp>
        <p:nvSpPr>
          <p:cNvPr id="350235" name="Rectangle 27"/>
          <p:cNvSpPr/>
          <p:nvPr/>
        </p:nvSpPr>
        <p:spPr>
          <a:xfrm>
            <a:off x="2411413" y="5375275"/>
            <a:ext cx="755650" cy="396875"/>
          </a:xfrm>
          <a:prstGeom prst="rect">
            <a:avLst/>
          </a:prstGeom>
          <a:noFill/>
          <a:ln w="9525">
            <a:noFill/>
          </a:ln>
        </p:spPr>
        <p:txBody>
          <a:bodyPr>
            <a:spAutoFit/>
          </a:bodyPr>
          <a:lstStyle/>
          <a:p>
            <a:pPr algn="ctr"/>
            <a:r>
              <a:rPr lang="zh-CN" altLang="en-US" sz="2000" b="1" dirty="0">
                <a:solidFill>
                  <a:srgbClr val="CC3300"/>
                </a:solidFill>
                <a:latin typeface="黑体" panose="02010609060101010101" pitchFamily="49" charset="-122"/>
                <a:ea typeface="黑体" panose="02010609060101010101" pitchFamily="49" charset="-122"/>
              </a:rPr>
              <a:t>变化</a:t>
            </a:r>
          </a:p>
        </p:txBody>
      </p:sp>
      <p:sp>
        <p:nvSpPr>
          <p:cNvPr id="350236" name="Rectangle 28"/>
          <p:cNvSpPr/>
          <p:nvPr/>
        </p:nvSpPr>
        <p:spPr>
          <a:xfrm>
            <a:off x="2232025" y="5951538"/>
            <a:ext cx="1008063" cy="396875"/>
          </a:xfrm>
          <a:prstGeom prst="rect">
            <a:avLst/>
          </a:prstGeom>
          <a:noFill/>
          <a:ln w="9525">
            <a:noFill/>
          </a:ln>
        </p:spPr>
        <p:txBody>
          <a:bodyPr>
            <a:spAutoFit/>
          </a:bodyPr>
          <a:lstStyle/>
          <a:p>
            <a:pPr algn="ctr"/>
            <a:r>
              <a:rPr lang="zh-CN" altLang="en-US" sz="2000" b="1" dirty="0">
                <a:solidFill>
                  <a:srgbClr val="CC3300"/>
                </a:solidFill>
                <a:latin typeface="黑体" panose="02010609060101010101" pitchFamily="49" charset="-122"/>
                <a:ea typeface="黑体" panose="02010609060101010101" pitchFamily="49" charset="-122"/>
              </a:rPr>
              <a:t>无消光</a:t>
            </a:r>
          </a:p>
        </p:txBody>
      </p:sp>
      <p:sp>
        <p:nvSpPr>
          <p:cNvPr id="113693" name="Line 29"/>
          <p:cNvSpPr/>
          <p:nvPr/>
        </p:nvSpPr>
        <p:spPr>
          <a:xfrm>
            <a:off x="4752975" y="5842000"/>
            <a:ext cx="1223963" cy="0"/>
          </a:xfrm>
          <a:prstGeom prst="line">
            <a:avLst/>
          </a:prstGeom>
          <a:ln w="28575" cap="flat" cmpd="sng">
            <a:solidFill>
              <a:srgbClr val="000000"/>
            </a:solidFill>
            <a:prstDash val="solid"/>
            <a:headEnd type="none" w="med" len="med"/>
            <a:tailEnd type="none" w="med" len="med"/>
          </a:ln>
        </p:spPr>
      </p:sp>
      <p:sp>
        <p:nvSpPr>
          <p:cNvPr id="350238" name="Rectangle 30"/>
          <p:cNvSpPr/>
          <p:nvPr/>
        </p:nvSpPr>
        <p:spPr>
          <a:xfrm>
            <a:off x="4824413" y="5913276"/>
            <a:ext cx="1079500" cy="396875"/>
          </a:xfrm>
          <a:prstGeom prst="rect">
            <a:avLst/>
          </a:prstGeom>
          <a:noFill/>
          <a:ln w="28575">
            <a:noFill/>
          </a:ln>
        </p:spPr>
        <p:txBody>
          <a:bodyPr wrap="none">
            <a:spAutoFit/>
          </a:bodyPr>
          <a:lstStyle/>
          <a:p>
            <a:pPr algn="ctr"/>
            <a:r>
              <a:rPr lang="zh-CN" altLang="en-US" sz="2000" b="1" dirty="0">
                <a:solidFill>
                  <a:schemeClr val="accent2"/>
                </a:solidFill>
                <a:latin typeface="黑体" panose="02010609060101010101" pitchFamily="49" charset="-122"/>
                <a:ea typeface="黑体" panose="02010609060101010101" pitchFamily="49" charset="-122"/>
              </a:rPr>
              <a:t>检偏器</a:t>
            </a:r>
            <a:r>
              <a:rPr lang="en-US" altLang="zh-CN" sz="2000" b="1" dirty="0">
                <a:solidFill>
                  <a:schemeClr val="accent2"/>
                </a:solidFill>
                <a:latin typeface="黑体" panose="02010609060101010101" pitchFamily="49" charset="-122"/>
                <a:ea typeface="黑体" panose="02010609060101010101" pitchFamily="49" charset="-122"/>
              </a:rPr>
              <a:t>2</a:t>
            </a:r>
          </a:p>
        </p:txBody>
      </p:sp>
      <p:sp>
        <p:nvSpPr>
          <p:cNvPr id="350239" name="Rectangle 31"/>
          <p:cNvSpPr/>
          <p:nvPr/>
        </p:nvSpPr>
        <p:spPr>
          <a:xfrm>
            <a:off x="4752975" y="5265204"/>
            <a:ext cx="1223963" cy="576064"/>
          </a:xfrm>
          <a:prstGeom prst="rect">
            <a:avLst/>
          </a:prstGeom>
          <a:noFill/>
          <a:ln w="28575">
            <a:noFill/>
          </a:ln>
        </p:spPr>
        <p:txBody>
          <a:bodyPr/>
          <a:lstStyle/>
          <a:p>
            <a:pPr marL="533400" indent="-533400" algn="ctr" eaLnBrk="1" hangingPunct="1">
              <a:lnSpc>
                <a:spcPct val="80000"/>
              </a:lnSpc>
              <a:spcBef>
                <a:spcPct val="20000"/>
              </a:spcBef>
            </a:pPr>
            <a:r>
              <a:rPr lang="en-US" altLang="zh-CN" sz="2000" b="1" dirty="0">
                <a:solidFill>
                  <a:schemeClr val="accent2"/>
                </a:solidFill>
                <a:latin typeface="黑体" panose="02010609060101010101" pitchFamily="49" charset="-122"/>
                <a:ea typeface="黑体" panose="02010609060101010101" pitchFamily="49" charset="-122"/>
              </a:rPr>
              <a:t>1/4</a:t>
            </a:r>
            <a:r>
              <a:rPr lang="zh-CN" altLang="en-US" sz="2000" b="1">
                <a:solidFill>
                  <a:schemeClr val="accent2"/>
                </a:solidFill>
                <a:latin typeface="黑体" panose="02010609060101010101" pitchFamily="49" charset="-122"/>
                <a:ea typeface="黑体" panose="02010609060101010101" pitchFamily="49" charset="-122"/>
              </a:rPr>
              <a:t>波</a:t>
            </a:r>
            <a:r>
              <a:rPr lang="zh-CN" altLang="en-US" sz="2000" b="1" smtClean="0">
                <a:solidFill>
                  <a:schemeClr val="accent2"/>
                </a:solidFill>
                <a:latin typeface="黑体" panose="02010609060101010101" pitchFamily="49" charset="-122"/>
                <a:ea typeface="黑体" panose="02010609060101010101" pitchFamily="49" charset="-122"/>
              </a:rPr>
              <a:t>片</a:t>
            </a:r>
            <a:endParaRPr lang="en-US" altLang="zh-CN" sz="2000" b="1" smtClean="0">
              <a:solidFill>
                <a:schemeClr val="accent2"/>
              </a:solidFill>
              <a:latin typeface="黑体" panose="02010609060101010101" pitchFamily="49" charset="-122"/>
              <a:ea typeface="黑体" panose="02010609060101010101" pitchFamily="49" charset="-122"/>
            </a:endParaRPr>
          </a:p>
          <a:p>
            <a:pPr marL="533400" indent="-533400" algn="ctr" eaLnBrk="1" hangingPunct="1">
              <a:lnSpc>
                <a:spcPct val="80000"/>
              </a:lnSpc>
              <a:spcBef>
                <a:spcPct val="20000"/>
              </a:spcBef>
            </a:pPr>
            <a:r>
              <a:rPr lang="zh-CN" altLang="en-US" sz="2000" b="1" smtClean="0">
                <a:solidFill>
                  <a:schemeClr val="accent2"/>
                </a:solidFill>
                <a:latin typeface="黑体" panose="02010609060101010101" pitchFamily="49" charset="-122"/>
                <a:ea typeface="黑体" panose="02010609060101010101" pitchFamily="49" charset="-122"/>
              </a:rPr>
              <a:t>轴重合</a:t>
            </a:r>
            <a:endParaRPr lang="zh-CN" altLang="en-US" sz="2000" b="1" dirty="0">
              <a:solidFill>
                <a:schemeClr val="accent2"/>
              </a:solidFill>
              <a:latin typeface="黑体" panose="02010609060101010101" pitchFamily="49" charset="-122"/>
              <a:ea typeface="黑体" panose="02010609060101010101" pitchFamily="49" charset="-122"/>
            </a:endParaRPr>
          </a:p>
        </p:txBody>
      </p:sp>
      <p:sp>
        <p:nvSpPr>
          <p:cNvPr id="113696" name="Rectangle 32"/>
          <p:cNvSpPr/>
          <p:nvPr/>
        </p:nvSpPr>
        <p:spPr>
          <a:xfrm>
            <a:off x="7200900" y="3862388"/>
            <a:ext cx="1547813" cy="406400"/>
          </a:xfrm>
          <a:prstGeom prst="rect">
            <a:avLst/>
          </a:prstGeom>
          <a:solidFill>
            <a:srgbClr val="FFC000"/>
          </a:solidFill>
          <a:ln w="9525" cap="flat" cmpd="sng">
            <a:solidFill>
              <a:srgbClr val="FF6600"/>
            </a:solidFill>
            <a:prstDash val="solid"/>
            <a:miter/>
            <a:headEnd type="none" w="med" len="med"/>
            <a:tailEnd type="none" w="med" len="med"/>
          </a:ln>
        </p:spPr>
        <p:txBody>
          <a:bodyPr>
            <a:spAutoFit/>
          </a:bodyPr>
          <a:lstStyle/>
          <a:p>
            <a:pPr algn="ctr"/>
            <a:r>
              <a:rPr lang="zh-CN" altLang="en-US" sz="2000" b="1" dirty="0">
                <a:latin typeface="黑体" panose="02010609060101010101" pitchFamily="49" charset="-122"/>
                <a:ea typeface="黑体" panose="02010609060101010101" pitchFamily="49" charset="-122"/>
              </a:rPr>
              <a:t>圆偏振光</a:t>
            </a:r>
          </a:p>
        </p:txBody>
      </p:sp>
      <p:sp>
        <p:nvSpPr>
          <p:cNvPr id="113697" name="Rectangle 33"/>
          <p:cNvSpPr/>
          <p:nvPr/>
        </p:nvSpPr>
        <p:spPr>
          <a:xfrm>
            <a:off x="7235825" y="4510088"/>
            <a:ext cx="1512888" cy="360362"/>
          </a:xfrm>
          <a:prstGeom prst="rect">
            <a:avLst/>
          </a:prstGeom>
          <a:solidFill>
            <a:srgbClr val="FFC000"/>
          </a:solidFill>
          <a:ln w="9525" cap="flat" cmpd="sng">
            <a:solidFill>
              <a:srgbClr val="FF6600"/>
            </a:solidFill>
            <a:prstDash val="solid"/>
            <a:miter/>
            <a:headEnd type="none" w="med" len="med"/>
            <a:tailEnd type="none" w="med" len="med"/>
          </a:ln>
        </p:spPr>
        <p:txBody>
          <a:bodyPr/>
          <a:lstStyle/>
          <a:p>
            <a:pPr marL="533400" indent="-533400" algn="ctr" eaLnBrk="1" hangingPunct="1">
              <a:lnSpc>
                <a:spcPct val="80000"/>
              </a:lnSpc>
              <a:spcBef>
                <a:spcPct val="20000"/>
              </a:spcBef>
            </a:pPr>
            <a:r>
              <a:rPr lang="zh-CN" altLang="en-US" sz="2000" b="1" dirty="0">
                <a:latin typeface="黑体" panose="02010609060101010101" pitchFamily="49" charset="-122"/>
                <a:ea typeface="黑体" panose="02010609060101010101" pitchFamily="49" charset="-122"/>
              </a:rPr>
              <a:t>自然光</a:t>
            </a:r>
          </a:p>
        </p:txBody>
      </p:sp>
      <p:sp>
        <p:nvSpPr>
          <p:cNvPr id="113698" name="Rectangle 34"/>
          <p:cNvSpPr/>
          <p:nvPr/>
        </p:nvSpPr>
        <p:spPr>
          <a:xfrm>
            <a:off x="7235825" y="5986463"/>
            <a:ext cx="1512888" cy="406400"/>
          </a:xfrm>
          <a:prstGeom prst="rect">
            <a:avLst/>
          </a:prstGeom>
          <a:solidFill>
            <a:srgbClr val="FFC000"/>
          </a:solidFill>
          <a:ln w="9525" cap="flat" cmpd="sng">
            <a:solidFill>
              <a:srgbClr val="FF6600"/>
            </a:solidFill>
            <a:prstDash val="solid"/>
            <a:miter/>
            <a:headEnd type="none" w="med" len="med"/>
            <a:tailEnd type="none" w="med" len="med"/>
          </a:ln>
        </p:spPr>
        <p:txBody>
          <a:bodyPr>
            <a:spAutoFit/>
          </a:bodyPr>
          <a:lstStyle/>
          <a:p>
            <a:pPr algn="ctr"/>
            <a:r>
              <a:rPr lang="zh-CN" altLang="en-US" sz="2000" b="1" dirty="0">
                <a:latin typeface="Times New Roman" panose="02020603050405020304" pitchFamily="18" charset="0"/>
                <a:ea typeface="黑体" panose="02010609060101010101" pitchFamily="49" charset="-122"/>
              </a:rPr>
              <a:t>部分偏振光</a:t>
            </a:r>
          </a:p>
        </p:txBody>
      </p:sp>
      <p:sp>
        <p:nvSpPr>
          <p:cNvPr id="113699" name="Rectangle 35"/>
          <p:cNvSpPr/>
          <p:nvPr/>
        </p:nvSpPr>
        <p:spPr>
          <a:xfrm>
            <a:off x="7235825" y="5265738"/>
            <a:ext cx="1512888" cy="406400"/>
          </a:xfrm>
          <a:prstGeom prst="rect">
            <a:avLst/>
          </a:prstGeom>
          <a:solidFill>
            <a:srgbClr val="FFC000"/>
          </a:solidFill>
          <a:ln w="9525" cap="flat" cmpd="sng">
            <a:solidFill>
              <a:srgbClr val="FF6600"/>
            </a:solidFill>
            <a:prstDash val="solid"/>
            <a:miter/>
            <a:headEnd type="none" w="med" len="med"/>
            <a:tailEnd type="none" w="med" len="med"/>
          </a:ln>
        </p:spPr>
        <p:txBody>
          <a:bodyPr>
            <a:spAutoFit/>
          </a:bodyPr>
          <a:lstStyle/>
          <a:p>
            <a:pPr algn="ctr"/>
            <a:r>
              <a:rPr lang="zh-CN" altLang="en-US" sz="2000" b="1" dirty="0">
                <a:latin typeface="黑体" panose="02010609060101010101" pitchFamily="49" charset="-122"/>
                <a:ea typeface="黑体" panose="02010609060101010101" pitchFamily="49" charset="-122"/>
              </a:rPr>
              <a:t>椭圆偏振光</a:t>
            </a:r>
          </a:p>
        </p:txBody>
      </p:sp>
      <p:sp>
        <p:nvSpPr>
          <p:cNvPr id="113700" name="Line 36"/>
          <p:cNvSpPr/>
          <p:nvPr/>
        </p:nvSpPr>
        <p:spPr>
          <a:xfrm>
            <a:off x="4787900" y="4510088"/>
            <a:ext cx="1223963" cy="0"/>
          </a:xfrm>
          <a:prstGeom prst="line">
            <a:avLst/>
          </a:prstGeom>
          <a:ln w="28575" cap="flat" cmpd="sng">
            <a:solidFill>
              <a:srgbClr val="000000"/>
            </a:solidFill>
            <a:prstDash val="solid"/>
            <a:headEnd type="none" w="med" len="med"/>
            <a:tailEnd type="none" w="med" len="med"/>
          </a:ln>
        </p:spPr>
      </p:sp>
      <p:sp>
        <p:nvSpPr>
          <p:cNvPr id="350245" name="Rectangle 37"/>
          <p:cNvSpPr/>
          <p:nvPr/>
        </p:nvSpPr>
        <p:spPr>
          <a:xfrm>
            <a:off x="4859338" y="4635500"/>
            <a:ext cx="1079500" cy="396875"/>
          </a:xfrm>
          <a:prstGeom prst="rect">
            <a:avLst/>
          </a:prstGeom>
          <a:noFill/>
          <a:ln w="28575">
            <a:noFill/>
          </a:ln>
        </p:spPr>
        <p:txBody>
          <a:bodyPr wrap="none">
            <a:spAutoFit/>
          </a:bodyPr>
          <a:lstStyle/>
          <a:p>
            <a:pPr algn="ctr"/>
            <a:r>
              <a:rPr lang="zh-CN" altLang="en-US" sz="2000" b="1" dirty="0">
                <a:solidFill>
                  <a:schemeClr val="accent2"/>
                </a:solidFill>
                <a:latin typeface="黑体" panose="02010609060101010101" pitchFamily="49" charset="-122"/>
                <a:ea typeface="黑体" panose="02010609060101010101" pitchFamily="49" charset="-122"/>
              </a:rPr>
              <a:t>检偏器</a:t>
            </a:r>
            <a:r>
              <a:rPr lang="en-US" altLang="zh-CN" sz="2000" b="1" dirty="0">
                <a:solidFill>
                  <a:schemeClr val="accent2"/>
                </a:solidFill>
                <a:latin typeface="黑体" panose="02010609060101010101" pitchFamily="49" charset="-122"/>
                <a:ea typeface="黑体" panose="02010609060101010101" pitchFamily="49" charset="-122"/>
              </a:rPr>
              <a:t>2</a:t>
            </a:r>
          </a:p>
        </p:txBody>
      </p:sp>
      <p:sp>
        <p:nvSpPr>
          <p:cNvPr id="350246" name="Rectangle 38"/>
          <p:cNvSpPr/>
          <p:nvPr/>
        </p:nvSpPr>
        <p:spPr>
          <a:xfrm>
            <a:off x="4787900" y="4078288"/>
            <a:ext cx="1223963" cy="288925"/>
          </a:xfrm>
          <a:prstGeom prst="rect">
            <a:avLst/>
          </a:prstGeom>
          <a:noFill/>
          <a:ln w="28575">
            <a:noFill/>
          </a:ln>
        </p:spPr>
        <p:txBody>
          <a:bodyPr/>
          <a:lstStyle/>
          <a:p>
            <a:pPr marL="533400" indent="-533400" algn="ctr" eaLnBrk="1" hangingPunct="1">
              <a:lnSpc>
                <a:spcPct val="80000"/>
              </a:lnSpc>
              <a:spcBef>
                <a:spcPct val="20000"/>
              </a:spcBef>
            </a:pPr>
            <a:r>
              <a:rPr lang="en-US" altLang="zh-CN" sz="2000" b="1" dirty="0">
                <a:solidFill>
                  <a:schemeClr val="accent2"/>
                </a:solidFill>
                <a:latin typeface="黑体" panose="02010609060101010101" pitchFamily="49" charset="-122"/>
                <a:ea typeface="黑体" panose="02010609060101010101" pitchFamily="49" charset="-122"/>
              </a:rPr>
              <a:t>1/4</a:t>
            </a:r>
            <a:r>
              <a:rPr lang="zh-CN" altLang="en-US" sz="2000" b="1" dirty="0">
                <a:solidFill>
                  <a:schemeClr val="accent2"/>
                </a:solidFill>
                <a:latin typeface="黑体" panose="02010609060101010101" pitchFamily="49" charset="-122"/>
                <a:ea typeface="黑体" panose="02010609060101010101" pitchFamily="49" charset="-122"/>
              </a:rPr>
              <a:t>波片</a:t>
            </a:r>
          </a:p>
        </p:txBody>
      </p:sp>
      <p:sp>
        <p:nvSpPr>
          <p:cNvPr id="113703" name="Line 39"/>
          <p:cNvSpPr/>
          <p:nvPr/>
        </p:nvSpPr>
        <p:spPr>
          <a:xfrm>
            <a:off x="6011863" y="4149725"/>
            <a:ext cx="1152525" cy="0"/>
          </a:xfrm>
          <a:prstGeom prst="line">
            <a:avLst/>
          </a:prstGeom>
          <a:ln w="28575" cap="flat" cmpd="sng">
            <a:solidFill>
              <a:srgbClr val="000000"/>
            </a:solidFill>
            <a:prstDash val="solid"/>
            <a:headEnd type="none" w="med" len="med"/>
            <a:tailEnd type="triangle" w="med" len="med"/>
          </a:ln>
        </p:spPr>
      </p:sp>
      <p:sp>
        <p:nvSpPr>
          <p:cNvPr id="113704" name="Line 40"/>
          <p:cNvSpPr/>
          <p:nvPr/>
        </p:nvSpPr>
        <p:spPr>
          <a:xfrm>
            <a:off x="6011863" y="4725988"/>
            <a:ext cx="1152525" cy="0"/>
          </a:xfrm>
          <a:prstGeom prst="line">
            <a:avLst/>
          </a:prstGeom>
          <a:ln w="28575" cap="flat" cmpd="sng">
            <a:solidFill>
              <a:srgbClr val="000000"/>
            </a:solidFill>
            <a:prstDash val="solid"/>
            <a:headEnd type="none" w="med" len="med"/>
            <a:tailEnd type="triangle" w="med" len="med"/>
          </a:ln>
        </p:spPr>
      </p:sp>
      <p:sp>
        <p:nvSpPr>
          <p:cNvPr id="350249" name="Rectangle 41"/>
          <p:cNvSpPr/>
          <p:nvPr/>
        </p:nvSpPr>
        <p:spPr>
          <a:xfrm>
            <a:off x="6192838" y="3717925"/>
            <a:ext cx="755650" cy="396875"/>
          </a:xfrm>
          <a:prstGeom prst="rect">
            <a:avLst/>
          </a:prstGeom>
          <a:noFill/>
          <a:ln w="9525">
            <a:noFill/>
          </a:ln>
        </p:spPr>
        <p:txBody>
          <a:bodyPr>
            <a:spAutoFit/>
          </a:bodyPr>
          <a:lstStyle/>
          <a:p>
            <a:pPr algn="ctr"/>
            <a:r>
              <a:rPr lang="zh-CN" altLang="en-US" sz="2000" b="1" dirty="0">
                <a:solidFill>
                  <a:srgbClr val="CC3300"/>
                </a:solidFill>
                <a:latin typeface="黑体" panose="02010609060101010101" pitchFamily="49" charset="-122"/>
                <a:ea typeface="黑体" panose="02010609060101010101" pitchFamily="49" charset="-122"/>
              </a:rPr>
              <a:t>消光</a:t>
            </a:r>
          </a:p>
        </p:txBody>
      </p:sp>
      <p:sp>
        <p:nvSpPr>
          <p:cNvPr id="350250" name="Rectangle 42"/>
          <p:cNvSpPr/>
          <p:nvPr/>
        </p:nvSpPr>
        <p:spPr>
          <a:xfrm>
            <a:off x="6192838" y="5049838"/>
            <a:ext cx="719137" cy="396875"/>
          </a:xfrm>
          <a:prstGeom prst="rect">
            <a:avLst/>
          </a:prstGeom>
          <a:noFill/>
          <a:ln w="9525">
            <a:noFill/>
          </a:ln>
        </p:spPr>
        <p:txBody>
          <a:bodyPr>
            <a:spAutoFit/>
          </a:bodyPr>
          <a:lstStyle/>
          <a:p>
            <a:pPr algn="ctr"/>
            <a:r>
              <a:rPr lang="zh-CN" altLang="en-US" sz="2000" b="1" dirty="0">
                <a:solidFill>
                  <a:srgbClr val="CC3300"/>
                </a:solidFill>
                <a:latin typeface="黑体" panose="02010609060101010101" pitchFamily="49" charset="-122"/>
                <a:ea typeface="黑体" panose="02010609060101010101" pitchFamily="49" charset="-122"/>
              </a:rPr>
              <a:t>消光</a:t>
            </a:r>
          </a:p>
        </p:txBody>
      </p:sp>
      <p:sp>
        <p:nvSpPr>
          <p:cNvPr id="350251" name="Rectangle 43"/>
          <p:cNvSpPr/>
          <p:nvPr/>
        </p:nvSpPr>
        <p:spPr>
          <a:xfrm>
            <a:off x="6119813" y="4294188"/>
            <a:ext cx="1008062" cy="396875"/>
          </a:xfrm>
          <a:prstGeom prst="rect">
            <a:avLst/>
          </a:prstGeom>
          <a:noFill/>
          <a:ln w="9525">
            <a:noFill/>
          </a:ln>
        </p:spPr>
        <p:txBody>
          <a:bodyPr>
            <a:spAutoFit/>
          </a:bodyPr>
          <a:lstStyle/>
          <a:p>
            <a:pPr algn="ctr"/>
            <a:r>
              <a:rPr lang="zh-CN" altLang="en-US" sz="2000" b="1" dirty="0">
                <a:solidFill>
                  <a:srgbClr val="CC3300"/>
                </a:solidFill>
                <a:latin typeface="黑体" panose="02010609060101010101" pitchFamily="49" charset="-122"/>
                <a:ea typeface="黑体" panose="02010609060101010101" pitchFamily="49" charset="-122"/>
              </a:rPr>
              <a:t>无消光</a:t>
            </a:r>
          </a:p>
        </p:txBody>
      </p:sp>
      <p:sp>
        <p:nvSpPr>
          <p:cNvPr id="350252" name="Rectangle 44"/>
          <p:cNvSpPr/>
          <p:nvPr/>
        </p:nvSpPr>
        <p:spPr>
          <a:xfrm>
            <a:off x="6121400" y="5699125"/>
            <a:ext cx="1008063" cy="396875"/>
          </a:xfrm>
          <a:prstGeom prst="rect">
            <a:avLst/>
          </a:prstGeom>
          <a:noFill/>
          <a:ln w="9525">
            <a:noFill/>
          </a:ln>
        </p:spPr>
        <p:txBody>
          <a:bodyPr>
            <a:spAutoFit/>
          </a:bodyPr>
          <a:lstStyle/>
          <a:p>
            <a:pPr algn="ctr"/>
            <a:r>
              <a:rPr lang="zh-CN" altLang="en-US" sz="2000" b="1" dirty="0">
                <a:solidFill>
                  <a:srgbClr val="CC3300"/>
                </a:solidFill>
                <a:latin typeface="黑体" panose="02010609060101010101" pitchFamily="49" charset="-122"/>
                <a:ea typeface="黑体" panose="02010609060101010101" pitchFamily="49" charset="-122"/>
              </a:rPr>
              <a:t>无消光</a:t>
            </a:r>
          </a:p>
        </p:txBody>
      </p:sp>
      <p:sp>
        <p:nvSpPr>
          <p:cNvPr id="113709" name="Line 45"/>
          <p:cNvSpPr/>
          <p:nvPr/>
        </p:nvSpPr>
        <p:spPr>
          <a:xfrm>
            <a:off x="6011863" y="4149725"/>
            <a:ext cx="0" cy="576263"/>
          </a:xfrm>
          <a:prstGeom prst="line">
            <a:avLst/>
          </a:prstGeom>
          <a:ln w="28575" cap="flat" cmpd="sng">
            <a:solidFill>
              <a:srgbClr val="000000"/>
            </a:solidFill>
            <a:prstDash val="solid"/>
            <a:headEnd type="none" w="med" len="med"/>
            <a:tailEnd type="none" w="med" len="med"/>
          </a:ln>
        </p:spPr>
      </p:sp>
      <p:sp>
        <p:nvSpPr>
          <p:cNvPr id="113710" name="Line 46"/>
          <p:cNvSpPr/>
          <p:nvPr/>
        </p:nvSpPr>
        <p:spPr>
          <a:xfrm>
            <a:off x="6048375" y="5483225"/>
            <a:ext cx="1152525" cy="0"/>
          </a:xfrm>
          <a:prstGeom prst="line">
            <a:avLst/>
          </a:prstGeom>
          <a:ln w="28575" cap="flat" cmpd="sng">
            <a:solidFill>
              <a:srgbClr val="000000"/>
            </a:solidFill>
            <a:prstDash val="solid"/>
            <a:headEnd type="none" w="med" len="med"/>
            <a:tailEnd type="triangle" w="med" len="med"/>
          </a:ln>
        </p:spPr>
      </p:sp>
      <p:sp>
        <p:nvSpPr>
          <p:cNvPr id="113711" name="Line 47"/>
          <p:cNvSpPr/>
          <p:nvPr/>
        </p:nvSpPr>
        <p:spPr>
          <a:xfrm>
            <a:off x="6048375" y="6202363"/>
            <a:ext cx="1116013" cy="0"/>
          </a:xfrm>
          <a:prstGeom prst="line">
            <a:avLst/>
          </a:prstGeom>
          <a:ln w="28575" cap="flat" cmpd="sng">
            <a:solidFill>
              <a:srgbClr val="000000"/>
            </a:solidFill>
            <a:prstDash val="solid"/>
            <a:headEnd type="none" w="med" len="med"/>
            <a:tailEnd type="triangle" w="med" len="med"/>
          </a:ln>
        </p:spPr>
      </p:sp>
      <p:sp>
        <p:nvSpPr>
          <p:cNvPr id="113712" name="Line 48"/>
          <p:cNvSpPr/>
          <p:nvPr/>
        </p:nvSpPr>
        <p:spPr>
          <a:xfrm>
            <a:off x="6048375" y="5483225"/>
            <a:ext cx="0" cy="719138"/>
          </a:xfrm>
          <a:prstGeom prst="line">
            <a:avLst/>
          </a:prstGeom>
          <a:ln w="28575" cap="flat" cmpd="sng">
            <a:solidFill>
              <a:srgbClr val="000000"/>
            </a:solidFill>
            <a:prstDash val="solid"/>
            <a:headEnd type="none" w="med" len="med"/>
            <a:tailEnd type="none" w="med" len="med"/>
          </a:ln>
        </p:spPr>
      </p:sp>
      <p:sp>
        <p:nvSpPr>
          <p:cNvPr id="2" name="Rectangle 13"/>
          <p:cNvSpPr/>
          <p:nvPr/>
        </p:nvSpPr>
        <p:spPr>
          <a:xfrm>
            <a:off x="5435918" y="2887663"/>
            <a:ext cx="1223962" cy="288925"/>
          </a:xfrm>
          <a:prstGeom prst="rect">
            <a:avLst/>
          </a:prstGeom>
          <a:noFill/>
          <a:ln w="9525">
            <a:noFill/>
          </a:ln>
        </p:spPr>
        <p:txBody>
          <a:bodyPr/>
          <a:lstStyle/>
          <a:p>
            <a:pPr marL="533400" indent="-533400" algn="l" eaLnBrk="1" hangingPunct="1">
              <a:lnSpc>
                <a:spcPct val="80000"/>
              </a:lnSpc>
              <a:spcBef>
                <a:spcPct val="20000"/>
              </a:spcBef>
            </a:pPr>
            <a:r>
              <a:rPr lang="en-US" sz="2000" b="1" dirty="0">
                <a:solidFill>
                  <a:schemeClr val="accent2"/>
                </a:solidFill>
                <a:latin typeface="黑体" panose="02010609060101010101" pitchFamily="49" charset="-122"/>
                <a:ea typeface="黑体" panose="02010609060101010101" pitchFamily="49" charset="-122"/>
              </a:rPr>
              <a:t>45</a:t>
            </a:r>
            <a:r>
              <a:rPr lang="zh-CN" altLang="en-US" sz="2000" b="1" dirty="0">
                <a:solidFill>
                  <a:schemeClr val="accent2"/>
                </a:solidFill>
                <a:latin typeface="黑体" panose="02010609060101010101" pitchFamily="49" charset="-122"/>
                <a:ea typeface="黑体" panose="02010609060101010101" pitchFamily="49" charset="-122"/>
              </a:rPr>
              <a:t>度条件</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50213"/>
                                        </p:tgtEl>
                                        <p:attrNameLst>
                                          <p:attrName>style.visibility</p:attrName>
                                        </p:attrNameLst>
                                      </p:cBhvr>
                                      <p:to>
                                        <p:strVal val="visible"/>
                                      </p:to>
                                    </p:set>
                                    <p:animEffect transition="in" filter="blinds(horizontal)">
                                      <p:cBhvr>
                                        <p:cTn id="7" dur="500"/>
                                        <p:tgtEl>
                                          <p:spTgt spid="350213"/>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50220"/>
                                        </p:tgtEl>
                                        <p:attrNameLst>
                                          <p:attrName>style.visibility</p:attrName>
                                        </p:attrNameLst>
                                      </p:cBhvr>
                                      <p:to>
                                        <p:strVal val="visible"/>
                                      </p:to>
                                    </p:set>
                                    <p:animEffect transition="in" filter="blinds(horizontal)">
                                      <p:cBhvr>
                                        <p:cTn id="12" dur="500"/>
                                        <p:tgtEl>
                                          <p:spTgt spid="350220"/>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50221"/>
                                        </p:tgtEl>
                                        <p:attrNameLst>
                                          <p:attrName>style.visibility</p:attrName>
                                        </p:attrNameLst>
                                      </p:cBhvr>
                                      <p:to>
                                        <p:strVal val="visible"/>
                                      </p:to>
                                    </p:set>
                                    <p:animEffect transition="in" filter="blinds(horizontal)">
                                      <p:cBhvr>
                                        <p:cTn id="17" dur="500"/>
                                        <p:tgtEl>
                                          <p:spTgt spid="350221"/>
                                        </p:tgtEl>
                                      </p:cBhvr>
                                    </p:animEffect>
                                  </p:childTnLst>
                                </p:cTn>
                              </p:par>
                              <p:par>
                                <p:cTn id="18" presetID="3" presetClass="entr" presetSubtype="10" fill="hold" grpId="0" nodeType="with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blinds(horizontal)">
                                      <p:cBhvr>
                                        <p:cTn id="20" dur="500"/>
                                        <p:tgtEl>
                                          <p:spTgt spid="2"/>
                                        </p:tgtEl>
                                      </p:cBhvr>
                                    </p:animEffect>
                                  </p:childTnLst>
                                </p:cTn>
                              </p:par>
                            </p:childTnLst>
                          </p:cTn>
                        </p:par>
                      </p:childTnLst>
                    </p:cTn>
                  </p:par>
                  <p:par>
                    <p:cTn id="21" fill="hold">
                      <p:stCondLst>
                        <p:cond delay="indefinite"/>
                      </p:stCondLst>
                      <p:childTnLst>
                        <p:par>
                          <p:cTn id="22" fill="hold">
                            <p:stCondLst>
                              <p:cond delay="0"/>
                            </p:stCondLst>
                            <p:childTnLst>
                              <p:par>
                                <p:cTn id="23" presetID="3" presetClass="entr" presetSubtype="10" fill="hold" grpId="0" nodeType="clickEffect">
                                  <p:stCondLst>
                                    <p:cond delay="0"/>
                                  </p:stCondLst>
                                  <p:childTnLst>
                                    <p:set>
                                      <p:cBhvr>
                                        <p:cTn id="24" dur="1" fill="hold">
                                          <p:stCondLst>
                                            <p:cond delay="0"/>
                                          </p:stCondLst>
                                        </p:cTn>
                                        <p:tgtEl>
                                          <p:spTgt spid="350215"/>
                                        </p:tgtEl>
                                        <p:attrNameLst>
                                          <p:attrName>style.visibility</p:attrName>
                                        </p:attrNameLst>
                                      </p:cBhvr>
                                      <p:to>
                                        <p:strVal val="visible"/>
                                      </p:to>
                                    </p:set>
                                    <p:animEffect transition="in" filter="blinds(horizontal)">
                                      <p:cBhvr>
                                        <p:cTn id="25" dur="500"/>
                                        <p:tgtEl>
                                          <p:spTgt spid="350215"/>
                                        </p:tgtEl>
                                      </p:cBhvr>
                                    </p:animEffect>
                                  </p:childTnLst>
                                </p:cTn>
                              </p:par>
                            </p:childTnLst>
                          </p:cTn>
                        </p:par>
                      </p:childTnLst>
                    </p:cTn>
                  </p:par>
                  <p:par>
                    <p:cTn id="26" fill="hold">
                      <p:stCondLst>
                        <p:cond delay="indefinite"/>
                      </p:stCondLst>
                      <p:childTnLst>
                        <p:par>
                          <p:cTn id="27" fill="hold">
                            <p:stCondLst>
                              <p:cond delay="0"/>
                            </p:stCondLst>
                            <p:childTnLst>
                              <p:par>
                                <p:cTn id="28" presetID="3" presetClass="entr" presetSubtype="10" fill="hold" grpId="0" nodeType="clickEffect">
                                  <p:stCondLst>
                                    <p:cond delay="0"/>
                                  </p:stCondLst>
                                  <p:childTnLst>
                                    <p:set>
                                      <p:cBhvr>
                                        <p:cTn id="29" dur="1" fill="hold">
                                          <p:stCondLst>
                                            <p:cond delay="0"/>
                                          </p:stCondLst>
                                        </p:cTn>
                                        <p:tgtEl>
                                          <p:spTgt spid="350233"/>
                                        </p:tgtEl>
                                        <p:attrNameLst>
                                          <p:attrName>style.visibility</p:attrName>
                                        </p:attrNameLst>
                                      </p:cBhvr>
                                      <p:to>
                                        <p:strVal val="visible"/>
                                      </p:to>
                                    </p:set>
                                    <p:animEffect transition="in" filter="blinds(horizontal)">
                                      <p:cBhvr>
                                        <p:cTn id="30" dur="500"/>
                                        <p:tgtEl>
                                          <p:spTgt spid="350233"/>
                                        </p:tgtEl>
                                      </p:cBhvr>
                                    </p:animEffect>
                                  </p:childTnLst>
                                </p:cTn>
                              </p:par>
                            </p:childTnLst>
                          </p:cTn>
                        </p:par>
                      </p:childTnLst>
                    </p:cTn>
                  </p:par>
                  <p:par>
                    <p:cTn id="31" fill="hold">
                      <p:stCondLst>
                        <p:cond delay="indefinite"/>
                      </p:stCondLst>
                      <p:childTnLst>
                        <p:par>
                          <p:cTn id="32" fill="hold">
                            <p:stCondLst>
                              <p:cond delay="0"/>
                            </p:stCondLst>
                            <p:childTnLst>
                              <p:par>
                                <p:cTn id="33" presetID="3" presetClass="entr" presetSubtype="10" fill="hold" grpId="0" nodeType="clickEffect">
                                  <p:stCondLst>
                                    <p:cond delay="0"/>
                                  </p:stCondLst>
                                  <p:childTnLst>
                                    <p:set>
                                      <p:cBhvr>
                                        <p:cTn id="34" dur="1" fill="hold">
                                          <p:stCondLst>
                                            <p:cond delay="0"/>
                                          </p:stCondLst>
                                        </p:cTn>
                                        <p:tgtEl>
                                          <p:spTgt spid="350234"/>
                                        </p:tgtEl>
                                        <p:attrNameLst>
                                          <p:attrName>style.visibility</p:attrName>
                                        </p:attrNameLst>
                                      </p:cBhvr>
                                      <p:to>
                                        <p:strVal val="visible"/>
                                      </p:to>
                                    </p:set>
                                    <p:animEffect transition="in" filter="blinds(horizontal)">
                                      <p:cBhvr>
                                        <p:cTn id="35" dur="500"/>
                                        <p:tgtEl>
                                          <p:spTgt spid="350234"/>
                                        </p:tgtEl>
                                      </p:cBhvr>
                                    </p:animEffect>
                                  </p:childTnLst>
                                </p:cTn>
                              </p:par>
                            </p:childTnLst>
                          </p:cTn>
                        </p:par>
                      </p:childTnLst>
                    </p:cTn>
                  </p:par>
                  <p:par>
                    <p:cTn id="36" fill="hold">
                      <p:stCondLst>
                        <p:cond delay="indefinite"/>
                      </p:stCondLst>
                      <p:childTnLst>
                        <p:par>
                          <p:cTn id="37" fill="hold">
                            <p:stCondLst>
                              <p:cond delay="0"/>
                            </p:stCondLst>
                            <p:childTnLst>
                              <p:par>
                                <p:cTn id="38" presetID="3" presetClass="entr" presetSubtype="10" fill="hold" grpId="0" nodeType="clickEffect">
                                  <p:stCondLst>
                                    <p:cond delay="0"/>
                                  </p:stCondLst>
                                  <p:childTnLst>
                                    <p:set>
                                      <p:cBhvr>
                                        <p:cTn id="39" dur="1" fill="hold">
                                          <p:stCondLst>
                                            <p:cond delay="0"/>
                                          </p:stCondLst>
                                        </p:cTn>
                                        <p:tgtEl>
                                          <p:spTgt spid="350235"/>
                                        </p:tgtEl>
                                        <p:attrNameLst>
                                          <p:attrName>style.visibility</p:attrName>
                                        </p:attrNameLst>
                                      </p:cBhvr>
                                      <p:to>
                                        <p:strVal val="visible"/>
                                      </p:to>
                                    </p:set>
                                    <p:animEffect transition="in" filter="blinds(horizontal)">
                                      <p:cBhvr>
                                        <p:cTn id="40" dur="500"/>
                                        <p:tgtEl>
                                          <p:spTgt spid="350235"/>
                                        </p:tgtEl>
                                      </p:cBhvr>
                                    </p:animEffect>
                                  </p:childTnLst>
                                </p:cTn>
                              </p:par>
                              <p:par>
                                <p:cTn id="41" presetID="3" presetClass="entr" presetSubtype="10" fill="hold" grpId="0" nodeType="withEffect">
                                  <p:stCondLst>
                                    <p:cond delay="0"/>
                                  </p:stCondLst>
                                  <p:childTnLst>
                                    <p:set>
                                      <p:cBhvr>
                                        <p:cTn id="42" dur="1" fill="hold">
                                          <p:stCondLst>
                                            <p:cond delay="0"/>
                                          </p:stCondLst>
                                        </p:cTn>
                                        <p:tgtEl>
                                          <p:spTgt spid="350236"/>
                                        </p:tgtEl>
                                        <p:attrNameLst>
                                          <p:attrName>style.visibility</p:attrName>
                                        </p:attrNameLst>
                                      </p:cBhvr>
                                      <p:to>
                                        <p:strVal val="visible"/>
                                      </p:to>
                                    </p:set>
                                    <p:animEffect transition="in" filter="blinds(horizontal)">
                                      <p:cBhvr>
                                        <p:cTn id="43" dur="500"/>
                                        <p:tgtEl>
                                          <p:spTgt spid="350236"/>
                                        </p:tgtEl>
                                      </p:cBhvr>
                                    </p:animEffect>
                                  </p:childTnLst>
                                </p:cTn>
                              </p:par>
                            </p:childTnLst>
                          </p:cTn>
                        </p:par>
                      </p:childTnLst>
                    </p:cTn>
                  </p:par>
                  <p:par>
                    <p:cTn id="44" fill="hold">
                      <p:stCondLst>
                        <p:cond delay="indefinite"/>
                      </p:stCondLst>
                      <p:childTnLst>
                        <p:par>
                          <p:cTn id="45" fill="hold">
                            <p:stCondLst>
                              <p:cond delay="0"/>
                            </p:stCondLst>
                            <p:childTnLst>
                              <p:par>
                                <p:cTn id="46" presetID="3" presetClass="entr" presetSubtype="10" fill="hold" grpId="0" nodeType="clickEffect">
                                  <p:stCondLst>
                                    <p:cond delay="0"/>
                                  </p:stCondLst>
                                  <p:childTnLst>
                                    <p:set>
                                      <p:cBhvr>
                                        <p:cTn id="47" dur="500" fill="hold">
                                          <p:stCondLst>
                                            <p:cond delay="0"/>
                                          </p:stCondLst>
                                        </p:cTn>
                                        <p:tgtEl>
                                          <p:spTgt spid="350246"/>
                                        </p:tgtEl>
                                        <p:attrNameLst>
                                          <p:attrName>style.visibility</p:attrName>
                                        </p:attrNameLst>
                                      </p:cBhvr>
                                      <p:to>
                                        <p:strVal val="visible"/>
                                      </p:to>
                                    </p:set>
                                    <p:animEffect transition="in" filter="blinds(horizontal)">
                                      <p:cBhvr>
                                        <p:cTn id="48" dur="500"/>
                                        <p:tgtEl>
                                          <p:spTgt spid="350246"/>
                                        </p:tgtEl>
                                      </p:cBhvr>
                                    </p:animEffect>
                                  </p:childTnLst>
                                </p:cTn>
                              </p:par>
                              <p:par>
                                <p:cTn id="49" presetID="3" presetClass="entr" presetSubtype="10" fill="hold" grpId="0" nodeType="withEffect">
                                  <p:stCondLst>
                                    <p:cond delay="0"/>
                                  </p:stCondLst>
                                  <p:childTnLst>
                                    <p:set>
                                      <p:cBhvr>
                                        <p:cTn id="50" dur="1" fill="hold">
                                          <p:stCondLst>
                                            <p:cond delay="0"/>
                                          </p:stCondLst>
                                        </p:cTn>
                                        <p:tgtEl>
                                          <p:spTgt spid="350245"/>
                                        </p:tgtEl>
                                        <p:attrNameLst>
                                          <p:attrName>style.visibility</p:attrName>
                                        </p:attrNameLst>
                                      </p:cBhvr>
                                      <p:to>
                                        <p:strVal val="visible"/>
                                      </p:to>
                                    </p:set>
                                    <p:animEffect transition="in" filter="blinds(horizontal)">
                                      <p:cBhvr>
                                        <p:cTn id="51" dur="500"/>
                                        <p:tgtEl>
                                          <p:spTgt spid="350245"/>
                                        </p:tgtEl>
                                      </p:cBhvr>
                                    </p:animEffect>
                                  </p:childTnLst>
                                </p:cTn>
                              </p:par>
                            </p:childTnLst>
                          </p:cTn>
                        </p:par>
                      </p:childTnLst>
                    </p:cTn>
                  </p:par>
                  <p:par>
                    <p:cTn id="52" fill="hold">
                      <p:stCondLst>
                        <p:cond delay="indefinite"/>
                      </p:stCondLst>
                      <p:childTnLst>
                        <p:par>
                          <p:cTn id="53" fill="hold">
                            <p:stCondLst>
                              <p:cond delay="0"/>
                            </p:stCondLst>
                            <p:childTnLst>
                              <p:par>
                                <p:cTn id="54" presetID="3" presetClass="entr" presetSubtype="10" fill="hold" grpId="0" nodeType="clickEffect">
                                  <p:stCondLst>
                                    <p:cond delay="0"/>
                                  </p:stCondLst>
                                  <p:childTnLst>
                                    <p:set>
                                      <p:cBhvr>
                                        <p:cTn id="55" dur="1" fill="hold">
                                          <p:stCondLst>
                                            <p:cond delay="0"/>
                                          </p:stCondLst>
                                        </p:cTn>
                                        <p:tgtEl>
                                          <p:spTgt spid="350249"/>
                                        </p:tgtEl>
                                        <p:attrNameLst>
                                          <p:attrName>style.visibility</p:attrName>
                                        </p:attrNameLst>
                                      </p:cBhvr>
                                      <p:to>
                                        <p:strVal val="visible"/>
                                      </p:to>
                                    </p:set>
                                    <p:animEffect transition="in" filter="blinds(horizontal)">
                                      <p:cBhvr>
                                        <p:cTn id="56" dur="500"/>
                                        <p:tgtEl>
                                          <p:spTgt spid="350249"/>
                                        </p:tgtEl>
                                      </p:cBhvr>
                                    </p:animEffect>
                                  </p:childTnLst>
                                </p:cTn>
                              </p:par>
                            </p:childTnLst>
                          </p:cTn>
                        </p:par>
                      </p:childTnLst>
                    </p:cTn>
                  </p:par>
                  <p:par>
                    <p:cTn id="57" fill="hold">
                      <p:stCondLst>
                        <p:cond delay="indefinite"/>
                      </p:stCondLst>
                      <p:childTnLst>
                        <p:par>
                          <p:cTn id="58" fill="hold">
                            <p:stCondLst>
                              <p:cond delay="0"/>
                            </p:stCondLst>
                            <p:childTnLst>
                              <p:par>
                                <p:cTn id="59" presetID="3" presetClass="entr" presetSubtype="10" fill="hold" grpId="0" nodeType="clickEffect">
                                  <p:stCondLst>
                                    <p:cond delay="0"/>
                                  </p:stCondLst>
                                  <p:childTnLst>
                                    <p:set>
                                      <p:cBhvr>
                                        <p:cTn id="60" dur="1" fill="hold">
                                          <p:stCondLst>
                                            <p:cond delay="0"/>
                                          </p:stCondLst>
                                        </p:cTn>
                                        <p:tgtEl>
                                          <p:spTgt spid="350251"/>
                                        </p:tgtEl>
                                        <p:attrNameLst>
                                          <p:attrName>style.visibility</p:attrName>
                                        </p:attrNameLst>
                                      </p:cBhvr>
                                      <p:to>
                                        <p:strVal val="visible"/>
                                      </p:to>
                                    </p:set>
                                    <p:animEffect transition="in" filter="blinds(horizontal)">
                                      <p:cBhvr>
                                        <p:cTn id="61" dur="500"/>
                                        <p:tgtEl>
                                          <p:spTgt spid="350251"/>
                                        </p:tgtEl>
                                      </p:cBhvr>
                                    </p:animEffect>
                                  </p:childTnLst>
                                </p:cTn>
                              </p:par>
                            </p:childTnLst>
                          </p:cTn>
                        </p:par>
                      </p:childTnLst>
                    </p:cTn>
                  </p:par>
                  <p:par>
                    <p:cTn id="62" fill="hold">
                      <p:stCondLst>
                        <p:cond delay="indefinite"/>
                      </p:stCondLst>
                      <p:childTnLst>
                        <p:par>
                          <p:cTn id="63" fill="hold">
                            <p:stCondLst>
                              <p:cond delay="0"/>
                            </p:stCondLst>
                            <p:childTnLst>
                              <p:par>
                                <p:cTn id="64" presetID="3" presetClass="entr" presetSubtype="10" fill="hold" grpId="0" nodeType="clickEffect">
                                  <p:stCondLst>
                                    <p:cond delay="0"/>
                                  </p:stCondLst>
                                  <p:childTnLst>
                                    <p:set>
                                      <p:cBhvr>
                                        <p:cTn id="65" dur="1" fill="hold">
                                          <p:stCondLst>
                                            <p:cond delay="0"/>
                                          </p:stCondLst>
                                        </p:cTn>
                                        <p:tgtEl>
                                          <p:spTgt spid="350239"/>
                                        </p:tgtEl>
                                        <p:attrNameLst>
                                          <p:attrName>style.visibility</p:attrName>
                                        </p:attrNameLst>
                                      </p:cBhvr>
                                      <p:to>
                                        <p:strVal val="visible"/>
                                      </p:to>
                                    </p:set>
                                    <p:animEffect transition="in" filter="blinds(horizontal)">
                                      <p:cBhvr>
                                        <p:cTn id="66" dur="500"/>
                                        <p:tgtEl>
                                          <p:spTgt spid="350239"/>
                                        </p:tgtEl>
                                      </p:cBhvr>
                                    </p:animEffect>
                                  </p:childTnLst>
                                </p:cTn>
                              </p:par>
                              <p:par>
                                <p:cTn id="67" presetID="3" presetClass="entr" presetSubtype="10" fill="hold" grpId="0" nodeType="withEffect">
                                  <p:stCondLst>
                                    <p:cond delay="0"/>
                                  </p:stCondLst>
                                  <p:childTnLst>
                                    <p:set>
                                      <p:cBhvr>
                                        <p:cTn id="68" dur="1" fill="hold">
                                          <p:stCondLst>
                                            <p:cond delay="0"/>
                                          </p:stCondLst>
                                        </p:cTn>
                                        <p:tgtEl>
                                          <p:spTgt spid="350238"/>
                                        </p:tgtEl>
                                        <p:attrNameLst>
                                          <p:attrName>style.visibility</p:attrName>
                                        </p:attrNameLst>
                                      </p:cBhvr>
                                      <p:to>
                                        <p:strVal val="visible"/>
                                      </p:to>
                                    </p:set>
                                    <p:animEffect transition="in" filter="blinds(horizontal)">
                                      <p:cBhvr>
                                        <p:cTn id="69" dur="500"/>
                                        <p:tgtEl>
                                          <p:spTgt spid="350238"/>
                                        </p:tgtEl>
                                      </p:cBhvr>
                                    </p:animEffect>
                                  </p:childTnLst>
                                </p:cTn>
                              </p:par>
                            </p:childTnLst>
                          </p:cTn>
                        </p:par>
                      </p:childTnLst>
                    </p:cTn>
                  </p:par>
                  <p:par>
                    <p:cTn id="70" fill="hold">
                      <p:stCondLst>
                        <p:cond delay="indefinite"/>
                      </p:stCondLst>
                      <p:childTnLst>
                        <p:par>
                          <p:cTn id="71" fill="hold">
                            <p:stCondLst>
                              <p:cond delay="0"/>
                            </p:stCondLst>
                            <p:childTnLst>
                              <p:par>
                                <p:cTn id="72" presetID="3" presetClass="entr" presetSubtype="10" fill="hold" grpId="0" nodeType="clickEffect">
                                  <p:stCondLst>
                                    <p:cond delay="0"/>
                                  </p:stCondLst>
                                  <p:childTnLst>
                                    <p:set>
                                      <p:cBhvr>
                                        <p:cTn id="73" dur="1" fill="hold">
                                          <p:stCondLst>
                                            <p:cond delay="0"/>
                                          </p:stCondLst>
                                        </p:cTn>
                                        <p:tgtEl>
                                          <p:spTgt spid="350250"/>
                                        </p:tgtEl>
                                        <p:attrNameLst>
                                          <p:attrName>style.visibility</p:attrName>
                                        </p:attrNameLst>
                                      </p:cBhvr>
                                      <p:to>
                                        <p:strVal val="visible"/>
                                      </p:to>
                                    </p:set>
                                    <p:animEffect transition="in" filter="blinds(horizontal)">
                                      <p:cBhvr>
                                        <p:cTn id="74" dur="500"/>
                                        <p:tgtEl>
                                          <p:spTgt spid="350250"/>
                                        </p:tgtEl>
                                      </p:cBhvr>
                                    </p:animEffect>
                                  </p:childTnLst>
                                </p:cTn>
                              </p:par>
                            </p:childTnLst>
                          </p:cTn>
                        </p:par>
                      </p:childTnLst>
                    </p:cTn>
                  </p:par>
                  <p:par>
                    <p:cTn id="75" fill="hold">
                      <p:stCondLst>
                        <p:cond delay="indefinite"/>
                      </p:stCondLst>
                      <p:childTnLst>
                        <p:par>
                          <p:cTn id="76" fill="hold">
                            <p:stCondLst>
                              <p:cond delay="0"/>
                            </p:stCondLst>
                            <p:childTnLst>
                              <p:par>
                                <p:cTn id="77" presetID="3" presetClass="entr" presetSubtype="10" fill="hold" grpId="0" nodeType="clickEffect">
                                  <p:stCondLst>
                                    <p:cond delay="0"/>
                                  </p:stCondLst>
                                  <p:childTnLst>
                                    <p:set>
                                      <p:cBhvr>
                                        <p:cTn id="78" dur="1" fill="hold">
                                          <p:stCondLst>
                                            <p:cond delay="0"/>
                                          </p:stCondLst>
                                        </p:cTn>
                                        <p:tgtEl>
                                          <p:spTgt spid="350252"/>
                                        </p:tgtEl>
                                        <p:attrNameLst>
                                          <p:attrName>style.visibility</p:attrName>
                                        </p:attrNameLst>
                                      </p:cBhvr>
                                      <p:to>
                                        <p:strVal val="visible"/>
                                      </p:to>
                                    </p:set>
                                    <p:animEffect transition="in" filter="blinds(horizontal)">
                                      <p:cBhvr>
                                        <p:cTn id="79" dur="500"/>
                                        <p:tgtEl>
                                          <p:spTgt spid="3502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0213" grpId="0"/>
      <p:bldP spid="350215" grpId="0"/>
      <p:bldP spid="350220" grpId="0"/>
      <p:bldP spid="350221" grpId="0"/>
      <p:bldP spid="350233" grpId="0"/>
      <p:bldP spid="350234" grpId="0"/>
      <p:bldP spid="350235" grpId="0"/>
      <p:bldP spid="350236" grpId="0"/>
      <p:bldP spid="350238" grpId="0"/>
      <p:bldP spid="350239" grpId="0"/>
      <p:bldP spid="350245" grpId="0"/>
      <p:bldP spid="350246" grpId="0"/>
      <p:bldP spid="350249" grpId="0"/>
      <p:bldP spid="350250" grpId="0"/>
      <p:bldP spid="350251" grpId="0"/>
      <p:bldP spid="350252" grpId="0"/>
      <p:bldP spid="2"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5394" name="Rectangle 2"/>
          <p:cNvSpPr>
            <a:spLocks noGrp="1"/>
          </p:cNvSpPr>
          <p:nvPr>
            <p:ph type="body" idx="4294967295"/>
          </p:nvPr>
        </p:nvSpPr>
        <p:spPr>
          <a:xfrm>
            <a:off x="719138" y="4689475"/>
            <a:ext cx="8172450" cy="2016125"/>
          </a:xfrm>
        </p:spPr>
        <p:txBody>
          <a:bodyPr vert="horz" wrap="square" lIns="91440" tIns="45720" rIns="91440" bIns="45720" anchor="t"/>
          <a:lstStyle/>
          <a:p>
            <a:pPr eaLnBrk="1" hangingPunct="1">
              <a:lnSpc>
                <a:spcPct val="120000"/>
              </a:lnSpc>
              <a:buFont typeface="Wingdings" panose="05000000000000000000" pitchFamily="2" charset="2"/>
              <a:buChar char="l"/>
            </a:pPr>
            <a:r>
              <a:rPr lang="zh-CN" altLang="en-US" sz="2400" b="1" dirty="0">
                <a:solidFill>
                  <a:schemeClr val="accent2"/>
                </a:solidFill>
                <a:ea typeface="黑体" panose="02010609060101010101" pitchFamily="49" charset="-122"/>
              </a:rPr>
              <a:t>旋光性：</a:t>
            </a:r>
            <a:r>
              <a:rPr lang="zh-CN" altLang="en-US" sz="2400" b="1" dirty="0">
                <a:solidFill>
                  <a:schemeClr val="hlink"/>
                </a:solidFill>
              </a:rPr>
              <a:t>平面偏振光通过某些物质后其振动方向发生旋转现象，称之为</a:t>
            </a:r>
            <a:r>
              <a:rPr lang="zh-CN" altLang="en-US" sz="2400" b="1" dirty="0">
                <a:solidFill>
                  <a:schemeClr val="accent2"/>
                </a:solidFill>
                <a:ea typeface="黑体" panose="02010609060101010101" pitchFamily="49" charset="-122"/>
              </a:rPr>
              <a:t>旋光性</a:t>
            </a:r>
          </a:p>
          <a:p>
            <a:pPr eaLnBrk="1" hangingPunct="1">
              <a:lnSpc>
                <a:spcPct val="120000"/>
              </a:lnSpc>
            </a:pPr>
            <a:r>
              <a:rPr lang="zh-CN" altLang="en-US" sz="2400" b="1" dirty="0">
                <a:solidFill>
                  <a:schemeClr val="hlink"/>
                </a:solidFill>
              </a:rPr>
              <a:t>常用于测量某些溶液的浓度。</a:t>
            </a:r>
          </a:p>
        </p:txBody>
      </p:sp>
      <p:sp>
        <p:nvSpPr>
          <p:cNvPr id="114691" name="Rectangle 3"/>
          <p:cNvSpPr/>
          <p:nvPr/>
        </p:nvSpPr>
        <p:spPr>
          <a:xfrm>
            <a:off x="1727200" y="188913"/>
            <a:ext cx="4824413" cy="1630362"/>
          </a:xfrm>
          <a:prstGeom prst="rect">
            <a:avLst/>
          </a:prstGeom>
          <a:noFill/>
          <a:ln w="9525">
            <a:noFill/>
          </a:ln>
        </p:spPr>
        <p:txBody>
          <a:bodyPr>
            <a:spAutoFit/>
          </a:bodyPr>
          <a:lstStyle/>
          <a:p>
            <a:pPr algn="ctr" eaLnBrk="1" hangingPunct="1">
              <a:lnSpc>
                <a:spcPct val="130000"/>
              </a:lnSpc>
              <a:spcBef>
                <a:spcPct val="20000"/>
              </a:spcBef>
            </a:pPr>
            <a:r>
              <a:rPr lang="zh-CN" altLang="en-US" sz="3600" b="1" dirty="0">
                <a:solidFill>
                  <a:schemeClr val="accent2"/>
                </a:solidFill>
                <a:latin typeface="Times New Roman" panose="02020603050405020304" pitchFamily="18" charset="0"/>
                <a:ea typeface="黑体" panose="02010609060101010101" pitchFamily="49" charset="-122"/>
              </a:rPr>
              <a:t>五、旋光性</a:t>
            </a:r>
          </a:p>
          <a:p>
            <a:pPr algn="ctr" eaLnBrk="1" hangingPunct="1">
              <a:lnSpc>
                <a:spcPct val="130000"/>
              </a:lnSpc>
              <a:spcBef>
                <a:spcPct val="20000"/>
              </a:spcBef>
            </a:pPr>
            <a:r>
              <a:rPr lang="en-US" altLang="zh-CN" sz="3600" b="1" dirty="0">
                <a:solidFill>
                  <a:schemeClr val="accent2"/>
                </a:solidFill>
                <a:latin typeface="Times New Roman" panose="02020603050405020304" pitchFamily="18" charset="0"/>
                <a:ea typeface="黑体" panose="02010609060101010101" pitchFamily="49" charset="-122"/>
              </a:rPr>
              <a:t>Optical rotation</a:t>
            </a:r>
          </a:p>
        </p:txBody>
      </p:sp>
      <p:pic>
        <p:nvPicPr>
          <p:cNvPr id="114692" name="Picture 5" descr="177b"/>
          <p:cNvPicPr>
            <a:picLocks noChangeAspect="1"/>
          </p:cNvPicPr>
          <p:nvPr/>
        </p:nvPicPr>
        <p:blipFill>
          <a:blip r:embed="rId3"/>
          <a:stretch>
            <a:fillRect/>
          </a:stretch>
        </p:blipFill>
        <p:spPr>
          <a:xfrm>
            <a:off x="1258888" y="2452688"/>
            <a:ext cx="6096000" cy="2344737"/>
          </a:xfrm>
          <a:prstGeom prst="rect">
            <a:avLst/>
          </a:prstGeom>
          <a:noFill/>
          <a:ln w="9525">
            <a:noFill/>
          </a:ln>
        </p:spPr>
      </p:pic>
      <p:graphicFrame>
        <p:nvGraphicFramePr>
          <p:cNvPr id="114693" name="Object 6"/>
          <p:cNvGraphicFramePr>
            <a:graphicFrameLocks noChangeAspect="1"/>
          </p:cNvGraphicFramePr>
          <p:nvPr/>
        </p:nvGraphicFramePr>
        <p:xfrm>
          <a:off x="4032250" y="1952625"/>
          <a:ext cx="990600" cy="588963"/>
        </p:xfrm>
        <a:graphic>
          <a:graphicData uri="http://schemas.openxmlformats.org/presentationml/2006/ole">
            <mc:AlternateContent xmlns:mc="http://schemas.openxmlformats.org/markup-compatibility/2006">
              <mc:Choice xmlns:v="urn:schemas-microsoft-com:vml" Requires="v">
                <p:oleObj spid="_x0000_s61466" r:id="rId4" imgW="288925" imgH="132080" progId="Equation.3">
                  <p:embed/>
                </p:oleObj>
              </mc:Choice>
              <mc:Fallback>
                <p:oleObj r:id="rId4" imgW="288925" imgH="132080" progId="Equation.3">
                  <p:embed/>
                  <p:pic>
                    <p:nvPicPr>
                      <p:cNvPr id="0" name="图片 3282"/>
                      <p:cNvPicPr/>
                      <p:nvPr/>
                    </p:nvPicPr>
                    <p:blipFill>
                      <a:blip r:embed="rId5">
                        <a:clrChange>
                          <a:clrFrom>
                            <a:srgbClr val="FFFFFF"/>
                          </a:clrFrom>
                          <a:clrTo>
                            <a:srgbClr val="0000CC"/>
                          </a:clrTo>
                        </a:clrChange>
                        <a:clrChange>
                          <a:clrFrom>
                            <a:srgbClr val="000000"/>
                          </a:clrFrom>
                          <a:clrTo>
                            <a:srgbClr val="99FF99"/>
                          </a:clrTo>
                        </a:clrChange>
                      </a:blip>
                      <a:stretch>
                        <a:fillRect/>
                      </a:stretch>
                    </p:blipFill>
                    <p:spPr>
                      <a:xfrm>
                        <a:off x="4032250" y="1952625"/>
                        <a:ext cx="990600" cy="588963"/>
                      </a:xfrm>
                      <a:prstGeom prst="rect">
                        <a:avLst/>
                      </a:prstGeom>
                      <a:solidFill>
                        <a:srgbClr val="000099"/>
                      </a:solidFill>
                      <a:ln w="38100">
                        <a:noFill/>
                        <a:miter/>
                      </a:ln>
                    </p:spPr>
                  </p:pic>
                </p:oleObj>
              </mc:Fallback>
            </mc:AlternateContent>
          </a:graphicData>
        </a:graphic>
      </p:graphicFrame>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15394">
                                            <p:txEl>
                                              <p:pRg st="0" end="0"/>
                                            </p:txEl>
                                          </p:spTgt>
                                        </p:tgtEl>
                                        <p:attrNameLst>
                                          <p:attrName>style.visibility</p:attrName>
                                        </p:attrNameLst>
                                      </p:cBhvr>
                                      <p:to>
                                        <p:strVal val="visible"/>
                                      </p:to>
                                    </p:set>
                                    <p:animEffect transition="in" filter="blinds(horizontal)">
                                      <p:cBhvr>
                                        <p:cTn id="7" dur="500"/>
                                        <p:tgtEl>
                                          <p:spTgt spid="31539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15394">
                                            <p:txEl>
                                              <p:pRg st="1" end="1"/>
                                            </p:txEl>
                                          </p:spTgt>
                                        </p:tgtEl>
                                        <p:attrNameLst>
                                          <p:attrName>style.visibility</p:attrName>
                                        </p:attrNameLst>
                                      </p:cBhvr>
                                      <p:to>
                                        <p:strVal val="visible"/>
                                      </p:to>
                                    </p:set>
                                    <p:animEffect transition="in" filter="blinds(horizontal)">
                                      <p:cBhvr>
                                        <p:cTn id="12" dur="500"/>
                                        <p:tgtEl>
                                          <p:spTgt spid="31539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6418" name="Rectangle 2"/>
          <p:cNvSpPr/>
          <p:nvPr/>
        </p:nvSpPr>
        <p:spPr>
          <a:xfrm>
            <a:off x="611188" y="261938"/>
            <a:ext cx="7705725" cy="1654175"/>
          </a:xfrm>
          <a:prstGeom prst="rect">
            <a:avLst/>
          </a:prstGeom>
          <a:noFill/>
          <a:ln w="9525">
            <a:noFill/>
          </a:ln>
        </p:spPr>
        <p:txBody>
          <a:bodyPr anchor="ctr">
            <a:spAutoFit/>
          </a:bodyPr>
          <a:lstStyle/>
          <a:p>
            <a:pPr indent="217805" algn="l" eaLnBrk="1" hangingPunct="1">
              <a:lnSpc>
                <a:spcPct val="140000"/>
              </a:lnSpc>
              <a:buFont typeface="Wingdings" panose="05000000000000000000" pitchFamily="2" charset="2"/>
              <a:buChar char="l"/>
            </a:pPr>
            <a:r>
              <a:rPr lang="en-US" altLang="zh-CN" sz="2800" b="1" dirty="0">
                <a:latin typeface="Times New Roman" panose="02020603050405020304" pitchFamily="18" charset="0"/>
              </a:rPr>
              <a:t> </a:t>
            </a:r>
            <a:r>
              <a:rPr lang="zh-CN" altLang="en-US" sz="2800" b="1" dirty="0">
                <a:latin typeface="Times New Roman" panose="02020603050405020304" pitchFamily="18" charset="0"/>
              </a:rPr>
              <a:t>对于晶体而言，振动面旋转的角度</a:t>
            </a:r>
            <a:r>
              <a:rPr lang="en-US" altLang="zh-CN" sz="2800" b="1" i="1" dirty="0">
                <a:latin typeface="Times New Roman" panose="02020603050405020304" pitchFamily="18" charset="0"/>
              </a:rPr>
              <a:t>ψ</a:t>
            </a:r>
            <a:r>
              <a:rPr lang="zh-CN" altLang="en-US" sz="2800" b="1" dirty="0">
                <a:latin typeface="Times New Roman" panose="02020603050405020304" pitchFamily="18" charset="0"/>
              </a:rPr>
              <a:t>与晶片的厚度</a:t>
            </a:r>
            <a:r>
              <a:rPr lang="en-US" altLang="zh-CN" sz="2800" b="1" i="1" dirty="0">
                <a:latin typeface="Times New Roman" panose="02020603050405020304" pitchFamily="18" charset="0"/>
              </a:rPr>
              <a:t>d</a:t>
            </a:r>
            <a:r>
              <a:rPr lang="zh-CN" altLang="en-US" sz="2800" b="1" dirty="0">
                <a:latin typeface="Times New Roman" panose="02020603050405020304" pitchFamily="18" charset="0"/>
              </a:rPr>
              <a:t>成正比：</a:t>
            </a:r>
          </a:p>
          <a:p>
            <a:pPr indent="217805" algn="l"/>
            <a:endParaRPr lang="en-US" altLang="zh-CN" sz="2400" b="1" dirty="0">
              <a:latin typeface="Times New Roman" panose="02020603050405020304" pitchFamily="18" charset="0"/>
            </a:endParaRPr>
          </a:p>
        </p:txBody>
      </p:sp>
      <p:graphicFrame>
        <p:nvGraphicFramePr>
          <p:cNvPr id="316419" name="Object 3"/>
          <p:cNvGraphicFramePr>
            <a:graphicFrameLocks noGrp="1" noChangeAspect="1"/>
          </p:cNvGraphicFramePr>
          <p:nvPr>
            <p:ph sz="half" idx="1"/>
          </p:nvPr>
        </p:nvGraphicFramePr>
        <p:xfrm>
          <a:off x="2232025" y="3613785"/>
          <a:ext cx="3756660" cy="991235"/>
        </p:xfrm>
        <a:graphic>
          <a:graphicData uri="http://schemas.openxmlformats.org/presentationml/2006/ole">
            <mc:AlternateContent xmlns:mc="http://schemas.openxmlformats.org/markup-compatibility/2006">
              <mc:Choice xmlns:v="urn:schemas-microsoft-com:vml" Requires="v">
                <p:oleObj spid="_x0000_s62515" r:id="rId3" imgW="914400" imgH="241300" progId="Equation.3">
                  <p:embed/>
                </p:oleObj>
              </mc:Choice>
              <mc:Fallback>
                <p:oleObj r:id="rId3" imgW="914400" imgH="241300" progId="Equation.3">
                  <p:embed/>
                  <p:pic>
                    <p:nvPicPr>
                      <p:cNvPr id="0" name="图片 3281"/>
                      <p:cNvPicPr/>
                      <p:nvPr/>
                    </p:nvPicPr>
                    <p:blipFill>
                      <a:blip r:embed="rId4"/>
                      <a:srcRect/>
                      <a:stretch>
                        <a:fillRect/>
                      </a:stretch>
                    </p:blipFill>
                    <p:spPr>
                      <a:xfrm>
                        <a:off x="2232025" y="3613785"/>
                        <a:ext cx="3756660" cy="991235"/>
                      </a:xfrm>
                      <a:prstGeom prst="rect">
                        <a:avLst/>
                      </a:prstGeom>
                      <a:noFill/>
                      <a:ln w="38100">
                        <a:miter/>
                      </a:ln>
                    </p:spPr>
                  </p:pic>
                </p:oleObj>
              </mc:Fallback>
            </mc:AlternateContent>
          </a:graphicData>
        </a:graphic>
      </p:graphicFrame>
      <p:graphicFrame>
        <p:nvGraphicFramePr>
          <p:cNvPr id="316420" name="Object 4"/>
          <p:cNvGraphicFramePr>
            <a:graphicFrameLocks noGrp="1" noChangeAspect="1"/>
          </p:cNvGraphicFramePr>
          <p:nvPr>
            <p:ph sz="half" idx="2"/>
          </p:nvPr>
        </p:nvGraphicFramePr>
        <p:xfrm>
          <a:off x="2987675" y="1808163"/>
          <a:ext cx="2195513" cy="923925"/>
        </p:xfrm>
        <a:graphic>
          <a:graphicData uri="http://schemas.openxmlformats.org/presentationml/2006/ole">
            <mc:AlternateContent xmlns:mc="http://schemas.openxmlformats.org/markup-compatibility/2006">
              <mc:Choice xmlns:v="urn:schemas-microsoft-com:vml" Requires="v">
                <p:oleObj spid="_x0000_s62516" r:id="rId5" imgW="482600" imgH="203200" progId="Equation.3">
                  <p:embed/>
                </p:oleObj>
              </mc:Choice>
              <mc:Fallback>
                <p:oleObj r:id="rId5" imgW="482600" imgH="203200" progId="Equation.3">
                  <p:embed/>
                  <p:pic>
                    <p:nvPicPr>
                      <p:cNvPr id="0" name="图片 3287"/>
                      <p:cNvPicPr/>
                      <p:nvPr/>
                    </p:nvPicPr>
                    <p:blipFill>
                      <a:blip r:embed="rId6"/>
                      <a:srcRect/>
                      <a:stretch>
                        <a:fillRect/>
                      </a:stretch>
                    </p:blipFill>
                    <p:spPr>
                      <a:xfrm>
                        <a:off x="2987675" y="1808163"/>
                        <a:ext cx="2195513" cy="923925"/>
                      </a:xfrm>
                      <a:prstGeom prst="rect">
                        <a:avLst/>
                      </a:prstGeom>
                      <a:noFill/>
                      <a:ln w="38100">
                        <a:miter/>
                      </a:ln>
                    </p:spPr>
                  </p:pic>
                </p:oleObj>
              </mc:Fallback>
            </mc:AlternateContent>
          </a:graphicData>
        </a:graphic>
      </p:graphicFrame>
      <p:sp>
        <p:nvSpPr>
          <p:cNvPr id="316421" name="Rectangle 5"/>
          <p:cNvSpPr/>
          <p:nvPr/>
        </p:nvSpPr>
        <p:spPr>
          <a:xfrm>
            <a:off x="468313" y="2855278"/>
            <a:ext cx="8207375" cy="519112"/>
          </a:xfrm>
          <a:prstGeom prst="rect">
            <a:avLst/>
          </a:prstGeom>
          <a:noFill/>
          <a:ln w="9525">
            <a:noFill/>
          </a:ln>
        </p:spPr>
        <p:txBody>
          <a:bodyPr>
            <a:spAutoFit/>
          </a:bodyPr>
          <a:lstStyle/>
          <a:p>
            <a:pPr>
              <a:buFont typeface="Wingdings" panose="05000000000000000000" pitchFamily="2" charset="2"/>
              <a:buChar char="l"/>
            </a:pPr>
            <a:r>
              <a:rPr lang="en-US" altLang="zh-CN" sz="2800" b="1" dirty="0">
                <a:latin typeface="Times New Roman" panose="02020603050405020304" pitchFamily="18" charset="0"/>
              </a:rPr>
              <a:t> </a:t>
            </a:r>
            <a:r>
              <a:rPr lang="zh-CN" altLang="en-US" sz="2800" b="1" dirty="0">
                <a:latin typeface="Times New Roman" panose="02020603050405020304" pitchFamily="18" charset="0"/>
              </a:rPr>
              <a:t>对于溶液而言，</a:t>
            </a:r>
            <a:r>
              <a:rPr lang="en-US" altLang="zh-CN" sz="2800" b="1" i="1" dirty="0">
                <a:latin typeface="Times New Roman" panose="02020603050405020304" pitchFamily="18" charset="0"/>
              </a:rPr>
              <a:t>ψ</a:t>
            </a:r>
            <a:r>
              <a:rPr lang="zh-CN" altLang="en-US" sz="2800" b="1" dirty="0">
                <a:latin typeface="Times New Roman" panose="02020603050405020304" pitchFamily="18" charset="0"/>
              </a:rPr>
              <a:t>还与溶液的浓度</a:t>
            </a:r>
            <a:r>
              <a:rPr lang="en-US" altLang="zh-CN" sz="2800" b="1" i="1" dirty="0">
                <a:latin typeface="Times New Roman" panose="02020603050405020304" pitchFamily="18" charset="0"/>
              </a:rPr>
              <a:t>C</a:t>
            </a:r>
            <a:r>
              <a:rPr lang="zh-CN" altLang="en-US" sz="2800" b="1" dirty="0">
                <a:latin typeface="Times New Roman" panose="02020603050405020304" pitchFamily="18" charset="0"/>
              </a:rPr>
              <a:t>成正比，即</a:t>
            </a:r>
          </a:p>
        </p:txBody>
      </p:sp>
      <p:sp>
        <p:nvSpPr>
          <p:cNvPr id="316423" name="AutoShape 7"/>
          <p:cNvSpPr/>
          <p:nvPr/>
        </p:nvSpPr>
        <p:spPr>
          <a:xfrm>
            <a:off x="4751388" y="1052513"/>
            <a:ext cx="1943100" cy="468312"/>
          </a:xfrm>
          <a:prstGeom prst="wedgeRoundRectCallout">
            <a:avLst>
              <a:gd name="adj1" fmla="val -60458"/>
              <a:gd name="adj2" fmla="val 162204"/>
              <a:gd name="adj3" fmla="val 16667"/>
            </a:avLst>
          </a:prstGeom>
          <a:solidFill>
            <a:srgbClr val="66FFFF"/>
          </a:solidFill>
          <a:ln w="9525" cap="flat" cmpd="sng">
            <a:solidFill>
              <a:srgbClr val="000000"/>
            </a:solidFill>
            <a:prstDash val="solid"/>
            <a:miter/>
            <a:headEnd type="none" w="med" len="med"/>
            <a:tailEnd type="none" w="med" len="med"/>
          </a:ln>
        </p:spPr>
        <p:txBody>
          <a:bodyPr anchor="ctr"/>
          <a:lstStyle/>
          <a:p>
            <a:pPr algn="ctr"/>
            <a:r>
              <a:rPr lang="zh-CN" altLang="en-US" sz="2400" b="1" dirty="0">
                <a:latin typeface="Times New Roman" panose="02020603050405020304" pitchFamily="18" charset="0"/>
                <a:ea typeface="黑体" panose="02010609060101010101" pitchFamily="49" charset="-122"/>
              </a:rPr>
              <a:t>晶体旋光率</a:t>
            </a:r>
          </a:p>
        </p:txBody>
      </p:sp>
      <p:sp>
        <p:nvSpPr>
          <p:cNvPr id="316424" name="AutoShape 8"/>
          <p:cNvSpPr/>
          <p:nvPr/>
        </p:nvSpPr>
        <p:spPr>
          <a:xfrm>
            <a:off x="323850" y="5198110"/>
            <a:ext cx="2592388" cy="468313"/>
          </a:xfrm>
          <a:prstGeom prst="wedgeRoundRectCallout">
            <a:avLst>
              <a:gd name="adj1" fmla="val 35731"/>
              <a:gd name="adj2" fmla="val -168306"/>
              <a:gd name="adj3" fmla="val 16667"/>
            </a:avLst>
          </a:prstGeom>
          <a:solidFill>
            <a:srgbClr val="66FFFF"/>
          </a:solidFill>
          <a:ln w="9525" cap="flat" cmpd="sng">
            <a:solidFill>
              <a:srgbClr val="000000"/>
            </a:solidFill>
            <a:prstDash val="solid"/>
            <a:miter/>
            <a:headEnd type="none" w="med" len="med"/>
            <a:tailEnd type="none" w="med" len="med"/>
          </a:ln>
        </p:spPr>
        <p:txBody>
          <a:bodyPr anchor="ctr"/>
          <a:lstStyle/>
          <a:p>
            <a:pPr algn="ctr"/>
            <a:r>
              <a:rPr lang="zh-CN" altLang="en-US" sz="2400" b="1" dirty="0">
                <a:latin typeface="Times New Roman" panose="02020603050405020304" pitchFamily="18" charset="0"/>
                <a:ea typeface="黑体" panose="02010609060101010101" pitchFamily="49" charset="-122"/>
              </a:rPr>
              <a:t>偏振面旋转角度</a:t>
            </a:r>
          </a:p>
        </p:txBody>
      </p:sp>
      <p:sp>
        <p:nvSpPr>
          <p:cNvPr id="316425" name="AutoShape 9"/>
          <p:cNvSpPr/>
          <p:nvPr/>
        </p:nvSpPr>
        <p:spPr>
          <a:xfrm>
            <a:off x="4176713" y="5126673"/>
            <a:ext cx="1943100" cy="468312"/>
          </a:xfrm>
          <a:prstGeom prst="wedgeRoundRectCallout">
            <a:avLst>
              <a:gd name="adj1" fmla="val -58333"/>
              <a:gd name="adj2" fmla="val -119153"/>
              <a:gd name="adj3" fmla="val 16667"/>
            </a:avLst>
          </a:prstGeom>
          <a:solidFill>
            <a:srgbClr val="66FFFF"/>
          </a:solidFill>
          <a:ln w="9525" cap="flat" cmpd="sng">
            <a:solidFill>
              <a:srgbClr val="000000"/>
            </a:solidFill>
            <a:prstDash val="solid"/>
            <a:miter/>
            <a:headEnd type="none" w="med" len="med"/>
            <a:tailEnd type="none" w="med" len="med"/>
          </a:ln>
        </p:spPr>
        <p:txBody>
          <a:bodyPr anchor="ctr"/>
          <a:lstStyle/>
          <a:p>
            <a:pPr algn="ctr"/>
            <a:r>
              <a:rPr lang="zh-CN" altLang="en-US" sz="2400" b="1" dirty="0">
                <a:latin typeface="Times New Roman" panose="02020603050405020304" pitchFamily="18" charset="0"/>
                <a:ea typeface="黑体" panose="02010609060101010101" pitchFamily="49" charset="-122"/>
              </a:rPr>
              <a:t>溶液旋光率</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afterEffect">
                                  <p:stCondLst>
                                    <p:cond delay="0"/>
                                  </p:stCondLst>
                                  <p:childTnLst>
                                    <p:set>
                                      <p:cBhvr>
                                        <p:cTn id="6" dur="1" fill="hold">
                                          <p:stCondLst>
                                            <p:cond delay="0"/>
                                          </p:stCondLst>
                                        </p:cTn>
                                        <p:tgtEl>
                                          <p:spTgt spid="316418"/>
                                        </p:tgtEl>
                                        <p:attrNameLst>
                                          <p:attrName>style.visibility</p:attrName>
                                        </p:attrNameLst>
                                      </p:cBhvr>
                                      <p:to>
                                        <p:strVal val="visible"/>
                                      </p:to>
                                    </p:set>
                                    <p:animEffect transition="in" filter="blinds(horizontal)">
                                      <p:cBhvr>
                                        <p:cTn id="7" dur="500"/>
                                        <p:tgtEl>
                                          <p:spTgt spid="316418"/>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16420"/>
                                        </p:tgtEl>
                                        <p:attrNameLst>
                                          <p:attrName>style.visibility</p:attrName>
                                        </p:attrNameLst>
                                      </p:cBhvr>
                                      <p:to>
                                        <p:strVal val="visible"/>
                                      </p:to>
                                    </p:set>
                                    <p:animEffect transition="in" filter="blinds(horizontal)">
                                      <p:cBhvr>
                                        <p:cTn id="12" dur="500"/>
                                        <p:tgtEl>
                                          <p:spTgt spid="316420"/>
                                        </p:tgtEl>
                                      </p:cBhvr>
                                    </p:animEffect>
                                  </p:childTnLst>
                                </p:cTn>
                              </p:par>
                            </p:childTnLst>
                          </p:cTn>
                        </p:par>
                        <p:par>
                          <p:cTn id="13" fill="hold">
                            <p:stCondLst>
                              <p:cond delay="500"/>
                            </p:stCondLst>
                            <p:childTnLst>
                              <p:par>
                                <p:cTn id="14" presetID="3" presetClass="entr" presetSubtype="10" fill="hold" grpId="0" nodeType="afterEffect">
                                  <p:stCondLst>
                                    <p:cond delay="0"/>
                                  </p:stCondLst>
                                  <p:childTnLst>
                                    <p:set>
                                      <p:cBhvr>
                                        <p:cTn id="15" dur="1" fill="hold">
                                          <p:stCondLst>
                                            <p:cond delay="0"/>
                                          </p:stCondLst>
                                        </p:cTn>
                                        <p:tgtEl>
                                          <p:spTgt spid="316423"/>
                                        </p:tgtEl>
                                        <p:attrNameLst>
                                          <p:attrName>style.visibility</p:attrName>
                                        </p:attrNameLst>
                                      </p:cBhvr>
                                      <p:to>
                                        <p:strVal val="visible"/>
                                      </p:to>
                                    </p:set>
                                    <p:animEffect transition="in" filter="blinds(horizontal)">
                                      <p:cBhvr>
                                        <p:cTn id="16" dur="500"/>
                                        <p:tgtEl>
                                          <p:spTgt spid="316423"/>
                                        </p:tgtEl>
                                      </p:cBhvr>
                                    </p:animEffect>
                                  </p:childTnLst>
                                </p:cTn>
                              </p:par>
                            </p:childTnLst>
                          </p:cTn>
                        </p:par>
                      </p:childTnLst>
                    </p:cTn>
                  </p:par>
                  <p:par>
                    <p:cTn id="17" fill="hold">
                      <p:stCondLst>
                        <p:cond delay="indefinite"/>
                      </p:stCondLst>
                      <p:childTnLst>
                        <p:par>
                          <p:cTn id="18" fill="hold">
                            <p:stCondLst>
                              <p:cond delay="0"/>
                            </p:stCondLst>
                            <p:childTnLst>
                              <p:par>
                                <p:cTn id="19" presetID="3" presetClass="entr" presetSubtype="10" fill="hold" grpId="0" nodeType="clickEffect">
                                  <p:stCondLst>
                                    <p:cond delay="0"/>
                                  </p:stCondLst>
                                  <p:childTnLst>
                                    <p:set>
                                      <p:cBhvr>
                                        <p:cTn id="20" dur="1" fill="hold">
                                          <p:stCondLst>
                                            <p:cond delay="0"/>
                                          </p:stCondLst>
                                        </p:cTn>
                                        <p:tgtEl>
                                          <p:spTgt spid="316421"/>
                                        </p:tgtEl>
                                        <p:attrNameLst>
                                          <p:attrName>style.visibility</p:attrName>
                                        </p:attrNameLst>
                                      </p:cBhvr>
                                      <p:to>
                                        <p:strVal val="visible"/>
                                      </p:to>
                                    </p:set>
                                    <p:animEffect transition="in" filter="blinds(horizontal)">
                                      <p:cBhvr>
                                        <p:cTn id="21" dur="500"/>
                                        <p:tgtEl>
                                          <p:spTgt spid="316421"/>
                                        </p:tgtEl>
                                      </p:cBhvr>
                                    </p:animEffect>
                                  </p:childTnLst>
                                </p:cTn>
                              </p:par>
                            </p:childTnLst>
                          </p:cTn>
                        </p:par>
                      </p:childTnLst>
                    </p:cTn>
                  </p:par>
                  <p:par>
                    <p:cTn id="22" fill="hold">
                      <p:stCondLst>
                        <p:cond delay="indefinite"/>
                      </p:stCondLst>
                      <p:childTnLst>
                        <p:par>
                          <p:cTn id="23" fill="hold">
                            <p:stCondLst>
                              <p:cond delay="0"/>
                            </p:stCondLst>
                            <p:childTnLst>
                              <p:par>
                                <p:cTn id="24" presetID="3" presetClass="entr" presetSubtype="10" fill="hold" nodeType="clickEffect">
                                  <p:stCondLst>
                                    <p:cond delay="0"/>
                                  </p:stCondLst>
                                  <p:childTnLst>
                                    <p:set>
                                      <p:cBhvr>
                                        <p:cTn id="25" dur="1" fill="hold">
                                          <p:stCondLst>
                                            <p:cond delay="0"/>
                                          </p:stCondLst>
                                        </p:cTn>
                                        <p:tgtEl>
                                          <p:spTgt spid="316419"/>
                                        </p:tgtEl>
                                        <p:attrNameLst>
                                          <p:attrName>style.visibility</p:attrName>
                                        </p:attrNameLst>
                                      </p:cBhvr>
                                      <p:to>
                                        <p:strVal val="visible"/>
                                      </p:to>
                                    </p:set>
                                    <p:animEffect transition="in" filter="blinds(horizontal)">
                                      <p:cBhvr>
                                        <p:cTn id="26" dur="500"/>
                                        <p:tgtEl>
                                          <p:spTgt spid="316419"/>
                                        </p:tgtEl>
                                      </p:cBhvr>
                                    </p:animEffect>
                                  </p:childTnLst>
                                </p:cTn>
                              </p:par>
                            </p:childTnLst>
                          </p:cTn>
                        </p:par>
                        <p:par>
                          <p:cTn id="27" fill="hold">
                            <p:stCondLst>
                              <p:cond delay="500"/>
                            </p:stCondLst>
                            <p:childTnLst>
                              <p:par>
                                <p:cTn id="28" presetID="3" presetClass="entr" presetSubtype="10" fill="hold" grpId="0" nodeType="afterEffect">
                                  <p:stCondLst>
                                    <p:cond delay="0"/>
                                  </p:stCondLst>
                                  <p:childTnLst>
                                    <p:set>
                                      <p:cBhvr>
                                        <p:cTn id="29" dur="1" fill="hold">
                                          <p:stCondLst>
                                            <p:cond delay="0"/>
                                          </p:stCondLst>
                                        </p:cTn>
                                        <p:tgtEl>
                                          <p:spTgt spid="316424"/>
                                        </p:tgtEl>
                                        <p:attrNameLst>
                                          <p:attrName>style.visibility</p:attrName>
                                        </p:attrNameLst>
                                      </p:cBhvr>
                                      <p:to>
                                        <p:strVal val="visible"/>
                                      </p:to>
                                    </p:set>
                                    <p:animEffect transition="in" filter="blinds(horizontal)">
                                      <p:cBhvr>
                                        <p:cTn id="30" dur="500"/>
                                        <p:tgtEl>
                                          <p:spTgt spid="316424"/>
                                        </p:tgtEl>
                                      </p:cBhvr>
                                    </p:animEffect>
                                  </p:childTnLst>
                                </p:cTn>
                              </p:par>
                            </p:childTnLst>
                          </p:cTn>
                        </p:par>
                        <p:par>
                          <p:cTn id="31" fill="hold">
                            <p:stCondLst>
                              <p:cond delay="1000"/>
                            </p:stCondLst>
                            <p:childTnLst>
                              <p:par>
                                <p:cTn id="32" presetID="3" presetClass="entr" presetSubtype="10" fill="hold" grpId="0" nodeType="afterEffect">
                                  <p:stCondLst>
                                    <p:cond delay="0"/>
                                  </p:stCondLst>
                                  <p:childTnLst>
                                    <p:set>
                                      <p:cBhvr>
                                        <p:cTn id="33" dur="1" fill="hold">
                                          <p:stCondLst>
                                            <p:cond delay="0"/>
                                          </p:stCondLst>
                                        </p:cTn>
                                        <p:tgtEl>
                                          <p:spTgt spid="316425"/>
                                        </p:tgtEl>
                                        <p:attrNameLst>
                                          <p:attrName>style.visibility</p:attrName>
                                        </p:attrNameLst>
                                      </p:cBhvr>
                                      <p:to>
                                        <p:strVal val="visible"/>
                                      </p:to>
                                    </p:set>
                                    <p:animEffect transition="in" filter="blinds(horizontal)">
                                      <p:cBhvr>
                                        <p:cTn id="34" dur="500"/>
                                        <p:tgtEl>
                                          <p:spTgt spid="3164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6418" grpId="0"/>
      <p:bldP spid="316421" grpId="0"/>
      <p:bldP spid="316423" grpId="0" animBg="1"/>
      <p:bldP spid="316424" grpId="0" bldLvl="0" animBg="1"/>
      <p:bldP spid="316425" grpId="0" bldLvl="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6738" name="Picture 2" descr="178"/>
          <p:cNvPicPr>
            <a:picLocks noChangeAspect="1"/>
          </p:cNvPicPr>
          <p:nvPr/>
        </p:nvPicPr>
        <p:blipFill>
          <a:blip r:embed="rId3"/>
          <a:stretch>
            <a:fillRect/>
          </a:stretch>
        </p:blipFill>
        <p:spPr>
          <a:xfrm>
            <a:off x="801688" y="152400"/>
            <a:ext cx="6970712" cy="1828800"/>
          </a:xfrm>
          <a:prstGeom prst="rect">
            <a:avLst/>
          </a:prstGeom>
          <a:noFill/>
          <a:ln w="9525">
            <a:noFill/>
          </a:ln>
        </p:spPr>
      </p:pic>
      <p:graphicFrame>
        <p:nvGraphicFramePr>
          <p:cNvPr id="116739" name="Object 3"/>
          <p:cNvGraphicFramePr>
            <a:graphicFrameLocks noChangeAspect="1"/>
          </p:cNvGraphicFramePr>
          <p:nvPr/>
        </p:nvGraphicFramePr>
        <p:xfrm>
          <a:off x="609600" y="966788"/>
          <a:ext cx="314325" cy="485775"/>
        </p:xfrm>
        <a:graphic>
          <a:graphicData uri="http://schemas.openxmlformats.org/presentationml/2006/ole">
            <mc:AlternateContent xmlns:mc="http://schemas.openxmlformats.org/markup-compatibility/2006">
              <mc:Choice xmlns:v="urn:schemas-microsoft-com:vml" Requires="v">
                <p:oleObj spid="_x0000_s63583" r:id="rId4" imgW="66040" imgH="108585" progId="Equation.3">
                  <p:embed/>
                </p:oleObj>
              </mc:Choice>
              <mc:Fallback>
                <p:oleObj r:id="rId4" imgW="66040" imgH="108585" progId="Equation.3">
                  <p:embed/>
                  <p:pic>
                    <p:nvPicPr>
                      <p:cNvPr id="0" name="图片 3286"/>
                      <p:cNvPicPr/>
                      <p:nvPr/>
                    </p:nvPicPr>
                    <p:blipFill>
                      <a:blip r:embed="rId5">
                        <a:clrChange>
                          <a:clrFrom>
                            <a:srgbClr val="FFFFFF"/>
                          </a:clrFrom>
                          <a:clrTo>
                            <a:srgbClr val="0000CC"/>
                          </a:clrTo>
                        </a:clrChange>
                        <a:clrChange>
                          <a:clrFrom>
                            <a:srgbClr val="000000"/>
                          </a:clrFrom>
                          <a:clrTo>
                            <a:srgbClr val="000000"/>
                          </a:clrTo>
                        </a:clrChange>
                      </a:blip>
                      <a:stretch>
                        <a:fillRect/>
                      </a:stretch>
                    </p:blipFill>
                    <p:spPr>
                      <a:xfrm>
                        <a:off x="609600" y="966788"/>
                        <a:ext cx="314325" cy="485775"/>
                      </a:xfrm>
                      <a:prstGeom prst="rect">
                        <a:avLst/>
                      </a:prstGeom>
                      <a:noFill/>
                      <a:ln w="38100">
                        <a:noFill/>
                        <a:miter/>
                      </a:ln>
                    </p:spPr>
                  </p:pic>
                </p:oleObj>
              </mc:Fallback>
            </mc:AlternateContent>
          </a:graphicData>
        </a:graphic>
      </p:graphicFrame>
      <p:graphicFrame>
        <p:nvGraphicFramePr>
          <p:cNvPr id="116740" name="Object 4"/>
          <p:cNvGraphicFramePr>
            <a:graphicFrameLocks noChangeAspect="1"/>
          </p:cNvGraphicFramePr>
          <p:nvPr/>
        </p:nvGraphicFramePr>
        <p:xfrm>
          <a:off x="1846263" y="169863"/>
          <a:ext cx="342900" cy="450850"/>
        </p:xfrm>
        <a:graphic>
          <a:graphicData uri="http://schemas.openxmlformats.org/presentationml/2006/ole">
            <mc:AlternateContent xmlns:mc="http://schemas.openxmlformats.org/markup-compatibility/2006">
              <mc:Choice xmlns:v="urn:schemas-microsoft-com:vml" Requires="v">
                <p:oleObj spid="_x0000_s63584" r:id="rId6" imgW="72390" imgH="90170" progId="Equation.3">
                  <p:embed/>
                </p:oleObj>
              </mc:Choice>
              <mc:Fallback>
                <p:oleObj r:id="rId6" imgW="72390" imgH="90170" progId="Equation.3">
                  <p:embed/>
                  <p:pic>
                    <p:nvPicPr>
                      <p:cNvPr id="0" name="图片 3283"/>
                      <p:cNvPicPr/>
                      <p:nvPr/>
                    </p:nvPicPr>
                    <p:blipFill>
                      <a:blip r:embed="rId7">
                        <a:clrChange>
                          <a:clrFrom>
                            <a:srgbClr val="FFFFFF"/>
                          </a:clrFrom>
                          <a:clrTo>
                            <a:srgbClr val="0000CC"/>
                          </a:clrTo>
                        </a:clrChange>
                        <a:clrChange>
                          <a:clrFrom>
                            <a:srgbClr val="000000"/>
                          </a:clrFrom>
                          <a:clrTo>
                            <a:srgbClr val="000000"/>
                          </a:clrTo>
                        </a:clrChange>
                      </a:blip>
                      <a:stretch>
                        <a:fillRect/>
                      </a:stretch>
                    </p:blipFill>
                    <p:spPr>
                      <a:xfrm>
                        <a:off x="1846263" y="169863"/>
                        <a:ext cx="342900" cy="450850"/>
                      </a:xfrm>
                      <a:prstGeom prst="rect">
                        <a:avLst/>
                      </a:prstGeom>
                      <a:noFill/>
                      <a:ln w="38100">
                        <a:noFill/>
                        <a:miter/>
                      </a:ln>
                    </p:spPr>
                  </p:pic>
                </p:oleObj>
              </mc:Fallback>
            </mc:AlternateContent>
          </a:graphicData>
        </a:graphic>
      </p:graphicFrame>
      <p:graphicFrame>
        <p:nvGraphicFramePr>
          <p:cNvPr id="116741" name="Object 5"/>
          <p:cNvGraphicFramePr>
            <a:graphicFrameLocks noChangeAspect="1"/>
          </p:cNvGraphicFramePr>
          <p:nvPr/>
        </p:nvGraphicFramePr>
        <p:xfrm>
          <a:off x="3798888" y="268288"/>
          <a:ext cx="314325" cy="452437"/>
        </p:xfrm>
        <a:graphic>
          <a:graphicData uri="http://schemas.openxmlformats.org/presentationml/2006/ole">
            <mc:AlternateContent xmlns:mc="http://schemas.openxmlformats.org/markup-compatibility/2006">
              <mc:Choice xmlns:v="urn:schemas-microsoft-com:vml" Requires="v">
                <p:oleObj spid="_x0000_s63585" r:id="rId8" imgW="66040" imgH="90170" progId="Equation.3">
                  <p:embed/>
                </p:oleObj>
              </mc:Choice>
              <mc:Fallback>
                <p:oleObj r:id="rId8" imgW="66040" imgH="90170" progId="Equation.3">
                  <p:embed/>
                  <p:pic>
                    <p:nvPicPr>
                      <p:cNvPr id="0" name="图片 3284"/>
                      <p:cNvPicPr/>
                      <p:nvPr/>
                    </p:nvPicPr>
                    <p:blipFill>
                      <a:blip r:embed="rId9">
                        <a:clrChange>
                          <a:clrFrom>
                            <a:srgbClr val="000000"/>
                          </a:clrFrom>
                          <a:clrTo>
                            <a:srgbClr val="000000"/>
                          </a:clrTo>
                        </a:clrChange>
                        <a:clrChange>
                          <a:clrFrom>
                            <a:srgbClr val="FFFFFF"/>
                          </a:clrFrom>
                          <a:clrTo>
                            <a:srgbClr val="0000CC"/>
                          </a:clrTo>
                        </a:clrChange>
                      </a:blip>
                      <a:stretch>
                        <a:fillRect/>
                      </a:stretch>
                    </p:blipFill>
                    <p:spPr>
                      <a:xfrm>
                        <a:off x="3798888" y="268288"/>
                        <a:ext cx="314325" cy="452437"/>
                      </a:xfrm>
                      <a:prstGeom prst="rect">
                        <a:avLst/>
                      </a:prstGeom>
                      <a:noFill/>
                      <a:ln w="38100">
                        <a:noFill/>
                        <a:miter/>
                      </a:ln>
                    </p:spPr>
                  </p:pic>
                </p:oleObj>
              </mc:Fallback>
            </mc:AlternateContent>
          </a:graphicData>
        </a:graphic>
      </p:graphicFrame>
      <p:graphicFrame>
        <p:nvGraphicFramePr>
          <p:cNvPr id="116742" name="Object 6"/>
          <p:cNvGraphicFramePr>
            <a:graphicFrameLocks noChangeAspect="1"/>
          </p:cNvGraphicFramePr>
          <p:nvPr/>
        </p:nvGraphicFramePr>
        <p:xfrm>
          <a:off x="5888038" y="268288"/>
          <a:ext cx="342900" cy="452437"/>
        </p:xfrm>
        <a:graphic>
          <a:graphicData uri="http://schemas.openxmlformats.org/presentationml/2006/ole">
            <mc:AlternateContent xmlns:mc="http://schemas.openxmlformats.org/markup-compatibility/2006">
              <mc:Choice xmlns:v="urn:schemas-microsoft-com:vml" Requires="v">
                <p:oleObj spid="_x0000_s63586" r:id="rId10" imgW="72390" imgH="90170" progId="Equation.3">
                  <p:embed/>
                </p:oleObj>
              </mc:Choice>
              <mc:Fallback>
                <p:oleObj r:id="rId10" imgW="72390" imgH="90170" progId="Equation.3">
                  <p:embed/>
                  <p:pic>
                    <p:nvPicPr>
                      <p:cNvPr id="0" name="图片 3285"/>
                      <p:cNvPicPr/>
                      <p:nvPr/>
                    </p:nvPicPr>
                    <p:blipFill>
                      <a:blip r:embed="rId11">
                        <a:clrChange>
                          <a:clrFrom>
                            <a:srgbClr val="000000"/>
                          </a:clrFrom>
                          <a:clrTo>
                            <a:srgbClr val="000000"/>
                          </a:clrTo>
                        </a:clrChange>
                        <a:clrChange>
                          <a:clrFrom>
                            <a:srgbClr val="FFFFFF"/>
                          </a:clrFrom>
                          <a:clrTo>
                            <a:srgbClr val="0000CC"/>
                          </a:clrTo>
                        </a:clrChange>
                      </a:blip>
                      <a:stretch>
                        <a:fillRect/>
                      </a:stretch>
                    </p:blipFill>
                    <p:spPr>
                      <a:xfrm>
                        <a:off x="5888038" y="268288"/>
                        <a:ext cx="342900" cy="452437"/>
                      </a:xfrm>
                      <a:prstGeom prst="rect">
                        <a:avLst/>
                      </a:prstGeom>
                      <a:noFill/>
                      <a:ln w="38100">
                        <a:noFill/>
                        <a:miter/>
                      </a:ln>
                    </p:spPr>
                  </p:pic>
                </p:oleObj>
              </mc:Fallback>
            </mc:AlternateContent>
          </a:graphicData>
        </a:graphic>
      </p:graphicFrame>
      <p:sp>
        <p:nvSpPr>
          <p:cNvPr id="361479" name="Text Box 7"/>
          <p:cNvSpPr txBox="1"/>
          <p:nvPr/>
        </p:nvSpPr>
        <p:spPr>
          <a:xfrm>
            <a:off x="287338" y="2438400"/>
            <a:ext cx="8605837" cy="3452495"/>
          </a:xfrm>
          <a:prstGeom prst="rect">
            <a:avLst/>
          </a:prstGeom>
          <a:noFill/>
          <a:ln w="12700">
            <a:noFill/>
          </a:ln>
        </p:spPr>
        <p:txBody>
          <a:bodyPr lIns="90000" tIns="46800" rIns="90000" bIns="46800">
            <a:spAutoFit/>
          </a:bodyPr>
          <a:lstStyle/>
          <a:p>
            <a:pPr algn="l" eaLnBrk="1" hangingPunct="1">
              <a:spcBef>
                <a:spcPct val="20000"/>
              </a:spcBef>
            </a:pPr>
            <a:r>
              <a:rPr lang="zh-CN" altLang="en-US" sz="2800" dirty="0">
                <a:latin typeface="黑体" panose="02010609060101010101" pitchFamily="49" charset="-122"/>
                <a:ea typeface="黑体" panose="02010609060101010101" pitchFamily="49" charset="-122"/>
                <a:cs typeface="黑体" panose="02010609060101010101" pitchFamily="49" charset="-122"/>
              </a:rPr>
              <a:t>偏振计</a:t>
            </a:r>
            <a:r>
              <a:rPr lang="en-US" altLang="zh-CN" sz="2800" dirty="0">
                <a:latin typeface="黑体" panose="02010609060101010101" pitchFamily="49" charset="-122"/>
                <a:ea typeface="黑体" panose="02010609060101010101" pitchFamily="49" charset="-122"/>
                <a:cs typeface="黑体" panose="02010609060101010101" pitchFamily="49" charset="-122"/>
              </a:rPr>
              <a:t>(p</a:t>
            </a:r>
            <a:r>
              <a:rPr lang="en-US" altLang="en-US" sz="2800" dirty="0">
                <a:latin typeface="黑体" panose="02010609060101010101" pitchFamily="49" charset="-122"/>
                <a:ea typeface="黑体" panose="02010609060101010101" pitchFamily="49" charset="-122"/>
                <a:cs typeface="黑体" panose="02010609060101010101" pitchFamily="49" charset="-122"/>
              </a:rPr>
              <a:t>olarimeter</a:t>
            </a:r>
            <a:r>
              <a:rPr lang="en-US" altLang="zh-CN" sz="2800" dirty="0">
                <a:latin typeface="黑体" panose="02010609060101010101" pitchFamily="49" charset="-122"/>
                <a:ea typeface="黑体" panose="02010609060101010101" pitchFamily="49" charset="-122"/>
                <a:cs typeface="黑体" panose="02010609060101010101" pitchFamily="49" charset="-122"/>
              </a:rPr>
              <a:t>)</a:t>
            </a:r>
            <a:r>
              <a:rPr lang="zh-CN" altLang="en-US" sz="2800" dirty="0">
                <a:latin typeface="黑体" panose="02010609060101010101" pitchFamily="49" charset="-122"/>
                <a:ea typeface="黑体" panose="02010609060101010101" pitchFamily="49" charset="-122"/>
                <a:cs typeface="黑体" panose="02010609060101010101" pitchFamily="49" charset="-122"/>
              </a:rPr>
              <a:t>：利用上式测定旋光性溶液的浓度的仪器。</a:t>
            </a:r>
          </a:p>
          <a:p>
            <a:pPr algn="l" eaLnBrk="1" hangingPunct="1">
              <a:spcBef>
                <a:spcPct val="20000"/>
              </a:spcBef>
            </a:pPr>
            <a:r>
              <a:rPr lang="en-US" altLang="zh-CN" sz="2800" dirty="0">
                <a:latin typeface="黑体" panose="02010609060101010101" pitchFamily="49" charset="-122"/>
                <a:ea typeface="黑体" panose="02010609060101010101" pitchFamily="49" charset="-122"/>
                <a:cs typeface="黑体" panose="02010609060101010101" pitchFamily="49" charset="-122"/>
              </a:rPr>
              <a:t>S</a:t>
            </a:r>
            <a:r>
              <a:rPr lang="zh-CN" altLang="en-US" sz="2800" dirty="0">
                <a:latin typeface="黑体" panose="02010609060101010101" pitchFamily="49" charset="-122"/>
                <a:ea typeface="黑体" panose="02010609060101010101" pitchFamily="49" charset="-122"/>
                <a:cs typeface="黑体" panose="02010609060101010101" pitchFamily="49" charset="-122"/>
              </a:rPr>
              <a:t>单色光源（钠光灯），</a:t>
            </a:r>
            <a:r>
              <a:rPr lang="en-US" altLang="zh-CN" sz="2800" dirty="0">
                <a:latin typeface="黑体" panose="02010609060101010101" pitchFamily="49" charset="-122"/>
                <a:ea typeface="黑体" panose="02010609060101010101" pitchFamily="49" charset="-122"/>
                <a:cs typeface="黑体" panose="02010609060101010101" pitchFamily="49" charset="-122"/>
              </a:rPr>
              <a:t>T</a:t>
            </a:r>
            <a:r>
              <a:rPr lang="zh-CN" altLang="en-US" sz="2800" dirty="0">
                <a:latin typeface="黑体" panose="02010609060101010101" pitchFamily="49" charset="-122"/>
                <a:ea typeface="黑体" panose="02010609060101010101" pitchFamily="49" charset="-122"/>
                <a:cs typeface="黑体" panose="02010609060101010101" pitchFamily="49" charset="-122"/>
              </a:rPr>
              <a:t>为玻璃管。</a:t>
            </a:r>
          </a:p>
          <a:p>
            <a:pPr algn="l" eaLnBrk="1" hangingPunct="1">
              <a:spcBef>
                <a:spcPct val="20000"/>
              </a:spcBef>
            </a:pPr>
            <a:r>
              <a:rPr lang="zh-CN" altLang="en-US" sz="2800" dirty="0">
                <a:latin typeface="黑体" panose="02010609060101010101" pitchFamily="49" charset="-122"/>
                <a:ea typeface="黑体" panose="02010609060101010101" pitchFamily="49" charset="-122"/>
                <a:cs typeface="黑体" panose="02010609060101010101" pitchFamily="49" charset="-122"/>
              </a:rPr>
              <a:t>优点：测浓度迅速可靠。</a:t>
            </a:r>
          </a:p>
          <a:p>
            <a:pPr algn="l" eaLnBrk="1" hangingPunct="1">
              <a:spcBef>
                <a:spcPct val="20000"/>
              </a:spcBef>
            </a:pPr>
            <a:r>
              <a:rPr lang="zh-CN" altLang="en-US" sz="2800" dirty="0">
                <a:latin typeface="黑体" panose="02010609060101010101" pitchFamily="49" charset="-122"/>
                <a:ea typeface="黑体" panose="02010609060101010101" pitchFamily="49" charset="-122"/>
                <a:cs typeface="黑体" panose="02010609060101010101" pitchFamily="49" charset="-122"/>
              </a:rPr>
              <a:t>应用：药物分析及商品检验。樟脑、可卡因、尼古丁、各种糖类。</a:t>
            </a:r>
          </a:p>
          <a:p>
            <a:pPr algn="l" eaLnBrk="1" hangingPunct="1">
              <a:spcBef>
                <a:spcPct val="20000"/>
              </a:spcBef>
            </a:pPr>
            <a:r>
              <a:rPr lang="zh-CN" altLang="en-US" sz="2800" dirty="0">
                <a:latin typeface="黑体" panose="02010609060101010101" pitchFamily="49" charset="-122"/>
                <a:ea typeface="黑体" panose="02010609060101010101" pitchFamily="49" charset="-122"/>
                <a:cs typeface="黑体" panose="02010609060101010101" pitchFamily="49" charset="-122"/>
              </a:rPr>
              <a:t>糖量计</a:t>
            </a:r>
            <a:r>
              <a:rPr lang="en-US" altLang="zh-CN" sz="2800" dirty="0">
                <a:latin typeface="黑体" panose="02010609060101010101" pitchFamily="49" charset="-122"/>
                <a:ea typeface="黑体" panose="02010609060101010101" pitchFamily="49" charset="-122"/>
                <a:cs typeface="黑体" panose="02010609060101010101" pitchFamily="49" charset="-122"/>
              </a:rPr>
              <a:t>(saccharimeter)</a:t>
            </a:r>
            <a:r>
              <a:rPr lang="zh-CN" altLang="en-US" sz="2800" dirty="0">
                <a:latin typeface="黑体" panose="02010609060101010101" pitchFamily="49" charset="-122"/>
                <a:ea typeface="黑体" panose="02010609060101010101" pitchFamily="49" charset="-122"/>
                <a:cs typeface="黑体" panose="02010609060101010101" pitchFamily="49" charset="-122"/>
              </a:rPr>
              <a:t>：测定糖浓度的偏振计。</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afterEffect">
                                  <p:stCondLst>
                                    <p:cond delay="0"/>
                                  </p:stCondLst>
                                  <p:childTnLst>
                                    <p:set>
                                      <p:cBhvr>
                                        <p:cTn id="6" dur="1" fill="hold">
                                          <p:stCondLst>
                                            <p:cond delay="0"/>
                                          </p:stCondLst>
                                        </p:cTn>
                                        <p:tgtEl>
                                          <p:spTgt spid="361479">
                                            <p:txEl>
                                              <p:pRg st="0" end="0"/>
                                            </p:txEl>
                                          </p:spTgt>
                                        </p:tgtEl>
                                        <p:attrNameLst>
                                          <p:attrName>style.visibility</p:attrName>
                                        </p:attrNameLst>
                                      </p:cBhvr>
                                      <p:to>
                                        <p:strVal val="visible"/>
                                      </p:to>
                                    </p:set>
                                    <p:animEffect transition="in" filter="blinds(horizontal)">
                                      <p:cBhvr>
                                        <p:cTn id="7" dur="500"/>
                                        <p:tgtEl>
                                          <p:spTgt spid="36147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61479">
                                            <p:txEl>
                                              <p:pRg st="1" end="1"/>
                                            </p:txEl>
                                          </p:spTgt>
                                        </p:tgtEl>
                                        <p:attrNameLst>
                                          <p:attrName>style.visibility</p:attrName>
                                        </p:attrNameLst>
                                      </p:cBhvr>
                                      <p:to>
                                        <p:strVal val="visible"/>
                                      </p:to>
                                    </p:set>
                                    <p:animEffect transition="in" filter="blinds(horizontal)">
                                      <p:cBhvr>
                                        <p:cTn id="12" dur="500"/>
                                        <p:tgtEl>
                                          <p:spTgt spid="36147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361479">
                                            <p:txEl>
                                              <p:pRg st="2" end="2"/>
                                            </p:txEl>
                                          </p:spTgt>
                                        </p:tgtEl>
                                        <p:attrNameLst>
                                          <p:attrName>style.visibility</p:attrName>
                                        </p:attrNameLst>
                                      </p:cBhvr>
                                      <p:to>
                                        <p:strVal val="visible"/>
                                      </p:to>
                                    </p:set>
                                    <p:animEffect transition="in" filter="blinds(horizontal)">
                                      <p:cBhvr>
                                        <p:cTn id="17" dur="500"/>
                                        <p:tgtEl>
                                          <p:spTgt spid="361479">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361479">
                                            <p:txEl>
                                              <p:pRg st="3" end="3"/>
                                            </p:txEl>
                                          </p:spTgt>
                                        </p:tgtEl>
                                        <p:attrNameLst>
                                          <p:attrName>style.visibility</p:attrName>
                                        </p:attrNameLst>
                                      </p:cBhvr>
                                      <p:to>
                                        <p:strVal val="visible"/>
                                      </p:to>
                                    </p:set>
                                    <p:animEffect transition="in" filter="blinds(horizontal)">
                                      <p:cBhvr>
                                        <p:cTn id="22" dur="500"/>
                                        <p:tgtEl>
                                          <p:spTgt spid="361479">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361479">
                                            <p:txEl>
                                              <p:pRg st="4" end="4"/>
                                            </p:txEl>
                                          </p:spTgt>
                                        </p:tgtEl>
                                        <p:attrNameLst>
                                          <p:attrName>style.visibility</p:attrName>
                                        </p:attrNameLst>
                                      </p:cBhvr>
                                      <p:to>
                                        <p:strVal val="visible"/>
                                      </p:to>
                                    </p:set>
                                    <p:animEffect transition="in" filter="blinds(horizontal)">
                                      <p:cBhvr>
                                        <p:cTn id="27" dur="500"/>
                                        <p:tgtEl>
                                          <p:spTgt spid="36147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10"/>
          <p:cNvSpPr>
            <a:spLocks noGrp="1"/>
          </p:cNvSpPr>
          <p:nvPr>
            <p:ph type="body" sz="half" idx="1"/>
          </p:nvPr>
        </p:nvSpPr>
        <p:spPr>
          <a:xfrm>
            <a:off x="900113" y="1628775"/>
            <a:ext cx="6696075" cy="3240385"/>
          </a:xfrm>
        </p:spPr>
        <p:txBody>
          <a:bodyPr vert="horz" wrap="square" lIns="91440" tIns="45720" rIns="91440" bIns="45720" anchor="t"/>
          <a:lstStyle/>
          <a:p>
            <a:pPr eaLnBrk="1" hangingPunct="1">
              <a:buNone/>
            </a:pPr>
            <a:r>
              <a:rPr lang="zh-CN" altLang="en-US" b="1"/>
              <a:t>一、光的偏振态、马吕斯定律</a:t>
            </a:r>
            <a:endParaRPr lang="zh-CN" altLang="en-US" b="1" dirty="0"/>
          </a:p>
          <a:p>
            <a:pPr eaLnBrk="1" hangingPunct="1">
              <a:buNone/>
            </a:pPr>
            <a:r>
              <a:rPr lang="zh-CN" altLang="en-US" b="1" dirty="0"/>
              <a:t>二、玻片堆</a:t>
            </a:r>
          </a:p>
          <a:p>
            <a:pPr eaLnBrk="1" hangingPunct="1">
              <a:buNone/>
            </a:pPr>
            <a:r>
              <a:rPr lang="zh-CN" altLang="en-US" b="1" dirty="0"/>
              <a:t>三、双折射</a:t>
            </a:r>
          </a:p>
          <a:p>
            <a:pPr eaLnBrk="1" hangingPunct="1">
              <a:buNone/>
            </a:pPr>
            <a:r>
              <a:rPr lang="zh-CN" altLang="en-US" b="1" dirty="0"/>
              <a:t>四、偏振光的产生和检验</a:t>
            </a:r>
          </a:p>
          <a:p>
            <a:pPr eaLnBrk="1" hangingPunct="1">
              <a:buNone/>
            </a:pPr>
            <a:r>
              <a:rPr lang="zh-CN" altLang="en-US" b="1"/>
              <a:t>五、旋光性</a:t>
            </a:r>
          </a:p>
          <a:p>
            <a:pPr eaLnBrk="1" hangingPunct="1">
              <a:buNone/>
            </a:pPr>
            <a:endParaRPr lang="zh-CN" altLang="en-US" b="1" smtClean="0"/>
          </a:p>
          <a:p>
            <a:pPr eaLnBrk="1" hangingPunct="1">
              <a:buNone/>
            </a:pPr>
            <a:endParaRPr lang="zh-CN" altLang="en-US" b="1" dirty="0"/>
          </a:p>
        </p:txBody>
      </p:sp>
      <p:sp>
        <p:nvSpPr>
          <p:cNvPr id="117763" name="Rectangle 2"/>
          <p:cNvSpPr>
            <a:spLocks noGrp="1"/>
          </p:cNvSpPr>
          <p:nvPr>
            <p:ph type="title"/>
          </p:nvPr>
        </p:nvSpPr>
        <p:spPr>
          <a:xfrm>
            <a:off x="719138" y="225425"/>
            <a:ext cx="7772400" cy="587375"/>
          </a:xfrm>
        </p:spPr>
        <p:txBody>
          <a:bodyPr vert="horz" wrap="square" lIns="91440" tIns="45720" rIns="91440" bIns="45720" anchor="ctr"/>
          <a:lstStyle/>
          <a:p>
            <a:pPr eaLnBrk="1" hangingPunct="1"/>
            <a:r>
              <a:rPr lang="en-US" altLang="zh-CN" sz="3600" b="1" dirty="0">
                <a:solidFill>
                  <a:schemeClr val="accent2"/>
                </a:solidFill>
                <a:ea typeface="黑体" panose="02010609060101010101" pitchFamily="49" charset="-122"/>
              </a:rPr>
              <a:t>Summary</a:t>
            </a:r>
          </a:p>
        </p:txBody>
      </p:sp>
      <p:graphicFrame>
        <p:nvGraphicFramePr>
          <p:cNvPr id="317445" name="Object 5"/>
          <p:cNvGraphicFramePr>
            <a:graphicFrameLocks noGrp="1" noChangeAspect="1"/>
          </p:cNvGraphicFramePr>
          <p:nvPr>
            <p:ph sz="quarter" idx="3"/>
          </p:nvPr>
        </p:nvGraphicFramePr>
        <p:xfrm>
          <a:off x="5400675" y="2420938"/>
          <a:ext cx="3060700" cy="849312"/>
        </p:xfrm>
        <a:graphic>
          <a:graphicData uri="http://schemas.openxmlformats.org/presentationml/2006/ole">
            <mc:AlternateContent xmlns:mc="http://schemas.openxmlformats.org/markup-compatibility/2006">
              <mc:Choice xmlns:v="urn:schemas-microsoft-com:vml" Requires="v">
                <p:oleObj spid="_x0000_s64539" r:id="rId4" imgW="799465" imgH="241300" progId="Equation.3">
                  <p:embed/>
                </p:oleObj>
              </mc:Choice>
              <mc:Fallback>
                <p:oleObj r:id="rId4" imgW="799465" imgH="241300" progId="Equation.3">
                  <p:embed/>
                  <p:pic>
                    <p:nvPicPr>
                      <p:cNvPr id="0" name="图片 3288"/>
                      <p:cNvPicPr/>
                      <p:nvPr/>
                    </p:nvPicPr>
                    <p:blipFill>
                      <a:blip r:embed="rId5"/>
                      <a:srcRect/>
                      <a:stretch>
                        <a:fillRect/>
                      </a:stretch>
                    </p:blipFill>
                    <p:spPr>
                      <a:xfrm>
                        <a:off x="5400675" y="2420938"/>
                        <a:ext cx="3060700" cy="849312"/>
                      </a:xfrm>
                      <a:prstGeom prst="rect">
                        <a:avLst/>
                      </a:prstGeom>
                      <a:noFill/>
                      <a:ln w="38100">
                        <a:miter/>
                      </a:ln>
                    </p:spPr>
                  </p:pic>
                </p:oleObj>
              </mc:Fallback>
            </mc:AlternateContent>
          </a:graphicData>
        </a:graphic>
      </p:graphicFrame>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afterEffect">
                                  <p:stCondLst>
                                    <p:cond delay="0"/>
                                  </p:stCondLst>
                                  <p:childTnLst>
                                    <p:set>
                                      <p:cBhvr>
                                        <p:cTn id="6" dur="1" fill="hold">
                                          <p:stCondLst>
                                            <p:cond delay="0"/>
                                          </p:stCondLst>
                                        </p:cTn>
                                        <p:tgtEl>
                                          <p:spTgt spid="317445"/>
                                        </p:tgtEl>
                                        <p:attrNameLst>
                                          <p:attrName>style.visibility</p:attrName>
                                        </p:attrNameLst>
                                      </p:cBhvr>
                                      <p:to>
                                        <p:strVal val="visible"/>
                                      </p:to>
                                    </p:set>
                                    <p:animEffect transition="in" filter="blinds(horizontal)">
                                      <p:cBhvr>
                                        <p:cTn id="7" dur="500"/>
                                        <p:tgtEl>
                                          <p:spTgt spid="3174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默认设计模板">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0000"/>
      </a:hlink>
      <a:folHlink>
        <a:srgbClr val="003300"/>
      </a:folHlink>
    </a:clrScheme>
    <a:fontScheme name="默认设计模板">
      <a:majorFont>
        <a:latin typeface="Times New Roman"/>
        <a:ea typeface="宋体"/>
        <a:cs typeface=""/>
      </a:majorFont>
      <a:minorFont>
        <a:latin typeface="Times New Roman"/>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rgbClr val="000000"/>
          </a:solidFill>
          <a:prstDash val="solid"/>
          <a:round/>
          <a:headEnd type="none" w="med" len="med"/>
          <a:tailEnd type="none" w="med" len="med"/>
        </a:ln>
      </a:spPr>
      <a:bodyPr vert="horz" wrap="square" lIns="91440" tIns="45720" rIns="91440" bIns="45720" numCol="1" anchor="t" anchorCtr="0" compatLnSpc="1"/>
      <a:lstStyle>
        <a:defPPr marL="0" marR="0" indent="0" algn="just" defTabSz="914400" rtl="0" eaLnBrk="0" fontAlgn="base" latinLnBrk="0" hangingPunct="0">
          <a:lnSpc>
            <a:spcPct val="100000"/>
          </a:lnSpc>
          <a:spcBef>
            <a:spcPct val="0"/>
          </a:spcBef>
          <a:spcAft>
            <a:spcPct val="0"/>
          </a:spcAft>
          <a:buClrTx/>
          <a:buSzTx/>
          <a:buFontTx/>
          <a:buNone/>
          <a:defRPr kumimoji="0" lang="zh-CN" altLang="en-US" sz="32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rgbClr val="000000"/>
          </a:solidFill>
          <a:prstDash val="solid"/>
          <a:round/>
          <a:headEnd type="none" w="med" len="med"/>
          <a:tailEnd type="none" w="med" len="med"/>
        </a:ln>
      </a:spPr>
      <a:bodyPr vert="horz" wrap="square" lIns="91440" tIns="45720" rIns="91440" bIns="45720" numCol="1" anchor="t" anchorCtr="0" compatLnSpc="1"/>
      <a:lstStyle>
        <a:defPPr marL="0" marR="0" indent="0" algn="just" defTabSz="914400" rtl="0" eaLnBrk="0" fontAlgn="base" latinLnBrk="0" hangingPunct="0">
          <a:lnSpc>
            <a:spcPct val="100000"/>
          </a:lnSpc>
          <a:spcBef>
            <a:spcPct val="0"/>
          </a:spcBef>
          <a:spcAft>
            <a:spcPct val="0"/>
          </a:spcAft>
          <a:buClrTx/>
          <a:buSzTx/>
          <a:buFontTx/>
          <a:buNone/>
          <a:defRPr kumimoji="0" lang="zh-CN" altLang="en-US" sz="32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defRPr>
        </a:defPPr>
      </a:lstStyle>
    </a:lnDef>
  </a:objectDefaults>
  <a:extraClrSchemeLst>
    <a:extraClrScheme>
      <a:clrScheme name="默认设计模板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默认设计模板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默认设计模板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默认设计模板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默认设计模板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默认设计模板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默认设计模板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576</TotalTime>
  <Words>2066</Words>
  <Application>Microsoft Office PowerPoint</Application>
  <PresentationFormat>全屏显示(4:3)</PresentationFormat>
  <Paragraphs>216</Paragraphs>
  <Slides>27</Slides>
  <Notes>10</Notes>
  <HiddenSlides>0</HiddenSlides>
  <MMClips>0</MMClips>
  <ScaleCrop>false</ScaleCrop>
  <HeadingPairs>
    <vt:vector size="8" baseType="variant">
      <vt:variant>
        <vt:lpstr>已用的字体</vt:lpstr>
      </vt:variant>
      <vt:variant>
        <vt:i4>7</vt:i4>
      </vt:variant>
      <vt:variant>
        <vt:lpstr>主题</vt:lpstr>
      </vt:variant>
      <vt:variant>
        <vt:i4>1</vt:i4>
      </vt:variant>
      <vt:variant>
        <vt:lpstr>嵌入 OLE 服务器</vt:lpstr>
      </vt:variant>
      <vt:variant>
        <vt:i4>2</vt:i4>
      </vt:variant>
      <vt:variant>
        <vt:lpstr>幻灯片标题</vt:lpstr>
      </vt:variant>
      <vt:variant>
        <vt:i4>27</vt:i4>
      </vt:variant>
    </vt:vector>
  </HeadingPairs>
  <TitlesOfParts>
    <vt:vector size="37" baseType="lpstr">
      <vt:lpstr>Century Schoolbook</vt:lpstr>
      <vt:lpstr>黑体</vt:lpstr>
      <vt:lpstr>宋体</vt:lpstr>
      <vt:lpstr>Arial</vt:lpstr>
      <vt:lpstr>Symbol</vt:lpstr>
      <vt:lpstr>Times New Roman</vt:lpstr>
      <vt:lpstr>Wingdings</vt:lpstr>
      <vt:lpstr>默认设计模板</vt:lpstr>
      <vt:lpstr>Microsoft 公式 3.0</vt:lpstr>
      <vt:lpstr>WPS 公式 3.0</vt:lpstr>
      <vt:lpstr>光的偏振 Polarization</vt:lpstr>
      <vt:lpstr>一、光的偏振态 State of Polarization</vt:lpstr>
      <vt:lpstr>PowerPoint 演示文稿</vt:lpstr>
      <vt:lpstr>PowerPoint 演示文稿</vt:lpstr>
      <vt:lpstr>1、自然光 Natural light</vt:lpstr>
      <vt:lpstr>2、线偏振光 linear polarized light</vt:lpstr>
      <vt:lpstr>起偏器和检偏器 polarizer &amp; analyzer</vt:lpstr>
      <vt:lpstr>PowerPoint 演示文稿</vt:lpstr>
      <vt:lpstr>PowerPoint 演示文稿</vt:lpstr>
      <vt:lpstr>PowerPoint 演示文稿</vt:lpstr>
      <vt:lpstr>PowerPoint 演示文稿</vt:lpstr>
      <vt:lpstr>部分偏振光 partial polarization light</vt:lpstr>
      <vt:lpstr>圆偏振光和椭圆偏振光  circular polarized light &amp; elliptic polarized light</vt:lpstr>
      <vt:lpstr>PowerPoint 演示文稿</vt:lpstr>
      <vt:lpstr>二、布儒斯特定律、玻片堆 Brewster law &amp; Slide pile</vt:lpstr>
      <vt:lpstr>PowerPoint 演示文稿</vt:lpstr>
      <vt:lpstr>PowerPoint 演示文稿</vt:lpstr>
      <vt:lpstr>三、双折射  birefringence</vt:lpstr>
      <vt:lpstr>PowerPoint 演示文稿</vt:lpstr>
      <vt:lpstr>PowerPoint 演示文稿</vt:lpstr>
      <vt:lpstr>PowerPoint 演示文稿</vt:lpstr>
      <vt:lpstr>PowerPoint 演示文稿</vt:lpstr>
      <vt:lpstr>四、偏振光的产生与检验 Polarized Light and Inspection</vt:lpstr>
      <vt:lpstr>PowerPoint 演示文稿</vt:lpstr>
      <vt:lpstr>PowerPoint 演示文稿</vt:lpstr>
      <vt:lpstr>PowerPoint 演示文稿</vt:lpstr>
      <vt:lpstr>Summary</vt:lpstr>
    </vt:vector>
  </TitlesOfParts>
  <Company>PHYSICS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波动光学</dc:title>
  <dc:creator/>
  <cp:lastModifiedBy>Microsoft</cp:lastModifiedBy>
  <cp:revision>763</cp:revision>
  <dcterms:created xsi:type="dcterms:W3CDTF">2003-01-06T02:12:00Z</dcterms:created>
  <dcterms:modified xsi:type="dcterms:W3CDTF">2020-10-09T03:21:04Z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2052-11.1.0.8597</vt:lpwstr>
  </property>
</Properties>
</file>