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86" r:id="rId9"/>
    <p:sldId id="277" r:id="rId10"/>
    <p:sldId id="278" r:id="rId11"/>
    <p:sldId id="279" r:id="rId12"/>
    <p:sldId id="280" r:id="rId13"/>
    <p:sldId id="281" r:id="rId14"/>
    <p:sldId id="287" r:id="rId15"/>
    <p:sldId id="282" r:id="rId16"/>
    <p:sldId id="283" r:id="rId17"/>
    <p:sldId id="284" r:id="rId18"/>
    <p:sldId id="285" r:id="rId19"/>
    <p:sldId id="288" r:id="rId20"/>
    <p:sldId id="289" r:id="rId21"/>
  </p:sldIdLst>
  <p:sldSz cx="12192000" cy="6858000"/>
  <p:notesSz cx="7104063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3300"/>
    <a:srgbClr val="FF3300"/>
    <a:srgbClr val="FF6600"/>
    <a:srgbClr val="202020"/>
    <a:srgbClr val="323232"/>
    <a:srgbClr val="CC0000"/>
    <a:srgbClr val="FF8D4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456"/>
      </p:cViewPr>
      <p:guideLst>
        <p:guide orient="horz" pos="2107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65F30FA-424A-4D83-8275-CC0F6FF77031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2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7BFBB00-23BB-413D-A3D5-611A8A5DDF6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5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6F604-A2D0-461C-8106-BF95B0C81DB4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915EC-E0E7-4C87-AF24-8F2FE05EBD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C58D9-0832-4568-91A7-E4784BF72169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99A83-4DDB-4D9C-AA2A-73C35B9EE92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FFBD-FBE9-4FE4-8B69-A011F6F074E4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FD08A-2891-4FDF-B554-C0FEDF83CA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 txBox="1"/>
          <p:nvPr userDrawn="1"/>
        </p:nvSpPr>
        <p:spPr>
          <a:xfrm>
            <a:off x="11707813" y="6478588"/>
            <a:ext cx="395287" cy="285750"/>
          </a:xfrm>
          <a:prstGeom prst="rect">
            <a:avLst/>
          </a:prstGeom>
          <a:noFill/>
        </p:spPr>
        <p:txBody>
          <a:bodyPr lIns="68562" tIns="34281" rIns="68562" bIns="34281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A75EB155-E2FE-468E-BC05-725FB9308800}" type="slidenum">
              <a:rPr lang="zh-CN" altLang="en-US" sz="14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</a:p>
        </p:txBody>
      </p:sp>
      <p:sp>
        <p:nvSpPr>
          <p:cNvPr id="3" name="任意多边形 4"/>
          <p:cNvSpPr/>
          <p:nvPr userDrawn="1"/>
        </p:nvSpPr>
        <p:spPr>
          <a:xfrm flipH="1">
            <a:off x="274638" y="423863"/>
            <a:ext cx="496887" cy="557212"/>
          </a:xfrm>
          <a:custGeom>
            <a:avLst/>
            <a:gdLst>
              <a:gd name="connsiteX0" fmla="*/ 0 w 3171687"/>
              <a:gd name="connsiteY0" fmla="*/ 0 h 2069635"/>
              <a:gd name="connsiteX1" fmla="*/ 3171687 w 3171687"/>
              <a:gd name="connsiteY1" fmla="*/ 0 h 2069635"/>
              <a:gd name="connsiteX2" fmla="*/ 3171687 w 3171687"/>
              <a:gd name="connsiteY2" fmla="*/ 2069635 h 2069635"/>
              <a:gd name="connsiteX3" fmla="*/ 0 w 3171687"/>
              <a:gd name="connsiteY3" fmla="*/ 2069635 h 2069635"/>
              <a:gd name="connsiteX4" fmla="*/ 0 w 3171687"/>
              <a:gd name="connsiteY4" fmla="*/ 1810069 h 2069635"/>
              <a:gd name="connsiteX5" fmla="*/ 979903 w 3171687"/>
              <a:gd name="connsiteY5" fmla="*/ 1810069 h 2069635"/>
              <a:gd name="connsiteX6" fmla="*/ 979903 w 3171687"/>
              <a:gd name="connsiteY6" fmla="*/ 259565 h 2069635"/>
              <a:gd name="connsiteX7" fmla="*/ 0 w 3171687"/>
              <a:gd name="connsiteY7" fmla="*/ 259565 h 2069635"/>
              <a:gd name="connsiteX8" fmla="*/ 0 w 3171687"/>
              <a:gd name="connsiteY8" fmla="*/ 0 h 2069635"/>
              <a:gd name="connsiteX0-1" fmla="*/ 0 w 3171687"/>
              <a:gd name="connsiteY0-2" fmla="*/ 0 h 2069635"/>
              <a:gd name="connsiteX1-3" fmla="*/ 3171687 w 3171687"/>
              <a:gd name="connsiteY1-4" fmla="*/ 0 h 2069635"/>
              <a:gd name="connsiteX2-5" fmla="*/ 3171687 w 3171687"/>
              <a:gd name="connsiteY2-6" fmla="*/ 2069635 h 2069635"/>
              <a:gd name="connsiteX3-7" fmla="*/ 0 w 3171687"/>
              <a:gd name="connsiteY3-8" fmla="*/ 2069635 h 2069635"/>
              <a:gd name="connsiteX4-9" fmla="*/ 0 w 3171687"/>
              <a:gd name="connsiteY4-10" fmla="*/ 1810069 h 2069635"/>
              <a:gd name="connsiteX5-11" fmla="*/ 979903 w 3171687"/>
              <a:gd name="connsiteY5-12" fmla="*/ 1810069 h 2069635"/>
              <a:gd name="connsiteX6-13" fmla="*/ 979903 w 3171687"/>
              <a:gd name="connsiteY6-14" fmla="*/ 259565 h 2069635"/>
              <a:gd name="connsiteX7-15" fmla="*/ 0 w 3171687"/>
              <a:gd name="connsiteY7-16" fmla="*/ 259565 h 2069635"/>
              <a:gd name="connsiteX8-17" fmla="*/ 0 w 3171687"/>
              <a:gd name="connsiteY8-18" fmla="*/ 0 h 2069635"/>
              <a:gd name="connsiteX0-19" fmla="*/ 979903 w 3171687"/>
              <a:gd name="connsiteY0-20" fmla="*/ 1810069 h 2069635"/>
              <a:gd name="connsiteX1-21" fmla="*/ 979903 w 3171687"/>
              <a:gd name="connsiteY1-22" fmla="*/ 259565 h 2069635"/>
              <a:gd name="connsiteX2-23" fmla="*/ 0 w 3171687"/>
              <a:gd name="connsiteY2-24" fmla="*/ 259565 h 2069635"/>
              <a:gd name="connsiteX3-25" fmla="*/ 0 w 3171687"/>
              <a:gd name="connsiteY3-26" fmla="*/ 0 h 2069635"/>
              <a:gd name="connsiteX4-27" fmla="*/ 3171687 w 3171687"/>
              <a:gd name="connsiteY4-28" fmla="*/ 0 h 2069635"/>
              <a:gd name="connsiteX5-29" fmla="*/ 3171687 w 3171687"/>
              <a:gd name="connsiteY5-30" fmla="*/ 2069635 h 2069635"/>
              <a:gd name="connsiteX6-31" fmla="*/ 0 w 3171687"/>
              <a:gd name="connsiteY6-32" fmla="*/ 2069635 h 2069635"/>
              <a:gd name="connsiteX7-33" fmla="*/ 0 w 3171687"/>
              <a:gd name="connsiteY7-34" fmla="*/ 1810069 h 2069635"/>
              <a:gd name="connsiteX8-35" fmla="*/ 1071343 w 3171687"/>
              <a:gd name="connsiteY8-36" fmla="*/ 1901509 h 2069635"/>
              <a:gd name="connsiteX0-37" fmla="*/ 979903 w 3171687"/>
              <a:gd name="connsiteY0-38" fmla="*/ 1810069 h 2069635"/>
              <a:gd name="connsiteX1-39" fmla="*/ 979903 w 3171687"/>
              <a:gd name="connsiteY1-40" fmla="*/ 259565 h 2069635"/>
              <a:gd name="connsiteX2-41" fmla="*/ 0 w 3171687"/>
              <a:gd name="connsiteY2-42" fmla="*/ 259565 h 2069635"/>
              <a:gd name="connsiteX3-43" fmla="*/ 0 w 3171687"/>
              <a:gd name="connsiteY3-44" fmla="*/ 0 h 2069635"/>
              <a:gd name="connsiteX4-45" fmla="*/ 3171687 w 3171687"/>
              <a:gd name="connsiteY4-46" fmla="*/ 0 h 2069635"/>
              <a:gd name="connsiteX5-47" fmla="*/ 3171687 w 3171687"/>
              <a:gd name="connsiteY5-48" fmla="*/ 2069635 h 2069635"/>
              <a:gd name="connsiteX6-49" fmla="*/ 0 w 3171687"/>
              <a:gd name="connsiteY6-50" fmla="*/ 2069635 h 2069635"/>
              <a:gd name="connsiteX7-51" fmla="*/ 0 w 3171687"/>
              <a:gd name="connsiteY7-52" fmla="*/ 1810069 h 2069635"/>
              <a:gd name="connsiteX0-53" fmla="*/ 979903 w 3171687"/>
              <a:gd name="connsiteY0-54" fmla="*/ 259565 h 2069635"/>
              <a:gd name="connsiteX1-55" fmla="*/ 0 w 3171687"/>
              <a:gd name="connsiteY1-56" fmla="*/ 259565 h 2069635"/>
              <a:gd name="connsiteX2-57" fmla="*/ 0 w 3171687"/>
              <a:gd name="connsiteY2-58" fmla="*/ 0 h 2069635"/>
              <a:gd name="connsiteX3-59" fmla="*/ 3171687 w 3171687"/>
              <a:gd name="connsiteY3-60" fmla="*/ 0 h 2069635"/>
              <a:gd name="connsiteX4-61" fmla="*/ 3171687 w 3171687"/>
              <a:gd name="connsiteY4-62" fmla="*/ 2069635 h 2069635"/>
              <a:gd name="connsiteX5-63" fmla="*/ 0 w 3171687"/>
              <a:gd name="connsiteY5-64" fmla="*/ 2069635 h 2069635"/>
              <a:gd name="connsiteX6-65" fmla="*/ 0 w 3171687"/>
              <a:gd name="connsiteY6-66" fmla="*/ 1810069 h 2069635"/>
              <a:gd name="connsiteX0-67" fmla="*/ 0 w 3171687"/>
              <a:gd name="connsiteY0-68" fmla="*/ 259565 h 2069635"/>
              <a:gd name="connsiteX1-69" fmla="*/ 0 w 3171687"/>
              <a:gd name="connsiteY1-70" fmla="*/ 0 h 2069635"/>
              <a:gd name="connsiteX2-71" fmla="*/ 3171687 w 3171687"/>
              <a:gd name="connsiteY2-72" fmla="*/ 0 h 2069635"/>
              <a:gd name="connsiteX3-73" fmla="*/ 3171687 w 3171687"/>
              <a:gd name="connsiteY3-74" fmla="*/ 2069635 h 2069635"/>
              <a:gd name="connsiteX4-75" fmla="*/ 0 w 3171687"/>
              <a:gd name="connsiteY4-76" fmla="*/ 2069635 h 2069635"/>
              <a:gd name="connsiteX5-77" fmla="*/ 0 w 3171687"/>
              <a:gd name="connsiteY5-78" fmla="*/ 1810069 h 206963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3171687" h="2069635">
                <a:moveTo>
                  <a:pt x="0" y="259565"/>
                </a:moveTo>
                <a:lnTo>
                  <a:pt x="0" y="0"/>
                </a:lnTo>
                <a:lnTo>
                  <a:pt x="3171687" y="0"/>
                </a:lnTo>
                <a:lnTo>
                  <a:pt x="3171687" y="2069635"/>
                </a:lnTo>
                <a:lnTo>
                  <a:pt x="0" y="2069635"/>
                </a:lnTo>
                <a:lnTo>
                  <a:pt x="0" y="1810069"/>
                </a:lnTo>
              </a:path>
            </a:pathLst>
          </a:custGeom>
          <a:noFill/>
          <a:ln w="317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4" name="任意多边形 5"/>
          <p:cNvSpPr/>
          <p:nvPr userDrawn="1"/>
        </p:nvSpPr>
        <p:spPr>
          <a:xfrm flipH="1">
            <a:off x="425450" y="300038"/>
            <a:ext cx="496888" cy="444500"/>
          </a:xfrm>
          <a:custGeom>
            <a:avLst/>
            <a:gdLst>
              <a:gd name="connsiteX0" fmla="*/ 0 w 2253807"/>
              <a:gd name="connsiteY0" fmla="*/ 0 h 1262130"/>
              <a:gd name="connsiteX1" fmla="*/ 2253807 w 2253807"/>
              <a:gd name="connsiteY1" fmla="*/ 0 h 1262130"/>
              <a:gd name="connsiteX2" fmla="*/ 2253807 w 2253807"/>
              <a:gd name="connsiteY2" fmla="*/ 1262130 h 1262130"/>
              <a:gd name="connsiteX3" fmla="*/ 1013277 w 2253807"/>
              <a:gd name="connsiteY3" fmla="*/ 1262130 h 1262130"/>
              <a:gd name="connsiteX4" fmla="*/ 1013277 w 2253807"/>
              <a:gd name="connsiteY4" fmla="*/ 700070 h 1262130"/>
              <a:gd name="connsiteX5" fmla="*/ 0 w 2253807"/>
              <a:gd name="connsiteY5" fmla="*/ 700070 h 1262130"/>
              <a:gd name="connsiteX6" fmla="*/ 0 w 2253807"/>
              <a:gd name="connsiteY6" fmla="*/ 0 h 1262130"/>
              <a:gd name="connsiteX0-1" fmla="*/ 1013277 w 2253807"/>
              <a:gd name="connsiteY0-2" fmla="*/ 700070 h 1262130"/>
              <a:gd name="connsiteX1-3" fmla="*/ 0 w 2253807"/>
              <a:gd name="connsiteY1-4" fmla="*/ 700070 h 1262130"/>
              <a:gd name="connsiteX2-5" fmla="*/ 0 w 2253807"/>
              <a:gd name="connsiteY2-6" fmla="*/ 0 h 1262130"/>
              <a:gd name="connsiteX3-7" fmla="*/ 2253807 w 2253807"/>
              <a:gd name="connsiteY3-8" fmla="*/ 0 h 1262130"/>
              <a:gd name="connsiteX4-9" fmla="*/ 2253807 w 2253807"/>
              <a:gd name="connsiteY4-10" fmla="*/ 1262130 h 1262130"/>
              <a:gd name="connsiteX5-11" fmla="*/ 1013277 w 2253807"/>
              <a:gd name="connsiteY5-12" fmla="*/ 1262130 h 1262130"/>
              <a:gd name="connsiteX6-13" fmla="*/ 1104717 w 2253807"/>
              <a:gd name="connsiteY6-14" fmla="*/ 791510 h 1262130"/>
              <a:gd name="connsiteX0-15" fmla="*/ 1013277 w 2253807"/>
              <a:gd name="connsiteY0-16" fmla="*/ 700070 h 1262130"/>
              <a:gd name="connsiteX1-17" fmla="*/ 0 w 2253807"/>
              <a:gd name="connsiteY1-18" fmla="*/ 700070 h 1262130"/>
              <a:gd name="connsiteX2-19" fmla="*/ 0 w 2253807"/>
              <a:gd name="connsiteY2-20" fmla="*/ 0 h 1262130"/>
              <a:gd name="connsiteX3-21" fmla="*/ 2253807 w 2253807"/>
              <a:gd name="connsiteY3-22" fmla="*/ 0 h 1262130"/>
              <a:gd name="connsiteX4-23" fmla="*/ 2253807 w 2253807"/>
              <a:gd name="connsiteY4-24" fmla="*/ 1262130 h 1262130"/>
              <a:gd name="connsiteX5-25" fmla="*/ 1013277 w 2253807"/>
              <a:gd name="connsiteY5-26" fmla="*/ 1262130 h 1262130"/>
              <a:gd name="connsiteX0-27" fmla="*/ 0 w 2253807"/>
              <a:gd name="connsiteY0-28" fmla="*/ 700070 h 1262130"/>
              <a:gd name="connsiteX1-29" fmla="*/ 0 w 2253807"/>
              <a:gd name="connsiteY1-30" fmla="*/ 0 h 1262130"/>
              <a:gd name="connsiteX2-31" fmla="*/ 2253807 w 2253807"/>
              <a:gd name="connsiteY2-32" fmla="*/ 0 h 1262130"/>
              <a:gd name="connsiteX3-33" fmla="*/ 2253807 w 2253807"/>
              <a:gd name="connsiteY3-34" fmla="*/ 1262130 h 1262130"/>
              <a:gd name="connsiteX4-35" fmla="*/ 1013277 w 2253807"/>
              <a:gd name="connsiteY4-36" fmla="*/ 1262130 h 126213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253807" h="1262130">
                <a:moveTo>
                  <a:pt x="0" y="700070"/>
                </a:moveTo>
                <a:lnTo>
                  <a:pt x="0" y="0"/>
                </a:lnTo>
                <a:lnTo>
                  <a:pt x="2253807" y="0"/>
                </a:lnTo>
                <a:lnTo>
                  <a:pt x="2253807" y="1262130"/>
                </a:lnTo>
                <a:lnTo>
                  <a:pt x="1013277" y="1262130"/>
                </a:lnTo>
              </a:path>
            </a:pathLst>
          </a:custGeom>
          <a:noFill/>
          <a:ln w="317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任意多边形 9"/>
          <p:cNvSpPr/>
          <p:nvPr userDrawn="1"/>
        </p:nvSpPr>
        <p:spPr>
          <a:xfrm flipH="1">
            <a:off x="11707813" y="6448425"/>
            <a:ext cx="395287" cy="344488"/>
          </a:xfrm>
          <a:custGeom>
            <a:avLst/>
            <a:gdLst>
              <a:gd name="connsiteX0" fmla="*/ 0 w 2463662"/>
              <a:gd name="connsiteY0" fmla="*/ 0 h 1478645"/>
              <a:gd name="connsiteX1" fmla="*/ 877819 w 2463662"/>
              <a:gd name="connsiteY1" fmla="*/ 0 h 1478645"/>
              <a:gd name="connsiteX2" fmla="*/ 877819 w 2463662"/>
              <a:gd name="connsiteY2" fmla="*/ 1105159 h 1478645"/>
              <a:gd name="connsiteX3" fmla="*/ 2463662 w 2463662"/>
              <a:gd name="connsiteY3" fmla="*/ 1105159 h 1478645"/>
              <a:gd name="connsiteX4" fmla="*/ 2463662 w 2463662"/>
              <a:gd name="connsiteY4" fmla="*/ 1478645 h 1478645"/>
              <a:gd name="connsiteX5" fmla="*/ 0 w 2463662"/>
              <a:gd name="connsiteY5" fmla="*/ 1478645 h 1478645"/>
              <a:gd name="connsiteX6" fmla="*/ 0 w 2463662"/>
              <a:gd name="connsiteY6" fmla="*/ 0 h 1478645"/>
              <a:gd name="connsiteX0-1" fmla="*/ 877819 w 2463662"/>
              <a:gd name="connsiteY0-2" fmla="*/ 1105159 h 1478645"/>
              <a:gd name="connsiteX1-3" fmla="*/ 2463662 w 2463662"/>
              <a:gd name="connsiteY1-4" fmla="*/ 1105159 h 1478645"/>
              <a:gd name="connsiteX2-5" fmla="*/ 2463662 w 2463662"/>
              <a:gd name="connsiteY2-6" fmla="*/ 1478645 h 1478645"/>
              <a:gd name="connsiteX3-7" fmla="*/ 0 w 2463662"/>
              <a:gd name="connsiteY3-8" fmla="*/ 1478645 h 1478645"/>
              <a:gd name="connsiteX4-9" fmla="*/ 0 w 2463662"/>
              <a:gd name="connsiteY4-10" fmla="*/ 0 h 1478645"/>
              <a:gd name="connsiteX5-11" fmla="*/ 877819 w 2463662"/>
              <a:gd name="connsiteY5-12" fmla="*/ 0 h 1478645"/>
              <a:gd name="connsiteX6-13" fmla="*/ 969259 w 2463662"/>
              <a:gd name="connsiteY6-14" fmla="*/ 1196599 h 1478645"/>
              <a:gd name="connsiteX0-15" fmla="*/ 877819 w 2463662"/>
              <a:gd name="connsiteY0-16" fmla="*/ 1105159 h 1478645"/>
              <a:gd name="connsiteX1-17" fmla="*/ 2463662 w 2463662"/>
              <a:gd name="connsiteY1-18" fmla="*/ 1105159 h 1478645"/>
              <a:gd name="connsiteX2-19" fmla="*/ 2463662 w 2463662"/>
              <a:gd name="connsiteY2-20" fmla="*/ 1478645 h 1478645"/>
              <a:gd name="connsiteX3-21" fmla="*/ 0 w 2463662"/>
              <a:gd name="connsiteY3-22" fmla="*/ 1478645 h 1478645"/>
              <a:gd name="connsiteX4-23" fmla="*/ 0 w 2463662"/>
              <a:gd name="connsiteY4-24" fmla="*/ 0 h 1478645"/>
              <a:gd name="connsiteX5-25" fmla="*/ 877819 w 2463662"/>
              <a:gd name="connsiteY5-26" fmla="*/ 0 h 1478645"/>
              <a:gd name="connsiteX0-27" fmla="*/ 2463662 w 2463662"/>
              <a:gd name="connsiteY0-28" fmla="*/ 1105159 h 1478645"/>
              <a:gd name="connsiteX1-29" fmla="*/ 2463662 w 2463662"/>
              <a:gd name="connsiteY1-30" fmla="*/ 1478645 h 1478645"/>
              <a:gd name="connsiteX2-31" fmla="*/ 0 w 2463662"/>
              <a:gd name="connsiteY2-32" fmla="*/ 1478645 h 1478645"/>
              <a:gd name="connsiteX3-33" fmla="*/ 0 w 2463662"/>
              <a:gd name="connsiteY3-34" fmla="*/ 0 h 1478645"/>
              <a:gd name="connsiteX4-35" fmla="*/ 877819 w 2463662"/>
              <a:gd name="connsiteY4-36" fmla="*/ 0 h 147864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463662" h="1478645">
                <a:moveTo>
                  <a:pt x="2463662" y="1105159"/>
                </a:moveTo>
                <a:lnTo>
                  <a:pt x="2463662" y="1478645"/>
                </a:lnTo>
                <a:lnTo>
                  <a:pt x="0" y="1478645"/>
                </a:lnTo>
                <a:lnTo>
                  <a:pt x="0" y="0"/>
                </a:lnTo>
                <a:lnTo>
                  <a:pt x="877819" y="0"/>
                </a:lnTo>
              </a:path>
            </a:pathLst>
          </a:custGeom>
          <a:noFill/>
          <a:ln w="254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5"/>
          <p:cNvSpPr/>
          <p:nvPr userDrawn="1"/>
        </p:nvSpPr>
        <p:spPr>
          <a:xfrm>
            <a:off x="0" y="617538"/>
            <a:ext cx="12192000" cy="6240462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3292" y="111434"/>
            <a:ext cx="10515600" cy="450421"/>
          </a:xfrm>
        </p:spPr>
        <p:txBody>
          <a:bodyPr/>
          <a:lstStyle>
            <a:lvl1pPr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6D64C-EC87-4532-82E0-0D288E1F2F2C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35C0-F9E3-4D8B-BF42-AF493D693A7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570E2-38FE-4C73-90D4-9B7FC995939E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528F8-2F1B-4CD8-A1E6-C3ABAE321D5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EEE05-2CEB-4E68-9AF6-D553A76B1A6A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091D-65DF-492D-8A81-ACE9DD206E9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F0856-BC91-4565-BF35-D10E7AC3185F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51B5D-2AB9-48BA-B913-F18DA4B15EA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57ED7-C3B9-4FE9-8EDA-7ED0F2DB344D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10D82-66BC-4990-87B5-34A74FDD57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Ctr="0"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8108F-73AC-4067-88D1-792DA6D58C3C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A8A28-07EF-40EE-AA2B-28CD7C62F2C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0BB0D-F40F-4A2F-A46C-84EBB4FFF5B6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CCCB0-AF94-4106-B892-9DD0D81CF5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lIns="252095" tIns="144145" rtlCol="0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0BA9C-8156-4E4F-887F-7C2BBD90AFB1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46C65-921A-4A90-A9D4-F840154FFA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lIns="252095" tIns="144145" rtlCol="0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7D390-8DE5-425C-91CA-4B3F59686814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8B741-6F05-49EC-8191-7650E80E9D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420D4-95B0-46C0-A572-655266073EAB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1832B-4A24-42E0-A2D9-32C5F4B7B15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bg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pPr>
              <a:defRPr/>
            </a:pPr>
            <a:fld id="{C5D5114E-1C02-436D-8970-FD113BBDA4CD}" type="datetimeFigureOut">
              <a:rPr lang="zh-CN" altLang="en-US"/>
              <a:pPr>
                <a:defRPr/>
              </a:pPr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pPr>
              <a:defRPr/>
            </a:pPr>
            <a:fld id="{AAAE6891-2175-4FAE-9340-87439978210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>
    <p:fade/>
  </p:transition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charset="-122"/>
          <a:ea typeface="微软雅黑" panose="020B0503020204020204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charset="-122"/>
          <a:ea typeface="微软雅黑" panose="020B0503020204020204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charset="-122"/>
          <a:ea typeface="微软雅黑" panose="020B0503020204020204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charset="-122"/>
          <a:ea typeface="微软雅黑" panose="020B0503020204020204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charset="-122"/>
          <a:ea typeface="微软雅黑" panose="020B050302020402020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charset="-122"/>
          <a:ea typeface="微软雅黑" panose="020B050302020402020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charset="-122"/>
          <a:ea typeface="微软雅黑" panose="020B050302020402020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charset="-122"/>
          <a:ea typeface="微软雅黑" panose="020B050302020402020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202020"/>
          </a:solidFill>
          <a:latin typeface="微软雅黑" panose="020B0503020204020204" charset="-122"/>
          <a:ea typeface="微软雅黑" panose="020B0503020204020204" charset="-122"/>
        </a:defRPr>
      </a:lvl9pPr>
    </p:titleStyle>
    <p:bodyStyle>
      <a:lvl1pPr marL="228600" indent="-228600" algn="l" rtl="0" fontAlgn="base">
        <a:lnSpc>
          <a:spcPct val="120000"/>
        </a:lnSpc>
        <a:spcBef>
          <a:spcPts val="1000"/>
        </a:spcBef>
        <a:spcAft>
          <a:spcPct val="0"/>
        </a:spcAft>
        <a:buSzPct val="75000"/>
        <a:buFont typeface="Arial" panose="020B0604020202020204" pitchFamily="34" charset="0"/>
        <a:buChar char="•"/>
        <a:defRPr sz="2800" kern="1200">
          <a:solidFill>
            <a:srgbClr val="262626"/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574675" indent="-228600" algn="l" rtl="0" fontAlgn="base">
        <a:lnSpc>
          <a:spcPct val="12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•"/>
        <a:defRPr sz="2200" kern="1200">
          <a:solidFill>
            <a:srgbClr val="404040"/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006475" indent="-228600" algn="l" rtl="0" fontAlgn="base">
        <a:lnSpc>
          <a:spcPct val="12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‒"/>
        <a:defRPr sz="2000" kern="1200">
          <a:solidFill>
            <a:srgbClr val="595959"/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511300" indent="-228600" algn="l" rtl="0" fontAlgn="base"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˃"/>
        <a:defRPr kern="1200">
          <a:solidFill>
            <a:srgbClr val="7F7F7F"/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1943100" indent="-228600" algn="l" rtl="0" fontAlgn="base">
        <a:lnSpc>
          <a:spcPct val="90000"/>
        </a:lnSpc>
        <a:spcBef>
          <a:spcPts val="500"/>
        </a:spcBef>
        <a:spcAft>
          <a:spcPct val="0"/>
        </a:spcAft>
        <a:buSzPct val="75000"/>
        <a:buFont typeface="Arial" panose="020B0604020202020204" pitchFamily="34" charset="0"/>
        <a:buChar char="˃"/>
        <a:defRPr kern="1200">
          <a:solidFill>
            <a:srgbClr val="7F7F7F"/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82600" y="1122363"/>
            <a:ext cx="11336338" cy="2387600"/>
          </a:xfrm>
        </p:spPr>
        <p:txBody>
          <a:bodyPr wrap="square" numCol="1" anchorCtr="0" compatLnSpc="1"/>
          <a:lstStyle/>
          <a:p>
            <a:r>
              <a:rPr lang="zh-CN" altLang="en-US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老年神经系统常见疾病的物理治疗</a:t>
            </a:r>
            <a:br>
              <a:rPr lang="zh-CN" altLang="en-US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</a:br>
            <a:r>
              <a:rPr lang="zh-CN" altLang="en-US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                            </a:t>
            </a:r>
            <a:endParaRPr lang="zh-CN" altLang="en-US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10515600" cy="1655762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b="1" dirty="0">
                <a:solidFill>
                  <a:schemeClr val="tx1"/>
                </a:solidFill>
              </a:rPr>
              <a:t>                                                      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zh-CN" b="1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zh-CN" b="1" dirty="0">
                <a:solidFill>
                  <a:schemeClr val="tx1"/>
                </a:solidFill>
              </a:rPr>
              <a:t>                                                                       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南方医科大学珠江医院</a:t>
            </a:r>
            <a:r>
              <a:rPr lang="en-US" altLang="zh-CN" sz="3200" b="1" dirty="0" smtClean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</a:rPr>
              <a:t>范宗禄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病因：</a:t>
            </a:r>
            <a:endParaRPr lang="en-US" altLang="zh-CN" dirty="0" smtClean="0"/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衰老因素：增龄黑质中的多巴胺能神经元不断变性、丢失，多巴胺递质逐年减少。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环境因素：化学、物理。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遗传因素：显性遗传或隐性遗传。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多因素作用：环境因素、衰老共同作用下，细胞凋亡。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endParaRPr lang="zh-CN" altLang="zh-CN" sz="2400" dirty="0"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发病机制：</a:t>
            </a:r>
            <a:endParaRPr lang="en-US" altLang="zh-CN" dirty="0" smtClean="0"/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多巴胺与乙酰胆碱平衡打破（前者减少）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cs typeface="微软雅黑" panose="020B0503020204020204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递质的失衡及皮质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-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基底核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-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丘脑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-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皮质环路紊乱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→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强直、运动迟缓等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cs typeface="微软雅黑" panose="020B0503020204020204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中脑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-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边缘系统和中脑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-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皮质系统多巴胺降低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→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智能减退、情感障碍</a:t>
            </a:r>
            <a:endParaRPr lang="zh-CN" altLang="en-US" sz="2400" dirty="0"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临床表现：</a:t>
            </a:r>
            <a:endParaRPr lang="en-US" altLang="zh-CN" dirty="0" smtClean="0"/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1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）静止性震颤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2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）肌强直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3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）运动迟缓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4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）姿势障碍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5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）其他症状   疼痛、痉挛、认知障碍、抑郁、自主神经症状等</a:t>
            </a:r>
            <a:endParaRPr lang="zh-CN" altLang="en-US" sz="2400" dirty="0" smtClean="0">
              <a:latin typeface="Calibri" panose="020F0502020204030204" charset="0"/>
              <a:ea typeface="华文新魏" panose="02010800040101010101" charset="-122"/>
            </a:endParaRPr>
          </a:p>
          <a:p>
            <a:endParaRPr lang="zh-CN" altLang="en-US" sz="2400" dirty="0"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hape 103"/>
          <p:cNvSpPr>
            <a:spLocks noGrp="1" noChangeArrowheads="1"/>
          </p:cNvSpPr>
          <p:nvPr>
            <p:ph idx="1"/>
          </p:nvPr>
        </p:nvSpPr>
        <p:spPr bwMode="auto">
          <a:xfrm>
            <a:off x="623392" y="1484785"/>
            <a:ext cx="10972800" cy="841256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50800" tIns="50800" rIns="50800" bIns="50800">
            <a:spAutoFit/>
          </a:bodyPr>
          <a:lstStyle/>
          <a:p>
            <a:pPr eaLnBrk="1" hangingPunct="1">
              <a:lnSpc>
                <a:spcPct val="200000"/>
              </a:lnSpc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诊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断及标准</a:t>
            </a:r>
            <a:endParaRPr lang="en-US" altLang="zh-CN" sz="2000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367809" y="2132856"/>
            <a:ext cx="2492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b="1" kern="1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中国帕金森病诊断标准</a:t>
            </a:r>
            <a:endParaRPr lang="zh-CN" altLang="en-US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19403" y="2492896"/>
          <a:ext cx="10752667" cy="3900135"/>
        </p:xfrm>
        <a:graphic>
          <a:graphicData uri="http://schemas.openxmlformats.org/drawingml/2006/table">
            <a:tbl>
              <a:tblPr firstRow="1" firstCol="1" bandRow="1"/>
              <a:tblGrid>
                <a:gridCol w="2112131"/>
                <a:gridCol w="8640536"/>
              </a:tblGrid>
              <a:tr h="6284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诊断标准</a:t>
                      </a:r>
                      <a:endParaRPr lang="zh-CN" sz="14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 1.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运动减少</a:t>
                      </a: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启动随意运动的速度缓慢。疾病进展后，重复性动作的运动速度及幅度均降低</a:t>
                      </a:r>
                      <a:endParaRPr lang="zh-CN" sz="14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4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（必备标准）</a:t>
                      </a:r>
                      <a:endParaRPr lang="zh-CN" sz="14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 2.</a:t>
                      </a:r>
                      <a:r>
                        <a:rPr lang="zh-CN" sz="1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至少存在下列</a:t>
                      </a: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sz="1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项特征</a:t>
                      </a: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sz="1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①肌肉僵直；②静止震颤</a:t>
                      </a: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CN" sz="1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6Hz</a:t>
                      </a:r>
                      <a:r>
                        <a:rPr lang="zh-CN" sz="1400" b="1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；③姿势不稳（非原发性视觉、前庭、小脑及本体感受功能障碍造成）</a:t>
                      </a:r>
                      <a:endParaRPr lang="zh-CN" sz="14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16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支持标准</a:t>
                      </a:r>
                      <a:endParaRPr lang="zh-CN" sz="14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（必须具备</a:t>
                      </a: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项或</a:t>
                      </a: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项以上特征）</a:t>
                      </a:r>
                      <a:endParaRPr lang="zh-CN" sz="14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单侧起病</a:t>
                      </a:r>
                      <a:endParaRPr lang="zh-CN" sz="14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静止性震颤</a:t>
                      </a:r>
                      <a:endParaRPr lang="zh-CN" sz="14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逐渐进展</a:t>
                      </a:r>
                      <a:endParaRPr lang="zh-CN" sz="14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  <a:p>
                      <a:pPr marL="1069975" indent="-10699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发病后多为持续性的不对称性受累</a:t>
                      </a:r>
                      <a:endParaRPr lang="zh-CN" sz="14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  <a:p>
                      <a:pPr marL="1069975" indent="-10699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对左旋多巴反应良好（</a:t>
                      </a: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100%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zh-CN" sz="14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  <a:p>
                      <a:pPr marL="1069975" indent="-10699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左旋多巴导致的严重的异动症</a:t>
                      </a:r>
                      <a:endParaRPr lang="zh-CN" sz="14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  <a:p>
                      <a:pPr marL="1069975" indent="-10699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左旋多巴的治疗效果持续</a:t>
                      </a: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年或</a:t>
                      </a: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年以上</a:t>
                      </a:r>
                      <a:endParaRPr lang="zh-CN" sz="14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8.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临床病程</a:t>
                      </a: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年或</a:t>
                      </a: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CN" sz="1400" b="1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年以上</a:t>
                      </a:r>
                      <a:endParaRPr lang="zh-CN" sz="14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康复治疗总则：</a:t>
            </a:r>
            <a:endParaRPr lang="en-US" altLang="zh-CN" dirty="0" smtClean="0"/>
          </a:p>
          <a:p>
            <a:pPr eaLnBrk="1" hangingPunct="1">
              <a:lnSpc>
                <a:spcPct val="200000"/>
              </a:lnSpc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）控制和延缓病情发展。     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）降低肌张力，减轻震颤。</a:t>
            </a:r>
          </a:p>
          <a:p>
            <a:pPr eaLnBrk="1" hangingPunct="1">
              <a:lnSpc>
                <a:spcPct val="200000"/>
              </a:lnSpc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）提高运动功能。               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）提高平衡和协调能力。</a:t>
            </a:r>
            <a:endParaRPr lang="en-US" altLang="zh-CN" sz="2400" dirty="0" smtClean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eaLnBrk="1" hangingPunct="1">
              <a:lnSpc>
                <a:spcPct val="200000"/>
              </a:lnSpc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）防治并发症、合并症。     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6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）调整心理状态。</a:t>
            </a:r>
          </a:p>
          <a:p>
            <a:pPr eaLnBrk="1" hangingPunct="1">
              <a:lnSpc>
                <a:spcPct val="200000"/>
              </a:lnSpc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7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）提高日常生活活动能力。  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8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）提高参与社会能力，改善生</a:t>
            </a:r>
            <a:r>
              <a:rPr lang="zh-CN" altLang="en-US" sz="240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活质量</a:t>
            </a:r>
            <a:endParaRPr lang="zh-CN" altLang="en-US" sz="2400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/>
              <a:t>（三）老年周围神经病变</a:t>
            </a:r>
            <a:endParaRPr lang="en-US" altLang="zh-CN" dirty="0" smtClean="0"/>
          </a:p>
          <a:p>
            <a:pPr>
              <a:buNone/>
            </a:pPr>
            <a:r>
              <a:rPr lang="zh-CN" altLang="en-US" sz="2400" dirty="0" smtClean="0">
                <a:ea typeface="华文新魏" panose="02010800040101010101" charset="-122"/>
              </a:rPr>
              <a:t>定义：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 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1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）周围神经病（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peripheral neuropathy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）是指原发于周围神经系统的结构或功能损害的疾病。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2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）周围神经损伤（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peripheral nerve injury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）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 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是指周围神经丛、神经干或其分支受到外力作用而发生的损伤</a:t>
            </a:r>
            <a:endParaRPr lang="zh-CN" altLang="en-US" sz="2400" dirty="0"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病因：</a:t>
            </a:r>
            <a:endParaRPr lang="en-US" altLang="zh-CN" dirty="0" smtClean="0"/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机械损伤   切割伤，压迫伤和牵拉性损伤等。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火器伤   弹片、爆炸物等造成的损伤。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烧伤   电烧伤、放射性烧伤。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医源性损伤   注射损伤、手术误伤等。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疾病   代谢性疾病、营养不良性疾病、结缔组织疾病、感染性疾病、中毒性疾病、缺血性疾病、肿瘤等。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发病机制：</a:t>
            </a:r>
            <a:endParaRPr lang="en-US" altLang="zh-CN" dirty="0" smtClean="0"/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衰老是发病基础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cs typeface="微软雅黑" panose="020B0503020204020204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轴突连续性受到影响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cs typeface="微软雅黑" panose="020B0503020204020204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cs typeface="微软雅黑" panose="020B0503020204020204" charset="-122"/>
                <a:sym typeface="微软雅黑" panose="020B0503020204020204" charset="-122"/>
              </a:rPr>
              <a:t>神经干连续性受到影响</a:t>
            </a:r>
            <a:endParaRPr lang="zh-CN" altLang="en-US" sz="2400" dirty="0"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临床表现：</a:t>
            </a:r>
            <a:endParaRPr lang="en-US" altLang="zh-CN" dirty="0" smtClean="0"/>
          </a:p>
          <a:p>
            <a:r>
              <a:rPr lang="zh-CN" altLang="en-US" sz="20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运动功能障碍：肌力减弱或消失、肌张力降低或消失。</a:t>
            </a:r>
            <a:endParaRPr lang="en-US" altLang="zh-CN" sz="20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0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感觉功能障碍：麻木、灼痛、刺痛、感觉减退、感觉消失、感觉过敏等。</a:t>
            </a:r>
            <a:endParaRPr lang="en-US" altLang="zh-CN" sz="20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0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反射功能障碍：腱反射减弱或消失。</a:t>
            </a:r>
            <a:endParaRPr lang="en-US" altLang="zh-CN" sz="20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0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自主神经功能障碍：局部皮肤光润，发红或发绀，无汗，少汗或多汗，指</a:t>
            </a:r>
            <a:r>
              <a:rPr lang="en-US" altLang="zh-CN" sz="20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(</a:t>
            </a:r>
            <a:r>
              <a:rPr lang="zh-CN" altLang="en-US" sz="20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趾</a:t>
            </a:r>
            <a:r>
              <a:rPr lang="en-US" altLang="zh-CN" sz="20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)</a:t>
            </a:r>
            <a:r>
              <a:rPr lang="zh-CN" altLang="en-US" sz="20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甲粗糙脆裂等。</a:t>
            </a:r>
            <a:endParaRPr lang="en-US" altLang="zh-CN" sz="20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0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继发功能障碍：关节挛缩、废用综合征等导致继发功能障碍。</a:t>
            </a:r>
            <a:endParaRPr lang="en-US" altLang="zh-CN" sz="20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0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继发性损伤：创伤，如烫伤、烧伤等。</a:t>
            </a:r>
            <a:endParaRPr lang="en-US" altLang="zh-CN" sz="20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0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心理障碍：焦虑、抑郁、躁狂等。</a:t>
            </a:r>
            <a:endParaRPr lang="en-US" altLang="zh-CN" sz="20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0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日常生活活动能力障碍：日常生活活动能力下降。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康复治疗总则</a:t>
            </a:r>
            <a:endParaRPr lang="en-US" altLang="zh-CN" dirty="0" smtClean="0"/>
          </a:p>
          <a:p>
            <a:pPr eaLnBrk="1" hangingPunct="1">
              <a:lnSpc>
                <a:spcPct val="200000"/>
              </a:lnSpc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）消除炎症、水肿                 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）提高肌力</a:t>
            </a:r>
          </a:p>
          <a:p>
            <a:pPr eaLnBrk="1" hangingPunct="1">
              <a:lnSpc>
                <a:spcPct val="200000"/>
              </a:lnSpc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）恢复感觉功能                    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）维持、改善关节活动范围</a:t>
            </a:r>
          </a:p>
          <a:p>
            <a:pPr eaLnBrk="1" hangingPunct="1">
              <a:lnSpc>
                <a:spcPct val="200000"/>
              </a:lnSpc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）防治并发症及合并症          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6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）促进神经再生</a:t>
            </a:r>
          </a:p>
          <a:p>
            <a:pPr eaLnBrk="1" hangingPunct="1">
              <a:lnSpc>
                <a:spcPct val="200000"/>
              </a:lnSpc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7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）提高日常生活活动能力及生活质量</a:t>
            </a:r>
          </a:p>
          <a:p>
            <a:endParaRPr lang="zh-CN" altLang="en-U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目录</a:t>
            </a:r>
            <a:endParaRPr lang="zh-CN" altLang="zh-CN" b="1" dirty="0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b="1" dirty="0" smtClean="0">
                <a:ea typeface="华文新魏" panose="02010800040101010101" charset="-122"/>
              </a:rPr>
              <a:t>老年神经系统常见疾病</a:t>
            </a:r>
            <a:r>
              <a:rPr lang="zh-CN" altLang="en-US" b="1" dirty="0" smtClean="0">
                <a:ea typeface="华文新魏" panose="02010800040101010101" charset="-122"/>
              </a:rPr>
              <a:t>（自学）</a:t>
            </a:r>
            <a:endParaRPr lang="en-US" altLang="zh-CN" b="1" dirty="0" smtClean="0">
              <a:ea typeface="华文新魏" panose="02010800040101010101" charset="-122"/>
            </a:endParaRPr>
          </a:p>
          <a:p>
            <a:r>
              <a:rPr lang="zh-CN" altLang="en-US" b="1" dirty="0" smtClean="0">
                <a:ea typeface="华文新魏" panose="02010800040101010101" charset="-122"/>
              </a:rPr>
              <a:t>老年神经系统患者</a:t>
            </a:r>
            <a:r>
              <a:rPr lang="zh-CN" altLang="zh-CN" b="1" dirty="0" smtClean="0">
                <a:ea typeface="华文新魏" panose="02010800040101010101" charset="-122"/>
              </a:rPr>
              <a:t>特有问题的特征</a:t>
            </a:r>
            <a:r>
              <a:rPr lang="zh-CN" altLang="en-US" b="1" dirty="0" smtClean="0">
                <a:ea typeface="华文新魏" panose="02010800040101010101" charset="-122"/>
              </a:rPr>
              <a:t>（自学）</a:t>
            </a:r>
            <a:endParaRPr lang="zh-CN" altLang="zh-CN" b="1" dirty="0" smtClean="0">
              <a:ea typeface="华文新魏" panose="02010800040101010101" charset="-122"/>
            </a:endParaRPr>
          </a:p>
          <a:p>
            <a:r>
              <a:rPr lang="zh-CN" altLang="zh-CN" b="1" dirty="0" smtClean="0">
                <a:ea typeface="华文新魏" panose="02010800040101010101" charset="-122"/>
              </a:rPr>
              <a:t>老年神经系统疾病患者出现特有问题的危害性</a:t>
            </a:r>
            <a:endParaRPr lang="en-US" altLang="zh-CN" b="1" dirty="0" smtClean="0">
              <a:ea typeface="华文新魏" panose="02010800040101010101" charset="-122"/>
            </a:endParaRPr>
          </a:p>
          <a:p>
            <a:r>
              <a:rPr lang="zh-CN" altLang="zh-CN" b="1" dirty="0" smtClean="0">
                <a:ea typeface="华文新魏" panose="02010800040101010101" charset="-122"/>
              </a:rPr>
              <a:t>老年神经系统疾病患者特别需要注意的评估思路和治疗策略</a:t>
            </a:r>
            <a:endParaRPr lang="en-US" altLang="zh-CN" b="1" dirty="0" smtClean="0">
              <a:ea typeface="华文新魏" panose="02010800040101010101" charset="-122"/>
            </a:endParaRPr>
          </a:p>
          <a:p>
            <a:r>
              <a:rPr lang="zh-CN" altLang="en-US" b="1" dirty="0" smtClean="0">
                <a:ea typeface="华文新魏" panose="02010800040101010101" charset="-122"/>
              </a:rPr>
              <a:t>小结</a:t>
            </a:r>
            <a:endParaRPr lang="zh-CN" altLang="zh-CN" b="1" dirty="0"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504967"/>
            <a:ext cx="10515600" cy="1018081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ea typeface="华文新魏" panose="02010800040101010101" charset="-122"/>
              </a:rPr>
              <a:t/>
            </a:r>
            <a:br>
              <a:rPr lang="en-US" altLang="zh-CN" b="1" dirty="0" smtClean="0">
                <a:ea typeface="华文新魏" panose="02010800040101010101" charset="-122"/>
              </a:rPr>
            </a:br>
            <a:r>
              <a:rPr lang="en-US" altLang="zh-CN" b="1" dirty="0" smtClean="0">
                <a:ea typeface="华文新魏" panose="02010800040101010101" charset="-122"/>
              </a:rPr>
              <a:t/>
            </a:r>
            <a:br>
              <a:rPr lang="en-US" altLang="zh-CN" b="1" dirty="0" smtClean="0">
                <a:ea typeface="华文新魏" panose="02010800040101010101" charset="-122"/>
              </a:rPr>
            </a:br>
            <a:r>
              <a:rPr lang="en-US" altLang="zh-CN" b="1" dirty="0" smtClean="0">
                <a:ea typeface="华文新魏" panose="02010800040101010101" charset="-122"/>
              </a:rPr>
              <a:t/>
            </a:r>
            <a:br>
              <a:rPr lang="en-US" altLang="zh-CN" b="1" dirty="0" smtClean="0">
                <a:ea typeface="华文新魏" panose="02010800040101010101" charset="-122"/>
              </a:rPr>
            </a:br>
            <a:r>
              <a:rPr lang="en-US" altLang="zh-CN" b="1" dirty="0" smtClean="0">
                <a:ea typeface="华文新魏" panose="02010800040101010101" charset="-122"/>
              </a:rPr>
              <a:t/>
            </a:r>
            <a:br>
              <a:rPr lang="en-US" altLang="zh-CN" b="1" dirty="0" smtClean="0">
                <a:ea typeface="华文新魏" panose="02010800040101010101" charset="-122"/>
              </a:rPr>
            </a:br>
            <a:r>
              <a:rPr lang="en-US" altLang="zh-CN" b="1" dirty="0" smtClean="0">
                <a:ea typeface="华文新魏" panose="02010800040101010101" charset="-122"/>
              </a:rPr>
              <a:t/>
            </a:r>
            <a:br>
              <a:rPr lang="en-US" altLang="zh-CN" b="1" dirty="0" smtClean="0">
                <a:ea typeface="华文新魏" panose="02010800040101010101" charset="-122"/>
              </a:rPr>
            </a:br>
            <a:r>
              <a:rPr lang="en-US" altLang="zh-CN" b="1" dirty="0" smtClean="0">
                <a:ea typeface="华文新魏" panose="02010800040101010101" charset="-122"/>
              </a:rPr>
              <a:t/>
            </a:r>
            <a:br>
              <a:rPr lang="en-US" altLang="zh-CN" b="1" dirty="0" smtClean="0">
                <a:ea typeface="华文新魏" panose="02010800040101010101" charset="-122"/>
              </a:rPr>
            </a:br>
            <a:r>
              <a:rPr lang="en-US" altLang="zh-CN" b="1" dirty="0" smtClean="0">
                <a:ea typeface="华文新魏" panose="02010800040101010101" charset="-122"/>
              </a:rPr>
              <a:t/>
            </a:r>
            <a:br>
              <a:rPr lang="en-US" altLang="zh-CN" b="1" dirty="0" smtClean="0">
                <a:ea typeface="华文新魏" panose="02010800040101010101" charset="-122"/>
              </a:rPr>
            </a:br>
            <a:r>
              <a:rPr lang="en-US" altLang="zh-CN" b="1" dirty="0" smtClean="0">
                <a:ea typeface="华文新魏" panose="02010800040101010101" charset="-122"/>
              </a:rPr>
              <a:t/>
            </a:r>
            <a:br>
              <a:rPr lang="en-US" altLang="zh-CN" b="1" dirty="0" smtClean="0">
                <a:ea typeface="华文新魏" panose="02010800040101010101" charset="-122"/>
              </a:rPr>
            </a:br>
            <a:r>
              <a:rPr lang="zh-CN" altLang="en-US" b="1" dirty="0" smtClean="0">
                <a:ea typeface="华文新魏" panose="02010800040101010101" charset="-122"/>
              </a:rPr>
              <a:t>老年神经系统患者</a:t>
            </a:r>
            <a:r>
              <a:rPr lang="zh-CN" altLang="zh-CN" b="1" dirty="0" smtClean="0">
                <a:ea typeface="华文新魏" panose="02010800040101010101" charset="-122"/>
              </a:rPr>
              <a:t>特有问题的特征</a:t>
            </a:r>
            <a:r>
              <a:rPr lang="zh-CN" altLang="en-US" b="1" dirty="0" smtClean="0">
                <a:ea typeface="华文新魏" panose="02010800040101010101" charset="-122"/>
              </a:rPr>
              <a:t>（自学）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作业：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    要求：分五组，各组自行查找老年神经系统患者特有问题相关资料，如老年神经系统疾病患者特殊存在的问题、容易出现的并发症等等。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</a:t>
            </a:r>
            <a:r>
              <a:rPr lang="zh-CN" altLang="en-US" dirty="0" smtClean="0"/>
              <a:t>方式：小组讨论，并形成</a:t>
            </a:r>
            <a:r>
              <a:rPr lang="en-US" altLang="zh-CN" dirty="0" smtClean="0"/>
              <a:t>PPT</a:t>
            </a:r>
            <a:r>
              <a:rPr lang="zh-CN" altLang="en-US" dirty="0" smtClean="0"/>
              <a:t>，线下课程进行八分钟的演讲</a:t>
            </a:r>
            <a:endParaRPr lang="zh-CN" alt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sz="3600" b="1" dirty="0" smtClean="0"/>
              <a:t>神经系统常见疾病</a:t>
            </a:r>
            <a:r>
              <a:rPr lang="zh-CN" altLang="en-US" sz="3600" b="1" dirty="0" smtClean="0"/>
              <a:t>（自学）</a:t>
            </a:r>
            <a:endParaRPr lang="zh-CN" altLang="zh-CN" sz="3600" b="1" dirty="0"/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>
                <a:ea typeface="华文新魏" panose="02010800040101010101" charset="-122"/>
              </a:rPr>
              <a:t>（一）老年脑卒中</a:t>
            </a:r>
            <a:endParaRPr lang="en-US" altLang="zh-CN" dirty="0" smtClean="0">
              <a:ea typeface="华文新魏" panose="02010800040101010101" charset="-122"/>
            </a:endParaRPr>
          </a:p>
          <a:p>
            <a:pPr>
              <a:buNone/>
            </a:pPr>
            <a:r>
              <a:rPr lang="zh-CN" altLang="en-US" sz="2400" dirty="0" smtClean="0">
                <a:ea typeface="华文新魏" panose="02010800040101010101" charset="-122"/>
              </a:rPr>
              <a:t>定义：是一组突然发病、迅速出现局限性或弥漫性脑功能缺损为共同临床特征的脑血管病。分缺血性卒中和出血性卒中</a:t>
            </a:r>
            <a:endParaRPr lang="en-US" altLang="zh-CN" sz="2400" dirty="0" smtClean="0">
              <a:ea typeface="华文新魏" panose="02010800040101010101" charset="-122"/>
            </a:endParaRPr>
          </a:p>
          <a:p>
            <a:endParaRPr lang="zh-CN" altLang="zh-CN" dirty="0"/>
          </a:p>
        </p:txBody>
      </p:sp>
      <p:sp>
        <p:nvSpPr>
          <p:cNvPr id="5" name="矩形 1"/>
          <p:cNvSpPr>
            <a:spLocks noChangeArrowheads="1"/>
          </p:cNvSpPr>
          <p:nvPr/>
        </p:nvSpPr>
        <p:spPr bwMode="auto">
          <a:xfrm>
            <a:off x="3655762" y="3033880"/>
            <a:ext cx="2338388" cy="62547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50800" tIns="50800" rIns="50800" bIns="50800">
            <a:spAutoFit/>
          </a:bodyPr>
          <a:lstStyle/>
          <a:p>
            <a:pPr algn="ctr" eaLnBrk="1" hangingPunct="1">
              <a:lnSpc>
                <a:spcPct val="200000"/>
              </a:lnSpc>
            </a:pPr>
            <a:r>
              <a:rPr lang="zh-CN" altLang="zh-CN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脑血管疾病分类</a:t>
            </a:r>
            <a:endParaRPr lang="zh-CN" altLang="en-US" sz="20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934662" y="3444240"/>
          <a:ext cx="3313112" cy="3413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3112"/>
              </a:tblGrid>
              <a:tr h="2326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68588" marR="68588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246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Ⅰ 短暂性脑缺血发作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颈内动脉系统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椎基底动脉系统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Ⅱ 脑卒中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蛛网膜下腔出血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脑出血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脑梗死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动脉粥样硬化性脑梗死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脑栓塞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腔隙性脑梗死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出血性脑梗死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其他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1600" b="0" kern="100" dirty="0">
                          <a:solidFill>
                            <a:schemeClr val="tx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</a:rPr>
                        <a:t>原因不明</a:t>
                      </a:r>
                    </a:p>
                  </a:txBody>
                  <a:tcPr marL="68588" marR="68588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6241633" y="3669716"/>
            <a:ext cx="4572000" cy="20621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1600" kern="100" dirty="0">
                <a:latin typeface="微软雅黑" panose="020B0503020204020204" charset="-122"/>
                <a:ea typeface="微软雅黑" panose="020B0503020204020204" charset="-122"/>
              </a:rPr>
              <a:t>Ⅲ 椎基底动脉供血不足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1600" kern="100" dirty="0">
                <a:latin typeface="微软雅黑" panose="020B0503020204020204" charset="-122"/>
                <a:ea typeface="微软雅黑" panose="020B0503020204020204" charset="-122"/>
              </a:rPr>
              <a:t>Ⅳ 脑血管病痴呆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1600" kern="100" dirty="0">
                <a:latin typeface="微软雅黑" panose="020B0503020204020204" charset="-122"/>
                <a:ea typeface="微软雅黑" panose="020B0503020204020204" charset="-122"/>
              </a:rPr>
              <a:t>Ⅴ 高血压性脑病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1600" kern="100" dirty="0">
                <a:latin typeface="微软雅黑" panose="020B0503020204020204" charset="-122"/>
                <a:ea typeface="微软雅黑" panose="020B0503020204020204" charset="-122"/>
              </a:rPr>
              <a:t>Ⅵ 颅内动脉瘤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1600" kern="100" dirty="0">
                <a:latin typeface="微软雅黑" panose="020B0503020204020204" charset="-122"/>
                <a:ea typeface="微软雅黑" panose="020B0503020204020204" charset="-122"/>
              </a:rPr>
              <a:t>Ⅶ 颅内血管畸形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1600" kern="100" dirty="0">
                <a:latin typeface="微软雅黑" panose="020B0503020204020204" charset="-122"/>
                <a:ea typeface="微软雅黑" panose="020B0503020204020204" charset="-122"/>
              </a:rPr>
              <a:t>Ⅷ 脑动脉炎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1600" kern="100" dirty="0">
                <a:latin typeface="微软雅黑" panose="020B0503020204020204" charset="-122"/>
                <a:ea typeface="微软雅黑" panose="020B0503020204020204" charset="-122"/>
              </a:rPr>
              <a:t>Ⅸ 其他动脉疾病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1600" kern="100" dirty="0">
                <a:latin typeface="微软雅黑" panose="020B0503020204020204" charset="-122"/>
                <a:ea typeface="微软雅黑" panose="020B0503020204020204" charset="-122"/>
              </a:rPr>
              <a:t>Ⅹ 颅内静脉疾病、静脉窦及脑部静脉血栓形成</a:t>
            </a:r>
            <a:endParaRPr lang="zh-CN" altLang="zh-CN" sz="1600" kern="100" dirty="0">
              <a:latin typeface="微软雅黑" panose="020B0503020204020204" charset="-122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病因：</a:t>
            </a:r>
            <a:endParaRPr lang="en-US" altLang="zh-CN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血管壁病变   动脉硬化、炎症、损伤等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血液成分和血液流变学改变  血液高黏状态、凝血机制异常、</a:t>
            </a:r>
            <a:r>
              <a:rPr lang="en-US" altLang="zh-CN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 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抗凝药物、血液疾病等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心脏病和血流动力学改变  瓣膜病、心律失常、高血压等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其他  栓子栓塞、血管受压、血管痉挛等</a:t>
            </a:r>
            <a:endParaRPr lang="zh-CN" alt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发病机制：</a:t>
            </a:r>
            <a:endParaRPr lang="en-US" altLang="zh-CN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脑血栓形成  血管损伤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→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血小板黏附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→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血栓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→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闭塞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脑栓塞  栓子脱落所致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脑出血  高血压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→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小动脉瘤样扩张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→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破裂</a:t>
            </a:r>
            <a:endParaRPr lang="en-US" altLang="zh-CN" sz="2400" dirty="0" smtClean="0">
              <a:latin typeface="微软雅黑" panose="020B0503020204020204" charset="-122"/>
              <a:ea typeface="华文新魏" panose="02010800040101010101" charset="-122"/>
              <a:sym typeface="微软雅黑" panose="020B0503020204020204" charset="-122"/>
            </a:endParaRPr>
          </a:p>
          <a:p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蛛网膜下腔出血  动脉瘤、动脉硬化</a:t>
            </a:r>
            <a:r>
              <a:rPr lang="en-US" altLang="zh-CN" sz="2400" dirty="0" smtClean="0">
                <a:solidFill>
                  <a:srgbClr val="FF0000"/>
                </a:solidFill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→</a:t>
            </a:r>
            <a:r>
              <a:rPr lang="zh-CN" altLang="en-US" sz="2400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破裂</a:t>
            </a:r>
            <a:endParaRPr lang="zh-CN" altLang="en-US" sz="2400" dirty="0"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 </a:t>
            </a:r>
            <a:endParaRPr lang="zh-CN" altLang="zh-CN"/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临床表现：</a:t>
            </a:r>
            <a:endParaRPr lang="en-US" altLang="zh-CN" dirty="0" smtClean="0"/>
          </a:p>
          <a:p>
            <a:pPr>
              <a:buNone/>
            </a:pPr>
            <a:r>
              <a:rPr lang="zh-CN" altLang="en-US" sz="2400" dirty="0" smtClean="0"/>
              <a:t>（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）意识障碍</a:t>
            </a:r>
            <a:r>
              <a:rPr lang="en-US" altLang="zh-CN" sz="2400" dirty="0" smtClean="0"/>
              <a:t>                    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）认知障碍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（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）运动功能障碍</a:t>
            </a: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4</a:t>
            </a:r>
            <a:r>
              <a:rPr lang="zh-CN" altLang="en-US" sz="2400" dirty="0" smtClean="0"/>
              <a:t>）感觉障碍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（</a:t>
            </a:r>
            <a:r>
              <a:rPr lang="en-US" altLang="zh-CN" sz="2400" dirty="0" smtClean="0"/>
              <a:t>5</a:t>
            </a:r>
            <a:r>
              <a:rPr lang="zh-CN" altLang="en-US" sz="2400" dirty="0" smtClean="0"/>
              <a:t>）言语功能障碍</a:t>
            </a:r>
            <a:r>
              <a:rPr lang="en-US" altLang="zh-CN" sz="2400" dirty="0" smtClean="0"/>
              <a:t>             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）吞咽障碍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（</a:t>
            </a:r>
            <a:r>
              <a:rPr lang="en-US" altLang="zh-CN" sz="2400" dirty="0" smtClean="0"/>
              <a:t>7</a:t>
            </a:r>
            <a:r>
              <a:rPr lang="zh-CN" altLang="en-US" sz="2400" dirty="0" smtClean="0"/>
              <a:t>）精神、心理障碍</a:t>
            </a:r>
            <a:r>
              <a:rPr lang="en-US" altLang="zh-CN" sz="2400" dirty="0" smtClean="0"/>
              <a:t>          </a:t>
            </a:r>
            <a:r>
              <a:rPr lang="zh-CN" altLang="en-US" sz="2400" dirty="0" smtClean="0"/>
              <a:t>（</a:t>
            </a:r>
            <a:r>
              <a:rPr lang="en-US" altLang="zh-CN" sz="2400" dirty="0" smtClean="0"/>
              <a:t>8</a:t>
            </a:r>
            <a:r>
              <a:rPr lang="zh-CN" altLang="en-US" sz="2400" dirty="0" smtClean="0"/>
              <a:t>）继发障碍</a:t>
            </a:r>
            <a:endParaRPr lang="en-US" altLang="zh-CN" sz="2400" dirty="0" smtClean="0"/>
          </a:p>
          <a:p>
            <a:pPr>
              <a:buNone/>
            </a:pPr>
            <a:r>
              <a:rPr lang="zh-CN" altLang="en-US" sz="2400" dirty="0" smtClean="0"/>
              <a:t>（</a:t>
            </a:r>
            <a:r>
              <a:rPr lang="en-US" altLang="zh-CN" sz="2400" dirty="0" smtClean="0"/>
              <a:t>9</a:t>
            </a:r>
            <a:r>
              <a:rPr lang="zh-CN" altLang="en-US" sz="2400" dirty="0" smtClean="0"/>
              <a:t>）日常生活能力障碍       （</a:t>
            </a:r>
            <a:r>
              <a:rPr lang="en-US" altLang="zh-CN" sz="2400" dirty="0" smtClean="0"/>
              <a:t>10</a:t>
            </a:r>
            <a:r>
              <a:rPr lang="zh-CN" altLang="en-US" sz="2400" dirty="0" smtClean="0"/>
              <a:t>）生活质量下降</a:t>
            </a:r>
            <a:endParaRPr lang="zh-CN" altLang="zh-CN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5" name="Shape 10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1585049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50800" tIns="50800" rIns="50800" bIns="50800">
            <a:spAutoFit/>
          </a:bodyPr>
          <a:lstStyle/>
          <a:p>
            <a:pPr eaLnBrk="1" hangingPunct="1">
              <a:lnSpc>
                <a:spcPct val="200000"/>
              </a:lnSpc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诊</a:t>
            </a:r>
            <a:r>
              <a:rPr lang="zh-CN" altLang="en-US" sz="2400" dirty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断及标准</a:t>
            </a:r>
            <a:endParaRPr lang="en-US" altLang="zh-CN" sz="2400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eaLnBrk="1" hangingPunct="1">
              <a:lnSpc>
                <a:spcPct val="200000"/>
              </a:lnSpc>
            </a:pPr>
            <a:endParaRPr lang="en-US" altLang="zh-CN" sz="2000" b="1" dirty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6" name="Shape 103"/>
          <p:cNvSpPr>
            <a:spLocks noChangeArrowheads="1"/>
          </p:cNvSpPr>
          <p:nvPr/>
        </p:nvSpPr>
        <p:spPr bwMode="auto">
          <a:xfrm>
            <a:off x="2543606" y="2132857"/>
            <a:ext cx="7296151" cy="718145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lIns="50800" tIns="50800" rIns="50800" bIns="50800">
            <a:spAutoFit/>
          </a:bodyPr>
          <a:lstStyle/>
          <a:p>
            <a:pPr eaLnBrk="1" hangingPunct="1">
              <a:lnSpc>
                <a:spcPct val="200000"/>
              </a:lnSpc>
            </a:pPr>
            <a:r>
              <a:rPr lang="zh-CN" altLang="en-US" sz="2000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脑梗死、脑出血和蛛网膜下腔出血诊断基本要点</a:t>
            </a:r>
            <a:endParaRPr lang="en-US" altLang="zh-CN" sz="200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15413" y="2780928"/>
          <a:ext cx="10562165" cy="3587748"/>
        </p:xfrm>
        <a:graphic>
          <a:graphicData uri="http://schemas.openxmlformats.org/drawingml/2006/table">
            <a:tbl>
              <a:tblPr firstRow="1" firstCol="1" bandRow="1"/>
              <a:tblGrid>
                <a:gridCol w="1536315"/>
                <a:gridCol w="3264669"/>
                <a:gridCol w="3120640"/>
                <a:gridCol w="2640541"/>
              </a:tblGrid>
              <a:tr h="3731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脑梗死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脑出血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蛛网膜下腔出血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31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起病状态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安静或睡眠中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活动或情绪激动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活动中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31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起病速度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十余小时或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～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天达高峰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十分钟至数小时达高峰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急骤，数分钟达高峰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77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全脑症状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轻或无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头痛、呕吐、嗜睡、打哈欠等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剧烈头痛、呕吐等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31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意识状态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无或较轻 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多见且较重 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常为一过性昏迷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463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体征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偏瘫、偏身感觉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障碍、失语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障碍、失语等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障碍、失语等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颈强直、脑膜刺激征阳性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77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CT</a:t>
                      </a: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检查 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脑实质低密度病灶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脑实质高密度病灶</a:t>
                      </a:r>
                      <a:endParaRPr lang="zh-CN" sz="1600" kern="10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脑室、脑池、蛛网膜下腔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31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脑脊液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洗肉水样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均匀一致血性</a:t>
                      </a:r>
                      <a:endParaRPr lang="zh-CN" sz="1600" kern="100" dirty="0"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91448" marR="9144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康复治疗总则：</a:t>
            </a:r>
            <a:endParaRPr lang="en-US" altLang="zh-CN" dirty="0" smtClean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）把握适应证和康复时机          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2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）评定基础上治疗</a:t>
            </a:r>
            <a:endParaRPr lang="en-US" altLang="zh-CN" sz="2400" dirty="0" smtClean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eaLnBrk="1" hangingPunct="1">
              <a:lnSpc>
                <a:spcPct val="200000"/>
              </a:lnSpc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）主动参与                              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4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）强调功能训练</a:t>
            </a:r>
            <a:endParaRPr lang="en-US" altLang="zh-CN" sz="2400" dirty="0" smtClean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eaLnBrk="1" hangingPunct="1">
              <a:lnSpc>
                <a:spcPct val="200000"/>
              </a:lnSpc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5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）注重整体康复                        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6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）团队工作</a:t>
            </a:r>
            <a:endParaRPr lang="en-US" altLang="zh-CN" sz="2400" dirty="0" smtClean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eaLnBrk="1" hangingPunct="1">
              <a:lnSpc>
                <a:spcPct val="200000"/>
              </a:lnSpc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7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）提高生活质量                        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8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）循序渐进</a:t>
            </a:r>
            <a:endParaRPr lang="en-US" altLang="zh-CN" sz="2400" dirty="0" smtClean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eaLnBrk="1" hangingPunct="1">
              <a:lnSpc>
                <a:spcPct val="200000"/>
              </a:lnSpc>
              <a:buNone/>
            </a:pP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9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）康复预防                               （</a:t>
            </a:r>
            <a:r>
              <a:rPr lang="en-US" altLang="zh-CN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10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）康复管理                        </a:t>
            </a:r>
            <a:endParaRPr lang="en-US" altLang="zh-CN" sz="2400" dirty="0" smtClean="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CN" altLang="zh-CN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>
                <a:ea typeface="华文新魏" panose="02010800040101010101" charset="-122"/>
              </a:rPr>
              <a:t>（二）帕金森病</a:t>
            </a:r>
            <a:endParaRPr lang="en-US" altLang="zh-CN" dirty="0" smtClean="0">
              <a:ea typeface="华文新魏" panose="02010800040101010101" charset="-122"/>
            </a:endParaRPr>
          </a:p>
          <a:p>
            <a:r>
              <a:rPr lang="zh-CN" altLang="en-US" dirty="0" smtClean="0">
                <a:ea typeface="华文新魏" panose="02010800040101010101" charset="-122"/>
              </a:rPr>
              <a:t>定义：</a:t>
            </a:r>
            <a:r>
              <a:rPr lang="zh-CN" altLang="en-US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帕金森病（</a:t>
            </a:r>
            <a:r>
              <a:rPr lang="en-US" altLang="zh-CN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Parkinson's disease</a:t>
            </a:r>
            <a:r>
              <a:rPr lang="zh-CN" altLang="en-US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，</a:t>
            </a:r>
            <a:r>
              <a:rPr lang="en-US" altLang="zh-CN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PD</a:t>
            </a:r>
            <a:r>
              <a:rPr lang="zh-CN" altLang="en-US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）又名震颤麻痹（</a:t>
            </a:r>
            <a:r>
              <a:rPr lang="en-US" altLang="zh-CN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paralysis </a:t>
            </a:r>
            <a:r>
              <a:rPr lang="en-US" altLang="zh-CN" dirty="0" err="1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agitans</a:t>
            </a:r>
            <a:r>
              <a:rPr lang="zh-CN" altLang="en-US" dirty="0" smtClean="0">
                <a:latin typeface="微软雅黑" panose="020B0503020204020204" charset="-122"/>
                <a:ea typeface="华文新魏" panose="02010800040101010101" charset="-122"/>
                <a:sym typeface="微软雅黑" panose="020B0503020204020204" charset="-122"/>
              </a:rPr>
              <a:t>）是一种中老年人常见的神经系统变性疾病，临床上以静止性震颤、运动迟缓、肌强直和姿势平衡障碍为主要特征</a:t>
            </a:r>
            <a:endParaRPr lang="zh-CN" altLang="zh-CN" dirty="0">
              <a:ea typeface="华文新魏" panose="0201080004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2177</Words>
  <Application>Microsoft Office PowerPoint</Application>
  <PresentationFormat>自定义</PresentationFormat>
  <Paragraphs>164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主题</vt:lpstr>
      <vt:lpstr>老年神经系统常见疾病的物理治疗                             </vt:lpstr>
      <vt:lpstr>目录</vt:lpstr>
      <vt:lpstr>神经系统常见疾病（自学）</vt:lpstr>
      <vt:lpstr>幻灯片 4</vt:lpstr>
      <vt:lpstr>幻灯片 5</vt:lpstr>
      <vt:lpstr> 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        老年神经系统患者特有问题的特征（自学）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chenr</dc:creator>
  <cp:lastModifiedBy>Administrator</cp:lastModifiedBy>
  <cp:revision>246</cp:revision>
  <dcterms:created xsi:type="dcterms:W3CDTF">2017-08-03T09:01:00Z</dcterms:created>
  <dcterms:modified xsi:type="dcterms:W3CDTF">2021-02-25T00:12:29Z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