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03" r:id="rId2"/>
    <p:sldId id="304" r:id="rId3"/>
    <p:sldId id="256" r:id="rId4"/>
    <p:sldId id="257" r:id="rId5"/>
    <p:sldId id="258" r:id="rId6"/>
    <p:sldId id="261" r:id="rId7"/>
    <p:sldId id="260" r:id="rId8"/>
    <p:sldId id="259"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305" r:id="rId32"/>
    <p:sldId id="306" r:id="rId33"/>
    <p:sldId id="307" r:id="rId34"/>
    <p:sldId id="308" r:id="rId35"/>
    <p:sldId id="309" r:id="rId36"/>
    <p:sldId id="310"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263" r:id="rId5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301"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zh-CN" alt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5E20666-88C5-41EF-9427-0F546BF4F1C8}" type="datetimeFigureOut">
              <a:rPr lang="zh-CN" altLang="en-US"/>
              <a:pPr>
                <a:defRPr/>
              </a:pPr>
              <a:t>2017/12/23</a:t>
            </a:fld>
            <a:endParaRPr lang="en-US" altLang="zh-CN"/>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zh-CN"/>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FEF8BE2-C3AB-4EA2-9818-056A37F8D3B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2226" name="Rectangle 2"/>
          <p:cNvSpPr>
            <a:spLocks noGrp="1" noRot="1" noTextEdit="1"/>
          </p:cNvSpPr>
          <p:nvPr>
            <p:ph type="sldImg"/>
          </p:nvPr>
        </p:nvSpPr>
        <p:spPr>
          <a:xfrm>
            <a:off x="1141413" y="754063"/>
            <a:ext cx="4391025" cy="3294062"/>
          </a:xfrm>
          <a:ln/>
        </p:spPr>
      </p:sp>
      <p:sp>
        <p:nvSpPr>
          <p:cNvPr id="52227" name="Rectangle 3"/>
          <p:cNvSpPr>
            <a:spLocks noGrp="1"/>
          </p:cNvSpPr>
          <p:nvPr>
            <p:ph type="body" idx="1"/>
          </p:nvPr>
        </p:nvSpPr>
        <p:spPr>
          <a:xfrm>
            <a:off x="685800" y="4400550"/>
            <a:ext cx="5486400" cy="3600450"/>
          </a:xfrm>
          <a:noFill/>
          <a:ln/>
        </p:spPr>
        <p:txBody>
          <a:bodyPr/>
          <a:lstStyle/>
          <a:p>
            <a:pPr eaLnBrk="1" hangingPunct="1">
              <a:spcBef>
                <a:spcPct val="0"/>
              </a:spcBef>
            </a:pPr>
            <a:r>
              <a:rPr lang="zh-CN" altLang="en-US" smtClean="0"/>
              <a:t>过渡页上下页进度条图标</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516AA20-E324-4E15-9685-110BD3FEA330}" type="datetimeFigureOut">
              <a:rPr lang="zh-CN" altLang="en-US"/>
              <a:pPr>
                <a:defRPr/>
              </a:pPr>
              <a:t>2017/12/23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A33ACB7-E576-4129-8FB5-56ACF4701831}"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69B0E84-8FA0-46DD-8F32-F008D4631B76}" type="datetimeFigureOut">
              <a:rPr lang="zh-CN" altLang="en-US"/>
              <a:pPr>
                <a:defRPr/>
              </a:pPr>
              <a:t>2017/12/23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1691AA-E0A9-4D47-AC31-36E6E74763CA}"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3C6FE59-57C7-4FD9-8F7A-E0358511CDC4}" type="datetimeFigureOut">
              <a:rPr lang="zh-CN" altLang="en-US"/>
              <a:pPr>
                <a:defRPr/>
              </a:pPr>
              <a:t>2017/12/23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EF92E5-2B5D-4831-8159-46B0903FAA27}"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FC6A05C-541C-49DD-9C62-2F162E6A516B}" type="datetimeFigureOut">
              <a:rPr lang="zh-CN" altLang="en-US"/>
              <a:pPr>
                <a:defRPr/>
              </a:pPr>
              <a:t>2017/12/23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8709F2-2FC2-4992-BA19-1F28BA7EB0CD}"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BC36101-BC8E-4F2C-A7D4-96E133413F6A}" type="datetimeFigureOut">
              <a:rPr lang="zh-CN" altLang="en-US"/>
              <a:pPr>
                <a:defRPr/>
              </a:pPr>
              <a:t>2017/12/23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84A2856-F5DC-4B04-9A76-E8F15FE7653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4A21111-FE53-4054-9476-17C2C47E3916}" type="datetimeFigureOut">
              <a:rPr lang="zh-CN" altLang="en-US"/>
              <a:pPr>
                <a:defRPr/>
              </a:pPr>
              <a:t>2017/12/23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7989779-E059-448D-9E9C-36449C788D00}"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FDBD8C2-08EE-474B-B27A-677A176F4068}" type="datetimeFigureOut">
              <a:rPr lang="zh-CN" altLang="en-US"/>
              <a:pPr>
                <a:defRPr/>
              </a:pPr>
              <a:t>2017/12/23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056CD37-7883-40D6-BCD5-CB0D842D32A8}"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4F9D6F21-E4A4-49B5-9678-26532B188DD5}" type="datetimeFigureOut">
              <a:rPr lang="zh-CN" altLang="en-US"/>
              <a:pPr>
                <a:defRPr/>
              </a:pPr>
              <a:t>2017/12/23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5B39C4C-67B4-4CBD-8B6B-3A8FA8E9514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B07E0D1-69BF-43FA-9CDA-A20339A020F1}" type="datetimeFigureOut">
              <a:rPr lang="zh-CN" altLang="en-US"/>
              <a:pPr>
                <a:defRPr/>
              </a:pPr>
              <a:t>2017/12/23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C37A106-08ED-45C3-8D86-9EC45B8483ED}"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80935C4-3108-4D70-B0A0-FB9C1FF1DC03}" type="datetimeFigureOut">
              <a:rPr lang="zh-CN" altLang="en-US"/>
              <a:pPr>
                <a:defRPr/>
              </a:pPr>
              <a:t>2017/12/23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F033A95-DE7E-4947-8461-1A7EB2F96CED}"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7D6F389-5471-47E9-B7E3-89658B31B770}" type="datetimeFigureOut">
              <a:rPr lang="zh-CN" altLang="en-US"/>
              <a:pPr>
                <a:defRPr/>
              </a:pPr>
              <a:t>2017/12/23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5E61FE7-033F-4C81-9511-F8EE1421958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50EFD8B-6EE6-46B1-A478-5DAAD5C9B3AB}" type="datetimeFigureOut">
              <a:rPr lang="zh-CN" altLang="en-US"/>
              <a:pPr>
                <a:defRPr/>
              </a:pPr>
              <a:t>2017/12/23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39B1D89-8E25-4DFE-B062-47C55DE2FF0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1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7.png"/><Relationship Id="rId2" Type="http://schemas.openxmlformats.org/officeDocument/2006/relationships/tags" Target="../tags/tag2.xml"/><Relationship Id="rId16" Type="http://schemas.openxmlformats.org/officeDocument/2006/relationships/image" Target="../media/image1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5.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tags" Target="../tags/tag41.xml"/><Relationship Id="rId39" Type="http://schemas.openxmlformats.org/officeDocument/2006/relationships/tags" Target="../tags/tag54.xml"/><Relationship Id="rId3" Type="http://schemas.openxmlformats.org/officeDocument/2006/relationships/tags" Target="../tags/tag18.xml"/><Relationship Id="rId21" Type="http://schemas.openxmlformats.org/officeDocument/2006/relationships/tags" Target="../tags/tag36.xml"/><Relationship Id="rId34" Type="http://schemas.openxmlformats.org/officeDocument/2006/relationships/tags" Target="../tags/tag49.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tags" Target="../tags/tag40.xml"/><Relationship Id="rId33" Type="http://schemas.openxmlformats.org/officeDocument/2006/relationships/tags" Target="../tags/tag48.xml"/><Relationship Id="rId38" Type="http://schemas.openxmlformats.org/officeDocument/2006/relationships/tags" Target="../tags/tag53.xm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29" Type="http://schemas.openxmlformats.org/officeDocument/2006/relationships/tags" Target="../tags/tag44.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tags" Target="../tags/tag39.xml"/><Relationship Id="rId32" Type="http://schemas.openxmlformats.org/officeDocument/2006/relationships/tags" Target="../tags/tag47.xml"/><Relationship Id="rId37" Type="http://schemas.openxmlformats.org/officeDocument/2006/relationships/tags" Target="../tags/tag52.xml"/><Relationship Id="rId40" Type="http://schemas.openxmlformats.org/officeDocument/2006/relationships/slideLayout" Target="../slideLayouts/slideLayout7.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tags" Target="../tags/tag43.xml"/><Relationship Id="rId36" Type="http://schemas.openxmlformats.org/officeDocument/2006/relationships/tags" Target="../tags/tag51.xml"/><Relationship Id="rId10" Type="http://schemas.openxmlformats.org/officeDocument/2006/relationships/tags" Target="../tags/tag25.xml"/><Relationship Id="rId19" Type="http://schemas.openxmlformats.org/officeDocument/2006/relationships/tags" Target="../tags/tag34.xml"/><Relationship Id="rId31" Type="http://schemas.openxmlformats.org/officeDocument/2006/relationships/tags" Target="../tags/tag46.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tags" Target="../tags/tag42.xml"/><Relationship Id="rId30" Type="http://schemas.openxmlformats.org/officeDocument/2006/relationships/tags" Target="../tags/tag45.xml"/><Relationship Id="rId35" Type="http://schemas.openxmlformats.org/officeDocument/2006/relationships/tags" Target="../tags/tag50.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1331913" y="2379663"/>
            <a:ext cx="6330950" cy="762000"/>
          </a:xfrm>
          <a:prstGeom prst="rect">
            <a:avLst/>
          </a:prstGeom>
          <a:noFill/>
          <a:ln w="9525">
            <a:noFill/>
            <a:miter lim="800000"/>
            <a:headEnd/>
            <a:tailEnd/>
          </a:ln>
        </p:spPr>
        <p:txBody>
          <a:bodyPr wrap="none">
            <a:spAutoFit/>
          </a:bodyPr>
          <a:lstStyle/>
          <a:p>
            <a:r>
              <a:rPr lang="zh-CN" altLang="en-US" sz="4400">
                <a:ea typeface="汉仪楷体简" pitchFamily="49" charset="-122"/>
              </a:rPr>
              <a:t>儿童行为异常及社会感知</a:t>
            </a:r>
          </a:p>
        </p:txBody>
      </p:sp>
      <p:sp>
        <p:nvSpPr>
          <p:cNvPr id="14338" name="Text Box 5"/>
          <p:cNvSpPr txBox="1">
            <a:spLocks noChangeArrowheads="1"/>
          </p:cNvSpPr>
          <p:nvPr/>
        </p:nvSpPr>
        <p:spPr bwMode="auto">
          <a:xfrm>
            <a:off x="3752850" y="3573463"/>
            <a:ext cx="1250950" cy="519112"/>
          </a:xfrm>
          <a:prstGeom prst="rect">
            <a:avLst/>
          </a:prstGeom>
          <a:noFill/>
          <a:ln w="9525">
            <a:noFill/>
            <a:miter lim="800000"/>
            <a:headEnd/>
            <a:tailEnd/>
          </a:ln>
        </p:spPr>
        <p:txBody>
          <a:bodyPr wrap="none">
            <a:spAutoFit/>
          </a:bodyPr>
          <a:lstStyle/>
          <a:p>
            <a:r>
              <a:rPr lang="zh-CN" altLang="en-US" sz="2800">
                <a:ea typeface="汉仪楷体简" pitchFamily="49" charset="-122"/>
              </a:rPr>
              <a:t>第一组</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ctrTitle" idx="4294967295"/>
          </p:nvPr>
        </p:nvSpPr>
        <p:spPr>
          <a:xfrm>
            <a:off x="323850" y="1266825"/>
            <a:ext cx="8353425" cy="2954338"/>
          </a:xfrm>
        </p:spPr>
        <p:txBody>
          <a:bodyPr anchor="b"/>
          <a:lstStyle/>
          <a:p>
            <a:pPr eaLnBrk="1" hangingPunct="1"/>
            <a:r>
              <a:rPr lang="zh-CN" altLang="en-US" sz="5400" smtClean="0">
                <a:latin typeface="汉仪楷体简" pitchFamily="49" charset="-122"/>
                <a:ea typeface="汉仪楷体简" pitchFamily="49" charset="-122"/>
              </a:rPr>
              <a:t>脑电图、颅脑</a:t>
            </a:r>
            <a:r>
              <a:rPr lang="en-US" altLang="zh-CN" sz="5400" smtClean="0">
                <a:latin typeface="汉仪楷体简" pitchFamily="49" charset="-122"/>
                <a:ea typeface="汉仪楷体简" pitchFamily="49" charset="-122"/>
              </a:rPr>
              <a:t>MRI</a:t>
            </a:r>
            <a:r>
              <a:rPr lang="zh-CN" altLang="en-US" sz="5400" smtClean="0">
                <a:latin typeface="汉仪楷体简" pitchFamily="49" charset="-122"/>
                <a:ea typeface="汉仪楷体简" pitchFamily="49" charset="-122"/>
              </a:rPr>
              <a:t>检查、韦氏智力测量表和儿童孤独症评估量表的相关指标及应用意义</a:t>
            </a:r>
          </a:p>
        </p:txBody>
      </p:sp>
      <p:sp>
        <p:nvSpPr>
          <p:cNvPr id="23554" name="副标题 2"/>
          <p:cNvSpPr>
            <a:spLocks noGrp="1"/>
          </p:cNvSpPr>
          <p:nvPr>
            <p:ph type="subTitle" idx="4294967295"/>
          </p:nvPr>
        </p:nvSpPr>
        <p:spPr>
          <a:xfrm>
            <a:off x="1763713" y="5084763"/>
            <a:ext cx="6858000" cy="444500"/>
          </a:xfrm>
        </p:spPr>
        <p:txBody>
          <a:bodyPr/>
          <a:lstStyle/>
          <a:p>
            <a:pPr marL="0" indent="0" algn="ctr" eaLnBrk="1" hangingPunct="1">
              <a:buFont typeface="Arial" charset="0"/>
              <a:buNone/>
            </a:pPr>
            <a:r>
              <a:rPr lang="en-US" altLang="zh-CN" sz="2600" smtClean="0"/>
              <a:t>                                                ——17</a:t>
            </a:r>
            <a:r>
              <a:rPr lang="zh-CN" altLang="en-US" sz="2600" smtClean="0"/>
              <a:t>中医学 雷洁怡</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4"/>
          <p:cNvPicPr>
            <a:picLocks noChangeAspect="1"/>
          </p:cNvPicPr>
          <p:nvPr/>
        </p:nvPicPr>
        <p:blipFill>
          <a:blip r:embed="rId2"/>
          <a:srcRect/>
          <a:stretch>
            <a:fillRect/>
          </a:stretch>
        </p:blipFill>
        <p:spPr bwMode="auto">
          <a:xfrm>
            <a:off x="0" y="1588"/>
            <a:ext cx="9144000" cy="68564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2"/>
          <p:cNvPicPr>
            <a:picLocks noChangeAspect="1"/>
          </p:cNvPicPr>
          <p:nvPr/>
        </p:nvPicPr>
        <p:blipFill>
          <a:blip r:embed="rId2"/>
          <a:srcRect/>
          <a:stretch>
            <a:fillRect/>
          </a:stretch>
        </p:blipFill>
        <p:spPr bwMode="auto">
          <a:xfrm>
            <a:off x="0" y="0"/>
            <a:ext cx="9144000" cy="69786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idx="4294967295"/>
          </p:nvPr>
        </p:nvSpPr>
        <p:spPr>
          <a:xfrm>
            <a:off x="0" y="476250"/>
            <a:ext cx="4494213" cy="2179638"/>
          </a:xfrm>
        </p:spPr>
        <p:txBody>
          <a:bodyPr/>
          <a:lstStyle/>
          <a:p>
            <a:pPr eaLnBrk="1" hangingPunct="1"/>
            <a:r>
              <a:rPr lang="zh-CN" altLang="en-US" smtClean="0"/>
              <a:t>儿童孤独症患儿脑电图特征分析</a:t>
            </a:r>
            <a:r>
              <a:rPr lang="en-US" altLang="zh-CN" smtClean="0"/>
              <a:t/>
            </a:r>
            <a:br>
              <a:rPr lang="en-US" altLang="zh-CN" smtClean="0"/>
            </a:br>
            <a:r>
              <a:rPr lang="en-US" altLang="zh-CN" smtClean="0"/>
              <a:t>      </a:t>
            </a:r>
            <a:r>
              <a:rPr lang="en-US" altLang="zh-CN" sz="2200" smtClean="0"/>
              <a:t>——2009</a:t>
            </a:r>
            <a:r>
              <a:rPr lang="zh-CN" altLang="en-US" sz="2200" smtClean="0"/>
              <a:t>年</a:t>
            </a:r>
            <a:r>
              <a:rPr lang="en-US" altLang="zh-CN" sz="2200" smtClean="0"/>
              <a:t>&lt;</a:t>
            </a:r>
            <a:r>
              <a:rPr lang="zh-CN" altLang="en-US" sz="2200" smtClean="0"/>
              <a:t>现代电生理学杂志</a:t>
            </a:r>
            <a:r>
              <a:rPr lang="en-US" altLang="zh-CN" sz="2200" smtClean="0"/>
              <a:t>&gt;</a:t>
            </a:r>
            <a:r>
              <a:rPr lang="zh-CN" altLang="en-US" sz="2200" smtClean="0"/>
              <a:t>第</a:t>
            </a:r>
            <a:r>
              <a:rPr lang="en-US" altLang="zh-CN" sz="2200" smtClean="0"/>
              <a:t>16</a:t>
            </a:r>
            <a:r>
              <a:rPr lang="zh-CN" altLang="en-US" sz="2200" smtClean="0"/>
              <a:t>卷</a:t>
            </a:r>
            <a:r>
              <a:rPr lang="en-US" altLang="zh-CN" sz="2200" smtClean="0"/>
              <a:t/>
            </a:r>
            <a:br>
              <a:rPr lang="en-US" altLang="zh-CN" sz="2200" smtClean="0"/>
            </a:br>
            <a:r>
              <a:rPr lang="en-US" altLang="zh-CN" sz="2200" smtClean="0"/>
              <a:t>                              </a:t>
            </a:r>
            <a:br>
              <a:rPr lang="en-US" altLang="zh-CN" sz="2200" smtClean="0"/>
            </a:br>
            <a:r>
              <a:rPr lang="en-US" altLang="zh-CN" sz="2200" smtClean="0"/>
              <a:t>                   </a:t>
            </a:r>
            <a:r>
              <a:rPr lang="zh-CN" altLang="en-US" sz="2200" smtClean="0"/>
              <a:t>                                                                                                                                                        </a:t>
            </a:r>
          </a:p>
        </p:txBody>
      </p:sp>
      <p:pic>
        <p:nvPicPr>
          <p:cNvPr id="26626" name="内容占位符 7"/>
          <p:cNvPicPr>
            <a:picLocks noGrp="1" noChangeAspect="1"/>
          </p:cNvPicPr>
          <p:nvPr>
            <p:ph sz="half" idx="4294967295"/>
          </p:nvPr>
        </p:nvPicPr>
        <p:blipFill>
          <a:blip r:embed="rId2"/>
          <a:srcRect/>
          <a:stretch>
            <a:fillRect/>
          </a:stretch>
        </p:blipFill>
        <p:spPr>
          <a:xfrm>
            <a:off x="273050" y="2619375"/>
            <a:ext cx="4298950" cy="4238625"/>
          </a:xfrm>
        </p:spPr>
      </p:pic>
      <p:pic>
        <p:nvPicPr>
          <p:cNvPr id="26627" name="图片 10"/>
          <p:cNvPicPr>
            <a:picLocks noChangeAspect="1"/>
          </p:cNvPicPr>
          <p:nvPr/>
        </p:nvPicPr>
        <p:blipFill>
          <a:blip r:embed="rId3"/>
          <a:srcRect/>
          <a:stretch>
            <a:fillRect/>
          </a:stretch>
        </p:blipFill>
        <p:spPr bwMode="auto">
          <a:xfrm>
            <a:off x="1979613" y="2276475"/>
            <a:ext cx="2568575" cy="592138"/>
          </a:xfrm>
          <a:prstGeom prst="rect">
            <a:avLst/>
          </a:prstGeom>
          <a:noFill/>
          <a:ln w="9525">
            <a:noFill/>
            <a:miter lim="800000"/>
            <a:headEnd/>
            <a:tailEnd/>
          </a:ln>
        </p:spPr>
      </p:pic>
      <p:pic>
        <p:nvPicPr>
          <p:cNvPr id="26628" name="内容占位符 13"/>
          <p:cNvPicPr>
            <a:picLocks noGrp="1" noChangeAspect="1"/>
          </p:cNvPicPr>
          <p:nvPr>
            <p:ph sz="half" idx="4294967295"/>
          </p:nvPr>
        </p:nvPicPr>
        <p:blipFill>
          <a:blip r:embed="rId4"/>
          <a:srcRect/>
          <a:stretch>
            <a:fillRect/>
          </a:stretch>
        </p:blipFill>
        <p:spPr>
          <a:xfrm>
            <a:off x="4608513" y="0"/>
            <a:ext cx="4535487"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idx="4294967295"/>
          </p:nvPr>
        </p:nvSpPr>
        <p:spPr>
          <a:xfrm>
            <a:off x="0" y="434975"/>
            <a:ext cx="3963988" cy="1265238"/>
          </a:xfrm>
        </p:spPr>
        <p:txBody>
          <a:bodyPr anchor="b"/>
          <a:lstStyle/>
          <a:p>
            <a:pPr eaLnBrk="1" hangingPunct="1"/>
            <a:r>
              <a:rPr lang="zh-CN" altLang="en-US" sz="2400" smtClean="0"/>
              <a:t>常规脑电图在儿童孤独症综合康复治疗中的临床价值 </a:t>
            </a:r>
            <a:r>
              <a:rPr lang="en-US" altLang="zh-CN" sz="2400" smtClean="0"/>
              <a:t/>
            </a:r>
            <a:br>
              <a:rPr lang="en-US" altLang="zh-CN" sz="2400" smtClean="0"/>
            </a:br>
            <a:r>
              <a:rPr lang="en-US" altLang="zh-CN" sz="2900" smtClean="0"/>
              <a:t>            ——</a:t>
            </a:r>
            <a:r>
              <a:rPr lang="en-US" altLang="zh-CN" sz="1600" smtClean="0"/>
              <a:t>2006</a:t>
            </a:r>
            <a:r>
              <a:rPr lang="zh-CN" altLang="en-US" sz="1600" smtClean="0"/>
              <a:t>年（</a:t>
            </a:r>
            <a:r>
              <a:rPr lang="en-US" altLang="zh-CN" sz="1600" smtClean="0"/>
              <a:t>&lt;</a:t>
            </a:r>
            <a:r>
              <a:rPr lang="zh-CN" altLang="en-US" sz="1600" smtClean="0"/>
              <a:t>中国急救医学</a:t>
            </a:r>
            <a:r>
              <a:rPr lang="en-US" altLang="zh-CN" sz="1600" smtClean="0"/>
              <a:t>&gt;</a:t>
            </a:r>
            <a:r>
              <a:rPr lang="zh-CN" altLang="en-US" sz="1600" smtClean="0"/>
              <a:t>）第</a:t>
            </a:r>
            <a:r>
              <a:rPr lang="en-US" altLang="zh-CN" sz="1600" smtClean="0"/>
              <a:t>16</a:t>
            </a:r>
            <a:r>
              <a:rPr lang="zh-CN" altLang="en-US" sz="1600" smtClean="0"/>
              <a:t>卷</a:t>
            </a:r>
            <a:r>
              <a:rPr lang="en-US" altLang="zh-CN" sz="1600" smtClean="0"/>
              <a:t/>
            </a:r>
            <a:br>
              <a:rPr lang="en-US" altLang="zh-CN" sz="1600" smtClean="0"/>
            </a:br>
            <a:r>
              <a:rPr lang="en-US" altLang="zh-CN" sz="1600" smtClean="0"/>
              <a:t>                                               </a:t>
            </a:r>
            <a:r>
              <a:rPr lang="zh-CN" altLang="en-US" sz="1600" smtClean="0"/>
              <a:t>徐秀琴，段秀芝</a:t>
            </a:r>
          </a:p>
        </p:txBody>
      </p:sp>
      <p:sp>
        <p:nvSpPr>
          <p:cNvPr id="27650" name="文本占位符 3"/>
          <p:cNvSpPr>
            <a:spLocks noGrp="1"/>
          </p:cNvSpPr>
          <p:nvPr>
            <p:ph type="body" sz="half" idx="4294967295"/>
          </p:nvPr>
        </p:nvSpPr>
        <p:spPr>
          <a:xfrm>
            <a:off x="458788" y="2554288"/>
            <a:ext cx="3078162" cy="3251200"/>
          </a:xfrm>
        </p:spPr>
        <p:txBody>
          <a:bodyPr/>
          <a:lstStyle/>
          <a:p>
            <a:pPr marL="0" indent="0" eaLnBrk="1" hangingPunct="1">
              <a:buFont typeface="Arial" charset="0"/>
              <a:buNone/>
            </a:pPr>
            <a:endParaRPr lang="zh-CN" altLang="en-US" sz="1800" smtClean="0"/>
          </a:p>
        </p:txBody>
      </p:sp>
      <p:pic>
        <p:nvPicPr>
          <p:cNvPr id="27651" name="内容占位符 4"/>
          <p:cNvPicPr>
            <a:picLocks noGrp="1" noChangeAspect="1"/>
          </p:cNvPicPr>
          <p:nvPr>
            <p:ph idx="4294967295"/>
          </p:nvPr>
        </p:nvPicPr>
        <p:blipFill>
          <a:blip r:embed="rId2"/>
          <a:srcRect/>
          <a:stretch>
            <a:fillRect/>
          </a:stretch>
        </p:blipFill>
        <p:spPr>
          <a:xfrm>
            <a:off x="4356100" y="268288"/>
            <a:ext cx="4689475" cy="6400800"/>
          </a:xfrm>
        </p:spPr>
      </p:pic>
      <p:pic>
        <p:nvPicPr>
          <p:cNvPr id="27652" name="图片 5"/>
          <p:cNvPicPr>
            <a:picLocks noChangeAspect="1"/>
          </p:cNvPicPr>
          <p:nvPr/>
        </p:nvPicPr>
        <p:blipFill>
          <a:blip r:embed="rId3"/>
          <a:srcRect/>
          <a:stretch>
            <a:fillRect/>
          </a:stretch>
        </p:blipFill>
        <p:spPr bwMode="auto">
          <a:xfrm>
            <a:off x="107950" y="1627188"/>
            <a:ext cx="4156075" cy="5257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idx="4294967295"/>
          </p:nvPr>
        </p:nvSpPr>
        <p:spPr>
          <a:xfrm>
            <a:off x="628650" y="430213"/>
            <a:ext cx="7886700" cy="1343025"/>
          </a:xfrm>
        </p:spPr>
        <p:txBody>
          <a:bodyPr/>
          <a:lstStyle/>
          <a:p>
            <a:pPr eaLnBrk="1" hangingPunct="1"/>
            <a:r>
              <a:rPr lang="zh-CN" altLang="en-US" sz="4000" smtClean="0"/>
              <a:t>脑电图在儿科疾病诊断中的应用</a:t>
            </a:r>
            <a:r>
              <a:rPr lang="en-US" altLang="zh-CN" smtClean="0"/>
              <a:t/>
            </a:r>
            <a:br>
              <a:rPr lang="en-US" altLang="zh-CN" smtClean="0"/>
            </a:br>
            <a:r>
              <a:rPr lang="en-US" altLang="zh-CN" smtClean="0"/>
              <a:t>               </a:t>
            </a:r>
            <a:r>
              <a:rPr lang="en-US" altLang="zh-CN" sz="2200" smtClean="0"/>
              <a:t>——2004《</a:t>
            </a:r>
            <a:r>
              <a:rPr lang="zh-CN" altLang="en-US" sz="2200" smtClean="0"/>
              <a:t>四川医学</a:t>
            </a:r>
            <a:r>
              <a:rPr lang="en-US" altLang="zh-CN" sz="2200" smtClean="0"/>
              <a:t>》</a:t>
            </a:r>
            <a:r>
              <a:rPr lang="zh-CN" altLang="en-US" sz="2200" smtClean="0"/>
              <a:t>第</a:t>
            </a:r>
            <a:r>
              <a:rPr lang="en-US" altLang="zh-CN" sz="2200" smtClean="0"/>
              <a:t>8</a:t>
            </a:r>
            <a:r>
              <a:rPr lang="zh-CN" altLang="en-US" sz="2200" smtClean="0"/>
              <a:t>期，罗祥英，肖侠明</a:t>
            </a:r>
          </a:p>
        </p:txBody>
      </p:sp>
      <p:sp>
        <p:nvSpPr>
          <p:cNvPr id="28674" name="内容占位符 2"/>
          <p:cNvSpPr>
            <a:spLocks noGrp="1"/>
          </p:cNvSpPr>
          <p:nvPr>
            <p:ph idx="4294967295"/>
          </p:nvPr>
        </p:nvSpPr>
        <p:spPr>
          <a:xfrm>
            <a:off x="628650" y="1793875"/>
            <a:ext cx="7886700" cy="4083050"/>
          </a:xfrm>
        </p:spPr>
        <p:txBody>
          <a:bodyPr/>
          <a:lstStyle/>
          <a:p>
            <a:pPr marL="0" indent="0" eaLnBrk="1" hangingPunct="1">
              <a:buFont typeface="Arial" charset="0"/>
              <a:buNone/>
            </a:pPr>
            <a:r>
              <a:rPr lang="zh-CN" altLang="en-US" sz="2400" smtClean="0">
                <a:solidFill>
                  <a:srgbClr val="FF0000"/>
                </a:solidFill>
              </a:rPr>
              <a:t>主要适用于脑功能障碍性疾病的诊断</a:t>
            </a:r>
            <a:endParaRPr lang="en-US" altLang="zh-CN" sz="2400" smtClean="0">
              <a:solidFill>
                <a:srgbClr val="FF0000"/>
              </a:solidFill>
            </a:endParaRPr>
          </a:p>
          <a:p>
            <a:pPr marL="0" indent="0" eaLnBrk="1" hangingPunct="1">
              <a:buFont typeface="Arial" charset="0"/>
              <a:buNone/>
            </a:pPr>
            <a:r>
              <a:rPr lang="en-US" altLang="zh-CN" sz="2400" smtClean="0"/>
              <a:t>1.</a:t>
            </a:r>
            <a:r>
              <a:rPr lang="zh-CN" altLang="en-US" sz="2400" smtClean="0"/>
              <a:t>了解脑细胞发育、成熟、衰老、死亡等电活动信息；</a:t>
            </a:r>
            <a:endParaRPr lang="en-US" altLang="zh-CN" sz="2400" smtClean="0"/>
          </a:p>
          <a:p>
            <a:pPr marL="0" indent="0" eaLnBrk="1" hangingPunct="1">
              <a:buFont typeface="Arial" charset="0"/>
              <a:buNone/>
            </a:pPr>
            <a:r>
              <a:rPr lang="en-US" altLang="zh-CN" sz="2400" smtClean="0"/>
              <a:t>2.</a:t>
            </a:r>
            <a:r>
              <a:rPr lang="zh-CN" altLang="en-US" sz="2400" smtClean="0"/>
              <a:t>了解清醒、睡眠以及睡眠各期的脑电特征；</a:t>
            </a:r>
            <a:endParaRPr lang="en-US" altLang="zh-CN" sz="2400" smtClean="0"/>
          </a:p>
          <a:p>
            <a:pPr marL="0" indent="0" eaLnBrk="1" hangingPunct="1">
              <a:buFont typeface="Arial" charset="0"/>
              <a:buNone/>
            </a:pPr>
            <a:r>
              <a:rPr lang="en-US" altLang="zh-CN" sz="2400" smtClean="0"/>
              <a:t>3.</a:t>
            </a:r>
            <a:r>
              <a:rPr lang="zh-CN" altLang="en-US" sz="2400" smtClean="0">
                <a:solidFill>
                  <a:srgbClr val="FF0000"/>
                </a:solidFill>
              </a:rPr>
              <a:t>鉴别原发性和继发性癫痫，查出最先癫痫病灶及传病情况；癫痫病的确诊、用药及预后的判断；</a:t>
            </a:r>
            <a:endParaRPr lang="en-US" altLang="zh-CN" sz="2400" smtClean="0">
              <a:solidFill>
                <a:srgbClr val="FF0000"/>
              </a:solidFill>
            </a:endParaRPr>
          </a:p>
          <a:p>
            <a:pPr marL="0" indent="0" eaLnBrk="1" hangingPunct="1">
              <a:buFont typeface="Arial" charset="0"/>
              <a:buNone/>
            </a:pPr>
            <a:r>
              <a:rPr lang="en-US" altLang="zh-CN" sz="2400" smtClean="0"/>
              <a:t>4.</a:t>
            </a:r>
            <a:r>
              <a:rPr lang="zh-CN" altLang="en-US" sz="2400" smtClean="0"/>
              <a:t>脑外伤及手术后的随访；</a:t>
            </a:r>
            <a:endParaRPr lang="en-US" altLang="zh-CN" sz="2400" smtClean="0"/>
          </a:p>
          <a:p>
            <a:pPr marL="0" indent="0" eaLnBrk="1" hangingPunct="1">
              <a:buFont typeface="Arial" charset="0"/>
              <a:buNone/>
            </a:pPr>
            <a:r>
              <a:rPr lang="en-US" altLang="zh-CN" sz="2400" smtClean="0"/>
              <a:t>5.</a:t>
            </a:r>
            <a:r>
              <a:rPr lang="zh-CN" altLang="en-US" sz="2400" smtClean="0"/>
              <a:t>围生期异常的小儿纵向检测；</a:t>
            </a:r>
            <a:endParaRPr lang="en-US" altLang="zh-CN" sz="2400" smtClean="0"/>
          </a:p>
          <a:p>
            <a:pPr marL="0" indent="0" eaLnBrk="1" hangingPunct="1">
              <a:buFont typeface="Arial" charset="0"/>
              <a:buNone/>
            </a:pPr>
            <a:r>
              <a:rPr lang="en-US" altLang="zh-CN" sz="2400" smtClean="0"/>
              <a:t>6.</a:t>
            </a:r>
            <a:r>
              <a:rPr lang="zh-CN" altLang="en-US" sz="2400" smtClean="0"/>
              <a:t>细菌性脑膜炎、病毒性脑膜炎及其他脑病；</a:t>
            </a:r>
            <a:endParaRPr lang="en-US" altLang="zh-CN" sz="2400" smtClean="0"/>
          </a:p>
          <a:p>
            <a:pPr marL="0" indent="0" eaLnBrk="1" hangingPunct="1">
              <a:buFont typeface="Arial" charset="0"/>
              <a:buNone/>
            </a:pPr>
            <a:r>
              <a:rPr lang="en-US" altLang="zh-CN" sz="2400" smtClean="0"/>
              <a:t>7.</a:t>
            </a:r>
            <a:r>
              <a:rPr lang="zh-CN" altLang="en-US" sz="2400" smtClean="0"/>
              <a:t>危重病人的检测，确定脑死亡；</a:t>
            </a:r>
            <a:endParaRPr lang="en-US" altLang="zh-CN" sz="2400" smtClean="0"/>
          </a:p>
          <a:p>
            <a:pPr marL="0" indent="0" eaLnBrk="1" hangingPunct="1">
              <a:buFont typeface="Arial" charset="0"/>
              <a:buNone/>
            </a:pPr>
            <a:r>
              <a:rPr lang="en-US" altLang="zh-CN" sz="2400" smtClean="0"/>
              <a:t>8.</a:t>
            </a:r>
            <a:r>
              <a:rPr lang="zh-CN" altLang="en-US" sz="2400" smtClean="0"/>
              <a:t>手术麻醉病人的检测，了解麻醉的剂量和麻醉的深度</a:t>
            </a:r>
            <a:endParaRPr lang="en-US" altLang="zh-CN" sz="2400" smtClean="0">
              <a:solidFill>
                <a:srgbClr val="FF0000"/>
              </a:solidFill>
            </a:endParaRPr>
          </a:p>
          <a:p>
            <a:pPr marL="0" indent="0" eaLnBrk="1" hangingPunct="1">
              <a:buFont typeface="Arial" charset="0"/>
              <a:buNone/>
            </a:pPr>
            <a:r>
              <a:rPr lang="en-US" altLang="zh-CN" sz="2400" smtClean="0">
                <a:solidFill>
                  <a:srgbClr val="FF0000"/>
                </a:solidFill>
              </a:rPr>
              <a:t>……………</a:t>
            </a:r>
            <a:endParaRPr lang="zh-CN" altLang="en-US" sz="2400" smtClean="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3"/>
          <p:cNvPicPr>
            <a:picLocks noChangeAspect="1"/>
          </p:cNvPicPr>
          <p:nvPr/>
        </p:nvPicPr>
        <p:blipFill>
          <a:blip r:embed="rId2"/>
          <a:srcRect/>
          <a:stretch>
            <a:fillRect/>
          </a:stretch>
        </p:blipFill>
        <p:spPr bwMode="auto">
          <a:xfrm>
            <a:off x="0" y="0"/>
            <a:ext cx="5689600" cy="4416425"/>
          </a:xfrm>
          <a:prstGeom prst="rect">
            <a:avLst/>
          </a:prstGeom>
          <a:noFill/>
          <a:ln w="9525">
            <a:noFill/>
            <a:miter lim="800000"/>
            <a:headEnd/>
            <a:tailEnd/>
          </a:ln>
        </p:spPr>
      </p:pic>
      <p:pic>
        <p:nvPicPr>
          <p:cNvPr id="30722" name="图片 5"/>
          <p:cNvPicPr>
            <a:picLocks noChangeAspect="1"/>
          </p:cNvPicPr>
          <p:nvPr/>
        </p:nvPicPr>
        <p:blipFill>
          <a:blip r:embed="rId3"/>
          <a:srcRect/>
          <a:stretch>
            <a:fillRect/>
          </a:stretch>
        </p:blipFill>
        <p:spPr bwMode="auto">
          <a:xfrm>
            <a:off x="111125" y="4321175"/>
            <a:ext cx="5467350" cy="2443163"/>
          </a:xfrm>
          <a:prstGeom prst="rect">
            <a:avLst/>
          </a:prstGeom>
          <a:noFill/>
          <a:ln w="9525">
            <a:noFill/>
            <a:miter lim="800000"/>
            <a:headEnd/>
            <a:tailEnd/>
          </a:ln>
        </p:spPr>
      </p:pic>
      <p:pic>
        <p:nvPicPr>
          <p:cNvPr id="30723" name="图片 9"/>
          <p:cNvPicPr>
            <a:picLocks noChangeAspect="1"/>
          </p:cNvPicPr>
          <p:nvPr/>
        </p:nvPicPr>
        <p:blipFill>
          <a:blip r:embed="rId4"/>
          <a:srcRect/>
          <a:stretch>
            <a:fillRect/>
          </a:stretch>
        </p:blipFill>
        <p:spPr bwMode="auto">
          <a:xfrm>
            <a:off x="5578475" y="165100"/>
            <a:ext cx="3565525" cy="2043113"/>
          </a:xfrm>
          <a:prstGeom prst="rect">
            <a:avLst/>
          </a:prstGeom>
          <a:noFill/>
          <a:ln w="9525">
            <a:noFill/>
            <a:miter lim="800000"/>
            <a:headEnd/>
            <a:tailEnd/>
          </a:ln>
        </p:spPr>
      </p:pic>
      <p:pic>
        <p:nvPicPr>
          <p:cNvPr id="30724" name="图片 11"/>
          <p:cNvPicPr>
            <a:picLocks noChangeAspect="1"/>
          </p:cNvPicPr>
          <p:nvPr/>
        </p:nvPicPr>
        <p:blipFill>
          <a:blip r:embed="rId5"/>
          <a:srcRect/>
          <a:stretch>
            <a:fillRect/>
          </a:stretch>
        </p:blipFill>
        <p:spPr bwMode="auto">
          <a:xfrm>
            <a:off x="5578475" y="2208213"/>
            <a:ext cx="3565525" cy="44148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idx="4294967295"/>
          </p:nvPr>
        </p:nvSpPr>
        <p:spPr>
          <a:xfrm>
            <a:off x="250825" y="0"/>
            <a:ext cx="8242300" cy="887413"/>
          </a:xfrm>
        </p:spPr>
        <p:txBody>
          <a:bodyPr/>
          <a:lstStyle/>
          <a:p>
            <a:pPr eaLnBrk="1" hangingPunct="1"/>
            <a:r>
              <a:rPr lang="zh-CN" altLang="en-US" sz="3600" smtClean="0"/>
              <a:t>颅脑病变</a:t>
            </a:r>
            <a:r>
              <a:rPr lang="en-US" altLang="zh-CN" sz="3600" smtClean="0"/>
              <a:t>MRI</a:t>
            </a:r>
            <a:r>
              <a:rPr lang="zh-CN" altLang="en-US" sz="3600" smtClean="0"/>
              <a:t>诊断</a:t>
            </a:r>
          </a:p>
        </p:txBody>
      </p:sp>
      <p:sp>
        <p:nvSpPr>
          <p:cNvPr id="31746" name="内容占位符 2"/>
          <p:cNvSpPr>
            <a:spLocks noGrp="1"/>
          </p:cNvSpPr>
          <p:nvPr>
            <p:ph idx="4294967295"/>
          </p:nvPr>
        </p:nvSpPr>
        <p:spPr>
          <a:xfrm>
            <a:off x="273050" y="782638"/>
            <a:ext cx="8242300" cy="5383212"/>
          </a:xfrm>
        </p:spPr>
        <p:txBody>
          <a:bodyPr/>
          <a:lstStyle/>
          <a:p>
            <a:pPr marL="228600" indent="-228600" eaLnBrk="1" hangingPunct="1">
              <a:lnSpc>
                <a:spcPct val="80000"/>
              </a:lnSpc>
            </a:pPr>
            <a:r>
              <a:rPr lang="zh-CN" altLang="en-US" sz="2400" smtClean="0"/>
              <a:t>位于脑实质的病变</a:t>
            </a:r>
            <a:endParaRPr lang="en-US" altLang="zh-CN" sz="2400" smtClean="0"/>
          </a:p>
          <a:p>
            <a:pPr marL="228600" indent="-228600" eaLnBrk="1" hangingPunct="1">
              <a:lnSpc>
                <a:spcPct val="80000"/>
              </a:lnSpc>
              <a:buFont typeface="Arial" charset="0"/>
              <a:buNone/>
            </a:pPr>
            <a:r>
              <a:rPr lang="zh-CN" altLang="en-US" sz="2400" smtClean="0"/>
              <a:t>（主要以其信号异常为表现，病变信号包括长</a:t>
            </a:r>
            <a:r>
              <a:rPr lang="en-US" altLang="zh-CN" sz="2400" smtClean="0"/>
              <a:t>T1</a:t>
            </a:r>
            <a:r>
              <a:rPr lang="zh-CN" altLang="en-US" sz="2400" smtClean="0"/>
              <a:t>长</a:t>
            </a:r>
            <a:r>
              <a:rPr lang="en-US" altLang="zh-CN" sz="2400" smtClean="0"/>
              <a:t>T2</a:t>
            </a:r>
            <a:r>
              <a:rPr lang="zh-CN" altLang="en-US" sz="2400" smtClean="0"/>
              <a:t>、长</a:t>
            </a:r>
            <a:r>
              <a:rPr lang="en-US" altLang="zh-CN" sz="2400" smtClean="0"/>
              <a:t>T1</a:t>
            </a:r>
            <a:r>
              <a:rPr lang="zh-CN" altLang="en-US" sz="2400" smtClean="0"/>
              <a:t>短</a:t>
            </a:r>
            <a:r>
              <a:rPr lang="en-US" altLang="zh-CN" sz="2400" smtClean="0"/>
              <a:t>T2</a:t>
            </a:r>
            <a:r>
              <a:rPr lang="zh-CN" altLang="en-US" sz="2400" smtClean="0"/>
              <a:t>、短</a:t>
            </a:r>
            <a:r>
              <a:rPr lang="en-US" altLang="zh-CN" sz="2400" smtClean="0"/>
              <a:t>T1</a:t>
            </a:r>
            <a:r>
              <a:rPr lang="zh-CN" altLang="en-US" sz="2400" smtClean="0"/>
              <a:t>长</a:t>
            </a:r>
            <a:r>
              <a:rPr lang="en-US" altLang="zh-CN" sz="2400" smtClean="0"/>
              <a:t>T2</a:t>
            </a:r>
            <a:r>
              <a:rPr lang="zh-CN" altLang="en-US" sz="2400" smtClean="0"/>
              <a:t>、短</a:t>
            </a:r>
            <a:r>
              <a:rPr lang="en-US" altLang="zh-CN" sz="2400" smtClean="0"/>
              <a:t>T1</a:t>
            </a:r>
            <a:r>
              <a:rPr lang="zh-CN" altLang="en-US" sz="2400" smtClean="0"/>
              <a:t>短</a:t>
            </a:r>
            <a:r>
              <a:rPr lang="en-US" altLang="zh-CN" sz="2400" smtClean="0"/>
              <a:t>T2</a:t>
            </a:r>
            <a:r>
              <a:rPr lang="zh-CN" altLang="en-US" sz="2400" smtClean="0"/>
              <a:t>、混杂信   号等）</a:t>
            </a:r>
            <a:endParaRPr lang="en-US" altLang="zh-CN" sz="2400" smtClean="0"/>
          </a:p>
          <a:p>
            <a:pPr marL="228600" indent="-228600" eaLnBrk="1" hangingPunct="1">
              <a:lnSpc>
                <a:spcPct val="80000"/>
              </a:lnSpc>
            </a:pPr>
            <a:r>
              <a:rPr lang="zh-CN" altLang="en-US" sz="2400" smtClean="0"/>
              <a:t>含脑脊液间隙病变</a:t>
            </a:r>
            <a:endParaRPr lang="en-US" altLang="zh-CN" sz="2400" smtClean="0"/>
          </a:p>
          <a:p>
            <a:pPr marL="228600" indent="-228600" eaLnBrk="1" hangingPunct="1">
              <a:lnSpc>
                <a:spcPct val="80000"/>
              </a:lnSpc>
            </a:pPr>
            <a:r>
              <a:rPr lang="zh-CN" altLang="en-US" sz="2400" smtClean="0"/>
              <a:t>位于颅内的脑外病变</a:t>
            </a:r>
            <a:endParaRPr lang="en-US" altLang="zh-CN" sz="2400" smtClean="0"/>
          </a:p>
          <a:p>
            <a:pPr marL="228600" indent="-228600" eaLnBrk="1" hangingPunct="1">
              <a:lnSpc>
                <a:spcPct val="80000"/>
              </a:lnSpc>
            </a:pPr>
            <a:r>
              <a:rPr lang="zh-CN" altLang="en-US" sz="2400" smtClean="0"/>
              <a:t>颅内出血</a:t>
            </a:r>
            <a:endParaRPr lang="en-US" altLang="zh-CN" sz="2400" smtClean="0"/>
          </a:p>
          <a:p>
            <a:pPr marL="228600" indent="-228600" eaLnBrk="1" hangingPunct="1">
              <a:lnSpc>
                <a:spcPct val="80000"/>
              </a:lnSpc>
            </a:pPr>
            <a:r>
              <a:rPr lang="zh-CN" altLang="en-US" sz="2400" smtClean="0"/>
              <a:t>颅脑先天性疾病</a:t>
            </a:r>
            <a:endParaRPr lang="en-US" altLang="zh-CN" sz="2400" smtClean="0"/>
          </a:p>
          <a:p>
            <a:pPr marL="228600" indent="-228600" eaLnBrk="1" hangingPunct="1">
              <a:lnSpc>
                <a:spcPct val="80000"/>
              </a:lnSpc>
              <a:buFont typeface="Arial" charset="0"/>
              <a:buNone/>
            </a:pPr>
            <a:r>
              <a:rPr lang="zh-CN" altLang="en-US" sz="2400" smtClean="0"/>
              <a:t>                        钟福兴</a:t>
            </a:r>
            <a:r>
              <a:rPr lang="en-US" altLang="zh-CN" sz="2400" smtClean="0"/>
              <a:t>, </a:t>
            </a:r>
            <a:r>
              <a:rPr lang="zh-CN" altLang="en-US" sz="2400" smtClean="0"/>
              <a:t>郭少华</a:t>
            </a:r>
            <a:r>
              <a:rPr lang="en-US" altLang="zh-CN" sz="2400" smtClean="0"/>
              <a:t>, </a:t>
            </a:r>
            <a:r>
              <a:rPr lang="zh-CN" altLang="en-US" sz="2400" smtClean="0"/>
              <a:t>刘少强</a:t>
            </a:r>
            <a:r>
              <a:rPr lang="en-US" altLang="zh-CN" sz="2400" smtClean="0"/>
              <a:t>《CT</a:t>
            </a:r>
            <a:r>
              <a:rPr lang="zh-CN" altLang="en-US" sz="2400" smtClean="0"/>
              <a:t>与</a:t>
            </a:r>
            <a:r>
              <a:rPr lang="en-US" altLang="zh-CN" sz="2400" smtClean="0"/>
              <a:t>MRI</a:t>
            </a:r>
            <a:r>
              <a:rPr lang="zh-CN" altLang="en-US" sz="2400" smtClean="0"/>
              <a:t>诊断基本技术</a:t>
            </a:r>
            <a:r>
              <a:rPr lang="en-US" altLang="zh-CN" sz="2400" smtClean="0"/>
              <a:t>》</a:t>
            </a:r>
          </a:p>
          <a:p>
            <a:pPr marL="228600" indent="-228600" eaLnBrk="1" hangingPunct="1">
              <a:lnSpc>
                <a:spcPct val="80000"/>
              </a:lnSpc>
              <a:buFont typeface="Arial" charset="0"/>
              <a:buNone/>
            </a:pPr>
            <a:endParaRPr lang="en-US" altLang="zh-CN" sz="2400" smtClean="0"/>
          </a:p>
          <a:p>
            <a:pPr marL="228600" indent="-228600" eaLnBrk="1" hangingPunct="1">
              <a:lnSpc>
                <a:spcPct val="80000"/>
              </a:lnSpc>
              <a:buFont typeface="Arial" charset="0"/>
              <a:buNone/>
            </a:pPr>
            <a:r>
              <a:rPr lang="en-US" altLang="zh-CN" sz="2800" smtClean="0"/>
              <a:t>   MRI</a:t>
            </a:r>
            <a:r>
              <a:rPr lang="zh-CN" altLang="en-US" sz="2800" smtClean="0"/>
              <a:t>检查是一种</a:t>
            </a:r>
            <a:r>
              <a:rPr lang="zh-CN" altLang="en-US" sz="2800" smtClean="0">
                <a:solidFill>
                  <a:srgbClr val="FF0000"/>
                </a:solidFill>
              </a:rPr>
              <a:t>敏感性，准确性和特异性较高</a:t>
            </a:r>
            <a:r>
              <a:rPr lang="zh-CN" altLang="en-US" sz="2800" smtClean="0"/>
              <a:t>的诊断技术，能够根据基底节区的异常信号灶的不同病变特征来判断病变性质，清晰观察颅内解剖结构，从中发现细微病变。颅脑</a:t>
            </a:r>
            <a:r>
              <a:rPr lang="en-US" altLang="zh-CN" sz="2800" smtClean="0"/>
              <a:t>MRI</a:t>
            </a:r>
            <a:r>
              <a:rPr lang="zh-CN" altLang="en-US" sz="2800" smtClean="0"/>
              <a:t>能够准确反应出患者的颅内损伤情况及其预后效果，为临床诊断及治疗提供重要的参考和指导。</a:t>
            </a:r>
            <a:endParaRPr lang="en-US" altLang="zh-CN" sz="28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idx="4294967295"/>
          </p:nvPr>
        </p:nvSpPr>
        <p:spPr>
          <a:xfrm>
            <a:off x="-180975" y="274638"/>
            <a:ext cx="3960813" cy="612775"/>
          </a:xfrm>
        </p:spPr>
        <p:txBody>
          <a:bodyPr/>
          <a:lstStyle/>
          <a:p>
            <a:pPr eaLnBrk="1" hangingPunct="1"/>
            <a:r>
              <a:rPr lang="zh-CN" altLang="en-US" smtClean="0"/>
              <a:t>智力测量表</a:t>
            </a:r>
          </a:p>
        </p:txBody>
      </p:sp>
      <p:sp>
        <p:nvSpPr>
          <p:cNvPr id="32770" name="内容占位符 2"/>
          <p:cNvSpPr>
            <a:spLocks noGrp="1"/>
          </p:cNvSpPr>
          <p:nvPr>
            <p:ph idx="4294967295"/>
          </p:nvPr>
        </p:nvSpPr>
        <p:spPr>
          <a:xfrm>
            <a:off x="468313" y="1304925"/>
            <a:ext cx="8253412" cy="5148263"/>
          </a:xfrm>
        </p:spPr>
        <p:txBody>
          <a:bodyPr/>
          <a:lstStyle/>
          <a:p>
            <a:pPr marL="228600" indent="-228600" eaLnBrk="1" hangingPunct="1">
              <a:lnSpc>
                <a:spcPct val="80000"/>
              </a:lnSpc>
            </a:pPr>
            <a:r>
              <a:rPr lang="en-US" altLang="zh-CN" sz="2400" smtClean="0"/>
              <a:t>《</a:t>
            </a:r>
            <a:r>
              <a:rPr lang="zh-CN" altLang="en-US" sz="2400" smtClean="0"/>
              <a:t>韦氏幼儿智力测试量表</a:t>
            </a:r>
            <a:r>
              <a:rPr lang="en-US" altLang="zh-CN" sz="2400" smtClean="0"/>
              <a:t>》</a:t>
            </a:r>
            <a:r>
              <a:rPr lang="zh-CN" altLang="en-US" sz="2400" smtClean="0"/>
              <a:t>评估</a:t>
            </a:r>
            <a:r>
              <a:rPr lang="en-US" altLang="zh-CN" sz="2400" smtClean="0">
                <a:solidFill>
                  <a:srgbClr val="FF0000"/>
                </a:solidFill>
              </a:rPr>
              <a:t>4-6.5</a:t>
            </a:r>
            <a:r>
              <a:rPr lang="zh-CN" altLang="en-US" sz="2400" smtClean="0"/>
              <a:t>岁幼儿的智力水平</a:t>
            </a:r>
            <a:endParaRPr lang="en-US" altLang="zh-CN" sz="2400" smtClean="0"/>
          </a:p>
          <a:p>
            <a:pPr marL="228600" indent="-228600" eaLnBrk="1" hangingPunct="1">
              <a:lnSpc>
                <a:spcPct val="80000"/>
              </a:lnSpc>
            </a:pPr>
            <a:r>
              <a:rPr lang="en-US" altLang="zh-CN" sz="2400" smtClean="0"/>
              <a:t>《</a:t>
            </a:r>
            <a:r>
              <a:rPr lang="zh-CN" altLang="en-US" sz="2400" smtClean="0"/>
              <a:t>韦氏儿童智力测试量表</a:t>
            </a:r>
            <a:r>
              <a:rPr lang="en-US" altLang="zh-CN" sz="2400" smtClean="0"/>
              <a:t>》</a:t>
            </a:r>
            <a:r>
              <a:rPr lang="zh-CN" altLang="en-US" sz="2400" smtClean="0"/>
              <a:t>评估</a:t>
            </a:r>
            <a:r>
              <a:rPr lang="en-US" altLang="zh-CN" sz="2400" smtClean="0"/>
              <a:t>6</a:t>
            </a:r>
            <a:r>
              <a:rPr lang="zh-CN" altLang="en-US" sz="2400" smtClean="0"/>
              <a:t>岁至</a:t>
            </a:r>
            <a:r>
              <a:rPr lang="en-US" altLang="zh-CN" sz="2400" smtClean="0"/>
              <a:t>16</a:t>
            </a:r>
            <a:r>
              <a:rPr lang="zh-CN" altLang="en-US" sz="2400" smtClean="0"/>
              <a:t>岁儿童智力水平</a:t>
            </a:r>
            <a:endParaRPr lang="en-US" altLang="zh-CN" sz="2400" smtClean="0"/>
          </a:p>
          <a:p>
            <a:pPr marL="228600" indent="-228600" eaLnBrk="1" hangingPunct="1">
              <a:lnSpc>
                <a:spcPct val="80000"/>
              </a:lnSpc>
            </a:pPr>
            <a:r>
              <a:rPr lang="en-US" altLang="zh-CN" sz="2400" smtClean="0"/>
              <a:t>《</a:t>
            </a:r>
            <a:r>
              <a:rPr lang="zh-CN" altLang="en-US" sz="2400" smtClean="0"/>
              <a:t>韦氏成人智力测试量表</a:t>
            </a:r>
            <a:r>
              <a:rPr lang="en-US" altLang="zh-CN" sz="2400" smtClean="0"/>
              <a:t>》</a:t>
            </a:r>
            <a:r>
              <a:rPr lang="zh-CN" altLang="en-US" sz="2400" smtClean="0"/>
              <a:t>评估</a:t>
            </a:r>
            <a:r>
              <a:rPr lang="en-US" altLang="zh-CN" sz="2400" smtClean="0"/>
              <a:t>16</a:t>
            </a:r>
            <a:r>
              <a:rPr lang="zh-CN" altLang="en-US" sz="2400" smtClean="0"/>
              <a:t>岁以上的人的智力水平</a:t>
            </a:r>
            <a:endParaRPr lang="en-US" altLang="zh-CN" sz="2400" smtClean="0"/>
          </a:p>
          <a:p>
            <a:pPr marL="228600" indent="-228600" eaLnBrk="1" hangingPunct="1">
              <a:lnSpc>
                <a:spcPct val="80000"/>
              </a:lnSpc>
              <a:buFont typeface="Arial" charset="0"/>
              <a:buNone/>
            </a:pPr>
            <a:endParaRPr lang="en-US" altLang="zh-CN" sz="2400" smtClean="0"/>
          </a:p>
          <a:p>
            <a:pPr marL="228600" indent="-228600" eaLnBrk="1" hangingPunct="1">
              <a:lnSpc>
                <a:spcPct val="80000"/>
              </a:lnSpc>
            </a:pPr>
            <a:r>
              <a:rPr lang="zh-CN" altLang="en-US" sz="2400" smtClean="0"/>
              <a:t>所评估的智力水平为诊断脑质器性障碍、抑郁症、自闭症、精神分</a:t>
            </a:r>
            <a:endParaRPr lang="en-US" altLang="zh-CN" sz="2400" smtClean="0"/>
          </a:p>
          <a:p>
            <a:pPr marL="228600" indent="-228600" eaLnBrk="1" hangingPunct="1">
              <a:lnSpc>
                <a:spcPct val="80000"/>
              </a:lnSpc>
              <a:buFont typeface="Arial" charset="0"/>
              <a:buNone/>
            </a:pPr>
            <a:r>
              <a:rPr lang="zh-CN" altLang="en-US" sz="2400" smtClean="0"/>
              <a:t>  裂症、神经症和其他人格障碍，老年智力衰退等疾病提供辅助依据</a:t>
            </a:r>
            <a:endParaRPr lang="en-US" altLang="zh-CN" sz="2400" smtClean="0"/>
          </a:p>
          <a:p>
            <a:pPr marL="228600" indent="-228600" eaLnBrk="1" hangingPunct="1">
              <a:lnSpc>
                <a:spcPct val="80000"/>
              </a:lnSpc>
              <a:buFont typeface="Arial" charset="0"/>
              <a:buNone/>
            </a:pPr>
            <a:endParaRPr lang="en-US" altLang="zh-CN" sz="2400" smtClean="0"/>
          </a:p>
          <a:p>
            <a:pPr marL="228600" indent="-228600" eaLnBrk="1" hangingPunct="1">
              <a:lnSpc>
                <a:spcPct val="80000"/>
              </a:lnSpc>
            </a:pPr>
            <a:r>
              <a:rPr lang="en-US" altLang="zh-CN" sz="2400" smtClean="0">
                <a:solidFill>
                  <a:srgbClr val="FF0000"/>
                </a:solidFill>
              </a:rPr>
              <a:t>《</a:t>
            </a:r>
            <a:r>
              <a:rPr lang="zh-CN" altLang="en-US" sz="2400" smtClean="0">
                <a:solidFill>
                  <a:srgbClr val="FF0000"/>
                </a:solidFill>
              </a:rPr>
              <a:t>中国幼儿智力量表</a:t>
            </a:r>
            <a:r>
              <a:rPr lang="en-US" altLang="zh-CN" sz="2400" smtClean="0">
                <a:solidFill>
                  <a:srgbClr val="FF0000"/>
                </a:solidFill>
              </a:rPr>
              <a:t>》</a:t>
            </a:r>
            <a:r>
              <a:rPr lang="zh-CN" altLang="en-US" sz="2400" smtClean="0"/>
              <a:t>（ＣＩＳＹＣ）是“八五”期间我国自己编制的一套适用于</a:t>
            </a:r>
            <a:r>
              <a:rPr lang="zh-CN" altLang="en-US" sz="2400" smtClean="0">
                <a:solidFill>
                  <a:srgbClr val="FF0000"/>
                </a:solidFill>
              </a:rPr>
              <a:t>３～６</a:t>
            </a:r>
            <a:r>
              <a:rPr lang="zh-CN" altLang="en-US" sz="2400" smtClean="0"/>
              <a:t>岁幼儿的智力量表，它具有比较适合本国文化背景、操作简便、节省时间等优点，建议综合使用，整合数据，对诊断的效果或会更好。</a:t>
            </a:r>
            <a:endParaRPr lang="en-US" altLang="zh-CN" sz="2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p:cNvSpPr>
          <p:nvPr>
            <p:ph type="body" idx="1"/>
          </p:nvPr>
        </p:nvSpPr>
        <p:spPr>
          <a:xfrm>
            <a:off x="395288" y="288925"/>
            <a:ext cx="8374062" cy="6308725"/>
          </a:xfrm>
        </p:spPr>
        <p:txBody>
          <a:bodyPr/>
          <a:lstStyle/>
          <a:p>
            <a:pPr eaLnBrk="1" hangingPunct="1">
              <a:lnSpc>
                <a:spcPct val="90000"/>
              </a:lnSpc>
              <a:buFont typeface="Arial" charset="0"/>
              <a:buNone/>
            </a:pPr>
            <a:r>
              <a:rPr lang="zh-CN" altLang="en-US" sz="2600" smtClean="0">
                <a:solidFill>
                  <a:srgbClr val="FF0000"/>
                </a:solidFill>
                <a:latin typeface="汉仪楷体简" pitchFamily="49" charset="-122"/>
                <a:ea typeface="汉仪楷体简" pitchFamily="49" charset="-122"/>
              </a:rPr>
              <a:t>主要问题：</a:t>
            </a:r>
            <a:r>
              <a:rPr lang="zh-CN" altLang="en-US" sz="2600" smtClean="0">
                <a:latin typeface="汉仪楷体简" pitchFamily="49" charset="-122"/>
                <a:ea typeface="汉仪楷体简" pitchFamily="49" charset="-122"/>
              </a:rPr>
              <a:t>语言发育与性格发展的关系</a:t>
            </a:r>
          </a:p>
          <a:p>
            <a:pPr eaLnBrk="1" hangingPunct="1">
              <a:lnSpc>
                <a:spcPct val="90000"/>
              </a:lnSpc>
              <a:buFont typeface="Arial" charset="0"/>
              <a:buNone/>
            </a:pPr>
            <a:r>
              <a:rPr lang="zh-CN" altLang="en-US" sz="2600" smtClean="0">
                <a:solidFill>
                  <a:srgbClr val="FF0000"/>
                </a:solidFill>
                <a:latin typeface="汉仪楷体简" pitchFamily="49" charset="-122"/>
                <a:ea typeface="汉仪楷体简" pitchFamily="49" charset="-122"/>
              </a:rPr>
              <a:t>次要问题：</a:t>
            </a:r>
          </a:p>
          <a:p>
            <a:pPr eaLnBrk="1" hangingPunct="1">
              <a:lnSpc>
                <a:spcPct val="90000"/>
              </a:lnSpc>
              <a:buFont typeface="Arial" charset="0"/>
              <a:buNone/>
            </a:pPr>
            <a:r>
              <a:rPr lang="en-US" altLang="zh-CN" sz="2600" smtClean="0">
                <a:latin typeface="汉仪楷体简" pitchFamily="49" charset="-122"/>
                <a:ea typeface="汉仪楷体简" pitchFamily="49" charset="-122"/>
              </a:rPr>
              <a:t>1</a:t>
            </a:r>
            <a:r>
              <a:rPr lang="zh-CN" altLang="en-US" sz="2600" smtClean="0">
                <a:latin typeface="汉仪楷体简" pitchFamily="49" charset="-122"/>
                <a:ea typeface="汉仪楷体简" pitchFamily="49" charset="-122"/>
              </a:rPr>
              <a:t>、对语言发育迟缓的儿童，有什么更适合他们的康复训练方法？</a:t>
            </a:r>
          </a:p>
          <a:p>
            <a:pPr eaLnBrk="1" hangingPunct="1">
              <a:lnSpc>
                <a:spcPct val="90000"/>
              </a:lnSpc>
              <a:buFont typeface="Arial" charset="0"/>
              <a:buNone/>
            </a:pPr>
            <a:r>
              <a:rPr lang="en-US" altLang="zh-CN" sz="2600" smtClean="0">
                <a:latin typeface="汉仪楷体简" pitchFamily="49" charset="-122"/>
                <a:ea typeface="汉仪楷体简" pitchFamily="49" charset="-122"/>
              </a:rPr>
              <a:t>2</a:t>
            </a:r>
            <a:r>
              <a:rPr lang="zh-CN" altLang="en-US" sz="2600" smtClean="0">
                <a:latin typeface="汉仪楷体简" pitchFamily="49" charset="-122"/>
                <a:ea typeface="汉仪楷体简" pitchFamily="49" charset="-122"/>
              </a:rPr>
              <a:t>、有什么机构可以帮助语言发育迟缓的儿童？</a:t>
            </a:r>
          </a:p>
          <a:p>
            <a:pPr eaLnBrk="1" hangingPunct="1">
              <a:lnSpc>
                <a:spcPct val="90000"/>
              </a:lnSpc>
              <a:buFont typeface="Arial" charset="0"/>
              <a:buNone/>
            </a:pPr>
            <a:r>
              <a:rPr lang="en-US" altLang="zh-CN" sz="2600" smtClean="0">
                <a:latin typeface="汉仪楷体简" pitchFamily="49" charset="-122"/>
                <a:ea typeface="汉仪楷体简" pitchFamily="49" charset="-122"/>
              </a:rPr>
              <a:t>3</a:t>
            </a:r>
            <a:r>
              <a:rPr lang="zh-CN" altLang="en-US" sz="2600" smtClean="0">
                <a:latin typeface="汉仪楷体简" pitchFamily="49" charset="-122"/>
                <a:ea typeface="汉仪楷体简" pitchFamily="49" charset="-122"/>
              </a:rPr>
              <a:t>、常规教育机构面对行为异常和能力滞后的孩子应有的态度和方式？</a:t>
            </a:r>
          </a:p>
          <a:p>
            <a:pPr eaLnBrk="1" hangingPunct="1">
              <a:lnSpc>
                <a:spcPct val="90000"/>
              </a:lnSpc>
              <a:buFont typeface="Arial" charset="0"/>
              <a:buNone/>
            </a:pPr>
            <a:r>
              <a:rPr lang="en-US" altLang="zh-CN" sz="2600" smtClean="0">
                <a:latin typeface="汉仪楷体简" pitchFamily="49" charset="-122"/>
                <a:ea typeface="汉仪楷体简" pitchFamily="49" charset="-122"/>
              </a:rPr>
              <a:t>4</a:t>
            </a:r>
            <a:r>
              <a:rPr lang="zh-CN" altLang="en-US" sz="2600" smtClean="0">
                <a:latin typeface="汉仪楷体简" pitchFamily="49" charset="-122"/>
                <a:ea typeface="汉仪楷体简" pitchFamily="49" charset="-122"/>
              </a:rPr>
              <a:t>、因小孩问题如何对父母进行干预？</a:t>
            </a:r>
          </a:p>
          <a:p>
            <a:pPr eaLnBrk="1" hangingPunct="1">
              <a:lnSpc>
                <a:spcPct val="90000"/>
              </a:lnSpc>
              <a:buFont typeface="Arial" charset="0"/>
              <a:buNone/>
            </a:pPr>
            <a:r>
              <a:rPr lang="en-US" altLang="zh-CN" sz="2600" smtClean="0">
                <a:latin typeface="汉仪楷体简" pitchFamily="49" charset="-122"/>
                <a:ea typeface="汉仪楷体简" pitchFamily="49" charset="-122"/>
              </a:rPr>
              <a:t>5</a:t>
            </a:r>
            <a:r>
              <a:rPr lang="zh-CN" altLang="en-US" sz="2600" smtClean="0">
                <a:latin typeface="汉仪楷体简" pitchFamily="49" charset="-122"/>
                <a:ea typeface="汉仪楷体简" pitchFamily="49" charset="-122"/>
              </a:rPr>
              <a:t>、在某方面发育迟缓的儿童是否在另外的方面有独特的天赋？</a:t>
            </a:r>
          </a:p>
          <a:p>
            <a:pPr eaLnBrk="1" hangingPunct="1">
              <a:lnSpc>
                <a:spcPct val="90000"/>
              </a:lnSpc>
              <a:buFont typeface="Arial" charset="0"/>
              <a:buNone/>
            </a:pPr>
            <a:r>
              <a:rPr lang="en-US" altLang="zh-CN" sz="2600" smtClean="0">
                <a:latin typeface="汉仪楷体简" pitchFamily="49" charset="-122"/>
                <a:ea typeface="汉仪楷体简" pitchFamily="49" charset="-122"/>
              </a:rPr>
              <a:t>6</a:t>
            </a:r>
            <a:r>
              <a:rPr lang="zh-CN" altLang="en-US" sz="2600" smtClean="0">
                <a:latin typeface="汉仪楷体简" pitchFamily="49" charset="-122"/>
                <a:ea typeface="汉仪楷体简" pitchFamily="49" charset="-122"/>
              </a:rPr>
              <a:t>、进行脑电图、颅脑</a:t>
            </a:r>
            <a:r>
              <a:rPr lang="en-US" altLang="zh-CN" sz="2600" smtClean="0">
                <a:latin typeface="汉仪楷体简" pitchFamily="49" charset="-122"/>
                <a:ea typeface="汉仪楷体简" pitchFamily="49" charset="-122"/>
              </a:rPr>
              <a:t>MRI</a:t>
            </a:r>
            <a:r>
              <a:rPr lang="zh-CN" altLang="en-US" sz="2600" smtClean="0">
                <a:latin typeface="汉仪楷体简" pitchFamily="49" charset="-122"/>
                <a:ea typeface="汉仪楷体简" pitchFamily="49" charset="-122"/>
              </a:rPr>
              <a:t>检查、智力测量表、孤独症评估量表的指标具体是什么？这些指标都有什么意义？</a:t>
            </a:r>
          </a:p>
          <a:p>
            <a:pPr eaLnBrk="1" hangingPunct="1">
              <a:lnSpc>
                <a:spcPct val="90000"/>
              </a:lnSpc>
              <a:buFont typeface="Arial" charset="0"/>
              <a:buNone/>
            </a:pPr>
            <a:r>
              <a:rPr lang="en-US" altLang="zh-CN" sz="2600" smtClean="0">
                <a:latin typeface="汉仪楷体简" pitchFamily="49" charset="-122"/>
                <a:ea typeface="汉仪楷体简" pitchFamily="49" charset="-122"/>
              </a:rPr>
              <a:t>7</a:t>
            </a:r>
            <a:r>
              <a:rPr lang="zh-CN" altLang="en-US" sz="2600" smtClean="0">
                <a:latin typeface="汉仪楷体简" pitchFamily="49" charset="-122"/>
                <a:ea typeface="汉仪楷体简" pitchFamily="49" charset="-122"/>
              </a:rPr>
              <a:t>、常规教育机构的教师如何对孤独症儿童提供简单干预？</a:t>
            </a:r>
          </a:p>
          <a:p>
            <a:pPr eaLnBrk="1" hangingPunct="1">
              <a:lnSpc>
                <a:spcPct val="90000"/>
              </a:lnSpc>
              <a:buFont typeface="Arial" charset="0"/>
              <a:buNone/>
            </a:pPr>
            <a:r>
              <a:rPr lang="en-US" altLang="zh-CN" sz="2600" smtClean="0">
                <a:latin typeface="汉仪楷体简" pitchFamily="49" charset="-122"/>
                <a:ea typeface="汉仪楷体简" pitchFamily="49" charset="-122"/>
              </a:rPr>
              <a:t>8</a:t>
            </a:r>
            <a:r>
              <a:rPr lang="zh-CN" altLang="en-US" sz="2600" smtClean="0">
                <a:latin typeface="汉仪楷体简" pitchFamily="49" charset="-122"/>
                <a:ea typeface="汉仪楷体简" pitchFamily="49" charset="-122"/>
              </a:rPr>
              <a:t>、如何正确处置社区中出现的行为异常的儿童？</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2"/>
          <p:cNvSpPr>
            <a:spLocks noChangeArrowheads="1"/>
          </p:cNvSpPr>
          <p:nvPr/>
        </p:nvSpPr>
        <p:spPr bwMode="auto">
          <a:xfrm>
            <a:off x="-53975" y="0"/>
            <a:ext cx="9320213" cy="6875463"/>
          </a:xfrm>
          <a:prstGeom prst="rect">
            <a:avLst/>
          </a:prstGeom>
          <a:noFill/>
          <a:ln w="9525">
            <a:noFill/>
            <a:miter lim="800000"/>
            <a:headEnd/>
            <a:tailEnd/>
          </a:ln>
        </p:spPr>
        <p:txBody>
          <a:bodyPr>
            <a:spAutoFit/>
          </a:bodyPr>
          <a:lstStyle/>
          <a:p>
            <a:r>
              <a:rPr lang="zh-CN" altLang="en-US" sz="2800" b="1">
                <a:latin typeface="等线"/>
                <a:ea typeface="等线"/>
                <a:cs typeface="等线"/>
              </a:rPr>
              <a:t>测验内容</a:t>
            </a:r>
          </a:p>
          <a:p>
            <a:r>
              <a:rPr lang="zh-CN" altLang="en-US" sz="1600">
                <a:solidFill>
                  <a:srgbClr val="FF0000"/>
                </a:solidFill>
                <a:latin typeface="等线"/>
                <a:ea typeface="等线"/>
                <a:cs typeface="等线"/>
              </a:rPr>
              <a:t>常识</a:t>
            </a:r>
            <a:r>
              <a:rPr lang="zh-CN" altLang="en-US" sz="1600">
                <a:latin typeface="等线"/>
                <a:ea typeface="等线"/>
                <a:cs typeface="等线"/>
              </a:rPr>
              <a:t>包括</a:t>
            </a:r>
            <a:r>
              <a:rPr lang="en-US" altLang="zh-CN" sz="1600">
                <a:latin typeface="等线"/>
                <a:ea typeface="等线"/>
                <a:cs typeface="等线"/>
              </a:rPr>
              <a:t>33</a:t>
            </a:r>
            <a:r>
              <a:rPr lang="zh-CN" altLang="en-US" sz="1600">
                <a:latin typeface="等线"/>
                <a:ea typeface="等线"/>
                <a:cs typeface="等线"/>
              </a:rPr>
              <a:t>个一般性知识的测题，测题的内容很广，人们在日常社会生活中接触到常识的机会应基本相同，但由于智力水平不同，每人所掌握的知识就有所不同。智力越高，兴趣越广泛，好奇心越强，所获得的知识就越多。常识也可以反映长时记忆的状况。常识还与早期疾病有关，自幼患病，会减少人们同外界接触的机会，获得的常识就较少。有情绪问题的被试，常表现出对常识分量的夸大和贻误，因而常识分测验具有临床的意义。常识测验能够测量智力的一般因素，容易与被试建立合作关系，不易引起被试的紧张和厌恶，通常将此测验安排为第一分测验。常识测验的缺点是容易受文化背景和被试熟悉程度的影响。</a:t>
            </a:r>
            <a:endParaRPr lang="en-US" altLang="zh-CN" sz="1600">
              <a:latin typeface="等线"/>
              <a:ea typeface="等线"/>
              <a:cs typeface="等线"/>
            </a:endParaRPr>
          </a:p>
          <a:p>
            <a:r>
              <a:rPr lang="zh-CN" altLang="en-US" sz="1600">
                <a:solidFill>
                  <a:srgbClr val="FF0000"/>
                </a:solidFill>
                <a:latin typeface="等线"/>
                <a:ea typeface="等线"/>
                <a:cs typeface="等线"/>
              </a:rPr>
              <a:t>图画补缺</a:t>
            </a:r>
            <a:r>
              <a:rPr lang="zh-CN" altLang="en-US" sz="1600">
                <a:latin typeface="等线"/>
                <a:ea typeface="等线"/>
                <a:cs typeface="等线"/>
              </a:rPr>
              <a:t>包括</a:t>
            </a:r>
            <a:r>
              <a:rPr lang="en-US" altLang="zh-CN" sz="1600">
                <a:latin typeface="等线"/>
                <a:ea typeface="等线"/>
                <a:cs typeface="等线"/>
              </a:rPr>
              <a:t>27</a:t>
            </a:r>
            <a:r>
              <a:rPr lang="zh-CN" altLang="en-US" sz="1600">
                <a:latin typeface="等线"/>
                <a:ea typeface="等线"/>
                <a:cs typeface="等线"/>
              </a:rPr>
              <a:t>张图片，每张图上都有意缺少一个主要的部分，要求被试在规定的</a:t>
            </a:r>
            <a:r>
              <a:rPr lang="en-US" altLang="zh-CN" sz="1600">
                <a:latin typeface="等线"/>
                <a:ea typeface="等线"/>
                <a:cs typeface="等线"/>
              </a:rPr>
              <a:t>20</a:t>
            </a:r>
            <a:r>
              <a:rPr lang="zh-CN" altLang="en-US" sz="1600">
                <a:latin typeface="等线"/>
                <a:ea typeface="等线"/>
                <a:cs typeface="等线"/>
              </a:rPr>
              <a:t>秒钟内，指出每张图上缺少了什么。该测验用来测量视觉敏锐性、记忆和细节注意能力。</a:t>
            </a:r>
            <a:endParaRPr lang="en-US" altLang="zh-CN" sz="1600">
              <a:latin typeface="等线"/>
              <a:ea typeface="等线"/>
              <a:cs typeface="等线"/>
            </a:endParaRPr>
          </a:p>
          <a:p>
            <a:r>
              <a:rPr lang="zh-CN" altLang="en-US" sz="1600">
                <a:solidFill>
                  <a:srgbClr val="FF0000"/>
                </a:solidFill>
                <a:latin typeface="等线"/>
                <a:ea typeface="等线"/>
                <a:cs typeface="等线"/>
              </a:rPr>
              <a:t>数字广度</a:t>
            </a:r>
            <a:r>
              <a:rPr lang="zh-CN" altLang="en-US" sz="1600">
                <a:latin typeface="等线"/>
                <a:ea typeface="等线"/>
                <a:cs typeface="等线"/>
              </a:rPr>
              <a:t>包括</a:t>
            </a:r>
            <a:r>
              <a:rPr lang="en-US" altLang="zh-CN" sz="1600">
                <a:latin typeface="等线"/>
                <a:ea typeface="等线"/>
                <a:cs typeface="等线"/>
              </a:rPr>
              <a:t>14</a:t>
            </a:r>
            <a:r>
              <a:rPr lang="zh-CN" altLang="en-US" sz="1600">
                <a:latin typeface="等线"/>
                <a:ea typeface="等线"/>
                <a:cs typeface="等线"/>
              </a:rPr>
              <a:t>个测题，主试读出一个</a:t>
            </a:r>
            <a:r>
              <a:rPr lang="en-US" altLang="zh-CN" sz="1600">
                <a:latin typeface="等线"/>
                <a:ea typeface="等线"/>
                <a:cs typeface="等线"/>
              </a:rPr>
              <a:t>2</a:t>
            </a:r>
            <a:r>
              <a:rPr lang="zh-CN" altLang="en-US" sz="1600">
                <a:latin typeface="等线"/>
                <a:ea typeface="等线"/>
                <a:cs typeface="等线"/>
              </a:rPr>
              <a:t>－</a:t>
            </a:r>
            <a:r>
              <a:rPr lang="en-US" altLang="zh-CN" sz="1600">
                <a:latin typeface="等线"/>
                <a:ea typeface="等线"/>
                <a:cs typeface="等线"/>
              </a:rPr>
              <a:t>9</a:t>
            </a:r>
            <a:r>
              <a:rPr lang="zh-CN" altLang="en-US" sz="1600">
                <a:latin typeface="等线"/>
                <a:ea typeface="等线"/>
                <a:cs typeface="等线"/>
              </a:rPr>
              <a:t>位的随机数字，要求被试顺背或倒背，两者分别进行。顺背从</a:t>
            </a:r>
            <a:r>
              <a:rPr lang="en-US" altLang="zh-CN" sz="1600">
                <a:latin typeface="等线"/>
                <a:ea typeface="等线"/>
                <a:cs typeface="等线"/>
              </a:rPr>
              <a:t>3</a:t>
            </a:r>
            <a:r>
              <a:rPr lang="zh-CN" altLang="en-US" sz="1600">
                <a:latin typeface="等线"/>
                <a:ea typeface="等线"/>
                <a:cs typeface="等线"/>
              </a:rPr>
              <a:t>位数字至</a:t>
            </a:r>
            <a:r>
              <a:rPr lang="en-US" altLang="zh-CN" sz="1600">
                <a:latin typeface="等线"/>
                <a:ea typeface="等线"/>
                <a:cs typeface="等线"/>
              </a:rPr>
              <a:t>9</a:t>
            </a:r>
            <a:r>
              <a:rPr lang="zh-CN" altLang="en-US" sz="1600">
                <a:latin typeface="等线"/>
                <a:ea typeface="等线"/>
                <a:cs typeface="等线"/>
              </a:rPr>
              <a:t>位数字，倒背从</a:t>
            </a:r>
            <a:r>
              <a:rPr lang="en-US" altLang="zh-CN" sz="1600">
                <a:latin typeface="等线"/>
                <a:ea typeface="等线"/>
                <a:cs typeface="等线"/>
              </a:rPr>
              <a:t>2</a:t>
            </a:r>
            <a:r>
              <a:rPr lang="zh-CN" altLang="en-US" sz="1600">
                <a:latin typeface="等线"/>
                <a:ea typeface="等线"/>
                <a:cs typeface="等线"/>
              </a:rPr>
              <a:t>位数字到</a:t>
            </a:r>
            <a:r>
              <a:rPr lang="en-US" altLang="zh-CN" sz="1600">
                <a:latin typeface="等线"/>
                <a:ea typeface="等线"/>
                <a:cs typeface="等线"/>
              </a:rPr>
              <a:t>8</a:t>
            </a:r>
            <a:r>
              <a:rPr lang="zh-CN" altLang="en-US" sz="1600">
                <a:latin typeface="等线"/>
                <a:ea typeface="等线"/>
                <a:cs typeface="等线"/>
              </a:rPr>
              <a:t>位数字。总分为顺背和倒背两者的加和。该测验主要测量瞬时记忆能力，但分数也受到注意广度和理解能力的影响。</a:t>
            </a:r>
            <a:endParaRPr lang="en-US" altLang="zh-CN" sz="1600">
              <a:latin typeface="等线"/>
              <a:ea typeface="等线"/>
              <a:cs typeface="等线"/>
            </a:endParaRPr>
          </a:p>
          <a:p>
            <a:r>
              <a:rPr lang="zh-CN" altLang="en-US" sz="1600">
                <a:solidFill>
                  <a:srgbClr val="FF0000"/>
                </a:solidFill>
                <a:latin typeface="等线"/>
                <a:ea typeface="等线"/>
                <a:cs typeface="等线"/>
              </a:rPr>
              <a:t>图片排列</a:t>
            </a:r>
            <a:r>
              <a:rPr lang="zh-CN" altLang="en-US" sz="1600">
                <a:latin typeface="等线"/>
                <a:ea typeface="等线"/>
                <a:cs typeface="等线"/>
              </a:rPr>
              <a:t>包括</a:t>
            </a:r>
            <a:r>
              <a:rPr lang="en-US" altLang="zh-CN" sz="1600">
                <a:latin typeface="等线"/>
                <a:ea typeface="等线"/>
                <a:cs typeface="等线"/>
              </a:rPr>
              <a:t>10</a:t>
            </a:r>
            <a:r>
              <a:rPr lang="zh-CN" altLang="en-US" sz="1600">
                <a:latin typeface="等线"/>
                <a:ea typeface="等线"/>
                <a:cs typeface="等线"/>
              </a:rPr>
              <a:t>套图片，每套由</a:t>
            </a:r>
            <a:r>
              <a:rPr lang="en-US" altLang="zh-CN" sz="1600">
                <a:latin typeface="等线"/>
                <a:ea typeface="等线"/>
                <a:cs typeface="等线"/>
              </a:rPr>
              <a:t>3</a:t>
            </a:r>
            <a:r>
              <a:rPr lang="zh-CN" altLang="en-US" sz="1600">
                <a:latin typeface="等线"/>
                <a:ea typeface="等线"/>
                <a:cs typeface="等线"/>
              </a:rPr>
              <a:t>－</a:t>
            </a:r>
            <a:r>
              <a:rPr lang="en-US" altLang="zh-CN" sz="1600">
                <a:latin typeface="等线"/>
                <a:ea typeface="等线"/>
                <a:cs typeface="等线"/>
              </a:rPr>
              <a:t>5</a:t>
            </a:r>
            <a:r>
              <a:rPr lang="zh-CN" altLang="en-US" sz="1600">
                <a:latin typeface="等线"/>
                <a:ea typeface="等线"/>
                <a:cs typeface="等线"/>
              </a:rPr>
              <a:t>张图片组成。在每道题中，主试呈现一套次序打乱了的图片，要求被试按照图片内容的事件顺序，把图片重新排列起来，使它们成为一个有意义的故事，该测验用来测量被试的广泛的分析综合能力、观察因果关系的能力、社会计划性、预期力和幽默感等等。它测量智力一般因素的程度属中等。被试对测验有兴趣，可用于各种文化背景的人士，在临床上还具有投射测验的作用，但易受视觉敏锐性的影响。</a:t>
            </a:r>
          </a:p>
          <a:p>
            <a:r>
              <a:rPr lang="zh-CN" altLang="en-US" sz="1600">
                <a:solidFill>
                  <a:srgbClr val="FF0000"/>
                </a:solidFill>
                <a:latin typeface="等线"/>
                <a:ea typeface="等线"/>
                <a:cs typeface="等线"/>
              </a:rPr>
              <a:t>词汇</a:t>
            </a:r>
            <a:r>
              <a:rPr lang="zh-CN" altLang="en-US" sz="1600">
                <a:latin typeface="等线"/>
                <a:ea typeface="等线"/>
                <a:cs typeface="等线"/>
              </a:rPr>
              <a:t>该测验与抽象概括能力也有关。研究表明，该测验是测量一般智力因素的最佳测验，可靠性也较高。缺点是评分较难，测试时间较长，受文化背景及教育程度影响较大，有些人仅凭记忆力好也能得到高分。</a:t>
            </a:r>
          </a:p>
          <a:p>
            <a:r>
              <a:rPr lang="zh-CN" altLang="en-US" sz="1600">
                <a:solidFill>
                  <a:srgbClr val="FF0000"/>
                </a:solidFill>
                <a:latin typeface="等线"/>
                <a:ea typeface="等线"/>
                <a:cs typeface="等线"/>
              </a:rPr>
              <a:t>积木图案：</a:t>
            </a:r>
            <a:r>
              <a:rPr lang="zh-CN" altLang="en-US" sz="1600">
                <a:latin typeface="等线"/>
                <a:ea typeface="等线"/>
                <a:cs typeface="等线"/>
              </a:rPr>
              <a:t>积木图案测验用来测量视知觉和分析能力、空间定向能力及视觉－运动综合协调能力，它与操作量表的总分和该测验效度很高，在临床上能帮助诊断知觉障碍、分心、老年衰退等症状。比较而言，该测验受文化影响较少。缺点是手指技巧有时可能会提高分数。</a:t>
            </a:r>
          </a:p>
          <a:p>
            <a:r>
              <a:rPr lang="zh-CN" altLang="en-US" sz="1600">
                <a:solidFill>
                  <a:srgbClr val="FF0000"/>
                </a:solidFill>
                <a:latin typeface="等线"/>
                <a:ea typeface="等线"/>
                <a:cs typeface="等线"/>
              </a:rPr>
              <a:t>算术</a:t>
            </a:r>
            <a:r>
              <a:rPr lang="zh-CN" altLang="en-US" sz="1600">
                <a:latin typeface="等线"/>
                <a:ea typeface="等线"/>
                <a:cs typeface="等线"/>
              </a:rPr>
              <a:t>：用心算来解答。算术测验主要测量最基本的数理知识以及数学思维能力。该测验能够较快地测量被试运用数字的技巧，缺点是容易产生焦虑和紧张，且易受性别影响。</a:t>
            </a:r>
          </a:p>
          <a:p>
            <a:r>
              <a:rPr lang="zh-CN" altLang="en-US" sz="1600">
                <a:solidFill>
                  <a:srgbClr val="FF0000"/>
                </a:solidFill>
                <a:latin typeface="等线"/>
                <a:ea typeface="等线"/>
                <a:cs typeface="等线"/>
              </a:rPr>
              <a:t>物体拼配</a:t>
            </a:r>
            <a:r>
              <a:rPr lang="zh-CN" altLang="en-US" sz="1600">
                <a:latin typeface="等线"/>
                <a:ea typeface="等线"/>
                <a:cs typeface="等线"/>
              </a:rPr>
              <a:t>：物体拼配测验主要测量思维能力、工作习惯、注意力、持久力和视觉综合能力。该测验与其他分测验的相关相对较低，但在临床上可以测出被试的知觉类型及其对尝试错误方法的依赖程度。</a:t>
            </a:r>
          </a:p>
          <a:p>
            <a:r>
              <a:rPr lang="zh-CN" altLang="en-US" sz="1600">
                <a:solidFill>
                  <a:srgbClr val="FF0000"/>
                </a:solidFill>
                <a:latin typeface="等线"/>
                <a:ea typeface="等线"/>
                <a:cs typeface="等线"/>
              </a:rPr>
              <a:t>理解：</a:t>
            </a:r>
            <a:r>
              <a:rPr lang="zh-CN" altLang="en-US" sz="1600">
                <a:latin typeface="等线"/>
                <a:ea typeface="等线"/>
                <a:cs typeface="等线"/>
              </a:rPr>
              <a:t>包括</a:t>
            </a:r>
            <a:r>
              <a:rPr lang="en-US" altLang="zh-CN" sz="1600">
                <a:latin typeface="等线"/>
                <a:ea typeface="等线"/>
                <a:cs typeface="等线"/>
              </a:rPr>
              <a:t>18</a:t>
            </a:r>
            <a:r>
              <a:rPr lang="zh-CN" altLang="en-US" sz="1600">
                <a:latin typeface="等线"/>
                <a:ea typeface="等线"/>
                <a:cs typeface="等线"/>
              </a:rPr>
              <a:t>个测题，主试把每个问题呈现给被试，要求他说明每种情境”理解测验主要测量实际知识、社会适应能力和组织信息的能力，能反映被试对于社会价值观念、风俗、伦理道德是否理解和适应，在临床上能够鉴别脑器质性障碍的患者。</a:t>
            </a:r>
          </a:p>
          <a:p>
            <a:r>
              <a:rPr lang="zh-CN" altLang="en-US" sz="1600">
                <a:solidFill>
                  <a:srgbClr val="FF0000"/>
                </a:solidFill>
                <a:latin typeface="等线"/>
                <a:ea typeface="等线"/>
                <a:cs typeface="等线"/>
              </a:rPr>
              <a:t>数字符号</a:t>
            </a:r>
            <a:r>
              <a:rPr lang="zh-CN" altLang="en-US" sz="1600">
                <a:latin typeface="等线"/>
                <a:ea typeface="等线"/>
                <a:cs typeface="等线"/>
              </a:rPr>
              <a:t>该测验主要测量注意力、简单感觉运动的持久力、建立新联系的能力和速度。该测验评分快速，不大受文化背景的影响。。</a:t>
            </a:r>
            <a:endParaRPr lang="en-US" altLang="zh-CN" sz="1600">
              <a:latin typeface="等线"/>
              <a:ea typeface="等线"/>
              <a:cs typeface="等线"/>
            </a:endParaRPr>
          </a:p>
          <a:p>
            <a:r>
              <a:rPr lang="zh-CN" altLang="en-US" sz="1600">
                <a:solidFill>
                  <a:srgbClr val="FF0000"/>
                </a:solidFill>
                <a:latin typeface="等线"/>
                <a:ea typeface="等线"/>
                <a:cs typeface="等线"/>
              </a:rPr>
              <a:t>类同</a:t>
            </a:r>
            <a:r>
              <a:rPr lang="zh-CN" altLang="en-US" sz="1600">
                <a:latin typeface="等线"/>
                <a:ea typeface="等线"/>
                <a:cs typeface="等线"/>
              </a:rPr>
              <a:t>：包括</a:t>
            </a:r>
            <a:r>
              <a:rPr lang="en-US" altLang="zh-CN" sz="1600">
                <a:latin typeface="等线"/>
                <a:ea typeface="等线"/>
                <a:cs typeface="等线"/>
              </a:rPr>
              <a:t>14</a:t>
            </a:r>
            <a:r>
              <a:rPr lang="zh-CN" altLang="en-US" sz="1600">
                <a:latin typeface="等线"/>
                <a:ea typeface="等线"/>
                <a:cs typeface="等线"/>
              </a:rPr>
              <a:t>组成对的词汇，要求被试概括每一对词义相似的地方在哪里。该测验主要测量逻辑思维能力、抽象思维能力、分析能力和概括能力。</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idx="4294967295"/>
          </p:nvPr>
        </p:nvSpPr>
        <p:spPr>
          <a:xfrm>
            <a:off x="0" y="260350"/>
            <a:ext cx="5651500" cy="836613"/>
          </a:xfrm>
        </p:spPr>
        <p:txBody>
          <a:bodyPr/>
          <a:lstStyle/>
          <a:p>
            <a:pPr eaLnBrk="1" hangingPunct="1"/>
            <a:r>
              <a:rPr lang="zh-CN" altLang="en-US" sz="4000" smtClean="0"/>
              <a:t>儿童孤独症评估量表（</a:t>
            </a:r>
            <a:r>
              <a:rPr lang="en-US" altLang="zh-CN" sz="4000" smtClean="0"/>
              <a:t>CARS</a:t>
            </a:r>
            <a:r>
              <a:rPr lang="zh-CN" altLang="en-US" sz="4000" smtClean="0"/>
              <a:t>）</a:t>
            </a:r>
          </a:p>
        </p:txBody>
      </p:sp>
      <p:sp>
        <p:nvSpPr>
          <p:cNvPr id="34818" name="内容占位符 2"/>
          <p:cNvSpPr>
            <a:spLocks noGrp="1"/>
          </p:cNvSpPr>
          <p:nvPr>
            <p:ph idx="4294967295"/>
          </p:nvPr>
        </p:nvSpPr>
        <p:spPr>
          <a:xfrm>
            <a:off x="212725" y="1201738"/>
            <a:ext cx="8607425" cy="5683250"/>
          </a:xfrm>
        </p:spPr>
        <p:txBody>
          <a:bodyPr/>
          <a:lstStyle/>
          <a:p>
            <a:pPr marL="228600" indent="-228600" eaLnBrk="1" hangingPunct="1">
              <a:lnSpc>
                <a:spcPct val="80000"/>
              </a:lnSpc>
            </a:pPr>
            <a:r>
              <a:rPr lang="zh-CN" altLang="en-US" sz="1600" smtClean="0"/>
              <a:t>适用于</a:t>
            </a:r>
            <a:r>
              <a:rPr lang="en-US" altLang="zh-CN" sz="1600" smtClean="0"/>
              <a:t>18</a:t>
            </a:r>
            <a:r>
              <a:rPr lang="zh-CN" altLang="en-US" sz="1600" smtClean="0"/>
              <a:t>个月及以上的儿童、少年及成人孤独症的辅助诊断</a:t>
            </a:r>
            <a:endParaRPr lang="en-US" altLang="zh-CN" sz="1600" smtClean="0"/>
          </a:p>
          <a:p>
            <a:pPr marL="228600" indent="-228600" eaLnBrk="1" hangingPunct="1">
              <a:lnSpc>
                <a:spcPct val="80000"/>
              </a:lnSpc>
            </a:pPr>
            <a:r>
              <a:rPr lang="zh-CN" altLang="en-US" sz="1600" smtClean="0">
                <a:solidFill>
                  <a:srgbClr val="FF0000"/>
                </a:solidFill>
              </a:rPr>
              <a:t>包含</a:t>
            </a:r>
            <a:r>
              <a:rPr lang="en-US" altLang="zh-CN" sz="1600" smtClean="0">
                <a:solidFill>
                  <a:srgbClr val="FF0000"/>
                </a:solidFill>
              </a:rPr>
              <a:t>15</a:t>
            </a:r>
            <a:r>
              <a:rPr lang="zh-CN" altLang="en-US" sz="1600" smtClean="0">
                <a:solidFill>
                  <a:srgbClr val="FF0000"/>
                </a:solidFill>
              </a:rPr>
              <a:t>个分量表</a:t>
            </a:r>
            <a:r>
              <a:rPr lang="zh-CN" altLang="en-US" sz="1600" smtClean="0"/>
              <a:t>：人际关系、模仿、情感反应、身体使用、与物体关系、对环境变化的适应性</a:t>
            </a:r>
            <a:endParaRPr lang="en-US" altLang="zh-CN" sz="1600" smtClean="0"/>
          </a:p>
          <a:p>
            <a:pPr marL="228600" indent="-228600" eaLnBrk="1" hangingPunct="1">
              <a:lnSpc>
                <a:spcPct val="80000"/>
              </a:lnSpc>
              <a:buFont typeface="Arial" charset="0"/>
              <a:buNone/>
            </a:pPr>
            <a:r>
              <a:rPr lang="zh-CN" altLang="en-US" sz="1600" smtClean="0"/>
              <a:t>视觉反应性、听觉反应性、近接收器的反应性、焦虑反应、言语沟通、非言语沟通、智力功能</a:t>
            </a:r>
            <a:endParaRPr lang="en-US" altLang="zh-CN" sz="1600" smtClean="0"/>
          </a:p>
          <a:p>
            <a:pPr marL="228600" indent="-228600" eaLnBrk="1" hangingPunct="1">
              <a:lnSpc>
                <a:spcPct val="80000"/>
              </a:lnSpc>
              <a:buFont typeface="Arial" charset="0"/>
              <a:buNone/>
            </a:pPr>
            <a:r>
              <a:rPr lang="zh-CN" altLang="en-US" sz="1600" smtClean="0"/>
              <a:t>和总体印象</a:t>
            </a:r>
            <a:endParaRPr lang="en-US" altLang="zh-CN" sz="1600" smtClean="0"/>
          </a:p>
          <a:p>
            <a:pPr marL="228600" indent="-228600" eaLnBrk="1" hangingPunct="1">
              <a:lnSpc>
                <a:spcPct val="80000"/>
              </a:lnSpc>
            </a:pPr>
            <a:r>
              <a:rPr lang="zh-CN" altLang="en-US" sz="1600" smtClean="0"/>
              <a:t>每个分量表</a:t>
            </a:r>
            <a:r>
              <a:rPr lang="zh-CN" altLang="en-US" sz="1600" smtClean="0">
                <a:solidFill>
                  <a:srgbClr val="FF0000"/>
                </a:solidFill>
              </a:rPr>
              <a:t>由正常到极不正常分四个等级</a:t>
            </a:r>
            <a:r>
              <a:rPr lang="en-US" altLang="zh-CN" sz="1600" smtClean="0"/>
              <a:t>(</a:t>
            </a:r>
            <a:r>
              <a:rPr lang="zh-CN" altLang="en-US" sz="1600" smtClean="0"/>
              <a:t>分别记为</a:t>
            </a:r>
            <a:r>
              <a:rPr lang="en-US" altLang="zh-CN" sz="1600" smtClean="0"/>
              <a:t>1</a:t>
            </a:r>
            <a:r>
              <a:rPr lang="zh-CN" altLang="en-US" sz="1600" smtClean="0"/>
              <a:t>、</a:t>
            </a:r>
            <a:r>
              <a:rPr lang="en-US" altLang="zh-CN" sz="1600" smtClean="0"/>
              <a:t>2</a:t>
            </a:r>
            <a:r>
              <a:rPr lang="zh-CN" altLang="en-US" sz="1600" smtClean="0"/>
              <a:t>、</a:t>
            </a:r>
            <a:r>
              <a:rPr lang="en-US" altLang="zh-CN" sz="1600" smtClean="0"/>
              <a:t>3</a:t>
            </a:r>
            <a:r>
              <a:rPr lang="zh-CN" altLang="en-US" sz="1600" smtClean="0"/>
              <a:t>和</a:t>
            </a:r>
            <a:r>
              <a:rPr lang="en-US" altLang="zh-CN" sz="1600" smtClean="0"/>
              <a:t>4</a:t>
            </a:r>
            <a:r>
              <a:rPr lang="zh-CN" altLang="en-US" sz="1600" smtClean="0"/>
              <a:t>分）由受测者的行为特征决定</a:t>
            </a:r>
            <a:endParaRPr lang="en-US" altLang="zh-CN" sz="1600" smtClean="0"/>
          </a:p>
          <a:p>
            <a:pPr marL="228600" indent="-228600" eaLnBrk="1" hangingPunct="1">
              <a:lnSpc>
                <a:spcPct val="80000"/>
              </a:lnSpc>
              <a:buFont typeface="Arial" charset="0"/>
              <a:buNone/>
            </a:pPr>
            <a:r>
              <a:rPr lang="zh-CN" altLang="en-US" sz="1600" smtClean="0"/>
              <a:t>其分数等级。</a:t>
            </a:r>
            <a:r>
              <a:rPr lang="en-US" altLang="zh-CN" sz="1600" smtClean="0"/>
              <a:t>CARS</a:t>
            </a:r>
            <a:r>
              <a:rPr lang="zh-CN" altLang="en-US" sz="1600" smtClean="0"/>
              <a:t>的得分范围在</a:t>
            </a:r>
            <a:r>
              <a:rPr lang="en-US" altLang="zh-CN" sz="1600" smtClean="0"/>
              <a:t>15-60</a:t>
            </a:r>
            <a:r>
              <a:rPr lang="zh-CN" altLang="en-US" sz="1600" smtClean="0"/>
              <a:t>之间。若受测者的分数</a:t>
            </a:r>
            <a:r>
              <a:rPr lang="zh-CN" altLang="en-US" sz="1600" smtClean="0">
                <a:solidFill>
                  <a:srgbClr val="FF0000"/>
                </a:solidFill>
              </a:rPr>
              <a:t>低于</a:t>
            </a:r>
            <a:r>
              <a:rPr lang="en-US" altLang="zh-CN" sz="1600" smtClean="0">
                <a:solidFill>
                  <a:srgbClr val="FF0000"/>
                </a:solidFill>
              </a:rPr>
              <a:t>30</a:t>
            </a:r>
            <a:r>
              <a:rPr lang="zh-CN" altLang="en-US" sz="1600" smtClean="0"/>
              <a:t>，则表明</a:t>
            </a:r>
            <a:r>
              <a:rPr lang="zh-CN" altLang="en-US" sz="1600" smtClean="0">
                <a:solidFill>
                  <a:srgbClr val="FF0000"/>
                </a:solidFill>
              </a:rPr>
              <a:t>没有自闭症</a:t>
            </a:r>
            <a:r>
              <a:rPr lang="zh-CN" altLang="en-US" sz="1600" smtClean="0"/>
              <a:t>；若</a:t>
            </a:r>
            <a:endParaRPr lang="en-US" altLang="zh-CN" sz="1600" smtClean="0"/>
          </a:p>
          <a:p>
            <a:pPr marL="228600" indent="-228600" eaLnBrk="1" hangingPunct="1">
              <a:lnSpc>
                <a:spcPct val="80000"/>
              </a:lnSpc>
              <a:buFont typeface="Arial" charset="0"/>
              <a:buNone/>
            </a:pPr>
            <a:r>
              <a:rPr lang="zh-CN" altLang="en-US" sz="1600" smtClean="0"/>
              <a:t>分数在</a:t>
            </a:r>
            <a:r>
              <a:rPr lang="en-US" altLang="zh-CN" sz="1600" smtClean="0">
                <a:solidFill>
                  <a:srgbClr val="FF0000"/>
                </a:solidFill>
              </a:rPr>
              <a:t>30-36</a:t>
            </a:r>
            <a:r>
              <a:rPr lang="zh-CN" altLang="en-US" sz="1600" smtClean="0"/>
              <a:t>之间，则表明</a:t>
            </a:r>
            <a:r>
              <a:rPr lang="zh-CN" altLang="en-US" sz="1600" smtClean="0">
                <a:solidFill>
                  <a:srgbClr val="FF0000"/>
                </a:solidFill>
              </a:rPr>
              <a:t>有自闭症倾向</a:t>
            </a:r>
            <a:r>
              <a:rPr lang="zh-CN" altLang="en-US" sz="1600" smtClean="0"/>
              <a:t>；若分数</a:t>
            </a:r>
            <a:r>
              <a:rPr lang="zh-CN" altLang="en-US" sz="1600" smtClean="0">
                <a:solidFill>
                  <a:srgbClr val="FF0000"/>
                </a:solidFill>
              </a:rPr>
              <a:t>大于</a:t>
            </a:r>
            <a:r>
              <a:rPr lang="en-US" altLang="zh-CN" sz="1600" smtClean="0">
                <a:solidFill>
                  <a:srgbClr val="FF0000"/>
                </a:solidFill>
              </a:rPr>
              <a:t>36</a:t>
            </a:r>
            <a:r>
              <a:rPr lang="zh-CN" altLang="en-US" sz="1600" smtClean="0"/>
              <a:t>，就可确定为</a:t>
            </a:r>
            <a:r>
              <a:rPr lang="zh-CN" altLang="en-US" sz="1600" smtClean="0">
                <a:solidFill>
                  <a:srgbClr val="FF0000"/>
                </a:solidFill>
              </a:rPr>
              <a:t>有自闭症</a:t>
            </a:r>
            <a:r>
              <a:rPr lang="zh-CN" altLang="en-US" sz="1600" smtClean="0"/>
              <a:t>。</a:t>
            </a:r>
            <a:endParaRPr lang="en-US" altLang="zh-CN" sz="1600" smtClean="0"/>
          </a:p>
          <a:p>
            <a:pPr marL="228600" indent="-228600" eaLnBrk="1" hangingPunct="1">
              <a:lnSpc>
                <a:spcPct val="80000"/>
              </a:lnSpc>
            </a:pPr>
            <a:r>
              <a:rPr lang="zh-CN" altLang="en-US" sz="1600" smtClean="0"/>
              <a:t>各分量表的的</a:t>
            </a:r>
            <a:r>
              <a:rPr lang="zh-CN" altLang="en-US" sz="1600" smtClean="0">
                <a:solidFill>
                  <a:srgbClr val="FF0000"/>
                </a:solidFill>
              </a:rPr>
              <a:t>评分者信度系数</a:t>
            </a:r>
            <a:r>
              <a:rPr lang="zh-CN" altLang="en-US" sz="1600" smtClean="0"/>
              <a:t>介于</a:t>
            </a:r>
            <a:r>
              <a:rPr lang="en-US" altLang="zh-CN" sz="1600" smtClean="0"/>
              <a:t>0.55-0.93</a:t>
            </a:r>
            <a:r>
              <a:rPr lang="zh-CN" altLang="en-US" sz="1600" smtClean="0"/>
              <a:t>之间，全量表的评分者信度系数平均为</a:t>
            </a:r>
            <a:r>
              <a:rPr lang="en-US" altLang="zh-CN" sz="1600" smtClean="0"/>
              <a:t>0.71</a:t>
            </a:r>
            <a:r>
              <a:rPr lang="zh-CN" altLang="en-US" sz="1600" smtClean="0"/>
              <a:t>。在</a:t>
            </a:r>
            <a:r>
              <a:rPr lang="zh-CN" altLang="en-US" sz="1600" smtClean="0">
                <a:solidFill>
                  <a:srgbClr val="FF0000"/>
                </a:solidFill>
              </a:rPr>
              <a:t>效</a:t>
            </a:r>
            <a:endParaRPr lang="en-US" altLang="zh-CN" sz="1600" smtClean="0">
              <a:solidFill>
                <a:srgbClr val="FF0000"/>
              </a:solidFill>
            </a:endParaRPr>
          </a:p>
          <a:p>
            <a:pPr marL="228600" indent="-228600" eaLnBrk="1" hangingPunct="1">
              <a:lnSpc>
                <a:spcPct val="80000"/>
              </a:lnSpc>
              <a:buFont typeface="Arial" charset="0"/>
              <a:buNone/>
            </a:pPr>
            <a:r>
              <a:rPr lang="zh-CN" altLang="en-US" sz="1600" smtClean="0">
                <a:solidFill>
                  <a:srgbClr val="FF0000"/>
                </a:solidFill>
              </a:rPr>
              <a:t>度</a:t>
            </a:r>
            <a:r>
              <a:rPr lang="zh-CN" altLang="en-US" sz="1600" smtClean="0"/>
              <a:t>方面，该量表与精神病医生临床诊断之间的相关性为</a:t>
            </a:r>
            <a:r>
              <a:rPr lang="en-US" altLang="zh-CN" sz="1600" smtClean="0"/>
              <a:t>0.84</a:t>
            </a:r>
            <a:r>
              <a:rPr lang="zh-CN" altLang="en-US" sz="1600" smtClean="0"/>
              <a:t>，与心理医生的判断之间的相关性</a:t>
            </a:r>
            <a:endParaRPr lang="en-US" altLang="zh-CN" sz="1600" smtClean="0"/>
          </a:p>
          <a:p>
            <a:pPr marL="228600" indent="-228600" eaLnBrk="1" hangingPunct="1">
              <a:lnSpc>
                <a:spcPct val="80000"/>
              </a:lnSpc>
              <a:buFont typeface="Arial" charset="0"/>
              <a:buNone/>
            </a:pPr>
            <a:r>
              <a:rPr lang="zh-CN" altLang="en-US" sz="1600" smtClean="0"/>
              <a:t>为</a:t>
            </a:r>
            <a:r>
              <a:rPr lang="en-US" altLang="zh-CN" sz="1600" smtClean="0"/>
              <a:t>0.80</a:t>
            </a:r>
          </a:p>
          <a:p>
            <a:pPr marL="228600" indent="-228600" eaLnBrk="1" hangingPunct="1">
              <a:lnSpc>
                <a:spcPct val="80000"/>
              </a:lnSpc>
            </a:pPr>
            <a:r>
              <a:rPr lang="zh-CN" altLang="en-US" sz="1600" smtClean="0"/>
              <a:t>诊断儿童孤独症并</a:t>
            </a:r>
            <a:r>
              <a:rPr lang="zh-CN" altLang="en-US" sz="1600" smtClean="0">
                <a:solidFill>
                  <a:srgbClr val="FF0000"/>
                </a:solidFill>
              </a:rPr>
              <a:t>无特异的实验室检查指标</a:t>
            </a:r>
            <a:r>
              <a:rPr lang="zh-CN" altLang="en-US" sz="1600" smtClean="0"/>
              <a:t>，因此量表评定成为最常用的临床诊断手段之一，</a:t>
            </a:r>
            <a:endParaRPr lang="en-US" altLang="zh-CN" sz="1600" smtClean="0"/>
          </a:p>
          <a:p>
            <a:pPr marL="228600" indent="-228600" eaLnBrk="1" hangingPunct="1">
              <a:lnSpc>
                <a:spcPct val="80000"/>
              </a:lnSpc>
              <a:buFont typeface="Arial" charset="0"/>
              <a:buNone/>
            </a:pPr>
            <a:r>
              <a:rPr lang="zh-CN" altLang="en-US" sz="1600" smtClean="0"/>
              <a:t>且大量的实际应用情况表明，</a:t>
            </a:r>
            <a:r>
              <a:rPr lang="en-US" altLang="zh-CN" sz="1600" smtClean="0">
                <a:solidFill>
                  <a:srgbClr val="FF0000"/>
                </a:solidFill>
              </a:rPr>
              <a:t>CARS</a:t>
            </a:r>
            <a:r>
              <a:rPr lang="zh-CN" altLang="en-US" sz="1600" smtClean="0">
                <a:solidFill>
                  <a:srgbClr val="FF0000"/>
                </a:solidFill>
              </a:rPr>
              <a:t>是筛查自闭症的有效工具</a:t>
            </a:r>
            <a:r>
              <a:rPr lang="zh-CN" altLang="en-US" sz="1600" smtClean="0"/>
              <a:t>。</a:t>
            </a:r>
            <a:endParaRPr lang="en-US" altLang="zh-CN" sz="1600" smtClean="0"/>
          </a:p>
          <a:p>
            <a:pPr marL="228600" indent="-228600" eaLnBrk="1" hangingPunct="1">
              <a:lnSpc>
                <a:spcPct val="80000"/>
              </a:lnSpc>
              <a:buFont typeface="Arial" charset="0"/>
              <a:buNone/>
            </a:pPr>
            <a:r>
              <a:rPr lang="en-US" altLang="zh-CN" sz="1600" smtClean="0"/>
              <a:t>                                                                      </a:t>
            </a:r>
            <a:r>
              <a:rPr lang="zh-CN" altLang="en-US" sz="1600" smtClean="0"/>
              <a:t>（</a:t>
            </a:r>
            <a:r>
              <a:rPr lang="en-US" altLang="zh-CN" sz="1600" smtClean="0"/>
              <a:t> </a:t>
            </a:r>
            <a:r>
              <a:rPr lang="zh-CN" altLang="en-US" sz="1600" smtClean="0"/>
              <a:t>国内自闭症儿童评估量表综述；李明娣</a:t>
            </a:r>
            <a:r>
              <a:rPr lang="en-US" altLang="zh-CN" sz="1600" smtClean="0"/>
              <a:t>;</a:t>
            </a:r>
            <a:r>
              <a:rPr lang="zh-CN" altLang="en-US" sz="1600" smtClean="0"/>
              <a:t>徐欢岚；引文版：医药卫生）</a:t>
            </a:r>
          </a:p>
          <a:p>
            <a:pPr marL="228600" indent="-228600" eaLnBrk="1" hangingPunct="1">
              <a:lnSpc>
                <a:spcPct val="80000"/>
              </a:lnSpc>
              <a:buFont typeface="Arial" charset="0"/>
              <a:buNone/>
            </a:pPr>
            <a:endParaRPr lang="en-US" altLang="zh-CN" sz="1600" smtClean="0"/>
          </a:p>
          <a:p>
            <a:pPr marL="228600" indent="-228600" eaLnBrk="1" hangingPunct="1">
              <a:lnSpc>
                <a:spcPct val="80000"/>
              </a:lnSpc>
              <a:buFont typeface="Arial" charset="0"/>
              <a:buNone/>
            </a:pPr>
            <a:r>
              <a:rPr lang="zh-CN" altLang="en-US" sz="1600" smtClean="0"/>
              <a:t>（</a:t>
            </a:r>
            <a:r>
              <a:rPr lang="zh-CN" altLang="en-US" sz="1600" smtClean="0">
                <a:solidFill>
                  <a:srgbClr val="FF0000"/>
                </a:solidFill>
              </a:rPr>
              <a:t>孤独症行为量表</a:t>
            </a:r>
            <a:r>
              <a:rPr lang="en-US" altLang="zh-CN" sz="1600" smtClean="0">
                <a:solidFill>
                  <a:srgbClr val="FF0000"/>
                </a:solidFill>
              </a:rPr>
              <a:t>ABC</a:t>
            </a:r>
            <a:r>
              <a:rPr lang="zh-CN" altLang="en-US" sz="1600" smtClean="0">
                <a:solidFill>
                  <a:srgbClr val="FF0000"/>
                </a:solidFill>
              </a:rPr>
              <a:t>、孤独症治疗评估量表</a:t>
            </a:r>
            <a:r>
              <a:rPr lang="en-US" altLang="zh-CN" sz="1600" smtClean="0">
                <a:solidFill>
                  <a:srgbClr val="FF0000"/>
                </a:solidFill>
              </a:rPr>
              <a:t>ATEC</a:t>
            </a:r>
            <a:r>
              <a:rPr lang="zh-CN" altLang="en-US" sz="1600" smtClean="0">
                <a:solidFill>
                  <a:srgbClr val="FF0000"/>
                </a:solidFill>
              </a:rPr>
              <a:t>、自闭症儿童心理教育评核第三版</a:t>
            </a:r>
            <a:r>
              <a:rPr lang="en-US" altLang="zh-CN" sz="1600" smtClean="0">
                <a:solidFill>
                  <a:srgbClr val="FF0000"/>
                </a:solidFill>
              </a:rPr>
              <a:t>PEP-3</a:t>
            </a:r>
            <a:r>
              <a:rPr lang="zh-CN" altLang="en-US" sz="1600" smtClean="0"/>
              <a:t>等评核工具都各有其 特点，对孤独症的临床诊断和疗效评估均具指导意义，建议配合使用，有效减少漏诊与误诊，使孤独症患儿可</a:t>
            </a:r>
            <a:endParaRPr lang="en-US" altLang="zh-CN" sz="1600" smtClean="0"/>
          </a:p>
          <a:p>
            <a:pPr marL="228600" indent="-228600" eaLnBrk="1" hangingPunct="1">
              <a:lnSpc>
                <a:spcPct val="80000"/>
              </a:lnSpc>
              <a:buFont typeface="Arial" charset="0"/>
              <a:buNone/>
            </a:pPr>
            <a:r>
              <a:rPr lang="zh-CN" altLang="en-US" sz="1600" smtClean="0"/>
              <a:t>    以及早诊断，及早干预，改善预后）</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3073"/>
          <p:cNvSpPr>
            <a:spLocks noGrp="1" noChangeArrowheads="1"/>
          </p:cNvSpPr>
          <p:nvPr>
            <p:ph type="ctrTitle" idx="4294967295"/>
          </p:nvPr>
        </p:nvSpPr>
        <p:spPr>
          <a:xfrm>
            <a:off x="685800" y="2130425"/>
            <a:ext cx="7772400" cy="1470025"/>
          </a:xfrm>
        </p:spPr>
        <p:txBody>
          <a:bodyPr/>
          <a:lstStyle/>
          <a:p>
            <a:pPr eaLnBrk="1" hangingPunct="1"/>
            <a:r>
              <a:rPr lang="zh-CN" altLang="en-US" sz="8800" b="1" smtClean="0">
                <a:latin typeface="仿宋" pitchFamily="49" charset="-122"/>
                <a:ea typeface="仿宋" pitchFamily="49" charset="-122"/>
              </a:rPr>
              <a:t>孤独症预估</a:t>
            </a:r>
          </a:p>
        </p:txBody>
      </p:sp>
      <p:sp>
        <p:nvSpPr>
          <p:cNvPr id="35842" name="副标题 3074"/>
          <p:cNvSpPr>
            <a:spLocks noGrp="1" noChangeArrowheads="1"/>
          </p:cNvSpPr>
          <p:nvPr>
            <p:ph type="subTitle" idx="4294967295"/>
          </p:nvPr>
        </p:nvSpPr>
        <p:spPr>
          <a:xfrm>
            <a:off x="1371600" y="3886200"/>
            <a:ext cx="6400800" cy="1752600"/>
          </a:xfrm>
        </p:spPr>
        <p:txBody>
          <a:bodyPr/>
          <a:lstStyle/>
          <a:p>
            <a:pPr marL="0" indent="0" algn="ctr" eaLnBrk="1" hangingPunct="1">
              <a:buFont typeface="Arial" charset="0"/>
              <a:buNone/>
            </a:pPr>
            <a:r>
              <a:rPr lang="en-US" altLang="zh-CN" smtClean="0"/>
              <a:t>                                     </a:t>
            </a:r>
            <a:r>
              <a:rPr lang="zh-CN" altLang="en-US" smtClean="0"/>
              <a:t>主讲：冯梅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noChangeArrowheads="1"/>
          </p:cNvSpPr>
          <p:nvPr>
            <p:ph type="title" idx="4294967295"/>
          </p:nvPr>
        </p:nvSpPr>
        <p:spPr/>
        <p:txBody>
          <a:bodyPr/>
          <a:lstStyle/>
          <a:p>
            <a:pPr eaLnBrk="1" hangingPunct="1"/>
            <a:r>
              <a:rPr lang="zh-CN" altLang="en-US" smtClean="0">
                <a:latin typeface="仿宋" pitchFamily="49" charset="-122"/>
                <a:ea typeface="仿宋" pitchFamily="49" charset="-122"/>
              </a:rPr>
              <a:t>脑电图</a:t>
            </a:r>
            <a:endParaRPr lang="en-US" altLang="zh-CN" sz="1600" smtClean="0"/>
          </a:p>
        </p:txBody>
      </p:sp>
      <p:sp>
        <p:nvSpPr>
          <p:cNvPr id="36866" name="内容占位符 2"/>
          <p:cNvSpPr>
            <a:spLocks noGrp="1" noChangeArrowheads="1"/>
          </p:cNvSpPr>
          <p:nvPr>
            <p:ph idx="4294967295"/>
          </p:nvPr>
        </p:nvSpPr>
        <p:spPr>
          <a:xfrm>
            <a:off x="457200" y="1350963"/>
            <a:ext cx="8229600" cy="4525962"/>
          </a:xfrm>
        </p:spPr>
        <p:txBody>
          <a:bodyPr/>
          <a:lstStyle/>
          <a:p>
            <a:pPr eaLnBrk="1" hangingPunct="1"/>
            <a:r>
              <a:rPr lang="zh-CN" altLang="en-US" sz="2000" smtClean="0"/>
              <a:t>脑电图是通过精密的电子仪器，从头皮上将脑部的自发性生物电位加以放大记录而获得的图形，是通过电极记录下来的脑细胞群的自发性、节律性电活动。常规脑电图、动态脑电图监测、视频脑电图监测。</a:t>
            </a:r>
          </a:p>
        </p:txBody>
      </p:sp>
      <p:pic>
        <p:nvPicPr>
          <p:cNvPr id="36867" name="图片 5" descr="20110302011011226"/>
          <p:cNvPicPr>
            <a:picLocks noChangeAspect="1" noChangeArrowheads="1"/>
          </p:cNvPicPr>
          <p:nvPr/>
        </p:nvPicPr>
        <p:blipFill>
          <a:blip r:embed="rId2"/>
          <a:srcRect/>
          <a:stretch>
            <a:fillRect/>
          </a:stretch>
        </p:blipFill>
        <p:spPr bwMode="auto">
          <a:xfrm>
            <a:off x="830263" y="2420938"/>
            <a:ext cx="7486650" cy="4098925"/>
          </a:xfrm>
          <a:prstGeom prst="rect">
            <a:avLst/>
          </a:prstGeom>
          <a:noFill/>
          <a:ln w="9525">
            <a:noFill/>
            <a:miter lim="800000"/>
            <a:headEnd/>
            <a:tailEnd/>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框 1"/>
          <p:cNvSpPr txBox="1">
            <a:spLocks noChangeArrowheads="1"/>
          </p:cNvSpPr>
          <p:nvPr/>
        </p:nvSpPr>
        <p:spPr bwMode="auto">
          <a:xfrm>
            <a:off x="0" y="836613"/>
            <a:ext cx="8936038" cy="4244975"/>
          </a:xfrm>
          <a:prstGeom prst="rect">
            <a:avLst/>
          </a:prstGeom>
          <a:noFill/>
          <a:ln w="9525">
            <a:noFill/>
            <a:miter lim="800000"/>
            <a:headEnd/>
            <a:tailEnd/>
          </a:ln>
        </p:spPr>
        <p:txBody>
          <a:bodyPr>
            <a:spAutoFit/>
          </a:bodyPr>
          <a:lstStyle/>
          <a:p>
            <a:pPr>
              <a:lnSpc>
                <a:spcPct val="110000"/>
              </a:lnSpc>
              <a:buFont typeface="Arial" charset="0"/>
              <a:buNone/>
            </a:pPr>
            <a:r>
              <a:rPr lang="zh-CN" altLang="en-US" sz="3200" b="1">
                <a:latin typeface="仿宋" pitchFamily="49" charset="-122"/>
                <a:ea typeface="仿宋" pitchFamily="49" charset="-122"/>
                <a:sym typeface="Arial" charset="0"/>
              </a:rPr>
              <a:t>脑电图测试</a:t>
            </a:r>
            <a:r>
              <a:rPr lang="en-US" altLang="zh-CN" sz="3200" b="1" baseline="30000">
                <a:latin typeface="仿宋" pitchFamily="49" charset="-122"/>
                <a:ea typeface="仿宋" pitchFamily="49" charset="-122"/>
                <a:sym typeface="Arial" charset="0"/>
              </a:rPr>
              <a:t>[1]</a:t>
            </a:r>
          </a:p>
          <a:p>
            <a:pPr>
              <a:lnSpc>
                <a:spcPct val="110000"/>
              </a:lnSpc>
              <a:buFont typeface="Arial" charset="0"/>
              <a:buNone/>
            </a:pPr>
            <a:r>
              <a:rPr lang="zh-CN" altLang="en-US" sz="2400" b="1">
                <a:latin typeface="仿宋" pitchFamily="49" charset="-122"/>
                <a:ea typeface="仿宋" pitchFamily="49" charset="-122"/>
                <a:sym typeface="Arial" charset="0"/>
              </a:rPr>
              <a:t>方法：</a:t>
            </a:r>
            <a:r>
              <a:rPr lang="zh-CN" altLang="en-US" sz="2400">
                <a:latin typeface="仿宋" pitchFamily="49" charset="-122"/>
                <a:ea typeface="仿宋" pitchFamily="49" charset="-122"/>
              </a:rPr>
              <a:t>按DSM一1V孤独症诊断标准确诊39例病例进行听力检测，脑电地形图扫描，智力量表评定。</a:t>
            </a:r>
          </a:p>
          <a:p>
            <a:pPr>
              <a:lnSpc>
                <a:spcPct val="110000"/>
              </a:lnSpc>
              <a:buFont typeface="Arial" charset="0"/>
              <a:buNone/>
            </a:pPr>
            <a:r>
              <a:rPr lang="zh-CN" altLang="en-US" sz="2400" b="1">
                <a:latin typeface="仿宋" pitchFamily="49" charset="-122"/>
                <a:ea typeface="仿宋" pitchFamily="49" charset="-122"/>
              </a:rPr>
              <a:t>结果：</a:t>
            </a:r>
            <a:r>
              <a:rPr lang="zh-CN" altLang="en-US" sz="2400">
                <a:latin typeface="仿宋" pitchFamily="49" charset="-122"/>
                <a:ea typeface="仿宋" pitchFamily="49" charset="-122"/>
              </a:rPr>
              <a:t>脑电图异常29例，异常率74</a:t>
            </a:r>
            <a:r>
              <a:rPr lang="en-US" altLang="zh-CN" sz="2400">
                <a:latin typeface="仿宋" pitchFamily="49" charset="-122"/>
                <a:ea typeface="仿宋" pitchFamily="49" charset="-122"/>
              </a:rPr>
              <a:t>.</a:t>
            </a:r>
            <a:r>
              <a:rPr lang="zh-CN" altLang="en-US" sz="2400">
                <a:latin typeface="仿宋" pitchFamily="49" charset="-122"/>
                <a:ea typeface="仿宋" pitchFamily="49" charset="-122"/>
              </a:rPr>
              <a:t>4％，脑电波以慢波为主，出现在全头各区13例，颞区、额区、中央区和顶枕 区 16 例 ，无一定规律出现，多以阵发性出现散在短程至长程8活动，波幅在150～280uV之间，脑地形图以8能量增高占优势。脑电图异常与智力低下有关 (P&lt;O</a:t>
            </a:r>
            <a:r>
              <a:rPr lang="en-US" altLang="zh-CN" sz="2400">
                <a:latin typeface="仿宋" pitchFamily="49" charset="-122"/>
                <a:ea typeface="仿宋" pitchFamily="49" charset="-122"/>
              </a:rPr>
              <a:t>.</a:t>
            </a:r>
            <a:r>
              <a:rPr lang="zh-CN" altLang="en-US" sz="2400">
                <a:latin typeface="仿宋" pitchFamily="49" charset="-122"/>
                <a:ea typeface="仿宋" pitchFamily="49" charset="-122"/>
              </a:rPr>
              <a:t>O1)。</a:t>
            </a:r>
          </a:p>
          <a:p>
            <a:pPr>
              <a:lnSpc>
                <a:spcPct val="110000"/>
              </a:lnSpc>
              <a:buFont typeface="Arial" charset="0"/>
              <a:buNone/>
            </a:pPr>
            <a:r>
              <a:rPr lang="zh-CN" altLang="en-US" sz="2400" b="1">
                <a:latin typeface="仿宋" pitchFamily="49" charset="-122"/>
                <a:ea typeface="仿宋" pitchFamily="49" charset="-122"/>
              </a:rPr>
              <a:t>结论：</a:t>
            </a:r>
            <a:r>
              <a:rPr lang="zh-CN" altLang="en-US" sz="2400">
                <a:latin typeface="仿宋" pitchFamily="49" charset="-122"/>
                <a:ea typeface="仿宋" pitchFamily="49" charset="-122"/>
              </a:rPr>
              <a:t>儿童孤独症脑电波以慢波为主，无一定规律 出现，脑地形图以8能量增高占优势，脑电图异常的孤独症儿童有明显智力低下。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框 1"/>
          <p:cNvSpPr txBox="1">
            <a:spLocks noChangeArrowheads="1"/>
          </p:cNvSpPr>
          <p:nvPr/>
        </p:nvSpPr>
        <p:spPr bwMode="auto">
          <a:xfrm>
            <a:off x="739775" y="454025"/>
            <a:ext cx="7018338" cy="1189038"/>
          </a:xfrm>
          <a:prstGeom prst="rect">
            <a:avLst/>
          </a:prstGeom>
          <a:noFill/>
          <a:ln w="9525">
            <a:noFill/>
            <a:miter lim="800000"/>
            <a:headEnd/>
            <a:tailEnd/>
          </a:ln>
        </p:spPr>
        <p:txBody>
          <a:bodyPr>
            <a:spAutoFit/>
          </a:bodyPr>
          <a:lstStyle/>
          <a:p>
            <a:pPr>
              <a:buFont typeface="Arial" charset="0"/>
              <a:buNone/>
            </a:pPr>
            <a:r>
              <a:rPr lang="zh-CN" altLang="en-US"/>
              <a:t>采用山东产KT88数字脑电地形图仪扫描记录。按脑电波图分为δ波、θ波和混合波。对所有病例进行听力检测排除听力障碍和智力发育评定，6岁以下采用0～6岁小儿神经心理发育量表(北京)，6岁以上用韦氏儿童智力量表评估。统计学分析计数资料采用x²检验 </a:t>
            </a:r>
          </a:p>
        </p:txBody>
      </p:sp>
      <p:sp>
        <p:nvSpPr>
          <p:cNvPr id="38914" name="文本框 2"/>
          <p:cNvSpPr txBox="1">
            <a:spLocks noChangeArrowheads="1"/>
          </p:cNvSpPr>
          <p:nvPr/>
        </p:nvSpPr>
        <p:spPr bwMode="auto">
          <a:xfrm>
            <a:off x="755650" y="2060575"/>
            <a:ext cx="7243763" cy="365125"/>
          </a:xfrm>
          <a:prstGeom prst="rect">
            <a:avLst/>
          </a:prstGeom>
          <a:noFill/>
          <a:ln w="9525">
            <a:noFill/>
            <a:miter lim="800000"/>
            <a:headEnd/>
            <a:tailEnd/>
          </a:ln>
        </p:spPr>
        <p:txBody>
          <a:bodyPr>
            <a:spAutoFit/>
          </a:bodyPr>
          <a:lstStyle/>
          <a:p>
            <a:pPr>
              <a:buFont typeface="Arial" charset="0"/>
              <a:buNone/>
            </a:pPr>
            <a:r>
              <a:rPr lang="zh-CN" altLang="en-US"/>
              <a:t> 39例 孤独症儿童智力水平与脑电图的关系</a:t>
            </a:r>
          </a:p>
        </p:txBody>
      </p:sp>
      <p:graphicFrame>
        <p:nvGraphicFramePr>
          <p:cNvPr id="4" name="表格 3"/>
          <p:cNvGraphicFramePr>
            <a:graphicFrameLocks noGrp="1"/>
          </p:cNvGraphicFramePr>
          <p:nvPr/>
        </p:nvGraphicFramePr>
        <p:xfrm>
          <a:off x="900113" y="2492375"/>
          <a:ext cx="6396037" cy="3870325"/>
        </p:xfrm>
        <a:graphic>
          <a:graphicData uri="http://schemas.openxmlformats.org/drawingml/2006/table">
            <a:tbl>
              <a:tblPr/>
              <a:tblGrid>
                <a:gridCol w="914400"/>
                <a:gridCol w="912812"/>
                <a:gridCol w="914400"/>
                <a:gridCol w="912813"/>
                <a:gridCol w="914400"/>
                <a:gridCol w="914400"/>
                <a:gridCol w="912812"/>
              </a:tblGrid>
              <a:tr h="5588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smtClean="0">
                          <a:ln>
                            <a:noFill/>
                          </a:ln>
                          <a:solidFill>
                            <a:srgbClr val="FFFFFF"/>
                          </a:solidFill>
                          <a:effectLst/>
                          <a:latin typeface="Calibri" pitchFamily="34" charset="0"/>
                          <a:ea typeface="宋体" charset="-122"/>
                        </a:rPr>
                        <a:t>组别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Calibri" pitchFamily="34" charset="0"/>
                          <a:ea typeface="宋体" charset="-122"/>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smtClean="0">
                          <a:ln>
                            <a:noFill/>
                          </a:ln>
                          <a:solidFill>
                            <a:srgbClr val="FFFFFF"/>
                          </a:solidFill>
                          <a:effectLst/>
                          <a:latin typeface="Calibri" pitchFamily="34" charset="0"/>
                          <a:ea typeface="宋体" charset="-122"/>
                        </a:rPr>
                        <a:t>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smtClean="0">
                          <a:ln>
                            <a:noFill/>
                          </a:ln>
                          <a:solidFill>
                            <a:srgbClr val="FFFFFF"/>
                          </a:solidFill>
                          <a:effectLst/>
                          <a:latin typeface="Calibri" pitchFamily="34" charset="0"/>
                          <a:ea typeface="宋体" charset="-122"/>
                        </a:rPr>
                        <a:t>女</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smtClean="0">
                          <a:ln>
                            <a:noFill/>
                          </a:ln>
                          <a:solidFill>
                            <a:srgbClr val="FFFFFF"/>
                          </a:solidFill>
                          <a:effectLst/>
                          <a:latin typeface="Calibri" pitchFamily="34" charset="0"/>
                          <a:ea typeface="宋体" charset="-122"/>
                        </a:rPr>
                        <a:t>脑电图</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r>
              <a:tr h="5588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0" u="none" strike="noStrike" cap="none" normalizeH="0" baseline="0" smtClean="0">
                          <a:ln>
                            <a:noFill/>
                          </a:ln>
                          <a:solidFill>
                            <a:srgbClr val="000000"/>
                          </a:solidFill>
                          <a:effectLst/>
                          <a:latin typeface="Calibri" pitchFamily="34" charset="0"/>
                          <a:ea typeface="宋体" charset="-122"/>
                        </a:rPr>
                        <a:t>正常</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0" u="none" strike="noStrike" cap="none" normalizeH="0" baseline="0" smtClean="0">
                          <a:ln>
                            <a:noFill/>
                          </a:ln>
                          <a:solidFill>
                            <a:srgbClr val="000000"/>
                          </a:solidFill>
                          <a:effectLst/>
                          <a:latin typeface="Calibri" pitchFamily="34" charset="0"/>
                          <a:ea typeface="宋体" charset="-122"/>
                        </a:rPr>
                        <a:t>异常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0" u="none" strike="noStrike" cap="none" normalizeH="0" baseline="0" smtClean="0">
                          <a:ln>
                            <a:noFill/>
                          </a:ln>
                          <a:solidFill>
                            <a:srgbClr val="000000"/>
                          </a:solidFill>
                          <a:effectLst/>
                          <a:latin typeface="Calibri" pitchFamily="34" charset="0"/>
                          <a:ea typeface="宋体" charset="-122"/>
                        </a:rPr>
                        <a:t>脑地形图</a:t>
                      </a:r>
                      <a:r>
                        <a:rPr kumimoji="0" lang="zh-CN" altLang="zh-CN" sz="1800" b="0" i="0" u="none" strike="noStrike" cap="none" normalizeH="0" baseline="0" smtClean="0">
                          <a:ln>
                            <a:noFill/>
                          </a:ln>
                          <a:solidFill>
                            <a:srgbClr val="000000"/>
                          </a:solidFill>
                          <a:effectLst/>
                          <a:latin typeface="Calibri" pitchFamily="34" charset="0"/>
                          <a:ea typeface="宋体" charset="-122"/>
                        </a:rPr>
                        <a:t>δ</a:t>
                      </a:r>
                      <a:r>
                        <a:rPr kumimoji="0" lang="zh-CN" sz="1800" b="0" i="0" u="none" strike="noStrike" cap="none" normalizeH="0" baseline="0" smtClean="0">
                          <a:ln>
                            <a:noFill/>
                          </a:ln>
                          <a:solidFill>
                            <a:srgbClr val="000000"/>
                          </a:solidFill>
                          <a:effectLst/>
                          <a:latin typeface="Calibri" pitchFamily="34" charset="0"/>
                          <a:ea typeface="宋体" charset="-122"/>
                        </a:rPr>
                        <a:t>能亮增高</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0" u="none" strike="noStrike" cap="none" normalizeH="0" baseline="0" smtClean="0">
                          <a:ln>
                            <a:noFill/>
                          </a:ln>
                          <a:solidFill>
                            <a:srgbClr val="000000"/>
                          </a:solidFill>
                          <a:effectLst/>
                          <a:latin typeface="Calibri" pitchFamily="34" charset="0"/>
                          <a:ea typeface="宋体" charset="-122"/>
                        </a:rPr>
                        <a:t>智力正常组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0" u="none" strike="noStrike" cap="none" normalizeH="0" baseline="0" smtClean="0">
                          <a:ln>
                            <a:noFill/>
                          </a:ln>
                          <a:solidFill>
                            <a:srgbClr val="000000"/>
                          </a:solidFill>
                          <a:effectLst/>
                          <a:latin typeface="Calibri" pitchFamily="34" charset="0"/>
                          <a:ea typeface="宋体" charset="-122"/>
                        </a:rPr>
                        <a:t>智力低下组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smtClean="0">
                          <a:ln>
                            <a:noFill/>
                          </a:ln>
                          <a:solidFill>
                            <a:srgbClr val="000000"/>
                          </a:solidFill>
                          <a:effectLst/>
                          <a:latin typeface="Calibri" pitchFamily="34" charset="0"/>
                          <a:ea typeface="宋体" charset="-122"/>
                        </a:rPr>
                        <a:t> </a:t>
                      </a:r>
                      <a:r>
                        <a:rPr kumimoji="0" lang="zh-CN" altLang="zh-CN" sz="1800" b="0" i="0" u="none" strike="noStrike" cap="none" normalizeH="0" baseline="0" smtClean="0">
                          <a:ln>
                            <a:noFill/>
                          </a:ln>
                          <a:solidFill>
                            <a:srgbClr val="000000"/>
                          </a:solidFill>
                          <a:effectLst/>
                          <a:latin typeface="Arial" charset="0"/>
                          <a:ea typeface="宋体" charset="-122"/>
                        </a:rPr>
                        <a:t>x</a:t>
                      </a:r>
                      <a:r>
                        <a:rPr kumimoji="0" lang="zh-CN" altLang="zh-CN" sz="1800" b="0" i="0" u="none" strike="noStrike" cap="none" normalizeH="0" baseline="0" smtClean="0">
                          <a:ln>
                            <a:noFill/>
                          </a:ln>
                          <a:solidFill>
                            <a:srgbClr val="000000"/>
                          </a:solidFill>
                          <a:effectLst/>
                          <a:latin typeface="Arial" charset="0"/>
                          <a:ea typeface="宋体" charset="-122"/>
                          <a:cs typeface="Arial" charset="0"/>
                        </a:rPr>
                        <a:t>²</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6.68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6.68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4.50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0" u="none" strike="noStrike" cap="none" normalizeH="0" baseline="0" smtClean="0">
                          <a:ln>
                            <a:noFill/>
                          </a:ln>
                          <a:solidFill>
                            <a:srgbClr val="000000"/>
                          </a:solidFill>
                          <a:effectLst/>
                          <a:latin typeface="Calibri" pitchFamily="34" charset="0"/>
                          <a:ea typeface="宋体" charset="-122"/>
                        </a:rPr>
                        <a:t>＜</a:t>
                      </a:r>
                      <a:r>
                        <a:rPr kumimoji="0" lang="en-US" altLang="zh-CN" sz="1800" b="0" i="0" u="none" strike="noStrike" cap="none" normalizeH="0" baseline="0" smtClean="0">
                          <a:ln>
                            <a:noFill/>
                          </a:ln>
                          <a:solidFill>
                            <a:srgbClr val="000000"/>
                          </a:solidFill>
                          <a:effectLst/>
                          <a:latin typeface="Calibri" pitchFamily="34" charset="0"/>
                          <a:ea typeface="宋体" charset="-122"/>
                        </a:rPr>
                        <a:t>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0" u="none" strike="noStrike" cap="none" normalizeH="0" baseline="0" smtClean="0">
                          <a:ln>
                            <a:noFill/>
                          </a:ln>
                          <a:solidFill>
                            <a:srgbClr val="000000"/>
                          </a:solidFill>
                          <a:effectLst/>
                          <a:latin typeface="Calibri" pitchFamily="34" charset="0"/>
                          <a:ea typeface="宋体" charset="-122"/>
                        </a:rPr>
                        <a:t>＜</a:t>
                      </a:r>
                      <a:r>
                        <a:rPr kumimoji="0" lang="en-US" altLang="zh-CN" sz="1800" b="0" i="0" u="none" strike="noStrike" cap="none" normalizeH="0" baseline="0" smtClean="0">
                          <a:ln>
                            <a:noFill/>
                          </a:ln>
                          <a:solidFill>
                            <a:srgbClr val="000000"/>
                          </a:solidFill>
                          <a:effectLst/>
                          <a:latin typeface="Calibri" pitchFamily="34" charset="0"/>
                          <a:ea typeface="宋体" charset="-122"/>
                        </a:rPr>
                        <a:t>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0" u="none" strike="noStrike" cap="none" normalizeH="0" baseline="0" smtClean="0">
                          <a:ln>
                            <a:noFill/>
                          </a:ln>
                          <a:solidFill>
                            <a:srgbClr val="000000"/>
                          </a:solidFill>
                          <a:effectLst/>
                          <a:latin typeface="Calibri" pitchFamily="34" charset="0"/>
                          <a:ea typeface="宋体" charset="-122"/>
                        </a:rPr>
                        <a:t>＜</a:t>
                      </a:r>
                      <a:r>
                        <a:rPr kumimoji="0" lang="en-US" altLang="zh-CN" sz="1800" b="0" i="0" u="none" strike="noStrike" cap="none" normalizeH="0" baseline="0" smtClean="0">
                          <a:ln>
                            <a:noFill/>
                          </a:ln>
                          <a:solidFill>
                            <a:srgbClr val="000000"/>
                          </a:solidFill>
                          <a:effectLst/>
                          <a:latin typeface="Calibri" pitchFamily="34" charset="0"/>
                          <a:ea typeface="宋体" charset="-122"/>
                        </a:rPr>
                        <a:t>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noChangeArrowheads="1"/>
          </p:cNvSpPr>
          <p:nvPr>
            <p:ph type="title" idx="4294967295"/>
          </p:nvPr>
        </p:nvSpPr>
        <p:spPr>
          <a:xfrm>
            <a:off x="395288" y="701675"/>
            <a:ext cx="8229600" cy="1143000"/>
          </a:xfrm>
        </p:spPr>
        <p:txBody>
          <a:bodyPr/>
          <a:lstStyle/>
          <a:p>
            <a:pPr eaLnBrk="1" hangingPunct="1"/>
            <a:r>
              <a:rPr lang="zh-CN" altLang="en-US" smtClean="0">
                <a:latin typeface="仿宋" pitchFamily="49" charset="-122"/>
                <a:ea typeface="仿宋" pitchFamily="49" charset="-122"/>
              </a:rPr>
              <a:t>颅脑</a:t>
            </a:r>
            <a:r>
              <a:rPr lang="en-US" altLang="zh-CN" smtClean="0">
                <a:latin typeface="仿宋" pitchFamily="49" charset="-122"/>
                <a:ea typeface="仿宋" pitchFamily="49" charset="-122"/>
              </a:rPr>
              <a:t>MRI</a:t>
            </a:r>
            <a:r>
              <a:rPr lang="zh-CN" altLang="en-US" smtClean="0">
                <a:latin typeface="仿宋" pitchFamily="49" charset="-122"/>
                <a:ea typeface="仿宋" pitchFamily="49" charset="-122"/>
              </a:rPr>
              <a:t>检查</a:t>
            </a:r>
            <a:endParaRPr lang="zh-CN" altLang="en-US" sz="1800" smtClean="0">
              <a:latin typeface="仿宋" pitchFamily="49" charset="-122"/>
              <a:ea typeface="仿宋" pitchFamily="49" charset="-122"/>
            </a:endParaRPr>
          </a:p>
        </p:txBody>
      </p:sp>
      <p:sp>
        <p:nvSpPr>
          <p:cNvPr id="39938" name="文本框 2"/>
          <p:cNvSpPr txBox="1">
            <a:spLocks noChangeArrowheads="1"/>
          </p:cNvSpPr>
          <p:nvPr/>
        </p:nvSpPr>
        <p:spPr bwMode="auto">
          <a:xfrm>
            <a:off x="827088" y="1989138"/>
            <a:ext cx="7397750" cy="2227262"/>
          </a:xfrm>
          <a:prstGeom prst="rect">
            <a:avLst/>
          </a:prstGeom>
          <a:noFill/>
          <a:ln w="9525">
            <a:noFill/>
            <a:miter lim="800000"/>
            <a:headEnd/>
            <a:tailEnd/>
          </a:ln>
        </p:spPr>
        <p:txBody>
          <a:bodyPr>
            <a:spAutoFit/>
          </a:bodyPr>
          <a:lstStyle/>
          <a:p>
            <a:pPr>
              <a:buFont typeface="Arial" charset="0"/>
              <a:buNone/>
            </a:pPr>
            <a:r>
              <a:rPr lang="zh-CN" altLang="en-US" sz="2800">
                <a:latin typeface="仿宋" pitchFamily="49" charset="-122"/>
                <a:ea typeface="仿宋" pitchFamily="49" charset="-122"/>
              </a:rPr>
              <a:t>颅脑MRI检查是对脑部进行MRI检查，用于观察脑部有无病变，能明确该患者是否由脑结构改变所致，颅内肿瘤常引起癫痫，MRI对脑内低度星形胶质细胞瘤、神经节、神经胶质瘤、动静脉畸形和血肿等的诊断确认率极高。</a:t>
            </a:r>
            <a:r>
              <a:rPr lang="en-US" altLang="zh-CN" sz="2800" baseline="30000">
                <a:latin typeface="仿宋" pitchFamily="49" charset="-122"/>
                <a:ea typeface="仿宋" pitchFamily="49" charset="-122"/>
              </a:rPr>
              <a:t>[2]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内容占位符 2"/>
          <p:cNvSpPr>
            <a:spLocks noGrp="1" noChangeArrowheads="1"/>
          </p:cNvSpPr>
          <p:nvPr>
            <p:ph idx="4294967295"/>
          </p:nvPr>
        </p:nvSpPr>
        <p:spPr>
          <a:xfrm>
            <a:off x="468313" y="981075"/>
            <a:ext cx="8229600" cy="4525963"/>
          </a:xfrm>
        </p:spPr>
        <p:txBody>
          <a:bodyPr/>
          <a:lstStyle/>
          <a:p>
            <a:pPr marL="0" indent="0" eaLnBrk="1" hangingPunct="1">
              <a:buFont typeface="Arial" charset="0"/>
              <a:buNone/>
            </a:pPr>
            <a:r>
              <a:rPr lang="zh-CN" altLang="en-US" smtClean="0"/>
              <a:t>孤独症谱系障碍(ASD)是一种广泛的神经精神发育障碍，MRI为ASD研究</a:t>
            </a:r>
            <a:r>
              <a:rPr lang="zh-CN" altLang="en-US" smtClean="0">
                <a:sym typeface="Arial" charset="0"/>
              </a:rPr>
              <a:t>提供了有力手段。</a:t>
            </a:r>
            <a:endParaRPr lang="zh-CN" altLang="en-US" smtClean="0"/>
          </a:p>
          <a:p>
            <a:pPr marL="0" indent="0" eaLnBrk="1" hangingPunct="1">
              <a:buFont typeface="Arial" charset="0"/>
              <a:buNone/>
            </a:pPr>
            <a:r>
              <a:rPr lang="zh-CN" altLang="en-US" smtClean="0">
                <a:latin typeface="仿宋" pitchFamily="49" charset="-122"/>
                <a:ea typeface="仿宋" pitchFamily="49" charset="-122"/>
                <a:sym typeface="Arial" charset="0"/>
              </a:rPr>
              <a:t>大多数A</a:t>
            </a:r>
            <a:r>
              <a:rPr lang="en-US" altLang="zh-CN" smtClean="0">
                <a:latin typeface="仿宋" pitchFamily="49" charset="-122"/>
                <a:ea typeface="仿宋" pitchFamily="49" charset="-122"/>
                <a:sym typeface="Arial" charset="0"/>
              </a:rPr>
              <a:t>S</a:t>
            </a:r>
            <a:r>
              <a:rPr lang="zh-CN" altLang="en-US" smtClean="0">
                <a:latin typeface="仿宋" pitchFamily="49" charset="-122"/>
                <a:ea typeface="仿宋" pitchFamily="49" charset="-122"/>
                <a:sym typeface="Arial" charset="0"/>
              </a:rPr>
              <a:t>D颅脑形态结构在常规MRI上无明显异常。少数病人可出现基底节、小脑或脑干等形态异常也可有髓鞘化延迟或侧脑室扩大等，但这些改变并不具有特征性。目前ASD的MRI形态结构研究多借助3D成像及相应软件进行脑体积的测量，包括全脑或脑叶体积测量、灰白质体积测量、皮质厚度或表面积测量等。</a:t>
            </a:r>
            <a:endParaRPr lang="zh-CN" altLang="en-US" smtClean="0">
              <a:latin typeface="仿宋" pitchFamily="49" charset="-122"/>
              <a:ea typeface="仿宋" pitchFamily="49" charset="-122"/>
            </a:endParaRPr>
          </a:p>
          <a:p>
            <a:pPr marL="0" indent="0" eaLnBrk="1" hangingPunct="1">
              <a:buFont typeface="Arial" charset="0"/>
              <a:buNone/>
            </a:pPr>
            <a:endParaRPr lang="zh-CN" alt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noChangeArrowheads="1"/>
          </p:cNvSpPr>
          <p:nvPr>
            <p:ph type="title" idx="4294967295"/>
          </p:nvPr>
        </p:nvSpPr>
        <p:spPr/>
        <p:txBody>
          <a:bodyPr/>
          <a:lstStyle/>
          <a:p>
            <a:pPr eaLnBrk="1" hangingPunct="1"/>
            <a:r>
              <a:rPr lang="zh-CN" altLang="en-US" b="1" smtClean="0">
                <a:latin typeface="仿宋" pitchFamily="49" charset="-122"/>
                <a:ea typeface="仿宋" pitchFamily="49" charset="-122"/>
              </a:rPr>
              <a:t>韦氏智力测试表</a:t>
            </a:r>
          </a:p>
        </p:txBody>
      </p:sp>
      <p:sp>
        <p:nvSpPr>
          <p:cNvPr id="41986" name="内容占位符 2"/>
          <p:cNvSpPr>
            <a:spLocks noGrp="1" noChangeArrowheads="1"/>
          </p:cNvSpPr>
          <p:nvPr>
            <p:ph idx="4294967295"/>
          </p:nvPr>
        </p:nvSpPr>
        <p:spPr/>
        <p:txBody>
          <a:bodyPr/>
          <a:lstStyle/>
          <a:p>
            <a:pPr marL="0" indent="0" eaLnBrk="1" hangingPunct="1">
              <a:buFont typeface="Arial" charset="0"/>
              <a:buNone/>
            </a:pPr>
            <a:r>
              <a:rPr lang="zh-CN" altLang="en-US" sz="2800" smtClean="0"/>
              <a:t>韦氏智力测试表(Wechsler Intelligence Scale)由美国心理学家韦克斯勒所编制，是继比内·西蒙智力量表之后为国际通用的另一套智力量表。</a:t>
            </a:r>
          </a:p>
          <a:p>
            <a:pPr marL="0" indent="0" eaLnBrk="1" hangingPunct="1">
              <a:buFont typeface="Arial" charset="0"/>
              <a:buNone/>
            </a:pPr>
            <a:r>
              <a:rPr lang="zh-CN" altLang="en-US" sz="2800" smtClean="0"/>
              <a:t>韦氏智力测试表的测试内容主要包括下面十个方面：</a:t>
            </a:r>
          </a:p>
          <a:p>
            <a:pPr marL="0" indent="0" eaLnBrk="1" hangingPunct="1">
              <a:buFont typeface="Arial" charset="0"/>
              <a:buNone/>
            </a:pPr>
            <a:r>
              <a:rPr lang="zh-CN" altLang="en-US" sz="2800" smtClean="0"/>
              <a:t>知识、领悟、算术、相似性、数字广度、词汇、数字符号、图画填充、木块图、图形拼凑。</a:t>
            </a:r>
          </a:p>
          <a:p>
            <a:pPr marL="0" indent="0" eaLnBrk="1" hangingPunct="1">
              <a:buFont typeface="Arial" charset="0"/>
              <a:buNone/>
            </a:pPr>
            <a:r>
              <a:rPr lang="zh-CN" altLang="en-US" sz="2800" smtClean="0"/>
              <a:t>用韦氏智力测量表应该是为了测试天天的智力。</a:t>
            </a:r>
          </a:p>
          <a:p>
            <a:pPr marL="0" indent="0" eaLnBrk="1" hangingPunct="1">
              <a:buFont typeface="Arial" charset="0"/>
              <a:buNone/>
            </a:pPr>
            <a:endParaRPr lang="zh-CN" altLang="en-US" sz="28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noChangeArrowheads="1"/>
          </p:cNvSpPr>
          <p:nvPr>
            <p:ph type="title" idx="4294967295"/>
          </p:nvPr>
        </p:nvSpPr>
        <p:spPr/>
        <p:txBody>
          <a:bodyPr/>
          <a:lstStyle/>
          <a:p>
            <a:pPr eaLnBrk="1" hangingPunct="1"/>
            <a:r>
              <a:rPr lang="zh-CN" altLang="en-US" smtClean="0"/>
              <a:t>儿童孤独症评估量表</a:t>
            </a:r>
            <a:r>
              <a:rPr lang="en-US" altLang="zh-CN" smtClean="0">
                <a:latin typeface="仿宋" pitchFamily="49" charset="-122"/>
                <a:ea typeface="仿宋" pitchFamily="49" charset="-122"/>
              </a:rPr>
              <a:t>(CARS)</a:t>
            </a:r>
          </a:p>
        </p:txBody>
      </p:sp>
      <p:sp>
        <p:nvSpPr>
          <p:cNvPr id="43010" name="内容占位符 2"/>
          <p:cNvSpPr>
            <a:spLocks noGrp="1" noChangeArrowheads="1"/>
          </p:cNvSpPr>
          <p:nvPr>
            <p:ph idx="4294967295"/>
          </p:nvPr>
        </p:nvSpPr>
        <p:spPr/>
        <p:txBody>
          <a:bodyPr/>
          <a:lstStyle/>
          <a:p>
            <a:pPr marL="0" indent="0" eaLnBrk="1" hangingPunct="1">
              <a:buFont typeface="Arial" charset="0"/>
              <a:buNone/>
            </a:pPr>
            <a:r>
              <a:rPr lang="zh-CN" altLang="en-US" sz="2800" smtClean="0">
                <a:latin typeface="仿宋" pitchFamily="49" charset="-122"/>
                <a:ea typeface="仿宋" pitchFamily="49" charset="-122"/>
              </a:rPr>
              <a:t>该量表编制于</a:t>
            </a:r>
            <a:r>
              <a:rPr lang="en-US" altLang="zh-CN" sz="2800" smtClean="0">
                <a:latin typeface="仿宋" pitchFamily="49" charset="-122"/>
                <a:ea typeface="仿宋" pitchFamily="49" charset="-122"/>
              </a:rPr>
              <a:t>20</a:t>
            </a:r>
            <a:r>
              <a:rPr lang="zh-CN" altLang="en-US" sz="2800" smtClean="0">
                <a:latin typeface="仿宋" pitchFamily="49" charset="-122"/>
                <a:ea typeface="仿宋" pitchFamily="49" charset="-122"/>
              </a:rPr>
              <a:t>世纪</a:t>
            </a:r>
            <a:r>
              <a:rPr lang="en-US" altLang="zh-CN" sz="2800" smtClean="0">
                <a:latin typeface="仿宋" pitchFamily="49" charset="-122"/>
                <a:ea typeface="仿宋" pitchFamily="49" charset="-122"/>
              </a:rPr>
              <a:t>80</a:t>
            </a:r>
            <a:r>
              <a:rPr lang="zh-CN" altLang="en-US" sz="2800" smtClean="0">
                <a:latin typeface="仿宋" pitchFamily="49" charset="-122"/>
                <a:ea typeface="仿宋" pitchFamily="49" charset="-122"/>
              </a:rPr>
              <a:t>年代初，从</a:t>
            </a:r>
            <a:r>
              <a:rPr lang="en-US" altLang="zh-CN" sz="2800" smtClean="0">
                <a:latin typeface="仿宋" pitchFamily="49" charset="-122"/>
                <a:ea typeface="仿宋" pitchFamily="49" charset="-122"/>
              </a:rPr>
              <a:t>15</a:t>
            </a:r>
            <a:r>
              <a:rPr lang="zh-CN" altLang="en-US" sz="2800" smtClean="0">
                <a:latin typeface="仿宋" pitchFamily="49" charset="-122"/>
                <a:ea typeface="仿宋" pitchFamily="49" charset="-122"/>
              </a:rPr>
              <a:t>个主要方面对孤独症儿童进行评估，是主要适用于医师或儿童心理测验专职人员的他评量。应用时最好能结合儿童孤独症家长评定量表共同使用。</a:t>
            </a:r>
            <a:r>
              <a:rPr lang="zh-CN" altLang="en-US"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1258888" y="2595563"/>
            <a:ext cx="6624637" cy="762000"/>
          </a:xfrm>
          <a:prstGeom prst="rect">
            <a:avLst/>
          </a:prstGeom>
          <a:noFill/>
          <a:ln w="9525">
            <a:noFill/>
            <a:miter lim="800000"/>
            <a:headEnd/>
            <a:tailEnd/>
          </a:ln>
        </p:spPr>
        <p:txBody>
          <a:bodyPr>
            <a:spAutoFit/>
          </a:bodyPr>
          <a:lstStyle/>
          <a:p>
            <a:r>
              <a:rPr lang="zh-CN" altLang="en-US" sz="4400">
                <a:latin typeface="Calibri" pitchFamily="34" charset="0"/>
                <a:ea typeface="汉仪楷体简" pitchFamily="49" charset="-122"/>
              </a:rPr>
              <a:t>儿童语言发育与性格形成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additive="base">
                                        <p:cTn id="7" dur="500" fill="hold"/>
                                        <p:tgtEl>
                                          <p:spTgt spid="16385"/>
                                        </p:tgtEl>
                                        <p:attrNameLst>
                                          <p:attrName>ppt_x</p:attrName>
                                        </p:attrNameLst>
                                      </p:cBhvr>
                                      <p:tavLst>
                                        <p:tav tm="0">
                                          <p:val>
                                            <p:strVal val="0-#ppt_w/2"/>
                                          </p:val>
                                        </p:tav>
                                        <p:tav tm="100000">
                                          <p:val>
                                            <p:strVal val="#ppt_x"/>
                                          </p:val>
                                        </p:tav>
                                      </p:tavLst>
                                    </p:anim>
                                    <p:anim calcmode="lin" valueType="num">
                                      <p:cBhvr additive="base">
                                        <p:cTn id="8" dur="500" fill="hold"/>
                                        <p:tgtEl>
                                          <p:spTgt spid="163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4"/>
          <p:cNvSpPr txBox="1">
            <a:spLocks noChangeArrowheads="1"/>
          </p:cNvSpPr>
          <p:nvPr/>
        </p:nvSpPr>
        <p:spPr bwMode="auto">
          <a:xfrm>
            <a:off x="3560763" y="1412875"/>
            <a:ext cx="2019300" cy="641350"/>
          </a:xfrm>
          <a:prstGeom prst="rect">
            <a:avLst/>
          </a:prstGeom>
          <a:noFill/>
          <a:ln w="9525">
            <a:noFill/>
            <a:miter lim="800000"/>
            <a:headEnd/>
            <a:tailEnd/>
          </a:ln>
        </p:spPr>
        <p:txBody>
          <a:bodyPr wrap="none">
            <a:spAutoFit/>
          </a:bodyPr>
          <a:lstStyle/>
          <a:p>
            <a:r>
              <a:rPr lang="zh-CN" altLang="en-US" sz="3600" b="1">
                <a:ea typeface="仿宋" pitchFamily="49" charset="-122"/>
              </a:rPr>
              <a:t>参考文献</a:t>
            </a:r>
          </a:p>
        </p:txBody>
      </p:sp>
      <p:sp>
        <p:nvSpPr>
          <p:cNvPr id="44034" name="文本框 1"/>
          <p:cNvSpPr txBox="1">
            <a:spLocks noChangeArrowheads="1"/>
          </p:cNvSpPr>
          <p:nvPr/>
        </p:nvSpPr>
        <p:spPr bwMode="auto">
          <a:xfrm>
            <a:off x="684213" y="2270125"/>
            <a:ext cx="7334250" cy="366713"/>
          </a:xfrm>
          <a:prstGeom prst="rect">
            <a:avLst/>
          </a:prstGeom>
          <a:noFill/>
          <a:ln w="9525">
            <a:noFill/>
            <a:miter lim="800000"/>
            <a:headEnd/>
            <a:tailEnd/>
          </a:ln>
        </p:spPr>
        <p:txBody>
          <a:bodyPr>
            <a:spAutoFit/>
          </a:bodyPr>
          <a:lstStyle/>
          <a:p>
            <a:pPr>
              <a:buFont typeface="Arial" charset="0"/>
              <a:buNone/>
            </a:pPr>
            <a:r>
              <a:rPr lang="en-US" altLang="zh-CN">
                <a:latin typeface="仿宋" pitchFamily="49" charset="-122"/>
                <a:ea typeface="仿宋" pitchFamily="49" charset="-122"/>
                <a:sym typeface="Arial" charset="0"/>
              </a:rPr>
              <a:t>[1] </a:t>
            </a:r>
            <a:r>
              <a:rPr lang="zh-CN" altLang="en-US">
                <a:latin typeface="仿宋" pitchFamily="49" charset="-122"/>
                <a:ea typeface="仿宋" pitchFamily="49" charset="-122"/>
                <a:sym typeface="Arial" charset="0"/>
              </a:rPr>
              <a:t>《儿童孤独症脑电图和智力的关系》</a:t>
            </a:r>
            <a:r>
              <a:rPr lang="en-US" altLang="zh-CN">
                <a:latin typeface="仿宋" pitchFamily="49" charset="-122"/>
                <a:ea typeface="仿宋" pitchFamily="49" charset="-122"/>
                <a:sym typeface="Arial" charset="0"/>
              </a:rPr>
              <a:t>.《</a:t>
            </a:r>
            <a:r>
              <a:rPr lang="zh-CN" altLang="en-US">
                <a:latin typeface="仿宋" pitchFamily="49" charset="-122"/>
                <a:ea typeface="仿宋" pitchFamily="49" charset="-122"/>
                <a:sym typeface="Arial" charset="0"/>
              </a:rPr>
              <a:t>柳州医学》</a:t>
            </a:r>
          </a:p>
        </p:txBody>
      </p:sp>
      <p:sp>
        <p:nvSpPr>
          <p:cNvPr id="44035" name="文本框 2"/>
          <p:cNvSpPr txBox="1">
            <a:spLocks noChangeArrowheads="1"/>
          </p:cNvSpPr>
          <p:nvPr/>
        </p:nvSpPr>
        <p:spPr bwMode="auto">
          <a:xfrm>
            <a:off x="684213" y="2774950"/>
            <a:ext cx="7156450" cy="366713"/>
          </a:xfrm>
          <a:prstGeom prst="rect">
            <a:avLst/>
          </a:prstGeom>
          <a:noFill/>
          <a:ln w="9525">
            <a:noFill/>
            <a:miter lim="800000"/>
            <a:headEnd/>
            <a:tailEnd/>
          </a:ln>
        </p:spPr>
        <p:txBody>
          <a:bodyPr>
            <a:spAutoFit/>
          </a:bodyPr>
          <a:lstStyle/>
          <a:p>
            <a:pPr>
              <a:buFont typeface="Arial" charset="0"/>
              <a:buNone/>
            </a:pPr>
            <a:r>
              <a:rPr lang="en-US" altLang="zh-CN">
                <a:latin typeface="仿宋" pitchFamily="49" charset="-122"/>
                <a:ea typeface="仿宋" pitchFamily="49" charset="-122"/>
                <a:sym typeface="Arial" charset="0"/>
              </a:rPr>
              <a:t>[2] </a:t>
            </a:r>
            <a:r>
              <a:rPr lang="zh-CN" altLang="en-US">
                <a:latin typeface="仿宋" pitchFamily="49" charset="-122"/>
                <a:ea typeface="仿宋" pitchFamily="49" charset="-122"/>
                <a:sym typeface="Arial" charset="0"/>
              </a:rPr>
              <a:t>《孤独症谱系障碍的MRI研究进展》</a:t>
            </a:r>
            <a:r>
              <a:rPr lang="en-US" altLang="zh-CN">
                <a:latin typeface="仿宋" pitchFamily="49" charset="-122"/>
                <a:ea typeface="仿宋" pitchFamily="49" charset="-122"/>
                <a:sym typeface="Arial" charset="0"/>
              </a:rPr>
              <a:t>.《</a:t>
            </a:r>
            <a:r>
              <a:rPr lang="zh-CN" altLang="en-US">
                <a:latin typeface="仿宋" pitchFamily="49" charset="-122"/>
                <a:ea typeface="仿宋" pitchFamily="49" charset="-122"/>
                <a:sym typeface="Arial" charset="0"/>
              </a:rPr>
              <a:t>国际医学放射学杂志》</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ctrTitle" idx="4294967295"/>
          </p:nvPr>
        </p:nvSpPr>
        <p:spPr>
          <a:xfrm>
            <a:off x="539750" y="2565400"/>
            <a:ext cx="8001000" cy="944563"/>
          </a:xfrm>
        </p:spPr>
        <p:txBody>
          <a:bodyPr anchor="b"/>
          <a:lstStyle/>
          <a:p>
            <a:r>
              <a:rPr lang="zh-CN" altLang="en-US" sz="5400" smtClean="0">
                <a:ea typeface="汉仪楷体简" pitchFamily="49" charset="-122"/>
              </a:rPr>
              <a:t>孤独症群体的特殊能力</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idx="4294967295"/>
          </p:nvPr>
        </p:nvSpPr>
        <p:spPr>
          <a:xfrm>
            <a:off x="457200" y="1125538"/>
            <a:ext cx="8229600" cy="1143000"/>
          </a:xfrm>
        </p:spPr>
        <p:txBody>
          <a:bodyPr/>
          <a:lstStyle/>
          <a:p>
            <a:r>
              <a:rPr lang="zh-CN" altLang="en-US" smtClean="0"/>
              <a:t>孤岛能力</a:t>
            </a:r>
          </a:p>
        </p:txBody>
      </p:sp>
      <p:sp>
        <p:nvSpPr>
          <p:cNvPr id="46082" name="内容占位符 2"/>
          <p:cNvSpPr>
            <a:spLocks noGrp="1"/>
          </p:cNvSpPr>
          <p:nvPr>
            <p:ph idx="4294967295"/>
          </p:nvPr>
        </p:nvSpPr>
        <p:spPr>
          <a:xfrm>
            <a:off x="457200" y="2420938"/>
            <a:ext cx="8229600" cy="2620962"/>
          </a:xfrm>
        </p:spPr>
        <p:txBody>
          <a:bodyPr/>
          <a:lstStyle/>
          <a:p>
            <a:pPr marL="0" indent="0">
              <a:buFont typeface="Arial" charset="0"/>
              <a:buNone/>
            </a:pPr>
            <a:r>
              <a:rPr lang="zh-CN" altLang="en-US" smtClean="0"/>
              <a:t>指的是在普遍能力落后的情况下表现出来的在一个或几个领域表现出来的与其整体极不匹配的超常能力。在一项调查中发现人类一半的孤岛能力都产自于孤独症患者，至少</a:t>
            </a:r>
            <a:r>
              <a:rPr lang="en-US" altLang="zh-CN" smtClean="0"/>
              <a:t>10%</a:t>
            </a:r>
            <a:r>
              <a:rPr lang="zh-CN" altLang="en-US" smtClean="0"/>
              <a:t>的孤独症患者具有孤岛能力。</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idx="4294967295"/>
          </p:nvPr>
        </p:nvSpPr>
        <p:spPr>
          <a:xfrm>
            <a:off x="457200" y="549275"/>
            <a:ext cx="8229600" cy="1143000"/>
          </a:xfrm>
        </p:spPr>
        <p:txBody>
          <a:bodyPr/>
          <a:lstStyle/>
          <a:p>
            <a:r>
              <a:rPr lang="zh-CN" altLang="en-US" sz="3600" smtClean="0">
                <a:ea typeface="汉仪楷体简" pitchFamily="49" charset="-122"/>
              </a:rPr>
              <a:t>孤独症孤岛能力限于狭窄的能力领域</a:t>
            </a:r>
          </a:p>
        </p:txBody>
      </p:sp>
      <p:sp>
        <p:nvSpPr>
          <p:cNvPr id="47106" name="内容占位符 2"/>
          <p:cNvSpPr>
            <a:spLocks noGrp="1"/>
          </p:cNvSpPr>
          <p:nvPr>
            <p:ph idx="4294967295"/>
          </p:nvPr>
        </p:nvSpPr>
        <p:spPr>
          <a:xfrm>
            <a:off x="206375" y="1600200"/>
            <a:ext cx="8686800" cy="4525963"/>
          </a:xfrm>
        </p:spPr>
        <p:txBody>
          <a:bodyPr/>
          <a:lstStyle/>
          <a:p>
            <a:pPr marL="228600" indent="-228600"/>
            <a:r>
              <a:rPr lang="zh-CN" altLang="en-US" smtClean="0"/>
              <a:t>孤独症的孤独症仅存于十分有限的领域，并且这些领域大多具有</a:t>
            </a:r>
            <a:r>
              <a:rPr lang="en-US" altLang="zh-CN" smtClean="0"/>
              <a:t>“</a:t>
            </a:r>
            <a:r>
              <a:rPr lang="zh-CN" altLang="en-US" smtClean="0"/>
              <a:t>右脑</a:t>
            </a:r>
            <a:r>
              <a:rPr lang="en-US" altLang="zh-CN" smtClean="0"/>
              <a:t>”</a:t>
            </a:r>
            <a:r>
              <a:rPr lang="zh-CN" altLang="en-US" smtClean="0"/>
              <a:t>倾向</a:t>
            </a:r>
            <a:r>
              <a:rPr lang="en-US" altLang="zh-CN" smtClean="0"/>
              <a:t>——</a:t>
            </a:r>
            <a:r>
              <a:rPr lang="zh-CN" altLang="en-US" smtClean="0"/>
              <a:t>非符号性、艺术性和直觉性，主要有下面五个领域：</a:t>
            </a:r>
          </a:p>
          <a:p>
            <a:pPr marL="228600" indent="-228600">
              <a:buFont typeface="Arial" charset="0"/>
              <a:buNone/>
            </a:pPr>
            <a:r>
              <a:rPr lang="en-US" altLang="zh-CN" smtClean="0"/>
              <a:t>   (1)</a:t>
            </a:r>
            <a:r>
              <a:rPr lang="zh-CN" altLang="en-US" smtClean="0"/>
              <a:t>音乐技能</a:t>
            </a:r>
          </a:p>
          <a:p>
            <a:pPr marL="228600" indent="-228600">
              <a:buFont typeface="Arial" charset="0"/>
              <a:buNone/>
            </a:pPr>
            <a:r>
              <a:rPr lang="en-US" altLang="zh-CN" smtClean="0"/>
              <a:t>  (2)</a:t>
            </a:r>
            <a:r>
              <a:rPr lang="zh-CN" altLang="en-US" smtClean="0"/>
              <a:t>艺术</a:t>
            </a:r>
          </a:p>
          <a:p>
            <a:pPr marL="228600" indent="-228600">
              <a:buFont typeface="Arial" charset="0"/>
              <a:buNone/>
            </a:pPr>
            <a:r>
              <a:rPr lang="zh-CN" altLang="en-US" smtClean="0"/>
              <a:t>  </a:t>
            </a:r>
            <a:r>
              <a:rPr lang="en-US" altLang="zh-CN" smtClean="0"/>
              <a:t>(3)</a:t>
            </a:r>
            <a:r>
              <a:rPr lang="zh-CN" altLang="en-US" smtClean="0"/>
              <a:t>万年历计算</a:t>
            </a:r>
          </a:p>
          <a:p>
            <a:pPr marL="228600" indent="-228600">
              <a:buFont typeface="Arial" charset="0"/>
              <a:buNone/>
            </a:pPr>
            <a:r>
              <a:rPr lang="en-US" altLang="zh-CN" smtClean="0"/>
              <a:t>  (4)</a:t>
            </a:r>
            <a:r>
              <a:rPr lang="zh-CN" altLang="en-US" smtClean="0"/>
              <a:t>数学</a:t>
            </a:r>
          </a:p>
          <a:p>
            <a:pPr marL="228600" indent="-228600">
              <a:buFont typeface="Arial" charset="0"/>
              <a:buNone/>
            </a:pPr>
            <a:r>
              <a:rPr lang="en-US" altLang="zh-CN" smtClean="0"/>
              <a:t>  (5)</a:t>
            </a:r>
            <a:r>
              <a:rPr lang="zh-CN" altLang="en-US" smtClean="0"/>
              <a:t>机械空间</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idx="4294967295"/>
          </p:nvPr>
        </p:nvSpPr>
        <p:spPr>
          <a:xfrm>
            <a:off x="468313" y="260350"/>
            <a:ext cx="8229600" cy="1143000"/>
          </a:xfrm>
        </p:spPr>
        <p:txBody>
          <a:bodyPr/>
          <a:lstStyle/>
          <a:p>
            <a:r>
              <a:rPr lang="zh-CN" altLang="en-US" smtClean="0"/>
              <a:t>原因解释</a:t>
            </a:r>
          </a:p>
        </p:txBody>
      </p:sp>
      <p:sp>
        <p:nvSpPr>
          <p:cNvPr id="48130" name="内容占位符 2"/>
          <p:cNvSpPr>
            <a:spLocks noGrp="1"/>
          </p:cNvSpPr>
          <p:nvPr>
            <p:ph idx="4294967295"/>
          </p:nvPr>
        </p:nvSpPr>
        <p:spPr>
          <a:xfrm>
            <a:off x="457200" y="1279525"/>
            <a:ext cx="8229600" cy="4525963"/>
          </a:xfrm>
        </p:spPr>
        <p:txBody>
          <a:bodyPr/>
          <a:lstStyle/>
          <a:p>
            <a:pPr marL="0" indent="0">
              <a:buFont typeface="Arial" charset="0"/>
              <a:buNone/>
            </a:pPr>
            <a:r>
              <a:rPr lang="en-US" altLang="zh-CN" smtClean="0"/>
              <a:t>1.</a:t>
            </a:r>
            <a:r>
              <a:rPr lang="zh-CN" altLang="en-US" smtClean="0"/>
              <a:t>孤独症患者的弱中央统合能力：在一些研究中通过积木测验、镶嵌图形测验以及木块图形测验现孤独症患者擅长于发现事物的细微变化，是由于他们对个体的认知加工是局部和片段，过分关注事物的细节而忽略一般图像。</a:t>
            </a:r>
          </a:p>
          <a:p>
            <a:pPr marL="0" indent="0">
              <a:buFont typeface="Arial" charset="0"/>
              <a:buNone/>
            </a:pPr>
            <a:r>
              <a:rPr lang="en-US" altLang="zh-CN" smtClean="0"/>
              <a:t>2.</a:t>
            </a:r>
            <a:r>
              <a:rPr lang="zh-CN" altLang="en-US" smtClean="0"/>
              <a:t>脑病理优势假说：认为大脑的某种状态可能促使特定杰出技能的产生。在一项气脑造影术的研究中展现出来的技能显示出大脑右半球支配的优势。</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idx="4294967295"/>
          </p:nvPr>
        </p:nvSpPr>
        <p:spPr>
          <a:xfrm>
            <a:off x="628650" y="395288"/>
            <a:ext cx="7886700" cy="1325562"/>
          </a:xfrm>
        </p:spPr>
        <p:txBody>
          <a:bodyPr/>
          <a:lstStyle/>
          <a:p>
            <a:r>
              <a:rPr lang="zh-CN" altLang="en-US" smtClean="0"/>
              <a:t>思考</a:t>
            </a:r>
          </a:p>
        </p:txBody>
      </p:sp>
      <p:sp>
        <p:nvSpPr>
          <p:cNvPr id="49154" name="内容占位符 2"/>
          <p:cNvSpPr>
            <a:spLocks noGrp="1"/>
          </p:cNvSpPr>
          <p:nvPr>
            <p:ph idx="4294967295"/>
          </p:nvPr>
        </p:nvSpPr>
        <p:spPr/>
        <p:txBody>
          <a:bodyPr/>
          <a:lstStyle/>
          <a:p>
            <a:pPr marL="0" indent="0">
              <a:buFont typeface="Arial" charset="0"/>
              <a:buNone/>
            </a:pPr>
            <a:r>
              <a:rPr lang="zh-CN" altLang="en-US" smtClean="0"/>
              <a:t>我们需要加强孤独症群体的孤岛能力的训练和干预研究，清楚孤岛能力能否得到利用，如果可以，他们转化为高一级的条件是什么，可能我们进一步的研究能否有利于我们正常人身上潜能的进一步开发。</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idx="4294967295"/>
          </p:nvPr>
        </p:nvSpPr>
        <p:spPr>
          <a:xfrm>
            <a:off x="457200" y="485775"/>
            <a:ext cx="8229600" cy="1143000"/>
          </a:xfrm>
        </p:spPr>
        <p:txBody>
          <a:bodyPr/>
          <a:lstStyle/>
          <a:p>
            <a:r>
              <a:rPr lang="zh-CN" altLang="en-US" smtClean="0"/>
              <a:t>参考文献</a:t>
            </a:r>
          </a:p>
        </p:txBody>
      </p:sp>
      <p:sp>
        <p:nvSpPr>
          <p:cNvPr id="50178" name="内容占位符 2"/>
          <p:cNvSpPr>
            <a:spLocks noGrp="1"/>
          </p:cNvSpPr>
          <p:nvPr>
            <p:ph idx="4294967295"/>
          </p:nvPr>
        </p:nvSpPr>
        <p:spPr>
          <a:xfrm>
            <a:off x="611188" y="1700213"/>
            <a:ext cx="7886700" cy="4351337"/>
          </a:xfrm>
        </p:spPr>
        <p:txBody>
          <a:bodyPr/>
          <a:lstStyle/>
          <a:p>
            <a:pPr marL="0" indent="0">
              <a:buFont typeface="Arial" charset="0"/>
              <a:buNone/>
            </a:pPr>
            <a:r>
              <a:rPr lang="en-US" altLang="zh-CN" sz="2000" smtClean="0"/>
              <a:t>[1]</a:t>
            </a:r>
            <a:r>
              <a:rPr lang="zh-CN" altLang="en-US" sz="2000" smtClean="0"/>
              <a:t>曹漱芹     孤独症群体的孤岛能力2013，Vo1．21，No．8，1457—1465Advancesin PsychologicalScien</a:t>
            </a:r>
          </a:p>
          <a:p>
            <a:pPr marL="0" indent="0">
              <a:buFont typeface="Arial" charset="0"/>
              <a:buNone/>
            </a:pPr>
            <a:r>
              <a:rPr lang="en-US" altLang="zh-CN" sz="2000" smtClean="0"/>
              <a:t>[1]</a:t>
            </a:r>
            <a:r>
              <a:rPr lang="zh-CN" altLang="en-US" sz="2000" smtClean="0"/>
              <a:t>陈墨 、韦小满       验证自闭症儿童视觉弱中央统合实验</a:t>
            </a:r>
            <a:r>
              <a:rPr lang="en-US" altLang="zh-CN" sz="2000" smtClean="0"/>
              <a:t>2015</a:t>
            </a:r>
            <a:r>
              <a:rPr lang="zh-CN" altLang="en-US" sz="2000" smtClean="0"/>
              <a:t>年</a:t>
            </a:r>
            <a:r>
              <a:rPr lang="en-US" altLang="zh-CN" sz="2000" smtClean="0"/>
              <a:t>1</a:t>
            </a:r>
            <a:r>
              <a:rPr lang="zh-CN" altLang="en-US" sz="2000" smtClean="0"/>
              <a:t>月，绥化学院学报，第</a:t>
            </a:r>
            <a:r>
              <a:rPr lang="en-US" altLang="zh-CN" sz="2000" smtClean="0"/>
              <a:t>35</a:t>
            </a:r>
            <a:r>
              <a:rPr lang="zh-CN" altLang="en-US" sz="2000" smtClean="0"/>
              <a:t>卷第一期</a:t>
            </a:r>
          </a:p>
          <a:p>
            <a:pPr marL="0" indent="0">
              <a:buFont typeface="Arial" charset="0"/>
              <a:buNone/>
            </a:pPr>
            <a:r>
              <a:rPr lang="en-US" altLang="zh-CN" sz="2000" smtClean="0"/>
              <a:t>[3]</a:t>
            </a:r>
            <a:r>
              <a:rPr lang="zh-CN" altLang="en-US" sz="2000" smtClean="0"/>
              <a:t>高功能孤独症和</a:t>
            </a:r>
            <a:r>
              <a:rPr lang="en-US" altLang="zh-CN" sz="2000" smtClean="0"/>
              <a:t>Asperger</a:t>
            </a:r>
            <a:r>
              <a:rPr lang="zh-CN" altLang="en-US" sz="2000" smtClean="0"/>
              <a:t>综合征儿童的中央凝聚性研究  ，中央儿童保健杂志，</a:t>
            </a:r>
            <a:r>
              <a:rPr lang="en-US" altLang="zh-CN" sz="2000" smtClean="0"/>
              <a:t>2006</a:t>
            </a:r>
            <a:r>
              <a:rPr lang="zh-CN" altLang="en-US" sz="2000" smtClean="0"/>
              <a:t>年</a:t>
            </a:r>
            <a:r>
              <a:rPr lang="en-US" altLang="zh-CN" sz="2000" smtClean="0"/>
              <a:t>2</a:t>
            </a:r>
            <a:r>
              <a:rPr lang="zh-CN" altLang="en-US" sz="2000" smtClean="0"/>
              <a:t>月第</a:t>
            </a:r>
            <a:r>
              <a:rPr lang="en-US" altLang="zh-CN" sz="2000" smtClean="0"/>
              <a:t>14</a:t>
            </a:r>
            <a:r>
              <a:rPr lang="zh-CN" altLang="en-US" sz="2000" smtClean="0"/>
              <a:t>卷第</a:t>
            </a:r>
            <a:r>
              <a:rPr lang="en-US" altLang="zh-CN" sz="2000" smtClean="0"/>
              <a:t>1</a:t>
            </a:r>
            <a:r>
              <a:rPr lang="zh-CN" altLang="en-US" sz="2000" smtClean="0"/>
              <a:t>期</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bg"/>
          <p:cNvPicPr>
            <a:picLocks noChangeAspect="1"/>
          </p:cNvPicPr>
          <p:nvPr/>
        </p:nvPicPr>
        <p:blipFill>
          <a:blip r:embed="rId15"/>
          <a:srcRect/>
          <a:stretch>
            <a:fillRect/>
          </a:stretch>
        </p:blipFill>
        <p:spPr bwMode="auto">
          <a:xfrm>
            <a:off x="-33338" y="-9525"/>
            <a:ext cx="9186863" cy="6916738"/>
          </a:xfrm>
          <a:prstGeom prst="rect">
            <a:avLst/>
          </a:prstGeom>
          <a:noFill/>
          <a:ln w="9525">
            <a:noFill/>
            <a:miter lim="800000"/>
            <a:headEnd/>
            <a:tailEnd/>
          </a:ln>
        </p:spPr>
      </p:pic>
      <p:pic>
        <p:nvPicPr>
          <p:cNvPr id="51202" name="Picture 3" descr="board"/>
          <p:cNvPicPr>
            <a:picLocks noChangeAspect="1"/>
          </p:cNvPicPr>
          <p:nvPr/>
        </p:nvPicPr>
        <p:blipFill>
          <a:blip r:embed="rId16">
            <a:grayscl/>
          </a:blip>
          <a:srcRect/>
          <a:stretch>
            <a:fillRect/>
          </a:stretch>
        </p:blipFill>
        <p:spPr bwMode="auto">
          <a:xfrm>
            <a:off x="-33338" y="6350"/>
            <a:ext cx="9170988" cy="6886575"/>
          </a:xfrm>
          <a:prstGeom prst="rect">
            <a:avLst/>
          </a:prstGeom>
          <a:noFill/>
          <a:ln w="9525">
            <a:noFill/>
            <a:miter lim="800000"/>
            <a:headEnd/>
            <a:tailEnd/>
          </a:ln>
        </p:spPr>
      </p:pic>
      <p:pic>
        <p:nvPicPr>
          <p:cNvPr id="51203" name="Picture 13" descr="cloud1"/>
          <p:cNvPicPr>
            <a:picLocks noChangeAspect="1"/>
          </p:cNvPicPr>
          <p:nvPr/>
        </p:nvPicPr>
        <p:blipFill>
          <a:blip r:embed="rId17"/>
          <a:srcRect/>
          <a:stretch>
            <a:fillRect/>
          </a:stretch>
        </p:blipFill>
        <p:spPr bwMode="auto">
          <a:xfrm>
            <a:off x="122238" y="133350"/>
            <a:ext cx="3382962" cy="1960563"/>
          </a:xfrm>
          <a:prstGeom prst="rect">
            <a:avLst/>
          </a:prstGeom>
          <a:noFill/>
          <a:ln w="9525">
            <a:noFill/>
            <a:miter lim="800000"/>
            <a:headEnd/>
            <a:tailEnd/>
          </a:ln>
        </p:spPr>
      </p:pic>
      <p:pic>
        <p:nvPicPr>
          <p:cNvPr id="51204" name="Picture 14" descr="cloud1"/>
          <p:cNvPicPr>
            <a:picLocks noChangeAspect="1"/>
          </p:cNvPicPr>
          <p:nvPr/>
        </p:nvPicPr>
        <p:blipFill>
          <a:blip r:embed="rId18"/>
          <a:srcRect/>
          <a:stretch>
            <a:fillRect/>
          </a:stretch>
        </p:blipFill>
        <p:spPr bwMode="auto">
          <a:xfrm>
            <a:off x="625475" y="-47625"/>
            <a:ext cx="2359025" cy="1362075"/>
          </a:xfrm>
          <a:prstGeom prst="rect">
            <a:avLst/>
          </a:prstGeom>
          <a:noFill/>
          <a:ln w="9525">
            <a:noFill/>
            <a:miter lim="800000"/>
            <a:headEnd/>
            <a:tailEnd/>
          </a:ln>
        </p:spPr>
      </p:pic>
      <p:sp>
        <p:nvSpPr>
          <p:cNvPr id="3" name="矩形 2"/>
          <p:cNvSpPr/>
          <p:nvPr/>
        </p:nvSpPr>
        <p:spPr>
          <a:xfrm>
            <a:off x="879554" y="1236345"/>
            <a:ext cx="7176532" cy="706755"/>
          </a:xfrm>
          <a:prstGeom prst="rect">
            <a:avLst/>
          </a:prstGeom>
          <a:noFill/>
          <a:ln>
            <a:noFill/>
          </a:ln>
        </p:spPr>
        <p:txBody>
          <a:bodyPr>
            <a:spAutoFit/>
            <a:scene3d>
              <a:camera prst="orthographicFront"/>
              <a:lightRig rig="threePt" dir="t"/>
            </a:scene3d>
          </a:bodyPr>
          <a:lstStyle/>
          <a:p>
            <a:pPr algn="ctr" fontAlgn="auto">
              <a:spcBef>
                <a:spcPts val="0"/>
              </a:spcBef>
              <a:spcAft>
                <a:spcPts val="0"/>
              </a:spcAft>
              <a:defRPr/>
            </a:pPr>
            <a:r>
              <a:rPr lang="zh-CN" altLang="zh-CN" sz="4000" b="1">
                <a:ln w="22225">
                  <a:solidFill>
                    <a:schemeClr val="accent2"/>
                  </a:solidFill>
                  <a:prstDash val="solid"/>
                </a:ln>
                <a:solidFill>
                  <a:schemeClr val="bg2">
                    <a:lumMod val="10000"/>
                  </a:schemeClr>
                </a:solidFill>
                <a:latin typeface="+mn-lt"/>
                <a:ea typeface="+mn-ea"/>
              </a:rPr>
              <a:t>孤独症儿童的治疗与教育</a:t>
            </a:r>
            <a:endParaRPr lang="en-US" altLang="zh-CN" sz="4000" b="1">
              <a:ln w="22225">
                <a:solidFill>
                  <a:schemeClr val="accent2"/>
                </a:solidFill>
                <a:prstDash val="solid"/>
              </a:ln>
              <a:solidFill>
                <a:schemeClr val="bg2">
                  <a:lumMod val="10000"/>
                </a:schemeClr>
              </a:solidFill>
              <a:latin typeface="+mn-lt"/>
              <a:ea typeface="+mn-ea"/>
            </a:endParaRPr>
          </a:p>
        </p:txBody>
      </p:sp>
      <p:grpSp>
        <p:nvGrpSpPr>
          <p:cNvPr id="42" name="组合 41"/>
          <p:cNvGrpSpPr>
            <a:grpSpLocks/>
          </p:cNvGrpSpPr>
          <p:nvPr/>
        </p:nvGrpSpPr>
        <p:grpSpPr bwMode="auto">
          <a:xfrm>
            <a:off x="2551113" y="2303463"/>
            <a:ext cx="3803650" cy="3679825"/>
            <a:chOff x="5355" y="3628"/>
            <a:chExt cx="7987" cy="5795"/>
          </a:xfrm>
        </p:grpSpPr>
        <p:sp>
          <p:nvSpPr>
            <p:cNvPr id="51207" name="任意多边形 30"/>
            <p:cNvSpPr>
              <a:spLocks/>
            </p:cNvSpPr>
            <p:nvPr>
              <p:custDataLst>
                <p:tags r:id="rId2"/>
              </p:custDataLst>
            </p:nvPr>
          </p:nvSpPr>
          <p:spPr bwMode="auto">
            <a:xfrm rot="2878297" flipH="1">
              <a:off x="9979" y="6008"/>
              <a:ext cx="1478" cy="1120"/>
            </a:xfrm>
            <a:custGeom>
              <a:avLst/>
              <a:gdLst>
                <a:gd name="T0" fmla="*/ 0 w 1033462"/>
                <a:gd name="T1" fmla="*/ 0 h 487326"/>
                <a:gd name="T2" fmla="*/ 0 w 1033462"/>
                <a:gd name="T3" fmla="*/ 0 h 487326"/>
                <a:gd name="T4" fmla="*/ 0 w 1033462"/>
                <a:gd name="T5" fmla="*/ 0 h 487326"/>
                <a:gd name="T6" fmla="*/ 0 w 1033462"/>
                <a:gd name="T7" fmla="*/ 0 h 487326"/>
                <a:gd name="T8" fmla="*/ 0 w 1033462"/>
                <a:gd name="T9" fmla="*/ 0 h 487326"/>
                <a:gd name="T10" fmla="*/ 0 w 1033462"/>
                <a:gd name="T11" fmla="*/ 0 h 487326"/>
                <a:gd name="T12" fmla="*/ 0 w 1033462"/>
                <a:gd name="T13" fmla="*/ 0 h 487326"/>
                <a:gd name="T14" fmla="*/ 0 w 1033462"/>
                <a:gd name="T15" fmla="*/ 0 h 487326"/>
                <a:gd name="T16" fmla="*/ 0 w 1033462"/>
                <a:gd name="T17" fmla="*/ 0 h 487326"/>
                <a:gd name="T18" fmla="*/ 0 w 1033462"/>
                <a:gd name="T19" fmla="*/ 0 h 487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3462"/>
                <a:gd name="T31" fmla="*/ 0 h 487326"/>
                <a:gd name="T32" fmla="*/ 1033462 w 1033462"/>
                <a:gd name="T33" fmla="*/ 487326 h 4873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3462" h="487326">
                  <a:moveTo>
                    <a:pt x="0" y="0"/>
                  </a:moveTo>
                  <a:lnTo>
                    <a:pt x="38886" y="21907"/>
                  </a:lnTo>
                  <a:cubicBezTo>
                    <a:pt x="142445" y="68780"/>
                    <a:pt x="317819" y="99597"/>
                    <a:pt x="516732" y="99597"/>
                  </a:cubicBezTo>
                  <a:cubicBezTo>
                    <a:pt x="715645" y="99597"/>
                    <a:pt x="891020" y="68780"/>
                    <a:pt x="994578" y="21907"/>
                  </a:cubicBezTo>
                  <a:lnTo>
                    <a:pt x="1033462" y="1"/>
                  </a:lnTo>
                  <a:lnTo>
                    <a:pt x="1033462" y="487325"/>
                  </a:lnTo>
                  <a:lnTo>
                    <a:pt x="994578" y="465419"/>
                  </a:lnTo>
                  <a:cubicBezTo>
                    <a:pt x="891020" y="418546"/>
                    <a:pt x="715645" y="387728"/>
                    <a:pt x="516732" y="387728"/>
                  </a:cubicBezTo>
                  <a:cubicBezTo>
                    <a:pt x="317819" y="387728"/>
                    <a:pt x="142445" y="418546"/>
                    <a:pt x="38886" y="465419"/>
                  </a:cubicBezTo>
                  <a:lnTo>
                    <a:pt x="0" y="487326"/>
                  </a:lnTo>
                  <a:close/>
                </a:path>
              </a:pathLst>
            </a:custGeom>
            <a:solidFill>
              <a:srgbClr val="9BBE4E"/>
            </a:solidFill>
            <a:ln w="9525">
              <a:noFill/>
              <a:round/>
              <a:headEnd/>
              <a:tailEnd/>
            </a:ln>
          </p:spPr>
          <p:txBody>
            <a:bodyPr anchor="ctr"/>
            <a:lstStyle/>
            <a:p>
              <a:endParaRPr lang="zh-CN" altLang="en-US"/>
            </a:p>
          </p:txBody>
        </p:sp>
        <p:sp>
          <p:nvSpPr>
            <p:cNvPr id="51208" name="任意多边形 1"/>
            <p:cNvSpPr>
              <a:spLocks/>
            </p:cNvSpPr>
            <p:nvPr>
              <p:custDataLst>
                <p:tags r:id="rId3"/>
              </p:custDataLst>
            </p:nvPr>
          </p:nvSpPr>
          <p:spPr bwMode="auto">
            <a:xfrm rot="-2878297">
              <a:off x="7441" y="6008"/>
              <a:ext cx="1478" cy="1120"/>
            </a:xfrm>
            <a:custGeom>
              <a:avLst/>
              <a:gdLst>
                <a:gd name="T0" fmla="*/ 0 w 1033462"/>
                <a:gd name="T1" fmla="*/ 0 h 487326"/>
                <a:gd name="T2" fmla="*/ 0 w 1033462"/>
                <a:gd name="T3" fmla="*/ 0 h 487326"/>
                <a:gd name="T4" fmla="*/ 0 w 1033462"/>
                <a:gd name="T5" fmla="*/ 0 h 487326"/>
                <a:gd name="T6" fmla="*/ 0 w 1033462"/>
                <a:gd name="T7" fmla="*/ 0 h 487326"/>
                <a:gd name="T8" fmla="*/ 0 w 1033462"/>
                <a:gd name="T9" fmla="*/ 0 h 487326"/>
                <a:gd name="T10" fmla="*/ 0 w 1033462"/>
                <a:gd name="T11" fmla="*/ 0 h 487326"/>
                <a:gd name="T12" fmla="*/ 0 w 1033462"/>
                <a:gd name="T13" fmla="*/ 0 h 487326"/>
                <a:gd name="T14" fmla="*/ 0 w 1033462"/>
                <a:gd name="T15" fmla="*/ 0 h 487326"/>
                <a:gd name="T16" fmla="*/ 0 w 1033462"/>
                <a:gd name="T17" fmla="*/ 0 h 487326"/>
                <a:gd name="T18" fmla="*/ 0 w 1033462"/>
                <a:gd name="T19" fmla="*/ 0 h 487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3462"/>
                <a:gd name="T31" fmla="*/ 0 h 487326"/>
                <a:gd name="T32" fmla="*/ 1033462 w 1033462"/>
                <a:gd name="T33" fmla="*/ 487326 h 4873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3462" h="487326">
                  <a:moveTo>
                    <a:pt x="0" y="0"/>
                  </a:moveTo>
                  <a:lnTo>
                    <a:pt x="38886" y="21907"/>
                  </a:lnTo>
                  <a:cubicBezTo>
                    <a:pt x="142445" y="68780"/>
                    <a:pt x="317819" y="99597"/>
                    <a:pt x="516732" y="99597"/>
                  </a:cubicBezTo>
                  <a:cubicBezTo>
                    <a:pt x="715645" y="99597"/>
                    <a:pt x="891020" y="68780"/>
                    <a:pt x="994578" y="21907"/>
                  </a:cubicBezTo>
                  <a:lnTo>
                    <a:pt x="1033462" y="1"/>
                  </a:lnTo>
                  <a:lnTo>
                    <a:pt x="1033462" y="487325"/>
                  </a:lnTo>
                  <a:lnTo>
                    <a:pt x="994578" y="465419"/>
                  </a:lnTo>
                  <a:cubicBezTo>
                    <a:pt x="891020" y="418546"/>
                    <a:pt x="715645" y="387728"/>
                    <a:pt x="516732" y="387728"/>
                  </a:cubicBezTo>
                  <a:cubicBezTo>
                    <a:pt x="317819" y="387728"/>
                    <a:pt x="142445" y="418546"/>
                    <a:pt x="38886" y="465419"/>
                  </a:cubicBezTo>
                  <a:lnTo>
                    <a:pt x="0" y="487326"/>
                  </a:lnTo>
                  <a:close/>
                </a:path>
              </a:pathLst>
            </a:custGeom>
            <a:solidFill>
              <a:srgbClr val="9BBE4E"/>
            </a:solidFill>
            <a:ln w="9525">
              <a:noFill/>
              <a:round/>
              <a:headEnd/>
              <a:tailEnd/>
            </a:ln>
          </p:spPr>
          <p:txBody>
            <a:bodyPr anchor="ctr"/>
            <a:lstStyle/>
            <a:p>
              <a:endParaRPr lang="zh-CN" altLang="en-US"/>
            </a:p>
          </p:txBody>
        </p:sp>
        <p:grpSp>
          <p:nvGrpSpPr>
            <p:cNvPr id="51209" name="组合 15"/>
            <p:cNvGrpSpPr>
              <a:grpSpLocks/>
            </p:cNvGrpSpPr>
            <p:nvPr>
              <p:custDataLst>
                <p:tags r:id="rId4"/>
              </p:custDataLst>
            </p:nvPr>
          </p:nvGrpSpPr>
          <p:grpSpPr bwMode="auto">
            <a:xfrm>
              <a:off x="5355" y="6561"/>
              <a:ext cx="2862" cy="2862"/>
              <a:chOff x="944165" y="4136232"/>
              <a:chExt cx="1245394" cy="1245394"/>
            </a:xfrm>
          </p:grpSpPr>
          <p:sp>
            <p:nvSpPr>
              <p:cNvPr id="51216" name="椭圆 29"/>
              <p:cNvSpPr>
                <a:spLocks noChangeArrowheads="1"/>
              </p:cNvSpPr>
              <p:nvPr>
                <p:custDataLst>
                  <p:tags r:id="rId11"/>
                </p:custDataLst>
              </p:nvPr>
            </p:nvSpPr>
            <p:spPr bwMode="auto">
              <a:xfrm>
                <a:off x="944165" y="4136232"/>
                <a:ext cx="1245394" cy="1245394"/>
              </a:xfrm>
              <a:prstGeom prst="ellipse">
                <a:avLst/>
              </a:prstGeom>
              <a:solidFill>
                <a:srgbClr val="BC8E63"/>
              </a:solidFill>
              <a:ln w="9525">
                <a:noFill/>
                <a:round/>
                <a:headEnd/>
                <a:tailEnd/>
              </a:ln>
            </p:spPr>
            <p:txBody>
              <a:bodyPr anchor="ctr"/>
              <a:lstStyle/>
              <a:p>
                <a:pPr algn="just">
                  <a:lnSpc>
                    <a:spcPct val="130000"/>
                  </a:lnSpc>
                </a:pPr>
                <a:endParaRPr lang="zh-CN" altLang="en-US">
                  <a:ea typeface="黑体" pitchFamily="49" charset="-122"/>
                  <a:sym typeface="Arial" charset="0"/>
                </a:endParaRPr>
              </a:p>
            </p:txBody>
          </p:sp>
          <p:sp>
            <p:nvSpPr>
              <p:cNvPr id="51217" name="椭圆 31"/>
              <p:cNvSpPr>
                <a:spLocks noChangeArrowheads="1"/>
              </p:cNvSpPr>
              <p:nvPr>
                <p:custDataLst>
                  <p:tags r:id="rId12"/>
                </p:custDataLst>
              </p:nvPr>
            </p:nvSpPr>
            <p:spPr bwMode="auto">
              <a:xfrm>
                <a:off x="1052956" y="4252417"/>
                <a:ext cx="1028443" cy="1012807"/>
              </a:xfrm>
              <a:prstGeom prst="ellipse">
                <a:avLst/>
              </a:prstGeom>
              <a:solidFill>
                <a:srgbClr val="F3EFEF"/>
              </a:solidFill>
              <a:ln w="9525">
                <a:noFill/>
                <a:round/>
                <a:headEnd/>
                <a:tailEnd/>
              </a:ln>
            </p:spPr>
            <p:txBody>
              <a:bodyPr lIns="0" tIns="0" rIns="0" bIns="0" anchor="ctr"/>
              <a:lstStyle/>
              <a:p>
                <a:pPr algn="ctr">
                  <a:lnSpc>
                    <a:spcPct val="90000"/>
                  </a:lnSpc>
                </a:pPr>
                <a:r>
                  <a:rPr lang="zh-CN" altLang="en-US" sz="2400">
                    <a:solidFill>
                      <a:srgbClr val="976A41"/>
                    </a:solidFill>
                    <a:latin typeface="Calibri Light"/>
                    <a:ea typeface="黑体" pitchFamily="49" charset="-122"/>
                    <a:sym typeface="Arial" charset="0"/>
                  </a:rPr>
                  <a:t>幼儿园</a:t>
                </a:r>
              </a:p>
            </p:txBody>
          </p:sp>
        </p:grpSp>
        <p:grpSp>
          <p:nvGrpSpPr>
            <p:cNvPr id="51210" name="组合 32"/>
            <p:cNvGrpSpPr>
              <a:grpSpLocks/>
            </p:cNvGrpSpPr>
            <p:nvPr>
              <p:custDataLst>
                <p:tags r:id="rId5"/>
              </p:custDataLst>
            </p:nvPr>
          </p:nvGrpSpPr>
          <p:grpSpPr bwMode="auto">
            <a:xfrm>
              <a:off x="7918" y="3628"/>
              <a:ext cx="2862" cy="2862"/>
              <a:chOff x="944165" y="4136232"/>
              <a:chExt cx="1245394" cy="1245394"/>
            </a:xfrm>
          </p:grpSpPr>
          <p:sp>
            <p:nvSpPr>
              <p:cNvPr id="51214" name="椭圆 33"/>
              <p:cNvSpPr>
                <a:spLocks noChangeArrowheads="1"/>
              </p:cNvSpPr>
              <p:nvPr>
                <p:custDataLst>
                  <p:tags r:id="rId9"/>
                </p:custDataLst>
              </p:nvPr>
            </p:nvSpPr>
            <p:spPr bwMode="auto">
              <a:xfrm>
                <a:off x="944165" y="4136232"/>
                <a:ext cx="1245394" cy="1245394"/>
              </a:xfrm>
              <a:prstGeom prst="ellipse">
                <a:avLst/>
              </a:prstGeom>
              <a:solidFill>
                <a:srgbClr val="EBA85F"/>
              </a:solidFill>
              <a:ln w="9525">
                <a:noFill/>
                <a:round/>
                <a:headEnd/>
                <a:tailEnd/>
              </a:ln>
            </p:spPr>
            <p:txBody>
              <a:bodyPr anchor="ctr"/>
              <a:lstStyle/>
              <a:p>
                <a:pPr algn="just">
                  <a:lnSpc>
                    <a:spcPct val="130000"/>
                  </a:lnSpc>
                </a:pPr>
                <a:endParaRPr lang="zh-CN" altLang="en-US">
                  <a:ea typeface="黑体" pitchFamily="49" charset="-122"/>
                  <a:sym typeface="Arial" charset="0"/>
                </a:endParaRPr>
              </a:p>
            </p:txBody>
          </p:sp>
          <p:sp>
            <p:nvSpPr>
              <p:cNvPr id="51215" name="椭圆 34"/>
              <p:cNvSpPr>
                <a:spLocks noChangeArrowheads="1"/>
              </p:cNvSpPr>
              <p:nvPr>
                <p:custDataLst>
                  <p:tags r:id="rId10"/>
                </p:custDataLst>
              </p:nvPr>
            </p:nvSpPr>
            <p:spPr bwMode="auto">
              <a:xfrm>
                <a:off x="1053148" y="4252634"/>
                <a:ext cx="1026992" cy="1012808"/>
              </a:xfrm>
              <a:prstGeom prst="ellipse">
                <a:avLst/>
              </a:prstGeom>
              <a:solidFill>
                <a:srgbClr val="F3EFEF"/>
              </a:solidFill>
              <a:ln w="9525">
                <a:noFill/>
                <a:round/>
                <a:headEnd/>
                <a:tailEnd/>
              </a:ln>
            </p:spPr>
            <p:txBody>
              <a:bodyPr lIns="0" tIns="0" rIns="0" bIns="0" anchor="ctr"/>
              <a:lstStyle/>
              <a:p>
                <a:pPr algn="ctr">
                  <a:lnSpc>
                    <a:spcPct val="90000"/>
                  </a:lnSpc>
                </a:pPr>
                <a:r>
                  <a:rPr lang="zh-CN" altLang="en-US" sz="2400">
                    <a:solidFill>
                      <a:srgbClr val="DC801B"/>
                    </a:solidFill>
                    <a:latin typeface="Calibri Light"/>
                    <a:ea typeface="黑体" pitchFamily="49" charset="-122"/>
                    <a:sym typeface="Arial" charset="0"/>
                  </a:rPr>
                  <a:t>结构化教育</a:t>
                </a:r>
              </a:p>
            </p:txBody>
          </p:sp>
        </p:grpSp>
        <p:grpSp>
          <p:nvGrpSpPr>
            <p:cNvPr id="51211" name="组合 35"/>
            <p:cNvGrpSpPr>
              <a:grpSpLocks/>
            </p:cNvGrpSpPr>
            <p:nvPr>
              <p:custDataLst>
                <p:tags r:id="rId6"/>
              </p:custDataLst>
            </p:nvPr>
          </p:nvGrpSpPr>
          <p:grpSpPr bwMode="auto">
            <a:xfrm>
              <a:off x="10480" y="6561"/>
              <a:ext cx="2862" cy="2862"/>
              <a:chOff x="944165" y="4136232"/>
              <a:chExt cx="1245394" cy="1245394"/>
            </a:xfrm>
          </p:grpSpPr>
          <p:sp>
            <p:nvSpPr>
              <p:cNvPr id="51212" name="椭圆 36"/>
              <p:cNvSpPr>
                <a:spLocks noChangeArrowheads="1"/>
              </p:cNvSpPr>
              <p:nvPr>
                <p:custDataLst>
                  <p:tags r:id="rId7"/>
                </p:custDataLst>
              </p:nvPr>
            </p:nvSpPr>
            <p:spPr bwMode="auto">
              <a:xfrm>
                <a:off x="944165" y="4136232"/>
                <a:ext cx="1245394" cy="1245394"/>
              </a:xfrm>
              <a:prstGeom prst="ellipse">
                <a:avLst/>
              </a:prstGeom>
              <a:solidFill>
                <a:srgbClr val="9BBE4E"/>
              </a:solidFill>
              <a:ln w="9525">
                <a:noFill/>
                <a:round/>
                <a:headEnd/>
                <a:tailEnd/>
              </a:ln>
            </p:spPr>
            <p:txBody>
              <a:bodyPr anchor="ctr"/>
              <a:lstStyle/>
              <a:p>
                <a:pPr algn="just">
                  <a:lnSpc>
                    <a:spcPct val="130000"/>
                  </a:lnSpc>
                </a:pPr>
                <a:endParaRPr lang="zh-CN" altLang="en-US">
                  <a:ea typeface="黑体" pitchFamily="49" charset="-122"/>
                  <a:sym typeface="Arial" charset="0"/>
                </a:endParaRPr>
              </a:p>
            </p:txBody>
          </p:sp>
          <p:sp>
            <p:nvSpPr>
              <p:cNvPr id="51213" name="椭圆 37"/>
              <p:cNvSpPr>
                <a:spLocks noChangeArrowheads="1"/>
              </p:cNvSpPr>
              <p:nvPr>
                <p:custDataLst>
                  <p:tags r:id="rId8"/>
                </p:custDataLst>
              </p:nvPr>
            </p:nvSpPr>
            <p:spPr bwMode="auto">
              <a:xfrm>
                <a:off x="1074083" y="4252417"/>
                <a:ext cx="1028443" cy="1012807"/>
              </a:xfrm>
              <a:prstGeom prst="ellipse">
                <a:avLst/>
              </a:prstGeom>
              <a:solidFill>
                <a:srgbClr val="F3EFEF"/>
              </a:solidFill>
              <a:ln w="9525">
                <a:noFill/>
                <a:round/>
                <a:headEnd/>
                <a:tailEnd/>
              </a:ln>
            </p:spPr>
            <p:txBody>
              <a:bodyPr lIns="0" tIns="0" rIns="0" bIns="0" anchor="ctr"/>
              <a:lstStyle/>
              <a:p>
                <a:pPr algn="ctr">
                  <a:lnSpc>
                    <a:spcPct val="90000"/>
                  </a:lnSpc>
                </a:pPr>
                <a:r>
                  <a:rPr lang="zh-CN" altLang="en-US" sz="2400">
                    <a:solidFill>
                      <a:srgbClr val="976A41"/>
                    </a:solidFill>
                    <a:latin typeface="Calibri Light"/>
                    <a:ea typeface="黑体" pitchFamily="49" charset="-122"/>
                    <a:sym typeface="Arial" charset="0"/>
                  </a:rPr>
                  <a:t>家庭康复训练</a:t>
                </a:r>
                <a:endParaRPr lang="zh-CN" altLang="en-US" sz="2400">
                  <a:solidFill>
                    <a:srgbClr val="769336"/>
                  </a:solidFill>
                  <a:latin typeface="Calibri Light"/>
                  <a:ea typeface="黑体" pitchFamily="49" charset="-122"/>
                  <a:sym typeface="Arial" charset="0"/>
                </a:endParaRP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ox(in)">
                                      <p:cBhvr>
                                        <p:cTn id="1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6860" y="88051"/>
            <a:ext cx="3941145" cy="959633"/>
          </a:xfrm>
          <a:prstGeom prst="rect">
            <a:avLst/>
          </a:prstGeom>
          <a:noFill/>
          <a:ln>
            <a:noFill/>
          </a:ln>
        </p:spPr>
        <p:txBody>
          <a:bodyPr wrap="none">
            <a:spAutoFit/>
          </a:bodyPr>
          <a:lstStyle/>
          <a:p>
            <a:pPr algn="ctr" fontAlgn="auto">
              <a:spcBef>
                <a:spcPts val="0"/>
              </a:spcBef>
              <a:spcAft>
                <a:spcPts val="0"/>
              </a:spcAft>
              <a:defRPr/>
            </a:pPr>
            <a:r>
              <a:rPr lang="zh-CN" altLang="en-US" sz="7200" b="1">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华康少女文字W5(P)" panose="040F0500000000000000" charset="-122"/>
                <a:ea typeface="华康少女文字W5(P)" panose="040F0500000000000000" charset="-122"/>
              </a:rPr>
              <a:t>结构化教育</a:t>
            </a:r>
          </a:p>
        </p:txBody>
      </p:sp>
      <p:sp>
        <p:nvSpPr>
          <p:cNvPr id="3" name="文本框 2"/>
          <p:cNvSpPr txBox="1"/>
          <p:nvPr/>
        </p:nvSpPr>
        <p:spPr>
          <a:xfrm>
            <a:off x="684213" y="1028700"/>
            <a:ext cx="7986712" cy="5568950"/>
          </a:xfrm>
          <a:prstGeom prst="rect">
            <a:avLst/>
          </a:prstGeom>
          <a:noFill/>
        </p:spPr>
        <p:txBody>
          <a:bodyPr>
            <a:spAutoFit/>
          </a:bodyPr>
          <a:lstStyle/>
          <a:p>
            <a:pPr fontAlgn="auto">
              <a:lnSpc>
                <a:spcPct val="120000"/>
              </a:lnSpc>
              <a:spcBef>
                <a:spcPts val="0"/>
              </a:spcBef>
              <a:spcAft>
                <a:spcPts val="0"/>
              </a:spcAft>
              <a:defRPr/>
            </a:pPr>
            <a:r>
              <a:rPr lang="zh-CN" altLang="en-US" sz="2000">
                <a:solidFill>
                  <a:schemeClr val="accent5">
                    <a:lumMod val="75000"/>
                  </a:schemeClr>
                </a:solidFill>
                <a:latin typeface="Segoe Script" panose="020B0504020000000003" charset="0"/>
                <a:ea typeface="+mn-ea"/>
              </a:rPr>
              <a:t>TEACCH</a:t>
            </a:r>
            <a:r>
              <a:rPr lang="zh-CN" altLang="en-US" sz="2000">
                <a:latin typeface="+mn-lt"/>
                <a:ea typeface="+mn-ea"/>
              </a:rPr>
              <a:t> 为Treatment and Education of Autistic and related Communication Handicapped Children 之简称，意为自闭症及有沟通障碍儿童之治疗及教育。</a:t>
            </a:r>
          </a:p>
          <a:p>
            <a:pPr fontAlgn="auto">
              <a:lnSpc>
                <a:spcPct val="120000"/>
              </a:lnSpc>
              <a:spcBef>
                <a:spcPts val="0"/>
              </a:spcBef>
              <a:spcAft>
                <a:spcPts val="0"/>
              </a:spcAft>
              <a:defRPr/>
            </a:pPr>
            <a:r>
              <a:rPr lang="zh-CN" altLang="en-US" sz="2000">
                <a:latin typeface="+mn-lt"/>
                <a:ea typeface="+mn-ea"/>
              </a:rPr>
              <a:t>       是1970年由Eric Schople创建的,是一个个性化的教育训练项目。1972年美国北卡罗莱那州议会通过立法建立了自闭症和社交障碍儿童治疗教育部门该部门设在美国北卡罗莱那大学医学院精神科,该教育称结构化教育。</a:t>
            </a:r>
          </a:p>
          <a:p>
            <a:pPr fontAlgn="auto">
              <a:lnSpc>
                <a:spcPct val="120000"/>
              </a:lnSpc>
              <a:spcBef>
                <a:spcPts val="0"/>
              </a:spcBef>
              <a:spcAft>
                <a:spcPts val="0"/>
              </a:spcAft>
              <a:defRPr/>
            </a:pPr>
            <a:r>
              <a:rPr lang="zh-CN" altLang="en-US" sz="2000">
                <a:latin typeface="+mn-lt"/>
                <a:ea typeface="+mn-ea"/>
              </a:rPr>
              <a:t>       目前,“TEACCH”已成为</a:t>
            </a:r>
            <a:r>
              <a:rPr lang="zh-CN" altLang="en-US" sz="2000">
                <a:solidFill>
                  <a:srgbClr val="FF0000"/>
                </a:solidFill>
                <a:latin typeface="+mn-lt"/>
                <a:ea typeface="+mn-ea"/>
              </a:rPr>
              <a:t>自闭症和社交障碍儿童治疗和教育</a:t>
            </a:r>
            <a:r>
              <a:rPr lang="zh-CN" altLang="en-US" sz="2000">
                <a:latin typeface="+mn-lt"/>
                <a:ea typeface="+mn-ea"/>
              </a:rPr>
              <a:t>的代名词。TEACCH项目是美国北卡罗莱那大学的一个公共卫生项目,是一个以社区为基础,旨在改进自闭症和社交障碍儿童与家庭、亲人、社会相互理解,相互交流,相互沟通的项目。经过三十年的研究,TEACCH已成为一项对自闭症儿童治疗和教育非常有效的综合性教育措施。</a:t>
            </a:r>
          </a:p>
          <a:p>
            <a:pPr fontAlgn="auto">
              <a:lnSpc>
                <a:spcPct val="120000"/>
              </a:lnSpc>
              <a:spcBef>
                <a:spcPts val="0"/>
              </a:spcBef>
              <a:spcAft>
                <a:spcPts val="0"/>
              </a:spcAft>
              <a:defRPr/>
            </a:pPr>
            <a:r>
              <a:rPr lang="zh-CN" altLang="en-US" sz="2000">
                <a:latin typeface="+mn-lt"/>
                <a:ea typeface="+mn-ea"/>
              </a:rPr>
              <a:t>　　结构化教学是指导者安排有组织、有系统的学习环境，并尽量利用视觉提示，透过个别化学习计划，帮助自闭症儿童建立个人工作系统和习惯，培养他们独立工作的能力，以便融入集体和社会。</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004888" y="407988"/>
            <a:ext cx="6907212" cy="830262"/>
          </a:xfrm>
          <a:prstGeom prst="rect">
            <a:avLst/>
          </a:prstGeom>
          <a:noFill/>
          <a:ln w="9525">
            <a:noFill/>
            <a:miter lim="800000"/>
            <a:headEnd/>
            <a:tailEnd/>
          </a:ln>
        </p:spPr>
        <p:txBody>
          <a:bodyPr>
            <a:spAutoFit/>
          </a:bodyPr>
          <a:lstStyle/>
          <a:p>
            <a:r>
              <a:rPr lang="zh-CN" altLang="en-US" sz="2400">
                <a:ea typeface="黑体" pitchFamily="49" charset="-122"/>
              </a:rPr>
              <a:t>TEACCH其中一个特点是「结构化教学模式」，学生的学习环境和模式都有固定的结构和规律。</a:t>
            </a:r>
          </a:p>
        </p:txBody>
      </p:sp>
      <p:grpSp>
        <p:nvGrpSpPr>
          <p:cNvPr id="14" name="组合 13"/>
          <p:cNvGrpSpPr>
            <a:grpSpLocks/>
          </p:cNvGrpSpPr>
          <p:nvPr/>
        </p:nvGrpSpPr>
        <p:grpSpPr bwMode="auto">
          <a:xfrm>
            <a:off x="160338" y="1708150"/>
            <a:ext cx="3443287" cy="4016375"/>
            <a:chOff x="338" y="2690"/>
            <a:chExt cx="7230" cy="6326"/>
          </a:xfrm>
        </p:grpSpPr>
        <p:pic>
          <p:nvPicPr>
            <p:cNvPr id="54299" name="图片 2"/>
            <p:cNvPicPr>
              <a:picLocks noChangeAspect="1" noChangeArrowheads="1"/>
            </p:cNvPicPr>
            <p:nvPr/>
          </p:nvPicPr>
          <p:blipFill>
            <a:blip r:embed="rId3"/>
            <a:srcRect/>
            <a:stretch>
              <a:fillRect/>
            </a:stretch>
          </p:blipFill>
          <p:spPr bwMode="auto">
            <a:xfrm>
              <a:off x="338" y="2690"/>
              <a:ext cx="7230" cy="5420"/>
            </a:xfrm>
            <a:prstGeom prst="rect">
              <a:avLst/>
            </a:prstGeom>
            <a:noFill/>
            <a:ln w="9525">
              <a:noFill/>
              <a:miter lim="800000"/>
              <a:headEnd/>
              <a:tailEnd/>
            </a:ln>
          </p:spPr>
        </p:pic>
        <p:sp>
          <p:nvSpPr>
            <p:cNvPr id="54300" name="文本框 3"/>
            <p:cNvSpPr txBox="1">
              <a:spLocks noChangeArrowheads="1"/>
            </p:cNvSpPr>
            <p:nvPr/>
          </p:nvSpPr>
          <p:spPr bwMode="auto">
            <a:xfrm>
              <a:off x="1276" y="8436"/>
              <a:ext cx="4922" cy="580"/>
            </a:xfrm>
            <a:prstGeom prst="rect">
              <a:avLst/>
            </a:prstGeom>
            <a:noFill/>
            <a:ln w="9525">
              <a:noFill/>
              <a:miter lim="800000"/>
              <a:headEnd/>
              <a:tailEnd/>
            </a:ln>
          </p:spPr>
          <p:txBody>
            <a:bodyPr>
              <a:spAutoFit/>
            </a:bodyPr>
            <a:lstStyle/>
            <a:p>
              <a:pPr algn="ctr"/>
              <a:r>
                <a:rPr lang="zh-CN" altLang="en-US">
                  <a:latin typeface="仿宋" pitchFamily="49" charset="-122"/>
                  <a:ea typeface="仿宋" pitchFamily="49" charset="-122"/>
                  <a:sym typeface="+mn-ea"/>
                </a:rPr>
                <a:t>结构化设计的课室平面图</a:t>
              </a:r>
              <a:endParaRPr lang="zh-CN" altLang="en-US">
                <a:ea typeface="黑体" pitchFamily="49" charset="-122"/>
              </a:endParaRPr>
            </a:p>
          </p:txBody>
        </p:sp>
      </p:grpSp>
      <p:grpSp>
        <p:nvGrpSpPr>
          <p:cNvPr id="17" name="组合 16"/>
          <p:cNvGrpSpPr>
            <a:grpSpLocks/>
          </p:cNvGrpSpPr>
          <p:nvPr/>
        </p:nvGrpSpPr>
        <p:grpSpPr bwMode="auto">
          <a:xfrm>
            <a:off x="4068763" y="1417638"/>
            <a:ext cx="2082800" cy="2417762"/>
            <a:chOff x="8542" y="2232"/>
            <a:chExt cx="4376" cy="3809"/>
          </a:xfrm>
        </p:grpSpPr>
        <p:pic>
          <p:nvPicPr>
            <p:cNvPr id="54297" name="图片 5"/>
            <p:cNvPicPr>
              <a:picLocks noChangeAspect="1" noChangeArrowheads="1"/>
            </p:cNvPicPr>
            <p:nvPr/>
          </p:nvPicPr>
          <p:blipFill>
            <a:blip r:embed="rId4"/>
            <a:srcRect/>
            <a:stretch>
              <a:fillRect/>
            </a:stretch>
          </p:blipFill>
          <p:spPr bwMode="auto">
            <a:xfrm>
              <a:off x="8542" y="2232"/>
              <a:ext cx="4376" cy="3029"/>
            </a:xfrm>
            <a:prstGeom prst="rect">
              <a:avLst/>
            </a:prstGeom>
            <a:noFill/>
            <a:ln w="9525">
              <a:noFill/>
              <a:miter lim="800000"/>
              <a:headEnd/>
              <a:tailEnd/>
            </a:ln>
          </p:spPr>
        </p:pic>
        <p:sp>
          <p:nvSpPr>
            <p:cNvPr id="54298" name="文本框 14"/>
            <p:cNvSpPr txBox="1">
              <a:spLocks noChangeArrowheads="1"/>
            </p:cNvSpPr>
            <p:nvPr/>
          </p:nvSpPr>
          <p:spPr bwMode="auto">
            <a:xfrm>
              <a:off x="9638" y="5461"/>
              <a:ext cx="2367" cy="580"/>
            </a:xfrm>
            <a:prstGeom prst="rect">
              <a:avLst/>
            </a:prstGeom>
            <a:noFill/>
            <a:ln w="9525">
              <a:noFill/>
              <a:miter lim="800000"/>
              <a:headEnd/>
              <a:tailEnd/>
            </a:ln>
          </p:spPr>
          <p:txBody>
            <a:bodyPr>
              <a:spAutoFit/>
            </a:bodyPr>
            <a:lstStyle/>
            <a:p>
              <a:r>
                <a:rPr lang="zh-CN" altLang="en-US">
                  <a:latin typeface="仿宋" pitchFamily="49" charset="-122"/>
                  <a:ea typeface="仿宋" pitchFamily="49" charset="-122"/>
                  <a:sym typeface="+mn-ea"/>
                </a:rPr>
                <a:t>画画区</a:t>
              </a:r>
              <a:endParaRPr lang="zh-CN" altLang="en-US">
                <a:ea typeface="黑体" pitchFamily="49" charset="-122"/>
              </a:endParaRPr>
            </a:p>
          </p:txBody>
        </p:sp>
      </p:grpSp>
      <p:grpSp>
        <p:nvGrpSpPr>
          <p:cNvPr id="18" name="组合 17"/>
          <p:cNvGrpSpPr>
            <a:grpSpLocks/>
          </p:cNvGrpSpPr>
          <p:nvPr/>
        </p:nvGrpSpPr>
        <p:grpSpPr bwMode="auto">
          <a:xfrm>
            <a:off x="6632575" y="1352550"/>
            <a:ext cx="2052638" cy="2760663"/>
            <a:chOff x="13924" y="2131"/>
            <a:chExt cx="4310" cy="4346"/>
          </a:xfrm>
        </p:grpSpPr>
        <p:pic>
          <p:nvPicPr>
            <p:cNvPr id="54295" name="图片 6"/>
            <p:cNvPicPr>
              <a:picLocks noChangeAspect="1" noChangeArrowheads="1"/>
            </p:cNvPicPr>
            <p:nvPr/>
          </p:nvPicPr>
          <p:blipFill>
            <a:blip r:embed="rId5"/>
            <a:srcRect/>
            <a:stretch>
              <a:fillRect/>
            </a:stretch>
          </p:blipFill>
          <p:spPr bwMode="auto">
            <a:xfrm>
              <a:off x="13924" y="2131"/>
              <a:ext cx="4310" cy="3230"/>
            </a:xfrm>
            <a:prstGeom prst="rect">
              <a:avLst/>
            </a:prstGeom>
            <a:noFill/>
            <a:ln w="9525">
              <a:noFill/>
              <a:miter lim="800000"/>
              <a:headEnd/>
              <a:tailEnd/>
            </a:ln>
          </p:spPr>
        </p:pic>
        <p:sp>
          <p:nvSpPr>
            <p:cNvPr id="54296" name="文本框 15"/>
            <p:cNvSpPr txBox="1">
              <a:spLocks noChangeArrowheads="1"/>
            </p:cNvSpPr>
            <p:nvPr/>
          </p:nvSpPr>
          <p:spPr bwMode="auto">
            <a:xfrm>
              <a:off x="14907" y="5461"/>
              <a:ext cx="2603" cy="1016"/>
            </a:xfrm>
            <a:prstGeom prst="rect">
              <a:avLst/>
            </a:prstGeom>
            <a:noFill/>
            <a:ln w="9525">
              <a:noFill/>
              <a:miter lim="800000"/>
              <a:headEnd/>
              <a:tailEnd/>
            </a:ln>
          </p:spPr>
          <p:txBody>
            <a:bodyPr>
              <a:spAutoFit/>
            </a:bodyPr>
            <a:lstStyle/>
            <a:p>
              <a:r>
                <a:rPr lang="zh-CN" altLang="en-US">
                  <a:latin typeface="仿宋" pitchFamily="49" charset="-122"/>
                  <a:ea typeface="仿宋" pitchFamily="49" charset="-122"/>
                  <a:sym typeface="+mn-ea"/>
                </a:rPr>
                <a:t>社交区</a:t>
              </a:r>
              <a:endParaRPr lang="zh-CN" altLang="en-US">
                <a:latin typeface="仿宋" pitchFamily="49" charset="-122"/>
                <a:ea typeface="仿宋" pitchFamily="49" charset="-122"/>
              </a:endParaRPr>
            </a:p>
            <a:p>
              <a:endParaRPr lang="zh-CN" altLang="en-US">
                <a:ea typeface="黑体" pitchFamily="49" charset="-122"/>
              </a:endParaRPr>
            </a:p>
          </p:txBody>
        </p:sp>
      </p:grpSp>
      <p:grpSp>
        <p:nvGrpSpPr>
          <p:cNvPr id="22" name="组合 21"/>
          <p:cNvGrpSpPr>
            <a:grpSpLocks/>
          </p:cNvGrpSpPr>
          <p:nvPr/>
        </p:nvGrpSpPr>
        <p:grpSpPr bwMode="auto">
          <a:xfrm>
            <a:off x="6570663" y="2105025"/>
            <a:ext cx="2014537" cy="2311400"/>
            <a:chOff x="13798" y="3315"/>
            <a:chExt cx="4230" cy="3641"/>
          </a:xfrm>
        </p:grpSpPr>
        <p:pic>
          <p:nvPicPr>
            <p:cNvPr id="54293" name="图片 8"/>
            <p:cNvPicPr>
              <a:picLocks noChangeAspect="1" noChangeArrowheads="1"/>
            </p:cNvPicPr>
            <p:nvPr/>
          </p:nvPicPr>
          <p:blipFill>
            <a:blip r:embed="rId6"/>
            <a:srcRect/>
            <a:stretch>
              <a:fillRect/>
            </a:stretch>
          </p:blipFill>
          <p:spPr bwMode="auto">
            <a:xfrm>
              <a:off x="13798" y="3315"/>
              <a:ext cx="4230" cy="2947"/>
            </a:xfrm>
            <a:prstGeom prst="rect">
              <a:avLst/>
            </a:prstGeom>
            <a:noFill/>
            <a:ln w="9525">
              <a:noFill/>
              <a:miter lim="800000"/>
              <a:headEnd/>
              <a:tailEnd/>
            </a:ln>
          </p:spPr>
        </p:pic>
        <p:sp>
          <p:nvSpPr>
            <p:cNvPr id="54294" name="文本框 20"/>
            <p:cNvSpPr txBox="1">
              <a:spLocks noChangeArrowheads="1"/>
            </p:cNvSpPr>
            <p:nvPr/>
          </p:nvSpPr>
          <p:spPr bwMode="auto">
            <a:xfrm>
              <a:off x="14655" y="6376"/>
              <a:ext cx="2509" cy="580"/>
            </a:xfrm>
            <a:prstGeom prst="rect">
              <a:avLst/>
            </a:prstGeom>
            <a:noFill/>
            <a:ln w="9525">
              <a:noFill/>
              <a:miter lim="800000"/>
              <a:headEnd/>
              <a:tailEnd/>
            </a:ln>
          </p:spPr>
          <p:txBody>
            <a:bodyPr>
              <a:spAutoFit/>
            </a:bodyPr>
            <a:lstStyle/>
            <a:p>
              <a:r>
                <a:rPr lang="zh-CN" altLang="en-US">
                  <a:latin typeface="仿宋" pitchFamily="49" charset="-122"/>
                  <a:ea typeface="仿宋" pitchFamily="49" charset="-122"/>
                  <a:sym typeface="+mn-ea"/>
                </a:rPr>
                <a:t>音乐区</a:t>
              </a:r>
              <a:endParaRPr lang="zh-CN" altLang="en-US">
                <a:ea typeface="黑体" pitchFamily="49" charset="-122"/>
              </a:endParaRPr>
            </a:p>
          </p:txBody>
        </p:sp>
      </p:grpSp>
      <p:grpSp>
        <p:nvGrpSpPr>
          <p:cNvPr id="20" name="组合 19"/>
          <p:cNvGrpSpPr>
            <a:grpSpLocks/>
          </p:cNvGrpSpPr>
          <p:nvPr/>
        </p:nvGrpSpPr>
        <p:grpSpPr bwMode="auto">
          <a:xfrm>
            <a:off x="3824288" y="2105025"/>
            <a:ext cx="2139950" cy="2441575"/>
            <a:chOff x="8108" y="3315"/>
            <a:chExt cx="4492" cy="3846"/>
          </a:xfrm>
        </p:grpSpPr>
        <p:pic>
          <p:nvPicPr>
            <p:cNvPr id="54291" name="图片 7"/>
            <p:cNvPicPr>
              <a:picLocks noChangeAspect="1" noChangeArrowheads="1"/>
            </p:cNvPicPr>
            <p:nvPr/>
          </p:nvPicPr>
          <p:blipFill>
            <a:blip r:embed="rId7"/>
            <a:srcRect/>
            <a:stretch>
              <a:fillRect/>
            </a:stretch>
          </p:blipFill>
          <p:spPr bwMode="auto">
            <a:xfrm>
              <a:off x="8108" y="3315"/>
              <a:ext cx="4492" cy="3162"/>
            </a:xfrm>
            <a:prstGeom prst="rect">
              <a:avLst/>
            </a:prstGeom>
            <a:noFill/>
            <a:ln w="9525">
              <a:noFill/>
              <a:miter lim="800000"/>
              <a:headEnd/>
              <a:tailEnd/>
            </a:ln>
          </p:spPr>
        </p:pic>
        <p:sp>
          <p:nvSpPr>
            <p:cNvPr id="54292" name="文本框 18"/>
            <p:cNvSpPr txBox="1">
              <a:spLocks noChangeArrowheads="1"/>
            </p:cNvSpPr>
            <p:nvPr/>
          </p:nvSpPr>
          <p:spPr bwMode="auto">
            <a:xfrm>
              <a:off x="9007" y="6581"/>
              <a:ext cx="2635" cy="580"/>
            </a:xfrm>
            <a:prstGeom prst="rect">
              <a:avLst/>
            </a:prstGeom>
            <a:noFill/>
            <a:ln w="9525">
              <a:noFill/>
              <a:miter lim="800000"/>
              <a:headEnd/>
              <a:tailEnd/>
            </a:ln>
          </p:spPr>
          <p:txBody>
            <a:bodyPr>
              <a:spAutoFit/>
            </a:bodyPr>
            <a:lstStyle/>
            <a:p>
              <a:r>
                <a:rPr lang="zh-CN" altLang="en-US">
                  <a:latin typeface="仿宋" pitchFamily="49" charset="-122"/>
                  <a:ea typeface="仿宋" pitchFamily="49" charset="-122"/>
                  <a:sym typeface="+mn-ea"/>
                </a:rPr>
                <a:t>消闲区</a:t>
              </a:r>
              <a:endParaRPr lang="zh-CN" altLang="en-US">
                <a:ea typeface="黑体" pitchFamily="49" charset="-122"/>
              </a:endParaRPr>
            </a:p>
          </p:txBody>
        </p:sp>
      </p:grpSp>
      <p:grpSp>
        <p:nvGrpSpPr>
          <p:cNvPr id="26" name="组合 25"/>
          <p:cNvGrpSpPr>
            <a:grpSpLocks/>
          </p:cNvGrpSpPr>
          <p:nvPr/>
        </p:nvGrpSpPr>
        <p:grpSpPr bwMode="auto">
          <a:xfrm>
            <a:off x="4019550" y="2828925"/>
            <a:ext cx="2078038" cy="2428875"/>
            <a:chOff x="8439" y="4455"/>
            <a:chExt cx="4364" cy="3826"/>
          </a:xfrm>
        </p:grpSpPr>
        <p:pic>
          <p:nvPicPr>
            <p:cNvPr id="54289" name="图片 9"/>
            <p:cNvPicPr>
              <a:picLocks noChangeAspect="1" noChangeArrowheads="1"/>
            </p:cNvPicPr>
            <p:nvPr/>
          </p:nvPicPr>
          <p:blipFill>
            <a:blip r:embed="rId8"/>
            <a:srcRect/>
            <a:stretch>
              <a:fillRect/>
            </a:stretch>
          </p:blipFill>
          <p:spPr bwMode="auto">
            <a:xfrm>
              <a:off x="8439" y="4455"/>
              <a:ext cx="4365" cy="3028"/>
            </a:xfrm>
            <a:prstGeom prst="rect">
              <a:avLst/>
            </a:prstGeom>
            <a:noFill/>
            <a:ln w="9525">
              <a:noFill/>
              <a:miter lim="800000"/>
              <a:headEnd/>
              <a:tailEnd/>
            </a:ln>
          </p:spPr>
        </p:pic>
        <p:sp>
          <p:nvSpPr>
            <p:cNvPr id="54290" name="文本框 22"/>
            <p:cNvSpPr txBox="1">
              <a:spLocks noChangeArrowheads="1"/>
            </p:cNvSpPr>
            <p:nvPr/>
          </p:nvSpPr>
          <p:spPr bwMode="auto">
            <a:xfrm>
              <a:off x="9623" y="7701"/>
              <a:ext cx="2035" cy="580"/>
            </a:xfrm>
            <a:prstGeom prst="rect">
              <a:avLst/>
            </a:prstGeom>
            <a:noFill/>
            <a:ln w="9525">
              <a:noFill/>
              <a:miter lim="800000"/>
              <a:headEnd/>
              <a:tailEnd/>
            </a:ln>
          </p:spPr>
          <p:txBody>
            <a:bodyPr>
              <a:spAutoFit/>
            </a:bodyPr>
            <a:lstStyle/>
            <a:p>
              <a:r>
                <a:rPr lang="zh-CN" altLang="en-US">
                  <a:latin typeface="仿宋" pitchFamily="49" charset="-122"/>
                  <a:ea typeface="仿宋" pitchFamily="49" charset="-122"/>
                  <a:sym typeface="+mn-ea"/>
                </a:rPr>
                <a:t>个辅区 </a:t>
              </a:r>
              <a:endParaRPr lang="zh-CN" altLang="en-US">
                <a:ea typeface="黑体" pitchFamily="49" charset="-122"/>
              </a:endParaRPr>
            </a:p>
          </p:txBody>
        </p:sp>
      </p:grpSp>
      <p:grpSp>
        <p:nvGrpSpPr>
          <p:cNvPr id="27" name="组合 26"/>
          <p:cNvGrpSpPr>
            <a:grpSpLocks/>
          </p:cNvGrpSpPr>
          <p:nvPr/>
        </p:nvGrpSpPr>
        <p:grpSpPr bwMode="auto">
          <a:xfrm>
            <a:off x="6699250" y="2622550"/>
            <a:ext cx="2041525" cy="2825750"/>
            <a:chOff x="14064" y="4130"/>
            <a:chExt cx="4288" cy="4451"/>
          </a:xfrm>
        </p:grpSpPr>
        <p:pic>
          <p:nvPicPr>
            <p:cNvPr id="54287" name="图片 10"/>
            <p:cNvPicPr>
              <a:picLocks noChangeAspect="1" noChangeArrowheads="1"/>
            </p:cNvPicPr>
            <p:nvPr/>
          </p:nvPicPr>
          <p:blipFill>
            <a:blip r:embed="rId9"/>
            <a:srcRect/>
            <a:stretch>
              <a:fillRect/>
            </a:stretch>
          </p:blipFill>
          <p:spPr bwMode="auto">
            <a:xfrm>
              <a:off x="14064" y="4130"/>
              <a:ext cx="4289" cy="3679"/>
            </a:xfrm>
            <a:prstGeom prst="rect">
              <a:avLst/>
            </a:prstGeom>
            <a:noFill/>
            <a:ln w="9525">
              <a:noFill/>
              <a:miter lim="800000"/>
              <a:headEnd/>
              <a:tailEnd/>
            </a:ln>
          </p:spPr>
        </p:pic>
        <p:sp>
          <p:nvSpPr>
            <p:cNvPr id="54288" name="文本框 23"/>
            <p:cNvSpPr txBox="1">
              <a:spLocks noChangeArrowheads="1"/>
            </p:cNvSpPr>
            <p:nvPr/>
          </p:nvSpPr>
          <p:spPr bwMode="auto">
            <a:xfrm>
              <a:off x="15129" y="8001"/>
              <a:ext cx="2224" cy="580"/>
            </a:xfrm>
            <a:prstGeom prst="rect">
              <a:avLst/>
            </a:prstGeom>
            <a:noFill/>
            <a:ln w="9525">
              <a:noFill/>
              <a:miter lim="800000"/>
              <a:headEnd/>
              <a:tailEnd/>
            </a:ln>
          </p:spPr>
          <p:txBody>
            <a:bodyPr>
              <a:spAutoFit/>
            </a:bodyPr>
            <a:lstStyle/>
            <a:p>
              <a:r>
                <a:rPr lang="zh-CN" altLang="en-US">
                  <a:latin typeface="仿宋" pitchFamily="49" charset="-122"/>
                  <a:ea typeface="仿宋" pitchFamily="49" charset="-122"/>
                  <a:sym typeface="+mn-ea"/>
                </a:rPr>
                <a:t>小组区</a:t>
              </a:r>
              <a:endParaRPr lang="zh-CN" altLang="en-US">
                <a:ea typeface="黑体" pitchFamily="49" charset="-122"/>
              </a:endParaRPr>
            </a:p>
          </p:txBody>
        </p:sp>
      </p:grpSp>
      <p:grpSp>
        <p:nvGrpSpPr>
          <p:cNvPr id="29" name="组合 28"/>
          <p:cNvGrpSpPr>
            <a:grpSpLocks/>
          </p:cNvGrpSpPr>
          <p:nvPr/>
        </p:nvGrpSpPr>
        <p:grpSpPr bwMode="auto">
          <a:xfrm>
            <a:off x="3824288" y="3502025"/>
            <a:ext cx="2392362" cy="2917825"/>
            <a:chOff x="8030" y="5514"/>
            <a:chExt cx="5022" cy="4596"/>
          </a:xfrm>
        </p:grpSpPr>
        <p:pic>
          <p:nvPicPr>
            <p:cNvPr id="54285" name="图片 11"/>
            <p:cNvPicPr>
              <a:picLocks noChangeAspect="1" noChangeArrowheads="1"/>
            </p:cNvPicPr>
            <p:nvPr/>
          </p:nvPicPr>
          <p:blipFill>
            <a:blip r:embed="rId10"/>
            <a:srcRect/>
            <a:stretch>
              <a:fillRect/>
            </a:stretch>
          </p:blipFill>
          <p:spPr bwMode="auto">
            <a:xfrm>
              <a:off x="8030" y="5514"/>
              <a:ext cx="5023" cy="3787"/>
            </a:xfrm>
            <a:prstGeom prst="rect">
              <a:avLst/>
            </a:prstGeom>
            <a:noFill/>
            <a:ln w="9525">
              <a:noFill/>
              <a:miter lim="800000"/>
              <a:headEnd/>
              <a:tailEnd/>
            </a:ln>
          </p:spPr>
        </p:pic>
        <p:sp>
          <p:nvSpPr>
            <p:cNvPr id="54286" name="文本框 27"/>
            <p:cNvSpPr txBox="1">
              <a:spLocks noChangeArrowheads="1"/>
            </p:cNvSpPr>
            <p:nvPr/>
          </p:nvSpPr>
          <p:spPr bwMode="auto">
            <a:xfrm>
              <a:off x="9339" y="9530"/>
              <a:ext cx="3168" cy="580"/>
            </a:xfrm>
            <a:prstGeom prst="rect">
              <a:avLst/>
            </a:prstGeom>
            <a:noFill/>
            <a:ln w="9525">
              <a:noFill/>
              <a:miter lim="800000"/>
              <a:headEnd/>
              <a:tailEnd/>
            </a:ln>
          </p:spPr>
          <p:txBody>
            <a:bodyPr wrap="none">
              <a:spAutoFit/>
            </a:bodyPr>
            <a:lstStyle/>
            <a:p>
              <a:r>
                <a:rPr lang="zh-CN" altLang="en-US">
                  <a:latin typeface="仿宋" pitchFamily="49" charset="-122"/>
                  <a:ea typeface="仿宋" pitchFamily="49" charset="-122"/>
                  <a:sym typeface="+mn-ea"/>
                </a:rPr>
                <a:t>个别学生之工作区</a:t>
              </a:r>
              <a:endParaRPr lang="zh-CN" altLang="en-US">
                <a:ea typeface="黑体" pitchFamily="49" charset="-122"/>
              </a:endParaRPr>
            </a:p>
          </p:txBody>
        </p:sp>
      </p:grpSp>
      <p:grpSp>
        <p:nvGrpSpPr>
          <p:cNvPr id="32" name="组合 31"/>
          <p:cNvGrpSpPr>
            <a:grpSpLocks/>
          </p:cNvGrpSpPr>
          <p:nvPr/>
        </p:nvGrpSpPr>
        <p:grpSpPr bwMode="auto">
          <a:xfrm>
            <a:off x="6516688" y="3213100"/>
            <a:ext cx="2336800" cy="3559175"/>
            <a:chOff x="13625" y="5514"/>
            <a:chExt cx="4909" cy="5607"/>
          </a:xfrm>
        </p:grpSpPr>
        <p:pic>
          <p:nvPicPr>
            <p:cNvPr id="54283" name="图片 12"/>
            <p:cNvPicPr>
              <a:picLocks noChangeAspect="1" noChangeArrowheads="1"/>
            </p:cNvPicPr>
            <p:nvPr/>
          </p:nvPicPr>
          <p:blipFill>
            <a:blip r:embed="rId11"/>
            <a:srcRect/>
            <a:stretch>
              <a:fillRect/>
            </a:stretch>
          </p:blipFill>
          <p:spPr bwMode="auto">
            <a:xfrm>
              <a:off x="13625" y="5514"/>
              <a:ext cx="4909" cy="3502"/>
            </a:xfrm>
            <a:prstGeom prst="rect">
              <a:avLst/>
            </a:prstGeom>
            <a:noFill/>
            <a:ln w="9525">
              <a:noFill/>
              <a:miter lim="800000"/>
              <a:headEnd/>
              <a:tailEnd/>
            </a:ln>
          </p:spPr>
        </p:pic>
        <p:sp>
          <p:nvSpPr>
            <p:cNvPr id="54284" name="文本框 30"/>
            <p:cNvSpPr txBox="1">
              <a:spLocks noChangeArrowheads="1"/>
            </p:cNvSpPr>
            <p:nvPr/>
          </p:nvSpPr>
          <p:spPr bwMode="auto">
            <a:xfrm>
              <a:off x="13945" y="9245"/>
              <a:ext cx="4588" cy="1876"/>
            </a:xfrm>
            <a:prstGeom prst="rect">
              <a:avLst/>
            </a:prstGeom>
            <a:noFill/>
            <a:ln w="9525">
              <a:noFill/>
              <a:miter lim="800000"/>
              <a:headEnd/>
              <a:tailEnd/>
            </a:ln>
          </p:spPr>
          <p:txBody>
            <a:bodyPr>
              <a:spAutoFit/>
            </a:bodyPr>
            <a:lstStyle/>
            <a:p>
              <a:r>
                <a:rPr lang="zh-CN" altLang="en-US">
                  <a:latin typeface="仿宋" pitchFamily="49" charset="-122"/>
                  <a:ea typeface="仿宋" pitchFamily="49" charset="-122"/>
                  <a:sym typeface="+mn-ea"/>
                </a:rPr>
                <a:t>匡智元朗晨曦学校因应实际环境条件及需要而设计的结构化教学教室布置。</a:t>
              </a:r>
              <a:endParaRPr lang="zh-CN" altLang="en-US">
                <a:ea typeface="黑体" pitchFamily="49"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in)">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ox(in)">
                                      <p:cBhvr>
                                        <p:cTn id="33" dur="2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ox(in)">
                                      <p:cBhvr>
                                        <p:cTn id="38" dur="2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ox(in)">
                                      <p:cBhvr>
                                        <p:cTn id="43" dur="20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ox(in)">
                                      <p:cBhvr>
                                        <p:cTn id="48" dur="20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ox(in)">
                                      <p:cBhvr>
                                        <p:cTn id="5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755650" y="404813"/>
            <a:ext cx="1265238" cy="701675"/>
          </a:xfrm>
          <a:prstGeom prst="rect">
            <a:avLst/>
          </a:prstGeom>
          <a:noFill/>
          <a:ln w="9525">
            <a:noFill/>
            <a:miter lim="800000"/>
            <a:headEnd/>
            <a:tailEnd/>
          </a:ln>
        </p:spPr>
        <p:txBody>
          <a:bodyPr>
            <a:spAutoFit/>
          </a:bodyPr>
          <a:lstStyle/>
          <a:p>
            <a:r>
              <a:rPr lang="zh-CN" altLang="en-US" sz="4000">
                <a:solidFill>
                  <a:srgbClr val="009900"/>
                </a:solidFill>
                <a:latin typeface="Calibri" pitchFamily="34" charset="0"/>
                <a:ea typeface="汉仪楷体简" pitchFamily="49" charset="-122"/>
              </a:rPr>
              <a:t>性格</a:t>
            </a:r>
          </a:p>
        </p:txBody>
      </p:sp>
      <p:sp>
        <p:nvSpPr>
          <p:cNvPr id="17410" name="TextBox 4"/>
          <p:cNvSpPr txBox="1">
            <a:spLocks noChangeArrowheads="1"/>
          </p:cNvSpPr>
          <p:nvPr/>
        </p:nvSpPr>
        <p:spPr bwMode="auto">
          <a:xfrm>
            <a:off x="1042988" y="1268413"/>
            <a:ext cx="7129462" cy="1800225"/>
          </a:xfrm>
          <a:prstGeom prst="rect">
            <a:avLst/>
          </a:prstGeom>
          <a:noFill/>
          <a:ln w="9525">
            <a:noFill/>
            <a:miter lim="800000"/>
            <a:headEnd/>
            <a:tailEnd/>
          </a:ln>
        </p:spPr>
        <p:txBody>
          <a:bodyPr>
            <a:spAutoFit/>
          </a:bodyPr>
          <a:lstStyle/>
          <a:p>
            <a:r>
              <a:rPr lang="zh-CN" altLang="en-US" sz="2800" b="1">
                <a:solidFill>
                  <a:schemeClr val="hlink"/>
                </a:solidFill>
                <a:latin typeface="Calibri" pitchFamily="34" charset="0"/>
                <a:ea typeface="汉仪楷体简" pitchFamily="49" charset="-122"/>
              </a:rPr>
              <a:t>个体在生活过程中所形成的对客观现实稳固的态度以及与之相适应的习惯的行为方式。是一个人的心理面貌本质属性的独特结合，也是个体之间差异的一个主要方面。</a:t>
            </a:r>
            <a:r>
              <a:rPr lang="en-US" altLang="zh-CN" sz="2800" baseline="30000">
                <a:latin typeface="Calibri" pitchFamily="34" charset="0"/>
                <a:ea typeface="汉仪楷体简" pitchFamily="49" charset="-122"/>
              </a:rPr>
              <a:t>[1][2]</a:t>
            </a:r>
          </a:p>
        </p:txBody>
      </p:sp>
      <p:sp>
        <p:nvSpPr>
          <p:cNvPr id="17411" name="TextBox 5"/>
          <p:cNvSpPr txBox="1">
            <a:spLocks noChangeArrowheads="1"/>
          </p:cNvSpPr>
          <p:nvPr/>
        </p:nvSpPr>
        <p:spPr bwMode="auto">
          <a:xfrm>
            <a:off x="1116013" y="3476625"/>
            <a:ext cx="1962150" cy="519113"/>
          </a:xfrm>
          <a:prstGeom prst="rect">
            <a:avLst/>
          </a:prstGeom>
          <a:noFill/>
          <a:ln w="9525">
            <a:noFill/>
            <a:miter lim="800000"/>
            <a:headEnd/>
            <a:tailEnd/>
          </a:ln>
        </p:spPr>
        <p:txBody>
          <a:bodyPr wrap="none">
            <a:spAutoFit/>
          </a:bodyPr>
          <a:lstStyle/>
          <a:p>
            <a:r>
              <a:rPr lang="zh-CN" altLang="en-US" sz="2800">
                <a:latin typeface="Calibri" pitchFamily="34" charset="0"/>
                <a:ea typeface="汉仪楷体简" pitchFamily="49" charset="-122"/>
              </a:rPr>
              <a:t>性格表现</a:t>
            </a:r>
            <a:r>
              <a:rPr lang="zh-CN" altLang="en-US" sz="2800">
                <a:latin typeface="Calibri" pitchFamily="34" charset="0"/>
              </a:rPr>
              <a:t>：</a:t>
            </a:r>
            <a:endParaRPr lang="en-US" altLang="zh-CN" sz="2800">
              <a:latin typeface="Calibri" pitchFamily="34" charset="0"/>
            </a:endParaRPr>
          </a:p>
        </p:txBody>
      </p:sp>
      <p:sp>
        <p:nvSpPr>
          <p:cNvPr id="17412" name="Rectangle 7"/>
          <p:cNvSpPr>
            <a:spLocks noChangeArrowheads="1"/>
          </p:cNvSpPr>
          <p:nvPr/>
        </p:nvSpPr>
        <p:spPr bwMode="auto">
          <a:xfrm>
            <a:off x="3059113" y="3573463"/>
            <a:ext cx="3562350" cy="519112"/>
          </a:xfrm>
          <a:prstGeom prst="rect">
            <a:avLst/>
          </a:prstGeom>
          <a:noFill/>
          <a:ln w="9525">
            <a:noFill/>
            <a:miter lim="800000"/>
            <a:headEnd/>
            <a:tailEnd/>
          </a:ln>
        </p:spPr>
        <p:txBody>
          <a:bodyPr wrap="none">
            <a:spAutoFit/>
          </a:bodyPr>
          <a:lstStyle/>
          <a:p>
            <a:r>
              <a:rPr lang="en-US" altLang="zh-CN" sz="2800">
                <a:latin typeface="汉仪楷体简" pitchFamily="49" charset="-122"/>
                <a:ea typeface="汉仪楷体简" pitchFamily="49" charset="-122"/>
              </a:rPr>
              <a:t>1</a:t>
            </a:r>
            <a:r>
              <a:rPr lang="zh-CN" altLang="en-US" sz="2800">
                <a:latin typeface="汉仪楷体简" pitchFamily="49" charset="-122"/>
                <a:ea typeface="汉仪楷体简" pitchFamily="49" charset="-122"/>
              </a:rPr>
              <a:t>、对现实态度的表现</a:t>
            </a:r>
          </a:p>
        </p:txBody>
      </p:sp>
      <p:sp>
        <p:nvSpPr>
          <p:cNvPr id="17413" name="Text Box 8"/>
          <p:cNvSpPr txBox="1">
            <a:spLocks noChangeArrowheads="1"/>
          </p:cNvSpPr>
          <p:nvPr/>
        </p:nvSpPr>
        <p:spPr bwMode="auto">
          <a:xfrm>
            <a:off x="3059113" y="4149725"/>
            <a:ext cx="2139950" cy="519113"/>
          </a:xfrm>
          <a:prstGeom prst="rect">
            <a:avLst/>
          </a:prstGeom>
          <a:noFill/>
          <a:ln w="9525">
            <a:noFill/>
            <a:miter lim="800000"/>
            <a:headEnd/>
            <a:tailEnd/>
          </a:ln>
        </p:spPr>
        <p:txBody>
          <a:bodyPr wrap="none">
            <a:spAutoFit/>
          </a:bodyPr>
          <a:lstStyle/>
          <a:p>
            <a:r>
              <a:rPr lang="en-US" altLang="zh-CN" sz="2800">
                <a:latin typeface="汉仪楷体简" pitchFamily="49" charset="-122"/>
                <a:ea typeface="汉仪楷体简" pitchFamily="49" charset="-122"/>
              </a:rPr>
              <a:t>2</a:t>
            </a:r>
            <a:r>
              <a:rPr lang="zh-CN" altLang="en-US" sz="2800">
                <a:latin typeface="汉仪楷体简" pitchFamily="49" charset="-122"/>
                <a:ea typeface="汉仪楷体简" pitchFamily="49" charset="-122"/>
              </a:rPr>
              <a:t>、情绪特征</a:t>
            </a:r>
          </a:p>
        </p:txBody>
      </p:sp>
      <p:sp>
        <p:nvSpPr>
          <p:cNvPr id="17414" name="Text Box 9"/>
          <p:cNvSpPr txBox="1">
            <a:spLocks noChangeArrowheads="1"/>
          </p:cNvSpPr>
          <p:nvPr/>
        </p:nvSpPr>
        <p:spPr bwMode="auto">
          <a:xfrm>
            <a:off x="3059113" y="4724400"/>
            <a:ext cx="2139950" cy="519113"/>
          </a:xfrm>
          <a:prstGeom prst="rect">
            <a:avLst/>
          </a:prstGeom>
          <a:noFill/>
          <a:ln w="9525">
            <a:noFill/>
            <a:miter lim="800000"/>
            <a:headEnd/>
            <a:tailEnd/>
          </a:ln>
        </p:spPr>
        <p:txBody>
          <a:bodyPr wrap="none">
            <a:spAutoFit/>
          </a:bodyPr>
          <a:lstStyle/>
          <a:p>
            <a:r>
              <a:rPr lang="en-US" altLang="zh-CN" sz="2800">
                <a:latin typeface="汉仪楷体简" pitchFamily="49" charset="-122"/>
                <a:ea typeface="汉仪楷体简" pitchFamily="49" charset="-122"/>
              </a:rPr>
              <a:t>3</a:t>
            </a:r>
            <a:r>
              <a:rPr lang="zh-CN" altLang="en-US" sz="2800">
                <a:latin typeface="汉仪楷体简" pitchFamily="49" charset="-122"/>
                <a:ea typeface="汉仪楷体简" pitchFamily="49" charset="-122"/>
              </a:rPr>
              <a:t>、意志特征</a:t>
            </a:r>
          </a:p>
        </p:txBody>
      </p:sp>
      <p:sp>
        <p:nvSpPr>
          <p:cNvPr id="17415" name="Text Box 10"/>
          <p:cNvSpPr txBox="1">
            <a:spLocks noChangeArrowheads="1"/>
          </p:cNvSpPr>
          <p:nvPr/>
        </p:nvSpPr>
        <p:spPr bwMode="auto">
          <a:xfrm>
            <a:off x="3059113" y="5300663"/>
            <a:ext cx="2139950" cy="519112"/>
          </a:xfrm>
          <a:prstGeom prst="rect">
            <a:avLst/>
          </a:prstGeom>
          <a:noFill/>
          <a:ln w="9525">
            <a:noFill/>
            <a:miter lim="800000"/>
            <a:headEnd/>
            <a:tailEnd/>
          </a:ln>
        </p:spPr>
        <p:txBody>
          <a:bodyPr wrap="none">
            <a:spAutoFit/>
          </a:bodyPr>
          <a:lstStyle/>
          <a:p>
            <a:r>
              <a:rPr lang="en-US" altLang="zh-CN" sz="2800">
                <a:latin typeface="汉仪楷体简" pitchFamily="49" charset="-122"/>
                <a:ea typeface="汉仪楷体简" pitchFamily="49" charset="-122"/>
              </a:rPr>
              <a:t>4</a:t>
            </a:r>
            <a:r>
              <a:rPr lang="zh-CN" altLang="en-US" sz="2800">
                <a:latin typeface="汉仪楷体简" pitchFamily="49" charset="-122"/>
                <a:ea typeface="汉仪楷体简" pitchFamily="49" charset="-122"/>
              </a:rPr>
              <a:t>、理智特征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additive="base">
                                        <p:cTn id="7" dur="500" fill="hold"/>
                                        <p:tgtEl>
                                          <p:spTgt spid="17409"/>
                                        </p:tgtEl>
                                        <p:attrNameLst>
                                          <p:attrName>ppt_x</p:attrName>
                                        </p:attrNameLst>
                                      </p:cBhvr>
                                      <p:tavLst>
                                        <p:tav tm="0">
                                          <p:val>
                                            <p:strVal val="0-#ppt_w/2"/>
                                          </p:val>
                                        </p:tav>
                                        <p:tav tm="100000">
                                          <p:val>
                                            <p:strVal val="#ppt_x"/>
                                          </p:val>
                                        </p:tav>
                                      </p:tavLst>
                                    </p:anim>
                                    <p:anim calcmode="lin" valueType="num">
                                      <p:cBhvr additive="base">
                                        <p:cTn id="8" dur="500" fill="hold"/>
                                        <p:tgtEl>
                                          <p:spTgt spid="174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checkerboard(across)">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7411">
                                            <p:txEl>
                                              <p:pRg st="0" end="0"/>
                                            </p:txEl>
                                          </p:spTgt>
                                        </p:tgtEl>
                                        <p:attrNameLst>
                                          <p:attrName>style.visibility</p:attrName>
                                        </p:attrNameLst>
                                      </p:cBhvr>
                                      <p:to>
                                        <p:strVal val="visible"/>
                                      </p:to>
                                    </p:set>
                                    <p:anim calcmode="lin" valueType="num">
                                      <p:cBhvr additive="base">
                                        <p:cTn id="18"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7412">
                                            <p:txEl>
                                              <p:pRg st="0" end="0"/>
                                            </p:txEl>
                                          </p:spTgt>
                                        </p:tgtEl>
                                        <p:attrNameLst>
                                          <p:attrName>style.visibility</p:attrName>
                                        </p:attrNameLst>
                                      </p:cBhvr>
                                      <p:to>
                                        <p:strVal val="visible"/>
                                      </p:to>
                                    </p:set>
                                    <p:anim calcmode="lin" valueType="num">
                                      <p:cBhvr additive="base">
                                        <p:cTn id="24" dur="500" fill="hold"/>
                                        <p:tgtEl>
                                          <p:spTgt spid="1741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7413"/>
                                        </p:tgtEl>
                                        <p:attrNameLst>
                                          <p:attrName>style.visibility</p:attrName>
                                        </p:attrNameLst>
                                      </p:cBhvr>
                                      <p:to>
                                        <p:strVal val="visible"/>
                                      </p:to>
                                    </p:set>
                                    <p:anim calcmode="lin" valueType="num">
                                      <p:cBhvr additive="base">
                                        <p:cTn id="30" dur="500" fill="hold"/>
                                        <p:tgtEl>
                                          <p:spTgt spid="17413"/>
                                        </p:tgtEl>
                                        <p:attrNameLst>
                                          <p:attrName>ppt_x</p:attrName>
                                        </p:attrNameLst>
                                      </p:cBhvr>
                                      <p:tavLst>
                                        <p:tav tm="0">
                                          <p:val>
                                            <p:strVal val="1+#ppt_w/2"/>
                                          </p:val>
                                        </p:tav>
                                        <p:tav tm="100000">
                                          <p:val>
                                            <p:strVal val="#ppt_x"/>
                                          </p:val>
                                        </p:tav>
                                      </p:tavLst>
                                    </p:anim>
                                    <p:anim calcmode="lin" valueType="num">
                                      <p:cBhvr additive="base">
                                        <p:cTn id="31"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7414">
                                            <p:txEl>
                                              <p:pRg st="0" end="0"/>
                                            </p:txEl>
                                          </p:spTgt>
                                        </p:tgtEl>
                                        <p:attrNameLst>
                                          <p:attrName>style.visibility</p:attrName>
                                        </p:attrNameLst>
                                      </p:cBhvr>
                                      <p:to>
                                        <p:strVal val="visible"/>
                                      </p:to>
                                    </p:set>
                                    <p:anim calcmode="lin" valueType="num">
                                      <p:cBhvr additive="base">
                                        <p:cTn id="36" dur="500" fill="hold"/>
                                        <p:tgtEl>
                                          <p:spTgt spid="17414">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74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7415"/>
                                        </p:tgtEl>
                                        <p:attrNameLst>
                                          <p:attrName>style.visibility</p:attrName>
                                        </p:attrNameLst>
                                      </p:cBhvr>
                                      <p:to>
                                        <p:strVal val="visible"/>
                                      </p:to>
                                    </p:set>
                                    <p:anim calcmode="lin" valueType="num">
                                      <p:cBhvr additive="base">
                                        <p:cTn id="42" dur="500" fill="hold"/>
                                        <p:tgtEl>
                                          <p:spTgt spid="17415"/>
                                        </p:tgtEl>
                                        <p:attrNameLst>
                                          <p:attrName>ppt_x</p:attrName>
                                        </p:attrNameLst>
                                      </p:cBhvr>
                                      <p:tavLst>
                                        <p:tav tm="0">
                                          <p:val>
                                            <p:strVal val="1+#ppt_w/2"/>
                                          </p:val>
                                        </p:tav>
                                        <p:tav tm="100000">
                                          <p:val>
                                            <p:strVal val="#ppt_x"/>
                                          </p:val>
                                        </p:tav>
                                      </p:tavLst>
                                    </p:anim>
                                    <p:anim calcmode="lin" valueType="num">
                                      <p:cBhvr additive="base">
                                        <p:cTn id="43"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10" grpId="0"/>
      <p:bldP spid="17413" grpId="0"/>
      <p:bldP spid="174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2407" y="424180"/>
            <a:ext cx="1514227" cy="1198880"/>
          </a:xfrm>
          <a:prstGeom prst="rect">
            <a:avLst/>
          </a:prstGeom>
          <a:noFill/>
          <a:ln>
            <a:noFill/>
          </a:ln>
        </p:spPr>
        <p:txBody>
          <a:bodyPr wrap="none">
            <a:spAutoFit/>
          </a:bodyPr>
          <a:lstStyle/>
          <a:p>
            <a:pPr algn="ctr" fontAlgn="auto">
              <a:spcBef>
                <a:spcPts val="0"/>
              </a:spcBef>
              <a:spcAft>
                <a:spcPts val="0"/>
              </a:spcAft>
              <a:defRPr/>
            </a:pPr>
            <a:r>
              <a:rPr lang="zh-CN" altLang="en-US" sz="7200" b="1">
                <a:solidFill>
                  <a:schemeClr val="bg1"/>
                </a:solidFill>
                <a:effectLst>
                  <a:glow rad="139700">
                    <a:srgbClr val="70AD47">
                      <a:alpha val="40000"/>
                      <a:satMod val="175000"/>
                    </a:srgbClr>
                  </a:glow>
                </a:effectLst>
                <a:latin typeface="+mn-lt"/>
                <a:ea typeface="+mn-ea"/>
              </a:rPr>
              <a:t>训练</a:t>
            </a:r>
          </a:p>
        </p:txBody>
      </p:sp>
      <p:grpSp>
        <p:nvGrpSpPr>
          <p:cNvPr id="5" name="组合 4"/>
          <p:cNvGrpSpPr>
            <a:grpSpLocks/>
          </p:cNvGrpSpPr>
          <p:nvPr/>
        </p:nvGrpSpPr>
        <p:grpSpPr bwMode="auto">
          <a:xfrm>
            <a:off x="971550" y="1795463"/>
            <a:ext cx="6245225" cy="2570162"/>
            <a:chOff x="1685" y="2688"/>
            <a:chExt cx="13114" cy="4046"/>
          </a:xfrm>
        </p:grpSpPr>
        <p:sp>
          <p:nvSpPr>
            <p:cNvPr id="4" name="圆角矩形 3"/>
            <p:cNvSpPr/>
            <p:nvPr/>
          </p:nvSpPr>
          <p:spPr>
            <a:xfrm>
              <a:off x="1685" y="2688"/>
              <a:ext cx="10981" cy="4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301" name="文本框 2"/>
            <p:cNvSpPr txBox="1">
              <a:spLocks noChangeArrowheads="1"/>
            </p:cNvSpPr>
            <p:nvPr/>
          </p:nvSpPr>
          <p:spPr bwMode="auto">
            <a:xfrm>
              <a:off x="1765" y="3038"/>
              <a:ext cx="13034" cy="2446"/>
            </a:xfrm>
            <a:prstGeom prst="rect">
              <a:avLst/>
            </a:prstGeom>
            <a:noFill/>
            <a:ln w="9525">
              <a:noFill/>
              <a:miter lim="800000"/>
              <a:headEnd/>
              <a:tailEnd/>
            </a:ln>
          </p:spPr>
          <p:txBody>
            <a:bodyPr>
              <a:spAutoFit/>
            </a:bodyPr>
            <a:lstStyle/>
            <a:p>
              <a:r>
                <a:rPr lang="zh-CN" altLang="en-US" sz="3200">
                  <a:latin typeface="华文新魏"/>
                  <a:ea typeface="华文新魏"/>
                  <a:cs typeface="华文新魏"/>
                </a:rPr>
                <a:t>第一阶段为前期观察阶段</a:t>
              </a:r>
            </a:p>
            <a:p>
              <a:r>
                <a:rPr lang="zh-CN" altLang="en-US" sz="3200">
                  <a:latin typeface="华文新魏"/>
                  <a:ea typeface="华文新魏"/>
                  <a:cs typeface="华文新魏"/>
                </a:rPr>
                <a:t>第二阶段为适应阶段</a:t>
              </a:r>
            </a:p>
            <a:p>
              <a:r>
                <a:rPr lang="zh-CN" altLang="en-US" sz="3200">
                  <a:latin typeface="华文新魏"/>
                  <a:ea typeface="华文新魏"/>
                  <a:cs typeface="华文新魏"/>
                </a:rPr>
                <a:t>第三阶段为训练实施阶段</a:t>
              </a:r>
            </a:p>
          </p:txBody>
        </p:sp>
      </p:grpSp>
      <p:grpSp>
        <p:nvGrpSpPr>
          <p:cNvPr id="28" name="组合 27"/>
          <p:cNvGrpSpPr/>
          <p:nvPr/>
        </p:nvGrpSpPr>
        <p:grpSpPr>
          <a:xfrm>
            <a:off x="797798" y="4409440"/>
            <a:ext cx="7382827" cy="1329055"/>
            <a:chOff x="1721" y="6904"/>
            <a:chExt cx="15502" cy="2093"/>
          </a:xfrm>
          <a:noFill/>
        </p:grpSpPr>
        <p:sp>
          <p:nvSpPr>
            <p:cNvPr id="7" name="文本框 6"/>
            <p:cNvSpPr txBox="1"/>
            <p:nvPr/>
          </p:nvSpPr>
          <p:spPr>
            <a:xfrm>
              <a:off x="1721" y="6904"/>
              <a:ext cx="15502" cy="1452"/>
            </a:xfrm>
            <a:prstGeom prst="rect">
              <a:avLst/>
            </a:prstGeom>
            <a:grpFill/>
          </p:spPr>
          <p:txBody>
            <a:bodyPr>
              <a:spAutoFit/>
            </a:bodyPr>
            <a:lstStyle/>
            <a:p>
              <a:pPr fontAlgn="auto">
                <a:spcBef>
                  <a:spcPts val="0"/>
                </a:spcBef>
                <a:spcAft>
                  <a:spcPts val="0"/>
                </a:spcAft>
                <a:defRPr/>
              </a:pPr>
              <a:r>
                <a:rPr lang="zh-CN" altLang="en-US">
                  <a:latin typeface="+mn-lt"/>
                  <a:ea typeface="+mn-ea"/>
                </a:rPr>
                <a:t>教学和训练过程采用的步骤</a:t>
              </a:r>
            </a:p>
            <a:p>
              <a:pPr fontAlgn="auto">
                <a:spcBef>
                  <a:spcPts val="0"/>
                </a:spcBef>
                <a:spcAft>
                  <a:spcPts val="0"/>
                </a:spcAft>
                <a:defRPr/>
              </a:pPr>
              <a:endParaRPr lang="zh-CN" altLang="en-US">
                <a:latin typeface="+mn-lt"/>
                <a:ea typeface="+mn-ea"/>
              </a:endParaRPr>
            </a:p>
            <a:p>
              <a:pPr fontAlgn="auto">
                <a:spcBef>
                  <a:spcPts val="0"/>
                </a:spcBef>
                <a:spcAft>
                  <a:spcPts val="0"/>
                </a:spcAft>
                <a:defRPr/>
              </a:pPr>
              <a:endParaRPr lang="zh-CN" altLang="en-US">
                <a:latin typeface="+mn-lt"/>
                <a:ea typeface="+mn-ea"/>
              </a:endParaRPr>
            </a:p>
          </p:txBody>
        </p:sp>
        <p:sp>
          <p:nvSpPr>
            <p:cNvPr id="8" name="右箭头 7"/>
            <p:cNvSpPr/>
            <p:nvPr/>
          </p:nvSpPr>
          <p:spPr>
            <a:xfrm>
              <a:off x="14685" y="8101"/>
              <a:ext cx="900" cy="442"/>
            </a:xfrm>
            <a:prstGeom prst="rightArrow">
              <a:avLst/>
            </a:prstGeom>
            <a:grp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9" name="右箭头 8"/>
            <p:cNvSpPr/>
            <p:nvPr/>
          </p:nvSpPr>
          <p:spPr>
            <a:xfrm>
              <a:off x="12063" y="8101"/>
              <a:ext cx="900" cy="442"/>
            </a:xfrm>
            <a:prstGeom prst="rightArrow">
              <a:avLst/>
            </a:prstGeom>
            <a:grp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10" name="右箭头 9"/>
            <p:cNvSpPr/>
            <p:nvPr/>
          </p:nvSpPr>
          <p:spPr>
            <a:xfrm>
              <a:off x="7182" y="8101"/>
              <a:ext cx="900" cy="442"/>
            </a:xfrm>
            <a:prstGeom prst="rightArrow">
              <a:avLst/>
            </a:prstGeom>
            <a:grp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11" name="右箭头 10"/>
            <p:cNvSpPr/>
            <p:nvPr/>
          </p:nvSpPr>
          <p:spPr>
            <a:xfrm>
              <a:off x="3028" y="8079"/>
              <a:ext cx="900" cy="442"/>
            </a:xfrm>
            <a:prstGeom prst="rightArrow">
              <a:avLst/>
            </a:prstGeom>
            <a:grp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12" name="文本框 11"/>
            <p:cNvSpPr txBox="1"/>
            <p:nvPr/>
          </p:nvSpPr>
          <p:spPr>
            <a:xfrm>
              <a:off x="1765" y="7957"/>
              <a:ext cx="1373" cy="580"/>
            </a:xfrm>
            <a:prstGeom prst="rect">
              <a:avLst/>
            </a:prstGeom>
            <a:grpFill/>
          </p:spPr>
          <p:txBody>
            <a:bodyPr>
              <a:spAutoFit/>
            </a:bodyPr>
            <a:lstStyle/>
            <a:p>
              <a:pPr fontAlgn="auto">
                <a:spcBef>
                  <a:spcPts val="0"/>
                </a:spcBef>
                <a:spcAft>
                  <a:spcPts val="0"/>
                </a:spcAft>
                <a:defRPr/>
              </a:pPr>
              <a:r>
                <a:rPr lang="zh-CN" altLang="en-US">
                  <a:latin typeface="+mn-lt"/>
                  <a:ea typeface="+mn-ea"/>
                  <a:sym typeface="+mn-ea"/>
                </a:rPr>
                <a:t>评估</a:t>
              </a:r>
              <a:endParaRPr lang="zh-CN" altLang="en-US">
                <a:latin typeface="+mn-lt"/>
                <a:ea typeface="+mn-ea"/>
              </a:endParaRPr>
            </a:p>
          </p:txBody>
        </p:sp>
        <p:sp>
          <p:nvSpPr>
            <p:cNvPr id="13" name="文本框 12"/>
            <p:cNvSpPr txBox="1"/>
            <p:nvPr/>
          </p:nvSpPr>
          <p:spPr>
            <a:xfrm>
              <a:off x="4077" y="7981"/>
              <a:ext cx="2808" cy="1016"/>
            </a:xfrm>
            <a:prstGeom prst="rect">
              <a:avLst/>
            </a:prstGeom>
            <a:grpFill/>
          </p:spPr>
          <p:txBody>
            <a:bodyPr wrap="none">
              <a:spAutoFit/>
            </a:bodyPr>
            <a:lstStyle/>
            <a:p>
              <a:pPr fontAlgn="auto">
                <a:spcBef>
                  <a:spcPts val="0"/>
                </a:spcBef>
                <a:spcAft>
                  <a:spcPts val="0"/>
                </a:spcAft>
                <a:defRPr/>
              </a:pPr>
              <a:r>
                <a:rPr lang="zh-CN" altLang="en-US">
                  <a:latin typeface="+mn-lt"/>
                  <a:ea typeface="+mn-ea"/>
                  <a:sym typeface="+mn-ea"/>
                </a:rPr>
                <a:t>制定计划与目标</a:t>
              </a:r>
              <a:endParaRPr lang="zh-CN" altLang="en-US">
                <a:latin typeface="+mn-lt"/>
                <a:ea typeface="+mn-ea"/>
              </a:endParaRPr>
            </a:p>
            <a:p>
              <a:pPr fontAlgn="auto">
                <a:spcBef>
                  <a:spcPts val="0"/>
                </a:spcBef>
                <a:spcAft>
                  <a:spcPts val="0"/>
                </a:spcAft>
                <a:defRPr/>
              </a:pPr>
              <a:endParaRPr lang="zh-CN" altLang="en-US">
                <a:latin typeface="+mn-lt"/>
                <a:ea typeface="+mn-ea"/>
              </a:endParaRPr>
            </a:p>
          </p:txBody>
        </p:sp>
        <p:sp>
          <p:nvSpPr>
            <p:cNvPr id="14" name="文本框 13"/>
            <p:cNvSpPr txBox="1"/>
            <p:nvPr/>
          </p:nvSpPr>
          <p:spPr>
            <a:xfrm>
              <a:off x="8370" y="7981"/>
              <a:ext cx="3528" cy="580"/>
            </a:xfrm>
            <a:prstGeom prst="rect">
              <a:avLst/>
            </a:prstGeom>
            <a:grpFill/>
          </p:spPr>
          <p:txBody>
            <a:bodyPr wrap="none">
              <a:spAutoFit/>
            </a:bodyPr>
            <a:lstStyle/>
            <a:p>
              <a:pPr fontAlgn="auto">
                <a:spcBef>
                  <a:spcPts val="0"/>
                </a:spcBef>
                <a:spcAft>
                  <a:spcPts val="0"/>
                </a:spcAft>
                <a:defRPr/>
              </a:pPr>
              <a:r>
                <a:rPr lang="zh-CN" altLang="en-US">
                  <a:latin typeface="+mn-lt"/>
                  <a:ea typeface="+mn-ea"/>
                  <a:sym typeface="+mn-ea"/>
                </a:rPr>
                <a:t>设计教学或训练活动</a:t>
              </a:r>
              <a:endParaRPr lang="zh-CN" altLang="en-US">
                <a:latin typeface="+mn-lt"/>
                <a:ea typeface="+mn-ea"/>
              </a:endParaRPr>
            </a:p>
          </p:txBody>
        </p:sp>
        <p:sp>
          <p:nvSpPr>
            <p:cNvPr id="15" name="文本框 14"/>
            <p:cNvSpPr txBox="1"/>
            <p:nvPr/>
          </p:nvSpPr>
          <p:spPr>
            <a:xfrm>
              <a:off x="13320" y="7957"/>
              <a:ext cx="1008" cy="1016"/>
            </a:xfrm>
            <a:prstGeom prst="rect">
              <a:avLst/>
            </a:prstGeom>
            <a:grpFill/>
          </p:spPr>
          <p:txBody>
            <a:bodyPr wrap="none">
              <a:spAutoFit/>
            </a:bodyPr>
            <a:lstStyle/>
            <a:p>
              <a:pPr fontAlgn="auto">
                <a:spcBef>
                  <a:spcPts val="0"/>
                </a:spcBef>
                <a:spcAft>
                  <a:spcPts val="0"/>
                </a:spcAft>
                <a:defRPr/>
              </a:pPr>
              <a:r>
                <a:rPr lang="zh-CN" altLang="en-US">
                  <a:latin typeface="+mn-lt"/>
                  <a:ea typeface="+mn-ea"/>
                  <a:sym typeface="+mn-ea"/>
                </a:rPr>
                <a:t>实施</a:t>
              </a:r>
              <a:endParaRPr lang="zh-CN" altLang="en-US">
                <a:latin typeface="+mn-lt"/>
                <a:ea typeface="+mn-ea"/>
              </a:endParaRPr>
            </a:p>
            <a:p>
              <a:pPr fontAlgn="auto">
                <a:spcBef>
                  <a:spcPts val="0"/>
                </a:spcBef>
                <a:spcAft>
                  <a:spcPts val="0"/>
                </a:spcAft>
                <a:defRPr/>
              </a:pPr>
              <a:endParaRPr lang="zh-CN" altLang="en-US">
                <a:latin typeface="+mn-lt"/>
                <a:ea typeface="+mn-ea"/>
              </a:endParaRPr>
            </a:p>
          </p:txBody>
        </p:sp>
        <p:sp>
          <p:nvSpPr>
            <p:cNvPr id="17" name="文本框 16"/>
            <p:cNvSpPr txBox="1"/>
            <p:nvPr/>
          </p:nvSpPr>
          <p:spPr>
            <a:xfrm>
              <a:off x="15931" y="7941"/>
              <a:ext cx="1008" cy="580"/>
            </a:xfrm>
            <a:prstGeom prst="rect">
              <a:avLst/>
            </a:prstGeom>
            <a:grpFill/>
          </p:spPr>
          <p:txBody>
            <a:bodyPr wrap="none">
              <a:spAutoFit/>
            </a:bodyPr>
            <a:lstStyle/>
            <a:p>
              <a:pPr fontAlgn="auto">
                <a:spcBef>
                  <a:spcPts val="0"/>
                </a:spcBef>
                <a:spcAft>
                  <a:spcPts val="0"/>
                </a:spcAft>
                <a:defRPr/>
              </a:pPr>
              <a:r>
                <a:rPr lang="zh-CN" altLang="en-US">
                  <a:latin typeface="+mn-lt"/>
                  <a:ea typeface="+mn-ea"/>
                  <a:sym typeface="+mn-ea"/>
                </a:rPr>
                <a:t>评估</a:t>
              </a:r>
              <a:endParaRPr lang="zh-CN" altLang="en-US">
                <a:latin typeface="+mn-lt"/>
                <a:ea typeface="+mn-ea"/>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ppt_x"/>
                                          </p:val>
                                        </p:tav>
                                        <p:tav tm="100000">
                                          <p:val>
                                            <p:strVal val="#ppt_x"/>
                                          </p:val>
                                        </p:tav>
                                      </p:tavLst>
                                    </p:anim>
                                    <p:anim calcmode="lin" valueType="num">
                                      <p:cBhvr additive="base">
                                        <p:cTn id="17"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2960" y="977265"/>
            <a:ext cx="8328265" cy="706755"/>
          </a:xfrm>
          <a:prstGeom prst="rect">
            <a:avLst/>
          </a:prstGeom>
          <a:noFill/>
          <a:ln>
            <a:noFill/>
          </a:ln>
          <a:effectLst>
            <a:reflection blurRad="6350" stA="50000" endA="300" endPos="38500" dist="50800" dir="5400000" sy="-100000" algn="bl" rotWithShape="0"/>
          </a:effectLst>
        </p:spPr>
        <p:txBody>
          <a:bodyPr>
            <a:spAutoFit/>
          </a:bodyPr>
          <a:lstStyle/>
          <a:p>
            <a:pPr algn="ctr" fontAlgn="auto">
              <a:spcBef>
                <a:spcPts val="0"/>
              </a:spcBef>
              <a:spcAft>
                <a:spcPts val="0"/>
              </a:spcAft>
              <a:defRPr/>
            </a:pPr>
            <a:r>
              <a:rPr lang="zh-CN" altLang="en-US" sz="4000" b="1">
                <a:ln w="25400">
                  <a:gradFill>
                    <a:gsLst>
                      <a:gs pos="0">
                        <a:srgbClr val="5B9BD5">
                          <a:lumMod val="5000"/>
                          <a:lumOff val="95000"/>
                        </a:srgbClr>
                      </a:gs>
                      <a:gs pos="74000">
                        <a:srgbClr val="FAAD26"/>
                      </a:gs>
                      <a:gs pos="83000">
                        <a:srgbClr val="FF9933"/>
                      </a:gs>
                      <a:gs pos="100000">
                        <a:srgbClr val="FFDF2D">
                          <a:lumMod val="37000"/>
                          <a:lumOff val="63000"/>
                        </a:srgbClr>
                      </a:gs>
                    </a:gsLst>
                    <a:lin ang="5400000"/>
                  </a:gradFill>
                </a:ln>
                <a:pattFill prst="zigZag">
                  <a:fgClr>
                    <a:srgbClr val="FFC000"/>
                  </a:fgClr>
                  <a:bgClr>
                    <a:schemeClr val="bg1"/>
                  </a:bgClr>
                </a:pattFill>
                <a:effectLst>
                  <a:outerShdw blurRad="50800" dist="50800" dir="7200000" algn="ctr" rotWithShape="0">
                    <a:srgbClr val="6E747A">
                      <a:alpha val="43000"/>
                    </a:srgbClr>
                  </a:outerShdw>
                </a:effectLst>
                <a:latin typeface="+mn-lt"/>
                <a:ea typeface="+mn-ea"/>
              </a:rPr>
              <a:t>孤独症患儿经结构化教育后行为改善的表现</a:t>
            </a:r>
          </a:p>
        </p:txBody>
      </p:sp>
      <p:grpSp>
        <p:nvGrpSpPr>
          <p:cNvPr id="14" name="组合 13"/>
          <p:cNvGrpSpPr>
            <a:grpSpLocks/>
          </p:cNvGrpSpPr>
          <p:nvPr/>
        </p:nvGrpSpPr>
        <p:grpSpPr bwMode="auto">
          <a:xfrm>
            <a:off x="612775" y="2568575"/>
            <a:ext cx="2446338" cy="2355850"/>
            <a:chOff x="1287" y="4044"/>
            <a:chExt cx="4269" cy="3710"/>
          </a:xfrm>
        </p:grpSpPr>
        <p:grpSp>
          <p:nvGrpSpPr>
            <p:cNvPr id="56353" name="组合 22"/>
            <p:cNvGrpSpPr>
              <a:grpSpLocks/>
            </p:cNvGrpSpPr>
            <p:nvPr>
              <p:custDataLst>
                <p:tags r:id="rId28"/>
              </p:custDataLst>
            </p:nvPr>
          </p:nvGrpSpPr>
          <p:grpSpPr bwMode="auto">
            <a:xfrm>
              <a:off x="1287" y="4044"/>
              <a:ext cx="4269" cy="3699"/>
              <a:chOff x="2238375" y="2705099"/>
              <a:chExt cx="2495550" cy="2162177"/>
            </a:xfrm>
          </p:grpSpPr>
          <p:sp>
            <p:nvSpPr>
              <p:cNvPr id="4" name="矩形 3"/>
              <p:cNvSpPr/>
              <p:nvPr>
                <p:custDataLst>
                  <p:tags r:id="rId29"/>
                </p:custDataLst>
              </p:nvPr>
            </p:nvSpPr>
            <p:spPr>
              <a:xfrm>
                <a:off x="2238375" y="4343245"/>
                <a:ext cx="2495550" cy="524615"/>
              </a:xfrm>
              <a:prstGeom prst="rect">
                <a:avLst/>
              </a:prstGeom>
              <a:solidFill>
                <a:srgbClr val="DEAB81">
                  <a:lumMod val="20000"/>
                  <a:lumOff val="80000"/>
                </a:srgbClr>
              </a:solidFill>
              <a:ln>
                <a:noFill/>
              </a:ln>
            </p:spPr>
            <p:style>
              <a:lnRef idx="2">
                <a:srgbClr val="DEAB81">
                  <a:shade val="50000"/>
                </a:srgbClr>
              </a:lnRef>
              <a:fillRef idx="1">
                <a:srgbClr val="DEAB81"/>
              </a:fillRef>
              <a:effectRef idx="0">
                <a:srgbClr val="DEAB81"/>
              </a:effectRef>
              <a:fontRef idx="minor">
                <a:srgbClr val="FFFFFF"/>
              </a:fontRef>
            </p:style>
            <p:txBody>
              <a:bodyPr anchor="ctr">
                <a:normAutofit/>
              </a:bodyPr>
              <a:lstStyle/>
              <a:p>
                <a:pPr algn="ctr" fontAlgn="auto">
                  <a:spcBef>
                    <a:spcPts val="0"/>
                  </a:spcBef>
                  <a:spcAft>
                    <a:spcPts val="0"/>
                  </a:spcAft>
                  <a:defRPr/>
                </a:pPr>
                <a:endParaRPr lang="zh-CN" altLang="en-US" sz="2800" dirty="0">
                  <a:solidFill>
                    <a:srgbClr val="DEAB81">
                      <a:lumMod val="50000"/>
                    </a:srgbClr>
                  </a:solidFill>
                </a:endParaRPr>
              </a:p>
            </p:txBody>
          </p:sp>
          <p:sp>
            <p:nvSpPr>
              <p:cNvPr id="5" name="矩形 4"/>
              <p:cNvSpPr/>
              <p:nvPr>
                <p:custDataLst>
                  <p:tags r:id="rId30"/>
                </p:custDataLst>
              </p:nvPr>
            </p:nvSpPr>
            <p:spPr>
              <a:xfrm>
                <a:off x="2238375" y="2705099"/>
                <a:ext cx="2495550" cy="1638146"/>
              </a:xfrm>
              <a:prstGeom prst="rect">
                <a:avLst/>
              </a:prstGeom>
              <a:ln>
                <a:noFill/>
              </a:ln>
            </p:spPr>
            <p:style>
              <a:lnRef idx="2">
                <a:srgbClr val="DEAB81">
                  <a:shade val="50000"/>
                </a:srgbClr>
              </a:lnRef>
              <a:fillRef idx="1">
                <a:srgbClr val="DEAB81"/>
              </a:fillRef>
              <a:effectRef idx="0">
                <a:srgbClr val="DEAB81"/>
              </a:effectRef>
              <a:fontRef idx="minor">
                <a:srgbClr val="FFFFFF"/>
              </a:fontRef>
            </p:style>
            <p:txBody>
              <a:bodyPr anchor="ctr">
                <a:normAutofit/>
              </a:bodyPr>
              <a:lstStyle/>
              <a:p>
                <a:pPr algn="ctr" fontAlgn="auto">
                  <a:lnSpc>
                    <a:spcPct val="150000"/>
                  </a:lnSpc>
                  <a:spcBef>
                    <a:spcPts val="0"/>
                  </a:spcBef>
                  <a:spcAft>
                    <a:spcPts val="0"/>
                  </a:spcAft>
                  <a:defRPr/>
                </a:pPr>
                <a:r>
                  <a:rPr lang="zh-CN" altLang="en-US" sz="3200" dirty="0">
                    <a:solidFill>
                      <a:schemeClr val="tx1"/>
                    </a:solidFill>
                  </a:rPr>
                  <a:t>语言的改善</a:t>
                </a:r>
              </a:p>
            </p:txBody>
          </p:sp>
          <p:cxnSp>
            <p:nvCxnSpPr>
              <p:cNvPr id="6" name="直接连接符 5"/>
              <p:cNvCxnSpPr/>
              <p:nvPr>
                <p:custDataLst>
                  <p:tags r:id="rId31"/>
                </p:custDataLst>
              </p:nvPr>
            </p:nvCxnSpPr>
            <p:spPr>
              <a:xfrm>
                <a:off x="2400319" y="4343245"/>
                <a:ext cx="314170" cy="315646"/>
              </a:xfrm>
              <a:prstGeom prst="line">
                <a:avLst/>
              </a:prstGeom>
              <a:ln>
                <a:solidFill>
                  <a:srgbClr val="DEAB81">
                    <a:lumMod val="40000"/>
                    <a:lumOff val="60000"/>
                  </a:srgbClr>
                </a:solidFill>
              </a:ln>
            </p:spPr>
            <p:style>
              <a:lnRef idx="1">
                <a:srgbClr val="DEAB81"/>
              </a:lnRef>
              <a:fillRef idx="0">
                <a:srgbClr val="DEAB81"/>
              </a:fillRef>
              <a:effectRef idx="0">
                <a:srgbClr val="DEAB81"/>
              </a:effectRef>
              <a:fontRef idx="minor">
                <a:srgbClr val="5F5F5F"/>
              </a:fontRef>
            </p:style>
          </p:cxnSp>
          <p:cxnSp>
            <p:nvCxnSpPr>
              <p:cNvPr id="7" name="直接连接符 6"/>
              <p:cNvCxnSpPr/>
              <p:nvPr>
                <p:custDataLst>
                  <p:tags r:id="rId32"/>
                </p:custDataLst>
              </p:nvPr>
            </p:nvCxnSpPr>
            <p:spPr>
              <a:xfrm>
                <a:off x="2738781" y="4343245"/>
                <a:ext cx="523077" cy="524615"/>
              </a:xfrm>
              <a:prstGeom prst="line">
                <a:avLst/>
              </a:prstGeom>
            </p:spPr>
            <p:style>
              <a:lnRef idx="1">
                <a:srgbClr val="DEAB81"/>
              </a:lnRef>
              <a:fillRef idx="0">
                <a:srgbClr val="DEAB81"/>
              </a:fillRef>
              <a:effectRef idx="0">
                <a:srgbClr val="DEAB81"/>
              </a:effectRef>
              <a:fontRef idx="minor">
                <a:srgbClr val="5F5F5F"/>
              </a:fontRef>
            </p:style>
          </p:cxnSp>
          <p:cxnSp>
            <p:nvCxnSpPr>
              <p:cNvPr id="8" name="直接连接符 7"/>
              <p:cNvCxnSpPr/>
              <p:nvPr>
                <p:custDataLst>
                  <p:tags r:id="rId33"/>
                </p:custDataLst>
              </p:nvPr>
            </p:nvCxnSpPr>
            <p:spPr>
              <a:xfrm>
                <a:off x="3201939" y="4493761"/>
                <a:ext cx="111741" cy="112523"/>
              </a:xfrm>
              <a:prstGeom prst="line">
                <a:avLst/>
              </a:prstGeom>
            </p:spPr>
            <p:style>
              <a:lnRef idx="1">
                <a:srgbClr val="DEAB81"/>
              </a:lnRef>
              <a:fillRef idx="0">
                <a:srgbClr val="DEAB81"/>
              </a:fillRef>
              <a:effectRef idx="0">
                <a:srgbClr val="DEAB81"/>
              </a:effectRef>
              <a:fontRef idx="minor">
                <a:srgbClr val="5F5F5F"/>
              </a:fontRef>
            </p:style>
          </p:cxnSp>
          <p:cxnSp>
            <p:nvCxnSpPr>
              <p:cNvPr id="10" name="直接连接符 9"/>
              <p:cNvCxnSpPr/>
              <p:nvPr>
                <p:custDataLst>
                  <p:tags r:id="rId34"/>
                </p:custDataLst>
              </p:nvPr>
            </p:nvCxnSpPr>
            <p:spPr>
              <a:xfrm>
                <a:off x="3912871" y="4610667"/>
                <a:ext cx="257491" cy="257193"/>
              </a:xfrm>
              <a:prstGeom prst="line">
                <a:avLst/>
              </a:prstGeom>
              <a:ln>
                <a:solidFill>
                  <a:srgbClr val="DEAB81">
                    <a:lumMod val="75000"/>
                  </a:srgbClr>
                </a:solidFill>
              </a:ln>
            </p:spPr>
            <p:style>
              <a:lnRef idx="1">
                <a:srgbClr val="DEAB81"/>
              </a:lnRef>
              <a:fillRef idx="0">
                <a:srgbClr val="DEAB81"/>
              </a:fillRef>
              <a:effectRef idx="0">
                <a:srgbClr val="DEAB81"/>
              </a:effectRef>
              <a:fontRef idx="minor">
                <a:srgbClr val="5F5F5F"/>
              </a:fontRef>
            </p:style>
          </p:cxnSp>
          <p:cxnSp>
            <p:nvCxnSpPr>
              <p:cNvPr id="13" name="直接连接符 12"/>
              <p:cNvCxnSpPr/>
              <p:nvPr>
                <p:custDataLst>
                  <p:tags r:id="rId35"/>
                </p:custDataLst>
              </p:nvPr>
            </p:nvCxnSpPr>
            <p:spPr>
              <a:xfrm>
                <a:off x="4345261" y="4343245"/>
                <a:ext cx="383806" cy="384328"/>
              </a:xfrm>
              <a:prstGeom prst="line">
                <a:avLst/>
              </a:prstGeom>
              <a:ln>
                <a:solidFill>
                  <a:srgbClr val="DEAB81"/>
                </a:solidFill>
              </a:ln>
            </p:spPr>
            <p:style>
              <a:lnRef idx="1">
                <a:srgbClr val="DEAB81"/>
              </a:lnRef>
              <a:fillRef idx="0">
                <a:srgbClr val="DEAB81"/>
              </a:fillRef>
              <a:effectRef idx="0">
                <a:srgbClr val="DEAB81"/>
              </a:effectRef>
              <a:fontRef idx="minor">
                <a:srgbClr val="5F5F5F"/>
              </a:fontRef>
            </p:style>
          </p:cxnSp>
          <p:cxnSp>
            <p:nvCxnSpPr>
              <p:cNvPr id="16" name="直接连接符 15"/>
              <p:cNvCxnSpPr/>
              <p:nvPr>
                <p:custDataLst>
                  <p:tags r:id="rId36"/>
                </p:custDataLst>
              </p:nvPr>
            </p:nvCxnSpPr>
            <p:spPr>
              <a:xfrm>
                <a:off x="3733114" y="4343245"/>
                <a:ext cx="524697" cy="524615"/>
              </a:xfrm>
              <a:prstGeom prst="line">
                <a:avLst/>
              </a:prstGeom>
              <a:ln>
                <a:solidFill>
                  <a:srgbClr val="DEAB81">
                    <a:lumMod val="40000"/>
                    <a:lumOff val="60000"/>
                  </a:srgbClr>
                </a:solidFill>
              </a:ln>
            </p:spPr>
            <p:style>
              <a:lnRef idx="1">
                <a:srgbClr val="DEAB81"/>
              </a:lnRef>
              <a:fillRef idx="0">
                <a:srgbClr val="DEAB81"/>
              </a:fillRef>
              <a:effectRef idx="0">
                <a:srgbClr val="DEAB81"/>
              </a:effectRef>
              <a:fontRef idx="minor">
                <a:srgbClr val="5F5F5F"/>
              </a:fontRef>
            </p:style>
          </p:cxnSp>
          <p:cxnSp>
            <p:nvCxnSpPr>
              <p:cNvPr id="18" name="直接连接符 17"/>
              <p:cNvCxnSpPr/>
              <p:nvPr>
                <p:custDataLst>
                  <p:tags r:id="rId37"/>
                </p:custDataLst>
              </p:nvPr>
            </p:nvCxnSpPr>
            <p:spPr>
              <a:xfrm>
                <a:off x="2376027" y="4676427"/>
                <a:ext cx="111741" cy="111061"/>
              </a:xfrm>
              <a:prstGeom prst="line">
                <a:avLst/>
              </a:prstGeom>
              <a:ln>
                <a:solidFill>
                  <a:srgbClr val="DEAB81">
                    <a:lumMod val="50000"/>
                  </a:srgbClr>
                </a:solidFill>
              </a:ln>
            </p:spPr>
            <p:style>
              <a:lnRef idx="1">
                <a:srgbClr val="DEAB81"/>
              </a:lnRef>
              <a:fillRef idx="0">
                <a:srgbClr val="DEAB81"/>
              </a:fillRef>
              <a:effectRef idx="0">
                <a:srgbClr val="DEAB81"/>
              </a:effectRef>
              <a:fontRef idx="minor">
                <a:srgbClr val="5F5F5F"/>
              </a:fontRef>
            </p:style>
          </p:cxnSp>
          <p:sp>
            <p:nvSpPr>
              <p:cNvPr id="19" name="平行四边形 18"/>
              <p:cNvSpPr/>
              <p:nvPr>
                <p:custDataLst>
                  <p:tags r:id="rId38"/>
                </p:custDataLst>
              </p:nvPr>
            </p:nvSpPr>
            <p:spPr>
              <a:xfrm flipH="1">
                <a:off x="3550117" y="4343245"/>
                <a:ext cx="1028342" cy="524615"/>
              </a:xfrm>
              <a:prstGeom prst="parallelogram">
                <a:avLst>
                  <a:gd name="adj" fmla="val 95454"/>
                </a:avLst>
              </a:prstGeom>
              <a:solidFill>
                <a:srgbClr val="FEFFFF">
                  <a:alpha val="40000"/>
                </a:srgbClr>
              </a:solidFill>
              <a:ln>
                <a:noFill/>
              </a:ln>
            </p:spPr>
            <p:style>
              <a:lnRef idx="2">
                <a:srgbClr val="DEAB81">
                  <a:shade val="50000"/>
                </a:srgbClr>
              </a:lnRef>
              <a:fillRef idx="1">
                <a:srgbClr val="DEAB81"/>
              </a:fillRef>
              <a:effectRef idx="0">
                <a:srgbClr val="DEAB81"/>
              </a:effectRef>
              <a:fontRef idx="minor">
                <a:srgbClr val="FFFFFF"/>
              </a:fontRef>
            </p:style>
            <p:txBody>
              <a:bodyPr anchor="ctr">
                <a:normAutofit fontScale="57500" lnSpcReduction="20000"/>
              </a:bodyPr>
              <a:lstStyle/>
              <a:p>
                <a:pPr algn="ctr" fontAlgn="auto">
                  <a:spcBef>
                    <a:spcPts val="0"/>
                  </a:spcBef>
                  <a:spcAft>
                    <a:spcPts val="0"/>
                  </a:spcAft>
                  <a:defRPr/>
                </a:pPr>
                <a:endParaRPr lang="zh-CN" altLang="en-US"/>
              </a:p>
            </p:txBody>
          </p:sp>
          <p:sp>
            <p:nvSpPr>
              <p:cNvPr id="20" name="平行四边形 19"/>
              <p:cNvSpPr/>
              <p:nvPr>
                <p:custDataLst>
                  <p:tags r:id="rId39"/>
                </p:custDataLst>
              </p:nvPr>
            </p:nvSpPr>
            <p:spPr>
              <a:xfrm flipH="1">
                <a:off x="2244853" y="4343245"/>
                <a:ext cx="812956" cy="524615"/>
              </a:xfrm>
              <a:prstGeom prst="parallelogram">
                <a:avLst>
                  <a:gd name="adj" fmla="val 100908"/>
                </a:avLst>
              </a:prstGeom>
              <a:solidFill>
                <a:srgbClr val="DEAB81">
                  <a:lumMod val="60000"/>
                  <a:lumOff val="40000"/>
                  <a:alpha val="42000"/>
                </a:srgbClr>
              </a:solidFill>
              <a:ln>
                <a:noFill/>
              </a:ln>
            </p:spPr>
            <p:style>
              <a:lnRef idx="2">
                <a:srgbClr val="DEAB81">
                  <a:shade val="50000"/>
                </a:srgbClr>
              </a:lnRef>
              <a:fillRef idx="1">
                <a:srgbClr val="DEAB81"/>
              </a:fillRef>
              <a:effectRef idx="0">
                <a:srgbClr val="DEAB81"/>
              </a:effectRef>
              <a:fontRef idx="minor">
                <a:srgbClr val="FFFFFF"/>
              </a:fontRef>
            </p:style>
            <p:txBody>
              <a:bodyPr anchor="ctr">
                <a:normAutofit fontScale="25000" lnSpcReduction="20000"/>
              </a:bodyPr>
              <a:lstStyle/>
              <a:p>
                <a:pPr algn="ctr" fontAlgn="auto">
                  <a:spcBef>
                    <a:spcPts val="0"/>
                  </a:spcBef>
                  <a:spcAft>
                    <a:spcPts val="0"/>
                  </a:spcAft>
                  <a:defRPr/>
                </a:pPr>
                <a:endParaRPr lang="zh-CN" altLang="en-US"/>
              </a:p>
            </p:txBody>
          </p:sp>
        </p:grpSp>
        <p:sp>
          <p:nvSpPr>
            <p:cNvPr id="56354" name="文本框 8"/>
            <p:cNvSpPr txBox="1">
              <a:spLocks noChangeArrowheads="1"/>
            </p:cNvSpPr>
            <p:nvPr/>
          </p:nvSpPr>
          <p:spPr bwMode="auto">
            <a:xfrm>
              <a:off x="2752" y="6842"/>
              <a:ext cx="704" cy="912"/>
            </a:xfrm>
            <a:prstGeom prst="rect">
              <a:avLst/>
            </a:prstGeom>
            <a:noFill/>
            <a:ln w="9525">
              <a:noFill/>
              <a:miter lim="800000"/>
              <a:headEnd/>
              <a:tailEnd/>
            </a:ln>
          </p:spPr>
          <p:txBody>
            <a:bodyPr>
              <a:spAutoFit/>
            </a:bodyPr>
            <a:lstStyle/>
            <a:p>
              <a:r>
                <a:rPr lang="zh-CN" altLang="en-US" sz="3200">
                  <a:latin typeface="Calibri" pitchFamily="34" charset="0"/>
                  <a:ea typeface="黑体" pitchFamily="49" charset="-122"/>
                </a:rPr>
                <a:t>①</a:t>
              </a:r>
            </a:p>
          </p:txBody>
        </p:sp>
      </p:grpSp>
      <p:grpSp>
        <p:nvGrpSpPr>
          <p:cNvPr id="15" name="组合 14"/>
          <p:cNvGrpSpPr>
            <a:grpSpLocks/>
          </p:cNvGrpSpPr>
          <p:nvPr/>
        </p:nvGrpSpPr>
        <p:grpSpPr bwMode="auto">
          <a:xfrm>
            <a:off x="3492500" y="2565400"/>
            <a:ext cx="2033588" cy="2373313"/>
            <a:chOff x="7088" y="4044"/>
            <a:chExt cx="4269" cy="3739"/>
          </a:xfrm>
        </p:grpSpPr>
        <p:grpSp>
          <p:nvGrpSpPr>
            <p:cNvPr id="56339" name="组合 23"/>
            <p:cNvGrpSpPr>
              <a:grpSpLocks/>
            </p:cNvGrpSpPr>
            <p:nvPr>
              <p:custDataLst>
                <p:tags r:id="rId15"/>
              </p:custDataLst>
            </p:nvPr>
          </p:nvGrpSpPr>
          <p:grpSpPr bwMode="auto">
            <a:xfrm>
              <a:off x="7088" y="4044"/>
              <a:ext cx="4269" cy="3699"/>
              <a:chOff x="2238375" y="2705099"/>
              <a:chExt cx="2495550" cy="2162177"/>
            </a:xfrm>
          </p:grpSpPr>
          <p:sp>
            <p:nvSpPr>
              <p:cNvPr id="25" name="矩形 24"/>
              <p:cNvSpPr/>
              <p:nvPr>
                <p:custDataLst>
                  <p:tags r:id="rId16"/>
                </p:custDataLst>
              </p:nvPr>
            </p:nvSpPr>
            <p:spPr>
              <a:xfrm>
                <a:off x="2238375" y="4343902"/>
                <a:ext cx="2495550" cy="523364"/>
              </a:xfrm>
              <a:prstGeom prst="rect">
                <a:avLst/>
              </a:prstGeom>
              <a:solidFill>
                <a:srgbClr val="DEAB81">
                  <a:lumMod val="20000"/>
                  <a:lumOff val="80000"/>
                </a:srgbClr>
              </a:solidFill>
              <a:ln>
                <a:noFill/>
              </a:ln>
            </p:spPr>
            <p:style>
              <a:lnRef idx="2">
                <a:srgbClr val="DEAB81">
                  <a:shade val="50000"/>
                </a:srgbClr>
              </a:lnRef>
              <a:fillRef idx="1">
                <a:srgbClr val="DEAB81"/>
              </a:fillRef>
              <a:effectRef idx="0">
                <a:srgbClr val="DEAB81"/>
              </a:effectRef>
              <a:fontRef idx="minor">
                <a:srgbClr val="FFFFFF"/>
              </a:fontRef>
            </p:style>
            <p:txBody>
              <a:bodyPr anchor="ctr">
                <a:normAutofit/>
              </a:bodyPr>
              <a:lstStyle/>
              <a:p>
                <a:pPr algn="ctr" fontAlgn="auto">
                  <a:spcBef>
                    <a:spcPts val="0"/>
                  </a:spcBef>
                  <a:spcAft>
                    <a:spcPts val="0"/>
                  </a:spcAft>
                  <a:defRPr/>
                </a:pPr>
                <a:endParaRPr lang="zh-CN" altLang="en-US" sz="2800" dirty="0">
                  <a:solidFill>
                    <a:srgbClr val="DEAB81">
                      <a:lumMod val="50000"/>
                    </a:srgbClr>
                  </a:solidFill>
                </a:endParaRPr>
              </a:p>
            </p:txBody>
          </p:sp>
          <p:sp>
            <p:nvSpPr>
              <p:cNvPr id="26" name="矩形 25"/>
              <p:cNvSpPr/>
              <p:nvPr>
                <p:custDataLst>
                  <p:tags r:id="rId17"/>
                </p:custDataLst>
              </p:nvPr>
            </p:nvSpPr>
            <p:spPr>
              <a:xfrm>
                <a:off x="2238375" y="2705099"/>
                <a:ext cx="2495550" cy="1638803"/>
              </a:xfrm>
              <a:prstGeom prst="rect">
                <a:avLst/>
              </a:prstGeom>
              <a:ln>
                <a:noFill/>
              </a:ln>
            </p:spPr>
            <p:style>
              <a:lnRef idx="2">
                <a:srgbClr val="DEAB81">
                  <a:shade val="50000"/>
                </a:srgbClr>
              </a:lnRef>
              <a:fillRef idx="1">
                <a:srgbClr val="DEAB81"/>
              </a:fillRef>
              <a:effectRef idx="0">
                <a:srgbClr val="DEAB81"/>
              </a:effectRef>
              <a:fontRef idx="minor">
                <a:srgbClr val="FFFFFF"/>
              </a:fontRef>
            </p:style>
            <p:txBody>
              <a:bodyPr anchor="ctr">
                <a:normAutofit/>
              </a:bodyPr>
              <a:lstStyle/>
              <a:p>
                <a:pPr algn="ctr" fontAlgn="auto">
                  <a:lnSpc>
                    <a:spcPct val="150000"/>
                  </a:lnSpc>
                  <a:spcBef>
                    <a:spcPts val="0"/>
                  </a:spcBef>
                  <a:spcAft>
                    <a:spcPts val="0"/>
                  </a:spcAft>
                  <a:defRPr/>
                </a:pPr>
                <a:r>
                  <a:rPr lang="zh-CN" altLang="en-US" sz="3200" dirty="0">
                    <a:solidFill>
                      <a:schemeClr val="tx1"/>
                    </a:solidFill>
                  </a:rPr>
                  <a:t>社交改善</a:t>
                </a:r>
              </a:p>
            </p:txBody>
          </p:sp>
          <p:cxnSp>
            <p:nvCxnSpPr>
              <p:cNvPr id="27" name="直接连接符 26"/>
              <p:cNvCxnSpPr/>
              <p:nvPr>
                <p:custDataLst>
                  <p:tags r:id="rId18"/>
                </p:custDataLst>
              </p:nvPr>
            </p:nvCxnSpPr>
            <p:spPr>
              <a:xfrm>
                <a:off x="2400070" y="4343902"/>
                <a:ext cx="313648" cy="314311"/>
              </a:xfrm>
              <a:prstGeom prst="line">
                <a:avLst/>
              </a:prstGeom>
              <a:ln>
                <a:solidFill>
                  <a:srgbClr val="DEAB81">
                    <a:lumMod val="40000"/>
                    <a:lumOff val="60000"/>
                  </a:srgbClr>
                </a:solidFill>
              </a:ln>
            </p:spPr>
            <p:style>
              <a:lnRef idx="1">
                <a:srgbClr val="DEAB81"/>
              </a:lnRef>
              <a:fillRef idx="0">
                <a:srgbClr val="DEAB81"/>
              </a:fillRef>
              <a:effectRef idx="0">
                <a:srgbClr val="DEAB81"/>
              </a:effectRef>
              <a:fontRef idx="minor">
                <a:srgbClr val="5F5F5F"/>
              </a:fontRef>
            </p:style>
          </p:cxnSp>
          <p:cxnSp>
            <p:nvCxnSpPr>
              <p:cNvPr id="28" name="直接连接符 27"/>
              <p:cNvCxnSpPr/>
              <p:nvPr>
                <p:custDataLst>
                  <p:tags r:id="rId19"/>
                </p:custDataLst>
              </p:nvPr>
            </p:nvCxnSpPr>
            <p:spPr>
              <a:xfrm>
                <a:off x="2739044" y="4343902"/>
                <a:ext cx="524045" cy="523364"/>
              </a:xfrm>
              <a:prstGeom prst="line">
                <a:avLst/>
              </a:prstGeom>
            </p:spPr>
            <p:style>
              <a:lnRef idx="1">
                <a:srgbClr val="DEAB81"/>
              </a:lnRef>
              <a:fillRef idx="0">
                <a:srgbClr val="DEAB81"/>
              </a:fillRef>
              <a:effectRef idx="0">
                <a:srgbClr val="DEAB81"/>
              </a:effectRef>
              <a:fontRef idx="minor">
                <a:srgbClr val="5F5F5F"/>
              </a:fontRef>
            </p:style>
          </p:cxnSp>
          <p:cxnSp>
            <p:nvCxnSpPr>
              <p:cNvPr id="29" name="直接连接符 28"/>
              <p:cNvCxnSpPr/>
              <p:nvPr>
                <p:custDataLst>
                  <p:tags r:id="rId20"/>
                </p:custDataLst>
              </p:nvPr>
            </p:nvCxnSpPr>
            <p:spPr>
              <a:xfrm>
                <a:off x="3200749" y="4493017"/>
                <a:ext cx="112991" cy="112567"/>
              </a:xfrm>
              <a:prstGeom prst="line">
                <a:avLst/>
              </a:prstGeom>
            </p:spPr>
            <p:style>
              <a:lnRef idx="1">
                <a:srgbClr val="DEAB81"/>
              </a:lnRef>
              <a:fillRef idx="0">
                <a:srgbClr val="DEAB81"/>
              </a:fillRef>
              <a:effectRef idx="0">
                <a:srgbClr val="DEAB81"/>
              </a:effectRef>
              <a:fontRef idx="minor">
                <a:srgbClr val="5F5F5F"/>
              </a:fontRef>
            </p:style>
          </p:cxnSp>
          <p:cxnSp>
            <p:nvCxnSpPr>
              <p:cNvPr id="30" name="直接连接符 29"/>
              <p:cNvCxnSpPr/>
              <p:nvPr>
                <p:custDataLst>
                  <p:tags r:id="rId21"/>
                </p:custDataLst>
              </p:nvPr>
            </p:nvCxnSpPr>
            <p:spPr>
              <a:xfrm>
                <a:off x="3911816" y="4609970"/>
                <a:ext cx="257153" cy="257296"/>
              </a:xfrm>
              <a:prstGeom prst="line">
                <a:avLst/>
              </a:prstGeom>
              <a:ln>
                <a:solidFill>
                  <a:srgbClr val="DEAB81">
                    <a:lumMod val="75000"/>
                  </a:srgbClr>
                </a:solidFill>
              </a:ln>
            </p:spPr>
            <p:style>
              <a:lnRef idx="1">
                <a:srgbClr val="DEAB81"/>
              </a:lnRef>
              <a:fillRef idx="0">
                <a:srgbClr val="DEAB81"/>
              </a:fillRef>
              <a:effectRef idx="0">
                <a:srgbClr val="DEAB81"/>
              </a:effectRef>
              <a:fontRef idx="minor">
                <a:srgbClr val="5F5F5F"/>
              </a:fontRef>
            </p:style>
          </p:cxnSp>
          <p:cxnSp>
            <p:nvCxnSpPr>
              <p:cNvPr id="31" name="直接连接符 30"/>
              <p:cNvCxnSpPr/>
              <p:nvPr>
                <p:custDataLst>
                  <p:tags r:id="rId22"/>
                </p:custDataLst>
              </p:nvPr>
            </p:nvCxnSpPr>
            <p:spPr>
              <a:xfrm>
                <a:off x="4346247" y="4343902"/>
                <a:ext cx="383781" cy="383021"/>
              </a:xfrm>
              <a:prstGeom prst="line">
                <a:avLst/>
              </a:prstGeom>
              <a:ln>
                <a:solidFill>
                  <a:srgbClr val="DEAB81"/>
                </a:solidFill>
              </a:ln>
            </p:spPr>
            <p:style>
              <a:lnRef idx="1">
                <a:srgbClr val="DEAB81"/>
              </a:lnRef>
              <a:fillRef idx="0">
                <a:srgbClr val="DEAB81"/>
              </a:fillRef>
              <a:effectRef idx="0">
                <a:srgbClr val="DEAB81"/>
              </a:effectRef>
              <a:fontRef idx="minor">
                <a:srgbClr val="5F5F5F"/>
              </a:fontRef>
            </p:style>
          </p:cxnSp>
          <p:cxnSp>
            <p:nvCxnSpPr>
              <p:cNvPr id="32" name="直接连接符 31"/>
              <p:cNvCxnSpPr/>
              <p:nvPr>
                <p:custDataLst>
                  <p:tags r:id="rId23"/>
                </p:custDataLst>
              </p:nvPr>
            </p:nvCxnSpPr>
            <p:spPr>
              <a:xfrm>
                <a:off x="3734536" y="4343902"/>
                <a:ext cx="524047" cy="523364"/>
              </a:xfrm>
              <a:prstGeom prst="line">
                <a:avLst/>
              </a:prstGeom>
              <a:ln>
                <a:solidFill>
                  <a:srgbClr val="DEAB81">
                    <a:lumMod val="40000"/>
                    <a:lumOff val="60000"/>
                  </a:srgbClr>
                </a:solidFill>
              </a:ln>
            </p:spPr>
            <p:style>
              <a:lnRef idx="1">
                <a:srgbClr val="DEAB81"/>
              </a:lnRef>
              <a:fillRef idx="0">
                <a:srgbClr val="DEAB81"/>
              </a:fillRef>
              <a:effectRef idx="0">
                <a:srgbClr val="DEAB81"/>
              </a:effectRef>
              <a:fontRef idx="minor">
                <a:srgbClr val="5F5F5F"/>
              </a:fontRef>
            </p:style>
          </p:cxnSp>
          <p:cxnSp>
            <p:nvCxnSpPr>
              <p:cNvPr id="33" name="直接连接符 32"/>
              <p:cNvCxnSpPr/>
              <p:nvPr>
                <p:custDataLst>
                  <p:tags r:id="rId24"/>
                </p:custDataLst>
              </p:nvPr>
            </p:nvCxnSpPr>
            <p:spPr>
              <a:xfrm>
                <a:off x="2376693" y="4675756"/>
                <a:ext cx="111043" cy="111105"/>
              </a:xfrm>
              <a:prstGeom prst="line">
                <a:avLst/>
              </a:prstGeom>
              <a:ln>
                <a:solidFill>
                  <a:srgbClr val="DEAB81">
                    <a:lumMod val="50000"/>
                  </a:srgbClr>
                </a:solidFill>
              </a:ln>
            </p:spPr>
            <p:style>
              <a:lnRef idx="1">
                <a:srgbClr val="DEAB81"/>
              </a:lnRef>
              <a:fillRef idx="0">
                <a:srgbClr val="DEAB81"/>
              </a:fillRef>
              <a:effectRef idx="0">
                <a:srgbClr val="DEAB81"/>
              </a:effectRef>
              <a:fontRef idx="minor">
                <a:srgbClr val="5F5F5F"/>
              </a:fontRef>
            </p:style>
          </p:cxnSp>
          <p:sp>
            <p:nvSpPr>
              <p:cNvPr id="34" name="平行四边形 33"/>
              <p:cNvSpPr/>
              <p:nvPr>
                <p:custDataLst>
                  <p:tags r:id="rId25"/>
                </p:custDataLst>
              </p:nvPr>
            </p:nvSpPr>
            <p:spPr>
              <a:xfrm flipH="1">
                <a:off x="3551412" y="4343902"/>
                <a:ext cx="1028611" cy="523364"/>
              </a:xfrm>
              <a:prstGeom prst="parallelogram">
                <a:avLst>
                  <a:gd name="adj" fmla="val 95454"/>
                </a:avLst>
              </a:prstGeom>
              <a:solidFill>
                <a:srgbClr val="FEFFFF">
                  <a:alpha val="40000"/>
                </a:srgbClr>
              </a:solidFill>
              <a:ln>
                <a:noFill/>
              </a:ln>
            </p:spPr>
            <p:style>
              <a:lnRef idx="2">
                <a:srgbClr val="DEAB81">
                  <a:shade val="50000"/>
                </a:srgbClr>
              </a:lnRef>
              <a:fillRef idx="1">
                <a:srgbClr val="DEAB81"/>
              </a:fillRef>
              <a:effectRef idx="0">
                <a:srgbClr val="DEAB81"/>
              </a:effectRef>
              <a:fontRef idx="minor">
                <a:srgbClr val="FFFFFF"/>
              </a:fontRef>
            </p:style>
            <p:txBody>
              <a:bodyPr anchor="ctr">
                <a:normAutofit fontScale="57500" lnSpcReduction="20000"/>
              </a:bodyPr>
              <a:lstStyle/>
              <a:p>
                <a:pPr algn="ctr" fontAlgn="auto">
                  <a:spcBef>
                    <a:spcPts val="0"/>
                  </a:spcBef>
                  <a:spcAft>
                    <a:spcPts val="0"/>
                  </a:spcAft>
                  <a:defRPr/>
                </a:pPr>
                <a:endParaRPr lang="zh-CN" altLang="en-US"/>
              </a:p>
            </p:txBody>
          </p:sp>
          <p:sp>
            <p:nvSpPr>
              <p:cNvPr id="35" name="平行四边形 34"/>
              <p:cNvSpPr/>
              <p:nvPr>
                <p:custDataLst>
                  <p:tags r:id="rId26"/>
                </p:custDataLst>
              </p:nvPr>
            </p:nvSpPr>
            <p:spPr>
              <a:xfrm flipH="1">
                <a:off x="2246168" y="4343902"/>
                <a:ext cx="810420" cy="523364"/>
              </a:xfrm>
              <a:prstGeom prst="parallelogram">
                <a:avLst>
                  <a:gd name="adj" fmla="val 100908"/>
                </a:avLst>
              </a:prstGeom>
              <a:solidFill>
                <a:srgbClr val="DEAB81">
                  <a:lumMod val="60000"/>
                  <a:lumOff val="40000"/>
                  <a:alpha val="42000"/>
                </a:srgbClr>
              </a:solidFill>
              <a:ln>
                <a:noFill/>
              </a:ln>
            </p:spPr>
            <p:style>
              <a:lnRef idx="2">
                <a:srgbClr val="DEAB81">
                  <a:shade val="50000"/>
                </a:srgbClr>
              </a:lnRef>
              <a:fillRef idx="1">
                <a:srgbClr val="DEAB81"/>
              </a:fillRef>
              <a:effectRef idx="0">
                <a:srgbClr val="DEAB81"/>
              </a:effectRef>
              <a:fontRef idx="minor">
                <a:srgbClr val="FFFFFF"/>
              </a:fontRef>
            </p:style>
            <p:txBody>
              <a:bodyPr anchor="ctr">
                <a:normAutofit fontScale="25000" lnSpcReduction="20000"/>
              </a:bodyPr>
              <a:lstStyle/>
              <a:p>
                <a:pPr algn="ctr" fontAlgn="auto">
                  <a:spcBef>
                    <a:spcPts val="0"/>
                  </a:spcBef>
                  <a:spcAft>
                    <a:spcPts val="0"/>
                  </a:spcAft>
                  <a:defRPr/>
                </a:pPr>
                <a:endParaRPr lang="zh-CN" altLang="en-US"/>
              </a:p>
            </p:txBody>
          </p:sp>
          <p:sp>
            <p:nvSpPr>
              <p:cNvPr id="36" name="平行四边形 35"/>
              <p:cNvSpPr/>
              <p:nvPr>
                <p:custDataLst>
                  <p:tags r:id="rId27"/>
                </p:custDataLst>
              </p:nvPr>
            </p:nvSpPr>
            <p:spPr>
              <a:xfrm flipH="1">
                <a:off x="3329326" y="4343902"/>
                <a:ext cx="812369" cy="523364"/>
              </a:xfrm>
              <a:prstGeom prst="parallelogram">
                <a:avLst>
                  <a:gd name="adj" fmla="val 100908"/>
                </a:avLst>
              </a:prstGeom>
              <a:solidFill>
                <a:srgbClr val="DEAB81">
                  <a:lumMod val="60000"/>
                  <a:lumOff val="40000"/>
                  <a:alpha val="13000"/>
                </a:srgbClr>
              </a:solidFill>
              <a:ln>
                <a:noFill/>
              </a:ln>
            </p:spPr>
            <p:style>
              <a:lnRef idx="2">
                <a:srgbClr val="DEAB81">
                  <a:shade val="50000"/>
                </a:srgbClr>
              </a:lnRef>
              <a:fillRef idx="1">
                <a:srgbClr val="DEAB81"/>
              </a:fillRef>
              <a:effectRef idx="0">
                <a:srgbClr val="DEAB81"/>
              </a:effectRef>
              <a:fontRef idx="minor">
                <a:srgbClr val="FFFFFF"/>
              </a:fontRef>
            </p:style>
            <p:txBody>
              <a:bodyPr anchor="ctr">
                <a:normAutofit fontScale="25000" lnSpcReduction="20000"/>
              </a:bodyPr>
              <a:lstStyle/>
              <a:p>
                <a:pPr algn="ctr" fontAlgn="auto">
                  <a:spcBef>
                    <a:spcPts val="0"/>
                  </a:spcBef>
                  <a:spcAft>
                    <a:spcPts val="0"/>
                  </a:spcAft>
                  <a:defRPr/>
                </a:pPr>
                <a:endParaRPr lang="zh-CN" altLang="en-US"/>
              </a:p>
            </p:txBody>
          </p:sp>
        </p:grpSp>
        <p:sp>
          <p:nvSpPr>
            <p:cNvPr id="56340" name="文本框 10"/>
            <p:cNvSpPr txBox="1">
              <a:spLocks noChangeArrowheads="1"/>
            </p:cNvSpPr>
            <p:nvPr/>
          </p:nvSpPr>
          <p:spPr bwMode="auto">
            <a:xfrm>
              <a:off x="8614" y="6870"/>
              <a:ext cx="1239" cy="913"/>
            </a:xfrm>
            <a:prstGeom prst="rect">
              <a:avLst/>
            </a:prstGeom>
            <a:noFill/>
            <a:ln w="9525">
              <a:noFill/>
              <a:miter lim="800000"/>
              <a:headEnd/>
              <a:tailEnd/>
            </a:ln>
          </p:spPr>
          <p:txBody>
            <a:bodyPr wrap="none">
              <a:spAutoFit/>
            </a:bodyPr>
            <a:lstStyle/>
            <a:p>
              <a:r>
                <a:rPr lang="zh-CN" altLang="en-US" sz="3200">
                  <a:latin typeface="Calibri" pitchFamily="34" charset="0"/>
                  <a:ea typeface="黑体" pitchFamily="49" charset="-122"/>
                </a:rPr>
                <a:t>②</a:t>
              </a:r>
            </a:p>
          </p:txBody>
        </p:sp>
      </p:grpSp>
      <p:grpSp>
        <p:nvGrpSpPr>
          <p:cNvPr id="17" name="组合 16"/>
          <p:cNvGrpSpPr>
            <a:grpSpLocks/>
          </p:cNvGrpSpPr>
          <p:nvPr/>
        </p:nvGrpSpPr>
        <p:grpSpPr bwMode="auto">
          <a:xfrm>
            <a:off x="6137275" y="2568575"/>
            <a:ext cx="2395538" cy="2373313"/>
            <a:chOff x="12888" y="4044"/>
            <a:chExt cx="4269" cy="3739"/>
          </a:xfrm>
        </p:grpSpPr>
        <p:grpSp>
          <p:nvGrpSpPr>
            <p:cNvPr id="56325" name="组合 36"/>
            <p:cNvGrpSpPr>
              <a:grpSpLocks/>
            </p:cNvGrpSpPr>
            <p:nvPr>
              <p:custDataLst>
                <p:tags r:id="rId2"/>
              </p:custDataLst>
            </p:nvPr>
          </p:nvGrpSpPr>
          <p:grpSpPr bwMode="auto">
            <a:xfrm>
              <a:off x="12888" y="4044"/>
              <a:ext cx="4269" cy="3699"/>
              <a:chOff x="2238375" y="2705099"/>
              <a:chExt cx="2495550" cy="2162177"/>
            </a:xfrm>
          </p:grpSpPr>
          <p:sp>
            <p:nvSpPr>
              <p:cNvPr id="38" name="矩形 37"/>
              <p:cNvSpPr/>
              <p:nvPr>
                <p:custDataLst>
                  <p:tags r:id="rId3"/>
                </p:custDataLst>
              </p:nvPr>
            </p:nvSpPr>
            <p:spPr>
              <a:xfrm>
                <a:off x="2238375" y="4343902"/>
                <a:ext cx="2495550" cy="523364"/>
              </a:xfrm>
              <a:prstGeom prst="rect">
                <a:avLst/>
              </a:prstGeom>
              <a:solidFill>
                <a:srgbClr val="DEAB81">
                  <a:lumMod val="20000"/>
                  <a:lumOff val="80000"/>
                </a:srgbClr>
              </a:solidFill>
              <a:ln>
                <a:noFill/>
              </a:ln>
            </p:spPr>
            <p:style>
              <a:lnRef idx="2">
                <a:srgbClr val="DEAB81">
                  <a:shade val="50000"/>
                </a:srgbClr>
              </a:lnRef>
              <a:fillRef idx="1">
                <a:srgbClr val="DEAB81"/>
              </a:fillRef>
              <a:effectRef idx="0">
                <a:srgbClr val="DEAB81"/>
              </a:effectRef>
              <a:fontRef idx="minor">
                <a:srgbClr val="FFFFFF"/>
              </a:fontRef>
            </p:style>
            <p:txBody>
              <a:bodyPr anchor="ctr">
                <a:normAutofit/>
              </a:bodyPr>
              <a:lstStyle/>
              <a:p>
                <a:pPr algn="ctr" fontAlgn="auto">
                  <a:spcBef>
                    <a:spcPts val="0"/>
                  </a:spcBef>
                  <a:spcAft>
                    <a:spcPts val="0"/>
                  </a:spcAft>
                  <a:defRPr/>
                </a:pPr>
                <a:endParaRPr lang="zh-CN" altLang="en-US" sz="2800" dirty="0">
                  <a:solidFill>
                    <a:srgbClr val="DEAB81">
                      <a:lumMod val="50000"/>
                    </a:srgbClr>
                  </a:solidFill>
                </a:endParaRPr>
              </a:p>
            </p:txBody>
          </p:sp>
          <p:sp>
            <p:nvSpPr>
              <p:cNvPr id="39" name="矩形 38"/>
              <p:cNvSpPr/>
              <p:nvPr>
                <p:custDataLst>
                  <p:tags r:id="rId4"/>
                </p:custDataLst>
              </p:nvPr>
            </p:nvSpPr>
            <p:spPr>
              <a:xfrm>
                <a:off x="2238375" y="2705099"/>
                <a:ext cx="2495550" cy="1638803"/>
              </a:xfrm>
              <a:prstGeom prst="rect">
                <a:avLst/>
              </a:prstGeom>
              <a:ln>
                <a:noFill/>
              </a:ln>
            </p:spPr>
            <p:style>
              <a:lnRef idx="2">
                <a:srgbClr val="DEAB81">
                  <a:shade val="50000"/>
                </a:srgbClr>
              </a:lnRef>
              <a:fillRef idx="1">
                <a:srgbClr val="DEAB81"/>
              </a:fillRef>
              <a:effectRef idx="0">
                <a:srgbClr val="DEAB81"/>
              </a:effectRef>
              <a:fontRef idx="minor">
                <a:srgbClr val="FFFFFF"/>
              </a:fontRef>
            </p:style>
            <p:txBody>
              <a:bodyPr anchor="ctr">
                <a:normAutofit/>
              </a:bodyPr>
              <a:lstStyle/>
              <a:p>
                <a:pPr algn="ctr">
                  <a:lnSpc>
                    <a:spcPct val="150000"/>
                  </a:lnSpc>
                  <a:defRPr/>
                </a:pPr>
                <a:r>
                  <a:rPr lang="zh-CN" altLang="en-US" sz="2600">
                    <a:solidFill>
                      <a:schemeClr val="tx1"/>
                    </a:solidFill>
                    <a:latin typeface="Arial" charset="0"/>
                    <a:ea typeface="黑体" pitchFamily="49" charset="-122"/>
                  </a:rPr>
                  <a:t>感知觉异常和行为的改善</a:t>
                </a:r>
              </a:p>
            </p:txBody>
          </p:sp>
          <p:cxnSp>
            <p:nvCxnSpPr>
              <p:cNvPr id="40" name="直接连接符 39"/>
              <p:cNvCxnSpPr/>
              <p:nvPr>
                <p:custDataLst>
                  <p:tags r:id="rId5"/>
                </p:custDataLst>
              </p:nvPr>
            </p:nvCxnSpPr>
            <p:spPr>
              <a:xfrm>
                <a:off x="2400445" y="4343902"/>
                <a:ext cx="314218" cy="314311"/>
              </a:xfrm>
              <a:prstGeom prst="line">
                <a:avLst/>
              </a:prstGeom>
              <a:ln>
                <a:solidFill>
                  <a:srgbClr val="DEAB81">
                    <a:lumMod val="40000"/>
                    <a:lumOff val="60000"/>
                  </a:srgbClr>
                </a:solidFill>
              </a:ln>
            </p:spPr>
            <p:style>
              <a:lnRef idx="1">
                <a:srgbClr val="DEAB81"/>
              </a:lnRef>
              <a:fillRef idx="0">
                <a:srgbClr val="DEAB81"/>
              </a:fillRef>
              <a:effectRef idx="0">
                <a:srgbClr val="DEAB81"/>
              </a:effectRef>
              <a:fontRef idx="minor">
                <a:srgbClr val="5F5F5F"/>
              </a:fontRef>
            </p:style>
          </p:cxnSp>
          <p:cxnSp>
            <p:nvCxnSpPr>
              <p:cNvPr id="41" name="直接连接符 40"/>
              <p:cNvCxnSpPr/>
              <p:nvPr>
                <p:custDataLst>
                  <p:tags r:id="rId6"/>
                </p:custDataLst>
              </p:nvPr>
            </p:nvCxnSpPr>
            <p:spPr>
              <a:xfrm>
                <a:off x="2737816" y="4343902"/>
                <a:ext cx="524248" cy="523364"/>
              </a:xfrm>
              <a:prstGeom prst="line">
                <a:avLst/>
              </a:prstGeom>
            </p:spPr>
            <p:style>
              <a:lnRef idx="1">
                <a:srgbClr val="DEAB81"/>
              </a:lnRef>
              <a:fillRef idx="0">
                <a:srgbClr val="DEAB81"/>
              </a:fillRef>
              <a:effectRef idx="0">
                <a:srgbClr val="DEAB81"/>
              </a:effectRef>
              <a:fontRef idx="minor">
                <a:srgbClr val="5F5F5F"/>
              </a:fontRef>
            </p:style>
          </p:cxnSp>
          <p:cxnSp>
            <p:nvCxnSpPr>
              <p:cNvPr id="42" name="直接连接符 41"/>
              <p:cNvCxnSpPr/>
              <p:nvPr>
                <p:custDataLst>
                  <p:tags r:id="rId7"/>
                </p:custDataLst>
              </p:nvPr>
            </p:nvCxnSpPr>
            <p:spPr>
              <a:xfrm>
                <a:off x="3200873" y="4493017"/>
                <a:ext cx="112457" cy="112567"/>
              </a:xfrm>
              <a:prstGeom prst="line">
                <a:avLst/>
              </a:prstGeom>
            </p:spPr>
            <p:style>
              <a:lnRef idx="1">
                <a:srgbClr val="DEAB81"/>
              </a:lnRef>
              <a:fillRef idx="0">
                <a:srgbClr val="DEAB81"/>
              </a:fillRef>
              <a:effectRef idx="0">
                <a:srgbClr val="DEAB81"/>
              </a:effectRef>
              <a:fontRef idx="minor">
                <a:srgbClr val="5F5F5F"/>
              </a:fontRef>
            </p:style>
          </p:cxnSp>
          <p:cxnSp>
            <p:nvCxnSpPr>
              <p:cNvPr id="43" name="直接连接符 42"/>
              <p:cNvCxnSpPr/>
              <p:nvPr>
                <p:custDataLst>
                  <p:tags r:id="rId8"/>
                </p:custDataLst>
              </p:nvPr>
            </p:nvCxnSpPr>
            <p:spPr>
              <a:xfrm>
                <a:off x="3911997" y="4609970"/>
                <a:ext cx="257989" cy="257296"/>
              </a:xfrm>
              <a:prstGeom prst="line">
                <a:avLst/>
              </a:prstGeom>
              <a:ln>
                <a:solidFill>
                  <a:srgbClr val="DEAB81">
                    <a:lumMod val="75000"/>
                  </a:srgbClr>
                </a:solidFill>
              </a:ln>
            </p:spPr>
            <p:style>
              <a:lnRef idx="1">
                <a:srgbClr val="DEAB81"/>
              </a:lnRef>
              <a:fillRef idx="0">
                <a:srgbClr val="DEAB81"/>
              </a:fillRef>
              <a:effectRef idx="0">
                <a:srgbClr val="DEAB81"/>
              </a:effectRef>
              <a:fontRef idx="minor">
                <a:srgbClr val="5F5F5F"/>
              </a:fontRef>
            </p:style>
          </p:cxnSp>
          <p:cxnSp>
            <p:nvCxnSpPr>
              <p:cNvPr id="44" name="直接连接符 43"/>
              <p:cNvCxnSpPr/>
              <p:nvPr>
                <p:custDataLst>
                  <p:tags r:id="rId9"/>
                </p:custDataLst>
              </p:nvPr>
            </p:nvCxnSpPr>
            <p:spPr>
              <a:xfrm>
                <a:off x="4345287" y="4343902"/>
                <a:ext cx="383676" cy="383021"/>
              </a:xfrm>
              <a:prstGeom prst="line">
                <a:avLst/>
              </a:prstGeom>
              <a:ln>
                <a:solidFill>
                  <a:srgbClr val="DEAB81"/>
                </a:solidFill>
              </a:ln>
            </p:spPr>
            <p:style>
              <a:lnRef idx="1">
                <a:srgbClr val="DEAB81"/>
              </a:lnRef>
              <a:fillRef idx="0">
                <a:srgbClr val="DEAB81"/>
              </a:fillRef>
              <a:effectRef idx="0">
                <a:srgbClr val="DEAB81"/>
              </a:effectRef>
              <a:fontRef idx="minor">
                <a:srgbClr val="5F5F5F"/>
              </a:fontRef>
            </p:style>
          </p:cxnSp>
          <p:cxnSp>
            <p:nvCxnSpPr>
              <p:cNvPr id="45" name="直接连接符 44"/>
              <p:cNvCxnSpPr/>
              <p:nvPr>
                <p:custDataLst>
                  <p:tags r:id="rId10"/>
                </p:custDataLst>
              </p:nvPr>
            </p:nvCxnSpPr>
            <p:spPr>
              <a:xfrm>
                <a:off x="3733389" y="4343902"/>
                <a:ext cx="524248" cy="523364"/>
              </a:xfrm>
              <a:prstGeom prst="line">
                <a:avLst/>
              </a:prstGeom>
              <a:ln>
                <a:solidFill>
                  <a:srgbClr val="DEAB81">
                    <a:lumMod val="40000"/>
                    <a:lumOff val="60000"/>
                  </a:srgbClr>
                </a:solidFill>
              </a:ln>
            </p:spPr>
            <p:style>
              <a:lnRef idx="1">
                <a:srgbClr val="DEAB81"/>
              </a:lnRef>
              <a:fillRef idx="0">
                <a:srgbClr val="DEAB81"/>
              </a:fillRef>
              <a:effectRef idx="0">
                <a:srgbClr val="DEAB81"/>
              </a:effectRef>
              <a:fontRef idx="minor">
                <a:srgbClr val="5F5F5F"/>
              </a:fontRef>
            </p:style>
          </p:cxnSp>
          <p:cxnSp>
            <p:nvCxnSpPr>
              <p:cNvPr id="46" name="直接连接符 45"/>
              <p:cNvCxnSpPr/>
              <p:nvPr>
                <p:custDataLst>
                  <p:tags r:id="rId11"/>
                </p:custDataLst>
              </p:nvPr>
            </p:nvCxnSpPr>
            <p:spPr>
              <a:xfrm>
                <a:off x="2377292" y="4675756"/>
                <a:ext cx="110804" cy="111105"/>
              </a:xfrm>
              <a:prstGeom prst="line">
                <a:avLst/>
              </a:prstGeom>
              <a:ln>
                <a:solidFill>
                  <a:srgbClr val="DEAB81">
                    <a:lumMod val="50000"/>
                  </a:srgbClr>
                </a:solidFill>
              </a:ln>
            </p:spPr>
            <p:style>
              <a:lnRef idx="1">
                <a:srgbClr val="DEAB81"/>
              </a:lnRef>
              <a:fillRef idx="0">
                <a:srgbClr val="DEAB81"/>
              </a:fillRef>
              <a:effectRef idx="0">
                <a:srgbClr val="DEAB81"/>
              </a:effectRef>
              <a:fontRef idx="minor">
                <a:srgbClr val="5F5F5F"/>
              </a:fontRef>
            </p:style>
          </p:cxnSp>
          <p:sp>
            <p:nvSpPr>
              <p:cNvPr id="47" name="平行四边形 46"/>
              <p:cNvSpPr/>
              <p:nvPr>
                <p:custDataLst>
                  <p:tags r:id="rId12"/>
                </p:custDataLst>
              </p:nvPr>
            </p:nvSpPr>
            <p:spPr>
              <a:xfrm flipH="1">
                <a:off x="3549821" y="4343902"/>
                <a:ext cx="1028649" cy="523364"/>
              </a:xfrm>
              <a:prstGeom prst="parallelogram">
                <a:avLst>
                  <a:gd name="adj" fmla="val 95454"/>
                </a:avLst>
              </a:prstGeom>
              <a:solidFill>
                <a:srgbClr val="FEFFFF">
                  <a:alpha val="40000"/>
                </a:srgbClr>
              </a:solidFill>
              <a:ln>
                <a:noFill/>
              </a:ln>
            </p:spPr>
            <p:style>
              <a:lnRef idx="2">
                <a:srgbClr val="DEAB81">
                  <a:shade val="50000"/>
                </a:srgbClr>
              </a:lnRef>
              <a:fillRef idx="1">
                <a:srgbClr val="DEAB81"/>
              </a:fillRef>
              <a:effectRef idx="0">
                <a:srgbClr val="DEAB81"/>
              </a:effectRef>
              <a:fontRef idx="minor">
                <a:srgbClr val="FFFFFF"/>
              </a:fontRef>
            </p:style>
            <p:txBody>
              <a:bodyPr anchor="ctr">
                <a:normAutofit fontScale="57500" lnSpcReduction="20000"/>
              </a:bodyPr>
              <a:lstStyle/>
              <a:p>
                <a:pPr algn="ctr" fontAlgn="auto">
                  <a:spcBef>
                    <a:spcPts val="0"/>
                  </a:spcBef>
                  <a:spcAft>
                    <a:spcPts val="0"/>
                  </a:spcAft>
                  <a:defRPr/>
                </a:pPr>
                <a:endParaRPr lang="zh-CN" altLang="en-US"/>
              </a:p>
            </p:txBody>
          </p:sp>
          <p:sp>
            <p:nvSpPr>
              <p:cNvPr id="48" name="平行四边形 47"/>
              <p:cNvSpPr/>
              <p:nvPr>
                <p:custDataLst>
                  <p:tags r:id="rId13"/>
                </p:custDataLst>
              </p:nvPr>
            </p:nvSpPr>
            <p:spPr>
              <a:xfrm flipH="1">
                <a:off x="2244990" y="4343902"/>
                <a:ext cx="812005" cy="523364"/>
              </a:xfrm>
              <a:prstGeom prst="parallelogram">
                <a:avLst>
                  <a:gd name="adj" fmla="val 100908"/>
                </a:avLst>
              </a:prstGeom>
              <a:solidFill>
                <a:srgbClr val="DEAB81">
                  <a:lumMod val="60000"/>
                  <a:lumOff val="40000"/>
                  <a:alpha val="42000"/>
                </a:srgbClr>
              </a:solidFill>
              <a:ln>
                <a:noFill/>
              </a:ln>
            </p:spPr>
            <p:style>
              <a:lnRef idx="2">
                <a:srgbClr val="DEAB81">
                  <a:shade val="50000"/>
                </a:srgbClr>
              </a:lnRef>
              <a:fillRef idx="1">
                <a:srgbClr val="DEAB81"/>
              </a:fillRef>
              <a:effectRef idx="0">
                <a:srgbClr val="DEAB81"/>
              </a:effectRef>
              <a:fontRef idx="minor">
                <a:srgbClr val="FFFFFF"/>
              </a:fontRef>
            </p:style>
            <p:txBody>
              <a:bodyPr anchor="ctr">
                <a:normAutofit fontScale="25000" lnSpcReduction="20000"/>
              </a:bodyPr>
              <a:lstStyle/>
              <a:p>
                <a:pPr algn="ctr" fontAlgn="auto">
                  <a:spcBef>
                    <a:spcPts val="0"/>
                  </a:spcBef>
                  <a:spcAft>
                    <a:spcPts val="0"/>
                  </a:spcAft>
                  <a:defRPr/>
                </a:pPr>
                <a:endParaRPr lang="zh-CN" altLang="en-US"/>
              </a:p>
            </p:txBody>
          </p:sp>
          <p:sp>
            <p:nvSpPr>
              <p:cNvPr id="49" name="平行四边形 48"/>
              <p:cNvSpPr/>
              <p:nvPr>
                <p:custDataLst>
                  <p:tags r:id="rId14"/>
                </p:custDataLst>
              </p:nvPr>
            </p:nvSpPr>
            <p:spPr>
              <a:xfrm flipH="1">
                <a:off x="3328215" y="4343902"/>
                <a:ext cx="812004" cy="523364"/>
              </a:xfrm>
              <a:prstGeom prst="parallelogram">
                <a:avLst>
                  <a:gd name="adj" fmla="val 100908"/>
                </a:avLst>
              </a:prstGeom>
              <a:solidFill>
                <a:srgbClr val="DEAB81">
                  <a:lumMod val="60000"/>
                  <a:lumOff val="40000"/>
                  <a:alpha val="13000"/>
                </a:srgbClr>
              </a:solidFill>
              <a:ln>
                <a:noFill/>
              </a:ln>
            </p:spPr>
            <p:style>
              <a:lnRef idx="2">
                <a:srgbClr val="DEAB81">
                  <a:shade val="50000"/>
                </a:srgbClr>
              </a:lnRef>
              <a:fillRef idx="1">
                <a:srgbClr val="DEAB81"/>
              </a:fillRef>
              <a:effectRef idx="0">
                <a:srgbClr val="DEAB81"/>
              </a:effectRef>
              <a:fontRef idx="minor">
                <a:srgbClr val="FFFFFF"/>
              </a:fontRef>
            </p:style>
            <p:txBody>
              <a:bodyPr anchor="ctr">
                <a:normAutofit fontScale="25000" lnSpcReduction="20000"/>
              </a:bodyPr>
              <a:lstStyle/>
              <a:p>
                <a:pPr algn="ctr" fontAlgn="auto">
                  <a:spcBef>
                    <a:spcPts val="0"/>
                  </a:spcBef>
                  <a:spcAft>
                    <a:spcPts val="0"/>
                  </a:spcAft>
                  <a:defRPr/>
                </a:pPr>
                <a:endParaRPr lang="zh-CN" altLang="en-US"/>
              </a:p>
            </p:txBody>
          </p:sp>
        </p:grpSp>
        <p:sp>
          <p:nvSpPr>
            <p:cNvPr id="56326" name="文本框 11"/>
            <p:cNvSpPr txBox="1">
              <a:spLocks noChangeArrowheads="1"/>
            </p:cNvSpPr>
            <p:nvPr/>
          </p:nvSpPr>
          <p:spPr bwMode="auto">
            <a:xfrm>
              <a:off x="14639" y="6870"/>
              <a:ext cx="1052" cy="913"/>
            </a:xfrm>
            <a:prstGeom prst="rect">
              <a:avLst/>
            </a:prstGeom>
            <a:noFill/>
            <a:ln w="9525">
              <a:noFill/>
              <a:miter lim="800000"/>
              <a:headEnd/>
              <a:tailEnd/>
            </a:ln>
          </p:spPr>
          <p:txBody>
            <a:bodyPr wrap="none">
              <a:spAutoFit/>
            </a:bodyPr>
            <a:lstStyle/>
            <a:p>
              <a:r>
                <a:rPr lang="zh-CN" altLang="en-US" sz="3200">
                  <a:latin typeface="Calibri" pitchFamily="34" charset="0"/>
                  <a:ea typeface="黑体" pitchFamily="49" charset="-122"/>
                </a:rPr>
                <a:t>③</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825" y="501650"/>
            <a:ext cx="2197100" cy="1198563"/>
          </a:xfrm>
          <a:prstGeom prst="rect">
            <a:avLst/>
          </a:prstGeom>
          <a:noFill/>
          <a:ln>
            <a:noFill/>
          </a:ln>
        </p:spPr>
        <p:txBody>
          <a:bodyPr wrap="none">
            <a:spAutoFit/>
          </a:bodyPr>
          <a:lstStyle/>
          <a:p>
            <a:pPr algn="ctr" fontAlgn="auto">
              <a:spcBef>
                <a:spcPts val="0"/>
              </a:spcBef>
              <a:spcAft>
                <a:spcPts val="0"/>
              </a:spcAft>
              <a:defRPr/>
            </a:pPr>
            <a:r>
              <a:rPr lang="zh-CN" altLang="en-US" sz="7200" b="1">
                <a:effectLst>
                  <a:outerShdw blurRad="38100" dist="19050" dir="2700000" algn="tl" rotWithShape="0">
                    <a:schemeClr val="dk1">
                      <a:alpha val="40000"/>
                    </a:schemeClr>
                  </a:outerShdw>
                </a:effectLst>
                <a:latin typeface="华康娃娃体W5" panose="040B0509000000000000" charset="-122"/>
                <a:ea typeface="华康娃娃体W5" panose="040B0509000000000000" charset="-122"/>
              </a:rPr>
              <a:t>幼儿园</a:t>
            </a:r>
          </a:p>
        </p:txBody>
      </p:sp>
      <p:grpSp>
        <p:nvGrpSpPr>
          <p:cNvPr id="6" name="组合 5"/>
          <p:cNvGrpSpPr>
            <a:grpSpLocks/>
          </p:cNvGrpSpPr>
          <p:nvPr/>
        </p:nvGrpSpPr>
        <p:grpSpPr bwMode="auto">
          <a:xfrm>
            <a:off x="631825" y="1863725"/>
            <a:ext cx="3990975" cy="4205288"/>
            <a:chOff x="1327" y="2935"/>
            <a:chExt cx="8380" cy="6622"/>
          </a:xfrm>
        </p:grpSpPr>
        <p:pic>
          <p:nvPicPr>
            <p:cNvPr id="57348" name="图片 1"/>
            <p:cNvPicPr>
              <a:picLocks noChangeAspect="1"/>
            </p:cNvPicPr>
            <p:nvPr/>
          </p:nvPicPr>
          <p:blipFill>
            <a:blip r:embed="rId3"/>
            <a:srcRect/>
            <a:stretch>
              <a:fillRect/>
            </a:stretch>
          </p:blipFill>
          <p:spPr bwMode="auto">
            <a:xfrm>
              <a:off x="1327" y="2935"/>
              <a:ext cx="8380" cy="5593"/>
            </a:xfrm>
            <a:prstGeom prst="rect">
              <a:avLst/>
            </a:prstGeom>
            <a:noFill/>
            <a:ln w="9525">
              <a:noFill/>
              <a:miter lim="800000"/>
              <a:headEnd/>
              <a:tailEnd/>
            </a:ln>
          </p:spPr>
        </p:pic>
        <p:sp>
          <p:nvSpPr>
            <p:cNvPr id="57349" name="文本框 3"/>
            <p:cNvSpPr txBox="1">
              <a:spLocks noChangeArrowheads="1"/>
            </p:cNvSpPr>
            <p:nvPr/>
          </p:nvSpPr>
          <p:spPr bwMode="auto">
            <a:xfrm>
              <a:off x="2266" y="8977"/>
              <a:ext cx="5403" cy="580"/>
            </a:xfrm>
            <a:prstGeom prst="rect">
              <a:avLst/>
            </a:prstGeom>
            <a:noFill/>
            <a:ln w="9525">
              <a:noFill/>
              <a:miter lim="800000"/>
              <a:headEnd/>
              <a:tailEnd/>
            </a:ln>
          </p:spPr>
          <p:txBody>
            <a:bodyPr>
              <a:spAutoFit/>
            </a:bodyPr>
            <a:lstStyle/>
            <a:p>
              <a:r>
                <a:rPr lang="zh-CN" altLang="en-US">
                  <a:ea typeface="黑体" pitchFamily="49" charset="-122"/>
                </a:rPr>
                <a:t>针对特殊儿童的资源教室</a:t>
              </a:r>
            </a:p>
          </p:txBody>
        </p:sp>
      </p:grpSp>
      <p:sp>
        <p:nvSpPr>
          <p:cNvPr id="5" name="文本框 4"/>
          <p:cNvSpPr txBox="1">
            <a:spLocks noChangeArrowheads="1"/>
          </p:cNvSpPr>
          <p:nvPr/>
        </p:nvSpPr>
        <p:spPr bwMode="auto">
          <a:xfrm>
            <a:off x="5062538" y="1993900"/>
            <a:ext cx="3419475" cy="3046413"/>
          </a:xfrm>
          <a:prstGeom prst="rect">
            <a:avLst/>
          </a:prstGeom>
          <a:noFill/>
          <a:ln w="9525">
            <a:noFill/>
            <a:miter lim="800000"/>
            <a:headEnd/>
            <a:tailEnd/>
          </a:ln>
        </p:spPr>
        <p:txBody>
          <a:bodyPr>
            <a:spAutoFit/>
          </a:bodyPr>
          <a:lstStyle/>
          <a:p>
            <a:r>
              <a:rPr lang="zh-CN" altLang="en-US" sz="2400">
                <a:ea typeface="黑体" pitchFamily="49" charset="-122"/>
              </a:rPr>
              <a:t>在北京分司厅幼儿园，很多孩子喜欢一个叫“资源教室”的地方。那里有两层：楼上是社会活动区，包括超市、建筑、娃娃家、表演四个区域；楼下是沙盘游戏、感统训练区和语训室。</a:t>
            </a:r>
          </a:p>
          <a:p>
            <a:r>
              <a:rPr lang="zh-CN" altLang="en-US" sz="2400">
                <a:ea typeface="黑体" pitchFamily="49" charset="-122"/>
              </a:rPr>
              <a:t>建立北京市第一个集康复、补偿训练为一体的资源教室。</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12"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P spid="2" grpId="6"/>
      <p:bldP spid="2" grpId="7"/>
      <p:bldP spid="2" grpId="8"/>
      <p:bldP spid="2" grpId="9"/>
      <p:bldP spid="2" grpId="10"/>
      <p:bldP spid="2" grpId="11"/>
      <p:bldP spid="2" grpId="12"/>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7607" y="705485"/>
            <a:ext cx="2524601" cy="768350"/>
          </a:xfrm>
          <a:prstGeom prst="rect">
            <a:avLst/>
          </a:prstGeom>
          <a:noFill/>
          <a:ln>
            <a:noFill/>
          </a:ln>
        </p:spPr>
        <p:txBody>
          <a:bodyPr>
            <a:spAutoFit/>
            <a:scene3d>
              <a:camera prst="orthographicFront"/>
              <a:lightRig rig="threePt" dir="t"/>
            </a:scene3d>
          </a:bodyPr>
          <a:lstStyle/>
          <a:p>
            <a:pPr algn="ctr" fontAlgn="auto">
              <a:spcBef>
                <a:spcPts val="0"/>
              </a:spcBef>
              <a:spcAft>
                <a:spcPts val="0"/>
              </a:spcAft>
              <a:defRPr/>
            </a:pPr>
            <a:r>
              <a:rPr lang="zh-CN" altLang="en-US" sz="4400" b="1">
                <a:ln w="12700">
                  <a:solidFill>
                    <a:schemeClr val="tx2">
                      <a:lumMod val="75000"/>
                    </a:schemeClr>
                  </a:solidFill>
                  <a:prstDash val="solid"/>
                </a:ln>
                <a:pattFill prst="dkUpDiag">
                  <a:fgClr>
                    <a:schemeClr val="tx2"/>
                  </a:fgClr>
                  <a:bgClr>
                    <a:schemeClr val="tx2">
                      <a:lumMod val="20000"/>
                      <a:lumOff val="80000"/>
                    </a:schemeClr>
                  </a:bgClr>
                </a:pattFill>
                <a:effectLst>
                  <a:glow rad="101600">
                    <a:schemeClr val="accent2">
                      <a:satMod val="175000"/>
                      <a:alpha val="40000"/>
                    </a:schemeClr>
                  </a:glow>
                  <a:outerShdw dist="38100" dir="2640000" algn="bl" rotWithShape="0">
                    <a:schemeClr val="tx2">
                      <a:lumMod val="75000"/>
                    </a:schemeClr>
                  </a:outerShdw>
                </a:effectLst>
                <a:latin typeface="+mn-lt"/>
                <a:ea typeface="+mn-ea"/>
              </a:rPr>
              <a:t>三重考验</a:t>
            </a:r>
          </a:p>
        </p:txBody>
      </p:sp>
      <p:grpSp>
        <p:nvGrpSpPr>
          <p:cNvPr id="5" name="组合 4"/>
          <p:cNvGrpSpPr>
            <a:grpSpLocks/>
          </p:cNvGrpSpPr>
          <p:nvPr/>
        </p:nvGrpSpPr>
        <p:grpSpPr bwMode="auto">
          <a:xfrm>
            <a:off x="1362075" y="1785938"/>
            <a:ext cx="2122488" cy="1938337"/>
            <a:chOff x="2861" y="2812"/>
            <a:chExt cx="4456" cy="3052"/>
          </a:xfrm>
        </p:grpSpPr>
        <p:sp>
          <p:nvSpPr>
            <p:cNvPr id="3" name="矩形 2"/>
            <p:cNvSpPr/>
            <p:nvPr/>
          </p:nvSpPr>
          <p:spPr>
            <a:xfrm>
              <a:off x="3941" y="2812"/>
              <a:ext cx="3376" cy="3052"/>
            </a:xfrm>
            <a:prstGeom prst="rect">
              <a:avLst/>
            </a:prstGeom>
            <a:noFill/>
            <a:ln>
              <a:no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fontAlgn="auto">
                <a:spcBef>
                  <a:spcPts val="0"/>
                </a:spcBef>
                <a:spcAft>
                  <a:spcPts val="0"/>
                </a:spcAft>
                <a:defRPr/>
              </a:pPr>
              <a:r>
                <a:rPr lang="zh-CN" altLang="en-US" sz="4000" b="1">
                  <a:latin typeface="+mn-lt"/>
                  <a:ea typeface="+mn-ea"/>
                </a:rPr>
                <a:t>资金</a:t>
              </a:r>
            </a:p>
            <a:p>
              <a:pPr fontAlgn="auto">
                <a:spcBef>
                  <a:spcPts val="0"/>
                </a:spcBef>
                <a:spcAft>
                  <a:spcPts val="0"/>
                </a:spcAft>
                <a:defRPr/>
              </a:pPr>
              <a:r>
                <a:rPr lang="zh-CN" altLang="en-US" sz="4000" b="1">
                  <a:latin typeface="+mn-lt"/>
                  <a:ea typeface="+mn-ea"/>
                </a:rPr>
                <a:t>人手</a:t>
              </a:r>
            </a:p>
            <a:p>
              <a:pPr fontAlgn="auto">
                <a:spcBef>
                  <a:spcPts val="0"/>
                </a:spcBef>
                <a:spcAft>
                  <a:spcPts val="0"/>
                </a:spcAft>
                <a:defRPr/>
              </a:pPr>
              <a:r>
                <a:rPr lang="zh-CN" altLang="en-US" sz="4000" b="1">
                  <a:latin typeface="+mn-lt"/>
                  <a:ea typeface="+mn-ea"/>
                </a:rPr>
                <a:t>专业性</a:t>
              </a:r>
            </a:p>
          </p:txBody>
        </p:sp>
        <p:sp>
          <p:nvSpPr>
            <p:cNvPr id="4" name="左大括号 3"/>
            <p:cNvSpPr/>
            <p:nvPr/>
          </p:nvSpPr>
          <p:spPr>
            <a:xfrm>
              <a:off x="2861" y="2899"/>
              <a:ext cx="530" cy="2877"/>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grpSp>
      <p:grpSp>
        <p:nvGrpSpPr>
          <p:cNvPr id="8" name="组合 7"/>
          <p:cNvGrpSpPr>
            <a:grpSpLocks/>
          </p:cNvGrpSpPr>
          <p:nvPr/>
        </p:nvGrpSpPr>
        <p:grpSpPr bwMode="auto">
          <a:xfrm>
            <a:off x="1025525" y="4394200"/>
            <a:ext cx="6326188" cy="603250"/>
            <a:chOff x="2153" y="6921"/>
            <a:chExt cx="13284" cy="948"/>
          </a:xfrm>
        </p:grpSpPr>
        <p:sp>
          <p:nvSpPr>
            <p:cNvPr id="58373" name="文本框 5"/>
            <p:cNvSpPr txBox="1">
              <a:spLocks noChangeArrowheads="1"/>
            </p:cNvSpPr>
            <p:nvPr/>
          </p:nvSpPr>
          <p:spPr bwMode="auto">
            <a:xfrm>
              <a:off x="2153" y="6951"/>
              <a:ext cx="5164" cy="919"/>
            </a:xfrm>
            <a:prstGeom prst="rect">
              <a:avLst/>
            </a:prstGeom>
            <a:noFill/>
            <a:ln w="9525">
              <a:noFill/>
              <a:miter lim="800000"/>
              <a:headEnd/>
              <a:tailEnd/>
            </a:ln>
          </p:spPr>
          <p:txBody>
            <a:bodyPr>
              <a:spAutoFit/>
            </a:bodyPr>
            <a:lstStyle/>
            <a:p>
              <a:r>
                <a:rPr lang="zh-CN" altLang="en-US" sz="3200">
                  <a:latin typeface="华文新魏"/>
                  <a:ea typeface="华文新魏"/>
                  <a:cs typeface="华文新魏"/>
                </a:rPr>
                <a:t>特殊儿童进班</a:t>
              </a:r>
            </a:p>
          </p:txBody>
        </p:sp>
        <p:sp>
          <p:nvSpPr>
            <p:cNvPr id="58374" name="文本框 6"/>
            <p:cNvSpPr txBox="1">
              <a:spLocks noChangeArrowheads="1"/>
            </p:cNvSpPr>
            <p:nvPr/>
          </p:nvSpPr>
          <p:spPr bwMode="auto">
            <a:xfrm>
              <a:off x="9519" y="6921"/>
              <a:ext cx="5918" cy="919"/>
            </a:xfrm>
            <a:prstGeom prst="rect">
              <a:avLst/>
            </a:prstGeom>
            <a:noFill/>
            <a:ln w="9525">
              <a:noFill/>
              <a:miter lim="800000"/>
              <a:headEnd/>
              <a:tailEnd/>
            </a:ln>
          </p:spPr>
          <p:txBody>
            <a:bodyPr>
              <a:spAutoFit/>
            </a:bodyPr>
            <a:lstStyle/>
            <a:p>
              <a:r>
                <a:rPr lang="zh-CN" altLang="en-US" sz="3200">
                  <a:latin typeface="华文新魏"/>
                  <a:ea typeface="华文新魏"/>
                  <a:cs typeface="华文新魏"/>
                </a:rPr>
                <a:t>从分隔到融合</a:t>
              </a:r>
            </a:p>
          </p:txBody>
        </p:sp>
        <p:sp>
          <p:nvSpPr>
            <p:cNvPr id="143" name=" 143"/>
            <p:cNvSpPr/>
            <p:nvPr/>
          </p:nvSpPr>
          <p:spPr>
            <a:xfrm>
              <a:off x="6607" y="6921"/>
              <a:ext cx="2267" cy="948"/>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9" name="文本框 8"/>
          <p:cNvSpPr txBox="1">
            <a:spLocks noChangeArrowheads="1"/>
          </p:cNvSpPr>
          <p:nvPr/>
        </p:nvSpPr>
        <p:spPr bwMode="auto">
          <a:xfrm>
            <a:off x="839788" y="5322888"/>
            <a:ext cx="6880225" cy="952500"/>
          </a:xfrm>
          <a:prstGeom prst="rect">
            <a:avLst/>
          </a:prstGeom>
          <a:noFill/>
          <a:ln w="9525">
            <a:noFill/>
            <a:miter lim="800000"/>
            <a:headEnd/>
            <a:tailEnd/>
          </a:ln>
        </p:spPr>
        <p:txBody>
          <a:bodyPr>
            <a:spAutoFit/>
          </a:bodyPr>
          <a:lstStyle/>
          <a:p>
            <a:r>
              <a:rPr lang="zh-CN" altLang="en-US" sz="2800">
                <a:latin typeface="华文新魏"/>
                <a:ea typeface="华文新魏"/>
                <a:cs typeface="华文新魏"/>
              </a:rPr>
              <a:t>总结出生活环节随班、游戏时间随班、教育活动随班等多种随班就读方式</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41791" y="338138"/>
            <a:ext cx="2662153" cy="768349"/>
          </a:xfrm>
          <a:prstGeom prst="rect">
            <a:avLst/>
          </a:prstGeom>
          <a:noFill/>
          <a:ln>
            <a:noFill/>
          </a:ln>
        </p:spPr>
        <p:txBody>
          <a:bodyPr wrap="none">
            <a:spAutoFit/>
          </a:bodyPr>
          <a:lstStyle/>
          <a:p>
            <a:pPr algn="ctr" fontAlgn="auto">
              <a:spcBef>
                <a:spcPts val="0"/>
              </a:spcBef>
              <a:spcAft>
                <a:spcPts val="0"/>
              </a:spcAft>
              <a:defRPr/>
            </a:pPr>
            <a:r>
              <a:rPr lang="zh-CN" altLang="en-US" sz="4400" b="1">
                <a:ln w="9525">
                  <a:solidFill>
                    <a:schemeClr val="bg1"/>
                  </a:solidFill>
                  <a:prstDash val="solid"/>
                </a:ln>
                <a:effectLst>
                  <a:outerShdw blurRad="12700" dist="38100" dir="2700000" algn="tl" rotWithShape="0">
                    <a:schemeClr val="bg1">
                      <a:lumMod val="50000"/>
                    </a:schemeClr>
                  </a:outerShdw>
                </a:effectLst>
                <a:latin typeface="+mn-lt"/>
                <a:ea typeface="+mn-ea"/>
              </a:rPr>
              <a:t>家庭康复训练</a:t>
            </a:r>
          </a:p>
        </p:txBody>
      </p:sp>
      <p:grpSp>
        <p:nvGrpSpPr>
          <p:cNvPr id="7" name="组合 6"/>
          <p:cNvGrpSpPr>
            <a:grpSpLocks/>
          </p:cNvGrpSpPr>
          <p:nvPr/>
        </p:nvGrpSpPr>
        <p:grpSpPr bwMode="auto">
          <a:xfrm>
            <a:off x="250825" y="692150"/>
            <a:ext cx="6907213" cy="1501775"/>
            <a:chOff x="640" y="1781"/>
            <a:chExt cx="14504" cy="2365"/>
          </a:xfrm>
        </p:grpSpPr>
        <p:sp>
          <p:nvSpPr>
            <p:cNvPr id="59396" name="文本框 4"/>
            <p:cNvSpPr txBox="1">
              <a:spLocks noChangeArrowheads="1"/>
            </p:cNvSpPr>
            <p:nvPr/>
          </p:nvSpPr>
          <p:spPr bwMode="auto">
            <a:xfrm>
              <a:off x="1957" y="3234"/>
              <a:ext cx="13187" cy="912"/>
            </a:xfrm>
            <a:prstGeom prst="rect">
              <a:avLst/>
            </a:prstGeom>
            <a:noFill/>
            <a:ln w="9525">
              <a:noFill/>
              <a:miter lim="800000"/>
              <a:headEnd/>
              <a:tailEnd/>
            </a:ln>
          </p:spPr>
          <p:txBody>
            <a:bodyPr wrap="none">
              <a:spAutoFit/>
            </a:bodyPr>
            <a:lstStyle/>
            <a:p>
              <a:r>
                <a:rPr lang="zh-CN" altLang="en-US" sz="3200">
                  <a:latin typeface="华文新魏"/>
                  <a:ea typeface="华文新魏"/>
                  <a:cs typeface="华文新魏"/>
                </a:rPr>
                <a:t>机构结构化教育联合家庭康复训练</a:t>
              </a:r>
            </a:p>
          </p:txBody>
        </p:sp>
        <p:sp>
          <p:nvSpPr>
            <p:cNvPr id="6" name="左弧形箭头 5"/>
            <p:cNvSpPr/>
            <p:nvPr/>
          </p:nvSpPr>
          <p:spPr>
            <a:xfrm>
              <a:off x="640" y="1781"/>
              <a:ext cx="1123" cy="199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9" name="文本框 8"/>
          <p:cNvSpPr txBox="1">
            <a:spLocks noChangeArrowheads="1"/>
          </p:cNvSpPr>
          <p:nvPr/>
        </p:nvSpPr>
        <p:spPr bwMode="auto">
          <a:xfrm>
            <a:off x="250825" y="2200275"/>
            <a:ext cx="8443913" cy="4181475"/>
          </a:xfrm>
          <a:prstGeom prst="rect">
            <a:avLst/>
          </a:prstGeom>
          <a:noFill/>
          <a:ln w="9525">
            <a:noFill/>
            <a:miter lim="800000"/>
            <a:headEnd/>
            <a:tailEnd/>
          </a:ln>
        </p:spPr>
        <p:txBody>
          <a:bodyPr>
            <a:spAutoFit/>
          </a:bodyPr>
          <a:lstStyle/>
          <a:p>
            <a:pPr>
              <a:lnSpc>
                <a:spcPct val="120000"/>
              </a:lnSpc>
            </a:pPr>
            <a:r>
              <a:rPr lang="zh-CN" altLang="en-US" sz="3200">
                <a:latin typeface="华文新魏"/>
                <a:ea typeface="华文新魏"/>
                <a:cs typeface="华文新魏"/>
              </a:rPr>
              <a:t>注意培养患儿父母以下能力：</a:t>
            </a:r>
          </a:p>
          <a:p>
            <a:pPr>
              <a:lnSpc>
                <a:spcPct val="120000"/>
              </a:lnSpc>
            </a:pPr>
            <a:r>
              <a:rPr lang="zh-CN" altLang="en-US" sz="3200">
                <a:latin typeface="华文新魏"/>
                <a:ea typeface="华文新魏"/>
                <a:cs typeface="华文新魏"/>
              </a:rPr>
              <a:t>（1）加强孤独症相关知识的健康宣教，提高父母认知能力；（2）加强孤独症结构化教学的训练指导，提高父母训练能力；（3）开展合理的益智活动，增强父母与患儿间的情感交流；（4）进行问题处理示范，提高父母对患儿行为问题的应对及处理能力  </a:t>
            </a:r>
            <a:r>
              <a:rPr lang="zh-CN" altLang="en-US" sz="2800">
                <a:ea typeface="黑体" pitchFamily="49" charset="-122"/>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文本框 1"/>
          <p:cNvSpPr txBox="1">
            <a:spLocks noChangeArrowheads="1"/>
          </p:cNvSpPr>
          <p:nvPr/>
        </p:nvSpPr>
        <p:spPr bwMode="auto">
          <a:xfrm>
            <a:off x="985838" y="476250"/>
            <a:ext cx="7256462" cy="5373688"/>
          </a:xfrm>
          <a:prstGeom prst="rect">
            <a:avLst/>
          </a:prstGeom>
          <a:noFill/>
          <a:ln w="9525">
            <a:noFill/>
            <a:miter lim="800000"/>
            <a:headEnd/>
            <a:tailEnd/>
          </a:ln>
        </p:spPr>
        <p:txBody>
          <a:bodyPr>
            <a:spAutoFit/>
          </a:bodyPr>
          <a:lstStyle/>
          <a:p>
            <a:pPr algn="ctr">
              <a:lnSpc>
                <a:spcPct val="120000"/>
              </a:lnSpc>
            </a:pPr>
            <a:r>
              <a:rPr lang="zh-CN" altLang="en-US" sz="3600">
                <a:ea typeface="黑体" pitchFamily="49" charset="-122"/>
              </a:rPr>
              <a:t>参考文献</a:t>
            </a:r>
          </a:p>
          <a:p>
            <a:pPr>
              <a:lnSpc>
                <a:spcPct val="120000"/>
              </a:lnSpc>
            </a:pPr>
            <a:r>
              <a:rPr lang="zh-CN" altLang="en-US">
                <a:ea typeface="黑体" pitchFamily="49" charset="-122"/>
              </a:rPr>
              <a:t>[ 1] 陶国泰.儿童少年精神医学[ M] .南京:江苏科学技术出社,1999 .206-215 .</a:t>
            </a:r>
          </a:p>
          <a:p>
            <a:pPr>
              <a:lnSpc>
                <a:spcPct val="120000"/>
              </a:lnSpc>
            </a:pPr>
            <a:r>
              <a:rPr lang="zh-CN" altLang="en-US">
                <a:ea typeface="黑体" pitchFamily="49" charset="-122"/>
              </a:rPr>
              <a:t>[ 2] 香港协康会.教导自闭症儿童的方法-结构化教学[ A] .自闭症儿童训练指南[ M] .香港:香港协康会出版, 1997 .1-202 .</a:t>
            </a:r>
          </a:p>
          <a:p>
            <a:pPr>
              <a:lnSpc>
                <a:spcPct val="120000"/>
              </a:lnSpc>
            </a:pPr>
            <a:r>
              <a:rPr lang="zh-CN" altLang="en-US">
                <a:ea typeface="黑体" pitchFamily="49" charset="-122"/>
              </a:rPr>
              <a:t>[ 3] AME RICAN PSYCHIAT RIC ASSOCIATION .Diagnostic and statistical manual of mental disorders[ M] .Fourth Edition .Washington DC :APA , 1994 .65-78 .</a:t>
            </a:r>
          </a:p>
          <a:p>
            <a:pPr>
              <a:lnSpc>
                <a:spcPct val="120000"/>
              </a:lnSpc>
            </a:pPr>
            <a:r>
              <a:rPr lang="zh-CN" altLang="en-US">
                <a:ea typeface="黑体" pitchFamily="49" charset="-122"/>
              </a:rPr>
              <a:t>[ 4] 邹小兵, 邓红珠, 唐春, 等.以家庭为为基地的短期结构化教育治疗儿童孤独症的疗效[ J] .中国儿童保健杂志, 2005 , 13(2):98-100 .</a:t>
            </a:r>
          </a:p>
          <a:p>
            <a:pPr>
              <a:lnSpc>
                <a:spcPct val="120000"/>
              </a:lnSpc>
            </a:pPr>
            <a:r>
              <a:rPr lang="en-US" altLang="zh-CN">
                <a:ea typeface="黑体" pitchFamily="49" charset="-122"/>
              </a:rPr>
              <a:t>[ 5]江瑞芬, 杨虹, 王小林, 王文强.结构化教育治疗儿童孤独症的疗效,2006.10</a:t>
            </a:r>
          </a:p>
          <a:p>
            <a:pPr>
              <a:lnSpc>
                <a:spcPct val="120000"/>
              </a:lnSpc>
            </a:pPr>
            <a:r>
              <a:rPr lang="en-US" altLang="zh-CN">
                <a:ea typeface="黑体" pitchFamily="49" charset="-122"/>
              </a:rPr>
              <a:t>[ 6]刘超,卢斌,张瑜,徐传国,彭凤翔,马丽芳,刘丽莉,聂文英.机构结构化教育联合家庭康复训练治疗儿童孤独症的疗效观察2015.11</a:t>
            </a:r>
          </a:p>
          <a:p>
            <a:pPr>
              <a:lnSpc>
                <a:spcPct val="120000"/>
              </a:lnSpc>
            </a:pPr>
            <a:endParaRPr lang="zh-CN" altLang="en-US">
              <a:ea typeface="黑体" pitchFamily="49" charset="-122"/>
            </a:endParaRPr>
          </a:p>
        </p:txBody>
      </p:sp>
    </p:spTree>
    <p:custDataLst>
      <p:tags r:id="rId1"/>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3073"/>
          <p:cNvSpPr>
            <a:spLocks noGrp="1" noChangeArrowheads="1"/>
          </p:cNvSpPr>
          <p:nvPr>
            <p:ph type="ctrTitle" idx="4294967295"/>
          </p:nvPr>
        </p:nvSpPr>
        <p:spPr>
          <a:xfrm>
            <a:off x="469900" y="2130425"/>
            <a:ext cx="8062913" cy="1470025"/>
          </a:xfrm>
        </p:spPr>
        <p:txBody>
          <a:bodyPr/>
          <a:lstStyle/>
          <a:p>
            <a:pPr eaLnBrk="1" hangingPunct="1"/>
            <a:r>
              <a:rPr lang="zh-CN" altLang="zh-CN" smtClean="0">
                <a:ea typeface="汉仪楷体简" pitchFamily="49" charset="-122"/>
              </a:rPr>
              <a:t>常规教育机构对行为异常和能力滞后的儿童应有的态度和方式</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noChangeArrowheads="1"/>
          </p:cNvSpPr>
          <p:nvPr>
            <p:ph type="title" idx="4294967295"/>
          </p:nvPr>
        </p:nvSpPr>
        <p:spPr/>
        <p:txBody>
          <a:bodyPr/>
          <a:lstStyle/>
          <a:p>
            <a:pPr eaLnBrk="1" hangingPunct="1"/>
            <a:r>
              <a:rPr lang="zh-CN" altLang="en-US" smtClean="0"/>
              <a:t>特殊儿童</a:t>
            </a:r>
          </a:p>
        </p:txBody>
      </p:sp>
      <p:sp>
        <p:nvSpPr>
          <p:cNvPr id="62466" name="内容占位符 2"/>
          <p:cNvSpPr>
            <a:spLocks noGrp="1" noChangeArrowheads="1"/>
          </p:cNvSpPr>
          <p:nvPr>
            <p:ph idx="4294967295"/>
          </p:nvPr>
        </p:nvSpPr>
        <p:spPr/>
        <p:txBody>
          <a:bodyPr/>
          <a:lstStyle/>
          <a:p>
            <a:pPr marL="0" indent="0" eaLnBrk="1" hangingPunct="1">
              <a:buFont typeface="Arial" charset="0"/>
              <a:buNone/>
            </a:pPr>
            <a:r>
              <a:rPr lang="zh-CN" altLang="en-US" sz="1800" smtClean="0"/>
              <a:t>个体身心条特征差异引起的特殊教育需要学生。（关注的是障碍学生）</a:t>
            </a:r>
          </a:p>
          <a:p>
            <a:pPr marL="0" indent="0" eaLnBrk="1" hangingPunct="1">
              <a:buFont typeface="Arial" charset="0"/>
              <a:buNone/>
            </a:pPr>
            <a:r>
              <a:rPr lang="zh-CN" altLang="en-US" sz="1800" smtClean="0"/>
              <a:t>中国大陆：</a:t>
            </a:r>
          </a:p>
          <a:p>
            <a:pPr marL="0" indent="0" eaLnBrk="1" hangingPunct="1">
              <a:buFont typeface="Arial" charset="0"/>
              <a:buNone/>
            </a:pPr>
            <a:r>
              <a:rPr lang="zh-CN" altLang="en-US" sz="1800" smtClean="0"/>
              <a:t>视力残疾、听力残疾、智力残疾、肢体残疾、言语残疾、精神残疾、多重残疾7种。</a:t>
            </a:r>
          </a:p>
          <a:p>
            <a:pPr marL="0" indent="0" eaLnBrk="1" hangingPunct="1">
              <a:buFont typeface="Arial" charset="0"/>
              <a:buNone/>
            </a:pPr>
            <a:r>
              <a:rPr lang="zh-CN" altLang="en-US" sz="1800" smtClean="0"/>
              <a:t>中国台湾：</a:t>
            </a:r>
          </a:p>
          <a:p>
            <a:pPr marL="0" indent="0" eaLnBrk="1" hangingPunct="1">
              <a:buFont typeface="Arial" charset="0"/>
              <a:buNone/>
            </a:pPr>
            <a:r>
              <a:rPr lang="zh-CN" altLang="en-US" sz="1800" smtClean="0"/>
              <a:t>身心障碍包括：智能障碍、视觉障碍、听觉障碍、语言障碍、肢体障碍、身体病弱、严重情绪障碍、学习障碍、多重障碍、自闭症、发展迟缓以及其他显著障碍等12类。</a:t>
            </a:r>
          </a:p>
          <a:p>
            <a:pPr marL="0" indent="0" eaLnBrk="1" hangingPunct="1">
              <a:buFont typeface="Arial" charset="0"/>
              <a:buNone/>
            </a:pPr>
            <a:r>
              <a:rPr lang="zh-CN" altLang="en-US" sz="1800" smtClean="0"/>
              <a:t>美国：</a:t>
            </a:r>
          </a:p>
          <a:p>
            <a:pPr marL="0" indent="0" eaLnBrk="1" hangingPunct="1">
              <a:buFont typeface="Arial" charset="0"/>
              <a:buNone/>
            </a:pPr>
            <a:r>
              <a:rPr lang="zh-CN" altLang="en-US" sz="1800" smtClean="0"/>
              <a:t>视觉障碍学生、听觉障碍学生、智力障碍学生、孤独（自闭症）症学生、学习障碍学生、注意（注意缺陷）或多动症学生、情绪行为障碍学生、沟通障碍学生、肢体障碍学生、多重障碍学生</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noChangeArrowheads="1"/>
          </p:cNvSpPr>
          <p:nvPr>
            <p:ph type="title" idx="4294967295"/>
          </p:nvPr>
        </p:nvSpPr>
        <p:spPr>
          <a:xfrm>
            <a:off x="468313" y="557213"/>
            <a:ext cx="8229600" cy="1143000"/>
          </a:xfrm>
        </p:spPr>
        <p:txBody>
          <a:bodyPr/>
          <a:lstStyle/>
          <a:p>
            <a:pPr eaLnBrk="1" hangingPunct="1"/>
            <a:r>
              <a:rPr lang="zh-CN" altLang="en-US" smtClean="0">
                <a:ea typeface="汉仪楷体简" pitchFamily="49" charset="-122"/>
              </a:rPr>
              <a:t>师源性心理障碍</a:t>
            </a:r>
          </a:p>
        </p:txBody>
      </p:sp>
      <p:sp>
        <p:nvSpPr>
          <p:cNvPr id="63490" name="Text Box 4"/>
          <p:cNvSpPr txBox="1">
            <a:spLocks noChangeArrowheads="1"/>
          </p:cNvSpPr>
          <p:nvPr/>
        </p:nvSpPr>
        <p:spPr bwMode="auto">
          <a:xfrm>
            <a:off x="395288" y="1628775"/>
            <a:ext cx="8497887" cy="3743325"/>
          </a:xfrm>
          <a:prstGeom prst="rect">
            <a:avLst/>
          </a:prstGeom>
          <a:noFill/>
          <a:ln w="9525">
            <a:noFill/>
            <a:miter lim="800000"/>
            <a:headEnd/>
            <a:tailEnd/>
          </a:ln>
        </p:spPr>
        <p:txBody>
          <a:bodyPr>
            <a:spAutoFit/>
          </a:bodyPr>
          <a:lstStyle/>
          <a:p>
            <a:r>
              <a:rPr lang="zh-CN" altLang="en-US" sz="2400"/>
              <a:t>由于其自身错误的教育观念或不当的教育行为导致学生产生心理问题或者心理疾病，像自卑、退缩、厌学、紧张、焦虑、恐惧、抑郁等心理问题，以及学校恐怖症、神经症、反应性精神病等心理疾病</a:t>
            </a:r>
          </a:p>
          <a:p>
            <a:endParaRPr lang="zh-CN" altLang="en-US" sz="2400"/>
          </a:p>
          <a:p>
            <a:r>
              <a:rPr lang="zh-CN" altLang="en-US" sz="2400"/>
              <a:t>一般来讲，特殊儿童意识到自己与普通儿童的差异性，又感到教师不理解自己，对自己不够关心照顾，还会有不恰当的言语指责，敏感性增加，有的学生不仅出现自杀行为，甚至会走上危害社会、违法犯罪的道路</a:t>
            </a:r>
          </a:p>
          <a:p>
            <a:endParaRPr lang="zh-CN" altLang="en-US" sz="2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noChangeArrowheads="1"/>
          </p:cNvSpPr>
          <p:nvPr>
            <p:ph type="title" idx="4294967295"/>
          </p:nvPr>
        </p:nvSpPr>
        <p:spPr/>
        <p:txBody>
          <a:bodyPr/>
          <a:lstStyle/>
          <a:p>
            <a:pPr eaLnBrk="1" hangingPunct="1"/>
            <a:r>
              <a:rPr lang="zh-CN" altLang="en-US" smtClean="0"/>
              <a:t>应有的态度和方式</a:t>
            </a:r>
          </a:p>
        </p:txBody>
      </p:sp>
      <p:sp>
        <p:nvSpPr>
          <p:cNvPr id="64514" name="内容占位符 2"/>
          <p:cNvSpPr>
            <a:spLocks noGrp="1" noChangeArrowheads="1"/>
          </p:cNvSpPr>
          <p:nvPr>
            <p:ph idx="4294967295"/>
          </p:nvPr>
        </p:nvSpPr>
        <p:spPr>
          <a:xfrm>
            <a:off x="534988" y="1349375"/>
            <a:ext cx="8229600" cy="4525963"/>
          </a:xfrm>
        </p:spPr>
        <p:txBody>
          <a:bodyPr/>
          <a:lstStyle/>
          <a:p>
            <a:pPr eaLnBrk="1" hangingPunct="1"/>
            <a:r>
              <a:rPr lang="zh-CN" altLang="en-US" smtClean="0"/>
              <a:t>老师</a:t>
            </a:r>
            <a:r>
              <a:rPr lang="en-US" altLang="zh-CN" smtClean="0"/>
              <a:t>:</a:t>
            </a:r>
            <a:r>
              <a:rPr lang="zh-CN" altLang="en-US" smtClean="0"/>
              <a:t>自身素养的提升 特殊教育和常规教育结合</a:t>
            </a:r>
            <a:r>
              <a:rPr lang="en-US" altLang="zh-CN" sz="1600" smtClean="0">
                <a:latin typeface="宋体" charset="-122"/>
              </a:rPr>
              <a:t>(</a:t>
            </a:r>
            <a:r>
              <a:rPr lang="zh-CN" altLang="en-US" sz="1600" smtClean="0">
                <a:latin typeface="宋体" charset="-122"/>
              </a:rPr>
              <a:t>适当的</a:t>
            </a:r>
            <a:r>
              <a:rPr lang="en-US" altLang="zh-CN" sz="1600" smtClean="0">
                <a:latin typeface="宋体" charset="-122"/>
              </a:rPr>
              <a:t>冷</a:t>
            </a:r>
            <a:r>
              <a:rPr lang="zh-CN" altLang="en-US" sz="1600" smtClean="0">
                <a:latin typeface="宋体" charset="-122"/>
              </a:rPr>
              <a:t>热</a:t>
            </a:r>
            <a:r>
              <a:rPr lang="en-US" altLang="zh-CN" sz="1600" smtClean="0">
                <a:latin typeface="宋体" charset="-122"/>
              </a:rPr>
              <a:t>处理 ：当他发出声音时，只要不影响你继续教学，就不要去激怒他，让他的影响控制在最小范围</a:t>
            </a:r>
            <a:r>
              <a:rPr lang="zh-CN" altLang="en-US" sz="1600" smtClean="0">
                <a:latin typeface="宋体" charset="-122"/>
              </a:rPr>
              <a:t>或者</a:t>
            </a:r>
            <a:r>
              <a:rPr lang="en-US" altLang="zh-CN" sz="1600" smtClean="0">
                <a:latin typeface="宋体" charset="-122"/>
              </a:rPr>
              <a:t>热处理</a:t>
            </a:r>
            <a:r>
              <a:rPr lang="zh-CN" altLang="en-US" sz="1600" smtClean="0">
                <a:latin typeface="宋体" charset="-122"/>
              </a:rPr>
              <a:t>；</a:t>
            </a:r>
            <a:r>
              <a:rPr lang="en-US" altLang="zh-CN" sz="1600" smtClean="0">
                <a:latin typeface="宋体" charset="-122"/>
              </a:rPr>
              <a:t>强化那些符合我们愿望的行为及时给予肯定和表扬，握握手、摸摸脸等等</a:t>
            </a:r>
            <a:r>
              <a:rPr lang="zh-CN" altLang="en-US" sz="1600" smtClean="0">
                <a:latin typeface="宋体" charset="-122"/>
              </a:rPr>
              <a:t>，</a:t>
            </a:r>
            <a:r>
              <a:rPr lang="en-US" altLang="zh-CN" sz="1600" smtClean="0">
                <a:latin typeface="宋体" charset="-122"/>
              </a:rPr>
              <a:t>也可以给予物质奖励一颗糖、一包小点心等等</a:t>
            </a:r>
            <a:r>
              <a:rPr lang="zh-CN" altLang="en-US" sz="1600" smtClean="0">
                <a:latin typeface="宋体" charset="-122"/>
              </a:rPr>
              <a:t>） </a:t>
            </a:r>
            <a:r>
              <a:rPr lang="zh-CN" altLang="en-US" smtClean="0">
                <a:latin typeface="宋体" charset="-122"/>
              </a:rPr>
              <a:t>积极引导其他学生与特殊学生和谐相处</a:t>
            </a:r>
          </a:p>
          <a:p>
            <a:pPr eaLnBrk="1" hangingPunct="1"/>
            <a:r>
              <a:rPr lang="zh-CN" altLang="en-US" smtClean="0"/>
              <a:t>学生</a:t>
            </a:r>
            <a:r>
              <a:rPr lang="en-US" altLang="zh-CN" smtClean="0"/>
              <a:t>:  </a:t>
            </a:r>
            <a:r>
              <a:rPr lang="zh-CN" altLang="en-US" smtClean="0"/>
              <a:t>尊重 不歧视不嘲笑 互帮互助</a:t>
            </a:r>
          </a:p>
          <a:p>
            <a:pPr eaLnBrk="1" hangingPunct="1"/>
            <a:r>
              <a:rPr lang="zh-CN" altLang="en-US" smtClean="0"/>
              <a:t>学校</a:t>
            </a:r>
            <a:r>
              <a:rPr lang="en-US" altLang="zh-CN" smtClean="0"/>
              <a:t>:  </a:t>
            </a:r>
            <a:r>
              <a:rPr lang="zh-CN" altLang="en-US" smtClean="0"/>
              <a:t>不道德绑架 不大搞特殊化 营造平等学习氛围</a:t>
            </a:r>
          </a:p>
          <a:p>
            <a:pPr eaLnBrk="1" hangingPunct="1"/>
            <a:r>
              <a:rPr lang="zh-CN" altLang="en-US" smtClean="0"/>
              <a:t>注重家校结合</a:t>
            </a:r>
            <a:r>
              <a:rPr lang="en-US" altLang="zh-CN" sz="1600" smtClean="0">
                <a:latin typeface="宋体" charset="-122"/>
              </a:rPr>
              <a:t>(几句问候稳定家长情绪，让他对孩子的行为问题别难为情，别太焦虑</a:t>
            </a:r>
            <a:r>
              <a:rPr lang="zh-CN" altLang="en-US" sz="1600" smtClean="0">
                <a:latin typeface="宋体" charset="-122"/>
              </a:rPr>
              <a:t>；注意保护家长的隐私）</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6"/>
          <p:cNvSpPr txBox="1">
            <a:spLocks noChangeArrowheads="1"/>
          </p:cNvSpPr>
          <p:nvPr/>
        </p:nvSpPr>
        <p:spPr bwMode="auto">
          <a:xfrm>
            <a:off x="179388" y="4221163"/>
            <a:ext cx="8748712" cy="579437"/>
          </a:xfrm>
          <a:prstGeom prst="rect">
            <a:avLst/>
          </a:prstGeom>
          <a:noFill/>
          <a:ln w="9525">
            <a:noFill/>
            <a:miter lim="800000"/>
            <a:headEnd/>
            <a:tailEnd/>
          </a:ln>
        </p:spPr>
        <p:txBody>
          <a:bodyPr>
            <a:spAutoFit/>
          </a:bodyPr>
          <a:lstStyle/>
          <a:p>
            <a:r>
              <a:rPr lang="zh-CN" altLang="en-US" sz="3200" b="1">
                <a:solidFill>
                  <a:srgbClr val="FF0000"/>
                </a:solidFill>
                <a:latin typeface="Calibri" pitchFamily="34" charset="0"/>
                <a:ea typeface="汉仪楷体简" pitchFamily="49" charset="-122"/>
              </a:rPr>
              <a:t>儿童语言发育与其性格形成具有时间上的同步性</a:t>
            </a:r>
          </a:p>
        </p:txBody>
      </p:sp>
      <p:sp>
        <p:nvSpPr>
          <p:cNvPr id="18434" name="Text Box 4"/>
          <p:cNvSpPr txBox="1">
            <a:spLocks noChangeArrowheads="1"/>
          </p:cNvSpPr>
          <p:nvPr/>
        </p:nvSpPr>
        <p:spPr bwMode="auto">
          <a:xfrm>
            <a:off x="827088" y="1874838"/>
            <a:ext cx="7489825" cy="1554162"/>
          </a:xfrm>
          <a:prstGeom prst="rect">
            <a:avLst/>
          </a:prstGeom>
          <a:noFill/>
          <a:ln w="9525">
            <a:noFill/>
            <a:miter lim="800000"/>
            <a:headEnd/>
            <a:tailEnd/>
          </a:ln>
        </p:spPr>
        <p:txBody>
          <a:bodyPr>
            <a:spAutoFit/>
          </a:bodyPr>
          <a:lstStyle/>
          <a:p>
            <a:r>
              <a:rPr lang="zh-CN" altLang="en-US" sz="3200" b="1">
                <a:solidFill>
                  <a:schemeClr val="hlink"/>
                </a:solidFill>
                <a:ea typeface="汉仪楷体简" pitchFamily="49" charset="-122"/>
              </a:rPr>
              <a:t>人的性格是在社会生活环境中，通过社会实践活动在外界生活条件和人的心理活动的相互作用下形成发展起来的。</a:t>
            </a:r>
            <a:r>
              <a:rPr lang="en-US" altLang="zh-CN" sz="3200" baseline="30000">
                <a:ea typeface="汉仪楷体简" pitchFamily="49" charset="-122"/>
              </a:rPr>
              <a:t>[1][2]</a:t>
            </a:r>
          </a:p>
        </p:txBody>
      </p:sp>
      <p:sp>
        <p:nvSpPr>
          <p:cNvPr id="18435" name="Text Box 5"/>
          <p:cNvSpPr txBox="1">
            <a:spLocks noChangeArrowheads="1"/>
          </p:cNvSpPr>
          <p:nvPr/>
        </p:nvSpPr>
        <p:spPr bwMode="auto">
          <a:xfrm>
            <a:off x="684213" y="977900"/>
            <a:ext cx="2216150" cy="579438"/>
          </a:xfrm>
          <a:prstGeom prst="rect">
            <a:avLst/>
          </a:prstGeom>
          <a:noFill/>
          <a:ln w="9525">
            <a:noFill/>
            <a:miter lim="800000"/>
            <a:headEnd/>
            <a:tailEnd/>
          </a:ln>
        </p:spPr>
        <p:txBody>
          <a:bodyPr wrap="none">
            <a:spAutoFit/>
          </a:bodyPr>
          <a:lstStyle/>
          <a:p>
            <a:r>
              <a:rPr lang="zh-CN" altLang="en-US" sz="3200" b="1">
                <a:solidFill>
                  <a:srgbClr val="009900"/>
                </a:solidFill>
                <a:ea typeface="汉仪楷体简" pitchFamily="49" charset="-122"/>
              </a:rPr>
              <a:t>性格的形成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checkerboard(across)">
                                      <p:cBhvr>
                                        <p:cTn id="13" dur="500"/>
                                        <p:tgtEl>
                                          <p:spTgt spid="1843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8433"/>
                                        </p:tgtEl>
                                        <p:attrNameLst>
                                          <p:attrName>style.visibility</p:attrName>
                                        </p:attrNameLst>
                                      </p:cBhvr>
                                      <p:to>
                                        <p:strVal val="visible"/>
                                      </p:to>
                                    </p:set>
                                    <p:animEffect transition="in" filter="diamond(in)">
                                      <p:cBhvr>
                                        <p:cTn id="18" dur="20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4" grpId="0"/>
      <p:bldP spid="1843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1"/>
          <p:cNvSpPr>
            <a:spLocks noGrp="1" noChangeArrowheads="1"/>
          </p:cNvSpPr>
          <p:nvPr>
            <p:ph type="title" idx="4294967295"/>
          </p:nvPr>
        </p:nvSpPr>
        <p:spPr>
          <a:xfrm>
            <a:off x="457200" y="630238"/>
            <a:ext cx="8229600" cy="1143000"/>
          </a:xfrm>
        </p:spPr>
        <p:txBody>
          <a:bodyPr/>
          <a:lstStyle/>
          <a:p>
            <a:pPr eaLnBrk="1" hangingPunct="1"/>
            <a:r>
              <a:rPr lang="zh-CN" altLang="en-US" smtClean="0">
                <a:ea typeface="汉仪楷体简" pitchFamily="49" charset="-122"/>
              </a:rPr>
              <a:t>参考文献</a:t>
            </a:r>
          </a:p>
        </p:txBody>
      </p:sp>
      <p:sp>
        <p:nvSpPr>
          <p:cNvPr id="65538" name="内容占位符 2"/>
          <p:cNvSpPr>
            <a:spLocks noGrp="1" noChangeArrowheads="1"/>
          </p:cNvSpPr>
          <p:nvPr>
            <p:ph idx="4294967295"/>
          </p:nvPr>
        </p:nvSpPr>
        <p:spPr>
          <a:xfrm>
            <a:off x="509588" y="1884363"/>
            <a:ext cx="8229600" cy="2984500"/>
          </a:xfrm>
        </p:spPr>
        <p:txBody>
          <a:bodyPr/>
          <a:lstStyle/>
          <a:p>
            <a:pPr eaLnBrk="1" hangingPunct="1"/>
            <a:r>
              <a:rPr lang="zh-CN" altLang="en-US" sz="2000" smtClean="0"/>
              <a:t>[1]台湾《特殊教育法》、美国《残疾人教育促进法案》</a:t>
            </a:r>
            <a:r>
              <a:rPr lang="en-US" altLang="zh-CN" sz="2000" smtClean="0"/>
              <a:t>2004</a:t>
            </a:r>
            <a:r>
              <a:rPr lang="zh-CN" altLang="en-US" sz="2000" smtClean="0"/>
              <a:t>年</a:t>
            </a:r>
          </a:p>
          <a:p>
            <a:pPr eaLnBrk="1" hangingPunct="1"/>
            <a:r>
              <a:rPr lang="zh-CN" altLang="en-US" sz="2000" smtClean="0"/>
              <a:t>[</a:t>
            </a:r>
            <a:r>
              <a:rPr lang="en-US" altLang="zh-CN" sz="2000" smtClean="0"/>
              <a:t>2</a:t>
            </a:r>
            <a:r>
              <a:rPr lang="zh-CN" altLang="en-US" sz="2000" smtClean="0"/>
              <a:t>]潘渝英</a:t>
            </a:r>
            <a:r>
              <a:rPr lang="en-US" altLang="zh-CN" sz="2000" smtClean="0"/>
              <a:t>.普通小学特殊儿童心理教育初探 </a:t>
            </a:r>
            <a:r>
              <a:rPr lang="zh-CN" altLang="en-US" sz="2000" smtClean="0">
                <a:sym typeface="宋体" charset="-122"/>
              </a:rPr>
              <a:t>[</a:t>
            </a:r>
            <a:r>
              <a:rPr lang="en-US" altLang="zh-CN" sz="2000" smtClean="0">
                <a:sym typeface="宋体" charset="-122"/>
              </a:rPr>
              <a:t>J</a:t>
            </a:r>
            <a:r>
              <a:rPr lang="zh-CN" altLang="en-US" sz="2000" smtClean="0">
                <a:sym typeface="宋体" charset="-122"/>
              </a:rPr>
              <a:t>]科学咨询</a:t>
            </a:r>
            <a:r>
              <a:rPr lang="en-US" altLang="zh-CN" sz="2000" smtClean="0">
                <a:sym typeface="宋体" charset="-122"/>
              </a:rPr>
              <a:t>.</a:t>
            </a:r>
            <a:r>
              <a:rPr lang="zh-CN" altLang="en-US" sz="2000" smtClean="0">
                <a:sym typeface="宋体" charset="-122"/>
              </a:rPr>
              <a:t>2015年第46期42-43</a:t>
            </a:r>
          </a:p>
          <a:p>
            <a:pPr eaLnBrk="1" hangingPunct="1"/>
            <a:r>
              <a:rPr lang="zh-CN" altLang="en-US" sz="2000" smtClean="0"/>
              <a:t>[</a:t>
            </a:r>
            <a:r>
              <a:rPr lang="en-US" altLang="zh-CN" sz="2000" smtClean="0"/>
              <a:t>3</a:t>
            </a:r>
            <a:r>
              <a:rPr lang="zh-CN" altLang="en-US" sz="2000" smtClean="0"/>
              <a:t>]特殊儿童的心理与教育,原著:[美国]柯克,加拉赫,主编译:汤盛钦.</a:t>
            </a:r>
          </a:p>
          <a:p>
            <a:pPr eaLnBrk="1" hangingPunct="1"/>
            <a:r>
              <a:rPr lang="zh-CN" altLang="en-US" sz="2000" smtClean="0"/>
              <a:t>[</a:t>
            </a:r>
            <a:r>
              <a:rPr lang="en-US" altLang="zh-CN" sz="2000" smtClean="0"/>
              <a:t>4</a:t>
            </a:r>
            <a:r>
              <a:rPr lang="zh-CN" altLang="en-US" sz="2000" smtClean="0"/>
              <a:t>]程品品</a:t>
            </a:r>
            <a:r>
              <a:rPr lang="en-US" altLang="zh-CN" sz="2000" smtClean="0"/>
              <a:t>.特殊儿童师源性心理障碍及其消除</a:t>
            </a:r>
            <a:r>
              <a:rPr lang="zh-CN" altLang="en-US" sz="2000" smtClean="0">
                <a:sym typeface="宋体" charset="-122"/>
              </a:rPr>
              <a:t>[</a:t>
            </a:r>
            <a:r>
              <a:rPr lang="en-US" altLang="zh-CN" sz="2000" smtClean="0">
                <a:sym typeface="宋体" charset="-122"/>
              </a:rPr>
              <a:t>J</a:t>
            </a:r>
            <a:r>
              <a:rPr lang="zh-CN" altLang="en-US" sz="2000" smtClean="0">
                <a:sym typeface="宋体" charset="-122"/>
              </a:rPr>
              <a:t>]白城师范学院学报</a:t>
            </a:r>
            <a:r>
              <a:rPr lang="en-US" altLang="zh-CN" sz="2000" smtClean="0">
                <a:sym typeface="宋体" charset="-122"/>
              </a:rPr>
              <a:t>.2017年4</a:t>
            </a:r>
            <a:r>
              <a:rPr lang="zh-CN" altLang="en-US" sz="2000" smtClean="0">
                <a:sym typeface="宋体" charset="-122"/>
              </a:rPr>
              <a:t>月</a:t>
            </a:r>
            <a:r>
              <a:rPr lang="en-US" altLang="zh-CN" sz="2000" smtClean="0">
                <a:sym typeface="宋体" charset="-122"/>
              </a:rPr>
              <a:t>第 31 卷第2期</a:t>
            </a:r>
          </a:p>
          <a:p>
            <a:pPr eaLnBrk="1" hangingPunct="1"/>
            <a:r>
              <a:rPr lang="zh-CN" altLang="en-US" sz="2000" smtClean="0"/>
              <a:t>[</a:t>
            </a:r>
            <a:r>
              <a:rPr lang="en-US" altLang="zh-CN" sz="2000" smtClean="0"/>
              <a:t>5</a:t>
            </a:r>
            <a:r>
              <a:rPr lang="zh-CN" altLang="en-US" sz="2000" smtClean="0"/>
              <a:t>]高亚兵</a:t>
            </a:r>
            <a:r>
              <a:rPr lang="en-US" altLang="zh-CN" sz="2000" smtClean="0"/>
              <a:t>.</a:t>
            </a:r>
            <a:r>
              <a:rPr lang="zh-CN" altLang="en-US" sz="2000" smtClean="0"/>
              <a:t>从师源性心理障碍看学校心理健康教育［J］教育研究2003( 2): 70－74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文本框"/>
          <p:cNvSpPr>
            <a:spLocks noGrp="1"/>
          </p:cNvSpPr>
          <p:nvPr>
            <p:ph type="ctrTitle" idx="4294967295"/>
          </p:nvPr>
        </p:nvSpPr>
        <p:spPr>
          <a:xfrm>
            <a:off x="684213" y="1557338"/>
            <a:ext cx="7775575" cy="1470025"/>
          </a:xfrm>
        </p:spPr>
        <p:txBody>
          <a:bodyPr/>
          <a:lstStyle/>
          <a:p>
            <a:pPr eaLnBrk="1" hangingPunct="1"/>
            <a:r>
              <a:rPr lang="zh-CN" altLang="en-US" smtClean="0">
                <a:ea typeface="汉仪楷体简" pitchFamily="49" charset="-122"/>
              </a:rPr>
              <a:t>因小孩问题对父母的心理干预</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矩形"/>
          <p:cNvSpPr>
            <a:spLocks/>
          </p:cNvSpPr>
          <p:nvPr/>
        </p:nvSpPr>
        <p:spPr bwMode="auto">
          <a:xfrm>
            <a:off x="611188" y="692150"/>
            <a:ext cx="7605712" cy="4748213"/>
          </a:xfrm>
          <a:prstGeom prst="rect">
            <a:avLst/>
          </a:prstGeom>
          <a:noFill/>
          <a:ln w="9525">
            <a:noFill/>
            <a:miter lim="800000"/>
            <a:headEnd/>
            <a:tailEnd/>
          </a:ln>
        </p:spPr>
        <p:txBody>
          <a:bodyPr>
            <a:spAutoFit/>
          </a:bodyPr>
          <a:lstStyle/>
          <a:p>
            <a:pPr hangingPunct="0"/>
            <a:r>
              <a:rPr lang="zh-CN" altLang="en-US" sz="4200" b="1">
                <a:latin typeface="Times New Roman" pitchFamily="18" charset="0"/>
              </a:rPr>
              <a:t>心理干预</a:t>
            </a:r>
          </a:p>
          <a:p>
            <a:pPr hangingPunct="0"/>
            <a:endParaRPr lang="en-US" altLang="zh-CN" sz="2400">
              <a:latin typeface="Times New Roman" pitchFamily="18" charset="0"/>
            </a:endParaRPr>
          </a:p>
          <a:p>
            <a:pPr hangingPunct="0"/>
            <a:endParaRPr lang="en-US" altLang="zh-CN" sz="2400">
              <a:latin typeface="Times New Roman" pitchFamily="18" charset="0"/>
            </a:endParaRPr>
          </a:p>
          <a:p>
            <a:pPr hangingPunct="0"/>
            <a:r>
              <a:rPr lang="zh-CN" altLang="en-US" sz="2400">
                <a:latin typeface="Times New Roman" pitchFamily="18" charset="0"/>
              </a:rPr>
              <a:t>随着社会经济的发展，心理干预呈现越来越重的地位，心理干预指在心理学理论指导下有计划、有步骤地对一定对象的心理活动、个性特征或行为问题施加影响，使之发生朝向预期目标变化的过程。20世纪末，行为治疗理论和技术兴起，使心理干预成为富有成效的治疗手段。现代心理干预从支持疗法、精神分析疗法，到家庭疗法及各种行为疗法等。也将心理干预治疗当做心理社会治疗或教育治疗，生活技能训练，还有当做人格和自我发展的手段。</a:t>
            </a:r>
            <a:endParaRPr lang="zh-CN" altLang="en-US" sz="1400">
              <a:latin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矩形"/>
          <p:cNvSpPr>
            <a:spLocks/>
          </p:cNvSpPr>
          <p:nvPr/>
        </p:nvSpPr>
        <p:spPr bwMode="auto">
          <a:xfrm>
            <a:off x="0" y="765175"/>
            <a:ext cx="9051925" cy="6299200"/>
          </a:xfrm>
          <a:prstGeom prst="rect">
            <a:avLst/>
          </a:prstGeom>
          <a:noFill/>
          <a:ln w="9525">
            <a:noFill/>
            <a:miter lim="800000"/>
            <a:headEnd/>
            <a:tailEnd/>
          </a:ln>
        </p:spPr>
        <p:txBody>
          <a:bodyPr>
            <a:spAutoFit/>
          </a:bodyPr>
          <a:lstStyle/>
          <a:p>
            <a:pPr hangingPunct="0"/>
            <a:r>
              <a:rPr lang="zh-CN" altLang="en-US" sz="2400" b="1">
                <a:latin typeface="Times New Roman" pitchFamily="18" charset="0"/>
              </a:rPr>
              <a:t>精神分析疗法 </a:t>
            </a:r>
            <a:r>
              <a:rPr lang="zh-CN" altLang="en-US" sz="2400">
                <a:latin typeface="Times New Roman" pitchFamily="18" charset="0"/>
              </a:rPr>
              <a:t>  又称为心理分析、心理动力学疗法，是费罗伊德所创立，强调无意识中幼年时期的心理冲突对人的心理、行为的影响，是指意识化并解决冲突是其中心任务</a:t>
            </a:r>
            <a:endParaRPr lang="en-US" altLang="zh-CN" sz="2400">
              <a:latin typeface="Times New Roman" pitchFamily="18" charset="0"/>
            </a:endParaRPr>
          </a:p>
          <a:p>
            <a:pPr hangingPunct="0"/>
            <a:endParaRPr lang="en-US" altLang="zh-CN" sz="2400">
              <a:latin typeface="Times New Roman" pitchFamily="18" charset="0"/>
            </a:endParaRPr>
          </a:p>
          <a:p>
            <a:pPr hangingPunct="0"/>
            <a:r>
              <a:rPr lang="zh-CN" altLang="en-US" sz="2400" b="1">
                <a:latin typeface="Times New Roman" pitchFamily="18" charset="0"/>
              </a:rPr>
              <a:t>行为疗法</a:t>
            </a:r>
            <a:r>
              <a:rPr lang="zh-CN" altLang="en-US" sz="2400">
                <a:latin typeface="Times New Roman" pitchFamily="18" charset="0"/>
              </a:rPr>
              <a:t>  根据行为学习及条件反射，首先对患者的病理心理及其有关功能障碍进行行为学方面的确认、检查以及环境影响因素的分析，然后确定操作化目标和制定干预的措施，对个体进行反复的训练，矫正和消除不良行为并建立一种新的条件发射和行为。行为主义学派认为人的各种行为是从复杂多变的外界环境中学习得来的，异常行为完全有可能通过学习来调整和改变，根据操作性条件反射理论，最终形成新的健康行为。</a:t>
            </a:r>
            <a:endParaRPr lang="en-US" altLang="zh-CN" sz="2400">
              <a:latin typeface="Times New Roman" pitchFamily="18" charset="0"/>
            </a:endParaRPr>
          </a:p>
          <a:p>
            <a:pPr hangingPunct="0"/>
            <a:r>
              <a:rPr lang="zh-CN" altLang="en-US" sz="2400">
                <a:latin typeface="Times New Roman" pitchFamily="18" charset="0"/>
              </a:rPr>
              <a:t>行为疗法的类型包括应答性行为治疗、操作性行为疗法、替代学习疗法、自我调节法。应答性行为比如系统脱敏法、满灌法、厌恶疗法、消退疗法、发泄法、思维阻断疗法等。操作性行为疗法比如奖励、惩罚、行为塑造等</a:t>
            </a:r>
            <a:endParaRPr lang="en-US" altLang="zh-CN" sz="2400">
              <a:latin typeface="Times New Roman" pitchFamily="18" charset="0"/>
            </a:endParaRPr>
          </a:p>
          <a:p>
            <a:pPr hangingPunct="0"/>
            <a:endParaRPr lang="en-US" altLang="zh-CN" sz="2400">
              <a:latin typeface="Times New Roman" pitchFamily="18" charset="0"/>
            </a:endParaRPr>
          </a:p>
          <a:p>
            <a:pPr hangingPunct="0"/>
            <a:endParaRPr lang="zh-CN" altLang="en-US" sz="2400">
              <a:latin typeface="Times New Roman" pitchFamily="18" charset="0"/>
            </a:endParaRPr>
          </a:p>
        </p:txBody>
      </p:sp>
      <p:sp>
        <p:nvSpPr>
          <p:cNvPr id="68610" name="Text Box 3"/>
          <p:cNvSpPr txBox="1">
            <a:spLocks noChangeArrowheads="1"/>
          </p:cNvSpPr>
          <p:nvPr/>
        </p:nvSpPr>
        <p:spPr bwMode="auto">
          <a:xfrm>
            <a:off x="120650" y="123825"/>
            <a:ext cx="3155950" cy="641350"/>
          </a:xfrm>
          <a:prstGeom prst="rect">
            <a:avLst/>
          </a:prstGeom>
          <a:noFill/>
          <a:ln w="9525">
            <a:noFill/>
            <a:miter lim="800000"/>
            <a:headEnd/>
            <a:tailEnd/>
          </a:ln>
        </p:spPr>
        <p:txBody>
          <a:bodyPr wrap="none">
            <a:spAutoFit/>
          </a:bodyPr>
          <a:lstStyle/>
          <a:p>
            <a:r>
              <a:rPr lang="zh-CN" altLang="en-US" sz="3600">
                <a:latin typeface="汉仪楷体简" pitchFamily="49" charset="-122"/>
                <a:ea typeface="汉仪楷体简" pitchFamily="49" charset="-122"/>
              </a:rPr>
              <a:t>心理干预方法</a:t>
            </a:r>
            <a:r>
              <a:rPr lang="en-US" altLang="zh-CN" sz="3600">
                <a:latin typeface="汉仪楷体简" pitchFamily="49" charset="-122"/>
                <a:ea typeface="汉仪楷体简" pitchFamily="49" charset="-122"/>
              </a:rPr>
              <a:t>:</a:t>
            </a:r>
            <a:endParaRPr lang="zh-CN" altLang="en-US" sz="3600">
              <a:latin typeface="汉仪楷体简" pitchFamily="49" charset="-122"/>
              <a:ea typeface="汉仪楷体简"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文本框"/>
          <p:cNvSpPr txBox="1">
            <a:spLocks/>
          </p:cNvSpPr>
          <p:nvPr/>
        </p:nvSpPr>
        <p:spPr bwMode="auto">
          <a:xfrm>
            <a:off x="14288" y="55563"/>
            <a:ext cx="9118600" cy="6426200"/>
          </a:xfrm>
          <a:prstGeom prst="rect">
            <a:avLst/>
          </a:prstGeom>
          <a:noFill/>
          <a:ln w="9525">
            <a:noFill/>
            <a:miter lim="800000"/>
            <a:headEnd/>
            <a:tailEnd/>
          </a:ln>
        </p:spPr>
        <p:txBody>
          <a:bodyPr>
            <a:spAutoFit/>
          </a:bodyPr>
          <a:lstStyle/>
          <a:p>
            <a:pPr hangingPunct="0"/>
            <a:endParaRPr lang="en-US" altLang="zh-CN" sz="2200" b="1">
              <a:latin typeface="黑体" pitchFamily="49" charset="-122"/>
              <a:ea typeface="黑体" pitchFamily="49" charset="-122"/>
            </a:endParaRPr>
          </a:p>
          <a:p>
            <a:pPr hangingPunct="0"/>
            <a:r>
              <a:rPr lang="zh-CN" altLang="en-US" b="1">
                <a:latin typeface="黑体" pitchFamily="49" charset="-122"/>
                <a:ea typeface="黑体" pitchFamily="49" charset="-122"/>
              </a:rPr>
              <a:t>系统脱敏法</a:t>
            </a:r>
            <a:r>
              <a:rPr lang="en-US" altLang="zh-CN">
                <a:latin typeface="黑体" pitchFamily="49" charset="-122"/>
                <a:ea typeface="黑体" pitchFamily="49" charset="-122"/>
              </a:rPr>
              <a:t> </a:t>
            </a:r>
            <a:r>
              <a:rPr lang="en-US" altLang="zh-CN" sz="2200" b="1">
                <a:latin typeface="黑体" pitchFamily="49" charset="-122"/>
                <a:ea typeface="黑体" pitchFamily="49" charset="-122"/>
              </a:rPr>
              <a:t> </a:t>
            </a:r>
            <a:r>
              <a:rPr lang="zh-CN" altLang="en-US" sz="2200">
                <a:latin typeface="黑体" pitchFamily="49" charset="-122"/>
                <a:ea typeface="黑体" pitchFamily="49" charset="-122"/>
              </a:rPr>
              <a:t> 又称对抗条件疗法或交互抑制法，认为人和动物的肌肉放松状态与恐惧焦虑的情绪状态是相互对抗的，一状态必然对另一种状态的抑制，治疗者帮助患者建立与不良行为反应相对抗的松弛条件反射，将放松状态用于抑制焦虑状态，最终是不良行为得到矫正</a:t>
            </a:r>
            <a:endParaRPr lang="en-US" altLang="zh-CN" sz="2200">
              <a:latin typeface="黑体" pitchFamily="49" charset="-122"/>
              <a:ea typeface="黑体" pitchFamily="49" charset="-122"/>
            </a:endParaRPr>
          </a:p>
          <a:p>
            <a:pPr hangingPunct="0"/>
            <a:endParaRPr lang="en-US" altLang="zh-CN" sz="2200">
              <a:latin typeface="黑体" pitchFamily="49" charset="-122"/>
              <a:ea typeface="黑体" pitchFamily="49" charset="-122"/>
            </a:endParaRPr>
          </a:p>
          <a:p>
            <a:pPr hangingPunct="0"/>
            <a:r>
              <a:rPr lang="zh-CN" altLang="en-US" b="1">
                <a:latin typeface="黑体" pitchFamily="49" charset="-122"/>
                <a:ea typeface="黑体" pitchFamily="49" charset="-122"/>
              </a:rPr>
              <a:t>满贯疗法</a:t>
            </a:r>
            <a:r>
              <a:rPr lang="en-US" altLang="zh-CN">
                <a:latin typeface="黑体" pitchFamily="49" charset="-122"/>
                <a:ea typeface="黑体" pitchFamily="49" charset="-122"/>
              </a:rPr>
              <a:t> </a:t>
            </a:r>
            <a:r>
              <a:rPr lang="zh-CN" altLang="en-US" sz="2200">
                <a:latin typeface="黑体" pitchFamily="49" charset="-122"/>
                <a:ea typeface="黑体" pitchFamily="49" charset="-122"/>
              </a:rPr>
              <a:t>   又称冲击疗法、暴露疗法。在治疗开始就让患者处于最恐怖的情境，并保持相当时间，不允许患者逃避，直接消除不良反应，即能引起患者极大恐惧的刺激暴露给患者，置他于恐怖的情境中，取其物极必反效果，从而消除恐怖情绪。适用于恐怖症、焦虑症等具有方法简单、疗程短、收效快的优点。但在患者治疗过程中痛苦很大，实施难。</a:t>
            </a:r>
            <a:endParaRPr lang="en-US" altLang="zh-CN" sz="2200">
              <a:latin typeface="黑体" pitchFamily="49" charset="-122"/>
              <a:ea typeface="黑体" pitchFamily="49" charset="-122"/>
            </a:endParaRPr>
          </a:p>
          <a:p>
            <a:pPr hangingPunct="0"/>
            <a:r>
              <a:rPr lang="zh-CN" altLang="en-US" sz="2200">
                <a:latin typeface="黑体" pitchFamily="49" charset="-122"/>
                <a:ea typeface="黑体" pitchFamily="49" charset="-122"/>
              </a:rPr>
              <a:t>一旦失败，病情会加重；应严格选择治疗对象，否则欲速不达。治疗过程中注意排除严重的心脏病、高血压等；实现必须对患者做解释和疏导工作；告知治疗目的、意义。</a:t>
            </a:r>
            <a:endParaRPr lang="en-US" altLang="zh-CN" sz="2200">
              <a:latin typeface="黑体" pitchFamily="49" charset="-122"/>
              <a:ea typeface="黑体" pitchFamily="49" charset="-122"/>
            </a:endParaRPr>
          </a:p>
          <a:p>
            <a:pPr hangingPunct="0"/>
            <a:endParaRPr lang="en-US" altLang="zh-CN" sz="2200">
              <a:latin typeface="黑体" pitchFamily="49" charset="-122"/>
              <a:ea typeface="黑体" pitchFamily="49" charset="-122"/>
            </a:endParaRPr>
          </a:p>
          <a:p>
            <a:pPr hangingPunct="0"/>
            <a:r>
              <a:rPr lang="zh-CN" altLang="en-US" b="1">
                <a:latin typeface="黑体" pitchFamily="49" charset="-122"/>
                <a:ea typeface="黑体" pitchFamily="49" charset="-122"/>
              </a:rPr>
              <a:t>厌恶疗法</a:t>
            </a:r>
            <a:r>
              <a:rPr lang="en-US" altLang="zh-CN" sz="2200" b="1">
                <a:latin typeface="黑体" pitchFamily="49" charset="-122"/>
                <a:ea typeface="黑体" pitchFamily="49" charset="-122"/>
              </a:rPr>
              <a:t> </a:t>
            </a:r>
            <a:r>
              <a:rPr lang="zh-CN" altLang="en-US" sz="2200">
                <a:latin typeface="黑体" pitchFamily="49" charset="-122"/>
                <a:ea typeface="黑体" pitchFamily="49" charset="-122"/>
              </a:rPr>
              <a:t>   又称去条件反射治疗，即在某一特殊行为之后给予厌恶刺激，形成条件反射，最终抑制或消除此行为。适用于治疗各种成瘾行为、赌博、肥胖症、性变态、精神疾病等多种适应不良行为。</a:t>
            </a:r>
            <a:endParaRPr lang="en-US" altLang="zh-CN" sz="2200">
              <a:latin typeface="黑体" pitchFamily="49" charset="-122"/>
              <a:ea typeface="黑体" pitchFamily="49" charset="-122"/>
            </a:endParaRPr>
          </a:p>
          <a:p>
            <a:pPr hangingPunct="0"/>
            <a:endParaRPr lang="zh-CN" altLang="en-US" sz="2200">
              <a:latin typeface="黑体" pitchFamily="49" charset="-122"/>
              <a:ea typeface="黑体" pitchFamily="49"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4"/>
          <p:cNvSpPr txBox="1">
            <a:spLocks noChangeArrowheads="1"/>
          </p:cNvSpPr>
          <p:nvPr/>
        </p:nvSpPr>
        <p:spPr bwMode="auto">
          <a:xfrm>
            <a:off x="3087688" y="2574925"/>
            <a:ext cx="2890837" cy="762000"/>
          </a:xfrm>
          <a:prstGeom prst="rect">
            <a:avLst/>
          </a:prstGeom>
          <a:noFill/>
          <a:ln w="9525">
            <a:noFill/>
            <a:miter lim="800000"/>
            <a:headEnd/>
            <a:tailEnd/>
          </a:ln>
        </p:spPr>
        <p:txBody>
          <a:bodyPr wrap="none">
            <a:spAutoFit/>
          </a:bodyPr>
          <a:lstStyle/>
          <a:p>
            <a:r>
              <a:rPr lang="en-US" altLang="zh-CN" sz="4400" i="1"/>
              <a:t>The end~~</a:t>
            </a:r>
          </a:p>
        </p:txBody>
      </p:sp>
      <p:sp>
        <p:nvSpPr>
          <p:cNvPr id="70658" name="Text Box 5"/>
          <p:cNvSpPr txBox="1">
            <a:spLocks noChangeArrowheads="1"/>
          </p:cNvSpPr>
          <p:nvPr/>
        </p:nvSpPr>
        <p:spPr bwMode="auto">
          <a:xfrm>
            <a:off x="2851150" y="3530600"/>
            <a:ext cx="3449638" cy="762000"/>
          </a:xfrm>
          <a:prstGeom prst="rect">
            <a:avLst/>
          </a:prstGeom>
          <a:noFill/>
          <a:ln w="9525">
            <a:noFill/>
            <a:miter lim="800000"/>
            <a:headEnd/>
            <a:tailEnd/>
          </a:ln>
        </p:spPr>
        <p:txBody>
          <a:bodyPr wrap="none">
            <a:spAutoFit/>
          </a:bodyPr>
          <a:lstStyle/>
          <a:p>
            <a:r>
              <a:rPr lang="en-US" altLang="zh-CN" sz="4400" i="1"/>
              <a:t>Thank you~~</a:t>
            </a:r>
            <a:endParaRPr lang="zh-CN" altLang="en-US" sz="4400" i="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p:cNvSpPr txBox="1">
            <a:spLocks noChangeArrowheads="1"/>
          </p:cNvSpPr>
          <p:nvPr/>
        </p:nvSpPr>
        <p:spPr bwMode="auto">
          <a:xfrm>
            <a:off x="323850" y="476250"/>
            <a:ext cx="8675688" cy="1552575"/>
          </a:xfrm>
          <a:prstGeom prst="rect">
            <a:avLst/>
          </a:prstGeom>
          <a:noFill/>
          <a:ln w="9525">
            <a:noFill/>
            <a:miter lim="800000"/>
            <a:headEnd/>
            <a:tailEnd/>
          </a:ln>
        </p:spPr>
        <p:txBody>
          <a:bodyPr>
            <a:spAutoFit/>
          </a:bodyPr>
          <a:lstStyle/>
          <a:p>
            <a:r>
              <a:rPr lang="en-US" altLang="zh-CN" sz="2400">
                <a:latin typeface="汉仪楷体简" pitchFamily="49" charset="-122"/>
                <a:ea typeface="汉仪楷体简" pitchFamily="49" charset="-122"/>
              </a:rPr>
              <a:t>1981</a:t>
            </a:r>
            <a:r>
              <a:rPr lang="zh-CN" altLang="en-US" sz="2400">
                <a:latin typeface="汉仪楷体简" pitchFamily="49" charset="-122"/>
                <a:ea typeface="汉仪楷体简" pitchFamily="49" charset="-122"/>
              </a:rPr>
              <a:t>年，英国心理学家卡斯比对</a:t>
            </a:r>
            <a:r>
              <a:rPr lang="en-US" altLang="zh-CN" sz="2400">
                <a:latin typeface="汉仪楷体简" pitchFamily="49" charset="-122"/>
                <a:ea typeface="汉仪楷体简" pitchFamily="49" charset="-122"/>
              </a:rPr>
              <a:t>1000</a:t>
            </a:r>
            <a:r>
              <a:rPr lang="zh-CN" altLang="en-US" sz="2400">
                <a:latin typeface="汉仪楷体简" pitchFamily="49" charset="-122"/>
                <a:ea typeface="汉仪楷体简" pitchFamily="49" charset="-122"/>
              </a:rPr>
              <a:t>名</a:t>
            </a:r>
            <a:r>
              <a:rPr lang="en-US" altLang="zh-CN" sz="2400">
                <a:latin typeface="汉仪楷体简" pitchFamily="49" charset="-122"/>
                <a:ea typeface="汉仪楷体简" pitchFamily="49" charset="-122"/>
              </a:rPr>
              <a:t>3</a:t>
            </a:r>
            <a:r>
              <a:rPr lang="zh-CN" altLang="en-US" sz="2400">
                <a:latin typeface="汉仪楷体简" pitchFamily="49" charset="-122"/>
                <a:ea typeface="汉仪楷体简" pitchFamily="49" charset="-122"/>
              </a:rPr>
              <a:t>岁儿童进行面试，并根据各个儿童语言和行为发育的差异，将这</a:t>
            </a:r>
            <a:r>
              <a:rPr lang="en-US" altLang="zh-CN" sz="2400">
                <a:latin typeface="汉仪楷体简" pitchFamily="49" charset="-122"/>
                <a:ea typeface="汉仪楷体简" pitchFamily="49" charset="-122"/>
              </a:rPr>
              <a:t>1000</a:t>
            </a:r>
            <a:r>
              <a:rPr lang="zh-CN" altLang="en-US" sz="2400">
                <a:latin typeface="汉仪楷体简" pitchFamily="49" charset="-122"/>
                <a:ea typeface="汉仪楷体简" pitchFamily="49" charset="-122"/>
              </a:rPr>
              <a:t>名儿童分为 </a:t>
            </a:r>
            <a:r>
              <a:rPr lang="zh-CN" altLang="en-US" sz="2400">
                <a:ea typeface="汉仪楷体简" pitchFamily="49" charset="-122"/>
              </a:rPr>
              <a:t>“</a:t>
            </a:r>
            <a:r>
              <a:rPr lang="zh-CN" altLang="en-US" sz="2400">
                <a:solidFill>
                  <a:srgbClr val="FF0000"/>
                </a:solidFill>
                <a:latin typeface="汉仪楷体简" pitchFamily="49" charset="-122"/>
                <a:ea typeface="汉仪楷体简" pitchFamily="49" charset="-122"/>
              </a:rPr>
              <a:t>充满自信</a:t>
            </a:r>
            <a:r>
              <a:rPr lang="zh-CN" altLang="en-US" sz="2400">
                <a:ea typeface="汉仪楷体简" pitchFamily="49" charset="-122"/>
              </a:rPr>
              <a:t>”</a:t>
            </a:r>
            <a:r>
              <a:rPr lang="zh-CN" altLang="en-US" sz="2400">
                <a:latin typeface="汉仪楷体简" pitchFamily="49" charset="-122"/>
                <a:ea typeface="汉仪楷体简" pitchFamily="49" charset="-122"/>
              </a:rPr>
              <a:t>（</a:t>
            </a:r>
            <a:r>
              <a:rPr lang="en-US" altLang="zh-CN" sz="2400">
                <a:latin typeface="汉仪楷体简" pitchFamily="49" charset="-122"/>
                <a:ea typeface="汉仪楷体简" pitchFamily="49" charset="-122"/>
              </a:rPr>
              <a:t>28%</a:t>
            </a:r>
            <a:r>
              <a:rPr lang="zh-CN" altLang="en-US" sz="2400">
                <a:latin typeface="汉仪楷体简" pitchFamily="49" charset="-122"/>
                <a:ea typeface="汉仪楷体简" pitchFamily="49" charset="-122"/>
              </a:rPr>
              <a:t>）、</a:t>
            </a:r>
            <a:r>
              <a:rPr lang="zh-CN" altLang="en-US" sz="2400">
                <a:ea typeface="汉仪楷体简" pitchFamily="49" charset="-122"/>
              </a:rPr>
              <a:t>“</a:t>
            </a:r>
            <a:r>
              <a:rPr lang="zh-CN" altLang="en-US" sz="2400">
                <a:solidFill>
                  <a:srgbClr val="FF0000"/>
                </a:solidFill>
                <a:latin typeface="汉仪楷体简" pitchFamily="49" charset="-122"/>
                <a:ea typeface="汉仪楷体简" pitchFamily="49" charset="-122"/>
              </a:rPr>
              <a:t>良好适应</a:t>
            </a:r>
            <a:r>
              <a:rPr lang="zh-CN" altLang="en-US" sz="2400">
                <a:ea typeface="汉仪楷体简" pitchFamily="49" charset="-122"/>
              </a:rPr>
              <a:t>”</a:t>
            </a:r>
            <a:r>
              <a:rPr lang="zh-CN" altLang="en-US" sz="2400">
                <a:latin typeface="汉仪楷体简" pitchFamily="49" charset="-122"/>
                <a:ea typeface="汉仪楷体简" pitchFamily="49" charset="-122"/>
              </a:rPr>
              <a:t>（</a:t>
            </a:r>
            <a:r>
              <a:rPr lang="en-US" altLang="zh-CN" sz="2400">
                <a:latin typeface="汉仪楷体简" pitchFamily="49" charset="-122"/>
                <a:ea typeface="汉仪楷体简" pitchFamily="49" charset="-122"/>
              </a:rPr>
              <a:t>40%</a:t>
            </a:r>
            <a:r>
              <a:rPr lang="zh-CN" altLang="en-US" sz="2400">
                <a:latin typeface="汉仪楷体简" pitchFamily="49" charset="-122"/>
                <a:ea typeface="汉仪楷体简" pitchFamily="49" charset="-122"/>
              </a:rPr>
              <a:t>）、</a:t>
            </a:r>
            <a:r>
              <a:rPr lang="zh-CN" altLang="en-US" sz="2400">
                <a:ea typeface="汉仪楷体简" pitchFamily="49" charset="-122"/>
              </a:rPr>
              <a:t>“</a:t>
            </a:r>
            <a:r>
              <a:rPr lang="zh-CN" altLang="en-US" sz="2400">
                <a:solidFill>
                  <a:srgbClr val="FF0000"/>
                </a:solidFill>
                <a:latin typeface="汉仪楷体简" pitchFamily="49" charset="-122"/>
                <a:ea typeface="汉仪楷体简" pitchFamily="49" charset="-122"/>
              </a:rPr>
              <a:t>自我约束</a:t>
            </a:r>
            <a:r>
              <a:rPr lang="zh-CN" altLang="en-US" sz="2400">
                <a:ea typeface="汉仪楷体简" pitchFamily="49" charset="-122"/>
              </a:rPr>
              <a:t>”</a:t>
            </a:r>
            <a:r>
              <a:rPr lang="zh-CN" altLang="en-US" sz="2400">
                <a:latin typeface="汉仪楷体简" pitchFamily="49" charset="-122"/>
                <a:ea typeface="汉仪楷体简" pitchFamily="49" charset="-122"/>
              </a:rPr>
              <a:t>（</a:t>
            </a:r>
            <a:r>
              <a:rPr lang="en-US" altLang="zh-CN" sz="2400">
                <a:latin typeface="汉仪楷体简" pitchFamily="49" charset="-122"/>
                <a:ea typeface="汉仪楷体简" pitchFamily="49" charset="-122"/>
              </a:rPr>
              <a:t>14%</a:t>
            </a:r>
            <a:r>
              <a:rPr lang="zh-CN" altLang="en-US" sz="2400">
                <a:latin typeface="汉仪楷体简" pitchFamily="49" charset="-122"/>
                <a:ea typeface="汉仪楷体简" pitchFamily="49" charset="-122"/>
              </a:rPr>
              <a:t>）、</a:t>
            </a:r>
            <a:r>
              <a:rPr lang="zh-CN" altLang="en-US" sz="2400">
                <a:ea typeface="汉仪楷体简" pitchFamily="49" charset="-122"/>
              </a:rPr>
              <a:t>“</a:t>
            </a:r>
            <a:r>
              <a:rPr lang="zh-CN" altLang="en-US" sz="2400">
                <a:solidFill>
                  <a:srgbClr val="FF0000"/>
                </a:solidFill>
                <a:latin typeface="汉仪楷体简" pitchFamily="49" charset="-122"/>
                <a:ea typeface="汉仪楷体简" pitchFamily="49" charset="-122"/>
              </a:rPr>
              <a:t>沉默寡言</a:t>
            </a:r>
            <a:r>
              <a:rPr lang="zh-CN" altLang="en-US" sz="2400">
                <a:ea typeface="汉仪楷体简" pitchFamily="49" charset="-122"/>
              </a:rPr>
              <a:t>”</a:t>
            </a:r>
            <a:r>
              <a:rPr lang="zh-CN" altLang="en-US" sz="2400">
                <a:latin typeface="汉仪楷体简" pitchFamily="49" charset="-122"/>
                <a:ea typeface="汉仪楷体简" pitchFamily="49" charset="-122"/>
              </a:rPr>
              <a:t>（</a:t>
            </a:r>
            <a:r>
              <a:rPr lang="en-US" altLang="zh-CN" sz="2400">
                <a:latin typeface="汉仪楷体简" pitchFamily="49" charset="-122"/>
                <a:ea typeface="汉仪楷体简" pitchFamily="49" charset="-122"/>
              </a:rPr>
              <a:t>8%</a:t>
            </a:r>
            <a:r>
              <a:rPr lang="zh-CN" altLang="en-US" sz="2400">
                <a:latin typeface="汉仪楷体简" pitchFamily="49" charset="-122"/>
                <a:ea typeface="汉仪楷体简" pitchFamily="49" charset="-122"/>
              </a:rPr>
              <a:t>）、</a:t>
            </a:r>
            <a:r>
              <a:rPr lang="zh-CN" altLang="en-US" sz="2400">
                <a:ea typeface="汉仪楷体简" pitchFamily="49" charset="-122"/>
              </a:rPr>
              <a:t>“</a:t>
            </a:r>
            <a:r>
              <a:rPr lang="zh-CN" altLang="en-US" sz="2400">
                <a:solidFill>
                  <a:srgbClr val="FF0000"/>
                </a:solidFill>
                <a:latin typeface="汉仪楷体简" pitchFamily="49" charset="-122"/>
                <a:ea typeface="汉仪楷体简" pitchFamily="49" charset="-122"/>
              </a:rPr>
              <a:t>坐立不安</a:t>
            </a:r>
            <a:r>
              <a:rPr lang="zh-CN" altLang="en-US" sz="2400">
                <a:ea typeface="汉仪楷体简" pitchFamily="49" charset="-122"/>
              </a:rPr>
              <a:t>”</a:t>
            </a:r>
            <a:r>
              <a:rPr lang="zh-CN" altLang="en-US" sz="2400">
                <a:latin typeface="汉仪楷体简" pitchFamily="49" charset="-122"/>
                <a:ea typeface="汉仪楷体简" pitchFamily="49" charset="-122"/>
              </a:rPr>
              <a:t>（</a:t>
            </a:r>
            <a:r>
              <a:rPr lang="en-US" altLang="zh-CN" sz="2400">
                <a:latin typeface="汉仪楷体简" pitchFamily="49" charset="-122"/>
                <a:ea typeface="汉仪楷体简" pitchFamily="49" charset="-122"/>
              </a:rPr>
              <a:t>10%</a:t>
            </a:r>
            <a:r>
              <a:rPr lang="zh-CN" altLang="en-US" sz="2400">
                <a:latin typeface="汉仪楷体简" pitchFamily="49" charset="-122"/>
                <a:ea typeface="汉仪楷体简" pitchFamily="49" charset="-122"/>
              </a:rPr>
              <a:t>）五个类别。</a:t>
            </a:r>
          </a:p>
        </p:txBody>
      </p:sp>
      <p:sp>
        <p:nvSpPr>
          <p:cNvPr id="19458" name="Text Box 5"/>
          <p:cNvSpPr txBox="1">
            <a:spLocks noChangeArrowheads="1"/>
          </p:cNvSpPr>
          <p:nvPr/>
        </p:nvSpPr>
        <p:spPr bwMode="auto">
          <a:xfrm>
            <a:off x="395288" y="2781300"/>
            <a:ext cx="8372475" cy="3378200"/>
          </a:xfrm>
          <a:prstGeom prst="rect">
            <a:avLst/>
          </a:prstGeom>
          <a:noFill/>
          <a:ln w="9525">
            <a:noFill/>
            <a:miter lim="800000"/>
            <a:headEnd/>
            <a:tailEnd/>
          </a:ln>
        </p:spPr>
        <p:txBody>
          <a:bodyPr>
            <a:spAutoFit/>
          </a:bodyPr>
          <a:lstStyle/>
          <a:p>
            <a:r>
              <a:rPr lang="zh-CN" altLang="en-US" sz="2400">
                <a:solidFill>
                  <a:schemeClr val="hlink"/>
                </a:solidFill>
                <a:ea typeface="汉仪楷体简" pitchFamily="49" charset="-122"/>
              </a:rPr>
              <a:t>“充满自信”组：成年后性格开朗、坚强、果断、领导欲强；</a:t>
            </a:r>
            <a:endParaRPr lang="en-US" altLang="zh-CN" sz="2400">
              <a:solidFill>
                <a:schemeClr val="hlink"/>
              </a:solidFill>
              <a:ea typeface="汉仪楷体简" pitchFamily="49" charset="-122"/>
            </a:endParaRPr>
          </a:p>
          <a:p>
            <a:r>
              <a:rPr lang="zh-CN" altLang="en-US" sz="2400">
                <a:solidFill>
                  <a:schemeClr val="hlink"/>
                </a:solidFill>
                <a:ea typeface="汉仪楷体简" pitchFamily="49" charset="-122"/>
              </a:rPr>
              <a:t>“良好适应”组：成年后性格自信、自制、不容易心烦意乱；</a:t>
            </a:r>
            <a:endParaRPr lang="en-US" altLang="zh-CN" sz="2400">
              <a:solidFill>
                <a:schemeClr val="hlink"/>
              </a:solidFill>
              <a:ea typeface="汉仪楷体简" pitchFamily="49" charset="-122"/>
            </a:endParaRPr>
          </a:p>
          <a:p>
            <a:r>
              <a:rPr lang="zh-CN" altLang="en-US" sz="2400">
                <a:solidFill>
                  <a:schemeClr val="hlink"/>
                </a:solidFill>
                <a:ea typeface="汉仪楷体简" pitchFamily="49" charset="-122"/>
              </a:rPr>
              <a:t>“自我约束”组：成年后性格较坚强，感觉和行动均衡，善于交际，能适应各种情况，但常常容易作出妥协；</a:t>
            </a:r>
            <a:endParaRPr lang="en-US" altLang="zh-CN" sz="2400">
              <a:solidFill>
                <a:schemeClr val="hlink"/>
              </a:solidFill>
              <a:ea typeface="汉仪楷体简" pitchFamily="49" charset="-122"/>
            </a:endParaRPr>
          </a:p>
          <a:p>
            <a:r>
              <a:rPr lang="zh-CN" altLang="en-US" sz="2400">
                <a:solidFill>
                  <a:schemeClr val="hlink"/>
                </a:solidFill>
                <a:ea typeface="汉仪楷体简" pitchFamily="49" charset="-122"/>
              </a:rPr>
              <a:t>“沉默寡言”组：倾向于隐瞒自己的感情，不愿意影响他人，不敢从事任何可能会使自己受到伤害的事；</a:t>
            </a:r>
            <a:endParaRPr lang="en-US" altLang="zh-CN" sz="2400">
              <a:solidFill>
                <a:schemeClr val="hlink"/>
              </a:solidFill>
              <a:ea typeface="汉仪楷体简" pitchFamily="49" charset="-122"/>
            </a:endParaRPr>
          </a:p>
          <a:p>
            <a:r>
              <a:rPr lang="zh-CN" altLang="en-US" sz="2400">
                <a:solidFill>
                  <a:schemeClr val="hlink"/>
                </a:solidFill>
                <a:ea typeface="汉仪楷体简" pitchFamily="49" charset="-122"/>
              </a:rPr>
              <a:t>“坐立不安”组：成年后行为消极，注意力分散，易于苦恼或愤怒，心胸狭窄，容易紧张和产生对抗情绪</a:t>
            </a:r>
            <a:r>
              <a:rPr lang="zh-CN" altLang="en-US" sz="2400">
                <a:ea typeface="汉仪楷体简" pitchFamily="49" charset="-122"/>
              </a:rPr>
              <a:t>；</a:t>
            </a:r>
            <a:r>
              <a:rPr lang="en-US" altLang="zh-CN" sz="2400" baseline="30000">
                <a:ea typeface="汉仪楷体简" pitchFamily="49" charset="-122"/>
              </a:rPr>
              <a:t>[3][5]</a:t>
            </a:r>
          </a:p>
          <a:p>
            <a:endParaRPr lang="zh-CN" altLang="en-US" sz="2400">
              <a:ea typeface="汉仪楷体简" pitchFamily="49" charset="-122"/>
            </a:endParaRPr>
          </a:p>
        </p:txBody>
      </p:sp>
      <p:sp>
        <p:nvSpPr>
          <p:cNvPr id="19459" name="Text Box 6"/>
          <p:cNvSpPr txBox="1">
            <a:spLocks noChangeArrowheads="1"/>
          </p:cNvSpPr>
          <p:nvPr/>
        </p:nvSpPr>
        <p:spPr bwMode="auto">
          <a:xfrm>
            <a:off x="323850" y="2205038"/>
            <a:ext cx="8516938" cy="457200"/>
          </a:xfrm>
          <a:prstGeom prst="rect">
            <a:avLst/>
          </a:prstGeom>
          <a:noFill/>
          <a:ln w="9525">
            <a:noFill/>
            <a:miter lim="800000"/>
            <a:headEnd/>
            <a:tailEnd/>
          </a:ln>
        </p:spPr>
        <p:txBody>
          <a:bodyPr>
            <a:spAutoFit/>
          </a:bodyPr>
          <a:lstStyle/>
          <a:p>
            <a:r>
              <a:rPr lang="en-US" altLang="zh-CN" sz="2400">
                <a:latin typeface="汉仪楷体简" pitchFamily="49" charset="-122"/>
                <a:ea typeface="汉仪楷体简" pitchFamily="49" charset="-122"/>
              </a:rPr>
              <a:t>2003</a:t>
            </a:r>
            <a:r>
              <a:rPr lang="zh-CN" altLang="en-US" sz="2400">
                <a:latin typeface="汉仪楷体简" pitchFamily="49" charset="-122"/>
                <a:ea typeface="汉仪楷体简" pitchFamily="49" charset="-122"/>
              </a:rPr>
              <a:t>年，卡斯比对当年参与测试的儿童再次进行了面试，结果：</a:t>
            </a:r>
          </a:p>
        </p:txBody>
      </p:sp>
      <p:sp>
        <p:nvSpPr>
          <p:cNvPr id="19460" name="Text Box 7"/>
          <p:cNvSpPr txBox="1">
            <a:spLocks noChangeArrowheads="1"/>
          </p:cNvSpPr>
          <p:nvPr/>
        </p:nvSpPr>
        <p:spPr bwMode="auto">
          <a:xfrm>
            <a:off x="69850" y="5661025"/>
            <a:ext cx="9074150" cy="519113"/>
          </a:xfrm>
          <a:prstGeom prst="rect">
            <a:avLst/>
          </a:prstGeom>
          <a:noFill/>
          <a:ln w="9525">
            <a:noFill/>
            <a:miter lim="800000"/>
            <a:headEnd/>
            <a:tailEnd/>
          </a:ln>
        </p:spPr>
        <p:txBody>
          <a:bodyPr wrap="none">
            <a:spAutoFit/>
          </a:bodyPr>
          <a:lstStyle/>
          <a:p>
            <a:r>
              <a:rPr lang="zh-CN" altLang="en-US" sz="2800" b="1">
                <a:solidFill>
                  <a:srgbClr val="FF0000"/>
                </a:solidFill>
                <a:ea typeface="汉仪楷体简" pitchFamily="49" charset="-122"/>
              </a:rPr>
              <a:t>在个体层面上，语言发育对性格形成有一定的指向性作用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Effect transition="in" filter="checkerboard(across)">
                                      <p:cBhvr>
                                        <p:cTn id="7" dur="500"/>
                                        <p:tgtEl>
                                          <p:spTgt spid="194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7">
                                            <p:txEl>
                                              <p:pRg st="0" end="0"/>
                                            </p:txEl>
                                          </p:spTgt>
                                        </p:tgtEl>
                                        <p:attrNameLst>
                                          <p:attrName>style.visibility</p:attrName>
                                        </p:attrNameLst>
                                      </p:cBhvr>
                                      <p:to>
                                        <p:strVal val="visible"/>
                                      </p:to>
                                    </p:set>
                                    <p:animEffect transition="in" filter="checkerboard(across)">
                                      <p:cBhvr>
                                        <p:cTn id="12" dur="500"/>
                                        <p:tgtEl>
                                          <p:spTgt spid="194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17" dur="500"/>
                                        <p:tgtEl>
                                          <p:spTgt spid="194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458">
                                            <p:txEl>
                                              <p:pRg st="0" end="0"/>
                                            </p:txEl>
                                          </p:spTgt>
                                        </p:tgtEl>
                                        <p:attrNameLst>
                                          <p:attrName>style.visibility</p:attrName>
                                        </p:attrNameLst>
                                      </p:cBhvr>
                                      <p:to>
                                        <p:strVal val="visible"/>
                                      </p:to>
                                    </p:set>
                                    <p:animEffect transition="in" filter="checkerboard(across)">
                                      <p:cBhvr>
                                        <p:cTn id="22" dur="500"/>
                                        <p:tgtEl>
                                          <p:spTgt spid="1945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460">
                                            <p:txEl>
                                              <p:pRg st="0" end="0"/>
                                            </p:txEl>
                                          </p:spTgt>
                                        </p:tgtEl>
                                        <p:attrNameLst>
                                          <p:attrName>style.visibility</p:attrName>
                                        </p:attrNameLst>
                                      </p:cBhvr>
                                      <p:to>
                                        <p:strVal val="visible"/>
                                      </p:to>
                                    </p:set>
                                    <p:anim calcmode="lin" valueType="num">
                                      <p:cBhvr additive="base">
                                        <p:cTn id="27" dur="5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684213" y="985838"/>
            <a:ext cx="7634287" cy="2227262"/>
          </a:xfrm>
          <a:prstGeom prst="rect">
            <a:avLst/>
          </a:prstGeom>
          <a:noFill/>
          <a:ln w="9525">
            <a:noFill/>
            <a:miter lim="800000"/>
            <a:headEnd/>
            <a:tailEnd/>
          </a:ln>
        </p:spPr>
        <p:txBody>
          <a:bodyPr>
            <a:spAutoFit/>
          </a:bodyPr>
          <a:lstStyle/>
          <a:p>
            <a:r>
              <a:rPr lang="en-US" altLang="zh-CN" sz="2800">
                <a:latin typeface="汉仪楷体简" pitchFamily="49" charset="-122"/>
                <a:ea typeface="汉仪楷体简" pitchFamily="49" charset="-122"/>
              </a:rPr>
              <a:t>1985</a:t>
            </a:r>
            <a:r>
              <a:rPr lang="zh-CN" altLang="en-US" sz="2800">
                <a:latin typeface="汉仪楷体简" pitchFamily="49" charset="-122"/>
                <a:ea typeface="汉仪楷体简" pitchFamily="49" charset="-122"/>
              </a:rPr>
              <a:t>年，美国伊利诺伊大学的研究者对生活在不同环境的两种白鼠的实验表明，生活在丰富环境下的白鼠比普通环境下的白鼠多了约</a:t>
            </a:r>
            <a:r>
              <a:rPr lang="en-US" altLang="zh-CN" sz="2800">
                <a:latin typeface="汉仪楷体简" pitchFamily="49" charset="-122"/>
                <a:ea typeface="汉仪楷体简" pitchFamily="49" charset="-122"/>
              </a:rPr>
              <a:t>25%</a:t>
            </a:r>
            <a:r>
              <a:rPr lang="zh-CN" altLang="en-US" sz="2800">
                <a:latin typeface="汉仪楷体简" pitchFamily="49" charset="-122"/>
                <a:ea typeface="汉仪楷体简" pitchFamily="49" charset="-122"/>
              </a:rPr>
              <a:t>的神经联结，而且前者在智力测试中表现更为出色。</a:t>
            </a:r>
            <a:r>
              <a:rPr lang="en-US" altLang="zh-CN" sz="2800" baseline="30000">
                <a:latin typeface="汉仪楷体简" pitchFamily="49" charset="-122"/>
                <a:ea typeface="汉仪楷体简" pitchFamily="49" charset="-122"/>
              </a:rPr>
              <a:t>[4]</a:t>
            </a:r>
          </a:p>
        </p:txBody>
      </p:sp>
      <p:sp>
        <p:nvSpPr>
          <p:cNvPr id="20482" name="Text Box 5"/>
          <p:cNvSpPr txBox="1">
            <a:spLocks noChangeArrowheads="1"/>
          </p:cNvSpPr>
          <p:nvPr/>
        </p:nvSpPr>
        <p:spPr bwMode="auto">
          <a:xfrm>
            <a:off x="684213" y="3644900"/>
            <a:ext cx="7796212" cy="1800225"/>
          </a:xfrm>
          <a:prstGeom prst="rect">
            <a:avLst/>
          </a:prstGeom>
          <a:noFill/>
          <a:ln w="9525">
            <a:noFill/>
            <a:miter lim="800000"/>
            <a:headEnd/>
            <a:tailEnd/>
          </a:ln>
        </p:spPr>
        <p:txBody>
          <a:bodyPr>
            <a:spAutoFit/>
          </a:bodyPr>
          <a:lstStyle/>
          <a:p>
            <a:r>
              <a:rPr lang="en-US" altLang="zh-CN" sz="2800">
                <a:latin typeface="汉仪楷体简" pitchFamily="49" charset="-122"/>
                <a:ea typeface="汉仪楷体简" pitchFamily="49" charset="-122"/>
              </a:rPr>
              <a:t>1996</a:t>
            </a:r>
            <a:r>
              <a:rPr lang="zh-CN" altLang="en-US" sz="2800">
                <a:latin typeface="汉仪楷体简" pitchFamily="49" charset="-122"/>
                <a:ea typeface="汉仪楷体简" pitchFamily="49" charset="-122"/>
              </a:rPr>
              <a:t>年，美国阿拉巴马大学</a:t>
            </a:r>
            <a:r>
              <a:rPr lang="en-US" altLang="zh-CN" sz="2800">
                <a:latin typeface="汉仪楷体简" pitchFamily="49" charset="-122"/>
                <a:ea typeface="汉仪楷体简" pitchFamily="49" charset="-122"/>
              </a:rPr>
              <a:t>Crajg Ramey </a:t>
            </a:r>
            <a:r>
              <a:rPr lang="zh-CN" altLang="en-US" sz="2800">
                <a:latin typeface="汉仪楷体简" pitchFamily="49" charset="-122"/>
                <a:ea typeface="汉仪楷体简" pitchFamily="49" charset="-122"/>
              </a:rPr>
              <a:t>对婴儿大脑发育进行跟踪性研究，发现生活在丰富环境中的儿童，大脑的能量利用（如糖代谢）方面比普通环境的儿童更高一些。</a:t>
            </a:r>
            <a:r>
              <a:rPr lang="en-US" altLang="zh-CN" sz="2800" baseline="30000">
                <a:latin typeface="汉仪楷体简" pitchFamily="49" charset="-122"/>
                <a:ea typeface="汉仪楷体简" pitchFamily="49" charset="-122"/>
              </a:rPr>
              <a:t>[4][6]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Effect transition="in" filter="box(in)">
                                      <p:cBhvr>
                                        <p:cTn id="7" dur="500"/>
                                        <p:tgtEl>
                                          <p:spTgt spid="204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checkerboard(across)">
                                      <p:cBhvr>
                                        <p:cTn id="1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3778250" y="1758950"/>
            <a:ext cx="895350" cy="519113"/>
          </a:xfrm>
          <a:prstGeom prst="rect">
            <a:avLst/>
          </a:prstGeom>
          <a:noFill/>
          <a:ln w="9525">
            <a:noFill/>
            <a:miter lim="800000"/>
            <a:headEnd/>
            <a:tailEnd/>
          </a:ln>
        </p:spPr>
        <p:txBody>
          <a:bodyPr wrap="none">
            <a:spAutoFit/>
          </a:bodyPr>
          <a:lstStyle/>
          <a:p>
            <a:r>
              <a:rPr lang="zh-CN" altLang="en-US" sz="2800" b="1">
                <a:solidFill>
                  <a:srgbClr val="FF0000"/>
                </a:solidFill>
                <a:ea typeface="汉仪楷体简" pitchFamily="49" charset="-122"/>
              </a:rPr>
              <a:t>语言</a:t>
            </a:r>
          </a:p>
        </p:txBody>
      </p:sp>
      <p:sp>
        <p:nvSpPr>
          <p:cNvPr id="21506" name="Text Box 5"/>
          <p:cNvSpPr txBox="1">
            <a:spLocks noChangeArrowheads="1"/>
          </p:cNvSpPr>
          <p:nvPr/>
        </p:nvSpPr>
        <p:spPr bwMode="auto">
          <a:xfrm>
            <a:off x="3346450" y="4062413"/>
            <a:ext cx="1606550" cy="519112"/>
          </a:xfrm>
          <a:prstGeom prst="rect">
            <a:avLst/>
          </a:prstGeom>
          <a:noFill/>
          <a:ln w="9525">
            <a:noFill/>
            <a:miter lim="800000"/>
            <a:headEnd/>
            <a:tailEnd/>
          </a:ln>
        </p:spPr>
        <p:txBody>
          <a:bodyPr wrap="none">
            <a:spAutoFit/>
          </a:bodyPr>
          <a:lstStyle/>
          <a:p>
            <a:r>
              <a:rPr lang="zh-CN" altLang="en-US" sz="2800">
                <a:solidFill>
                  <a:schemeClr val="hlink"/>
                </a:solidFill>
                <a:ea typeface="汉仪楷体简" pitchFamily="49" charset="-122"/>
              </a:rPr>
              <a:t>社会交往</a:t>
            </a:r>
          </a:p>
        </p:txBody>
      </p:sp>
      <p:sp>
        <p:nvSpPr>
          <p:cNvPr id="21508" name="Text Box 7"/>
          <p:cNvSpPr txBox="1">
            <a:spLocks noChangeArrowheads="1"/>
          </p:cNvSpPr>
          <p:nvPr/>
        </p:nvSpPr>
        <p:spPr bwMode="auto">
          <a:xfrm>
            <a:off x="6515100" y="5141913"/>
            <a:ext cx="1606550" cy="519112"/>
          </a:xfrm>
          <a:prstGeom prst="rect">
            <a:avLst/>
          </a:prstGeom>
          <a:noFill/>
          <a:ln w="9525">
            <a:noFill/>
            <a:miter lim="800000"/>
            <a:headEnd/>
            <a:tailEnd/>
          </a:ln>
        </p:spPr>
        <p:txBody>
          <a:bodyPr wrap="none">
            <a:spAutoFit/>
          </a:bodyPr>
          <a:lstStyle/>
          <a:p>
            <a:r>
              <a:rPr lang="zh-CN" altLang="en-US" sz="2800" b="1">
                <a:solidFill>
                  <a:srgbClr val="FF0000"/>
                </a:solidFill>
                <a:ea typeface="汉仪楷体简" pitchFamily="49" charset="-122"/>
              </a:rPr>
              <a:t>性格发育</a:t>
            </a:r>
          </a:p>
        </p:txBody>
      </p:sp>
      <p:sp>
        <p:nvSpPr>
          <p:cNvPr id="21511" name="Line 10"/>
          <p:cNvSpPr>
            <a:spLocks noChangeShapeType="1"/>
          </p:cNvSpPr>
          <p:nvPr/>
        </p:nvSpPr>
        <p:spPr bwMode="auto">
          <a:xfrm>
            <a:off x="4211638" y="3630613"/>
            <a:ext cx="0" cy="504825"/>
          </a:xfrm>
          <a:prstGeom prst="line">
            <a:avLst/>
          </a:prstGeom>
          <a:noFill/>
          <a:ln w="31750">
            <a:solidFill>
              <a:schemeClr val="tx1"/>
            </a:solidFill>
            <a:round/>
            <a:headEnd/>
            <a:tailEnd type="triangle" w="med" len="med"/>
          </a:ln>
        </p:spPr>
        <p:txBody>
          <a:bodyPr/>
          <a:lstStyle/>
          <a:p>
            <a:endParaRPr lang="zh-CN" altLang="en-US"/>
          </a:p>
        </p:txBody>
      </p:sp>
      <p:sp>
        <p:nvSpPr>
          <p:cNvPr id="21513" name="Line 12"/>
          <p:cNvSpPr>
            <a:spLocks noChangeShapeType="1"/>
          </p:cNvSpPr>
          <p:nvPr/>
        </p:nvSpPr>
        <p:spPr bwMode="auto">
          <a:xfrm>
            <a:off x="5003800" y="5357813"/>
            <a:ext cx="1512888" cy="0"/>
          </a:xfrm>
          <a:prstGeom prst="line">
            <a:avLst/>
          </a:prstGeom>
          <a:noFill/>
          <a:ln w="31750">
            <a:solidFill>
              <a:schemeClr val="tx1"/>
            </a:solidFill>
            <a:round/>
            <a:headEnd/>
            <a:tailEnd type="triangle" w="med" len="med"/>
          </a:ln>
        </p:spPr>
        <p:txBody>
          <a:bodyPr/>
          <a:lstStyle/>
          <a:p>
            <a:endParaRPr lang="zh-CN" altLang="en-US"/>
          </a:p>
        </p:txBody>
      </p:sp>
      <p:grpSp>
        <p:nvGrpSpPr>
          <p:cNvPr id="21536" name="Group 32"/>
          <p:cNvGrpSpPr>
            <a:grpSpLocks/>
          </p:cNvGrpSpPr>
          <p:nvPr/>
        </p:nvGrpSpPr>
        <p:grpSpPr bwMode="auto">
          <a:xfrm>
            <a:off x="2698750" y="2117725"/>
            <a:ext cx="1081088" cy="3249613"/>
            <a:chOff x="1746" y="884"/>
            <a:chExt cx="681" cy="2047"/>
          </a:xfrm>
        </p:grpSpPr>
        <p:sp>
          <p:nvSpPr>
            <p:cNvPr id="2" name="Line 13"/>
            <p:cNvSpPr>
              <a:spLocks noChangeShapeType="1"/>
            </p:cNvSpPr>
            <p:nvPr/>
          </p:nvSpPr>
          <p:spPr bwMode="auto">
            <a:xfrm>
              <a:off x="1746" y="2931"/>
              <a:ext cx="454" cy="0"/>
            </a:xfrm>
            <a:prstGeom prst="line">
              <a:avLst/>
            </a:prstGeom>
            <a:noFill/>
            <a:ln w="31750">
              <a:solidFill>
                <a:schemeClr val="tx1"/>
              </a:solidFill>
              <a:round/>
              <a:headEnd/>
              <a:tailEnd/>
            </a:ln>
          </p:spPr>
          <p:txBody>
            <a:bodyPr/>
            <a:lstStyle/>
            <a:p>
              <a:endParaRPr lang="zh-CN" altLang="en-US"/>
            </a:p>
          </p:txBody>
        </p:sp>
        <p:sp>
          <p:nvSpPr>
            <p:cNvPr id="21520" name="Line 14"/>
            <p:cNvSpPr>
              <a:spLocks noChangeShapeType="1"/>
            </p:cNvSpPr>
            <p:nvPr/>
          </p:nvSpPr>
          <p:spPr bwMode="auto">
            <a:xfrm flipV="1">
              <a:off x="1746" y="884"/>
              <a:ext cx="0" cy="2041"/>
            </a:xfrm>
            <a:prstGeom prst="line">
              <a:avLst/>
            </a:prstGeom>
            <a:noFill/>
            <a:ln w="31750">
              <a:solidFill>
                <a:schemeClr val="tx1"/>
              </a:solidFill>
              <a:round/>
              <a:headEnd/>
              <a:tailEnd/>
            </a:ln>
          </p:spPr>
          <p:txBody>
            <a:bodyPr/>
            <a:lstStyle/>
            <a:p>
              <a:endParaRPr lang="zh-CN" altLang="en-US"/>
            </a:p>
          </p:txBody>
        </p:sp>
        <p:sp>
          <p:nvSpPr>
            <p:cNvPr id="3" name="Line 15"/>
            <p:cNvSpPr>
              <a:spLocks noChangeShapeType="1"/>
            </p:cNvSpPr>
            <p:nvPr/>
          </p:nvSpPr>
          <p:spPr bwMode="auto">
            <a:xfrm>
              <a:off x="1746" y="884"/>
              <a:ext cx="681" cy="0"/>
            </a:xfrm>
            <a:prstGeom prst="line">
              <a:avLst/>
            </a:prstGeom>
            <a:noFill/>
            <a:ln w="31750">
              <a:solidFill>
                <a:schemeClr val="tx1"/>
              </a:solidFill>
              <a:round/>
              <a:headEnd/>
              <a:tailEnd type="triangle" w="med" len="med"/>
            </a:ln>
          </p:spPr>
          <p:txBody>
            <a:bodyPr/>
            <a:lstStyle/>
            <a:p>
              <a:endParaRPr lang="zh-CN" altLang="en-US"/>
            </a:p>
          </p:txBody>
        </p:sp>
      </p:grpSp>
      <p:sp>
        <p:nvSpPr>
          <p:cNvPr id="21517" name="Line 16"/>
          <p:cNvSpPr>
            <a:spLocks noChangeShapeType="1"/>
          </p:cNvSpPr>
          <p:nvPr/>
        </p:nvSpPr>
        <p:spPr bwMode="auto">
          <a:xfrm>
            <a:off x="4570413" y="2190750"/>
            <a:ext cx="2447925" cy="2952750"/>
          </a:xfrm>
          <a:prstGeom prst="line">
            <a:avLst/>
          </a:prstGeom>
          <a:noFill/>
          <a:ln w="31750">
            <a:solidFill>
              <a:schemeClr val="tx1"/>
            </a:solidFill>
            <a:round/>
            <a:headEnd/>
            <a:tailEnd type="triangle" w="med" len="med"/>
          </a:ln>
        </p:spPr>
        <p:txBody>
          <a:bodyPr/>
          <a:lstStyle/>
          <a:p>
            <a:endParaRPr lang="zh-CN" altLang="en-US"/>
          </a:p>
        </p:txBody>
      </p:sp>
      <p:sp>
        <p:nvSpPr>
          <p:cNvPr id="21518" name="Text Box 17"/>
          <p:cNvSpPr txBox="1">
            <a:spLocks noChangeArrowheads="1"/>
          </p:cNvSpPr>
          <p:nvPr/>
        </p:nvSpPr>
        <p:spPr bwMode="auto">
          <a:xfrm>
            <a:off x="5507038" y="2838450"/>
            <a:ext cx="1655762" cy="822325"/>
          </a:xfrm>
          <a:prstGeom prst="rect">
            <a:avLst/>
          </a:prstGeom>
          <a:noFill/>
          <a:ln w="9525">
            <a:noFill/>
            <a:miter lim="800000"/>
            <a:headEnd/>
            <a:tailEnd/>
          </a:ln>
        </p:spPr>
        <p:txBody>
          <a:bodyPr>
            <a:spAutoFit/>
          </a:bodyPr>
          <a:lstStyle/>
          <a:p>
            <a:r>
              <a:rPr lang="zh-CN" altLang="en-US" sz="2400">
                <a:solidFill>
                  <a:schemeClr val="folHlink"/>
                </a:solidFill>
                <a:ea typeface="汉仪楷体简" pitchFamily="49" charset="-122"/>
              </a:rPr>
              <a:t>神经系统发育</a:t>
            </a:r>
          </a:p>
        </p:txBody>
      </p:sp>
      <p:sp>
        <p:nvSpPr>
          <p:cNvPr id="21519" name="Text Box 18"/>
          <p:cNvSpPr txBox="1">
            <a:spLocks noChangeArrowheads="1"/>
          </p:cNvSpPr>
          <p:nvPr/>
        </p:nvSpPr>
        <p:spPr bwMode="auto">
          <a:xfrm>
            <a:off x="2051050" y="2838450"/>
            <a:ext cx="549275" cy="1920875"/>
          </a:xfrm>
          <a:prstGeom prst="rect">
            <a:avLst/>
          </a:prstGeom>
          <a:noFill/>
          <a:ln w="9525">
            <a:noFill/>
            <a:miter lim="800000"/>
            <a:headEnd/>
            <a:tailEnd/>
          </a:ln>
        </p:spPr>
        <p:txBody>
          <a:bodyPr vert="eaVert" wrap="none">
            <a:spAutoFit/>
          </a:bodyPr>
          <a:lstStyle/>
          <a:p>
            <a:r>
              <a:rPr lang="zh-CN" altLang="en-US" sz="2400">
                <a:solidFill>
                  <a:schemeClr val="folHlink"/>
                </a:solidFill>
                <a:ea typeface="汉仪楷体简" pitchFamily="49" charset="-122"/>
              </a:rPr>
              <a:t>神经系统发育</a:t>
            </a:r>
          </a:p>
        </p:txBody>
      </p:sp>
      <p:sp>
        <p:nvSpPr>
          <p:cNvPr id="21521" name="Text Box 17"/>
          <p:cNvSpPr txBox="1">
            <a:spLocks noChangeArrowheads="1"/>
          </p:cNvSpPr>
          <p:nvPr/>
        </p:nvSpPr>
        <p:spPr bwMode="auto">
          <a:xfrm>
            <a:off x="1127125" y="795338"/>
            <a:ext cx="1860550" cy="762000"/>
          </a:xfrm>
          <a:prstGeom prst="rect">
            <a:avLst/>
          </a:prstGeom>
          <a:noFill/>
          <a:ln w="9525">
            <a:noFill/>
            <a:miter lim="800000"/>
            <a:headEnd/>
            <a:tailEnd/>
          </a:ln>
        </p:spPr>
        <p:txBody>
          <a:bodyPr wrap="none">
            <a:spAutoFit/>
          </a:bodyPr>
          <a:lstStyle/>
          <a:p>
            <a:r>
              <a:rPr lang="zh-CN" altLang="en-US" sz="4400" b="1">
                <a:solidFill>
                  <a:srgbClr val="009900"/>
                </a:solidFill>
                <a:ea typeface="汉仪楷体简" pitchFamily="49" charset="-122"/>
              </a:rPr>
              <a:t>总结：</a:t>
            </a:r>
          </a:p>
        </p:txBody>
      </p:sp>
      <p:sp>
        <p:nvSpPr>
          <p:cNvPr id="21522" name="Text Box 8"/>
          <p:cNvSpPr txBox="1">
            <a:spLocks noChangeArrowheads="1"/>
          </p:cNvSpPr>
          <p:nvPr/>
        </p:nvSpPr>
        <p:spPr bwMode="auto">
          <a:xfrm>
            <a:off x="3397250" y="3054350"/>
            <a:ext cx="1606550" cy="519113"/>
          </a:xfrm>
          <a:prstGeom prst="rect">
            <a:avLst/>
          </a:prstGeom>
          <a:noFill/>
          <a:ln w="9525">
            <a:noFill/>
            <a:miter lim="800000"/>
            <a:headEnd/>
            <a:tailEnd/>
          </a:ln>
        </p:spPr>
        <p:txBody>
          <a:bodyPr wrap="none">
            <a:spAutoFit/>
          </a:bodyPr>
          <a:lstStyle/>
          <a:p>
            <a:r>
              <a:rPr lang="zh-CN" altLang="en-US" sz="2800">
                <a:solidFill>
                  <a:schemeClr val="hlink"/>
                </a:solidFill>
                <a:ea typeface="汉仪楷体简" pitchFamily="49" charset="-122"/>
              </a:rPr>
              <a:t>信息传递</a:t>
            </a:r>
          </a:p>
        </p:txBody>
      </p:sp>
      <p:sp>
        <p:nvSpPr>
          <p:cNvPr id="21523" name="Line 9"/>
          <p:cNvSpPr>
            <a:spLocks noChangeShapeType="1"/>
          </p:cNvSpPr>
          <p:nvPr/>
        </p:nvSpPr>
        <p:spPr bwMode="auto">
          <a:xfrm>
            <a:off x="4211638" y="2333625"/>
            <a:ext cx="0" cy="720725"/>
          </a:xfrm>
          <a:prstGeom prst="line">
            <a:avLst/>
          </a:prstGeom>
          <a:noFill/>
          <a:ln w="31750">
            <a:solidFill>
              <a:schemeClr val="tx1"/>
            </a:solidFill>
            <a:round/>
            <a:headEnd/>
            <a:tailEnd type="triangle" w="med" len="med"/>
          </a:ln>
        </p:spPr>
        <p:txBody>
          <a:bodyPr/>
          <a:lstStyle/>
          <a:p>
            <a:endParaRPr lang="zh-CN" altLang="en-US"/>
          </a:p>
        </p:txBody>
      </p:sp>
      <p:sp>
        <p:nvSpPr>
          <p:cNvPr id="21531" name="Text Box 6"/>
          <p:cNvSpPr txBox="1">
            <a:spLocks noChangeArrowheads="1"/>
          </p:cNvSpPr>
          <p:nvPr/>
        </p:nvSpPr>
        <p:spPr bwMode="auto">
          <a:xfrm>
            <a:off x="3346450" y="5070475"/>
            <a:ext cx="1606550" cy="519113"/>
          </a:xfrm>
          <a:prstGeom prst="rect">
            <a:avLst/>
          </a:prstGeom>
          <a:noFill/>
          <a:ln w="9525">
            <a:noFill/>
            <a:miter lim="800000"/>
            <a:headEnd/>
            <a:tailEnd/>
          </a:ln>
        </p:spPr>
        <p:txBody>
          <a:bodyPr wrap="none">
            <a:spAutoFit/>
          </a:bodyPr>
          <a:lstStyle/>
          <a:p>
            <a:r>
              <a:rPr lang="zh-CN" altLang="en-US" sz="2800">
                <a:solidFill>
                  <a:schemeClr val="hlink"/>
                </a:solidFill>
                <a:ea typeface="汉仪楷体简" pitchFamily="49" charset="-122"/>
              </a:rPr>
              <a:t>社会环境</a:t>
            </a:r>
          </a:p>
        </p:txBody>
      </p:sp>
      <p:sp>
        <p:nvSpPr>
          <p:cNvPr id="21532" name="Line 11"/>
          <p:cNvSpPr>
            <a:spLocks noChangeShapeType="1"/>
          </p:cNvSpPr>
          <p:nvPr/>
        </p:nvSpPr>
        <p:spPr bwMode="auto">
          <a:xfrm>
            <a:off x="4211638" y="4567238"/>
            <a:ext cx="0" cy="574675"/>
          </a:xfrm>
          <a:prstGeom prst="line">
            <a:avLst/>
          </a:prstGeom>
          <a:noFill/>
          <a:ln w="31750">
            <a:solidFill>
              <a:schemeClr val="tx1"/>
            </a:solidFill>
            <a:round/>
            <a:headEnd/>
            <a:tailEnd type="triangle" w="med" len="me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21"/>
                                        </p:tgtEl>
                                        <p:attrNameLst>
                                          <p:attrName>style.visibility</p:attrName>
                                        </p:attrNameLst>
                                      </p:cBhvr>
                                      <p:to>
                                        <p:strVal val="visible"/>
                                      </p:to>
                                    </p:set>
                                    <p:animEffect transition="in" filter="checkerboard(across)">
                                      <p:cBhvr>
                                        <p:cTn id="7" dur="500"/>
                                        <p:tgtEl>
                                          <p:spTgt spid="215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05"/>
                                        </p:tgtEl>
                                        <p:attrNameLst>
                                          <p:attrName>style.visibility</p:attrName>
                                        </p:attrNameLst>
                                      </p:cBhvr>
                                      <p:to>
                                        <p:strVal val="visible"/>
                                      </p:to>
                                    </p:set>
                                    <p:anim calcmode="lin" valueType="num">
                                      <p:cBhvr additive="base">
                                        <p:cTn id="12" dur="500" fill="hold"/>
                                        <p:tgtEl>
                                          <p:spTgt spid="21505"/>
                                        </p:tgtEl>
                                        <p:attrNameLst>
                                          <p:attrName>ppt_x</p:attrName>
                                        </p:attrNameLst>
                                      </p:cBhvr>
                                      <p:tavLst>
                                        <p:tav tm="0">
                                          <p:val>
                                            <p:strVal val="0-#ppt_w/2"/>
                                          </p:val>
                                        </p:tav>
                                        <p:tav tm="100000">
                                          <p:val>
                                            <p:strVal val="#ppt_x"/>
                                          </p:val>
                                        </p:tav>
                                      </p:tavLst>
                                    </p:anim>
                                    <p:anim calcmode="lin" valueType="num">
                                      <p:cBhvr additive="base">
                                        <p:cTn id="13" dur="500" fill="hold"/>
                                        <p:tgtEl>
                                          <p:spTgt spid="2150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1523"/>
                                        </p:tgtEl>
                                        <p:attrNameLst>
                                          <p:attrName>style.visibility</p:attrName>
                                        </p:attrNameLst>
                                      </p:cBhvr>
                                      <p:to>
                                        <p:strVal val="visible"/>
                                      </p:to>
                                    </p:set>
                                    <p:anim calcmode="lin" valueType="num">
                                      <p:cBhvr additive="base">
                                        <p:cTn id="18" dur="500" fill="hold"/>
                                        <p:tgtEl>
                                          <p:spTgt spid="21523"/>
                                        </p:tgtEl>
                                        <p:attrNameLst>
                                          <p:attrName>ppt_x</p:attrName>
                                        </p:attrNameLst>
                                      </p:cBhvr>
                                      <p:tavLst>
                                        <p:tav tm="0">
                                          <p:val>
                                            <p:strVal val="#ppt_x"/>
                                          </p:val>
                                        </p:tav>
                                        <p:tav tm="100000">
                                          <p:val>
                                            <p:strVal val="#ppt_x"/>
                                          </p:val>
                                        </p:tav>
                                      </p:tavLst>
                                    </p:anim>
                                    <p:anim calcmode="lin" valueType="num">
                                      <p:cBhvr additive="base">
                                        <p:cTn id="19" dur="500" fill="hold"/>
                                        <p:tgtEl>
                                          <p:spTgt spid="2152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522"/>
                                        </p:tgtEl>
                                        <p:attrNameLst>
                                          <p:attrName>style.visibility</p:attrName>
                                        </p:attrNameLst>
                                      </p:cBhvr>
                                      <p:to>
                                        <p:strVal val="visible"/>
                                      </p:to>
                                    </p:set>
                                    <p:anim calcmode="lin" valueType="num">
                                      <p:cBhvr additive="base">
                                        <p:cTn id="24" dur="500" fill="hold"/>
                                        <p:tgtEl>
                                          <p:spTgt spid="21522"/>
                                        </p:tgtEl>
                                        <p:attrNameLst>
                                          <p:attrName>ppt_x</p:attrName>
                                        </p:attrNameLst>
                                      </p:cBhvr>
                                      <p:tavLst>
                                        <p:tav tm="0">
                                          <p:val>
                                            <p:strVal val="0-#ppt_w/2"/>
                                          </p:val>
                                        </p:tav>
                                        <p:tav tm="100000">
                                          <p:val>
                                            <p:strVal val="#ppt_x"/>
                                          </p:val>
                                        </p:tav>
                                      </p:tavLst>
                                    </p:anim>
                                    <p:anim calcmode="lin" valueType="num">
                                      <p:cBhvr additive="base">
                                        <p:cTn id="25" dur="500" fill="hold"/>
                                        <p:tgtEl>
                                          <p:spTgt spid="2152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21511"/>
                                        </p:tgtEl>
                                        <p:attrNameLst>
                                          <p:attrName>style.visibility</p:attrName>
                                        </p:attrNameLst>
                                      </p:cBhvr>
                                      <p:to>
                                        <p:strVal val="visible"/>
                                      </p:to>
                                    </p:set>
                                    <p:anim calcmode="lin" valueType="num">
                                      <p:cBhvr additive="base">
                                        <p:cTn id="30" dur="500" fill="hold"/>
                                        <p:tgtEl>
                                          <p:spTgt spid="21511"/>
                                        </p:tgtEl>
                                        <p:attrNameLst>
                                          <p:attrName>ppt_x</p:attrName>
                                        </p:attrNameLst>
                                      </p:cBhvr>
                                      <p:tavLst>
                                        <p:tav tm="0">
                                          <p:val>
                                            <p:strVal val="#ppt_x"/>
                                          </p:val>
                                        </p:tav>
                                        <p:tav tm="100000">
                                          <p:val>
                                            <p:strVal val="#ppt_x"/>
                                          </p:val>
                                        </p:tav>
                                      </p:tavLst>
                                    </p:anim>
                                    <p:anim calcmode="lin" valueType="num">
                                      <p:cBhvr additive="base">
                                        <p:cTn id="31" dur="500" fill="hold"/>
                                        <p:tgtEl>
                                          <p:spTgt spid="21511"/>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1506"/>
                                        </p:tgtEl>
                                        <p:attrNameLst>
                                          <p:attrName>style.visibility</p:attrName>
                                        </p:attrNameLst>
                                      </p:cBhvr>
                                      <p:to>
                                        <p:strVal val="visible"/>
                                      </p:to>
                                    </p:set>
                                    <p:anim calcmode="lin" valueType="num">
                                      <p:cBhvr additive="base">
                                        <p:cTn id="36" dur="500" fill="hold"/>
                                        <p:tgtEl>
                                          <p:spTgt spid="21506"/>
                                        </p:tgtEl>
                                        <p:attrNameLst>
                                          <p:attrName>ppt_x</p:attrName>
                                        </p:attrNameLst>
                                      </p:cBhvr>
                                      <p:tavLst>
                                        <p:tav tm="0">
                                          <p:val>
                                            <p:strVal val="0-#ppt_w/2"/>
                                          </p:val>
                                        </p:tav>
                                        <p:tav tm="100000">
                                          <p:val>
                                            <p:strVal val="#ppt_x"/>
                                          </p:val>
                                        </p:tav>
                                      </p:tavLst>
                                    </p:anim>
                                    <p:anim calcmode="lin" valueType="num">
                                      <p:cBhvr additive="base">
                                        <p:cTn id="37"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21532"/>
                                        </p:tgtEl>
                                        <p:attrNameLst>
                                          <p:attrName>style.visibility</p:attrName>
                                        </p:attrNameLst>
                                      </p:cBhvr>
                                      <p:to>
                                        <p:strVal val="visible"/>
                                      </p:to>
                                    </p:set>
                                    <p:anim calcmode="lin" valueType="num">
                                      <p:cBhvr additive="base">
                                        <p:cTn id="42" dur="500" fill="hold"/>
                                        <p:tgtEl>
                                          <p:spTgt spid="21532"/>
                                        </p:tgtEl>
                                        <p:attrNameLst>
                                          <p:attrName>ppt_x</p:attrName>
                                        </p:attrNameLst>
                                      </p:cBhvr>
                                      <p:tavLst>
                                        <p:tav tm="0">
                                          <p:val>
                                            <p:strVal val="#ppt_x"/>
                                          </p:val>
                                        </p:tav>
                                        <p:tav tm="100000">
                                          <p:val>
                                            <p:strVal val="#ppt_x"/>
                                          </p:val>
                                        </p:tav>
                                      </p:tavLst>
                                    </p:anim>
                                    <p:anim calcmode="lin" valueType="num">
                                      <p:cBhvr additive="base">
                                        <p:cTn id="43" dur="500" fill="hold"/>
                                        <p:tgtEl>
                                          <p:spTgt spid="21532"/>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1531"/>
                                        </p:tgtEl>
                                        <p:attrNameLst>
                                          <p:attrName>style.visibility</p:attrName>
                                        </p:attrNameLst>
                                      </p:cBhvr>
                                      <p:to>
                                        <p:strVal val="visible"/>
                                      </p:to>
                                    </p:set>
                                    <p:anim calcmode="lin" valueType="num">
                                      <p:cBhvr additive="base">
                                        <p:cTn id="48" dur="500" fill="hold"/>
                                        <p:tgtEl>
                                          <p:spTgt spid="21531"/>
                                        </p:tgtEl>
                                        <p:attrNameLst>
                                          <p:attrName>ppt_x</p:attrName>
                                        </p:attrNameLst>
                                      </p:cBhvr>
                                      <p:tavLst>
                                        <p:tav tm="0">
                                          <p:val>
                                            <p:strVal val="0-#ppt_w/2"/>
                                          </p:val>
                                        </p:tav>
                                        <p:tav tm="100000">
                                          <p:val>
                                            <p:strVal val="#ppt_x"/>
                                          </p:val>
                                        </p:tav>
                                      </p:tavLst>
                                    </p:anim>
                                    <p:anim calcmode="lin" valueType="num">
                                      <p:cBhvr additive="base">
                                        <p:cTn id="49" dur="500" fill="hold"/>
                                        <p:tgtEl>
                                          <p:spTgt spid="2153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1513"/>
                                        </p:tgtEl>
                                        <p:attrNameLst>
                                          <p:attrName>style.visibility</p:attrName>
                                        </p:attrNameLst>
                                      </p:cBhvr>
                                      <p:to>
                                        <p:strVal val="visible"/>
                                      </p:to>
                                    </p:set>
                                    <p:anim calcmode="lin" valueType="num">
                                      <p:cBhvr additive="base">
                                        <p:cTn id="54" dur="500" fill="hold"/>
                                        <p:tgtEl>
                                          <p:spTgt spid="21513"/>
                                        </p:tgtEl>
                                        <p:attrNameLst>
                                          <p:attrName>ppt_x</p:attrName>
                                        </p:attrNameLst>
                                      </p:cBhvr>
                                      <p:tavLst>
                                        <p:tav tm="0">
                                          <p:val>
                                            <p:strVal val="0-#ppt_w/2"/>
                                          </p:val>
                                        </p:tav>
                                        <p:tav tm="100000">
                                          <p:val>
                                            <p:strVal val="#ppt_x"/>
                                          </p:val>
                                        </p:tav>
                                      </p:tavLst>
                                    </p:anim>
                                    <p:anim calcmode="lin" valueType="num">
                                      <p:cBhvr additive="base">
                                        <p:cTn id="55"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1508"/>
                                        </p:tgtEl>
                                        <p:attrNameLst>
                                          <p:attrName>style.visibility</p:attrName>
                                        </p:attrNameLst>
                                      </p:cBhvr>
                                      <p:to>
                                        <p:strVal val="visible"/>
                                      </p:to>
                                    </p:set>
                                    <p:anim calcmode="lin" valueType="num">
                                      <p:cBhvr additive="base">
                                        <p:cTn id="60" dur="500" fill="hold"/>
                                        <p:tgtEl>
                                          <p:spTgt spid="21508"/>
                                        </p:tgtEl>
                                        <p:attrNameLst>
                                          <p:attrName>ppt_x</p:attrName>
                                        </p:attrNameLst>
                                      </p:cBhvr>
                                      <p:tavLst>
                                        <p:tav tm="0">
                                          <p:val>
                                            <p:strVal val="1+#ppt_w/2"/>
                                          </p:val>
                                        </p:tav>
                                        <p:tav tm="100000">
                                          <p:val>
                                            <p:strVal val="#ppt_x"/>
                                          </p:val>
                                        </p:tav>
                                      </p:tavLst>
                                    </p:anim>
                                    <p:anim calcmode="lin" valueType="num">
                                      <p:cBhvr additive="base">
                                        <p:cTn id="61"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9" fill="hold" grpId="0" nodeType="clickEffect">
                                  <p:stCondLst>
                                    <p:cond delay="0"/>
                                  </p:stCondLst>
                                  <p:childTnLst>
                                    <p:set>
                                      <p:cBhvr>
                                        <p:cTn id="65" dur="1" fill="hold">
                                          <p:stCondLst>
                                            <p:cond delay="0"/>
                                          </p:stCondLst>
                                        </p:cTn>
                                        <p:tgtEl>
                                          <p:spTgt spid="21517"/>
                                        </p:tgtEl>
                                        <p:attrNameLst>
                                          <p:attrName>style.visibility</p:attrName>
                                        </p:attrNameLst>
                                      </p:cBhvr>
                                      <p:to>
                                        <p:strVal val="visible"/>
                                      </p:to>
                                    </p:set>
                                    <p:anim calcmode="lin" valueType="num">
                                      <p:cBhvr additive="base">
                                        <p:cTn id="66" dur="500" fill="hold"/>
                                        <p:tgtEl>
                                          <p:spTgt spid="21517"/>
                                        </p:tgtEl>
                                        <p:attrNameLst>
                                          <p:attrName>ppt_x</p:attrName>
                                        </p:attrNameLst>
                                      </p:cBhvr>
                                      <p:tavLst>
                                        <p:tav tm="0">
                                          <p:val>
                                            <p:strVal val="0-#ppt_w/2"/>
                                          </p:val>
                                        </p:tav>
                                        <p:tav tm="100000">
                                          <p:val>
                                            <p:strVal val="#ppt_x"/>
                                          </p:val>
                                        </p:tav>
                                      </p:tavLst>
                                    </p:anim>
                                    <p:anim calcmode="lin" valueType="num">
                                      <p:cBhvr additive="base">
                                        <p:cTn id="67" dur="500" fill="hold"/>
                                        <p:tgtEl>
                                          <p:spTgt spid="21517"/>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1518"/>
                                        </p:tgtEl>
                                        <p:attrNameLst>
                                          <p:attrName>style.visibility</p:attrName>
                                        </p:attrNameLst>
                                      </p:cBhvr>
                                      <p:to>
                                        <p:strVal val="visible"/>
                                      </p:to>
                                    </p:set>
                                    <p:animEffect transition="in" filter="checkerboard(across)">
                                      <p:cBhvr>
                                        <p:cTn id="72" dur="500"/>
                                        <p:tgtEl>
                                          <p:spTgt spid="2151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1536"/>
                                        </p:tgtEl>
                                        <p:attrNameLst>
                                          <p:attrName>style.visibility</p:attrName>
                                        </p:attrNameLst>
                                      </p:cBhvr>
                                      <p:to>
                                        <p:strVal val="visible"/>
                                      </p:to>
                                    </p:set>
                                    <p:anim calcmode="lin" valueType="num">
                                      <p:cBhvr additive="base">
                                        <p:cTn id="77" dur="500" fill="hold"/>
                                        <p:tgtEl>
                                          <p:spTgt spid="21536"/>
                                        </p:tgtEl>
                                        <p:attrNameLst>
                                          <p:attrName>ppt_x</p:attrName>
                                        </p:attrNameLst>
                                      </p:cBhvr>
                                      <p:tavLst>
                                        <p:tav tm="0">
                                          <p:val>
                                            <p:strVal val="0-#ppt_w/2"/>
                                          </p:val>
                                        </p:tav>
                                        <p:tav tm="100000">
                                          <p:val>
                                            <p:strVal val="#ppt_x"/>
                                          </p:val>
                                        </p:tav>
                                      </p:tavLst>
                                    </p:anim>
                                    <p:anim calcmode="lin" valueType="num">
                                      <p:cBhvr additive="base">
                                        <p:cTn id="78" dur="500" fill="hold"/>
                                        <p:tgtEl>
                                          <p:spTgt spid="2153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nodeType="clickEffect">
                                  <p:stCondLst>
                                    <p:cond delay="0"/>
                                  </p:stCondLst>
                                  <p:childTnLst>
                                    <p:set>
                                      <p:cBhvr>
                                        <p:cTn id="82" dur="1" fill="hold">
                                          <p:stCondLst>
                                            <p:cond delay="0"/>
                                          </p:stCondLst>
                                        </p:cTn>
                                        <p:tgtEl>
                                          <p:spTgt spid="21519">
                                            <p:txEl>
                                              <p:pRg st="0" end="0"/>
                                            </p:txEl>
                                          </p:spTgt>
                                        </p:tgtEl>
                                        <p:attrNameLst>
                                          <p:attrName>style.visibility</p:attrName>
                                        </p:attrNameLst>
                                      </p:cBhvr>
                                      <p:to>
                                        <p:strVal val="visible"/>
                                      </p:to>
                                    </p:set>
                                    <p:animEffect transition="in" filter="checkerboard(across)">
                                      <p:cBhvr>
                                        <p:cTn id="83" dur="500"/>
                                        <p:tgtEl>
                                          <p:spTgt spid="215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1506" grpId="0"/>
      <p:bldP spid="21508" grpId="0"/>
      <p:bldP spid="21511" grpId="0" animBg="1"/>
      <p:bldP spid="21513" grpId="0" animBg="1"/>
      <p:bldP spid="21517" grpId="0" animBg="1"/>
      <p:bldP spid="21518" grpId="0"/>
      <p:bldP spid="21521" grpId="0"/>
      <p:bldP spid="21522" grpId="0"/>
      <p:bldP spid="21523" grpId="0" animBg="1"/>
      <p:bldP spid="21531" grpId="0"/>
      <p:bldP spid="215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468313" y="476250"/>
            <a:ext cx="8229600" cy="1143000"/>
          </a:xfrm>
        </p:spPr>
        <p:txBody>
          <a:bodyPr/>
          <a:lstStyle/>
          <a:p>
            <a:pPr eaLnBrk="1" hangingPunct="1"/>
            <a:r>
              <a:rPr lang="zh-CN" altLang="en-US" smtClean="0">
                <a:ea typeface="汉仪楷体简" pitchFamily="49" charset="-122"/>
              </a:rPr>
              <a:t>参考文献</a:t>
            </a:r>
          </a:p>
        </p:txBody>
      </p:sp>
      <p:sp>
        <p:nvSpPr>
          <p:cNvPr id="22530" name="Rectangle 3"/>
          <p:cNvSpPr>
            <a:spLocks noGrp="1"/>
          </p:cNvSpPr>
          <p:nvPr>
            <p:ph type="body" idx="1"/>
          </p:nvPr>
        </p:nvSpPr>
        <p:spPr>
          <a:xfrm>
            <a:off x="539750" y="1700213"/>
            <a:ext cx="8229600" cy="2952750"/>
          </a:xfrm>
        </p:spPr>
        <p:txBody>
          <a:bodyPr/>
          <a:lstStyle/>
          <a:p>
            <a:pPr eaLnBrk="1" hangingPunct="1">
              <a:lnSpc>
                <a:spcPct val="90000"/>
              </a:lnSpc>
              <a:buFont typeface="Arial" charset="0"/>
              <a:buNone/>
            </a:pPr>
            <a:r>
              <a:rPr lang="en-US" altLang="zh-CN" sz="1800" smtClean="0"/>
              <a:t>[1]</a:t>
            </a:r>
            <a:r>
              <a:rPr lang="zh-CN" altLang="en-US" sz="1800" smtClean="0"/>
              <a:t>番帆</a:t>
            </a:r>
            <a:r>
              <a:rPr lang="en-US" altLang="zh-CN" sz="1800" smtClean="0"/>
              <a:t>. </a:t>
            </a:r>
            <a:r>
              <a:rPr lang="zh-CN" altLang="en-US" sz="1800" smtClean="0"/>
              <a:t>医学心理学</a:t>
            </a:r>
            <a:r>
              <a:rPr lang="en-US" altLang="zh-CN" sz="1800" smtClean="0"/>
              <a:t>. </a:t>
            </a:r>
            <a:r>
              <a:rPr lang="zh-CN" altLang="en-US" sz="1800" smtClean="0"/>
              <a:t>第</a:t>
            </a:r>
            <a:r>
              <a:rPr lang="en-US" altLang="zh-CN" sz="1800" smtClean="0"/>
              <a:t>2</a:t>
            </a:r>
            <a:r>
              <a:rPr lang="zh-CN" altLang="en-US" sz="1800" smtClean="0"/>
              <a:t>版 </a:t>
            </a:r>
            <a:r>
              <a:rPr lang="en-US" altLang="zh-CN" sz="1800" smtClean="0"/>
              <a:t>. </a:t>
            </a:r>
            <a:r>
              <a:rPr lang="zh-CN" altLang="en-US" sz="1800" smtClean="0"/>
              <a:t>北京：高等教育出版社</a:t>
            </a:r>
          </a:p>
          <a:p>
            <a:pPr eaLnBrk="1" hangingPunct="1">
              <a:lnSpc>
                <a:spcPct val="90000"/>
              </a:lnSpc>
              <a:buFont typeface="Arial" charset="0"/>
              <a:buNone/>
            </a:pPr>
            <a:r>
              <a:rPr lang="en-US" altLang="zh-CN" sz="1800" smtClean="0"/>
              <a:t>[2]</a:t>
            </a:r>
            <a:r>
              <a:rPr lang="zh-CN" altLang="en-US" sz="1800" smtClean="0"/>
              <a:t>姚树桥，杨彦春</a:t>
            </a:r>
            <a:r>
              <a:rPr lang="en-US" altLang="zh-CN" sz="1800" smtClean="0"/>
              <a:t>. </a:t>
            </a:r>
            <a:r>
              <a:rPr lang="zh-CN" altLang="en-US" sz="1800" smtClean="0"/>
              <a:t>医学心理学</a:t>
            </a:r>
            <a:r>
              <a:rPr lang="en-US" altLang="zh-CN" sz="1800" smtClean="0"/>
              <a:t>. </a:t>
            </a:r>
            <a:r>
              <a:rPr lang="zh-CN" altLang="en-US" sz="1800" smtClean="0"/>
              <a:t>第</a:t>
            </a:r>
            <a:r>
              <a:rPr lang="en-US" altLang="zh-CN" sz="1800" smtClean="0"/>
              <a:t>6</a:t>
            </a:r>
            <a:r>
              <a:rPr lang="zh-CN" altLang="en-US" sz="1800" smtClean="0"/>
              <a:t>版 </a:t>
            </a:r>
            <a:r>
              <a:rPr lang="en-US" altLang="zh-CN" sz="1800" smtClean="0"/>
              <a:t>. </a:t>
            </a:r>
            <a:r>
              <a:rPr lang="zh-CN" altLang="en-US" sz="1800" smtClean="0"/>
              <a:t>北京：人民卫生出版社，</a:t>
            </a:r>
            <a:r>
              <a:rPr lang="en-US" altLang="zh-CN" sz="1800" smtClean="0"/>
              <a:t>2013</a:t>
            </a:r>
          </a:p>
          <a:p>
            <a:pPr eaLnBrk="1" hangingPunct="1">
              <a:lnSpc>
                <a:spcPct val="90000"/>
              </a:lnSpc>
              <a:buFont typeface="Arial" charset="0"/>
              <a:buNone/>
            </a:pPr>
            <a:r>
              <a:rPr lang="en-US" altLang="zh-CN" sz="1800" smtClean="0"/>
              <a:t>[3]</a:t>
            </a:r>
            <a:r>
              <a:rPr lang="zh-CN" altLang="en-US" sz="1800" smtClean="0"/>
              <a:t>冯扬，学前期是儿童语言发育和性格形成的关键期</a:t>
            </a:r>
            <a:r>
              <a:rPr lang="en-US" altLang="zh-CN" sz="1800" smtClean="0"/>
              <a:t>. </a:t>
            </a:r>
            <a:r>
              <a:rPr lang="zh-CN" altLang="en-US" sz="1800" smtClean="0"/>
              <a:t>考试周刊，</a:t>
            </a:r>
            <a:r>
              <a:rPr lang="en-US" altLang="zh-CN" sz="1800" smtClean="0"/>
              <a:t>2012</a:t>
            </a:r>
            <a:r>
              <a:rPr lang="zh-CN" altLang="en-US" sz="1800" smtClean="0"/>
              <a:t>（</a:t>
            </a:r>
            <a:r>
              <a:rPr lang="en-US" altLang="zh-CN" sz="1800" smtClean="0"/>
              <a:t>47</a:t>
            </a:r>
            <a:r>
              <a:rPr lang="zh-CN" altLang="en-US" sz="1800" smtClean="0"/>
              <a:t>）：</a:t>
            </a:r>
            <a:r>
              <a:rPr lang="en-US" altLang="zh-CN" sz="1800" smtClean="0"/>
              <a:t>162-164</a:t>
            </a:r>
          </a:p>
          <a:p>
            <a:pPr eaLnBrk="1" hangingPunct="1">
              <a:lnSpc>
                <a:spcPct val="90000"/>
              </a:lnSpc>
              <a:buFont typeface="Arial" charset="0"/>
              <a:buNone/>
            </a:pPr>
            <a:r>
              <a:rPr lang="en-US" altLang="zh-CN" sz="1800" smtClean="0"/>
              <a:t>[4]</a:t>
            </a:r>
            <a:r>
              <a:rPr lang="zh-CN" altLang="en-US" sz="1800" smtClean="0"/>
              <a:t>袁爱玲，肖丹等</a:t>
            </a:r>
            <a:r>
              <a:rPr lang="en-US" altLang="zh-CN" sz="1800" smtClean="0"/>
              <a:t>. </a:t>
            </a:r>
            <a:r>
              <a:rPr lang="zh-CN" altLang="en-US" sz="1800" smtClean="0"/>
              <a:t>经脑科学透视的儿童早期教育之误识和误行</a:t>
            </a:r>
            <a:r>
              <a:rPr lang="en-US" altLang="zh-CN" sz="1800" smtClean="0"/>
              <a:t>. </a:t>
            </a:r>
            <a:r>
              <a:rPr lang="zh-CN" altLang="en-US" sz="1800" smtClean="0"/>
              <a:t>华南师范大学学报（社会科学版）， </a:t>
            </a:r>
            <a:r>
              <a:rPr lang="en-US" altLang="zh-CN" sz="1800" smtClean="0"/>
              <a:t>2007</a:t>
            </a:r>
            <a:r>
              <a:rPr lang="zh-CN" altLang="en-US" sz="1800" smtClean="0"/>
              <a:t>（</a:t>
            </a:r>
            <a:r>
              <a:rPr lang="en-US" altLang="zh-CN" sz="1800" smtClean="0"/>
              <a:t>4</a:t>
            </a:r>
            <a:r>
              <a:rPr lang="zh-CN" altLang="en-US" sz="1800" smtClean="0"/>
              <a:t>）：</a:t>
            </a:r>
            <a:r>
              <a:rPr lang="en-US" altLang="zh-CN" sz="1800" smtClean="0"/>
              <a:t>96-99</a:t>
            </a:r>
          </a:p>
          <a:p>
            <a:pPr eaLnBrk="1" hangingPunct="1">
              <a:lnSpc>
                <a:spcPct val="90000"/>
              </a:lnSpc>
              <a:buFont typeface="Arial" charset="0"/>
              <a:buNone/>
            </a:pPr>
            <a:r>
              <a:rPr lang="en-US" altLang="zh-CN" sz="1800" smtClean="0"/>
              <a:t>[5]Caspi, Avshalom.Harrington, HonaLee, Mline, Barry.  Children’s Behavioral Styles at Age 3 Are Linked to Their Adult Personality  Traits at Age 26 [J]. Journal of Personality, Volume.(2003),71:495-514</a:t>
            </a:r>
          </a:p>
          <a:p>
            <a:pPr eaLnBrk="1" hangingPunct="1">
              <a:lnSpc>
                <a:spcPct val="90000"/>
              </a:lnSpc>
              <a:buFont typeface="Arial" charset="0"/>
              <a:buNone/>
            </a:pPr>
            <a:r>
              <a:rPr lang="en-US" altLang="zh-CN" sz="1800" smtClean="0"/>
              <a:t>[6]Mariiee.Sprenger. </a:t>
            </a:r>
            <a:r>
              <a:rPr lang="zh-CN" altLang="en-US" sz="1800" smtClean="0"/>
              <a:t>脑的学习与记忆</a:t>
            </a:r>
            <a:r>
              <a:rPr lang="en-US" altLang="zh-CN" sz="1800" smtClean="0"/>
              <a:t>[M].</a:t>
            </a:r>
            <a:r>
              <a:rPr lang="zh-CN" altLang="en-US" sz="1800" smtClean="0"/>
              <a:t>北京：中国轻工业出版社，</a:t>
            </a:r>
            <a:r>
              <a:rPr lang="en-US" altLang="zh-CN" sz="1800" smtClean="0"/>
              <a:t>2005</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86"/>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50"/>
  <p:tag name="KSO_WM_UNIT_TYPE" val="m_h_a"/>
  <p:tag name="KSO_WM_UNIT_INDEX" val="1_2_1"/>
  <p:tag name="KSO_WM_UNIT_ID" val="diagram160150_4*m_h_a*1_2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TEXT_FILL_FORE_SCHEMECOLOR_INDEX" val="6"/>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50"/>
  <p:tag name="KSO_WM_UNIT_TYPE" val="m_i"/>
  <p:tag name="KSO_WM_UNIT_INDEX" val="1_3"/>
  <p:tag name="KSO_WM_UNIT_ID" val="diagram160150_4*m_i*1_3"/>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50"/>
  <p:tag name="KSO_WM_UNIT_TYPE" val="m_h_a"/>
  <p:tag name="KSO_WM_UNIT_INDEX" val="1_1_1"/>
  <p:tag name="KSO_WM_UNIT_ID" val="diagram160150_4*m_h_a*1_1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TEXT_FILL_FORE_SCHEMECOLOR_INDEX" val="5"/>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86"/>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86"/>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86"/>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86"/>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49_3*i*50"/>
  <p:tag name="KSO_WM_TEMPLATE_CATEGORY" val="diagram"/>
  <p:tag name="KSO_WM_TEMPLATE_INDEX" val="749"/>
  <p:tag name="KSO_WM_UNIT_INDEX" val="50"/>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23"/>
  <p:tag name="KSO_WM_UNIT_ID" val="258*l_i*1_2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h_f"/>
  <p:tag name="KSO_WM_UNIT_INDEX" val="1_3_1"/>
  <p:tag name="KSO_WM_UNIT_ID" val="258*l_h_f*1_3_1"/>
  <p:tag name="KSO_WM_UNIT_CLEAR" val="1"/>
  <p:tag name="KSO_WM_UNIT_LAYERLEVEL" val="1_1_1"/>
  <p:tag name="KSO_WM_UNIT_VALUE" val="40"/>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50"/>
  <p:tag name="KSO_WM_UNIT_TYPE" val="m_i"/>
  <p:tag name="KSO_WM_UNIT_INDEX" val="1_1"/>
  <p:tag name="KSO_WM_UNIT_ID" val="diagram160150_4*m_i*1_1"/>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24"/>
  <p:tag name="KSO_WM_UNIT_ID" val="258*l_i*1_24"/>
  <p:tag name="KSO_WM_UNIT_CLEAR" val="1"/>
  <p:tag name="KSO_WM_UNIT_LAYERLEVEL" val="1_1"/>
  <p:tag name="KSO_WM_BEAUTIFY_FLAG" val="#wm#"/>
  <p:tag name="KSO_WM_DIAGRAM_GROUP_CODE" val="l1-1"/>
  <p:tag name="KSO_WM_UNIT_LINE_FORE_SCHEMECOLOR_INDEX" val="5"/>
  <p:tag name="KSO_WM_UNIT_LINE_FILL_TYPE" val="2"/>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25"/>
  <p:tag name="KSO_WM_UNIT_ID" val="258*l_i*1_25"/>
  <p:tag name="KSO_WM_UNIT_CLEAR" val="1"/>
  <p:tag name="KSO_WM_UNIT_LAYERLEVEL" val="1_1"/>
  <p:tag name="KSO_WM_BEAUTIFY_FLAG" val="#wm#"/>
  <p:tag name="KSO_WM_DIAGRAM_GROUP_CODE" val="l1-1"/>
  <p:tag name="KSO_WM_UNIT_LINE_FORE_SCHEMECOLOR_INDEX" val="5"/>
  <p:tag name="KSO_WM_UNIT_LINE_FILL_TYPE" val="2"/>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26"/>
  <p:tag name="KSO_WM_UNIT_ID" val="258*l_i*1_26"/>
  <p:tag name="KSO_WM_UNIT_CLEAR" val="1"/>
  <p:tag name="KSO_WM_UNIT_LAYERLEVEL" val="1_1"/>
  <p:tag name="KSO_WM_BEAUTIFY_FLAG" val="#wm#"/>
  <p:tag name="KSO_WM_DIAGRAM_GROUP_CODE" val="l1-1"/>
  <p:tag name="KSO_WM_UNIT_LINE_FORE_SCHEMECOLOR_INDEX" val="5"/>
  <p:tag name="KSO_WM_UNIT_LINE_FILL_TYPE" val="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27"/>
  <p:tag name="KSO_WM_UNIT_ID" val="258*l_i*1_27"/>
  <p:tag name="KSO_WM_UNIT_CLEAR" val="1"/>
  <p:tag name="KSO_WM_UNIT_LAYERLEVEL" val="1_1"/>
  <p:tag name="KSO_WM_BEAUTIFY_FLAG" val="#wm#"/>
  <p:tag name="KSO_WM_DIAGRAM_GROUP_CODE" val="l1-1"/>
  <p:tag name="KSO_WM_UNIT_LINE_FORE_SCHEMECOLOR_INDEX" val="5"/>
  <p:tag name="KSO_WM_UNIT_LINE_FILL_TYPE" val="2"/>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28"/>
  <p:tag name="KSO_WM_UNIT_ID" val="258*l_i*1_28"/>
  <p:tag name="KSO_WM_UNIT_CLEAR" val="1"/>
  <p:tag name="KSO_WM_UNIT_LAYERLEVEL" val="1_1"/>
  <p:tag name="KSO_WM_BEAUTIFY_FLAG" val="#wm#"/>
  <p:tag name="KSO_WM_DIAGRAM_GROUP_CODE" val="l1-1"/>
  <p:tag name="KSO_WM_UNIT_LINE_FORE_SCHEMECOLOR_INDEX" val="5"/>
  <p:tag name="KSO_WM_UNIT_LINE_FILL_TYPE" val="2"/>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29"/>
  <p:tag name="KSO_WM_UNIT_ID" val="258*l_i*1_29"/>
  <p:tag name="KSO_WM_UNIT_CLEAR" val="1"/>
  <p:tag name="KSO_WM_UNIT_LAYERLEVEL" val="1_1"/>
  <p:tag name="KSO_WM_BEAUTIFY_FLAG" val="#wm#"/>
  <p:tag name="KSO_WM_DIAGRAM_GROUP_CODE" val="l1-1"/>
  <p:tag name="KSO_WM_UNIT_LINE_FORE_SCHEMECOLOR_INDEX" val="5"/>
  <p:tag name="KSO_WM_UNIT_LINE_FILL_TYPE" val="2"/>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30"/>
  <p:tag name="KSO_WM_UNIT_ID" val="258*l_i*1_30"/>
  <p:tag name="KSO_WM_UNIT_CLEAR" val="1"/>
  <p:tag name="KSO_WM_UNIT_LAYERLEVEL" val="1_1"/>
  <p:tag name="KSO_WM_BEAUTIFY_FLAG" val="#wm#"/>
  <p:tag name="KSO_WM_DIAGRAM_GROUP_CODE" val="l1-1"/>
  <p:tag name="KSO_WM_UNIT_LINE_FORE_SCHEMECOLOR_INDEX" val="5"/>
  <p:tag name="KSO_WM_UNIT_LINE_FILL_TYPE" val="2"/>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31"/>
  <p:tag name="KSO_WM_UNIT_ID" val="258*l_i*1_31"/>
  <p:tag name="KSO_WM_UNIT_CLEAR" val="1"/>
  <p:tag name="KSO_WM_UNIT_LAYERLEVEL" val="1_1"/>
  <p:tag name="KSO_WM_BEAUTIFY_FLAG" val="#wm#"/>
  <p:tag name="KSO_WM_DIAGRAM_GROUP_CODE" val="l1-1"/>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32"/>
  <p:tag name="KSO_WM_UNIT_ID" val="258*l_i*1_3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33"/>
  <p:tag name="KSO_WM_UNIT_ID" val="258*l_i*1_3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50"/>
  <p:tag name="KSO_WM_UNIT_TYPE" val="m_i"/>
  <p:tag name="KSO_WM_UNIT_INDEX" val="1_2"/>
  <p:tag name="KSO_WM_UNIT_ID" val="diagram160150_4*m_i*1_2"/>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49_3*i*25"/>
  <p:tag name="KSO_WM_TEMPLATE_CATEGORY" val="diagram"/>
  <p:tag name="KSO_WM_TEMPLATE_INDEX" val="749"/>
  <p:tag name="KSO_WM_UNIT_INDEX" val="25"/>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12"/>
  <p:tag name="KSO_WM_UNIT_ID" val="258*l_i*1_1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h_f"/>
  <p:tag name="KSO_WM_UNIT_INDEX" val="1_2_1"/>
  <p:tag name="KSO_WM_UNIT_ID" val="258*l_h_f*1_2_1"/>
  <p:tag name="KSO_WM_UNIT_CLEAR" val="1"/>
  <p:tag name="KSO_WM_UNIT_LAYERLEVEL" val="1_1_1"/>
  <p:tag name="KSO_WM_UNIT_VALUE" val="40"/>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13"/>
  <p:tag name="KSO_WM_UNIT_ID" val="258*l_i*1_13"/>
  <p:tag name="KSO_WM_UNIT_CLEAR" val="1"/>
  <p:tag name="KSO_WM_UNIT_LAYERLEVEL" val="1_1"/>
  <p:tag name="KSO_WM_BEAUTIFY_FLAG" val="#wm#"/>
  <p:tag name="KSO_WM_DIAGRAM_GROUP_CODE" val="l1-1"/>
  <p:tag name="KSO_WM_UNIT_LINE_FORE_SCHEMECOLOR_INDEX" val="5"/>
  <p:tag name="KSO_WM_UNIT_LINE_FILL_TYPE" val="2"/>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14"/>
  <p:tag name="KSO_WM_UNIT_ID" val="258*l_i*1_14"/>
  <p:tag name="KSO_WM_UNIT_CLEAR" val="1"/>
  <p:tag name="KSO_WM_UNIT_LAYERLEVEL" val="1_1"/>
  <p:tag name="KSO_WM_BEAUTIFY_FLAG" val="#wm#"/>
  <p:tag name="KSO_WM_DIAGRAM_GROUP_CODE" val="l1-1"/>
  <p:tag name="KSO_WM_UNIT_LINE_FORE_SCHEMECOLOR_INDEX" val="5"/>
  <p:tag name="KSO_WM_UNIT_LINE_FILL_TYPE" val="2"/>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15"/>
  <p:tag name="KSO_WM_UNIT_ID" val="258*l_i*1_15"/>
  <p:tag name="KSO_WM_UNIT_CLEAR" val="1"/>
  <p:tag name="KSO_WM_UNIT_LAYERLEVEL" val="1_1"/>
  <p:tag name="KSO_WM_BEAUTIFY_FLAG" val="#wm#"/>
  <p:tag name="KSO_WM_DIAGRAM_GROUP_CODE" val="l1-1"/>
  <p:tag name="KSO_WM_UNIT_LINE_FORE_SCHEMECOLOR_INDEX" val="5"/>
  <p:tag name="KSO_WM_UNIT_LINE_FILL_TYPE" val="2"/>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16"/>
  <p:tag name="KSO_WM_UNIT_ID" val="258*l_i*1_16"/>
  <p:tag name="KSO_WM_UNIT_CLEAR" val="1"/>
  <p:tag name="KSO_WM_UNIT_LAYERLEVEL" val="1_1"/>
  <p:tag name="KSO_WM_BEAUTIFY_FLAG" val="#wm#"/>
  <p:tag name="KSO_WM_DIAGRAM_GROUP_CODE" val="l1-1"/>
  <p:tag name="KSO_WM_UNIT_LINE_FORE_SCHEMECOLOR_INDEX" val="5"/>
  <p:tag name="KSO_WM_UNIT_LINE_FILL_TYPE" val="2"/>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17"/>
  <p:tag name="KSO_WM_UNIT_ID" val="258*l_i*1_17"/>
  <p:tag name="KSO_WM_UNIT_CLEAR" val="1"/>
  <p:tag name="KSO_WM_UNIT_LAYERLEVEL" val="1_1"/>
  <p:tag name="KSO_WM_BEAUTIFY_FLAG" val="#wm#"/>
  <p:tag name="KSO_WM_DIAGRAM_GROUP_CODE" val="l1-1"/>
  <p:tag name="KSO_WM_UNIT_LINE_FORE_SCHEMECOLOR_INDEX" val="5"/>
  <p:tag name="KSO_WM_UNIT_LINE_FILL_TYPE" val="2"/>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18"/>
  <p:tag name="KSO_WM_UNIT_ID" val="258*l_i*1_18"/>
  <p:tag name="KSO_WM_UNIT_CLEAR" val="1"/>
  <p:tag name="KSO_WM_UNIT_LAYERLEVEL" val="1_1"/>
  <p:tag name="KSO_WM_BEAUTIFY_FLAG" val="#wm#"/>
  <p:tag name="KSO_WM_DIAGRAM_GROUP_CODE" val="l1-1"/>
  <p:tag name="KSO_WM_UNIT_LINE_FORE_SCHEMECOLOR_INDEX" val="5"/>
  <p:tag name="KSO_WM_UNIT_LINE_FILL_TYPE" val="2"/>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19"/>
  <p:tag name="KSO_WM_UNIT_ID" val="258*l_i*1_19"/>
  <p:tag name="KSO_WM_UNIT_CLEAR" val="1"/>
  <p:tag name="KSO_WM_UNIT_LAYERLEVEL" val="1_1"/>
  <p:tag name="KSO_WM_BEAUTIFY_FLAG" val="#wm#"/>
  <p:tag name="KSO_WM_DIAGRAM_GROUP_CODE" val="l1-1"/>
  <p:tag name="KSO_WM_UNIT_LINE_FORE_SCHEMECOLOR_INDEX" val="5"/>
  <p:tag name="KSO_WM_UNIT_LINE_FILL_TYPE" val="2"/>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50_4*i*2"/>
  <p:tag name="KSO_WM_TEMPLATE_CATEGORY" val="diagram"/>
  <p:tag name="KSO_WM_TEMPLATE_INDEX" val="160150"/>
  <p:tag name="KSO_WM_UNIT_INDEX" val="2"/>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20"/>
  <p:tag name="KSO_WM_UNIT_ID" val="258*l_i*1_20"/>
  <p:tag name="KSO_WM_UNIT_CLEAR" val="1"/>
  <p:tag name="KSO_WM_UNIT_LAYERLEVEL" val="1_1"/>
  <p:tag name="KSO_WM_BEAUTIFY_FLAG" val="#wm#"/>
  <p:tag name="KSO_WM_DIAGRAM_GROUP_CODE" val="l1-1"/>
  <p:tag name="KSO_WM_UNIT_TEXT_FILL_FORE_SCHEMECOLOR_INDEX" val="2"/>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21"/>
  <p:tag name="KSO_WM_UNIT_ID" val="258*l_i*1_2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22"/>
  <p:tag name="KSO_WM_UNIT_ID" val="258*l_i*1_2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49_3*i*0"/>
  <p:tag name="KSO_WM_TEMPLATE_CATEGORY" val="diagram"/>
  <p:tag name="KSO_WM_TEMPLATE_INDEX" val="749"/>
  <p:tag name="KSO_WM_UNIT_INDEX" val="0"/>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1"/>
  <p:tag name="KSO_WM_UNIT_ID" val="258*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h_f"/>
  <p:tag name="KSO_WM_UNIT_INDEX" val="1_1_1"/>
  <p:tag name="KSO_WM_UNIT_ID" val="258*l_h_f*1_1_1"/>
  <p:tag name="KSO_WM_UNIT_CLEAR" val="1"/>
  <p:tag name="KSO_WM_UNIT_LAYERLEVEL" val="1_1_1"/>
  <p:tag name="KSO_WM_UNIT_VALUE" val="40"/>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2"/>
  <p:tag name="KSO_WM_UNIT_ID" val="258*l_i*1_2"/>
  <p:tag name="KSO_WM_UNIT_CLEAR" val="1"/>
  <p:tag name="KSO_WM_UNIT_LAYERLEVEL" val="1_1"/>
  <p:tag name="KSO_WM_BEAUTIFY_FLAG" val="#wm#"/>
  <p:tag name="KSO_WM_DIAGRAM_GROUP_CODE" val="l1-1"/>
  <p:tag name="KSO_WM_UNIT_LINE_FORE_SCHEMECOLOR_INDEX" val="5"/>
  <p:tag name="KSO_WM_UNIT_LINE_FILL_TYPE" val="2"/>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3"/>
  <p:tag name="KSO_WM_UNIT_ID" val="258*l_i*1_3"/>
  <p:tag name="KSO_WM_UNIT_CLEAR" val="1"/>
  <p:tag name="KSO_WM_UNIT_LAYERLEVEL" val="1_1"/>
  <p:tag name="KSO_WM_BEAUTIFY_FLAG" val="#wm#"/>
  <p:tag name="KSO_WM_DIAGRAM_GROUP_CODE" val="l1-1"/>
  <p:tag name="KSO_WM_UNIT_LINE_FORE_SCHEMECOLOR_INDEX" val="5"/>
  <p:tag name="KSO_WM_UNIT_LINE_FILL_TYPE" val="2"/>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4"/>
  <p:tag name="KSO_WM_UNIT_ID" val="258*l_i*1_4"/>
  <p:tag name="KSO_WM_UNIT_CLEAR" val="1"/>
  <p:tag name="KSO_WM_UNIT_LAYERLEVEL" val="1_1"/>
  <p:tag name="KSO_WM_BEAUTIFY_FLAG" val="#wm#"/>
  <p:tag name="KSO_WM_DIAGRAM_GROUP_CODE" val="l1-1"/>
  <p:tag name="KSO_WM_UNIT_LINE_FORE_SCHEMECOLOR_INDEX" val="5"/>
  <p:tag name="KSO_WM_UNIT_LINE_FILL_TYPE" val="2"/>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5"/>
  <p:tag name="KSO_WM_UNIT_ID" val="258*l_i*1_5"/>
  <p:tag name="KSO_WM_UNIT_CLEAR" val="1"/>
  <p:tag name="KSO_WM_UNIT_LAYERLEVEL" val="1_1"/>
  <p:tag name="KSO_WM_BEAUTIFY_FLAG" val="#wm#"/>
  <p:tag name="KSO_WM_DIAGRAM_GROUP_CODE" val="l1-1"/>
  <p:tag name="KSO_WM_UNIT_LINE_FORE_SCHEMECOLOR_INDEX" val="5"/>
  <p:tag name="KSO_WM_UNIT_LINE_FILL_TYPE" val="2"/>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50_4*i*7"/>
  <p:tag name="KSO_WM_TEMPLATE_CATEGORY" val="diagram"/>
  <p:tag name="KSO_WM_TEMPLATE_INDEX" val="160150"/>
  <p:tag name="KSO_WM_UNIT_INDEX" val="7"/>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6"/>
  <p:tag name="KSO_WM_UNIT_ID" val="258*l_i*1_6"/>
  <p:tag name="KSO_WM_UNIT_CLEAR" val="1"/>
  <p:tag name="KSO_WM_UNIT_LAYERLEVEL" val="1_1"/>
  <p:tag name="KSO_WM_BEAUTIFY_FLAG" val="#wm#"/>
  <p:tag name="KSO_WM_DIAGRAM_GROUP_CODE" val="l1-1"/>
  <p:tag name="KSO_WM_UNIT_LINE_FORE_SCHEMECOLOR_INDEX" val="5"/>
  <p:tag name="KSO_WM_UNIT_LINE_FILL_TYPE" val="2"/>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7"/>
  <p:tag name="KSO_WM_UNIT_ID" val="258*l_i*1_7"/>
  <p:tag name="KSO_WM_UNIT_CLEAR" val="1"/>
  <p:tag name="KSO_WM_UNIT_LAYERLEVEL" val="1_1"/>
  <p:tag name="KSO_WM_BEAUTIFY_FLAG" val="#wm#"/>
  <p:tag name="KSO_WM_DIAGRAM_GROUP_CODE" val="l1-1"/>
  <p:tag name="KSO_WM_UNIT_LINE_FORE_SCHEMECOLOR_INDEX" val="5"/>
  <p:tag name="KSO_WM_UNIT_LINE_FILL_TYPE" val="2"/>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8"/>
  <p:tag name="KSO_WM_UNIT_ID" val="258*l_i*1_8"/>
  <p:tag name="KSO_WM_UNIT_CLEAR" val="1"/>
  <p:tag name="KSO_WM_UNIT_LAYERLEVEL" val="1_1"/>
  <p:tag name="KSO_WM_BEAUTIFY_FLAG" val="#wm#"/>
  <p:tag name="KSO_WM_DIAGRAM_GROUP_CODE" val="l1-1"/>
  <p:tag name="KSO_WM_UNIT_LINE_FORE_SCHEMECOLOR_INDEX" val="5"/>
  <p:tag name="KSO_WM_UNIT_LINE_FILL_TYPE" val="2"/>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9"/>
  <p:tag name="KSO_WM_UNIT_ID" val="258*l_i*1_9"/>
  <p:tag name="KSO_WM_UNIT_CLEAR" val="1"/>
  <p:tag name="KSO_WM_UNIT_LAYERLEVEL" val="1_1"/>
  <p:tag name="KSO_WM_BEAUTIFY_FLAG" val="#wm#"/>
  <p:tag name="KSO_WM_DIAGRAM_GROUP_CODE" val="l1-1"/>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9"/>
  <p:tag name="KSO_WM_UNIT_TYPE" val="l_i"/>
  <p:tag name="KSO_WM_UNIT_INDEX" val="1_10"/>
  <p:tag name="KSO_WM_UNIT_ID" val="258*l_i*1_10"/>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86"/>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86"/>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86"/>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86"/>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50_4*i*12"/>
  <p:tag name="KSO_WM_TEMPLATE_CATEGORY" val="diagram"/>
  <p:tag name="KSO_WM_TEMPLATE_INDEX" val="160150"/>
  <p:tag name="KSO_WM_UNIT_INDEX" val="12"/>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50"/>
  <p:tag name="KSO_WM_UNIT_TYPE" val="m_i"/>
  <p:tag name="KSO_WM_UNIT_INDEX" val="1_5"/>
  <p:tag name="KSO_WM_UNIT_ID" val="diagram160150_4*m_i*1_5"/>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50"/>
  <p:tag name="KSO_WM_UNIT_TYPE" val="m_h_a"/>
  <p:tag name="KSO_WM_UNIT_INDEX" val="1_3_1"/>
  <p:tag name="KSO_WM_UNIT_ID" val="diagram160150_4*m_h_a*1_3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TEXT_FILL_FORE_SCHEMECOLOR_INDEX" val="7"/>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50"/>
  <p:tag name="KSO_WM_UNIT_TYPE" val="m_i"/>
  <p:tag name="KSO_WM_UNIT_INDEX" val="1_4"/>
  <p:tag name="KSO_WM_UNIT_ID" val="diagram160150_4*m_i*1_4"/>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191</TotalTime>
  <Words>7450</Words>
  <PresentationFormat>On-screen Show (4:3)</PresentationFormat>
  <Paragraphs>271</Paragraphs>
  <Slides>55</Slides>
  <Notes>1</Notes>
  <HiddenSlides>0</HiddenSlides>
  <MMClips>0</MMClips>
  <ScaleCrop>false</ScaleCrop>
  <HeadingPairs>
    <vt:vector size="6" baseType="variant">
      <vt:variant>
        <vt:lpstr>已用的字体</vt:lpstr>
      </vt:variant>
      <vt:variant>
        <vt:i4>13</vt:i4>
      </vt:variant>
      <vt:variant>
        <vt:lpstr>演示文稿设计模板</vt:lpstr>
      </vt:variant>
      <vt:variant>
        <vt:i4>1</vt:i4>
      </vt:variant>
      <vt:variant>
        <vt:lpstr>幻灯片标题</vt:lpstr>
      </vt:variant>
      <vt:variant>
        <vt:i4>55</vt:i4>
      </vt:variant>
    </vt:vector>
  </HeadingPairs>
  <TitlesOfParts>
    <vt:vector size="69" baseType="lpstr">
      <vt:lpstr>Arial</vt:lpstr>
      <vt:lpstr>宋体</vt:lpstr>
      <vt:lpstr>Calibri</vt:lpstr>
      <vt:lpstr>汉仪楷体简</vt:lpstr>
      <vt:lpstr>等线</vt:lpstr>
      <vt:lpstr>仿宋</vt:lpstr>
      <vt:lpstr>黑体</vt:lpstr>
      <vt:lpstr>Calibri Light</vt:lpstr>
      <vt:lpstr>Segoe Script</vt:lpstr>
      <vt:lpstr>+mn-ea</vt:lpstr>
      <vt:lpstr>华文新魏</vt:lpstr>
      <vt:lpstr>华康娃娃体W5</vt:lpstr>
      <vt:lpstr>Times New Roman</vt:lpstr>
      <vt:lpstr>Office 主题</vt:lpstr>
      <vt:lpstr>幻灯片 1</vt:lpstr>
      <vt:lpstr>幻灯片 2</vt:lpstr>
      <vt:lpstr>幻灯片 3</vt:lpstr>
      <vt:lpstr>幻灯片 4</vt:lpstr>
      <vt:lpstr>幻灯片 5</vt:lpstr>
      <vt:lpstr>幻灯片 6</vt:lpstr>
      <vt:lpstr>幻灯片 7</vt:lpstr>
      <vt:lpstr>幻灯片 8</vt:lpstr>
      <vt:lpstr>参考文献</vt:lpstr>
      <vt:lpstr>脑电图、颅脑MRI检查、韦氏智力测量表和儿童孤独症评估量表的相关指标及应用意义</vt:lpstr>
      <vt:lpstr>幻灯片 11</vt:lpstr>
      <vt:lpstr>幻灯片 12</vt:lpstr>
      <vt:lpstr>儿童孤独症患儿脑电图特征分析       ——2009年&lt;现代电生理学杂志&gt;第16卷                                                                                                                                                                                                           </vt:lpstr>
      <vt:lpstr>常规脑电图在儿童孤独症综合康复治疗中的临床价值              ——2006年（&lt;中国急救医学&gt;）第16卷                                                徐秀琴，段秀芝</vt:lpstr>
      <vt:lpstr>脑电图在儿科疾病诊断中的应用                ——2004《四川医学》第8期，罗祥英，肖侠明</vt:lpstr>
      <vt:lpstr>幻灯片 16</vt:lpstr>
      <vt:lpstr>幻灯片 17</vt:lpstr>
      <vt:lpstr>颅脑病变MRI诊断</vt:lpstr>
      <vt:lpstr>智力测量表</vt:lpstr>
      <vt:lpstr>幻灯片 20</vt:lpstr>
      <vt:lpstr>儿童孤独症评估量表（CARS）</vt:lpstr>
      <vt:lpstr>孤独症预估</vt:lpstr>
      <vt:lpstr>脑电图</vt:lpstr>
      <vt:lpstr>幻灯片 24</vt:lpstr>
      <vt:lpstr>幻灯片 25</vt:lpstr>
      <vt:lpstr>颅脑MRI检查</vt:lpstr>
      <vt:lpstr>幻灯片 27</vt:lpstr>
      <vt:lpstr>韦氏智力测试表</vt:lpstr>
      <vt:lpstr>儿童孤独症评估量表(CARS)</vt:lpstr>
      <vt:lpstr>幻灯片 30</vt:lpstr>
      <vt:lpstr>孤独症群体的特殊能力</vt:lpstr>
      <vt:lpstr>孤岛能力</vt:lpstr>
      <vt:lpstr>孤独症孤岛能力限于狭窄的能力领域</vt:lpstr>
      <vt:lpstr>原因解释</vt:lpstr>
      <vt:lpstr>思考</vt:lpstr>
      <vt:lpstr>参考文献</vt:lpstr>
      <vt:lpstr>幻灯片 37</vt:lpstr>
      <vt:lpstr>幻灯片 38</vt:lpstr>
      <vt:lpstr>幻灯片 39</vt:lpstr>
      <vt:lpstr>幻灯片 40</vt:lpstr>
      <vt:lpstr>幻灯片 41</vt:lpstr>
      <vt:lpstr>幻灯片 42</vt:lpstr>
      <vt:lpstr>幻灯片 43</vt:lpstr>
      <vt:lpstr>幻灯片 44</vt:lpstr>
      <vt:lpstr>幻灯片 45</vt:lpstr>
      <vt:lpstr>常规教育机构对行为异常和能力滞后的儿童应有的态度和方式</vt:lpstr>
      <vt:lpstr>特殊儿童</vt:lpstr>
      <vt:lpstr>师源性心理障碍</vt:lpstr>
      <vt:lpstr>应有的态度和方式</vt:lpstr>
      <vt:lpstr>参考文献</vt:lpstr>
      <vt:lpstr>因小孩问题对父母的心理干预</vt:lpstr>
      <vt:lpstr>幻灯片 52</vt:lpstr>
      <vt:lpstr>幻灯片 53</vt:lpstr>
      <vt:lpstr>幻灯片 54</vt:lpstr>
      <vt:lpstr>幻灯片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cp:lastModifiedBy>
  <cp:revision>14</cp:revision>
  <dcterms:created xsi:type="dcterms:W3CDTF">2017-12-22T08:34:01Z</dcterms:created>
  <dcterms:modified xsi:type="dcterms:W3CDTF">2017-12-22T16:04:01Z</dcterms:modified>
</cp:coreProperties>
</file>